
<file path=[Content_Types].xml><?xml version="1.0" encoding="utf-8"?>
<Types xmlns="http://schemas.openxmlformats.org/package/2006/content-types">
  <Override PartName="/ppt/slides/slide47.xml" ContentType="application/vnd.openxmlformats-officedocument.presentationml.slide+xml"/>
  <Override PartName="/ppt/slides/slide58.xml" ContentType="application/vnd.openxmlformats-officedocument.presentationml.slide+xml"/>
  <Override PartName="/ppt/slides/slide94.xml" ContentType="application/vnd.openxmlformats-officedocument.presentationml.slide+xml"/>
  <Override PartName="/ppt/slides/slide142.xml" ContentType="application/vnd.openxmlformats-officedocument.presentationml.slide+xml"/>
  <Override PartName="/ppt/notesSlides/notesSlide2.xml" ContentType="application/vnd.openxmlformats-officedocument.presentationml.notesSlide+xml"/>
  <Override PartName="/ppt/slides/slide36.xml" ContentType="application/vnd.openxmlformats-officedocument.presentationml.slide+xml"/>
  <Override PartName="/ppt/slides/slide83.xml" ContentType="application/vnd.openxmlformats-officedocument.presentationml.slide+xml"/>
  <Override PartName="/ppt/slides/slide120.xml" ContentType="application/vnd.openxmlformats-officedocument.presentationml.slide+xml"/>
  <Override PartName="/ppt/slides/slide131.xml" ContentType="application/vnd.openxmlformats-officedocument.presentationml.slide+xml"/>
  <Override PartName="/ppt/notesSlides/notesSlide38.xml" ContentType="application/vnd.openxmlformats-officedocument.presentationml.notesSlide+xml"/>
  <Override PartName="/ppt/notesSlides/notesSlide49.xml" ContentType="application/vnd.openxmlformats-officedocument.presentationml.notesSlide+xml"/>
  <Override PartName="/ppt/slides/slide25.xml" ContentType="application/vnd.openxmlformats-officedocument.presentationml.slide+xml"/>
  <Override PartName="/ppt/slides/slide72.xml" ContentType="application/vnd.openxmlformats-officedocument.presentationml.slide+xml"/>
  <Override PartName="/ppt/slideLayouts/slideLayout2.xml" ContentType="application/vnd.openxmlformats-officedocument.presentationml.slideLayout+xml"/>
  <Override PartName="/ppt/notesSlides/notesSlide27.xml" ContentType="application/vnd.openxmlformats-officedocument.presentationml.notesSlide+xml"/>
  <Default Extension="xml" ContentType="application/xml"/>
  <Override PartName="/ppt/slides/slide14.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63.xml" ContentType="application/vnd.openxmlformats-officedocument.presentationml.notesSlide+xml"/>
  <Override PartName="/ppt/tableStyles.xml" ContentType="application/vnd.openxmlformats-officedocument.presentationml.tableStyles+xml"/>
  <Override PartName="/ppt/notesSlides/notesSlide41.xml" ContentType="application/vnd.openxmlformats-officedocument.presentationml.notesSlide+xml"/>
  <Override PartName="/ppt/notesSlides/notesSlide52.xml" ContentType="application/vnd.openxmlformats-officedocument.presentationml.notesSlide+xml"/>
  <Override PartName="/ppt/slides/slide147.xml" ContentType="application/vnd.openxmlformats-officedocument.presentationml.slide+xml"/>
  <Override PartName="/ppt/slides/slide158.xml" ContentType="application/vnd.openxmlformats-officedocument.presentationml.slide+xml"/>
  <Override PartName="/ppt/notesSlides/notesSlide30.xml" ContentType="application/vnd.openxmlformats-officedocument.presentationml.notesSlide+xml"/>
  <Override PartName="/ppt/slides/slide99.xml" ContentType="application/vnd.openxmlformats-officedocument.presentationml.slide+xml"/>
  <Override PartName="/ppt/slides/slide136.xml" ContentType="application/vnd.openxmlformats-officedocument.presentationml.slide+xml"/>
  <Override PartName="/ppt/notesSlides/notesSlide7.xml" ContentType="application/vnd.openxmlformats-officedocument.presentationml.notesSlide+xml"/>
  <Override PartName="/ppt/slides/slide77.xml" ContentType="application/vnd.openxmlformats-officedocument.presentationml.slide+xml"/>
  <Override PartName="/ppt/slides/slide88.xml" ContentType="application/vnd.openxmlformats-officedocument.presentationml.slide+xml"/>
  <Override PartName="/ppt/slides/slide125.xml" ContentType="application/vnd.openxmlformats-officedocument.presentationml.slide+xml"/>
  <Override PartName="/ppt/slides/slide5.xml" ContentType="application/vnd.openxmlformats-officedocument.presentationml.slide+xml"/>
  <Override PartName="/ppt/slides/slide19.xml" ContentType="application/vnd.openxmlformats-officedocument.presentationml.slide+xml"/>
  <Override PartName="/ppt/slides/slide66.xml" ContentType="application/vnd.openxmlformats-officedocument.presentationml.slide+xml"/>
  <Override PartName="/ppt/slides/slide103.xml" ContentType="application/vnd.openxmlformats-officedocument.presentationml.slide+xml"/>
  <Override PartName="/ppt/slides/slide114.xml" ContentType="application/vnd.openxmlformats-officedocument.presentationml.slide+xml"/>
  <Override PartName="/ppt/slides/slide150.xml" ContentType="application/vnd.openxmlformats-officedocument.presentationml.slide+xml"/>
  <Override PartName="/ppt/slides/slide161.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55.xml" ContentType="application/vnd.openxmlformats-officedocument.presentationml.slide+xml"/>
  <Override PartName="/ppt/theme/theme2.xml" ContentType="application/vnd.openxmlformats-officedocument.theme+xml"/>
  <Override PartName="/ppt/notesSlides/notesSlide57.xml" ContentType="application/vnd.openxmlformats-officedocument.presentationml.notesSlide+xml"/>
  <Override PartName="/ppt/slides/slide33.xml" ContentType="application/vnd.openxmlformats-officedocument.presentationml.slide+xml"/>
  <Override PartName="/ppt/slides/slide44.xml" ContentType="application/vnd.openxmlformats-officedocument.presentationml.slide+xml"/>
  <Override PartName="/ppt/slides/slide80.xml" ContentType="application/vnd.openxmlformats-officedocument.presentationml.slide+xml"/>
  <Override PartName="/ppt/slides/slide91.xml" ContentType="application/vnd.openxmlformats-officedocument.presentationml.slide+xml"/>
  <Default Extension="emf" ContentType="image/x-emf"/>
  <Override PartName="/ppt/notesSlides/notesSlide46.xml" ContentType="application/vnd.openxmlformats-officedocument.presentationml.notesSlide+xml"/>
  <Override PartName="/ppt/presentation.xml" ContentType="application/vnd.openxmlformats-officedocument.presentationml.presentation.main+xml"/>
  <Override PartName="/ppt/slides/slide22.xml" ContentType="application/vnd.openxmlformats-officedocument.presentationml.slide+xml"/>
  <Override PartName="/ppt/notesSlides/notesSlide24.xml" ContentType="application/vnd.openxmlformats-officedocument.presentationml.notesSlide+xml"/>
  <Override PartName="/ppt/notesSlides/notesSlide3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40.xml" ContentType="application/vnd.openxmlformats-officedocument.presentationml.slide+xml"/>
  <Override PartName="/ppt/slides/slide159.xml" ContentType="application/vnd.openxmlformats-officedocument.presentationml.slide+xml"/>
  <Override PartName="/ppt/notesSlides/notesSlide13.xml" ContentType="application/vnd.openxmlformats-officedocument.presentationml.notesSlide+xml"/>
  <Override PartName="/ppt/notesSlides/notesSlide42.xml" ContentType="application/vnd.openxmlformats-officedocument.presentationml.notesSlide+xml"/>
  <Override PartName="/ppt/notesSlides/notesSlide60.xml" ContentType="application/vnd.openxmlformats-officedocument.presentationml.notesSlide+xml"/>
  <Override PartName="/ppt/slides/slide119.xml" ContentType="application/vnd.openxmlformats-officedocument.presentationml.slide+xml"/>
  <Override PartName="/ppt/slides/slide148.xml" ContentType="application/vnd.openxmlformats-officedocument.presentationml.slide+xml"/>
  <Override PartName="/ppt/slides/slide166.xml" ContentType="application/vnd.openxmlformats-officedocument.presentationml.slide+xml"/>
  <Override PartName="/ppt/slideLayouts/slideLayout10.xml" ContentType="application/vnd.openxmlformats-officedocument.presentationml.slideLayout+xml"/>
  <Default Extension="vml" ContentType="application/vnd.openxmlformats-officedocument.vmlDrawing"/>
  <Override PartName="/ppt/notesSlides/notesSlide8.xml" ContentType="application/vnd.openxmlformats-officedocument.presentationml.notesSlide+xml"/>
  <Default Extension="gif" ContentType="image/gif"/>
  <Override PartName="/ppt/notesSlides/notesSlide20.xml" ContentType="application/vnd.openxmlformats-officedocument.presentationml.notesSlide+xml"/>
  <Override PartName="/ppt/notesSlides/notesSlide31.xml" ContentType="application/vnd.openxmlformats-officedocument.presentationml.notesSlide+xml"/>
  <Override PartName="/ppt/slides/slide89.xml" ContentType="application/vnd.openxmlformats-officedocument.presentationml.slide+xml"/>
  <Override PartName="/ppt/slides/slide108.xml" ContentType="application/vnd.openxmlformats-officedocument.presentationml.slide+xml"/>
  <Override PartName="/ppt/slides/slide126.xml" ContentType="application/vnd.openxmlformats-officedocument.presentationml.slide+xml"/>
  <Override PartName="/ppt/slides/slide137.xml" ContentType="application/vnd.openxmlformats-officedocument.presentationml.slide+xml"/>
  <Override PartName="/ppt/slides/slide155.xml" ContentType="application/vnd.openxmlformats-officedocument.presentationml.slide+xml"/>
  <Override PartName="/ppt/slides/slide49.xml" ContentType="application/vnd.openxmlformats-officedocument.presentationml.slide+xml"/>
  <Override PartName="/ppt/slides/slide78.xml" ContentType="application/vnd.openxmlformats-officedocument.presentationml.slide+xml"/>
  <Override PartName="/ppt/slides/slide96.xml" ContentType="application/vnd.openxmlformats-officedocument.presentationml.slide+xml"/>
  <Override PartName="/ppt/slides/slide115.xml" ContentType="application/vnd.openxmlformats-officedocument.presentationml.slide+xml"/>
  <Override PartName="/ppt/slides/slide144.xml" ContentType="application/vnd.openxmlformats-officedocument.presentationml.slide+xml"/>
  <Override PartName="/ppt/slides/slide162.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s/slide85.xml" ContentType="application/vnd.openxmlformats-officedocument.presentationml.slide+xml"/>
  <Override PartName="/ppt/slides/slide104.xml" ContentType="application/vnd.openxmlformats-officedocument.presentationml.slide+xml"/>
  <Override PartName="/ppt/slides/slide122.xml" ContentType="application/vnd.openxmlformats-officedocument.presentationml.slide+xml"/>
  <Override PartName="/ppt/slides/slide133.xml" ContentType="application/vnd.openxmlformats-officedocument.presentationml.slide+xml"/>
  <Override PartName="/ppt/slides/slide151.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s/slide74.xml" ContentType="application/vnd.openxmlformats-officedocument.presentationml.slide+xml"/>
  <Override PartName="/ppt/slides/slide92.xml" ContentType="application/vnd.openxmlformats-officedocument.presentationml.slide+xml"/>
  <Override PartName="/ppt/slides/slide111.xml" ContentType="application/vnd.openxmlformats-officedocument.presentationml.slide+xml"/>
  <Override PartName="/ppt/slides/slide140.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notesSlides/notesSlide29.xml" ContentType="application/vnd.openxmlformats-officedocument.presentationml.notesSlide+xml"/>
  <Override PartName="/ppt/notesSlides/notesSlide47.xml" ContentType="application/vnd.openxmlformats-officedocument.presentationml.notesSlide+xml"/>
  <Override PartName="/ppt/notesSlides/notesSlide58.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slides/slide81.xml" ContentType="application/vnd.openxmlformats-officedocument.presentationml.slide+xml"/>
  <Override PartName="/ppt/slides/slide100.xml" ContentType="application/vnd.openxmlformats-officedocument.presentationml.slide+xml"/>
  <Default Extension="wmf" ContentType="image/x-wmf"/>
  <Override PartName="/ppt/notesSlides/notesSlide18.xml" ContentType="application/vnd.openxmlformats-officedocument.presentationml.notesSlide+xml"/>
  <Default Extension="xls" ContentType="application/vnd.ms-excel"/>
  <Override PartName="/ppt/notesSlides/notesSlide36.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s/slide70.xml" ContentType="application/vnd.openxmlformats-officedocument.presentationml.slide+xml"/>
  <Override PartName="/ppt/notesSlides/notesSlide25.xml" ContentType="application/vnd.openxmlformats-officedocument.presentationml.notesSlide+xml"/>
  <Override PartName="/ppt/notesSlides/notesSlide43.xml" ContentType="application/vnd.openxmlformats-officedocument.presentationml.notesSlide+xml"/>
  <Override PartName="/ppt/notesSlides/notesSlide54.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slides/slide149.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32.xml" ContentType="application/vnd.openxmlformats-officedocument.presentationml.notesSlide+xml"/>
  <Override PartName="/ppt/notesSlides/notesSlide61.xml" ContentType="application/vnd.openxmlformats-officedocument.presentationml.notesSlide+xml"/>
  <Override PartName="/ppt/slides/slide138.xml" ContentType="application/vnd.openxmlformats-officedocument.presentationml.slide+xml"/>
  <Override PartName="/ppt/notesSlides/notesSlide9.xml" ContentType="application/vnd.openxmlformats-officedocument.presentationml.notesSlide+xml"/>
  <Override PartName="/ppt/notesSlides/notesSlide21.xml" ContentType="application/vnd.openxmlformats-officedocument.presentationml.notesSlide+xml"/>
  <Override PartName="/ppt/notesSlides/notesSlide50.xml" ContentType="application/vnd.openxmlformats-officedocument.presentationml.notesSlide+xml"/>
  <Override PartName="/ppt/slides/slide79.xml" ContentType="application/vnd.openxmlformats-officedocument.presentationml.slide+xml"/>
  <Override PartName="/ppt/slides/slide109.xml" ContentType="application/vnd.openxmlformats-officedocument.presentationml.slide+xml"/>
  <Override PartName="/ppt/slides/slide127.xml" ContentType="application/vnd.openxmlformats-officedocument.presentationml.slide+xml"/>
  <Override PartName="/ppt/slides/slide145.xml" ContentType="application/vnd.openxmlformats-officedocument.presentationml.slide+xml"/>
  <Override PartName="/ppt/slides/slide156.xml" ContentType="application/vnd.openxmlformats-officedocument.presentationml.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68.xml" ContentType="application/vnd.openxmlformats-officedocument.presentationml.slide+xml"/>
  <Override PartName="/ppt/slides/slide97.xml" ContentType="application/vnd.openxmlformats-officedocument.presentationml.slide+xml"/>
  <Override PartName="/ppt/slides/slide116.xml" ContentType="application/vnd.openxmlformats-officedocument.presentationml.slide+xml"/>
  <Override PartName="/ppt/slides/slide134.xml" ContentType="application/vnd.openxmlformats-officedocument.presentationml.slide+xml"/>
  <Override PartName="/ppt/slides/slide163.xml" ContentType="application/vnd.openxmlformats-officedocument.presentationml.slide+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28.xml" ContentType="application/vnd.openxmlformats-officedocument.presentationml.slide+xml"/>
  <Override PartName="/ppt/slides/slide39.xml" ContentType="application/vnd.openxmlformats-officedocument.presentationml.slide+xml"/>
  <Override PartName="/ppt/slides/slide57.xml" ContentType="application/vnd.openxmlformats-officedocument.presentationml.slide+xml"/>
  <Override PartName="/ppt/slides/slide75.xml" ContentType="application/vnd.openxmlformats-officedocument.presentationml.slide+xml"/>
  <Override PartName="/ppt/slides/slide86.xml" ContentType="application/vnd.openxmlformats-officedocument.presentationml.slide+xml"/>
  <Override PartName="/ppt/slides/slide105.xml" ContentType="application/vnd.openxmlformats-officedocument.presentationml.slide+xml"/>
  <Override PartName="/ppt/slides/slide123.xml" ContentType="application/vnd.openxmlformats-officedocument.presentationml.slide+xml"/>
  <Override PartName="/ppt/slides/slide141.xml" ContentType="application/vnd.openxmlformats-officedocument.presentationml.slide+xml"/>
  <Override PartName="/ppt/slides/slide152.xml" ContentType="application/vnd.openxmlformats-officedocument.presentationml.slide+xml"/>
  <Override PartName="/ppt/notesSlides/notesSlide1.xml" ContentType="application/vnd.openxmlformats-officedocument.presentationml.notesSlide+xml"/>
  <Override PartName="/ppt/notesSlides/notesSlide59.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46.xml" ContentType="application/vnd.openxmlformats-officedocument.presentationml.slide+xml"/>
  <Override PartName="/ppt/slides/slide64.xml" ContentType="application/vnd.openxmlformats-officedocument.presentationml.slide+xml"/>
  <Override PartName="/ppt/slides/slide93.xml" ContentType="application/vnd.openxmlformats-officedocument.presentationml.slide+xml"/>
  <Override PartName="/ppt/slides/slide101.xml" ContentType="application/vnd.openxmlformats-officedocument.presentationml.slide+xml"/>
  <Override PartName="/ppt/slides/slide112.xml" ContentType="application/vnd.openxmlformats-officedocument.presentationml.slide+xml"/>
  <Override PartName="/ppt/slides/slide130.xml" ContentType="application/vnd.openxmlformats-officedocument.presentationml.slide+xml"/>
  <Override PartName="/ppt/slideLayouts/slideLayout5.xml" ContentType="application/vnd.openxmlformats-officedocument.presentationml.slideLayout+xml"/>
  <Override PartName="/ppt/notesSlides/notesSlide19.xml" ContentType="application/vnd.openxmlformats-officedocument.presentationml.notesSlide+xml"/>
  <Override PartName="/ppt/notesSlides/notesSlide48.xml" ContentType="application/vnd.openxmlformats-officedocument.presentationml.notesSlide+xml"/>
  <Override PartName="/ppt/slides/slide24.xml" ContentType="application/vnd.openxmlformats-officedocument.presentationml.slide+xml"/>
  <Override PartName="/ppt/slides/slide35.xml" ContentType="application/vnd.openxmlformats-officedocument.presentationml.slide+xml"/>
  <Override PartName="/ppt/slides/slide53.xml" ContentType="application/vnd.openxmlformats-officedocument.presentationml.slide+xml"/>
  <Override PartName="/ppt/slides/slide71.xml" ContentType="application/vnd.openxmlformats-officedocument.presentationml.slide+xml"/>
  <Override PartName="/ppt/slides/slide82.xml" ContentType="application/vnd.openxmlformats-officedocument.presentationml.slide+xml"/>
  <Default Extension="jpeg" ContentType="image/jpeg"/>
  <Override PartName="/ppt/notesSlides/notesSlide37.xml" ContentType="application/vnd.openxmlformats-officedocument.presentationml.notesSlide+xml"/>
  <Override PartName="/ppt/notesSlides/notesSlide55.xml" ContentType="application/vnd.openxmlformats-officedocument.presentationml.notesSlide+xml"/>
  <Override PartName="/ppt/slides/slide13.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6.xml" ContentType="application/vnd.openxmlformats-officedocument.presentationml.notesSlide+xml"/>
  <Override PartName="/ppt/notesSlides/notesSlide44.xml" ContentType="application/vnd.openxmlformats-officedocument.presentationml.notesSlide+xml"/>
  <Override PartName="/ppt/notesSlides/notesSlide62.xml" ContentType="application/vnd.openxmlformats-officedocument.presentationml.notesSlide+xml"/>
  <Override PartName="/ppt/slides/slide20.xml" ContentType="application/vnd.openxmlformats-officedocument.presentationml.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notesSlides/notesSlide51.xml" ContentType="application/vnd.openxmlformats-officedocument.presentationml.notesSlide+xml"/>
  <Override PartName="/ppt/slides/slide139.xml" ContentType="application/vnd.openxmlformats-officedocument.presentationml.slide+xml"/>
  <Override PartName="/ppt/slides/slide157.xml" ContentType="application/vnd.openxmlformats-officedocument.presentationml.slide+xml"/>
  <Override PartName="/ppt/notesSlides/notesSlide11.xml" ContentType="application/vnd.openxmlformats-officedocument.presentationml.notesSlide+xml"/>
  <Override PartName="/ppt/notesSlides/notesSlide40.xml" ContentType="application/vnd.openxmlformats-officedocument.presentationml.notesSlide+xml"/>
  <Override PartName="/ppt/slides/slide98.xml" ContentType="application/vnd.openxmlformats-officedocument.presentationml.slide+xml"/>
  <Override PartName="/ppt/slides/slide117.xml" ContentType="application/vnd.openxmlformats-officedocument.presentationml.slide+xml"/>
  <Override PartName="/ppt/slides/slide128.xml" ContentType="application/vnd.openxmlformats-officedocument.presentationml.slide+xml"/>
  <Override PartName="/ppt/slides/slide146.xml" ContentType="application/vnd.openxmlformats-officedocument.presentationml.slide+xml"/>
  <Override PartName="/ppt/slides/slide164.xml" ContentType="application/vnd.openxmlformats-officedocument.presentationml.slide+xml"/>
  <Override PartName="/ppt/notesSlides/notesSlide6.xml" ContentType="application/vnd.openxmlformats-officedocument.presentationml.notesSlide+xml"/>
  <Override PartName="/ppt/slides/slide8.xml" ContentType="application/vnd.openxmlformats-officedocument.presentationml.slide+xml"/>
  <Override PartName="/ppt/slides/slide69.xml" ContentType="application/vnd.openxmlformats-officedocument.presentationml.slide+xml"/>
  <Override PartName="/ppt/slides/slide87.xml" ContentType="application/vnd.openxmlformats-officedocument.presentationml.slide+xml"/>
  <Override PartName="/ppt/slides/slide106.xml" ContentType="application/vnd.openxmlformats-officedocument.presentationml.slide+xml"/>
  <Override PartName="/ppt/slides/slide124.xml" ContentType="application/vnd.openxmlformats-officedocument.presentationml.slide+xml"/>
  <Override PartName="/ppt/slides/slide135.xml" ContentType="application/vnd.openxmlformats-officedocument.presentationml.slide+xml"/>
  <Override PartName="/ppt/slides/slide153.xml" ContentType="application/vnd.openxmlformats-officedocument.presentationml.slide+xml"/>
  <Override PartName="/ppt/slides/slide29.xml" ContentType="application/vnd.openxmlformats-officedocument.presentationml.slide+xml"/>
  <Override PartName="/ppt/slides/slide76.xml" ContentType="application/vnd.openxmlformats-officedocument.presentationml.slide+xml"/>
  <Override PartName="/ppt/slides/slide113.xml" ContentType="application/vnd.openxmlformats-officedocument.presentationml.slide+xml"/>
  <Override PartName="/ppt/slides/slide160.xml" ContentType="application/vnd.openxmlformats-officedocument.presentationml.slide+xml"/>
  <Override PartName="/ppt/slides/slide4.xml" ContentType="application/vnd.openxmlformats-officedocument.presentationml.slide+xml"/>
  <Override PartName="/ppt/slides/slide18.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s/slide102.xml" ContentType="application/vnd.openxmlformats-officedocument.presentationml.slide+xml"/>
  <Override PartName="/ppt/slideLayouts/slideLayout6.xml" ContentType="application/vnd.openxmlformats-officedocument.presentationml.slideLayout+xml"/>
  <Override PartName="/ppt/slides/slide43.xml" ContentType="application/vnd.openxmlformats-officedocument.presentationml.slide+xml"/>
  <Override PartName="/ppt/slides/slide90.xml" ContentType="application/vnd.openxmlformats-officedocument.presentationml.slide+xml"/>
  <Override PartName="/ppt/theme/theme1.xml" ContentType="application/vnd.openxmlformats-officedocument.theme+xml"/>
  <Override PartName="/ppt/notesSlides/notesSlide45.xml" ContentType="application/vnd.openxmlformats-officedocument.presentationml.notesSlide+xml"/>
  <Override PartName="/ppt/notesSlides/notesSlide56.xml" ContentType="application/vnd.openxmlformats-officedocument.presentationml.notesSlide+xml"/>
  <Override PartName="/ppt/slides/slide32.xml" ContentType="application/vnd.openxmlformats-officedocument.presentationml.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notesSlides/notesSlide23.xml" ContentType="application/vnd.openxmlformats-officedocument.presentationml.notesSlide+xml"/>
  <Override PartName="/ppt/slides/slide129.xml" ContentType="application/vnd.openxmlformats-officedocument.presentationml.slide+xml"/>
  <Override PartName="/ppt/notesSlides/notesSlide12.xml" ContentType="application/vnd.openxmlformats-officedocument.presentationml.notesSlide+xml"/>
  <Override PartName="/ppt/slides/slide118.xml" ContentType="application/vnd.openxmlformats-officedocument.presentationml.slide+xml"/>
  <Override PartName="/ppt/slides/slide165.xml" ContentType="application/vnd.openxmlformats-officedocument.presentationml.slide+xml"/>
  <Override PartName="/ppt/slides/slide9.xml" ContentType="application/vnd.openxmlformats-officedocument.presentationml.slide+xml"/>
  <Override PartName="/ppt/slides/slide59.xml" ContentType="application/vnd.openxmlformats-officedocument.presentationml.slide+xml"/>
  <Override PartName="/ppt/slides/slide107.xml" ContentType="application/vnd.openxmlformats-officedocument.presentationml.slide+xml"/>
  <Override PartName="/ppt/slides/slide143.xml" ContentType="application/vnd.openxmlformats-officedocument.presentationml.slide+xml"/>
  <Override PartName="/ppt/slides/slide154.xml" ContentType="application/vnd.openxmlformats-officedocument.presentationml.slide+xml"/>
  <Override PartName="/ppt/viewProps.xml" ContentType="application/vnd.openxmlformats-officedocument.presentationml.viewProps+xml"/>
  <Override PartName="/ppt/slides/slide48.xml" ContentType="application/vnd.openxmlformats-officedocument.presentationml.slide+xml"/>
  <Override PartName="/ppt/slides/slide95.xml" ContentType="application/vnd.openxmlformats-officedocument.presentationml.slide+xml"/>
  <Override PartName="/ppt/slides/slide132.xml" ContentType="application/vnd.openxmlformats-officedocument.presentationml.slide+xml"/>
  <Default Extension="bin" ContentType="application/vnd.openxmlformats-officedocument.oleObject"/>
  <Override PartName="/ppt/notesSlides/notesSlide3.xml" ContentType="application/vnd.openxmlformats-officedocument.presentationml.notesSlide+xml"/>
  <Override PartName="/ppt/slides/slide26.xml" ContentType="application/vnd.openxmlformats-officedocument.presentationml.slide+xml"/>
  <Override PartName="/ppt/slides/slide37.xml" ContentType="application/vnd.openxmlformats-officedocument.presentationml.slide+xml"/>
  <Override PartName="/ppt/slides/slide73.xml" ContentType="application/vnd.openxmlformats-officedocument.presentationml.slide+xml"/>
  <Override PartName="/ppt/slides/slide84.xml" ContentType="application/vnd.openxmlformats-officedocument.presentationml.slide+xml"/>
  <Override PartName="/ppt/slides/slide121.xml" ContentType="application/vnd.openxmlformats-officedocument.presentationml.slide+xml"/>
  <Override PartName="/ppt/presProps.xml" ContentType="application/vnd.openxmlformats-officedocument.presentationml.presProps+xml"/>
  <Override PartName="/ppt/notesSlides/notesSlide3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62.xml" ContentType="application/vnd.openxmlformats-officedocument.presentationml.slide+xml"/>
  <Override PartName="/ppt/slides/slide110.xml" ContentType="application/vnd.openxmlformats-officedocument.presentationml.slide+xml"/>
  <Override PartName="/ppt/slideLayouts/slideLayout3.xml" ContentType="application/vnd.openxmlformats-officedocument.presentationml.slideLayout+xml"/>
  <Override PartName="/ppt/notesSlides/notesSlide17.xml" ContentType="application/vnd.openxmlformats-officedocument.presentationml.notesSlide+xml"/>
  <Override PartName="/ppt/notesSlides/notesSlide28.xml" ContentType="application/vnd.openxmlformats-officedocument.presentationml.notesSlide+xml"/>
  <Override PartName="/ppt/slides/slide51.xml" ContentType="application/vnd.openxmlformats-officedocument.presentationml.slide+xml"/>
  <Override PartName="/ppt/notesSlides/notesSlide53.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9" r:id="rId1"/>
  </p:sldMasterIdLst>
  <p:notesMasterIdLst>
    <p:notesMasterId r:id="rId168"/>
  </p:notesMasterIdLst>
  <p:handoutMasterIdLst>
    <p:handoutMasterId r:id="rId169"/>
  </p:handoutMasterIdLst>
  <p:sldIdLst>
    <p:sldId id="699" r:id="rId2"/>
    <p:sldId id="553" r:id="rId3"/>
    <p:sldId id="555" r:id="rId4"/>
    <p:sldId id="364" r:id="rId5"/>
    <p:sldId id="742" r:id="rId6"/>
    <p:sldId id="743" r:id="rId7"/>
    <p:sldId id="744" r:id="rId8"/>
    <p:sldId id="776" r:id="rId9"/>
    <p:sldId id="780" r:id="rId10"/>
    <p:sldId id="781" r:id="rId11"/>
    <p:sldId id="621" r:id="rId12"/>
    <p:sldId id="400" r:id="rId13"/>
    <p:sldId id="684" r:id="rId14"/>
    <p:sldId id="401" r:id="rId15"/>
    <p:sldId id="404" r:id="rId16"/>
    <p:sldId id="405" r:id="rId17"/>
    <p:sldId id="365" r:id="rId18"/>
    <p:sldId id="534" r:id="rId19"/>
    <p:sldId id="539" r:id="rId20"/>
    <p:sldId id="570" r:id="rId21"/>
    <p:sldId id="569" r:id="rId22"/>
    <p:sldId id="571" r:id="rId23"/>
    <p:sldId id="572" r:id="rId24"/>
    <p:sldId id="556" r:id="rId25"/>
    <p:sldId id="257" r:id="rId26"/>
    <p:sldId id="258" r:id="rId27"/>
    <p:sldId id="687" r:id="rId28"/>
    <p:sldId id="388" r:id="rId29"/>
    <p:sldId id="782" r:id="rId30"/>
    <p:sldId id="783" r:id="rId31"/>
    <p:sldId id="407" r:id="rId32"/>
    <p:sldId id="328" r:id="rId33"/>
    <p:sldId id="262" r:id="rId34"/>
    <p:sldId id="636" r:id="rId35"/>
    <p:sldId id="557" r:id="rId36"/>
    <p:sldId id="723" r:id="rId37"/>
    <p:sldId id="608" r:id="rId38"/>
    <p:sldId id="725" r:id="rId39"/>
    <p:sldId id="734" r:id="rId40"/>
    <p:sldId id="609" r:id="rId41"/>
    <p:sldId id="735" r:id="rId42"/>
    <p:sldId id="726" r:id="rId43"/>
    <p:sldId id="745" r:id="rId44"/>
    <p:sldId id="591" r:id="rId45"/>
    <p:sldId id="318" r:id="rId46"/>
    <p:sldId id="315" r:id="rId47"/>
    <p:sldId id="326" r:id="rId48"/>
    <p:sldId id="596" r:id="rId49"/>
    <p:sldId id="777" r:id="rId50"/>
    <p:sldId id="778" r:id="rId51"/>
    <p:sldId id="779" r:id="rId52"/>
    <p:sldId id="610" r:id="rId53"/>
    <p:sldId id="604" r:id="rId54"/>
    <p:sldId id="409" r:id="rId55"/>
    <p:sldId id="784" r:id="rId56"/>
    <p:sldId id="690" r:id="rId57"/>
    <p:sldId id="825" r:id="rId58"/>
    <p:sldId id="931" r:id="rId59"/>
    <p:sldId id="746" r:id="rId60"/>
    <p:sldId id="695" r:id="rId61"/>
    <p:sldId id="824" r:id="rId62"/>
    <p:sldId id="707" r:id="rId63"/>
    <p:sldId id="806" r:id="rId64"/>
    <p:sldId id="814" r:id="rId65"/>
    <p:sldId id="810" r:id="rId66"/>
    <p:sldId id="812" r:id="rId67"/>
    <p:sldId id="813" r:id="rId68"/>
    <p:sldId id="815" r:id="rId69"/>
    <p:sldId id="818" r:id="rId70"/>
    <p:sldId id="816" r:id="rId71"/>
    <p:sldId id="622" r:id="rId72"/>
    <p:sldId id="807" r:id="rId73"/>
    <p:sldId id="808" r:id="rId74"/>
    <p:sldId id="817" r:id="rId75"/>
    <p:sldId id="819" r:id="rId76"/>
    <p:sldId id="820" r:id="rId77"/>
    <p:sldId id="821" r:id="rId78"/>
    <p:sldId id="822" r:id="rId79"/>
    <p:sldId id="823" r:id="rId80"/>
    <p:sldId id="747" r:id="rId81"/>
    <p:sldId id="685" r:id="rId82"/>
    <p:sldId id="625" r:id="rId83"/>
    <p:sldId id="809" r:id="rId84"/>
    <p:sldId id="688" r:id="rId85"/>
    <p:sldId id="633" r:id="rId86"/>
    <p:sldId id="748" r:id="rId87"/>
    <p:sldId id="749" r:id="rId88"/>
    <p:sldId id="924" r:id="rId89"/>
    <p:sldId id="919" r:id="rId90"/>
    <p:sldId id="920" r:id="rId91"/>
    <p:sldId id="922" r:id="rId92"/>
    <p:sldId id="923" r:id="rId93"/>
    <p:sldId id="754" r:id="rId94"/>
    <p:sldId id="755" r:id="rId95"/>
    <p:sldId id="756" r:id="rId96"/>
    <p:sldId id="757" r:id="rId97"/>
    <p:sldId id="758" r:id="rId98"/>
    <p:sldId id="759" r:id="rId99"/>
    <p:sldId id="760" r:id="rId100"/>
    <p:sldId id="761" r:id="rId101"/>
    <p:sldId id="762" r:id="rId102"/>
    <p:sldId id="763" r:id="rId103"/>
    <p:sldId id="904" r:id="rId104"/>
    <p:sldId id="905" r:id="rId105"/>
    <p:sldId id="764" r:id="rId106"/>
    <p:sldId id="803" r:id="rId107"/>
    <p:sldId id="903" r:id="rId108"/>
    <p:sldId id="804" r:id="rId109"/>
    <p:sldId id="906" r:id="rId110"/>
    <p:sldId id="907" r:id="rId111"/>
    <p:sldId id="908" r:id="rId112"/>
    <p:sldId id="909" r:id="rId113"/>
    <p:sldId id="910" r:id="rId114"/>
    <p:sldId id="911" r:id="rId115"/>
    <p:sldId id="912" r:id="rId116"/>
    <p:sldId id="913" r:id="rId117"/>
    <p:sldId id="914" r:id="rId118"/>
    <p:sldId id="915" r:id="rId119"/>
    <p:sldId id="916" r:id="rId120"/>
    <p:sldId id="917" r:id="rId121"/>
    <p:sldId id="918" r:id="rId122"/>
    <p:sldId id="928" r:id="rId123"/>
    <p:sldId id="926" r:id="rId124"/>
    <p:sldId id="927" r:id="rId125"/>
    <p:sldId id="929" r:id="rId126"/>
    <p:sldId id="930" r:id="rId127"/>
    <p:sldId id="933" r:id="rId128"/>
    <p:sldId id="934" r:id="rId129"/>
    <p:sldId id="765" r:id="rId130"/>
    <p:sldId id="766" r:id="rId131"/>
    <p:sldId id="767" r:id="rId132"/>
    <p:sldId id="768" r:id="rId133"/>
    <p:sldId id="880" r:id="rId134"/>
    <p:sldId id="879" r:id="rId135"/>
    <p:sldId id="770" r:id="rId136"/>
    <p:sldId id="771" r:id="rId137"/>
    <p:sldId id="895" r:id="rId138"/>
    <p:sldId id="896" r:id="rId139"/>
    <p:sldId id="897" r:id="rId140"/>
    <p:sldId id="898" r:id="rId141"/>
    <p:sldId id="899" r:id="rId142"/>
    <p:sldId id="900" r:id="rId143"/>
    <p:sldId id="901" r:id="rId144"/>
    <p:sldId id="827" r:id="rId145"/>
    <p:sldId id="828" r:id="rId146"/>
    <p:sldId id="791" r:id="rId147"/>
    <p:sldId id="831" r:id="rId148"/>
    <p:sldId id="884" r:id="rId149"/>
    <p:sldId id="887" r:id="rId150"/>
    <p:sldId id="902" r:id="rId151"/>
    <p:sldId id="881" r:id="rId152"/>
    <p:sldId id="882" r:id="rId153"/>
    <p:sldId id="883" r:id="rId154"/>
    <p:sldId id="885" r:id="rId155"/>
    <p:sldId id="773" r:id="rId156"/>
    <p:sldId id="886" r:id="rId157"/>
    <p:sldId id="888" r:id="rId158"/>
    <p:sldId id="889" r:id="rId159"/>
    <p:sldId id="890" r:id="rId160"/>
    <p:sldId id="891" r:id="rId161"/>
    <p:sldId id="892" r:id="rId162"/>
    <p:sldId id="893" r:id="rId163"/>
    <p:sldId id="894" r:id="rId164"/>
    <p:sldId id="751" r:id="rId165"/>
    <p:sldId id="701" r:id="rId166"/>
    <p:sldId id="736" r:id="rId167"/>
  </p:sldIdLst>
  <p:sldSz cx="9144000" cy="6858000" type="screen4x3"/>
  <p:notesSz cx="6991350" cy="9280525"/>
  <p:defaultTextStyle>
    <a:defPPr>
      <a:defRPr lang="en-US"/>
    </a:defPPr>
    <a:lvl1pPr algn="l" rtl="0" eaLnBrk="0" fontAlgn="base" hangingPunct="0">
      <a:spcBef>
        <a:spcPct val="0"/>
      </a:spcBef>
      <a:spcAft>
        <a:spcPct val="0"/>
      </a:spcAft>
      <a:defRPr sz="1600" kern="1200">
        <a:solidFill>
          <a:schemeClr val="tx1"/>
        </a:solidFill>
        <a:latin typeface="Times New Roman" pitchFamily="18" charset="0"/>
        <a:ea typeface="Arial Unicode MS" pitchFamily="34" charset="-128"/>
        <a:cs typeface="Arial Unicode MS" pitchFamily="34" charset="-128"/>
      </a:defRPr>
    </a:lvl1pPr>
    <a:lvl2pPr marL="457200" algn="l" rtl="0" eaLnBrk="0" fontAlgn="base" hangingPunct="0">
      <a:spcBef>
        <a:spcPct val="0"/>
      </a:spcBef>
      <a:spcAft>
        <a:spcPct val="0"/>
      </a:spcAft>
      <a:defRPr sz="1600" kern="1200">
        <a:solidFill>
          <a:schemeClr val="tx1"/>
        </a:solidFill>
        <a:latin typeface="Times New Roman" pitchFamily="18" charset="0"/>
        <a:ea typeface="Arial Unicode MS" pitchFamily="34" charset="-128"/>
        <a:cs typeface="Arial Unicode MS" pitchFamily="34" charset="-128"/>
      </a:defRPr>
    </a:lvl2pPr>
    <a:lvl3pPr marL="914400" algn="l" rtl="0" eaLnBrk="0" fontAlgn="base" hangingPunct="0">
      <a:spcBef>
        <a:spcPct val="0"/>
      </a:spcBef>
      <a:spcAft>
        <a:spcPct val="0"/>
      </a:spcAft>
      <a:defRPr sz="1600" kern="1200">
        <a:solidFill>
          <a:schemeClr val="tx1"/>
        </a:solidFill>
        <a:latin typeface="Times New Roman" pitchFamily="18" charset="0"/>
        <a:ea typeface="Arial Unicode MS" pitchFamily="34" charset="-128"/>
        <a:cs typeface="Arial Unicode MS" pitchFamily="34" charset="-128"/>
      </a:defRPr>
    </a:lvl3pPr>
    <a:lvl4pPr marL="1371600" algn="l" rtl="0" eaLnBrk="0" fontAlgn="base" hangingPunct="0">
      <a:spcBef>
        <a:spcPct val="0"/>
      </a:spcBef>
      <a:spcAft>
        <a:spcPct val="0"/>
      </a:spcAft>
      <a:defRPr sz="1600" kern="1200">
        <a:solidFill>
          <a:schemeClr val="tx1"/>
        </a:solidFill>
        <a:latin typeface="Times New Roman" pitchFamily="18" charset="0"/>
        <a:ea typeface="Arial Unicode MS" pitchFamily="34" charset="-128"/>
        <a:cs typeface="Arial Unicode MS" pitchFamily="34" charset="-128"/>
      </a:defRPr>
    </a:lvl4pPr>
    <a:lvl5pPr marL="1828800" algn="l" rtl="0" eaLnBrk="0" fontAlgn="base" hangingPunct="0">
      <a:spcBef>
        <a:spcPct val="0"/>
      </a:spcBef>
      <a:spcAft>
        <a:spcPct val="0"/>
      </a:spcAft>
      <a:defRPr sz="1600" kern="1200">
        <a:solidFill>
          <a:schemeClr val="tx1"/>
        </a:solidFill>
        <a:latin typeface="Times New Roman" pitchFamily="18" charset="0"/>
        <a:ea typeface="Arial Unicode MS" pitchFamily="34" charset="-128"/>
        <a:cs typeface="Arial Unicode MS" pitchFamily="34" charset="-128"/>
      </a:defRPr>
    </a:lvl5pPr>
    <a:lvl6pPr marL="2286000" algn="l" defTabSz="914400" rtl="0" eaLnBrk="1" latinLnBrk="0" hangingPunct="1">
      <a:defRPr sz="1600" kern="1200">
        <a:solidFill>
          <a:schemeClr val="tx1"/>
        </a:solidFill>
        <a:latin typeface="Times New Roman" pitchFamily="18" charset="0"/>
        <a:ea typeface="Arial Unicode MS" pitchFamily="34" charset="-128"/>
        <a:cs typeface="Arial Unicode MS" pitchFamily="34" charset="-128"/>
      </a:defRPr>
    </a:lvl6pPr>
    <a:lvl7pPr marL="2743200" algn="l" defTabSz="914400" rtl="0" eaLnBrk="1" latinLnBrk="0" hangingPunct="1">
      <a:defRPr sz="1600" kern="1200">
        <a:solidFill>
          <a:schemeClr val="tx1"/>
        </a:solidFill>
        <a:latin typeface="Times New Roman" pitchFamily="18" charset="0"/>
        <a:ea typeface="Arial Unicode MS" pitchFamily="34" charset="-128"/>
        <a:cs typeface="Arial Unicode MS" pitchFamily="34" charset="-128"/>
      </a:defRPr>
    </a:lvl7pPr>
    <a:lvl8pPr marL="3200400" algn="l" defTabSz="914400" rtl="0" eaLnBrk="1" latinLnBrk="0" hangingPunct="1">
      <a:defRPr sz="1600" kern="1200">
        <a:solidFill>
          <a:schemeClr val="tx1"/>
        </a:solidFill>
        <a:latin typeface="Times New Roman" pitchFamily="18" charset="0"/>
        <a:ea typeface="Arial Unicode MS" pitchFamily="34" charset="-128"/>
        <a:cs typeface="Arial Unicode MS" pitchFamily="34" charset="-128"/>
      </a:defRPr>
    </a:lvl8pPr>
    <a:lvl9pPr marL="3657600" algn="l" defTabSz="914400" rtl="0" eaLnBrk="1" latinLnBrk="0" hangingPunct="1">
      <a:defRPr sz="1600" kern="1200">
        <a:solidFill>
          <a:schemeClr val="tx1"/>
        </a:solidFill>
        <a:latin typeface="Times New Roman" pitchFamily="18" charset="0"/>
        <a:ea typeface="Arial Unicode MS" pitchFamily="34" charset="-128"/>
        <a:cs typeface="Arial Unicode MS" pitchFamily="34" charset="-128"/>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96633"/>
    <a:srgbClr val="FF33CC"/>
    <a:srgbClr val="009900"/>
    <a:srgbClr val="0000FF"/>
    <a:srgbClr val="3D3A27"/>
    <a:srgbClr val="4F4B33"/>
    <a:srgbClr val="FF3300"/>
    <a:srgbClr val="0033CC"/>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horzBarState="maximized">
    <p:restoredLeft sz="17118" autoAdjust="0"/>
    <p:restoredTop sz="94723" autoAdjust="0"/>
  </p:normalViewPr>
  <p:slideViewPr>
    <p:cSldViewPr>
      <p:cViewPr varScale="1">
        <p:scale>
          <a:sx n="61" d="100"/>
          <a:sy n="61" d="100"/>
        </p:scale>
        <p:origin x="-1042" y="-58"/>
      </p:cViewPr>
      <p:guideLst>
        <p:guide orient="horz" pos="2160"/>
        <p:guide pos="2880"/>
      </p:guideLst>
    </p:cSldViewPr>
  </p:slideViewPr>
  <p:outlineViewPr>
    <p:cViewPr>
      <p:scale>
        <a:sx n="33" d="100"/>
        <a:sy n="33" d="100"/>
      </p:scale>
      <p:origin x="0" y="0"/>
    </p:cViewPr>
    <p:sldLst>
      <p:sld r:id="rId1" collapse="1"/>
      <p:sld r:id="rId2" collapse="1"/>
      <p:sld r:id="rId3" collapse="1"/>
      <p:sld r:id="rId4" collapse="1"/>
      <p:sld r:id="rId5" collapse="1"/>
      <p:sld r:id="rId6" collapse="1"/>
      <p:sld r:id="rId7" collapse="1"/>
      <p:sld r:id="rId8" collapse="1"/>
      <p:sld r:id="rId9" collapse="1"/>
    </p:sldLst>
  </p:outlineViewPr>
  <p:notesTextViewPr>
    <p:cViewPr>
      <p:scale>
        <a:sx n="100" d="100"/>
        <a:sy n="100" d="100"/>
      </p:scale>
      <p:origin x="0" y="0"/>
    </p:cViewPr>
  </p:notesTextViewPr>
  <p:sorterViewPr>
    <p:cViewPr>
      <p:scale>
        <a:sx n="80" d="100"/>
        <a:sy n="80" d="100"/>
      </p:scale>
      <p:origin x="0" y="30706"/>
    </p:cViewPr>
  </p:sorterViewPr>
  <p:notesViewPr>
    <p:cSldViewPr>
      <p:cViewPr varScale="1">
        <p:scale>
          <a:sx n="63" d="100"/>
          <a:sy n="63" d="100"/>
        </p:scale>
        <p:origin x="-1570" y="-86"/>
      </p:cViewPr>
      <p:guideLst>
        <p:guide orient="horz" pos="2925"/>
        <p:guide pos="2202"/>
      </p:guideLst>
    </p:cSldViewPr>
  </p:notesViewPr>
  <p:gridSpacing cx="78028800" cy="780288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117" Type="http://schemas.openxmlformats.org/officeDocument/2006/relationships/slide" Target="slides/slide116.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12" Type="http://schemas.openxmlformats.org/officeDocument/2006/relationships/slide" Target="slides/slide111.xml"/><Relationship Id="rId133" Type="http://schemas.openxmlformats.org/officeDocument/2006/relationships/slide" Target="slides/slide132.xml"/><Relationship Id="rId138" Type="http://schemas.openxmlformats.org/officeDocument/2006/relationships/slide" Target="slides/slide137.xml"/><Relationship Id="rId154" Type="http://schemas.openxmlformats.org/officeDocument/2006/relationships/slide" Target="slides/slide153.xml"/><Relationship Id="rId159" Type="http://schemas.openxmlformats.org/officeDocument/2006/relationships/slide" Target="slides/slide158.xml"/><Relationship Id="rId170" Type="http://schemas.openxmlformats.org/officeDocument/2006/relationships/presProps" Target="presProps.xml"/><Relationship Id="rId16" Type="http://schemas.openxmlformats.org/officeDocument/2006/relationships/slide" Target="slides/slide15.xml"/><Relationship Id="rId107" Type="http://schemas.openxmlformats.org/officeDocument/2006/relationships/slide" Target="slides/slide106.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102" Type="http://schemas.openxmlformats.org/officeDocument/2006/relationships/slide" Target="slides/slide101.xml"/><Relationship Id="rId123" Type="http://schemas.openxmlformats.org/officeDocument/2006/relationships/slide" Target="slides/slide122.xml"/><Relationship Id="rId128" Type="http://schemas.openxmlformats.org/officeDocument/2006/relationships/slide" Target="slides/slide127.xml"/><Relationship Id="rId144" Type="http://schemas.openxmlformats.org/officeDocument/2006/relationships/slide" Target="slides/slide143.xml"/><Relationship Id="rId149" Type="http://schemas.openxmlformats.org/officeDocument/2006/relationships/slide" Target="slides/slide148.xml"/><Relationship Id="rId5" Type="http://schemas.openxmlformats.org/officeDocument/2006/relationships/slide" Target="slides/slide4.xml"/><Relationship Id="rId90" Type="http://schemas.openxmlformats.org/officeDocument/2006/relationships/slide" Target="slides/slide89.xml"/><Relationship Id="rId95" Type="http://schemas.openxmlformats.org/officeDocument/2006/relationships/slide" Target="slides/slide94.xml"/><Relationship Id="rId160" Type="http://schemas.openxmlformats.org/officeDocument/2006/relationships/slide" Target="slides/slide159.xml"/><Relationship Id="rId165" Type="http://schemas.openxmlformats.org/officeDocument/2006/relationships/slide" Target="slides/slide164.xml"/><Relationship Id="rId22" Type="http://schemas.openxmlformats.org/officeDocument/2006/relationships/slide" Target="slides/slide21.xml"/><Relationship Id="rId27" Type="http://schemas.openxmlformats.org/officeDocument/2006/relationships/slide" Target="slides/slide26.xml"/><Relationship Id="rId43" Type="http://schemas.openxmlformats.org/officeDocument/2006/relationships/slide" Target="slides/slide42.xml"/><Relationship Id="rId48" Type="http://schemas.openxmlformats.org/officeDocument/2006/relationships/slide" Target="slides/slide47.xml"/><Relationship Id="rId64" Type="http://schemas.openxmlformats.org/officeDocument/2006/relationships/slide" Target="slides/slide63.xml"/><Relationship Id="rId69" Type="http://schemas.openxmlformats.org/officeDocument/2006/relationships/slide" Target="slides/slide68.xml"/><Relationship Id="rId113" Type="http://schemas.openxmlformats.org/officeDocument/2006/relationships/slide" Target="slides/slide112.xml"/><Relationship Id="rId118" Type="http://schemas.openxmlformats.org/officeDocument/2006/relationships/slide" Target="slides/slide117.xml"/><Relationship Id="rId134" Type="http://schemas.openxmlformats.org/officeDocument/2006/relationships/slide" Target="slides/slide133.xml"/><Relationship Id="rId139" Type="http://schemas.openxmlformats.org/officeDocument/2006/relationships/slide" Target="slides/slide138.xml"/><Relationship Id="rId80" Type="http://schemas.openxmlformats.org/officeDocument/2006/relationships/slide" Target="slides/slide79.xml"/><Relationship Id="rId85" Type="http://schemas.openxmlformats.org/officeDocument/2006/relationships/slide" Target="slides/slide84.xml"/><Relationship Id="rId150" Type="http://schemas.openxmlformats.org/officeDocument/2006/relationships/slide" Target="slides/slide149.xml"/><Relationship Id="rId155" Type="http://schemas.openxmlformats.org/officeDocument/2006/relationships/slide" Target="slides/slide154.xml"/><Relationship Id="rId171" Type="http://schemas.openxmlformats.org/officeDocument/2006/relationships/viewProps" Target="viewProps.xml"/><Relationship Id="rId12" Type="http://schemas.openxmlformats.org/officeDocument/2006/relationships/slide" Target="slides/slide11.xml"/><Relationship Id="rId17" Type="http://schemas.openxmlformats.org/officeDocument/2006/relationships/slide" Target="slides/slide16.xml"/><Relationship Id="rId33" Type="http://schemas.openxmlformats.org/officeDocument/2006/relationships/slide" Target="slides/slide32.xml"/><Relationship Id="rId38" Type="http://schemas.openxmlformats.org/officeDocument/2006/relationships/slide" Target="slides/slide37.xml"/><Relationship Id="rId59" Type="http://schemas.openxmlformats.org/officeDocument/2006/relationships/slide" Target="slides/slide58.xml"/><Relationship Id="rId103" Type="http://schemas.openxmlformats.org/officeDocument/2006/relationships/slide" Target="slides/slide102.xml"/><Relationship Id="rId108" Type="http://schemas.openxmlformats.org/officeDocument/2006/relationships/slide" Target="slides/slide107.xml"/><Relationship Id="rId124" Type="http://schemas.openxmlformats.org/officeDocument/2006/relationships/slide" Target="slides/slide123.xml"/><Relationship Id="rId129" Type="http://schemas.openxmlformats.org/officeDocument/2006/relationships/slide" Target="slides/slide128.xml"/><Relationship Id="rId54" Type="http://schemas.openxmlformats.org/officeDocument/2006/relationships/slide" Target="slides/slide53.xml"/><Relationship Id="rId70" Type="http://schemas.openxmlformats.org/officeDocument/2006/relationships/slide" Target="slides/slide69.xml"/><Relationship Id="rId75" Type="http://schemas.openxmlformats.org/officeDocument/2006/relationships/slide" Target="slides/slide74.xml"/><Relationship Id="rId91" Type="http://schemas.openxmlformats.org/officeDocument/2006/relationships/slide" Target="slides/slide90.xml"/><Relationship Id="rId96" Type="http://schemas.openxmlformats.org/officeDocument/2006/relationships/slide" Target="slides/slide95.xml"/><Relationship Id="rId140" Type="http://schemas.openxmlformats.org/officeDocument/2006/relationships/slide" Target="slides/slide139.xml"/><Relationship Id="rId145" Type="http://schemas.openxmlformats.org/officeDocument/2006/relationships/slide" Target="slides/slide144.xml"/><Relationship Id="rId161" Type="http://schemas.openxmlformats.org/officeDocument/2006/relationships/slide" Target="slides/slide160.xml"/><Relationship Id="rId166" Type="http://schemas.openxmlformats.org/officeDocument/2006/relationships/slide" Target="slides/slide165.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6" Type="http://schemas.openxmlformats.org/officeDocument/2006/relationships/slide" Target="slides/slide105.xml"/><Relationship Id="rId114" Type="http://schemas.openxmlformats.org/officeDocument/2006/relationships/slide" Target="slides/slide113.xml"/><Relationship Id="rId119" Type="http://schemas.openxmlformats.org/officeDocument/2006/relationships/slide" Target="slides/slide118.xml"/><Relationship Id="rId127" Type="http://schemas.openxmlformats.org/officeDocument/2006/relationships/slide" Target="slides/slide12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122" Type="http://schemas.openxmlformats.org/officeDocument/2006/relationships/slide" Target="slides/slide121.xml"/><Relationship Id="rId130" Type="http://schemas.openxmlformats.org/officeDocument/2006/relationships/slide" Target="slides/slide129.xml"/><Relationship Id="rId135" Type="http://schemas.openxmlformats.org/officeDocument/2006/relationships/slide" Target="slides/slide134.xml"/><Relationship Id="rId143" Type="http://schemas.openxmlformats.org/officeDocument/2006/relationships/slide" Target="slides/slide142.xml"/><Relationship Id="rId148" Type="http://schemas.openxmlformats.org/officeDocument/2006/relationships/slide" Target="slides/slide147.xml"/><Relationship Id="rId151" Type="http://schemas.openxmlformats.org/officeDocument/2006/relationships/slide" Target="slides/slide150.xml"/><Relationship Id="rId156" Type="http://schemas.openxmlformats.org/officeDocument/2006/relationships/slide" Target="slides/slide155.xml"/><Relationship Id="rId164" Type="http://schemas.openxmlformats.org/officeDocument/2006/relationships/slide" Target="slides/slide163.xml"/><Relationship Id="rId169"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72" Type="http://schemas.openxmlformats.org/officeDocument/2006/relationships/theme" Target="theme/theme1.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slide" Target="slides/slide10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120" Type="http://schemas.openxmlformats.org/officeDocument/2006/relationships/slide" Target="slides/slide119.xml"/><Relationship Id="rId125" Type="http://schemas.openxmlformats.org/officeDocument/2006/relationships/slide" Target="slides/slide124.xml"/><Relationship Id="rId141" Type="http://schemas.openxmlformats.org/officeDocument/2006/relationships/slide" Target="slides/slide140.xml"/><Relationship Id="rId146" Type="http://schemas.openxmlformats.org/officeDocument/2006/relationships/slide" Target="slides/slide145.xml"/><Relationship Id="rId167" Type="http://schemas.openxmlformats.org/officeDocument/2006/relationships/slide" Target="slides/slide166.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162" Type="http://schemas.openxmlformats.org/officeDocument/2006/relationships/slide" Target="slides/slide16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slide" Target="slides/slide109.xml"/><Relationship Id="rId115" Type="http://schemas.openxmlformats.org/officeDocument/2006/relationships/slide" Target="slides/slide114.xml"/><Relationship Id="rId131" Type="http://schemas.openxmlformats.org/officeDocument/2006/relationships/slide" Target="slides/slide130.xml"/><Relationship Id="rId136" Type="http://schemas.openxmlformats.org/officeDocument/2006/relationships/slide" Target="slides/slide135.xml"/><Relationship Id="rId157" Type="http://schemas.openxmlformats.org/officeDocument/2006/relationships/slide" Target="slides/slide156.xml"/><Relationship Id="rId61" Type="http://schemas.openxmlformats.org/officeDocument/2006/relationships/slide" Target="slides/slide60.xml"/><Relationship Id="rId82" Type="http://schemas.openxmlformats.org/officeDocument/2006/relationships/slide" Target="slides/slide81.xml"/><Relationship Id="rId152" Type="http://schemas.openxmlformats.org/officeDocument/2006/relationships/slide" Target="slides/slide151.xml"/><Relationship Id="rId173" Type="http://schemas.openxmlformats.org/officeDocument/2006/relationships/tableStyles" Target="tableStyles.xml"/><Relationship Id="rId19" Type="http://schemas.openxmlformats.org/officeDocument/2006/relationships/slide" Target="slides/slide18.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126" Type="http://schemas.openxmlformats.org/officeDocument/2006/relationships/slide" Target="slides/slide125.xml"/><Relationship Id="rId147" Type="http://schemas.openxmlformats.org/officeDocument/2006/relationships/slide" Target="slides/slide146.xml"/><Relationship Id="rId168"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93" Type="http://schemas.openxmlformats.org/officeDocument/2006/relationships/slide" Target="slides/slide92.xml"/><Relationship Id="rId98" Type="http://schemas.openxmlformats.org/officeDocument/2006/relationships/slide" Target="slides/slide97.xml"/><Relationship Id="rId121" Type="http://schemas.openxmlformats.org/officeDocument/2006/relationships/slide" Target="slides/slide120.xml"/><Relationship Id="rId142" Type="http://schemas.openxmlformats.org/officeDocument/2006/relationships/slide" Target="slides/slide141.xml"/><Relationship Id="rId163" Type="http://schemas.openxmlformats.org/officeDocument/2006/relationships/slide" Target="slides/slide162.xml"/><Relationship Id="rId3" Type="http://schemas.openxmlformats.org/officeDocument/2006/relationships/slide" Target="slides/slide2.xml"/><Relationship Id="rId25" Type="http://schemas.openxmlformats.org/officeDocument/2006/relationships/slide" Target="slides/slide24.xml"/><Relationship Id="rId46" Type="http://schemas.openxmlformats.org/officeDocument/2006/relationships/slide" Target="slides/slide45.xml"/><Relationship Id="rId67" Type="http://schemas.openxmlformats.org/officeDocument/2006/relationships/slide" Target="slides/slide66.xml"/><Relationship Id="rId116" Type="http://schemas.openxmlformats.org/officeDocument/2006/relationships/slide" Target="slides/slide115.xml"/><Relationship Id="rId137" Type="http://schemas.openxmlformats.org/officeDocument/2006/relationships/slide" Target="slides/slide136.xml"/><Relationship Id="rId158" Type="http://schemas.openxmlformats.org/officeDocument/2006/relationships/slide" Target="slides/slide157.xml"/><Relationship Id="rId20" Type="http://schemas.openxmlformats.org/officeDocument/2006/relationships/slide" Target="slides/slide19.xml"/><Relationship Id="rId41" Type="http://schemas.openxmlformats.org/officeDocument/2006/relationships/slide" Target="slides/slide40.xml"/><Relationship Id="rId62" Type="http://schemas.openxmlformats.org/officeDocument/2006/relationships/slide" Target="slides/slide61.xml"/><Relationship Id="rId83" Type="http://schemas.openxmlformats.org/officeDocument/2006/relationships/slide" Target="slides/slide82.xml"/><Relationship Id="rId88" Type="http://schemas.openxmlformats.org/officeDocument/2006/relationships/slide" Target="slides/slide87.xml"/><Relationship Id="rId111" Type="http://schemas.openxmlformats.org/officeDocument/2006/relationships/slide" Target="slides/slide110.xml"/><Relationship Id="rId132" Type="http://schemas.openxmlformats.org/officeDocument/2006/relationships/slide" Target="slides/slide131.xml"/><Relationship Id="rId153" Type="http://schemas.openxmlformats.org/officeDocument/2006/relationships/slide" Target="slides/slide152.xml"/></Relationships>
</file>

<file path=ppt/_rels/viewProps.xml.rels><?xml version="1.0" encoding="UTF-8" standalone="yes"?>
<Relationships xmlns="http://schemas.openxmlformats.org/package/2006/relationships"><Relationship Id="rId8" Type="http://schemas.openxmlformats.org/officeDocument/2006/relationships/slide" Target="slides/slide46.xml"/><Relationship Id="rId3" Type="http://schemas.openxmlformats.org/officeDocument/2006/relationships/slide" Target="slides/slide17.xml"/><Relationship Id="rId7" Type="http://schemas.openxmlformats.org/officeDocument/2006/relationships/slide" Target="slides/slide45.xml"/><Relationship Id="rId2" Type="http://schemas.openxmlformats.org/officeDocument/2006/relationships/slide" Target="slides/slide12.xml"/><Relationship Id="rId1" Type="http://schemas.openxmlformats.org/officeDocument/2006/relationships/slide" Target="slides/slide11.xml"/><Relationship Id="rId6" Type="http://schemas.openxmlformats.org/officeDocument/2006/relationships/slide" Target="slides/slide41.xml"/><Relationship Id="rId5" Type="http://schemas.openxmlformats.org/officeDocument/2006/relationships/slide" Target="slides/slide25.xml"/><Relationship Id="rId4" Type="http://schemas.openxmlformats.org/officeDocument/2006/relationships/slide" Target="slides/slide24.xml"/><Relationship Id="rId9" Type="http://schemas.openxmlformats.org/officeDocument/2006/relationships/slide" Target="slides/slide47.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7.wmf"/></Relationships>
</file>

<file path=ppt/drawings/_rels/vmlDrawing10.vml.rels><?xml version="1.0" encoding="UTF-8" standalone="yes"?>
<Relationships xmlns="http://schemas.openxmlformats.org/package/2006/relationships"><Relationship Id="rId3" Type="http://schemas.openxmlformats.org/officeDocument/2006/relationships/image" Target="../media/image81.wmf"/><Relationship Id="rId2" Type="http://schemas.openxmlformats.org/officeDocument/2006/relationships/image" Target="../media/image24.wmf"/><Relationship Id="rId1" Type="http://schemas.openxmlformats.org/officeDocument/2006/relationships/image" Target="../media/image23.wmf"/></Relationships>
</file>

<file path=ppt/drawings/_rels/vmlDrawing11.vml.rels><?xml version="1.0" encoding="UTF-8" standalone="yes"?>
<Relationships xmlns="http://schemas.openxmlformats.org/package/2006/relationships"><Relationship Id="rId8" Type="http://schemas.openxmlformats.org/officeDocument/2006/relationships/image" Target="../media/image89.wmf"/><Relationship Id="rId3" Type="http://schemas.openxmlformats.org/officeDocument/2006/relationships/image" Target="../media/image84.wmf"/><Relationship Id="rId7" Type="http://schemas.openxmlformats.org/officeDocument/2006/relationships/image" Target="../media/image88.wmf"/><Relationship Id="rId2" Type="http://schemas.openxmlformats.org/officeDocument/2006/relationships/image" Target="../media/image83.wmf"/><Relationship Id="rId1" Type="http://schemas.openxmlformats.org/officeDocument/2006/relationships/image" Target="../media/image82.wmf"/><Relationship Id="rId6" Type="http://schemas.openxmlformats.org/officeDocument/2006/relationships/image" Target="../media/image87.wmf"/><Relationship Id="rId5" Type="http://schemas.openxmlformats.org/officeDocument/2006/relationships/image" Target="../media/image86.wmf"/><Relationship Id="rId10" Type="http://schemas.openxmlformats.org/officeDocument/2006/relationships/image" Target="../media/image91.wmf"/><Relationship Id="rId4" Type="http://schemas.openxmlformats.org/officeDocument/2006/relationships/image" Target="../media/image85.wmf"/><Relationship Id="rId9" Type="http://schemas.openxmlformats.org/officeDocument/2006/relationships/image" Target="../media/image90.wmf"/></Relationships>
</file>

<file path=ppt/drawings/_rels/vmlDrawing12.vml.rels><?xml version="1.0" encoding="UTF-8" standalone="yes"?>
<Relationships xmlns="http://schemas.openxmlformats.org/package/2006/relationships"><Relationship Id="rId3" Type="http://schemas.openxmlformats.org/officeDocument/2006/relationships/image" Target="../media/image115.wmf"/><Relationship Id="rId2" Type="http://schemas.openxmlformats.org/officeDocument/2006/relationships/image" Target="../media/image114.wmf"/><Relationship Id="rId1" Type="http://schemas.openxmlformats.org/officeDocument/2006/relationships/image" Target="../media/image113.wmf"/></Relationships>
</file>

<file path=ppt/drawings/_rels/vmlDrawing13.vml.rels><?xml version="1.0" encoding="UTF-8" standalone="yes"?>
<Relationships xmlns="http://schemas.openxmlformats.org/package/2006/relationships"><Relationship Id="rId3" Type="http://schemas.openxmlformats.org/officeDocument/2006/relationships/image" Target="../media/image133.wmf"/><Relationship Id="rId2" Type="http://schemas.openxmlformats.org/officeDocument/2006/relationships/image" Target="../media/image132.wmf"/><Relationship Id="rId1" Type="http://schemas.openxmlformats.org/officeDocument/2006/relationships/image" Target="../media/image131.wmf"/><Relationship Id="rId5" Type="http://schemas.openxmlformats.org/officeDocument/2006/relationships/image" Target="../media/image135.wmf"/><Relationship Id="rId4" Type="http://schemas.openxmlformats.org/officeDocument/2006/relationships/image" Target="../media/image134.wmf"/></Relationships>
</file>

<file path=ppt/drawings/_rels/vmlDrawing14.vml.rels><?xml version="1.0" encoding="UTF-8" standalone="yes"?>
<Relationships xmlns="http://schemas.openxmlformats.org/package/2006/relationships"><Relationship Id="rId3" Type="http://schemas.openxmlformats.org/officeDocument/2006/relationships/image" Target="../media/image138.wmf"/><Relationship Id="rId2" Type="http://schemas.openxmlformats.org/officeDocument/2006/relationships/image" Target="../media/image137.wmf"/><Relationship Id="rId1" Type="http://schemas.openxmlformats.org/officeDocument/2006/relationships/image" Target="../media/image136.wmf"/><Relationship Id="rId4" Type="http://schemas.openxmlformats.org/officeDocument/2006/relationships/image" Target="../media/image139.wmf"/></Relationships>
</file>

<file path=ppt/drawings/_rels/vmlDrawing15.vml.rels><?xml version="1.0" encoding="UTF-8" standalone="yes"?>
<Relationships xmlns="http://schemas.openxmlformats.org/package/2006/relationships"><Relationship Id="rId3" Type="http://schemas.openxmlformats.org/officeDocument/2006/relationships/image" Target="../media/image142.wmf"/><Relationship Id="rId2" Type="http://schemas.openxmlformats.org/officeDocument/2006/relationships/image" Target="../media/image141.wmf"/><Relationship Id="rId1" Type="http://schemas.openxmlformats.org/officeDocument/2006/relationships/image" Target="../media/image140.wmf"/><Relationship Id="rId4" Type="http://schemas.openxmlformats.org/officeDocument/2006/relationships/image" Target="../media/image143.wmf"/></Relationships>
</file>

<file path=ppt/drawings/_rels/vmlDrawing16.vml.rels><?xml version="1.0" encoding="UTF-8" standalone="yes"?>
<Relationships xmlns="http://schemas.openxmlformats.org/package/2006/relationships"><Relationship Id="rId1" Type="http://schemas.openxmlformats.org/officeDocument/2006/relationships/image" Target="../media/image159.wmf"/></Relationships>
</file>

<file path=ppt/drawings/_rels/vmlDrawing17.vml.rels><?xml version="1.0" encoding="UTF-8" standalone="yes"?>
<Relationships xmlns="http://schemas.openxmlformats.org/package/2006/relationships"><Relationship Id="rId2" Type="http://schemas.openxmlformats.org/officeDocument/2006/relationships/image" Target="../media/image197.wmf"/><Relationship Id="rId1" Type="http://schemas.openxmlformats.org/officeDocument/2006/relationships/image" Target="../media/image196.wmf"/></Relationships>
</file>

<file path=ppt/drawings/_rels/vmlDrawing18.vml.rels><?xml version="1.0" encoding="UTF-8" standalone="yes"?>
<Relationships xmlns="http://schemas.openxmlformats.org/package/2006/relationships"><Relationship Id="rId1" Type="http://schemas.openxmlformats.org/officeDocument/2006/relationships/image" Target="../media/image199.wmf"/></Relationships>
</file>

<file path=ppt/drawings/_rels/vmlDrawing19.vml.rels><?xml version="1.0" encoding="UTF-8" standalone="yes"?>
<Relationships xmlns="http://schemas.openxmlformats.org/package/2006/relationships"><Relationship Id="rId1" Type="http://schemas.openxmlformats.org/officeDocument/2006/relationships/image" Target="../media/image209.wmf"/></Relationships>
</file>

<file path=ppt/drawings/_rels/vmlDrawing2.vml.rels><?xml version="1.0" encoding="UTF-8" standalone="yes"?>
<Relationships xmlns="http://schemas.openxmlformats.org/package/2006/relationships"><Relationship Id="rId3" Type="http://schemas.openxmlformats.org/officeDocument/2006/relationships/image" Target="../media/image24.wmf"/><Relationship Id="rId2" Type="http://schemas.openxmlformats.org/officeDocument/2006/relationships/image" Target="../media/image23.wmf"/><Relationship Id="rId1" Type="http://schemas.openxmlformats.org/officeDocument/2006/relationships/image" Target="../media/image22.wmf"/></Relationships>
</file>

<file path=ppt/drawings/_rels/vmlDrawing20.vml.rels><?xml version="1.0" encoding="UTF-8" standalone="yes"?>
<Relationships xmlns="http://schemas.openxmlformats.org/package/2006/relationships"><Relationship Id="rId3" Type="http://schemas.openxmlformats.org/officeDocument/2006/relationships/image" Target="../media/image224.wmf"/><Relationship Id="rId2" Type="http://schemas.openxmlformats.org/officeDocument/2006/relationships/image" Target="../media/image223.wmf"/><Relationship Id="rId1" Type="http://schemas.openxmlformats.org/officeDocument/2006/relationships/image" Target="../media/image222.wmf"/><Relationship Id="rId4" Type="http://schemas.openxmlformats.org/officeDocument/2006/relationships/image" Target="../media/image225.wmf"/></Relationships>
</file>

<file path=ppt/drawings/_rels/vmlDrawing21.vml.rels><?xml version="1.0" encoding="UTF-8" standalone="yes"?>
<Relationships xmlns="http://schemas.openxmlformats.org/package/2006/relationships"><Relationship Id="rId1" Type="http://schemas.openxmlformats.org/officeDocument/2006/relationships/image" Target="../media/image293.emf"/></Relationships>
</file>

<file path=ppt/drawings/_rels/vmlDrawing22.vml.rels><?xml version="1.0" encoding="UTF-8" standalone="yes"?>
<Relationships xmlns="http://schemas.openxmlformats.org/package/2006/relationships"><Relationship Id="rId1" Type="http://schemas.openxmlformats.org/officeDocument/2006/relationships/image" Target="../media/image295.emf"/></Relationships>
</file>

<file path=ppt/drawings/_rels/vmlDrawing3.vml.rels><?xml version="1.0" encoding="UTF-8" standalone="yes"?>
<Relationships xmlns="http://schemas.openxmlformats.org/package/2006/relationships"><Relationship Id="rId8" Type="http://schemas.openxmlformats.org/officeDocument/2006/relationships/image" Target="../media/image41.wmf"/><Relationship Id="rId3" Type="http://schemas.openxmlformats.org/officeDocument/2006/relationships/image" Target="../media/image36.wmf"/><Relationship Id="rId7" Type="http://schemas.openxmlformats.org/officeDocument/2006/relationships/image" Target="../media/image40.wmf"/><Relationship Id="rId2" Type="http://schemas.openxmlformats.org/officeDocument/2006/relationships/image" Target="../media/image35.wmf"/><Relationship Id="rId1" Type="http://schemas.openxmlformats.org/officeDocument/2006/relationships/image" Target="../media/image34.wmf"/><Relationship Id="rId6" Type="http://schemas.openxmlformats.org/officeDocument/2006/relationships/image" Target="../media/image39.wmf"/><Relationship Id="rId5" Type="http://schemas.openxmlformats.org/officeDocument/2006/relationships/image" Target="../media/image38.wmf"/><Relationship Id="rId4" Type="http://schemas.openxmlformats.org/officeDocument/2006/relationships/image" Target="../media/image37.wmf"/></Relationships>
</file>

<file path=ppt/drawings/_rels/vmlDrawing4.vml.rels><?xml version="1.0" encoding="UTF-8" standalone="yes"?>
<Relationships xmlns="http://schemas.openxmlformats.org/package/2006/relationships"><Relationship Id="rId3" Type="http://schemas.openxmlformats.org/officeDocument/2006/relationships/image" Target="../media/image44.wmf"/><Relationship Id="rId7" Type="http://schemas.openxmlformats.org/officeDocument/2006/relationships/image" Target="../media/image48.wmf"/><Relationship Id="rId2" Type="http://schemas.openxmlformats.org/officeDocument/2006/relationships/image" Target="../media/image43.wmf"/><Relationship Id="rId1" Type="http://schemas.openxmlformats.org/officeDocument/2006/relationships/image" Target="../media/image42.wmf"/><Relationship Id="rId6" Type="http://schemas.openxmlformats.org/officeDocument/2006/relationships/image" Target="../media/image47.wmf"/><Relationship Id="rId5" Type="http://schemas.openxmlformats.org/officeDocument/2006/relationships/image" Target="../media/image46.wmf"/><Relationship Id="rId4" Type="http://schemas.openxmlformats.org/officeDocument/2006/relationships/image" Target="../media/image45.wmf"/></Relationships>
</file>

<file path=ppt/drawings/_rels/vmlDrawing5.vml.rels><?xml version="1.0" encoding="UTF-8" standalone="yes"?>
<Relationships xmlns="http://schemas.openxmlformats.org/package/2006/relationships"><Relationship Id="rId8" Type="http://schemas.openxmlformats.org/officeDocument/2006/relationships/image" Target="../media/image56.wmf"/><Relationship Id="rId3" Type="http://schemas.openxmlformats.org/officeDocument/2006/relationships/image" Target="../media/image51.wmf"/><Relationship Id="rId7" Type="http://schemas.openxmlformats.org/officeDocument/2006/relationships/image" Target="../media/image55.wmf"/><Relationship Id="rId12" Type="http://schemas.openxmlformats.org/officeDocument/2006/relationships/image" Target="../media/image60.wmf"/><Relationship Id="rId2" Type="http://schemas.openxmlformats.org/officeDocument/2006/relationships/image" Target="../media/image50.wmf"/><Relationship Id="rId1" Type="http://schemas.openxmlformats.org/officeDocument/2006/relationships/image" Target="../media/image49.wmf"/><Relationship Id="rId6" Type="http://schemas.openxmlformats.org/officeDocument/2006/relationships/image" Target="../media/image54.wmf"/><Relationship Id="rId11" Type="http://schemas.openxmlformats.org/officeDocument/2006/relationships/image" Target="../media/image59.wmf"/><Relationship Id="rId5" Type="http://schemas.openxmlformats.org/officeDocument/2006/relationships/image" Target="../media/image53.wmf"/><Relationship Id="rId10" Type="http://schemas.openxmlformats.org/officeDocument/2006/relationships/image" Target="../media/image58.wmf"/><Relationship Id="rId4" Type="http://schemas.openxmlformats.org/officeDocument/2006/relationships/image" Target="../media/image52.wmf"/><Relationship Id="rId9" Type="http://schemas.openxmlformats.org/officeDocument/2006/relationships/image" Target="../media/image57.wmf"/></Relationships>
</file>

<file path=ppt/drawings/_rels/vmlDrawing6.vml.rels><?xml version="1.0" encoding="UTF-8" standalone="yes"?>
<Relationships xmlns="http://schemas.openxmlformats.org/package/2006/relationships"><Relationship Id="rId3" Type="http://schemas.openxmlformats.org/officeDocument/2006/relationships/image" Target="../media/image63.wmf"/><Relationship Id="rId2" Type="http://schemas.openxmlformats.org/officeDocument/2006/relationships/image" Target="../media/image62.wmf"/><Relationship Id="rId1" Type="http://schemas.openxmlformats.org/officeDocument/2006/relationships/image" Target="../media/image61.wmf"/><Relationship Id="rId6" Type="http://schemas.openxmlformats.org/officeDocument/2006/relationships/image" Target="../media/image66.wmf"/><Relationship Id="rId5" Type="http://schemas.openxmlformats.org/officeDocument/2006/relationships/image" Target="../media/image65.wmf"/><Relationship Id="rId4" Type="http://schemas.openxmlformats.org/officeDocument/2006/relationships/image" Target="../media/image64.wmf"/></Relationships>
</file>

<file path=ppt/drawings/_rels/vmlDrawing7.vml.rels><?xml version="1.0" encoding="UTF-8" standalone="yes"?>
<Relationships xmlns="http://schemas.openxmlformats.org/package/2006/relationships"><Relationship Id="rId8" Type="http://schemas.openxmlformats.org/officeDocument/2006/relationships/image" Target="../media/image74.wmf"/><Relationship Id="rId3" Type="http://schemas.openxmlformats.org/officeDocument/2006/relationships/image" Target="../media/image69.wmf"/><Relationship Id="rId7" Type="http://schemas.openxmlformats.org/officeDocument/2006/relationships/image" Target="../media/image73.wmf"/><Relationship Id="rId2" Type="http://schemas.openxmlformats.org/officeDocument/2006/relationships/image" Target="../media/image68.wmf"/><Relationship Id="rId1" Type="http://schemas.openxmlformats.org/officeDocument/2006/relationships/image" Target="../media/image67.wmf"/><Relationship Id="rId6" Type="http://schemas.openxmlformats.org/officeDocument/2006/relationships/image" Target="../media/image72.wmf"/><Relationship Id="rId5" Type="http://schemas.openxmlformats.org/officeDocument/2006/relationships/image" Target="../media/image71.wmf"/><Relationship Id="rId4" Type="http://schemas.openxmlformats.org/officeDocument/2006/relationships/image" Target="../media/image70.wmf"/></Relationships>
</file>

<file path=ppt/drawings/_rels/vmlDrawing8.vml.rels><?xml version="1.0" encoding="UTF-8" standalone="yes"?>
<Relationships xmlns="http://schemas.openxmlformats.org/package/2006/relationships"><Relationship Id="rId1" Type="http://schemas.openxmlformats.org/officeDocument/2006/relationships/image" Target="../media/image77.wmf"/></Relationships>
</file>

<file path=ppt/drawings/_rels/vmlDrawing9.vml.rels><?xml version="1.0" encoding="UTF-8" standalone="yes"?>
<Relationships xmlns="http://schemas.openxmlformats.org/package/2006/relationships"><Relationship Id="rId3" Type="http://schemas.openxmlformats.org/officeDocument/2006/relationships/image" Target="../media/image80.wmf"/><Relationship Id="rId2" Type="http://schemas.openxmlformats.org/officeDocument/2006/relationships/image" Target="../media/image79.wmf"/><Relationship Id="rId1" Type="http://schemas.openxmlformats.org/officeDocument/2006/relationships/image" Target="../media/image78.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6082" name="Rectangle 2"/>
          <p:cNvSpPr>
            <a:spLocks noGrp="1" noChangeArrowheads="1"/>
          </p:cNvSpPr>
          <p:nvPr>
            <p:ph type="hdr" sz="quarter"/>
          </p:nvPr>
        </p:nvSpPr>
        <p:spPr bwMode="auto">
          <a:xfrm>
            <a:off x="0" y="0"/>
            <a:ext cx="3049588" cy="455613"/>
          </a:xfrm>
          <a:prstGeom prst="rect">
            <a:avLst/>
          </a:prstGeom>
          <a:noFill/>
          <a:ln w="9525">
            <a:noFill/>
            <a:miter lim="800000"/>
            <a:headEnd/>
            <a:tailEnd/>
          </a:ln>
          <a:effectLst/>
        </p:spPr>
        <p:txBody>
          <a:bodyPr vert="horz" wrap="square" lIns="90863" tIns="45429" rIns="90863" bIns="45429" numCol="1" anchor="t" anchorCtr="0" compatLnSpc="1">
            <a:prstTxWarp prst="textNoShape">
              <a:avLst/>
            </a:prstTxWarp>
          </a:bodyPr>
          <a:lstStyle>
            <a:lvl1pPr defTabSz="909638">
              <a:defRPr sz="1200">
                <a:ea typeface="+mn-ea"/>
                <a:cs typeface="+mn-cs"/>
              </a:defRPr>
            </a:lvl1pPr>
          </a:lstStyle>
          <a:p>
            <a:pPr>
              <a:defRPr/>
            </a:pPr>
            <a:endParaRPr lang="en-US"/>
          </a:p>
        </p:txBody>
      </p:sp>
      <p:sp>
        <p:nvSpPr>
          <p:cNvPr id="46083" name="Rectangle 3"/>
          <p:cNvSpPr>
            <a:spLocks noGrp="1" noChangeArrowheads="1"/>
          </p:cNvSpPr>
          <p:nvPr>
            <p:ph type="dt" sz="quarter" idx="1"/>
          </p:nvPr>
        </p:nvSpPr>
        <p:spPr bwMode="auto">
          <a:xfrm>
            <a:off x="3960813" y="0"/>
            <a:ext cx="3049587" cy="455613"/>
          </a:xfrm>
          <a:prstGeom prst="rect">
            <a:avLst/>
          </a:prstGeom>
          <a:noFill/>
          <a:ln w="9525">
            <a:noFill/>
            <a:miter lim="800000"/>
            <a:headEnd/>
            <a:tailEnd/>
          </a:ln>
          <a:effectLst/>
        </p:spPr>
        <p:txBody>
          <a:bodyPr vert="horz" wrap="square" lIns="90863" tIns="45429" rIns="90863" bIns="45429" numCol="1" anchor="t" anchorCtr="0" compatLnSpc="1">
            <a:prstTxWarp prst="textNoShape">
              <a:avLst/>
            </a:prstTxWarp>
          </a:bodyPr>
          <a:lstStyle>
            <a:lvl1pPr algn="r" defTabSz="909638">
              <a:defRPr sz="1200">
                <a:ea typeface="+mn-ea"/>
                <a:cs typeface="+mn-cs"/>
              </a:defRPr>
            </a:lvl1pPr>
          </a:lstStyle>
          <a:p>
            <a:pPr>
              <a:defRPr/>
            </a:pPr>
            <a:endParaRPr lang="en-US"/>
          </a:p>
        </p:txBody>
      </p:sp>
      <p:sp>
        <p:nvSpPr>
          <p:cNvPr id="46084" name="Rectangle 4"/>
          <p:cNvSpPr>
            <a:spLocks noGrp="1" noChangeArrowheads="1"/>
          </p:cNvSpPr>
          <p:nvPr>
            <p:ph type="ftr" sz="quarter" idx="2"/>
          </p:nvPr>
        </p:nvSpPr>
        <p:spPr bwMode="auto">
          <a:xfrm>
            <a:off x="0" y="8839200"/>
            <a:ext cx="3049588" cy="457200"/>
          </a:xfrm>
          <a:prstGeom prst="rect">
            <a:avLst/>
          </a:prstGeom>
          <a:noFill/>
          <a:ln w="9525">
            <a:noFill/>
            <a:miter lim="800000"/>
            <a:headEnd/>
            <a:tailEnd/>
          </a:ln>
          <a:effectLst/>
        </p:spPr>
        <p:txBody>
          <a:bodyPr vert="horz" wrap="square" lIns="90863" tIns="45429" rIns="90863" bIns="45429" numCol="1" anchor="b" anchorCtr="0" compatLnSpc="1">
            <a:prstTxWarp prst="textNoShape">
              <a:avLst/>
            </a:prstTxWarp>
          </a:bodyPr>
          <a:lstStyle>
            <a:lvl1pPr defTabSz="909638">
              <a:defRPr sz="1200">
                <a:ea typeface="+mn-ea"/>
                <a:cs typeface="+mn-cs"/>
              </a:defRPr>
            </a:lvl1pPr>
          </a:lstStyle>
          <a:p>
            <a:pPr>
              <a:defRPr/>
            </a:pPr>
            <a:endParaRPr lang="en-US"/>
          </a:p>
        </p:txBody>
      </p:sp>
      <p:sp>
        <p:nvSpPr>
          <p:cNvPr id="46085" name="Rectangle 5"/>
          <p:cNvSpPr>
            <a:spLocks noGrp="1" noChangeArrowheads="1"/>
          </p:cNvSpPr>
          <p:nvPr>
            <p:ph type="sldNum" sz="quarter" idx="3"/>
          </p:nvPr>
        </p:nvSpPr>
        <p:spPr bwMode="auto">
          <a:xfrm>
            <a:off x="3960813" y="8839200"/>
            <a:ext cx="3049587" cy="457200"/>
          </a:xfrm>
          <a:prstGeom prst="rect">
            <a:avLst/>
          </a:prstGeom>
          <a:noFill/>
          <a:ln w="9525">
            <a:noFill/>
            <a:miter lim="800000"/>
            <a:headEnd/>
            <a:tailEnd/>
          </a:ln>
          <a:effectLst/>
        </p:spPr>
        <p:txBody>
          <a:bodyPr vert="horz" wrap="square" lIns="90863" tIns="45429" rIns="90863" bIns="45429" numCol="1" anchor="b" anchorCtr="0" compatLnSpc="1">
            <a:prstTxWarp prst="textNoShape">
              <a:avLst/>
            </a:prstTxWarp>
          </a:bodyPr>
          <a:lstStyle>
            <a:lvl1pPr algn="r" defTabSz="909638">
              <a:defRPr sz="1200">
                <a:ea typeface="+mn-ea"/>
                <a:cs typeface="+mn-cs"/>
              </a:defRPr>
            </a:lvl1pPr>
          </a:lstStyle>
          <a:p>
            <a:pPr>
              <a:defRPr/>
            </a:pPr>
            <a:fld id="{E847AC3E-82CF-4822-A6FE-4391CA7B60F4}" type="slidenum">
              <a:rPr lang="en-US"/>
              <a:pPr>
                <a:defRPr/>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482" name="Rectangle 2"/>
          <p:cNvSpPr>
            <a:spLocks noGrp="1" noChangeArrowheads="1"/>
          </p:cNvSpPr>
          <p:nvPr>
            <p:ph type="hdr" sz="quarter"/>
          </p:nvPr>
        </p:nvSpPr>
        <p:spPr bwMode="auto">
          <a:xfrm>
            <a:off x="0" y="0"/>
            <a:ext cx="3030538" cy="461963"/>
          </a:xfrm>
          <a:prstGeom prst="rect">
            <a:avLst/>
          </a:prstGeom>
          <a:noFill/>
          <a:ln w="9525">
            <a:noFill/>
            <a:miter lim="800000"/>
            <a:headEnd/>
            <a:tailEnd/>
          </a:ln>
          <a:effectLst/>
        </p:spPr>
        <p:txBody>
          <a:bodyPr vert="horz" wrap="square" lIns="92387" tIns="46193" rIns="92387" bIns="46193" numCol="1" anchor="t" anchorCtr="0" compatLnSpc="1">
            <a:prstTxWarp prst="textNoShape">
              <a:avLst/>
            </a:prstTxWarp>
          </a:bodyPr>
          <a:lstStyle>
            <a:lvl1pPr defTabSz="925513">
              <a:defRPr sz="1200">
                <a:ea typeface="+mn-ea"/>
                <a:cs typeface="+mn-cs"/>
              </a:defRPr>
            </a:lvl1pPr>
          </a:lstStyle>
          <a:p>
            <a:pPr>
              <a:defRPr/>
            </a:pPr>
            <a:endParaRPr lang="en-US"/>
          </a:p>
        </p:txBody>
      </p:sp>
      <p:sp>
        <p:nvSpPr>
          <p:cNvPr id="20483" name="Rectangle 3"/>
          <p:cNvSpPr>
            <a:spLocks noGrp="1" noChangeArrowheads="1"/>
          </p:cNvSpPr>
          <p:nvPr>
            <p:ph type="dt" idx="1"/>
          </p:nvPr>
        </p:nvSpPr>
        <p:spPr bwMode="auto">
          <a:xfrm>
            <a:off x="3960813" y="0"/>
            <a:ext cx="3030537" cy="461963"/>
          </a:xfrm>
          <a:prstGeom prst="rect">
            <a:avLst/>
          </a:prstGeom>
          <a:noFill/>
          <a:ln w="9525">
            <a:noFill/>
            <a:miter lim="800000"/>
            <a:headEnd/>
            <a:tailEnd/>
          </a:ln>
          <a:effectLst/>
        </p:spPr>
        <p:txBody>
          <a:bodyPr vert="horz" wrap="square" lIns="92387" tIns="46193" rIns="92387" bIns="46193" numCol="1" anchor="t" anchorCtr="0" compatLnSpc="1">
            <a:prstTxWarp prst="textNoShape">
              <a:avLst/>
            </a:prstTxWarp>
          </a:bodyPr>
          <a:lstStyle>
            <a:lvl1pPr algn="r" defTabSz="925513">
              <a:defRPr sz="1200">
                <a:ea typeface="+mn-ea"/>
                <a:cs typeface="+mn-cs"/>
              </a:defRPr>
            </a:lvl1pPr>
          </a:lstStyle>
          <a:p>
            <a:pPr>
              <a:defRPr/>
            </a:pPr>
            <a:endParaRPr lang="en-US"/>
          </a:p>
        </p:txBody>
      </p:sp>
      <p:sp>
        <p:nvSpPr>
          <p:cNvPr id="176132" name="Rectangle 4"/>
          <p:cNvSpPr>
            <a:spLocks noGrp="1" noRot="1" noChangeAspect="1" noChangeArrowheads="1" noTextEdit="1"/>
          </p:cNvSpPr>
          <p:nvPr>
            <p:ph type="sldImg" idx="2"/>
          </p:nvPr>
        </p:nvSpPr>
        <p:spPr bwMode="auto">
          <a:xfrm>
            <a:off x="1177925" y="696913"/>
            <a:ext cx="4641850" cy="3481387"/>
          </a:xfrm>
          <a:prstGeom prst="rect">
            <a:avLst/>
          </a:prstGeom>
          <a:noFill/>
          <a:ln w="9525">
            <a:solidFill>
              <a:srgbClr val="000000"/>
            </a:solidFill>
            <a:miter lim="800000"/>
            <a:headEnd/>
            <a:tailEnd/>
          </a:ln>
        </p:spPr>
      </p:sp>
      <p:sp>
        <p:nvSpPr>
          <p:cNvPr id="20485" name="Rectangle 5"/>
          <p:cNvSpPr>
            <a:spLocks noGrp="1" noChangeArrowheads="1"/>
          </p:cNvSpPr>
          <p:nvPr>
            <p:ph type="body" sz="quarter" idx="3"/>
          </p:nvPr>
        </p:nvSpPr>
        <p:spPr bwMode="auto">
          <a:xfrm>
            <a:off x="933450" y="4408488"/>
            <a:ext cx="5124450" cy="4175125"/>
          </a:xfrm>
          <a:prstGeom prst="rect">
            <a:avLst/>
          </a:prstGeom>
          <a:noFill/>
          <a:ln w="9525">
            <a:noFill/>
            <a:miter lim="800000"/>
            <a:headEnd/>
            <a:tailEnd/>
          </a:ln>
          <a:effectLst/>
        </p:spPr>
        <p:txBody>
          <a:bodyPr vert="horz" wrap="square" lIns="92387" tIns="46193" rIns="92387" bIns="46193"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20486" name="Rectangle 6"/>
          <p:cNvSpPr>
            <a:spLocks noGrp="1" noChangeArrowheads="1"/>
          </p:cNvSpPr>
          <p:nvPr>
            <p:ph type="ftr" sz="quarter" idx="4"/>
          </p:nvPr>
        </p:nvSpPr>
        <p:spPr bwMode="auto">
          <a:xfrm>
            <a:off x="0" y="8818563"/>
            <a:ext cx="3030538" cy="461962"/>
          </a:xfrm>
          <a:prstGeom prst="rect">
            <a:avLst/>
          </a:prstGeom>
          <a:noFill/>
          <a:ln w="9525">
            <a:noFill/>
            <a:miter lim="800000"/>
            <a:headEnd/>
            <a:tailEnd/>
          </a:ln>
          <a:effectLst/>
        </p:spPr>
        <p:txBody>
          <a:bodyPr vert="horz" wrap="square" lIns="92387" tIns="46193" rIns="92387" bIns="46193" numCol="1" anchor="b" anchorCtr="0" compatLnSpc="1">
            <a:prstTxWarp prst="textNoShape">
              <a:avLst/>
            </a:prstTxWarp>
          </a:bodyPr>
          <a:lstStyle>
            <a:lvl1pPr defTabSz="925513">
              <a:defRPr sz="1200">
                <a:ea typeface="+mn-ea"/>
                <a:cs typeface="+mn-cs"/>
              </a:defRPr>
            </a:lvl1pPr>
          </a:lstStyle>
          <a:p>
            <a:pPr>
              <a:defRPr/>
            </a:pPr>
            <a:endParaRPr lang="en-US"/>
          </a:p>
        </p:txBody>
      </p:sp>
      <p:sp>
        <p:nvSpPr>
          <p:cNvPr id="20487" name="Rectangle 7"/>
          <p:cNvSpPr>
            <a:spLocks noGrp="1" noChangeArrowheads="1"/>
          </p:cNvSpPr>
          <p:nvPr>
            <p:ph type="sldNum" sz="quarter" idx="5"/>
          </p:nvPr>
        </p:nvSpPr>
        <p:spPr bwMode="auto">
          <a:xfrm>
            <a:off x="3960813" y="8818563"/>
            <a:ext cx="3030537" cy="461962"/>
          </a:xfrm>
          <a:prstGeom prst="rect">
            <a:avLst/>
          </a:prstGeom>
          <a:noFill/>
          <a:ln w="9525">
            <a:noFill/>
            <a:miter lim="800000"/>
            <a:headEnd/>
            <a:tailEnd/>
          </a:ln>
          <a:effectLst/>
        </p:spPr>
        <p:txBody>
          <a:bodyPr vert="horz" wrap="square" lIns="92387" tIns="46193" rIns="92387" bIns="46193" numCol="1" anchor="b" anchorCtr="0" compatLnSpc="1">
            <a:prstTxWarp prst="textNoShape">
              <a:avLst/>
            </a:prstTxWarp>
          </a:bodyPr>
          <a:lstStyle>
            <a:lvl1pPr algn="r" defTabSz="925513">
              <a:defRPr sz="1200">
                <a:ea typeface="+mn-ea"/>
                <a:cs typeface="+mn-cs"/>
              </a:defRPr>
            </a:lvl1pPr>
          </a:lstStyle>
          <a:p>
            <a:pPr>
              <a:defRPr/>
            </a:pPr>
            <a:fld id="{8607FD7B-6453-4CA4-9CC6-25380D2073C7}"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kumimoji="1"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kumimoji="1"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kumimoji="1"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kumimoji="1"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kumimoji="1"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9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9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9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9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9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9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9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9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9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0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10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10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10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107.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109.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110.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111.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112.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113.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11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115.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116.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117.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118.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120.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121.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122.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123.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124.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12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126.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127.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128.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130.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132.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133.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134.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135.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136.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14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149.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150.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151.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152.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153.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154.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155.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156.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157.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15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16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161.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162.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16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8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7154" name="Rectangle 7"/>
          <p:cNvSpPr>
            <a:spLocks noGrp="1" noChangeArrowheads="1"/>
          </p:cNvSpPr>
          <p:nvPr>
            <p:ph type="sldNum" sz="quarter" idx="5"/>
          </p:nvPr>
        </p:nvSpPr>
        <p:spPr>
          <a:noFill/>
        </p:spPr>
        <p:txBody>
          <a:bodyPr/>
          <a:lstStyle/>
          <a:p>
            <a:fld id="{8178ED77-9C33-47FE-A0DC-88AA68AC50F2}" type="slidenum">
              <a:rPr lang="en-US" smtClean="0">
                <a:ea typeface="Arial Unicode MS" pitchFamily="34" charset="-128"/>
                <a:cs typeface="Arial Unicode MS" pitchFamily="34" charset="-128"/>
              </a:rPr>
              <a:pPr/>
              <a:t>25</a:t>
            </a:fld>
            <a:endParaRPr lang="en-US" smtClean="0">
              <a:ea typeface="Arial Unicode MS" pitchFamily="34" charset="-128"/>
              <a:cs typeface="Arial Unicode MS" pitchFamily="34" charset="-128"/>
            </a:endParaRPr>
          </a:p>
        </p:txBody>
      </p:sp>
      <p:sp>
        <p:nvSpPr>
          <p:cNvPr id="177155" name="Rectangle 2"/>
          <p:cNvSpPr>
            <a:spLocks noGrp="1" noRot="1" noChangeAspect="1" noChangeArrowheads="1" noTextEdit="1"/>
          </p:cNvSpPr>
          <p:nvPr>
            <p:ph type="sldImg"/>
          </p:nvPr>
        </p:nvSpPr>
        <p:spPr>
          <a:ln/>
        </p:spPr>
      </p:sp>
      <p:sp>
        <p:nvSpPr>
          <p:cNvPr id="177156" name="Rectangle 3"/>
          <p:cNvSpPr>
            <a:spLocks noGrp="1" noChangeArrowheads="1"/>
          </p:cNvSpPr>
          <p:nvPr>
            <p:ph type="body" idx="1"/>
          </p:nvPr>
        </p:nvSpPr>
        <p:spPr>
          <a:noFill/>
          <a:ln/>
        </p:spPr>
        <p:txBody>
          <a:bodyPr/>
          <a:lstStyle/>
          <a:p>
            <a:endParaRPr lang="en-US"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6370" name="Slide Image Placeholder 1"/>
          <p:cNvSpPr>
            <a:spLocks noGrp="1" noRot="1" noChangeAspect="1" noTextEdit="1"/>
          </p:cNvSpPr>
          <p:nvPr>
            <p:ph type="sldImg"/>
          </p:nvPr>
        </p:nvSpPr>
        <p:spPr>
          <a:ln/>
        </p:spPr>
      </p:sp>
      <p:sp>
        <p:nvSpPr>
          <p:cNvPr id="186371" name="Notes Placeholder 2"/>
          <p:cNvSpPr>
            <a:spLocks noGrp="1"/>
          </p:cNvSpPr>
          <p:nvPr>
            <p:ph type="body" idx="1"/>
          </p:nvPr>
        </p:nvSpPr>
        <p:spPr>
          <a:noFill/>
          <a:ln/>
        </p:spPr>
        <p:txBody>
          <a:bodyPr/>
          <a:lstStyle/>
          <a:p>
            <a:endParaRPr lang="en-US" smtClean="0"/>
          </a:p>
        </p:txBody>
      </p:sp>
      <p:sp>
        <p:nvSpPr>
          <p:cNvPr id="4" name="Slide Number Placeholder 3"/>
          <p:cNvSpPr>
            <a:spLocks noGrp="1"/>
          </p:cNvSpPr>
          <p:nvPr>
            <p:ph type="sldNum" sz="quarter" idx="5"/>
          </p:nvPr>
        </p:nvSpPr>
        <p:spPr/>
        <p:txBody>
          <a:bodyPr/>
          <a:lstStyle/>
          <a:p>
            <a:pPr>
              <a:defRPr/>
            </a:pPr>
            <a:fld id="{F5C5280F-246F-4E7F-B018-81BF82257DFE}" type="slidenum">
              <a:rPr lang="en-US" smtClean="0"/>
              <a:pPr>
                <a:defRPr/>
              </a:pPr>
              <a:t>90</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7394" name="Rectangle 3"/>
          <p:cNvSpPr txBox="1">
            <a:spLocks noGrp="1" noChangeArrowheads="1"/>
          </p:cNvSpPr>
          <p:nvPr/>
        </p:nvSpPr>
        <p:spPr bwMode="auto">
          <a:xfrm>
            <a:off x="3960813" y="0"/>
            <a:ext cx="3030537" cy="463550"/>
          </a:xfrm>
          <a:prstGeom prst="rect">
            <a:avLst/>
          </a:prstGeom>
          <a:noFill/>
          <a:ln w="9525">
            <a:noFill/>
            <a:miter lim="800000"/>
            <a:headEnd/>
            <a:tailEnd/>
          </a:ln>
        </p:spPr>
        <p:txBody>
          <a:bodyPr wrap="none" lIns="93108" tIns="46554" rIns="93108" bIns="46554" anchor="ctr"/>
          <a:lstStyle/>
          <a:p>
            <a:pPr defTabSz="930275"/>
            <a:fld id="{8D75C320-9089-4F2B-B82F-02716FF38E14}" type="datetime8">
              <a:rPr lang="en-US" sz="1300">
                <a:latin typeface="Symbol" pitchFamily="18" charset="2"/>
                <a:ea typeface="Osaka"/>
                <a:cs typeface="Osaka"/>
              </a:rPr>
              <a:pPr defTabSz="930275"/>
              <a:t>10/31/2010 11:48 AM</a:t>
            </a:fld>
            <a:endParaRPr lang="en-US" sz="1300">
              <a:latin typeface="Symbol" pitchFamily="18" charset="2"/>
              <a:ea typeface="Osaka"/>
              <a:cs typeface="Osaka"/>
            </a:endParaRPr>
          </a:p>
        </p:txBody>
      </p:sp>
      <p:sp>
        <p:nvSpPr>
          <p:cNvPr id="187395" name="Rectangle 7"/>
          <p:cNvSpPr txBox="1">
            <a:spLocks noGrp="1" noChangeArrowheads="1"/>
          </p:cNvSpPr>
          <p:nvPr/>
        </p:nvSpPr>
        <p:spPr bwMode="auto">
          <a:xfrm>
            <a:off x="3960813" y="8816975"/>
            <a:ext cx="3030537" cy="463550"/>
          </a:xfrm>
          <a:prstGeom prst="rect">
            <a:avLst/>
          </a:prstGeom>
          <a:noFill/>
          <a:ln w="9525">
            <a:noFill/>
            <a:miter lim="800000"/>
            <a:headEnd/>
            <a:tailEnd/>
          </a:ln>
        </p:spPr>
        <p:txBody>
          <a:bodyPr wrap="none" lIns="93108" tIns="46554" rIns="93108" bIns="46554" anchor="b"/>
          <a:lstStyle/>
          <a:p>
            <a:pPr defTabSz="930275"/>
            <a:fld id="{CD404F60-5828-42E3-B933-3A4C6AA7ADCA}" type="slidenum">
              <a:rPr lang="en-US" sz="1300">
                <a:latin typeface="Symbol" pitchFamily="18" charset="2"/>
                <a:ea typeface="Osaka"/>
                <a:cs typeface="Osaka"/>
              </a:rPr>
              <a:pPr defTabSz="930275"/>
              <a:t>91</a:t>
            </a:fld>
            <a:endParaRPr lang="en-US" sz="1300">
              <a:latin typeface="Symbol" pitchFamily="18" charset="2"/>
              <a:ea typeface="Osaka"/>
              <a:cs typeface="Osaka"/>
            </a:endParaRPr>
          </a:p>
        </p:txBody>
      </p:sp>
      <p:sp>
        <p:nvSpPr>
          <p:cNvPr id="187396" name="Rectangle 2"/>
          <p:cNvSpPr>
            <a:spLocks noGrp="1" noRot="1" noChangeAspect="1" noChangeArrowheads="1" noTextEdit="1"/>
          </p:cNvSpPr>
          <p:nvPr>
            <p:ph type="sldImg"/>
          </p:nvPr>
        </p:nvSpPr>
        <p:spPr>
          <a:xfrm>
            <a:off x="1179513" y="696913"/>
            <a:ext cx="4637087" cy="3479800"/>
          </a:xfrm>
          <a:ln/>
        </p:spPr>
      </p:sp>
      <p:sp>
        <p:nvSpPr>
          <p:cNvPr id="187397" name="Rectangle 3"/>
          <p:cNvSpPr>
            <a:spLocks noGrp="1" noChangeArrowheads="1"/>
          </p:cNvSpPr>
          <p:nvPr>
            <p:ph type="body" idx="1"/>
          </p:nvPr>
        </p:nvSpPr>
        <p:spPr>
          <a:xfrm>
            <a:off x="930275" y="4408488"/>
            <a:ext cx="5130800" cy="4175125"/>
          </a:xfrm>
          <a:noFill/>
          <a:ln/>
        </p:spPr>
        <p:txBody>
          <a:bodyPr wrap="none" lIns="93108" tIns="46554" rIns="93108" bIns="46554" anchor="ctr"/>
          <a:lstStyle/>
          <a:p>
            <a:endParaRPr lang="en-US"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8418" name="Rectangle 3"/>
          <p:cNvSpPr txBox="1">
            <a:spLocks noGrp="1" noChangeArrowheads="1"/>
          </p:cNvSpPr>
          <p:nvPr/>
        </p:nvSpPr>
        <p:spPr bwMode="auto">
          <a:xfrm>
            <a:off x="3960813" y="0"/>
            <a:ext cx="3030537" cy="463550"/>
          </a:xfrm>
          <a:prstGeom prst="rect">
            <a:avLst/>
          </a:prstGeom>
          <a:noFill/>
          <a:ln w="9525">
            <a:noFill/>
            <a:miter lim="800000"/>
            <a:headEnd/>
            <a:tailEnd/>
          </a:ln>
        </p:spPr>
        <p:txBody>
          <a:bodyPr wrap="none" lIns="93108" tIns="46554" rIns="93108" bIns="46554" anchor="ctr"/>
          <a:lstStyle/>
          <a:p>
            <a:pPr defTabSz="930275"/>
            <a:fld id="{A4871822-B609-4247-A442-E530CCE29A89}" type="datetime8">
              <a:rPr lang="en-US" sz="1300">
                <a:latin typeface="Symbol" pitchFamily="18" charset="2"/>
                <a:ea typeface="Osaka"/>
                <a:cs typeface="Osaka"/>
              </a:rPr>
              <a:pPr defTabSz="930275"/>
              <a:t>10/31/2010 11:48 AM</a:t>
            </a:fld>
            <a:endParaRPr lang="en-US" sz="1300">
              <a:latin typeface="Symbol" pitchFamily="18" charset="2"/>
              <a:ea typeface="Osaka"/>
              <a:cs typeface="Osaka"/>
            </a:endParaRPr>
          </a:p>
        </p:txBody>
      </p:sp>
      <p:sp>
        <p:nvSpPr>
          <p:cNvPr id="188419" name="Rectangle 7"/>
          <p:cNvSpPr txBox="1">
            <a:spLocks noGrp="1" noChangeArrowheads="1"/>
          </p:cNvSpPr>
          <p:nvPr/>
        </p:nvSpPr>
        <p:spPr bwMode="auto">
          <a:xfrm>
            <a:off x="3960813" y="8816975"/>
            <a:ext cx="3030537" cy="463550"/>
          </a:xfrm>
          <a:prstGeom prst="rect">
            <a:avLst/>
          </a:prstGeom>
          <a:noFill/>
          <a:ln w="9525">
            <a:noFill/>
            <a:miter lim="800000"/>
            <a:headEnd/>
            <a:tailEnd/>
          </a:ln>
        </p:spPr>
        <p:txBody>
          <a:bodyPr wrap="none" lIns="93108" tIns="46554" rIns="93108" bIns="46554" anchor="b"/>
          <a:lstStyle/>
          <a:p>
            <a:pPr defTabSz="930275"/>
            <a:fld id="{C4A3158E-001A-4C1E-B054-144BC98A1FC3}" type="slidenum">
              <a:rPr lang="en-US" sz="1300">
                <a:latin typeface="Symbol" pitchFamily="18" charset="2"/>
                <a:ea typeface="Osaka"/>
                <a:cs typeface="Osaka"/>
              </a:rPr>
              <a:pPr defTabSz="930275"/>
              <a:t>92</a:t>
            </a:fld>
            <a:endParaRPr lang="en-US" sz="1300">
              <a:latin typeface="Symbol" pitchFamily="18" charset="2"/>
              <a:ea typeface="Osaka"/>
              <a:cs typeface="Osaka"/>
            </a:endParaRPr>
          </a:p>
        </p:txBody>
      </p:sp>
      <p:sp>
        <p:nvSpPr>
          <p:cNvPr id="188420" name="Rectangle 2"/>
          <p:cNvSpPr>
            <a:spLocks noGrp="1" noRot="1" noChangeAspect="1" noChangeArrowheads="1" noTextEdit="1"/>
          </p:cNvSpPr>
          <p:nvPr>
            <p:ph type="sldImg"/>
          </p:nvPr>
        </p:nvSpPr>
        <p:spPr>
          <a:xfrm>
            <a:off x="1179513" y="696913"/>
            <a:ext cx="4637087" cy="3479800"/>
          </a:xfrm>
          <a:ln/>
        </p:spPr>
      </p:sp>
      <p:sp>
        <p:nvSpPr>
          <p:cNvPr id="188421" name="Rectangle 3"/>
          <p:cNvSpPr>
            <a:spLocks noGrp="1" noChangeArrowheads="1"/>
          </p:cNvSpPr>
          <p:nvPr>
            <p:ph type="body" idx="1"/>
          </p:nvPr>
        </p:nvSpPr>
        <p:spPr>
          <a:xfrm>
            <a:off x="930275" y="4408488"/>
            <a:ext cx="5130800" cy="4175125"/>
          </a:xfrm>
          <a:noFill/>
          <a:ln/>
        </p:spPr>
        <p:txBody>
          <a:bodyPr wrap="none" lIns="93108" tIns="46554" rIns="93108" bIns="46554" anchor="ctr"/>
          <a:lstStyle/>
          <a:p>
            <a:endParaRPr lang="en-US"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9442" name="Rectangle 7"/>
          <p:cNvSpPr>
            <a:spLocks noGrp="1" noChangeArrowheads="1"/>
          </p:cNvSpPr>
          <p:nvPr>
            <p:ph type="sldNum" sz="quarter" idx="5"/>
          </p:nvPr>
        </p:nvSpPr>
        <p:spPr>
          <a:noFill/>
        </p:spPr>
        <p:txBody>
          <a:bodyPr/>
          <a:lstStyle/>
          <a:p>
            <a:fld id="{9F64276F-AACD-4B47-BB30-2522CDA870FA}" type="slidenum">
              <a:rPr lang="en-US" smtClean="0">
                <a:ea typeface="Arial Unicode MS" pitchFamily="34" charset="-128"/>
                <a:cs typeface="Arial Unicode MS" pitchFamily="34" charset="-128"/>
              </a:rPr>
              <a:pPr/>
              <a:t>93</a:t>
            </a:fld>
            <a:endParaRPr lang="en-US" smtClean="0">
              <a:ea typeface="Arial Unicode MS" pitchFamily="34" charset="-128"/>
              <a:cs typeface="Arial Unicode MS" pitchFamily="34" charset="-128"/>
            </a:endParaRPr>
          </a:p>
        </p:txBody>
      </p:sp>
      <p:sp>
        <p:nvSpPr>
          <p:cNvPr id="189443" name="Rectangle 2"/>
          <p:cNvSpPr>
            <a:spLocks noGrp="1" noRot="1" noChangeAspect="1" noChangeArrowheads="1" noTextEdit="1"/>
          </p:cNvSpPr>
          <p:nvPr>
            <p:ph type="sldImg"/>
          </p:nvPr>
        </p:nvSpPr>
        <p:spPr>
          <a:xfrm>
            <a:off x="1174750" y="695325"/>
            <a:ext cx="4641850" cy="3481388"/>
          </a:xfrm>
          <a:ln/>
        </p:spPr>
      </p:sp>
      <p:sp>
        <p:nvSpPr>
          <p:cNvPr id="189444" name="Rectangle 3"/>
          <p:cNvSpPr>
            <a:spLocks noGrp="1" noChangeArrowheads="1"/>
          </p:cNvSpPr>
          <p:nvPr>
            <p:ph type="body" idx="1"/>
          </p:nvPr>
        </p:nvSpPr>
        <p:spPr>
          <a:xfrm>
            <a:off x="698500" y="4408488"/>
            <a:ext cx="5594350" cy="4176712"/>
          </a:xfrm>
          <a:noFill/>
          <a:ln/>
        </p:spPr>
        <p:txBody>
          <a:bodyPr/>
          <a:lstStyle/>
          <a:p>
            <a:endParaRPr lang="en-US"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0466" name="Rectangle 7"/>
          <p:cNvSpPr>
            <a:spLocks noGrp="1" noChangeArrowheads="1"/>
          </p:cNvSpPr>
          <p:nvPr>
            <p:ph type="sldNum" sz="quarter" idx="5"/>
          </p:nvPr>
        </p:nvSpPr>
        <p:spPr>
          <a:noFill/>
        </p:spPr>
        <p:txBody>
          <a:bodyPr/>
          <a:lstStyle/>
          <a:p>
            <a:fld id="{BC07ECEB-F0D4-4293-9ED0-2C92C92E42D3}" type="slidenum">
              <a:rPr lang="en-US" smtClean="0">
                <a:ea typeface="Arial Unicode MS" pitchFamily="34" charset="-128"/>
                <a:cs typeface="Arial Unicode MS" pitchFamily="34" charset="-128"/>
              </a:rPr>
              <a:pPr/>
              <a:t>94</a:t>
            </a:fld>
            <a:endParaRPr lang="en-US" smtClean="0">
              <a:ea typeface="Arial Unicode MS" pitchFamily="34" charset="-128"/>
              <a:cs typeface="Arial Unicode MS" pitchFamily="34" charset="-128"/>
            </a:endParaRPr>
          </a:p>
        </p:txBody>
      </p:sp>
      <p:sp>
        <p:nvSpPr>
          <p:cNvPr id="190467" name="Rectangle 2"/>
          <p:cNvSpPr>
            <a:spLocks noGrp="1" noRot="1" noChangeAspect="1" noChangeArrowheads="1" noTextEdit="1"/>
          </p:cNvSpPr>
          <p:nvPr>
            <p:ph type="sldImg"/>
          </p:nvPr>
        </p:nvSpPr>
        <p:spPr>
          <a:xfrm>
            <a:off x="1174750" y="695325"/>
            <a:ext cx="4641850" cy="3481388"/>
          </a:xfrm>
          <a:ln/>
        </p:spPr>
      </p:sp>
      <p:sp>
        <p:nvSpPr>
          <p:cNvPr id="190468" name="Rectangle 3"/>
          <p:cNvSpPr>
            <a:spLocks noGrp="1" noChangeArrowheads="1"/>
          </p:cNvSpPr>
          <p:nvPr>
            <p:ph type="body" idx="1"/>
          </p:nvPr>
        </p:nvSpPr>
        <p:spPr>
          <a:xfrm>
            <a:off x="698500" y="4408488"/>
            <a:ext cx="5594350" cy="4176712"/>
          </a:xfrm>
          <a:noFill/>
          <a:ln/>
        </p:spPr>
        <p:txBody>
          <a:bodyPr/>
          <a:lstStyle/>
          <a:p>
            <a:endParaRPr lang="en-US"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1490" name="Rectangle 7"/>
          <p:cNvSpPr>
            <a:spLocks noGrp="1" noChangeArrowheads="1"/>
          </p:cNvSpPr>
          <p:nvPr>
            <p:ph type="sldNum" sz="quarter" idx="5"/>
          </p:nvPr>
        </p:nvSpPr>
        <p:spPr>
          <a:noFill/>
        </p:spPr>
        <p:txBody>
          <a:bodyPr/>
          <a:lstStyle/>
          <a:p>
            <a:fld id="{9B72F3A5-0397-402B-B693-F9EACF8F2BDE}" type="slidenum">
              <a:rPr lang="en-US" smtClean="0">
                <a:ea typeface="Arial Unicode MS" pitchFamily="34" charset="-128"/>
                <a:cs typeface="Arial Unicode MS" pitchFamily="34" charset="-128"/>
              </a:rPr>
              <a:pPr/>
              <a:t>95</a:t>
            </a:fld>
            <a:endParaRPr lang="en-US" smtClean="0">
              <a:ea typeface="Arial Unicode MS" pitchFamily="34" charset="-128"/>
              <a:cs typeface="Arial Unicode MS" pitchFamily="34" charset="-128"/>
            </a:endParaRPr>
          </a:p>
        </p:txBody>
      </p:sp>
      <p:sp>
        <p:nvSpPr>
          <p:cNvPr id="191491" name="Rectangle 2"/>
          <p:cNvSpPr>
            <a:spLocks noGrp="1" noRot="1" noChangeAspect="1" noChangeArrowheads="1" noTextEdit="1"/>
          </p:cNvSpPr>
          <p:nvPr>
            <p:ph type="sldImg"/>
          </p:nvPr>
        </p:nvSpPr>
        <p:spPr>
          <a:xfrm>
            <a:off x="1174750" y="695325"/>
            <a:ext cx="4641850" cy="3481388"/>
          </a:xfrm>
          <a:ln/>
        </p:spPr>
      </p:sp>
      <p:sp>
        <p:nvSpPr>
          <p:cNvPr id="191492" name="Rectangle 3"/>
          <p:cNvSpPr>
            <a:spLocks noGrp="1" noChangeArrowheads="1"/>
          </p:cNvSpPr>
          <p:nvPr>
            <p:ph type="body" idx="1"/>
          </p:nvPr>
        </p:nvSpPr>
        <p:spPr>
          <a:xfrm>
            <a:off x="698500" y="4408488"/>
            <a:ext cx="5594350" cy="4176712"/>
          </a:xfrm>
          <a:noFill/>
          <a:ln/>
        </p:spPr>
        <p:txBody>
          <a:bodyPr/>
          <a:lstStyle/>
          <a:p>
            <a:endParaRPr lang="en-US"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2514" name="Rectangle 7"/>
          <p:cNvSpPr>
            <a:spLocks noGrp="1" noChangeArrowheads="1"/>
          </p:cNvSpPr>
          <p:nvPr>
            <p:ph type="sldNum" sz="quarter" idx="5"/>
          </p:nvPr>
        </p:nvSpPr>
        <p:spPr>
          <a:noFill/>
        </p:spPr>
        <p:txBody>
          <a:bodyPr/>
          <a:lstStyle/>
          <a:p>
            <a:fld id="{0CC26039-0D7C-440B-A2B0-45729B7EC02F}" type="slidenum">
              <a:rPr lang="en-US" smtClean="0">
                <a:ea typeface="Arial Unicode MS" pitchFamily="34" charset="-128"/>
                <a:cs typeface="Arial Unicode MS" pitchFamily="34" charset="-128"/>
              </a:rPr>
              <a:pPr/>
              <a:t>96</a:t>
            </a:fld>
            <a:endParaRPr lang="en-US" smtClean="0">
              <a:ea typeface="Arial Unicode MS" pitchFamily="34" charset="-128"/>
              <a:cs typeface="Arial Unicode MS" pitchFamily="34" charset="-128"/>
            </a:endParaRPr>
          </a:p>
        </p:txBody>
      </p:sp>
      <p:sp>
        <p:nvSpPr>
          <p:cNvPr id="192515" name="Rectangle 2"/>
          <p:cNvSpPr>
            <a:spLocks noGrp="1" noRot="1" noChangeAspect="1" noChangeArrowheads="1" noTextEdit="1"/>
          </p:cNvSpPr>
          <p:nvPr>
            <p:ph type="sldImg"/>
          </p:nvPr>
        </p:nvSpPr>
        <p:spPr>
          <a:xfrm>
            <a:off x="1174750" y="695325"/>
            <a:ext cx="4641850" cy="3481388"/>
          </a:xfrm>
          <a:ln/>
        </p:spPr>
      </p:sp>
      <p:sp>
        <p:nvSpPr>
          <p:cNvPr id="192516" name="Rectangle 3"/>
          <p:cNvSpPr>
            <a:spLocks noGrp="1" noChangeArrowheads="1"/>
          </p:cNvSpPr>
          <p:nvPr>
            <p:ph type="body" idx="1"/>
          </p:nvPr>
        </p:nvSpPr>
        <p:spPr>
          <a:xfrm>
            <a:off x="698500" y="4408488"/>
            <a:ext cx="5594350" cy="4176712"/>
          </a:xfrm>
          <a:noFill/>
          <a:ln/>
        </p:spPr>
        <p:txBody>
          <a:bodyPr/>
          <a:lstStyle/>
          <a:p>
            <a:endParaRPr lang="en-US"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3538" name="Rectangle 7"/>
          <p:cNvSpPr>
            <a:spLocks noGrp="1" noChangeArrowheads="1"/>
          </p:cNvSpPr>
          <p:nvPr>
            <p:ph type="sldNum" sz="quarter" idx="5"/>
          </p:nvPr>
        </p:nvSpPr>
        <p:spPr>
          <a:noFill/>
        </p:spPr>
        <p:txBody>
          <a:bodyPr/>
          <a:lstStyle/>
          <a:p>
            <a:fld id="{BF50DD3B-EA12-4535-9134-E26312334F19}" type="slidenum">
              <a:rPr lang="en-US" smtClean="0">
                <a:ea typeface="Arial Unicode MS" pitchFamily="34" charset="-128"/>
                <a:cs typeface="Arial Unicode MS" pitchFamily="34" charset="-128"/>
              </a:rPr>
              <a:pPr/>
              <a:t>97</a:t>
            </a:fld>
            <a:endParaRPr lang="en-US" smtClean="0">
              <a:ea typeface="Arial Unicode MS" pitchFamily="34" charset="-128"/>
              <a:cs typeface="Arial Unicode MS" pitchFamily="34" charset="-128"/>
            </a:endParaRPr>
          </a:p>
        </p:txBody>
      </p:sp>
      <p:sp>
        <p:nvSpPr>
          <p:cNvPr id="193539" name="Rectangle 2"/>
          <p:cNvSpPr>
            <a:spLocks noGrp="1" noRot="1" noChangeAspect="1" noChangeArrowheads="1" noTextEdit="1"/>
          </p:cNvSpPr>
          <p:nvPr>
            <p:ph type="sldImg"/>
          </p:nvPr>
        </p:nvSpPr>
        <p:spPr>
          <a:xfrm>
            <a:off x="1174750" y="695325"/>
            <a:ext cx="4641850" cy="3481388"/>
          </a:xfrm>
          <a:ln/>
        </p:spPr>
      </p:sp>
      <p:sp>
        <p:nvSpPr>
          <p:cNvPr id="193540" name="Rectangle 3"/>
          <p:cNvSpPr>
            <a:spLocks noGrp="1" noChangeArrowheads="1"/>
          </p:cNvSpPr>
          <p:nvPr>
            <p:ph type="body" idx="1"/>
          </p:nvPr>
        </p:nvSpPr>
        <p:spPr>
          <a:xfrm>
            <a:off x="698500" y="4408488"/>
            <a:ext cx="5594350" cy="4176712"/>
          </a:xfrm>
          <a:noFill/>
          <a:ln/>
        </p:spPr>
        <p:txBody>
          <a:bodyPr/>
          <a:lstStyle/>
          <a:p>
            <a:endParaRPr lang="en-US"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62" name="Rectangle 7"/>
          <p:cNvSpPr>
            <a:spLocks noGrp="1" noChangeArrowheads="1"/>
          </p:cNvSpPr>
          <p:nvPr>
            <p:ph type="sldNum" sz="quarter" idx="5"/>
          </p:nvPr>
        </p:nvSpPr>
        <p:spPr>
          <a:noFill/>
        </p:spPr>
        <p:txBody>
          <a:bodyPr/>
          <a:lstStyle/>
          <a:p>
            <a:fld id="{563BDB93-E7BA-49B7-85D9-CCF5DD6F9167}" type="slidenum">
              <a:rPr lang="en-US" smtClean="0">
                <a:ea typeface="Arial Unicode MS" pitchFamily="34" charset="-128"/>
                <a:cs typeface="Arial Unicode MS" pitchFamily="34" charset="-128"/>
              </a:rPr>
              <a:pPr/>
              <a:t>98</a:t>
            </a:fld>
            <a:endParaRPr lang="en-US" smtClean="0">
              <a:ea typeface="Arial Unicode MS" pitchFamily="34" charset="-128"/>
              <a:cs typeface="Arial Unicode MS" pitchFamily="34" charset="-128"/>
            </a:endParaRPr>
          </a:p>
        </p:txBody>
      </p:sp>
      <p:sp>
        <p:nvSpPr>
          <p:cNvPr id="194563" name="Rectangle 2"/>
          <p:cNvSpPr>
            <a:spLocks noGrp="1" noRot="1" noChangeAspect="1" noChangeArrowheads="1" noTextEdit="1"/>
          </p:cNvSpPr>
          <p:nvPr>
            <p:ph type="sldImg"/>
          </p:nvPr>
        </p:nvSpPr>
        <p:spPr>
          <a:xfrm>
            <a:off x="1174750" y="695325"/>
            <a:ext cx="4641850" cy="3481388"/>
          </a:xfrm>
          <a:ln/>
        </p:spPr>
      </p:sp>
      <p:sp>
        <p:nvSpPr>
          <p:cNvPr id="194564" name="Rectangle 3"/>
          <p:cNvSpPr>
            <a:spLocks noGrp="1" noChangeArrowheads="1"/>
          </p:cNvSpPr>
          <p:nvPr>
            <p:ph type="body" idx="1"/>
          </p:nvPr>
        </p:nvSpPr>
        <p:spPr>
          <a:xfrm>
            <a:off x="698500" y="4408488"/>
            <a:ext cx="5594350" cy="4176712"/>
          </a:xfrm>
          <a:noFill/>
          <a:ln/>
        </p:spPr>
        <p:txBody>
          <a:bodyPr/>
          <a:lstStyle/>
          <a:p>
            <a:endParaRPr lang="en-US"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5586" name="Rectangle 7"/>
          <p:cNvSpPr>
            <a:spLocks noGrp="1" noChangeArrowheads="1"/>
          </p:cNvSpPr>
          <p:nvPr>
            <p:ph type="sldNum" sz="quarter" idx="5"/>
          </p:nvPr>
        </p:nvSpPr>
        <p:spPr>
          <a:noFill/>
        </p:spPr>
        <p:txBody>
          <a:bodyPr/>
          <a:lstStyle/>
          <a:p>
            <a:fld id="{9C58EE78-A24E-4510-ADB2-70B62B02C87C}" type="slidenum">
              <a:rPr lang="en-US" smtClean="0">
                <a:ea typeface="Arial Unicode MS" pitchFamily="34" charset="-128"/>
                <a:cs typeface="Arial Unicode MS" pitchFamily="34" charset="-128"/>
              </a:rPr>
              <a:pPr/>
              <a:t>100</a:t>
            </a:fld>
            <a:endParaRPr lang="en-US" smtClean="0">
              <a:ea typeface="Arial Unicode MS" pitchFamily="34" charset="-128"/>
              <a:cs typeface="Arial Unicode MS" pitchFamily="34" charset="-128"/>
            </a:endParaRPr>
          </a:p>
        </p:txBody>
      </p:sp>
      <p:sp>
        <p:nvSpPr>
          <p:cNvPr id="195587" name="Rectangle 2"/>
          <p:cNvSpPr>
            <a:spLocks noGrp="1" noRot="1" noChangeAspect="1" noChangeArrowheads="1" noTextEdit="1"/>
          </p:cNvSpPr>
          <p:nvPr>
            <p:ph type="sldImg"/>
          </p:nvPr>
        </p:nvSpPr>
        <p:spPr>
          <a:xfrm>
            <a:off x="1174750" y="695325"/>
            <a:ext cx="4641850" cy="3481388"/>
          </a:xfrm>
          <a:ln/>
        </p:spPr>
      </p:sp>
      <p:sp>
        <p:nvSpPr>
          <p:cNvPr id="195588" name="Rectangle 3"/>
          <p:cNvSpPr>
            <a:spLocks noGrp="1" noChangeArrowheads="1"/>
          </p:cNvSpPr>
          <p:nvPr>
            <p:ph type="body" idx="1"/>
          </p:nvPr>
        </p:nvSpPr>
        <p:spPr>
          <a:xfrm>
            <a:off x="698500" y="4408488"/>
            <a:ext cx="5594350" cy="4176712"/>
          </a:xfrm>
          <a:noFill/>
          <a:ln/>
        </p:spPr>
        <p:txBody>
          <a:bodyPr/>
          <a:lstStyle/>
          <a:p>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8178" name="Rectangle 7"/>
          <p:cNvSpPr>
            <a:spLocks noGrp="1" noChangeArrowheads="1"/>
          </p:cNvSpPr>
          <p:nvPr>
            <p:ph type="sldNum" sz="quarter" idx="5"/>
          </p:nvPr>
        </p:nvSpPr>
        <p:spPr>
          <a:noFill/>
        </p:spPr>
        <p:txBody>
          <a:bodyPr/>
          <a:lstStyle/>
          <a:p>
            <a:fld id="{EB1190F5-0F6C-40A9-B907-9EF481A3C6C5}" type="slidenum">
              <a:rPr lang="en-US" smtClean="0">
                <a:ea typeface="Arial Unicode MS" pitchFamily="34" charset="-128"/>
                <a:cs typeface="Arial Unicode MS" pitchFamily="34" charset="-128"/>
              </a:rPr>
              <a:pPr/>
              <a:t>26</a:t>
            </a:fld>
            <a:endParaRPr lang="en-US" smtClean="0">
              <a:ea typeface="Arial Unicode MS" pitchFamily="34" charset="-128"/>
              <a:cs typeface="Arial Unicode MS" pitchFamily="34" charset="-128"/>
            </a:endParaRPr>
          </a:p>
        </p:txBody>
      </p:sp>
      <p:sp>
        <p:nvSpPr>
          <p:cNvPr id="178179" name="Rectangle 2"/>
          <p:cNvSpPr>
            <a:spLocks noGrp="1" noRot="1" noChangeAspect="1" noChangeArrowheads="1" noTextEdit="1"/>
          </p:cNvSpPr>
          <p:nvPr>
            <p:ph type="sldImg"/>
          </p:nvPr>
        </p:nvSpPr>
        <p:spPr>
          <a:ln/>
        </p:spPr>
      </p:sp>
      <p:sp>
        <p:nvSpPr>
          <p:cNvPr id="178180" name="Rectangle 3"/>
          <p:cNvSpPr>
            <a:spLocks noGrp="1" noChangeArrowheads="1"/>
          </p:cNvSpPr>
          <p:nvPr>
            <p:ph type="body" idx="1"/>
          </p:nvPr>
        </p:nvSpPr>
        <p:spPr>
          <a:noFill/>
          <a:ln/>
        </p:spPr>
        <p:txBody>
          <a:bodyPr/>
          <a:lstStyle/>
          <a:p>
            <a:endParaRPr lang="en-US" smtClean="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6610" name="Rectangle 7"/>
          <p:cNvSpPr>
            <a:spLocks noGrp="1" noChangeArrowheads="1"/>
          </p:cNvSpPr>
          <p:nvPr>
            <p:ph type="sldNum" sz="quarter" idx="5"/>
          </p:nvPr>
        </p:nvSpPr>
        <p:spPr>
          <a:noFill/>
        </p:spPr>
        <p:txBody>
          <a:bodyPr/>
          <a:lstStyle/>
          <a:p>
            <a:fld id="{4BE6A54C-80DD-4CB9-922F-6386C2979477}" type="slidenum">
              <a:rPr lang="en-US" smtClean="0">
                <a:ea typeface="Arial Unicode MS" pitchFamily="34" charset="-128"/>
                <a:cs typeface="Arial Unicode MS" pitchFamily="34" charset="-128"/>
              </a:rPr>
              <a:pPr/>
              <a:t>101</a:t>
            </a:fld>
            <a:endParaRPr lang="en-US" smtClean="0">
              <a:ea typeface="Arial Unicode MS" pitchFamily="34" charset="-128"/>
              <a:cs typeface="Arial Unicode MS" pitchFamily="34" charset="-128"/>
            </a:endParaRPr>
          </a:p>
        </p:txBody>
      </p:sp>
      <p:sp>
        <p:nvSpPr>
          <p:cNvPr id="196611" name="Rectangle 2"/>
          <p:cNvSpPr>
            <a:spLocks noGrp="1" noRot="1" noChangeAspect="1" noChangeArrowheads="1" noTextEdit="1"/>
          </p:cNvSpPr>
          <p:nvPr>
            <p:ph type="sldImg"/>
          </p:nvPr>
        </p:nvSpPr>
        <p:spPr>
          <a:xfrm>
            <a:off x="1174750" y="695325"/>
            <a:ext cx="4641850" cy="3481388"/>
          </a:xfrm>
          <a:ln/>
        </p:spPr>
      </p:sp>
      <p:sp>
        <p:nvSpPr>
          <p:cNvPr id="196612" name="Rectangle 3"/>
          <p:cNvSpPr>
            <a:spLocks noGrp="1" noChangeArrowheads="1"/>
          </p:cNvSpPr>
          <p:nvPr>
            <p:ph type="body" idx="1"/>
          </p:nvPr>
        </p:nvSpPr>
        <p:spPr>
          <a:xfrm>
            <a:off x="698500" y="4408488"/>
            <a:ext cx="5594350" cy="4176712"/>
          </a:xfrm>
          <a:noFill/>
          <a:ln/>
        </p:spPr>
        <p:txBody>
          <a:bodyPr/>
          <a:lstStyle/>
          <a:p>
            <a:endParaRPr lang="en-US" smtClean="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7634" name="Slide Image Placeholder 1"/>
          <p:cNvSpPr>
            <a:spLocks noGrp="1" noRot="1" noChangeAspect="1" noTextEdit="1"/>
          </p:cNvSpPr>
          <p:nvPr>
            <p:ph type="sldImg"/>
          </p:nvPr>
        </p:nvSpPr>
        <p:spPr>
          <a:ln/>
        </p:spPr>
      </p:sp>
      <p:sp>
        <p:nvSpPr>
          <p:cNvPr id="197635" name="Notes Placeholder 2"/>
          <p:cNvSpPr>
            <a:spLocks noGrp="1"/>
          </p:cNvSpPr>
          <p:nvPr>
            <p:ph type="body" idx="1"/>
          </p:nvPr>
        </p:nvSpPr>
        <p:spPr>
          <a:noFill/>
          <a:ln/>
        </p:spPr>
        <p:txBody>
          <a:bodyPr/>
          <a:lstStyle/>
          <a:p>
            <a:endParaRPr lang="en-US" smtClean="0"/>
          </a:p>
        </p:txBody>
      </p:sp>
      <p:sp>
        <p:nvSpPr>
          <p:cNvPr id="4" name="Slide Number Placeholder 3"/>
          <p:cNvSpPr>
            <a:spLocks noGrp="1"/>
          </p:cNvSpPr>
          <p:nvPr>
            <p:ph type="sldNum" sz="quarter" idx="5"/>
          </p:nvPr>
        </p:nvSpPr>
        <p:spPr/>
        <p:txBody>
          <a:bodyPr/>
          <a:lstStyle/>
          <a:p>
            <a:pPr>
              <a:defRPr/>
            </a:pPr>
            <a:fld id="{0A373BB3-7105-4BF6-86FC-7AE1DBE54D11}" type="slidenum">
              <a:rPr lang="en-US" smtClean="0"/>
              <a:pPr>
                <a:defRPr/>
              </a:pPr>
              <a:t>103</a:t>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8658" name="Slide Image Placeholder 1"/>
          <p:cNvSpPr>
            <a:spLocks noGrp="1" noRot="1" noChangeAspect="1" noTextEdit="1"/>
          </p:cNvSpPr>
          <p:nvPr>
            <p:ph type="sldImg"/>
          </p:nvPr>
        </p:nvSpPr>
        <p:spPr>
          <a:ln/>
        </p:spPr>
      </p:sp>
      <p:sp>
        <p:nvSpPr>
          <p:cNvPr id="198659" name="Notes Placeholder 2"/>
          <p:cNvSpPr>
            <a:spLocks noGrp="1"/>
          </p:cNvSpPr>
          <p:nvPr>
            <p:ph type="body" idx="1"/>
          </p:nvPr>
        </p:nvSpPr>
        <p:spPr>
          <a:noFill/>
          <a:ln/>
        </p:spPr>
        <p:txBody>
          <a:bodyPr/>
          <a:lstStyle/>
          <a:p>
            <a:endParaRPr lang="en-US" smtClean="0"/>
          </a:p>
        </p:txBody>
      </p:sp>
      <p:sp>
        <p:nvSpPr>
          <p:cNvPr id="4" name="Slide Number Placeholder 3"/>
          <p:cNvSpPr>
            <a:spLocks noGrp="1"/>
          </p:cNvSpPr>
          <p:nvPr>
            <p:ph type="sldNum" sz="quarter" idx="5"/>
          </p:nvPr>
        </p:nvSpPr>
        <p:spPr/>
        <p:txBody>
          <a:bodyPr/>
          <a:lstStyle/>
          <a:p>
            <a:pPr>
              <a:defRPr/>
            </a:pPr>
            <a:fld id="{6C26698F-7D99-4E9E-A92F-303AB140810A}" type="slidenum">
              <a:rPr lang="en-US" smtClean="0"/>
              <a:pPr>
                <a:defRPr/>
              </a:pPr>
              <a:t>104</a:t>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9682" name="Rectangle 7"/>
          <p:cNvSpPr>
            <a:spLocks noGrp="1" noChangeArrowheads="1"/>
          </p:cNvSpPr>
          <p:nvPr>
            <p:ph type="sldNum" sz="quarter" idx="5"/>
          </p:nvPr>
        </p:nvSpPr>
        <p:spPr>
          <a:noFill/>
        </p:spPr>
        <p:txBody>
          <a:bodyPr/>
          <a:lstStyle/>
          <a:p>
            <a:fld id="{B23C69BF-27C2-4A57-9DB3-A463876B580A}" type="slidenum">
              <a:rPr lang="en-US" smtClean="0">
                <a:ea typeface="Arial Unicode MS" pitchFamily="34" charset="-128"/>
                <a:cs typeface="Arial Unicode MS" pitchFamily="34" charset="-128"/>
              </a:rPr>
              <a:pPr/>
              <a:t>107</a:t>
            </a:fld>
            <a:endParaRPr lang="en-US" smtClean="0">
              <a:ea typeface="Arial Unicode MS" pitchFamily="34" charset="-128"/>
              <a:cs typeface="Arial Unicode MS" pitchFamily="34" charset="-128"/>
            </a:endParaRPr>
          </a:p>
        </p:txBody>
      </p:sp>
      <p:sp>
        <p:nvSpPr>
          <p:cNvPr id="199683" name="Rectangle 2"/>
          <p:cNvSpPr>
            <a:spLocks noGrp="1" noRot="1" noChangeAspect="1" noChangeArrowheads="1" noTextEdit="1"/>
          </p:cNvSpPr>
          <p:nvPr>
            <p:ph type="sldImg"/>
          </p:nvPr>
        </p:nvSpPr>
        <p:spPr>
          <a:ln/>
        </p:spPr>
      </p:sp>
      <p:sp>
        <p:nvSpPr>
          <p:cNvPr id="199684" name="Rectangle 3"/>
          <p:cNvSpPr>
            <a:spLocks noGrp="1" noChangeArrowheads="1"/>
          </p:cNvSpPr>
          <p:nvPr>
            <p:ph type="body" idx="1"/>
          </p:nvPr>
        </p:nvSpPr>
        <p:spPr>
          <a:noFill/>
          <a:ln/>
        </p:spPr>
        <p:txBody>
          <a:bodyPr/>
          <a:lstStyle/>
          <a:p>
            <a:endParaRPr lang="en-US" smtClean="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0706" name="Slide Image Placeholder 1"/>
          <p:cNvSpPr>
            <a:spLocks noGrp="1" noRot="1" noChangeAspect="1" noTextEdit="1"/>
          </p:cNvSpPr>
          <p:nvPr>
            <p:ph type="sldImg"/>
          </p:nvPr>
        </p:nvSpPr>
        <p:spPr>
          <a:ln/>
        </p:spPr>
      </p:sp>
      <p:sp>
        <p:nvSpPr>
          <p:cNvPr id="200707" name="Notes Placeholder 2"/>
          <p:cNvSpPr>
            <a:spLocks noGrp="1"/>
          </p:cNvSpPr>
          <p:nvPr>
            <p:ph type="body" idx="1"/>
          </p:nvPr>
        </p:nvSpPr>
        <p:spPr>
          <a:noFill/>
          <a:ln/>
        </p:spPr>
        <p:txBody>
          <a:bodyPr/>
          <a:lstStyle/>
          <a:p>
            <a:endParaRPr lang="en-US" smtClean="0"/>
          </a:p>
        </p:txBody>
      </p:sp>
      <p:sp>
        <p:nvSpPr>
          <p:cNvPr id="4" name="Slide Number Placeholder 3"/>
          <p:cNvSpPr>
            <a:spLocks noGrp="1"/>
          </p:cNvSpPr>
          <p:nvPr>
            <p:ph type="sldNum" sz="quarter" idx="5"/>
          </p:nvPr>
        </p:nvSpPr>
        <p:spPr/>
        <p:txBody>
          <a:bodyPr/>
          <a:lstStyle/>
          <a:p>
            <a:pPr>
              <a:defRPr/>
            </a:pPr>
            <a:fld id="{E275FBC6-03A7-4393-9C4A-FC7B24BE8C40}" type="slidenum">
              <a:rPr lang="en-US" smtClean="0"/>
              <a:pPr>
                <a:defRPr/>
              </a:pPr>
              <a:t>109</a:t>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1730" name="Slide Image Placeholder 1"/>
          <p:cNvSpPr>
            <a:spLocks noGrp="1" noRot="1" noChangeAspect="1" noTextEdit="1"/>
          </p:cNvSpPr>
          <p:nvPr>
            <p:ph type="sldImg"/>
          </p:nvPr>
        </p:nvSpPr>
        <p:spPr>
          <a:ln/>
        </p:spPr>
      </p:sp>
      <p:sp>
        <p:nvSpPr>
          <p:cNvPr id="201731" name="Notes Placeholder 2"/>
          <p:cNvSpPr>
            <a:spLocks noGrp="1"/>
          </p:cNvSpPr>
          <p:nvPr>
            <p:ph type="body" idx="1"/>
          </p:nvPr>
        </p:nvSpPr>
        <p:spPr>
          <a:noFill/>
          <a:ln/>
        </p:spPr>
        <p:txBody>
          <a:bodyPr/>
          <a:lstStyle/>
          <a:p>
            <a:endParaRPr lang="en-US" smtClean="0"/>
          </a:p>
        </p:txBody>
      </p:sp>
      <p:sp>
        <p:nvSpPr>
          <p:cNvPr id="4" name="Slide Number Placeholder 3"/>
          <p:cNvSpPr>
            <a:spLocks noGrp="1"/>
          </p:cNvSpPr>
          <p:nvPr>
            <p:ph type="sldNum" sz="quarter" idx="5"/>
          </p:nvPr>
        </p:nvSpPr>
        <p:spPr/>
        <p:txBody>
          <a:bodyPr/>
          <a:lstStyle/>
          <a:p>
            <a:pPr>
              <a:defRPr/>
            </a:pPr>
            <a:fld id="{DBFFEE93-E5F7-450D-99E3-D0879162ABDC}" type="slidenum">
              <a:rPr lang="en-US" smtClean="0"/>
              <a:pPr>
                <a:defRPr/>
              </a:pPr>
              <a:t>110</a:t>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2754" name="Slide Image Placeholder 1"/>
          <p:cNvSpPr>
            <a:spLocks noGrp="1" noRot="1" noChangeAspect="1" noTextEdit="1"/>
          </p:cNvSpPr>
          <p:nvPr>
            <p:ph type="sldImg"/>
          </p:nvPr>
        </p:nvSpPr>
        <p:spPr>
          <a:ln/>
        </p:spPr>
      </p:sp>
      <p:sp>
        <p:nvSpPr>
          <p:cNvPr id="202755" name="Notes Placeholder 2"/>
          <p:cNvSpPr>
            <a:spLocks noGrp="1"/>
          </p:cNvSpPr>
          <p:nvPr>
            <p:ph type="body" idx="1"/>
          </p:nvPr>
        </p:nvSpPr>
        <p:spPr>
          <a:noFill/>
          <a:ln/>
        </p:spPr>
        <p:txBody>
          <a:bodyPr/>
          <a:lstStyle/>
          <a:p>
            <a:endParaRPr lang="en-US" smtClean="0"/>
          </a:p>
        </p:txBody>
      </p:sp>
      <p:sp>
        <p:nvSpPr>
          <p:cNvPr id="4" name="Slide Number Placeholder 3"/>
          <p:cNvSpPr>
            <a:spLocks noGrp="1"/>
          </p:cNvSpPr>
          <p:nvPr>
            <p:ph type="sldNum" sz="quarter" idx="5"/>
          </p:nvPr>
        </p:nvSpPr>
        <p:spPr/>
        <p:txBody>
          <a:bodyPr/>
          <a:lstStyle/>
          <a:p>
            <a:pPr>
              <a:defRPr/>
            </a:pPr>
            <a:fld id="{93046644-EEC5-4D74-A016-2941EB319A2B}" type="slidenum">
              <a:rPr lang="en-US" smtClean="0"/>
              <a:pPr>
                <a:defRPr/>
              </a:pPr>
              <a:t>111</a:t>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3778" name="Slide Image Placeholder 1"/>
          <p:cNvSpPr>
            <a:spLocks noGrp="1" noRot="1" noChangeAspect="1" noTextEdit="1"/>
          </p:cNvSpPr>
          <p:nvPr>
            <p:ph type="sldImg"/>
          </p:nvPr>
        </p:nvSpPr>
        <p:spPr>
          <a:ln/>
        </p:spPr>
      </p:sp>
      <p:sp>
        <p:nvSpPr>
          <p:cNvPr id="203779" name="Notes Placeholder 2"/>
          <p:cNvSpPr>
            <a:spLocks noGrp="1"/>
          </p:cNvSpPr>
          <p:nvPr>
            <p:ph type="body" idx="1"/>
          </p:nvPr>
        </p:nvSpPr>
        <p:spPr>
          <a:noFill/>
          <a:ln/>
        </p:spPr>
        <p:txBody>
          <a:bodyPr/>
          <a:lstStyle/>
          <a:p>
            <a:endParaRPr lang="en-US" smtClean="0"/>
          </a:p>
        </p:txBody>
      </p:sp>
      <p:sp>
        <p:nvSpPr>
          <p:cNvPr id="4" name="Slide Number Placeholder 3"/>
          <p:cNvSpPr>
            <a:spLocks noGrp="1"/>
          </p:cNvSpPr>
          <p:nvPr>
            <p:ph type="sldNum" sz="quarter" idx="5"/>
          </p:nvPr>
        </p:nvSpPr>
        <p:spPr/>
        <p:txBody>
          <a:bodyPr/>
          <a:lstStyle/>
          <a:p>
            <a:pPr>
              <a:defRPr/>
            </a:pPr>
            <a:fld id="{B2987B4C-9A0C-4ADC-BEC7-8C8A92272E23}" type="slidenum">
              <a:rPr lang="en-US" smtClean="0"/>
              <a:pPr>
                <a:defRPr/>
              </a:pPr>
              <a:t>112</a:t>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02" name="Slide Image Placeholder 1"/>
          <p:cNvSpPr>
            <a:spLocks noGrp="1" noRot="1" noChangeAspect="1" noTextEdit="1"/>
          </p:cNvSpPr>
          <p:nvPr>
            <p:ph type="sldImg"/>
          </p:nvPr>
        </p:nvSpPr>
        <p:spPr>
          <a:ln/>
        </p:spPr>
      </p:sp>
      <p:sp>
        <p:nvSpPr>
          <p:cNvPr id="204803" name="Notes Placeholder 2"/>
          <p:cNvSpPr>
            <a:spLocks noGrp="1"/>
          </p:cNvSpPr>
          <p:nvPr>
            <p:ph type="body" idx="1"/>
          </p:nvPr>
        </p:nvSpPr>
        <p:spPr>
          <a:noFill/>
          <a:ln/>
        </p:spPr>
        <p:txBody>
          <a:bodyPr/>
          <a:lstStyle/>
          <a:p>
            <a:endParaRPr lang="en-US" smtClean="0"/>
          </a:p>
        </p:txBody>
      </p:sp>
      <p:sp>
        <p:nvSpPr>
          <p:cNvPr id="4" name="Slide Number Placeholder 3"/>
          <p:cNvSpPr>
            <a:spLocks noGrp="1"/>
          </p:cNvSpPr>
          <p:nvPr>
            <p:ph type="sldNum" sz="quarter" idx="5"/>
          </p:nvPr>
        </p:nvSpPr>
        <p:spPr/>
        <p:txBody>
          <a:bodyPr/>
          <a:lstStyle/>
          <a:p>
            <a:pPr>
              <a:defRPr/>
            </a:pPr>
            <a:fld id="{67B3C55F-EE92-4BB4-8917-30F7FC3284AF}" type="slidenum">
              <a:rPr lang="en-US" smtClean="0"/>
              <a:pPr>
                <a:defRPr/>
              </a:pPr>
              <a:t>113</a:t>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826" name="Slide Image Placeholder 1"/>
          <p:cNvSpPr>
            <a:spLocks noGrp="1" noRot="1" noChangeAspect="1" noTextEdit="1"/>
          </p:cNvSpPr>
          <p:nvPr>
            <p:ph type="sldImg"/>
          </p:nvPr>
        </p:nvSpPr>
        <p:spPr>
          <a:ln/>
        </p:spPr>
      </p:sp>
      <p:sp>
        <p:nvSpPr>
          <p:cNvPr id="205827" name="Notes Placeholder 2"/>
          <p:cNvSpPr>
            <a:spLocks noGrp="1"/>
          </p:cNvSpPr>
          <p:nvPr>
            <p:ph type="body" idx="1"/>
          </p:nvPr>
        </p:nvSpPr>
        <p:spPr>
          <a:noFill/>
          <a:ln/>
        </p:spPr>
        <p:txBody>
          <a:bodyPr/>
          <a:lstStyle/>
          <a:p>
            <a:endParaRPr lang="en-US" smtClean="0"/>
          </a:p>
        </p:txBody>
      </p:sp>
      <p:sp>
        <p:nvSpPr>
          <p:cNvPr id="4" name="Slide Number Placeholder 3"/>
          <p:cNvSpPr>
            <a:spLocks noGrp="1"/>
          </p:cNvSpPr>
          <p:nvPr>
            <p:ph type="sldNum" sz="quarter" idx="5"/>
          </p:nvPr>
        </p:nvSpPr>
        <p:spPr/>
        <p:txBody>
          <a:bodyPr/>
          <a:lstStyle/>
          <a:p>
            <a:pPr>
              <a:defRPr/>
            </a:pPr>
            <a:fld id="{AB45AE91-F483-4C08-8F3A-3D2BE512EDF0}" type="slidenum">
              <a:rPr lang="en-US" smtClean="0"/>
              <a:pPr>
                <a:defRPr/>
              </a:pPr>
              <a:t>114</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9202" name="Rectangle 7"/>
          <p:cNvSpPr>
            <a:spLocks noGrp="1" noChangeArrowheads="1"/>
          </p:cNvSpPr>
          <p:nvPr>
            <p:ph type="sldNum" sz="quarter" idx="5"/>
          </p:nvPr>
        </p:nvSpPr>
        <p:spPr>
          <a:noFill/>
        </p:spPr>
        <p:txBody>
          <a:bodyPr/>
          <a:lstStyle/>
          <a:p>
            <a:fld id="{FFB7906F-D0E1-4F40-9AEB-1FA7CCF5BA8D}" type="slidenum">
              <a:rPr lang="en-US" smtClean="0">
                <a:ea typeface="Arial Unicode MS" pitchFamily="34" charset="-128"/>
                <a:cs typeface="Arial Unicode MS" pitchFamily="34" charset="-128"/>
              </a:rPr>
              <a:pPr/>
              <a:t>32</a:t>
            </a:fld>
            <a:endParaRPr lang="en-US" smtClean="0">
              <a:ea typeface="Arial Unicode MS" pitchFamily="34" charset="-128"/>
              <a:cs typeface="Arial Unicode MS" pitchFamily="34" charset="-128"/>
            </a:endParaRPr>
          </a:p>
        </p:txBody>
      </p:sp>
      <p:sp>
        <p:nvSpPr>
          <p:cNvPr id="179203" name="Rectangle 2"/>
          <p:cNvSpPr>
            <a:spLocks noGrp="1" noRot="1" noChangeAspect="1" noChangeArrowheads="1" noTextEdit="1"/>
          </p:cNvSpPr>
          <p:nvPr>
            <p:ph type="sldImg"/>
          </p:nvPr>
        </p:nvSpPr>
        <p:spPr>
          <a:ln/>
        </p:spPr>
      </p:sp>
      <p:sp>
        <p:nvSpPr>
          <p:cNvPr id="179204" name="Rectangle 3"/>
          <p:cNvSpPr>
            <a:spLocks noGrp="1" noChangeArrowheads="1"/>
          </p:cNvSpPr>
          <p:nvPr>
            <p:ph type="body" idx="1"/>
          </p:nvPr>
        </p:nvSpPr>
        <p:spPr>
          <a:noFill/>
          <a:ln/>
        </p:spPr>
        <p:txBody>
          <a:bodyPr/>
          <a:lstStyle/>
          <a:p>
            <a:endParaRPr lang="en-US" smtClean="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6850" name="Slide Image Placeholder 1"/>
          <p:cNvSpPr>
            <a:spLocks noGrp="1" noRot="1" noChangeAspect="1" noTextEdit="1"/>
          </p:cNvSpPr>
          <p:nvPr>
            <p:ph type="sldImg"/>
          </p:nvPr>
        </p:nvSpPr>
        <p:spPr>
          <a:ln/>
        </p:spPr>
      </p:sp>
      <p:sp>
        <p:nvSpPr>
          <p:cNvPr id="206851" name="Notes Placeholder 2"/>
          <p:cNvSpPr>
            <a:spLocks noGrp="1"/>
          </p:cNvSpPr>
          <p:nvPr>
            <p:ph type="body" idx="1"/>
          </p:nvPr>
        </p:nvSpPr>
        <p:spPr>
          <a:noFill/>
          <a:ln/>
        </p:spPr>
        <p:txBody>
          <a:bodyPr/>
          <a:lstStyle/>
          <a:p>
            <a:endParaRPr lang="en-US" smtClean="0"/>
          </a:p>
        </p:txBody>
      </p:sp>
      <p:sp>
        <p:nvSpPr>
          <p:cNvPr id="4" name="Slide Number Placeholder 3"/>
          <p:cNvSpPr>
            <a:spLocks noGrp="1"/>
          </p:cNvSpPr>
          <p:nvPr>
            <p:ph type="sldNum" sz="quarter" idx="5"/>
          </p:nvPr>
        </p:nvSpPr>
        <p:spPr/>
        <p:txBody>
          <a:bodyPr/>
          <a:lstStyle/>
          <a:p>
            <a:pPr>
              <a:defRPr/>
            </a:pPr>
            <a:fld id="{110EB8AF-D561-4B0A-80E9-022CEAB12EAB}" type="slidenum">
              <a:rPr lang="en-US" smtClean="0"/>
              <a:pPr>
                <a:defRPr/>
              </a:pPr>
              <a:t>115</a:t>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7874" name="Slide Image Placeholder 1"/>
          <p:cNvSpPr>
            <a:spLocks noGrp="1" noRot="1" noChangeAspect="1" noTextEdit="1"/>
          </p:cNvSpPr>
          <p:nvPr>
            <p:ph type="sldImg"/>
          </p:nvPr>
        </p:nvSpPr>
        <p:spPr>
          <a:ln/>
        </p:spPr>
      </p:sp>
      <p:sp>
        <p:nvSpPr>
          <p:cNvPr id="207875" name="Notes Placeholder 2"/>
          <p:cNvSpPr>
            <a:spLocks noGrp="1"/>
          </p:cNvSpPr>
          <p:nvPr>
            <p:ph type="body" idx="1"/>
          </p:nvPr>
        </p:nvSpPr>
        <p:spPr>
          <a:noFill/>
          <a:ln/>
        </p:spPr>
        <p:txBody>
          <a:bodyPr/>
          <a:lstStyle/>
          <a:p>
            <a:endParaRPr lang="en-US" smtClean="0"/>
          </a:p>
        </p:txBody>
      </p:sp>
      <p:sp>
        <p:nvSpPr>
          <p:cNvPr id="4" name="Slide Number Placeholder 3"/>
          <p:cNvSpPr>
            <a:spLocks noGrp="1"/>
          </p:cNvSpPr>
          <p:nvPr>
            <p:ph type="sldNum" sz="quarter" idx="5"/>
          </p:nvPr>
        </p:nvSpPr>
        <p:spPr/>
        <p:txBody>
          <a:bodyPr/>
          <a:lstStyle/>
          <a:p>
            <a:pPr>
              <a:defRPr/>
            </a:pPr>
            <a:fld id="{58E32CB7-3586-4D33-BF23-0252BB11FD55}" type="slidenum">
              <a:rPr lang="en-US" smtClean="0"/>
              <a:pPr>
                <a:defRPr/>
              </a:pPr>
              <a:t>116</a:t>
            </a:fld>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26635EE2-E097-451F-BF66-8FD2CA21745D}" type="slidenum">
              <a:rPr lang="en-US"/>
              <a:pPr>
                <a:defRPr/>
              </a:pPr>
              <a:t>117</a:t>
            </a:fld>
            <a:endParaRPr lang="en-US"/>
          </a:p>
        </p:txBody>
      </p:sp>
      <p:sp>
        <p:nvSpPr>
          <p:cNvPr id="208899" name="Rectangle 2"/>
          <p:cNvSpPr>
            <a:spLocks noGrp="1" noRot="1" noChangeAspect="1" noChangeArrowheads="1" noTextEdit="1"/>
          </p:cNvSpPr>
          <p:nvPr>
            <p:ph type="sldImg"/>
          </p:nvPr>
        </p:nvSpPr>
        <p:spPr>
          <a:xfrm>
            <a:off x="1179513" y="696913"/>
            <a:ext cx="4640262" cy="3481387"/>
          </a:xfrm>
          <a:ln/>
        </p:spPr>
      </p:sp>
      <p:sp>
        <p:nvSpPr>
          <p:cNvPr id="208900" name="Rectangle 3"/>
          <p:cNvSpPr>
            <a:spLocks noGrp="1" noChangeArrowheads="1"/>
          </p:cNvSpPr>
          <p:nvPr>
            <p:ph type="body" idx="1"/>
          </p:nvPr>
        </p:nvSpPr>
        <p:spPr>
          <a:noFill/>
          <a:ln/>
        </p:spPr>
        <p:txBody>
          <a:bodyPr/>
          <a:lstStyle/>
          <a:p>
            <a:endParaRPr lang="en-US" smtClean="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9922" name="Slide Image Placeholder 1"/>
          <p:cNvSpPr>
            <a:spLocks noGrp="1" noRot="1" noChangeAspect="1" noTextEdit="1"/>
          </p:cNvSpPr>
          <p:nvPr>
            <p:ph type="sldImg"/>
          </p:nvPr>
        </p:nvSpPr>
        <p:spPr>
          <a:ln/>
        </p:spPr>
      </p:sp>
      <p:sp>
        <p:nvSpPr>
          <p:cNvPr id="209923" name="Notes Placeholder 2"/>
          <p:cNvSpPr>
            <a:spLocks noGrp="1"/>
          </p:cNvSpPr>
          <p:nvPr>
            <p:ph type="body" idx="1"/>
          </p:nvPr>
        </p:nvSpPr>
        <p:spPr>
          <a:noFill/>
          <a:ln/>
        </p:spPr>
        <p:txBody>
          <a:bodyPr/>
          <a:lstStyle/>
          <a:p>
            <a:endParaRPr lang="en-US" smtClean="0"/>
          </a:p>
        </p:txBody>
      </p:sp>
      <p:sp>
        <p:nvSpPr>
          <p:cNvPr id="4" name="Slide Number Placeholder 3"/>
          <p:cNvSpPr>
            <a:spLocks noGrp="1"/>
          </p:cNvSpPr>
          <p:nvPr>
            <p:ph type="sldNum" sz="quarter" idx="5"/>
          </p:nvPr>
        </p:nvSpPr>
        <p:spPr/>
        <p:txBody>
          <a:bodyPr/>
          <a:lstStyle/>
          <a:p>
            <a:pPr>
              <a:defRPr/>
            </a:pPr>
            <a:fld id="{F0E3D3E7-436D-4766-8F13-B27B90D04B4D}" type="slidenum">
              <a:rPr lang="en-US" smtClean="0"/>
              <a:pPr>
                <a:defRPr/>
              </a:pPr>
              <a:t>118</a:t>
            </a:fld>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0946" name="Slide Image Placeholder 1"/>
          <p:cNvSpPr>
            <a:spLocks noGrp="1" noRot="1" noChangeAspect="1" noTextEdit="1"/>
          </p:cNvSpPr>
          <p:nvPr>
            <p:ph type="sldImg"/>
          </p:nvPr>
        </p:nvSpPr>
        <p:spPr>
          <a:ln/>
        </p:spPr>
      </p:sp>
      <p:sp>
        <p:nvSpPr>
          <p:cNvPr id="210947" name="Notes Placeholder 2"/>
          <p:cNvSpPr>
            <a:spLocks noGrp="1"/>
          </p:cNvSpPr>
          <p:nvPr>
            <p:ph type="body" idx="1"/>
          </p:nvPr>
        </p:nvSpPr>
        <p:spPr>
          <a:noFill/>
          <a:ln/>
        </p:spPr>
        <p:txBody>
          <a:bodyPr/>
          <a:lstStyle/>
          <a:p>
            <a:endParaRPr lang="en-US" smtClean="0"/>
          </a:p>
        </p:txBody>
      </p:sp>
      <p:sp>
        <p:nvSpPr>
          <p:cNvPr id="4" name="Slide Number Placeholder 3"/>
          <p:cNvSpPr>
            <a:spLocks noGrp="1"/>
          </p:cNvSpPr>
          <p:nvPr>
            <p:ph type="sldNum" sz="quarter" idx="5"/>
          </p:nvPr>
        </p:nvSpPr>
        <p:spPr/>
        <p:txBody>
          <a:bodyPr/>
          <a:lstStyle/>
          <a:p>
            <a:pPr>
              <a:defRPr/>
            </a:pPr>
            <a:fld id="{B189DE04-9E37-4711-8A34-B2BDC50F48BA}" type="slidenum">
              <a:rPr lang="en-US" smtClean="0"/>
              <a:pPr>
                <a:defRPr/>
              </a:pPr>
              <a:t>120</a:t>
            </a:fld>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1970" name="Slide Image Placeholder 1"/>
          <p:cNvSpPr>
            <a:spLocks noGrp="1" noRot="1" noChangeAspect="1" noTextEdit="1"/>
          </p:cNvSpPr>
          <p:nvPr>
            <p:ph type="sldImg"/>
          </p:nvPr>
        </p:nvSpPr>
        <p:spPr>
          <a:ln/>
        </p:spPr>
      </p:sp>
      <p:sp>
        <p:nvSpPr>
          <p:cNvPr id="211971" name="Notes Placeholder 2"/>
          <p:cNvSpPr>
            <a:spLocks noGrp="1"/>
          </p:cNvSpPr>
          <p:nvPr>
            <p:ph type="body" idx="1"/>
          </p:nvPr>
        </p:nvSpPr>
        <p:spPr>
          <a:noFill/>
          <a:ln/>
        </p:spPr>
        <p:txBody>
          <a:bodyPr/>
          <a:lstStyle/>
          <a:p>
            <a:endParaRPr lang="en-US" smtClean="0"/>
          </a:p>
        </p:txBody>
      </p:sp>
      <p:sp>
        <p:nvSpPr>
          <p:cNvPr id="4" name="Slide Number Placeholder 3"/>
          <p:cNvSpPr>
            <a:spLocks noGrp="1"/>
          </p:cNvSpPr>
          <p:nvPr>
            <p:ph type="sldNum" sz="quarter" idx="5"/>
          </p:nvPr>
        </p:nvSpPr>
        <p:spPr/>
        <p:txBody>
          <a:bodyPr/>
          <a:lstStyle/>
          <a:p>
            <a:pPr>
              <a:defRPr/>
            </a:pPr>
            <a:fld id="{C4569B22-4152-455D-A79B-C98D1396734E}" type="slidenum">
              <a:rPr lang="en-US" smtClean="0"/>
              <a:pPr>
                <a:defRPr/>
              </a:pPr>
              <a:t>121</a:t>
            </a:fld>
            <a:endParaRPr 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CEDBDBC3-97A7-4033-9E76-5FAC04E1439B}" type="slidenum">
              <a:rPr lang="en-US"/>
              <a:pPr>
                <a:defRPr/>
              </a:pPr>
              <a:t>122</a:t>
            </a:fld>
            <a:endParaRPr lang="en-US"/>
          </a:p>
        </p:txBody>
      </p:sp>
      <p:sp>
        <p:nvSpPr>
          <p:cNvPr id="212995" name="Rectangle 2"/>
          <p:cNvSpPr>
            <a:spLocks noGrp="1" noRot="1" noChangeAspect="1" noChangeArrowheads="1" noTextEdit="1"/>
          </p:cNvSpPr>
          <p:nvPr>
            <p:ph type="sldImg"/>
          </p:nvPr>
        </p:nvSpPr>
        <p:spPr>
          <a:ln/>
        </p:spPr>
      </p:sp>
      <p:sp>
        <p:nvSpPr>
          <p:cNvPr id="212996" name="Rectangle 3"/>
          <p:cNvSpPr>
            <a:spLocks noGrp="1" noChangeArrowheads="1"/>
          </p:cNvSpPr>
          <p:nvPr>
            <p:ph type="body" idx="1"/>
          </p:nvPr>
        </p:nvSpPr>
        <p:spPr>
          <a:noFill/>
          <a:ln/>
        </p:spPr>
        <p:txBody>
          <a:bodyPr/>
          <a:lstStyle/>
          <a:p>
            <a:endParaRPr lang="en-US" smtClean="0"/>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4018" name="Slide Image Placeholder 1"/>
          <p:cNvSpPr>
            <a:spLocks noGrp="1" noRot="1" noChangeAspect="1" noTextEdit="1"/>
          </p:cNvSpPr>
          <p:nvPr>
            <p:ph type="sldImg"/>
          </p:nvPr>
        </p:nvSpPr>
        <p:spPr>
          <a:ln/>
        </p:spPr>
      </p:sp>
      <p:sp>
        <p:nvSpPr>
          <p:cNvPr id="214019" name="Notes Placeholder 2"/>
          <p:cNvSpPr>
            <a:spLocks noGrp="1"/>
          </p:cNvSpPr>
          <p:nvPr>
            <p:ph type="body" idx="1"/>
          </p:nvPr>
        </p:nvSpPr>
        <p:spPr>
          <a:noFill/>
          <a:ln/>
        </p:spPr>
        <p:txBody>
          <a:bodyPr/>
          <a:lstStyle/>
          <a:p>
            <a:endParaRPr lang="en-US" smtClean="0"/>
          </a:p>
        </p:txBody>
      </p:sp>
      <p:sp>
        <p:nvSpPr>
          <p:cNvPr id="4" name="Slide Number Placeholder 3"/>
          <p:cNvSpPr>
            <a:spLocks noGrp="1"/>
          </p:cNvSpPr>
          <p:nvPr>
            <p:ph type="sldNum" sz="quarter" idx="5"/>
          </p:nvPr>
        </p:nvSpPr>
        <p:spPr/>
        <p:txBody>
          <a:bodyPr/>
          <a:lstStyle/>
          <a:p>
            <a:pPr>
              <a:defRPr/>
            </a:pPr>
            <a:fld id="{1D5EDF68-42E6-4728-BD89-4854BE458370}" type="slidenum">
              <a:rPr lang="en-US" smtClean="0"/>
              <a:pPr>
                <a:defRPr/>
              </a:pPr>
              <a:t>123</a:t>
            </a:fld>
            <a:endParaRPr 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B52BB3DA-6DB3-4B7C-977C-E7FDA17B598A}" type="slidenum">
              <a:rPr lang="en-US"/>
              <a:pPr>
                <a:defRPr/>
              </a:pPr>
              <a:t>124</a:t>
            </a:fld>
            <a:endParaRPr lang="en-US"/>
          </a:p>
        </p:txBody>
      </p:sp>
      <p:sp>
        <p:nvSpPr>
          <p:cNvPr id="215043" name="Rectangle 2"/>
          <p:cNvSpPr>
            <a:spLocks noGrp="1" noRot="1" noChangeAspect="1" noChangeArrowheads="1" noTextEdit="1"/>
          </p:cNvSpPr>
          <p:nvPr>
            <p:ph type="sldImg"/>
          </p:nvPr>
        </p:nvSpPr>
        <p:spPr>
          <a:ln/>
        </p:spPr>
      </p:sp>
      <p:sp>
        <p:nvSpPr>
          <p:cNvPr id="215044" name="Rectangle 3"/>
          <p:cNvSpPr>
            <a:spLocks noGrp="1" noChangeArrowheads="1"/>
          </p:cNvSpPr>
          <p:nvPr>
            <p:ph type="body" idx="1"/>
          </p:nvPr>
        </p:nvSpPr>
        <p:spPr>
          <a:noFill/>
          <a:ln/>
        </p:spPr>
        <p:txBody>
          <a:bodyPr/>
          <a:lstStyle/>
          <a:p>
            <a:endParaRPr lang="en-US" smtClean="0"/>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6066" name="Slide Image Placeholder 1"/>
          <p:cNvSpPr>
            <a:spLocks noGrp="1" noRot="1" noChangeAspect="1" noTextEdit="1"/>
          </p:cNvSpPr>
          <p:nvPr>
            <p:ph type="sldImg"/>
          </p:nvPr>
        </p:nvSpPr>
        <p:spPr>
          <a:ln/>
        </p:spPr>
      </p:sp>
      <p:sp>
        <p:nvSpPr>
          <p:cNvPr id="216067" name="Notes Placeholder 2"/>
          <p:cNvSpPr>
            <a:spLocks noGrp="1"/>
          </p:cNvSpPr>
          <p:nvPr>
            <p:ph type="body" idx="1"/>
          </p:nvPr>
        </p:nvSpPr>
        <p:spPr>
          <a:noFill/>
          <a:ln/>
        </p:spPr>
        <p:txBody>
          <a:bodyPr/>
          <a:lstStyle/>
          <a:p>
            <a:endParaRPr lang="en-US" smtClean="0"/>
          </a:p>
        </p:txBody>
      </p:sp>
      <p:sp>
        <p:nvSpPr>
          <p:cNvPr id="4" name="Slide Number Placeholder 3"/>
          <p:cNvSpPr>
            <a:spLocks noGrp="1"/>
          </p:cNvSpPr>
          <p:nvPr>
            <p:ph type="sldNum" sz="quarter" idx="5"/>
          </p:nvPr>
        </p:nvSpPr>
        <p:spPr/>
        <p:txBody>
          <a:bodyPr/>
          <a:lstStyle/>
          <a:p>
            <a:pPr>
              <a:defRPr/>
            </a:pPr>
            <a:fld id="{97B03773-6933-4EF8-96B6-7D2C87C03AFA}" type="slidenum">
              <a:rPr lang="en-US" smtClean="0"/>
              <a:pPr>
                <a:defRPr/>
              </a:pPr>
              <a:t>125</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0226" name="Rectangle 7"/>
          <p:cNvSpPr>
            <a:spLocks noGrp="1" noChangeArrowheads="1"/>
          </p:cNvSpPr>
          <p:nvPr>
            <p:ph type="sldNum" sz="quarter" idx="5"/>
          </p:nvPr>
        </p:nvSpPr>
        <p:spPr>
          <a:noFill/>
        </p:spPr>
        <p:txBody>
          <a:bodyPr/>
          <a:lstStyle/>
          <a:p>
            <a:fld id="{42F441FC-628F-49E1-A758-88800AC44CE6}" type="slidenum">
              <a:rPr lang="en-US" smtClean="0">
                <a:ea typeface="Arial Unicode MS" pitchFamily="34" charset="-128"/>
                <a:cs typeface="Arial Unicode MS" pitchFamily="34" charset="-128"/>
              </a:rPr>
              <a:pPr/>
              <a:t>33</a:t>
            </a:fld>
            <a:endParaRPr lang="en-US" smtClean="0">
              <a:ea typeface="Arial Unicode MS" pitchFamily="34" charset="-128"/>
              <a:cs typeface="Arial Unicode MS" pitchFamily="34" charset="-128"/>
            </a:endParaRPr>
          </a:p>
        </p:txBody>
      </p:sp>
      <p:sp>
        <p:nvSpPr>
          <p:cNvPr id="180227" name="Rectangle 2"/>
          <p:cNvSpPr>
            <a:spLocks noGrp="1" noRot="1" noChangeAspect="1" noChangeArrowheads="1" noTextEdit="1"/>
          </p:cNvSpPr>
          <p:nvPr>
            <p:ph type="sldImg"/>
          </p:nvPr>
        </p:nvSpPr>
        <p:spPr>
          <a:ln/>
        </p:spPr>
      </p:sp>
      <p:sp>
        <p:nvSpPr>
          <p:cNvPr id="180228" name="Rectangle 3"/>
          <p:cNvSpPr>
            <a:spLocks noGrp="1" noChangeArrowheads="1"/>
          </p:cNvSpPr>
          <p:nvPr>
            <p:ph type="body" idx="1"/>
          </p:nvPr>
        </p:nvSpPr>
        <p:spPr>
          <a:noFill/>
          <a:ln/>
        </p:spPr>
        <p:txBody>
          <a:bodyPr/>
          <a:lstStyle/>
          <a:p>
            <a:endParaRPr lang="en-US" smtClean="0"/>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7090" name="Slide Image Placeholder 1"/>
          <p:cNvSpPr>
            <a:spLocks noGrp="1" noRot="1" noChangeAspect="1" noTextEdit="1"/>
          </p:cNvSpPr>
          <p:nvPr>
            <p:ph type="sldImg"/>
          </p:nvPr>
        </p:nvSpPr>
        <p:spPr>
          <a:ln/>
        </p:spPr>
      </p:sp>
      <p:sp>
        <p:nvSpPr>
          <p:cNvPr id="217091" name="Notes Placeholder 2"/>
          <p:cNvSpPr>
            <a:spLocks noGrp="1"/>
          </p:cNvSpPr>
          <p:nvPr>
            <p:ph type="body" idx="1"/>
          </p:nvPr>
        </p:nvSpPr>
        <p:spPr>
          <a:noFill/>
          <a:ln/>
        </p:spPr>
        <p:txBody>
          <a:bodyPr/>
          <a:lstStyle/>
          <a:p>
            <a:endParaRPr lang="en-US" smtClean="0"/>
          </a:p>
        </p:txBody>
      </p:sp>
      <p:sp>
        <p:nvSpPr>
          <p:cNvPr id="4" name="Slide Number Placeholder 3"/>
          <p:cNvSpPr>
            <a:spLocks noGrp="1"/>
          </p:cNvSpPr>
          <p:nvPr>
            <p:ph type="sldNum" sz="quarter" idx="5"/>
          </p:nvPr>
        </p:nvSpPr>
        <p:spPr/>
        <p:txBody>
          <a:bodyPr/>
          <a:lstStyle/>
          <a:p>
            <a:pPr>
              <a:defRPr/>
            </a:pPr>
            <a:fld id="{2EDF5244-2B06-42D5-82C9-B1EA16D24869}" type="slidenum">
              <a:rPr lang="en-US" smtClean="0"/>
              <a:pPr>
                <a:defRPr/>
              </a:pPr>
              <a:t>126</a:t>
            </a:fld>
            <a:endParaRPr lang="en-US"/>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8114" name="Rectangle 7"/>
          <p:cNvSpPr>
            <a:spLocks noGrp="1" noChangeArrowheads="1"/>
          </p:cNvSpPr>
          <p:nvPr>
            <p:ph type="sldNum" sz="quarter" idx="5"/>
          </p:nvPr>
        </p:nvSpPr>
        <p:spPr>
          <a:noFill/>
        </p:spPr>
        <p:txBody>
          <a:bodyPr/>
          <a:lstStyle/>
          <a:p>
            <a:fld id="{48D5F87F-F8D3-489E-9261-DBD1C4A1D008}" type="slidenum">
              <a:rPr lang="en-US" altLang="zh-CN" smtClean="0">
                <a:ea typeface="Arial Unicode MS" pitchFamily="34" charset="-128"/>
                <a:cs typeface="Arial Unicode MS" pitchFamily="34" charset="-128"/>
              </a:rPr>
              <a:pPr/>
              <a:t>127</a:t>
            </a:fld>
            <a:endParaRPr lang="en-US" altLang="zh-CN" smtClean="0">
              <a:ea typeface="Arial Unicode MS" pitchFamily="34" charset="-128"/>
              <a:cs typeface="Arial Unicode MS" pitchFamily="34" charset="-128"/>
            </a:endParaRPr>
          </a:p>
        </p:txBody>
      </p:sp>
      <p:sp>
        <p:nvSpPr>
          <p:cNvPr id="218115" name="Rectangle 2"/>
          <p:cNvSpPr>
            <a:spLocks noGrp="1" noRot="1" noChangeAspect="1" noChangeArrowheads="1" noTextEdit="1"/>
          </p:cNvSpPr>
          <p:nvPr>
            <p:ph type="sldImg"/>
          </p:nvPr>
        </p:nvSpPr>
        <p:spPr>
          <a:ln/>
        </p:spPr>
      </p:sp>
      <p:sp>
        <p:nvSpPr>
          <p:cNvPr id="218116" name="Rectangle 3"/>
          <p:cNvSpPr>
            <a:spLocks noGrp="1" noChangeArrowheads="1"/>
          </p:cNvSpPr>
          <p:nvPr>
            <p:ph type="body" idx="1"/>
          </p:nvPr>
        </p:nvSpPr>
        <p:spPr>
          <a:noFill/>
          <a:ln/>
        </p:spPr>
        <p:txBody>
          <a:bodyPr/>
          <a:lstStyle/>
          <a:p>
            <a:endParaRPr lang="en-US" altLang="zh-CN" smtClean="0"/>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9138" name="Slide Image Placeholder 1"/>
          <p:cNvSpPr>
            <a:spLocks noGrp="1" noRot="1" noChangeAspect="1" noTextEdit="1"/>
          </p:cNvSpPr>
          <p:nvPr>
            <p:ph type="sldImg"/>
          </p:nvPr>
        </p:nvSpPr>
        <p:spPr>
          <a:ln/>
        </p:spPr>
      </p:sp>
      <p:sp>
        <p:nvSpPr>
          <p:cNvPr id="219139" name="Notes Placeholder 2"/>
          <p:cNvSpPr>
            <a:spLocks noGrp="1"/>
          </p:cNvSpPr>
          <p:nvPr>
            <p:ph type="body" idx="1"/>
          </p:nvPr>
        </p:nvSpPr>
        <p:spPr>
          <a:noFill/>
          <a:ln/>
        </p:spPr>
        <p:txBody>
          <a:bodyPr/>
          <a:lstStyle/>
          <a:p>
            <a:endParaRPr lang="en-US" smtClean="0"/>
          </a:p>
        </p:txBody>
      </p:sp>
      <p:sp>
        <p:nvSpPr>
          <p:cNvPr id="4" name="Slide Number Placeholder 3"/>
          <p:cNvSpPr>
            <a:spLocks noGrp="1"/>
          </p:cNvSpPr>
          <p:nvPr>
            <p:ph type="sldNum" sz="quarter" idx="5"/>
          </p:nvPr>
        </p:nvSpPr>
        <p:spPr/>
        <p:txBody>
          <a:bodyPr/>
          <a:lstStyle/>
          <a:p>
            <a:pPr>
              <a:defRPr/>
            </a:pPr>
            <a:fld id="{07DEC177-A62E-49B0-98D7-E62767A83341}" type="slidenum">
              <a:rPr lang="en-US" smtClean="0"/>
              <a:pPr>
                <a:defRPr/>
              </a:pPr>
              <a:t>128</a:t>
            </a:fld>
            <a:endParaRPr lang="en-US"/>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0162" name="Rectangle 7"/>
          <p:cNvSpPr>
            <a:spLocks noGrp="1" noChangeArrowheads="1"/>
          </p:cNvSpPr>
          <p:nvPr>
            <p:ph type="sldNum" sz="quarter" idx="5"/>
          </p:nvPr>
        </p:nvSpPr>
        <p:spPr>
          <a:noFill/>
        </p:spPr>
        <p:txBody>
          <a:bodyPr/>
          <a:lstStyle/>
          <a:p>
            <a:fld id="{EC100FE5-8B75-4014-A2F8-8FF9ED269E43}" type="slidenum">
              <a:rPr lang="en-US" smtClean="0">
                <a:ea typeface="Arial Unicode MS" pitchFamily="34" charset="-128"/>
                <a:cs typeface="Arial Unicode MS" pitchFamily="34" charset="-128"/>
              </a:rPr>
              <a:pPr/>
              <a:t>130</a:t>
            </a:fld>
            <a:endParaRPr lang="en-US" smtClean="0">
              <a:ea typeface="Arial Unicode MS" pitchFamily="34" charset="-128"/>
              <a:cs typeface="Arial Unicode MS" pitchFamily="34" charset="-128"/>
            </a:endParaRPr>
          </a:p>
        </p:txBody>
      </p:sp>
      <p:sp>
        <p:nvSpPr>
          <p:cNvPr id="220163" name="Rectangle 2"/>
          <p:cNvSpPr>
            <a:spLocks noGrp="1" noRot="1" noChangeAspect="1" noChangeArrowheads="1" noTextEdit="1"/>
          </p:cNvSpPr>
          <p:nvPr>
            <p:ph type="sldImg"/>
          </p:nvPr>
        </p:nvSpPr>
        <p:spPr>
          <a:xfrm>
            <a:off x="1174750" y="695325"/>
            <a:ext cx="4641850" cy="3481388"/>
          </a:xfrm>
          <a:ln/>
        </p:spPr>
      </p:sp>
      <p:sp>
        <p:nvSpPr>
          <p:cNvPr id="220164" name="Rectangle 3"/>
          <p:cNvSpPr>
            <a:spLocks noGrp="1" noChangeArrowheads="1"/>
          </p:cNvSpPr>
          <p:nvPr>
            <p:ph type="body" idx="1"/>
          </p:nvPr>
        </p:nvSpPr>
        <p:spPr>
          <a:xfrm>
            <a:off x="698500" y="4408488"/>
            <a:ext cx="5594350" cy="4176712"/>
          </a:xfrm>
          <a:noFill/>
          <a:ln/>
        </p:spPr>
        <p:txBody>
          <a:bodyPr/>
          <a:lstStyle/>
          <a:p>
            <a:endParaRPr lang="en-US" smtClean="0"/>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1186" name="Rectangle 7"/>
          <p:cNvSpPr>
            <a:spLocks noGrp="1" noChangeArrowheads="1"/>
          </p:cNvSpPr>
          <p:nvPr>
            <p:ph type="sldNum" sz="quarter" idx="5"/>
          </p:nvPr>
        </p:nvSpPr>
        <p:spPr>
          <a:noFill/>
        </p:spPr>
        <p:txBody>
          <a:bodyPr/>
          <a:lstStyle/>
          <a:p>
            <a:fld id="{57F38697-72B3-4FE6-A01D-EF400983DFC8}" type="slidenum">
              <a:rPr lang="en-US" smtClean="0">
                <a:ea typeface="Arial Unicode MS" pitchFamily="34" charset="-128"/>
                <a:cs typeface="Arial Unicode MS" pitchFamily="34" charset="-128"/>
              </a:rPr>
              <a:pPr/>
              <a:t>132</a:t>
            </a:fld>
            <a:endParaRPr lang="en-US" smtClean="0">
              <a:ea typeface="Arial Unicode MS" pitchFamily="34" charset="-128"/>
              <a:cs typeface="Arial Unicode MS" pitchFamily="34" charset="-128"/>
            </a:endParaRPr>
          </a:p>
        </p:txBody>
      </p:sp>
      <p:sp>
        <p:nvSpPr>
          <p:cNvPr id="221187" name="Rectangle 2"/>
          <p:cNvSpPr>
            <a:spLocks noGrp="1" noRot="1" noChangeAspect="1" noChangeArrowheads="1" noTextEdit="1"/>
          </p:cNvSpPr>
          <p:nvPr>
            <p:ph type="sldImg"/>
          </p:nvPr>
        </p:nvSpPr>
        <p:spPr>
          <a:ln/>
        </p:spPr>
      </p:sp>
      <p:sp>
        <p:nvSpPr>
          <p:cNvPr id="221188" name="Rectangle 3"/>
          <p:cNvSpPr>
            <a:spLocks noGrp="1" noChangeArrowheads="1"/>
          </p:cNvSpPr>
          <p:nvPr>
            <p:ph type="body" idx="1"/>
          </p:nvPr>
        </p:nvSpPr>
        <p:spPr>
          <a:noFill/>
          <a:ln/>
        </p:spPr>
        <p:txBody>
          <a:bodyPr/>
          <a:lstStyle/>
          <a:p>
            <a:endParaRPr lang="en-US" smtClean="0"/>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2210" name="Slide Image Placeholder 1"/>
          <p:cNvSpPr>
            <a:spLocks noGrp="1" noRot="1" noChangeAspect="1" noTextEdit="1"/>
          </p:cNvSpPr>
          <p:nvPr>
            <p:ph type="sldImg"/>
          </p:nvPr>
        </p:nvSpPr>
        <p:spPr>
          <a:ln/>
        </p:spPr>
      </p:sp>
      <p:sp>
        <p:nvSpPr>
          <p:cNvPr id="222211" name="Notes Placeholder 2"/>
          <p:cNvSpPr>
            <a:spLocks noGrp="1"/>
          </p:cNvSpPr>
          <p:nvPr>
            <p:ph type="body" idx="1"/>
          </p:nvPr>
        </p:nvSpPr>
        <p:spPr>
          <a:noFill/>
          <a:ln/>
        </p:spPr>
        <p:txBody>
          <a:bodyPr/>
          <a:lstStyle/>
          <a:p>
            <a:endParaRPr lang="en-US" smtClean="0"/>
          </a:p>
        </p:txBody>
      </p:sp>
      <p:sp>
        <p:nvSpPr>
          <p:cNvPr id="4" name="Slide Number Placeholder 3"/>
          <p:cNvSpPr>
            <a:spLocks noGrp="1"/>
          </p:cNvSpPr>
          <p:nvPr>
            <p:ph type="sldNum" sz="quarter" idx="5"/>
          </p:nvPr>
        </p:nvSpPr>
        <p:spPr/>
        <p:txBody>
          <a:bodyPr/>
          <a:lstStyle/>
          <a:p>
            <a:pPr>
              <a:defRPr/>
            </a:pPr>
            <a:fld id="{4E107DA5-3F32-4A23-89A4-42021CDE9702}" type="slidenum">
              <a:rPr lang="en-US" smtClean="0"/>
              <a:pPr>
                <a:defRPr/>
              </a:pPr>
              <a:t>133</a:t>
            </a:fld>
            <a:endParaRPr lang="en-US"/>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3234" name="Slide Image Placeholder 1"/>
          <p:cNvSpPr>
            <a:spLocks noGrp="1" noRot="1" noChangeAspect="1" noTextEdit="1"/>
          </p:cNvSpPr>
          <p:nvPr>
            <p:ph type="sldImg"/>
          </p:nvPr>
        </p:nvSpPr>
        <p:spPr>
          <a:ln/>
        </p:spPr>
      </p:sp>
      <p:sp>
        <p:nvSpPr>
          <p:cNvPr id="223235" name="Notes Placeholder 2"/>
          <p:cNvSpPr>
            <a:spLocks noGrp="1"/>
          </p:cNvSpPr>
          <p:nvPr>
            <p:ph type="body" idx="1"/>
          </p:nvPr>
        </p:nvSpPr>
        <p:spPr>
          <a:noFill/>
          <a:ln/>
        </p:spPr>
        <p:txBody>
          <a:bodyPr/>
          <a:lstStyle/>
          <a:p>
            <a:endParaRPr lang="en-US" smtClean="0"/>
          </a:p>
        </p:txBody>
      </p:sp>
      <p:sp>
        <p:nvSpPr>
          <p:cNvPr id="4" name="Slide Number Placeholder 3"/>
          <p:cNvSpPr>
            <a:spLocks noGrp="1"/>
          </p:cNvSpPr>
          <p:nvPr>
            <p:ph type="sldNum" sz="quarter" idx="5"/>
          </p:nvPr>
        </p:nvSpPr>
        <p:spPr/>
        <p:txBody>
          <a:bodyPr/>
          <a:lstStyle/>
          <a:p>
            <a:pPr>
              <a:defRPr/>
            </a:pPr>
            <a:fld id="{5313207D-FDB3-4091-9270-B6C585E775CB}" type="slidenum">
              <a:rPr lang="en-US" smtClean="0"/>
              <a:pPr>
                <a:defRPr/>
              </a:pPr>
              <a:t>134</a:t>
            </a:fld>
            <a:endParaRPr lang="en-US"/>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4258" name="Rectangle 7"/>
          <p:cNvSpPr>
            <a:spLocks noGrp="1" noChangeArrowheads="1"/>
          </p:cNvSpPr>
          <p:nvPr>
            <p:ph type="sldNum" sz="quarter" idx="5"/>
          </p:nvPr>
        </p:nvSpPr>
        <p:spPr>
          <a:noFill/>
        </p:spPr>
        <p:txBody>
          <a:bodyPr/>
          <a:lstStyle/>
          <a:p>
            <a:fld id="{01F368EF-4AB7-4DED-BA21-2D8B32E79E8B}" type="slidenum">
              <a:rPr lang="en-US" smtClean="0">
                <a:ea typeface="Arial Unicode MS" pitchFamily="34" charset="-128"/>
                <a:cs typeface="Arial Unicode MS" pitchFamily="34" charset="-128"/>
              </a:rPr>
              <a:pPr/>
              <a:t>135</a:t>
            </a:fld>
            <a:endParaRPr lang="en-US" smtClean="0">
              <a:ea typeface="Arial Unicode MS" pitchFamily="34" charset="-128"/>
              <a:cs typeface="Arial Unicode MS" pitchFamily="34" charset="-128"/>
            </a:endParaRPr>
          </a:p>
        </p:txBody>
      </p:sp>
      <p:sp>
        <p:nvSpPr>
          <p:cNvPr id="224259" name="Rectangle 2"/>
          <p:cNvSpPr>
            <a:spLocks noGrp="1" noRot="1" noChangeAspect="1" noChangeArrowheads="1" noTextEdit="1"/>
          </p:cNvSpPr>
          <p:nvPr>
            <p:ph type="sldImg"/>
          </p:nvPr>
        </p:nvSpPr>
        <p:spPr>
          <a:ln/>
        </p:spPr>
      </p:sp>
      <p:sp>
        <p:nvSpPr>
          <p:cNvPr id="224260" name="Rectangle 3"/>
          <p:cNvSpPr>
            <a:spLocks noGrp="1" noChangeArrowheads="1"/>
          </p:cNvSpPr>
          <p:nvPr>
            <p:ph type="body" idx="1"/>
          </p:nvPr>
        </p:nvSpPr>
        <p:spPr>
          <a:noFill/>
          <a:ln/>
        </p:spPr>
        <p:txBody>
          <a:bodyPr/>
          <a:lstStyle/>
          <a:p>
            <a:endParaRPr lang="en-US" smtClean="0"/>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82" name="Rectangle 7"/>
          <p:cNvSpPr>
            <a:spLocks noGrp="1" noChangeArrowheads="1"/>
          </p:cNvSpPr>
          <p:nvPr>
            <p:ph type="sldNum" sz="quarter" idx="5"/>
          </p:nvPr>
        </p:nvSpPr>
        <p:spPr>
          <a:noFill/>
        </p:spPr>
        <p:txBody>
          <a:bodyPr/>
          <a:lstStyle/>
          <a:p>
            <a:fld id="{4C27C3E1-AF11-491F-A7C0-3CCE864F6025}" type="slidenum">
              <a:rPr lang="en-US" smtClean="0">
                <a:ea typeface="Arial Unicode MS" pitchFamily="34" charset="-128"/>
                <a:cs typeface="Arial Unicode MS" pitchFamily="34" charset="-128"/>
              </a:rPr>
              <a:pPr/>
              <a:t>136</a:t>
            </a:fld>
            <a:endParaRPr lang="en-US" smtClean="0">
              <a:ea typeface="Arial Unicode MS" pitchFamily="34" charset="-128"/>
              <a:cs typeface="Arial Unicode MS" pitchFamily="34" charset="-128"/>
            </a:endParaRPr>
          </a:p>
        </p:txBody>
      </p:sp>
      <p:sp>
        <p:nvSpPr>
          <p:cNvPr id="225283" name="Rectangle 2"/>
          <p:cNvSpPr>
            <a:spLocks noGrp="1" noRot="1" noChangeAspect="1" noChangeArrowheads="1" noTextEdit="1"/>
          </p:cNvSpPr>
          <p:nvPr>
            <p:ph type="sldImg"/>
          </p:nvPr>
        </p:nvSpPr>
        <p:spPr>
          <a:xfrm>
            <a:off x="1174750" y="695325"/>
            <a:ext cx="4641850" cy="3481388"/>
          </a:xfrm>
          <a:ln/>
        </p:spPr>
      </p:sp>
      <p:sp>
        <p:nvSpPr>
          <p:cNvPr id="225284" name="Rectangle 3"/>
          <p:cNvSpPr>
            <a:spLocks noGrp="1" noChangeArrowheads="1"/>
          </p:cNvSpPr>
          <p:nvPr>
            <p:ph type="body" idx="1"/>
          </p:nvPr>
        </p:nvSpPr>
        <p:spPr>
          <a:xfrm>
            <a:off x="698500" y="4408488"/>
            <a:ext cx="5594350" cy="4176712"/>
          </a:xfrm>
          <a:noFill/>
          <a:ln/>
        </p:spPr>
        <p:txBody>
          <a:bodyPr/>
          <a:lstStyle/>
          <a:p>
            <a:endParaRPr lang="en-US" smtClean="0"/>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6306" name="Slide Image Placeholder 1"/>
          <p:cNvSpPr>
            <a:spLocks noGrp="1" noRot="1" noChangeAspect="1" noTextEdit="1"/>
          </p:cNvSpPr>
          <p:nvPr>
            <p:ph type="sldImg"/>
          </p:nvPr>
        </p:nvSpPr>
        <p:spPr>
          <a:ln/>
        </p:spPr>
      </p:sp>
      <p:sp>
        <p:nvSpPr>
          <p:cNvPr id="226307" name="Notes Placeholder 2"/>
          <p:cNvSpPr>
            <a:spLocks noGrp="1"/>
          </p:cNvSpPr>
          <p:nvPr>
            <p:ph type="body" idx="1"/>
          </p:nvPr>
        </p:nvSpPr>
        <p:spPr>
          <a:noFill/>
          <a:ln/>
        </p:spPr>
        <p:txBody>
          <a:bodyPr/>
          <a:lstStyle/>
          <a:p>
            <a:endParaRPr lang="en-US" smtClean="0"/>
          </a:p>
        </p:txBody>
      </p:sp>
      <p:sp>
        <p:nvSpPr>
          <p:cNvPr id="4" name="Slide Number Placeholder 3"/>
          <p:cNvSpPr>
            <a:spLocks noGrp="1"/>
          </p:cNvSpPr>
          <p:nvPr>
            <p:ph type="sldNum" sz="quarter" idx="5"/>
          </p:nvPr>
        </p:nvSpPr>
        <p:spPr/>
        <p:txBody>
          <a:bodyPr/>
          <a:lstStyle/>
          <a:p>
            <a:pPr>
              <a:defRPr/>
            </a:pPr>
            <a:fld id="{8A219F5A-A24C-4A61-A29A-544221B91D9E}" type="slidenum">
              <a:rPr lang="en-US" smtClean="0"/>
              <a:pPr>
                <a:defRPr/>
              </a:pPr>
              <a:t>148</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1250" name="Rectangle 7"/>
          <p:cNvSpPr>
            <a:spLocks noGrp="1" noChangeArrowheads="1"/>
          </p:cNvSpPr>
          <p:nvPr>
            <p:ph type="sldNum" sz="quarter" idx="5"/>
          </p:nvPr>
        </p:nvSpPr>
        <p:spPr>
          <a:noFill/>
        </p:spPr>
        <p:txBody>
          <a:bodyPr/>
          <a:lstStyle/>
          <a:p>
            <a:fld id="{5C3CB91A-F6EF-4348-AD87-E50D20F3CBEE}" type="slidenum">
              <a:rPr lang="en-US" smtClean="0">
                <a:ea typeface="Arial Unicode MS" pitchFamily="34" charset="-128"/>
                <a:cs typeface="Arial Unicode MS" pitchFamily="34" charset="-128"/>
              </a:rPr>
              <a:pPr/>
              <a:t>44</a:t>
            </a:fld>
            <a:endParaRPr lang="en-US" smtClean="0">
              <a:ea typeface="Arial Unicode MS" pitchFamily="34" charset="-128"/>
              <a:cs typeface="Arial Unicode MS" pitchFamily="34" charset="-128"/>
            </a:endParaRPr>
          </a:p>
        </p:txBody>
      </p:sp>
      <p:sp>
        <p:nvSpPr>
          <p:cNvPr id="181251" name="Rectangle 2"/>
          <p:cNvSpPr>
            <a:spLocks noGrp="1" noRot="1" noChangeAspect="1" noChangeArrowheads="1" noTextEdit="1"/>
          </p:cNvSpPr>
          <p:nvPr>
            <p:ph type="sldImg"/>
          </p:nvPr>
        </p:nvSpPr>
        <p:spPr>
          <a:ln/>
        </p:spPr>
      </p:sp>
      <p:sp>
        <p:nvSpPr>
          <p:cNvPr id="181252" name="Rectangle 3"/>
          <p:cNvSpPr>
            <a:spLocks noGrp="1" noChangeArrowheads="1"/>
          </p:cNvSpPr>
          <p:nvPr>
            <p:ph type="body" idx="1"/>
          </p:nvPr>
        </p:nvSpPr>
        <p:spPr>
          <a:noFill/>
          <a:ln/>
        </p:spPr>
        <p:txBody>
          <a:bodyPr/>
          <a:lstStyle/>
          <a:p>
            <a:endParaRPr lang="en-US" smtClean="0"/>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7330" name="Rectangle 7"/>
          <p:cNvSpPr>
            <a:spLocks noGrp="1" noChangeArrowheads="1"/>
          </p:cNvSpPr>
          <p:nvPr>
            <p:ph type="sldNum" sz="quarter" idx="5"/>
          </p:nvPr>
        </p:nvSpPr>
        <p:spPr>
          <a:noFill/>
        </p:spPr>
        <p:txBody>
          <a:bodyPr/>
          <a:lstStyle/>
          <a:p>
            <a:fld id="{68CD68FD-A180-4A67-96FC-67B01A425A2B}" type="slidenum">
              <a:rPr lang="en-US" smtClean="0">
                <a:ea typeface="Arial Unicode MS" pitchFamily="34" charset="-128"/>
                <a:cs typeface="Arial Unicode MS" pitchFamily="34" charset="-128"/>
              </a:rPr>
              <a:pPr/>
              <a:t>149</a:t>
            </a:fld>
            <a:endParaRPr lang="en-US" smtClean="0">
              <a:ea typeface="Arial Unicode MS" pitchFamily="34" charset="-128"/>
              <a:cs typeface="Arial Unicode MS" pitchFamily="34" charset="-128"/>
            </a:endParaRPr>
          </a:p>
        </p:txBody>
      </p:sp>
      <p:sp>
        <p:nvSpPr>
          <p:cNvPr id="227331" name="Rectangle 2"/>
          <p:cNvSpPr>
            <a:spLocks noGrp="1" noRot="1" noChangeAspect="1" noChangeArrowheads="1" noTextEdit="1"/>
          </p:cNvSpPr>
          <p:nvPr>
            <p:ph type="sldImg"/>
          </p:nvPr>
        </p:nvSpPr>
        <p:spPr>
          <a:ln/>
        </p:spPr>
      </p:sp>
      <p:sp>
        <p:nvSpPr>
          <p:cNvPr id="227332" name="Rectangle 3"/>
          <p:cNvSpPr>
            <a:spLocks noGrp="1" noChangeArrowheads="1"/>
          </p:cNvSpPr>
          <p:nvPr>
            <p:ph type="body" idx="1"/>
          </p:nvPr>
        </p:nvSpPr>
        <p:spPr>
          <a:noFill/>
          <a:ln/>
        </p:spPr>
        <p:txBody>
          <a:bodyPr/>
          <a:lstStyle/>
          <a:p>
            <a:endParaRPr lang="en-US" smtClean="0"/>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8354" name="Rectangle 7"/>
          <p:cNvSpPr>
            <a:spLocks noGrp="1" noChangeArrowheads="1"/>
          </p:cNvSpPr>
          <p:nvPr>
            <p:ph type="sldNum" sz="quarter" idx="5"/>
          </p:nvPr>
        </p:nvSpPr>
        <p:spPr>
          <a:noFill/>
        </p:spPr>
        <p:txBody>
          <a:bodyPr/>
          <a:lstStyle/>
          <a:p>
            <a:fld id="{842FDB2A-68F4-4B76-953F-AEE0FF67F879}" type="slidenum">
              <a:rPr lang="en-US" smtClean="0">
                <a:ea typeface="Arial Unicode MS" pitchFamily="34" charset="-128"/>
                <a:cs typeface="Arial Unicode MS" pitchFamily="34" charset="-128"/>
              </a:rPr>
              <a:pPr/>
              <a:t>150</a:t>
            </a:fld>
            <a:endParaRPr lang="en-US" smtClean="0">
              <a:ea typeface="Arial Unicode MS" pitchFamily="34" charset="-128"/>
              <a:cs typeface="Arial Unicode MS" pitchFamily="34" charset="-128"/>
            </a:endParaRPr>
          </a:p>
        </p:txBody>
      </p:sp>
      <p:sp>
        <p:nvSpPr>
          <p:cNvPr id="228355" name="Rectangle 2"/>
          <p:cNvSpPr>
            <a:spLocks noGrp="1" noRot="1" noChangeAspect="1" noChangeArrowheads="1" noTextEdit="1"/>
          </p:cNvSpPr>
          <p:nvPr>
            <p:ph type="sldImg"/>
          </p:nvPr>
        </p:nvSpPr>
        <p:spPr>
          <a:xfrm>
            <a:off x="1174750" y="695325"/>
            <a:ext cx="4641850" cy="3481388"/>
          </a:xfrm>
          <a:ln/>
        </p:spPr>
      </p:sp>
      <p:sp>
        <p:nvSpPr>
          <p:cNvPr id="228356" name="Rectangle 3"/>
          <p:cNvSpPr>
            <a:spLocks noGrp="1" noChangeArrowheads="1"/>
          </p:cNvSpPr>
          <p:nvPr>
            <p:ph type="body" idx="1"/>
          </p:nvPr>
        </p:nvSpPr>
        <p:spPr>
          <a:xfrm>
            <a:off x="698500" y="4408488"/>
            <a:ext cx="5594350" cy="4176712"/>
          </a:xfrm>
          <a:noFill/>
          <a:ln/>
        </p:spPr>
        <p:txBody>
          <a:bodyPr/>
          <a:lstStyle/>
          <a:p>
            <a:endParaRPr lang="en-US" smtClean="0"/>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9378" name="Rectangle 7"/>
          <p:cNvSpPr>
            <a:spLocks noGrp="1" noChangeArrowheads="1"/>
          </p:cNvSpPr>
          <p:nvPr>
            <p:ph type="sldNum" sz="quarter" idx="5"/>
          </p:nvPr>
        </p:nvSpPr>
        <p:spPr>
          <a:noFill/>
        </p:spPr>
        <p:txBody>
          <a:bodyPr/>
          <a:lstStyle/>
          <a:p>
            <a:fld id="{8C2C1441-DC77-4449-960E-D7A6973A4D13}" type="slidenum">
              <a:rPr lang="en-US" smtClean="0">
                <a:ea typeface="Arial Unicode MS" pitchFamily="34" charset="-128"/>
                <a:cs typeface="Arial Unicode MS" pitchFamily="34" charset="-128"/>
              </a:rPr>
              <a:pPr/>
              <a:t>151</a:t>
            </a:fld>
            <a:endParaRPr lang="en-US" smtClean="0">
              <a:ea typeface="Arial Unicode MS" pitchFamily="34" charset="-128"/>
              <a:cs typeface="Arial Unicode MS" pitchFamily="34" charset="-128"/>
            </a:endParaRPr>
          </a:p>
        </p:txBody>
      </p:sp>
      <p:sp>
        <p:nvSpPr>
          <p:cNvPr id="229379" name="Rectangle 2"/>
          <p:cNvSpPr>
            <a:spLocks noGrp="1" noRot="1" noChangeAspect="1" noChangeArrowheads="1" noTextEdit="1"/>
          </p:cNvSpPr>
          <p:nvPr>
            <p:ph type="sldImg"/>
          </p:nvPr>
        </p:nvSpPr>
        <p:spPr>
          <a:xfrm>
            <a:off x="1176338" y="695325"/>
            <a:ext cx="4640262" cy="3481388"/>
          </a:xfrm>
          <a:ln/>
        </p:spPr>
      </p:sp>
      <p:sp>
        <p:nvSpPr>
          <p:cNvPr id="229380" name="Rectangle 3"/>
          <p:cNvSpPr>
            <a:spLocks noGrp="1" noChangeArrowheads="1"/>
          </p:cNvSpPr>
          <p:nvPr>
            <p:ph type="body" idx="1"/>
          </p:nvPr>
        </p:nvSpPr>
        <p:spPr>
          <a:xfrm>
            <a:off x="698500" y="4408488"/>
            <a:ext cx="5594350" cy="4176712"/>
          </a:xfrm>
          <a:noFill/>
          <a:ln/>
        </p:spPr>
        <p:txBody>
          <a:bodyPr/>
          <a:lstStyle/>
          <a:p>
            <a:endParaRPr lang="en-US" smtClean="0"/>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8ACA60D2-6F91-4124-B191-A35EF5908E15}" type="slidenum">
              <a:rPr lang="en-US"/>
              <a:pPr>
                <a:defRPr/>
              </a:pPr>
              <a:t>152</a:t>
            </a:fld>
            <a:endParaRPr lang="en-US"/>
          </a:p>
        </p:txBody>
      </p:sp>
      <p:sp>
        <p:nvSpPr>
          <p:cNvPr id="230403" name="Rectangle 2"/>
          <p:cNvSpPr>
            <a:spLocks noGrp="1" noRot="1" noChangeAspect="1" noChangeArrowheads="1" noTextEdit="1"/>
          </p:cNvSpPr>
          <p:nvPr>
            <p:ph type="sldImg"/>
          </p:nvPr>
        </p:nvSpPr>
        <p:spPr>
          <a:ln/>
        </p:spPr>
      </p:sp>
      <p:sp>
        <p:nvSpPr>
          <p:cNvPr id="230404" name="Rectangle 3"/>
          <p:cNvSpPr>
            <a:spLocks noGrp="1" noChangeArrowheads="1"/>
          </p:cNvSpPr>
          <p:nvPr>
            <p:ph type="body" idx="1"/>
          </p:nvPr>
        </p:nvSpPr>
        <p:spPr>
          <a:noFill/>
          <a:ln/>
        </p:spPr>
        <p:txBody>
          <a:bodyPr/>
          <a:lstStyle/>
          <a:p>
            <a:endParaRPr lang="en-US" smtClean="0"/>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EFA71565-2126-4425-9C16-E8A9FF8FE724}" type="slidenum">
              <a:rPr lang="en-US"/>
              <a:pPr>
                <a:defRPr/>
              </a:pPr>
              <a:t>153</a:t>
            </a:fld>
            <a:endParaRPr lang="en-US"/>
          </a:p>
        </p:txBody>
      </p:sp>
      <p:sp>
        <p:nvSpPr>
          <p:cNvPr id="231427" name="Rectangle 2"/>
          <p:cNvSpPr>
            <a:spLocks noGrp="1" noRot="1" noChangeAspect="1" noChangeArrowheads="1" noTextEdit="1"/>
          </p:cNvSpPr>
          <p:nvPr>
            <p:ph type="sldImg"/>
          </p:nvPr>
        </p:nvSpPr>
        <p:spPr>
          <a:ln/>
        </p:spPr>
      </p:sp>
      <p:sp>
        <p:nvSpPr>
          <p:cNvPr id="231428" name="Rectangle 3"/>
          <p:cNvSpPr>
            <a:spLocks noGrp="1" noChangeArrowheads="1"/>
          </p:cNvSpPr>
          <p:nvPr>
            <p:ph type="body" idx="1"/>
          </p:nvPr>
        </p:nvSpPr>
        <p:spPr>
          <a:noFill/>
          <a:ln/>
        </p:spPr>
        <p:txBody>
          <a:bodyPr/>
          <a:lstStyle/>
          <a:p>
            <a:endParaRPr lang="en-US" smtClean="0"/>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400CA414-9312-49FE-B8A5-544A2396A789}" type="slidenum">
              <a:rPr lang="en-US"/>
              <a:pPr>
                <a:defRPr/>
              </a:pPr>
              <a:t>154</a:t>
            </a:fld>
            <a:endParaRPr lang="en-US"/>
          </a:p>
        </p:txBody>
      </p:sp>
      <p:sp>
        <p:nvSpPr>
          <p:cNvPr id="232451" name="Rectangle 2"/>
          <p:cNvSpPr>
            <a:spLocks noGrp="1" noRot="1" noChangeAspect="1" noChangeArrowheads="1" noTextEdit="1"/>
          </p:cNvSpPr>
          <p:nvPr>
            <p:ph type="sldImg"/>
          </p:nvPr>
        </p:nvSpPr>
        <p:spPr>
          <a:ln/>
        </p:spPr>
      </p:sp>
      <p:sp>
        <p:nvSpPr>
          <p:cNvPr id="232452" name="Rectangle 3"/>
          <p:cNvSpPr>
            <a:spLocks noGrp="1" noChangeArrowheads="1"/>
          </p:cNvSpPr>
          <p:nvPr>
            <p:ph type="body" idx="1"/>
          </p:nvPr>
        </p:nvSpPr>
        <p:spPr>
          <a:noFill/>
          <a:ln/>
        </p:spPr>
        <p:txBody>
          <a:bodyPr/>
          <a:lstStyle/>
          <a:p>
            <a:endParaRPr lang="en-US" smtClean="0"/>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3474" name="Rectangle 7"/>
          <p:cNvSpPr>
            <a:spLocks noGrp="1" noChangeArrowheads="1"/>
          </p:cNvSpPr>
          <p:nvPr>
            <p:ph type="sldNum" sz="quarter" idx="5"/>
          </p:nvPr>
        </p:nvSpPr>
        <p:spPr>
          <a:noFill/>
        </p:spPr>
        <p:txBody>
          <a:bodyPr/>
          <a:lstStyle/>
          <a:p>
            <a:fld id="{41E3D452-0590-4F65-9224-EE2D3EE419E5}" type="slidenum">
              <a:rPr lang="en-US" smtClean="0">
                <a:ea typeface="Arial Unicode MS" pitchFamily="34" charset="-128"/>
                <a:cs typeface="Arial Unicode MS" pitchFamily="34" charset="-128"/>
              </a:rPr>
              <a:pPr/>
              <a:t>155</a:t>
            </a:fld>
            <a:endParaRPr lang="en-US" smtClean="0">
              <a:ea typeface="Arial Unicode MS" pitchFamily="34" charset="-128"/>
              <a:cs typeface="Arial Unicode MS" pitchFamily="34" charset="-128"/>
            </a:endParaRPr>
          </a:p>
        </p:txBody>
      </p:sp>
      <p:sp>
        <p:nvSpPr>
          <p:cNvPr id="233475" name="Rectangle 2"/>
          <p:cNvSpPr>
            <a:spLocks noGrp="1" noRot="1" noChangeAspect="1" noChangeArrowheads="1" noTextEdit="1"/>
          </p:cNvSpPr>
          <p:nvPr>
            <p:ph type="sldImg"/>
          </p:nvPr>
        </p:nvSpPr>
        <p:spPr>
          <a:ln/>
        </p:spPr>
      </p:sp>
      <p:sp>
        <p:nvSpPr>
          <p:cNvPr id="233476" name="Rectangle 3"/>
          <p:cNvSpPr>
            <a:spLocks noGrp="1" noChangeArrowheads="1"/>
          </p:cNvSpPr>
          <p:nvPr>
            <p:ph type="body" idx="1"/>
          </p:nvPr>
        </p:nvSpPr>
        <p:spPr>
          <a:noFill/>
          <a:ln/>
        </p:spPr>
        <p:txBody>
          <a:bodyPr/>
          <a:lstStyle/>
          <a:p>
            <a:endParaRPr lang="en-US" smtClean="0"/>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E8BA62FF-89F3-420B-BA8E-B024FB2BCBC1}" type="slidenum">
              <a:rPr lang="en-US"/>
              <a:pPr>
                <a:defRPr/>
              </a:pPr>
              <a:t>156</a:t>
            </a:fld>
            <a:endParaRPr lang="en-US"/>
          </a:p>
        </p:txBody>
      </p:sp>
      <p:sp>
        <p:nvSpPr>
          <p:cNvPr id="234499" name="Rectangle 2"/>
          <p:cNvSpPr>
            <a:spLocks noGrp="1" noRot="1" noChangeAspect="1" noChangeArrowheads="1" noTextEdit="1"/>
          </p:cNvSpPr>
          <p:nvPr>
            <p:ph type="sldImg"/>
          </p:nvPr>
        </p:nvSpPr>
        <p:spPr>
          <a:ln/>
        </p:spPr>
      </p:sp>
      <p:sp>
        <p:nvSpPr>
          <p:cNvPr id="234500" name="Rectangle 3"/>
          <p:cNvSpPr>
            <a:spLocks noGrp="1" noChangeArrowheads="1"/>
          </p:cNvSpPr>
          <p:nvPr>
            <p:ph type="body" idx="1"/>
          </p:nvPr>
        </p:nvSpPr>
        <p:spPr>
          <a:noFill/>
          <a:ln/>
        </p:spPr>
        <p:txBody>
          <a:bodyPr/>
          <a:lstStyle/>
          <a:p>
            <a:endParaRPr lang="en-US" smtClean="0"/>
          </a:p>
        </p:txBody>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22" name="Slide Image Placeholder 1"/>
          <p:cNvSpPr>
            <a:spLocks noGrp="1" noRot="1" noChangeAspect="1" noTextEdit="1"/>
          </p:cNvSpPr>
          <p:nvPr>
            <p:ph type="sldImg"/>
          </p:nvPr>
        </p:nvSpPr>
        <p:spPr>
          <a:ln/>
        </p:spPr>
      </p:sp>
      <p:sp>
        <p:nvSpPr>
          <p:cNvPr id="235523" name="Notes Placeholder 2"/>
          <p:cNvSpPr>
            <a:spLocks noGrp="1"/>
          </p:cNvSpPr>
          <p:nvPr>
            <p:ph type="body" idx="1"/>
          </p:nvPr>
        </p:nvSpPr>
        <p:spPr>
          <a:noFill/>
          <a:ln/>
        </p:spPr>
        <p:txBody>
          <a:bodyPr/>
          <a:lstStyle/>
          <a:p>
            <a:endParaRPr lang="en-US" smtClean="0"/>
          </a:p>
        </p:txBody>
      </p:sp>
      <p:sp>
        <p:nvSpPr>
          <p:cNvPr id="4" name="Slide Number Placeholder 3"/>
          <p:cNvSpPr>
            <a:spLocks noGrp="1"/>
          </p:cNvSpPr>
          <p:nvPr>
            <p:ph type="sldNum" sz="quarter" idx="5"/>
          </p:nvPr>
        </p:nvSpPr>
        <p:spPr/>
        <p:txBody>
          <a:bodyPr/>
          <a:lstStyle/>
          <a:p>
            <a:pPr>
              <a:defRPr/>
            </a:pPr>
            <a:fld id="{0DD1CB35-846A-4B71-A661-DE265E761169}" type="slidenum">
              <a:rPr lang="en-US" smtClean="0"/>
              <a:pPr>
                <a:defRPr/>
              </a:pPr>
              <a:t>157</a:t>
            </a:fld>
            <a:endParaRPr lang="en-US"/>
          </a:p>
        </p:txBody>
      </p:sp>
    </p:spTree>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6546" name="Slide Image Placeholder 1"/>
          <p:cNvSpPr>
            <a:spLocks noGrp="1" noRot="1" noChangeAspect="1" noTextEdit="1"/>
          </p:cNvSpPr>
          <p:nvPr>
            <p:ph type="sldImg"/>
          </p:nvPr>
        </p:nvSpPr>
        <p:spPr>
          <a:ln/>
        </p:spPr>
      </p:sp>
      <p:sp>
        <p:nvSpPr>
          <p:cNvPr id="236547" name="Notes Placeholder 2"/>
          <p:cNvSpPr>
            <a:spLocks noGrp="1"/>
          </p:cNvSpPr>
          <p:nvPr>
            <p:ph type="body" idx="1"/>
          </p:nvPr>
        </p:nvSpPr>
        <p:spPr>
          <a:noFill/>
          <a:ln/>
        </p:spPr>
        <p:txBody>
          <a:bodyPr/>
          <a:lstStyle/>
          <a:p>
            <a:endParaRPr lang="en-US" smtClean="0"/>
          </a:p>
        </p:txBody>
      </p:sp>
      <p:sp>
        <p:nvSpPr>
          <p:cNvPr id="4" name="Slide Number Placeholder 3"/>
          <p:cNvSpPr>
            <a:spLocks noGrp="1"/>
          </p:cNvSpPr>
          <p:nvPr>
            <p:ph type="sldNum" sz="quarter" idx="5"/>
          </p:nvPr>
        </p:nvSpPr>
        <p:spPr/>
        <p:txBody>
          <a:bodyPr/>
          <a:lstStyle/>
          <a:p>
            <a:pPr>
              <a:defRPr/>
            </a:pPr>
            <a:fld id="{FBF9FAE1-55D5-4F63-B047-2B9AD443A852}" type="slidenum">
              <a:rPr lang="en-US" smtClean="0"/>
              <a:pPr>
                <a:defRPr/>
              </a:pPr>
              <a:t>158</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2274" name="Rectangle 7"/>
          <p:cNvSpPr>
            <a:spLocks noGrp="1" noChangeArrowheads="1"/>
          </p:cNvSpPr>
          <p:nvPr>
            <p:ph type="sldNum" sz="quarter" idx="5"/>
          </p:nvPr>
        </p:nvSpPr>
        <p:spPr>
          <a:noFill/>
        </p:spPr>
        <p:txBody>
          <a:bodyPr/>
          <a:lstStyle/>
          <a:p>
            <a:fld id="{260040DE-36A6-4320-8D2A-5EBF01B9129E}" type="slidenum">
              <a:rPr lang="en-US" smtClean="0">
                <a:ea typeface="Arial Unicode MS" pitchFamily="34" charset="-128"/>
                <a:cs typeface="Arial Unicode MS" pitchFamily="34" charset="-128"/>
              </a:rPr>
              <a:pPr/>
              <a:t>45</a:t>
            </a:fld>
            <a:endParaRPr lang="en-US" smtClean="0">
              <a:ea typeface="Arial Unicode MS" pitchFamily="34" charset="-128"/>
              <a:cs typeface="Arial Unicode MS" pitchFamily="34" charset="-128"/>
            </a:endParaRPr>
          </a:p>
        </p:txBody>
      </p:sp>
      <p:sp>
        <p:nvSpPr>
          <p:cNvPr id="182275" name="Rectangle 1026"/>
          <p:cNvSpPr>
            <a:spLocks noGrp="1" noRot="1" noChangeAspect="1" noChangeArrowheads="1" noTextEdit="1"/>
          </p:cNvSpPr>
          <p:nvPr>
            <p:ph type="sldImg"/>
          </p:nvPr>
        </p:nvSpPr>
        <p:spPr>
          <a:ln/>
        </p:spPr>
      </p:sp>
      <p:sp>
        <p:nvSpPr>
          <p:cNvPr id="182276" name="Rectangle 1027"/>
          <p:cNvSpPr>
            <a:spLocks noGrp="1" noChangeArrowheads="1"/>
          </p:cNvSpPr>
          <p:nvPr>
            <p:ph type="body" idx="1"/>
          </p:nvPr>
        </p:nvSpPr>
        <p:spPr>
          <a:noFill/>
          <a:ln/>
        </p:spPr>
        <p:txBody>
          <a:bodyPr/>
          <a:lstStyle/>
          <a:p>
            <a:endParaRPr lang="en-US" smtClean="0"/>
          </a:p>
        </p:txBody>
      </p:sp>
    </p:spTree>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7570" name="Slide Image Placeholder 1"/>
          <p:cNvSpPr>
            <a:spLocks noGrp="1" noRot="1" noChangeAspect="1" noTextEdit="1"/>
          </p:cNvSpPr>
          <p:nvPr>
            <p:ph type="sldImg"/>
          </p:nvPr>
        </p:nvSpPr>
        <p:spPr>
          <a:ln/>
        </p:spPr>
      </p:sp>
      <p:sp>
        <p:nvSpPr>
          <p:cNvPr id="237571" name="Notes Placeholder 2"/>
          <p:cNvSpPr>
            <a:spLocks noGrp="1"/>
          </p:cNvSpPr>
          <p:nvPr>
            <p:ph type="body" idx="1"/>
          </p:nvPr>
        </p:nvSpPr>
        <p:spPr>
          <a:noFill/>
          <a:ln/>
        </p:spPr>
        <p:txBody>
          <a:bodyPr/>
          <a:lstStyle/>
          <a:p>
            <a:endParaRPr lang="en-US" smtClean="0"/>
          </a:p>
        </p:txBody>
      </p:sp>
      <p:sp>
        <p:nvSpPr>
          <p:cNvPr id="4" name="Slide Number Placeholder 3"/>
          <p:cNvSpPr>
            <a:spLocks noGrp="1"/>
          </p:cNvSpPr>
          <p:nvPr>
            <p:ph type="sldNum" sz="quarter" idx="5"/>
          </p:nvPr>
        </p:nvSpPr>
        <p:spPr/>
        <p:txBody>
          <a:bodyPr/>
          <a:lstStyle/>
          <a:p>
            <a:pPr>
              <a:defRPr/>
            </a:pPr>
            <a:fld id="{1E3C2D6C-57FB-49EA-8952-4C9306BA764A}" type="slidenum">
              <a:rPr lang="en-US" smtClean="0"/>
              <a:pPr>
                <a:defRPr/>
              </a:pPr>
              <a:t>160</a:t>
            </a:fld>
            <a:endParaRPr lang="en-US"/>
          </a:p>
        </p:txBody>
      </p:sp>
    </p:spTree>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8594" name="Slide Image Placeholder 1"/>
          <p:cNvSpPr>
            <a:spLocks noGrp="1" noRot="1" noChangeAspect="1" noTextEdit="1"/>
          </p:cNvSpPr>
          <p:nvPr>
            <p:ph type="sldImg"/>
          </p:nvPr>
        </p:nvSpPr>
        <p:spPr>
          <a:ln/>
        </p:spPr>
      </p:sp>
      <p:sp>
        <p:nvSpPr>
          <p:cNvPr id="238595" name="Notes Placeholder 2"/>
          <p:cNvSpPr>
            <a:spLocks noGrp="1"/>
          </p:cNvSpPr>
          <p:nvPr>
            <p:ph type="body" idx="1"/>
          </p:nvPr>
        </p:nvSpPr>
        <p:spPr>
          <a:noFill/>
          <a:ln/>
        </p:spPr>
        <p:txBody>
          <a:bodyPr/>
          <a:lstStyle/>
          <a:p>
            <a:endParaRPr lang="en-US" smtClean="0"/>
          </a:p>
        </p:txBody>
      </p:sp>
      <p:sp>
        <p:nvSpPr>
          <p:cNvPr id="4" name="Slide Number Placeholder 3"/>
          <p:cNvSpPr>
            <a:spLocks noGrp="1"/>
          </p:cNvSpPr>
          <p:nvPr>
            <p:ph type="sldNum" sz="quarter" idx="5"/>
          </p:nvPr>
        </p:nvSpPr>
        <p:spPr/>
        <p:txBody>
          <a:bodyPr/>
          <a:lstStyle/>
          <a:p>
            <a:pPr>
              <a:defRPr/>
            </a:pPr>
            <a:fld id="{3F0D0E44-F8CD-463F-B1F7-1F4FE8E07630}" type="slidenum">
              <a:rPr lang="en-US" smtClean="0"/>
              <a:pPr>
                <a:defRPr/>
              </a:pPr>
              <a:t>161</a:t>
            </a:fld>
            <a:endParaRPr lang="en-US"/>
          </a:p>
        </p:txBody>
      </p:sp>
    </p:spTree>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9618" name="Slide Image Placeholder 1"/>
          <p:cNvSpPr>
            <a:spLocks noGrp="1" noRot="1" noChangeAspect="1" noTextEdit="1"/>
          </p:cNvSpPr>
          <p:nvPr>
            <p:ph type="sldImg"/>
          </p:nvPr>
        </p:nvSpPr>
        <p:spPr>
          <a:ln/>
        </p:spPr>
      </p:sp>
      <p:sp>
        <p:nvSpPr>
          <p:cNvPr id="239619" name="Notes Placeholder 2"/>
          <p:cNvSpPr>
            <a:spLocks noGrp="1"/>
          </p:cNvSpPr>
          <p:nvPr>
            <p:ph type="body" idx="1"/>
          </p:nvPr>
        </p:nvSpPr>
        <p:spPr>
          <a:noFill/>
          <a:ln/>
        </p:spPr>
        <p:txBody>
          <a:bodyPr/>
          <a:lstStyle/>
          <a:p>
            <a:endParaRPr lang="en-US" smtClean="0"/>
          </a:p>
        </p:txBody>
      </p:sp>
      <p:sp>
        <p:nvSpPr>
          <p:cNvPr id="4" name="Slide Number Placeholder 3"/>
          <p:cNvSpPr>
            <a:spLocks noGrp="1"/>
          </p:cNvSpPr>
          <p:nvPr>
            <p:ph type="sldNum" sz="quarter" idx="5"/>
          </p:nvPr>
        </p:nvSpPr>
        <p:spPr/>
        <p:txBody>
          <a:bodyPr/>
          <a:lstStyle/>
          <a:p>
            <a:pPr>
              <a:defRPr/>
            </a:pPr>
            <a:fld id="{E73A2C20-9CE4-4E10-8C36-2F5C4A038F59}" type="slidenum">
              <a:rPr lang="en-US" smtClean="0"/>
              <a:pPr>
                <a:defRPr/>
              </a:pPr>
              <a:t>162</a:t>
            </a:fld>
            <a:endParaRPr lang="en-US"/>
          </a:p>
        </p:txBody>
      </p:sp>
    </p:spTree>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0642" name="Slide Image Placeholder 1"/>
          <p:cNvSpPr>
            <a:spLocks noGrp="1" noRot="1" noChangeAspect="1" noTextEdit="1"/>
          </p:cNvSpPr>
          <p:nvPr>
            <p:ph type="sldImg"/>
          </p:nvPr>
        </p:nvSpPr>
        <p:spPr>
          <a:ln/>
        </p:spPr>
      </p:sp>
      <p:sp>
        <p:nvSpPr>
          <p:cNvPr id="240643" name="Notes Placeholder 2"/>
          <p:cNvSpPr>
            <a:spLocks noGrp="1"/>
          </p:cNvSpPr>
          <p:nvPr>
            <p:ph type="body" idx="1"/>
          </p:nvPr>
        </p:nvSpPr>
        <p:spPr>
          <a:noFill/>
          <a:ln/>
        </p:spPr>
        <p:txBody>
          <a:bodyPr/>
          <a:lstStyle/>
          <a:p>
            <a:endParaRPr lang="en-US" smtClean="0"/>
          </a:p>
        </p:txBody>
      </p:sp>
      <p:sp>
        <p:nvSpPr>
          <p:cNvPr id="4" name="Slide Number Placeholder 3"/>
          <p:cNvSpPr>
            <a:spLocks noGrp="1"/>
          </p:cNvSpPr>
          <p:nvPr>
            <p:ph type="sldNum" sz="quarter" idx="5"/>
          </p:nvPr>
        </p:nvSpPr>
        <p:spPr/>
        <p:txBody>
          <a:bodyPr/>
          <a:lstStyle/>
          <a:p>
            <a:pPr>
              <a:defRPr/>
            </a:pPr>
            <a:fld id="{19E33ED4-1EC9-4FD9-AE4B-DCB3F8C1F687}" type="slidenum">
              <a:rPr lang="en-US" smtClean="0"/>
              <a:pPr>
                <a:defRPr/>
              </a:pPr>
              <a:t>163</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3298" name="Rectangle 7"/>
          <p:cNvSpPr>
            <a:spLocks noGrp="1" noChangeArrowheads="1"/>
          </p:cNvSpPr>
          <p:nvPr>
            <p:ph type="sldNum" sz="quarter" idx="5"/>
          </p:nvPr>
        </p:nvSpPr>
        <p:spPr>
          <a:noFill/>
        </p:spPr>
        <p:txBody>
          <a:bodyPr/>
          <a:lstStyle/>
          <a:p>
            <a:fld id="{773D7AD4-F609-4B81-BD6C-79267A65736A}" type="slidenum">
              <a:rPr lang="en-US" smtClean="0">
                <a:ea typeface="Arial Unicode MS" pitchFamily="34" charset="-128"/>
                <a:cs typeface="Arial Unicode MS" pitchFamily="34" charset="-128"/>
              </a:rPr>
              <a:pPr/>
              <a:t>46</a:t>
            </a:fld>
            <a:endParaRPr lang="en-US" smtClean="0">
              <a:ea typeface="Arial Unicode MS" pitchFamily="34" charset="-128"/>
              <a:cs typeface="Arial Unicode MS" pitchFamily="34" charset="-128"/>
            </a:endParaRPr>
          </a:p>
        </p:txBody>
      </p:sp>
      <p:sp>
        <p:nvSpPr>
          <p:cNvPr id="183299" name="Rectangle 2"/>
          <p:cNvSpPr>
            <a:spLocks noGrp="1" noRot="1" noChangeAspect="1" noChangeArrowheads="1" noTextEdit="1"/>
          </p:cNvSpPr>
          <p:nvPr>
            <p:ph type="sldImg"/>
          </p:nvPr>
        </p:nvSpPr>
        <p:spPr>
          <a:ln/>
        </p:spPr>
      </p:sp>
      <p:sp>
        <p:nvSpPr>
          <p:cNvPr id="183300" name="Rectangle 3"/>
          <p:cNvSpPr>
            <a:spLocks noGrp="1" noChangeArrowheads="1"/>
          </p:cNvSpPr>
          <p:nvPr>
            <p:ph type="body" idx="1"/>
          </p:nvPr>
        </p:nvSpPr>
        <p:spPr>
          <a:noFill/>
          <a:ln/>
        </p:spPr>
        <p:txBody>
          <a:bodyPr/>
          <a:lstStyle/>
          <a:p>
            <a:endParaRPr lang="en-US"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22" name="Rectangle 7"/>
          <p:cNvSpPr>
            <a:spLocks noGrp="1" noChangeArrowheads="1"/>
          </p:cNvSpPr>
          <p:nvPr>
            <p:ph type="sldNum" sz="quarter" idx="5"/>
          </p:nvPr>
        </p:nvSpPr>
        <p:spPr>
          <a:noFill/>
        </p:spPr>
        <p:txBody>
          <a:bodyPr/>
          <a:lstStyle/>
          <a:p>
            <a:fld id="{E5465196-B08D-4525-BDC2-51C175FF0E67}" type="slidenum">
              <a:rPr lang="en-US" smtClean="0">
                <a:ea typeface="Arial Unicode MS" pitchFamily="34" charset="-128"/>
                <a:cs typeface="Arial Unicode MS" pitchFamily="34" charset="-128"/>
              </a:rPr>
              <a:pPr/>
              <a:t>47</a:t>
            </a:fld>
            <a:endParaRPr lang="en-US" smtClean="0">
              <a:ea typeface="Arial Unicode MS" pitchFamily="34" charset="-128"/>
              <a:cs typeface="Arial Unicode MS" pitchFamily="34" charset="-128"/>
            </a:endParaRPr>
          </a:p>
        </p:txBody>
      </p:sp>
      <p:sp>
        <p:nvSpPr>
          <p:cNvPr id="184323" name="Rectangle 2"/>
          <p:cNvSpPr>
            <a:spLocks noGrp="1" noRot="1" noChangeAspect="1" noChangeArrowheads="1" noTextEdit="1"/>
          </p:cNvSpPr>
          <p:nvPr>
            <p:ph type="sldImg"/>
          </p:nvPr>
        </p:nvSpPr>
        <p:spPr>
          <a:ln/>
        </p:spPr>
      </p:sp>
      <p:sp>
        <p:nvSpPr>
          <p:cNvPr id="184324" name="Rectangle 3"/>
          <p:cNvSpPr>
            <a:spLocks noGrp="1" noChangeArrowheads="1"/>
          </p:cNvSpPr>
          <p:nvPr>
            <p:ph type="body" idx="1"/>
          </p:nvPr>
        </p:nvSpPr>
        <p:spPr>
          <a:noFill/>
          <a:ln/>
        </p:spPr>
        <p:txBody>
          <a:bodyPr/>
          <a:lstStyle/>
          <a:p>
            <a:endParaRPr lang="en-US"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5346" name="Slide Image Placeholder 1"/>
          <p:cNvSpPr>
            <a:spLocks noGrp="1" noRot="1" noChangeAspect="1" noTextEdit="1"/>
          </p:cNvSpPr>
          <p:nvPr>
            <p:ph type="sldImg"/>
          </p:nvPr>
        </p:nvSpPr>
        <p:spPr>
          <a:ln/>
        </p:spPr>
      </p:sp>
      <p:sp>
        <p:nvSpPr>
          <p:cNvPr id="185347" name="Notes Placeholder 2"/>
          <p:cNvSpPr>
            <a:spLocks noGrp="1"/>
          </p:cNvSpPr>
          <p:nvPr>
            <p:ph type="body" idx="1"/>
          </p:nvPr>
        </p:nvSpPr>
        <p:spPr>
          <a:noFill/>
          <a:ln/>
        </p:spPr>
        <p:txBody>
          <a:bodyPr/>
          <a:lstStyle/>
          <a:p>
            <a:endParaRPr lang="en-US" smtClean="0"/>
          </a:p>
        </p:txBody>
      </p:sp>
      <p:sp>
        <p:nvSpPr>
          <p:cNvPr id="4" name="Slide Number Placeholder 3"/>
          <p:cNvSpPr>
            <a:spLocks noGrp="1"/>
          </p:cNvSpPr>
          <p:nvPr>
            <p:ph type="sldNum" sz="quarter" idx="5"/>
          </p:nvPr>
        </p:nvSpPr>
        <p:spPr/>
        <p:txBody>
          <a:bodyPr/>
          <a:lstStyle/>
          <a:p>
            <a:pPr>
              <a:defRPr/>
            </a:pPr>
            <a:fld id="{C260CF6B-D996-4491-A261-FD32CF01E95D}" type="slidenum">
              <a:rPr lang="en-US" smtClean="0"/>
              <a:pPr>
                <a:defRPr/>
              </a:pPr>
              <a:t>89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1048" descr="ilccolor"/>
          <p:cNvPicPr>
            <a:picLocks noChangeAspect="1" noChangeArrowheads="1"/>
          </p:cNvPicPr>
          <p:nvPr userDrawn="1"/>
        </p:nvPicPr>
        <p:blipFill>
          <a:blip r:embed="rId2" cstate="screen"/>
          <a:srcRect/>
          <a:stretch>
            <a:fillRect/>
          </a:stretch>
        </p:blipFill>
        <p:spPr bwMode="auto">
          <a:xfrm>
            <a:off x="0" y="0"/>
            <a:ext cx="1219200" cy="796925"/>
          </a:xfrm>
          <a:prstGeom prst="rect">
            <a:avLst/>
          </a:prstGeom>
          <a:noFill/>
          <a:ln w="9525">
            <a:noFill/>
            <a:miter lim="800000"/>
            <a:headEnd/>
            <a:tailEnd/>
          </a:ln>
        </p:spPr>
      </p:pic>
      <p:pic>
        <p:nvPicPr>
          <p:cNvPr id="5" name="Picture 1049" descr="1024_greendot_divider"/>
          <p:cNvPicPr>
            <a:picLocks noChangeAspect="1" noChangeArrowheads="1"/>
          </p:cNvPicPr>
          <p:nvPr userDrawn="1"/>
        </p:nvPicPr>
        <p:blipFill>
          <a:blip r:embed="rId3" cstate="screen"/>
          <a:srcRect/>
          <a:stretch>
            <a:fillRect/>
          </a:stretch>
        </p:blipFill>
        <p:spPr bwMode="auto">
          <a:xfrm>
            <a:off x="1295400" y="685800"/>
            <a:ext cx="7848600" cy="153988"/>
          </a:xfrm>
          <a:prstGeom prst="rect">
            <a:avLst/>
          </a:prstGeom>
          <a:noFill/>
          <a:ln w="9525">
            <a:noFill/>
            <a:miter lim="800000"/>
            <a:headEnd/>
            <a:tailEnd/>
          </a:ln>
        </p:spPr>
      </p:pic>
      <p:sp>
        <p:nvSpPr>
          <p:cNvPr id="6" name="Text Box 1050"/>
          <p:cNvSpPr txBox="1">
            <a:spLocks noChangeArrowheads="1"/>
          </p:cNvSpPr>
          <p:nvPr userDrawn="1"/>
        </p:nvSpPr>
        <p:spPr bwMode="auto">
          <a:xfrm>
            <a:off x="1295400" y="0"/>
            <a:ext cx="7620000" cy="457200"/>
          </a:xfrm>
          <a:prstGeom prst="rect">
            <a:avLst/>
          </a:prstGeom>
          <a:noFill/>
          <a:ln w="9525">
            <a:noFill/>
            <a:miter lim="800000"/>
            <a:headEnd/>
            <a:tailEnd/>
          </a:ln>
          <a:effectLst/>
        </p:spPr>
        <p:txBody>
          <a:bodyPr>
            <a:spAutoFit/>
          </a:bodyPr>
          <a:lstStyle/>
          <a:p>
            <a:pPr fontAlgn="ctr">
              <a:spcBef>
                <a:spcPct val="50000"/>
              </a:spcBef>
              <a:defRPr/>
            </a:pPr>
            <a:endParaRPr lang="en-US" sz="2400">
              <a:latin typeface="Arial" charset="0"/>
            </a:endParaRPr>
          </a:p>
        </p:txBody>
      </p:sp>
      <p:sp>
        <p:nvSpPr>
          <p:cNvPr id="7" name="Text Box 1051"/>
          <p:cNvSpPr txBox="1">
            <a:spLocks noChangeArrowheads="1"/>
          </p:cNvSpPr>
          <p:nvPr userDrawn="1"/>
        </p:nvSpPr>
        <p:spPr bwMode="auto">
          <a:xfrm>
            <a:off x="1828800" y="0"/>
            <a:ext cx="6629400" cy="457200"/>
          </a:xfrm>
          <a:prstGeom prst="rect">
            <a:avLst/>
          </a:prstGeom>
          <a:noFill/>
          <a:ln w="9525">
            <a:noFill/>
            <a:miter lim="800000"/>
            <a:headEnd/>
            <a:tailEnd/>
          </a:ln>
          <a:effectLst/>
        </p:spPr>
        <p:txBody>
          <a:bodyPr>
            <a:spAutoFit/>
          </a:bodyPr>
          <a:lstStyle/>
          <a:p>
            <a:pPr fontAlgn="ctr">
              <a:spcBef>
                <a:spcPct val="50000"/>
              </a:spcBef>
              <a:defRPr/>
            </a:pPr>
            <a:endParaRPr lang="en-US" sz="2400">
              <a:latin typeface="Arial" charset="0"/>
            </a:endParaRPr>
          </a:p>
        </p:txBody>
      </p:sp>
      <p:pic>
        <p:nvPicPr>
          <p:cNvPr id="8" name="Picture 1053" descr="1024_greendot_divider"/>
          <p:cNvPicPr>
            <a:picLocks noChangeAspect="1" noChangeArrowheads="1"/>
          </p:cNvPicPr>
          <p:nvPr userDrawn="1"/>
        </p:nvPicPr>
        <p:blipFill>
          <a:blip r:embed="rId3" cstate="screen"/>
          <a:srcRect/>
          <a:stretch>
            <a:fillRect/>
          </a:stretch>
        </p:blipFill>
        <p:spPr bwMode="auto">
          <a:xfrm>
            <a:off x="0" y="6096000"/>
            <a:ext cx="9144000" cy="179388"/>
          </a:xfrm>
          <a:prstGeom prst="rect">
            <a:avLst/>
          </a:prstGeom>
          <a:noFill/>
          <a:ln w="9525">
            <a:noFill/>
            <a:miter lim="800000"/>
            <a:headEnd/>
            <a:tailEnd/>
          </a:ln>
        </p:spPr>
      </p:pic>
      <p:sp>
        <p:nvSpPr>
          <p:cNvPr id="456724" name="Rectangle 1044"/>
          <p:cNvSpPr>
            <a:spLocks noGrp="1" noChangeArrowheads="1"/>
          </p:cNvSpPr>
          <p:nvPr>
            <p:ph type="subTitle" idx="1"/>
          </p:nvPr>
        </p:nvSpPr>
        <p:spPr>
          <a:xfrm>
            <a:off x="1371600" y="3886200"/>
            <a:ext cx="6400800" cy="1752600"/>
          </a:xfrm>
        </p:spPr>
        <p:txBody>
          <a:bodyPr/>
          <a:lstStyle>
            <a:lvl1pPr marL="0" indent="0" algn="ctr">
              <a:buFontTx/>
              <a:buNone/>
              <a:defRPr sz="3600"/>
            </a:lvl1pPr>
          </a:lstStyle>
          <a:p>
            <a:r>
              <a:rPr lang="en-US"/>
              <a:t>Click to edit Master subtitle style</a:t>
            </a:r>
          </a:p>
        </p:txBody>
      </p:sp>
      <p:sp>
        <p:nvSpPr>
          <p:cNvPr id="456732" name="Rectangle 1052"/>
          <p:cNvSpPr>
            <a:spLocks noGrp="1" noChangeArrowheads="1"/>
          </p:cNvSpPr>
          <p:nvPr>
            <p:ph type="ctrTitle"/>
          </p:nvPr>
        </p:nvSpPr>
        <p:spPr>
          <a:xfrm>
            <a:off x="762000" y="2286000"/>
            <a:ext cx="7772400" cy="1143000"/>
          </a:xfrm>
        </p:spPr>
        <p:txBody>
          <a:bodyPr/>
          <a:lstStyle>
            <a:lvl1pPr>
              <a:defRPr sz="4800">
                <a:solidFill>
                  <a:srgbClr val="000000"/>
                </a:solidFill>
              </a:defRPr>
            </a:lvl1pPr>
          </a:lstStyle>
          <a:p>
            <a:r>
              <a:rPr lang="en-US"/>
              <a:t>Click to edit Master title style</a:t>
            </a:r>
          </a:p>
        </p:txBody>
      </p:sp>
    </p:spTree>
  </p:cSld>
  <p:clrMapOvr>
    <a:masterClrMapping/>
  </p:clrMapOvr>
  <p:transition>
    <p:strips dir="rd"/>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transition>
    <p:strips dir="rd"/>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953250" y="0"/>
            <a:ext cx="2190750" cy="6477000"/>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381000" y="0"/>
            <a:ext cx="6419850" cy="64770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transition>
    <p:strips dir="rd"/>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transition>
    <p:strips dir="rd"/>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transition>
    <p:strips dir="rd"/>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381000" y="1371600"/>
            <a:ext cx="4152900" cy="5105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86300" y="1371600"/>
            <a:ext cx="4152900" cy="5105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transition>
    <p:strips dir="rd"/>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transition>
    <p:strips dir="rd"/>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Tree>
  </p:cSld>
  <p:clrMapOvr>
    <a:masterClrMapping/>
  </p:clrMapOvr>
  <p:transition>
    <p:strips dir="rd"/>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strips dir="rd"/>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p:strips dir="rd"/>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p:strips dir="rd"/>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a:outerShdw dist="107763" dir="2700000" algn="ctr" rotWithShape="0">
            <a:srgbClr val="000000"/>
          </a:outerShdw>
        </a:effectLst>
      </p:bgPr>
    </p:bg>
    <p:spTree>
      <p:nvGrpSpPr>
        <p:cNvPr id="1" name=""/>
        <p:cNvGrpSpPr/>
        <p:nvPr/>
      </p:nvGrpSpPr>
      <p:grpSpPr>
        <a:xfrm>
          <a:off x="0" y="0"/>
          <a:ext cx="0" cy="0"/>
          <a:chOff x="0" y="0"/>
          <a:chExt cx="0" cy="0"/>
        </a:xfrm>
      </p:grpSpPr>
      <p:sp>
        <p:nvSpPr>
          <p:cNvPr id="23554" name="Rectangle 26"/>
          <p:cNvSpPr>
            <a:spLocks noGrp="1" noChangeArrowheads="1"/>
          </p:cNvSpPr>
          <p:nvPr>
            <p:ph type="body" idx="1"/>
          </p:nvPr>
        </p:nvSpPr>
        <p:spPr bwMode="auto">
          <a:xfrm>
            <a:off x="381000" y="1371600"/>
            <a:ext cx="8458200" cy="51054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p:txBody>
      </p:sp>
      <p:sp>
        <p:nvSpPr>
          <p:cNvPr id="2096" name="Text Box 48"/>
          <p:cNvSpPr txBox="1">
            <a:spLocks noChangeArrowheads="1"/>
          </p:cNvSpPr>
          <p:nvPr userDrawn="1"/>
        </p:nvSpPr>
        <p:spPr bwMode="auto">
          <a:xfrm>
            <a:off x="17463" y="6510338"/>
            <a:ext cx="885825" cy="336550"/>
          </a:xfrm>
          <a:prstGeom prst="rect">
            <a:avLst/>
          </a:prstGeom>
          <a:noFill/>
          <a:ln w="9525">
            <a:noFill/>
            <a:miter lim="800000"/>
            <a:headEnd/>
            <a:tailEnd/>
          </a:ln>
          <a:effectLst/>
        </p:spPr>
        <p:txBody>
          <a:bodyPr wrap="none">
            <a:spAutoFit/>
          </a:bodyPr>
          <a:lstStyle/>
          <a:p>
            <a:pPr>
              <a:defRPr/>
            </a:pPr>
            <a:r>
              <a:rPr lang="en-US">
                <a:latin typeface="Berlin Sans FB" pitchFamily="34" charset="0"/>
                <a:ea typeface="+mn-ea"/>
                <a:cs typeface="+mn-cs"/>
              </a:rPr>
              <a:t>BDS: </a:t>
            </a:r>
            <a:fld id="{E2B048BE-07B6-4566-AE04-FD39CB0902E1}" type="slidenum">
              <a:rPr lang="en-US">
                <a:latin typeface="Berlin Sans FB" pitchFamily="34" charset="0"/>
                <a:ea typeface="+mn-ea"/>
                <a:cs typeface="+mn-cs"/>
              </a:rPr>
              <a:pPr>
                <a:defRPr/>
              </a:pPr>
              <a:t>‹#›</a:t>
            </a:fld>
            <a:endParaRPr lang="en-US">
              <a:latin typeface="Berlin Sans FB" pitchFamily="34" charset="0"/>
              <a:ea typeface="+mn-ea"/>
              <a:cs typeface="+mn-cs"/>
            </a:endParaRPr>
          </a:p>
        </p:txBody>
      </p:sp>
      <p:pic>
        <p:nvPicPr>
          <p:cNvPr id="23556" name="Picture 56" descr="ilccolor"/>
          <p:cNvPicPr>
            <a:picLocks noChangeAspect="1" noChangeArrowheads="1"/>
          </p:cNvPicPr>
          <p:nvPr userDrawn="1"/>
        </p:nvPicPr>
        <p:blipFill>
          <a:blip r:embed="rId13" cstate="screen"/>
          <a:srcRect/>
          <a:stretch>
            <a:fillRect/>
          </a:stretch>
        </p:blipFill>
        <p:spPr bwMode="auto">
          <a:xfrm>
            <a:off x="0" y="152400"/>
            <a:ext cx="1219200" cy="796925"/>
          </a:xfrm>
          <a:prstGeom prst="rect">
            <a:avLst/>
          </a:prstGeom>
          <a:noFill/>
          <a:ln w="9525">
            <a:noFill/>
            <a:miter lim="800000"/>
            <a:headEnd/>
            <a:tailEnd/>
          </a:ln>
        </p:spPr>
      </p:pic>
      <p:pic>
        <p:nvPicPr>
          <p:cNvPr id="23557" name="Picture 57" descr="1024_greendot_divider"/>
          <p:cNvPicPr>
            <a:picLocks noChangeAspect="1" noChangeArrowheads="1"/>
          </p:cNvPicPr>
          <p:nvPr userDrawn="1"/>
        </p:nvPicPr>
        <p:blipFill>
          <a:blip r:embed="rId14" cstate="screen"/>
          <a:srcRect/>
          <a:stretch>
            <a:fillRect/>
          </a:stretch>
        </p:blipFill>
        <p:spPr bwMode="auto">
          <a:xfrm>
            <a:off x="1295400" y="990600"/>
            <a:ext cx="7848600" cy="153988"/>
          </a:xfrm>
          <a:prstGeom prst="rect">
            <a:avLst/>
          </a:prstGeom>
          <a:noFill/>
          <a:ln w="9525">
            <a:noFill/>
            <a:miter lim="800000"/>
            <a:headEnd/>
            <a:tailEnd/>
          </a:ln>
        </p:spPr>
      </p:pic>
      <p:sp>
        <p:nvSpPr>
          <p:cNvPr id="23558" name="Rectangle 59"/>
          <p:cNvSpPr>
            <a:spLocks noGrp="1" noChangeArrowheads="1"/>
          </p:cNvSpPr>
          <p:nvPr>
            <p:ph type="title"/>
          </p:nvPr>
        </p:nvSpPr>
        <p:spPr bwMode="auto">
          <a:xfrm>
            <a:off x="1295400" y="0"/>
            <a:ext cx="7848600" cy="9398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Tree>
  </p:cSld>
  <p:clrMap bg1="lt1" tx1="dk1" bg2="lt2" tx2="dk2" accent1="accent1" accent2="accent2" accent3="accent3" accent4="accent4" accent5="accent5" accent6="accent6" hlink="hlink" folHlink="folHlink"/>
  <p:sldLayoutIdLst>
    <p:sldLayoutId id="2147483696"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ransition>
    <p:strips dir="rd"/>
  </p:transition>
  <p:txStyles>
    <p:titleStyle>
      <a:lvl1pPr algn="ctr" rtl="0" eaLnBrk="0" fontAlgn="base" hangingPunct="0">
        <a:spcBef>
          <a:spcPct val="0"/>
        </a:spcBef>
        <a:spcAft>
          <a:spcPct val="0"/>
        </a:spcAft>
        <a:defRPr kumimoji="1" sz="3600">
          <a:solidFill>
            <a:schemeClr val="tx2"/>
          </a:solidFill>
          <a:latin typeface="+mj-lt"/>
          <a:ea typeface="+mj-ea"/>
          <a:cs typeface="+mj-cs"/>
        </a:defRPr>
      </a:lvl1pPr>
      <a:lvl2pPr algn="ctr" rtl="0" eaLnBrk="0" fontAlgn="base" hangingPunct="0">
        <a:spcBef>
          <a:spcPct val="0"/>
        </a:spcBef>
        <a:spcAft>
          <a:spcPct val="0"/>
        </a:spcAft>
        <a:defRPr kumimoji="1" sz="3600">
          <a:solidFill>
            <a:schemeClr val="tx2"/>
          </a:solidFill>
          <a:latin typeface="Berlin Sans FB" pitchFamily="34" charset="0"/>
        </a:defRPr>
      </a:lvl2pPr>
      <a:lvl3pPr algn="ctr" rtl="0" eaLnBrk="0" fontAlgn="base" hangingPunct="0">
        <a:spcBef>
          <a:spcPct val="0"/>
        </a:spcBef>
        <a:spcAft>
          <a:spcPct val="0"/>
        </a:spcAft>
        <a:defRPr kumimoji="1" sz="3600">
          <a:solidFill>
            <a:schemeClr val="tx2"/>
          </a:solidFill>
          <a:latin typeface="Berlin Sans FB" pitchFamily="34" charset="0"/>
        </a:defRPr>
      </a:lvl3pPr>
      <a:lvl4pPr algn="ctr" rtl="0" eaLnBrk="0" fontAlgn="base" hangingPunct="0">
        <a:spcBef>
          <a:spcPct val="0"/>
        </a:spcBef>
        <a:spcAft>
          <a:spcPct val="0"/>
        </a:spcAft>
        <a:defRPr kumimoji="1" sz="3600">
          <a:solidFill>
            <a:schemeClr val="tx2"/>
          </a:solidFill>
          <a:latin typeface="Berlin Sans FB" pitchFamily="34" charset="0"/>
        </a:defRPr>
      </a:lvl4pPr>
      <a:lvl5pPr algn="ctr" rtl="0" eaLnBrk="0" fontAlgn="base" hangingPunct="0">
        <a:spcBef>
          <a:spcPct val="0"/>
        </a:spcBef>
        <a:spcAft>
          <a:spcPct val="0"/>
        </a:spcAft>
        <a:defRPr kumimoji="1" sz="3600">
          <a:solidFill>
            <a:schemeClr val="tx2"/>
          </a:solidFill>
          <a:latin typeface="Berlin Sans FB" pitchFamily="34" charset="0"/>
        </a:defRPr>
      </a:lvl5pPr>
      <a:lvl6pPr marL="457200" algn="ctr" rtl="0" eaLnBrk="0" fontAlgn="base" hangingPunct="0">
        <a:spcBef>
          <a:spcPct val="0"/>
        </a:spcBef>
        <a:spcAft>
          <a:spcPct val="0"/>
        </a:spcAft>
        <a:defRPr kumimoji="1" sz="3600">
          <a:solidFill>
            <a:schemeClr val="tx2"/>
          </a:solidFill>
          <a:latin typeface="Berlin Sans FB" pitchFamily="34" charset="0"/>
        </a:defRPr>
      </a:lvl6pPr>
      <a:lvl7pPr marL="914400" algn="ctr" rtl="0" eaLnBrk="0" fontAlgn="base" hangingPunct="0">
        <a:spcBef>
          <a:spcPct val="0"/>
        </a:spcBef>
        <a:spcAft>
          <a:spcPct val="0"/>
        </a:spcAft>
        <a:defRPr kumimoji="1" sz="3600">
          <a:solidFill>
            <a:schemeClr val="tx2"/>
          </a:solidFill>
          <a:latin typeface="Berlin Sans FB" pitchFamily="34" charset="0"/>
        </a:defRPr>
      </a:lvl7pPr>
      <a:lvl8pPr marL="1371600" algn="ctr" rtl="0" eaLnBrk="0" fontAlgn="base" hangingPunct="0">
        <a:spcBef>
          <a:spcPct val="0"/>
        </a:spcBef>
        <a:spcAft>
          <a:spcPct val="0"/>
        </a:spcAft>
        <a:defRPr kumimoji="1" sz="3600">
          <a:solidFill>
            <a:schemeClr val="tx2"/>
          </a:solidFill>
          <a:latin typeface="Berlin Sans FB" pitchFamily="34" charset="0"/>
        </a:defRPr>
      </a:lvl8pPr>
      <a:lvl9pPr marL="1828800" algn="ctr" rtl="0" eaLnBrk="0" fontAlgn="base" hangingPunct="0">
        <a:spcBef>
          <a:spcPct val="0"/>
        </a:spcBef>
        <a:spcAft>
          <a:spcPct val="0"/>
        </a:spcAft>
        <a:defRPr kumimoji="1" sz="3600">
          <a:solidFill>
            <a:schemeClr val="tx2"/>
          </a:solidFill>
          <a:latin typeface="Berlin Sans FB" pitchFamily="34" charset="0"/>
        </a:defRPr>
      </a:lvl9pPr>
    </p:titleStyle>
    <p:bodyStyle>
      <a:lvl1pPr marL="342900" indent="-342900" algn="l" rtl="0" eaLnBrk="0" fontAlgn="base" hangingPunct="0">
        <a:spcBef>
          <a:spcPct val="20000"/>
        </a:spcBef>
        <a:spcAft>
          <a:spcPct val="0"/>
        </a:spcAft>
        <a:buChar char="•"/>
        <a:defRPr sz="2800">
          <a:solidFill>
            <a:srgbClr val="23346C"/>
          </a:solidFill>
          <a:latin typeface="+mn-lt"/>
          <a:ea typeface="+mn-ea"/>
          <a:cs typeface="+mn-cs"/>
        </a:defRPr>
      </a:lvl1pPr>
      <a:lvl2pPr marL="742950" indent="-285750" algn="l" rtl="0" eaLnBrk="0" fontAlgn="base" hangingPunct="0">
        <a:spcBef>
          <a:spcPct val="20000"/>
        </a:spcBef>
        <a:spcAft>
          <a:spcPct val="0"/>
        </a:spcAft>
        <a:buChar char="–"/>
        <a:defRPr sz="2400">
          <a:solidFill>
            <a:srgbClr val="99CC00"/>
          </a:solidFill>
          <a:latin typeface="+mn-lt"/>
          <a:ea typeface="+mn-ea"/>
          <a:cs typeface="+mn-cs"/>
        </a:defRPr>
      </a:lvl2pPr>
      <a:lvl3pPr marL="1143000" indent="-228600" algn="l" rtl="0" eaLnBrk="0" fontAlgn="base" hangingPunct="0">
        <a:spcBef>
          <a:spcPct val="20000"/>
        </a:spcBef>
        <a:spcAft>
          <a:spcPct val="0"/>
        </a:spcAft>
        <a:buChar char="•"/>
        <a:defRPr sz="2000">
          <a:solidFill>
            <a:srgbClr val="000000"/>
          </a:solidFill>
          <a:latin typeface="+mn-lt"/>
          <a:ea typeface="+mn-ea"/>
          <a:cs typeface="+mn-cs"/>
        </a:defRPr>
      </a:lvl3pPr>
      <a:lvl4pPr marL="1600200" indent="-228600" algn="l" rtl="0" eaLnBrk="0" fontAlgn="base" hangingPunct="0">
        <a:spcBef>
          <a:spcPct val="20000"/>
        </a:spcBef>
        <a:spcAft>
          <a:spcPct val="0"/>
        </a:spcAft>
        <a:buChar char="–"/>
        <a:defRPr kumimoji="1">
          <a:solidFill>
            <a:schemeClr val="tx1"/>
          </a:solidFill>
          <a:latin typeface="+mn-lt"/>
          <a:ea typeface="+mn-ea"/>
          <a:cs typeface="+mn-cs"/>
        </a:defRPr>
      </a:lvl4pPr>
      <a:lvl5pPr marL="2057400" indent="-228600" algn="l" rtl="0" eaLnBrk="0" fontAlgn="base" hangingPunct="0">
        <a:spcBef>
          <a:spcPct val="20000"/>
        </a:spcBef>
        <a:spcAft>
          <a:spcPct val="0"/>
        </a:spcAft>
        <a:buChar char="»"/>
        <a:defRPr kumimoji="1">
          <a:solidFill>
            <a:schemeClr val="accent2"/>
          </a:solidFill>
          <a:latin typeface="+mn-lt"/>
          <a:ea typeface="+mn-ea"/>
          <a:cs typeface="+mn-cs"/>
        </a:defRPr>
      </a:lvl5pPr>
      <a:lvl6pPr marL="2514600" indent="-228600" algn="l" rtl="0" eaLnBrk="0" fontAlgn="base" hangingPunct="0">
        <a:spcBef>
          <a:spcPct val="20000"/>
        </a:spcBef>
        <a:spcAft>
          <a:spcPct val="0"/>
        </a:spcAft>
        <a:buChar char="»"/>
        <a:defRPr kumimoji="1">
          <a:solidFill>
            <a:schemeClr val="accent2"/>
          </a:solidFill>
          <a:latin typeface="+mn-lt"/>
          <a:ea typeface="+mn-ea"/>
          <a:cs typeface="+mn-cs"/>
        </a:defRPr>
      </a:lvl6pPr>
      <a:lvl7pPr marL="2971800" indent="-228600" algn="l" rtl="0" eaLnBrk="0" fontAlgn="base" hangingPunct="0">
        <a:spcBef>
          <a:spcPct val="20000"/>
        </a:spcBef>
        <a:spcAft>
          <a:spcPct val="0"/>
        </a:spcAft>
        <a:buChar char="»"/>
        <a:defRPr kumimoji="1">
          <a:solidFill>
            <a:schemeClr val="accent2"/>
          </a:solidFill>
          <a:latin typeface="+mn-lt"/>
          <a:ea typeface="+mn-ea"/>
          <a:cs typeface="+mn-cs"/>
        </a:defRPr>
      </a:lvl7pPr>
      <a:lvl8pPr marL="3429000" indent="-228600" algn="l" rtl="0" eaLnBrk="0" fontAlgn="base" hangingPunct="0">
        <a:spcBef>
          <a:spcPct val="20000"/>
        </a:spcBef>
        <a:spcAft>
          <a:spcPct val="0"/>
        </a:spcAft>
        <a:buChar char="»"/>
        <a:defRPr kumimoji="1">
          <a:solidFill>
            <a:schemeClr val="accent2"/>
          </a:solidFill>
          <a:latin typeface="+mn-lt"/>
          <a:ea typeface="+mn-ea"/>
          <a:cs typeface="+mn-cs"/>
        </a:defRPr>
      </a:lvl8pPr>
      <a:lvl9pPr marL="3886200" indent="-228600" algn="l" rtl="0" eaLnBrk="0" fontAlgn="base" hangingPunct="0">
        <a:spcBef>
          <a:spcPct val="20000"/>
        </a:spcBef>
        <a:spcAft>
          <a:spcPct val="0"/>
        </a:spcAft>
        <a:buChar char="»"/>
        <a:defRPr kumimoji="1">
          <a:solidFill>
            <a:schemeClr val="accent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7.xml"/><Relationship Id="rId5" Type="http://schemas.openxmlformats.org/officeDocument/2006/relationships/image" Target="../media/image18.png"/><Relationship Id="rId4" Type="http://schemas.openxmlformats.org/officeDocument/2006/relationships/image" Target="../media/image17.png"/></Relationships>
</file>

<file path=ppt/slides/_rels/slide100.xml.rels><?xml version="1.0" encoding="UTF-8" standalone="yes"?>
<Relationships xmlns="http://schemas.openxmlformats.org/package/2006/relationships"><Relationship Id="rId3" Type="http://schemas.openxmlformats.org/officeDocument/2006/relationships/image" Target="../media/image262.jpeg"/><Relationship Id="rId2" Type="http://schemas.openxmlformats.org/officeDocument/2006/relationships/notesSlide" Target="../notesSlides/notesSlide19.xml"/><Relationship Id="rId1" Type="http://schemas.openxmlformats.org/officeDocument/2006/relationships/slideLayout" Target="../slideLayouts/slideLayout2.xml"/><Relationship Id="rId6" Type="http://schemas.openxmlformats.org/officeDocument/2006/relationships/image" Target="../media/image265.png"/><Relationship Id="rId5" Type="http://schemas.openxmlformats.org/officeDocument/2006/relationships/image" Target="../media/image264.jpeg"/><Relationship Id="rId4" Type="http://schemas.openxmlformats.org/officeDocument/2006/relationships/image" Target="../media/image263.jpeg"/></Relationships>
</file>

<file path=ppt/slides/_rels/slide101.xml.rels><?xml version="1.0" encoding="UTF-8" standalone="yes"?>
<Relationships xmlns="http://schemas.openxmlformats.org/package/2006/relationships"><Relationship Id="rId3" Type="http://schemas.openxmlformats.org/officeDocument/2006/relationships/image" Target="../media/image266.png"/><Relationship Id="rId2" Type="http://schemas.openxmlformats.org/officeDocument/2006/relationships/notesSlide" Target="../notesSlides/notesSlide20.xml"/><Relationship Id="rId1" Type="http://schemas.openxmlformats.org/officeDocument/2006/relationships/slideLayout" Target="../slideLayouts/slideLayout6.xml"/><Relationship Id="rId6" Type="http://schemas.openxmlformats.org/officeDocument/2006/relationships/image" Target="../media/image269.png"/><Relationship Id="rId5" Type="http://schemas.openxmlformats.org/officeDocument/2006/relationships/image" Target="../media/image268.png"/><Relationship Id="rId4" Type="http://schemas.openxmlformats.org/officeDocument/2006/relationships/image" Target="../media/image267.png"/></Relationships>
</file>

<file path=ppt/slides/_rels/slide102.xml.rels><?xml version="1.0" encoding="UTF-8" standalone="yes"?>
<Relationships xmlns="http://schemas.openxmlformats.org/package/2006/relationships"><Relationship Id="rId3" Type="http://schemas.openxmlformats.org/officeDocument/2006/relationships/image" Target="../media/image271.jpeg"/><Relationship Id="rId2" Type="http://schemas.openxmlformats.org/officeDocument/2006/relationships/image" Target="../media/image270.jpeg"/><Relationship Id="rId1" Type="http://schemas.openxmlformats.org/officeDocument/2006/relationships/slideLayout" Target="../slideLayouts/slideLayout7.xml"/><Relationship Id="rId5" Type="http://schemas.openxmlformats.org/officeDocument/2006/relationships/image" Target="../media/image273.jpeg"/><Relationship Id="rId4" Type="http://schemas.openxmlformats.org/officeDocument/2006/relationships/image" Target="../media/image272.jpeg"/></Relationships>
</file>

<file path=ppt/slides/_rels/slide103.xml.rels><?xml version="1.0" encoding="UTF-8" standalone="yes"?>
<Relationships xmlns="http://schemas.openxmlformats.org/package/2006/relationships"><Relationship Id="rId3" Type="http://schemas.openxmlformats.org/officeDocument/2006/relationships/image" Target="../media/image274.png"/><Relationship Id="rId2" Type="http://schemas.openxmlformats.org/officeDocument/2006/relationships/notesSlide" Target="../notesSlides/notesSlide21.xml"/><Relationship Id="rId1" Type="http://schemas.openxmlformats.org/officeDocument/2006/relationships/slideLayout" Target="../slideLayouts/slideLayout6.xml"/><Relationship Id="rId5" Type="http://schemas.openxmlformats.org/officeDocument/2006/relationships/image" Target="../media/image276.png"/><Relationship Id="rId4" Type="http://schemas.openxmlformats.org/officeDocument/2006/relationships/image" Target="../media/image275.jpeg"/></Relationships>
</file>

<file path=ppt/slides/_rels/slide104.xml.rels><?xml version="1.0" encoding="UTF-8" standalone="yes"?>
<Relationships xmlns="http://schemas.openxmlformats.org/package/2006/relationships"><Relationship Id="rId3" Type="http://schemas.openxmlformats.org/officeDocument/2006/relationships/image" Target="../media/image277.png"/><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105.xml.rels><?xml version="1.0" encoding="UTF-8" standalone="yes"?>
<Relationships xmlns="http://schemas.openxmlformats.org/package/2006/relationships"><Relationship Id="rId3" Type="http://schemas.openxmlformats.org/officeDocument/2006/relationships/image" Target="../media/image279.jpeg"/><Relationship Id="rId2" Type="http://schemas.openxmlformats.org/officeDocument/2006/relationships/image" Target="../media/image278.jpeg"/><Relationship Id="rId1" Type="http://schemas.openxmlformats.org/officeDocument/2006/relationships/slideLayout" Target="../slideLayouts/slideLayout7.xml"/><Relationship Id="rId4" Type="http://schemas.openxmlformats.org/officeDocument/2006/relationships/image" Target="../media/image280.jpeg"/></Relationships>
</file>

<file path=ppt/slides/_rels/slide106.xml.rels><?xml version="1.0" encoding="UTF-8" standalone="yes"?>
<Relationships xmlns="http://schemas.openxmlformats.org/package/2006/relationships"><Relationship Id="rId3" Type="http://schemas.openxmlformats.org/officeDocument/2006/relationships/image" Target="../media/image282.jpeg"/><Relationship Id="rId2" Type="http://schemas.openxmlformats.org/officeDocument/2006/relationships/image" Target="../media/image281.jpeg"/><Relationship Id="rId1" Type="http://schemas.openxmlformats.org/officeDocument/2006/relationships/slideLayout" Target="../slideLayouts/slideLayout7.xml"/><Relationship Id="rId6" Type="http://schemas.openxmlformats.org/officeDocument/2006/relationships/image" Target="../media/image285.jpeg"/><Relationship Id="rId5" Type="http://schemas.openxmlformats.org/officeDocument/2006/relationships/image" Target="../media/image284.jpeg"/><Relationship Id="rId4" Type="http://schemas.openxmlformats.org/officeDocument/2006/relationships/image" Target="../media/image283.jpeg"/></Relationships>
</file>

<file path=ppt/slides/_rels/slide107.xml.rels><?xml version="1.0" encoding="UTF-8" standalone="yes"?>
<Relationships xmlns="http://schemas.openxmlformats.org/package/2006/relationships"><Relationship Id="rId3" Type="http://schemas.openxmlformats.org/officeDocument/2006/relationships/image" Target="../media/image286.png"/><Relationship Id="rId2" Type="http://schemas.openxmlformats.org/officeDocument/2006/relationships/notesSlide" Target="../notesSlides/notesSlide23.xml"/><Relationship Id="rId1" Type="http://schemas.openxmlformats.org/officeDocument/2006/relationships/slideLayout" Target="../slideLayouts/slideLayout2.xml"/><Relationship Id="rId5" Type="http://schemas.openxmlformats.org/officeDocument/2006/relationships/image" Target="../media/image288.png"/><Relationship Id="rId4" Type="http://schemas.openxmlformats.org/officeDocument/2006/relationships/image" Target="../media/image287.jpeg"/></Relationships>
</file>

<file path=ppt/slides/_rels/slide108.xml.rels><?xml version="1.0" encoding="UTF-8" standalone="yes"?>
<Relationships xmlns="http://schemas.openxmlformats.org/package/2006/relationships"><Relationship Id="rId2" Type="http://schemas.openxmlformats.org/officeDocument/2006/relationships/image" Target="../media/image289.png"/><Relationship Id="rId1" Type="http://schemas.openxmlformats.org/officeDocument/2006/relationships/slideLayout" Target="../slideLayouts/slideLayout7.xml"/></Relationships>
</file>

<file path=ppt/slides/_rels/slide109.xml.rels><?xml version="1.0" encoding="UTF-8" standalone="yes"?>
<Relationships xmlns="http://schemas.openxmlformats.org/package/2006/relationships"><Relationship Id="rId3" Type="http://schemas.openxmlformats.org/officeDocument/2006/relationships/image" Target="../media/image290.jpeg"/><Relationship Id="rId2" Type="http://schemas.openxmlformats.org/officeDocument/2006/relationships/notesSlide" Target="../notesSlides/notesSlide24.xml"/><Relationship Id="rId1" Type="http://schemas.openxmlformats.org/officeDocument/2006/relationships/slideLayout" Target="../slideLayouts/slideLayout7.xml"/><Relationship Id="rId4" Type="http://schemas.openxmlformats.org/officeDocument/2006/relationships/image" Target="../media/image291.jpeg"/></Relationships>
</file>

<file path=ppt/slides/_rels/slide11.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110.xml.rels><?xml version="1.0" encoding="UTF-8" standalone="yes"?>
<Relationships xmlns="http://schemas.openxmlformats.org/package/2006/relationships"><Relationship Id="rId3" Type="http://schemas.openxmlformats.org/officeDocument/2006/relationships/image" Target="../media/image292.jpeg"/><Relationship Id="rId2" Type="http://schemas.openxmlformats.org/officeDocument/2006/relationships/notesSlide" Target="../notesSlides/notesSlide25.xml"/><Relationship Id="rId1" Type="http://schemas.openxmlformats.org/officeDocument/2006/relationships/slideLayout" Target="../slideLayouts/slideLayout6.xml"/></Relationships>
</file>

<file path=ppt/slides/_rels/slide111.xml.rels><?xml version="1.0" encoding="UTF-8" standalone="yes"?>
<Relationships xmlns="http://schemas.openxmlformats.org/package/2006/relationships"><Relationship Id="rId3" Type="http://schemas.openxmlformats.org/officeDocument/2006/relationships/notesSlide" Target="../notesSlides/notesSlide26.xml"/><Relationship Id="rId2" Type="http://schemas.openxmlformats.org/officeDocument/2006/relationships/slideLayout" Target="../slideLayouts/slideLayout2.xml"/><Relationship Id="rId1" Type="http://schemas.openxmlformats.org/officeDocument/2006/relationships/vmlDrawing" Target="../drawings/vmlDrawing21.vml"/><Relationship Id="rId5" Type="http://schemas.openxmlformats.org/officeDocument/2006/relationships/oleObject" Target="../embeddings/Microsoft_Office_Excel_97-2003_Worksheet1.xls"/><Relationship Id="rId4" Type="http://schemas.openxmlformats.org/officeDocument/2006/relationships/image" Target="../media/image294.png"/></Relationships>
</file>

<file path=ppt/slides/_rels/slide112.xml.rels><?xml version="1.0" encoding="UTF-8" standalone="yes"?>
<Relationships xmlns="http://schemas.openxmlformats.org/package/2006/relationships"><Relationship Id="rId3" Type="http://schemas.openxmlformats.org/officeDocument/2006/relationships/notesSlide" Target="../notesSlides/notesSlide27.xml"/><Relationship Id="rId2" Type="http://schemas.openxmlformats.org/officeDocument/2006/relationships/slideLayout" Target="../slideLayouts/slideLayout2.xml"/><Relationship Id="rId1" Type="http://schemas.openxmlformats.org/officeDocument/2006/relationships/vmlDrawing" Target="../drawings/vmlDrawing22.vml"/><Relationship Id="rId6" Type="http://schemas.openxmlformats.org/officeDocument/2006/relationships/oleObject" Target="../embeddings/Microsoft_Office_Excel_97-2003_Worksheet2.xls"/><Relationship Id="rId5" Type="http://schemas.openxmlformats.org/officeDocument/2006/relationships/image" Target="../media/image297.png"/><Relationship Id="rId4" Type="http://schemas.openxmlformats.org/officeDocument/2006/relationships/image" Target="../media/image296.png"/></Relationships>
</file>

<file path=ppt/slides/_rels/slide113.xml.rels><?xml version="1.0" encoding="UTF-8" standalone="yes"?>
<Relationships xmlns="http://schemas.openxmlformats.org/package/2006/relationships"><Relationship Id="rId3" Type="http://schemas.openxmlformats.org/officeDocument/2006/relationships/image" Target="../media/image298.png"/><Relationship Id="rId2" Type="http://schemas.openxmlformats.org/officeDocument/2006/relationships/notesSlide" Target="../notesSlides/notesSlide28.xml"/><Relationship Id="rId1" Type="http://schemas.openxmlformats.org/officeDocument/2006/relationships/slideLayout" Target="../slideLayouts/slideLayout6.xml"/></Relationships>
</file>

<file path=ppt/slides/_rels/slide114.xml.rels><?xml version="1.0" encoding="UTF-8" standalone="yes"?>
<Relationships xmlns="http://schemas.openxmlformats.org/package/2006/relationships"><Relationship Id="rId3" Type="http://schemas.openxmlformats.org/officeDocument/2006/relationships/image" Target="../media/image299.png"/><Relationship Id="rId2" Type="http://schemas.openxmlformats.org/officeDocument/2006/relationships/notesSlide" Target="../notesSlides/notesSlide29.xml"/><Relationship Id="rId1" Type="http://schemas.openxmlformats.org/officeDocument/2006/relationships/slideLayout" Target="../slideLayouts/slideLayout6.xml"/></Relationships>
</file>

<file path=ppt/slides/_rels/slide115.xml.rels><?xml version="1.0" encoding="UTF-8" standalone="yes"?>
<Relationships xmlns="http://schemas.openxmlformats.org/package/2006/relationships"><Relationship Id="rId3" Type="http://schemas.openxmlformats.org/officeDocument/2006/relationships/image" Target="../media/image300.png"/><Relationship Id="rId2" Type="http://schemas.openxmlformats.org/officeDocument/2006/relationships/notesSlide" Target="../notesSlides/notesSlide30.xml"/><Relationship Id="rId1" Type="http://schemas.openxmlformats.org/officeDocument/2006/relationships/slideLayout" Target="../slideLayouts/slideLayout6.xml"/></Relationships>
</file>

<file path=ppt/slides/_rels/slide116.xml.rels><?xml version="1.0" encoding="UTF-8" standalone="yes"?>
<Relationships xmlns="http://schemas.openxmlformats.org/package/2006/relationships"><Relationship Id="rId3" Type="http://schemas.openxmlformats.org/officeDocument/2006/relationships/image" Target="../media/image301.png"/><Relationship Id="rId2" Type="http://schemas.openxmlformats.org/officeDocument/2006/relationships/notesSlide" Target="../notesSlides/notesSlide31.xml"/><Relationship Id="rId1" Type="http://schemas.openxmlformats.org/officeDocument/2006/relationships/slideLayout" Target="../slideLayouts/slideLayout7.xml"/><Relationship Id="rId6" Type="http://schemas.openxmlformats.org/officeDocument/2006/relationships/image" Target="../media/image304.png"/><Relationship Id="rId5" Type="http://schemas.openxmlformats.org/officeDocument/2006/relationships/image" Target="../media/image303.png"/><Relationship Id="rId4" Type="http://schemas.openxmlformats.org/officeDocument/2006/relationships/image" Target="../media/image302.png"/></Relationships>
</file>

<file path=ppt/slides/_rels/slide117.xml.rels><?xml version="1.0" encoding="UTF-8" standalone="yes"?>
<Relationships xmlns="http://schemas.openxmlformats.org/package/2006/relationships"><Relationship Id="rId3" Type="http://schemas.openxmlformats.org/officeDocument/2006/relationships/image" Target="../media/image305.png"/><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118.xml.rels><?xml version="1.0" encoding="UTF-8" standalone="yes"?>
<Relationships xmlns="http://schemas.openxmlformats.org/package/2006/relationships"><Relationship Id="rId3" Type="http://schemas.openxmlformats.org/officeDocument/2006/relationships/image" Target="../media/image306.png"/><Relationship Id="rId2" Type="http://schemas.openxmlformats.org/officeDocument/2006/relationships/notesSlide" Target="../notesSlides/notesSlide33.xml"/><Relationship Id="rId1" Type="http://schemas.openxmlformats.org/officeDocument/2006/relationships/slideLayout" Target="../slideLayouts/slideLayout6.xml"/></Relationships>
</file>

<file path=ppt/slides/_rels/slide119.xml.rels><?xml version="1.0" encoding="UTF-8" standalone="yes"?>
<Relationships xmlns="http://schemas.openxmlformats.org/package/2006/relationships"><Relationship Id="rId3" Type="http://schemas.openxmlformats.org/officeDocument/2006/relationships/image" Target="../media/image308.png"/><Relationship Id="rId2" Type="http://schemas.openxmlformats.org/officeDocument/2006/relationships/image" Target="../media/image307.png"/><Relationship Id="rId1" Type="http://schemas.openxmlformats.org/officeDocument/2006/relationships/slideLayout" Target="../slideLayouts/slideLayout6.xml"/><Relationship Id="rId5" Type="http://schemas.openxmlformats.org/officeDocument/2006/relationships/image" Target="../media/image310.png"/><Relationship Id="rId4" Type="http://schemas.openxmlformats.org/officeDocument/2006/relationships/image" Target="../media/image309.png"/></Relationships>
</file>

<file path=ppt/slides/_rels/slide12.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120.xml.rels><?xml version="1.0" encoding="UTF-8" standalone="yes"?>
<Relationships xmlns="http://schemas.openxmlformats.org/package/2006/relationships"><Relationship Id="rId3" Type="http://schemas.openxmlformats.org/officeDocument/2006/relationships/image" Target="../media/image311.png"/><Relationship Id="rId2" Type="http://schemas.openxmlformats.org/officeDocument/2006/relationships/notesSlide" Target="../notesSlides/notesSlide34.xml"/><Relationship Id="rId1" Type="http://schemas.openxmlformats.org/officeDocument/2006/relationships/slideLayout" Target="../slideLayouts/slideLayout7.xml"/></Relationships>
</file>

<file path=ppt/slides/_rels/slide121.xml.rels><?xml version="1.0" encoding="UTF-8" standalone="yes"?>
<Relationships xmlns="http://schemas.openxmlformats.org/package/2006/relationships"><Relationship Id="rId3" Type="http://schemas.openxmlformats.org/officeDocument/2006/relationships/image" Target="../media/image312.png"/><Relationship Id="rId2" Type="http://schemas.openxmlformats.org/officeDocument/2006/relationships/notesSlide" Target="../notesSlides/notesSlide35.xml"/><Relationship Id="rId1" Type="http://schemas.openxmlformats.org/officeDocument/2006/relationships/slideLayout" Target="../slideLayouts/slideLayout6.xml"/></Relationships>
</file>

<file path=ppt/slides/_rels/slide122.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6.xml"/></Relationships>
</file>

<file path=ppt/slides/_rels/slide123.xml.rels><?xml version="1.0" encoding="UTF-8" standalone="yes"?>
<Relationships xmlns="http://schemas.openxmlformats.org/package/2006/relationships"><Relationship Id="rId3" Type="http://schemas.openxmlformats.org/officeDocument/2006/relationships/image" Target="../media/image194.png"/><Relationship Id="rId2" Type="http://schemas.openxmlformats.org/officeDocument/2006/relationships/notesSlide" Target="../notesSlides/notesSlide37.xml"/><Relationship Id="rId1" Type="http://schemas.openxmlformats.org/officeDocument/2006/relationships/slideLayout" Target="../slideLayouts/slideLayout7.xml"/></Relationships>
</file>

<file path=ppt/slides/_rels/slide124.xml.rels><?xml version="1.0" encoding="UTF-8" standalone="yes"?>
<Relationships xmlns="http://schemas.openxmlformats.org/package/2006/relationships"><Relationship Id="rId3" Type="http://schemas.openxmlformats.org/officeDocument/2006/relationships/image" Target="../media/image313.gif"/><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125.xml.rels><?xml version="1.0" encoding="UTF-8" standalone="yes"?>
<Relationships xmlns="http://schemas.openxmlformats.org/package/2006/relationships"><Relationship Id="rId3" Type="http://schemas.openxmlformats.org/officeDocument/2006/relationships/image" Target="../media/image314.png"/><Relationship Id="rId2" Type="http://schemas.openxmlformats.org/officeDocument/2006/relationships/notesSlide" Target="../notesSlides/notesSlide39.xml"/><Relationship Id="rId1" Type="http://schemas.openxmlformats.org/officeDocument/2006/relationships/slideLayout" Target="../slideLayouts/slideLayout7.xml"/></Relationships>
</file>

<file path=ppt/slides/_rels/slide126.xml.rels><?xml version="1.0" encoding="UTF-8" standalone="yes"?>
<Relationships xmlns="http://schemas.openxmlformats.org/package/2006/relationships"><Relationship Id="rId3" Type="http://schemas.openxmlformats.org/officeDocument/2006/relationships/image" Target="../media/image314.png"/><Relationship Id="rId2" Type="http://schemas.openxmlformats.org/officeDocument/2006/relationships/notesSlide" Target="../notesSlides/notesSlide40.xml"/><Relationship Id="rId1" Type="http://schemas.openxmlformats.org/officeDocument/2006/relationships/slideLayout" Target="../slideLayouts/slideLayout7.xml"/></Relationships>
</file>

<file path=ppt/slides/_rels/slide127.xml.rels><?xml version="1.0" encoding="UTF-8" standalone="yes"?>
<Relationships xmlns="http://schemas.openxmlformats.org/package/2006/relationships"><Relationship Id="rId3" Type="http://schemas.openxmlformats.org/officeDocument/2006/relationships/image" Target="../media/image315.png"/><Relationship Id="rId2" Type="http://schemas.openxmlformats.org/officeDocument/2006/relationships/notesSlide" Target="../notesSlides/notesSlide41.xml"/><Relationship Id="rId1" Type="http://schemas.openxmlformats.org/officeDocument/2006/relationships/slideLayout" Target="../slideLayouts/slideLayout6.xml"/><Relationship Id="rId5" Type="http://schemas.openxmlformats.org/officeDocument/2006/relationships/image" Target="../media/image317.png"/><Relationship Id="rId4" Type="http://schemas.openxmlformats.org/officeDocument/2006/relationships/image" Target="../media/image316.png"/></Relationships>
</file>

<file path=ppt/slides/_rels/slide128.xml.rels><?xml version="1.0" encoding="UTF-8" standalone="yes"?>
<Relationships xmlns="http://schemas.openxmlformats.org/package/2006/relationships"><Relationship Id="rId3" Type="http://schemas.openxmlformats.org/officeDocument/2006/relationships/image" Target="../media/image318.png"/><Relationship Id="rId2" Type="http://schemas.openxmlformats.org/officeDocument/2006/relationships/notesSlide" Target="../notesSlides/notesSlide42.xml"/><Relationship Id="rId1" Type="http://schemas.openxmlformats.org/officeDocument/2006/relationships/slideLayout" Target="../slideLayouts/slideLayout7.xml"/></Relationships>
</file>

<file path=ppt/slides/_rels/slide129.xml.rels><?xml version="1.0" encoding="UTF-8" standalone="yes"?>
<Relationships xmlns="http://schemas.openxmlformats.org/package/2006/relationships"><Relationship Id="rId3" Type="http://schemas.openxmlformats.org/officeDocument/2006/relationships/image" Target="../media/image320.png"/><Relationship Id="rId2" Type="http://schemas.openxmlformats.org/officeDocument/2006/relationships/image" Target="../media/image319.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6.xml"/><Relationship Id="rId1" Type="http://schemas.openxmlformats.org/officeDocument/2006/relationships/vmlDrawing" Target="../drawings/vmlDrawing2.vml"/><Relationship Id="rId5" Type="http://schemas.openxmlformats.org/officeDocument/2006/relationships/oleObject" Target="../embeddings/oleObject4.bin"/><Relationship Id="rId4" Type="http://schemas.openxmlformats.org/officeDocument/2006/relationships/oleObject" Target="../embeddings/oleObject3.bin"/></Relationships>
</file>

<file path=ppt/slides/_rels/slide130.xml.rels><?xml version="1.0" encoding="UTF-8" standalone="yes"?>
<Relationships xmlns="http://schemas.openxmlformats.org/package/2006/relationships"><Relationship Id="rId3" Type="http://schemas.openxmlformats.org/officeDocument/2006/relationships/image" Target="../media/image321.png"/><Relationship Id="rId2" Type="http://schemas.openxmlformats.org/officeDocument/2006/relationships/notesSlide" Target="../notesSlides/notesSlide43.xml"/><Relationship Id="rId1" Type="http://schemas.openxmlformats.org/officeDocument/2006/relationships/slideLayout" Target="../slideLayouts/slideLayout7.xml"/><Relationship Id="rId4" Type="http://schemas.openxmlformats.org/officeDocument/2006/relationships/image" Target="../media/image322.png"/></Relationships>
</file>

<file path=ppt/slides/_rels/slide131.xml.rels><?xml version="1.0" encoding="UTF-8" standalone="yes"?>
<Relationships xmlns="http://schemas.openxmlformats.org/package/2006/relationships"><Relationship Id="rId3" Type="http://schemas.openxmlformats.org/officeDocument/2006/relationships/image" Target="../media/image324.jpeg"/><Relationship Id="rId2" Type="http://schemas.openxmlformats.org/officeDocument/2006/relationships/image" Target="../media/image323.jpeg"/><Relationship Id="rId1" Type="http://schemas.openxmlformats.org/officeDocument/2006/relationships/slideLayout" Target="../slideLayouts/slideLayout2.xml"/></Relationships>
</file>

<file path=ppt/slides/_rels/slide132.xml.rels><?xml version="1.0" encoding="UTF-8" standalone="yes"?>
<Relationships xmlns="http://schemas.openxmlformats.org/package/2006/relationships"><Relationship Id="rId3" Type="http://schemas.openxmlformats.org/officeDocument/2006/relationships/image" Target="../media/image325.jpeg"/><Relationship Id="rId2" Type="http://schemas.openxmlformats.org/officeDocument/2006/relationships/notesSlide" Target="../notesSlides/notesSlide44.xml"/><Relationship Id="rId1" Type="http://schemas.openxmlformats.org/officeDocument/2006/relationships/slideLayout" Target="../slideLayouts/slideLayout6.xml"/></Relationships>
</file>

<file path=ppt/slides/_rels/slide133.xml.rels><?xml version="1.0" encoding="UTF-8" standalone="yes"?>
<Relationships xmlns="http://schemas.openxmlformats.org/package/2006/relationships"><Relationship Id="rId3" Type="http://schemas.openxmlformats.org/officeDocument/2006/relationships/image" Target="../media/image326.png"/><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134.xml.rels><?xml version="1.0" encoding="UTF-8" standalone="yes"?>
<Relationships xmlns="http://schemas.openxmlformats.org/package/2006/relationships"><Relationship Id="rId3" Type="http://schemas.openxmlformats.org/officeDocument/2006/relationships/image" Target="../media/image327.jpeg"/><Relationship Id="rId2" Type="http://schemas.openxmlformats.org/officeDocument/2006/relationships/notesSlide" Target="../notesSlides/notesSlide46.xml"/><Relationship Id="rId1" Type="http://schemas.openxmlformats.org/officeDocument/2006/relationships/slideLayout" Target="../slideLayouts/slideLayout7.xml"/></Relationships>
</file>

<file path=ppt/slides/_rels/slide135.xml.rels><?xml version="1.0" encoding="UTF-8" standalone="yes"?>
<Relationships xmlns="http://schemas.openxmlformats.org/package/2006/relationships"><Relationship Id="rId3" Type="http://schemas.openxmlformats.org/officeDocument/2006/relationships/image" Target="../media/image328.wmf"/><Relationship Id="rId2" Type="http://schemas.openxmlformats.org/officeDocument/2006/relationships/notesSlide" Target="../notesSlides/notesSlide47.xml"/><Relationship Id="rId1" Type="http://schemas.openxmlformats.org/officeDocument/2006/relationships/slideLayout" Target="../slideLayouts/slideLayout7.xml"/><Relationship Id="rId4" Type="http://schemas.openxmlformats.org/officeDocument/2006/relationships/image" Target="../media/image329.wmf"/></Relationships>
</file>

<file path=ppt/slides/_rels/slide136.xml.rels><?xml version="1.0" encoding="UTF-8" standalone="yes"?>
<Relationships xmlns="http://schemas.openxmlformats.org/package/2006/relationships"><Relationship Id="rId3" Type="http://schemas.openxmlformats.org/officeDocument/2006/relationships/image" Target="../media/image330.jpeg"/><Relationship Id="rId2" Type="http://schemas.openxmlformats.org/officeDocument/2006/relationships/notesSlide" Target="../notesSlides/notesSlide48.xml"/><Relationship Id="rId1" Type="http://schemas.openxmlformats.org/officeDocument/2006/relationships/slideLayout" Target="../slideLayouts/slideLayout2.xml"/><Relationship Id="rId4" Type="http://schemas.openxmlformats.org/officeDocument/2006/relationships/image" Target="../media/image331.jpeg"/></Relationships>
</file>

<file path=ppt/slides/_rels/slide137.xml.rels><?xml version="1.0" encoding="UTF-8" standalone="yes"?>
<Relationships xmlns="http://schemas.openxmlformats.org/package/2006/relationships"><Relationship Id="rId2" Type="http://schemas.openxmlformats.org/officeDocument/2006/relationships/image" Target="../media/image332.jpeg"/><Relationship Id="rId1" Type="http://schemas.openxmlformats.org/officeDocument/2006/relationships/slideLayout" Target="../slideLayouts/slideLayout7.xml"/></Relationships>
</file>

<file path=ppt/slides/_rels/slide138.xml.rels><?xml version="1.0" encoding="UTF-8" standalone="yes"?>
<Relationships xmlns="http://schemas.openxmlformats.org/package/2006/relationships"><Relationship Id="rId2" Type="http://schemas.openxmlformats.org/officeDocument/2006/relationships/image" Target="../media/image333.jpeg"/><Relationship Id="rId1" Type="http://schemas.openxmlformats.org/officeDocument/2006/relationships/slideLayout" Target="../slideLayouts/slideLayout7.xml"/></Relationships>
</file>

<file path=ppt/slides/_rels/slide139.xml.rels><?xml version="1.0" encoding="UTF-8" standalone="yes"?>
<Relationships xmlns="http://schemas.openxmlformats.org/package/2006/relationships"><Relationship Id="rId2" Type="http://schemas.openxmlformats.org/officeDocument/2006/relationships/image" Target="../media/image334.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2.xml"/></Relationships>
</file>

<file path=ppt/slides/_rels/slide140.xml.rels><?xml version="1.0" encoding="UTF-8" standalone="yes"?>
<Relationships xmlns="http://schemas.openxmlformats.org/package/2006/relationships"><Relationship Id="rId2" Type="http://schemas.openxmlformats.org/officeDocument/2006/relationships/image" Target="../media/image335.jpeg"/><Relationship Id="rId1" Type="http://schemas.openxmlformats.org/officeDocument/2006/relationships/slideLayout" Target="../slideLayouts/slideLayout7.xml"/></Relationships>
</file>

<file path=ppt/slides/_rels/slide141.xml.rels><?xml version="1.0" encoding="UTF-8" standalone="yes"?>
<Relationships xmlns="http://schemas.openxmlformats.org/package/2006/relationships"><Relationship Id="rId2" Type="http://schemas.openxmlformats.org/officeDocument/2006/relationships/image" Target="../media/image336.jpeg"/><Relationship Id="rId1" Type="http://schemas.openxmlformats.org/officeDocument/2006/relationships/slideLayout" Target="../slideLayouts/slideLayout7.xml"/></Relationships>
</file>

<file path=ppt/slides/_rels/slide142.xml.rels><?xml version="1.0" encoding="UTF-8" standalone="yes"?>
<Relationships xmlns="http://schemas.openxmlformats.org/package/2006/relationships"><Relationship Id="rId2" Type="http://schemas.openxmlformats.org/officeDocument/2006/relationships/image" Target="../media/image337.jpeg"/><Relationship Id="rId1" Type="http://schemas.openxmlformats.org/officeDocument/2006/relationships/slideLayout" Target="../slideLayouts/slideLayout7.xml"/></Relationships>
</file>

<file path=ppt/slides/_rels/slide143.xml.rels><?xml version="1.0" encoding="UTF-8" standalone="yes"?>
<Relationships xmlns="http://schemas.openxmlformats.org/package/2006/relationships"><Relationship Id="rId2" Type="http://schemas.openxmlformats.org/officeDocument/2006/relationships/image" Target="../media/image338.jpeg"/><Relationship Id="rId1" Type="http://schemas.openxmlformats.org/officeDocument/2006/relationships/slideLayout" Target="../slideLayouts/slideLayout7.xml"/></Relationships>
</file>

<file path=ppt/slides/_rels/slide144.xml.rels><?xml version="1.0" encoding="UTF-8" standalone="yes"?>
<Relationships xmlns="http://schemas.openxmlformats.org/package/2006/relationships"><Relationship Id="rId2" Type="http://schemas.openxmlformats.org/officeDocument/2006/relationships/image" Target="../media/image339.jpeg"/><Relationship Id="rId1" Type="http://schemas.openxmlformats.org/officeDocument/2006/relationships/slideLayout" Target="../slideLayouts/slideLayout7.xml"/></Relationships>
</file>

<file path=ppt/slides/_rels/slide145.xml.rels><?xml version="1.0" encoding="UTF-8" standalone="yes"?>
<Relationships xmlns="http://schemas.openxmlformats.org/package/2006/relationships"><Relationship Id="rId2" Type="http://schemas.openxmlformats.org/officeDocument/2006/relationships/image" Target="../media/image340.jpeg"/><Relationship Id="rId1" Type="http://schemas.openxmlformats.org/officeDocument/2006/relationships/slideLayout" Target="../slideLayouts/slideLayout7.xml"/></Relationships>
</file>

<file path=ppt/slides/_rels/slide146.xml.rels><?xml version="1.0" encoding="UTF-8" standalone="yes"?>
<Relationships xmlns="http://schemas.openxmlformats.org/package/2006/relationships"><Relationship Id="rId3" Type="http://schemas.openxmlformats.org/officeDocument/2006/relationships/image" Target="../media/image342.jpeg"/><Relationship Id="rId2" Type="http://schemas.openxmlformats.org/officeDocument/2006/relationships/image" Target="../media/image341.jpeg"/><Relationship Id="rId1" Type="http://schemas.openxmlformats.org/officeDocument/2006/relationships/slideLayout" Target="../slideLayouts/slideLayout7.xml"/></Relationships>
</file>

<file path=ppt/slides/_rels/slide147.xml.rels><?xml version="1.0" encoding="UTF-8" standalone="yes"?>
<Relationships xmlns="http://schemas.openxmlformats.org/package/2006/relationships"><Relationship Id="rId2" Type="http://schemas.openxmlformats.org/officeDocument/2006/relationships/image" Target="../media/image343.jpeg"/><Relationship Id="rId1" Type="http://schemas.openxmlformats.org/officeDocument/2006/relationships/slideLayout" Target="../slideLayouts/slideLayout6.xml"/></Relationships>
</file>

<file path=ppt/slides/_rels/slide148.xml.rels><?xml version="1.0" encoding="UTF-8" standalone="yes"?>
<Relationships xmlns="http://schemas.openxmlformats.org/package/2006/relationships"><Relationship Id="rId3" Type="http://schemas.openxmlformats.org/officeDocument/2006/relationships/image" Target="../media/image344.png"/><Relationship Id="rId2" Type="http://schemas.openxmlformats.org/officeDocument/2006/relationships/notesSlide" Target="../notesSlides/notesSlide49.xml"/><Relationship Id="rId1" Type="http://schemas.openxmlformats.org/officeDocument/2006/relationships/slideLayout" Target="../slideLayouts/slideLayout7.xml"/></Relationships>
</file>

<file path=ppt/slides/_rels/slide149.xml.rels><?xml version="1.0" encoding="UTF-8" standalone="yes"?>
<Relationships xmlns="http://schemas.openxmlformats.org/package/2006/relationships"><Relationship Id="rId3" Type="http://schemas.openxmlformats.org/officeDocument/2006/relationships/image" Target="../media/image345.jpeg"/><Relationship Id="rId2" Type="http://schemas.openxmlformats.org/officeDocument/2006/relationships/notesSlide" Target="../notesSlides/notesSlide50.xml"/><Relationship Id="rId1" Type="http://schemas.openxmlformats.org/officeDocument/2006/relationships/slideLayout" Target="../slideLayouts/slideLayout6.xml"/><Relationship Id="rId4" Type="http://schemas.openxmlformats.org/officeDocument/2006/relationships/image" Target="../media/image346.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0.xml.rels><?xml version="1.0" encoding="UTF-8" standalone="yes"?>
<Relationships xmlns="http://schemas.openxmlformats.org/package/2006/relationships"><Relationship Id="rId3" Type="http://schemas.openxmlformats.org/officeDocument/2006/relationships/image" Target="../media/image347.png"/><Relationship Id="rId2" Type="http://schemas.openxmlformats.org/officeDocument/2006/relationships/notesSlide" Target="../notesSlides/notesSlide51.xml"/><Relationship Id="rId1" Type="http://schemas.openxmlformats.org/officeDocument/2006/relationships/slideLayout" Target="../slideLayouts/slideLayout6.xml"/><Relationship Id="rId4" Type="http://schemas.openxmlformats.org/officeDocument/2006/relationships/image" Target="../media/image348.jpeg"/></Relationships>
</file>

<file path=ppt/slides/_rels/slide151.xml.rels><?xml version="1.0" encoding="UTF-8" standalone="yes"?>
<Relationships xmlns="http://schemas.openxmlformats.org/package/2006/relationships"><Relationship Id="rId3" Type="http://schemas.openxmlformats.org/officeDocument/2006/relationships/image" Target="../media/image349.png"/><Relationship Id="rId2" Type="http://schemas.openxmlformats.org/officeDocument/2006/relationships/notesSlide" Target="../notesSlides/notesSlide52.xml"/><Relationship Id="rId1" Type="http://schemas.openxmlformats.org/officeDocument/2006/relationships/slideLayout" Target="../slideLayouts/slideLayout6.xml"/><Relationship Id="rId5" Type="http://schemas.openxmlformats.org/officeDocument/2006/relationships/image" Target="../media/image351.png"/><Relationship Id="rId4" Type="http://schemas.openxmlformats.org/officeDocument/2006/relationships/image" Target="../media/image350.png"/></Relationships>
</file>

<file path=ppt/slides/_rels/slide152.xml.rels><?xml version="1.0" encoding="UTF-8" standalone="yes"?>
<Relationships xmlns="http://schemas.openxmlformats.org/package/2006/relationships"><Relationship Id="rId3" Type="http://schemas.openxmlformats.org/officeDocument/2006/relationships/image" Target="../media/image352.png"/><Relationship Id="rId2" Type="http://schemas.openxmlformats.org/officeDocument/2006/relationships/notesSlide" Target="../notesSlides/notesSlide53.xml"/><Relationship Id="rId1" Type="http://schemas.openxmlformats.org/officeDocument/2006/relationships/slideLayout" Target="../slideLayouts/slideLayout7.xml"/></Relationships>
</file>

<file path=ppt/slides/_rels/slide153.xml.rels><?xml version="1.0" encoding="UTF-8" standalone="yes"?>
<Relationships xmlns="http://schemas.openxmlformats.org/package/2006/relationships"><Relationship Id="rId3" Type="http://schemas.openxmlformats.org/officeDocument/2006/relationships/image" Target="../media/image353.png"/><Relationship Id="rId2" Type="http://schemas.openxmlformats.org/officeDocument/2006/relationships/notesSlide" Target="../notesSlides/notesSlide54.xml"/><Relationship Id="rId1" Type="http://schemas.openxmlformats.org/officeDocument/2006/relationships/slideLayout" Target="../slideLayouts/slideLayout6.xml"/><Relationship Id="rId4" Type="http://schemas.openxmlformats.org/officeDocument/2006/relationships/image" Target="../media/image354.png"/></Relationships>
</file>

<file path=ppt/slides/_rels/slide154.xml.rels><?xml version="1.0" encoding="UTF-8" standalone="yes"?>
<Relationships xmlns="http://schemas.openxmlformats.org/package/2006/relationships"><Relationship Id="rId3" Type="http://schemas.openxmlformats.org/officeDocument/2006/relationships/image" Target="../media/image355.png"/><Relationship Id="rId2" Type="http://schemas.openxmlformats.org/officeDocument/2006/relationships/notesSlide" Target="../notesSlides/notesSlide55.xml"/><Relationship Id="rId1" Type="http://schemas.openxmlformats.org/officeDocument/2006/relationships/slideLayout" Target="../slideLayouts/slideLayout7.xml"/></Relationships>
</file>

<file path=ppt/slides/_rels/slide155.xml.rels><?xml version="1.0" encoding="UTF-8" standalone="yes"?>
<Relationships xmlns="http://schemas.openxmlformats.org/package/2006/relationships"><Relationship Id="rId3" Type="http://schemas.openxmlformats.org/officeDocument/2006/relationships/image" Target="../media/image356.png"/><Relationship Id="rId7" Type="http://schemas.openxmlformats.org/officeDocument/2006/relationships/image" Target="../media/image359.png"/><Relationship Id="rId2" Type="http://schemas.openxmlformats.org/officeDocument/2006/relationships/notesSlide" Target="../notesSlides/notesSlide56.xml"/><Relationship Id="rId1" Type="http://schemas.openxmlformats.org/officeDocument/2006/relationships/slideLayout" Target="../slideLayouts/slideLayout7.xml"/><Relationship Id="rId6" Type="http://schemas.openxmlformats.org/officeDocument/2006/relationships/image" Target="../media/image358.jpeg"/><Relationship Id="rId5" Type="http://schemas.openxmlformats.org/officeDocument/2006/relationships/image" Target="../media/image158.jpeg"/><Relationship Id="rId4" Type="http://schemas.openxmlformats.org/officeDocument/2006/relationships/image" Target="../media/image357.jpeg"/></Relationships>
</file>

<file path=ppt/slides/_rels/slide156.xml.rels><?xml version="1.0" encoding="UTF-8" standalone="yes"?>
<Relationships xmlns="http://schemas.openxmlformats.org/package/2006/relationships"><Relationship Id="rId3" Type="http://schemas.openxmlformats.org/officeDocument/2006/relationships/image" Target="../media/image360.png"/><Relationship Id="rId2" Type="http://schemas.openxmlformats.org/officeDocument/2006/relationships/notesSlide" Target="../notesSlides/notesSlide57.xml"/><Relationship Id="rId1" Type="http://schemas.openxmlformats.org/officeDocument/2006/relationships/slideLayout" Target="../slideLayouts/slideLayout2.xml"/><Relationship Id="rId5" Type="http://schemas.openxmlformats.org/officeDocument/2006/relationships/image" Target="../media/image362.jpeg"/><Relationship Id="rId4" Type="http://schemas.openxmlformats.org/officeDocument/2006/relationships/image" Target="../media/image361.png"/></Relationships>
</file>

<file path=ppt/slides/_rels/slide157.xml.rels><?xml version="1.0" encoding="UTF-8" standalone="yes"?>
<Relationships xmlns="http://schemas.openxmlformats.org/package/2006/relationships"><Relationship Id="rId3" Type="http://schemas.openxmlformats.org/officeDocument/2006/relationships/image" Target="../media/image363.png"/><Relationship Id="rId2" Type="http://schemas.openxmlformats.org/officeDocument/2006/relationships/notesSlide" Target="../notesSlides/notesSlide58.xml"/><Relationship Id="rId1" Type="http://schemas.openxmlformats.org/officeDocument/2006/relationships/slideLayout" Target="../slideLayouts/slideLayout7.xml"/></Relationships>
</file>

<file path=ppt/slides/_rels/slide158.xml.rels><?xml version="1.0" encoding="UTF-8" standalone="yes"?>
<Relationships xmlns="http://schemas.openxmlformats.org/package/2006/relationships"><Relationship Id="rId3" Type="http://schemas.openxmlformats.org/officeDocument/2006/relationships/image" Target="../media/image364.png"/><Relationship Id="rId2" Type="http://schemas.openxmlformats.org/officeDocument/2006/relationships/notesSlide" Target="../notesSlides/notesSlide59.xml"/><Relationship Id="rId1" Type="http://schemas.openxmlformats.org/officeDocument/2006/relationships/slideLayout" Target="../slideLayouts/slideLayout7.xml"/></Relationships>
</file>

<file path=ppt/slides/_rels/slide159.xml.rels><?xml version="1.0" encoding="UTF-8" standalone="yes"?>
<Relationships xmlns="http://schemas.openxmlformats.org/package/2006/relationships"><Relationship Id="rId2" Type="http://schemas.openxmlformats.org/officeDocument/2006/relationships/image" Target="../media/image365.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0.xml.rels><?xml version="1.0" encoding="UTF-8" standalone="yes"?>
<Relationships xmlns="http://schemas.openxmlformats.org/package/2006/relationships"><Relationship Id="rId3" Type="http://schemas.openxmlformats.org/officeDocument/2006/relationships/image" Target="../media/image366.png"/><Relationship Id="rId2" Type="http://schemas.openxmlformats.org/officeDocument/2006/relationships/notesSlide" Target="../notesSlides/notesSlide60.xml"/><Relationship Id="rId1" Type="http://schemas.openxmlformats.org/officeDocument/2006/relationships/slideLayout" Target="../slideLayouts/slideLayout6.xml"/></Relationships>
</file>

<file path=ppt/slides/_rels/slide161.xml.rels><?xml version="1.0" encoding="UTF-8" standalone="yes"?>
<Relationships xmlns="http://schemas.openxmlformats.org/package/2006/relationships"><Relationship Id="rId3" Type="http://schemas.openxmlformats.org/officeDocument/2006/relationships/hyperlink" Target="http://atf.kek.jp/collab/md/atfwiki/?Scheduling/2010May17May21" TargetMode="External"/><Relationship Id="rId2" Type="http://schemas.openxmlformats.org/officeDocument/2006/relationships/notesSlide" Target="../notesSlides/notesSlide61.xml"/><Relationship Id="rId1" Type="http://schemas.openxmlformats.org/officeDocument/2006/relationships/slideLayout" Target="../slideLayouts/slideLayout2.xml"/></Relationships>
</file>

<file path=ppt/slides/_rels/slide162.xml.rels><?xml version="1.0" encoding="UTF-8" standalone="yes"?>
<Relationships xmlns="http://schemas.openxmlformats.org/package/2006/relationships"><Relationship Id="rId3" Type="http://schemas.openxmlformats.org/officeDocument/2006/relationships/image" Target="../media/image367.png"/><Relationship Id="rId2" Type="http://schemas.openxmlformats.org/officeDocument/2006/relationships/notesSlide" Target="../notesSlides/notesSlide62.xml"/><Relationship Id="rId1" Type="http://schemas.openxmlformats.org/officeDocument/2006/relationships/slideLayout" Target="../slideLayouts/slideLayout7.xml"/><Relationship Id="rId4" Type="http://schemas.openxmlformats.org/officeDocument/2006/relationships/hyperlink" Target="http://atf.kek.jp/" TargetMode="External"/></Relationships>
</file>

<file path=ppt/slides/_rels/slide163.xml.rels><?xml version="1.0" encoding="UTF-8" standalone="yes"?>
<Relationships xmlns="http://schemas.openxmlformats.org/package/2006/relationships"><Relationship Id="rId3" Type="http://schemas.openxmlformats.org/officeDocument/2006/relationships/image" Target="../media/image368.png"/><Relationship Id="rId2" Type="http://schemas.openxmlformats.org/officeDocument/2006/relationships/notesSlide" Target="../notesSlides/notesSlide63.xml"/><Relationship Id="rId1" Type="http://schemas.openxmlformats.org/officeDocument/2006/relationships/slideLayout" Target="../slideLayouts/slideLayout6.xml"/></Relationships>
</file>

<file path=ppt/slides/_rels/slide164.xml.rels><?xml version="1.0" encoding="UTF-8" standalone="yes"?>
<Relationships xmlns="http://schemas.openxmlformats.org/package/2006/relationships"><Relationship Id="rId2" Type="http://schemas.openxmlformats.org/officeDocument/2006/relationships/image" Target="../media/image369.jpeg"/><Relationship Id="rId1" Type="http://schemas.openxmlformats.org/officeDocument/2006/relationships/slideLayout" Target="../slideLayouts/slideLayout7.xml"/></Relationships>
</file>

<file path=ppt/slides/_rels/slide1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8" Type="http://schemas.openxmlformats.org/officeDocument/2006/relationships/image" Target="../media/image33.jpeg"/><Relationship Id="rId3" Type="http://schemas.openxmlformats.org/officeDocument/2006/relationships/image" Target="../media/image28.png"/><Relationship Id="rId7" Type="http://schemas.openxmlformats.org/officeDocument/2006/relationships/image" Target="../media/image32.png"/><Relationship Id="rId2" Type="http://schemas.openxmlformats.org/officeDocument/2006/relationships/image" Target="../media/image27.jpeg"/><Relationship Id="rId1" Type="http://schemas.openxmlformats.org/officeDocument/2006/relationships/slideLayout" Target="../slideLayouts/slideLayout6.xml"/><Relationship Id="rId6" Type="http://schemas.openxmlformats.org/officeDocument/2006/relationships/image" Target="../media/image31.png"/><Relationship Id="rId5" Type="http://schemas.openxmlformats.org/officeDocument/2006/relationships/image" Target="../media/image30.png"/><Relationship Id="rId4" Type="http://schemas.openxmlformats.org/officeDocument/2006/relationships/image" Target="../media/image29.jpe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8" Type="http://schemas.openxmlformats.org/officeDocument/2006/relationships/oleObject" Target="../embeddings/oleObject10.bin"/><Relationship Id="rId3" Type="http://schemas.openxmlformats.org/officeDocument/2006/relationships/oleObject" Target="../embeddings/oleObject5.bin"/><Relationship Id="rId7" Type="http://schemas.openxmlformats.org/officeDocument/2006/relationships/oleObject" Target="../embeddings/oleObject9.bin"/><Relationship Id="rId2" Type="http://schemas.openxmlformats.org/officeDocument/2006/relationships/slideLayout" Target="../slideLayouts/slideLayout6.xml"/><Relationship Id="rId1" Type="http://schemas.openxmlformats.org/officeDocument/2006/relationships/vmlDrawing" Target="../drawings/vmlDrawing3.vml"/><Relationship Id="rId6" Type="http://schemas.openxmlformats.org/officeDocument/2006/relationships/oleObject" Target="../embeddings/oleObject8.bin"/><Relationship Id="rId5" Type="http://schemas.openxmlformats.org/officeDocument/2006/relationships/oleObject" Target="../embeddings/oleObject7.bin"/><Relationship Id="rId10" Type="http://schemas.openxmlformats.org/officeDocument/2006/relationships/oleObject" Target="../embeddings/oleObject12.bin"/><Relationship Id="rId4" Type="http://schemas.openxmlformats.org/officeDocument/2006/relationships/oleObject" Target="../embeddings/oleObject6.bin"/><Relationship Id="rId9" Type="http://schemas.openxmlformats.org/officeDocument/2006/relationships/oleObject" Target="../embeddings/oleObject11.bin"/></Relationships>
</file>

<file path=ppt/slides/_rels/slide21.xml.rels><?xml version="1.0" encoding="UTF-8" standalone="yes"?>
<Relationships xmlns="http://schemas.openxmlformats.org/package/2006/relationships"><Relationship Id="rId8" Type="http://schemas.openxmlformats.org/officeDocument/2006/relationships/oleObject" Target="../embeddings/oleObject18.bin"/><Relationship Id="rId3" Type="http://schemas.openxmlformats.org/officeDocument/2006/relationships/oleObject" Target="../embeddings/oleObject13.bin"/><Relationship Id="rId7" Type="http://schemas.openxmlformats.org/officeDocument/2006/relationships/oleObject" Target="../embeddings/oleObject17.bin"/><Relationship Id="rId2" Type="http://schemas.openxmlformats.org/officeDocument/2006/relationships/slideLayout" Target="../slideLayouts/slideLayout6.xml"/><Relationship Id="rId1" Type="http://schemas.openxmlformats.org/officeDocument/2006/relationships/vmlDrawing" Target="../drawings/vmlDrawing4.vml"/><Relationship Id="rId6" Type="http://schemas.openxmlformats.org/officeDocument/2006/relationships/oleObject" Target="../embeddings/oleObject16.bin"/><Relationship Id="rId5" Type="http://schemas.openxmlformats.org/officeDocument/2006/relationships/oleObject" Target="../embeddings/oleObject15.bin"/><Relationship Id="rId4" Type="http://schemas.openxmlformats.org/officeDocument/2006/relationships/oleObject" Target="../embeddings/oleObject14.bin"/><Relationship Id="rId9" Type="http://schemas.openxmlformats.org/officeDocument/2006/relationships/oleObject" Target="../embeddings/oleObject19.bin"/></Relationships>
</file>

<file path=ppt/slides/_rels/slide22.xml.rels><?xml version="1.0" encoding="UTF-8" standalone="yes"?>
<Relationships xmlns="http://schemas.openxmlformats.org/package/2006/relationships"><Relationship Id="rId8" Type="http://schemas.openxmlformats.org/officeDocument/2006/relationships/oleObject" Target="../embeddings/oleObject25.bin"/><Relationship Id="rId13" Type="http://schemas.openxmlformats.org/officeDocument/2006/relationships/oleObject" Target="../embeddings/oleObject30.bin"/><Relationship Id="rId3" Type="http://schemas.openxmlformats.org/officeDocument/2006/relationships/oleObject" Target="../embeddings/oleObject20.bin"/><Relationship Id="rId7" Type="http://schemas.openxmlformats.org/officeDocument/2006/relationships/oleObject" Target="../embeddings/oleObject24.bin"/><Relationship Id="rId12" Type="http://schemas.openxmlformats.org/officeDocument/2006/relationships/oleObject" Target="../embeddings/oleObject29.bin"/><Relationship Id="rId2" Type="http://schemas.openxmlformats.org/officeDocument/2006/relationships/slideLayout" Target="../slideLayouts/slideLayout6.xml"/><Relationship Id="rId1" Type="http://schemas.openxmlformats.org/officeDocument/2006/relationships/vmlDrawing" Target="../drawings/vmlDrawing5.vml"/><Relationship Id="rId6" Type="http://schemas.openxmlformats.org/officeDocument/2006/relationships/oleObject" Target="../embeddings/oleObject23.bin"/><Relationship Id="rId11" Type="http://schemas.openxmlformats.org/officeDocument/2006/relationships/oleObject" Target="../embeddings/oleObject28.bin"/><Relationship Id="rId5" Type="http://schemas.openxmlformats.org/officeDocument/2006/relationships/oleObject" Target="../embeddings/oleObject22.bin"/><Relationship Id="rId10" Type="http://schemas.openxmlformats.org/officeDocument/2006/relationships/oleObject" Target="../embeddings/oleObject27.bin"/><Relationship Id="rId4" Type="http://schemas.openxmlformats.org/officeDocument/2006/relationships/oleObject" Target="../embeddings/oleObject21.bin"/><Relationship Id="rId9" Type="http://schemas.openxmlformats.org/officeDocument/2006/relationships/oleObject" Target="../embeddings/oleObject26.bin"/><Relationship Id="rId14" Type="http://schemas.openxmlformats.org/officeDocument/2006/relationships/oleObject" Target="../embeddings/oleObject31.bin"/></Relationships>
</file>

<file path=ppt/slides/_rels/slide23.xml.rels><?xml version="1.0" encoding="UTF-8" standalone="yes"?>
<Relationships xmlns="http://schemas.openxmlformats.org/package/2006/relationships"><Relationship Id="rId8" Type="http://schemas.openxmlformats.org/officeDocument/2006/relationships/oleObject" Target="../embeddings/oleObject37.bin"/><Relationship Id="rId3" Type="http://schemas.openxmlformats.org/officeDocument/2006/relationships/oleObject" Target="../embeddings/oleObject32.bin"/><Relationship Id="rId7" Type="http://schemas.openxmlformats.org/officeDocument/2006/relationships/oleObject" Target="../embeddings/oleObject36.bin"/><Relationship Id="rId2" Type="http://schemas.openxmlformats.org/officeDocument/2006/relationships/slideLayout" Target="../slideLayouts/slideLayout6.xml"/><Relationship Id="rId1" Type="http://schemas.openxmlformats.org/officeDocument/2006/relationships/vmlDrawing" Target="../drawings/vmlDrawing6.vml"/><Relationship Id="rId6" Type="http://schemas.openxmlformats.org/officeDocument/2006/relationships/oleObject" Target="../embeddings/oleObject35.bin"/><Relationship Id="rId5" Type="http://schemas.openxmlformats.org/officeDocument/2006/relationships/oleObject" Target="../embeddings/oleObject34.bin"/><Relationship Id="rId4" Type="http://schemas.openxmlformats.org/officeDocument/2006/relationships/oleObject" Target="../embeddings/oleObject33.bin"/></Relationships>
</file>

<file path=ppt/slides/_rels/slide24.xml.rels><?xml version="1.0" encoding="UTF-8" standalone="yes"?>
<Relationships xmlns="http://schemas.openxmlformats.org/package/2006/relationships"><Relationship Id="rId8" Type="http://schemas.openxmlformats.org/officeDocument/2006/relationships/oleObject" Target="../embeddings/oleObject43.bin"/><Relationship Id="rId3" Type="http://schemas.openxmlformats.org/officeDocument/2006/relationships/oleObject" Target="../embeddings/oleObject38.bin"/><Relationship Id="rId7" Type="http://schemas.openxmlformats.org/officeDocument/2006/relationships/oleObject" Target="../embeddings/oleObject42.bin"/><Relationship Id="rId2" Type="http://schemas.openxmlformats.org/officeDocument/2006/relationships/slideLayout" Target="../slideLayouts/slideLayout2.xml"/><Relationship Id="rId1" Type="http://schemas.openxmlformats.org/officeDocument/2006/relationships/vmlDrawing" Target="../drawings/vmlDrawing7.vml"/><Relationship Id="rId6" Type="http://schemas.openxmlformats.org/officeDocument/2006/relationships/oleObject" Target="../embeddings/oleObject41.bin"/><Relationship Id="rId5" Type="http://schemas.openxmlformats.org/officeDocument/2006/relationships/oleObject" Target="../embeddings/oleObject40.bin"/><Relationship Id="rId10" Type="http://schemas.openxmlformats.org/officeDocument/2006/relationships/oleObject" Target="../embeddings/oleObject45.bin"/><Relationship Id="rId4" Type="http://schemas.openxmlformats.org/officeDocument/2006/relationships/oleObject" Target="../embeddings/oleObject39.bin"/><Relationship Id="rId9" Type="http://schemas.openxmlformats.org/officeDocument/2006/relationships/oleObject" Target="../embeddings/oleObject44.bin"/></Relationships>
</file>

<file path=ppt/slides/_rels/slide25.xml.rels><?xml version="1.0" encoding="UTF-8" standalone="yes"?>
<Relationships xmlns="http://schemas.openxmlformats.org/package/2006/relationships"><Relationship Id="rId3" Type="http://schemas.openxmlformats.org/officeDocument/2006/relationships/image" Target="../media/image75.wmf"/><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76.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oleObject" Target="../embeddings/oleObject46.bin"/><Relationship Id="rId2" Type="http://schemas.openxmlformats.org/officeDocument/2006/relationships/slideLayout" Target="../slideLayouts/slideLayout2.xml"/><Relationship Id="rId1" Type="http://schemas.openxmlformats.org/officeDocument/2006/relationships/vmlDrawing" Target="../drawings/vmlDrawing8.vml"/></Relationships>
</file>

<file path=ppt/slides/_rels/slide28.xml.rels><?xml version="1.0" encoding="UTF-8" standalone="yes"?>
<Relationships xmlns="http://schemas.openxmlformats.org/package/2006/relationships"><Relationship Id="rId3" Type="http://schemas.openxmlformats.org/officeDocument/2006/relationships/oleObject" Target="../embeddings/oleObject47.bin"/><Relationship Id="rId2" Type="http://schemas.openxmlformats.org/officeDocument/2006/relationships/slideLayout" Target="../slideLayouts/slideLayout2.xml"/><Relationship Id="rId1" Type="http://schemas.openxmlformats.org/officeDocument/2006/relationships/vmlDrawing" Target="../drawings/vmlDrawing9.vml"/><Relationship Id="rId5" Type="http://schemas.openxmlformats.org/officeDocument/2006/relationships/oleObject" Target="../embeddings/oleObject49.bin"/><Relationship Id="rId4" Type="http://schemas.openxmlformats.org/officeDocument/2006/relationships/oleObject" Target="../embeddings/oleObject48.bin"/></Relationships>
</file>

<file path=ppt/slides/_rels/slide29.xml.rels><?xml version="1.0" encoding="UTF-8" standalone="yes"?>
<Relationships xmlns="http://schemas.openxmlformats.org/package/2006/relationships"><Relationship Id="rId3" Type="http://schemas.openxmlformats.org/officeDocument/2006/relationships/oleObject" Target="../embeddings/oleObject50.bin"/><Relationship Id="rId2" Type="http://schemas.openxmlformats.org/officeDocument/2006/relationships/slideLayout" Target="../slideLayouts/slideLayout7.xml"/><Relationship Id="rId1" Type="http://schemas.openxmlformats.org/officeDocument/2006/relationships/vmlDrawing" Target="../drawings/vmlDrawing10.vml"/><Relationship Id="rId5" Type="http://schemas.openxmlformats.org/officeDocument/2006/relationships/oleObject" Target="../embeddings/oleObject52.bin"/><Relationship Id="rId4" Type="http://schemas.openxmlformats.org/officeDocument/2006/relationships/oleObject" Target="../embeddings/oleObject51.bin"/></Relationships>
</file>

<file path=ppt/slides/_rels/slide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8" Type="http://schemas.openxmlformats.org/officeDocument/2006/relationships/oleObject" Target="../embeddings/oleObject58.bin"/><Relationship Id="rId3" Type="http://schemas.openxmlformats.org/officeDocument/2006/relationships/oleObject" Target="../embeddings/oleObject53.bin"/><Relationship Id="rId7" Type="http://schemas.openxmlformats.org/officeDocument/2006/relationships/oleObject" Target="../embeddings/oleObject57.bin"/><Relationship Id="rId12" Type="http://schemas.openxmlformats.org/officeDocument/2006/relationships/oleObject" Target="../embeddings/oleObject62.bin"/><Relationship Id="rId2" Type="http://schemas.openxmlformats.org/officeDocument/2006/relationships/slideLayout" Target="../slideLayouts/slideLayout7.xml"/><Relationship Id="rId1" Type="http://schemas.openxmlformats.org/officeDocument/2006/relationships/vmlDrawing" Target="../drawings/vmlDrawing11.vml"/><Relationship Id="rId6" Type="http://schemas.openxmlformats.org/officeDocument/2006/relationships/oleObject" Target="../embeddings/oleObject56.bin"/><Relationship Id="rId11" Type="http://schemas.openxmlformats.org/officeDocument/2006/relationships/oleObject" Target="../embeddings/oleObject61.bin"/><Relationship Id="rId5" Type="http://schemas.openxmlformats.org/officeDocument/2006/relationships/oleObject" Target="../embeddings/oleObject55.bin"/><Relationship Id="rId10" Type="http://schemas.openxmlformats.org/officeDocument/2006/relationships/oleObject" Target="../embeddings/oleObject60.bin"/><Relationship Id="rId4" Type="http://schemas.openxmlformats.org/officeDocument/2006/relationships/oleObject" Target="../embeddings/oleObject54.bin"/><Relationship Id="rId9" Type="http://schemas.openxmlformats.org/officeDocument/2006/relationships/oleObject" Target="../embeddings/oleObject59.bin"/></Relationships>
</file>

<file path=ppt/slides/_rels/slide31.xml.rels><?xml version="1.0" encoding="UTF-8" standalone="yes"?>
<Relationships xmlns="http://schemas.openxmlformats.org/package/2006/relationships"><Relationship Id="rId3" Type="http://schemas.openxmlformats.org/officeDocument/2006/relationships/image" Target="../media/image93.emf"/><Relationship Id="rId2" Type="http://schemas.openxmlformats.org/officeDocument/2006/relationships/image" Target="../media/image92.emf"/><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94.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95.wmf"/><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96.emf"/></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image" Target="../media/image97.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98.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100.png"/><Relationship Id="rId2" Type="http://schemas.openxmlformats.org/officeDocument/2006/relationships/image" Target="../media/image99.png"/><Relationship Id="rId1" Type="http://schemas.openxmlformats.org/officeDocument/2006/relationships/slideLayout" Target="../slideLayouts/slideLayout6.xml"/><Relationship Id="rId4" Type="http://schemas.openxmlformats.org/officeDocument/2006/relationships/image" Target="../media/image101.jpeg"/></Relationships>
</file>

<file path=ppt/slides/_rels/slide38.xml.rels><?xml version="1.0" encoding="UTF-8" standalone="yes"?>
<Relationships xmlns="http://schemas.openxmlformats.org/package/2006/relationships"><Relationship Id="rId3" Type="http://schemas.openxmlformats.org/officeDocument/2006/relationships/image" Target="../media/image103.png"/><Relationship Id="rId2" Type="http://schemas.openxmlformats.org/officeDocument/2006/relationships/image" Target="../media/image102.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image" Target="../media/image8.png"/></Relationships>
</file>

<file path=ppt/slides/_rels/slide40.xml.rels><?xml version="1.0" encoding="UTF-8" standalone="yes"?>
<Relationships xmlns="http://schemas.openxmlformats.org/package/2006/relationships"><Relationship Id="rId3" Type="http://schemas.openxmlformats.org/officeDocument/2006/relationships/image" Target="../media/image105.png"/><Relationship Id="rId2" Type="http://schemas.openxmlformats.org/officeDocument/2006/relationships/image" Target="../media/image104.png"/><Relationship Id="rId1" Type="http://schemas.openxmlformats.org/officeDocument/2006/relationships/slideLayout" Target="../slideLayouts/slideLayout6.xml"/><Relationship Id="rId5" Type="http://schemas.openxmlformats.org/officeDocument/2006/relationships/image" Target="../media/image107.png"/><Relationship Id="rId4" Type="http://schemas.openxmlformats.org/officeDocument/2006/relationships/image" Target="../media/image106.png"/></Relationships>
</file>

<file path=ppt/slides/_rels/slide41.xml.rels><?xml version="1.0" encoding="UTF-8" standalone="yes"?>
<Relationships xmlns="http://schemas.openxmlformats.org/package/2006/relationships"><Relationship Id="rId3" Type="http://schemas.openxmlformats.org/officeDocument/2006/relationships/image" Target="../media/image109.png"/><Relationship Id="rId2" Type="http://schemas.openxmlformats.org/officeDocument/2006/relationships/image" Target="../media/image108.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110.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111.png"/><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3" Type="http://schemas.openxmlformats.org/officeDocument/2006/relationships/image" Target="../media/image112.emf"/><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notesSlide" Target="../notesSlides/notesSlide6.xml"/><Relationship Id="rId7" Type="http://schemas.openxmlformats.org/officeDocument/2006/relationships/oleObject" Target="../embeddings/oleObject65.bin"/><Relationship Id="rId2" Type="http://schemas.openxmlformats.org/officeDocument/2006/relationships/slideLayout" Target="../slideLayouts/slideLayout2.xml"/><Relationship Id="rId1" Type="http://schemas.openxmlformats.org/officeDocument/2006/relationships/vmlDrawing" Target="../drawings/vmlDrawing12.vml"/><Relationship Id="rId6" Type="http://schemas.openxmlformats.org/officeDocument/2006/relationships/oleObject" Target="../embeddings/oleObject64.bin"/><Relationship Id="rId5" Type="http://schemas.openxmlformats.org/officeDocument/2006/relationships/oleObject" Target="../embeddings/oleObject63.bin"/><Relationship Id="rId4" Type="http://schemas.openxmlformats.org/officeDocument/2006/relationships/image" Target="../media/image116.png"/></Relationships>
</file>

<file path=ppt/slides/_rels/slide46.xml.rels><?xml version="1.0" encoding="UTF-8" standalone="yes"?>
<Relationships xmlns="http://schemas.openxmlformats.org/package/2006/relationships"><Relationship Id="rId8" Type="http://schemas.openxmlformats.org/officeDocument/2006/relationships/image" Target="../media/image122.emf"/><Relationship Id="rId3" Type="http://schemas.openxmlformats.org/officeDocument/2006/relationships/image" Target="../media/image117.png"/><Relationship Id="rId7" Type="http://schemas.openxmlformats.org/officeDocument/2006/relationships/image" Target="../media/image121.emf"/><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120.png"/><Relationship Id="rId5" Type="http://schemas.openxmlformats.org/officeDocument/2006/relationships/image" Target="../media/image119.png"/><Relationship Id="rId4" Type="http://schemas.openxmlformats.org/officeDocument/2006/relationships/image" Target="../media/image118.png"/></Relationships>
</file>

<file path=ppt/slides/_rels/slide47.xml.rels><?xml version="1.0" encoding="UTF-8" standalone="yes"?>
<Relationships xmlns="http://schemas.openxmlformats.org/package/2006/relationships"><Relationship Id="rId8" Type="http://schemas.openxmlformats.org/officeDocument/2006/relationships/image" Target="../media/image127.png"/><Relationship Id="rId3" Type="http://schemas.openxmlformats.org/officeDocument/2006/relationships/image" Target="../media/image121.emf"/><Relationship Id="rId7" Type="http://schemas.openxmlformats.org/officeDocument/2006/relationships/image" Target="../media/image126.pn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125.png"/><Relationship Id="rId5" Type="http://schemas.openxmlformats.org/officeDocument/2006/relationships/image" Target="../media/image124.png"/><Relationship Id="rId4" Type="http://schemas.openxmlformats.org/officeDocument/2006/relationships/image" Target="../media/image123.png"/><Relationship Id="rId9" Type="http://schemas.openxmlformats.org/officeDocument/2006/relationships/image" Target="../media/image128.png"/></Relationships>
</file>

<file path=ppt/slides/_rels/slide48.xml.rels><?xml version="1.0" encoding="UTF-8" standalone="yes"?>
<Relationships xmlns="http://schemas.openxmlformats.org/package/2006/relationships"><Relationship Id="rId3" Type="http://schemas.openxmlformats.org/officeDocument/2006/relationships/image" Target="../media/image130.png"/><Relationship Id="rId2" Type="http://schemas.openxmlformats.org/officeDocument/2006/relationships/image" Target="../media/image129.png"/><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3" Type="http://schemas.openxmlformats.org/officeDocument/2006/relationships/oleObject" Target="../embeddings/oleObject66.bin"/><Relationship Id="rId7" Type="http://schemas.openxmlformats.org/officeDocument/2006/relationships/oleObject" Target="../embeddings/oleObject70.bin"/><Relationship Id="rId2" Type="http://schemas.openxmlformats.org/officeDocument/2006/relationships/slideLayout" Target="../slideLayouts/slideLayout7.xml"/><Relationship Id="rId1" Type="http://schemas.openxmlformats.org/officeDocument/2006/relationships/vmlDrawing" Target="../drawings/vmlDrawing13.vml"/><Relationship Id="rId6" Type="http://schemas.openxmlformats.org/officeDocument/2006/relationships/oleObject" Target="../embeddings/oleObject69.bin"/><Relationship Id="rId5" Type="http://schemas.openxmlformats.org/officeDocument/2006/relationships/oleObject" Target="../embeddings/oleObject68.bin"/><Relationship Id="rId4" Type="http://schemas.openxmlformats.org/officeDocument/2006/relationships/oleObject" Target="../embeddings/oleObject67.bin"/></Relationships>
</file>

<file path=ppt/slides/_rels/slide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6.xml"/></Relationships>
</file>

<file path=ppt/slides/_rels/slide50.xml.rels><?xml version="1.0" encoding="UTF-8" standalone="yes"?>
<Relationships xmlns="http://schemas.openxmlformats.org/package/2006/relationships"><Relationship Id="rId3" Type="http://schemas.openxmlformats.org/officeDocument/2006/relationships/oleObject" Target="../embeddings/oleObject71.bin"/><Relationship Id="rId2" Type="http://schemas.openxmlformats.org/officeDocument/2006/relationships/slideLayout" Target="../slideLayouts/slideLayout7.xml"/><Relationship Id="rId1" Type="http://schemas.openxmlformats.org/officeDocument/2006/relationships/vmlDrawing" Target="../drawings/vmlDrawing14.vml"/><Relationship Id="rId6" Type="http://schemas.openxmlformats.org/officeDocument/2006/relationships/oleObject" Target="../embeddings/oleObject74.bin"/><Relationship Id="rId5" Type="http://schemas.openxmlformats.org/officeDocument/2006/relationships/oleObject" Target="../embeddings/oleObject73.bin"/><Relationship Id="rId4" Type="http://schemas.openxmlformats.org/officeDocument/2006/relationships/oleObject" Target="../embeddings/oleObject72.bin"/></Relationships>
</file>

<file path=ppt/slides/_rels/slide51.xml.rels><?xml version="1.0" encoding="UTF-8" standalone="yes"?>
<Relationships xmlns="http://schemas.openxmlformats.org/package/2006/relationships"><Relationship Id="rId3" Type="http://schemas.openxmlformats.org/officeDocument/2006/relationships/oleObject" Target="../embeddings/oleObject75.bin"/><Relationship Id="rId2" Type="http://schemas.openxmlformats.org/officeDocument/2006/relationships/slideLayout" Target="../slideLayouts/slideLayout7.xml"/><Relationship Id="rId1" Type="http://schemas.openxmlformats.org/officeDocument/2006/relationships/vmlDrawing" Target="../drawings/vmlDrawing15.vml"/><Relationship Id="rId6" Type="http://schemas.openxmlformats.org/officeDocument/2006/relationships/oleObject" Target="../embeddings/oleObject78.bin"/><Relationship Id="rId5" Type="http://schemas.openxmlformats.org/officeDocument/2006/relationships/oleObject" Target="../embeddings/oleObject77.bin"/><Relationship Id="rId4" Type="http://schemas.openxmlformats.org/officeDocument/2006/relationships/oleObject" Target="../embeddings/oleObject76.bin"/></Relationships>
</file>

<file path=ppt/slides/_rels/slide52.xml.rels><?xml version="1.0" encoding="UTF-8" standalone="yes"?>
<Relationships xmlns="http://schemas.openxmlformats.org/package/2006/relationships"><Relationship Id="rId3" Type="http://schemas.openxmlformats.org/officeDocument/2006/relationships/image" Target="../media/image145.png"/><Relationship Id="rId2" Type="http://schemas.openxmlformats.org/officeDocument/2006/relationships/image" Target="../media/image144.png"/><Relationship Id="rId1" Type="http://schemas.openxmlformats.org/officeDocument/2006/relationships/slideLayout" Target="../slideLayouts/slideLayout6.xml"/><Relationship Id="rId4" Type="http://schemas.openxmlformats.org/officeDocument/2006/relationships/image" Target="../media/image146.png"/></Relationships>
</file>

<file path=ppt/slides/_rels/slide53.xml.rels><?xml version="1.0" encoding="UTF-8" standalone="yes"?>
<Relationships xmlns="http://schemas.openxmlformats.org/package/2006/relationships"><Relationship Id="rId8" Type="http://schemas.openxmlformats.org/officeDocument/2006/relationships/image" Target="../media/image153.png"/><Relationship Id="rId3" Type="http://schemas.openxmlformats.org/officeDocument/2006/relationships/image" Target="../media/image148.png"/><Relationship Id="rId7" Type="http://schemas.openxmlformats.org/officeDocument/2006/relationships/image" Target="../media/image152.png"/><Relationship Id="rId12" Type="http://schemas.openxmlformats.org/officeDocument/2006/relationships/image" Target="../media/image157.png"/><Relationship Id="rId2" Type="http://schemas.openxmlformats.org/officeDocument/2006/relationships/image" Target="../media/image147.png"/><Relationship Id="rId1" Type="http://schemas.openxmlformats.org/officeDocument/2006/relationships/slideLayout" Target="../slideLayouts/slideLayout2.xml"/><Relationship Id="rId6" Type="http://schemas.openxmlformats.org/officeDocument/2006/relationships/image" Target="../media/image151.png"/><Relationship Id="rId11" Type="http://schemas.openxmlformats.org/officeDocument/2006/relationships/image" Target="../media/image156.png"/><Relationship Id="rId5" Type="http://schemas.openxmlformats.org/officeDocument/2006/relationships/image" Target="../media/image150.png"/><Relationship Id="rId10" Type="http://schemas.openxmlformats.org/officeDocument/2006/relationships/image" Target="../media/image155.png"/><Relationship Id="rId4" Type="http://schemas.openxmlformats.org/officeDocument/2006/relationships/image" Target="../media/image149.png"/><Relationship Id="rId9" Type="http://schemas.openxmlformats.org/officeDocument/2006/relationships/image" Target="../media/image154.png"/></Relationships>
</file>

<file path=ppt/slides/_rels/slide54.xml.rels><?xml version="1.0" encoding="UTF-8" standalone="yes"?>
<Relationships xmlns="http://schemas.openxmlformats.org/package/2006/relationships"><Relationship Id="rId2" Type="http://schemas.openxmlformats.org/officeDocument/2006/relationships/image" Target="../media/image158.jpeg"/><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slideLayout" Target="../slideLayouts/slideLayout7.xml"/><Relationship Id="rId1" Type="http://schemas.openxmlformats.org/officeDocument/2006/relationships/vmlDrawing" Target="../drawings/vmlDrawing16.vml"/><Relationship Id="rId4" Type="http://schemas.openxmlformats.org/officeDocument/2006/relationships/oleObject" Target="../embeddings/oleObject79.bin"/></Relationships>
</file>

<file path=ppt/slides/_rels/slide56.xml.rels><?xml version="1.0" encoding="UTF-8" standalone="yes"?>
<Relationships xmlns="http://schemas.openxmlformats.org/package/2006/relationships"><Relationship Id="rId2" Type="http://schemas.openxmlformats.org/officeDocument/2006/relationships/image" Target="../media/image160.png"/><Relationship Id="rId1" Type="http://schemas.openxmlformats.org/officeDocument/2006/relationships/slideLayout" Target="../slideLayouts/slideLayout6.xml"/></Relationships>
</file>

<file path=ppt/slides/_rels/slide57.xml.rels><?xml version="1.0" encoding="UTF-8" standalone="yes"?>
<Relationships xmlns="http://schemas.openxmlformats.org/package/2006/relationships"><Relationship Id="rId3" Type="http://schemas.openxmlformats.org/officeDocument/2006/relationships/image" Target="../media/image162.png"/><Relationship Id="rId2" Type="http://schemas.openxmlformats.org/officeDocument/2006/relationships/image" Target="../media/image161.png"/><Relationship Id="rId1" Type="http://schemas.openxmlformats.org/officeDocument/2006/relationships/slideLayout" Target="../slideLayouts/slideLayout7.xml"/><Relationship Id="rId4" Type="http://schemas.openxmlformats.org/officeDocument/2006/relationships/image" Target="../media/image160.png"/></Relationships>
</file>

<file path=ppt/slides/_rels/slide58.xml.rels><?xml version="1.0" encoding="UTF-8" standalone="yes"?>
<Relationships xmlns="http://schemas.openxmlformats.org/package/2006/relationships"><Relationship Id="rId8" Type="http://schemas.openxmlformats.org/officeDocument/2006/relationships/image" Target="../media/image169.png"/><Relationship Id="rId3" Type="http://schemas.openxmlformats.org/officeDocument/2006/relationships/image" Target="../media/image164.png"/><Relationship Id="rId7" Type="http://schemas.openxmlformats.org/officeDocument/2006/relationships/image" Target="../media/image168.png"/><Relationship Id="rId2" Type="http://schemas.openxmlformats.org/officeDocument/2006/relationships/image" Target="../media/image163.png"/><Relationship Id="rId1" Type="http://schemas.openxmlformats.org/officeDocument/2006/relationships/slideLayout" Target="../slideLayouts/slideLayout7.xml"/><Relationship Id="rId6" Type="http://schemas.openxmlformats.org/officeDocument/2006/relationships/image" Target="../media/image167.png"/><Relationship Id="rId5" Type="http://schemas.openxmlformats.org/officeDocument/2006/relationships/image" Target="../media/image166.png"/><Relationship Id="rId10" Type="http://schemas.openxmlformats.org/officeDocument/2006/relationships/image" Target="../media/image171.jpeg"/><Relationship Id="rId4" Type="http://schemas.openxmlformats.org/officeDocument/2006/relationships/image" Target="../media/image165.png"/><Relationship Id="rId9" Type="http://schemas.openxmlformats.org/officeDocument/2006/relationships/image" Target="../media/image170.png"/></Relationships>
</file>

<file path=ppt/slides/_rels/slide59.xml.rels><?xml version="1.0" encoding="UTF-8" standalone="yes"?>
<Relationships xmlns="http://schemas.openxmlformats.org/package/2006/relationships"><Relationship Id="rId3" Type="http://schemas.openxmlformats.org/officeDocument/2006/relationships/image" Target="../media/image173.png"/><Relationship Id="rId2" Type="http://schemas.openxmlformats.org/officeDocument/2006/relationships/image" Target="../media/image172.png"/><Relationship Id="rId1" Type="http://schemas.openxmlformats.org/officeDocument/2006/relationships/slideLayout" Target="../slideLayouts/slideLayout7.xml"/><Relationship Id="rId5" Type="http://schemas.openxmlformats.org/officeDocument/2006/relationships/image" Target="../media/image175.png"/><Relationship Id="rId4" Type="http://schemas.openxmlformats.org/officeDocument/2006/relationships/image" Target="../media/image174.png"/></Relationships>
</file>

<file path=ppt/slides/_rels/slide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60.xml.rels><?xml version="1.0" encoding="UTF-8" standalone="yes"?>
<Relationships xmlns="http://schemas.openxmlformats.org/package/2006/relationships"><Relationship Id="rId3" Type="http://schemas.openxmlformats.org/officeDocument/2006/relationships/image" Target="../media/image177.png"/><Relationship Id="rId2" Type="http://schemas.openxmlformats.org/officeDocument/2006/relationships/image" Target="../media/image176.png"/><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3" Type="http://schemas.openxmlformats.org/officeDocument/2006/relationships/image" Target="../media/image179.png"/><Relationship Id="rId2" Type="http://schemas.openxmlformats.org/officeDocument/2006/relationships/image" Target="../media/image178.png"/><Relationship Id="rId1" Type="http://schemas.openxmlformats.org/officeDocument/2006/relationships/slideLayout" Target="../slideLayouts/slideLayout7.xml"/><Relationship Id="rId5" Type="http://schemas.openxmlformats.org/officeDocument/2006/relationships/image" Target="../media/image181.png"/><Relationship Id="rId4" Type="http://schemas.openxmlformats.org/officeDocument/2006/relationships/image" Target="../media/image180.png"/></Relationships>
</file>

<file path=ppt/slides/_rels/slide62.xml.rels><?xml version="1.0" encoding="UTF-8" standalone="yes"?>
<Relationships xmlns="http://schemas.openxmlformats.org/package/2006/relationships"><Relationship Id="rId8" Type="http://schemas.openxmlformats.org/officeDocument/2006/relationships/image" Target="../media/image188.png"/><Relationship Id="rId3" Type="http://schemas.openxmlformats.org/officeDocument/2006/relationships/image" Target="../media/image183.png"/><Relationship Id="rId7" Type="http://schemas.openxmlformats.org/officeDocument/2006/relationships/image" Target="../media/image187.png"/><Relationship Id="rId2" Type="http://schemas.openxmlformats.org/officeDocument/2006/relationships/image" Target="../media/image182.png"/><Relationship Id="rId1" Type="http://schemas.openxmlformats.org/officeDocument/2006/relationships/slideLayout" Target="../slideLayouts/slideLayout7.xml"/><Relationship Id="rId6" Type="http://schemas.openxmlformats.org/officeDocument/2006/relationships/image" Target="../media/image186.png"/><Relationship Id="rId5" Type="http://schemas.openxmlformats.org/officeDocument/2006/relationships/image" Target="../media/image185.png"/><Relationship Id="rId4" Type="http://schemas.openxmlformats.org/officeDocument/2006/relationships/image" Target="../media/image184.png"/><Relationship Id="rId9" Type="http://schemas.openxmlformats.org/officeDocument/2006/relationships/image" Target="../media/image189.png"/></Relationships>
</file>

<file path=ppt/slides/_rels/slide63.xml.rels><?xml version="1.0" encoding="UTF-8" standalone="yes"?>
<Relationships xmlns="http://schemas.openxmlformats.org/package/2006/relationships"><Relationship Id="rId3" Type="http://schemas.openxmlformats.org/officeDocument/2006/relationships/image" Target="../media/image191.jpeg"/><Relationship Id="rId2" Type="http://schemas.openxmlformats.org/officeDocument/2006/relationships/image" Target="../media/image190.gif"/><Relationship Id="rId1" Type="http://schemas.openxmlformats.org/officeDocument/2006/relationships/slideLayout" Target="../slideLayouts/slideLayout7.xml"/><Relationship Id="rId4" Type="http://schemas.openxmlformats.org/officeDocument/2006/relationships/image" Target="../media/image192.png"/></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66.xml.rels><?xml version="1.0" encoding="UTF-8" standalone="yes"?>
<Relationships xmlns="http://schemas.openxmlformats.org/package/2006/relationships"><Relationship Id="rId2" Type="http://schemas.openxmlformats.org/officeDocument/2006/relationships/image" Target="../media/image193.png"/><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2" Type="http://schemas.openxmlformats.org/officeDocument/2006/relationships/image" Target="../media/image194.png"/><Relationship Id="rId1" Type="http://schemas.openxmlformats.org/officeDocument/2006/relationships/slideLayout" Target="../slideLayouts/slideLayout7.xml"/></Relationships>
</file>

<file path=ppt/slides/_rels/slide68.xml.rels><?xml version="1.0" encoding="UTF-8" standalone="yes"?>
<Relationships xmlns="http://schemas.openxmlformats.org/package/2006/relationships"><Relationship Id="rId2" Type="http://schemas.openxmlformats.org/officeDocument/2006/relationships/image" Target="../media/image195.png"/><Relationship Id="rId1" Type="http://schemas.openxmlformats.org/officeDocument/2006/relationships/slideLayout" Target="../slideLayouts/slideLayout7.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7.xml"/></Relationships>
</file>

<file path=ppt/slides/_rels/slide70.xml.rels><?xml version="1.0" encoding="UTF-8" standalone="yes"?>
<Relationships xmlns="http://schemas.openxmlformats.org/package/2006/relationships"><Relationship Id="rId3" Type="http://schemas.openxmlformats.org/officeDocument/2006/relationships/oleObject" Target="../embeddings/oleObject80.bin"/><Relationship Id="rId2" Type="http://schemas.openxmlformats.org/officeDocument/2006/relationships/slideLayout" Target="../slideLayouts/slideLayout2.xml"/><Relationship Id="rId1" Type="http://schemas.openxmlformats.org/officeDocument/2006/relationships/vmlDrawing" Target="../drawings/vmlDrawing17.vml"/><Relationship Id="rId5" Type="http://schemas.openxmlformats.org/officeDocument/2006/relationships/image" Target="../media/image198.png"/><Relationship Id="rId4" Type="http://schemas.openxmlformats.org/officeDocument/2006/relationships/oleObject" Target="../embeddings/oleObject81.bin"/></Relationships>
</file>

<file path=ppt/slides/_rels/slide71.xml.rels><?xml version="1.0" encoding="UTF-8" standalone="yes"?>
<Relationships xmlns="http://schemas.openxmlformats.org/package/2006/relationships"><Relationship Id="rId8" Type="http://schemas.openxmlformats.org/officeDocument/2006/relationships/image" Target="../media/image204.png"/><Relationship Id="rId3" Type="http://schemas.openxmlformats.org/officeDocument/2006/relationships/image" Target="../media/image18.png"/><Relationship Id="rId7" Type="http://schemas.openxmlformats.org/officeDocument/2006/relationships/image" Target="../media/image203.png"/><Relationship Id="rId2" Type="http://schemas.openxmlformats.org/officeDocument/2006/relationships/slideLayout" Target="../slideLayouts/slideLayout6.xml"/><Relationship Id="rId1" Type="http://schemas.openxmlformats.org/officeDocument/2006/relationships/vmlDrawing" Target="../drawings/vmlDrawing18.vml"/><Relationship Id="rId6" Type="http://schemas.openxmlformats.org/officeDocument/2006/relationships/image" Target="../media/image202.png"/><Relationship Id="rId5" Type="http://schemas.openxmlformats.org/officeDocument/2006/relationships/image" Target="../media/image201.png"/><Relationship Id="rId4" Type="http://schemas.openxmlformats.org/officeDocument/2006/relationships/image" Target="../media/image200.png"/><Relationship Id="rId9" Type="http://schemas.openxmlformats.org/officeDocument/2006/relationships/oleObject" Target="../embeddings/oleObject82.bin"/></Relationships>
</file>

<file path=ppt/slides/_rels/slide72.xml.rels><?xml version="1.0" encoding="UTF-8" standalone="yes"?>
<Relationships xmlns="http://schemas.openxmlformats.org/package/2006/relationships"><Relationship Id="rId3" Type="http://schemas.openxmlformats.org/officeDocument/2006/relationships/image" Target="../media/image205.png"/><Relationship Id="rId2" Type="http://schemas.openxmlformats.org/officeDocument/2006/relationships/slideLayout" Target="../slideLayouts/slideLayout7.xml"/><Relationship Id="rId1" Type="http://schemas.openxmlformats.org/officeDocument/2006/relationships/video" Target="file:///C:\Documents%20and%20Settings\seryi\Desktop\All\USPAS07\bb_dy0_3nm.avi" TargetMode="External"/><Relationship Id="rId5" Type="http://schemas.openxmlformats.org/officeDocument/2006/relationships/image" Target="../media/image206.png"/><Relationship Id="rId4" Type="http://schemas.openxmlformats.org/officeDocument/2006/relationships/hyperlink" Target="../All/USPAS07/fodo_anime_3.gif" TargetMode="External"/></Relationships>
</file>

<file path=ppt/slides/_rels/slide73.xml.rels><?xml version="1.0" encoding="UTF-8" standalone="yes"?>
<Relationships xmlns="http://schemas.openxmlformats.org/package/2006/relationships"><Relationship Id="rId3" Type="http://schemas.openxmlformats.org/officeDocument/2006/relationships/image" Target="../media/image207.png"/><Relationship Id="rId2" Type="http://schemas.openxmlformats.org/officeDocument/2006/relationships/slideLayout" Target="../slideLayouts/slideLayout7.xml"/><Relationship Id="rId1" Type="http://schemas.openxmlformats.org/officeDocument/2006/relationships/video" Target="file:///C:\Documents%20and%20Settings\seryi\Desktop\All\USPAS07\bb_Nx2.avi" TargetMode="External"/><Relationship Id="rId5" Type="http://schemas.openxmlformats.org/officeDocument/2006/relationships/image" Target="../media/image206.png"/><Relationship Id="rId4" Type="http://schemas.openxmlformats.org/officeDocument/2006/relationships/hyperlink" Target="../All/USPAS07/fodo_anime_3.gif" TargetMode="External"/></Relationships>
</file>

<file path=ppt/slides/_rels/slide74.xml.rels><?xml version="1.0" encoding="UTF-8" standalone="yes"?>
<Relationships xmlns="http://schemas.openxmlformats.org/package/2006/relationships"><Relationship Id="rId2" Type="http://schemas.openxmlformats.org/officeDocument/2006/relationships/image" Target="../media/image208.png"/><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3" Type="http://schemas.openxmlformats.org/officeDocument/2006/relationships/oleObject" Target="../embeddings/oleObject83.bin"/><Relationship Id="rId2" Type="http://schemas.openxmlformats.org/officeDocument/2006/relationships/slideLayout" Target="../slideLayouts/slideLayout2.xml"/><Relationship Id="rId1" Type="http://schemas.openxmlformats.org/officeDocument/2006/relationships/vmlDrawing" Target="../drawings/vmlDrawing19.vml"/></Relationships>
</file>

<file path=ppt/slides/_rels/slide76.xml.rels><?xml version="1.0" encoding="UTF-8" standalone="yes"?>
<Relationships xmlns="http://schemas.openxmlformats.org/package/2006/relationships"><Relationship Id="rId2" Type="http://schemas.openxmlformats.org/officeDocument/2006/relationships/image" Target="../media/image210.png"/><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3" Type="http://schemas.openxmlformats.org/officeDocument/2006/relationships/image" Target="../media/image212.png"/><Relationship Id="rId2" Type="http://schemas.openxmlformats.org/officeDocument/2006/relationships/image" Target="../media/image211.png"/><Relationship Id="rId1" Type="http://schemas.openxmlformats.org/officeDocument/2006/relationships/slideLayout" Target="../slideLayouts/slideLayout2.xml"/><Relationship Id="rId5" Type="http://schemas.openxmlformats.org/officeDocument/2006/relationships/image" Target="../media/image214.png"/><Relationship Id="rId4" Type="http://schemas.openxmlformats.org/officeDocument/2006/relationships/image" Target="../media/image213.png"/></Relationships>
</file>

<file path=ppt/slides/_rels/slide78.xml.rels><?xml version="1.0" encoding="UTF-8" standalone="yes"?>
<Relationships xmlns="http://schemas.openxmlformats.org/package/2006/relationships"><Relationship Id="rId3" Type="http://schemas.openxmlformats.org/officeDocument/2006/relationships/image" Target="../media/image216.png"/><Relationship Id="rId2" Type="http://schemas.openxmlformats.org/officeDocument/2006/relationships/image" Target="../media/image215.png"/><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3" Type="http://schemas.openxmlformats.org/officeDocument/2006/relationships/image" Target="../media/image218.png"/><Relationship Id="rId2" Type="http://schemas.openxmlformats.org/officeDocument/2006/relationships/image" Target="../media/image217.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80.xml.rels><?xml version="1.0" encoding="UTF-8" standalone="yes"?>
<Relationships xmlns="http://schemas.openxmlformats.org/package/2006/relationships"><Relationship Id="rId3" Type="http://schemas.openxmlformats.org/officeDocument/2006/relationships/image" Target="../media/image220.png"/><Relationship Id="rId2" Type="http://schemas.openxmlformats.org/officeDocument/2006/relationships/image" Target="../media/image219.png"/><Relationship Id="rId1" Type="http://schemas.openxmlformats.org/officeDocument/2006/relationships/slideLayout" Target="../slideLayouts/slideLayout7.xml"/><Relationship Id="rId4" Type="http://schemas.openxmlformats.org/officeDocument/2006/relationships/image" Target="../media/image221.png"/></Relationships>
</file>

<file path=ppt/slides/_rels/slide81.xml.rels><?xml version="1.0" encoding="UTF-8" standalone="yes"?>
<Relationships xmlns="http://schemas.openxmlformats.org/package/2006/relationships"><Relationship Id="rId3" Type="http://schemas.openxmlformats.org/officeDocument/2006/relationships/oleObject" Target="../embeddings/oleObject84.bin"/><Relationship Id="rId2" Type="http://schemas.openxmlformats.org/officeDocument/2006/relationships/slideLayout" Target="../slideLayouts/slideLayout2.xml"/><Relationship Id="rId1" Type="http://schemas.openxmlformats.org/officeDocument/2006/relationships/vmlDrawing" Target="../drawings/vmlDrawing20.vml"/><Relationship Id="rId6" Type="http://schemas.openxmlformats.org/officeDocument/2006/relationships/oleObject" Target="../embeddings/oleObject87.bin"/><Relationship Id="rId5" Type="http://schemas.openxmlformats.org/officeDocument/2006/relationships/oleObject" Target="../embeddings/oleObject86.bin"/><Relationship Id="rId4" Type="http://schemas.openxmlformats.org/officeDocument/2006/relationships/oleObject" Target="../embeddings/oleObject85.bin"/></Relationships>
</file>

<file path=ppt/slides/_rels/slide82.xml.rels><?xml version="1.0" encoding="UTF-8" standalone="yes"?>
<Relationships xmlns="http://schemas.openxmlformats.org/package/2006/relationships"><Relationship Id="rId3" Type="http://schemas.openxmlformats.org/officeDocument/2006/relationships/image" Target="../media/image227.png"/><Relationship Id="rId2" Type="http://schemas.openxmlformats.org/officeDocument/2006/relationships/image" Target="../media/image226.png"/><Relationship Id="rId1" Type="http://schemas.openxmlformats.org/officeDocument/2006/relationships/slideLayout" Target="../slideLayouts/slideLayout6.xml"/></Relationships>
</file>

<file path=ppt/slides/_rels/slide83.xml.rels><?xml version="1.0" encoding="UTF-8" standalone="yes"?>
<Relationships xmlns="http://schemas.openxmlformats.org/package/2006/relationships"><Relationship Id="rId3" Type="http://schemas.openxmlformats.org/officeDocument/2006/relationships/image" Target="../media/image228.png"/><Relationship Id="rId2" Type="http://schemas.openxmlformats.org/officeDocument/2006/relationships/slideLayout" Target="../slideLayouts/slideLayout7.xml"/><Relationship Id="rId1" Type="http://schemas.openxmlformats.org/officeDocument/2006/relationships/video" Target="file:///C:\Documents%20and%20Settings\seryi\Desktop\All\USPAS07\bb_dy1_5nm.avi" TargetMode="External"/><Relationship Id="rId5" Type="http://schemas.openxmlformats.org/officeDocument/2006/relationships/image" Target="../media/image206.png"/><Relationship Id="rId4" Type="http://schemas.openxmlformats.org/officeDocument/2006/relationships/hyperlink" Target="../All/USPAS07/fodo_anime_3.gif" TargetMode="External"/></Relationships>
</file>

<file path=ppt/slides/_rels/slide84.xml.rels><?xml version="1.0" encoding="UTF-8" standalone="yes"?>
<Relationships xmlns="http://schemas.openxmlformats.org/package/2006/relationships"><Relationship Id="rId2" Type="http://schemas.openxmlformats.org/officeDocument/2006/relationships/image" Target="../media/image229.png"/><Relationship Id="rId1" Type="http://schemas.openxmlformats.org/officeDocument/2006/relationships/slideLayout" Target="../slideLayouts/slideLayout6.xml"/></Relationships>
</file>

<file path=ppt/slides/_rels/slide85.xml.rels><?xml version="1.0" encoding="UTF-8" standalone="yes"?>
<Relationships xmlns="http://schemas.openxmlformats.org/package/2006/relationships"><Relationship Id="rId2" Type="http://schemas.openxmlformats.org/officeDocument/2006/relationships/image" Target="../media/image230.png"/><Relationship Id="rId1" Type="http://schemas.openxmlformats.org/officeDocument/2006/relationships/slideLayout" Target="../slideLayouts/slideLayout7.xml"/></Relationships>
</file>

<file path=ppt/slides/_rels/slide86.xml.rels><?xml version="1.0" encoding="UTF-8" standalone="yes"?>
<Relationships xmlns="http://schemas.openxmlformats.org/package/2006/relationships"><Relationship Id="rId3" Type="http://schemas.openxmlformats.org/officeDocument/2006/relationships/image" Target="../media/image232.png"/><Relationship Id="rId2" Type="http://schemas.openxmlformats.org/officeDocument/2006/relationships/image" Target="../media/image231.png"/><Relationship Id="rId1" Type="http://schemas.openxmlformats.org/officeDocument/2006/relationships/slideLayout" Target="../slideLayouts/slideLayout7.xml"/><Relationship Id="rId4" Type="http://schemas.openxmlformats.org/officeDocument/2006/relationships/image" Target="../media/image233.png"/></Relationships>
</file>

<file path=ppt/slides/_rels/slide87.xml.rels><?xml version="1.0" encoding="UTF-8" standalone="yes"?>
<Relationships xmlns="http://schemas.openxmlformats.org/package/2006/relationships"><Relationship Id="rId2" Type="http://schemas.openxmlformats.org/officeDocument/2006/relationships/image" Target="../media/image234.png"/><Relationship Id="rId1" Type="http://schemas.openxmlformats.org/officeDocument/2006/relationships/slideLayout" Target="../slideLayouts/slideLayout7.xml"/></Relationships>
</file>

<file path=ppt/slides/_rels/slide88.xml.rels><?xml version="1.0" encoding="UTF-8" standalone="yes"?>
<Relationships xmlns="http://schemas.openxmlformats.org/package/2006/relationships"><Relationship Id="rId3" Type="http://schemas.openxmlformats.org/officeDocument/2006/relationships/image" Target="../media/image236.png"/><Relationship Id="rId2" Type="http://schemas.openxmlformats.org/officeDocument/2006/relationships/image" Target="../media/image235.png"/><Relationship Id="rId1" Type="http://schemas.openxmlformats.org/officeDocument/2006/relationships/slideLayout" Target="../slideLayouts/slideLayout2.xml"/><Relationship Id="rId5" Type="http://schemas.openxmlformats.org/officeDocument/2006/relationships/image" Target="../media/image238.png"/><Relationship Id="rId4" Type="http://schemas.openxmlformats.org/officeDocument/2006/relationships/image" Target="../media/image237.png"/></Relationships>
</file>

<file path=ppt/slides/_rels/slide89.xml.rels><?xml version="1.0" encoding="UTF-8" standalone="yes"?>
<Relationships xmlns="http://schemas.openxmlformats.org/package/2006/relationships"><Relationship Id="rId3" Type="http://schemas.openxmlformats.org/officeDocument/2006/relationships/image" Target="../media/image11.png"/><Relationship Id="rId7" Type="http://schemas.openxmlformats.org/officeDocument/2006/relationships/image" Target="../media/image242.png"/><Relationship Id="rId2" Type="http://schemas.openxmlformats.org/officeDocument/2006/relationships/notesSlide" Target="../notesSlides/notesSlide9.xml"/><Relationship Id="rId1" Type="http://schemas.openxmlformats.org/officeDocument/2006/relationships/slideLayout" Target="../slideLayouts/slideLayout7.xml"/><Relationship Id="rId6" Type="http://schemas.openxmlformats.org/officeDocument/2006/relationships/image" Target="../media/image241.png"/><Relationship Id="rId5" Type="http://schemas.openxmlformats.org/officeDocument/2006/relationships/image" Target="../media/image240.png"/><Relationship Id="rId4" Type="http://schemas.openxmlformats.org/officeDocument/2006/relationships/image" Target="../media/image239.jpeg"/></Relationships>
</file>

<file path=ppt/slides/_rels/slide9.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90.xml.rels><?xml version="1.0" encoding="UTF-8" standalone="yes"?>
<Relationships xmlns="http://schemas.openxmlformats.org/package/2006/relationships"><Relationship Id="rId3" Type="http://schemas.openxmlformats.org/officeDocument/2006/relationships/image" Target="../media/image243.wmf"/><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9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92.xml.rels><?xml version="1.0" encoding="UTF-8" standalone="yes"?>
<Relationships xmlns="http://schemas.openxmlformats.org/package/2006/relationships"><Relationship Id="rId3" Type="http://schemas.openxmlformats.org/officeDocument/2006/relationships/image" Target="../media/image244.png"/><Relationship Id="rId2" Type="http://schemas.openxmlformats.org/officeDocument/2006/relationships/notesSlide" Target="../notesSlides/notesSlide12.xml"/><Relationship Id="rId1" Type="http://schemas.openxmlformats.org/officeDocument/2006/relationships/slideLayout" Target="../slideLayouts/slideLayout7.xml"/><Relationship Id="rId6" Type="http://schemas.openxmlformats.org/officeDocument/2006/relationships/image" Target="../media/image247.png"/><Relationship Id="rId5" Type="http://schemas.openxmlformats.org/officeDocument/2006/relationships/image" Target="../media/image246.jpeg"/><Relationship Id="rId4" Type="http://schemas.openxmlformats.org/officeDocument/2006/relationships/image" Target="../media/image245.wmf"/></Relationships>
</file>

<file path=ppt/slides/_rels/slide9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6.xml"/></Relationships>
</file>

<file path=ppt/slides/_rels/slide9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3" Type="http://schemas.openxmlformats.org/officeDocument/2006/relationships/image" Target="../media/image248.jpe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3" Type="http://schemas.openxmlformats.org/officeDocument/2006/relationships/image" Target="../media/image249.png"/><Relationship Id="rId7" Type="http://schemas.openxmlformats.org/officeDocument/2006/relationships/image" Target="../media/image253.jpeg"/><Relationship Id="rId2" Type="http://schemas.openxmlformats.org/officeDocument/2006/relationships/notesSlide" Target="../notesSlides/notesSlide16.xml"/><Relationship Id="rId1" Type="http://schemas.openxmlformats.org/officeDocument/2006/relationships/slideLayout" Target="../slideLayouts/slideLayout6.xml"/><Relationship Id="rId6" Type="http://schemas.openxmlformats.org/officeDocument/2006/relationships/image" Target="../media/image252.png"/><Relationship Id="rId5" Type="http://schemas.openxmlformats.org/officeDocument/2006/relationships/image" Target="../media/image251.png"/><Relationship Id="rId4" Type="http://schemas.openxmlformats.org/officeDocument/2006/relationships/image" Target="../media/image250.png"/></Relationships>
</file>

<file path=ppt/slides/_rels/slide97.xml.rels><?xml version="1.0" encoding="UTF-8" standalone="yes"?>
<Relationships xmlns="http://schemas.openxmlformats.org/package/2006/relationships"><Relationship Id="rId3" Type="http://schemas.openxmlformats.org/officeDocument/2006/relationships/image" Target="../media/image254.jpeg"/><Relationship Id="rId2" Type="http://schemas.openxmlformats.org/officeDocument/2006/relationships/notesSlide" Target="../notesSlides/notesSlide17.xml"/><Relationship Id="rId1" Type="http://schemas.openxmlformats.org/officeDocument/2006/relationships/slideLayout" Target="../slideLayouts/slideLayout6.xml"/><Relationship Id="rId6" Type="http://schemas.openxmlformats.org/officeDocument/2006/relationships/image" Target="../media/image257.jpeg"/><Relationship Id="rId5" Type="http://schemas.openxmlformats.org/officeDocument/2006/relationships/image" Target="../media/image256.jpeg"/><Relationship Id="rId4" Type="http://schemas.openxmlformats.org/officeDocument/2006/relationships/image" Target="../media/image255.png"/></Relationships>
</file>

<file path=ppt/slides/_rels/slide98.xml.rels><?xml version="1.0" encoding="UTF-8" standalone="yes"?>
<Relationships xmlns="http://schemas.openxmlformats.org/package/2006/relationships"><Relationship Id="rId3" Type="http://schemas.openxmlformats.org/officeDocument/2006/relationships/image" Target="../media/image258.png"/><Relationship Id="rId2" Type="http://schemas.openxmlformats.org/officeDocument/2006/relationships/notesSlide" Target="../notesSlides/notesSlide18.xml"/><Relationship Id="rId1" Type="http://schemas.openxmlformats.org/officeDocument/2006/relationships/slideLayout" Target="../slideLayouts/slideLayout2.xml"/><Relationship Id="rId4" Type="http://schemas.openxmlformats.org/officeDocument/2006/relationships/image" Target="../media/image259.png"/></Relationships>
</file>

<file path=ppt/slides/_rels/slide99.xml.rels><?xml version="1.0" encoding="UTF-8" standalone="yes"?>
<Relationships xmlns="http://schemas.openxmlformats.org/package/2006/relationships"><Relationship Id="rId3" Type="http://schemas.openxmlformats.org/officeDocument/2006/relationships/image" Target="../media/image261.png"/><Relationship Id="rId2" Type="http://schemas.openxmlformats.org/officeDocument/2006/relationships/image" Target="../media/image260.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02" name="Picture 6"/>
          <p:cNvPicPr>
            <a:picLocks noChangeAspect="1" noChangeArrowheads="1"/>
          </p:cNvPicPr>
          <p:nvPr/>
        </p:nvPicPr>
        <p:blipFill>
          <a:blip r:embed="rId2" cstate="email"/>
          <a:srcRect/>
          <a:stretch>
            <a:fillRect/>
          </a:stretch>
        </p:blipFill>
        <p:spPr bwMode="auto">
          <a:xfrm>
            <a:off x="0" y="990600"/>
            <a:ext cx="9156700" cy="4191000"/>
          </a:xfrm>
          <a:prstGeom prst="rect">
            <a:avLst/>
          </a:prstGeom>
          <a:noFill/>
          <a:ln w="9525">
            <a:noFill/>
            <a:miter lim="800000"/>
            <a:headEnd/>
            <a:tailEnd/>
          </a:ln>
        </p:spPr>
      </p:pic>
      <p:sp>
        <p:nvSpPr>
          <p:cNvPr id="618500" name="Rectangle 4"/>
          <p:cNvSpPr>
            <a:spLocks noGrp="1" noChangeArrowheads="1"/>
          </p:cNvSpPr>
          <p:nvPr>
            <p:ph type="ctrTitle"/>
          </p:nvPr>
        </p:nvSpPr>
        <p:spPr>
          <a:xfrm>
            <a:off x="0" y="4953000"/>
            <a:ext cx="9144000" cy="1143000"/>
          </a:xfrm>
          <a:effectLst>
            <a:outerShdw dist="35921" dir="2700000" algn="ctr" rotWithShape="0">
              <a:srgbClr val="F0F5C3">
                <a:alpha val="50000"/>
              </a:srgbClr>
            </a:outerShdw>
          </a:effectLst>
        </p:spPr>
        <p:txBody>
          <a:bodyPr/>
          <a:lstStyle/>
          <a:p>
            <a:pPr>
              <a:defRPr/>
            </a:pPr>
            <a:r>
              <a:rPr lang="en-US" dirty="0" smtClean="0">
                <a:solidFill>
                  <a:srgbClr val="FF0000"/>
                </a:solidFill>
              </a:rPr>
              <a:t>Beam Delivery &amp; beam-beam</a:t>
            </a:r>
          </a:p>
        </p:txBody>
      </p:sp>
      <p:sp>
        <p:nvSpPr>
          <p:cNvPr id="618501" name="Rectangle 5"/>
          <p:cNvSpPr>
            <a:spLocks noGrp="1" noChangeArrowheads="1"/>
          </p:cNvSpPr>
          <p:nvPr>
            <p:ph type="subTitle" idx="1"/>
          </p:nvPr>
        </p:nvSpPr>
        <p:spPr>
          <a:xfrm>
            <a:off x="381000" y="5972175"/>
            <a:ext cx="8458200" cy="885825"/>
          </a:xfrm>
          <a:effectLst>
            <a:outerShdw dist="35921" dir="2700000" algn="ctr" rotWithShape="0">
              <a:srgbClr val="F0F5C3"/>
            </a:outerShdw>
          </a:effectLst>
        </p:spPr>
        <p:txBody>
          <a:bodyPr/>
          <a:lstStyle/>
          <a:p>
            <a:pPr eaLnBrk="1" hangingPunct="1">
              <a:lnSpc>
                <a:spcPct val="80000"/>
              </a:lnSpc>
              <a:defRPr/>
            </a:pPr>
            <a:r>
              <a:rPr lang="en-US" sz="2800" dirty="0" smtClean="0">
                <a:solidFill>
                  <a:srgbClr val="FF0000"/>
                </a:solidFill>
              </a:rPr>
              <a:t>Andrei Seryi</a:t>
            </a:r>
          </a:p>
          <a:p>
            <a:pPr eaLnBrk="1" hangingPunct="1">
              <a:lnSpc>
                <a:spcPct val="80000"/>
              </a:lnSpc>
              <a:defRPr/>
            </a:pPr>
            <a:r>
              <a:rPr lang="en-US" sz="2800" dirty="0" smtClean="0">
                <a:solidFill>
                  <a:srgbClr val="FF0000"/>
                </a:solidFill>
              </a:rPr>
              <a:t>John Adams Institute</a:t>
            </a:r>
          </a:p>
        </p:txBody>
      </p:sp>
      <p:sp>
        <p:nvSpPr>
          <p:cNvPr id="618507" name="Rectangle 11"/>
          <p:cNvSpPr>
            <a:spLocks noChangeArrowheads="1"/>
          </p:cNvSpPr>
          <p:nvPr/>
        </p:nvSpPr>
        <p:spPr bwMode="auto">
          <a:xfrm>
            <a:off x="0" y="152400"/>
            <a:ext cx="9144000" cy="457200"/>
          </a:xfrm>
          <a:prstGeom prst="rect">
            <a:avLst/>
          </a:prstGeom>
          <a:noFill/>
          <a:ln w="9525">
            <a:noFill/>
            <a:miter lim="800000"/>
            <a:headEnd/>
            <a:tailEnd/>
          </a:ln>
          <a:effectLst>
            <a:outerShdw dist="35921" dir="2700000" algn="ctr" rotWithShape="0">
              <a:srgbClr val="F0F5C3"/>
            </a:outerShdw>
          </a:effectLst>
        </p:spPr>
        <p:txBody>
          <a:bodyPr/>
          <a:lstStyle/>
          <a:p>
            <a:pPr algn="ctr" eaLnBrk="1" hangingPunct="1">
              <a:lnSpc>
                <a:spcPct val="80000"/>
              </a:lnSpc>
              <a:spcBef>
                <a:spcPct val="20000"/>
              </a:spcBef>
              <a:defRPr/>
            </a:pPr>
            <a:r>
              <a:rPr lang="en-US" sz="2800" dirty="0">
                <a:solidFill>
                  <a:srgbClr val="FF0000"/>
                </a:solidFill>
                <a:latin typeface="Berlin Sans FB" pitchFamily="34" charset="0"/>
              </a:rPr>
              <a:t>Accelerator Lecture A4</a:t>
            </a:r>
          </a:p>
        </p:txBody>
      </p:sp>
    </p:spTree>
  </p:cSld>
  <p:clrMapOvr>
    <a:masterClrMapping/>
  </p:clrMapOvr>
  <p:transition>
    <p:strips dir="rd"/>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4"/>
          <p:cNvSpPr>
            <a:spLocks noChangeArrowheads="1"/>
          </p:cNvSpPr>
          <p:nvPr/>
        </p:nvSpPr>
        <p:spPr bwMode="auto">
          <a:xfrm>
            <a:off x="1371600" y="0"/>
            <a:ext cx="7175500" cy="587375"/>
          </a:xfrm>
          <a:prstGeom prst="rect">
            <a:avLst/>
          </a:prstGeom>
          <a:noFill/>
          <a:ln w="9525">
            <a:noFill/>
            <a:miter lim="800000"/>
            <a:headEnd/>
            <a:tailEnd/>
          </a:ln>
        </p:spPr>
        <p:txBody>
          <a:bodyPr anchor="ctr"/>
          <a:lstStyle/>
          <a:p>
            <a:pPr algn="ctr"/>
            <a:r>
              <a:rPr kumimoji="1" lang="en-US" sz="3600">
                <a:solidFill>
                  <a:schemeClr val="tx2"/>
                </a:solidFill>
                <a:latin typeface="Berlin Sans FB" pitchFamily="34" charset="0"/>
              </a:rPr>
              <a:t>Factor driving BDS design</a:t>
            </a:r>
            <a:endParaRPr kumimoji="1" lang="en-US" sz="2400">
              <a:solidFill>
                <a:schemeClr val="tx2"/>
              </a:solidFill>
              <a:latin typeface="Berlin Sans FB" pitchFamily="34" charset="0"/>
            </a:endParaRPr>
          </a:p>
        </p:txBody>
      </p:sp>
      <p:sp>
        <p:nvSpPr>
          <p:cNvPr id="33795" name="Rectangle 5"/>
          <p:cNvSpPr>
            <a:spLocks noChangeArrowheads="1"/>
          </p:cNvSpPr>
          <p:nvPr/>
        </p:nvSpPr>
        <p:spPr bwMode="auto">
          <a:xfrm>
            <a:off x="381000" y="1371600"/>
            <a:ext cx="8458200" cy="5105400"/>
          </a:xfrm>
          <a:prstGeom prst="rect">
            <a:avLst/>
          </a:prstGeom>
          <a:noFill/>
          <a:ln w="9525">
            <a:noFill/>
            <a:miter lim="800000"/>
            <a:headEnd/>
            <a:tailEnd/>
          </a:ln>
        </p:spPr>
        <p:txBody>
          <a:bodyPr/>
          <a:lstStyle/>
          <a:p>
            <a:pPr marL="342900" indent="-342900" eaLnBrk="1" hangingPunct="1">
              <a:spcBef>
                <a:spcPct val="20000"/>
              </a:spcBef>
              <a:buFontTx/>
              <a:buChar char="•"/>
            </a:pPr>
            <a:r>
              <a:rPr lang="en-US" sz="2800">
                <a:solidFill>
                  <a:srgbClr val="23346C"/>
                </a:solidFill>
                <a:latin typeface="Berlin Sans FB" pitchFamily="34" charset="0"/>
              </a:rPr>
              <a:t>Strong focusing</a:t>
            </a:r>
          </a:p>
          <a:p>
            <a:pPr marL="342900" indent="-342900" eaLnBrk="1" hangingPunct="1">
              <a:spcBef>
                <a:spcPct val="20000"/>
              </a:spcBef>
              <a:buFontTx/>
              <a:buChar char="•"/>
            </a:pPr>
            <a:endParaRPr lang="en-US" sz="2800">
              <a:solidFill>
                <a:srgbClr val="23346C"/>
              </a:solidFill>
              <a:latin typeface="Berlin Sans FB" pitchFamily="34" charset="0"/>
            </a:endParaRPr>
          </a:p>
          <a:p>
            <a:pPr marL="342900" indent="-342900" eaLnBrk="1" hangingPunct="1">
              <a:spcBef>
                <a:spcPct val="20000"/>
              </a:spcBef>
              <a:buFontTx/>
              <a:buChar char="•"/>
            </a:pPr>
            <a:endParaRPr lang="en-US" sz="2800">
              <a:solidFill>
                <a:srgbClr val="23346C"/>
              </a:solidFill>
              <a:latin typeface="Berlin Sans FB" pitchFamily="34" charset="0"/>
            </a:endParaRPr>
          </a:p>
          <a:p>
            <a:pPr marL="342900" indent="-342900" eaLnBrk="1" hangingPunct="1">
              <a:spcBef>
                <a:spcPct val="20000"/>
              </a:spcBef>
              <a:buFontTx/>
              <a:buChar char="•"/>
            </a:pPr>
            <a:r>
              <a:rPr lang="en-US" sz="2800">
                <a:solidFill>
                  <a:srgbClr val="23346C"/>
                </a:solidFill>
                <a:latin typeface="Berlin Sans FB" pitchFamily="34" charset="0"/>
              </a:rPr>
              <a:t>Chromaticity</a:t>
            </a:r>
          </a:p>
          <a:p>
            <a:pPr marL="342900" indent="-342900" eaLnBrk="1" hangingPunct="1">
              <a:spcBef>
                <a:spcPct val="20000"/>
              </a:spcBef>
              <a:buFontTx/>
              <a:buChar char="•"/>
            </a:pPr>
            <a:endParaRPr lang="en-US" sz="2800">
              <a:solidFill>
                <a:srgbClr val="23346C"/>
              </a:solidFill>
              <a:latin typeface="Berlin Sans FB" pitchFamily="34" charset="0"/>
            </a:endParaRPr>
          </a:p>
          <a:p>
            <a:pPr marL="342900" indent="-342900" eaLnBrk="1" hangingPunct="1">
              <a:spcBef>
                <a:spcPct val="20000"/>
              </a:spcBef>
              <a:buFontTx/>
              <a:buChar char="•"/>
            </a:pPr>
            <a:endParaRPr lang="en-US" sz="2800">
              <a:solidFill>
                <a:srgbClr val="23346C"/>
              </a:solidFill>
              <a:latin typeface="Berlin Sans FB" pitchFamily="34" charset="0"/>
            </a:endParaRPr>
          </a:p>
          <a:p>
            <a:pPr marL="342900" indent="-342900" eaLnBrk="1" hangingPunct="1">
              <a:spcBef>
                <a:spcPct val="20000"/>
              </a:spcBef>
              <a:buFontTx/>
              <a:buChar char="•"/>
            </a:pPr>
            <a:r>
              <a:rPr lang="en-US" sz="2800">
                <a:solidFill>
                  <a:srgbClr val="23346C"/>
                </a:solidFill>
                <a:latin typeface="Berlin Sans FB" pitchFamily="34" charset="0"/>
              </a:rPr>
              <a:t>Beam-beam effects</a:t>
            </a:r>
          </a:p>
          <a:p>
            <a:pPr marL="342900" indent="-342900" eaLnBrk="1" hangingPunct="1">
              <a:spcBef>
                <a:spcPct val="20000"/>
              </a:spcBef>
              <a:buFontTx/>
              <a:buChar char="•"/>
            </a:pPr>
            <a:endParaRPr lang="en-US" sz="2800">
              <a:solidFill>
                <a:srgbClr val="23346C"/>
              </a:solidFill>
              <a:latin typeface="Berlin Sans FB" pitchFamily="34" charset="0"/>
            </a:endParaRPr>
          </a:p>
          <a:p>
            <a:pPr marL="342900" indent="-342900" eaLnBrk="1" hangingPunct="1">
              <a:spcBef>
                <a:spcPct val="20000"/>
              </a:spcBef>
              <a:buFontTx/>
              <a:buChar char="•"/>
            </a:pPr>
            <a:r>
              <a:rPr lang="en-US" sz="2800">
                <a:solidFill>
                  <a:srgbClr val="23346C"/>
                </a:solidFill>
                <a:latin typeface="Berlin Sans FB" pitchFamily="34" charset="0"/>
              </a:rPr>
              <a:t>Synchrotron radiation</a:t>
            </a:r>
          </a:p>
          <a:p>
            <a:pPr marL="742950" lvl="1" indent="-285750" eaLnBrk="1" hangingPunct="1">
              <a:spcBef>
                <a:spcPct val="20000"/>
              </a:spcBef>
              <a:buFontTx/>
              <a:buChar char="–"/>
            </a:pPr>
            <a:r>
              <a:rPr lang="en-US" sz="2400">
                <a:solidFill>
                  <a:srgbClr val="99CC00"/>
                </a:solidFill>
                <a:latin typeface="Berlin Sans FB" pitchFamily="34" charset="0"/>
              </a:rPr>
              <a:t>let’s consider some of this in more details</a:t>
            </a:r>
          </a:p>
        </p:txBody>
      </p:sp>
      <p:pic>
        <p:nvPicPr>
          <p:cNvPr id="33796" name="Picture 6"/>
          <p:cNvPicPr>
            <a:picLocks noChangeAspect="1" noChangeArrowheads="1"/>
          </p:cNvPicPr>
          <p:nvPr/>
        </p:nvPicPr>
        <p:blipFill>
          <a:blip r:embed="rId2" cstate="screen"/>
          <a:srcRect/>
          <a:stretch>
            <a:fillRect/>
          </a:stretch>
        </p:blipFill>
        <p:spPr bwMode="auto">
          <a:xfrm>
            <a:off x="3352800" y="685800"/>
            <a:ext cx="2671763" cy="2117725"/>
          </a:xfrm>
          <a:prstGeom prst="rect">
            <a:avLst/>
          </a:prstGeom>
          <a:noFill/>
          <a:ln w="9525">
            <a:noFill/>
            <a:miter lim="800000"/>
            <a:headEnd/>
            <a:tailEnd/>
          </a:ln>
        </p:spPr>
      </p:pic>
      <p:pic>
        <p:nvPicPr>
          <p:cNvPr id="33797" name="Picture 7"/>
          <p:cNvPicPr>
            <a:picLocks noChangeAspect="1" noChangeArrowheads="1"/>
          </p:cNvPicPr>
          <p:nvPr/>
        </p:nvPicPr>
        <p:blipFill>
          <a:blip r:embed="rId3" cstate="screen"/>
          <a:srcRect/>
          <a:stretch>
            <a:fillRect/>
          </a:stretch>
        </p:blipFill>
        <p:spPr bwMode="auto">
          <a:xfrm>
            <a:off x="7010400" y="1143000"/>
            <a:ext cx="1368425" cy="1981200"/>
          </a:xfrm>
          <a:prstGeom prst="rect">
            <a:avLst/>
          </a:prstGeom>
          <a:noFill/>
          <a:ln w="9525">
            <a:noFill/>
            <a:miter lim="800000"/>
            <a:headEnd/>
            <a:tailEnd/>
          </a:ln>
        </p:spPr>
      </p:pic>
      <p:pic>
        <p:nvPicPr>
          <p:cNvPr id="33798" name="Picture 8"/>
          <p:cNvPicPr>
            <a:picLocks noChangeAspect="1" noChangeArrowheads="1"/>
          </p:cNvPicPr>
          <p:nvPr/>
        </p:nvPicPr>
        <p:blipFill>
          <a:blip r:embed="rId4" cstate="screen"/>
          <a:srcRect/>
          <a:stretch>
            <a:fillRect/>
          </a:stretch>
        </p:blipFill>
        <p:spPr bwMode="auto">
          <a:xfrm>
            <a:off x="4648200" y="3124200"/>
            <a:ext cx="2590800" cy="1322388"/>
          </a:xfrm>
          <a:prstGeom prst="rect">
            <a:avLst/>
          </a:prstGeom>
          <a:noFill/>
          <a:ln w="9525">
            <a:noFill/>
            <a:miter lim="800000"/>
            <a:headEnd/>
            <a:tailEnd/>
          </a:ln>
        </p:spPr>
      </p:pic>
      <p:pic>
        <p:nvPicPr>
          <p:cNvPr id="33799" name="Picture 9" descr="0046"/>
          <p:cNvPicPr>
            <a:picLocks noChangeAspect="1" noChangeArrowheads="1"/>
          </p:cNvPicPr>
          <p:nvPr/>
        </p:nvPicPr>
        <p:blipFill>
          <a:blip r:embed="rId5" cstate="screen"/>
          <a:srcRect l="15181" t="5222" r="15491" b="3343"/>
          <a:stretch>
            <a:fillRect/>
          </a:stretch>
        </p:blipFill>
        <p:spPr bwMode="auto">
          <a:xfrm>
            <a:off x="7391400" y="4114800"/>
            <a:ext cx="1511300" cy="1495425"/>
          </a:xfrm>
          <a:prstGeom prst="rect">
            <a:avLst/>
          </a:prstGeom>
          <a:noFill/>
          <a:ln w="9525">
            <a:noFill/>
            <a:miter lim="800000"/>
            <a:headEnd/>
            <a:tailEnd/>
          </a:ln>
        </p:spPr>
      </p:pic>
    </p:spTree>
  </p:cSld>
  <p:clrMapOvr>
    <a:masterClrMapping/>
  </p:clrMapOvr>
  <p:transition>
    <p:strips dir="rd"/>
  </p:transition>
  <p:timing>
    <p:tnLst>
      <p:par>
        <p:cTn id="1" dur="indefinite" restart="never" nodeType="tmRoot"/>
      </p:par>
    </p:tn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6498" name="Picture 2" descr="139"/>
          <p:cNvPicPr>
            <a:picLocks noChangeAspect="1" noChangeArrowheads="1"/>
          </p:cNvPicPr>
          <p:nvPr/>
        </p:nvPicPr>
        <p:blipFill>
          <a:blip r:embed="rId3" cstate="email"/>
          <a:srcRect/>
          <a:stretch>
            <a:fillRect/>
          </a:stretch>
        </p:blipFill>
        <p:spPr bwMode="auto">
          <a:xfrm>
            <a:off x="4591050" y="0"/>
            <a:ext cx="4552950" cy="3052763"/>
          </a:xfrm>
          <a:prstGeom prst="rect">
            <a:avLst/>
          </a:prstGeom>
          <a:noFill/>
          <a:ln w="9525">
            <a:noFill/>
            <a:miter lim="800000"/>
            <a:headEnd/>
            <a:tailEnd/>
          </a:ln>
        </p:spPr>
      </p:pic>
      <p:pic>
        <p:nvPicPr>
          <p:cNvPr id="106499" name="Picture 3" descr="206"/>
          <p:cNvPicPr>
            <a:picLocks noChangeAspect="1" noChangeArrowheads="1"/>
          </p:cNvPicPr>
          <p:nvPr/>
        </p:nvPicPr>
        <p:blipFill>
          <a:blip r:embed="rId4" cstate="email"/>
          <a:srcRect/>
          <a:stretch>
            <a:fillRect/>
          </a:stretch>
        </p:blipFill>
        <p:spPr bwMode="auto">
          <a:xfrm>
            <a:off x="4572000" y="3327400"/>
            <a:ext cx="4572000" cy="3065463"/>
          </a:xfrm>
          <a:prstGeom prst="rect">
            <a:avLst/>
          </a:prstGeom>
          <a:noFill/>
          <a:ln w="9525">
            <a:noFill/>
            <a:miter lim="800000"/>
            <a:headEnd/>
            <a:tailEnd/>
          </a:ln>
        </p:spPr>
      </p:pic>
      <p:pic>
        <p:nvPicPr>
          <p:cNvPr id="106500" name="Picture 4"/>
          <p:cNvPicPr>
            <a:picLocks noChangeAspect="1" noChangeArrowheads="1"/>
          </p:cNvPicPr>
          <p:nvPr/>
        </p:nvPicPr>
        <p:blipFill>
          <a:blip r:embed="rId5" cstate="screen"/>
          <a:srcRect b="-5556"/>
          <a:stretch>
            <a:fillRect/>
          </a:stretch>
        </p:blipFill>
        <p:spPr bwMode="auto">
          <a:xfrm>
            <a:off x="4600575" y="0"/>
            <a:ext cx="657225" cy="723900"/>
          </a:xfrm>
          <a:prstGeom prst="rect">
            <a:avLst/>
          </a:prstGeom>
          <a:noFill/>
          <a:ln w="9525">
            <a:noFill/>
            <a:miter lim="800000"/>
            <a:headEnd/>
            <a:tailEnd/>
          </a:ln>
        </p:spPr>
      </p:pic>
      <p:sp>
        <p:nvSpPr>
          <p:cNvPr id="106501" name="Text Box 5"/>
          <p:cNvSpPr txBox="1">
            <a:spLocks noChangeArrowheads="1"/>
          </p:cNvSpPr>
          <p:nvPr/>
        </p:nvSpPr>
        <p:spPr bwMode="auto">
          <a:xfrm>
            <a:off x="4572000" y="6064250"/>
            <a:ext cx="3275013" cy="336550"/>
          </a:xfrm>
          <a:prstGeom prst="rect">
            <a:avLst/>
          </a:prstGeom>
          <a:noFill/>
          <a:ln w="9525">
            <a:noFill/>
            <a:miter lim="800000"/>
            <a:headEnd/>
            <a:tailEnd/>
          </a:ln>
        </p:spPr>
        <p:txBody>
          <a:bodyPr wrap="none">
            <a:spAutoFit/>
          </a:bodyPr>
          <a:lstStyle/>
          <a:p>
            <a:pPr fontAlgn="ctr"/>
            <a:r>
              <a:rPr lang="en-US">
                <a:solidFill>
                  <a:srgbClr val="FFE5F2"/>
                </a:solidFill>
                <a:latin typeface="Arial" pitchFamily="34" charset="0"/>
              </a:rPr>
              <a:t>photos courtesy CERN colleagues</a:t>
            </a:r>
          </a:p>
        </p:txBody>
      </p:sp>
      <p:sp>
        <p:nvSpPr>
          <p:cNvPr id="106502" name="Rectangle 6"/>
          <p:cNvSpPr>
            <a:spLocks noGrp="1" noChangeArrowheads="1"/>
          </p:cNvSpPr>
          <p:nvPr>
            <p:ph type="title"/>
          </p:nvPr>
        </p:nvSpPr>
        <p:spPr>
          <a:xfrm>
            <a:off x="1295400" y="33338"/>
            <a:ext cx="3536950" cy="860425"/>
          </a:xfrm>
        </p:spPr>
        <p:txBody>
          <a:bodyPr/>
          <a:lstStyle/>
          <a:p>
            <a:pPr algn="l"/>
            <a:r>
              <a:rPr lang="en-US" sz="3200" smtClean="0"/>
              <a:t>Detector assembly</a:t>
            </a:r>
          </a:p>
        </p:txBody>
      </p:sp>
      <p:sp>
        <p:nvSpPr>
          <p:cNvPr id="106503" name="Rectangle 7"/>
          <p:cNvSpPr>
            <a:spLocks noGrp="1" noChangeArrowheads="1"/>
          </p:cNvSpPr>
          <p:nvPr>
            <p:ph type="body" idx="1"/>
          </p:nvPr>
        </p:nvSpPr>
        <p:spPr>
          <a:xfrm>
            <a:off x="152400" y="2514600"/>
            <a:ext cx="4495800" cy="4114800"/>
          </a:xfrm>
        </p:spPr>
        <p:txBody>
          <a:bodyPr/>
          <a:lstStyle/>
          <a:p>
            <a:pPr eaLnBrk="1" hangingPunct="1">
              <a:lnSpc>
                <a:spcPct val="90000"/>
              </a:lnSpc>
            </a:pPr>
            <a:r>
              <a:rPr lang="en-US" smtClean="0"/>
              <a:t>CMS detector assembled on surface in parallel with underground work, lowered down with rented crane</a:t>
            </a:r>
          </a:p>
          <a:p>
            <a:pPr eaLnBrk="1" hangingPunct="1">
              <a:lnSpc>
                <a:spcPct val="90000"/>
              </a:lnSpc>
            </a:pPr>
            <a:r>
              <a:rPr lang="en-US" smtClean="0"/>
              <a:t>Adopted this method for ILC, to save 2-2.5 years that allows to fit into 7 years of construction</a:t>
            </a:r>
          </a:p>
        </p:txBody>
      </p:sp>
      <p:pic>
        <p:nvPicPr>
          <p:cNvPr id="106504" name="Picture 8"/>
          <p:cNvPicPr>
            <a:picLocks noChangeAspect="1" noChangeArrowheads="1"/>
          </p:cNvPicPr>
          <p:nvPr/>
        </p:nvPicPr>
        <p:blipFill>
          <a:blip r:embed="rId6" cstate="email"/>
          <a:srcRect/>
          <a:stretch>
            <a:fillRect/>
          </a:stretch>
        </p:blipFill>
        <p:spPr bwMode="auto">
          <a:xfrm>
            <a:off x="0" y="920750"/>
            <a:ext cx="4572000" cy="1535113"/>
          </a:xfrm>
          <a:prstGeom prst="rect">
            <a:avLst/>
          </a:prstGeom>
          <a:noFill/>
          <a:ln w="9525">
            <a:noFill/>
            <a:miter lim="800000"/>
            <a:headEnd/>
            <a:tailEnd/>
          </a:ln>
        </p:spPr>
      </p:pic>
    </p:spTree>
  </p:cSld>
  <p:clrMapOvr>
    <a:masterClrMapping/>
  </p:clrMapOvr>
  <p:transition>
    <p:strips dir="rd"/>
  </p:transition>
  <p:timing>
    <p:tnLst>
      <p:par>
        <p:cTn id="1" dur="indefinite" restart="never" nodeType="tmRoot"/>
      </p:par>
    </p:tnLst>
  </p:timing>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7522" name="Group 2"/>
          <p:cNvGrpSpPr>
            <a:grpSpLocks/>
          </p:cNvGrpSpPr>
          <p:nvPr/>
        </p:nvGrpSpPr>
        <p:grpSpPr bwMode="auto">
          <a:xfrm>
            <a:off x="152400" y="1933575"/>
            <a:ext cx="4495800" cy="4619625"/>
            <a:chOff x="0" y="960"/>
            <a:chExt cx="2832" cy="2910"/>
          </a:xfrm>
        </p:grpSpPr>
        <p:pic>
          <p:nvPicPr>
            <p:cNvPr id="107529" name="Picture 3"/>
            <p:cNvPicPr>
              <a:picLocks noChangeAspect="1" noChangeArrowheads="1"/>
            </p:cNvPicPr>
            <p:nvPr/>
          </p:nvPicPr>
          <p:blipFill>
            <a:blip r:embed="rId3" cstate="email"/>
            <a:srcRect/>
            <a:stretch>
              <a:fillRect/>
            </a:stretch>
          </p:blipFill>
          <p:spPr bwMode="auto">
            <a:xfrm>
              <a:off x="0" y="960"/>
              <a:ext cx="2832" cy="2832"/>
            </a:xfrm>
            <a:prstGeom prst="rect">
              <a:avLst/>
            </a:prstGeom>
            <a:noFill/>
            <a:ln w="9525">
              <a:noFill/>
              <a:miter lim="800000"/>
              <a:headEnd/>
              <a:tailEnd/>
            </a:ln>
          </p:spPr>
        </p:pic>
        <p:sp>
          <p:nvSpPr>
            <p:cNvPr id="107530" name="Text Box 4"/>
            <p:cNvSpPr txBox="1">
              <a:spLocks noChangeArrowheads="1"/>
            </p:cNvSpPr>
            <p:nvPr/>
          </p:nvSpPr>
          <p:spPr bwMode="auto">
            <a:xfrm>
              <a:off x="1671" y="3639"/>
              <a:ext cx="816" cy="231"/>
            </a:xfrm>
            <a:prstGeom prst="rect">
              <a:avLst/>
            </a:prstGeom>
            <a:noFill/>
            <a:ln w="9525">
              <a:noFill/>
              <a:miter lim="800000"/>
              <a:headEnd/>
              <a:tailEnd/>
            </a:ln>
          </p:spPr>
          <p:txBody>
            <a:bodyPr>
              <a:spAutoFit/>
            </a:bodyPr>
            <a:lstStyle/>
            <a:p>
              <a:pPr eaLnBrk="1" hangingPunct="1">
                <a:spcBef>
                  <a:spcPct val="50000"/>
                </a:spcBef>
              </a:pPr>
              <a:r>
                <a:rPr lang="en-US" sz="1800">
                  <a:latin typeface="Arial" pitchFamily="34" charset="0"/>
                </a:rPr>
                <a:t>250mSv/h</a:t>
              </a:r>
            </a:p>
          </p:txBody>
        </p:sp>
        <p:sp>
          <p:nvSpPr>
            <p:cNvPr id="107531" name="Line 5"/>
            <p:cNvSpPr>
              <a:spLocks noChangeShapeType="1"/>
            </p:cNvSpPr>
            <p:nvPr/>
          </p:nvSpPr>
          <p:spPr bwMode="auto">
            <a:xfrm flipV="1">
              <a:off x="1698" y="3552"/>
              <a:ext cx="0" cy="288"/>
            </a:xfrm>
            <a:prstGeom prst="line">
              <a:avLst/>
            </a:prstGeom>
            <a:noFill/>
            <a:ln w="28575">
              <a:solidFill>
                <a:schemeClr val="tx1"/>
              </a:solidFill>
              <a:round/>
              <a:headEnd/>
              <a:tailEnd type="triangle" w="med" len="med"/>
            </a:ln>
          </p:spPr>
          <p:txBody>
            <a:bodyPr/>
            <a:lstStyle/>
            <a:p>
              <a:endParaRPr lang="en-GB"/>
            </a:p>
          </p:txBody>
        </p:sp>
      </p:grpSp>
      <p:pic>
        <p:nvPicPr>
          <p:cNvPr id="107523" name="Picture 6"/>
          <p:cNvPicPr>
            <a:picLocks noChangeAspect="1" noChangeArrowheads="1"/>
          </p:cNvPicPr>
          <p:nvPr/>
        </p:nvPicPr>
        <p:blipFill>
          <a:blip r:embed="rId4" cstate="email"/>
          <a:srcRect/>
          <a:stretch>
            <a:fillRect/>
          </a:stretch>
        </p:blipFill>
        <p:spPr bwMode="auto">
          <a:xfrm>
            <a:off x="5638800" y="4038600"/>
            <a:ext cx="3505200" cy="2417763"/>
          </a:xfrm>
          <a:prstGeom prst="rect">
            <a:avLst/>
          </a:prstGeom>
          <a:noFill/>
          <a:ln w="9525">
            <a:noFill/>
            <a:miter lim="800000"/>
            <a:headEnd/>
            <a:tailEnd/>
          </a:ln>
        </p:spPr>
      </p:pic>
      <p:pic>
        <p:nvPicPr>
          <p:cNvPr id="107524" name="Picture 7"/>
          <p:cNvPicPr>
            <a:picLocks noChangeAspect="1" noChangeArrowheads="1"/>
          </p:cNvPicPr>
          <p:nvPr/>
        </p:nvPicPr>
        <p:blipFill>
          <a:blip r:embed="rId5" cstate="email"/>
          <a:srcRect/>
          <a:stretch>
            <a:fillRect/>
          </a:stretch>
        </p:blipFill>
        <p:spPr bwMode="auto">
          <a:xfrm>
            <a:off x="5565775" y="0"/>
            <a:ext cx="3578225" cy="3962400"/>
          </a:xfrm>
          <a:prstGeom prst="rect">
            <a:avLst/>
          </a:prstGeom>
          <a:noFill/>
          <a:ln w="9525">
            <a:noFill/>
            <a:miter lim="800000"/>
            <a:headEnd/>
            <a:tailEnd/>
          </a:ln>
        </p:spPr>
      </p:pic>
      <p:pic>
        <p:nvPicPr>
          <p:cNvPr id="107525" name="Picture 8"/>
          <p:cNvPicPr>
            <a:picLocks noChangeAspect="1" noChangeArrowheads="1"/>
          </p:cNvPicPr>
          <p:nvPr/>
        </p:nvPicPr>
        <p:blipFill>
          <a:blip r:embed="rId6" cstate="screen"/>
          <a:srcRect/>
          <a:stretch>
            <a:fillRect/>
          </a:stretch>
        </p:blipFill>
        <p:spPr bwMode="auto">
          <a:xfrm>
            <a:off x="1600200" y="838200"/>
            <a:ext cx="3581400" cy="1179513"/>
          </a:xfrm>
          <a:prstGeom prst="rect">
            <a:avLst/>
          </a:prstGeom>
          <a:noFill/>
          <a:ln w="9525">
            <a:noFill/>
            <a:miter lim="800000"/>
            <a:headEnd/>
            <a:tailEnd/>
          </a:ln>
        </p:spPr>
      </p:pic>
      <p:sp>
        <p:nvSpPr>
          <p:cNvPr id="107526" name="Rectangle 9"/>
          <p:cNvSpPr>
            <a:spLocks noGrp="1" noChangeArrowheads="1"/>
          </p:cNvSpPr>
          <p:nvPr>
            <p:ph type="title"/>
          </p:nvPr>
        </p:nvSpPr>
        <p:spPr/>
        <p:txBody>
          <a:bodyPr/>
          <a:lstStyle/>
          <a:p>
            <a:pPr algn="l"/>
            <a:r>
              <a:rPr lang="en-US" smtClean="0"/>
              <a:t>Shielding the IR hall</a:t>
            </a:r>
          </a:p>
        </p:txBody>
      </p:sp>
      <p:sp>
        <p:nvSpPr>
          <p:cNvPr id="107527" name="Text Box 10"/>
          <p:cNvSpPr txBox="1">
            <a:spLocks noChangeArrowheads="1"/>
          </p:cNvSpPr>
          <p:nvPr/>
        </p:nvSpPr>
        <p:spPr bwMode="auto">
          <a:xfrm>
            <a:off x="1211263" y="2127250"/>
            <a:ext cx="2584450" cy="396875"/>
          </a:xfrm>
          <a:prstGeom prst="rect">
            <a:avLst/>
          </a:prstGeom>
          <a:noFill/>
          <a:ln w="9525">
            <a:noFill/>
            <a:miter lim="800000"/>
            <a:headEnd/>
            <a:tailEnd/>
          </a:ln>
        </p:spPr>
        <p:txBody>
          <a:bodyPr wrap="none">
            <a:spAutoFit/>
          </a:bodyPr>
          <a:lstStyle/>
          <a:p>
            <a:pPr fontAlgn="ctr"/>
            <a:r>
              <a:rPr lang="en-US" sz="2000">
                <a:solidFill>
                  <a:srgbClr val="008000"/>
                </a:solidFill>
                <a:latin typeface="Arial" pitchFamily="34" charset="0"/>
              </a:rPr>
              <a:t>Self-shielding of GLD</a:t>
            </a:r>
          </a:p>
        </p:txBody>
      </p:sp>
      <p:sp>
        <p:nvSpPr>
          <p:cNvPr id="107528" name="Text Box 11"/>
          <p:cNvSpPr txBox="1">
            <a:spLocks noChangeArrowheads="1"/>
          </p:cNvSpPr>
          <p:nvPr/>
        </p:nvSpPr>
        <p:spPr bwMode="auto">
          <a:xfrm>
            <a:off x="4572000" y="2209800"/>
            <a:ext cx="2438400" cy="701675"/>
          </a:xfrm>
          <a:prstGeom prst="rect">
            <a:avLst/>
          </a:prstGeom>
          <a:noFill/>
          <a:ln w="9525">
            <a:noFill/>
            <a:miter lim="800000"/>
            <a:headEnd/>
            <a:tailEnd/>
          </a:ln>
        </p:spPr>
        <p:txBody>
          <a:bodyPr>
            <a:spAutoFit/>
          </a:bodyPr>
          <a:lstStyle/>
          <a:p>
            <a:pPr algn="r" fontAlgn="ctr"/>
            <a:r>
              <a:rPr lang="en-US" sz="2000">
                <a:solidFill>
                  <a:srgbClr val="008000"/>
                </a:solidFill>
                <a:latin typeface="Arial" pitchFamily="34" charset="0"/>
              </a:rPr>
              <a:t>Shielding the “4</a:t>
            </a:r>
            <a:r>
              <a:rPr lang="en-US" sz="2000" baseline="30000">
                <a:solidFill>
                  <a:srgbClr val="008000"/>
                </a:solidFill>
                <a:latin typeface="Arial" pitchFamily="34" charset="0"/>
              </a:rPr>
              <a:t>th</a:t>
            </a:r>
            <a:r>
              <a:rPr lang="en-US" sz="2000">
                <a:solidFill>
                  <a:srgbClr val="008000"/>
                </a:solidFill>
                <a:latin typeface="Arial" pitchFamily="34" charset="0"/>
              </a:rPr>
              <a:t>“ with walls</a:t>
            </a:r>
          </a:p>
        </p:txBody>
      </p:sp>
    </p:spTree>
  </p:cSld>
  <p:clrMapOvr>
    <a:masterClrMapping/>
  </p:clrMapOvr>
  <p:transition>
    <p:strips dir="rd"/>
  </p:transition>
  <p:timing>
    <p:tnLst>
      <p:par>
        <p:cTn id="1" dur="indefinite" restart="never" nodeType="tmRoot"/>
      </p:par>
    </p:tnLst>
  </p:timing>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6" name="Rectangle 2"/>
          <p:cNvSpPr>
            <a:spLocks noChangeArrowheads="1"/>
          </p:cNvSpPr>
          <p:nvPr/>
        </p:nvSpPr>
        <p:spPr bwMode="auto">
          <a:xfrm>
            <a:off x="1309688" y="0"/>
            <a:ext cx="3505200" cy="914400"/>
          </a:xfrm>
          <a:prstGeom prst="rect">
            <a:avLst/>
          </a:prstGeom>
          <a:noFill/>
          <a:ln w="9525">
            <a:noFill/>
            <a:miter lim="800000"/>
            <a:headEnd/>
            <a:tailEnd/>
          </a:ln>
        </p:spPr>
        <p:txBody>
          <a:bodyPr anchor="ctr"/>
          <a:lstStyle/>
          <a:p>
            <a:r>
              <a:rPr kumimoji="1" lang="en-US" sz="3200">
                <a:solidFill>
                  <a:schemeClr val="tx2"/>
                </a:solidFill>
                <a:latin typeface="Berlin Sans FB" pitchFamily="34" charset="0"/>
              </a:rPr>
              <a:t>Pacman design</a:t>
            </a:r>
          </a:p>
        </p:txBody>
      </p:sp>
      <p:sp>
        <p:nvSpPr>
          <p:cNvPr id="108547" name="Rectangle 3"/>
          <p:cNvSpPr>
            <a:spLocks noChangeArrowheads="1"/>
          </p:cNvSpPr>
          <p:nvPr/>
        </p:nvSpPr>
        <p:spPr bwMode="auto">
          <a:xfrm>
            <a:off x="6629400" y="6461125"/>
            <a:ext cx="1609725" cy="396875"/>
          </a:xfrm>
          <a:prstGeom prst="rect">
            <a:avLst/>
          </a:prstGeom>
          <a:noFill/>
          <a:ln w="9525">
            <a:noFill/>
            <a:miter lim="800000"/>
            <a:headEnd/>
            <a:tailEnd/>
          </a:ln>
        </p:spPr>
        <p:txBody>
          <a:bodyPr wrap="none">
            <a:spAutoFit/>
          </a:bodyPr>
          <a:lstStyle/>
          <a:p>
            <a:pPr fontAlgn="ctr"/>
            <a:r>
              <a:rPr lang="en-US" sz="2000">
                <a:solidFill>
                  <a:schemeClr val="accent2"/>
                </a:solidFill>
                <a:latin typeface="Arial" pitchFamily="34" charset="0"/>
              </a:rPr>
              <a:t>John Amann</a:t>
            </a:r>
          </a:p>
        </p:txBody>
      </p:sp>
      <p:pic>
        <p:nvPicPr>
          <p:cNvPr id="108548" name="Picture 4" descr="Pacman Solid"/>
          <p:cNvPicPr>
            <a:picLocks noChangeAspect="1" noChangeArrowheads="1"/>
          </p:cNvPicPr>
          <p:nvPr/>
        </p:nvPicPr>
        <p:blipFill>
          <a:blip r:embed="rId2" cstate="screen"/>
          <a:srcRect/>
          <a:stretch>
            <a:fillRect/>
          </a:stretch>
        </p:blipFill>
        <p:spPr bwMode="auto">
          <a:xfrm>
            <a:off x="4632325" y="76200"/>
            <a:ext cx="4511675" cy="3048000"/>
          </a:xfrm>
          <a:prstGeom prst="rect">
            <a:avLst/>
          </a:prstGeom>
          <a:noFill/>
          <a:ln w="9525">
            <a:noFill/>
            <a:miter lim="800000"/>
            <a:headEnd/>
            <a:tailEnd/>
          </a:ln>
        </p:spPr>
      </p:pic>
      <p:sp>
        <p:nvSpPr>
          <p:cNvPr id="108549" name="Text Box 5"/>
          <p:cNvSpPr txBox="1">
            <a:spLocks noChangeArrowheads="1"/>
          </p:cNvSpPr>
          <p:nvPr/>
        </p:nvSpPr>
        <p:spPr bwMode="auto">
          <a:xfrm>
            <a:off x="6019800" y="76200"/>
            <a:ext cx="1708150" cy="366713"/>
          </a:xfrm>
          <a:prstGeom prst="rect">
            <a:avLst/>
          </a:prstGeom>
          <a:noFill/>
          <a:ln w="9525">
            <a:noFill/>
            <a:miter lim="800000"/>
            <a:headEnd/>
            <a:tailEnd/>
          </a:ln>
        </p:spPr>
        <p:txBody>
          <a:bodyPr wrap="none">
            <a:spAutoFit/>
          </a:bodyPr>
          <a:lstStyle/>
          <a:p>
            <a:r>
              <a:rPr lang="en-US" sz="1800">
                <a:latin typeface="Arial" pitchFamily="34" charset="0"/>
                <a:ea typeface="ＭＳ Ｐゴシック" pitchFamily="34" charset="-128"/>
              </a:rPr>
              <a:t>Pac Man Open</a:t>
            </a:r>
          </a:p>
        </p:txBody>
      </p:sp>
      <p:sp>
        <p:nvSpPr>
          <p:cNvPr id="108550" name="Line 6"/>
          <p:cNvSpPr>
            <a:spLocks noChangeShapeType="1"/>
          </p:cNvSpPr>
          <p:nvPr/>
        </p:nvSpPr>
        <p:spPr bwMode="auto">
          <a:xfrm flipH="1">
            <a:off x="5638800" y="304800"/>
            <a:ext cx="304800" cy="381000"/>
          </a:xfrm>
          <a:prstGeom prst="line">
            <a:avLst/>
          </a:prstGeom>
          <a:noFill/>
          <a:ln w="9525">
            <a:solidFill>
              <a:schemeClr val="tx1"/>
            </a:solidFill>
            <a:round/>
            <a:headEnd/>
            <a:tailEnd type="triangle" w="med" len="med"/>
          </a:ln>
        </p:spPr>
        <p:txBody>
          <a:bodyPr/>
          <a:lstStyle/>
          <a:p>
            <a:endParaRPr lang="en-GB"/>
          </a:p>
        </p:txBody>
      </p:sp>
      <p:sp>
        <p:nvSpPr>
          <p:cNvPr id="108551" name="Text Box 7"/>
          <p:cNvSpPr txBox="1">
            <a:spLocks noChangeArrowheads="1"/>
          </p:cNvSpPr>
          <p:nvPr/>
        </p:nvSpPr>
        <p:spPr bwMode="auto">
          <a:xfrm>
            <a:off x="5715000" y="2057400"/>
            <a:ext cx="1860550" cy="366713"/>
          </a:xfrm>
          <a:prstGeom prst="rect">
            <a:avLst/>
          </a:prstGeom>
          <a:noFill/>
          <a:ln w="9525">
            <a:noFill/>
            <a:miter lim="800000"/>
            <a:headEnd/>
            <a:tailEnd/>
          </a:ln>
        </p:spPr>
        <p:txBody>
          <a:bodyPr wrap="none">
            <a:spAutoFit/>
          </a:bodyPr>
          <a:lstStyle/>
          <a:p>
            <a:r>
              <a:rPr lang="en-US" sz="1800">
                <a:latin typeface="Arial" pitchFamily="34" charset="0"/>
                <a:ea typeface="ＭＳ Ｐゴシック" pitchFamily="34" charset="-128"/>
              </a:rPr>
              <a:t>Pac Man Closed</a:t>
            </a:r>
          </a:p>
        </p:txBody>
      </p:sp>
      <p:sp>
        <p:nvSpPr>
          <p:cNvPr id="108552" name="Line 8"/>
          <p:cNvSpPr>
            <a:spLocks noChangeShapeType="1"/>
          </p:cNvSpPr>
          <p:nvPr/>
        </p:nvSpPr>
        <p:spPr bwMode="auto">
          <a:xfrm>
            <a:off x="6705600" y="2362200"/>
            <a:ext cx="1219200" cy="152400"/>
          </a:xfrm>
          <a:prstGeom prst="line">
            <a:avLst/>
          </a:prstGeom>
          <a:noFill/>
          <a:ln w="9525">
            <a:solidFill>
              <a:schemeClr val="tx1"/>
            </a:solidFill>
            <a:round/>
            <a:headEnd/>
            <a:tailEnd type="triangle" w="med" len="med"/>
          </a:ln>
        </p:spPr>
        <p:txBody>
          <a:bodyPr/>
          <a:lstStyle/>
          <a:p>
            <a:endParaRPr lang="en-GB"/>
          </a:p>
        </p:txBody>
      </p:sp>
      <p:pic>
        <p:nvPicPr>
          <p:cNvPr id="108553" name="Picture 9" descr="Closed pacman"/>
          <p:cNvPicPr>
            <a:picLocks noChangeAspect="1" noChangeArrowheads="1"/>
          </p:cNvPicPr>
          <p:nvPr/>
        </p:nvPicPr>
        <p:blipFill>
          <a:blip r:embed="rId3" cstate="screen"/>
          <a:srcRect/>
          <a:stretch>
            <a:fillRect/>
          </a:stretch>
        </p:blipFill>
        <p:spPr bwMode="auto">
          <a:xfrm>
            <a:off x="4632325" y="3167063"/>
            <a:ext cx="4511675" cy="3352800"/>
          </a:xfrm>
          <a:prstGeom prst="rect">
            <a:avLst/>
          </a:prstGeom>
          <a:noFill/>
          <a:ln w="9525">
            <a:noFill/>
            <a:miter lim="800000"/>
            <a:headEnd/>
            <a:tailEnd/>
          </a:ln>
        </p:spPr>
      </p:pic>
      <p:sp>
        <p:nvSpPr>
          <p:cNvPr id="108554" name="Text Box 10"/>
          <p:cNvSpPr txBox="1">
            <a:spLocks noChangeArrowheads="1"/>
          </p:cNvSpPr>
          <p:nvPr/>
        </p:nvSpPr>
        <p:spPr bwMode="auto">
          <a:xfrm>
            <a:off x="4724400" y="5910263"/>
            <a:ext cx="2698750" cy="366712"/>
          </a:xfrm>
          <a:prstGeom prst="rect">
            <a:avLst/>
          </a:prstGeom>
          <a:noFill/>
          <a:ln w="9525">
            <a:noFill/>
            <a:miter lim="800000"/>
            <a:headEnd/>
            <a:tailEnd/>
          </a:ln>
        </p:spPr>
        <p:txBody>
          <a:bodyPr wrap="none">
            <a:spAutoFit/>
          </a:bodyPr>
          <a:lstStyle/>
          <a:p>
            <a:r>
              <a:rPr lang="en-US" sz="1800">
                <a:latin typeface="Arial" pitchFamily="34" charset="0"/>
                <a:ea typeface="ＭＳ Ｐゴシック" pitchFamily="34" charset="-128"/>
              </a:rPr>
              <a:t>Beam Line Support Here</a:t>
            </a:r>
          </a:p>
        </p:txBody>
      </p:sp>
      <p:sp>
        <p:nvSpPr>
          <p:cNvPr id="108555" name="Line 11"/>
          <p:cNvSpPr>
            <a:spLocks noChangeShapeType="1"/>
          </p:cNvSpPr>
          <p:nvPr/>
        </p:nvSpPr>
        <p:spPr bwMode="auto">
          <a:xfrm flipV="1">
            <a:off x="6172200" y="5376863"/>
            <a:ext cx="441325" cy="533400"/>
          </a:xfrm>
          <a:prstGeom prst="line">
            <a:avLst/>
          </a:prstGeom>
          <a:noFill/>
          <a:ln w="9525">
            <a:solidFill>
              <a:schemeClr val="tx1"/>
            </a:solidFill>
            <a:round/>
            <a:headEnd/>
            <a:tailEnd type="triangle" w="med" len="med"/>
          </a:ln>
        </p:spPr>
        <p:txBody>
          <a:bodyPr/>
          <a:lstStyle/>
          <a:p>
            <a:endParaRPr lang="en-GB"/>
          </a:p>
        </p:txBody>
      </p:sp>
      <p:pic>
        <p:nvPicPr>
          <p:cNvPr id="108556" name="Picture 12"/>
          <p:cNvPicPr>
            <a:picLocks noChangeAspect="1" noChangeArrowheads="1"/>
          </p:cNvPicPr>
          <p:nvPr/>
        </p:nvPicPr>
        <p:blipFill>
          <a:blip r:embed="rId4" cstate="email">
            <a:lum contrast="12000"/>
          </a:blip>
          <a:srcRect/>
          <a:stretch>
            <a:fillRect/>
          </a:stretch>
        </p:blipFill>
        <p:spPr bwMode="auto">
          <a:xfrm>
            <a:off x="152400" y="1150938"/>
            <a:ext cx="4191000" cy="2354262"/>
          </a:xfrm>
          <a:prstGeom prst="rect">
            <a:avLst/>
          </a:prstGeom>
          <a:noFill/>
          <a:ln w="9525">
            <a:noFill/>
            <a:miter lim="800000"/>
            <a:headEnd/>
            <a:tailEnd/>
          </a:ln>
        </p:spPr>
      </p:pic>
      <p:sp>
        <p:nvSpPr>
          <p:cNvPr id="108557" name="Text Box 13"/>
          <p:cNvSpPr txBox="1">
            <a:spLocks noChangeArrowheads="1"/>
          </p:cNvSpPr>
          <p:nvPr/>
        </p:nvSpPr>
        <p:spPr bwMode="auto">
          <a:xfrm>
            <a:off x="1066800" y="1150938"/>
            <a:ext cx="2527300" cy="396875"/>
          </a:xfrm>
          <a:prstGeom prst="rect">
            <a:avLst/>
          </a:prstGeom>
          <a:noFill/>
          <a:ln w="9525">
            <a:noFill/>
            <a:miter lim="800000"/>
            <a:headEnd/>
            <a:tailEnd/>
          </a:ln>
        </p:spPr>
        <p:txBody>
          <a:bodyPr wrap="none">
            <a:spAutoFit/>
          </a:bodyPr>
          <a:lstStyle/>
          <a:p>
            <a:pPr fontAlgn="ctr"/>
            <a:r>
              <a:rPr lang="en-US" sz="2000" b="1">
                <a:solidFill>
                  <a:srgbClr val="0000FF"/>
                </a:solidFill>
                <a:latin typeface="Arial" pitchFamily="34" charset="0"/>
              </a:rPr>
              <a:t>CMS shield opened</a:t>
            </a:r>
          </a:p>
        </p:txBody>
      </p:sp>
      <p:sp>
        <p:nvSpPr>
          <p:cNvPr id="108558" name="Text Box 14"/>
          <p:cNvSpPr txBox="1">
            <a:spLocks noChangeArrowheads="1"/>
          </p:cNvSpPr>
          <p:nvPr/>
        </p:nvSpPr>
        <p:spPr bwMode="auto">
          <a:xfrm>
            <a:off x="4860925" y="3241675"/>
            <a:ext cx="3786188" cy="457200"/>
          </a:xfrm>
          <a:prstGeom prst="rect">
            <a:avLst/>
          </a:prstGeom>
          <a:noFill/>
          <a:ln w="9525">
            <a:noFill/>
            <a:miter lim="800000"/>
            <a:headEnd/>
            <a:tailEnd/>
          </a:ln>
        </p:spPr>
        <p:txBody>
          <a:bodyPr wrap="none">
            <a:spAutoFit/>
          </a:bodyPr>
          <a:lstStyle/>
          <a:p>
            <a:r>
              <a:rPr lang="en-US" sz="2400"/>
              <a:t>Considered tentative versions</a:t>
            </a:r>
          </a:p>
        </p:txBody>
      </p:sp>
      <p:pic>
        <p:nvPicPr>
          <p:cNvPr id="108559" name="Picture 15"/>
          <p:cNvPicPr>
            <a:picLocks noChangeAspect="1" noChangeArrowheads="1"/>
          </p:cNvPicPr>
          <p:nvPr/>
        </p:nvPicPr>
        <p:blipFill>
          <a:blip r:embed="rId5" cstate="email">
            <a:lum bright="24000" contrast="42000"/>
          </a:blip>
          <a:srcRect/>
          <a:stretch>
            <a:fillRect/>
          </a:stretch>
        </p:blipFill>
        <p:spPr bwMode="auto">
          <a:xfrm>
            <a:off x="685800" y="3611563"/>
            <a:ext cx="2320925" cy="3094037"/>
          </a:xfrm>
          <a:prstGeom prst="rect">
            <a:avLst/>
          </a:prstGeom>
          <a:noFill/>
          <a:ln w="9525">
            <a:noFill/>
            <a:miter lim="800000"/>
            <a:headEnd/>
            <a:tailEnd/>
          </a:ln>
        </p:spPr>
      </p:pic>
      <p:sp>
        <p:nvSpPr>
          <p:cNvPr id="108560" name="Text Box 16"/>
          <p:cNvSpPr txBox="1">
            <a:spLocks noChangeArrowheads="1"/>
          </p:cNvSpPr>
          <p:nvPr/>
        </p:nvSpPr>
        <p:spPr bwMode="auto">
          <a:xfrm>
            <a:off x="685800" y="6019800"/>
            <a:ext cx="2401888" cy="396875"/>
          </a:xfrm>
          <a:prstGeom prst="rect">
            <a:avLst/>
          </a:prstGeom>
          <a:noFill/>
          <a:ln w="9525">
            <a:noFill/>
            <a:miter lim="800000"/>
            <a:headEnd/>
            <a:tailEnd/>
          </a:ln>
        </p:spPr>
        <p:txBody>
          <a:bodyPr wrap="none">
            <a:spAutoFit/>
          </a:bodyPr>
          <a:lstStyle/>
          <a:p>
            <a:pPr fontAlgn="ctr"/>
            <a:r>
              <a:rPr lang="en-US" sz="2000" b="1">
                <a:solidFill>
                  <a:srgbClr val="0000FF"/>
                </a:solidFill>
                <a:latin typeface="Arial" pitchFamily="34" charset="0"/>
              </a:rPr>
              <a:t>SLD pacman open</a:t>
            </a:r>
          </a:p>
        </p:txBody>
      </p:sp>
    </p:spTree>
  </p:cSld>
  <p:clrMapOvr>
    <a:masterClrMapping/>
  </p:clrMapOvr>
  <p:transition>
    <p:strips dir="rd"/>
  </p:transition>
  <p:timing>
    <p:tnLst>
      <p:par>
        <p:cTn id="1" dur="indefinite" restart="never" nodeType="tmRoot"/>
      </p:par>
    </p:tnLst>
  </p:timing>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70" name="Rectangle 2"/>
          <p:cNvSpPr>
            <a:spLocks noGrp="1" noChangeArrowheads="1"/>
          </p:cNvSpPr>
          <p:nvPr>
            <p:ph type="title"/>
          </p:nvPr>
        </p:nvSpPr>
        <p:spPr>
          <a:xfrm>
            <a:off x="5029200" y="304800"/>
            <a:ext cx="4114800" cy="2362200"/>
          </a:xfrm>
        </p:spPr>
        <p:txBody>
          <a:bodyPr/>
          <a:lstStyle/>
          <a:p>
            <a:pPr algn="l"/>
            <a:r>
              <a:rPr lang="en-US" sz="2000" smtClean="0"/>
              <a:t>Example of system where initially different designs converged on a single compatible solution: </a:t>
            </a:r>
            <a:br>
              <a:rPr lang="en-US" sz="2000" smtClean="0"/>
            </a:br>
            <a:r>
              <a:rPr lang="en-US" sz="2000" smtClean="0"/>
              <a:t>CMS-Inspired Hinged PacMan</a:t>
            </a:r>
            <a:br>
              <a:rPr lang="en-US" sz="2000" smtClean="0"/>
            </a:br>
            <a:r>
              <a:rPr lang="en-US" sz="2000" smtClean="0"/>
              <a:t>w/ Cut-outs for ILD Pillar and Plugs</a:t>
            </a:r>
          </a:p>
        </p:txBody>
      </p:sp>
      <p:pic>
        <p:nvPicPr>
          <p:cNvPr id="109571" name="Picture 2" descr="irhall0"/>
          <p:cNvPicPr>
            <a:picLocks noChangeAspect="1" noChangeArrowheads="1"/>
          </p:cNvPicPr>
          <p:nvPr/>
        </p:nvPicPr>
        <p:blipFill>
          <a:blip r:embed="rId3" cstate="email"/>
          <a:srcRect/>
          <a:stretch>
            <a:fillRect/>
          </a:stretch>
        </p:blipFill>
        <p:spPr bwMode="auto">
          <a:xfrm>
            <a:off x="0" y="0"/>
            <a:ext cx="4724400" cy="3368675"/>
          </a:xfrm>
          <a:prstGeom prst="rect">
            <a:avLst/>
          </a:prstGeom>
          <a:noFill/>
          <a:ln w="9525">
            <a:noFill/>
            <a:miter lim="800000"/>
            <a:headEnd/>
            <a:tailEnd/>
          </a:ln>
        </p:spPr>
      </p:pic>
      <p:pic>
        <p:nvPicPr>
          <p:cNvPr id="109572" name="Picture 4" descr="pict05"/>
          <p:cNvPicPr>
            <a:picLocks noChangeAspect="1" noChangeArrowheads="1"/>
          </p:cNvPicPr>
          <p:nvPr/>
        </p:nvPicPr>
        <p:blipFill>
          <a:blip r:embed="rId4" cstate="email"/>
          <a:srcRect/>
          <a:stretch>
            <a:fillRect/>
          </a:stretch>
        </p:blipFill>
        <p:spPr bwMode="auto">
          <a:xfrm>
            <a:off x="4267200" y="2819400"/>
            <a:ext cx="4889500" cy="3606800"/>
          </a:xfrm>
          <a:prstGeom prst="rect">
            <a:avLst/>
          </a:prstGeom>
          <a:noFill/>
          <a:ln w="9525">
            <a:noFill/>
            <a:miter lim="800000"/>
            <a:headEnd/>
            <a:tailEnd/>
          </a:ln>
        </p:spPr>
      </p:pic>
      <p:pic>
        <p:nvPicPr>
          <p:cNvPr id="109573" name="Picture 2"/>
          <p:cNvPicPr>
            <a:picLocks noChangeAspect="1" noChangeArrowheads="1"/>
          </p:cNvPicPr>
          <p:nvPr/>
        </p:nvPicPr>
        <p:blipFill>
          <a:blip r:embed="rId5" cstate="email"/>
          <a:srcRect r="68575" b="16936"/>
          <a:stretch>
            <a:fillRect/>
          </a:stretch>
        </p:blipFill>
        <p:spPr bwMode="auto">
          <a:xfrm>
            <a:off x="0" y="3849688"/>
            <a:ext cx="2862263" cy="2703512"/>
          </a:xfrm>
          <a:prstGeom prst="rect">
            <a:avLst/>
          </a:prstGeom>
          <a:noFill/>
          <a:ln w="9525">
            <a:noFill/>
            <a:miter lim="800000"/>
            <a:headEnd/>
            <a:tailEnd/>
          </a:ln>
        </p:spPr>
      </p:pic>
      <p:sp>
        <p:nvSpPr>
          <p:cNvPr id="109574" name="Text Box 6"/>
          <p:cNvSpPr txBox="1">
            <a:spLocks noChangeArrowheads="1"/>
          </p:cNvSpPr>
          <p:nvPr/>
        </p:nvSpPr>
        <p:spPr bwMode="auto">
          <a:xfrm>
            <a:off x="0" y="3581400"/>
            <a:ext cx="1600200" cy="641350"/>
          </a:xfrm>
          <a:prstGeom prst="rect">
            <a:avLst/>
          </a:prstGeom>
          <a:noFill/>
          <a:ln w="9525">
            <a:noFill/>
            <a:miter lim="800000"/>
            <a:headEnd/>
            <a:tailEnd/>
          </a:ln>
        </p:spPr>
        <p:txBody>
          <a:bodyPr>
            <a:spAutoFit/>
          </a:bodyPr>
          <a:lstStyle/>
          <a:p>
            <a:pPr algn="ctr" fontAlgn="ctr">
              <a:spcBef>
                <a:spcPct val="50000"/>
              </a:spcBef>
            </a:pPr>
            <a:r>
              <a:rPr lang="en-US" sz="3600">
                <a:latin typeface="Arial" pitchFamily="34" charset="0"/>
              </a:rPr>
              <a:t>SiD</a:t>
            </a:r>
          </a:p>
        </p:txBody>
      </p:sp>
      <p:sp>
        <p:nvSpPr>
          <p:cNvPr id="109575" name="Text Box 7"/>
          <p:cNvSpPr txBox="1">
            <a:spLocks noChangeArrowheads="1"/>
          </p:cNvSpPr>
          <p:nvPr/>
        </p:nvSpPr>
        <p:spPr bwMode="auto">
          <a:xfrm>
            <a:off x="1371600" y="3581400"/>
            <a:ext cx="1600200" cy="641350"/>
          </a:xfrm>
          <a:prstGeom prst="rect">
            <a:avLst/>
          </a:prstGeom>
          <a:noFill/>
          <a:ln w="9525">
            <a:noFill/>
            <a:miter lim="800000"/>
            <a:headEnd/>
            <a:tailEnd/>
          </a:ln>
        </p:spPr>
        <p:txBody>
          <a:bodyPr>
            <a:spAutoFit/>
          </a:bodyPr>
          <a:lstStyle/>
          <a:p>
            <a:pPr algn="ctr" fontAlgn="ctr">
              <a:spcBef>
                <a:spcPct val="50000"/>
              </a:spcBef>
            </a:pPr>
            <a:r>
              <a:rPr lang="en-US" sz="3600">
                <a:latin typeface="Arial" pitchFamily="34" charset="0"/>
              </a:rPr>
              <a:t>ILD</a:t>
            </a:r>
          </a:p>
        </p:txBody>
      </p:sp>
      <p:sp>
        <p:nvSpPr>
          <p:cNvPr id="109576" name="Line 8"/>
          <p:cNvSpPr>
            <a:spLocks noChangeShapeType="1"/>
          </p:cNvSpPr>
          <p:nvPr/>
        </p:nvSpPr>
        <p:spPr bwMode="auto">
          <a:xfrm flipV="1">
            <a:off x="685800" y="2667000"/>
            <a:ext cx="304800" cy="838200"/>
          </a:xfrm>
          <a:prstGeom prst="line">
            <a:avLst/>
          </a:prstGeom>
          <a:noFill/>
          <a:ln w="9525">
            <a:solidFill>
              <a:schemeClr val="tx1"/>
            </a:solidFill>
            <a:round/>
            <a:headEnd/>
            <a:tailEnd type="triangle" w="med" len="med"/>
          </a:ln>
        </p:spPr>
        <p:txBody>
          <a:bodyPr/>
          <a:lstStyle/>
          <a:p>
            <a:endParaRPr lang="en-GB"/>
          </a:p>
        </p:txBody>
      </p:sp>
      <p:sp>
        <p:nvSpPr>
          <p:cNvPr id="109577" name="Line 9"/>
          <p:cNvSpPr>
            <a:spLocks noChangeShapeType="1"/>
          </p:cNvSpPr>
          <p:nvPr/>
        </p:nvSpPr>
        <p:spPr bwMode="auto">
          <a:xfrm>
            <a:off x="2667000" y="3886200"/>
            <a:ext cx="2819400" cy="990600"/>
          </a:xfrm>
          <a:prstGeom prst="line">
            <a:avLst/>
          </a:prstGeom>
          <a:noFill/>
          <a:ln w="9525">
            <a:solidFill>
              <a:schemeClr val="tx1"/>
            </a:solidFill>
            <a:round/>
            <a:headEnd/>
            <a:tailEnd type="triangle" w="med" len="med"/>
          </a:ln>
        </p:spPr>
        <p:txBody>
          <a:bodyPr/>
          <a:lstStyle/>
          <a:p>
            <a:endParaRPr lang="en-GB"/>
          </a:p>
        </p:txBody>
      </p:sp>
      <p:sp>
        <p:nvSpPr>
          <p:cNvPr id="109578" name="Text Box 10"/>
          <p:cNvSpPr txBox="1">
            <a:spLocks noChangeArrowheads="1"/>
          </p:cNvSpPr>
          <p:nvPr/>
        </p:nvSpPr>
        <p:spPr bwMode="auto">
          <a:xfrm>
            <a:off x="381000" y="6292850"/>
            <a:ext cx="3465513" cy="336550"/>
          </a:xfrm>
          <a:prstGeom prst="rect">
            <a:avLst/>
          </a:prstGeom>
          <a:noFill/>
          <a:ln w="9525" algn="ctr">
            <a:noFill/>
            <a:miter lim="800000"/>
            <a:headEnd/>
            <a:tailEnd/>
          </a:ln>
        </p:spPr>
        <p:txBody>
          <a:bodyPr wrap="none">
            <a:spAutoFit/>
          </a:bodyPr>
          <a:lstStyle/>
          <a:p>
            <a:r>
              <a:rPr lang="en-US"/>
              <a:t>M.Oriunno, H.Yamaoka, A.Herve, et. al</a:t>
            </a:r>
          </a:p>
        </p:txBody>
      </p:sp>
    </p:spTree>
  </p:cSld>
  <p:clrMapOvr>
    <a:masterClrMapping/>
  </p:clrMapOvr>
  <p:transition>
    <p:strips dir="rd"/>
  </p:transition>
  <p:timing>
    <p:tnLst>
      <p:par>
        <p:cTn id="1" dur="indefinite" restart="never" nodeType="tmRoot"/>
      </p:par>
    </p:tnLst>
  </p:timing>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0594" name="Picture 2"/>
          <p:cNvPicPr>
            <a:picLocks noChangeAspect="1" noChangeArrowheads="1"/>
          </p:cNvPicPr>
          <p:nvPr/>
        </p:nvPicPr>
        <p:blipFill>
          <a:blip r:embed="rId3" cstate="email"/>
          <a:srcRect/>
          <a:stretch>
            <a:fillRect/>
          </a:stretch>
        </p:blipFill>
        <p:spPr bwMode="auto">
          <a:xfrm>
            <a:off x="652463" y="647700"/>
            <a:ext cx="7839075" cy="5905500"/>
          </a:xfrm>
          <a:prstGeom prst="rect">
            <a:avLst/>
          </a:prstGeom>
          <a:noFill/>
          <a:ln w="9525">
            <a:noFill/>
            <a:miter lim="800000"/>
            <a:headEnd/>
            <a:tailEnd/>
          </a:ln>
        </p:spPr>
      </p:pic>
    </p:spTree>
  </p:cSld>
  <p:clrMapOvr>
    <a:masterClrMapping/>
  </p:clrMapOvr>
  <p:transition>
    <p:strips dir="rd"/>
  </p:transition>
  <p:timing>
    <p:tnLst>
      <p:par>
        <p:cTn id="1" dur="indefinite" restart="never" nodeType="tmRoot"/>
      </p:par>
    </p:tnLst>
  </p:timing>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8" name="Rectangle 2"/>
          <p:cNvSpPr>
            <a:spLocks noChangeArrowheads="1"/>
          </p:cNvSpPr>
          <p:nvPr/>
        </p:nvSpPr>
        <p:spPr bwMode="auto">
          <a:xfrm>
            <a:off x="1447800" y="0"/>
            <a:ext cx="2743200" cy="914400"/>
          </a:xfrm>
          <a:prstGeom prst="rect">
            <a:avLst/>
          </a:prstGeom>
          <a:noFill/>
          <a:ln w="9525">
            <a:noFill/>
            <a:miter lim="800000"/>
            <a:headEnd/>
            <a:tailEnd/>
          </a:ln>
        </p:spPr>
        <p:txBody>
          <a:bodyPr anchor="ctr"/>
          <a:lstStyle/>
          <a:p>
            <a:r>
              <a:rPr kumimoji="1" lang="en-US" sz="3200">
                <a:solidFill>
                  <a:schemeClr val="tx2"/>
                </a:solidFill>
                <a:latin typeface="Berlin Sans FB" pitchFamily="34" charset="0"/>
              </a:rPr>
              <a:t>Moving the detector</a:t>
            </a:r>
          </a:p>
        </p:txBody>
      </p:sp>
      <p:pic>
        <p:nvPicPr>
          <p:cNvPr id="111619" name="Picture 3" descr="magnet-2000-066_04"/>
          <p:cNvPicPr>
            <a:picLocks noChangeAspect="1" noChangeArrowheads="1"/>
          </p:cNvPicPr>
          <p:nvPr/>
        </p:nvPicPr>
        <p:blipFill>
          <a:blip r:embed="rId2" cstate="email"/>
          <a:srcRect/>
          <a:stretch>
            <a:fillRect/>
          </a:stretch>
        </p:blipFill>
        <p:spPr bwMode="auto">
          <a:xfrm>
            <a:off x="4876800" y="84138"/>
            <a:ext cx="4191000" cy="3784600"/>
          </a:xfrm>
          <a:prstGeom prst="rect">
            <a:avLst/>
          </a:prstGeom>
          <a:noFill/>
          <a:ln w="9525">
            <a:noFill/>
            <a:miter lim="800000"/>
            <a:headEnd/>
            <a:tailEnd/>
          </a:ln>
        </p:spPr>
      </p:pic>
      <p:sp>
        <p:nvSpPr>
          <p:cNvPr id="111620" name="Text Box 4"/>
          <p:cNvSpPr txBox="1">
            <a:spLocks noChangeArrowheads="1"/>
          </p:cNvSpPr>
          <p:nvPr/>
        </p:nvSpPr>
        <p:spPr bwMode="auto">
          <a:xfrm>
            <a:off x="4876800" y="3962400"/>
            <a:ext cx="4267200" cy="366713"/>
          </a:xfrm>
          <a:prstGeom prst="rect">
            <a:avLst/>
          </a:prstGeom>
          <a:noFill/>
          <a:ln w="9525">
            <a:noFill/>
            <a:miter lim="800000"/>
            <a:headEnd/>
            <a:tailEnd/>
          </a:ln>
        </p:spPr>
        <p:txBody>
          <a:bodyPr>
            <a:spAutoFit/>
          </a:bodyPr>
          <a:lstStyle/>
          <a:p>
            <a:pPr fontAlgn="ctr"/>
            <a:r>
              <a:rPr lang="en-US" sz="1800">
                <a:solidFill>
                  <a:srgbClr val="008000"/>
                </a:solidFill>
                <a:latin typeface="Arial" pitchFamily="34" charset="0"/>
              </a:rPr>
              <a:t>Air-pads at CMS – move 2000k pieces</a:t>
            </a:r>
          </a:p>
        </p:txBody>
      </p:sp>
      <p:pic>
        <p:nvPicPr>
          <p:cNvPr id="111621" name="Picture 5" descr="xtwc"/>
          <p:cNvPicPr>
            <a:picLocks noChangeAspect="1" noChangeArrowheads="1"/>
          </p:cNvPicPr>
          <p:nvPr/>
        </p:nvPicPr>
        <p:blipFill>
          <a:blip r:embed="rId3" cstate="email"/>
          <a:srcRect/>
          <a:stretch>
            <a:fillRect/>
          </a:stretch>
        </p:blipFill>
        <p:spPr bwMode="auto">
          <a:xfrm>
            <a:off x="0" y="1143000"/>
            <a:ext cx="3962400" cy="2185988"/>
          </a:xfrm>
          <a:prstGeom prst="rect">
            <a:avLst/>
          </a:prstGeom>
          <a:noFill/>
          <a:ln w="19050">
            <a:solidFill>
              <a:srgbClr val="0000FF"/>
            </a:solidFill>
            <a:miter lim="800000"/>
            <a:headEnd/>
            <a:tailEnd/>
          </a:ln>
        </p:spPr>
      </p:pic>
      <p:sp>
        <p:nvSpPr>
          <p:cNvPr id="111622" name="Text Box 6"/>
          <p:cNvSpPr txBox="1">
            <a:spLocks noChangeArrowheads="1"/>
          </p:cNvSpPr>
          <p:nvPr/>
        </p:nvSpPr>
        <p:spPr bwMode="auto">
          <a:xfrm>
            <a:off x="228600" y="3276600"/>
            <a:ext cx="3241675" cy="376238"/>
          </a:xfrm>
          <a:prstGeom prst="rect">
            <a:avLst/>
          </a:prstGeom>
          <a:solidFill>
            <a:schemeClr val="bg1"/>
          </a:solidFill>
          <a:ln w="9525">
            <a:solidFill>
              <a:srgbClr val="008080"/>
            </a:solidFill>
            <a:miter lim="800000"/>
            <a:headEnd/>
            <a:tailEnd/>
          </a:ln>
        </p:spPr>
        <p:txBody>
          <a:bodyPr wrap="none">
            <a:spAutoFit/>
          </a:bodyPr>
          <a:lstStyle/>
          <a:p>
            <a:r>
              <a:rPr lang="en-US" sz="1800">
                <a:solidFill>
                  <a:srgbClr val="014462"/>
                </a:solidFill>
                <a:latin typeface="Arial" pitchFamily="34" charset="0"/>
                <a:ea typeface="ＭＳ Ｐゴシック" pitchFamily="34" charset="-128"/>
              </a:rPr>
              <a:t>5000 ton Hilman roller module</a:t>
            </a:r>
          </a:p>
        </p:txBody>
      </p:sp>
      <p:pic>
        <p:nvPicPr>
          <p:cNvPr id="111623" name="Picture 7" descr="Oblique"/>
          <p:cNvPicPr>
            <a:picLocks noChangeAspect="1" noChangeArrowheads="1"/>
          </p:cNvPicPr>
          <p:nvPr/>
        </p:nvPicPr>
        <p:blipFill>
          <a:blip r:embed="rId4" cstate="email"/>
          <a:srcRect/>
          <a:stretch>
            <a:fillRect/>
          </a:stretch>
        </p:blipFill>
        <p:spPr bwMode="auto">
          <a:xfrm>
            <a:off x="457200" y="3733800"/>
            <a:ext cx="4419600" cy="2971800"/>
          </a:xfrm>
          <a:prstGeom prst="rect">
            <a:avLst/>
          </a:prstGeom>
          <a:noFill/>
          <a:ln w="9525">
            <a:noFill/>
            <a:miter lim="800000"/>
            <a:headEnd/>
            <a:tailEnd/>
          </a:ln>
        </p:spPr>
      </p:pic>
      <p:sp>
        <p:nvSpPr>
          <p:cNvPr id="111624" name="Text Box 8"/>
          <p:cNvSpPr txBox="1">
            <a:spLocks noChangeArrowheads="1"/>
          </p:cNvSpPr>
          <p:nvPr/>
        </p:nvSpPr>
        <p:spPr bwMode="auto">
          <a:xfrm>
            <a:off x="4876800" y="4419600"/>
            <a:ext cx="4267200" cy="2225675"/>
          </a:xfrm>
          <a:prstGeom prst="rect">
            <a:avLst/>
          </a:prstGeom>
          <a:noFill/>
          <a:ln w="9525">
            <a:noFill/>
            <a:miter lim="800000"/>
            <a:headEnd/>
            <a:tailEnd/>
          </a:ln>
        </p:spPr>
        <p:txBody>
          <a:bodyPr>
            <a:spAutoFit/>
          </a:bodyPr>
          <a:lstStyle/>
          <a:p>
            <a:pPr fontAlgn="ctr"/>
            <a:r>
              <a:rPr lang="en-US" sz="2000">
                <a:solidFill>
                  <a:srgbClr val="008000"/>
                </a:solidFill>
                <a:latin typeface="Arial" pitchFamily="34" charset="0"/>
              </a:rPr>
              <a:t>Is detector (compatible with on-surface assembly) rigid enough itself to avoid distortions during move?</a:t>
            </a:r>
          </a:p>
          <a:p>
            <a:pPr fontAlgn="ctr"/>
            <a:endParaRPr lang="en-US" sz="2000">
              <a:solidFill>
                <a:srgbClr val="008000"/>
              </a:solidFill>
              <a:latin typeface="Arial" pitchFamily="34" charset="0"/>
            </a:endParaRPr>
          </a:p>
          <a:p>
            <a:pPr fontAlgn="ctr"/>
            <a:r>
              <a:rPr lang="en-US" sz="2000">
                <a:solidFill>
                  <a:srgbClr val="008000"/>
                </a:solidFill>
                <a:latin typeface="Arial" pitchFamily="34" charset="0"/>
              </a:rPr>
              <a:t>Concept of the platform to move ILC detector</a:t>
            </a:r>
          </a:p>
        </p:txBody>
      </p:sp>
      <p:sp>
        <p:nvSpPr>
          <p:cNvPr id="111625" name="Text Box 9"/>
          <p:cNvSpPr txBox="1">
            <a:spLocks noChangeArrowheads="1"/>
          </p:cNvSpPr>
          <p:nvPr/>
        </p:nvSpPr>
        <p:spPr bwMode="auto">
          <a:xfrm>
            <a:off x="2117725" y="6386513"/>
            <a:ext cx="2233613" cy="336550"/>
          </a:xfrm>
          <a:prstGeom prst="rect">
            <a:avLst/>
          </a:prstGeom>
          <a:noFill/>
          <a:ln w="9525">
            <a:noFill/>
            <a:miter lim="800000"/>
            <a:headEnd/>
            <a:tailEnd/>
          </a:ln>
        </p:spPr>
        <p:txBody>
          <a:bodyPr wrap="none">
            <a:spAutoFit/>
          </a:bodyPr>
          <a:lstStyle/>
          <a:p>
            <a:r>
              <a:rPr lang="en-US">
                <a:solidFill>
                  <a:srgbClr val="008000"/>
                </a:solidFill>
              </a:rPr>
              <a:t>A.Herve, H.Gerwig, at al</a:t>
            </a:r>
          </a:p>
        </p:txBody>
      </p:sp>
    </p:spTree>
  </p:cSld>
  <p:clrMapOvr>
    <a:masterClrMapping/>
  </p:clrMapOvr>
  <p:transition>
    <p:strips dir="rd"/>
  </p:transition>
  <p:timing>
    <p:tnLst>
      <p:par>
        <p:cTn id="1" dur="indefinite" restart="never" nodeType="tmRoot"/>
      </p:par>
    </p:tnLst>
  </p:timing>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4"/>
          <p:cNvSpPr>
            <a:spLocks noChangeArrowheads="1"/>
          </p:cNvSpPr>
          <p:nvPr/>
        </p:nvSpPr>
        <p:spPr bwMode="auto">
          <a:xfrm>
            <a:off x="1447800" y="0"/>
            <a:ext cx="3733800" cy="914400"/>
          </a:xfrm>
          <a:prstGeom prst="rect">
            <a:avLst/>
          </a:prstGeom>
          <a:noFill/>
          <a:ln w="9525">
            <a:noFill/>
            <a:miter lim="800000"/>
            <a:headEnd/>
            <a:tailEnd/>
          </a:ln>
        </p:spPr>
        <p:txBody>
          <a:bodyPr anchor="ctr"/>
          <a:lstStyle/>
          <a:p>
            <a:r>
              <a:rPr kumimoji="1" lang="en-US" sz="3200">
                <a:solidFill>
                  <a:schemeClr val="tx2"/>
                </a:solidFill>
                <a:latin typeface="Berlin Sans FB" pitchFamily="34" charset="0"/>
              </a:rPr>
              <a:t>Moving the detector</a:t>
            </a:r>
          </a:p>
        </p:txBody>
      </p:sp>
      <p:pic>
        <p:nvPicPr>
          <p:cNvPr id="112643" name="Picture 5" descr="magnet-2000-066_04"/>
          <p:cNvPicPr>
            <a:picLocks noChangeAspect="1" noChangeArrowheads="1"/>
          </p:cNvPicPr>
          <p:nvPr/>
        </p:nvPicPr>
        <p:blipFill>
          <a:blip r:embed="rId2" cstate="email"/>
          <a:srcRect/>
          <a:stretch>
            <a:fillRect/>
          </a:stretch>
        </p:blipFill>
        <p:spPr bwMode="auto">
          <a:xfrm>
            <a:off x="5257800" y="84138"/>
            <a:ext cx="3810000" cy="3440112"/>
          </a:xfrm>
          <a:prstGeom prst="rect">
            <a:avLst/>
          </a:prstGeom>
          <a:noFill/>
          <a:ln w="9525">
            <a:noFill/>
            <a:miter lim="800000"/>
            <a:headEnd/>
            <a:tailEnd/>
          </a:ln>
        </p:spPr>
      </p:pic>
      <p:sp>
        <p:nvSpPr>
          <p:cNvPr id="112644" name="Text Box 6"/>
          <p:cNvSpPr txBox="1">
            <a:spLocks noChangeArrowheads="1"/>
          </p:cNvSpPr>
          <p:nvPr/>
        </p:nvSpPr>
        <p:spPr bwMode="auto">
          <a:xfrm>
            <a:off x="5410200" y="61913"/>
            <a:ext cx="3505200" cy="366712"/>
          </a:xfrm>
          <a:prstGeom prst="rect">
            <a:avLst/>
          </a:prstGeom>
          <a:noFill/>
          <a:ln w="9525">
            <a:noFill/>
            <a:miter lim="800000"/>
            <a:headEnd/>
            <a:tailEnd/>
          </a:ln>
        </p:spPr>
        <p:txBody>
          <a:bodyPr>
            <a:spAutoFit/>
          </a:bodyPr>
          <a:lstStyle/>
          <a:p>
            <a:pPr fontAlgn="ctr"/>
            <a:r>
              <a:rPr lang="en-US" sz="1800">
                <a:solidFill>
                  <a:srgbClr val="FFE5F2"/>
                </a:solidFill>
                <a:latin typeface="Arial" pitchFamily="34" charset="0"/>
              </a:rPr>
              <a:t>Air-pads at CMS – move 2000k</a:t>
            </a:r>
          </a:p>
        </p:txBody>
      </p:sp>
      <p:pic>
        <p:nvPicPr>
          <p:cNvPr id="112645" name="Picture 7" descr="Oblique"/>
          <p:cNvPicPr>
            <a:picLocks noChangeAspect="1" noChangeArrowheads="1"/>
          </p:cNvPicPr>
          <p:nvPr/>
        </p:nvPicPr>
        <p:blipFill>
          <a:blip r:embed="rId3" cstate="screen"/>
          <a:srcRect/>
          <a:stretch>
            <a:fillRect/>
          </a:stretch>
        </p:blipFill>
        <p:spPr bwMode="auto">
          <a:xfrm>
            <a:off x="0" y="914400"/>
            <a:ext cx="4419600" cy="2859088"/>
          </a:xfrm>
          <a:prstGeom prst="rect">
            <a:avLst/>
          </a:prstGeom>
          <a:noFill/>
          <a:ln w="9525">
            <a:noFill/>
            <a:miter lim="800000"/>
            <a:headEnd/>
            <a:tailEnd/>
          </a:ln>
        </p:spPr>
      </p:pic>
      <p:sp>
        <p:nvSpPr>
          <p:cNvPr id="112646" name="Rectangle 8"/>
          <p:cNvSpPr>
            <a:spLocks noChangeArrowheads="1"/>
          </p:cNvSpPr>
          <p:nvPr/>
        </p:nvSpPr>
        <p:spPr bwMode="auto">
          <a:xfrm>
            <a:off x="0" y="3476625"/>
            <a:ext cx="4106863" cy="336550"/>
          </a:xfrm>
          <a:prstGeom prst="rect">
            <a:avLst/>
          </a:prstGeom>
          <a:noFill/>
          <a:ln w="9525">
            <a:noFill/>
            <a:miter lim="800000"/>
            <a:headEnd/>
            <a:tailEnd/>
          </a:ln>
        </p:spPr>
        <p:txBody>
          <a:bodyPr wrap="none">
            <a:spAutoFit/>
          </a:bodyPr>
          <a:lstStyle/>
          <a:p>
            <a:pPr fontAlgn="ctr"/>
            <a:r>
              <a:rPr lang="en-US">
                <a:solidFill>
                  <a:schemeClr val="accent2"/>
                </a:solidFill>
                <a:latin typeface="Arial" pitchFamily="34" charset="0"/>
              </a:rPr>
              <a:t>Concept of the platform, A.Herve, H.Gerwig</a:t>
            </a:r>
          </a:p>
        </p:txBody>
      </p:sp>
      <p:pic>
        <p:nvPicPr>
          <p:cNvPr id="112647" name="Picture 9" descr="platform and IR asm iso"/>
          <p:cNvPicPr>
            <a:picLocks noChangeAspect="1" noChangeArrowheads="1"/>
          </p:cNvPicPr>
          <p:nvPr/>
        </p:nvPicPr>
        <p:blipFill>
          <a:blip r:embed="rId4" cstate="screen"/>
          <a:srcRect/>
          <a:stretch>
            <a:fillRect/>
          </a:stretch>
        </p:blipFill>
        <p:spPr bwMode="auto">
          <a:xfrm>
            <a:off x="0" y="3810000"/>
            <a:ext cx="4343400" cy="2654300"/>
          </a:xfrm>
          <a:prstGeom prst="rect">
            <a:avLst/>
          </a:prstGeom>
          <a:noFill/>
          <a:ln w="12700">
            <a:solidFill>
              <a:srgbClr val="0000FF"/>
            </a:solidFill>
            <a:miter lim="800000"/>
            <a:headEnd/>
            <a:tailEnd/>
          </a:ln>
        </p:spPr>
      </p:pic>
      <p:sp>
        <p:nvSpPr>
          <p:cNvPr id="112648" name="AutoShape 10"/>
          <p:cNvSpPr>
            <a:spLocks noChangeArrowheads="1"/>
          </p:cNvSpPr>
          <p:nvPr/>
        </p:nvSpPr>
        <p:spPr bwMode="auto">
          <a:xfrm rot="17574312" flipH="1">
            <a:off x="4457700" y="2933700"/>
            <a:ext cx="762000" cy="838200"/>
          </a:xfrm>
          <a:custGeom>
            <a:avLst/>
            <a:gdLst>
              <a:gd name="T0" fmla="*/ 443913241 w 21600"/>
              <a:gd name="T1" fmla="*/ 1227303 h 21600"/>
              <a:gd name="T2" fmla="*/ 81134097 w 21600"/>
              <a:gd name="T3" fmla="*/ 878529210 h 21600"/>
              <a:gd name="T4" fmla="*/ 448962194 w 21600"/>
              <a:gd name="T5" fmla="*/ 106002808 h 21600"/>
              <a:gd name="T6" fmla="*/ 1037801009 w 21600"/>
              <a:gd name="T7" fmla="*/ 875022430 h 21600"/>
              <a:gd name="T8" fmla="*/ 838741281 w 21600"/>
              <a:gd name="T9" fmla="*/ 1009894350 h 21600"/>
              <a:gd name="T10" fmla="*/ 737366531 w 21600"/>
              <a:gd name="T11" fmla="*/ 745002135 h 21600"/>
              <a:gd name="T12" fmla="*/ 0 60000 65536"/>
              <a:gd name="T13" fmla="*/ 0 60000 65536"/>
              <a:gd name="T14" fmla="*/ 0 60000 65536"/>
              <a:gd name="T15" fmla="*/ 0 60000 65536"/>
              <a:gd name="T16" fmla="*/ 0 60000 65536"/>
              <a:gd name="T17" fmla="*/ 0 60000 65536"/>
              <a:gd name="T18" fmla="*/ 3163 w 21600"/>
              <a:gd name="T19" fmla="*/ 3163 h 21600"/>
              <a:gd name="T20" fmla="*/ 18437 w 21600"/>
              <a:gd name="T21" fmla="*/ 18437 h 21600"/>
            </a:gdLst>
            <a:ahLst/>
            <a:cxnLst>
              <a:cxn ang="T12">
                <a:pos x="T0" y="T1"/>
              </a:cxn>
              <a:cxn ang="T13">
                <a:pos x="T2" y="T3"/>
              </a:cxn>
              <a:cxn ang="T14">
                <a:pos x="T4" y="T5"/>
              </a:cxn>
              <a:cxn ang="T15">
                <a:pos x="T6" y="T7"/>
              </a:cxn>
              <a:cxn ang="T16">
                <a:pos x="T8" y="T9"/>
              </a:cxn>
              <a:cxn ang="T17">
                <a:pos x="T10" y="T11"/>
              </a:cxn>
            </a:cxnLst>
            <a:rect l="T18" t="T19" r="T20" b="T21"/>
            <a:pathLst>
              <a:path w="21600" h="21600">
                <a:moveTo>
                  <a:pt x="19362" y="13583"/>
                </a:moveTo>
                <a:cubicBezTo>
                  <a:pt x="19655" y="12684"/>
                  <a:pt x="19804" y="11745"/>
                  <a:pt x="19804" y="10800"/>
                </a:cubicBezTo>
                <a:cubicBezTo>
                  <a:pt x="19804" y="5827"/>
                  <a:pt x="15772" y="1796"/>
                  <a:pt x="10800" y="1796"/>
                </a:cubicBezTo>
                <a:cubicBezTo>
                  <a:pt x="5827" y="1796"/>
                  <a:pt x="1796" y="5827"/>
                  <a:pt x="1796" y="10800"/>
                </a:cubicBezTo>
                <a:cubicBezTo>
                  <a:pt x="1795" y="12131"/>
                  <a:pt x="2091" y="13446"/>
                  <a:pt x="2660" y="14650"/>
                </a:cubicBezTo>
                <a:lnTo>
                  <a:pt x="1037" y="15418"/>
                </a:lnTo>
                <a:cubicBezTo>
                  <a:pt x="354" y="13974"/>
                  <a:pt x="0" y="12397"/>
                  <a:pt x="0" y="10800"/>
                </a:cubicBezTo>
                <a:cubicBezTo>
                  <a:pt x="0" y="4835"/>
                  <a:pt x="4835" y="0"/>
                  <a:pt x="10800" y="0"/>
                </a:cubicBezTo>
                <a:cubicBezTo>
                  <a:pt x="16764" y="0"/>
                  <a:pt x="21600" y="4835"/>
                  <a:pt x="21600" y="10800"/>
                </a:cubicBezTo>
                <a:cubicBezTo>
                  <a:pt x="21600" y="11933"/>
                  <a:pt x="21421" y="13060"/>
                  <a:pt x="21070" y="14139"/>
                </a:cubicBezTo>
                <a:lnTo>
                  <a:pt x="23638" y="14974"/>
                </a:lnTo>
                <a:lnTo>
                  <a:pt x="19104" y="17282"/>
                </a:lnTo>
                <a:lnTo>
                  <a:pt x="16795" y="12749"/>
                </a:lnTo>
                <a:lnTo>
                  <a:pt x="19362" y="13583"/>
                </a:lnTo>
                <a:close/>
              </a:path>
            </a:pathLst>
          </a:custGeom>
          <a:solidFill>
            <a:schemeClr val="accent1"/>
          </a:solidFill>
          <a:ln w="38100">
            <a:solidFill>
              <a:schemeClr val="tx1"/>
            </a:solidFill>
            <a:miter lim="800000"/>
            <a:headEnd/>
            <a:tailEnd/>
          </a:ln>
        </p:spPr>
        <p:txBody>
          <a:bodyPr wrap="none" anchor="ctr"/>
          <a:lstStyle/>
          <a:p>
            <a:endParaRPr lang="en-GB"/>
          </a:p>
        </p:txBody>
      </p:sp>
      <p:pic>
        <p:nvPicPr>
          <p:cNvPr id="112649" name="Picture 11" descr="platform bottom detail"/>
          <p:cNvPicPr>
            <a:picLocks noChangeAspect="1" noChangeArrowheads="1"/>
          </p:cNvPicPr>
          <p:nvPr/>
        </p:nvPicPr>
        <p:blipFill>
          <a:blip r:embed="rId5" cstate="screen"/>
          <a:srcRect/>
          <a:stretch>
            <a:fillRect/>
          </a:stretch>
        </p:blipFill>
        <p:spPr bwMode="auto">
          <a:xfrm>
            <a:off x="5105400" y="3643313"/>
            <a:ext cx="3962400" cy="2830512"/>
          </a:xfrm>
          <a:prstGeom prst="rect">
            <a:avLst/>
          </a:prstGeom>
          <a:noFill/>
          <a:ln w="12700">
            <a:solidFill>
              <a:srgbClr val="0000FF"/>
            </a:solidFill>
            <a:miter lim="800000"/>
            <a:headEnd/>
            <a:tailEnd/>
          </a:ln>
        </p:spPr>
      </p:pic>
      <p:pic>
        <p:nvPicPr>
          <p:cNvPr id="112650" name="Picture 12" descr="1"/>
          <p:cNvPicPr>
            <a:picLocks noChangeAspect="1" noChangeArrowheads="1"/>
          </p:cNvPicPr>
          <p:nvPr/>
        </p:nvPicPr>
        <p:blipFill>
          <a:blip r:embed="rId6" cstate="screen"/>
          <a:srcRect/>
          <a:stretch>
            <a:fillRect/>
          </a:stretch>
        </p:blipFill>
        <p:spPr bwMode="auto">
          <a:xfrm>
            <a:off x="3476625" y="4876800"/>
            <a:ext cx="2035175" cy="1720850"/>
          </a:xfrm>
          <a:prstGeom prst="rect">
            <a:avLst/>
          </a:prstGeom>
          <a:noFill/>
          <a:ln w="12700">
            <a:solidFill>
              <a:srgbClr val="0000FF"/>
            </a:solidFill>
            <a:miter lim="800000"/>
            <a:headEnd/>
            <a:tailEnd/>
          </a:ln>
        </p:spPr>
      </p:pic>
      <p:sp>
        <p:nvSpPr>
          <p:cNvPr id="112651" name="Rectangle 13"/>
          <p:cNvSpPr>
            <a:spLocks noChangeArrowheads="1"/>
          </p:cNvSpPr>
          <p:nvPr/>
        </p:nvSpPr>
        <p:spPr bwMode="auto">
          <a:xfrm>
            <a:off x="5457825" y="6202363"/>
            <a:ext cx="985838" cy="336550"/>
          </a:xfrm>
          <a:prstGeom prst="rect">
            <a:avLst/>
          </a:prstGeom>
          <a:noFill/>
          <a:ln w="9525">
            <a:noFill/>
            <a:miter lim="800000"/>
            <a:headEnd/>
            <a:tailEnd/>
          </a:ln>
        </p:spPr>
        <p:txBody>
          <a:bodyPr wrap="none">
            <a:spAutoFit/>
          </a:bodyPr>
          <a:lstStyle/>
          <a:p>
            <a:pPr fontAlgn="ctr"/>
            <a:r>
              <a:rPr lang="en-US">
                <a:solidFill>
                  <a:schemeClr val="accent2"/>
                </a:solidFill>
                <a:latin typeface="Arial" pitchFamily="34" charset="0"/>
              </a:rPr>
              <a:t>J.Amann</a:t>
            </a:r>
          </a:p>
        </p:txBody>
      </p:sp>
    </p:spTree>
  </p:cSld>
  <p:clrMapOvr>
    <a:masterClrMapping/>
  </p:clrMapOvr>
  <p:transition>
    <p:strips dir="rd"/>
  </p:transition>
  <p:timing>
    <p:tnLst>
      <p:par>
        <p:cTn id="1" dur="indefinite" restart="never" nodeType="tmRoot"/>
      </p:par>
    </p:tnLst>
  </p:timing>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6" name="Rectangle 2"/>
          <p:cNvSpPr>
            <a:spLocks noGrp="1" noChangeArrowheads="1"/>
          </p:cNvSpPr>
          <p:nvPr>
            <p:ph type="title"/>
          </p:nvPr>
        </p:nvSpPr>
        <p:spPr>
          <a:xfrm>
            <a:off x="1295400" y="0"/>
            <a:ext cx="7467600" cy="939800"/>
          </a:xfrm>
        </p:spPr>
        <p:txBody>
          <a:bodyPr/>
          <a:lstStyle/>
          <a:p>
            <a:r>
              <a:rPr lang="en-US" sz="3200" smtClean="0"/>
              <a:t>Example of MDI issues: moving detectors</a:t>
            </a:r>
          </a:p>
        </p:txBody>
      </p:sp>
      <p:pic>
        <p:nvPicPr>
          <p:cNvPr id="113667" name="Picture 3" descr="irhall1"/>
          <p:cNvPicPr>
            <a:picLocks noChangeAspect="1" noChangeArrowheads="1"/>
          </p:cNvPicPr>
          <p:nvPr/>
        </p:nvPicPr>
        <p:blipFill>
          <a:blip r:embed="rId3" cstate="email"/>
          <a:srcRect/>
          <a:stretch>
            <a:fillRect/>
          </a:stretch>
        </p:blipFill>
        <p:spPr bwMode="auto">
          <a:xfrm>
            <a:off x="0" y="1981200"/>
            <a:ext cx="3962400" cy="3048000"/>
          </a:xfrm>
          <a:prstGeom prst="rect">
            <a:avLst/>
          </a:prstGeom>
          <a:noFill/>
          <a:ln w="9525">
            <a:noFill/>
            <a:miter lim="800000"/>
            <a:headEnd/>
            <a:tailEnd/>
          </a:ln>
        </p:spPr>
      </p:pic>
      <p:pic>
        <p:nvPicPr>
          <p:cNvPr id="113668" name="Picture 4" descr="YB0_plug_being_opened"/>
          <p:cNvPicPr>
            <a:picLocks noChangeAspect="1" noChangeArrowheads="1"/>
          </p:cNvPicPr>
          <p:nvPr/>
        </p:nvPicPr>
        <p:blipFill>
          <a:blip r:embed="rId4" cstate="email"/>
          <a:srcRect/>
          <a:stretch>
            <a:fillRect/>
          </a:stretch>
        </p:blipFill>
        <p:spPr bwMode="auto">
          <a:xfrm>
            <a:off x="4876800" y="3352800"/>
            <a:ext cx="4162425" cy="2959100"/>
          </a:xfrm>
          <a:prstGeom prst="rect">
            <a:avLst/>
          </a:prstGeom>
          <a:noFill/>
          <a:ln w="38100">
            <a:solidFill>
              <a:srgbClr val="000000"/>
            </a:solidFill>
            <a:miter lim="800000"/>
            <a:headEnd/>
            <a:tailEnd/>
          </a:ln>
        </p:spPr>
      </p:pic>
      <p:sp>
        <p:nvSpPr>
          <p:cNvPr id="113669" name="Rectangle 5"/>
          <p:cNvSpPr>
            <a:spLocks noChangeArrowheads="1"/>
          </p:cNvSpPr>
          <p:nvPr/>
        </p:nvSpPr>
        <p:spPr bwMode="auto">
          <a:xfrm>
            <a:off x="4900613" y="3416300"/>
            <a:ext cx="4086225" cy="366713"/>
          </a:xfrm>
          <a:prstGeom prst="rect">
            <a:avLst/>
          </a:prstGeom>
          <a:solidFill>
            <a:schemeClr val="bg1"/>
          </a:solidFill>
          <a:ln w="9525">
            <a:noFill/>
            <a:miter lim="800000"/>
            <a:headEnd/>
            <a:tailEnd/>
          </a:ln>
        </p:spPr>
        <p:txBody>
          <a:bodyPr>
            <a:spAutoFit/>
          </a:bodyPr>
          <a:lstStyle/>
          <a:p>
            <a:pPr eaLnBrk="1" hangingPunct="1"/>
            <a:r>
              <a:rPr lang="en-US" sz="1800">
                <a:latin typeface="Berlin Sans FB" pitchFamily="34" charset="0"/>
              </a:rPr>
              <a:t>CMS platform – proof of principle for ILC</a:t>
            </a:r>
          </a:p>
        </p:txBody>
      </p:sp>
      <p:grpSp>
        <p:nvGrpSpPr>
          <p:cNvPr id="113670" name="Group 6"/>
          <p:cNvGrpSpPr>
            <a:grpSpLocks/>
          </p:cNvGrpSpPr>
          <p:nvPr/>
        </p:nvGrpSpPr>
        <p:grpSpPr bwMode="auto">
          <a:xfrm>
            <a:off x="4953000" y="838200"/>
            <a:ext cx="3657600" cy="2560638"/>
            <a:chOff x="2688" y="528"/>
            <a:chExt cx="2736" cy="1853"/>
          </a:xfrm>
        </p:grpSpPr>
        <p:pic>
          <p:nvPicPr>
            <p:cNvPr id="113676" name="Picture 7"/>
            <p:cNvPicPr>
              <a:picLocks noChangeAspect="1" noChangeArrowheads="1"/>
            </p:cNvPicPr>
            <p:nvPr/>
          </p:nvPicPr>
          <p:blipFill>
            <a:blip r:embed="rId5" cstate="screen"/>
            <a:srcRect/>
            <a:stretch>
              <a:fillRect/>
            </a:stretch>
          </p:blipFill>
          <p:spPr bwMode="auto">
            <a:xfrm>
              <a:off x="2688" y="528"/>
              <a:ext cx="2736" cy="1853"/>
            </a:xfrm>
            <a:prstGeom prst="rect">
              <a:avLst/>
            </a:prstGeom>
            <a:noFill/>
            <a:ln w="9525" algn="ctr">
              <a:noFill/>
              <a:miter lim="800000"/>
              <a:headEnd/>
              <a:tailEnd/>
            </a:ln>
          </p:spPr>
        </p:pic>
        <p:sp>
          <p:nvSpPr>
            <p:cNvPr id="113677" name="Rectangle 8"/>
            <p:cNvSpPr>
              <a:spLocks noChangeArrowheads="1"/>
            </p:cNvSpPr>
            <p:nvPr/>
          </p:nvSpPr>
          <p:spPr bwMode="auto">
            <a:xfrm>
              <a:off x="3332" y="1940"/>
              <a:ext cx="1420" cy="144"/>
            </a:xfrm>
            <a:prstGeom prst="rect">
              <a:avLst/>
            </a:prstGeom>
            <a:solidFill>
              <a:srgbClr val="996633"/>
            </a:solidFill>
            <a:ln w="9525" algn="ctr">
              <a:solidFill>
                <a:srgbClr val="008000"/>
              </a:solidFill>
              <a:miter lim="800000"/>
              <a:headEnd/>
              <a:tailEnd/>
            </a:ln>
          </p:spPr>
          <p:txBody>
            <a:bodyPr anchor="ctr">
              <a:spAutoFit/>
            </a:bodyPr>
            <a:lstStyle/>
            <a:p>
              <a:endParaRPr lang="en-US"/>
            </a:p>
          </p:txBody>
        </p:sp>
      </p:grpSp>
      <p:sp>
        <p:nvSpPr>
          <p:cNvPr id="113671" name="Text Box 9"/>
          <p:cNvSpPr txBox="1">
            <a:spLocks noChangeArrowheads="1"/>
          </p:cNvSpPr>
          <p:nvPr/>
        </p:nvSpPr>
        <p:spPr bwMode="auto">
          <a:xfrm>
            <a:off x="136525" y="1219200"/>
            <a:ext cx="3800475" cy="701675"/>
          </a:xfrm>
          <a:prstGeom prst="rect">
            <a:avLst/>
          </a:prstGeom>
          <a:noFill/>
          <a:ln w="9525" algn="ctr">
            <a:noFill/>
            <a:miter lim="800000"/>
            <a:headEnd/>
            <a:tailEnd/>
          </a:ln>
        </p:spPr>
        <p:txBody>
          <a:bodyPr wrap="none">
            <a:spAutoFit/>
          </a:bodyPr>
          <a:lstStyle/>
          <a:p>
            <a:r>
              <a:rPr lang="en-US" sz="2000"/>
              <a:t>Detector motion system with</a:t>
            </a:r>
            <a:br>
              <a:rPr lang="en-US" sz="2000"/>
            </a:br>
            <a:r>
              <a:rPr lang="en-US" sz="2000"/>
              <a:t>or without an intermediate platform</a:t>
            </a:r>
          </a:p>
        </p:txBody>
      </p:sp>
      <p:sp>
        <p:nvSpPr>
          <p:cNvPr id="113672" name="Line 10"/>
          <p:cNvSpPr>
            <a:spLocks noChangeShapeType="1"/>
          </p:cNvSpPr>
          <p:nvPr/>
        </p:nvSpPr>
        <p:spPr bwMode="auto">
          <a:xfrm>
            <a:off x="3276600" y="1371600"/>
            <a:ext cx="1295400" cy="152400"/>
          </a:xfrm>
          <a:prstGeom prst="line">
            <a:avLst/>
          </a:prstGeom>
          <a:noFill/>
          <a:ln w="38100">
            <a:solidFill>
              <a:srgbClr val="FF3300"/>
            </a:solidFill>
            <a:round/>
            <a:headEnd/>
            <a:tailEnd type="triangle" w="med" len="med"/>
          </a:ln>
        </p:spPr>
        <p:txBody>
          <a:bodyPr wrap="none">
            <a:spAutoFit/>
          </a:bodyPr>
          <a:lstStyle/>
          <a:p>
            <a:endParaRPr lang="en-GB"/>
          </a:p>
        </p:txBody>
      </p:sp>
      <p:sp>
        <p:nvSpPr>
          <p:cNvPr id="113673" name="Line 11"/>
          <p:cNvSpPr>
            <a:spLocks noChangeShapeType="1"/>
          </p:cNvSpPr>
          <p:nvPr/>
        </p:nvSpPr>
        <p:spPr bwMode="auto">
          <a:xfrm>
            <a:off x="838200" y="1828800"/>
            <a:ext cx="381000" cy="457200"/>
          </a:xfrm>
          <a:prstGeom prst="line">
            <a:avLst/>
          </a:prstGeom>
          <a:noFill/>
          <a:ln w="38100">
            <a:solidFill>
              <a:srgbClr val="FF3300"/>
            </a:solidFill>
            <a:round/>
            <a:headEnd/>
            <a:tailEnd type="triangle" w="med" len="med"/>
          </a:ln>
        </p:spPr>
        <p:txBody>
          <a:bodyPr>
            <a:spAutoFit/>
          </a:bodyPr>
          <a:lstStyle/>
          <a:p>
            <a:endParaRPr lang="en-GB"/>
          </a:p>
        </p:txBody>
      </p:sp>
      <p:sp>
        <p:nvSpPr>
          <p:cNvPr id="113674" name="Text Box 13"/>
          <p:cNvSpPr txBox="1">
            <a:spLocks noChangeArrowheads="1"/>
          </p:cNvSpPr>
          <p:nvPr/>
        </p:nvSpPr>
        <p:spPr bwMode="auto">
          <a:xfrm>
            <a:off x="76200" y="5013325"/>
            <a:ext cx="4435475" cy="396875"/>
          </a:xfrm>
          <a:prstGeom prst="rect">
            <a:avLst/>
          </a:prstGeom>
          <a:noFill/>
          <a:ln w="9525" algn="ctr">
            <a:noFill/>
            <a:miter lim="800000"/>
            <a:headEnd/>
            <a:tailEnd/>
          </a:ln>
        </p:spPr>
        <p:txBody>
          <a:bodyPr wrap="none">
            <a:spAutoFit/>
          </a:bodyPr>
          <a:lstStyle/>
          <a:p>
            <a:r>
              <a:rPr lang="en-US" sz="2000"/>
              <a:t>Detector and beamline shielding elements</a:t>
            </a:r>
          </a:p>
        </p:txBody>
      </p:sp>
      <p:sp>
        <p:nvSpPr>
          <p:cNvPr id="113675" name="Line 14"/>
          <p:cNvSpPr>
            <a:spLocks noChangeShapeType="1"/>
          </p:cNvSpPr>
          <p:nvPr/>
        </p:nvSpPr>
        <p:spPr bwMode="auto">
          <a:xfrm flipV="1">
            <a:off x="228600" y="3429000"/>
            <a:ext cx="304800" cy="1447800"/>
          </a:xfrm>
          <a:prstGeom prst="line">
            <a:avLst/>
          </a:prstGeom>
          <a:noFill/>
          <a:ln w="38100">
            <a:solidFill>
              <a:srgbClr val="FF3300"/>
            </a:solidFill>
            <a:round/>
            <a:headEnd/>
            <a:tailEnd type="triangle" w="med" len="med"/>
          </a:ln>
        </p:spPr>
        <p:txBody>
          <a:bodyPr>
            <a:spAutoFit/>
          </a:bodyPr>
          <a:lstStyle/>
          <a:p>
            <a:endParaRPr lang="en-GB"/>
          </a:p>
        </p:txBody>
      </p:sp>
    </p:spTree>
  </p:cSld>
  <p:clrMapOvr>
    <a:masterClrMapping/>
  </p:clrMapOvr>
  <p:transition>
    <p:strips dir="rd"/>
  </p:transition>
  <p:timing>
    <p:tnLst>
      <p:par>
        <p:cTn id="1" dur="indefinite" restart="never" nodeType="tmRoot"/>
      </p:par>
    </p:tnLst>
  </p:timing>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90" name="Rectangle 4"/>
          <p:cNvSpPr>
            <a:spLocks noChangeArrowheads="1"/>
          </p:cNvSpPr>
          <p:nvPr/>
        </p:nvSpPr>
        <p:spPr bwMode="auto">
          <a:xfrm>
            <a:off x="1447800" y="0"/>
            <a:ext cx="7467600" cy="914400"/>
          </a:xfrm>
          <a:prstGeom prst="rect">
            <a:avLst/>
          </a:prstGeom>
          <a:noFill/>
          <a:ln w="9525">
            <a:noFill/>
            <a:miter lim="800000"/>
            <a:headEnd/>
            <a:tailEnd/>
          </a:ln>
        </p:spPr>
        <p:txBody>
          <a:bodyPr anchor="ctr"/>
          <a:lstStyle/>
          <a:p>
            <a:pPr algn="ctr"/>
            <a:r>
              <a:rPr kumimoji="1" lang="en-US" sz="3600">
                <a:solidFill>
                  <a:schemeClr val="tx2"/>
                </a:solidFill>
                <a:latin typeface="Berlin Sans FB" pitchFamily="34" charset="0"/>
              </a:rPr>
              <a:t>Configuration of IR tunnels and halls</a:t>
            </a:r>
          </a:p>
        </p:txBody>
      </p:sp>
      <p:pic>
        <p:nvPicPr>
          <p:cNvPr id="114691" name="Picture 6"/>
          <p:cNvPicPr>
            <a:picLocks noChangeAspect="1" noChangeArrowheads="1"/>
          </p:cNvPicPr>
          <p:nvPr/>
        </p:nvPicPr>
        <p:blipFill>
          <a:blip r:embed="rId2" cstate="email"/>
          <a:srcRect l="1025" t="5756" r="8717" b="5035"/>
          <a:stretch>
            <a:fillRect/>
          </a:stretch>
        </p:blipFill>
        <p:spPr bwMode="auto">
          <a:xfrm>
            <a:off x="685800" y="1219200"/>
            <a:ext cx="7620000" cy="5368925"/>
          </a:xfrm>
          <a:prstGeom prst="rect">
            <a:avLst/>
          </a:prstGeom>
          <a:noFill/>
          <a:ln w="9525">
            <a:noFill/>
            <a:miter lim="800000"/>
            <a:headEnd/>
            <a:tailEnd/>
          </a:ln>
        </p:spPr>
      </p:pic>
      <p:sp>
        <p:nvSpPr>
          <p:cNvPr id="114692" name="Text Box 7"/>
          <p:cNvSpPr txBox="1">
            <a:spLocks noChangeArrowheads="1"/>
          </p:cNvSpPr>
          <p:nvPr/>
        </p:nvSpPr>
        <p:spPr bwMode="auto">
          <a:xfrm>
            <a:off x="822325" y="6234113"/>
            <a:ext cx="1581150" cy="336550"/>
          </a:xfrm>
          <a:prstGeom prst="rect">
            <a:avLst/>
          </a:prstGeom>
          <a:noFill/>
          <a:ln w="9525">
            <a:noFill/>
            <a:miter lim="800000"/>
            <a:headEnd/>
            <a:tailEnd/>
          </a:ln>
        </p:spPr>
        <p:txBody>
          <a:bodyPr wrap="none">
            <a:spAutoFit/>
          </a:bodyPr>
          <a:lstStyle/>
          <a:p>
            <a:r>
              <a:rPr lang="en-US">
                <a:solidFill>
                  <a:schemeClr val="hlink"/>
                </a:solidFill>
              </a:rPr>
              <a:t>Alain Herve et al</a:t>
            </a:r>
          </a:p>
        </p:txBody>
      </p:sp>
    </p:spTree>
  </p:cSld>
  <p:clrMapOvr>
    <a:masterClrMapping/>
  </p:clrMapOvr>
  <p:transition>
    <p:strips dir="rd"/>
  </p:transition>
  <p:timing>
    <p:tnLst>
      <p:par>
        <p:cTn id="1" dur="indefinite" restart="never" nodeType="tmRoot"/>
      </p:par>
    </p:tnLst>
  </p:timing>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5714" name="Picture 2" descr="noplat"/>
          <p:cNvPicPr>
            <a:picLocks noChangeAspect="1" noChangeArrowheads="1"/>
          </p:cNvPicPr>
          <p:nvPr/>
        </p:nvPicPr>
        <p:blipFill>
          <a:blip r:embed="rId3" cstate="email"/>
          <a:srcRect/>
          <a:stretch>
            <a:fillRect/>
          </a:stretch>
        </p:blipFill>
        <p:spPr bwMode="auto">
          <a:xfrm>
            <a:off x="42863" y="1295400"/>
            <a:ext cx="4487862" cy="4648200"/>
          </a:xfrm>
          <a:prstGeom prst="rect">
            <a:avLst/>
          </a:prstGeom>
          <a:noFill/>
          <a:ln w="9525">
            <a:noFill/>
            <a:miter lim="800000"/>
            <a:headEnd/>
            <a:tailEnd/>
          </a:ln>
        </p:spPr>
      </p:pic>
      <p:sp>
        <p:nvSpPr>
          <p:cNvPr id="115715" name="Rectangle 3"/>
          <p:cNvSpPr>
            <a:spLocks noChangeArrowheads="1"/>
          </p:cNvSpPr>
          <p:nvPr/>
        </p:nvSpPr>
        <p:spPr bwMode="auto">
          <a:xfrm>
            <a:off x="1905000" y="228600"/>
            <a:ext cx="6454775" cy="579438"/>
          </a:xfrm>
          <a:prstGeom prst="rect">
            <a:avLst/>
          </a:prstGeom>
          <a:noFill/>
          <a:ln w="9525">
            <a:noFill/>
            <a:miter lim="800000"/>
            <a:headEnd/>
            <a:tailEnd/>
          </a:ln>
        </p:spPr>
        <p:txBody>
          <a:bodyPr wrap="none">
            <a:spAutoFit/>
          </a:bodyPr>
          <a:lstStyle/>
          <a:p>
            <a:pPr eaLnBrk="1" hangingPunct="1"/>
            <a:r>
              <a:rPr lang="en-US" sz="3200">
                <a:latin typeface="Arial" pitchFamily="34" charset="0"/>
                <a:cs typeface="Arial" pitchFamily="34" charset="0"/>
              </a:rPr>
              <a:t>All detectors without / with platform</a:t>
            </a:r>
          </a:p>
        </p:txBody>
      </p:sp>
      <p:pic>
        <p:nvPicPr>
          <p:cNvPr id="115716" name="Picture 4" descr="allplat"/>
          <p:cNvPicPr>
            <a:picLocks noChangeAspect="1" noChangeArrowheads="1"/>
          </p:cNvPicPr>
          <p:nvPr/>
        </p:nvPicPr>
        <p:blipFill>
          <a:blip r:embed="rId4" cstate="screen"/>
          <a:srcRect/>
          <a:stretch>
            <a:fillRect/>
          </a:stretch>
        </p:blipFill>
        <p:spPr bwMode="auto">
          <a:xfrm>
            <a:off x="4494213" y="1295400"/>
            <a:ext cx="4608512" cy="4648200"/>
          </a:xfrm>
          <a:prstGeom prst="rect">
            <a:avLst/>
          </a:prstGeom>
          <a:noFill/>
          <a:ln w="9525">
            <a:noFill/>
            <a:miter lim="800000"/>
            <a:headEnd/>
            <a:tailEnd/>
          </a:ln>
        </p:spPr>
      </p:pic>
    </p:spTree>
  </p:cSld>
  <p:clrMapOvr>
    <a:masterClrMapping/>
  </p:clrMapOvr>
  <p:transition advClick="0">
    <p:strips dir="rd"/>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3"/>
          <p:cNvSpPr>
            <a:spLocks noGrp="1" noChangeArrowheads="1"/>
          </p:cNvSpPr>
          <p:nvPr>
            <p:ph type="body" idx="1"/>
          </p:nvPr>
        </p:nvSpPr>
        <p:spPr>
          <a:xfrm>
            <a:off x="0" y="1447800"/>
            <a:ext cx="3505200" cy="5410200"/>
          </a:xfrm>
        </p:spPr>
        <p:txBody>
          <a:bodyPr/>
          <a:lstStyle/>
          <a:p>
            <a:pPr eaLnBrk="1" hangingPunct="1"/>
            <a:r>
              <a:rPr lang="en-US" smtClean="0"/>
              <a:t>Beta function </a:t>
            </a:r>
            <a:r>
              <a:rPr lang="en-US" b="1" smtClean="0">
                <a:solidFill>
                  <a:srgbClr val="000066"/>
                </a:solidFill>
                <a:latin typeface="Symbol" pitchFamily="18" charset="2"/>
              </a:rPr>
              <a:t>b</a:t>
            </a:r>
            <a:r>
              <a:rPr lang="en-US" smtClean="0"/>
              <a:t> characterize optics</a:t>
            </a:r>
          </a:p>
          <a:p>
            <a:pPr eaLnBrk="1" hangingPunct="1"/>
            <a:r>
              <a:rPr lang="en-US" smtClean="0"/>
              <a:t>Emittance </a:t>
            </a:r>
            <a:r>
              <a:rPr lang="en-US" b="1" smtClean="0">
                <a:solidFill>
                  <a:srgbClr val="000066"/>
                </a:solidFill>
                <a:latin typeface="Symbol" pitchFamily="18" charset="2"/>
              </a:rPr>
              <a:t>e</a:t>
            </a:r>
            <a:r>
              <a:rPr lang="en-US" smtClean="0"/>
              <a:t> is phase space volume of the beam</a:t>
            </a:r>
          </a:p>
          <a:p>
            <a:pPr eaLnBrk="1" hangingPunct="1"/>
            <a:r>
              <a:rPr lang="en-US" smtClean="0"/>
              <a:t>Beam size: </a:t>
            </a:r>
            <a:r>
              <a:rPr lang="en-US" smtClean="0">
                <a:solidFill>
                  <a:srgbClr val="000066"/>
                </a:solidFill>
              </a:rPr>
              <a:t>(</a:t>
            </a:r>
            <a:r>
              <a:rPr lang="en-US" b="1" smtClean="0">
                <a:solidFill>
                  <a:srgbClr val="000066"/>
                </a:solidFill>
                <a:latin typeface="Symbol" pitchFamily="18" charset="2"/>
              </a:rPr>
              <a:t>e</a:t>
            </a:r>
            <a:r>
              <a:rPr lang="en-US" smtClean="0">
                <a:solidFill>
                  <a:srgbClr val="000066"/>
                </a:solidFill>
              </a:rPr>
              <a:t> </a:t>
            </a:r>
            <a:r>
              <a:rPr lang="en-US" b="1" smtClean="0">
                <a:solidFill>
                  <a:srgbClr val="000066"/>
                </a:solidFill>
                <a:latin typeface="Symbol" pitchFamily="18" charset="2"/>
              </a:rPr>
              <a:t>b</a:t>
            </a:r>
            <a:r>
              <a:rPr lang="en-US" smtClean="0">
                <a:solidFill>
                  <a:srgbClr val="000066"/>
                </a:solidFill>
              </a:rPr>
              <a:t>)</a:t>
            </a:r>
            <a:r>
              <a:rPr lang="en-US" baseline="30000" smtClean="0">
                <a:solidFill>
                  <a:srgbClr val="000066"/>
                </a:solidFill>
              </a:rPr>
              <a:t>1/2</a:t>
            </a:r>
            <a:r>
              <a:rPr lang="en-US" smtClean="0"/>
              <a:t> </a:t>
            </a:r>
          </a:p>
          <a:p>
            <a:pPr eaLnBrk="1" hangingPunct="1"/>
            <a:r>
              <a:rPr lang="en-US" smtClean="0"/>
              <a:t>Divergence: </a:t>
            </a:r>
            <a:r>
              <a:rPr lang="en-US" smtClean="0">
                <a:solidFill>
                  <a:srgbClr val="000066"/>
                </a:solidFill>
              </a:rPr>
              <a:t>(</a:t>
            </a:r>
            <a:r>
              <a:rPr lang="en-US" b="1" smtClean="0">
                <a:solidFill>
                  <a:srgbClr val="000066"/>
                </a:solidFill>
                <a:latin typeface="Symbol" pitchFamily="18" charset="2"/>
              </a:rPr>
              <a:t>e</a:t>
            </a:r>
            <a:r>
              <a:rPr lang="en-US" smtClean="0">
                <a:solidFill>
                  <a:srgbClr val="000066"/>
                </a:solidFill>
              </a:rPr>
              <a:t>/</a:t>
            </a:r>
            <a:r>
              <a:rPr lang="en-US" b="1" smtClean="0">
                <a:solidFill>
                  <a:srgbClr val="000066"/>
                </a:solidFill>
                <a:latin typeface="Symbol" pitchFamily="18" charset="2"/>
              </a:rPr>
              <a:t>b</a:t>
            </a:r>
            <a:r>
              <a:rPr lang="en-US" smtClean="0">
                <a:solidFill>
                  <a:srgbClr val="000066"/>
                </a:solidFill>
              </a:rPr>
              <a:t>)</a:t>
            </a:r>
            <a:r>
              <a:rPr lang="en-US" baseline="30000" smtClean="0">
                <a:solidFill>
                  <a:srgbClr val="000066"/>
                </a:solidFill>
              </a:rPr>
              <a:t>1/2</a:t>
            </a:r>
            <a:endParaRPr lang="en-US" smtClean="0"/>
          </a:p>
          <a:p>
            <a:pPr eaLnBrk="1" hangingPunct="1">
              <a:buFontTx/>
              <a:buNone/>
            </a:pPr>
            <a:endParaRPr lang="en-US" smtClean="0"/>
          </a:p>
        </p:txBody>
      </p:sp>
      <p:pic>
        <p:nvPicPr>
          <p:cNvPr id="34819" name="Picture 4" descr="ellips2"/>
          <p:cNvPicPr>
            <a:picLocks noChangeAspect="1" noChangeArrowheads="1"/>
          </p:cNvPicPr>
          <p:nvPr/>
        </p:nvPicPr>
        <p:blipFill>
          <a:blip r:embed="rId2" cstate="screen"/>
          <a:srcRect l="23624" t="4048" r="7341" b="14929"/>
          <a:stretch>
            <a:fillRect/>
          </a:stretch>
        </p:blipFill>
        <p:spPr bwMode="auto">
          <a:xfrm>
            <a:off x="3810000" y="1371600"/>
            <a:ext cx="5334000" cy="3810000"/>
          </a:xfrm>
          <a:prstGeom prst="rect">
            <a:avLst/>
          </a:prstGeom>
          <a:noFill/>
          <a:ln w="9525">
            <a:noFill/>
            <a:miter lim="800000"/>
            <a:headEnd/>
            <a:tailEnd/>
          </a:ln>
        </p:spPr>
      </p:pic>
      <p:sp>
        <p:nvSpPr>
          <p:cNvPr id="34820" name="Rectangle 5"/>
          <p:cNvSpPr>
            <a:spLocks noChangeArrowheads="1"/>
          </p:cNvSpPr>
          <p:nvPr/>
        </p:nvSpPr>
        <p:spPr bwMode="auto">
          <a:xfrm>
            <a:off x="0" y="5486400"/>
            <a:ext cx="9144000" cy="1371600"/>
          </a:xfrm>
          <a:prstGeom prst="rect">
            <a:avLst/>
          </a:prstGeom>
          <a:noFill/>
          <a:ln w="9525">
            <a:noFill/>
            <a:miter lim="800000"/>
            <a:headEnd/>
            <a:tailEnd/>
          </a:ln>
        </p:spPr>
        <p:txBody>
          <a:bodyPr/>
          <a:lstStyle/>
          <a:p>
            <a:pPr marL="342900" indent="-342900">
              <a:lnSpc>
                <a:spcPct val="90000"/>
              </a:lnSpc>
              <a:spcBef>
                <a:spcPct val="20000"/>
              </a:spcBef>
              <a:buClr>
                <a:srgbClr val="CC3300"/>
              </a:buClr>
              <a:buFontTx/>
              <a:buChar char="•"/>
            </a:pPr>
            <a:r>
              <a:rPr kumimoji="1" lang="en-US" sz="2400">
                <a:solidFill>
                  <a:srgbClr val="CC3300"/>
                </a:solidFill>
                <a:latin typeface="Berlin Sans FB" pitchFamily="34" charset="0"/>
              </a:rPr>
              <a:t>Focusing makes the beam ellipse rotate with “betatron frequency”</a:t>
            </a:r>
          </a:p>
          <a:p>
            <a:pPr marL="342900" indent="-342900">
              <a:lnSpc>
                <a:spcPct val="90000"/>
              </a:lnSpc>
              <a:spcBef>
                <a:spcPct val="20000"/>
              </a:spcBef>
              <a:buClr>
                <a:srgbClr val="CC3300"/>
              </a:buClr>
              <a:buFontTx/>
              <a:buChar char="•"/>
            </a:pPr>
            <a:r>
              <a:rPr kumimoji="1" lang="en-US" sz="2400">
                <a:solidFill>
                  <a:srgbClr val="CC3300"/>
                </a:solidFill>
                <a:latin typeface="Berlin Sans FB" pitchFamily="34" charset="0"/>
              </a:rPr>
              <a:t>Phase of ellipse is called “betatron phase”</a:t>
            </a:r>
          </a:p>
        </p:txBody>
      </p:sp>
      <p:sp>
        <p:nvSpPr>
          <p:cNvPr id="34821" name="Rectangle 6"/>
          <p:cNvSpPr>
            <a:spLocks noGrp="1" noChangeArrowheads="1"/>
          </p:cNvSpPr>
          <p:nvPr>
            <p:ph type="title"/>
          </p:nvPr>
        </p:nvSpPr>
        <p:spPr/>
        <p:txBody>
          <a:bodyPr/>
          <a:lstStyle/>
          <a:p>
            <a:r>
              <a:rPr lang="en-US" smtClean="0"/>
              <a:t>Recall couple of definitions</a:t>
            </a:r>
          </a:p>
        </p:txBody>
      </p:sp>
    </p:spTree>
  </p:cSld>
  <p:clrMapOvr>
    <a:masterClrMapping/>
  </p:clrMapOvr>
  <p:transition>
    <p:strips dir="rd"/>
  </p:transition>
  <p:timing>
    <p:tnLst>
      <p:par>
        <p:cTn id="1" dur="indefinite" restart="never" nodeType="tmRoot"/>
      </p:par>
    </p:tnLst>
  </p:timing>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6738" name="Picture 2" descr="pict01"/>
          <p:cNvPicPr>
            <a:picLocks noChangeAspect="1" noChangeArrowheads="1"/>
          </p:cNvPicPr>
          <p:nvPr/>
        </p:nvPicPr>
        <p:blipFill>
          <a:blip r:embed="rId3" cstate="email"/>
          <a:srcRect/>
          <a:stretch>
            <a:fillRect/>
          </a:stretch>
        </p:blipFill>
        <p:spPr bwMode="auto">
          <a:xfrm>
            <a:off x="1600200" y="1219200"/>
            <a:ext cx="6400800" cy="4721225"/>
          </a:xfrm>
          <a:prstGeom prst="rect">
            <a:avLst/>
          </a:prstGeom>
          <a:noFill/>
          <a:ln w="9525">
            <a:noFill/>
            <a:miter lim="800000"/>
            <a:headEnd/>
            <a:tailEnd/>
          </a:ln>
        </p:spPr>
      </p:pic>
      <p:sp>
        <p:nvSpPr>
          <p:cNvPr id="116739" name="Rectangle 3"/>
          <p:cNvSpPr>
            <a:spLocks noGrp="1" noChangeArrowheads="1"/>
          </p:cNvSpPr>
          <p:nvPr>
            <p:ph type="title"/>
          </p:nvPr>
        </p:nvSpPr>
        <p:spPr/>
        <p:txBody>
          <a:bodyPr/>
          <a:lstStyle/>
          <a:p>
            <a:r>
              <a:rPr lang="en-US" smtClean="0"/>
              <a:t>Half Platform w/ Pocket Storage</a:t>
            </a:r>
          </a:p>
        </p:txBody>
      </p:sp>
      <p:sp>
        <p:nvSpPr>
          <p:cNvPr id="116740" name="Text Box 4"/>
          <p:cNvSpPr txBox="1">
            <a:spLocks noChangeArrowheads="1"/>
          </p:cNvSpPr>
          <p:nvPr/>
        </p:nvSpPr>
        <p:spPr bwMode="auto">
          <a:xfrm>
            <a:off x="212725" y="6081713"/>
            <a:ext cx="4473575" cy="336550"/>
          </a:xfrm>
          <a:prstGeom prst="rect">
            <a:avLst/>
          </a:prstGeom>
          <a:noFill/>
          <a:ln w="9525" algn="ctr">
            <a:noFill/>
            <a:miter lim="800000"/>
            <a:headEnd/>
            <a:tailEnd/>
          </a:ln>
        </p:spPr>
        <p:txBody>
          <a:bodyPr wrap="none">
            <a:spAutoFit/>
          </a:bodyPr>
          <a:lstStyle/>
          <a:p>
            <a:r>
              <a:rPr lang="en-US"/>
              <a:t>A.Herve, M.Oriunno, K,Sinram, T.Markiewicz, et al</a:t>
            </a:r>
          </a:p>
        </p:txBody>
      </p:sp>
    </p:spTree>
  </p:cSld>
  <p:clrMapOvr>
    <a:masterClrMapping/>
  </p:clrMapOvr>
  <p:transition advClick="0">
    <p:strips dir="rd"/>
  </p:transition>
  <p:timing>
    <p:tnLst>
      <p:par>
        <p:cTn id="1" dur="indefinite" restart="never" nodeType="tmRoot"/>
      </p:par>
    </p:tnLst>
  </p:timing>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7" name="Rectangle 2"/>
          <p:cNvSpPr>
            <a:spLocks noGrp="1" noChangeArrowheads="1"/>
          </p:cNvSpPr>
          <p:nvPr>
            <p:ph type="title"/>
          </p:nvPr>
        </p:nvSpPr>
        <p:spPr/>
        <p:txBody>
          <a:bodyPr/>
          <a:lstStyle/>
          <a:p>
            <a:r>
              <a:rPr lang="en-US" sz="3200" smtClean="0"/>
              <a:t>Preliminary </a:t>
            </a:r>
            <a:br>
              <a:rPr lang="en-US" sz="3200" smtClean="0"/>
            </a:br>
            <a:r>
              <a:rPr lang="en-US" sz="3200" smtClean="0"/>
              <a:t>ANSYS analysis of Platform</a:t>
            </a:r>
          </a:p>
        </p:txBody>
      </p:sp>
      <p:sp>
        <p:nvSpPr>
          <p:cNvPr id="21508" name="Rectangle 6"/>
          <p:cNvSpPr>
            <a:spLocks noGrp="1" noChangeArrowheads="1"/>
          </p:cNvSpPr>
          <p:nvPr>
            <p:ph type="body" idx="1"/>
          </p:nvPr>
        </p:nvSpPr>
        <p:spPr>
          <a:xfrm>
            <a:off x="381000" y="4800600"/>
            <a:ext cx="8458200" cy="1295400"/>
          </a:xfrm>
        </p:spPr>
        <p:txBody>
          <a:bodyPr/>
          <a:lstStyle/>
          <a:p>
            <a:pPr eaLnBrk="1" hangingPunct="1">
              <a:lnSpc>
                <a:spcPct val="90000"/>
              </a:lnSpc>
            </a:pPr>
            <a:r>
              <a:rPr lang="en-US" smtClean="0"/>
              <a:t>First look of platform stability look rather promising: resonance frequencies are rather large (e.g. 58Hz) and additional vibration is only several nm </a:t>
            </a:r>
          </a:p>
        </p:txBody>
      </p:sp>
      <p:pic>
        <p:nvPicPr>
          <p:cNvPr id="21509" name="Picture 3" descr="sidplat4"/>
          <p:cNvPicPr>
            <a:picLocks noChangeAspect="1" noChangeArrowheads="1"/>
          </p:cNvPicPr>
          <p:nvPr/>
        </p:nvPicPr>
        <p:blipFill>
          <a:blip r:embed="rId4" cstate="email"/>
          <a:srcRect l="3448"/>
          <a:stretch>
            <a:fillRect/>
          </a:stretch>
        </p:blipFill>
        <p:spPr bwMode="auto">
          <a:xfrm>
            <a:off x="33338" y="1066800"/>
            <a:ext cx="4267200" cy="3589338"/>
          </a:xfrm>
          <a:prstGeom prst="rect">
            <a:avLst/>
          </a:prstGeom>
          <a:noFill/>
          <a:ln w="9525">
            <a:noFill/>
            <a:miter lim="800000"/>
            <a:headEnd/>
            <a:tailEnd/>
          </a:ln>
        </p:spPr>
      </p:pic>
      <p:sp>
        <p:nvSpPr>
          <p:cNvPr id="21510" name="Text Box 4"/>
          <p:cNvSpPr txBox="1">
            <a:spLocks noChangeArrowheads="1"/>
          </p:cNvSpPr>
          <p:nvPr/>
        </p:nvSpPr>
        <p:spPr bwMode="auto">
          <a:xfrm>
            <a:off x="1219200" y="1984375"/>
            <a:ext cx="2298700" cy="304800"/>
          </a:xfrm>
          <a:prstGeom prst="rect">
            <a:avLst/>
          </a:prstGeom>
          <a:noFill/>
          <a:ln w="9525">
            <a:noFill/>
            <a:miter lim="800000"/>
            <a:headEnd/>
            <a:tailEnd/>
          </a:ln>
        </p:spPr>
        <p:txBody>
          <a:bodyPr>
            <a:spAutoFit/>
          </a:bodyPr>
          <a:lstStyle/>
          <a:p>
            <a:pPr algn="ctr" eaLnBrk="1" hangingPunct="1">
              <a:spcBef>
                <a:spcPct val="50000"/>
              </a:spcBef>
            </a:pPr>
            <a:r>
              <a:rPr lang="en-US" sz="1400">
                <a:solidFill>
                  <a:srgbClr val="FFFF00"/>
                </a:solidFill>
                <a:latin typeface="Arial" pitchFamily="34" charset="0"/>
              </a:rPr>
              <a:t>Normal mode, 58 Hz</a:t>
            </a:r>
          </a:p>
        </p:txBody>
      </p:sp>
      <p:graphicFrame>
        <p:nvGraphicFramePr>
          <p:cNvPr id="21506" name="Object 5"/>
          <p:cNvGraphicFramePr>
            <a:graphicFrameLocks noChangeAspect="1"/>
          </p:cNvGraphicFramePr>
          <p:nvPr>
            <p:ph idx="4294967295"/>
          </p:nvPr>
        </p:nvGraphicFramePr>
        <p:xfrm>
          <a:off x="4314825" y="1595438"/>
          <a:ext cx="4419600" cy="2603500"/>
        </p:xfrm>
        <a:graphic>
          <a:graphicData uri="http://schemas.openxmlformats.org/presentationml/2006/ole">
            <p:oleObj spid="_x0000_s21506" name="Chart" r:id="rId5" imgW="6858081" imgH="4038641" progId="Excel.Sheet.8">
              <p:embed/>
            </p:oleObj>
          </a:graphicData>
        </a:graphic>
      </p:graphicFrame>
      <p:sp>
        <p:nvSpPr>
          <p:cNvPr id="21511" name="Text Box 7"/>
          <p:cNvSpPr txBox="1">
            <a:spLocks noChangeArrowheads="1"/>
          </p:cNvSpPr>
          <p:nvPr/>
        </p:nvSpPr>
        <p:spPr bwMode="auto">
          <a:xfrm>
            <a:off x="6705600" y="4343400"/>
            <a:ext cx="1093788" cy="336550"/>
          </a:xfrm>
          <a:prstGeom prst="rect">
            <a:avLst/>
          </a:prstGeom>
          <a:noFill/>
          <a:ln w="9525" algn="ctr">
            <a:noFill/>
            <a:miter lim="800000"/>
            <a:headEnd/>
            <a:tailEnd/>
          </a:ln>
        </p:spPr>
        <p:txBody>
          <a:bodyPr wrap="none">
            <a:spAutoFit/>
          </a:bodyPr>
          <a:lstStyle/>
          <a:p>
            <a:r>
              <a:rPr lang="en-US"/>
              <a:t>M.Oriunno</a:t>
            </a:r>
          </a:p>
        </p:txBody>
      </p:sp>
      <p:sp>
        <p:nvSpPr>
          <p:cNvPr id="21512" name="Line 8"/>
          <p:cNvSpPr>
            <a:spLocks noChangeShapeType="1"/>
          </p:cNvSpPr>
          <p:nvPr/>
        </p:nvSpPr>
        <p:spPr bwMode="auto">
          <a:xfrm flipH="1">
            <a:off x="8705850" y="2390775"/>
            <a:ext cx="304800" cy="0"/>
          </a:xfrm>
          <a:prstGeom prst="line">
            <a:avLst/>
          </a:prstGeom>
          <a:noFill/>
          <a:ln w="9525">
            <a:solidFill>
              <a:schemeClr val="tx1"/>
            </a:solidFill>
            <a:round/>
            <a:headEnd/>
            <a:tailEnd type="triangle" w="med" len="med"/>
          </a:ln>
        </p:spPr>
        <p:txBody>
          <a:bodyPr wrap="none">
            <a:spAutoFit/>
          </a:bodyPr>
          <a:lstStyle/>
          <a:p>
            <a:endParaRPr lang="en-GB"/>
          </a:p>
        </p:txBody>
      </p:sp>
      <p:sp>
        <p:nvSpPr>
          <p:cNvPr id="21513" name="Text Box 9"/>
          <p:cNvSpPr txBox="1">
            <a:spLocks noChangeArrowheads="1"/>
          </p:cNvSpPr>
          <p:nvPr/>
        </p:nvSpPr>
        <p:spPr bwMode="auto">
          <a:xfrm>
            <a:off x="8626475" y="2006600"/>
            <a:ext cx="546100" cy="336550"/>
          </a:xfrm>
          <a:prstGeom prst="rect">
            <a:avLst/>
          </a:prstGeom>
          <a:noFill/>
          <a:ln w="9525" algn="ctr">
            <a:noFill/>
            <a:miter lim="800000"/>
            <a:headEnd/>
            <a:tailEnd/>
          </a:ln>
        </p:spPr>
        <p:txBody>
          <a:bodyPr wrap="none">
            <a:spAutoFit/>
          </a:bodyPr>
          <a:lstStyle/>
          <a:p>
            <a:r>
              <a:rPr lang="en-US"/>
              <a:t>1nm</a:t>
            </a:r>
          </a:p>
        </p:txBody>
      </p:sp>
      <p:sp>
        <p:nvSpPr>
          <p:cNvPr id="21514" name="Line 10"/>
          <p:cNvSpPr>
            <a:spLocks noChangeShapeType="1"/>
          </p:cNvSpPr>
          <p:nvPr/>
        </p:nvSpPr>
        <p:spPr bwMode="auto">
          <a:xfrm flipV="1">
            <a:off x="8186738" y="3886200"/>
            <a:ext cx="0" cy="457200"/>
          </a:xfrm>
          <a:prstGeom prst="line">
            <a:avLst/>
          </a:prstGeom>
          <a:noFill/>
          <a:ln w="9525">
            <a:solidFill>
              <a:schemeClr val="tx1"/>
            </a:solidFill>
            <a:round/>
            <a:headEnd/>
            <a:tailEnd type="triangle" w="med" len="med"/>
          </a:ln>
        </p:spPr>
        <p:txBody>
          <a:bodyPr wrap="none">
            <a:spAutoFit/>
          </a:bodyPr>
          <a:lstStyle/>
          <a:p>
            <a:endParaRPr lang="en-GB"/>
          </a:p>
        </p:txBody>
      </p:sp>
      <p:sp>
        <p:nvSpPr>
          <p:cNvPr id="21515" name="Text Box 11"/>
          <p:cNvSpPr txBox="1">
            <a:spLocks noChangeArrowheads="1"/>
          </p:cNvSpPr>
          <p:nvPr/>
        </p:nvSpPr>
        <p:spPr bwMode="auto">
          <a:xfrm>
            <a:off x="8142288" y="4252913"/>
            <a:ext cx="623887" cy="336550"/>
          </a:xfrm>
          <a:prstGeom prst="rect">
            <a:avLst/>
          </a:prstGeom>
          <a:noFill/>
          <a:ln w="9525" algn="ctr">
            <a:noFill/>
            <a:miter lim="800000"/>
            <a:headEnd/>
            <a:tailEnd/>
          </a:ln>
        </p:spPr>
        <p:txBody>
          <a:bodyPr wrap="none">
            <a:spAutoFit/>
          </a:bodyPr>
          <a:lstStyle/>
          <a:p>
            <a:r>
              <a:rPr lang="en-US"/>
              <a:t>58Hz</a:t>
            </a:r>
          </a:p>
        </p:txBody>
      </p:sp>
    </p:spTree>
  </p:cSld>
  <p:clrMapOvr>
    <a:masterClrMapping/>
  </p:clrMapOvr>
  <p:transition>
    <p:strips dir="rd"/>
  </p:transition>
  <p:timing>
    <p:tnLst>
      <p:par>
        <p:cTn id="1" dur="indefinite" restart="never" nodeType="tmRoot"/>
      </p:par>
    </p:tnLst>
  </p:timing>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1" name="Rectangle 2"/>
          <p:cNvSpPr>
            <a:spLocks noGrp="1" noChangeArrowheads="1"/>
          </p:cNvSpPr>
          <p:nvPr>
            <p:ph type="title"/>
          </p:nvPr>
        </p:nvSpPr>
        <p:spPr/>
        <p:txBody>
          <a:bodyPr/>
          <a:lstStyle/>
          <a:p>
            <a:r>
              <a:rPr lang="en-US" smtClean="0"/>
              <a:t>Detector stability analysis (SiD)</a:t>
            </a:r>
          </a:p>
        </p:txBody>
      </p:sp>
      <p:sp>
        <p:nvSpPr>
          <p:cNvPr id="22532" name="Rectangle 8"/>
          <p:cNvSpPr>
            <a:spLocks noGrp="1" noChangeArrowheads="1"/>
          </p:cNvSpPr>
          <p:nvPr>
            <p:ph type="body" idx="1"/>
          </p:nvPr>
        </p:nvSpPr>
        <p:spPr>
          <a:xfrm>
            <a:off x="0" y="4495800"/>
            <a:ext cx="4114800" cy="1981200"/>
          </a:xfrm>
        </p:spPr>
        <p:txBody>
          <a:bodyPr/>
          <a:lstStyle/>
          <a:p>
            <a:pPr eaLnBrk="1" hangingPunct="1"/>
            <a:r>
              <a:rPr lang="en-US" sz="2400" smtClean="0"/>
              <a:t>First analysis shows possibilities for optimization</a:t>
            </a:r>
          </a:p>
          <a:p>
            <a:pPr lvl="1" eaLnBrk="1" hangingPunct="1"/>
            <a:r>
              <a:rPr lang="en-US" sz="2000" smtClean="0"/>
              <a:t>e.g. tolerance to fringe field =&gt; detector mass =&gt; resonance frequency</a:t>
            </a:r>
          </a:p>
        </p:txBody>
      </p:sp>
      <p:pic>
        <p:nvPicPr>
          <p:cNvPr id="22533" name="Picture 3" descr="sid1"/>
          <p:cNvPicPr>
            <a:picLocks noChangeAspect="1" noChangeArrowheads="1"/>
          </p:cNvPicPr>
          <p:nvPr/>
        </p:nvPicPr>
        <p:blipFill>
          <a:blip r:embed="rId4" cstate="email"/>
          <a:srcRect/>
          <a:stretch>
            <a:fillRect/>
          </a:stretch>
        </p:blipFill>
        <p:spPr bwMode="auto">
          <a:xfrm>
            <a:off x="76200" y="1076325"/>
            <a:ext cx="4249738" cy="3267075"/>
          </a:xfrm>
          <a:prstGeom prst="rect">
            <a:avLst/>
          </a:prstGeom>
          <a:noFill/>
          <a:ln w="9525">
            <a:noFill/>
            <a:miter lim="800000"/>
            <a:headEnd/>
            <a:tailEnd/>
          </a:ln>
        </p:spPr>
      </p:pic>
      <p:sp>
        <p:nvSpPr>
          <p:cNvPr id="22534" name="Text Box 4"/>
          <p:cNvSpPr txBox="1">
            <a:spLocks noChangeArrowheads="1"/>
          </p:cNvSpPr>
          <p:nvPr/>
        </p:nvSpPr>
        <p:spPr bwMode="auto">
          <a:xfrm>
            <a:off x="228600" y="3763963"/>
            <a:ext cx="2195513" cy="274637"/>
          </a:xfrm>
          <a:prstGeom prst="rect">
            <a:avLst/>
          </a:prstGeom>
          <a:noFill/>
          <a:ln w="9525">
            <a:noFill/>
            <a:miter lim="800000"/>
            <a:headEnd/>
            <a:tailEnd/>
          </a:ln>
        </p:spPr>
        <p:txBody>
          <a:bodyPr>
            <a:spAutoFit/>
          </a:bodyPr>
          <a:lstStyle/>
          <a:p>
            <a:pPr eaLnBrk="1" hangingPunct="1">
              <a:spcBef>
                <a:spcPct val="50000"/>
              </a:spcBef>
            </a:pPr>
            <a:r>
              <a:rPr lang="en-US" sz="1200">
                <a:solidFill>
                  <a:srgbClr val="FFFF00"/>
                </a:solidFill>
                <a:latin typeface="Arial" pitchFamily="34" charset="0"/>
              </a:rPr>
              <a:t>Global FE Model</a:t>
            </a:r>
          </a:p>
        </p:txBody>
      </p:sp>
      <p:sp>
        <p:nvSpPr>
          <p:cNvPr id="22535" name="Text Box 5"/>
          <p:cNvSpPr txBox="1">
            <a:spLocks noChangeArrowheads="1"/>
          </p:cNvSpPr>
          <p:nvPr/>
        </p:nvSpPr>
        <p:spPr bwMode="auto">
          <a:xfrm>
            <a:off x="5562600" y="3352800"/>
            <a:ext cx="2362200" cy="641350"/>
          </a:xfrm>
          <a:prstGeom prst="rect">
            <a:avLst/>
          </a:prstGeom>
          <a:noFill/>
          <a:ln w="9525">
            <a:noFill/>
            <a:miter lim="800000"/>
            <a:headEnd/>
            <a:tailEnd/>
          </a:ln>
        </p:spPr>
        <p:txBody>
          <a:bodyPr>
            <a:spAutoFit/>
          </a:bodyPr>
          <a:lstStyle/>
          <a:p>
            <a:pPr algn="ctr" eaLnBrk="1" hangingPunct="1">
              <a:spcBef>
                <a:spcPct val="50000"/>
              </a:spcBef>
            </a:pPr>
            <a:r>
              <a:rPr lang="en-US" sz="1800">
                <a:latin typeface="Arial" pitchFamily="34" charset="0"/>
              </a:rPr>
              <a:t>First vertical motion mode, 10.42 Hz</a:t>
            </a:r>
          </a:p>
        </p:txBody>
      </p:sp>
      <p:pic>
        <p:nvPicPr>
          <p:cNvPr id="22536" name="Picture 6" descr="sidmode5"/>
          <p:cNvPicPr>
            <a:picLocks noChangeAspect="1" noChangeArrowheads="1"/>
          </p:cNvPicPr>
          <p:nvPr/>
        </p:nvPicPr>
        <p:blipFill>
          <a:blip r:embed="rId5" cstate="email"/>
          <a:srcRect/>
          <a:stretch>
            <a:fillRect/>
          </a:stretch>
        </p:blipFill>
        <p:spPr bwMode="auto">
          <a:xfrm>
            <a:off x="5299075" y="1066800"/>
            <a:ext cx="2854325" cy="2193925"/>
          </a:xfrm>
          <a:prstGeom prst="rect">
            <a:avLst/>
          </a:prstGeom>
          <a:noFill/>
          <a:ln w="9525">
            <a:noFill/>
            <a:miter lim="800000"/>
            <a:headEnd/>
            <a:tailEnd/>
          </a:ln>
        </p:spPr>
      </p:pic>
      <p:graphicFrame>
        <p:nvGraphicFramePr>
          <p:cNvPr id="22530" name="Object 7"/>
          <p:cNvGraphicFramePr>
            <a:graphicFrameLocks noChangeAspect="1"/>
          </p:cNvGraphicFramePr>
          <p:nvPr>
            <p:ph idx="4294967295"/>
          </p:nvPr>
        </p:nvGraphicFramePr>
        <p:xfrm>
          <a:off x="4114800" y="4067175"/>
          <a:ext cx="5029200" cy="2486025"/>
        </p:xfrm>
        <a:graphic>
          <a:graphicData uri="http://schemas.openxmlformats.org/presentationml/2006/ole">
            <p:oleObj spid="_x0000_s22530" name="Chart" r:id="rId6" imgW="8381919" imgH="4143329" progId="Excel.Sheet.8">
              <p:embed/>
            </p:oleObj>
          </a:graphicData>
        </a:graphic>
      </p:graphicFrame>
      <p:sp>
        <p:nvSpPr>
          <p:cNvPr id="22537" name="Line 9"/>
          <p:cNvSpPr>
            <a:spLocks noChangeShapeType="1"/>
          </p:cNvSpPr>
          <p:nvPr/>
        </p:nvSpPr>
        <p:spPr bwMode="auto">
          <a:xfrm flipH="1">
            <a:off x="3971925" y="4814888"/>
            <a:ext cx="304800" cy="0"/>
          </a:xfrm>
          <a:prstGeom prst="line">
            <a:avLst/>
          </a:prstGeom>
          <a:noFill/>
          <a:ln w="9525">
            <a:solidFill>
              <a:schemeClr val="tx1"/>
            </a:solidFill>
            <a:round/>
            <a:headEnd type="triangle" w="med" len="med"/>
            <a:tailEnd/>
          </a:ln>
        </p:spPr>
        <p:txBody>
          <a:bodyPr wrap="none">
            <a:spAutoFit/>
          </a:bodyPr>
          <a:lstStyle/>
          <a:p>
            <a:endParaRPr lang="en-GB"/>
          </a:p>
        </p:txBody>
      </p:sp>
      <p:sp>
        <p:nvSpPr>
          <p:cNvPr id="22538" name="Text Box 10"/>
          <p:cNvSpPr txBox="1">
            <a:spLocks noChangeArrowheads="1"/>
          </p:cNvSpPr>
          <p:nvPr/>
        </p:nvSpPr>
        <p:spPr bwMode="auto">
          <a:xfrm>
            <a:off x="3659188" y="4495800"/>
            <a:ext cx="546100" cy="336550"/>
          </a:xfrm>
          <a:prstGeom prst="rect">
            <a:avLst/>
          </a:prstGeom>
          <a:noFill/>
          <a:ln w="9525" algn="ctr">
            <a:noFill/>
            <a:miter lim="800000"/>
            <a:headEnd/>
            <a:tailEnd/>
          </a:ln>
        </p:spPr>
        <p:txBody>
          <a:bodyPr wrap="none">
            <a:spAutoFit/>
          </a:bodyPr>
          <a:lstStyle/>
          <a:p>
            <a:r>
              <a:rPr lang="en-US"/>
              <a:t>1nm</a:t>
            </a:r>
          </a:p>
        </p:txBody>
      </p:sp>
    </p:spTree>
  </p:cSld>
  <p:clrMapOvr>
    <a:masterClrMapping/>
  </p:clrMapOvr>
  <p:transition>
    <p:strips dir="rd"/>
  </p:transition>
  <p:timing>
    <p:tnLst>
      <p:par>
        <p:cTn id="1" dur="indefinite" restart="never" nodeType="tmRoot"/>
      </p:par>
    </p:tnLst>
  </p:timing>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7762" name="Picture 4"/>
          <p:cNvPicPr>
            <a:picLocks noChangeAspect="1" noChangeArrowheads="1"/>
          </p:cNvPicPr>
          <p:nvPr/>
        </p:nvPicPr>
        <p:blipFill>
          <a:blip r:embed="rId3" cstate="email"/>
          <a:srcRect/>
          <a:stretch>
            <a:fillRect/>
          </a:stretch>
        </p:blipFill>
        <p:spPr bwMode="auto">
          <a:xfrm>
            <a:off x="304800" y="1104900"/>
            <a:ext cx="8382000" cy="5448300"/>
          </a:xfrm>
          <a:prstGeom prst="rect">
            <a:avLst/>
          </a:prstGeom>
          <a:noFill/>
          <a:ln w="9525" algn="ctr">
            <a:noFill/>
            <a:miter lim="800000"/>
            <a:headEnd/>
            <a:tailEnd/>
          </a:ln>
        </p:spPr>
      </p:pic>
      <p:sp>
        <p:nvSpPr>
          <p:cNvPr id="117763" name="Text Box 5"/>
          <p:cNvSpPr txBox="1">
            <a:spLocks noChangeArrowheads="1"/>
          </p:cNvSpPr>
          <p:nvPr/>
        </p:nvSpPr>
        <p:spPr bwMode="auto">
          <a:xfrm>
            <a:off x="6983413" y="5988050"/>
            <a:ext cx="1093787" cy="336550"/>
          </a:xfrm>
          <a:prstGeom prst="rect">
            <a:avLst/>
          </a:prstGeom>
          <a:noFill/>
          <a:ln w="9525" algn="ctr">
            <a:noFill/>
            <a:miter lim="800000"/>
            <a:headEnd/>
            <a:tailEnd/>
          </a:ln>
        </p:spPr>
        <p:txBody>
          <a:bodyPr wrap="none">
            <a:spAutoFit/>
          </a:bodyPr>
          <a:lstStyle/>
          <a:p>
            <a:r>
              <a:rPr lang="en-US"/>
              <a:t>M.Oriunno</a:t>
            </a:r>
          </a:p>
        </p:txBody>
      </p:sp>
      <p:sp>
        <p:nvSpPr>
          <p:cNvPr id="117764" name="Rectangle 6"/>
          <p:cNvSpPr>
            <a:spLocks noGrp="1" noChangeArrowheads="1"/>
          </p:cNvSpPr>
          <p:nvPr>
            <p:ph type="title"/>
          </p:nvPr>
        </p:nvSpPr>
        <p:spPr/>
        <p:txBody>
          <a:bodyPr/>
          <a:lstStyle/>
          <a:p>
            <a:r>
              <a:rPr lang="en-US" smtClean="0"/>
              <a:t>Free vibration modes of SiD</a:t>
            </a:r>
          </a:p>
        </p:txBody>
      </p:sp>
    </p:spTree>
  </p:cSld>
  <p:clrMapOvr>
    <a:masterClrMapping/>
  </p:clrMapOvr>
  <p:transition>
    <p:strips dir="rd"/>
  </p:transition>
  <p:timing>
    <p:tnLst>
      <p:par>
        <p:cTn id="1" dur="indefinite" restart="never" nodeType="tmRoot"/>
      </p:par>
    </p:tnLst>
  </p:timing>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8786" name="Picture 4"/>
          <p:cNvPicPr>
            <a:picLocks noChangeAspect="1" noChangeArrowheads="1"/>
          </p:cNvPicPr>
          <p:nvPr/>
        </p:nvPicPr>
        <p:blipFill>
          <a:blip r:embed="rId3" cstate="email"/>
          <a:srcRect/>
          <a:stretch>
            <a:fillRect/>
          </a:stretch>
        </p:blipFill>
        <p:spPr bwMode="auto">
          <a:xfrm>
            <a:off x="304800" y="1154113"/>
            <a:ext cx="8305800" cy="5399087"/>
          </a:xfrm>
          <a:prstGeom prst="rect">
            <a:avLst/>
          </a:prstGeom>
          <a:noFill/>
          <a:ln w="9525" algn="ctr">
            <a:noFill/>
            <a:miter lim="800000"/>
            <a:headEnd/>
            <a:tailEnd/>
          </a:ln>
        </p:spPr>
      </p:pic>
      <p:sp>
        <p:nvSpPr>
          <p:cNvPr id="118787" name="Rectangle 5"/>
          <p:cNvSpPr>
            <a:spLocks noGrp="1" noChangeArrowheads="1"/>
          </p:cNvSpPr>
          <p:nvPr>
            <p:ph type="title"/>
          </p:nvPr>
        </p:nvSpPr>
        <p:spPr/>
        <p:txBody>
          <a:bodyPr/>
          <a:lstStyle/>
          <a:p>
            <a:r>
              <a:rPr lang="en-US" smtClean="0"/>
              <a:t>QD0 supports in ILD and SiD</a:t>
            </a:r>
          </a:p>
        </p:txBody>
      </p:sp>
    </p:spTree>
  </p:cSld>
  <p:clrMapOvr>
    <a:masterClrMapping/>
  </p:clrMapOvr>
  <p:transition>
    <p:strips dir="rd"/>
  </p:transition>
  <p:timing>
    <p:tnLst>
      <p:par>
        <p:cTn id="1" dur="indefinite" restart="never" nodeType="tmRoot"/>
      </p:par>
    </p:tnLst>
  </p:timing>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9810" name="Picture 4"/>
          <p:cNvPicPr>
            <a:picLocks noChangeAspect="1" noChangeArrowheads="1"/>
          </p:cNvPicPr>
          <p:nvPr/>
        </p:nvPicPr>
        <p:blipFill>
          <a:blip r:embed="rId3" cstate="email"/>
          <a:srcRect/>
          <a:stretch>
            <a:fillRect/>
          </a:stretch>
        </p:blipFill>
        <p:spPr bwMode="auto">
          <a:xfrm>
            <a:off x="990600" y="1166813"/>
            <a:ext cx="7315200" cy="5386387"/>
          </a:xfrm>
          <a:prstGeom prst="rect">
            <a:avLst/>
          </a:prstGeom>
          <a:noFill/>
          <a:ln w="9525" algn="ctr">
            <a:noFill/>
            <a:miter lim="800000"/>
            <a:headEnd/>
            <a:tailEnd/>
          </a:ln>
        </p:spPr>
      </p:pic>
      <p:sp>
        <p:nvSpPr>
          <p:cNvPr id="119811" name="Text Box 5"/>
          <p:cNvSpPr txBox="1">
            <a:spLocks noChangeArrowheads="1"/>
          </p:cNvSpPr>
          <p:nvPr/>
        </p:nvSpPr>
        <p:spPr bwMode="auto">
          <a:xfrm>
            <a:off x="7004050" y="3910013"/>
            <a:ext cx="1785938" cy="581025"/>
          </a:xfrm>
          <a:prstGeom prst="rect">
            <a:avLst/>
          </a:prstGeom>
          <a:noFill/>
          <a:ln w="9525">
            <a:noFill/>
            <a:miter lim="800000"/>
            <a:headEnd/>
            <a:tailEnd/>
          </a:ln>
        </p:spPr>
        <p:txBody>
          <a:bodyPr wrap="none">
            <a:spAutoFit/>
          </a:bodyPr>
          <a:lstStyle/>
          <a:p>
            <a:pPr eaLnBrk="1" hangingPunct="1"/>
            <a:r>
              <a:rPr lang="en-US">
                <a:latin typeface="Arial" pitchFamily="34" charset="0"/>
              </a:rPr>
              <a:t>Hiroshi Yamaoka,</a:t>
            </a:r>
          </a:p>
          <a:p>
            <a:pPr eaLnBrk="1" hangingPunct="1"/>
            <a:r>
              <a:rPr lang="en-US">
                <a:latin typeface="Arial" pitchFamily="34" charset="0"/>
              </a:rPr>
              <a:t>KEK</a:t>
            </a:r>
          </a:p>
        </p:txBody>
      </p:sp>
      <p:sp>
        <p:nvSpPr>
          <p:cNvPr id="119812" name="Rectangle 6"/>
          <p:cNvSpPr>
            <a:spLocks noGrp="1" noChangeArrowheads="1"/>
          </p:cNvSpPr>
          <p:nvPr>
            <p:ph type="title"/>
          </p:nvPr>
        </p:nvSpPr>
        <p:spPr/>
        <p:txBody>
          <a:bodyPr/>
          <a:lstStyle/>
          <a:p>
            <a:r>
              <a:rPr lang="en-US" smtClean="0"/>
              <a:t>Stability studies at BELLE</a:t>
            </a:r>
          </a:p>
        </p:txBody>
      </p:sp>
    </p:spTree>
  </p:cSld>
  <p:clrMapOvr>
    <a:masterClrMapping/>
  </p:clrMapOvr>
  <p:transition>
    <p:strips dir="rd"/>
  </p:transition>
  <p:timing>
    <p:tnLst>
      <p:par>
        <p:cTn id="1" dur="indefinite" restart="never" nodeType="tmRoot"/>
      </p:par>
    </p:tnLst>
  </p:timing>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p:cNvSpPr>
          <p:nvPr/>
        </p:nvSpPr>
        <p:spPr bwMode="auto">
          <a:xfrm>
            <a:off x="152400" y="142875"/>
            <a:ext cx="8805863" cy="642938"/>
          </a:xfrm>
          <a:prstGeom prst="rect">
            <a:avLst/>
          </a:prstGeom>
          <a:noFill/>
          <a:ln w="9525">
            <a:noFill/>
            <a:miter lim="800000"/>
            <a:headEnd/>
            <a:tailEnd/>
          </a:ln>
        </p:spPr>
        <p:txBody>
          <a:bodyPr anchor="ctr"/>
          <a:lstStyle/>
          <a:p>
            <a:pPr algn="ctr">
              <a:defRPr/>
            </a:pPr>
            <a:r>
              <a:rPr kumimoji="1" lang="en-GB" sz="3000">
                <a:solidFill>
                  <a:srgbClr val="F82704"/>
                </a:solidFill>
                <a:effectLst>
                  <a:outerShdw blurRad="38100" dist="38100" dir="2700000" algn="tl">
                    <a:srgbClr val="C0C0C0"/>
                  </a:outerShdw>
                </a:effectLst>
                <a:ea typeface="+mn-ea"/>
                <a:cs typeface="+mn-cs"/>
              </a:rPr>
              <a:t>CMS top of Yoke</a:t>
            </a:r>
            <a:r>
              <a:rPr kumimoji="1" lang="en-GB" sz="3000">
                <a:solidFill>
                  <a:schemeClr val="tx2"/>
                </a:solidFill>
                <a:effectLst>
                  <a:outerShdw blurRad="38100" dist="38100" dir="2700000" algn="tl">
                    <a:srgbClr val="C0C0C0"/>
                  </a:outerShdw>
                </a:effectLst>
                <a:ea typeface="+mn-ea"/>
                <a:cs typeface="+mn-cs"/>
              </a:rPr>
              <a:t> measurement</a:t>
            </a:r>
            <a:br>
              <a:rPr kumimoji="1" lang="en-GB" sz="3000">
                <a:solidFill>
                  <a:schemeClr val="tx2"/>
                </a:solidFill>
                <a:effectLst>
                  <a:outerShdw blurRad="38100" dist="38100" dir="2700000" algn="tl">
                    <a:srgbClr val="C0C0C0"/>
                  </a:outerShdw>
                </a:effectLst>
                <a:ea typeface="+mn-ea"/>
                <a:cs typeface="+mn-cs"/>
              </a:rPr>
            </a:br>
            <a:endParaRPr kumimoji="1" lang="en-GB" sz="3000">
              <a:solidFill>
                <a:schemeClr val="tx2"/>
              </a:solidFill>
              <a:effectLst>
                <a:outerShdw blurRad="38100" dist="38100" dir="2700000" algn="tl">
                  <a:srgbClr val="C0C0C0"/>
                </a:outerShdw>
              </a:effectLst>
              <a:ea typeface="+mn-ea"/>
              <a:cs typeface="+mn-cs"/>
            </a:endParaRPr>
          </a:p>
        </p:txBody>
      </p:sp>
      <p:sp>
        <p:nvSpPr>
          <p:cNvPr id="120835" name="TextBox 13"/>
          <p:cNvSpPr txBox="1">
            <a:spLocks noChangeArrowheads="1"/>
          </p:cNvSpPr>
          <p:nvPr/>
        </p:nvSpPr>
        <p:spPr bwMode="auto">
          <a:xfrm>
            <a:off x="454025" y="471488"/>
            <a:ext cx="3476625" cy="366712"/>
          </a:xfrm>
          <a:prstGeom prst="rect">
            <a:avLst/>
          </a:prstGeom>
          <a:noFill/>
          <a:ln w="9525">
            <a:noFill/>
            <a:miter lim="800000"/>
            <a:headEnd/>
            <a:tailEnd/>
          </a:ln>
        </p:spPr>
        <p:txBody>
          <a:bodyPr wrap="none">
            <a:spAutoFit/>
          </a:bodyPr>
          <a:lstStyle/>
          <a:p>
            <a:r>
              <a:rPr lang="en-US" sz="1800">
                <a:latin typeface="Calibri" pitchFamily="34" charset="0"/>
                <a:ea typeface="ＭＳ Ｐゴシック" pitchFamily="34" charset="-128"/>
              </a:rPr>
              <a:t>PSD of the signals Vertical direction</a:t>
            </a:r>
          </a:p>
        </p:txBody>
      </p:sp>
      <p:pic>
        <p:nvPicPr>
          <p:cNvPr id="120836" name="Picture 6"/>
          <p:cNvPicPr>
            <a:picLocks noChangeAspect="1" noChangeArrowheads="1"/>
          </p:cNvPicPr>
          <p:nvPr/>
        </p:nvPicPr>
        <p:blipFill>
          <a:blip r:embed="rId3" cstate="email"/>
          <a:srcRect/>
          <a:stretch>
            <a:fillRect/>
          </a:stretch>
        </p:blipFill>
        <p:spPr bwMode="auto">
          <a:xfrm>
            <a:off x="5414963" y="581025"/>
            <a:ext cx="3711575" cy="2446338"/>
          </a:xfrm>
          <a:prstGeom prst="rect">
            <a:avLst/>
          </a:prstGeom>
          <a:noFill/>
          <a:ln w="9525">
            <a:noFill/>
            <a:miter lim="800000"/>
            <a:headEnd/>
            <a:tailEnd/>
          </a:ln>
        </p:spPr>
      </p:pic>
      <p:cxnSp>
        <p:nvCxnSpPr>
          <p:cNvPr id="10" name="Straight Arrow Connector 9"/>
          <p:cNvCxnSpPr/>
          <p:nvPr/>
        </p:nvCxnSpPr>
        <p:spPr>
          <a:xfrm rot="5400000" flipH="1" flipV="1">
            <a:off x="5451475" y="1149350"/>
            <a:ext cx="1606550" cy="1054100"/>
          </a:xfrm>
          <a:prstGeom prst="straightConnector1">
            <a:avLst/>
          </a:prstGeom>
          <a:ln w="38100" cmpd="sng">
            <a:solidFill>
              <a:srgbClr val="00B050"/>
            </a:solidFill>
            <a:tailEnd type="arrow"/>
          </a:ln>
        </p:spPr>
        <p:style>
          <a:lnRef idx="1">
            <a:schemeClr val="accent1"/>
          </a:lnRef>
          <a:fillRef idx="0">
            <a:schemeClr val="accent1"/>
          </a:fillRef>
          <a:effectRef idx="0">
            <a:schemeClr val="accent1"/>
          </a:effectRef>
          <a:fontRef idx="minor">
            <a:schemeClr val="tx1"/>
          </a:fontRef>
        </p:style>
      </p:cxnSp>
      <p:cxnSp>
        <p:nvCxnSpPr>
          <p:cNvPr id="11" name="Straight Arrow Connector 10"/>
          <p:cNvCxnSpPr/>
          <p:nvPr/>
        </p:nvCxnSpPr>
        <p:spPr>
          <a:xfrm flipV="1">
            <a:off x="5727700" y="2041525"/>
            <a:ext cx="1093788" cy="438150"/>
          </a:xfrm>
          <a:prstGeom prst="straightConnector1">
            <a:avLst/>
          </a:prstGeom>
          <a:ln w="38100" cmpd="sng">
            <a:solidFill>
              <a:srgbClr val="00B050"/>
            </a:solidFill>
            <a:tailEnd type="arrow"/>
          </a:ln>
        </p:spPr>
        <p:style>
          <a:lnRef idx="1">
            <a:schemeClr val="accent1"/>
          </a:lnRef>
          <a:fillRef idx="0">
            <a:schemeClr val="accent1"/>
          </a:fillRef>
          <a:effectRef idx="0">
            <a:schemeClr val="accent1"/>
          </a:effectRef>
          <a:fontRef idx="minor">
            <a:schemeClr val="tx1"/>
          </a:fontRef>
        </p:style>
      </p:cxnSp>
      <p:sp>
        <p:nvSpPr>
          <p:cNvPr id="120839" name="TextBox 11"/>
          <p:cNvSpPr txBox="1">
            <a:spLocks noChangeArrowheads="1"/>
          </p:cNvSpPr>
          <p:nvPr/>
        </p:nvSpPr>
        <p:spPr bwMode="auto">
          <a:xfrm>
            <a:off x="5180013" y="2516188"/>
            <a:ext cx="1249362" cy="366712"/>
          </a:xfrm>
          <a:prstGeom prst="rect">
            <a:avLst/>
          </a:prstGeom>
          <a:noFill/>
          <a:ln w="9525">
            <a:noFill/>
            <a:miter lim="800000"/>
            <a:headEnd/>
            <a:tailEnd/>
          </a:ln>
        </p:spPr>
        <p:txBody>
          <a:bodyPr wrap="none">
            <a:spAutoFit/>
          </a:bodyPr>
          <a:lstStyle/>
          <a:p>
            <a:r>
              <a:rPr lang="en-US" sz="1800">
                <a:latin typeface="Calibri" pitchFamily="34" charset="0"/>
                <a:ea typeface="ＭＳ Ｐゴシック" pitchFamily="34" charset="-128"/>
              </a:rPr>
              <a:t>Geophones</a:t>
            </a:r>
          </a:p>
        </p:txBody>
      </p:sp>
      <p:sp>
        <p:nvSpPr>
          <p:cNvPr id="120840" name="TextBox 16"/>
          <p:cNvSpPr txBox="1">
            <a:spLocks noChangeArrowheads="1"/>
          </p:cNvSpPr>
          <p:nvPr/>
        </p:nvSpPr>
        <p:spPr bwMode="auto">
          <a:xfrm>
            <a:off x="531813" y="3502025"/>
            <a:ext cx="3295650" cy="366713"/>
          </a:xfrm>
          <a:prstGeom prst="rect">
            <a:avLst/>
          </a:prstGeom>
          <a:noFill/>
          <a:ln w="9525">
            <a:noFill/>
            <a:miter lim="800000"/>
            <a:headEnd/>
            <a:tailEnd/>
          </a:ln>
        </p:spPr>
        <p:txBody>
          <a:bodyPr wrap="none">
            <a:spAutoFit/>
          </a:bodyPr>
          <a:lstStyle/>
          <a:p>
            <a:r>
              <a:rPr lang="en-US" sz="1800">
                <a:latin typeface="Calibri" pitchFamily="34" charset="0"/>
                <a:ea typeface="ＭＳ Ｐゴシック" pitchFamily="34" charset="-128"/>
              </a:rPr>
              <a:t>PSD of the signals Beam direction</a:t>
            </a:r>
          </a:p>
        </p:txBody>
      </p:sp>
      <p:pic>
        <p:nvPicPr>
          <p:cNvPr id="120841" name="Picture 18" descr="RMS Integrated YB0.png"/>
          <p:cNvPicPr>
            <a:picLocks noChangeAspect="1"/>
          </p:cNvPicPr>
          <p:nvPr/>
        </p:nvPicPr>
        <p:blipFill>
          <a:blip r:embed="rId4" cstate="email"/>
          <a:srcRect/>
          <a:stretch>
            <a:fillRect/>
          </a:stretch>
        </p:blipFill>
        <p:spPr bwMode="auto">
          <a:xfrm>
            <a:off x="4541838" y="3721100"/>
            <a:ext cx="4587875" cy="2757488"/>
          </a:xfrm>
          <a:prstGeom prst="rect">
            <a:avLst/>
          </a:prstGeom>
          <a:noFill/>
          <a:ln w="9525">
            <a:noFill/>
            <a:miter lim="800000"/>
            <a:headEnd/>
            <a:tailEnd/>
          </a:ln>
        </p:spPr>
      </p:pic>
      <p:sp>
        <p:nvSpPr>
          <p:cNvPr id="120842" name="TextBox 20"/>
          <p:cNvSpPr txBox="1">
            <a:spLocks noChangeArrowheads="1"/>
          </p:cNvSpPr>
          <p:nvPr/>
        </p:nvSpPr>
        <p:spPr bwMode="auto">
          <a:xfrm>
            <a:off x="7562850" y="3063875"/>
            <a:ext cx="1719263" cy="304800"/>
          </a:xfrm>
          <a:prstGeom prst="rect">
            <a:avLst/>
          </a:prstGeom>
          <a:noFill/>
          <a:ln w="9525">
            <a:noFill/>
            <a:miter lim="800000"/>
            <a:headEnd/>
            <a:tailEnd/>
          </a:ln>
        </p:spPr>
        <p:txBody>
          <a:bodyPr>
            <a:spAutoFit/>
          </a:bodyPr>
          <a:lstStyle/>
          <a:p>
            <a:r>
              <a:rPr lang="en-US" sz="1400">
                <a:solidFill>
                  <a:srgbClr val="FF0000"/>
                </a:solidFill>
                <a:latin typeface="Calibri" pitchFamily="34" charset="0"/>
                <a:ea typeface="ＭＳ Ｐゴシック" pitchFamily="34" charset="-128"/>
              </a:rPr>
              <a:t>Cooling system OFF</a:t>
            </a:r>
          </a:p>
        </p:txBody>
      </p:sp>
      <p:pic>
        <p:nvPicPr>
          <p:cNvPr id="120843" name="Picture 13" descr="psd2"/>
          <p:cNvPicPr>
            <a:picLocks noChangeAspect="1" noChangeArrowheads="1"/>
          </p:cNvPicPr>
          <p:nvPr/>
        </p:nvPicPr>
        <p:blipFill>
          <a:blip r:embed="rId5" cstate="screen"/>
          <a:srcRect/>
          <a:stretch>
            <a:fillRect/>
          </a:stretch>
        </p:blipFill>
        <p:spPr bwMode="auto">
          <a:xfrm>
            <a:off x="200025" y="3835400"/>
            <a:ext cx="4087813" cy="2717800"/>
          </a:xfrm>
          <a:prstGeom prst="rect">
            <a:avLst/>
          </a:prstGeom>
          <a:noFill/>
          <a:ln w="9525">
            <a:noFill/>
            <a:miter lim="800000"/>
            <a:headEnd/>
            <a:tailEnd/>
          </a:ln>
        </p:spPr>
      </p:pic>
      <p:pic>
        <p:nvPicPr>
          <p:cNvPr id="120844" name="Picture 14" descr="psd1"/>
          <p:cNvPicPr>
            <a:picLocks noChangeAspect="1" noChangeArrowheads="1"/>
          </p:cNvPicPr>
          <p:nvPr/>
        </p:nvPicPr>
        <p:blipFill>
          <a:blip r:embed="rId6" cstate="screen"/>
          <a:srcRect/>
          <a:stretch>
            <a:fillRect/>
          </a:stretch>
        </p:blipFill>
        <p:spPr bwMode="auto">
          <a:xfrm>
            <a:off x="214313" y="812800"/>
            <a:ext cx="3965575" cy="2782888"/>
          </a:xfrm>
          <a:prstGeom prst="rect">
            <a:avLst/>
          </a:prstGeom>
          <a:noFill/>
          <a:ln w="9525">
            <a:noFill/>
            <a:miter lim="800000"/>
            <a:headEnd/>
            <a:tailEnd/>
          </a:ln>
        </p:spPr>
      </p:pic>
      <p:sp>
        <p:nvSpPr>
          <p:cNvPr id="120845" name="Rectangle 16"/>
          <p:cNvSpPr>
            <a:spLocks noChangeArrowheads="1"/>
          </p:cNvSpPr>
          <p:nvPr/>
        </p:nvSpPr>
        <p:spPr bwMode="auto">
          <a:xfrm>
            <a:off x="7410450" y="3987800"/>
            <a:ext cx="787400" cy="330200"/>
          </a:xfrm>
          <a:prstGeom prst="rect">
            <a:avLst/>
          </a:prstGeom>
          <a:solidFill>
            <a:schemeClr val="accent1"/>
          </a:solidFill>
          <a:ln w="9525">
            <a:solidFill>
              <a:schemeClr val="tx1"/>
            </a:solidFill>
            <a:miter lim="800000"/>
            <a:headEnd/>
            <a:tailEnd/>
          </a:ln>
        </p:spPr>
        <p:txBody>
          <a:bodyPr wrap="none" anchor="ctr"/>
          <a:lstStyle/>
          <a:p>
            <a:pPr algn="ctr"/>
            <a:r>
              <a:rPr lang="en-US" sz="1800">
                <a:latin typeface="Helvetica" pitchFamily="34" charset="0"/>
                <a:ea typeface="ＭＳ Ｐゴシック" pitchFamily="34" charset="-128"/>
              </a:rPr>
              <a:t>100 nm</a:t>
            </a:r>
          </a:p>
        </p:txBody>
      </p:sp>
      <p:sp>
        <p:nvSpPr>
          <p:cNvPr id="120846" name="Line 18"/>
          <p:cNvSpPr>
            <a:spLocks noChangeShapeType="1"/>
          </p:cNvSpPr>
          <p:nvPr/>
        </p:nvSpPr>
        <p:spPr bwMode="auto">
          <a:xfrm flipH="1">
            <a:off x="6991350" y="4152900"/>
            <a:ext cx="342900" cy="241300"/>
          </a:xfrm>
          <a:prstGeom prst="line">
            <a:avLst/>
          </a:prstGeom>
          <a:noFill/>
          <a:ln w="9525">
            <a:solidFill>
              <a:schemeClr val="tx1"/>
            </a:solidFill>
            <a:round/>
            <a:headEnd/>
            <a:tailEnd type="triangle" w="med" len="med"/>
          </a:ln>
        </p:spPr>
        <p:txBody>
          <a:bodyPr wrap="none" anchor="ctr"/>
          <a:lstStyle/>
          <a:p>
            <a:endParaRPr lang="en-GB"/>
          </a:p>
        </p:txBody>
      </p:sp>
      <p:sp>
        <p:nvSpPr>
          <p:cNvPr id="120847" name="Rectangle 15"/>
          <p:cNvSpPr>
            <a:spLocks noChangeArrowheads="1"/>
          </p:cNvSpPr>
          <p:nvPr/>
        </p:nvSpPr>
        <p:spPr bwMode="auto">
          <a:xfrm>
            <a:off x="2514600" y="2895600"/>
            <a:ext cx="5715000" cy="822325"/>
          </a:xfrm>
          <a:prstGeom prst="rect">
            <a:avLst/>
          </a:prstGeom>
          <a:noFill/>
          <a:ln w="9525">
            <a:noFill/>
            <a:miter lim="800000"/>
            <a:headEnd/>
            <a:tailEnd/>
          </a:ln>
        </p:spPr>
        <p:txBody>
          <a:bodyPr>
            <a:spAutoFit/>
          </a:bodyPr>
          <a:lstStyle/>
          <a:p>
            <a:pPr fontAlgn="ctr"/>
            <a:r>
              <a:rPr lang="en-US" sz="2400">
                <a:solidFill>
                  <a:srgbClr val="23346C"/>
                </a:solidFill>
                <a:latin typeface="Arial" pitchFamily="34" charset="0"/>
              </a:rPr>
              <a:t>Detector vibrations and QD0 support 	</a:t>
            </a:r>
          </a:p>
          <a:p>
            <a:pPr lvl="1" fontAlgn="ctr"/>
            <a:r>
              <a:rPr lang="en-US" sz="2400">
                <a:solidFill>
                  <a:srgbClr val="008000"/>
                </a:solidFill>
                <a:latin typeface="Arial" pitchFamily="34" charset="0"/>
              </a:rPr>
              <a:t>Alain Herve (ETH Zurich)</a:t>
            </a:r>
          </a:p>
        </p:txBody>
      </p:sp>
    </p:spTree>
  </p:cSld>
  <p:clrMapOvr>
    <a:masterClrMapping/>
  </p:clrMapOvr>
  <p:transition>
    <p:strips dir="rd"/>
  </p:transition>
  <p:timing>
    <p:tnLst>
      <p:par>
        <p:cTn id="1" dur="indefinite" restart="never" nodeType="tmRoot"/>
      </p:par>
    </p:tnLst>
  </p:timing>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58" name="Rectangle 2"/>
          <p:cNvSpPr>
            <a:spLocks noGrp="1" noChangeArrowheads="1"/>
          </p:cNvSpPr>
          <p:nvPr>
            <p:ph type="title"/>
          </p:nvPr>
        </p:nvSpPr>
        <p:spPr>
          <a:xfrm>
            <a:off x="1447800" y="274638"/>
            <a:ext cx="6934200" cy="792162"/>
          </a:xfrm>
        </p:spPr>
        <p:txBody>
          <a:bodyPr/>
          <a:lstStyle/>
          <a:p>
            <a:pPr algn="l"/>
            <a:r>
              <a:rPr lang="en-US" sz="3200" smtClean="0"/>
              <a:t>Longer L* </a:t>
            </a:r>
            <a:r>
              <a:rPr lang="en-US" sz="3200" smtClean="0">
                <a:sym typeface="Wingdings" pitchFamily="2" charset="2"/>
              </a:rPr>
              <a:t> </a:t>
            </a:r>
            <a:r>
              <a:rPr lang="en-US" sz="3200" smtClean="0"/>
              <a:t>Simplified MDI?</a:t>
            </a:r>
          </a:p>
        </p:txBody>
      </p:sp>
      <p:pic>
        <p:nvPicPr>
          <p:cNvPr id="121859" name="Picture 3"/>
          <p:cNvPicPr>
            <a:picLocks noChangeAspect="1" noChangeArrowheads="1"/>
          </p:cNvPicPr>
          <p:nvPr/>
        </p:nvPicPr>
        <p:blipFill>
          <a:blip r:embed="rId3" cstate="screen"/>
          <a:srcRect/>
          <a:stretch>
            <a:fillRect/>
          </a:stretch>
        </p:blipFill>
        <p:spPr bwMode="auto">
          <a:xfrm>
            <a:off x="609600" y="1143000"/>
            <a:ext cx="7924800" cy="3462338"/>
          </a:xfrm>
          <a:prstGeom prst="rect">
            <a:avLst/>
          </a:prstGeom>
          <a:noFill/>
          <a:ln w="9525">
            <a:noFill/>
            <a:miter lim="800000"/>
            <a:headEnd/>
            <a:tailEnd/>
          </a:ln>
        </p:spPr>
      </p:pic>
      <p:sp>
        <p:nvSpPr>
          <p:cNvPr id="121860" name="Rectangle 4"/>
          <p:cNvSpPr>
            <a:spLocks noGrp="1" noChangeArrowheads="1"/>
          </p:cNvSpPr>
          <p:nvPr>
            <p:ph type="body" idx="1"/>
          </p:nvPr>
        </p:nvSpPr>
        <p:spPr>
          <a:xfrm>
            <a:off x="228600" y="4800600"/>
            <a:ext cx="8915400" cy="1828800"/>
          </a:xfrm>
        </p:spPr>
        <p:txBody>
          <a:bodyPr/>
          <a:lstStyle/>
          <a:p>
            <a:pPr>
              <a:lnSpc>
                <a:spcPct val="90000"/>
              </a:lnSpc>
            </a:pPr>
            <a:r>
              <a:rPr lang="en-US" u="sng" smtClean="0"/>
              <a:t>If</a:t>
            </a:r>
            <a:r>
              <a:rPr lang="en-US" sz="2000" smtClean="0"/>
              <a:t> doubled L* is </a:t>
            </a:r>
            <a:r>
              <a:rPr lang="en-US" sz="2000" u="sng" smtClean="0"/>
              <a:t>feasible and acceptable</a:t>
            </a:r>
            <a:r>
              <a:rPr lang="en-US" sz="2000" smtClean="0"/>
              <a:t> then the MDI may be simplified tremendously </a:t>
            </a:r>
          </a:p>
          <a:p>
            <a:pPr lvl="4">
              <a:lnSpc>
                <a:spcPct val="90000"/>
              </a:lnSpc>
            </a:pPr>
            <a:r>
              <a:rPr lang="en-US" sz="1600" smtClean="0"/>
              <a:t>and cost is reduced – do not need two extra sets of QD0</a:t>
            </a:r>
          </a:p>
          <a:p>
            <a:pPr>
              <a:lnSpc>
                <a:spcPct val="90000"/>
              </a:lnSpc>
            </a:pPr>
            <a:r>
              <a:rPr lang="en-US" sz="2000" smtClean="0"/>
              <a:t>An option of later upgrade for shorter L* may always be considered</a:t>
            </a:r>
          </a:p>
          <a:p>
            <a:pPr>
              <a:lnSpc>
                <a:spcPct val="90000"/>
              </a:lnSpc>
            </a:pPr>
            <a:r>
              <a:rPr lang="en-US" sz="2000" smtClean="0"/>
              <a:t>Has to be studied further</a:t>
            </a:r>
          </a:p>
        </p:txBody>
      </p:sp>
    </p:spTree>
  </p:cSld>
  <p:clrMapOvr>
    <a:masterClrMapping/>
  </p:clrMapOvr>
  <p:transition>
    <p:strips dir="rd"/>
  </p:transition>
  <p:timing>
    <p:tnLst>
      <p:par>
        <p:cTn id="1" dur="indefinite" restart="never" nodeType="tmRoot"/>
      </p:par>
    </p:tnLst>
  </p:timing>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882" name="Picture 4"/>
          <p:cNvPicPr>
            <a:picLocks noChangeAspect="1" noChangeArrowheads="1"/>
          </p:cNvPicPr>
          <p:nvPr/>
        </p:nvPicPr>
        <p:blipFill>
          <a:blip r:embed="rId3" cstate="email"/>
          <a:srcRect/>
          <a:stretch>
            <a:fillRect/>
          </a:stretch>
        </p:blipFill>
        <p:spPr bwMode="auto">
          <a:xfrm>
            <a:off x="271463" y="914400"/>
            <a:ext cx="8610600" cy="5541963"/>
          </a:xfrm>
          <a:prstGeom prst="rect">
            <a:avLst/>
          </a:prstGeom>
          <a:noFill/>
          <a:ln w="38100">
            <a:solidFill>
              <a:srgbClr val="99CC00"/>
            </a:solidFill>
            <a:miter lim="800000"/>
            <a:headEnd/>
            <a:tailEnd/>
          </a:ln>
        </p:spPr>
      </p:pic>
      <p:sp>
        <p:nvSpPr>
          <p:cNvPr id="122883" name="Rectangle 7"/>
          <p:cNvSpPr>
            <a:spLocks noGrp="1" noChangeArrowheads="1"/>
          </p:cNvSpPr>
          <p:nvPr>
            <p:ph type="title"/>
          </p:nvPr>
        </p:nvSpPr>
        <p:spPr>
          <a:xfrm>
            <a:off x="1371600" y="76200"/>
            <a:ext cx="7315200" cy="792163"/>
          </a:xfrm>
        </p:spPr>
        <p:txBody>
          <a:bodyPr/>
          <a:lstStyle/>
          <a:p>
            <a:r>
              <a:rPr lang="en-US" sz="2800" smtClean="0"/>
              <a:t>Doubled L* perhaps </a:t>
            </a:r>
            <a:r>
              <a:rPr lang="en-US" sz="2800" b="1" smtClean="0">
                <a:solidFill>
                  <a:srgbClr val="CC0000"/>
                </a:solidFill>
              </a:rPr>
              <a:t>necessary</a:t>
            </a:r>
            <a:r>
              <a:rPr lang="en-US" sz="2800" smtClean="0"/>
              <a:t> for CLIC, where the FD stability requirement is ~0.1 nm</a:t>
            </a:r>
          </a:p>
        </p:txBody>
      </p:sp>
      <p:sp>
        <p:nvSpPr>
          <p:cNvPr id="122884" name="Text Box 8"/>
          <p:cNvSpPr txBox="1">
            <a:spLocks noChangeArrowheads="1"/>
          </p:cNvSpPr>
          <p:nvPr/>
        </p:nvSpPr>
        <p:spPr bwMode="auto">
          <a:xfrm>
            <a:off x="441325" y="1408113"/>
            <a:ext cx="2330450" cy="366712"/>
          </a:xfrm>
          <a:prstGeom prst="rect">
            <a:avLst/>
          </a:prstGeom>
          <a:noFill/>
          <a:ln w="9525">
            <a:noFill/>
            <a:miter lim="800000"/>
            <a:headEnd/>
            <a:tailEnd/>
          </a:ln>
        </p:spPr>
        <p:txBody>
          <a:bodyPr wrap="none">
            <a:spAutoFit/>
          </a:bodyPr>
          <a:lstStyle/>
          <a:p>
            <a:r>
              <a:rPr lang="en-US" i="1"/>
              <a:t>Discussed at CLIC08</a:t>
            </a:r>
          </a:p>
        </p:txBody>
      </p:sp>
    </p:spTree>
  </p:cSld>
  <p:clrMapOvr>
    <a:masterClrMapping/>
  </p:clrMapOvr>
  <p:transition>
    <p:strips dir="rd"/>
  </p:transition>
  <p:timing>
    <p:tnLst>
      <p:par>
        <p:cTn id="1" dur="indefinite" restart="never" nodeType="tmRoot"/>
      </p:par>
    </p:tnLst>
  </p:timing>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6" name="Title 1"/>
          <p:cNvSpPr>
            <a:spLocks noGrp="1"/>
          </p:cNvSpPr>
          <p:nvPr>
            <p:ph type="title"/>
          </p:nvPr>
        </p:nvSpPr>
        <p:spPr/>
        <p:txBody>
          <a:bodyPr/>
          <a:lstStyle/>
          <a:p>
            <a:r>
              <a:rPr lang="en-US" smtClean="0"/>
              <a:t>CLIC BDS &amp; L*</a:t>
            </a:r>
          </a:p>
        </p:txBody>
      </p:sp>
      <p:pic>
        <p:nvPicPr>
          <p:cNvPr id="123907" name="Picture 2"/>
          <p:cNvPicPr>
            <a:picLocks noChangeAspect="1" noChangeArrowheads="1"/>
          </p:cNvPicPr>
          <p:nvPr/>
        </p:nvPicPr>
        <p:blipFill>
          <a:blip r:embed="rId2" cstate="screen"/>
          <a:srcRect/>
          <a:stretch>
            <a:fillRect/>
          </a:stretch>
        </p:blipFill>
        <p:spPr bwMode="auto">
          <a:xfrm>
            <a:off x="1143000" y="5410200"/>
            <a:ext cx="6562725" cy="1009650"/>
          </a:xfrm>
          <a:prstGeom prst="rect">
            <a:avLst/>
          </a:prstGeom>
          <a:noFill/>
          <a:ln w="9525">
            <a:noFill/>
            <a:miter lim="800000"/>
            <a:headEnd/>
            <a:tailEnd/>
          </a:ln>
        </p:spPr>
      </p:pic>
      <p:pic>
        <p:nvPicPr>
          <p:cNvPr id="123908" name="Picture 3"/>
          <p:cNvPicPr>
            <a:picLocks noChangeAspect="1" noChangeArrowheads="1"/>
          </p:cNvPicPr>
          <p:nvPr/>
        </p:nvPicPr>
        <p:blipFill>
          <a:blip r:embed="rId3" cstate="screen"/>
          <a:srcRect/>
          <a:stretch>
            <a:fillRect/>
          </a:stretch>
        </p:blipFill>
        <p:spPr bwMode="auto">
          <a:xfrm>
            <a:off x="0" y="1295400"/>
            <a:ext cx="4316413" cy="3971925"/>
          </a:xfrm>
          <a:prstGeom prst="rect">
            <a:avLst/>
          </a:prstGeom>
          <a:noFill/>
          <a:ln w="9525">
            <a:noFill/>
            <a:miter lim="800000"/>
            <a:headEnd/>
            <a:tailEnd/>
          </a:ln>
        </p:spPr>
      </p:pic>
      <p:pic>
        <p:nvPicPr>
          <p:cNvPr id="123909" name="Picture 4"/>
          <p:cNvPicPr>
            <a:picLocks noChangeAspect="1" noChangeArrowheads="1"/>
          </p:cNvPicPr>
          <p:nvPr/>
        </p:nvPicPr>
        <p:blipFill>
          <a:blip r:embed="rId4" cstate="screen"/>
          <a:srcRect/>
          <a:stretch>
            <a:fillRect/>
          </a:stretch>
        </p:blipFill>
        <p:spPr bwMode="auto">
          <a:xfrm>
            <a:off x="4432300" y="1295400"/>
            <a:ext cx="4711700" cy="2495550"/>
          </a:xfrm>
          <a:prstGeom prst="rect">
            <a:avLst/>
          </a:prstGeom>
          <a:noFill/>
          <a:ln w="9525">
            <a:noFill/>
            <a:miter lim="800000"/>
            <a:headEnd/>
            <a:tailEnd/>
          </a:ln>
        </p:spPr>
      </p:pic>
      <p:pic>
        <p:nvPicPr>
          <p:cNvPr id="123910" name="Picture 5"/>
          <p:cNvPicPr>
            <a:picLocks noChangeAspect="1" noChangeArrowheads="1"/>
          </p:cNvPicPr>
          <p:nvPr/>
        </p:nvPicPr>
        <p:blipFill>
          <a:blip r:embed="rId5" cstate="screen"/>
          <a:srcRect/>
          <a:stretch>
            <a:fillRect/>
          </a:stretch>
        </p:blipFill>
        <p:spPr bwMode="auto">
          <a:xfrm>
            <a:off x="4572000" y="3962400"/>
            <a:ext cx="4124325" cy="1065213"/>
          </a:xfrm>
          <a:prstGeom prst="rect">
            <a:avLst/>
          </a:prstGeom>
          <a:noFill/>
          <a:ln w="9525">
            <a:noFill/>
            <a:miter lim="800000"/>
            <a:headEnd/>
            <a:tailEnd/>
          </a:ln>
        </p:spPr>
      </p:pic>
      <p:sp>
        <p:nvSpPr>
          <p:cNvPr id="123911" name="Rectangle 6"/>
          <p:cNvSpPr>
            <a:spLocks noChangeArrowheads="1"/>
          </p:cNvSpPr>
          <p:nvPr/>
        </p:nvSpPr>
        <p:spPr bwMode="auto">
          <a:xfrm>
            <a:off x="8001000" y="5638800"/>
            <a:ext cx="838200" cy="338138"/>
          </a:xfrm>
          <a:prstGeom prst="rect">
            <a:avLst/>
          </a:prstGeom>
          <a:noFill/>
          <a:ln w="9525">
            <a:noFill/>
            <a:miter lim="800000"/>
            <a:headEnd/>
            <a:tailEnd/>
          </a:ln>
        </p:spPr>
        <p:txBody>
          <a:bodyPr wrap="none">
            <a:spAutoFit/>
          </a:bodyPr>
          <a:lstStyle/>
          <a:p>
            <a:r>
              <a:rPr lang="en-US"/>
              <a:t>IPAC10</a:t>
            </a:r>
            <a:endParaRPr lang="en-GB"/>
          </a:p>
        </p:txBody>
      </p:sp>
    </p:spTree>
  </p:cSld>
  <p:clrMapOvr>
    <a:masterClrMapping/>
  </p:clrMapOvr>
  <p:transition>
    <p:strips dir="rd"/>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842" name="Picture 4" descr="magnets"/>
          <p:cNvPicPr>
            <a:picLocks noChangeAspect="1" noChangeArrowheads="1"/>
          </p:cNvPicPr>
          <p:nvPr/>
        </p:nvPicPr>
        <p:blipFill>
          <a:blip r:embed="rId2" cstate="screen"/>
          <a:srcRect t="15802" b="13359"/>
          <a:stretch>
            <a:fillRect/>
          </a:stretch>
        </p:blipFill>
        <p:spPr bwMode="auto">
          <a:xfrm>
            <a:off x="1371600" y="1384300"/>
            <a:ext cx="6172200" cy="2941638"/>
          </a:xfrm>
          <a:prstGeom prst="rect">
            <a:avLst/>
          </a:prstGeom>
          <a:noFill/>
          <a:ln w="9525">
            <a:noFill/>
            <a:miter lim="800000"/>
            <a:headEnd/>
            <a:tailEnd/>
          </a:ln>
        </p:spPr>
      </p:pic>
      <p:sp>
        <p:nvSpPr>
          <p:cNvPr id="35843" name="Text Box 5"/>
          <p:cNvSpPr txBox="1">
            <a:spLocks noChangeArrowheads="1"/>
          </p:cNvSpPr>
          <p:nvPr/>
        </p:nvSpPr>
        <p:spPr bwMode="auto">
          <a:xfrm>
            <a:off x="7962900" y="2443163"/>
            <a:ext cx="881063" cy="457200"/>
          </a:xfrm>
          <a:prstGeom prst="rect">
            <a:avLst/>
          </a:prstGeom>
          <a:noFill/>
          <a:ln w="9525">
            <a:noFill/>
            <a:miter lim="800000"/>
            <a:headEnd/>
            <a:tailEnd/>
          </a:ln>
        </p:spPr>
        <p:txBody>
          <a:bodyPr wrap="none">
            <a:spAutoFit/>
          </a:bodyPr>
          <a:lstStyle/>
          <a:p>
            <a:r>
              <a:rPr lang="en-US" sz="2400">
                <a:latin typeface="Comic Sans MS" pitchFamily="66" charset="0"/>
              </a:rPr>
              <a:t>Etc…</a:t>
            </a:r>
          </a:p>
        </p:txBody>
      </p:sp>
      <p:pic>
        <p:nvPicPr>
          <p:cNvPr id="35844" name="Picture 6" descr="bnd"/>
          <p:cNvPicPr>
            <a:picLocks noChangeAspect="1" noChangeArrowheads="1"/>
          </p:cNvPicPr>
          <p:nvPr/>
        </p:nvPicPr>
        <p:blipFill>
          <a:blip r:embed="rId3" cstate="screen"/>
          <a:srcRect/>
          <a:stretch>
            <a:fillRect/>
          </a:stretch>
        </p:blipFill>
        <p:spPr bwMode="auto">
          <a:xfrm>
            <a:off x="228600" y="5715000"/>
            <a:ext cx="2590800" cy="828675"/>
          </a:xfrm>
          <a:prstGeom prst="rect">
            <a:avLst/>
          </a:prstGeom>
          <a:noFill/>
          <a:ln w="9525">
            <a:noFill/>
            <a:miter lim="800000"/>
            <a:headEnd/>
            <a:tailEnd/>
          </a:ln>
        </p:spPr>
      </p:pic>
      <p:sp>
        <p:nvSpPr>
          <p:cNvPr id="35845" name="Text Box 8"/>
          <p:cNvSpPr txBox="1">
            <a:spLocks noChangeArrowheads="1"/>
          </p:cNvSpPr>
          <p:nvPr/>
        </p:nvSpPr>
        <p:spPr bwMode="auto">
          <a:xfrm>
            <a:off x="1160463" y="4498975"/>
            <a:ext cx="1673225" cy="581025"/>
          </a:xfrm>
          <a:prstGeom prst="rect">
            <a:avLst/>
          </a:prstGeom>
          <a:noFill/>
          <a:ln w="9525">
            <a:noFill/>
            <a:miter lim="800000"/>
            <a:headEnd/>
            <a:tailEnd/>
          </a:ln>
        </p:spPr>
        <p:txBody>
          <a:bodyPr wrap="none">
            <a:spAutoFit/>
          </a:bodyPr>
          <a:lstStyle/>
          <a:p>
            <a:pPr algn="ctr"/>
            <a:r>
              <a:rPr lang="en-US" b="1">
                <a:latin typeface="Comic Sans MS" pitchFamily="66" charset="0"/>
              </a:rPr>
              <a:t>Just bend the </a:t>
            </a:r>
            <a:br>
              <a:rPr lang="en-US" b="1">
                <a:latin typeface="Comic Sans MS" pitchFamily="66" charset="0"/>
              </a:rPr>
            </a:br>
            <a:r>
              <a:rPr lang="en-US" b="1">
                <a:latin typeface="Comic Sans MS" pitchFamily="66" charset="0"/>
              </a:rPr>
              <a:t>trajectory</a:t>
            </a:r>
          </a:p>
        </p:txBody>
      </p:sp>
      <p:sp>
        <p:nvSpPr>
          <p:cNvPr id="35846" name="Line 9"/>
          <p:cNvSpPr>
            <a:spLocks noChangeShapeType="1"/>
          </p:cNvSpPr>
          <p:nvPr/>
        </p:nvSpPr>
        <p:spPr bwMode="auto">
          <a:xfrm flipH="1">
            <a:off x="1524000" y="5105400"/>
            <a:ext cx="381000" cy="609600"/>
          </a:xfrm>
          <a:prstGeom prst="line">
            <a:avLst/>
          </a:prstGeom>
          <a:noFill/>
          <a:ln w="12700">
            <a:solidFill>
              <a:schemeClr val="tx1"/>
            </a:solidFill>
            <a:round/>
            <a:headEnd/>
            <a:tailEnd type="triangle" w="med" len="med"/>
          </a:ln>
        </p:spPr>
        <p:txBody>
          <a:bodyPr/>
          <a:lstStyle/>
          <a:p>
            <a:endParaRPr lang="en-GB"/>
          </a:p>
        </p:txBody>
      </p:sp>
      <p:sp>
        <p:nvSpPr>
          <p:cNvPr id="35847" name="Text Box 10"/>
          <p:cNvSpPr txBox="1">
            <a:spLocks noChangeArrowheads="1"/>
          </p:cNvSpPr>
          <p:nvPr/>
        </p:nvSpPr>
        <p:spPr bwMode="auto">
          <a:xfrm>
            <a:off x="2998788" y="4460875"/>
            <a:ext cx="2117725" cy="1069975"/>
          </a:xfrm>
          <a:prstGeom prst="rect">
            <a:avLst/>
          </a:prstGeom>
          <a:noFill/>
          <a:ln w="9525">
            <a:noFill/>
            <a:miter lim="800000"/>
            <a:headEnd/>
            <a:tailEnd/>
          </a:ln>
        </p:spPr>
        <p:txBody>
          <a:bodyPr wrap="none">
            <a:spAutoFit/>
          </a:bodyPr>
          <a:lstStyle/>
          <a:p>
            <a:pPr algn="ctr"/>
            <a:r>
              <a:rPr lang="en-US" b="1">
                <a:latin typeface="Comic Sans MS" pitchFamily="66" charset="0"/>
              </a:rPr>
              <a:t>Focus in one plane,</a:t>
            </a:r>
            <a:br>
              <a:rPr lang="en-US" b="1">
                <a:latin typeface="Comic Sans MS" pitchFamily="66" charset="0"/>
              </a:rPr>
            </a:br>
            <a:r>
              <a:rPr lang="en-US" b="1">
                <a:latin typeface="Comic Sans MS" pitchFamily="66" charset="0"/>
              </a:rPr>
              <a:t>defocus in another:</a:t>
            </a:r>
            <a:br>
              <a:rPr lang="en-US" b="1">
                <a:latin typeface="Comic Sans MS" pitchFamily="66" charset="0"/>
              </a:rPr>
            </a:br>
            <a:r>
              <a:rPr lang="en-US" b="1">
                <a:latin typeface="Comic Sans MS" pitchFamily="66" charset="0"/>
              </a:rPr>
              <a:t>x’ = x’ + G x</a:t>
            </a:r>
          </a:p>
          <a:p>
            <a:pPr algn="ctr"/>
            <a:r>
              <a:rPr lang="en-US" b="1">
                <a:latin typeface="Comic Sans MS" pitchFamily="66" charset="0"/>
              </a:rPr>
              <a:t>y’ = y’– G y</a:t>
            </a:r>
          </a:p>
        </p:txBody>
      </p:sp>
      <p:sp>
        <p:nvSpPr>
          <p:cNvPr id="35848" name="Text Box 11"/>
          <p:cNvSpPr txBox="1">
            <a:spLocks noChangeArrowheads="1"/>
          </p:cNvSpPr>
          <p:nvPr/>
        </p:nvSpPr>
        <p:spPr bwMode="auto">
          <a:xfrm>
            <a:off x="5532438" y="4397375"/>
            <a:ext cx="2028825" cy="1314450"/>
          </a:xfrm>
          <a:prstGeom prst="rect">
            <a:avLst/>
          </a:prstGeom>
          <a:noFill/>
          <a:ln w="9525">
            <a:noFill/>
            <a:miter lim="800000"/>
            <a:headEnd/>
            <a:tailEnd/>
          </a:ln>
        </p:spPr>
        <p:txBody>
          <a:bodyPr wrap="none">
            <a:spAutoFit/>
          </a:bodyPr>
          <a:lstStyle/>
          <a:p>
            <a:pPr algn="ctr"/>
            <a:r>
              <a:rPr lang="en-US" b="1">
                <a:latin typeface="Comic Sans MS" pitchFamily="66" charset="0"/>
              </a:rPr>
              <a:t>Second order</a:t>
            </a:r>
          </a:p>
          <a:p>
            <a:pPr algn="ctr"/>
            <a:r>
              <a:rPr lang="en-US" b="1">
                <a:latin typeface="Comic Sans MS" pitchFamily="66" charset="0"/>
              </a:rPr>
              <a:t>effect:</a:t>
            </a:r>
          </a:p>
          <a:p>
            <a:pPr algn="ctr"/>
            <a:r>
              <a:rPr lang="en-US" b="1">
                <a:latin typeface="Comic Sans MS" pitchFamily="66" charset="0"/>
              </a:rPr>
              <a:t>x’ = x’ + S (x</a:t>
            </a:r>
            <a:r>
              <a:rPr lang="en-US" b="1" baseline="30000">
                <a:latin typeface="Comic Sans MS" pitchFamily="66" charset="0"/>
              </a:rPr>
              <a:t>2</a:t>
            </a:r>
            <a:r>
              <a:rPr lang="en-US" b="1">
                <a:latin typeface="Comic Sans MS" pitchFamily="66" charset="0"/>
              </a:rPr>
              <a:t>-y</a:t>
            </a:r>
            <a:r>
              <a:rPr lang="en-US" b="1" baseline="30000">
                <a:latin typeface="Comic Sans MS" pitchFamily="66" charset="0"/>
              </a:rPr>
              <a:t>2</a:t>
            </a:r>
            <a:r>
              <a:rPr lang="en-US" b="1">
                <a:latin typeface="Comic Sans MS" pitchFamily="66" charset="0"/>
              </a:rPr>
              <a:t>)</a:t>
            </a:r>
          </a:p>
          <a:p>
            <a:pPr algn="ctr"/>
            <a:r>
              <a:rPr lang="en-US" b="1">
                <a:latin typeface="Comic Sans MS" pitchFamily="66" charset="0"/>
              </a:rPr>
              <a:t>y’ = y’ – S 2xy</a:t>
            </a:r>
          </a:p>
          <a:p>
            <a:pPr algn="ctr"/>
            <a:endParaRPr lang="en-US" b="1">
              <a:latin typeface="Comic Sans MS" pitchFamily="66" charset="0"/>
            </a:endParaRPr>
          </a:p>
        </p:txBody>
      </p:sp>
      <p:sp>
        <p:nvSpPr>
          <p:cNvPr id="35849" name="Text Box 12"/>
          <p:cNvSpPr txBox="1">
            <a:spLocks noChangeArrowheads="1"/>
          </p:cNvSpPr>
          <p:nvPr/>
        </p:nvSpPr>
        <p:spPr bwMode="auto">
          <a:xfrm>
            <a:off x="3489325" y="6084888"/>
            <a:ext cx="4529138" cy="336550"/>
          </a:xfrm>
          <a:prstGeom prst="rect">
            <a:avLst/>
          </a:prstGeom>
          <a:noFill/>
          <a:ln w="9525">
            <a:noFill/>
            <a:miter lim="800000"/>
            <a:headEnd/>
            <a:tailEnd/>
          </a:ln>
        </p:spPr>
        <p:txBody>
          <a:bodyPr wrap="none">
            <a:spAutoFit/>
          </a:bodyPr>
          <a:lstStyle/>
          <a:p>
            <a:r>
              <a:rPr lang="en-US" b="1">
                <a:latin typeface="Comic Sans MS" pitchFamily="66" charset="0"/>
              </a:rPr>
              <a:t>Here x is transverse coordinate, x’ is angle</a:t>
            </a:r>
          </a:p>
        </p:txBody>
      </p:sp>
      <p:sp>
        <p:nvSpPr>
          <p:cNvPr id="35850" name="Rectangle 14"/>
          <p:cNvSpPr>
            <a:spLocks noGrp="1" noChangeArrowheads="1"/>
          </p:cNvSpPr>
          <p:nvPr>
            <p:ph type="title"/>
          </p:nvPr>
        </p:nvSpPr>
        <p:spPr/>
        <p:txBody>
          <a:bodyPr/>
          <a:lstStyle/>
          <a:p>
            <a:r>
              <a:rPr lang="en-US" smtClean="0"/>
              <a:t>What we use to handle the beam</a:t>
            </a:r>
          </a:p>
        </p:txBody>
      </p:sp>
    </p:spTree>
  </p:cSld>
  <p:clrMapOvr>
    <a:masterClrMapping/>
  </p:clrMapOvr>
  <p:transition>
    <p:strips dir="rd"/>
  </p:transition>
  <p:timing>
    <p:tnLst>
      <p:par>
        <p:cTn id="1" dur="indefinite" restart="never" nodeType="tmRoot"/>
      </p:par>
    </p:tnLst>
  </p:timing>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4930" name="Picture 2"/>
          <p:cNvPicPr>
            <a:picLocks noChangeAspect="1" noChangeArrowheads="1"/>
          </p:cNvPicPr>
          <p:nvPr/>
        </p:nvPicPr>
        <p:blipFill>
          <a:blip r:embed="rId3" cstate="email"/>
          <a:srcRect/>
          <a:stretch>
            <a:fillRect/>
          </a:stretch>
        </p:blipFill>
        <p:spPr bwMode="auto">
          <a:xfrm>
            <a:off x="371475" y="400050"/>
            <a:ext cx="8401050" cy="6057900"/>
          </a:xfrm>
          <a:prstGeom prst="rect">
            <a:avLst/>
          </a:prstGeom>
          <a:noFill/>
          <a:ln w="9525">
            <a:noFill/>
            <a:miter lim="800000"/>
            <a:headEnd/>
            <a:tailEnd/>
          </a:ln>
        </p:spPr>
      </p:pic>
    </p:spTree>
  </p:cSld>
  <p:clrMapOvr>
    <a:masterClrMapping/>
  </p:clrMapOvr>
  <p:transition>
    <p:strips dir="rd"/>
  </p:transition>
  <p:timing>
    <p:tnLst>
      <p:par>
        <p:cTn id="1" dur="indefinite" restart="never" nodeType="tmRoot"/>
      </p:par>
    </p:tnLst>
  </p:timing>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5954" name="Picture 2"/>
          <p:cNvPicPr>
            <a:picLocks noChangeAspect="1" noChangeArrowheads="1"/>
          </p:cNvPicPr>
          <p:nvPr/>
        </p:nvPicPr>
        <p:blipFill>
          <a:blip r:embed="rId3" cstate="email"/>
          <a:srcRect/>
          <a:stretch>
            <a:fillRect/>
          </a:stretch>
        </p:blipFill>
        <p:spPr bwMode="auto">
          <a:xfrm>
            <a:off x="771525" y="1295400"/>
            <a:ext cx="7600950" cy="5105400"/>
          </a:xfrm>
          <a:prstGeom prst="rect">
            <a:avLst/>
          </a:prstGeom>
          <a:noFill/>
          <a:ln w="9525">
            <a:noFill/>
            <a:miter lim="800000"/>
            <a:headEnd/>
            <a:tailEnd/>
          </a:ln>
        </p:spPr>
      </p:pic>
      <p:sp>
        <p:nvSpPr>
          <p:cNvPr id="125955" name="Title 2"/>
          <p:cNvSpPr>
            <a:spLocks noGrp="1"/>
          </p:cNvSpPr>
          <p:nvPr>
            <p:ph type="title"/>
          </p:nvPr>
        </p:nvSpPr>
        <p:spPr/>
        <p:txBody>
          <a:bodyPr/>
          <a:lstStyle/>
          <a:p>
            <a:r>
              <a:rPr lang="en-US" smtClean="0"/>
              <a:t>New concept of CLIC push-pull</a:t>
            </a:r>
          </a:p>
        </p:txBody>
      </p:sp>
    </p:spTree>
  </p:cSld>
  <p:clrMapOvr>
    <a:masterClrMapping/>
  </p:clrMapOvr>
  <p:transition>
    <p:strips dir="rd"/>
  </p:transition>
  <p:timing>
    <p:tnLst>
      <p:par>
        <p:cTn id="1" dur="indefinite" restart="never" nodeType="tmRoot"/>
      </p:par>
    </p:tnLst>
  </p:timing>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978" name="Rectangle 2"/>
          <p:cNvSpPr>
            <a:spLocks noGrp="1" noChangeArrowheads="1"/>
          </p:cNvSpPr>
          <p:nvPr>
            <p:ph type="title"/>
          </p:nvPr>
        </p:nvSpPr>
        <p:spPr>
          <a:xfrm>
            <a:off x="457200" y="152400"/>
            <a:ext cx="8229600" cy="514350"/>
          </a:xfrm>
        </p:spPr>
        <p:txBody>
          <a:bodyPr/>
          <a:lstStyle/>
          <a:p>
            <a:r>
              <a:rPr lang="en-US" sz="3200" smtClean="0"/>
              <a:t>New Low P parameter set</a:t>
            </a:r>
          </a:p>
        </p:txBody>
      </p:sp>
      <p:graphicFrame>
        <p:nvGraphicFramePr>
          <p:cNvPr id="892931" name="Group 3"/>
          <p:cNvGraphicFramePr>
            <a:graphicFrameLocks noGrp="1"/>
          </p:cNvGraphicFramePr>
          <p:nvPr/>
        </p:nvGraphicFramePr>
        <p:xfrm>
          <a:off x="152400" y="696913"/>
          <a:ext cx="8839200" cy="5791200"/>
        </p:xfrm>
        <a:graphic>
          <a:graphicData uri="http://schemas.openxmlformats.org/drawingml/2006/table">
            <a:tbl>
              <a:tblPr/>
              <a:tblGrid>
                <a:gridCol w="2154238"/>
                <a:gridCol w="1104900"/>
                <a:gridCol w="1100137"/>
                <a:gridCol w="1120775"/>
                <a:gridCol w="1117600"/>
                <a:gridCol w="1120775"/>
                <a:gridCol w="1120775"/>
              </a:tblGrid>
              <a:tr h="277813">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400" b="1" i="0" u="none" strike="noStrike" cap="none" normalizeH="0" baseline="0" smtClean="0">
                          <a:ln>
                            <a:noFill/>
                          </a:ln>
                          <a:solidFill>
                            <a:srgbClr val="A4001D"/>
                          </a:solidFill>
                          <a:effectLst/>
                          <a:latin typeface="Arial" pitchFamily="34" charset="0"/>
                          <a:cs typeface="Arial" pitchFamily="34" charset="0"/>
                        </a:rPr>
                        <a:t> </a:t>
                      </a:r>
                      <a:endParaRPr kumimoji="0" lang="en-US" sz="1400" b="0" i="0" u="none" strike="noStrike" cap="none" normalizeH="0" baseline="0" smtClean="0">
                        <a:ln>
                          <a:noFill/>
                        </a:ln>
                        <a:solidFill>
                          <a:srgbClr val="A4001D"/>
                        </a:solidFill>
                        <a:effectLst/>
                        <a:latin typeface="Arial" pitchFamily="34" charset="0"/>
                      </a:endParaRPr>
                    </a:p>
                  </a:txBody>
                  <a:tcPr anchor="b" horzOverflow="overflow">
                    <a:lnL w="12700" cap="flat" cmpd="sng" algn="ctr">
                      <a:solidFill>
                        <a:srgbClr val="666699"/>
                      </a:solidFill>
                      <a:prstDash val="solid"/>
                      <a:round/>
                      <a:headEnd type="none" w="med" len="med"/>
                      <a:tailEnd type="none" w="med" len="med"/>
                    </a:lnL>
                    <a:lnR w="12700" cap="flat" cmpd="sng" algn="ctr">
                      <a:solidFill>
                        <a:srgbClr val="666699"/>
                      </a:solidFill>
                      <a:prstDash val="solid"/>
                      <a:round/>
                      <a:headEnd type="none" w="med" len="med"/>
                      <a:tailEnd type="none" w="med" len="med"/>
                    </a:lnR>
                    <a:lnT w="12700" cap="flat" cmpd="sng" algn="ctr">
                      <a:solidFill>
                        <a:srgbClr val="666699"/>
                      </a:solidFill>
                      <a:prstDash val="solid"/>
                      <a:round/>
                      <a:headEnd type="none" w="med" len="med"/>
                      <a:tailEnd type="none" w="med" len="med"/>
                    </a:lnT>
                    <a:lnB w="12700" cap="flat" cmpd="sng" algn="ctr">
                      <a:solidFill>
                        <a:srgbClr val="666699"/>
                      </a:solidFill>
                      <a:prstDash val="solid"/>
                      <a:round/>
                      <a:headEnd type="none" w="med" len="med"/>
                      <a:tailEnd type="none" w="med" len="med"/>
                    </a:lnB>
                    <a:lnTlToBr>
                      <a:noFill/>
                    </a:lnTlToBr>
                    <a:lnBlToTr>
                      <a:noFill/>
                    </a:lnBlToTr>
                    <a:solidFill>
                      <a:srgbClr val="FFFAD4"/>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400" b="1" i="0" u="none" strike="noStrike" cap="none" normalizeH="0" baseline="0" smtClean="0">
                          <a:ln>
                            <a:noFill/>
                          </a:ln>
                          <a:solidFill>
                            <a:srgbClr val="A4001D"/>
                          </a:solidFill>
                          <a:effectLst/>
                          <a:latin typeface="Arial" pitchFamily="34" charset="0"/>
                          <a:cs typeface="Arial" pitchFamily="34" charset="0"/>
                        </a:rPr>
                        <a:t>Nom. RDR</a:t>
                      </a:r>
                      <a:endParaRPr kumimoji="0" lang="en-US" sz="1400" b="0" i="0" u="none" strike="noStrike" cap="none" normalizeH="0" baseline="0" smtClean="0">
                        <a:ln>
                          <a:noFill/>
                        </a:ln>
                        <a:solidFill>
                          <a:srgbClr val="A4001D"/>
                        </a:solidFill>
                        <a:effectLst/>
                        <a:latin typeface="Arial" pitchFamily="34" charset="0"/>
                      </a:endParaRPr>
                    </a:p>
                  </a:txBody>
                  <a:tcPr anchor="b" horzOverflow="overflow">
                    <a:lnL w="12700" cap="flat" cmpd="sng" algn="ctr">
                      <a:solidFill>
                        <a:srgbClr val="666699"/>
                      </a:solidFill>
                      <a:prstDash val="solid"/>
                      <a:round/>
                      <a:headEnd type="none" w="med" len="med"/>
                      <a:tailEnd type="none" w="med" len="med"/>
                    </a:lnL>
                    <a:lnR w="12700" cap="flat" cmpd="sng" algn="ctr">
                      <a:solidFill>
                        <a:srgbClr val="666699"/>
                      </a:solidFill>
                      <a:prstDash val="solid"/>
                      <a:round/>
                      <a:headEnd type="none" w="med" len="med"/>
                      <a:tailEnd type="none" w="med" len="med"/>
                    </a:lnR>
                    <a:lnT w="12700" cap="flat" cmpd="sng" algn="ctr">
                      <a:solidFill>
                        <a:srgbClr val="666699"/>
                      </a:solidFill>
                      <a:prstDash val="solid"/>
                      <a:round/>
                      <a:headEnd type="none" w="med" len="med"/>
                      <a:tailEnd type="none" w="med" len="med"/>
                    </a:lnT>
                    <a:lnB w="12700" cap="flat" cmpd="sng" algn="ctr">
                      <a:solidFill>
                        <a:srgbClr val="666699"/>
                      </a:solidFill>
                      <a:prstDash val="solid"/>
                      <a:round/>
                      <a:headEnd type="none" w="med" len="med"/>
                      <a:tailEnd type="none" w="med" len="med"/>
                    </a:lnB>
                    <a:lnTlToBr>
                      <a:noFill/>
                    </a:lnTlToBr>
                    <a:lnBlToTr>
                      <a:noFill/>
                    </a:lnBlToTr>
                    <a:solidFill>
                      <a:srgbClr val="FFFAD4"/>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400" b="1" i="0" u="none" strike="noStrike" cap="none" normalizeH="0" baseline="0" smtClean="0">
                          <a:ln>
                            <a:noFill/>
                          </a:ln>
                          <a:solidFill>
                            <a:srgbClr val="A4001D"/>
                          </a:solidFill>
                          <a:effectLst/>
                          <a:latin typeface="Arial" pitchFamily="34" charset="0"/>
                          <a:cs typeface="Arial" pitchFamily="34" charset="0"/>
                        </a:rPr>
                        <a:t>Low P </a:t>
                      </a:r>
                      <a:r>
                        <a:rPr kumimoji="0" lang="en-US" sz="1400" b="1" i="0" u="none" strike="noStrike" cap="none" normalizeH="0" baseline="0" smtClean="0">
                          <a:ln>
                            <a:noFill/>
                          </a:ln>
                          <a:solidFill>
                            <a:srgbClr val="A4001D"/>
                          </a:solidFill>
                          <a:effectLst/>
                          <a:latin typeface="Arial Narrow" pitchFamily="34" charset="0"/>
                          <a:cs typeface="Arial" pitchFamily="34" charset="0"/>
                        </a:rPr>
                        <a:t>RDR</a:t>
                      </a:r>
                      <a:endParaRPr kumimoji="0" lang="en-US" sz="1400" b="0" i="0" u="none" strike="noStrike" cap="none" normalizeH="0" baseline="0" smtClean="0">
                        <a:ln>
                          <a:noFill/>
                        </a:ln>
                        <a:solidFill>
                          <a:srgbClr val="A4001D"/>
                        </a:solidFill>
                        <a:effectLst/>
                        <a:latin typeface="Arial Narrow" pitchFamily="34" charset="0"/>
                      </a:endParaRPr>
                    </a:p>
                  </a:txBody>
                  <a:tcPr anchor="b" horzOverflow="overflow">
                    <a:lnL w="12700" cap="flat" cmpd="sng" algn="ctr">
                      <a:solidFill>
                        <a:srgbClr val="666699"/>
                      </a:solidFill>
                      <a:prstDash val="solid"/>
                      <a:round/>
                      <a:headEnd type="none" w="med" len="med"/>
                      <a:tailEnd type="none" w="med" len="med"/>
                    </a:lnL>
                    <a:lnR w="12700" cap="flat" cmpd="sng" algn="ctr">
                      <a:solidFill>
                        <a:srgbClr val="666699"/>
                      </a:solidFill>
                      <a:prstDash val="solid"/>
                      <a:round/>
                      <a:headEnd type="none" w="med" len="med"/>
                      <a:tailEnd type="none" w="med" len="med"/>
                    </a:lnR>
                    <a:lnT w="12700" cap="flat" cmpd="sng" algn="ctr">
                      <a:solidFill>
                        <a:srgbClr val="666699"/>
                      </a:solidFill>
                      <a:prstDash val="solid"/>
                      <a:round/>
                      <a:headEnd type="none" w="med" len="med"/>
                      <a:tailEnd type="none" w="med" len="med"/>
                    </a:lnT>
                    <a:lnB w="12700" cap="flat" cmpd="sng" algn="ctr">
                      <a:solidFill>
                        <a:srgbClr val="666699"/>
                      </a:solidFill>
                      <a:prstDash val="solid"/>
                      <a:round/>
                      <a:headEnd type="none" w="med" len="med"/>
                      <a:tailEnd type="none" w="med" len="med"/>
                    </a:lnB>
                    <a:lnTlToBr>
                      <a:noFill/>
                    </a:lnTlToBr>
                    <a:lnBlToTr>
                      <a:noFill/>
                    </a:lnBlToTr>
                    <a:solidFill>
                      <a:srgbClr val="FFFAD4"/>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400" b="1" i="0" u="none" strike="noStrike" cap="none" normalizeH="0" baseline="0" smtClean="0">
                          <a:ln>
                            <a:noFill/>
                          </a:ln>
                          <a:solidFill>
                            <a:srgbClr val="A4001D"/>
                          </a:solidFill>
                          <a:effectLst/>
                          <a:latin typeface="Arial" pitchFamily="34" charset="0"/>
                          <a:cs typeface="Arial" pitchFamily="34" charset="0"/>
                        </a:rPr>
                        <a:t>new Low P</a:t>
                      </a:r>
                      <a:endParaRPr kumimoji="0" lang="en-US" sz="1400" b="0" i="0" u="none" strike="noStrike" cap="none" normalizeH="0" baseline="0" smtClean="0">
                        <a:ln>
                          <a:noFill/>
                        </a:ln>
                        <a:solidFill>
                          <a:srgbClr val="A4001D"/>
                        </a:solidFill>
                        <a:effectLst/>
                        <a:latin typeface="Arial" pitchFamily="34" charset="0"/>
                      </a:endParaRPr>
                    </a:p>
                  </a:txBody>
                  <a:tcPr anchor="b" horzOverflow="overflow">
                    <a:lnL w="12700" cap="flat" cmpd="sng" algn="ctr">
                      <a:solidFill>
                        <a:srgbClr val="666699"/>
                      </a:solidFill>
                      <a:prstDash val="solid"/>
                      <a:round/>
                      <a:headEnd type="none" w="med" len="med"/>
                      <a:tailEnd type="none" w="med" len="med"/>
                    </a:lnL>
                    <a:lnR w="12700" cap="flat" cmpd="sng" algn="ctr">
                      <a:solidFill>
                        <a:srgbClr val="666699"/>
                      </a:solidFill>
                      <a:prstDash val="solid"/>
                      <a:round/>
                      <a:headEnd type="none" w="med" len="med"/>
                      <a:tailEnd type="none" w="med" len="med"/>
                    </a:lnR>
                    <a:lnT w="12700" cap="flat" cmpd="sng" algn="ctr">
                      <a:solidFill>
                        <a:srgbClr val="666699"/>
                      </a:solidFill>
                      <a:prstDash val="solid"/>
                      <a:round/>
                      <a:headEnd type="none" w="med" len="med"/>
                      <a:tailEnd type="none" w="med" len="med"/>
                    </a:lnT>
                    <a:lnB w="12700" cap="flat" cmpd="sng" algn="ctr">
                      <a:solidFill>
                        <a:srgbClr val="666699"/>
                      </a:solidFill>
                      <a:prstDash val="solid"/>
                      <a:round/>
                      <a:headEnd type="none" w="med" len="med"/>
                      <a:tailEnd type="none" w="med" len="med"/>
                    </a:lnB>
                    <a:lnTlToBr>
                      <a:noFill/>
                    </a:lnTlToBr>
                    <a:lnBlToTr>
                      <a:noFill/>
                    </a:lnBlToTr>
                    <a:solidFill>
                      <a:srgbClr val="FFFAD4"/>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400" b="1" i="0" u="none" strike="noStrike" cap="none" normalizeH="0" baseline="0" smtClean="0">
                          <a:ln>
                            <a:noFill/>
                          </a:ln>
                          <a:solidFill>
                            <a:srgbClr val="A4001D"/>
                          </a:solidFill>
                          <a:effectLst/>
                          <a:latin typeface="Arial" pitchFamily="34" charset="0"/>
                          <a:cs typeface="Arial" pitchFamily="34" charset="0"/>
                        </a:rPr>
                        <a:t>new Low P</a:t>
                      </a:r>
                      <a:endParaRPr kumimoji="0" lang="en-US" sz="1400" b="0" i="0" u="none" strike="noStrike" cap="none" normalizeH="0" baseline="0" smtClean="0">
                        <a:ln>
                          <a:noFill/>
                        </a:ln>
                        <a:solidFill>
                          <a:srgbClr val="A4001D"/>
                        </a:solidFill>
                        <a:effectLst/>
                        <a:latin typeface="Arial" pitchFamily="34" charset="0"/>
                      </a:endParaRPr>
                    </a:p>
                  </a:txBody>
                  <a:tcPr anchor="b" horzOverflow="overflow">
                    <a:lnL w="12700" cap="flat" cmpd="sng" algn="ctr">
                      <a:solidFill>
                        <a:srgbClr val="666699"/>
                      </a:solidFill>
                      <a:prstDash val="solid"/>
                      <a:round/>
                      <a:headEnd type="none" w="med" len="med"/>
                      <a:tailEnd type="none" w="med" len="med"/>
                    </a:lnL>
                    <a:lnR w="12700" cap="flat" cmpd="sng" algn="ctr">
                      <a:solidFill>
                        <a:srgbClr val="666699"/>
                      </a:solidFill>
                      <a:prstDash val="solid"/>
                      <a:round/>
                      <a:headEnd type="none" w="med" len="med"/>
                      <a:tailEnd type="none" w="med" len="med"/>
                    </a:lnR>
                    <a:lnT w="12700" cap="flat" cmpd="sng" algn="ctr">
                      <a:solidFill>
                        <a:srgbClr val="666699"/>
                      </a:solidFill>
                      <a:prstDash val="solid"/>
                      <a:round/>
                      <a:headEnd type="none" w="med" len="med"/>
                      <a:tailEnd type="none" w="med" len="med"/>
                    </a:lnT>
                    <a:lnB w="12700" cap="flat" cmpd="sng" algn="ctr">
                      <a:solidFill>
                        <a:srgbClr val="666699"/>
                      </a:solidFill>
                      <a:prstDash val="solid"/>
                      <a:round/>
                      <a:headEnd type="none" w="med" len="med"/>
                      <a:tailEnd type="none" w="med" len="med"/>
                    </a:lnB>
                    <a:lnTlToBr>
                      <a:noFill/>
                    </a:lnTlToBr>
                    <a:lnBlToTr>
                      <a:noFill/>
                    </a:lnBlToTr>
                    <a:solidFill>
                      <a:srgbClr val="FFFAD4"/>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400" b="1" i="0" u="none" strike="noStrike" cap="none" normalizeH="0" baseline="0" smtClean="0">
                          <a:ln>
                            <a:noFill/>
                          </a:ln>
                          <a:solidFill>
                            <a:srgbClr val="A4001D"/>
                          </a:solidFill>
                          <a:effectLst/>
                          <a:latin typeface="Arial" pitchFamily="34" charset="0"/>
                          <a:cs typeface="Arial" pitchFamily="34" charset="0"/>
                        </a:rPr>
                        <a:t>new Low P</a:t>
                      </a:r>
                      <a:endParaRPr kumimoji="0" lang="en-US" sz="1400" b="0" i="0" u="none" strike="noStrike" cap="none" normalizeH="0" baseline="0" smtClean="0">
                        <a:ln>
                          <a:noFill/>
                        </a:ln>
                        <a:solidFill>
                          <a:srgbClr val="A4001D"/>
                        </a:solidFill>
                        <a:effectLst/>
                        <a:latin typeface="Arial" pitchFamily="34" charset="0"/>
                      </a:endParaRPr>
                    </a:p>
                  </a:txBody>
                  <a:tcPr anchor="b" horzOverflow="overflow">
                    <a:lnL w="12700" cap="flat" cmpd="sng" algn="ctr">
                      <a:solidFill>
                        <a:srgbClr val="666699"/>
                      </a:solidFill>
                      <a:prstDash val="solid"/>
                      <a:round/>
                      <a:headEnd type="none" w="med" len="med"/>
                      <a:tailEnd type="none" w="med" len="med"/>
                    </a:lnL>
                    <a:lnR w="12700" cap="flat" cmpd="sng" algn="ctr">
                      <a:solidFill>
                        <a:srgbClr val="666699"/>
                      </a:solidFill>
                      <a:prstDash val="solid"/>
                      <a:round/>
                      <a:headEnd type="none" w="med" len="med"/>
                      <a:tailEnd type="none" w="med" len="med"/>
                    </a:lnR>
                    <a:lnT w="12700" cap="flat" cmpd="sng" algn="ctr">
                      <a:solidFill>
                        <a:srgbClr val="666699"/>
                      </a:solidFill>
                      <a:prstDash val="solid"/>
                      <a:round/>
                      <a:headEnd type="none" w="med" len="med"/>
                      <a:tailEnd type="none" w="med" len="med"/>
                    </a:lnT>
                    <a:lnB w="12700" cap="flat" cmpd="sng" algn="ctr">
                      <a:solidFill>
                        <a:srgbClr val="666699"/>
                      </a:solidFill>
                      <a:prstDash val="solid"/>
                      <a:round/>
                      <a:headEnd type="none" w="med" len="med"/>
                      <a:tailEnd type="none" w="med" len="med"/>
                    </a:lnB>
                    <a:lnTlToBr>
                      <a:noFill/>
                    </a:lnTlToBr>
                    <a:lnBlToTr>
                      <a:noFill/>
                    </a:lnBlToTr>
                    <a:solidFill>
                      <a:srgbClr val="FFFAD4"/>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400" b="1" i="0" u="none" strike="noStrike" cap="none" normalizeH="0" baseline="0" smtClean="0">
                          <a:ln>
                            <a:noFill/>
                          </a:ln>
                          <a:solidFill>
                            <a:srgbClr val="A4001D"/>
                          </a:solidFill>
                          <a:effectLst/>
                          <a:latin typeface="Arial" pitchFamily="34" charset="0"/>
                          <a:cs typeface="Arial" pitchFamily="34" charset="0"/>
                        </a:rPr>
                        <a:t>new Low P</a:t>
                      </a:r>
                      <a:endParaRPr kumimoji="0" lang="en-US" sz="1400" b="0" i="0" u="none" strike="noStrike" cap="none" normalizeH="0" baseline="0" smtClean="0">
                        <a:ln>
                          <a:noFill/>
                        </a:ln>
                        <a:solidFill>
                          <a:srgbClr val="A4001D"/>
                        </a:solidFill>
                        <a:effectLst/>
                        <a:latin typeface="Arial" pitchFamily="34" charset="0"/>
                      </a:endParaRPr>
                    </a:p>
                  </a:txBody>
                  <a:tcPr anchor="b" horzOverflow="overflow">
                    <a:lnL w="12700" cap="flat" cmpd="sng" algn="ctr">
                      <a:solidFill>
                        <a:srgbClr val="666699"/>
                      </a:solidFill>
                      <a:prstDash val="solid"/>
                      <a:round/>
                      <a:headEnd type="none" w="med" len="med"/>
                      <a:tailEnd type="none" w="med" len="med"/>
                    </a:lnL>
                    <a:lnR w="12700" cap="flat" cmpd="sng" algn="ctr">
                      <a:solidFill>
                        <a:srgbClr val="666699"/>
                      </a:solidFill>
                      <a:prstDash val="solid"/>
                      <a:round/>
                      <a:headEnd type="none" w="med" len="med"/>
                      <a:tailEnd type="none" w="med" len="med"/>
                    </a:lnR>
                    <a:lnT w="12700" cap="flat" cmpd="sng" algn="ctr">
                      <a:solidFill>
                        <a:srgbClr val="666699"/>
                      </a:solidFill>
                      <a:prstDash val="solid"/>
                      <a:round/>
                      <a:headEnd type="none" w="med" len="med"/>
                      <a:tailEnd type="none" w="med" len="med"/>
                    </a:lnT>
                    <a:lnB w="12700" cap="flat" cmpd="sng" algn="ctr">
                      <a:solidFill>
                        <a:srgbClr val="666699"/>
                      </a:solidFill>
                      <a:prstDash val="solid"/>
                      <a:round/>
                      <a:headEnd type="none" w="med" len="med"/>
                      <a:tailEnd type="none" w="med" len="med"/>
                    </a:lnB>
                    <a:lnTlToBr>
                      <a:noFill/>
                    </a:lnTlToBr>
                    <a:lnBlToTr>
                      <a:noFill/>
                    </a:lnBlToTr>
                    <a:solidFill>
                      <a:srgbClr val="FFFAD4"/>
                    </a:solidFill>
                  </a:tcPr>
                </a:tc>
              </a:tr>
              <a:tr h="244475">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400" b="1" i="0" u="none" strike="noStrike" cap="none" normalizeH="0" baseline="0" smtClean="0">
                          <a:ln>
                            <a:noFill/>
                          </a:ln>
                          <a:solidFill>
                            <a:srgbClr val="A4001D"/>
                          </a:solidFill>
                          <a:effectLst/>
                          <a:latin typeface="Arial" pitchFamily="34" charset="0"/>
                          <a:cs typeface="Arial" pitchFamily="34" charset="0"/>
                        </a:rPr>
                        <a:t>Case ID</a:t>
                      </a:r>
                      <a:endParaRPr kumimoji="0" lang="en-US" sz="1400" b="0" i="0" u="none" strike="noStrike" cap="none" normalizeH="0" baseline="0" smtClean="0">
                        <a:ln>
                          <a:noFill/>
                        </a:ln>
                        <a:solidFill>
                          <a:srgbClr val="A4001D"/>
                        </a:solidFill>
                        <a:effectLst/>
                        <a:latin typeface="Arial" pitchFamily="34" charset="0"/>
                      </a:endParaRPr>
                    </a:p>
                  </a:txBody>
                  <a:tcPr anchor="b" horzOverflow="overflow">
                    <a:lnL w="12700" cap="flat" cmpd="sng" algn="ctr">
                      <a:solidFill>
                        <a:srgbClr val="666699"/>
                      </a:solidFill>
                      <a:prstDash val="solid"/>
                      <a:round/>
                      <a:headEnd type="none" w="med" len="med"/>
                      <a:tailEnd type="none" w="med" len="med"/>
                    </a:lnL>
                    <a:lnR w="12700" cap="flat" cmpd="sng" algn="ctr">
                      <a:solidFill>
                        <a:srgbClr val="666699"/>
                      </a:solidFill>
                      <a:prstDash val="solid"/>
                      <a:round/>
                      <a:headEnd type="none" w="med" len="med"/>
                      <a:tailEnd type="none" w="med" len="med"/>
                    </a:lnR>
                    <a:lnT w="12700" cap="flat" cmpd="sng" algn="ctr">
                      <a:solidFill>
                        <a:srgbClr val="666699"/>
                      </a:solidFill>
                      <a:prstDash val="solid"/>
                      <a:round/>
                      <a:headEnd type="none" w="med" len="med"/>
                      <a:tailEnd type="none" w="med" len="med"/>
                    </a:lnT>
                    <a:lnB w="12700" cap="flat" cmpd="sng" algn="ctr">
                      <a:solidFill>
                        <a:srgbClr val="666699"/>
                      </a:solidFill>
                      <a:prstDash val="solid"/>
                      <a:round/>
                      <a:headEnd type="none" w="med" len="med"/>
                      <a:tailEnd type="none" w="med" len="med"/>
                    </a:lnB>
                    <a:lnTlToBr>
                      <a:noFill/>
                    </a:lnTlToBr>
                    <a:lnBlToTr>
                      <a:noFill/>
                    </a:lnBlToTr>
                    <a:solidFill>
                      <a:srgbClr val="FFFAD4"/>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400" b="1" i="0" u="none" strike="noStrike" cap="none" normalizeH="0" baseline="0" smtClean="0">
                          <a:ln>
                            <a:noFill/>
                          </a:ln>
                          <a:solidFill>
                            <a:srgbClr val="A4001D"/>
                          </a:solidFill>
                          <a:effectLst/>
                          <a:latin typeface="Arial" pitchFamily="34" charset="0"/>
                          <a:cs typeface="Arial" pitchFamily="34" charset="0"/>
                        </a:rPr>
                        <a:t>1</a:t>
                      </a:r>
                      <a:endParaRPr kumimoji="0" lang="en-US" sz="1400" b="0" i="0" u="none" strike="noStrike" cap="none" normalizeH="0" baseline="0" smtClean="0">
                        <a:ln>
                          <a:noFill/>
                        </a:ln>
                        <a:solidFill>
                          <a:srgbClr val="A4001D"/>
                        </a:solidFill>
                        <a:effectLst/>
                        <a:latin typeface="Arial" pitchFamily="34" charset="0"/>
                      </a:endParaRPr>
                    </a:p>
                  </a:txBody>
                  <a:tcPr anchor="b" horzOverflow="overflow">
                    <a:lnL w="12700" cap="flat" cmpd="sng" algn="ctr">
                      <a:solidFill>
                        <a:srgbClr val="666699"/>
                      </a:solidFill>
                      <a:prstDash val="solid"/>
                      <a:round/>
                      <a:headEnd type="none" w="med" len="med"/>
                      <a:tailEnd type="none" w="med" len="med"/>
                    </a:lnL>
                    <a:lnR w="12700" cap="flat" cmpd="sng" algn="ctr">
                      <a:solidFill>
                        <a:srgbClr val="666699"/>
                      </a:solidFill>
                      <a:prstDash val="solid"/>
                      <a:round/>
                      <a:headEnd type="none" w="med" len="med"/>
                      <a:tailEnd type="none" w="med" len="med"/>
                    </a:lnR>
                    <a:lnT w="12700" cap="flat" cmpd="sng" algn="ctr">
                      <a:solidFill>
                        <a:srgbClr val="666699"/>
                      </a:solidFill>
                      <a:prstDash val="solid"/>
                      <a:round/>
                      <a:headEnd type="none" w="med" len="med"/>
                      <a:tailEnd type="none" w="med" len="med"/>
                    </a:lnT>
                    <a:lnB w="12700" cap="flat" cmpd="sng" algn="ctr">
                      <a:solidFill>
                        <a:srgbClr val="666699"/>
                      </a:solidFill>
                      <a:prstDash val="solid"/>
                      <a:round/>
                      <a:headEnd type="none" w="med" len="med"/>
                      <a:tailEnd type="none" w="med" len="med"/>
                    </a:lnB>
                    <a:lnTlToBr>
                      <a:noFill/>
                    </a:lnTlToBr>
                    <a:lnBlToTr>
                      <a:noFill/>
                    </a:lnBlToTr>
                    <a:solidFill>
                      <a:srgbClr val="FFFAD4"/>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400" b="1" i="0" u="none" strike="noStrike" cap="none" normalizeH="0" baseline="0" smtClean="0">
                          <a:ln>
                            <a:noFill/>
                          </a:ln>
                          <a:solidFill>
                            <a:srgbClr val="A4001D"/>
                          </a:solidFill>
                          <a:effectLst/>
                          <a:latin typeface="Arial" pitchFamily="34" charset="0"/>
                          <a:cs typeface="Arial" pitchFamily="34" charset="0"/>
                        </a:rPr>
                        <a:t>2</a:t>
                      </a:r>
                      <a:endParaRPr kumimoji="0" lang="en-US" sz="1400" b="0" i="0" u="none" strike="noStrike" cap="none" normalizeH="0" baseline="0" smtClean="0">
                        <a:ln>
                          <a:noFill/>
                        </a:ln>
                        <a:solidFill>
                          <a:srgbClr val="A4001D"/>
                        </a:solidFill>
                        <a:effectLst/>
                        <a:latin typeface="Arial" pitchFamily="34" charset="0"/>
                      </a:endParaRPr>
                    </a:p>
                  </a:txBody>
                  <a:tcPr anchor="b" horzOverflow="overflow">
                    <a:lnL w="12700" cap="flat" cmpd="sng" algn="ctr">
                      <a:solidFill>
                        <a:srgbClr val="666699"/>
                      </a:solidFill>
                      <a:prstDash val="solid"/>
                      <a:round/>
                      <a:headEnd type="none" w="med" len="med"/>
                      <a:tailEnd type="none" w="med" len="med"/>
                    </a:lnL>
                    <a:lnR w="12700" cap="flat" cmpd="sng" algn="ctr">
                      <a:solidFill>
                        <a:srgbClr val="666699"/>
                      </a:solidFill>
                      <a:prstDash val="solid"/>
                      <a:round/>
                      <a:headEnd type="none" w="med" len="med"/>
                      <a:tailEnd type="none" w="med" len="med"/>
                    </a:lnR>
                    <a:lnT w="12700" cap="flat" cmpd="sng" algn="ctr">
                      <a:solidFill>
                        <a:srgbClr val="666699"/>
                      </a:solidFill>
                      <a:prstDash val="solid"/>
                      <a:round/>
                      <a:headEnd type="none" w="med" len="med"/>
                      <a:tailEnd type="none" w="med" len="med"/>
                    </a:lnT>
                    <a:lnB w="12700" cap="flat" cmpd="sng" algn="ctr">
                      <a:solidFill>
                        <a:srgbClr val="666699"/>
                      </a:solidFill>
                      <a:prstDash val="solid"/>
                      <a:round/>
                      <a:headEnd type="none" w="med" len="med"/>
                      <a:tailEnd type="none" w="med" len="med"/>
                    </a:lnB>
                    <a:lnTlToBr>
                      <a:noFill/>
                    </a:lnTlToBr>
                    <a:lnBlToTr>
                      <a:noFill/>
                    </a:lnBlToTr>
                    <a:solidFill>
                      <a:srgbClr val="FFFAD4"/>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400" b="1" i="0" u="none" strike="noStrike" cap="none" normalizeH="0" baseline="0" smtClean="0">
                          <a:ln>
                            <a:noFill/>
                          </a:ln>
                          <a:solidFill>
                            <a:srgbClr val="A4001D"/>
                          </a:solidFill>
                          <a:effectLst/>
                          <a:latin typeface="Arial" pitchFamily="34" charset="0"/>
                          <a:cs typeface="Arial" pitchFamily="34" charset="0"/>
                        </a:rPr>
                        <a:t>3</a:t>
                      </a:r>
                      <a:endParaRPr kumimoji="0" lang="en-US" sz="1400" b="0" i="0" u="none" strike="noStrike" cap="none" normalizeH="0" baseline="0" smtClean="0">
                        <a:ln>
                          <a:noFill/>
                        </a:ln>
                        <a:solidFill>
                          <a:srgbClr val="A4001D"/>
                        </a:solidFill>
                        <a:effectLst/>
                        <a:latin typeface="Arial" pitchFamily="34" charset="0"/>
                      </a:endParaRPr>
                    </a:p>
                  </a:txBody>
                  <a:tcPr anchor="b" horzOverflow="overflow">
                    <a:lnL w="12700" cap="flat" cmpd="sng" algn="ctr">
                      <a:solidFill>
                        <a:srgbClr val="666699"/>
                      </a:solidFill>
                      <a:prstDash val="solid"/>
                      <a:round/>
                      <a:headEnd type="none" w="med" len="med"/>
                      <a:tailEnd type="none" w="med" len="med"/>
                    </a:lnL>
                    <a:lnR w="12700" cap="flat" cmpd="sng" algn="ctr">
                      <a:solidFill>
                        <a:srgbClr val="666699"/>
                      </a:solidFill>
                      <a:prstDash val="solid"/>
                      <a:round/>
                      <a:headEnd type="none" w="med" len="med"/>
                      <a:tailEnd type="none" w="med" len="med"/>
                    </a:lnR>
                    <a:lnT w="12700" cap="flat" cmpd="sng" algn="ctr">
                      <a:solidFill>
                        <a:srgbClr val="666699"/>
                      </a:solidFill>
                      <a:prstDash val="solid"/>
                      <a:round/>
                      <a:headEnd type="none" w="med" len="med"/>
                      <a:tailEnd type="none" w="med" len="med"/>
                    </a:lnT>
                    <a:lnB w="12700" cap="flat" cmpd="sng" algn="ctr">
                      <a:solidFill>
                        <a:srgbClr val="666699"/>
                      </a:solidFill>
                      <a:prstDash val="solid"/>
                      <a:round/>
                      <a:headEnd type="none" w="med" len="med"/>
                      <a:tailEnd type="none" w="med" len="med"/>
                    </a:lnB>
                    <a:lnTlToBr>
                      <a:noFill/>
                    </a:lnTlToBr>
                    <a:lnBlToTr>
                      <a:noFill/>
                    </a:lnBlToTr>
                    <a:solidFill>
                      <a:srgbClr val="FFFAD4"/>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400" b="1" i="0" u="none" strike="noStrike" cap="none" normalizeH="0" baseline="0" smtClean="0">
                          <a:ln>
                            <a:noFill/>
                          </a:ln>
                          <a:solidFill>
                            <a:srgbClr val="A4001D"/>
                          </a:solidFill>
                          <a:effectLst/>
                          <a:latin typeface="Arial" pitchFamily="34" charset="0"/>
                          <a:cs typeface="Arial" pitchFamily="34" charset="0"/>
                        </a:rPr>
                        <a:t>30</a:t>
                      </a:r>
                      <a:endParaRPr kumimoji="0" lang="en-US" sz="1400" b="0" i="0" u="none" strike="noStrike" cap="none" normalizeH="0" baseline="0" smtClean="0">
                        <a:ln>
                          <a:noFill/>
                        </a:ln>
                        <a:solidFill>
                          <a:srgbClr val="A4001D"/>
                        </a:solidFill>
                        <a:effectLst/>
                        <a:latin typeface="Arial" pitchFamily="34" charset="0"/>
                      </a:endParaRPr>
                    </a:p>
                  </a:txBody>
                  <a:tcPr anchor="b" horzOverflow="overflow">
                    <a:lnL w="12700" cap="flat" cmpd="sng" algn="ctr">
                      <a:solidFill>
                        <a:srgbClr val="666699"/>
                      </a:solidFill>
                      <a:prstDash val="solid"/>
                      <a:round/>
                      <a:headEnd type="none" w="med" len="med"/>
                      <a:tailEnd type="none" w="med" len="med"/>
                    </a:lnL>
                    <a:lnR w="12700" cap="flat" cmpd="sng" algn="ctr">
                      <a:solidFill>
                        <a:srgbClr val="666699"/>
                      </a:solidFill>
                      <a:prstDash val="solid"/>
                      <a:round/>
                      <a:headEnd type="none" w="med" len="med"/>
                      <a:tailEnd type="none" w="med" len="med"/>
                    </a:lnR>
                    <a:lnT w="12700" cap="flat" cmpd="sng" algn="ctr">
                      <a:solidFill>
                        <a:srgbClr val="666699"/>
                      </a:solidFill>
                      <a:prstDash val="solid"/>
                      <a:round/>
                      <a:headEnd type="none" w="med" len="med"/>
                      <a:tailEnd type="none" w="med" len="med"/>
                    </a:lnT>
                    <a:lnB w="12700" cap="flat" cmpd="sng" algn="ctr">
                      <a:solidFill>
                        <a:srgbClr val="666699"/>
                      </a:solidFill>
                      <a:prstDash val="solid"/>
                      <a:round/>
                      <a:headEnd type="none" w="med" len="med"/>
                      <a:tailEnd type="none" w="med" len="med"/>
                    </a:lnB>
                    <a:lnTlToBr>
                      <a:noFill/>
                    </a:lnTlToBr>
                    <a:lnBlToTr>
                      <a:noFill/>
                    </a:lnBlToTr>
                    <a:solidFill>
                      <a:srgbClr val="FFFAD4"/>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400" b="1" i="0" u="none" strike="noStrike" cap="none" normalizeH="0" baseline="0" smtClean="0">
                          <a:ln>
                            <a:noFill/>
                          </a:ln>
                          <a:solidFill>
                            <a:srgbClr val="A4001D"/>
                          </a:solidFill>
                          <a:effectLst/>
                          <a:latin typeface="Arial" pitchFamily="34" charset="0"/>
                          <a:cs typeface="Arial" pitchFamily="34" charset="0"/>
                        </a:rPr>
                        <a:t>4</a:t>
                      </a:r>
                      <a:endParaRPr kumimoji="0" lang="en-US" sz="1400" b="0" i="0" u="none" strike="noStrike" cap="none" normalizeH="0" baseline="0" smtClean="0">
                        <a:ln>
                          <a:noFill/>
                        </a:ln>
                        <a:solidFill>
                          <a:srgbClr val="A4001D"/>
                        </a:solidFill>
                        <a:effectLst/>
                        <a:latin typeface="Arial" pitchFamily="34" charset="0"/>
                      </a:endParaRPr>
                    </a:p>
                  </a:txBody>
                  <a:tcPr anchor="b" horzOverflow="overflow">
                    <a:lnL w="12700" cap="flat" cmpd="sng" algn="ctr">
                      <a:solidFill>
                        <a:srgbClr val="666699"/>
                      </a:solidFill>
                      <a:prstDash val="solid"/>
                      <a:round/>
                      <a:headEnd type="none" w="med" len="med"/>
                      <a:tailEnd type="none" w="med" len="med"/>
                    </a:lnL>
                    <a:lnR w="12700" cap="flat" cmpd="sng" algn="ctr">
                      <a:solidFill>
                        <a:srgbClr val="666699"/>
                      </a:solidFill>
                      <a:prstDash val="solid"/>
                      <a:round/>
                      <a:headEnd type="none" w="med" len="med"/>
                      <a:tailEnd type="none" w="med" len="med"/>
                    </a:lnR>
                    <a:lnT w="12700" cap="flat" cmpd="sng" algn="ctr">
                      <a:solidFill>
                        <a:srgbClr val="666699"/>
                      </a:solidFill>
                      <a:prstDash val="solid"/>
                      <a:round/>
                      <a:headEnd type="none" w="med" len="med"/>
                      <a:tailEnd type="none" w="med" len="med"/>
                    </a:lnT>
                    <a:lnB w="12700" cap="flat" cmpd="sng" algn="ctr">
                      <a:solidFill>
                        <a:srgbClr val="666699"/>
                      </a:solidFill>
                      <a:prstDash val="solid"/>
                      <a:round/>
                      <a:headEnd type="none" w="med" len="med"/>
                      <a:tailEnd type="none" w="med" len="med"/>
                    </a:lnB>
                    <a:lnTlToBr>
                      <a:noFill/>
                    </a:lnTlToBr>
                    <a:lnBlToTr>
                      <a:noFill/>
                    </a:lnBlToTr>
                    <a:solidFill>
                      <a:srgbClr val="FFFAD4"/>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400" b="1" i="0" u="none" strike="noStrike" cap="none" normalizeH="0" baseline="0" smtClean="0">
                          <a:ln>
                            <a:noFill/>
                          </a:ln>
                          <a:solidFill>
                            <a:srgbClr val="A4001D"/>
                          </a:solidFill>
                          <a:effectLst/>
                          <a:latin typeface="Arial" pitchFamily="34" charset="0"/>
                          <a:cs typeface="Arial" pitchFamily="34" charset="0"/>
                        </a:rPr>
                        <a:t>5</a:t>
                      </a:r>
                      <a:endParaRPr kumimoji="0" lang="en-US" sz="1400" b="0" i="0" u="none" strike="noStrike" cap="none" normalizeH="0" baseline="0" smtClean="0">
                        <a:ln>
                          <a:noFill/>
                        </a:ln>
                        <a:solidFill>
                          <a:srgbClr val="A4001D"/>
                        </a:solidFill>
                        <a:effectLst/>
                        <a:latin typeface="Arial" pitchFamily="34" charset="0"/>
                      </a:endParaRPr>
                    </a:p>
                  </a:txBody>
                  <a:tcPr anchor="b" horzOverflow="overflow">
                    <a:lnL w="12700" cap="flat" cmpd="sng" algn="ctr">
                      <a:solidFill>
                        <a:srgbClr val="666699"/>
                      </a:solidFill>
                      <a:prstDash val="solid"/>
                      <a:round/>
                      <a:headEnd type="none" w="med" len="med"/>
                      <a:tailEnd type="none" w="med" len="med"/>
                    </a:lnL>
                    <a:lnR w="12700" cap="flat" cmpd="sng" algn="ctr">
                      <a:solidFill>
                        <a:srgbClr val="666699"/>
                      </a:solidFill>
                      <a:prstDash val="solid"/>
                      <a:round/>
                      <a:headEnd type="none" w="med" len="med"/>
                      <a:tailEnd type="none" w="med" len="med"/>
                    </a:lnR>
                    <a:lnT w="12700" cap="flat" cmpd="sng" algn="ctr">
                      <a:solidFill>
                        <a:srgbClr val="666699"/>
                      </a:solidFill>
                      <a:prstDash val="solid"/>
                      <a:round/>
                      <a:headEnd type="none" w="med" len="med"/>
                      <a:tailEnd type="none" w="med" len="med"/>
                    </a:lnT>
                    <a:lnB w="12700" cap="flat" cmpd="sng" algn="ctr">
                      <a:solidFill>
                        <a:srgbClr val="666699"/>
                      </a:solidFill>
                      <a:prstDash val="solid"/>
                      <a:round/>
                      <a:headEnd type="none" w="med" len="med"/>
                      <a:tailEnd type="none" w="med" len="med"/>
                    </a:lnB>
                    <a:lnTlToBr>
                      <a:noFill/>
                    </a:lnTlToBr>
                    <a:lnBlToTr>
                      <a:noFill/>
                    </a:lnBlToTr>
                    <a:solidFill>
                      <a:srgbClr val="FFFAD4"/>
                    </a:solidFill>
                  </a:tcPr>
                </a:tc>
              </a:tr>
              <a:tr h="244475">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rgbClr val="A4001D"/>
                          </a:solidFill>
                          <a:effectLst/>
                          <a:latin typeface="Arial" pitchFamily="34" charset="0"/>
                          <a:cs typeface="Arial" pitchFamily="34" charset="0"/>
                        </a:rPr>
                        <a:t>E CM (GeV)</a:t>
                      </a:r>
                      <a:endParaRPr kumimoji="0" lang="en-US" sz="1400" b="0" i="0" u="none" strike="noStrike" cap="none" normalizeH="0" baseline="0" smtClean="0">
                        <a:ln>
                          <a:noFill/>
                        </a:ln>
                        <a:solidFill>
                          <a:srgbClr val="A4001D"/>
                        </a:solidFill>
                        <a:effectLst/>
                        <a:latin typeface="Arial" pitchFamily="34" charset="0"/>
                      </a:endParaRPr>
                    </a:p>
                  </a:txBody>
                  <a:tcPr anchor="b" horzOverflow="overflow">
                    <a:lnL w="12700" cap="flat" cmpd="sng" algn="ctr">
                      <a:solidFill>
                        <a:srgbClr val="666699"/>
                      </a:solidFill>
                      <a:prstDash val="solid"/>
                      <a:round/>
                      <a:headEnd type="none" w="med" len="med"/>
                      <a:tailEnd type="none" w="med" len="med"/>
                    </a:lnL>
                    <a:lnR w="12700" cap="flat" cmpd="sng" algn="ctr">
                      <a:solidFill>
                        <a:srgbClr val="666699"/>
                      </a:solidFill>
                      <a:prstDash val="solid"/>
                      <a:round/>
                      <a:headEnd type="none" w="med" len="med"/>
                      <a:tailEnd type="none" w="med" len="med"/>
                    </a:lnR>
                    <a:lnT w="12700" cap="flat" cmpd="sng" algn="ctr">
                      <a:solidFill>
                        <a:srgbClr val="666699"/>
                      </a:solidFill>
                      <a:prstDash val="solid"/>
                      <a:round/>
                      <a:headEnd type="none" w="med" len="med"/>
                      <a:tailEnd type="none" w="med" len="med"/>
                    </a:lnT>
                    <a:lnB w="12700" cap="flat" cmpd="sng" algn="ctr">
                      <a:solidFill>
                        <a:srgbClr val="666699"/>
                      </a:solidFill>
                      <a:prstDash val="solid"/>
                      <a:round/>
                      <a:headEnd type="none" w="med" len="med"/>
                      <a:tailEnd type="none" w="med" len="med"/>
                    </a:lnB>
                    <a:lnTlToBr>
                      <a:noFill/>
                    </a:lnTlToBr>
                    <a:lnBlToTr>
                      <a:noFill/>
                    </a:lnBlToTr>
                    <a:solidFill>
                      <a:srgbClr val="FFFAD4"/>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rgbClr val="A4001D"/>
                          </a:solidFill>
                          <a:effectLst/>
                          <a:latin typeface="Arial" pitchFamily="34" charset="0"/>
                          <a:cs typeface="Arial" pitchFamily="34" charset="0"/>
                        </a:rPr>
                        <a:t>500</a:t>
                      </a:r>
                      <a:endParaRPr kumimoji="0" lang="en-US" sz="1400" b="0" i="0" u="none" strike="noStrike" cap="none" normalizeH="0" baseline="0" smtClean="0">
                        <a:ln>
                          <a:noFill/>
                        </a:ln>
                        <a:solidFill>
                          <a:srgbClr val="A4001D"/>
                        </a:solidFill>
                        <a:effectLst/>
                        <a:latin typeface="Arial" pitchFamily="34" charset="0"/>
                      </a:endParaRPr>
                    </a:p>
                  </a:txBody>
                  <a:tcPr anchor="b" horzOverflow="overflow">
                    <a:lnL w="12700" cap="flat" cmpd="sng" algn="ctr">
                      <a:solidFill>
                        <a:srgbClr val="666699"/>
                      </a:solidFill>
                      <a:prstDash val="solid"/>
                      <a:round/>
                      <a:headEnd type="none" w="med" len="med"/>
                      <a:tailEnd type="none" w="med" len="med"/>
                    </a:lnL>
                    <a:lnR w="12700" cap="flat" cmpd="sng" algn="ctr">
                      <a:solidFill>
                        <a:srgbClr val="666699"/>
                      </a:solidFill>
                      <a:prstDash val="solid"/>
                      <a:round/>
                      <a:headEnd type="none" w="med" len="med"/>
                      <a:tailEnd type="none" w="med" len="med"/>
                    </a:lnR>
                    <a:lnT w="12700" cap="flat" cmpd="sng" algn="ctr">
                      <a:solidFill>
                        <a:srgbClr val="666699"/>
                      </a:solidFill>
                      <a:prstDash val="solid"/>
                      <a:round/>
                      <a:headEnd type="none" w="med" len="med"/>
                      <a:tailEnd type="none" w="med" len="med"/>
                    </a:lnT>
                    <a:lnB w="12700" cap="flat" cmpd="sng" algn="ctr">
                      <a:solidFill>
                        <a:srgbClr val="666699"/>
                      </a:solidFill>
                      <a:prstDash val="solid"/>
                      <a:round/>
                      <a:headEnd type="none" w="med" len="med"/>
                      <a:tailEnd type="none" w="med" len="med"/>
                    </a:lnB>
                    <a:lnTlToBr>
                      <a:noFill/>
                    </a:lnTlToBr>
                    <a:lnBlToTr>
                      <a:noFill/>
                    </a:lnBlToTr>
                    <a:solidFill>
                      <a:srgbClr val="FFFAD4"/>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rgbClr val="A4001D"/>
                          </a:solidFill>
                          <a:effectLst/>
                          <a:latin typeface="Arial" pitchFamily="34" charset="0"/>
                          <a:cs typeface="Arial" pitchFamily="34" charset="0"/>
                        </a:rPr>
                        <a:t>500</a:t>
                      </a:r>
                      <a:endParaRPr kumimoji="0" lang="en-US" sz="1400" b="0" i="0" u="none" strike="noStrike" cap="none" normalizeH="0" baseline="0" smtClean="0">
                        <a:ln>
                          <a:noFill/>
                        </a:ln>
                        <a:solidFill>
                          <a:srgbClr val="A4001D"/>
                        </a:solidFill>
                        <a:effectLst/>
                        <a:latin typeface="Arial" pitchFamily="34" charset="0"/>
                      </a:endParaRPr>
                    </a:p>
                  </a:txBody>
                  <a:tcPr anchor="b" horzOverflow="overflow">
                    <a:lnL w="12700" cap="flat" cmpd="sng" algn="ctr">
                      <a:solidFill>
                        <a:srgbClr val="666699"/>
                      </a:solidFill>
                      <a:prstDash val="solid"/>
                      <a:round/>
                      <a:headEnd type="none" w="med" len="med"/>
                      <a:tailEnd type="none" w="med" len="med"/>
                    </a:lnL>
                    <a:lnR w="12700" cap="flat" cmpd="sng" algn="ctr">
                      <a:solidFill>
                        <a:srgbClr val="666699"/>
                      </a:solidFill>
                      <a:prstDash val="solid"/>
                      <a:round/>
                      <a:headEnd type="none" w="med" len="med"/>
                      <a:tailEnd type="none" w="med" len="med"/>
                    </a:lnR>
                    <a:lnT w="12700" cap="flat" cmpd="sng" algn="ctr">
                      <a:solidFill>
                        <a:srgbClr val="666699"/>
                      </a:solidFill>
                      <a:prstDash val="solid"/>
                      <a:round/>
                      <a:headEnd type="none" w="med" len="med"/>
                      <a:tailEnd type="none" w="med" len="med"/>
                    </a:lnT>
                    <a:lnB w="12700" cap="flat" cmpd="sng" algn="ctr">
                      <a:solidFill>
                        <a:srgbClr val="666699"/>
                      </a:solidFill>
                      <a:prstDash val="solid"/>
                      <a:round/>
                      <a:headEnd type="none" w="med" len="med"/>
                      <a:tailEnd type="none" w="med" len="med"/>
                    </a:lnB>
                    <a:lnTlToBr>
                      <a:noFill/>
                    </a:lnTlToBr>
                    <a:lnBlToTr>
                      <a:noFill/>
                    </a:lnBlToTr>
                    <a:solidFill>
                      <a:srgbClr val="FFFAD4"/>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rgbClr val="A4001D"/>
                          </a:solidFill>
                          <a:effectLst/>
                          <a:latin typeface="Arial" pitchFamily="34" charset="0"/>
                          <a:cs typeface="Arial" pitchFamily="34" charset="0"/>
                        </a:rPr>
                        <a:t>500</a:t>
                      </a:r>
                      <a:endParaRPr kumimoji="0" lang="en-US" sz="1400" b="0" i="0" u="none" strike="noStrike" cap="none" normalizeH="0" baseline="0" smtClean="0">
                        <a:ln>
                          <a:noFill/>
                        </a:ln>
                        <a:solidFill>
                          <a:srgbClr val="A4001D"/>
                        </a:solidFill>
                        <a:effectLst/>
                        <a:latin typeface="Arial" pitchFamily="34" charset="0"/>
                      </a:endParaRPr>
                    </a:p>
                  </a:txBody>
                  <a:tcPr anchor="b" horzOverflow="overflow">
                    <a:lnL w="12700" cap="flat" cmpd="sng" algn="ctr">
                      <a:solidFill>
                        <a:srgbClr val="666699"/>
                      </a:solidFill>
                      <a:prstDash val="solid"/>
                      <a:round/>
                      <a:headEnd type="none" w="med" len="med"/>
                      <a:tailEnd type="none" w="med" len="med"/>
                    </a:lnL>
                    <a:lnR w="12700" cap="flat" cmpd="sng" algn="ctr">
                      <a:solidFill>
                        <a:srgbClr val="666699"/>
                      </a:solidFill>
                      <a:prstDash val="solid"/>
                      <a:round/>
                      <a:headEnd type="none" w="med" len="med"/>
                      <a:tailEnd type="none" w="med" len="med"/>
                    </a:lnR>
                    <a:lnT w="12700" cap="flat" cmpd="sng" algn="ctr">
                      <a:solidFill>
                        <a:srgbClr val="666699"/>
                      </a:solidFill>
                      <a:prstDash val="solid"/>
                      <a:round/>
                      <a:headEnd type="none" w="med" len="med"/>
                      <a:tailEnd type="none" w="med" len="med"/>
                    </a:lnT>
                    <a:lnB w="12700" cap="flat" cmpd="sng" algn="ctr">
                      <a:solidFill>
                        <a:srgbClr val="666699"/>
                      </a:solidFill>
                      <a:prstDash val="solid"/>
                      <a:round/>
                      <a:headEnd type="none" w="med" len="med"/>
                      <a:tailEnd type="none" w="med" len="med"/>
                    </a:lnB>
                    <a:lnTlToBr>
                      <a:noFill/>
                    </a:lnTlToBr>
                    <a:lnBlToTr>
                      <a:noFill/>
                    </a:lnBlToTr>
                    <a:solidFill>
                      <a:srgbClr val="FFFAD4"/>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rgbClr val="A4001D"/>
                          </a:solidFill>
                          <a:effectLst/>
                          <a:latin typeface="Arial" pitchFamily="34" charset="0"/>
                          <a:cs typeface="Arial" pitchFamily="34" charset="0"/>
                        </a:rPr>
                        <a:t>500</a:t>
                      </a:r>
                      <a:endParaRPr kumimoji="0" lang="en-US" sz="1400" b="0" i="0" u="none" strike="noStrike" cap="none" normalizeH="0" baseline="0" smtClean="0">
                        <a:ln>
                          <a:noFill/>
                        </a:ln>
                        <a:solidFill>
                          <a:srgbClr val="A4001D"/>
                        </a:solidFill>
                        <a:effectLst/>
                        <a:latin typeface="Arial" pitchFamily="34" charset="0"/>
                      </a:endParaRPr>
                    </a:p>
                  </a:txBody>
                  <a:tcPr anchor="b" horzOverflow="overflow">
                    <a:lnL w="12700" cap="flat" cmpd="sng" algn="ctr">
                      <a:solidFill>
                        <a:srgbClr val="666699"/>
                      </a:solidFill>
                      <a:prstDash val="solid"/>
                      <a:round/>
                      <a:headEnd type="none" w="med" len="med"/>
                      <a:tailEnd type="none" w="med" len="med"/>
                    </a:lnL>
                    <a:lnR w="12700" cap="flat" cmpd="sng" algn="ctr">
                      <a:solidFill>
                        <a:srgbClr val="666699"/>
                      </a:solidFill>
                      <a:prstDash val="solid"/>
                      <a:round/>
                      <a:headEnd type="none" w="med" len="med"/>
                      <a:tailEnd type="none" w="med" len="med"/>
                    </a:lnR>
                    <a:lnT w="12700" cap="flat" cmpd="sng" algn="ctr">
                      <a:solidFill>
                        <a:srgbClr val="666699"/>
                      </a:solidFill>
                      <a:prstDash val="solid"/>
                      <a:round/>
                      <a:headEnd type="none" w="med" len="med"/>
                      <a:tailEnd type="none" w="med" len="med"/>
                    </a:lnT>
                    <a:lnB w="12700" cap="flat" cmpd="sng" algn="ctr">
                      <a:solidFill>
                        <a:srgbClr val="666699"/>
                      </a:solidFill>
                      <a:prstDash val="solid"/>
                      <a:round/>
                      <a:headEnd type="none" w="med" len="med"/>
                      <a:tailEnd type="none" w="med" len="med"/>
                    </a:lnB>
                    <a:lnTlToBr>
                      <a:noFill/>
                    </a:lnTlToBr>
                    <a:lnBlToTr>
                      <a:noFill/>
                    </a:lnBlToTr>
                    <a:solidFill>
                      <a:srgbClr val="FFFAD4"/>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rgbClr val="A4001D"/>
                          </a:solidFill>
                          <a:effectLst/>
                          <a:latin typeface="Arial" pitchFamily="34" charset="0"/>
                          <a:cs typeface="Arial" pitchFamily="34" charset="0"/>
                        </a:rPr>
                        <a:t>500</a:t>
                      </a:r>
                      <a:endParaRPr kumimoji="0" lang="en-US" sz="1400" b="0" i="0" u="none" strike="noStrike" cap="none" normalizeH="0" baseline="0" smtClean="0">
                        <a:ln>
                          <a:noFill/>
                        </a:ln>
                        <a:solidFill>
                          <a:srgbClr val="A4001D"/>
                        </a:solidFill>
                        <a:effectLst/>
                        <a:latin typeface="Arial" pitchFamily="34" charset="0"/>
                      </a:endParaRPr>
                    </a:p>
                  </a:txBody>
                  <a:tcPr anchor="b" horzOverflow="overflow">
                    <a:lnL w="12700" cap="flat" cmpd="sng" algn="ctr">
                      <a:solidFill>
                        <a:srgbClr val="666699"/>
                      </a:solidFill>
                      <a:prstDash val="solid"/>
                      <a:round/>
                      <a:headEnd type="none" w="med" len="med"/>
                      <a:tailEnd type="none" w="med" len="med"/>
                    </a:lnL>
                    <a:lnR w="12700" cap="flat" cmpd="sng" algn="ctr">
                      <a:solidFill>
                        <a:srgbClr val="666699"/>
                      </a:solidFill>
                      <a:prstDash val="solid"/>
                      <a:round/>
                      <a:headEnd type="none" w="med" len="med"/>
                      <a:tailEnd type="none" w="med" len="med"/>
                    </a:lnR>
                    <a:lnT w="12700" cap="flat" cmpd="sng" algn="ctr">
                      <a:solidFill>
                        <a:srgbClr val="666699"/>
                      </a:solidFill>
                      <a:prstDash val="solid"/>
                      <a:round/>
                      <a:headEnd type="none" w="med" len="med"/>
                      <a:tailEnd type="none" w="med" len="med"/>
                    </a:lnT>
                    <a:lnB w="12700" cap="flat" cmpd="sng" algn="ctr">
                      <a:solidFill>
                        <a:srgbClr val="666699"/>
                      </a:solidFill>
                      <a:prstDash val="solid"/>
                      <a:round/>
                      <a:headEnd type="none" w="med" len="med"/>
                      <a:tailEnd type="none" w="med" len="med"/>
                    </a:lnB>
                    <a:lnTlToBr>
                      <a:noFill/>
                    </a:lnTlToBr>
                    <a:lnBlToTr>
                      <a:noFill/>
                    </a:lnBlToTr>
                    <a:solidFill>
                      <a:srgbClr val="FFFAD4"/>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rgbClr val="A4001D"/>
                          </a:solidFill>
                          <a:effectLst/>
                          <a:latin typeface="Arial" pitchFamily="34" charset="0"/>
                          <a:cs typeface="Arial" pitchFamily="34" charset="0"/>
                        </a:rPr>
                        <a:t>500</a:t>
                      </a:r>
                      <a:endParaRPr kumimoji="0" lang="en-US" sz="1400" b="0" i="0" u="none" strike="noStrike" cap="none" normalizeH="0" baseline="0" smtClean="0">
                        <a:ln>
                          <a:noFill/>
                        </a:ln>
                        <a:solidFill>
                          <a:srgbClr val="A4001D"/>
                        </a:solidFill>
                        <a:effectLst/>
                        <a:latin typeface="Arial" pitchFamily="34" charset="0"/>
                      </a:endParaRPr>
                    </a:p>
                  </a:txBody>
                  <a:tcPr anchor="b" horzOverflow="overflow">
                    <a:lnL w="12700" cap="flat" cmpd="sng" algn="ctr">
                      <a:solidFill>
                        <a:srgbClr val="666699"/>
                      </a:solidFill>
                      <a:prstDash val="solid"/>
                      <a:round/>
                      <a:headEnd type="none" w="med" len="med"/>
                      <a:tailEnd type="none" w="med" len="med"/>
                    </a:lnL>
                    <a:lnR w="12700" cap="flat" cmpd="sng" algn="ctr">
                      <a:solidFill>
                        <a:srgbClr val="666699"/>
                      </a:solidFill>
                      <a:prstDash val="solid"/>
                      <a:round/>
                      <a:headEnd type="none" w="med" len="med"/>
                      <a:tailEnd type="none" w="med" len="med"/>
                    </a:lnR>
                    <a:lnT w="12700" cap="flat" cmpd="sng" algn="ctr">
                      <a:solidFill>
                        <a:srgbClr val="666699"/>
                      </a:solidFill>
                      <a:prstDash val="solid"/>
                      <a:round/>
                      <a:headEnd type="none" w="med" len="med"/>
                      <a:tailEnd type="none" w="med" len="med"/>
                    </a:lnT>
                    <a:lnB w="12700" cap="flat" cmpd="sng" algn="ctr">
                      <a:solidFill>
                        <a:srgbClr val="666699"/>
                      </a:solidFill>
                      <a:prstDash val="solid"/>
                      <a:round/>
                      <a:headEnd type="none" w="med" len="med"/>
                      <a:tailEnd type="none" w="med" len="med"/>
                    </a:lnB>
                    <a:lnTlToBr>
                      <a:noFill/>
                    </a:lnTlToBr>
                    <a:lnBlToTr>
                      <a:noFill/>
                    </a:lnBlToTr>
                    <a:solidFill>
                      <a:srgbClr val="FFFAD4"/>
                    </a:solidFill>
                  </a:tcPr>
                </a:tc>
              </a:tr>
              <a:tr h="244475">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rgbClr val="A4001D"/>
                          </a:solidFill>
                          <a:effectLst/>
                          <a:latin typeface="Arial" pitchFamily="34" charset="0"/>
                          <a:cs typeface="Arial" pitchFamily="34" charset="0"/>
                        </a:rPr>
                        <a:t>N</a:t>
                      </a:r>
                      <a:endParaRPr kumimoji="0" lang="en-US" sz="1400" b="0" i="0" u="none" strike="noStrike" cap="none" normalizeH="0" baseline="0" smtClean="0">
                        <a:ln>
                          <a:noFill/>
                        </a:ln>
                        <a:solidFill>
                          <a:srgbClr val="A4001D"/>
                        </a:solidFill>
                        <a:effectLst/>
                        <a:latin typeface="Arial" pitchFamily="34" charset="0"/>
                      </a:endParaRPr>
                    </a:p>
                  </a:txBody>
                  <a:tcPr anchor="b" horzOverflow="overflow">
                    <a:lnL w="12700" cap="flat" cmpd="sng" algn="ctr">
                      <a:solidFill>
                        <a:srgbClr val="666699"/>
                      </a:solidFill>
                      <a:prstDash val="solid"/>
                      <a:round/>
                      <a:headEnd type="none" w="med" len="med"/>
                      <a:tailEnd type="none" w="med" len="med"/>
                    </a:lnL>
                    <a:lnR w="12700" cap="flat" cmpd="sng" algn="ctr">
                      <a:solidFill>
                        <a:srgbClr val="666699"/>
                      </a:solidFill>
                      <a:prstDash val="solid"/>
                      <a:round/>
                      <a:headEnd type="none" w="med" len="med"/>
                      <a:tailEnd type="none" w="med" len="med"/>
                    </a:lnR>
                    <a:lnT w="12700" cap="flat" cmpd="sng" algn="ctr">
                      <a:solidFill>
                        <a:srgbClr val="666699"/>
                      </a:solidFill>
                      <a:prstDash val="solid"/>
                      <a:round/>
                      <a:headEnd type="none" w="med" len="med"/>
                      <a:tailEnd type="none" w="med" len="med"/>
                    </a:lnT>
                    <a:lnB w="12700" cap="flat" cmpd="sng" algn="ctr">
                      <a:solidFill>
                        <a:srgbClr val="666699"/>
                      </a:solidFill>
                      <a:prstDash val="solid"/>
                      <a:round/>
                      <a:headEnd type="none" w="med" len="med"/>
                      <a:tailEnd type="none" w="med" len="med"/>
                    </a:lnB>
                    <a:lnTlToBr>
                      <a:noFill/>
                    </a:lnTlToBr>
                    <a:lnBlToTr>
                      <a:noFill/>
                    </a:lnBlToTr>
                    <a:solidFill>
                      <a:srgbClr val="FFFAD4"/>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rgbClr val="A4001D"/>
                          </a:solidFill>
                          <a:effectLst/>
                          <a:latin typeface="Arial" pitchFamily="34" charset="0"/>
                          <a:cs typeface="Arial" pitchFamily="34" charset="0"/>
                        </a:rPr>
                        <a:t>2.0E+10</a:t>
                      </a:r>
                      <a:endParaRPr kumimoji="0" lang="en-US" sz="1400" b="0" i="0" u="none" strike="noStrike" cap="none" normalizeH="0" baseline="0" smtClean="0">
                        <a:ln>
                          <a:noFill/>
                        </a:ln>
                        <a:solidFill>
                          <a:srgbClr val="A4001D"/>
                        </a:solidFill>
                        <a:effectLst/>
                        <a:latin typeface="Arial" pitchFamily="34" charset="0"/>
                      </a:endParaRPr>
                    </a:p>
                  </a:txBody>
                  <a:tcPr anchor="b" horzOverflow="overflow">
                    <a:lnL w="12700" cap="flat" cmpd="sng" algn="ctr">
                      <a:solidFill>
                        <a:srgbClr val="666699"/>
                      </a:solidFill>
                      <a:prstDash val="solid"/>
                      <a:round/>
                      <a:headEnd type="none" w="med" len="med"/>
                      <a:tailEnd type="none" w="med" len="med"/>
                    </a:lnL>
                    <a:lnR w="12700" cap="flat" cmpd="sng" algn="ctr">
                      <a:solidFill>
                        <a:srgbClr val="666699"/>
                      </a:solidFill>
                      <a:prstDash val="solid"/>
                      <a:round/>
                      <a:headEnd type="none" w="med" len="med"/>
                      <a:tailEnd type="none" w="med" len="med"/>
                    </a:lnR>
                    <a:lnT w="12700" cap="flat" cmpd="sng" algn="ctr">
                      <a:solidFill>
                        <a:srgbClr val="666699"/>
                      </a:solidFill>
                      <a:prstDash val="solid"/>
                      <a:round/>
                      <a:headEnd type="none" w="med" len="med"/>
                      <a:tailEnd type="none" w="med" len="med"/>
                    </a:lnT>
                    <a:lnB w="12700" cap="flat" cmpd="sng" algn="ctr">
                      <a:solidFill>
                        <a:srgbClr val="666699"/>
                      </a:solidFill>
                      <a:prstDash val="solid"/>
                      <a:round/>
                      <a:headEnd type="none" w="med" len="med"/>
                      <a:tailEnd type="none" w="med" len="med"/>
                    </a:lnB>
                    <a:lnTlToBr>
                      <a:noFill/>
                    </a:lnTlToBr>
                    <a:lnBlToTr>
                      <a:noFill/>
                    </a:lnBlToTr>
                    <a:solidFill>
                      <a:srgbClr val="FFFAD4"/>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rgbClr val="A4001D"/>
                          </a:solidFill>
                          <a:effectLst/>
                          <a:latin typeface="Arial" pitchFamily="34" charset="0"/>
                          <a:cs typeface="Arial" pitchFamily="34" charset="0"/>
                        </a:rPr>
                        <a:t>2.0E+10</a:t>
                      </a:r>
                      <a:endParaRPr kumimoji="0" lang="en-US" sz="1400" b="0" i="0" u="none" strike="noStrike" cap="none" normalizeH="0" baseline="0" smtClean="0">
                        <a:ln>
                          <a:noFill/>
                        </a:ln>
                        <a:solidFill>
                          <a:srgbClr val="A4001D"/>
                        </a:solidFill>
                        <a:effectLst/>
                        <a:latin typeface="Arial" pitchFamily="34" charset="0"/>
                      </a:endParaRPr>
                    </a:p>
                  </a:txBody>
                  <a:tcPr anchor="b" horzOverflow="overflow">
                    <a:lnL w="12700" cap="flat" cmpd="sng" algn="ctr">
                      <a:solidFill>
                        <a:srgbClr val="666699"/>
                      </a:solidFill>
                      <a:prstDash val="solid"/>
                      <a:round/>
                      <a:headEnd type="none" w="med" len="med"/>
                      <a:tailEnd type="none" w="med" len="med"/>
                    </a:lnL>
                    <a:lnR w="12700" cap="flat" cmpd="sng" algn="ctr">
                      <a:solidFill>
                        <a:srgbClr val="666699"/>
                      </a:solidFill>
                      <a:prstDash val="solid"/>
                      <a:round/>
                      <a:headEnd type="none" w="med" len="med"/>
                      <a:tailEnd type="none" w="med" len="med"/>
                    </a:lnR>
                    <a:lnT w="12700" cap="flat" cmpd="sng" algn="ctr">
                      <a:solidFill>
                        <a:srgbClr val="666699"/>
                      </a:solidFill>
                      <a:prstDash val="solid"/>
                      <a:round/>
                      <a:headEnd type="none" w="med" len="med"/>
                      <a:tailEnd type="none" w="med" len="med"/>
                    </a:lnT>
                    <a:lnB w="12700" cap="flat" cmpd="sng" algn="ctr">
                      <a:solidFill>
                        <a:srgbClr val="666699"/>
                      </a:solidFill>
                      <a:prstDash val="solid"/>
                      <a:round/>
                      <a:headEnd type="none" w="med" len="med"/>
                      <a:tailEnd type="none" w="med" len="med"/>
                    </a:lnB>
                    <a:lnTlToBr>
                      <a:noFill/>
                    </a:lnTlToBr>
                    <a:lnBlToTr>
                      <a:noFill/>
                    </a:lnBlToTr>
                    <a:solidFill>
                      <a:srgbClr val="FFFAD4"/>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rgbClr val="A4001D"/>
                          </a:solidFill>
                          <a:effectLst/>
                          <a:latin typeface="Arial" pitchFamily="34" charset="0"/>
                          <a:cs typeface="Arial" pitchFamily="34" charset="0"/>
                        </a:rPr>
                        <a:t>2.0E+10</a:t>
                      </a:r>
                      <a:endParaRPr kumimoji="0" lang="en-US" sz="1400" b="0" i="0" u="none" strike="noStrike" cap="none" normalizeH="0" baseline="0" smtClean="0">
                        <a:ln>
                          <a:noFill/>
                        </a:ln>
                        <a:solidFill>
                          <a:srgbClr val="A4001D"/>
                        </a:solidFill>
                        <a:effectLst/>
                        <a:latin typeface="Arial" pitchFamily="34" charset="0"/>
                      </a:endParaRPr>
                    </a:p>
                  </a:txBody>
                  <a:tcPr anchor="b" horzOverflow="overflow">
                    <a:lnL w="12700" cap="flat" cmpd="sng" algn="ctr">
                      <a:solidFill>
                        <a:srgbClr val="666699"/>
                      </a:solidFill>
                      <a:prstDash val="solid"/>
                      <a:round/>
                      <a:headEnd type="none" w="med" len="med"/>
                      <a:tailEnd type="none" w="med" len="med"/>
                    </a:lnL>
                    <a:lnR w="12700" cap="flat" cmpd="sng" algn="ctr">
                      <a:solidFill>
                        <a:srgbClr val="666699"/>
                      </a:solidFill>
                      <a:prstDash val="solid"/>
                      <a:round/>
                      <a:headEnd type="none" w="med" len="med"/>
                      <a:tailEnd type="none" w="med" len="med"/>
                    </a:lnR>
                    <a:lnT w="12700" cap="flat" cmpd="sng" algn="ctr">
                      <a:solidFill>
                        <a:srgbClr val="666699"/>
                      </a:solidFill>
                      <a:prstDash val="solid"/>
                      <a:round/>
                      <a:headEnd type="none" w="med" len="med"/>
                      <a:tailEnd type="none" w="med" len="med"/>
                    </a:lnT>
                    <a:lnB w="12700" cap="flat" cmpd="sng" algn="ctr">
                      <a:solidFill>
                        <a:srgbClr val="666699"/>
                      </a:solidFill>
                      <a:prstDash val="solid"/>
                      <a:round/>
                      <a:headEnd type="none" w="med" len="med"/>
                      <a:tailEnd type="none" w="med" len="med"/>
                    </a:lnB>
                    <a:lnTlToBr>
                      <a:noFill/>
                    </a:lnTlToBr>
                    <a:lnBlToTr>
                      <a:noFill/>
                    </a:lnBlToTr>
                    <a:solidFill>
                      <a:srgbClr val="FFFAD4"/>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rgbClr val="A4001D"/>
                          </a:solidFill>
                          <a:effectLst/>
                          <a:latin typeface="Arial" pitchFamily="34" charset="0"/>
                          <a:cs typeface="Arial" pitchFamily="34" charset="0"/>
                        </a:rPr>
                        <a:t>2.0E+10</a:t>
                      </a:r>
                      <a:endParaRPr kumimoji="0" lang="en-US" sz="1400" b="0" i="0" u="none" strike="noStrike" cap="none" normalizeH="0" baseline="0" smtClean="0">
                        <a:ln>
                          <a:noFill/>
                        </a:ln>
                        <a:solidFill>
                          <a:srgbClr val="A4001D"/>
                        </a:solidFill>
                        <a:effectLst/>
                        <a:latin typeface="Arial" pitchFamily="34" charset="0"/>
                      </a:endParaRPr>
                    </a:p>
                  </a:txBody>
                  <a:tcPr anchor="b" horzOverflow="overflow">
                    <a:lnL w="12700" cap="flat" cmpd="sng" algn="ctr">
                      <a:solidFill>
                        <a:srgbClr val="666699"/>
                      </a:solidFill>
                      <a:prstDash val="solid"/>
                      <a:round/>
                      <a:headEnd type="none" w="med" len="med"/>
                      <a:tailEnd type="none" w="med" len="med"/>
                    </a:lnL>
                    <a:lnR w="12700" cap="flat" cmpd="sng" algn="ctr">
                      <a:solidFill>
                        <a:srgbClr val="666699"/>
                      </a:solidFill>
                      <a:prstDash val="solid"/>
                      <a:round/>
                      <a:headEnd type="none" w="med" len="med"/>
                      <a:tailEnd type="none" w="med" len="med"/>
                    </a:lnR>
                    <a:lnT w="12700" cap="flat" cmpd="sng" algn="ctr">
                      <a:solidFill>
                        <a:srgbClr val="666699"/>
                      </a:solidFill>
                      <a:prstDash val="solid"/>
                      <a:round/>
                      <a:headEnd type="none" w="med" len="med"/>
                      <a:tailEnd type="none" w="med" len="med"/>
                    </a:lnT>
                    <a:lnB w="12700" cap="flat" cmpd="sng" algn="ctr">
                      <a:solidFill>
                        <a:srgbClr val="666699"/>
                      </a:solidFill>
                      <a:prstDash val="solid"/>
                      <a:round/>
                      <a:headEnd type="none" w="med" len="med"/>
                      <a:tailEnd type="none" w="med" len="med"/>
                    </a:lnB>
                    <a:lnTlToBr>
                      <a:noFill/>
                    </a:lnTlToBr>
                    <a:lnBlToTr>
                      <a:noFill/>
                    </a:lnBlToTr>
                    <a:solidFill>
                      <a:srgbClr val="FFFAD4"/>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rgbClr val="A4001D"/>
                          </a:solidFill>
                          <a:effectLst/>
                          <a:latin typeface="Arial" pitchFamily="34" charset="0"/>
                          <a:cs typeface="Arial" pitchFamily="34" charset="0"/>
                        </a:rPr>
                        <a:t>2.0E+10</a:t>
                      </a:r>
                      <a:endParaRPr kumimoji="0" lang="en-US" sz="1400" b="0" i="0" u="none" strike="noStrike" cap="none" normalizeH="0" baseline="0" smtClean="0">
                        <a:ln>
                          <a:noFill/>
                        </a:ln>
                        <a:solidFill>
                          <a:srgbClr val="A4001D"/>
                        </a:solidFill>
                        <a:effectLst/>
                        <a:latin typeface="Arial" pitchFamily="34" charset="0"/>
                      </a:endParaRPr>
                    </a:p>
                  </a:txBody>
                  <a:tcPr anchor="b" horzOverflow="overflow">
                    <a:lnL w="12700" cap="flat" cmpd="sng" algn="ctr">
                      <a:solidFill>
                        <a:srgbClr val="666699"/>
                      </a:solidFill>
                      <a:prstDash val="solid"/>
                      <a:round/>
                      <a:headEnd type="none" w="med" len="med"/>
                      <a:tailEnd type="none" w="med" len="med"/>
                    </a:lnL>
                    <a:lnR w="12700" cap="flat" cmpd="sng" algn="ctr">
                      <a:solidFill>
                        <a:srgbClr val="666699"/>
                      </a:solidFill>
                      <a:prstDash val="solid"/>
                      <a:round/>
                      <a:headEnd type="none" w="med" len="med"/>
                      <a:tailEnd type="none" w="med" len="med"/>
                    </a:lnR>
                    <a:lnT w="12700" cap="flat" cmpd="sng" algn="ctr">
                      <a:solidFill>
                        <a:srgbClr val="666699"/>
                      </a:solidFill>
                      <a:prstDash val="solid"/>
                      <a:round/>
                      <a:headEnd type="none" w="med" len="med"/>
                      <a:tailEnd type="none" w="med" len="med"/>
                    </a:lnT>
                    <a:lnB w="12700" cap="flat" cmpd="sng" algn="ctr">
                      <a:solidFill>
                        <a:srgbClr val="666699"/>
                      </a:solidFill>
                      <a:prstDash val="solid"/>
                      <a:round/>
                      <a:headEnd type="none" w="med" len="med"/>
                      <a:tailEnd type="none" w="med" len="med"/>
                    </a:lnB>
                    <a:lnTlToBr>
                      <a:noFill/>
                    </a:lnTlToBr>
                    <a:lnBlToTr>
                      <a:noFill/>
                    </a:lnBlToTr>
                    <a:solidFill>
                      <a:srgbClr val="FFFAD4"/>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rgbClr val="A4001D"/>
                          </a:solidFill>
                          <a:effectLst/>
                          <a:latin typeface="Arial" pitchFamily="34" charset="0"/>
                          <a:cs typeface="Arial" pitchFamily="34" charset="0"/>
                        </a:rPr>
                        <a:t>2.0E+10</a:t>
                      </a:r>
                      <a:endParaRPr kumimoji="0" lang="en-US" sz="1400" b="0" i="0" u="none" strike="noStrike" cap="none" normalizeH="0" baseline="0" smtClean="0">
                        <a:ln>
                          <a:noFill/>
                        </a:ln>
                        <a:solidFill>
                          <a:srgbClr val="A4001D"/>
                        </a:solidFill>
                        <a:effectLst/>
                        <a:latin typeface="Arial" pitchFamily="34" charset="0"/>
                      </a:endParaRPr>
                    </a:p>
                  </a:txBody>
                  <a:tcPr anchor="b" horzOverflow="overflow">
                    <a:lnL w="12700" cap="flat" cmpd="sng" algn="ctr">
                      <a:solidFill>
                        <a:srgbClr val="666699"/>
                      </a:solidFill>
                      <a:prstDash val="solid"/>
                      <a:round/>
                      <a:headEnd type="none" w="med" len="med"/>
                      <a:tailEnd type="none" w="med" len="med"/>
                    </a:lnL>
                    <a:lnR w="12700" cap="flat" cmpd="sng" algn="ctr">
                      <a:solidFill>
                        <a:srgbClr val="666699"/>
                      </a:solidFill>
                      <a:prstDash val="solid"/>
                      <a:round/>
                      <a:headEnd type="none" w="med" len="med"/>
                      <a:tailEnd type="none" w="med" len="med"/>
                    </a:lnR>
                    <a:lnT w="12700" cap="flat" cmpd="sng" algn="ctr">
                      <a:solidFill>
                        <a:srgbClr val="666699"/>
                      </a:solidFill>
                      <a:prstDash val="solid"/>
                      <a:round/>
                      <a:headEnd type="none" w="med" len="med"/>
                      <a:tailEnd type="none" w="med" len="med"/>
                    </a:lnT>
                    <a:lnB w="12700" cap="flat" cmpd="sng" algn="ctr">
                      <a:solidFill>
                        <a:srgbClr val="666699"/>
                      </a:solidFill>
                      <a:prstDash val="solid"/>
                      <a:round/>
                      <a:headEnd type="none" w="med" len="med"/>
                      <a:tailEnd type="none" w="med" len="med"/>
                    </a:lnB>
                    <a:lnTlToBr>
                      <a:noFill/>
                    </a:lnTlToBr>
                    <a:lnBlToTr>
                      <a:noFill/>
                    </a:lnBlToTr>
                    <a:solidFill>
                      <a:srgbClr val="FFFAD4"/>
                    </a:solidFill>
                  </a:tcPr>
                </a:tc>
              </a:tr>
              <a:tr h="244475">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rgbClr val="A4001D"/>
                          </a:solidFill>
                          <a:effectLst/>
                          <a:latin typeface="Arial" pitchFamily="34" charset="0"/>
                          <a:cs typeface="Arial" pitchFamily="34" charset="0"/>
                        </a:rPr>
                        <a:t>n</a:t>
                      </a:r>
                      <a:r>
                        <a:rPr kumimoji="0" lang="en-US" sz="1400" b="0" i="0" u="none" strike="noStrike" cap="none" normalizeH="0" baseline="-25000" smtClean="0">
                          <a:ln>
                            <a:noFill/>
                          </a:ln>
                          <a:solidFill>
                            <a:srgbClr val="A4001D"/>
                          </a:solidFill>
                          <a:effectLst/>
                          <a:latin typeface="Arial" pitchFamily="34" charset="0"/>
                          <a:cs typeface="Arial" pitchFamily="34" charset="0"/>
                        </a:rPr>
                        <a:t>b</a:t>
                      </a:r>
                      <a:endParaRPr kumimoji="0" lang="en-US" sz="1400" b="0" i="0" u="none" strike="noStrike" cap="none" normalizeH="0" baseline="-25000" smtClean="0">
                        <a:ln>
                          <a:noFill/>
                        </a:ln>
                        <a:solidFill>
                          <a:srgbClr val="A4001D"/>
                        </a:solidFill>
                        <a:effectLst/>
                        <a:latin typeface="Arial" pitchFamily="34" charset="0"/>
                      </a:endParaRPr>
                    </a:p>
                  </a:txBody>
                  <a:tcPr anchor="b" horzOverflow="overflow">
                    <a:lnL w="12700" cap="flat" cmpd="sng" algn="ctr">
                      <a:solidFill>
                        <a:srgbClr val="666699"/>
                      </a:solidFill>
                      <a:prstDash val="solid"/>
                      <a:round/>
                      <a:headEnd type="none" w="med" len="med"/>
                      <a:tailEnd type="none" w="med" len="med"/>
                    </a:lnL>
                    <a:lnR w="12700" cap="flat" cmpd="sng" algn="ctr">
                      <a:solidFill>
                        <a:srgbClr val="666699"/>
                      </a:solidFill>
                      <a:prstDash val="solid"/>
                      <a:round/>
                      <a:headEnd type="none" w="med" len="med"/>
                      <a:tailEnd type="none" w="med" len="med"/>
                    </a:lnR>
                    <a:lnT w="12700" cap="flat" cmpd="sng" algn="ctr">
                      <a:solidFill>
                        <a:srgbClr val="666699"/>
                      </a:solidFill>
                      <a:prstDash val="solid"/>
                      <a:round/>
                      <a:headEnd type="none" w="med" len="med"/>
                      <a:tailEnd type="none" w="med" len="med"/>
                    </a:lnT>
                    <a:lnB w="12700" cap="flat" cmpd="sng" algn="ctr">
                      <a:solidFill>
                        <a:srgbClr val="666699"/>
                      </a:solidFill>
                      <a:prstDash val="solid"/>
                      <a:round/>
                      <a:headEnd type="none" w="med" len="med"/>
                      <a:tailEnd type="none" w="med" len="med"/>
                    </a:lnB>
                    <a:lnTlToBr>
                      <a:noFill/>
                    </a:lnTlToBr>
                    <a:lnBlToTr>
                      <a:noFill/>
                    </a:lnBlToTr>
                    <a:solidFill>
                      <a:srgbClr val="FFFAD4"/>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rgbClr val="A4001D"/>
                          </a:solidFill>
                          <a:effectLst/>
                          <a:latin typeface="Arial" pitchFamily="34" charset="0"/>
                          <a:cs typeface="Arial" pitchFamily="34" charset="0"/>
                        </a:rPr>
                        <a:t>2625</a:t>
                      </a:r>
                      <a:endParaRPr kumimoji="0" lang="en-US" sz="1400" b="0" i="0" u="none" strike="noStrike" cap="none" normalizeH="0" baseline="0" smtClean="0">
                        <a:ln>
                          <a:noFill/>
                        </a:ln>
                        <a:solidFill>
                          <a:srgbClr val="A4001D"/>
                        </a:solidFill>
                        <a:effectLst/>
                        <a:latin typeface="Arial" pitchFamily="34" charset="0"/>
                      </a:endParaRPr>
                    </a:p>
                  </a:txBody>
                  <a:tcPr anchor="b" horzOverflow="overflow">
                    <a:lnL w="12700" cap="flat" cmpd="sng" algn="ctr">
                      <a:solidFill>
                        <a:srgbClr val="666699"/>
                      </a:solidFill>
                      <a:prstDash val="solid"/>
                      <a:round/>
                      <a:headEnd type="none" w="med" len="med"/>
                      <a:tailEnd type="none" w="med" len="med"/>
                    </a:lnL>
                    <a:lnR w="12700" cap="flat" cmpd="sng" algn="ctr">
                      <a:solidFill>
                        <a:srgbClr val="666699"/>
                      </a:solidFill>
                      <a:prstDash val="solid"/>
                      <a:round/>
                      <a:headEnd type="none" w="med" len="med"/>
                      <a:tailEnd type="none" w="med" len="med"/>
                    </a:lnR>
                    <a:lnT w="12700" cap="flat" cmpd="sng" algn="ctr">
                      <a:solidFill>
                        <a:srgbClr val="666699"/>
                      </a:solidFill>
                      <a:prstDash val="solid"/>
                      <a:round/>
                      <a:headEnd type="none" w="med" len="med"/>
                      <a:tailEnd type="none" w="med" len="med"/>
                    </a:lnT>
                    <a:lnB w="12700" cap="flat" cmpd="sng" algn="ctr">
                      <a:solidFill>
                        <a:srgbClr val="666699"/>
                      </a:solidFill>
                      <a:prstDash val="solid"/>
                      <a:round/>
                      <a:headEnd type="none" w="med" len="med"/>
                      <a:tailEnd type="none" w="med" len="med"/>
                    </a:lnB>
                    <a:lnTlToBr>
                      <a:noFill/>
                    </a:lnTlToBr>
                    <a:lnBlToTr>
                      <a:noFill/>
                    </a:lnBlToTr>
                    <a:solidFill>
                      <a:srgbClr val="FFFAD4"/>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rgbClr val="A4001D"/>
                          </a:solidFill>
                          <a:effectLst/>
                          <a:latin typeface="Arial" pitchFamily="34" charset="0"/>
                          <a:cs typeface="Arial" pitchFamily="34" charset="0"/>
                        </a:rPr>
                        <a:t>1320</a:t>
                      </a:r>
                      <a:endParaRPr kumimoji="0" lang="en-US" sz="1400" b="0" i="0" u="none" strike="noStrike" cap="none" normalizeH="0" baseline="0" smtClean="0">
                        <a:ln>
                          <a:noFill/>
                        </a:ln>
                        <a:solidFill>
                          <a:srgbClr val="A4001D"/>
                        </a:solidFill>
                        <a:effectLst/>
                        <a:latin typeface="Arial" pitchFamily="34" charset="0"/>
                      </a:endParaRPr>
                    </a:p>
                  </a:txBody>
                  <a:tcPr anchor="b" horzOverflow="overflow">
                    <a:lnL w="12700" cap="flat" cmpd="sng" algn="ctr">
                      <a:solidFill>
                        <a:srgbClr val="666699"/>
                      </a:solidFill>
                      <a:prstDash val="solid"/>
                      <a:round/>
                      <a:headEnd type="none" w="med" len="med"/>
                      <a:tailEnd type="none" w="med" len="med"/>
                    </a:lnL>
                    <a:lnR w="12700" cap="flat" cmpd="sng" algn="ctr">
                      <a:solidFill>
                        <a:srgbClr val="666699"/>
                      </a:solidFill>
                      <a:prstDash val="solid"/>
                      <a:round/>
                      <a:headEnd type="none" w="med" len="med"/>
                      <a:tailEnd type="none" w="med" len="med"/>
                    </a:lnR>
                    <a:lnT w="12700" cap="flat" cmpd="sng" algn="ctr">
                      <a:solidFill>
                        <a:srgbClr val="666699"/>
                      </a:solidFill>
                      <a:prstDash val="solid"/>
                      <a:round/>
                      <a:headEnd type="none" w="med" len="med"/>
                      <a:tailEnd type="none" w="med" len="med"/>
                    </a:lnT>
                    <a:lnB w="12700" cap="flat" cmpd="sng" algn="ctr">
                      <a:solidFill>
                        <a:srgbClr val="666699"/>
                      </a:solidFill>
                      <a:prstDash val="solid"/>
                      <a:round/>
                      <a:headEnd type="none" w="med" len="med"/>
                      <a:tailEnd type="none" w="med" len="med"/>
                    </a:lnB>
                    <a:lnTlToBr>
                      <a:noFill/>
                    </a:lnTlToBr>
                    <a:lnBlToTr>
                      <a:noFill/>
                    </a:lnBlToTr>
                    <a:solidFill>
                      <a:srgbClr val="FFFAD4"/>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rgbClr val="A4001D"/>
                          </a:solidFill>
                          <a:effectLst/>
                          <a:latin typeface="Arial" pitchFamily="34" charset="0"/>
                          <a:cs typeface="Arial" pitchFamily="34" charset="0"/>
                        </a:rPr>
                        <a:t>1320</a:t>
                      </a:r>
                      <a:endParaRPr kumimoji="0" lang="en-US" sz="1400" b="0" i="0" u="none" strike="noStrike" cap="none" normalizeH="0" baseline="0" smtClean="0">
                        <a:ln>
                          <a:noFill/>
                        </a:ln>
                        <a:solidFill>
                          <a:srgbClr val="A4001D"/>
                        </a:solidFill>
                        <a:effectLst/>
                        <a:latin typeface="Arial" pitchFamily="34" charset="0"/>
                      </a:endParaRPr>
                    </a:p>
                  </a:txBody>
                  <a:tcPr anchor="b" horzOverflow="overflow">
                    <a:lnL w="12700" cap="flat" cmpd="sng" algn="ctr">
                      <a:solidFill>
                        <a:srgbClr val="666699"/>
                      </a:solidFill>
                      <a:prstDash val="solid"/>
                      <a:round/>
                      <a:headEnd type="none" w="med" len="med"/>
                      <a:tailEnd type="none" w="med" len="med"/>
                    </a:lnL>
                    <a:lnR w="12700" cap="flat" cmpd="sng" algn="ctr">
                      <a:solidFill>
                        <a:srgbClr val="666699"/>
                      </a:solidFill>
                      <a:prstDash val="solid"/>
                      <a:round/>
                      <a:headEnd type="none" w="med" len="med"/>
                      <a:tailEnd type="none" w="med" len="med"/>
                    </a:lnR>
                    <a:lnT w="12700" cap="flat" cmpd="sng" algn="ctr">
                      <a:solidFill>
                        <a:srgbClr val="666699"/>
                      </a:solidFill>
                      <a:prstDash val="solid"/>
                      <a:round/>
                      <a:headEnd type="none" w="med" len="med"/>
                      <a:tailEnd type="none" w="med" len="med"/>
                    </a:lnT>
                    <a:lnB w="12700" cap="flat" cmpd="sng" algn="ctr">
                      <a:solidFill>
                        <a:srgbClr val="666699"/>
                      </a:solidFill>
                      <a:prstDash val="solid"/>
                      <a:round/>
                      <a:headEnd type="none" w="med" len="med"/>
                      <a:tailEnd type="none" w="med" len="med"/>
                    </a:lnB>
                    <a:lnTlToBr>
                      <a:noFill/>
                    </a:lnTlToBr>
                    <a:lnBlToTr>
                      <a:noFill/>
                    </a:lnBlToTr>
                    <a:solidFill>
                      <a:srgbClr val="FFFAD4"/>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rgbClr val="A4001D"/>
                          </a:solidFill>
                          <a:effectLst/>
                          <a:latin typeface="Arial" pitchFamily="34" charset="0"/>
                          <a:cs typeface="Arial" pitchFamily="34" charset="0"/>
                        </a:rPr>
                        <a:t>1320</a:t>
                      </a:r>
                      <a:endParaRPr kumimoji="0" lang="en-US" sz="1400" b="0" i="0" u="none" strike="noStrike" cap="none" normalizeH="0" baseline="0" smtClean="0">
                        <a:ln>
                          <a:noFill/>
                        </a:ln>
                        <a:solidFill>
                          <a:srgbClr val="A4001D"/>
                        </a:solidFill>
                        <a:effectLst/>
                        <a:latin typeface="Arial" pitchFamily="34" charset="0"/>
                      </a:endParaRPr>
                    </a:p>
                  </a:txBody>
                  <a:tcPr anchor="b" horzOverflow="overflow">
                    <a:lnL w="12700" cap="flat" cmpd="sng" algn="ctr">
                      <a:solidFill>
                        <a:srgbClr val="666699"/>
                      </a:solidFill>
                      <a:prstDash val="solid"/>
                      <a:round/>
                      <a:headEnd type="none" w="med" len="med"/>
                      <a:tailEnd type="none" w="med" len="med"/>
                    </a:lnL>
                    <a:lnR w="12700" cap="flat" cmpd="sng" algn="ctr">
                      <a:solidFill>
                        <a:srgbClr val="666699"/>
                      </a:solidFill>
                      <a:prstDash val="solid"/>
                      <a:round/>
                      <a:headEnd type="none" w="med" len="med"/>
                      <a:tailEnd type="none" w="med" len="med"/>
                    </a:lnR>
                    <a:lnT w="12700" cap="flat" cmpd="sng" algn="ctr">
                      <a:solidFill>
                        <a:srgbClr val="666699"/>
                      </a:solidFill>
                      <a:prstDash val="solid"/>
                      <a:round/>
                      <a:headEnd type="none" w="med" len="med"/>
                      <a:tailEnd type="none" w="med" len="med"/>
                    </a:lnT>
                    <a:lnB w="12700" cap="flat" cmpd="sng" algn="ctr">
                      <a:solidFill>
                        <a:srgbClr val="666699"/>
                      </a:solidFill>
                      <a:prstDash val="solid"/>
                      <a:round/>
                      <a:headEnd type="none" w="med" len="med"/>
                      <a:tailEnd type="none" w="med" len="med"/>
                    </a:lnB>
                    <a:lnTlToBr>
                      <a:noFill/>
                    </a:lnTlToBr>
                    <a:lnBlToTr>
                      <a:noFill/>
                    </a:lnBlToTr>
                    <a:solidFill>
                      <a:srgbClr val="FFFAD4"/>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n-US" sz="1400" b="1" i="0" u="none" strike="noStrike" cap="none" normalizeH="0" baseline="0" smtClean="0">
                          <a:ln>
                            <a:noFill/>
                          </a:ln>
                          <a:solidFill>
                            <a:srgbClr val="A4001D"/>
                          </a:solidFill>
                          <a:effectLst/>
                          <a:latin typeface="Arial" pitchFamily="34" charset="0"/>
                          <a:cs typeface="Arial" pitchFamily="34" charset="0"/>
                        </a:rPr>
                        <a:t>1105</a:t>
                      </a:r>
                      <a:endParaRPr kumimoji="0" lang="en-US" sz="1400" b="1" i="0" u="none" strike="noStrike" cap="none" normalizeH="0" baseline="0" smtClean="0">
                        <a:ln>
                          <a:noFill/>
                        </a:ln>
                        <a:solidFill>
                          <a:srgbClr val="A4001D"/>
                        </a:solidFill>
                        <a:effectLst/>
                        <a:latin typeface="Arial" pitchFamily="34" charset="0"/>
                      </a:endParaRPr>
                    </a:p>
                  </a:txBody>
                  <a:tcPr anchor="b" horzOverflow="overflow">
                    <a:lnL w="12700" cap="flat" cmpd="sng" algn="ctr">
                      <a:solidFill>
                        <a:srgbClr val="666699"/>
                      </a:solidFill>
                      <a:prstDash val="solid"/>
                      <a:round/>
                      <a:headEnd type="none" w="med" len="med"/>
                      <a:tailEnd type="none" w="med" len="med"/>
                    </a:lnL>
                    <a:lnR w="12700" cap="flat" cmpd="sng" algn="ctr">
                      <a:solidFill>
                        <a:srgbClr val="666699"/>
                      </a:solidFill>
                      <a:prstDash val="solid"/>
                      <a:round/>
                      <a:headEnd type="none" w="med" len="med"/>
                      <a:tailEnd type="none" w="med" len="med"/>
                    </a:lnR>
                    <a:lnT w="12700" cap="flat" cmpd="sng" algn="ctr">
                      <a:solidFill>
                        <a:srgbClr val="666699"/>
                      </a:solidFill>
                      <a:prstDash val="solid"/>
                      <a:round/>
                      <a:headEnd type="none" w="med" len="med"/>
                      <a:tailEnd type="none" w="med" len="med"/>
                    </a:lnT>
                    <a:lnB w="12700" cap="flat" cmpd="sng" algn="ctr">
                      <a:solidFill>
                        <a:srgbClr val="666699"/>
                      </a:solidFill>
                      <a:prstDash val="solid"/>
                      <a:round/>
                      <a:headEnd type="none" w="med" len="med"/>
                      <a:tailEnd type="none" w="med" len="med"/>
                    </a:lnB>
                    <a:lnTlToBr>
                      <a:noFill/>
                    </a:lnTlToBr>
                    <a:lnBlToTr>
                      <a:noFill/>
                    </a:lnBlToTr>
                    <a:solidFill>
                      <a:srgbClr val="FFFAD4"/>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rgbClr val="A4001D"/>
                          </a:solidFill>
                          <a:effectLst/>
                          <a:latin typeface="Arial" pitchFamily="34" charset="0"/>
                          <a:cs typeface="Arial" pitchFamily="34" charset="0"/>
                        </a:rPr>
                        <a:t>1320</a:t>
                      </a:r>
                      <a:endParaRPr kumimoji="0" lang="en-US" sz="1400" b="0" i="0" u="none" strike="noStrike" cap="none" normalizeH="0" baseline="0" smtClean="0">
                        <a:ln>
                          <a:noFill/>
                        </a:ln>
                        <a:solidFill>
                          <a:srgbClr val="A4001D"/>
                        </a:solidFill>
                        <a:effectLst/>
                        <a:latin typeface="Arial" pitchFamily="34" charset="0"/>
                      </a:endParaRPr>
                    </a:p>
                  </a:txBody>
                  <a:tcPr anchor="b" horzOverflow="overflow">
                    <a:lnL w="12700" cap="flat" cmpd="sng" algn="ctr">
                      <a:solidFill>
                        <a:srgbClr val="666699"/>
                      </a:solidFill>
                      <a:prstDash val="solid"/>
                      <a:round/>
                      <a:headEnd type="none" w="med" len="med"/>
                      <a:tailEnd type="none" w="med" len="med"/>
                    </a:lnL>
                    <a:lnR w="12700" cap="flat" cmpd="sng" algn="ctr">
                      <a:solidFill>
                        <a:srgbClr val="666699"/>
                      </a:solidFill>
                      <a:prstDash val="solid"/>
                      <a:round/>
                      <a:headEnd type="none" w="med" len="med"/>
                      <a:tailEnd type="none" w="med" len="med"/>
                    </a:lnR>
                    <a:lnT w="12700" cap="flat" cmpd="sng" algn="ctr">
                      <a:solidFill>
                        <a:srgbClr val="666699"/>
                      </a:solidFill>
                      <a:prstDash val="solid"/>
                      <a:round/>
                      <a:headEnd type="none" w="med" len="med"/>
                      <a:tailEnd type="none" w="med" len="med"/>
                    </a:lnT>
                    <a:lnB w="12700" cap="flat" cmpd="sng" algn="ctr">
                      <a:solidFill>
                        <a:srgbClr val="666699"/>
                      </a:solidFill>
                      <a:prstDash val="solid"/>
                      <a:round/>
                      <a:headEnd type="none" w="med" len="med"/>
                      <a:tailEnd type="none" w="med" len="med"/>
                    </a:lnB>
                    <a:lnTlToBr>
                      <a:noFill/>
                    </a:lnTlToBr>
                    <a:lnBlToTr>
                      <a:noFill/>
                    </a:lnBlToTr>
                    <a:solidFill>
                      <a:srgbClr val="FFFAD4"/>
                    </a:solidFill>
                  </a:tcPr>
                </a:tc>
              </a:tr>
              <a:tr h="244475">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rgbClr val="A4001D"/>
                          </a:solidFill>
                          <a:effectLst/>
                          <a:latin typeface="Arial" pitchFamily="34" charset="0"/>
                          <a:cs typeface="Arial" pitchFamily="34" charset="0"/>
                        </a:rPr>
                        <a:t>F (Hz)</a:t>
                      </a:r>
                      <a:endParaRPr kumimoji="0" lang="en-US" sz="1400" b="0" i="0" u="none" strike="noStrike" cap="none" normalizeH="0" baseline="0" smtClean="0">
                        <a:ln>
                          <a:noFill/>
                        </a:ln>
                        <a:solidFill>
                          <a:srgbClr val="A4001D"/>
                        </a:solidFill>
                        <a:effectLst/>
                        <a:latin typeface="Arial" pitchFamily="34" charset="0"/>
                      </a:endParaRPr>
                    </a:p>
                  </a:txBody>
                  <a:tcPr anchor="b" horzOverflow="overflow">
                    <a:lnL w="12700" cap="flat" cmpd="sng" algn="ctr">
                      <a:solidFill>
                        <a:srgbClr val="666699"/>
                      </a:solidFill>
                      <a:prstDash val="solid"/>
                      <a:round/>
                      <a:headEnd type="none" w="med" len="med"/>
                      <a:tailEnd type="none" w="med" len="med"/>
                    </a:lnL>
                    <a:lnR w="12700" cap="flat" cmpd="sng" algn="ctr">
                      <a:solidFill>
                        <a:srgbClr val="666699"/>
                      </a:solidFill>
                      <a:prstDash val="solid"/>
                      <a:round/>
                      <a:headEnd type="none" w="med" len="med"/>
                      <a:tailEnd type="none" w="med" len="med"/>
                    </a:lnR>
                    <a:lnT w="12700" cap="flat" cmpd="sng" algn="ctr">
                      <a:solidFill>
                        <a:srgbClr val="666699"/>
                      </a:solidFill>
                      <a:prstDash val="solid"/>
                      <a:round/>
                      <a:headEnd type="none" w="med" len="med"/>
                      <a:tailEnd type="none" w="med" len="med"/>
                    </a:lnT>
                    <a:lnB w="12700" cap="flat" cmpd="sng" algn="ctr">
                      <a:solidFill>
                        <a:srgbClr val="666699"/>
                      </a:solidFill>
                      <a:prstDash val="solid"/>
                      <a:round/>
                      <a:headEnd type="none" w="med" len="med"/>
                      <a:tailEnd type="none" w="med" len="med"/>
                    </a:lnB>
                    <a:lnTlToBr>
                      <a:noFill/>
                    </a:lnTlToBr>
                    <a:lnBlToTr>
                      <a:noFill/>
                    </a:lnBlToTr>
                    <a:solidFill>
                      <a:srgbClr val="FFFAD4"/>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rgbClr val="A4001D"/>
                          </a:solidFill>
                          <a:effectLst/>
                          <a:latin typeface="Arial" pitchFamily="34" charset="0"/>
                          <a:cs typeface="Arial" pitchFamily="34" charset="0"/>
                        </a:rPr>
                        <a:t>5</a:t>
                      </a:r>
                      <a:endParaRPr kumimoji="0" lang="en-US" sz="1400" b="0" i="0" u="none" strike="noStrike" cap="none" normalizeH="0" baseline="0" smtClean="0">
                        <a:ln>
                          <a:noFill/>
                        </a:ln>
                        <a:solidFill>
                          <a:srgbClr val="A4001D"/>
                        </a:solidFill>
                        <a:effectLst/>
                        <a:latin typeface="Arial" pitchFamily="34" charset="0"/>
                      </a:endParaRPr>
                    </a:p>
                  </a:txBody>
                  <a:tcPr anchor="b" horzOverflow="overflow">
                    <a:lnL w="12700" cap="flat" cmpd="sng" algn="ctr">
                      <a:solidFill>
                        <a:srgbClr val="666699"/>
                      </a:solidFill>
                      <a:prstDash val="solid"/>
                      <a:round/>
                      <a:headEnd type="none" w="med" len="med"/>
                      <a:tailEnd type="none" w="med" len="med"/>
                    </a:lnL>
                    <a:lnR w="12700" cap="flat" cmpd="sng" algn="ctr">
                      <a:solidFill>
                        <a:srgbClr val="666699"/>
                      </a:solidFill>
                      <a:prstDash val="solid"/>
                      <a:round/>
                      <a:headEnd type="none" w="med" len="med"/>
                      <a:tailEnd type="none" w="med" len="med"/>
                    </a:lnR>
                    <a:lnT w="12700" cap="flat" cmpd="sng" algn="ctr">
                      <a:solidFill>
                        <a:srgbClr val="666699"/>
                      </a:solidFill>
                      <a:prstDash val="solid"/>
                      <a:round/>
                      <a:headEnd type="none" w="med" len="med"/>
                      <a:tailEnd type="none" w="med" len="med"/>
                    </a:lnT>
                    <a:lnB w="12700" cap="flat" cmpd="sng" algn="ctr">
                      <a:solidFill>
                        <a:srgbClr val="666699"/>
                      </a:solidFill>
                      <a:prstDash val="solid"/>
                      <a:round/>
                      <a:headEnd type="none" w="med" len="med"/>
                      <a:tailEnd type="none" w="med" len="med"/>
                    </a:lnB>
                    <a:lnTlToBr>
                      <a:noFill/>
                    </a:lnTlToBr>
                    <a:lnBlToTr>
                      <a:noFill/>
                    </a:lnBlToTr>
                    <a:solidFill>
                      <a:srgbClr val="FFFAD4"/>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rgbClr val="A4001D"/>
                          </a:solidFill>
                          <a:effectLst/>
                          <a:latin typeface="Arial" pitchFamily="34" charset="0"/>
                          <a:cs typeface="Arial" pitchFamily="34" charset="0"/>
                        </a:rPr>
                        <a:t>5</a:t>
                      </a:r>
                      <a:endParaRPr kumimoji="0" lang="en-US" sz="1400" b="0" i="0" u="none" strike="noStrike" cap="none" normalizeH="0" baseline="0" smtClean="0">
                        <a:ln>
                          <a:noFill/>
                        </a:ln>
                        <a:solidFill>
                          <a:srgbClr val="A4001D"/>
                        </a:solidFill>
                        <a:effectLst/>
                        <a:latin typeface="Arial" pitchFamily="34" charset="0"/>
                      </a:endParaRPr>
                    </a:p>
                  </a:txBody>
                  <a:tcPr anchor="b" horzOverflow="overflow">
                    <a:lnL w="12700" cap="flat" cmpd="sng" algn="ctr">
                      <a:solidFill>
                        <a:srgbClr val="666699"/>
                      </a:solidFill>
                      <a:prstDash val="solid"/>
                      <a:round/>
                      <a:headEnd type="none" w="med" len="med"/>
                      <a:tailEnd type="none" w="med" len="med"/>
                    </a:lnL>
                    <a:lnR w="12700" cap="flat" cmpd="sng" algn="ctr">
                      <a:solidFill>
                        <a:srgbClr val="666699"/>
                      </a:solidFill>
                      <a:prstDash val="solid"/>
                      <a:round/>
                      <a:headEnd type="none" w="med" len="med"/>
                      <a:tailEnd type="none" w="med" len="med"/>
                    </a:lnR>
                    <a:lnT w="12700" cap="flat" cmpd="sng" algn="ctr">
                      <a:solidFill>
                        <a:srgbClr val="666699"/>
                      </a:solidFill>
                      <a:prstDash val="solid"/>
                      <a:round/>
                      <a:headEnd type="none" w="med" len="med"/>
                      <a:tailEnd type="none" w="med" len="med"/>
                    </a:lnT>
                    <a:lnB w="12700" cap="flat" cmpd="sng" algn="ctr">
                      <a:solidFill>
                        <a:srgbClr val="666699"/>
                      </a:solidFill>
                      <a:prstDash val="solid"/>
                      <a:round/>
                      <a:headEnd type="none" w="med" len="med"/>
                      <a:tailEnd type="none" w="med" len="med"/>
                    </a:lnB>
                    <a:lnTlToBr>
                      <a:noFill/>
                    </a:lnTlToBr>
                    <a:lnBlToTr>
                      <a:noFill/>
                    </a:lnBlToTr>
                    <a:solidFill>
                      <a:srgbClr val="FFFAD4"/>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rgbClr val="A4001D"/>
                          </a:solidFill>
                          <a:effectLst/>
                          <a:latin typeface="Arial" pitchFamily="34" charset="0"/>
                          <a:cs typeface="Arial" pitchFamily="34" charset="0"/>
                        </a:rPr>
                        <a:t>5</a:t>
                      </a:r>
                      <a:endParaRPr kumimoji="0" lang="en-US" sz="1400" b="0" i="0" u="none" strike="noStrike" cap="none" normalizeH="0" baseline="0" smtClean="0">
                        <a:ln>
                          <a:noFill/>
                        </a:ln>
                        <a:solidFill>
                          <a:srgbClr val="A4001D"/>
                        </a:solidFill>
                        <a:effectLst/>
                        <a:latin typeface="Arial" pitchFamily="34" charset="0"/>
                      </a:endParaRPr>
                    </a:p>
                  </a:txBody>
                  <a:tcPr anchor="b" horzOverflow="overflow">
                    <a:lnL w="12700" cap="flat" cmpd="sng" algn="ctr">
                      <a:solidFill>
                        <a:srgbClr val="666699"/>
                      </a:solidFill>
                      <a:prstDash val="solid"/>
                      <a:round/>
                      <a:headEnd type="none" w="med" len="med"/>
                      <a:tailEnd type="none" w="med" len="med"/>
                    </a:lnL>
                    <a:lnR w="12700" cap="flat" cmpd="sng" algn="ctr">
                      <a:solidFill>
                        <a:srgbClr val="666699"/>
                      </a:solidFill>
                      <a:prstDash val="solid"/>
                      <a:round/>
                      <a:headEnd type="none" w="med" len="med"/>
                      <a:tailEnd type="none" w="med" len="med"/>
                    </a:lnR>
                    <a:lnT w="12700" cap="flat" cmpd="sng" algn="ctr">
                      <a:solidFill>
                        <a:srgbClr val="666699"/>
                      </a:solidFill>
                      <a:prstDash val="solid"/>
                      <a:round/>
                      <a:headEnd type="none" w="med" len="med"/>
                      <a:tailEnd type="none" w="med" len="med"/>
                    </a:lnT>
                    <a:lnB w="12700" cap="flat" cmpd="sng" algn="ctr">
                      <a:solidFill>
                        <a:srgbClr val="666699"/>
                      </a:solidFill>
                      <a:prstDash val="solid"/>
                      <a:round/>
                      <a:headEnd type="none" w="med" len="med"/>
                      <a:tailEnd type="none" w="med" len="med"/>
                    </a:lnB>
                    <a:lnTlToBr>
                      <a:noFill/>
                    </a:lnTlToBr>
                    <a:lnBlToTr>
                      <a:noFill/>
                    </a:lnBlToTr>
                    <a:solidFill>
                      <a:srgbClr val="FFFAD4"/>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rgbClr val="A4001D"/>
                          </a:solidFill>
                          <a:effectLst/>
                          <a:latin typeface="Arial" pitchFamily="34" charset="0"/>
                          <a:cs typeface="Arial" pitchFamily="34" charset="0"/>
                        </a:rPr>
                        <a:t>5</a:t>
                      </a:r>
                      <a:endParaRPr kumimoji="0" lang="en-US" sz="1400" b="0" i="0" u="none" strike="noStrike" cap="none" normalizeH="0" baseline="0" smtClean="0">
                        <a:ln>
                          <a:noFill/>
                        </a:ln>
                        <a:solidFill>
                          <a:srgbClr val="A4001D"/>
                        </a:solidFill>
                        <a:effectLst/>
                        <a:latin typeface="Arial" pitchFamily="34" charset="0"/>
                      </a:endParaRPr>
                    </a:p>
                  </a:txBody>
                  <a:tcPr anchor="b" horzOverflow="overflow">
                    <a:lnL w="12700" cap="flat" cmpd="sng" algn="ctr">
                      <a:solidFill>
                        <a:srgbClr val="666699"/>
                      </a:solidFill>
                      <a:prstDash val="solid"/>
                      <a:round/>
                      <a:headEnd type="none" w="med" len="med"/>
                      <a:tailEnd type="none" w="med" len="med"/>
                    </a:lnL>
                    <a:lnR w="12700" cap="flat" cmpd="sng" algn="ctr">
                      <a:solidFill>
                        <a:srgbClr val="666699"/>
                      </a:solidFill>
                      <a:prstDash val="solid"/>
                      <a:round/>
                      <a:headEnd type="none" w="med" len="med"/>
                      <a:tailEnd type="none" w="med" len="med"/>
                    </a:lnR>
                    <a:lnT w="12700" cap="flat" cmpd="sng" algn="ctr">
                      <a:solidFill>
                        <a:srgbClr val="666699"/>
                      </a:solidFill>
                      <a:prstDash val="solid"/>
                      <a:round/>
                      <a:headEnd type="none" w="med" len="med"/>
                      <a:tailEnd type="none" w="med" len="med"/>
                    </a:lnT>
                    <a:lnB w="12700" cap="flat" cmpd="sng" algn="ctr">
                      <a:solidFill>
                        <a:srgbClr val="666699"/>
                      </a:solidFill>
                      <a:prstDash val="solid"/>
                      <a:round/>
                      <a:headEnd type="none" w="med" len="med"/>
                      <a:tailEnd type="none" w="med" len="med"/>
                    </a:lnB>
                    <a:lnTlToBr>
                      <a:noFill/>
                    </a:lnTlToBr>
                    <a:lnBlToTr>
                      <a:noFill/>
                    </a:lnBlToTr>
                    <a:solidFill>
                      <a:srgbClr val="FFFAD4"/>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rgbClr val="A4001D"/>
                          </a:solidFill>
                          <a:effectLst/>
                          <a:latin typeface="Arial" pitchFamily="34" charset="0"/>
                          <a:cs typeface="Arial" pitchFamily="34" charset="0"/>
                        </a:rPr>
                        <a:t>5</a:t>
                      </a:r>
                      <a:endParaRPr kumimoji="0" lang="en-US" sz="1400" b="0" i="0" u="none" strike="noStrike" cap="none" normalizeH="0" baseline="0" smtClean="0">
                        <a:ln>
                          <a:noFill/>
                        </a:ln>
                        <a:solidFill>
                          <a:srgbClr val="A4001D"/>
                        </a:solidFill>
                        <a:effectLst/>
                        <a:latin typeface="Arial" pitchFamily="34" charset="0"/>
                      </a:endParaRPr>
                    </a:p>
                  </a:txBody>
                  <a:tcPr anchor="b" horzOverflow="overflow">
                    <a:lnL w="12700" cap="flat" cmpd="sng" algn="ctr">
                      <a:solidFill>
                        <a:srgbClr val="666699"/>
                      </a:solidFill>
                      <a:prstDash val="solid"/>
                      <a:round/>
                      <a:headEnd type="none" w="med" len="med"/>
                      <a:tailEnd type="none" w="med" len="med"/>
                    </a:lnL>
                    <a:lnR w="12700" cap="flat" cmpd="sng" algn="ctr">
                      <a:solidFill>
                        <a:srgbClr val="666699"/>
                      </a:solidFill>
                      <a:prstDash val="solid"/>
                      <a:round/>
                      <a:headEnd type="none" w="med" len="med"/>
                      <a:tailEnd type="none" w="med" len="med"/>
                    </a:lnR>
                    <a:lnT w="12700" cap="flat" cmpd="sng" algn="ctr">
                      <a:solidFill>
                        <a:srgbClr val="666699"/>
                      </a:solidFill>
                      <a:prstDash val="solid"/>
                      <a:round/>
                      <a:headEnd type="none" w="med" len="med"/>
                      <a:tailEnd type="none" w="med" len="med"/>
                    </a:lnT>
                    <a:lnB w="12700" cap="flat" cmpd="sng" algn="ctr">
                      <a:solidFill>
                        <a:srgbClr val="666699"/>
                      </a:solidFill>
                      <a:prstDash val="solid"/>
                      <a:round/>
                      <a:headEnd type="none" w="med" len="med"/>
                      <a:tailEnd type="none" w="med" len="med"/>
                    </a:lnB>
                    <a:lnTlToBr>
                      <a:noFill/>
                    </a:lnTlToBr>
                    <a:lnBlToTr>
                      <a:noFill/>
                    </a:lnBlToTr>
                    <a:solidFill>
                      <a:srgbClr val="FFFAD4"/>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rgbClr val="A4001D"/>
                          </a:solidFill>
                          <a:effectLst/>
                          <a:latin typeface="Arial" pitchFamily="34" charset="0"/>
                          <a:cs typeface="Arial" pitchFamily="34" charset="0"/>
                        </a:rPr>
                        <a:t>5</a:t>
                      </a:r>
                      <a:endParaRPr kumimoji="0" lang="en-US" sz="1400" b="0" i="0" u="none" strike="noStrike" cap="none" normalizeH="0" baseline="0" smtClean="0">
                        <a:ln>
                          <a:noFill/>
                        </a:ln>
                        <a:solidFill>
                          <a:srgbClr val="A4001D"/>
                        </a:solidFill>
                        <a:effectLst/>
                        <a:latin typeface="Arial" pitchFamily="34" charset="0"/>
                      </a:endParaRPr>
                    </a:p>
                  </a:txBody>
                  <a:tcPr anchor="b" horzOverflow="overflow">
                    <a:lnL w="12700" cap="flat" cmpd="sng" algn="ctr">
                      <a:solidFill>
                        <a:srgbClr val="666699"/>
                      </a:solidFill>
                      <a:prstDash val="solid"/>
                      <a:round/>
                      <a:headEnd type="none" w="med" len="med"/>
                      <a:tailEnd type="none" w="med" len="med"/>
                    </a:lnL>
                    <a:lnR w="12700" cap="flat" cmpd="sng" algn="ctr">
                      <a:solidFill>
                        <a:srgbClr val="666699"/>
                      </a:solidFill>
                      <a:prstDash val="solid"/>
                      <a:round/>
                      <a:headEnd type="none" w="med" len="med"/>
                      <a:tailEnd type="none" w="med" len="med"/>
                    </a:lnR>
                    <a:lnT w="12700" cap="flat" cmpd="sng" algn="ctr">
                      <a:solidFill>
                        <a:srgbClr val="666699"/>
                      </a:solidFill>
                      <a:prstDash val="solid"/>
                      <a:round/>
                      <a:headEnd type="none" w="med" len="med"/>
                      <a:tailEnd type="none" w="med" len="med"/>
                    </a:lnT>
                    <a:lnB w="12700" cap="flat" cmpd="sng" algn="ctr">
                      <a:solidFill>
                        <a:srgbClr val="666699"/>
                      </a:solidFill>
                      <a:prstDash val="solid"/>
                      <a:round/>
                      <a:headEnd type="none" w="med" len="med"/>
                      <a:tailEnd type="none" w="med" len="med"/>
                    </a:lnB>
                    <a:lnTlToBr>
                      <a:noFill/>
                    </a:lnTlToBr>
                    <a:lnBlToTr>
                      <a:noFill/>
                    </a:lnBlToTr>
                    <a:solidFill>
                      <a:srgbClr val="FFFAD4"/>
                    </a:solidFill>
                  </a:tcPr>
                </a:tc>
              </a:tr>
              <a:tr h="244475">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rgbClr val="A4001D"/>
                          </a:solidFill>
                          <a:effectLst/>
                          <a:latin typeface="Arial" pitchFamily="34" charset="0"/>
                          <a:cs typeface="Arial" pitchFamily="34" charset="0"/>
                        </a:rPr>
                        <a:t>P</a:t>
                      </a:r>
                      <a:r>
                        <a:rPr kumimoji="0" lang="en-US" sz="1400" b="0" i="0" u="none" strike="noStrike" cap="none" normalizeH="0" baseline="-25000" smtClean="0">
                          <a:ln>
                            <a:noFill/>
                          </a:ln>
                          <a:solidFill>
                            <a:srgbClr val="A4001D"/>
                          </a:solidFill>
                          <a:effectLst/>
                          <a:latin typeface="Arial" pitchFamily="34" charset="0"/>
                          <a:cs typeface="Arial" pitchFamily="34" charset="0"/>
                        </a:rPr>
                        <a:t>b</a:t>
                      </a:r>
                      <a:r>
                        <a:rPr kumimoji="0" lang="en-US" sz="1400" b="0" i="0" u="none" strike="noStrike" cap="none" normalizeH="0" baseline="0" smtClean="0">
                          <a:ln>
                            <a:noFill/>
                          </a:ln>
                          <a:solidFill>
                            <a:srgbClr val="A4001D"/>
                          </a:solidFill>
                          <a:effectLst/>
                          <a:latin typeface="Arial" pitchFamily="34" charset="0"/>
                          <a:cs typeface="Arial" pitchFamily="34" charset="0"/>
                        </a:rPr>
                        <a:t> (MW)</a:t>
                      </a:r>
                      <a:endParaRPr kumimoji="0" lang="en-US" sz="1400" b="0" i="0" u="none" strike="noStrike" cap="none" normalizeH="0" baseline="0" smtClean="0">
                        <a:ln>
                          <a:noFill/>
                        </a:ln>
                        <a:solidFill>
                          <a:srgbClr val="A4001D"/>
                        </a:solidFill>
                        <a:effectLst/>
                        <a:latin typeface="Arial" pitchFamily="34" charset="0"/>
                      </a:endParaRPr>
                    </a:p>
                  </a:txBody>
                  <a:tcPr anchor="b" horzOverflow="overflow">
                    <a:lnL w="12700" cap="flat" cmpd="sng" algn="ctr">
                      <a:solidFill>
                        <a:srgbClr val="666699"/>
                      </a:solidFill>
                      <a:prstDash val="solid"/>
                      <a:round/>
                      <a:headEnd type="none" w="med" len="med"/>
                      <a:tailEnd type="none" w="med" len="med"/>
                    </a:lnL>
                    <a:lnR w="12700" cap="flat" cmpd="sng" algn="ctr">
                      <a:solidFill>
                        <a:srgbClr val="666699"/>
                      </a:solidFill>
                      <a:prstDash val="solid"/>
                      <a:round/>
                      <a:headEnd type="none" w="med" len="med"/>
                      <a:tailEnd type="none" w="med" len="med"/>
                    </a:lnR>
                    <a:lnT w="12700" cap="flat" cmpd="sng" algn="ctr">
                      <a:solidFill>
                        <a:srgbClr val="666699"/>
                      </a:solidFill>
                      <a:prstDash val="solid"/>
                      <a:round/>
                      <a:headEnd type="none" w="med" len="med"/>
                      <a:tailEnd type="none" w="med" len="med"/>
                    </a:lnT>
                    <a:lnB w="12700" cap="flat" cmpd="sng" algn="ctr">
                      <a:solidFill>
                        <a:srgbClr val="666699"/>
                      </a:solidFill>
                      <a:prstDash val="solid"/>
                      <a:round/>
                      <a:headEnd type="none" w="med" len="med"/>
                      <a:tailEnd type="none" w="med" len="med"/>
                    </a:lnB>
                    <a:lnTlToBr>
                      <a:noFill/>
                    </a:lnTlToBr>
                    <a:lnBlToTr>
                      <a:noFill/>
                    </a:lnBlToTr>
                    <a:solidFill>
                      <a:srgbClr val="FFFAD4"/>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n-US" sz="1400" b="1" i="0" u="none" strike="noStrike" cap="none" normalizeH="0" baseline="0" smtClean="0">
                          <a:ln>
                            <a:noFill/>
                          </a:ln>
                          <a:solidFill>
                            <a:srgbClr val="A4001D"/>
                          </a:solidFill>
                          <a:effectLst/>
                          <a:latin typeface="Arial" pitchFamily="34" charset="0"/>
                          <a:cs typeface="Arial" pitchFamily="34" charset="0"/>
                        </a:rPr>
                        <a:t>10.5</a:t>
                      </a:r>
                      <a:endParaRPr kumimoji="0" lang="en-US" sz="1400" b="0" i="0" u="none" strike="noStrike" cap="none" normalizeH="0" baseline="0" smtClean="0">
                        <a:ln>
                          <a:noFill/>
                        </a:ln>
                        <a:solidFill>
                          <a:srgbClr val="A4001D"/>
                        </a:solidFill>
                        <a:effectLst/>
                        <a:latin typeface="Arial" pitchFamily="34" charset="0"/>
                      </a:endParaRPr>
                    </a:p>
                  </a:txBody>
                  <a:tcPr anchor="b" horzOverflow="overflow">
                    <a:lnL w="12700" cap="flat" cmpd="sng" algn="ctr">
                      <a:solidFill>
                        <a:srgbClr val="666699"/>
                      </a:solidFill>
                      <a:prstDash val="solid"/>
                      <a:round/>
                      <a:headEnd type="none" w="med" len="med"/>
                      <a:tailEnd type="none" w="med" len="med"/>
                    </a:lnL>
                    <a:lnR w="12700" cap="flat" cmpd="sng" algn="ctr">
                      <a:solidFill>
                        <a:srgbClr val="666699"/>
                      </a:solidFill>
                      <a:prstDash val="solid"/>
                      <a:round/>
                      <a:headEnd type="none" w="med" len="med"/>
                      <a:tailEnd type="none" w="med" len="med"/>
                    </a:lnR>
                    <a:lnT w="12700" cap="flat" cmpd="sng" algn="ctr">
                      <a:solidFill>
                        <a:srgbClr val="666699"/>
                      </a:solidFill>
                      <a:prstDash val="solid"/>
                      <a:round/>
                      <a:headEnd type="none" w="med" len="med"/>
                      <a:tailEnd type="none" w="med" len="med"/>
                    </a:lnT>
                    <a:lnB w="12700" cap="flat" cmpd="sng" algn="ctr">
                      <a:solidFill>
                        <a:srgbClr val="666699"/>
                      </a:solidFill>
                      <a:prstDash val="solid"/>
                      <a:round/>
                      <a:headEnd type="none" w="med" len="med"/>
                      <a:tailEnd type="none" w="med" len="med"/>
                    </a:lnB>
                    <a:lnTlToBr>
                      <a:noFill/>
                    </a:lnTlToBr>
                    <a:lnBlToTr>
                      <a:noFill/>
                    </a:lnBlToTr>
                    <a:solidFill>
                      <a:srgbClr val="FFFAD4"/>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n-US" sz="1400" b="1" i="0" u="none" strike="noStrike" cap="none" normalizeH="0" baseline="0" smtClean="0">
                          <a:ln>
                            <a:noFill/>
                          </a:ln>
                          <a:solidFill>
                            <a:srgbClr val="A4001D"/>
                          </a:solidFill>
                          <a:effectLst/>
                          <a:latin typeface="Arial" pitchFamily="34" charset="0"/>
                          <a:cs typeface="Arial" pitchFamily="34" charset="0"/>
                        </a:rPr>
                        <a:t>5.3</a:t>
                      </a:r>
                      <a:endParaRPr kumimoji="0" lang="en-US" sz="1400" b="0" i="0" u="none" strike="noStrike" cap="none" normalizeH="0" baseline="0" smtClean="0">
                        <a:ln>
                          <a:noFill/>
                        </a:ln>
                        <a:solidFill>
                          <a:srgbClr val="A4001D"/>
                        </a:solidFill>
                        <a:effectLst/>
                        <a:latin typeface="Arial" pitchFamily="34" charset="0"/>
                      </a:endParaRPr>
                    </a:p>
                  </a:txBody>
                  <a:tcPr anchor="b" horzOverflow="overflow">
                    <a:lnL w="12700" cap="flat" cmpd="sng" algn="ctr">
                      <a:solidFill>
                        <a:srgbClr val="666699"/>
                      </a:solidFill>
                      <a:prstDash val="solid"/>
                      <a:round/>
                      <a:headEnd type="none" w="med" len="med"/>
                      <a:tailEnd type="none" w="med" len="med"/>
                    </a:lnL>
                    <a:lnR w="12700" cap="flat" cmpd="sng" algn="ctr">
                      <a:solidFill>
                        <a:srgbClr val="666699"/>
                      </a:solidFill>
                      <a:prstDash val="solid"/>
                      <a:round/>
                      <a:headEnd type="none" w="med" len="med"/>
                      <a:tailEnd type="none" w="med" len="med"/>
                    </a:lnR>
                    <a:lnT w="12700" cap="flat" cmpd="sng" algn="ctr">
                      <a:solidFill>
                        <a:srgbClr val="666699"/>
                      </a:solidFill>
                      <a:prstDash val="solid"/>
                      <a:round/>
                      <a:headEnd type="none" w="med" len="med"/>
                      <a:tailEnd type="none" w="med" len="med"/>
                    </a:lnT>
                    <a:lnB w="12700" cap="flat" cmpd="sng" algn="ctr">
                      <a:solidFill>
                        <a:srgbClr val="666699"/>
                      </a:solidFill>
                      <a:prstDash val="solid"/>
                      <a:round/>
                      <a:headEnd type="none" w="med" len="med"/>
                      <a:tailEnd type="none" w="med" len="med"/>
                    </a:lnB>
                    <a:lnTlToBr>
                      <a:noFill/>
                    </a:lnTlToBr>
                    <a:lnBlToTr>
                      <a:noFill/>
                    </a:lnBlToTr>
                    <a:solidFill>
                      <a:srgbClr val="FFFAD4"/>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n-US" sz="1400" b="1" i="0" u="none" strike="noStrike" cap="none" normalizeH="0" baseline="0" smtClean="0">
                          <a:ln>
                            <a:noFill/>
                          </a:ln>
                          <a:solidFill>
                            <a:srgbClr val="A4001D"/>
                          </a:solidFill>
                          <a:effectLst/>
                          <a:latin typeface="Arial" pitchFamily="34" charset="0"/>
                          <a:cs typeface="Arial" pitchFamily="34" charset="0"/>
                        </a:rPr>
                        <a:t>5.3</a:t>
                      </a:r>
                      <a:endParaRPr kumimoji="0" lang="en-US" sz="1400" b="0" i="0" u="none" strike="noStrike" cap="none" normalizeH="0" baseline="0" smtClean="0">
                        <a:ln>
                          <a:noFill/>
                        </a:ln>
                        <a:solidFill>
                          <a:srgbClr val="A4001D"/>
                        </a:solidFill>
                        <a:effectLst/>
                        <a:latin typeface="Arial" pitchFamily="34" charset="0"/>
                      </a:endParaRPr>
                    </a:p>
                  </a:txBody>
                  <a:tcPr anchor="b" horzOverflow="overflow">
                    <a:lnL w="12700" cap="flat" cmpd="sng" algn="ctr">
                      <a:solidFill>
                        <a:srgbClr val="666699"/>
                      </a:solidFill>
                      <a:prstDash val="solid"/>
                      <a:round/>
                      <a:headEnd type="none" w="med" len="med"/>
                      <a:tailEnd type="none" w="med" len="med"/>
                    </a:lnL>
                    <a:lnR w="12700" cap="flat" cmpd="sng" algn="ctr">
                      <a:solidFill>
                        <a:srgbClr val="666699"/>
                      </a:solidFill>
                      <a:prstDash val="solid"/>
                      <a:round/>
                      <a:headEnd type="none" w="med" len="med"/>
                      <a:tailEnd type="none" w="med" len="med"/>
                    </a:lnR>
                    <a:lnT w="12700" cap="flat" cmpd="sng" algn="ctr">
                      <a:solidFill>
                        <a:srgbClr val="666699"/>
                      </a:solidFill>
                      <a:prstDash val="solid"/>
                      <a:round/>
                      <a:headEnd type="none" w="med" len="med"/>
                      <a:tailEnd type="none" w="med" len="med"/>
                    </a:lnT>
                    <a:lnB w="12700" cap="flat" cmpd="sng" algn="ctr">
                      <a:solidFill>
                        <a:srgbClr val="666699"/>
                      </a:solidFill>
                      <a:prstDash val="solid"/>
                      <a:round/>
                      <a:headEnd type="none" w="med" len="med"/>
                      <a:tailEnd type="none" w="med" len="med"/>
                    </a:lnB>
                    <a:lnTlToBr>
                      <a:noFill/>
                    </a:lnTlToBr>
                    <a:lnBlToTr>
                      <a:noFill/>
                    </a:lnBlToTr>
                    <a:solidFill>
                      <a:srgbClr val="FFFAD4"/>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n-US" sz="1400" b="1" i="0" u="none" strike="noStrike" cap="none" normalizeH="0" baseline="0" smtClean="0">
                          <a:ln>
                            <a:noFill/>
                          </a:ln>
                          <a:solidFill>
                            <a:srgbClr val="A4001D"/>
                          </a:solidFill>
                          <a:effectLst/>
                          <a:latin typeface="Arial" pitchFamily="34" charset="0"/>
                          <a:cs typeface="Arial" pitchFamily="34" charset="0"/>
                        </a:rPr>
                        <a:t>5.3</a:t>
                      </a:r>
                      <a:endParaRPr kumimoji="0" lang="en-US" sz="1400" b="0" i="0" u="none" strike="noStrike" cap="none" normalizeH="0" baseline="0" smtClean="0">
                        <a:ln>
                          <a:noFill/>
                        </a:ln>
                        <a:solidFill>
                          <a:srgbClr val="A4001D"/>
                        </a:solidFill>
                        <a:effectLst/>
                        <a:latin typeface="Arial" pitchFamily="34" charset="0"/>
                      </a:endParaRPr>
                    </a:p>
                  </a:txBody>
                  <a:tcPr anchor="b" horzOverflow="overflow">
                    <a:lnL w="12700" cap="flat" cmpd="sng" algn="ctr">
                      <a:solidFill>
                        <a:srgbClr val="666699"/>
                      </a:solidFill>
                      <a:prstDash val="solid"/>
                      <a:round/>
                      <a:headEnd type="none" w="med" len="med"/>
                      <a:tailEnd type="none" w="med" len="med"/>
                    </a:lnL>
                    <a:lnR w="12700" cap="flat" cmpd="sng" algn="ctr">
                      <a:solidFill>
                        <a:srgbClr val="666699"/>
                      </a:solidFill>
                      <a:prstDash val="solid"/>
                      <a:round/>
                      <a:headEnd type="none" w="med" len="med"/>
                      <a:tailEnd type="none" w="med" len="med"/>
                    </a:lnR>
                    <a:lnT w="12700" cap="flat" cmpd="sng" algn="ctr">
                      <a:solidFill>
                        <a:srgbClr val="666699"/>
                      </a:solidFill>
                      <a:prstDash val="solid"/>
                      <a:round/>
                      <a:headEnd type="none" w="med" len="med"/>
                      <a:tailEnd type="none" w="med" len="med"/>
                    </a:lnT>
                    <a:lnB w="12700" cap="flat" cmpd="sng" algn="ctr">
                      <a:solidFill>
                        <a:srgbClr val="666699"/>
                      </a:solidFill>
                      <a:prstDash val="solid"/>
                      <a:round/>
                      <a:headEnd type="none" w="med" len="med"/>
                      <a:tailEnd type="none" w="med" len="med"/>
                    </a:lnB>
                    <a:lnTlToBr>
                      <a:noFill/>
                    </a:lnTlToBr>
                    <a:lnBlToTr>
                      <a:noFill/>
                    </a:lnBlToTr>
                    <a:solidFill>
                      <a:srgbClr val="FFFAD4"/>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n-US" sz="1400" b="1" i="0" u="none" strike="noStrike" cap="none" normalizeH="0" baseline="0" smtClean="0">
                          <a:ln>
                            <a:noFill/>
                          </a:ln>
                          <a:solidFill>
                            <a:srgbClr val="A4001D"/>
                          </a:solidFill>
                          <a:effectLst/>
                          <a:latin typeface="Arial" pitchFamily="34" charset="0"/>
                          <a:cs typeface="Arial" pitchFamily="34" charset="0"/>
                        </a:rPr>
                        <a:t>4.4</a:t>
                      </a:r>
                      <a:endParaRPr kumimoji="0" lang="en-US" sz="1400" b="0" i="0" u="none" strike="noStrike" cap="none" normalizeH="0" baseline="0" smtClean="0">
                        <a:ln>
                          <a:noFill/>
                        </a:ln>
                        <a:solidFill>
                          <a:srgbClr val="A4001D"/>
                        </a:solidFill>
                        <a:effectLst/>
                        <a:latin typeface="Arial" pitchFamily="34" charset="0"/>
                      </a:endParaRPr>
                    </a:p>
                  </a:txBody>
                  <a:tcPr anchor="b" horzOverflow="overflow">
                    <a:lnL w="12700" cap="flat" cmpd="sng" algn="ctr">
                      <a:solidFill>
                        <a:srgbClr val="666699"/>
                      </a:solidFill>
                      <a:prstDash val="solid"/>
                      <a:round/>
                      <a:headEnd type="none" w="med" len="med"/>
                      <a:tailEnd type="none" w="med" len="med"/>
                    </a:lnL>
                    <a:lnR w="12700" cap="flat" cmpd="sng" algn="ctr">
                      <a:solidFill>
                        <a:srgbClr val="666699"/>
                      </a:solidFill>
                      <a:prstDash val="solid"/>
                      <a:round/>
                      <a:headEnd type="none" w="med" len="med"/>
                      <a:tailEnd type="none" w="med" len="med"/>
                    </a:lnR>
                    <a:lnT w="12700" cap="flat" cmpd="sng" algn="ctr">
                      <a:solidFill>
                        <a:srgbClr val="666699"/>
                      </a:solidFill>
                      <a:prstDash val="solid"/>
                      <a:round/>
                      <a:headEnd type="none" w="med" len="med"/>
                      <a:tailEnd type="none" w="med" len="med"/>
                    </a:lnT>
                    <a:lnB w="12700" cap="flat" cmpd="sng" algn="ctr">
                      <a:solidFill>
                        <a:srgbClr val="666699"/>
                      </a:solidFill>
                      <a:prstDash val="solid"/>
                      <a:round/>
                      <a:headEnd type="none" w="med" len="med"/>
                      <a:tailEnd type="none" w="med" len="med"/>
                    </a:lnB>
                    <a:lnTlToBr>
                      <a:noFill/>
                    </a:lnTlToBr>
                    <a:lnBlToTr>
                      <a:noFill/>
                    </a:lnBlToTr>
                    <a:solidFill>
                      <a:srgbClr val="FFFAD4"/>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n-US" sz="1400" b="1" i="0" u="none" strike="noStrike" cap="none" normalizeH="0" baseline="0" smtClean="0">
                          <a:ln>
                            <a:noFill/>
                          </a:ln>
                          <a:solidFill>
                            <a:srgbClr val="A4001D"/>
                          </a:solidFill>
                          <a:effectLst/>
                          <a:latin typeface="Arial" pitchFamily="34" charset="0"/>
                          <a:cs typeface="Arial" pitchFamily="34" charset="0"/>
                        </a:rPr>
                        <a:t>5.3</a:t>
                      </a:r>
                      <a:endParaRPr kumimoji="0" lang="en-US" sz="1400" b="0" i="0" u="none" strike="noStrike" cap="none" normalizeH="0" baseline="0" smtClean="0">
                        <a:ln>
                          <a:noFill/>
                        </a:ln>
                        <a:solidFill>
                          <a:srgbClr val="A4001D"/>
                        </a:solidFill>
                        <a:effectLst/>
                        <a:latin typeface="Arial" pitchFamily="34" charset="0"/>
                      </a:endParaRPr>
                    </a:p>
                  </a:txBody>
                  <a:tcPr anchor="b" horzOverflow="overflow">
                    <a:lnL w="12700" cap="flat" cmpd="sng" algn="ctr">
                      <a:solidFill>
                        <a:srgbClr val="666699"/>
                      </a:solidFill>
                      <a:prstDash val="solid"/>
                      <a:round/>
                      <a:headEnd type="none" w="med" len="med"/>
                      <a:tailEnd type="none" w="med" len="med"/>
                    </a:lnL>
                    <a:lnR w="12700" cap="flat" cmpd="sng" algn="ctr">
                      <a:solidFill>
                        <a:srgbClr val="666699"/>
                      </a:solidFill>
                      <a:prstDash val="solid"/>
                      <a:round/>
                      <a:headEnd type="none" w="med" len="med"/>
                      <a:tailEnd type="none" w="med" len="med"/>
                    </a:lnR>
                    <a:lnT w="12700" cap="flat" cmpd="sng" algn="ctr">
                      <a:solidFill>
                        <a:srgbClr val="666699"/>
                      </a:solidFill>
                      <a:prstDash val="solid"/>
                      <a:round/>
                      <a:headEnd type="none" w="med" len="med"/>
                      <a:tailEnd type="none" w="med" len="med"/>
                    </a:lnT>
                    <a:lnB w="12700" cap="flat" cmpd="sng" algn="ctr">
                      <a:solidFill>
                        <a:srgbClr val="666699"/>
                      </a:solidFill>
                      <a:prstDash val="solid"/>
                      <a:round/>
                      <a:headEnd type="none" w="med" len="med"/>
                      <a:tailEnd type="none" w="med" len="med"/>
                    </a:lnB>
                    <a:lnTlToBr>
                      <a:noFill/>
                    </a:lnTlToBr>
                    <a:lnBlToTr>
                      <a:noFill/>
                    </a:lnBlToTr>
                    <a:solidFill>
                      <a:srgbClr val="FFFAD4"/>
                    </a:solidFill>
                  </a:tcPr>
                </a:tc>
              </a:tr>
              <a:tr h="244475">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rgbClr val="A4001D"/>
                          </a:solidFill>
                          <a:effectLst/>
                          <a:latin typeface="Symbol" pitchFamily="18" charset="2"/>
                          <a:cs typeface="Arial" pitchFamily="34" charset="0"/>
                        </a:rPr>
                        <a:t>ge</a:t>
                      </a:r>
                      <a:r>
                        <a:rPr kumimoji="0" lang="en-US" sz="1400" b="0" i="0" u="none" strike="noStrike" cap="none" normalizeH="0" baseline="-25000" smtClean="0">
                          <a:ln>
                            <a:noFill/>
                          </a:ln>
                          <a:solidFill>
                            <a:srgbClr val="A4001D"/>
                          </a:solidFill>
                          <a:effectLst/>
                          <a:latin typeface="Arial" pitchFamily="34" charset="0"/>
                          <a:cs typeface="Arial" pitchFamily="34" charset="0"/>
                        </a:rPr>
                        <a:t>X</a:t>
                      </a:r>
                      <a:r>
                        <a:rPr kumimoji="0" lang="en-US" sz="1400" b="0" i="0" u="none" strike="noStrike" cap="none" normalizeH="0" baseline="0" smtClean="0">
                          <a:ln>
                            <a:noFill/>
                          </a:ln>
                          <a:solidFill>
                            <a:srgbClr val="A4001D"/>
                          </a:solidFill>
                          <a:effectLst/>
                          <a:latin typeface="Arial" pitchFamily="34" charset="0"/>
                          <a:cs typeface="Arial" pitchFamily="34" charset="0"/>
                        </a:rPr>
                        <a:t>  (m)</a:t>
                      </a:r>
                      <a:endParaRPr kumimoji="0" lang="en-US" sz="1400" b="0" i="0" u="none" strike="noStrike" cap="none" normalizeH="0" baseline="0" smtClean="0">
                        <a:ln>
                          <a:noFill/>
                        </a:ln>
                        <a:solidFill>
                          <a:srgbClr val="A4001D"/>
                        </a:solidFill>
                        <a:effectLst/>
                        <a:latin typeface="Arial" pitchFamily="34" charset="0"/>
                      </a:endParaRPr>
                    </a:p>
                  </a:txBody>
                  <a:tcPr anchor="b" horzOverflow="overflow">
                    <a:lnL w="12700" cap="flat" cmpd="sng" algn="ctr">
                      <a:solidFill>
                        <a:srgbClr val="666699"/>
                      </a:solidFill>
                      <a:prstDash val="solid"/>
                      <a:round/>
                      <a:headEnd type="none" w="med" len="med"/>
                      <a:tailEnd type="none" w="med" len="med"/>
                    </a:lnL>
                    <a:lnR w="12700" cap="flat" cmpd="sng" algn="ctr">
                      <a:solidFill>
                        <a:srgbClr val="666699"/>
                      </a:solidFill>
                      <a:prstDash val="solid"/>
                      <a:round/>
                      <a:headEnd type="none" w="med" len="med"/>
                      <a:tailEnd type="none" w="med" len="med"/>
                    </a:lnR>
                    <a:lnT w="12700" cap="flat" cmpd="sng" algn="ctr">
                      <a:solidFill>
                        <a:srgbClr val="666699"/>
                      </a:solidFill>
                      <a:prstDash val="solid"/>
                      <a:round/>
                      <a:headEnd type="none" w="med" len="med"/>
                      <a:tailEnd type="none" w="med" len="med"/>
                    </a:lnT>
                    <a:lnB w="12700" cap="flat" cmpd="sng" algn="ctr">
                      <a:solidFill>
                        <a:srgbClr val="666699"/>
                      </a:solidFill>
                      <a:prstDash val="solid"/>
                      <a:round/>
                      <a:headEnd type="none" w="med" len="med"/>
                      <a:tailEnd type="none" w="med" len="med"/>
                    </a:lnB>
                    <a:lnTlToBr>
                      <a:noFill/>
                    </a:lnTlToBr>
                    <a:lnBlToTr>
                      <a:noFill/>
                    </a:lnBlToTr>
                    <a:solidFill>
                      <a:srgbClr val="FFFAD4"/>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rgbClr val="A4001D"/>
                          </a:solidFill>
                          <a:effectLst/>
                          <a:latin typeface="Arial" pitchFamily="34" charset="0"/>
                          <a:cs typeface="Arial" pitchFamily="34" charset="0"/>
                        </a:rPr>
                        <a:t>1.0E-05</a:t>
                      </a:r>
                      <a:endParaRPr kumimoji="0" lang="en-US" sz="1400" b="0" i="0" u="none" strike="noStrike" cap="none" normalizeH="0" baseline="0" smtClean="0">
                        <a:ln>
                          <a:noFill/>
                        </a:ln>
                        <a:solidFill>
                          <a:srgbClr val="A4001D"/>
                        </a:solidFill>
                        <a:effectLst/>
                        <a:latin typeface="Arial" pitchFamily="34" charset="0"/>
                      </a:endParaRPr>
                    </a:p>
                  </a:txBody>
                  <a:tcPr anchor="b" horzOverflow="overflow">
                    <a:lnL w="12700" cap="flat" cmpd="sng" algn="ctr">
                      <a:solidFill>
                        <a:srgbClr val="666699"/>
                      </a:solidFill>
                      <a:prstDash val="solid"/>
                      <a:round/>
                      <a:headEnd type="none" w="med" len="med"/>
                      <a:tailEnd type="none" w="med" len="med"/>
                    </a:lnL>
                    <a:lnR w="12700" cap="flat" cmpd="sng" algn="ctr">
                      <a:solidFill>
                        <a:srgbClr val="666699"/>
                      </a:solidFill>
                      <a:prstDash val="solid"/>
                      <a:round/>
                      <a:headEnd type="none" w="med" len="med"/>
                      <a:tailEnd type="none" w="med" len="med"/>
                    </a:lnR>
                    <a:lnT w="12700" cap="flat" cmpd="sng" algn="ctr">
                      <a:solidFill>
                        <a:srgbClr val="666699"/>
                      </a:solidFill>
                      <a:prstDash val="solid"/>
                      <a:round/>
                      <a:headEnd type="none" w="med" len="med"/>
                      <a:tailEnd type="none" w="med" len="med"/>
                    </a:lnT>
                    <a:lnB w="12700" cap="flat" cmpd="sng" algn="ctr">
                      <a:solidFill>
                        <a:srgbClr val="666699"/>
                      </a:solidFill>
                      <a:prstDash val="solid"/>
                      <a:round/>
                      <a:headEnd type="none" w="med" len="med"/>
                      <a:tailEnd type="none" w="med" len="med"/>
                    </a:lnB>
                    <a:lnTlToBr>
                      <a:noFill/>
                    </a:lnTlToBr>
                    <a:lnBlToTr>
                      <a:noFill/>
                    </a:lnBlToTr>
                    <a:solidFill>
                      <a:srgbClr val="FFFAD4"/>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rgbClr val="A4001D"/>
                          </a:solidFill>
                          <a:effectLst/>
                          <a:latin typeface="Arial" pitchFamily="34" charset="0"/>
                          <a:cs typeface="Arial" pitchFamily="34" charset="0"/>
                        </a:rPr>
                        <a:t>1.0E-05</a:t>
                      </a:r>
                      <a:endParaRPr kumimoji="0" lang="en-US" sz="1400" b="0" i="0" u="none" strike="noStrike" cap="none" normalizeH="0" baseline="0" smtClean="0">
                        <a:ln>
                          <a:noFill/>
                        </a:ln>
                        <a:solidFill>
                          <a:srgbClr val="A4001D"/>
                        </a:solidFill>
                        <a:effectLst/>
                        <a:latin typeface="Arial" pitchFamily="34" charset="0"/>
                      </a:endParaRPr>
                    </a:p>
                  </a:txBody>
                  <a:tcPr anchor="b" horzOverflow="overflow">
                    <a:lnL w="12700" cap="flat" cmpd="sng" algn="ctr">
                      <a:solidFill>
                        <a:srgbClr val="666699"/>
                      </a:solidFill>
                      <a:prstDash val="solid"/>
                      <a:round/>
                      <a:headEnd type="none" w="med" len="med"/>
                      <a:tailEnd type="none" w="med" len="med"/>
                    </a:lnL>
                    <a:lnR w="12700" cap="flat" cmpd="sng" algn="ctr">
                      <a:solidFill>
                        <a:srgbClr val="666699"/>
                      </a:solidFill>
                      <a:prstDash val="solid"/>
                      <a:round/>
                      <a:headEnd type="none" w="med" len="med"/>
                      <a:tailEnd type="none" w="med" len="med"/>
                    </a:lnR>
                    <a:lnT w="12700" cap="flat" cmpd="sng" algn="ctr">
                      <a:solidFill>
                        <a:srgbClr val="666699"/>
                      </a:solidFill>
                      <a:prstDash val="solid"/>
                      <a:round/>
                      <a:headEnd type="none" w="med" len="med"/>
                      <a:tailEnd type="none" w="med" len="med"/>
                    </a:lnT>
                    <a:lnB w="12700" cap="flat" cmpd="sng" algn="ctr">
                      <a:solidFill>
                        <a:srgbClr val="666699"/>
                      </a:solidFill>
                      <a:prstDash val="solid"/>
                      <a:round/>
                      <a:headEnd type="none" w="med" len="med"/>
                      <a:tailEnd type="none" w="med" len="med"/>
                    </a:lnB>
                    <a:lnTlToBr>
                      <a:noFill/>
                    </a:lnTlToBr>
                    <a:lnBlToTr>
                      <a:noFill/>
                    </a:lnBlToTr>
                    <a:solidFill>
                      <a:srgbClr val="FFFAD4"/>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rgbClr val="A4001D"/>
                          </a:solidFill>
                          <a:effectLst/>
                          <a:latin typeface="Arial" pitchFamily="34" charset="0"/>
                          <a:cs typeface="Arial" pitchFamily="34" charset="0"/>
                        </a:rPr>
                        <a:t>1.0E-05</a:t>
                      </a:r>
                      <a:endParaRPr kumimoji="0" lang="en-US" sz="1400" b="0" i="0" u="none" strike="noStrike" cap="none" normalizeH="0" baseline="0" smtClean="0">
                        <a:ln>
                          <a:noFill/>
                        </a:ln>
                        <a:solidFill>
                          <a:srgbClr val="A4001D"/>
                        </a:solidFill>
                        <a:effectLst/>
                        <a:latin typeface="Arial" pitchFamily="34" charset="0"/>
                      </a:endParaRPr>
                    </a:p>
                  </a:txBody>
                  <a:tcPr anchor="b" horzOverflow="overflow">
                    <a:lnL w="12700" cap="flat" cmpd="sng" algn="ctr">
                      <a:solidFill>
                        <a:srgbClr val="666699"/>
                      </a:solidFill>
                      <a:prstDash val="solid"/>
                      <a:round/>
                      <a:headEnd type="none" w="med" len="med"/>
                      <a:tailEnd type="none" w="med" len="med"/>
                    </a:lnL>
                    <a:lnR w="12700" cap="flat" cmpd="sng" algn="ctr">
                      <a:solidFill>
                        <a:srgbClr val="666699"/>
                      </a:solidFill>
                      <a:prstDash val="solid"/>
                      <a:round/>
                      <a:headEnd type="none" w="med" len="med"/>
                      <a:tailEnd type="none" w="med" len="med"/>
                    </a:lnR>
                    <a:lnT w="12700" cap="flat" cmpd="sng" algn="ctr">
                      <a:solidFill>
                        <a:srgbClr val="666699"/>
                      </a:solidFill>
                      <a:prstDash val="solid"/>
                      <a:round/>
                      <a:headEnd type="none" w="med" len="med"/>
                      <a:tailEnd type="none" w="med" len="med"/>
                    </a:lnT>
                    <a:lnB w="12700" cap="flat" cmpd="sng" algn="ctr">
                      <a:solidFill>
                        <a:srgbClr val="666699"/>
                      </a:solidFill>
                      <a:prstDash val="solid"/>
                      <a:round/>
                      <a:headEnd type="none" w="med" len="med"/>
                      <a:tailEnd type="none" w="med" len="med"/>
                    </a:lnB>
                    <a:lnTlToBr>
                      <a:noFill/>
                    </a:lnTlToBr>
                    <a:lnBlToTr>
                      <a:noFill/>
                    </a:lnBlToTr>
                    <a:solidFill>
                      <a:srgbClr val="FFFAD4"/>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rgbClr val="A4001D"/>
                          </a:solidFill>
                          <a:effectLst/>
                          <a:latin typeface="Arial" pitchFamily="34" charset="0"/>
                          <a:cs typeface="Arial" pitchFamily="34" charset="0"/>
                        </a:rPr>
                        <a:t>1.0E-05</a:t>
                      </a:r>
                      <a:endParaRPr kumimoji="0" lang="en-US" sz="1400" b="0" i="0" u="none" strike="noStrike" cap="none" normalizeH="0" baseline="0" smtClean="0">
                        <a:ln>
                          <a:noFill/>
                        </a:ln>
                        <a:solidFill>
                          <a:srgbClr val="A4001D"/>
                        </a:solidFill>
                        <a:effectLst/>
                        <a:latin typeface="Arial" pitchFamily="34" charset="0"/>
                      </a:endParaRPr>
                    </a:p>
                  </a:txBody>
                  <a:tcPr anchor="b" horzOverflow="overflow">
                    <a:lnL w="12700" cap="flat" cmpd="sng" algn="ctr">
                      <a:solidFill>
                        <a:srgbClr val="666699"/>
                      </a:solidFill>
                      <a:prstDash val="solid"/>
                      <a:round/>
                      <a:headEnd type="none" w="med" len="med"/>
                      <a:tailEnd type="none" w="med" len="med"/>
                    </a:lnL>
                    <a:lnR w="12700" cap="flat" cmpd="sng" algn="ctr">
                      <a:solidFill>
                        <a:srgbClr val="666699"/>
                      </a:solidFill>
                      <a:prstDash val="solid"/>
                      <a:round/>
                      <a:headEnd type="none" w="med" len="med"/>
                      <a:tailEnd type="none" w="med" len="med"/>
                    </a:lnR>
                    <a:lnT w="12700" cap="flat" cmpd="sng" algn="ctr">
                      <a:solidFill>
                        <a:srgbClr val="666699"/>
                      </a:solidFill>
                      <a:prstDash val="solid"/>
                      <a:round/>
                      <a:headEnd type="none" w="med" len="med"/>
                      <a:tailEnd type="none" w="med" len="med"/>
                    </a:lnT>
                    <a:lnB w="12700" cap="flat" cmpd="sng" algn="ctr">
                      <a:solidFill>
                        <a:srgbClr val="666699"/>
                      </a:solidFill>
                      <a:prstDash val="solid"/>
                      <a:round/>
                      <a:headEnd type="none" w="med" len="med"/>
                      <a:tailEnd type="none" w="med" len="med"/>
                    </a:lnB>
                    <a:lnTlToBr>
                      <a:noFill/>
                    </a:lnTlToBr>
                    <a:lnBlToTr>
                      <a:noFill/>
                    </a:lnBlToTr>
                    <a:solidFill>
                      <a:srgbClr val="FFFAD4"/>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rgbClr val="A4001D"/>
                          </a:solidFill>
                          <a:effectLst/>
                          <a:latin typeface="Arial" pitchFamily="34" charset="0"/>
                          <a:cs typeface="Arial" pitchFamily="34" charset="0"/>
                        </a:rPr>
                        <a:t>1.0E-05</a:t>
                      </a:r>
                      <a:endParaRPr kumimoji="0" lang="en-US" sz="1400" b="0" i="0" u="none" strike="noStrike" cap="none" normalizeH="0" baseline="0" smtClean="0">
                        <a:ln>
                          <a:noFill/>
                        </a:ln>
                        <a:solidFill>
                          <a:srgbClr val="A4001D"/>
                        </a:solidFill>
                        <a:effectLst/>
                        <a:latin typeface="Arial" pitchFamily="34" charset="0"/>
                      </a:endParaRPr>
                    </a:p>
                  </a:txBody>
                  <a:tcPr anchor="b" horzOverflow="overflow">
                    <a:lnL w="12700" cap="flat" cmpd="sng" algn="ctr">
                      <a:solidFill>
                        <a:srgbClr val="666699"/>
                      </a:solidFill>
                      <a:prstDash val="solid"/>
                      <a:round/>
                      <a:headEnd type="none" w="med" len="med"/>
                      <a:tailEnd type="none" w="med" len="med"/>
                    </a:lnL>
                    <a:lnR w="12700" cap="flat" cmpd="sng" algn="ctr">
                      <a:solidFill>
                        <a:srgbClr val="666699"/>
                      </a:solidFill>
                      <a:prstDash val="solid"/>
                      <a:round/>
                      <a:headEnd type="none" w="med" len="med"/>
                      <a:tailEnd type="none" w="med" len="med"/>
                    </a:lnR>
                    <a:lnT w="12700" cap="flat" cmpd="sng" algn="ctr">
                      <a:solidFill>
                        <a:srgbClr val="666699"/>
                      </a:solidFill>
                      <a:prstDash val="solid"/>
                      <a:round/>
                      <a:headEnd type="none" w="med" len="med"/>
                      <a:tailEnd type="none" w="med" len="med"/>
                    </a:lnT>
                    <a:lnB w="12700" cap="flat" cmpd="sng" algn="ctr">
                      <a:solidFill>
                        <a:srgbClr val="666699"/>
                      </a:solidFill>
                      <a:prstDash val="solid"/>
                      <a:round/>
                      <a:headEnd type="none" w="med" len="med"/>
                      <a:tailEnd type="none" w="med" len="med"/>
                    </a:lnB>
                    <a:lnTlToBr>
                      <a:noFill/>
                    </a:lnTlToBr>
                    <a:lnBlToTr>
                      <a:noFill/>
                    </a:lnBlToTr>
                    <a:solidFill>
                      <a:srgbClr val="FFFAD4"/>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rgbClr val="A4001D"/>
                          </a:solidFill>
                          <a:effectLst/>
                          <a:latin typeface="Arial" pitchFamily="34" charset="0"/>
                          <a:cs typeface="Arial" pitchFamily="34" charset="0"/>
                        </a:rPr>
                        <a:t>1.0E-05</a:t>
                      </a:r>
                      <a:endParaRPr kumimoji="0" lang="en-US" sz="1400" b="0" i="0" u="none" strike="noStrike" cap="none" normalizeH="0" baseline="0" smtClean="0">
                        <a:ln>
                          <a:noFill/>
                        </a:ln>
                        <a:solidFill>
                          <a:srgbClr val="A4001D"/>
                        </a:solidFill>
                        <a:effectLst/>
                        <a:latin typeface="Arial" pitchFamily="34" charset="0"/>
                      </a:endParaRPr>
                    </a:p>
                  </a:txBody>
                  <a:tcPr anchor="b" horzOverflow="overflow">
                    <a:lnL w="12700" cap="flat" cmpd="sng" algn="ctr">
                      <a:solidFill>
                        <a:srgbClr val="666699"/>
                      </a:solidFill>
                      <a:prstDash val="solid"/>
                      <a:round/>
                      <a:headEnd type="none" w="med" len="med"/>
                      <a:tailEnd type="none" w="med" len="med"/>
                    </a:lnL>
                    <a:lnR w="12700" cap="flat" cmpd="sng" algn="ctr">
                      <a:solidFill>
                        <a:srgbClr val="666699"/>
                      </a:solidFill>
                      <a:prstDash val="solid"/>
                      <a:round/>
                      <a:headEnd type="none" w="med" len="med"/>
                      <a:tailEnd type="none" w="med" len="med"/>
                    </a:lnR>
                    <a:lnT w="12700" cap="flat" cmpd="sng" algn="ctr">
                      <a:solidFill>
                        <a:srgbClr val="666699"/>
                      </a:solidFill>
                      <a:prstDash val="solid"/>
                      <a:round/>
                      <a:headEnd type="none" w="med" len="med"/>
                      <a:tailEnd type="none" w="med" len="med"/>
                    </a:lnT>
                    <a:lnB w="12700" cap="flat" cmpd="sng" algn="ctr">
                      <a:solidFill>
                        <a:srgbClr val="666699"/>
                      </a:solidFill>
                      <a:prstDash val="solid"/>
                      <a:round/>
                      <a:headEnd type="none" w="med" len="med"/>
                      <a:tailEnd type="none" w="med" len="med"/>
                    </a:lnB>
                    <a:lnTlToBr>
                      <a:noFill/>
                    </a:lnTlToBr>
                    <a:lnBlToTr>
                      <a:noFill/>
                    </a:lnBlToTr>
                    <a:solidFill>
                      <a:srgbClr val="FFFAD4"/>
                    </a:solidFill>
                  </a:tcPr>
                </a:tc>
              </a:tr>
              <a:tr h="244475">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rgbClr val="A4001D"/>
                          </a:solidFill>
                          <a:effectLst/>
                          <a:latin typeface="Symbol" pitchFamily="18" charset="2"/>
                          <a:cs typeface="Arial" pitchFamily="34" charset="0"/>
                        </a:rPr>
                        <a:t>ge</a:t>
                      </a:r>
                      <a:r>
                        <a:rPr kumimoji="0" lang="en-US" sz="1400" b="0" i="0" u="none" strike="noStrike" cap="none" normalizeH="0" baseline="-25000" smtClean="0">
                          <a:ln>
                            <a:noFill/>
                          </a:ln>
                          <a:solidFill>
                            <a:srgbClr val="A4001D"/>
                          </a:solidFill>
                          <a:effectLst/>
                          <a:latin typeface="Arial" pitchFamily="34" charset="0"/>
                          <a:cs typeface="Arial" pitchFamily="34" charset="0"/>
                        </a:rPr>
                        <a:t>Y</a:t>
                      </a:r>
                      <a:r>
                        <a:rPr kumimoji="0" lang="en-US" sz="1400" b="0" i="0" u="none" strike="noStrike" cap="none" normalizeH="0" baseline="0" smtClean="0">
                          <a:ln>
                            <a:noFill/>
                          </a:ln>
                          <a:solidFill>
                            <a:srgbClr val="A4001D"/>
                          </a:solidFill>
                          <a:effectLst/>
                          <a:latin typeface="Arial" pitchFamily="34" charset="0"/>
                          <a:cs typeface="Arial" pitchFamily="34" charset="0"/>
                        </a:rPr>
                        <a:t> (m)</a:t>
                      </a:r>
                      <a:endParaRPr kumimoji="0" lang="en-US" sz="1400" b="0" i="0" u="none" strike="noStrike" cap="none" normalizeH="0" baseline="0" smtClean="0">
                        <a:ln>
                          <a:noFill/>
                        </a:ln>
                        <a:solidFill>
                          <a:srgbClr val="A4001D"/>
                        </a:solidFill>
                        <a:effectLst/>
                        <a:latin typeface="Arial" pitchFamily="34" charset="0"/>
                      </a:endParaRPr>
                    </a:p>
                  </a:txBody>
                  <a:tcPr anchor="b" horzOverflow="overflow">
                    <a:lnL w="12700" cap="flat" cmpd="sng" algn="ctr">
                      <a:solidFill>
                        <a:srgbClr val="666699"/>
                      </a:solidFill>
                      <a:prstDash val="solid"/>
                      <a:round/>
                      <a:headEnd type="none" w="med" len="med"/>
                      <a:tailEnd type="none" w="med" len="med"/>
                    </a:lnL>
                    <a:lnR w="12700" cap="flat" cmpd="sng" algn="ctr">
                      <a:solidFill>
                        <a:srgbClr val="666699"/>
                      </a:solidFill>
                      <a:prstDash val="solid"/>
                      <a:round/>
                      <a:headEnd type="none" w="med" len="med"/>
                      <a:tailEnd type="none" w="med" len="med"/>
                    </a:lnR>
                    <a:lnT w="12700" cap="flat" cmpd="sng" algn="ctr">
                      <a:solidFill>
                        <a:srgbClr val="666699"/>
                      </a:solidFill>
                      <a:prstDash val="solid"/>
                      <a:round/>
                      <a:headEnd type="none" w="med" len="med"/>
                      <a:tailEnd type="none" w="med" len="med"/>
                    </a:lnT>
                    <a:lnB w="12700" cap="flat" cmpd="sng" algn="ctr">
                      <a:solidFill>
                        <a:srgbClr val="666699"/>
                      </a:solidFill>
                      <a:prstDash val="solid"/>
                      <a:round/>
                      <a:headEnd type="none" w="med" len="med"/>
                      <a:tailEnd type="none" w="med" len="med"/>
                    </a:lnB>
                    <a:lnTlToBr>
                      <a:noFill/>
                    </a:lnTlToBr>
                    <a:lnBlToTr>
                      <a:noFill/>
                    </a:lnBlToTr>
                    <a:solidFill>
                      <a:srgbClr val="FFFAD4"/>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rgbClr val="A4001D"/>
                          </a:solidFill>
                          <a:effectLst/>
                          <a:latin typeface="Arial" pitchFamily="34" charset="0"/>
                          <a:cs typeface="Arial" pitchFamily="34" charset="0"/>
                        </a:rPr>
                        <a:t>4.0E-08</a:t>
                      </a:r>
                      <a:endParaRPr kumimoji="0" lang="en-US" sz="1400" b="0" i="0" u="none" strike="noStrike" cap="none" normalizeH="0" baseline="0" smtClean="0">
                        <a:ln>
                          <a:noFill/>
                        </a:ln>
                        <a:solidFill>
                          <a:srgbClr val="A4001D"/>
                        </a:solidFill>
                        <a:effectLst/>
                        <a:latin typeface="Arial" pitchFamily="34" charset="0"/>
                      </a:endParaRPr>
                    </a:p>
                  </a:txBody>
                  <a:tcPr anchor="b" horzOverflow="overflow">
                    <a:lnL w="12700" cap="flat" cmpd="sng" algn="ctr">
                      <a:solidFill>
                        <a:srgbClr val="666699"/>
                      </a:solidFill>
                      <a:prstDash val="solid"/>
                      <a:round/>
                      <a:headEnd type="none" w="med" len="med"/>
                      <a:tailEnd type="none" w="med" len="med"/>
                    </a:lnL>
                    <a:lnR w="12700" cap="flat" cmpd="sng" algn="ctr">
                      <a:solidFill>
                        <a:srgbClr val="666699"/>
                      </a:solidFill>
                      <a:prstDash val="solid"/>
                      <a:round/>
                      <a:headEnd type="none" w="med" len="med"/>
                      <a:tailEnd type="none" w="med" len="med"/>
                    </a:lnR>
                    <a:lnT w="12700" cap="flat" cmpd="sng" algn="ctr">
                      <a:solidFill>
                        <a:srgbClr val="666699"/>
                      </a:solidFill>
                      <a:prstDash val="solid"/>
                      <a:round/>
                      <a:headEnd type="none" w="med" len="med"/>
                      <a:tailEnd type="none" w="med" len="med"/>
                    </a:lnT>
                    <a:lnB w="12700" cap="flat" cmpd="sng" algn="ctr">
                      <a:solidFill>
                        <a:srgbClr val="666699"/>
                      </a:solidFill>
                      <a:prstDash val="solid"/>
                      <a:round/>
                      <a:headEnd type="none" w="med" len="med"/>
                      <a:tailEnd type="none" w="med" len="med"/>
                    </a:lnB>
                    <a:lnTlToBr>
                      <a:noFill/>
                    </a:lnTlToBr>
                    <a:lnBlToTr>
                      <a:noFill/>
                    </a:lnBlToTr>
                    <a:solidFill>
                      <a:srgbClr val="FFFAD4"/>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rgbClr val="A4001D"/>
                          </a:solidFill>
                          <a:effectLst/>
                          <a:latin typeface="Arial" pitchFamily="34" charset="0"/>
                          <a:cs typeface="Arial" pitchFamily="34" charset="0"/>
                        </a:rPr>
                        <a:t>3.6E-08</a:t>
                      </a:r>
                      <a:endParaRPr kumimoji="0" lang="en-US" sz="1400" b="0" i="0" u="none" strike="noStrike" cap="none" normalizeH="0" baseline="0" smtClean="0">
                        <a:ln>
                          <a:noFill/>
                        </a:ln>
                        <a:solidFill>
                          <a:srgbClr val="A4001D"/>
                        </a:solidFill>
                        <a:effectLst/>
                        <a:latin typeface="Arial" pitchFamily="34" charset="0"/>
                      </a:endParaRPr>
                    </a:p>
                  </a:txBody>
                  <a:tcPr anchor="b" horzOverflow="overflow">
                    <a:lnL w="12700" cap="flat" cmpd="sng" algn="ctr">
                      <a:solidFill>
                        <a:srgbClr val="666699"/>
                      </a:solidFill>
                      <a:prstDash val="solid"/>
                      <a:round/>
                      <a:headEnd type="none" w="med" len="med"/>
                      <a:tailEnd type="none" w="med" len="med"/>
                    </a:lnL>
                    <a:lnR w="12700" cap="flat" cmpd="sng" algn="ctr">
                      <a:solidFill>
                        <a:srgbClr val="666699"/>
                      </a:solidFill>
                      <a:prstDash val="solid"/>
                      <a:round/>
                      <a:headEnd type="none" w="med" len="med"/>
                      <a:tailEnd type="none" w="med" len="med"/>
                    </a:lnR>
                    <a:lnT w="12700" cap="flat" cmpd="sng" algn="ctr">
                      <a:solidFill>
                        <a:srgbClr val="666699"/>
                      </a:solidFill>
                      <a:prstDash val="solid"/>
                      <a:round/>
                      <a:headEnd type="none" w="med" len="med"/>
                      <a:tailEnd type="none" w="med" len="med"/>
                    </a:lnT>
                    <a:lnB w="12700" cap="flat" cmpd="sng" algn="ctr">
                      <a:solidFill>
                        <a:srgbClr val="666699"/>
                      </a:solidFill>
                      <a:prstDash val="solid"/>
                      <a:round/>
                      <a:headEnd type="none" w="med" len="med"/>
                      <a:tailEnd type="none" w="med" len="med"/>
                    </a:lnB>
                    <a:lnTlToBr>
                      <a:noFill/>
                    </a:lnTlToBr>
                    <a:lnBlToTr>
                      <a:noFill/>
                    </a:lnBlToTr>
                    <a:solidFill>
                      <a:srgbClr val="FFFAD4"/>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rgbClr val="A4001D"/>
                          </a:solidFill>
                          <a:effectLst/>
                          <a:latin typeface="Arial" pitchFamily="34" charset="0"/>
                          <a:cs typeface="Arial" pitchFamily="34" charset="0"/>
                        </a:rPr>
                        <a:t>3.6E-08</a:t>
                      </a:r>
                      <a:endParaRPr kumimoji="0" lang="en-US" sz="1400" b="0" i="0" u="none" strike="noStrike" cap="none" normalizeH="0" baseline="0" smtClean="0">
                        <a:ln>
                          <a:noFill/>
                        </a:ln>
                        <a:solidFill>
                          <a:srgbClr val="A4001D"/>
                        </a:solidFill>
                        <a:effectLst/>
                        <a:latin typeface="Arial" pitchFamily="34" charset="0"/>
                      </a:endParaRPr>
                    </a:p>
                  </a:txBody>
                  <a:tcPr anchor="b" horzOverflow="overflow">
                    <a:lnL w="12700" cap="flat" cmpd="sng" algn="ctr">
                      <a:solidFill>
                        <a:srgbClr val="666699"/>
                      </a:solidFill>
                      <a:prstDash val="solid"/>
                      <a:round/>
                      <a:headEnd type="none" w="med" len="med"/>
                      <a:tailEnd type="none" w="med" len="med"/>
                    </a:lnL>
                    <a:lnR w="12700" cap="flat" cmpd="sng" algn="ctr">
                      <a:solidFill>
                        <a:srgbClr val="666699"/>
                      </a:solidFill>
                      <a:prstDash val="solid"/>
                      <a:round/>
                      <a:headEnd type="none" w="med" len="med"/>
                      <a:tailEnd type="none" w="med" len="med"/>
                    </a:lnR>
                    <a:lnT w="12700" cap="flat" cmpd="sng" algn="ctr">
                      <a:solidFill>
                        <a:srgbClr val="666699"/>
                      </a:solidFill>
                      <a:prstDash val="solid"/>
                      <a:round/>
                      <a:headEnd type="none" w="med" len="med"/>
                      <a:tailEnd type="none" w="med" len="med"/>
                    </a:lnT>
                    <a:lnB w="12700" cap="flat" cmpd="sng" algn="ctr">
                      <a:solidFill>
                        <a:srgbClr val="666699"/>
                      </a:solidFill>
                      <a:prstDash val="solid"/>
                      <a:round/>
                      <a:headEnd type="none" w="med" len="med"/>
                      <a:tailEnd type="none" w="med" len="med"/>
                    </a:lnB>
                    <a:lnTlToBr>
                      <a:noFill/>
                    </a:lnTlToBr>
                    <a:lnBlToTr>
                      <a:noFill/>
                    </a:lnBlToTr>
                    <a:solidFill>
                      <a:srgbClr val="FFFAD4"/>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rgbClr val="A4001D"/>
                          </a:solidFill>
                          <a:effectLst/>
                          <a:latin typeface="Arial" pitchFamily="34" charset="0"/>
                          <a:cs typeface="Arial" pitchFamily="34" charset="0"/>
                        </a:rPr>
                        <a:t>3.6E-08</a:t>
                      </a:r>
                      <a:endParaRPr kumimoji="0" lang="en-US" sz="1400" b="0" i="0" u="none" strike="noStrike" cap="none" normalizeH="0" baseline="0" smtClean="0">
                        <a:ln>
                          <a:noFill/>
                        </a:ln>
                        <a:solidFill>
                          <a:srgbClr val="A4001D"/>
                        </a:solidFill>
                        <a:effectLst/>
                        <a:latin typeface="Arial" pitchFamily="34" charset="0"/>
                      </a:endParaRPr>
                    </a:p>
                  </a:txBody>
                  <a:tcPr anchor="b" horzOverflow="overflow">
                    <a:lnL w="12700" cap="flat" cmpd="sng" algn="ctr">
                      <a:solidFill>
                        <a:srgbClr val="666699"/>
                      </a:solidFill>
                      <a:prstDash val="solid"/>
                      <a:round/>
                      <a:headEnd type="none" w="med" len="med"/>
                      <a:tailEnd type="none" w="med" len="med"/>
                    </a:lnL>
                    <a:lnR w="12700" cap="flat" cmpd="sng" algn="ctr">
                      <a:solidFill>
                        <a:srgbClr val="666699"/>
                      </a:solidFill>
                      <a:prstDash val="solid"/>
                      <a:round/>
                      <a:headEnd type="none" w="med" len="med"/>
                      <a:tailEnd type="none" w="med" len="med"/>
                    </a:lnR>
                    <a:lnT w="12700" cap="flat" cmpd="sng" algn="ctr">
                      <a:solidFill>
                        <a:srgbClr val="666699"/>
                      </a:solidFill>
                      <a:prstDash val="solid"/>
                      <a:round/>
                      <a:headEnd type="none" w="med" len="med"/>
                      <a:tailEnd type="none" w="med" len="med"/>
                    </a:lnT>
                    <a:lnB w="12700" cap="flat" cmpd="sng" algn="ctr">
                      <a:solidFill>
                        <a:srgbClr val="666699"/>
                      </a:solidFill>
                      <a:prstDash val="solid"/>
                      <a:round/>
                      <a:headEnd type="none" w="med" len="med"/>
                      <a:tailEnd type="none" w="med" len="med"/>
                    </a:lnB>
                    <a:lnTlToBr>
                      <a:noFill/>
                    </a:lnTlToBr>
                    <a:lnBlToTr>
                      <a:noFill/>
                    </a:lnBlToTr>
                    <a:solidFill>
                      <a:srgbClr val="FFFAD4"/>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n-US" sz="1400" b="1" i="0" u="none" strike="noStrike" cap="none" normalizeH="0" baseline="0" smtClean="0">
                          <a:ln>
                            <a:noFill/>
                          </a:ln>
                          <a:solidFill>
                            <a:srgbClr val="A4001D"/>
                          </a:solidFill>
                          <a:effectLst/>
                          <a:latin typeface="Arial" pitchFamily="34" charset="0"/>
                          <a:cs typeface="Arial" pitchFamily="34" charset="0"/>
                        </a:rPr>
                        <a:t>3.0E-08</a:t>
                      </a:r>
                      <a:endParaRPr kumimoji="0" lang="en-US" sz="1400" b="1" i="0" u="none" strike="noStrike" cap="none" normalizeH="0" baseline="0" smtClean="0">
                        <a:ln>
                          <a:noFill/>
                        </a:ln>
                        <a:solidFill>
                          <a:srgbClr val="A4001D"/>
                        </a:solidFill>
                        <a:effectLst/>
                        <a:latin typeface="Arial" pitchFamily="34" charset="0"/>
                      </a:endParaRPr>
                    </a:p>
                  </a:txBody>
                  <a:tcPr anchor="b" horzOverflow="overflow">
                    <a:lnL w="12700" cap="flat" cmpd="sng" algn="ctr">
                      <a:solidFill>
                        <a:srgbClr val="666699"/>
                      </a:solidFill>
                      <a:prstDash val="solid"/>
                      <a:round/>
                      <a:headEnd type="none" w="med" len="med"/>
                      <a:tailEnd type="none" w="med" len="med"/>
                    </a:lnL>
                    <a:lnR w="12700" cap="flat" cmpd="sng" algn="ctr">
                      <a:solidFill>
                        <a:srgbClr val="666699"/>
                      </a:solidFill>
                      <a:prstDash val="solid"/>
                      <a:round/>
                      <a:headEnd type="none" w="med" len="med"/>
                      <a:tailEnd type="none" w="med" len="med"/>
                    </a:lnR>
                    <a:lnT w="12700" cap="flat" cmpd="sng" algn="ctr">
                      <a:solidFill>
                        <a:srgbClr val="666699"/>
                      </a:solidFill>
                      <a:prstDash val="solid"/>
                      <a:round/>
                      <a:headEnd type="none" w="med" len="med"/>
                      <a:tailEnd type="none" w="med" len="med"/>
                    </a:lnT>
                    <a:lnB w="12700" cap="flat" cmpd="sng" algn="ctr">
                      <a:solidFill>
                        <a:srgbClr val="666699"/>
                      </a:solidFill>
                      <a:prstDash val="solid"/>
                      <a:round/>
                      <a:headEnd type="none" w="med" len="med"/>
                      <a:tailEnd type="none" w="med" len="med"/>
                    </a:lnB>
                    <a:lnTlToBr>
                      <a:noFill/>
                    </a:lnTlToBr>
                    <a:lnBlToTr>
                      <a:noFill/>
                    </a:lnBlToTr>
                    <a:solidFill>
                      <a:srgbClr val="FFFAD4"/>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n-US" sz="1400" b="1" i="0" u="none" strike="noStrike" cap="none" normalizeH="0" baseline="0" smtClean="0">
                          <a:ln>
                            <a:noFill/>
                          </a:ln>
                          <a:solidFill>
                            <a:srgbClr val="A4001D"/>
                          </a:solidFill>
                          <a:effectLst/>
                          <a:latin typeface="Arial" pitchFamily="34" charset="0"/>
                          <a:cs typeface="Arial" pitchFamily="34" charset="0"/>
                        </a:rPr>
                        <a:t>3.0E-08</a:t>
                      </a:r>
                      <a:endParaRPr kumimoji="0" lang="en-US" sz="1400" b="1" i="0" u="none" strike="noStrike" cap="none" normalizeH="0" baseline="0" smtClean="0">
                        <a:ln>
                          <a:noFill/>
                        </a:ln>
                        <a:solidFill>
                          <a:srgbClr val="A4001D"/>
                        </a:solidFill>
                        <a:effectLst/>
                        <a:latin typeface="Arial" pitchFamily="34" charset="0"/>
                      </a:endParaRPr>
                    </a:p>
                  </a:txBody>
                  <a:tcPr anchor="b" horzOverflow="overflow">
                    <a:lnL w="12700" cap="flat" cmpd="sng" algn="ctr">
                      <a:solidFill>
                        <a:srgbClr val="666699"/>
                      </a:solidFill>
                      <a:prstDash val="solid"/>
                      <a:round/>
                      <a:headEnd type="none" w="med" len="med"/>
                      <a:tailEnd type="none" w="med" len="med"/>
                    </a:lnL>
                    <a:lnR w="12700" cap="flat" cmpd="sng" algn="ctr">
                      <a:solidFill>
                        <a:srgbClr val="666699"/>
                      </a:solidFill>
                      <a:prstDash val="solid"/>
                      <a:round/>
                      <a:headEnd type="none" w="med" len="med"/>
                      <a:tailEnd type="none" w="med" len="med"/>
                    </a:lnR>
                    <a:lnT w="12700" cap="flat" cmpd="sng" algn="ctr">
                      <a:solidFill>
                        <a:srgbClr val="666699"/>
                      </a:solidFill>
                      <a:prstDash val="solid"/>
                      <a:round/>
                      <a:headEnd type="none" w="med" len="med"/>
                      <a:tailEnd type="none" w="med" len="med"/>
                    </a:lnT>
                    <a:lnB w="12700" cap="flat" cmpd="sng" algn="ctr">
                      <a:solidFill>
                        <a:srgbClr val="666699"/>
                      </a:solidFill>
                      <a:prstDash val="solid"/>
                      <a:round/>
                      <a:headEnd type="none" w="med" len="med"/>
                      <a:tailEnd type="none" w="med" len="med"/>
                    </a:lnB>
                    <a:lnTlToBr>
                      <a:noFill/>
                    </a:lnTlToBr>
                    <a:lnBlToTr>
                      <a:noFill/>
                    </a:lnBlToTr>
                    <a:solidFill>
                      <a:srgbClr val="FFFAD4"/>
                    </a:solidFill>
                  </a:tcPr>
                </a:tc>
              </a:tr>
              <a:tr h="244475">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rgbClr val="A4001D"/>
                          </a:solidFill>
                          <a:effectLst/>
                          <a:latin typeface="Symbol" pitchFamily="18" charset="2"/>
                          <a:cs typeface="Arial" pitchFamily="34" charset="0"/>
                        </a:rPr>
                        <a:t>b</a:t>
                      </a:r>
                      <a:r>
                        <a:rPr kumimoji="0" lang="en-US" sz="1400" b="0" i="0" u="none" strike="noStrike" cap="none" normalizeH="0" baseline="0" smtClean="0">
                          <a:ln>
                            <a:noFill/>
                          </a:ln>
                          <a:solidFill>
                            <a:srgbClr val="A4001D"/>
                          </a:solidFill>
                          <a:effectLst/>
                          <a:latin typeface="Arial" pitchFamily="34" charset="0"/>
                          <a:cs typeface="Arial" pitchFamily="34" charset="0"/>
                        </a:rPr>
                        <a:t>x (m)</a:t>
                      </a:r>
                      <a:endParaRPr kumimoji="0" lang="en-US" sz="1400" b="0" i="0" u="none" strike="noStrike" cap="none" normalizeH="0" baseline="0" smtClean="0">
                        <a:ln>
                          <a:noFill/>
                        </a:ln>
                        <a:solidFill>
                          <a:srgbClr val="A4001D"/>
                        </a:solidFill>
                        <a:effectLst/>
                        <a:latin typeface="Arial" pitchFamily="34" charset="0"/>
                      </a:endParaRPr>
                    </a:p>
                  </a:txBody>
                  <a:tcPr anchor="b" horzOverflow="overflow">
                    <a:lnL w="12700" cap="flat" cmpd="sng" algn="ctr">
                      <a:solidFill>
                        <a:srgbClr val="666699"/>
                      </a:solidFill>
                      <a:prstDash val="solid"/>
                      <a:round/>
                      <a:headEnd type="none" w="med" len="med"/>
                      <a:tailEnd type="none" w="med" len="med"/>
                    </a:lnL>
                    <a:lnR w="12700" cap="flat" cmpd="sng" algn="ctr">
                      <a:solidFill>
                        <a:srgbClr val="666699"/>
                      </a:solidFill>
                      <a:prstDash val="solid"/>
                      <a:round/>
                      <a:headEnd type="none" w="med" len="med"/>
                      <a:tailEnd type="none" w="med" len="med"/>
                    </a:lnR>
                    <a:lnT w="12700" cap="flat" cmpd="sng" algn="ctr">
                      <a:solidFill>
                        <a:srgbClr val="666699"/>
                      </a:solidFill>
                      <a:prstDash val="solid"/>
                      <a:round/>
                      <a:headEnd type="none" w="med" len="med"/>
                      <a:tailEnd type="none" w="med" len="med"/>
                    </a:lnT>
                    <a:lnB w="12700" cap="flat" cmpd="sng" algn="ctr">
                      <a:solidFill>
                        <a:srgbClr val="666699"/>
                      </a:solidFill>
                      <a:prstDash val="solid"/>
                      <a:round/>
                      <a:headEnd type="none" w="med" len="med"/>
                      <a:tailEnd type="none" w="med" len="med"/>
                    </a:lnB>
                    <a:lnTlToBr>
                      <a:noFill/>
                    </a:lnTlToBr>
                    <a:lnBlToTr>
                      <a:noFill/>
                    </a:lnBlToTr>
                    <a:solidFill>
                      <a:srgbClr val="FFFAD4"/>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rgbClr val="A4001D"/>
                          </a:solidFill>
                          <a:effectLst/>
                          <a:latin typeface="Arial" pitchFamily="34" charset="0"/>
                          <a:cs typeface="Arial" pitchFamily="34" charset="0"/>
                        </a:rPr>
                        <a:t>2.0E-02</a:t>
                      </a:r>
                      <a:endParaRPr kumimoji="0" lang="en-US" sz="1400" b="0" i="0" u="none" strike="noStrike" cap="none" normalizeH="0" baseline="0" smtClean="0">
                        <a:ln>
                          <a:noFill/>
                        </a:ln>
                        <a:solidFill>
                          <a:srgbClr val="A4001D"/>
                        </a:solidFill>
                        <a:effectLst/>
                        <a:latin typeface="Arial" pitchFamily="34" charset="0"/>
                      </a:endParaRPr>
                    </a:p>
                  </a:txBody>
                  <a:tcPr anchor="b" horzOverflow="overflow">
                    <a:lnL w="12700" cap="flat" cmpd="sng" algn="ctr">
                      <a:solidFill>
                        <a:srgbClr val="666699"/>
                      </a:solidFill>
                      <a:prstDash val="solid"/>
                      <a:round/>
                      <a:headEnd type="none" w="med" len="med"/>
                      <a:tailEnd type="none" w="med" len="med"/>
                    </a:lnL>
                    <a:lnR w="12700" cap="flat" cmpd="sng" algn="ctr">
                      <a:solidFill>
                        <a:srgbClr val="666699"/>
                      </a:solidFill>
                      <a:prstDash val="solid"/>
                      <a:round/>
                      <a:headEnd type="none" w="med" len="med"/>
                      <a:tailEnd type="none" w="med" len="med"/>
                    </a:lnR>
                    <a:lnT w="12700" cap="flat" cmpd="sng" algn="ctr">
                      <a:solidFill>
                        <a:srgbClr val="666699"/>
                      </a:solidFill>
                      <a:prstDash val="solid"/>
                      <a:round/>
                      <a:headEnd type="none" w="med" len="med"/>
                      <a:tailEnd type="none" w="med" len="med"/>
                    </a:lnT>
                    <a:lnB w="12700" cap="flat" cmpd="sng" algn="ctr">
                      <a:solidFill>
                        <a:srgbClr val="666699"/>
                      </a:solidFill>
                      <a:prstDash val="solid"/>
                      <a:round/>
                      <a:headEnd type="none" w="med" len="med"/>
                      <a:tailEnd type="none" w="med" len="med"/>
                    </a:lnB>
                    <a:lnTlToBr>
                      <a:noFill/>
                    </a:lnTlToBr>
                    <a:lnBlToTr>
                      <a:noFill/>
                    </a:lnBlToTr>
                    <a:solidFill>
                      <a:srgbClr val="FFFAD4"/>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rgbClr val="A4001D"/>
                          </a:solidFill>
                          <a:effectLst/>
                          <a:latin typeface="Arial" pitchFamily="34" charset="0"/>
                          <a:cs typeface="Arial" pitchFamily="34" charset="0"/>
                        </a:rPr>
                        <a:t>1.1E-02</a:t>
                      </a:r>
                      <a:endParaRPr kumimoji="0" lang="en-US" sz="1400" b="0" i="0" u="none" strike="noStrike" cap="none" normalizeH="0" baseline="0" smtClean="0">
                        <a:ln>
                          <a:noFill/>
                        </a:ln>
                        <a:solidFill>
                          <a:srgbClr val="A4001D"/>
                        </a:solidFill>
                        <a:effectLst/>
                        <a:latin typeface="Arial" pitchFamily="34" charset="0"/>
                      </a:endParaRPr>
                    </a:p>
                  </a:txBody>
                  <a:tcPr anchor="b" horzOverflow="overflow">
                    <a:lnL w="12700" cap="flat" cmpd="sng" algn="ctr">
                      <a:solidFill>
                        <a:srgbClr val="666699"/>
                      </a:solidFill>
                      <a:prstDash val="solid"/>
                      <a:round/>
                      <a:headEnd type="none" w="med" len="med"/>
                      <a:tailEnd type="none" w="med" len="med"/>
                    </a:lnL>
                    <a:lnR w="12700" cap="flat" cmpd="sng" algn="ctr">
                      <a:solidFill>
                        <a:srgbClr val="666699"/>
                      </a:solidFill>
                      <a:prstDash val="solid"/>
                      <a:round/>
                      <a:headEnd type="none" w="med" len="med"/>
                      <a:tailEnd type="none" w="med" len="med"/>
                    </a:lnR>
                    <a:lnT w="12700" cap="flat" cmpd="sng" algn="ctr">
                      <a:solidFill>
                        <a:srgbClr val="666699"/>
                      </a:solidFill>
                      <a:prstDash val="solid"/>
                      <a:round/>
                      <a:headEnd type="none" w="med" len="med"/>
                      <a:tailEnd type="none" w="med" len="med"/>
                    </a:lnT>
                    <a:lnB w="12700" cap="flat" cmpd="sng" algn="ctr">
                      <a:solidFill>
                        <a:srgbClr val="666699"/>
                      </a:solidFill>
                      <a:prstDash val="solid"/>
                      <a:round/>
                      <a:headEnd type="none" w="med" len="med"/>
                      <a:tailEnd type="none" w="med" len="med"/>
                    </a:lnB>
                    <a:lnTlToBr>
                      <a:noFill/>
                    </a:lnTlToBr>
                    <a:lnBlToTr>
                      <a:noFill/>
                    </a:lnBlToTr>
                    <a:solidFill>
                      <a:srgbClr val="FFFAD4"/>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rgbClr val="A4001D"/>
                          </a:solidFill>
                          <a:effectLst/>
                          <a:latin typeface="Arial" pitchFamily="34" charset="0"/>
                          <a:cs typeface="Arial" pitchFamily="34" charset="0"/>
                        </a:rPr>
                        <a:t>1.1E-02</a:t>
                      </a:r>
                      <a:endParaRPr kumimoji="0" lang="en-US" sz="1400" b="0" i="0" u="none" strike="noStrike" cap="none" normalizeH="0" baseline="0" smtClean="0">
                        <a:ln>
                          <a:noFill/>
                        </a:ln>
                        <a:solidFill>
                          <a:srgbClr val="A4001D"/>
                        </a:solidFill>
                        <a:effectLst/>
                        <a:latin typeface="Arial" pitchFamily="34" charset="0"/>
                      </a:endParaRPr>
                    </a:p>
                  </a:txBody>
                  <a:tcPr anchor="b" horzOverflow="overflow">
                    <a:lnL w="12700" cap="flat" cmpd="sng" algn="ctr">
                      <a:solidFill>
                        <a:srgbClr val="666699"/>
                      </a:solidFill>
                      <a:prstDash val="solid"/>
                      <a:round/>
                      <a:headEnd type="none" w="med" len="med"/>
                      <a:tailEnd type="none" w="med" len="med"/>
                    </a:lnL>
                    <a:lnR w="12700" cap="flat" cmpd="sng" algn="ctr">
                      <a:solidFill>
                        <a:srgbClr val="666699"/>
                      </a:solidFill>
                      <a:prstDash val="solid"/>
                      <a:round/>
                      <a:headEnd type="none" w="med" len="med"/>
                      <a:tailEnd type="none" w="med" len="med"/>
                    </a:lnR>
                    <a:lnT w="12700" cap="flat" cmpd="sng" algn="ctr">
                      <a:solidFill>
                        <a:srgbClr val="666699"/>
                      </a:solidFill>
                      <a:prstDash val="solid"/>
                      <a:round/>
                      <a:headEnd type="none" w="med" len="med"/>
                      <a:tailEnd type="none" w="med" len="med"/>
                    </a:lnT>
                    <a:lnB w="12700" cap="flat" cmpd="sng" algn="ctr">
                      <a:solidFill>
                        <a:srgbClr val="666699"/>
                      </a:solidFill>
                      <a:prstDash val="solid"/>
                      <a:round/>
                      <a:headEnd type="none" w="med" len="med"/>
                      <a:tailEnd type="none" w="med" len="med"/>
                    </a:lnB>
                    <a:lnTlToBr>
                      <a:noFill/>
                    </a:lnTlToBr>
                    <a:lnBlToTr>
                      <a:noFill/>
                    </a:lnBlToTr>
                    <a:solidFill>
                      <a:srgbClr val="FFFAD4"/>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rgbClr val="A4001D"/>
                          </a:solidFill>
                          <a:effectLst/>
                          <a:latin typeface="Arial" pitchFamily="34" charset="0"/>
                          <a:cs typeface="Arial" pitchFamily="34" charset="0"/>
                        </a:rPr>
                        <a:t>1.1E-02</a:t>
                      </a:r>
                      <a:endParaRPr kumimoji="0" lang="en-US" sz="1400" b="0" i="0" u="none" strike="noStrike" cap="none" normalizeH="0" baseline="0" smtClean="0">
                        <a:ln>
                          <a:noFill/>
                        </a:ln>
                        <a:solidFill>
                          <a:srgbClr val="A4001D"/>
                        </a:solidFill>
                        <a:effectLst/>
                        <a:latin typeface="Arial" pitchFamily="34" charset="0"/>
                      </a:endParaRPr>
                    </a:p>
                  </a:txBody>
                  <a:tcPr anchor="b" horzOverflow="overflow">
                    <a:lnL w="12700" cap="flat" cmpd="sng" algn="ctr">
                      <a:solidFill>
                        <a:srgbClr val="666699"/>
                      </a:solidFill>
                      <a:prstDash val="solid"/>
                      <a:round/>
                      <a:headEnd type="none" w="med" len="med"/>
                      <a:tailEnd type="none" w="med" len="med"/>
                    </a:lnL>
                    <a:lnR w="12700" cap="flat" cmpd="sng" algn="ctr">
                      <a:solidFill>
                        <a:srgbClr val="666699"/>
                      </a:solidFill>
                      <a:prstDash val="solid"/>
                      <a:round/>
                      <a:headEnd type="none" w="med" len="med"/>
                      <a:tailEnd type="none" w="med" len="med"/>
                    </a:lnR>
                    <a:lnT w="12700" cap="flat" cmpd="sng" algn="ctr">
                      <a:solidFill>
                        <a:srgbClr val="666699"/>
                      </a:solidFill>
                      <a:prstDash val="solid"/>
                      <a:round/>
                      <a:headEnd type="none" w="med" len="med"/>
                      <a:tailEnd type="none" w="med" len="med"/>
                    </a:lnT>
                    <a:lnB w="12700" cap="flat" cmpd="sng" algn="ctr">
                      <a:solidFill>
                        <a:srgbClr val="666699"/>
                      </a:solidFill>
                      <a:prstDash val="solid"/>
                      <a:round/>
                      <a:headEnd type="none" w="med" len="med"/>
                      <a:tailEnd type="none" w="med" len="med"/>
                    </a:lnB>
                    <a:lnTlToBr>
                      <a:noFill/>
                    </a:lnTlToBr>
                    <a:lnBlToTr>
                      <a:noFill/>
                    </a:lnBlToTr>
                    <a:solidFill>
                      <a:srgbClr val="FFFAD4"/>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n-US" sz="1400" b="1" i="0" u="none" strike="noStrike" cap="none" normalizeH="0" baseline="0" smtClean="0">
                          <a:ln>
                            <a:noFill/>
                          </a:ln>
                          <a:solidFill>
                            <a:srgbClr val="A4001D"/>
                          </a:solidFill>
                          <a:effectLst/>
                          <a:latin typeface="Arial" pitchFamily="34" charset="0"/>
                          <a:cs typeface="Arial" pitchFamily="34" charset="0"/>
                        </a:rPr>
                        <a:t>7.0E-03</a:t>
                      </a:r>
                      <a:endParaRPr kumimoji="0" lang="en-US" sz="1400" b="1" i="0" u="none" strike="noStrike" cap="none" normalizeH="0" baseline="0" smtClean="0">
                        <a:ln>
                          <a:noFill/>
                        </a:ln>
                        <a:solidFill>
                          <a:srgbClr val="A4001D"/>
                        </a:solidFill>
                        <a:effectLst/>
                        <a:latin typeface="Arial" pitchFamily="34" charset="0"/>
                      </a:endParaRPr>
                    </a:p>
                  </a:txBody>
                  <a:tcPr anchor="b" horzOverflow="overflow">
                    <a:lnL w="12700" cap="flat" cmpd="sng" algn="ctr">
                      <a:solidFill>
                        <a:srgbClr val="666699"/>
                      </a:solidFill>
                      <a:prstDash val="solid"/>
                      <a:round/>
                      <a:headEnd type="none" w="med" len="med"/>
                      <a:tailEnd type="none" w="med" len="med"/>
                    </a:lnL>
                    <a:lnR w="12700" cap="flat" cmpd="sng" algn="ctr">
                      <a:solidFill>
                        <a:srgbClr val="666699"/>
                      </a:solidFill>
                      <a:prstDash val="solid"/>
                      <a:round/>
                      <a:headEnd type="none" w="med" len="med"/>
                      <a:tailEnd type="none" w="med" len="med"/>
                    </a:lnR>
                    <a:lnT w="12700" cap="flat" cmpd="sng" algn="ctr">
                      <a:solidFill>
                        <a:srgbClr val="666699"/>
                      </a:solidFill>
                      <a:prstDash val="solid"/>
                      <a:round/>
                      <a:headEnd type="none" w="med" len="med"/>
                      <a:tailEnd type="none" w="med" len="med"/>
                    </a:lnT>
                    <a:lnB w="12700" cap="flat" cmpd="sng" algn="ctr">
                      <a:solidFill>
                        <a:srgbClr val="666699"/>
                      </a:solidFill>
                      <a:prstDash val="solid"/>
                      <a:round/>
                      <a:headEnd type="none" w="med" len="med"/>
                      <a:tailEnd type="none" w="med" len="med"/>
                    </a:lnB>
                    <a:lnTlToBr>
                      <a:noFill/>
                    </a:lnTlToBr>
                    <a:lnBlToTr>
                      <a:noFill/>
                    </a:lnBlToTr>
                    <a:solidFill>
                      <a:srgbClr val="FFFAD4"/>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n-US" sz="1400" b="1" i="0" u="none" strike="noStrike" cap="none" normalizeH="0" baseline="0" smtClean="0">
                          <a:ln>
                            <a:noFill/>
                          </a:ln>
                          <a:solidFill>
                            <a:srgbClr val="A4001D"/>
                          </a:solidFill>
                          <a:effectLst/>
                          <a:latin typeface="Arial" pitchFamily="34" charset="0"/>
                          <a:cs typeface="Arial" pitchFamily="34" charset="0"/>
                        </a:rPr>
                        <a:t>1.5E-02</a:t>
                      </a:r>
                      <a:endParaRPr kumimoji="0" lang="en-US" sz="1400" b="1" i="0" u="none" strike="noStrike" cap="none" normalizeH="0" baseline="0" smtClean="0">
                        <a:ln>
                          <a:noFill/>
                        </a:ln>
                        <a:solidFill>
                          <a:srgbClr val="A4001D"/>
                        </a:solidFill>
                        <a:effectLst/>
                        <a:latin typeface="Arial" pitchFamily="34" charset="0"/>
                      </a:endParaRPr>
                    </a:p>
                  </a:txBody>
                  <a:tcPr anchor="b" horzOverflow="overflow">
                    <a:lnL w="12700" cap="flat" cmpd="sng" algn="ctr">
                      <a:solidFill>
                        <a:srgbClr val="666699"/>
                      </a:solidFill>
                      <a:prstDash val="solid"/>
                      <a:round/>
                      <a:headEnd type="none" w="med" len="med"/>
                      <a:tailEnd type="none" w="med" len="med"/>
                    </a:lnL>
                    <a:lnR w="12700" cap="flat" cmpd="sng" algn="ctr">
                      <a:solidFill>
                        <a:srgbClr val="666699"/>
                      </a:solidFill>
                      <a:prstDash val="solid"/>
                      <a:round/>
                      <a:headEnd type="none" w="med" len="med"/>
                      <a:tailEnd type="none" w="med" len="med"/>
                    </a:lnR>
                    <a:lnT w="12700" cap="flat" cmpd="sng" algn="ctr">
                      <a:solidFill>
                        <a:srgbClr val="666699"/>
                      </a:solidFill>
                      <a:prstDash val="solid"/>
                      <a:round/>
                      <a:headEnd type="none" w="med" len="med"/>
                      <a:tailEnd type="none" w="med" len="med"/>
                    </a:lnT>
                    <a:lnB w="12700" cap="flat" cmpd="sng" algn="ctr">
                      <a:solidFill>
                        <a:srgbClr val="666699"/>
                      </a:solidFill>
                      <a:prstDash val="solid"/>
                      <a:round/>
                      <a:headEnd type="none" w="med" len="med"/>
                      <a:tailEnd type="none" w="med" len="med"/>
                    </a:lnB>
                    <a:lnTlToBr>
                      <a:noFill/>
                    </a:lnTlToBr>
                    <a:lnBlToTr>
                      <a:noFill/>
                    </a:lnBlToTr>
                    <a:solidFill>
                      <a:srgbClr val="FFFAD4"/>
                    </a:solidFill>
                  </a:tcPr>
                </a:tc>
              </a:tr>
              <a:tr h="244475">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rgbClr val="A4001D"/>
                          </a:solidFill>
                          <a:effectLst/>
                          <a:latin typeface="Symbol" pitchFamily="18" charset="2"/>
                          <a:cs typeface="Arial" pitchFamily="34" charset="0"/>
                        </a:rPr>
                        <a:t>b</a:t>
                      </a:r>
                      <a:r>
                        <a:rPr kumimoji="0" lang="en-US" sz="1400" b="0" i="0" u="none" strike="noStrike" cap="none" normalizeH="0" baseline="0" smtClean="0">
                          <a:ln>
                            <a:noFill/>
                          </a:ln>
                          <a:solidFill>
                            <a:srgbClr val="A4001D"/>
                          </a:solidFill>
                          <a:effectLst/>
                          <a:latin typeface="Arial" pitchFamily="34" charset="0"/>
                          <a:cs typeface="Arial" pitchFamily="34" charset="0"/>
                        </a:rPr>
                        <a:t>y (m)</a:t>
                      </a:r>
                      <a:endParaRPr kumimoji="0" lang="en-US" sz="1400" b="0" i="0" u="none" strike="noStrike" cap="none" normalizeH="0" baseline="0" smtClean="0">
                        <a:ln>
                          <a:noFill/>
                        </a:ln>
                        <a:solidFill>
                          <a:srgbClr val="A4001D"/>
                        </a:solidFill>
                        <a:effectLst/>
                        <a:latin typeface="Arial" pitchFamily="34" charset="0"/>
                      </a:endParaRPr>
                    </a:p>
                  </a:txBody>
                  <a:tcPr anchor="b" horzOverflow="overflow">
                    <a:lnL w="12700" cap="flat" cmpd="sng" algn="ctr">
                      <a:solidFill>
                        <a:srgbClr val="666699"/>
                      </a:solidFill>
                      <a:prstDash val="solid"/>
                      <a:round/>
                      <a:headEnd type="none" w="med" len="med"/>
                      <a:tailEnd type="none" w="med" len="med"/>
                    </a:lnL>
                    <a:lnR w="12700" cap="flat" cmpd="sng" algn="ctr">
                      <a:solidFill>
                        <a:srgbClr val="666699"/>
                      </a:solidFill>
                      <a:prstDash val="solid"/>
                      <a:round/>
                      <a:headEnd type="none" w="med" len="med"/>
                      <a:tailEnd type="none" w="med" len="med"/>
                    </a:lnR>
                    <a:lnT w="12700" cap="flat" cmpd="sng" algn="ctr">
                      <a:solidFill>
                        <a:srgbClr val="666699"/>
                      </a:solidFill>
                      <a:prstDash val="solid"/>
                      <a:round/>
                      <a:headEnd type="none" w="med" len="med"/>
                      <a:tailEnd type="none" w="med" len="med"/>
                    </a:lnT>
                    <a:lnB w="12700" cap="flat" cmpd="sng" algn="ctr">
                      <a:solidFill>
                        <a:srgbClr val="666699"/>
                      </a:solidFill>
                      <a:prstDash val="solid"/>
                      <a:round/>
                      <a:headEnd type="none" w="med" len="med"/>
                      <a:tailEnd type="none" w="med" len="med"/>
                    </a:lnB>
                    <a:lnTlToBr>
                      <a:noFill/>
                    </a:lnTlToBr>
                    <a:lnBlToTr>
                      <a:noFill/>
                    </a:lnBlToTr>
                    <a:solidFill>
                      <a:srgbClr val="FFFAD4"/>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rgbClr val="A4001D"/>
                          </a:solidFill>
                          <a:effectLst/>
                          <a:latin typeface="Arial" pitchFamily="34" charset="0"/>
                          <a:cs typeface="Arial" pitchFamily="34" charset="0"/>
                        </a:rPr>
                        <a:t>4.0E-04</a:t>
                      </a:r>
                      <a:endParaRPr kumimoji="0" lang="en-US" sz="1400" b="0" i="0" u="none" strike="noStrike" cap="none" normalizeH="0" baseline="0" smtClean="0">
                        <a:ln>
                          <a:noFill/>
                        </a:ln>
                        <a:solidFill>
                          <a:srgbClr val="A4001D"/>
                        </a:solidFill>
                        <a:effectLst/>
                        <a:latin typeface="Arial" pitchFamily="34" charset="0"/>
                      </a:endParaRPr>
                    </a:p>
                  </a:txBody>
                  <a:tcPr anchor="b" horzOverflow="overflow">
                    <a:lnL w="12700" cap="flat" cmpd="sng" algn="ctr">
                      <a:solidFill>
                        <a:srgbClr val="666699"/>
                      </a:solidFill>
                      <a:prstDash val="solid"/>
                      <a:round/>
                      <a:headEnd type="none" w="med" len="med"/>
                      <a:tailEnd type="none" w="med" len="med"/>
                    </a:lnL>
                    <a:lnR w="12700" cap="flat" cmpd="sng" algn="ctr">
                      <a:solidFill>
                        <a:srgbClr val="666699"/>
                      </a:solidFill>
                      <a:prstDash val="solid"/>
                      <a:round/>
                      <a:headEnd type="none" w="med" len="med"/>
                      <a:tailEnd type="none" w="med" len="med"/>
                    </a:lnR>
                    <a:lnT w="12700" cap="flat" cmpd="sng" algn="ctr">
                      <a:solidFill>
                        <a:srgbClr val="666699"/>
                      </a:solidFill>
                      <a:prstDash val="solid"/>
                      <a:round/>
                      <a:headEnd type="none" w="med" len="med"/>
                      <a:tailEnd type="none" w="med" len="med"/>
                    </a:lnT>
                    <a:lnB w="12700" cap="flat" cmpd="sng" algn="ctr">
                      <a:solidFill>
                        <a:srgbClr val="666699"/>
                      </a:solidFill>
                      <a:prstDash val="solid"/>
                      <a:round/>
                      <a:headEnd type="none" w="med" len="med"/>
                      <a:tailEnd type="none" w="med" len="med"/>
                    </a:lnB>
                    <a:lnTlToBr>
                      <a:noFill/>
                    </a:lnTlToBr>
                    <a:lnBlToTr>
                      <a:noFill/>
                    </a:lnBlToTr>
                    <a:solidFill>
                      <a:srgbClr val="FFFAD4"/>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rgbClr val="A4001D"/>
                          </a:solidFill>
                          <a:effectLst/>
                          <a:latin typeface="Arial" pitchFamily="34" charset="0"/>
                          <a:cs typeface="Arial" pitchFamily="34" charset="0"/>
                        </a:rPr>
                        <a:t>2.0E-04</a:t>
                      </a:r>
                      <a:endParaRPr kumimoji="0" lang="en-US" sz="1400" b="0" i="0" u="none" strike="noStrike" cap="none" normalizeH="0" baseline="0" smtClean="0">
                        <a:ln>
                          <a:noFill/>
                        </a:ln>
                        <a:solidFill>
                          <a:srgbClr val="A4001D"/>
                        </a:solidFill>
                        <a:effectLst/>
                        <a:latin typeface="Arial" pitchFamily="34" charset="0"/>
                      </a:endParaRPr>
                    </a:p>
                  </a:txBody>
                  <a:tcPr anchor="b" horzOverflow="overflow">
                    <a:lnL w="12700" cap="flat" cmpd="sng" algn="ctr">
                      <a:solidFill>
                        <a:srgbClr val="666699"/>
                      </a:solidFill>
                      <a:prstDash val="solid"/>
                      <a:round/>
                      <a:headEnd type="none" w="med" len="med"/>
                      <a:tailEnd type="none" w="med" len="med"/>
                    </a:lnL>
                    <a:lnR w="12700" cap="flat" cmpd="sng" algn="ctr">
                      <a:solidFill>
                        <a:srgbClr val="666699"/>
                      </a:solidFill>
                      <a:prstDash val="solid"/>
                      <a:round/>
                      <a:headEnd type="none" w="med" len="med"/>
                      <a:tailEnd type="none" w="med" len="med"/>
                    </a:lnR>
                    <a:lnT w="12700" cap="flat" cmpd="sng" algn="ctr">
                      <a:solidFill>
                        <a:srgbClr val="666699"/>
                      </a:solidFill>
                      <a:prstDash val="solid"/>
                      <a:round/>
                      <a:headEnd type="none" w="med" len="med"/>
                      <a:tailEnd type="none" w="med" len="med"/>
                    </a:lnT>
                    <a:lnB w="12700" cap="flat" cmpd="sng" algn="ctr">
                      <a:solidFill>
                        <a:srgbClr val="666699"/>
                      </a:solidFill>
                      <a:prstDash val="solid"/>
                      <a:round/>
                      <a:headEnd type="none" w="med" len="med"/>
                      <a:tailEnd type="none" w="med" len="med"/>
                    </a:lnB>
                    <a:lnTlToBr>
                      <a:noFill/>
                    </a:lnTlToBr>
                    <a:lnBlToTr>
                      <a:noFill/>
                    </a:lnBlToTr>
                    <a:solidFill>
                      <a:srgbClr val="FFFAD4"/>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rgbClr val="A4001D"/>
                          </a:solidFill>
                          <a:effectLst/>
                          <a:latin typeface="Arial" pitchFamily="34" charset="0"/>
                          <a:cs typeface="Arial" pitchFamily="34" charset="0"/>
                        </a:rPr>
                        <a:t>2.0E-04</a:t>
                      </a:r>
                      <a:endParaRPr kumimoji="0" lang="en-US" sz="1400" b="0" i="0" u="none" strike="noStrike" cap="none" normalizeH="0" baseline="0" smtClean="0">
                        <a:ln>
                          <a:noFill/>
                        </a:ln>
                        <a:solidFill>
                          <a:srgbClr val="A4001D"/>
                        </a:solidFill>
                        <a:effectLst/>
                        <a:latin typeface="Arial" pitchFamily="34" charset="0"/>
                      </a:endParaRPr>
                    </a:p>
                  </a:txBody>
                  <a:tcPr anchor="b" horzOverflow="overflow">
                    <a:lnL w="12700" cap="flat" cmpd="sng" algn="ctr">
                      <a:solidFill>
                        <a:srgbClr val="666699"/>
                      </a:solidFill>
                      <a:prstDash val="solid"/>
                      <a:round/>
                      <a:headEnd type="none" w="med" len="med"/>
                      <a:tailEnd type="none" w="med" len="med"/>
                    </a:lnL>
                    <a:lnR w="12700" cap="flat" cmpd="sng" algn="ctr">
                      <a:solidFill>
                        <a:srgbClr val="666699"/>
                      </a:solidFill>
                      <a:prstDash val="solid"/>
                      <a:round/>
                      <a:headEnd type="none" w="med" len="med"/>
                      <a:tailEnd type="none" w="med" len="med"/>
                    </a:lnR>
                    <a:lnT w="12700" cap="flat" cmpd="sng" algn="ctr">
                      <a:solidFill>
                        <a:srgbClr val="666699"/>
                      </a:solidFill>
                      <a:prstDash val="solid"/>
                      <a:round/>
                      <a:headEnd type="none" w="med" len="med"/>
                      <a:tailEnd type="none" w="med" len="med"/>
                    </a:lnT>
                    <a:lnB w="12700" cap="flat" cmpd="sng" algn="ctr">
                      <a:solidFill>
                        <a:srgbClr val="666699"/>
                      </a:solidFill>
                      <a:prstDash val="solid"/>
                      <a:round/>
                      <a:headEnd type="none" w="med" len="med"/>
                      <a:tailEnd type="none" w="med" len="med"/>
                    </a:lnB>
                    <a:lnTlToBr>
                      <a:noFill/>
                    </a:lnTlToBr>
                    <a:lnBlToTr>
                      <a:noFill/>
                    </a:lnBlToTr>
                    <a:solidFill>
                      <a:srgbClr val="FFFAD4"/>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n-US" sz="1400" b="1" i="0" u="none" strike="noStrike" cap="none" normalizeH="0" baseline="0" smtClean="0">
                          <a:ln>
                            <a:noFill/>
                          </a:ln>
                          <a:solidFill>
                            <a:srgbClr val="A4001D"/>
                          </a:solidFill>
                          <a:effectLst/>
                          <a:latin typeface="Arial" pitchFamily="34" charset="0"/>
                          <a:cs typeface="Arial" pitchFamily="34" charset="0"/>
                        </a:rPr>
                        <a:t>1.0E-04</a:t>
                      </a:r>
                      <a:endParaRPr kumimoji="0" lang="en-US" sz="1400" b="1" i="0" u="none" strike="noStrike" cap="none" normalizeH="0" baseline="0" smtClean="0">
                        <a:ln>
                          <a:noFill/>
                        </a:ln>
                        <a:solidFill>
                          <a:srgbClr val="A4001D"/>
                        </a:solidFill>
                        <a:effectLst/>
                        <a:latin typeface="Arial" pitchFamily="34" charset="0"/>
                      </a:endParaRPr>
                    </a:p>
                  </a:txBody>
                  <a:tcPr anchor="b" horzOverflow="overflow">
                    <a:lnL w="12700" cap="flat" cmpd="sng" algn="ctr">
                      <a:solidFill>
                        <a:srgbClr val="666699"/>
                      </a:solidFill>
                      <a:prstDash val="solid"/>
                      <a:round/>
                      <a:headEnd type="none" w="med" len="med"/>
                      <a:tailEnd type="none" w="med" len="med"/>
                    </a:lnL>
                    <a:lnR w="12700" cap="flat" cmpd="sng" algn="ctr">
                      <a:solidFill>
                        <a:srgbClr val="666699"/>
                      </a:solidFill>
                      <a:prstDash val="solid"/>
                      <a:round/>
                      <a:headEnd type="none" w="med" len="med"/>
                      <a:tailEnd type="none" w="med" len="med"/>
                    </a:lnR>
                    <a:lnT w="12700" cap="flat" cmpd="sng" algn="ctr">
                      <a:solidFill>
                        <a:srgbClr val="666699"/>
                      </a:solidFill>
                      <a:prstDash val="solid"/>
                      <a:round/>
                      <a:headEnd type="none" w="med" len="med"/>
                      <a:tailEnd type="none" w="med" len="med"/>
                    </a:lnT>
                    <a:lnB w="12700" cap="flat" cmpd="sng" algn="ctr">
                      <a:solidFill>
                        <a:srgbClr val="666699"/>
                      </a:solidFill>
                      <a:prstDash val="solid"/>
                      <a:round/>
                      <a:headEnd type="none" w="med" len="med"/>
                      <a:tailEnd type="none" w="med" len="med"/>
                    </a:lnB>
                    <a:lnTlToBr>
                      <a:noFill/>
                    </a:lnTlToBr>
                    <a:lnBlToTr>
                      <a:noFill/>
                    </a:lnBlToTr>
                    <a:solidFill>
                      <a:srgbClr val="FFFAD4"/>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n-US" sz="1400" b="1" i="0" u="none" strike="noStrike" cap="none" normalizeH="0" baseline="0" smtClean="0">
                          <a:ln>
                            <a:noFill/>
                          </a:ln>
                          <a:solidFill>
                            <a:srgbClr val="A4001D"/>
                          </a:solidFill>
                          <a:effectLst/>
                          <a:latin typeface="Arial" pitchFamily="34" charset="0"/>
                          <a:cs typeface="Arial" pitchFamily="34" charset="0"/>
                        </a:rPr>
                        <a:t>1.0E-04</a:t>
                      </a:r>
                      <a:endParaRPr kumimoji="0" lang="en-US" sz="1400" b="1" i="0" u="none" strike="noStrike" cap="none" normalizeH="0" baseline="0" smtClean="0">
                        <a:ln>
                          <a:noFill/>
                        </a:ln>
                        <a:solidFill>
                          <a:srgbClr val="A4001D"/>
                        </a:solidFill>
                        <a:effectLst/>
                        <a:latin typeface="Arial" pitchFamily="34" charset="0"/>
                      </a:endParaRPr>
                    </a:p>
                  </a:txBody>
                  <a:tcPr anchor="b" horzOverflow="overflow">
                    <a:lnL w="12700" cap="flat" cmpd="sng" algn="ctr">
                      <a:solidFill>
                        <a:srgbClr val="666699"/>
                      </a:solidFill>
                      <a:prstDash val="solid"/>
                      <a:round/>
                      <a:headEnd type="none" w="med" len="med"/>
                      <a:tailEnd type="none" w="med" len="med"/>
                    </a:lnL>
                    <a:lnR w="12700" cap="flat" cmpd="sng" algn="ctr">
                      <a:solidFill>
                        <a:srgbClr val="666699"/>
                      </a:solidFill>
                      <a:prstDash val="solid"/>
                      <a:round/>
                      <a:headEnd type="none" w="med" len="med"/>
                      <a:tailEnd type="none" w="med" len="med"/>
                    </a:lnR>
                    <a:lnT w="12700" cap="flat" cmpd="sng" algn="ctr">
                      <a:solidFill>
                        <a:srgbClr val="666699"/>
                      </a:solidFill>
                      <a:prstDash val="solid"/>
                      <a:round/>
                      <a:headEnd type="none" w="med" len="med"/>
                      <a:tailEnd type="none" w="med" len="med"/>
                    </a:lnT>
                    <a:lnB w="12700" cap="flat" cmpd="sng" algn="ctr">
                      <a:solidFill>
                        <a:srgbClr val="666699"/>
                      </a:solidFill>
                      <a:prstDash val="solid"/>
                      <a:round/>
                      <a:headEnd type="none" w="med" len="med"/>
                      <a:tailEnd type="none" w="med" len="med"/>
                    </a:lnB>
                    <a:lnTlToBr>
                      <a:noFill/>
                    </a:lnTlToBr>
                    <a:lnBlToTr>
                      <a:noFill/>
                    </a:lnBlToTr>
                    <a:solidFill>
                      <a:srgbClr val="FFFAD4"/>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n-US" sz="1400" b="1" i="0" u="none" strike="noStrike" cap="none" normalizeH="0" baseline="0" smtClean="0">
                          <a:ln>
                            <a:noFill/>
                          </a:ln>
                          <a:solidFill>
                            <a:srgbClr val="A4001D"/>
                          </a:solidFill>
                          <a:effectLst/>
                          <a:latin typeface="Arial" pitchFamily="34" charset="0"/>
                          <a:cs typeface="Arial" pitchFamily="34" charset="0"/>
                        </a:rPr>
                        <a:t>1.0E-04</a:t>
                      </a:r>
                      <a:endParaRPr kumimoji="0" lang="en-US" sz="1400" b="1" i="0" u="none" strike="noStrike" cap="none" normalizeH="0" baseline="0" smtClean="0">
                        <a:ln>
                          <a:noFill/>
                        </a:ln>
                        <a:solidFill>
                          <a:srgbClr val="A4001D"/>
                        </a:solidFill>
                        <a:effectLst/>
                        <a:latin typeface="Arial" pitchFamily="34" charset="0"/>
                      </a:endParaRPr>
                    </a:p>
                  </a:txBody>
                  <a:tcPr anchor="b" horzOverflow="overflow">
                    <a:lnL w="12700" cap="flat" cmpd="sng" algn="ctr">
                      <a:solidFill>
                        <a:srgbClr val="666699"/>
                      </a:solidFill>
                      <a:prstDash val="solid"/>
                      <a:round/>
                      <a:headEnd type="none" w="med" len="med"/>
                      <a:tailEnd type="none" w="med" len="med"/>
                    </a:lnL>
                    <a:lnR w="12700" cap="flat" cmpd="sng" algn="ctr">
                      <a:solidFill>
                        <a:srgbClr val="666699"/>
                      </a:solidFill>
                      <a:prstDash val="solid"/>
                      <a:round/>
                      <a:headEnd type="none" w="med" len="med"/>
                      <a:tailEnd type="none" w="med" len="med"/>
                    </a:lnR>
                    <a:lnT w="12700" cap="flat" cmpd="sng" algn="ctr">
                      <a:solidFill>
                        <a:srgbClr val="666699"/>
                      </a:solidFill>
                      <a:prstDash val="solid"/>
                      <a:round/>
                      <a:headEnd type="none" w="med" len="med"/>
                      <a:tailEnd type="none" w="med" len="med"/>
                    </a:lnT>
                    <a:lnB w="12700" cap="flat" cmpd="sng" algn="ctr">
                      <a:solidFill>
                        <a:srgbClr val="666699"/>
                      </a:solidFill>
                      <a:prstDash val="solid"/>
                      <a:round/>
                      <a:headEnd type="none" w="med" len="med"/>
                      <a:tailEnd type="none" w="med" len="med"/>
                    </a:lnB>
                    <a:lnTlToBr>
                      <a:noFill/>
                    </a:lnTlToBr>
                    <a:lnBlToTr>
                      <a:noFill/>
                    </a:lnBlToTr>
                    <a:solidFill>
                      <a:srgbClr val="FFFAD4"/>
                    </a:solidFill>
                  </a:tcPr>
                </a:tc>
              </a:tr>
              <a:tr h="244475">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rgbClr val="A4001D"/>
                          </a:solidFill>
                          <a:effectLst/>
                          <a:latin typeface="Arial" pitchFamily="34" charset="0"/>
                          <a:cs typeface="Arial" pitchFamily="34" charset="0"/>
                        </a:rPr>
                        <a:t>Travelling focus</a:t>
                      </a:r>
                      <a:endParaRPr kumimoji="0" lang="en-US" sz="1400" b="0" i="0" u="none" strike="noStrike" cap="none" normalizeH="0" baseline="0" smtClean="0">
                        <a:ln>
                          <a:noFill/>
                        </a:ln>
                        <a:solidFill>
                          <a:srgbClr val="A4001D"/>
                        </a:solidFill>
                        <a:effectLst/>
                        <a:latin typeface="Arial" pitchFamily="34" charset="0"/>
                      </a:endParaRPr>
                    </a:p>
                  </a:txBody>
                  <a:tcPr anchor="b" horzOverflow="overflow">
                    <a:lnL w="12700" cap="flat" cmpd="sng" algn="ctr">
                      <a:solidFill>
                        <a:srgbClr val="666699"/>
                      </a:solidFill>
                      <a:prstDash val="solid"/>
                      <a:round/>
                      <a:headEnd type="none" w="med" len="med"/>
                      <a:tailEnd type="none" w="med" len="med"/>
                    </a:lnL>
                    <a:lnR w="12700" cap="flat" cmpd="sng" algn="ctr">
                      <a:solidFill>
                        <a:srgbClr val="666699"/>
                      </a:solidFill>
                      <a:prstDash val="solid"/>
                      <a:round/>
                      <a:headEnd type="none" w="med" len="med"/>
                      <a:tailEnd type="none" w="med" len="med"/>
                    </a:lnR>
                    <a:lnT w="12700" cap="flat" cmpd="sng" algn="ctr">
                      <a:solidFill>
                        <a:srgbClr val="666699"/>
                      </a:solidFill>
                      <a:prstDash val="solid"/>
                      <a:round/>
                      <a:headEnd type="none" w="med" len="med"/>
                      <a:tailEnd type="none" w="med" len="med"/>
                    </a:lnT>
                    <a:lnB w="12700" cap="flat" cmpd="sng" algn="ctr">
                      <a:solidFill>
                        <a:srgbClr val="666699"/>
                      </a:solidFill>
                      <a:prstDash val="solid"/>
                      <a:round/>
                      <a:headEnd type="none" w="med" len="med"/>
                      <a:tailEnd type="none" w="med" len="med"/>
                    </a:lnB>
                    <a:lnTlToBr>
                      <a:noFill/>
                    </a:lnTlToBr>
                    <a:lnBlToTr>
                      <a:noFill/>
                    </a:lnBlToTr>
                    <a:solidFill>
                      <a:srgbClr val="FFFAD4"/>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rgbClr val="A4001D"/>
                          </a:solidFill>
                          <a:effectLst/>
                          <a:latin typeface="Arial" pitchFamily="34" charset="0"/>
                          <a:cs typeface="Arial" pitchFamily="34" charset="0"/>
                        </a:rPr>
                        <a:t>No</a:t>
                      </a:r>
                      <a:endParaRPr kumimoji="0" lang="en-US" sz="1400" b="0" i="0" u="none" strike="noStrike" cap="none" normalizeH="0" baseline="0" smtClean="0">
                        <a:ln>
                          <a:noFill/>
                        </a:ln>
                        <a:solidFill>
                          <a:srgbClr val="A4001D"/>
                        </a:solidFill>
                        <a:effectLst/>
                        <a:latin typeface="Arial" pitchFamily="34" charset="0"/>
                      </a:endParaRPr>
                    </a:p>
                  </a:txBody>
                  <a:tcPr anchor="b" horzOverflow="overflow">
                    <a:lnL w="12700" cap="flat" cmpd="sng" algn="ctr">
                      <a:solidFill>
                        <a:srgbClr val="666699"/>
                      </a:solidFill>
                      <a:prstDash val="solid"/>
                      <a:round/>
                      <a:headEnd type="none" w="med" len="med"/>
                      <a:tailEnd type="none" w="med" len="med"/>
                    </a:lnL>
                    <a:lnR w="12700" cap="flat" cmpd="sng" algn="ctr">
                      <a:solidFill>
                        <a:srgbClr val="666699"/>
                      </a:solidFill>
                      <a:prstDash val="solid"/>
                      <a:round/>
                      <a:headEnd type="none" w="med" len="med"/>
                      <a:tailEnd type="none" w="med" len="med"/>
                    </a:lnR>
                    <a:lnT w="12700" cap="flat" cmpd="sng" algn="ctr">
                      <a:solidFill>
                        <a:srgbClr val="666699"/>
                      </a:solidFill>
                      <a:prstDash val="solid"/>
                      <a:round/>
                      <a:headEnd type="none" w="med" len="med"/>
                      <a:tailEnd type="none" w="med" len="med"/>
                    </a:lnT>
                    <a:lnB w="12700" cap="flat" cmpd="sng" algn="ctr">
                      <a:solidFill>
                        <a:srgbClr val="666699"/>
                      </a:solidFill>
                      <a:prstDash val="solid"/>
                      <a:round/>
                      <a:headEnd type="none" w="med" len="med"/>
                      <a:tailEnd type="none" w="med" len="med"/>
                    </a:lnB>
                    <a:lnTlToBr>
                      <a:noFill/>
                    </a:lnTlToBr>
                    <a:lnBlToTr>
                      <a:noFill/>
                    </a:lnBlToTr>
                    <a:solidFill>
                      <a:srgbClr val="FFFAD4"/>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rgbClr val="A4001D"/>
                          </a:solidFill>
                          <a:effectLst/>
                          <a:latin typeface="Arial" pitchFamily="34" charset="0"/>
                          <a:cs typeface="Arial" pitchFamily="34" charset="0"/>
                        </a:rPr>
                        <a:t>No</a:t>
                      </a:r>
                      <a:endParaRPr kumimoji="0" lang="en-US" sz="1400" b="0" i="0" u="none" strike="noStrike" cap="none" normalizeH="0" baseline="0" smtClean="0">
                        <a:ln>
                          <a:noFill/>
                        </a:ln>
                        <a:solidFill>
                          <a:srgbClr val="A4001D"/>
                        </a:solidFill>
                        <a:effectLst/>
                        <a:latin typeface="Arial" pitchFamily="34" charset="0"/>
                      </a:endParaRPr>
                    </a:p>
                  </a:txBody>
                  <a:tcPr anchor="b" horzOverflow="overflow">
                    <a:lnL w="12700" cap="flat" cmpd="sng" algn="ctr">
                      <a:solidFill>
                        <a:srgbClr val="666699"/>
                      </a:solidFill>
                      <a:prstDash val="solid"/>
                      <a:round/>
                      <a:headEnd type="none" w="med" len="med"/>
                      <a:tailEnd type="none" w="med" len="med"/>
                    </a:lnL>
                    <a:lnR w="12700" cap="flat" cmpd="sng" algn="ctr">
                      <a:solidFill>
                        <a:srgbClr val="666699"/>
                      </a:solidFill>
                      <a:prstDash val="solid"/>
                      <a:round/>
                      <a:headEnd type="none" w="med" len="med"/>
                      <a:tailEnd type="none" w="med" len="med"/>
                    </a:lnR>
                    <a:lnT w="12700" cap="flat" cmpd="sng" algn="ctr">
                      <a:solidFill>
                        <a:srgbClr val="666699"/>
                      </a:solidFill>
                      <a:prstDash val="solid"/>
                      <a:round/>
                      <a:headEnd type="none" w="med" len="med"/>
                      <a:tailEnd type="none" w="med" len="med"/>
                    </a:lnT>
                    <a:lnB w="12700" cap="flat" cmpd="sng" algn="ctr">
                      <a:solidFill>
                        <a:srgbClr val="666699"/>
                      </a:solidFill>
                      <a:prstDash val="solid"/>
                      <a:round/>
                      <a:headEnd type="none" w="med" len="med"/>
                      <a:tailEnd type="none" w="med" len="med"/>
                    </a:lnB>
                    <a:lnTlToBr>
                      <a:noFill/>
                    </a:lnTlToBr>
                    <a:lnBlToTr>
                      <a:noFill/>
                    </a:lnBlToTr>
                    <a:solidFill>
                      <a:srgbClr val="FFFAD4"/>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n-US" sz="1400" b="1" i="0" u="none" strike="noStrike" cap="none" normalizeH="0" baseline="0" smtClean="0">
                          <a:ln>
                            <a:noFill/>
                          </a:ln>
                          <a:solidFill>
                            <a:srgbClr val="A4001D"/>
                          </a:solidFill>
                          <a:effectLst/>
                          <a:latin typeface="Arial" pitchFamily="34" charset="0"/>
                          <a:cs typeface="Arial" pitchFamily="34" charset="0"/>
                        </a:rPr>
                        <a:t>Yes</a:t>
                      </a:r>
                      <a:endParaRPr kumimoji="0" lang="en-US" sz="1400" b="1" i="0" u="none" strike="noStrike" cap="none" normalizeH="0" baseline="0" smtClean="0">
                        <a:ln>
                          <a:noFill/>
                        </a:ln>
                        <a:solidFill>
                          <a:srgbClr val="A4001D"/>
                        </a:solidFill>
                        <a:effectLst/>
                        <a:latin typeface="Arial" pitchFamily="34" charset="0"/>
                      </a:endParaRPr>
                    </a:p>
                  </a:txBody>
                  <a:tcPr anchor="b" horzOverflow="overflow">
                    <a:lnL w="12700" cap="flat" cmpd="sng" algn="ctr">
                      <a:solidFill>
                        <a:srgbClr val="666699"/>
                      </a:solidFill>
                      <a:prstDash val="solid"/>
                      <a:round/>
                      <a:headEnd type="none" w="med" len="med"/>
                      <a:tailEnd type="none" w="med" len="med"/>
                    </a:lnL>
                    <a:lnR w="12700" cap="flat" cmpd="sng" algn="ctr">
                      <a:solidFill>
                        <a:srgbClr val="666699"/>
                      </a:solidFill>
                      <a:prstDash val="solid"/>
                      <a:round/>
                      <a:headEnd type="none" w="med" len="med"/>
                      <a:tailEnd type="none" w="med" len="med"/>
                    </a:lnR>
                    <a:lnT w="12700" cap="flat" cmpd="sng" algn="ctr">
                      <a:solidFill>
                        <a:srgbClr val="666699"/>
                      </a:solidFill>
                      <a:prstDash val="solid"/>
                      <a:round/>
                      <a:headEnd type="none" w="med" len="med"/>
                      <a:tailEnd type="none" w="med" len="med"/>
                    </a:lnT>
                    <a:lnB w="12700" cap="flat" cmpd="sng" algn="ctr">
                      <a:solidFill>
                        <a:srgbClr val="666699"/>
                      </a:solidFill>
                      <a:prstDash val="solid"/>
                      <a:round/>
                      <a:headEnd type="none" w="med" len="med"/>
                      <a:tailEnd type="none" w="med" len="med"/>
                    </a:lnB>
                    <a:lnTlToBr>
                      <a:noFill/>
                    </a:lnTlToBr>
                    <a:lnBlToTr>
                      <a:noFill/>
                    </a:lnBlToTr>
                    <a:solidFill>
                      <a:srgbClr val="FFFAD4"/>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n-US" sz="1400" b="1" i="0" u="none" strike="noStrike" cap="none" normalizeH="0" baseline="0" smtClean="0">
                          <a:ln>
                            <a:noFill/>
                          </a:ln>
                          <a:solidFill>
                            <a:srgbClr val="A4001D"/>
                          </a:solidFill>
                          <a:effectLst/>
                          <a:latin typeface="Arial" pitchFamily="34" charset="0"/>
                          <a:cs typeface="Arial" pitchFamily="34" charset="0"/>
                        </a:rPr>
                        <a:t>Yes</a:t>
                      </a:r>
                      <a:endParaRPr kumimoji="0" lang="en-US" sz="1400" b="1" i="0" u="none" strike="noStrike" cap="none" normalizeH="0" baseline="0" smtClean="0">
                        <a:ln>
                          <a:noFill/>
                        </a:ln>
                        <a:solidFill>
                          <a:srgbClr val="A4001D"/>
                        </a:solidFill>
                        <a:effectLst/>
                        <a:latin typeface="Arial" pitchFamily="34" charset="0"/>
                      </a:endParaRPr>
                    </a:p>
                  </a:txBody>
                  <a:tcPr anchor="b" horzOverflow="overflow">
                    <a:lnL w="12700" cap="flat" cmpd="sng" algn="ctr">
                      <a:solidFill>
                        <a:srgbClr val="666699"/>
                      </a:solidFill>
                      <a:prstDash val="solid"/>
                      <a:round/>
                      <a:headEnd type="none" w="med" len="med"/>
                      <a:tailEnd type="none" w="med" len="med"/>
                    </a:lnL>
                    <a:lnR w="12700" cap="flat" cmpd="sng" algn="ctr">
                      <a:solidFill>
                        <a:srgbClr val="666699"/>
                      </a:solidFill>
                      <a:prstDash val="solid"/>
                      <a:round/>
                      <a:headEnd type="none" w="med" len="med"/>
                      <a:tailEnd type="none" w="med" len="med"/>
                    </a:lnR>
                    <a:lnT w="12700" cap="flat" cmpd="sng" algn="ctr">
                      <a:solidFill>
                        <a:srgbClr val="666699"/>
                      </a:solidFill>
                      <a:prstDash val="solid"/>
                      <a:round/>
                      <a:headEnd type="none" w="med" len="med"/>
                      <a:tailEnd type="none" w="med" len="med"/>
                    </a:lnT>
                    <a:lnB w="12700" cap="flat" cmpd="sng" algn="ctr">
                      <a:solidFill>
                        <a:srgbClr val="666699"/>
                      </a:solidFill>
                      <a:prstDash val="solid"/>
                      <a:round/>
                      <a:headEnd type="none" w="med" len="med"/>
                      <a:tailEnd type="none" w="med" len="med"/>
                    </a:lnB>
                    <a:lnTlToBr>
                      <a:noFill/>
                    </a:lnTlToBr>
                    <a:lnBlToTr>
                      <a:noFill/>
                    </a:lnBlToTr>
                    <a:solidFill>
                      <a:srgbClr val="FFFAD4"/>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n-US" sz="1400" b="1" i="0" u="none" strike="noStrike" cap="none" normalizeH="0" baseline="0" smtClean="0">
                          <a:ln>
                            <a:noFill/>
                          </a:ln>
                          <a:solidFill>
                            <a:srgbClr val="A4001D"/>
                          </a:solidFill>
                          <a:effectLst/>
                          <a:latin typeface="Arial" pitchFamily="34" charset="0"/>
                          <a:cs typeface="Arial" pitchFamily="34" charset="0"/>
                        </a:rPr>
                        <a:t>Yes</a:t>
                      </a:r>
                      <a:endParaRPr kumimoji="0" lang="en-US" sz="1400" b="1" i="0" u="none" strike="noStrike" cap="none" normalizeH="0" baseline="0" smtClean="0">
                        <a:ln>
                          <a:noFill/>
                        </a:ln>
                        <a:solidFill>
                          <a:srgbClr val="A4001D"/>
                        </a:solidFill>
                        <a:effectLst/>
                        <a:latin typeface="Arial" pitchFamily="34" charset="0"/>
                      </a:endParaRPr>
                    </a:p>
                  </a:txBody>
                  <a:tcPr anchor="b" horzOverflow="overflow">
                    <a:lnL w="12700" cap="flat" cmpd="sng" algn="ctr">
                      <a:solidFill>
                        <a:srgbClr val="666699"/>
                      </a:solidFill>
                      <a:prstDash val="solid"/>
                      <a:round/>
                      <a:headEnd type="none" w="med" len="med"/>
                      <a:tailEnd type="none" w="med" len="med"/>
                    </a:lnL>
                    <a:lnR w="12700" cap="flat" cmpd="sng" algn="ctr">
                      <a:solidFill>
                        <a:srgbClr val="666699"/>
                      </a:solidFill>
                      <a:prstDash val="solid"/>
                      <a:round/>
                      <a:headEnd type="none" w="med" len="med"/>
                      <a:tailEnd type="none" w="med" len="med"/>
                    </a:lnR>
                    <a:lnT w="12700" cap="flat" cmpd="sng" algn="ctr">
                      <a:solidFill>
                        <a:srgbClr val="666699"/>
                      </a:solidFill>
                      <a:prstDash val="solid"/>
                      <a:round/>
                      <a:headEnd type="none" w="med" len="med"/>
                      <a:tailEnd type="none" w="med" len="med"/>
                    </a:lnT>
                    <a:lnB w="12700" cap="flat" cmpd="sng" algn="ctr">
                      <a:solidFill>
                        <a:srgbClr val="666699"/>
                      </a:solidFill>
                      <a:prstDash val="solid"/>
                      <a:round/>
                      <a:headEnd type="none" w="med" len="med"/>
                      <a:tailEnd type="none" w="med" len="med"/>
                    </a:lnB>
                    <a:lnTlToBr>
                      <a:noFill/>
                    </a:lnTlToBr>
                    <a:lnBlToTr>
                      <a:noFill/>
                    </a:lnBlToTr>
                    <a:solidFill>
                      <a:srgbClr val="FFFAD4"/>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n-US" sz="1400" b="1" i="0" u="none" strike="noStrike" cap="none" normalizeH="0" baseline="0" smtClean="0">
                          <a:ln>
                            <a:noFill/>
                          </a:ln>
                          <a:solidFill>
                            <a:srgbClr val="A4001D"/>
                          </a:solidFill>
                          <a:effectLst/>
                          <a:latin typeface="Arial" pitchFamily="34" charset="0"/>
                          <a:cs typeface="Arial" pitchFamily="34" charset="0"/>
                        </a:rPr>
                        <a:t>Yes</a:t>
                      </a:r>
                      <a:endParaRPr kumimoji="0" lang="en-US" sz="1400" b="1" i="0" u="none" strike="noStrike" cap="none" normalizeH="0" baseline="0" smtClean="0">
                        <a:ln>
                          <a:noFill/>
                        </a:ln>
                        <a:solidFill>
                          <a:srgbClr val="A4001D"/>
                        </a:solidFill>
                        <a:effectLst/>
                        <a:latin typeface="Arial" pitchFamily="34" charset="0"/>
                      </a:endParaRPr>
                    </a:p>
                  </a:txBody>
                  <a:tcPr anchor="b" horzOverflow="overflow">
                    <a:lnL w="12700" cap="flat" cmpd="sng" algn="ctr">
                      <a:solidFill>
                        <a:srgbClr val="666699"/>
                      </a:solidFill>
                      <a:prstDash val="solid"/>
                      <a:round/>
                      <a:headEnd type="none" w="med" len="med"/>
                      <a:tailEnd type="none" w="med" len="med"/>
                    </a:lnL>
                    <a:lnR w="12700" cap="flat" cmpd="sng" algn="ctr">
                      <a:solidFill>
                        <a:srgbClr val="666699"/>
                      </a:solidFill>
                      <a:prstDash val="solid"/>
                      <a:round/>
                      <a:headEnd type="none" w="med" len="med"/>
                      <a:tailEnd type="none" w="med" len="med"/>
                    </a:lnR>
                    <a:lnT w="12700" cap="flat" cmpd="sng" algn="ctr">
                      <a:solidFill>
                        <a:srgbClr val="666699"/>
                      </a:solidFill>
                      <a:prstDash val="solid"/>
                      <a:round/>
                      <a:headEnd type="none" w="med" len="med"/>
                      <a:tailEnd type="none" w="med" len="med"/>
                    </a:lnT>
                    <a:lnB w="12700" cap="flat" cmpd="sng" algn="ctr">
                      <a:solidFill>
                        <a:srgbClr val="666699"/>
                      </a:solidFill>
                      <a:prstDash val="solid"/>
                      <a:round/>
                      <a:headEnd type="none" w="med" len="med"/>
                      <a:tailEnd type="none" w="med" len="med"/>
                    </a:lnB>
                    <a:lnTlToBr>
                      <a:noFill/>
                    </a:lnTlToBr>
                    <a:lnBlToTr>
                      <a:noFill/>
                    </a:lnBlToTr>
                    <a:solidFill>
                      <a:srgbClr val="FFFAD4"/>
                    </a:solidFill>
                  </a:tcPr>
                </a:tc>
              </a:tr>
              <a:tr h="244475">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rgbClr val="A4001D"/>
                          </a:solidFill>
                          <a:effectLst/>
                          <a:latin typeface="Arial" pitchFamily="34" charset="0"/>
                          <a:cs typeface="Arial" pitchFamily="34" charset="0"/>
                        </a:rPr>
                        <a:t>Z-distribution *</a:t>
                      </a:r>
                      <a:endParaRPr kumimoji="0" lang="en-US" sz="1400" b="0" i="0" u="none" strike="noStrike" cap="none" normalizeH="0" baseline="0" smtClean="0">
                        <a:ln>
                          <a:noFill/>
                        </a:ln>
                        <a:solidFill>
                          <a:srgbClr val="A4001D"/>
                        </a:solidFill>
                        <a:effectLst/>
                        <a:latin typeface="Arial" pitchFamily="34" charset="0"/>
                      </a:endParaRPr>
                    </a:p>
                  </a:txBody>
                  <a:tcPr anchor="b" horzOverflow="overflow">
                    <a:lnL w="12700" cap="flat" cmpd="sng" algn="ctr">
                      <a:solidFill>
                        <a:srgbClr val="666699"/>
                      </a:solidFill>
                      <a:prstDash val="solid"/>
                      <a:round/>
                      <a:headEnd type="none" w="med" len="med"/>
                      <a:tailEnd type="none" w="med" len="med"/>
                    </a:lnL>
                    <a:lnR w="12700" cap="flat" cmpd="sng" algn="ctr">
                      <a:solidFill>
                        <a:srgbClr val="666699"/>
                      </a:solidFill>
                      <a:prstDash val="solid"/>
                      <a:round/>
                      <a:headEnd type="none" w="med" len="med"/>
                      <a:tailEnd type="none" w="med" len="med"/>
                    </a:lnR>
                    <a:lnT w="12700" cap="flat" cmpd="sng" algn="ctr">
                      <a:solidFill>
                        <a:srgbClr val="666699"/>
                      </a:solidFill>
                      <a:prstDash val="solid"/>
                      <a:round/>
                      <a:headEnd type="none" w="med" len="med"/>
                      <a:tailEnd type="none" w="med" len="med"/>
                    </a:lnT>
                    <a:lnB w="12700" cap="flat" cmpd="sng" algn="ctr">
                      <a:solidFill>
                        <a:srgbClr val="666699"/>
                      </a:solidFill>
                      <a:prstDash val="solid"/>
                      <a:round/>
                      <a:headEnd type="none" w="med" len="med"/>
                      <a:tailEnd type="none" w="med" len="med"/>
                    </a:lnB>
                    <a:lnTlToBr>
                      <a:noFill/>
                    </a:lnTlToBr>
                    <a:lnBlToTr>
                      <a:noFill/>
                    </a:lnBlToTr>
                    <a:solidFill>
                      <a:srgbClr val="FFFAD4"/>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rgbClr val="A4001D"/>
                          </a:solidFill>
                          <a:effectLst/>
                          <a:latin typeface="Arial" pitchFamily="34" charset="0"/>
                          <a:cs typeface="Arial" pitchFamily="34" charset="0"/>
                        </a:rPr>
                        <a:t>Gauss</a:t>
                      </a:r>
                      <a:endParaRPr kumimoji="0" lang="en-US" sz="1400" b="0" i="0" u="none" strike="noStrike" cap="none" normalizeH="0" baseline="0" smtClean="0">
                        <a:ln>
                          <a:noFill/>
                        </a:ln>
                        <a:solidFill>
                          <a:srgbClr val="A4001D"/>
                        </a:solidFill>
                        <a:effectLst/>
                        <a:latin typeface="Arial" pitchFamily="34" charset="0"/>
                      </a:endParaRPr>
                    </a:p>
                  </a:txBody>
                  <a:tcPr anchor="b" horzOverflow="overflow">
                    <a:lnL w="12700" cap="flat" cmpd="sng" algn="ctr">
                      <a:solidFill>
                        <a:srgbClr val="666699"/>
                      </a:solidFill>
                      <a:prstDash val="solid"/>
                      <a:round/>
                      <a:headEnd type="none" w="med" len="med"/>
                      <a:tailEnd type="none" w="med" len="med"/>
                    </a:lnL>
                    <a:lnR w="12700" cap="flat" cmpd="sng" algn="ctr">
                      <a:solidFill>
                        <a:srgbClr val="666699"/>
                      </a:solidFill>
                      <a:prstDash val="solid"/>
                      <a:round/>
                      <a:headEnd type="none" w="med" len="med"/>
                      <a:tailEnd type="none" w="med" len="med"/>
                    </a:lnR>
                    <a:lnT w="12700" cap="flat" cmpd="sng" algn="ctr">
                      <a:solidFill>
                        <a:srgbClr val="666699"/>
                      </a:solidFill>
                      <a:prstDash val="solid"/>
                      <a:round/>
                      <a:headEnd type="none" w="med" len="med"/>
                      <a:tailEnd type="none" w="med" len="med"/>
                    </a:lnT>
                    <a:lnB w="12700" cap="flat" cmpd="sng" algn="ctr">
                      <a:solidFill>
                        <a:srgbClr val="666699"/>
                      </a:solidFill>
                      <a:prstDash val="solid"/>
                      <a:round/>
                      <a:headEnd type="none" w="med" len="med"/>
                      <a:tailEnd type="none" w="med" len="med"/>
                    </a:lnB>
                    <a:lnTlToBr>
                      <a:noFill/>
                    </a:lnTlToBr>
                    <a:lnBlToTr>
                      <a:noFill/>
                    </a:lnBlToTr>
                    <a:solidFill>
                      <a:srgbClr val="FFFAD4"/>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rgbClr val="A4001D"/>
                          </a:solidFill>
                          <a:effectLst/>
                          <a:latin typeface="Arial" pitchFamily="34" charset="0"/>
                          <a:cs typeface="Arial" pitchFamily="34" charset="0"/>
                        </a:rPr>
                        <a:t>Gauss</a:t>
                      </a:r>
                      <a:endParaRPr kumimoji="0" lang="en-US" sz="1400" b="0" i="0" u="none" strike="noStrike" cap="none" normalizeH="0" baseline="0" smtClean="0">
                        <a:ln>
                          <a:noFill/>
                        </a:ln>
                        <a:solidFill>
                          <a:srgbClr val="A4001D"/>
                        </a:solidFill>
                        <a:effectLst/>
                        <a:latin typeface="Arial" pitchFamily="34" charset="0"/>
                      </a:endParaRPr>
                    </a:p>
                  </a:txBody>
                  <a:tcPr anchor="b" horzOverflow="overflow">
                    <a:lnL w="12700" cap="flat" cmpd="sng" algn="ctr">
                      <a:solidFill>
                        <a:srgbClr val="666699"/>
                      </a:solidFill>
                      <a:prstDash val="solid"/>
                      <a:round/>
                      <a:headEnd type="none" w="med" len="med"/>
                      <a:tailEnd type="none" w="med" len="med"/>
                    </a:lnL>
                    <a:lnR w="12700" cap="flat" cmpd="sng" algn="ctr">
                      <a:solidFill>
                        <a:srgbClr val="666699"/>
                      </a:solidFill>
                      <a:prstDash val="solid"/>
                      <a:round/>
                      <a:headEnd type="none" w="med" len="med"/>
                      <a:tailEnd type="none" w="med" len="med"/>
                    </a:lnR>
                    <a:lnT w="12700" cap="flat" cmpd="sng" algn="ctr">
                      <a:solidFill>
                        <a:srgbClr val="666699"/>
                      </a:solidFill>
                      <a:prstDash val="solid"/>
                      <a:round/>
                      <a:headEnd type="none" w="med" len="med"/>
                      <a:tailEnd type="none" w="med" len="med"/>
                    </a:lnT>
                    <a:lnB w="12700" cap="flat" cmpd="sng" algn="ctr">
                      <a:solidFill>
                        <a:srgbClr val="666699"/>
                      </a:solidFill>
                      <a:prstDash val="solid"/>
                      <a:round/>
                      <a:headEnd type="none" w="med" len="med"/>
                      <a:tailEnd type="none" w="med" len="med"/>
                    </a:lnB>
                    <a:lnTlToBr>
                      <a:noFill/>
                    </a:lnTlToBr>
                    <a:lnBlToTr>
                      <a:noFill/>
                    </a:lnBlToTr>
                    <a:solidFill>
                      <a:srgbClr val="FFFAD4"/>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rgbClr val="A4001D"/>
                          </a:solidFill>
                          <a:effectLst/>
                          <a:latin typeface="Arial" pitchFamily="34" charset="0"/>
                          <a:cs typeface="Arial" pitchFamily="34" charset="0"/>
                        </a:rPr>
                        <a:t>Gauss</a:t>
                      </a:r>
                      <a:endParaRPr kumimoji="0" lang="en-US" sz="1400" b="0" i="0" u="none" strike="noStrike" cap="none" normalizeH="0" baseline="0" smtClean="0">
                        <a:ln>
                          <a:noFill/>
                        </a:ln>
                        <a:solidFill>
                          <a:srgbClr val="A4001D"/>
                        </a:solidFill>
                        <a:effectLst/>
                        <a:latin typeface="Arial" pitchFamily="34" charset="0"/>
                      </a:endParaRPr>
                    </a:p>
                  </a:txBody>
                  <a:tcPr anchor="b" horzOverflow="overflow">
                    <a:lnL w="12700" cap="flat" cmpd="sng" algn="ctr">
                      <a:solidFill>
                        <a:srgbClr val="666699"/>
                      </a:solidFill>
                      <a:prstDash val="solid"/>
                      <a:round/>
                      <a:headEnd type="none" w="med" len="med"/>
                      <a:tailEnd type="none" w="med" len="med"/>
                    </a:lnL>
                    <a:lnR w="12700" cap="flat" cmpd="sng" algn="ctr">
                      <a:solidFill>
                        <a:srgbClr val="666699"/>
                      </a:solidFill>
                      <a:prstDash val="solid"/>
                      <a:round/>
                      <a:headEnd type="none" w="med" len="med"/>
                      <a:tailEnd type="none" w="med" len="med"/>
                    </a:lnR>
                    <a:lnT w="12700" cap="flat" cmpd="sng" algn="ctr">
                      <a:solidFill>
                        <a:srgbClr val="666699"/>
                      </a:solidFill>
                      <a:prstDash val="solid"/>
                      <a:round/>
                      <a:headEnd type="none" w="med" len="med"/>
                      <a:tailEnd type="none" w="med" len="med"/>
                    </a:lnT>
                    <a:lnB w="12700" cap="flat" cmpd="sng" algn="ctr">
                      <a:solidFill>
                        <a:srgbClr val="666699"/>
                      </a:solidFill>
                      <a:prstDash val="solid"/>
                      <a:round/>
                      <a:headEnd type="none" w="med" len="med"/>
                      <a:tailEnd type="none" w="med" len="med"/>
                    </a:lnB>
                    <a:lnTlToBr>
                      <a:noFill/>
                    </a:lnTlToBr>
                    <a:lnBlToTr>
                      <a:noFill/>
                    </a:lnBlToTr>
                    <a:solidFill>
                      <a:srgbClr val="FFFAD4"/>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n-US" sz="1400" b="1" i="0" u="none" strike="noStrike" cap="none" normalizeH="0" baseline="0" smtClean="0">
                          <a:ln>
                            <a:noFill/>
                          </a:ln>
                          <a:solidFill>
                            <a:srgbClr val="A4001D"/>
                          </a:solidFill>
                          <a:effectLst/>
                          <a:latin typeface="Arial" pitchFamily="34" charset="0"/>
                          <a:cs typeface="Arial" pitchFamily="34" charset="0"/>
                        </a:rPr>
                        <a:t>Flat</a:t>
                      </a:r>
                      <a:endParaRPr kumimoji="0" lang="en-US" sz="1400" b="1" i="0" u="none" strike="noStrike" cap="none" normalizeH="0" baseline="0" smtClean="0">
                        <a:ln>
                          <a:noFill/>
                        </a:ln>
                        <a:solidFill>
                          <a:srgbClr val="A4001D"/>
                        </a:solidFill>
                        <a:effectLst/>
                        <a:latin typeface="Arial" pitchFamily="34" charset="0"/>
                      </a:endParaRPr>
                    </a:p>
                  </a:txBody>
                  <a:tcPr anchor="b" horzOverflow="overflow">
                    <a:lnL w="12700" cap="flat" cmpd="sng" algn="ctr">
                      <a:solidFill>
                        <a:srgbClr val="666699"/>
                      </a:solidFill>
                      <a:prstDash val="solid"/>
                      <a:round/>
                      <a:headEnd type="none" w="med" len="med"/>
                      <a:tailEnd type="none" w="med" len="med"/>
                    </a:lnL>
                    <a:lnR w="12700" cap="flat" cmpd="sng" algn="ctr">
                      <a:solidFill>
                        <a:srgbClr val="666699"/>
                      </a:solidFill>
                      <a:prstDash val="solid"/>
                      <a:round/>
                      <a:headEnd type="none" w="med" len="med"/>
                      <a:tailEnd type="none" w="med" len="med"/>
                    </a:lnR>
                    <a:lnT w="12700" cap="flat" cmpd="sng" algn="ctr">
                      <a:solidFill>
                        <a:srgbClr val="666699"/>
                      </a:solidFill>
                      <a:prstDash val="solid"/>
                      <a:round/>
                      <a:headEnd type="none" w="med" len="med"/>
                      <a:tailEnd type="none" w="med" len="med"/>
                    </a:lnT>
                    <a:lnB w="12700" cap="flat" cmpd="sng" algn="ctr">
                      <a:solidFill>
                        <a:srgbClr val="666699"/>
                      </a:solidFill>
                      <a:prstDash val="solid"/>
                      <a:round/>
                      <a:headEnd type="none" w="med" len="med"/>
                      <a:tailEnd type="none" w="med" len="med"/>
                    </a:lnB>
                    <a:lnTlToBr>
                      <a:noFill/>
                    </a:lnTlToBr>
                    <a:lnBlToTr>
                      <a:noFill/>
                    </a:lnBlToTr>
                    <a:solidFill>
                      <a:srgbClr val="FFFAD4"/>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n-US" sz="1400" b="1" i="0" u="none" strike="noStrike" cap="none" normalizeH="0" baseline="0" smtClean="0">
                          <a:ln>
                            <a:noFill/>
                          </a:ln>
                          <a:solidFill>
                            <a:srgbClr val="A4001D"/>
                          </a:solidFill>
                          <a:effectLst/>
                          <a:latin typeface="Arial" pitchFamily="34" charset="0"/>
                          <a:cs typeface="Arial" pitchFamily="34" charset="0"/>
                        </a:rPr>
                        <a:t>Flat</a:t>
                      </a:r>
                      <a:endParaRPr kumimoji="0" lang="en-US" sz="1400" b="1" i="0" u="none" strike="noStrike" cap="none" normalizeH="0" baseline="0" smtClean="0">
                        <a:ln>
                          <a:noFill/>
                        </a:ln>
                        <a:solidFill>
                          <a:srgbClr val="A4001D"/>
                        </a:solidFill>
                        <a:effectLst/>
                        <a:latin typeface="Arial" pitchFamily="34" charset="0"/>
                      </a:endParaRPr>
                    </a:p>
                  </a:txBody>
                  <a:tcPr anchor="b" horzOverflow="overflow">
                    <a:lnL w="12700" cap="flat" cmpd="sng" algn="ctr">
                      <a:solidFill>
                        <a:srgbClr val="666699"/>
                      </a:solidFill>
                      <a:prstDash val="solid"/>
                      <a:round/>
                      <a:headEnd type="none" w="med" len="med"/>
                      <a:tailEnd type="none" w="med" len="med"/>
                    </a:lnL>
                    <a:lnR w="12700" cap="flat" cmpd="sng" algn="ctr">
                      <a:solidFill>
                        <a:srgbClr val="666699"/>
                      </a:solidFill>
                      <a:prstDash val="solid"/>
                      <a:round/>
                      <a:headEnd type="none" w="med" len="med"/>
                      <a:tailEnd type="none" w="med" len="med"/>
                    </a:lnR>
                    <a:lnT w="12700" cap="flat" cmpd="sng" algn="ctr">
                      <a:solidFill>
                        <a:srgbClr val="666699"/>
                      </a:solidFill>
                      <a:prstDash val="solid"/>
                      <a:round/>
                      <a:headEnd type="none" w="med" len="med"/>
                      <a:tailEnd type="none" w="med" len="med"/>
                    </a:lnT>
                    <a:lnB w="12700" cap="flat" cmpd="sng" algn="ctr">
                      <a:solidFill>
                        <a:srgbClr val="666699"/>
                      </a:solidFill>
                      <a:prstDash val="solid"/>
                      <a:round/>
                      <a:headEnd type="none" w="med" len="med"/>
                      <a:tailEnd type="none" w="med" len="med"/>
                    </a:lnB>
                    <a:lnTlToBr>
                      <a:noFill/>
                    </a:lnTlToBr>
                    <a:lnBlToTr>
                      <a:noFill/>
                    </a:lnBlToTr>
                    <a:solidFill>
                      <a:srgbClr val="FFFAD4"/>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n-US" sz="1400" b="1" i="0" u="none" strike="noStrike" cap="none" normalizeH="0" baseline="0" smtClean="0">
                          <a:ln>
                            <a:noFill/>
                          </a:ln>
                          <a:solidFill>
                            <a:srgbClr val="A4001D"/>
                          </a:solidFill>
                          <a:effectLst/>
                          <a:latin typeface="Arial" pitchFamily="34" charset="0"/>
                          <a:cs typeface="Arial" pitchFamily="34" charset="0"/>
                        </a:rPr>
                        <a:t>Flat</a:t>
                      </a:r>
                      <a:endParaRPr kumimoji="0" lang="en-US" sz="1400" b="1" i="0" u="none" strike="noStrike" cap="none" normalizeH="0" baseline="0" smtClean="0">
                        <a:ln>
                          <a:noFill/>
                        </a:ln>
                        <a:solidFill>
                          <a:srgbClr val="A4001D"/>
                        </a:solidFill>
                        <a:effectLst/>
                        <a:latin typeface="Arial" pitchFamily="34" charset="0"/>
                      </a:endParaRPr>
                    </a:p>
                  </a:txBody>
                  <a:tcPr anchor="b" horzOverflow="overflow">
                    <a:lnL w="12700" cap="flat" cmpd="sng" algn="ctr">
                      <a:solidFill>
                        <a:srgbClr val="666699"/>
                      </a:solidFill>
                      <a:prstDash val="solid"/>
                      <a:round/>
                      <a:headEnd type="none" w="med" len="med"/>
                      <a:tailEnd type="none" w="med" len="med"/>
                    </a:lnL>
                    <a:lnR w="12700" cap="flat" cmpd="sng" algn="ctr">
                      <a:solidFill>
                        <a:srgbClr val="666699"/>
                      </a:solidFill>
                      <a:prstDash val="solid"/>
                      <a:round/>
                      <a:headEnd type="none" w="med" len="med"/>
                      <a:tailEnd type="none" w="med" len="med"/>
                    </a:lnR>
                    <a:lnT w="12700" cap="flat" cmpd="sng" algn="ctr">
                      <a:solidFill>
                        <a:srgbClr val="666699"/>
                      </a:solidFill>
                      <a:prstDash val="solid"/>
                      <a:round/>
                      <a:headEnd type="none" w="med" len="med"/>
                      <a:tailEnd type="none" w="med" len="med"/>
                    </a:lnT>
                    <a:lnB w="12700" cap="flat" cmpd="sng" algn="ctr">
                      <a:solidFill>
                        <a:srgbClr val="666699"/>
                      </a:solidFill>
                      <a:prstDash val="solid"/>
                      <a:round/>
                      <a:headEnd type="none" w="med" len="med"/>
                      <a:tailEnd type="none" w="med" len="med"/>
                    </a:lnB>
                    <a:lnTlToBr>
                      <a:noFill/>
                    </a:lnTlToBr>
                    <a:lnBlToTr>
                      <a:noFill/>
                    </a:lnBlToTr>
                    <a:solidFill>
                      <a:srgbClr val="FFFAD4"/>
                    </a:solidFill>
                  </a:tcPr>
                </a:tc>
              </a:tr>
              <a:tr h="244475">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rgbClr val="A4001D"/>
                          </a:solidFill>
                          <a:effectLst/>
                          <a:latin typeface="Symbol" pitchFamily="18" charset="2"/>
                          <a:cs typeface="Arial" pitchFamily="34" charset="0"/>
                        </a:rPr>
                        <a:t>s</a:t>
                      </a:r>
                      <a:r>
                        <a:rPr kumimoji="0" lang="en-US" sz="1400" b="0" i="0" u="none" strike="noStrike" cap="none" normalizeH="0" baseline="-25000" smtClean="0">
                          <a:ln>
                            <a:noFill/>
                          </a:ln>
                          <a:solidFill>
                            <a:srgbClr val="A4001D"/>
                          </a:solidFill>
                          <a:effectLst/>
                          <a:latin typeface="Arial" pitchFamily="34" charset="0"/>
                          <a:cs typeface="Arial" pitchFamily="34" charset="0"/>
                        </a:rPr>
                        <a:t>x</a:t>
                      </a:r>
                      <a:r>
                        <a:rPr kumimoji="0" lang="en-US" sz="1400" b="0" i="0" u="none" strike="noStrike" cap="none" normalizeH="0" baseline="0" smtClean="0">
                          <a:ln>
                            <a:noFill/>
                          </a:ln>
                          <a:solidFill>
                            <a:srgbClr val="A4001D"/>
                          </a:solidFill>
                          <a:effectLst/>
                          <a:latin typeface="Arial" pitchFamily="34" charset="0"/>
                          <a:cs typeface="Arial" pitchFamily="34" charset="0"/>
                        </a:rPr>
                        <a:t> (m)</a:t>
                      </a:r>
                      <a:endParaRPr kumimoji="0" lang="en-US" sz="1400" b="0" i="0" u="none" strike="noStrike" cap="none" normalizeH="0" baseline="0" smtClean="0">
                        <a:ln>
                          <a:noFill/>
                        </a:ln>
                        <a:solidFill>
                          <a:srgbClr val="A4001D"/>
                        </a:solidFill>
                        <a:effectLst/>
                        <a:latin typeface="Arial" pitchFamily="34" charset="0"/>
                      </a:endParaRPr>
                    </a:p>
                  </a:txBody>
                  <a:tcPr anchor="b" horzOverflow="overflow">
                    <a:lnL w="12700" cap="flat" cmpd="sng" algn="ctr">
                      <a:solidFill>
                        <a:srgbClr val="666699"/>
                      </a:solidFill>
                      <a:prstDash val="solid"/>
                      <a:round/>
                      <a:headEnd type="none" w="med" len="med"/>
                      <a:tailEnd type="none" w="med" len="med"/>
                    </a:lnL>
                    <a:lnR w="12700" cap="flat" cmpd="sng" algn="ctr">
                      <a:solidFill>
                        <a:srgbClr val="666699"/>
                      </a:solidFill>
                      <a:prstDash val="solid"/>
                      <a:round/>
                      <a:headEnd type="none" w="med" len="med"/>
                      <a:tailEnd type="none" w="med" len="med"/>
                    </a:lnR>
                    <a:lnT w="12700" cap="flat" cmpd="sng" algn="ctr">
                      <a:solidFill>
                        <a:srgbClr val="666699"/>
                      </a:solidFill>
                      <a:prstDash val="solid"/>
                      <a:round/>
                      <a:headEnd type="none" w="med" len="med"/>
                      <a:tailEnd type="none" w="med" len="med"/>
                    </a:lnT>
                    <a:lnB w="12700" cap="flat" cmpd="sng" algn="ctr">
                      <a:solidFill>
                        <a:srgbClr val="666699"/>
                      </a:solidFill>
                      <a:prstDash val="solid"/>
                      <a:round/>
                      <a:headEnd type="none" w="med" len="med"/>
                      <a:tailEnd type="none" w="med" len="med"/>
                    </a:lnB>
                    <a:lnTlToBr>
                      <a:noFill/>
                    </a:lnTlToBr>
                    <a:lnBlToTr>
                      <a:noFill/>
                    </a:lnBlToTr>
                    <a:solidFill>
                      <a:srgbClr val="FFFAD4"/>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rgbClr val="A4001D"/>
                          </a:solidFill>
                          <a:effectLst/>
                          <a:latin typeface="Arial" pitchFamily="34" charset="0"/>
                          <a:cs typeface="Arial" pitchFamily="34" charset="0"/>
                        </a:rPr>
                        <a:t>6.39E-07</a:t>
                      </a:r>
                      <a:endParaRPr kumimoji="0" lang="en-US" sz="1400" b="0" i="0" u="none" strike="noStrike" cap="none" normalizeH="0" baseline="0" smtClean="0">
                        <a:ln>
                          <a:noFill/>
                        </a:ln>
                        <a:solidFill>
                          <a:srgbClr val="A4001D"/>
                        </a:solidFill>
                        <a:effectLst/>
                        <a:latin typeface="Arial" pitchFamily="34" charset="0"/>
                      </a:endParaRPr>
                    </a:p>
                  </a:txBody>
                  <a:tcPr anchor="b" horzOverflow="overflow">
                    <a:lnL w="12700" cap="flat" cmpd="sng" algn="ctr">
                      <a:solidFill>
                        <a:srgbClr val="666699"/>
                      </a:solidFill>
                      <a:prstDash val="solid"/>
                      <a:round/>
                      <a:headEnd type="none" w="med" len="med"/>
                      <a:tailEnd type="none" w="med" len="med"/>
                    </a:lnL>
                    <a:lnR w="12700" cap="flat" cmpd="sng" algn="ctr">
                      <a:solidFill>
                        <a:srgbClr val="666699"/>
                      </a:solidFill>
                      <a:prstDash val="solid"/>
                      <a:round/>
                      <a:headEnd type="none" w="med" len="med"/>
                      <a:tailEnd type="none" w="med" len="med"/>
                    </a:lnR>
                    <a:lnT w="12700" cap="flat" cmpd="sng" algn="ctr">
                      <a:solidFill>
                        <a:srgbClr val="666699"/>
                      </a:solidFill>
                      <a:prstDash val="solid"/>
                      <a:round/>
                      <a:headEnd type="none" w="med" len="med"/>
                      <a:tailEnd type="none" w="med" len="med"/>
                    </a:lnT>
                    <a:lnB w="12700" cap="flat" cmpd="sng" algn="ctr">
                      <a:solidFill>
                        <a:srgbClr val="666699"/>
                      </a:solidFill>
                      <a:prstDash val="solid"/>
                      <a:round/>
                      <a:headEnd type="none" w="med" len="med"/>
                      <a:tailEnd type="none" w="med" len="med"/>
                    </a:lnB>
                    <a:lnTlToBr>
                      <a:noFill/>
                    </a:lnTlToBr>
                    <a:lnBlToTr>
                      <a:noFill/>
                    </a:lnBlToTr>
                    <a:solidFill>
                      <a:srgbClr val="FFFAD4"/>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rgbClr val="A4001D"/>
                          </a:solidFill>
                          <a:effectLst/>
                          <a:latin typeface="Arial" pitchFamily="34" charset="0"/>
                          <a:cs typeface="Arial" pitchFamily="34" charset="0"/>
                        </a:rPr>
                        <a:t>4.74E-07</a:t>
                      </a:r>
                      <a:endParaRPr kumimoji="0" lang="en-US" sz="1400" b="0" i="0" u="none" strike="noStrike" cap="none" normalizeH="0" baseline="0" smtClean="0">
                        <a:ln>
                          <a:noFill/>
                        </a:ln>
                        <a:solidFill>
                          <a:srgbClr val="A4001D"/>
                        </a:solidFill>
                        <a:effectLst/>
                        <a:latin typeface="Arial" pitchFamily="34" charset="0"/>
                      </a:endParaRPr>
                    </a:p>
                  </a:txBody>
                  <a:tcPr anchor="b" horzOverflow="overflow">
                    <a:lnL w="12700" cap="flat" cmpd="sng" algn="ctr">
                      <a:solidFill>
                        <a:srgbClr val="666699"/>
                      </a:solidFill>
                      <a:prstDash val="solid"/>
                      <a:round/>
                      <a:headEnd type="none" w="med" len="med"/>
                      <a:tailEnd type="none" w="med" len="med"/>
                    </a:lnL>
                    <a:lnR w="12700" cap="flat" cmpd="sng" algn="ctr">
                      <a:solidFill>
                        <a:srgbClr val="666699"/>
                      </a:solidFill>
                      <a:prstDash val="solid"/>
                      <a:round/>
                      <a:headEnd type="none" w="med" len="med"/>
                      <a:tailEnd type="none" w="med" len="med"/>
                    </a:lnR>
                    <a:lnT w="12700" cap="flat" cmpd="sng" algn="ctr">
                      <a:solidFill>
                        <a:srgbClr val="666699"/>
                      </a:solidFill>
                      <a:prstDash val="solid"/>
                      <a:round/>
                      <a:headEnd type="none" w="med" len="med"/>
                      <a:tailEnd type="none" w="med" len="med"/>
                    </a:lnT>
                    <a:lnB w="12700" cap="flat" cmpd="sng" algn="ctr">
                      <a:solidFill>
                        <a:srgbClr val="666699"/>
                      </a:solidFill>
                      <a:prstDash val="solid"/>
                      <a:round/>
                      <a:headEnd type="none" w="med" len="med"/>
                      <a:tailEnd type="none" w="med" len="med"/>
                    </a:lnB>
                    <a:lnTlToBr>
                      <a:noFill/>
                    </a:lnTlToBr>
                    <a:lnBlToTr>
                      <a:noFill/>
                    </a:lnBlToTr>
                    <a:solidFill>
                      <a:srgbClr val="FFFAD4"/>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rgbClr val="A4001D"/>
                          </a:solidFill>
                          <a:effectLst/>
                          <a:latin typeface="Arial" pitchFamily="34" charset="0"/>
                          <a:cs typeface="Arial" pitchFamily="34" charset="0"/>
                        </a:rPr>
                        <a:t>4.74E-07</a:t>
                      </a:r>
                      <a:endParaRPr kumimoji="0" lang="en-US" sz="1400" b="0" i="0" u="none" strike="noStrike" cap="none" normalizeH="0" baseline="0" smtClean="0">
                        <a:ln>
                          <a:noFill/>
                        </a:ln>
                        <a:solidFill>
                          <a:srgbClr val="A4001D"/>
                        </a:solidFill>
                        <a:effectLst/>
                        <a:latin typeface="Arial" pitchFamily="34" charset="0"/>
                      </a:endParaRPr>
                    </a:p>
                  </a:txBody>
                  <a:tcPr anchor="b" horzOverflow="overflow">
                    <a:lnL w="12700" cap="flat" cmpd="sng" algn="ctr">
                      <a:solidFill>
                        <a:srgbClr val="666699"/>
                      </a:solidFill>
                      <a:prstDash val="solid"/>
                      <a:round/>
                      <a:headEnd type="none" w="med" len="med"/>
                      <a:tailEnd type="none" w="med" len="med"/>
                    </a:lnL>
                    <a:lnR w="12700" cap="flat" cmpd="sng" algn="ctr">
                      <a:solidFill>
                        <a:srgbClr val="666699"/>
                      </a:solidFill>
                      <a:prstDash val="solid"/>
                      <a:round/>
                      <a:headEnd type="none" w="med" len="med"/>
                      <a:tailEnd type="none" w="med" len="med"/>
                    </a:lnR>
                    <a:lnT w="12700" cap="flat" cmpd="sng" algn="ctr">
                      <a:solidFill>
                        <a:srgbClr val="666699"/>
                      </a:solidFill>
                      <a:prstDash val="solid"/>
                      <a:round/>
                      <a:headEnd type="none" w="med" len="med"/>
                      <a:tailEnd type="none" w="med" len="med"/>
                    </a:lnT>
                    <a:lnB w="12700" cap="flat" cmpd="sng" algn="ctr">
                      <a:solidFill>
                        <a:srgbClr val="666699"/>
                      </a:solidFill>
                      <a:prstDash val="solid"/>
                      <a:round/>
                      <a:headEnd type="none" w="med" len="med"/>
                      <a:tailEnd type="none" w="med" len="med"/>
                    </a:lnB>
                    <a:lnTlToBr>
                      <a:noFill/>
                    </a:lnTlToBr>
                    <a:lnBlToTr>
                      <a:noFill/>
                    </a:lnBlToTr>
                    <a:solidFill>
                      <a:srgbClr val="FFFAD4"/>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rgbClr val="A4001D"/>
                          </a:solidFill>
                          <a:effectLst/>
                          <a:latin typeface="Arial" pitchFamily="34" charset="0"/>
                          <a:cs typeface="Arial" pitchFamily="34" charset="0"/>
                        </a:rPr>
                        <a:t>4.74E-07</a:t>
                      </a:r>
                      <a:endParaRPr kumimoji="0" lang="en-US" sz="1400" b="0" i="0" u="none" strike="noStrike" cap="none" normalizeH="0" baseline="0" smtClean="0">
                        <a:ln>
                          <a:noFill/>
                        </a:ln>
                        <a:solidFill>
                          <a:srgbClr val="A4001D"/>
                        </a:solidFill>
                        <a:effectLst/>
                        <a:latin typeface="Arial" pitchFamily="34" charset="0"/>
                      </a:endParaRPr>
                    </a:p>
                  </a:txBody>
                  <a:tcPr anchor="b" horzOverflow="overflow">
                    <a:lnL w="12700" cap="flat" cmpd="sng" algn="ctr">
                      <a:solidFill>
                        <a:srgbClr val="666699"/>
                      </a:solidFill>
                      <a:prstDash val="solid"/>
                      <a:round/>
                      <a:headEnd type="none" w="med" len="med"/>
                      <a:tailEnd type="none" w="med" len="med"/>
                    </a:lnL>
                    <a:lnR w="12700" cap="flat" cmpd="sng" algn="ctr">
                      <a:solidFill>
                        <a:srgbClr val="666699"/>
                      </a:solidFill>
                      <a:prstDash val="solid"/>
                      <a:round/>
                      <a:headEnd type="none" w="med" len="med"/>
                      <a:tailEnd type="none" w="med" len="med"/>
                    </a:lnR>
                    <a:lnT w="12700" cap="flat" cmpd="sng" algn="ctr">
                      <a:solidFill>
                        <a:srgbClr val="666699"/>
                      </a:solidFill>
                      <a:prstDash val="solid"/>
                      <a:round/>
                      <a:headEnd type="none" w="med" len="med"/>
                      <a:tailEnd type="none" w="med" len="med"/>
                    </a:lnT>
                    <a:lnB w="12700" cap="flat" cmpd="sng" algn="ctr">
                      <a:solidFill>
                        <a:srgbClr val="666699"/>
                      </a:solidFill>
                      <a:prstDash val="solid"/>
                      <a:round/>
                      <a:headEnd type="none" w="med" len="med"/>
                      <a:tailEnd type="none" w="med" len="med"/>
                    </a:lnB>
                    <a:lnTlToBr>
                      <a:noFill/>
                    </a:lnTlToBr>
                    <a:lnBlToTr>
                      <a:noFill/>
                    </a:lnBlToTr>
                    <a:solidFill>
                      <a:srgbClr val="FFFAD4"/>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rgbClr val="A4001D"/>
                          </a:solidFill>
                          <a:effectLst/>
                          <a:latin typeface="Arial" pitchFamily="34" charset="0"/>
                          <a:cs typeface="Arial" pitchFamily="34" charset="0"/>
                        </a:rPr>
                        <a:t>3.78E-07</a:t>
                      </a:r>
                      <a:endParaRPr kumimoji="0" lang="en-US" sz="1400" b="0" i="0" u="none" strike="noStrike" cap="none" normalizeH="0" baseline="0" smtClean="0">
                        <a:ln>
                          <a:noFill/>
                        </a:ln>
                        <a:solidFill>
                          <a:srgbClr val="A4001D"/>
                        </a:solidFill>
                        <a:effectLst/>
                        <a:latin typeface="Arial" pitchFamily="34" charset="0"/>
                      </a:endParaRPr>
                    </a:p>
                  </a:txBody>
                  <a:tcPr anchor="b" horzOverflow="overflow">
                    <a:lnL w="12700" cap="flat" cmpd="sng" algn="ctr">
                      <a:solidFill>
                        <a:srgbClr val="666699"/>
                      </a:solidFill>
                      <a:prstDash val="solid"/>
                      <a:round/>
                      <a:headEnd type="none" w="med" len="med"/>
                      <a:tailEnd type="none" w="med" len="med"/>
                    </a:lnL>
                    <a:lnR w="12700" cap="flat" cmpd="sng" algn="ctr">
                      <a:solidFill>
                        <a:srgbClr val="666699"/>
                      </a:solidFill>
                      <a:prstDash val="solid"/>
                      <a:round/>
                      <a:headEnd type="none" w="med" len="med"/>
                      <a:tailEnd type="none" w="med" len="med"/>
                    </a:lnR>
                    <a:lnT w="12700" cap="flat" cmpd="sng" algn="ctr">
                      <a:solidFill>
                        <a:srgbClr val="666699"/>
                      </a:solidFill>
                      <a:prstDash val="solid"/>
                      <a:round/>
                      <a:headEnd type="none" w="med" len="med"/>
                      <a:tailEnd type="none" w="med" len="med"/>
                    </a:lnT>
                    <a:lnB w="12700" cap="flat" cmpd="sng" algn="ctr">
                      <a:solidFill>
                        <a:srgbClr val="666699"/>
                      </a:solidFill>
                      <a:prstDash val="solid"/>
                      <a:round/>
                      <a:headEnd type="none" w="med" len="med"/>
                      <a:tailEnd type="none" w="med" len="med"/>
                    </a:lnB>
                    <a:lnTlToBr>
                      <a:noFill/>
                    </a:lnTlToBr>
                    <a:lnBlToTr>
                      <a:noFill/>
                    </a:lnBlToTr>
                    <a:solidFill>
                      <a:srgbClr val="FFFAD4"/>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rgbClr val="A4001D"/>
                          </a:solidFill>
                          <a:effectLst/>
                          <a:latin typeface="Arial" pitchFamily="34" charset="0"/>
                          <a:cs typeface="Arial" pitchFamily="34" charset="0"/>
                        </a:rPr>
                        <a:t>5.54E-07</a:t>
                      </a:r>
                      <a:endParaRPr kumimoji="0" lang="en-US" sz="1400" b="0" i="0" u="none" strike="noStrike" cap="none" normalizeH="0" baseline="0" smtClean="0">
                        <a:ln>
                          <a:noFill/>
                        </a:ln>
                        <a:solidFill>
                          <a:srgbClr val="A4001D"/>
                        </a:solidFill>
                        <a:effectLst/>
                        <a:latin typeface="Arial" pitchFamily="34" charset="0"/>
                      </a:endParaRPr>
                    </a:p>
                  </a:txBody>
                  <a:tcPr anchor="b" horzOverflow="overflow">
                    <a:lnL w="12700" cap="flat" cmpd="sng" algn="ctr">
                      <a:solidFill>
                        <a:srgbClr val="666699"/>
                      </a:solidFill>
                      <a:prstDash val="solid"/>
                      <a:round/>
                      <a:headEnd type="none" w="med" len="med"/>
                      <a:tailEnd type="none" w="med" len="med"/>
                    </a:lnL>
                    <a:lnR w="12700" cap="flat" cmpd="sng" algn="ctr">
                      <a:solidFill>
                        <a:srgbClr val="666699"/>
                      </a:solidFill>
                      <a:prstDash val="solid"/>
                      <a:round/>
                      <a:headEnd type="none" w="med" len="med"/>
                      <a:tailEnd type="none" w="med" len="med"/>
                    </a:lnR>
                    <a:lnT w="12700" cap="flat" cmpd="sng" algn="ctr">
                      <a:solidFill>
                        <a:srgbClr val="666699"/>
                      </a:solidFill>
                      <a:prstDash val="solid"/>
                      <a:round/>
                      <a:headEnd type="none" w="med" len="med"/>
                      <a:tailEnd type="none" w="med" len="med"/>
                    </a:lnT>
                    <a:lnB w="12700" cap="flat" cmpd="sng" algn="ctr">
                      <a:solidFill>
                        <a:srgbClr val="666699"/>
                      </a:solidFill>
                      <a:prstDash val="solid"/>
                      <a:round/>
                      <a:headEnd type="none" w="med" len="med"/>
                      <a:tailEnd type="none" w="med" len="med"/>
                    </a:lnB>
                    <a:lnTlToBr>
                      <a:noFill/>
                    </a:lnTlToBr>
                    <a:lnBlToTr>
                      <a:noFill/>
                    </a:lnBlToTr>
                    <a:solidFill>
                      <a:srgbClr val="FFFAD4"/>
                    </a:solidFill>
                  </a:tcPr>
                </a:tc>
              </a:tr>
              <a:tr h="244475">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rgbClr val="A4001D"/>
                          </a:solidFill>
                          <a:effectLst/>
                          <a:latin typeface="Symbol" pitchFamily="18" charset="2"/>
                          <a:cs typeface="Arial" pitchFamily="34" charset="0"/>
                        </a:rPr>
                        <a:t>s</a:t>
                      </a:r>
                      <a:r>
                        <a:rPr kumimoji="0" lang="en-US" sz="1400" b="0" i="0" u="none" strike="noStrike" cap="none" normalizeH="0" baseline="-25000" smtClean="0">
                          <a:ln>
                            <a:noFill/>
                          </a:ln>
                          <a:solidFill>
                            <a:srgbClr val="A4001D"/>
                          </a:solidFill>
                          <a:effectLst/>
                          <a:latin typeface="Arial" pitchFamily="34" charset="0"/>
                          <a:cs typeface="Arial" pitchFamily="34" charset="0"/>
                        </a:rPr>
                        <a:t>y</a:t>
                      </a:r>
                      <a:r>
                        <a:rPr kumimoji="0" lang="en-US" sz="1400" b="0" i="0" u="none" strike="noStrike" cap="none" normalizeH="0" baseline="0" smtClean="0">
                          <a:ln>
                            <a:noFill/>
                          </a:ln>
                          <a:solidFill>
                            <a:srgbClr val="A4001D"/>
                          </a:solidFill>
                          <a:effectLst/>
                          <a:latin typeface="Arial" pitchFamily="34" charset="0"/>
                          <a:cs typeface="Arial" pitchFamily="34" charset="0"/>
                        </a:rPr>
                        <a:t> (m)</a:t>
                      </a:r>
                      <a:endParaRPr kumimoji="0" lang="en-US" sz="1400" b="0" i="0" u="none" strike="noStrike" cap="none" normalizeH="0" baseline="0" smtClean="0">
                        <a:ln>
                          <a:noFill/>
                        </a:ln>
                        <a:solidFill>
                          <a:srgbClr val="A4001D"/>
                        </a:solidFill>
                        <a:effectLst/>
                        <a:latin typeface="Arial" pitchFamily="34" charset="0"/>
                      </a:endParaRPr>
                    </a:p>
                  </a:txBody>
                  <a:tcPr anchor="b" horzOverflow="overflow">
                    <a:lnL w="12700" cap="flat" cmpd="sng" algn="ctr">
                      <a:solidFill>
                        <a:srgbClr val="666699"/>
                      </a:solidFill>
                      <a:prstDash val="solid"/>
                      <a:round/>
                      <a:headEnd type="none" w="med" len="med"/>
                      <a:tailEnd type="none" w="med" len="med"/>
                    </a:lnL>
                    <a:lnR w="12700" cap="flat" cmpd="sng" algn="ctr">
                      <a:solidFill>
                        <a:srgbClr val="666699"/>
                      </a:solidFill>
                      <a:prstDash val="solid"/>
                      <a:round/>
                      <a:headEnd type="none" w="med" len="med"/>
                      <a:tailEnd type="none" w="med" len="med"/>
                    </a:lnR>
                    <a:lnT w="12700" cap="flat" cmpd="sng" algn="ctr">
                      <a:solidFill>
                        <a:srgbClr val="666699"/>
                      </a:solidFill>
                      <a:prstDash val="solid"/>
                      <a:round/>
                      <a:headEnd type="none" w="med" len="med"/>
                      <a:tailEnd type="none" w="med" len="med"/>
                    </a:lnT>
                    <a:lnB w="12700" cap="flat" cmpd="sng" algn="ctr">
                      <a:solidFill>
                        <a:srgbClr val="666699"/>
                      </a:solidFill>
                      <a:prstDash val="solid"/>
                      <a:round/>
                      <a:headEnd type="none" w="med" len="med"/>
                      <a:tailEnd type="none" w="med" len="med"/>
                    </a:lnB>
                    <a:lnTlToBr>
                      <a:noFill/>
                    </a:lnTlToBr>
                    <a:lnBlToTr>
                      <a:noFill/>
                    </a:lnBlToTr>
                    <a:solidFill>
                      <a:srgbClr val="FFFAD4"/>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rgbClr val="A4001D"/>
                          </a:solidFill>
                          <a:effectLst/>
                          <a:latin typeface="Arial" pitchFamily="34" charset="0"/>
                          <a:cs typeface="Arial" pitchFamily="34" charset="0"/>
                        </a:rPr>
                        <a:t>5.7E-09</a:t>
                      </a:r>
                      <a:endParaRPr kumimoji="0" lang="en-US" sz="1400" b="0" i="0" u="none" strike="noStrike" cap="none" normalizeH="0" baseline="0" smtClean="0">
                        <a:ln>
                          <a:noFill/>
                        </a:ln>
                        <a:solidFill>
                          <a:srgbClr val="A4001D"/>
                        </a:solidFill>
                        <a:effectLst/>
                        <a:latin typeface="Arial" pitchFamily="34" charset="0"/>
                      </a:endParaRPr>
                    </a:p>
                  </a:txBody>
                  <a:tcPr anchor="b" horzOverflow="overflow">
                    <a:lnL w="12700" cap="flat" cmpd="sng" algn="ctr">
                      <a:solidFill>
                        <a:srgbClr val="666699"/>
                      </a:solidFill>
                      <a:prstDash val="solid"/>
                      <a:round/>
                      <a:headEnd type="none" w="med" len="med"/>
                      <a:tailEnd type="none" w="med" len="med"/>
                    </a:lnL>
                    <a:lnR w="12700" cap="flat" cmpd="sng" algn="ctr">
                      <a:solidFill>
                        <a:srgbClr val="666699"/>
                      </a:solidFill>
                      <a:prstDash val="solid"/>
                      <a:round/>
                      <a:headEnd type="none" w="med" len="med"/>
                      <a:tailEnd type="none" w="med" len="med"/>
                    </a:lnR>
                    <a:lnT w="12700" cap="flat" cmpd="sng" algn="ctr">
                      <a:solidFill>
                        <a:srgbClr val="666699"/>
                      </a:solidFill>
                      <a:prstDash val="solid"/>
                      <a:round/>
                      <a:headEnd type="none" w="med" len="med"/>
                      <a:tailEnd type="none" w="med" len="med"/>
                    </a:lnT>
                    <a:lnB w="12700" cap="flat" cmpd="sng" algn="ctr">
                      <a:solidFill>
                        <a:srgbClr val="666699"/>
                      </a:solidFill>
                      <a:prstDash val="solid"/>
                      <a:round/>
                      <a:headEnd type="none" w="med" len="med"/>
                      <a:tailEnd type="none" w="med" len="med"/>
                    </a:lnB>
                    <a:lnTlToBr>
                      <a:noFill/>
                    </a:lnTlToBr>
                    <a:lnBlToTr>
                      <a:noFill/>
                    </a:lnBlToTr>
                    <a:solidFill>
                      <a:srgbClr val="FFFAD4"/>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rgbClr val="A4001D"/>
                          </a:solidFill>
                          <a:effectLst/>
                          <a:latin typeface="Arial" pitchFamily="34" charset="0"/>
                          <a:cs typeface="Arial" pitchFamily="34" charset="0"/>
                        </a:rPr>
                        <a:t>3.8E-09</a:t>
                      </a:r>
                      <a:endParaRPr kumimoji="0" lang="en-US" sz="1400" b="0" i="0" u="none" strike="noStrike" cap="none" normalizeH="0" baseline="0" smtClean="0">
                        <a:ln>
                          <a:noFill/>
                        </a:ln>
                        <a:solidFill>
                          <a:srgbClr val="A4001D"/>
                        </a:solidFill>
                        <a:effectLst/>
                        <a:latin typeface="Arial" pitchFamily="34" charset="0"/>
                      </a:endParaRPr>
                    </a:p>
                  </a:txBody>
                  <a:tcPr anchor="b" horzOverflow="overflow">
                    <a:lnL w="12700" cap="flat" cmpd="sng" algn="ctr">
                      <a:solidFill>
                        <a:srgbClr val="666699"/>
                      </a:solidFill>
                      <a:prstDash val="solid"/>
                      <a:round/>
                      <a:headEnd type="none" w="med" len="med"/>
                      <a:tailEnd type="none" w="med" len="med"/>
                    </a:lnL>
                    <a:lnR w="12700" cap="flat" cmpd="sng" algn="ctr">
                      <a:solidFill>
                        <a:srgbClr val="666699"/>
                      </a:solidFill>
                      <a:prstDash val="solid"/>
                      <a:round/>
                      <a:headEnd type="none" w="med" len="med"/>
                      <a:tailEnd type="none" w="med" len="med"/>
                    </a:lnR>
                    <a:lnT w="12700" cap="flat" cmpd="sng" algn="ctr">
                      <a:solidFill>
                        <a:srgbClr val="666699"/>
                      </a:solidFill>
                      <a:prstDash val="solid"/>
                      <a:round/>
                      <a:headEnd type="none" w="med" len="med"/>
                      <a:tailEnd type="none" w="med" len="med"/>
                    </a:lnT>
                    <a:lnB w="12700" cap="flat" cmpd="sng" algn="ctr">
                      <a:solidFill>
                        <a:srgbClr val="666699"/>
                      </a:solidFill>
                      <a:prstDash val="solid"/>
                      <a:round/>
                      <a:headEnd type="none" w="med" len="med"/>
                      <a:tailEnd type="none" w="med" len="med"/>
                    </a:lnB>
                    <a:lnTlToBr>
                      <a:noFill/>
                    </a:lnTlToBr>
                    <a:lnBlToTr>
                      <a:noFill/>
                    </a:lnBlToTr>
                    <a:solidFill>
                      <a:srgbClr val="FFFAD4"/>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rgbClr val="A4001D"/>
                          </a:solidFill>
                          <a:effectLst/>
                          <a:latin typeface="Arial" pitchFamily="34" charset="0"/>
                          <a:cs typeface="Arial" pitchFamily="34" charset="0"/>
                        </a:rPr>
                        <a:t>3.8E-09</a:t>
                      </a:r>
                      <a:endParaRPr kumimoji="0" lang="en-US" sz="1400" b="0" i="0" u="none" strike="noStrike" cap="none" normalizeH="0" baseline="0" smtClean="0">
                        <a:ln>
                          <a:noFill/>
                        </a:ln>
                        <a:solidFill>
                          <a:srgbClr val="A4001D"/>
                        </a:solidFill>
                        <a:effectLst/>
                        <a:latin typeface="Arial" pitchFamily="34" charset="0"/>
                      </a:endParaRPr>
                    </a:p>
                  </a:txBody>
                  <a:tcPr anchor="b" horzOverflow="overflow">
                    <a:lnL w="12700" cap="flat" cmpd="sng" algn="ctr">
                      <a:solidFill>
                        <a:srgbClr val="666699"/>
                      </a:solidFill>
                      <a:prstDash val="solid"/>
                      <a:round/>
                      <a:headEnd type="none" w="med" len="med"/>
                      <a:tailEnd type="none" w="med" len="med"/>
                    </a:lnL>
                    <a:lnR w="12700" cap="flat" cmpd="sng" algn="ctr">
                      <a:solidFill>
                        <a:srgbClr val="666699"/>
                      </a:solidFill>
                      <a:prstDash val="solid"/>
                      <a:round/>
                      <a:headEnd type="none" w="med" len="med"/>
                      <a:tailEnd type="none" w="med" len="med"/>
                    </a:lnR>
                    <a:lnT w="12700" cap="flat" cmpd="sng" algn="ctr">
                      <a:solidFill>
                        <a:srgbClr val="666699"/>
                      </a:solidFill>
                      <a:prstDash val="solid"/>
                      <a:round/>
                      <a:headEnd type="none" w="med" len="med"/>
                      <a:tailEnd type="none" w="med" len="med"/>
                    </a:lnT>
                    <a:lnB w="12700" cap="flat" cmpd="sng" algn="ctr">
                      <a:solidFill>
                        <a:srgbClr val="666699"/>
                      </a:solidFill>
                      <a:prstDash val="solid"/>
                      <a:round/>
                      <a:headEnd type="none" w="med" len="med"/>
                      <a:tailEnd type="none" w="med" len="med"/>
                    </a:lnB>
                    <a:lnTlToBr>
                      <a:noFill/>
                    </a:lnTlToBr>
                    <a:lnBlToTr>
                      <a:noFill/>
                    </a:lnBlToTr>
                    <a:solidFill>
                      <a:srgbClr val="FFFAD4"/>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rgbClr val="A4001D"/>
                          </a:solidFill>
                          <a:effectLst/>
                          <a:latin typeface="Arial" pitchFamily="34" charset="0"/>
                          <a:cs typeface="Arial" pitchFamily="34" charset="0"/>
                        </a:rPr>
                        <a:t>2.7E-09</a:t>
                      </a:r>
                      <a:endParaRPr kumimoji="0" lang="en-US" sz="1400" b="0" i="0" u="none" strike="noStrike" cap="none" normalizeH="0" baseline="0" smtClean="0">
                        <a:ln>
                          <a:noFill/>
                        </a:ln>
                        <a:solidFill>
                          <a:srgbClr val="A4001D"/>
                        </a:solidFill>
                        <a:effectLst/>
                        <a:latin typeface="Arial" pitchFamily="34" charset="0"/>
                      </a:endParaRPr>
                    </a:p>
                  </a:txBody>
                  <a:tcPr anchor="b" horzOverflow="overflow">
                    <a:lnL w="12700" cap="flat" cmpd="sng" algn="ctr">
                      <a:solidFill>
                        <a:srgbClr val="666699"/>
                      </a:solidFill>
                      <a:prstDash val="solid"/>
                      <a:round/>
                      <a:headEnd type="none" w="med" len="med"/>
                      <a:tailEnd type="none" w="med" len="med"/>
                    </a:lnL>
                    <a:lnR w="12700" cap="flat" cmpd="sng" algn="ctr">
                      <a:solidFill>
                        <a:srgbClr val="666699"/>
                      </a:solidFill>
                      <a:prstDash val="solid"/>
                      <a:round/>
                      <a:headEnd type="none" w="med" len="med"/>
                      <a:tailEnd type="none" w="med" len="med"/>
                    </a:lnR>
                    <a:lnT w="12700" cap="flat" cmpd="sng" algn="ctr">
                      <a:solidFill>
                        <a:srgbClr val="666699"/>
                      </a:solidFill>
                      <a:prstDash val="solid"/>
                      <a:round/>
                      <a:headEnd type="none" w="med" len="med"/>
                      <a:tailEnd type="none" w="med" len="med"/>
                    </a:lnT>
                    <a:lnB w="12700" cap="flat" cmpd="sng" algn="ctr">
                      <a:solidFill>
                        <a:srgbClr val="666699"/>
                      </a:solidFill>
                      <a:prstDash val="solid"/>
                      <a:round/>
                      <a:headEnd type="none" w="med" len="med"/>
                      <a:tailEnd type="none" w="med" len="med"/>
                    </a:lnB>
                    <a:lnTlToBr>
                      <a:noFill/>
                    </a:lnTlToBr>
                    <a:lnBlToTr>
                      <a:noFill/>
                    </a:lnBlToTr>
                    <a:solidFill>
                      <a:srgbClr val="FFFAD4"/>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rgbClr val="A4001D"/>
                          </a:solidFill>
                          <a:effectLst/>
                          <a:latin typeface="Arial" pitchFamily="34" charset="0"/>
                          <a:cs typeface="Arial" pitchFamily="34" charset="0"/>
                        </a:rPr>
                        <a:t>2.5E-09</a:t>
                      </a:r>
                      <a:endParaRPr kumimoji="0" lang="en-US" sz="1400" b="0" i="0" u="none" strike="noStrike" cap="none" normalizeH="0" baseline="0" smtClean="0">
                        <a:ln>
                          <a:noFill/>
                        </a:ln>
                        <a:solidFill>
                          <a:srgbClr val="A4001D"/>
                        </a:solidFill>
                        <a:effectLst/>
                        <a:latin typeface="Arial" pitchFamily="34" charset="0"/>
                      </a:endParaRPr>
                    </a:p>
                  </a:txBody>
                  <a:tcPr anchor="b" horzOverflow="overflow">
                    <a:lnL w="12700" cap="flat" cmpd="sng" algn="ctr">
                      <a:solidFill>
                        <a:srgbClr val="666699"/>
                      </a:solidFill>
                      <a:prstDash val="solid"/>
                      <a:round/>
                      <a:headEnd type="none" w="med" len="med"/>
                      <a:tailEnd type="none" w="med" len="med"/>
                    </a:lnL>
                    <a:lnR w="12700" cap="flat" cmpd="sng" algn="ctr">
                      <a:solidFill>
                        <a:srgbClr val="666699"/>
                      </a:solidFill>
                      <a:prstDash val="solid"/>
                      <a:round/>
                      <a:headEnd type="none" w="med" len="med"/>
                      <a:tailEnd type="none" w="med" len="med"/>
                    </a:lnR>
                    <a:lnT w="12700" cap="flat" cmpd="sng" algn="ctr">
                      <a:solidFill>
                        <a:srgbClr val="666699"/>
                      </a:solidFill>
                      <a:prstDash val="solid"/>
                      <a:round/>
                      <a:headEnd type="none" w="med" len="med"/>
                      <a:tailEnd type="none" w="med" len="med"/>
                    </a:lnT>
                    <a:lnB w="12700" cap="flat" cmpd="sng" algn="ctr">
                      <a:solidFill>
                        <a:srgbClr val="666699"/>
                      </a:solidFill>
                      <a:prstDash val="solid"/>
                      <a:round/>
                      <a:headEnd type="none" w="med" len="med"/>
                      <a:tailEnd type="none" w="med" len="med"/>
                    </a:lnB>
                    <a:lnTlToBr>
                      <a:noFill/>
                    </a:lnTlToBr>
                    <a:lnBlToTr>
                      <a:noFill/>
                    </a:lnBlToTr>
                    <a:solidFill>
                      <a:srgbClr val="FFFAD4"/>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rgbClr val="A4001D"/>
                          </a:solidFill>
                          <a:effectLst/>
                          <a:latin typeface="Arial" pitchFamily="34" charset="0"/>
                          <a:cs typeface="Arial" pitchFamily="34" charset="0"/>
                        </a:rPr>
                        <a:t>2.5E-09</a:t>
                      </a:r>
                      <a:endParaRPr kumimoji="0" lang="en-US" sz="1400" b="0" i="0" u="none" strike="noStrike" cap="none" normalizeH="0" baseline="0" smtClean="0">
                        <a:ln>
                          <a:noFill/>
                        </a:ln>
                        <a:solidFill>
                          <a:srgbClr val="A4001D"/>
                        </a:solidFill>
                        <a:effectLst/>
                        <a:latin typeface="Arial" pitchFamily="34" charset="0"/>
                      </a:endParaRPr>
                    </a:p>
                  </a:txBody>
                  <a:tcPr anchor="b" horzOverflow="overflow">
                    <a:lnL w="12700" cap="flat" cmpd="sng" algn="ctr">
                      <a:solidFill>
                        <a:srgbClr val="666699"/>
                      </a:solidFill>
                      <a:prstDash val="solid"/>
                      <a:round/>
                      <a:headEnd type="none" w="med" len="med"/>
                      <a:tailEnd type="none" w="med" len="med"/>
                    </a:lnL>
                    <a:lnR w="12700" cap="flat" cmpd="sng" algn="ctr">
                      <a:solidFill>
                        <a:srgbClr val="666699"/>
                      </a:solidFill>
                      <a:prstDash val="solid"/>
                      <a:round/>
                      <a:headEnd type="none" w="med" len="med"/>
                      <a:tailEnd type="none" w="med" len="med"/>
                    </a:lnR>
                    <a:lnT w="12700" cap="flat" cmpd="sng" algn="ctr">
                      <a:solidFill>
                        <a:srgbClr val="666699"/>
                      </a:solidFill>
                      <a:prstDash val="solid"/>
                      <a:round/>
                      <a:headEnd type="none" w="med" len="med"/>
                      <a:tailEnd type="none" w="med" len="med"/>
                    </a:lnT>
                    <a:lnB w="12700" cap="flat" cmpd="sng" algn="ctr">
                      <a:solidFill>
                        <a:srgbClr val="666699"/>
                      </a:solidFill>
                      <a:prstDash val="solid"/>
                      <a:round/>
                      <a:headEnd type="none" w="med" len="med"/>
                      <a:tailEnd type="none" w="med" len="med"/>
                    </a:lnB>
                    <a:lnTlToBr>
                      <a:noFill/>
                    </a:lnTlToBr>
                    <a:lnBlToTr>
                      <a:noFill/>
                    </a:lnBlToTr>
                    <a:solidFill>
                      <a:srgbClr val="FFFAD4"/>
                    </a:solidFill>
                  </a:tcPr>
                </a:tc>
              </a:tr>
              <a:tr h="244475">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rgbClr val="A4001D"/>
                          </a:solidFill>
                          <a:effectLst/>
                          <a:latin typeface="Symbol" pitchFamily="18" charset="2"/>
                          <a:cs typeface="Arial" pitchFamily="34" charset="0"/>
                        </a:rPr>
                        <a:t>s</a:t>
                      </a:r>
                      <a:r>
                        <a:rPr kumimoji="0" lang="en-US" sz="1400" b="0" i="0" u="none" strike="noStrike" cap="none" normalizeH="0" baseline="-25000" smtClean="0">
                          <a:ln>
                            <a:noFill/>
                          </a:ln>
                          <a:solidFill>
                            <a:srgbClr val="A4001D"/>
                          </a:solidFill>
                          <a:effectLst/>
                          <a:latin typeface="Arial" pitchFamily="34" charset="0"/>
                          <a:cs typeface="Arial" pitchFamily="34" charset="0"/>
                        </a:rPr>
                        <a:t>z</a:t>
                      </a:r>
                      <a:r>
                        <a:rPr kumimoji="0" lang="en-US" sz="1400" b="0" i="0" u="none" strike="noStrike" cap="none" normalizeH="0" baseline="0" smtClean="0">
                          <a:ln>
                            <a:noFill/>
                          </a:ln>
                          <a:solidFill>
                            <a:srgbClr val="A4001D"/>
                          </a:solidFill>
                          <a:effectLst/>
                          <a:latin typeface="Arial" pitchFamily="34" charset="0"/>
                          <a:cs typeface="Arial" pitchFamily="34" charset="0"/>
                        </a:rPr>
                        <a:t> (m)</a:t>
                      </a:r>
                      <a:endParaRPr kumimoji="0" lang="en-US" sz="1400" b="0" i="0" u="none" strike="noStrike" cap="none" normalizeH="0" baseline="0" smtClean="0">
                        <a:ln>
                          <a:noFill/>
                        </a:ln>
                        <a:solidFill>
                          <a:srgbClr val="A4001D"/>
                        </a:solidFill>
                        <a:effectLst/>
                        <a:latin typeface="Arial" pitchFamily="34" charset="0"/>
                      </a:endParaRPr>
                    </a:p>
                  </a:txBody>
                  <a:tcPr anchor="b" horzOverflow="overflow">
                    <a:lnL w="12700" cap="flat" cmpd="sng" algn="ctr">
                      <a:solidFill>
                        <a:srgbClr val="666699"/>
                      </a:solidFill>
                      <a:prstDash val="solid"/>
                      <a:round/>
                      <a:headEnd type="none" w="med" len="med"/>
                      <a:tailEnd type="none" w="med" len="med"/>
                    </a:lnL>
                    <a:lnR w="12700" cap="flat" cmpd="sng" algn="ctr">
                      <a:solidFill>
                        <a:srgbClr val="666699"/>
                      </a:solidFill>
                      <a:prstDash val="solid"/>
                      <a:round/>
                      <a:headEnd type="none" w="med" len="med"/>
                      <a:tailEnd type="none" w="med" len="med"/>
                    </a:lnR>
                    <a:lnT w="12700" cap="flat" cmpd="sng" algn="ctr">
                      <a:solidFill>
                        <a:srgbClr val="666699"/>
                      </a:solidFill>
                      <a:prstDash val="solid"/>
                      <a:round/>
                      <a:headEnd type="none" w="med" len="med"/>
                      <a:tailEnd type="none" w="med" len="med"/>
                    </a:lnT>
                    <a:lnB w="12700" cap="flat" cmpd="sng" algn="ctr">
                      <a:solidFill>
                        <a:srgbClr val="666699"/>
                      </a:solidFill>
                      <a:prstDash val="solid"/>
                      <a:round/>
                      <a:headEnd type="none" w="med" len="med"/>
                      <a:tailEnd type="none" w="med" len="med"/>
                    </a:lnB>
                    <a:lnTlToBr>
                      <a:noFill/>
                    </a:lnTlToBr>
                    <a:lnBlToTr>
                      <a:noFill/>
                    </a:lnBlToTr>
                    <a:solidFill>
                      <a:srgbClr val="FFFAD4"/>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rgbClr val="A4001D"/>
                          </a:solidFill>
                          <a:effectLst/>
                          <a:latin typeface="Arial" pitchFamily="34" charset="0"/>
                          <a:cs typeface="Arial" pitchFamily="34" charset="0"/>
                        </a:rPr>
                        <a:t>3.0E-04</a:t>
                      </a:r>
                      <a:endParaRPr kumimoji="0" lang="en-US" sz="1400" b="0" i="0" u="none" strike="noStrike" cap="none" normalizeH="0" baseline="0" smtClean="0">
                        <a:ln>
                          <a:noFill/>
                        </a:ln>
                        <a:solidFill>
                          <a:srgbClr val="A4001D"/>
                        </a:solidFill>
                        <a:effectLst/>
                        <a:latin typeface="Arial" pitchFamily="34" charset="0"/>
                      </a:endParaRPr>
                    </a:p>
                  </a:txBody>
                  <a:tcPr anchor="b" horzOverflow="overflow">
                    <a:lnL w="12700" cap="flat" cmpd="sng" algn="ctr">
                      <a:solidFill>
                        <a:srgbClr val="666699"/>
                      </a:solidFill>
                      <a:prstDash val="solid"/>
                      <a:round/>
                      <a:headEnd type="none" w="med" len="med"/>
                      <a:tailEnd type="none" w="med" len="med"/>
                    </a:lnL>
                    <a:lnR w="12700" cap="flat" cmpd="sng" algn="ctr">
                      <a:solidFill>
                        <a:srgbClr val="666699"/>
                      </a:solidFill>
                      <a:prstDash val="solid"/>
                      <a:round/>
                      <a:headEnd type="none" w="med" len="med"/>
                      <a:tailEnd type="none" w="med" len="med"/>
                    </a:lnR>
                    <a:lnT w="12700" cap="flat" cmpd="sng" algn="ctr">
                      <a:solidFill>
                        <a:srgbClr val="666699"/>
                      </a:solidFill>
                      <a:prstDash val="solid"/>
                      <a:round/>
                      <a:headEnd type="none" w="med" len="med"/>
                      <a:tailEnd type="none" w="med" len="med"/>
                    </a:lnT>
                    <a:lnB w="12700" cap="flat" cmpd="sng" algn="ctr">
                      <a:solidFill>
                        <a:srgbClr val="666699"/>
                      </a:solidFill>
                      <a:prstDash val="solid"/>
                      <a:round/>
                      <a:headEnd type="none" w="med" len="med"/>
                      <a:tailEnd type="none" w="med" len="med"/>
                    </a:lnB>
                    <a:lnTlToBr>
                      <a:noFill/>
                    </a:lnTlToBr>
                    <a:lnBlToTr>
                      <a:noFill/>
                    </a:lnBlToTr>
                    <a:solidFill>
                      <a:srgbClr val="FFFAD4"/>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rgbClr val="A4001D"/>
                          </a:solidFill>
                          <a:effectLst/>
                          <a:latin typeface="Arial" pitchFamily="34" charset="0"/>
                          <a:cs typeface="Arial" pitchFamily="34" charset="0"/>
                        </a:rPr>
                        <a:t>2.0E-04</a:t>
                      </a:r>
                      <a:endParaRPr kumimoji="0" lang="en-US" sz="1400" b="0" i="0" u="none" strike="noStrike" cap="none" normalizeH="0" baseline="0" smtClean="0">
                        <a:ln>
                          <a:noFill/>
                        </a:ln>
                        <a:solidFill>
                          <a:srgbClr val="A4001D"/>
                        </a:solidFill>
                        <a:effectLst/>
                        <a:latin typeface="Arial" pitchFamily="34" charset="0"/>
                      </a:endParaRPr>
                    </a:p>
                  </a:txBody>
                  <a:tcPr anchor="b" horzOverflow="overflow">
                    <a:lnL w="12700" cap="flat" cmpd="sng" algn="ctr">
                      <a:solidFill>
                        <a:srgbClr val="666699"/>
                      </a:solidFill>
                      <a:prstDash val="solid"/>
                      <a:round/>
                      <a:headEnd type="none" w="med" len="med"/>
                      <a:tailEnd type="none" w="med" len="med"/>
                    </a:lnL>
                    <a:lnR w="12700" cap="flat" cmpd="sng" algn="ctr">
                      <a:solidFill>
                        <a:srgbClr val="666699"/>
                      </a:solidFill>
                      <a:prstDash val="solid"/>
                      <a:round/>
                      <a:headEnd type="none" w="med" len="med"/>
                      <a:tailEnd type="none" w="med" len="med"/>
                    </a:lnR>
                    <a:lnT w="12700" cap="flat" cmpd="sng" algn="ctr">
                      <a:solidFill>
                        <a:srgbClr val="666699"/>
                      </a:solidFill>
                      <a:prstDash val="solid"/>
                      <a:round/>
                      <a:headEnd type="none" w="med" len="med"/>
                      <a:tailEnd type="none" w="med" len="med"/>
                    </a:lnT>
                    <a:lnB w="12700" cap="flat" cmpd="sng" algn="ctr">
                      <a:solidFill>
                        <a:srgbClr val="666699"/>
                      </a:solidFill>
                      <a:prstDash val="solid"/>
                      <a:round/>
                      <a:headEnd type="none" w="med" len="med"/>
                      <a:tailEnd type="none" w="med" len="med"/>
                    </a:lnB>
                    <a:lnTlToBr>
                      <a:noFill/>
                    </a:lnTlToBr>
                    <a:lnBlToTr>
                      <a:noFill/>
                    </a:lnBlToTr>
                    <a:solidFill>
                      <a:srgbClr val="FFFAD4"/>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n-US" sz="1400" b="1" i="0" u="none" strike="noStrike" cap="none" normalizeH="0" baseline="0" smtClean="0">
                          <a:ln>
                            <a:noFill/>
                          </a:ln>
                          <a:solidFill>
                            <a:srgbClr val="A4001D"/>
                          </a:solidFill>
                          <a:effectLst/>
                          <a:latin typeface="Arial" pitchFamily="34" charset="0"/>
                          <a:cs typeface="Arial" pitchFamily="34" charset="0"/>
                        </a:rPr>
                        <a:t>3.0E-04</a:t>
                      </a:r>
                      <a:endParaRPr kumimoji="0" lang="en-US" sz="1400" b="1" i="0" u="none" strike="noStrike" cap="none" normalizeH="0" baseline="0" smtClean="0">
                        <a:ln>
                          <a:noFill/>
                        </a:ln>
                        <a:solidFill>
                          <a:srgbClr val="A4001D"/>
                        </a:solidFill>
                        <a:effectLst/>
                        <a:latin typeface="Arial" pitchFamily="34" charset="0"/>
                      </a:endParaRPr>
                    </a:p>
                  </a:txBody>
                  <a:tcPr anchor="b" horzOverflow="overflow">
                    <a:lnL w="12700" cap="flat" cmpd="sng" algn="ctr">
                      <a:solidFill>
                        <a:srgbClr val="666699"/>
                      </a:solidFill>
                      <a:prstDash val="solid"/>
                      <a:round/>
                      <a:headEnd type="none" w="med" len="med"/>
                      <a:tailEnd type="none" w="med" len="med"/>
                    </a:lnL>
                    <a:lnR w="12700" cap="flat" cmpd="sng" algn="ctr">
                      <a:solidFill>
                        <a:srgbClr val="666699"/>
                      </a:solidFill>
                      <a:prstDash val="solid"/>
                      <a:round/>
                      <a:headEnd type="none" w="med" len="med"/>
                      <a:tailEnd type="none" w="med" len="med"/>
                    </a:lnR>
                    <a:lnT w="12700" cap="flat" cmpd="sng" algn="ctr">
                      <a:solidFill>
                        <a:srgbClr val="666699"/>
                      </a:solidFill>
                      <a:prstDash val="solid"/>
                      <a:round/>
                      <a:headEnd type="none" w="med" len="med"/>
                      <a:tailEnd type="none" w="med" len="med"/>
                    </a:lnT>
                    <a:lnB w="12700" cap="flat" cmpd="sng" algn="ctr">
                      <a:solidFill>
                        <a:srgbClr val="666699"/>
                      </a:solidFill>
                      <a:prstDash val="solid"/>
                      <a:round/>
                      <a:headEnd type="none" w="med" len="med"/>
                      <a:tailEnd type="none" w="med" len="med"/>
                    </a:lnB>
                    <a:lnTlToBr>
                      <a:noFill/>
                    </a:lnTlToBr>
                    <a:lnBlToTr>
                      <a:noFill/>
                    </a:lnBlToTr>
                    <a:solidFill>
                      <a:srgbClr val="FFFAD4"/>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rgbClr val="A4001D"/>
                          </a:solidFill>
                          <a:effectLst/>
                          <a:latin typeface="Arial" pitchFamily="34" charset="0"/>
                          <a:cs typeface="Arial" pitchFamily="34" charset="0"/>
                        </a:rPr>
                        <a:t>3.0E-04</a:t>
                      </a:r>
                      <a:endParaRPr kumimoji="0" lang="en-US" sz="1400" b="0" i="0" u="none" strike="noStrike" cap="none" normalizeH="0" baseline="0" smtClean="0">
                        <a:ln>
                          <a:noFill/>
                        </a:ln>
                        <a:solidFill>
                          <a:srgbClr val="A4001D"/>
                        </a:solidFill>
                        <a:effectLst/>
                        <a:latin typeface="Arial" pitchFamily="34" charset="0"/>
                      </a:endParaRPr>
                    </a:p>
                  </a:txBody>
                  <a:tcPr anchor="b" horzOverflow="overflow">
                    <a:lnL w="12700" cap="flat" cmpd="sng" algn="ctr">
                      <a:solidFill>
                        <a:srgbClr val="666699"/>
                      </a:solidFill>
                      <a:prstDash val="solid"/>
                      <a:round/>
                      <a:headEnd type="none" w="med" len="med"/>
                      <a:tailEnd type="none" w="med" len="med"/>
                    </a:lnL>
                    <a:lnR w="12700" cap="flat" cmpd="sng" algn="ctr">
                      <a:solidFill>
                        <a:srgbClr val="666699"/>
                      </a:solidFill>
                      <a:prstDash val="solid"/>
                      <a:round/>
                      <a:headEnd type="none" w="med" len="med"/>
                      <a:tailEnd type="none" w="med" len="med"/>
                    </a:lnR>
                    <a:lnT w="12700" cap="flat" cmpd="sng" algn="ctr">
                      <a:solidFill>
                        <a:srgbClr val="666699"/>
                      </a:solidFill>
                      <a:prstDash val="solid"/>
                      <a:round/>
                      <a:headEnd type="none" w="med" len="med"/>
                      <a:tailEnd type="none" w="med" len="med"/>
                    </a:lnT>
                    <a:lnB w="12700" cap="flat" cmpd="sng" algn="ctr">
                      <a:solidFill>
                        <a:srgbClr val="666699"/>
                      </a:solidFill>
                      <a:prstDash val="solid"/>
                      <a:round/>
                      <a:headEnd type="none" w="med" len="med"/>
                      <a:tailEnd type="none" w="med" len="med"/>
                    </a:lnB>
                    <a:lnTlToBr>
                      <a:noFill/>
                    </a:lnTlToBr>
                    <a:lnBlToTr>
                      <a:noFill/>
                    </a:lnBlToTr>
                    <a:solidFill>
                      <a:srgbClr val="FFFAD4"/>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n-US" sz="1400" b="1" i="0" u="none" strike="noStrike" cap="none" normalizeH="0" baseline="0" smtClean="0">
                          <a:ln>
                            <a:noFill/>
                          </a:ln>
                          <a:solidFill>
                            <a:srgbClr val="A4001D"/>
                          </a:solidFill>
                          <a:effectLst/>
                          <a:latin typeface="Arial" pitchFamily="34" charset="0"/>
                          <a:cs typeface="Arial" pitchFamily="34" charset="0"/>
                        </a:rPr>
                        <a:t>5.0E-04</a:t>
                      </a:r>
                      <a:endParaRPr kumimoji="0" lang="en-US" sz="1400" b="1" i="0" u="none" strike="noStrike" cap="none" normalizeH="0" baseline="0" smtClean="0">
                        <a:ln>
                          <a:noFill/>
                        </a:ln>
                        <a:solidFill>
                          <a:srgbClr val="A4001D"/>
                        </a:solidFill>
                        <a:effectLst/>
                        <a:latin typeface="Arial" pitchFamily="34" charset="0"/>
                      </a:endParaRPr>
                    </a:p>
                  </a:txBody>
                  <a:tcPr anchor="b" horzOverflow="overflow">
                    <a:lnL w="12700" cap="flat" cmpd="sng" algn="ctr">
                      <a:solidFill>
                        <a:srgbClr val="666699"/>
                      </a:solidFill>
                      <a:prstDash val="solid"/>
                      <a:round/>
                      <a:headEnd type="none" w="med" len="med"/>
                      <a:tailEnd type="none" w="med" len="med"/>
                    </a:lnL>
                    <a:lnR w="12700" cap="flat" cmpd="sng" algn="ctr">
                      <a:solidFill>
                        <a:srgbClr val="666699"/>
                      </a:solidFill>
                      <a:prstDash val="solid"/>
                      <a:round/>
                      <a:headEnd type="none" w="med" len="med"/>
                      <a:tailEnd type="none" w="med" len="med"/>
                    </a:lnR>
                    <a:lnT w="12700" cap="flat" cmpd="sng" algn="ctr">
                      <a:solidFill>
                        <a:srgbClr val="666699"/>
                      </a:solidFill>
                      <a:prstDash val="solid"/>
                      <a:round/>
                      <a:headEnd type="none" w="med" len="med"/>
                      <a:tailEnd type="none" w="med" len="med"/>
                    </a:lnT>
                    <a:lnB w="12700" cap="flat" cmpd="sng" algn="ctr">
                      <a:solidFill>
                        <a:srgbClr val="666699"/>
                      </a:solidFill>
                      <a:prstDash val="solid"/>
                      <a:round/>
                      <a:headEnd type="none" w="med" len="med"/>
                      <a:tailEnd type="none" w="med" len="med"/>
                    </a:lnB>
                    <a:lnTlToBr>
                      <a:noFill/>
                    </a:lnTlToBr>
                    <a:lnBlToTr>
                      <a:noFill/>
                    </a:lnBlToTr>
                    <a:solidFill>
                      <a:srgbClr val="FFFAD4"/>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n-US" sz="1400" b="1" i="0" u="none" strike="noStrike" cap="none" normalizeH="0" baseline="0" smtClean="0">
                          <a:ln>
                            <a:noFill/>
                          </a:ln>
                          <a:solidFill>
                            <a:srgbClr val="A4001D"/>
                          </a:solidFill>
                          <a:effectLst/>
                          <a:latin typeface="Arial" pitchFamily="34" charset="0"/>
                          <a:cs typeface="Arial" pitchFamily="34" charset="0"/>
                        </a:rPr>
                        <a:t>2.0E-04</a:t>
                      </a:r>
                      <a:endParaRPr kumimoji="0" lang="en-US" sz="1400" b="1" i="0" u="none" strike="noStrike" cap="none" normalizeH="0" baseline="0" smtClean="0">
                        <a:ln>
                          <a:noFill/>
                        </a:ln>
                        <a:solidFill>
                          <a:srgbClr val="A4001D"/>
                        </a:solidFill>
                        <a:effectLst/>
                        <a:latin typeface="Arial" pitchFamily="34" charset="0"/>
                      </a:endParaRPr>
                    </a:p>
                  </a:txBody>
                  <a:tcPr anchor="b" horzOverflow="overflow">
                    <a:lnL w="12700" cap="flat" cmpd="sng" algn="ctr">
                      <a:solidFill>
                        <a:srgbClr val="666699"/>
                      </a:solidFill>
                      <a:prstDash val="solid"/>
                      <a:round/>
                      <a:headEnd type="none" w="med" len="med"/>
                      <a:tailEnd type="none" w="med" len="med"/>
                    </a:lnL>
                    <a:lnR w="12700" cap="flat" cmpd="sng" algn="ctr">
                      <a:solidFill>
                        <a:srgbClr val="666699"/>
                      </a:solidFill>
                      <a:prstDash val="solid"/>
                      <a:round/>
                      <a:headEnd type="none" w="med" len="med"/>
                      <a:tailEnd type="none" w="med" len="med"/>
                    </a:lnR>
                    <a:lnT w="12700" cap="flat" cmpd="sng" algn="ctr">
                      <a:solidFill>
                        <a:srgbClr val="666699"/>
                      </a:solidFill>
                      <a:prstDash val="solid"/>
                      <a:round/>
                      <a:headEnd type="none" w="med" len="med"/>
                      <a:tailEnd type="none" w="med" len="med"/>
                    </a:lnT>
                    <a:lnB w="12700" cap="flat" cmpd="sng" algn="ctr">
                      <a:solidFill>
                        <a:srgbClr val="666699"/>
                      </a:solidFill>
                      <a:prstDash val="solid"/>
                      <a:round/>
                      <a:headEnd type="none" w="med" len="med"/>
                      <a:tailEnd type="none" w="med" len="med"/>
                    </a:lnB>
                    <a:lnTlToBr>
                      <a:noFill/>
                    </a:lnTlToBr>
                    <a:lnBlToTr>
                      <a:noFill/>
                    </a:lnBlToTr>
                    <a:solidFill>
                      <a:srgbClr val="FFFAD4"/>
                    </a:solidFill>
                  </a:tcPr>
                </a:tc>
              </a:tr>
              <a:tr h="244475">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400" b="1" i="0" u="none" strike="noStrike" cap="none" normalizeH="0" baseline="0" smtClean="0">
                          <a:ln>
                            <a:noFill/>
                          </a:ln>
                          <a:solidFill>
                            <a:srgbClr val="A4001D"/>
                          </a:solidFill>
                          <a:effectLst/>
                          <a:latin typeface="Arial" pitchFamily="34" charset="0"/>
                          <a:cs typeface="Arial" pitchFamily="34" charset="0"/>
                        </a:rPr>
                        <a:t>Guinea-Pig  </a:t>
                      </a:r>
                      <a:r>
                        <a:rPr kumimoji="0" lang="en-US" sz="1400" b="1" i="0" u="none" strike="noStrike" cap="none" normalizeH="0" baseline="0" smtClean="0">
                          <a:ln>
                            <a:noFill/>
                          </a:ln>
                          <a:solidFill>
                            <a:srgbClr val="A4001D"/>
                          </a:solidFill>
                          <a:effectLst/>
                          <a:latin typeface="Symbol" pitchFamily="18" charset="2"/>
                          <a:cs typeface="Arial" pitchFamily="34" charset="0"/>
                        </a:rPr>
                        <a:t>d</a:t>
                      </a:r>
                      <a:r>
                        <a:rPr kumimoji="0" lang="en-US" sz="1400" b="1" i="0" u="none" strike="noStrike" cap="none" normalizeH="0" baseline="0" smtClean="0">
                          <a:ln>
                            <a:noFill/>
                          </a:ln>
                          <a:solidFill>
                            <a:srgbClr val="A4001D"/>
                          </a:solidFill>
                          <a:effectLst/>
                          <a:latin typeface="Arial" pitchFamily="34" charset="0"/>
                          <a:cs typeface="Arial" pitchFamily="34" charset="0"/>
                        </a:rPr>
                        <a:t>E/E</a:t>
                      </a:r>
                      <a:endParaRPr kumimoji="0" lang="en-US" sz="1400" b="0" i="0" u="none" strike="noStrike" cap="none" normalizeH="0" baseline="0" smtClean="0">
                        <a:ln>
                          <a:noFill/>
                        </a:ln>
                        <a:solidFill>
                          <a:srgbClr val="A4001D"/>
                        </a:solidFill>
                        <a:effectLst/>
                        <a:latin typeface="Arial" pitchFamily="34" charset="0"/>
                      </a:endParaRPr>
                    </a:p>
                  </a:txBody>
                  <a:tcPr anchor="b" horzOverflow="overflow">
                    <a:lnL w="12700" cap="flat" cmpd="sng" algn="ctr">
                      <a:solidFill>
                        <a:srgbClr val="666699"/>
                      </a:solidFill>
                      <a:prstDash val="solid"/>
                      <a:round/>
                      <a:headEnd type="none" w="med" len="med"/>
                      <a:tailEnd type="none" w="med" len="med"/>
                    </a:lnL>
                    <a:lnR w="12700" cap="flat" cmpd="sng" algn="ctr">
                      <a:solidFill>
                        <a:srgbClr val="666699"/>
                      </a:solidFill>
                      <a:prstDash val="solid"/>
                      <a:round/>
                      <a:headEnd type="none" w="med" len="med"/>
                      <a:tailEnd type="none" w="med" len="med"/>
                    </a:lnR>
                    <a:lnT w="12700" cap="flat" cmpd="sng" algn="ctr">
                      <a:solidFill>
                        <a:srgbClr val="666699"/>
                      </a:solidFill>
                      <a:prstDash val="solid"/>
                      <a:round/>
                      <a:headEnd type="none" w="med" len="med"/>
                      <a:tailEnd type="none" w="med" len="med"/>
                    </a:lnT>
                    <a:lnB w="12700" cap="flat" cmpd="sng" algn="ctr">
                      <a:solidFill>
                        <a:srgbClr val="666699"/>
                      </a:solidFill>
                      <a:prstDash val="solid"/>
                      <a:round/>
                      <a:headEnd type="none" w="med" len="med"/>
                      <a:tailEnd type="none" w="med" len="med"/>
                    </a:lnB>
                    <a:lnTlToBr>
                      <a:noFill/>
                    </a:lnTlToBr>
                    <a:lnBlToTr>
                      <a:noFill/>
                    </a:lnBlToTr>
                    <a:solidFill>
                      <a:srgbClr val="FFFAD4"/>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n-US" sz="1400" b="1" i="0" u="none" strike="noStrike" cap="none" normalizeH="0" baseline="0" smtClean="0">
                          <a:ln>
                            <a:noFill/>
                          </a:ln>
                          <a:solidFill>
                            <a:srgbClr val="A4001D"/>
                          </a:solidFill>
                          <a:effectLst/>
                          <a:latin typeface="Arial" pitchFamily="34" charset="0"/>
                          <a:cs typeface="Arial" pitchFamily="34" charset="0"/>
                        </a:rPr>
                        <a:t>0.023</a:t>
                      </a:r>
                      <a:endParaRPr kumimoji="0" lang="en-US" sz="1400" b="1" i="0" u="none" strike="noStrike" cap="none" normalizeH="0" baseline="0" smtClean="0">
                        <a:ln>
                          <a:noFill/>
                        </a:ln>
                        <a:solidFill>
                          <a:srgbClr val="A4001D"/>
                        </a:solidFill>
                        <a:effectLst/>
                        <a:latin typeface="Arial" pitchFamily="34" charset="0"/>
                      </a:endParaRPr>
                    </a:p>
                  </a:txBody>
                  <a:tcPr anchor="b" horzOverflow="overflow">
                    <a:lnL w="12700" cap="flat" cmpd="sng" algn="ctr">
                      <a:solidFill>
                        <a:srgbClr val="666699"/>
                      </a:solidFill>
                      <a:prstDash val="solid"/>
                      <a:round/>
                      <a:headEnd type="none" w="med" len="med"/>
                      <a:tailEnd type="none" w="med" len="med"/>
                    </a:lnL>
                    <a:lnR w="12700" cap="flat" cmpd="sng" algn="ctr">
                      <a:solidFill>
                        <a:srgbClr val="666699"/>
                      </a:solidFill>
                      <a:prstDash val="solid"/>
                      <a:round/>
                      <a:headEnd type="none" w="med" len="med"/>
                      <a:tailEnd type="none" w="med" len="med"/>
                    </a:lnR>
                    <a:lnT w="12700" cap="flat" cmpd="sng" algn="ctr">
                      <a:solidFill>
                        <a:srgbClr val="666699"/>
                      </a:solidFill>
                      <a:prstDash val="solid"/>
                      <a:round/>
                      <a:headEnd type="none" w="med" len="med"/>
                      <a:tailEnd type="none" w="med" len="med"/>
                    </a:lnT>
                    <a:lnB w="12700" cap="flat" cmpd="sng" algn="ctr">
                      <a:solidFill>
                        <a:srgbClr val="666699"/>
                      </a:solidFill>
                      <a:prstDash val="solid"/>
                      <a:round/>
                      <a:headEnd type="none" w="med" len="med"/>
                      <a:tailEnd type="none" w="med" len="med"/>
                    </a:lnB>
                    <a:lnTlToBr>
                      <a:noFill/>
                    </a:lnTlToBr>
                    <a:lnBlToTr>
                      <a:noFill/>
                    </a:lnBlToTr>
                    <a:solidFill>
                      <a:srgbClr val="FFFAD4"/>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n-US" sz="1400" b="1" i="0" u="none" strike="noStrike" cap="none" normalizeH="0" baseline="0" smtClean="0">
                          <a:ln>
                            <a:noFill/>
                          </a:ln>
                          <a:solidFill>
                            <a:srgbClr val="A4001D"/>
                          </a:solidFill>
                          <a:effectLst/>
                          <a:latin typeface="Arial" pitchFamily="34" charset="0"/>
                          <a:cs typeface="Arial" pitchFamily="34" charset="0"/>
                        </a:rPr>
                        <a:t>0.045</a:t>
                      </a:r>
                      <a:endParaRPr kumimoji="0" lang="en-US" sz="1400" b="1" i="0" u="none" strike="noStrike" cap="none" normalizeH="0" baseline="0" smtClean="0">
                        <a:ln>
                          <a:noFill/>
                        </a:ln>
                        <a:solidFill>
                          <a:srgbClr val="A4001D"/>
                        </a:solidFill>
                        <a:effectLst/>
                        <a:latin typeface="Arial" pitchFamily="34" charset="0"/>
                      </a:endParaRPr>
                    </a:p>
                  </a:txBody>
                  <a:tcPr anchor="b" horzOverflow="overflow">
                    <a:lnL w="12700" cap="flat" cmpd="sng" algn="ctr">
                      <a:solidFill>
                        <a:srgbClr val="666699"/>
                      </a:solidFill>
                      <a:prstDash val="solid"/>
                      <a:round/>
                      <a:headEnd type="none" w="med" len="med"/>
                      <a:tailEnd type="none" w="med" len="med"/>
                    </a:lnL>
                    <a:lnR w="12700" cap="flat" cmpd="sng" algn="ctr">
                      <a:solidFill>
                        <a:srgbClr val="666699"/>
                      </a:solidFill>
                      <a:prstDash val="solid"/>
                      <a:round/>
                      <a:headEnd type="none" w="med" len="med"/>
                      <a:tailEnd type="none" w="med" len="med"/>
                    </a:lnR>
                    <a:lnT w="12700" cap="flat" cmpd="sng" algn="ctr">
                      <a:solidFill>
                        <a:srgbClr val="666699"/>
                      </a:solidFill>
                      <a:prstDash val="solid"/>
                      <a:round/>
                      <a:headEnd type="none" w="med" len="med"/>
                      <a:tailEnd type="none" w="med" len="med"/>
                    </a:lnT>
                    <a:lnB w="12700" cap="flat" cmpd="sng" algn="ctr">
                      <a:solidFill>
                        <a:srgbClr val="666699"/>
                      </a:solidFill>
                      <a:prstDash val="solid"/>
                      <a:round/>
                      <a:headEnd type="none" w="med" len="med"/>
                      <a:tailEnd type="none" w="med" len="med"/>
                    </a:lnB>
                    <a:lnTlToBr>
                      <a:noFill/>
                    </a:lnTlToBr>
                    <a:lnBlToTr>
                      <a:noFill/>
                    </a:lnBlToTr>
                    <a:solidFill>
                      <a:srgbClr val="FFFAD4"/>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n-US" sz="1400" b="1" i="0" u="none" strike="noStrike" cap="none" normalizeH="0" baseline="0" smtClean="0">
                          <a:ln>
                            <a:noFill/>
                          </a:ln>
                          <a:solidFill>
                            <a:srgbClr val="A4001D"/>
                          </a:solidFill>
                          <a:effectLst/>
                          <a:latin typeface="Arial" pitchFamily="34" charset="0"/>
                          <a:cs typeface="Arial" pitchFamily="34" charset="0"/>
                        </a:rPr>
                        <a:t>0.036</a:t>
                      </a:r>
                      <a:endParaRPr kumimoji="0" lang="en-US" sz="1400" b="1" i="0" u="none" strike="noStrike" cap="none" normalizeH="0" baseline="0" smtClean="0">
                        <a:ln>
                          <a:noFill/>
                        </a:ln>
                        <a:solidFill>
                          <a:srgbClr val="A4001D"/>
                        </a:solidFill>
                        <a:effectLst/>
                        <a:latin typeface="Arial" pitchFamily="34" charset="0"/>
                      </a:endParaRPr>
                    </a:p>
                  </a:txBody>
                  <a:tcPr anchor="b" horzOverflow="overflow">
                    <a:lnL w="12700" cap="flat" cmpd="sng" algn="ctr">
                      <a:solidFill>
                        <a:srgbClr val="666699"/>
                      </a:solidFill>
                      <a:prstDash val="solid"/>
                      <a:round/>
                      <a:headEnd type="none" w="med" len="med"/>
                      <a:tailEnd type="none" w="med" len="med"/>
                    </a:lnL>
                    <a:lnR w="12700" cap="flat" cmpd="sng" algn="ctr">
                      <a:solidFill>
                        <a:srgbClr val="666699"/>
                      </a:solidFill>
                      <a:prstDash val="solid"/>
                      <a:round/>
                      <a:headEnd type="none" w="med" len="med"/>
                      <a:tailEnd type="none" w="med" len="med"/>
                    </a:lnR>
                    <a:lnT w="12700" cap="flat" cmpd="sng" algn="ctr">
                      <a:solidFill>
                        <a:srgbClr val="666699"/>
                      </a:solidFill>
                      <a:prstDash val="solid"/>
                      <a:round/>
                      <a:headEnd type="none" w="med" len="med"/>
                      <a:tailEnd type="none" w="med" len="med"/>
                    </a:lnT>
                    <a:lnB w="12700" cap="flat" cmpd="sng" algn="ctr">
                      <a:solidFill>
                        <a:srgbClr val="666699"/>
                      </a:solidFill>
                      <a:prstDash val="solid"/>
                      <a:round/>
                      <a:headEnd type="none" w="med" len="med"/>
                      <a:tailEnd type="none" w="med" len="med"/>
                    </a:lnB>
                    <a:lnTlToBr>
                      <a:noFill/>
                    </a:lnTlToBr>
                    <a:lnBlToTr>
                      <a:noFill/>
                    </a:lnBlToTr>
                    <a:solidFill>
                      <a:srgbClr val="FFFAD4"/>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rgbClr val="A4001D"/>
                          </a:solidFill>
                          <a:effectLst/>
                          <a:latin typeface="Arial" pitchFamily="34" charset="0"/>
                          <a:cs typeface="Arial" pitchFamily="34" charset="0"/>
                        </a:rPr>
                        <a:t>0.036</a:t>
                      </a:r>
                      <a:endParaRPr kumimoji="0" lang="en-US" sz="1400" b="0" i="0" u="none" strike="noStrike" cap="none" normalizeH="0" baseline="0" smtClean="0">
                        <a:ln>
                          <a:noFill/>
                        </a:ln>
                        <a:solidFill>
                          <a:srgbClr val="A4001D"/>
                        </a:solidFill>
                        <a:effectLst/>
                        <a:latin typeface="Arial" pitchFamily="34" charset="0"/>
                      </a:endParaRPr>
                    </a:p>
                  </a:txBody>
                  <a:tcPr anchor="b" horzOverflow="overflow">
                    <a:lnL w="12700" cap="flat" cmpd="sng" algn="ctr">
                      <a:solidFill>
                        <a:srgbClr val="666699"/>
                      </a:solidFill>
                      <a:prstDash val="solid"/>
                      <a:round/>
                      <a:headEnd type="none" w="med" len="med"/>
                      <a:tailEnd type="none" w="med" len="med"/>
                    </a:lnL>
                    <a:lnR w="12700" cap="flat" cmpd="sng" algn="ctr">
                      <a:solidFill>
                        <a:srgbClr val="666699"/>
                      </a:solidFill>
                      <a:prstDash val="solid"/>
                      <a:round/>
                      <a:headEnd type="none" w="med" len="med"/>
                      <a:tailEnd type="none" w="med" len="med"/>
                    </a:lnR>
                    <a:lnT w="12700" cap="flat" cmpd="sng" algn="ctr">
                      <a:solidFill>
                        <a:srgbClr val="666699"/>
                      </a:solidFill>
                      <a:prstDash val="solid"/>
                      <a:round/>
                      <a:headEnd type="none" w="med" len="med"/>
                      <a:tailEnd type="none" w="med" len="med"/>
                    </a:lnT>
                    <a:lnB w="12700" cap="flat" cmpd="sng" algn="ctr">
                      <a:solidFill>
                        <a:srgbClr val="666699"/>
                      </a:solidFill>
                      <a:prstDash val="solid"/>
                      <a:round/>
                      <a:headEnd type="none" w="med" len="med"/>
                      <a:tailEnd type="none" w="med" len="med"/>
                    </a:lnB>
                    <a:lnTlToBr>
                      <a:noFill/>
                    </a:lnTlToBr>
                    <a:lnBlToTr>
                      <a:noFill/>
                    </a:lnBlToTr>
                    <a:solidFill>
                      <a:srgbClr val="FFFAD4"/>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rgbClr val="A4001D"/>
                          </a:solidFill>
                          <a:effectLst/>
                          <a:latin typeface="Arial" pitchFamily="34" charset="0"/>
                          <a:cs typeface="Arial" pitchFamily="34" charset="0"/>
                        </a:rPr>
                        <a:t>0.039</a:t>
                      </a:r>
                      <a:endParaRPr kumimoji="0" lang="en-US" sz="1400" b="0" i="0" u="none" strike="noStrike" cap="none" normalizeH="0" baseline="0" smtClean="0">
                        <a:ln>
                          <a:noFill/>
                        </a:ln>
                        <a:solidFill>
                          <a:srgbClr val="A4001D"/>
                        </a:solidFill>
                        <a:effectLst/>
                        <a:latin typeface="Arial" pitchFamily="34" charset="0"/>
                      </a:endParaRPr>
                    </a:p>
                  </a:txBody>
                  <a:tcPr anchor="b" horzOverflow="overflow">
                    <a:lnL w="12700" cap="flat" cmpd="sng" algn="ctr">
                      <a:solidFill>
                        <a:srgbClr val="666699"/>
                      </a:solidFill>
                      <a:prstDash val="solid"/>
                      <a:round/>
                      <a:headEnd type="none" w="med" len="med"/>
                      <a:tailEnd type="none" w="med" len="med"/>
                    </a:lnL>
                    <a:lnR w="12700" cap="flat" cmpd="sng" algn="ctr">
                      <a:solidFill>
                        <a:srgbClr val="666699"/>
                      </a:solidFill>
                      <a:prstDash val="solid"/>
                      <a:round/>
                      <a:headEnd type="none" w="med" len="med"/>
                      <a:tailEnd type="none" w="med" len="med"/>
                    </a:lnR>
                    <a:lnT w="12700" cap="flat" cmpd="sng" algn="ctr">
                      <a:solidFill>
                        <a:srgbClr val="666699"/>
                      </a:solidFill>
                      <a:prstDash val="solid"/>
                      <a:round/>
                      <a:headEnd type="none" w="med" len="med"/>
                      <a:tailEnd type="none" w="med" len="med"/>
                    </a:lnT>
                    <a:lnB w="12700" cap="flat" cmpd="sng" algn="ctr">
                      <a:solidFill>
                        <a:srgbClr val="666699"/>
                      </a:solidFill>
                      <a:prstDash val="solid"/>
                      <a:round/>
                      <a:headEnd type="none" w="med" len="med"/>
                      <a:tailEnd type="none" w="med" len="med"/>
                    </a:lnB>
                    <a:lnTlToBr>
                      <a:noFill/>
                    </a:lnTlToBr>
                    <a:lnBlToTr>
                      <a:noFill/>
                    </a:lnBlToTr>
                    <a:solidFill>
                      <a:srgbClr val="FFFAD4"/>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rgbClr val="A4001D"/>
                          </a:solidFill>
                          <a:effectLst/>
                          <a:latin typeface="Arial" pitchFamily="34" charset="0"/>
                          <a:cs typeface="Arial" pitchFamily="34" charset="0"/>
                        </a:rPr>
                        <a:t>0.038</a:t>
                      </a:r>
                      <a:endParaRPr kumimoji="0" lang="en-US" sz="1400" b="0" i="0" u="none" strike="noStrike" cap="none" normalizeH="0" baseline="0" smtClean="0">
                        <a:ln>
                          <a:noFill/>
                        </a:ln>
                        <a:solidFill>
                          <a:srgbClr val="A4001D"/>
                        </a:solidFill>
                        <a:effectLst/>
                        <a:latin typeface="Arial" pitchFamily="34" charset="0"/>
                      </a:endParaRPr>
                    </a:p>
                  </a:txBody>
                  <a:tcPr anchor="b" horzOverflow="overflow">
                    <a:lnL w="12700" cap="flat" cmpd="sng" algn="ctr">
                      <a:solidFill>
                        <a:srgbClr val="666699"/>
                      </a:solidFill>
                      <a:prstDash val="solid"/>
                      <a:round/>
                      <a:headEnd type="none" w="med" len="med"/>
                      <a:tailEnd type="none" w="med" len="med"/>
                    </a:lnL>
                    <a:lnR w="12700" cap="flat" cmpd="sng" algn="ctr">
                      <a:solidFill>
                        <a:srgbClr val="666699"/>
                      </a:solidFill>
                      <a:prstDash val="solid"/>
                      <a:round/>
                      <a:headEnd type="none" w="med" len="med"/>
                      <a:tailEnd type="none" w="med" len="med"/>
                    </a:lnR>
                    <a:lnT w="12700" cap="flat" cmpd="sng" algn="ctr">
                      <a:solidFill>
                        <a:srgbClr val="666699"/>
                      </a:solidFill>
                      <a:prstDash val="solid"/>
                      <a:round/>
                      <a:headEnd type="none" w="med" len="med"/>
                      <a:tailEnd type="none" w="med" len="med"/>
                    </a:lnT>
                    <a:lnB w="12700" cap="flat" cmpd="sng" algn="ctr">
                      <a:solidFill>
                        <a:srgbClr val="666699"/>
                      </a:solidFill>
                      <a:prstDash val="solid"/>
                      <a:round/>
                      <a:headEnd type="none" w="med" len="med"/>
                      <a:tailEnd type="none" w="med" len="med"/>
                    </a:lnB>
                    <a:lnTlToBr>
                      <a:noFill/>
                    </a:lnTlToBr>
                    <a:lnBlToTr>
                      <a:noFill/>
                    </a:lnBlToTr>
                    <a:solidFill>
                      <a:srgbClr val="FFFAD4"/>
                    </a:solidFill>
                  </a:tcPr>
                </a:tc>
              </a:tr>
              <a:tr h="244475">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400" b="1" i="0" u="none" strike="noStrike" cap="none" normalizeH="0" baseline="0" smtClean="0">
                          <a:ln>
                            <a:noFill/>
                          </a:ln>
                          <a:solidFill>
                            <a:srgbClr val="A4001D"/>
                          </a:solidFill>
                          <a:effectLst/>
                          <a:latin typeface="Arial" pitchFamily="34" charset="0"/>
                          <a:cs typeface="Arial" pitchFamily="34" charset="0"/>
                        </a:rPr>
                        <a:t>Guinea-Pig L (cm</a:t>
                      </a:r>
                      <a:r>
                        <a:rPr kumimoji="0" lang="en-US" sz="1400" b="1" i="0" u="none" strike="noStrike" cap="none" normalizeH="0" baseline="30000" smtClean="0">
                          <a:ln>
                            <a:noFill/>
                          </a:ln>
                          <a:solidFill>
                            <a:srgbClr val="A4001D"/>
                          </a:solidFill>
                          <a:effectLst/>
                          <a:latin typeface="Arial" pitchFamily="34" charset="0"/>
                          <a:cs typeface="Arial" pitchFamily="34" charset="0"/>
                        </a:rPr>
                        <a:t>-2</a:t>
                      </a:r>
                      <a:r>
                        <a:rPr kumimoji="0" lang="en-US" sz="1400" b="1" i="0" u="none" strike="noStrike" cap="none" normalizeH="0" baseline="0" smtClean="0">
                          <a:ln>
                            <a:noFill/>
                          </a:ln>
                          <a:solidFill>
                            <a:srgbClr val="A4001D"/>
                          </a:solidFill>
                          <a:effectLst/>
                          <a:latin typeface="Arial" pitchFamily="34" charset="0"/>
                          <a:cs typeface="Arial" pitchFamily="34" charset="0"/>
                        </a:rPr>
                        <a:t>s</a:t>
                      </a:r>
                      <a:r>
                        <a:rPr kumimoji="0" lang="en-US" sz="1400" b="1" i="0" u="none" strike="noStrike" cap="none" normalizeH="0" baseline="30000" smtClean="0">
                          <a:ln>
                            <a:noFill/>
                          </a:ln>
                          <a:solidFill>
                            <a:srgbClr val="A4001D"/>
                          </a:solidFill>
                          <a:effectLst/>
                          <a:latin typeface="Arial" pitchFamily="34" charset="0"/>
                          <a:cs typeface="Arial" pitchFamily="34" charset="0"/>
                        </a:rPr>
                        <a:t>-1</a:t>
                      </a:r>
                      <a:r>
                        <a:rPr kumimoji="0" lang="en-US" sz="1400" b="1" i="0" u="none" strike="noStrike" cap="none" normalizeH="0" baseline="0" smtClean="0">
                          <a:ln>
                            <a:noFill/>
                          </a:ln>
                          <a:solidFill>
                            <a:srgbClr val="A4001D"/>
                          </a:solidFill>
                          <a:effectLst/>
                          <a:latin typeface="Arial" pitchFamily="34" charset="0"/>
                          <a:cs typeface="Arial" pitchFamily="34" charset="0"/>
                        </a:rPr>
                        <a:t>)</a:t>
                      </a:r>
                      <a:endParaRPr kumimoji="0" lang="en-US" sz="1400" b="0" i="0" u="none" strike="noStrike" cap="none" normalizeH="0" baseline="0" smtClean="0">
                        <a:ln>
                          <a:noFill/>
                        </a:ln>
                        <a:solidFill>
                          <a:srgbClr val="A4001D"/>
                        </a:solidFill>
                        <a:effectLst/>
                        <a:latin typeface="Arial" pitchFamily="34" charset="0"/>
                      </a:endParaRPr>
                    </a:p>
                  </a:txBody>
                  <a:tcPr anchor="b" horzOverflow="overflow">
                    <a:lnL w="12700" cap="flat" cmpd="sng" algn="ctr">
                      <a:solidFill>
                        <a:srgbClr val="666699"/>
                      </a:solidFill>
                      <a:prstDash val="solid"/>
                      <a:round/>
                      <a:headEnd type="none" w="med" len="med"/>
                      <a:tailEnd type="none" w="med" len="med"/>
                    </a:lnL>
                    <a:lnR w="12700" cap="flat" cmpd="sng" algn="ctr">
                      <a:solidFill>
                        <a:srgbClr val="666699"/>
                      </a:solidFill>
                      <a:prstDash val="solid"/>
                      <a:round/>
                      <a:headEnd type="none" w="med" len="med"/>
                      <a:tailEnd type="none" w="med" len="med"/>
                    </a:lnR>
                    <a:lnT w="12700" cap="flat" cmpd="sng" algn="ctr">
                      <a:solidFill>
                        <a:srgbClr val="666699"/>
                      </a:solidFill>
                      <a:prstDash val="solid"/>
                      <a:round/>
                      <a:headEnd type="none" w="med" len="med"/>
                      <a:tailEnd type="none" w="med" len="med"/>
                    </a:lnT>
                    <a:lnB w="12700" cap="flat" cmpd="sng" algn="ctr">
                      <a:solidFill>
                        <a:srgbClr val="666699"/>
                      </a:solidFill>
                      <a:prstDash val="solid"/>
                      <a:round/>
                      <a:headEnd type="none" w="med" len="med"/>
                      <a:tailEnd type="none" w="med" len="med"/>
                    </a:lnB>
                    <a:lnTlToBr>
                      <a:noFill/>
                    </a:lnTlToBr>
                    <a:lnBlToTr>
                      <a:noFill/>
                    </a:lnBlToTr>
                    <a:solidFill>
                      <a:srgbClr val="FFFAD4"/>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n-US" sz="1400" b="1" i="0" u="none" strike="noStrike" cap="none" normalizeH="0" baseline="0" smtClean="0">
                          <a:ln>
                            <a:noFill/>
                          </a:ln>
                          <a:solidFill>
                            <a:srgbClr val="A4001D"/>
                          </a:solidFill>
                          <a:effectLst/>
                          <a:latin typeface="Arial" pitchFamily="34" charset="0"/>
                          <a:cs typeface="Arial" pitchFamily="34" charset="0"/>
                        </a:rPr>
                        <a:t>2.02E+34</a:t>
                      </a:r>
                      <a:endParaRPr kumimoji="0" lang="en-US" sz="1400" b="0" i="0" u="none" strike="noStrike" cap="none" normalizeH="0" baseline="0" smtClean="0">
                        <a:ln>
                          <a:noFill/>
                        </a:ln>
                        <a:solidFill>
                          <a:srgbClr val="A4001D"/>
                        </a:solidFill>
                        <a:effectLst/>
                        <a:latin typeface="Arial" pitchFamily="34" charset="0"/>
                      </a:endParaRPr>
                    </a:p>
                  </a:txBody>
                  <a:tcPr anchor="b" horzOverflow="overflow">
                    <a:lnL w="12700" cap="flat" cmpd="sng" algn="ctr">
                      <a:solidFill>
                        <a:srgbClr val="666699"/>
                      </a:solidFill>
                      <a:prstDash val="solid"/>
                      <a:round/>
                      <a:headEnd type="none" w="med" len="med"/>
                      <a:tailEnd type="none" w="med" len="med"/>
                    </a:lnL>
                    <a:lnR w="12700" cap="flat" cmpd="sng" algn="ctr">
                      <a:solidFill>
                        <a:srgbClr val="666699"/>
                      </a:solidFill>
                      <a:prstDash val="solid"/>
                      <a:round/>
                      <a:headEnd type="none" w="med" len="med"/>
                      <a:tailEnd type="none" w="med" len="med"/>
                    </a:lnR>
                    <a:lnT w="12700" cap="flat" cmpd="sng" algn="ctr">
                      <a:solidFill>
                        <a:srgbClr val="666699"/>
                      </a:solidFill>
                      <a:prstDash val="solid"/>
                      <a:round/>
                      <a:headEnd type="none" w="med" len="med"/>
                      <a:tailEnd type="none" w="med" len="med"/>
                    </a:lnT>
                    <a:lnB w="12700" cap="flat" cmpd="sng" algn="ctr">
                      <a:solidFill>
                        <a:srgbClr val="666699"/>
                      </a:solidFill>
                      <a:prstDash val="solid"/>
                      <a:round/>
                      <a:headEnd type="none" w="med" len="med"/>
                      <a:tailEnd type="none" w="med" len="med"/>
                    </a:lnB>
                    <a:lnTlToBr>
                      <a:noFill/>
                    </a:lnTlToBr>
                    <a:lnBlToTr>
                      <a:noFill/>
                    </a:lnBlToTr>
                    <a:solidFill>
                      <a:srgbClr val="FFFAD4"/>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n-US" sz="1400" b="1" i="0" u="none" strike="noStrike" cap="none" normalizeH="0" baseline="0" smtClean="0">
                          <a:ln>
                            <a:noFill/>
                          </a:ln>
                          <a:solidFill>
                            <a:srgbClr val="A4001D"/>
                          </a:solidFill>
                          <a:effectLst/>
                          <a:latin typeface="Arial" pitchFamily="34" charset="0"/>
                          <a:cs typeface="Arial" pitchFamily="34" charset="0"/>
                        </a:rPr>
                        <a:t>1.86E+34</a:t>
                      </a:r>
                      <a:endParaRPr kumimoji="0" lang="en-US" sz="1400" b="0" i="0" u="none" strike="noStrike" cap="none" normalizeH="0" baseline="0" smtClean="0">
                        <a:ln>
                          <a:noFill/>
                        </a:ln>
                        <a:solidFill>
                          <a:srgbClr val="A4001D"/>
                        </a:solidFill>
                        <a:effectLst/>
                        <a:latin typeface="Arial" pitchFamily="34" charset="0"/>
                      </a:endParaRPr>
                    </a:p>
                  </a:txBody>
                  <a:tcPr anchor="b" horzOverflow="overflow">
                    <a:lnL w="12700" cap="flat" cmpd="sng" algn="ctr">
                      <a:solidFill>
                        <a:srgbClr val="666699"/>
                      </a:solidFill>
                      <a:prstDash val="solid"/>
                      <a:round/>
                      <a:headEnd type="none" w="med" len="med"/>
                      <a:tailEnd type="none" w="med" len="med"/>
                    </a:lnL>
                    <a:lnR w="12700" cap="flat" cmpd="sng" algn="ctr">
                      <a:solidFill>
                        <a:srgbClr val="666699"/>
                      </a:solidFill>
                      <a:prstDash val="solid"/>
                      <a:round/>
                      <a:headEnd type="none" w="med" len="med"/>
                      <a:tailEnd type="none" w="med" len="med"/>
                    </a:lnR>
                    <a:lnT w="12700" cap="flat" cmpd="sng" algn="ctr">
                      <a:solidFill>
                        <a:srgbClr val="666699"/>
                      </a:solidFill>
                      <a:prstDash val="solid"/>
                      <a:round/>
                      <a:headEnd type="none" w="med" len="med"/>
                      <a:tailEnd type="none" w="med" len="med"/>
                    </a:lnT>
                    <a:lnB w="12700" cap="flat" cmpd="sng" algn="ctr">
                      <a:solidFill>
                        <a:srgbClr val="666699"/>
                      </a:solidFill>
                      <a:prstDash val="solid"/>
                      <a:round/>
                      <a:headEnd type="none" w="med" len="med"/>
                      <a:tailEnd type="none" w="med" len="med"/>
                    </a:lnB>
                    <a:lnTlToBr>
                      <a:noFill/>
                    </a:lnTlToBr>
                    <a:lnBlToTr>
                      <a:noFill/>
                    </a:lnBlToTr>
                    <a:solidFill>
                      <a:srgbClr val="FFFAD4"/>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n-US" sz="1400" b="1" i="0" u="none" strike="noStrike" cap="none" normalizeH="0" baseline="0" smtClean="0">
                          <a:ln>
                            <a:noFill/>
                          </a:ln>
                          <a:solidFill>
                            <a:srgbClr val="A4001D"/>
                          </a:solidFill>
                          <a:effectLst/>
                          <a:latin typeface="Arial" pitchFamily="34" charset="0"/>
                          <a:cs typeface="Arial" pitchFamily="34" charset="0"/>
                        </a:rPr>
                        <a:t>1.92E+34</a:t>
                      </a:r>
                      <a:endParaRPr kumimoji="0" lang="en-US" sz="1400" b="0" i="0" u="none" strike="noStrike" cap="none" normalizeH="0" baseline="0" smtClean="0">
                        <a:ln>
                          <a:noFill/>
                        </a:ln>
                        <a:solidFill>
                          <a:srgbClr val="A4001D"/>
                        </a:solidFill>
                        <a:effectLst/>
                        <a:latin typeface="Arial" pitchFamily="34" charset="0"/>
                      </a:endParaRPr>
                    </a:p>
                  </a:txBody>
                  <a:tcPr anchor="b" horzOverflow="overflow">
                    <a:lnL w="12700" cap="flat" cmpd="sng" algn="ctr">
                      <a:solidFill>
                        <a:srgbClr val="666699"/>
                      </a:solidFill>
                      <a:prstDash val="solid"/>
                      <a:round/>
                      <a:headEnd type="none" w="med" len="med"/>
                      <a:tailEnd type="none" w="med" len="med"/>
                    </a:lnL>
                    <a:lnR w="12700" cap="flat" cmpd="sng" algn="ctr">
                      <a:solidFill>
                        <a:srgbClr val="666699"/>
                      </a:solidFill>
                      <a:prstDash val="solid"/>
                      <a:round/>
                      <a:headEnd type="none" w="med" len="med"/>
                      <a:tailEnd type="none" w="med" len="med"/>
                    </a:lnR>
                    <a:lnT w="12700" cap="flat" cmpd="sng" algn="ctr">
                      <a:solidFill>
                        <a:srgbClr val="666699"/>
                      </a:solidFill>
                      <a:prstDash val="solid"/>
                      <a:round/>
                      <a:headEnd type="none" w="med" len="med"/>
                      <a:tailEnd type="none" w="med" len="med"/>
                    </a:lnT>
                    <a:lnB w="12700" cap="flat" cmpd="sng" algn="ctr">
                      <a:solidFill>
                        <a:srgbClr val="666699"/>
                      </a:solidFill>
                      <a:prstDash val="solid"/>
                      <a:round/>
                      <a:headEnd type="none" w="med" len="med"/>
                      <a:tailEnd type="none" w="med" len="med"/>
                    </a:lnB>
                    <a:lnTlToBr>
                      <a:noFill/>
                    </a:lnTlToBr>
                    <a:lnBlToTr>
                      <a:noFill/>
                    </a:lnBlToTr>
                    <a:solidFill>
                      <a:srgbClr val="FFFAD4"/>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n-US" sz="1400" b="1" i="0" u="none" strike="noStrike" cap="none" normalizeH="0" baseline="0" smtClean="0">
                          <a:ln>
                            <a:noFill/>
                          </a:ln>
                          <a:solidFill>
                            <a:srgbClr val="A4001D"/>
                          </a:solidFill>
                          <a:effectLst/>
                          <a:latin typeface="Arial" pitchFamily="34" charset="0"/>
                          <a:cs typeface="Arial" pitchFamily="34" charset="0"/>
                        </a:rPr>
                        <a:t>1.98E+34</a:t>
                      </a:r>
                      <a:endParaRPr kumimoji="0" lang="en-US" sz="1400" b="0" i="0" u="none" strike="noStrike" cap="none" normalizeH="0" baseline="0" smtClean="0">
                        <a:ln>
                          <a:noFill/>
                        </a:ln>
                        <a:solidFill>
                          <a:srgbClr val="A4001D"/>
                        </a:solidFill>
                        <a:effectLst/>
                        <a:latin typeface="Arial" pitchFamily="34" charset="0"/>
                      </a:endParaRPr>
                    </a:p>
                  </a:txBody>
                  <a:tcPr anchor="b" horzOverflow="overflow">
                    <a:lnL w="12700" cap="flat" cmpd="sng" algn="ctr">
                      <a:solidFill>
                        <a:srgbClr val="666699"/>
                      </a:solidFill>
                      <a:prstDash val="solid"/>
                      <a:round/>
                      <a:headEnd type="none" w="med" len="med"/>
                      <a:tailEnd type="none" w="med" len="med"/>
                    </a:lnL>
                    <a:lnR w="12700" cap="flat" cmpd="sng" algn="ctr">
                      <a:solidFill>
                        <a:srgbClr val="666699"/>
                      </a:solidFill>
                      <a:prstDash val="solid"/>
                      <a:round/>
                      <a:headEnd type="none" w="med" len="med"/>
                      <a:tailEnd type="none" w="med" len="med"/>
                    </a:lnR>
                    <a:lnT w="12700" cap="flat" cmpd="sng" algn="ctr">
                      <a:solidFill>
                        <a:srgbClr val="666699"/>
                      </a:solidFill>
                      <a:prstDash val="solid"/>
                      <a:round/>
                      <a:headEnd type="none" w="med" len="med"/>
                      <a:tailEnd type="none" w="med" len="med"/>
                    </a:lnT>
                    <a:lnB w="12700" cap="flat" cmpd="sng" algn="ctr">
                      <a:solidFill>
                        <a:srgbClr val="666699"/>
                      </a:solidFill>
                      <a:prstDash val="solid"/>
                      <a:round/>
                      <a:headEnd type="none" w="med" len="med"/>
                      <a:tailEnd type="none" w="med" len="med"/>
                    </a:lnB>
                    <a:lnTlToBr>
                      <a:noFill/>
                    </a:lnTlToBr>
                    <a:lnBlToTr>
                      <a:noFill/>
                    </a:lnBlToTr>
                    <a:solidFill>
                      <a:srgbClr val="FFFAD4"/>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n-US" sz="1400" b="1" i="0" u="none" strike="noStrike" cap="none" normalizeH="0" baseline="0" smtClean="0">
                          <a:ln>
                            <a:noFill/>
                          </a:ln>
                          <a:solidFill>
                            <a:srgbClr val="A4001D"/>
                          </a:solidFill>
                          <a:effectLst/>
                          <a:latin typeface="Arial" pitchFamily="34" charset="0"/>
                          <a:cs typeface="Arial" pitchFamily="34" charset="0"/>
                        </a:rPr>
                        <a:t>2.00E+34</a:t>
                      </a:r>
                      <a:endParaRPr kumimoji="0" lang="en-US" sz="1400" b="0" i="0" u="none" strike="noStrike" cap="none" normalizeH="0" baseline="0" smtClean="0">
                        <a:ln>
                          <a:noFill/>
                        </a:ln>
                        <a:solidFill>
                          <a:srgbClr val="A4001D"/>
                        </a:solidFill>
                        <a:effectLst/>
                        <a:latin typeface="Arial" pitchFamily="34" charset="0"/>
                      </a:endParaRPr>
                    </a:p>
                  </a:txBody>
                  <a:tcPr anchor="b" horzOverflow="overflow">
                    <a:lnL w="12700" cap="flat" cmpd="sng" algn="ctr">
                      <a:solidFill>
                        <a:srgbClr val="666699"/>
                      </a:solidFill>
                      <a:prstDash val="solid"/>
                      <a:round/>
                      <a:headEnd type="none" w="med" len="med"/>
                      <a:tailEnd type="none" w="med" len="med"/>
                    </a:lnL>
                    <a:lnR w="12700" cap="flat" cmpd="sng" algn="ctr">
                      <a:solidFill>
                        <a:srgbClr val="666699"/>
                      </a:solidFill>
                      <a:prstDash val="solid"/>
                      <a:round/>
                      <a:headEnd type="none" w="med" len="med"/>
                      <a:tailEnd type="none" w="med" len="med"/>
                    </a:lnR>
                    <a:lnT w="12700" cap="flat" cmpd="sng" algn="ctr">
                      <a:solidFill>
                        <a:srgbClr val="666699"/>
                      </a:solidFill>
                      <a:prstDash val="solid"/>
                      <a:round/>
                      <a:headEnd type="none" w="med" len="med"/>
                      <a:tailEnd type="none" w="med" len="med"/>
                    </a:lnT>
                    <a:lnB w="12700" cap="flat" cmpd="sng" algn="ctr">
                      <a:solidFill>
                        <a:srgbClr val="666699"/>
                      </a:solidFill>
                      <a:prstDash val="solid"/>
                      <a:round/>
                      <a:headEnd type="none" w="med" len="med"/>
                      <a:tailEnd type="none" w="med" len="med"/>
                    </a:lnB>
                    <a:lnTlToBr>
                      <a:noFill/>
                    </a:lnTlToBr>
                    <a:lnBlToTr>
                      <a:noFill/>
                    </a:lnBlToTr>
                    <a:solidFill>
                      <a:srgbClr val="FFFAD4"/>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n-US" sz="1400" b="1" i="0" u="none" strike="noStrike" cap="none" normalizeH="0" baseline="0" smtClean="0">
                          <a:ln>
                            <a:noFill/>
                          </a:ln>
                          <a:solidFill>
                            <a:srgbClr val="A4001D"/>
                          </a:solidFill>
                          <a:effectLst/>
                          <a:latin typeface="Arial" pitchFamily="34" charset="0"/>
                          <a:cs typeface="Arial" pitchFamily="34" charset="0"/>
                        </a:rPr>
                        <a:t>2.02E+34</a:t>
                      </a:r>
                      <a:endParaRPr kumimoji="0" lang="en-US" sz="1400" b="0" i="0" u="none" strike="noStrike" cap="none" normalizeH="0" baseline="0" smtClean="0">
                        <a:ln>
                          <a:noFill/>
                        </a:ln>
                        <a:solidFill>
                          <a:srgbClr val="A4001D"/>
                        </a:solidFill>
                        <a:effectLst/>
                        <a:latin typeface="Arial" pitchFamily="34" charset="0"/>
                      </a:endParaRPr>
                    </a:p>
                  </a:txBody>
                  <a:tcPr anchor="b" horzOverflow="overflow">
                    <a:lnL w="12700" cap="flat" cmpd="sng" algn="ctr">
                      <a:solidFill>
                        <a:srgbClr val="666699"/>
                      </a:solidFill>
                      <a:prstDash val="solid"/>
                      <a:round/>
                      <a:headEnd type="none" w="med" len="med"/>
                      <a:tailEnd type="none" w="med" len="med"/>
                    </a:lnL>
                    <a:lnR w="12700" cap="flat" cmpd="sng" algn="ctr">
                      <a:solidFill>
                        <a:srgbClr val="666699"/>
                      </a:solidFill>
                      <a:prstDash val="solid"/>
                      <a:round/>
                      <a:headEnd type="none" w="med" len="med"/>
                      <a:tailEnd type="none" w="med" len="med"/>
                    </a:lnR>
                    <a:lnT w="12700" cap="flat" cmpd="sng" algn="ctr">
                      <a:solidFill>
                        <a:srgbClr val="666699"/>
                      </a:solidFill>
                      <a:prstDash val="solid"/>
                      <a:round/>
                      <a:headEnd type="none" w="med" len="med"/>
                      <a:tailEnd type="none" w="med" len="med"/>
                    </a:lnT>
                    <a:lnB w="12700" cap="flat" cmpd="sng" algn="ctr">
                      <a:solidFill>
                        <a:srgbClr val="666699"/>
                      </a:solidFill>
                      <a:prstDash val="solid"/>
                      <a:round/>
                      <a:headEnd type="none" w="med" len="med"/>
                      <a:tailEnd type="none" w="med" len="med"/>
                    </a:lnB>
                    <a:lnTlToBr>
                      <a:noFill/>
                    </a:lnTlToBr>
                    <a:lnBlToTr>
                      <a:noFill/>
                    </a:lnBlToTr>
                    <a:solidFill>
                      <a:srgbClr val="FFFAD4"/>
                    </a:solidFill>
                  </a:tcPr>
                </a:tc>
              </a:tr>
              <a:tr h="244475">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400" b="1" i="0" u="none" strike="noStrike" cap="none" normalizeH="0" baseline="0" smtClean="0">
                          <a:ln>
                            <a:noFill/>
                          </a:ln>
                          <a:solidFill>
                            <a:srgbClr val="A4001D"/>
                          </a:solidFill>
                          <a:effectLst/>
                          <a:latin typeface="Arial" pitchFamily="34" charset="0"/>
                          <a:cs typeface="Arial" pitchFamily="34" charset="0"/>
                        </a:rPr>
                        <a:t>Guinea-Pig Lumi in 1%</a:t>
                      </a:r>
                      <a:endParaRPr kumimoji="0" lang="en-US" sz="1400" b="0" i="0" u="none" strike="noStrike" cap="none" normalizeH="0" baseline="0" smtClean="0">
                        <a:ln>
                          <a:noFill/>
                        </a:ln>
                        <a:solidFill>
                          <a:srgbClr val="A4001D"/>
                        </a:solidFill>
                        <a:effectLst/>
                        <a:latin typeface="Arial" pitchFamily="34" charset="0"/>
                      </a:endParaRPr>
                    </a:p>
                  </a:txBody>
                  <a:tcPr anchor="b" horzOverflow="overflow">
                    <a:lnL w="12700" cap="flat" cmpd="sng" algn="ctr">
                      <a:solidFill>
                        <a:srgbClr val="666699"/>
                      </a:solidFill>
                      <a:prstDash val="solid"/>
                      <a:round/>
                      <a:headEnd type="none" w="med" len="med"/>
                      <a:tailEnd type="none" w="med" len="med"/>
                    </a:lnL>
                    <a:lnR w="12700" cap="flat" cmpd="sng" algn="ctr">
                      <a:solidFill>
                        <a:srgbClr val="666699"/>
                      </a:solidFill>
                      <a:prstDash val="solid"/>
                      <a:round/>
                      <a:headEnd type="none" w="med" len="med"/>
                      <a:tailEnd type="none" w="med" len="med"/>
                    </a:lnR>
                    <a:lnT w="12700" cap="flat" cmpd="sng" algn="ctr">
                      <a:solidFill>
                        <a:srgbClr val="666699"/>
                      </a:solidFill>
                      <a:prstDash val="solid"/>
                      <a:round/>
                      <a:headEnd type="none" w="med" len="med"/>
                      <a:tailEnd type="none" w="med" len="med"/>
                    </a:lnT>
                    <a:lnB w="12700" cap="flat" cmpd="sng" algn="ctr">
                      <a:solidFill>
                        <a:srgbClr val="666699"/>
                      </a:solidFill>
                      <a:prstDash val="solid"/>
                      <a:round/>
                      <a:headEnd type="none" w="med" len="med"/>
                      <a:tailEnd type="none" w="med" len="med"/>
                    </a:lnB>
                    <a:lnTlToBr>
                      <a:noFill/>
                    </a:lnTlToBr>
                    <a:lnBlToTr>
                      <a:noFill/>
                    </a:lnBlToTr>
                    <a:solidFill>
                      <a:srgbClr val="FFFAD4"/>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rgbClr val="A4001D"/>
                          </a:solidFill>
                          <a:effectLst/>
                          <a:latin typeface="Arial" pitchFamily="34" charset="0"/>
                          <a:cs typeface="Arial" pitchFamily="34" charset="0"/>
                        </a:rPr>
                        <a:t>1.50E+34</a:t>
                      </a:r>
                      <a:endParaRPr kumimoji="0" lang="en-US" sz="1400" b="0" i="0" u="none" strike="noStrike" cap="none" normalizeH="0" baseline="0" smtClean="0">
                        <a:ln>
                          <a:noFill/>
                        </a:ln>
                        <a:solidFill>
                          <a:srgbClr val="A4001D"/>
                        </a:solidFill>
                        <a:effectLst/>
                        <a:latin typeface="Arial" pitchFamily="34" charset="0"/>
                      </a:endParaRPr>
                    </a:p>
                  </a:txBody>
                  <a:tcPr anchor="b" horzOverflow="overflow">
                    <a:lnL w="12700" cap="flat" cmpd="sng" algn="ctr">
                      <a:solidFill>
                        <a:srgbClr val="666699"/>
                      </a:solidFill>
                      <a:prstDash val="solid"/>
                      <a:round/>
                      <a:headEnd type="none" w="med" len="med"/>
                      <a:tailEnd type="none" w="med" len="med"/>
                    </a:lnL>
                    <a:lnR w="12700" cap="flat" cmpd="sng" algn="ctr">
                      <a:solidFill>
                        <a:srgbClr val="666699"/>
                      </a:solidFill>
                      <a:prstDash val="solid"/>
                      <a:round/>
                      <a:headEnd type="none" w="med" len="med"/>
                      <a:tailEnd type="none" w="med" len="med"/>
                    </a:lnR>
                    <a:lnT w="12700" cap="flat" cmpd="sng" algn="ctr">
                      <a:solidFill>
                        <a:srgbClr val="666699"/>
                      </a:solidFill>
                      <a:prstDash val="solid"/>
                      <a:round/>
                      <a:headEnd type="none" w="med" len="med"/>
                      <a:tailEnd type="none" w="med" len="med"/>
                    </a:lnT>
                    <a:lnB w="12700" cap="flat" cmpd="sng" algn="ctr">
                      <a:solidFill>
                        <a:srgbClr val="666699"/>
                      </a:solidFill>
                      <a:prstDash val="solid"/>
                      <a:round/>
                      <a:headEnd type="none" w="med" len="med"/>
                      <a:tailEnd type="none" w="med" len="med"/>
                    </a:lnB>
                    <a:lnTlToBr>
                      <a:noFill/>
                    </a:lnTlToBr>
                    <a:lnBlToTr>
                      <a:noFill/>
                    </a:lnBlToTr>
                    <a:solidFill>
                      <a:srgbClr val="FFFAD4"/>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rgbClr val="A4001D"/>
                          </a:solidFill>
                          <a:effectLst/>
                          <a:latin typeface="Arial" pitchFamily="34" charset="0"/>
                          <a:cs typeface="Arial" pitchFamily="34" charset="0"/>
                        </a:rPr>
                        <a:t>1.09E+34</a:t>
                      </a:r>
                      <a:endParaRPr kumimoji="0" lang="en-US" sz="1400" b="0" i="0" u="none" strike="noStrike" cap="none" normalizeH="0" baseline="0" smtClean="0">
                        <a:ln>
                          <a:noFill/>
                        </a:ln>
                        <a:solidFill>
                          <a:srgbClr val="A4001D"/>
                        </a:solidFill>
                        <a:effectLst/>
                        <a:latin typeface="Arial" pitchFamily="34" charset="0"/>
                      </a:endParaRPr>
                    </a:p>
                  </a:txBody>
                  <a:tcPr anchor="b" horzOverflow="overflow">
                    <a:lnL w="12700" cap="flat" cmpd="sng" algn="ctr">
                      <a:solidFill>
                        <a:srgbClr val="666699"/>
                      </a:solidFill>
                      <a:prstDash val="solid"/>
                      <a:round/>
                      <a:headEnd type="none" w="med" len="med"/>
                      <a:tailEnd type="none" w="med" len="med"/>
                    </a:lnL>
                    <a:lnR w="12700" cap="flat" cmpd="sng" algn="ctr">
                      <a:solidFill>
                        <a:srgbClr val="666699"/>
                      </a:solidFill>
                      <a:prstDash val="solid"/>
                      <a:round/>
                      <a:headEnd type="none" w="med" len="med"/>
                      <a:tailEnd type="none" w="med" len="med"/>
                    </a:lnR>
                    <a:lnT w="12700" cap="flat" cmpd="sng" algn="ctr">
                      <a:solidFill>
                        <a:srgbClr val="666699"/>
                      </a:solidFill>
                      <a:prstDash val="solid"/>
                      <a:round/>
                      <a:headEnd type="none" w="med" len="med"/>
                      <a:tailEnd type="none" w="med" len="med"/>
                    </a:lnT>
                    <a:lnB w="12700" cap="flat" cmpd="sng" algn="ctr">
                      <a:solidFill>
                        <a:srgbClr val="666699"/>
                      </a:solidFill>
                      <a:prstDash val="solid"/>
                      <a:round/>
                      <a:headEnd type="none" w="med" len="med"/>
                      <a:tailEnd type="none" w="med" len="med"/>
                    </a:lnB>
                    <a:lnTlToBr>
                      <a:noFill/>
                    </a:lnTlToBr>
                    <a:lnBlToTr>
                      <a:noFill/>
                    </a:lnBlToTr>
                    <a:solidFill>
                      <a:srgbClr val="FFFAD4"/>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rgbClr val="A4001D"/>
                          </a:solidFill>
                          <a:effectLst/>
                          <a:latin typeface="Arial" pitchFamily="34" charset="0"/>
                          <a:cs typeface="Arial" pitchFamily="34" charset="0"/>
                        </a:rPr>
                        <a:t>1.18E+34</a:t>
                      </a:r>
                      <a:endParaRPr kumimoji="0" lang="en-US" sz="1400" b="0" i="0" u="none" strike="noStrike" cap="none" normalizeH="0" baseline="0" smtClean="0">
                        <a:ln>
                          <a:noFill/>
                        </a:ln>
                        <a:solidFill>
                          <a:srgbClr val="A4001D"/>
                        </a:solidFill>
                        <a:effectLst/>
                        <a:latin typeface="Arial" pitchFamily="34" charset="0"/>
                      </a:endParaRPr>
                    </a:p>
                  </a:txBody>
                  <a:tcPr anchor="b" horzOverflow="overflow">
                    <a:lnL w="12700" cap="flat" cmpd="sng" algn="ctr">
                      <a:solidFill>
                        <a:srgbClr val="666699"/>
                      </a:solidFill>
                      <a:prstDash val="solid"/>
                      <a:round/>
                      <a:headEnd type="none" w="med" len="med"/>
                      <a:tailEnd type="none" w="med" len="med"/>
                    </a:lnL>
                    <a:lnR w="12700" cap="flat" cmpd="sng" algn="ctr">
                      <a:solidFill>
                        <a:srgbClr val="666699"/>
                      </a:solidFill>
                      <a:prstDash val="solid"/>
                      <a:round/>
                      <a:headEnd type="none" w="med" len="med"/>
                      <a:tailEnd type="none" w="med" len="med"/>
                    </a:lnR>
                    <a:lnT w="12700" cap="flat" cmpd="sng" algn="ctr">
                      <a:solidFill>
                        <a:srgbClr val="666699"/>
                      </a:solidFill>
                      <a:prstDash val="solid"/>
                      <a:round/>
                      <a:headEnd type="none" w="med" len="med"/>
                      <a:tailEnd type="none" w="med" len="med"/>
                    </a:lnT>
                    <a:lnB w="12700" cap="flat" cmpd="sng" algn="ctr">
                      <a:solidFill>
                        <a:srgbClr val="666699"/>
                      </a:solidFill>
                      <a:prstDash val="solid"/>
                      <a:round/>
                      <a:headEnd type="none" w="med" len="med"/>
                      <a:tailEnd type="none" w="med" len="med"/>
                    </a:lnB>
                    <a:lnTlToBr>
                      <a:noFill/>
                    </a:lnTlToBr>
                    <a:lnBlToTr>
                      <a:noFill/>
                    </a:lnBlToTr>
                    <a:solidFill>
                      <a:srgbClr val="FFFAD4"/>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rgbClr val="A4001D"/>
                          </a:solidFill>
                          <a:effectLst/>
                          <a:latin typeface="Arial" pitchFamily="34" charset="0"/>
                          <a:cs typeface="Arial" pitchFamily="34" charset="0"/>
                        </a:rPr>
                        <a:t>1.17E+34</a:t>
                      </a:r>
                      <a:endParaRPr kumimoji="0" lang="en-US" sz="1400" b="0" i="0" u="none" strike="noStrike" cap="none" normalizeH="0" baseline="0" smtClean="0">
                        <a:ln>
                          <a:noFill/>
                        </a:ln>
                        <a:solidFill>
                          <a:srgbClr val="A4001D"/>
                        </a:solidFill>
                        <a:effectLst/>
                        <a:latin typeface="Arial" pitchFamily="34" charset="0"/>
                      </a:endParaRPr>
                    </a:p>
                  </a:txBody>
                  <a:tcPr anchor="b" horzOverflow="overflow">
                    <a:lnL w="12700" cap="flat" cmpd="sng" algn="ctr">
                      <a:solidFill>
                        <a:srgbClr val="666699"/>
                      </a:solidFill>
                      <a:prstDash val="solid"/>
                      <a:round/>
                      <a:headEnd type="none" w="med" len="med"/>
                      <a:tailEnd type="none" w="med" len="med"/>
                    </a:lnL>
                    <a:lnR w="12700" cap="flat" cmpd="sng" algn="ctr">
                      <a:solidFill>
                        <a:srgbClr val="666699"/>
                      </a:solidFill>
                      <a:prstDash val="solid"/>
                      <a:round/>
                      <a:headEnd type="none" w="med" len="med"/>
                      <a:tailEnd type="none" w="med" len="med"/>
                    </a:lnR>
                    <a:lnT w="12700" cap="flat" cmpd="sng" algn="ctr">
                      <a:solidFill>
                        <a:srgbClr val="666699"/>
                      </a:solidFill>
                      <a:prstDash val="solid"/>
                      <a:round/>
                      <a:headEnd type="none" w="med" len="med"/>
                      <a:tailEnd type="none" w="med" len="med"/>
                    </a:lnT>
                    <a:lnB w="12700" cap="flat" cmpd="sng" algn="ctr">
                      <a:solidFill>
                        <a:srgbClr val="666699"/>
                      </a:solidFill>
                      <a:prstDash val="solid"/>
                      <a:round/>
                      <a:headEnd type="none" w="med" len="med"/>
                      <a:tailEnd type="none" w="med" len="med"/>
                    </a:lnB>
                    <a:lnTlToBr>
                      <a:noFill/>
                    </a:lnTlToBr>
                    <a:lnBlToTr>
                      <a:noFill/>
                    </a:lnBlToTr>
                    <a:solidFill>
                      <a:srgbClr val="FFFAD4"/>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rgbClr val="A4001D"/>
                          </a:solidFill>
                          <a:effectLst/>
                          <a:latin typeface="Arial" pitchFamily="34" charset="0"/>
                          <a:cs typeface="Arial" pitchFamily="34" charset="0"/>
                        </a:rPr>
                        <a:t>1.06E+34</a:t>
                      </a:r>
                      <a:endParaRPr kumimoji="0" lang="en-US" sz="1400" b="0" i="0" u="none" strike="noStrike" cap="none" normalizeH="0" baseline="0" smtClean="0">
                        <a:ln>
                          <a:noFill/>
                        </a:ln>
                        <a:solidFill>
                          <a:srgbClr val="A4001D"/>
                        </a:solidFill>
                        <a:effectLst/>
                        <a:latin typeface="Arial" pitchFamily="34" charset="0"/>
                      </a:endParaRPr>
                    </a:p>
                  </a:txBody>
                  <a:tcPr anchor="b" horzOverflow="overflow">
                    <a:lnL w="12700" cap="flat" cmpd="sng" algn="ctr">
                      <a:solidFill>
                        <a:srgbClr val="666699"/>
                      </a:solidFill>
                      <a:prstDash val="solid"/>
                      <a:round/>
                      <a:headEnd type="none" w="med" len="med"/>
                      <a:tailEnd type="none" w="med" len="med"/>
                    </a:lnL>
                    <a:lnR w="12700" cap="flat" cmpd="sng" algn="ctr">
                      <a:solidFill>
                        <a:srgbClr val="666699"/>
                      </a:solidFill>
                      <a:prstDash val="solid"/>
                      <a:round/>
                      <a:headEnd type="none" w="med" len="med"/>
                      <a:tailEnd type="none" w="med" len="med"/>
                    </a:lnR>
                    <a:lnT w="12700" cap="flat" cmpd="sng" algn="ctr">
                      <a:solidFill>
                        <a:srgbClr val="666699"/>
                      </a:solidFill>
                      <a:prstDash val="solid"/>
                      <a:round/>
                      <a:headEnd type="none" w="med" len="med"/>
                      <a:tailEnd type="none" w="med" len="med"/>
                    </a:lnT>
                    <a:lnB w="12700" cap="flat" cmpd="sng" algn="ctr">
                      <a:solidFill>
                        <a:srgbClr val="666699"/>
                      </a:solidFill>
                      <a:prstDash val="solid"/>
                      <a:round/>
                      <a:headEnd type="none" w="med" len="med"/>
                      <a:tailEnd type="none" w="med" len="med"/>
                    </a:lnB>
                    <a:lnTlToBr>
                      <a:noFill/>
                    </a:lnTlToBr>
                    <a:lnBlToTr>
                      <a:noFill/>
                    </a:lnBlToTr>
                    <a:solidFill>
                      <a:srgbClr val="FFFAD4"/>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rgbClr val="A4001D"/>
                          </a:solidFill>
                          <a:effectLst/>
                          <a:latin typeface="Arial" pitchFamily="34" charset="0"/>
                          <a:cs typeface="Arial" pitchFamily="34" charset="0"/>
                        </a:rPr>
                        <a:t>1.24E+34</a:t>
                      </a:r>
                      <a:endParaRPr kumimoji="0" lang="en-US" sz="1400" b="0" i="0" u="none" strike="noStrike" cap="none" normalizeH="0" baseline="0" smtClean="0">
                        <a:ln>
                          <a:noFill/>
                        </a:ln>
                        <a:solidFill>
                          <a:srgbClr val="A4001D"/>
                        </a:solidFill>
                        <a:effectLst/>
                        <a:latin typeface="Arial" pitchFamily="34" charset="0"/>
                      </a:endParaRPr>
                    </a:p>
                  </a:txBody>
                  <a:tcPr anchor="b" horzOverflow="overflow">
                    <a:lnL w="12700" cap="flat" cmpd="sng" algn="ctr">
                      <a:solidFill>
                        <a:srgbClr val="666699"/>
                      </a:solidFill>
                      <a:prstDash val="solid"/>
                      <a:round/>
                      <a:headEnd type="none" w="med" len="med"/>
                      <a:tailEnd type="none" w="med" len="med"/>
                    </a:lnL>
                    <a:lnR w="12700" cap="flat" cmpd="sng" algn="ctr">
                      <a:solidFill>
                        <a:srgbClr val="666699"/>
                      </a:solidFill>
                      <a:prstDash val="solid"/>
                      <a:round/>
                      <a:headEnd type="none" w="med" len="med"/>
                      <a:tailEnd type="none" w="med" len="med"/>
                    </a:lnR>
                    <a:lnT w="12700" cap="flat" cmpd="sng" algn="ctr">
                      <a:solidFill>
                        <a:srgbClr val="666699"/>
                      </a:solidFill>
                      <a:prstDash val="solid"/>
                      <a:round/>
                      <a:headEnd type="none" w="med" len="med"/>
                      <a:tailEnd type="none" w="med" len="med"/>
                    </a:lnT>
                    <a:lnB w="12700" cap="flat" cmpd="sng" algn="ctr">
                      <a:solidFill>
                        <a:srgbClr val="666699"/>
                      </a:solidFill>
                      <a:prstDash val="solid"/>
                      <a:round/>
                      <a:headEnd type="none" w="med" len="med"/>
                      <a:tailEnd type="none" w="med" len="med"/>
                    </a:lnB>
                    <a:lnTlToBr>
                      <a:noFill/>
                    </a:lnTlToBr>
                    <a:lnBlToTr>
                      <a:noFill/>
                    </a:lnBlToTr>
                    <a:solidFill>
                      <a:srgbClr val="FFFAD4"/>
                    </a:solidFill>
                  </a:tcPr>
                </a:tc>
              </a:tr>
            </a:tbl>
          </a:graphicData>
        </a:graphic>
      </p:graphicFrame>
      <p:sp>
        <p:nvSpPr>
          <p:cNvPr id="127141" name="Text Box 165"/>
          <p:cNvSpPr txBox="1">
            <a:spLocks noChangeArrowheads="1"/>
          </p:cNvSpPr>
          <p:nvPr/>
        </p:nvSpPr>
        <p:spPr bwMode="auto">
          <a:xfrm>
            <a:off x="57150" y="6419850"/>
            <a:ext cx="4316413" cy="304800"/>
          </a:xfrm>
          <a:prstGeom prst="rect">
            <a:avLst/>
          </a:prstGeom>
          <a:noFill/>
          <a:ln w="9525">
            <a:noFill/>
            <a:miter lim="800000"/>
            <a:headEnd/>
            <a:tailEnd/>
          </a:ln>
        </p:spPr>
        <p:txBody>
          <a:bodyPr wrap="none">
            <a:spAutoFit/>
          </a:bodyPr>
          <a:lstStyle/>
          <a:p>
            <a:r>
              <a:rPr lang="en-US" sz="1400"/>
              <a:t>*for flat z distribution the full bunch length is</a:t>
            </a:r>
            <a:r>
              <a:rPr lang="en-US" sz="1400">
                <a:latin typeface="Comic Sans MS" pitchFamily="66" charset="0"/>
              </a:rPr>
              <a:t> </a:t>
            </a:r>
            <a:r>
              <a:rPr lang="en-US" sz="1400" b="1">
                <a:latin typeface="Symbol" pitchFamily="18" charset="2"/>
              </a:rPr>
              <a:t>s</a:t>
            </a:r>
            <a:r>
              <a:rPr lang="en-US" sz="1400" baseline="-25000"/>
              <a:t>z</a:t>
            </a:r>
            <a:r>
              <a:rPr lang="en-US" sz="1400"/>
              <a:t>*2*3</a:t>
            </a:r>
            <a:r>
              <a:rPr lang="en-US" sz="1400" baseline="30000"/>
              <a:t>1/2</a:t>
            </a:r>
          </a:p>
        </p:txBody>
      </p:sp>
      <p:sp>
        <p:nvSpPr>
          <p:cNvPr id="127142" name="Rectangle 166"/>
          <p:cNvSpPr>
            <a:spLocks noChangeArrowheads="1"/>
          </p:cNvSpPr>
          <p:nvPr/>
        </p:nvSpPr>
        <p:spPr bwMode="auto">
          <a:xfrm>
            <a:off x="4495800" y="700088"/>
            <a:ext cx="1143000" cy="5791200"/>
          </a:xfrm>
          <a:prstGeom prst="rect">
            <a:avLst/>
          </a:prstGeom>
          <a:noFill/>
          <a:ln w="38100">
            <a:solidFill>
              <a:srgbClr val="008000"/>
            </a:solidFill>
            <a:miter lim="800000"/>
            <a:headEnd/>
            <a:tailEnd/>
          </a:ln>
        </p:spPr>
        <p:txBody>
          <a:bodyPr anchor="ctr">
            <a:spAutoFit/>
          </a:bodyPr>
          <a:lstStyle/>
          <a:p>
            <a:endParaRPr lang="en-US"/>
          </a:p>
        </p:txBody>
      </p:sp>
      <p:sp>
        <p:nvSpPr>
          <p:cNvPr id="127143" name="Rectangle 167"/>
          <p:cNvSpPr>
            <a:spLocks noChangeArrowheads="1"/>
          </p:cNvSpPr>
          <p:nvPr/>
        </p:nvSpPr>
        <p:spPr bwMode="auto">
          <a:xfrm>
            <a:off x="152400" y="4019550"/>
            <a:ext cx="8839200" cy="304800"/>
          </a:xfrm>
          <a:prstGeom prst="rect">
            <a:avLst/>
          </a:prstGeom>
          <a:noFill/>
          <a:ln w="38100">
            <a:solidFill>
              <a:srgbClr val="008000"/>
            </a:solidFill>
            <a:miter lim="800000"/>
            <a:headEnd/>
            <a:tailEnd/>
          </a:ln>
        </p:spPr>
        <p:txBody>
          <a:bodyPr wrap="none" anchor="ctr"/>
          <a:lstStyle/>
          <a:p>
            <a:endParaRPr lang="en-US"/>
          </a:p>
        </p:txBody>
      </p:sp>
      <p:sp>
        <p:nvSpPr>
          <p:cNvPr id="127144" name="Rectangle 168"/>
          <p:cNvSpPr>
            <a:spLocks noChangeArrowheads="1"/>
          </p:cNvSpPr>
          <p:nvPr/>
        </p:nvSpPr>
        <p:spPr bwMode="auto">
          <a:xfrm>
            <a:off x="5653088" y="609600"/>
            <a:ext cx="3505200" cy="6019800"/>
          </a:xfrm>
          <a:prstGeom prst="rect">
            <a:avLst/>
          </a:prstGeom>
          <a:solidFill>
            <a:schemeClr val="bg1"/>
          </a:solidFill>
          <a:ln w="9525">
            <a:noFill/>
            <a:miter lim="800000"/>
            <a:headEnd/>
            <a:tailEnd/>
          </a:ln>
        </p:spPr>
        <p:txBody>
          <a:bodyPr wrap="none" anchor="ctr"/>
          <a:lstStyle/>
          <a:p>
            <a:pPr algn="ctr"/>
            <a:endParaRPr lang="en-US"/>
          </a:p>
        </p:txBody>
      </p:sp>
      <p:sp>
        <p:nvSpPr>
          <p:cNvPr id="127145" name="AutoShape 169"/>
          <p:cNvSpPr>
            <a:spLocks noChangeArrowheads="1"/>
          </p:cNvSpPr>
          <p:nvPr/>
        </p:nvSpPr>
        <p:spPr bwMode="auto">
          <a:xfrm>
            <a:off x="4986338" y="5591175"/>
            <a:ext cx="609600" cy="228600"/>
          </a:xfrm>
          <a:prstGeom prst="roundRect">
            <a:avLst>
              <a:gd name="adj" fmla="val 16667"/>
            </a:avLst>
          </a:prstGeom>
          <a:noFill/>
          <a:ln w="25400">
            <a:solidFill>
              <a:srgbClr val="FF0000"/>
            </a:solidFill>
            <a:round/>
            <a:headEnd/>
            <a:tailEnd/>
          </a:ln>
        </p:spPr>
        <p:txBody>
          <a:bodyPr wrap="none" anchor="ctr"/>
          <a:lstStyle/>
          <a:p>
            <a:endParaRPr lang="en-US"/>
          </a:p>
        </p:txBody>
      </p:sp>
      <p:sp>
        <p:nvSpPr>
          <p:cNvPr id="127146" name="AutoShape 170"/>
          <p:cNvSpPr>
            <a:spLocks noChangeArrowheads="1"/>
          </p:cNvSpPr>
          <p:nvPr/>
        </p:nvSpPr>
        <p:spPr bwMode="auto">
          <a:xfrm>
            <a:off x="4981575" y="2543175"/>
            <a:ext cx="609600" cy="228600"/>
          </a:xfrm>
          <a:prstGeom prst="roundRect">
            <a:avLst>
              <a:gd name="adj" fmla="val 16667"/>
            </a:avLst>
          </a:prstGeom>
          <a:noFill/>
          <a:ln w="25400">
            <a:solidFill>
              <a:srgbClr val="FF0000"/>
            </a:solidFill>
            <a:round/>
            <a:headEnd/>
            <a:tailEnd/>
          </a:ln>
        </p:spPr>
        <p:txBody>
          <a:bodyPr wrap="none" anchor="ctr"/>
          <a:lstStyle/>
          <a:p>
            <a:endParaRPr lang="en-US"/>
          </a:p>
        </p:txBody>
      </p:sp>
      <p:sp>
        <p:nvSpPr>
          <p:cNvPr id="127147" name="Text Box 172"/>
          <p:cNvSpPr txBox="1">
            <a:spLocks noChangeArrowheads="1"/>
          </p:cNvSpPr>
          <p:nvPr/>
        </p:nvSpPr>
        <p:spPr bwMode="auto">
          <a:xfrm>
            <a:off x="5791200" y="685800"/>
            <a:ext cx="3352800" cy="5934075"/>
          </a:xfrm>
          <a:prstGeom prst="rect">
            <a:avLst/>
          </a:prstGeom>
          <a:noFill/>
          <a:ln w="9525">
            <a:noFill/>
            <a:miter lim="800000"/>
            <a:headEnd/>
            <a:tailEnd/>
          </a:ln>
        </p:spPr>
        <p:txBody>
          <a:bodyPr>
            <a:spAutoFit/>
          </a:bodyPr>
          <a:lstStyle/>
          <a:p>
            <a:r>
              <a:rPr lang="en-US" sz="2400">
                <a:solidFill>
                  <a:srgbClr val="CC0000"/>
                </a:solidFill>
              </a:rPr>
              <a:t>Travelling focus allows to lengthen the bunch</a:t>
            </a:r>
          </a:p>
          <a:p>
            <a:endParaRPr lang="en-US" sz="2400">
              <a:solidFill>
                <a:srgbClr val="CC0000"/>
              </a:solidFill>
            </a:endParaRPr>
          </a:p>
          <a:p>
            <a:r>
              <a:rPr lang="en-US" sz="2400">
                <a:solidFill>
                  <a:srgbClr val="CC0000"/>
                </a:solidFill>
              </a:rPr>
              <a:t>Thus, beamstrahlung energy spread is reduced</a:t>
            </a:r>
          </a:p>
          <a:p>
            <a:endParaRPr lang="en-US" sz="2400">
              <a:solidFill>
                <a:srgbClr val="CC0000"/>
              </a:solidFill>
            </a:endParaRPr>
          </a:p>
          <a:p>
            <a:r>
              <a:rPr lang="en-US" sz="2400">
                <a:solidFill>
                  <a:srgbClr val="CC0000"/>
                </a:solidFill>
              </a:rPr>
              <a:t>Focusing during collision is aided by focusing of the opposite bunch</a:t>
            </a:r>
          </a:p>
          <a:p>
            <a:endParaRPr lang="en-US" sz="2400">
              <a:solidFill>
                <a:srgbClr val="CC0000"/>
              </a:solidFill>
            </a:endParaRPr>
          </a:p>
          <a:p>
            <a:r>
              <a:rPr lang="en-US" sz="2400">
                <a:solidFill>
                  <a:srgbClr val="CC0000"/>
                </a:solidFill>
              </a:rPr>
              <a:t>Focal point during collision moves to coincide with the head of the opposite bunch</a:t>
            </a:r>
          </a:p>
        </p:txBody>
      </p:sp>
      <p:sp>
        <p:nvSpPr>
          <p:cNvPr id="127148" name="AutoShape 174"/>
          <p:cNvSpPr>
            <a:spLocks noChangeArrowheads="1"/>
          </p:cNvSpPr>
          <p:nvPr/>
        </p:nvSpPr>
        <p:spPr bwMode="auto">
          <a:xfrm>
            <a:off x="4783138" y="5286375"/>
            <a:ext cx="822325" cy="214313"/>
          </a:xfrm>
          <a:prstGeom prst="roundRect">
            <a:avLst>
              <a:gd name="adj" fmla="val 16667"/>
            </a:avLst>
          </a:prstGeom>
          <a:noFill/>
          <a:ln w="25400">
            <a:solidFill>
              <a:srgbClr val="FF0000"/>
            </a:solidFill>
            <a:round/>
            <a:headEnd/>
            <a:tailEnd/>
          </a:ln>
        </p:spPr>
        <p:txBody>
          <a:bodyPr wrap="none" anchor="ctr"/>
          <a:lstStyle/>
          <a:p>
            <a:endParaRPr lang="en-US"/>
          </a:p>
        </p:txBody>
      </p:sp>
    </p:spTree>
  </p:cSld>
  <p:clrMapOvr>
    <a:masterClrMapping/>
  </p:clrMapOvr>
  <p:transition>
    <p:strips dir="rd"/>
  </p:transition>
  <p:timing>
    <p:tnLst>
      <p:par>
        <p:cTn id="1" dur="indefinite" restart="never" nodeType="tmRoot"/>
      </p:par>
    </p:tnLst>
  </p:timing>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002" name="Rectangle 4"/>
          <p:cNvSpPr>
            <a:spLocks noChangeArrowheads="1"/>
          </p:cNvSpPr>
          <p:nvPr/>
        </p:nvSpPr>
        <p:spPr bwMode="auto">
          <a:xfrm>
            <a:off x="1295400" y="0"/>
            <a:ext cx="7848600" cy="939800"/>
          </a:xfrm>
          <a:prstGeom prst="rect">
            <a:avLst/>
          </a:prstGeom>
          <a:noFill/>
          <a:ln w="9525">
            <a:noFill/>
            <a:miter lim="800000"/>
            <a:headEnd/>
            <a:tailEnd/>
          </a:ln>
        </p:spPr>
        <p:txBody>
          <a:bodyPr anchor="ctr"/>
          <a:lstStyle/>
          <a:p>
            <a:pPr algn="ctr"/>
            <a:r>
              <a:rPr kumimoji="1" lang="en-US" sz="3600">
                <a:solidFill>
                  <a:schemeClr val="tx2"/>
                </a:solidFill>
                <a:latin typeface="Berlin Sans FB" pitchFamily="34" charset="0"/>
              </a:rPr>
              <a:t>Beam-beam: Travelling focus</a:t>
            </a:r>
          </a:p>
        </p:txBody>
      </p:sp>
      <p:sp>
        <p:nvSpPr>
          <p:cNvPr id="128003" name="Rectangle 5"/>
          <p:cNvSpPr>
            <a:spLocks noChangeArrowheads="1"/>
          </p:cNvSpPr>
          <p:nvPr/>
        </p:nvSpPr>
        <p:spPr bwMode="auto">
          <a:xfrm>
            <a:off x="381000" y="4038600"/>
            <a:ext cx="8458200" cy="2438400"/>
          </a:xfrm>
          <a:prstGeom prst="rect">
            <a:avLst/>
          </a:prstGeom>
          <a:noFill/>
          <a:ln w="9525">
            <a:noFill/>
            <a:miter lim="800000"/>
            <a:headEnd/>
            <a:tailEnd/>
          </a:ln>
        </p:spPr>
        <p:txBody>
          <a:bodyPr/>
          <a:lstStyle/>
          <a:p>
            <a:pPr marL="342900" indent="-342900" eaLnBrk="1" hangingPunct="1">
              <a:spcBef>
                <a:spcPct val="20000"/>
              </a:spcBef>
              <a:buFontTx/>
              <a:buChar char="•"/>
            </a:pPr>
            <a:r>
              <a:rPr lang="en-US" sz="2000">
                <a:solidFill>
                  <a:srgbClr val="23346C"/>
                </a:solidFill>
                <a:latin typeface="Berlin Sans FB" pitchFamily="34" charset="0"/>
              </a:rPr>
              <a:t>Suggested by V.Balakin in ~1991 – idea is to use beam-beam forces for additional focusing of the beam – allows some gain of luminosity or overcome somewhat the hour-glass effect</a:t>
            </a:r>
          </a:p>
          <a:p>
            <a:pPr marL="342900" indent="-342900" eaLnBrk="1" hangingPunct="1">
              <a:spcBef>
                <a:spcPct val="20000"/>
              </a:spcBef>
              <a:buFontTx/>
              <a:buChar char="•"/>
            </a:pPr>
            <a:r>
              <a:rPr lang="en-US" sz="2000">
                <a:solidFill>
                  <a:srgbClr val="23346C"/>
                </a:solidFill>
                <a:latin typeface="Berlin Sans FB" pitchFamily="34" charset="0"/>
              </a:rPr>
              <a:t>Figure shows simulation of traveling focus. The arrows show the position of the focus point during collision</a:t>
            </a:r>
          </a:p>
          <a:p>
            <a:pPr marL="342900" indent="-342900" eaLnBrk="1" hangingPunct="1">
              <a:spcBef>
                <a:spcPct val="20000"/>
              </a:spcBef>
              <a:buFontTx/>
              <a:buChar char="•"/>
            </a:pPr>
            <a:r>
              <a:rPr lang="en-US" sz="2000">
                <a:solidFill>
                  <a:srgbClr val="23346C"/>
                </a:solidFill>
                <a:latin typeface="Berlin Sans FB" pitchFamily="34" charset="0"/>
              </a:rPr>
              <a:t>So far not yet used experimentally</a:t>
            </a:r>
          </a:p>
        </p:txBody>
      </p:sp>
      <p:pic>
        <p:nvPicPr>
          <p:cNvPr id="128004" name="Picture 6" descr="trav_foc_all"/>
          <p:cNvPicPr>
            <a:picLocks noChangeAspect="1" noChangeArrowheads="1"/>
          </p:cNvPicPr>
          <p:nvPr/>
        </p:nvPicPr>
        <p:blipFill>
          <a:blip r:embed="rId3" cstate="screen">
            <a:lum bright="-24000" contrast="48000"/>
          </a:blip>
          <a:srcRect/>
          <a:stretch>
            <a:fillRect/>
          </a:stretch>
        </p:blipFill>
        <p:spPr bwMode="auto">
          <a:xfrm>
            <a:off x="0" y="1219200"/>
            <a:ext cx="9144000" cy="2159000"/>
          </a:xfrm>
          <a:prstGeom prst="rect">
            <a:avLst/>
          </a:prstGeom>
          <a:noFill/>
          <a:ln w="9525">
            <a:noFill/>
            <a:miter lim="800000"/>
            <a:headEnd/>
            <a:tailEnd/>
          </a:ln>
        </p:spPr>
      </p:pic>
    </p:spTree>
  </p:cSld>
  <p:clrMapOvr>
    <a:masterClrMapping/>
  </p:clrMapOvr>
  <p:transition>
    <p:strips dir="rd"/>
  </p:transition>
  <p:timing>
    <p:tnLst>
      <p:par>
        <p:cTn id="1" dur="indefinite" restart="never" nodeType="tmRoot"/>
      </p:par>
    </p:tnLst>
  </p:timing>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026" name="Rectangle 2"/>
          <p:cNvSpPr>
            <a:spLocks noGrp="1" noChangeArrowheads="1"/>
          </p:cNvSpPr>
          <p:nvPr>
            <p:ph type="title"/>
          </p:nvPr>
        </p:nvSpPr>
        <p:spPr/>
        <p:txBody>
          <a:bodyPr/>
          <a:lstStyle/>
          <a:p>
            <a:r>
              <a:rPr lang="en-US" sz="2400" smtClean="0"/>
              <a:t>Case 4: even Low P, TRAV_FOCUS, FLAT_Z</a:t>
            </a:r>
          </a:p>
        </p:txBody>
      </p:sp>
      <p:pic>
        <p:nvPicPr>
          <p:cNvPr id="129027" name="Picture 3" descr="trav_4c"/>
          <p:cNvPicPr>
            <a:picLocks noChangeAspect="1" noChangeArrowheads="1" noCrop="1"/>
          </p:cNvPicPr>
          <p:nvPr/>
        </p:nvPicPr>
        <p:blipFill>
          <a:blip r:embed="rId3" cstate="screen"/>
          <a:srcRect/>
          <a:stretch>
            <a:fillRect/>
          </a:stretch>
        </p:blipFill>
        <p:spPr bwMode="auto">
          <a:xfrm>
            <a:off x="0" y="0"/>
            <a:ext cx="9144000" cy="6858000"/>
          </a:xfrm>
          <a:prstGeom prst="rect">
            <a:avLst/>
          </a:prstGeom>
          <a:noFill/>
          <a:ln w="9525">
            <a:noFill/>
            <a:miter lim="800000"/>
            <a:headEnd/>
            <a:tailEnd/>
          </a:ln>
        </p:spPr>
      </p:pic>
      <p:sp>
        <p:nvSpPr>
          <p:cNvPr id="129028" name="Rectangle 4"/>
          <p:cNvSpPr>
            <a:spLocks noChangeArrowheads="1"/>
          </p:cNvSpPr>
          <p:nvPr/>
        </p:nvSpPr>
        <p:spPr bwMode="auto">
          <a:xfrm>
            <a:off x="1905000" y="57150"/>
            <a:ext cx="5726113" cy="579438"/>
          </a:xfrm>
          <a:prstGeom prst="rect">
            <a:avLst/>
          </a:prstGeom>
          <a:noFill/>
          <a:ln w="9525">
            <a:noFill/>
            <a:miter lim="800000"/>
            <a:headEnd/>
            <a:tailEnd/>
          </a:ln>
        </p:spPr>
        <p:txBody>
          <a:bodyPr wrap="none">
            <a:spAutoFit/>
          </a:bodyPr>
          <a:lstStyle/>
          <a:p>
            <a:r>
              <a:rPr lang="en-US" sz="3200">
                <a:solidFill>
                  <a:schemeClr val="tx2"/>
                </a:solidFill>
                <a:latin typeface="Comic Sans MS" pitchFamily="66" charset="0"/>
              </a:rPr>
              <a:t>Collision with travelling focus</a:t>
            </a:r>
          </a:p>
        </p:txBody>
      </p:sp>
    </p:spTree>
  </p:cSld>
  <p:clrMapOvr>
    <a:masterClrMapping/>
  </p:clrMapOvr>
  <p:transition>
    <p:strips dir="rd"/>
  </p:transition>
  <p:timing>
    <p:tnLst>
      <p:par>
        <p:cTn id="1" dur="indefinite" restart="never" nodeType="tmRoot"/>
      </p:par>
    </p:tnLst>
  </p:timing>
</p:sld>
</file>

<file path=ppt/slides/slide1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0050" name="Picture 2"/>
          <p:cNvPicPr>
            <a:picLocks noChangeAspect="1" noChangeArrowheads="1"/>
          </p:cNvPicPr>
          <p:nvPr/>
        </p:nvPicPr>
        <p:blipFill>
          <a:blip r:embed="rId3" cstate="screen"/>
          <a:srcRect/>
          <a:stretch>
            <a:fillRect/>
          </a:stretch>
        </p:blipFill>
        <p:spPr bwMode="auto">
          <a:xfrm>
            <a:off x="1371600" y="609600"/>
            <a:ext cx="7312025" cy="5486400"/>
          </a:xfrm>
          <a:prstGeom prst="rect">
            <a:avLst/>
          </a:prstGeom>
          <a:solidFill>
            <a:srgbClr val="33CC33"/>
          </a:solidFill>
          <a:ln w="9525">
            <a:noFill/>
            <a:miter lim="800000"/>
            <a:headEnd/>
            <a:tailEnd/>
          </a:ln>
        </p:spPr>
      </p:pic>
      <p:sp>
        <p:nvSpPr>
          <p:cNvPr id="130051" name="TextBox 2"/>
          <p:cNvSpPr txBox="1">
            <a:spLocks noChangeArrowheads="1"/>
          </p:cNvSpPr>
          <p:nvPr/>
        </p:nvSpPr>
        <p:spPr bwMode="auto">
          <a:xfrm rot="-5400000">
            <a:off x="1111250" y="1257300"/>
            <a:ext cx="944563" cy="461963"/>
          </a:xfrm>
          <a:prstGeom prst="rect">
            <a:avLst/>
          </a:prstGeom>
          <a:noFill/>
          <a:ln w="9525">
            <a:noFill/>
            <a:miter lim="800000"/>
            <a:headEnd/>
            <a:tailEnd/>
          </a:ln>
        </p:spPr>
        <p:txBody>
          <a:bodyPr wrap="none">
            <a:spAutoFit/>
          </a:bodyPr>
          <a:lstStyle/>
          <a:p>
            <a:r>
              <a:rPr lang="en-US" altLang="zh-CN" sz="2400"/>
              <a:t>L,E34</a:t>
            </a:r>
          </a:p>
        </p:txBody>
      </p:sp>
      <p:sp>
        <p:nvSpPr>
          <p:cNvPr id="130052" name="TextBox 3"/>
          <p:cNvSpPr txBox="1">
            <a:spLocks noChangeArrowheads="1"/>
          </p:cNvSpPr>
          <p:nvPr/>
        </p:nvSpPr>
        <p:spPr bwMode="auto">
          <a:xfrm>
            <a:off x="7500938" y="5238750"/>
            <a:ext cx="804862" cy="400050"/>
          </a:xfrm>
          <a:prstGeom prst="rect">
            <a:avLst/>
          </a:prstGeom>
          <a:noFill/>
          <a:ln w="9525">
            <a:noFill/>
            <a:miter lim="800000"/>
            <a:headEnd/>
            <a:tailEnd/>
          </a:ln>
        </p:spPr>
        <p:txBody>
          <a:bodyPr wrap="none">
            <a:spAutoFit/>
          </a:bodyPr>
          <a:lstStyle/>
          <a:p>
            <a:r>
              <a:rPr lang="en-US" altLang="zh-CN" sz="2000"/>
              <a:t>E CM</a:t>
            </a:r>
          </a:p>
        </p:txBody>
      </p:sp>
      <p:cxnSp>
        <p:nvCxnSpPr>
          <p:cNvPr id="130053" name="Straight Connector 5"/>
          <p:cNvCxnSpPr>
            <a:cxnSpLocks noChangeShapeType="1"/>
          </p:cNvCxnSpPr>
          <p:nvPr/>
        </p:nvCxnSpPr>
        <p:spPr bwMode="auto">
          <a:xfrm rot="10800000" flipV="1">
            <a:off x="3937000" y="2171700"/>
            <a:ext cx="3746500" cy="889000"/>
          </a:xfrm>
          <a:prstGeom prst="line">
            <a:avLst/>
          </a:prstGeom>
          <a:noFill/>
          <a:ln w="9525" algn="ctr">
            <a:solidFill>
              <a:schemeClr val="tx1"/>
            </a:solidFill>
            <a:prstDash val="lgDash"/>
            <a:round/>
            <a:headEnd/>
            <a:tailEnd/>
          </a:ln>
        </p:spPr>
      </p:cxnSp>
      <p:sp>
        <p:nvSpPr>
          <p:cNvPr id="130054" name="TextBox 7"/>
          <p:cNvSpPr txBox="1">
            <a:spLocks noChangeArrowheads="1"/>
          </p:cNvSpPr>
          <p:nvPr/>
        </p:nvSpPr>
        <p:spPr bwMode="auto">
          <a:xfrm>
            <a:off x="5443538" y="1066800"/>
            <a:ext cx="539750" cy="400050"/>
          </a:xfrm>
          <a:prstGeom prst="rect">
            <a:avLst/>
          </a:prstGeom>
          <a:noFill/>
          <a:ln w="9525">
            <a:noFill/>
            <a:miter lim="800000"/>
            <a:headEnd/>
            <a:tailEnd/>
          </a:ln>
        </p:spPr>
        <p:txBody>
          <a:bodyPr wrap="none">
            <a:spAutoFit/>
          </a:bodyPr>
          <a:lstStyle/>
          <a:p>
            <a:r>
              <a:rPr lang="en-US" altLang="zh-CN" sz="2000"/>
              <a:t>1/E</a:t>
            </a:r>
          </a:p>
        </p:txBody>
      </p:sp>
      <p:sp>
        <p:nvSpPr>
          <p:cNvPr id="130055" name="TextBox 8"/>
          <p:cNvSpPr txBox="1">
            <a:spLocks noChangeArrowheads="1"/>
          </p:cNvSpPr>
          <p:nvPr/>
        </p:nvSpPr>
        <p:spPr bwMode="auto">
          <a:xfrm>
            <a:off x="5861050" y="2590800"/>
            <a:ext cx="731838" cy="400050"/>
          </a:xfrm>
          <a:prstGeom prst="rect">
            <a:avLst/>
          </a:prstGeom>
          <a:noFill/>
          <a:ln w="9525">
            <a:noFill/>
            <a:miter lim="800000"/>
            <a:headEnd/>
            <a:tailEnd/>
          </a:ln>
        </p:spPr>
        <p:txBody>
          <a:bodyPr wrap="none">
            <a:spAutoFit/>
          </a:bodyPr>
          <a:lstStyle/>
          <a:p>
            <a:r>
              <a:rPr lang="en-US" altLang="zh-CN" sz="2000"/>
              <a:t>0.5/E</a:t>
            </a:r>
          </a:p>
        </p:txBody>
      </p:sp>
      <p:sp>
        <p:nvSpPr>
          <p:cNvPr id="130056" name="TextBox 9"/>
          <p:cNvSpPr txBox="1">
            <a:spLocks noChangeArrowheads="1"/>
          </p:cNvSpPr>
          <p:nvPr/>
        </p:nvSpPr>
        <p:spPr bwMode="auto">
          <a:xfrm>
            <a:off x="2619375" y="4794250"/>
            <a:ext cx="862013" cy="400050"/>
          </a:xfrm>
          <a:prstGeom prst="rect">
            <a:avLst/>
          </a:prstGeom>
          <a:noFill/>
          <a:ln w="9525">
            <a:noFill/>
            <a:miter lim="800000"/>
            <a:headEnd/>
            <a:tailEnd/>
          </a:ln>
        </p:spPr>
        <p:txBody>
          <a:bodyPr>
            <a:spAutoFit/>
          </a:bodyPr>
          <a:lstStyle/>
          <a:p>
            <a:r>
              <a:rPr lang="en-US" altLang="zh-CN" sz="2000"/>
              <a:t>0.25/E</a:t>
            </a:r>
          </a:p>
        </p:txBody>
      </p:sp>
      <p:cxnSp>
        <p:nvCxnSpPr>
          <p:cNvPr id="130057" name="Straight Arrow Connector 11"/>
          <p:cNvCxnSpPr>
            <a:cxnSpLocks noChangeShapeType="1"/>
          </p:cNvCxnSpPr>
          <p:nvPr/>
        </p:nvCxnSpPr>
        <p:spPr bwMode="auto">
          <a:xfrm rot="5400000" flipH="1" flipV="1">
            <a:off x="2944813" y="4513262"/>
            <a:ext cx="514350" cy="149225"/>
          </a:xfrm>
          <a:prstGeom prst="straightConnector1">
            <a:avLst/>
          </a:prstGeom>
          <a:noFill/>
          <a:ln w="9525" algn="ctr">
            <a:solidFill>
              <a:schemeClr val="tx1"/>
            </a:solidFill>
            <a:round/>
            <a:headEnd/>
            <a:tailEnd type="arrow" w="med" len="med"/>
          </a:ln>
        </p:spPr>
      </p:cxnSp>
      <p:sp>
        <p:nvSpPr>
          <p:cNvPr id="130058" name="Rectangle 13"/>
          <p:cNvSpPr>
            <a:spLocks noChangeArrowheads="1"/>
          </p:cNvSpPr>
          <p:nvPr/>
        </p:nvSpPr>
        <p:spPr bwMode="auto">
          <a:xfrm>
            <a:off x="3200400" y="1828800"/>
            <a:ext cx="685800" cy="762000"/>
          </a:xfrm>
          <a:prstGeom prst="rect">
            <a:avLst/>
          </a:prstGeom>
          <a:solidFill>
            <a:schemeClr val="bg1"/>
          </a:solidFill>
          <a:ln w="9525" algn="ctr">
            <a:noFill/>
            <a:round/>
            <a:headEnd/>
            <a:tailEnd type="triangle" w="med" len="med"/>
          </a:ln>
        </p:spPr>
        <p:txBody>
          <a:bodyPr wrap="none">
            <a:spAutoFit/>
          </a:bodyPr>
          <a:lstStyle/>
          <a:p>
            <a:endParaRPr lang="en-US" altLang="zh-CN"/>
          </a:p>
        </p:txBody>
      </p:sp>
      <p:sp>
        <p:nvSpPr>
          <p:cNvPr id="130059" name="TextBox 14"/>
          <p:cNvSpPr txBox="1">
            <a:spLocks noChangeArrowheads="1"/>
          </p:cNvSpPr>
          <p:nvPr/>
        </p:nvSpPr>
        <p:spPr bwMode="auto">
          <a:xfrm>
            <a:off x="2863850" y="2660650"/>
            <a:ext cx="731838" cy="400050"/>
          </a:xfrm>
          <a:prstGeom prst="rect">
            <a:avLst/>
          </a:prstGeom>
          <a:noFill/>
          <a:ln w="9525">
            <a:noFill/>
            <a:miter lim="800000"/>
            <a:headEnd/>
            <a:tailEnd/>
          </a:ln>
        </p:spPr>
        <p:txBody>
          <a:bodyPr wrap="none">
            <a:spAutoFit/>
          </a:bodyPr>
          <a:lstStyle/>
          <a:p>
            <a:r>
              <a:rPr lang="en-US" altLang="zh-CN" sz="2000"/>
              <a:t>0.5/E</a:t>
            </a:r>
          </a:p>
        </p:txBody>
      </p:sp>
      <p:sp>
        <p:nvSpPr>
          <p:cNvPr id="130060" name="TextBox 15"/>
          <p:cNvSpPr txBox="1">
            <a:spLocks noChangeArrowheads="1"/>
          </p:cNvSpPr>
          <p:nvPr/>
        </p:nvSpPr>
        <p:spPr bwMode="auto">
          <a:xfrm>
            <a:off x="3962400" y="152400"/>
            <a:ext cx="2209800" cy="523875"/>
          </a:xfrm>
          <a:prstGeom prst="rect">
            <a:avLst/>
          </a:prstGeom>
          <a:noFill/>
          <a:ln w="9525">
            <a:noFill/>
            <a:miter lim="800000"/>
            <a:headEnd/>
            <a:tailEnd/>
          </a:ln>
        </p:spPr>
        <p:txBody>
          <a:bodyPr wrap="none">
            <a:spAutoFit/>
          </a:bodyPr>
          <a:lstStyle/>
          <a:p>
            <a:r>
              <a:rPr lang="en-US" altLang="zh-CN" sz="2800"/>
              <a:t>SB2009 Lumi</a:t>
            </a:r>
          </a:p>
        </p:txBody>
      </p:sp>
      <p:sp>
        <p:nvSpPr>
          <p:cNvPr id="130061" name="TextBox 24"/>
          <p:cNvSpPr txBox="1">
            <a:spLocks noChangeArrowheads="1"/>
          </p:cNvSpPr>
          <p:nvPr/>
        </p:nvSpPr>
        <p:spPr bwMode="auto">
          <a:xfrm>
            <a:off x="5410200" y="3263900"/>
            <a:ext cx="2763838" cy="523875"/>
          </a:xfrm>
          <a:prstGeom prst="rect">
            <a:avLst/>
          </a:prstGeom>
          <a:noFill/>
          <a:ln w="9525">
            <a:noFill/>
            <a:miter lim="800000"/>
            <a:headEnd/>
            <a:tailEnd/>
          </a:ln>
        </p:spPr>
        <p:txBody>
          <a:bodyPr wrap="none">
            <a:spAutoFit/>
          </a:bodyPr>
          <a:lstStyle/>
          <a:p>
            <a:r>
              <a:rPr lang="en-US" altLang="zh-CN" sz="2800">
                <a:solidFill>
                  <a:srgbClr val="FF0000"/>
                </a:solidFill>
              </a:rPr>
              <a:t>Actual luminosity</a:t>
            </a:r>
          </a:p>
        </p:txBody>
      </p:sp>
      <p:sp>
        <p:nvSpPr>
          <p:cNvPr id="26" name="Multiply 25"/>
          <p:cNvSpPr/>
          <p:nvPr/>
        </p:nvSpPr>
        <p:spPr bwMode="auto">
          <a:xfrm>
            <a:off x="4953000" y="3276600"/>
            <a:ext cx="533400" cy="533400"/>
          </a:xfrm>
          <a:prstGeom prst="mathMultiply">
            <a:avLst>
              <a:gd name="adj1" fmla="val 11615"/>
            </a:avLst>
          </a:prstGeom>
          <a:solidFill>
            <a:srgbClr val="FF0000"/>
          </a:solidFill>
          <a:ln w="9525" cap="flat" cmpd="sng" algn="ctr">
            <a:solidFill>
              <a:schemeClr val="bg1"/>
            </a:solidFill>
            <a:prstDash val="solid"/>
            <a:round/>
            <a:headEnd type="none" w="med" len="med"/>
            <a:tailEnd type="triangle" w="med" len="med"/>
          </a:ln>
          <a:effectLst/>
        </p:spPr>
        <p:txBody>
          <a:bodyPr wrap="none">
            <a:spAutoFit/>
          </a:bodyPr>
          <a:lstStyle/>
          <a:p>
            <a:pPr>
              <a:defRPr/>
            </a:pPr>
            <a:endParaRPr lang="en-US"/>
          </a:p>
        </p:txBody>
      </p:sp>
      <p:sp>
        <p:nvSpPr>
          <p:cNvPr id="130063" name="TextBox 16"/>
          <p:cNvSpPr txBox="1">
            <a:spLocks noChangeArrowheads="1"/>
          </p:cNvSpPr>
          <p:nvPr/>
        </p:nvSpPr>
        <p:spPr bwMode="auto">
          <a:xfrm>
            <a:off x="0" y="2455863"/>
            <a:ext cx="1752600" cy="2954337"/>
          </a:xfrm>
          <a:prstGeom prst="rect">
            <a:avLst/>
          </a:prstGeom>
          <a:noFill/>
          <a:ln w="9525">
            <a:solidFill>
              <a:srgbClr val="FF0000"/>
            </a:solidFill>
            <a:miter lim="800000"/>
            <a:headEnd/>
            <a:tailEnd/>
          </a:ln>
        </p:spPr>
        <p:txBody>
          <a:bodyPr>
            <a:spAutoFit/>
          </a:bodyPr>
          <a:lstStyle/>
          <a:p>
            <a:r>
              <a:rPr lang="en-US">
                <a:solidFill>
                  <a:srgbClr val="FF0000"/>
                </a:solidFill>
              </a:rPr>
              <a:t>Rate at IP = 2.5Hz, Rate in the linac = 5Hz (every other pulse is at 150GeV/beam, for e+ production)</a:t>
            </a:r>
          </a:p>
          <a:p>
            <a:endParaRPr lang="en-US" sz="1800">
              <a:solidFill>
                <a:srgbClr val="FF0000"/>
              </a:solidFill>
            </a:endParaRPr>
          </a:p>
          <a:p>
            <a:r>
              <a:rPr lang="en-US" sz="1800">
                <a:solidFill>
                  <a:srgbClr val="FF0000"/>
                </a:solidFill>
              </a:rPr>
              <a:t>Low luminosity at this energy reduces the physics reach</a:t>
            </a:r>
          </a:p>
        </p:txBody>
      </p:sp>
      <p:sp>
        <p:nvSpPr>
          <p:cNvPr id="130064" name="Rectangle 17"/>
          <p:cNvSpPr>
            <a:spLocks noChangeArrowheads="1"/>
          </p:cNvSpPr>
          <p:nvPr/>
        </p:nvSpPr>
        <p:spPr bwMode="auto">
          <a:xfrm>
            <a:off x="2057400" y="1676400"/>
            <a:ext cx="1752600" cy="3657600"/>
          </a:xfrm>
          <a:prstGeom prst="rect">
            <a:avLst/>
          </a:prstGeom>
          <a:noFill/>
          <a:ln w="38100" algn="ctr">
            <a:solidFill>
              <a:srgbClr val="FF0000"/>
            </a:solidFill>
            <a:round/>
            <a:headEnd/>
            <a:tailEnd type="triangle" w="med" len="med"/>
          </a:ln>
        </p:spPr>
        <p:txBody>
          <a:bodyPr>
            <a:spAutoFit/>
          </a:bodyPr>
          <a:lstStyle/>
          <a:p>
            <a:endParaRPr lang="en-US"/>
          </a:p>
        </p:txBody>
      </p:sp>
      <p:cxnSp>
        <p:nvCxnSpPr>
          <p:cNvPr id="130065" name="Straight Arrow Connector 18"/>
          <p:cNvCxnSpPr>
            <a:cxnSpLocks noChangeShapeType="1"/>
          </p:cNvCxnSpPr>
          <p:nvPr/>
        </p:nvCxnSpPr>
        <p:spPr bwMode="auto">
          <a:xfrm rot="5400000" flipH="1" flipV="1">
            <a:off x="1752600" y="4800600"/>
            <a:ext cx="304800" cy="304800"/>
          </a:xfrm>
          <a:prstGeom prst="straightConnector1">
            <a:avLst/>
          </a:prstGeom>
          <a:noFill/>
          <a:ln w="25400" algn="ctr">
            <a:solidFill>
              <a:srgbClr val="FF0000"/>
            </a:solidFill>
            <a:round/>
            <a:headEnd/>
            <a:tailEnd type="arrow" w="med" len="med"/>
          </a:ln>
        </p:spPr>
      </p:cxnSp>
    </p:spTree>
  </p:cSld>
  <p:clrMapOvr>
    <a:masterClrMapping/>
  </p:clrMapOvr>
  <p:transition>
    <p:strips dir="rd"/>
  </p:transition>
  <p:timing>
    <p:tnLst>
      <p:par>
        <p:cTn id="1" dur="indefinite" restart="never" nodeType="tmRoot"/>
      </p:par>
    </p:tnLst>
  </p:timing>
</p:sld>
</file>

<file path=ppt/slides/slide1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1074" name="Picture 2"/>
          <p:cNvPicPr>
            <a:picLocks noChangeAspect="1" noChangeArrowheads="1"/>
          </p:cNvPicPr>
          <p:nvPr/>
        </p:nvPicPr>
        <p:blipFill>
          <a:blip r:embed="rId3" cstate="screen"/>
          <a:srcRect/>
          <a:stretch>
            <a:fillRect/>
          </a:stretch>
        </p:blipFill>
        <p:spPr bwMode="auto">
          <a:xfrm>
            <a:off x="1371600" y="609600"/>
            <a:ext cx="7312025" cy="5486400"/>
          </a:xfrm>
          <a:prstGeom prst="rect">
            <a:avLst/>
          </a:prstGeom>
          <a:solidFill>
            <a:srgbClr val="33CC33"/>
          </a:solidFill>
          <a:ln w="9525">
            <a:noFill/>
            <a:miter lim="800000"/>
            <a:headEnd/>
            <a:tailEnd/>
          </a:ln>
        </p:spPr>
      </p:pic>
      <p:sp>
        <p:nvSpPr>
          <p:cNvPr id="131075" name="TextBox 2"/>
          <p:cNvSpPr txBox="1">
            <a:spLocks noChangeArrowheads="1"/>
          </p:cNvSpPr>
          <p:nvPr/>
        </p:nvSpPr>
        <p:spPr bwMode="auto">
          <a:xfrm rot="-5400000">
            <a:off x="1111250" y="1257300"/>
            <a:ext cx="944563" cy="461963"/>
          </a:xfrm>
          <a:prstGeom prst="rect">
            <a:avLst/>
          </a:prstGeom>
          <a:noFill/>
          <a:ln w="9525">
            <a:noFill/>
            <a:miter lim="800000"/>
            <a:headEnd/>
            <a:tailEnd/>
          </a:ln>
        </p:spPr>
        <p:txBody>
          <a:bodyPr wrap="none">
            <a:spAutoFit/>
          </a:bodyPr>
          <a:lstStyle/>
          <a:p>
            <a:r>
              <a:rPr lang="en-US" altLang="zh-CN" sz="2400"/>
              <a:t>L,E34</a:t>
            </a:r>
          </a:p>
        </p:txBody>
      </p:sp>
      <p:sp>
        <p:nvSpPr>
          <p:cNvPr id="131076" name="TextBox 3"/>
          <p:cNvSpPr txBox="1">
            <a:spLocks noChangeArrowheads="1"/>
          </p:cNvSpPr>
          <p:nvPr/>
        </p:nvSpPr>
        <p:spPr bwMode="auto">
          <a:xfrm>
            <a:off x="7500938" y="5238750"/>
            <a:ext cx="804862" cy="400050"/>
          </a:xfrm>
          <a:prstGeom prst="rect">
            <a:avLst/>
          </a:prstGeom>
          <a:noFill/>
          <a:ln w="9525">
            <a:noFill/>
            <a:miter lim="800000"/>
            <a:headEnd/>
            <a:tailEnd/>
          </a:ln>
        </p:spPr>
        <p:txBody>
          <a:bodyPr wrap="none">
            <a:spAutoFit/>
          </a:bodyPr>
          <a:lstStyle/>
          <a:p>
            <a:r>
              <a:rPr lang="en-US" altLang="zh-CN" sz="2000"/>
              <a:t>E CM</a:t>
            </a:r>
          </a:p>
        </p:txBody>
      </p:sp>
      <p:cxnSp>
        <p:nvCxnSpPr>
          <p:cNvPr id="131077" name="Straight Connector 5"/>
          <p:cNvCxnSpPr>
            <a:cxnSpLocks noChangeShapeType="1"/>
          </p:cNvCxnSpPr>
          <p:nvPr/>
        </p:nvCxnSpPr>
        <p:spPr bwMode="auto">
          <a:xfrm rot="10800000" flipV="1">
            <a:off x="3937000" y="2171700"/>
            <a:ext cx="3746500" cy="889000"/>
          </a:xfrm>
          <a:prstGeom prst="line">
            <a:avLst/>
          </a:prstGeom>
          <a:noFill/>
          <a:ln w="9525" algn="ctr">
            <a:solidFill>
              <a:schemeClr val="tx1"/>
            </a:solidFill>
            <a:prstDash val="lgDash"/>
            <a:round/>
            <a:headEnd/>
            <a:tailEnd/>
          </a:ln>
        </p:spPr>
      </p:cxnSp>
      <p:sp>
        <p:nvSpPr>
          <p:cNvPr id="131078" name="TextBox 7"/>
          <p:cNvSpPr txBox="1">
            <a:spLocks noChangeArrowheads="1"/>
          </p:cNvSpPr>
          <p:nvPr/>
        </p:nvSpPr>
        <p:spPr bwMode="auto">
          <a:xfrm>
            <a:off x="5443538" y="1066800"/>
            <a:ext cx="539750" cy="400050"/>
          </a:xfrm>
          <a:prstGeom prst="rect">
            <a:avLst/>
          </a:prstGeom>
          <a:noFill/>
          <a:ln w="9525">
            <a:noFill/>
            <a:miter lim="800000"/>
            <a:headEnd/>
            <a:tailEnd/>
          </a:ln>
        </p:spPr>
        <p:txBody>
          <a:bodyPr wrap="none">
            <a:spAutoFit/>
          </a:bodyPr>
          <a:lstStyle/>
          <a:p>
            <a:r>
              <a:rPr lang="en-US" altLang="zh-CN" sz="2000"/>
              <a:t>1/E</a:t>
            </a:r>
          </a:p>
        </p:txBody>
      </p:sp>
      <p:sp>
        <p:nvSpPr>
          <p:cNvPr id="131079" name="TextBox 8"/>
          <p:cNvSpPr txBox="1">
            <a:spLocks noChangeArrowheads="1"/>
          </p:cNvSpPr>
          <p:nvPr/>
        </p:nvSpPr>
        <p:spPr bwMode="auto">
          <a:xfrm>
            <a:off x="5861050" y="2590800"/>
            <a:ext cx="731838" cy="400050"/>
          </a:xfrm>
          <a:prstGeom prst="rect">
            <a:avLst/>
          </a:prstGeom>
          <a:noFill/>
          <a:ln w="9525">
            <a:noFill/>
            <a:miter lim="800000"/>
            <a:headEnd/>
            <a:tailEnd/>
          </a:ln>
        </p:spPr>
        <p:txBody>
          <a:bodyPr wrap="none">
            <a:spAutoFit/>
          </a:bodyPr>
          <a:lstStyle/>
          <a:p>
            <a:r>
              <a:rPr lang="en-US" altLang="zh-CN" sz="2000"/>
              <a:t>0.5/E</a:t>
            </a:r>
          </a:p>
        </p:txBody>
      </p:sp>
      <p:sp>
        <p:nvSpPr>
          <p:cNvPr id="131080" name="TextBox 9"/>
          <p:cNvSpPr txBox="1">
            <a:spLocks noChangeArrowheads="1"/>
          </p:cNvSpPr>
          <p:nvPr/>
        </p:nvSpPr>
        <p:spPr bwMode="auto">
          <a:xfrm>
            <a:off x="2619375" y="4794250"/>
            <a:ext cx="862013" cy="400050"/>
          </a:xfrm>
          <a:prstGeom prst="rect">
            <a:avLst/>
          </a:prstGeom>
          <a:noFill/>
          <a:ln w="9525">
            <a:noFill/>
            <a:miter lim="800000"/>
            <a:headEnd/>
            <a:tailEnd/>
          </a:ln>
        </p:spPr>
        <p:txBody>
          <a:bodyPr>
            <a:spAutoFit/>
          </a:bodyPr>
          <a:lstStyle/>
          <a:p>
            <a:r>
              <a:rPr lang="en-US" altLang="zh-CN" sz="2000"/>
              <a:t>0.25/E</a:t>
            </a:r>
          </a:p>
        </p:txBody>
      </p:sp>
      <p:cxnSp>
        <p:nvCxnSpPr>
          <p:cNvPr id="131081" name="Straight Arrow Connector 11"/>
          <p:cNvCxnSpPr>
            <a:cxnSpLocks noChangeShapeType="1"/>
          </p:cNvCxnSpPr>
          <p:nvPr/>
        </p:nvCxnSpPr>
        <p:spPr bwMode="auto">
          <a:xfrm rot="5400000" flipH="1" flipV="1">
            <a:off x="2944813" y="4513262"/>
            <a:ext cx="514350" cy="149225"/>
          </a:xfrm>
          <a:prstGeom prst="straightConnector1">
            <a:avLst/>
          </a:prstGeom>
          <a:noFill/>
          <a:ln w="9525" algn="ctr">
            <a:solidFill>
              <a:schemeClr val="tx1"/>
            </a:solidFill>
            <a:round/>
            <a:headEnd/>
            <a:tailEnd type="arrow" w="med" len="med"/>
          </a:ln>
        </p:spPr>
      </p:cxnSp>
      <p:sp>
        <p:nvSpPr>
          <p:cNvPr id="131082" name="Rectangle 13"/>
          <p:cNvSpPr>
            <a:spLocks noChangeArrowheads="1"/>
          </p:cNvSpPr>
          <p:nvPr/>
        </p:nvSpPr>
        <p:spPr bwMode="auto">
          <a:xfrm>
            <a:off x="3200400" y="1828800"/>
            <a:ext cx="685800" cy="762000"/>
          </a:xfrm>
          <a:prstGeom prst="rect">
            <a:avLst/>
          </a:prstGeom>
          <a:solidFill>
            <a:schemeClr val="bg1"/>
          </a:solidFill>
          <a:ln w="9525" algn="ctr">
            <a:noFill/>
            <a:round/>
            <a:headEnd/>
            <a:tailEnd type="triangle" w="med" len="med"/>
          </a:ln>
        </p:spPr>
        <p:txBody>
          <a:bodyPr wrap="none">
            <a:spAutoFit/>
          </a:bodyPr>
          <a:lstStyle/>
          <a:p>
            <a:endParaRPr lang="en-US" altLang="zh-CN"/>
          </a:p>
        </p:txBody>
      </p:sp>
      <p:sp>
        <p:nvSpPr>
          <p:cNvPr id="131083" name="TextBox 14"/>
          <p:cNvSpPr txBox="1">
            <a:spLocks noChangeArrowheads="1"/>
          </p:cNvSpPr>
          <p:nvPr/>
        </p:nvSpPr>
        <p:spPr bwMode="auto">
          <a:xfrm>
            <a:off x="2863850" y="2660650"/>
            <a:ext cx="731838" cy="400050"/>
          </a:xfrm>
          <a:prstGeom prst="rect">
            <a:avLst/>
          </a:prstGeom>
          <a:noFill/>
          <a:ln w="9525">
            <a:noFill/>
            <a:miter lim="800000"/>
            <a:headEnd/>
            <a:tailEnd/>
          </a:ln>
        </p:spPr>
        <p:txBody>
          <a:bodyPr wrap="none">
            <a:spAutoFit/>
          </a:bodyPr>
          <a:lstStyle/>
          <a:p>
            <a:r>
              <a:rPr lang="en-US" altLang="zh-CN" sz="2000"/>
              <a:t>0.5/E</a:t>
            </a:r>
          </a:p>
        </p:txBody>
      </p:sp>
      <p:sp>
        <p:nvSpPr>
          <p:cNvPr id="131084" name="TextBox 15"/>
          <p:cNvSpPr txBox="1">
            <a:spLocks noChangeArrowheads="1"/>
          </p:cNvSpPr>
          <p:nvPr/>
        </p:nvSpPr>
        <p:spPr bwMode="auto">
          <a:xfrm>
            <a:off x="3962400" y="152400"/>
            <a:ext cx="2209800" cy="523875"/>
          </a:xfrm>
          <a:prstGeom prst="rect">
            <a:avLst/>
          </a:prstGeom>
          <a:noFill/>
          <a:ln w="9525">
            <a:noFill/>
            <a:miter lim="800000"/>
            <a:headEnd/>
            <a:tailEnd/>
          </a:ln>
        </p:spPr>
        <p:txBody>
          <a:bodyPr wrap="none">
            <a:spAutoFit/>
          </a:bodyPr>
          <a:lstStyle/>
          <a:p>
            <a:r>
              <a:rPr lang="en-US" altLang="zh-CN" sz="2800"/>
              <a:t>SB2009 Lumi</a:t>
            </a:r>
          </a:p>
        </p:txBody>
      </p:sp>
      <p:sp>
        <p:nvSpPr>
          <p:cNvPr id="131085" name="TextBox 24"/>
          <p:cNvSpPr txBox="1">
            <a:spLocks noChangeArrowheads="1"/>
          </p:cNvSpPr>
          <p:nvPr/>
        </p:nvSpPr>
        <p:spPr bwMode="auto">
          <a:xfrm>
            <a:off x="5410200" y="3263900"/>
            <a:ext cx="2763838" cy="523875"/>
          </a:xfrm>
          <a:prstGeom prst="rect">
            <a:avLst/>
          </a:prstGeom>
          <a:noFill/>
          <a:ln w="9525">
            <a:noFill/>
            <a:miter lim="800000"/>
            <a:headEnd/>
            <a:tailEnd/>
          </a:ln>
        </p:spPr>
        <p:txBody>
          <a:bodyPr wrap="none">
            <a:spAutoFit/>
          </a:bodyPr>
          <a:lstStyle/>
          <a:p>
            <a:r>
              <a:rPr lang="en-US" altLang="zh-CN" sz="2800">
                <a:solidFill>
                  <a:srgbClr val="FF0000"/>
                </a:solidFill>
              </a:rPr>
              <a:t>Actual luminosity</a:t>
            </a:r>
          </a:p>
        </p:txBody>
      </p:sp>
      <p:sp>
        <p:nvSpPr>
          <p:cNvPr id="26" name="Multiply 25"/>
          <p:cNvSpPr/>
          <p:nvPr/>
        </p:nvSpPr>
        <p:spPr bwMode="auto">
          <a:xfrm>
            <a:off x="4953000" y="3276600"/>
            <a:ext cx="533400" cy="533400"/>
          </a:xfrm>
          <a:prstGeom prst="mathMultiply">
            <a:avLst>
              <a:gd name="adj1" fmla="val 11615"/>
            </a:avLst>
          </a:prstGeom>
          <a:solidFill>
            <a:srgbClr val="FF0000"/>
          </a:solidFill>
          <a:ln w="9525" cap="flat" cmpd="sng" algn="ctr">
            <a:solidFill>
              <a:schemeClr val="bg1"/>
            </a:solidFill>
            <a:prstDash val="solid"/>
            <a:round/>
            <a:headEnd type="none" w="med" len="med"/>
            <a:tailEnd type="triangle" w="med" len="med"/>
          </a:ln>
          <a:effectLst/>
        </p:spPr>
        <p:txBody>
          <a:bodyPr wrap="none">
            <a:spAutoFit/>
          </a:bodyPr>
          <a:lstStyle/>
          <a:p>
            <a:pPr>
              <a:defRPr/>
            </a:pPr>
            <a:endParaRPr lang="en-US"/>
          </a:p>
        </p:txBody>
      </p:sp>
      <p:sp>
        <p:nvSpPr>
          <p:cNvPr id="131087" name="Up Arrow 27"/>
          <p:cNvSpPr>
            <a:spLocks noChangeArrowheads="1"/>
          </p:cNvSpPr>
          <p:nvPr/>
        </p:nvSpPr>
        <p:spPr bwMode="auto">
          <a:xfrm>
            <a:off x="7505700" y="1244600"/>
            <a:ext cx="304800" cy="838200"/>
          </a:xfrm>
          <a:prstGeom prst="upArrow">
            <a:avLst>
              <a:gd name="adj1" fmla="val 50000"/>
              <a:gd name="adj2" fmla="val 49997"/>
            </a:avLst>
          </a:prstGeom>
          <a:solidFill>
            <a:srgbClr val="33CC33"/>
          </a:solidFill>
          <a:ln w="9525" algn="ctr">
            <a:solidFill>
              <a:schemeClr val="tx1"/>
            </a:solidFill>
            <a:round/>
            <a:headEnd/>
            <a:tailEnd type="triangle" w="med" len="med"/>
          </a:ln>
        </p:spPr>
        <p:txBody>
          <a:bodyPr wrap="none">
            <a:spAutoFit/>
          </a:bodyPr>
          <a:lstStyle/>
          <a:p>
            <a:endParaRPr lang="en-US" altLang="zh-CN"/>
          </a:p>
        </p:txBody>
      </p:sp>
      <p:sp>
        <p:nvSpPr>
          <p:cNvPr id="131088" name="Up Arrow 28"/>
          <p:cNvSpPr>
            <a:spLocks noChangeArrowheads="1"/>
          </p:cNvSpPr>
          <p:nvPr/>
        </p:nvSpPr>
        <p:spPr bwMode="auto">
          <a:xfrm>
            <a:off x="5257800" y="2235200"/>
            <a:ext cx="304800" cy="414338"/>
          </a:xfrm>
          <a:prstGeom prst="upArrow">
            <a:avLst>
              <a:gd name="adj1" fmla="val 50000"/>
              <a:gd name="adj2" fmla="val 50058"/>
            </a:avLst>
          </a:prstGeom>
          <a:solidFill>
            <a:srgbClr val="33CC33"/>
          </a:solidFill>
          <a:ln w="9525" algn="ctr">
            <a:solidFill>
              <a:schemeClr val="tx1"/>
            </a:solidFill>
            <a:round/>
            <a:headEnd/>
            <a:tailEnd type="triangle" w="med" len="med"/>
          </a:ln>
        </p:spPr>
        <p:txBody>
          <a:bodyPr>
            <a:spAutoFit/>
          </a:bodyPr>
          <a:lstStyle/>
          <a:p>
            <a:endParaRPr lang="en-US" altLang="zh-CN"/>
          </a:p>
        </p:txBody>
      </p:sp>
      <p:sp>
        <p:nvSpPr>
          <p:cNvPr id="131089" name="Up Arrow 29"/>
          <p:cNvSpPr>
            <a:spLocks noChangeArrowheads="1"/>
          </p:cNvSpPr>
          <p:nvPr/>
        </p:nvSpPr>
        <p:spPr bwMode="auto">
          <a:xfrm>
            <a:off x="5029200" y="3929063"/>
            <a:ext cx="304800" cy="414337"/>
          </a:xfrm>
          <a:prstGeom prst="upArrow">
            <a:avLst>
              <a:gd name="adj1" fmla="val 50000"/>
              <a:gd name="adj2" fmla="val 50058"/>
            </a:avLst>
          </a:prstGeom>
          <a:solidFill>
            <a:srgbClr val="33CC33"/>
          </a:solidFill>
          <a:ln w="9525" algn="ctr">
            <a:solidFill>
              <a:schemeClr val="tx1"/>
            </a:solidFill>
            <a:round/>
            <a:headEnd/>
            <a:tailEnd type="triangle" w="med" len="med"/>
          </a:ln>
        </p:spPr>
        <p:txBody>
          <a:bodyPr>
            <a:spAutoFit/>
          </a:bodyPr>
          <a:lstStyle/>
          <a:p>
            <a:endParaRPr lang="en-US" altLang="zh-CN"/>
          </a:p>
        </p:txBody>
      </p:sp>
      <p:sp>
        <p:nvSpPr>
          <p:cNvPr id="131090" name="TextBox 30"/>
          <p:cNvSpPr txBox="1">
            <a:spLocks noChangeArrowheads="1"/>
          </p:cNvSpPr>
          <p:nvPr/>
        </p:nvSpPr>
        <p:spPr bwMode="auto">
          <a:xfrm>
            <a:off x="5334000" y="3862388"/>
            <a:ext cx="2971800" cy="708025"/>
          </a:xfrm>
          <a:prstGeom prst="rect">
            <a:avLst/>
          </a:prstGeom>
          <a:noFill/>
          <a:ln w="9525">
            <a:noFill/>
            <a:miter lim="800000"/>
            <a:headEnd/>
            <a:tailEnd/>
          </a:ln>
        </p:spPr>
        <p:txBody>
          <a:bodyPr>
            <a:spAutoFit/>
          </a:bodyPr>
          <a:lstStyle/>
          <a:p>
            <a:r>
              <a:rPr lang="en-US" altLang="zh-CN" sz="2000">
                <a:solidFill>
                  <a:srgbClr val="33CC33"/>
                </a:solidFill>
              </a:rPr>
              <a:t>Recover L due to tighter focusing &amp; TF</a:t>
            </a:r>
          </a:p>
        </p:txBody>
      </p:sp>
      <p:sp>
        <p:nvSpPr>
          <p:cNvPr id="131091" name="Down Arrow 31"/>
          <p:cNvSpPr>
            <a:spLocks noChangeArrowheads="1"/>
          </p:cNvSpPr>
          <p:nvPr/>
        </p:nvSpPr>
        <p:spPr bwMode="auto">
          <a:xfrm>
            <a:off x="3178175" y="3355975"/>
            <a:ext cx="228600" cy="685800"/>
          </a:xfrm>
          <a:prstGeom prst="downArrow">
            <a:avLst>
              <a:gd name="adj1" fmla="val 50000"/>
              <a:gd name="adj2" fmla="val 50000"/>
            </a:avLst>
          </a:prstGeom>
          <a:solidFill>
            <a:srgbClr val="FF9900"/>
          </a:solidFill>
          <a:ln w="9525" algn="ctr">
            <a:solidFill>
              <a:schemeClr val="tx1"/>
            </a:solidFill>
            <a:round/>
            <a:headEnd/>
            <a:tailEnd type="triangle" w="med" len="med"/>
          </a:ln>
        </p:spPr>
        <p:txBody>
          <a:bodyPr wrap="none">
            <a:spAutoFit/>
          </a:bodyPr>
          <a:lstStyle/>
          <a:p>
            <a:endParaRPr lang="en-US" altLang="zh-CN"/>
          </a:p>
        </p:txBody>
      </p:sp>
      <p:sp>
        <p:nvSpPr>
          <p:cNvPr id="131092" name="Down Arrow 32"/>
          <p:cNvSpPr>
            <a:spLocks noChangeArrowheads="1"/>
          </p:cNvSpPr>
          <p:nvPr/>
        </p:nvSpPr>
        <p:spPr bwMode="auto">
          <a:xfrm>
            <a:off x="5281613" y="1703388"/>
            <a:ext cx="265112" cy="403225"/>
          </a:xfrm>
          <a:prstGeom prst="downArrow">
            <a:avLst>
              <a:gd name="adj1" fmla="val 50000"/>
              <a:gd name="adj2" fmla="val 49995"/>
            </a:avLst>
          </a:prstGeom>
          <a:solidFill>
            <a:srgbClr val="FF9900"/>
          </a:solidFill>
          <a:ln w="9525" algn="ctr">
            <a:solidFill>
              <a:schemeClr val="tx1"/>
            </a:solidFill>
            <a:round/>
            <a:headEnd/>
            <a:tailEnd type="triangle" w="med" len="med"/>
          </a:ln>
        </p:spPr>
        <p:txBody>
          <a:bodyPr>
            <a:spAutoFit/>
          </a:bodyPr>
          <a:lstStyle/>
          <a:p>
            <a:endParaRPr lang="en-US" altLang="zh-CN"/>
          </a:p>
        </p:txBody>
      </p:sp>
      <p:sp>
        <p:nvSpPr>
          <p:cNvPr id="131093" name="Down Arrow 33"/>
          <p:cNvSpPr>
            <a:spLocks noChangeArrowheads="1"/>
          </p:cNvSpPr>
          <p:nvPr/>
        </p:nvSpPr>
        <p:spPr bwMode="auto">
          <a:xfrm>
            <a:off x="5029200" y="4700588"/>
            <a:ext cx="265113" cy="404812"/>
          </a:xfrm>
          <a:prstGeom prst="downArrow">
            <a:avLst>
              <a:gd name="adj1" fmla="val 50000"/>
              <a:gd name="adj2" fmla="val 50191"/>
            </a:avLst>
          </a:prstGeom>
          <a:solidFill>
            <a:srgbClr val="FF9900"/>
          </a:solidFill>
          <a:ln w="9525" algn="ctr">
            <a:solidFill>
              <a:schemeClr val="tx1"/>
            </a:solidFill>
            <a:round/>
            <a:headEnd/>
            <a:tailEnd type="triangle" w="med" len="med"/>
          </a:ln>
        </p:spPr>
        <p:txBody>
          <a:bodyPr>
            <a:spAutoFit/>
          </a:bodyPr>
          <a:lstStyle/>
          <a:p>
            <a:endParaRPr lang="en-US" altLang="zh-CN"/>
          </a:p>
        </p:txBody>
      </p:sp>
      <p:sp>
        <p:nvSpPr>
          <p:cNvPr id="131094" name="TextBox 34"/>
          <p:cNvSpPr txBox="1">
            <a:spLocks noChangeArrowheads="1"/>
          </p:cNvSpPr>
          <p:nvPr/>
        </p:nvSpPr>
        <p:spPr bwMode="auto">
          <a:xfrm>
            <a:off x="5257800" y="4495800"/>
            <a:ext cx="2971800" cy="708025"/>
          </a:xfrm>
          <a:prstGeom prst="rect">
            <a:avLst/>
          </a:prstGeom>
          <a:noFill/>
          <a:ln w="9525">
            <a:noFill/>
            <a:miter lim="800000"/>
            <a:headEnd/>
            <a:tailEnd/>
          </a:ln>
        </p:spPr>
        <p:txBody>
          <a:bodyPr>
            <a:spAutoFit/>
          </a:bodyPr>
          <a:lstStyle/>
          <a:p>
            <a:r>
              <a:rPr lang="en-US" altLang="zh-CN" sz="2000">
                <a:solidFill>
                  <a:srgbClr val="FF9900"/>
                </a:solidFill>
              </a:rPr>
              <a:t>Degradation due to collimation depth</a:t>
            </a:r>
          </a:p>
        </p:txBody>
      </p:sp>
    </p:spTree>
  </p:cSld>
  <p:clrMapOvr>
    <a:masterClrMapping/>
  </p:clrMapOvr>
  <p:transition>
    <p:strips dir="rd"/>
  </p:transition>
  <p:timing>
    <p:tnLst>
      <p:par>
        <p:cTn id="1" dur="indefinite" restart="never" nodeType="tmRoot"/>
      </p:par>
    </p:tnLst>
  </p:timing>
</p:sld>
</file>

<file path=ppt/slides/slide1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2098" name="Picture 5"/>
          <p:cNvPicPr>
            <a:picLocks noChangeAspect="1" noChangeArrowheads="1"/>
          </p:cNvPicPr>
          <p:nvPr/>
        </p:nvPicPr>
        <p:blipFill>
          <a:blip r:embed="rId3" cstate="screen"/>
          <a:srcRect/>
          <a:stretch>
            <a:fillRect/>
          </a:stretch>
        </p:blipFill>
        <p:spPr bwMode="auto">
          <a:xfrm>
            <a:off x="228600" y="4413250"/>
            <a:ext cx="4495800" cy="2139950"/>
          </a:xfrm>
          <a:prstGeom prst="rect">
            <a:avLst/>
          </a:prstGeom>
          <a:noFill/>
          <a:ln w="9525">
            <a:noFill/>
            <a:miter lim="800000"/>
            <a:headEnd/>
            <a:tailEnd/>
          </a:ln>
        </p:spPr>
      </p:pic>
      <p:sp>
        <p:nvSpPr>
          <p:cNvPr id="132099" name="TextBox 3"/>
          <p:cNvSpPr txBox="1">
            <a:spLocks noChangeArrowheads="1"/>
          </p:cNvSpPr>
          <p:nvPr/>
        </p:nvSpPr>
        <p:spPr bwMode="auto">
          <a:xfrm>
            <a:off x="152400" y="2286000"/>
            <a:ext cx="5029200" cy="2032000"/>
          </a:xfrm>
          <a:prstGeom prst="rect">
            <a:avLst/>
          </a:prstGeom>
          <a:noFill/>
          <a:ln w="9525">
            <a:noFill/>
            <a:miter lim="800000"/>
            <a:headEnd/>
            <a:tailEnd/>
          </a:ln>
        </p:spPr>
        <p:txBody>
          <a:bodyPr>
            <a:spAutoFit/>
          </a:bodyPr>
          <a:lstStyle/>
          <a:p>
            <a:pPr>
              <a:buFont typeface="Arial" pitchFamily="34" charset="0"/>
              <a:buChar char="•"/>
            </a:pPr>
            <a:r>
              <a:rPr lang="en-US" altLang="zh-CN" sz="1800">
                <a:solidFill>
                  <a:srgbClr val="009900"/>
                </a:solidFill>
              </a:rPr>
              <a:t> One option would be to have a separate FD optimized for lower E, and then exchange it before going to nominal E</a:t>
            </a:r>
          </a:p>
          <a:p>
            <a:pPr>
              <a:buFont typeface="Arial" pitchFamily="34" charset="0"/>
              <a:buChar char="•"/>
            </a:pPr>
            <a:r>
              <a:rPr lang="en-US" altLang="zh-CN" sz="1800">
                <a:solidFill>
                  <a:srgbClr val="009900"/>
                </a:solidFill>
              </a:rPr>
              <a:t> Other option to be studied is to build a universal FD, that can be reconfigured for lower E configuration (may require splitting QD0 coil and placing sextupoles in the middle) </a:t>
            </a:r>
          </a:p>
        </p:txBody>
      </p:sp>
      <p:pic>
        <p:nvPicPr>
          <p:cNvPr id="132100" name="Picture 2"/>
          <p:cNvPicPr>
            <a:picLocks noChangeAspect="1" noChangeArrowheads="1"/>
          </p:cNvPicPr>
          <p:nvPr/>
        </p:nvPicPr>
        <p:blipFill>
          <a:blip r:embed="rId4" cstate="screen"/>
          <a:srcRect/>
          <a:stretch>
            <a:fillRect/>
          </a:stretch>
        </p:blipFill>
        <p:spPr bwMode="auto">
          <a:xfrm>
            <a:off x="5011738" y="0"/>
            <a:ext cx="4132262" cy="3200400"/>
          </a:xfrm>
          <a:prstGeom prst="rect">
            <a:avLst/>
          </a:prstGeom>
          <a:noFill/>
          <a:ln w="9525">
            <a:noFill/>
            <a:miter lim="800000"/>
            <a:headEnd/>
            <a:tailEnd/>
          </a:ln>
        </p:spPr>
      </p:pic>
      <p:pic>
        <p:nvPicPr>
          <p:cNvPr id="132101" name="Picture 3"/>
          <p:cNvPicPr>
            <a:picLocks noChangeAspect="1" noChangeArrowheads="1"/>
          </p:cNvPicPr>
          <p:nvPr/>
        </p:nvPicPr>
        <p:blipFill>
          <a:blip r:embed="rId5" cstate="screen"/>
          <a:srcRect/>
          <a:stretch>
            <a:fillRect/>
          </a:stretch>
        </p:blipFill>
        <p:spPr bwMode="auto">
          <a:xfrm>
            <a:off x="5105400" y="3286125"/>
            <a:ext cx="4038600" cy="3152775"/>
          </a:xfrm>
          <a:prstGeom prst="rect">
            <a:avLst/>
          </a:prstGeom>
          <a:noFill/>
          <a:ln w="9525">
            <a:noFill/>
            <a:miter lim="800000"/>
            <a:headEnd/>
            <a:tailEnd/>
          </a:ln>
        </p:spPr>
      </p:pic>
      <p:sp>
        <p:nvSpPr>
          <p:cNvPr id="132102" name="TextBox 14"/>
          <p:cNvSpPr txBox="1">
            <a:spLocks noChangeArrowheads="1"/>
          </p:cNvSpPr>
          <p:nvPr/>
        </p:nvSpPr>
        <p:spPr bwMode="auto">
          <a:xfrm>
            <a:off x="152400" y="1285875"/>
            <a:ext cx="5029200" cy="923925"/>
          </a:xfrm>
          <a:prstGeom prst="rect">
            <a:avLst/>
          </a:prstGeom>
          <a:noFill/>
          <a:ln w="9525">
            <a:noFill/>
            <a:miter lim="800000"/>
            <a:headEnd/>
            <a:tailEnd/>
          </a:ln>
        </p:spPr>
        <p:txBody>
          <a:bodyPr>
            <a:spAutoFit/>
          </a:bodyPr>
          <a:lstStyle/>
          <a:p>
            <a:r>
              <a:rPr lang="en-US" altLang="zh-CN" sz="1800" b="1">
                <a:solidFill>
                  <a:srgbClr val="009900"/>
                </a:solidFill>
              </a:rPr>
              <a:t>FD optimized for lower energy will allow increasing the collimation depth by ~10% in Y and by ~30% in X  (Very tentative!)</a:t>
            </a:r>
          </a:p>
        </p:txBody>
      </p:sp>
      <p:sp>
        <p:nvSpPr>
          <p:cNvPr id="132103" name="Title 1"/>
          <p:cNvSpPr>
            <a:spLocks noGrp="1"/>
          </p:cNvSpPr>
          <p:nvPr>
            <p:ph type="title"/>
          </p:nvPr>
        </p:nvSpPr>
        <p:spPr>
          <a:xfrm>
            <a:off x="1295400" y="0"/>
            <a:ext cx="3886200" cy="939800"/>
          </a:xfrm>
        </p:spPr>
        <p:txBody>
          <a:bodyPr/>
          <a:lstStyle/>
          <a:p>
            <a:r>
              <a:rPr lang="en-US" smtClean="0"/>
              <a:t>FD for low E</a:t>
            </a:r>
          </a:p>
        </p:txBody>
      </p:sp>
      <p:sp>
        <p:nvSpPr>
          <p:cNvPr id="132104" name="Rectangle 9"/>
          <p:cNvSpPr>
            <a:spLocks noChangeArrowheads="1"/>
          </p:cNvSpPr>
          <p:nvPr/>
        </p:nvSpPr>
        <p:spPr bwMode="auto">
          <a:xfrm>
            <a:off x="5715000" y="2209800"/>
            <a:ext cx="3313113" cy="400050"/>
          </a:xfrm>
          <a:prstGeom prst="rect">
            <a:avLst/>
          </a:prstGeom>
          <a:noFill/>
          <a:ln w="9525">
            <a:noFill/>
            <a:miter lim="800000"/>
            <a:headEnd/>
            <a:tailEnd/>
          </a:ln>
        </p:spPr>
        <p:txBody>
          <a:bodyPr wrap="none">
            <a:spAutoFit/>
          </a:bodyPr>
          <a:lstStyle/>
          <a:p>
            <a:r>
              <a:rPr lang="en-US" sz="2000">
                <a:solidFill>
                  <a:srgbClr val="FF9900"/>
                </a:solidFill>
              </a:rPr>
              <a:t>Nominal FD &amp; SR trajectories</a:t>
            </a:r>
          </a:p>
        </p:txBody>
      </p:sp>
      <p:sp>
        <p:nvSpPr>
          <p:cNvPr id="132105" name="Rectangle 10"/>
          <p:cNvSpPr>
            <a:spLocks noChangeArrowheads="1"/>
          </p:cNvSpPr>
          <p:nvPr/>
        </p:nvSpPr>
        <p:spPr bwMode="auto">
          <a:xfrm>
            <a:off x="6773863" y="5410200"/>
            <a:ext cx="2065337" cy="708025"/>
          </a:xfrm>
          <a:prstGeom prst="rect">
            <a:avLst/>
          </a:prstGeom>
          <a:noFill/>
          <a:ln w="9525">
            <a:noFill/>
            <a:miter lim="800000"/>
            <a:headEnd/>
            <a:tailEnd/>
          </a:ln>
        </p:spPr>
        <p:txBody>
          <a:bodyPr wrap="none">
            <a:spAutoFit/>
          </a:bodyPr>
          <a:lstStyle/>
          <a:p>
            <a:r>
              <a:rPr lang="en-US" sz="2000">
                <a:solidFill>
                  <a:srgbClr val="FF9900"/>
                </a:solidFill>
              </a:rPr>
              <a:t>FD for 1/2E &amp; SR</a:t>
            </a:r>
            <a:br>
              <a:rPr lang="en-US" sz="2000">
                <a:solidFill>
                  <a:srgbClr val="FF9900"/>
                </a:solidFill>
              </a:rPr>
            </a:br>
            <a:r>
              <a:rPr lang="en-US" sz="2000">
                <a:solidFill>
                  <a:srgbClr val="FF9900"/>
                </a:solidFill>
              </a:rPr>
              <a:t>trajectories</a:t>
            </a:r>
          </a:p>
        </p:txBody>
      </p:sp>
      <p:cxnSp>
        <p:nvCxnSpPr>
          <p:cNvPr id="132106" name="Straight Arrow Connector 12"/>
          <p:cNvCxnSpPr>
            <a:cxnSpLocks noChangeShapeType="1"/>
            <a:stCxn id="132099" idx="2"/>
          </p:cNvCxnSpPr>
          <p:nvPr/>
        </p:nvCxnSpPr>
        <p:spPr bwMode="auto">
          <a:xfrm rot="5400000">
            <a:off x="2311400" y="4445000"/>
            <a:ext cx="482600" cy="228600"/>
          </a:xfrm>
          <a:prstGeom prst="straightConnector1">
            <a:avLst/>
          </a:prstGeom>
          <a:noFill/>
          <a:ln w="38100" algn="ctr">
            <a:solidFill>
              <a:srgbClr val="FF0000"/>
            </a:solidFill>
            <a:round/>
            <a:headEnd/>
            <a:tailEnd type="arrow" w="med" len="med"/>
          </a:ln>
        </p:spPr>
      </p:cxnSp>
    </p:spTree>
  </p:cSld>
  <p:clrMapOvr>
    <a:masterClrMapping/>
  </p:clrMapOvr>
  <p:transition>
    <p:strips dir="rd"/>
  </p:transition>
  <p:timing>
    <p:tnLst>
      <p:par>
        <p:cTn id="1" dur="indefinite" restart="never" nodeType="tmRoot"/>
      </p:par>
    </p:tnLst>
  </p:timing>
</p:sld>
</file>

<file path=ppt/slides/slide1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22" name="TextBox 15"/>
          <p:cNvSpPr txBox="1">
            <a:spLocks noChangeArrowheads="1"/>
          </p:cNvSpPr>
          <p:nvPr/>
        </p:nvSpPr>
        <p:spPr bwMode="auto">
          <a:xfrm>
            <a:off x="3962400" y="152400"/>
            <a:ext cx="2209800" cy="523875"/>
          </a:xfrm>
          <a:prstGeom prst="rect">
            <a:avLst/>
          </a:prstGeom>
          <a:noFill/>
          <a:ln w="9525">
            <a:noFill/>
            <a:miter lim="800000"/>
            <a:headEnd/>
            <a:tailEnd/>
          </a:ln>
        </p:spPr>
        <p:txBody>
          <a:bodyPr wrap="none">
            <a:spAutoFit/>
          </a:bodyPr>
          <a:lstStyle/>
          <a:p>
            <a:r>
              <a:rPr lang="en-US" altLang="zh-CN" sz="2800"/>
              <a:t>SB2009 Lumi</a:t>
            </a:r>
          </a:p>
        </p:txBody>
      </p:sp>
      <p:pic>
        <p:nvPicPr>
          <p:cNvPr id="133123" name="Picture 2"/>
          <p:cNvPicPr>
            <a:picLocks noChangeAspect="1" noChangeArrowheads="1"/>
          </p:cNvPicPr>
          <p:nvPr/>
        </p:nvPicPr>
        <p:blipFill>
          <a:blip r:embed="rId3" cstate="screen"/>
          <a:srcRect/>
          <a:stretch>
            <a:fillRect/>
          </a:stretch>
        </p:blipFill>
        <p:spPr bwMode="auto">
          <a:xfrm>
            <a:off x="1357313" y="685800"/>
            <a:ext cx="7329487" cy="5513388"/>
          </a:xfrm>
          <a:prstGeom prst="rect">
            <a:avLst/>
          </a:prstGeom>
          <a:noFill/>
          <a:ln w="9525">
            <a:noFill/>
            <a:miter lim="800000"/>
            <a:headEnd/>
            <a:tailEnd/>
          </a:ln>
        </p:spPr>
      </p:pic>
      <p:sp>
        <p:nvSpPr>
          <p:cNvPr id="4" name="TextBox 3"/>
          <p:cNvSpPr txBox="1"/>
          <p:nvPr/>
        </p:nvSpPr>
        <p:spPr>
          <a:xfrm>
            <a:off x="0" y="2416175"/>
            <a:ext cx="1752600" cy="922338"/>
          </a:xfrm>
          <a:prstGeom prst="rect">
            <a:avLst/>
          </a:prstGeom>
          <a:solidFill>
            <a:schemeClr val="bg1">
              <a:lumMod val="95000"/>
            </a:schemeClr>
          </a:solidFill>
          <a:ln>
            <a:solidFill>
              <a:srgbClr val="FF9900"/>
            </a:solidFill>
          </a:ln>
        </p:spPr>
        <p:txBody>
          <a:bodyPr>
            <a:spAutoFit/>
          </a:bodyPr>
          <a:lstStyle/>
          <a:p>
            <a:pPr>
              <a:defRPr/>
            </a:pPr>
            <a:r>
              <a:rPr lang="en-US" sz="1800" dirty="0">
                <a:solidFill>
                  <a:srgbClr val="009900"/>
                </a:solidFill>
              </a:rPr>
              <a:t>Linac  rate 10Hz</a:t>
            </a:r>
          </a:p>
          <a:p>
            <a:pPr>
              <a:defRPr/>
            </a:pPr>
            <a:r>
              <a:rPr lang="en-US" sz="1800" dirty="0">
                <a:solidFill>
                  <a:srgbClr val="009900"/>
                </a:solidFill>
              </a:rPr>
              <a:t>(IP rate 5Hz) </a:t>
            </a:r>
            <a:br>
              <a:rPr lang="en-US" sz="1800" dirty="0">
                <a:solidFill>
                  <a:srgbClr val="009900"/>
                </a:solidFill>
              </a:rPr>
            </a:br>
            <a:r>
              <a:rPr lang="en-US" sz="1800" dirty="0">
                <a:solidFill>
                  <a:srgbClr val="009900"/>
                </a:solidFill>
              </a:rPr>
              <a:t>and special FD</a:t>
            </a:r>
          </a:p>
        </p:txBody>
      </p:sp>
      <p:cxnSp>
        <p:nvCxnSpPr>
          <p:cNvPr id="133125" name="Straight Arrow Connector 4"/>
          <p:cNvCxnSpPr>
            <a:cxnSpLocks noChangeShapeType="1"/>
            <a:stCxn id="4" idx="3"/>
          </p:cNvCxnSpPr>
          <p:nvPr/>
        </p:nvCxnSpPr>
        <p:spPr bwMode="auto">
          <a:xfrm flipV="1">
            <a:off x="1752600" y="2743200"/>
            <a:ext cx="457200" cy="134938"/>
          </a:xfrm>
          <a:prstGeom prst="straightConnector1">
            <a:avLst/>
          </a:prstGeom>
          <a:noFill/>
          <a:ln w="9525" algn="ctr">
            <a:solidFill>
              <a:schemeClr val="tx1"/>
            </a:solidFill>
            <a:round/>
            <a:headEnd/>
            <a:tailEnd type="arrow" w="med" len="med"/>
          </a:ln>
        </p:spPr>
      </p:cxnSp>
      <p:sp>
        <p:nvSpPr>
          <p:cNvPr id="6" name="TextBox 5"/>
          <p:cNvSpPr txBox="1"/>
          <p:nvPr/>
        </p:nvSpPr>
        <p:spPr>
          <a:xfrm>
            <a:off x="2286000" y="914400"/>
            <a:ext cx="1752600" cy="646113"/>
          </a:xfrm>
          <a:prstGeom prst="rect">
            <a:avLst/>
          </a:prstGeom>
          <a:solidFill>
            <a:schemeClr val="bg1">
              <a:lumMod val="95000"/>
            </a:schemeClr>
          </a:solidFill>
          <a:ln>
            <a:solidFill>
              <a:srgbClr val="FF9900"/>
            </a:solidFill>
          </a:ln>
        </p:spPr>
        <p:txBody>
          <a:bodyPr>
            <a:spAutoFit/>
          </a:bodyPr>
          <a:lstStyle/>
          <a:p>
            <a:pPr>
              <a:defRPr/>
            </a:pPr>
            <a:r>
              <a:rPr lang="en-US" sz="1800" dirty="0">
                <a:solidFill>
                  <a:srgbClr val="009900"/>
                </a:solidFill>
              </a:rPr>
              <a:t>Linac  &amp; IP rates are 8Hz</a:t>
            </a:r>
          </a:p>
        </p:txBody>
      </p:sp>
      <p:cxnSp>
        <p:nvCxnSpPr>
          <p:cNvPr id="133127" name="Straight Arrow Connector 6"/>
          <p:cNvCxnSpPr>
            <a:cxnSpLocks noChangeShapeType="1"/>
          </p:cNvCxnSpPr>
          <p:nvPr/>
        </p:nvCxnSpPr>
        <p:spPr bwMode="auto">
          <a:xfrm>
            <a:off x="4052888" y="1573213"/>
            <a:ext cx="304800" cy="228600"/>
          </a:xfrm>
          <a:prstGeom prst="straightConnector1">
            <a:avLst/>
          </a:prstGeom>
          <a:noFill/>
          <a:ln w="9525" algn="ctr">
            <a:solidFill>
              <a:schemeClr val="tx1"/>
            </a:solidFill>
            <a:round/>
            <a:headEnd/>
            <a:tailEnd type="arrow" w="med" len="med"/>
          </a:ln>
        </p:spPr>
      </p:cxnSp>
    </p:spTree>
  </p:cSld>
  <p:clrMapOvr>
    <a:masterClrMapping/>
  </p:clrMapOvr>
  <p:transition>
    <p:strips dir="rd"/>
  </p:transition>
  <p:timing>
    <p:tnLst>
      <p:par>
        <p:cTn id="1" dur="indefinite" restart="never" nodeType="tmRoot"/>
      </p:par>
    </p:tnLst>
  </p:timing>
</p:sld>
</file>

<file path=ppt/slides/slide1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4146" name="Picture 2"/>
          <p:cNvPicPr>
            <a:picLocks noChangeAspect="1" noChangeArrowheads="1"/>
          </p:cNvPicPr>
          <p:nvPr/>
        </p:nvPicPr>
        <p:blipFill>
          <a:blip r:embed="rId2" cstate="screen"/>
          <a:srcRect/>
          <a:stretch>
            <a:fillRect/>
          </a:stretch>
        </p:blipFill>
        <p:spPr bwMode="auto">
          <a:xfrm>
            <a:off x="2090738" y="2819400"/>
            <a:ext cx="7053262" cy="3663950"/>
          </a:xfrm>
          <a:prstGeom prst="rect">
            <a:avLst/>
          </a:prstGeom>
          <a:noFill/>
          <a:ln w="9525">
            <a:noFill/>
            <a:miter lim="800000"/>
            <a:headEnd/>
            <a:tailEnd/>
          </a:ln>
        </p:spPr>
      </p:pic>
      <p:sp>
        <p:nvSpPr>
          <p:cNvPr id="134147" name="Text Box 3"/>
          <p:cNvSpPr txBox="1">
            <a:spLocks noChangeArrowheads="1"/>
          </p:cNvSpPr>
          <p:nvPr/>
        </p:nvSpPr>
        <p:spPr bwMode="auto">
          <a:xfrm>
            <a:off x="1981200" y="4114800"/>
            <a:ext cx="1163638" cy="579438"/>
          </a:xfrm>
          <a:prstGeom prst="rect">
            <a:avLst/>
          </a:prstGeom>
          <a:noFill/>
          <a:ln w="9525">
            <a:noFill/>
            <a:miter lim="800000"/>
            <a:headEnd/>
            <a:tailEnd/>
          </a:ln>
        </p:spPr>
        <p:txBody>
          <a:bodyPr wrap="none">
            <a:spAutoFit/>
          </a:bodyPr>
          <a:lstStyle/>
          <a:p>
            <a:pPr fontAlgn="ctr"/>
            <a:r>
              <a:rPr lang="en-US" sz="3200" b="1">
                <a:solidFill>
                  <a:srgbClr val="FF0066"/>
                </a:solidFill>
                <a:latin typeface="Berlin Sans FB" pitchFamily="34" charset="0"/>
              </a:rPr>
              <a:t>ATF2</a:t>
            </a:r>
          </a:p>
        </p:txBody>
      </p:sp>
      <p:sp>
        <p:nvSpPr>
          <p:cNvPr id="134148" name="Line 4"/>
          <p:cNvSpPr>
            <a:spLocks noChangeShapeType="1"/>
          </p:cNvSpPr>
          <p:nvPr/>
        </p:nvSpPr>
        <p:spPr bwMode="auto">
          <a:xfrm flipV="1">
            <a:off x="2209800" y="3505200"/>
            <a:ext cx="228600" cy="609600"/>
          </a:xfrm>
          <a:prstGeom prst="line">
            <a:avLst/>
          </a:prstGeom>
          <a:noFill/>
          <a:ln w="38100">
            <a:solidFill>
              <a:srgbClr val="FF0066"/>
            </a:solidFill>
            <a:round/>
            <a:headEnd/>
            <a:tailEnd type="triangle" w="med" len="med"/>
          </a:ln>
        </p:spPr>
        <p:txBody>
          <a:bodyPr/>
          <a:lstStyle/>
          <a:p>
            <a:endParaRPr lang="en-GB"/>
          </a:p>
        </p:txBody>
      </p:sp>
      <p:sp>
        <p:nvSpPr>
          <p:cNvPr id="134149" name="Line 5"/>
          <p:cNvSpPr>
            <a:spLocks noChangeShapeType="1"/>
          </p:cNvSpPr>
          <p:nvPr/>
        </p:nvSpPr>
        <p:spPr bwMode="auto">
          <a:xfrm flipV="1">
            <a:off x="3048000" y="3657600"/>
            <a:ext cx="3886200" cy="609600"/>
          </a:xfrm>
          <a:prstGeom prst="line">
            <a:avLst/>
          </a:prstGeom>
          <a:noFill/>
          <a:ln w="38100">
            <a:solidFill>
              <a:srgbClr val="FF0066"/>
            </a:solidFill>
            <a:round/>
            <a:headEnd/>
            <a:tailEnd type="triangle" w="med" len="med"/>
          </a:ln>
        </p:spPr>
        <p:txBody>
          <a:bodyPr/>
          <a:lstStyle/>
          <a:p>
            <a:endParaRPr lang="en-GB"/>
          </a:p>
        </p:txBody>
      </p:sp>
      <p:pic>
        <p:nvPicPr>
          <p:cNvPr id="134150" name="Picture 6"/>
          <p:cNvPicPr>
            <a:picLocks noChangeAspect="1" noChangeArrowheads="1"/>
          </p:cNvPicPr>
          <p:nvPr/>
        </p:nvPicPr>
        <p:blipFill>
          <a:blip r:embed="rId3" cstate="screen"/>
          <a:srcRect/>
          <a:stretch>
            <a:fillRect/>
          </a:stretch>
        </p:blipFill>
        <p:spPr bwMode="auto">
          <a:xfrm>
            <a:off x="4648200" y="76200"/>
            <a:ext cx="4343400" cy="2676525"/>
          </a:xfrm>
          <a:prstGeom prst="rect">
            <a:avLst/>
          </a:prstGeom>
          <a:noFill/>
          <a:ln w="9525">
            <a:noFill/>
            <a:miter lim="800000"/>
            <a:headEnd/>
            <a:tailEnd/>
          </a:ln>
        </p:spPr>
      </p:pic>
      <p:sp>
        <p:nvSpPr>
          <p:cNvPr id="134151" name="Rectangle 7"/>
          <p:cNvSpPr>
            <a:spLocks noGrp="1" noChangeArrowheads="1"/>
          </p:cNvSpPr>
          <p:nvPr>
            <p:ph type="title" idx="4294967295"/>
          </p:nvPr>
        </p:nvSpPr>
        <p:spPr>
          <a:xfrm>
            <a:off x="1524000" y="0"/>
            <a:ext cx="7620000" cy="914400"/>
          </a:xfrm>
        </p:spPr>
        <p:txBody>
          <a:bodyPr/>
          <a:lstStyle/>
          <a:p>
            <a:pPr algn="l"/>
            <a:r>
              <a:rPr lang="en-US" smtClean="0"/>
              <a:t>Test facilities: ESA &amp; ATF2</a:t>
            </a:r>
          </a:p>
        </p:txBody>
      </p:sp>
      <p:sp>
        <p:nvSpPr>
          <p:cNvPr id="134152" name="Rectangle 8"/>
          <p:cNvSpPr>
            <a:spLocks noChangeArrowheads="1"/>
          </p:cNvSpPr>
          <p:nvPr/>
        </p:nvSpPr>
        <p:spPr bwMode="auto">
          <a:xfrm>
            <a:off x="152400" y="990600"/>
            <a:ext cx="4572000" cy="1917700"/>
          </a:xfrm>
          <a:prstGeom prst="rect">
            <a:avLst/>
          </a:prstGeom>
          <a:noFill/>
          <a:ln w="9525">
            <a:noFill/>
            <a:miter lim="800000"/>
            <a:headEnd/>
            <a:tailEnd/>
          </a:ln>
        </p:spPr>
        <p:txBody>
          <a:bodyPr>
            <a:spAutoFit/>
          </a:bodyPr>
          <a:lstStyle/>
          <a:p>
            <a:pPr fontAlgn="ctr"/>
            <a:r>
              <a:rPr lang="en-US" sz="2400">
                <a:solidFill>
                  <a:schemeClr val="accent2"/>
                </a:solidFill>
                <a:latin typeface="Arial" pitchFamily="34" charset="0"/>
              </a:rPr>
              <a:t>ESA: machine-detector tests; energy spectrometer; collimator wake-fields, etc.</a:t>
            </a:r>
          </a:p>
          <a:p>
            <a:pPr fontAlgn="ctr"/>
            <a:r>
              <a:rPr lang="en-US" sz="2400">
                <a:solidFill>
                  <a:schemeClr val="accent2"/>
                </a:solidFill>
                <a:latin typeface="Arial" pitchFamily="34" charset="0"/>
              </a:rPr>
              <a:t>ATF2: prototype FF, develop tuning, diagnostics, etc. </a:t>
            </a:r>
          </a:p>
        </p:txBody>
      </p:sp>
    </p:spTree>
  </p:cSld>
  <p:clrMapOvr>
    <a:masterClrMapping/>
  </p:clrMapOvr>
  <p:transition>
    <p:strips dir="rd"/>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3" name="Rectangle 4"/>
          <p:cNvSpPr>
            <a:spLocks noChangeArrowheads="1"/>
          </p:cNvSpPr>
          <p:nvPr/>
        </p:nvSpPr>
        <p:spPr bwMode="auto">
          <a:xfrm>
            <a:off x="3929063" y="1136650"/>
            <a:ext cx="5138737" cy="2292350"/>
          </a:xfrm>
          <a:prstGeom prst="rect">
            <a:avLst/>
          </a:prstGeom>
          <a:noFill/>
          <a:ln w="9525">
            <a:noFill/>
            <a:miter lim="800000"/>
            <a:headEnd/>
            <a:tailEnd/>
          </a:ln>
        </p:spPr>
        <p:txBody>
          <a:bodyPr wrap="none" anchor="ctr">
            <a:spAutoFit/>
          </a:bodyPr>
          <a:lstStyle/>
          <a:p>
            <a:endParaRPr lang="en-GB"/>
          </a:p>
        </p:txBody>
      </p:sp>
      <p:sp>
        <p:nvSpPr>
          <p:cNvPr id="2054" name="Text Box 6"/>
          <p:cNvSpPr txBox="1">
            <a:spLocks noChangeArrowheads="1"/>
          </p:cNvSpPr>
          <p:nvPr/>
        </p:nvSpPr>
        <p:spPr bwMode="auto">
          <a:xfrm>
            <a:off x="6342063" y="3276600"/>
            <a:ext cx="369887" cy="457200"/>
          </a:xfrm>
          <a:prstGeom prst="rect">
            <a:avLst/>
          </a:prstGeom>
          <a:noFill/>
          <a:ln w="9525">
            <a:noFill/>
            <a:miter lim="800000"/>
            <a:headEnd/>
            <a:tailEnd/>
          </a:ln>
        </p:spPr>
        <p:txBody>
          <a:bodyPr wrap="none">
            <a:spAutoFit/>
          </a:bodyPr>
          <a:lstStyle/>
          <a:p>
            <a:pPr>
              <a:spcBef>
                <a:spcPct val="50000"/>
              </a:spcBef>
            </a:pPr>
            <a:r>
              <a:rPr lang="en-GB" sz="2400" i="1"/>
              <a:t>f</a:t>
            </a:r>
            <a:r>
              <a:rPr lang="en-GB" sz="2400" baseline="-25000"/>
              <a:t>1</a:t>
            </a:r>
            <a:endParaRPr lang="en-GB" sz="2400" i="1" baseline="-25000"/>
          </a:p>
        </p:txBody>
      </p:sp>
      <p:sp>
        <p:nvSpPr>
          <p:cNvPr id="2055" name="Text Box 7"/>
          <p:cNvSpPr txBox="1">
            <a:spLocks noChangeArrowheads="1"/>
          </p:cNvSpPr>
          <p:nvPr/>
        </p:nvSpPr>
        <p:spPr bwMode="auto">
          <a:xfrm>
            <a:off x="7823200" y="3276600"/>
            <a:ext cx="1092200" cy="457200"/>
          </a:xfrm>
          <a:prstGeom prst="rect">
            <a:avLst/>
          </a:prstGeom>
          <a:noFill/>
          <a:ln w="9525">
            <a:noFill/>
            <a:miter lim="800000"/>
            <a:headEnd/>
            <a:tailEnd/>
          </a:ln>
        </p:spPr>
        <p:txBody>
          <a:bodyPr wrap="none">
            <a:spAutoFit/>
          </a:bodyPr>
          <a:lstStyle/>
          <a:p>
            <a:pPr>
              <a:spcBef>
                <a:spcPct val="50000"/>
              </a:spcBef>
            </a:pPr>
            <a:r>
              <a:rPr lang="en-GB" sz="2400" i="1"/>
              <a:t>f</a:t>
            </a:r>
            <a:r>
              <a:rPr lang="en-GB" sz="2400" baseline="-25000"/>
              <a:t>2</a:t>
            </a:r>
            <a:r>
              <a:rPr lang="en-GB" sz="2400"/>
              <a:t> (=</a:t>
            </a:r>
            <a:r>
              <a:rPr lang="en-GB" sz="2400" i="1"/>
              <a:t>L</a:t>
            </a:r>
            <a:r>
              <a:rPr lang="en-GB" sz="2400" i="1" baseline="30000"/>
              <a:t>*</a:t>
            </a:r>
            <a:r>
              <a:rPr lang="en-GB" sz="2400"/>
              <a:t>)</a:t>
            </a:r>
            <a:endParaRPr lang="en-GB" sz="2400" i="1" baseline="-25000"/>
          </a:p>
        </p:txBody>
      </p:sp>
      <p:sp>
        <p:nvSpPr>
          <p:cNvPr id="2056" name="AutoShape 8"/>
          <p:cNvSpPr>
            <a:spLocks noChangeAspect="1" noChangeArrowheads="1" noTextEdit="1"/>
          </p:cNvSpPr>
          <p:nvPr/>
        </p:nvSpPr>
        <p:spPr bwMode="auto">
          <a:xfrm>
            <a:off x="4084638" y="1343025"/>
            <a:ext cx="4838700" cy="1885950"/>
          </a:xfrm>
          <a:prstGeom prst="rect">
            <a:avLst/>
          </a:prstGeom>
          <a:noFill/>
          <a:ln w="9525">
            <a:noFill/>
            <a:miter lim="800000"/>
            <a:headEnd/>
            <a:tailEnd/>
          </a:ln>
        </p:spPr>
        <p:txBody>
          <a:bodyPr/>
          <a:lstStyle/>
          <a:p>
            <a:endParaRPr lang="en-GB"/>
          </a:p>
        </p:txBody>
      </p:sp>
      <p:sp>
        <p:nvSpPr>
          <p:cNvPr id="2057" name="Line 11"/>
          <p:cNvSpPr>
            <a:spLocks noChangeShapeType="1"/>
          </p:cNvSpPr>
          <p:nvPr/>
        </p:nvSpPr>
        <p:spPr bwMode="auto">
          <a:xfrm>
            <a:off x="3308350" y="2419350"/>
            <a:ext cx="5599113" cy="1588"/>
          </a:xfrm>
          <a:prstGeom prst="line">
            <a:avLst/>
          </a:prstGeom>
          <a:noFill/>
          <a:ln w="7938">
            <a:solidFill>
              <a:srgbClr val="000000"/>
            </a:solidFill>
            <a:round/>
            <a:headEnd/>
            <a:tailEnd/>
          </a:ln>
        </p:spPr>
        <p:txBody>
          <a:bodyPr/>
          <a:lstStyle/>
          <a:p>
            <a:endParaRPr lang="en-GB"/>
          </a:p>
        </p:txBody>
      </p:sp>
      <p:sp>
        <p:nvSpPr>
          <p:cNvPr id="2058" name="Oval 12"/>
          <p:cNvSpPr>
            <a:spLocks noChangeArrowheads="1"/>
          </p:cNvSpPr>
          <p:nvPr/>
        </p:nvSpPr>
        <p:spPr bwMode="auto">
          <a:xfrm>
            <a:off x="5276850" y="1860550"/>
            <a:ext cx="74613" cy="1085850"/>
          </a:xfrm>
          <a:prstGeom prst="ellipse">
            <a:avLst/>
          </a:prstGeom>
          <a:solidFill>
            <a:srgbClr val="FF0000"/>
          </a:solidFill>
          <a:ln w="7938">
            <a:solidFill>
              <a:srgbClr val="FF0000"/>
            </a:solidFill>
            <a:round/>
            <a:headEnd/>
            <a:tailEnd/>
          </a:ln>
        </p:spPr>
        <p:txBody>
          <a:bodyPr/>
          <a:lstStyle/>
          <a:p>
            <a:endParaRPr lang="en-GB"/>
          </a:p>
        </p:txBody>
      </p:sp>
      <p:sp>
        <p:nvSpPr>
          <p:cNvPr id="2059" name="Oval 13"/>
          <p:cNvSpPr>
            <a:spLocks noChangeArrowheads="1"/>
          </p:cNvSpPr>
          <p:nvPr/>
        </p:nvSpPr>
        <p:spPr bwMode="auto">
          <a:xfrm>
            <a:off x="8039100" y="1876425"/>
            <a:ext cx="74613" cy="1085850"/>
          </a:xfrm>
          <a:prstGeom prst="ellipse">
            <a:avLst/>
          </a:prstGeom>
          <a:solidFill>
            <a:srgbClr val="FF0000"/>
          </a:solidFill>
          <a:ln w="7938">
            <a:solidFill>
              <a:srgbClr val="FF0000"/>
            </a:solidFill>
            <a:round/>
            <a:headEnd/>
            <a:tailEnd/>
          </a:ln>
        </p:spPr>
        <p:txBody>
          <a:bodyPr/>
          <a:lstStyle/>
          <a:p>
            <a:endParaRPr lang="en-GB"/>
          </a:p>
        </p:txBody>
      </p:sp>
      <p:sp>
        <p:nvSpPr>
          <p:cNvPr id="2060" name="Freeform 14"/>
          <p:cNvSpPr>
            <a:spLocks/>
          </p:cNvSpPr>
          <p:nvPr/>
        </p:nvSpPr>
        <p:spPr bwMode="auto">
          <a:xfrm>
            <a:off x="4156075" y="1900238"/>
            <a:ext cx="4735513" cy="739775"/>
          </a:xfrm>
          <a:custGeom>
            <a:avLst/>
            <a:gdLst>
              <a:gd name="T0" fmla="*/ 0 w 8949"/>
              <a:gd name="T1" fmla="*/ 0 h 1396"/>
              <a:gd name="T2" fmla="*/ 617998464 w 8949"/>
              <a:gd name="T3" fmla="*/ 0 h 1396"/>
              <a:gd name="T4" fmla="*/ 2075487817 w 8949"/>
              <a:gd name="T5" fmla="*/ 390059613 h 1396"/>
              <a:gd name="T6" fmla="*/ 2147483647 w 8949"/>
              <a:gd name="T7" fmla="*/ 392025103 h 1396"/>
              <a:gd name="T8" fmla="*/ 0 60000 65536"/>
              <a:gd name="T9" fmla="*/ 0 60000 65536"/>
              <a:gd name="T10" fmla="*/ 0 60000 65536"/>
              <a:gd name="T11" fmla="*/ 0 60000 65536"/>
              <a:gd name="T12" fmla="*/ 0 w 8949"/>
              <a:gd name="T13" fmla="*/ 0 h 1396"/>
              <a:gd name="T14" fmla="*/ 8949 w 8949"/>
              <a:gd name="T15" fmla="*/ 1396 h 1396"/>
            </a:gdLst>
            <a:ahLst/>
            <a:cxnLst>
              <a:cxn ang="T8">
                <a:pos x="T0" y="T1"/>
              </a:cxn>
              <a:cxn ang="T9">
                <a:pos x="T2" y="T3"/>
              </a:cxn>
              <a:cxn ang="T10">
                <a:pos x="T4" y="T5"/>
              </a:cxn>
              <a:cxn ang="T11">
                <a:pos x="T6" y="T7"/>
              </a:cxn>
            </a:cxnLst>
            <a:rect l="T12" t="T13" r="T14" b="T15"/>
            <a:pathLst>
              <a:path w="8949" h="1396">
                <a:moveTo>
                  <a:pt x="0" y="0"/>
                </a:moveTo>
                <a:lnTo>
                  <a:pt x="2207" y="0"/>
                </a:lnTo>
                <a:lnTo>
                  <a:pt x="7412" y="1389"/>
                </a:lnTo>
                <a:lnTo>
                  <a:pt x="8949" y="1396"/>
                </a:lnTo>
              </a:path>
            </a:pathLst>
          </a:custGeom>
          <a:noFill/>
          <a:ln w="7938">
            <a:solidFill>
              <a:srgbClr val="000000"/>
            </a:solidFill>
            <a:prstDash val="solid"/>
            <a:round/>
            <a:headEnd/>
            <a:tailEnd/>
          </a:ln>
        </p:spPr>
        <p:txBody>
          <a:bodyPr/>
          <a:lstStyle/>
          <a:p>
            <a:endParaRPr lang="en-GB"/>
          </a:p>
        </p:txBody>
      </p:sp>
      <p:grpSp>
        <p:nvGrpSpPr>
          <p:cNvPr id="2061" name="Group 18"/>
          <p:cNvGrpSpPr>
            <a:grpSpLocks/>
          </p:cNvGrpSpPr>
          <p:nvPr/>
        </p:nvGrpSpPr>
        <p:grpSpPr bwMode="auto">
          <a:xfrm>
            <a:off x="5322888" y="2967038"/>
            <a:ext cx="2060575" cy="82550"/>
            <a:chOff x="1989" y="2781"/>
            <a:chExt cx="1298" cy="52"/>
          </a:xfrm>
        </p:grpSpPr>
        <p:sp>
          <p:nvSpPr>
            <p:cNvPr id="2126" name="Line 15"/>
            <p:cNvSpPr>
              <a:spLocks noChangeShapeType="1"/>
            </p:cNvSpPr>
            <p:nvPr/>
          </p:nvSpPr>
          <p:spPr bwMode="auto">
            <a:xfrm>
              <a:off x="1989" y="2807"/>
              <a:ext cx="1298" cy="1"/>
            </a:xfrm>
            <a:prstGeom prst="line">
              <a:avLst/>
            </a:prstGeom>
            <a:noFill/>
            <a:ln w="7938">
              <a:solidFill>
                <a:srgbClr val="000000"/>
              </a:solidFill>
              <a:round/>
              <a:headEnd/>
              <a:tailEnd/>
            </a:ln>
          </p:spPr>
          <p:txBody>
            <a:bodyPr/>
            <a:lstStyle/>
            <a:p>
              <a:endParaRPr lang="en-GB"/>
            </a:p>
          </p:txBody>
        </p:sp>
        <p:sp>
          <p:nvSpPr>
            <p:cNvPr id="2127" name="Freeform 16"/>
            <p:cNvSpPr>
              <a:spLocks/>
            </p:cNvSpPr>
            <p:nvPr/>
          </p:nvSpPr>
          <p:spPr bwMode="auto">
            <a:xfrm>
              <a:off x="1989" y="2781"/>
              <a:ext cx="53" cy="52"/>
            </a:xfrm>
            <a:custGeom>
              <a:avLst/>
              <a:gdLst>
                <a:gd name="T0" fmla="*/ 18 w 158"/>
                <a:gd name="T1" fmla="*/ 0 h 155"/>
                <a:gd name="T2" fmla="*/ 0 w 158"/>
                <a:gd name="T3" fmla="*/ 9 h 155"/>
                <a:gd name="T4" fmla="*/ 18 w 158"/>
                <a:gd name="T5" fmla="*/ 17 h 155"/>
                <a:gd name="T6" fmla="*/ 0 60000 65536"/>
                <a:gd name="T7" fmla="*/ 0 60000 65536"/>
                <a:gd name="T8" fmla="*/ 0 60000 65536"/>
                <a:gd name="T9" fmla="*/ 0 w 158"/>
                <a:gd name="T10" fmla="*/ 0 h 155"/>
                <a:gd name="T11" fmla="*/ 158 w 158"/>
                <a:gd name="T12" fmla="*/ 155 h 155"/>
              </a:gdLst>
              <a:ahLst/>
              <a:cxnLst>
                <a:cxn ang="T6">
                  <a:pos x="T0" y="T1"/>
                </a:cxn>
                <a:cxn ang="T7">
                  <a:pos x="T2" y="T3"/>
                </a:cxn>
                <a:cxn ang="T8">
                  <a:pos x="T4" y="T5"/>
                </a:cxn>
              </a:cxnLst>
              <a:rect l="T9" t="T10" r="T11" b="T12"/>
              <a:pathLst>
                <a:path w="158" h="155">
                  <a:moveTo>
                    <a:pt x="158" y="0"/>
                  </a:moveTo>
                  <a:lnTo>
                    <a:pt x="0" y="78"/>
                  </a:lnTo>
                  <a:lnTo>
                    <a:pt x="158" y="155"/>
                  </a:lnTo>
                </a:path>
              </a:pathLst>
            </a:custGeom>
            <a:noFill/>
            <a:ln w="7938">
              <a:solidFill>
                <a:srgbClr val="000000"/>
              </a:solidFill>
              <a:prstDash val="solid"/>
              <a:round/>
              <a:headEnd/>
              <a:tailEnd/>
            </a:ln>
          </p:spPr>
          <p:txBody>
            <a:bodyPr/>
            <a:lstStyle/>
            <a:p>
              <a:endParaRPr lang="en-GB"/>
            </a:p>
          </p:txBody>
        </p:sp>
        <p:sp>
          <p:nvSpPr>
            <p:cNvPr id="2128" name="Freeform 17"/>
            <p:cNvSpPr>
              <a:spLocks/>
            </p:cNvSpPr>
            <p:nvPr/>
          </p:nvSpPr>
          <p:spPr bwMode="auto">
            <a:xfrm>
              <a:off x="3235" y="2781"/>
              <a:ext cx="52" cy="52"/>
            </a:xfrm>
            <a:custGeom>
              <a:avLst/>
              <a:gdLst>
                <a:gd name="T0" fmla="*/ 0 w 157"/>
                <a:gd name="T1" fmla="*/ 17 h 155"/>
                <a:gd name="T2" fmla="*/ 17 w 157"/>
                <a:gd name="T3" fmla="*/ 9 h 155"/>
                <a:gd name="T4" fmla="*/ 0 w 157"/>
                <a:gd name="T5" fmla="*/ 0 h 155"/>
                <a:gd name="T6" fmla="*/ 0 60000 65536"/>
                <a:gd name="T7" fmla="*/ 0 60000 65536"/>
                <a:gd name="T8" fmla="*/ 0 60000 65536"/>
                <a:gd name="T9" fmla="*/ 0 w 157"/>
                <a:gd name="T10" fmla="*/ 0 h 155"/>
                <a:gd name="T11" fmla="*/ 157 w 157"/>
                <a:gd name="T12" fmla="*/ 155 h 155"/>
              </a:gdLst>
              <a:ahLst/>
              <a:cxnLst>
                <a:cxn ang="T6">
                  <a:pos x="T0" y="T1"/>
                </a:cxn>
                <a:cxn ang="T7">
                  <a:pos x="T2" y="T3"/>
                </a:cxn>
                <a:cxn ang="T8">
                  <a:pos x="T4" y="T5"/>
                </a:cxn>
              </a:cxnLst>
              <a:rect l="T9" t="T10" r="T11" b="T12"/>
              <a:pathLst>
                <a:path w="157" h="155">
                  <a:moveTo>
                    <a:pt x="0" y="155"/>
                  </a:moveTo>
                  <a:lnTo>
                    <a:pt x="157" y="78"/>
                  </a:lnTo>
                  <a:lnTo>
                    <a:pt x="0" y="0"/>
                  </a:lnTo>
                </a:path>
              </a:pathLst>
            </a:custGeom>
            <a:noFill/>
            <a:ln w="7938">
              <a:solidFill>
                <a:srgbClr val="000000"/>
              </a:solidFill>
              <a:prstDash val="solid"/>
              <a:round/>
              <a:headEnd/>
              <a:tailEnd/>
            </a:ln>
          </p:spPr>
          <p:txBody>
            <a:bodyPr/>
            <a:lstStyle/>
            <a:p>
              <a:endParaRPr lang="en-GB"/>
            </a:p>
          </p:txBody>
        </p:sp>
      </p:grpSp>
      <p:grpSp>
        <p:nvGrpSpPr>
          <p:cNvPr id="2062" name="Group 22"/>
          <p:cNvGrpSpPr>
            <a:grpSpLocks/>
          </p:cNvGrpSpPr>
          <p:nvPr/>
        </p:nvGrpSpPr>
        <p:grpSpPr bwMode="auto">
          <a:xfrm>
            <a:off x="7383463" y="2967038"/>
            <a:ext cx="671512" cy="82550"/>
            <a:chOff x="3287" y="2781"/>
            <a:chExt cx="423" cy="52"/>
          </a:xfrm>
        </p:grpSpPr>
        <p:sp>
          <p:nvSpPr>
            <p:cNvPr id="2123" name="Line 19"/>
            <p:cNvSpPr>
              <a:spLocks noChangeShapeType="1"/>
            </p:cNvSpPr>
            <p:nvPr/>
          </p:nvSpPr>
          <p:spPr bwMode="auto">
            <a:xfrm>
              <a:off x="3287" y="2807"/>
              <a:ext cx="423" cy="1"/>
            </a:xfrm>
            <a:prstGeom prst="line">
              <a:avLst/>
            </a:prstGeom>
            <a:noFill/>
            <a:ln w="7938">
              <a:solidFill>
                <a:srgbClr val="000000"/>
              </a:solidFill>
              <a:round/>
              <a:headEnd/>
              <a:tailEnd/>
            </a:ln>
          </p:spPr>
          <p:txBody>
            <a:bodyPr/>
            <a:lstStyle/>
            <a:p>
              <a:endParaRPr lang="en-GB"/>
            </a:p>
          </p:txBody>
        </p:sp>
        <p:sp>
          <p:nvSpPr>
            <p:cNvPr id="2124" name="Freeform 20"/>
            <p:cNvSpPr>
              <a:spLocks/>
            </p:cNvSpPr>
            <p:nvPr/>
          </p:nvSpPr>
          <p:spPr bwMode="auto">
            <a:xfrm>
              <a:off x="3287" y="2781"/>
              <a:ext cx="52" cy="52"/>
            </a:xfrm>
            <a:custGeom>
              <a:avLst/>
              <a:gdLst>
                <a:gd name="T0" fmla="*/ 17 w 157"/>
                <a:gd name="T1" fmla="*/ 0 h 155"/>
                <a:gd name="T2" fmla="*/ 0 w 157"/>
                <a:gd name="T3" fmla="*/ 9 h 155"/>
                <a:gd name="T4" fmla="*/ 17 w 157"/>
                <a:gd name="T5" fmla="*/ 17 h 155"/>
                <a:gd name="T6" fmla="*/ 0 60000 65536"/>
                <a:gd name="T7" fmla="*/ 0 60000 65536"/>
                <a:gd name="T8" fmla="*/ 0 60000 65536"/>
                <a:gd name="T9" fmla="*/ 0 w 157"/>
                <a:gd name="T10" fmla="*/ 0 h 155"/>
                <a:gd name="T11" fmla="*/ 157 w 157"/>
                <a:gd name="T12" fmla="*/ 155 h 155"/>
              </a:gdLst>
              <a:ahLst/>
              <a:cxnLst>
                <a:cxn ang="T6">
                  <a:pos x="T0" y="T1"/>
                </a:cxn>
                <a:cxn ang="T7">
                  <a:pos x="T2" y="T3"/>
                </a:cxn>
                <a:cxn ang="T8">
                  <a:pos x="T4" y="T5"/>
                </a:cxn>
              </a:cxnLst>
              <a:rect l="T9" t="T10" r="T11" b="T12"/>
              <a:pathLst>
                <a:path w="157" h="155">
                  <a:moveTo>
                    <a:pt x="157" y="0"/>
                  </a:moveTo>
                  <a:lnTo>
                    <a:pt x="0" y="78"/>
                  </a:lnTo>
                  <a:lnTo>
                    <a:pt x="157" y="155"/>
                  </a:lnTo>
                </a:path>
              </a:pathLst>
            </a:custGeom>
            <a:noFill/>
            <a:ln w="7938">
              <a:solidFill>
                <a:srgbClr val="000000"/>
              </a:solidFill>
              <a:prstDash val="solid"/>
              <a:round/>
              <a:headEnd/>
              <a:tailEnd/>
            </a:ln>
          </p:spPr>
          <p:txBody>
            <a:bodyPr/>
            <a:lstStyle/>
            <a:p>
              <a:endParaRPr lang="en-GB"/>
            </a:p>
          </p:txBody>
        </p:sp>
        <p:sp>
          <p:nvSpPr>
            <p:cNvPr id="2125" name="Freeform 21"/>
            <p:cNvSpPr>
              <a:spLocks/>
            </p:cNvSpPr>
            <p:nvPr/>
          </p:nvSpPr>
          <p:spPr bwMode="auto">
            <a:xfrm>
              <a:off x="3658" y="2781"/>
              <a:ext cx="52" cy="52"/>
            </a:xfrm>
            <a:custGeom>
              <a:avLst/>
              <a:gdLst>
                <a:gd name="T0" fmla="*/ 0 w 157"/>
                <a:gd name="T1" fmla="*/ 17 h 155"/>
                <a:gd name="T2" fmla="*/ 17 w 157"/>
                <a:gd name="T3" fmla="*/ 9 h 155"/>
                <a:gd name="T4" fmla="*/ 0 w 157"/>
                <a:gd name="T5" fmla="*/ 0 h 155"/>
                <a:gd name="T6" fmla="*/ 0 60000 65536"/>
                <a:gd name="T7" fmla="*/ 0 60000 65536"/>
                <a:gd name="T8" fmla="*/ 0 60000 65536"/>
                <a:gd name="T9" fmla="*/ 0 w 157"/>
                <a:gd name="T10" fmla="*/ 0 h 155"/>
                <a:gd name="T11" fmla="*/ 157 w 157"/>
                <a:gd name="T12" fmla="*/ 155 h 155"/>
              </a:gdLst>
              <a:ahLst/>
              <a:cxnLst>
                <a:cxn ang="T6">
                  <a:pos x="T0" y="T1"/>
                </a:cxn>
                <a:cxn ang="T7">
                  <a:pos x="T2" y="T3"/>
                </a:cxn>
                <a:cxn ang="T8">
                  <a:pos x="T4" y="T5"/>
                </a:cxn>
              </a:cxnLst>
              <a:rect l="T9" t="T10" r="T11" b="T12"/>
              <a:pathLst>
                <a:path w="157" h="155">
                  <a:moveTo>
                    <a:pt x="0" y="155"/>
                  </a:moveTo>
                  <a:lnTo>
                    <a:pt x="157" y="78"/>
                  </a:lnTo>
                  <a:lnTo>
                    <a:pt x="0" y="0"/>
                  </a:lnTo>
                </a:path>
              </a:pathLst>
            </a:custGeom>
            <a:noFill/>
            <a:ln w="7938">
              <a:solidFill>
                <a:srgbClr val="000000"/>
              </a:solidFill>
              <a:prstDash val="solid"/>
              <a:round/>
              <a:headEnd/>
              <a:tailEnd/>
            </a:ln>
          </p:spPr>
          <p:txBody>
            <a:bodyPr/>
            <a:lstStyle/>
            <a:p>
              <a:endParaRPr lang="en-GB"/>
            </a:p>
          </p:txBody>
        </p:sp>
      </p:grpSp>
      <p:grpSp>
        <p:nvGrpSpPr>
          <p:cNvPr id="2063" name="Group 26"/>
          <p:cNvGrpSpPr>
            <a:grpSpLocks/>
          </p:cNvGrpSpPr>
          <p:nvPr/>
        </p:nvGrpSpPr>
        <p:grpSpPr bwMode="auto">
          <a:xfrm>
            <a:off x="8061325" y="2960688"/>
            <a:ext cx="671513" cy="80962"/>
            <a:chOff x="3714" y="2777"/>
            <a:chExt cx="423" cy="51"/>
          </a:xfrm>
        </p:grpSpPr>
        <p:sp>
          <p:nvSpPr>
            <p:cNvPr id="2120" name="Line 23"/>
            <p:cNvSpPr>
              <a:spLocks noChangeShapeType="1"/>
            </p:cNvSpPr>
            <p:nvPr/>
          </p:nvSpPr>
          <p:spPr bwMode="auto">
            <a:xfrm>
              <a:off x="3714" y="2802"/>
              <a:ext cx="423" cy="1"/>
            </a:xfrm>
            <a:prstGeom prst="line">
              <a:avLst/>
            </a:prstGeom>
            <a:noFill/>
            <a:ln w="7938">
              <a:solidFill>
                <a:srgbClr val="000000"/>
              </a:solidFill>
              <a:round/>
              <a:headEnd/>
              <a:tailEnd/>
            </a:ln>
          </p:spPr>
          <p:txBody>
            <a:bodyPr/>
            <a:lstStyle/>
            <a:p>
              <a:endParaRPr lang="en-GB"/>
            </a:p>
          </p:txBody>
        </p:sp>
        <p:sp>
          <p:nvSpPr>
            <p:cNvPr id="2121" name="Freeform 24"/>
            <p:cNvSpPr>
              <a:spLocks/>
            </p:cNvSpPr>
            <p:nvPr/>
          </p:nvSpPr>
          <p:spPr bwMode="auto">
            <a:xfrm>
              <a:off x="3715" y="2777"/>
              <a:ext cx="52" cy="51"/>
            </a:xfrm>
            <a:custGeom>
              <a:avLst/>
              <a:gdLst>
                <a:gd name="T0" fmla="*/ 17 w 156"/>
                <a:gd name="T1" fmla="*/ 0 h 155"/>
                <a:gd name="T2" fmla="*/ 0 w 156"/>
                <a:gd name="T3" fmla="*/ 9 h 155"/>
                <a:gd name="T4" fmla="*/ 17 w 156"/>
                <a:gd name="T5" fmla="*/ 17 h 155"/>
                <a:gd name="T6" fmla="*/ 0 60000 65536"/>
                <a:gd name="T7" fmla="*/ 0 60000 65536"/>
                <a:gd name="T8" fmla="*/ 0 60000 65536"/>
                <a:gd name="T9" fmla="*/ 0 w 156"/>
                <a:gd name="T10" fmla="*/ 0 h 155"/>
                <a:gd name="T11" fmla="*/ 156 w 156"/>
                <a:gd name="T12" fmla="*/ 155 h 155"/>
              </a:gdLst>
              <a:ahLst/>
              <a:cxnLst>
                <a:cxn ang="T6">
                  <a:pos x="T0" y="T1"/>
                </a:cxn>
                <a:cxn ang="T7">
                  <a:pos x="T2" y="T3"/>
                </a:cxn>
                <a:cxn ang="T8">
                  <a:pos x="T4" y="T5"/>
                </a:cxn>
              </a:cxnLst>
              <a:rect l="T9" t="T10" r="T11" b="T12"/>
              <a:pathLst>
                <a:path w="156" h="155">
                  <a:moveTo>
                    <a:pt x="156" y="0"/>
                  </a:moveTo>
                  <a:lnTo>
                    <a:pt x="0" y="78"/>
                  </a:lnTo>
                  <a:lnTo>
                    <a:pt x="156" y="155"/>
                  </a:lnTo>
                </a:path>
              </a:pathLst>
            </a:custGeom>
            <a:noFill/>
            <a:ln w="7938">
              <a:solidFill>
                <a:srgbClr val="000000"/>
              </a:solidFill>
              <a:prstDash val="solid"/>
              <a:round/>
              <a:headEnd/>
              <a:tailEnd/>
            </a:ln>
          </p:spPr>
          <p:txBody>
            <a:bodyPr/>
            <a:lstStyle/>
            <a:p>
              <a:endParaRPr lang="en-GB"/>
            </a:p>
          </p:txBody>
        </p:sp>
        <p:sp>
          <p:nvSpPr>
            <p:cNvPr id="2122" name="Freeform 25"/>
            <p:cNvSpPr>
              <a:spLocks/>
            </p:cNvSpPr>
            <p:nvPr/>
          </p:nvSpPr>
          <p:spPr bwMode="auto">
            <a:xfrm>
              <a:off x="4085" y="2777"/>
              <a:ext cx="52" cy="51"/>
            </a:xfrm>
            <a:custGeom>
              <a:avLst/>
              <a:gdLst>
                <a:gd name="T0" fmla="*/ 0 w 156"/>
                <a:gd name="T1" fmla="*/ 17 h 155"/>
                <a:gd name="T2" fmla="*/ 17 w 156"/>
                <a:gd name="T3" fmla="*/ 9 h 155"/>
                <a:gd name="T4" fmla="*/ 0 w 156"/>
                <a:gd name="T5" fmla="*/ 0 h 155"/>
                <a:gd name="T6" fmla="*/ 0 60000 65536"/>
                <a:gd name="T7" fmla="*/ 0 60000 65536"/>
                <a:gd name="T8" fmla="*/ 0 60000 65536"/>
                <a:gd name="T9" fmla="*/ 0 w 156"/>
                <a:gd name="T10" fmla="*/ 0 h 155"/>
                <a:gd name="T11" fmla="*/ 156 w 156"/>
                <a:gd name="T12" fmla="*/ 155 h 155"/>
              </a:gdLst>
              <a:ahLst/>
              <a:cxnLst>
                <a:cxn ang="T6">
                  <a:pos x="T0" y="T1"/>
                </a:cxn>
                <a:cxn ang="T7">
                  <a:pos x="T2" y="T3"/>
                </a:cxn>
                <a:cxn ang="T8">
                  <a:pos x="T4" y="T5"/>
                </a:cxn>
              </a:cxnLst>
              <a:rect l="T9" t="T10" r="T11" b="T12"/>
              <a:pathLst>
                <a:path w="156" h="155">
                  <a:moveTo>
                    <a:pt x="0" y="155"/>
                  </a:moveTo>
                  <a:lnTo>
                    <a:pt x="156" y="78"/>
                  </a:lnTo>
                  <a:lnTo>
                    <a:pt x="0" y="0"/>
                  </a:lnTo>
                </a:path>
              </a:pathLst>
            </a:custGeom>
            <a:noFill/>
            <a:ln w="7938">
              <a:solidFill>
                <a:srgbClr val="000000"/>
              </a:solidFill>
              <a:prstDash val="solid"/>
              <a:round/>
              <a:headEnd/>
              <a:tailEnd/>
            </a:ln>
          </p:spPr>
          <p:txBody>
            <a:bodyPr/>
            <a:lstStyle/>
            <a:p>
              <a:endParaRPr lang="en-GB"/>
            </a:p>
          </p:txBody>
        </p:sp>
      </p:grpSp>
      <p:sp>
        <p:nvSpPr>
          <p:cNvPr id="2064" name="Freeform 27"/>
          <p:cNvSpPr>
            <a:spLocks/>
          </p:cNvSpPr>
          <p:nvPr/>
        </p:nvSpPr>
        <p:spPr bwMode="auto">
          <a:xfrm>
            <a:off x="4092575" y="2419350"/>
            <a:ext cx="4648200" cy="447675"/>
          </a:xfrm>
          <a:custGeom>
            <a:avLst/>
            <a:gdLst>
              <a:gd name="T0" fmla="*/ 2147483647 w 8785"/>
              <a:gd name="T1" fmla="*/ 0 h 846"/>
              <a:gd name="T2" fmla="*/ 2108609357 w 8785"/>
              <a:gd name="T3" fmla="*/ 236894685 h 846"/>
              <a:gd name="T4" fmla="*/ 643053184 w 8785"/>
              <a:gd name="T5" fmla="*/ 236894685 h 846"/>
              <a:gd name="T6" fmla="*/ 0 w 8785"/>
              <a:gd name="T7" fmla="*/ 78684977 h 846"/>
              <a:gd name="T8" fmla="*/ 0 60000 65536"/>
              <a:gd name="T9" fmla="*/ 0 60000 65536"/>
              <a:gd name="T10" fmla="*/ 0 60000 65536"/>
              <a:gd name="T11" fmla="*/ 0 60000 65536"/>
              <a:gd name="T12" fmla="*/ 0 w 8785"/>
              <a:gd name="T13" fmla="*/ 0 h 846"/>
              <a:gd name="T14" fmla="*/ 8785 w 8785"/>
              <a:gd name="T15" fmla="*/ 846 h 846"/>
            </a:gdLst>
            <a:ahLst/>
            <a:cxnLst>
              <a:cxn ang="T8">
                <a:pos x="T0" y="T1"/>
              </a:cxn>
              <a:cxn ang="T9">
                <a:pos x="T2" y="T3"/>
              </a:cxn>
              <a:cxn ang="T10">
                <a:pos x="T4" y="T5"/>
              </a:cxn>
              <a:cxn ang="T11">
                <a:pos x="T6" y="T7"/>
              </a:cxn>
            </a:cxnLst>
            <a:rect l="T12" t="T13" r="T14" b="T15"/>
            <a:pathLst>
              <a:path w="8785" h="846">
                <a:moveTo>
                  <a:pt x="8785" y="0"/>
                </a:moveTo>
                <a:lnTo>
                  <a:pt x="7532" y="846"/>
                </a:lnTo>
                <a:lnTo>
                  <a:pt x="2297" y="846"/>
                </a:lnTo>
                <a:lnTo>
                  <a:pt x="0" y="281"/>
                </a:lnTo>
              </a:path>
            </a:pathLst>
          </a:custGeom>
          <a:noFill/>
          <a:ln w="7938">
            <a:solidFill>
              <a:srgbClr val="000000"/>
            </a:solidFill>
            <a:prstDash val="solid"/>
            <a:round/>
            <a:headEnd/>
            <a:tailEnd/>
          </a:ln>
        </p:spPr>
        <p:txBody>
          <a:bodyPr/>
          <a:lstStyle/>
          <a:p>
            <a:endParaRPr lang="en-GB"/>
          </a:p>
        </p:txBody>
      </p:sp>
      <p:sp>
        <p:nvSpPr>
          <p:cNvPr id="2065" name="Rectangle 28"/>
          <p:cNvSpPr>
            <a:spLocks noChangeArrowheads="1"/>
          </p:cNvSpPr>
          <p:nvPr/>
        </p:nvSpPr>
        <p:spPr bwMode="auto">
          <a:xfrm>
            <a:off x="6278563" y="2898775"/>
            <a:ext cx="363537" cy="330200"/>
          </a:xfrm>
          <a:prstGeom prst="rect">
            <a:avLst/>
          </a:prstGeom>
          <a:solidFill>
            <a:srgbClr val="FFFFFF"/>
          </a:solidFill>
          <a:ln w="9525">
            <a:noFill/>
            <a:miter lim="800000"/>
            <a:headEnd/>
            <a:tailEnd/>
          </a:ln>
        </p:spPr>
        <p:txBody>
          <a:bodyPr/>
          <a:lstStyle/>
          <a:p>
            <a:endParaRPr lang="en-GB"/>
          </a:p>
        </p:txBody>
      </p:sp>
      <p:sp>
        <p:nvSpPr>
          <p:cNvPr id="2066" name="Rectangle 29"/>
          <p:cNvSpPr>
            <a:spLocks noChangeArrowheads="1"/>
          </p:cNvSpPr>
          <p:nvPr/>
        </p:nvSpPr>
        <p:spPr bwMode="auto">
          <a:xfrm>
            <a:off x="6421438" y="2941638"/>
            <a:ext cx="34925" cy="152400"/>
          </a:xfrm>
          <a:prstGeom prst="rect">
            <a:avLst/>
          </a:prstGeom>
          <a:noFill/>
          <a:ln w="9525">
            <a:noFill/>
            <a:miter lim="800000"/>
            <a:headEnd/>
            <a:tailEnd/>
          </a:ln>
        </p:spPr>
        <p:txBody>
          <a:bodyPr wrap="none" lIns="0" tIns="0" rIns="0" bIns="0">
            <a:spAutoFit/>
          </a:bodyPr>
          <a:lstStyle/>
          <a:p>
            <a:r>
              <a:rPr lang="en-US" sz="1000" i="1">
                <a:solidFill>
                  <a:srgbClr val="000000"/>
                </a:solidFill>
              </a:rPr>
              <a:t>f</a:t>
            </a:r>
            <a:endParaRPr lang="en-US"/>
          </a:p>
        </p:txBody>
      </p:sp>
      <p:sp>
        <p:nvSpPr>
          <p:cNvPr id="2067" name="Rectangle 30"/>
          <p:cNvSpPr>
            <a:spLocks noChangeArrowheads="1"/>
          </p:cNvSpPr>
          <p:nvPr/>
        </p:nvSpPr>
        <p:spPr bwMode="auto">
          <a:xfrm>
            <a:off x="6456363" y="2995613"/>
            <a:ext cx="44450" cy="106362"/>
          </a:xfrm>
          <a:prstGeom prst="rect">
            <a:avLst/>
          </a:prstGeom>
          <a:noFill/>
          <a:ln w="9525">
            <a:noFill/>
            <a:miter lim="800000"/>
            <a:headEnd/>
            <a:tailEnd/>
          </a:ln>
        </p:spPr>
        <p:txBody>
          <a:bodyPr wrap="none" lIns="0" tIns="0" rIns="0" bIns="0">
            <a:spAutoFit/>
          </a:bodyPr>
          <a:lstStyle/>
          <a:p>
            <a:r>
              <a:rPr lang="en-US" sz="700">
                <a:solidFill>
                  <a:srgbClr val="000000"/>
                </a:solidFill>
              </a:rPr>
              <a:t>1</a:t>
            </a:r>
            <a:endParaRPr lang="en-US"/>
          </a:p>
        </p:txBody>
      </p:sp>
      <p:sp>
        <p:nvSpPr>
          <p:cNvPr id="2068" name="Rectangle 31"/>
          <p:cNvSpPr>
            <a:spLocks noChangeArrowheads="1"/>
          </p:cNvSpPr>
          <p:nvPr/>
        </p:nvSpPr>
        <p:spPr bwMode="auto">
          <a:xfrm>
            <a:off x="6499225" y="2941638"/>
            <a:ext cx="31750" cy="152400"/>
          </a:xfrm>
          <a:prstGeom prst="rect">
            <a:avLst/>
          </a:prstGeom>
          <a:noFill/>
          <a:ln w="9525">
            <a:noFill/>
            <a:miter lim="800000"/>
            <a:headEnd/>
            <a:tailEnd/>
          </a:ln>
        </p:spPr>
        <p:txBody>
          <a:bodyPr wrap="none" lIns="0" tIns="0" rIns="0" bIns="0">
            <a:spAutoFit/>
          </a:bodyPr>
          <a:lstStyle/>
          <a:p>
            <a:r>
              <a:rPr lang="en-US" sz="1000">
                <a:solidFill>
                  <a:srgbClr val="000000"/>
                </a:solidFill>
              </a:rPr>
              <a:t> </a:t>
            </a:r>
            <a:endParaRPr lang="en-US"/>
          </a:p>
        </p:txBody>
      </p:sp>
      <p:sp>
        <p:nvSpPr>
          <p:cNvPr id="2069" name="Rectangle 32"/>
          <p:cNvSpPr>
            <a:spLocks noChangeArrowheads="1"/>
          </p:cNvSpPr>
          <p:nvPr/>
        </p:nvSpPr>
        <p:spPr bwMode="auto">
          <a:xfrm>
            <a:off x="7556500" y="2882900"/>
            <a:ext cx="363538" cy="330200"/>
          </a:xfrm>
          <a:prstGeom prst="rect">
            <a:avLst/>
          </a:prstGeom>
          <a:solidFill>
            <a:srgbClr val="FFFFFF"/>
          </a:solidFill>
          <a:ln w="9525">
            <a:noFill/>
            <a:miter lim="800000"/>
            <a:headEnd/>
            <a:tailEnd/>
          </a:ln>
        </p:spPr>
        <p:txBody>
          <a:bodyPr/>
          <a:lstStyle/>
          <a:p>
            <a:endParaRPr lang="en-GB"/>
          </a:p>
        </p:txBody>
      </p:sp>
      <p:sp>
        <p:nvSpPr>
          <p:cNvPr id="2070" name="Rectangle 33"/>
          <p:cNvSpPr>
            <a:spLocks noChangeArrowheads="1"/>
          </p:cNvSpPr>
          <p:nvPr/>
        </p:nvSpPr>
        <p:spPr bwMode="auto">
          <a:xfrm>
            <a:off x="7699375" y="2925763"/>
            <a:ext cx="34925" cy="152400"/>
          </a:xfrm>
          <a:prstGeom prst="rect">
            <a:avLst/>
          </a:prstGeom>
          <a:noFill/>
          <a:ln w="9525">
            <a:noFill/>
            <a:miter lim="800000"/>
            <a:headEnd/>
            <a:tailEnd/>
          </a:ln>
        </p:spPr>
        <p:txBody>
          <a:bodyPr wrap="none" lIns="0" tIns="0" rIns="0" bIns="0">
            <a:spAutoFit/>
          </a:bodyPr>
          <a:lstStyle/>
          <a:p>
            <a:r>
              <a:rPr lang="en-US" sz="1000" i="1">
                <a:solidFill>
                  <a:srgbClr val="000000"/>
                </a:solidFill>
              </a:rPr>
              <a:t>f</a:t>
            </a:r>
            <a:endParaRPr lang="en-US"/>
          </a:p>
        </p:txBody>
      </p:sp>
      <p:sp>
        <p:nvSpPr>
          <p:cNvPr id="2071" name="Rectangle 34"/>
          <p:cNvSpPr>
            <a:spLocks noChangeArrowheads="1"/>
          </p:cNvSpPr>
          <p:nvPr/>
        </p:nvSpPr>
        <p:spPr bwMode="auto">
          <a:xfrm>
            <a:off x="7734300" y="2979738"/>
            <a:ext cx="44450" cy="106362"/>
          </a:xfrm>
          <a:prstGeom prst="rect">
            <a:avLst/>
          </a:prstGeom>
          <a:noFill/>
          <a:ln w="9525">
            <a:noFill/>
            <a:miter lim="800000"/>
            <a:headEnd/>
            <a:tailEnd/>
          </a:ln>
        </p:spPr>
        <p:txBody>
          <a:bodyPr wrap="none" lIns="0" tIns="0" rIns="0" bIns="0">
            <a:spAutoFit/>
          </a:bodyPr>
          <a:lstStyle/>
          <a:p>
            <a:r>
              <a:rPr lang="en-US" sz="700">
                <a:solidFill>
                  <a:srgbClr val="000000"/>
                </a:solidFill>
              </a:rPr>
              <a:t>2</a:t>
            </a:r>
            <a:endParaRPr lang="en-US"/>
          </a:p>
        </p:txBody>
      </p:sp>
      <p:sp>
        <p:nvSpPr>
          <p:cNvPr id="2072" name="Rectangle 35"/>
          <p:cNvSpPr>
            <a:spLocks noChangeArrowheads="1"/>
          </p:cNvSpPr>
          <p:nvPr/>
        </p:nvSpPr>
        <p:spPr bwMode="auto">
          <a:xfrm>
            <a:off x="7777163" y="2925763"/>
            <a:ext cx="31750" cy="152400"/>
          </a:xfrm>
          <a:prstGeom prst="rect">
            <a:avLst/>
          </a:prstGeom>
          <a:noFill/>
          <a:ln w="9525">
            <a:noFill/>
            <a:miter lim="800000"/>
            <a:headEnd/>
            <a:tailEnd/>
          </a:ln>
        </p:spPr>
        <p:txBody>
          <a:bodyPr wrap="none" lIns="0" tIns="0" rIns="0" bIns="0">
            <a:spAutoFit/>
          </a:bodyPr>
          <a:lstStyle/>
          <a:p>
            <a:r>
              <a:rPr lang="en-US" sz="1000">
                <a:solidFill>
                  <a:srgbClr val="000000"/>
                </a:solidFill>
              </a:rPr>
              <a:t> </a:t>
            </a:r>
            <a:endParaRPr lang="en-US"/>
          </a:p>
        </p:txBody>
      </p:sp>
      <p:sp>
        <p:nvSpPr>
          <p:cNvPr id="2073" name="Rectangle 36"/>
          <p:cNvSpPr>
            <a:spLocks noChangeArrowheads="1"/>
          </p:cNvSpPr>
          <p:nvPr/>
        </p:nvSpPr>
        <p:spPr bwMode="auto">
          <a:xfrm>
            <a:off x="8243888" y="2898775"/>
            <a:ext cx="363537" cy="330200"/>
          </a:xfrm>
          <a:prstGeom prst="rect">
            <a:avLst/>
          </a:prstGeom>
          <a:solidFill>
            <a:srgbClr val="FFFFFF"/>
          </a:solidFill>
          <a:ln w="9525">
            <a:noFill/>
            <a:miter lim="800000"/>
            <a:headEnd/>
            <a:tailEnd/>
          </a:ln>
        </p:spPr>
        <p:txBody>
          <a:bodyPr/>
          <a:lstStyle/>
          <a:p>
            <a:endParaRPr lang="en-GB"/>
          </a:p>
        </p:txBody>
      </p:sp>
      <p:sp>
        <p:nvSpPr>
          <p:cNvPr id="2074" name="Rectangle 37"/>
          <p:cNvSpPr>
            <a:spLocks noChangeArrowheads="1"/>
          </p:cNvSpPr>
          <p:nvPr/>
        </p:nvSpPr>
        <p:spPr bwMode="auto">
          <a:xfrm>
            <a:off x="8386763" y="2941638"/>
            <a:ext cx="34925" cy="152400"/>
          </a:xfrm>
          <a:prstGeom prst="rect">
            <a:avLst/>
          </a:prstGeom>
          <a:noFill/>
          <a:ln w="9525">
            <a:noFill/>
            <a:miter lim="800000"/>
            <a:headEnd/>
            <a:tailEnd/>
          </a:ln>
        </p:spPr>
        <p:txBody>
          <a:bodyPr wrap="none" lIns="0" tIns="0" rIns="0" bIns="0">
            <a:spAutoFit/>
          </a:bodyPr>
          <a:lstStyle/>
          <a:p>
            <a:r>
              <a:rPr lang="en-US" sz="1000" i="1">
                <a:solidFill>
                  <a:srgbClr val="000000"/>
                </a:solidFill>
              </a:rPr>
              <a:t>f</a:t>
            </a:r>
            <a:endParaRPr lang="en-US"/>
          </a:p>
        </p:txBody>
      </p:sp>
      <p:sp>
        <p:nvSpPr>
          <p:cNvPr id="2075" name="Rectangle 38"/>
          <p:cNvSpPr>
            <a:spLocks noChangeArrowheads="1"/>
          </p:cNvSpPr>
          <p:nvPr/>
        </p:nvSpPr>
        <p:spPr bwMode="auto">
          <a:xfrm>
            <a:off x="8421688" y="2995613"/>
            <a:ext cx="44450" cy="106362"/>
          </a:xfrm>
          <a:prstGeom prst="rect">
            <a:avLst/>
          </a:prstGeom>
          <a:noFill/>
          <a:ln w="9525">
            <a:noFill/>
            <a:miter lim="800000"/>
            <a:headEnd/>
            <a:tailEnd/>
          </a:ln>
        </p:spPr>
        <p:txBody>
          <a:bodyPr wrap="none" lIns="0" tIns="0" rIns="0" bIns="0">
            <a:spAutoFit/>
          </a:bodyPr>
          <a:lstStyle/>
          <a:p>
            <a:r>
              <a:rPr lang="en-US" sz="700">
                <a:solidFill>
                  <a:srgbClr val="000000"/>
                </a:solidFill>
              </a:rPr>
              <a:t>2</a:t>
            </a:r>
            <a:endParaRPr lang="en-US"/>
          </a:p>
        </p:txBody>
      </p:sp>
      <p:sp>
        <p:nvSpPr>
          <p:cNvPr id="2076" name="Rectangle 39"/>
          <p:cNvSpPr>
            <a:spLocks noChangeArrowheads="1"/>
          </p:cNvSpPr>
          <p:nvPr/>
        </p:nvSpPr>
        <p:spPr bwMode="auto">
          <a:xfrm>
            <a:off x="8464550" y="2941638"/>
            <a:ext cx="31750" cy="152400"/>
          </a:xfrm>
          <a:prstGeom prst="rect">
            <a:avLst/>
          </a:prstGeom>
          <a:noFill/>
          <a:ln w="9525">
            <a:noFill/>
            <a:miter lim="800000"/>
            <a:headEnd/>
            <a:tailEnd/>
          </a:ln>
        </p:spPr>
        <p:txBody>
          <a:bodyPr wrap="none" lIns="0" tIns="0" rIns="0" bIns="0">
            <a:spAutoFit/>
          </a:bodyPr>
          <a:lstStyle/>
          <a:p>
            <a:r>
              <a:rPr lang="en-US" sz="1000">
                <a:solidFill>
                  <a:srgbClr val="000000"/>
                </a:solidFill>
              </a:rPr>
              <a:t> </a:t>
            </a:r>
            <a:endParaRPr lang="en-US"/>
          </a:p>
        </p:txBody>
      </p:sp>
      <p:grpSp>
        <p:nvGrpSpPr>
          <p:cNvPr id="2077" name="Group 64"/>
          <p:cNvGrpSpPr>
            <a:grpSpLocks/>
          </p:cNvGrpSpPr>
          <p:nvPr/>
        </p:nvGrpSpPr>
        <p:grpSpPr bwMode="auto">
          <a:xfrm>
            <a:off x="8729663" y="1778000"/>
            <a:ext cx="7937" cy="1249363"/>
            <a:chOff x="4135" y="2032"/>
            <a:chExt cx="5" cy="787"/>
          </a:xfrm>
        </p:grpSpPr>
        <p:sp>
          <p:nvSpPr>
            <p:cNvPr id="2096" name="Freeform 40"/>
            <p:cNvSpPr>
              <a:spLocks/>
            </p:cNvSpPr>
            <p:nvPr/>
          </p:nvSpPr>
          <p:spPr bwMode="auto">
            <a:xfrm>
              <a:off x="4135" y="2032"/>
              <a:ext cx="5" cy="24"/>
            </a:xfrm>
            <a:custGeom>
              <a:avLst/>
              <a:gdLst>
                <a:gd name="T0" fmla="*/ 2 w 14"/>
                <a:gd name="T1" fmla="*/ 1 h 72"/>
                <a:gd name="T2" fmla="*/ 1 w 14"/>
                <a:gd name="T3" fmla="*/ 0 h 72"/>
                <a:gd name="T4" fmla="*/ 1 w 14"/>
                <a:gd name="T5" fmla="*/ 0 h 72"/>
                <a:gd name="T6" fmla="*/ 1 w 14"/>
                <a:gd name="T7" fmla="*/ 0 h 72"/>
                <a:gd name="T8" fmla="*/ 0 w 14"/>
                <a:gd name="T9" fmla="*/ 0 h 72"/>
                <a:gd name="T10" fmla="*/ 0 w 14"/>
                <a:gd name="T11" fmla="*/ 0 h 72"/>
                <a:gd name="T12" fmla="*/ 0 w 14"/>
                <a:gd name="T13" fmla="*/ 1 h 72"/>
                <a:gd name="T14" fmla="*/ 0 w 14"/>
                <a:gd name="T15" fmla="*/ 7 h 72"/>
                <a:gd name="T16" fmla="*/ 0 w 14"/>
                <a:gd name="T17" fmla="*/ 8 h 72"/>
                <a:gd name="T18" fmla="*/ 0 w 14"/>
                <a:gd name="T19" fmla="*/ 8 h 72"/>
                <a:gd name="T20" fmla="*/ 1 w 14"/>
                <a:gd name="T21" fmla="*/ 8 h 72"/>
                <a:gd name="T22" fmla="*/ 1 w 14"/>
                <a:gd name="T23" fmla="*/ 8 h 72"/>
                <a:gd name="T24" fmla="*/ 1 w 14"/>
                <a:gd name="T25" fmla="*/ 8 h 72"/>
                <a:gd name="T26" fmla="*/ 2 w 14"/>
                <a:gd name="T27" fmla="*/ 7 h 72"/>
                <a:gd name="T28" fmla="*/ 2 w 14"/>
                <a:gd name="T29" fmla="*/ 1 h 72"/>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4"/>
                <a:gd name="T46" fmla="*/ 0 h 72"/>
                <a:gd name="T47" fmla="*/ 14 w 14"/>
                <a:gd name="T48" fmla="*/ 72 h 72"/>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4" h="72">
                  <a:moveTo>
                    <a:pt x="14" y="7"/>
                  </a:moveTo>
                  <a:lnTo>
                    <a:pt x="12" y="3"/>
                  </a:lnTo>
                  <a:lnTo>
                    <a:pt x="9" y="1"/>
                  </a:lnTo>
                  <a:lnTo>
                    <a:pt x="7" y="0"/>
                  </a:lnTo>
                  <a:lnTo>
                    <a:pt x="4" y="1"/>
                  </a:lnTo>
                  <a:lnTo>
                    <a:pt x="2" y="3"/>
                  </a:lnTo>
                  <a:lnTo>
                    <a:pt x="0" y="7"/>
                  </a:lnTo>
                  <a:lnTo>
                    <a:pt x="0" y="64"/>
                  </a:lnTo>
                  <a:lnTo>
                    <a:pt x="2" y="69"/>
                  </a:lnTo>
                  <a:lnTo>
                    <a:pt x="4" y="70"/>
                  </a:lnTo>
                  <a:lnTo>
                    <a:pt x="7" y="72"/>
                  </a:lnTo>
                  <a:lnTo>
                    <a:pt x="9" y="70"/>
                  </a:lnTo>
                  <a:lnTo>
                    <a:pt x="12" y="69"/>
                  </a:lnTo>
                  <a:lnTo>
                    <a:pt x="14" y="64"/>
                  </a:lnTo>
                  <a:lnTo>
                    <a:pt x="14" y="7"/>
                  </a:lnTo>
                  <a:close/>
                </a:path>
              </a:pathLst>
            </a:custGeom>
            <a:solidFill>
              <a:srgbClr val="000000"/>
            </a:solidFill>
            <a:ln w="9525">
              <a:noFill/>
              <a:round/>
              <a:headEnd/>
              <a:tailEnd/>
            </a:ln>
          </p:spPr>
          <p:txBody>
            <a:bodyPr/>
            <a:lstStyle/>
            <a:p>
              <a:endParaRPr lang="en-GB"/>
            </a:p>
          </p:txBody>
        </p:sp>
        <p:sp>
          <p:nvSpPr>
            <p:cNvPr id="2097" name="Freeform 41"/>
            <p:cNvSpPr>
              <a:spLocks/>
            </p:cNvSpPr>
            <p:nvPr/>
          </p:nvSpPr>
          <p:spPr bwMode="auto">
            <a:xfrm>
              <a:off x="4135" y="2066"/>
              <a:ext cx="5" cy="23"/>
            </a:xfrm>
            <a:custGeom>
              <a:avLst/>
              <a:gdLst>
                <a:gd name="T0" fmla="*/ 2 w 14"/>
                <a:gd name="T1" fmla="*/ 1 h 71"/>
                <a:gd name="T2" fmla="*/ 1 w 14"/>
                <a:gd name="T3" fmla="*/ 0 h 71"/>
                <a:gd name="T4" fmla="*/ 1 w 14"/>
                <a:gd name="T5" fmla="*/ 0 h 71"/>
                <a:gd name="T6" fmla="*/ 1 w 14"/>
                <a:gd name="T7" fmla="*/ 0 h 71"/>
                <a:gd name="T8" fmla="*/ 0 w 14"/>
                <a:gd name="T9" fmla="*/ 0 h 71"/>
                <a:gd name="T10" fmla="*/ 0 w 14"/>
                <a:gd name="T11" fmla="*/ 0 h 71"/>
                <a:gd name="T12" fmla="*/ 0 w 14"/>
                <a:gd name="T13" fmla="*/ 1 h 71"/>
                <a:gd name="T14" fmla="*/ 0 w 14"/>
                <a:gd name="T15" fmla="*/ 7 h 71"/>
                <a:gd name="T16" fmla="*/ 0 w 14"/>
                <a:gd name="T17" fmla="*/ 7 h 71"/>
                <a:gd name="T18" fmla="*/ 0 w 14"/>
                <a:gd name="T19" fmla="*/ 7 h 71"/>
                <a:gd name="T20" fmla="*/ 1 w 14"/>
                <a:gd name="T21" fmla="*/ 7 h 71"/>
                <a:gd name="T22" fmla="*/ 1 w 14"/>
                <a:gd name="T23" fmla="*/ 7 h 71"/>
                <a:gd name="T24" fmla="*/ 1 w 14"/>
                <a:gd name="T25" fmla="*/ 7 h 71"/>
                <a:gd name="T26" fmla="*/ 2 w 14"/>
                <a:gd name="T27" fmla="*/ 7 h 71"/>
                <a:gd name="T28" fmla="*/ 2 w 14"/>
                <a:gd name="T29" fmla="*/ 1 h 71"/>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4"/>
                <a:gd name="T46" fmla="*/ 0 h 71"/>
                <a:gd name="T47" fmla="*/ 14 w 14"/>
                <a:gd name="T48" fmla="*/ 71 h 71"/>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4" h="71">
                  <a:moveTo>
                    <a:pt x="14" y="7"/>
                  </a:moveTo>
                  <a:lnTo>
                    <a:pt x="12" y="2"/>
                  </a:lnTo>
                  <a:lnTo>
                    <a:pt x="9" y="0"/>
                  </a:lnTo>
                  <a:lnTo>
                    <a:pt x="7" y="0"/>
                  </a:lnTo>
                  <a:lnTo>
                    <a:pt x="4" y="0"/>
                  </a:lnTo>
                  <a:lnTo>
                    <a:pt x="2" y="2"/>
                  </a:lnTo>
                  <a:lnTo>
                    <a:pt x="0" y="7"/>
                  </a:lnTo>
                  <a:lnTo>
                    <a:pt x="0" y="64"/>
                  </a:lnTo>
                  <a:lnTo>
                    <a:pt x="2" y="69"/>
                  </a:lnTo>
                  <a:lnTo>
                    <a:pt x="4" y="70"/>
                  </a:lnTo>
                  <a:lnTo>
                    <a:pt x="7" y="71"/>
                  </a:lnTo>
                  <a:lnTo>
                    <a:pt x="9" y="70"/>
                  </a:lnTo>
                  <a:lnTo>
                    <a:pt x="12" y="69"/>
                  </a:lnTo>
                  <a:lnTo>
                    <a:pt x="14" y="64"/>
                  </a:lnTo>
                  <a:lnTo>
                    <a:pt x="14" y="7"/>
                  </a:lnTo>
                  <a:close/>
                </a:path>
              </a:pathLst>
            </a:custGeom>
            <a:solidFill>
              <a:srgbClr val="000000"/>
            </a:solidFill>
            <a:ln w="9525">
              <a:noFill/>
              <a:round/>
              <a:headEnd/>
              <a:tailEnd/>
            </a:ln>
          </p:spPr>
          <p:txBody>
            <a:bodyPr/>
            <a:lstStyle/>
            <a:p>
              <a:endParaRPr lang="en-GB"/>
            </a:p>
          </p:txBody>
        </p:sp>
        <p:sp>
          <p:nvSpPr>
            <p:cNvPr id="2098" name="Freeform 42"/>
            <p:cNvSpPr>
              <a:spLocks/>
            </p:cNvSpPr>
            <p:nvPr/>
          </p:nvSpPr>
          <p:spPr bwMode="auto">
            <a:xfrm>
              <a:off x="4135" y="2099"/>
              <a:ext cx="5" cy="24"/>
            </a:xfrm>
            <a:custGeom>
              <a:avLst/>
              <a:gdLst>
                <a:gd name="T0" fmla="*/ 2 w 14"/>
                <a:gd name="T1" fmla="*/ 1 h 71"/>
                <a:gd name="T2" fmla="*/ 1 w 14"/>
                <a:gd name="T3" fmla="*/ 0 h 71"/>
                <a:gd name="T4" fmla="*/ 1 w 14"/>
                <a:gd name="T5" fmla="*/ 0 h 71"/>
                <a:gd name="T6" fmla="*/ 1 w 14"/>
                <a:gd name="T7" fmla="*/ 0 h 71"/>
                <a:gd name="T8" fmla="*/ 0 w 14"/>
                <a:gd name="T9" fmla="*/ 0 h 71"/>
                <a:gd name="T10" fmla="*/ 0 w 14"/>
                <a:gd name="T11" fmla="*/ 0 h 71"/>
                <a:gd name="T12" fmla="*/ 0 w 14"/>
                <a:gd name="T13" fmla="*/ 1 h 71"/>
                <a:gd name="T14" fmla="*/ 0 w 14"/>
                <a:gd name="T15" fmla="*/ 7 h 71"/>
                <a:gd name="T16" fmla="*/ 0 w 14"/>
                <a:gd name="T17" fmla="*/ 8 h 71"/>
                <a:gd name="T18" fmla="*/ 0 w 14"/>
                <a:gd name="T19" fmla="*/ 8 h 71"/>
                <a:gd name="T20" fmla="*/ 1 w 14"/>
                <a:gd name="T21" fmla="*/ 8 h 71"/>
                <a:gd name="T22" fmla="*/ 1 w 14"/>
                <a:gd name="T23" fmla="*/ 8 h 71"/>
                <a:gd name="T24" fmla="*/ 1 w 14"/>
                <a:gd name="T25" fmla="*/ 8 h 71"/>
                <a:gd name="T26" fmla="*/ 2 w 14"/>
                <a:gd name="T27" fmla="*/ 7 h 71"/>
                <a:gd name="T28" fmla="*/ 2 w 14"/>
                <a:gd name="T29" fmla="*/ 1 h 71"/>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4"/>
                <a:gd name="T46" fmla="*/ 0 h 71"/>
                <a:gd name="T47" fmla="*/ 14 w 14"/>
                <a:gd name="T48" fmla="*/ 71 h 71"/>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4" h="71">
                  <a:moveTo>
                    <a:pt x="14" y="7"/>
                  </a:moveTo>
                  <a:lnTo>
                    <a:pt x="12" y="2"/>
                  </a:lnTo>
                  <a:lnTo>
                    <a:pt x="9" y="0"/>
                  </a:lnTo>
                  <a:lnTo>
                    <a:pt x="7" y="0"/>
                  </a:lnTo>
                  <a:lnTo>
                    <a:pt x="4" y="0"/>
                  </a:lnTo>
                  <a:lnTo>
                    <a:pt x="2" y="2"/>
                  </a:lnTo>
                  <a:lnTo>
                    <a:pt x="0" y="7"/>
                  </a:lnTo>
                  <a:lnTo>
                    <a:pt x="0" y="64"/>
                  </a:lnTo>
                  <a:lnTo>
                    <a:pt x="2" y="69"/>
                  </a:lnTo>
                  <a:lnTo>
                    <a:pt x="4" y="70"/>
                  </a:lnTo>
                  <a:lnTo>
                    <a:pt x="7" y="71"/>
                  </a:lnTo>
                  <a:lnTo>
                    <a:pt x="9" y="70"/>
                  </a:lnTo>
                  <a:lnTo>
                    <a:pt x="12" y="69"/>
                  </a:lnTo>
                  <a:lnTo>
                    <a:pt x="14" y="64"/>
                  </a:lnTo>
                  <a:lnTo>
                    <a:pt x="14" y="7"/>
                  </a:lnTo>
                  <a:close/>
                </a:path>
              </a:pathLst>
            </a:custGeom>
            <a:solidFill>
              <a:srgbClr val="000000"/>
            </a:solidFill>
            <a:ln w="9525">
              <a:noFill/>
              <a:round/>
              <a:headEnd/>
              <a:tailEnd/>
            </a:ln>
          </p:spPr>
          <p:txBody>
            <a:bodyPr/>
            <a:lstStyle/>
            <a:p>
              <a:endParaRPr lang="en-GB"/>
            </a:p>
          </p:txBody>
        </p:sp>
        <p:sp>
          <p:nvSpPr>
            <p:cNvPr id="2099" name="Freeform 43"/>
            <p:cNvSpPr>
              <a:spLocks/>
            </p:cNvSpPr>
            <p:nvPr/>
          </p:nvSpPr>
          <p:spPr bwMode="auto">
            <a:xfrm>
              <a:off x="4135" y="2132"/>
              <a:ext cx="5" cy="24"/>
            </a:xfrm>
            <a:custGeom>
              <a:avLst/>
              <a:gdLst>
                <a:gd name="T0" fmla="*/ 2 w 14"/>
                <a:gd name="T1" fmla="*/ 1 h 71"/>
                <a:gd name="T2" fmla="*/ 1 w 14"/>
                <a:gd name="T3" fmla="*/ 0 h 71"/>
                <a:gd name="T4" fmla="*/ 1 w 14"/>
                <a:gd name="T5" fmla="*/ 0 h 71"/>
                <a:gd name="T6" fmla="*/ 1 w 14"/>
                <a:gd name="T7" fmla="*/ 0 h 71"/>
                <a:gd name="T8" fmla="*/ 0 w 14"/>
                <a:gd name="T9" fmla="*/ 0 h 71"/>
                <a:gd name="T10" fmla="*/ 0 w 14"/>
                <a:gd name="T11" fmla="*/ 0 h 71"/>
                <a:gd name="T12" fmla="*/ 0 w 14"/>
                <a:gd name="T13" fmla="*/ 1 h 71"/>
                <a:gd name="T14" fmla="*/ 0 w 14"/>
                <a:gd name="T15" fmla="*/ 7 h 71"/>
                <a:gd name="T16" fmla="*/ 0 w 14"/>
                <a:gd name="T17" fmla="*/ 8 h 71"/>
                <a:gd name="T18" fmla="*/ 0 w 14"/>
                <a:gd name="T19" fmla="*/ 8 h 71"/>
                <a:gd name="T20" fmla="*/ 1 w 14"/>
                <a:gd name="T21" fmla="*/ 8 h 71"/>
                <a:gd name="T22" fmla="*/ 1 w 14"/>
                <a:gd name="T23" fmla="*/ 8 h 71"/>
                <a:gd name="T24" fmla="*/ 1 w 14"/>
                <a:gd name="T25" fmla="*/ 8 h 71"/>
                <a:gd name="T26" fmla="*/ 2 w 14"/>
                <a:gd name="T27" fmla="*/ 7 h 71"/>
                <a:gd name="T28" fmla="*/ 2 w 14"/>
                <a:gd name="T29" fmla="*/ 1 h 71"/>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4"/>
                <a:gd name="T46" fmla="*/ 0 h 71"/>
                <a:gd name="T47" fmla="*/ 14 w 14"/>
                <a:gd name="T48" fmla="*/ 71 h 71"/>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4" h="71">
                  <a:moveTo>
                    <a:pt x="14" y="7"/>
                  </a:moveTo>
                  <a:lnTo>
                    <a:pt x="12" y="2"/>
                  </a:lnTo>
                  <a:lnTo>
                    <a:pt x="9" y="0"/>
                  </a:lnTo>
                  <a:lnTo>
                    <a:pt x="7" y="0"/>
                  </a:lnTo>
                  <a:lnTo>
                    <a:pt x="4" y="0"/>
                  </a:lnTo>
                  <a:lnTo>
                    <a:pt x="2" y="2"/>
                  </a:lnTo>
                  <a:lnTo>
                    <a:pt x="0" y="7"/>
                  </a:lnTo>
                  <a:lnTo>
                    <a:pt x="0" y="64"/>
                  </a:lnTo>
                  <a:lnTo>
                    <a:pt x="2" y="69"/>
                  </a:lnTo>
                  <a:lnTo>
                    <a:pt x="4" y="70"/>
                  </a:lnTo>
                  <a:lnTo>
                    <a:pt x="7" y="71"/>
                  </a:lnTo>
                  <a:lnTo>
                    <a:pt x="9" y="70"/>
                  </a:lnTo>
                  <a:lnTo>
                    <a:pt x="12" y="69"/>
                  </a:lnTo>
                  <a:lnTo>
                    <a:pt x="14" y="64"/>
                  </a:lnTo>
                  <a:lnTo>
                    <a:pt x="14" y="7"/>
                  </a:lnTo>
                  <a:close/>
                </a:path>
              </a:pathLst>
            </a:custGeom>
            <a:solidFill>
              <a:srgbClr val="000000"/>
            </a:solidFill>
            <a:ln w="9525">
              <a:noFill/>
              <a:round/>
              <a:headEnd/>
              <a:tailEnd/>
            </a:ln>
          </p:spPr>
          <p:txBody>
            <a:bodyPr/>
            <a:lstStyle/>
            <a:p>
              <a:endParaRPr lang="en-GB"/>
            </a:p>
          </p:txBody>
        </p:sp>
        <p:sp>
          <p:nvSpPr>
            <p:cNvPr id="2100" name="Freeform 44"/>
            <p:cNvSpPr>
              <a:spLocks/>
            </p:cNvSpPr>
            <p:nvPr/>
          </p:nvSpPr>
          <p:spPr bwMode="auto">
            <a:xfrm>
              <a:off x="4135" y="2165"/>
              <a:ext cx="5" cy="24"/>
            </a:xfrm>
            <a:custGeom>
              <a:avLst/>
              <a:gdLst>
                <a:gd name="T0" fmla="*/ 2 w 14"/>
                <a:gd name="T1" fmla="*/ 1 h 72"/>
                <a:gd name="T2" fmla="*/ 1 w 14"/>
                <a:gd name="T3" fmla="*/ 0 h 72"/>
                <a:gd name="T4" fmla="*/ 1 w 14"/>
                <a:gd name="T5" fmla="*/ 0 h 72"/>
                <a:gd name="T6" fmla="*/ 1 w 14"/>
                <a:gd name="T7" fmla="*/ 0 h 72"/>
                <a:gd name="T8" fmla="*/ 0 w 14"/>
                <a:gd name="T9" fmla="*/ 0 h 72"/>
                <a:gd name="T10" fmla="*/ 0 w 14"/>
                <a:gd name="T11" fmla="*/ 0 h 72"/>
                <a:gd name="T12" fmla="*/ 0 w 14"/>
                <a:gd name="T13" fmla="*/ 1 h 72"/>
                <a:gd name="T14" fmla="*/ 0 w 14"/>
                <a:gd name="T15" fmla="*/ 7 h 72"/>
                <a:gd name="T16" fmla="*/ 0 w 14"/>
                <a:gd name="T17" fmla="*/ 8 h 72"/>
                <a:gd name="T18" fmla="*/ 0 w 14"/>
                <a:gd name="T19" fmla="*/ 8 h 72"/>
                <a:gd name="T20" fmla="*/ 1 w 14"/>
                <a:gd name="T21" fmla="*/ 8 h 72"/>
                <a:gd name="T22" fmla="*/ 1 w 14"/>
                <a:gd name="T23" fmla="*/ 8 h 72"/>
                <a:gd name="T24" fmla="*/ 1 w 14"/>
                <a:gd name="T25" fmla="*/ 8 h 72"/>
                <a:gd name="T26" fmla="*/ 2 w 14"/>
                <a:gd name="T27" fmla="*/ 7 h 72"/>
                <a:gd name="T28" fmla="*/ 2 w 14"/>
                <a:gd name="T29" fmla="*/ 1 h 72"/>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4"/>
                <a:gd name="T46" fmla="*/ 0 h 72"/>
                <a:gd name="T47" fmla="*/ 14 w 14"/>
                <a:gd name="T48" fmla="*/ 72 h 72"/>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4" h="72">
                  <a:moveTo>
                    <a:pt x="14" y="8"/>
                  </a:moveTo>
                  <a:lnTo>
                    <a:pt x="12" y="3"/>
                  </a:lnTo>
                  <a:lnTo>
                    <a:pt x="9" y="0"/>
                  </a:lnTo>
                  <a:lnTo>
                    <a:pt x="7" y="0"/>
                  </a:lnTo>
                  <a:lnTo>
                    <a:pt x="4" y="0"/>
                  </a:lnTo>
                  <a:lnTo>
                    <a:pt x="2" y="3"/>
                  </a:lnTo>
                  <a:lnTo>
                    <a:pt x="0" y="8"/>
                  </a:lnTo>
                  <a:lnTo>
                    <a:pt x="0" y="65"/>
                  </a:lnTo>
                  <a:lnTo>
                    <a:pt x="2" y="69"/>
                  </a:lnTo>
                  <a:lnTo>
                    <a:pt x="4" y="71"/>
                  </a:lnTo>
                  <a:lnTo>
                    <a:pt x="7" y="72"/>
                  </a:lnTo>
                  <a:lnTo>
                    <a:pt x="9" y="71"/>
                  </a:lnTo>
                  <a:lnTo>
                    <a:pt x="12" y="69"/>
                  </a:lnTo>
                  <a:lnTo>
                    <a:pt x="14" y="65"/>
                  </a:lnTo>
                  <a:lnTo>
                    <a:pt x="14" y="8"/>
                  </a:lnTo>
                  <a:close/>
                </a:path>
              </a:pathLst>
            </a:custGeom>
            <a:solidFill>
              <a:srgbClr val="000000"/>
            </a:solidFill>
            <a:ln w="9525">
              <a:noFill/>
              <a:round/>
              <a:headEnd/>
              <a:tailEnd/>
            </a:ln>
          </p:spPr>
          <p:txBody>
            <a:bodyPr/>
            <a:lstStyle/>
            <a:p>
              <a:endParaRPr lang="en-GB"/>
            </a:p>
          </p:txBody>
        </p:sp>
        <p:sp>
          <p:nvSpPr>
            <p:cNvPr id="2101" name="Freeform 45"/>
            <p:cNvSpPr>
              <a:spLocks/>
            </p:cNvSpPr>
            <p:nvPr/>
          </p:nvSpPr>
          <p:spPr bwMode="auto">
            <a:xfrm>
              <a:off x="4135" y="2199"/>
              <a:ext cx="5" cy="24"/>
            </a:xfrm>
            <a:custGeom>
              <a:avLst/>
              <a:gdLst>
                <a:gd name="T0" fmla="*/ 2 w 14"/>
                <a:gd name="T1" fmla="*/ 1 h 72"/>
                <a:gd name="T2" fmla="*/ 1 w 14"/>
                <a:gd name="T3" fmla="*/ 0 h 72"/>
                <a:gd name="T4" fmla="*/ 1 w 14"/>
                <a:gd name="T5" fmla="*/ 0 h 72"/>
                <a:gd name="T6" fmla="*/ 1 w 14"/>
                <a:gd name="T7" fmla="*/ 0 h 72"/>
                <a:gd name="T8" fmla="*/ 0 w 14"/>
                <a:gd name="T9" fmla="*/ 0 h 72"/>
                <a:gd name="T10" fmla="*/ 0 w 14"/>
                <a:gd name="T11" fmla="*/ 0 h 72"/>
                <a:gd name="T12" fmla="*/ 0 w 14"/>
                <a:gd name="T13" fmla="*/ 1 h 72"/>
                <a:gd name="T14" fmla="*/ 0 w 14"/>
                <a:gd name="T15" fmla="*/ 7 h 72"/>
                <a:gd name="T16" fmla="*/ 0 w 14"/>
                <a:gd name="T17" fmla="*/ 8 h 72"/>
                <a:gd name="T18" fmla="*/ 0 w 14"/>
                <a:gd name="T19" fmla="*/ 8 h 72"/>
                <a:gd name="T20" fmla="*/ 1 w 14"/>
                <a:gd name="T21" fmla="*/ 8 h 72"/>
                <a:gd name="T22" fmla="*/ 1 w 14"/>
                <a:gd name="T23" fmla="*/ 8 h 72"/>
                <a:gd name="T24" fmla="*/ 1 w 14"/>
                <a:gd name="T25" fmla="*/ 8 h 72"/>
                <a:gd name="T26" fmla="*/ 2 w 14"/>
                <a:gd name="T27" fmla="*/ 7 h 72"/>
                <a:gd name="T28" fmla="*/ 2 w 14"/>
                <a:gd name="T29" fmla="*/ 1 h 72"/>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4"/>
                <a:gd name="T46" fmla="*/ 0 h 72"/>
                <a:gd name="T47" fmla="*/ 14 w 14"/>
                <a:gd name="T48" fmla="*/ 72 h 72"/>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4" h="72">
                  <a:moveTo>
                    <a:pt x="14" y="7"/>
                  </a:moveTo>
                  <a:lnTo>
                    <a:pt x="12" y="3"/>
                  </a:lnTo>
                  <a:lnTo>
                    <a:pt x="9" y="0"/>
                  </a:lnTo>
                  <a:lnTo>
                    <a:pt x="7" y="0"/>
                  </a:lnTo>
                  <a:lnTo>
                    <a:pt x="4" y="0"/>
                  </a:lnTo>
                  <a:lnTo>
                    <a:pt x="2" y="3"/>
                  </a:lnTo>
                  <a:lnTo>
                    <a:pt x="0" y="7"/>
                  </a:lnTo>
                  <a:lnTo>
                    <a:pt x="0" y="64"/>
                  </a:lnTo>
                  <a:lnTo>
                    <a:pt x="2" y="69"/>
                  </a:lnTo>
                  <a:lnTo>
                    <a:pt x="4" y="70"/>
                  </a:lnTo>
                  <a:lnTo>
                    <a:pt x="7" y="72"/>
                  </a:lnTo>
                  <a:lnTo>
                    <a:pt x="9" y="70"/>
                  </a:lnTo>
                  <a:lnTo>
                    <a:pt x="12" y="69"/>
                  </a:lnTo>
                  <a:lnTo>
                    <a:pt x="14" y="64"/>
                  </a:lnTo>
                  <a:lnTo>
                    <a:pt x="14" y="7"/>
                  </a:lnTo>
                  <a:close/>
                </a:path>
              </a:pathLst>
            </a:custGeom>
            <a:solidFill>
              <a:srgbClr val="000000"/>
            </a:solidFill>
            <a:ln w="9525">
              <a:noFill/>
              <a:round/>
              <a:headEnd/>
              <a:tailEnd/>
            </a:ln>
          </p:spPr>
          <p:txBody>
            <a:bodyPr/>
            <a:lstStyle/>
            <a:p>
              <a:endParaRPr lang="en-GB"/>
            </a:p>
          </p:txBody>
        </p:sp>
        <p:sp>
          <p:nvSpPr>
            <p:cNvPr id="2102" name="Freeform 46"/>
            <p:cNvSpPr>
              <a:spLocks/>
            </p:cNvSpPr>
            <p:nvPr/>
          </p:nvSpPr>
          <p:spPr bwMode="auto">
            <a:xfrm>
              <a:off x="4135" y="2232"/>
              <a:ext cx="5" cy="24"/>
            </a:xfrm>
            <a:custGeom>
              <a:avLst/>
              <a:gdLst>
                <a:gd name="T0" fmla="*/ 2 w 14"/>
                <a:gd name="T1" fmla="*/ 1 h 71"/>
                <a:gd name="T2" fmla="*/ 1 w 14"/>
                <a:gd name="T3" fmla="*/ 0 h 71"/>
                <a:gd name="T4" fmla="*/ 1 w 14"/>
                <a:gd name="T5" fmla="*/ 0 h 71"/>
                <a:gd name="T6" fmla="*/ 1 w 14"/>
                <a:gd name="T7" fmla="*/ 0 h 71"/>
                <a:gd name="T8" fmla="*/ 0 w 14"/>
                <a:gd name="T9" fmla="*/ 0 h 71"/>
                <a:gd name="T10" fmla="*/ 0 w 14"/>
                <a:gd name="T11" fmla="*/ 0 h 71"/>
                <a:gd name="T12" fmla="*/ 0 w 14"/>
                <a:gd name="T13" fmla="*/ 1 h 71"/>
                <a:gd name="T14" fmla="*/ 0 w 14"/>
                <a:gd name="T15" fmla="*/ 7 h 71"/>
                <a:gd name="T16" fmla="*/ 0 w 14"/>
                <a:gd name="T17" fmla="*/ 8 h 71"/>
                <a:gd name="T18" fmla="*/ 0 w 14"/>
                <a:gd name="T19" fmla="*/ 8 h 71"/>
                <a:gd name="T20" fmla="*/ 1 w 14"/>
                <a:gd name="T21" fmla="*/ 8 h 71"/>
                <a:gd name="T22" fmla="*/ 1 w 14"/>
                <a:gd name="T23" fmla="*/ 8 h 71"/>
                <a:gd name="T24" fmla="*/ 1 w 14"/>
                <a:gd name="T25" fmla="*/ 8 h 71"/>
                <a:gd name="T26" fmla="*/ 2 w 14"/>
                <a:gd name="T27" fmla="*/ 7 h 71"/>
                <a:gd name="T28" fmla="*/ 2 w 14"/>
                <a:gd name="T29" fmla="*/ 1 h 71"/>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4"/>
                <a:gd name="T46" fmla="*/ 0 h 71"/>
                <a:gd name="T47" fmla="*/ 14 w 14"/>
                <a:gd name="T48" fmla="*/ 71 h 71"/>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4" h="71">
                  <a:moveTo>
                    <a:pt x="14" y="7"/>
                  </a:moveTo>
                  <a:lnTo>
                    <a:pt x="12" y="2"/>
                  </a:lnTo>
                  <a:lnTo>
                    <a:pt x="9" y="0"/>
                  </a:lnTo>
                  <a:lnTo>
                    <a:pt x="7" y="0"/>
                  </a:lnTo>
                  <a:lnTo>
                    <a:pt x="4" y="0"/>
                  </a:lnTo>
                  <a:lnTo>
                    <a:pt x="2" y="2"/>
                  </a:lnTo>
                  <a:lnTo>
                    <a:pt x="0" y="7"/>
                  </a:lnTo>
                  <a:lnTo>
                    <a:pt x="0" y="64"/>
                  </a:lnTo>
                  <a:lnTo>
                    <a:pt x="2" y="69"/>
                  </a:lnTo>
                  <a:lnTo>
                    <a:pt x="4" y="70"/>
                  </a:lnTo>
                  <a:lnTo>
                    <a:pt x="7" y="71"/>
                  </a:lnTo>
                  <a:lnTo>
                    <a:pt x="9" y="70"/>
                  </a:lnTo>
                  <a:lnTo>
                    <a:pt x="12" y="69"/>
                  </a:lnTo>
                  <a:lnTo>
                    <a:pt x="14" y="64"/>
                  </a:lnTo>
                  <a:lnTo>
                    <a:pt x="14" y="7"/>
                  </a:lnTo>
                  <a:close/>
                </a:path>
              </a:pathLst>
            </a:custGeom>
            <a:solidFill>
              <a:srgbClr val="000000"/>
            </a:solidFill>
            <a:ln w="9525">
              <a:noFill/>
              <a:round/>
              <a:headEnd/>
              <a:tailEnd/>
            </a:ln>
          </p:spPr>
          <p:txBody>
            <a:bodyPr/>
            <a:lstStyle/>
            <a:p>
              <a:endParaRPr lang="en-GB"/>
            </a:p>
          </p:txBody>
        </p:sp>
        <p:sp>
          <p:nvSpPr>
            <p:cNvPr id="2103" name="Freeform 47"/>
            <p:cNvSpPr>
              <a:spLocks/>
            </p:cNvSpPr>
            <p:nvPr/>
          </p:nvSpPr>
          <p:spPr bwMode="auto">
            <a:xfrm>
              <a:off x="4135" y="2265"/>
              <a:ext cx="5" cy="24"/>
            </a:xfrm>
            <a:custGeom>
              <a:avLst/>
              <a:gdLst>
                <a:gd name="T0" fmla="*/ 2 w 14"/>
                <a:gd name="T1" fmla="*/ 1 h 71"/>
                <a:gd name="T2" fmla="*/ 1 w 14"/>
                <a:gd name="T3" fmla="*/ 0 h 71"/>
                <a:gd name="T4" fmla="*/ 1 w 14"/>
                <a:gd name="T5" fmla="*/ 0 h 71"/>
                <a:gd name="T6" fmla="*/ 1 w 14"/>
                <a:gd name="T7" fmla="*/ 0 h 71"/>
                <a:gd name="T8" fmla="*/ 0 w 14"/>
                <a:gd name="T9" fmla="*/ 0 h 71"/>
                <a:gd name="T10" fmla="*/ 0 w 14"/>
                <a:gd name="T11" fmla="*/ 0 h 71"/>
                <a:gd name="T12" fmla="*/ 0 w 14"/>
                <a:gd name="T13" fmla="*/ 1 h 71"/>
                <a:gd name="T14" fmla="*/ 0 w 14"/>
                <a:gd name="T15" fmla="*/ 7 h 71"/>
                <a:gd name="T16" fmla="*/ 0 w 14"/>
                <a:gd name="T17" fmla="*/ 8 h 71"/>
                <a:gd name="T18" fmla="*/ 0 w 14"/>
                <a:gd name="T19" fmla="*/ 8 h 71"/>
                <a:gd name="T20" fmla="*/ 1 w 14"/>
                <a:gd name="T21" fmla="*/ 8 h 71"/>
                <a:gd name="T22" fmla="*/ 1 w 14"/>
                <a:gd name="T23" fmla="*/ 8 h 71"/>
                <a:gd name="T24" fmla="*/ 1 w 14"/>
                <a:gd name="T25" fmla="*/ 8 h 71"/>
                <a:gd name="T26" fmla="*/ 2 w 14"/>
                <a:gd name="T27" fmla="*/ 7 h 71"/>
                <a:gd name="T28" fmla="*/ 2 w 14"/>
                <a:gd name="T29" fmla="*/ 1 h 71"/>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4"/>
                <a:gd name="T46" fmla="*/ 0 h 71"/>
                <a:gd name="T47" fmla="*/ 14 w 14"/>
                <a:gd name="T48" fmla="*/ 71 h 71"/>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4" h="71">
                  <a:moveTo>
                    <a:pt x="14" y="7"/>
                  </a:moveTo>
                  <a:lnTo>
                    <a:pt x="12" y="2"/>
                  </a:lnTo>
                  <a:lnTo>
                    <a:pt x="9" y="0"/>
                  </a:lnTo>
                  <a:lnTo>
                    <a:pt x="7" y="0"/>
                  </a:lnTo>
                  <a:lnTo>
                    <a:pt x="4" y="0"/>
                  </a:lnTo>
                  <a:lnTo>
                    <a:pt x="2" y="2"/>
                  </a:lnTo>
                  <a:lnTo>
                    <a:pt x="0" y="7"/>
                  </a:lnTo>
                  <a:lnTo>
                    <a:pt x="0" y="64"/>
                  </a:lnTo>
                  <a:lnTo>
                    <a:pt x="2" y="69"/>
                  </a:lnTo>
                  <a:lnTo>
                    <a:pt x="4" y="70"/>
                  </a:lnTo>
                  <a:lnTo>
                    <a:pt x="7" y="71"/>
                  </a:lnTo>
                  <a:lnTo>
                    <a:pt x="9" y="70"/>
                  </a:lnTo>
                  <a:lnTo>
                    <a:pt x="12" y="69"/>
                  </a:lnTo>
                  <a:lnTo>
                    <a:pt x="14" y="64"/>
                  </a:lnTo>
                  <a:lnTo>
                    <a:pt x="14" y="7"/>
                  </a:lnTo>
                  <a:close/>
                </a:path>
              </a:pathLst>
            </a:custGeom>
            <a:solidFill>
              <a:srgbClr val="000000"/>
            </a:solidFill>
            <a:ln w="9525">
              <a:noFill/>
              <a:round/>
              <a:headEnd/>
              <a:tailEnd/>
            </a:ln>
          </p:spPr>
          <p:txBody>
            <a:bodyPr/>
            <a:lstStyle/>
            <a:p>
              <a:endParaRPr lang="en-GB"/>
            </a:p>
          </p:txBody>
        </p:sp>
        <p:sp>
          <p:nvSpPr>
            <p:cNvPr id="2104" name="Freeform 48"/>
            <p:cNvSpPr>
              <a:spLocks/>
            </p:cNvSpPr>
            <p:nvPr/>
          </p:nvSpPr>
          <p:spPr bwMode="auto">
            <a:xfrm>
              <a:off x="4135" y="2299"/>
              <a:ext cx="5" cy="23"/>
            </a:xfrm>
            <a:custGeom>
              <a:avLst/>
              <a:gdLst>
                <a:gd name="T0" fmla="*/ 2 w 14"/>
                <a:gd name="T1" fmla="*/ 1 h 71"/>
                <a:gd name="T2" fmla="*/ 1 w 14"/>
                <a:gd name="T3" fmla="*/ 0 h 71"/>
                <a:gd name="T4" fmla="*/ 1 w 14"/>
                <a:gd name="T5" fmla="*/ 0 h 71"/>
                <a:gd name="T6" fmla="*/ 1 w 14"/>
                <a:gd name="T7" fmla="*/ 0 h 71"/>
                <a:gd name="T8" fmla="*/ 0 w 14"/>
                <a:gd name="T9" fmla="*/ 0 h 71"/>
                <a:gd name="T10" fmla="*/ 0 w 14"/>
                <a:gd name="T11" fmla="*/ 0 h 71"/>
                <a:gd name="T12" fmla="*/ 0 w 14"/>
                <a:gd name="T13" fmla="*/ 1 h 71"/>
                <a:gd name="T14" fmla="*/ 0 w 14"/>
                <a:gd name="T15" fmla="*/ 7 h 71"/>
                <a:gd name="T16" fmla="*/ 0 w 14"/>
                <a:gd name="T17" fmla="*/ 7 h 71"/>
                <a:gd name="T18" fmla="*/ 0 w 14"/>
                <a:gd name="T19" fmla="*/ 7 h 71"/>
                <a:gd name="T20" fmla="*/ 1 w 14"/>
                <a:gd name="T21" fmla="*/ 7 h 71"/>
                <a:gd name="T22" fmla="*/ 1 w 14"/>
                <a:gd name="T23" fmla="*/ 7 h 71"/>
                <a:gd name="T24" fmla="*/ 1 w 14"/>
                <a:gd name="T25" fmla="*/ 7 h 71"/>
                <a:gd name="T26" fmla="*/ 2 w 14"/>
                <a:gd name="T27" fmla="*/ 7 h 71"/>
                <a:gd name="T28" fmla="*/ 2 w 14"/>
                <a:gd name="T29" fmla="*/ 1 h 71"/>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4"/>
                <a:gd name="T46" fmla="*/ 0 h 71"/>
                <a:gd name="T47" fmla="*/ 14 w 14"/>
                <a:gd name="T48" fmla="*/ 71 h 71"/>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4" h="71">
                  <a:moveTo>
                    <a:pt x="14" y="7"/>
                  </a:moveTo>
                  <a:lnTo>
                    <a:pt x="12" y="2"/>
                  </a:lnTo>
                  <a:lnTo>
                    <a:pt x="9" y="0"/>
                  </a:lnTo>
                  <a:lnTo>
                    <a:pt x="7" y="0"/>
                  </a:lnTo>
                  <a:lnTo>
                    <a:pt x="4" y="0"/>
                  </a:lnTo>
                  <a:lnTo>
                    <a:pt x="2" y="2"/>
                  </a:lnTo>
                  <a:lnTo>
                    <a:pt x="0" y="7"/>
                  </a:lnTo>
                  <a:lnTo>
                    <a:pt x="0" y="64"/>
                  </a:lnTo>
                  <a:lnTo>
                    <a:pt x="2" y="69"/>
                  </a:lnTo>
                  <a:lnTo>
                    <a:pt x="4" y="70"/>
                  </a:lnTo>
                  <a:lnTo>
                    <a:pt x="7" y="71"/>
                  </a:lnTo>
                  <a:lnTo>
                    <a:pt x="9" y="70"/>
                  </a:lnTo>
                  <a:lnTo>
                    <a:pt x="12" y="69"/>
                  </a:lnTo>
                  <a:lnTo>
                    <a:pt x="14" y="64"/>
                  </a:lnTo>
                  <a:lnTo>
                    <a:pt x="14" y="7"/>
                  </a:lnTo>
                  <a:close/>
                </a:path>
              </a:pathLst>
            </a:custGeom>
            <a:solidFill>
              <a:srgbClr val="000000"/>
            </a:solidFill>
            <a:ln w="9525">
              <a:noFill/>
              <a:round/>
              <a:headEnd/>
              <a:tailEnd/>
            </a:ln>
          </p:spPr>
          <p:txBody>
            <a:bodyPr/>
            <a:lstStyle/>
            <a:p>
              <a:endParaRPr lang="en-GB"/>
            </a:p>
          </p:txBody>
        </p:sp>
        <p:sp>
          <p:nvSpPr>
            <p:cNvPr id="2105" name="Freeform 49"/>
            <p:cNvSpPr>
              <a:spLocks/>
            </p:cNvSpPr>
            <p:nvPr/>
          </p:nvSpPr>
          <p:spPr bwMode="auto">
            <a:xfrm>
              <a:off x="4135" y="2332"/>
              <a:ext cx="5" cy="24"/>
            </a:xfrm>
            <a:custGeom>
              <a:avLst/>
              <a:gdLst>
                <a:gd name="T0" fmla="*/ 2 w 14"/>
                <a:gd name="T1" fmla="*/ 1 h 72"/>
                <a:gd name="T2" fmla="*/ 1 w 14"/>
                <a:gd name="T3" fmla="*/ 0 h 72"/>
                <a:gd name="T4" fmla="*/ 1 w 14"/>
                <a:gd name="T5" fmla="*/ 0 h 72"/>
                <a:gd name="T6" fmla="*/ 1 w 14"/>
                <a:gd name="T7" fmla="*/ 0 h 72"/>
                <a:gd name="T8" fmla="*/ 0 w 14"/>
                <a:gd name="T9" fmla="*/ 0 h 72"/>
                <a:gd name="T10" fmla="*/ 0 w 14"/>
                <a:gd name="T11" fmla="*/ 0 h 72"/>
                <a:gd name="T12" fmla="*/ 0 w 14"/>
                <a:gd name="T13" fmla="*/ 1 h 72"/>
                <a:gd name="T14" fmla="*/ 0 w 14"/>
                <a:gd name="T15" fmla="*/ 7 h 72"/>
                <a:gd name="T16" fmla="*/ 0 w 14"/>
                <a:gd name="T17" fmla="*/ 8 h 72"/>
                <a:gd name="T18" fmla="*/ 0 w 14"/>
                <a:gd name="T19" fmla="*/ 8 h 72"/>
                <a:gd name="T20" fmla="*/ 1 w 14"/>
                <a:gd name="T21" fmla="*/ 8 h 72"/>
                <a:gd name="T22" fmla="*/ 1 w 14"/>
                <a:gd name="T23" fmla="*/ 8 h 72"/>
                <a:gd name="T24" fmla="*/ 1 w 14"/>
                <a:gd name="T25" fmla="*/ 8 h 72"/>
                <a:gd name="T26" fmla="*/ 2 w 14"/>
                <a:gd name="T27" fmla="*/ 7 h 72"/>
                <a:gd name="T28" fmla="*/ 2 w 14"/>
                <a:gd name="T29" fmla="*/ 1 h 72"/>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4"/>
                <a:gd name="T46" fmla="*/ 0 h 72"/>
                <a:gd name="T47" fmla="*/ 14 w 14"/>
                <a:gd name="T48" fmla="*/ 72 h 72"/>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4" h="72">
                  <a:moveTo>
                    <a:pt x="14" y="8"/>
                  </a:moveTo>
                  <a:lnTo>
                    <a:pt x="12" y="3"/>
                  </a:lnTo>
                  <a:lnTo>
                    <a:pt x="9" y="0"/>
                  </a:lnTo>
                  <a:lnTo>
                    <a:pt x="7" y="0"/>
                  </a:lnTo>
                  <a:lnTo>
                    <a:pt x="4" y="0"/>
                  </a:lnTo>
                  <a:lnTo>
                    <a:pt x="2" y="3"/>
                  </a:lnTo>
                  <a:lnTo>
                    <a:pt x="0" y="8"/>
                  </a:lnTo>
                  <a:lnTo>
                    <a:pt x="0" y="65"/>
                  </a:lnTo>
                  <a:lnTo>
                    <a:pt x="2" y="69"/>
                  </a:lnTo>
                  <a:lnTo>
                    <a:pt x="4" y="71"/>
                  </a:lnTo>
                  <a:lnTo>
                    <a:pt x="7" y="72"/>
                  </a:lnTo>
                  <a:lnTo>
                    <a:pt x="9" y="71"/>
                  </a:lnTo>
                  <a:lnTo>
                    <a:pt x="12" y="69"/>
                  </a:lnTo>
                  <a:lnTo>
                    <a:pt x="14" y="65"/>
                  </a:lnTo>
                  <a:lnTo>
                    <a:pt x="14" y="8"/>
                  </a:lnTo>
                  <a:close/>
                </a:path>
              </a:pathLst>
            </a:custGeom>
            <a:solidFill>
              <a:srgbClr val="000000"/>
            </a:solidFill>
            <a:ln w="9525">
              <a:noFill/>
              <a:round/>
              <a:headEnd/>
              <a:tailEnd/>
            </a:ln>
          </p:spPr>
          <p:txBody>
            <a:bodyPr/>
            <a:lstStyle/>
            <a:p>
              <a:endParaRPr lang="en-GB"/>
            </a:p>
          </p:txBody>
        </p:sp>
        <p:sp>
          <p:nvSpPr>
            <p:cNvPr id="2106" name="Freeform 50"/>
            <p:cNvSpPr>
              <a:spLocks/>
            </p:cNvSpPr>
            <p:nvPr/>
          </p:nvSpPr>
          <p:spPr bwMode="auto">
            <a:xfrm>
              <a:off x="4135" y="2365"/>
              <a:ext cx="5" cy="24"/>
            </a:xfrm>
            <a:custGeom>
              <a:avLst/>
              <a:gdLst>
                <a:gd name="T0" fmla="*/ 2 w 14"/>
                <a:gd name="T1" fmla="*/ 1 h 71"/>
                <a:gd name="T2" fmla="*/ 1 w 14"/>
                <a:gd name="T3" fmla="*/ 0 h 71"/>
                <a:gd name="T4" fmla="*/ 1 w 14"/>
                <a:gd name="T5" fmla="*/ 0 h 71"/>
                <a:gd name="T6" fmla="*/ 1 w 14"/>
                <a:gd name="T7" fmla="*/ 0 h 71"/>
                <a:gd name="T8" fmla="*/ 0 w 14"/>
                <a:gd name="T9" fmla="*/ 0 h 71"/>
                <a:gd name="T10" fmla="*/ 0 w 14"/>
                <a:gd name="T11" fmla="*/ 0 h 71"/>
                <a:gd name="T12" fmla="*/ 0 w 14"/>
                <a:gd name="T13" fmla="*/ 1 h 71"/>
                <a:gd name="T14" fmla="*/ 0 w 14"/>
                <a:gd name="T15" fmla="*/ 7 h 71"/>
                <a:gd name="T16" fmla="*/ 0 w 14"/>
                <a:gd name="T17" fmla="*/ 8 h 71"/>
                <a:gd name="T18" fmla="*/ 0 w 14"/>
                <a:gd name="T19" fmla="*/ 8 h 71"/>
                <a:gd name="T20" fmla="*/ 1 w 14"/>
                <a:gd name="T21" fmla="*/ 8 h 71"/>
                <a:gd name="T22" fmla="*/ 1 w 14"/>
                <a:gd name="T23" fmla="*/ 8 h 71"/>
                <a:gd name="T24" fmla="*/ 1 w 14"/>
                <a:gd name="T25" fmla="*/ 8 h 71"/>
                <a:gd name="T26" fmla="*/ 2 w 14"/>
                <a:gd name="T27" fmla="*/ 7 h 71"/>
                <a:gd name="T28" fmla="*/ 2 w 14"/>
                <a:gd name="T29" fmla="*/ 1 h 71"/>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4"/>
                <a:gd name="T46" fmla="*/ 0 h 71"/>
                <a:gd name="T47" fmla="*/ 14 w 14"/>
                <a:gd name="T48" fmla="*/ 71 h 71"/>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4" h="71">
                  <a:moveTo>
                    <a:pt x="14" y="7"/>
                  </a:moveTo>
                  <a:lnTo>
                    <a:pt x="12" y="3"/>
                  </a:lnTo>
                  <a:lnTo>
                    <a:pt x="9" y="0"/>
                  </a:lnTo>
                  <a:lnTo>
                    <a:pt x="7" y="0"/>
                  </a:lnTo>
                  <a:lnTo>
                    <a:pt x="4" y="0"/>
                  </a:lnTo>
                  <a:lnTo>
                    <a:pt x="2" y="3"/>
                  </a:lnTo>
                  <a:lnTo>
                    <a:pt x="0" y="7"/>
                  </a:lnTo>
                  <a:lnTo>
                    <a:pt x="0" y="64"/>
                  </a:lnTo>
                  <a:lnTo>
                    <a:pt x="2" y="69"/>
                  </a:lnTo>
                  <a:lnTo>
                    <a:pt x="4" y="70"/>
                  </a:lnTo>
                  <a:lnTo>
                    <a:pt x="7" y="71"/>
                  </a:lnTo>
                  <a:lnTo>
                    <a:pt x="9" y="70"/>
                  </a:lnTo>
                  <a:lnTo>
                    <a:pt x="12" y="69"/>
                  </a:lnTo>
                  <a:lnTo>
                    <a:pt x="14" y="64"/>
                  </a:lnTo>
                  <a:lnTo>
                    <a:pt x="14" y="7"/>
                  </a:lnTo>
                  <a:close/>
                </a:path>
              </a:pathLst>
            </a:custGeom>
            <a:solidFill>
              <a:srgbClr val="000000"/>
            </a:solidFill>
            <a:ln w="9525">
              <a:noFill/>
              <a:round/>
              <a:headEnd/>
              <a:tailEnd/>
            </a:ln>
          </p:spPr>
          <p:txBody>
            <a:bodyPr/>
            <a:lstStyle/>
            <a:p>
              <a:endParaRPr lang="en-GB"/>
            </a:p>
          </p:txBody>
        </p:sp>
        <p:sp>
          <p:nvSpPr>
            <p:cNvPr id="2107" name="Freeform 51"/>
            <p:cNvSpPr>
              <a:spLocks/>
            </p:cNvSpPr>
            <p:nvPr/>
          </p:nvSpPr>
          <p:spPr bwMode="auto">
            <a:xfrm>
              <a:off x="4135" y="2398"/>
              <a:ext cx="5" cy="24"/>
            </a:xfrm>
            <a:custGeom>
              <a:avLst/>
              <a:gdLst>
                <a:gd name="T0" fmla="*/ 2 w 14"/>
                <a:gd name="T1" fmla="*/ 1 h 71"/>
                <a:gd name="T2" fmla="*/ 1 w 14"/>
                <a:gd name="T3" fmla="*/ 0 h 71"/>
                <a:gd name="T4" fmla="*/ 1 w 14"/>
                <a:gd name="T5" fmla="*/ 0 h 71"/>
                <a:gd name="T6" fmla="*/ 1 w 14"/>
                <a:gd name="T7" fmla="*/ 0 h 71"/>
                <a:gd name="T8" fmla="*/ 0 w 14"/>
                <a:gd name="T9" fmla="*/ 0 h 71"/>
                <a:gd name="T10" fmla="*/ 0 w 14"/>
                <a:gd name="T11" fmla="*/ 0 h 71"/>
                <a:gd name="T12" fmla="*/ 0 w 14"/>
                <a:gd name="T13" fmla="*/ 1 h 71"/>
                <a:gd name="T14" fmla="*/ 0 w 14"/>
                <a:gd name="T15" fmla="*/ 7 h 71"/>
                <a:gd name="T16" fmla="*/ 0 w 14"/>
                <a:gd name="T17" fmla="*/ 8 h 71"/>
                <a:gd name="T18" fmla="*/ 0 w 14"/>
                <a:gd name="T19" fmla="*/ 8 h 71"/>
                <a:gd name="T20" fmla="*/ 1 w 14"/>
                <a:gd name="T21" fmla="*/ 8 h 71"/>
                <a:gd name="T22" fmla="*/ 1 w 14"/>
                <a:gd name="T23" fmla="*/ 8 h 71"/>
                <a:gd name="T24" fmla="*/ 1 w 14"/>
                <a:gd name="T25" fmla="*/ 8 h 71"/>
                <a:gd name="T26" fmla="*/ 2 w 14"/>
                <a:gd name="T27" fmla="*/ 7 h 71"/>
                <a:gd name="T28" fmla="*/ 2 w 14"/>
                <a:gd name="T29" fmla="*/ 1 h 71"/>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4"/>
                <a:gd name="T46" fmla="*/ 0 h 71"/>
                <a:gd name="T47" fmla="*/ 14 w 14"/>
                <a:gd name="T48" fmla="*/ 71 h 71"/>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4" h="71">
                  <a:moveTo>
                    <a:pt x="14" y="7"/>
                  </a:moveTo>
                  <a:lnTo>
                    <a:pt x="12" y="2"/>
                  </a:lnTo>
                  <a:lnTo>
                    <a:pt x="9" y="0"/>
                  </a:lnTo>
                  <a:lnTo>
                    <a:pt x="7" y="0"/>
                  </a:lnTo>
                  <a:lnTo>
                    <a:pt x="4" y="0"/>
                  </a:lnTo>
                  <a:lnTo>
                    <a:pt x="2" y="2"/>
                  </a:lnTo>
                  <a:lnTo>
                    <a:pt x="0" y="7"/>
                  </a:lnTo>
                  <a:lnTo>
                    <a:pt x="0" y="64"/>
                  </a:lnTo>
                  <a:lnTo>
                    <a:pt x="2" y="69"/>
                  </a:lnTo>
                  <a:lnTo>
                    <a:pt x="4" y="70"/>
                  </a:lnTo>
                  <a:lnTo>
                    <a:pt x="7" y="71"/>
                  </a:lnTo>
                  <a:lnTo>
                    <a:pt x="9" y="70"/>
                  </a:lnTo>
                  <a:lnTo>
                    <a:pt x="12" y="69"/>
                  </a:lnTo>
                  <a:lnTo>
                    <a:pt x="14" y="64"/>
                  </a:lnTo>
                  <a:lnTo>
                    <a:pt x="14" y="7"/>
                  </a:lnTo>
                  <a:close/>
                </a:path>
              </a:pathLst>
            </a:custGeom>
            <a:solidFill>
              <a:srgbClr val="000000"/>
            </a:solidFill>
            <a:ln w="9525">
              <a:noFill/>
              <a:round/>
              <a:headEnd/>
              <a:tailEnd/>
            </a:ln>
          </p:spPr>
          <p:txBody>
            <a:bodyPr/>
            <a:lstStyle/>
            <a:p>
              <a:endParaRPr lang="en-GB"/>
            </a:p>
          </p:txBody>
        </p:sp>
        <p:sp>
          <p:nvSpPr>
            <p:cNvPr id="2108" name="Freeform 52"/>
            <p:cNvSpPr>
              <a:spLocks/>
            </p:cNvSpPr>
            <p:nvPr/>
          </p:nvSpPr>
          <p:spPr bwMode="auto">
            <a:xfrm>
              <a:off x="4135" y="2432"/>
              <a:ext cx="5" cy="23"/>
            </a:xfrm>
            <a:custGeom>
              <a:avLst/>
              <a:gdLst>
                <a:gd name="T0" fmla="*/ 2 w 14"/>
                <a:gd name="T1" fmla="*/ 1 h 71"/>
                <a:gd name="T2" fmla="*/ 1 w 14"/>
                <a:gd name="T3" fmla="*/ 0 h 71"/>
                <a:gd name="T4" fmla="*/ 1 w 14"/>
                <a:gd name="T5" fmla="*/ 0 h 71"/>
                <a:gd name="T6" fmla="*/ 1 w 14"/>
                <a:gd name="T7" fmla="*/ 0 h 71"/>
                <a:gd name="T8" fmla="*/ 0 w 14"/>
                <a:gd name="T9" fmla="*/ 0 h 71"/>
                <a:gd name="T10" fmla="*/ 0 w 14"/>
                <a:gd name="T11" fmla="*/ 0 h 71"/>
                <a:gd name="T12" fmla="*/ 0 w 14"/>
                <a:gd name="T13" fmla="*/ 1 h 71"/>
                <a:gd name="T14" fmla="*/ 0 w 14"/>
                <a:gd name="T15" fmla="*/ 7 h 71"/>
                <a:gd name="T16" fmla="*/ 0 w 14"/>
                <a:gd name="T17" fmla="*/ 7 h 71"/>
                <a:gd name="T18" fmla="*/ 0 w 14"/>
                <a:gd name="T19" fmla="*/ 7 h 71"/>
                <a:gd name="T20" fmla="*/ 1 w 14"/>
                <a:gd name="T21" fmla="*/ 7 h 71"/>
                <a:gd name="T22" fmla="*/ 1 w 14"/>
                <a:gd name="T23" fmla="*/ 7 h 71"/>
                <a:gd name="T24" fmla="*/ 1 w 14"/>
                <a:gd name="T25" fmla="*/ 7 h 71"/>
                <a:gd name="T26" fmla="*/ 2 w 14"/>
                <a:gd name="T27" fmla="*/ 7 h 71"/>
                <a:gd name="T28" fmla="*/ 2 w 14"/>
                <a:gd name="T29" fmla="*/ 1 h 71"/>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4"/>
                <a:gd name="T46" fmla="*/ 0 h 71"/>
                <a:gd name="T47" fmla="*/ 14 w 14"/>
                <a:gd name="T48" fmla="*/ 71 h 71"/>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4" h="71">
                  <a:moveTo>
                    <a:pt x="14" y="7"/>
                  </a:moveTo>
                  <a:lnTo>
                    <a:pt x="12" y="2"/>
                  </a:lnTo>
                  <a:lnTo>
                    <a:pt x="9" y="0"/>
                  </a:lnTo>
                  <a:lnTo>
                    <a:pt x="7" y="0"/>
                  </a:lnTo>
                  <a:lnTo>
                    <a:pt x="4" y="0"/>
                  </a:lnTo>
                  <a:lnTo>
                    <a:pt x="2" y="2"/>
                  </a:lnTo>
                  <a:lnTo>
                    <a:pt x="0" y="7"/>
                  </a:lnTo>
                  <a:lnTo>
                    <a:pt x="0" y="64"/>
                  </a:lnTo>
                  <a:lnTo>
                    <a:pt x="2" y="69"/>
                  </a:lnTo>
                  <a:lnTo>
                    <a:pt x="4" y="70"/>
                  </a:lnTo>
                  <a:lnTo>
                    <a:pt x="7" y="71"/>
                  </a:lnTo>
                  <a:lnTo>
                    <a:pt x="9" y="70"/>
                  </a:lnTo>
                  <a:lnTo>
                    <a:pt x="12" y="69"/>
                  </a:lnTo>
                  <a:lnTo>
                    <a:pt x="14" y="64"/>
                  </a:lnTo>
                  <a:lnTo>
                    <a:pt x="14" y="7"/>
                  </a:lnTo>
                  <a:close/>
                </a:path>
              </a:pathLst>
            </a:custGeom>
            <a:solidFill>
              <a:srgbClr val="000000"/>
            </a:solidFill>
            <a:ln w="9525">
              <a:noFill/>
              <a:round/>
              <a:headEnd/>
              <a:tailEnd/>
            </a:ln>
          </p:spPr>
          <p:txBody>
            <a:bodyPr/>
            <a:lstStyle/>
            <a:p>
              <a:endParaRPr lang="en-GB"/>
            </a:p>
          </p:txBody>
        </p:sp>
        <p:sp>
          <p:nvSpPr>
            <p:cNvPr id="2109" name="Freeform 53"/>
            <p:cNvSpPr>
              <a:spLocks/>
            </p:cNvSpPr>
            <p:nvPr/>
          </p:nvSpPr>
          <p:spPr bwMode="auto">
            <a:xfrm>
              <a:off x="4135" y="2465"/>
              <a:ext cx="5" cy="24"/>
            </a:xfrm>
            <a:custGeom>
              <a:avLst/>
              <a:gdLst>
                <a:gd name="T0" fmla="*/ 2 w 14"/>
                <a:gd name="T1" fmla="*/ 1 h 71"/>
                <a:gd name="T2" fmla="*/ 1 w 14"/>
                <a:gd name="T3" fmla="*/ 0 h 71"/>
                <a:gd name="T4" fmla="*/ 1 w 14"/>
                <a:gd name="T5" fmla="*/ 0 h 71"/>
                <a:gd name="T6" fmla="*/ 1 w 14"/>
                <a:gd name="T7" fmla="*/ 0 h 71"/>
                <a:gd name="T8" fmla="*/ 0 w 14"/>
                <a:gd name="T9" fmla="*/ 0 h 71"/>
                <a:gd name="T10" fmla="*/ 0 w 14"/>
                <a:gd name="T11" fmla="*/ 0 h 71"/>
                <a:gd name="T12" fmla="*/ 0 w 14"/>
                <a:gd name="T13" fmla="*/ 1 h 71"/>
                <a:gd name="T14" fmla="*/ 0 w 14"/>
                <a:gd name="T15" fmla="*/ 7 h 71"/>
                <a:gd name="T16" fmla="*/ 0 w 14"/>
                <a:gd name="T17" fmla="*/ 8 h 71"/>
                <a:gd name="T18" fmla="*/ 0 w 14"/>
                <a:gd name="T19" fmla="*/ 8 h 71"/>
                <a:gd name="T20" fmla="*/ 1 w 14"/>
                <a:gd name="T21" fmla="*/ 8 h 71"/>
                <a:gd name="T22" fmla="*/ 1 w 14"/>
                <a:gd name="T23" fmla="*/ 8 h 71"/>
                <a:gd name="T24" fmla="*/ 1 w 14"/>
                <a:gd name="T25" fmla="*/ 8 h 71"/>
                <a:gd name="T26" fmla="*/ 2 w 14"/>
                <a:gd name="T27" fmla="*/ 7 h 71"/>
                <a:gd name="T28" fmla="*/ 2 w 14"/>
                <a:gd name="T29" fmla="*/ 1 h 71"/>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4"/>
                <a:gd name="T46" fmla="*/ 0 h 71"/>
                <a:gd name="T47" fmla="*/ 14 w 14"/>
                <a:gd name="T48" fmla="*/ 71 h 71"/>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4" h="71">
                  <a:moveTo>
                    <a:pt x="14" y="7"/>
                  </a:moveTo>
                  <a:lnTo>
                    <a:pt x="12" y="2"/>
                  </a:lnTo>
                  <a:lnTo>
                    <a:pt x="9" y="0"/>
                  </a:lnTo>
                  <a:lnTo>
                    <a:pt x="7" y="0"/>
                  </a:lnTo>
                  <a:lnTo>
                    <a:pt x="4" y="0"/>
                  </a:lnTo>
                  <a:lnTo>
                    <a:pt x="2" y="2"/>
                  </a:lnTo>
                  <a:lnTo>
                    <a:pt x="0" y="7"/>
                  </a:lnTo>
                  <a:lnTo>
                    <a:pt x="0" y="64"/>
                  </a:lnTo>
                  <a:lnTo>
                    <a:pt x="2" y="68"/>
                  </a:lnTo>
                  <a:lnTo>
                    <a:pt x="4" y="70"/>
                  </a:lnTo>
                  <a:lnTo>
                    <a:pt x="7" y="71"/>
                  </a:lnTo>
                  <a:lnTo>
                    <a:pt x="9" y="70"/>
                  </a:lnTo>
                  <a:lnTo>
                    <a:pt x="12" y="68"/>
                  </a:lnTo>
                  <a:lnTo>
                    <a:pt x="14" y="64"/>
                  </a:lnTo>
                  <a:lnTo>
                    <a:pt x="14" y="7"/>
                  </a:lnTo>
                  <a:close/>
                </a:path>
              </a:pathLst>
            </a:custGeom>
            <a:solidFill>
              <a:srgbClr val="000000"/>
            </a:solidFill>
            <a:ln w="9525">
              <a:noFill/>
              <a:round/>
              <a:headEnd/>
              <a:tailEnd/>
            </a:ln>
          </p:spPr>
          <p:txBody>
            <a:bodyPr/>
            <a:lstStyle/>
            <a:p>
              <a:endParaRPr lang="en-GB"/>
            </a:p>
          </p:txBody>
        </p:sp>
        <p:sp>
          <p:nvSpPr>
            <p:cNvPr id="2110" name="Freeform 54"/>
            <p:cNvSpPr>
              <a:spLocks/>
            </p:cNvSpPr>
            <p:nvPr/>
          </p:nvSpPr>
          <p:spPr bwMode="auto">
            <a:xfrm>
              <a:off x="4135" y="2498"/>
              <a:ext cx="5" cy="24"/>
            </a:xfrm>
            <a:custGeom>
              <a:avLst/>
              <a:gdLst>
                <a:gd name="T0" fmla="*/ 2 w 14"/>
                <a:gd name="T1" fmla="*/ 1 h 72"/>
                <a:gd name="T2" fmla="*/ 1 w 14"/>
                <a:gd name="T3" fmla="*/ 0 h 72"/>
                <a:gd name="T4" fmla="*/ 1 w 14"/>
                <a:gd name="T5" fmla="*/ 0 h 72"/>
                <a:gd name="T6" fmla="*/ 1 w 14"/>
                <a:gd name="T7" fmla="*/ 0 h 72"/>
                <a:gd name="T8" fmla="*/ 0 w 14"/>
                <a:gd name="T9" fmla="*/ 0 h 72"/>
                <a:gd name="T10" fmla="*/ 0 w 14"/>
                <a:gd name="T11" fmla="*/ 0 h 72"/>
                <a:gd name="T12" fmla="*/ 0 w 14"/>
                <a:gd name="T13" fmla="*/ 1 h 72"/>
                <a:gd name="T14" fmla="*/ 0 w 14"/>
                <a:gd name="T15" fmla="*/ 7 h 72"/>
                <a:gd name="T16" fmla="*/ 0 w 14"/>
                <a:gd name="T17" fmla="*/ 8 h 72"/>
                <a:gd name="T18" fmla="*/ 0 w 14"/>
                <a:gd name="T19" fmla="*/ 8 h 72"/>
                <a:gd name="T20" fmla="*/ 1 w 14"/>
                <a:gd name="T21" fmla="*/ 8 h 72"/>
                <a:gd name="T22" fmla="*/ 1 w 14"/>
                <a:gd name="T23" fmla="*/ 8 h 72"/>
                <a:gd name="T24" fmla="*/ 1 w 14"/>
                <a:gd name="T25" fmla="*/ 8 h 72"/>
                <a:gd name="T26" fmla="*/ 2 w 14"/>
                <a:gd name="T27" fmla="*/ 7 h 72"/>
                <a:gd name="T28" fmla="*/ 2 w 14"/>
                <a:gd name="T29" fmla="*/ 1 h 72"/>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4"/>
                <a:gd name="T46" fmla="*/ 0 h 72"/>
                <a:gd name="T47" fmla="*/ 14 w 14"/>
                <a:gd name="T48" fmla="*/ 72 h 72"/>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4" h="72">
                  <a:moveTo>
                    <a:pt x="14" y="8"/>
                  </a:moveTo>
                  <a:lnTo>
                    <a:pt x="12" y="3"/>
                  </a:lnTo>
                  <a:lnTo>
                    <a:pt x="9" y="0"/>
                  </a:lnTo>
                  <a:lnTo>
                    <a:pt x="7" y="0"/>
                  </a:lnTo>
                  <a:lnTo>
                    <a:pt x="4" y="0"/>
                  </a:lnTo>
                  <a:lnTo>
                    <a:pt x="2" y="3"/>
                  </a:lnTo>
                  <a:lnTo>
                    <a:pt x="0" y="8"/>
                  </a:lnTo>
                  <a:lnTo>
                    <a:pt x="0" y="65"/>
                  </a:lnTo>
                  <a:lnTo>
                    <a:pt x="2" y="69"/>
                  </a:lnTo>
                  <a:lnTo>
                    <a:pt x="4" y="70"/>
                  </a:lnTo>
                  <a:lnTo>
                    <a:pt x="7" y="72"/>
                  </a:lnTo>
                  <a:lnTo>
                    <a:pt x="9" y="70"/>
                  </a:lnTo>
                  <a:lnTo>
                    <a:pt x="12" y="69"/>
                  </a:lnTo>
                  <a:lnTo>
                    <a:pt x="14" y="65"/>
                  </a:lnTo>
                  <a:lnTo>
                    <a:pt x="14" y="8"/>
                  </a:lnTo>
                  <a:close/>
                </a:path>
              </a:pathLst>
            </a:custGeom>
            <a:solidFill>
              <a:srgbClr val="000000"/>
            </a:solidFill>
            <a:ln w="9525">
              <a:noFill/>
              <a:round/>
              <a:headEnd/>
              <a:tailEnd/>
            </a:ln>
          </p:spPr>
          <p:txBody>
            <a:bodyPr/>
            <a:lstStyle/>
            <a:p>
              <a:endParaRPr lang="en-GB"/>
            </a:p>
          </p:txBody>
        </p:sp>
        <p:sp>
          <p:nvSpPr>
            <p:cNvPr id="2111" name="Freeform 55"/>
            <p:cNvSpPr>
              <a:spLocks/>
            </p:cNvSpPr>
            <p:nvPr/>
          </p:nvSpPr>
          <p:spPr bwMode="auto">
            <a:xfrm>
              <a:off x="4135" y="2531"/>
              <a:ext cx="5" cy="24"/>
            </a:xfrm>
            <a:custGeom>
              <a:avLst/>
              <a:gdLst>
                <a:gd name="T0" fmla="*/ 2 w 14"/>
                <a:gd name="T1" fmla="*/ 1 h 71"/>
                <a:gd name="T2" fmla="*/ 1 w 14"/>
                <a:gd name="T3" fmla="*/ 0 h 71"/>
                <a:gd name="T4" fmla="*/ 1 w 14"/>
                <a:gd name="T5" fmla="*/ 0 h 71"/>
                <a:gd name="T6" fmla="*/ 1 w 14"/>
                <a:gd name="T7" fmla="*/ 0 h 71"/>
                <a:gd name="T8" fmla="*/ 0 w 14"/>
                <a:gd name="T9" fmla="*/ 0 h 71"/>
                <a:gd name="T10" fmla="*/ 0 w 14"/>
                <a:gd name="T11" fmla="*/ 0 h 71"/>
                <a:gd name="T12" fmla="*/ 0 w 14"/>
                <a:gd name="T13" fmla="*/ 1 h 71"/>
                <a:gd name="T14" fmla="*/ 0 w 14"/>
                <a:gd name="T15" fmla="*/ 7 h 71"/>
                <a:gd name="T16" fmla="*/ 0 w 14"/>
                <a:gd name="T17" fmla="*/ 8 h 71"/>
                <a:gd name="T18" fmla="*/ 0 w 14"/>
                <a:gd name="T19" fmla="*/ 8 h 71"/>
                <a:gd name="T20" fmla="*/ 1 w 14"/>
                <a:gd name="T21" fmla="*/ 8 h 71"/>
                <a:gd name="T22" fmla="*/ 1 w 14"/>
                <a:gd name="T23" fmla="*/ 8 h 71"/>
                <a:gd name="T24" fmla="*/ 1 w 14"/>
                <a:gd name="T25" fmla="*/ 8 h 71"/>
                <a:gd name="T26" fmla="*/ 2 w 14"/>
                <a:gd name="T27" fmla="*/ 7 h 71"/>
                <a:gd name="T28" fmla="*/ 2 w 14"/>
                <a:gd name="T29" fmla="*/ 1 h 71"/>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4"/>
                <a:gd name="T46" fmla="*/ 0 h 71"/>
                <a:gd name="T47" fmla="*/ 14 w 14"/>
                <a:gd name="T48" fmla="*/ 71 h 71"/>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4" h="71">
                  <a:moveTo>
                    <a:pt x="14" y="7"/>
                  </a:moveTo>
                  <a:lnTo>
                    <a:pt x="12" y="3"/>
                  </a:lnTo>
                  <a:lnTo>
                    <a:pt x="9" y="0"/>
                  </a:lnTo>
                  <a:lnTo>
                    <a:pt x="7" y="0"/>
                  </a:lnTo>
                  <a:lnTo>
                    <a:pt x="4" y="0"/>
                  </a:lnTo>
                  <a:lnTo>
                    <a:pt x="2" y="3"/>
                  </a:lnTo>
                  <a:lnTo>
                    <a:pt x="0" y="7"/>
                  </a:lnTo>
                  <a:lnTo>
                    <a:pt x="0" y="64"/>
                  </a:lnTo>
                  <a:lnTo>
                    <a:pt x="2" y="69"/>
                  </a:lnTo>
                  <a:lnTo>
                    <a:pt x="4" y="70"/>
                  </a:lnTo>
                  <a:lnTo>
                    <a:pt x="7" y="71"/>
                  </a:lnTo>
                  <a:lnTo>
                    <a:pt x="9" y="70"/>
                  </a:lnTo>
                  <a:lnTo>
                    <a:pt x="12" y="69"/>
                  </a:lnTo>
                  <a:lnTo>
                    <a:pt x="14" y="64"/>
                  </a:lnTo>
                  <a:lnTo>
                    <a:pt x="14" y="7"/>
                  </a:lnTo>
                  <a:close/>
                </a:path>
              </a:pathLst>
            </a:custGeom>
            <a:solidFill>
              <a:srgbClr val="000000"/>
            </a:solidFill>
            <a:ln w="9525">
              <a:noFill/>
              <a:round/>
              <a:headEnd/>
              <a:tailEnd/>
            </a:ln>
          </p:spPr>
          <p:txBody>
            <a:bodyPr/>
            <a:lstStyle/>
            <a:p>
              <a:endParaRPr lang="en-GB"/>
            </a:p>
          </p:txBody>
        </p:sp>
        <p:sp>
          <p:nvSpPr>
            <p:cNvPr id="2112" name="Freeform 56"/>
            <p:cNvSpPr>
              <a:spLocks/>
            </p:cNvSpPr>
            <p:nvPr/>
          </p:nvSpPr>
          <p:spPr bwMode="auto">
            <a:xfrm>
              <a:off x="4135" y="2565"/>
              <a:ext cx="5" cy="23"/>
            </a:xfrm>
            <a:custGeom>
              <a:avLst/>
              <a:gdLst>
                <a:gd name="T0" fmla="*/ 2 w 14"/>
                <a:gd name="T1" fmla="*/ 1 h 71"/>
                <a:gd name="T2" fmla="*/ 1 w 14"/>
                <a:gd name="T3" fmla="*/ 0 h 71"/>
                <a:gd name="T4" fmla="*/ 1 w 14"/>
                <a:gd name="T5" fmla="*/ 0 h 71"/>
                <a:gd name="T6" fmla="*/ 1 w 14"/>
                <a:gd name="T7" fmla="*/ 0 h 71"/>
                <a:gd name="T8" fmla="*/ 0 w 14"/>
                <a:gd name="T9" fmla="*/ 0 h 71"/>
                <a:gd name="T10" fmla="*/ 0 w 14"/>
                <a:gd name="T11" fmla="*/ 0 h 71"/>
                <a:gd name="T12" fmla="*/ 0 w 14"/>
                <a:gd name="T13" fmla="*/ 1 h 71"/>
                <a:gd name="T14" fmla="*/ 0 w 14"/>
                <a:gd name="T15" fmla="*/ 7 h 71"/>
                <a:gd name="T16" fmla="*/ 0 w 14"/>
                <a:gd name="T17" fmla="*/ 7 h 71"/>
                <a:gd name="T18" fmla="*/ 0 w 14"/>
                <a:gd name="T19" fmla="*/ 7 h 71"/>
                <a:gd name="T20" fmla="*/ 1 w 14"/>
                <a:gd name="T21" fmla="*/ 7 h 71"/>
                <a:gd name="T22" fmla="*/ 1 w 14"/>
                <a:gd name="T23" fmla="*/ 7 h 71"/>
                <a:gd name="T24" fmla="*/ 1 w 14"/>
                <a:gd name="T25" fmla="*/ 7 h 71"/>
                <a:gd name="T26" fmla="*/ 2 w 14"/>
                <a:gd name="T27" fmla="*/ 7 h 71"/>
                <a:gd name="T28" fmla="*/ 2 w 14"/>
                <a:gd name="T29" fmla="*/ 1 h 71"/>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4"/>
                <a:gd name="T46" fmla="*/ 0 h 71"/>
                <a:gd name="T47" fmla="*/ 14 w 14"/>
                <a:gd name="T48" fmla="*/ 71 h 71"/>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4" h="71">
                  <a:moveTo>
                    <a:pt x="14" y="7"/>
                  </a:moveTo>
                  <a:lnTo>
                    <a:pt x="12" y="2"/>
                  </a:lnTo>
                  <a:lnTo>
                    <a:pt x="9" y="0"/>
                  </a:lnTo>
                  <a:lnTo>
                    <a:pt x="7" y="0"/>
                  </a:lnTo>
                  <a:lnTo>
                    <a:pt x="4" y="0"/>
                  </a:lnTo>
                  <a:lnTo>
                    <a:pt x="2" y="2"/>
                  </a:lnTo>
                  <a:lnTo>
                    <a:pt x="0" y="7"/>
                  </a:lnTo>
                  <a:lnTo>
                    <a:pt x="0" y="64"/>
                  </a:lnTo>
                  <a:lnTo>
                    <a:pt x="2" y="69"/>
                  </a:lnTo>
                  <a:lnTo>
                    <a:pt x="4" y="70"/>
                  </a:lnTo>
                  <a:lnTo>
                    <a:pt x="7" y="71"/>
                  </a:lnTo>
                  <a:lnTo>
                    <a:pt x="9" y="70"/>
                  </a:lnTo>
                  <a:lnTo>
                    <a:pt x="12" y="69"/>
                  </a:lnTo>
                  <a:lnTo>
                    <a:pt x="14" y="64"/>
                  </a:lnTo>
                  <a:lnTo>
                    <a:pt x="14" y="7"/>
                  </a:lnTo>
                  <a:close/>
                </a:path>
              </a:pathLst>
            </a:custGeom>
            <a:solidFill>
              <a:srgbClr val="000000"/>
            </a:solidFill>
            <a:ln w="9525">
              <a:noFill/>
              <a:round/>
              <a:headEnd/>
              <a:tailEnd/>
            </a:ln>
          </p:spPr>
          <p:txBody>
            <a:bodyPr/>
            <a:lstStyle/>
            <a:p>
              <a:endParaRPr lang="en-GB"/>
            </a:p>
          </p:txBody>
        </p:sp>
        <p:sp>
          <p:nvSpPr>
            <p:cNvPr id="2113" name="Freeform 57"/>
            <p:cNvSpPr>
              <a:spLocks/>
            </p:cNvSpPr>
            <p:nvPr/>
          </p:nvSpPr>
          <p:spPr bwMode="auto">
            <a:xfrm>
              <a:off x="4135" y="2598"/>
              <a:ext cx="5" cy="24"/>
            </a:xfrm>
            <a:custGeom>
              <a:avLst/>
              <a:gdLst>
                <a:gd name="T0" fmla="*/ 2 w 14"/>
                <a:gd name="T1" fmla="*/ 1 h 71"/>
                <a:gd name="T2" fmla="*/ 1 w 14"/>
                <a:gd name="T3" fmla="*/ 0 h 71"/>
                <a:gd name="T4" fmla="*/ 1 w 14"/>
                <a:gd name="T5" fmla="*/ 0 h 71"/>
                <a:gd name="T6" fmla="*/ 1 w 14"/>
                <a:gd name="T7" fmla="*/ 0 h 71"/>
                <a:gd name="T8" fmla="*/ 0 w 14"/>
                <a:gd name="T9" fmla="*/ 0 h 71"/>
                <a:gd name="T10" fmla="*/ 0 w 14"/>
                <a:gd name="T11" fmla="*/ 0 h 71"/>
                <a:gd name="T12" fmla="*/ 0 w 14"/>
                <a:gd name="T13" fmla="*/ 1 h 71"/>
                <a:gd name="T14" fmla="*/ 0 w 14"/>
                <a:gd name="T15" fmla="*/ 7 h 71"/>
                <a:gd name="T16" fmla="*/ 0 w 14"/>
                <a:gd name="T17" fmla="*/ 8 h 71"/>
                <a:gd name="T18" fmla="*/ 0 w 14"/>
                <a:gd name="T19" fmla="*/ 8 h 71"/>
                <a:gd name="T20" fmla="*/ 1 w 14"/>
                <a:gd name="T21" fmla="*/ 8 h 71"/>
                <a:gd name="T22" fmla="*/ 1 w 14"/>
                <a:gd name="T23" fmla="*/ 8 h 71"/>
                <a:gd name="T24" fmla="*/ 1 w 14"/>
                <a:gd name="T25" fmla="*/ 8 h 71"/>
                <a:gd name="T26" fmla="*/ 2 w 14"/>
                <a:gd name="T27" fmla="*/ 7 h 71"/>
                <a:gd name="T28" fmla="*/ 2 w 14"/>
                <a:gd name="T29" fmla="*/ 1 h 71"/>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4"/>
                <a:gd name="T46" fmla="*/ 0 h 71"/>
                <a:gd name="T47" fmla="*/ 14 w 14"/>
                <a:gd name="T48" fmla="*/ 71 h 71"/>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4" h="71">
                  <a:moveTo>
                    <a:pt x="14" y="7"/>
                  </a:moveTo>
                  <a:lnTo>
                    <a:pt x="12" y="2"/>
                  </a:lnTo>
                  <a:lnTo>
                    <a:pt x="9" y="0"/>
                  </a:lnTo>
                  <a:lnTo>
                    <a:pt x="7" y="0"/>
                  </a:lnTo>
                  <a:lnTo>
                    <a:pt x="4" y="0"/>
                  </a:lnTo>
                  <a:lnTo>
                    <a:pt x="2" y="2"/>
                  </a:lnTo>
                  <a:lnTo>
                    <a:pt x="0" y="7"/>
                  </a:lnTo>
                  <a:lnTo>
                    <a:pt x="0" y="64"/>
                  </a:lnTo>
                  <a:lnTo>
                    <a:pt x="2" y="69"/>
                  </a:lnTo>
                  <a:lnTo>
                    <a:pt x="4" y="70"/>
                  </a:lnTo>
                  <a:lnTo>
                    <a:pt x="7" y="71"/>
                  </a:lnTo>
                  <a:lnTo>
                    <a:pt x="9" y="70"/>
                  </a:lnTo>
                  <a:lnTo>
                    <a:pt x="12" y="69"/>
                  </a:lnTo>
                  <a:lnTo>
                    <a:pt x="14" y="64"/>
                  </a:lnTo>
                  <a:lnTo>
                    <a:pt x="14" y="7"/>
                  </a:lnTo>
                  <a:close/>
                </a:path>
              </a:pathLst>
            </a:custGeom>
            <a:solidFill>
              <a:srgbClr val="000000"/>
            </a:solidFill>
            <a:ln w="9525">
              <a:noFill/>
              <a:round/>
              <a:headEnd/>
              <a:tailEnd/>
            </a:ln>
          </p:spPr>
          <p:txBody>
            <a:bodyPr/>
            <a:lstStyle/>
            <a:p>
              <a:endParaRPr lang="en-GB"/>
            </a:p>
          </p:txBody>
        </p:sp>
        <p:sp>
          <p:nvSpPr>
            <p:cNvPr id="2114" name="Freeform 58"/>
            <p:cNvSpPr>
              <a:spLocks/>
            </p:cNvSpPr>
            <p:nvPr/>
          </p:nvSpPr>
          <p:spPr bwMode="auto">
            <a:xfrm>
              <a:off x="4135" y="2631"/>
              <a:ext cx="5" cy="24"/>
            </a:xfrm>
            <a:custGeom>
              <a:avLst/>
              <a:gdLst>
                <a:gd name="T0" fmla="*/ 2 w 14"/>
                <a:gd name="T1" fmla="*/ 1 h 71"/>
                <a:gd name="T2" fmla="*/ 1 w 14"/>
                <a:gd name="T3" fmla="*/ 0 h 71"/>
                <a:gd name="T4" fmla="*/ 1 w 14"/>
                <a:gd name="T5" fmla="*/ 0 h 71"/>
                <a:gd name="T6" fmla="*/ 1 w 14"/>
                <a:gd name="T7" fmla="*/ 0 h 71"/>
                <a:gd name="T8" fmla="*/ 0 w 14"/>
                <a:gd name="T9" fmla="*/ 0 h 71"/>
                <a:gd name="T10" fmla="*/ 0 w 14"/>
                <a:gd name="T11" fmla="*/ 0 h 71"/>
                <a:gd name="T12" fmla="*/ 0 w 14"/>
                <a:gd name="T13" fmla="*/ 1 h 71"/>
                <a:gd name="T14" fmla="*/ 0 w 14"/>
                <a:gd name="T15" fmla="*/ 7 h 71"/>
                <a:gd name="T16" fmla="*/ 0 w 14"/>
                <a:gd name="T17" fmla="*/ 8 h 71"/>
                <a:gd name="T18" fmla="*/ 0 w 14"/>
                <a:gd name="T19" fmla="*/ 8 h 71"/>
                <a:gd name="T20" fmla="*/ 1 w 14"/>
                <a:gd name="T21" fmla="*/ 8 h 71"/>
                <a:gd name="T22" fmla="*/ 1 w 14"/>
                <a:gd name="T23" fmla="*/ 8 h 71"/>
                <a:gd name="T24" fmla="*/ 1 w 14"/>
                <a:gd name="T25" fmla="*/ 8 h 71"/>
                <a:gd name="T26" fmla="*/ 2 w 14"/>
                <a:gd name="T27" fmla="*/ 7 h 71"/>
                <a:gd name="T28" fmla="*/ 2 w 14"/>
                <a:gd name="T29" fmla="*/ 1 h 71"/>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4"/>
                <a:gd name="T46" fmla="*/ 0 h 71"/>
                <a:gd name="T47" fmla="*/ 14 w 14"/>
                <a:gd name="T48" fmla="*/ 71 h 71"/>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4" h="71">
                  <a:moveTo>
                    <a:pt x="14" y="7"/>
                  </a:moveTo>
                  <a:lnTo>
                    <a:pt x="12" y="2"/>
                  </a:lnTo>
                  <a:lnTo>
                    <a:pt x="9" y="0"/>
                  </a:lnTo>
                  <a:lnTo>
                    <a:pt x="7" y="0"/>
                  </a:lnTo>
                  <a:lnTo>
                    <a:pt x="4" y="0"/>
                  </a:lnTo>
                  <a:lnTo>
                    <a:pt x="2" y="2"/>
                  </a:lnTo>
                  <a:lnTo>
                    <a:pt x="0" y="7"/>
                  </a:lnTo>
                  <a:lnTo>
                    <a:pt x="0" y="64"/>
                  </a:lnTo>
                  <a:lnTo>
                    <a:pt x="2" y="68"/>
                  </a:lnTo>
                  <a:lnTo>
                    <a:pt x="4" y="70"/>
                  </a:lnTo>
                  <a:lnTo>
                    <a:pt x="7" y="71"/>
                  </a:lnTo>
                  <a:lnTo>
                    <a:pt x="9" y="70"/>
                  </a:lnTo>
                  <a:lnTo>
                    <a:pt x="12" y="68"/>
                  </a:lnTo>
                  <a:lnTo>
                    <a:pt x="14" y="64"/>
                  </a:lnTo>
                  <a:lnTo>
                    <a:pt x="14" y="7"/>
                  </a:lnTo>
                  <a:close/>
                </a:path>
              </a:pathLst>
            </a:custGeom>
            <a:solidFill>
              <a:srgbClr val="000000"/>
            </a:solidFill>
            <a:ln w="9525">
              <a:noFill/>
              <a:round/>
              <a:headEnd/>
              <a:tailEnd/>
            </a:ln>
          </p:spPr>
          <p:txBody>
            <a:bodyPr/>
            <a:lstStyle/>
            <a:p>
              <a:endParaRPr lang="en-GB"/>
            </a:p>
          </p:txBody>
        </p:sp>
        <p:sp>
          <p:nvSpPr>
            <p:cNvPr id="2115" name="Freeform 59"/>
            <p:cNvSpPr>
              <a:spLocks/>
            </p:cNvSpPr>
            <p:nvPr/>
          </p:nvSpPr>
          <p:spPr bwMode="auto">
            <a:xfrm>
              <a:off x="4135" y="2664"/>
              <a:ext cx="5" cy="24"/>
            </a:xfrm>
            <a:custGeom>
              <a:avLst/>
              <a:gdLst>
                <a:gd name="T0" fmla="*/ 2 w 14"/>
                <a:gd name="T1" fmla="*/ 1 h 72"/>
                <a:gd name="T2" fmla="*/ 1 w 14"/>
                <a:gd name="T3" fmla="*/ 0 h 72"/>
                <a:gd name="T4" fmla="*/ 1 w 14"/>
                <a:gd name="T5" fmla="*/ 0 h 72"/>
                <a:gd name="T6" fmla="*/ 1 w 14"/>
                <a:gd name="T7" fmla="*/ 0 h 72"/>
                <a:gd name="T8" fmla="*/ 0 w 14"/>
                <a:gd name="T9" fmla="*/ 0 h 72"/>
                <a:gd name="T10" fmla="*/ 0 w 14"/>
                <a:gd name="T11" fmla="*/ 0 h 72"/>
                <a:gd name="T12" fmla="*/ 0 w 14"/>
                <a:gd name="T13" fmla="*/ 1 h 72"/>
                <a:gd name="T14" fmla="*/ 0 w 14"/>
                <a:gd name="T15" fmla="*/ 7 h 72"/>
                <a:gd name="T16" fmla="*/ 0 w 14"/>
                <a:gd name="T17" fmla="*/ 8 h 72"/>
                <a:gd name="T18" fmla="*/ 0 w 14"/>
                <a:gd name="T19" fmla="*/ 8 h 72"/>
                <a:gd name="T20" fmla="*/ 1 w 14"/>
                <a:gd name="T21" fmla="*/ 8 h 72"/>
                <a:gd name="T22" fmla="*/ 1 w 14"/>
                <a:gd name="T23" fmla="*/ 8 h 72"/>
                <a:gd name="T24" fmla="*/ 1 w 14"/>
                <a:gd name="T25" fmla="*/ 8 h 72"/>
                <a:gd name="T26" fmla="*/ 2 w 14"/>
                <a:gd name="T27" fmla="*/ 7 h 72"/>
                <a:gd name="T28" fmla="*/ 2 w 14"/>
                <a:gd name="T29" fmla="*/ 1 h 72"/>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4"/>
                <a:gd name="T46" fmla="*/ 0 h 72"/>
                <a:gd name="T47" fmla="*/ 14 w 14"/>
                <a:gd name="T48" fmla="*/ 72 h 72"/>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4" h="72">
                  <a:moveTo>
                    <a:pt x="14" y="7"/>
                  </a:moveTo>
                  <a:lnTo>
                    <a:pt x="12" y="3"/>
                  </a:lnTo>
                  <a:lnTo>
                    <a:pt x="9" y="0"/>
                  </a:lnTo>
                  <a:lnTo>
                    <a:pt x="7" y="0"/>
                  </a:lnTo>
                  <a:lnTo>
                    <a:pt x="4" y="0"/>
                  </a:lnTo>
                  <a:lnTo>
                    <a:pt x="2" y="3"/>
                  </a:lnTo>
                  <a:lnTo>
                    <a:pt x="0" y="7"/>
                  </a:lnTo>
                  <a:lnTo>
                    <a:pt x="0" y="64"/>
                  </a:lnTo>
                  <a:lnTo>
                    <a:pt x="2" y="69"/>
                  </a:lnTo>
                  <a:lnTo>
                    <a:pt x="4" y="70"/>
                  </a:lnTo>
                  <a:lnTo>
                    <a:pt x="7" y="72"/>
                  </a:lnTo>
                  <a:lnTo>
                    <a:pt x="9" y="70"/>
                  </a:lnTo>
                  <a:lnTo>
                    <a:pt x="12" y="69"/>
                  </a:lnTo>
                  <a:lnTo>
                    <a:pt x="14" y="64"/>
                  </a:lnTo>
                  <a:lnTo>
                    <a:pt x="14" y="7"/>
                  </a:lnTo>
                  <a:close/>
                </a:path>
              </a:pathLst>
            </a:custGeom>
            <a:solidFill>
              <a:srgbClr val="000000"/>
            </a:solidFill>
            <a:ln w="9525">
              <a:noFill/>
              <a:round/>
              <a:headEnd/>
              <a:tailEnd/>
            </a:ln>
          </p:spPr>
          <p:txBody>
            <a:bodyPr/>
            <a:lstStyle/>
            <a:p>
              <a:endParaRPr lang="en-GB"/>
            </a:p>
          </p:txBody>
        </p:sp>
        <p:sp>
          <p:nvSpPr>
            <p:cNvPr id="2116" name="Freeform 60"/>
            <p:cNvSpPr>
              <a:spLocks/>
            </p:cNvSpPr>
            <p:nvPr/>
          </p:nvSpPr>
          <p:spPr bwMode="auto">
            <a:xfrm>
              <a:off x="4135" y="2698"/>
              <a:ext cx="5" cy="23"/>
            </a:xfrm>
            <a:custGeom>
              <a:avLst/>
              <a:gdLst>
                <a:gd name="T0" fmla="*/ 2 w 14"/>
                <a:gd name="T1" fmla="*/ 1 h 71"/>
                <a:gd name="T2" fmla="*/ 1 w 14"/>
                <a:gd name="T3" fmla="*/ 0 h 71"/>
                <a:gd name="T4" fmla="*/ 1 w 14"/>
                <a:gd name="T5" fmla="*/ 0 h 71"/>
                <a:gd name="T6" fmla="*/ 1 w 14"/>
                <a:gd name="T7" fmla="*/ 0 h 71"/>
                <a:gd name="T8" fmla="*/ 0 w 14"/>
                <a:gd name="T9" fmla="*/ 0 h 71"/>
                <a:gd name="T10" fmla="*/ 0 w 14"/>
                <a:gd name="T11" fmla="*/ 0 h 71"/>
                <a:gd name="T12" fmla="*/ 0 w 14"/>
                <a:gd name="T13" fmla="*/ 1 h 71"/>
                <a:gd name="T14" fmla="*/ 0 w 14"/>
                <a:gd name="T15" fmla="*/ 7 h 71"/>
                <a:gd name="T16" fmla="*/ 0 w 14"/>
                <a:gd name="T17" fmla="*/ 7 h 71"/>
                <a:gd name="T18" fmla="*/ 0 w 14"/>
                <a:gd name="T19" fmla="*/ 7 h 71"/>
                <a:gd name="T20" fmla="*/ 1 w 14"/>
                <a:gd name="T21" fmla="*/ 7 h 71"/>
                <a:gd name="T22" fmla="*/ 1 w 14"/>
                <a:gd name="T23" fmla="*/ 7 h 71"/>
                <a:gd name="T24" fmla="*/ 1 w 14"/>
                <a:gd name="T25" fmla="*/ 7 h 71"/>
                <a:gd name="T26" fmla="*/ 2 w 14"/>
                <a:gd name="T27" fmla="*/ 7 h 71"/>
                <a:gd name="T28" fmla="*/ 2 w 14"/>
                <a:gd name="T29" fmla="*/ 1 h 71"/>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4"/>
                <a:gd name="T46" fmla="*/ 0 h 71"/>
                <a:gd name="T47" fmla="*/ 14 w 14"/>
                <a:gd name="T48" fmla="*/ 71 h 71"/>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4" h="71">
                  <a:moveTo>
                    <a:pt x="14" y="7"/>
                  </a:moveTo>
                  <a:lnTo>
                    <a:pt x="12" y="3"/>
                  </a:lnTo>
                  <a:lnTo>
                    <a:pt x="9" y="0"/>
                  </a:lnTo>
                  <a:lnTo>
                    <a:pt x="7" y="0"/>
                  </a:lnTo>
                  <a:lnTo>
                    <a:pt x="4" y="0"/>
                  </a:lnTo>
                  <a:lnTo>
                    <a:pt x="2" y="3"/>
                  </a:lnTo>
                  <a:lnTo>
                    <a:pt x="0" y="7"/>
                  </a:lnTo>
                  <a:lnTo>
                    <a:pt x="0" y="64"/>
                  </a:lnTo>
                  <a:lnTo>
                    <a:pt x="2" y="69"/>
                  </a:lnTo>
                  <a:lnTo>
                    <a:pt x="4" y="70"/>
                  </a:lnTo>
                  <a:lnTo>
                    <a:pt x="7" y="71"/>
                  </a:lnTo>
                  <a:lnTo>
                    <a:pt x="9" y="70"/>
                  </a:lnTo>
                  <a:lnTo>
                    <a:pt x="12" y="69"/>
                  </a:lnTo>
                  <a:lnTo>
                    <a:pt x="14" y="64"/>
                  </a:lnTo>
                  <a:lnTo>
                    <a:pt x="14" y="7"/>
                  </a:lnTo>
                  <a:close/>
                </a:path>
              </a:pathLst>
            </a:custGeom>
            <a:solidFill>
              <a:srgbClr val="000000"/>
            </a:solidFill>
            <a:ln w="9525">
              <a:noFill/>
              <a:round/>
              <a:headEnd/>
              <a:tailEnd/>
            </a:ln>
          </p:spPr>
          <p:txBody>
            <a:bodyPr/>
            <a:lstStyle/>
            <a:p>
              <a:endParaRPr lang="en-GB"/>
            </a:p>
          </p:txBody>
        </p:sp>
        <p:sp>
          <p:nvSpPr>
            <p:cNvPr id="2117" name="Freeform 61"/>
            <p:cNvSpPr>
              <a:spLocks/>
            </p:cNvSpPr>
            <p:nvPr/>
          </p:nvSpPr>
          <p:spPr bwMode="auto">
            <a:xfrm>
              <a:off x="4135" y="2731"/>
              <a:ext cx="5" cy="24"/>
            </a:xfrm>
            <a:custGeom>
              <a:avLst/>
              <a:gdLst>
                <a:gd name="T0" fmla="*/ 2 w 14"/>
                <a:gd name="T1" fmla="*/ 1 h 71"/>
                <a:gd name="T2" fmla="*/ 1 w 14"/>
                <a:gd name="T3" fmla="*/ 0 h 71"/>
                <a:gd name="T4" fmla="*/ 1 w 14"/>
                <a:gd name="T5" fmla="*/ 0 h 71"/>
                <a:gd name="T6" fmla="*/ 1 w 14"/>
                <a:gd name="T7" fmla="*/ 0 h 71"/>
                <a:gd name="T8" fmla="*/ 0 w 14"/>
                <a:gd name="T9" fmla="*/ 0 h 71"/>
                <a:gd name="T10" fmla="*/ 0 w 14"/>
                <a:gd name="T11" fmla="*/ 0 h 71"/>
                <a:gd name="T12" fmla="*/ 0 w 14"/>
                <a:gd name="T13" fmla="*/ 1 h 71"/>
                <a:gd name="T14" fmla="*/ 0 w 14"/>
                <a:gd name="T15" fmla="*/ 7 h 71"/>
                <a:gd name="T16" fmla="*/ 0 w 14"/>
                <a:gd name="T17" fmla="*/ 8 h 71"/>
                <a:gd name="T18" fmla="*/ 0 w 14"/>
                <a:gd name="T19" fmla="*/ 8 h 71"/>
                <a:gd name="T20" fmla="*/ 1 w 14"/>
                <a:gd name="T21" fmla="*/ 8 h 71"/>
                <a:gd name="T22" fmla="*/ 1 w 14"/>
                <a:gd name="T23" fmla="*/ 8 h 71"/>
                <a:gd name="T24" fmla="*/ 1 w 14"/>
                <a:gd name="T25" fmla="*/ 8 h 71"/>
                <a:gd name="T26" fmla="*/ 2 w 14"/>
                <a:gd name="T27" fmla="*/ 7 h 71"/>
                <a:gd name="T28" fmla="*/ 2 w 14"/>
                <a:gd name="T29" fmla="*/ 1 h 71"/>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4"/>
                <a:gd name="T46" fmla="*/ 0 h 71"/>
                <a:gd name="T47" fmla="*/ 14 w 14"/>
                <a:gd name="T48" fmla="*/ 71 h 71"/>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4" h="71">
                  <a:moveTo>
                    <a:pt x="14" y="7"/>
                  </a:moveTo>
                  <a:lnTo>
                    <a:pt x="12" y="2"/>
                  </a:lnTo>
                  <a:lnTo>
                    <a:pt x="9" y="0"/>
                  </a:lnTo>
                  <a:lnTo>
                    <a:pt x="7" y="0"/>
                  </a:lnTo>
                  <a:lnTo>
                    <a:pt x="4" y="0"/>
                  </a:lnTo>
                  <a:lnTo>
                    <a:pt x="2" y="2"/>
                  </a:lnTo>
                  <a:lnTo>
                    <a:pt x="0" y="7"/>
                  </a:lnTo>
                  <a:lnTo>
                    <a:pt x="0" y="64"/>
                  </a:lnTo>
                  <a:lnTo>
                    <a:pt x="2" y="69"/>
                  </a:lnTo>
                  <a:lnTo>
                    <a:pt x="4" y="70"/>
                  </a:lnTo>
                  <a:lnTo>
                    <a:pt x="7" y="71"/>
                  </a:lnTo>
                  <a:lnTo>
                    <a:pt x="9" y="70"/>
                  </a:lnTo>
                  <a:lnTo>
                    <a:pt x="12" y="69"/>
                  </a:lnTo>
                  <a:lnTo>
                    <a:pt x="14" y="64"/>
                  </a:lnTo>
                  <a:lnTo>
                    <a:pt x="14" y="7"/>
                  </a:lnTo>
                  <a:close/>
                </a:path>
              </a:pathLst>
            </a:custGeom>
            <a:solidFill>
              <a:srgbClr val="000000"/>
            </a:solidFill>
            <a:ln w="9525">
              <a:noFill/>
              <a:round/>
              <a:headEnd/>
              <a:tailEnd/>
            </a:ln>
          </p:spPr>
          <p:txBody>
            <a:bodyPr/>
            <a:lstStyle/>
            <a:p>
              <a:endParaRPr lang="en-GB"/>
            </a:p>
          </p:txBody>
        </p:sp>
        <p:sp>
          <p:nvSpPr>
            <p:cNvPr id="2118" name="Freeform 62"/>
            <p:cNvSpPr>
              <a:spLocks/>
            </p:cNvSpPr>
            <p:nvPr/>
          </p:nvSpPr>
          <p:spPr bwMode="auto">
            <a:xfrm>
              <a:off x="4135" y="2764"/>
              <a:ext cx="5" cy="24"/>
            </a:xfrm>
            <a:custGeom>
              <a:avLst/>
              <a:gdLst>
                <a:gd name="T0" fmla="*/ 2 w 14"/>
                <a:gd name="T1" fmla="*/ 1 h 71"/>
                <a:gd name="T2" fmla="*/ 1 w 14"/>
                <a:gd name="T3" fmla="*/ 0 h 71"/>
                <a:gd name="T4" fmla="*/ 1 w 14"/>
                <a:gd name="T5" fmla="*/ 0 h 71"/>
                <a:gd name="T6" fmla="*/ 1 w 14"/>
                <a:gd name="T7" fmla="*/ 0 h 71"/>
                <a:gd name="T8" fmla="*/ 0 w 14"/>
                <a:gd name="T9" fmla="*/ 0 h 71"/>
                <a:gd name="T10" fmla="*/ 0 w 14"/>
                <a:gd name="T11" fmla="*/ 0 h 71"/>
                <a:gd name="T12" fmla="*/ 0 w 14"/>
                <a:gd name="T13" fmla="*/ 1 h 71"/>
                <a:gd name="T14" fmla="*/ 0 w 14"/>
                <a:gd name="T15" fmla="*/ 7 h 71"/>
                <a:gd name="T16" fmla="*/ 0 w 14"/>
                <a:gd name="T17" fmla="*/ 8 h 71"/>
                <a:gd name="T18" fmla="*/ 0 w 14"/>
                <a:gd name="T19" fmla="*/ 8 h 71"/>
                <a:gd name="T20" fmla="*/ 1 w 14"/>
                <a:gd name="T21" fmla="*/ 8 h 71"/>
                <a:gd name="T22" fmla="*/ 1 w 14"/>
                <a:gd name="T23" fmla="*/ 8 h 71"/>
                <a:gd name="T24" fmla="*/ 1 w 14"/>
                <a:gd name="T25" fmla="*/ 8 h 71"/>
                <a:gd name="T26" fmla="*/ 2 w 14"/>
                <a:gd name="T27" fmla="*/ 7 h 71"/>
                <a:gd name="T28" fmla="*/ 2 w 14"/>
                <a:gd name="T29" fmla="*/ 1 h 71"/>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4"/>
                <a:gd name="T46" fmla="*/ 0 h 71"/>
                <a:gd name="T47" fmla="*/ 14 w 14"/>
                <a:gd name="T48" fmla="*/ 71 h 71"/>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4" h="71">
                  <a:moveTo>
                    <a:pt x="14" y="7"/>
                  </a:moveTo>
                  <a:lnTo>
                    <a:pt x="12" y="2"/>
                  </a:lnTo>
                  <a:lnTo>
                    <a:pt x="9" y="0"/>
                  </a:lnTo>
                  <a:lnTo>
                    <a:pt x="7" y="0"/>
                  </a:lnTo>
                  <a:lnTo>
                    <a:pt x="4" y="0"/>
                  </a:lnTo>
                  <a:lnTo>
                    <a:pt x="2" y="2"/>
                  </a:lnTo>
                  <a:lnTo>
                    <a:pt x="0" y="7"/>
                  </a:lnTo>
                  <a:lnTo>
                    <a:pt x="0" y="64"/>
                  </a:lnTo>
                  <a:lnTo>
                    <a:pt x="2" y="69"/>
                  </a:lnTo>
                  <a:lnTo>
                    <a:pt x="4" y="70"/>
                  </a:lnTo>
                  <a:lnTo>
                    <a:pt x="7" y="71"/>
                  </a:lnTo>
                  <a:lnTo>
                    <a:pt x="9" y="70"/>
                  </a:lnTo>
                  <a:lnTo>
                    <a:pt x="12" y="69"/>
                  </a:lnTo>
                  <a:lnTo>
                    <a:pt x="14" y="64"/>
                  </a:lnTo>
                  <a:lnTo>
                    <a:pt x="14" y="7"/>
                  </a:lnTo>
                  <a:close/>
                </a:path>
              </a:pathLst>
            </a:custGeom>
            <a:solidFill>
              <a:srgbClr val="000000"/>
            </a:solidFill>
            <a:ln w="9525">
              <a:noFill/>
              <a:round/>
              <a:headEnd/>
              <a:tailEnd/>
            </a:ln>
          </p:spPr>
          <p:txBody>
            <a:bodyPr/>
            <a:lstStyle/>
            <a:p>
              <a:endParaRPr lang="en-GB"/>
            </a:p>
          </p:txBody>
        </p:sp>
        <p:sp>
          <p:nvSpPr>
            <p:cNvPr id="2119" name="Freeform 63"/>
            <p:cNvSpPr>
              <a:spLocks/>
            </p:cNvSpPr>
            <p:nvPr/>
          </p:nvSpPr>
          <p:spPr bwMode="auto">
            <a:xfrm>
              <a:off x="4135" y="2798"/>
              <a:ext cx="5" cy="21"/>
            </a:xfrm>
            <a:custGeom>
              <a:avLst/>
              <a:gdLst>
                <a:gd name="T0" fmla="*/ 2 w 14"/>
                <a:gd name="T1" fmla="*/ 1 h 65"/>
                <a:gd name="T2" fmla="*/ 1 w 14"/>
                <a:gd name="T3" fmla="*/ 0 h 65"/>
                <a:gd name="T4" fmla="*/ 1 w 14"/>
                <a:gd name="T5" fmla="*/ 0 h 65"/>
                <a:gd name="T6" fmla="*/ 1 w 14"/>
                <a:gd name="T7" fmla="*/ 0 h 65"/>
                <a:gd name="T8" fmla="*/ 0 w 14"/>
                <a:gd name="T9" fmla="*/ 0 h 65"/>
                <a:gd name="T10" fmla="*/ 0 w 14"/>
                <a:gd name="T11" fmla="*/ 0 h 65"/>
                <a:gd name="T12" fmla="*/ 0 w 14"/>
                <a:gd name="T13" fmla="*/ 1 h 65"/>
                <a:gd name="T14" fmla="*/ 0 w 14"/>
                <a:gd name="T15" fmla="*/ 6 h 65"/>
                <a:gd name="T16" fmla="*/ 0 w 14"/>
                <a:gd name="T17" fmla="*/ 6 h 65"/>
                <a:gd name="T18" fmla="*/ 0 w 14"/>
                <a:gd name="T19" fmla="*/ 7 h 65"/>
                <a:gd name="T20" fmla="*/ 1 w 14"/>
                <a:gd name="T21" fmla="*/ 7 h 65"/>
                <a:gd name="T22" fmla="*/ 1 w 14"/>
                <a:gd name="T23" fmla="*/ 7 h 65"/>
                <a:gd name="T24" fmla="*/ 1 w 14"/>
                <a:gd name="T25" fmla="*/ 6 h 65"/>
                <a:gd name="T26" fmla="*/ 2 w 14"/>
                <a:gd name="T27" fmla="*/ 6 h 65"/>
                <a:gd name="T28" fmla="*/ 2 w 14"/>
                <a:gd name="T29" fmla="*/ 1 h 65"/>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4"/>
                <a:gd name="T46" fmla="*/ 0 h 65"/>
                <a:gd name="T47" fmla="*/ 14 w 14"/>
                <a:gd name="T48" fmla="*/ 65 h 65"/>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4" h="65">
                  <a:moveTo>
                    <a:pt x="14" y="7"/>
                  </a:moveTo>
                  <a:lnTo>
                    <a:pt x="12" y="2"/>
                  </a:lnTo>
                  <a:lnTo>
                    <a:pt x="9" y="0"/>
                  </a:lnTo>
                  <a:lnTo>
                    <a:pt x="7" y="0"/>
                  </a:lnTo>
                  <a:lnTo>
                    <a:pt x="4" y="0"/>
                  </a:lnTo>
                  <a:lnTo>
                    <a:pt x="2" y="2"/>
                  </a:lnTo>
                  <a:lnTo>
                    <a:pt x="0" y="7"/>
                  </a:lnTo>
                  <a:lnTo>
                    <a:pt x="0" y="58"/>
                  </a:lnTo>
                  <a:lnTo>
                    <a:pt x="2" y="62"/>
                  </a:lnTo>
                  <a:lnTo>
                    <a:pt x="4" y="64"/>
                  </a:lnTo>
                  <a:lnTo>
                    <a:pt x="7" y="65"/>
                  </a:lnTo>
                  <a:lnTo>
                    <a:pt x="9" y="64"/>
                  </a:lnTo>
                  <a:lnTo>
                    <a:pt x="12" y="62"/>
                  </a:lnTo>
                  <a:lnTo>
                    <a:pt x="14" y="58"/>
                  </a:lnTo>
                  <a:lnTo>
                    <a:pt x="14" y="7"/>
                  </a:lnTo>
                  <a:close/>
                </a:path>
              </a:pathLst>
            </a:custGeom>
            <a:solidFill>
              <a:srgbClr val="000000"/>
            </a:solidFill>
            <a:ln w="9525">
              <a:noFill/>
              <a:round/>
              <a:headEnd/>
              <a:tailEnd/>
            </a:ln>
          </p:spPr>
          <p:txBody>
            <a:bodyPr/>
            <a:lstStyle/>
            <a:p>
              <a:endParaRPr lang="en-GB"/>
            </a:p>
          </p:txBody>
        </p:sp>
      </p:grpSp>
      <p:sp>
        <p:nvSpPr>
          <p:cNvPr id="2078" name="Rectangle 65"/>
          <p:cNvSpPr>
            <a:spLocks noChangeArrowheads="1"/>
          </p:cNvSpPr>
          <p:nvPr/>
        </p:nvSpPr>
        <p:spPr bwMode="auto">
          <a:xfrm>
            <a:off x="8551863" y="1687513"/>
            <a:ext cx="355600" cy="268287"/>
          </a:xfrm>
          <a:prstGeom prst="rect">
            <a:avLst/>
          </a:prstGeom>
          <a:solidFill>
            <a:srgbClr val="FFFFFF"/>
          </a:solidFill>
          <a:ln w="9525">
            <a:noFill/>
            <a:miter lim="800000"/>
            <a:headEnd/>
            <a:tailEnd/>
          </a:ln>
        </p:spPr>
        <p:txBody>
          <a:bodyPr/>
          <a:lstStyle/>
          <a:p>
            <a:endParaRPr lang="en-GB"/>
          </a:p>
        </p:txBody>
      </p:sp>
      <p:sp>
        <p:nvSpPr>
          <p:cNvPr id="2079" name="Rectangle 66"/>
          <p:cNvSpPr>
            <a:spLocks noChangeArrowheads="1"/>
          </p:cNvSpPr>
          <p:nvPr/>
        </p:nvSpPr>
        <p:spPr bwMode="auto">
          <a:xfrm>
            <a:off x="8626475" y="1730375"/>
            <a:ext cx="112713" cy="152400"/>
          </a:xfrm>
          <a:prstGeom prst="rect">
            <a:avLst/>
          </a:prstGeom>
          <a:noFill/>
          <a:ln w="9525">
            <a:noFill/>
            <a:miter lim="800000"/>
            <a:headEnd/>
            <a:tailEnd/>
          </a:ln>
        </p:spPr>
        <p:txBody>
          <a:bodyPr wrap="none" lIns="0" tIns="0" rIns="0" bIns="0">
            <a:spAutoFit/>
          </a:bodyPr>
          <a:lstStyle/>
          <a:p>
            <a:r>
              <a:rPr lang="en-US" sz="1000">
                <a:solidFill>
                  <a:srgbClr val="000000"/>
                </a:solidFill>
              </a:rPr>
              <a:t>IP</a:t>
            </a:r>
            <a:endParaRPr lang="en-US"/>
          </a:p>
        </p:txBody>
      </p:sp>
      <p:sp>
        <p:nvSpPr>
          <p:cNvPr id="2080" name="Rectangle 67"/>
          <p:cNvSpPr>
            <a:spLocks noChangeArrowheads="1"/>
          </p:cNvSpPr>
          <p:nvPr/>
        </p:nvSpPr>
        <p:spPr bwMode="auto">
          <a:xfrm>
            <a:off x="8739188" y="1730375"/>
            <a:ext cx="31750" cy="152400"/>
          </a:xfrm>
          <a:prstGeom prst="rect">
            <a:avLst/>
          </a:prstGeom>
          <a:noFill/>
          <a:ln w="9525">
            <a:noFill/>
            <a:miter lim="800000"/>
            <a:headEnd/>
            <a:tailEnd/>
          </a:ln>
        </p:spPr>
        <p:txBody>
          <a:bodyPr wrap="none" lIns="0" tIns="0" rIns="0" bIns="0">
            <a:spAutoFit/>
          </a:bodyPr>
          <a:lstStyle/>
          <a:p>
            <a:r>
              <a:rPr lang="en-US" sz="1000">
                <a:solidFill>
                  <a:srgbClr val="000000"/>
                </a:solidFill>
              </a:rPr>
              <a:t> </a:t>
            </a:r>
            <a:endParaRPr lang="en-US"/>
          </a:p>
        </p:txBody>
      </p:sp>
      <p:sp>
        <p:nvSpPr>
          <p:cNvPr id="2081" name="Rectangle 68"/>
          <p:cNvSpPr>
            <a:spLocks noChangeArrowheads="1"/>
          </p:cNvSpPr>
          <p:nvPr/>
        </p:nvSpPr>
        <p:spPr bwMode="auto">
          <a:xfrm>
            <a:off x="7659688" y="1343025"/>
            <a:ext cx="852487" cy="501650"/>
          </a:xfrm>
          <a:prstGeom prst="rect">
            <a:avLst/>
          </a:prstGeom>
          <a:solidFill>
            <a:srgbClr val="FFFFFF"/>
          </a:solidFill>
          <a:ln w="9525">
            <a:noFill/>
            <a:miter lim="800000"/>
            <a:headEnd/>
            <a:tailEnd/>
          </a:ln>
        </p:spPr>
        <p:txBody>
          <a:bodyPr/>
          <a:lstStyle/>
          <a:p>
            <a:endParaRPr lang="en-GB"/>
          </a:p>
        </p:txBody>
      </p:sp>
      <p:sp>
        <p:nvSpPr>
          <p:cNvPr id="2082" name="Rectangle 69"/>
          <p:cNvSpPr>
            <a:spLocks noChangeArrowheads="1"/>
          </p:cNvSpPr>
          <p:nvPr/>
        </p:nvSpPr>
        <p:spPr bwMode="auto">
          <a:xfrm>
            <a:off x="7969250" y="1382713"/>
            <a:ext cx="265113" cy="152400"/>
          </a:xfrm>
          <a:prstGeom prst="rect">
            <a:avLst/>
          </a:prstGeom>
          <a:noFill/>
          <a:ln w="9525">
            <a:noFill/>
            <a:miter lim="800000"/>
            <a:headEnd/>
            <a:tailEnd/>
          </a:ln>
        </p:spPr>
        <p:txBody>
          <a:bodyPr wrap="none" lIns="0" tIns="0" rIns="0" bIns="0">
            <a:spAutoFit/>
          </a:bodyPr>
          <a:lstStyle/>
          <a:p>
            <a:r>
              <a:rPr lang="en-US" sz="1000">
                <a:solidFill>
                  <a:srgbClr val="000000"/>
                </a:solidFill>
              </a:rPr>
              <a:t>final </a:t>
            </a:r>
            <a:endParaRPr lang="en-US"/>
          </a:p>
        </p:txBody>
      </p:sp>
      <p:sp>
        <p:nvSpPr>
          <p:cNvPr id="2083" name="Rectangle 70"/>
          <p:cNvSpPr>
            <a:spLocks noChangeArrowheads="1"/>
          </p:cNvSpPr>
          <p:nvPr/>
        </p:nvSpPr>
        <p:spPr bwMode="auto">
          <a:xfrm>
            <a:off x="8232775" y="1382713"/>
            <a:ext cx="31750" cy="152400"/>
          </a:xfrm>
          <a:prstGeom prst="rect">
            <a:avLst/>
          </a:prstGeom>
          <a:noFill/>
          <a:ln w="9525">
            <a:noFill/>
            <a:miter lim="800000"/>
            <a:headEnd/>
            <a:tailEnd/>
          </a:ln>
        </p:spPr>
        <p:txBody>
          <a:bodyPr wrap="none" lIns="0" tIns="0" rIns="0" bIns="0">
            <a:spAutoFit/>
          </a:bodyPr>
          <a:lstStyle/>
          <a:p>
            <a:r>
              <a:rPr lang="en-US" sz="1000">
                <a:solidFill>
                  <a:srgbClr val="000000"/>
                </a:solidFill>
              </a:rPr>
              <a:t> </a:t>
            </a:r>
            <a:endParaRPr lang="en-US"/>
          </a:p>
        </p:txBody>
      </p:sp>
      <p:sp>
        <p:nvSpPr>
          <p:cNvPr id="2084" name="Rectangle 71"/>
          <p:cNvSpPr>
            <a:spLocks noChangeArrowheads="1"/>
          </p:cNvSpPr>
          <p:nvPr/>
        </p:nvSpPr>
        <p:spPr bwMode="auto">
          <a:xfrm>
            <a:off x="7896225" y="1527175"/>
            <a:ext cx="381000" cy="152400"/>
          </a:xfrm>
          <a:prstGeom prst="rect">
            <a:avLst/>
          </a:prstGeom>
          <a:noFill/>
          <a:ln w="9525">
            <a:noFill/>
            <a:miter lim="800000"/>
            <a:headEnd/>
            <a:tailEnd/>
          </a:ln>
        </p:spPr>
        <p:txBody>
          <a:bodyPr wrap="none" lIns="0" tIns="0" rIns="0" bIns="0">
            <a:spAutoFit/>
          </a:bodyPr>
          <a:lstStyle/>
          <a:p>
            <a:r>
              <a:rPr lang="en-US" sz="1000">
                <a:solidFill>
                  <a:srgbClr val="000000"/>
                </a:solidFill>
              </a:rPr>
              <a:t>doublet</a:t>
            </a:r>
            <a:endParaRPr lang="en-US"/>
          </a:p>
        </p:txBody>
      </p:sp>
      <p:sp>
        <p:nvSpPr>
          <p:cNvPr id="2085" name="Rectangle 72"/>
          <p:cNvSpPr>
            <a:spLocks noChangeArrowheads="1"/>
          </p:cNvSpPr>
          <p:nvPr/>
        </p:nvSpPr>
        <p:spPr bwMode="auto">
          <a:xfrm>
            <a:off x="8275638" y="1527175"/>
            <a:ext cx="31750" cy="152400"/>
          </a:xfrm>
          <a:prstGeom prst="rect">
            <a:avLst/>
          </a:prstGeom>
          <a:noFill/>
          <a:ln w="9525">
            <a:noFill/>
            <a:miter lim="800000"/>
            <a:headEnd/>
            <a:tailEnd/>
          </a:ln>
        </p:spPr>
        <p:txBody>
          <a:bodyPr wrap="none" lIns="0" tIns="0" rIns="0" bIns="0">
            <a:spAutoFit/>
          </a:bodyPr>
          <a:lstStyle/>
          <a:p>
            <a:r>
              <a:rPr lang="en-US" sz="1000">
                <a:solidFill>
                  <a:srgbClr val="000000"/>
                </a:solidFill>
              </a:rPr>
              <a:t> </a:t>
            </a:r>
            <a:endParaRPr lang="en-US"/>
          </a:p>
        </p:txBody>
      </p:sp>
      <p:sp>
        <p:nvSpPr>
          <p:cNvPr id="2086" name="Rectangle 73"/>
          <p:cNvSpPr>
            <a:spLocks noChangeArrowheads="1"/>
          </p:cNvSpPr>
          <p:nvPr/>
        </p:nvSpPr>
        <p:spPr bwMode="auto">
          <a:xfrm>
            <a:off x="7962900" y="1671638"/>
            <a:ext cx="247650" cy="152400"/>
          </a:xfrm>
          <a:prstGeom prst="rect">
            <a:avLst/>
          </a:prstGeom>
          <a:noFill/>
          <a:ln w="9525">
            <a:noFill/>
            <a:miter lim="800000"/>
            <a:headEnd/>
            <a:tailEnd/>
          </a:ln>
        </p:spPr>
        <p:txBody>
          <a:bodyPr wrap="none" lIns="0" tIns="0" rIns="0" bIns="0">
            <a:spAutoFit/>
          </a:bodyPr>
          <a:lstStyle/>
          <a:p>
            <a:r>
              <a:rPr lang="en-US" sz="1000">
                <a:solidFill>
                  <a:srgbClr val="000000"/>
                </a:solidFill>
              </a:rPr>
              <a:t>(FD)</a:t>
            </a:r>
            <a:endParaRPr lang="en-US"/>
          </a:p>
        </p:txBody>
      </p:sp>
      <p:sp>
        <p:nvSpPr>
          <p:cNvPr id="2087" name="Rectangle 74"/>
          <p:cNvSpPr>
            <a:spLocks noChangeArrowheads="1"/>
          </p:cNvSpPr>
          <p:nvPr/>
        </p:nvSpPr>
        <p:spPr bwMode="auto">
          <a:xfrm>
            <a:off x="8208963" y="1671638"/>
            <a:ext cx="31750" cy="152400"/>
          </a:xfrm>
          <a:prstGeom prst="rect">
            <a:avLst/>
          </a:prstGeom>
          <a:noFill/>
          <a:ln w="9525">
            <a:noFill/>
            <a:miter lim="800000"/>
            <a:headEnd/>
            <a:tailEnd/>
          </a:ln>
        </p:spPr>
        <p:txBody>
          <a:bodyPr wrap="none" lIns="0" tIns="0" rIns="0" bIns="0">
            <a:spAutoFit/>
          </a:bodyPr>
          <a:lstStyle/>
          <a:p>
            <a:r>
              <a:rPr lang="en-US" sz="1000">
                <a:solidFill>
                  <a:srgbClr val="000000"/>
                </a:solidFill>
              </a:rPr>
              <a:t> </a:t>
            </a:r>
            <a:endParaRPr lang="en-US"/>
          </a:p>
        </p:txBody>
      </p:sp>
      <p:sp>
        <p:nvSpPr>
          <p:cNvPr id="2088" name="Line 75"/>
          <p:cNvSpPr>
            <a:spLocks noChangeShapeType="1"/>
          </p:cNvSpPr>
          <p:nvPr/>
        </p:nvSpPr>
        <p:spPr bwMode="auto">
          <a:xfrm flipH="1" flipV="1">
            <a:off x="3500438" y="2419350"/>
            <a:ext cx="1712912" cy="423863"/>
          </a:xfrm>
          <a:prstGeom prst="line">
            <a:avLst/>
          </a:prstGeom>
          <a:noFill/>
          <a:ln w="9525">
            <a:solidFill>
              <a:schemeClr val="tx1"/>
            </a:solidFill>
            <a:round/>
            <a:headEnd type="triangle" w="med" len="med"/>
            <a:tailEnd/>
          </a:ln>
        </p:spPr>
        <p:txBody>
          <a:bodyPr/>
          <a:lstStyle/>
          <a:p>
            <a:endParaRPr lang="en-GB"/>
          </a:p>
        </p:txBody>
      </p:sp>
      <p:sp>
        <p:nvSpPr>
          <p:cNvPr id="2089" name="Line 76"/>
          <p:cNvSpPr>
            <a:spLocks noChangeShapeType="1"/>
          </p:cNvSpPr>
          <p:nvPr/>
        </p:nvSpPr>
        <p:spPr bwMode="auto">
          <a:xfrm>
            <a:off x="3505200" y="1898650"/>
            <a:ext cx="1784350" cy="0"/>
          </a:xfrm>
          <a:prstGeom prst="line">
            <a:avLst/>
          </a:prstGeom>
          <a:noFill/>
          <a:ln w="12700">
            <a:solidFill>
              <a:schemeClr val="tx1"/>
            </a:solidFill>
            <a:round/>
            <a:headEnd/>
            <a:tailEnd type="triangle" w="med" len="med"/>
          </a:ln>
        </p:spPr>
        <p:txBody>
          <a:bodyPr/>
          <a:lstStyle/>
          <a:p>
            <a:endParaRPr lang="en-GB"/>
          </a:p>
        </p:txBody>
      </p:sp>
      <p:sp>
        <p:nvSpPr>
          <p:cNvPr id="2090" name="Line 77"/>
          <p:cNvSpPr>
            <a:spLocks noChangeShapeType="1"/>
          </p:cNvSpPr>
          <p:nvPr/>
        </p:nvSpPr>
        <p:spPr bwMode="auto">
          <a:xfrm>
            <a:off x="3508375" y="1752600"/>
            <a:ext cx="0" cy="1066800"/>
          </a:xfrm>
          <a:prstGeom prst="line">
            <a:avLst/>
          </a:prstGeom>
          <a:noFill/>
          <a:ln w="9525">
            <a:solidFill>
              <a:schemeClr val="tx1"/>
            </a:solidFill>
            <a:prstDash val="dash"/>
            <a:round/>
            <a:headEnd/>
            <a:tailEnd/>
          </a:ln>
        </p:spPr>
        <p:txBody>
          <a:bodyPr/>
          <a:lstStyle/>
          <a:p>
            <a:endParaRPr lang="en-GB"/>
          </a:p>
        </p:txBody>
      </p:sp>
      <p:sp>
        <p:nvSpPr>
          <p:cNvPr id="2091" name="Rectangle 78"/>
          <p:cNvSpPr>
            <a:spLocks noGrp="1" noChangeArrowheads="1"/>
          </p:cNvSpPr>
          <p:nvPr>
            <p:ph type="title"/>
          </p:nvPr>
        </p:nvSpPr>
        <p:spPr>
          <a:xfrm>
            <a:off x="1631950" y="352425"/>
            <a:ext cx="7175500" cy="587375"/>
          </a:xfrm>
        </p:spPr>
        <p:txBody>
          <a:bodyPr/>
          <a:lstStyle/>
          <a:p>
            <a:r>
              <a:rPr lang="en-US" smtClean="0"/>
              <a:t>Optics building block: telescope</a:t>
            </a:r>
          </a:p>
        </p:txBody>
      </p:sp>
      <p:sp>
        <p:nvSpPr>
          <p:cNvPr id="2092" name="Rectangle 79"/>
          <p:cNvSpPr>
            <a:spLocks noChangeArrowheads="1"/>
          </p:cNvSpPr>
          <p:nvPr/>
        </p:nvSpPr>
        <p:spPr bwMode="auto">
          <a:xfrm>
            <a:off x="3505200" y="3810000"/>
            <a:ext cx="5638800" cy="822325"/>
          </a:xfrm>
          <a:prstGeom prst="rect">
            <a:avLst/>
          </a:prstGeom>
          <a:noFill/>
          <a:ln w="9525">
            <a:noFill/>
            <a:miter lim="800000"/>
            <a:headEnd/>
            <a:tailEnd/>
          </a:ln>
        </p:spPr>
        <p:txBody>
          <a:bodyPr>
            <a:spAutoFit/>
          </a:bodyPr>
          <a:lstStyle/>
          <a:p>
            <a:pPr>
              <a:spcBef>
                <a:spcPct val="50000"/>
              </a:spcBef>
            </a:pPr>
            <a:r>
              <a:rPr lang="en-GB" sz="2400"/>
              <a:t>Use telescope optics to demagnify beam by factor </a:t>
            </a:r>
            <a:r>
              <a:rPr lang="en-GB" sz="2400" i="1"/>
              <a:t>m</a:t>
            </a:r>
            <a:r>
              <a:rPr lang="en-GB" sz="2400"/>
              <a:t> = </a:t>
            </a:r>
            <a:r>
              <a:rPr lang="en-GB" sz="2400" i="1"/>
              <a:t>f</a:t>
            </a:r>
            <a:r>
              <a:rPr lang="en-GB" sz="2400"/>
              <a:t>1/</a:t>
            </a:r>
            <a:r>
              <a:rPr lang="en-GB" sz="2400" i="1"/>
              <a:t>f</a:t>
            </a:r>
            <a:r>
              <a:rPr lang="en-GB" sz="2400"/>
              <a:t>2= </a:t>
            </a:r>
            <a:r>
              <a:rPr lang="en-GB" sz="2400" i="1"/>
              <a:t>f</a:t>
            </a:r>
            <a:r>
              <a:rPr lang="en-GB" sz="2400"/>
              <a:t>1/</a:t>
            </a:r>
            <a:r>
              <a:rPr lang="en-GB" sz="2400" i="1"/>
              <a:t>L*</a:t>
            </a:r>
          </a:p>
        </p:txBody>
      </p:sp>
      <p:sp>
        <p:nvSpPr>
          <p:cNvPr id="2093" name="Text Box 81"/>
          <p:cNvSpPr txBox="1">
            <a:spLocks noChangeArrowheads="1"/>
          </p:cNvSpPr>
          <p:nvPr/>
        </p:nvSpPr>
        <p:spPr bwMode="auto">
          <a:xfrm>
            <a:off x="152400" y="1371600"/>
            <a:ext cx="3368675" cy="1314450"/>
          </a:xfrm>
          <a:prstGeom prst="rect">
            <a:avLst/>
          </a:prstGeom>
          <a:noFill/>
          <a:ln w="9525">
            <a:noFill/>
            <a:miter lim="800000"/>
            <a:headEnd/>
            <a:tailEnd/>
          </a:ln>
        </p:spPr>
        <p:txBody>
          <a:bodyPr>
            <a:spAutoFit/>
          </a:bodyPr>
          <a:lstStyle/>
          <a:p>
            <a:r>
              <a:rPr lang="en-US"/>
              <a:t>Essential part of final focus is final telescope. It “demagnify” the incoming beam ellipse to a smaller size. Matrix transformation of such telescope is diagonal: </a:t>
            </a:r>
          </a:p>
        </p:txBody>
      </p:sp>
      <p:graphicFrame>
        <p:nvGraphicFramePr>
          <p:cNvPr id="2050" name="Object 82"/>
          <p:cNvGraphicFramePr>
            <a:graphicFrameLocks noChangeAspect="1"/>
          </p:cNvGraphicFramePr>
          <p:nvPr/>
        </p:nvGraphicFramePr>
        <p:xfrm>
          <a:off x="304800" y="2651125"/>
          <a:ext cx="2509838" cy="701675"/>
        </p:xfrm>
        <a:graphic>
          <a:graphicData uri="http://schemas.openxmlformats.org/presentationml/2006/ole">
            <p:oleObj spid="_x0000_s2050" name="Equation" r:id="rId3" imgW="1739880" imgH="482400" progId="Equation.3">
              <p:embed/>
            </p:oleObj>
          </a:graphicData>
        </a:graphic>
      </p:graphicFrame>
      <p:sp>
        <p:nvSpPr>
          <p:cNvPr id="2094" name="Text Box 83"/>
          <p:cNvSpPr txBox="1">
            <a:spLocks noChangeArrowheads="1"/>
          </p:cNvSpPr>
          <p:nvPr/>
        </p:nvSpPr>
        <p:spPr bwMode="auto">
          <a:xfrm>
            <a:off x="136525" y="3498850"/>
            <a:ext cx="3216275" cy="2292350"/>
          </a:xfrm>
          <a:prstGeom prst="rect">
            <a:avLst/>
          </a:prstGeom>
          <a:noFill/>
          <a:ln w="9525">
            <a:noFill/>
            <a:miter lim="800000"/>
            <a:headEnd/>
            <a:tailEnd/>
          </a:ln>
        </p:spPr>
        <p:txBody>
          <a:bodyPr>
            <a:spAutoFit/>
          </a:bodyPr>
          <a:lstStyle/>
          <a:p>
            <a:r>
              <a:rPr lang="en-US"/>
              <a:t>A minimal number of quadrupoles, to construct a telescope with arbitrary demagnification factors, is four. </a:t>
            </a:r>
          </a:p>
          <a:p>
            <a:endParaRPr lang="en-US"/>
          </a:p>
          <a:p>
            <a:r>
              <a:rPr lang="en-US"/>
              <a:t>If there would be no energy spread in the beam, a telescope could serve as your final focus (or two telescopes chained together).</a:t>
            </a:r>
          </a:p>
        </p:txBody>
      </p:sp>
      <p:graphicFrame>
        <p:nvGraphicFramePr>
          <p:cNvPr id="2051" name="Object 86"/>
          <p:cNvGraphicFramePr>
            <a:graphicFrameLocks noChangeAspect="1"/>
          </p:cNvGraphicFramePr>
          <p:nvPr/>
        </p:nvGraphicFramePr>
        <p:xfrm>
          <a:off x="7639050" y="4876800"/>
          <a:ext cx="819150" cy="1852613"/>
        </p:xfrm>
        <a:graphic>
          <a:graphicData uri="http://schemas.openxmlformats.org/presentationml/2006/ole">
            <p:oleObj spid="_x0000_s2051" name="Equation" r:id="rId4" imgW="609480" imgH="1371600" progId="Equation.3">
              <p:embed/>
            </p:oleObj>
          </a:graphicData>
        </a:graphic>
      </p:graphicFrame>
      <p:graphicFrame>
        <p:nvGraphicFramePr>
          <p:cNvPr id="2052" name="Object 87"/>
          <p:cNvGraphicFramePr>
            <a:graphicFrameLocks noChangeAspect="1"/>
          </p:cNvGraphicFramePr>
          <p:nvPr/>
        </p:nvGraphicFramePr>
        <p:xfrm>
          <a:off x="5105400" y="5715000"/>
          <a:ext cx="1676400" cy="468313"/>
        </p:xfrm>
        <a:graphic>
          <a:graphicData uri="http://schemas.openxmlformats.org/presentationml/2006/ole">
            <p:oleObj spid="_x0000_s2052" name="Equation" r:id="rId5" imgW="914400" imgH="253800" progId="Equation.3">
              <p:embed/>
            </p:oleObj>
          </a:graphicData>
        </a:graphic>
      </p:graphicFrame>
      <p:sp>
        <p:nvSpPr>
          <p:cNvPr id="2095" name="Rectangle 88"/>
          <p:cNvSpPr>
            <a:spLocks noChangeArrowheads="1"/>
          </p:cNvSpPr>
          <p:nvPr/>
        </p:nvSpPr>
        <p:spPr bwMode="auto">
          <a:xfrm>
            <a:off x="4191000" y="5257800"/>
            <a:ext cx="3244850" cy="336550"/>
          </a:xfrm>
          <a:prstGeom prst="rect">
            <a:avLst/>
          </a:prstGeom>
          <a:noFill/>
          <a:ln w="9525">
            <a:noFill/>
            <a:miter lim="800000"/>
            <a:headEnd/>
            <a:tailEnd/>
          </a:ln>
        </p:spPr>
        <p:txBody>
          <a:bodyPr wrap="none">
            <a:spAutoFit/>
          </a:bodyPr>
          <a:lstStyle/>
          <a:p>
            <a:r>
              <a:rPr lang="en-US"/>
              <a:t>Matrix formalism for beam transport:</a:t>
            </a:r>
          </a:p>
        </p:txBody>
      </p:sp>
    </p:spTree>
  </p:cSld>
  <p:clrMapOvr>
    <a:masterClrMapping/>
  </p:clrMapOvr>
  <p:transition>
    <p:strips dir="rd"/>
  </p:transition>
  <p:timing>
    <p:tnLst>
      <p:par>
        <p:cTn id="1" dur="indefinite" restart="never" nodeType="tmRoot"/>
      </p:par>
    </p:tnLst>
  </p:timing>
</p:sld>
</file>

<file path=ppt/slides/slide1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5170" name="Picture 2"/>
          <p:cNvPicPr>
            <a:picLocks noChangeAspect="1" noChangeArrowheads="1"/>
          </p:cNvPicPr>
          <p:nvPr/>
        </p:nvPicPr>
        <p:blipFill>
          <a:blip r:embed="rId3" cstate="screen"/>
          <a:srcRect/>
          <a:stretch>
            <a:fillRect/>
          </a:stretch>
        </p:blipFill>
        <p:spPr bwMode="auto">
          <a:xfrm>
            <a:off x="4953000" y="76200"/>
            <a:ext cx="4038600" cy="2489200"/>
          </a:xfrm>
          <a:prstGeom prst="rect">
            <a:avLst/>
          </a:prstGeom>
          <a:noFill/>
          <a:ln w="9525">
            <a:noFill/>
            <a:miter lim="800000"/>
            <a:headEnd/>
            <a:tailEnd/>
          </a:ln>
        </p:spPr>
      </p:pic>
      <p:sp>
        <p:nvSpPr>
          <p:cNvPr id="135171" name="Rectangle 3"/>
          <p:cNvSpPr>
            <a:spLocks noChangeArrowheads="1"/>
          </p:cNvSpPr>
          <p:nvPr/>
        </p:nvSpPr>
        <p:spPr bwMode="auto">
          <a:xfrm>
            <a:off x="1219200" y="0"/>
            <a:ext cx="7239000" cy="762000"/>
          </a:xfrm>
          <a:prstGeom prst="rect">
            <a:avLst/>
          </a:prstGeom>
          <a:noFill/>
          <a:ln w="9525">
            <a:noFill/>
            <a:miter lim="800000"/>
            <a:headEnd/>
            <a:tailEnd/>
          </a:ln>
        </p:spPr>
        <p:txBody>
          <a:bodyPr anchor="ctr"/>
          <a:lstStyle/>
          <a:p>
            <a:pPr algn="ctr"/>
            <a:r>
              <a:rPr kumimoji="1" lang="en-US" sz="3600">
                <a:solidFill>
                  <a:schemeClr val="tx2"/>
                </a:solidFill>
                <a:latin typeface="Berlin Sans FB" pitchFamily="34" charset="0"/>
              </a:rPr>
              <a:t>BDS beam tests at ESA</a:t>
            </a:r>
          </a:p>
        </p:txBody>
      </p:sp>
      <p:sp>
        <p:nvSpPr>
          <p:cNvPr id="135172" name="Text Box 6"/>
          <p:cNvSpPr txBox="1">
            <a:spLocks noChangeArrowheads="1"/>
          </p:cNvSpPr>
          <p:nvPr/>
        </p:nvSpPr>
        <p:spPr bwMode="auto">
          <a:xfrm>
            <a:off x="28575" y="933450"/>
            <a:ext cx="4487863" cy="2225675"/>
          </a:xfrm>
          <a:prstGeom prst="rect">
            <a:avLst/>
          </a:prstGeom>
          <a:noFill/>
          <a:ln w="9525">
            <a:noFill/>
            <a:miter lim="800000"/>
            <a:headEnd/>
            <a:tailEnd/>
          </a:ln>
        </p:spPr>
        <p:txBody>
          <a:bodyPr wrap="none">
            <a:spAutoFit/>
          </a:bodyPr>
          <a:lstStyle/>
          <a:p>
            <a:pPr fontAlgn="ctr"/>
            <a:r>
              <a:rPr lang="en-US" sz="2000">
                <a:solidFill>
                  <a:schemeClr val="accent2"/>
                </a:solidFill>
                <a:latin typeface="Arial" pitchFamily="34" charset="0"/>
              </a:rPr>
              <a:t>Study: </a:t>
            </a:r>
          </a:p>
          <a:p>
            <a:pPr fontAlgn="ctr"/>
            <a:r>
              <a:rPr lang="en-US" sz="2000">
                <a:solidFill>
                  <a:schemeClr val="accent2"/>
                </a:solidFill>
                <a:latin typeface="Arial" pitchFamily="34" charset="0"/>
              </a:rPr>
              <a:t>BPM energy spectrometer</a:t>
            </a:r>
          </a:p>
          <a:p>
            <a:pPr fontAlgn="ctr"/>
            <a:r>
              <a:rPr lang="en-US" sz="2000">
                <a:solidFill>
                  <a:schemeClr val="accent2"/>
                </a:solidFill>
                <a:latin typeface="Arial" pitchFamily="34" charset="0"/>
              </a:rPr>
              <a:t>Synch Stripe energy spectrometer</a:t>
            </a:r>
          </a:p>
          <a:p>
            <a:pPr fontAlgn="ctr"/>
            <a:r>
              <a:rPr lang="en-US" sz="2000">
                <a:solidFill>
                  <a:schemeClr val="accent2"/>
                </a:solidFill>
                <a:latin typeface="Arial" pitchFamily="34" charset="0"/>
              </a:rPr>
              <a:t>Collimator design, wakefields</a:t>
            </a:r>
          </a:p>
          <a:p>
            <a:pPr fontAlgn="ctr"/>
            <a:r>
              <a:rPr lang="en-US" sz="2000">
                <a:solidFill>
                  <a:schemeClr val="accent2"/>
                </a:solidFill>
                <a:latin typeface="Arial" pitchFamily="34" charset="0"/>
              </a:rPr>
              <a:t>IP BPMs/kickers—background studies</a:t>
            </a:r>
          </a:p>
          <a:p>
            <a:pPr fontAlgn="ctr"/>
            <a:r>
              <a:rPr lang="en-US" sz="2000">
                <a:solidFill>
                  <a:schemeClr val="accent2"/>
                </a:solidFill>
                <a:latin typeface="Arial" pitchFamily="34" charset="0"/>
              </a:rPr>
              <a:t>EMI (electro-magnetic interference)</a:t>
            </a:r>
          </a:p>
          <a:p>
            <a:pPr fontAlgn="ctr"/>
            <a:r>
              <a:rPr lang="en-US" sz="2000">
                <a:solidFill>
                  <a:schemeClr val="accent2"/>
                </a:solidFill>
                <a:latin typeface="Arial" pitchFamily="34" charset="0"/>
              </a:rPr>
              <a:t>Bunch length diagnostics</a:t>
            </a:r>
          </a:p>
        </p:txBody>
      </p:sp>
      <p:pic>
        <p:nvPicPr>
          <p:cNvPr id="135173" name="Picture 7"/>
          <p:cNvPicPr>
            <a:picLocks noChangeAspect="1" noChangeArrowheads="1"/>
          </p:cNvPicPr>
          <p:nvPr/>
        </p:nvPicPr>
        <p:blipFill>
          <a:blip r:embed="rId4" cstate="screen"/>
          <a:srcRect/>
          <a:stretch>
            <a:fillRect/>
          </a:stretch>
        </p:blipFill>
        <p:spPr bwMode="auto">
          <a:xfrm>
            <a:off x="1752600" y="3144838"/>
            <a:ext cx="7010400" cy="3713162"/>
          </a:xfrm>
          <a:prstGeom prst="rect">
            <a:avLst/>
          </a:prstGeom>
          <a:noFill/>
          <a:ln w="9525">
            <a:noFill/>
            <a:miter lim="800000"/>
            <a:headEnd/>
            <a:tailEnd/>
          </a:ln>
        </p:spPr>
      </p:pic>
    </p:spTree>
  </p:cSld>
  <p:clrMapOvr>
    <a:masterClrMapping/>
  </p:clrMapOvr>
  <p:transition>
    <p:strips dir="rd"/>
  </p:transition>
  <p:timing>
    <p:tnLst>
      <p:par>
        <p:cTn id="1" dur="indefinite" restart="never" nodeType="tmRoot"/>
      </p:par>
    </p:tnLst>
  </p:timing>
</p:sld>
</file>

<file path=ppt/slides/slide13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136194" name="Picture 2" descr="all_sandwich"/>
          <p:cNvPicPr>
            <a:picLocks noChangeAspect="1" noChangeArrowheads="1"/>
          </p:cNvPicPr>
          <p:nvPr/>
        </p:nvPicPr>
        <p:blipFill>
          <a:blip r:embed="rId2" cstate="email"/>
          <a:srcRect/>
          <a:stretch>
            <a:fillRect/>
          </a:stretch>
        </p:blipFill>
        <p:spPr bwMode="auto">
          <a:xfrm>
            <a:off x="0" y="1295400"/>
            <a:ext cx="9144000" cy="2068513"/>
          </a:xfrm>
          <a:prstGeom prst="rect">
            <a:avLst/>
          </a:prstGeom>
          <a:noFill/>
          <a:ln w="9525">
            <a:noFill/>
            <a:miter lim="800000"/>
            <a:headEnd/>
            <a:tailEnd/>
          </a:ln>
        </p:spPr>
      </p:pic>
      <p:sp>
        <p:nvSpPr>
          <p:cNvPr id="136195" name="Rectangle 3"/>
          <p:cNvSpPr>
            <a:spLocks noGrp="1" noChangeArrowheads="1"/>
          </p:cNvSpPr>
          <p:nvPr>
            <p:ph type="title"/>
          </p:nvPr>
        </p:nvSpPr>
        <p:spPr/>
        <p:txBody>
          <a:bodyPr/>
          <a:lstStyle/>
          <a:p>
            <a:r>
              <a:rPr lang="en-US" smtClean="0"/>
              <a:t>Collimator Wakefield study at ESA</a:t>
            </a:r>
          </a:p>
        </p:txBody>
      </p:sp>
      <p:sp>
        <p:nvSpPr>
          <p:cNvPr id="136196" name="Rectangle 4"/>
          <p:cNvSpPr>
            <a:spLocks noGrp="1" noChangeArrowheads="1"/>
          </p:cNvSpPr>
          <p:nvPr>
            <p:ph type="body" idx="1"/>
          </p:nvPr>
        </p:nvSpPr>
        <p:spPr>
          <a:xfrm>
            <a:off x="381000" y="3657600"/>
            <a:ext cx="3352800" cy="2819400"/>
          </a:xfrm>
        </p:spPr>
        <p:txBody>
          <a:bodyPr/>
          <a:lstStyle/>
          <a:p>
            <a:pPr eaLnBrk="1" hangingPunct="1">
              <a:lnSpc>
                <a:spcPct val="90000"/>
              </a:lnSpc>
            </a:pPr>
            <a:r>
              <a:rPr lang="en-US" sz="2400" smtClean="0"/>
              <a:t>Spoilers of different shape investigated at ESA (N.Watson et al)</a:t>
            </a:r>
          </a:p>
          <a:p>
            <a:pPr eaLnBrk="1" hangingPunct="1">
              <a:lnSpc>
                <a:spcPct val="90000"/>
              </a:lnSpc>
            </a:pPr>
            <a:r>
              <a:rPr lang="en-US" sz="2400" smtClean="0"/>
              <a:t>Theory, 3d modeling and measurements are so far within a factor of ~2 agreement</a:t>
            </a:r>
          </a:p>
        </p:txBody>
      </p:sp>
      <p:pic>
        <p:nvPicPr>
          <p:cNvPr id="136197" name="Picture 5" descr="PA030112"/>
          <p:cNvPicPr>
            <a:picLocks noChangeAspect="1" noChangeArrowheads="1"/>
          </p:cNvPicPr>
          <p:nvPr/>
        </p:nvPicPr>
        <p:blipFill>
          <a:blip r:embed="rId3" cstate="email"/>
          <a:srcRect/>
          <a:stretch>
            <a:fillRect/>
          </a:stretch>
        </p:blipFill>
        <p:spPr bwMode="auto">
          <a:xfrm>
            <a:off x="3886200" y="3581400"/>
            <a:ext cx="5257800" cy="3048000"/>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1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7218" name="Picture 2"/>
          <p:cNvPicPr>
            <a:picLocks noChangeAspect="1" noChangeArrowheads="1"/>
          </p:cNvPicPr>
          <p:nvPr/>
        </p:nvPicPr>
        <p:blipFill>
          <a:blip r:embed="rId3" cstate="email"/>
          <a:srcRect/>
          <a:stretch>
            <a:fillRect/>
          </a:stretch>
        </p:blipFill>
        <p:spPr bwMode="auto">
          <a:xfrm>
            <a:off x="1143000" y="609600"/>
            <a:ext cx="8001000" cy="6164263"/>
          </a:xfrm>
          <a:prstGeom prst="rect">
            <a:avLst/>
          </a:prstGeom>
          <a:noFill/>
          <a:ln w="9525">
            <a:noFill/>
            <a:miter lim="800000"/>
            <a:headEnd/>
            <a:tailEnd/>
          </a:ln>
        </p:spPr>
      </p:pic>
      <p:sp>
        <p:nvSpPr>
          <p:cNvPr id="137219" name="Rectangle 3"/>
          <p:cNvSpPr>
            <a:spLocks noGrp="1" noChangeArrowheads="1"/>
          </p:cNvSpPr>
          <p:nvPr>
            <p:ph type="title"/>
          </p:nvPr>
        </p:nvSpPr>
        <p:spPr>
          <a:xfrm>
            <a:off x="228600" y="3048000"/>
            <a:ext cx="2362200" cy="1143000"/>
          </a:xfrm>
        </p:spPr>
        <p:txBody>
          <a:bodyPr/>
          <a:lstStyle/>
          <a:p>
            <a:r>
              <a:rPr lang="en-US" sz="3200" smtClean="0"/>
              <a:t>ATF and ATF2</a:t>
            </a:r>
          </a:p>
        </p:txBody>
      </p:sp>
    </p:spTree>
  </p:cSld>
  <p:clrMapOvr>
    <a:masterClrMapping/>
  </p:clrMapOvr>
  <p:transition>
    <p:strips dir="rd"/>
  </p:transition>
  <p:timing>
    <p:tnLst>
      <p:par>
        <p:cTn id="1" dur="indefinite" restart="never" nodeType="tmRoot"/>
      </p:par>
    </p:tnLst>
  </p:timing>
</p:sld>
</file>

<file path=ppt/slides/slide1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242" name="Rectangle 2"/>
          <p:cNvSpPr>
            <a:spLocks noGrp="1" noChangeArrowheads="1"/>
          </p:cNvSpPr>
          <p:nvPr>
            <p:ph type="title"/>
          </p:nvPr>
        </p:nvSpPr>
        <p:spPr/>
        <p:txBody>
          <a:bodyPr/>
          <a:lstStyle/>
          <a:p>
            <a:r>
              <a:rPr lang="en-US" smtClean="0"/>
              <a:t>Accelerator Test Facility, KEK</a:t>
            </a:r>
          </a:p>
        </p:txBody>
      </p:sp>
      <p:pic>
        <p:nvPicPr>
          <p:cNvPr id="138243" name="Picture 4"/>
          <p:cNvPicPr>
            <a:picLocks noChangeAspect="1" noChangeArrowheads="1"/>
          </p:cNvPicPr>
          <p:nvPr/>
        </p:nvPicPr>
        <p:blipFill>
          <a:blip r:embed="rId3" cstate="screen"/>
          <a:srcRect/>
          <a:stretch>
            <a:fillRect/>
          </a:stretch>
        </p:blipFill>
        <p:spPr bwMode="auto">
          <a:xfrm>
            <a:off x="533400" y="1219200"/>
            <a:ext cx="8153400" cy="5267325"/>
          </a:xfrm>
          <a:prstGeom prst="rect">
            <a:avLst/>
          </a:prstGeom>
          <a:noFill/>
          <a:ln w="9525">
            <a:noFill/>
            <a:miter lim="800000"/>
            <a:headEnd/>
            <a:tailEnd/>
          </a:ln>
        </p:spPr>
      </p:pic>
    </p:spTree>
  </p:cSld>
  <p:clrMapOvr>
    <a:masterClrMapping/>
  </p:clrMapOvr>
  <p:transition>
    <p:strips dir="rd"/>
  </p:transition>
  <p:timing>
    <p:tnLst>
      <p:par>
        <p:cTn id="1" dur="indefinite" restart="never" nodeType="tmRoot"/>
      </p:par>
    </p:tnLst>
  </p:timing>
</p:sld>
</file>

<file path=ppt/slides/slide1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9266" name="Picture 4"/>
          <p:cNvPicPr>
            <a:picLocks noChangeAspect="1" noChangeArrowheads="1"/>
          </p:cNvPicPr>
          <p:nvPr/>
        </p:nvPicPr>
        <p:blipFill>
          <a:blip r:embed="rId3" cstate="email"/>
          <a:srcRect/>
          <a:stretch>
            <a:fillRect/>
          </a:stretch>
        </p:blipFill>
        <p:spPr bwMode="auto">
          <a:xfrm>
            <a:off x="381000" y="685800"/>
            <a:ext cx="8239125" cy="5495925"/>
          </a:xfrm>
          <a:prstGeom prst="rect">
            <a:avLst/>
          </a:prstGeom>
          <a:noFill/>
          <a:ln w="9525">
            <a:noFill/>
            <a:miter lim="800000"/>
            <a:headEnd/>
            <a:tailEnd/>
          </a:ln>
        </p:spPr>
      </p:pic>
    </p:spTree>
  </p:cSld>
  <p:clrMapOvr>
    <a:masterClrMapping/>
  </p:clrMapOvr>
  <p:transition>
    <p:strips dir="rd"/>
  </p:transition>
  <p:timing>
    <p:tnLst>
      <p:par>
        <p:cTn id="1" dur="indefinite" restart="never" nodeType="tmRoot"/>
      </p:par>
    </p:tnLst>
  </p:timing>
</p:sld>
</file>

<file path=ppt/slides/slide1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0290" name="Picture 2"/>
          <p:cNvPicPr>
            <a:picLocks noChangeAspect="1" noChangeArrowheads="1"/>
          </p:cNvPicPr>
          <p:nvPr/>
        </p:nvPicPr>
        <p:blipFill>
          <a:blip r:embed="rId3" cstate="screen"/>
          <a:srcRect t="15546" r="3006" b="12866"/>
          <a:stretch>
            <a:fillRect/>
          </a:stretch>
        </p:blipFill>
        <p:spPr bwMode="auto">
          <a:xfrm>
            <a:off x="2152650" y="3041650"/>
            <a:ext cx="6915150" cy="3816350"/>
          </a:xfrm>
          <a:prstGeom prst="rect">
            <a:avLst/>
          </a:prstGeom>
          <a:noFill/>
          <a:ln w="9525">
            <a:noFill/>
            <a:miter lim="800000"/>
            <a:headEnd/>
            <a:tailEnd/>
          </a:ln>
        </p:spPr>
      </p:pic>
      <p:pic>
        <p:nvPicPr>
          <p:cNvPr id="140291" name="Picture 3"/>
          <p:cNvPicPr>
            <a:picLocks noChangeAspect="1" noChangeArrowheads="1"/>
          </p:cNvPicPr>
          <p:nvPr/>
        </p:nvPicPr>
        <p:blipFill>
          <a:blip r:embed="rId4" cstate="screen"/>
          <a:srcRect l="9854" t="5321" r="12131" b="15251"/>
          <a:stretch>
            <a:fillRect/>
          </a:stretch>
        </p:blipFill>
        <p:spPr bwMode="auto">
          <a:xfrm flipH="1">
            <a:off x="1252538" y="14288"/>
            <a:ext cx="7967662" cy="3249612"/>
          </a:xfrm>
          <a:prstGeom prst="rect">
            <a:avLst/>
          </a:prstGeom>
          <a:noFill/>
          <a:ln w="9525">
            <a:noFill/>
            <a:miter lim="800000"/>
            <a:headEnd/>
            <a:tailEnd/>
          </a:ln>
        </p:spPr>
      </p:pic>
      <p:sp>
        <p:nvSpPr>
          <p:cNvPr id="140292" name="Rectangle 4"/>
          <p:cNvSpPr>
            <a:spLocks noChangeArrowheads="1"/>
          </p:cNvSpPr>
          <p:nvPr/>
        </p:nvSpPr>
        <p:spPr bwMode="auto">
          <a:xfrm>
            <a:off x="0" y="4191000"/>
            <a:ext cx="4572000" cy="1828800"/>
          </a:xfrm>
          <a:prstGeom prst="rect">
            <a:avLst/>
          </a:prstGeom>
          <a:solidFill>
            <a:srgbClr val="CCFFCC">
              <a:alpha val="58823"/>
            </a:srgbClr>
          </a:solidFill>
          <a:ln w="9525">
            <a:noFill/>
            <a:miter lim="800000"/>
            <a:headEnd/>
            <a:tailEnd/>
          </a:ln>
        </p:spPr>
        <p:txBody>
          <a:bodyPr/>
          <a:lstStyle/>
          <a:p>
            <a:pPr marL="342900" indent="-342900" eaLnBrk="1" hangingPunct="1">
              <a:lnSpc>
                <a:spcPct val="80000"/>
              </a:lnSpc>
              <a:spcBef>
                <a:spcPct val="20000"/>
              </a:spcBef>
            </a:pPr>
            <a:r>
              <a:rPr lang="en-US" sz="1800" b="1">
                <a:solidFill>
                  <a:srgbClr val="23346C"/>
                </a:solidFill>
                <a:latin typeface="Berlin Sans FB" pitchFamily="34" charset="0"/>
              </a:rPr>
              <a:t>ATF2 goals</a:t>
            </a:r>
          </a:p>
          <a:p>
            <a:pPr marL="342900" indent="-342900" eaLnBrk="1" hangingPunct="1">
              <a:lnSpc>
                <a:spcPct val="80000"/>
              </a:lnSpc>
              <a:spcBef>
                <a:spcPct val="20000"/>
              </a:spcBef>
            </a:pPr>
            <a:r>
              <a:rPr lang="en-US" sz="1800">
                <a:solidFill>
                  <a:srgbClr val="23346C"/>
                </a:solidFill>
                <a:latin typeface="Berlin Sans FB" pitchFamily="34" charset="0"/>
              </a:rPr>
              <a:t>(A) </a:t>
            </a:r>
            <a:r>
              <a:rPr lang="en-US" sz="1800">
                <a:solidFill>
                  <a:srgbClr val="FF33CC"/>
                </a:solidFill>
                <a:latin typeface="Berlin Sans FB" pitchFamily="34" charset="0"/>
              </a:rPr>
              <a:t>Small beam size</a:t>
            </a:r>
            <a:r>
              <a:rPr lang="en-US">
                <a:solidFill>
                  <a:srgbClr val="6600FF"/>
                </a:solidFill>
                <a:latin typeface="Berlin Sans FB" pitchFamily="34" charset="0"/>
              </a:rPr>
              <a:t/>
            </a:r>
            <a:br>
              <a:rPr lang="en-US">
                <a:solidFill>
                  <a:srgbClr val="6600FF"/>
                </a:solidFill>
                <a:latin typeface="Berlin Sans FB" pitchFamily="34" charset="0"/>
              </a:rPr>
            </a:br>
            <a:r>
              <a:rPr lang="en-US" sz="1800">
                <a:solidFill>
                  <a:srgbClr val="23346C"/>
                </a:solidFill>
                <a:latin typeface="Berlin Sans FB" pitchFamily="34" charset="0"/>
              </a:rPr>
              <a:t>Obtain </a:t>
            </a:r>
            <a:r>
              <a:rPr lang="en-US" sz="1800" b="1">
                <a:solidFill>
                  <a:srgbClr val="23346C"/>
                </a:solidFill>
                <a:latin typeface="Symbol" pitchFamily="18" charset="2"/>
              </a:rPr>
              <a:t>s</a:t>
            </a:r>
            <a:r>
              <a:rPr lang="en-US" sz="1800" baseline="-25000">
                <a:solidFill>
                  <a:srgbClr val="23346C"/>
                </a:solidFill>
                <a:latin typeface="Berlin Sans FB" pitchFamily="34" charset="0"/>
              </a:rPr>
              <a:t>y</a:t>
            </a:r>
            <a:r>
              <a:rPr lang="en-US" sz="1800">
                <a:solidFill>
                  <a:srgbClr val="23346C"/>
                </a:solidFill>
                <a:latin typeface="Berlin Sans FB" pitchFamily="34" charset="0"/>
              </a:rPr>
              <a:t> ~ 35nm</a:t>
            </a:r>
            <a:br>
              <a:rPr lang="en-US" sz="1800">
                <a:solidFill>
                  <a:srgbClr val="23346C"/>
                </a:solidFill>
                <a:latin typeface="Berlin Sans FB" pitchFamily="34" charset="0"/>
              </a:rPr>
            </a:br>
            <a:r>
              <a:rPr lang="en-US" sz="1800">
                <a:solidFill>
                  <a:srgbClr val="23346C"/>
                </a:solidFill>
                <a:latin typeface="Berlin Sans FB" pitchFamily="34" charset="0"/>
              </a:rPr>
              <a:t>Maintain for long time</a:t>
            </a:r>
          </a:p>
          <a:p>
            <a:pPr marL="342900" indent="-342900" eaLnBrk="1" hangingPunct="1">
              <a:lnSpc>
                <a:spcPct val="80000"/>
              </a:lnSpc>
              <a:spcBef>
                <a:spcPct val="20000"/>
              </a:spcBef>
            </a:pPr>
            <a:r>
              <a:rPr lang="en-US" sz="1800">
                <a:solidFill>
                  <a:srgbClr val="23346C"/>
                </a:solidFill>
                <a:latin typeface="Berlin Sans FB" pitchFamily="34" charset="0"/>
              </a:rPr>
              <a:t>(B) </a:t>
            </a:r>
            <a:r>
              <a:rPr lang="en-US" sz="1800">
                <a:solidFill>
                  <a:srgbClr val="FF33CC"/>
                </a:solidFill>
                <a:latin typeface="Berlin Sans FB" pitchFamily="34" charset="0"/>
              </a:rPr>
              <a:t>Stabilization of beam center </a:t>
            </a:r>
            <a:endParaRPr lang="en-US">
              <a:solidFill>
                <a:srgbClr val="6600FF"/>
              </a:solidFill>
              <a:latin typeface="Berlin Sans FB" pitchFamily="34" charset="0"/>
            </a:endParaRPr>
          </a:p>
          <a:p>
            <a:pPr marL="342900" indent="-342900" eaLnBrk="1" hangingPunct="1">
              <a:lnSpc>
                <a:spcPct val="80000"/>
              </a:lnSpc>
              <a:spcBef>
                <a:spcPct val="20000"/>
              </a:spcBef>
            </a:pPr>
            <a:r>
              <a:rPr lang="en-US" sz="1800">
                <a:solidFill>
                  <a:srgbClr val="23346C"/>
                </a:solidFill>
                <a:latin typeface="Berlin Sans FB" pitchFamily="34" charset="0"/>
              </a:rPr>
              <a:t> 	Down to &lt; 2nm by nano-BPM </a:t>
            </a:r>
          </a:p>
          <a:p>
            <a:pPr marL="342900" indent="-342900" eaLnBrk="1" hangingPunct="1">
              <a:lnSpc>
                <a:spcPct val="80000"/>
              </a:lnSpc>
              <a:spcBef>
                <a:spcPct val="20000"/>
              </a:spcBef>
            </a:pPr>
            <a:r>
              <a:rPr lang="en-US" sz="1800">
                <a:solidFill>
                  <a:srgbClr val="23346C"/>
                </a:solidFill>
                <a:latin typeface="Berlin Sans FB" pitchFamily="34" charset="0"/>
              </a:rPr>
              <a:t> 	Bunch-to-bunch feedback of ILC-like train</a:t>
            </a:r>
          </a:p>
        </p:txBody>
      </p:sp>
      <p:sp>
        <p:nvSpPr>
          <p:cNvPr id="140293" name="Text Box 5"/>
          <p:cNvSpPr txBox="1">
            <a:spLocks noChangeArrowheads="1"/>
          </p:cNvSpPr>
          <p:nvPr/>
        </p:nvSpPr>
        <p:spPr bwMode="auto">
          <a:xfrm>
            <a:off x="212725" y="1206500"/>
            <a:ext cx="1463675" cy="1800225"/>
          </a:xfrm>
          <a:prstGeom prst="rect">
            <a:avLst/>
          </a:prstGeom>
          <a:noFill/>
          <a:ln w="9525">
            <a:noFill/>
            <a:miter lim="800000"/>
            <a:headEnd/>
            <a:tailEnd/>
          </a:ln>
        </p:spPr>
        <p:txBody>
          <a:bodyPr>
            <a:spAutoFit/>
          </a:bodyPr>
          <a:lstStyle/>
          <a:p>
            <a:r>
              <a:rPr lang="en-US" sz="2800">
                <a:solidFill>
                  <a:schemeClr val="tx2"/>
                </a:solidFill>
                <a:latin typeface="Berlin Sans FB" pitchFamily="34" charset="0"/>
              </a:rPr>
              <a:t>ATF2 – model of ILC BDS</a:t>
            </a:r>
          </a:p>
        </p:txBody>
      </p:sp>
      <p:sp>
        <p:nvSpPr>
          <p:cNvPr id="140294" name="Text Box 6"/>
          <p:cNvSpPr txBox="1">
            <a:spLocks noChangeArrowheads="1"/>
          </p:cNvSpPr>
          <p:nvPr/>
        </p:nvSpPr>
        <p:spPr bwMode="auto">
          <a:xfrm>
            <a:off x="3124200" y="609600"/>
            <a:ext cx="3962400" cy="701675"/>
          </a:xfrm>
          <a:prstGeom prst="rect">
            <a:avLst/>
          </a:prstGeom>
          <a:noFill/>
          <a:ln w="9525">
            <a:noFill/>
            <a:miter lim="800000"/>
            <a:headEnd/>
            <a:tailEnd/>
          </a:ln>
        </p:spPr>
        <p:txBody>
          <a:bodyPr>
            <a:spAutoFit/>
          </a:bodyPr>
          <a:lstStyle/>
          <a:p>
            <a:pPr fontAlgn="ctr"/>
            <a:r>
              <a:rPr lang="en-US" sz="2000">
                <a:solidFill>
                  <a:srgbClr val="FF0066"/>
                </a:solidFill>
                <a:latin typeface="Berlin Sans FB" pitchFamily="34" charset="0"/>
              </a:rPr>
              <a:t>Scaled down model of ILC final focus (local chromatic correction)</a:t>
            </a:r>
          </a:p>
        </p:txBody>
      </p:sp>
    </p:spTree>
  </p:cSld>
  <p:clrMapOvr>
    <a:masterClrMapping/>
  </p:clrMapOvr>
  <p:transition>
    <p:strips dir="rd"/>
  </p:transition>
  <p:timing>
    <p:tnLst>
      <p:par>
        <p:cTn id="1" dur="indefinite" restart="never" nodeType="tmRoot"/>
      </p:par>
    </p:tnLst>
  </p:timing>
</p:sld>
</file>

<file path=ppt/slides/slide1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1314" name="Picture 2"/>
          <p:cNvPicPr>
            <a:picLocks noChangeAspect="1" noChangeArrowheads="1"/>
          </p:cNvPicPr>
          <p:nvPr/>
        </p:nvPicPr>
        <p:blipFill>
          <a:blip r:embed="rId3" cstate="email"/>
          <a:srcRect/>
          <a:stretch>
            <a:fillRect/>
          </a:stretch>
        </p:blipFill>
        <p:spPr bwMode="auto">
          <a:xfrm>
            <a:off x="4191000" y="860425"/>
            <a:ext cx="4953000" cy="2949575"/>
          </a:xfrm>
          <a:prstGeom prst="rect">
            <a:avLst/>
          </a:prstGeom>
          <a:noFill/>
          <a:ln w="9525">
            <a:noFill/>
            <a:miter lim="800000"/>
            <a:headEnd/>
            <a:tailEnd/>
          </a:ln>
        </p:spPr>
      </p:pic>
      <p:sp>
        <p:nvSpPr>
          <p:cNvPr id="141315" name="Rectangle 3"/>
          <p:cNvSpPr>
            <a:spLocks noGrp="1" noChangeArrowheads="1"/>
          </p:cNvSpPr>
          <p:nvPr>
            <p:ph type="title"/>
          </p:nvPr>
        </p:nvSpPr>
        <p:spPr/>
        <p:txBody>
          <a:bodyPr/>
          <a:lstStyle/>
          <a:p>
            <a:r>
              <a:rPr lang="en-US" smtClean="0"/>
              <a:t>ATF collaboration &amp; ATF2 facility</a:t>
            </a:r>
          </a:p>
        </p:txBody>
      </p:sp>
      <p:pic>
        <p:nvPicPr>
          <p:cNvPr id="141316" name="Picture 4"/>
          <p:cNvPicPr>
            <a:picLocks noChangeAspect="1" noChangeArrowheads="1"/>
          </p:cNvPicPr>
          <p:nvPr/>
        </p:nvPicPr>
        <p:blipFill>
          <a:blip r:embed="rId4" cstate="email"/>
          <a:srcRect/>
          <a:stretch>
            <a:fillRect/>
          </a:stretch>
        </p:blipFill>
        <p:spPr bwMode="auto">
          <a:xfrm>
            <a:off x="0" y="3581400"/>
            <a:ext cx="4314825" cy="2886075"/>
          </a:xfrm>
          <a:prstGeom prst="rect">
            <a:avLst/>
          </a:prstGeom>
          <a:noFill/>
          <a:ln w="9525">
            <a:noFill/>
            <a:miter lim="800000"/>
            <a:headEnd/>
            <a:tailEnd/>
          </a:ln>
        </p:spPr>
      </p:pic>
      <p:sp>
        <p:nvSpPr>
          <p:cNvPr id="141317" name="Rectangle 5"/>
          <p:cNvSpPr>
            <a:spLocks noGrp="1" noChangeArrowheads="1"/>
          </p:cNvSpPr>
          <p:nvPr>
            <p:ph type="body" idx="1"/>
          </p:nvPr>
        </p:nvSpPr>
        <p:spPr>
          <a:xfrm>
            <a:off x="0" y="990600"/>
            <a:ext cx="4114800" cy="2514600"/>
          </a:xfrm>
          <a:noFill/>
        </p:spPr>
        <p:txBody>
          <a:bodyPr/>
          <a:lstStyle/>
          <a:p>
            <a:pPr eaLnBrk="1" hangingPunct="1">
              <a:lnSpc>
                <a:spcPct val="80000"/>
              </a:lnSpc>
            </a:pPr>
            <a:r>
              <a:rPr lang="en-US" altLang="ja-JP" sz="2000" smtClean="0"/>
              <a:t>ATF2 will prototype FF,</a:t>
            </a:r>
          </a:p>
          <a:p>
            <a:pPr eaLnBrk="1" hangingPunct="1">
              <a:lnSpc>
                <a:spcPct val="80000"/>
              </a:lnSpc>
            </a:pPr>
            <a:r>
              <a:rPr lang="en-US" altLang="ja-JP" sz="2000" smtClean="0"/>
              <a:t>help development tuning methods, instrumentation (laser wires, fast feedback, submicron resolution BPMs), </a:t>
            </a:r>
          </a:p>
          <a:p>
            <a:pPr eaLnBrk="1" hangingPunct="1">
              <a:lnSpc>
                <a:spcPct val="80000"/>
              </a:lnSpc>
            </a:pPr>
            <a:r>
              <a:rPr lang="en-US" altLang="ja-JP" sz="2000" smtClean="0"/>
              <a:t>help to learn achieving small size &amp; stability reliably, </a:t>
            </a:r>
          </a:p>
          <a:p>
            <a:pPr eaLnBrk="1" hangingPunct="1">
              <a:lnSpc>
                <a:spcPct val="80000"/>
              </a:lnSpc>
            </a:pPr>
            <a:r>
              <a:rPr lang="en-US" altLang="ja-JP" sz="2000" smtClean="0"/>
              <a:t>potentially able to test stability of FD magnetic center. </a:t>
            </a:r>
          </a:p>
        </p:txBody>
      </p:sp>
      <p:sp>
        <p:nvSpPr>
          <p:cNvPr id="141318" name="Rectangle 6"/>
          <p:cNvSpPr>
            <a:spLocks noChangeArrowheads="1"/>
          </p:cNvSpPr>
          <p:nvPr/>
        </p:nvSpPr>
        <p:spPr bwMode="auto">
          <a:xfrm>
            <a:off x="4267200" y="4038600"/>
            <a:ext cx="4648200" cy="2590800"/>
          </a:xfrm>
          <a:prstGeom prst="rect">
            <a:avLst/>
          </a:prstGeom>
          <a:noFill/>
          <a:ln w="9525">
            <a:noFill/>
            <a:miter lim="800000"/>
            <a:headEnd/>
            <a:tailEnd/>
          </a:ln>
        </p:spPr>
        <p:txBody>
          <a:bodyPr/>
          <a:lstStyle/>
          <a:p>
            <a:pPr marL="342900" indent="-342900" eaLnBrk="1" hangingPunct="1">
              <a:lnSpc>
                <a:spcPct val="90000"/>
              </a:lnSpc>
              <a:spcBef>
                <a:spcPct val="20000"/>
              </a:spcBef>
              <a:buFontTx/>
              <a:buChar char="•"/>
            </a:pPr>
            <a:r>
              <a:rPr lang="en-US" altLang="ja-JP" sz="1800">
                <a:solidFill>
                  <a:srgbClr val="23346C"/>
                </a:solidFill>
                <a:latin typeface="Berlin Sans FB" pitchFamily="34" charset="0"/>
              </a:rPr>
              <a:t>ATF2 is one of central elements of BDS EDR work, as it will address a large fraction of BDS technical cost risk. </a:t>
            </a:r>
          </a:p>
          <a:p>
            <a:pPr marL="342900" indent="-342900" eaLnBrk="1" hangingPunct="1">
              <a:lnSpc>
                <a:spcPct val="90000"/>
              </a:lnSpc>
              <a:spcBef>
                <a:spcPct val="20000"/>
              </a:spcBef>
              <a:buFontTx/>
              <a:buChar char="•"/>
            </a:pPr>
            <a:r>
              <a:rPr lang="en-US" altLang="ja-JP" sz="1800">
                <a:solidFill>
                  <a:srgbClr val="23346C"/>
                </a:solidFill>
                <a:latin typeface="Berlin Sans FB" pitchFamily="34" charset="0"/>
              </a:rPr>
              <a:t>Constructed as ILC model, with in-kind contribution from partners and host country providing civil construction</a:t>
            </a:r>
          </a:p>
          <a:p>
            <a:pPr marL="342900" indent="-342900" eaLnBrk="1" hangingPunct="1">
              <a:lnSpc>
                <a:spcPct val="90000"/>
              </a:lnSpc>
              <a:spcBef>
                <a:spcPct val="20000"/>
              </a:spcBef>
              <a:buFontTx/>
              <a:buChar char="•"/>
            </a:pPr>
            <a:r>
              <a:rPr lang="en-US" altLang="ja-JP" sz="1800">
                <a:solidFill>
                  <a:srgbClr val="23346C"/>
                </a:solidFill>
                <a:latin typeface="Berlin Sans FB" pitchFamily="34" charset="0"/>
              </a:rPr>
              <a:t>ATF2 commissioning will start in Autumn of 2008</a:t>
            </a:r>
            <a:endParaRPr lang="en-US" sz="1800">
              <a:solidFill>
                <a:srgbClr val="23346C"/>
              </a:solidFill>
              <a:latin typeface="Berlin Sans FB" pitchFamily="34" charset="0"/>
            </a:endParaRPr>
          </a:p>
        </p:txBody>
      </p:sp>
    </p:spTree>
  </p:cSld>
  <p:clrMapOvr>
    <a:masterClrMapping/>
  </p:clrMapOvr>
  <p:transition>
    <p:strips dir="rd"/>
  </p:transition>
  <p:timing>
    <p:tnLst>
      <p:par>
        <p:cTn id="1" dur="indefinite" restart="never" nodeType="tmRoot"/>
      </p:par>
    </p:tnLst>
  </p:timing>
</p:sld>
</file>

<file path=ppt/slides/slide1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2338" name="Picture 2"/>
          <p:cNvPicPr>
            <a:picLocks noChangeAspect="1" noChangeArrowheads="1"/>
          </p:cNvPicPr>
          <p:nvPr/>
        </p:nvPicPr>
        <p:blipFill>
          <a:blip r:embed="rId2" cstate="email"/>
          <a:srcRect/>
          <a:stretch>
            <a:fillRect/>
          </a:stretch>
        </p:blipFill>
        <p:spPr bwMode="auto">
          <a:xfrm>
            <a:off x="290513" y="585788"/>
            <a:ext cx="8562975" cy="5686425"/>
          </a:xfrm>
          <a:prstGeom prst="rect">
            <a:avLst/>
          </a:prstGeom>
          <a:noFill/>
          <a:ln w="9525">
            <a:noFill/>
            <a:miter lim="800000"/>
            <a:headEnd/>
            <a:tailEnd/>
          </a:ln>
        </p:spPr>
      </p:pic>
      <p:sp>
        <p:nvSpPr>
          <p:cNvPr id="142339" name="Text Box 3"/>
          <p:cNvSpPr txBox="1">
            <a:spLocks noChangeArrowheads="1"/>
          </p:cNvSpPr>
          <p:nvPr/>
        </p:nvSpPr>
        <p:spPr bwMode="auto">
          <a:xfrm>
            <a:off x="2286000" y="6248400"/>
            <a:ext cx="4784725" cy="396875"/>
          </a:xfrm>
          <a:prstGeom prst="rect">
            <a:avLst/>
          </a:prstGeom>
          <a:noFill/>
          <a:ln w="9525">
            <a:noFill/>
            <a:miter lim="800000"/>
            <a:headEnd/>
            <a:tailEnd/>
          </a:ln>
        </p:spPr>
        <p:txBody>
          <a:bodyPr wrap="none">
            <a:spAutoFit/>
          </a:bodyPr>
          <a:lstStyle/>
          <a:p>
            <a:r>
              <a:rPr lang="en-US" sz="2000">
                <a:solidFill>
                  <a:schemeClr val="accent2"/>
                </a:solidFill>
                <a:latin typeface="Berlin Sans FB" pitchFamily="34" charset="0"/>
              </a:rPr>
              <a:t>Panoramic photo of ATF beamlines, N.Toge</a:t>
            </a:r>
          </a:p>
        </p:txBody>
      </p:sp>
    </p:spTree>
  </p:cSld>
  <p:clrMapOvr>
    <a:masterClrMapping/>
  </p:clrMapOvr>
  <p:transition>
    <p:fade/>
  </p:transition>
  <p:timing>
    <p:tnLst>
      <p:par>
        <p:cTn id="1" dur="indefinite" restart="never" nodeType="tmRoot"/>
      </p:par>
    </p:tnLst>
  </p:timing>
</p:sld>
</file>

<file path=ppt/slides/slide1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62" name="Picture 2"/>
          <p:cNvPicPr>
            <a:picLocks noChangeAspect="1" noChangeArrowheads="1"/>
          </p:cNvPicPr>
          <p:nvPr/>
        </p:nvPicPr>
        <p:blipFill>
          <a:blip r:embed="rId2" cstate="email"/>
          <a:srcRect/>
          <a:stretch>
            <a:fillRect/>
          </a:stretch>
        </p:blipFill>
        <p:spPr bwMode="auto">
          <a:xfrm>
            <a:off x="290513" y="585788"/>
            <a:ext cx="8562975" cy="5686425"/>
          </a:xfrm>
          <a:prstGeom prst="rect">
            <a:avLst/>
          </a:prstGeom>
          <a:noFill/>
          <a:ln w="9525">
            <a:noFill/>
            <a:miter lim="800000"/>
            <a:headEnd/>
            <a:tailEnd/>
          </a:ln>
        </p:spPr>
      </p:pic>
      <p:sp>
        <p:nvSpPr>
          <p:cNvPr id="143363" name="Text Box 3"/>
          <p:cNvSpPr txBox="1">
            <a:spLocks noChangeArrowheads="1"/>
          </p:cNvSpPr>
          <p:nvPr/>
        </p:nvSpPr>
        <p:spPr bwMode="auto">
          <a:xfrm>
            <a:off x="2286000" y="6248400"/>
            <a:ext cx="4784725" cy="396875"/>
          </a:xfrm>
          <a:prstGeom prst="rect">
            <a:avLst/>
          </a:prstGeom>
          <a:noFill/>
          <a:ln w="9525">
            <a:noFill/>
            <a:miter lim="800000"/>
            <a:headEnd/>
            <a:tailEnd/>
          </a:ln>
        </p:spPr>
        <p:txBody>
          <a:bodyPr wrap="none">
            <a:spAutoFit/>
          </a:bodyPr>
          <a:lstStyle/>
          <a:p>
            <a:r>
              <a:rPr lang="en-US" sz="2000">
                <a:solidFill>
                  <a:schemeClr val="accent2"/>
                </a:solidFill>
                <a:latin typeface="Berlin Sans FB" pitchFamily="34" charset="0"/>
              </a:rPr>
              <a:t>Panoramic photo of ATF beamlines, N.Toge</a:t>
            </a:r>
          </a:p>
        </p:txBody>
      </p:sp>
    </p:spTree>
  </p:cSld>
  <p:clrMapOvr>
    <a:masterClrMapping/>
  </p:clrMapOvr>
  <p:transition>
    <p:fade/>
  </p:transition>
  <p:timing>
    <p:tnLst>
      <p:par>
        <p:cTn id="1" dur="indefinite" restart="never" nodeType="tmRoot"/>
      </p:par>
    </p:tnLst>
  </p:timing>
</p:sld>
</file>

<file path=ppt/slides/slide1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4386" name="Picture 2"/>
          <p:cNvPicPr>
            <a:picLocks noChangeAspect="1" noChangeArrowheads="1"/>
          </p:cNvPicPr>
          <p:nvPr/>
        </p:nvPicPr>
        <p:blipFill>
          <a:blip r:embed="rId2" cstate="email"/>
          <a:srcRect/>
          <a:stretch>
            <a:fillRect/>
          </a:stretch>
        </p:blipFill>
        <p:spPr bwMode="auto">
          <a:xfrm>
            <a:off x="290513" y="585788"/>
            <a:ext cx="8562975" cy="5686425"/>
          </a:xfrm>
          <a:prstGeom prst="rect">
            <a:avLst/>
          </a:prstGeom>
          <a:noFill/>
          <a:ln w="9525">
            <a:noFill/>
            <a:miter lim="800000"/>
            <a:headEnd/>
            <a:tailEnd/>
          </a:ln>
        </p:spPr>
      </p:pic>
      <p:sp>
        <p:nvSpPr>
          <p:cNvPr id="144387" name="Text Box 3"/>
          <p:cNvSpPr txBox="1">
            <a:spLocks noChangeArrowheads="1"/>
          </p:cNvSpPr>
          <p:nvPr/>
        </p:nvSpPr>
        <p:spPr bwMode="auto">
          <a:xfrm>
            <a:off x="2286000" y="6248400"/>
            <a:ext cx="4784725" cy="396875"/>
          </a:xfrm>
          <a:prstGeom prst="rect">
            <a:avLst/>
          </a:prstGeom>
          <a:noFill/>
          <a:ln w="9525">
            <a:noFill/>
            <a:miter lim="800000"/>
            <a:headEnd/>
            <a:tailEnd/>
          </a:ln>
        </p:spPr>
        <p:txBody>
          <a:bodyPr wrap="none">
            <a:spAutoFit/>
          </a:bodyPr>
          <a:lstStyle/>
          <a:p>
            <a:r>
              <a:rPr lang="en-US" sz="2000">
                <a:solidFill>
                  <a:schemeClr val="accent2"/>
                </a:solidFill>
                <a:latin typeface="Berlin Sans FB" pitchFamily="34" charset="0"/>
              </a:rPr>
              <a:t>Panoramic photo of ATF beamlines, N.Toge</a:t>
            </a:r>
          </a:p>
        </p:txBody>
      </p:sp>
    </p:spTree>
  </p:cSld>
  <p:clrMapOvr>
    <a:masterClrMapping/>
  </p:clrMapOvr>
  <p:transition>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a:xfrm>
            <a:off x="1743075" y="76200"/>
            <a:ext cx="6888163" cy="914400"/>
          </a:xfrm>
        </p:spPr>
        <p:txBody>
          <a:bodyPr/>
          <a:lstStyle/>
          <a:p>
            <a:r>
              <a:rPr lang="en-US" smtClean="0"/>
              <a:t>How to focus the beam to a smallest spot?</a:t>
            </a:r>
          </a:p>
        </p:txBody>
      </p:sp>
      <p:sp>
        <p:nvSpPr>
          <p:cNvPr id="36867" name="Rectangle 3"/>
          <p:cNvSpPr>
            <a:spLocks noGrp="1" noChangeArrowheads="1"/>
          </p:cNvSpPr>
          <p:nvPr>
            <p:ph type="body" idx="1"/>
          </p:nvPr>
        </p:nvSpPr>
        <p:spPr>
          <a:xfrm>
            <a:off x="152400" y="1447800"/>
            <a:ext cx="7162800" cy="5029200"/>
          </a:xfrm>
        </p:spPr>
        <p:txBody>
          <a:bodyPr/>
          <a:lstStyle/>
          <a:p>
            <a:pPr eaLnBrk="1" hangingPunct="1"/>
            <a:r>
              <a:rPr lang="en-US" smtClean="0"/>
              <a:t>If you ever played with a lens trying to burn a picture on a wood under bright sun, then you know that one needs </a:t>
            </a:r>
            <a:br>
              <a:rPr lang="en-US" smtClean="0"/>
            </a:br>
            <a:r>
              <a:rPr lang="en-US" smtClean="0"/>
              <a:t>a strong and big lens</a:t>
            </a:r>
          </a:p>
          <a:p>
            <a:pPr eaLnBrk="1" hangingPunct="1"/>
            <a:endParaRPr lang="en-US" smtClean="0"/>
          </a:p>
          <a:p>
            <a:pPr eaLnBrk="1" hangingPunct="1"/>
            <a:endParaRPr lang="en-US" smtClean="0"/>
          </a:p>
          <a:p>
            <a:pPr eaLnBrk="1" hangingPunct="1"/>
            <a:r>
              <a:rPr lang="en-US" smtClean="0"/>
              <a:t>It is very similar for </a:t>
            </a:r>
            <a:r>
              <a:rPr lang="en-US" b="1" smtClean="0"/>
              <a:t>electron</a:t>
            </a:r>
            <a:r>
              <a:rPr lang="en-US" smtClean="0"/>
              <a:t> </a:t>
            </a:r>
            <a:br>
              <a:rPr lang="en-US" smtClean="0"/>
            </a:br>
            <a:r>
              <a:rPr lang="en-US" smtClean="0"/>
              <a:t>or </a:t>
            </a:r>
            <a:r>
              <a:rPr lang="en-US" b="1" smtClean="0"/>
              <a:t>positron</a:t>
            </a:r>
            <a:r>
              <a:rPr lang="en-US" smtClean="0"/>
              <a:t> beams</a:t>
            </a:r>
          </a:p>
          <a:p>
            <a:pPr eaLnBrk="1" hangingPunct="1"/>
            <a:r>
              <a:rPr lang="en-US" smtClean="0"/>
              <a:t>But one have to use </a:t>
            </a:r>
            <a:br>
              <a:rPr lang="en-US" smtClean="0"/>
            </a:br>
            <a:r>
              <a:rPr lang="en-US" b="1" smtClean="0"/>
              <a:t>magnets</a:t>
            </a:r>
          </a:p>
        </p:txBody>
      </p:sp>
      <p:sp>
        <p:nvSpPr>
          <p:cNvPr id="36868" name="Oval 4"/>
          <p:cNvSpPr>
            <a:spLocks noChangeArrowheads="1"/>
          </p:cNvSpPr>
          <p:nvPr/>
        </p:nvSpPr>
        <p:spPr bwMode="auto">
          <a:xfrm>
            <a:off x="7696200" y="2667000"/>
            <a:ext cx="1295400" cy="1295400"/>
          </a:xfrm>
          <a:prstGeom prst="ellipse">
            <a:avLst/>
          </a:prstGeom>
          <a:solidFill>
            <a:srgbClr val="FF6600"/>
          </a:solidFill>
          <a:ln w="9525">
            <a:noFill/>
            <a:round/>
            <a:headEnd/>
            <a:tailEnd/>
          </a:ln>
        </p:spPr>
        <p:txBody>
          <a:bodyPr wrap="none" anchor="ctr"/>
          <a:lstStyle/>
          <a:p>
            <a:endParaRPr lang="en-GB"/>
          </a:p>
        </p:txBody>
      </p:sp>
      <p:sp>
        <p:nvSpPr>
          <p:cNvPr id="36869" name="Arc 6"/>
          <p:cNvSpPr>
            <a:spLocks/>
          </p:cNvSpPr>
          <p:nvPr/>
        </p:nvSpPr>
        <p:spPr bwMode="auto">
          <a:xfrm rot="-2700000">
            <a:off x="6245225" y="4433888"/>
            <a:ext cx="244475" cy="1219200"/>
          </a:xfrm>
          <a:custGeom>
            <a:avLst/>
            <a:gdLst>
              <a:gd name="T0" fmla="*/ 913999 w 22293"/>
              <a:gd name="T1" fmla="*/ 0 h 43200"/>
              <a:gd name="T2" fmla="*/ 0 w 22293"/>
              <a:gd name="T3" fmla="*/ 970838223 h 43200"/>
              <a:gd name="T4" fmla="*/ 913999 w 22293"/>
              <a:gd name="T5" fmla="*/ 485542386 h 43200"/>
              <a:gd name="T6" fmla="*/ 0 60000 65536"/>
              <a:gd name="T7" fmla="*/ 0 60000 65536"/>
              <a:gd name="T8" fmla="*/ 0 60000 65536"/>
              <a:gd name="T9" fmla="*/ 0 w 22293"/>
              <a:gd name="T10" fmla="*/ 0 h 43200"/>
              <a:gd name="T11" fmla="*/ 22293 w 22293"/>
              <a:gd name="T12" fmla="*/ 43200 h 43200"/>
            </a:gdLst>
            <a:ahLst/>
            <a:cxnLst>
              <a:cxn ang="T6">
                <a:pos x="T0" y="T1"/>
              </a:cxn>
              <a:cxn ang="T7">
                <a:pos x="T2" y="T3"/>
              </a:cxn>
              <a:cxn ang="T8">
                <a:pos x="T4" y="T5"/>
              </a:cxn>
            </a:cxnLst>
            <a:rect l="T9" t="T10" r="T11" b="T12"/>
            <a:pathLst>
              <a:path w="22293" h="43200" fill="none" extrusionOk="0">
                <a:moveTo>
                  <a:pt x="692" y="0"/>
                </a:moveTo>
                <a:cubicBezTo>
                  <a:pt x="12622" y="0"/>
                  <a:pt x="22293" y="9670"/>
                  <a:pt x="22293" y="21600"/>
                </a:cubicBezTo>
                <a:cubicBezTo>
                  <a:pt x="22293" y="33529"/>
                  <a:pt x="12622" y="43200"/>
                  <a:pt x="693" y="43200"/>
                </a:cubicBezTo>
                <a:cubicBezTo>
                  <a:pt x="461" y="43200"/>
                  <a:pt x="230" y="43196"/>
                  <a:pt x="0" y="43188"/>
                </a:cubicBezTo>
              </a:path>
              <a:path w="22293" h="43200" stroke="0" extrusionOk="0">
                <a:moveTo>
                  <a:pt x="692" y="0"/>
                </a:moveTo>
                <a:cubicBezTo>
                  <a:pt x="12622" y="0"/>
                  <a:pt x="22293" y="9670"/>
                  <a:pt x="22293" y="21600"/>
                </a:cubicBezTo>
                <a:cubicBezTo>
                  <a:pt x="22293" y="33529"/>
                  <a:pt x="12622" y="43200"/>
                  <a:pt x="693" y="43200"/>
                </a:cubicBezTo>
                <a:cubicBezTo>
                  <a:pt x="461" y="43200"/>
                  <a:pt x="230" y="43196"/>
                  <a:pt x="0" y="43188"/>
                </a:cubicBezTo>
                <a:lnTo>
                  <a:pt x="693" y="21600"/>
                </a:lnTo>
                <a:close/>
              </a:path>
            </a:pathLst>
          </a:custGeom>
          <a:solidFill>
            <a:srgbClr val="00FFFF"/>
          </a:solidFill>
          <a:ln w="9525">
            <a:noFill/>
            <a:round/>
            <a:headEnd/>
            <a:tailEnd/>
          </a:ln>
        </p:spPr>
        <p:txBody>
          <a:bodyPr wrap="none" anchor="ctr"/>
          <a:lstStyle/>
          <a:p>
            <a:endParaRPr lang="en-GB"/>
          </a:p>
        </p:txBody>
      </p:sp>
      <p:sp>
        <p:nvSpPr>
          <p:cNvPr id="36870" name="Arc 7"/>
          <p:cNvSpPr>
            <a:spLocks/>
          </p:cNvSpPr>
          <p:nvPr/>
        </p:nvSpPr>
        <p:spPr bwMode="auto">
          <a:xfrm rot="8100000">
            <a:off x="6096000" y="4572000"/>
            <a:ext cx="244475" cy="1219200"/>
          </a:xfrm>
          <a:custGeom>
            <a:avLst/>
            <a:gdLst>
              <a:gd name="T0" fmla="*/ 913999 w 22293"/>
              <a:gd name="T1" fmla="*/ 0 h 43200"/>
              <a:gd name="T2" fmla="*/ 0 w 22293"/>
              <a:gd name="T3" fmla="*/ 970838223 h 43200"/>
              <a:gd name="T4" fmla="*/ 913999 w 22293"/>
              <a:gd name="T5" fmla="*/ 485542386 h 43200"/>
              <a:gd name="T6" fmla="*/ 0 60000 65536"/>
              <a:gd name="T7" fmla="*/ 0 60000 65536"/>
              <a:gd name="T8" fmla="*/ 0 60000 65536"/>
              <a:gd name="T9" fmla="*/ 0 w 22293"/>
              <a:gd name="T10" fmla="*/ 0 h 43200"/>
              <a:gd name="T11" fmla="*/ 22293 w 22293"/>
              <a:gd name="T12" fmla="*/ 43200 h 43200"/>
            </a:gdLst>
            <a:ahLst/>
            <a:cxnLst>
              <a:cxn ang="T6">
                <a:pos x="T0" y="T1"/>
              </a:cxn>
              <a:cxn ang="T7">
                <a:pos x="T2" y="T3"/>
              </a:cxn>
              <a:cxn ang="T8">
                <a:pos x="T4" y="T5"/>
              </a:cxn>
            </a:cxnLst>
            <a:rect l="T9" t="T10" r="T11" b="T12"/>
            <a:pathLst>
              <a:path w="22293" h="43200" fill="none" extrusionOk="0">
                <a:moveTo>
                  <a:pt x="692" y="0"/>
                </a:moveTo>
                <a:cubicBezTo>
                  <a:pt x="12622" y="0"/>
                  <a:pt x="22293" y="9670"/>
                  <a:pt x="22293" y="21600"/>
                </a:cubicBezTo>
                <a:cubicBezTo>
                  <a:pt x="22293" y="33529"/>
                  <a:pt x="12622" y="43200"/>
                  <a:pt x="693" y="43200"/>
                </a:cubicBezTo>
                <a:cubicBezTo>
                  <a:pt x="461" y="43200"/>
                  <a:pt x="230" y="43196"/>
                  <a:pt x="0" y="43188"/>
                </a:cubicBezTo>
              </a:path>
              <a:path w="22293" h="43200" stroke="0" extrusionOk="0">
                <a:moveTo>
                  <a:pt x="692" y="0"/>
                </a:moveTo>
                <a:cubicBezTo>
                  <a:pt x="12622" y="0"/>
                  <a:pt x="22293" y="9670"/>
                  <a:pt x="22293" y="21600"/>
                </a:cubicBezTo>
                <a:cubicBezTo>
                  <a:pt x="22293" y="33529"/>
                  <a:pt x="12622" y="43200"/>
                  <a:pt x="693" y="43200"/>
                </a:cubicBezTo>
                <a:cubicBezTo>
                  <a:pt x="461" y="43200"/>
                  <a:pt x="230" y="43196"/>
                  <a:pt x="0" y="43188"/>
                </a:cubicBezTo>
                <a:lnTo>
                  <a:pt x="693" y="21600"/>
                </a:lnTo>
                <a:close/>
              </a:path>
            </a:pathLst>
          </a:custGeom>
          <a:solidFill>
            <a:srgbClr val="00FFFF"/>
          </a:solidFill>
          <a:ln w="9525">
            <a:noFill/>
            <a:round/>
            <a:headEnd/>
            <a:tailEnd/>
          </a:ln>
        </p:spPr>
        <p:txBody>
          <a:bodyPr wrap="none" anchor="ctr"/>
          <a:lstStyle/>
          <a:p>
            <a:endParaRPr lang="en-GB"/>
          </a:p>
        </p:txBody>
      </p:sp>
      <p:sp>
        <p:nvSpPr>
          <p:cNvPr id="36871" name="AutoShape 8" descr="Medium wood"/>
          <p:cNvSpPr>
            <a:spLocks noChangeArrowheads="1"/>
          </p:cNvSpPr>
          <p:nvPr/>
        </p:nvSpPr>
        <p:spPr bwMode="auto">
          <a:xfrm flipV="1">
            <a:off x="4267200" y="5651500"/>
            <a:ext cx="2052638" cy="685800"/>
          </a:xfrm>
          <a:prstGeom prst="parallelogram">
            <a:avLst>
              <a:gd name="adj" fmla="val 43122"/>
            </a:avLst>
          </a:prstGeom>
          <a:blipFill dpi="0" rotWithShape="0">
            <a:blip r:embed="rId2" cstate="screen"/>
            <a:srcRect/>
            <a:tile tx="0" ty="0" sx="100000" sy="100000" flip="none" algn="tl"/>
          </a:blipFill>
          <a:ln w="9525">
            <a:solidFill>
              <a:schemeClr val="tx1"/>
            </a:solidFill>
            <a:miter lim="800000"/>
            <a:headEnd/>
            <a:tailEnd/>
          </a:ln>
        </p:spPr>
        <p:txBody>
          <a:bodyPr wrap="none" anchor="ctr"/>
          <a:lstStyle/>
          <a:p>
            <a:endParaRPr lang="en-GB"/>
          </a:p>
        </p:txBody>
      </p:sp>
      <p:sp>
        <p:nvSpPr>
          <p:cNvPr id="36872" name="Line 9"/>
          <p:cNvSpPr>
            <a:spLocks noChangeShapeType="1"/>
          </p:cNvSpPr>
          <p:nvPr/>
        </p:nvSpPr>
        <p:spPr bwMode="auto">
          <a:xfrm flipH="1">
            <a:off x="6248400" y="3429000"/>
            <a:ext cx="1295400" cy="1066800"/>
          </a:xfrm>
          <a:prstGeom prst="line">
            <a:avLst/>
          </a:prstGeom>
          <a:noFill/>
          <a:ln w="28575">
            <a:solidFill>
              <a:srgbClr val="FF9933"/>
            </a:solidFill>
            <a:round/>
            <a:headEnd/>
            <a:tailEnd type="triangle" w="med" len="med"/>
          </a:ln>
        </p:spPr>
        <p:txBody>
          <a:bodyPr/>
          <a:lstStyle/>
          <a:p>
            <a:endParaRPr lang="en-GB"/>
          </a:p>
        </p:txBody>
      </p:sp>
      <p:sp>
        <p:nvSpPr>
          <p:cNvPr id="36873" name="Line 10"/>
          <p:cNvSpPr>
            <a:spLocks noChangeShapeType="1"/>
          </p:cNvSpPr>
          <p:nvPr/>
        </p:nvSpPr>
        <p:spPr bwMode="auto">
          <a:xfrm flipH="1">
            <a:off x="6858000" y="4114800"/>
            <a:ext cx="1295400" cy="1066800"/>
          </a:xfrm>
          <a:prstGeom prst="line">
            <a:avLst/>
          </a:prstGeom>
          <a:noFill/>
          <a:ln w="28575">
            <a:solidFill>
              <a:srgbClr val="FF9933"/>
            </a:solidFill>
            <a:round/>
            <a:headEnd/>
            <a:tailEnd type="triangle" w="med" len="med"/>
          </a:ln>
        </p:spPr>
        <p:txBody>
          <a:bodyPr/>
          <a:lstStyle/>
          <a:p>
            <a:endParaRPr lang="en-GB"/>
          </a:p>
        </p:txBody>
      </p:sp>
      <p:sp>
        <p:nvSpPr>
          <p:cNvPr id="36874" name="Line 11"/>
          <p:cNvSpPr>
            <a:spLocks noChangeShapeType="1"/>
          </p:cNvSpPr>
          <p:nvPr/>
        </p:nvSpPr>
        <p:spPr bwMode="auto">
          <a:xfrm flipH="1">
            <a:off x="5613400" y="4876800"/>
            <a:ext cx="228600" cy="914400"/>
          </a:xfrm>
          <a:prstGeom prst="line">
            <a:avLst/>
          </a:prstGeom>
          <a:noFill/>
          <a:ln w="28575">
            <a:solidFill>
              <a:srgbClr val="FF9933"/>
            </a:solidFill>
            <a:round/>
            <a:headEnd/>
            <a:tailEnd type="triangle" w="med" len="med"/>
          </a:ln>
        </p:spPr>
        <p:txBody>
          <a:bodyPr/>
          <a:lstStyle/>
          <a:p>
            <a:endParaRPr lang="en-GB"/>
          </a:p>
        </p:txBody>
      </p:sp>
      <p:sp>
        <p:nvSpPr>
          <p:cNvPr id="36875" name="Line 12"/>
          <p:cNvSpPr>
            <a:spLocks noChangeShapeType="1"/>
          </p:cNvSpPr>
          <p:nvPr/>
        </p:nvSpPr>
        <p:spPr bwMode="auto">
          <a:xfrm flipH="1">
            <a:off x="5626100" y="5499100"/>
            <a:ext cx="838200" cy="304800"/>
          </a:xfrm>
          <a:prstGeom prst="line">
            <a:avLst/>
          </a:prstGeom>
          <a:noFill/>
          <a:ln w="28575">
            <a:solidFill>
              <a:srgbClr val="FF9933"/>
            </a:solidFill>
            <a:round/>
            <a:headEnd/>
            <a:tailEnd type="triangle" w="med" len="med"/>
          </a:ln>
        </p:spPr>
        <p:txBody>
          <a:bodyPr/>
          <a:lstStyle/>
          <a:p>
            <a:endParaRPr lang="en-GB"/>
          </a:p>
        </p:txBody>
      </p:sp>
      <p:sp>
        <p:nvSpPr>
          <p:cNvPr id="36876" name="Freeform 15"/>
          <p:cNvSpPr>
            <a:spLocks/>
          </p:cNvSpPr>
          <p:nvPr/>
        </p:nvSpPr>
        <p:spPr bwMode="auto">
          <a:xfrm>
            <a:off x="4864100" y="4394200"/>
            <a:ext cx="796925" cy="1377950"/>
          </a:xfrm>
          <a:custGeom>
            <a:avLst/>
            <a:gdLst>
              <a:gd name="T0" fmla="*/ 1118949500 w 502"/>
              <a:gd name="T1" fmla="*/ 2147483647 h 868"/>
              <a:gd name="T2" fmla="*/ 955140177 w 502"/>
              <a:gd name="T3" fmla="*/ 2003525243 h 868"/>
              <a:gd name="T4" fmla="*/ 934978932 w 502"/>
              <a:gd name="T5" fmla="*/ 1882557777 h 868"/>
              <a:gd name="T6" fmla="*/ 1078627010 w 502"/>
              <a:gd name="T7" fmla="*/ 1839714339 h 868"/>
              <a:gd name="T8" fmla="*/ 1202115430 w 502"/>
              <a:gd name="T9" fmla="*/ 1799391850 h 868"/>
              <a:gd name="T10" fmla="*/ 1139110745 w 502"/>
              <a:gd name="T11" fmla="*/ 1943041510 h 868"/>
              <a:gd name="T12" fmla="*/ 1058465764 w 502"/>
              <a:gd name="T13" fmla="*/ 1922880265 h 868"/>
              <a:gd name="T14" fmla="*/ 1161792939 w 502"/>
              <a:gd name="T15" fmla="*/ 1718746873 h 868"/>
              <a:gd name="T16" fmla="*/ 1222276675 w 502"/>
              <a:gd name="T17" fmla="*/ 1738908117 h 868"/>
              <a:gd name="T18" fmla="*/ 1098788255 w 502"/>
              <a:gd name="T19" fmla="*/ 1779230606 h 868"/>
              <a:gd name="T20" fmla="*/ 793850018 w 502"/>
              <a:gd name="T21" fmla="*/ 1759069361 h 868"/>
              <a:gd name="T22" fmla="*/ 771167823 w 502"/>
              <a:gd name="T23" fmla="*/ 1655743381 h 868"/>
              <a:gd name="T24" fmla="*/ 1038304519 w 502"/>
              <a:gd name="T25" fmla="*/ 1534775915 h 868"/>
              <a:gd name="T26" fmla="*/ 1098788255 w 502"/>
              <a:gd name="T27" fmla="*/ 1411287500 h 868"/>
              <a:gd name="T28" fmla="*/ 934978932 w 502"/>
              <a:gd name="T29" fmla="*/ 1350803767 h 868"/>
              <a:gd name="T30" fmla="*/ 690522843 w 502"/>
              <a:gd name="T31" fmla="*/ 1287799085 h 868"/>
              <a:gd name="T32" fmla="*/ 342741266 w 502"/>
              <a:gd name="T33" fmla="*/ 1267637840 h 868"/>
              <a:gd name="T34" fmla="*/ 486391030 w 502"/>
              <a:gd name="T35" fmla="*/ 1391126256 h 868"/>
              <a:gd name="T36" fmla="*/ 814011263 w 502"/>
              <a:gd name="T37" fmla="*/ 1310481278 h 868"/>
              <a:gd name="T38" fmla="*/ 814011263 w 502"/>
              <a:gd name="T39" fmla="*/ 1103828524 h 868"/>
              <a:gd name="T40" fmla="*/ 630039108 w 502"/>
              <a:gd name="T41" fmla="*/ 1023183547 h 868"/>
              <a:gd name="T42" fmla="*/ 567036011 w 502"/>
              <a:gd name="T43" fmla="*/ 1003022302 h 868"/>
              <a:gd name="T44" fmla="*/ 446068540 w 502"/>
              <a:gd name="T45" fmla="*/ 1023183547 h 868"/>
              <a:gd name="T46" fmla="*/ 466229785 w 502"/>
              <a:gd name="T47" fmla="*/ 1083667280 h 868"/>
              <a:gd name="T48" fmla="*/ 650200353 w 502"/>
              <a:gd name="T49" fmla="*/ 1123989768 h 868"/>
              <a:gd name="T50" fmla="*/ 977820784 w 502"/>
              <a:gd name="T51" fmla="*/ 1083667280 h 868"/>
              <a:gd name="T52" fmla="*/ 1058465764 w 502"/>
              <a:gd name="T53" fmla="*/ 962699814 h 868"/>
              <a:gd name="T54" fmla="*/ 1018143274 w 502"/>
              <a:gd name="T55" fmla="*/ 735885616 h 868"/>
              <a:gd name="T56" fmla="*/ 55443449 w 502"/>
              <a:gd name="T57" fmla="*/ 798890299 h 868"/>
              <a:gd name="T58" fmla="*/ 15120940 w 502"/>
              <a:gd name="T59" fmla="*/ 859374230 h 868"/>
              <a:gd name="T60" fmla="*/ 138609403 w 502"/>
              <a:gd name="T61" fmla="*/ 899696719 h 868"/>
              <a:gd name="T62" fmla="*/ 650200353 w 502"/>
              <a:gd name="T63" fmla="*/ 819051543 h 868"/>
              <a:gd name="T64" fmla="*/ 793850018 w 502"/>
              <a:gd name="T65" fmla="*/ 695563128 h 868"/>
              <a:gd name="T66" fmla="*/ 814011263 w 502"/>
              <a:gd name="T67" fmla="*/ 635079395 h 868"/>
              <a:gd name="T68" fmla="*/ 834172707 w 502"/>
              <a:gd name="T69" fmla="*/ 551913468 h 868"/>
              <a:gd name="T70" fmla="*/ 874495197 w 502"/>
              <a:gd name="T71" fmla="*/ 614918150 h 868"/>
              <a:gd name="T72" fmla="*/ 793850018 w 502"/>
              <a:gd name="T73" fmla="*/ 594756906 h 868"/>
              <a:gd name="T74" fmla="*/ 771167823 w 502"/>
              <a:gd name="T75" fmla="*/ 735885616 h 868"/>
              <a:gd name="T76" fmla="*/ 526713520 w 502"/>
              <a:gd name="T77" fmla="*/ 635079395 h 868"/>
              <a:gd name="T78" fmla="*/ 403225001 w 502"/>
              <a:gd name="T79" fmla="*/ 594756906 h 868"/>
              <a:gd name="T80" fmla="*/ 342741266 w 502"/>
              <a:gd name="T81" fmla="*/ 551913468 h 868"/>
              <a:gd name="T82" fmla="*/ 219254433 w 502"/>
              <a:gd name="T83" fmla="*/ 511592567 h 868"/>
              <a:gd name="T84" fmla="*/ 178931894 w 502"/>
              <a:gd name="T85" fmla="*/ 451108834 h 868"/>
              <a:gd name="T86" fmla="*/ 241935040 w 502"/>
              <a:gd name="T87" fmla="*/ 410786246 h 868"/>
              <a:gd name="T88" fmla="*/ 567036011 w 502"/>
              <a:gd name="T89" fmla="*/ 307459075 h 868"/>
              <a:gd name="T90" fmla="*/ 670361598 w 502"/>
              <a:gd name="T91" fmla="*/ 287297831 h 868"/>
              <a:gd name="T92" fmla="*/ 793850018 w 502"/>
              <a:gd name="T93" fmla="*/ 246975342 h 868"/>
              <a:gd name="T94" fmla="*/ 934978932 w 502"/>
              <a:gd name="T95" fmla="*/ 123488465 h 868"/>
              <a:gd name="T96" fmla="*/ 977820784 w 502"/>
              <a:gd name="T97" fmla="*/ 0 h 868"/>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502"/>
              <a:gd name="T148" fmla="*/ 0 h 868"/>
              <a:gd name="T149" fmla="*/ 502 w 502"/>
              <a:gd name="T150" fmla="*/ 868 h 868"/>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502" h="868">
                <a:moveTo>
                  <a:pt x="444" y="868"/>
                </a:moveTo>
                <a:cubicBezTo>
                  <a:pt x="501" y="815"/>
                  <a:pt x="413" y="801"/>
                  <a:pt x="379" y="795"/>
                </a:cubicBezTo>
                <a:cubicBezTo>
                  <a:pt x="369" y="780"/>
                  <a:pt x="351" y="767"/>
                  <a:pt x="371" y="747"/>
                </a:cubicBezTo>
                <a:cubicBezTo>
                  <a:pt x="385" y="733"/>
                  <a:pt x="409" y="736"/>
                  <a:pt x="428" y="730"/>
                </a:cubicBezTo>
                <a:cubicBezTo>
                  <a:pt x="444" y="725"/>
                  <a:pt x="477" y="714"/>
                  <a:pt x="477" y="714"/>
                </a:cubicBezTo>
                <a:cubicBezTo>
                  <a:pt x="502" y="753"/>
                  <a:pt x="494" y="758"/>
                  <a:pt x="452" y="771"/>
                </a:cubicBezTo>
                <a:cubicBezTo>
                  <a:pt x="441" y="768"/>
                  <a:pt x="425" y="773"/>
                  <a:pt x="420" y="763"/>
                </a:cubicBezTo>
                <a:cubicBezTo>
                  <a:pt x="405" y="733"/>
                  <a:pt x="441" y="695"/>
                  <a:pt x="461" y="682"/>
                </a:cubicBezTo>
                <a:cubicBezTo>
                  <a:pt x="469" y="685"/>
                  <a:pt x="491" y="684"/>
                  <a:pt x="485" y="690"/>
                </a:cubicBezTo>
                <a:cubicBezTo>
                  <a:pt x="473" y="702"/>
                  <a:pt x="436" y="706"/>
                  <a:pt x="436" y="706"/>
                </a:cubicBezTo>
                <a:cubicBezTo>
                  <a:pt x="396" y="703"/>
                  <a:pt x="355" y="705"/>
                  <a:pt x="315" y="698"/>
                </a:cubicBezTo>
                <a:cubicBezTo>
                  <a:pt x="289" y="694"/>
                  <a:pt x="298" y="670"/>
                  <a:pt x="306" y="657"/>
                </a:cubicBezTo>
                <a:cubicBezTo>
                  <a:pt x="327" y="622"/>
                  <a:pt x="377" y="616"/>
                  <a:pt x="412" y="609"/>
                </a:cubicBezTo>
                <a:cubicBezTo>
                  <a:pt x="413" y="608"/>
                  <a:pt x="442" y="567"/>
                  <a:pt x="436" y="560"/>
                </a:cubicBezTo>
                <a:cubicBezTo>
                  <a:pt x="432" y="555"/>
                  <a:pt x="383" y="540"/>
                  <a:pt x="371" y="536"/>
                </a:cubicBezTo>
                <a:cubicBezTo>
                  <a:pt x="331" y="549"/>
                  <a:pt x="318" y="515"/>
                  <a:pt x="274" y="511"/>
                </a:cubicBezTo>
                <a:cubicBezTo>
                  <a:pt x="228" y="507"/>
                  <a:pt x="182" y="506"/>
                  <a:pt x="136" y="503"/>
                </a:cubicBezTo>
                <a:cubicBezTo>
                  <a:pt x="174" y="530"/>
                  <a:pt x="152" y="538"/>
                  <a:pt x="193" y="552"/>
                </a:cubicBezTo>
                <a:cubicBezTo>
                  <a:pt x="286" y="543"/>
                  <a:pt x="258" y="541"/>
                  <a:pt x="323" y="520"/>
                </a:cubicBezTo>
                <a:cubicBezTo>
                  <a:pt x="349" y="493"/>
                  <a:pt x="356" y="465"/>
                  <a:pt x="323" y="438"/>
                </a:cubicBezTo>
                <a:cubicBezTo>
                  <a:pt x="298" y="418"/>
                  <a:pt x="284" y="417"/>
                  <a:pt x="250" y="406"/>
                </a:cubicBezTo>
                <a:cubicBezTo>
                  <a:pt x="242" y="403"/>
                  <a:pt x="225" y="398"/>
                  <a:pt x="225" y="398"/>
                </a:cubicBezTo>
                <a:cubicBezTo>
                  <a:pt x="209" y="401"/>
                  <a:pt x="190" y="396"/>
                  <a:pt x="177" y="406"/>
                </a:cubicBezTo>
                <a:cubicBezTo>
                  <a:pt x="170" y="411"/>
                  <a:pt x="179" y="424"/>
                  <a:pt x="185" y="430"/>
                </a:cubicBezTo>
                <a:cubicBezTo>
                  <a:pt x="203" y="448"/>
                  <a:pt x="233" y="442"/>
                  <a:pt x="258" y="446"/>
                </a:cubicBezTo>
                <a:cubicBezTo>
                  <a:pt x="302" y="443"/>
                  <a:pt x="357" y="461"/>
                  <a:pt x="388" y="430"/>
                </a:cubicBezTo>
                <a:cubicBezTo>
                  <a:pt x="402" y="417"/>
                  <a:pt x="420" y="382"/>
                  <a:pt x="420" y="382"/>
                </a:cubicBezTo>
                <a:cubicBezTo>
                  <a:pt x="433" y="342"/>
                  <a:pt x="457" y="310"/>
                  <a:pt x="404" y="292"/>
                </a:cubicBezTo>
                <a:cubicBezTo>
                  <a:pt x="295" y="327"/>
                  <a:pt x="109" y="314"/>
                  <a:pt x="22" y="317"/>
                </a:cubicBezTo>
                <a:cubicBezTo>
                  <a:pt x="17" y="325"/>
                  <a:pt x="0" y="334"/>
                  <a:pt x="6" y="341"/>
                </a:cubicBezTo>
                <a:cubicBezTo>
                  <a:pt x="17" y="354"/>
                  <a:pt x="55" y="357"/>
                  <a:pt x="55" y="357"/>
                </a:cubicBezTo>
                <a:cubicBezTo>
                  <a:pt x="126" y="351"/>
                  <a:pt x="191" y="347"/>
                  <a:pt x="258" y="325"/>
                </a:cubicBezTo>
                <a:cubicBezTo>
                  <a:pt x="280" y="310"/>
                  <a:pt x="296" y="294"/>
                  <a:pt x="315" y="276"/>
                </a:cubicBezTo>
                <a:cubicBezTo>
                  <a:pt x="318" y="268"/>
                  <a:pt x="321" y="260"/>
                  <a:pt x="323" y="252"/>
                </a:cubicBezTo>
                <a:cubicBezTo>
                  <a:pt x="326" y="241"/>
                  <a:pt x="320" y="223"/>
                  <a:pt x="331" y="219"/>
                </a:cubicBezTo>
                <a:cubicBezTo>
                  <a:pt x="340" y="216"/>
                  <a:pt x="342" y="236"/>
                  <a:pt x="347" y="244"/>
                </a:cubicBezTo>
                <a:cubicBezTo>
                  <a:pt x="353" y="253"/>
                  <a:pt x="326" y="239"/>
                  <a:pt x="315" y="236"/>
                </a:cubicBezTo>
                <a:cubicBezTo>
                  <a:pt x="384" y="340"/>
                  <a:pt x="373" y="308"/>
                  <a:pt x="306" y="292"/>
                </a:cubicBezTo>
                <a:cubicBezTo>
                  <a:pt x="276" y="272"/>
                  <a:pt x="243" y="263"/>
                  <a:pt x="209" y="252"/>
                </a:cubicBezTo>
                <a:cubicBezTo>
                  <a:pt x="193" y="247"/>
                  <a:pt x="160" y="236"/>
                  <a:pt x="160" y="236"/>
                </a:cubicBezTo>
                <a:cubicBezTo>
                  <a:pt x="152" y="230"/>
                  <a:pt x="145" y="223"/>
                  <a:pt x="136" y="219"/>
                </a:cubicBezTo>
                <a:cubicBezTo>
                  <a:pt x="120" y="212"/>
                  <a:pt x="87" y="203"/>
                  <a:pt x="87" y="203"/>
                </a:cubicBezTo>
                <a:cubicBezTo>
                  <a:pt x="82" y="195"/>
                  <a:pt x="69" y="188"/>
                  <a:pt x="71" y="179"/>
                </a:cubicBezTo>
                <a:cubicBezTo>
                  <a:pt x="73" y="169"/>
                  <a:pt x="88" y="169"/>
                  <a:pt x="96" y="163"/>
                </a:cubicBezTo>
                <a:cubicBezTo>
                  <a:pt x="144" y="124"/>
                  <a:pt x="165" y="131"/>
                  <a:pt x="225" y="122"/>
                </a:cubicBezTo>
                <a:cubicBezTo>
                  <a:pt x="239" y="120"/>
                  <a:pt x="253" y="118"/>
                  <a:pt x="266" y="114"/>
                </a:cubicBezTo>
                <a:cubicBezTo>
                  <a:pt x="283" y="110"/>
                  <a:pt x="315" y="98"/>
                  <a:pt x="315" y="98"/>
                </a:cubicBezTo>
                <a:cubicBezTo>
                  <a:pt x="336" y="76"/>
                  <a:pt x="358" y="79"/>
                  <a:pt x="371" y="49"/>
                </a:cubicBezTo>
                <a:cubicBezTo>
                  <a:pt x="378" y="33"/>
                  <a:pt x="388" y="0"/>
                  <a:pt x="388" y="0"/>
                </a:cubicBezTo>
              </a:path>
            </a:pathLst>
          </a:custGeom>
          <a:noFill/>
          <a:ln w="28575" cmpd="sng">
            <a:solidFill>
              <a:srgbClr val="C0C0C0"/>
            </a:solidFill>
            <a:round/>
            <a:headEnd/>
            <a:tailEnd/>
          </a:ln>
        </p:spPr>
        <p:txBody>
          <a:bodyPr/>
          <a:lstStyle/>
          <a:p>
            <a:endParaRPr lang="en-GB"/>
          </a:p>
        </p:txBody>
      </p:sp>
      <p:sp>
        <p:nvSpPr>
          <p:cNvPr id="36877" name="Freeform 17"/>
          <p:cNvSpPr>
            <a:spLocks/>
          </p:cNvSpPr>
          <p:nvPr/>
        </p:nvSpPr>
        <p:spPr bwMode="auto">
          <a:xfrm>
            <a:off x="4800600" y="5727700"/>
            <a:ext cx="490538" cy="463550"/>
          </a:xfrm>
          <a:custGeom>
            <a:avLst/>
            <a:gdLst>
              <a:gd name="T0" fmla="*/ 0 w 237"/>
              <a:gd name="T1" fmla="*/ 0 h 244"/>
              <a:gd name="T2" fmla="*/ 137087807 w 237"/>
              <a:gd name="T3" fmla="*/ 292346212 h 244"/>
              <a:gd name="T4" fmla="*/ 244186507 w 237"/>
              <a:gd name="T5" fmla="*/ 584694324 h 244"/>
              <a:gd name="T6" fmla="*/ 312731477 w 237"/>
              <a:gd name="T7" fmla="*/ 877040418 h 244"/>
              <a:gd name="T8" fmla="*/ 415547802 w 237"/>
              <a:gd name="T9" fmla="*/ 848167339 h 244"/>
              <a:gd name="T10" fmla="*/ 488375083 w 237"/>
              <a:gd name="T11" fmla="*/ 790419283 h 244"/>
              <a:gd name="T12" fmla="*/ 591191537 w 237"/>
              <a:gd name="T13" fmla="*/ 848167339 h 244"/>
              <a:gd name="T14" fmla="*/ 694005791 w 237"/>
              <a:gd name="T15" fmla="*/ 877040418 h 244"/>
              <a:gd name="T16" fmla="*/ 835377978 w 237"/>
              <a:gd name="T17" fmla="*/ 729063516 h 24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37"/>
              <a:gd name="T28" fmla="*/ 0 h 244"/>
              <a:gd name="T29" fmla="*/ 237 w 237"/>
              <a:gd name="T30" fmla="*/ 244 h 24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37" h="244">
                <a:moveTo>
                  <a:pt x="0" y="0"/>
                </a:moveTo>
                <a:cubicBezTo>
                  <a:pt x="41" y="41"/>
                  <a:pt x="16" y="7"/>
                  <a:pt x="32" y="81"/>
                </a:cubicBezTo>
                <a:cubicBezTo>
                  <a:pt x="38" y="109"/>
                  <a:pt x="52" y="134"/>
                  <a:pt x="57" y="162"/>
                </a:cubicBezTo>
                <a:cubicBezTo>
                  <a:pt x="71" y="243"/>
                  <a:pt x="57" y="194"/>
                  <a:pt x="73" y="243"/>
                </a:cubicBezTo>
                <a:cubicBezTo>
                  <a:pt x="81" y="240"/>
                  <a:pt x="90" y="239"/>
                  <a:pt x="97" y="235"/>
                </a:cubicBezTo>
                <a:cubicBezTo>
                  <a:pt x="104" y="231"/>
                  <a:pt x="106" y="219"/>
                  <a:pt x="114" y="219"/>
                </a:cubicBezTo>
                <a:cubicBezTo>
                  <a:pt x="124" y="219"/>
                  <a:pt x="129" y="231"/>
                  <a:pt x="138" y="235"/>
                </a:cubicBezTo>
                <a:cubicBezTo>
                  <a:pt x="146" y="239"/>
                  <a:pt x="154" y="240"/>
                  <a:pt x="162" y="243"/>
                </a:cubicBezTo>
                <a:cubicBezTo>
                  <a:pt x="203" y="236"/>
                  <a:pt x="237" y="244"/>
                  <a:pt x="195" y="202"/>
                </a:cubicBezTo>
              </a:path>
            </a:pathLst>
          </a:custGeom>
          <a:noFill/>
          <a:ln w="57150" cmpd="sng">
            <a:solidFill>
              <a:schemeClr val="tx1"/>
            </a:solidFill>
            <a:round/>
            <a:headEnd/>
            <a:tailEnd/>
          </a:ln>
        </p:spPr>
        <p:txBody>
          <a:bodyPr/>
          <a:lstStyle/>
          <a:p>
            <a:endParaRPr lang="en-GB"/>
          </a:p>
        </p:txBody>
      </p:sp>
      <p:sp>
        <p:nvSpPr>
          <p:cNvPr id="36878" name="Freeform 18"/>
          <p:cNvSpPr>
            <a:spLocks/>
          </p:cNvSpPr>
          <p:nvPr/>
        </p:nvSpPr>
        <p:spPr bwMode="auto">
          <a:xfrm>
            <a:off x="5283200" y="5727700"/>
            <a:ext cx="401638" cy="534988"/>
          </a:xfrm>
          <a:custGeom>
            <a:avLst/>
            <a:gdLst>
              <a:gd name="T0" fmla="*/ 514112589 w 253"/>
              <a:gd name="T1" fmla="*/ 110886988 h 337"/>
              <a:gd name="T2" fmla="*/ 206653070 w 253"/>
              <a:gd name="T3" fmla="*/ 30241905 h 337"/>
              <a:gd name="T4" fmla="*/ 63004788 w 253"/>
              <a:gd name="T5" fmla="*/ 153730463 h 337"/>
              <a:gd name="T6" fmla="*/ 42843505 w 253"/>
              <a:gd name="T7" fmla="*/ 458668898 h 337"/>
              <a:gd name="T8" fmla="*/ 226814389 w 253"/>
              <a:gd name="T9" fmla="*/ 682963727 h 337"/>
              <a:gd name="T10" fmla="*/ 330141693 w 253"/>
              <a:gd name="T11" fmla="*/ 766128137 h 337"/>
              <a:gd name="T12" fmla="*/ 637601163 w 253"/>
              <a:gd name="T13" fmla="*/ 642641204 h 337"/>
              <a:gd name="T14" fmla="*/ 0 60000 65536"/>
              <a:gd name="T15" fmla="*/ 0 60000 65536"/>
              <a:gd name="T16" fmla="*/ 0 60000 65536"/>
              <a:gd name="T17" fmla="*/ 0 60000 65536"/>
              <a:gd name="T18" fmla="*/ 0 60000 65536"/>
              <a:gd name="T19" fmla="*/ 0 60000 65536"/>
              <a:gd name="T20" fmla="*/ 0 60000 65536"/>
              <a:gd name="T21" fmla="*/ 0 w 253"/>
              <a:gd name="T22" fmla="*/ 0 h 337"/>
              <a:gd name="T23" fmla="*/ 253 w 253"/>
              <a:gd name="T24" fmla="*/ 337 h 33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53" h="337">
                <a:moveTo>
                  <a:pt x="204" y="44"/>
                </a:moveTo>
                <a:cubicBezTo>
                  <a:pt x="135" y="0"/>
                  <a:pt x="187" y="1"/>
                  <a:pt x="82" y="12"/>
                </a:cubicBezTo>
                <a:cubicBezTo>
                  <a:pt x="52" y="22"/>
                  <a:pt x="47" y="39"/>
                  <a:pt x="25" y="61"/>
                </a:cubicBezTo>
                <a:cubicBezTo>
                  <a:pt x="6" y="118"/>
                  <a:pt x="0" y="113"/>
                  <a:pt x="17" y="182"/>
                </a:cubicBezTo>
                <a:cubicBezTo>
                  <a:pt x="25" y="213"/>
                  <a:pt x="71" y="248"/>
                  <a:pt x="90" y="271"/>
                </a:cubicBezTo>
                <a:cubicBezTo>
                  <a:pt x="118" y="306"/>
                  <a:pt x="90" y="291"/>
                  <a:pt x="131" y="304"/>
                </a:cubicBezTo>
                <a:cubicBezTo>
                  <a:pt x="181" y="337"/>
                  <a:pt x="253" y="323"/>
                  <a:pt x="253" y="255"/>
                </a:cubicBezTo>
              </a:path>
            </a:pathLst>
          </a:custGeom>
          <a:noFill/>
          <a:ln w="57150" cmpd="sng">
            <a:solidFill>
              <a:schemeClr val="tx1"/>
            </a:solidFill>
            <a:round/>
            <a:headEnd/>
            <a:tailEnd/>
          </a:ln>
        </p:spPr>
        <p:txBody>
          <a:bodyPr/>
          <a:lstStyle/>
          <a:p>
            <a:endParaRPr lang="en-GB"/>
          </a:p>
        </p:txBody>
      </p:sp>
      <p:sp>
        <p:nvSpPr>
          <p:cNvPr id="36879" name="Rectangle 19"/>
          <p:cNvSpPr>
            <a:spLocks noChangeArrowheads="1"/>
          </p:cNvSpPr>
          <p:nvPr/>
        </p:nvSpPr>
        <p:spPr bwMode="auto">
          <a:xfrm>
            <a:off x="533400" y="3275013"/>
            <a:ext cx="6248400" cy="915987"/>
          </a:xfrm>
          <a:prstGeom prst="rect">
            <a:avLst/>
          </a:prstGeom>
          <a:noFill/>
          <a:ln w="9525">
            <a:noFill/>
            <a:miter lim="800000"/>
            <a:headEnd/>
            <a:tailEnd/>
          </a:ln>
        </p:spPr>
        <p:txBody>
          <a:bodyPr>
            <a:spAutoFit/>
          </a:bodyPr>
          <a:lstStyle/>
          <a:p>
            <a:r>
              <a:rPr kumimoji="1" lang="en-US" sz="1800">
                <a:solidFill>
                  <a:srgbClr val="008000"/>
                </a:solidFill>
                <a:latin typeface="Comic Sans MS" pitchFamily="66" charset="0"/>
              </a:rPr>
              <a:t>(The emittance </a:t>
            </a:r>
            <a:r>
              <a:rPr kumimoji="1" lang="en-US" sz="1800" b="1">
                <a:solidFill>
                  <a:schemeClr val="tx2"/>
                </a:solidFill>
                <a:latin typeface="Symbol" pitchFamily="18" charset="2"/>
              </a:rPr>
              <a:t>e</a:t>
            </a:r>
            <a:r>
              <a:rPr kumimoji="1" lang="en-US" sz="1800">
                <a:solidFill>
                  <a:schemeClr val="tx2"/>
                </a:solidFill>
                <a:latin typeface="Comic Sans MS" pitchFamily="66" charset="0"/>
              </a:rPr>
              <a:t> </a:t>
            </a:r>
            <a:r>
              <a:rPr kumimoji="1" lang="en-US" sz="1800">
                <a:solidFill>
                  <a:srgbClr val="008000"/>
                </a:solidFill>
                <a:latin typeface="Comic Sans MS" pitchFamily="66" charset="0"/>
              </a:rPr>
              <a:t>is constant, so, to make the IP beam size </a:t>
            </a:r>
            <a:r>
              <a:rPr kumimoji="1" lang="en-US" sz="1800">
                <a:solidFill>
                  <a:schemeClr val="tx2"/>
                </a:solidFill>
                <a:latin typeface="Comic Sans MS" pitchFamily="66" charset="0"/>
              </a:rPr>
              <a:t>(</a:t>
            </a:r>
            <a:r>
              <a:rPr kumimoji="1" lang="en-US" sz="1800" b="1">
                <a:solidFill>
                  <a:schemeClr val="tx2"/>
                </a:solidFill>
                <a:latin typeface="Symbol" pitchFamily="18" charset="2"/>
              </a:rPr>
              <a:t>e</a:t>
            </a:r>
            <a:r>
              <a:rPr kumimoji="1" lang="en-US" sz="1800">
                <a:solidFill>
                  <a:schemeClr val="tx2"/>
                </a:solidFill>
                <a:latin typeface="Comic Sans MS" pitchFamily="66" charset="0"/>
              </a:rPr>
              <a:t> </a:t>
            </a:r>
            <a:r>
              <a:rPr kumimoji="1" lang="en-US" sz="1800" b="1">
                <a:solidFill>
                  <a:schemeClr val="tx2"/>
                </a:solidFill>
                <a:latin typeface="Symbol" pitchFamily="18" charset="2"/>
              </a:rPr>
              <a:t>b</a:t>
            </a:r>
            <a:r>
              <a:rPr kumimoji="1" lang="en-US" sz="1800">
                <a:solidFill>
                  <a:schemeClr val="tx2"/>
                </a:solidFill>
                <a:latin typeface="Comic Sans MS" pitchFamily="66" charset="0"/>
              </a:rPr>
              <a:t>)</a:t>
            </a:r>
            <a:r>
              <a:rPr kumimoji="1" lang="en-US" sz="1800" baseline="30000">
                <a:solidFill>
                  <a:schemeClr val="tx2"/>
                </a:solidFill>
                <a:latin typeface="Comic Sans MS" pitchFamily="66" charset="0"/>
              </a:rPr>
              <a:t>1/2</a:t>
            </a:r>
            <a:r>
              <a:rPr kumimoji="1" lang="en-US" sz="1800" baseline="30000">
                <a:solidFill>
                  <a:srgbClr val="008000"/>
                </a:solidFill>
                <a:latin typeface="Comic Sans MS" pitchFamily="66" charset="0"/>
              </a:rPr>
              <a:t>  </a:t>
            </a:r>
            <a:r>
              <a:rPr kumimoji="1" lang="en-US" sz="1800">
                <a:solidFill>
                  <a:srgbClr val="008000"/>
                </a:solidFill>
                <a:latin typeface="Comic Sans MS" pitchFamily="66" charset="0"/>
              </a:rPr>
              <a:t>small, you need large beam divergence </a:t>
            </a:r>
            <a:br>
              <a:rPr kumimoji="1" lang="en-US" sz="1800">
                <a:solidFill>
                  <a:srgbClr val="008000"/>
                </a:solidFill>
                <a:latin typeface="Comic Sans MS" pitchFamily="66" charset="0"/>
              </a:rPr>
            </a:br>
            <a:r>
              <a:rPr kumimoji="1" lang="en-US" sz="1800">
                <a:solidFill>
                  <a:srgbClr val="008000"/>
                </a:solidFill>
                <a:latin typeface="Comic Sans MS" pitchFamily="66" charset="0"/>
              </a:rPr>
              <a:t>at the IP </a:t>
            </a:r>
            <a:r>
              <a:rPr kumimoji="1" lang="en-US" sz="1800">
                <a:solidFill>
                  <a:schemeClr val="tx2"/>
                </a:solidFill>
                <a:latin typeface="Comic Sans MS" pitchFamily="66" charset="0"/>
              </a:rPr>
              <a:t>(</a:t>
            </a:r>
            <a:r>
              <a:rPr kumimoji="1" lang="en-US" sz="1800" b="1">
                <a:solidFill>
                  <a:schemeClr val="tx2"/>
                </a:solidFill>
                <a:latin typeface="Symbol" pitchFamily="18" charset="2"/>
              </a:rPr>
              <a:t>e</a:t>
            </a:r>
            <a:r>
              <a:rPr kumimoji="1" lang="en-US" sz="1800">
                <a:solidFill>
                  <a:schemeClr val="tx2"/>
                </a:solidFill>
                <a:latin typeface="Comic Sans MS" pitchFamily="66" charset="0"/>
              </a:rPr>
              <a:t> / </a:t>
            </a:r>
            <a:r>
              <a:rPr kumimoji="1" lang="en-US" sz="1800" b="1">
                <a:solidFill>
                  <a:schemeClr val="tx2"/>
                </a:solidFill>
                <a:latin typeface="Symbol" pitchFamily="18" charset="2"/>
              </a:rPr>
              <a:t>b</a:t>
            </a:r>
            <a:r>
              <a:rPr kumimoji="1" lang="en-US" sz="1800">
                <a:solidFill>
                  <a:schemeClr val="tx2"/>
                </a:solidFill>
                <a:latin typeface="Comic Sans MS" pitchFamily="66" charset="0"/>
              </a:rPr>
              <a:t>)</a:t>
            </a:r>
            <a:r>
              <a:rPr kumimoji="1" lang="en-US" sz="1800" baseline="30000">
                <a:solidFill>
                  <a:schemeClr val="tx2"/>
                </a:solidFill>
                <a:latin typeface="Comic Sans MS" pitchFamily="66" charset="0"/>
              </a:rPr>
              <a:t>1/2</a:t>
            </a:r>
            <a:r>
              <a:rPr kumimoji="1" lang="en-US" sz="1800" baseline="30000">
                <a:solidFill>
                  <a:srgbClr val="008000"/>
                </a:solidFill>
                <a:latin typeface="Comic Sans MS" pitchFamily="66" charset="0"/>
              </a:rPr>
              <a:t> </a:t>
            </a:r>
            <a:r>
              <a:rPr kumimoji="1" lang="en-US" sz="1800">
                <a:solidFill>
                  <a:srgbClr val="008000"/>
                </a:solidFill>
                <a:latin typeface="Comic Sans MS" pitchFamily="66" charset="0"/>
              </a:rPr>
              <a:t>i.e. short-focusing lens.)</a:t>
            </a:r>
          </a:p>
        </p:txBody>
      </p:sp>
    </p:spTree>
  </p:cSld>
  <p:clrMapOvr>
    <a:masterClrMapping/>
  </p:clrMapOvr>
  <p:transition>
    <p:strips dir="rd"/>
  </p:transition>
  <p:timing>
    <p:tnLst>
      <p:par>
        <p:cTn id="1" dur="indefinite" restart="never" nodeType="tmRoot"/>
      </p:par>
    </p:tnLst>
  </p:timing>
</p:sld>
</file>

<file path=ppt/slides/slide1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5410" name="Picture 2"/>
          <p:cNvPicPr>
            <a:picLocks noChangeAspect="1" noChangeArrowheads="1"/>
          </p:cNvPicPr>
          <p:nvPr/>
        </p:nvPicPr>
        <p:blipFill>
          <a:blip r:embed="rId2" cstate="email"/>
          <a:srcRect/>
          <a:stretch>
            <a:fillRect/>
          </a:stretch>
        </p:blipFill>
        <p:spPr bwMode="auto">
          <a:xfrm>
            <a:off x="290513" y="585788"/>
            <a:ext cx="8562975" cy="5686425"/>
          </a:xfrm>
          <a:prstGeom prst="rect">
            <a:avLst/>
          </a:prstGeom>
          <a:noFill/>
          <a:ln w="9525">
            <a:noFill/>
            <a:miter lim="800000"/>
            <a:headEnd/>
            <a:tailEnd/>
          </a:ln>
        </p:spPr>
      </p:pic>
      <p:sp>
        <p:nvSpPr>
          <p:cNvPr id="145411" name="Text Box 3"/>
          <p:cNvSpPr txBox="1">
            <a:spLocks noChangeArrowheads="1"/>
          </p:cNvSpPr>
          <p:nvPr/>
        </p:nvSpPr>
        <p:spPr bwMode="auto">
          <a:xfrm>
            <a:off x="2286000" y="6248400"/>
            <a:ext cx="4784725" cy="396875"/>
          </a:xfrm>
          <a:prstGeom prst="rect">
            <a:avLst/>
          </a:prstGeom>
          <a:noFill/>
          <a:ln w="9525">
            <a:noFill/>
            <a:miter lim="800000"/>
            <a:headEnd/>
            <a:tailEnd/>
          </a:ln>
        </p:spPr>
        <p:txBody>
          <a:bodyPr wrap="none">
            <a:spAutoFit/>
          </a:bodyPr>
          <a:lstStyle/>
          <a:p>
            <a:r>
              <a:rPr lang="en-US" sz="2000">
                <a:solidFill>
                  <a:schemeClr val="accent2"/>
                </a:solidFill>
                <a:latin typeface="Berlin Sans FB" pitchFamily="34" charset="0"/>
              </a:rPr>
              <a:t>Panoramic photo of ATF beamlines, N.Toge</a:t>
            </a:r>
          </a:p>
        </p:txBody>
      </p:sp>
    </p:spTree>
  </p:cSld>
  <p:clrMapOvr>
    <a:masterClrMapping/>
  </p:clrMapOvr>
  <p:transition>
    <p:fade/>
  </p:transition>
  <p:timing>
    <p:tnLst>
      <p:par>
        <p:cTn id="1" dur="indefinite" restart="never" nodeType="tmRoot"/>
      </p:par>
    </p:tnLst>
  </p:timing>
</p:sld>
</file>

<file path=ppt/slides/slide1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6434" name="Picture 2"/>
          <p:cNvPicPr>
            <a:picLocks noChangeAspect="1" noChangeArrowheads="1"/>
          </p:cNvPicPr>
          <p:nvPr/>
        </p:nvPicPr>
        <p:blipFill>
          <a:blip r:embed="rId2" cstate="email"/>
          <a:srcRect/>
          <a:stretch>
            <a:fillRect/>
          </a:stretch>
        </p:blipFill>
        <p:spPr bwMode="auto">
          <a:xfrm>
            <a:off x="290513" y="585788"/>
            <a:ext cx="8562975" cy="5686425"/>
          </a:xfrm>
          <a:prstGeom prst="rect">
            <a:avLst/>
          </a:prstGeom>
          <a:noFill/>
          <a:ln w="9525">
            <a:noFill/>
            <a:miter lim="800000"/>
            <a:headEnd/>
            <a:tailEnd/>
          </a:ln>
        </p:spPr>
      </p:pic>
      <p:sp>
        <p:nvSpPr>
          <p:cNvPr id="146435" name="Text Box 3"/>
          <p:cNvSpPr txBox="1">
            <a:spLocks noChangeArrowheads="1"/>
          </p:cNvSpPr>
          <p:nvPr/>
        </p:nvSpPr>
        <p:spPr bwMode="auto">
          <a:xfrm>
            <a:off x="2286000" y="6248400"/>
            <a:ext cx="4784725" cy="396875"/>
          </a:xfrm>
          <a:prstGeom prst="rect">
            <a:avLst/>
          </a:prstGeom>
          <a:noFill/>
          <a:ln w="9525">
            <a:noFill/>
            <a:miter lim="800000"/>
            <a:headEnd/>
            <a:tailEnd/>
          </a:ln>
        </p:spPr>
        <p:txBody>
          <a:bodyPr wrap="none">
            <a:spAutoFit/>
          </a:bodyPr>
          <a:lstStyle/>
          <a:p>
            <a:r>
              <a:rPr lang="en-US" sz="2000">
                <a:solidFill>
                  <a:schemeClr val="accent2"/>
                </a:solidFill>
                <a:latin typeface="Berlin Sans FB" pitchFamily="34" charset="0"/>
              </a:rPr>
              <a:t>Panoramic photo of ATF beamlines, N.Toge</a:t>
            </a:r>
          </a:p>
        </p:txBody>
      </p:sp>
    </p:spTree>
  </p:cSld>
  <p:clrMapOvr>
    <a:masterClrMapping/>
  </p:clrMapOvr>
  <p:transition>
    <p:fade/>
  </p:transition>
  <p:timing>
    <p:tnLst>
      <p:par>
        <p:cTn id="1" dur="indefinite" restart="never" nodeType="tmRoot"/>
      </p:par>
    </p:tnLst>
  </p:timing>
</p:sld>
</file>

<file path=ppt/slides/slide1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7458" name="Picture 4"/>
          <p:cNvPicPr>
            <a:picLocks noChangeAspect="1" noChangeArrowheads="1"/>
          </p:cNvPicPr>
          <p:nvPr/>
        </p:nvPicPr>
        <p:blipFill>
          <a:blip r:embed="rId2" cstate="email"/>
          <a:srcRect/>
          <a:stretch>
            <a:fillRect/>
          </a:stretch>
        </p:blipFill>
        <p:spPr bwMode="auto">
          <a:xfrm>
            <a:off x="290513" y="585788"/>
            <a:ext cx="8562975" cy="5686425"/>
          </a:xfrm>
          <a:prstGeom prst="rect">
            <a:avLst/>
          </a:prstGeom>
          <a:noFill/>
          <a:ln w="9525">
            <a:noFill/>
            <a:miter lim="800000"/>
            <a:headEnd/>
            <a:tailEnd/>
          </a:ln>
        </p:spPr>
      </p:pic>
      <p:sp>
        <p:nvSpPr>
          <p:cNvPr id="147459" name="Text Box 5"/>
          <p:cNvSpPr txBox="1">
            <a:spLocks noChangeArrowheads="1"/>
          </p:cNvSpPr>
          <p:nvPr/>
        </p:nvSpPr>
        <p:spPr bwMode="auto">
          <a:xfrm>
            <a:off x="2286000" y="6248400"/>
            <a:ext cx="4784725" cy="396875"/>
          </a:xfrm>
          <a:prstGeom prst="rect">
            <a:avLst/>
          </a:prstGeom>
          <a:noFill/>
          <a:ln w="9525">
            <a:noFill/>
            <a:miter lim="800000"/>
            <a:headEnd/>
            <a:tailEnd/>
          </a:ln>
        </p:spPr>
        <p:txBody>
          <a:bodyPr wrap="none">
            <a:spAutoFit/>
          </a:bodyPr>
          <a:lstStyle/>
          <a:p>
            <a:r>
              <a:rPr lang="en-US" sz="2000">
                <a:solidFill>
                  <a:schemeClr val="accent2"/>
                </a:solidFill>
                <a:latin typeface="Berlin Sans FB" pitchFamily="34" charset="0"/>
              </a:rPr>
              <a:t>Panoramic photo of ATF beamlines, N.Toge</a:t>
            </a:r>
          </a:p>
        </p:txBody>
      </p:sp>
    </p:spTree>
  </p:cSld>
  <p:clrMapOvr>
    <a:masterClrMapping/>
  </p:clrMapOvr>
  <p:transition>
    <p:fade/>
  </p:transition>
  <p:timing>
    <p:tnLst>
      <p:par>
        <p:cTn id="1" dur="indefinite" restart="never" nodeType="tmRoot"/>
      </p:par>
    </p:tnLst>
  </p:timing>
</p:sld>
</file>

<file path=ppt/slides/slide1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8482" name="Picture 2"/>
          <p:cNvPicPr>
            <a:picLocks noChangeAspect="1" noChangeArrowheads="1"/>
          </p:cNvPicPr>
          <p:nvPr/>
        </p:nvPicPr>
        <p:blipFill>
          <a:blip r:embed="rId2" cstate="email"/>
          <a:srcRect/>
          <a:stretch>
            <a:fillRect/>
          </a:stretch>
        </p:blipFill>
        <p:spPr bwMode="auto">
          <a:xfrm>
            <a:off x="290513" y="585788"/>
            <a:ext cx="8562975" cy="5686425"/>
          </a:xfrm>
          <a:prstGeom prst="rect">
            <a:avLst/>
          </a:prstGeom>
          <a:noFill/>
          <a:ln w="9525">
            <a:noFill/>
            <a:miter lim="800000"/>
            <a:headEnd/>
            <a:tailEnd/>
          </a:ln>
        </p:spPr>
      </p:pic>
      <p:sp>
        <p:nvSpPr>
          <p:cNvPr id="148483" name="Text Box 3"/>
          <p:cNvSpPr txBox="1">
            <a:spLocks noChangeArrowheads="1"/>
          </p:cNvSpPr>
          <p:nvPr/>
        </p:nvSpPr>
        <p:spPr bwMode="auto">
          <a:xfrm>
            <a:off x="2286000" y="6248400"/>
            <a:ext cx="4784725" cy="396875"/>
          </a:xfrm>
          <a:prstGeom prst="rect">
            <a:avLst/>
          </a:prstGeom>
          <a:noFill/>
          <a:ln w="9525">
            <a:noFill/>
            <a:miter lim="800000"/>
            <a:headEnd/>
            <a:tailEnd/>
          </a:ln>
        </p:spPr>
        <p:txBody>
          <a:bodyPr wrap="none">
            <a:spAutoFit/>
          </a:bodyPr>
          <a:lstStyle/>
          <a:p>
            <a:r>
              <a:rPr lang="en-US" sz="2000">
                <a:solidFill>
                  <a:schemeClr val="accent2"/>
                </a:solidFill>
                <a:latin typeface="Berlin Sans FB" pitchFamily="34" charset="0"/>
              </a:rPr>
              <a:t>Panoramic photo of ATF beamlines, N.Toge</a:t>
            </a:r>
          </a:p>
        </p:txBody>
      </p:sp>
    </p:spTree>
  </p:cSld>
  <p:clrMapOvr>
    <a:masterClrMapping/>
  </p:clrMapOvr>
  <p:transition>
    <p:fade/>
  </p:transition>
  <p:timing>
    <p:tnLst>
      <p:par>
        <p:cTn id="1" dur="indefinite" restart="never" nodeType="tmRoot"/>
      </p:par>
    </p:tnLst>
  </p:timing>
</p:sld>
</file>

<file path=ppt/slides/slide1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9506" name="Rectangle 3"/>
          <p:cNvSpPr>
            <a:spLocks noChangeArrowheads="1"/>
          </p:cNvSpPr>
          <p:nvPr/>
        </p:nvSpPr>
        <p:spPr bwMode="auto">
          <a:xfrm>
            <a:off x="1295400" y="0"/>
            <a:ext cx="7848600" cy="939800"/>
          </a:xfrm>
          <a:prstGeom prst="rect">
            <a:avLst/>
          </a:prstGeom>
          <a:noFill/>
          <a:ln w="9525">
            <a:noFill/>
            <a:miter lim="800000"/>
            <a:headEnd/>
            <a:tailEnd/>
          </a:ln>
        </p:spPr>
        <p:txBody>
          <a:bodyPr anchor="ctr"/>
          <a:lstStyle/>
          <a:p>
            <a:pPr algn="ctr"/>
            <a:r>
              <a:rPr kumimoji="1" lang="en-US" sz="3600">
                <a:solidFill>
                  <a:schemeClr val="tx2"/>
                </a:solidFill>
                <a:latin typeface="Berlin Sans FB" pitchFamily="34" charset="0"/>
              </a:rPr>
              <a:t>ATF hall before ATF2 construction</a:t>
            </a:r>
          </a:p>
        </p:txBody>
      </p:sp>
      <p:pic>
        <p:nvPicPr>
          <p:cNvPr id="149507" name="Picture 4" descr="atf_hall_full"/>
          <p:cNvPicPr>
            <a:picLocks noChangeAspect="1" noChangeArrowheads="1"/>
          </p:cNvPicPr>
          <p:nvPr/>
        </p:nvPicPr>
        <p:blipFill>
          <a:blip r:embed="rId2" cstate="email"/>
          <a:srcRect/>
          <a:stretch>
            <a:fillRect/>
          </a:stretch>
        </p:blipFill>
        <p:spPr bwMode="auto">
          <a:xfrm>
            <a:off x="0" y="1165225"/>
            <a:ext cx="9158288" cy="5235575"/>
          </a:xfrm>
          <a:prstGeom prst="rect">
            <a:avLst/>
          </a:prstGeom>
          <a:noFill/>
          <a:ln w="9525">
            <a:noFill/>
            <a:miter lim="800000"/>
            <a:headEnd/>
            <a:tailEnd/>
          </a:ln>
        </p:spPr>
      </p:pic>
    </p:spTree>
  </p:cSld>
  <p:clrMapOvr>
    <a:masterClrMapping/>
  </p:clrMapOvr>
  <p:transition>
    <p:strips dir="rd"/>
  </p:transition>
  <p:timing>
    <p:tnLst>
      <p:par>
        <p:cTn id="1" dur="indefinite" restart="never" nodeType="tmRoot"/>
      </p:par>
    </p:tnLst>
  </p:timing>
</p:sld>
</file>

<file path=ppt/slides/slide1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530" name="Rectangle 2"/>
          <p:cNvSpPr>
            <a:spLocks noChangeArrowheads="1"/>
          </p:cNvSpPr>
          <p:nvPr/>
        </p:nvSpPr>
        <p:spPr bwMode="auto">
          <a:xfrm>
            <a:off x="1295400" y="0"/>
            <a:ext cx="7848600" cy="939800"/>
          </a:xfrm>
          <a:prstGeom prst="rect">
            <a:avLst/>
          </a:prstGeom>
          <a:noFill/>
          <a:ln w="9525">
            <a:noFill/>
            <a:miter lim="800000"/>
            <a:headEnd/>
            <a:tailEnd/>
          </a:ln>
        </p:spPr>
        <p:txBody>
          <a:bodyPr anchor="ctr"/>
          <a:lstStyle/>
          <a:p>
            <a:pPr algn="ctr"/>
            <a:r>
              <a:rPr kumimoji="1" lang="en-US" sz="3600">
                <a:solidFill>
                  <a:schemeClr val="tx2"/>
                </a:solidFill>
                <a:latin typeface="Berlin Sans FB" pitchFamily="34" charset="0"/>
              </a:rPr>
              <a:t>ATF hall emptied</a:t>
            </a:r>
          </a:p>
        </p:txBody>
      </p:sp>
      <p:pic>
        <p:nvPicPr>
          <p:cNvPr id="150531" name="Picture 4" descr="atf_hall_empty"/>
          <p:cNvPicPr>
            <a:picLocks noChangeAspect="1" noChangeArrowheads="1"/>
          </p:cNvPicPr>
          <p:nvPr/>
        </p:nvPicPr>
        <p:blipFill>
          <a:blip r:embed="rId2" cstate="email"/>
          <a:srcRect/>
          <a:stretch>
            <a:fillRect/>
          </a:stretch>
        </p:blipFill>
        <p:spPr bwMode="auto">
          <a:xfrm>
            <a:off x="0" y="1165225"/>
            <a:ext cx="9144000" cy="5387975"/>
          </a:xfrm>
          <a:prstGeom prst="rect">
            <a:avLst/>
          </a:prstGeom>
          <a:noFill/>
          <a:ln w="9525">
            <a:noFill/>
            <a:miter lim="800000"/>
            <a:headEnd/>
            <a:tailEnd/>
          </a:ln>
        </p:spPr>
      </p:pic>
      <p:sp>
        <p:nvSpPr>
          <p:cNvPr id="150532" name="Text Box 5"/>
          <p:cNvSpPr txBox="1">
            <a:spLocks noChangeArrowheads="1"/>
          </p:cNvSpPr>
          <p:nvPr/>
        </p:nvSpPr>
        <p:spPr bwMode="auto">
          <a:xfrm>
            <a:off x="2438400" y="6232525"/>
            <a:ext cx="4654550" cy="396875"/>
          </a:xfrm>
          <a:prstGeom prst="rect">
            <a:avLst/>
          </a:prstGeom>
          <a:solidFill>
            <a:srgbClr val="FFFFFF">
              <a:alpha val="54117"/>
            </a:srgbClr>
          </a:solidFill>
          <a:ln w="9525">
            <a:noFill/>
            <a:miter lim="800000"/>
            <a:headEnd/>
            <a:tailEnd/>
          </a:ln>
        </p:spPr>
        <p:txBody>
          <a:bodyPr wrap="none">
            <a:spAutoFit/>
          </a:bodyPr>
          <a:lstStyle/>
          <a:p>
            <a:pPr fontAlgn="ctr"/>
            <a:r>
              <a:rPr lang="en-US" sz="2000">
                <a:solidFill>
                  <a:srgbClr val="333399"/>
                </a:solidFill>
                <a:latin typeface="Arial" pitchFamily="34" charset="0"/>
              </a:rPr>
              <a:t>Photos from ATF2 construction, N.Toge</a:t>
            </a:r>
          </a:p>
        </p:txBody>
      </p:sp>
    </p:spTree>
  </p:cSld>
  <p:clrMapOvr>
    <a:masterClrMapping/>
  </p:clrMapOvr>
  <p:transition>
    <p:strips dir="rd"/>
  </p:transition>
  <p:timing>
    <p:tnLst>
      <p:par>
        <p:cTn id="1" dur="indefinite" restart="never" nodeType="tmRoot"/>
      </p:par>
    </p:tnLst>
  </p:timing>
</p:sld>
</file>

<file path=ppt/slides/slide1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02" name="Picture 5"/>
          <p:cNvPicPr>
            <a:picLocks noChangeAspect="1" noChangeArrowheads="1"/>
          </p:cNvPicPr>
          <p:nvPr/>
        </p:nvPicPr>
        <p:blipFill>
          <a:blip r:embed="rId2" cstate="email"/>
          <a:srcRect/>
          <a:stretch>
            <a:fillRect/>
          </a:stretch>
        </p:blipFill>
        <p:spPr bwMode="auto">
          <a:xfrm>
            <a:off x="0" y="0"/>
            <a:ext cx="4624388" cy="6553200"/>
          </a:xfrm>
          <a:prstGeom prst="rect">
            <a:avLst/>
          </a:prstGeom>
          <a:noFill/>
          <a:ln w="9525">
            <a:noFill/>
            <a:miter lim="800000"/>
            <a:headEnd/>
            <a:tailEnd/>
          </a:ln>
        </p:spPr>
      </p:pic>
      <p:pic>
        <p:nvPicPr>
          <p:cNvPr id="153603" name="Picture 6"/>
          <p:cNvPicPr>
            <a:picLocks noChangeAspect="1" noChangeArrowheads="1"/>
          </p:cNvPicPr>
          <p:nvPr/>
        </p:nvPicPr>
        <p:blipFill>
          <a:blip r:embed="rId3" cstate="screen"/>
          <a:srcRect/>
          <a:stretch>
            <a:fillRect/>
          </a:stretch>
        </p:blipFill>
        <p:spPr bwMode="auto">
          <a:xfrm>
            <a:off x="4648200" y="0"/>
            <a:ext cx="4495800" cy="6553200"/>
          </a:xfrm>
          <a:prstGeom prst="rect">
            <a:avLst/>
          </a:prstGeom>
          <a:noFill/>
          <a:ln w="9525">
            <a:noFill/>
            <a:miter lim="800000"/>
            <a:headEnd/>
            <a:tailEnd/>
          </a:ln>
        </p:spPr>
      </p:pic>
      <p:sp>
        <p:nvSpPr>
          <p:cNvPr id="153604" name="Text Box 7"/>
          <p:cNvSpPr txBox="1">
            <a:spLocks noChangeArrowheads="1"/>
          </p:cNvSpPr>
          <p:nvPr/>
        </p:nvSpPr>
        <p:spPr bwMode="auto">
          <a:xfrm>
            <a:off x="2438400" y="6232525"/>
            <a:ext cx="4654550" cy="396875"/>
          </a:xfrm>
          <a:prstGeom prst="rect">
            <a:avLst/>
          </a:prstGeom>
          <a:solidFill>
            <a:srgbClr val="FFFFFF">
              <a:alpha val="54117"/>
            </a:srgbClr>
          </a:solidFill>
          <a:ln w="9525">
            <a:noFill/>
            <a:miter lim="800000"/>
            <a:headEnd/>
            <a:tailEnd/>
          </a:ln>
        </p:spPr>
        <p:txBody>
          <a:bodyPr wrap="none">
            <a:spAutoFit/>
          </a:bodyPr>
          <a:lstStyle/>
          <a:p>
            <a:pPr fontAlgn="ctr"/>
            <a:r>
              <a:rPr lang="en-US" sz="2000">
                <a:solidFill>
                  <a:srgbClr val="333399"/>
                </a:solidFill>
                <a:latin typeface="Arial" pitchFamily="34" charset="0"/>
              </a:rPr>
              <a:t>Photos from ATF2 construction, N.Toge</a:t>
            </a:r>
          </a:p>
        </p:txBody>
      </p:sp>
      <p:sp>
        <p:nvSpPr>
          <p:cNvPr id="153605" name="Rectangle 8"/>
          <p:cNvSpPr>
            <a:spLocks noChangeArrowheads="1"/>
          </p:cNvSpPr>
          <p:nvPr/>
        </p:nvSpPr>
        <p:spPr bwMode="auto">
          <a:xfrm>
            <a:off x="1295400" y="152400"/>
            <a:ext cx="6705600" cy="685800"/>
          </a:xfrm>
          <a:prstGeom prst="rect">
            <a:avLst/>
          </a:prstGeom>
          <a:solidFill>
            <a:schemeClr val="bg1">
              <a:alpha val="70195"/>
            </a:schemeClr>
          </a:solidFill>
          <a:ln w="9525">
            <a:noFill/>
            <a:miter lim="800000"/>
            <a:headEnd/>
            <a:tailEnd/>
          </a:ln>
        </p:spPr>
        <p:txBody>
          <a:bodyPr anchor="ctr"/>
          <a:lstStyle/>
          <a:p>
            <a:pPr algn="ctr"/>
            <a:r>
              <a:rPr kumimoji="1" lang="en-US" sz="3600">
                <a:solidFill>
                  <a:schemeClr val="tx2"/>
                </a:solidFill>
                <a:latin typeface="Berlin Sans FB" pitchFamily="34" charset="0"/>
              </a:rPr>
              <a:t>Building the reinforced floor</a:t>
            </a:r>
          </a:p>
        </p:txBody>
      </p:sp>
    </p:spTree>
  </p:cSld>
  <p:clrMapOvr>
    <a:masterClrMapping/>
  </p:clrMapOvr>
  <p:transition>
    <p:strips dir="rd"/>
  </p:transition>
  <p:timing>
    <p:tnLst>
      <p:par>
        <p:cTn id="1" dur="indefinite" restart="never" nodeType="tmRoot"/>
      </p:par>
    </p:tnLst>
  </p:timing>
</p:sld>
</file>

<file path=ppt/slides/slide1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5650" name="Picture 6" descr="atf_hall_finish"/>
          <p:cNvPicPr>
            <a:picLocks noChangeAspect="1" noChangeArrowheads="1"/>
          </p:cNvPicPr>
          <p:nvPr/>
        </p:nvPicPr>
        <p:blipFill>
          <a:blip r:embed="rId2" cstate="email"/>
          <a:srcRect/>
          <a:stretch>
            <a:fillRect/>
          </a:stretch>
        </p:blipFill>
        <p:spPr bwMode="auto">
          <a:xfrm>
            <a:off x="228600" y="819150"/>
            <a:ext cx="8610600" cy="5734050"/>
          </a:xfrm>
          <a:prstGeom prst="rect">
            <a:avLst/>
          </a:prstGeom>
          <a:noFill/>
          <a:ln w="9525">
            <a:noFill/>
            <a:miter lim="800000"/>
            <a:headEnd/>
            <a:tailEnd/>
          </a:ln>
        </p:spPr>
      </p:pic>
      <p:sp>
        <p:nvSpPr>
          <p:cNvPr id="155651" name="Text Box 7"/>
          <p:cNvSpPr txBox="1">
            <a:spLocks noChangeArrowheads="1"/>
          </p:cNvSpPr>
          <p:nvPr/>
        </p:nvSpPr>
        <p:spPr bwMode="auto">
          <a:xfrm>
            <a:off x="2438400" y="6248400"/>
            <a:ext cx="4654550" cy="396875"/>
          </a:xfrm>
          <a:prstGeom prst="rect">
            <a:avLst/>
          </a:prstGeom>
          <a:solidFill>
            <a:srgbClr val="FFFFFF">
              <a:alpha val="54117"/>
            </a:srgbClr>
          </a:solidFill>
          <a:ln w="9525">
            <a:noFill/>
            <a:miter lim="800000"/>
            <a:headEnd/>
            <a:tailEnd/>
          </a:ln>
        </p:spPr>
        <p:txBody>
          <a:bodyPr wrap="none">
            <a:spAutoFit/>
          </a:bodyPr>
          <a:lstStyle/>
          <a:p>
            <a:pPr fontAlgn="ctr"/>
            <a:r>
              <a:rPr lang="en-US" sz="2000">
                <a:solidFill>
                  <a:srgbClr val="333399"/>
                </a:solidFill>
                <a:latin typeface="Arial" pitchFamily="34" charset="0"/>
              </a:rPr>
              <a:t>Photos from ATF2 construction, N.Toge</a:t>
            </a:r>
          </a:p>
        </p:txBody>
      </p:sp>
      <p:sp>
        <p:nvSpPr>
          <p:cNvPr id="155652" name="Rectangle 8"/>
          <p:cNvSpPr>
            <a:spLocks noGrp="1" noChangeArrowheads="1"/>
          </p:cNvSpPr>
          <p:nvPr>
            <p:ph type="title"/>
          </p:nvPr>
        </p:nvSpPr>
        <p:spPr>
          <a:noFill/>
        </p:spPr>
        <p:txBody>
          <a:bodyPr/>
          <a:lstStyle/>
          <a:p>
            <a:r>
              <a:rPr lang="en-US" smtClean="0"/>
              <a:t>Finished reinforced floor for ATF2 </a:t>
            </a:r>
          </a:p>
        </p:txBody>
      </p:sp>
    </p:spTree>
  </p:cSld>
  <p:clrMapOvr>
    <a:masterClrMapping/>
  </p:clrMapOvr>
  <p:transition>
    <p:strips dir="rd"/>
  </p:transition>
  <p:timing>
    <p:tnLst>
      <p:par>
        <p:cTn id="1" dur="indefinite" restart="never" nodeType="tmRoot"/>
      </p:par>
    </p:tnLst>
  </p:timing>
</p:sld>
</file>

<file path=ppt/slides/slide1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6674" name="Picture 2"/>
          <p:cNvPicPr>
            <a:picLocks noChangeAspect="1" noChangeArrowheads="1"/>
          </p:cNvPicPr>
          <p:nvPr/>
        </p:nvPicPr>
        <p:blipFill>
          <a:blip r:embed="rId3" cstate="email"/>
          <a:srcRect/>
          <a:stretch>
            <a:fillRect/>
          </a:stretch>
        </p:blipFill>
        <p:spPr bwMode="auto">
          <a:xfrm>
            <a:off x="228600" y="533400"/>
            <a:ext cx="8686800" cy="5791200"/>
          </a:xfrm>
          <a:prstGeom prst="rect">
            <a:avLst/>
          </a:prstGeom>
          <a:noFill/>
          <a:ln w="9525">
            <a:noFill/>
            <a:miter lim="800000"/>
            <a:headEnd/>
            <a:tailEnd/>
          </a:ln>
        </p:spPr>
      </p:pic>
    </p:spTree>
  </p:cSld>
  <p:clrMapOvr>
    <a:masterClrMapping/>
  </p:clrMapOvr>
  <p:transition>
    <p:strips dir="rd"/>
  </p:transition>
  <p:timing>
    <p:tnLst>
      <p:par>
        <p:cTn id="1" dur="indefinite" restart="never" nodeType="tmRoot"/>
      </p:par>
    </p:tnLst>
  </p:timing>
</p:sld>
</file>

<file path=ppt/slides/slide1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7698" name="Picture 3" descr="P1000302"/>
          <p:cNvPicPr>
            <a:picLocks noChangeArrowheads="1"/>
          </p:cNvPicPr>
          <p:nvPr/>
        </p:nvPicPr>
        <p:blipFill>
          <a:blip r:embed="rId3" cstate="email"/>
          <a:srcRect/>
          <a:stretch>
            <a:fillRect/>
          </a:stretch>
        </p:blipFill>
        <p:spPr bwMode="auto">
          <a:xfrm>
            <a:off x="1447800" y="228600"/>
            <a:ext cx="5630863" cy="3352800"/>
          </a:xfrm>
          <a:prstGeom prst="rect">
            <a:avLst/>
          </a:prstGeom>
          <a:noFill/>
          <a:ln w="9525">
            <a:noFill/>
            <a:miter lim="800000"/>
            <a:headEnd/>
            <a:tailEnd/>
          </a:ln>
        </p:spPr>
      </p:pic>
      <p:pic>
        <p:nvPicPr>
          <p:cNvPr id="157699" name="Picture 5"/>
          <p:cNvPicPr>
            <a:picLocks noChangeAspect="1" noChangeArrowheads="1"/>
          </p:cNvPicPr>
          <p:nvPr/>
        </p:nvPicPr>
        <p:blipFill>
          <a:blip r:embed="rId4" cstate="email"/>
          <a:srcRect/>
          <a:stretch>
            <a:fillRect/>
          </a:stretch>
        </p:blipFill>
        <p:spPr bwMode="auto">
          <a:xfrm>
            <a:off x="762000" y="3810000"/>
            <a:ext cx="5638800" cy="2684463"/>
          </a:xfrm>
          <a:prstGeom prst="rect">
            <a:avLst/>
          </a:prstGeom>
          <a:noFill/>
          <a:ln w="9525">
            <a:noFill/>
            <a:miter lim="800000"/>
            <a:headEnd/>
            <a:tailEnd/>
          </a:ln>
        </p:spPr>
      </p:pic>
      <p:sp>
        <p:nvSpPr>
          <p:cNvPr id="157700" name="Text Box 6"/>
          <p:cNvSpPr txBox="1">
            <a:spLocks noChangeArrowheads="1"/>
          </p:cNvSpPr>
          <p:nvPr/>
        </p:nvSpPr>
        <p:spPr bwMode="auto">
          <a:xfrm>
            <a:off x="2184400" y="304800"/>
            <a:ext cx="406400" cy="244475"/>
          </a:xfrm>
          <a:prstGeom prst="rect">
            <a:avLst/>
          </a:prstGeom>
          <a:solidFill>
            <a:schemeClr val="bg1">
              <a:alpha val="79999"/>
            </a:schemeClr>
          </a:solidFill>
          <a:ln w="9525" algn="ctr">
            <a:noFill/>
            <a:miter lim="800000"/>
            <a:headEnd/>
            <a:tailEnd/>
          </a:ln>
        </p:spPr>
        <p:txBody>
          <a:bodyPr wrap="none" lIns="0" tIns="0" rIns="0" bIns="0">
            <a:spAutoFit/>
          </a:bodyPr>
          <a:lstStyle/>
          <a:p>
            <a:r>
              <a:rPr lang="en-US" b="1">
                <a:solidFill>
                  <a:srgbClr val="D60093"/>
                </a:solidFill>
              </a:rPr>
              <a:t>QD0</a:t>
            </a:r>
          </a:p>
        </p:txBody>
      </p:sp>
      <p:sp>
        <p:nvSpPr>
          <p:cNvPr id="157701" name="Text Box 7"/>
          <p:cNvSpPr txBox="1">
            <a:spLocks noChangeArrowheads="1"/>
          </p:cNvSpPr>
          <p:nvPr/>
        </p:nvSpPr>
        <p:spPr bwMode="auto">
          <a:xfrm>
            <a:off x="3937000" y="288925"/>
            <a:ext cx="384175" cy="244475"/>
          </a:xfrm>
          <a:prstGeom prst="rect">
            <a:avLst/>
          </a:prstGeom>
          <a:solidFill>
            <a:schemeClr val="bg1">
              <a:alpha val="79999"/>
            </a:schemeClr>
          </a:solidFill>
          <a:ln w="9525" algn="ctr">
            <a:noFill/>
            <a:miter lim="800000"/>
            <a:headEnd/>
            <a:tailEnd/>
          </a:ln>
        </p:spPr>
        <p:txBody>
          <a:bodyPr wrap="none" lIns="0" tIns="0" rIns="0" bIns="0">
            <a:spAutoFit/>
          </a:bodyPr>
          <a:lstStyle/>
          <a:p>
            <a:r>
              <a:rPr lang="en-US" b="1">
                <a:solidFill>
                  <a:srgbClr val="D60093"/>
                </a:solidFill>
              </a:rPr>
              <a:t>QF1</a:t>
            </a:r>
          </a:p>
        </p:txBody>
      </p:sp>
      <p:sp>
        <p:nvSpPr>
          <p:cNvPr id="157702" name="Text Box 8"/>
          <p:cNvSpPr txBox="1">
            <a:spLocks noChangeArrowheads="1"/>
          </p:cNvSpPr>
          <p:nvPr/>
        </p:nvSpPr>
        <p:spPr bwMode="auto">
          <a:xfrm>
            <a:off x="2895600" y="304800"/>
            <a:ext cx="360363" cy="244475"/>
          </a:xfrm>
          <a:prstGeom prst="rect">
            <a:avLst/>
          </a:prstGeom>
          <a:solidFill>
            <a:schemeClr val="bg1">
              <a:alpha val="79999"/>
            </a:schemeClr>
          </a:solidFill>
          <a:ln w="9525" algn="ctr">
            <a:noFill/>
            <a:miter lim="800000"/>
            <a:headEnd/>
            <a:tailEnd/>
          </a:ln>
        </p:spPr>
        <p:txBody>
          <a:bodyPr wrap="none" lIns="0" tIns="0" rIns="0" bIns="0">
            <a:spAutoFit/>
          </a:bodyPr>
          <a:lstStyle/>
          <a:p>
            <a:r>
              <a:rPr lang="en-US" b="1">
                <a:solidFill>
                  <a:srgbClr val="D60093"/>
                </a:solidFill>
              </a:rPr>
              <a:t>SD0</a:t>
            </a:r>
          </a:p>
        </p:txBody>
      </p:sp>
      <p:sp>
        <p:nvSpPr>
          <p:cNvPr id="157703" name="Text Box 9"/>
          <p:cNvSpPr txBox="1">
            <a:spLocks noChangeArrowheads="1"/>
          </p:cNvSpPr>
          <p:nvPr/>
        </p:nvSpPr>
        <p:spPr bwMode="auto">
          <a:xfrm>
            <a:off x="4927600" y="304800"/>
            <a:ext cx="338138" cy="244475"/>
          </a:xfrm>
          <a:prstGeom prst="rect">
            <a:avLst/>
          </a:prstGeom>
          <a:solidFill>
            <a:schemeClr val="bg1">
              <a:alpha val="79999"/>
            </a:schemeClr>
          </a:solidFill>
          <a:ln w="9525" algn="ctr">
            <a:noFill/>
            <a:miter lim="800000"/>
            <a:headEnd/>
            <a:tailEnd/>
          </a:ln>
        </p:spPr>
        <p:txBody>
          <a:bodyPr wrap="none" lIns="0" tIns="0" rIns="0" bIns="0">
            <a:spAutoFit/>
          </a:bodyPr>
          <a:lstStyle/>
          <a:p>
            <a:r>
              <a:rPr lang="en-US" b="1">
                <a:solidFill>
                  <a:srgbClr val="D60093"/>
                </a:solidFill>
              </a:rPr>
              <a:t>SF1</a:t>
            </a:r>
          </a:p>
        </p:txBody>
      </p:sp>
      <p:sp>
        <p:nvSpPr>
          <p:cNvPr id="157704" name="Rectangle 10"/>
          <p:cNvSpPr>
            <a:spLocks noGrp="1" noChangeArrowheads="1"/>
          </p:cNvSpPr>
          <p:nvPr>
            <p:ph type="title"/>
          </p:nvPr>
        </p:nvSpPr>
        <p:spPr>
          <a:xfrm>
            <a:off x="7162800" y="1447800"/>
            <a:ext cx="1981200" cy="4724400"/>
          </a:xfrm>
        </p:spPr>
        <p:txBody>
          <a:bodyPr/>
          <a:lstStyle/>
          <a:p>
            <a:r>
              <a:rPr lang="en-US" sz="3200" smtClean="0"/>
              <a:t>ATF2 final doublet</a:t>
            </a:r>
            <a:br>
              <a:rPr lang="en-US" sz="3200" smtClean="0"/>
            </a:br>
            <a:r>
              <a:rPr lang="en-US" sz="3200" smtClean="0"/>
              <a:t/>
            </a:r>
            <a:br>
              <a:rPr lang="en-US" sz="3200" smtClean="0"/>
            </a:br>
            <a:r>
              <a:rPr lang="en-US" sz="3200" smtClean="0"/>
              <a:t/>
            </a:r>
            <a:br>
              <a:rPr lang="en-US" sz="3200" smtClean="0"/>
            </a:br>
            <a:r>
              <a:rPr lang="en-US" sz="3200" smtClean="0"/>
              <a:t/>
            </a:r>
            <a:br>
              <a:rPr lang="en-US" sz="3200" smtClean="0"/>
            </a:br>
            <a:r>
              <a:rPr lang="en-US" sz="3200" smtClean="0"/>
              <a:t/>
            </a:r>
            <a:br>
              <a:rPr lang="en-US" sz="3200" smtClean="0"/>
            </a:br>
            <a:r>
              <a:rPr lang="en-US" sz="3200" smtClean="0"/>
              <a:t/>
            </a:r>
            <a:br>
              <a:rPr lang="en-US" sz="3200" smtClean="0"/>
            </a:br>
            <a:r>
              <a:rPr lang="en-US" sz="3200" smtClean="0"/>
              <a:t>ILC Final Doublet</a:t>
            </a:r>
            <a:br>
              <a:rPr lang="en-US" sz="3200" smtClean="0"/>
            </a:br>
            <a:r>
              <a:rPr lang="en-US" sz="3200" smtClean="0"/>
              <a:t>layout</a:t>
            </a:r>
          </a:p>
        </p:txBody>
      </p:sp>
    </p:spTree>
  </p:cSld>
  <p:clrMapOvr>
    <a:masterClrMapping/>
  </p:clrMapOvr>
  <p:transition>
    <p:strips dir="rd"/>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a:xfrm>
            <a:off x="1631950" y="352425"/>
            <a:ext cx="7175500" cy="587375"/>
          </a:xfrm>
        </p:spPr>
        <p:txBody>
          <a:bodyPr/>
          <a:lstStyle/>
          <a:p>
            <a:r>
              <a:rPr lang="en-US" smtClean="0"/>
              <a:t>Why nonlinear elements</a:t>
            </a:r>
          </a:p>
        </p:txBody>
      </p:sp>
      <p:sp>
        <p:nvSpPr>
          <p:cNvPr id="37891" name="Rectangle 3"/>
          <p:cNvSpPr>
            <a:spLocks noGrp="1" noChangeArrowheads="1"/>
          </p:cNvSpPr>
          <p:nvPr>
            <p:ph type="body" idx="1"/>
          </p:nvPr>
        </p:nvSpPr>
        <p:spPr>
          <a:xfrm>
            <a:off x="0" y="1371600"/>
            <a:ext cx="8534400" cy="5486400"/>
          </a:xfrm>
        </p:spPr>
        <p:txBody>
          <a:bodyPr/>
          <a:lstStyle/>
          <a:p>
            <a:pPr eaLnBrk="1" hangingPunct="1"/>
            <a:r>
              <a:rPr lang="en-US" smtClean="0">
                <a:solidFill>
                  <a:schemeClr val="accent2"/>
                </a:solidFill>
              </a:rPr>
              <a:t>As sun </a:t>
            </a:r>
            <a:r>
              <a:rPr lang="en-US" b="1" smtClean="0">
                <a:solidFill>
                  <a:schemeClr val="accent2"/>
                </a:solidFill>
              </a:rPr>
              <a:t>light</a:t>
            </a:r>
            <a:r>
              <a:rPr lang="en-US" smtClean="0">
                <a:solidFill>
                  <a:schemeClr val="accent2"/>
                </a:solidFill>
              </a:rPr>
              <a:t> contains different colors,</a:t>
            </a:r>
            <a:r>
              <a:rPr lang="en-US" smtClean="0"/>
              <a:t> </a:t>
            </a:r>
            <a:r>
              <a:rPr lang="en-US" b="1" smtClean="0"/>
              <a:t>electron beam</a:t>
            </a:r>
            <a:r>
              <a:rPr lang="en-US" smtClean="0"/>
              <a:t> has energy spread and get dispersed and distorted </a:t>
            </a:r>
            <a:br>
              <a:rPr lang="en-US" smtClean="0"/>
            </a:br>
            <a:r>
              <a:rPr lang="en-US" smtClean="0"/>
              <a:t>=&gt; </a:t>
            </a:r>
            <a:r>
              <a:rPr lang="en-US" b="1" smtClean="0"/>
              <a:t>chromatic aberrations</a:t>
            </a:r>
          </a:p>
          <a:p>
            <a:pPr eaLnBrk="1" hangingPunct="1"/>
            <a:r>
              <a:rPr lang="en-US" smtClean="0">
                <a:solidFill>
                  <a:schemeClr val="accent2"/>
                </a:solidFill>
              </a:rPr>
              <a:t>For </a:t>
            </a:r>
            <a:r>
              <a:rPr lang="en-US" b="1" smtClean="0">
                <a:solidFill>
                  <a:schemeClr val="accent2"/>
                </a:solidFill>
              </a:rPr>
              <a:t>light</a:t>
            </a:r>
            <a:r>
              <a:rPr lang="en-US" smtClean="0">
                <a:solidFill>
                  <a:schemeClr val="accent2"/>
                </a:solidFill>
              </a:rPr>
              <a:t>, one uses lenses made from different materials to compensate chromatic aberrations</a:t>
            </a:r>
            <a:endParaRPr lang="en-US" smtClean="0"/>
          </a:p>
          <a:p>
            <a:pPr eaLnBrk="1" hangingPunct="1"/>
            <a:r>
              <a:rPr lang="en-US" smtClean="0"/>
              <a:t>Chromatic compensation  for particle </a:t>
            </a:r>
            <a:br>
              <a:rPr lang="en-US" smtClean="0"/>
            </a:br>
            <a:r>
              <a:rPr lang="en-US" smtClean="0"/>
              <a:t>beams is done with </a:t>
            </a:r>
            <a:r>
              <a:rPr lang="en-US" b="1" smtClean="0"/>
              <a:t>nonlinear</a:t>
            </a:r>
            <a:r>
              <a:rPr lang="en-US" smtClean="0"/>
              <a:t> magnets</a:t>
            </a:r>
          </a:p>
          <a:p>
            <a:pPr lvl="1" eaLnBrk="1" hangingPunct="1"/>
            <a:r>
              <a:rPr lang="en-US" smtClean="0">
                <a:solidFill>
                  <a:srgbClr val="CC3399"/>
                </a:solidFill>
              </a:rPr>
              <a:t>Problem: Nonlinear elements create </a:t>
            </a:r>
            <a:br>
              <a:rPr lang="en-US" smtClean="0">
                <a:solidFill>
                  <a:srgbClr val="CC3399"/>
                </a:solidFill>
              </a:rPr>
            </a:br>
            <a:r>
              <a:rPr lang="en-US" b="1" smtClean="0">
                <a:solidFill>
                  <a:srgbClr val="CC3399"/>
                </a:solidFill>
              </a:rPr>
              <a:t>geometric</a:t>
            </a:r>
            <a:r>
              <a:rPr lang="en-US" smtClean="0">
                <a:solidFill>
                  <a:srgbClr val="CC3399"/>
                </a:solidFill>
              </a:rPr>
              <a:t> aberrations</a:t>
            </a:r>
            <a:endParaRPr lang="en-US" smtClean="0"/>
          </a:p>
          <a:p>
            <a:pPr eaLnBrk="1" hangingPunct="1"/>
            <a:r>
              <a:rPr lang="en-US" smtClean="0">
                <a:solidFill>
                  <a:srgbClr val="008000"/>
                </a:solidFill>
              </a:rPr>
              <a:t>The </a:t>
            </a:r>
            <a:r>
              <a:rPr lang="en-US" b="1" smtClean="0">
                <a:solidFill>
                  <a:srgbClr val="008000"/>
                </a:solidFill>
              </a:rPr>
              <a:t>task</a:t>
            </a:r>
            <a:r>
              <a:rPr lang="en-US" smtClean="0">
                <a:solidFill>
                  <a:srgbClr val="008000"/>
                </a:solidFill>
              </a:rPr>
              <a:t> of </a:t>
            </a:r>
            <a:r>
              <a:rPr lang="en-US" b="1" smtClean="0">
                <a:solidFill>
                  <a:srgbClr val="008000"/>
                </a:solidFill>
              </a:rPr>
              <a:t>Final Focus system</a:t>
            </a:r>
            <a:r>
              <a:rPr lang="en-US" smtClean="0">
                <a:solidFill>
                  <a:srgbClr val="008000"/>
                </a:solidFill>
              </a:rPr>
              <a:t> (FF) is to focus the beam to required size and compensate aberrations</a:t>
            </a:r>
            <a:r>
              <a:rPr lang="en-US" smtClean="0"/>
              <a:t>  </a:t>
            </a:r>
          </a:p>
        </p:txBody>
      </p:sp>
      <p:sp>
        <p:nvSpPr>
          <p:cNvPr id="37892" name="AutoShape 4"/>
          <p:cNvSpPr>
            <a:spLocks noChangeArrowheads="1"/>
          </p:cNvSpPr>
          <p:nvPr/>
        </p:nvSpPr>
        <p:spPr bwMode="auto">
          <a:xfrm>
            <a:off x="7543800" y="2819400"/>
            <a:ext cx="1057275" cy="914400"/>
          </a:xfrm>
          <a:prstGeom prst="triangle">
            <a:avLst>
              <a:gd name="adj" fmla="val 52551"/>
            </a:avLst>
          </a:prstGeom>
          <a:solidFill>
            <a:srgbClr val="33CCCC"/>
          </a:solidFill>
          <a:ln w="9525">
            <a:noFill/>
            <a:miter lim="800000"/>
            <a:headEnd/>
            <a:tailEnd/>
          </a:ln>
        </p:spPr>
        <p:txBody>
          <a:bodyPr wrap="none" anchor="ctr"/>
          <a:lstStyle/>
          <a:p>
            <a:endParaRPr lang="en-GB"/>
          </a:p>
        </p:txBody>
      </p:sp>
      <p:sp>
        <p:nvSpPr>
          <p:cNvPr id="37893" name="Line 5"/>
          <p:cNvSpPr>
            <a:spLocks noChangeShapeType="1"/>
          </p:cNvSpPr>
          <p:nvPr/>
        </p:nvSpPr>
        <p:spPr bwMode="auto">
          <a:xfrm flipH="1">
            <a:off x="8407400" y="2044700"/>
            <a:ext cx="266700" cy="1320800"/>
          </a:xfrm>
          <a:prstGeom prst="line">
            <a:avLst/>
          </a:prstGeom>
          <a:noFill/>
          <a:ln w="38100">
            <a:solidFill>
              <a:srgbClr val="FF9933"/>
            </a:solidFill>
            <a:round/>
            <a:headEnd/>
            <a:tailEnd type="triangle" w="med" len="med"/>
          </a:ln>
        </p:spPr>
        <p:txBody>
          <a:bodyPr/>
          <a:lstStyle/>
          <a:p>
            <a:endParaRPr lang="en-GB"/>
          </a:p>
        </p:txBody>
      </p:sp>
      <p:sp>
        <p:nvSpPr>
          <p:cNvPr id="37894" name="Line 6"/>
          <p:cNvSpPr>
            <a:spLocks noChangeShapeType="1"/>
          </p:cNvSpPr>
          <p:nvPr/>
        </p:nvSpPr>
        <p:spPr bwMode="auto">
          <a:xfrm flipH="1">
            <a:off x="6781800" y="3746500"/>
            <a:ext cx="1422400" cy="673100"/>
          </a:xfrm>
          <a:prstGeom prst="line">
            <a:avLst/>
          </a:prstGeom>
          <a:noFill/>
          <a:ln w="38100">
            <a:solidFill>
              <a:srgbClr val="000066"/>
            </a:solidFill>
            <a:round/>
            <a:headEnd/>
            <a:tailEnd type="triangle" w="med" len="med"/>
          </a:ln>
        </p:spPr>
        <p:txBody>
          <a:bodyPr/>
          <a:lstStyle/>
          <a:p>
            <a:endParaRPr lang="en-GB"/>
          </a:p>
        </p:txBody>
      </p:sp>
      <p:sp>
        <p:nvSpPr>
          <p:cNvPr id="37895" name="Line 7"/>
          <p:cNvSpPr>
            <a:spLocks noChangeShapeType="1"/>
          </p:cNvSpPr>
          <p:nvPr/>
        </p:nvSpPr>
        <p:spPr bwMode="auto">
          <a:xfrm flipH="1">
            <a:off x="6870700" y="3759200"/>
            <a:ext cx="1295400" cy="838200"/>
          </a:xfrm>
          <a:prstGeom prst="line">
            <a:avLst/>
          </a:prstGeom>
          <a:noFill/>
          <a:ln w="38100">
            <a:solidFill>
              <a:srgbClr val="0000FF"/>
            </a:solidFill>
            <a:round/>
            <a:headEnd/>
            <a:tailEnd type="triangle" w="med" len="med"/>
          </a:ln>
        </p:spPr>
        <p:txBody>
          <a:bodyPr/>
          <a:lstStyle/>
          <a:p>
            <a:endParaRPr lang="en-GB"/>
          </a:p>
        </p:txBody>
      </p:sp>
      <p:sp>
        <p:nvSpPr>
          <p:cNvPr id="37896" name="Line 8"/>
          <p:cNvSpPr>
            <a:spLocks noChangeShapeType="1"/>
          </p:cNvSpPr>
          <p:nvPr/>
        </p:nvSpPr>
        <p:spPr bwMode="auto">
          <a:xfrm flipH="1">
            <a:off x="7010400" y="3733800"/>
            <a:ext cx="1219200" cy="990600"/>
          </a:xfrm>
          <a:prstGeom prst="line">
            <a:avLst/>
          </a:prstGeom>
          <a:noFill/>
          <a:ln w="38100">
            <a:solidFill>
              <a:srgbClr val="00CCFF"/>
            </a:solidFill>
            <a:round/>
            <a:headEnd/>
            <a:tailEnd type="triangle" w="med" len="med"/>
          </a:ln>
        </p:spPr>
        <p:txBody>
          <a:bodyPr/>
          <a:lstStyle/>
          <a:p>
            <a:endParaRPr lang="en-GB"/>
          </a:p>
        </p:txBody>
      </p:sp>
      <p:sp>
        <p:nvSpPr>
          <p:cNvPr id="37897" name="Line 9"/>
          <p:cNvSpPr>
            <a:spLocks noChangeShapeType="1"/>
          </p:cNvSpPr>
          <p:nvPr/>
        </p:nvSpPr>
        <p:spPr bwMode="auto">
          <a:xfrm flipH="1">
            <a:off x="7162800" y="3810000"/>
            <a:ext cx="990600" cy="990600"/>
          </a:xfrm>
          <a:prstGeom prst="line">
            <a:avLst/>
          </a:prstGeom>
          <a:noFill/>
          <a:ln w="38100">
            <a:solidFill>
              <a:srgbClr val="00FF00"/>
            </a:solidFill>
            <a:round/>
            <a:headEnd/>
            <a:tailEnd type="triangle" w="med" len="med"/>
          </a:ln>
        </p:spPr>
        <p:txBody>
          <a:bodyPr/>
          <a:lstStyle/>
          <a:p>
            <a:endParaRPr lang="en-GB"/>
          </a:p>
        </p:txBody>
      </p:sp>
      <p:sp>
        <p:nvSpPr>
          <p:cNvPr id="37898" name="Line 10"/>
          <p:cNvSpPr>
            <a:spLocks noChangeShapeType="1"/>
          </p:cNvSpPr>
          <p:nvPr/>
        </p:nvSpPr>
        <p:spPr bwMode="auto">
          <a:xfrm flipH="1">
            <a:off x="7315200" y="3733800"/>
            <a:ext cx="914400" cy="1143000"/>
          </a:xfrm>
          <a:prstGeom prst="line">
            <a:avLst/>
          </a:prstGeom>
          <a:noFill/>
          <a:ln w="38100">
            <a:solidFill>
              <a:srgbClr val="FFFF00"/>
            </a:solidFill>
            <a:round/>
            <a:headEnd/>
            <a:tailEnd type="triangle" w="med" len="med"/>
          </a:ln>
        </p:spPr>
        <p:txBody>
          <a:bodyPr/>
          <a:lstStyle/>
          <a:p>
            <a:endParaRPr lang="en-GB"/>
          </a:p>
        </p:txBody>
      </p:sp>
      <p:sp>
        <p:nvSpPr>
          <p:cNvPr id="37899" name="Line 11"/>
          <p:cNvSpPr>
            <a:spLocks noChangeShapeType="1"/>
          </p:cNvSpPr>
          <p:nvPr/>
        </p:nvSpPr>
        <p:spPr bwMode="auto">
          <a:xfrm flipH="1">
            <a:off x="7467600" y="3733800"/>
            <a:ext cx="762000" cy="1219200"/>
          </a:xfrm>
          <a:prstGeom prst="line">
            <a:avLst/>
          </a:prstGeom>
          <a:noFill/>
          <a:ln w="38100">
            <a:solidFill>
              <a:srgbClr val="FF6600"/>
            </a:solidFill>
            <a:round/>
            <a:headEnd/>
            <a:tailEnd type="triangle" w="med" len="med"/>
          </a:ln>
        </p:spPr>
        <p:txBody>
          <a:bodyPr/>
          <a:lstStyle/>
          <a:p>
            <a:endParaRPr lang="en-GB"/>
          </a:p>
        </p:txBody>
      </p:sp>
      <p:sp>
        <p:nvSpPr>
          <p:cNvPr id="37900" name="Line 12"/>
          <p:cNvSpPr>
            <a:spLocks noChangeShapeType="1"/>
          </p:cNvSpPr>
          <p:nvPr/>
        </p:nvSpPr>
        <p:spPr bwMode="auto">
          <a:xfrm flipH="1">
            <a:off x="7620000" y="3733800"/>
            <a:ext cx="609600" cy="1295400"/>
          </a:xfrm>
          <a:prstGeom prst="line">
            <a:avLst/>
          </a:prstGeom>
          <a:noFill/>
          <a:ln w="38100">
            <a:solidFill>
              <a:srgbClr val="CC0000"/>
            </a:solidFill>
            <a:round/>
            <a:headEnd/>
            <a:tailEnd type="triangle" w="med" len="med"/>
          </a:ln>
        </p:spPr>
        <p:txBody>
          <a:bodyPr/>
          <a:lstStyle/>
          <a:p>
            <a:endParaRPr lang="en-GB"/>
          </a:p>
        </p:txBody>
      </p:sp>
    </p:spTree>
  </p:cSld>
  <p:clrMapOvr>
    <a:masterClrMapping/>
  </p:clrMapOvr>
  <p:transition>
    <p:strips dir="rd"/>
  </p:transition>
  <p:timing>
    <p:tnLst>
      <p:par>
        <p:cTn id="1" dur="indefinite" restart="never" nodeType="tmRoot"/>
      </p:par>
    </p:tnLst>
  </p:timing>
</p:sld>
</file>

<file path=ppt/slides/slide1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8722" name="Picture 2"/>
          <p:cNvPicPr>
            <a:picLocks noChangeAspect="1" noChangeArrowheads="1"/>
          </p:cNvPicPr>
          <p:nvPr/>
        </p:nvPicPr>
        <p:blipFill>
          <a:blip r:embed="rId3" cstate="email">
            <a:lum bright="24000" contrast="24000"/>
          </a:blip>
          <a:srcRect/>
          <a:stretch>
            <a:fillRect/>
          </a:stretch>
        </p:blipFill>
        <p:spPr bwMode="auto">
          <a:xfrm>
            <a:off x="304800" y="990600"/>
            <a:ext cx="4495800" cy="3473450"/>
          </a:xfrm>
          <a:prstGeom prst="rect">
            <a:avLst/>
          </a:prstGeom>
          <a:noFill/>
          <a:ln w="9525">
            <a:noFill/>
            <a:miter lim="800000"/>
            <a:headEnd/>
            <a:tailEnd/>
          </a:ln>
        </p:spPr>
      </p:pic>
      <p:sp>
        <p:nvSpPr>
          <p:cNvPr id="158723" name="Rectangle 3"/>
          <p:cNvSpPr>
            <a:spLocks noChangeArrowheads="1"/>
          </p:cNvSpPr>
          <p:nvPr/>
        </p:nvSpPr>
        <p:spPr bwMode="auto">
          <a:xfrm>
            <a:off x="0" y="4495800"/>
            <a:ext cx="4876800" cy="1739900"/>
          </a:xfrm>
          <a:prstGeom prst="rect">
            <a:avLst/>
          </a:prstGeom>
          <a:solidFill>
            <a:schemeClr val="bg1">
              <a:alpha val="50195"/>
            </a:schemeClr>
          </a:solidFill>
          <a:ln w="9525">
            <a:noFill/>
            <a:miter lim="800000"/>
            <a:headEnd/>
            <a:tailEnd/>
          </a:ln>
        </p:spPr>
        <p:txBody>
          <a:bodyPr>
            <a:spAutoFit/>
          </a:bodyPr>
          <a:lstStyle/>
          <a:p>
            <a:pPr fontAlgn="ctr"/>
            <a:r>
              <a:rPr lang="en-US" sz="1800" b="1">
                <a:solidFill>
                  <a:srgbClr val="FF0000"/>
                </a:solidFill>
                <a:latin typeface="Arial" pitchFamily="34" charset="0"/>
              </a:rPr>
              <a:t>J.Nelson (at SLAC) and T.Smith (at KEK) during recent "remote participation" shift. Top monitors show ATF control system data. The shift focused on BBA, performed with new BPM electronics installed at ATF by Fermilab colleagues.</a:t>
            </a:r>
          </a:p>
        </p:txBody>
      </p:sp>
      <p:pic>
        <p:nvPicPr>
          <p:cNvPr id="158724" name="Picture 4" descr="toneeATF2Mag"/>
          <p:cNvPicPr>
            <a:picLocks noChangeAspect="1" noChangeArrowheads="1"/>
          </p:cNvPicPr>
          <p:nvPr/>
        </p:nvPicPr>
        <p:blipFill>
          <a:blip r:embed="rId4" cstate="email"/>
          <a:srcRect/>
          <a:stretch>
            <a:fillRect/>
          </a:stretch>
        </p:blipFill>
        <p:spPr bwMode="auto">
          <a:xfrm>
            <a:off x="5162550" y="0"/>
            <a:ext cx="3886200" cy="5181600"/>
          </a:xfrm>
          <a:prstGeom prst="rect">
            <a:avLst/>
          </a:prstGeom>
          <a:noFill/>
          <a:ln w="9525">
            <a:noFill/>
            <a:miter lim="800000"/>
            <a:headEnd/>
            <a:tailEnd/>
          </a:ln>
        </p:spPr>
      </p:pic>
      <p:sp>
        <p:nvSpPr>
          <p:cNvPr id="158725" name="Rectangle 5"/>
          <p:cNvSpPr>
            <a:spLocks noGrp="1" noChangeArrowheads="1"/>
          </p:cNvSpPr>
          <p:nvPr>
            <p:ph type="title"/>
          </p:nvPr>
        </p:nvSpPr>
        <p:spPr/>
        <p:txBody>
          <a:bodyPr/>
          <a:lstStyle/>
          <a:p>
            <a:pPr algn="l"/>
            <a:r>
              <a:rPr lang="en-US" smtClean="0"/>
              <a:t>ATF &amp; ATF2</a:t>
            </a:r>
          </a:p>
        </p:txBody>
      </p:sp>
      <p:sp>
        <p:nvSpPr>
          <p:cNvPr id="158726" name="Rectangle 6"/>
          <p:cNvSpPr>
            <a:spLocks noChangeArrowheads="1"/>
          </p:cNvSpPr>
          <p:nvPr/>
        </p:nvSpPr>
        <p:spPr bwMode="auto">
          <a:xfrm>
            <a:off x="4800600" y="5562600"/>
            <a:ext cx="4343400" cy="915988"/>
          </a:xfrm>
          <a:prstGeom prst="rect">
            <a:avLst/>
          </a:prstGeom>
          <a:solidFill>
            <a:schemeClr val="bg1">
              <a:alpha val="50195"/>
            </a:schemeClr>
          </a:solidFill>
          <a:ln w="9525">
            <a:noFill/>
            <a:miter lim="800000"/>
            <a:headEnd/>
            <a:tailEnd/>
          </a:ln>
        </p:spPr>
        <p:txBody>
          <a:bodyPr>
            <a:spAutoFit/>
          </a:bodyPr>
          <a:lstStyle/>
          <a:p>
            <a:pPr fontAlgn="ctr"/>
            <a:r>
              <a:rPr lang="en-US" sz="1800" b="1">
                <a:solidFill>
                  <a:srgbClr val="FF0000"/>
                </a:solidFill>
                <a:latin typeface="Arial" pitchFamily="34" charset="0"/>
              </a:rPr>
              <a:t>T.Smith is commissioning the cavity BPM electronics and the magnet mover system at ATF beamline</a:t>
            </a:r>
          </a:p>
        </p:txBody>
      </p:sp>
    </p:spTree>
  </p:cSld>
  <p:clrMapOvr>
    <a:masterClrMapping/>
  </p:clrMapOvr>
  <p:transition>
    <p:strips dir="rd"/>
  </p:transition>
  <p:timing>
    <p:tnLst>
      <p:par>
        <p:cTn id="1" dur="indefinite" restart="never" nodeType="tmRoot"/>
      </p:par>
    </p:tnLst>
  </p:timing>
</p:sld>
</file>

<file path=ppt/slides/slide1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9746" name="Picture 2"/>
          <p:cNvPicPr>
            <a:picLocks noChangeAspect="1" noChangeArrowheads="1"/>
          </p:cNvPicPr>
          <p:nvPr/>
        </p:nvPicPr>
        <p:blipFill>
          <a:blip r:embed="rId3" cstate="screen"/>
          <a:srcRect/>
          <a:stretch>
            <a:fillRect/>
          </a:stretch>
        </p:blipFill>
        <p:spPr bwMode="auto">
          <a:xfrm>
            <a:off x="0" y="1128713"/>
            <a:ext cx="9144000" cy="4648200"/>
          </a:xfrm>
          <a:prstGeom prst="rect">
            <a:avLst/>
          </a:prstGeom>
          <a:noFill/>
          <a:ln w="9525">
            <a:noFill/>
            <a:miter lim="800000"/>
            <a:headEnd/>
            <a:tailEnd/>
          </a:ln>
        </p:spPr>
      </p:pic>
      <p:sp>
        <p:nvSpPr>
          <p:cNvPr id="159747" name="Text Box 3"/>
          <p:cNvSpPr txBox="1">
            <a:spLocks noChangeArrowheads="1"/>
          </p:cNvSpPr>
          <p:nvPr/>
        </p:nvSpPr>
        <p:spPr bwMode="auto">
          <a:xfrm>
            <a:off x="304800" y="2827338"/>
            <a:ext cx="1163638" cy="579437"/>
          </a:xfrm>
          <a:prstGeom prst="rect">
            <a:avLst/>
          </a:prstGeom>
          <a:noFill/>
          <a:ln w="9525">
            <a:noFill/>
            <a:miter lim="800000"/>
            <a:headEnd/>
            <a:tailEnd/>
          </a:ln>
        </p:spPr>
        <p:txBody>
          <a:bodyPr wrap="none">
            <a:spAutoFit/>
          </a:bodyPr>
          <a:lstStyle/>
          <a:p>
            <a:pPr fontAlgn="ctr"/>
            <a:r>
              <a:rPr lang="en-US" sz="3200" b="1">
                <a:solidFill>
                  <a:srgbClr val="FF0066"/>
                </a:solidFill>
                <a:latin typeface="Berlin Sans FB" pitchFamily="34" charset="0"/>
              </a:rPr>
              <a:t>ATF2</a:t>
            </a:r>
          </a:p>
        </p:txBody>
      </p:sp>
      <p:sp>
        <p:nvSpPr>
          <p:cNvPr id="159748" name="Line 4"/>
          <p:cNvSpPr>
            <a:spLocks noChangeShapeType="1"/>
          </p:cNvSpPr>
          <p:nvPr/>
        </p:nvSpPr>
        <p:spPr bwMode="auto">
          <a:xfrm flipV="1">
            <a:off x="762000" y="2141538"/>
            <a:ext cx="76200" cy="685800"/>
          </a:xfrm>
          <a:prstGeom prst="line">
            <a:avLst/>
          </a:prstGeom>
          <a:noFill/>
          <a:ln w="38100">
            <a:solidFill>
              <a:srgbClr val="FF0066"/>
            </a:solidFill>
            <a:round/>
            <a:headEnd/>
            <a:tailEnd type="triangle" w="med" len="med"/>
          </a:ln>
        </p:spPr>
        <p:txBody>
          <a:bodyPr/>
          <a:lstStyle/>
          <a:p>
            <a:endParaRPr lang="en-GB"/>
          </a:p>
        </p:txBody>
      </p:sp>
      <p:sp>
        <p:nvSpPr>
          <p:cNvPr id="159749" name="Line 5"/>
          <p:cNvSpPr>
            <a:spLocks noChangeShapeType="1"/>
          </p:cNvSpPr>
          <p:nvPr/>
        </p:nvSpPr>
        <p:spPr bwMode="auto">
          <a:xfrm flipV="1">
            <a:off x="1447800" y="2217738"/>
            <a:ext cx="4876800" cy="838200"/>
          </a:xfrm>
          <a:prstGeom prst="line">
            <a:avLst/>
          </a:prstGeom>
          <a:noFill/>
          <a:ln w="38100">
            <a:solidFill>
              <a:srgbClr val="FF0066"/>
            </a:solidFill>
            <a:round/>
            <a:headEnd/>
            <a:tailEnd type="triangle" w="med" len="med"/>
          </a:ln>
        </p:spPr>
        <p:txBody>
          <a:bodyPr/>
          <a:lstStyle/>
          <a:p>
            <a:endParaRPr lang="en-GB"/>
          </a:p>
        </p:txBody>
      </p:sp>
      <p:sp>
        <p:nvSpPr>
          <p:cNvPr id="159750" name="Text Box 6"/>
          <p:cNvSpPr txBox="1">
            <a:spLocks noChangeArrowheads="1"/>
          </p:cNvSpPr>
          <p:nvPr/>
        </p:nvSpPr>
        <p:spPr bwMode="auto">
          <a:xfrm>
            <a:off x="457200" y="1227138"/>
            <a:ext cx="5334000" cy="519112"/>
          </a:xfrm>
          <a:prstGeom prst="rect">
            <a:avLst/>
          </a:prstGeom>
          <a:noFill/>
          <a:ln w="9525">
            <a:noFill/>
            <a:miter lim="800000"/>
            <a:headEnd/>
            <a:tailEnd/>
          </a:ln>
        </p:spPr>
        <p:txBody>
          <a:bodyPr>
            <a:spAutoFit/>
          </a:bodyPr>
          <a:lstStyle/>
          <a:p>
            <a:pPr fontAlgn="ctr"/>
            <a:r>
              <a:rPr lang="en-US" sz="2800">
                <a:solidFill>
                  <a:srgbClr val="FF0066"/>
                </a:solidFill>
                <a:latin typeface="Berlin Sans FB" pitchFamily="34" charset="0"/>
              </a:rPr>
              <a:t>Scaled ILC final focus</a:t>
            </a:r>
          </a:p>
        </p:txBody>
      </p:sp>
      <p:pic>
        <p:nvPicPr>
          <p:cNvPr id="159751" name="Picture 8"/>
          <p:cNvPicPr>
            <a:picLocks noChangeAspect="1" noChangeArrowheads="1"/>
          </p:cNvPicPr>
          <p:nvPr/>
        </p:nvPicPr>
        <p:blipFill>
          <a:blip r:embed="rId4" cstate="screen"/>
          <a:srcRect/>
          <a:stretch>
            <a:fillRect/>
          </a:stretch>
        </p:blipFill>
        <p:spPr bwMode="auto">
          <a:xfrm>
            <a:off x="2589213" y="2443163"/>
            <a:ext cx="1676400" cy="1979612"/>
          </a:xfrm>
          <a:prstGeom prst="rect">
            <a:avLst/>
          </a:prstGeom>
          <a:noFill/>
          <a:ln w="9525">
            <a:solidFill>
              <a:srgbClr val="339966"/>
            </a:solidFill>
            <a:miter lim="800000"/>
            <a:headEnd/>
            <a:tailEnd/>
          </a:ln>
        </p:spPr>
      </p:pic>
      <p:pic>
        <p:nvPicPr>
          <p:cNvPr id="159752" name="Picture 9"/>
          <p:cNvPicPr>
            <a:picLocks noChangeAspect="1" noChangeArrowheads="1"/>
          </p:cNvPicPr>
          <p:nvPr/>
        </p:nvPicPr>
        <p:blipFill>
          <a:blip r:embed="rId5" cstate="screen"/>
          <a:srcRect/>
          <a:stretch>
            <a:fillRect/>
          </a:stretch>
        </p:blipFill>
        <p:spPr bwMode="auto">
          <a:xfrm>
            <a:off x="7543800" y="1389063"/>
            <a:ext cx="1095375" cy="676275"/>
          </a:xfrm>
          <a:prstGeom prst="rect">
            <a:avLst/>
          </a:prstGeom>
          <a:noFill/>
          <a:ln w="9525" algn="ctr">
            <a:noFill/>
            <a:miter lim="800000"/>
            <a:headEnd/>
            <a:tailEnd/>
          </a:ln>
        </p:spPr>
      </p:pic>
      <p:sp>
        <p:nvSpPr>
          <p:cNvPr id="159753" name="Rectangle 10"/>
          <p:cNvSpPr>
            <a:spLocks noGrp="1" noChangeArrowheads="1"/>
          </p:cNvSpPr>
          <p:nvPr>
            <p:ph type="title"/>
          </p:nvPr>
        </p:nvSpPr>
        <p:spPr/>
        <p:txBody>
          <a:bodyPr/>
          <a:lstStyle/>
          <a:p>
            <a:r>
              <a:rPr lang="en-US" sz="3200" smtClean="0"/>
              <a:t>ATF2: model of ILC beam delivery</a:t>
            </a:r>
            <a:r>
              <a:rPr lang="en-US" sz="2000" smtClean="0"/>
              <a:t> </a:t>
            </a:r>
            <a:br>
              <a:rPr lang="en-US" sz="2000" smtClean="0"/>
            </a:br>
            <a:r>
              <a:rPr lang="en-US" sz="2000" smtClean="0"/>
              <a:t>goals: ~37nm beam size; nm level beam stability  </a:t>
            </a:r>
          </a:p>
        </p:txBody>
      </p:sp>
      <p:sp>
        <p:nvSpPr>
          <p:cNvPr id="159754" name="Rectangle 11"/>
          <p:cNvSpPr>
            <a:spLocks noChangeArrowheads="1"/>
          </p:cNvSpPr>
          <p:nvPr/>
        </p:nvSpPr>
        <p:spPr bwMode="auto">
          <a:xfrm>
            <a:off x="328613" y="5743575"/>
            <a:ext cx="8596312" cy="914400"/>
          </a:xfrm>
          <a:prstGeom prst="rect">
            <a:avLst/>
          </a:prstGeom>
          <a:noFill/>
          <a:ln w="9525">
            <a:noFill/>
            <a:miter lim="800000"/>
            <a:headEnd/>
            <a:tailEnd/>
          </a:ln>
        </p:spPr>
        <p:txBody>
          <a:bodyPr/>
          <a:lstStyle/>
          <a:p>
            <a:pPr marL="342900" indent="-342900" eaLnBrk="1" hangingPunct="1">
              <a:lnSpc>
                <a:spcPct val="90000"/>
              </a:lnSpc>
              <a:spcBef>
                <a:spcPct val="20000"/>
              </a:spcBef>
              <a:buFontTx/>
              <a:buChar char="•"/>
            </a:pPr>
            <a:r>
              <a:rPr lang="en-US" sz="1800">
                <a:solidFill>
                  <a:srgbClr val="23346C"/>
                </a:solidFill>
                <a:latin typeface="Berlin Sans FB" pitchFamily="34" charset="0"/>
              </a:rPr>
              <a:t>Dec 2008: first pilot run;  Jan 2009: hardware commissioning</a:t>
            </a:r>
          </a:p>
          <a:p>
            <a:pPr marL="342900" indent="-342900" eaLnBrk="1" hangingPunct="1">
              <a:lnSpc>
                <a:spcPct val="90000"/>
              </a:lnSpc>
              <a:spcBef>
                <a:spcPct val="20000"/>
              </a:spcBef>
              <a:buFontTx/>
              <a:buChar char="•"/>
            </a:pPr>
            <a:r>
              <a:rPr lang="en-US" sz="1800">
                <a:solidFill>
                  <a:srgbClr val="23346C"/>
                </a:solidFill>
                <a:latin typeface="Berlin Sans FB" pitchFamily="34" charset="0"/>
              </a:rPr>
              <a:t>Feb-Apr 2009: large </a:t>
            </a:r>
            <a:r>
              <a:rPr lang="en-US" sz="1800" b="1">
                <a:solidFill>
                  <a:srgbClr val="23346C"/>
                </a:solidFill>
                <a:latin typeface="Symbol" pitchFamily="18" charset="2"/>
              </a:rPr>
              <a:t>b</a:t>
            </a:r>
            <a:r>
              <a:rPr lang="en-US" sz="1800">
                <a:solidFill>
                  <a:srgbClr val="23346C"/>
                </a:solidFill>
                <a:latin typeface="Berlin Sans FB" pitchFamily="34" charset="0"/>
              </a:rPr>
              <a:t>; BSM laser wire mode; tuning tools commissioning</a:t>
            </a:r>
          </a:p>
          <a:p>
            <a:pPr marL="342900" indent="-342900" eaLnBrk="1" hangingPunct="1">
              <a:lnSpc>
                <a:spcPct val="90000"/>
              </a:lnSpc>
              <a:spcBef>
                <a:spcPct val="20000"/>
              </a:spcBef>
              <a:buFontTx/>
              <a:buChar char="•"/>
            </a:pPr>
            <a:r>
              <a:rPr lang="en-US" sz="1800">
                <a:solidFill>
                  <a:srgbClr val="23346C"/>
                </a:solidFill>
                <a:latin typeface="Berlin Sans FB" pitchFamily="34" charset="0"/>
              </a:rPr>
              <a:t>Oct-Dec 2009: commission interferometer mode of BSM &amp; other hardware</a:t>
            </a:r>
          </a:p>
        </p:txBody>
      </p:sp>
    </p:spTree>
  </p:cSld>
  <p:clrMapOvr>
    <a:masterClrMapping/>
  </p:clrMapOvr>
  <p:transition>
    <p:strips dir="rd"/>
  </p:transition>
  <p:timing>
    <p:tnLst>
      <p:par>
        <p:cTn id="1" dur="indefinite" restart="never" nodeType="tmRoot"/>
      </p:par>
    </p:tnLst>
  </p:timing>
</p:sld>
</file>

<file path=ppt/slides/slide1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0770" name="Picture 2"/>
          <p:cNvPicPr>
            <a:picLocks noChangeAspect="1" noChangeArrowheads="1"/>
          </p:cNvPicPr>
          <p:nvPr/>
        </p:nvPicPr>
        <p:blipFill>
          <a:blip r:embed="rId3" cstate="screen"/>
          <a:srcRect/>
          <a:stretch>
            <a:fillRect/>
          </a:stretch>
        </p:blipFill>
        <p:spPr bwMode="auto">
          <a:xfrm>
            <a:off x="304800" y="0"/>
            <a:ext cx="8382000" cy="6510338"/>
          </a:xfrm>
          <a:prstGeom prst="rect">
            <a:avLst/>
          </a:prstGeom>
          <a:noFill/>
          <a:ln w="9525">
            <a:noFill/>
            <a:miter lim="800000"/>
            <a:headEnd/>
            <a:tailEnd/>
          </a:ln>
        </p:spPr>
      </p:pic>
    </p:spTree>
  </p:cSld>
  <p:clrMapOvr>
    <a:masterClrMapping/>
  </p:clrMapOvr>
  <p:transition>
    <p:strips dir="rd"/>
  </p:transition>
  <p:timing>
    <p:tnLst>
      <p:par>
        <p:cTn id="1" dur="indefinite" restart="never" nodeType="tmRoot"/>
      </p:par>
    </p:tnLst>
  </p:timing>
</p:sld>
</file>

<file path=ppt/slides/slide1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1794" name="Picture 4"/>
          <p:cNvPicPr>
            <a:picLocks noChangeAspect="1" noChangeArrowheads="1"/>
          </p:cNvPicPr>
          <p:nvPr/>
        </p:nvPicPr>
        <p:blipFill>
          <a:blip r:embed="rId3" cstate="screen"/>
          <a:srcRect/>
          <a:stretch>
            <a:fillRect/>
          </a:stretch>
        </p:blipFill>
        <p:spPr bwMode="auto">
          <a:xfrm>
            <a:off x="63500" y="2378075"/>
            <a:ext cx="4514850" cy="3246438"/>
          </a:xfrm>
          <a:prstGeom prst="rect">
            <a:avLst/>
          </a:prstGeom>
          <a:noFill/>
          <a:ln w="9525">
            <a:noFill/>
            <a:miter lim="800000"/>
            <a:headEnd/>
            <a:tailEnd/>
          </a:ln>
        </p:spPr>
      </p:pic>
      <p:sp>
        <p:nvSpPr>
          <p:cNvPr id="161795" name="Rectangle 5"/>
          <p:cNvSpPr>
            <a:spLocks noChangeArrowheads="1"/>
          </p:cNvSpPr>
          <p:nvPr/>
        </p:nvSpPr>
        <p:spPr bwMode="auto">
          <a:xfrm>
            <a:off x="76200" y="1214438"/>
            <a:ext cx="4572000" cy="1069975"/>
          </a:xfrm>
          <a:prstGeom prst="rect">
            <a:avLst/>
          </a:prstGeom>
          <a:noFill/>
          <a:ln w="9525">
            <a:noFill/>
            <a:miter lim="800000"/>
            <a:headEnd/>
            <a:tailEnd/>
          </a:ln>
        </p:spPr>
        <p:txBody>
          <a:bodyPr>
            <a:spAutoFit/>
          </a:bodyPr>
          <a:lstStyle/>
          <a:p>
            <a:r>
              <a:rPr lang="en-US"/>
              <a:t>Beam parameters achieved at ATF and planned for ATF2, goals A and B. The ring energy</a:t>
            </a:r>
          </a:p>
          <a:p>
            <a:r>
              <a:rPr lang="en-US"/>
              <a:t>is E0 = 1.3 GeV, the typical bunch length and energy spread are </a:t>
            </a:r>
            <a:r>
              <a:rPr lang="en-US">
                <a:latin typeface="Symbol" pitchFamily="18" charset="2"/>
              </a:rPr>
              <a:t>s</a:t>
            </a:r>
            <a:r>
              <a:rPr lang="en-US" baseline="-25000"/>
              <a:t>z</a:t>
            </a:r>
            <a:r>
              <a:rPr lang="en-US"/>
              <a:t> =8 mm and </a:t>
            </a:r>
            <a:r>
              <a:rPr lang="en-US">
                <a:latin typeface="Symbol" pitchFamily="18" charset="2"/>
              </a:rPr>
              <a:t>D</a:t>
            </a:r>
            <a:r>
              <a:rPr lang="en-US"/>
              <a:t>E/E = 0.08 %.</a:t>
            </a:r>
          </a:p>
        </p:txBody>
      </p:sp>
      <p:pic>
        <p:nvPicPr>
          <p:cNvPr id="161796" name="Picture 6"/>
          <p:cNvPicPr>
            <a:picLocks noChangeAspect="1" noChangeArrowheads="1"/>
          </p:cNvPicPr>
          <p:nvPr/>
        </p:nvPicPr>
        <p:blipFill>
          <a:blip r:embed="rId4" cstate="screen"/>
          <a:srcRect/>
          <a:stretch>
            <a:fillRect/>
          </a:stretch>
        </p:blipFill>
        <p:spPr bwMode="auto">
          <a:xfrm>
            <a:off x="4556125" y="2333625"/>
            <a:ext cx="4567238" cy="3348038"/>
          </a:xfrm>
          <a:prstGeom prst="rect">
            <a:avLst/>
          </a:prstGeom>
          <a:noFill/>
          <a:ln w="9525">
            <a:noFill/>
            <a:miter lim="800000"/>
            <a:headEnd/>
            <a:tailEnd/>
          </a:ln>
        </p:spPr>
      </p:pic>
      <p:sp>
        <p:nvSpPr>
          <p:cNvPr id="161797" name="Rectangle 7"/>
          <p:cNvSpPr>
            <a:spLocks noChangeArrowheads="1"/>
          </p:cNvSpPr>
          <p:nvPr/>
        </p:nvSpPr>
        <p:spPr bwMode="auto">
          <a:xfrm>
            <a:off x="5105400" y="1371600"/>
            <a:ext cx="3276600" cy="701675"/>
          </a:xfrm>
          <a:prstGeom prst="rect">
            <a:avLst/>
          </a:prstGeom>
          <a:noFill/>
          <a:ln w="9525">
            <a:noFill/>
            <a:miter lim="800000"/>
            <a:headEnd/>
            <a:tailEnd/>
          </a:ln>
        </p:spPr>
        <p:txBody>
          <a:bodyPr>
            <a:spAutoFit/>
          </a:bodyPr>
          <a:lstStyle/>
          <a:p>
            <a:r>
              <a:rPr lang="en-US" sz="2000"/>
              <a:t>ATF2 proposed IP parameters compared with ILC</a:t>
            </a:r>
          </a:p>
        </p:txBody>
      </p:sp>
      <p:sp>
        <p:nvSpPr>
          <p:cNvPr id="161798" name="Rectangle 8"/>
          <p:cNvSpPr>
            <a:spLocks noGrp="1" noChangeArrowheads="1"/>
          </p:cNvSpPr>
          <p:nvPr>
            <p:ph type="title"/>
          </p:nvPr>
        </p:nvSpPr>
        <p:spPr/>
        <p:txBody>
          <a:bodyPr/>
          <a:lstStyle/>
          <a:p>
            <a:r>
              <a:rPr lang="en-US" smtClean="0"/>
              <a:t>ATF2 parameters &amp; Goals A/B</a:t>
            </a:r>
          </a:p>
        </p:txBody>
      </p:sp>
    </p:spTree>
  </p:cSld>
  <p:clrMapOvr>
    <a:masterClrMapping/>
  </p:clrMapOvr>
  <p:transition>
    <p:strips dir="rd"/>
  </p:transition>
  <p:timing>
    <p:tnLst>
      <p:par>
        <p:cTn id="1" dur="indefinite" restart="never" nodeType="tmRoot"/>
      </p:par>
    </p:tnLst>
  </p:timing>
</p:sld>
</file>

<file path=ppt/slides/slide1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2818" name="Picture 1026"/>
          <p:cNvPicPr>
            <a:picLocks noChangeAspect="1" noChangeArrowheads="1"/>
          </p:cNvPicPr>
          <p:nvPr/>
        </p:nvPicPr>
        <p:blipFill>
          <a:blip r:embed="rId3" cstate="screen"/>
          <a:srcRect/>
          <a:stretch>
            <a:fillRect/>
          </a:stretch>
        </p:blipFill>
        <p:spPr bwMode="auto">
          <a:xfrm>
            <a:off x="120650" y="0"/>
            <a:ext cx="8763000" cy="6543675"/>
          </a:xfrm>
          <a:prstGeom prst="rect">
            <a:avLst/>
          </a:prstGeom>
          <a:noFill/>
          <a:ln w="9525">
            <a:noFill/>
            <a:miter lim="800000"/>
            <a:headEnd/>
            <a:tailEnd/>
          </a:ln>
        </p:spPr>
      </p:pic>
    </p:spTree>
  </p:cSld>
  <p:clrMapOvr>
    <a:masterClrMapping/>
  </p:clrMapOvr>
  <p:transition>
    <p:strips dir="rd"/>
  </p:transition>
  <p:timing>
    <p:tnLst>
      <p:par>
        <p:cTn id="1" dur="indefinite" restart="never" nodeType="tmRoot"/>
      </p:par>
    </p:tnLst>
  </p:timing>
</p:sld>
</file>

<file path=ppt/slides/slide1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42" name="Rectangle 2"/>
          <p:cNvSpPr>
            <a:spLocks noChangeArrowheads="1"/>
          </p:cNvSpPr>
          <p:nvPr/>
        </p:nvSpPr>
        <p:spPr bwMode="auto">
          <a:xfrm>
            <a:off x="1447800" y="-30163"/>
            <a:ext cx="4953000" cy="944563"/>
          </a:xfrm>
          <a:prstGeom prst="rect">
            <a:avLst/>
          </a:prstGeom>
          <a:noFill/>
          <a:ln w="9525">
            <a:noFill/>
            <a:miter lim="800000"/>
            <a:headEnd/>
            <a:tailEnd/>
          </a:ln>
        </p:spPr>
        <p:txBody>
          <a:bodyPr anchor="ctr"/>
          <a:lstStyle/>
          <a:p>
            <a:pPr algn="ctr"/>
            <a:r>
              <a:rPr kumimoji="1" lang="en-US" sz="2800">
                <a:solidFill>
                  <a:schemeClr val="tx2"/>
                </a:solidFill>
                <a:latin typeface="Berlin Sans FB" pitchFamily="34" charset="0"/>
              </a:rPr>
              <a:t>Advanced beam instrumentation at ATF2</a:t>
            </a:r>
          </a:p>
        </p:txBody>
      </p:sp>
      <p:sp>
        <p:nvSpPr>
          <p:cNvPr id="163843" name="Rectangle 3"/>
          <p:cNvSpPr>
            <a:spLocks noChangeArrowheads="1"/>
          </p:cNvSpPr>
          <p:nvPr/>
        </p:nvSpPr>
        <p:spPr bwMode="auto">
          <a:xfrm>
            <a:off x="152400" y="1066800"/>
            <a:ext cx="6172200" cy="2133600"/>
          </a:xfrm>
          <a:prstGeom prst="rect">
            <a:avLst/>
          </a:prstGeom>
          <a:noFill/>
          <a:ln w="9525">
            <a:noFill/>
            <a:miter lim="800000"/>
            <a:headEnd/>
            <a:tailEnd/>
          </a:ln>
        </p:spPr>
        <p:txBody>
          <a:bodyPr/>
          <a:lstStyle/>
          <a:p>
            <a:pPr marL="342900" indent="-342900" eaLnBrk="1" hangingPunct="1">
              <a:lnSpc>
                <a:spcPct val="90000"/>
              </a:lnSpc>
              <a:spcBef>
                <a:spcPct val="20000"/>
              </a:spcBef>
              <a:buFontTx/>
              <a:buChar char="•"/>
            </a:pPr>
            <a:r>
              <a:rPr lang="en-US" sz="2000">
                <a:solidFill>
                  <a:srgbClr val="23346C"/>
                </a:solidFill>
                <a:latin typeface="Berlin Sans FB" pitchFamily="34" charset="0"/>
              </a:rPr>
              <a:t>BSM to confirm 35nm beam size</a:t>
            </a:r>
          </a:p>
          <a:p>
            <a:pPr marL="342900" indent="-342900" eaLnBrk="1" hangingPunct="1">
              <a:lnSpc>
                <a:spcPct val="90000"/>
              </a:lnSpc>
              <a:spcBef>
                <a:spcPct val="20000"/>
              </a:spcBef>
              <a:buFontTx/>
              <a:buChar char="•"/>
            </a:pPr>
            <a:r>
              <a:rPr lang="en-US" sz="2000">
                <a:solidFill>
                  <a:srgbClr val="23346C"/>
                </a:solidFill>
                <a:latin typeface="Berlin Sans FB" pitchFamily="34" charset="0"/>
              </a:rPr>
              <a:t>nano-BPM at IP to see the nm stability</a:t>
            </a:r>
          </a:p>
          <a:p>
            <a:pPr marL="342900" indent="-342900" eaLnBrk="1" hangingPunct="1">
              <a:lnSpc>
                <a:spcPct val="90000"/>
              </a:lnSpc>
              <a:spcBef>
                <a:spcPct val="20000"/>
              </a:spcBef>
              <a:buFontTx/>
              <a:buChar char="•"/>
            </a:pPr>
            <a:r>
              <a:rPr lang="en-US" sz="2000">
                <a:solidFill>
                  <a:srgbClr val="23346C"/>
                </a:solidFill>
                <a:latin typeface="Berlin Sans FB" pitchFamily="34" charset="0"/>
              </a:rPr>
              <a:t>Laser-wire to tune the beam</a:t>
            </a:r>
          </a:p>
          <a:p>
            <a:pPr marL="342900" indent="-342900" eaLnBrk="1" hangingPunct="1">
              <a:lnSpc>
                <a:spcPct val="90000"/>
              </a:lnSpc>
              <a:spcBef>
                <a:spcPct val="20000"/>
              </a:spcBef>
              <a:buFontTx/>
              <a:buChar char="•"/>
            </a:pPr>
            <a:r>
              <a:rPr lang="en-US" sz="2000">
                <a:solidFill>
                  <a:srgbClr val="23346C"/>
                </a:solidFill>
                <a:latin typeface="Berlin Sans FB" pitchFamily="34" charset="0"/>
              </a:rPr>
              <a:t>Cavity BPMs to measure the orbit</a:t>
            </a:r>
          </a:p>
          <a:p>
            <a:pPr marL="342900" indent="-342900" eaLnBrk="1" hangingPunct="1">
              <a:lnSpc>
                <a:spcPct val="90000"/>
              </a:lnSpc>
              <a:spcBef>
                <a:spcPct val="20000"/>
              </a:spcBef>
              <a:buFontTx/>
              <a:buChar char="•"/>
            </a:pPr>
            <a:r>
              <a:rPr lang="en-US" sz="2000">
                <a:solidFill>
                  <a:srgbClr val="23346C"/>
                </a:solidFill>
                <a:latin typeface="Berlin Sans FB" pitchFamily="34" charset="0"/>
              </a:rPr>
              <a:t>Movers, active stabilization, alignment system</a:t>
            </a:r>
          </a:p>
          <a:p>
            <a:pPr marL="342900" indent="-342900" eaLnBrk="1" hangingPunct="1">
              <a:lnSpc>
                <a:spcPct val="90000"/>
              </a:lnSpc>
              <a:spcBef>
                <a:spcPct val="20000"/>
              </a:spcBef>
              <a:buFontTx/>
              <a:buChar char="•"/>
            </a:pPr>
            <a:r>
              <a:rPr lang="en-US" sz="2000">
                <a:solidFill>
                  <a:srgbClr val="23346C"/>
                </a:solidFill>
                <a:latin typeface="Berlin Sans FB" pitchFamily="34" charset="0"/>
              </a:rPr>
              <a:t>Intratrain feedback, Kickers to produce ILC-like train</a:t>
            </a:r>
          </a:p>
        </p:txBody>
      </p:sp>
      <p:pic>
        <p:nvPicPr>
          <p:cNvPr id="163844" name="Picture 4"/>
          <p:cNvPicPr>
            <a:picLocks noChangeAspect="1" noChangeArrowheads="1"/>
          </p:cNvPicPr>
          <p:nvPr/>
        </p:nvPicPr>
        <p:blipFill>
          <a:blip r:embed="rId3" cstate="screen"/>
          <a:srcRect/>
          <a:stretch>
            <a:fillRect/>
          </a:stretch>
        </p:blipFill>
        <p:spPr bwMode="auto">
          <a:xfrm>
            <a:off x="0" y="3427413"/>
            <a:ext cx="3733800" cy="1906587"/>
          </a:xfrm>
          <a:prstGeom prst="rect">
            <a:avLst/>
          </a:prstGeom>
          <a:noFill/>
          <a:ln w="9525">
            <a:noFill/>
            <a:miter lim="800000"/>
            <a:headEnd/>
            <a:tailEnd/>
          </a:ln>
        </p:spPr>
      </p:pic>
      <p:pic>
        <p:nvPicPr>
          <p:cNvPr id="163845" name="Picture 5" descr="新竹モニター"/>
          <p:cNvPicPr>
            <a:picLocks noChangeAspect="1" noChangeArrowheads="1"/>
          </p:cNvPicPr>
          <p:nvPr/>
        </p:nvPicPr>
        <p:blipFill>
          <a:blip r:embed="rId4" cstate="screen"/>
          <a:srcRect/>
          <a:stretch>
            <a:fillRect/>
          </a:stretch>
        </p:blipFill>
        <p:spPr bwMode="auto">
          <a:xfrm>
            <a:off x="6477000" y="152400"/>
            <a:ext cx="2428875" cy="3267075"/>
          </a:xfrm>
          <a:prstGeom prst="rect">
            <a:avLst/>
          </a:prstGeom>
          <a:noFill/>
          <a:ln w="9525">
            <a:noFill/>
            <a:miter lim="800000"/>
            <a:headEnd/>
            <a:tailEnd/>
          </a:ln>
        </p:spPr>
      </p:pic>
      <p:sp>
        <p:nvSpPr>
          <p:cNvPr id="163846" name="Rectangle 6"/>
          <p:cNvSpPr>
            <a:spLocks noChangeArrowheads="1"/>
          </p:cNvSpPr>
          <p:nvPr/>
        </p:nvSpPr>
        <p:spPr bwMode="auto">
          <a:xfrm>
            <a:off x="6096000" y="3352800"/>
            <a:ext cx="2989263" cy="639763"/>
          </a:xfrm>
          <a:prstGeom prst="rect">
            <a:avLst/>
          </a:prstGeom>
          <a:noFill/>
          <a:ln w="9525">
            <a:noFill/>
            <a:miter lim="800000"/>
            <a:headEnd/>
            <a:tailEnd/>
          </a:ln>
        </p:spPr>
        <p:txBody>
          <a:bodyPr wrap="none" lIns="91415" tIns="45707" rIns="91415" bIns="45707">
            <a:spAutoFit/>
          </a:bodyPr>
          <a:lstStyle/>
          <a:p>
            <a:pPr defTabSz="3659188" eaLnBrk="1" hangingPunct="1"/>
            <a:r>
              <a:rPr lang="en-US" altLang="ja-JP" sz="1900">
                <a:latin typeface="Arial" pitchFamily="34" charset="0"/>
                <a:ea typeface="ＭＳ Ｐゴシック" pitchFamily="34" charset="-128"/>
              </a:rPr>
              <a:t> </a:t>
            </a:r>
            <a:r>
              <a:rPr lang="en-US" altLang="ja-JP" sz="1700">
                <a:latin typeface="Arial" pitchFamily="34" charset="0"/>
                <a:ea typeface="ＭＳ Ｐゴシック" pitchFamily="34" charset="-128"/>
              </a:rPr>
              <a:t>IP Beam-size monitor (BSM)</a:t>
            </a:r>
          </a:p>
          <a:p>
            <a:pPr defTabSz="3659188" eaLnBrk="1" hangingPunct="1"/>
            <a:r>
              <a:rPr lang="en-US" altLang="ja-JP" sz="1700">
                <a:latin typeface="Arial" pitchFamily="34" charset="0"/>
                <a:ea typeface="ＭＳ Ｐゴシック" pitchFamily="34" charset="-128"/>
              </a:rPr>
              <a:t>(Tokyo U./KEK, SLAC, UK)</a:t>
            </a:r>
          </a:p>
        </p:txBody>
      </p:sp>
      <p:sp>
        <p:nvSpPr>
          <p:cNvPr id="163847" name="Rectangle 7"/>
          <p:cNvSpPr>
            <a:spLocks noChangeArrowheads="1"/>
          </p:cNvSpPr>
          <p:nvPr/>
        </p:nvSpPr>
        <p:spPr bwMode="auto">
          <a:xfrm>
            <a:off x="3657600" y="3962400"/>
            <a:ext cx="2286000" cy="609600"/>
          </a:xfrm>
          <a:prstGeom prst="rect">
            <a:avLst/>
          </a:prstGeom>
          <a:noFill/>
          <a:ln w="9525">
            <a:noFill/>
            <a:miter lim="800000"/>
            <a:headEnd/>
            <a:tailEnd/>
          </a:ln>
        </p:spPr>
        <p:txBody>
          <a:bodyPr lIns="91415" tIns="45707" rIns="91415" bIns="45707">
            <a:spAutoFit/>
          </a:bodyPr>
          <a:lstStyle/>
          <a:p>
            <a:pPr defTabSz="3659188" eaLnBrk="1" hangingPunct="1"/>
            <a:r>
              <a:rPr lang="en-US" altLang="ja-JP" sz="1700">
                <a:latin typeface="Arial" pitchFamily="34" charset="0"/>
                <a:ea typeface="ＭＳ Ｐゴシック" pitchFamily="34" charset="-128"/>
              </a:rPr>
              <a:t>Laser-wire beam-size </a:t>
            </a:r>
          </a:p>
          <a:p>
            <a:pPr defTabSz="3659188" eaLnBrk="1" hangingPunct="1"/>
            <a:r>
              <a:rPr lang="en-US" altLang="ja-JP" sz="1700">
                <a:latin typeface="Arial" pitchFamily="34" charset="0"/>
                <a:ea typeface="ＭＳ Ｐゴシック" pitchFamily="34" charset="-128"/>
              </a:rPr>
              <a:t>Monitor (UK group)</a:t>
            </a:r>
          </a:p>
        </p:txBody>
      </p:sp>
      <p:sp>
        <p:nvSpPr>
          <p:cNvPr id="163848" name="Text Box 8"/>
          <p:cNvSpPr txBox="1">
            <a:spLocks noChangeArrowheads="1"/>
          </p:cNvSpPr>
          <p:nvPr/>
        </p:nvSpPr>
        <p:spPr bwMode="auto">
          <a:xfrm>
            <a:off x="6019800" y="5684838"/>
            <a:ext cx="3124200" cy="868362"/>
          </a:xfrm>
          <a:prstGeom prst="rect">
            <a:avLst/>
          </a:prstGeom>
          <a:noFill/>
          <a:ln w="9525">
            <a:noFill/>
            <a:miter lim="800000"/>
            <a:headEnd/>
            <a:tailEnd/>
          </a:ln>
        </p:spPr>
        <p:txBody>
          <a:bodyPr lIns="91415" tIns="45707" rIns="91415" bIns="45707">
            <a:spAutoFit/>
          </a:bodyPr>
          <a:lstStyle/>
          <a:p>
            <a:pPr defTabSz="3659188" eaLnBrk="1" hangingPunct="1"/>
            <a:r>
              <a:rPr lang="en-US" altLang="ja-JP" sz="1700">
                <a:latin typeface="Arial" pitchFamily="34" charset="0"/>
                <a:ea typeface="ＭＳ Ｐゴシック" pitchFamily="34" charset="-128"/>
              </a:rPr>
              <a:t>Cavity BPMs, for use with Q magnets with 100nm resolution (PAL, SLAC, KEK)</a:t>
            </a:r>
          </a:p>
        </p:txBody>
      </p:sp>
      <p:sp>
        <p:nvSpPr>
          <p:cNvPr id="163849" name="Rectangle 9"/>
          <p:cNvSpPr>
            <a:spLocks noChangeArrowheads="1"/>
          </p:cNvSpPr>
          <p:nvPr/>
        </p:nvSpPr>
        <p:spPr bwMode="auto">
          <a:xfrm>
            <a:off x="355600" y="5486400"/>
            <a:ext cx="2006600" cy="1127125"/>
          </a:xfrm>
          <a:prstGeom prst="rect">
            <a:avLst/>
          </a:prstGeom>
          <a:noFill/>
          <a:ln w="9525">
            <a:noFill/>
            <a:miter lim="800000"/>
            <a:headEnd/>
            <a:tailEnd/>
          </a:ln>
        </p:spPr>
        <p:txBody>
          <a:bodyPr lIns="91415" tIns="45707" rIns="91415" bIns="45707">
            <a:spAutoFit/>
          </a:bodyPr>
          <a:lstStyle/>
          <a:p>
            <a:pPr defTabSz="3659188" eaLnBrk="1" hangingPunct="1"/>
            <a:r>
              <a:rPr lang="en-US" altLang="ja-JP" sz="1700">
                <a:latin typeface="Arial" pitchFamily="34" charset="0"/>
                <a:ea typeface="ＭＳ Ｐゴシック" pitchFamily="34" charset="-128"/>
              </a:rPr>
              <a:t>Cavity BPMs with 2nm resolution, </a:t>
            </a:r>
            <a:br>
              <a:rPr lang="en-US" altLang="ja-JP" sz="1700">
                <a:latin typeface="Arial" pitchFamily="34" charset="0"/>
                <a:ea typeface="ＭＳ Ｐゴシック" pitchFamily="34" charset="-128"/>
              </a:rPr>
            </a:br>
            <a:r>
              <a:rPr lang="en-US" altLang="ja-JP" sz="1700">
                <a:latin typeface="Arial" pitchFamily="34" charset="0"/>
                <a:ea typeface="ＭＳ Ｐゴシック" pitchFamily="34" charset="-128"/>
              </a:rPr>
              <a:t>for use at the IP (KEK)</a:t>
            </a:r>
          </a:p>
        </p:txBody>
      </p:sp>
      <p:pic>
        <p:nvPicPr>
          <p:cNvPr id="163850" name="Picture 10" descr="lwire"/>
          <p:cNvPicPr>
            <a:picLocks noChangeAspect="1" noChangeArrowheads="1"/>
          </p:cNvPicPr>
          <p:nvPr/>
        </p:nvPicPr>
        <p:blipFill>
          <a:blip r:embed="rId5" cstate="screen"/>
          <a:srcRect/>
          <a:stretch>
            <a:fillRect/>
          </a:stretch>
        </p:blipFill>
        <p:spPr bwMode="auto">
          <a:xfrm>
            <a:off x="3962400" y="4724400"/>
            <a:ext cx="1981200" cy="1643063"/>
          </a:xfrm>
          <a:prstGeom prst="rect">
            <a:avLst/>
          </a:prstGeom>
          <a:noFill/>
          <a:ln w="9525">
            <a:noFill/>
            <a:miter lim="800000"/>
            <a:headEnd/>
            <a:tailEnd/>
          </a:ln>
        </p:spPr>
      </p:pic>
      <p:sp>
        <p:nvSpPr>
          <p:cNvPr id="163851" name="Text Box 11"/>
          <p:cNvSpPr txBox="1">
            <a:spLocks noChangeArrowheads="1"/>
          </p:cNvSpPr>
          <p:nvPr/>
        </p:nvSpPr>
        <p:spPr bwMode="auto">
          <a:xfrm>
            <a:off x="3886200" y="4724400"/>
            <a:ext cx="2119313" cy="366713"/>
          </a:xfrm>
          <a:prstGeom prst="rect">
            <a:avLst/>
          </a:prstGeom>
          <a:noFill/>
          <a:ln w="9525">
            <a:noFill/>
            <a:miter lim="800000"/>
            <a:headEnd/>
            <a:tailEnd/>
          </a:ln>
        </p:spPr>
        <p:txBody>
          <a:bodyPr wrap="none">
            <a:spAutoFit/>
          </a:bodyPr>
          <a:lstStyle/>
          <a:p>
            <a:r>
              <a:rPr lang="en-US" sz="1800">
                <a:solidFill>
                  <a:srgbClr val="CCFF66"/>
                </a:solidFill>
                <a:latin typeface="Comic Sans MS" pitchFamily="66" charset="0"/>
              </a:rPr>
              <a:t>Laser wire at ATF</a:t>
            </a:r>
          </a:p>
        </p:txBody>
      </p:sp>
      <p:pic>
        <p:nvPicPr>
          <p:cNvPr id="163852" name="Picture 12"/>
          <p:cNvPicPr>
            <a:picLocks noChangeAspect="1" noChangeArrowheads="1"/>
          </p:cNvPicPr>
          <p:nvPr/>
        </p:nvPicPr>
        <p:blipFill>
          <a:blip r:embed="rId6" cstate="screen"/>
          <a:srcRect/>
          <a:stretch>
            <a:fillRect/>
          </a:stretch>
        </p:blipFill>
        <p:spPr bwMode="auto">
          <a:xfrm>
            <a:off x="6248400" y="4038600"/>
            <a:ext cx="2743200" cy="1668463"/>
          </a:xfrm>
          <a:prstGeom prst="rect">
            <a:avLst/>
          </a:prstGeom>
          <a:noFill/>
          <a:ln w="9525">
            <a:noFill/>
            <a:miter lim="800000"/>
            <a:headEnd/>
            <a:tailEnd/>
          </a:ln>
        </p:spPr>
      </p:pic>
      <p:pic>
        <p:nvPicPr>
          <p:cNvPr id="163853" name="Picture 13"/>
          <p:cNvPicPr>
            <a:picLocks noChangeAspect="1" noChangeArrowheads="1"/>
          </p:cNvPicPr>
          <p:nvPr/>
        </p:nvPicPr>
        <p:blipFill>
          <a:blip r:embed="rId7" cstate="screen"/>
          <a:srcRect/>
          <a:stretch>
            <a:fillRect/>
          </a:stretch>
        </p:blipFill>
        <p:spPr bwMode="auto">
          <a:xfrm>
            <a:off x="2286000" y="5334000"/>
            <a:ext cx="1281113" cy="1328738"/>
          </a:xfrm>
          <a:prstGeom prst="rect">
            <a:avLst/>
          </a:prstGeom>
          <a:noFill/>
          <a:ln w="9525">
            <a:noFill/>
            <a:miter lim="800000"/>
            <a:headEnd/>
            <a:tailEnd/>
          </a:ln>
        </p:spPr>
      </p:pic>
    </p:spTree>
  </p:cSld>
  <p:clrMapOvr>
    <a:masterClrMapping/>
  </p:clrMapOvr>
  <p:transition>
    <p:strips dir="rd"/>
  </p:transition>
  <p:timing>
    <p:tnLst>
      <p:par>
        <p:cTn id="1" dur="indefinite" restart="never" nodeType="tmRoot"/>
      </p:par>
    </p:tnLst>
  </p:timing>
</p:sld>
</file>

<file path=ppt/slides/slide1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4866" name="Rectangle 2"/>
          <p:cNvSpPr>
            <a:spLocks noGrp="1" noChangeArrowheads="1"/>
          </p:cNvSpPr>
          <p:nvPr>
            <p:ph type="title"/>
          </p:nvPr>
        </p:nvSpPr>
        <p:spPr>
          <a:xfrm>
            <a:off x="1676400" y="0"/>
            <a:ext cx="3276600" cy="939800"/>
          </a:xfrm>
        </p:spPr>
        <p:txBody>
          <a:bodyPr/>
          <a:lstStyle/>
          <a:p>
            <a:pPr algn="l"/>
            <a:r>
              <a:rPr lang="en-US" sz="3200" smtClean="0"/>
              <a:t>IP Beam Size monitor</a:t>
            </a:r>
          </a:p>
        </p:txBody>
      </p:sp>
      <p:sp>
        <p:nvSpPr>
          <p:cNvPr id="164867" name="Text Box 8"/>
          <p:cNvSpPr txBox="1">
            <a:spLocks noChangeArrowheads="1"/>
          </p:cNvSpPr>
          <p:nvPr/>
        </p:nvSpPr>
        <p:spPr bwMode="auto">
          <a:xfrm>
            <a:off x="152400" y="6248400"/>
            <a:ext cx="5562600" cy="400050"/>
          </a:xfrm>
          <a:prstGeom prst="rect">
            <a:avLst/>
          </a:prstGeom>
          <a:noFill/>
          <a:ln w="9525">
            <a:noFill/>
            <a:miter lim="800000"/>
            <a:headEnd/>
            <a:tailEnd/>
          </a:ln>
        </p:spPr>
        <p:txBody>
          <a:bodyPr>
            <a:spAutoFit/>
          </a:bodyPr>
          <a:lstStyle/>
          <a:p>
            <a:r>
              <a:rPr lang="en-US" sz="2000"/>
              <a:t>Jul 2005: BSM after it arrived to Univ. of Tokyo</a:t>
            </a:r>
          </a:p>
        </p:txBody>
      </p:sp>
      <p:pic>
        <p:nvPicPr>
          <p:cNvPr id="164868" name="Picture 9"/>
          <p:cNvPicPr>
            <a:picLocks noChangeAspect="1" noChangeArrowheads="1"/>
          </p:cNvPicPr>
          <p:nvPr/>
        </p:nvPicPr>
        <p:blipFill>
          <a:blip r:embed="rId3" cstate="screen"/>
          <a:srcRect/>
          <a:stretch>
            <a:fillRect/>
          </a:stretch>
        </p:blipFill>
        <p:spPr bwMode="auto">
          <a:xfrm>
            <a:off x="4343400" y="0"/>
            <a:ext cx="4800600" cy="2917825"/>
          </a:xfrm>
          <a:prstGeom prst="rect">
            <a:avLst/>
          </a:prstGeom>
          <a:noFill/>
          <a:ln w="9525">
            <a:noFill/>
            <a:miter lim="800000"/>
            <a:headEnd/>
            <a:tailEnd/>
          </a:ln>
        </p:spPr>
      </p:pic>
      <p:pic>
        <p:nvPicPr>
          <p:cNvPr id="164869" name="Picture 10"/>
          <p:cNvPicPr>
            <a:picLocks noChangeAspect="1" noChangeArrowheads="1"/>
          </p:cNvPicPr>
          <p:nvPr/>
        </p:nvPicPr>
        <p:blipFill>
          <a:blip r:embed="rId4" cstate="screen"/>
          <a:srcRect/>
          <a:stretch>
            <a:fillRect/>
          </a:stretch>
        </p:blipFill>
        <p:spPr bwMode="auto">
          <a:xfrm>
            <a:off x="5437188" y="3276600"/>
            <a:ext cx="3706812" cy="2432050"/>
          </a:xfrm>
          <a:prstGeom prst="rect">
            <a:avLst/>
          </a:prstGeom>
          <a:noFill/>
          <a:ln w="9525">
            <a:noFill/>
            <a:miter lim="800000"/>
            <a:headEnd/>
            <a:tailEnd/>
          </a:ln>
        </p:spPr>
      </p:pic>
      <p:sp>
        <p:nvSpPr>
          <p:cNvPr id="164870" name="Text Box 11"/>
          <p:cNvSpPr txBox="1">
            <a:spLocks noChangeArrowheads="1"/>
          </p:cNvSpPr>
          <p:nvPr/>
        </p:nvSpPr>
        <p:spPr bwMode="auto">
          <a:xfrm>
            <a:off x="5932488" y="5791200"/>
            <a:ext cx="3211512" cy="366713"/>
          </a:xfrm>
          <a:prstGeom prst="rect">
            <a:avLst/>
          </a:prstGeom>
          <a:noFill/>
          <a:ln w="9525">
            <a:noFill/>
            <a:miter lim="800000"/>
            <a:headEnd/>
            <a:tailEnd/>
          </a:ln>
        </p:spPr>
        <p:txBody>
          <a:bodyPr>
            <a:spAutoFit/>
          </a:bodyPr>
          <a:lstStyle/>
          <a:p>
            <a:pPr algn="ctr" eaLnBrk="1" hangingPunct="1"/>
            <a:r>
              <a:rPr kumimoji="1" lang="en-US" altLang="ja-JP" sz="1800">
                <a:latin typeface="Arial Unicode MS" pitchFamily="34" charset="-128"/>
                <a:ea typeface="ＭＳ Ｐゴシック" pitchFamily="34" charset="-128"/>
              </a:rPr>
              <a:t>FFTB sample : </a:t>
            </a:r>
            <a:r>
              <a:rPr kumimoji="1" lang="en-US" altLang="ja-JP" sz="1800">
                <a:latin typeface="Symbol" pitchFamily="18" charset="2"/>
                <a:ea typeface="ＭＳ Ｐゴシック" pitchFamily="34" charset="-128"/>
              </a:rPr>
              <a:t>s</a:t>
            </a:r>
            <a:r>
              <a:rPr kumimoji="1" lang="en-US" altLang="ja-JP" sz="1800" baseline="-25000">
                <a:latin typeface="Arial Unicode MS" pitchFamily="34" charset="-128"/>
                <a:ea typeface="ＭＳ Ｐゴシック" pitchFamily="34" charset="-128"/>
              </a:rPr>
              <a:t>y</a:t>
            </a:r>
            <a:r>
              <a:rPr kumimoji="1" lang="en-US" altLang="ja-JP" sz="1800">
                <a:latin typeface="Arial Unicode MS" pitchFamily="34" charset="-128"/>
                <a:ea typeface="ＭＳ Ｐゴシック" pitchFamily="34" charset="-128"/>
              </a:rPr>
              <a:t> = 70 nm</a:t>
            </a:r>
          </a:p>
        </p:txBody>
      </p:sp>
      <p:sp>
        <p:nvSpPr>
          <p:cNvPr id="164871" name="Text Box 12"/>
          <p:cNvSpPr txBox="1">
            <a:spLocks noChangeArrowheads="1"/>
          </p:cNvSpPr>
          <p:nvPr/>
        </p:nvSpPr>
        <p:spPr bwMode="auto">
          <a:xfrm>
            <a:off x="4800600" y="2590800"/>
            <a:ext cx="3211513" cy="366713"/>
          </a:xfrm>
          <a:prstGeom prst="rect">
            <a:avLst/>
          </a:prstGeom>
          <a:noFill/>
          <a:ln w="9525">
            <a:noFill/>
            <a:miter lim="800000"/>
            <a:headEnd/>
            <a:tailEnd/>
          </a:ln>
        </p:spPr>
        <p:txBody>
          <a:bodyPr>
            <a:spAutoFit/>
          </a:bodyPr>
          <a:lstStyle/>
          <a:p>
            <a:pPr algn="ctr" eaLnBrk="1" hangingPunct="1"/>
            <a:r>
              <a:rPr kumimoji="1" lang="en-US" altLang="ja-JP" sz="1800">
                <a:latin typeface="Berlin Sans FB" pitchFamily="34" charset="0"/>
                <a:ea typeface="ＭＳ Ｐゴシック" pitchFamily="34" charset="-128"/>
              </a:rPr>
              <a:t>Shintake monitor schematics</a:t>
            </a:r>
          </a:p>
        </p:txBody>
      </p:sp>
      <p:sp>
        <p:nvSpPr>
          <p:cNvPr id="164872" name="Rectangle 13"/>
          <p:cNvSpPr>
            <a:spLocks noChangeArrowheads="1"/>
          </p:cNvSpPr>
          <p:nvPr/>
        </p:nvSpPr>
        <p:spPr bwMode="auto">
          <a:xfrm>
            <a:off x="228600" y="1219200"/>
            <a:ext cx="4038600" cy="1905000"/>
          </a:xfrm>
          <a:prstGeom prst="rect">
            <a:avLst/>
          </a:prstGeom>
          <a:noFill/>
          <a:ln w="9525">
            <a:noFill/>
            <a:miter lim="800000"/>
            <a:headEnd/>
            <a:tailEnd/>
          </a:ln>
        </p:spPr>
        <p:txBody>
          <a:bodyPr/>
          <a:lstStyle/>
          <a:p>
            <a:pPr marL="342900" indent="-342900" eaLnBrk="1" hangingPunct="1">
              <a:spcBef>
                <a:spcPct val="20000"/>
              </a:spcBef>
              <a:buFontTx/>
              <a:buChar char="•"/>
            </a:pPr>
            <a:r>
              <a:rPr lang="en-US" sz="2800">
                <a:solidFill>
                  <a:srgbClr val="23346C"/>
                </a:solidFill>
                <a:latin typeface="Berlin Sans FB" pitchFamily="34" charset="0"/>
              </a:rPr>
              <a:t>BSM:</a:t>
            </a:r>
          </a:p>
          <a:p>
            <a:pPr marL="742950" lvl="1" indent="-285750" eaLnBrk="1" hangingPunct="1">
              <a:spcBef>
                <a:spcPct val="20000"/>
              </a:spcBef>
              <a:buFontTx/>
              <a:buChar char="–"/>
            </a:pPr>
            <a:r>
              <a:rPr lang="en-US" sz="2400">
                <a:solidFill>
                  <a:srgbClr val="009900"/>
                </a:solidFill>
                <a:latin typeface="Berlin Sans FB" pitchFamily="34" charset="0"/>
              </a:rPr>
              <a:t>refurbished &amp; much improved FFTB Shintake BSM</a:t>
            </a:r>
          </a:p>
          <a:p>
            <a:pPr marL="742950" lvl="1" indent="-285750" eaLnBrk="1" hangingPunct="1">
              <a:spcBef>
                <a:spcPct val="20000"/>
              </a:spcBef>
              <a:buFontTx/>
              <a:buChar char="–"/>
            </a:pPr>
            <a:r>
              <a:rPr lang="en-US" sz="2400">
                <a:solidFill>
                  <a:srgbClr val="009900"/>
                </a:solidFill>
                <a:latin typeface="Berlin Sans FB" pitchFamily="34" charset="0"/>
              </a:rPr>
              <a:t>1064nm=&gt;532nm</a:t>
            </a:r>
          </a:p>
        </p:txBody>
      </p:sp>
      <p:pic>
        <p:nvPicPr>
          <p:cNvPr id="164873" name="Picture 15"/>
          <p:cNvPicPr>
            <a:picLocks noChangeAspect="1" noChangeArrowheads="1"/>
          </p:cNvPicPr>
          <p:nvPr/>
        </p:nvPicPr>
        <p:blipFill>
          <a:blip r:embed="rId5" cstate="screen"/>
          <a:srcRect/>
          <a:stretch>
            <a:fillRect/>
          </a:stretch>
        </p:blipFill>
        <p:spPr bwMode="auto">
          <a:xfrm>
            <a:off x="0" y="3429000"/>
            <a:ext cx="5562600" cy="2836863"/>
          </a:xfrm>
          <a:prstGeom prst="rect">
            <a:avLst/>
          </a:prstGeom>
          <a:noFill/>
          <a:ln w="9525">
            <a:noFill/>
            <a:miter lim="800000"/>
            <a:headEnd/>
            <a:tailEnd/>
          </a:ln>
        </p:spPr>
      </p:pic>
    </p:spTree>
  </p:cSld>
  <p:clrMapOvr>
    <a:masterClrMapping/>
  </p:clrMapOvr>
  <p:transition>
    <p:strips dir="rd"/>
  </p:transition>
  <p:timing>
    <p:tnLst>
      <p:par>
        <p:cTn id="1" dur="indefinite" restart="never" nodeType="tmRoot"/>
      </p:par>
    </p:tnLst>
  </p:timing>
</p:sld>
</file>

<file path=ppt/slides/slide1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タイトル 1"/>
          <p:cNvSpPr txBox="1">
            <a:spLocks/>
          </p:cNvSpPr>
          <p:nvPr/>
        </p:nvSpPr>
        <p:spPr>
          <a:xfrm>
            <a:off x="1447800" y="274638"/>
            <a:ext cx="7239000" cy="654050"/>
          </a:xfrm>
          <a:prstGeom prst="rect">
            <a:avLst/>
          </a:prstGeom>
          <a:solidFill>
            <a:srgbClr val="00B050"/>
          </a:solidFill>
        </p:spPr>
        <p:txBody>
          <a:bodyPr anchor="ctr">
            <a:normAutofit fontScale="90000" lnSpcReduction="10000"/>
          </a:bodyPr>
          <a:lstStyle/>
          <a:p>
            <a:pPr algn="ctr" defTabSz="457200" eaLnBrk="1" fontAlgn="auto" hangingPunct="1">
              <a:spcAft>
                <a:spcPts val="0"/>
              </a:spcAft>
              <a:defRPr/>
            </a:pPr>
            <a:r>
              <a:rPr kumimoji="1" lang="en-US" altLang="ja-JP" sz="4400">
                <a:solidFill>
                  <a:sysClr val="windowText" lastClr="000000"/>
                </a:solidFill>
                <a:latin typeface="Calibri"/>
                <a:ea typeface="+mj-ea"/>
                <a:cs typeface="+mj-cs"/>
              </a:rPr>
              <a:t>Ongoing R&amp;Ds at ATF/ATF2</a:t>
            </a:r>
            <a:endParaRPr kumimoji="1" lang="ja-JP" altLang="en-US" sz="4400" dirty="0">
              <a:solidFill>
                <a:sysClr val="windowText" lastClr="000000"/>
              </a:solidFill>
              <a:latin typeface="Calibri"/>
              <a:ea typeface="+mj-ea"/>
              <a:cs typeface="+mj-cs"/>
            </a:endParaRPr>
          </a:p>
        </p:txBody>
      </p:sp>
      <p:sp>
        <p:nvSpPr>
          <p:cNvPr id="8" name="コンテンツ プレースホルダ 2"/>
          <p:cNvSpPr txBox="1">
            <a:spLocks/>
          </p:cNvSpPr>
          <p:nvPr/>
        </p:nvSpPr>
        <p:spPr>
          <a:xfrm>
            <a:off x="457200" y="928688"/>
            <a:ext cx="8229600" cy="5715000"/>
          </a:xfrm>
          <a:prstGeom prst="rect">
            <a:avLst/>
          </a:prstGeom>
        </p:spPr>
        <p:txBody>
          <a:bodyPr>
            <a:normAutofit fontScale="62500" lnSpcReduction="20000"/>
          </a:bodyPr>
          <a:lstStyle/>
          <a:p>
            <a:pPr marL="342900" indent="-342900" defTabSz="457200" eaLnBrk="1" fontAlgn="auto" hangingPunct="1">
              <a:spcBef>
                <a:spcPct val="20000"/>
              </a:spcBef>
              <a:spcAft>
                <a:spcPts val="0"/>
              </a:spcAft>
              <a:buFont typeface="Arial"/>
              <a:buChar char="•"/>
              <a:defRPr/>
            </a:pPr>
            <a:r>
              <a:rPr kumimoji="1" lang="en-US" altLang="ja-JP" sz="3200" b="1" dirty="0">
                <a:solidFill>
                  <a:sysClr val="windowText" lastClr="000000"/>
                </a:solidFill>
                <a:ea typeface="+mn-ea"/>
                <a:cs typeface="Times New Roman" pitchFamily="18" charset="0"/>
              </a:rPr>
              <a:t>ATF</a:t>
            </a:r>
          </a:p>
          <a:p>
            <a:pPr marL="342900" indent="-342900" defTabSz="457200" eaLnBrk="1" fontAlgn="auto" hangingPunct="1">
              <a:spcBef>
                <a:spcPct val="20000"/>
              </a:spcBef>
              <a:spcAft>
                <a:spcPts val="0"/>
              </a:spcAft>
              <a:buFont typeface="Arial"/>
              <a:buChar char="•"/>
              <a:defRPr/>
            </a:pPr>
            <a:r>
              <a:rPr kumimoji="1" lang="en-US" altLang="ja-JP" sz="3200" b="1" dirty="0">
                <a:solidFill>
                  <a:srgbClr val="FF6600"/>
                </a:solidFill>
                <a:latin typeface="Calibri"/>
                <a:ea typeface="+mn-ea"/>
                <a:cs typeface="Arial" pitchFamily="34" charset="0"/>
              </a:rPr>
              <a:t>low emittance beam</a:t>
            </a:r>
          </a:p>
          <a:p>
            <a:pPr marL="742950" lvl="1" indent="-285750" defTabSz="457200" eaLnBrk="1" fontAlgn="auto" hangingPunct="1">
              <a:spcBef>
                <a:spcPct val="20000"/>
              </a:spcBef>
              <a:spcAft>
                <a:spcPts val="0"/>
              </a:spcAft>
              <a:buFont typeface="Arial" pitchFamily="34" charset="0"/>
              <a:buChar char="•"/>
              <a:defRPr/>
            </a:pPr>
            <a:r>
              <a:rPr kumimoji="1" lang="en-US" altLang="ja-JP" sz="2800" dirty="0">
                <a:solidFill>
                  <a:sysClr val="windowText" lastClr="000000"/>
                </a:solidFill>
                <a:latin typeface="Calibri"/>
                <a:ea typeface="+mn-ea"/>
                <a:cs typeface="Arial" pitchFamily="34" charset="0"/>
              </a:rPr>
              <a:t> Tuning, XSR, SR, Laser wire,…</a:t>
            </a:r>
          </a:p>
          <a:p>
            <a:pPr marL="342900" indent="-342900" defTabSz="457200" eaLnBrk="1" fontAlgn="auto" hangingPunct="1">
              <a:spcBef>
                <a:spcPct val="20000"/>
              </a:spcBef>
              <a:spcAft>
                <a:spcPts val="0"/>
              </a:spcAft>
              <a:buFont typeface="Arial"/>
              <a:buChar char="•"/>
              <a:defRPr/>
            </a:pPr>
            <a:r>
              <a:rPr kumimoji="1" lang="en-US" altLang="ja-JP" sz="3200" b="1" dirty="0">
                <a:solidFill>
                  <a:srgbClr val="FF0000"/>
                </a:solidFill>
                <a:latin typeface="Calibri"/>
                <a:ea typeface="+mn-ea"/>
                <a:cs typeface="Arial" pitchFamily="34" charset="0"/>
              </a:rPr>
              <a:t>1pm emittance </a:t>
            </a:r>
            <a:r>
              <a:rPr kumimoji="1" lang="en-US" altLang="ja-JP" sz="3200" dirty="0">
                <a:solidFill>
                  <a:sysClr val="windowText" lastClr="000000"/>
                </a:solidFill>
                <a:latin typeface="Calibri"/>
                <a:ea typeface="+mn-ea"/>
                <a:cs typeface="Arial" pitchFamily="34" charset="0"/>
              </a:rPr>
              <a:t>(DR BPM upgrade,…)</a:t>
            </a:r>
            <a:r>
              <a:rPr kumimoji="1" lang="en-US" altLang="ja-JP" sz="3200" dirty="0">
                <a:solidFill>
                  <a:srgbClr val="FF6600"/>
                </a:solidFill>
                <a:latin typeface="Calibri"/>
                <a:ea typeface="+mn-ea"/>
                <a:cs typeface="Arial" pitchFamily="34" charset="0"/>
              </a:rPr>
              <a:t> </a:t>
            </a:r>
          </a:p>
          <a:p>
            <a:pPr marL="342900" indent="-342900" defTabSz="457200" eaLnBrk="1" fontAlgn="auto" hangingPunct="1">
              <a:spcBef>
                <a:spcPct val="20000"/>
              </a:spcBef>
              <a:spcAft>
                <a:spcPts val="0"/>
              </a:spcAft>
              <a:buFont typeface="Arial"/>
              <a:buChar char="•"/>
              <a:defRPr/>
            </a:pPr>
            <a:r>
              <a:rPr kumimoji="1" lang="en-US" altLang="ja-JP" sz="3200" b="1" dirty="0">
                <a:solidFill>
                  <a:srgbClr val="FF6600"/>
                </a:solidFill>
                <a:latin typeface="Calibri"/>
                <a:ea typeface="+mn-ea"/>
                <a:cs typeface="Arial" pitchFamily="34" charset="0"/>
              </a:rPr>
              <a:t>Multi-bunch </a:t>
            </a:r>
          </a:p>
          <a:p>
            <a:pPr marL="742950" lvl="1" indent="-285750" defTabSz="457200" eaLnBrk="1" fontAlgn="auto" hangingPunct="1">
              <a:spcBef>
                <a:spcPct val="20000"/>
              </a:spcBef>
              <a:spcAft>
                <a:spcPts val="0"/>
              </a:spcAft>
              <a:buFont typeface="Arial" pitchFamily="34" charset="0"/>
              <a:buChar char="•"/>
              <a:defRPr/>
            </a:pPr>
            <a:r>
              <a:rPr kumimoji="1" lang="en-US" altLang="ja-JP" sz="2800" dirty="0">
                <a:solidFill>
                  <a:sysClr val="windowText" lastClr="000000"/>
                </a:solidFill>
                <a:latin typeface="Calibri"/>
                <a:ea typeface="+mn-ea"/>
                <a:cs typeface="Arial" pitchFamily="34" charset="0"/>
              </a:rPr>
              <a:t>Instability (Fast Ion,…)</a:t>
            </a:r>
          </a:p>
          <a:p>
            <a:pPr marL="742950" lvl="1" indent="-285750" defTabSz="457200" eaLnBrk="1" fontAlgn="auto" hangingPunct="1">
              <a:spcBef>
                <a:spcPct val="20000"/>
              </a:spcBef>
              <a:spcAft>
                <a:spcPts val="0"/>
              </a:spcAft>
              <a:buFont typeface="Arial"/>
              <a:buNone/>
              <a:defRPr/>
            </a:pPr>
            <a:r>
              <a:rPr kumimoji="1" lang="en-US" altLang="ja-JP" sz="2800" b="1" dirty="0">
                <a:solidFill>
                  <a:srgbClr val="FF0000"/>
                </a:solidFill>
                <a:latin typeface="Calibri"/>
                <a:ea typeface="+mn-ea"/>
                <a:cs typeface="Arial" pitchFamily="34" charset="0"/>
              </a:rPr>
              <a:t>Extraction by Fast Kicker</a:t>
            </a:r>
          </a:p>
          <a:p>
            <a:pPr marL="342900" indent="-342900" defTabSz="457200" eaLnBrk="1" fontAlgn="auto" hangingPunct="1">
              <a:spcBef>
                <a:spcPct val="20000"/>
              </a:spcBef>
              <a:spcAft>
                <a:spcPts val="0"/>
              </a:spcAft>
              <a:buFont typeface="Arial"/>
              <a:buNone/>
              <a:defRPr/>
            </a:pPr>
            <a:r>
              <a:rPr kumimoji="1" lang="en-US" altLang="ja-JP" sz="3200" dirty="0">
                <a:solidFill>
                  <a:sysClr val="windowText" lastClr="000000"/>
                </a:solidFill>
                <a:latin typeface="Calibri"/>
                <a:ea typeface="+mn-ea"/>
                <a:cs typeface="Arial" pitchFamily="34" charset="0"/>
              </a:rPr>
              <a:t>Others</a:t>
            </a:r>
          </a:p>
          <a:p>
            <a:pPr marL="742950" lvl="1" indent="-285750" defTabSz="457200" eaLnBrk="1" fontAlgn="auto" hangingPunct="1">
              <a:spcBef>
                <a:spcPct val="20000"/>
              </a:spcBef>
              <a:spcAft>
                <a:spcPts val="0"/>
              </a:spcAft>
              <a:buFont typeface="Arial" pitchFamily="34" charset="0"/>
              <a:buChar char="•"/>
              <a:defRPr/>
            </a:pPr>
            <a:r>
              <a:rPr kumimoji="1" lang="en-US" altLang="ja-JP" sz="2800" dirty="0">
                <a:solidFill>
                  <a:sysClr val="windowText" lastClr="000000"/>
                </a:solidFill>
                <a:latin typeface="Calibri"/>
                <a:ea typeface="+mn-ea"/>
                <a:cs typeface="Arial" pitchFamily="34" charset="0"/>
              </a:rPr>
              <a:t>Cavity Compton</a:t>
            </a:r>
            <a:endParaRPr kumimoji="1" lang="en-US" altLang="ja-JP" sz="2800" dirty="0">
              <a:solidFill>
                <a:srgbClr val="3366FF"/>
              </a:solidFill>
              <a:latin typeface="Calibri"/>
              <a:ea typeface="+mn-ea"/>
              <a:cs typeface="Arial" pitchFamily="34" charset="0"/>
            </a:endParaRPr>
          </a:p>
          <a:p>
            <a:pPr marL="742950" lvl="1" indent="-285750" defTabSz="457200" eaLnBrk="1" fontAlgn="auto" hangingPunct="1">
              <a:spcBef>
                <a:spcPct val="20000"/>
              </a:spcBef>
              <a:spcAft>
                <a:spcPts val="0"/>
              </a:spcAft>
              <a:buFont typeface="Arial" pitchFamily="34" charset="0"/>
              <a:buChar char="•"/>
              <a:defRPr/>
            </a:pPr>
            <a:r>
              <a:rPr kumimoji="1" lang="en-US" altLang="ja-JP" sz="2800" dirty="0">
                <a:solidFill>
                  <a:sysClr val="windowText" lastClr="000000"/>
                </a:solidFill>
                <a:latin typeface="Calibri"/>
                <a:ea typeface="+mn-ea"/>
                <a:cs typeface="Arial" pitchFamily="34" charset="0"/>
              </a:rPr>
              <a:t>SR monitor at EXT</a:t>
            </a:r>
            <a:endParaRPr kumimoji="1" lang="en-US" altLang="ja-JP" sz="2800" dirty="0">
              <a:solidFill>
                <a:sysClr val="windowText" lastClr="000000"/>
              </a:solidFill>
              <a:latin typeface="Calibri"/>
              <a:ea typeface="+mn-ea"/>
              <a:cs typeface="+mn-cs"/>
            </a:endParaRPr>
          </a:p>
          <a:p>
            <a:pPr marL="342900" indent="-342900" defTabSz="457200" eaLnBrk="1" fontAlgn="auto" hangingPunct="1">
              <a:spcBef>
                <a:spcPct val="20000"/>
              </a:spcBef>
              <a:spcAft>
                <a:spcPts val="0"/>
              </a:spcAft>
              <a:buFont typeface="Arial"/>
              <a:buChar char="•"/>
              <a:defRPr/>
            </a:pPr>
            <a:r>
              <a:rPr kumimoji="1" lang="en-US" altLang="ja-JP" sz="3200" b="1" dirty="0">
                <a:solidFill>
                  <a:sysClr val="windowText" lastClr="000000"/>
                </a:solidFill>
                <a:ea typeface="+mn-ea"/>
                <a:cs typeface="Times New Roman" pitchFamily="18" charset="0"/>
              </a:rPr>
              <a:t>ATF2</a:t>
            </a:r>
          </a:p>
          <a:p>
            <a:pPr marL="342900" indent="-342900" defTabSz="457200" eaLnBrk="1" fontAlgn="auto" hangingPunct="1">
              <a:spcBef>
                <a:spcPct val="20000"/>
              </a:spcBef>
              <a:spcAft>
                <a:spcPts val="0"/>
              </a:spcAft>
              <a:buFont typeface="Arial"/>
              <a:buChar char="•"/>
              <a:defRPr/>
            </a:pPr>
            <a:r>
              <a:rPr kumimoji="1" lang="en-US" altLang="ja-JP" sz="3200" b="1" dirty="0">
                <a:solidFill>
                  <a:srgbClr val="FF0000"/>
                </a:solidFill>
                <a:latin typeface="Calibri"/>
                <a:ea typeface="+mn-ea"/>
                <a:cs typeface="Arial" pitchFamily="34" charset="0"/>
              </a:rPr>
              <a:t>35 nm beam size</a:t>
            </a:r>
          </a:p>
          <a:p>
            <a:pPr marL="742950" lvl="1" indent="-285750" defTabSz="457200" eaLnBrk="1" fontAlgn="auto" hangingPunct="1">
              <a:spcBef>
                <a:spcPct val="20000"/>
              </a:spcBef>
              <a:spcAft>
                <a:spcPts val="0"/>
              </a:spcAft>
              <a:buFont typeface="Arial" pitchFamily="34" charset="0"/>
              <a:buChar char="•"/>
              <a:defRPr/>
            </a:pPr>
            <a:r>
              <a:rPr kumimoji="1" lang="en-US" altLang="ja-JP" sz="2800" dirty="0">
                <a:solidFill>
                  <a:sysClr val="windowText" lastClr="000000"/>
                </a:solidFill>
                <a:latin typeface="Calibri"/>
                <a:ea typeface="+mn-ea"/>
                <a:cs typeface="Arial" pitchFamily="34" charset="0"/>
              </a:rPr>
              <a:t>Beam tuning (Optics modeling, Optics test, debugging </a:t>
            </a:r>
            <a:r>
              <a:rPr kumimoji="1" lang="en-US" altLang="ja-JP" sz="2800" dirty="0" err="1">
                <a:solidFill>
                  <a:sysClr val="windowText" lastClr="000000"/>
                </a:solidFill>
                <a:latin typeface="Calibri"/>
                <a:ea typeface="+mn-ea"/>
                <a:cs typeface="Arial" pitchFamily="34" charset="0"/>
              </a:rPr>
              <a:t>soft&amp;hard</a:t>
            </a:r>
            <a:r>
              <a:rPr kumimoji="1" lang="en-US" altLang="ja-JP" sz="2800" dirty="0">
                <a:solidFill>
                  <a:sysClr val="windowText" lastClr="000000"/>
                </a:solidFill>
                <a:latin typeface="Calibri"/>
                <a:ea typeface="+mn-ea"/>
                <a:cs typeface="Arial" pitchFamily="34" charset="0"/>
              </a:rPr>
              <a:t> tools,…)</a:t>
            </a:r>
          </a:p>
          <a:p>
            <a:pPr marL="742950" lvl="1" indent="-285750" defTabSz="457200" eaLnBrk="1" fontAlgn="auto" hangingPunct="1">
              <a:spcBef>
                <a:spcPct val="20000"/>
              </a:spcBef>
              <a:spcAft>
                <a:spcPts val="0"/>
              </a:spcAft>
              <a:buFont typeface="Arial" pitchFamily="34" charset="0"/>
              <a:buChar char="•"/>
              <a:defRPr/>
            </a:pPr>
            <a:r>
              <a:rPr kumimoji="1" lang="en-US" altLang="ja-JP" sz="2800" dirty="0">
                <a:solidFill>
                  <a:sysClr val="windowText" lastClr="000000"/>
                </a:solidFill>
                <a:latin typeface="Calibri"/>
                <a:ea typeface="+mn-ea"/>
                <a:cs typeface="Arial" pitchFamily="34" charset="0"/>
              </a:rPr>
              <a:t>Cavity BPM (C&amp;S-band, IP-BPM)</a:t>
            </a:r>
          </a:p>
          <a:p>
            <a:pPr marL="742950" lvl="1" indent="-285750" defTabSz="457200" eaLnBrk="1" fontAlgn="auto" hangingPunct="1">
              <a:spcBef>
                <a:spcPct val="20000"/>
              </a:spcBef>
              <a:spcAft>
                <a:spcPts val="0"/>
              </a:spcAft>
              <a:buFont typeface="Arial" pitchFamily="34" charset="0"/>
              <a:buChar char="•"/>
              <a:defRPr/>
            </a:pPr>
            <a:r>
              <a:rPr kumimoji="1" lang="en-US" altLang="ja-JP" sz="2800" dirty="0">
                <a:solidFill>
                  <a:sysClr val="windowText" lastClr="000000"/>
                </a:solidFill>
                <a:latin typeface="Calibri"/>
                <a:ea typeface="+mn-ea"/>
                <a:cs typeface="Arial" pitchFamily="34" charset="0"/>
              </a:rPr>
              <a:t>Beam-tilt monitor</a:t>
            </a:r>
          </a:p>
          <a:p>
            <a:pPr marL="742950" lvl="1" indent="-285750" defTabSz="457200" eaLnBrk="1" fontAlgn="auto" hangingPunct="1">
              <a:spcBef>
                <a:spcPct val="20000"/>
              </a:spcBef>
              <a:spcAft>
                <a:spcPts val="0"/>
              </a:spcAft>
              <a:buFont typeface="Arial" pitchFamily="34" charset="0"/>
              <a:buChar char="•"/>
              <a:defRPr/>
            </a:pPr>
            <a:r>
              <a:rPr kumimoji="1" lang="en-US" altLang="ja-JP" sz="2800" dirty="0">
                <a:solidFill>
                  <a:sysClr val="windowText" lastClr="000000"/>
                </a:solidFill>
                <a:latin typeface="Calibri"/>
                <a:ea typeface="+mn-ea"/>
                <a:cs typeface="Arial" pitchFamily="34" charset="0"/>
              </a:rPr>
              <a:t>IP-BSM (</a:t>
            </a:r>
            <a:r>
              <a:rPr kumimoji="1" lang="en-US" altLang="ja-JP" sz="2800" dirty="0" err="1">
                <a:solidFill>
                  <a:sysClr val="windowText" lastClr="000000"/>
                </a:solidFill>
                <a:latin typeface="Calibri"/>
                <a:ea typeface="+mn-ea"/>
                <a:cs typeface="Arial" pitchFamily="34" charset="0"/>
              </a:rPr>
              <a:t>Shintake</a:t>
            </a:r>
            <a:r>
              <a:rPr kumimoji="1" lang="en-US" altLang="ja-JP" sz="2800" dirty="0">
                <a:solidFill>
                  <a:sysClr val="windowText" lastClr="000000"/>
                </a:solidFill>
                <a:latin typeface="Calibri"/>
                <a:ea typeface="+mn-ea"/>
                <a:cs typeface="Arial" pitchFamily="34" charset="0"/>
              </a:rPr>
              <a:t> monitor)</a:t>
            </a:r>
          </a:p>
          <a:p>
            <a:pPr marL="342900" indent="-342900" defTabSz="457200" eaLnBrk="1" fontAlgn="auto" hangingPunct="1">
              <a:spcBef>
                <a:spcPct val="20000"/>
              </a:spcBef>
              <a:spcAft>
                <a:spcPts val="0"/>
              </a:spcAft>
              <a:buFont typeface="Arial"/>
              <a:buChar char="•"/>
              <a:defRPr/>
            </a:pPr>
            <a:r>
              <a:rPr kumimoji="1" lang="en-US" altLang="ja-JP" sz="3200" b="1" dirty="0">
                <a:solidFill>
                  <a:srgbClr val="FF0000"/>
                </a:solidFill>
                <a:latin typeface="Calibri"/>
                <a:ea typeface="+mn-ea"/>
                <a:cs typeface="Arial" pitchFamily="34" charset="0"/>
              </a:rPr>
              <a:t>Beam position stabilization (2nm)</a:t>
            </a:r>
          </a:p>
          <a:p>
            <a:pPr marL="742950" lvl="1" indent="-285750" defTabSz="457200" eaLnBrk="1" fontAlgn="auto" hangingPunct="1">
              <a:spcBef>
                <a:spcPct val="20000"/>
              </a:spcBef>
              <a:spcAft>
                <a:spcPts val="0"/>
              </a:spcAft>
              <a:buFont typeface="Arial" pitchFamily="34" charset="0"/>
              <a:buChar char="•"/>
              <a:defRPr/>
            </a:pPr>
            <a:r>
              <a:rPr kumimoji="1" lang="en-US" altLang="ja-JP" sz="2800" dirty="0">
                <a:solidFill>
                  <a:sysClr val="windowText" lastClr="000000"/>
                </a:solidFill>
                <a:latin typeface="Calibri"/>
                <a:ea typeface="+mn-ea"/>
                <a:cs typeface="Arial" pitchFamily="34" charset="0"/>
              </a:rPr>
              <a:t>Intra-train feedback (FONT)</a:t>
            </a:r>
            <a:endParaRPr kumimoji="1" lang="en-US" altLang="ja-JP" sz="2800" dirty="0">
              <a:solidFill>
                <a:srgbClr val="3366FF"/>
              </a:solidFill>
              <a:latin typeface="Calibri"/>
              <a:ea typeface="+mn-ea"/>
              <a:cs typeface="Arial" pitchFamily="34" charset="0"/>
            </a:endParaRPr>
          </a:p>
          <a:p>
            <a:pPr marL="742950" lvl="1" indent="-285750" defTabSz="457200" eaLnBrk="1" fontAlgn="auto" hangingPunct="1">
              <a:spcBef>
                <a:spcPct val="20000"/>
              </a:spcBef>
              <a:spcAft>
                <a:spcPts val="0"/>
              </a:spcAft>
              <a:buFont typeface="Arial" pitchFamily="34" charset="0"/>
              <a:buChar char="•"/>
              <a:defRPr/>
            </a:pPr>
            <a:r>
              <a:rPr kumimoji="1" lang="en-US" altLang="ja-JP" sz="2800" dirty="0">
                <a:solidFill>
                  <a:sysClr val="windowText" lastClr="000000"/>
                </a:solidFill>
                <a:latin typeface="Calibri"/>
                <a:ea typeface="+mn-ea"/>
                <a:cs typeface="Arial" pitchFamily="34" charset="0"/>
              </a:rPr>
              <a:t>feed-forward DR-&gt;ATF2</a:t>
            </a:r>
          </a:p>
          <a:p>
            <a:pPr marL="342900" indent="-342900" defTabSz="457200" eaLnBrk="1" fontAlgn="auto" hangingPunct="1">
              <a:spcBef>
                <a:spcPct val="20000"/>
              </a:spcBef>
              <a:spcAft>
                <a:spcPts val="0"/>
              </a:spcAft>
              <a:buFont typeface="Arial"/>
              <a:buChar char="•"/>
              <a:defRPr/>
            </a:pPr>
            <a:endParaRPr kumimoji="1" lang="ja-JP" altLang="en-US" sz="3200" dirty="0">
              <a:solidFill>
                <a:sysClr val="windowText" lastClr="000000"/>
              </a:solidFill>
              <a:latin typeface="Calibri"/>
              <a:ea typeface="+mn-ea"/>
              <a:cs typeface="+mn-cs"/>
            </a:endParaRPr>
          </a:p>
        </p:txBody>
      </p:sp>
      <p:sp>
        <p:nvSpPr>
          <p:cNvPr id="165892" name="テキスト ボックス 3"/>
          <p:cNvSpPr txBox="1">
            <a:spLocks noChangeArrowheads="1"/>
          </p:cNvSpPr>
          <p:nvPr/>
        </p:nvSpPr>
        <p:spPr bwMode="auto">
          <a:xfrm>
            <a:off x="5157788" y="4668838"/>
            <a:ext cx="3146425" cy="1755775"/>
          </a:xfrm>
          <a:prstGeom prst="rect">
            <a:avLst/>
          </a:prstGeom>
          <a:noFill/>
          <a:ln w="9525">
            <a:noFill/>
            <a:miter lim="800000"/>
            <a:headEnd/>
            <a:tailEnd/>
          </a:ln>
        </p:spPr>
        <p:txBody>
          <a:bodyPr wrap="none">
            <a:spAutoFit/>
          </a:bodyPr>
          <a:lstStyle/>
          <a:p>
            <a:pPr defTabSz="457200"/>
            <a:r>
              <a:rPr kumimoji="1" lang="en-US" altLang="ja-JP">
                <a:latin typeface="Arial" pitchFamily="34" charset="0"/>
                <a:ea typeface="ＭＳ Ｐゴシック" pitchFamily="34" charset="-128"/>
                <a:cs typeface="Arial" pitchFamily="34" charset="0"/>
              </a:rPr>
              <a:t>Others</a:t>
            </a:r>
          </a:p>
          <a:p>
            <a:pPr lvl="1" defTabSz="457200">
              <a:buFont typeface="Arial" pitchFamily="34" charset="0"/>
              <a:buChar char="•"/>
            </a:pPr>
            <a:r>
              <a:rPr kumimoji="1" lang="en-US" altLang="ja-JP">
                <a:latin typeface="Arial" pitchFamily="34" charset="0"/>
                <a:ea typeface="ＭＳ Ｐゴシック" pitchFamily="34" charset="-128"/>
                <a:cs typeface="Arial" pitchFamily="34" charset="0"/>
              </a:rPr>
              <a:t>Pulsed 1um Laser Wire</a:t>
            </a:r>
            <a:endParaRPr kumimoji="1" lang="en-US" altLang="ja-JP">
              <a:solidFill>
                <a:srgbClr val="3366FF"/>
              </a:solidFill>
              <a:latin typeface="Arial" pitchFamily="34" charset="0"/>
              <a:ea typeface="ＭＳ Ｐゴシック" pitchFamily="34" charset="-128"/>
              <a:cs typeface="Arial" pitchFamily="34" charset="0"/>
            </a:endParaRPr>
          </a:p>
          <a:p>
            <a:pPr lvl="1" defTabSz="457200">
              <a:buFont typeface="Arial" pitchFamily="34" charset="0"/>
              <a:buChar char="•"/>
            </a:pPr>
            <a:r>
              <a:rPr kumimoji="1" lang="en-US" altLang="ja-JP">
                <a:latin typeface="Arial" pitchFamily="34" charset="0"/>
                <a:ea typeface="ＭＳ Ｐゴシック" pitchFamily="34" charset="-128"/>
                <a:cs typeface="Arial" pitchFamily="34" charset="0"/>
              </a:rPr>
              <a:t>Cold BPM</a:t>
            </a:r>
          </a:p>
          <a:p>
            <a:pPr lvl="1" defTabSz="457200">
              <a:buFont typeface="Arial" pitchFamily="34" charset="0"/>
              <a:buChar char="•"/>
            </a:pPr>
            <a:r>
              <a:rPr kumimoji="1" lang="en-US" altLang="ja-JP">
                <a:latin typeface="Arial" pitchFamily="34" charset="0"/>
                <a:ea typeface="ＭＳ Ｐゴシック" pitchFamily="34" charset="-128"/>
                <a:cs typeface="Arial" pitchFamily="34" charset="0"/>
              </a:rPr>
              <a:t>Liquid Pb target</a:t>
            </a:r>
          </a:p>
          <a:p>
            <a:pPr lvl="1" defTabSz="457200">
              <a:buFont typeface="Arial" pitchFamily="34" charset="0"/>
              <a:buChar char="•"/>
            </a:pPr>
            <a:r>
              <a:rPr kumimoji="1" lang="en-US" altLang="ja-JP" b="1">
                <a:solidFill>
                  <a:srgbClr val="FF0000"/>
                </a:solidFill>
                <a:latin typeface="Arial" pitchFamily="34" charset="0"/>
                <a:ea typeface="ＭＳ Ｐゴシック" pitchFamily="34" charset="-128"/>
                <a:cs typeface="Arial" pitchFamily="34" charset="0"/>
              </a:rPr>
              <a:t>Permanent FD Q</a:t>
            </a:r>
          </a:p>
          <a:p>
            <a:pPr lvl="1" defTabSz="457200">
              <a:buFont typeface="Arial" pitchFamily="34" charset="0"/>
              <a:buChar char="•"/>
            </a:pPr>
            <a:r>
              <a:rPr kumimoji="1" lang="en-US" altLang="ja-JP" b="1">
                <a:solidFill>
                  <a:srgbClr val="FF0000"/>
                </a:solidFill>
                <a:latin typeface="Arial" pitchFamily="34" charset="0"/>
                <a:ea typeface="ＭＳ Ｐゴシック" pitchFamily="34" charset="-128"/>
                <a:cs typeface="Arial" pitchFamily="34" charset="0"/>
              </a:rPr>
              <a:t>SC Final doublet Q/Sx</a:t>
            </a:r>
            <a:endParaRPr kumimoji="1" lang="en-US" altLang="ja-JP">
              <a:solidFill>
                <a:srgbClr val="3366FF"/>
              </a:solidFill>
              <a:latin typeface="Arial" pitchFamily="34" charset="0"/>
              <a:ea typeface="ＭＳ Ｐゴシック" pitchFamily="34" charset="-128"/>
              <a:cs typeface="Arial" pitchFamily="34" charset="0"/>
            </a:endParaRPr>
          </a:p>
        </p:txBody>
      </p:sp>
      <p:pic>
        <p:nvPicPr>
          <p:cNvPr id="165893" name="Picture 2"/>
          <p:cNvPicPr>
            <a:picLocks noChangeAspect="1" noChangeArrowheads="1"/>
          </p:cNvPicPr>
          <p:nvPr/>
        </p:nvPicPr>
        <p:blipFill>
          <a:blip r:embed="rId3" cstate="screen"/>
          <a:srcRect/>
          <a:stretch>
            <a:fillRect/>
          </a:stretch>
        </p:blipFill>
        <p:spPr bwMode="auto">
          <a:xfrm>
            <a:off x="4495800" y="1108075"/>
            <a:ext cx="3657600" cy="3105150"/>
          </a:xfrm>
          <a:prstGeom prst="rect">
            <a:avLst/>
          </a:prstGeom>
          <a:noFill/>
          <a:ln w="9525" algn="ctr">
            <a:noFill/>
            <a:miter lim="800000"/>
            <a:headEnd/>
            <a:tailEnd/>
          </a:ln>
        </p:spPr>
      </p:pic>
    </p:spTree>
  </p:cSld>
  <p:clrMapOvr>
    <a:masterClrMapping/>
  </p:clrMapOvr>
  <p:transition>
    <p:strips dir="rd"/>
  </p:transition>
  <p:timing>
    <p:tnLst>
      <p:par>
        <p:cTn id="1" dur="indefinite" restart="never" nodeType="tmRoot"/>
      </p:par>
    </p:tnLst>
  </p:timing>
</p:sld>
</file>

<file path=ppt/slides/slide1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6914" name="Picture 2"/>
          <p:cNvPicPr>
            <a:picLocks noChangeAspect="1" noChangeArrowheads="1"/>
          </p:cNvPicPr>
          <p:nvPr/>
        </p:nvPicPr>
        <p:blipFill>
          <a:blip r:embed="rId3" cstate="screen"/>
          <a:srcRect/>
          <a:stretch>
            <a:fillRect/>
          </a:stretch>
        </p:blipFill>
        <p:spPr bwMode="auto">
          <a:xfrm>
            <a:off x="838200" y="990600"/>
            <a:ext cx="7818438" cy="5387975"/>
          </a:xfrm>
          <a:prstGeom prst="rect">
            <a:avLst/>
          </a:prstGeom>
          <a:noFill/>
          <a:ln w="9525">
            <a:noFill/>
            <a:miter lim="800000"/>
            <a:headEnd/>
            <a:tailEnd/>
          </a:ln>
        </p:spPr>
      </p:pic>
    </p:spTree>
  </p:cSld>
  <p:clrMapOvr>
    <a:masterClrMapping/>
  </p:clrMapOvr>
  <p:transition>
    <p:strips dir="rd"/>
  </p:transition>
  <p:timing>
    <p:tnLst>
      <p:par>
        <p:cTn id="1" dur="indefinite" restart="never" nodeType="tmRoot"/>
      </p:par>
    </p:tnLst>
  </p:timing>
</p:sld>
</file>

<file path=ppt/slides/slide1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7938" name="Picture 1"/>
          <p:cNvPicPr>
            <a:picLocks noChangeAspect="1" noChangeArrowheads="1"/>
          </p:cNvPicPr>
          <p:nvPr/>
        </p:nvPicPr>
        <p:blipFill>
          <a:blip r:embed="rId2" cstate="screen"/>
          <a:srcRect/>
          <a:stretch>
            <a:fillRect/>
          </a:stretch>
        </p:blipFill>
        <p:spPr bwMode="auto">
          <a:xfrm>
            <a:off x="228600" y="1219200"/>
            <a:ext cx="8686800" cy="4343400"/>
          </a:xfrm>
          <a:prstGeom prst="rect">
            <a:avLst/>
          </a:prstGeom>
          <a:noFill/>
          <a:ln w="9525">
            <a:noFill/>
            <a:miter lim="800000"/>
            <a:headEnd/>
            <a:tailEnd/>
          </a:ln>
        </p:spPr>
      </p:pic>
    </p:spTree>
  </p:cSld>
  <p:clrMapOvr>
    <a:masterClrMapping/>
  </p:clrMapOvr>
  <p:transition>
    <p:strips dir="rd"/>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ChangeArrowheads="1"/>
          </p:cNvSpPr>
          <p:nvPr>
            <p:ph type="title"/>
          </p:nvPr>
        </p:nvSpPr>
        <p:spPr>
          <a:xfrm>
            <a:off x="1676400" y="152400"/>
            <a:ext cx="6888163" cy="762000"/>
          </a:xfrm>
        </p:spPr>
        <p:txBody>
          <a:bodyPr/>
          <a:lstStyle/>
          <a:p>
            <a:r>
              <a:rPr lang="en-US" sz="2800" smtClean="0"/>
              <a:t>How to focus to a smallest size </a:t>
            </a:r>
            <a:br>
              <a:rPr lang="en-US" sz="2800" smtClean="0"/>
            </a:br>
            <a:r>
              <a:rPr lang="en-US" sz="2800" smtClean="0"/>
              <a:t>and how big is chromaticity in FF?</a:t>
            </a:r>
          </a:p>
        </p:txBody>
      </p:sp>
      <p:sp>
        <p:nvSpPr>
          <p:cNvPr id="38915" name="Rectangle 3"/>
          <p:cNvSpPr>
            <a:spLocks noGrp="1" noChangeArrowheads="1"/>
          </p:cNvSpPr>
          <p:nvPr>
            <p:ph type="body" idx="1"/>
          </p:nvPr>
        </p:nvSpPr>
        <p:spPr>
          <a:xfrm>
            <a:off x="76200" y="3048000"/>
            <a:ext cx="7772400" cy="3581400"/>
          </a:xfrm>
        </p:spPr>
        <p:txBody>
          <a:bodyPr/>
          <a:lstStyle/>
          <a:p>
            <a:pPr eaLnBrk="1" hangingPunct="1">
              <a:lnSpc>
                <a:spcPct val="80000"/>
              </a:lnSpc>
            </a:pPr>
            <a:r>
              <a:rPr lang="en-US" smtClean="0"/>
              <a:t>The final lens need to be the strongest</a:t>
            </a:r>
          </a:p>
          <a:p>
            <a:pPr lvl="2" eaLnBrk="1" hangingPunct="1">
              <a:lnSpc>
                <a:spcPct val="80000"/>
              </a:lnSpc>
            </a:pPr>
            <a:r>
              <a:rPr lang="en-US" sz="1800" smtClean="0"/>
              <a:t>( two lenses for both x and y =&gt; “Final Doublet” or FD )</a:t>
            </a:r>
          </a:p>
          <a:p>
            <a:pPr eaLnBrk="1" hangingPunct="1">
              <a:lnSpc>
                <a:spcPct val="80000"/>
              </a:lnSpc>
            </a:pPr>
            <a:r>
              <a:rPr lang="en-US" smtClean="0"/>
              <a:t>FD determines chromaticity of FF </a:t>
            </a:r>
          </a:p>
          <a:p>
            <a:pPr eaLnBrk="1" hangingPunct="1">
              <a:lnSpc>
                <a:spcPct val="80000"/>
              </a:lnSpc>
            </a:pPr>
            <a:r>
              <a:rPr lang="en-US" smtClean="0"/>
              <a:t>Chromatic dilution  of the beam </a:t>
            </a:r>
            <a:br>
              <a:rPr lang="en-US" smtClean="0"/>
            </a:br>
            <a:r>
              <a:rPr lang="en-US" smtClean="0"/>
              <a:t>size is </a:t>
            </a:r>
            <a:r>
              <a:rPr lang="en-US" smtClean="0">
                <a:latin typeface="Symbol" pitchFamily="18" charset="2"/>
              </a:rPr>
              <a:t>Ds</a:t>
            </a:r>
            <a:r>
              <a:rPr lang="en-US" smtClean="0"/>
              <a:t>/</a:t>
            </a:r>
            <a:r>
              <a:rPr lang="en-US" smtClean="0">
                <a:latin typeface="Symbol" pitchFamily="18" charset="2"/>
              </a:rPr>
              <a:t>s</a:t>
            </a:r>
            <a:r>
              <a:rPr lang="en-US" smtClean="0"/>
              <a:t> ~ </a:t>
            </a:r>
            <a:r>
              <a:rPr lang="en-US" smtClean="0">
                <a:latin typeface="Symbol" pitchFamily="18" charset="2"/>
              </a:rPr>
              <a:t>s</a:t>
            </a:r>
            <a:r>
              <a:rPr lang="en-US" baseline="-25000" smtClean="0"/>
              <a:t>E</a:t>
            </a:r>
            <a:r>
              <a:rPr lang="en-US" smtClean="0"/>
              <a:t> L*/</a:t>
            </a:r>
            <a:r>
              <a:rPr lang="en-US" smtClean="0">
                <a:latin typeface="Symbol" pitchFamily="18" charset="2"/>
              </a:rPr>
              <a:t>b</a:t>
            </a:r>
            <a:r>
              <a:rPr lang="en-US" smtClean="0"/>
              <a:t>*</a:t>
            </a:r>
          </a:p>
          <a:p>
            <a:pPr eaLnBrk="1" hangingPunct="1">
              <a:lnSpc>
                <a:spcPct val="80000"/>
              </a:lnSpc>
            </a:pPr>
            <a:endParaRPr lang="en-US" smtClean="0"/>
          </a:p>
          <a:p>
            <a:pPr eaLnBrk="1" hangingPunct="1">
              <a:lnSpc>
                <a:spcPct val="80000"/>
              </a:lnSpc>
            </a:pPr>
            <a:endParaRPr lang="en-US" smtClean="0"/>
          </a:p>
          <a:p>
            <a:pPr eaLnBrk="1" hangingPunct="1">
              <a:lnSpc>
                <a:spcPct val="80000"/>
              </a:lnSpc>
            </a:pPr>
            <a:r>
              <a:rPr lang="en-US" smtClean="0"/>
              <a:t>For typical parameters, </a:t>
            </a:r>
            <a:r>
              <a:rPr lang="en-US" smtClean="0">
                <a:latin typeface="Symbol" pitchFamily="18" charset="2"/>
              </a:rPr>
              <a:t>Ds</a:t>
            </a:r>
            <a:r>
              <a:rPr lang="en-US" smtClean="0"/>
              <a:t>/</a:t>
            </a:r>
            <a:r>
              <a:rPr lang="en-US" smtClean="0">
                <a:latin typeface="Symbol" pitchFamily="18" charset="2"/>
              </a:rPr>
              <a:t>s</a:t>
            </a:r>
            <a:r>
              <a:rPr lang="en-US" smtClean="0"/>
              <a:t> ~ 15-500    </a:t>
            </a:r>
            <a:r>
              <a:rPr lang="en-US" smtClean="0">
                <a:solidFill>
                  <a:srgbClr val="CC3399"/>
                </a:solidFill>
              </a:rPr>
              <a:t>too big !</a:t>
            </a:r>
          </a:p>
          <a:p>
            <a:pPr eaLnBrk="1" hangingPunct="1">
              <a:lnSpc>
                <a:spcPct val="80000"/>
              </a:lnSpc>
            </a:pPr>
            <a:r>
              <a:rPr lang="en-US" smtClean="0">
                <a:solidFill>
                  <a:srgbClr val="008000"/>
                </a:solidFill>
              </a:rPr>
              <a:t>=&gt; Chromaticity of FF need to be compensated</a:t>
            </a:r>
          </a:p>
        </p:txBody>
      </p:sp>
      <p:sp>
        <p:nvSpPr>
          <p:cNvPr id="38916" name="Text Box 4"/>
          <p:cNvSpPr txBox="1">
            <a:spLocks noChangeArrowheads="1"/>
          </p:cNvSpPr>
          <p:nvPr/>
        </p:nvSpPr>
        <p:spPr bwMode="auto">
          <a:xfrm>
            <a:off x="914400" y="4800600"/>
            <a:ext cx="5781675" cy="915988"/>
          </a:xfrm>
          <a:prstGeom prst="rect">
            <a:avLst/>
          </a:prstGeom>
          <a:noFill/>
          <a:ln w="9525">
            <a:noFill/>
            <a:miter lim="800000"/>
            <a:headEnd/>
            <a:tailEnd/>
          </a:ln>
        </p:spPr>
        <p:txBody>
          <a:bodyPr wrap="none">
            <a:spAutoFit/>
          </a:bodyPr>
          <a:lstStyle/>
          <a:p>
            <a:r>
              <a:rPr kumimoji="1" lang="en-US" sz="1800" b="1">
                <a:solidFill>
                  <a:srgbClr val="008000"/>
                </a:solidFill>
                <a:latin typeface="Symbol" pitchFamily="18" charset="2"/>
              </a:rPr>
              <a:t>s</a:t>
            </a:r>
            <a:r>
              <a:rPr kumimoji="1" lang="en-US" sz="1800" b="1" baseline="-25000">
                <a:solidFill>
                  <a:srgbClr val="008000"/>
                </a:solidFill>
                <a:latin typeface="Comic Sans MS" pitchFamily="66" charset="0"/>
              </a:rPr>
              <a:t>E</a:t>
            </a:r>
            <a:r>
              <a:rPr kumimoji="1" lang="en-US" sz="1800" b="1">
                <a:solidFill>
                  <a:srgbClr val="008000"/>
                </a:solidFill>
                <a:latin typeface="Comic Sans MS" pitchFamily="66" charset="0"/>
              </a:rPr>
              <a:t> -- energy spread in the beam ~ 0.002-0.01</a:t>
            </a:r>
            <a:br>
              <a:rPr kumimoji="1" lang="en-US" sz="1800" b="1">
                <a:solidFill>
                  <a:srgbClr val="008000"/>
                </a:solidFill>
                <a:latin typeface="Comic Sans MS" pitchFamily="66" charset="0"/>
              </a:rPr>
            </a:br>
            <a:r>
              <a:rPr kumimoji="1" lang="en-US" sz="1800" b="1">
                <a:solidFill>
                  <a:srgbClr val="008000"/>
                </a:solidFill>
                <a:latin typeface="Comic Sans MS" pitchFamily="66" charset="0"/>
              </a:rPr>
              <a:t>L* -- distance from FD to IP     ~ 3 - 5 m</a:t>
            </a:r>
          </a:p>
          <a:p>
            <a:r>
              <a:rPr kumimoji="1" lang="en-US" sz="1800" b="1">
                <a:solidFill>
                  <a:srgbClr val="008000"/>
                </a:solidFill>
                <a:latin typeface="Symbol" pitchFamily="18" charset="2"/>
              </a:rPr>
              <a:t>b</a:t>
            </a:r>
            <a:r>
              <a:rPr kumimoji="1" lang="en-US" sz="1800" b="1">
                <a:solidFill>
                  <a:srgbClr val="008000"/>
                </a:solidFill>
                <a:latin typeface="Comic Sans MS" pitchFamily="66" charset="0"/>
              </a:rPr>
              <a:t>* -- beta function in IP          ~ 0.4 - 0.1 mm</a:t>
            </a:r>
          </a:p>
        </p:txBody>
      </p:sp>
      <p:sp>
        <p:nvSpPr>
          <p:cNvPr id="38917" name="Text Box 5"/>
          <p:cNvSpPr txBox="1">
            <a:spLocks noChangeArrowheads="1"/>
          </p:cNvSpPr>
          <p:nvPr/>
        </p:nvSpPr>
        <p:spPr bwMode="auto">
          <a:xfrm>
            <a:off x="0" y="4876800"/>
            <a:ext cx="919163" cy="336550"/>
          </a:xfrm>
          <a:prstGeom prst="rect">
            <a:avLst/>
          </a:prstGeom>
          <a:noFill/>
          <a:ln w="9525">
            <a:noFill/>
            <a:miter lim="800000"/>
            <a:headEnd/>
            <a:tailEnd/>
          </a:ln>
        </p:spPr>
        <p:txBody>
          <a:bodyPr wrap="none">
            <a:spAutoFit/>
          </a:bodyPr>
          <a:lstStyle/>
          <a:p>
            <a:r>
              <a:rPr lang="en-US">
                <a:solidFill>
                  <a:srgbClr val="008000"/>
                </a:solidFill>
                <a:latin typeface="Comic Sans MS" pitchFamily="66" charset="0"/>
              </a:rPr>
              <a:t>Typical:</a:t>
            </a:r>
          </a:p>
        </p:txBody>
      </p:sp>
      <p:sp>
        <p:nvSpPr>
          <p:cNvPr id="38918" name="Line 9"/>
          <p:cNvSpPr>
            <a:spLocks noChangeShapeType="1"/>
          </p:cNvSpPr>
          <p:nvPr/>
        </p:nvSpPr>
        <p:spPr bwMode="auto">
          <a:xfrm>
            <a:off x="2682875" y="1485900"/>
            <a:ext cx="717550" cy="0"/>
          </a:xfrm>
          <a:prstGeom prst="line">
            <a:avLst/>
          </a:prstGeom>
          <a:noFill/>
          <a:ln w="38100">
            <a:solidFill>
              <a:srgbClr val="FF9933"/>
            </a:solidFill>
            <a:round/>
            <a:headEnd/>
            <a:tailEnd type="triangle" w="med" len="med"/>
          </a:ln>
        </p:spPr>
        <p:txBody>
          <a:bodyPr/>
          <a:lstStyle/>
          <a:p>
            <a:endParaRPr lang="en-GB"/>
          </a:p>
        </p:txBody>
      </p:sp>
      <p:sp>
        <p:nvSpPr>
          <p:cNvPr id="38919" name="Line 11"/>
          <p:cNvSpPr>
            <a:spLocks noChangeShapeType="1"/>
          </p:cNvSpPr>
          <p:nvPr/>
        </p:nvSpPr>
        <p:spPr bwMode="auto">
          <a:xfrm>
            <a:off x="4038600" y="1447800"/>
            <a:ext cx="1533525" cy="247650"/>
          </a:xfrm>
          <a:prstGeom prst="line">
            <a:avLst/>
          </a:prstGeom>
          <a:noFill/>
          <a:ln w="38100">
            <a:solidFill>
              <a:srgbClr val="0000FF"/>
            </a:solidFill>
            <a:round/>
            <a:headEnd/>
            <a:tailEnd type="triangle" w="med" len="med"/>
          </a:ln>
        </p:spPr>
        <p:txBody>
          <a:bodyPr/>
          <a:lstStyle/>
          <a:p>
            <a:endParaRPr lang="en-GB"/>
          </a:p>
        </p:txBody>
      </p:sp>
      <p:sp>
        <p:nvSpPr>
          <p:cNvPr id="38920" name="Line 13"/>
          <p:cNvSpPr>
            <a:spLocks noChangeShapeType="1"/>
          </p:cNvSpPr>
          <p:nvPr/>
        </p:nvSpPr>
        <p:spPr bwMode="auto">
          <a:xfrm>
            <a:off x="4038600" y="1447800"/>
            <a:ext cx="1514475" cy="447675"/>
          </a:xfrm>
          <a:prstGeom prst="line">
            <a:avLst/>
          </a:prstGeom>
          <a:noFill/>
          <a:ln w="38100">
            <a:solidFill>
              <a:srgbClr val="00FF00"/>
            </a:solidFill>
            <a:round/>
            <a:headEnd/>
            <a:tailEnd type="triangle" w="med" len="med"/>
          </a:ln>
        </p:spPr>
        <p:txBody>
          <a:bodyPr/>
          <a:lstStyle/>
          <a:p>
            <a:endParaRPr lang="en-GB"/>
          </a:p>
        </p:txBody>
      </p:sp>
      <p:sp>
        <p:nvSpPr>
          <p:cNvPr id="38921" name="Line 16"/>
          <p:cNvSpPr>
            <a:spLocks noChangeShapeType="1"/>
          </p:cNvSpPr>
          <p:nvPr/>
        </p:nvSpPr>
        <p:spPr bwMode="auto">
          <a:xfrm>
            <a:off x="4038600" y="1447800"/>
            <a:ext cx="1533525" cy="714375"/>
          </a:xfrm>
          <a:prstGeom prst="line">
            <a:avLst/>
          </a:prstGeom>
          <a:noFill/>
          <a:ln w="38100">
            <a:solidFill>
              <a:srgbClr val="CC0000"/>
            </a:solidFill>
            <a:round/>
            <a:headEnd/>
            <a:tailEnd type="triangle" w="med" len="med"/>
          </a:ln>
        </p:spPr>
        <p:txBody>
          <a:bodyPr/>
          <a:lstStyle/>
          <a:p>
            <a:endParaRPr lang="en-GB"/>
          </a:p>
        </p:txBody>
      </p:sp>
      <p:sp>
        <p:nvSpPr>
          <p:cNvPr id="38922" name="Arc 17"/>
          <p:cNvSpPr>
            <a:spLocks/>
          </p:cNvSpPr>
          <p:nvPr/>
        </p:nvSpPr>
        <p:spPr bwMode="auto">
          <a:xfrm>
            <a:off x="3962400" y="1420813"/>
            <a:ext cx="244475" cy="1219200"/>
          </a:xfrm>
          <a:custGeom>
            <a:avLst/>
            <a:gdLst>
              <a:gd name="T0" fmla="*/ 913999 w 22293"/>
              <a:gd name="T1" fmla="*/ 0 h 43200"/>
              <a:gd name="T2" fmla="*/ 0 w 22293"/>
              <a:gd name="T3" fmla="*/ 970838223 h 43200"/>
              <a:gd name="T4" fmla="*/ 913999 w 22293"/>
              <a:gd name="T5" fmla="*/ 485542386 h 43200"/>
              <a:gd name="T6" fmla="*/ 0 60000 65536"/>
              <a:gd name="T7" fmla="*/ 0 60000 65536"/>
              <a:gd name="T8" fmla="*/ 0 60000 65536"/>
              <a:gd name="T9" fmla="*/ 0 w 22293"/>
              <a:gd name="T10" fmla="*/ 0 h 43200"/>
              <a:gd name="T11" fmla="*/ 22293 w 22293"/>
              <a:gd name="T12" fmla="*/ 43200 h 43200"/>
            </a:gdLst>
            <a:ahLst/>
            <a:cxnLst>
              <a:cxn ang="T6">
                <a:pos x="T0" y="T1"/>
              </a:cxn>
              <a:cxn ang="T7">
                <a:pos x="T2" y="T3"/>
              </a:cxn>
              <a:cxn ang="T8">
                <a:pos x="T4" y="T5"/>
              </a:cxn>
            </a:cxnLst>
            <a:rect l="T9" t="T10" r="T11" b="T12"/>
            <a:pathLst>
              <a:path w="22293" h="43200" fill="none" extrusionOk="0">
                <a:moveTo>
                  <a:pt x="692" y="0"/>
                </a:moveTo>
                <a:cubicBezTo>
                  <a:pt x="12622" y="0"/>
                  <a:pt x="22293" y="9670"/>
                  <a:pt x="22293" y="21600"/>
                </a:cubicBezTo>
                <a:cubicBezTo>
                  <a:pt x="22293" y="33529"/>
                  <a:pt x="12622" y="43200"/>
                  <a:pt x="693" y="43200"/>
                </a:cubicBezTo>
                <a:cubicBezTo>
                  <a:pt x="461" y="43200"/>
                  <a:pt x="230" y="43196"/>
                  <a:pt x="0" y="43188"/>
                </a:cubicBezTo>
              </a:path>
              <a:path w="22293" h="43200" stroke="0" extrusionOk="0">
                <a:moveTo>
                  <a:pt x="692" y="0"/>
                </a:moveTo>
                <a:cubicBezTo>
                  <a:pt x="12622" y="0"/>
                  <a:pt x="22293" y="9670"/>
                  <a:pt x="22293" y="21600"/>
                </a:cubicBezTo>
                <a:cubicBezTo>
                  <a:pt x="22293" y="33529"/>
                  <a:pt x="12622" y="43200"/>
                  <a:pt x="693" y="43200"/>
                </a:cubicBezTo>
                <a:cubicBezTo>
                  <a:pt x="461" y="43200"/>
                  <a:pt x="230" y="43196"/>
                  <a:pt x="0" y="43188"/>
                </a:cubicBezTo>
                <a:lnTo>
                  <a:pt x="693" y="21600"/>
                </a:lnTo>
                <a:close/>
              </a:path>
            </a:pathLst>
          </a:custGeom>
          <a:solidFill>
            <a:srgbClr val="00FFFF"/>
          </a:solidFill>
          <a:ln w="9525">
            <a:noFill/>
            <a:round/>
            <a:headEnd/>
            <a:tailEnd/>
          </a:ln>
        </p:spPr>
        <p:txBody>
          <a:bodyPr wrap="none" anchor="ctr"/>
          <a:lstStyle/>
          <a:p>
            <a:endParaRPr lang="en-GB"/>
          </a:p>
        </p:txBody>
      </p:sp>
      <p:sp>
        <p:nvSpPr>
          <p:cNvPr id="38923" name="Arc 18"/>
          <p:cNvSpPr>
            <a:spLocks/>
          </p:cNvSpPr>
          <p:nvPr/>
        </p:nvSpPr>
        <p:spPr bwMode="auto">
          <a:xfrm rot="10800000">
            <a:off x="3733800" y="1422400"/>
            <a:ext cx="244475" cy="1219200"/>
          </a:xfrm>
          <a:custGeom>
            <a:avLst/>
            <a:gdLst>
              <a:gd name="T0" fmla="*/ 913999 w 22293"/>
              <a:gd name="T1" fmla="*/ 0 h 43200"/>
              <a:gd name="T2" fmla="*/ 0 w 22293"/>
              <a:gd name="T3" fmla="*/ 970838223 h 43200"/>
              <a:gd name="T4" fmla="*/ 913999 w 22293"/>
              <a:gd name="T5" fmla="*/ 485542386 h 43200"/>
              <a:gd name="T6" fmla="*/ 0 60000 65536"/>
              <a:gd name="T7" fmla="*/ 0 60000 65536"/>
              <a:gd name="T8" fmla="*/ 0 60000 65536"/>
              <a:gd name="T9" fmla="*/ 0 w 22293"/>
              <a:gd name="T10" fmla="*/ 0 h 43200"/>
              <a:gd name="T11" fmla="*/ 22293 w 22293"/>
              <a:gd name="T12" fmla="*/ 43200 h 43200"/>
            </a:gdLst>
            <a:ahLst/>
            <a:cxnLst>
              <a:cxn ang="T6">
                <a:pos x="T0" y="T1"/>
              </a:cxn>
              <a:cxn ang="T7">
                <a:pos x="T2" y="T3"/>
              </a:cxn>
              <a:cxn ang="T8">
                <a:pos x="T4" y="T5"/>
              </a:cxn>
            </a:cxnLst>
            <a:rect l="T9" t="T10" r="T11" b="T12"/>
            <a:pathLst>
              <a:path w="22293" h="43200" fill="none" extrusionOk="0">
                <a:moveTo>
                  <a:pt x="692" y="0"/>
                </a:moveTo>
                <a:cubicBezTo>
                  <a:pt x="12622" y="0"/>
                  <a:pt x="22293" y="9670"/>
                  <a:pt x="22293" y="21600"/>
                </a:cubicBezTo>
                <a:cubicBezTo>
                  <a:pt x="22293" y="33529"/>
                  <a:pt x="12622" y="43200"/>
                  <a:pt x="693" y="43200"/>
                </a:cubicBezTo>
                <a:cubicBezTo>
                  <a:pt x="461" y="43200"/>
                  <a:pt x="230" y="43196"/>
                  <a:pt x="0" y="43188"/>
                </a:cubicBezTo>
              </a:path>
              <a:path w="22293" h="43200" stroke="0" extrusionOk="0">
                <a:moveTo>
                  <a:pt x="692" y="0"/>
                </a:moveTo>
                <a:cubicBezTo>
                  <a:pt x="12622" y="0"/>
                  <a:pt x="22293" y="9670"/>
                  <a:pt x="22293" y="21600"/>
                </a:cubicBezTo>
                <a:cubicBezTo>
                  <a:pt x="22293" y="33529"/>
                  <a:pt x="12622" y="43200"/>
                  <a:pt x="693" y="43200"/>
                </a:cubicBezTo>
                <a:cubicBezTo>
                  <a:pt x="461" y="43200"/>
                  <a:pt x="230" y="43196"/>
                  <a:pt x="0" y="43188"/>
                </a:cubicBezTo>
                <a:lnTo>
                  <a:pt x="693" y="21600"/>
                </a:lnTo>
                <a:close/>
              </a:path>
            </a:pathLst>
          </a:custGeom>
          <a:solidFill>
            <a:srgbClr val="00FFFF"/>
          </a:solidFill>
          <a:ln w="9525">
            <a:noFill/>
            <a:round/>
            <a:headEnd/>
            <a:tailEnd/>
          </a:ln>
        </p:spPr>
        <p:txBody>
          <a:bodyPr wrap="none" anchor="ctr"/>
          <a:lstStyle/>
          <a:p>
            <a:endParaRPr lang="en-GB"/>
          </a:p>
        </p:txBody>
      </p:sp>
      <p:sp>
        <p:nvSpPr>
          <p:cNvPr id="38924" name="Line 19"/>
          <p:cNvSpPr>
            <a:spLocks noChangeShapeType="1"/>
          </p:cNvSpPr>
          <p:nvPr/>
        </p:nvSpPr>
        <p:spPr bwMode="auto">
          <a:xfrm>
            <a:off x="1905000" y="2032000"/>
            <a:ext cx="3657600" cy="0"/>
          </a:xfrm>
          <a:prstGeom prst="line">
            <a:avLst/>
          </a:prstGeom>
          <a:noFill/>
          <a:ln w="9525">
            <a:solidFill>
              <a:schemeClr val="tx1"/>
            </a:solidFill>
            <a:round/>
            <a:headEnd/>
            <a:tailEnd/>
          </a:ln>
        </p:spPr>
        <p:txBody>
          <a:bodyPr/>
          <a:lstStyle/>
          <a:p>
            <a:endParaRPr lang="en-GB"/>
          </a:p>
        </p:txBody>
      </p:sp>
      <p:sp>
        <p:nvSpPr>
          <p:cNvPr id="38925" name="Line 21"/>
          <p:cNvSpPr>
            <a:spLocks noChangeShapeType="1"/>
          </p:cNvSpPr>
          <p:nvPr/>
        </p:nvSpPr>
        <p:spPr bwMode="auto">
          <a:xfrm flipV="1">
            <a:off x="2667000" y="1638300"/>
            <a:ext cx="730250" cy="38100"/>
          </a:xfrm>
          <a:prstGeom prst="line">
            <a:avLst/>
          </a:prstGeom>
          <a:noFill/>
          <a:ln w="38100">
            <a:solidFill>
              <a:srgbClr val="FF9933"/>
            </a:solidFill>
            <a:round/>
            <a:headEnd/>
            <a:tailEnd type="triangle" w="med" len="med"/>
          </a:ln>
        </p:spPr>
        <p:txBody>
          <a:bodyPr/>
          <a:lstStyle/>
          <a:p>
            <a:endParaRPr lang="en-GB"/>
          </a:p>
        </p:txBody>
      </p:sp>
      <p:sp>
        <p:nvSpPr>
          <p:cNvPr id="38926" name="Line 22"/>
          <p:cNvSpPr>
            <a:spLocks noChangeShapeType="1"/>
          </p:cNvSpPr>
          <p:nvPr/>
        </p:nvSpPr>
        <p:spPr bwMode="auto">
          <a:xfrm>
            <a:off x="2641600" y="1809750"/>
            <a:ext cx="755650" cy="44450"/>
          </a:xfrm>
          <a:prstGeom prst="line">
            <a:avLst/>
          </a:prstGeom>
          <a:noFill/>
          <a:ln w="38100">
            <a:solidFill>
              <a:srgbClr val="FF9933"/>
            </a:solidFill>
            <a:round/>
            <a:headEnd/>
            <a:tailEnd type="triangle" w="med" len="med"/>
          </a:ln>
        </p:spPr>
        <p:txBody>
          <a:bodyPr/>
          <a:lstStyle/>
          <a:p>
            <a:endParaRPr lang="en-GB"/>
          </a:p>
        </p:txBody>
      </p:sp>
      <p:sp>
        <p:nvSpPr>
          <p:cNvPr id="38927" name="Line 23"/>
          <p:cNvSpPr>
            <a:spLocks noChangeShapeType="1"/>
          </p:cNvSpPr>
          <p:nvPr/>
        </p:nvSpPr>
        <p:spPr bwMode="auto">
          <a:xfrm>
            <a:off x="2660650" y="2190750"/>
            <a:ext cx="730250" cy="6350"/>
          </a:xfrm>
          <a:prstGeom prst="line">
            <a:avLst/>
          </a:prstGeom>
          <a:noFill/>
          <a:ln w="38100">
            <a:solidFill>
              <a:srgbClr val="FF9933"/>
            </a:solidFill>
            <a:round/>
            <a:headEnd/>
            <a:tailEnd type="triangle" w="med" len="med"/>
          </a:ln>
        </p:spPr>
        <p:txBody>
          <a:bodyPr/>
          <a:lstStyle/>
          <a:p>
            <a:endParaRPr lang="en-GB"/>
          </a:p>
        </p:txBody>
      </p:sp>
      <p:sp>
        <p:nvSpPr>
          <p:cNvPr id="38928" name="Line 25"/>
          <p:cNvSpPr>
            <a:spLocks noChangeShapeType="1"/>
          </p:cNvSpPr>
          <p:nvPr/>
        </p:nvSpPr>
        <p:spPr bwMode="auto">
          <a:xfrm flipV="1">
            <a:off x="2692400" y="2381250"/>
            <a:ext cx="692150" cy="19050"/>
          </a:xfrm>
          <a:prstGeom prst="line">
            <a:avLst/>
          </a:prstGeom>
          <a:noFill/>
          <a:ln w="38100">
            <a:solidFill>
              <a:srgbClr val="FF9933"/>
            </a:solidFill>
            <a:round/>
            <a:headEnd/>
            <a:tailEnd type="triangle" w="med" len="med"/>
          </a:ln>
        </p:spPr>
        <p:txBody>
          <a:bodyPr/>
          <a:lstStyle/>
          <a:p>
            <a:endParaRPr lang="en-GB"/>
          </a:p>
        </p:txBody>
      </p:sp>
      <p:sp>
        <p:nvSpPr>
          <p:cNvPr id="38929" name="Line 26"/>
          <p:cNvSpPr>
            <a:spLocks noChangeShapeType="1"/>
          </p:cNvSpPr>
          <p:nvPr/>
        </p:nvSpPr>
        <p:spPr bwMode="auto">
          <a:xfrm>
            <a:off x="2647950" y="2552700"/>
            <a:ext cx="736600" cy="31750"/>
          </a:xfrm>
          <a:prstGeom prst="line">
            <a:avLst/>
          </a:prstGeom>
          <a:noFill/>
          <a:ln w="38100">
            <a:solidFill>
              <a:srgbClr val="FF9933"/>
            </a:solidFill>
            <a:round/>
            <a:headEnd/>
            <a:tailEnd type="triangle" w="med" len="med"/>
          </a:ln>
        </p:spPr>
        <p:txBody>
          <a:bodyPr/>
          <a:lstStyle/>
          <a:p>
            <a:endParaRPr lang="en-GB"/>
          </a:p>
        </p:txBody>
      </p:sp>
      <p:sp>
        <p:nvSpPr>
          <p:cNvPr id="38930" name="Line 27"/>
          <p:cNvSpPr>
            <a:spLocks noChangeShapeType="1"/>
          </p:cNvSpPr>
          <p:nvPr/>
        </p:nvSpPr>
        <p:spPr bwMode="auto">
          <a:xfrm flipV="1">
            <a:off x="2692400" y="2012950"/>
            <a:ext cx="698500" cy="31750"/>
          </a:xfrm>
          <a:prstGeom prst="line">
            <a:avLst/>
          </a:prstGeom>
          <a:noFill/>
          <a:ln w="38100">
            <a:solidFill>
              <a:srgbClr val="FF9933"/>
            </a:solidFill>
            <a:round/>
            <a:headEnd/>
            <a:tailEnd type="triangle" w="med" len="med"/>
          </a:ln>
        </p:spPr>
        <p:txBody>
          <a:bodyPr/>
          <a:lstStyle/>
          <a:p>
            <a:endParaRPr lang="en-GB"/>
          </a:p>
        </p:txBody>
      </p:sp>
      <p:sp>
        <p:nvSpPr>
          <p:cNvPr id="38931" name="Text Box 30"/>
          <p:cNvSpPr txBox="1">
            <a:spLocks noChangeArrowheads="1"/>
          </p:cNvSpPr>
          <p:nvPr/>
        </p:nvSpPr>
        <p:spPr bwMode="auto">
          <a:xfrm>
            <a:off x="762000" y="1371600"/>
            <a:ext cx="1822450" cy="641350"/>
          </a:xfrm>
          <a:prstGeom prst="rect">
            <a:avLst/>
          </a:prstGeom>
          <a:noFill/>
          <a:ln w="9525">
            <a:noFill/>
            <a:miter lim="800000"/>
            <a:headEnd/>
            <a:tailEnd/>
          </a:ln>
        </p:spPr>
        <p:txBody>
          <a:bodyPr wrap="none">
            <a:spAutoFit/>
          </a:bodyPr>
          <a:lstStyle/>
          <a:p>
            <a:r>
              <a:rPr kumimoji="1" lang="en-US" sz="1800">
                <a:solidFill>
                  <a:srgbClr val="008000"/>
                </a:solidFill>
                <a:latin typeface="Comic Sans MS" pitchFamily="66" charset="0"/>
              </a:rPr>
              <a:t>Size: (</a:t>
            </a:r>
            <a:r>
              <a:rPr kumimoji="1" lang="en-US" sz="1800" b="1">
                <a:solidFill>
                  <a:srgbClr val="008000"/>
                </a:solidFill>
                <a:latin typeface="Symbol" pitchFamily="18" charset="2"/>
              </a:rPr>
              <a:t>e</a:t>
            </a:r>
            <a:r>
              <a:rPr kumimoji="1" lang="en-US" sz="1800">
                <a:solidFill>
                  <a:srgbClr val="008000"/>
                </a:solidFill>
                <a:latin typeface="Comic Sans MS" pitchFamily="66" charset="0"/>
              </a:rPr>
              <a:t> </a:t>
            </a:r>
            <a:r>
              <a:rPr kumimoji="1" lang="en-US" sz="1800" b="1">
                <a:solidFill>
                  <a:srgbClr val="008000"/>
                </a:solidFill>
                <a:latin typeface="Symbol" pitchFamily="18" charset="2"/>
              </a:rPr>
              <a:t>b</a:t>
            </a:r>
            <a:r>
              <a:rPr kumimoji="1" lang="en-US" sz="1800">
                <a:solidFill>
                  <a:srgbClr val="008000"/>
                </a:solidFill>
                <a:latin typeface="Comic Sans MS" pitchFamily="66" charset="0"/>
              </a:rPr>
              <a:t>)</a:t>
            </a:r>
            <a:r>
              <a:rPr kumimoji="1" lang="en-US" sz="1800" baseline="30000">
                <a:solidFill>
                  <a:srgbClr val="008000"/>
                </a:solidFill>
                <a:latin typeface="Comic Sans MS" pitchFamily="66" charset="0"/>
              </a:rPr>
              <a:t>1/2</a:t>
            </a:r>
            <a:br>
              <a:rPr kumimoji="1" lang="en-US" sz="1800" baseline="30000">
                <a:solidFill>
                  <a:srgbClr val="008000"/>
                </a:solidFill>
                <a:latin typeface="Comic Sans MS" pitchFamily="66" charset="0"/>
              </a:rPr>
            </a:br>
            <a:r>
              <a:rPr kumimoji="1" lang="en-US" sz="1800" baseline="30000">
                <a:solidFill>
                  <a:srgbClr val="008000"/>
                </a:solidFill>
                <a:latin typeface="Comic Sans MS" pitchFamily="66" charset="0"/>
              </a:rPr>
              <a:t> </a:t>
            </a:r>
            <a:r>
              <a:rPr kumimoji="1" lang="en-US" sz="1800">
                <a:solidFill>
                  <a:srgbClr val="008000"/>
                </a:solidFill>
                <a:latin typeface="Comic Sans MS" pitchFamily="66" charset="0"/>
              </a:rPr>
              <a:t>Angles: (</a:t>
            </a:r>
            <a:r>
              <a:rPr kumimoji="1" lang="en-US" sz="1800" b="1">
                <a:solidFill>
                  <a:srgbClr val="008000"/>
                </a:solidFill>
                <a:latin typeface="Symbol" pitchFamily="18" charset="2"/>
              </a:rPr>
              <a:t>e</a:t>
            </a:r>
            <a:r>
              <a:rPr kumimoji="1" lang="en-US" sz="1800">
                <a:solidFill>
                  <a:srgbClr val="008000"/>
                </a:solidFill>
                <a:latin typeface="Comic Sans MS" pitchFamily="66" charset="0"/>
              </a:rPr>
              <a:t>/</a:t>
            </a:r>
            <a:r>
              <a:rPr kumimoji="1" lang="en-US" sz="1800" b="1">
                <a:solidFill>
                  <a:srgbClr val="008000"/>
                </a:solidFill>
                <a:latin typeface="Symbol" pitchFamily="18" charset="2"/>
              </a:rPr>
              <a:t>b</a:t>
            </a:r>
            <a:r>
              <a:rPr kumimoji="1" lang="en-US" sz="1800">
                <a:solidFill>
                  <a:srgbClr val="008000"/>
                </a:solidFill>
                <a:latin typeface="Comic Sans MS" pitchFamily="66" charset="0"/>
              </a:rPr>
              <a:t>)</a:t>
            </a:r>
            <a:r>
              <a:rPr kumimoji="1" lang="en-US" sz="1800" baseline="30000">
                <a:solidFill>
                  <a:srgbClr val="008000"/>
                </a:solidFill>
                <a:latin typeface="Comic Sans MS" pitchFamily="66" charset="0"/>
              </a:rPr>
              <a:t>1/2</a:t>
            </a:r>
          </a:p>
        </p:txBody>
      </p:sp>
      <p:sp>
        <p:nvSpPr>
          <p:cNvPr id="38932" name="Line 31"/>
          <p:cNvSpPr>
            <a:spLocks noChangeShapeType="1"/>
          </p:cNvSpPr>
          <p:nvPr/>
        </p:nvSpPr>
        <p:spPr bwMode="auto">
          <a:xfrm>
            <a:off x="4038600" y="2819400"/>
            <a:ext cx="1600200" cy="0"/>
          </a:xfrm>
          <a:prstGeom prst="line">
            <a:avLst/>
          </a:prstGeom>
          <a:noFill/>
          <a:ln w="28575">
            <a:solidFill>
              <a:schemeClr val="tx1"/>
            </a:solidFill>
            <a:round/>
            <a:headEnd type="triangle" w="med" len="med"/>
            <a:tailEnd type="triangle" w="med" len="med"/>
          </a:ln>
        </p:spPr>
        <p:txBody>
          <a:bodyPr/>
          <a:lstStyle/>
          <a:p>
            <a:endParaRPr lang="en-GB"/>
          </a:p>
        </p:txBody>
      </p:sp>
      <p:sp>
        <p:nvSpPr>
          <p:cNvPr id="38933" name="Text Box 32"/>
          <p:cNvSpPr txBox="1">
            <a:spLocks noChangeArrowheads="1"/>
          </p:cNvSpPr>
          <p:nvPr/>
        </p:nvSpPr>
        <p:spPr bwMode="auto">
          <a:xfrm>
            <a:off x="4632325" y="2503488"/>
            <a:ext cx="371475" cy="336550"/>
          </a:xfrm>
          <a:prstGeom prst="rect">
            <a:avLst/>
          </a:prstGeom>
          <a:noFill/>
          <a:ln w="9525">
            <a:noFill/>
            <a:miter lim="800000"/>
            <a:headEnd/>
            <a:tailEnd/>
          </a:ln>
        </p:spPr>
        <p:txBody>
          <a:bodyPr wrap="none">
            <a:spAutoFit/>
          </a:bodyPr>
          <a:lstStyle/>
          <a:p>
            <a:r>
              <a:rPr lang="en-US">
                <a:latin typeface="Comic Sans MS" pitchFamily="66" charset="0"/>
              </a:rPr>
              <a:t>L</a:t>
            </a:r>
            <a:r>
              <a:rPr lang="en-US" baseline="30000">
                <a:latin typeface="Comic Sans MS" pitchFamily="66" charset="0"/>
              </a:rPr>
              <a:t>*</a:t>
            </a:r>
          </a:p>
        </p:txBody>
      </p:sp>
      <p:sp>
        <p:nvSpPr>
          <p:cNvPr id="38934" name="Text Box 33"/>
          <p:cNvSpPr txBox="1">
            <a:spLocks noChangeArrowheads="1"/>
          </p:cNvSpPr>
          <p:nvPr/>
        </p:nvSpPr>
        <p:spPr bwMode="auto">
          <a:xfrm>
            <a:off x="5372100" y="2362200"/>
            <a:ext cx="401638" cy="336550"/>
          </a:xfrm>
          <a:prstGeom prst="rect">
            <a:avLst/>
          </a:prstGeom>
          <a:noFill/>
          <a:ln w="9525">
            <a:noFill/>
            <a:miter lim="800000"/>
            <a:headEnd/>
            <a:tailEnd/>
          </a:ln>
        </p:spPr>
        <p:txBody>
          <a:bodyPr wrap="none">
            <a:spAutoFit/>
          </a:bodyPr>
          <a:lstStyle/>
          <a:p>
            <a:r>
              <a:rPr lang="en-US">
                <a:latin typeface="Comic Sans MS" pitchFamily="66" charset="0"/>
              </a:rPr>
              <a:t>IP</a:t>
            </a:r>
          </a:p>
        </p:txBody>
      </p:sp>
      <p:sp>
        <p:nvSpPr>
          <p:cNvPr id="38935" name="Text Box 37"/>
          <p:cNvSpPr txBox="1">
            <a:spLocks noChangeArrowheads="1"/>
          </p:cNvSpPr>
          <p:nvPr/>
        </p:nvSpPr>
        <p:spPr bwMode="auto">
          <a:xfrm>
            <a:off x="6800850" y="1323975"/>
            <a:ext cx="1681163" cy="1371600"/>
          </a:xfrm>
          <a:prstGeom prst="rect">
            <a:avLst/>
          </a:prstGeom>
          <a:solidFill>
            <a:srgbClr val="CCFFCC"/>
          </a:solidFill>
          <a:ln w="9525">
            <a:noFill/>
            <a:miter lim="800000"/>
            <a:headEnd/>
            <a:tailEnd/>
          </a:ln>
        </p:spPr>
        <p:txBody>
          <a:bodyPr wrap="none">
            <a:spAutoFit/>
          </a:bodyPr>
          <a:lstStyle/>
          <a:p>
            <a:r>
              <a:rPr kumimoji="1" lang="en-US" sz="2000">
                <a:solidFill>
                  <a:srgbClr val="008000"/>
                </a:solidFill>
                <a:latin typeface="Comic Sans MS" pitchFamily="66" charset="0"/>
              </a:rPr>
              <a:t>Size at IP:</a:t>
            </a:r>
            <a:r>
              <a:rPr kumimoji="1" lang="en-US" sz="3200">
                <a:solidFill>
                  <a:srgbClr val="008000"/>
                </a:solidFill>
                <a:latin typeface="Comic Sans MS" pitchFamily="66" charset="0"/>
              </a:rPr>
              <a:t> </a:t>
            </a:r>
            <a:r>
              <a:rPr kumimoji="1" lang="en-US" sz="2000" baseline="30000">
                <a:solidFill>
                  <a:srgbClr val="008000"/>
                </a:solidFill>
                <a:latin typeface="Comic Sans MS" pitchFamily="66" charset="0"/>
              </a:rPr>
              <a:t/>
            </a:r>
            <a:br>
              <a:rPr kumimoji="1" lang="en-US" sz="2000" baseline="30000">
                <a:solidFill>
                  <a:srgbClr val="008000"/>
                </a:solidFill>
                <a:latin typeface="Comic Sans MS" pitchFamily="66" charset="0"/>
              </a:rPr>
            </a:br>
            <a:r>
              <a:rPr kumimoji="1" lang="en-US" sz="2000" baseline="30000">
                <a:solidFill>
                  <a:srgbClr val="008000"/>
                </a:solidFill>
                <a:latin typeface="Comic Sans MS" pitchFamily="66" charset="0"/>
              </a:rPr>
              <a:t> </a:t>
            </a:r>
            <a:r>
              <a:rPr kumimoji="1" lang="en-US" sz="2000">
                <a:solidFill>
                  <a:srgbClr val="008000"/>
                </a:solidFill>
                <a:latin typeface="Comic Sans MS" pitchFamily="66" charset="0"/>
              </a:rPr>
              <a:t>L</a:t>
            </a:r>
            <a:r>
              <a:rPr kumimoji="1" lang="en-US" sz="2000" baseline="30000">
                <a:solidFill>
                  <a:srgbClr val="008000"/>
                </a:solidFill>
                <a:latin typeface="Comic Sans MS" pitchFamily="66" charset="0"/>
              </a:rPr>
              <a:t>*</a:t>
            </a:r>
            <a:r>
              <a:rPr kumimoji="1" lang="en-US" sz="2000">
                <a:solidFill>
                  <a:srgbClr val="008000"/>
                </a:solidFill>
                <a:latin typeface="Comic Sans MS" pitchFamily="66" charset="0"/>
              </a:rPr>
              <a:t> (</a:t>
            </a:r>
            <a:r>
              <a:rPr kumimoji="1" lang="en-US" sz="2000" b="1">
                <a:solidFill>
                  <a:srgbClr val="008000"/>
                </a:solidFill>
                <a:latin typeface="Symbol" pitchFamily="18" charset="2"/>
              </a:rPr>
              <a:t>e</a:t>
            </a:r>
            <a:r>
              <a:rPr kumimoji="1" lang="en-US" sz="2000">
                <a:solidFill>
                  <a:srgbClr val="008000"/>
                </a:solidFill>
                <a:latin typeface="Comic Sans MS" pitchFamily="66" charset="0"/>
              </a:rPr>
              <a:t>/</a:t>
            </a:r>
            <a:r>
              <a:rPr kumimoji="1" lang="en-US" sz="2000" b="1">
                <a:solidFill>
                  <a:srgbClr val="008000"/>
                </a:solidFill>
                <a:latin typeface="Symbol" pitchFamily="18" charset="2"/>
              </a:rPr>
              <a:t>b</a:t>
            </a:r>
            <a:r>
              <a:rPr kumimoji="1" lang="en-US" sz="2000">
                <a:solidFill>
                  <a:srgbClr val="008000"/>
                </a:solidFill>
                <a:latin typeface="Comic Sans MS" pitchFamily="66" charset="0"/>
              </a:rPr>
              <a:t>)</a:t>
            </a:r>
            <a:r>
              <a:rPr kumimoji="1" lang="en-US" sz="2000" baseline="30000">
                <a:solidFill>
                  <a:srgbClr val="008000"/>
                </a:solidFill>
                <a:latin typeface="Comic Sans MS" pitchFamily="66" charset="0"/>
              </a:rPr>
              <a:t>1/2</a:t>
            </a:r>
            <a:r>
              <a:rPr kumimoji="1" lang="en-US" sz="2400" baseline="30000">
                <a:solidFill>
                  <a:srgbClr val="008000"/>
                </a:solidFill>
                <a:latin typeface="Comic Sans MS" pitchFamily="66" charset="0"/>
              </a:rPr>
              <a:t> </a:t>
            </a:r>
            <a:r>
              <a:rPr kumimoji="1" lang="en-US" sz="2000">
                <a:solidFill>
                  <a:srgbClr val="008000"/>
                </a:solidFill>
                <a:latin typeface="Comic Sans MS" pitchFamily="66" charset="0"/>
              </a:rPr>
              <a:t/>
            </a:r>
            <a:br>
              <a:rPr kumimoji="1" lang="en-US" sz="2000">
                <a:solidFill>
                  <a:srgbClr val="008000"/>
                </a:solidFill>
                <a:latin typeface="Comic Sans MS" pitchFamily="66" charset="0"/>
              </a:rPr>
            </a:br>
            <a:r>
              <a:rPr kumimoji="1" lang="en-US" sz="2400" b="1">
                <a:solidFill>
                  <a:srgbClr val="008000"/>
                </a:solidFill>
                <a:latin typeface="Comic Sans MS" pitchFamily="66" charset="0"/>
              </a:rPr>
              <a:t>+</a:t>
            </a:r>
            <a:r>
              <a:rPr kumimoji="1" lang="en-US" sz="2800">
                <a:solidFill>
                  <a:srgbClr val="008000"/>
                </a:solidFill>
                <a:latin typeface="Comic Sans MS" pitchFamily="66" charset="0"/>
              </a:rPr>
              <a:t> </a:t>
            </a:r>
            <a:r>
              <a:rPr kumimoji="1" lang="en-US" sz="2000">
                <a:solidFill>
                  <a:srgbClr val="008000"/>
                </a:solidFill>
                <a:latin typeface="Comic Sans MS" pitchFamily="66" charset="0"/>
              </a:rPr>
              <a:t> (</a:t>
            </a:r>
            <a:r>
              <a:rPr kumimoji="1" lang="en-US" sz="2000" b="1">
                <a:solidFill>
                  <a:srgbClr val="008000"/>
                </a:solidFill>
                <a:latin typeface="Symbol" pitchFamily="18" charset="2"/>
              </a:rPr>
              <a:t>e</a:t>
            </a:r>
            <a:r>
              <a:rPr kumimoji="1" lang="en-US" sz="2000">
                <a:solidFill>
                  <a:srgbClr val="008000"/>
                </a:solidFill>
                <a:latin typeface="Comic Sans MS" pitchFamily="66" charset="0"/>
              </a:rPr>
              <a:t> </a:t>
            </a:r>
            <a:r>
              <a:rPr kumimoji="1" lang="en-US" sz="2000" b="1">
                <a:solidFill>
                  <a:srgbClr val="008000"/>
                </a:solidFill>
                <a:latin typeface="Symbol" pitchFamily="18" charset="2"/>
              </a:rPr>
              <a:t>b</a:t>
            </a:r>
            <a:r>
              <a:rPr kumimoji="1" lang="en-US" sz="2000">
                <a:solidFill>
                  <a:srgbClr val="008000"/>
                </a:solidFill>
                <a:latin typeface="Comic Sans MS" pitchFamily="66" charset="0"/>
              </a:rPr>
              <a:t>)</a:t>
            </a:r>
            <a:r>
              <a:rPr kumimoji="1" lang="en-US" sz="2000" baseline="30000">
                <a:solidFill>
                  <a:srgbClr val="008000"/>
                </a:solidFill>
                <a:latin typeface="Comic Sans MS" pitchFamily="66" charset="0"/>
              </a:rPr>
              <a:t>1/2 </a:t>
            </a:r>
            <a:r>
              <a:rPr kumimoji="1" lang="en-US" sz="2000" b="1">
                <a:solidFill>
                  <a:srgbClr val="008000"/>
                </a:solidFill>
                <a:latin typeface="Symbol" pitchFamily="18" charset="2"/>
              </a:rPr>
              <a:t>s</a:t>
            </a:r>
            <a:r>
              <a:rPr kumimoji="1" lang="en-US" sz="2000" b="1" baseline="-25000">
                <a:solidFill>
                  <a:srgbClr val="008000"/>
                </a:solidFill>
                <a:latin typeface="Comic Sans MS" pitchFamily="66" charset="0"/>
              </a:rPr>
              <a:t>E</a:t>
            </a:r>
            <a:r>
              <a:rPr kumimoji="1" lang="en-US" sz="2000" baseline="30000">
                <a:solidFill>
                  <a:srgbClr val="008000"/>
                </a:solidFill>
                <a:latin typeface="Comic Sans MS" pitchFamily="66" charset="0"/>
              </a:rPr>
              <a:t> </a:t>
            </a:r>
          </a:p>
        </p:txBody>
      </p:sp>
      <p:sp>
        <p:nvSpPr>
          <p:cNvPr id="38936" name="Line 38"/>
          <p:cNvSpPr>
            <a:spLocks noChangeShapeType="1"/>
          </p:cNvSpPr>
          <p:nvPr/>
        </p:nvSpPr>
        <p:spPr bwMode="auto">
          <a:xfrm flipV="1">
            <a:off x="4254500" y="1949450"/>
            <a:ext cx="698500" cy="31750"/>
          </a:xfrm>
          <a:prstGeom prst="line">
            <a:avLst/>
          </a:prstGeom>
          <a:noFill/>
          <a:ln w="38100">
            <a:solidFill>
              <a:srgbClr val="FF9933"/>
            </a:solidFill>
            <a:round/>
            <a:headEnd/>
            <a:tailEnd type="triangle" w="med" len="med"/>
          </a:ln>
        </p:spPr>
        <p:txBody>
          <a:bodyPr/>
          <a:lstStyle/>
          <a:p>
            <a:endParaRPr lang="en-GB"/>
          </a:p>
        </p:txBody>
      </p:sp>
      <p:sp>
        <p:nvSpPr>
          <p:cNvPr id="38937" name="Line 39"/>
          <p:cNvSpPr>
            <a:spLocks noChangeShapeType="1"/>
          </p:cNvSpPr>
          <p:nvPr/>
        </p:nvSpPr>
        <p:spPr bwMode="auto">
          <a:xfrm>
            <a:off x="4349750" y="2038350"/>
            <a:ext cx="755650" cy="44450"/>
          </a:xfrm>
          <a:prstGeom prst="line">
            <a:avLst/>
          </a:prstGeom>
          <a:noFill/>
          <a:ln w="38100">
            <a:solidFill>
              <a:srgbClr val="FF9933"/>
            </a:solidFill>
            <a:round/>
            <a:headEnd/>
            <a:tailEnd type="triangle" w="med" len="med"/>
          </a:ln>
        </p:spPr>
        <p:txBody>
          <a:bodyPr/>
          <a:lstStyle/>
          <a:p>
            <a:endParaRPr lang="en-GB"/>
          </a:p>
        </p:txBody>
      </p:sp>
      <p:sp>
        <p:nvSpPr>
          <p:cNvPr id="38938" name="Text Box 41"/>
          <p:cNvSpPr txBox="1">
            <a:spLocks noChangeArrowheads="1"/>
          </p:cNvSpPr>
          <p:nvPr/>
        </p:nvSpPr>
        <p:spPr bwMode="auto">
          <a:xfrm>
            <a:off x="6797675" y="2768600"/>
            <a:ext cx="2282825" cy="1220788"/>
          </a:xfrm>
          <a:prstGeom prst="rect">
            <a:avLst/>
          </a:prstGeom>
          <a:solidFill>
            <a:srgbClr val="CCFFCC"/>
          </a:solidFill>
          <a:ln w="9525">
            <a:noFill/>
            <a:miter lim="800000"/>
            <a:headEnd/>
            <a:tailEnd/>
          </a:ln>
        </p:spPr>
        <p:txBody>
          <a:bodyPr wrap="none">
            <a:spAutoFit/>
          </a:bodyPr>
          <a:lstStyle/>
          <a:p>
            <a:r>
              <a:rPr kumimoji="1" lang="en-US" sz="1800">
                <a:solidFill>
                  <a:srgbClr val="008000"/>
                </a:solidFill>
                <a:latin typeface="Comic Sans MS" pitchFamily="66" charset="0"/>
              </a:rPr>
              <a:t>Beta at IP:</a:t>
            </a:r>
            <a:r>
              <a:rPr kumimoji="1" lang="en-US" sz="2800">
                <a:solidFill>
                  <a:srgbClr val="008000"/>
                </a:solidFill>
                <a:latin typeface="Comic Sans MS" pitchFamily="66" charset="0"/>
              </a:rPr>
              <a:t> </a:t>
            </a:r>
            <a:br>
              <a:rPr kumimoji="1" lang="en-US" sz="2800">
                <a:solidFill>
                  <a:srgbClr val="008000"/>
                </a:solidFill>
                <a:latin typeface="Comic Sans MS" pitchFamily="66" charset="0"/>
              </a:rPr>
            </a:br>
            <a:r>
              <a:rPr kumimoji="1" lang="en-US" sz="1800">
                <a:solidFill>
                  <a:srgbClr val="008000"/>
                </a:solidFill>
                <a:latin typeface="Comic Sans MS" pitchFamily="66" charset="0"/>
              </a:rPr>
              <a:t>L</a:t>
            </a:r>
            <a:r>
              <a:rPr kumimoji="1" lang="en-US" sz="1800" baseline="30000">
                <a:solidFill>
                  <a:srgbClr val="008000"/>
                </a:solidFill>
                <a:latin typeface="Comic Sans MS" pitchFamily="66" charset="0"/>
              </a:rPr>
              <a:t>*</a:t>
            </a:r>
            <a:r>
              <a:rPr kumimoji="1" lang="en-US" sz="1800">
                <a:solidFill>
                  <a:srgbClr val="008000"/>
                </a:solidFill>
                <a:latin typeface="Comic Sans MS" pitchFamily="66" charset="0"/>
              </a:rPr>
              <a:t> (</a:t>
            </a:r>
            <a:r>
              <a:rPr kumimoji="1" lang="en-US" sz="1800" b="1">
                <a:solidFill>
                  <a:srgbClr val="008000"/>
                </a:solidFill>
                <a:latin typeface="Symbol" pitchFamily="18" charset="2"/>
              </a:rPr>
              <a:t>e</a:t>
            </a:r>
            <a:r>
              <a:rPr kumimoji="1" lang="en-US" sz="1800">
                <a:solidFill>
                  <a:srgbClr val="008000"/>
                </a:solidFill>
                <a:latin typeface="Comic Sans MS" pitchFamily="66" charset="0"/>
              </a:rPr>
              <a:t>/</a:t>
            </a:r>
            <a:r>
              <a:rPr kumimoji="1" lang="en-US" sz="1800" b="1">
                <a:solidFill>
                  <a:srgbClr val="008000"/>
                </a:solidFill>
                <a:latin typeface="Symbol" pitchFamily="18" charset="2"/>
              </a:rPr>
              <a:t>b</a:t>
            </a:r>
            <a:r>
              <a:rPr kumimoji="1" lang="en-US" sz="1800">
                <a:solidFill>
                  <a:srgbClr val="008000"/>
                </a:solidFill>
                <a:latin typeface="Comic Sans MS" pitchFamily="66" charset="0"/>
              </a:rPr>
              <a:t>)</a:t>
            </a:r>
            <a:r>
              <a:rPr kumimoji="1" lang="en-US" sz="1800" baseline="30000">
                <a:solidFill>
                  <a:srgbClr val="008000"/>
                </a:solidFill>
                <a:latin typeface="Comic Sans MS" pitchFamily="66" charset="0"/>
              </a:rPr>
              <a:t>1/2</a:t>
            </a:r>
            <a:r>
              <a:rPr kumimoji="1" lang="en-US" sz="2000" baseline="30000">
                <a:solidFill>
                  <a:srgbClr val="008000"/>
                </a:solidFill>
                <a:latin typeface="Comic Sans MS" pitchFamily="66" charset="0"/>
              </a:rPr>
              <a:t> </a:t>
            </a:r>
            <a:r>
              <a:rPr kumimoji="1" lang="en-US" sz="1800">
                <a:solidFill>
                  <a:srgbClr val="008000"/>
                </a:solidFill>
                <a:latin typeface="Comic Sans MS" pitchFamily="66" charset="0"/>
              </a:rPr>
              <a:t>= (</a:t>
            </a:r>
            <a:r>
              <a:rPr kumimoji="1" lang="en-US" sz="1800" b="1">
                <a:solidFill>
                  <a:srgbClr val="008000"/>
                </a:solidFill>
                <a:latin typeface="Symbol" pitchFamily="18" charset="2"/>
              </a:rPr>
              <a:t>e</a:t>
            </a:r>
            <a:r>
              <a:rPr kumimoji="1" lang="en-US" sz="1800">
                <a:solidFill>
                  <a:srgbClr val="008000"/>
                </a:solidFill>
                <a:latin typeface="Comic Sans MS" pitchFamily="66" charset="0"/>
              </a:rPr>
              <a:t> </a:t>
            </a:r>
            <a:r>
              <a:rPr kumimoji="1" lang="en-US" sz="1800" b="1">
                <a:solidFill>
                  <a:srgbClr val="008000"/>
                </a:solidFill>
                <a:latin typeface="Symbol" pitchFamily="18" charset="2"/>
              </a:rPr>
              <a:t>b</a:t>
            </a:r>
            <a:r>
              <a:rPr kumimoji="1" lang="en-US" sz="1800" baseline="30000">
                <a:solidFill>
                  <a:srgbClr val="008000"/>
                </a:solidFill>
                <a:latin typeface="Comic Sans MS" pitchFamily="66" charset="0"/>
              </a:rPr>
              <a:t>*</a:t>
            </a:r>
            <a:r>
              <a:rPr kumimoji="1" lang="en-US" sz="1800" b="1">
                <a:solidFill>
                  <a:srgbClr val="008000"/>
                </a:solidFill>
                <a:latin typeface="Symbol" pitchFamily="18" charset="2"/>
              </a:rPr>
              <a:t> </a:t>
            </a:r>
            <a:r>
              <a:rPr kumimoji="1" lang="en-US" sz="1800">
                <a:solidFill>
                  <a:srgbClr val="008000"/>
                </a:solidFill>
                <a:latin typeface="Comic Sans MS" pitchFamily="66" charset="0"/>
              </a:rPr>
              <a:t>)</a:t>
            </a:r>
            <a:r>
              <a:rPr kumimoji="1" lang="en-US" sz="1800" baseline="30000">
                <a:solidFill>
                  <a:srgbClr val="008000"/>
                </a:solidFill>
                <a:latin typeface="Comic Sans MS" pitchFamily="66" charset="0"/>
              </a:rPr>
              <a:t>1/2</a:t>
            </a:r>
          </a:p>
          <a:p>
            <a:r>
              <a:rPr kumimoji="1" lang="en-US" sz="1800">
                <a:solidFill>
                  <a:srgbClr val="008000"/>
                </a:solidFill>
                <a:latin typeface="Comic Sans MS" pitchFamily="66" charset="0"/>
              </a:rPr>
              <a:t>  =&gt;</a:t>
            </a:r>
            <a:r>
              <a:rPr kumimoji="1" lang="en-US" sz="2800">
                <a:solidFill>
                  <a:srgbClr val="008000"/>
                </a:solidFill>
                <a:latin typeface="Comic Sans MS" pitchFamily="66" charset="0"/>
              </a:rPr>
              <a:t>  </a:t>
            </a:r>
            <a:r>
              <a:rPr kumimoji="1" lang="en-US" sz="1800" b="1">
                <a:solidFill>
                  <a:srgbClr val="008000"/>
                </a:solidFill>
                <a:latin typeface="Symbol" pitchFamily="18" charset="2"/>
              </a:rPr>
              <a:t>b</a:t>
            </a:r>
            <a:r>
              <a:rPr kumimoji="1" lang="en-US" sz="1800" baseline="30000">
                <a:solidFill>
                  <a:srgbClr val="008000"/>
                </a:solidFill>
                <a:latin typeface="Comic Sans MS" pitchFamily="66" charset="0"/>
              </a:rPr>
              <a:t>* </a:t>
            </a:r>
            <a:r>
              <a:rPr kumimoji="1" lang="en-US" sz="1800">
                <a:solidFill>
                  <a:srgbClr val="008000"/>
                </a:solidFill>
                <a:latin typeface="Comic Sans MS" pitchFamily="66" charset="0"/>
              </a:rPr>
              <a:t>=</a:t>
            </a:r>
            <a:r>
              <a:rPr kumimoji="1" lang="en-US" sz="2800">
                <a:solidFill>
                  <a:srgbClr val="008000"/>
                </a:solidFill>
                <a:latin typeface="Comic Sans MS" pitchFamily="66" charset="0"/>
              </a:rPr>
              <a:t> </a:t>
            </a:r>
            <a:r>
              <a:rPr kumimoji="1" lang="en-US" sz="1800">
                <a:solidFill>
                  <a:srgbClr val="008000"/>
                </a:solidFill>
                <a:latin typeface="Comic Sans MS" pitchFamily="66" charset="0"/>
              </a:rPr>
              <a:t>L</a:t>
            </a:r>
            <a:r>
              <a:rPr kumimoji="1" lang="en-US" sz="1800" baseline="30000">
                <a:solidFill>
                  <a:srgbClr val="008000"/>
                </a:solidFill>
                <a:latin typeface="Comic Sans MS" pitchFamily="66" charset="0"/>
              </a:rPr>
              <a:t>*2</a:t>
            </a:r>
            <a:r>
              <a:rPr kumimoji="1" lang="en-US" sz="1800">
                <a:solidFill>
                  <a:srgbClr val="008000"/>
                </a:solidFill>
                <a:latin typeface="Comic Sans MS" pitchFamily="66" charset="0"/>
              </a:rPr>
              <a:t>/</a:t>
            </a:r>
            <a:r>
              <a:rPr kumimoji="1" lang="en-US" sz="1800" b="1">
                <a:solidFill>
                  <a:srgbClr val="008000"/>
                </a:solidFill>
                <a:latin typeface="Symbol" pitchFamily="18" charset="2"/>
              </a:rPr>
              <a:t>b</a:t>
            </a:r>
            <a:endParaRPr kumimoji="1" lang="en-US" sz="1800" baseline="30000">
              <a:solidFill>
                <a:srgbClr val="008000"/>
              </a:solidFill>
              <a:latin typeface="Comic Sans MS" pitchFamily="66" charset="0"/>
            </a:endParaRPr>
          </a:p>
        </p:txBody>
      </p:sp>
      <p:sp>
        <p:nvSpPr>
          <p:cNvPr id="38939" name="Text Box 42"/>
          <p:cNvSpPr txBox="1">
            <a:spLocks noChangeArrowheads="1"/>
          </p:cNvSpPr>
          <p:nvPr/>
        </p:nvSpPr>
        <p:spPr bwMode="auto">
          <a:xfrm>
            <a:off x="6781800" y="4083050"/>
            <a:ext cx="2351088" cy="1250950"/>
          </a:xfrm>
          <a:prstGeom prst="rect">
            <a:avLst/>
          </a:prstGeom>
          <a:solidFill>
            <a:srgbClr val="CCFFCC"/>
          </a:solidFill>
          <a:ln w="9525">
            <a:noFill/>
            <a:miter lim="800000"/>
            <a:headEnd/>
            <a:tailEnd/>
          </a:ln>
        </p:spPr>
        <p:txBody>
          <a:bodyPr wrap="none">
            <a:spAutoFit/>
          </a:bodyPr>
          <a:lstStyle/>
          <a:p>
            <a:r>
              <a:rPr kumimoji="1" lang="en-US" sz="1800">
                <a:solidFill>
                  <a:srgbClr val="008000"/>
                </a:solidFill>
                <a:latin typeface="Comic Sans MS" pitchFamily="66" charset="0"/>
              </a:rPr>
              <a:t>Chromatic dilution: </a:t>
            </a:r>
            <a:br>
              <a:rPr kumimoji="1" lang="en-US" sz="1800">
                <a:solidFill>
                  <a:srgbClr val="008000"/>
                </a:solidFill>
                <a:latin typeface="Comic Sans MS" pitchFamily="66" charset="0"/>
              </a:rPr>
            </a:br>
            <a:r>
              <a:rPr kumimoji="1" lang="en-US" sz="1800">
                <a:solidFill>
                  <a:srgbClr val="008000"/>
                </a:solidFill>
                <a:latin typeface="Comic Sans MS" pitchFamily="66" charset="0"/>
              </a:rPr>
              <a:t> (</a:t>
            </a:r>
            <a:r>
              <a:rPr kumimoji="1" lang="en-US" sz="1800" b="1">
                <a:solidFill>
                  <a:srgbClr val="008000"/>
                </a:solidFill>
                <a:latin typeface="Symbol" pitchFamily="18" charset="2"/>
              </a:rPr>
              <a:t>e</a:t>
            </a:r>
            <a:r>
              <a:rPr kumimoji="1" lang="en-US" sz="1800">
                <a:solidFill>
                  <a:srgbClr val="008000"/>
                </a:solidFill>
                <a:latin typeface="Comic Sans MS" pitchFamily="66" charset="0"/>
              </a:rPr>
              <a:t> </a:t>
            </a:r>
            <a:r>
              <a:rPr kumimoji="1" lang="en-US" sz="1800" b="1">
                <a:solidFill>
                  <a:srgbClr val="008000"/>
                </a:solidFill>
                <a:latin typeface="Symbol" pitchFamily="18" charset="2"/>
              </a:rPr>
              <a:t>b</a:t>
            </a:r>
            <a:r>
              <a:rPr kumimoji="1" lang="en-US" sz="1800">
                <a:solidFill>
                  <a:srgbClr val="008000"/>
                </a:solidFill>
                <a:latin typeface="Comic Sans MS" pitchFamily="66" charset="0"/>
              </a:rPr>
              <a:t>)</a:t>
            </a:r>
            <a:r>
              <a:rPr kumimoji="1" lang="en-US" sz="1800" baseline="30000">
                <a:solidFill>
                  <a:srgbClr val="008000"/>
                </a:solidFill>
                <a:latin typeface="Comic Sans MS" pitchFamily="66" charset="0"/>
              </a:rPr>
              <a:t>1/2 </a:t>
            </a:r>
            <a:r>
              <a:rPr kumimoji="1" lang="en-US" sz="1800" b="1">
                <a:solidFill>
                  <a:srgbClr val="008000"/>
                </a:solidFill>
                <a:latin typeface="Symbol" pitchFamily="18" charset="2"/>
              </a:rPr>
              <a:t>s</a:t>
            </a:r>
            <a:r>
              <a:rPr kumimoji="1" lang="en-US" sz="1800" b="1" baseline="-25000">
                <a:solidFill>
                  <a:srgbClr val="008000"/>
                </a:solidFill>
                <a:latin typeface="Comic Sans MS" pitchFamily="66" charset="0"/>
              </a:rPr>
              <a:t>E</a:t>
            </a:r>
            <a:r>
              <a:rPr kumimoji="1" lang="en-US" sz="1800" baseline="30000">
                <a:solidFill>
                  <a:srgbClr val="008000"/>
                </a:solidFill>
                <a:latin typeface="Comic Sans MS" pitchFamily="66" charset="0"/>
              </a:rPr>
              <a:t>  </a:t>
            </a:r>
            <a:r>
              <a:rPr kumimoji="1" lang="en-US" sz="1800">
                <a:solidFill>
                  <a:srgbClr val="008000"/>
                </a:solidFill>
                <a:latin typeface="Comic Sans MS" pitchFamily="66" charset="0"/>
              </a:rPr>
              <a:t>/ (</a:t>
            </a:r>
            <a:r>
              <a:rPr kumimoji="1" lang="en-US" sz="1800" b="1">
                <a:solidFill>
                  <a:srgbClr val="008000"/>
                </a:solidFill>
                <a:latin typeface="Symbol" pitchFamily="18" charset="2"/>
              </a:rPr>
              <a:t>e</a:t>
            </a:r>
            <a:r>
              <a:rPr kumimoji="1" lang="en-US" sz="1800">
                <a:solidFill>
                  <a:srgbClr val="008000"/>
                </a:solidFill>
                <a:latin typeface="Comic Sans MS" pitchFamily="66" charset="0"/>
              </a:rPr>
              <a:t> </a:t>
            </a:r>
            <a:r>
              <a:rPr kumimoji="1" lang="en-US" sz="1800" b="1">
                <a:solidFill>
                  <a:srgbClr val="008000"/>
                </a:solidFill>
                <a:latin typeface="Symbol" pitchFamily="18" charset="2"/>
              </a:rPr>
              <a:t>b</a:t>
            </a:r>
            <a:r>
              <a:rPr kumimoji="1" lang="en-US" sz="1800" baseline="30000">
                <a:solidFill>
                  <a:srgbClr val="008000"/>
                </a:solidFill>
                <a:latin typeface="Comic Sans MS" pitchFamily="66" charset="0"/>
              </a:rPr>
              <a:t>*</a:t>
            </a:r>
            <a:r>
              <a:rPr kumimoji="1" lang="en-US" sz="1800" b="1">
                <a:solidFill>
                  <a:srgbClr val="008000"/>
                </a:solidFill>
                <a:latin typeface="Symbol" pitchFamily="18" charset="2"/>
              </a:rPr>
              <a:t> </a:t>
            </a:r>
            <a:r>
              <a:rPr kumimoji="1" lang="en-US" sz="1800">
                <a:solidFill>
                  <a:srgbClr val="008000"/>
                </a:solidFill>
                <a:latin typeface="Comic Sans MS" pitchFamily="66" charset="0"/>
              </a:rPr>
              <a:t>)</a:t>
            </a:r>
            <a:r>
              <a:rPr kumimoji="1" lang="en-US" sz="1800" baseline="30000">
                <a:solidFill>
                  <a:srgbClr val="008000"/>
                </a:solidFill>
                <a:latin typeface="Comic Sans MS" pitchFamily="66" charset="0"/>
              </a:rPr>
              <a:t>1/2</a:t>
            </a:r>
          </a:p>
          <a:p>
            <a:r>
              <a:rPr kumimoji="1" lang="en-US" sz="2800">
                <a:solidFill>
                  <a:srgbClr val="008000"/>
                </a:solidFill>
                <a:latin typeface="Comic Sans MS" pitchFamily="66" charset="0"/>
              </a:rPr>
              <a:t> </a:t>
            </a:r>
            <a:r>
              <a:rPr kumimoji="1" lang="en-US" sz="1800">
                <a:solidFill>
                  <a:srgbClr val="008000"/>
                </a:solidFill>
                <a:latin typeface="Comic Sans MS" pitchFamily="66" charset="0"/>
              </a:rPr>
              <a:t>= </a:t>
            </a:r>
            <a:r>
              <a:rPr kumimoji="1" lang="en-US" sz="1800" b="1">
                <a:solidFill>
                  <a:srgbClr val="008000"/>
                </a:solidFill>
                <a:latin typeface="Symbol" pitchFamily="18" charset="2"/>
              </a:rPr>
              <a:t>s</a:t>
            </a:r>
            <a:r>
              <a:rPr kumimoji="1" lang="en-US" sz="1800" b="1" baseline="-25000">
                <a:solidFill>
                  <a:srgbClr val="008000"/>
                </a:solidFill>
                <a:latin typeface="Comic Sans MS" pitchFamily="66" charset="0"/>
              </a:rPr>
              <a:t>E</a:t>
            </a:r>
            <a:r>
              <a:rPr kumimoji="1" lang="en-US" sz="1800">
                <a:solidFill>
                  <a:srgbClr val="008000"/>
                </a:solidFill>
                <a:latin typeface="Comic Sans MS" pitchFamily="66" charset="0"/>
              </a:rPr>
              <a:t>  L</a:t>
            </a:r>
            <a:r>
              <a:rPr kumimoji="1" lang="en-US" sz="1800" baseline="30000">
                <a:solidFill>
                  <a:srgbClr val="008000"/>
                </a:solidFill>
                <a:latin typeface="Comic Sans MS" pitchFamily="66" charset="0"/>
              </a:rPr>
              <a:t>*</a:t>
            </a:r>
            <a:r>
              <a:rPr kumimoji="1" lang="en-US" sz="1800">
                <a:solidFill>
                  <a:srgbClr val="008000"/>
                </a:solidFill>
                <a:latin typeface="Comic Sans MS" pitchFamily="66" charset="0"/>
              </a:rPr>
              <a:t>/</a:t>
            </a:r>
            <a:r>
              <a:rPr kumimoji="1" lang="en-US" sz="1800" b="1">
                <a:solidFill>
                  <a:srgbClr val="008000"/>
                </a:solidFill>
                <a:latin typeface="Symbol" pitchFamily="18" charset="2"/>
              </a:rPr>
              <a:t>b</a:t>
            </a:r>
            <a:r>
              <a:rPr kumimoji="1" lang="en-US" sz="1800" baseline="30000">
                <a:solidFill>
                  <a:srgbClr val="008000"/>
                </a:solidFill>
                <a:latin typeface="Comic Sans MS" pitchFamily="66" charset="0"/>
              </a:rPr>
              <a:t>*</a:t>
            </a:r>
          </a:p>
          <a:p>
            <a:endParaRPr kumimoji="1" lang="en-US" sz="1800" baseline="30000">
              <a:solidFill>
                <a:srgbClr val="008000"/>
              </a:solidFill>
              <a:latin typeface="Comic Sans MS" pitchFamily="66" charset="0"/>
            </a:endParaRPr>
          </a:p>
        </p:txBody>
      </p:sp>
    </p:spTree>
  </p:cSld>
  <p:clrMapOvr>
    <a:masterClrMapping/>
  </p:clrMapOvr>
  <p:transition>
    <p:strips dir="rd"/>
  </p:transition>
  <p:timing>
    <p:tnLst>
      <p:par>
        <p:cTn id="1" dur="indefinite" restart="never" nodeType="tmRoot"/>
      </p:par>
    </p:tnLst>
  </p:timing>
</p:sld>
</file>

<file path=ppt/slides/slide1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8962" name="Title 3"/>
          <p:cNvSpPr>
            <a:spLocks noGrp="1"/>
          </p:cNvSpPr>
          <p:nvPr>
            <p:ph type="title"/>
          </p:nvPr>
        </p:nvSpPr>
        <p:spPr/>
        <p:txBody>
          <a:bodyPr/>
          <a:lstStyle/>
          <a:p>
            <a:r>
              <a:rPr lang="en-US" smtClean="0"/>
              <a:t>Best result of continuous tune week: </a:t>
            </a:r>
            <a:br>
              <a:rPr lang="en-US" smtClean="0"/>
            </a:br>
            <a:r>
              <a:rPr lang="en-US" smtClean="0"/>
              <a:t>May 17-21, 2010</a:t>
            </a:r>
          </a:p>
        </p:txBody>
      </p:sp>
      <p:sp>
        <p:nvSpPr>
          <p:cNvPr id="168963" name="Rectangle 4"/>
          <p:cNvSpPr>
            <a:spLocks noChangeArrowheads="1"/>
          </p:cNvSpPr>
          <p:nvPr/>
        </p:nvSpPr>
        <p:spPr bwMode="auto">
          <a:xfrm>
            <a:off x="1066800" y="5257800"/>
            <a:ext cx="7848600" cy="1016000"/>
          </a:xfrm>
          <a:prstGeom prst="rect">
            <a:avLst/>
          </a:prstGeom>
          <a:noFill/>
          <a:ln w="9525">
            <a:noFill/>
            <a:miter lim="800000"/>
            <a:headEnd/>
            <a:tailEnd/>
          </a:ln>
        </p:spPr>
        <p:txBody>
          <a:bodyPr>
            <a:spAutoFit/>
          </a:bodyPr>
          <a:lstStyle/>
          <a:p>
            <a:r>
              <a:rPr lang="en-US" sz="2000"/>
              <a:t>Yoshio Kamiya and Shintake monitor group.</a:t>
            </a:r>
          </a:p>
          <a:p>
            <a:r>
              <a:rPr lang="en-US" sz="2000"/>
              <a:t>Modulation Depth = 0.87 @ 8.0 deg. mode</a:t>
            </a:r>
          </a:p>
          <a:p>
            <a:r>
              <a:rPr lang="en-US" sz="2000"/>
              <a:t>Beam Size is 310 +- 30 (stat.) +0-40 (syst.) nm</a:t>
            </a:r>
          </a:p>
        </p:txBody>
      </p:sp>
      <p:pic>
        <p:nvPicPr>
          <p:cNvPr id="168964" name="Picture 2"/>
          <p:cNvPicPr>
            <a:picLocks noChangeAspect="1" noChangeArrowheads="1"/>
          </p:cNvPicPr>
          <p:nvPr/>
        </p:nvPicPr>
        <p:blipFill>
          <a:blip r:embed="rId3" cstate="screen"/>
          <a:srcRect/>
          <a:stretch>
            <a:fillRect/>
          </a:stretch>
        </p:blipFill>
        <p:spPr bwMode="auto">
          <a:xfrm>
            <a:off x="2133600" y="1371600"/>
            <a:ext cx="5472113" cy="3733800"/>
          </a:xfrm>
          <a:prstGeom prst="rect">
            <a:avLst/>
          </a:prstGeom>
          <a:noFill/>
          <a:ln w="9525">
            <a:noFill/>
            <a:miter lim="800000"/>
            <a:headEnd/>
            <a:tailEnd/>
          </a:ln>
        </p:spPr>
      </p:pic>
    </p:spTree>
  </p:cSld>
  <p:clrMapOvr>
    <a:masterClrMapping/>
  </p:clrMapOvr>
  <p:transition>
    <p:strips dir="rd"/>
  </p:transition>
  <p:timing>
    <p:tnLst>
      <p:par>
        <p:cTn id="1" dur="indefinite" restart="never" nodeType="tmRoot"/>
      </p:par>
    </p:tnLst>
  </p:timing>
</p:sld>
</file>

<file path=ppt/slides/slide1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9986" name="Title 2"/>
          <p:cNvSpPr>
            <a:spLocks noGrp="1"/>
          </p:cNvSpPr>
          <p:nvPr>
            <p:ph type="title"/>
          </p:nvPr>
        </p:nvSpPr>
        <p:spPr/>
        <p:txBody>
          <a:bodyPr/>
          <a:lstStyle/>
          <a:p>
            <a:r>
              <a:rPr lang="en-US" smtClean="0"/>
              <a:t>[atf2-commissioning 380] </a:t>
            </a:r>
            <a:br>
              <a:rPr lang="en-US" smtClean="0"/>
            </a:br>
            <a:r>
              <a:rPr lang="en-US" smtClean="0"/>
              <a:t>ATF2 continuous operations week</a:t>
            </a:r>
          </a:p>
        </p:txBody>
      </p:sp>
      <p:sp>
        <p:nvSpPr>
          <p:cNvPr id="169987" name="Content Placeholder 3"/>
          <p:cNvSpPr>
            <a:spLocks noGrp="1"/>
          </p:cNvSpPr>
          <p:nvPr>
            <p:ph idx="1"/>
          </p:nvPr>
        </p:nvSpPr>
        <p:spPr>
          <a:xfrm>
            <a:off x="304800" y="1143000"/>
            <a:ext cx="8686800" cy="5562600"/>
          </a:xfrm>
        </p:spPr>
        <p:txBody>
          <a:bodyPr/>
          <a:lstStyle/>
          <a:p>
            <a:r>
              <a:rPr lang="en-US" sz="1400" smtClean="0"/>
              <a:t>We completed our first 1 week "continuous operations run" of ATF2 tuning, May 17 - May 21. During the run we reached a minimum IP vertical spot size of about 300nm. The run was a successful integration of tuning tasks tested in past shifts and has provided a lot of information on how to move forward from here. Below is a brief bullet-point summary of events during the week, more detail can be found on the wiki (</a:t>
            </a:r>
            <a:r>
              <a:rPr lang="en-US" sz="1400" u="sng" smtClean="0">
                <a:hlinkClick r:id="rId3"/>
              </a:rPr>
              <a:t>http://atf.kek.jp/collab/md/atfwiki/?Scheduling%2F2010May17May21</a:t>
            </a:r>
            <a:r>
              <a:rPr lang="en-US" sz="1400" smtClean="0"/>
              <a:t>).</a:t>
            </a:r>
          </a:p>
          <a:p>
            <a:r>
              <a:rPr lang="en-US" sz="1400" smtClean="0"/>
              <a:t> DR tuning (ey ~10pm)</a:t>
            </a:r>
          </a:p>
          <a:p>
            <a:r>
              <a:rPr lang="en-US" sz="1400" smtClean="0"/>
              <a:t>10* IP beta_x/beta_y optics loaded for EXT+FFS (4cm/1mm)</a:t>
            </a:r>
          </a:p>
          <a:p>
            <a:r>
              <a:rPr lang="en-US" sz="1400" smtClean="0"/>
              <a:t>Magnets standardised</a:t>
            </a:r>
          </a:p>
          <a:p>
            <a:r>
              <a:rPr lang="en-US" sz="1400" smtClean="0"/>
              <a:t>EXT dispersion correction</a:t>
            </a:r>
          </a:p>
          <a:p>
            <a:r>
              <a:rPr lang="en-US" sz="1400" smtClean="0"/>
              <a:t>EXT ey measured at ~11pm, no coupling correction required</a:t>
            </a:r>
          </a:p>
          <a:p>
            <a:r>
              <a:rPr lang="en-US" sz="1400" smtClean="0"/>
              <a:t>Cavity BPM systems calibrated</a:t>
            </a:r>
          </a:p>
          <a:p>
            <a:r>
              <a:rPr lang="en-US" sz="1400" smtClean="0"/>
              <a:t>Beam size brought to ~normal in x &lt;2um in y at IP with W and C wirescanners (some wirescanners cut during scanning)</a:t>
            </a:r>
          </a:p>
          <a:p>
            <a:pPr lvl="1"/>
            <a:r>
              <a:rPr lang="en-US" sz="1000" smtClean="0"/>
              <a:t>x and y waists brought to IP with alpha knobs</a:t>
            </a:r>
          </a:p>
          <a:p>
            <a:pPr lvl="1"/>
            <a:r>
              <a:rPr lang="en-US" sz="1000" smtClean="0"/>
              <a:t>y beta function looks correct to within ~20% from PIP measurements with waist at IP</a:t>
            </a:r>
          </a:p>
          <a:p>
            <a:r>
              <a:rPr lang="en-US" sz="1400" smtClean="0"/>
              <a:t>vertical beam size acquired with IPBSM, starting size ~850nm</a:t>
            </a:r>
          </a:p>
          <a:p>
            <a:r>
              <a:rPr lang="en-US" sz="1400" smtClean="0"/>
              <a:t>Beam size reduced to 300nm with sextupole waist, coupling, dispersion multiknobs, qd0 current and roll scans.</a:t>
            </a:r>
          </a:p>
          <a:p>
            <a:r>
              <a:rPr lang="en-US" sz="1400" smtClean="0"/>
              <a:t>Beam size verified in 30-degree and 8-degree IPBSM modes.</a:t>
            </a:r>
          </a:p>
          <a:p>
            <a:r>
              <a:rPr lang="en-US" sz="1400" smtClean="0"/>
              <a:t>Could not scan with 30-degree mode as could not resolve larger size beam</a:t>
            </a:r>
          </a:p>
          <a:p>
            <a:r>
              <a:rPr lang="en-US" sz="1400" smtClean="0"/>
              <a:t>Attempted IP beta reduction to 0.5mm, but could not re-acquire beam</a:t>
            </a:r>
          </a:p>
          <a:p>
            <a:r>
              <a:rPr lang="en-US" sz="1400" smtClean="0"/>
              <a:t>Switch back to 8-degree mode, restore optics and tune back to ~350nm (reproducibility!)</a:t>
            </a:r>
          </a:p>
          <a:p>
            <a:pPr>
              <a:buFontTx/>
              <a:buNone/>
            </a:pPr>
            <a:r>
              <a:rPr lang="en-US" sz="1400" smtClean="0"/>
              <a:t> </a:t>
            </a:r>
            <a:r>
              <a:rPr lang="en-US" sz="1400" b="1" smtClean="0"/>
              <a:t>Glen White (SLAC)</a:t>
            </a:r>
            <a:r>
              <a:rPr lang="en-US" sz="1400" smtClean="0"/>
              <a:t>, on behalf ATF2 commissioning team.</a:t>
            </a:r>
          </a:p>
        </p:txBody>
      </p:sp>
    </p:spTree>
  </p:cSld>
  <p:clrMapOvr>
    <a:masterClrMapping/>
  </p:clrMapOvr>
  <p:transition>
    <p:strips dir="rd"/>
  </p:transition>
  <p:timing>
    <p:tnLst>
      <p:par>
        <p:cTn id="1" dur="indefinite" restart="never" nodeType="tmRoot"/>
      </p:par>
    </p:tnLst>
  </p:timing>
</p:sld>
</file>

<file path=ppt/slides/slide1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1010" name="Picture 2"/>
          <p:cNvPicPr>
            <a:picLocks noChangeAspect="1" noChangeArrowheads="1"/>
          </p:cNvPicPr>
          <p:nvPr/>
        </p:nvPicPr>
        <p:blipFill>
          <a:blip r:embed="rId3" cstate="screen"/>
          <a:srcRect/>
          <a:stretch>
            <a:fillRect/>
          </a:stretch>
        </p:blipFill>
        <p:spPr bwMode="auto">
          <a:xfrm>
            <a:off x="1143000" y="381000"/>
            <a:ext cx="7496175" cy="4029075"/>
          </a:xfrm>
          <a:prstGeom prst="rect">
            <a:avLst/>
          </a:prstGeom>
          <a:noFill/>
          <a:ln w="9525">
            <a:noFill/>
            <a:miter lim="800000"/>
            <a:headEnd/>
            <a:tailEnd/>
          </a:ln>
        </p:spPr>
      </p:pic>
      <p:sp>
        <p:nvSpPr>
          <p:cNvPr id="171011" name="Text Box 5"/>
          <p:cNvSpPr txBox="1">
            <a:spLocks noChangeArrowheads="1"/>
          </p:cNvSpPr>
          <p:nvPr/>
        </p:nvSpPr>
        <p:spPr bwMode="auto">
          <a:xfrm>
            <a:off x="2286000" y="76200"/>
            <a:ext cx="6019800" cy="701675"/>
          </a:xfrm>
          <a:prstGeom prst="rect">
            <a:avLst/>
          </a:prstGeom>
          <a:noFill/>
          <a:ln w="9525">
            <a:noFill/>
            <a:miter lim="800000"/>
            <a:headEnd/>
            <a:tailEnd/>
          </a:ln>
        </p:spPr>
        <p:txBody>
          <a:bodyPr>
            <a:spAutoFit/>
          </a:bodyPr>
          <a:lstStyle/>
          <a:p>
            <a:r>
              <a:rPr lang="en-US" sz="2000">
                <a:latin typeface="Berlin Sans FB" pitchFamily="34" charset="0"/>
              </a:rPr>
              <a:t>ATF International organization is defined by MOU signed by 25 institutions:</a:t>
            </a:r>
          </a:p>
        </p:txBody>
      </p:sp>
      <p:sp>
        <p:nvSpPr>
          <p:cNvPr id="171012" name="Rectangle 6"/>
          <p:cNvSpPr>
            <a:spLocks noChangeArrowheads="1"/>
          </p:cNvSpPr>
          <p:nvPr/>
        </p:nvSpPr>
        <p:spPr bwMode="auto">
          <a:xfrm>
            <a:off x="5791200" y="3810000"/>
            <a:ext cx="1550988" cy="336550"/>
          </a:xfrm>
          <a:prstGeom prst="rect">
            <a:avLst/>
          </a:prstGeom>
          <a:noFill/>
          <a:ln w="9525">
            <a:noFill/>
            <a:miter lim="800000"/>
            <a:headEnd/>
            <a:tailEnd/>
          </a:ln>
        </p:spPr>
        <p:txBody>
          <a:bodyPr wrap="none">
            <a:spAutoFit/>
          </a:bodyPr>
          <a:lstStyle/>
          <a:p>
            <a:r>
              <a:rPr lang="en-US">
                <a:hlinkClick r:id="rId4"/>
              </a:rPr>
              <a:t>http://atf.kek.jp/</a:t>
            </a:r>
            <a:r>
              <a:rPr lang="en-US"/>
              <a:t> </a:t>
            </a:r>
          </a:p>
        </p:txBody>
      </p:sp>
      <p:sp>
        <p:nvSpPr>
          <p:cNvPr id="171013" name="Text Box 7"/>
          <p:cNvSpPr txBox="1">
            <a:spLocks noChangeArrowheads="1"/>
          </p:cNvSpPr>
          <p:nvPr/>
        </p:nvSpPr>
        <p:spPr bwMode="auto">
          <a:xfrm>
            <a:off x="152400" y="4200525"/>
            <a:ext cx="8915400" cy="2352675"/>
          </a:xfrm>
          <a:prstGeom prst="rect">
            <a:avLst/>
          </a:prstGeom>
          <a:noFill/>
          <a:ln w="9525">
            <a:noFill/>
            <a:miter lim="800000"/>
            <a:headEnd/>
            <a:tailEnd/>
          </a:ln>
        </p:spPr>
        <p:txBody>
          <a:bodyPr>
            <a:spAutoFit/>
          </a:bodyPr>
          <a:lstStyle/>
          <a:p>
            <a:r>
              <a:rPr lang="en-US" sz="2000">
                <a:latin typeface="Berlin Sans FB" pitchFamily="34" charset="0"/>
              </a:rPr>
              <a:t>MOU: Mission of ATF/ATF2 is three-fold: </a:t>
            </a:r>
          </a:p>
          <a:p>
            <a:pPr>
              <a:buFontTx/>
              <a:buChar char="•"/>
            </a:pPr>
            <a:r>
              <a:rPr lang="en-US">
                <a:solidFill>
                  <a:srgbClr val="0000FF"/>
                </a:solidFill>
                <a:latin typeface="Berlin Sans FB" pitchFamily="34" charset="0"/>
              </a:rPr>
              <a:t> ATF, to establish the technologies associated with producing the electron beams with the quality required for ILC and provide such beams to ATF2 in a stable and reliable manner.</a:t>
            </a:r>
          </a:p>
          <a:p>
            <a:r>
              <a:rPr lang="en-US">
                <a:solidFill>
                  <a:srgbClr val="0000FF"/>
                </a:solidFill>
                <a:latin typeface="Berlin Sans FB" pitchFamily="34" charset="0"/>
              </a:rPr>
              <a:t>• </a:t>
            </a:r>
            <a:r>
              <a:rPr lang="en-US">
                <a:solidFill>
                  <a:srgbClr val="009900"/>
                </a:solidFill>
                <a:latin typeface="Berlin Sans FB" pitchFamily="34" charset="0"/>
              </a:rPr>
              <a:t>ATF2, to use the beams extracted from ATF at a test final focus beamline which is similar to what is envisaged at ILC. The goal is to demonstrate the beam focusing technologies that are consistent with ILC requirements. For this purpose, ATF2 aims to focus the beam down to a few tens of nm (rms) with a beam centroid stability within a few nm for a prolonged period of time.</a:t>
            </a:r>
          </a:p>
          <a:p>
            <a:r>
              <a:rPr lang="en-US">
                <a:solidFill>
                  <a:srgbClr val="0000FF"/>
                </a:solidFill>
                <a:latin typeface="Berlin Sans FB" pitchFamily="34" charset="0"/>
              </a:rPr>
              <a:t>• </a:t>
            </a:r>
            <a:r>
              <a:rPr lang="en-US">
                <a:solidFill>
                  <a:srgbClr val="D60093"/>
                </a:solidFill>
                <a:latin typeface="Berlin Sans FB" pitchFamily="34" charset="0"/>
              </a:rPr>
              <a:t>Both the ATF and ATF2, to serve the mission of providing the young scientists and engineers with training opportunities of participating in R&amp;D programs for advanced accelerator technologies.</a:t>
            </a:r>
          </a:p>
        </p:txBody>
      </p:sp>
    </p:spTree>
  </p:cSld>
  <p:clrMapOvr>
    <a:masterClrMapping/>
  </p:clrMapOvr>
  <p:transition>
    <p:strips dir="rd"/>
  </p:transition>
  <p:timing>
    <p:tnLst>
      <p:par>
        <p:cTn id="1" dur="indefinite" restart="never" nodeType="tmRoot"/>
      </p:par>
    </p:tnLst>
  </p:timing>
</p:sld>
</file>

<file path=ppt/slides/slide1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2034" name="Picture 2"/>
          <p:cNvPicPr>
            <a:picLocks noChangeAspect="1" noChangeArrowheads="1"/>
          </p:cNvPicPr>
          <p:nvPr/>
        </p:nvPicPr>
        <p:blipFill>
          <a:blip r:embed="rId3" cstate="screen"/>
          <a:srcRect/>
          <a:stretch>
            <a:fillRect/>
          </a:stretch>
        </p:blipFill>
        <p:spPr bwMode="auto">
          <a:xfrm>
            <a:off x="1219200" y="1143000"/>
            <a:ext cx="6858000" cy="5467350"/>
          </a:xfrm>
          <a:prstGeom prst="rect">
            <a:avLst/>
          </a:prstGeom>
          <a:noFill/>
          <a:ln w="9525">
            <a:noFill/>
            <a:miter lim="800000"/>
            <a:headEnd/>
            <a:tailEnd/>
          </a:ln>
        </p:spPr>
      </p:pic>
      <p:sp>
        <p:nvSpPr>
          <p:cNvPr id="172035" name="Title 2"/>
          <p:cNvSpPr>
            <a:spLocks noGrp="1"/>
          </p:cNvSpPr>
          <p:nvPr>
            <p:ph type="title"/>
          </p:nvPr>
        </p:nvSpPr>
        <p:spPr/>
        <p:txBody>
          <a:bodyPr/>
          <a:lstStyle/>
          <a:p>
            <a:r>
              <a:rPr lang="en-US" smtClean="0"/>
              <a:t>Ph.D. thesis at ATF2 (as of May 2010)</a:t>
            </a:r>
          </a:p>
        </p:txBody>
      </p:sp>
    </p:spTree>
  </p:cSld>
  <p:clrMapOvr>
    <a:masterClrMapping/>
  </p:clrMapOvr>
  <p:transition>
    <p:strips dir="rd"/>
  </p:transition>
  <p:timing>
    <p:tnLst>
      <p:par>
        <p:cTn id="1" dur="indefinite" restart="never" nodeType="tmRoot"/>
      </p:par>
    </p:tnLst>
  </p:timing>
</p:sld>
</file>

<file path=ppt/slides/slide1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3058" name="Picture 4"/>
          <p:cNvPicPr>
            <a:picLocks noChangeAspect="1" noChangeArrowheads="1"/>
          </p:cNvPicPr>
          <p:nvPr/>
        </p:nvPicPr>
        <p:blipFill>
          <a:blip r:embed="rId2" cstate="email"/>
          <a:srcRect/>
          <a:stretch>
            <a:fillRect/>
          </a:stretch>
        </p:blipFill>
        <p:spPr bwMode="auto">
          <a:xfrm>
            <a:off x="0" y="1155700"/>
            <a:ext cx="9144000" cy="5187950"/>
          </a:xfrm>
          <a:prstGeom prst="rect">
            <a:avLst/>
          </a:prstGeom>
          <a:noFill/>
          <a:ln w="9525">
            <a:noFill/>
            <a:miter lim="800000"/>
            <a:headEnd/>
            <a:tailEnd/>
          </a:ln>
        </p:spPr>
      </p:pic>
      <p:sp>
        <p:nvSpPr>
          <p:cNvPr id="173059" name="Text Box 5"/>
          <p:cNvSpPr txBox="1">
            <a:spLocks noChangeArrowheads="1"/>
          </p:cNvSpPr>
          <p:nvPr/>
        </p:nvSpPr>
        <p:spPr bwMode="auto">
          <a:xfrm>
            <a:off x="252413" y="6053138"/>
            <a:ext cx="3252787" cy="336550"/>
          </a:xfrm>
          <a:prstGeom prst="rect">
            <a:avLst/>
          </a:prstGeom>
          <a:noFill/>
          <a:ln w="9525">
            <a:noFill/>
            <a:miter lim="800000"/>
            <a:headEnd/>
            <a:tailEnd/>
          </a:ln>
        </p:spPr>
        <p:txBody>
          <a:bodyPr wrap="none">
            <a:spAutoFit/>
          </a:bodyPr>
          <a:lstStyle/>
          <a:p>
            <a:r>
              <a:rPr lang="en-US">
                <a:solidFill>
                  <a:srgbClr val="3D3A27"/>
                </a:solidFill>
              </a:rPr>
              <a:t>Thanks to Bill Barletta for the picture</a:t>
            </a:r>
          </a:p>
        </p:txBody>
      </p:sp>
    </p:spTree>
  </p:cSld>
  <p:clrMapOvr>
    <a:masterClrMapping/>
  </p:clrMapOvr>
  <p:transition>
    <p:strips dir="rd"/>
  </p:transition>
  <p:timing>
    <p:tnLst>
      <p:par>
        <p:cTn id="1" dur="indefinite" restart="never" nodeType="tmRoot"/>
      </p:par>
    </p:tnLst>
  </p:timing>
</p:sld>
</file>

<file path=ppt/slides/slide1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82" name="Rectangle 3"/>
          <p:cNvSpPr>
            <a:spLocks noGrp="1" noChangeArrowheads="1"/>
          </p:cNvSpPr>
          <p:nvPr>
            <p:ph type="body" idx="1"/>
          </p:nvPr>
        </p:nvSpPr>
        <p:spPr>
          <a:xfrm>
            <a:off x="381000" y="1143000"/>
            <a:ext cx="8458200" cy="5334000"/>
          </a:xfrm>
        </p:spPr>
        <p:txBody>
          <a:bodyPr/>
          <a:lstStyle/>
          <a:p>
            <a:pPr eaLnBrk="1" hangingPunct="1">
              <a:lnSpc>
                <a:spcPct val="90000"/>
              </a:lnSpc>
            </a:pPr>
            <a:r>
              <a:rPr lang="en-US" smtClean="0"/>
              <a:t>Many thanks to colleagues whose slides, results or photos were used in this lecture, namely Tom Markiewicz, Nikolai Mokhov, Daniel Schulte, Mauro Pivi, Nobu Toge, Brett Parker, Nick Walker, Timergali Khabibouline, Kwok Ko, Cherrill Spencer, Lew Keller, Sayed Rokni, Alberto Fasso, Joe Frisch, Yuri Nosochkov, Mark Woodley, Takashi Maruyama, Eric Torrence, Karsten Busser, Graeme Burt, Glen White, Phil Burrows, Tochiaki Tauchi, Junji Urakawa, and many other</a:t>
            </a:r>
          </a:p>
          <a:p>
            <a:pPr eaLnBrk="1" hangingPunct="1">
              <a:lnSpc>
                <a:spcPct val="90000"/>
              </a:lnSpc>
              <a:buFontTx/>
              <a:buNone/>
            </a:pPr>
            <a:r>
              <a:rPr lang="en-US" smtClean="0"/>
              <a:t> </a:t>
            </a:r>
          </a:p>
          <a:p>
            <a:pPr algn="ctr" eaLnBrk="1" hangingPunct="1">
              <a:lnSpc>
                <a:spcPct val="90000"/>
              </a:lnSpc>
              <a:buFontTx/>
              <a:buNone/>
            </a:pPr>
            <a:r>
              <a:rPr lang="en-US" sz="4400" smtClean="0"/>
              <a:t>Thanks to you for attention!</a:t>
            </a:r>
            <a:r>
              <a:rPr lang="en-US" sz="3600" smtClean="0"/>
              <a:t> </a:t>
            </a:r>
          </a:p>
        </p:txBody>
      </p:sp>
    </p:spTree>
  </p:cSld>
  <p:clrMapOvr>
    <a:masterClrMapping/>
  </p:clrMapOvr>
  <p:transition>
    <p:strips dir="rd"/>
  </p:transition>
  <p:timing>
    <p:tnLst>
      <p:par>
        <p:cTn id="1" dur="indefinite" restart="never" nodeType="tmRoot"/>
      </p:par>
    </p:tnLst>
  </p:timing>
</p:sld>
</file>

<file path=ppt/slides/slide1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5106" name="Rectangle 2"/>
          <p:cNvSpPr>
            <a:spLocks noGrp="1" noChangeArrowheads="1"/>
          </p:cNvSpPr>
          <p:nvPr>
            <p:ph type="title"/>
          </p:nvPr>
        </p:nvSpPr>
        <p:spPr/>
        <p:txBody>
          <a:bodyPr/>
          <a:lstStyle/>
          <a:p>
            <a:r>
              <a:rPr lang="en-US" smtClean="0"/>
              <a:t>Homework and exams</a:t>
            </a:r>
          </a:p>
        </p:txBody>
      </p:sp>
      <p:sp>
        <p:nvSpPr>
          <p:cNvPr id="175107" name="Rectangle 4"/>
          <p:cNvSpPr>
            <a:spLocks noGrp="1" noChangeArrowheads="1"/>
          </p:cNvSpPr>
          <p:nvPr>
            <p:ph type="body" idx="1"/>
          </p:nvPr>
        </p:nvSpPr>
        <p:spPr/>
        <p:txBody>
          <a:bodyPr/>
          <a:lstStyle/>
          <a:p>
            <a:pPr eaLnBrk="1" hangingPunct="1"/>
            <a:r>
              <a:rPr lang="en-US" smtClean="0"/>
              <a:t>Homework for tonight: </a:t>
            </a:r>
          </a:p>
          <a:p>
            <a:pPr lvl="1" eaLnBrk="1" hangingPunct="1"/>
            <a:r>
              <a:rPr lang="en-US" smtClean="0"/>
              <a:t>Several tasks and several multiple choice problems</a:t>
            </a:r>
          </a:p>
          <a:p>
            <a:pPr eaLnBrk="1" hangingPunct="1"/>
            <a:r>
              <a:rPr lang="en-US" smtClean="0"/>
              <a:t>Final exam</a:t>
            </a:r>
          </a:p>
          <a:p>
            <a:pPr lvl="1" eaLnBrk="1" hangingPunct="1"/>
            <a:r>
              <a:rPr lang="en-US" smtClean="0"/>
              <a:t>Several multiple choice problems and questions </a:t>
            </a:r>
          </a:p>
        </p:txBody>
      </p:sp>
    </p:spTree>
  </p:cSld>
  <p:clrMapOvr>
    <a:masterClrMapping/>
  </p:clrMapOvr>
  <p:transition>
    <p:strips dir="rd"/>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3"/>
          <p:cNvSpPr>
            <a:spLocks noChangeArrowheads="1"/>
          </p:cNvSpPr>
          <p:nvPr/>
        </p:nvSpPr>
        <p:spPr bwMode="auto">
          <a:xfrm>
            <a:off x="7938" y="2206625"/>
            <a:ext cx="9144000" cy="1143000"/>
          </a:xfrm>
          <a:prstGeom prst="rect">
            <a:avLst/>
          </a:prstGeom>
          <a:solidFill>
            <a:srgbClr val="CCFFFF"/>
          </a:solidFill>
          <a:ln w="9525">
            <a:solidFill>
              <a:schemeClr val="tx1"/>
            </a:solidFill>
            <a:miter lim="800000"/>
            <a:headEnd/>
            <a:tailEnd/>
          </a:ln>
        </p:spPr>
        <p:txBody>
          <a:bodyPr wrap="none" anchor="ctr"/>
          <a:lstStyle/>
          <a:p>
            <a:pPr algn="ctr"/>
            <a:endParaRPr lang="en-US" sz="2400"/>
          </a:p>
        </p:txBody>
      </p:sp>
      <p:pic>
        <p:nvPicPr>
          <p:cNvPr id="39939" name="Picture 6" descr="fftb_all_color"/>
          <p:cNvPicPr>
            <a:picLocks noChangeAspect="1" noChangeArrowheads="1"/>
          </p:cNvPicPr>
          <p:nvPr/>
        </p:nvPicPr>
        <p:blipFill>
          <a:blip r:embed="rId2" cstate="screen"/>
          <a:srcRect/>
          <a:stretch>
            <a:fillRect/>
          </a:stretch>
        </p:blipFill>
        <p:spPr bwMode="auto">
          <a:xfrm>
            <a:off x="504825" y="2514600"/>
            <a:ext cx="8416925" cy="512763"/>
          </a:xfrm>
          <a:prstGeom prst="rect">
            <a:avLst/>
          </a:prstGeom>
          <a:noFill/>
          <a:ln w="9525">
            <a:noFill/>
            <a:miter lim="800000"/>
            <a:headEnd/>
            <a:tailEnd/>
          </a:ln>
        </p:spPr>
      </p:pic>
      <p:sp>
        <p:nvSpPr>
          <p:cNvPr id="39940" name="Text Box 7"/>
          <p:cNvSpPr txBox="1">
            <a:spLocks noChangeArrowheads="1"/>
          </p:cNvSpPr>
          <p:nvPr/>
        </p:nvSpPr>
        <p:spPr bwMode="auto">
          <a:xfrm>
            <a:off x="914400" y="1600200"/>
            <a:ext cx="7564438" cy="396875"/>
          </a:xfrm>
          <a:prstGeom prst="rect">
            <a:avLst/>
          </a:prstGeom>
          <a:noFill/>
          <a:ln w="9525">
            <a:noFill/>
            <a:miter lim="800000"/>
            <a:headEnd/>
            <a:tailEnd/>
          </a:ln>
        </p:spPr>
        <p:txBody>
          <a:bodyPr wrap="none">
            <a:spAutoFit/>
          </a:bodyPr>
          <a:lstStyle/>
          <a:p>
            <a:r>
              <a:rPr lang="en-US" sz="2000" b="1">
                <a:latin typeface="Comic Sans MS" pitchFamily="66" charset="0"/>
              </a:rPr>
              <a:t>Sequence of elements in ~100m long Final Focus Test Beam</a:t>
            </a:r>
          </a:p>
        </p:txBody>
      </p:sp>
      <p:sp>
        <p:nvSpPr>
          <p:cNvPr id="39941" name="Line 8"/>
          <p:cNvSpPr>
            <a:spLocks noChangeShapeType="1"/>
          </p:cNvSpPr>
          <p:nvPr/>
        </p:nvSpPr>
        <p:spPr bwMode="auto">
          <a:xfrm>
            <a:off x="71438" y="2760663"/>
            <a:ext cx="381000" cy="0"/>
          </a:xfrm>
          <a:prstGeom prst="line">
            <a:avLst/>
          </a:prstGeom>
          <a:noFill/>
          <a:ln w="38100">
            <a:solidFill>
              <a:srgbClr val="FF0066"/>
            </a:solidFill>
            <a:round/>
            <a:headEnd/>
            <a:tailEnd type="triangle" w="med" len="med"/>
          </a:ln>
        </p:spPr>
        <p:txBody>
          <a:bodyPr/>
          <a:lstStyle/>
          <a:p>
            <a:endParaRPr lang="en-GB"/>
          </a:p>
        </p:txBody>
      </p:sp>
      <p:sp>
        <p:nvSpPr>
          <p:cNvPr id="39942" name="Line 9"/>
          <p:cNvSpPr>
            <a:spLocks noChangeShapeType="1"/>
          </p:cNvSpPr>
          <p:nvPr/>
        </p:nvSpPr>
        <p:spPr bwMode="auto">
          <a:xfrm flipH="1" flipV="1">
            <a:off x="8755063" y="2828925"/>
            <a:ext cx="76200" cy="304800"/>
          </a:xfrm>
          <a:prstGeom prst="line">
            <a:avLst/>
          </a:prstGeom>
          <a:noFill/>
          <a:ln w="12700">
            <a:solidFill>
              <a:schemeClr val="tx1"/>
            </a:solidFill>
            <a:round/>
            <a:headEnd/>
            <a:tailEnd type="triangle" w="med" len="med"/>
          </a:ln>
        </p:spPr>
        <p:txBody>
          <a:bodyPr/>
          <a:lstStyle/>
          <a:p>
            <a:endParaRPr lang="en-GB"/>
          </a:p>
        </p:txBody>
      </p:sp>
      <p:sp>
        <p:nvSpPr>
          <p:cNvPr id="39943" name="Text Box 10"/>
          <p:cNvSpPr txBox="1">
            <a:spLocks noChangeArrowheads="1"/>
          </p:cNvSpPr>
          <p:nvPr/>
        </p:nvSpPr>
        <p:spPr bwMode="auto">
          <a:xfrm>
            <a:off x="0" y="2784475"/>
            <a:ext cx="563563" cy="274638"/>
          </a:xfrm>
          <a:prstGeom prst="rect">
            <a:avLst/>
          </a:prstGeom>
          <a:noFill/>
          <a:ln w="9525">
            <a:noFill/>
            <a:miter lim="800000"/>
            <a:headEnd/>
            <a:tailEnd/>
          </a:ln>
        </p:spPr>
        <p:txBody>
          <a:bodyPr wrap="none">
            <a:spAutoFit/>
          </a:bodyPr>
          <a:lstStyle/>
          <a:p>
            <a:r>
              <a:rPr lang="en-US" sz="1200" b="1">
                <a:solidFill>
                  <a:srgbClr val="FF0066"/>
                </a:solidFill>
                <a:latin typeface="Comic Sans MS" pitchFamily="66" charset="0"/>
              </a:rPr>
              <a:t>beam</a:t>
            </a:r>
          </a:p>
        </p:txBody>
      </p:sp>
      <p:sp>
        <p:nvSpPr>
          <p:cNvPr id="39944" name="Text Box 11"/>
          <p:cNvSpPr txBox="1">
            <a:spLocks noChangeArrowheads="1"/>
          </p:cNvSpPr>
          <p:nvPr/>
        </p:nvSpPr>
        <p:spPr bwMode="auto">
          <a:xfrm>
            <a:off x="7958138" y="3021013"/>
            <a:ext cx="1119187" cy="304800"/>
          </a:xfrm>
          <a:prstGeom prst="rect">
            <a:avLst/>
          </a:prstGeom>
          <a:noFill/>
          <a:ln w="9525">
            <a:noFill/>
            <a:miter lim="800000"/>
            <a:headEnd/>
            <a:tailEnd/>
          </a:ln>
        </p:spPr>
        <p:txBody>
          <a:bodyPr wrap="none">
            <a:spAutoFit/>
          </a:bodyPr>
          <a:lstStyle/>
          <a:p>
            <a:r>
              <a:rPr lang="en-US" sz="1400" b="1">
                <a:latin typeface="Comic Sans MS" pitchFamily="66" charset="0"/>
              </a:rPr>
              <a:t>Focal point</a:t>
            </a:r>
          </a:p>
        </p:txBody>
      </p:sp>
      <p:sp>
        <p:nvSpPr>
          <p:cNvPr id="39945" name="Text Box 14"/>
          <p:cNvSpPr txBox="1">
            <a:spLocks noChangeArrowheads="1"/>
          </p:cNvSpPr>
          <p:nvPr/>
        </p:nvSpPr>
        <p:spPr bwMode="auto">
          <a:xfrm>
            <a:off x="457200" y="3810000"/>
            <a:ext cx="3452813" cy="1190625"/>
          </a:xfrm>
          <a:prstGeom prst="rect">
            <a:avLst/>
          </a:prstGeom>
          <a:noFill/>
          <a:ln w="9525">
            <a:noFill/>
            <a:miter lim="800000"/>
            <a:headEnd/>
            <a:tailEnd/>
          </a:ln>
        </p:spPr>
        <p:txBody>
          <a:bodyPr wrap="none">
            <a:spAutoFit/>
          </a:bodyPr>
          <a:lstStyle/>
          <a:p>
            <a:r>
              <a:rPr lang="en-US" sz="1800">
                <a:latin typeface="Comic Sans MS" pitchFamily="66" charset="0"/>
              </a:rPr>
              <a:t>Dipoles. They bend trajectory,</a:t>
            </a:r>
            <a:br>
              <a:rPr lang="en-US" sz="1800">
                <a:latin typeface="Comic Sans MS" pitchFamily="66" charset="0"/>
              </a:rPr>
            </a:br>
            <a:r>
              <a:rPr lang="en-US" sz="1800">
                <a:latin typeface="Comic Sans MS" pitchFamily="66" charset="0"/>
              </a:rPr>
              <a:t>but also disperse the beam</a:t>
            </a:r>
          </a:p>
          <a:p>
            <a:r>
              <a:rPr lang="en-US" sz="1800">
                <a:latin typeface="Comic Sans MS" pitchFamily="66" charset="0"/>
              </a:rPr>
              <a:t>so that </a:t>
            </a:r>
            <a:r>
              <a:rPr lang="en-US" sz="1800">
                <a:solidFill>
                  <a:srgbClr val="CC3300"/>
                </a:solidFill>
                <a:latin typeface="Comic Sans MS" pitchFamily="66" charset="0"/>
              </a:rPr>
              <a:t>x</a:t>
            </a:r>
            <a:r>
              <a:rPr lang="en-US" sz="1800">
                <a:latin typeface="Comic Sans MS" pitchFamily="66" charset="0"/>
              </a:rPr>
              <a:t> depend on energy </a:t>
            </a:r>
            <a:br>
              <a:rPr lang="en-US" sz="1800">
                <a:latin typeface="Comic Sans MS" pitchFamily="66" charset="0"/>
              </a:rPr>
            </a:br>
            <a:r>
              <a:rPr lang="en-US" sz="1800">
                <a:latin typeface="Comic Sans MS" pitchFamily="66" charset="0"/>
              </a:rPr>
              <a:t>offset </a:t>
            </a:r>
            <a:r>
              <a:rPr lang="en-US" sz="1800" b="1">
                <a:solidFill>
                  <a:srgbClr val="CC3300"/>
                </a:solidFill>
                <a:latin typeface="Symbol" pitchFamily="18" charset="2"/>
              </a:rPr>
              <a:t>d</a:t>
            </a:r>
          </a:p>
        </p:txBody>
      </p:sp>
      <p:sp>
        <p:nvSpPr>
          <p:cNvPr id="39946" name="Text Box 15"/>
          <p:cNvSpPr txBox="1">
            <a:spLocks noChangeArrowheads="1"/>
          </p:cNvSpPr>
          <p:nvPr/>
        </p:nvSpPr>
        <p:spPr bwMode="auto">
          <a:xfrm>
            <a:off x="4308475" y="3886200"/>
            <a:ext cx="4016375" cy="2563813"/>
          </a:xfrm>
          <a:prstGeom prst="rect">
            <a:avLst/>
          </a:prstGeom>
          <a:noFill/>
          <a:ln w="9525">
            <a:noFill/>
            <a:miter lim="800000"/>
            <a:headEnd/>
            <a:tailEnd/>
          </a:ln>
        </p:spPr>
        <p:txBody>
          <a:bodyPr wrap="none">
            <a:spAutoFit/>
          </a:bodyPr>
          <a:lstStyle/>
          <a:p>
            <a:r>
              <a:rPr lang="en-US" sz="1800">
                <a:latin typeface="Comic Sans MS" pitchFamily="66" charset="0"/>
              </a:rPr>
              <a:t>Sextupoles. Their kick will contain</a:t>
            </a:r>
            <a:br>
              <a:rPr lang="en-US" sz="1800">
                <a:latin typeface="Comic Sans MS" pitchFamily="66" charset="0"/>
              </a:rPr>
            </a:br>
            <a:r>
              <a:rPr lang="en-US" sz="1800">
                <a:latin typeface="Comic Sans MS" pitchFamily="66" charset="0"/>
              </a:rPr>
              <a:t>energy dependent focusing</a:t>
            </a:r>
            <a:br>
              <a:rPr lang="en-US" sz="1800">
                <a:latin typeface="Comic Sans MS" pitchFamily="66" charset="0"/>
              </a:rPr>
            </a:br>
            <a:r>
              <a:rPr lang="en-US" sz="1800">
                <a:latin typeface="Comic Sans MS" pitchFamily="66" charset="0"/>
              </a:rPr>
              <a:t> </a:t>
            </a:r>
            <a:r>
              <a:rPr lang="en-US" b="1">
                <a:solidFill>
                  <a:srgbClr val="CC3300"/>
                </a:solidFill>
                <a:latin typeface="Comic Sans MS" pitchFamily="66" charset="0"/>
              </a:rPr>
              <a:t>x’  =&gt;    S (x+</a:t>
            </a:r>
            <a:r>
              <a:rPr lang="en-US" b="1">
                <a:solidFill>
                  <a:srgbClr val="CC3300"/>
                </a:solidFill>
              </a:rPr>
              <a:t> </a:t>
            </a:r>
            <a:r>
              <a:rPr lang="en-US" sz="1800" b="1">
                <a:solidFill>
                  <a:srgbClr val="CC3300"/>
                </a:solidFill>
                <a:latin typeface="Symbol" pitchFamily="18" charset="2"/>
              </a:rPr>
              <a:t>d</a:t>
            </a:r>
            <a:r>
              <a:rPr lang="en-US" b="1">
                <a:solidFill>
                  <a:srgbClr val="CC3300"/>
                </a:solidFill>
                <a:latin typeface="Comic Sans MS" pitchFamily="66" charset="0"/>
              </a:rPr>
              <a:t>)</a:t>
            </a:r>
            <a:r>
              <a:rPr lang="en-US" b="1" baseline="30000">
                <a:solidFill>
                  <a:srgbClr val="CC3300"/>
                </a:solidFill>
                <a:latin typeface="Comic Sans MS" pitchFamily="66" charset="0"/>
              </a:rPr>
              <a:t>2</a:t>
            </a:r>
            <a:r>
              <a:rPr lang="en-US" b="1">
                <a:solidFill>
                  <a:srgbClr val="CC3300"/>
                </a:solidFill>
                <a:latin typeface="Comic Sans MS" pitchFamily="66" charset="0"/>
              </a:rPr>
              <a:t>    =&gt;</a:t>
            </a:r>
            <a:r>
              <a:rPr lang="en-US" sz="1800">
                <a:solidFill>
                  <a:srgbClr val="CC3300"/>
                </a:solidFill>
                <a:latin typeface="Comic Sans MS" pitchFamily="66" charset="0"/>
              </a:rPr>
              <a:t>  2</a:t>
            </a:r>
            <a:r>
              <a:rPr lang="en-US" b="1">
                <a:solidFill>
                  <a:srgbClr val="CC3300"/>
                </a:solidFill>
                <a:latin typeface="Comic Sans MS" pitchFamily="66" charset="0"/>
              </a:rPr>
              <a:t>S x</a:t>
            </a:r>
            <a:r>
              <a:rPr lang="en-US" b="1">
                <a:solidFill>
                  <a:srgbClr val="CC3300"/>
                </a:solidFill>
              </a:rPr>
              <a:t> </a:t>
            </a:r>
            <a:r>
              <a:rPr lang="en-US" sz="1800" b="1">
                <a:solidFill>
                  <a:srgbClr val="CC3300"/>
                </a:solidFill>
                <a:latin typeface="Symbol" pitchFamily="18" charset="2"/>
              </a:rPr>
              <a:t>d  </a:t>
            </a:r>
            <a:r>
              <a:rPr lang="en-US" sz="1800" b="1">
                <a:solidFill>
                  <a:srgbClr val="CC3300"/>
                </a:solidFill>
                <a:latin typeface="Comic Sans MS" pitchFamily="66" charset="0"/>
              </a:rPr>
              <a:t>+ ..</a:t>
            </a:r>
            <a:br>
              <a:rPr lang="en-US" sz="1800" b="1">
                <a:solidFill>
                  <a:srgbClr val="CC3300"/>
                </a:solidFill>
                <a:latin typeface="Comic Sans MS" pitchFamily="66" charset="0"/>
              </a:rPr>
            </a:br>
            <a:r>
              <a:rPr lang="en-US" sz="1800">
                <a:solidFill>
                  <a:srgbClr val="CC3300"/>
                </a:solidFill>
                <a:latin typeface="Comic Sans MS" pitchFamily="66" charset="0"/>
              </a:rPr>
              <a:t> </a:t>
            </a:r>
            <a:r>
              <a:rPr lang="en-US" b="1">
                <a:solidFill>
                  <a:srgbClr val="CC3300"/>
                </a:solidFill>
                <a:latin typeface="Comic Sans MS" pitchFamily="66" charset="0"/>
              </a:rPr>
              <a:t>y’  =&gt; – S 2(x+</a:t>
            </a:r>
            <a:r>
              <a:rPr lang="en-US" b="1">
                <a:solidFill>
                  <a:srgbClr val="CC3300"/>
                </a:solidFill>
              </a:rPr>
              <a:t> </a:t>
            </a:r>
            <a:r>
              <a:rPr lang="en-US" sz="1800" b="1">
                <a:solidFill>
                  <a:srgbClr val="CC3300"/>
                </a:solidFill>
                <a:latin typeface="Symbol" pitchFamily="18" charset="2"/>
              </a:rPr>
              <a:t>d</a:t>
            </a:r>
            <a:r>
              <a:rPr lang="en-US" b="1">
                <a:solidFill>
                  <a:srgbClr val="CC3300"/>
                </a:solidFill>
                <a:latin typeface="Comic Sans MS" pitchFamily="66" charset="0"/>
              </a:rPr>
              <a:t>)y  =&gt;</a:t>
            </a:r>
            <a:r>
              <a:rPr lang="en-US" sz="1800">
                <a:solidFill>
                  <a:srgbClr val="CC3300"/>
                </a:solidFill>
                <a:latin typeface="Comic Sans MS" pitchFamily="66" charset="0"/>
              </a:rPr>
              <a:t> -2</a:t>
            </a:r>
            <a:r>
              <a:rPr lang="en-US" b="1">
                <a:solidFill>
                  <a:srgbClr val="CC3300"/>
                </a:solidFill>
                <a:latin typeface="Comic Sans MS" pitchFamily="66" charset="0"/>
              </a:rPr>
              <a:t>S y</a:t>
            </a:r>
            <a:r>
              <a:rPr lang="en-US" b="1">
                <a:solidFill>
                  <a:srgbClr val="CC3300"/>
                </a:solidFill>
              </a:rPr>
              <a:t> </a:t>
            </a:r>
            <a:r>
              <a:rPr lang="en-US" sz="1800" b="1">
                <a:solidFill>
                  <a:srgbClr val="CC3300"/>
                </a:solidFill>
                <a:latin typeface="Symbol" pitchFamily="18" charset="2"/>
              </a:rPr>
              <a:t>d  </a:t>
            </a:r>
            <a:r>
              <a:rPr lang="en-US" sz="1800" b="1">
                <a:solidFill>
                  <a:srgbClr val="CC3300"/>
                </a:solidFill>
                <a:latin typeface="Comic Sans MS" pitchFamily="66" charset="0"/>
              </a:rPr>
              <a:t>+ ..</a:t>
            </a:r>
            <a:br>
              <a:rPr lang="en-US" sz="1800" b="1">
                <a:solidFill>
                  <a:srgbClr val="CC3300"/>
                </a:solidFill>
                <a:latin typeface="Comic Sans MS" pitchFamily="66" charset="0"/>
              </a:rPr>
            </a:br>
            <a:r>
              <a:rPr lang="en-US" sz="1800" b="1">
                <a:latin typeface="Symbol" pitchFamily="18" charset="2"/>
              </a:rPr>
              <a:t> </a:t>
            </a:r>
            <a:r>
              <a:rPr lang="en-US" sz="1800">
                <a:latin typeface="Comic Sans MS" pitchFamily="66" charset="0"/>
              </a:rPr>
              <a:t>that can be used to arrange</a:t>
            </a:r>
            <a:br>
              <a:rPr lang="en-US" sz="1800">
                <a:latin typeface="Comic Sans MS" pitchFamily="66" charset="0"/>
              </a:rPr>
            </a:br>
            <a:r>
              <a:rPr lang="en-US" sz="1800">
                <a:latin typeface="Comic Sans MS" pitchFamily="66" charset="0"/>
              </a:rPr>
              <a:t> chromatic correction</a:t>
            </a:r>
          </a:p>
          <a:p>
            <a:endParaRPr lang="en-US" sz="1800">
              <a:latin typeface="Comic Sans MS" pitchFamily="66" charset="0"/>
            </a:endParaRPr>
          </a:p>
          <a:p>
            <a:r>
              <a:rPr lang="en-US" sz="1800">
                <a:latin typeface="Comic Sans MS" pitchFamily="66" charset="0"/>
              </a:rPr>
              <a:t>Terms </a:t>
            </a:r>
            <a:r>
              <a:rPr lang="en-US" b="1">
                <a:solidFill>
                  <a:srgbClr val="CC3300"/>
                </a:solidFill>
                <a:latin typeface="Comic Sans MS" pitchFamily="66" charset="0"/>
              </a:rPr>
              <a:t>x</a:t>
            </a:r>
            <a:r>
              <a:rPr lang="en-US" b="1" baseline="30000">
                <a:solidFill>
                  <a:srgbClr val="CC3300"/>
                </a:solidFill>
                <a:latin typeface="Comic Sans MS" pitchFamily="66" charset="0"/>
              </a:rPr>
              <a:t>2 </a:t>
            </a:r>
            <a:r>
              <a:rPr lang="en-US" sz="1800">
                <a:latin typeface="Comic Sans MS" pitchFamily="66" charset="0"/>
              </a:rPr>
              <a:t>are geometric aberrations</a:t>
            </a:r>
            <a:br>
              <a:rPr lang="en-US" sz="1800">
                <a:latin typeface="Comic Sans MS" pitchFamily="66" charset="0"/>
              </a:rPr>
            </a:br>
            <a:r>
              <a:rPr lang="en-US" sz="1800">
                <a:latin typeface="Comic Sans MS" pitchFamily="66" charset="0"/>
              </a:rPr>
              <a:t>and need to be compensated also</a:t>
            </a:r>
          </a:p>
        </p:txBody>
      </p:sp>
      <p:sp>
        <p:nvSpPr>
          <p:cNvPr id="39947" name="Line 16"/>
          <p:cNvSpPr>
            <a:spLocks noChangeShapeType="1"/>
          </p:cNvSpPr>
          <p:nvPr/>
        </p:nvSpPr>
        <p:spPr bwMode="auto">
          <a:xfrm flipH="1" flipV="1">
            <a:off x="2819400" y="2971800"/>
            <a:ext cx="76200" cy="762000"/>
          </a:xfrm>
          <a:prstGeom prst="line">
            <a:avLst/>
          </a:prstGeom>
          <a:noFill/>
          <a:ln w="28575">
            <a:solidFill>
              <a:schemeClr val="tx1"/>
            </a:solidFill>
            <a:round/>
            <a:headEnd/>
            <a:tailEnd type="triangle" w="med" len="med"/>
          </a:ln>
        </p:spPr>
        <p:txBody>
          <a:bodyPr/>
          <a:lstStyle/>
          <a:p>
            <a:endParaRPr lang="en-GB"/>
          </a:p>
        </p:txBody>
      </p:sp>
      <p:sp>
        <p:nvSpPr>
          <p:cNvPr id="39948" name="Line 17"/>
          <p:cNvSpPr>
            <a:spLocks noChangeShapeType="1"/>
          </p:cNvSpPr>
          <p:nvPr/>
        </p:nvSpPr>
        <p:spPr bwMode="auto">
          <a:xfrm flipV="1">
            <a:off x="3276600" y="2971800"/>
            <a:ext cx="1295400" cy="838200"/>
          </a:xfrm>
          <a:prstGeom prst="line">
            <a:avLst/>
          </a:prstGeom>
          <a:noFill/>
          <a:ln w="28575">
            <a:solidFill>
              <a:schemeClr val="tx1"/>
            </a:solidFill>
            <a:round/>
            <a:headEnd/>
            <a:tailEnd type="triangle" w="med" len="med"/>
          </a:ln>
        </p:spPr>
        <p:txBody>
          <a:bodyPr/>
          <a:lstStyle/>
          <a:p>
            <a:endParaRPr lang="en-GB"/>
          </a:p>
        </p:txBody>
      </p:sp>
      <p:sp>
        <p:nvSpPr>
          <p:cNvPr id="39949" name="Line 18"/>
          <p:cNvSpPr>
            <a:spLocks noChangeShapeType="1"/>
          </p:cNvSpPr>
          <p:nvPr/>
        </p:nvSpPr>
        <p:spPr bwMode="auto">
          <a:xfrm flipH="1" flipV="1">
            <a:off x="5334000" y="2895600"/>
            <a:ext cx="228600" cy="914400"/>
          </a:xfrm>
          <a:prstGeom prst="line">
            <a:avLst/>
          </a:prstGeom>
          <a:noFill/>
          <a:ln w="28575">
            <a:solidFill>
              <a:schemeClr val="tx1"/>
            </a:solidFill>
            <a:round/>
            <a:headEnd/>
            <a:tailEnd type="triangle" w="med" len="med"/>
          </a:ln>
        </p:spPr>
        <p:txBody>
          <a:bodyPr/>
          <a:lstStyle/>
          <a:p>
            <a:endParaRPr lang="en-GB"/>
          </a:p>
        </p:txBody>
      </p:sp>
      <p:sp>
        <p:nvSpPr>
          <p:cNvPr id="39950" name="Line 19"/>
          <p:cNvSpPr>
            <a:spLocks noChangeShapeType="1"/>
          </p:cNvSpPr>
          <p:nvPr/>
        </p:nvSpPr>
        <p:spPr bwMode="auto">
          <a:xfrm flipV="1">
            <a:off x="5791200" y="2895600"/>
            <a:ext cx="381000" cy="914400"/>
          </a:xfrm>
          <a:prstGeom prst="line">
            <a:avLst/>
          </a:prstGeom>
          <a:noFill/>
          <a:ln w="28575">
            <a:solidFill>
              <a:schemeClr val="tx1"/>
            </a:solidFill>
            <a:round/>
            <a:headEnd/>
            <a:tailEnd type="triangle" w="med" len="med"/>
          </a:ln>
        </p:spPr>
        <p:txBody>
          <a:bodyPr/>
          <a:lstStyle/>
          <a:p>
            <a:endParaRPr lang="en-GB"/>
          </a:p>
        </p:txBody>
      </p:sp>
      <p:sp>
        <p:nvSpPr>
          <p:cNvPr id="39951" name="Text Box 22"/>
          <p:cNvSpPr txBox="1">
            <a:spLocks noChangeArrowheads="1"/>
          </p:cNvSpPr>
          <p:nvPr/>
        </p:nvSpPr>
        <p:spPr bwMode="auto">
          <a:xfrm>
            <a:off x="228600" y="5486400"/>
            <a:ext cx="3505200" cy="1006475"/>
          </a:xfrm>
          <a:prstGeom prst="rect">
            <a:avLst/>
          </a:prstGeom>
          <a:solidFill>
            <a:srgbClr val="CCFFCC"/>
          </a:solidFill>
          <a:ln w="9525">
            <a:noFill/>
            <a:miter lim="800000"/>
            <a:headEnd/>
            <a:tailEnd/>
          </a:ln>
        </p:spPr>
        <p:txBody>
          <a:bodyPr>
            <a:spAutoFit/>
          </a:bodyPr>
          <a:lstStyle/>
          <a:p>
            <a:r>
              <a:rPr kumimoji="1" lang="en-US" sz="2000">
                <a:solidFill>
                  <a:srgbClr val="008000"/>
                </a:solidFill>
                <a:latin typeface="Comic Sans MS" pitchFamily="66" charset="0"/>
              </a:rPr>
              <a:t>Necessity to compensate chromaticity is a major driving factor of FF design</a:t>
            </a:r>
            <a:r>
              <a:rPr kumimoji="1" lang="en-US" sz="2000" baseline="30000">
                <a:solidFill>
                  <a:srgbClr val="008000"/>
                </a:solidFill>
                <a:latin typeface="Comic Sans MS" pitchFamily="66" charset="0"/>
              </a:rPr>
              <a:t> </a:t>
            </a:r>
          </a:p>
        </p:txBody>
      </p:sp>
      <p:sp>
        <p:nvSpPr>
          <p:cNvPr id="39952" name="Rectangle 23"/>
          <p:cNvSpPr>
            <a:spLocks noGrp="1" noChangeArrowheads="1"/>
          </p:cNvSpPr>
          <p:nvPr>
            <p:ph type="title"/>
          </p:nvPr>
        </p:nvSpPr>
        <p:spPr/>
        <p:txBody>
          <a:bodyPr/>
          <a:lstStyle/>
          <a:p>
            <a:r>
              <a:rPr lang="en-US" smtClean="0"/>
              <a:t>Example of traditional Final Focus</a:t>
            </a:r>
          </a:p>
        </p:txBody>
      </p:sp>
    </p:spTree>
  </p:cSld>
  <p:clrMapOvr>
    <a:masterClrMapping/>
  </p:clrMapOvr>
  <p:transition>
    <p:strips dir="rd"/>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noChangeArrowheads="1"/>
          </p:cNvSpPr>
          <p:nvPr>
            <p:ph type="title"/>
          </p:nvPr>
        </p:nvSpPr>
        <p:spPr>
          <a:xfrm>
            <a:off x="1447800" y="176213"/>
            <a:ext cx="4810125" cy="762000"/>
          </a:xfrm>
        </p:spPr>
        <p:txBody>
          <a:bodyPr/>
          <a:lstStyle/>
          <a:p>
            <a:r>
              <a:rPr lang="en-US" smtClean="0"/>
              <a:t>Final Focus Test Beam</a:t>
            </a:r>
          </a:p>
        </p:txBody>
      </p:sp>
      <p:pic>
        <p:nvPicPr>
          <p:cNvPr id="40963" name="Picture 5" descr="photo2"/>
          <p:cNvPicPr>
            <a:picLocks noChangeAspect="1" noChangeArrowheads="1"/>
          </p:cNvPicPr>
          <p:nvPr/>
        </p:nvPicPr>
        <p:blipFill>
          <a:blip r:embed="rId2" cstate="email"/>
          <a:srcRect/>
          <a:stretch>
            <a:fillRect/>
          </a:stretch>
        </p:blipFill>
        <p:spPr bwMode="auto">
          <a:xfrm>
            <a:off x="3429000" y="4572000"/>
            <a:ext cx="2236788" cy="2286000"/>
          </a:xfrm>
          <a:prstGeom prst="rect">
            <a:avLst/>
          </a:prstGeom>
          <a:noFill/>
          <a:ln w="9525">
            <a:noFill/>
            <a:miter lim="800000"/>
            <a:headEnd/>
            <a:tailEnd/>
          </a:ln>
        </p:spPr>
      </p:pic>
      <p:pic>
        <p:nvPicPr>
          <p:cNvPr id="40964" name="Picture 6" descr="fftb2"/>
          <p:cNvPicPr>
            <a:picLocks noChangeAspect="1" noChangeArrowheads="1"/>
          </p:cNvPicPr>
          <p:nvPr/>
        </p:nvPicPr>
        <p:blipFill>
          <a:blip r:embed="rId3" cstate="screen"/>
          <a:srcRect/>
          <a:stretch>
            <a:fillRect/>
          </a:stretch>
        </p:blipFill>
        <p:spPr bwMode="auto">
          <a:xfrm>
            <a:off x="6284913" y="76200"/>
            <a:ext cx="2820987" cy="590550"/>
          </a:xfrm>
          <a:prstGeom prst="rect">
            <a:avLst/>
          </a:prstGeom>
          <a:noFill/>
          <a:ln w="9525">
            <a:noFill/>
            <a:miter lim="800000"/>
            <a:headEnd/>
            <a:tailEnd/>
          </a:ln>
        </p:spPr>
      </p:pic>
      <p:pic>
        <p:nvPicPr>
          <p:cNvPr id="40965" name="Picture 7" descr="newfftbphoto"/>
          <p:cNvPicPr>
            <a:picLocks noChangeAspect="1" noChangeArrowheads="1"/>
          </p:cNvPicPr>
          <p:nvPr/>
        </p:nvPicPr>
        <p:blipFill>
          <a:blip r:embed="rId4" cstate="email"/>
          <a:srcRect/>
          <a:stretch>
            <a:fillRect/>
          </a:stretch>
        </p:blipFill>
        <p:spPr bwMode="auto">
          <a:xfrm>
            <a:off x="0" y="4114800"/>
            <a:ext cx="3200400" cy="2365375"/>
          </a:xfrm>
          <a:prstGeom prst="rect">
            <a:avLst/>
          </a:prstGeom>
          <a:noFill/>
          <a:ln w="9525">
            <a:noFill/>
            <a:miter lim="800000"/>
            <a:headEnd/>
            <a:tailEnd/>
          </a:ln>
        </p:spPr>
      </p:pic>
      <p:pic>
        <p:nvPicPr>
          <p:cNvPr id="40966" name="Picture 10" descr="fftb_size"/>
          <p:cNvPicPr>
            <a:picLocks noChangeAspect="1" noChangeArrowheads="1"/>
          </p:cNvPicPr>
          <p:nvPr/>
        </p:nvPicPr>
        <p:blipFill>
          <a:blip r:embed="rId5" cstate="screen"/>
          <a:srcRect/>
          <a:stretch>
            <a:fillRect/>
          </a:stretch>
        </p:blipFill>
        <p:spPr bwMode="auto">
          <a:xfrm>
            <a:off x="5715000" y="4419600"/>
            <a:ext cx="3124200" cy="2117725"/>
          </a:xfrm>
          <a:prstGeom prst="rect">
            <a:avLst/>
          </a:prstGeom>
          <a:noFill/>
          <a:ln w="9525">
            <a:noFill/>
            <a:miter lim="800000"/>
            <a:headEnd/>
            <a:tailEnd/>
          </a:ln>
        </p:spPr>
      </p:pic>
      <p:pic>
        <p:nvPicPr>
          <p:cNvPr id="40967" name="Picture 11" descr="fftb2"/>
          <p:cNvPicPr>
            <a:picLocks noChangeAspect="1" noChangeArrowheads="1"/>
          </p:cNvPicPr>
          <p:nvPr/>
        </p:nvPicPr>
        <p:blipFill>
          <a:blip r:embed="rId6" cstate="screen"/>
          <a:srcRect/>
          <a:stretch>
            <a:fillRect/>
          </a:stretch>
        </p:blipFill>
        <p:spPr bwMode="auto">
          <a:xfrm>
            <a:off x="0" y="1371600"/>
            <a:ext cx="3505200" cy="2509838"/>
          </a:xfrm>
          <a:prstGeom prst="rect">
            <a:avLst/>
          </a:prstGeom>
          <a:noFill/>
          <a:ln w="9525">
            <a:noFill/>
            <a:miter lim="800000"/>
            <a:headEnd/>
            <a:tailEnd/>
          </a:ln>
        </p:spPr>
      </p:pic>
      <p:pic>
        <p:nvPicPr>
          <p:cNvPr id="40968" name="Picture 12" descr="shintake2"/>
          <p:cNvPicPr>
            <a:picLocks noChangeAspect="1" noChangeArrowheads="1"/>
          </p:cNvPicPr>
          <p:nvPr/>
        </p:nvPicPr>
        <p:blipFill>
          <a:blip r:embed="rId7" cstate="screen"/>
          <a:srcRect/>
          <a:stretch>
            <a:fillRect/>
          </a:stretch>
        </p:blipFill>
        <p:spPr bwMode="auto">
          <a:xfrm>
            <a:off x="3581400" y="1371600"/>
            <a:ext cx="4191000" cy="2487613"/>
          </a:xfrm>
          <a:prstGeom prst="rect">
            <a:avLst/>
          </a:prstGeom>
          <a:noFill/>
          <a:ln w="9525">
            <a:noFill/>
            <a:miter lim="800000"/>
            <a:headEnd/>
            <a:tailEnd/>
          </a:ln>
        </p:spPr>
      </p:pic>
      <p:pic>
        <p:nvPicPr>
          <p:cNvPr id="40969" name="Picture 4" descr="beamspot"/>
          <p:cNvPicPr>
            <a:picLocks noChangeAspect="1" noChangeArrowheads="1"/>
          </p:cNvPicPr>
          <p:nvPr/>
        </p:nvPicPr>
        <p:blipFill>
          <a:blip r:embed="rId8" cstate="email"/>
          <a:srcRect/>
          <a:stretch>
            <a:fillRect/>
          </a:stretch>
        </p:blipFill>
        <p:spPr bwMode="auto">
          <a:xfrm>
            <a:off x="7535863" y="2362200"/>
            <a:ext cx="1608137" cy="2011363"/>
          </a:xfrm>
          <a:prstGeom prst="rect">
            <a:avLst/>
          </a:prstGeom>
          <a:noFill/>
          <a:ln w="9525">
            <a:noFill/>
            <a:miter lim="800000"/>
            <a:headEnd/>
            <a:tailEnd/>
          </a:ln>
        </p:spPr>
      </p:pic>
      <p:sp>
        <p:nvSpPr>
          <p:cNvPr id="40970" name="Text Box 13"/>
          <p:cNvSpPr txBox="1">
            <a:spLocks noChangeArrowheads="1"/>
          </p:cNvSpPr>
          <p:nvPr/>
        </p:nvSpPr>
        <p:spPr bwMode="auto">
          <a:xfrm>
            <a:off x="4114800" y="3835400"/>
            <a:ext cx="2743200" cy="641350"/>
          </a:xfrm>
          <a:prstGeom prst="rect">
            <a:avLst/>
          </a:prstGeom>
          <a:noFill/>
          <a:ln w="9525">
            <a:noFill/>
            <a:miter lim="800000"/>
            <a:headEnd/>
            <a:tailEnd/>
          </a:ln>
        </p:spPr>
        <p:txBody>
          <a:bodyPr>
            <a:spAutoFit/>
          </a:bodyPr>
          <a:lstStyle/>
          <a:p>
            <a:pPr eaLnBrk="1" hangingPunct="1"/>
            <a:r>
              <a:rPr lang="en-US" sz="1800" b="1">
                <a:solidFill>
                  <a:srgbClr val="339933"/>
                </a:solidFill>
                <a:latin typeface="Comic Sans MS" pitchFamily="66" charset="0"/>
              </a:rPr>
              <a:t>Achieved ~70nm </a:t>
            </a:r>
            <a:br>
              <a:rPr lang="en-US" sz="1800" b="1">
                <a:solidFill>
                  <a:srgbClr val="339933"/>
                </a:solidFill>
                <a:latin typeface="Comic Sans MS" pitchFamily="66" charset="0"/>
              </a:rPr>
            </a:br>
            <a:r>
              <a:rPr lang="en-US" sz="1800" b="1">
                <a:solidFill>
                  <a:srgbClr val="339933"/>
                </a:solidFill>
                <a:latin typeface="Comic Sans MS" pitchFamily="66" charset="0"/>
              </a:rPr>
              <a:t>vertical beam size</a:t>
            </a:r>
            <a:endParaRPr lang="en-US" sz="1400" b="1">
              <a:solidFill>
                <a:srgbClr val="339933"/>
              </a:solidFill>
              <a:latin typeface="Comic Sans MS" pitchFamily="66" charset="0"/>
            </a:endParaRPr>
          </a:p>
        </p:txBody>
      </p:sp>
    </p:spTree>
  </p:cSld>
  <p:clrMapOvr>
    <a:masterClrMapping/>
  </p:clrMapOvr>
  <p:transition>
    <p:strips dir="rd"/>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1026"/>
          <p:cNvSpPr>
            <a:spLocks noGrp="1" noChangeArrowheads="1"/>
          </p:cNvSpPr>
          <p:nvPr>
            <p:ph type="title"/>
          </p:nvPr>
        </p:nvSpPr>
        <p:spPr>
          <a:xfrm>
            <a:off x="1743075" y="76200"/>
            <a:ext cx="6888163" cy="914400"/>
          </a:xfrm>
        </p:spPr>
        <p:txBody>
          <a:bodyPr/>
          <a:lstStyle/>
          <a:p>
            <a:r>
              <a:rPr lang="en-US" sz="3200" smtClean="0"/>
              <a:t>Synchrotron Radiation in FF magnets</a:t>
            </a:r>
          </a:p>
        </p:txBody>
      </p:sp>
      <p:sp>
        <p:nvSpPr>
          <p:cNvPr id="41987" name="Text Box 1054"/>
          <p:cNvSpPr txBox="1">
            <a:spLocks noChangeArrowheads="1"/>
          </p:cNvSpPr>
          <p:nvPr/>
        </p:nvSpPr>
        <p:spPr bwMode="auto">
          <a:xfrm>
            <a:off x="1371600" y="5851525"/>
            <a:ext cx="3886200" cy="1006475"/>
          </a:xfrm>
          <a:prstGeom prst="rect">
            <a:avLst/>
          </a:prstGeom>
          <a:solidFill>
            <a:srgbClr val="CCFFCC"/>
          </a:solidFill>
          <a:ln w="9525">
            <a:noFill/>
            <a:miter lim="800000"/>
            <a:headEnd/>
            <a:tailEnd/>
          </a:ln>
        </p:spPr>
        <p:txBody>
          <a:bodyPr>
            <a:spAutoFit/>
          </a:bodyPr>
          <a:lstStyle/>
          <a:p>
            <a:r>
              <a:rPr kumimoji="1" lang="en-US" sz="2000">
                <a:solidFill>
                  <a:srgbClr val="008000"/>
                </a:solidFill>
                <a:latin typeface="Comic Sans MS" pitchFamily="66" charset="0"/>
              </a:rPr>
              <a:t>Energy spread caused by SR in bends and quads is also a major driving factor of FF design</a:t>
            </a:r>
            <a:r>
              <a:rPr kumimoji="1" lang="en-US" sz="2000" baseline="30000">
                <a:solidFill>
                  <a:srgbClr val="008000"/>
                </a:solidFill>
                <a:latin typeface="Comic Sans MS" pitchFamily="66" charset="0"/>
              </a:rPr>
              <a:t> </a:t>
            </a:r>
          </a:p>
        </p:txBody>
      </p:sp>
      <p:sp>
        <p:nvSpPr>
          <p:cNvPr id="41988" name="Rectangle 1055"/>
          <p:cNvSpPr>
            <a:spLocks noChangeArrowheads="1"/>
          </p:cNvSpPr>
          <p:nvPr/>
        </p:nvSpPr>
        <p:spPr bwMode="auto">
          <a:xfrm>
            <a:off x="5181600" y="1219200"/>
            <a:ext cx="3962400" cy="4724400"/>
          </a:xfrm>
          <a:prstGeom prst="rect">
            <a:avLst/>
          </a:prstGeom>
          <a:noFill/>
          <a:ln w="9525">
            <a:noFill/>
            <a:miter lim="800000"/>
            <a:headEnd/>
            <a:tailEnd/>
          </a:ln>
        </p:spPr>
        <p:txBody>
          <a:bodyPr/>
          <a:lstStyle/>
          <a:p>
            <a:pPr marL="342900" indent="-342900">
              <a:spcBef>
                <a:spcPct val="20000"/>
              </a:spcBef>
              <a:buClr>
                <a:srgbClr val="CC3300"/>
              </a:buClr>
              <a:buFontTx/>
              <a:buChar char="•"/>
            </a:pPr>
            <a:r>
              <a:rPr kumimoji="1" lang="en-US" sz="2400">
                <a:solidFill>
                  <a:srgbClr val="CC3300"/>
                </a:solidFill>
                <a:latin typeface="Berlin Sans FB" pitchFamily="34" charset="0"/>
              </a:rPr>
              <a:t>Bends are needed for compensation of chromaticity</a:t>
            </a:r>
          </a:p>
          <a:p>
            <a:pPr marL="342900" indent="-342900">
              <a:spcBef>
                <a:spcPct val="20000"/>
              </a:spcBef>
              <a:buClr>
                <a:srgbClr val="CC3300"/>
              </a:buClr>
              <a:buFontTx/>
              <a:buChar char="•"/>
            </a:pPr>
            <a:r>
              <a:rPr kumimoji="1" lang="en-US" sz="2400">
                <a:solidFill>
                  <a:srgbClr val="CC3300"/>
                </a:solidFill>
                <a:latin typeface="Berlin Sans FB" pitchFamily="34" charset="0"/>
              </a:rPr>
              <a:t>SR causes increase of energy spread which may perturb compensation of chromaticity </a:t>
            </a:r>
          </a:p>
          <a:p>
            <a:pPr marL="342900" indent="-342900">
              <a:spcBef>
                <a:spcPct val="20000"/>
              </a:spcBef>
              <a:buClr>
                <a:srgbClr val="CC3300"/>
              </a:buClr>
              <a:buFontTx/>
              <a:buChar char="•"/>
            </a:pPr>
            <a:r>
              <a:rPr kumimoji="1" lang="en-US" sz="2400">
                <a:solidFill>
                  <a:srgbClr val="CC3300"/>
                </a:solidFill>
                <a:latin typeface="Berlin Sans FB" pitchFamily="34" charset="0"/>
              </a:rPr>
              <a:t>Bends need to be long and weak, especially at high energy</a:t>
            </a:r>
          </a:p>
          <a:p>
            <a:pPr marL="342900" indent="-342900">
              <a:spcBef>
                <a:spcPct val="20000"/>
              </a:spcBef>
              <a:buClr>
                <a:srgbClr val="CC3300"/>
              </a:buClr>
              <a:buFontTx/>
              <a:buChar char="•"/>
            </a:pPr>
            <a:r>
              <a:rPr kumimoji="1" lang="en-US" sz="2400">
                <a:solidFill>
                  <a:srgbClr val="CC3300"/>
                </a:solidFill>
                <a:latin typeface="Berlin Sans FB" pitchFamily="34" charset="0"/>
              </a:rPr>
              <a:t>SR in FD quads is also harmful (Oide effect) and may limit the achievable beam size</a:t>
            </a:r>
          </a:p>
        </p:txBody>
      </p:sp>
      <p:sp>
        <p:nvSpPr>
          <p:cNvPr id="41989" name="Line 1056"/>
          <p:cNvSpPr>
            <a:spLocks noChangeShapeType="1"/>
          </p:cNvSpPr>
          <p:nvPr/>
        </p:nvSpPr>
        <p:spPr bwMode="auto">
          <a:xfrm flipV="1">
            <a:off x="520700" y="3492500"/>
            <a:ext cx="1371600" cy="1447800"/>
          </a:xfrm>
          <a:prstGeom prst="line">
            <a:avLst/>
          </a:prstGeom>
          <a:noFill/>
          <a:ln w="28575">
            <a:solidFill>
              <a:schemeClr val="tx1"/>
            </a:solidFill>
            <a:round/>
            <a:headEnd/>
            <a:tailEnd type="arrow" w="med" len="med"/>
          </a:ln>
        </p:spPr>
        <p:txBody>
          <a:bodyPr/>
          <a:lstStyle/>
          <a:p>
            <a:endParaRPr lang="en-GB"/>
          </a:p>
        </p:txBody>
      </p:sp>
      <p:sp>
        <p:nvSpPr>
          <p:cNvPr id="41990" name="Arc 1057"/>
          <p:cNvSpPr>
            <a:spLocks noChangeAspect="1"/>
          </p:cNvSpPr>
          <p:nvPr/>
        </p:nvSpPr>
        <p:spPr bwMode="auto">
          <a:xfrm rot="-2700000">
            <a:off x="2349500" y="2362200"/>
            <a:ext cx="2311400" cy="2311400"/>
          </a:xfrm>
          <a:custGeom>
            <a:avLst/>
            <a:gdLst>
              <a:gd name="T0" fmla="*/ 0 w 21547"/>
              <a:gd name="T1" fmla="*/ 0 h 21600"/>
              <a:gd name="T2" fmla="*/ 2147483647 w 21547"/>
              <a:gd name="T3" fmla="*/ 2147483647 h 21600"/>
              <a:gd name="T4" fmla="*/ 0 w 21547"/>
              <a:gd name="T5" fmla="*/ 2147483647 h 21600"/>
              <a:gd name="T6" fmla="*/ 0 60000 65536"/>
              <a:gd name="T7" fmla="*/ 0 60000 65536"/>
              <a:gd name="T8" fmla="*/ 0 60000 65536"/>
              <a:gd name="T9" fmla="*/ 0 w 21547"/>
              <a:gd name="T10" fmla="*/ 0 h 21600"/>
              <a:gd name="T11" fmla="*/ 21547 w 21547"/>
              <a:gd name="T12" fmla="*/ 21600 h 21600"/>
            </a:gdLst>
            <a:ahLst/>
            <a:cxnLst>
              <a:cxn ang="T6">
                <a:pos x="T0" y="T1"/>
              </a:cxn>
              <a:cxn ang="T7">
                <a:pos x="T2" y="T3"/>
              </a:cxn>
              <a:cxn ang="T8">
                <a:pos x="T4" y="T5"/>
              </a:cxn>
            </a:cxnLst>
            <a:rect l="T9" t="T10" r="T11" b="T12"/>
            <a:pathLst>
              <a:path w="21547" h="21600" fill="none" extrusionOk="0">
                <a:moveTo>
                  <a:pt x="-1" y="0"/>
                </a:moveTo>
                <a:cubicBezTo>
                  <a:pt x="11343" y="0"/>
                  <a:pt x="20754" y="8774"/>
                  <a:pt x="21547" y="20090"/>
                </a:cubicBezTo>
              </a:path>
              <a:path w="21547" h="21600" stroke="0" extrusionOk="0">
                <a:moveTo>
                  <a:pt x="-1" y="0"/>
                </a:moveTo>
                <a:cubicBezTo>
                  <a:pt x="11343" y="0"/>
                  <a:pt x="20754" y="8774"/>
                  <a:pt x="21547" y="20090"/>
                </a:cubicBezTo>
                <a:lnTo>
                  <a:pt x="0" y="21600"/>
                </a:lnTo>
                <a:close/>
              </a:path>
            </a:pathLst>
          </a:custGeom>
          <a:noFill/>
          <a:ln w="28575">
            <a:solidFill>
              <a:schemeClr val="tx1"/>
            </a:solidFill>
            <a:round/>
            <a:headEnd/>
            <a:tailEnd type="arrow" w="med" len="med"/>
          </a:ln>
        </p:spPr>
        <p:txBody>
          <a:bodyPr wrap="none" anchor="ctr"/>
          <a:lstStyle/>
          <a:p>
            <a:endParaRPr lang="en-GB"/>
          </a:p>
        </p:txBody>
      </p:sp>
      <p:sp>
        <p:nvSpPr>
          <p:cNvPr id="41991" name="Arc 1058"/>
          <p:cNvSpPr>
            <a:spLocks noChangeAspect="1"/>
          </p:cNvSpPr>
          <p:nvPr/>
        </p:nvSpPr>
        <p:spPr bwMode="auto">
          <a:xfrm rot="-2700000">
            <a:off x="2151063" y="1922463"/>
            <a:ext cx="2651125" cy="2651125"/>
          </a:xfrm>
          <a:custGeom>
            <a:avLst/>
            <a:gdLst>
              <a:gd name="T0" fmla="*/ 0 w 21547"/>
              <a:gd name="T1" fmla="*/ 0 h 21600"/>
              <a:gd name="T2" fmla="*/ 2147483647 w 21547"/>
              <a:gd name="T3" fmla="*/ 2147483647 h 21600"/>
              <a:gd name="T4" fmla="*/ 0 w 21547"/>
              <a:gd name="T5" fmla="*/ 2147483647 h 21600"/>
              <a:gd name="T6" fmla="*/ 0 60000 65536"/>
              <a:gd name="T7" fmla="*/ 0 60000 65536"/>
              <a:gd name="T8" fmla="*/ 0 60000 65536"/>
              <a:gd name="T9" fmla="*/ 0 w 21547"/>
              <a:gd name="T10" fmla="*/ 0 h 21600"/>
              <a:gd name="T11" fmla="*/ 21547 w 21547"/>
              <a:gd name="T12" fmla="*/ 21600 h 21600"/>
            </a:gdLst>
            <a:ahLst/>
            <a:cxnLst>
              <a:cxn ang="T6">
                <a:pos x="T0" y="T1"/>
              </a:cxn>
              <a:cxn ang="T7">
                <a:pos x="T2" y="T3"/>
              </a:cxn>
              <a:cxn ang="T8">
                <a:pos x="T4" y="T5"/>
              </a:cxn>
            </a:cxnLst>
            <a:rect l="T9" t="T10" r="T11" b="T12"/>
            <a:pathLst>
              <a:path w="21547" h="21600" fill="none" extrusionOk="0">
                <a:moveTo>
                  <a:pt x="-1" y="0"/>
                </a:moveTo>
                <a:cubicBezTo>
                  <a:pt x="11343" y="0"/>
                  <a:pt x="20754" y="8774"/>
                  <a:pt x="21547" y="20090"/>
                </a:cubicBezTo>
              </a:path>
              <a:path w="21547" h="21600" stroke="0" extrusionOk="0">
                <a:moveTo>
                  <a:pt x="-1" y="0"/>
                </a:moveTo>
                <a:cubicBezTo>
                  <a:pt x="11343" y="0"/>
                  <a:pt x="20754" y="8774"/>
                  <a:pt x="21547" y="20090"/>
                </a:cubicBezTo>
                <a:lnTo>
                  <a:pt x="0" y="21600"/>
                </a:lnTo>
                <a:close/>
              </a:path>
            </a:pathLst>
          </a:custGeom>
          <a:noFill/>
          <a:ln w="28575">
            <a:solidFill>
              <a:srgbClr val="CC0066"/>
            </a:solidFill>
            <a:prstDash val="dash"/>
            <a:round/>
            <a:headEnd/>
            <a:tailEnd/>
          </a:ln>
        </p:spPr>
        <p:txBody>
          <a:bodyPr wrap="none" anchor="ctr"/>
          <a:lstStyle/>
          <a:p>
            <a:endParaRPr lang="en-GB"/>
          </a:p>
        </p:txBody>
      </p:sp>
      <p:sp>
        <p:nvSpPr>
          <p:cNvPr id="41992" name="Line 1059"/>
          <p:cNvSpPr>
            <a:spLocks noChangeShapeType="1"/>
          </p:cNvSpPr>
          <p:nvPr/>
        </p:nvSpPr>
        <p:spPr bwMode="auto">
          <a:xfrm>
            <a:off x="0" y="4406900"/>
            <a:ext cx="1803400" cy="508000"/>
          </a:xfrm>
          <a:prstGeom prst="line">
            <a:avLst/>
          </a:prstGeom>
          <a:noFill/>
          <a:ln w="19050">
            <a:solidFill>
              <a:srgbClr val="008000"/>
            </a:solidFill>
            <a:round/>
            <a:headEnd/>
            <a:tailEnd/>
          </a:ln>
        </p:spPr>
        <p:txBody>
          <a:bodyPr/>
          <a:lstStyle/>
          <a:p>
            <a:endParaRPr lang="en-GB"/>
          </a:p>
        </p:txBody>
      </p:sp>
      <p:sp>
        <p:nvSpPr>
          <p:cNvPr id="41993" name="Line 1060"/>
          <p:cNvSpPr>
            <a:spLocks noChangeShapeType="1"/>
          </p:cNvSpPr>
          <p:nvPr/>
        </p:nvSpPr>
        <p:spPr bwMode="auto">
          <a:xfrm>
            <a:off x="349250" y="4032250"/>
            <a:ext cx="933450" cy="1225550"/>
          </a:xfrm>
          <a:prstGeom prst="line">
            <a:avLst/>
          </a:prstGeom>
          <a:noFill/>
          <a:ln w="19050">
            <a:solidFill>
              <a:srgbClr val="008000"/>
            </a:solidFill>
            <a:round/>
            <a:headEnd/>
            <a:tailEnd/>
          </a:ln>
        </p:spPr>
        <p:txBody>
          <a:bodyPr/>
          <a:lstStyle/>
          <a:p>
            <a:endParaRPr lang="en-GB"/>
          </a:p>
        </p:txBody>
      </p:sp>
      <p:sp>
        <p:nvSpPr>
          <p:cNvPr id="41994" name="Line 1061"/>
          <p:cNvSpPr>
            <a:spLocks noChangeShapeType="1"/>
          </p:cNvSpPr>
          <p:nvPr/>
        </p:nvSpPr>
        <p:spPr bwMode="auto">
          <a:xfrm>
            <a:off x="82550" y="4197350"/>
            <a:ext cx="1524000" cy="914400"/>
          </a:xfrm>
          <a:prstGeom prst="line">
            <a:avLst/>
          </a:prstGeom>
          <a:noFill/>
          <a:ln w="19050">
            <a:solidFill>
              <a:srgbClr val="008000"/>
            </a:solidFill>
            <a:round/>
            <a:headEnd/>
            <a:tailEnd/>
          </a:ln>
        </p:spPr>
        <p:txBody>
          <a:bodyPr/>
          <a:lstStyle/>
          <a:p>
            <a:endParaRPr lang="en-GB"/>
          </a:p>
        </p:txBody>
      </p:sp>
      <p:sp>
        <p:nvSpPr>
          <p:cNvPr id="41995" name="Line 1062"/>
          <p:cNvSpPr>
            <a:spLocks noChangeShapeType="1"/>
          </p:cNvSpPr>
          <p:nvPr/>
        </p:nvSpPr>
        <p:spPr bwMode="auto">
          <a:xfrm>
            <a:off x="222250" y="4133850"/>
            <a:ext cx="1257300" cy="1054100"/>
          </a:xfrm>
          <a:prstGeom prst="line">
            <a:avLst/>
          </a:prstGeom>
          <a:noFill/>
          <a:ln w="19050">
            <a:solidFill>
              <a:srgbClr val="008000"/>
            </a:solidFill>
            <a:round/>
            <a:headEnd/>
            <a:tailEnd/>
          </a:ln>
        </p:spPr>
        <p:txBody>
          <a:bodyPr/>
          <a:lstStyle/>
          <a:p>
            <a:endParaRPr lang="en-GB"/>
          </a:p>
        </p:txBody>
      </p:sp>
      <p:sp>
        <p:nvSpPr>
          <p:cNvPr id="41996" name="Oval 1063"/>
          <p:cNvSpPr>
            <a:spLocks noChangeAspect="1" noChangeArrowheads="1"/>
          </p:cNvSpPr>
          <p:nvPr/>
        </p:nvSpPr>
        <p:spPr bwMode="auto">
          <a:xfrm>
            <a:off x="768350" y="4587875"/>
            <a:ext cx="92075" cy="92075"/>
          </a:xfrm>
          <a:prstGeom prst="ellipse">
            <a:avLst/>
          </a:prstGeom>
          <a:solidFill>
            <a:srgbClr val="FF0000"/>
          </a:solidFill>
          <a:ln w="9525">
            <a:solidFill>
              <a:schemeClr val="tx1"/>
            </a:solidFill>
            <a:round/>
            <a:headEnd/>
            <a:tailEnd/>
          </a:ln>
        </p:spPr>
        <p:txBody>
          <a:bodyPr wrap="none" anchor="ctr"/>
          <a:lstStyle/>
          <a:p>
            <a:endParaRPr lang="en-GB"/>
          </a:p>
        </p:txBody>
      </p:sp>
      <p:sp>
        <p:nvSpPr>
          <p:cNvPr id="41997" name="Line 1064"/>
          <p:cNvSpPr>
            <a:spLocks noChangeShapeType="1"/>
          </p:cNvSpPr>
          <p:nvPr/>
        </p:nvSpPr>
        <p:spPr bwMode="auto">
          <a:xfrm>
            <a:off x="3359150" y="2476500"/>
            <a:ext cx="304800" cy="946150"/>
          </a:xfrm>
          <a:prstGeom prst="line">
            <a:avLst/>
          </a:prstGeom>
          <a:noFill/>
          <a:ln w="19050">
            <a:solidFill>
              <a:srgbClr val="008000"/>
            </a:solidFill>
            <a:round/>
            <a:headEnd/>
            <a:tailEnd/>
          </a:ln>
        </p:spPr>
        <p:txBody>
          <a:bodyPr/>
          <a:lstStyle/>
          <a:p>
            <a:endParaRPr lang="en-GB"/>
          </a:p>
        </p:txBody>
      </p:sp>
      <p:sp>
        <p:nvSpPr>
          <p:cNvPr id="41998" name="Line 1065"/>
          <p:cNvSpPr>
            <a:spLocks noChangeShapeType="1"/>
          </p:cNvSpPr>
          <p:nvPr/>
        </p:nvSpPr>
        <p:spPr bwMode="auto">
          <a:xfrm>
            <a:off x="3432175" y="2476500"/>
            <a:ext cx="114300" cy="971550"/>
          </a:xfrm>
          <a:prstGeom prst="line">
            <a:avLst/>
          </a:prstGeom>
          <a:noFill/>
          <a:ln w="19050">
            <a:solidFill>
              <a:srgbClr val="008000"/>
            </a:solidFill>
            <a:round/>
            <a:headEnd/>
            <a:tailEnd/>
          </a:ln>
        </p:spPr>
        <p:txBody>
          <a:bodyPr/>
          <a:lstStyle/>
          <a:p>
            <a:endParaRPr lang="en-GB"/>
          </a:p>
        </p:txBody>
      </p:sp>
      <p:sp>
        <p:nvSpPr>
          <p:cNvPr id="41999" name="Line 1066"/>
          <p:cNvSpPr>
            <a:spLocks noChangeShapeType="1"/>
          </p:cNvSpPr>
          <p:nvPr/>
        </p:nvSpPr>
        <p:spPr bwMode="auto">
          <a:xfrm flipH="1">
            <a:off x="3270250" y="2463800"/>
            <a:ext cx="349250" cy="952500"/>
          </a:xfrm>
          <a:prstGeom prst="line">
            <a:avLst/>
          </a:prstGeom>
          <a:noFill/>
          <a:ln w="19050">
            <a:solidFill>
              <a:srgbClr val="008000"/>
            </a:solidFill>
            <a:round/>
            <a:headEnd/>
            <a:tailEnd/>
          </a:ln>
        </p:spPr>
        <p:txBody>
          <a:bodyPr/>
          <a:lstStyle/>
          <a:p>
            <a:endParaRPr lang="en-GB"/>
          </a:p>
        </p:txBody>
      </p:sp>
      <p:sp>
        <p:nvSpPr>
          <p:cNvPr id="42000" name="Line 1067"/>
          <p:cNvSpPr>
            <a:spLocks noChangeShapeType="1"/>
          </p:cNvSpPr>
          <p:nvPr/>
        </p:nvSpPr>
        <p:spPr bwMode="auto">
          <a:xfrm flipH="1">
            <a:off x="3429000" y="2470150"/>
            <a:ext cx="88900" cy="958850"/>
          </a:xfrm>
          <a:prstGeom prst="line">
            <a:avLst/>
          </a:prstGeom>
          <a:noFill/>
          <a:ln w="19050">
            <a:solidFill>
              <a:srgbClr val="008000"/>
            </a:solidFill>
            <a:round/>
            <a:headEnd/>
            <a:tailEnd/>
          </a:ln>
        </p:spPr>
        <p:txBody>
          <a:bodyPr/>
          <a:lstStyle/>
          <a:p>
            <a:endParaRPr lang="en-GB"/>
          </a:p>
        </p:txBody>
      </p:sp>
      <p:sp>
        <p:nvSpPr>
          <p:cNvPr id="42001" name="Line 1068"/>
          <p:cNvSpPr>
            <a:spLocks noChangeShapeType="1"/>
          </p:cNvSpPr>
          <p:nvPr/>
        </p:nvSpPr>
        <p:spPr bwMode="auto">
          <a:xfrm>
            <a:off x="2933700" y="2159000"/>
            <a:ext cx="69850" cy="355600"/>
          </a:xfrm>
          <a:prstGeom prst="line">
            <a:avLst/>
          </a:prstGeom>
          <a:noFill/>
          <a:ln w="19050">
            <a:solidFill>
              <a:srgbClr val="FF0000"/>
            </a:solidFill>
            <a:round/>
            <a:headEnd/>
            <a:tailEnd/>
          </a:ln>
        </p:spPr>
        <p:txBody>
          <a:bodyPr/>
          <a:lstStyle/>
          <a:p>
            <a:endParaRPr lang="en-GB"/>
          </a:p>
        </p:txBody>
      </p:sp>
      <p:sp>
        <p:nvSpPr>
          <p:cNvPr id="42002" name="Line 1069"/>
          <p:cNvSpPr>
            <a:spLocks noChangeShapeType="1"/>
          </p:cNvSpPr>
          <p:nvPr/>
        </p:nvSpPr>
        <p:spPr bwMode="auto">
          <a:xfrm>
            <a:off x="3035300" y="2146300"/>
            <a:ext cx="0" cy="355600"/>
          </a:xfrm>
          <a:prstGeom prst="line">
            <a:avLst/>
          </a:prstGeom>
          <a:noFill/>
          <a:ln w="19050">
            <a:solidFill>
              <a:srgbClr val="FF0000"/>
            </a:solidFill>
            <a:round/>
            <a:headEnd/>
            <a:tailEnd/>
          </a:ln>
        </p:spPr>
        <p:txBody>
          <a:bodyPr/>
          <a:lstStyle/>
          <a:p>
            <a:endParaRPr lang="en-GB"/>
          </a:p>
        </p:txBody>
      </p:sp>
      <p:sp>
        <p:nvSpPr>
          <p:cNvPr id="42003" name="Line 1070"/>
          <p:cNvSpPr>
            <a:spLocks noChangeShapeType="1"/>
          </p:cNvSpPr>
          <p:nvPr/>
        </p:nvSpPr>
        <p:spPr bwMode="auto">
          <a:xfrm flipH="1">
            <a:off x="3073400" y="2133600"/>
            <a:ext cx="38100" cy="368300"/>
          </a:xfrm>
          <a:prstGeom prst="line">
            <a:avLst/>
          </a:prstGeom>
          <a:noFill/>
          <a:ln w="19050">
            <a:solidFill>
              <a:srgbClr val="FF0000"/>
            </a:solidFill>
            <a:round/>
            <a:headEnd/>
            <a:tailEnd/>
          </a:ln>
        </p:spPr>
        <p:txBody>
          <a:bodyPr/>
          <a:lstStyle/>
          <a:p>
            <a:endParaRPr lang="en-GB"/>
          </a:p>
        </p:txBody>
      </p:sp>
      <p:sp>
        <p:nvSpPr>
          <p:cNvPr id="42004" name="Line 1071"/>
          <p:cNvSpPr>
            <a:spLocks noChangeShapeType="1"/>
          </p:cNvSpPr>
          <p:nvPr/>
        </p:nvSpPr>
        <p:spPr bwMode="auto">
          <a:xfrm>
            <a:off x="2825750" y="2165350"/>
            <a:ext cx="127000" cy="361950"/>
          </a:xfrm>
          <a:prstGeom prst="line">
            <a:avLst/>
          </a:prstGeom>
          <a:noFill/>
          <a:ln w="19050">
            <a:solidFill>
              <a:srgbClr val="FF0000"/>
            </a:solidFill>
            <a:round/>
            <a:headEnd/>
            <a:tailEnd/>
          </a:ln>
        </p:spPr>
        <p:txBody>
          <a:bodyPr/>
          <a:lstStyle/>
          <a:p>
            <a:endParaRPr lang="en-GB"/>
          </a:p>
        </p:txBody>
      </p:sp>
      <p:sp>
        <p:nvSpPr>
          <p:cNvPr id="42005" name="Text Box 1072"/>
          <p:cNvSpPr txBox="1">
            <a:spLocks noChangeArrowheads="1"/>
          </p:cNvSpPr>
          <p:nvPr/>
        </p:nvSpPr>
        <p:spPr bwMode="auto">
          <a:xfrm>
            <a:off x="596900" y="5257800"/>
            <a:ext cx="1295400" cy="336550"/>
          </a:xfrm>
          <a:prstGeom prst="rect">
            <a:avLst/>
          </a:prstGeom>
          <a:noFill/>
          <a:ln w="9525">
            <a:noFill/>
            <a:miter lim="800000"/>
            <a:headEnd/>
            <a:tailEnd/>
          </a:ln>
        </p:spPr>
        <p:txBody>
          <a:bodyPr>
            <a:spAutoFit/>
          </a:bodyPr>
          <a:lstStyle/>
          <a:p>
            <a:pPr eaLnBrk="1" hangingPunct="1"/>
            <a:r>
              <a:rPr lang="en-US">
                <a:solidFill>
                  <a:srgbClr val="339933"/>
                </a:solidFill>
                <a:latin typeface="Comic Sans MS" pitchFamily="66" charset="0"/>
              </a:rPr>
              <a:t>Field lines</a:t>
            </a:r>
          </a:p>
        </p:txBody>
      </p:sp>
      <p:sp>
        <p:nvSpPr>
          <p:cNvPr id="42006" name="Text Box 1073"/>
          <p:cNvSpPr txBox="1">
            <a:spLocks noChangeArrowheads="1"/>
          </p:cNvSpPr>
          <p:nvPr/>
        </p:nvSpPr>
        <p:spPr bwMode="auto">
          <a:xfrm>
            <a:off x="2044700" y="1781175"/>
            <a:ext cx="1295400" cy="581025"/>
          </a:xfrm>
          <a:prstGeom prst="rect">
            <a:avLst/>
          </a:prstGeom>
          <a:noFill/>
          <a:ln w="9525">
            <a:noFill/>
            <a:miter lim="800000"/>
            <a:headEnd/>
            <a:tailEnd/>
          </a:ln>
        </p:spPr>
        <p:txBody>
          <a:bodyPr>
            <a:spAutoFit/>
          </a:bodyPr>
          <a:lstStyle/>
          <a:p>
            <a:pPr eaLnBrk="1" hangingPunct="1"/>
            <a:r>
              <a:rPr lang="en-US">
                <a:solidFill>
                  <a:srgbClr val="FF0000"/>
                </a:solidFill>
                <a:latin typeface="Comic Sans MS" pitchFamily="66" charset="0"/>
              </a:rPr>
              <a:t>Field left behind</a:t>
            </a:r>
          </a:p>
        </p:txBody>
      </p:sp>
      <p:sp>
        <p:nvSpPr>
          <p:cNvPr id="42007" name="Text Box 1074"/>
          <p:cNvSpPr txBox="1">
            <a:spLocks noChangeArrowheads="1"/>
          </p:cNvSpPr>
          <p:nvPr/>
        </p:nvSpPr>
        <p:spPr bwMode="auto">
          <a:xfrm rot="-2700000">
            <a:off x="1181100" y="3492500"/>
            <a:ext cx="685800" cy="336550"/>
          </a:xfrm>
          <a:prstGeom prst="rect">
            <a:avLst/>
          </a:prstGeom>
          <a:noFill/>
          <a:ln w="9525">
            <a:noFill/>
            <a:miter lim="800000"/>
            <a:headEnd/>
            <a:tailEnd/>
          </a:ln>
        </p:spPr>
        <p:txBody>
          <a:bodyPr>
            <a:spAutoFit/>
          </a:bodyPr>
          <a:lstStyle/>
          <a:p>
            <a:pPr eaLnBrk="1" hangingPunct="1"/>
            <a:r>
              <a:rPr lang="en-US">
                <a:latin typeface="Comic Sans MS" pitchFamily="66" charset="0"/>
              </a:rPr>
              <a:t>v &lt; c</a:t>
            </a:r>
          </a:p>
        </p:txBody>
      </p:sp>
      <p:sp>
        <p:nvSpPr>
          <p:cNvPr id="42008" name="Text Box 1075"/>
          <p:cNvSpPr txBox="1">
            <a:spLocks noChangeArrowheads="1"/>
          </p:cNvSpPr>
          <p:nvPr/>
        </p:nvSpPr>
        <p:spPr bwMode="auto">
          <a:xfrm rot="-2700000">
            <a:off x="1282700" y="2857500"/>
            <a:ext cx="685800" cy="336550"/>
          </a:xfrm>
          <a:prstGeom prst="rect">
            <a:avLst/>
          </a:prstGeom>
          <a:noFill/>
          <a:ln w="9525">
            <a:noFill/>
            <a:miter lim="800000"/>
            <a:headEnd/>
            <a:tailEnd/>
          </a:ln>
        </p:spPr>
        <p:txBody>
          <a:bodyPr>
            <a:spAutoFit/>
          </a:bodyPr>
          <a:lstStyle/>
          <a:p>
            <a:pPr eaLnBrk="1" hangingPunct="1"/>
            <a:r>
              <a:rPr lang="en-US">
                <a:latin typeface="Comic Sans MS" pitchFamily="66" charset="0"/>
              </a:rPr>
              <a:t>v = c</a:t>
            </a:r>
          </a:p>
        </p:txBody>
      </p:sp>
      <p:sp>
        <p:nvSpPr>
          <p:cNvPr id="42009" name="Oval 1081"/>
          <p:cNvSpPr>
            <a:spLocks noChangeAspect="1" noChangeArrowheads="1"/>
          </p:cNvSpPr>
          <p:nvPr/>
        </p:nvSpPr>
        <p:spPr bwMode="auto">
          <a:xfrm>
            <a:off x="3432175" y="2790825"/>
            <a:ext cx="92075" cy="92075"/>
          </a:xfrm>
          <a:prstGeom prst="ellipse">
            <a:avLst/>
          </a:prstGeom>
          <a:solidFill>
            <a:srgbClr val="FF0000"/>
          </a:solidFill>
          <a:ln w="9525">
            <a:solidFill>
              <a:schemeClr val="tx1"/>
            </a:solidFill>
            <a:round/>
            <a:headEnd/>
            <a:tailEnd/>
          </a:ln>
        </p:spPr>
        <p:txBody>
          <a:bodyPr wrap="none" anchor="ctr"/>
          <a:lstStyle/>
          <a:p>
            <a:endParaRPr lang="en-GB"/>
          </a:p>
        </p:txBody>
      </p:sp>
    </p:spTree>
  </p:cSld>
  <p:clrMapOvr>
    <a:masterClrMapping/>
  </p:clrMapOvr>
  <p:transition>
    <p:strips dir="rd"/>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1027"/>
          <p:cNvSpPr>
            <a:spLocks noGrp="1" noChangeArrowheads="1"/>
          </p:cNvSpPr>
          <p:nvPr>
            <p:ph type="body" idx="1"/>
          </p:nvPr>
        </p:nvSpPr>
        <p:spPr>
          <a:xfrm>
            <a:off x="152400" y="1447800"/>
            <a:ext cx="8763000" cy="5410200"/>
          </a:xfrm>
        </p:spPr>
        <p:txBody>
          <a:bodyPr/>
          <a:lstStyle/>
          <a:p>
            <a:pPr eaLnBrk="1" hangingPunct="1"/>
            <a:r>
              <a:rPr lang="en-US" b="1" smtClean="0">
                <a:solidFill>
                  <a:srgbClr val="000066"/>
                </a:solidFill>
              </a:rPr>
              <a:t>Energy</a:t>
            </a:r>
            <a:r>
              <a:rPr lang="en-US" smtClean="0"/>
              <a:t> – need to reach at least 500 GeV CM as a start</a:t>
            </a:r>
          </a:p>
          <a:p>
            <a:pPr eaLnBrk="1" hangingPunct="1"/>
            <a:endParaRPr lang="en-US" smtClean="0"/>
          </a:p>
          <a:p>
            <a:pPr eaLnBrk="1" hangingPunct="1"/>
            <a:endParaRPr lang="en-US" smtClean="0"/>
          </a:p>
          <a:p>
            <a:pPr eaLnBrk="1" hangingPunct="1"/>
            <a:endParaRPr lang="en-US" smtClean="0"/>
          </a:p>
          <a:p>
            <a:pPr eaLnBrk="1" hangingPunct="1"/>
            <a:endParaRPr lang="en-US" smtClean="0"/>
          </a:p>
          <a:p>
            <a:pPr eaLnBrk="1" hangingPunct="1"/>
            <a:endParaRPr lang="en-US" smtClean="0"/>
          </a:p>
          <a:p>
            <a:pPr eaLnBrk="1" hangingPunct="1"/>
            <a:endParaRPr lang="en-US" smtClean="0"/>
          </a:p>
          <a:p>
            <a:pPr eaLnBrk="1" hangingPunct="1"/>
            <a:endParaRPr lang="en-US" smtClean="0"/>
          </a:p>
          <a:p>
            <a:pPr eaLnBrk="1" hangingPunct="1"/>
            <a:endParaRPr lang="en-US" b="1" smtClean="0">
              <a:solidFill>
                <a:srgbClr val="000066"/>
              </a:solidFill>
            </a:endParaRPr>
          </a:p>
          <a:p>
            <a:pPr eaLnBrk="1" hangingPunct="1"/>
            <a:r>
              <a:rPr lang="en-US" b="1" smtClean="0">
                <a:solidFill>
                  <a:srgbClr val="000066"/>
                </a:solidFill>
              </a:rPr>
              <a:t>Luminosity</a:t>
            </a:r>
            <a:r>
              <a:rPr lang="en-US" smtClean="0"/>
              <a:t> – need to reach 10^34 level </a:t>
            </a:r>
          </a:p>
        </p:txBody>
      </p:sp>
      <p:pic>
        <p:nvPicPr>
          <p:cNvPr id="26627" name="Picture 1028" descr="1000_welcome_descr"/>
          <p:cNvPicPr>
            <a:picLocks noChangeAspect="1" noChangeArrowheads="1"/>
          </p:cNvPicPr>
          <p:nvPr/>
        </p:nvPicPr>
        <p:blipFill>
          <a:blip r:embed="rId2" cstate="email"/>
          <a:srcRect/>
          <a:stretch>
            <a:fillRect/>
          </a:stretch>
        </p:blipFill>
        <p:spPr bwMode="auto">
          <a:xfrm>
            <a:off x="457200" y="1905000"/>
            <a:ext cx="2819400" cy="3962400"/>
          </a:xfrm>
          <a:prstGeom prst="rect">
            <a:avLst/>
          </a:prstGeom>
          <a:noFill/>
          <a:ln w="9525">
            <a:noFill/>
            <a:miter lim="800000"/>
            <a:headEnd/>
            <a:tailEnd/>
          </a:ln>
        </p:spPr>
      </p:pic>
      <p:pic>
        <p:nvPicPr>
          <p:cNvPr id="26628" name="Picture 2055" descr="PA270005"/>
          <p:cNvPicPr>
            <a:picLocks noChangeAspect="1" noChangeArrowheads="1"/>
          </p:cNvPicPr>
          <p:nvPr/>
        </p:nvPicPr>
        <p:blipFill>
          <a:blip r:embed="rId3" cstate="email"/>
          <a:srcRect/>
          <a:stretch>
            <a:fillRect/>
          </a:stretch>
        </p:blipFill>
        <p:spPr bwMode="auto">
          <a:xfrm>
            <a:off x="3810000" y="1905000"/>
            <a:ext cx="4953000" cy="3576638"/>
          </a:xfrm>
          <a:prstGeom prst="rect">
            <a:avLst/>
          </a:prstGeom>
          <a:noFill/>
          <a:ln w="9525">
            <a:noFill/>
            <a:miter lim="800000"/>
            <a:headEnd/>
            <a:tailEnd/>
          </a:ln>
        </p:spPr>
      </p:pic>
      <p:sp>
        <p:nvSpPr>
          <p:cNvPr id="26629" name="Rectangle 2056"/>
          <p:cNvSpPr>
            <a:spLocks noGrp="1" noChangeArrowheads="1"/>
          </p:cNvSpPr>
          <p:nvPr>
            <p:ph type="title"/>
          </p:nvPr>
        </p:nvSpPr>
        <p:spPr/>
        <p:txBody>
          <a:bodyPr/>
          <a:lstStyle/>
          <a:p>
            <a:r>
              <a:rPr lang="en-US" sz="3200" smtClean="0"/>
              <a:t>Linear Collider – two main challenges</a:t>
            </a:r>
          </a:p>
        </p:txBody>
      </p:sp>
    </p:spTree>
  </p:cSld>
  <p:clrMapOvr>
    <a:masterClrMapping/>
  </p:clrMapOvr>
  <p:transition>
    <p:strips dir="rd"/>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082" name="Rectangle 2"/>
          <p:cNvSpPr>
            <a:spLocks noGrp="1" noChangeArrowheads="1"/>
          </p:cNvSpPr>
          <p:nvPr>
            <p:ph type="title"/>
          </p:nvPr>
        </p:nvSpPr>
        <p:spPr>
          <a:xfrm>
            <a:off x="1549400" y="234950"/>
            <a:ext cx="6931025" cy="558800"/>
          </a:xfrm>
        </p:spPr>
        <p:txBody>
          <a:bodyPr/>
          <a:lstStyle/>
          <a:p>
            <a:r>
              <a:rPr lang="en-US" smtClean="0"/>
              <a:t>Let’s estimate SR power</a:t>
            </a:r>
          </a:p>
        </p:txBody>
      </p:sp>
      <p:grpSp>
        <p:nvGrpSpPr>
          <p:cNvPr id="2" name="Group 30"/>
          <p:cNvGrpSpPr>
            <a:grpSpLocks/>
          </p:cNvGrpSpPr>
          <p:nvPr/>
        </p:nvGrpSpPr>
        <p:grpSpPr bwMode="auto">
          <a:xfrm>
            <a:off x="5257800" y="1422400"/>
            <a:ext cx="3656013" cy="895350"/>
            <a:chOff x="3312" y="960"/>
            <a:chExt cx="2303" cy="564"/>
          </a:xfrm>
        </p:grpSpPr>
        <p:graphicFrame>
          <p:nvGraphicFramePr>
            <p:cNvPr id="3081" name="Object 31"/>
            <p:cNvGraphicFramePr>
              <a:graphicFrameLocks noChangeAspect="1"/>
            </p:cNvGraphicFramePr>
            <p:nvPr/>
          </p:nvGraphicFramePr>
          <p:xfrm>
            <a:off x="4073" y="1269"/>
            <a:ext cx="739" cy="255"/>
          </p:xfrm>
          <a:graphic>
            <a:graphicData uri="http://schemas.openxmlformats.org/presentationml/2006/ole">
              <p:oleObj spid="_x0000_s3081" name="Equation" r:id="rId3" imgW="812520" imgH="279360" progId="Equation.3">
                <p:embed/>
              </p:oleObj>
            </a:graphicData>
          </a:graphic>
        </p:graphicFrame>
        <p:sp>
          <p:nvSpPr>
            <p:cNvPr id="3124" name="Text Box 32"/>
            <p:cNvSpPr txBox="1">
              <a:spLocks noChangeArrowheads="1"/>
            </p:cNvSpPr>
            <p:nvPr/>
          </p:nvSpPr>
          <p:spPr bwMode="auto">
            <a:xfrm>
              <a:off x="3312" y="960"/>
              <a:ext cx="2303" cy="212"/>
            </a:xfrm>
            <a:prstGeom prst="rect">
              <a:avLst/>
            </a:prstGeom>
            <a:noFill/>
            <a:ln w="9525">
              <a:noFill/>
              <a:miter lim="800000"/>
              <a:headEnd/>
              <a:tailEnd/>
            </a:ln>
          </p:spPr>
          <p:txBody>
            <a:bodyPr wrap="none">
              <a:spAutoFit/>
            </a:bodyPr>
            <a:lstStyle/>
            <a:p>
              <a:r>
                <a:rPr lang="en-US"/>
                <a:t>Energy in the field left behind (radiated !):</a:t>
              </a:r>
            </a:p>
          </p:txBody>
        </p:sp>
      </p:grpSp>
      <p:grpSp>
        <p:nvGrpSpPr>
          <p:cNvPr id="3" name="Group 33"/>
          <p:cNvGrpSpPr>
            <a:grpSpLocks/>
          </p:cNvGrpSpPr>
          <p:nvPr/>
        </p:nvGrpSpPr>
        <p:grpSpPr bwMode="auto">
          <a:xfrm>
            <a:off x="5334000" y="2439988"/>
            <a:ext cx="3533775" cy="569912"/>
            <a:chOff x="3360" y="1561"/>
            <a:chExt cx="2226" cy="359"/>
          </a:xfrm>
        </p:grpSpPr>
        <p:sp>
          <p:nvSpPr>
            <p:cNvPr id="3123" name="Text Box 34"/>
            <p:cNvSpPr txBox="1">
              <a:spLocks noChangeArrowheads="1"/>
            </p:cNvSpPr>
            <p:nvPr/>
          </p:nvSpPr>
          <p:spPr bwMode="auto">
            <a:xfrm>
              <a:off x="3360" y="1632"/>
              <a:ext cx="1701" cy="212"/>
            </a:xfrm>
            <a:prstGeom prst="rect">
              <a:avLst/>
            </a:prstGeom>
            <a:noFill/>
            <a:ln w="9525">
              <a:noFill/>
              <a:miter lim="800000"/>
              <a:headEnd/>
              <a:tailEnd/>
            </a:ln>
          </p:spPr>
          <p:txBody>
            <a:bodyPr wrap="none">
              <a:spAutoFit/>
            </a:bodyPr>
            <a:lstStyle/>
            <a:p>
              <a:r>
                <a:rPr lang="en-US"/>
                <a:t>The field                 the volume</a:t>
              </a:r>
            </a:p>
          </p:txBody>
        </p:sp>
        <p:graphicFrame>
          <p:nvGraphicFramePr>
            <p:cNvPr id="3079" name="Object 35"/>
            <p:cNvGraphicFramePr>
              <a:graphicFrameLocks noChangeAspect="1"/>
            </p:cNvGraphicFramePr>
            <p:nvPr/>
          </p:nvGraphicFramePr>
          <p:xfrm>
            <a:off x="3928" y="1561"/>
            <a:ext cx="404" cy="359"/>
          </p:xfrm>
          <a:graphic>
            <a:graphicData uri="http://schemas.openxmlformats.org/presentationml/2006/ole">
              <p:oleObj spid="_x0000_s3079" name="Equation" r:id="rId4" imgW="444240" imgH="393480" progId="Equation.3">
                <p:embed/>
              </p:oleObj>
            </a:graphicData>
          </a:graphic>
        </p:graphicFrame>
        <p:graphicFrame>
          <p:nvGraphicFramePr>
            <p:cNvPr id="3080" name="Object 36"/>
            <p:cNvGraphicFramePr>
              <a:graphicFrameLocks noChangeAspect="1"/>
            </p:cNvGraphicFramePr>
            <p:nvPr/>
          </p:nvGraphicFramePr>
          <p:xfrm>
            <a:off x="5032" y="1648"/>
            <a:ext cx="554" cy="208"/>
          </p:xfrm>
          <a:graphic>
            <a:graphicData uri="http://schemas.openxmlformats.org/presentationml/2006/ole">
              <p:oleObj spid="_x0000_s3080" name="Equation" r:id="rId5" imgW="609480" imgH="228600" progId="Equation.3">
                <p:embed/>
              </p:oleObj>
            </a:graphicData>
          </a:graphic>
        </p:graphicFrame>
      </p:grpSp>
      <p:grpSp>
        <p:nvGrpSpPr>
          <p:cNvPr id="4" name="Group 37"/>
          <p:cNvGrpSpPr>
            <a:grpSpLocks/>
          </p:cNvGrpSpPr>
          <p:nvPr/>
        </p:nvGrpSpPr>
        <p:grpSpPr bwMode="auto">
          <a:xfrm>
            <a:off x="5791200" y="3187700"/>
            <a:ext cx="2436813" cy="985838"/>
            <a:chOff x="3648" y="2064"/>
            <a:chExt cx="1535" cy="621"/>
          </a:xfrm>
        </p:grpSpPr>
        <p:graphicFrame>
          <p:nvGraphicFramePr>
            <p:cNvPr id="3078" name="Object 38"/>
            <p:cNvGraphicFramePr>
              <a:graphicFrameLocks noChangeAspect="1"/>
            </p:cNvGraphicFramePr>
            <p:nvPr/>
          </p:nvGraphicFramePr>
          <p:xfrm>
            <a:off x="3792" y="2256"/>
            <a:ext cx="1270" cy="429"/>
          </p:xfrm>
          <a:graphic>
            <a:graphicData uri="http://schemas.openxmlformats.org/presentationml/2006/ole">
              <p:oleObj spid="_x0000_s3078" name="Equation" r:id="rId6" imgW="1396800" imgH="469800" progId="Equation.3">
                <p:embed/>
              </p:oleObj>
            </a:graphicData>
          </a:graphic>
        </p:graphicFrame>
        <p:sp>
          <p:nvSpPr>
            <p:cNvPr id="3122" name="Text Box 39"/>
            <p:cNvSpPr txBox="1">
              <a:spLocks noChangeArrowheads="1"/>
            </p:cNvSpPr>
            <p:nvPr/>
          </p:nvSpPr>
          <p:spPr bwMode="auto">
            <a:xfrm>
              <a:off x="3648" y="2064"/>
              <a:ext cx="1535" cy="212"/>
            </a:xfrm>
            <a:prstGeom prst="rect">
              <a:avLst/>
            </a:prstGeom>
            <a:noFill/>
            <a:ln w="9525">
              <a:noFill/>
              <a:miter lim="800000"/>
              <a:headEnd/>
              <a:tailEnd/>
            </a:ln>
          </p:spPr>
          <p:txBody>
            <a:bodyPr wrap="none">
              <a:spAutoFit/>
            </a:bodyPr>
            <a:lstStyle/>
            <a:p>
              <a:r>
                <a:rPr lang="en-US"/>
                <a:t>Energy loss per unit length:</a:t>
              </a:r>
            </a:p>
          </p:txBody>
        </p:sp>
      </p:grpSp>
      <p:grpSp>
        <p:nvGrpSpPr>
          <p:cNvPr id="5" name="Group 40"/>
          <p:cNvGrpSpPr>
            <a:grpSpLocks/>
          </p:cNvGrpSpPr>
          <p:nvPr/>
        </p:nvGrpSpPr>
        <p:grpSpPr bwMode="auto">
          <a:xfrm>
            <a:off x="5845175" y="5845175"/>
            <a:ext cx="2689225" cy="619125"/>
            <a:chOff x="3682" y="3682"/>
            <a:chExt cx="1694" cy="390"/>
          </a:xfrm>
        </p:grpSpPr>
        <p:sp>
          <p:nvSpPr>
            <p:cNvPr id="3121" name="Text Box 41"/>
            <p:cNvSpPr txBox="1">
              <a:spLocks noChangeArrowheads="1"/>
            </p:cNvSpPr>
            <p:nvPr/>
          </p:nvSpPr>
          <p:spPr bwMode="auto">
            <a:xfrm>
              <a:off x="3682" y="3706"/>
              <a:ext cx="878" cy="366"/>
            </a:xfrm>
            <a:prstGeom prst="rect">
              <a:avLst/>
            </a:prstGeom>
            <a:noFill/>
            <a:ln w="9525">
              <a:noFill/>
              <a:miter lim="800000"/>
              <a:headEnd/>
              <a:tailEnd/>
            </a:ln>
          </p:spPr>
          <p:txBody>
            <a:bodyPr wrap="none">
              <a:spAutoFit/>
            </a:bodyPr>
            <a:lstStyle/>
            <a:p>
              <a:r>
                <a:rPr lang="en-US"/>
                <a:t>Compare with </a:t>
              </a:r>
              <a:br>
                <a:rPr lang="en-US"/>
              </a:br>
              <a:r>
                <a:rPr lang="en-US"/>
                <a:t>exact formula:</a:t>
              </a:r>
            </a:p>
          </p:txBody>
        </p:sp>
        <p:graphicFrame>
          <p:nvGraphicFramePr>
            <p:cNvPr id="3077" name="Object 42"/>
            <p:cNvGraphicFramePr>
              <a:graphicFrameLocks noChangeAspect="1"/>
            </p:cNvGraphicFramePr>
            <p:nvPr/>
          </p:nvGraphicFramePr>
          <p:xfrm>
            <a:off x="4590" y="3682"/>
            <a:ext cx="786" cy="382"/>
          </p:xfrm>
          <a:graphic>
            <a:graphicData uri="http://schemas.openxmlformats.org/presentationml/2006/ole">
              <p:oleObj spid="_x0000_s3077" name="Equation" r:id="rId7" imgW="863280" imgH="419040" progId="Equation.3">
                <p:embed/>
              </p:oleObj>
            </a:graphicData>
          </a:graphic>
        </p:graphicFrame>
      </p:grpSp>
      <p:grpSp>
        <p:nvGrpSpPr>
          <p:cNvPr id="6" name="Group 43"/>
          <p:cNvGrpSpPr>
            <a:grpSpLocks/>
          </p:cNvGrpSpPr>
          <p:nvPr/>
        </p:nvGrpSpPr>
        <p:grpSpPr bwMode="auto">
          <a:xfrm>
            <a:off x="5397500" y="4310063"/>
            <a:ext cx="3438525" cy="1317625"/>
            <a:chOff x="3400" y="2723"/>
            <a:chExt cx="2166" cy="830"/>
          </a:xfrm>
        </p:grpSpPr>
        <p:grpSp>
          <p:nvGrpSpPr>
            <p:cNvPr id="3117" name="Group 44"/>
            <p:cNvGrpSpPr>
              <a:grpSpLocks/>
            </p:cNvGrpSpPr>
            <p:nvPr/>
          </p:nvGrpSpPr>
          <p:grpSpPr bwMode="auto">
            <a:xfrm>
              <a:off x="3400" y="2723"/>
              <a:ext cx="2166" cy="786"/>
              <a:chOff x="3456" y="2787"/>
              <a:chExt cx="2166" cy="786"/>
            </a:xfrm>
          </p:grpSpPr>
          <p:grpSp>
            <p:nvGrpSpPr>
              <p:cNvPr id="3119" name="Group 45"/>
              <p:cNvGrpSpPr>
                <a:grpSpLocks/>
              </p:cNvGrpSpPr>
              <p:nvPr/>
            </p:nvGrpSpPr>
            <p:grpSpPr bwMode="auto">
              <a:xfrm>
                <a:off x="3456" y="2787"/>
                <a:ext cx="2166" cy="381"/>
                <a:chOff x="3456" y="2720"/>
                <a:chExt cx="2166" cy="381"/>
              </a:xfrm>
            </p:grpSpPr>
            <p:sp>
              <p:nvSpPr>
                <p:cNvPr id="3120" name="Text Box 46"/>
                <p:cNvSpPr txBox="1">
                  <a:spLocks noChangeArrowheads="1"/>
                </p:cNvSpPr>
                <p:nvPr/>
              </p:nvSpPr>
              <p:spPr bwMode="auto">
                <a:xfrm>
                  <a:off x="3456" y="2784"/>
                  <a:ext cx="2166" cy="212"/>
                </a:xfrm>
                <a:prstGeom prst="rect">
                  <a:avLst/>
                </a:prstGeom>
                <a:noFill/>
                <a:ln w="9525">
                  <a:noFill/>
                  <a:miter lim="800000"/>
                  <a:headEnd/>
                  <a:tailEnd/>
                </a:ln>
              </p:spPr>
              <p:txBody>
                <a:bodyPr wrap="none">
                  <a:spAutoFit/>
                </a:bodyPr>
                <a:lstStyle/>
                <a:p>
                  <a:r>
                    <a:rPr lang="en-US"/>
                    <a:t>Substitute                and get an estimate:</a:t>
                  </a:r>
                </a:p>
              </p:txBody>
            </p:sp>
            <p:graphicFrame>
              <p:nvGraphicFramePr>
                <p:cNvPr id="3076" name="Object 47"/>
                <p:cNvGraphicFramePr>
                  <a:graphicFrameLocks noChangeAspect="1"/>
                </p:cNvGraphicFramePr>
                <p:nvPr/>
              </p:nvGraphicFramePr>
              <p:xfrm>
                <a:off x="4045" y="2720"/>
                <a:ext cx="451" cy="381"/>
              </p:xfrm>
              <a:graphic>
                <a:graphicData uri="http://schemas.openxmlformats.org/presentationml/2006/ole">
                  <p:oleObj spid="_x0000_s3076" name="Equation" r:id="rId8" imgW="495000" imgH="419040" progId="Equation.3">
                    <p:embed/>
                  </p:oleObj>
                </a:graphicData>
              </a:graphic>
            </p:graphicFrame>
          </p:grpSp>
          <p:graphicFrame>
            <p:nvGraphicFramePr>
              <p:cNvPr id="3075" name="Object 48"/>
              <p:cNvGraphicFramePr>
                <a:graphicFrameLocks noChangeAspect="1"/>
              </p:cNvGraphicFramePr>
              <p:nvPr/>
            </p:nvGraphicFramePr>
            <p:xfrm>
              <a:off x="4092" y="3191"/>
              <a:ext cx="670" cy="382"/>
            </p:xfrm>
            <a:graphic>
              <a:graphicData uri="http://schemas.openxmlformats.org/presentationml/2006/ole">
                <p:oleObj spid="_x0000_s3075" name="Equation" r:id="rId9" imgW="736560" imgH="419040" progId="Equation.3">
                  <p:embed/>
                </p:oleObj>
              </a:graphicData>
            </a:graphic>
          </p:graphicFrame>
        </p:grpSp>
        <p:sp>
          <p:nvSpPr>
            <p:cNvPr id="3118" name="Rectangle 49"/>
            <p:cNvSpPr>
              <a:spLocks noChangeArrowheads="1"/>
            </p:cNvSpPr>
            <p:nvPr/>
          </p:nvSpPr>
          <p:spPr bwMode="auto">
            <a:xfrm>
              <a:off x="3944" y="3096"/>
              <a:ext cx="786" cy="457"/>
            </a:xfrm>
            <a:prstGeom prst="rect">
              <a:avLst/>
            </a:prstGeom>
            <a:noFill/>
            <a:ln w="12700">
              <a:solidFill>
                <a:srgbClr val="008000"/>
              </a:solidFill>
              <a:miter lim="800000"/>
              <a:headEnd/>
              <a:tailEnd/>
            </a:ln>
          </p:spPr>
          <p:txBody>
            <a:bodyPr wrap="none" anchor="ctr"/>
            <a:lstStyle/>
            <a:p>
              <a:endParaRPr lang="en-GB"/>
            </a:p>
          </p:txBody>
        </p:sp>
      </p:grpSp>
      <p:grpSp>
        <p:nvGrpSpPr>
          <p:cNvPr id="9" name="Group 78"/>
          <p:cNvGrpSpPr>
            <a:grpSpLocks/>
          </p:cNvGrpSpPr>
          <p:nvPr/>
        </p:nvGrpSpPr>
        <p:grpSpPr bwMode="auto">
          <a:xfrm>
            <a:off x="2671763" y="2794000"/>
            <a:ext cx="2079625" cy="2782888"/>
            <a:chOff x="1683" y="1760"/>
            <a:chExt cx="1310" cy="1753"/>
          </a:xfrm>
        </p:grpSpPr>
        <p:sp>
          <p:nvSpPr>
            <p:cNvPr id="3113" name="Line 70"/>
            <p:cNvSpPr>
              <a:spLocks noChangeShapeType="1"/>
            </p:cNvSpPr>
            <p:nvPr/>
          </p:nvSpPr>
          <p:spPr bwMode="auto">
            <a:xfrm flipV="1">
              <a:off x="2216" y="1872"/>
              <a:ext cx="416" cy="1080"/>
            </a:xfrm>
            <a:prstGeom prst="line">
              <a:avLst/>
            </a:prstGeom>
            <a:noFill/>
            <a:ln w="12700">
              <a:solidFill>
                <a:schemeClr val="bg2"/>
              </a:solidFill>
              <a:round/>
              <a:headEnd/>
              <a:tailEnd type="triangle" w="med" len="med"/>
            </a:ln>
          </p:spPr>
          <p:txBody>
            <a:bodyPr/>
            <a:lstStyle/>
            <a:p>
              <a:endParaRPr lang="en-GB"/>
            </a:p>
          </p:txBody>
        </p:sp>
        <p:sp>
          <p:nvSpPr>
            <p:cNvPr id="3114" name="Line 71"/>
            <p:cNvSpPr>
              <a:spLocks noChangeShapeType="1"/>
            </p:cNvSpPr>
            <p:nvPr/>
          </p:nvSpPr>
          <p:spPr bwMode="auto">
            <a:xfrm flipV="1">
              <a:off x="2200" y="1760"/>
              <a:ext cx="793" cy="1216"/>
            </a:xfrm>
            <a:prstGeom prst="line">
              <a:avLst/>
            </a:prstGeom>
            <a:noFill/>
            <a:ln w="12700">
              <a:solidFill>
                <a:schemeClr val="bg2"/>
              </a:solidFill>
              <a:round/>
              <a:headEnd/>
              <a:tailEnd type="triangle" w="med" len="med"/>
            </a:ln>
          </p:spPr>
          <p:txBody>
            <a:bodyPr/>
            <a:lstStyle/>
            <a:p>
              <a:endParaRPr lang="en-GB"/>
            </a:p>
          </p:txBody>
        </p:sp>
        <p:graphicFrame>
          <p:nvGraphicFramePr>
            <p:cNvPr id="3074" name="Object 72"/>
            <p:cNvGraphicFramePr>
              <a:graphicFrameLocks noChangeAspect="1"/>
            </p:cNvGraphicFramePr>
            <p:nvPr/>
          </p:nvGraphicFramePr>
          <p:xfrm>
            <a:off x="1683" y="3120"/>
            <a:ext cx="1086" cy="393"/>
          </p:xfrm>
          <a:graphic>
            <a:graphicData uri="http://schemas.openxmlformats.org/presentationml/2006/ole">
              <p:oleObj spid="_x0000_s3074" name="Equation" r:id="rId10" imgW="1193760" imgH="431640" progId="Equation.3">
                <p:embed/>
              </p:oleObj>
            </a:graphicData>
          </a:graphic>
        </p:graphicFrame>
        <p:sp>
          <p:nvSpPr>
            <p:cNvPr id="3115" name="Text Box 73"/>
            <p:cNvSpPr txBox="1">
              <a:spLocks noChangeArrowheads="1"/>
            </p:cNvSpPr>
            <p:nvPr/>
          </p:nvSpPr>
          <p:spPr bwMode="auto">
            <a:xfrm>
              <a:off x="2488" y="2400"/>
              <a:ext cx="380" cy="212"/>
            </a:xfrm>
            <a:prstGeom prst="rect">
              <a:avLst/>
            </a:prstGeom>
            <a:noFill/>
            <a:ln w="9525">
              <a:noFill/>
              <a:miter lim="800000"/>
              <a:headEnd/>
              <a:tailEnd/>
            </a:ln>
          </p:spPr>
          <p:txBody>
            <a:bodyPr wrap="none">
              <a:spAutoFit/>
            </a:bodyPr>
            <a:lstStyle/>
            <a:p>
              <a:r>
                <a:rPr lang="en-US"/>
                <a:t>R + r</a:t>
              </a:r>
            </a:p>
          </p:txBody>
        </p:sp>
        <p:sp>
          <p:nvSpPr>
            <p:cNvPr id="3116" name="Text Box 74"/>
            <p:cNvSpPr txBox="1">
              <a:spLocks noChangeArrowheads="1"/>
            </p:cNvSpPr>
            <p:nvPr/>
          </p:nvSpPr>
          <p:spPr bwMode="auto">
            <a:xfrm>
              <a:off x="2238" y="2391"/>
              <a:ext cx="201" cy="212"/>
            </a:xfrm>
            <a:prstGeom prst="rect">
              <a:avLst/>
            </a:prstGeom>
            <a:noFill/>
            <a:ln w="9525">
              <a:noFill/>
              <a:miter lim="800000"/>
              <a:headEnd/>
              <a:tailEnd/>
            </a:ln>
          </p:spPr>
          <p:txBody>
            <a:bodyPr wrap="none">
              <a:spAutoFit/>
            </a:bodyPr>
            <a:lstStyle/>
            <a:p>
              <a:r>
                <a:rPr lang="en-US"/>
                <a:t>R</a:t>
              </a:r>
            </a:p>
          </p:txBody>
        </p:sp>
      </p:grpSp>
      <p:grpSp>
        <p:nvGrpSpPr>
          <p:cNvPr id="3089" name="Group 80"/>
          <p:cNvGrpSpPr>
            <a:grpSpLocks/>
          </p:cNvGrpSpPr>
          <p:nvPr/>
        </p:nvGrpSpPr>
        <p:grpSpPr bwMode="auto">
          <a:xfrm>
            <a:off x="0" y="1781175"/>
            <a:ext cx="4802188" cy="3813175"/>
            <a:chOff x="0" y="1122"/>
            <a:chExt cx="3025" cy="2402"/>
          </a:xfrm>
        </p:grpSpPr>
        <p:sp>
          <p:nvSpPr>
            <p:cNvPr id="3090" name="Text Box 67"/>
            <p:cNvSpPr txBox="1">
              <a:spLocks noChangeArrowheads="1"/>
            </p:cNvSpPr>
            <p:nvPr/>
          </p:nvSpPr>
          <p:spPr bwMode="auto">
            <a:xfrm>
              <a:off x="1288" y="1122"/>
              <a:ext cx="816" cy="366"/>
            </a:xfrm>
            <a:prstGeom prst="rect">
              <a:avLst/>
            </a:prstGeom>
            <a:noFill/>
            <a:ln w="9525">
              <a:noFill/>
              <a:miter lim="800000"/>
              <a:headEnd/>
              <a:tailEnd/>
            </a:ln>
          </p:spPr>
          <p:txBody>
            <a:bodyPr>
              <a:spAutoFit/>
            </a:bodyPr>
            <a:lstStyle/>
            <a:p>
              <a:pPr eaLnBrk="1" hangingPunct="1"/>
              <a:r>
                <a:rPr lang="en-US">
                  <a:solidFill>
                    <a:srgbClr val="FF0000"/>
                  </a:solidFill>
                  <a:latin typeface="Comic Sans MS" pitchFamily="66" charset="0"/>
                </a:rPr>
                <a:t>Field left behind</a:t>
              </a:r>
            </a:p>
          </p:txBody>
        </p:sp>
        <p:grpSp>
          <p:nvGrpSpPr>
            <p:cNvPr id="3091" name="Group 79"/>
            <p:cNvGrpSpPr>
              <a:grpSpLocks/>
            </p:cNvGrpSpPr>
            <p:nvPr/>
          </p:nvGrpSpPr>
          <p:grpSpPr bwMode="auto">
            <a:xfrm>
              <a:off x="0" y="1211"/>
              <a:ext cx="3025" cy="2313"/>
              <a:chOff x="0" y="1211"/>
              <a:chExt cx="3025" cy="2313"/>
            </a:xfrm>
          </p:grpSpPr>
          <p:sp>
            <p:nvSpPr>
              <p:cNvPr id="3092" name="Line 50"/>
              <p:cNvSpPr>
                <a:spLocks noChangeShapeType="1"/>
              </p:cNvSpPr>
              <p:nvPr/>
            </p:nvSpPr>
            <p:spPr bwMode="auto">
              <a:xfrm flipV="1">
                <a:off x="328" y="2200"/>
                <a:ext cx="864" cy="912"/>
              </a:xfrm>
              <a:prstGeom prst="line">
                <a:avLst/>
              </a:prstGeom>
              <a:noFill/>
              <a:ln w="28575">
                <a:solidFill>
                  <a:schemeClr val="tx1"/>
                </a:solidFill>
                <a:round/>
                <a:headEnd/>
                <a:tailEnd type="arrow" w="med" len="med"/>
              </a:ln>
            </p:spPr>
            <p:txBody>
              <a:bodyPr/>
              <a:lstStyle/>
              <a:p>
                <a:endParaRPr lang="en-GB"/>
              </a:p>
            </p:txBody>
          </p:sp>
          <p:grpSp>
            <p:nvGrpSpPr>
              <p:cNvPr id="3093" name="Group 76"/>
              <p:cNvGrpSpPr>
                <a:grpSpLocks/>
              </p:cNvGrpSpPr>
              <p:nvPr/>
            </p:nvGrpSpPr>
            <p:grpSpPr bwMode="auto">
              <a:xfrm>
                <a:off x="0" y="1211"/>
                <a:ext cx="3025" cy="2313"/>
                <a:chOff x="0" y="1211"/>
                <a:chExt cx="3025" cy="2313"/>
              </a:xfrm>
            </p:grpSpPr>
            <p:sp>
              <p:nvSpPr>
                <p:cNvPr id="3094" name="Arc 51"/>
                <p:cNvSpPr>
                  <a:spLocks noChangeAspect="1"/>
                </p:cNvSpPr>
                <p:nvPr/>
              </p:nvSpPr>
              <p:spPr bwMode="auto">
                <a:xfrm rot="-2700000">
                  <a:off x="1480" y="1488"/>
                  <a:ext cx="1456" cy="1456"/>
                </a:xfrm>
                <a:custGeom>
                  <a:avLst/>
                  <a:gdLst>
                    <a:gd name="T0" fmla="*/ 0 w 21547"/>
                    <a:gd name="T1" fmla="*/ 0 h 21600"/>
                    <a:gd name="T2" fmla="*/ 7 w 21547"/>
                    <a:gd name="T3" fmla="*/ 6 h 21600"/>
                    <a:gd name="T4" fmla="*/ 0 w 21547"/>
                    <a:gd name="T5" fmla="*/ 7 h 21600"/>
                    <a:gd name="T6" fmla="*/ 0 60000 65536"/>
                    <a:gd name="T7" fmla="*/ 0 60000 65536"/>
                    <a:gd name="T8" fmla="*/ 0 60000 65536"/>
                    <a:gd name="T9" fmla="*/ 0 w 21547"/>
                    <a:gd name="T10" fmla="*/ 0 h 21600"/>
                    <a:gd name="T11" fmla="*/ 21547 w 21547"/>
                    <a:gd name="T12" fmla="*/ 21600 h 21600"/>
                  </a:gdLst>
                  <a:ahLst/>
                  <a:cxnLst>
                    <a:cxn ang="T6">
                      <a:pos x="T0" y="T1"/>
                    </a:cxn>
                    <a:cxn ang="T7">
                      <a:pos x="T2" y="T3"/>
                    </a:cxn>
                    <a:cxn ang="T8">
                      <a:pos x="T4" y="T5"/>
                    </a:cxn>
                  </a:cxnLst>
                  <a:rect l="T9" t="T10" r="T11" b="T12"/>
                  <a:pathLst>
                    <a:path w="21547" h="21600" fill="none" extrusionOk="0">
                      <a:moveTo>
                        <a:pt x="-1" y="0"/>
                      </a:moveTo>
                      <a:cubicBezTo>
                        <a:pt x="11343" y="0"/>
                        <a:pt x="20754" y="8774"/>
                        <a:pt x="21547" y="20090"/>
                      </a:cubicBezTo>
                    </a:path>
                    <a:path w="21547" h="21600" stroke="0" extrusionOk="0">
                      <a:moveTo>
                        <a:pt x="-1" y="0"/>
                      </a:moveTo>
                      <a:cubicBezTo>
                        <a:pt x="11343" y="0"/>
                        <a:pt x="20754" y="8774"/>
                        <a:pt x="21547" y="20090"/>
                      </a:cubicBezTo>
                      <a:lnTo>
                        <a:pt x="0" y="21600"/>
                      </a:lnTo>
                      <a:close/>
                    </a:path>
                  </a:pathLst>
                </a:custGeom>
                <a:noFill/>
                <a:ln w="28575">
                  <a:solidFill>
                    <a:schemeClr val="tx1"/>
                  </a:solidFill>
                  <a:round/>
                  <a:headEnd/>
                  <a:tailEnd type="arrow" w="med" len="med"/>
                </a:ln>
              </p:spPr>
              <p:txBody>
                <a:bodyPr wrap="none" anchor="ctr"/>
                <a:lstStyle/>
                <a:p>
                  <a:endParaRPr lang="en-GB"/>
                </a:p>
              </p:txBody>
            </p:sp>
            <p:sp>
              <p:nvSpPr>
                <p:cNvPr id="3095" name="Arc 52"/>
                <p:cNvSpPr>
                  <a:spLocks noChangeAspect="1"/>
                </p:cNvSpPr>
                <p:nvPr/>
              </p:nvSpPr>
              <p:spPr bwMode="auto">
                <a:xfrm rot="-2700000">
                  <a:off x="1355" y="1211"/>
                  <a:ext cx="1670" cy="1670"/>
                </a:xfrm>
                <a:custGeom>
                  <a:avLst/>
                  <a:gdLst>
                    <a:gd name="T0" fmla="*/ 0 w 21547"/>
                    <a:gd name="T1" fmla="*/ 0 h 21600"/>
                    <a:gd name="T2" fmla="*/ 10 w 21547"/>
                    <a:gd name="T3" fmla="*/ 9 h 21600"/>
                    <a:gd name="T4" fmla="*/ 0 w 21547"/>
                    <a:gd name="T5" fmla="*/ 10 h 21600"/>
                    <a:gd name="T6" fmla="*/ 0 60000 65536"/>
                    <a:gd name="T7" fmla="*/ 0 60000 65536"/>
                    <a:gd name="T8" fmla="*/ 0 60000 65536"/>
                    <a:gd name="T9" fmla="*/ 0 w 21547"/>
                    <a:gd name="T10" fmla="*/ 0 h 21600"/>
                    <a:gd name="T11" fmla="*/ 21547 w 21547"/>
                    <a:gd name="T12" fmla="*/ 21600 h 21600"/>
                  </a:gdLst>
                  <a:ahLst/>
                  <a:cxnLst>
                    <a:cxn ang="T6">
                      <a:pos x="T0" y="T1"/>
                    </a:cxn>
                    <a:cxn ang="T7">
                      <a:pos x="T2" y="T3"/>
                    </a:cxn>
                    <a:cxn ang="T8">
                      <a:pos x="T4" y="T5"/>
                    </a:cxn>
                  </a:cxnLst>
                  <a:rect l="T9" t="T10" r="T11" b="T12"/>
                  <a:pathLst>
                    <a:path w="21547" h="21600" fill="none" extrusionOk="0">
                      <a:moveTo>
                        <a:pt x="-1" y="0"/>
                      </a:moveTo>
                      <a:cubicBezTo>
                        <a:pt x="11343" y="0"/>
                        <a:pt x="20754" y="8774"/>
                        <a:pt x="21547" y="20090"/>
                      </a:cubicBezTo>
                    </a:path>
                    <a:path w="21547" h="21600" stroke="0" extrusionOk="0">
                      <a:moveTo>
                        <a:pt x="-1" y="0"/>
                      </a:moveTo>
                      <a:cubicBezTo>
                        <a:pt x="11343" y="0"/>
                        <a:pt x="20754" y="8774"/>
                        <a:pt x="21547" y="20090"/>
                      </a:cubicBezTo>
                      <a:lnTo>
                        <a:pt x="0" y="21600"/>
                      </a:lnTo>
                      <a:close/>
                    </a:path>
                  </a:pathLst>
                </a:custGeom>
                <a:noFill/>
                <a:ln w="28575">
                  <a:solidFill>
                    <a:srgbClr val="CC0066"/>
                  </a:solidFill>
                  <a:prstDash val="dash"/>
                  <a:round/>
                  <a:headEnd/>
                  <a:tailEnd/>
                </a:ln>
              </p:spPr>
              <p:txBody>
                <a:bodyPr wrap="none" anchor="ctr"/>
                <a:lstStyle/>
                <a:p>
                  <a:endParaRPr lang="en-GB"/>
                </a:p>
              </p:txBody>
            </p:sp>
            <p:sp>
              <p:nvSpPr>
                <p:cNvPr id="3096" name="Line 53"/>
                <p:cNvSpPr>
                  <a:spLocks noChangeShapeType="1"/>
                </p:cNvSpPr>
                <p:nvPr/>
              </p:nvSpPr>
              <p:spPr bwMode="auto">
                <a:xfrm>
                  <a:off x="0" y="2776"/>
                  <a:ext cx="1136" cy="320"/>
                </a:xfrm>
                <a:prstGeom prst="line">
                  <a:avLst/>
                </a:prstGeom>
                <a:noFill/>
                <a:ln w="19050">
                  <a:solidFill>
                    <a:srgbClr val="008000"/>
                  </a:solidFill>
                  <a:round/>
                  <a:headEnd/>
                  <a:tailEnd/>
                </a:ln>
              </p:spPr>
              <p:txBody>
                <a:bodyPr/>
                <a:lstStyle/>
                <a:p>
                  <a:endParaRPr lang="en-GB"/>
                </a:p>
              </p:txBody>
            </p:sp>
            <p:sp>
              <p:nvSpPr>
                <p:cNvPr id="3097" name="Line 54"/>
                <p:cNvSpPr>
                  <a:spLocks noChangeShapeType="1"/>
                </p:cNvSpPr>
                <p:nvPr/>
              </p:nvSpPr>
              <p:spPr bwMode="auto">
                <a:xfrm>
                  <a:off x="220" y="2540"/>
                  <a:ext cx="588" cy="772"/>
                </a:xfrm>
                <a:prstGeom prst="line">
                  <a:avLst/>
                </a:prstGeom>
                <a:noFill/>
                <a:ln w="19050">
                  <a:solidFill>
                    <a:srgbClr val="008000"/>
                  </a:solidFill>
                  <a:round/>
                  <a:headEnd/>
                  <a:tailEnd/>
                </a:ln>
              </p:spPr>
              <p:txBody>
                <a:bodyPr/>
                <a:lstStyle/>
                <a:p>
                  <a:endParaRPr lang="en-GB"/>
                </a:p>
              </p:txBody>
            </p:sp>
            <p:sp>
              <p:nvSpPr>
                <p:cNvPr id="3098" name="Line 55"/>
                <p:cNvSpPr>
                  <a:spLocks noChangeShapeType="1"/>
                </p:cNvSpPr>
                <p:nvPr/>
              </p:nvSpPr>
              <p:spPr bwMode="auto">
                <a:xfrm>
                  <a:off x="52" y="2644"/>
                  <a:ext cx="960" cy="576"/>
                </a:xfrm>
                <a:prstGeom prst="line">
                  <a:avLst/>
                </a:prstGeom>
                <a:noFill/>
                <a:ln w="19050">
                  <a:solidFill>
                    <a:srgbClr val="008000"/>
                  </a:solidFill>
                  <a:round/>
                  <a:headEnd/>
                  <a:tailEnd/>
                </a:ln>
              </p:spPr>
              <p:txBody>
                <a:bodyPr/>
                <a:lstStyle/>
                <a:p>
                  <a:endParaRPr lang="en-GB"/>
                </a:p>
              </p:txBody>
            </p:sp>
            <p:sp>
              <p:nvSpPr>
                <p:cNvPr id="3099" name="Line 56"/>
                <p:cNvSpPr>
                  <a:spLocks noChangeShapeType="1"/>
                </p:cNvSpPr>
                <p:nvPr/>
              </p:nvSpPr>
              <p:spPr bwMode="auto">
                <a:xfrm>
                  <a:off x="140" y="2604"/>
                  <a:ext cx="792" cy="664"/>
                </a:xfrm>
                <a:prstGeom prst="line">
                  <a:avLst/>
                </a:prstGeom>
                <a:noFill/>
                <a:ln w="19050">
                  <a:solidFill>
                    <a:srgbClr val="008000"/>
                  </a:solidFill>
                  <a:round/>
                  <a:headEnd/>
                  <a:tailEnd/>
                </a:ln>
              </p:spPr>
              <p:txBody>
                <a:bodyPr/>
                <a:lstStyle/>
                <a:p>
                  <a:endParaRPr lang="en-GB"/>
                </a:p>
              </p:txBody>
            </p:sp>
            <p:sp>
              <p:nvSpPr>
                <p:cNvPr id="3100" name="Oval 57"/>
                <p:cNvSpPr>
                  <a:spLocks noChangeAspect="1" noChangeArrowheads="1"/>
                </p:cNvSpPr>
                <p:nvPr/>
              </p:nvSpPr>
              <p:spPr bwMode="auto">
                <a:xfrm>
                  <a:off x="484" y="2890"/>
                  <a:ext cx="58" cy="58"/>
                </a:xfrm>
                <a:prstGeom prst="ellipse">
                  <a:avLst/>
                </a:prstGeom>
                <a:solidFill>
                  <a:srgbClr val="FF0000"/>
                </a:solidFill>
                <a:ln w="9525">
                  <a:solidFill>
                    <a:schemeClr val="tx1"/>
                  </a:solidFill>
                  <a:round/>
                  <a:headEnd/>
                  <a:tailEnd/>
                </a:ln>
              </p:spPr>
              <p:txBody>
                <a:bodyPr wrap="none" anchor="ctr"/>
                <a:lstStyle/>
                <a:p>
                  <a:endParaRPr lang="en-GB"/>
                </a:p>
              </p:txBody>
            </p:sp>
            <p:sp>
              <p:nvSpPr>
                <p:cNvPr id="3101" name="Line 58"/>
                <p:cNvSpPr>
                  <a:spLocks noChangeShapeType="1"/>
                </p:cNvSpPr>
                <p:nvPr/>
              </p:nvSpPr>
              <p:spPr bwMode="auto">
                <a:xfrm>
                  <a:off x="2116" y="1560"/>
                  <a:ext cx="192" cy="596"/>
                </a:xfrm>
                <a:prstGeom prst="line">
                  <a:avLst/>
                </a:prstGeom>
                <a:noFill/>
                <a:ln w="19050">
                  <a:solidFill>
                    <a:srgbClr val="008000"/>
                  </a:solidFill>
                  <a:round/>
                  <a:headEnd/>
                  <a:tailEnd/>
                </a:ln>
              </p:spPr>
              <p:txBody>
                <a:bodyPr/>
                <a:lstStyle/>
                <a:p>
                  <a:endParaRPr lang="en-GB"/>
                </a:p>
              </p:txBody>
            </p:sp>
            <p:sp>
              <p:nvSpPr>
                <p:cNvPr id="3102" name="Line 59"/>
                <p:cNvSpPr>
                  <a:spLocks noChangeShapeType="1"/>
                </p:cNvSpPr>
                <p:nvPr/>
              </p:nvSpPr>
              <p:spPr bwMode="auto">
                <a:xfrm>
                  <a:off x="2162" y="1560"/>
                  <a:ext cx="72" cy="612"/>
                </a:xfrm>
                <a:prstGeom prst="line">
                  <a:avLst/>
                </a:prstGeom>
                <a:noFill/>
                <a:ln w="19050">
                  <a:solidFill>
                    <a:srgbClr val="008000"/>
                  </a:solidFill>
                  <a:round/>
                  <a:headEnd/>
                  <a:tailEnd/>
                </a:ln>
              </p:spPr>
              <p:txBody>
                <a:bodyPr/>
                <a:lstStyle/>
                <a:p>
                  <a:endParaRPr lang="en-GB"/>
                </a:p>
              </p:txBody>
            </p:sp>
            <p:sp>
              <p:nvSpPr>
                <p:cNvPr id="3103" name="Line 60"/>
                <p:cNvSpPr>
                  <a:spLocks noChangeShapeType="1"/>
                </p:cNvSpPr>
                <p:nvPr/>
              </p:nvSpPr>
              <p:spPr bwMode="auto">
                <a:xfrm flipH="1">
                  <a:off x="2060" y="1552"/>
                  <a:ext cx="220" cy="600"/>
                </a:xfrm>
                <a:prstGeom prst="line">
                  <a:avLst/>
                </a:prstGeom>
                <a:noFill/>
                <a:ln w="19050">
                  <a:solidFill>
                    <a:srgbClr val="008000"/>
                  </a:solidFill>
                  <a:round/>
                  <a:headEnd/>
                  <a:tailEnd/>
                </a:ln>
              </p:spPr>
              <p:txBody>
                <a:bodyPr/>
                <a:lstStyle/>
                <a:p>
                  <a:endParaRPr lang="en-GB"/>
                </a:p>
              </p:txBody>
            </p:sp>
            <p:sp>
              <p:nvSpPr>
                <p:cNvPr id="3104" name="Line 61"/>
                <p:cNvSpPr>
                  <a:spLocks noChangeShapeType="1"/>
                </p:cNvSpPr>
                <p:nvPr/>
              </p:nvSpPr>
              <p:spPr bwMode="auto">
                <a:xfrm flipH="1">
                  <a:off x="2160" y="1556"/>
                  <a:ext cx="56" cy="604"/>
                </a:xfrm>
                <a:prstGeom prst="line">
                  <a:avLst/>
                </a:prstGeom>
                <a:noFill/>
                <a:ln w="19050">
                  <a:solidFill>
                    <a:srgbClr val="008000"/>
                  </a:solidFill>
                  <a:round/>
                  <a:headEnd/>
                  <a:tailEnd/>
                </a:ln>
              </p:spPr>
              <p:txBody>
                <a:bodyPr/>
                <a:lstStyle/>
                <a:p>
                  <a:endParaRPr lang="en-GB"/>
                </a:p>
              </p:txBody>
            </p:sp>
            <p:sp>
              <p:nvSpPr>
                <p:cNvPr id="3105" name="Line 62"/>
                <p:cNvSpPr>
                  <a:spLocks noChangeShapeType="1"/>
                </p:cNvSpPr>
                <p:nvPr/>
              </p:nvSpPr>
              <p:spPr bwMode="auto">
                <a:xfrm>
                  <a:off x="1848" y="1360"/>
                  <a:ext cx="44" cy="224"/>
                </a:xfrm>
                <a:prstGeom prst="line">
                  <a:avLst/>
                </a:prstGeom>
                <a:noFill/>
                <a:ln w="19050">
                  <a:solidFill>
                    <a:srgbClr val="FF0000"/>
                  </a:solidFill>
                  <a:round/>
                  <a:headEnd/>
                  <a:tailEnd/>
                </a:ln>
              </p:spPr>
              <p:txBody>
                <a:bodyPr/>
                <a:lstStyle/>
                <a:p>
                  <a:endParaRPr lang="en-GB"/>
                </a:p>
              </p:txBody>
            </p:sp>
            <p:sp>
              <p:nvSpPr>
                <p:cNvPr id="3106" name="Line 63"/>
                <p:cNvSpPr>
                  <a:spLocks noChangeShapeType="1"/>
                </p:cNvSpPr>
                <p:nvPr/>
              </p:nvSpPr>
              <p:spPr bwMode="auto">
                <a:xfrm>
                  <a:off x="1912" y="1352"/>
                  <a:ext cx="0" cy="224"/>
                </a:xfrm>
                <a:prstGeom prst="line">
                  <a:avLst/>
                </a:prstGeom>
                <a:noFill/>
                <a:ln w="19050">
                  <a:solidFill>
                    <a:srgbClr val="FF0000"/>
                  </a:solidFill>
                  <a:round/>
                  <a:headEnd/>
                  <a:tailEnd/>
                </a:ln>
              </p:spPr>
              <p:txBody>
                <a:bodyPr/>
                <a:lstStyle/>
                <a:p>
                  <a:endParaRPr lang="en-GB"/>
                </a:p>
              </p:txBody>
            </p:sp>
            <p:sp>
              <p:nvSpPr>
                <p:cNvPr id="3107" name="Line 64"/>
                <p:cNvSpPr>
                  <a:spLocks noChangeShapeType="1"/>
                </p:cNvSpPr>
                <p:nvPr/>
              </p:nvSpPr>
              <p:spPr bwMode="auto">
                <a:xfrm flipH="1">
                  <a:off x="1936" y="1344"/>
                  <a:ext cx="24" cy="232"/>
                </a:xfrm>
                <a:prstGeom prst="line">
                  <a:avLst/>
                </a:prstGeom>
                <a:noFill/>
                <a:ln w="19050">
                  <a:solidFill>
                    <a:srgbClr val="FF0000"/>
                  </a:solidFill>
                  <a:round/>
                  <a:headEnd/>
                  <a:tailEnd/>
                </a:ln>
              </p:spPr>
              <p:txBody>
                <a:bodyPr/>
                <a:lstStyle/>
                <a:p>
                  <a:endParaRPr lang="en-GB"/>
                </a:p>
              </p:txBody>
            </p:sp>
            <p:sp>
              <p:nvSpPr>
                <p:cNvPr id="3108" name="Line 65"/>
                <p:cNvSpPr>
                  <a:spLocks noChangeShapeType="1"/>
                </p:cNvSpPr>
                <p:nvPr/>
              </p:nvSpPr>
              <p:spPr bwMode="auto">
                <a:xfrm>
                  <a:off x="1780" y="1364"/>
                  <a:ext cx="80" cy="228"/>
                </a:xfrm>
                <a:prstGeom prst="line">
                  <a:avLst/>
                </a:prstGeom>
                <a:noFill/>
                <a:ln w="19050">
                  <a:solidFill>
                    <a:srgbClr val="FF0000"/>
                  </a:solidFill>
                  <a:round/>
                  <a:headEnd/>
                  <a:tailEnd/>
                </a:ln>
              </p:spPr>
              <p:txBody>
                <a:bodyPr/>
                <a:lstStyle/>
                <a:p>
                  <a:endParaRPr lang="en-GB"/>
                </a:p>
              </p:txBody>
            </p:sp>
            <p:sp>
              <p:nvSpPr>
                <p:cNvPr id="3109" name="Text Box 66"/>
                <p:cNvSpPr txBox="1">
                  <a:spLocks noChangeArrowheads="1"/>
                </p:cNvSpPr>
                <p:nvPr/>
              </p:nvSpPr>
              <p:spPr bwMode="auto">
                <a:xfrm>
                  <a:off x="376" y="3312"/>
                  <a:ext cx="816" cy="212"/>
                </a:xfrm>
                <a:prstGeom prst="rect">
                  <a:avLst/>
                </a:prstGeom>
                <a:noFill/>
                <a:ln w="9525">
                  <a:noFill/>
                  <a:miter lim="800000"/>
                  <a:headEnd/>
                  <a:tailEnd/>
                </a:ln>
              </p:spPr>
              <p:txBody>
                <a:bodyPr>
                  <a:spAutoFit/>
                </a:bodyPr>
                <a:lstStyle/>
                <a:p>
                  <a:pPr eaLnBrk="1" hangingPunct="1"/>
                  <a:r>
                    <a:rPr lang="en-US">
                      <a:solidFill>
                        <a:srgbClr val="339933"/>
                      </a:solidFill>
                      <a:latin typeface="Comic Sans MS" pitchFamily="66" charset="0"/>
                    </a:rPr>
                    <a:t>Field lines</a:t>
                  </a:r>
                </a:p>
              </p:txBody>
            </p:sp>
            <p:sp>
              <p:nvSpPr>
                <p:cNvPr id="3110" name="Text Box 68"/>
                <p:cNvSpPr txBox="1">
                  <a:spLocks noChangeArrowheads="1"/>
                </p:cNvSpPr>
                <p:nvPr/>
              </p:nvSpPr>
              <p:spPr bwMode="auto">
                <a:xfrm rot="-2700000">
                  <a:off x="744" y="2200"/>
                  <a:ext cx="432" cy="212"/>
                </a:xfrm>
                <a:prstGeom prst="rect">
                  <a:avLst/>
                </a:prstGeom>
                <a:noFill/>
                <a:ln w="9525">
                  <a:noFill/>
                  <a:miter lim="800000"/>
                  <a:headEnd/>
                  <a:tailEnd/>
                </a:ln>
              </p:spPr>
              <p:txBody>
                <a:bodyPr>
                  <a:spAutoFit/>
                </a:bodyPr>
                <a:lstStyle/>
                <a:p>
                  <a:pPr eaLnBrk="1" hangingPunct="1"/>
                  <a:r>
                    <a:rPr lang="en-US">
                      <a:latin typeface="Comic Sans MS" pitchFamily="66" charset="0"/>
                    </a:rPr>
                    <a:t>v &lt; c</a:t>
                  </a:r>
                </a:p>
              </p:txBody>
            </p:sp>
            <p:sp>
              <p:nvSpPr>
                <p:cNvPr id="3111" name="Text Box 69"/>
                <p:cNvSpPr txBox="1">
                  <a:spLocks noChangeArrowheads="1"/>
                </p:cNvSpPr>
                <p:nvPr/>
              </p:nvSpPr>
              <p:spPr bwMode="auto">
                <a:xfrm rot="-2700000">
                  <a:off x="808" y="1800"/>
                  <a:ext cx="432" cy="212"/>
                </a:xfrm>
                <a:prstGeom prst="rect">
                  <a:avLst/>
                </a:prstGeom>
                <a:noFill/>
                <a:ln w="9525">
                  <a:noFill/>
                  <a:miter lim="800000"/>
                  <a:headEnd/>
                  <a:tailEnd/>
                </a:ln>
              </p:spPr>
              <p:txBody>
                <a:bodyPr>
                  <a:spAutoFit/>
                </a:bodyPr>
                <a:lstStyle/>
                <a:p>
                  <a:pPr eaLnBrk="1" hangingPunct="1"/>
                  <a:r>
                    <a:rPr lang="en-US">
                      <a:latin typeface="Comic Sans MS" pitchFamily="66" charset="0"/>
                    </a:rPr>
                    <a:t>v = c</a:t>
                  </a:r>
                </a:p>
              </p:txBody>
            </p:sp>
            <p:sp>
              <p:nvSpPr>
                <p:cNvPr id="3112" name="Oval 75"/>
                <p:cNvSpPr>
                  <a:spLocks noChangeAspect="1" noChangeArrowheads="1"/>
                </p:cNvSpPr>
                <p:nvPr/>
              </p:nvSpPr>
              <p:spPr bwMode="auto">
                <a:xfrm>
                  <a:off x="2162" y="1758"/>
                  <a:ext cx="58" cy="58"/>
                </a:xfrm>
                <a:prstGeom prst="ellipse">
                  <a:avLst/>
                </a:prstGeom>
                <a:solidFill>
                  <a:srgbClr val="FF0000"/>
                </a:solidFill>
                <a:ln w="9525">
                  <a:solidFill>
                    <a:schemeClr val="tx1"/>
                  </a:solidFill>
                  <a:round/>
                  <a:headEnd/>
                  <a:tailEnd/>
                </a:ln>
              </p:spPr>
              <p:txBody>
                <a:bodyPr wrap="none" anchor="ctr"/>
                <a:lstStyle/>
                <a:p>
                  <a:endParaRPr lang="en-GB"/>
                </a:p>
              </p:txBody>
            </p:sp>
          </p:grpSp>
        </p:grpSp>
      </p:grpSp>
    </p:spTree>
  </p:cSld>
  <p:clrMapOvr>
    <a:masterClrMapping/>
  </p:clrMapOvr>
  <p:transition>
    <p:strips dir="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ppt_x"/>
                                          </p:val>
                                        </p:tav>
                                        <p:tav tm="100000">
                                          <p:val>
                                            <p:strVal val="#ppt_x"/>
                                          </p:val>
                                        </p:tav>
                                      </p:tavLst>
                                    </p:anim>
                                    <p:anim calcmode="lin" valueType="num">
                                      <p:cBhvr additive="base">
                                        <p:cTn id="8"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nodeType="clickEffect">
                                  <p:stCondLst>
                                    <p:cond delay="0"/>
                                  </p:stCondLst>
                                  <p:childTnLst>
                                    <p:set>
                                      <p:cBhvr>
                                        <p:cTn id="12" dur="1" fill="hold">
                                          <p:stCondLst>
                                            <p:cond delay="0"/>
                                          </p:stCondLst>
                                        </p:cTn>
                                        <p:tgtEl>
                                          <p:spTgt spid="2"/>
                                        </p:tgtEl>
                                        <p:attrNameLst>
                                          <p:attrName>style.visibility</p:attrName>
                                        </p:attrNameLst>
                                      </p:cBhvr>
                                      <p:to>
                                        <p:strVal val="visible"/>
                                      </p:to>
                                    </p:set>
                                    <p:anim calcmode="lin" valueType="num">
                                      <p:cBhvr additive="base">
                                        <p:cTn id="13" dur="500" fill="hold"/>
                                        <p:tgtEl>
                                          <p:spTgt spid="2"/>
                                        </p:tgtEl>
                                        <p:attrNameLst>
                                          <p:attrName>ppt_x</p:attrName>
                                        </p:attrNameLst>
                                      </p:cBhvr>
                                      <p:tavLst>
                                        <p:tav tm="0">
                                          <p:val>
                                            <p:strVal val="1+#ppt_w/2"/>
                                          </p:val>
                                        </p:tav>
                                        <p:tav tm="100000">
                                          <p:val>
                                            <p:strVal val="#ppt_x"/>
                                          </p:val>
                                        </p:tav>
                                      </p:tavLst>
                                    </p:anim>
                                    <p:anim calcmode="lin" valueType="num">
                                      <p:cBhvr additive="base">
                                        <p:cTn id="14" dur="500" fill="hold"/>
                                        <p:tgtEl>
                                          <p:spTgt spid="2"/>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2" fill="hold" nodeType="clickEffect">
                                  <p:stCondLst>
                                    <p:cond delay="0"/>
                                  </p:stCondLst>
                                  <p:childTnLst>
                                    <p:set>
                                      <p:cBhvr>
                                        <p:cTn id="18" dur="1" fill="hold">
                                          <p:stCondLst>
                                            <p:cond delay="0"/>
                                          </p:stCondLst>
                                        </p:cTn>
                                        <p:tgtEl>
                                          <p:spTgt spid="3"/>
                                        </p:tgtEl>
                                        <p:attrNameLst>
                                          <p:attrName>style.visibility</p:attrName>
                                        </p:attrNameLst>
                                      </p:cBhvr>
                                      <p:to>
                                        <p:strVal val="visible"/>
                                      </p:to>
                                    </p:set>
                                    <p:anim calcmode="lin" valueType="num">
                                      <p:cBhvr additive="base">
                                        <p:cTn id="19" dur="500" fill="hold"/>
                                        <p:tgtEl>
                                          <p:spTgt spid="3"/>
                                        </p:tgtEl>
                                        <p:attrNameLst>
                                          <p:attrName>ppt_x</p:attrName>
                                        </p:attrNameLst>
                                      </p:cBhvr>
                                      <p:tavLst>
                                        <p:tav tm="0">
                                          <p:val>
                                            <p:strVal val="1+#ppt_w/2"/>
                                          </p:val>
                                        </p:tav>
                                        <p:tav tm="100000">
                                          <p:val>
                                            <p:strVal val="#ppt_x"/>
                                          </p:val>
                                        </p:tav>
                                      </p:tavLst>
                                    </p:anim>
                                    <p:anim calcmode="lin" valueType="num">
                                      <p:cBhvr additive="base">
                                        <p:cTn id="20" dur="500" fill="hold"/>
                                        <p:tgtEl>
                                          <p:spTgt spid="3"/>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2" fill="hold" nodeType="clickEffect">
                                  <p:stCondLst>
                                    <p:cond delay="0"/>
                                  </p:stCondLst>
                                  <p:childTnLst>
                                    <p:set>
                                      <p:cBhvr>
                                        <p:cTn id="24" dur="1" fill="hold">
                                          <p:stCondLst>
                                            <p:cond delay="0"/>
                                          </p:stCondLst>
                                        </p:cTn>
                                        <p:tgtEl>
                                          <p:spTgt spid="4"/>
                                        </p:tgtEl>
                                        <p:attrNameLst>
                                          <p:attrName>style.visibility</p:attrName>
                                        </p:attrNameLst>
                                      </p:cBhvr>
                                      <p:to>
                                        <p:strVal val="visible"/>
                                      </p:to>
                                    </p:set>
                                    <p:anim calcmode="lin" valueType="num">
                                      <p:cBhvr additive="base">
                                        <p:cTn id="25" dur="500" fill="hold"/>
                                        <p:tgtEl>
                                          <p:spTgt spid="4"/>
                                        </p:tgtEl>
                                        <p:attrNameLst>
                                          <p:attrName>ppt_x</p:attrName>
                                        </p:attrNameLst>
                                      </p:cBhvr>
                                      <p:tavLst>
                                        <p:tav tm="0">
                                          <p:val>
                                            <p:strVal val="1+#ppt_w/2"/>
                                          </p:val>
                                        </p:tav>
                                        <p:tav tm="100000">
                                          <p:val>
                                            <p:strVal val="#ppt_x"/>
                                          </p:val>
                                        </p:tav>
                                      </p:tavLst>
                                    </p:anim>
                                    <p:anim calcmode="lin" valueType="num">
                                      <p:cBhvr additive="base">
                                        <p:cTn id="26" dur="500" fill="hold"/>
                                        <p:tgtEl>
                                          <p:spTgt spid="4"/>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2" fill="hold" nodeType="clickEffect">
                                  <p:stCondLst>
                                    <p:cond delay="0"/>
                                  </p:stCondLst>
                                  <p:childTnLst>
                                    <p:set>
                                      <p:cBhvr>
                                        <p:cTn id="30" dur="1" fill="hold">
                                          <p:stCondLst>
                                            <p:cond delay="0"/>
                                          </p:stCondLst>
                                        </p:cTn>
                                        <p:tgtEl>
                                          <p:spTgt spid="6"/>
                                        </p:tgtEl>
                                        <p:attrNameLst>
                                          <p:attrName>style.visibility</p:attrName>
                                        </p:attrNameLst>
                                      </p:cBhvr>
                                      <p:to>
                                        <p:strVal val="visible"/>
                                      </p:to>
                                    </p:set>
                                    <p:anim calcmode="lin" valueType="num">
                                      <p:cBhvr additive="base">
                                        <p:cTn id="31" dur="500" fill="hold"/>
                                        <p:tgtEl>
                                          <p:spTgt spid="6"/>
                                        </p:tgtEl>
                                        <p:attrNameLst>
                                          <p:attrName>ppt_x</p:attrName>
                                        </p:attrNameLst>
                                      </p:cBhvr>
                                      <p:tavLst>
                                        <p:tav tm="0">
                                          <p:val>
                                            <p:strVal val="1+#ppt_w/2"/>
                                          </p:val>
                                        </p:tav>
                                        <p:tav tm="100000">
                                          <p:val>
                                            <p:strVal val="#ppt_x"/>
                                          </p:val>
                                        </p:tav>
                                      </p:tavLst>
                                    </p:anim>
                                    <p:anim calcmode="lin" valueType="num">
                                      <p:cBhvr additive="base">
                                        <p:cTn id="32" dur="500" fill="hold"/>
                                        <p:tgtEl>
                                          <p:spTgt spid="6"/>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nodeType="clickEffect">
                                  <p:stCondLst>
                                    <p:cond delay="0"/>
                                  </p:stCondLst>
                                  <p:childTnLst>
                                    <p:set>
                                      <p:cBhvr>
                                        <p:cTn id="36" dur="1" fill="hold">
                                          <p:stCondLst>
                                            <p:cond delay="0"/>
                                          </p:stCondLst>
                                        </p:cTn>
                                        <p:tgtEl>
                                          <p:spTgt spid="5"/>
                                        </p:tgtEl>
                                        <p:attrNameLst>
                                          <p:attrName>style.visibility</p:attrName>
                                        </p:attrNameLst>
                                      </p:cBhvr>
                                      <p:to>
                                        <p:strVal val="visible"/>
                                      </p:to>
                                    </p:set>
                                    <p:anim calcmode="lin" valueType="num">
                                      <p:cBhvr additive="base">
                                        <p:cTn id="37" dur="500" fill="hold"/>
                                        <p:tgtEl>
                                          <p:spTgt spid="5"/>
                                        </p:tgtEl>
                                        <p:attrNameLst>
                                          <p:attrName>ppt_x</p:attrName>
                                        </p:attrNameLst>
                                      </p:cBhvr>
                                      <p:tavLst>
                                        <p:tav tm="0">
                                          <p:val>
                                            <p:strVal val="0-#ppt_w/2"/>
                                          </p:val>
                                        </p:tav>
                                        <p:tav tm="100000">
                                          <p:val>
                                            <p:strVal val="#ppt_x"/>
                                          </p:val>
                                        </p:tav>
                                      </p:tavLst>
                                    </p:anim>
                                    <p:anim calcmode="lin" valueType="num">
                                      <p:cBhvr additive="base">
                                        <p:cTn id="38" dur="5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105" name="Rectangle 2"/>
          <p:cNvSpPr>
            <a:spLocks noGrp="1" noChangeArrowheads="1"/>
          </p:cNvSpPr>
          <p:nvPr>
            <p:ph type="title"/>
          </p:nvPr>
        </p:nvSpPr>
        <p:spPr>
          <a:xfrm>
            <a:off x="1549400" y="176213"/>
            <a:ext cx="6931025" cy="617537"/>
          </a:xfrm>
        </p:spPr>
        <p:txBody>
          <a:bodyPr/>
          <a:lstStyle/>
          <a:p>
            <a:r>
              <a:rPr lang="en-US" smtClean="0"/>
              <a:t>Let’s estimate typical frequency of SR photons</a:t>
            </a:r>
          </a:p>
        </p:txBody>
      </p:sp>
      <p:grpSp>
        <p:nvGrpSpPr>
          <p:cNvPr id="2" name="Group 100"/>
          <p:cNvGrpSpPr>
            <a:grpSpLocks/>
          </p:cNvGrpSpPr>
          <p:nvPr/>
        </p:nvGrpSpPr>
        <p:grpSpPr bwMode="auto">
          <a:xfrm>
            <a:off x="4473575" y="1416050"/>
            <a:ext cx="4670425" cy="1631950"/>
            <a:chOff x="2818" y="892"/>
            <a:chExt cx="2942" cy="1028"/>
          </a:xfrm>
        </p:grpSpPr>
        <p:sp>
          <p:nvSpPr>
            <p:cNvPr id="4139" name="Text Box 35"/>
            <p:cNvSpPr txBox="1">
              <a:spLocks noChangeArrowheads="1"/>
            </p:cNvSpPr>
            <p:nvPr/>
          </p:nvSpPr>
          <p:spPr bwMode="auto">
            <a:xfrm>
              <a:off x="2818" y="892"/>
              <a:ext cx="2942" cy="212"/>
            </a:xfrm>
            <a:prstGeom prst="rect">
              <a:avLst/>
            </a:prstGeom>
            <a:noFill/>
            <a:ln w="9525">
              <a:noFill/>
              <a:miter lim="800000"/>
              <a:headEnd/>
              <a:tailEnd/>
            </a:ln>
          </p:spPr>
          <p:txBody>
            <a:bodyPr wrap="none">
              <a:spAutoFit/>
            </a:bodyPr>
            <a:lstStyle/>
            <a:p>
              <a:r>
                <a:rPr lang="en-US"/>
                <a:t>During what time </a:t>
              </a:r>
              <a:r>
                <a:rPr lang="en-US">
                  <a:latin typeface="Symbol" pitchFamily="18" charset="2"/>
                </a:rPr>
                <a:t>D</a:t>
              </a:r>
              <a:r>
                <a:rPr lang="en-US"/>
                <a:t>t the observer will see the photons?</a:t>
              </a:r>
            </a:p>
          </p:txBody>
        </p:sp>
        <p:grpSp>
          <p:nvGrpSpPr>
            <p:cNvPr id="4140" name="Group 80"/>
            <p:cNvGrpSpPr>
              <a:grpSpLocks/>
            </p:cNvGrpSpPr>
            <p:nvPr/>
          </p:nvGrpSpPr>
          <p:grpSpPr bwMode="auto">
            <a:xfrm>
              <a:off x="3696" y="1364"/>
              <a:ext cx="1008" cy="556"/>
              <a:chOff x="3696" y="1364"/>
              <a:chExt cx="1008" cy="556"/>
            </a:xfrm>
          </p:grpSpPr>
          <p:sp>
            <p:nvSpPr>
              <p:cNvPr id="4141" name="Text Box 21"/>
              <p:cNvSpPr txBox="1">
                <a:spLocks noChangeArrowheads="1"/>
              </p:cNvSpPr>
              <p:nvPr/>
            </p:nvSpPr>
            <p:spPr bwMode="auto">
              <a:xfrm>
                <a:off x="3888" y="1708"/>
                <a:ext cx="816" cy="212"/>
              </a:xfrm>
              <a:prstGeom prst="rect">
                <a:avLst/>
              </a:prstGeom>
              <a:noFill/>
              <a:ln w="9525">
                <a:noFill/>
                <a:miter lim="800000"/>
                <a:headEnd/>
                <a:tailEnd/>
              </a:ln>
            </p:spPr>
            <p:txBody>
              <a:bodyPr>
                <a:spAutoFit/>
              </a:bodyPr>
              <a:lstStyle/>
              <a:p>
                <a:pPr eaLnBrk="1" hangingPunct="1"/>
                <a:r>
                  <a:rPr lang="en-US">
                    <a:solidFill>
                      <a:srgbClr val="800000"/>
                    </a:solidFill>
                    <a:latin typeface="Comic Sans MS" pitchFamily="66" charset="0"/>
                  </a:rPr>
                  <a:t>Observer</a:t>
                </a:r>
              </a:p>
            </p:txBody>
          </p:sp>
          <p:grpSp>
            <p:nvGrpSpPr>
              <p:cNvPr id="4142" name="Group 69"/>
              <p:cNvGrpSpPr>
                <a:grpSpLocks/>
              </p:cNvGrpSpPr>
              <p:nvPr/>
            </p:nvGrpSpPr>
            <p:grpSpPr bwMode="auto">
              <a:xfrm>
                <a:off x="3696" y="1364"/>
                <a:ext cx="440" cy="454"/>
                <a:chOff x="2440" y="1496"/>
                <a:chExt cx="440" cy="454"/>
              </a:xfrm>
            </p:grpSpPr>
            <p:sp>
              <p:nvSpPr>
                <p:cNvPr id="4143" name="Line 59"/>
                <p:cNvSpPr>
                  <a:spLocks noChangeShapeType="1"/>
                </p:cNvSpPr>
                <p:nvPr/>
              </p:nvSpPr>
              <p:spPr bwMode="auto">
                <a:xfrm>
                  <a:off x="2544" y="1584"/>
                  <a:ext cx="336" cy="144"/>
                </a:xfrm>
                <a:prstGeom prst="line">
                  <a:avLst/>
                </a:prstGeom>
                <a:noFill/>
                <a:ln w="28575">
                  <a:solidFill>
                    <a:srgbClr val="800000"/>
                  </a:solidFill>
                  <a:round/>
                  <a:headEnd/>
                  <a:tailEnd/>
                </a:ln>
              </p:spPr>
              <p:txBody>
                <a:bodyPr/>
                <a:lstStyle/>
                <a:p>
                  <a:endParaRPr lang="en-GB"/>
                </a:p>
              </p:txBody>
            </p:sp>
            <p:sp>
              <p:nvSpPr>
                <p:cNvPr id="4144" name="Line 61"/>
                <p:cNvSpPr>
                  <a:spLocks noChangeShapeType="1"/>
                </p:cNvSpPr>
                <p:nvPr/>
              </p:nvSpPr>
              <p:spPr bwMode="auto">
                <a:xfrm flipV="1">
                  <a:off x="2544" y="1728"/>
                  <a:ext cx="336" cy="144"/>
                </a:xfrm>
                <a:prstGeom prst="line">
                  <a:avLst/>
                </a:prstGeom>
                <a:noFill/>
                <a:ln w="28575">
                  <a:solidFill>
                    <a:srgbClr val="800000"/>
                  </a:solidFill>
                  <a:round/>
                  <a:headEnd/>
                  <a:tailEnd/>
                </a:ln>
              </p:spPr>
              <p:txBody>
                <a:bodyPr/>
                <a:lstStyle/>
                <a:p>
                  <a:endParaRPr lang="en-GB"/>
                </a:p>
              </p:txBody>
            </p:sp>
            <p:cxnSp>
              <p:nvCxnSpPr>
                <p:cNvPr id="4145" name="AutoShape 62"/>
                <p:cNvCxnSpPr>
                  <a:cxnSpLocks noChangeShapeType="1"/>
                  <a:stCxn id="4143" idx="0"/>
                  <a:endCxn id="4144" idx="0"/>
                </p:cNvCxnSpPr>
                <p:nvPr/>
              </p:nvCxnSpPr>
              <p:spPr bwMode="auto">
                <a:xfrm rot="5400000" flipV="1">
                  <a:off x="2392" y="1727"/>
                  <a:ext cx="306" cy="1"/>
                </a:xfrm>
                <a:prstGeom prst="curvedConnector5">
                  <a:avLst>
                    <a:gd name="adj1" fmla="val 19931"/>
                    <a:gd name="adj2" fmla="val -3600005"/>
                    <a:gd name="adj3" fmla="val 72546"/>
                  </a:avLst>
                </a:prstGeom>
                <a:noFill/>
                <a:ln w="28575">
                  <a:solidFill>
                    <a:srgbClr val="800000"/>
                  </a:solidFill>
                  <a:round/>
                  <a:headEnd/>
                  <a:tailEnd/>
                </a:ln>
              </p:spPr>
            </p:cxnSp>
            <p:sp>
              <p:nvSpPr>
                <p:cNvPr id="4146" name="Line 63"/>
                <p:cNvSpPr>
                  <a:spLocks noChangeShapeType="1"/>
                </p:cNvSpPr>
                <p:nvPr/>
              </p:nvSpPr>
              <p:spPr bwMode="auto">
                <a:xfrm flipV="1">
                  <a:off x="2480" y="1728"/>
                  <a:ext cx="400" cy="176"/>
                </a:xfrm>
                <a:prstGeom prst="line">
                  <a:avLst/>
                </a:prstGeom>
                <a:noFill/>
                <a:ln w="28575">
                  <a:solidFill>
                    <a:srgbClr val="800000"/>
                  </a:solidFill>
                  <a:round/>
                  <a:headEnd/>
                  <a:tailEnd/>
                </a:ln>
              </p:spPr>
              <p:txBody>
                <a:bodyPr/>
                <a:lstStyle/>
                <a:p>
                  <a:endParaRPr lang="en-GB"/>
                </a:p>
              </p:txBody>
            </p:sp>
            <p:sp>
              <p:nvSpPr>
                <p:cNvPr id="4147" name="Line 64"/>
                <p:cNvSpPr>
                  <a:spLocks noChangeShapeType="1"/>
                </p:cNvSpPr>
                <p:nvPr/>
              </p:nvSpPr>
              <p:spPr bwMode="auto">
                <a:xfrm>
                  <a:off x="2448" y="1536"/>
                  <a:ext cx="432" cy="192"/>
                </a:xfrm>
                <a:prstGeom prst="line">
                  <a:avLst/>
                </a:prstGeom>
                <a:noFill/>
                <a:ln w="28575">
                  <a:solidFill>
                    <a:srgbClr val="800000"/>
                  </a:solidFill>
                  <a:round/>
                  <a:headEnd/>
                  <a:tailEnd/>
                </a:ln>
              </p:spPr>
              <p:txBody>
                <a:bodyPr/>
                <a:lstStyle/>
                <a:p>
                  <a:endParaRPr lang="en-GB"/>
                </a:p>
              </p:txBody>
            </p:sp>
            <p:sp>
              <p:nvSpPr>
                <p:cNvPr id="4148" name="Oval 66"/>
                <p:cNvSpPr>
                  <a:spLocks noChangeArrowheads="1"/>
                </p:cNvSpPr>
                <p:nvPr/>
              </p:nvSpPr>
              <p:spPr bwMode="auto">
                <a:xfrm>
                  <a:off x="2496" y="1624"/>
                  <a:ext cx="144" cy="192"/>
                </a:xfrm>
                <a:prstGeom prst="ellipse">
                  <a:avLst/>
                </a:prstGeom>
                <a:solidFill>
                  <a:srgbClr val="008000"/>
                </a:solidFill>
                <a:ln w="9525">
                  <a:solidFill>
                    <a:srgbClr val="003300"/>
                  </a:solidFill>
                  <a:round/>
                  <a:headEnd/>
                  <a:tailEnd/>
                </a:ln>
              </p:spPr>
              <p:txBody>
                <a:bodyPr wrap="none" anchor="ctr"/>
                <a:lstStyle/>
                <a:p>
                  <a:endParaRPr lang="en-GB"/>
                </a:p>
              </p:txBody>
            </p:sp>
            <p:sp>
              <p:nvSpPr>
                <p:cNvPr id="4149" name="Oval 65"/>
                <p:cNvSpPr>
                  <a:spLocks noChangeArrowheads="1"/>
                </p:cNvSpPr>
                <p:nvPr/>
              </p:nvSpPr>
              <p:spPr bwMode="auto">
                <a:xfrm>
                  <a:off x="2502" y="1656"/>
                  <a:ext cx="82" cy="114"/>
                </a:xfrm>
                <a:prstGeom prst="ellipse">
                  <a:avLst/>
                </a:prstGeom>
                <a:solidFill>
                  <a:schemeClr val="tx1"/>
                </a:solidFill>
                <a:ln w="9525">
                  <a:solidFill>
                    <a:schemeClr val="tx1"/>
                  </a:solidFill>
                  <a:round/>
                  <a:headEnd/>
                  <a:tailEnd/>
                </a:ln>
              </p:spPr>
              <p:txBody>
                <a:bodyPr wrap="none" anchor="ctr"/>
                <a:lstStyle/>
                <a:p>
                  <a:endParaRPr lang="en-GB"/>
                </a:p>
              </p:txBody>
            </p:sp>
            <p:sp>
              <p:nvSpPr>
                <p:cNvPr id="4150" name="Line 67"/>
                <p:cNvSpPr>
                  <a:spLocks noChangeShapeType="1"/>
                </p:cNvSpPr>
                <p:nvPr/>
              </p:nvSpPr>
              <p:spPr bwMode="auto">
                <a:xfrm>
                  <a:off x="2440" y="1496"/>
                  <a:ext cx="164" cy="78"/>
                </a:xfrm>
                <a:prstGeom prst="line">
                  <a:avLst/>
                </a:prstGeom>
                <a:noFill/>
                <a:ln w="28575">
                  <a:solidFill>
                    <a:srgbClr val="800000"/>
                  </a:solidFill>
                  <a:round/>
                  <a:headEnd/>
                  <a:tailEnd/>
                </a:ln>
              </p:spPr>
              <p:txBody>
                <a:bodyPr/>
                <a:lstStyle/>
                <a:p>
                  <a:endParaRPr lang="en-GB"/>
                </a:p>
              </p:txBody>
            </p:sp>
            <p:sp>
              <p:nvSpPr>
                <p:cNvPr id="4151" name="Line 68"/>
                <p:cNvSpPr>
                  <a:spLocks noChangeShapeType="1"/>
                </p:cNvSpPr>
                <p:nvPr/>
              </p:nvSpPr>
              <p:spPr bwMode="auto">
                <a:xfrm flipV="1">
                  <a:off x="2458" y="1848"/>
                  <a:ext cx="202" cy="102"/>
                </a:xfrm>
                <a:prstGeom prst="line">
                  <a:avLst/>
                </a:prstGeom>
                <a:noFill/>
                <a:ln w="28575">
                  <a:solidFill>
                    <a:srgbClr val="800000"/>
                  </a:solidFill>
                  <a:round/>
                  <a:headEnd/>
                  <a:tailEnd/>
                </a:ln>
              </p:spPr>
              <p:txBody>
                <a:bodyPr/>
                <a:lstStyle/>
                <a:p>
                  <a:endParaRPr lang="en-GB"/>
                </a:p>
              </p:txBody>
            </p:sp>
          </p:grpSp>
        </p:grpSp>
      </p:grpSp>
      <p:grpSp>
        <p:nvGrpSpPr>
          <p:cNvPr id="4107" name="Group 81"/>
          <p:cNvGrpSpPr>
            <a:grpSpLocks/>
          </p:cNvGrpSpPr>
          <p:nvPr/>
        </p:nvGrpSpPr>
        <p:grpSpPr bwMode="auto">
          <a:xfrm>
            <a:off x="0" y="1371600"/>
            <a:ext cx="5029200" cy="3276600"/>
            <a:chOff x="0" y="864"/>
            <a:chExt cx="3168" cy="2064"/>
          </a:xfrm>
        </p:grpSpPr>
        <p:sp>
          <p:nvSpPr>
            <p:cNvPr id="4124" name="Line 75"/>
            <p:cNvSpPr>
              <a:spLocks noChangeShapeType="1"/>
            </p:cNvSpPr>
            <p:nvPr/>
          </p:nvSpPr>
          <p:spPr bwMode="auto">
            <a:xfrm>
              <a:off x="1544" y="1584"/>
              <a:ext cx="1480" cy="672"/>
            </a:xfrm>
            <a:prstGeom prst="line">
              <a:avLst/>
            </a:prstGeom>
            <a:noFill/>
            <a:ln w="19050">
              <a:solidFill>
                <a:srgbClr val="FF66FF"/>
              </a:solidFill>
              <a:round/>
              <a:headEnd/>
              <a:tailEnd type="arrow" w="med" len="med"/>
            </a:ln>
          </p:spPr>
          <p:txBody>
            <a:bodyPr/>
            <a:lstStyle/>
            <a:p>
              <a:endParaRPr lang="en-GB"/>
            </a:p>
          </p:txBody>
        </p:sp>
        <p:sp>
          <p:nvSpPr>
            <p:cNvPr id="4125" name="Line 73"/>
            <p:cNvSpPr>
              <a:spLocks noChangeShapeType="1"/>
            </p:cNvSpPr>
            <p:nvPr/>
          </p:nvSpPr>
          <p:spPr bwMode="auto">
            <a:xfrm flipV="1">
              <a:off x="1584" y="1592"/>
              <a:ext cx="1536" cy="0"/>
            </a:xfrm>
            <a:prstGeom prst="line">
              <a:avLst/>
            </a:prstGeom>
            <a:noFill/>
            <a:ln w="19050">
              <a:solidFill>
                <a:srgbClr val="FF66FF"/>
              </a:solidFill>
              <a:round/>
              <a:headEnd/>
              <a:tailEnd type="arrow" w="med" len="med"/>
            </a:ln>
          </p:spPr>
          <p:txBody>
            <a:bodyPr/>
            <a:lstStyle/>
            <a:p>
              <a:endParaRPr lang="en-GB"/>
            </a:p>
          </p:txBody>
        </p:sp>
        <p:sp>
          <p:nvSpPr>
            <p:cNvPr id="4126" name="Line 74"/>
            <p:cNvSpPr>
              <a:spLocks noChangeShapeType="1"/>
            </p:cNvSpPr>
            <p:nvPr/>
          </p:nvSpPr>
          <p:spPr bwMode="auto">
            <a:xfrm>
              <a:off x="1536" y="1584"/>
              <a:ext cx="1632" cy="336"/>
            </a:xfrm>
            <a:prstGeom prst="line">
              <a:avLst/>
            </a:prstGeom>
            <a:noFill/>
            <a:ln w="19050">
              <a:solidFill>
                <a:srgbClr val="FF66FF"/>
              </a:solidFill>
              <a:round/>
              <a:headEnd/>
              <a:tailEnd type="arrow" w="med" len="med"/>
            </a:ln>
          </p:spPr>
          <p:txBody>
            <a:bodyPr/>
            <a:lstStyle/>
            <a:p>
              <a:endParaRPr lang="en-GB"/>
            </a:p>
          </p:txBody>
        </p:sp>
        <p:sp>
          <p:nvSpPr>
            <p:cNvPr id="4127" name="Arc 4"/>
            <p:cNvSpPr>
              <a:spLocks noChangeAspect="1"/>
            </p:cNvSpPr>
            <p:nvPr/>
          </p:nvSpPr>
          <p:spPr bwMode="auto">
            <a:xfrm rot="-2700000">
              <a:off x="432" y="1232"/>
              <a:ext cx="1456" cy="1456"/>
            </a:xfrm>
            <a:custGeom>
              <a:avLst/>
              <a:gdLst>
                <a:gd name="T0" fmla="*/ 0 w 21547"/>
                <a:gd name="T1" fmla="*/ 0 h 21600"/>
                <a:gd name="T2" fmla="*/ 7 w 21547"/>
                <a:gd name="T3" fmla="*/ 6 h 21600"/>
                <a:gd name="T4" fmla="*/ 0 w 21547"/>
                <a:gd name="T5" fmla="*/ 7 h 21600"/>
                <a:gd name="T6" fmla="*/ 0 60000 65536"/>
                <a:gd name="T7" fmla="*/ 0 60000 65536"/>
                <a:gd name="T8" fmla="*/ 0 60000 65536"/>
                <a:gd name="T9" fmla="*/ 0 w 21547"/>
                <a:gd name="T10" fmla="*/ 0 h 21600"/>
                <a:gd name="T11" fmla="*/ 21547 w 21547"/>
                <a:gd name="T12" fmla="*/ 21600 h 21600"/>
              </a:gdLst>
              <a:ahLst/>
              <a:cxnLst>
                <a:cxn ang="T6">
                  <a:pos x="T0" y="T1"/>
                </a:cxn>
                <a:cxn ang="T7">
                  <a:pos x="T2" y="T3"/>
                </a:cxn>
                <a:cxn ang="T8">
                  <a:pos x="T4" y="T5"/>
                </a:cxn>
              </a:cxnLst>
              <a:rect l="T9" t="T10" r="T11" b="T12"/>
              <a:pathLst>
                <a:path w="21547" h="21600" fill="none" extrusionOk="0">
                  <a:moveTo>
                    <a:pt x="-1" y="0"/>
                  </a:moveTo>
                  <a:cubicBezTo>
                    <a:pt x="11343" y="0"/>
                    <a:pt x="20754" y="8774"/>
                    <a:pt x="21547" y="20090"/>
                  </a:cubicBezTo>
                </a:path>
                <a:path w="21547" h="21600" stroke="0" extrusionOk="0">
                  <a:moveTo>
                    <a:pt x="-1" y="0"/>
                  </a:moveTo>
                  <a:cubicBezTo>
                    <a:pt x="11343" y="0"/>
                    <a:pt x="20754" y="8774"/>
                    <a:pt x="21547" y="20090"/>
                  </a:cubicBezTo>
                  <a:lnTo>
                    <a:pt x="0" y="21600"/>
                  </a:lnTo>
                  <a:close/>
                </a:path>
              </a:pathLst>
            </a:custGeom>
            <a:noFill/>
            <a:ln w="28575">
              <a:solidFill>
                <a:schemeClr val="tx1"/>
              </a:solidFill>
              <a:round/>
              <a:headEnd/>
              <a:tailEnd type="arrow" w="med" len="med"/>
            </a:ln>
          </p:spPr>
          <p:txBody>
            <a:bodyPr wrap="none" anchor="ctr"/>
            <a:lstStyle/>
            <a:p>
              <a:endParaRPr lang="en-GB"/>
            </a:p>
          </p:txBody>
        </p:sp>
        <p:sp>
          <p:nvSpPr>
            <p:cNvPr id="4128" name="Line 12"/>
            <p:cNvSpPr>
              <a:spLocks noChangeShapeType="1"/>
            </p:cNvSpPr>
            <p:nvPr/>
          </p:nvSpPr>
          <p:spPr bwMode="auto">
            <a:xfrm flipH="1">
              <a:off x="768" y="864"/>
              <a:ext cx="1248" cy="720"/>
            </a:xfrm>
            <a:prstGeom prst="line">
              <a:avLst/>
            </a:prstGeom>
            <a:noFill/>
            <a:ln w="19050">
              <a:solidFill>
                <a:srgbClr val="008000"/>
              </a:solidFill>
              <a:round/>
              <a:headEnd type="arrow" w="med" len="med"/>
              <a:tailEnd/>
            </a:ln>
          </p:spPr>
          <p:txBody>
            <a:bodyPr/>
            <a:lstStyle/>
            <a:p>
              <a:endParaRPr lang="en-GB"/>
            </a:p>
          </p:txBody>
        </p:sp>
        <p:sp>
          <p:nvSpPr>
            <p:cNvPr id="4129" name="Line 13"/>
            <p:cNvSpPr>
              <a:spLocks noChangeShapeType="1"/>
            </p:cNvSpPr>
            <p:nvPr/>
          </p:nvSpPr>
          <p:spPr bwMode="auto">
            <a:xfrm flipV="1">
              <a:off x="816" y="1584"/>
              <a:ext cx="2171" cy="0"/>
            </a:xfrm>
            <a:prstGeom prst="line">
              <a:avLst/>
            </a:prstGeom>
            <a:noFill/>
            <a:ln w="19050">
              <a:solidFill>
                <a:srgbClr val="008000"/>
              </a:solidFill>
              <a:round/>
              <a:headEnd/>
              <a:tailEnd type="arrow" w="med" len="med"/>
            </a:ln>
          </p:spPr>
          <p:txBody>
            <a:bodyPr/>
            <a:lstStyle/>
            <a:p>
              <a:endParaRPr lang="en-GB"/>
            </a:p>
          </p:txBody>
        </p:sp>
        <p:sp>
          <p:nvSpPr>
            <p:cNvPr id="4130" name="Line 14"/>
            <p:cNvSpPr>
              <a:spLocks noChangeShapeType="1"/>
            </p:cNvSpPr>
            <p:nvPr/>
          </p:nvSpPr>
          <p:spPr bwMode="auto">
            <a:xfrm flipV="1">
              <a:off x="792" y="1152"/>
              <a:ext cx="1512" cy="432"/>
            </a:xfrm>
            <a:prstGeom prst="line">
              <a:avLst/>
            </a:prstGeom>
            <a:noFill/>
            <a:ln w="19050">
              <a:solidFill>
                <a:srgbClr val="008000"/>
              </a:solidFill>
              <a:round/>
              <a:headEnd/>
              <a:tailEnd type="arrow" w="med" len="med"/>
            </a:ln>
          </p:spPr>
          <p:txBody>
            <a:bodyPr/>
            <a:lstStyle/>
            <a:p>
              <a:endParaRPr lang="en-GB"/>
            </a:p>
          </p:txBody>
        </p:sp>
        <p:sp>
          <p:nvSpPr>
            <p:cNvPr id="4131" name="Text Box 22"/>
            <p:cNvSpPr txBox="1">
              <a:spLocks noChangeArrowheads="1"/>
            </p:cNvSpPr>
            <p:nvPr/>
          </p:nvSpPr>
          <p:spPr bwMode="auto">
            <a:xfrm rot="-2700000">
              <a:off x="0" y="1632"/>
              <a:ext cx="432" cy="212"/>
            </a:xfrm>
            <a:prstGeom prst="rect">
              <a:avLst/>
            </a:prstGeom>
            <a:noFill/>
            <a:ln w="9525">
              <a:noFill/>
              <a:miter lim="800000"/>
              <a:headEnd/>
              <a:tailEnd/>
            </a:ln>
          </p:spPr>
          <p:txBody>
            <a:bodyPr>
              <a:spAutoFit/>
            </a:bodyPr>
            <a:lstStyle/>
            <a:p>
              <a:pPr eaLnBrk="1" hangingPunct="1"/>
              <a:r>
                <a:rPr lang="en-US">
                  <a:latin typeface="Comic Sans MS" pitchFamily="66" charset="0"/>
                </a:rPr>
                <a:t>v</a:t>
              </a:r>
              <a:r>
                <a:rPr lang="en-US" baseline="-25000">
                  <a:latin typeface="Comic Sans MS" pitchFamily="66" charset="0"/>
                </a:rPr>
                <a:t>e</a:t>
              </a:r>
              <a:r>
                <a:rPr lang="en-US">
                  <a:latin typeface="Comic Sans MS" pitchFamily="66" charset="0"/>
                </a:rPr>
                <a:t> &lt; c</a:t>
              </a:r>
            </a:p>
          </p:txBody>
        </p:sp>
        <p:sp>
          <p:nvSpPr>
            <p:cNvPr id="4132" name="Line 26"/>
            <p:cNvSpPr>
              <a:spLocks noChangeShapeType="1"/>
            </p:cNvSpPr>
            <p:nvPr/>
          </p:nvSpPr>
          <p:spPr bwMode="auto">
            <a:xfrm flipH="1" flipV="1">
              <a:off x="768" y="1584"/>
              <a:ext cx="384" cy="1344"/>
            </a:xfrm>
            <a:prstGeom prst="line">
              <a:avLst/>
            </a:prstGeom>
            <a:noFill/>
            <a:ln w="12700">
              <a:solidFill>
                <a:schemeClr val="bg2"/>
              </a:solidFill>
              <a:round/>
              <a:headEnd/>
              <a:tailEnd type="triangle" w="med" len="med"/>
            </a:ln>
          </p:spPr>
          <p:txBody>
            <a:bodyPr/>
            <a:lstStyle/>
            <a:p>
              <a:endParaRPr lang="en-GB"/>
            </a:p>
          </p:txBody>
        </p:sp>
        <p:sp>
          <p:nvSpPr>
            <p:cNvPr id="4133" name="Line 28"/>
            <p:cNvSpPr>
              <a:spLocks noChangeShapeType="1"/>
            </p:cNvSpPr>
            <p:nvPr/>
          </p:nvSpPr>
          <p:spPr bwMode="auto">
            <a:xfrm flipV="1">
              <a:off x="1153" y="1584"/>
              <a:ext cx="383" cy="1336"/>
            </a:xfrm>
            <a:prstGeom prst="line">
              <a:avLst/>
            </a:prstGeom>
            <a:noFill/>
            <a:ln w="12700">
              <a:solidFill>
                <a:schemeClr val="bg2"/>
              </a:solidFill>
              <a:round/>
              <a:headEnd/>
              <a:tailEnd type="triangle" w="med" len="med"/>
            </a:ln>
          </p:spPr>
          <p:txBody>
            <a:bodyPr/>
            <a:lstStyle/>
            <a:p>
              <a:endParaRPr lang="en-GB"/>
            </a:p>
          </p:txBody>
        </p:sp>
        <p:sp>
          <p:nvSpPr>
            <p:cNvPr id="4134" name="Oval 6"/>
            <p:cNvSpPr>
              <a:spLocks noChangeAspect="1" noChangeArrowheads="1"/>
            </p:cNvSpPr>
            <p:nvPr/>
          </p:nvSpPr>
          <p:spPr bwMode="auto">
            <a:xfrm>
              <a:off x="1150" y="1502"/>
              <a:ext cx="58" cy="58"/>
            </a:xfrm>
            <a:prstGeom prst="ellipse">
              <a:avLst/>
            </a:prstGeom>
            <a:solidFill>
              <a:srgbClr val="FF0000"/>
            </a:solidFill>
            <a:ln w="9525">
              <a:solidFill>
                <a:schemeClr val="tx1"/>
              </a:solidFill>
              <a:round/>
              <a:headEnd/>
              <a:tailEnd/>
            </a:ln>
          </p:spPr>
          <p:txBody>
            <a:bodyPr wrap="none" anchor="ctr"/>
            <a:lstStyle/>
            <a:p>
              <a:endParaRPr lang="en-GB"/>
            </a:p>
          </p:txBody>
        </p:sp>
        <p:sp>
          <p:nvSpPr>
            <p:cNvPr id="4135" name="Oval 70"/>
            <p:cNvSpPr>
              <a:spLocks noChangeAspect="1" noChangeArrowheads="1"/>
            </p:cNvSpPr>
            <p:nvPr/>
          </p:nvSpPr>
          <p:spPr bwMode="auto">
            <a:xfrm>
              <a:off x="758" y="1558"/>
              <a:ext cx="58" cy="58"/>
            </a:xfrm>
            <a:prstGeom prst="ellipse">
              <a:avLst/>
            </a:prstGeom>
            <a:solidFill>
              <a:srgbClr val="FF0000"/>
            </a:solidFill>
            <a:ln w="9525">
              <a:solidFill>
                <a:schemeClr val="tx1"/>
              </a:solidFill>
              <a:round/>
              <a:headEnd/>
              <a:tailEnd/>
            </a:ln>
          </p:spPr>
          <p:txBody>
            <a:bodyPr wrap="none" anchor="ctr"/>
            <a:lstStyle/>
            <a:p>
              <a:endParaRPr lang="en-GB"/>
            </a:p>
          </p:txBody>
        </p:sp>
        <p:sp>
          <p:nvSpPr>
            <p:cNvPr id="4136" name="Oval 71"/>
            <p:cNvSpPr>
              <a:spLocks noChangeAspect="1" noChangeArrowheads="1"/>
            </p:cNvSpPr>
            <p:nvPr/>
          </p:nvSpPr>
          <p:spPr bwMode="auto">
            <a:xfrm>
              <a:off x="1510" y="1550"/>
              <a:ext cx="58" cy="58"/>
            </a:xfrm>
            <a:prstGeom prst="ellipse">
              <a:avLst/>
            </a:prstGeom>
            <a:solidFill>
              <a:srgbClr val="FF0000"/>
            </a:solidFill>
            <a:ln w="9525">
              <a:solidFill>
                <a:schemeClr val="tx1"/>
              </a:solidFill>
              <a:round/>
              <a:headEnd/>
              <a:tailEnd/>
            </a:ln>
          </p:spPr>
          <p:txBody>
            <a:bodyPr wrap="none" anchor="ctr"/>
            <a:lstStyle/>
            <a:p>
              <a:endParaRPr lang="en-GB"/>
            </a:p>
          </p:txBody>
        </p:sp>
        <p:sp>
          <p:nvSpPr>
            <p:cNvPr id="4137" name="Line 72"/>
            <p:cNvSpPr>
              <a:spLocks noChangeShapeType="1"/>
            </p:cNvSpPr>
            <p:nvPr/>
          </p:nvSpPr>
          <p:spPr bwMode="auto">
            <a:xfrm flipV="1">
              <a:off x="40" y="1904"/>
              <a:ext cx="144" cy="144"/>
            </a:xfrm>
            <a:prstGeom prst="line">
              <a:avLst/>
            </a:prstGeom>
            <a:noFill/>
            <a:ln w="28575">
              <a:solidFill>
                <a:schemeClr val="tx1"/>
              </a:solidFill>
              <a:round/>
              <a:headEnd/>
              <a:tailEnd type="triangle" w="med" len="med"/>
            </a:ln>
          </p:spPr>
          <p:txBody>
            <a:bodyPr/>
            <a:lstStyle/>
            <a:p>
              <a:endParaRPr lang="en-GB"/>
            </a:p>
          </p:txBody>
        </p:sp>
        <p:graphicFrame>
          <p:nvGraphicFramePr>
            <p:cNvPr id="4102" name="Object 76"/>
            <p:cNvGraphicFramePr>
              <a:graphicFrameLocks noChangeAspect="1"/>
            </p:cNvGraphicFramePr>
            <p:nvPr/>
          </p:nvGraphicFramePr>
          <p:xfrm>
            <a:off x="1488" y="1152"/>
            <a:ext cx="196" cy="185"/>
          </p:xfrm>
          <a:graphic>
            <a:graphicData uri="http://schemas.openxmlformats.org/presentationml/2006/ole">
              <p:oleObj spid="_x0000_s4102" name="Equation" r:id="rId3" imgW="215640" imgH="203040" progId="Equation.3">
                <p:embed/>
              </p:oleObj>
            </a:graphicData>
          </a:graphic>
        </p:graphicFrame>
        <p:graphicFrame>
          <p:nvGraphicFramePr>
            <p:cNvPr id="4103" name="Object 77"/>
            <p:cNvGraphicFramePr>
              <a:graphicFrameLocks noChangeAspect="1"/>
            </p:cNvGraphicFramePr>
            <p:nvPr/>
          </p:nvGraphicFramePr>
          <p:xfrm>
            <a:off x="1084" y="2254"/>
            <a:ext cx="139" cy="382"/>
          </p:xfrm>
          <a:graphic>
            <a:graphicData uri="http://schemas.openxmlformats.org/presentationml/2006/ole">
              <p:oleObj spid="_x0000_s4103" name="Equation" r:id="rId4" imgW="152280" imgH="419040" progId="Equation.3">
                <p:embed/>
              </p:oleObj>
            </a:graphicData>
          </a:graphic>
        </p:graphicFrame>
        <p:sp>
          <p:nvSpPr>
            <p:cNvPr id="4138" name="Text Box 78"/>
            <p:cNvSpPr txBox="1">
              <a:spLocks noChangeArrowheads="1"/>
            </p:cNvSpPr>
            <p:nvPr/>
          </p:nvSpPr>
          <p:spPr bwMode="auto">
            <a:xfrm>
              <a:off x="2408" y="1384"/>
              <a:ext cx="432" cy="212"/>
            </a:xfrm>
            <a:prstGeom prst="rect">
              <a:avLst/>
            </a:prstGeom>
            <a:noFill/>
            <a:ln w="9525">
              <a:noFill/>
              <a:miter lim="800000"/>
              <a:headEnd/>
              <a:tailEnd/>
            </a:ln>
          </p:spPr>
          <p:txBody>
            <a:bodyPr>
              <a:spAutoFit/>
            </a:bodyPr>
            <a:lstStyle/>
            <a:p>
              <a:pPr eaLnBrk="1" hangingPunct="1"/>
              <a:r>
                <a:rPr lang="en-US">
                  <a:latin typeface="Comic Sans MS" pitchFamily="66" charset="0"/>
                </a:rPr>
                <a:t>v</a:t>
              </a:r>
              <a:r>
                <a:rPr lang="en-US" baseline="-25000">
                  <a:latin typeface="Symbol" pitchFamily="18" charset="2"/>
                </a:rPr>
                <a:t>g</a:t>
              </a:r>
              <a:r>
                <a:rPr lang="en-US">
                  <a:latin typeface="Comic Sans MS" pitchFamily="66" charset="0"/>
                </a:rPr>
                <a:t> = c</a:t>
              </a:r>
            </a:p>
          </p:txBody>
        </p:sp>
        <p:graphicFrame>
          <p:nvGraphicFramePr>
            <p:cNvPr id="4104" name="Object 79"/>
            <p:cNvGraphicFramePr>
              <a:graphicFrameLocks noChangeAspect="1"/>
            </p:cNvGraphicFramePr>
            <p:nvPr/>
          </p:nvGraphicFramePr>
          <p:xfrm>
            <a:off x="1368" y="2112"/>
            <a:ext cx="150" cy="150"/>
          </p:xfrm>
          <a:graphic>
            <a:graphicData uri="http://schemas.openxmlformats.org/presentationml/2006/ole">
              <p:oleObj spid="_x0000_s4104" name="Equation" r:id="rId5" imgW="164880" imgH="164880" progId="Equation.3">
                <p:embed/>
              </p:oleObj>
            </a:graphicData>
          </a:graphic>
        </p:graphicFrame>
      </p:grpSp>
      <p:sp>
        <p:nvSpPr>
          <p:cNvPr id="419922" name="Text Box 82"/>
          <p:cNvSpPr txBox="1">
            <a:spLocks noChangeArrowheads="1"/>
          </p:cNvSpPr>
          <p:nvPr/>
        </p:nvSpPr>
        <p:spPr bwMode="auto">
          <a:xfrm>
            <a:off x="5486400" y="3200400"/>
            <a:ext cx="3113088" cy="581025"/>
          </a:xfrm>
          <a:prstGeom prst="rect">
            <a:avLst/>
          </a:prstGeom>
          <a:noFill/>
          <a:ln w="9525">
            <a:noFill/>
            <a:miter lim="800000"/>
            <a:headEnd/>
            <a:tailEnd/>
          </a:ln>
        </p:spPr>
        <p:txBody>
          <a:bodyPr wrap="none">
            <a:spAutoFit/>
          </a:bodyPr>
          <a:lstStyle/>
          <a:p>
            <a:r>
              <a:rPr lang="en-US"/>
              <a:t>Photons emitted during travel </a:t>
            </a:r>
            <a:br>
              <a:rPr lang="en-US"/>
            </a:br>
            <a:r>
              <a:rPr lang="en-US"/>
              <a:t>along the 2R/</a:t>
            </a:r>
            <a:r>
              <a:rPr lang="en-US">
                <a:latin typeface="Symbol" pitchFamily="18" charset="2"/>
              </a:rPr>
              <a:t>g</a:t>
            </a:r>
            <a:r>
              <a:rPr lang="en-US"/>
              <a:t> arc will be observed.</a:t>
            </a:r>
          </a:p>
        </p:txBody>
      </p:sp>
      <p:sp>
        <p:nvSpPr>
          <p:cNvPr id="4109" name="Text Box 83"/>
          <p:cNvSpPr txBox="1">
            <a:spLocks noChangeArrowheads="1"/>
          </p:cNvSpPr>
          <p:nvPr/>
        </p:nvSpPr>
        <p:spPr bwMode="auto">
          <a:xfrm>
            <a:off x="25400" y="1308100"/>
            <a:ext cx="2870200" cy="581025"/>
          </a:xfrm>
          <a:prstGeom prst="rect">
            <a:avLst/>
          </a:prstGeom>
          <a:noFill/>
          <a:ln w="9525">
            <a:noFill/>
            <a:miter lim="800000"/>
            <a:headEnd/>
            <a:tailEnd/>
          </a:ln>
        </p:spPr>
        <p:txBody>
          <a:bodyPr>
            <a:spAutoFit/>
          </a:bodyPr>
          <a:lstStyle/>
          <a:p>
            <a:r>
              <a:rPr lang="en-US"/>
              <a:t>For </a:t>
            </a:r>
            <a:r>
              <a:rPr lang="en-US">
                <a:latin typeface="Symbol" pitchFamily="18" charset="2"/>
              </a:rPr>
              <a:t>g</a:t>
            </a:r>
            <a:r>
              <a:rPr lang="en-US"/>
              <a:t>&gt;&gt;1 the emitted photons goes into 1/</a:t>
            </a:r>
            <a:r>
              <a:rPr lang="en-US">
                <a:latin typeface="Symbol" pitchFamily="18" charset="2"/>
              </a:rPr>
              <a:t>g</a:t>
            </a:r>
            <a:r>
              <a:rPr lang="en-US"/>
              <a:t> cone. </a:t>
            </a:r>
          </a:p>
        </p:txBody>
      </p:sp>
      <p:grpSp>
        <p:nvGrpSpPr>
          <p:cNvPr id="6" name="Group 101"/>
          <p:cNvGrpSpPr>
            <a:grpSpLocks/>
          </p:cNvGrpSpPr>
          <p:nvPr/>
        </p:nvGrpSpPr>
        <p:grpSpPr bwMode="auto">
          <a:xfrm>
            <a:off x="965200" y="2382838"/>
            <a:ext cx="7950200" cy="2967037"/>
            <a:chOff x="608" y="1501"/>
            <a:chExt cx="5008" cy="1869"/>
          </a:xfrm>
        </p:grpSpPr>
        <p:grpSp>
          <p:nvGrpSpPr>
            <p:cNvPr id="4118" name="Group 92"/>
            <p:cNvGrpSpPr>
              <a:grpSpLocks/>
            </p:cNvGrpSpPr>
            <p:nvPr/>
          </p:nvGrpSpPr>
          <p:grpSpPr bwMode="auto">
            <a:xfrm>
              <a:off x="2016" y="2706"/>
              <a:ext cx="3600" cy="664"/>
              <a:chOff x="2016" y="2706"/>
              <a:chExt cx="3600" cy="664"/>
            </a:xfrm>
          </p:grpSpPr>
          <p:graphicFrame>
            <p:nvGraphicFramePr>
              <p:cNvPr id="4101" name="Object 34"/>
              <p:cNvGraphicFramePr>
                <a:graphicFrameLocks noChangeAspect="1"/>
              </p:cNvGraphicFramePr>
              <p:nvPr/>
            </p:nvGraphicFramePr>
            <p:xfrm>
              <a:off x="4692" y="2976"/>
              <a:ext cx="924" cy="394"/>
            </p:xfrm>
            <a:graphic>
              <a:graphicData uri="http://schemas.openxmlformats.org/presentationml/2006/ole">
                <p:oleObj spid="_x0000_s4101" name="Equation" r:id="rId6" imgW="1015920" imgH="431640" progId="Equation.3">
                  <p:embed/>
                </p:oleObj>
              </a:graphicData>
            </a:graphic>
          </p:graphicFrame>
          <p:sp>
            <p:nvSpPr>
              <p:cNvPr id="4123" name="Text Box 86"/>
              <p:cNvSpPr txBox="1">
                <a:spLocks noChangeArrowheads="1"/>
              </p:cNvSpPr>
              <p:nvPr/>
            </p:nvSpPr>
            <p:spPr bwMode="auto">
              <a:xfrm>
                <a:off x="2016" y="2706"/>
                <a:ext cx="3120" cy="366"/>
              </a:xfrm>
              <a:prstGeom prst="rect">
                <a:avLst/>
              </a:prstGeom>
              <a:noFill/>
              <a:ln w="9525">
                <a:noFill/>
                <a:miter lim="800000"/>
                <a:headEnd/>
                <a:tailEnd/>
              </a:ln>
            </p:spPr>
            <p:txBody>
              <a:bodyPr>
                <a:spAutoFit/>
              </a:bodyPr>
              <a:lstStyle/>
              <a:p>
                <a:r>
                  <a:rPr lang="en-US"/>
                  <a:t>Photons travel with speed c, while particles with v. </a:t>
                </a:r>
                <a:br>
                  <a:rPr lang="en-US"/>
                </a:br>
                <a:r>
                  <a:rPr lang="en-US"/>
                  <a:t>At point B, separation between photons and particles is</a:t>
                </a:r>
              </a:p>
            </p:txBody>
          </p:sp>
        </p:grpSp>
        <p:grpSp>
          <p:nvGrpSpPr>
            <p:cNvPr id="4119" name="Group 88"/>
            <p:cNvGrpSpPr>
              <a:grpSpLocks/>
            </p:cNvGrpSpPr>
            <p:nvPr/>
          </p:nvGrpSpPr>
          <p:grpSpPr bwMode="auto">
            <a:xfrm>
              <a:off x="608" y="1501"/>
              <a:ext cx="1240" cy="335"/>
              <a:chOff x="608" y="1501"/>
              <a:chExt cx="1240" cy="335"/>
            </a:xfrm>
          </p:grpSpPr>
          <p:sp>
            <p:nvSpPr>
              <p:cNvPr id="4120" name="Text Box 84"/>
              <p:cNvSpPr txBox="1">
                <a:spLocks noChangeArrowheads="1"/>
              </p:cNvSpPr>
              <p:nvPr/>
            </p:nvSpPr>
            <p:spPr bwMode="auto">
              <a:xfrm>
                <a:off x="608" y="1624"/>
                <a:ext cx="210" cy="212"/>
              </a:xfrm>
              <a:prstGeom prst="rect">
                <a:avLst/>
              </a:prstGeom>
              <a:noFill/>
              <a:ln w="9525">
                <a:noFill/>
                <a:miter lim="800000"/>
                <a:headEnd/>
                <a:tailEnd/>
              </a:ln>
            </p:spPr>
            <p:txBody>
              <a:bodyPr wrap="none">
                <a:spAutoFit/>
              </a:bodyPr>
              <a:lstStyle/>
              <a:p>
                <a:r>
                  <a:rPr lang="en-US" b="1">
                    <a:solidFill>
                      <a:srgbClr val="008000"/>
                    </a:solidFill>
                    <a:latin typeface="Comic Sans MS" pitchFamily="66" charset="0"/>
                  </a:rPr>
                  <a:t>A</a:t>
                </a:r>
              </a:p>
            </p:txBody>
          </p:sp>
          <p:sp>
            <p:nvSpPr>
              <p:cNvPr id="4121" name="Text Box 85"/>
              <p:cNvSpPr txBox="1">
                <a:spLocks noChangeArrowheads="1"/>
              </p:cNvSpPr>
              <p:nvPr/>
            </p:nvSpPr>
            <p:spPr bwMode="auto">
              <a:xfrm>
                <a:off x="1520" y="1608"/>
                <a:ext cx="197" cy="212"/>
              </a:xfrm>
              <a:prstGeom prst="rect">
                <a:avLst/>
              </a:prstGeom>
              <a:noFill/>
              <a:ln w="9525">
                <a:noFill/>
                <a:miter lim="800000"/>
                <a:headEnd/>
                <a:tailEnd/>
              </a:ln>
            </p:spPr>
            <p:txBody>
              <a:bodyPr wrap="none">
                <a:spAutoFit/>
              </a:bodyPr>
              <a:lstStyle/>
              <a:p>
                <a:r>
                  <a:rPr lang="en-US" b="1">
                    <a:solidFill>
                      <a:srgbClr val="CC0066"/>
                    </a:solidFill>
                    <a:latin typeface="Comic Sans MS" pitchFamily="66" charset="0"/>
                  </a:rPr>
                  <a:t>B</a:t>
                </a:r>
              </a:p>
            </p:txBody>
          </p:sp>
          <p:sp>
            <p:nvSpPr>
              <p:cNvPr id="4122" name="Freeform 87"/>
              <p:cNvSpPr>
                <a:spLocks/>
              </p:cNvSpPr>
              <p:nvPr/>
            </p:nvSpPr>
            <p:spPr bwMode="auto">
              <a:xfrm>
                <a:off x="1560" y="1501"/>
                <a:ext cx="288" cy="152"/>
              </a:xfrm>
              <a:custGeom>
                <a:avLst/>
                <a:gdLst>
                  <a:gd name="T0" fmla="*/ 0 w 384"/>
                  <a:gd name="T1" fmla="*/ 104 h 152"/>
                  <a:gd name="T2" fmla="*/ 27 w 384"/>
                  <a:gd name="T3" fmla="*/ 8 h 152"/>
                  <a:gd name="T4" fmla="*/ 54 w 384"/>
                  <a:gd name="T5" fmla="*/ 152 h 152"/>
                  <a:gd name="T6" fmla="*/ 81 w 384"/>
                  <a:gd name="T7" fmla="*/ 8 h 152"/>
                  <a:gd name="T8" fmla="*/ 108 w 384"/>
                  <a:gd name="T9" fmla="*/ 152 h 152"/>
                  <a:gd name="T10" fmla="*/ 135 w 384"/>
                  <a:gd name="T11" fmla="*/ 8 h 152"/>
                  <a:gd name="T12" fmla="*/ 162 w 384"/>
                  <a:gd name="T13" fmla="*/ 152 h 152"/>
                  <a:gd name="T14" fmla="*/ 189 w 384"/>
                  <a:gd name="T15" fmla="*/ 8 h 152"/>
                  <a:gd name="T16" fmla="*/ 216 w 384"/>
                  <a:gd name="T17" fmla="*/ 104 h 15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84"/>
                  <a:gd name="T28" fmla="*/ 0 h 152"/>
                  <a:gd name="T29" fmla="*/ 384 w 384"/>
                  <a:gd name="T30" fmla="*/ 152 h 152"/>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84" h="152">
                    <a:moveTo>
                      <a:pt x="0" y="104"/>
                    </a:moveTo>
                    <a:cubicBezTo>
                      <a:pt x="16" y="52"/>
                      <a:pt x="32" y="0"/>
                      <a:pt x="48" y="8"/>
                    </a:cubicBezTo>
                    <a:cubicBezTo>
                      <a:pt x="64" y="16"/>
                      <a:pt x="80" y="152"/>
                      <a:pt x="96" y="152"/>
                    </a:cubicBezTo>
                    <a:cubicBezTo>
                      <a:pt x="112" y="152"/>
                      <a:pt x="128" y="8"/>
                      <a:pt x="144" y="8"/>
                    </a:cubicBezTo>
                    <a:cubicBezTo>
                      <a:pt x="160" y="8"/>
                      <a:pt x="176" y="152"/>
                      <a:pt x="192" y="152"/>
                    </a:cubicBezTo>
                    <a:cubicBezTo>
                      <a:pt x="208" y="152"/>
                      <a:pt x="224" y="8"/>
                      <a:pt x="240" y="8"/>
                    </a:cubicBezTo>
                    <a:cubicBezTo>
                      <a:pt x="256" y="8"/>
                      <a:pt x="272" y="152"/>
                      <a:pt x="288" y="152"/>
                    </a:cubicBezTo>
                    <a:cubicBezTo>
                      <a:pt x="304" y="152"/>
                      <a:pt x="320" y="16"/>
                      <a:pt x="336" y="8"/>
                    </a:cubicBezTo>
                    <a:cubicBezTo>
                      <a:pt x="352" y="0"/>
                      <a:pt x="368" y="80"/>
                      <a:pt x="384" y="104"/>
                    </a:cubicBezTo>
                  </a:path>
                </a:pathLst>
              </a:custGeom>
              <a:noFill/>
              <a:ln w="28575" cmpd="sng">
                <a:solidFill>
                  <a:srgbClr val="FF0000"/>
                </a:solidFill>
                <a:round/>
                <a:headEnd/>
                <a:tailEnd/>
              </a:ln>
            </p:spPr>
            <p:txBody>
              <a:bodyPr/>
              <a:lstStyle/>
              <a:p>
                <a:endParaRPr lang="en-GB"/>
              </a:p>
            </p:txBody>
          </p:sp>
        </p:grpSp>
      </p:grpSp>
      <p:grpSp>
        <p:nvGrpSpPr>
          <p:cNvPr id="9" name="Group 91"/>
          <p:cNvGrpSpPr>
            <a:grpSpLocks/>
          </p:cNvGrpSpPr>
          <p:nvPr/>
        </p:nvGrpSpPr>
        <p:grpSpPr bwMode="auto">
          <a:xfrm>
            <a:off x="152400" y="5270500"/>
            <a:ext cx="6118225" cy="625475"/>
            <a:chOff x="96" y="3320"/>
            <a:chExt cx="3854" cy="394"/>
          </a:xfrm>
        </p:grpSpPr>
        <p:sp>
          <p:nvSpPr>
            <p:cNvPr id="4117" name="Text Box 89"/>
            <p:cNvSpPr txBox="1">
              <a:spLocks noChangeArrowheads="1"/>
            </p:cNvSpPr>
            <p:nvPr/>
          </p:nvSpPr>
          <p:spPr bwMode="auto">
            <a:xfrm>
              <a:off x="96" y="3380"/>
              <a:ext cx="2448" cy="212"/>
            </a:xfrm>
            <a:prstGeom prst="rect">
              <a:avLst/>
            </a:prstGeom>
            <a:noFill/>
            <a:ln w="9525">
              <a:noFill/>
              <a:miter lim="800000"/>
              <a:headEnd/>
              <a:tailEnd/>
            </a:ln>
          </p:spPr>
          <p:txBody>
            <a:bodyPr>
              <a:spAutoFit/>
            </a:bodyPr>
            <a:lstStyle/>
            <a:p>
              <a:r>
                <a:rPr lang="en-US"/>
                <a:t>Therefore, observer will see photons during </a:t>
              </a:r>
            </a:p>
          </p:txBody>
        </p:sp>
        <p:graphicFrame>
          <p:nvGraphicFramePr>
            <p:cNvPr id="4100" name="Object 90"/>
            <p:cNvGraphicFramePr>
              <a:graphicFrameLocks noChangeAspect="1"/>
            </p:cNvGraphicFramePr>
            <p:nvPr/>
          </p:nvGraphicFramePr>
          <p:xfrm>
            <a:off x="2448" y="3320"/>
            <a:ext cx="1502" cy="394"/>
          </p:xfrm>
          <a:graphic>
            <a:graphicData uri="http://schemas.openxmlformats.org/presentationml/2006/ole">
              <p:oleObj spid="_x0000_s4100" name="Equation" r:id="rId7" imgW="1650960" imgH="431640" progId="Equation.3">
                <p:embed/>
              </p:oleObj>
            </a:graphicData>
          </a:graphic>
        </p:graphicFrame>
      </p:grpSp>
      <p:grpSp>
        <p:nvGrpSpPr>
          <p:cNvPr id="10" name="Group 99"/>
          <p:cNvGrpSpPr>
            <a:grpSpLocks/>
          </p:cNvGrpSpPr>
          <p:nvPr/>
        </p:nvGrpSpPr>
        <p:grpSpPr bwMode="auto">
          <a:xfrm>
            <a:off x="5257800" y="5943600"/>
            <a:ext cx="3632200" cy="617538"/>
            <a:chOff x="3312" y="3744"/>
            <a:chExt cx="2288" cy="389"/>
          </a:xfrm>
        </p:grpSpPr>
        <p:graphicFrame>
          <p:nvGraphicFramePr>
            <p:cNvPr id="4099" name="Object 95"/>
            <p:cNvGraphicFramePr>
              <a:graphicFrameLocks noChangeAspect="1"/>
            </p:cNvGraphicFramePr>
            <p:nvPr/>
          </p:nvGraphicFramePr>
          <p:xfrm>
            <a:off x="4926" y="3744"/>
            <a:ext cx="674" cy="389"/>
          </p:xfrm>
          <a:graphic>
            <a:graphicData uri="http://schemas.openxmlformats.org/presentationml/2006/ole">
              <p:oleObj spid="_x0000_s4099" name="Equation" r:id="rId8" imgW="723600" imgH="419040" progId="Equation.3">
                <p:embed/>
              </p:oleObj>
            </a:graphicData>
          </a:graphic>
        </p:graphicFrame>
        <p:sp>
          <p:nvSpPr>
            <p:cNvPr id="4116" name="Text Box 96"/>
            <p:cNvSpPr txBox="1">
              <a:spLocks noChangeArrowheads="1"/>
            </p:cNvSpPr>
            <p:nvPr/>
          </p:nvSpPr>
          <p:spPr bwMode="auto">
            <a:xfrm>
              <a:off x="3312" y="3840"/>
              <a:ext cx="1624" cy="212"/>
            </a:xfrm>
            <a:prstGeom prst="rect">
              <a:avLst/>
            </a:prstGeom>
            <a:noFill/>
            <a:ln w="9525">
              <a:noFill/>
              <a:miter lim="800000"/>
              <a:headEnd/>
              <a:tailEnd/>
            </a:ln>
          </p:spPr>
          <p:txBody>
            <a:bodyPr wrap="none">
              <a:spAutoFit/>
            </a:bodyPr>
            <a:lstStyle/>
            <a:p>
              <a:r>
                <a:rPr lang="en-US"/>
                <a:t>Compare with exact formula:</a:t>
              </a:r>
            </a:p>
          </p:txBody>
        </p:sp>
      </p:grpSp>
      <p:grpSp>
        <p:nvGrpSpPr>
          <p:cNvPr id="11" name="Group 98"/>
          <p:cNvGrpSpPr>
            <a:grpSpLocks/>
          </p:cNvGrpSpPr>
          <p:nvPr/>
        </p:nvGrpSpPr>
        <p:grpSpPr bwMode="auto">
          <a:xfrm>
            <a:off x="85725" y="5930900"/>
            <a:ext cx="4854575" cy="685800"/>
            <a:chOff x="54" y="3736"/>
            <a:chExt cx="3058" cy="432"/>
          </a:xfrm>
        </p:grpSpPr>
        <p:sp>
          <p:nvSpPr>
            <p:cNvPr id="4114" name="Text Box 93"/>
            <p:cNvSpPr txBox="1">
              <a:spLocks noChangeArrowheads="1"/>
            </p:cNvSpPr>
            <p:nvPr/>
          </p:nvSpPr>
          <p:spPr bwMode="auto">
            <a:xfrm>
              <a:off x="54" y="3831"/>
              <a:ext cx="2075" cy="212"/>
            </a:xfrm>
            <a:prstGeom prst="rect">
              <a:avLst/>
            </a:prstGeom>
            <a:noFill/>
            <a:ln w="9525">
              <a:noFill/>
              <a:miter lim="800000"/>
              <a:headEnd/>
              <a:tailEnd/>
            </a:ln>
          </p:spPr>
          <p:txBody>
            <a:bodyPr wrap="none">
              <a:spAutoFit/>
            </a:bodyPr>
            <a:lstStyle/>
            <a:p>
              <a:r>
                <a:rPr lang="en-US"/>
                <a:t>Estimation of characteristic frequency</a:t>
              </a:r>
            </a:p>
          </p:txBody>
        </p:sp>
        <p:graphicFrame>
          <p:nvGraphicFramePr>
            <p:cNvPr id="4098" name="Object 94"/>
            <p:cNvGraphicFramePr>
              <a:graphicFrameLocks noChangeAspect="1"/>
            </p:cNvGraphicFramePr>
            <p:nvPr/>
          </p:nvGraphicFramePr>
          <p:xfrm>
            <a:off x="2144" y="3739"/>
            <a:ext cx="864" cy="389"/>
          </p:xfrm>
          <a:graphic>
            <a:graphicData uri="http://schemas.openxmlformats.org/presentationml/2006/ole">
              <p:oleObj spid="_x0000_s4098" name="Equation" r:id="rId9" imgW="927000" imgH="419040" progId="Equation.3">
                <p:embed/>
              </p:oleObj>
            </a:graphicData>
          </a:graphic>
        </p:graphicFrame>
        <p:sp>
          <p:nvSpPr>
            <p:cNvPr id="4115" name="Rectangle 97"/>
            <p:cNvSpPr>
              <a:spLocks noChangeArrowheads="1"/>
            </p:cNvSpPr>
            <p:nvPr/>
          </p:nvSpPr>
          <p:spPr bwMode="auto">
            <a:xfrm>
              <a:off x="2104" y="3736"/>
              <a:ext cx="1008" cy="432"/>
            </a:xfrm>
            <a:prstGeom prst="rect">
              <a:avLst/>
            </a:prstGeom>
            <a:noFill/>
            <a:ln w="9525">
              <a:solidFill>
                <a:srgbClr val="008000"/>
              </a:solidFill>
              <a:miter lim="800000"/>
              <a:headEnd/>
              <a:tailEnd/>
            </a:ln>
          </p:spPr>
          <p:txBody>
            <a:bodyPr wrap="none" anchor="ctr"/>
            <a:lstStyle/>
            <a:p>
              <a:endParaRPr lang="en-GB"/>
            </a:p>
          </p:txBody>
        </p:sp>
      </p:grpSp>
    </p:spTree>
  </p:cSld>
  <p:clrMapOvr>
    <a:masterClrMapping/>
  </p:clrMapOvr>
  <p:transition>
    <p:strips dir="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1+#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grpId="0" nodeType="clickEffect">
                                  <p:stCondLst>
                                    <p:cond delay="0"/>
                                  </p:stCondLst>
                                  <p:childTnLst>
                                    <p:set>
                                      <p:cBhvr>
                                        <p:cTn id="12" dur="1" fill="hold">
                                          <p:stCondLst>
                                            <p:cond delay="0"/>
                                          </p:stCondLst>
                                        </p:cTn>
                                        <p:tgtEl>
                                          <p:spTgt spid="419922"/>
                                        </p:tgtEl>
                                        <p:attrNameLst>
                                          <p:attrName>style.visibility</p:attrName>
                                        </p:attrNameLst>
                                      </p:cBhvr>
                                      <p:to>
                                        <p:strVal val="visible"/>
                                      </p:to>
                                    </p:set>
                                    <p:anim calcmode="lin" valueType="num">
                                      <p:cBhvr additive="base">
                                        <p:cTn id="13" dur="500" fill="hold"/>
                                        <p:tgtEl>
                                          <p:spTgt spid="419922"/>
                                        </p:tgtEl>
                                        <p:attrNameLst>
                                          <p:attrName>ppt_x</p:attrName>
                                        </p:attrNameLst>
                                      </p:cBhvr>
                                      <p:tavLst>
                                        <p:tav tm="0">
                                          <p:val>
                                            <p:strVal val="1+#ppt_w/2"/>
                                          </p:val>
                                        </p:tav>
                                        <p:tav tm="100000">
                                          <p:val>
                                            <p:strVal val="#ppt_x"/>
                                          </p:val>
                                        </p:tav>
                                      </p:tavLst>
                                    </p:anim>
                                    <p:anim calcmode="lin" valueType="num">
                                      <p:cBhvr additive="base">
                                        <p:cTn id="14" dur="500" fill="hold"/>
                                        <p:tgtEl>
                                          <p:spTgt spid="419922"/>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6"/>
                                        </p:tgtEl>
                                        <p:attrNameLst>
                                          <p:attrName>style.visibility</p:attrName>
                                        </p:attrNameLst>
                                      </p:cBhvr>
                                      <p:to>
                                        <p:strVal val="visible"/>
                                      </p:to>
                                    </p:set>
                                    <p:anim calcmode="lin" valueType="num">
                                      <p:cBhvr additive="base">
                                        <p:cTn id="19" dur="500" fill="hold"/>
                                        <p:tgtEl>
                                          <p:spTgt spid="6"/>
                                        </p:tgtEl>
                                        <p:attrNameLst>
                                          <p:attrName>ppt_x</p:attrName>
                                        </p:attrNameLst>
                                      </p:cBhvr>
                                      <p:tavLst>
                                        <p:tav tm="0">
                                          <p:val>
                                            <p:strVal val="#ppt_x"/>
                                          </p:val>
                                        </p:tav>
                                        <p:tav tm="100000">
                                          <p:val>
                                            <p:strVal val="#ppt_x"/>
                                          </p:val>
                                        </p:tav>
                                      </p:tavLst>
                                    </p:anim>
                                    <p:anim calcmode="lin" valueType="num">
                                      <p:cBhvr additive="base">
                                        <p:cTn id="20"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nodeType="clickEffect">
                                  <p:stCondLst>
                                    <p:cond delay="0"/>
                                  </p:stCondLst>
                                  <p:childTnLst>
                                    <p:set>
                                      <p:cBhvr>
                                        <p:cTn id="24" dur="1" fill="hold">
                                          <p:stCondLst>
                                            <p:cond delay="0"/>
                                          </p:stCondLst>
                                        </p:cTn>
                                        <p:tgtEl>
                                          <p:spTgt spid="9"/>
                                        </p:tgtEl>
                                        <p:attrNameLst>
                                          <p:attrName>style.visibility</p:attrName>
                                        </p:attrNameLst>
                                      </p:cBhvr>
                                      <p:to>
                                        <p:strVal val="visible"/>
                                      </p:to>
                                    </p:set>
                                    <p:anim calcmode="lin" valueType="num">
                                      <p:cBhvr additive="base">
                                        <p:cTn id="25" dur="500" fill="hold"/>
                                        <p:tgtEl>
                                          <p:spTgt spid="9"/>
                                        </p:tgtEl>
                                        <p:attrNameLst>
                                          <p:attrName>ppt_x</p:attrName>
                                        </p:attrNameLst>
                                      </p:cBhvr>
                                      <p:tavLst>
                                        <p:tav tm="0">
                                          <p:val>
                                            <p:strVal val="0-#ppt_w/2"/>
                                          </p:val>
                                        </p:tav>
                                        <p:tav tm="100000">
                                          <p:val>
                                            <p:strVal val="#ppt_x"/>
                                          </p:val>
                                        </p:tav>
                                      </p:tavLst>
                                    </p:anim>
                                    <p:anim calcmode="lin" valueType="num">
                                      <p:cBhvr additive="base">
                                        <p:cTn id="26" dur="500" fill="hold"/>
                                        <p:tgtEl>
                                          <p:spTgt spid="9"/>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nodeType="clickEffect">
                                  <p:stCondLst>
                                    <p:cond delay="0"/>
                                  </p:stCondLst>
                                  <p:childTnLst>
                                    <p:set>
                                      <p:cBhvr>
                                        <p:cTn id="30" dur="1" fill="hold">
                                          <p:stCondLst>
                                            <p:cond delay="0"/>
                                          </p:stCondLst>
                                        </p:cTn>
                                        <p:tgtEl>
                                          <p:spTgt spid="11"/>
                                        </p:tgtEl>
                                        <p:attrNameLst>
                                          <p:attrName>style.visibility</p:attrName>
                                        </p:attrNameLst>
                                      </p:cBhvr>
                                      <p:to>
                                        <p:strVal val="visible"/>
                                      </p:to>
                                    </p:set>
                                    <p:anim calcmode="lin" valueType="num">
                                      <p:cBhvr additive="base">
                                        <p:cTn id="31" dur="500" fill="hold"/>
                                        <p:tgtEl>
                                          <p:spTgt spid="11"/>
                                        </p:tgtEl>
                                        <p:attrNameLst>
                                          <p:attrName>ppt_x</p:attrName>
                                        </p:attrNameLst>
                                      </p:cBhvr>
                                      <p:tavLst>
                                        <p:tav tm="0">
                                          <p:val>
                                            <p:strVal val="0-#ppt_w/2"/>
                                          </p:val>
                                        </p:tav>
                                        <p:tav tm="100000">
                                          <p:val>
                                            <p:strVal val="#ppt_x"/>
                                          </p:val>
                                        </p:tav>
                                      </p:tavLst>
                                    </p:anim>
                                    <p:anim calcmode="lin" valueType="num">
                                      <p:cBhvr additive="base">
                                        <p:cTn id="32" dur="500" fill="hold"/>
                                        <p:tgtEl>
                                          <p:spTgt spid="11"/>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2" fill="hold" nodeType="clickEffect">
                                  <p:stCondLst>
                                    <p:cond delay="0"/>
                                  </p:stCondLst>
                                  <p:childTnLst>
                                    <p:set>
                                      <p:cBhvr>
                                        <p:cTn id="36" dur="1" fill="hold">
                                          <p:stCondLst>
                                            <p:cond delay="0"/>
                                          </p:stCondLst>
                                        </p:cTn>
                                        <p:tgtEl>
                                          <p:spTgt spid="10"/>
                                        </p:tgtEl>
                                        <p:attrNameLst>
                                          <p:attrName>style.visibility</p:attrName>
                                        </p:attrNameLst>
                                      </p:cBhvr>
                                      <p:to>
                                        <p:strVal val="visible"/>
                                      </p:to>
                                    </p:set>
                                    <p:anim calcmode="lin" valueType="num">
                                      <p:cBhvr additive="base">
                                        <p:cTn id="37" dur="500" fill="hold"/>
                                        <p:tgtEl>
                                          <p:spTgt spid="10"/>
                                        </p:tgtEl>
                                        <p:attrNameLst>
                                          <p:attrName>ppt_x</p:attrName>
                                        </p:attrNameLst>
                                      </p:cBhvr>
                                      <p:tavLst>
                                        <p:tav tm="0">
                                          <p:val>
                                            <p:strVal val="1+#ppt_w/2"/>
                                          </p:val>
                                        </p:tav>
                                        <p:tav tm="100000">
                                          <p:val>
                                            <p:strVal val="#ppt_x"/>
                                          </p:val>
                                        </p:tav>
                                      </p:tavLst>
                                    </p:anim>
                                    <p:anim calcmode="lin" valueType="num">
                                      <p:cBhvr additive="base">
                                        <p:cTn id="38" dur="500" fill="hold"/>
                                        <p:tgtEl>
                                          <p:spTgt spid="1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9922" grpId="0" autoUpdateAnimBg="0"/>
    </p:bldLst>
  </p:timing>
</p:sld>
</file>

<file path=ppt/slides/slide2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134" name="Rectangle 2"/>
          <p:cNvSpPr>
            <a:spLocks noGrp="1" noChangeArrowheads="1"/>
          </p:cNvSpPr>
          <p:nvPr>
            <p:ph type="title"/>
          </p:nvPr>
        </p:nvSpPr>
        <p:spPr>
          <a:xfrm>
            <a:off x="1549400" y="176213"/>
            <a:ext cx="6931025" cy="617537"/>
          </a:xfrm>
        </p:spPr>
        <p:txBody>
          <a:bodyPr/>
          <a:lstStyle/>
          <a:p>
            <a:r>
              <a:rPr lang="en-US" smtClean="0"/>
              <a:t>Let’s estimate energy spread growth due to SR</a:t>
            </a:r>
          </a:p>
        </p:txBody>
      </p:sp>
      <p:grpSp>
        <p:nvGrpSpPr>
          <p:cNvPr id="5135" name="Group 68"/>
          <p:cNvGrpSpPr>
            <a:grpSpLocks/>
          </p:cNvGrpSpPr>
          <p:nvPr/>
        </p:nvGrpSpPr>
        <p:grpSpPr bwMode="auto">
          <a:xfrm>
            <a:off x="228600" y="1524000"/>
            <a:ext cx="8523288" cy="617538"/>
            <a:chOff x="144" y="960"/>
            <a:chExt cx="5369" cy="389"/>
          </a:xfrm>
        </p:grpSpPr>
        <p:sp>
          <p:nvSpPr>
            <p:cNvPr id="5151" name="Text Box 37"/>
            <p:cNvSpPr txBox="1">
              <a:spLocks noChangeArrowheads="1"/>
            </p:cNvSpPr>
            <p:nvPr/>
          </p:nvSpPr>
          <p:spPr bwMode="auto">
            <a:xfrm>
              <a:off x="144" y="1008"/>
              <a:ext cx="2816" cy="212"/>
            </a:xfrm>
            <a:prstGeom prst="rect">
              <a:avLst/>
            </a:prstGeom>
            <a:noFill/>
            <a:ln w="9525">
              <a:noFill/>
              <a:miter lim="800000"/>
              <a:headEnd/>
              <a:tailEnd/>
            </a:ln>
          </p:spPr>
          <p:txBody>
            <a:bodyPr>
              <a:spAutoFit/>
            </a:bodyPr>
            <a:lstStyle/>
            <a:p>
              <a:r>
                <a:rPr lang="en-US"/>
                <a:t>We estimated the rate of energy loss :</a:t>
              </a:r>
            </a:p>
          </p:txBody>
        </p:sp>
        <p:sp>
          <p:nvSpPr>
            <p:cNvPr id="5152" name="Text Box 53"/>
            <p:cNvSpPr txBox="1">
              <a:spLocks noChangeArrowheads="1"/>
            </p:cNvSpPr>
            <p:nvPr/>
          </p:nvSpPr>
          <p:spPr bwMode="auto">
            <a:xfrm>
              <a:off x="3120" y="1056"/>
              <a:ext cx="1788" cy="212"/>
            </a:xfrm>
            <a:prstGeom prst="rect">
              <a:avLst/>
            </a:prstGeom>
            <a:noFill/>
            <a:ln w="9525">
              <a:noFill/>
              <a:miter lim="800000"/>
              <a:headEnd/>
              <a:tailEnd/>
            </a:ln>
          </p:spPr>
          <p:txBody>
            <a:bodyPr wrap="none">
              <a:spAutoFit/>
            </a:bodyPr>
            <a:lstStyle/>
            <a:p>
              <a:r>
                <a:rPr lang="en-US"/>
                <a:t>And the characteristic frequency</a:t>
              </a:r>
            </a:p>
          </p:txBody>
        </p:sp>
        <p:graphicFrame>
          <p:nvGraphicFramePr>
            <p:cNvPr id="5132" name="Object 54"/>
            <p:cNvGraphicFramePr>
              <a:graphicFrameLocks noChangeAspect="1"/>
            </p:cNvGraphicFramePr>
            <p:nvPr/>
          </p:nvGraphicFramePr>
          <p:xfrm>
            <a:off x="4944" y="960"/>
            <a:ext cx="569" cy="389"/>
          </p:xfrm>
          <a:graphic>
            <a:graphicData uri="http://schemas.openxmlformats.org/presentationml/2006/ole">
              <p:oleObj spid="_x0000_s5132" name="Equation" r:id="rId3" imgW="609480" imgH="419040" progId="Equation.3">
                <p:embed/>
              </p:oleObj>
            </a:graphicData>
          </a:graphic>
        </p:graphicFrame>
        <p:graphicFrame>
          <p:nvGraphicFramePr>
            <p:cNvPr id="5133" name="Object 56"/>
            <p:cNvGraphicFramePr>
              <a:graphicFrameLocks noChangeAspect="1"/>
            </p:cNvGraphicFramePr>
            <p:nvPr/>
          </p:nvGraphicFramePr>
          <p:xfrm>
            <a:off x="2208" y="960"/>
            <a:ext cx="721" cy="389"/>
          </p:xfrm>
          <a:graphic>
            <a:graphicData uri="http://schemas.openxmlformats.org/presentationml/2006/ole">
              <p:oleObj spid="_x0000_s5133" name="Equation" r:id="rId4" imgW="774360" imgH="419040" progId="Equation.3">
                <p:embed/>
              </p:oleObj>
            </a:graphicData>
          </a:graphic>
        </p:graphicFrame>
      </p:grpSp>
      <p:grpSp>
        <p:nvGrpSpPr>
          <p:cNvPr id="3" name="Group 69"/>
          <p:cNvGrpSpPr>
            <a:grpSpLocks/>
          </p:cNvGrpSpPr>
          <p:nvPr/>
        </p:nvGrpSpPr>
        <p:grpSpPr bwMode="auto">
          <a:xfrm>
            <a:off x="304800" y="2387600"/>
            <a:ext cx="8775700" cy="674688"/>
            <a:chOff x="192" y="1504"/>
            <a:chExt cx="5528" cy="425"/>
          </a:xfrm>
        </p:grpSpPr>
        <p:sp>
          <p:nvSpPr>
            <p:cNvPr id="5149" name="Text Box 57"/>
            <p:cNvSpPr txBox="1">
              <a:spLocks noChangeArrowheads="1"/>
            </p:cNvSpPr>
            <p:nvPr/>
          </p:nvSpPr>
          <p:spPr bwMode="auto">
            <a:xfrm>
              <a:off x="192" y="1584"/>
              <a:ext cx="1084" cy="212"/>
            </a:xfrm>
            <a:prstGeom prst="rect">
              <a:avLst/>
            </a:prstGeom>
            <a:noFill/>
            <a:ln w="9525">
              <a:noFill/>
              <a:miter lim="800000"/>
              <a:headEnd/>
              <a:tailEnd/>
            </a:ln>
          </p:spPr>
          <p:txBody>
            <a:bodyPr wrap="none">
              <a:spAutoFit/>
            </a:bodyPr>
            <a:lstStyle/>
            <a:p>
              <a:r>
                <a:rPr lang="en-US"/>
                <a:t>The photon energy</a:t>
              </a:r>
            </a:p>
          </p:txBody>
        </p:sp>
        <p:graphicFrame>
          <p:nvGraphicFramePr>
            <p:cNvPr id="5128" name="Object 58"/>
            <p:cNvGraphicFramePr>
              <a:graphicFrameLocks noChangeAspect="1"/>
            </p:cNvGraphicFramePr>
            <p:nvPr/>
          </p:nvGraphicFramePr>
          <p:xfrm>
            <a:off x="1296" y="1504"/>
            <a:ext cx="1731" cy="390"/>
          </p:xfrm>
          <a:graphic>
            <a:graphicData uri="http://schemas.openxmlformats.org/presentationml/2006/ole">
              <p:oleObj spid="_x0000_s5128" name="Equation" r:id="rId5" imgW="1854000" imgH="419040" progId="Equation.3">
                <p:embed/>
              </p:oleObj>
            </a:graphicData>
          </a:graphic>
        </p:graphicFrame>
        <p:graphicFrame>
          <p:nvGraphicFramePr>
            <p:cNvPr id="5129" name="Object 60"/>
            <p:cNvGraphicFramePr>
              <a:graphicFrameLocks noChangeAspect="1"/>
            </p:cNvGraphicFramePr>
            <p:nvPr/>
          </p:nvGraphicFramePr>
          <p:xfrm>
            <a:off x="3888" y="1504"/>
            <a:ext cx="569" cy="390"/>
          </p:xfrm>
          <a:graphic>
            <a:graphicData uri="http://schemas.openxmlformats.org/presentationml/2006/ole">
              <p:oleObj spid="_x0000_s5129" name="Equation" r:id="rId6" imgW="609480" imgH="419040" progId="Equation.3">
                <p:embed/>
              </p:oleObj>
            </a:graphicData>
          </a:graphic>
        </p:graphicFrame>
        <p:graphicFrame>
          <p:nvGraphicFramePr>
            <p:cNvPr id="5130" name="Object 61"/>
            <p:cNvGraphicFramePr>
              <a:graphicFrameLocks noChangeAspect="1"/>
            </p:cNvGraphicFramePr>
            <p:nvPr/>
          </p:nvGraphicFramePr>
          <p:xfrm>
            <a:off x="4584" y="1504"/>
            <a:ext cx="463" cy="425"/>
          </p:xfrm>
          <a:graphic>
            <a:graphicData uri="http://schemas.openxmlformats.org/presentationml/2006/ole">
              <p:oleObj spid="_x0000_s5130" name="Equation" r:id="rId7" imgW="495000" imgH="457200" progId="Equation.3">
                <p:embed/>
              </p:oleObj>
            </a:graphicData>
          </a:graphic>
        </p:graphicFrame>
        <p:graphicFrame>
          <p:nvGraphicFramePr>
            <p:cNvPr id="5131" name="Object 62"/>
            <p:cNvGraphicFramePr>
              <a:graphicFrameLocks noChangeAspect="1"/>
            </p:cNvGraphicFramePr>
            <p:nvPr/>
          </p:nvGraphicFramePr>
          <p:xfrm>
            <a:off x="5210" y="1536"/>
            <a:ext cx="510" cy="366"/>
          </p:xfrm>
          <a:graphic>
            <a:graphicData uri="http://schemas.openxmlformats.org/presentationml/2006/ole">
              <p:oleObj spid="_x0000_s5131" name="Equation" r:id="rId8" imgW="545760" imgH="393480" progId="Equation.3">
                <p:embed/>
              </p:oleObj>
            </a:graphicData>
          </a:graphic>
        </p:graphicFrame>
        <p:sp>
          <p:nvSpPr>
            <p:cNvPr id="5150" name="Text Box 63"/>
            <p:cNvSpPr txBox="1">
              <a:spLocks noChangeArrowheads="1"/>
            </p:cNvSpPr>
            <p:nvPr/>
          </p:nvSpPr>
          <p:spPr bwMode="auto">
            <a:xfrm>
              <a:off x="3456" y="1592"/>
              <a:ext cx="429" cy="212"/>
            </a:xfrm>
            <a:prstGeom prst="rect">
              <a:avLst/>
            </a:prstGeom>
            <a:noFill/>
            <a:ln w="9525">
              <a:noFill/>
              <a:miter lim="800000"/>
              <a:headEnd/>
              <a:tailEnd/>
            </a:ln>
          </p:spPr>
          <p:txBody>
            <a:bodyPr wrap="none">
              <a:spAutoFit/>
            </a:bodyPr>
            <a:lstStyle/>
            <a:p>
              <a:r>
                <a:rPr lang="en-US"/>
                <a:t>where</a:t>
              </a:r>
            </a:p>
          </p:txBody>
        </p:sp>
      </p:grpSp>
      <p:grpSp>
        <p:nvGrpSpPr>
          <p:cNvPr id="4" name="Group 82"/>
          <p:cNvGrpSpPr>
            <a:grpSpLocks/>
          </p:cNvGrpSpPr>
          <p:nvPr/>
        </p:nvGrpSpPr>
        <p:grpSpPr bwMode="auto">
          <a:xfrm>
            <a:off x="3136900" y="5848350"/>
            <a:ext cx="5407025" cy="674688"/>
            <a:chOff x="1976" y="3684"/>
            <a:chExt cx="3406" cy="425"/>
          </a:xfrm>
        </p:grpSpPr>
        <p:sp>
          <p:nvSpPr>
            <p:cNvPr id="5148" name="Text Box 51"/>
            <p:cNvSpPr txBox="1">
              <a:spLocks noChangeArrowheads="1"/>
            </p:cNvSpPr>
            <p:nvPr/>
          </p:nvSpPr>
          <p:spPr bwMode="auto">
            <a:xfrm>
              <a:off x="1976" y="3792"/>
              <a:ext cx="1624" cy="212"/>
            </a:xfrm>
            <a:prstGeom prst="rect">
              <a:avLst/>
            </a:prstGeom>
            <a:noFill/>
            <a:ln w="9525">
              <a:noFill/>
              <a:miter lim="800000"/>
              <a:headEnd/>
              <a:tailEnd/>
            </a:ln>
          </p:spPr>
          <p:txBody>
            <a:bodyPr wrap="none">
              <a:spAutoFit/>
            </a:bodyPr>
            <a:lstStyle/>
            <a:p>
              <a:r>
                <a:rPr lang="en-US"/>
                <a:t>Compare with exact formula:</a:t>
              </a:r>
            </a:p>
          </p:txBody>
        </p:sp>
        <p:graphicFrame>
          <p:nvGraphicFramePr>
            <p:cNvPr id="5127" name="Object 67"/>
            <p:cNvGraphicFramePr>
              <a:graphicFrameLocks noChangeAspect="1"/>
            </p:cNvGraphicFramePr>
            <p:nvPr/>
          </p:nvGraphicFramePr>
          <p:xfrm>
            <a:off x="3632" y="3684"/>
            <a:ext cx="1750" cy="425"/>
          </p:xfrm>
          <a:graphic>
            <a:graphicData uri="http://schemas.openxmlformats.org/presentationml/2006/ole">
              <p:oleObj spid="_x0000_s5127" name="Equation" r:id="rId9" imgW="1879560" imgH="457200" progId="Equation.3">
                <p:embed/>
              </p:oleObj>
            </a:graphicData>
          </a:graphic>
        </p:graphicFrame>
      </p:grpSp>
      <p:grpSp>
        <p:nvGrpSpPr>
          <p:cNvPr id="5" name="Group 73"/>
          <p:cNvGrpSpPr>
            <a:grpSpLocks/>
          </p:cNvGrpSpPr>
          <p:nvPr/>
        </p:nvGrpSpPr>
        <p:grpSpPr bwMode="auto">
          <a:xfrm>
            <a:off x="114300" y="3276600"/>
            <a:ext cx="8813800" cy="636588"/>
            <a:chOff x="72" y="2064"/>
            <a:chExt cx="5552" cy="401"/>
          </a:xfrm>
        </p:grpSpPr>
        <p:grpSp>
          <p:nvGrpSpPr>
            <p:cNvPr id="5145" name="Group 70"/>
            <p:cNvGrpSpPr>
              <a:grpSpLocks/>
            </p:cNvGrpSpPr>
            <p:nvPr/>
          </p:nvGrpSpPr>
          <p:grpSpPr bwMode="auto">
            <a:xfrm>
              <a:off x="72" y="2064"/>
              <a:ext cx="3475" cy="401"/>
              <a:chOff x="72" y="2064"/>
              <a:chExt cx="3475" cy="401"/>
            </a:xfrm>
          </p:grpSpPr>
          <p:sp>
            <p:nvSpPr>
              <p:cNvPr id="5147" name="Text Box 36"/>
              <p:cNvSpPr txBox="1">
                <a:spLocks noChangeArrowheads="1"/>
              </p:cNvSpPr>
              <p:nvPr/>
            </p:nvSpPr>
            <p:spPr bwMode="auto">
              <a:xfrm>
                <a:off x="72" y="2112"/>
                <a:ext cx="2344" cy="212"/>
              </a:xfrm>
              <a:prstGeom prst="rect">
                <a:avLst/>
              </a:prstGeom>
              <a:noFill/>
              <a:ln w="9525">
                <a:noFill/>
                <a:miter lim="800000"/>
                <a:headEnd/>
                <a:tailEnd/>
              </a:ln>
            </p:spPr>
            <p:txBody>
              <a:bodyPr wrap="none">
                <a:spAutoFit/>
              </a:bodyPr>
              <a:lstStyle/>
              <a:p>
                <a:r>
                  <a:rPr lang="en-US"/>
                  <a:t>Number of photons emitted per unit length </a:t>
                </a:r>
              </a:p>
            </p:txBody>
          </p:sp>
          <p:graphicFrame>
            <p:nvGraphicFramePr>
              <p:cNvPr id="5126" name="Object 59"/>
              <p:cNvGraphicFramePr>
                <a:graphicFrameLocks noChangeAspect="1"/>
              </p:cNvGraphicFramePr>
              <p:nvPr/>
            </p:nvGraphicFramePr>
            <p:xfrm>
              <a:off x="2424" y="2064"/>
              <a:ext cx="1123" cy="401"/>
            </p:xfrm>
            <a:graphic>
              <a:graphicData uri="http://schemas.openxmlformats.org/presentationml/2006/ole">
                <p:oleObj spid="_x0000_s5126" name="Equation" r:id="rId10" imgW="1206360" imgH="431640" progId="Equation.3">
                  <p:embed/>
                </p:oleObj>
              </a:graphicData>
            </a:graphic>
          </p:graphicFrame>
        </p:grpSp>
        <p:sp>
          <p:nvSpPr>
            <p:cNvPr id="5146" name="Text Box 71"/>
            <p:cNvSpPr txBox="1">
              <a:spLocks noChangeArrowheads="1"/>
            </p:cNvSpPr>
            <p:nvPr/>
          </p:nvSpPr>
          <p:spPr bwMode="auto">
            <a:xfrm>
              <a:off x="3917" y="2100"/>
              <a:ext cx="1707" cy="212"/>
            </a:xfrm>
            <a:prstGeom prst="rect">
              <a:avLst/>
            </a:prstGeom>
            <a:noFill/>
            <a:ln w="9525">
              <a:noFill/>
              <a:miter lim="800000"/>
              <a:headEnd/>
              <a:tailEnd/>
            </a:ln>
          </p:spPr>
          <p:txBody>
            <a:bodyPr wrap="none">
              <a:spAutoFit/>
            </a:bodyPr>
            <a:lstStyle/>
            <a:p>
              <a:r>
                <a:rPr lang="en-US"/>
                <a:t>(per angle </a:t>
              </a:r>
              <a:r>
                <a:rPr lang="en-US">
                  <a:latin typeface="Symbol" pitchFamily="18" charset="2"/>
                </a:rPr>
                <a:t>q :</a:t>
              </a:r>
              <a:r>
                <a:rPr lang="en-US"/>
                <a:t>                           )</a:t>
              </a:r>
            </a:p>
          </p:txBody>
        </p:sp>
        <p:graphicFrame>
          <p:nvGraphicFramePr>
            <p:cNvPr id="5125" name="Object 72"/>
            <p:cNvGraphicFramePr>
              <a:graphicFrameLocks noChangeAspect="1"/>
            </p:cNvGraphicFramePr>
            <p:nvPr/>
          </p:nvGraphicFramePr>
          <p:xfrm>
            <a:off x="4837" y="2128"/>
            <a:ext cx="579" cy="189"/>
          </p:xfrm>
          <a:graphic>
            <a:graphicData uri="http://schemas.openxmlformats.org/presentationml/2006/ole">
              <p:oleObj spid="_x0000_s5125" name="Equation" r:id="rId11" imgW="622080" imgH="203040" progId="Equation.3">
                <p:embed/>
              </p:oleObj>
            </a:graphicData>
          </a:graphic>
        </p:graphicFrame>
      </p:grpSp>
      <p:grpSp>
        <p:nvGrpSpPr>
          <p:cNvPr id="7" name="Group 85"/>
          <p:cNvGrpSpPr>
            <a:grpSpLocks/>
          </p:cNvGrpSpPr>
          <p:nvPr/>
        </p:nvGrpSpPr>
        <p:grpSpPr bwMode="auto">
          <a:xfrm>
            <a:off x="5318125" y="4724400"/>
            <a:ext cx="3419475" cy="762000"/>
            <a:chOff x="3350" y="2976"/>
            <a:chExt cx="2154" cy="480"/>
          </a:xfrm>
        </p:grpSpPr>
        <p:sp>
          <p:nvSpPr>
            <p:cNvPr id="5143" name="Rectangle 66"/>
            <p:cNvSpPr>
              <a:spLocks noChangeArrowheads="1"/>
            </p:cNvSpPr>
            <p:nvPr/>
          </p:nvSpPr>
          <p:spPr bwMode="auto">
            <a:xfrm>
              <a:off x="4160" y="2976"/>
              <a:ext cx="1344" cy="480"/>
            </a:xfrm>
            <a:prstGeom prst="rect">
              <a:avLst/>
            </a:prstGeom>
            <a:noFill/>
            <a:ln w="9525">
              <a:solidFill>
                <a:srgbClr val="008000"/>
              </a:solidFill>
              <a:miter lim="800000"/>
              <a:headEnd/>
              <a:tailEnd/>
            </a:ln>
          </p:spPr>
          <p:txBody>
            <a:bodyPr wrap="none" anchor="ctr"/>
            <a:lstStyle/>
            <a:p>
              <a:endParaRPr lang="en-GB"/>
            </a:p>
          </p:txBody>
        </p:sp>
        <p:graphicFrame>
          <p:nvGraphicFramePr>
            <p:cNvPr id="5124" name="Object 74"/>
            <p:cNvGraphicFramePr>
              <a:graphicFrameLocks noChangeAspect="1"/>
            </p:cNvGraphicFramePr>
            <p:nvPr/>
          </p:nvGraphicFramePr>
          <p:xfrm>
            <a:off x="4207" y="3024"/>
            <a:ext cx="1288" cy="401"/>
          </p:xfrm>
          <a:graphic>
            <a:graphicData uri="http://schemas.openxmlformats.org/presentationml/2006/ole">
              <p:oleObj spid="_x0000_s5124" name="Equation" r:id="rId12" imgW="1384200" imgH="431640" progId="Equation.3">
                <p:embed/>
              </p:oleObj>
            </a:graphicData>
          </a:graphic>
        </p:graphicFrame>
        <p:sp>
          <p:nvSpPr>
            <p:cNvPr id="5144" name="Text Box 75"/>
            <p:cNvSpPr txBox="1">
              <a:spLocks noChangeArrowheads="1"/>
            </p:cNvSpPr>
            <p:nvPr/>
          </p:nvSpPr>
          <p:spPr bwMode="auto">
            <a:xfrm>
              <a:off x="3350" y="3111"/>
              <a:ext cx="797" cy="212"/>
            </a:xfrm>
            <a:prstGeom prst="rect">
              <a:avLst/>
            </a:prstGeom>
            <a:noFill/>
            <a:ln w="9525">
              <a:noFill/>
              <a:miter lim="800000"/>
              <a:headEnd/>
              <a:tailEnd/>
            </a:ln>
          </p:spPr>
          <p:txBody>
            <a:bodyPr wrap="none">
              <a:spAutoFit/>
            </a:bodyPr>
            <a:lstStyle/>
            <a:p>
              <a:r>
                <a:rPr lang="en-US"/>
                <a:t>Which gives:</a:t>
              </a:r>
            </a:p>
          </p:txBody>
        </p:sp>
      </p:grpSp>
      <p:grpSp>
        <p:nvGrpSpPr>
          <p:cNvPr id="8" name="Group 86"/>
          <p:cNvGrpSpPr>
            <a:grpSpLocks/>
          </p:cNvGrpSpPr>
          <p:nvPr/>
        </p:nvGrpSpPr>
        <p:grpSpPr bwMode="auto">
          <a:xfrm>
            <a:off x="304800" y="4306888"/>
            <a:ext cx="8769350" cy="1147762"/>
            <a:chOff x="192" y="2713"/>
            <a:chExt cx="5524" cy="723"/>
          </a:xfrm>
        </p:grpSpPr>
        <p:grpSp>
          <p:nvGrpSpPr>
            <p:cNvPr id="5141" name="Group 84"/>
            <p:cNvGrpSpPr>
              <a:grpSpLocks/>
            </p:cNvGrpSpPr>
            <p:nvPr/>
          </p:nvGrpSpPr>
          <p:grpSpPr bwMode="auto">
            <a:xfrm>
              <a:off x="192" y="2713"/>
              <a:ext cx="5524" cy="723"/>
              <a:chOff x="192" y="2713"/>
              <a:chExt cx="5524" cy="723"/>
            </a:xfrm>
          </p:grpSpPr>
          <p:sp>
            <p:nvSpPr>
              <p:cNvPr id="5142" name="Text Box 64"/>
              <p:cNvSpPr txBox="1">
                <a:spLocks noChangeArrowheads="1"/>
              </p:cNvSpPr>
              <p:nvPr/>
            </p:nvSpPr>
            <p:spPr bwMode="auto">
              <a:xfrm>
                <a:off x="192" y="2713"/>
                <a:ext cx="5524" cy="212"/>
              </a:xfrm>
              <a:prstGeom prst="rect">
                <a:avLst/>
              </a:prstGeom>
              <a:noFill/>
              <a:ln w="9525">
                <a:noFill/>
                <a:miter lim="800000"/>
                <a:headEnd/>
                <a:tailEnd/>
              </a:ln>
            </p:spPr>
            <p:txBody>
              <a:bodyPr wrap="none">
                <a:spAutoFit/>
              </a:bodyPr>
              <a:lstStyle/>
              <a:p>
                <a:r>
                  <a:rPr lang="en-US"/>
                  <a:t>The energy spread </a:t>
                </a:r>
                <a:r>
                  <a:rPr lang="en-US">
                    <a:latin typeface="Symbol" pitchFamily="18" charset="2"/>
                  </a:rPr>
                  <a:t>D</a:t>
                </a:r>
                <a:r>
                  <a:rPr lang="en-US"/>
                  <a:t>E/E will grow due to statistical fluctuations (      ) of the number of emitted photons :</a:t>
                </a:r>
              </a:p>
            </p:txBody>
          </p:sp>
          <p:graphicFrame>
            <p:nvGraphicFramePr>
              <p:cNvPr id="5123" name="Object 65"/>
              <p:cNvGraphicFramePr>
                <a:graphicFrameLocks noChangeAspect="1"/>
              </p:cNvGraphicFramePr>
              <p:nvPr/>
            </p:nvGraphicFramePr>
            <p:xfrm>
              <a:off x="656" y="2976"/>
              <a:ext cx="1809" cy="460"/>
            </p:xfrm>
            <a:graphic>
              <a:graphicData uri="http://schemas.openxmlformats.org/presentationml/2006/ole">
                <p:oleObj spid="_x0000_s5123" name="Equation" r:id="rId13" imgW="1942920" imgH="495000" progId="Equation.3">
                  <p:embed/>
                </p:oleObj>
              </a:graphicData>
            </a:graphic>
          </p:graphicFrame>
        </p:grpSp>
        <p:graphicFrame>
          <p:nvGraphicFramePr>
            <p:cNvPr id="5122" name="Object 79"/>
            <p:cNvGraphicFramePr>
              <a:graphicFrameLocks noChangeAspect="1"/>
            </p:cNvGraphicFramePr>
            <p:nvPr/>
          </p:nvGraphicFramePr>
          <p:xfrm>
            <a:off x="3600" y="2768"/>
            <a:ext cx="176" cy="144"/>
          </p:xfrm>
          <a:graphic>
            <a:graphicData uri="http://schemas.openxmlformats.org/presentationml/2006/ole">
              <p:oleObj spid="_x0000_s5122" name="Equation" r:id="rId14" imgW="279360" imgH="228600" progId="Equation.3">
                <p:embed/>
              </p:oleObj>
            </a:graphicData>
          </a:graphic>
        </p:graphicFrame>
      </p:grpSp>
    </p:spTree>
  </p:cSld>
  <p:clrMapOvr>
    <a:masterClrMapping/>
  </p:clrMapOvr>
  <p:transition>
    <p:strips dir="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additive="base">
                                        <p:cTn id="13" dur="500" fill="hold"/>
                                        <p:tgtEl>
                                          <p:spTgt spid="5"/>
                                        </p:tgtEl>
                                        <p:attrNameLst>
                                          <p:attrName>ppt_x</p:attrName>
                                        </p:attrNameLst>
                                      </p:cBhvr>
                                      <p:tavLst>
                                        <p:tav tm="0">
                                          <p:val>
                                            <p:strVal val="#ppt_x"/>
                                          </p:val>
                                        </p:tav>
                                        <p:tav tm="100000">
                                          <p:val>
                                            <p:strVal val="#ppt_x"/>
                                          </p:val>
                                        </p:tav>
                                      </p:tavLst>
                                    </p:anim>
                                    <p:anim calcmode="lin" valueType="num">
                                      <p:cBhvr additive="base">
                                        <p:cTn id="14"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8"/>
                                        </p:tgtEl>
                                        <p:attrNameLst>
                                          <p:attrName>style.visibility</p:attrName>
                                        </p:attrNameLst>
                                      </p:cBhvr>
                                      <p:to>
                                        <p:strVal val="visible"/>
                                      </p:to>
                                    </p:set>
                                    <p:anim calcmode="lin" valueType="num">
                                      <p:cBhvr additive="base">
                                        <p:cTn id="19" dur="500" fill="hold"/>
                                        <p:tgtEl>
                                          <p:spTgt spid="8"/>
                                        </p:tgtEl>
                                        <p:attrNameLst>
                                          <p:attrName>ppt_x</p:attrName>
                                        </p:attrNameLst>
                                      </p:cBhvr>
                                      <p:tavLst>
                                        <p:tav tm="0">
                                          <p:val>
                                            <p:strVal val="#ppt_x"/>
                                          </p:val>
                                        </p:tav>
                                        <p:tav tm="100000">
                                          <p:val>
                                            <p:strVal val="#ppt_x"/>
                                          </p:val>
                                        </p:tav>
                                      </p:tavLst>
                                    </p:anim>
                                    <p:anim calcmode="lin" valueType="num">
                                      <p:cBhvr additive="base">
                                        <p:cTn id="20"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7"/>
                                        </p:tgtEl>
                                        <p:attrNameLst>
                                          <p:attrName>style.visibility</p:attrName>
                                        </p:attrNameLst>
                                      </p:cBhvr>
                                      <p:to>
                                        <p:strVal val="visible"/>
                                      </p:to>
                                    </p:set>
                                    <p:anim calcmode="lin" valueType="num">
                                      <p:cBhvr additive="base">
                                        <p:cTn id="25" dur="500" fill="hold"/>
                                        <p:tgtEl>
                                          <p:spTgt spid="7"/>
                                        </p:tgtEl>
                                        <p:attrNameLst>
                                          <p:attrName>ppt_x</p:attrName>
                                        </p:attrNameLst>
                                      </p:cBhvr>
                                      <p:tavLst>
                                        <p:tav tm="0">
                                          <p:val>
                                            <p:strVal val="#ppt_x"/>
                                          </p:val>
                                        </p:tav>
                                        <p:tav tm="100000">
                                          <p:val>
                                            <p:strVal val="#ppt_x"/>
                                          </p:val>
                                        </p:tav>
                                      </p:tavLst>
                                    </p:anim>
                                    <p:anim calcmode="lin" valueType="num">
                                      <p:cBhvr additive="base">
                                        <p:cTn id="26"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nodeType="clickEffect">
                                  <p:stCondLst>
                                    <p:cond delay="0"/>
                                  </p:stCondLst>
                                  <p:childTnLst>
                                    <p:set>
                                      <p:cBhvr>
                                        <p:cTn id="30" dur="1" fill="hold">
                                          <p:stCondLst>
                                            <p:cond delay="0"/>
                                          </p:stCondLst>
                                        </p:cTn>
                                        <p:tgtEl>
                                          <p:spTgt spid="4"/>
                                        </p:tgtEl>
                                        <p:attrNameLst>
                                          <p:attrName>style.visibility</p:attrName>
                                        </p:attrNameLst>
                                      </p:cBhvr>
                                      <p:to>
                                        <p:strVal val="visible"/>
                                      </p:to>
                                    </p:set>
                                    <p:anim calcmode="lin" valueType="num">
                                      <p:cBhvr additive="base">
                                        <p:cTn id="31" dur="500" fill="hold"/>
                                        <p:tgtEl>
                                          <p:spTgt spid="4"/>
                                        </p:tgtEl>
                                        <p:attrNameLst>
                                          <p:attrName>ppt_x</p:attrName>
                                        </p:attrNameLst>
                                      </p:cBhvr>
                                      <p:tavLst>
                                        <p:tav tm="0">
                                          <p:val>
                                            <p:strVal val="0-#ppt_w/2"/>
                                          </p:val>
                                        </p:tav>
                                        <p:tav tm="100000">
                                          <p:val>
                                            <p:strVal val="#ppt_x"/>
                                          </p:val>
                                        </p:tav>
                                      </p:tavLst>
                                    </p:anim>
                                    <p:anim calcmode="lin" valueType="num">
                                      <p:cBhvr additive="base">
                                        <p:cTn id="32" dur="500" fill="hold"/>
                                        <p:tgtEl>
                                          <p:spTgt spid="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152" name="Rectangle 1026"/>
          <p:cNvSpPr>
            <a:spLocks noGrp="1" noChangeArrowheads="1"/>
          </p:cNvSpPr>
          <p:nvPr>
            <p:ph type="title"/>
          </p:nvPr>
        </p:nvSpPr>
        <p:spPr>
          <a:xfrm>
            <a:off x="1549400" y="152400"/>
            <a:ext cx="6919913" cy="704850"/>
          </a:xfrm>
        </p:spPr>
        <p:txBody>
          <a:bodyPr/>
          <a:lstStyle/>
          <a:p>
            <a:r>
              <a:rPr lang="en-US" smtClean="0"/>
              <a:t>Let’s estimate emittance growth rate due to SR</a:t>
            </a:r>
          </a:p>
        </p:txBody>
      </p:sp>
      <p:sp>
        <p:nvSpPr>
          <p:cNvPr id="6153" name="Text Box 1029"/>
          <p:cNvSpPr txBox="1">
            <a:spLocks noChangeArrowheads="1"/>
          </p:cNvSpPr>
          <p:nvPr/>
        </p:nvSpPr>
        <p:spPr bwMode="auto">
          <a:xfrm>
            <a:off x="5181600" y="1524000"/>
            <a:ext cx="3962400" cy="581025"/>
          </a:xfrm>
          <a:prstGeom prst="rect">
            <a:avLst/>
          </a:prstGeom>
          <a:noFill/>
          <a:ln w="9525">
            <a:noFill/>
            <a:miter lim="800000"/>
            <a:headEnd/>
            <a:tailEnd/>
          </a:ln>
        </p:spPr>
        <p:txBody>
          <a:bodyPr>
            <a:spAutoFit/>
          </a:bodyPr>
          <a:lstStyle/>
          <a:p>
            <a:r>
              <a:rPr lang="en-US"/>
              <a:t>Dispersion function </a:t>
            </a:r>
            <a:r>
              <a:rPr lang="en-US">
                <a:latin typeface="Symbol" pitchFamily="18" charset="2"/>
              </a:rPr>
              <a:t>h</a:t>
            </a:r>
            <a:r>
              <a:rPr lang="en-US"/>
              <a:t> shows how equilibrium orbit shifts when energy changes  </a:t>
            </a:r>
          </a:p>
        </p:txBody>
      </p:sp>
      <p:grpSp>
        <p:nvGrpSpPr>
          <p:cNvPr id="6154" name="Group 1085"/>
          <p:cNvGrpSpPr>
            <a:grpSpLocks/>
          </p:cNvGrpSpPr>
          <p:nvPr/>
        </p:nvGrpSpPr>
        <p:grpSpPr bwMode="auto">
          <a:xfrm>
            <a:off x="-76200" y="1439863"/>
            <a:ext cx="4487863" cy="2751137"/>
            <a:chOff x="-48" y="907"/>
            <a:chExt cx="2827" cy="1733"/>
          </a:xfrm>
        </p:grpSpPr>
        <p:sp>
          <p:nvSpPr>
            <p:cNvPr id="6176" name="Line 1056"/>
            <p:cNvSpPr>
              <a:spLocks noChangeShapeType="1"/>
            </p:cNvSpPr>
            <p:nvPr/>
          </p:nvSpPr>
          <p:spPr bwMode="auto">
            <a:xfrm flipV="1">
              <a:off x="522" y="1896"/>
              <a:ext cx="424" cy="440"/>
            </a:xfrm>
            <a:prstGeom prst="line">
              <a:avLst/>
            </a:prstGeom>
            <a:noFill/>
            <a:ln w="28575">
              <a:solidFill>
                <a:schemeClr val="tx1"/>
              </a:solidFill>
              <a:round/>
              <a:headEnd/>
              <a:tailEnd type="arrow" w="med" len="med"/>
            </a:ln>
          </p:spPr>
          <p:txBody>
            <a:bodyPr/>
            <a:lstStyle/>
            <a:p>
              <a:endParaRPr lang="en-GB"/>
            </a:p>
          </p:txBody>
        </p:sp>
        <p:sp>
          <p:nvSpPr>
            <p:cNvPr id="6177" name="Arc 1058"/>
            <p:cNvSpPr>
              <a:spLocks noChangeAspect="1"/>
            </p:cNvSpPr>
            <p:nvPr/>
          </p:nvSpPr>
          <p:spPr bwMode="auto">
            <a:xfrm rot="-2700000">
              <a:off x="1234" y="1184"/>
              <a:ext cx="1456" cy="1456"/>
            </a:xfrm>
            <a:custGeom>
              <a:avLst/>
              <a:gdLst>
                <a:gd name="T0" fmla="*/ 0 w 21547"/>
                <a:gd name="T1" fmla="*/ 0 h 21600"/>
                <a:gd name="T2" fmla="*/ 7 w 21547"/>
                <a:gd name="T3" fmla="*/ 6 h 21600"/>
                <a:gd name="T4" fmla="*/ 0 w 21547"/>
                <a:gd name="T5" fmla="*/ 7 h 21600"/>
                <a:gd name="T6" fmla="*/ 0 60000 65536"/>
                <a:gd name="T7" fmla="*/ 0 60000 65536"/>
                <a:gd name="T8" fmla="*/ 0 60000 65536"/>
                <a:gd name="T9" fmla="*/ 0 w 21547"/>
                <a:gd name="T10" fmla="*/ 0 h 21600"/>
                <a:gd name="T11" fmla="*/ 21547 w 21547"/>
                <a:gd name="T12" fmla="*/ 21600 h 21600"/>
              </a:gdLst>
              <a:ahLst/>
              <a:cxnLst>
                <a:cxn ang="T6">
                  <a:pos x="T0" y="T1"/>
                </a:cxn>
                <a:cxn ang="T7">
                  <a:pos x="T2" y="T3"/>
                </a:cxn>
                <a:cxn ang="T8">
                  <a:pos x="T4" y="T5"/>
                </a:cxn>
              </a:cxnLst>
              <a:rect l="T9" t="T10" r="T11" b="T12"/>
              <a:pathLst>
                <a:path w="21547" h="21600" fill="none" extrusionOk="0">
                  <a:moveTo>
                    <a:pt x="-1" y="0"/>
                  </a:moveTo>
                  <a:cubicBezTo>
                    <a:pt x="11343" y="0"/>
                    <a:pt x="20754" y="8774"/>
                    <a:pt x="21547" y="20090"/>
                  </a:cubicBezTo>
                </a:path>
                <a:path w="21547" h="21600" stroke="0" extrusionOk="0">
                  <a:moveTo>
                    <a:pt x="-1" y="0"/>
                  </a:moveTo>
                  <a:cubicBezTo>
                    <a:pt x="11343" y="0"/>
                    <a:pt x="20754" y="8774"/>
                    <a:pt x="21547" y="20090"/>
                  </a:cubicBezTo>
                  <a:lnTo>
                    <a:pt x="0" y="21600"/>
                  </a:lnTo>
                  <a:close/>
                </a:path>
              </a:pathLst>
            </a:custGeom>
            <a:noFill/>
            <a:ln w="28575">
              <a:solidFill>
                <a:schemeClr val="tx1"/>
              </a:solidFill>
              <a:round/>
              <a:headEnd/>
              <a:tailEnd type="arrow" w="med" len="med"/>
            </a:ln>
          </p:spPr>
          <p:txBody>
            <a:bodyPr wrap="none" anchor="ctr"/>
            <a:lstStyle/>
            <a:p>
              <a:endParaRPr lang="en-GB"/>
            </a:p>
          </p:txBody>
        </p:sp>
        <p:sp>
          <p:nvSpPr>
            <p:cNvPr id="6178" name="Arc 1059"/>
            <p:cNvSpPr>
              <a:spLocks noChangeAspect="1"/>
            </p:cNvSpPr>
            <p:nvPr/>
          </p:nvSpPr>
          <p:spPr bwMode="auto">
            <a:xfrm rot="-2700000">
              <a:off x="1109" y="907"/>
              <a:ext cx="1670" cy="1670"/>
            </a:xfrm>
            <a:custGeom>
              <a:avLst/>
              <a:gdLst>
                <a:gd name="T0" fmla="*/ 0 w 21547"/>
                <a:gd name="T1" fmla="*/ 0 h 21596"/>
                <a:gd name="T2" fmla="*/ 10 w 21547"/>
                <a:gd name="T3" fmla="*/ 9 h 21596"/>
                <a:gd name="T4" fmla="*/ 0 w 21547"/>
                <a:gd name="T5" fmla="*/ 10 h 21596"/>
                <a:gd name="T6" fmla="*/ 0 60000 65536"/>
                <a:gd name="T7" fmla="*/ 0 60000 65536"/>
                <a:gd name="T8" fmla="*/ 0 60000 65536"/>
                <a:gd name="T9" fmla="*/ 0 w 21547"/>
                <a:gd name="T10" fmla="*/ 0 h 21596"/>
                <a:gd name="T11" fmla="*/ 21547 w 21547"/>
                <a:gd name="T12" fmla="*/ 21596 h 21596"/>
              </a:gdLst>
              <a:ahLst/>
              <a:cxnLst>
                <a:cxn ang="T6">
                  <a:pos x="T0" y="T1"/>
                </a:cxn>
                <a:cxn ang="T7">
                  <a:pos x="T2" y="T3"/>
                </a:cxn>
                <a:cxn ang="T8">
                  <a:pos x="T4" y="T5"/>
                </a:cxn>
              </a:cxnLst>
              <a:rect l="T9" t="T10" r="T11" b="T12"/>
              <a:pathLst>
                <a:path w="21547" h="21596" fill="none" extrusionOk="0">
                  <a:moveTo>
                    <a:pt x="439" y="0"/>
                  </a:moveTo>
                  <a:cubicBezTo>
                    <a:pt x="11612" y="228"/>
                    <a:pt x="20766" y="8939"/>
                    <a:pt x="21547" y="20086"/>
                  </a:cubicBezTo>
                </a:path>
                <a:path w="21547" h="21596" stroke="0" extrusionOk="0">
                  <a:moveTo>
                    <a:pt x="439" y="0"/>
                  </a:moveTo>
                  <a:cubicBezTo>
                    <a:pt x="11612" y="228"/>
                    <a:pt x="20766" y="8939"/>
                    <a:pt x="21547" y="20086"/>
                  </a:cubicBezTo>
                  <a:lnTo>
                    <a:pt x="0" y="21596"/>
                  </a:lnTo>
                  <a:close/>
                </a:path>
              </a:pathLst>
            </a:custGeom>
            <a:noFill/>
            <a:ln w="28575">
              <a:solidFill>
                <a:srgbClr val="CC0066"/>
              </a:solidFill>
              <a:prstDash val="dash"/>
              <a:round/>
              <a:headEnd/>
              <a:tailEnd/>
            </a:ln>
          </p:spPr>
          <p:txBody>
            <a:bodyPr wrap="none" anchor="ctr"/>
            <a:lstStyle/>
            <a:p>
              <a:endParaRPr lang="en-GB"/>
            </a:p>
          </p:txBody>
        </p:sp>
        <p:sp>
          <p:nvSpPr>
            <p:cNvPr id="6179" name="Oval 1064"/>
            <p:cNvSpPr>
              <a:spLocks noChangeAspect="1" noChangeArrowheads="1"/>
            </p:cNvSpPr>
            <p:nvPr/>
          </p:nvSpPr>
          <p:spPr bwMode="auto">
            <a:xfrm>
              <a:off x="768" y="2016"/>
              <a:ext cx="58" cy="58"/>
            </a:xfrm>
            <a:prstGeom prst="ellipse">
              <a:avLst/>
            </a:prstGeom>
            <a:solidFill>
              <a:srgbClr val="FF0000"/>
            </a:solidFill>
            <a:ln w="9525">
              <a:solidFill>
                <a:schemeClr val="tx1"/>
              </a:solidFill>
              <a:round/>
              <a:headEnd/>
              <a:tailEnd/>
            </a:ln>
          </p:spPr>
          <p:txBody>
            <a:bodyPr wrap="none" anchor="ctr"/>
            <a:lstStyle/>
            <a:p>
              <a:endParaRPr lang="en-GB"/>
            </a:p>
          </p:txBody>
        </p:sp>
        <p:sp>
          <p:nvSpPr>
            <p:cNvPr id="6180" name="Text Box 1074"/>
            <p:cNvSpPr txBox="1">
              <a:spLocks noChangeArrowheads="1"/>
            </p:cNvSpPr>
            <p:nvPr/>
          </p:nvSpPr>
          <p:spPr bwMode="auto">
            <a:xfrm rot="-2700000">
              <a:off x="522" y="2048"/>
              <a:ext cx="947" cy="366"/>
            </a:xfrm>
            <a:prstGeom prst="rect">
              <a:avLst/>
            </a:prstGeom>
            <a:noFill/>
            <a:ln w="9525">
              <a:noFill/>
              <a:miter lim="800000"/>
              <a:headEnd/>
              <a:tailEnd/>
            </a:ln>
          </p:spPr>
          <p:txBody>
            <a:bodyPr>
              <a:spAutoFit/>
            </a:bodyPr>
            <a:lstStyle/>
            <a:p>
              <a:pPr eaLnBrk="1" hangingPunct="1"/>
              <a:r>
                <a:rPr lang="en-US">
                  <a:latin typeface="Comic Sans MS" pitchFamily="66" charset="0"/>
                </a:rPr>
                <a:t>Equilibrium orbit for E</a:t>
              </a:r>
            </a:p>
          </p:txBody>
        </p:sp>
        <p:sp>
          <p:nvSpPr>
            <p:cNvPr id="6181" name="Text Box 1075"/>
            <p:cNvSpPr txBox="1">
              <a:spLocks noChangeArrowheads="1"/>
            </p:cNvSpPr>
            <p:nvPr/>
          </p:nvSpPr>
          <p:spPr bwMode="auto">
            <a:xfrm rot="-2700000">
              <a:off x="-48" y="1545"/>
              <a:ext cx="1528" cy="366"/>
            </a:xfrm>
            <a:prstGeom prst="rect">
              <a:avLst/>
            </a:prstGeom>
            <a:noFill/>
            <a:ln w="9525">
              <a:noFill/>
              <a:miter lim="800000"/>
              <a:headEnd/>
              <a:tailEnd/>
            </a:ln>
          </p:spPr>
          <p:txBody>
            <a:bodyPr>
              <a:spAutoFit/>
            </a:bodyPr>
            <a:lstStyle/>
            <a:p>
              <a:pPr eaLnBrk="1" hangingPunct="1"/>
              <a:r>
                <a:rPr lang="en-US">
                  <a:latin typeface="Comic Sans MS" pitchFamily="66" charset="0"/>
                </a:rPr>
                <a:t>Equilibrium orbit </a:t>
              </a:r>
              <a:br>
                <a:rPr lang="en-US">
                  <a:latin typeface="Comic Sans MS" pitchFamily="66" charset="0"/>
                </a:rPr>
              </a:br>
              <a:r>
                <a:rPr lang="en-US">
                  <a:latin typeface="Comic Sans MS" pitchFamily="66" charset="0"/>
                </a:rPr>
                <a:t>for E+</a:t>
              </a:r>
              <a:r>
                <a:rPr lang="en-US">
                  <a:latin typeface="Symbol" pitchFamily="18" charset="2"/>
                </a:rPr>
                <a:t>D</a:t>
              </a:r>
              <a:r>
                <a:rPr lang="en-US">
                  <a:latin typeface="Comic Sans MS" pitchFamily="66" charset="0"/>
                </a:rPr>
                <a:t>E</a:t>
              </a:r>
            </a:p>
          </p:txBody>
        </p:sp>
        <p:sp>
          <p:nvSpPr>
            <p:cNvPr id="6182" name="Line 1083"/>
            <p:cNvSpPr>
              <a:spLocks noChangeShapeType="1"/>
            </p:cNvSpPr>
            <p:nvPr/>
          </p:nvSpPr>
          <p:spPr bwMode="auto">
            <a:xfrm>
              <a:off x="852" y="1688"/>
              <a:ext cx="144" cy="144"/>
            </a:xfrm>
            <a:prstGeom prst="line">
              <a:avLst/>
            </a:prstGeom>
            <a:noFill/>
            <a:ln w="12700">
              <a:solidFill>
                <a:schemeClr val="bg2"/>
              </a:solidFill>
              <a:round/>
              <a:headEnd type="arrow" w="med" len="med"/>
              <a:tailEnd type="arrow" w="med" len="med"/>
            </a:ln>
          </p:spPr>
          <p:txBody>
            <a:bodyPr/>
            <a:lstStyle/>
            <a:p>
              <a:endParaRPr lang="en-GB"/>
            </a:p>
          </p:txBody>
        </p:sp>
        <p:sp>
          <p:nvSpPr>
            <p:cNvPr id="6183" name="Text Box 1084"/>
            <p:cNvSpPr txBox="1">
              <a:spLocks noChangeArrowheads="1"/>
            </p:cNvSpPr>
            <p:nvPr/>
          </p:nvSpPr>
          <p:spPr bwMode="auto">
            <a:xfrm rot="-2700000">
              <a:off x="863" y="1538"/>
              <a:ext cx="402" cy="173"/>
            </a:xfrm>
            <a:prstGeom prst="rect">
              <a:avLst/>
            </a:prstGeom>
            <a:noFill/>
            <a:ln w="9525">
              <a:noFill/>
              <a:miter lim="800000"/>
              <a:headEnd/>
              <a:tailEnd/>
            </a:ln>
          </p:spPr>
          <p:txBody>
            <a:bodyPr wrap="none">
              <a:spAutoFit/>
            </a:bodyPr>
            <a:lstStyle/>
            <a:p>
              <a:r>
                <a:rPr lang="en-US" sz="1200">
                  <a:latin typeface="Symbol" pitchFamily="18" charset="2"/>
                </a:rPr>
                <a:t>h</a:t>
              </a:r>
              <a:r>
                <a:rPr lang="en-US" sz="1200"/>
                <a:t> </a:t>
              </a:r>
              <a:r>
                <a:rPr lang="en-US" sz="1200">
                  <a:latin typeface="Symbol" pitchFamily="18" charset="2"/>
                </a:rPr>
                <a:t>D</a:t>
              </a:r>
              <a:r>
                <a:rPr lang="en-US" sz="1200"/>
                <a:t>E/E</a:t>
              </a:r>
            </a:p>
          </p:txBody>
        </p:sp>
      </p:grpSp>
      <p:grpSp>
        <p:nvGrpSpPr>
          <p:cNvPr id="3" name="Group 1101"/>
          <p:cNvGrpSpPr>
            <a:grpSpLocks/>
          </p:cNvGrpSpPr>
          <p:nvPr/>
        </p:nvGrpSpPr>
        <p:grpSpPr bwMode="auto">
          <a:xfrm>
            <a:off x="2667000" y="1566863"/>
            <a:ext cx="6324600" cy="1817687"/>
            <a:chOff x="1680" y="987"/>
            <a:chExt cx="3984" cy="1145"/>
          </a:xfrm>
        </p:grpSpPr>
        <p:sp>
          <p:nvSpPr>
            <p:cNvPr id="6169" name="Text Box 1031"/>
            <p:cNvSpPr txBox="1">
              <a:spLocks noChangeArrowheads="1"/>
            </p:cNvSpPr>
            <p:nvPr/>
          </p:nvSpPr>
          <p:spPr bwMode="auto">
            <a:xfrm>
              <a:off x="3264" y="1608"/>
              <a:ext cx="2400" cy="366"/>
            </a:xfrm>
            <a:prstGeom prst="rect">
              <a:avLst/>
            </a:prstGeom>
            <a:noFill/>
            <a:ln w="9525">
              <a:noFill/>
              <a:miter lim="800000"/>
              <a:headEnd/>
              <a:tailEnd/>
            </a:ln>
          </p:spPr>
          <p:txBody>
            <a:bodyPr>
              <a:spAutoFit/>
            </a:bodyPr>
            <a:lstStyle/>
            <a:p>
              <a:r>
                <a:rPr lang="en-US"/>
                <a:t>When a photon is emitted, the particle starts to oscillate around new equilibrium orbit </a:t>
              </a:r>
            </a:p>
          </p:txBody>
        </p:sp>
        <p:grpSp>
          <p:nvGrpSpPr>
            <p:cNvPr id="6170" name="Group 1087"/>
            <p:cNvGrpSpPr>
              <a:grpSpLocks/>
            </p:cNvGrpSpPr>
            <p:nvPr/>
          </p:nvGrpSpPr>
          <p:grpSpPr bwMode="auto">
            <a:xfrm>
              <a:off x="1680" y="987"/>
              <a:ext cx="1382" cy="1145"/>
              <a:chOff x="1680" y="987"/>
              <a:chExt cx="1382" cy="1145"/>
            </a:xfrm>
          </p:grpSpPr>
          <p:sp>
            <p:nvSpPr>
              <p:cNvPr id="6171" name="Line 1049"/>
              <p:cNvSpPr>
                <a:spLocks noChangeShapeType="1"/>
              </p:cNvSpPr>
              <p:nvPr/>
            </p:nvSpPr>
            <p:spPr bwMode="auto">
              <a:xfrm flipH="1" flipV="1">
                <a:off x="1770" y="1520"/>
                <a:ext cx="102" cy="448"/>
              </a:xfrm>
              <a:prstGeom prst="line">
                <a:avLst/>
              </a:prstGeom>
              <a:noFill/>
              <a:ln w="12700">
                <a:solidFill>
                  <a:schemeClr val="bg2"/>
                </a:solidFill>
                <a:round/>
                <a:headEnd/>
                <a:tailEnd type="triangle" w="med" len="med"/>
              </a:ln>
            </p:spPr>
            <p:txBody>
              <a:bodyPr/>
              <a:lstStyle/>
              <a:p>
                <a:endParaRPr lang="en-GB"/>
              </a:p>
            </p:txBody>
          </p:sp>
          <p:sp>
            <p:nvSpPr>
              <p:cNvPr id="6172" name="Text Box 1051"/>
              <p:cNvSpPr txBox="1">
                <a:spLocks noChangeArrowheads="1"/>
              </p:cNvSpPr>
              <p:nvPr/>
            </p:nvSpPr>
            <p:spPr bwMode="auto">
              <a:xfrm>
                <a:off x="1680" y="1920"/>
                <a:ext cx="754" cy="212"/>
              </a:xfrm>
              <a:prstGeom prst="rect">
                <a:avLst/>
              </a:prstGeom>
              <a:noFill/>
              <a:ln w="9525">
                <a:noFill/>
                <a:miter lim="800000"/>
                <a:headEnd/>
                <a:tailEnd/>
              </a:ln>
            </p:spPr>
            <p:txBody>
              <a:bodyPr wrap="none">
                <a:spAutoFit/>
              </a:bodyPr>
              <a:lstStyle/>
              <a:p>
                <a:r>
                  <a:rPr lang="en-US"/>
                  <a:t>Emit photon</a:t>
                </a:r>
              </a:p>
            </p:txBody>
          </p:sp>
          <p:sp>
            <p:nvSpPr>
              <p:cNvPr id="6173" name="Freeform 1081"/>
              <p:cNvSpPr>
                <a:spLocks/>
              </p:cNvSpPr>
              <p:nvPr/>
            </p:nvSpPr>
            <p:spPr bwMode="auto">
              <a:xfrm>
                <a:off x="1754" y="987"/>
                <a:ext cx="1308" cy="725"/>
              </a:xfrm>
              <a:custGeom>
                <a:avLst/>
                <a:gdLst>
                  <a:gd name="T0" fmla="*/ 0 w 1308"/>
                  <a:gd name="T1" fmla="*/ 529 h 725"/>
                  <a:gd name="T2" fmla="*/ 240 w 1308"/>
                  <a:gd name="T3" fmla="*/ 1 h 725"/>
                  <a:gd name="T4" fmla="*/ 444 w 1308"/>
                  <a:gd name="T5" fmla="*/ 521 h 725"/>
                  <a:gd name="T6" fmla="*/ 832 w 1308"/>
                  <a:gd name="T7" fmla="*/ 109 h 725"/>
                  <a:gd name="T8" fmla="*/ 892 w 1308"/>
                  <a:gd name="T9" fmla="*/ 673 h 725"/>
                  <a:gd name="T10" fmla="*/ 1308 w 1308"/>
                  <a:gd name="T11" fmla="*/ 421 h 725"/>
                  <a:gd name="T12" fmla="*/ 0 60000 65536"/>
                  <a:gd name="T13" fmla="*/ 0 60000 65536"/>
                  <a:gd name="T14" fmla="*/ 0 60000 65536"/>
                  <a:gd name="T15" fmla="*/ 0 60000 65536"/>
                  <a:gd name="T16" fmla="*/ 0 60000 65536"/>
                  <a:gd name="T17" fmla="*/ 0 60000 65536"/>
                  <a:gd name="T18" fmla="*/ 0 w 1308"/>
                  <a:gd name="T19" fmla="*/ 0 h 725"/>
                  <a:gd name="T20" fmla="*/ 1308 w 1308"/>
                  <a:gd name="T21" fmla="*/ 725 h 725"/>
                </a:gdLst>
                <a:ahLst/>
                <a:cxnLst>
                  <a:cxn ang="T12">
                    <a:pos x="T0" y="T1"/>
                  </a:cxn>
                  <a:cxn ang="T13">
                    <a:pos x="T2" y="T3"/>
                  </a:cxn>
                  <a:cxn ang="T14">
                    <a:pos x="T4" y="T5"/>
                  </a:cxn>
                  <a:cxn ang="T15">
                    <a:pos x="T6" y="T7"/>
                  </a:cxn>
                  <a:cxn ang="T16">
                    <a:pos x="T8" y="T9"/>
                  </a:cxn>
                  <a:cxn ang="T17">
                    <a:pos x="T10" y="T11"/>
                  </a:cxn>
                </a:cxnLst>
                <a:rect l="T18" t="T19" r="T20" b="T21"/>
                <a:pathLst>
                  <a:path w="1308" h="725">
                    <a:moveTo>
                      <a:pt x="0" y="529"/>
                    </a:moveTo>
                    <a:cubicBezTo>
                      <a:pt x="83" y="265"/>
                      <a:pt x="166" y="2"/>
                      <a:pt x="240" y="1"/>
                    </a:cubicBezTo>
                    <a:cubicBezTo>
                      <a:pt x="314" y="0"/>
                      <a:pt x="345" y="503"/>
                      <a:pt x="444" y="521"/>
                    </a:cubicBezTo>
                    <a:cubicBezTo>
                      <a:pt x="543" y="539"/>
                      <a:pt x="757" y="84"/>
                      <a:pt x="832" y="109"/>
                    </a:cubicBezTo>
                    <a:cubicBezTo>
                      <a:pt x="907" y="134"/>
                      <a:pt x="813" y="621"/>
                      <a:pt x="892" y="673"/>
                    </a:cubicBezTo>
                    <a:cubicBezTo>
                      <a:pt x="971" y="725"/>
                      <a:pt x="1241" y="461"/>
                      <a:pt x="1308" y="421"/>
                    </a:cubicBezTo>
                  </a:path>
                </a:pathLst>
              </a:custGeom>
              <a:noFill/>
              <a:ln w="19050" cmpd="sng">
                <a:solidFill>
                  <a:srgbClr val="008000"/>
                </a:solidFill>
                <a:round/>
                <a:headEnd type="none" w="med" len="med"/>
                <a:tailEnd type="triangle" w="med" len="med"/>
              </a:ln>
            </p:spPr>
            <p:txBody>
              <a:bodyPr/>
              <a:lstStyle/>
              <a:p>
                <a:endParaRPr lang="en-GB"/>
              </a:p>
            </p:txBody>
          </p:sp>
          <p:sp>
            <p:nvSpPr>
              <p:cNvPr id="6174" name="Oval 1076"/>
              <p:cNvSpPr>
                <a:spLocks noChangeAspect="1" noChangeArrowheads="1"/>
              </p:cNvSpPr>
              <p:nvPr/>
            </p:nvSpPr>
            <p:spPr bwMode="auto">
              <a:xfrm>
                <a:off x="1722" y="1472"/>
                <a:ext cx="58" cy="58"/>
              </a:xfrm>
              <a:prstGeom prst="ellipse">
                <a:avLst/>
              </a:prstGeom>
              <a:solidFill>
                <a:srgbClr val="FF0000"/>
              </a:solidFill>
              <a:ln w="9525">
                <a:solidFill>
                  <a:schemeClr val="tx1"/>
                </a:solidFill>
                <a:round/>
                <a:headEnd/>
                <a:tailEnd/>
              </a:ln>
            </p:spPr>
            <p:txBody>
              <a:bodyPr wrap="none" anchor="ctr"/>
              <a:lstStyle/>
              <a:p>
                <a:endParaRPr lang="en-GB"/>
              </a:p>
            </p:txBody>
          </p:sp>
          <p:sp>
            <p:nvSpPr>
              <p:cNvPr id="6175" name="Freeform 1078"/>
              <p:cNvSpPr>
                <a:spLocks/>
              </p:cNvSpPr>
              <p:nvPr/>
            </p:nvSpPr>
            <p:spPr bwMode="auto">
              <a:xfrm>
                <a:off x="1770" y="1452"/>
                <a:ext cx="336" cy="88"/>
              </a:xfrm>
              <a:custGeom>
                <a:avLst/>
                <a:gdLst>
                  <a:gd name="T0" fmla="*/ 0 w 432"/>
                  <a:gd name="T1" fmla="*/ 31 h 160"/>
                  <a:gd name="T2" fmla="*/ 29 w 432"/>
                  <a:gd name="T3" fmla="*/ 2 h 160"/>
                  <a:gd name="T4" fmla="*/ 58 w 432"/>
                  <a:gd name="T5" fmla="*/ 46 h 160"/>
                  <a:gd name="T6" fmla="*/ 87 w 432"/>
                  <a:gd name="T7" fmla="*/ 2 h 160"/>
                  <a:gd name="T8" fmla="*/ 116 w 432"/>
                  <a:gd name="T9" fmla="*/ 46 h 160"/>
                  <a:gd name="T10" fmla="*/ 145 w 432"/>
                  <a:gd name="T11" fmla="*/ 2 h 160"/>
                  <a:gd name="T12" fmla="*/ 174 w 432"/>
                  <a:gd name="T13" fmla="*/ 46 h 160"/>
                  <a:gd name="T14" fmla="*/ 203 w 432"/>
                  <a:gd name="T15" fmla="*/ 2 h 160"/>
                  <a:gd name="T16" fmla="*/ 233 w 432"/>
                  <a:gd name="T17" fmla="*/ 46 h 160"/>
                  <a:gd name="T18" fmla="*/ 261 w 432"/>
                  <a:gd name="T19" fmla="*/ 17 h 16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432"/>
                  <a:gd name="T31" fmla="*/ 0 h 160"/>
                  <a:gd name="T32" fmla="*/ 432 w 432"/>
                  <a:gd name="T33" fmla="*/ 160 h 16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432" h="160">
                    <a:moveTo>
                      <a:pt x="0" y="104"/>
                    </a:moveTo>
                    <a:cubicBezTo>
                      <a:pt x="16" y="52"/>
                      <a:pt x="32" y="0"/>
                      <a:pt x="48" y="8"/>
                    </a:cubicBezTo>
                    <a:cubicBezTo>
                      <a:pt x="64" y="16"/>
                      <a:pt x="80" y="152"/>
                      <a:pt x="96" y="152"/>
                    </a:cubicBezTo>
                    <a:cubicBezTo>
                      <a:pt x="112" y="152"/>
                      <a:pt x="128" y="8"/>
                      <a:pt x="144" y="8"/>
                    </a:cubicBezTo>
                    <a:cubicBezTo>
                      <a:pt x="160" y="8"/>
                      <a:pt x="176" y="152"/>
                      <a:pt x="192" y="152"/>
                    </a:cubicBezTo>
                    <a:cubicBezTo>
                      <a:pt x="208" y="152"/>
                      <a:pt x="224" y="8"/>
                      <a:pt x="240" y="8"/>
                    </a:cubicBezTo>
                    <a:cubicBezTo>
                      <a:pt x="256" y="8"/>
                      <a:pt x="272" y="152"/>
                      <a:pt x="288" y="152"/>
                    </a:cubicBezTo>
                    <a:cubicBezTo>
                      <a:pt x="304" y="152"/>
                      <a:pt x="320" y="8"/>
                      <a:pt x="336" y="8"/>
                    </a:cubicBezTo>
                    <a:cubicBezTo>
                      <a:pt x="352" y="8"/>
                      <a:pt x="368" y="144"/>
                      <a:pt x="384" y="152"/>
                    </a:cubicBezTo>
                    <a:cubicBezTo>
                      <a:pt x="400" y="160"/>
                      <a:pt x="424" y="72"/>
                      <a:pt x="432" y="56"/>
                    </a:cubicBezTo>
                  </a:path>
                </a:pathLst>
              </a:custGeom>
              <a:noFill/>
              <a:ln w="19050" cmpd="sng">
                <a:solidFill>
                  <a:srgbClr val="FF0000"/>
                </a:solidFill>
                <a:round/>
                <a:headEnd type="none" w="med" len="med"/>
                <a:tailEnd type="none" w="med" len="med"/>
              </a:ln>
            </p:spPr>
            <p:txBody>
              <a:bodyPr/>
              <a:lstStyle/>
              <a:p>
                <a:endParaRPr lang="en-GB"/>
              </a:p>
            </p:txBody>
          </p:sp>
        </p:grpSp>
      </p:grpSp>
      <p:grpSp>
        <p:nvGrpSpPr>
          <p:cNvPr id="5" name="Group 1102"/>
          <p:cNvGrpSpPr>
            <a:grpSpLocks/>
          </p:cNvGrpSpPr>
          <p:nvPr/>
        </p:nvGrpSpPr>
        <p:grpSpPr bwMode="auto">
          <a:xfrm>
            <a:off x="3311525" y="3429000"/>
            <a:ext cx="5329238" cy="1482725"/>
            <a:chOff x="2086" y="2160"/>
            <a:chExt cx="3357" cy="934"/>
          </a:xfrm>
        </p:grpSpPr>
        <p:grpSp>
          <p:nvGrpSpPr>
            <p:cNvPr id="6164" name="Group 1088"/>
            <p:cNvGrpSpPr>
              <a:grpSpLocks/>
            </p:cNvGrpSpPr>
            <p:nvPr/>
          </p:nvGrpSpPr>
          <p:grpSpPr bwMode="auto">
            <a:xfrm>
              <a:off x="3168" y="2160"/>
              <a:ext cx="2275" cy="220"/>
              <a:chOff x="3168" y="2160"/>
              <a:chExt cx="2275" cy="220"/>
            </a:xfrm>
          </p:grpSpPr>
          <p:graphicFrame>
            <p:nvGraphicFramePr>
              <p:cNvPr id="6151" name="Object 1028"/>
              <p:cNvGraphicFramePr>
                <a:graphicFrameLocks noChangeAspect="1"/>
              </p:cNvGraphicFramePr>
              <p:nvPr/>
            </p:nvGraphicFramePr>
            <p:xfrm>
              <a:off x="4704" y="2195"/>
              <a:ext cx="739" cy="185"/>
            </p:xfrm>
            <a:graphic>
              <a:graphicData uri="http://schemas.openxmlformats.org/presentationml/2006/ole">
                <p:oleObj spid="_x0000_s6151" name="Equation" r:id="rId3" imgW="812520" imgH="203040" progId="Equation.3">
                  <p:embed/>
                </p:oleObj>
              </a:graphicData>
            </a:graphic>
          </p:graphicFrame>
          <p:sp>
            <p:nvSpPr>
              <p:cNvPr id="6168" name="Text Box 1036"/>
              <p:cNvSpPr txBox="1">
                <a:spLocks noChangeArrowheads="1"/>
              </p:cNvSpPr>
              <p:nvPr/>
            </p:nvSpPr>
            <p:spPr bwMode="auto">
              <a:xfrm>
                <a:off x="3168" y="2160"/>
                <a:ext cx="1490" cy="212"/>
              </a:xfrm>
              <a:prstGeom prst="rect">
                <a:avLst/>
              </a:prstGeom>
              <a:noFill/>
              <a:ln w="9525">
                <a:noFill/>
                <a:miter lim="800000"/>
                <a:headEnd/>
                <a:tailEnd/>
              </a:ln>
            </p:spPr>
            <p:txBody>
              <a:bodyPr wrap="none">
                <a:spAutoFit/>
              </a:bodyPr>
              <a:lstStyle/>
              <a:p>
                <a:r>
                  <a:rPr lang="en-US"/>
                  <a:t>Amplitude of oscillation is</a:t>
                </a:r>
              </a:p>
            </p:txBody>
          </p:sp>
        </p:grpSp>
        <p:grpSp>
          <p:nvGrpSpPr>
            <p:cNvPr id="6165" name="Group 1098"/>
            <p:cNvGrpSpPr>
              <a:grpSpLocks/>
            </p:cNvGrpSpPr>
            <p:nvPr/>
          </p:nvGrpSpPr>
          <p:grpSpPr bwMode="auto">
            <a:xfrm>
              <a:off x="2086" y="2480"/>
              <a:ext cx="3030" cy="614"/>
              <a:chOff x="2086" y="2480"/>
              <a:chExt cx="3030" cy="614"/>
            </a:xfrm>
          </p:grpSpPr>
          <p:graphicFrame>
            <p:nvGraphicFramePr>
              <p:cNvPr id="6149" name="Object 1032"/>
              <p:cNvGraphicFramePr>
                <a:graphicFrameLocks noChangeAspect="1"/>
              </p:cNvGraphicFramePr>
              <p:nvPr/>
            </p:nvGraphicFramePr>
            <p:xfrm>
              <a:off x="4320" y="2480"/>
              <a:ext cx="796" cy="220"/>
            </p:xfrm>
            <a:graphic>
              <a:graphicData uri="http://schemas.openxmlformats.org/presentationml/2006/ole">
                <p:oleObj spid="_x0000_s6149" name="Equation" r:id="rId4" imgW="876240" imgH="241200" progId="Equation.3">
                  <p:embed/>
                </p:oleObj>
              </a:graphicData>
            </a:graphic>
          </p:graphicFrame>
          <p:sp>
            <p:nvSpPr>
              <p:cNvPr id="6166" name="Text Box 1043"/>
              <p:cNvSpPr txBox="1">
                <a:spLocks noChangeArrowheads="1"/>
              </p:cNvSpPr>
              <p:nvPr/>
            </p:nvSpPr>
            <p:spPr bwMode="auto">
              <a:xfrm>
                <a:off x="2177" y="2496"/>
                <a:ext cx="2095" cy="212"/>
              </a:xfrm>
              <a:prstGeom prst="rect">
                <a:avLst/>
              </a:prstGeom>
              <a:noFill/>
              <a:ln w="9525">
                <a:noFill/>
                <a:miter lim="800000"/>
                <a:headEnd/>
                <a:tailEnd/>
              </a:ln>
            </p:spPr>
            <p:txBody>
              <a:bodyPr wrap="none">
                <a:spAutoFit/>
              </a:bodyPr>
              <a:lstStyle/>
              <a:p>
                <a:r>
                  <a:rPr lang="en-US"/>
                  <a:t>Compare this with betatron beam size:</a:t>
                </a:r>
              </a:p>
            </p:txBody>
          </p:sp>
          <p:sp>
            <p:nvSpPr>
              <p:cNvPr id="6167" name="Text Box 1089"/>
              <p:cNvSpPr txBox="1">
                <a:spLocks noChangeArrowheads="1"/>
              </p:cNvSpPr>
              <p:nvPr/>
            </p:nvSpPr>
            <p:spPr bwMode="auto">
              <a:xfrm>
                <a:off x="2086" y="2775"/>
                <a:ext cx="1627" cy="212"/>
              </a:xfrm>
              <a:prstGeom prst="rect">
                <a:avLst/>
              </a:prstGeom>
              <a:noFill/>
              <a:ln w="9525">
                <a:noFill/>
                <a:miter lim="800000"/>
                <a:headEnd/>
                <a:tailEnd/>
              </a:ln>
            </p:spPr>
            <p:txBody>
              <a:bodyPr wrap="none">
                <a:spAutoFit/>
              </a:bodyPr>
              <a:lstStyle/>
              <a:p>
                <a:r>
                  <a:rPr lang="en-US"/>
                  <a:t>And write emittance growth: </a:t>
                </a:r>
              </a:p>
            </p:txBody>
          </p:sp>
          <p:graphicFrame>
            <p:nvGraphicFramePr>
              <p:cNvPr id="6150" name="Object 1090"/>
              <p:cNvGraphicFramePr>
                <a:graphicFrameLocks noChangeAspect="1"/>
              </p:cNvGraphicFramePr>
              <p:nvPr/>
            </p:nvGraphicFramePr>
            <p:xfrm>
              <a:off x="3744" y="2688"/>
              <a:ext cx="634" cy="406"/>
            </p:xfrm>
            <a:graphic>
              <a:graphicData uri="http://schemas.openxmlformats.org/presentationml/2006/ole">
                <p:oleObj spid="_x0000_s6150" name="Equation" r:id="rId5" imgW="698400" imgH="444240" progId="Equation.3">
                  <p:embed/>
                </p:oleObj>
              </a:graphicData>
            </a:graphic>
          </p:graphicFrame>
        </p:grpSp>
      </p:grpSp>
      <p:grpSp>
        <p:nvGrpSpPr>
          <p:cNvPr id="8" name="Group 1103"/>
          <p:cNvGrpSpPr>
            <a:grpSpLocks/>
          </p:cNvGrpSpPr>
          <p:nvPr/>
        </p:nvGrpSpPr>
        <p:grpSpPr bwMode="auto">
          <a:xfrm>
            <a:off x="381000" y="4914900"/>
            <a:ext cx="7239000" cy="725488"/>
            <a:chOff x="240" y="3096"/>
            <a:chExt cx="4560" cy="457"/>
          </a:xfrm>
        </p:grpSpPr>
        <p:sp>
          <p:nvSpPr>
            <p:cNvPr id="6162" name="Rectangle 1046"/>
            <p:cNvSpPr>
              <a:spLocks noChangeArrowheads="1"/>
            </p:cNvSpPr>
            <p:nvPr/>
          </p:nvSpPr>
          <p:spPr bwMode="auto">
            <a:xfrm>
              <a:off x="4086" y="3096"/>
              <a:ext cx="714" cy="457"/>
            </a:xfrm>
            <a:prstGeom prst="rect">
              <a:avLst/>
            </a:prstGeom>
            <a:noFill/>
            <a:ln w="12700">
              <a:solidFill>
                <a:srgbClr val="008000"/>
              </a:solidFill>
              <a:miter lim="800000"/>
              <a:headEnd/>
              <a:tailEnd/>
            </a:ln>
          </p:spPr>
          <p:txBody>
            <a:bodyPr wrap="none" anchor="ctr"/>
            <a:lstStyle/>
            <a:p>
              <a:endParaRPr lang="en-GB"/>
            </a:p>
          </p:txBody>
        </p:sp>
        <p:sp>
          <p:nvSpPr>
            <p:cNvPr id="6163" name="Text Box 1091"/>
            <p:cNvSpPr txBox="1">
              <a:spLocks noChangeArrowheads="1"/>
            </p:cNvSpPr>
            <p:nvPr/>
          </p:nvSpPr>
          <p:spPr bwMode="auto">
            <a:xfrm>
              <a:off x="240" y="3216"/>
              <a:ext cx="2353" cy="212"/>
            </a:xfrm>
            <a:prstGeom prst="rect">
              <a:avLst/>
            </a:prstGeom>
            <a:noFill/>
            <a:ln w="9525">
              <a:noFill/>
              <a:miter lim="800000"/>
              <a:headEnd/>
              <a:tailEnd/>
            </a:ln>
          </p:spPr>
          <p:txBody>
            <a:bodyPr wrap="none">
              <a:spAutoFit/>
            </a:bodyPr>
            <a:lstStyle/>
            <a:p>
              <a:r>
                <a:rPr lang="en-US"/>
                <a:t>Resulting estimation for emittance growth: </a:t>
              </a:r>
            </a:p>
          </p:txBody>
        </p:sp>
        <p:graphicFrame>
          <p:nvGraphicFramePr>
            <p:cNvPr id="6148" name="Object 1095"/>
            <p:cNvGraphicFramePr>
              <a:graphicFrameLocks noChangeAspect="1"/>
            </p:cNvGraphicFramePr>
            <p:nvPr/>
          </p:nvGraphicFramePr>
          <p:xfrm>
            <a:off x="2604" y="3115"/>
            <a:ext cx="2151" cy="435"/>
          </p:xfrm>
          <a:graphic>
            <a:graphicData uri="http://schemas.openxmlformats.org/presentationml/2006/ole">
              <p:oleObj spid="_x0000_s6148" name="Equation" r:id="rId6" imgW="2311200" imgH="469800" progId="Equation.3">
                <p:embed/>
              </p:oleObj>
            </a:graphicData>
          </a:graphic>
        </p:graphicFrame>
      </p:grpSp>
      <p:grpSp>
        <p:nvGrpSpPr>
          <p:cNvPr id="9" name="Group 1104"/>
          <p:cNvGrpSpPr>
            <a:grpSpLocks/>
          </p:cNvGrpSpPr>
          <p:nvPr/>
        </p:nvGrpSpPr>
        <p:grpSpPr bwMode="auto">
          <a:xfrm>
            <a:off x="381000" y="5862638"/>
            <a:ext cx="7920038" cy="709612"/>
            <a:chOff x="240" y="3693"/>
            <a:chExt cx="4989" cy="447"/>
          </a:xfrm>
        </p:grpSpPr>
        <p:sp>
          <p:nvSpPr>
            <p:cNvPr id="6161" name="Text Box 1038"/>
            <p:cNvSpPr txBox="1">
              <a:spLocks noChangeArrowheads="1"/>
            </p:cNvSpPr>
            <p:nvPr/>
          </p:nvSpPr>
          <p:spPr bwMode="auto">
            <a:xfrm>
              <a:off x="240" y="3744"/>
              <a:ext cx="2304" cy="366"/>
            </a:xfrm>
            <a:prstGeom prst="rect">
              <a:avLst/>
            </a:prstGeom>
            <a:noFill/>
            <a:ln w="9525">
              <a:noFill/>
              <a:miter lim="800000"/>
              <a:headEnd/>
              <a:tailEnd/>
            </a:ln>
          </p:spPr>
          <p:txBody>
            <a:bodyPr>
              <a:spAutoFit/>
            </a:bodyPr>
            <a:lstStyle/>
            <a:p>
              <a:r>
                <a:rPr lang="en-US"/>
                <a:t>Compare with exact formula (which also takes into account the derivatives):</a:t>
              </a:r>
            </a:p>
          </p:txBody>
        </p:sp>
        <p:graphicFrame>
          <p:nvGraphicFramePr>
            <p:cNvPr id="6147" name="Object 1097"/>
            <p:cNvGraphicFramePr>
              <a:graphicFrameLocks noChangeAspect="1"/>
            </p:cNvGraphicFramePr>
            <p:nvPr/>
          </p:nvGraphicFramePr>
          <p:xfrm>
            <a:off x="2579" y="3693"/>
            <a:ext cx="2650" cy="447"/>
          </p:xfrm>
          <a:graphic>
            <a:graphicData uri="http://schemas.openxmlformats.org/presentationml/2006/ole">
              <p:oleObj spid="_x0000_s6147" name="Equation" r:id="rId7" imgW="2844720" imgH="482400" progId="Equation.3">
                <p:embed/>
              </p:oleObj>
            </a:graphicData>
          </a:graphic>
        </p:graphicFrame>
      </p:grpSp>
      <p:grpSp>
        <p:nvGrpSpPr>
          <p:cNvPr id="10" name="Group 1110"/>
          <p:cNvGrpSpPr>
            <a:grpSpLocks/>
          </p:cNvGrpSpPr>
          <p:nvPr/>
        </p:nvGrpSpPr>
        <p:grpSpPr bwMode="auto">
          <a:xfrm>
            <a:off x="4800600" y="5791200"/>
            <a:ext cx="2122488" cy="1003300"/>
            <a:chOff x="3024" y="3648"/>
            <a:chExt cx="1337" cy="632"/>
          </a:xfrm>
        </p:grpSpPr>
        <p:graphicFrame>
          <p:nvGraphicFramePr>
            <p:cNvPr id="6146" name="Object 1108"/>
            <p:cNvGraphicFramePr>
              <a:graphicFrameLocks noChangeAspect="1"/>
            </p:cNvGraphicFramePr>
            <p:nvPr/>
          </p:nvGraphicFramePr>
          <p:xfrm>
            <a:off x="3414" y="4128"/>
            <a:ext cx="282" cy="152"/>
          </p:xfrm>
          <a:graphic>
            <a:graphicData uri="http://schemas.openxmlformats.org/presentationml/2006/ole">
              <p:oleObj spid="_x0000_s6146" name="Equation" r:id="rId8" imgW="304560" imgH="164880" progId="Equation.3">
                <p:embed/>
              </p:oleObj>
            </a:graphicData>
          </a:graphic>
        </p:graphicFrame>
        <p:sp>
          <p:nvSpPr>
            <p:cNvPr id="6160" name="Rectangle 1109"/>
            <p:cNvSpPr>
              <a:spLocks noChangeArrowheads="1"/>
            </p:cNvSpPr>
            <p:nvPr/>
          </p:nvSpPr>
          <p:spPr bwMode="auto">
            <a:xfrm>
              <a:off x="3024" y="3648"/>
              <a:ext cx="1337" cy="489"/>
            </a:xfrm>
            <a:prstGeom prst="rect">
              <a:avLst/>
            </a:prstGeom>
            <a:noFill/>
            <a:ln w="9525">
              <a:solidFill>
                <a:srgbClr val="FF6600"/>
              </a:solidFill>
              <a:miter lim="800000"/>
              <a:headEnd/>
              <a:tailEnd/>
            </a:ln>
          </p:spPr>
          <p:txBody>
            <a:bodyPr wrap="none" anchor="ctr"/>
            <a:lstStyle/>
            <a:p>
              <a:endParaRPr lang="en-GB"/>
            </a:p>
          </p:txBody>
        </p:sp>
      </p:grpSp>
    </p:spTree>
  </p:cSld>
  <p:clrMapOvr>
    <a:masterClrMapping/>
  </p:clrMapOvr>
  <p:transition>
    <p:strips dir="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0-#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nodeType="click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additive="base">
                                        <p:cTn id="13" dur="500" fill="hold"/>
                                        <p:tgtEl>
                                          <p:spTgt spid="5"/>
                                        </p:tgtEl>
                                        <p:attrNameLst>
                                          <p:attrName>ppt_x</p:attrName>
                                        </p:attrNameLst>
                                      </p:cBhvr>
                                      <p:tavLst>
                                        <p:tav tm="0">
                                          <p:val>
                                            <p:strVal val="0-#ppt_w/2"/>
                                          </p:val>
                                        </p:tav>
                                        <p:tav tm="100000">
                                          <p:val>
                                            <p:strVal val="#ppt_x"/>
                                          </p:val>
                                        </p:tav>
                                      </p:tavLst>
                                    </p:anim>
                                    <p:anim calcmode="lin" valueType="num">
                                      <p:cBhvr additive="base">
                                        <p:cTn id="14" dur="500" fill="hold"/>
                                        <p:tgtEl>
                                          <p:spTgt spid="5"/>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nodeType="clickEffect">
                                  <p:stCondLst>
                                    <p:cond delay="0"/>
                                  </p:stCondLst>
                                  <p:childTnLst>
                                    <p:set>
                                      <p:cBhvr>
                                        <p:cTn id="18" dur="1" fill="hold">
                                          <p:stCondLst>
                                            <p:cond delay="0"/>
                                          </p:stCondLst>
                                        </p:cTn>
                                        <p:tgtEl>
                                          <p:spTgt spid="8"/>
                                        </p:tgtEl>
                                        <p:attrNameLst>
                                          <p:attrName>style.visibility</p:attrName>
                                        </p:attrNameLst>
                                      </p:cBhvr>
                                      <p:to>
                                        <p:strVal val="visible"/>
                                      </p:to>
                                    </p:set>
                                    <p:anim calcmode="lin" valueType="num">
                                      <p:cBhvr additive="base">
                                        <p:cTn id="19" dur="500" fill="hold"/>
                                        <p:tgtEl>
                                          <p:spTgt spid="8"/>
                                        </p:tgtEl>
                                        <p:attrNameLst>
                                          <p:attrName>ppt_x</p:attrName>
                                        </p:attrNameLst>
                                      </p:cBhvr>
                                      <p:tavLst>
                                        <p:tav tm="0">
                                          <p:val>
                                            <p:strVal val="0-#ppt_w/2"/>
                                          </p:val>
                                        </p:tav>
                                        <p:tav tm="100000">
                                          <p:val>
                                            <p:strVal val="#ppt_x"/>
                                          </p:val>
                                        </p:tav>
                                      </p:tavLst>
                                    </p:anim>
                                    <p:anim calcmode="lin" valueType="num">
                                      <p:cBhvr additive="base">
                                        <p:cTn id="20" dur="500" fill="hold"/>
                                        <p:tgtEl>
                                          <p:spTgt spid="8"/>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nodeType="clickEffect">
                                  <p:stCondLst>
                                    <p:cond delay="0"/>
                                  </p:stCondLst>
                                  <p:childTnLst>
                                    <p:set>
                                      <p:cBhvr>
                                        <p:cTn id="24" dur="1" fill="hold">
                                          <p:stCondLst>
                                            <p:cond delay="0"/>
                                          </p:stCondLst>
                                        </p:cTn>
                                        <p:tgtEl>
                                          <p:spTgt spid="9"/>
                                        </p:tgtEl>
                                        <p:attrNameLst>
                                          <p:attrName>style.visibility</p:attrName>
                                        </p:attrNameLst>
                                      </p:cBhvr>
                                      <p:to>
                                        <p:strVal val="visible"/>
                                      </p:to>
                                    </p:set>
                                    <p:anim calcmode="lin" valueType="num">
                                      <p:cBhvr additive="base">
                                        <p:cTn id="25" dur="500" fill="hold"/>
                                        <p:tgtEl>
                                          <p:spTgt spid="9"/>
                                        </p:tgtEl>
                                        <p:attrNameLst>
                                          <p:attrName>ppt_x</p:attrName>
                                        </p:attrNameLst>
                                      </p:cBhvr>
                                      <p:tavLst>
                                        <p:tav tm="0">
                                          <p:val>
                                            <p:strVal val="0-#ppt_w/2"/>
                                          </p:val>
                                        </p:tav>
                                        <p:tav tm="100000">
                                          <p:val>
                                            <p:strVal val="#ppt_x"/>
                                          </p:val>
                                        </p:tav>
                                      </p:tavLst>
                                    </p:anim>
                                    <p:anim calcmode="lin" valueType="num">
                                      <p:cBhvr additive="base">
                                        <p:cTn id="26" dur="500" fill="hold"/>
                                        <p:tgtEl>
                                          <p:spTgt spid="9"/>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nodeType="clickEffect">
                                  <p:stCondLst>
                                    <p:cond delay="0"/>
                                  </p:stCondLst>
                                  <p:childTnLst>
                                    <p:set>
                                      <p:cBhvr>
                                        <p:cTn id="30" dur="1" fill="hold">
                                          <p:stCondLst>
                                            <p:cond delay="0"/>
                                          </p:stCondLst>
                                        </p:cTn>
                                        <p:tgtEl>
                                          <p:spTgt spid="10"/>
                                        </p:tgtEl>
                                        <p:attrNameLst>
                                          <p:attrName>style.visibility</p:attrName>
                                        </p:attrNameLst>
                                      </p:cBhvr>
                                      <p:to>
                                        <p:strVal val="visible"/>
                                      </p:to>
                                    </p:set>
                                    <p:anim calcmode="lin" valueType="num">
                                      <p:cBhvr additive="base">
                                        <p:cTn id="31" dur="500" fill="hold"/>
                                        <p:tgtEl>
                                          <p:spTgt spid="10"/>
                                        </p:tgtEl>
                                        <p:attrNameLst>
                                          <p:attrName>ppt_x</p:attrName>
                                        </p:attrNameLst>
                                      </p:cBhvr>
                                      <p:tavLst>
                                        <p:tav tm="0">
                                          <p:val>
                                            <p:strVal val="0-#ppt_w/2"/>
                                          </p:val>
                                        </p:tav>
                                        <p:tav tm="100000">
                                          <p:val>
                                            <p:strVal val="#ppt_x"/>
                                          </p:val>
                                        </p:tav>
                                      </p:tavLst>
                                    </p:anim>
                                    <p:anim calcmode="lin" valueType="num">
                                      <p:cBhvr additive="base">
                                        <p:cTn id="32" dur="500" fill="hold"/>
                                        <p:tgtEl>
                                          <p:spTgt spid="1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8" name="Rectangle 2"/>
          <p:cNvSpPr>
            <a:spLocks noGrp="1" noChangeArrowheads="1"/>
          </p:cNvSpPr>
          <p:nvPr>
            <p:ph type="title"/>
          </p:nvPr>
        </p:nvSpPr>
        <p:spPr>
          <a:xfrm>
            <a:off x="1295400" y="176213"/>
            <a:ext cx="7848600" cy="763587"/>
          </a:xfrm>
        </p:spPr>
        <p:txBody>
          <a:bodyPr/>
          <a:lstStyle/>
          <a:p>
            <a:r>
              <a:rPr lang="en-US" smtClean="0"/>
              <a:t>Let’s apply SR formulae to estimate Oide effect (SR in FD)</a:t>
            </a:r>
            <a:endParaRPr lang="en-US" sz="2400" smtClean="0"/>
          </a:p>
        </p:txBody>
      </p:sp>
      <p:grpSp>
        <p:nvGrpSpPr>
          <p:cNvPr id="7179" name="Group 58"/>
          <p:cNvGrpSpPr>
            <a:grpSpLocks/>
          </p:cNvGrpSpPr>
          <p:nvPr/>
        </p:nvGrpSpPr>
        <p:grpSpPr bwMode="auto">
          <a:xfrm>
            <a:off x="381000" y="1262063"/>
            <a:ext cx="4779963" cy="2117725"/>
            <a:chOff x="240" y="795"/>
            <a:chExt cx="3011" cy="1334"/>
          </a:xfrm>
        </p:grpSpPr>
        <p:sp>
          <p:nvSpPr>
            <p:cNvPr id="7192" name="Line 8"/>
            <p:cNvSpPr>
              <a:spLocks noChangeShapeType="1"/>
            </p:cNvSpPr>
            <p:nvPr/>
          </p:nvSpPr>
          <p:spPr bwMode="auto">
            <a:xfrm>
              <a:off x="2212" y="1400"/>
              <a:ext cx="48" cy="96"/>
            </a:xfrm>
            <a:prstGeom prst="line">
              <a:avLst/>
            </a:prstGeom>
            <a:noFill/>
            <a:ln w="19050">
              <a:solidFill>
                <a:srgbClr val="FF0000"/>
              </a:solidFill>
              <a:round/>
              <a:headEnd/>
              <a:tailEnd/>
            </a:ln>
          </p:spPr>
          <p:txBody>
            <a:bodyPr wrap="none" anchor="ctr"/>
            <a:lstStyle/>
            <a:p>
              <a:endParaRPr lang="en-GB"/>
            </a:p>
          </p:txBody>
        </p:sp>
        <p:sp>
          <p:nvSpPr>
            <p:cNvPr id="7193" name="Line 9"/>
            <p:cNvSpPr>
              <a:spLocks noChangeShapeType="1"/>
            </p:cNvSpPr>
            <p:nvPr/>
          </p:nvSpPr>
          <p:spPr bwMode="auto">
            <a:xfrm flipH="1">
              <a:off x="2176" y="1392"/>
              <a:ext cx="96" cy="144"/>
            </a:xfrm>
            <a:prstGeom prst="line">
              <a:avLst/>
            </a:prstGeom>
            <a:noFill/>
            <a:ln w="19050">
              <a:solidFill>
                <a:srgbClr val="FF0000"/>
              </a:solidFill>
              <a:round/>
              <a:headEnd/>
              <a:tailEnd/>
            </a:ln>
          </p:spPr>
          <p:txBody>
            <a:bodyPr wrap="none" anchor="ctr"/>
            <a:lstStyle/>
            <a:p>
              <a:endParaRPr lang="en-GB"/>
            </a:p>
          </p:txBody>
        </p:sp>
        <p:sp>
          <p:nvSpPr>
            <p:cNvPr id="7194" name="Rectangle 6"/>
            <p:cNvSpPr>
              <a:spLocks noChangeArrowheads="1"/>
            </p:cNvSpPr>
            <p:nvPr/>
          </p:nvSpPr>
          <p:spPr bwMode="auto">
            <a:xfrm>
              <a:off x="624" y="960"/>
              <a:ext cx="768" cy="960"/>
            </a:xfrm>
            <a:prstGeom prst="rect">
              <a:avLst/>
            </a:prstGeom>
            <a:solidFill>
              <a:srgbClr val="CC99FF"/>
            </a:solidFill>
            <a:ln w="9525">
              <a:solidFill>
                <a:schemeClr val="tx1"/>
              </a:solidFill>
              <a:miter lim="800000"/>
              <a:headEnd/>
              <a:tailEnd/>
            </a:ln>
          </p:spPr>
          <p:txBody>
            <a:bodyPr wrap="none" anchor="ctr"/>
            <a:lstStyle/>
            <a:p>
              <a:pPr algn="ctr"/>
              <a:endParaRPr lang="en-US"/>
            </a:p>
          </p:txBody>
        </p:sp>
        <p:sp>
          <p:nvSpPr>
            <p:cNvPr id="7195" name="Line 7"/>
            <p:cNvSpPr>
              <a:spLocks noChangeShapeType="1"/>
            </p:cNvSpPr>
            <p:nvPr/>
          </p:nvSpPr>
          <p:spPr bwMode="auto">
            <a:xfrm>
              <a:off x="532" y="1440"/>
              <a:ext cx="1728" cy="0"/>
            </a:xfrm>
            <a:prstGeom prst="line">
              <a:avLst/>
            </a:prstGeom>
            <a:noFill/>
            <a:ln w="19050">
              <a:solidFill>
                <a:schemeClr val="bg2"/>
              </a:solidFill>
              <a:round/>
              <a:headEnd/>
              <a:tailEnd/>
            </a:ln>
          </p:spPr>
          <p:txBody>
            <a:bodyPr wrap="none" anchor="ctr"/>
            <a:lstStyle/>
            <a:p>
              <a:endParaRPr lang="en-GB"/>
            </a:p>
          </p:txBody>
        </p:sp>
        <p:sp>
          <p:nvSpPr>
            <p:cNvPr id="7196" name="Line 10"/>
            <p:cNvSpPr>
              <a:spLocks noChangeShapeType="1"/>
            </p:cNvSpPr>
            <p:nvPr/>
          </p:nvSpPr>
          <p:spPr bwMode="auto">
            <a:xfrm>
              <a:off x="240" y="1056"/>
              <a:ext cx="336" cy="0"/>
            </a:xfrm>
            <a:prstGeom prst="line">
              <a:avLst/>
            </a:prstGeom>
            <a:noFill/>
            <a:ln w="19050">
              <a:solidFill>
                <a:schemeClr val="tx1"/>
              </a:solidFill>
              <a:round/>
              <a:headEnd/>
              <a:tailEnd type="triangle" w="med" len="med"/>
            </a:ln>
          </p:spPr>
          <p:txBody>
            <a:bodyPr wrap="none" anchor="ctr"/>
            <a:lstStyle/>
            <a:p>
              <a:endParaRPr lang="en-GB"/>
            </a:p>
          </p:txBody>
        </p:sp>
        <p:sp>
          <p:nvSpPr>
            <p:cNvPr id="7197" name="Text Box 13"/>
            <p:cNvSpPr txBox="1">
              <a:spLocks noChangeArrowheads="1"/>
            </p:cNvSpPr>
            <p:nvPr/>
          </p:nvSpPr>
          <p:spPr bwMode="auto">
            <a:xfrm>
              <a:off x="720" y="795"/>
              <a:ext cx="592" cy="192"/>
            </a:xfrm>
            <a:prstGeom prst="rect">
              <a:avLst/>
            </a:prstGeom>
            <a:noFill/>
            <a:ln w="9525">
              <a:noFill/>
              <a:miter lim="800000"/>
              <a:headEnd/>
              <a:tailEnd/>
            </a:ln>
          </p:spPr>
          <p:txBody>
            <a:bodyPr wrap="none">
              <a:spAutoFit/>
            </a:bodyPr>
            <a:lstStyle/>
            <a:p>
              <a:r>
                <a:rPr lang="en-US" sz="1400"/>
                <a:t>Final quad</a:t>
              </a:r>
            </a:p>
          </p:txBody>
        </p:sp>
        <p:graphicFrame>
          <p:nvGraphicFramePr>
            <p:cNvPr id="7176" name="Object 18"/>
            <p:cNvGraphicFramePr>
              <a:graphicFrameLocks noChangeAspect="1"/>
            </p:cNvGraphicFramePr>
            <p:nvPr/>
          </p:nvGraphicFramePr>
          <p:xfrm>
            <a:off x="2352" y="1008"/>
            <a:ext cx="765" cy="276"/>
          </p:xfrm>
          <a:graphic>
            <a:graphicData uri="http://schemas.openxmlformats.org/presentationml/2006/ole">
              <p:oleObj spid="_x0000_s7176" name="Equation" r:id="rId3" imgW="774360" imgH="279360" progId="Equation.3">
                <p:embed/>
              </p:oleObj>
            </a:graphicData>
          </a:graphic>
        </p:graphicFrame>
        <p:sp>
          <p:nvSpPr>
            <p:cNvPr id="7198" name="Freeform 22"/>
            <p:cNvSpPr>
              <a:spLocks/>
            </p:cNvSpPr>
            <p:nvPr/>
          </p:nvSpPr>
          <p:spPr bwMode="auto">
            <a:xfrm>
              <a:off x="672" y="1056"/>
              <a:ext cx="720" cy="109"/>
            </a:xfrm>
            <a:custGeom>
              <a:avLst/>
              <a:gdLst>
                <a:gd name="T0" fmla="*/ 0 w 720"/>
                <a:gd name="T1" fmla="*/ 6 h 109"/>
                <a:gd name="T2" fmla="*/ 336 w 720"/>
                <a:gd name="T3" fmla="*/ 17 h 109"/>
                <a:gd name="T4" fmla="*/ 720 w 720"/>
                <a:gd name="T5" fmla="*/ 109 h 109"/>
                <a:gd name="T6" fmla="*/ 0 60000 65536"/>
                <a:gd name="T7" fmla="*/ 0 60000 65536"/>
                <a:gd name="T8" fmla="*/ 0 60000 65536"/>
                <a:gd name="T9" fmla="*/ 0 w 720"/>
                <a:gd name="T10" fmla="*/ 0 h 109"/>
                <a:gd name="T11" fmla="*/ 720 w 720"/>
                <a:gd name="T12" fmla="*/ 109 h 109"/>
              </a:gdLst>
              <a:ahLst/>
              <a:cxnLst>
                <a:cxn ang="T6">
                  <a:pos x="T0" y="T1"/>
                </a:cxn>
                <a:cxn ang="T7">
                  <a:pos x="T2" y="T3"/>
                </a:cxn>
                <a:cxn ang="T8">
                  <a:pos x="T4" y="T5"/>
                </a:cxn>
              </a:cxnLst>
              <a:rect l="T9" t="T10" r="T11" b="T12"/>
              <a:pathLst>
                <a:path w="720" h="109">
                  <a:moveTo>
                    <a:pt x="0" y="6"/>
                  </a:moveTo>
                  <a:cubicBezTo>
                    <a:pt x="56" y="8"/>
                    <a:pt x="216" y="0"/>
                    <a:pt x="336" y="17"/>
                  </a:cubicBezTo>
                  <a:cubicBezTo>
                    <a:pt x="456" y="34"/>
                    <a:pt x="640" y="90"/>
                    <a:pt x="720" y="109"/>
                  </a:cubicBezTo>
                </a:path>
              </a:pathLst>
            </a:custGeom>
            <a:noFill/>
            <a:ln w="19050" cmpd="sng">
              <a:solidFill>
                <a:schemeClr val="tx1"/>
              </a:solidFill>
              <a:round/>
              <a:headEnd type="none" w="med" len="med"/>
              <a:tailEnd type="triangle" w="med" len="med"/>
            </a:ln>
          </p:spPr>
          <p:txBody>
            <a:bodyPr/>
            <a:lstStyle/>
            <a:p>
              <a:endParaRPr lang="en-GB"/>
            </a:p>
          </p:txBody>
        </p:sp>
        <p:sp>
          <p:nvSpPr>
            <p:cNvPr id="7199" name="Line 23"/>
            <p:cNvSpPr>
              <a:spLocks noChangeShapeType="1"/>
            </p:cNvSpPr>
            <p:nvPr/>
          </p:nvSpPr>
          <p:spPr bwMode="auto">
            <a:xfrm>
              <a:off x="1416" y="1176"/>
              <a:ext cx="820" cy="260"/>
            </a:xfrm>
            <a:prstGeom prst="line">
              <a:avLst/>
            </a:prstGeom>
            <a:noFill/>
            <a:ln w="19050">
              <a:solidFill>
                <a:schemeClr val="tx1"/>
              </a:solidFill>
              <a:round/>
              <a:headEnd/>
              <a:tailEnd type="triangle" w="med" len="med"/>
            </a:ln>
          </p:spPr>
          <p:txBody>
            <a:bodyPr wrap="none" anchor="ctr"/>
            <a:lstStyle/>
            <a:p>
              <a:endParaRPr lang="en-GB"/>
            </a:p>
          </p:txBody>
        </p:sp>
        <p:graphicFrame>
          <p:nvGraphicFramePr>
            <p:cNvPr id="7177" name="Object 24"/>
            <p:cNvGraphicFramePr>
              <a:graphicFrameLocks noChangeAspect="1"/>
            </p:cNvGraphicFramePr>
            <p:nvPr/>
          </p:nvGraphicFramePr>
          <p:xfrm>
            <a:off x="2400" y="1440"/>
            <a:ext cx="765" cy="276"/>
          </p:xfrm>
          <a:graphic>
            <a:graphicData uri="http://schemas.openxmlformats.org/presentationml/2006/ole">
              <p:oleObj spid="_x0000_s7177" name="Equation" r:id="rId4" imgW="774360" imgH="279360" progId="Equation.3">
                <p:embed/>
              </p:oleObj>
            </a:graphicData>
          </a:graphic>
        </p:graphicFrame>
        <p:sp>
          <p:nvSpPr>
            <p:cNvPr id="7200" name="Text Box 25"/>
            <p:cNvSpPr txBox="1">
              <a:spLocks noChangeArrowheads="1"/>
            </p:cNvSpPr>
            <p:nvPr/>
          </p:nvSpPr>
          <p:spPr bwMode="auto">
            <a:xfrm>
              <a:off x="2390" y="855"/>
              <a:ext cx="861" cy="212"/>
            </a:xfrm>
            <a:prstGeom prst="rect">
              <a:avLst/>
            </a:prstGeom>
            <a:noFill/>
            <a:ln w="9525">
              <a:noFill/>
              <a:miter lim="800000"/>
              <a:headEnd/>
              <a:tailEnd/>
            </a:ln>
          </p:spPr>
          <p:txBody>
            <a:bodyPr wrap="none">
              <a:spAutoFit/>
            </a:bodyPr>
            <a:lstStyle/>
            <a:p>
              <a:r>
                <a:rPr lang="en-US"/>
                <a:t>IP divergence:</a:t>
              </a:r>
            </a:p>
          </p:txBody>
        </p:sp>
        <p:sp>
          <p:nvSpPr>
            <p:cNvPr id="7201" name="Text Box 26"/>
            <p:cNvSpPr txBox="1">
              <a:spLocks noChangeArrowheads="1"/>
            </p:cNvSpPr>
            <p:nvPr/>
          </p:nvSpPr>
          <p:spPr bwMode="auto">
            <a:xfrm>
              <a:off x="2438" y="1287"/>
              <a:ext cx="498" cy="212"/>
            </a:xfrm>
            <a:prstGeom prst="rect">
              <a:avLst/>
            </a:prstGeom>
            <a:noFill/>
            <a:ln w="9525">
              <a:noFill/>
              <a:miter lim="800000"/>
              <a:headEnd/>
              <a:tailEnd/>
            </a:ln>
          </p:spPr>
          <p:txBody>
            <a:bodyPr wrap="none">
              <a:spAutoFit/>
            </a:bodyPr>
            <a:lstStyle/>
            <a:p>
              <a:r>
                <a:rPr lang="en-US"/>
                <a:t>IP size:</a:t>
              </a:r>
            </a:p>
          </p:txBody>
        </p:sp>
        <p:sp>
          <p:nvSpPr>
            <p:cNvPr id="7202" name="Line 27"/>
            <p:cNvSpPr>
              <a:spLocks noChangeShapeType="1"/>
            </p:cNvSpPr>
            <p:nvPr/>
          </p:nvSpPr>
          <p:spPr bwMode="auto">
            <a:xfrm flipH="1">
              <a:off x="912" y="1104"/>
              <a:ext cx="192" cy="624"/>
            </a:xfrm>
            <a:prstGeom prst="line">
              <a:avLst/>
            </a:prstGeom>
            <a:noFill/>
            <a:ln w="19050">
              <a:solidFill>
                <a:srgbClr val="FF0000"/>
              </a:solidFill>
              <a:round/>
              <a:headEnd type="arrow" w="med" len="med"/>
              <a:tailEnd/>
            </a:ln>
          </p:spPr>
          <p:txBody>
            <a:bodyPr/>
            <a:lstStyle/>
            <a:p>
              <a:endParaRPr lang="en-GB"/>
            </a:p>
          </p:txBody>
        </p:sp>
        <p:sp>
          <p:nvSpPr>
            <p:cNvPr id="7203" name="Text Box 29"/>
            <p:cNvSpPr txBox="1">
              <a:spLocks noChangeArrowheads="1"/>
            </p:cNvSpPr>
            <p:nvPr/>
          </p:nvSpPr>
          <p:spPr bwMode="auto">
            <a:xfrm>
              <a:off x="932" y="1460"/>
              <a:ext cx="201" cy="212"/>
            </a:xfrm>
            <a:prstGeom prst="rect">
              <a:avLst/>
            </a:prstGeom>
            <a:noFill/>
            <a:ln w="9525">
              <a:noFill/>
              <a:miter lim="800000"/>
              <a:headEnd/>
              <a:tailEnd/>
            </a:ln>
          </p:spPr>
          <p:txBody>
            <a:bodyPr wrap="none">
              <a:spAutoFit/>
            </a:bodyPr>
            <a:lstStyle/>
            <a:p>
              <a:r>
                <a:rPr lang="en-US"/>
                <a:t>R</a:t>
              </a:r>
            </a:p>
          </p:txBody>
        </p:sp>
        <p:sp>
          <p:nvSpPr>
            <p:cNvPr id="7204" name="Line 30"/>
            <p:cNvSpPr>
              <a:spLocks noChangeShapeType="1"/>
            </p:cNvSpPr>
            <p:nvPr/>
          </p:nvSpPr>
          <p:spPr bwMode="auto">
            <a:xfrm>
              <a:off x="624" y="2112"/>
              <a:ext cx="768" cy="0"/>
            </a:xfrm>
            <a:prstGeom prst="line">
              <a:avLst/>
            </a:prstGeom>
            <a:noFill/>
            <a:ln w="9525">
              <a:solidFill>
                <a:schemeClr val="tx1"/>
              </a:solidFill>
              <a:round/>
              <a:headEnd type="arrow" w="med" len="med"/>
              <a:tailEnd type="arrow" w="med" len="med"/>
            </a:ln>
          </p:spPr>
          <p:txBody>
            <a:bodyPr/>
            <a:lstStyle/>
            <a:p>
              <a:endParaRPr lang="en-GB"/>
            </a:p>
          </p:txBody>
        </p:sp>
        <p:sp>
          <p:nvSpPr>
            <p:cNvPr id="7205" name="Line 31"/>
            <p:cNvSpPr>
              <a:spLocks noChangeShapeType="1"/>
            </p:cNvSpPr>
            <p:nvPr/>
          </p:nvSpPr>
          <p:spPr bwMode="auto">
            <a:xfrm>
              <a:off x="1440" y="2112"/>
              <a:ext cx="768" cy="0"/>
            </a:xfrm>
            <a:prstGeom prst="line">
              <a:avLst/>
            </a:prstGeom>
            <a:noFill/>
            <a:ln w="9525">
              <a:solidFill>
                <a:schemeClr val="tx1"/>
              </a:solidFill>
              <a:round/>
              <a:headEnd type="arrow" w="med" len="med"/>
              <a:tailEnd type="arrow" w="med" len="med"/>
            </a:ln>
          </p:spPr>
          <p:txBody>
            <a:bodyPr/>
            <a:lstStyle/>
            <a:p>
              <a:endParaRPr lang="en-GB"/>
            </a:p>
          </p:txBody>
        </p:sp>
        <p:sp>
          <p:nvSpPr>
            <p:cNvPr id="7206" name="Text Box 32"/>
            <p:cNvSpPr txBox="1">
              <a:spLocks noChangeArrowheads="1"/>
            </p:cNvSpPr>
            <p:nvPr/>
          </p:nvSpPr>
          <p:spPr bwMode="auto">
            <a:xfrm>
              <a:off x="902" y="1911"/>
              <a:ext cx="194" cy="212"/>
            </a:xfrm>
            <a:prstGeom prst="rect">
              <a:avLst/>
            </a:prstGeom>
            <a:noFill/>
            <a:ln w="9525">
              <a:noFill/>
              <a:miter lim="800000"/>
              <a:headEnd/>
              <a:tailEnd/>
            </a:ln>
          </p:spPr>
          <p:txBody>
            <a:bodyPr wrap="none">
              <a:spAutoFit/>
            </a:bodyPr>
            <a:lstStyle/>
            <a:p>
              <a:r>
                <a:rPr lang="en-US"/>
                <a:t>L</a:t>
              </a:r>
            </a:p>
          </p:txBody>
        </p:sp>
        <p:sp>
          <p:nvSpPr>
            <p:cNvPr id="7207" name="Text Box 33"/>
            <p:cNvSpPr txBox="1">
              <a:spLocks noChangeArrowheads="1"/>
            </p:cNvSpPr>
            <p:nvPr/>
          </p:nvSpPr>
          <p:spPr bwMode="auto">
            <a:xfrm>
              <a:off x="1748" y="1917"/>
              <a:ext cx="238" cy="212"/>
            </a:xfrm>
            <a:prstGeom prst="rect">
              <a:avLst/>
            </a:prstGeom>
            <a:noFill/>
            <a:ln w="9525">
              <a:noFill/>
              <a:miter lim="800000"/>
              <a:headEnd/>
              <a:tailEnd/>
            </a:ln>
          </p:spPr>
          <p:txBody>
            <a:bodyPr wrap="none">
              <a:spAutoFit/>
            </a:bodyPr>
            <a:lstStyle/>
            <a:p>
              <a:r>
                <a:rPr lang="en-US"/>
                <a:t>L</a:t>
              </a:r>
              <a:r>
                <a:rPr lang="en-US" baseline="30000"/>
                <a:t>*</a:t>
              </a:r>
            </a:p>
          </p:txBody>
        </p:sp>
      </p:grpSp>
      <p:grpSp>
        <p:nvGrpSpPr>
          <p:cNvPr id="3" name="Group 52"/>
          <p:cNvGrpSpPr>
            <a:grpSpLocks/>
          </p:cNvGrpSpPr>
          <p:nvPr/>
        </p:nvGrpSpPr>
        <p:grpSpPr bwMode="auto">
          <a:xfrm>
            <a:off x="4672013" y="1524000"/>
            <a:ext cx="4243387" cy="1708150"/>
            <a:chOff x="2943" y="960"/>
            <a:chExt cx="2673" cy="1076"/>
          </a:xfrm>
        </p:grpSpPr>
        <p:graphicFrame>
          <p:nvGraphicFramePr>
            <p:cNvPr id="7174" name="Object 34"/>
            <p:cNvGraphicFramePr>
              <a:graphicFrameLocks noChangeAspect="1"/>
            </p:cNvGraphicFramePr>
            <p:nvPr/>
          </p:nvGraphicFramePr>
          <p:xfrm>
            <a:off x="5001" y="1824"/>
            <a:ext cx="615" cy="201"/>
          </p:xfrm>
          <a:graphic>
            <a:graphicData uri="http://schemas.openxmlformats.org/presentationml/2006/ole">
              <p:oleObj spid="_x0000_s7174" name="Equation" r:id="rId5" imgW="622080" imgH="203040" progId="Equation.3">
                <p:embed/>
              </p:oleObj>
            </a:graphicData>
          </a:graphic>
        </p:graphicFrame>
        <p:sp>
          <p:nvSpPr>
            <p:cNvPr id="7190" name="Text Box 35"/>
            <p:cNvSpPr txBox="1">
              <a:spLocks noChangeArrowheads="1"/>
            </p:cNvSpPr>
            <p:nvPr/>
          </p:nvSpPr>
          <p:spPr bwMode="auto">
            <a:xfrm>
              <a:off x="2943" y="1824"/>
              <a:ext cx="2049" cy="212"/>
            </a:xfrm>
            <a:prstGeom prst="rect">
              <a:avLst/>
            </a:prstGeom>
            <a:noFill/>
            <a:ln w="9525">
              <a:noFill/>
              <a:miter lim="800000"/>
              <a:headEnd/>
              <a:tailEnd/>
            </a:ln>
          </p:spPr>
          <p:txBody>
            <a:bodyPr wrap="none">
              <a:spAutoFit/>
            </a:bodyPr>
            <a:lstStyle/>
            <a:p>
              <a:r>
                <a:rPr lang="en-US"/>
                <a:t>Radius of curvature of the trajectory: </a:t>
              </a:r>
            </a:p>
          </p:txBody>
        </p:sp>
        <p:sp>
          <p:nvSpPr>
            <p:cNvPr id="7191" name="Text Box 36"/>
            <p:cNvSpPr txBox="1">
              <a:spLocks noChangeArrowheads="1"/>
            </p:cNvSpPr>
            <p:nvPr/>
          </p:nvSpPr>
          <p:spPr bwMode="auto">
            <a:xfrm>
              <a:off x="3648" y="960"/>
              <a:ext cx="1965" cy="212"/>
            </a:xfrm>
            <a:prstGeom prst="rect">
              <a:avLst/>
            </a:prstGeom>
            <a:noFill/>
            <a:ln w="9525">
              <a:noFill/>
              <a:miter lim="800000"/>
              <a:headEnd/>
              <a:tailEnd/>
            </a:ln>
          </p:spPr>
          <p:txBody>
            <a:bodyPr wrap="none">
              <a:spAutoFit/>
            </a:bodyPr>
            <a:lstStyle/>
            <a:p>
              <a:r>
                <a:rPr lang="en-US"/>
                <a:t>Energy spread obtained in the quad:</a:t>
              </a:r>
            </a:p>
          </p:txBody>
        </p:sp>
        <p:graphicFrame>
          <p:nvGraphicFramePr>
            <p:cNvPr id="7175" name="Object 39"/>
            <p:cNvGraphicFramePr>
              <a:graphicFrameLocks noChangeAspect="1"/>
            </p:cNvGraphicFramePr>
            <p:nvPr/>
          </p:nvGraphicFramePr>
          <p:xfrm>
            <a:off x="4032" y="1200"/>
            <a:ext cx="1158" cy="436"/>
          </p:xfrm>
          <a:graphic>
            <a:graphicData uri="http://schemas.openxmlformats.org/presentationml/2006/ole">
              <p:oleObj spid="_x0000_s7175" name="Equation" r:id="rId6" imgW="1244520" imgH="469800" progId="Equation.3">
                <p:embed/>
              </p:oleObj>
            </a:graphicData>
          </a:graphic>
        </p:graphicFrame>
      </p:grpSp>
      <p:grpSp>
        <p:nvGrpSpPr>
          <p:cNvPr id="4" name="Group 54"/>
          <p:cNvGrpSpPr>
            <a:grpSpLocks/>
          </p:cNvGrpSpPr>
          <p:nvPr/>
        </p:nvGrpSpPr>
        <p:grpSpPr bwMode="auto">
          <a:xfrm>
            <a:off x="3643313" y="3276600"/>
            <a:ext cx="4891087" cy="692150"/>
            <a:chOff x="2295" y="2064"/>
            <a:chExt cx="3081" cy="436"/>
          </a:xfrm>
        </p:grpSpPr>
        <p:sp>
          <p:nvSpPr>
            <p:cNvPr id="7189" name="Text Box 41"/>
            <p:cNvSpPr txBox="1">
              <a:spLocks noChangeArrowheads="1"/>
            </p:cNvSpPr>
            <p:nvPr/>
          </p:nvSpPr>
          <p:spPr bwMode="auto">
            <a:xfrm>
              <a:off x="2295" y="2174"/>
              <a:ext cx="1559" cy="212"/>
            </a:xfrm>
            <a:prstGeom prst="rect">
              <a:avLst/>
            </a:prstGeom>
            <a:noFill/>
            <a:ln w="9525">
              <a:noFill/>
              <a:miter lim="800000"/>
              <a:headEnd/>
              <a:tailEnd/>
            </a:ln>
          </p:spPr>
          <p:txBody>
            <a:bodyPr wrap="none">
              <a:spAutoFit/>
            </a:bodyPr>
            <a:lstStyle/>
            <a:p>
              <a:r>
                <a:rPr lang="en-US"/>
                <a:t>Growth of the IP beam size:</a:t>
              </a:r>
            </a:p>
          </p:txBody>
        </p:sp>
        <p:graphicFrame>
          <p:nvGraphicFramePr>
            <p:cNvPr id="7173" name="Object 44"/>
            <p:cNvGraphicFramePr>
              <a:graphicFrameLocks noChangeAspect="1"/>
            </p:cNvGraphicFramePr>
            <p:nvPr/>
          </p:nvGraphicFramePr>
          <p:xfrm>
            <a:off x="3863" y="2064"/>
            <a:ext cx="1513" cy="436"/>
          </p:xfrm>
          <a:graphic>
            <a:graphicData uri="http://schemas.openxmlformats.org/presentationml/2006/ole">
              <p:oleObj spid="_x0000_s7173" name="Equation" r:id="rId7" imgW="1625400" imgH="469800" progId="Equation.3">
                <p:embed/>
              </p:oleObj>
            </a:graphicData>
          </a:graphic>
        </p:graphicFrame>
      </p:grpSp>
      <p:grpSp>
        <p:nvGrpSpPr>
          <p:cNvPr id="5" name="Group 56"/>
          <p:cNvGrpSpPr>
            <a:grpSpLocks/>
          </p:cNvGrpSpPr>
          <p:nvPr/>
        </p:nvGrpSpPr>
        <p:grpSpPr bwMode="auto">
          <a:xfrm>
            <a:off x="190500" y="4572000"/>
            <a:ext cx="8437563" cy="1068388"/>
            <a:chOff x="120" y="2880"/>
            <a:chExt cx="5315" cy="673"/>
          </a:xfrm>
        </p:grpSpPr>
        <p:sp>
          <p:nvSpPr>
            <p:cNvPr id="7187" name="Text Box 45"/>
            <p:cNvSpPr txBox="1">
              <a:spLocks noChangeArrowheads="1"/>
            </p:cNvSpPr>
            <p:nvPr/>
          </p:nvSpPr>
          <p:spPr bwMode="auto">
            <a:xfrm>
              <a:off x="240" y="2889"/>
              <a:ext cx="2099" cy="212"/>
            </a:xfrm>
            <a:prstGeom prst="rect">
              <a:avLst/>
            </a:prstGeom>
            <a:noFill/>
            <a:ln w="9525">
              <a:noFill/>
              <a:miter lim="800000"/>
              <a:headEnd/>
              <a:tailEnd/>
            </a:ln>
          </p:spPr>
          <p:txBody>
            <a:bodyPr wrap="none">
              <a:spAutoFit/>
            </a:bodyPr>
            <a:lstStyle/>
            <a:p>
              <a:r>
                <a:rPr lang="en-US"/>
                <a:t>This achieve minimum possible value:</a:t>
              </a:r>
            </a:p>
          </p:txBody>
        </p:sp>
        <p:graphicFrame>
          <p:nvGraphicFramePr>
            <p:cNvPr id="7171" name="Object 46"/>
            <p:cNvGraphicFramePr>
              <a:graphicFrameLocks noChangeAspect="1"/>
            </p:cNvGraphicFramePr>
            <p:nvPr/>
          </p:nvGraphicFramePr>
          <p:xfrm>
            <a:off x="120" y="3081"/>
            <a:ext cx="2269" cy="472"/>
          </p:xfrm>
          <a:graphic>
            <a:graphicData uri="http://schemas.openxmlformats.org/presentationml/2006/ole">
              <p:oleObj spid="_x0000_s7171" name="Equation" r:id="rId8" imgW="2438280" imgH="507960" progId="Equation.3">
                <p:embed/>
              </p:oleObj>
            </a:graphicData>
          </a:graphic>
        </p:graphicFrame>
        <p:sp>
          <p:nvSpPr>
            <p:cNvPr id="7188" name="Text Box 47"/>
            <p:cNvSpPr txBox="1">
              <a:spLocks noChangeArrowheads="1"/>
            </p:cNvSpPr>
            <p:nvPr/>
          </p:nvSpPr>
          <p:spPr bwMode="auto">
            <a:xfrm>
              <a:off x="3446" y="2880"/>
              <a:ext cx="886" cy="212"/>
            </a:xfrm>
            <a:prstGeom prst="rect">
              <a:avLst/>
            </a:prstGeom>
            <a:noFill/>
            <a:ln w="9525">
              <a:noFill/>
              <a:miter lim="800000"/>
              <a:headEnd/>
              <a:tailEnd/>
            </a:ln>
          </p:spPr>
          <p:txBody>
            <a:bodyPr wrap="none">
              <a:spAutoFit/>
            </a:bodyPr>
            <a:lstStyle/>
            <a:p>
              <a:r>
                <a:rPr lang="en-US"/>
                <a:t>When beta* is:</a:t>
              </a:r>
            </a:p>
          </p:txBody>
        </p:sp>
        <p:graphicFrame>
          <p:nvGraphicFramePr>
            <p:cNvPr id="7172" name="Object 48"/>
            <p:cNvGraphicFramePr>
              <a:graphicFrameLocks noChangeAspect="1"/>
            </p:cNvGraphicFramePr>
            <p:nvPr/>
          </p:nvGraphicFramePr>
          <p:xfrm>
            <a:off x="2942" y="3081"/>
            <a:ext cx="2493" cy="472"/>
          </p:xfrm>
          <a:graphic>
            <a:graphicData uri="http://schemas.openxmlformats.org/presentationml/2006/ole">
              <p:oleObj spid="_x0000_s7172" name="Equation" r:id="rId9" imgW="2679480" imgH="507960" progId="Equation.3">
                <p:embed/>
              </p:oleObj>
            </a:graphicData>
          </a:graphic>
        </p:graphicFrame>
      </p:grpSp>
      <p:grpSp>
        <p:nvGrpSpPr>
          <p:cNvPr id="6" name="Group 55"/>
          <p:cNvGrpSpPr>
            <a:grpSpLocks/>
          </p:cNvGrpSpPr>
          <p:nvPr/>
        </p:nvGrpSpPr>
        <p:grpSpPr bwMode="auto">
          <a:xfrm>
            <a:off x="533400" y="3810000"/>
            <a:ext cx="8605838" cy="749300"/>
            <a:chOff x="336" y="2400"/>
            <a:chExt cx="5421" cy="472"/>
          </a:xfrm>
        </p:grpSpPr>
        <p:graphicFrame>
          <p:nvGraphicFramePr>
            <p:cNvPr id="7170" name="Object 42"/>
            <p:cNvGraphicFramePr>
              <a:graphicFrameLocks noChangeAspect="1"/>
            </p:cNvGraphicFramePr>
            <p:nvPr/>
          </p:nvGraphicFramePr>
          <p:xfrm>
            <a:off x="1248" y="2400"/>
            <a:ext cx="2105" cy="472"/>
          </p:xfrm>
          <a:graphic>
            <a:graphicData uri="http://schemas.openxmlformats.org/presentationml/2006/ole">
              <p:oleObj spid="_x0000_s7170" name="Equation" r:id="rId10" imgW="2260440" imgH="507960" progId="Equation.3">
                <p:embed/>
              </p:oleObj>
            </a:graphicData>
          </a:graphic>
        </p:graphicFrame>
        <p:sp>
          <p:nvSpPr>
            <p:cNvPr id="7185" name="Text Box 43"/>
            <p:cNvSpPr txBox="1">
              <a:spLocks noChangeArrowheads="1"/>
            </p:cNvSpPr>
            <p:nvPr/>
          </p:nvSpPr>
          <p:spPr bwMode="auto">
            <a:xfrm>
              <a:off x="336" y="2524"/>
              <a:ext cx="793" cy="212"/>
            </a:xfrm>
            <a:prstGeom prst="rect">
              <a:avLst/>
            </a:prstGeom>
            <a:noFill/>
            <a:ln w="9525">
              <a:noFill/>
              <a:miter lim="800000"/>
              <a:headEnd/>
              <a:tailEnd/>
            </a:ln>
          </p:spPr>
          <p:txBody>
            <a:bodyPr wrap="none">
              <a:spAutoFit/>
            </a:bodyPr>
            <a:lstStyle/>
            <a:p>
              <a:r>
                <a:rPr lang="en-US"/>
                <a:t>Which gives </a:t>
              </a:r>
            </a:p>
          </p:txBody>
        </p:sp>
        <p:sp>
          <p:nvSpPr>
            <p:cNvPr id="7186" name="Text Box 50"/>
            <p:cNvSpPr txBox="1">
              <a:spLocks noChangeArrowheads="1"/>
            </p:cNvSpPr>
            <p:nvPr/>
          </p:nvSpPr>
          <p:spPr bwMode="auto">
            <a:xfrm>
              <a:off x="3456" y="2535"/>
              <a:ext cx="2301" cy="212"/>
            </a:xfrm>
            <a:prstGeom prst="rect">
              <a:avLst/>
            </a:prstGeom>
            <a:noFill/>
            <a:ln w="9525">
              <a:noFill/>
              <a:miter lim="800000"/>
              <a:headEnd/>
              <a:tailEnd/>
            </a:ln>
          </p:spPr>
          <p:txBody>
            <a:bodyPr wrap="none">
              <a:spAutoFit/>
            </a:bodyPr>
            <a:lstStyle/>
            <a:p>
              <a:r>
                <a:rPr lang="en-US"/>
                <a:t>( where C</a:t>
              </a:r>
              <a:r>
                <a:rPr lang="en-US" baseline="-25000"/>
                <a:t>1</a:t>
              </a:r>
              <a:r>
                <a:rPr lang="en-US"/>
                <a:t> is ~ 7 (depend on FD params.))</a:t>
              </a:r>
            </a:p>
          </p:txBody>
        </p:sp>
      </p:grpSp>
      <p:sp>
        <p:nvSpPr>
          <p:cNvPr id="401459" name="Text Box 51"/>
          <p:cNvSpPr txBox="1">
            <a:spLocks noChangeArrowheads="1"/>
          </p:cNvSpPr>
          <p:nvPr/>
        </p:nvSpPr>
        <p:spPr bwMode="auto">
          <a:xfrm>
            <a:off x="136525" y="5568950"/>
            <a:ext cx="8855075" cy="581025"/>
          </a:xfrm>
          <a:prstGeom prst="rect">
            <a:avLst/>
          </a:prstGeom>
          <a:noFill/>
          <a:ln w="9525">
            <a:noFill/>
            <a:miter lim="800000"/>
            <a:headEnd/>
            <a:tailEnd/>
          </a:ln>
        </p:spPr>
        <p:txBody>
          <a:bodyPr>
            <a:spAutoFit/>
          </a:bodyPr>
          <a:lstStyle/>
          <a:p>
            <a:r>
              <a:rPr lang="en-US"/>
              <a:t>Note that beam distribution at IP will be non-Gaussian. Usually need to use tracking to estimate impact on luminosity. Note also that optimal </a:t>
            </a:r>
            <a:r>
              <a:rPr lang="en-US">
                <a:latin typeface="Symbol" pitchFamily="18" charset="2"/>
              </a:rPr>
              <a:t>b</a:t>
            </a:r>
            <a:r>
              <a:rPr lang="en-US"/>
              <a:t> may be smaller than the </a:t>
            </a:r>
            <a:r>
              <a:rPr lang="en-US">
                <a:latin typeface="Symbol" pitchFamily="18" charset="2"/>
              </a:rPr>
              <a:t>s</a:t>
            </a:r>
            <a:r>
              <a:rPr lang="en-US" baseline="-25000"/>
              <a:t>z</a:t>
            </a:r>
            <a:r>
              <a:rPr lang="en-US"/>
              <a:t> (i.e cannot be used). </a:t>
            </a:r>
          </a:p>
        </p:txBody>
      </p:sp>
    </p:spTree>
  </p:cSld>
  <p:clrMapOvr>
    <a:masterClrMapping/>
  </p:clrMapOvr>
  <p:transition>
    <p:strips dir="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0-#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0-#ppt_w/2"/>
                                          </p:val>
                                        </p:tav>
                                        <p:tav tm="100000">
                                          <p:val>
                                            <p:strVal val="#ppt_x"/>
                                          </p:val>
                                        </p:tav>
                                      </p:tavLst>
                                    </p:anim>
                                    <p:anim calcmode="lin" valueType="num">
                                      <p:cBhvr additive="base">
                                        <p:cTn id="14" dur="500" fill="hold"/>
                                        <p:tgtEl>
                                          <p:spTgt spid="4"/>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nodeType="clickEffect">
                                  <p:stCondLst>
                                    <p:cond delay="0"/>
                                  </p:stCondLst>
                                  <p:childTnLst>
                                    <p:set>
                                      <p:cBhvr>
                                        <p:cTn id="18" dur="1" fill="hold">
                                          <p:stCondLst>
                                            <p:cond delay="0"/>
                                          </p:stCondLst>
                                        </p:cTn>
                                        <p:tgtEl>
                                          <p:spTgt spid="6"/>
                                        </p:tgtEl>
                                        <p:attrNameLst>
                                          <p:attrName>style.visibility</p:attrName>
                                        </p:attrNameLst>
                                      </p:cBhvr>
                                      <p:to>
                                        <p:strVal val="visible"/>
                                      </p:to>
                                    </p:set>
                                    <p:anim calcmode="lin" valueType="num">
                                      <p:cBhvr additive="base">
                                        <p:cTn id="19" dur="500" fill="hold"/>
                                        <p:tgtEl>
                                          <p:spTgt spid="6"/>
                                        </p:tgtEl>
                                        <p:attrNameLst>
                                          <p:attrName>ppt_x</p:attrName>
                                        </p:attrNameLst>
                                      </p:cBhvr>
                                      <p:tavLst>
                                        <p:tav tm="0">
                                          <p:val>
                                            <p:strVal val="0-#ppt_w/2"/>
                                          </p:val>
                                        </p:tav>
                                        <p:tav tm="100000">
                                          <p:val>
                                            <p:strVal val="#ppt_x"/>
                                          </p:val>
                                        </p:tav>
                                      </p:tavLst>
                                    </p:anim>
                                    <p:anim calcmode="lin" valueType="num">
                                      <p:cBhvr additive="base">
                                        <p:cTn id="20" dur="500" fill="hold"/>
                                        <p:tgtEl>
                                          <p:spTgt spid="6"/>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nodeType="clickEffect">
                                  <p:stCondLst>
                                    <p:cond delay="0"/>
                                  </p:stCondLst>
                                  <p:childTnLst>
                                    <p:set>
                                      <p:cBhvr>
                                        <p:cTn id="24" dur="1" fill="hold">
                                          <p:stCondLst>
                                            <p:cond delay="0"/>
                                          </p:stCondLst>
                                        </p:cTn>
                                        <p:tgtEl>
                                          <p:spTgt spid="5"/>
                                        </p:tgtEl>
                                        <p:attrNameLst>
                                          <p:attrName>style.visibility</p:attrName>
                                        </p:attrNameLst>
                                      </p:cBhvr>
                                      <p:to>
                                        <p:strVal val="visible"/>
                                      </p:to>
                                    </p:set>
                                    <p:anim calcmode="lin" valueType="num">
                                      <p:cBhvr additive="base">
                                        <p:cTn id="25" dur="500" fill="hold"/>
                                        <p:tgtEl>
                                          <p:spTgt spid="5"/>
                                        </p:tgtEl>
                                        <p:attrNameLst>
                                          <p:attrName>ppt_x</p:attrName>
                                        </p:attrNameLst>
                                      </p:cBhvr>
                                      <p:tavLst>
                                        <p:tav tm="0">
                                          <p:val>
                                            <p:strVal val="0-#ppt_w/2"/>
                                          </p:val>
                                        </p:tav>
                                        <p:tav tm="100000">
                                          <p:val>
                                            <p:strVal val="#ppt_x"/>
                                          </p:val>
                                        </p:tav>
                                      </p:tavLst>
                                    </p:anim>
                                    <p:anim calcmode="lin" valueType="num">
                                      <p:cBhvr additive="base">
                                        <p:cTn id="26" dur="500" fill="hold"/>
                                        <p:tgtEl>
                                          <p:spTgt spid="5"/>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401459"/>
                                        </p:tgtEl>
                                        <p:attrNameLst>
                                          <p:attrName>style.visibility</p:attrName>
                                        </p:attrNameLst>
                                      </p:cBhvr>
                                      <p:to>
                                        <p:strVal val="visible"/>
                                      </p:to>
                                    </p:set>
                                    <p:anim calcmode="lin" valueType="num">
                                      <p:cBhvr additive="base">
                                        <p:cTn id="31" dur="500" fill="hold"/>
                                        <p:tgtEl>
                                          <p:spTgt spid="401459"/>
                                        </p:tgtEl>
                                        <p:attrNameLst>
                                          <p:attrName>ppt_x</p:attrName>
                                        </p:attrNameLst>
                                      </p:cBhvr>
                                      <p:tavLst>
                                        <p:tav tm="0">
                                          <p:val>
                                            <p:strVal val="0-#ppt_w/2"/>
                                          </p:val>
                                        </p:tav>
                                        <p:tav tm="100000">
                                          <p:val>
                                            <p:strVal val="#ppt_x"/>
                                          </p:val>
                                        </p:tav>
                                      </p:tavLst>
                                    </p:anim>
                                    <p:anim calcmode="lin" valueType="num">
                                      <p:cBhvr additive="base">
                                        <p:cTn id="32" dur="500" fill="hold"/>
                                        <p:tgtEl>
                                          <p:spTgt spid="40145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1459" grpId="0" autoUpdateAnimBg="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noChangeArrowheads="1"/>
          </p:cNvSpPr>
          <p:nvPr>
            <p:ph type="title"/>
          </p:nvPr>
        </p:nvSpPr>
        <p:spPr>
          <a:xfrm>
            <a:off x="1219200" y="196850"/>
            <a:ext cx="7924800" cy="762000"/>
          </a:xfrm>
        </p:spPr>
        <p:txBody>
          <a:bodyPr/>
          <a:lstStyle/>
          <a:p>
            <a:r>
              <a:rPr lang="en-US" sz="3200" smtClean="0"/>
              <a:t>FF with non-local chromaticity compensation </a:t>
            </a:r>
            <a:endParaRPr lang="en-US" sz="2800" smtClean="0"/>
          </a:p>
        </p:txBody>
      </p:sp>
      <p:pic>
        <p:nvPicPr>
          <p:cNvPr id="43011" name="Picture 4" descr="irt_nicebeta3"/>
          <p:cNvPicPr>
            <a:picLocks noChangeAspect="1" noChangeArrowheads="1"/>
          </p:cNvPicPr>
          <p:nvPr/>
        </p:nvPicPr>
        <p:blipFill>
          <a:blip r:embed="rId3" cstate="screen"/>
          <a:srcRect l="3030" t="6247" r="4546" b="6291"/>
          <a:stretch>
            <a:fillRect/>
          </a:stretch>
        </p:blipFill>
        <p:spPr bwMode="auto">
          <a:xfrm>
            <a:off x="4191000" y="2062163"/>
            <a:ext cx="4953000" cy="3409950"/>
          </a:xfrm>
          <a:prstGeom prst="rect">
            <a:avLst/>
          </a:prstGeom>
          <a:noFill/>
          <a:ln w="9525">
            <a:noFill/>
            <a:miter lim="800000"/>
            <a:headEnd/>
            <a:tailEnd/>
          </a:ln>
        </p:spPr>
      </p:pic>
      <p:sp>
        <p:nvSpPr>
          <p:cNvPr id="43012" name="Text Box 8"/>
          <p:cNvSpPr txBox="1">
            <a:spLocks noChangeArrowheads="1"/>
          </p:cNvSpPr>
          <p:nvPr/>
        </p:nvSpPr>
        <p:spPr bwMode="auto">
          <a:xfrm>
            <a:off x="5638800" y="5486400"/>
            <a:ext cx="2590800" cy="336550"/>
          </a:xfrm>
          <a:prstGeom prst="rect">
            <a:avLst/>
          </a:prstGeom>
          <a:noFill/>
          <a:ln w="9525">
            <a:noFill/>
            <a:miter lim="800000"/>
            <a:headEnd/>
            <a:tailEnd/>
          </a:ln>
        </p:spPr>
        <p:txBody>
          <a:bodyPr>
            <a:spAutoFit/>
          </a:bodyPr>
          <a:lstStyle/>
          <a:p>
            <a:r>
              <a:rPr lang="en-US" b="1">
                <a:latin typeface="Comic Sans MS" pitchFamily="66" charset="0"/>
              </a:rPr>
              <a:t>Traditional FF</a:t>
            </a:r>
            <a:endParaRPr lang="en-US" sz="1400" b="1">
              <a:latin typeface="Comic Sans MS" pitchFamily="66" charset="0"/>
            </a:endParaRPr>
          </a:p>
        </p:txBody>
      </p:sp>
      <p:sp>
        <p:nvSpPr>
          <p:cNvPr id="43013" name="Rectangle 11"/>
          <p:cNvSpPr>
            <a:spLocks noGrp="1" noChangeArrowheads="1"/>
          </p:cNvSpPr>
          <p:nvPr>
            <p:ph type="body" idx="1"/>
          </p:nvPr>
        </p:nvSpPr>
        <p:spPr>
          <a:xfrm>
            <a:off x="0" y="1371600"/>
            <a:ext cx="4419600" cy="1676400"/>
          </a:xfrm>
          <a:noFill/>
        </p:spPr>
        <p:txBody>
          <a:bodyPr/>
          <a:lstStyle/>
          <a:p>
            <a:pPr eaLnBrk="1" hangingPunct="1">
              <a:lnSpc>
                <a:spcPct val="90000"/>
              </a:lnSpc>
            </a:pPr>
            <a:r>
              <a:rPr lang="en-US" sz="2400" smtClean="0"/>
              <a:t>Chromaticity is compensated by sextupoles in dedicated sections</a:t>
            </a:r>
          </a:p>
          <a:p>
            <a:pPr eaLnBrk="1" hangingPunct="1">
              <a:lnSpc>
                <a:spcPct val="90000"/>
              </a:lnSpc>
            </a:pPr>
            <a:r>
              <a:rPr lang="en-US" sz="2400" smtClean="0"/>
              <a:t>Geometrical aberrations are canceled by using sextupoles in pairs with M= -I</a:t>
            </a:r>
            <a:endParaRPr lang="en-US" sz="1800" smtClean="0"/>
          </a:p>
        </p:txBody>
      </p:sp>
      <p:sp>
        <p:nvSpPr>
          <p:cNvPr id="43014" name="Line 15"/>
          <p:cNvSpPr>
            <a:spLocks noChangeShapeType="1"/>
          </p:cNvSpPr>
          <p:nvPr/>
        </p:nvSpPr>
        <p:spPr bwMode="auto">
          <a:xfrm flipH="1">
            <a:off x="8388350" y="1800225"/>
            <a:ext cx="133350" cy="285750"/>
          </a:xfrm>
          <a:prstGeom prst="line">
            <a:avLst/>
          </a:prstGeom>
          <a:noFill/>
          <a:ln w="28575">
            <a:solidFill>
              <a:srgbClr val="CC3300"/>
            </a:solidFill>
            <a:round/>
            <a:headEnd/>
            <a:tailEnd type="triangle" w="med" len="med"/>
          </a:ln>
        </p:spPr>
        <p:txBody>
          <a:bodyPr/>
          <a:lstStyle/>
          <a:p>
            <a:endParaRPr lang="en-GB"/>
          </a:p>
        </p:txBody>
      </p:sp>
      <p:sp>
        <p:nvSpPr>
          <p:cNvPr id="43015" name="Line 16"/>
          <p:cNvSpPr>
            <a:spLocks noChangeShapeType="1"/>
          </p:cNvSpPr>
          <p:nvPr/>
        </p:nvSpPr>
        <p:spPr bwMode="auto">
          <a:xfrm flipH="1">
            <a:off x="6721475" y="1771650"/>
            <a:ext cx="304800" cy="304800"/>
          </a:xfrm>
          <a:prstGeom prst="line">
            <a:avLst/>
          </a:prstGeom>
          <a:noFill/>
          <a:ln w="28575">
            <a:solidFill>
              <a:srgbClr val="00CC00"/>
            </a:solidFill>
            <a:round/>
            <a:headEnd/>
            <a:tailEnd type="triangle" w="med" len="med"/>
          </a:ln>
        </p:spPr>
        <p:txBody>
          <a:bodyPr/>
          <a:lstStyle/>
          <a:p>
            <a:endParaRPr lang="en-GB"/>
          </a:p>
        </p:txBody>
      </p:sp>
      <p:sp>
        <p:nvSpPr>
          <p:cNvPr id="43016" name="Line 17"/>
          <p:cNvSpPr>
            <a:spLocks noChangeShapeType="1"/>
          </p:cNvSpPr>
          <p:nvPr/>
        </p:nvSpPr>
        <p:spPr bwMode="auto">
          <a:xfrm>
            <a:off x="7131050" y="1771650"/>
            <a:ext cx="228600" cy="304800"/>
          </a:xfrm>
          <a:prstGeom prst="line">
            <a:avLst/>
          </a:prstGeom>
          <a:noFill/>
          <a:ln w="28575">
            <a:solidFill>
              <a:srgbClr val="00CC00"/>
            </a:solidFill>
            <a:round/>
            <a:headEnd/>
            <a:tailEnd type="triangle" w="med" len="med"/>
          </a:ln>
        </p:spPr>
        <p:txBody>
          <a:bodyPr/>
          <a:lstStyle/>
          <a:p>
            <a:endParaRPr lang="en-GB"/>
          </a:p>
        </p:txBody>
      </p:sp>
      <p:sp>
        <p:nvSpPr>
          <p:cNvPr id="43017" name="Line 18"/>
          <p:cNvSpPr>
            <a:spLocks noChangeShapeType="1"/>
          </p:cNvSpPr>
          <p:nvPr/>
        </p:nvSpPr>
        <p:spPr bwMode="auto">
          <a:xfrm flipH="1">
            <a:off x="5676900" y="1752600"/>
            <a:ext cx="228600" cy="304800"/>
          </a:xfrm>
          <a:prstGeom prst="line">
            <a:avLst/>
          </a:prstGeom>
          <a:noFill/>
          <a:ln w="28575">
            <a:solidFill>
              <a:srgbClr val="00FFFF"/>
            </a:solidFill>
            <a:round/>
            <a:headEnd/>
            <a:tailEnd type="triangle" w="med" len="med"/>
          </a:ln>
        </p:spPr>
        <p:txBody>
          <a:bodyPr/>
          <a:lstStyle/>
          <a:p>
            <a:endParaRPr lang="en-GB"/>
          </a:p>
        </p:txBody>
      </p:sp>
      <p:sp>
        <p:nvSpPr>
          <p:cNvPr id="43018" name="Line 19"/>
          <p:cNvSpPr>
            <a:spLocks noChangeShapeType="1"/>
          </p:cNvSpPr>
          <p:nvPr/>
        </p:nvSpPr>
        <p:spPr bwMode="auto">
          <a:xfrm>
            <a:off x="6000750" y="1743075"/>
            <a:ext cx="152400" cy="304800"/>
          </a:xfrm>
          <a:prstGeom prst="line">
            <a:avLst/>
          </a:prstGeom>
          <a:noFill/>
          <a:ln w="28575">
            <a:solidFill>
              <a:srgbClr val="00FFFF"/>
            </a:solidFill>
            <a:round/>
            <a:headEnd/>
            <a:tailEnd type="triangle" w="med" len="med"/>
          </a:ln>
        </p:spPr>
        <p:txBody>
          <a:bodyPr/>
          <a:lstStyle/>
          <a:p>
            <a:endParaRPr lang="en-GB"/>
          </a:p>
        </p:txBody>
      </p:sp>
      <p:sp>
        <p:nvSpPr>
          <p:cNvPr id="43019" name="Text Box 20"/>
          <p:cNvSpPr txBox="1">
            <a:spLocks noChangeArrowheads="1"/>
          </p:cNvSpPr>
          <p:nvPr/>
        </p:nvSpPr>
        <p:spPr bwMode="auto">
          <a:xfrm>
            <a:off x="8343900" y="1333500"/>
            <a:ext cx="785813" cy="517525"/>
          </a:xfrm>
          <a:prstGeom prst="rect">
            <a:avLst/>
          </a:prstGeom>
          <a:noFill/>
          <a:ln w="9525">
            <a:noFill/>
            <a:miter lim="800000"/>
            <a:headEnd/>
            <a:tailEnd/>
          </a:ln>
        </p:spPr>
        <p:txBody>
          <a:bodyPr wrap="none">
            <a:spAutoFit/>
          </a:bodyPr>
          <a:lstStyle/>
          <a:p>
            <a:r>
              <a:rPr lang="en-US" sz="1400" b="1"/>
              <a:t>Final</a:t>
            </a:r>
          </a:p>
          <a:p>
            <a:r>
              <a:rPr lang="en-US" sz="1400" b="1"/>
              <a:t>Doublet</a:t>
            </a:r>
          </a:p>
        </p:txBody>
      </p:sp>
      <p:sp>
        <p:nvSpPr>
          <p:cNvPr id="43020" name="Text Box 21"/>
          <p:cNvSpPr txBox="1">
            <a:spLocks noChangeArrowheads="1"/>
          </p:cNvSpPr>
          <p:nvPr/>
        </p:nvSpPr>
        <p:spPr bwMode="auto">
          <a:xfrm>
            <a:off x="5486400" y="1385888"/>
            <a:ext cx="1181100" cy="304800"/>
          </a:xfrm>
          <a:prstGeom prst="rect">
            <a:avLst/>
          </a:prstGeom>
          <a:noFill/>
          <a:ln w="9525">
            <a:noFill/>
            <a:miter lim="800000"/>
            <a:headEnd/>
            <a:tailEnd/>
          </a:ln>
        </p:spPr>
        <p:txBody>
          <a:bodyPr wrap="none">
            <a:spAutoFit/>
          </a:bodyPr>
          <a:lstStyle/>
          <a:p>
            <a:r>
              <a:rPr lang="en-US" sz="1400" b="1"/>
              <a:t>X-Sextupoles</a:t>
            </a:r>
          </a:p>
        </p:txBody>
      </p:sp>
      <p:sp>
        <p:nvSpPr>
          <p:cNvPr id="43021" name="Text Box 22"/>
          <p:cNvSpPr txBox="1">
            <a:spLocks noChangeArrowheads="1"/>
          </p:cNvSpPr>
          <p:nvPr/>
        </p:nvSpPr>
        <p:spPr bwMode="auto">
          <a:xfrm>
            <a:off x="6781800" y="1381125"/>
            <a:ext cx="1181100" cy="304800"/>
          </a:xfrm>
          <a:prstGeom prst="rect">
            <a:avLst/>
          </a:prstGeom>
          <a:noFill/>
          <a:ln w="9525">
            <a:noFill/>
            <a:miter lim="800000"/>
            <a:headEnd/>
            <a:tailEnd/>
          </a:ln>
        </p:spPr>
        <p:txBody>
          <a:bodyPr wrap="none">
            <a:spAutoFit/>
          </a:bodyPr>
          <a:lstStyle/>
          <a:p>
            <a:r>
              <a:rPr lang="en-US" sz="1400" b="1"/>
              <a:t>Y-Sextupoles</a:t>
            </a:r>
          </a:p>
        </p:txBody>
      </p:sp>
      <p:sp>
        <p:nvSpPr>
          <p:cNvPr id="43022" name="Rectangle 23"/>
          <p:cNvSpPr>
            <a:spLocks noChangeArrowheads="1"/>
          </p:cNvSpPr>
          <p:nvPr/>
        </p:nvSpPr>
        <p:spPr bwMode="auto">
          <a:xfrm>
            <a:off x="0" y="5029200"/>
            <a:ext cx="4724400" cy="1828800"/>
          </a:xfrm>
          <a:prstGeom prst="rect">
            <a:avLst/>
          </a:prstGeom>
          <a:solidFill>
            <a:srgbClr val="FFFF99"/>
          </a:solidFill>
          <a:ln w="9525">
            <a:noFill/>
            <a:miter lim="800000"/>
            <a:headEnd/>
            <a:tailEnd/>
          </a:ln>
        </p:spPr>
        <p:txBody>
          <a:bodyPr/>
          <a:lstStyle/>
          <a:p>
            <a:pPr marL="342900" indent="-342900">
              <a:spcBef>
                <a:spcPct val="20000"/>
              </a:spcBef>
              <a:buClr>
                <a:srgbClr val="CC3300"/>
              </a:buClr>
              <a:buFontTx/>
              <a:buChar char="•"/>
            </a:pPr>
            <a:r>
              <a:rPr kumimoji="1" lang="en-US" sz="2000">
                <a:solidFill>
                  <a:srgbClr val="CC3300"/>
                </a:solidFill>
                <a:latin typeface="Berlin Sans FB" pitchFamily="34" charset="0"/>
              </a:rPr>
              <a:t>Chromaticity </a:t>
            </a:r>
            <a:r>
              <a:rPr kumimoji="1" lang="en-US" sz="2000" u="sng">
                <a:solidFill>
                  <a:srgbClr val="CC3300"/>
                </a:solidFill>
                <a:latin typeface="Berlin Sans FB" pitchFamily="34" charset="0"/>
              </a:rPr>
              <a:t>not locally</a:t>
            </a:r>
            <a:r>
              <a:rPr kumimoji="1" lang="en-US" sz="2000">
                <a:solidFill>
                  <a:srgbClr val="CC3300"/>
                </a:solidFill>
                <a:latin typeface="Berlin Sans FB" pitchFamily="34" charset="0"/>
              </a:rPr>
              <a:t> compensated</a:t>
            </a:r>
          </a:p>
          <a:p>
            <a:pPr marL="742950" lvl="1" indent="-285750">
              <a:spcBef>
                <a:spcPct val="20000"/>
              </a:spcBef>
              <a:buFontTx/>
              <a:buChar char="–"/>
            </a:pPr>
            <a:r>
              <a:rPr kumimoji="1" lang="en-US" sz="1800">
                <a:latin typeface="Berlin Sans FB" pitchFamily="34" charset="0"/>
              </a:rPr>
              <a:t>Compensation of aberrations is not ideal since M = -I for off energy particles</a:t>
            </a:r>
          </a:p>
          <a:p>
            <a:pPr marL="742950" lvl="1" indent="-285750">
              <a:spcBef>
                <a:spcPct val="20000"/>
              </a:spcBef>
              <a:buFontTx/>
              <a:buChar char="–"/>
            </a:pPr>
            <a:r>
              <a:rPr kumimoji="1" lang="en-US" sz="1800">
                <a:latin typeface="Berlin Sans FB" pitchFamily="34" charset="0"/>
              </a:rPr>
              <a:t>Large aberrations for beam tails</a:t>
            </a:r>
          </a:p>
          <a:p>
            <a:pPr marL="742950" lvl="1" indent="-285750">
              <a:spcBef>
                <a:spcPct val="20000"/>
              </a:spcBef>
              <a:buFontTx/>
              <a:buChar char="–"/>
            </a:pPr>
            <a:r>
              <a:rPr kumimoji="1" lang="en-US" sz="1800">
                <a:latin typeface="Berlin Sans FB" pitchFamily="34" charset="0"/>
              </a:rPr>
              <a:t>…</a:t>
            </a:r>
          </a:p>
        </p:txBody>
      </p:sp>
      <p:sp>
        <p:nvSpPr>
          <p:cNvPr id="43023" name="Text Box 24"/>
          <p:cNvSpPr txBox="1">
            <a:spLocks noChangeArrowheads="1"/>
          </p:cNvSpPr>
          <p:nvPr/>
        </p:nvSpPr>
        <p:spPr bwMode="auto">
          <a:xfrm>
            <a:off x="0" y="4648200"/>
            <a:ext cx="1254125" cy="396875"/>
          </a:xfrm>
          <a:prstGeom prst="rect">
            <a:avLst/>
          </a:prstGeom>
          <a:noFill/>
          <a:ln w="9525">
            <a:noFill/>
            <a:miter lim="800000"/>
            <a:headEnd/>
            <a:tailEnd/>
          </a:ln>
        </p:spPr>
        <p:txBody>
          <a:bodyPr wrap="none">
            <a:spAutoFit/>
          </a:bodyPr>
          <a:lstStyle/>
          <a:p>
            <a:r>
              <a:rPr lang="en-US" sz="2000" b="1" i="1">
                <a:solidFill>
                  <a:srgbClr val="FF00FF"/>
                </a:solidFill>
              </a:rPr>
              <a:t>Problems:</a:t>
            </a:r>
          </a:p>
        </p:txBody>
      </p:sp>
      <p:sp>
        <p:nvSpPr>
          <p:cNvPr id="43024" name="Text Box 25"/>
          <p:cNvSpPr txBox="1">
            <a:spLocks noChangeArrowheads="1"/>
          </p:cNvSpPr>
          <p:nvPr/>
        </p:nvSpPr>
        <p:spPr bwMode="auto">
          <a:xfrm>
            <a:off x="1981200" y="5600700"/>
            <a:ext cx="244475" cy="304800"/>
          </a:xfrm>
          <a:prstGeom prst="rect">
            <a:avLst/>
          </a:prstGeom>
          <a:noFill/>
          <a:ln w="9525">
            <a:noFill/>
            <a:miter lim="800000"/>
            <a:headEnd/>
            <a:tailEnd/>
          </a:ln>
        </p:spPr>
        <p:txBody>
          <a:bodyPr>
            <a:spAutoFit/>
          </a:bodyPr>
          <a:lstStyle/>
          <a:p>
            <a:r>
              <a:rPr lang="en-US" sz="1400" b="1"/>
              <a:t>/</a:t>
            </a:r>
            <a:endParaRPr lang="en-US" sz="1800"/>
          </a:p>
        </p:txBody>
      </p:sp>
      <p:sp>
        <p:nvSpPr>
          <p:cNvPr id="43025" name="Text Box 26"/>
          <p:cNvSpPr txBox="1">
            <a:spLocks noChangeArrowheads="1"/>
          </p:cNvSpPr>
          <p:nvPr/>
        </p:nvSpPr>
        <p:spPr bwMode="auto">
          <a:xfrm>
            <a:off x="101600" y="3568700"/>
            <a:ext cx="3962400" cy="641350"/>
          </a:xfrm>
          <a:prstGeom prst="rect">
            <a:avLst/>
          </a:prstGeom>
          <a:noFill/>
          <a:ln w="9525">
            <a:noFill/>
            <a:miter lim="800000"/>
            <a:headEnd/>
            <a:tailEnd/>
          </a:ln>
        </p:spPr>
        <p:txBody>
          <a:bodyPr>
            <a:spAutoFit/>
          </a:bodyPr>
          <a:lstStyle/>
          <a:p>
            <a:r>
              <a:rPr lang="en-US" sz="1800">
                <a:solidFill>
                  <a:srgbClr val="CC3399"/>
                </a:solidFill>
                <a:latin typeface="Comic Sans MS" pitchFamily="66" charset="0"/>
              </a:rPr>
              <a:t>Chromaticity arise at FD but </a:t>
            </a:r>
            <a:br>
              <a:rPr lang="en-US" sz="1800">
                <a:solidFill>
                  <a:srgbClr val="CC3399"/>
                </a:solidFill>
                <a:latin typeface="Comic Sans MS" pitchFamily="66" charset="0"/>
              </a:rPr>
            </a:br>
            <a:r>
              <a:rPr lang="en-US" sz="1800">
                <a:solidFill>
                  <a:srgbClr val="CC3399"/>
                </a:solidFill>
                <a:latin typeface="Comic Sans MS" pitchFamily="66" charset="0"/>
              </a:rPr>
              <a:t>pre-compensated 1000m upstream</a:t>
            </a:r>
          </a:p>
        </p:txBody>
      </p:sp>
    </p:spTree>
  </p:cSld>
  <p:clrMapOvr>
    <a:masterClrMapping/>
  </p:clrMapOvr>
  <p:transition>
    <p:strips dir="rd"/>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ChangeArrowheads="1"/>
          </p:cNvSpPr>
          <p:nvPr>
            <p:ph type="title"/>
          </p:nvPr>
        </p:nvSpPr>
        <p:spPr>
          <a:xfrm>
            <a:off x="1676400" y="228600"/>
            <a:ext cx="7010400" cy="762000"/>
          </a:xfrm>
        </p:spPr>
        <p:txBody>
          <a:bodyPr/>
          <a:lstStyle/>
          <a:p>
            <a:pPr algn="l"/>
            <a:r>
              <a:rPr lang="en-US" smtClean="0"/>
              <a:t>FF with local chromatic correction</a:t>
            </a:r>
          </a:p>
        </p:txBody>
      </p:sp>
      <p:sp>
        <p:nvSpPr>
          <p:cNvPr id="44035" name="Rectangle 3"/>
          <p:cNvSpPr>
            <a:spLocks noGrp="1" noChangeArrowheads="1"/>
          </p:cNvSpPr>
          <p:nvPr>
            <p:ph type="body" idx="1"/>
          </p:nvPr>
        </p:nvSpPr>
        <p:spPr>
          <a:xfrm>
            <a:off x="406400" y="2743200"/>
            <a:ext cx="8385175" cy="3078163"/>
          </a:xfrm>
        </p:spPr>
        <p:txBody>
          <a:bodyPr/>
          <a:lstStyle/>
          <a:p>
            <a:pPr eaLnBrk="1" hangingPunct="1">
              <a:lnSpc>
                <a:spcPct val="90000"/>
              </a:lnSpc>
              <a:buFontTx/>
              <a:buNone/>
            </a:pPr>
            <a:endParaRPr lang="en-US" smtClean="0"/>
          </a:p>
          <a:p>
            <a:pPr eaLnBrk="1" hangingPunct="1">
              <a:lnSpc>
                <a:spcPct val="90000"/>
              </a:lnSpc>
            </a:pPr>
            <a:r>
              <a:rPr lang="en-US" smtClean="0">
                <a:solidFill>
                  <a:srgbClr val="008000"/>
                </a:solidFill>
              </a:rPr>
              <a:t>Chromaticity</a:t>
            </a:r>
            <a:r>
              <a:rPr lang="en-US" smtClean="0"/>
              <a:t> is cancelled </a:t>
            </a:r>
            <a:r>
              <a:rPr lang="en-US" sz="3200" u="sng" smtClean="0">
                <a:solidFill>
                  <a:srgbClr val="008000"/>
                </a:solidFill>
              </a:rPr>
              <a:t>locally</a:t>
            </a:r>
            <a:r>
              <a:rPr lang="en-US" smtClean="0"/>
              <a:t> by two sextupoles </a:t>
            </a:r>
            <a:r>
              <a:rPr lang="en-US" smtClean="0">
                <a:solidFill>
                  <a:srgbClr val="008000"/>
                </a:solidFill>
              </a:rPr>
              <a:t>interleaved with FD</a:t>
            </a:r>
            <a:r>
              <a:rPr lang="en-US" smtClean="0"/>
              <a:t>,    a bend upstream generates dispersion across FD</a:t>
            </a:r>
          </a:p>
          <a:p>
            <a:pPr eaLnBrk="1" hangingPunct="1">
              <a:lnSpc>
                <a:spcPct val="90000"/>
              </a:lnSpc>
            </a:pPr>
            <a:endParaRPr lang="en-US" smtClean="0"/>
          </a:p>
          <a:p>
            <a:pPr eaLnBrk="1" hangingPunct="1">
              <a:lnSpc>
                <a:spcPct val="90000"/>
              </a:lnSpc>
            </a:pPr>
            <a:r>
              <a:rPr lang="en-US" smtClean="0">
                <a:solidFill>
                  <a:srgbClr val="008000"/>
                </a:solidFill>
              </a:rPr>
              <a:t>Geometric aberrations</a:t>
            </a:r>
            <a:r>
              <a:rPr lang="en-US" smtClean="0"/>
              <a:t> of the FD sextupoles are cancelled by two more sextupoles placed in phase with them and upstream of the bend</a:t>
            </a:r>
          </a:p>
        </p:txBody>
      </p:sp>
      <p:pic>
        <p:nvPicPr>
          <p:cNvPr id="44036" name="Picture 6" descr="scheme2"/>
          <p:cNvPicPr>
            <a:picLocks noChangeAspect="1" noChangeArrowheads="1"/>
          </p:cNvPicPr>
          <p:nvPr/>
        </p:nvPicPr>
        <p:blipFill>
          <a:blip r:embed="rId3" cstate="screen"/>
          <a:srcRect/>
          <a:stretch>
            <a:fillRect/>
          </a:stretch>
        </p:blipFill>
        <p:spPr bwMode="auto">
          <a:xfrm>
            <a:off x="1447800" y="1371600"/>
            <a:ext cx="6418263" cy="1854200"/>
          </a:xfrm>
          <a:prstGeom prst="rect">
            <a:avLst/>
          </a:prstGeom>
          <a:noFill/>
          <a:ln w="9525">
            <a:noFill/>
            <a:miter lim="800000"/>
            <a:headEnd/>
            <a:tailEnd/>
          </a:ln>
        </p:spPr>
      </p:pic>
    </p:spTree>
  </p:cSld>
  <p:clrMapOvr>
    <a:masterClrMapping/>
  </p:clrMapOvr>
  <p:transition>
    <p:strips dir="rd"/>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5" name="Rectangle 4"/>
          <p:cNvSpPr>
            <a:spLocks noGrp="1" noChangeArrowheads="1"/>
          </p:cNvSpPr>
          <p:nvPr>
            <p:ph type="title"/>
          </p:nvPr>
        </p:nvSpPr>
        <p:spPr/>
        <p:txBody>
          <a:bodyPr/>
          <a:lstStyle/>
          <a:p>
            <a:r>
              <a:rPr lang="en-US" smtClean="0"/>
              <a:t>Local chromatic correction</a:t>
            </a:r>
          </a:p>
        </p:txBody>
      </p:sp>
      <p:sp>
        <p:nvSpPr>
          <p:cNvPr id="8196" name="Rectangle 6"/>
          <p:cNvSpPr>
            <a:spLocks noGrp="1" noChangeArrowheads="1"/>
          </p:cNvSpPr>
          <p:nvPr>
            <p:ph type="body" idx="1"/>
          </p:nvPr>
        </p:nvSpPr>
        <p:spPr>
          <a:xfrm>
            <a:off x="381000" y="5410200"/>
            <a:ext cx="8458200" cy="1066800"/>
          </a:xfrm>
        </p:spPr>
        <p:txBody>
          <a:bodyPr/>
          <a:lstStyle/>
          <a:p>
            <a:pPr eaLnBrk="1" hangingPunct="1">
              <a:lnSpc>
                <a:spcPct val="80000"/>
              </a:lnSpc>
            </a:pPr>
            <a:r>
              <a:rPr lang="en-US" sz="2400" smtClean="0"/>
              <a:t>The value of dispersion in FD is usually chosen so that it does not increase the beam size in FD by more than 10-20% for typical beam energy spread</a:t>
            </a:r>
          </a:p>
        </p:txBody>
      </p:sp>
      <p:graphicFrame>
        <p:nvGraphicFramePr>
          <p:cNvPr id="8194" name="Object 5"/>
          <p:cNvGraphicFramePr>
            <a:graphicFrameLocks noChangeAspect="1"/>
          </p:cNvGraphicFramePr>
          <p:nvPr/>
        </p:nvGraphicFramePr>
        <p:xfrm>
          <a:off x="381000" y="1193800"/>
          <a:ext cx="8096250" cy="4221163"/>
        </p:xfrm>
        <a:graphic>
          <a:graphicData uri="http://schemas.openxmlformats.org/presentationml/2006/ole">
            <p:oleObj spid="_x0000_s8194" name="Picture" r:id="rId3" imgW="4038600" imgH="2105406" progId="Word.Picture.8">
              <p:embed/>
            </p:oleObj>
          </a:graphicData>
        </a:graphic>
      </p:graphicFrame>
    </p:spTree>
  </p:cSld>
  <p:clrMapOvr>
    <a:masterClrMapping/>
  </p:clrMapOvr>
  <p:transition>
    <p:strips dir="rd"/>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21" name="Rectangle 2"/>
          <p:cNvSpPr>
            <a:spLocks noGrp="1" noChangeArrowheads="1"/>
          </p:cNvSpPr>
          <p:nvPr>
            <p:ph type="title"/>
          </p:nvPr>
        </p:nvSpPr>
        <p:spPr>
          <a:xfrm>
            <a:off x="1631950" y="352425"/>
            <a:ext cx="7175500" cy="587375"/>
          </a:xfrm>
        </p:spPr>
        <p:txBody>
          <a:bodyPr/>
          <a:lstStyle/>
          <a:p>
            <a:pPr algn="l"/>
            <a:r>
              <a:rPr lang="en-US" smtClean="0"/>
              <a:t>Chromatic correction in FD</a:t>
            </a:r>
          </a:p>
        </p:txBody>
      </p:sp>
      <p:sp>
        <p:nvSpPr>
          <p:cNvPr id="9222" name="Rectangle 3"/>
          <p:cNvSpPr>
            <a:spLocks noChangeArrowheads="1"/>
          </p:cNvSpPr>
          <p:nvPr/>
        </p:nvSpPr>
        <p:spPr bwMode="auto">
          <a:xfrm>
            <a:off x="990600" y="1828800"/>
            <a:ext cx="304800" cy="914400"/>
          </a:xfrm>
          <a:prstGeom prst="rect">
            <a:avLst/>
          </a:prstGeom>
          <a:solidFill>
            <a:schemeClr val="hlink"/>
          </a:solidFill>
          <a:ln w="9525">
            <a:solidFill>
              <a:schemeClr val="tx1"/>
            </a:solidFill>
            <a:miter lim="800000"/>
            <a:headEnd/>
            <a:tailEnd/>
          </a:ln>
        </p:spPr>
        <p:txBody>
          <a:bodyPr wrap="none" anchor="ctr"/>
          <a:lstStyle/>
          <a:p>
            <a:endParaRPr lang="en-GB"/>
          </a:p>
        </p:txBody>
      </p:sp>
      <p:sp>
        <p:nvSpPr>
          <p:cNvPr id="9223" name="Rectangle 4"/>
          <p:cNvSpPr>
            <a:spLocks noChangeArrowheads="1"/>
          </p:cNvSpPr>
          <p:nvPr/>
        </p:nvSpPr>
        <p:spPr bwMode="auto">
          <a:xfrm>
            <a:off x="1524000" y="1828800"/>
            <a:ext cx="685800" cy="914400"/>
          </a:xfrm>
          <a:prstGeom prst="rect">
            <a:avLst/>
          </a:prstGeom>
          <a:solidFill>
            <a:schemeClr val="accent1"/>
          </a:solidFill>
          <a:ln w="9525">
            <a:solidFill>
              <a:schemeClr val="tx1"/>
            </a:solidFill>
            <a:miter lim="800000"/>
            <a:headEnd/>
            <a:tailEnd/>
          </a:ln>
        </p:spPr>
        <p:txBody>
          <a:bodyPr wrap="none" anchor="ctr"/>
          <a:lstStyle/>
          <a:p>
            <a:endParaRPr lang="en-GB"/>
          </a:p>
        </p:txBody>
      </p:sp>
      <p:sp>
        <p:nvSpPr>
          <p:cNvPr id="9224" name="Line 5"/>
          <p:cNvSpPr>
            <a:spLocks noChangeShapeType="1"/>
          </p:cNvSpPr>
          <p:nvPr/>
        </p:nvSpPr>
        <p:spPr bwMode="auto">
          <a:xfrm>
            <a:off x="609600" y="2286000"/>
            <a:ext cx="2743200" cy="0"/>
          </a:xfrm>
          <a:prstGeom prst="line">
            <a:avLst/>
          </a:prstGeom>
          <a:noFill/>
          <a:ln w="19050">
            <a:solidFill>
              <a:schemeClr val="tx1"/>
            </a:solidFill>
            <a:round/>
            <a:headEnd/>
            <a:tailEnd/>
          </a:ln>
        </p:spPr>
        <p:txBody>
          <a:bodyPr wrap="none" anchor="ctr"/>
          <a:lstStyle/>
          <a:p>
            <a:endParaRPr lang="en-GB"/>
          </a:p>
        </p:txBody>
      </p:sp>
      <p:sp>
        <p:nvSpPr>
          <p:cNvPr id="9225" name="Line 6"/>
          <p:cNvSpPr>
            <a:spLocks noChangeShapeType="1"/>
          </p:cNvSpPr>
          <p:nvPr/>
        </p:nvSpPr>
        <p:spPr bwMode="auto">
          <a:xfrm>
            <a:off x="3124200" y="2209800"/>
            <a:ext cx="76200" cy="152400"/>
          </a:xfrm>
          <a:prstGeom prst="line">
            <a:avLst/>
          </a:prstGeom>
          <a:noFill/>
          <a:ln w="19050">
            <a:solidFill>
              <a:schemeClr val="tx1"/>
            </a:solidFill>
            <a:round/>
            <a:headEnd/>
            <a:tailEnd/>
          </a:ln>
        </p:spPr>
        <p:txBody>
          <a:bodyPr wrap="none" anchor="ctr"/>
          <a:lstStyle/>
          <a:p>
            <a:endParaRPr lang="en-GB"/>
          </a:p>
        </p:txBody>
      </p:sp>
      <p:sp>
        <p:nvSpPr>
          <p:cNvPr id="9226" name="Line 7"/>
          <p:cNvSpPr>
            <a:spLocks noChangeShapeType="1"/>
          </p:cNvSpPr>
          <p:nvPr/>
        </p:nvSpPr>
        <p:spPr bwMode="auto">
          <a:xfrm flipH="1">
            <a:off x="3048000" y="2209800"/>
            <a:ext cx="152400" cy="228600"/>
          </a:xfrm>
          <a:prstGeom prst="line">
            <a:avLst/>
          </a:prstGeom>
          <a:noFill/>
          <a:ln w="19050">
            <a:solidFill>
              <a:schemeClr val="tx1"/>
            </a:solidFill>
            <a:round/>
            <a:headEnd/>
            <a:tailEnd/>
          </a:ln>
        </p:spPr>
        <p:txBody>
          <a:bodyPr wrap="none" anchor="ctr"/>
          <a:lstStyle/>
          <a:p>
            <a:endParaRPr lang="en-GB"/>
          </a:p>
        </p:txBody>
      </p:sp>
      <p:sp>
        <p:nvSpPr>
          <p:cNvPr id="9227" name="Line 8"/>
          <p:cNvSpPr>
            <a:spLocks noChangeShapeType="1"/>
          </p:cNvSpPr>
          <p:nvPr/>
        </p:nvSpPr>
        <p:spPr bwMode="auto">
          <a:xfrm>
            <a:off x="381000" y="1981200"/>
            <a:ext cx="533400" cy="0"/>
          </a:xfrm>
          <a:prstGeom prst="line">
            <a:avLst/>
          </a:prstGeom>
          <a:noFill/>
          <a:ln w="19050">
            <a:solidFill>
              <a:schemeClr val="tx1"/>
            </a:solidFill>
            <a:round/>
            <a:headEnd/>
            <a:tailEnd type="triangle" w="med" len="med"/>
          </a:ln>
        </p:spPr>
        <p:txBody>
          <a:bodyPr wrap="none" anchor="ctr"/>
          <a:lstStyle/>
          <a:p>
            <a:endParaRPr lang="en-GB"/>
          </a:p>
        </p:txBody>
      </p:sp>
      <p:sp>
        <p:nvSpPr>
          <p:cNvPr id="9228" name="Text Box 9"/>
          <p:cNvSpPr txBox="1">
            <a:spLocks noChangeArrowheads="1"/>
          </p:cNvSpPr>
          <p:nvPr/>
        </p:nvSpPr>
        <p:spPr bwMode="auto">
          <a:xfrm>
            <a:off x="228600" y="1676400"/>
            <a:ext cx="665163" cy="274638"/>
          </a:xfrm>
          <a:prstGeom prst="rect">
            <a:avLst/>
          </a:prstGeom>
          <a:noFill/>
          <a:ln w="9525">
            <a:noFill/>
            <a:miter lim="800000"/>
            <a:headEnd/>
            <a:tailEnd/>
          </a:ln>
        </p:spPr>
        <p:txBody>
          <a:bodyPr wrap="none">
            <a:spAutoFit/>
          </a:bodyPr>
          <a:lstStyle/>
          <a:p>
            <a:r>
              <a:rPr lang="en-US" sz="1200"/>
              <a:t>x + </a:t>
            </a:r>
            <a:r>
              <a:rPr lang="en-US" sz="1200">
                <a:latin typeface="Symbol" pitchFamily="18" charset="2"/>
              </a:rPr>
              <a:t>h d </a:t>
            </a:r>
            <a:endParaRPr lang="en-US" sz="1200"/>
          </a:p>
        </p:txBody>
      </p:sp>
      <p:sp>
        <p:nvSpPr>
          <p:cNvPr id="9229" name="Text Box 10"/>
          <p:cNvSpPr txBox="1">
            <a:spLocks noChangeArrowheads="1"/>
          </p:cNvSpPr>
          <p:nvPr/>
        </p:nvSpPr>
        <p:spPr bwMode="auto">
          <a:xfrm>
            <a:off x="2971800" y="2438400"/>
            <a:ext cx="365125" cy="336550"/>
          </a:xfrm>
          <a:prstGeom prst="rect">
            <a:avLst/>
          </a:prstGeom>
          <a:noFill/>
          <a:ln w="9525">
            <a:noFill/>
            <a:miter lim="800000"/>
            <a:headEnd/>
            <a:tailEnd/>
          </a:ln>
        </p:spPr>
        <p:txBody>
          <a:bodyPr wrap="none">
            <a:spAutoFit/>
          </a:bodyPr>
          <a:lstStyle/>
          <a:p>
            <a:r>
              <a:rPr lang="en-US"/>
              <a:t>IP</a:t>
            </a:r>
            <a:endParaRPr lang="en-US" sz="2400"/>
          </a:p>
        </p:txBody>
      </p:sp>
      <p:sp>
        <p:nvSpPr>
          <p:cNvPr id="9230" name="Text Box 11"/>
          <p:cNvSpPr txBox="1">
            <a:spLocks noChangeArrowheads="1"/>
          </p:cNvSpPr>
          <p:nvPr/>
        </p:nvSpPr>
        <p:spPr bwMode="auto">
          <a:xfrm>
            <a:off x="1600200" y="1524000"/>
            <a:ext cx="530225" cy="304800"/>
          </a:xfrm>
          <a:prstGeom prst="rect">
            <a:avLst/>
          </a:prstGeom>
          <a:noFill/>
          <a:ln w="9525">
            <a:noFill/>
            <a:miter lim="800000"/>
            <a:headEnd/>
            <a:tailEnd/>
          </a:ln>
        </p:spPr>
        <p:txBody>
          <a:bodyPr wrap="none">
            <a:spAutoFit/>
          </a:bodyPr>
          <a:lstStyle/>
          <a:p>
            <a:r>
              <a:rPr lang="en-US" sz="1400"/>
              <a:t>quad</a:t>
            </a:r>
          </a:p>
        </p:txBody>
      </p:sp>
      <p:sp>
        <p:nvSpPr>
          <p:cNvPr id="9231" name="Text Box 12"/>
          <p:cNvSpPr txBox="1">
            <a:spLocks noChangeArrowheads="1"/>
          </p:cNvSpPr>
          <p:nvPr/>
        </p:nvSpPr>
        <p:spPr bwMode="auto">
          <a:xfrm>
            <a:off x="762000" y="1524000"/>
            <a:ext cx="693738" cy="304800"/>
          </a:xfrm>
          <a:prstGeom prst="rect">
            <a:avLst/>
          </a:prstGeom>
          <a:noFill/>
          <a:ln w="9525">
            <a:noFill/>
            <a:miter lim="800000"/>
            <a:headEnd/>
            <a:tailEnd/>
          </a:ln>
        </p:spPr>
        <p:txBody>
          <a:bodyPr wrap="none">
            <a:spAutoFit/>
          </a:bodyPr>
          <a:lstStyle/>
          <a:p>
            <a:r>
              <a:rPr lang="en-US" sz="1400"/>
              <a:t>sextup.</a:t>
            </a:r>
          </a:p>
        </p:txBody>
      </p:sp>
      <p:sp>
        <p:nvSpPr>
          <p:cNvPr id="9232" name="Text Box 13"/>
          <p:cNvSpPr txBox="1">
            <a:spLocks noChangeArrowheads="1"/>
          </p:cNvSpPr>
          <p:nvPr/>
        </p:nvSpPr>
        <p:spPr bwMode="auto">
          <a:xfrm>
            <a:off x="974725" y="2728913"/>
            <a:ext cx="407988" cy="336550"/>
          </a:xfrm>
          <a:prstGeom prst="rect">
            <a:avLst/>
          </a:prstGeom>
          <a:noFill/>
          <a:ln w="9525">
            <a:noFill/>
            <a:miter lim="800000"/>
            <a:headEnd/>
            <a:tailEnd/>
          </a:ln>
        </p:spPr>
        <p:txBody>
          <a:bodyPr wrap="none">
            <a:spAutoFit/>
          </a:bodyPr>
          <a:lstStyle/>
          <a:p>
            <a:r>
              <a:rPr lang="en-US"/>
              <a:t>K</a:t>
            </a:r>
            <a:r>
              <a:rPr lang="en-US" baseline="-25000"/>
              <a:t>S</a:t>
            </a:r>
            <a:endParaRPr lang="en-US" sz="2400"/>
          </a:p>
        </p:txBody>
      </p:sp>
      <p:sp>
        <p:nvSpPr>
          <p:cNvPr id="9233" name="Text Box 14"/>
          <p:cNvSpPr txBox="1">
            <a:spLocks noChangeArrowheads="1"/>
          </p:cNvSpPr>
          <p:nvPr/>
        </p:nvSpPr>
        <p:spPr bwMode="auto">
          <a:xfrm>
            <a:off x="1676400" y="2743200"/>
            <a:ext cx="407988" cy="336550"/>
          </a:xfrm>
          <a:prstGeom prst="rect">
            <a:avLst/>
          </a:prstGeom>
          <a:noFill/>
          <a:ln w="9525">
            <a:noFill/>
            <a:miter lim="800000"/>
            <a:headEnd/>
            <a:tailEnd/>
          </a:ln>
        </p:spPr>
        <p:txBody>
          <a:bodyPr wrap="none">
            <a:spAutoFit/>
          </a:bodyPr>
          <a:lstStyle/>
          <a:p>
            <a:r>
              <a:rPr lang="en-US"/>
              <a:t>K</a:t>
            </a:r>
            <a:r>
              <a:rPr lang="en-US" baseline="-25000"/>
              <a:t>F</a:t>
            </a:r>
            <a:endParaRPr lang="en-US" sz="2400"/>
          </a:p>
        </p:txBody>
      </p:sp>
      <p:sp>
        <p:nvSpPr>
          <p:cNvPr id="9234" name="Text Box 15"/>
          <p:cNvSpPr txBox="1">
            <a:spLocks noChangeArrowheads="1"/>
          </p:cNvSpPr>
          <p:nvPr/>
        </p:nvSpPr>
        <p:spPr bwMode="auto">
          <a:xfrm>
            <a:off x="228600" y="3200400"/>
            <a:ext cx="681038" cy="336550"/>
          </a:xfrm>
          <a:prstGeom prst="rect">
            <a:avLst/>
          </a:prstGeom>
          <a:noFill/>
          <a:ln w="9525">
            <a:noFill/>
            <a:miter lim="800000"/>
            <a:headEnd/>
            <a:tailEnd/>
          </a:ln>
        </p:spPr>
        <p:txBody>
          <a:bodyPr>
            <a:spAutoFit/>
          </a:bodyPr>
          <a:lstStyle/>
          <a:p>
            <a:r>
              <a:rPr lang="en-US"/>
              <a:t>Quad:</a:t>
            </a:r>
            <a:endParaRPr lang="en-US" sz="2400"/>
          </a:p>
        </p:txBody>
      </p:sp>
      <p:graphicFrame>
        <p:nvGraphicFramePr>
          <p:cNvPr id="9218" name="Object 16"/>
          <p:cNvGraphicFramePr>
            <a:graphicFrameLocks noChangeAspect="1"/>
          </p:cNvGraphicFramePr>
          <p:nvPr/>
        </p:nvGraphicFramePr>
        <p:xfrm>
          <a:off x="1268413" y="3076575"/>
          <a:ext cx="3365500" cy="598488"/>
        </p:xfrm>
        <a:graphic>
          <a:graphicData uri="http://schemas.openxmlformats.org/presentationml/2006/ole">
            <p:oleObj spid="_x0000_s9218" name="Equation" r:id="rId3" imgW="2145960" imgH="380880" progId="Equation.3">
              <p:embed/>
            </p:oleObj>
          </a:graphicData>
        </a:graphic>
      </p:graphicFrame>
      <p:graphicFrame>
        <p:nvGraphicFramePr>
          <p:cNvPr id="9219" name="Object 17"/>
          <p:cNvGraphicFramePr>
            <a:graphicFrameLocks noChangeAspect="1"/>
          </p:cNvGraphicFramePr>
          <p:nvPr/>
        </p:nvGraphicFramePr>
        <p:xfrm>
          <a:off x="1371600" y="4038600"/>
          <a:ext cx="3346450" cy="577850"/>
        </p:xfrm>
        <a:graphic>
          <a:graphicData uri="http://schemas.openxmlformats.org/presentationml/2006/ole">
            <p:oleObj spid="_x0000_s9219" name="Equation" r:id="rId4" imgW="2133360" imgH="368280" progId="Equation.3">
              <p:embed/>
            </p:oleObj>
          </a:graphicData>
        </a:graphic>
      </p:graphicFrame>
      <p:sp>
        <p:nvSpPr>
          <p:cNvPr id="9235" name="Text Box 18"/>
          <p:cNvSpPr txBox="1">
            <a:spLocks noChangeArrowheads="1"/>
          </p:cNvSpPr>
          <p:nvPr/>
        </p:nvSpPr>
        <p:spPr bwMode="auto">
          <a:xfrm>
            <a:off x="228600" y="4191000"/>
            <a:ext cx="1055688" cy="336550"/>
          </a:xfrm>
          <a:prstGeom prst="rect">
            <a:avLst/>
          </a:prstGeom>
          <a:noFill/>
          <a:ln w="9525">
            <a:noFill/>
            <a:miter lim="800000"/>
            <a:headEnd/>
            <a:tailEnd/>
          </a:ln>
        </p:spPr>
        <p:txBody>
          <a:bodyPr wrap="none">
            <a:spAutoFit/>
          </a:bodyPr>
          <a:lstStyle/>
          <a:p>
            <a:r>
              <a:rPr lang="en-US"/>
              <a:t>Sextupole:</a:t>
            </a:r>
            <a:endParaRPr lang="en-US" sz="2400"/>
          </a:p>
        </p:txBody>
      </p:sp>
      <p:sp>
        <p:nvSpPr>
          <p:cNvPr id="9236" name="Rectangle 19"/>
          <p:cNvSpPr>
            <a:spLocks noGrp="1" noChangeArrowheads="1"/>
          </p:cNvSpPr>
          <p:nvPr>
            <p:ph type="body" idx="1"/>
          </p:nvPr>
        </p:nvSpPr>
        <p:spPr>
          <a:xfrm>
            <a:off x="4756150" y="1820863"/>
            <a:ext cx="3717925" cy="977900"/>
          </a:xfrm>
          <a:noFill/>
        </p:spPr>
        <p:txBody>
          <a:bodyPr/>
          <a:lstStyle/>
          <a:p>
            <a:pPr eaLnBrk="1" hangingPunct="1">
              <a:lnSpc>
                <a:spcPct val="90000"/>
              </a:lnSpc>
            </a:pPr>
            <a:r>
              <a:rPr lang="en-US" sz="2000" smtClean="0">
                <a:solidFill>
                  <a:srgbClr val="000099"/>
                </a:solidFill>
              </a:rPr>
              <a:t>Straightforward in Y plane</a:t>
            </a:r>
          </a:p>
          <a:p>
            <a:pPr eaLnBrk="1" hangingPunct="1">
              <a:lnSpc>
                <a:spcPct val="90000"/>
              </a:lnSpc>
            </a:pPr>
            <a:r>
              <a:rPr lang="en-US" sz="2000" smtClean="0">
                <a:solidFill>
                  <a:srgbClr val="000099"/>
                </a:solidFill>
              </a:rPr>
              <a:t>a bit tricky in X plane:</a:t>
            </a:r>
          </a:p>
        </p:txBody>
      </p:sp>
      <p:sp>
        <p:nvSpPr>
          <p:cNvPr id="9237" name="Line 20"/>
          <p:cNvSpPr>
            <a:spLocks noChangeShapeType="1"/>
          </p:cNvSpPr>
          <p:nvPr/>
        </p:nvSpPr>
        <p:spPr bwMode="auto">
          <a:xfrm>
            <a:off x="3962400" y="3505200"/>
            <a:ext cx="0" cy="649288"/>
          </a:xfrm>
          <a:prstGeom prst="line">
            <a:avLst/>
          </a:prstGeom>
          <a:noFill/>
          <a:ln w="28575">
            <a:solidFill>
              <a:schemeClr val="bg2"/>
            </a:solidFill>
            <a:round/>
            <a:headEnd type="triangle" w="med" len="med"/>
            <a:tailEnd type="triangle" w="med" len="med"/>
          </a:ln>
        </p:spPr>
        <p:txBody>
          <a:bodyPr wrap="none" anchor="ctr"/>
          <a:lstStyle/>
          <a:p>
            <a:endParaRPr lang="en-GB"/>
          </a:p>
        </p:txBody>
      </p:sp>
      <p:sp>
        <p:nvSpPr>
          <p:cNvPr id="9238" name="Line 21"/>
          <p:cNvSpPr>
            <a:spLocks noChangeShapeType="1"/>
          </p:cNvSpPr>
          <p:nvPr/>
        </p:nvSpPr>
        <p:spPr bwMode="auto">
          <a:xfrm rot="300000">
            <a:off x="4343400" y="3505200"/>
            <a:ext cx="76200" cy="612775"/>
          </a:xfrm>
          <a:prstGeom prst="line">
            <a:avLst/>
          </a:prstGeom>
          <a:noFill/>
          <a:ln w="28575">
            <a:solidFill>
              <a:schemeClr val="hlink"/>
            </a:solidFill>
            <a:round/>
            <a:headEnd type="triangle" w="med" len="med"/>
            <a:tailEnd type="triangle" w="med" len="med"/>
          </a:ln>
        </p:spPr>
        <p:txBody>
          <a:bodyPr wrap="none" anchor="ctr"/>
          <a:lstStyle/>
          <a:p>
            <a:endParaRPr lang="en-GB"/>
          </a:p>
        </p:txBody>
      </p:sp>
      <p:sp>
        <p:nvSpPr>
          <p:cNvPr id="9239" name="Text Box 22"/>
          <p:cNvSpPr txBox="1">
            <a:spLocks noChangeArrowheads="1"/>
          </p:cNvSpPr>
          <p:nvPr/>
        </p:nvSpPr>
        <p:spPr bwMode="auto">
          <a:xfrm>
            <a:off x="4572000" y="3581400"/>
            <a:ext cx="1181100" cy="527050"/>
          </a:xfrm>
          <a:prstGeom prst="rect">
            <a:avLst/>
          </a:prstGeom>
          <a:noFill/>
          <a:ln w="9525">
            <a:solidFill>
              <a:schemeClr val="hlink"/>
            </a:solidFill>
            <a:miter lim="800000"/>
            <a:headEnd/>
            <a:tailEnd/>
          </a:ln>
        </p:spPr>
        <p:txBody>
          <a:bodyPr wrap="none">
            <a:spAutoFit/>
          </a:bodyPr>
          <a:lstStyle/>
          <a:p>
            <a:r>
              <a:rPr lang="en-US" sz="1400">
                <a:solidFill>
                  <a:schemeClr val="accent1"/>
                </a:solidFill>
              </a:rPr>
              <a:t>Second order </a:t>
            </a:r>
          </a:p>
          <a:p>
            <a:r>
              <a:rPr lang="en-US" sz="1400">
                <a:solidFill>
                  <a:schemeClr val="accent1"/>
                </a:solidFill>
              </a:rPr>
              <a:t>dispersion</a:t>
            </a:r>
            <a:endParaRPr lang="en-US" sz="1400"/>
          </a:p>
        </p:txBody>
      </p:sp>
      <p:sp>
        <p:nvSpPr>
          <p:cNvPr id="9240" name="Text Box 23"/>
          <p:cNvSpPr txBox="1">
            <a:spLocks noChangeArrowheads="1"/>
          </p:cNvSpPr>
          <p:nvPr/>
        </p:nvSpPr>
        <p:spPr bwMode="auto">
          <a:xfrm>
            <a:off x="2667000" y="3657600"/>
            <a:ext cx="1082675" cy="304800"/>
          </a:xfrm>
          <a:prstGeom prst="rect">
            <a:avLst/>
          </a:prstGeom>
          <a:noFill/>
          <a:ln w="9525">
            <a:noFill/>
            <a:miter lim="800000"/>
            <a:headEnd/>
            <a:tailEnd/>
          </a:ln>
        </p:spPr>
        <p:txBody>
          <a:bodyPr wrap="none">
            <a:spAutoFit/>
          </a:bodyPr>
          <a:lstStyle/>
          <a:p>
            <a:r>
              <a:rPr lang="en-US" sz="1400">
                <a:solidFill>
                  <a:schemeClr val="bg2"/>
                </a:solidFill>
              </a:rPr>
              <a:t>chromaticity</a:t>
            </a:r>
            <a:endParaRPr lang="en-US">
              <a:solidFill>
                <a:schemeClr val="bg2"/>
              </a:solidFill>
            </a:endParaRPr>
          </a:p>
        </p:txBody>
      </p:sp>
      <p:sp>
        <p:nvSpPr>
          <p:cNvPr id="9241" name="Text Box 24"/>
          <p:cNvSpPr txBox="1">
            <a:spLocks noChangeArrowheads="1"/>
          </p:cNvSpPr>
          <p:nvPr/>
        </p:nvSpPr>
        <p:spPr bwMode="auto">
          <a:xfrm>
            <a:off x="5867400" y="3394075"/>
            <a:ext cx="3200400" cy="3387725"/>
          </a:xfrm>
          <a:prstGeom prst="rect">
            <a:avLst/>
          </a:prstGeom>
          <a:noFill/>
          <a:ln w="9525">
            <a:noFill/>
            <a:miter lim="800000"/>
            <a:headEnd/>
            <a:tailEnd/>
          </a:ln>
        </p:spPr>
        <p:txBody>
          <a:bodyPr>
            <a:spAutoFit/>
          </a:bodyPr>
          <a:lstStyle/>
          <a:p>
            <a:r>
              <a:rPr lang="en-US" sz="1800">
                <a:solidFill>
                  <a:srgbClr val="CC3300"/>
                </a:solidFill>
              </a:rPr>
              <a:t>If we require   K</a:t>
            </a:r>
            <a:r>
              <a:rPr lang="en-US" sz="1800" baseline="-25000">
                <a:solidFill>
                  <a:srgbClr val="CC3300"/>
                </a:solidFill>
              </a:rPr>
              <a:t>S</a:t>
            </a:r>
            <a:r>
              <a:rPr lang="en-US" sz="1800">
                <a:solidFill>
                  <a:srgbClr val="CC3300"/>
                </a:solidFill>
                <a:latin typeface="Symbol" pitchFamily="18" charset="2"/>
              </a:rPr>
              <a:t>h </a:t>
            </a:r>
            <a:r>
              <a:rPr lang="en-US" sz="1800">
                <a:solidFill>
                  <a:srgbClr val="CC3300"/>
                </a:solidFill>
              </a:rPr>
              <a:t>= K</a:t>
            </a:r>
            <a:r>
              <a:rPr lang="en-US" sz="1800" baseline="-25000">
                <a:solidFill>
                  <a:srgbClr val="CC3300"/>
                </a:solidFill>
              </a:rPr>
              <a:t>F</a:t>
            </a:r>
            <a:r>
              <a:rPr lang="en-US" sz="1800">
                <a:solidFill>
                  <a:srgbClr val="CC3300"/>
                </a:solidFill>
              </a:rPr>
              <a:t> to cancel FD chromaticity, then half of the </a:t>
            </a:r>
            <a:r>
              <a:rPr lang="en-US" sz="1800" b="1">
                <a:solidFill>
                  <a:srgbClr val="CC3300"/>
                </a:solidFill>
              </a:rPr>
              <a:t>second order dispersion</a:t>
            </a:r>
            <a:r>
              <a:rPr lang="en-US" sz="1800">
                <a:solidFill>
                  <a:srgbClr val="CC3300"/>
                </a:solidFill>
              </a:rPr>
              <a:t> remains. </a:t>
            </a:r>
          </a:p>
          <a:p>
            <a:endParaRPr lang="en-US" sz="1800">
              <a:solidFill>
                <a:srgbClr val="CC3300"/>
              </a:solidFill>
            </a:endParaRPr>
          </a:p>
          <a:p>
            <a:r>
              <a:rPr lang="en-US" sz="1800" b="1">
                <a:solidFill>
                  <a:srgbClr val="009900"/>
                </a:solidFill>
              </a:rPr>
              <a:t>Solution:</a:t>
            </a:r>
            <a:r>
              <a:rPr lang="en-US" sz="1800">
                <a:solidFill>
                  <a:srgbClr val="009900"/>
                </a:solidFill>
              </a:rPr>
              <a:t> </a:t>
            </a:r>
          </a:p>
          <a:p>
            <a:r>
              <a:rPr lang="en-US" sz="1800">
                <a:solidFill>
                  <a:srgbClr val="009900"/>
                </a:solidFill>
              </a:rPr>
              <a:t>The </a:t>
            </a:r>
            <a:r>
              <a:rPr lang="en-US" sz="1800" i="1">
                <a:solidFill>
                  <a:srgbClr val="009900"/>
                </a:solidFill>
                <a:sym typeface="Symbol" pitchFamily="18" charset="2"/>
              </a:rPr>
              <a:t></a:t>
            </a:r>
            <a:r>
              <a:rPr lang="en-US" sz="1800">
                <a:solidFill>
                  <a:srgbClr val="009900"/>
                </a:solidFill>
                <a:sym typeface="Symbol" pitchFamily="18" charset="2"/>
              </a:rPr>
              <a:t>-matching</a:t>
            </a:r>
            <a:r>
              <a:rPr lang="en-US" sz="1800">
                <a:solidFill>
                  <a:srgbClr val="009900"/>
                </a:solidFill>
              </a:rPr>
              <a:t> section produces as much X chromaticity as the FD, so the X sextupoles run twice stronger and cancel the </a:t>
            </a:r>
            <a:r>
              <a:rPr lang="en-US" sz="1800" b="1">
                <a:solidFill>
                  <a:srgbClr val="009900"/>
                </a:solidFill>
              </a:rPr>
              <a:t>second order dispersion</a:t>
            </a:r>
            <a:r>
              <a:rPr lang="en-US" sz="1800">
                <a:solidFill>
                  <a:srgbClr val="009900"/>
                </a:solidFill>
              </a:rPr>
              <a:t> as well.</a:t>
            </a:r>
            <a:endParaRPr lang="en-US" sz="1800">
              <a:solidFill>
                <a:srgbClr val="CC3300"/>
              </a:solidFill>
            </a:endParaRPr>
          </a:p>
        </p:txBody>
      </p:sp>
      <p:graphicFrame>
        <p:nvGraphicFramePr>
          <p:cNvPr id="9220" name="Object 25"/>
          <p:cNvGraphicFramePr>
            <a:graphicFrameLocks noChangeAspect="1"/>
          </p:cNvGraphicFramePr>
          <p:nvPr/>
        </p:nvGraphicFramePr>
        <p:xfrm>
          <a:off x="381000" y="4876800"/>
          <a:ext cx="4827588" cy="1298575"/>
        </p:xfrm>
        <a:graphic>
          <a:graphicData uri="http://schemas.openxmlformats.org/presentationml/2006/ole">
            <p:oleObj spid="_x0000_s9220" name="Equation" r:id="rId5" imgW="2882880" imgH="825480" progId="Equation.3">
              <p:embed/>
            </p:oleObj>
          </a:graphicData>
        </a:graphic>
      </p:graphicFrame>
      <p:sp>
        <p:nvSpPr>
          <p:cNvPr id="9242" name="Line 26"/>
          <p:cNvSpPr>
            <a:spLocks noChangeShapeType="1"/>
          </p:cNvSpPr>
          <p:nvPr/>
        </p:nvSpPr>
        <p:spPr bwMode="auto">
          <a:xfrm rot="-1800000">
            <a:off x="4114800" y="4419600"/>
            <a:ext cx="0" cy="649288"/>
          </a:xfrm>
          <a:prstGeom prst="line">
            <a:avLst/>
          </a:prstGeom>
          <a:noFill/>
          <a:ln w="28575">
            <a:solidFill>
              <a:schemeClr val="bg2"/>
            </a:solidFill>
            <a:round/>
            <a:headEnd type="triangle" w="med" len="med"/>
            <a:tailEnd type="triangle" w="med" len="med"/>
          </a:ln>
        </p:spPr>
        <p:txBody>
          <a:bodyPr wrap="none" anchor="ctr"/>
          <a:lstStyle/>
          <a:p>
            <a:endParaRPr lang="en-GB"/>
          </a:p>
        </p:txBody>
      </p:sp>
      <p:sp>
        <p:nvSpPr>
          <p:cNvPr id="9243" name="Line 27"/>
          <p:cNvSpPr>
            <a:spLocks noChangeShapeType="1"/>
          </p:cNvSpPr>
          <p:nvPr/>
        </p:nvSpPr>
        <p:spPr bwMode="auto">
          <a:xfrm rot="-1500000">
            <a:off x="4648200" y="4419600"/>
            <a:ext cx="76200" cy="612775"/>
          </a:xfrm>
          <a:prstGeom prst="line">
            <a:avLst/>
          </a:prstGeom>
          <a:noFill/>
          <a:ln w="28575">
            <a:solidFill>
              <a:schemeClr val="hlink"/>
            </a:solidFill>
            <a:round/>
            <a:headEnd type="triangle" w="med" len="med"/>
            <a:tailEnd type="triangle" w="med" len="med"/>
          </a:ln>
        </p:spPr>
        <p:txBody>
          <a:bodyPr wrap="none" anchor="ctr"/>
          <a:lstStyle/>
          <a:p>
            <a:endParaRPr lang="en-GB"/>
          </a:p>
        </p:txBody>
      </p:sp>
      <p:sp>
        <p:nvSpPr>
          <p:cNvPr id="9244" name="Line 28"/>
          <p:cNvSpPr>
            <a:spLocks noChangeShapeType="1"/>
          </p:cNvSpPr>
          <p:nvPr/>
        </p:nvSpPr>
        <p:spPr bwMode="auto">
          <a:xfrm flipH="1" flipV="1">
            <a:off x="5105400" y="4343400"/>
            <a:ext cx="762000" cy="76200"/>
          </a:xfrm>
          <a:prstGeom prst="line">
            <a:avLst/>
          </a:prstGeom>
          <a:noFill/>
          <a:ln w="9525">
            <a:solidFill>
              <a:srgbClr val="CC3300"/>
            </a:solidFill>
            <a:round/>
            <a:headEnd/>
            <a:tailEnd type="triangle" w="med" len="med"/>
          </a:ln>
        </p:spPr>
        <p:txBody>
          <a:bodyPr/>
          <a:lstStyle/>
          <a:p>
            <a:endParaRPr lang="en-GB"/>
          </a:p>
        </p:txBody>
      </p:sp>
      <p:sp>
        <p:nvSpPr>
          <p:cNvPr id="9245" name="Line 29"/>
          <p:cNvSpPr>
            <a:spLocks noChangeShapeType="1"/>
          </p:cNvSpPr>
          <p:nvPr/>
        </p:nvSpPr>
        <p:spPr bwMode="auto">
          <a:xfrm flipH="1">
            <a:off x="5257800" y="5105400"/>
            <a:ext cx="533400" cy="76200"/>
          </a:xfrm>
          <a:prstGeom prst="line">
            <a:avLst/>
          </a:prstGeom>
          <a:noFill/>
          <a:ln w="9525">
            <a:solidFill>
              <a:srgbClr val="008000"/>
            </a:solidFill>
            <a:round/>
            <a:headEnd/>
            <a:tailEnd type="triangle" w="med" len="med"/>
          </a:ln>
        </p:spPr>
        <p:txBody>
          <a:bodyPr/>
          <a:lstStyle/>
          <a:p>
            <a:endParaRPr lang="en-GB"/>
          </a:p>
        </p:txBody>
      </p:sp>
    </p:spTree>
  </p:cSld>
  <p:clrMapOvr>
    <a:masterClrMapping/>
  </p:clrMapOvr>
  <p:transition>
    <p:strips dir="rd"/>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5" name="Rectangle 4"/>
          <p:cNvSpPr>
            <a:spLocks noChangeArrowheads="1"/>
          </p:cNvSpPr>
          <p:nvPr/>
        </p:nvSpPr>
        <p:spPr bwMode="auto">
          <a:xfrm>
            <a:off x="1371600" y="0"/>
            <a:ext cx="7543800" cy="1066800"/>
          </a:xfrm>
          <a:prstGeom prst="rect">
            <a:avLst/>
          </a:prstGeom>
          <a:noFill/>
          <a:ln w="9525">
            <a:noFill/>
            <a:miter lim="800000"/>
            <a:headEnd/>
            <a:tailEnd/>
          </a:ln>
        </p:spPr>
        <p:txBody>
          <a:bodyPr/>
          <a:lstStyle/>
          <a:p>
            <a:pPr algn="ctr"/>
            <a:r>
              <a:rPr kumimoji="1" lang="en-US" sz="3600">
                <a:solidFill>
                  <a:schemeClr val="tx2"/>
                </a:solidFill>
                <a:latin typeface="Berlin Sans FB" pitchFamily="34" charset="0"/>
              </a:rPr>
              <a:t>Definitions of chromaticity</a:t>
            </a:r>
            <a:br>
              <a:rPr kumimoji="1" lang="en-US" sz="3600">
                <a:solidFill>
                  <a:schemeClr val="tx2"/>
                </a:solidFill>
                <a:latin typeface="Berlin Sans FB" pitchFamily="34" charset="0"/>
              </a:rPr>
            </a:br>
            <a:r>
              <a:rPr kumimoji="1" lang="en-US" sz="2400">
                <a:solidFill>
                  <a:schemeClr val="tx2"/>
                </a:solidFill>
                <a:latin typeface="Berlin Sans FB" pitchFamily="34" charset="0"/>
              </a:rPr>
              <a:t>1</a:t>
            </a:r>
            <a:r>
              <a:rPr kumimoji="1" lang="en-US" sz="2400" baseline="30000">
                <a:solidFill>
                  <a:schemeClr val="tx2"/>
                </a:solidFill>
                <a:latin typeface="Berlin Sans FB" pitchFamily="34" charset="0"/>
              </a:rPr>
              <a:t>st</a:t>
            </a:r>
            <a:r>
              <a:rPr kumimoji="1" lang="en-US" sz="2400">
                <a:solidFill>
                  <a:schemeClr val="tx2"/>
                </a:solidFill>
                <a:latin typeface="Berlin Sans FB" pitchFamily="34" charset="0"/>
              </a:rPr>
              <a:t> : TRANSPORT</a:t>
            </a:r>
          </a:p>
        </p:txBody>
      </p:sp>
      <p:sp>
        <p:nvSpPr>
          <p:cNvPr id="10246" name="Text Box 5"/>
          <p:cNvSpPr txBox="1">
            <a:spLocks noChangeArrowheads="1"/>
          </p:cNvSpPr>
          <p:nvPr/>
        </p:nvSpPr>
        <p:spPr bwMode="auto">
          <a:xfrm>
            <a:off x="365125" y="1447800"/>
            <a:ext cx="8397875" cy="366713"/>
          </a:xfrm>
          <a:prstGeom prst="rect">
            <a:avLst/>
          </a:prstGeom>
          <a:noFill/>
          <a:ln w="9525">
            <a:noFill/>
            <a:miter lim="800000"/>
            <a:headEnd/>
            <a:tailEnd/>
          </a:ln>
        </p:spPr>
        <p:txBody>
          <a:bodyPr>
            <a:spAutoFit/>
          </a:bodyPr>
          <a:lstStyle/>
          <a:p>
            <a:r>
              <a:rPr lang="en-US" sz="1800"/>
              <a:t>Storage Rings: chromaticity defined as a change of the betatron tunes versus energy. </a:t>
            </a:r>
          </a:p>
        </p:txBody>
      </p:sp>
      <p:sp>
        <p:nvSpPr>
          <p:cNvPr id="10247" name="Text Box 6"/>
          <p:cNvSpPr txBox="1">
            <a:spLocks noChangeArrowheads="1"/>
          </p:cNvSpPr>
          <p:nvPr/>
        </p:nvSpPr>
        <p:spPr bwMode="auto">
          <a:xfrm>
            <a:off x="441325" y="2119313"/>
            <a:ext cx="7178675" cy="366712"/>
          </a:xfrm>
          <a:prstGeom prst="rect">
            <a:avLst/>
          </a:prstGeom>
          <a:noFill/>
          <a:ln w="9525">
            <a:noFill/>
            <a:miter lim="800000"/>
            <a:headEnd/>
            <a:tailEnd/>
          </a:ln>
        </p:spPr>
        <p:txBody>
          <a:bodyPr>
            <a:spAutoFit/>
          </a:bodyPr>
          <a:lstStyle/>
          <a:p>
            <a:r>
              <a:rPr lang="en-US" sz="1800"/>
              <a:t>In single path beamlines, it is more convenient to use other definitions. </a:t>
            </a:r>
          </a:p>
        </p:txBody>
      </p:sp>
      <p:graphicFrame>
        <p:nvGraphicFramePr>
          <p:cNvPr id="10242" name="Object 7"/>
          <p:cNvGraphicFramePr>
            <a:graphicFrameLocks noChangeAspect="1"/>
          </p:cNvGraphicFramePr>
          <p:nvPr/>
        </p:nvGraphicFramePr>
        <p:xfrm>
          <a:off x="2209800" y="2743200"/>
          <a:ext cx="819150" cy="1852613"/>
        </p:xfrm>
        <a:graphic>
          <a:graphicData uri="http://schemas.openxmlformats.org/presentationml/2006/ole">
            <p:oleObj spid="_x0000_s10242" name="Equation" r:id="rId3" imgW="609480" imgH="1371600" progId="Equation.3">
              <p:embed/>
            </p:oleObj>
          </a:graphicData>
        </a:graphic>
      </p:graphicFrame>
      <p:graphicFrame>
        <p:nvGraphicFramePr>
          <p:cNvPr id="10243" name="Object 8"/>
          <p:cNvGraphicFramePr>
            <a:graphicFrameLocks noChangeAspect="1"/>
          </p:cNvGraphicFramePr>
          <p:nvPr/>
        </p:nvGraphicFramePr>
        <p:xfrm>
          <a:off x="4495800" y="3352800"/>
          <a:ext cx="1676400" cy="468313"/>
        </p:xfrm>
        <a:graphic>
          <a:graphicData uri="http://schemas.openxmlformats.org/presentationml/2006/ole">
            <p:oleObj spid="_x0000_s10243" name="Equation" r:id="rId4" imgW="914400" imgH="253800" progId="Equation.3">
              <p:embed/>
            </p:oleObj>
          </a:graphicData>
        </a:graphic>
      </p:graphicFrame>
      <p:sp>
        <p:nvSpPr>
          <p:cNvPr id="10248" name="Text Box 9"/>
          <p:cNvSpPr txBox="1">
            <a:spLocks noChangeArrowheads="1"/>
          </p:cNvSpPr>
          <p:nvPr/>
        </p:nvSpPr>
        <p:spPr bwMode="auto">
          <a:xfrm>
            <a:off x="365125" y="4862513"/>
            <a:ext cx="5781675" cy="336550"/>
          </a:xfrm>
          <a:prstGeom prst="rect">
            <a:avLst/>
          </a:prstGeom>
          <a:noFill/>
          <a:ln w="9525">
            <a:noFill/>
            <a:miter lim="800000"/>
            <a:headEnd/>
            <a:tailEnd/>
          </a:ln>
        </p:spPr>
        <p:txBody>
          <a:bodyPr wrap="none">
            <a:spAutoFit/>
          </a:bodyPr>
          <a:lstStyle/>
          <a:p>
            <a:r>
              <a:rPr lang="en-US"/>
              <a:t>The second, third, and so on terms are included in a similar manner: </a:t>
            </a:r>
          </a:p>
        </p:txBody>
      </p:sp>
      <p:graphicFrame>
        <p:nvGraphicFramePr>
          <p:cNvPr id="10244" name="Object 10"/>
          <p:cNvGraphicFramePr>
            <a:graphicFrameLocks noChangeAspect="1"/>
          </p:cNvGraphicFramePr>
          <p:nvPr/>
        </p:nvGraphicFramePr>
        <p:xfrm>
          <a:off x="2667000" y="5181600"/>
          <a:ext cx="5657850" cy="468313"/>
        </p:xfrm>
        <a:graphic>
          <a:graphicData uri="http://schemas.openxmlformats.org/presentationml/2006/ole">
            <p:oleObj spid="_x0000_s10244" name="Equation" r:id="rId5" imgW="3085920" imgH="253800" progId="Equation.3">
              <p:embed/>
            </p:oleObj>
          </a:graphicData>
        </a:graphic>
      </p:graphicFrame>
      <p:sp>
        <p:nvSpPr>
          <p:cNvPr id="10249" name="Text Box 11"/>
          <p:cNvSpPr txBox="1">
            <a:spLocks noChangeArrowheads="1"/>
          </p:cNvSpPr>
          <p:nvPr/>
        </p:nvSpPr>
        <p:spPr bwMode="auto">
          <a:xfrm>
            <a:off x="365125" y="5791200"/>
            <a:ext cx="8550275" cy="825500"/>
          </a:xfrm>
          <a:prstGeom prst="rect">
            <a:avLst/>
          </a:prstGeom>
          <a:noFill/>
          <a:ln w="9525">
            <a:noFill/>
            <a:miter lim="800000"/>
            <a:headEnd/>
            <a:tailEnd/>
          </a:ln>
        </p:spPr>
        <p:txBody>
          <a:bodyPr>
            <a:spAutoFit/>
          </a:bodyPr>
          <a:lstStyle/>
          <a:p>
            <a:r>
              <a:rPr lang="en-US"/>
              <a:t>In FF design, we usually call ‘chromaticity’ the second order elements T</a:t>
            </a:r>
            <a:r>
              <a:rPr lang="en-US" baseline="-25000"/>
              <a:t>126</a:t>
            </a:r>
            <a:r>
              <a:rPr lang="en-US"/>
              <a:t> and T</a:t>
            </a:r>
            <a:r>
              <a:rPr lang="en-US" baseline="-25000"/>
              <a:t>346</a:t>
            </a:r>
            <a:r>
              <a:rPr lang="en-US"/>
              <a:t>. All other high order terms are just ‘aberrations’, purely chromatic (as T</a:t>
            </a:r>
            <a:r>
              <a:rPr lang="en-US" baseline="-25000"/>
              <a:t>166</a:t>
            </a:r>
            <a:r>
              <a:rPr lang="en-US"/>
              <a:t>, which is second order dispersion), or chromo-geometric (as U</a:t>
            </a:r>
            <a:r>
              <a:rPr lang="en-US" baseline="-25000"/>
              <a:t>32446</a:t>
            </a:r>
            <a:r>
              <a:rPr lang="en-US"/>
              <a:t>). </a:t>
            </a:r>
          </a:p>
        </p:txBody>
      </p:sp>
    </p:spTree>
  </p:cSld>
  <p:clrMapOvr>
    <a:masterClrMapping/>
  </p:clrMapOvr>
  <p:transition>
    <p:strips dir="rd"/>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a:xfrm>
            <a:off x="1631950" y="352425"/>
            <a:ext cx="7175500" cy="587375"/>
          </a:xfrm>
        </p:spPr>
        <p:txBody>
          <a:bodyPr/>
          <a:lstStyle/>
          <a:p>
            <a:r>
              <a:rPr lang="en-US" smtClean="0"/>
              <a:t>The Luminosity Challenge </a:t>
            </a:r>
          </a:p>
        </p:txBody>
      </p:sp>
      <p:sp>
        <p:nvSpPr>
          <p:cNvPr id="27651" name="Rectangle 3"/>
          <p:cNvSpPr>
            <a:spLocks noGrp="1" noChangeArrowheads="1"/>
          </p:cNvSpPr>
          <p:nvPr>
            <p:ph type="body" idx="1"/>
          </p:nvPr>
        </p:nvSpPr>
        <p:spPr>
          <a:xfrm>
            <a:off x="228600" y="1295400"/>
            <a:ext cx="8610600" cy="5334000"/>
          </a:xfrm>
        </p:spPr>
        <p:txBody>
          <a:bodyPr/>
          <a:lstStyle/>
          <a:p>
            <a:pPr eaLnBrk="1" hangingPunct="1"/>
            <a:r>
              <a:rPr lang="en-US" smtClean="0">
                <a:solidFill>
                  <a:srgbClr val="CC0099"/>
                </a:solidFill>
              </a:rPr>
              <a:t>Must jump by a Factor of </a:t>
            </a:r>
            <a:br>
              <a:rPr lang="en-US" smtClean="0">
                <a:solidFill>
                  <a:srgbClr val="CC0099"/>
                </a:solidFill>
              </a:rPr>
            </a:br>
            <a:r>
              <a:rPr lang="en-US" smtClean="0">
                <a:solidFill>
                  <a:srgbClr val="CC0099"/>
                </a:solidFill>
              </a:rPr>
              <a:t>10000 in Luminosity !!!</a:t>
            </a:r>
            <a:r>
              <a:rPr lang="en-US" smtClean="0"/>
              <a:t> </a:t>
            </a:r>
            <a:br>
              <a:rPr lang="en-US" smtClean="0"/>
            </a:br>
            <a:r>
              <a:rPr lang="en-US" smtClean="0"/>
              <a:t>(from what is achieved in </a:t>
            </a:r>
            <a:br>
              <a:rPr lang="en-US" smtClean="0"/>
            </a:br>
            <a:r>
              <a:rPr lang="en-US" smtClean="0"/>
              <a:t>the only so far linear </a:t>
            </a:r>
            <a:br>
              <a:rPr lang="en-US" smtClean="0"/>
            </a:br>
            <a:r>
              <a:rPr lang="en-US" smtClean="0"/>
              <a:t>collider SLC)</a:t>
            </a:r>
          </a:p>
          <a:p>
            <a:pPr eaLnBrk="1" hangingPunct="1"/>
            <a:r>
              <a:rPr lang="en-US" smtClean="0"/>
              <a:t>Many improvements, to </a:t>
            </a:r>
            <a:br>
              <a:rPr lang="en-US" smtClean="0"/>
            </a:br>
            <a:r>
              <a:rPr lang="en-US" smtClean="0"/>
              <a:t>ensure this : generation of </a:t>
            </a:r>
            <a:br>
              <a:rPr lang="en-US" smtClean="0"/>
            </a:br>
            <a:r>
              <a:rPr lang="en-US" smtClean="0"/>
              <a:t>smaller emittances, their </a:t>
            </a:r>
            <a:br>
              <a:rPr lang="en-US" smtClean="0"/>
            </a:br>
            <a:r>
              <a:rPr lang="en-US" smtClean="0"/>
              <a:t>better preservation, … </a:t>
            </a:r>
          </a:p>
          <a:p>
            <a:pPr eaLnBrk="1" hangingPunct="1"/>
            <a:r>
              <a:rPr lang="en-US" smtClean="0"/>
              <a:t>Including better focusing, dealing with beam-beam, safely removing beams after collision and better stability</a:t>
            </a:r>
          </a:p>
        </p:txBody>
      </p:sp>
      <p:pic>
        <p:nvPicPr>
          <p:cNvPr id="27652" name="Picture 8"/>
          <p:cNvPicPr>
            <a:picLocks noChangeAspect="1" noChangeArrowheads="1"/>
          </p:cNvPicPr>
          <p:nvPr/>
        </p:nvPicPr>
        <p:blipFill>
          <a:blip r:embed="rId2" cstate="screen"/>
          <a:srcRect/>
          <a:stretch>
            <a:fillRect/>
          </a:stretch>
        </p:blipFill>
        <p:spPr bwMode="auto">
          <a:xfrm>
            <a:off x="4548188" y="990600"/>
            <a:ext cx="4595812" cy="4335463"/>
          </a:xfrm>
          <a:prstGeom prst="rect">
            <a:avLst/>
          </a:prstGeom>
          <a:noFill/>
          <a:ln w="9525">
            <a:solidFill>
              <a:srgbClr val="99CC00"/>
            </a:solidFill>
            <a:miter lim="800000"/>
            <a:headEnd/>
            <a:tailEnd/>
          </a:ln>
        </p:spPr>
      </p:pic>
      <p:sp>
        <p:nvSpPr>
          <p:cNvPr id="27653" name="Text Box 9"/>
          <p:cNvSpPr txBox="1">
            <a:spLocks noChangeArrowheads="1"/>
          </p:cNvSpPr>
          <p:nvPr/>
        </p:nvSpPr>
        <p:spPr bwMode="auto">
          <a:xfrm>
            <a:off x="7950200" y="1036638"/>
            <a:ext cx="877888" cy="396875"/>
          </a:xfrm>
          <a:prstGeom prst="rect">
            <a:avLst/>
          </a:prstGeom>
          <a:noFill/>
          <a:ln w="9525">
            <a:noFill/>
            <a:miter lim="800000"/>
            <a:headEnd/>
            <a:tailEnd/>
          </a:ln>
        </p:spPr>
        <p:txBody>
          <a:bodyPr wrap="none">
            <a:spAutoFit/>
          </a:bodyPr>
          <a:lstStyle/>
          <a:p>
            <a:r>
              <a:rPr lang="en-US" sz="2000">
                <a:solidFill>
                  <a:schemeClr val="tx2"/>
                </a:solidFill>
                <a:latin typeface="Berlin Sans FB" pitchFamily="34" charset="0"/>
              </a:rPr>
              <a:t>at SLC</a:t>
            </a:r>
          </a:p>
        </p:txBody>
      </p:sp>
    </p:spTree>
  </p:cSld>
  <p:clrMapOvr>
    <a:masterClrMapping/>
  </p:clrMapOvr>
  <p:transition>
    <p:strips dir="rd"/>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76" name="Rectangle 2"/>
          <p:cNvSpPr>
            <a:spLocks noChangeArrowheads="1"/>
          </p:cNvSpPr>
          <p:nvPr/>
        </p:nvSpPr>
        <p:spPr bwMode="auto">
          <a:xfrm>
            <a:off x="1371600" y="0"/>
            <a:ext cx="7543800" cy="762000"/>
          </a:xfrm>
          <a:prstGeom prst="rect">
            <a:avLst/>
          </a:prstGeom>
          <a:noFill/>
          <a:ln w="9525">
            <a:noFill/>
            <a:miter lim="800000"/>
            <a:headEnd/>
            <a:tailEnd/>
          </a:ln>
        </p:spPr>
        <p:txBody>
          <a:bodyPr/>
          <a:lstStyle/>
          <a:p>
            <a:pPr algn="ctr"/>
            <a:r>
              <a:rPr kumimoji="1" lang="en-US" sz="3600">
                <a:solidFill>
                  <a:schemeClr val="tx2"/>
                </a:solidFill>
                <a:latin typeface="Berlin Sans FB" pitchFamily="34" charset="0"/>
              </a:rPr>
              <a:t>Definitions of chromaticity</a:t>
            </a:r>
            <a:br>
              <a:rPr kumimoji="1" lang="en-US" sz="3600">
                <a:solidFill>
                  <a:schemeClr val="tx2"/>
                </a:solidFill>
                <a:latin typeface="Berlin Sans FB" pitchFamily="34" charset="0"/>
              </a:rPr>
            </a:br>
            <a:r>
              <a:rPr kumimoji="1" lang="en-US" sz="2400">
                <a:solidFill>
                  <a:schemeClr val="tx2"/>
                </a:solidFill>
                <a:latin typeface="Berlin Sans FB" pitchFamily="34" charset="0"/>
              </a:rPr>
              <a:t>2</a:t>
            </a:r>
            <a:r>
              <a:rPr kumimoji="1" lang="en-US" sz="2400" baseline="30000">
                <a:solidFill>
                  <a:schemeClr val="tx2"/>
                </a:solidFill>
                <a:latin typeface="Berlin Sans FB" pitchFamily="34" charset="0"/>
              </a:rPr>
              <a:t>nd</a:t>
            </a:r>
            <a:r>
              <a:rPr kumimoji="1" lang="en-US" sz="2400">
                <a:solidFill>
                  <a:schemeClr val="tx2"/>
                </a:solidFill>
                <a:latin typeface="Berlin Sans FB" pitchFamily="34" charset="0"/>
              </a:rPr>
              <a:t> : W functions</a:t>
            </a:r>
          </a:p>
        </p:txBody>
      </p:sp>
      <p:grpSp>
        <p:nvGrpSpPr>
          <p:cNvPr id="2" name="Group 3"/>
          <p:cNvGrpSpPr>
            <a:grpSpLocks/>
          </p:cNvGrpSpPr>
          <p:nvPr/>
        </p:nvGrpSpPr>
        <p:grpSpPr bwMode="auto">
          <a:xfrm>
            <a:off x="304800" y="1949450"/>
            <a:ext cx="7772400" cy="1109663"/>
            <a:chOff x="192" y="1228"/>
            <a:chExt cx="4896" cy="699"/>
          </a:xfrm>
        </p:grpSpPr>
        <p:sp>
          <p:nvSpPr>
            <p:cNvPr id="11290" name="Text Box 4"/>
            <p:cNvSpPr txBox="1">
              <a:spLocks noChangeArrowheads="1"/>
            </p:cNvSpPr>
            <p:nvPr/>
          </p:nvSpPr>
          <p:spPr bwMode="auto">
            <a:xfrm>
              <a:off x="230" y="1228"/>
              <a:ext cx="4474" cy="212"/>
            </a:xfrm>
            <a:prstGeom prst="rect">
              <a:avLst/>
            </a:prstGeom>
            <a:noFill/>
            <a:ln w="9525">
              <a:noFill/>
              <a:miter lim="800000"/>
              <a:headEnd/>
              <a:tailEnd/>
            </a:ln>
          </p:spPr>
          <p:txBody>
            <a:bodyPr>
              <a:spAutoFit/>
            </a:bodyPr>
            <a:lstStyle/>
            <a:p>
              <a:r>
                <a:rPr lang="en-US"/>
                <a:t>Let’s define chromatic function </a:t>
              </a:r>
              <a:r>
                <a:rPr lang="en-US" b="1"/>
                <a:t>W</a:t>
              </a:r>
              <a:r>
                <a:rPr lang="en-US"/>
                <a:t> (for each plane) as                                      where  </a:t>
              </a:r>
            </a:p>
          </p:txBody>
        </p:sp>
        <p:sp>
          <p:nvSpPr>
            <p:cNvPr id="11291" name="Text Box 5"/>
            <p:cNvSpPr txBox="1">
              <a:spLocks noChangeArrowheads="1"/>
            </p:cNvSpPr>
            <p:nvPr/>
          </p:nvSpPr>
          <p:spPr bwMode="auto">
            <a:xfrm>
              <a:off x="192" y="1564"/>
              <a:ext cx="2640" cy="212"/>
            </a:xfrm>
            <a:prstGeom prst="rect">
              <a:avLst/>
            </a:prstGeom>
            <a:noFill/>
            <a:ln w="9525">
              <a:noFill/>
              <a:miter lim="800000"/>
              <a:headEnd/>
              <a:tailEnd/>
            </a:ln>
          </p:spPr>
          <p:txBody>
            <a:bodyPr>
              <a:spAutoFit/>
            </a:bodyPr>
            <a:lstStyle/>
            <a:p>
              <a:r>
                <a:rPr lang="en-US"/>
                <a:t>And where:                                                     and</a:t>
              </a:r>
            </a:p>
          </p:txBody>
        </p:sp>
        <p:graphicFrame>
          <p:nvGraphicFramePr>
            <p:cNvPr id="11272" name="Object 6"/>
            <p:cNvGraphicFramePr>
              <a:graphicFrameLocks noChangeAspect="1"/>
            </p:cNvGraphicFramePr>
            <p:nvPr/>
          </p:nvGraphicFramePr>
          <p:xfrm>
            <a:off x="3108" y="1257"/>
            <a:ext cx="985" cy="211"/>
          </p:xfrm>
          <a:graphic>
            <a:graphicData uri="http://schemas.openxmlformats.org/presentationml/2006/ole">
              <p:oleObj spid="_x0000_s11272" name="Equation" r:id="rId3" imgW="1015920" imgH="215640" progId="Equation.3">
                <p:embed/>
              </p:oleObj>
            </a:graphicData>
          </a:graphic>
        </p:graphicFrame>
        <p:graphicFrame>
          <p:nvGraphicFramePr>
            <p:cNvPr id="11273" name="Object 7"/>
            <p:cNvGraphicFramePr>
              <a:graphicFrameLocks noChangeAspect="1"/>
            </p:cNvGraphicFramePr>
            <p:nvPr/>
          </p:nvGraphicFramePr>
          <p:xfrm>
            <a:off x="4656" y="1248"/>
            <a:ext cx="432" cy="185"/>
          </p:xfrm>
          <a:graphic>
            <a:graphicData uri="http://schemas.openxmlformats.org/presentationml/2006/ole">
              <p:oleObj spid="_x0000_s11273" name="Equation" r:id="rId4" imgW="507960" imgH="215640" progId="Equation.3">
                <p:embed/>
              </p:oleObj>
            </a:graphicData>
          </a:graphic>
        </p:graphicFrame>
        <p:graphicFrame>
          <p:nvGraphicFramePr>
            <p:cNvPr id="11274" name="Object 8"/>
            <p:cNvGraphicFramePr>
              <a:graphicFrameLocks noChangeAspect="1"/>
            </p:cNvGraphicFramePr>
            <p:nvPr/>
          </p:nvGraphicFramePr>
          <p:xfrm>
            <a:off x="1008" y="1488"/>
            <a:ext cx="1440" cy="430"/>
          </p:xfrm>
          <a:graphic>
            <a:graphicData uri="http://schemas.openxmlformats.org/presentationml/2006/ole">
              <p:oleObj spid="_x0000_s11274" name="Equation" r:id="rId5" imgW="1498320" imgH="444240" progId="Equation.3">
                <p:embed/>
              </p:oleObj>
            </a:graphicData>
          </a:graphic>
        </p:graphicFrame>
        <p:graphicFrame>
          <p:nvGraphicFramePr>
            <p:cNvPr id="11275" name="Object 9"/>
            <p:cNvGraphicFramePr>
              <a:graphicFrameLocks noChangeAspect="1"/>
            </p:cNvGraphicFramePr>
            <p:nvPr/>
          </p:nvGraphicFramePr>
          <p:xfrm>
            <a:off x="2862" y="1488"/>
            <a:ext cx="2005" cy="439"/>
          </p:xfrm>
          <a:graphic>
            <a:graphicData uri="http://schemas.openxmlformats.org/presentationml/2006/ole">
              <p:oleObj spid="_x0000_s11275" name="Equation" r:id="rId6" imgW="2044440" imgH="444240" progId="Equation.3">
                <p:embed/>
              </p:oleObj>
            </a:graphicData>
          </a:graphic>
        </p:graphicFrame>
      </p:grpSp>
      <p:sp>
        <p:nvSpPr>
          <p:cNvPr id="11278" name="Text Box 10"/>
          <p:cNvSpPr txBox="1">
            <a:spLocks noChangeArrowheads="1"/>
          </p:cNvSpPr>
          <p:nvPr/>
        </p:nvSpPr>
        <p:spPr bwMode="auto">
          <a:xfrm>
            <a:off x="365125" y="1352550"/>
            <a:ext cx="8626475" cy="581025"/>
          </a:xfrm>
          <a:prstGeom prst="rect">
            <a:avLst/>
          </a:prstGeom>
          <a:noFill/>
          <a:ln w="9525">
            <a:noFill/>
            <a:miter lim="800000"/>
            <a:headEnd/>
            <a:tailEnd/>
          </a:ln>
        </p:spPr>
        <p:txBody>
          <a:bodyPr>
            <a:spAutoFit/>
          </a:bodyPr>
          <a:lstStyle/>
          <a:p>
            <a:r>
              <a:rPr lang="en-US"/>
              <a:t>Lets assume that betatron motion without energy offset is described by twiss functions </a:t>
            </a:r>
            <a:r>
              <a:rPr lang="en-US" b="1">
                <a:latin typeface="Symbol" pitchFamily="18" charset="2"/>
              </a:rPr>
              <a:t>a</a:t>
            </a:r>
            <a:r>
              <a:rPr lang="en-US" b="1" baseline="-25000">
                <a:latin typeface="Symbol" pitchFamily="18" charset="2"/>
              </a:rPr>
              <a:t>1</a:t>
            </a:r>
            <a:r>
              <a:rPr lang="en-US">
                <a:latin typeface="Symbol" pitchFamily="18" charset="2"/>
              </a:rPr>
              <a:t> </a:t>
            </a:r>
            <a:r>
              <a:rPr lang="en-US"/>
              <a:t>and </a:t>
            </a:r>
            <a:r>
              <a:rPr lang="en-US" b="1">
                <a:latin typeface="Symbol" pitchFamily="18" charset="2"/>
              </a:rPr>
              <a:t>b</a:t>
            </a:r>
            <a:r>
              <a:rPr lang="en-US" b="1" baseline="-25000">
                <a:latin typeface="Symbol" pitchFamily="18" charset="2"/>
              </a:rPr>
              <a:t>1</a:t>
            </a:r>
            <a:r>
              <a:rPr lang="en-US"/>
              <a:t> and with  energy offset </a:t>
            </a:r>
            <a:r>
              <a:rPr lang="en-US" b="1">
                <a:latin typeface="Symbol" pitchFamily="18" charset="2"/>
              </a:rPr>
              <a:t>d</a:t>
            </a:r>
            <a:r>
              <a:rPr lang="en-US"/>
              <a:t> by functions </a:t>
            </a:r>
            <a:r>
              <a:rPr lang="en-US" b="1">
                <a:latin typeface="Symbol" pitchFamily="18" charset="2"/>
              </a:rPr>
              <a:t>a</a:t>
            </a:r>
            <a:r>
              <a:rPr lang="en-US" b="1" baseline="-25000">
                <a:latin typeface="Symbol" pitchFamily="18" charset="2"/>
              </a:rPr>
              <a:t>2</a:t>
            </a:r>
            <a:r>
              <a:rPr lang="en-US">
                <a:latin typeface="Symbol" pitchFamily="18" charset="2"/>
              </a:rPr>
              <a:t> </a:t>
            </a:r>
            <a:r>
              <a:rPr lang="en-US"/>
              <a:t>and </a:t>
            </a:r>
            <a:r>
              <a:rPr lang="en-US" b="1">
                <a:latin typeface="Symbol" pitchFamily="18" charset="2"/>
              </a:rPr>
              <a:t>b</a:t>
            </a:r>
            <a:r>
              <a:rPr lang="en-US" b="1" baseline="-25000">
                <a:latin typeface="Symbol" pitchFamily="18" charset="2"/>
              </a:rPr>
              <a:t>2</a:t>
            </a:r>
            <a:r>
              <a:rPr lang="en-US"/>
              <a:t> </a:t>
            </a:r>
          </a:p>
        </p:txBody>
      </p:sp>
      <p:grpSp>
        <p:nvGrpSpPr>
          <p:cNvPr id="3" name="Group 11"/>
          <p:cNvGrpSpPr>
            <a:grpSpLocks/>
          </p:cNvGrpSpPr>
          <p:nvPr/>
        </p:nvGrpSpPr>
        <p:grpSpPr bwMode="auto">
          <a:xfrm>
            <a:off x="288925" y="3124200"/>
            <a:ext cx="7707313" cy="671513"/>
            <a:chOff x="182" y="1968"/>
            <a:chExt cx="4855" cy="423"/>
          </a:xfrm>
        </p:grpSpPr>
        <p:sp>
          <p:nvSpPr>
            <p:cNvPr id="11289" name="Text Box 12"/>
            <p:cNvSpPr txBox="1">
              <a:spLocks noChangeArrowheads="1"/>
            </p:cNvSpPr>
            <p:nvPr/>
          </p:nvSpPr>
          <p:spPr bwMode="auto">
            <a:xfrm>
              <a:off x="182" y="2055"/>
              <a:ext cx="4186" cy="212"/>
            </a:xfrm>
            <a:prstGeom prst="rect">
              <a:avLst/>
            </a:prstGeom>
            <a:noFill/>
            <a:ln w="9525">
              <a:noFill/>
              <a:miter lim="800000"/>
              <a:headEnd/>
              <a:tailEnd/>
            </a:ln>
          </p:spPr>
          <p:txBody>
            <a:bodyPr>
              <a:spAutoFit/>
            </a:bodyPr>
            <a:lstStyle/>
            <a:p>
              <a:r>
                <a:rPr lang="en-US"/>
                <a:t>Using familiar formulae                         and                                             where</a:t>
              </a:r>
            </a:p>
          </p:txBody>
        </p:sp>
        <p:graphicFrame>
          <p:nvGraphicFramePr>
            <p:cNvPr id="11269" name="Object 13"/>
            <p:cNvGraphicFramePr>
              <a:graphicFrameLocks noChangeAspect="1"/>
            </p:cNvGraphicFramePr>
            <p:nvPr/>
          </p:nvGraphicFramePr>
          <p:xfrm>
            <a:off x="1570" y="1999"/>
            <a:ext cx="576" cy="367"/>
          </p:xfrm>
          <a:graphic>
            <a:graphicData uri="http://schemas.openxmlformats.org/presentationml/2006/ole">
              <p:oleObj spid="_x0000_s11269" name="Equation" r:id="rId7" imgW="622080" imgH="393480" progId="Equation.3">
                <p:embed/>
              </p:oleObj>
            </a:graphicData>
          </a:graphic>
        </p:graphicFrame>
        <p:graphicFrame>
          <p:nvGraphicFramePr>
            <p:cNvPr id="11270" name="Object 14"/>
            <p:cNvGraphicFramePr>
              <a:graphicFrameLocks noChangeAspect="1"/>
            </p:cNvGraphicFramePr>
            <p:nvPr/>
          </p:nvGraphicFramePr>
          <p:xfrm>
            <a:off x="2592" y="1968"/>
            <a:ext cx="1248" cy="423"/>
          </p:xfrm>
          <a:graphic>
            <a:graphicData uri="http://schemas.openxmlformats.org/presentationml/2006/ole">
              <p:oleObj spid="_x0000_s11270" name="Equation" r:id="rId8" imgW="1320480" imgH="444240" progId="Equation.3">
                <p:embed/>
              </p:oleObj>
            </a:graphicData>
          </a:graphic>
        </p:graphicFrame>
        <p:graphicFrame>
          <p:nvGraphicFramePr>
            <p:cNvPr id="11271" name="Object 15"/>
            <p:cNvGraphicFramePr>
              <a:graphicFrameLocks noChangeAspect="1"/>
            </p:cNvGraphicFramePr>
            <p:nvPr/>
          </p:nvGraphicFramePr>
          <p:xfrm>
            <a:off x="4320" y="1968"/>
            <a:ext cx="717" cy="414"/>
          </p:xfrm>
          <a:graphic>
            <a:graphicData uri="http://schemas.openxmlformats.org/presentationml/2006/ole">
              <p:oleObj spid="_x0000_s11271" name="Equation" r:id="rId9" imgW="774360" imgH="444240" progId="Equation.3">
                <p:embed/>
              </p:oleObj>
            </a:graphicData>
          </a:graphic>
        </p:graphicFrame>
      </p:grpSp>
      <p:grpSp>
        <p:nvGrpSpPr>
          <p:cNvPr id="4" name="Group 16"/>
          <p:cNvGrpSpPr>
            <a:grpSpLocks/>
          </p:cNvGrpSpPr>
          <p:nvPr/>
        </p:nvGrpSpPr>
        <p:grpSpPr bwMode="auto">
          <a:xfrm>
            <a:off x="288925" y="3851275"/>
            <a:ext cx="7435850" cy="561975"/>
            <a:chOff x="182" y="2426"/>
            <a:chExt cx="4684" cy="354"/>
          </a:xfrm>
        </p:grpSpPr>
        <p:sp>
          <p:nvSpPr>
            <p:cNvPr id="11288" name="Text Box 17"/>
            <p:cNvSpPr txBox="1">
              <a:spLocks noChangeArrowheads="1"/>
            </p:cNvSpPr>
            <p:nvPr/>
          </p:nvSpPr>
          <p:spPr bwMode="auto">
            <a:xfrm>
              <a:off x="182" y="2487"/>
              <a:ext cx="4684" cy="212"/>
            </a:xfrm>
            <a:prstGeom prst="rect">
              <a:avLst/>
            </a:prstGeom>
            <a:noFill/>
            <a:ln w="9525">
              <a:noFill/>
              <a:miter lim="800000"/>
              <a:headEnd/>
              <a:tailEnd/>
            </a:ln>
          </p:spPr>
          <p:txBody>
            <a:bodyPr wrap="none">
              <a:spAutoFit/>
            </a:bodyPr>
            <a:lstStyle/>
            <a:p>
              <a:r>
                <a:rPr lang="en-US"/>
                <a:t>And introducing                                                    we obtain the equation for </a:t>
              </a:r>
              <a:r>
                <a:rPr lang="en-US" b="1"/>
                <a:t>W</a:t>
              </a:r>
              <a:r>
                <a:rPr lang="en-US"/>
                <a:t> evolution:</a:t>
              </a:r>
            </a:p>
          </p:txBody>
        </p:sp>
        <p:graphicFrame>
          <p:nvGraphicFramePr>
            <p:cNvPr id="11268" name="Object 18"/>
            <p:cNvGraphicFramePr>
              <a:graphicFrameLocks noChangeAspect="1"/>
            </p:cNvGraphicFramePr>
            <p:nvPr/>
          </p:nvGraphicFramePr>
          <p:xfrm>
            <a:off x="1157" y="2426"/>
            <a:ext cx="1339" cy="354"/>
          </p:xfrm>
          <a:graphic>
            <a:graphicData uri="http://schemas.openxmlformats.org/presentationml/2006/ole">
              <p:oleObj spid="_x0000_s11268" name="Equation" r:id="rId10" imgW="1498320" imgH="393480" progId="Equation.3">
                <p:embed/>
              </p:oleObj>
            </a:graphicData>
          </a:graphic>
        </p:graphicFrame>
      </p:grpSp>
      <p:grpSp>
        <p:nvGrpSpPr>
          <p:cNvPr id="5" name="Group 19"/>
          <p:cNvGrpSpPr>
            <a:grpSpLocks/>
          </p:cNvGrpSpPr>
          <p:nvPr/>
        </p:nvGrpSpPr>
        <p:grpSpPr bwMode="auto">
          <a:xfrm>
            <a:off x="74613" y="4343400"/>
            <a:ext cx="9069387" cy="1314450"/>
            <a:chOff x="47" y="2736"/>
            <a:chExt cx="5713" cy="828"/>
          </a:xfrm>
        </p:grpSpPr>
        <p:graphicFrame>
          <p:nvGraphicFramePr>
            <p:cNvPr id="11266" name="Object 20"/>
            <p:cNvGraphicFramePr>
              <a:graphicFrameLocks noChangeAspect="1"/>
            </p:cNvGraphicFramePr>
            <p:nvPr/>
          </p:nvGraphicFramePr>
          <p:xfrm>
            <a:off x="912" y="2900"/>
            <a:ext cx="1380" cy="399"/>
          </p:xfrm>
          <a:graphic>
            <a:graphicData uri="http://schemas.openxmlformats.org/presentationml/2006/ole">
              <p:oleObj spid="_x0000_s11266" name="Equation" r:id="rId11" imgW="1460160" imgH="419040" progId="Equation.3">
                <p:embed/>
              </p:oleObj>
            </a:graphicData>
          </a:graphic>
        </p:graphicFrame>
        <p:sp>
          <p:nvSpPr>
            <p:cNvPr id="11284" name="Text Box 21"/>
            <p:cNvSpPr txBox="1">
              <a:spLocks noChangeArrowheads="1"/>
            </p:cNvSpPr>
            <p:nvPr/>
          </p:nvSpPr>
          <p:spPr bwMode="auto">
            <a:xfrm>
              <a:off x="3552" y="2736"/>
              <a:ext cx="2208" cy="828"/>
            </a:xfrm>
            <a:prstGeom prst="rect">
              <a:avLst/>
            </a:prstGeom>
            <a:noFill/>
            <a:ln w="9525">
              <a:noFill/>
              <a:miter lim="800000"/>
              <a:headEnd/>
              <a:tailEnd/>
            </a:ln>
          </p:spPr>
          <p:txBody>
            <a:bodyPr>
              <a:spAutoFit/>
            </a:bodyPr>
            <a:lstStyle/>
            <a:p>
              <a:r>
                <a:rPr lang="en-US"/>
                <a:t>can see that if </a:t>
              </a:r>
              <a:r>
                <a:rPr lang="en-US" b="1">
                  <a:latin typeface="Symbol" pitchFamily="18" charset="2"/>
                </a:rPr>
                <a:t>D</a:t>
              </a:r>
              <a:r>
                <a:rPr lang="en-US" b="1"/>
                <a:t>K</a:t>
              </a:r>
              <a:r>
                <a:rPr lang="en-US"/>
                <a:t>=0, then </a:t>
              </a:r>
              <a:r>
                <a:rPr lang="en-US" b="1"/>
                <a:t>W</a:t>
              </a:r>
              <a:r>
                <a:rPr lang="en-US"/>
                <a:t> rotates with double betatron frequency and stays constant in amplitude. In quadrupoles or sextupoles, only imaginary part changes.</a:t>
              </a:r>
            </a:p>
          </p:txBody>
        </p:sp>
        <p:sp>
          <p:nvSpPr>
            <p:cNvPr id="11285" name="Text Box 22"/>
            <p:cNvSpPr txBox="1">
              <a:spLocks noChangeArrowheads="1"/>
            </p:cNvSpPr>
            <p:nvPr/>
          </p:nvSpPr>
          <p:spPr bwMode="auto">
            <a:xfrm>
              <a:off x="47" y="2928"/>
              <a:ext cx="672" cy="332"/>
            </a:xfrm>
            <a:prstGeom prst="rect">
              <a:avLst/>
            </a:prstGeom>
            <a:noFill/>
            <a:ln w="9525">
              <a:solidFill>
                <a:schemeClr val="tx2"/>
              </a:solidFill>
              <a:miter lim="800000"/>
              <a:headEnd/>
              <a:tailEnd/>
            </a:ln>
          </p:spPr>
          <p:txBody>
            <a:bodyPr>
              <a:spAutoFit/>
            </a:bodyPr>
            <a:lstStyle/>
            <a:p>
              <a:r>
                <a:rPr lang="en-US" sz="1400">
                  <a:latin typeface="Arial" pitchFamily="34" charset="0"/>
                </a:rPr>
                <a:t>Can you show this? </a:t>
              </a:r>
            </a:p>
          </p:txBody>
        </p:sp>
        <p:sp>
          <p:nvSpPr>
            <p:cNvPr id="11286" name="Line 23"/>
            <p:cNvSpPr>
              <a:spLocks noChangeShapeType="1"/>
            </p:cNvSpPr>
            <p:nvPr/>
          </p:nvSpPr>
          <p:spPr bwMode="auto">
            <a:xfrm>
              <a:off x="720" y="3093"/>
              <a:ext cx="144" cy="0"/>
            </a:xfrm>
            <a:prstGeom prst="line">
              <a:avLst/>
            </a:prstGeom>
            <a:noFill/>
            <a:ln w="9525">
              <a:solidFill>
                <a:schemeClr val="tx2"/>
              </a:solidFill>
              <a:round/>
              <a:headEnd/>
              <a:tailEnd type="triangle" w="med" len="med"/>
            </a:ln>
          </p:spPr>
          <p:txBody>
            <a:bodyPr/>
            <a:lstStyle/>
            <a:p>
              <a:endParaRPr lang="en-GB"/>
            </a:p>
          </p:txBody>
        </p:sp>
        <p:sp>
          <p:nvSpPr>
            <p:cNvPr id="11287" name="Text Box 24"/>
            <p:cNvSpPr txBox="1">
              <a:spLocks noChangeArrowheads="1"/>
            </p:cNvSpPr>
            <p:nvPr/>
          </p:nvSpPr>
          <p:spPr bwMode="auto">
            <a:xfrm>
              <a:off x="2448" y="2782"/>
              <a:ext cx="672" cy="674"/>
            </a:xfrm>
            <a:prstGeom prst="rect">
              <a:avLst/>
            </a:prstGeom>
            <a:noFill/>
            <a:ln w="9525">
              <a:noFill/>
              <a:miter lim="800000"/>
              <a:headEnd/>
              <a:tailEnd/>
            </a:ln>
          </p:spPr>
          <p:txBody>
            <a:bodyPr>
              <a:spAutoFit/>
            </a:bodyPr>
            <a:lstStyle/>
            <a:p>
              <a:r>
                <a:rPr lang="en-US"/>
                <a:t>knowing that the betatron phase is</a:t>
              </a:r>
            </a:p>
          </p:txBody>
        </p:sp>
        <p:graphicFrame>
          <p:nvGraphicFramePr>
            <p:cNvPr id="11267" name="Object 25"/>
            <p:cNvGraphicFramePr>
              <a:graphicFrameLocks noChangeAspect="1"/>
            </p:cNvGraphicFramePr>
            <p:nvPr/>
          </p:nvGraphicFramePr>
          <p:xfrm>
            <a:off x="3007" y="2928"/>
            <a:ext cx="481" cy="390"/>
          </p:xfrm>
          <a:graphic>
            <a:graphicData uri="http://schemas.openxmlformats.org/presentationml/2006/ole">
              <p:oleObj spid="_x0000_s11267" name="Equation" r:id="rId12" imgW="520560" imgH="419040" progId="Equation.3">
                <p:embed/>
              </p:oleObj>
            </a:graphicData>
          </a:graphic>
        </p:graphicFrame>
      </p:grpSp>
      <p:sp>
        <p:nvSpPr>
          <p:cNvPr id="746522" name="Text Box 26"/>
          <p:cNvSpPr txBox="1">
            <a:spLocks noChangeArrowheads="1"/>
          </p:cNvSpPr>
          <p:nvPr/>
        </p:nvSpPr>
        <p:spPr bwMode="auto">
          <a:xfrm>
            <a:off x="762000" y="6096000"/>
            <a:ext cx="8305800" cy="527050"/>
          </a:xfrm>
          <a:prstGeom prst="rect">
            <a:avLst/>
          </a:prstGeom>
          <a:noFill/>
          <a:ln w="9525">
            <a:solidFill>
              <a:schemeClr val="tx2"/>
            </a:solidFill>
            <a:miter lim="800000"/>
            <a:headEnd/>
            <a:tailEnd/>
          </a:ln>
        </p:spPr>
        <p:txBody>
          <a:bodyPr>
            <a:spAutoFit/>
          </a:bodyPr>
          <a:lstStyle/>
          <a:p>
            <a:r>
              <a:rPr lang="en-US" sz="1400">
                <a:latin typeface="Arial" pitchFamily="34" charset="0"/>
              </a:rPr>
              <a:t>Show that if T</a:t>
            </a:r>
            <a:r>
              <a:rPr lang="en-US" sz="1400" baseline="-25000">
                <a:latin typeface="Arial" pitchFamily="34" charset="0"/>
              </a:rPr>
              <a:t>346</a:t>
            </a:r>
            <a:r>
              <a:rPr lang="en-US" sz="1400">
                <a:latin typeface="Arial" pitchFamily="34" charset="0"/>
              </a:rPr>
              <a:t> is zeroed at the IP, the W</a:t>
            </a:r>
            <a:r>
              <a:rPr lang="en-US" sz="1400" baseline="-25000">
                <a:latin typeface="Arial" pitchFamily="34" charset="0"/>
              </a:rPr>
              <a:t>y</a:t>
            </a:r>
            <a:r>
              <a:rPr lang="en-US" sz="1400">
                <a:latin typeface="Arial" pitchFamily="34" charset="0"/>
              </a:rPr>
              <a:t> is also zero. Use approximation </a:t>
            </a:r>
            <a:r>
              <a:rPr lang="en-US" sz="1400">
                <a:latin typeface="Symbol" pitchFamily="18" charset="2"/>
              </a:rPr>
              <a:t>D</a:t>
            </a:r>
            <a:r>
              <a:rPr lang="en-US" sz="1400">
                <a:latin typeface="Arial" pitchFamily="34" charset="0"/>
              </a:rPr>
              <a:t>R</a:t>
            </a:r>
            <a:r>
              <a:rPr lang="en-US" sz="1400" baseline="-25000">
                <a:latin typeface="Arial" pitchFamily="34" charset="0"/>
              </a:rPr>
              <a:t>34</a:t>
            </a:r>
            <a:r>
              <a:rPr lang="en-US" sz="1400">
                <a:latin typeface="Arial" pitchFamily="34" charset="0"/>
              </a:rPr>
              <a:t>=T</a:t>
            </a:r>
            <a:r>
              <a:rPr lang="en-US" sz="1400" baseline="-25000">
                <a:latin typeface="Arial" pitchFamily="34" charset="0"/>
              </a:rPr>
              <a:t>346</a:t>
            </a:r>
            <a:r>
              <a:rPr lang="en-US" sz="1400">
                <a:latin typeface="Arial" pitchFamily="34" charset="0"/>
              </a:rPr>
              <a:t>*</a:t>
            </a:r>
            <a:r>
              <a:rPr lang="en-US" sz="1400">
                <a:latin typeface="Symbol" pitchFamily="18" charset="2"/>
              </a:rPr>
              <a:t>d</a:t>
            </a:r>
            <a:r>
              <a:rPr lang="en-US" sz="1400">
                <a:latin typeface="Arial" pitchFamily="34" charset="0"/>
              </a:rPr>
              <a:t>  ,  use R</a:t>
            </a:r>
            <a:r>
              <a:rPr lang="en-US" sz="1400" baseline="-25000">
                <a:latin typeface="Arial" pitchFamily="34" charset="0"/>
              </a:rPr>
              <a:t>34</a:t>
            </a:r>
            <a:r>
              <a:rPr lang="en-US" sz="1400">
                <a:latin typeface="Arial" pitchFamily="34" charset="0"/>
              </a:rPr>
              <a:t>=(</a:t>
            </a:r>
            <a:r>
              <a:rPr lang="en-US" sz="1400">
                <a:latin typeface="Symbol" pitchFamily="18" charset="2"/>
              </a:rPr>
              <a:t>bb</a:t>
            </a:r>
            <a:r>
              <a:rPr lang="en-US" sz="1400" baseline="-25000">
                <a:latin typeface="Arial" pitchFamily="34" charset="0"/>
              </a:rPr>
              <a:t>0</a:t>
            </a:r>
            <a:r>
              <a:rPr lang="en-US" sz="1400">
                <a:latin typeface="Arial" pitchFamily="34" charset="0"/>
              </a:rPr>
              <a:t>)</a:t>
            </a:r>
            <a:r>
              <a:rPr lang="en-US" sz="1400" baseline="30000">
                <a:latin typeface="Arial" pitchFamily="34" charset="0"/>
              </a:rPr>
              <a:t>1/2</a:t>
            </a:r>
            <a:r>
              <a:rPr lang="en-US" sz="1400">
                <a:latin typeface="Arial" pitchFamily="34" charset="0"/>
              </a:rPr>
              <a:t> sin(</a:t>
            </a:r>
            <a:r>
              <a:rPr lang="en-US" sz="1400">
                <a:latin typeface="Symbol" pitchFamily="18" charset="2"/>
              </a:rPr>
              <a:t>DF</a:t>
            </a:r>
            <a:r>
              <a:rPr lang="en-US" sz="1400">
                <a:latin typeface="Arial" pitchFamily="34" charset="0"/>
              </a:rPr>
              <a:t>), and the twiss equation for d</a:t>
            </a:r>
            <a:r>
              <a:rPr lang="en-US" sz="1400">
                <a:latin typeface="Symbol" pitchFamily="18" charset="2"/>
              </a:rPr>
              <a:t>a</a:t>
            </a:r>
            <a:r>
              <a:rPr lang="en-US" sz="1400">
                <a:latin typeface="Arial" pitchFamily="34" charset="0"/>
              </a:rPr>
              <a:t>/d</a:t>
            </a:r>
            <a:r>
              <a:rPr lang="en-US" sz="1400">
                <a:latin typeface="Symbol" pitchFamily="18" charset="2"/>
              </a:rPr>
              <a:t>F</a:t>
            </a:r>
            <a:r>
              <a:rPr lang="en-US" sz="1400">
                <a:latin typeface="Arial" pitchFamily="34" charset="0"/>
              </a:rPr>
              <a:t>. </a:t>
            </a:r>
          </a:p>
        </p:txBody>
      </p:sp>
      <p:sp>
        <p:nvSpPr>
          <p:cNvPr id="746523" name="Text Box 27"/>
          <p:cNvSpPr txBox="1">
            <a:spLocks noChangeArrowheads="1"/>
          </p:cNvSpPr>
          <p:nvPr/>
        </p:nvSpPr>
        <p:spPr bwMode="auto">
          <a:xfrm>
            <a:off x="152400" y="5791200"/>
            <a:ext cx="5638800" cy="314325"/>
          </a:xfrm>
          <a:prstGeom prst="rect">
            <a:avLst/>
          </a:prstGeom>
          <a:noFill/>
          <a:ln w="9525">
            <a:solidFill>
              <a:schemeClr val="tx2"/>
            </a:solidFill>
            <a:miter lim="800000"/>
            <a:headEnd/>
            <a:tailEnd/>
          </a:ln>
        </p:spPr>
        <p:txBody>
          <a:bodyPr>
            <a:spAutoFit/>
          </a:bodyPr>
          <a:lstStyle/>
          <a:p>
            <a:r>
              <a:rPr lang="en-US" sz="1400">
                <a:latin typeface="Arial" pitchFamily="34" charset="0"/>
              </a:rPr>
              <a:t>Show that if in a final defocusing lens </a:t>
            </a:r>
            <a:r>
              <a:rPr lang="en-US" sz="1400">
                <a:latin typeface="Symbol" pitchFamily="18" charset="2"/>
              </a:rPr>
              <a:t>a</a:t>
            </a:r>
            <a:r>
              <a:rPr lang="en-US" sz="1400">
                <a:latin typeface="Arial" pitchFamily="34" charset="0"/>
              </a:rPr>
              <a:t>=0, then it gives </a:t>
            </a:r>
            <a:r>
              <a:rPr lang="en-US" sz="1400">
                <a:latin typeface="Symbol" pitchFamily="18" charset="2"/>
              </a:rPr>
              <a:t>D</a:t>
            </a:r>
            <a:r>
              <a:rPr lang="en-US" sz="1400">
                <a:latin typeface="Arial" pitchFamily="34" charset="0"/>
              </a:rPr>
              <a:t>W=L*/(2</a:t>
            </a:r>
            <a:r>
              <a:rPr lang="en-US" sz="1400">
                <a:latin typeface="Symbol" pitchFamily="18" charset="2"/>
              </a:rPr>
              <a:t>b</a:t>
            </a:r>
            <a:r>
              <a:rPr lang="en-US" sz="1400">
                <a:latin typeface="Arial" pitchFamily="34" charset="0"/>
              </a:rPr>
              <a:t>*)</a:t>
            </a:r>
          </a:p>
        </p:txBody>
      </p:sp>
    </p:spTree>
  </p:cSld>
  <p:clrMapOvr>
    <a:masterClrMapping/>
  </p:clrMapOvr>
  <p:transition>
    <p:strips dir="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nodeType="click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additive="base">
                                        <p:cTn id="13" dur="500" fill="hold"/>
                                        <p:tgtEl>
                                          <p:spTgt spid="3"/>
                                        </p:tgtEl>
                                        <p:attrNameLst>
                                          <p:attrName>ppt_x</p:attrName>
                                        </p:attrNameLst>
                                      </p:cBhvr>
                                      <p:tavLst>
                                        <p:tav tm="0">
                                          <p:val>
                                            <p:strVal val="0-#ppt_w/2"/>
                                          </p:val>
                                        </p:tav>
                                        <p:tav tm="100000">
                                          <p:val>
                                            <p:strVal val="#ppt_x"/>
                                          </p:val>
                                        </p:tav>
                                      </p:tavLst>
                                    </p:anim>
                                    <p:anim calcmode="lin" valueType="num">
                                      <p:cBhvr additive="base">
                                        <p:cTn id="14" dur="500" fill="hold"/>
                                        <p:tgtEl>
                                          <p:spTgt spid="3"/>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nodeType="clickEffect">
                                  <p:stCondLst>
                                    <p:cond delay="0"/>
                                  </p:stCondLst>
                                  <p:childTnLst>
                                    <p:set>
                                      <p:cBhvr>
                                        <p:cTn id="18" dur="1" fill="hold">
                                          <p:stCondLst>
                                            <p:cond delay="0"/>
                                          </p:stCondLst>
                                        </p:cTn>
                                        <p:tgtEl>
                                          <p:spTgt spid="4"/>
                                        </p:tgtEl>
                                        <p:attrNameLst>
                                          <p:attrName>style.visibility</p:attrName>
                                        </p:attrNameLst>
                                      </p:cBhvr>
                                      <p:to>
                                        <p:strVal val="visible"/>
                                      </p:to>
                                    </p:set>
                                    <p:anim calcmode="lin" valueType="num">
                                      <p:cBhvr additive="base">
                                        <p:cTn id="19" dur="500" fill="hold"/>
                                        <p:tgtEl>
                                          <p:spTgt spid="4"/>
                                        </p:tgtEl>
                                        <p:attrNameLst>
                                          <p:attrName>ppt_x</p:attrName>
                                        </p:attrNameLst>
                                      </p:cBhvr>
                                      <p:tavLst>
                                        <p:tav tm="0">
                                          <p:val>
                                            <p:strVal val="0-#ppt_w/2"/>
                                          </p:val>
                                        </p:tav>
                                        <p:tav tm="100000">
                                          <p:val>
                                            <p:strVal val="#ppt_x"/>
                                          </p:val>
                                        </p:tav>
                                      </p:tavLst>
                                    </p:anim>
                                    <p:anim calcmode="lin" valueType="num">
                                      <p:cBhvr additive="base">
                                        <p:cTn id="20" dur="500" fill="hold"/>
                                        <p:tgtEl>
                                          <p:spTgt spid="4"/>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nodeType="clickEffect">
                                  <p:stCondLst>
                                    <p:cond delay="0"/>
                                  </p:stCondLst>
                                  <p:childTnLst>
                                    <p:set>
                                      <p:cBhvr>
                                        <p:cTn id="24" dur="1" fill="hold">
                                          <p:stCondLst>
                                            <p:cond delay="0"/>
                                          </p:stCondLst>
                                        </p:cTn>
                                        <p:tgtEl>
                                          <p:spTgt spid="5"/>
                                        </p:tgtEl>
                                        <p:attrNameLst>
                                          <p:attrName>style.visibility</p:attrName>
                                        </p:attrNameLst>
                                      </p:cBhvr>
                                      <p:to>
                                        <p:strVal val="visible"/>
                                      </p:to>
                                    </p:set>
                                    <p:anim calcmode="lin" valueType="num">
                                      <p:cBhvr additive="base">
                                        <p:cTn id="25" dur="500" fill="hold"/>
                                        <p:tgtEl>
                                          <p:spTgt spid="5"/>
                                        </p:tgtEl>
                                        <p:attrNameLst>
                                          <p:attrName>ppt_x</p:attrName>
                                        </p:attrNameLst>
                                      </p:cBhvr>
                                      <p:tavLst>
                                        <p:tav tm="0">
                                          <p:val>
                                            <p:strVal val="0-#ppt_w/2"/>
                                          </p:val>
                                        </p:tav>
                                        <p:tav tm="100000">
                                          <p:val>
                                            <p:strVal val="#ppt_x"/>
                                          </p:val>
                                        </p:tav>
                                      </p:tavLst>
                                    </p:anim>
                                    <p:anim calcmode="lin" valueType="num">
                                      <p:cBhvr additive="base">
                                        <p:cTn id="26" dur="500" fill="hold"/>
                                        <p:tgtEl>
                                          <p:spTgt spid="5"/>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746523"/>
                                        </p:tgtEl>
                                        <p:attrNameLst>
                                          <p:attrName>style.visibility</p:attrName>
                                        </p:attrNameLst>
                                      </p:cBhvr>
                                      <p:to>
                                        <p:strVal val="visible"/>
                                      </p:to>
                                    </p:set>
                                    <p:anim calcmode="lin" valueType="num">
                                      <p:cBhvr additive="base">
                                        <p:cTn id="31" dur="500" fill="hold"/>
                                        <p:tgtEl>
                                          <p:spTgt spid="746523"/>
                                        </p:tgtEl>
                                        <p:attrNameLst>
                                          <p:attrName>ppt_x</p:attrName>
                                        </p:attrNameLst>
                                      </p:cBhvr>
                                      <p:tavLst>
                                        <p:tav tm="0">
                                          <p:val>
                                            <p:strVal val="0-#ppt_w/2"/>
                                          </p:val>
                                        </p:tav>
                                        <p:tav tm="100000">
                                          <p:val>
                                            <p:strVal val="#ppt_x"/>
                                          </p:val>
                                        </p:tav>
                                      </p:tavLst>
                                    </p:anim>
                                    <p:anim calcmode="lin" valueType="num">
                                      <p:cBhvr additive="base">
                                        <p:cTn id="32" dur="500" fill="hold"/>
                                        <p:tgtEl>
                                          <p:spTgt spid="746523"/>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746522"/>
                                        </p:tgtEl>
                                        <p:attrNameLst>
                                          <p:attrName>style.visibility</p:attrName>
                                        </p:attrNameLst>
                                      </p:cBhvr>
                                      <p:to>
                                        <p:strVal val="visible"/>
                                      </p:to>
                                    </p:set>
                                    <p:anim calcmode="lin" valueType="num">
                                      <p:cBhvr additive="base">
                                        <p:cTn id="37" dur="500" fill="hold"/>
                                        <p:tgtEl>
                                          <p:spTgt spid="746522"/>
                                        </p:tgtEl>
                                        <p:attrNameLst>
                                          <p:attrName>ppt_x</p:attrName>
                                        </p:attrNameLst>
                                      </p:cBhvr>
                                      <p:tavLst>
                                        <p:tav tm="0">
                                          <p:val>
                                            <p:strVal val="0-#ppt_w/2"/>
                                          </p:val>
                                        </p:tav>
                                        <p:tav tm="100000">
                                          <p:val>
                                            <p:strVal val="#ppt_x"/>
                                          </p:val>
                                        </p:tav>
                                      </p:tavLst>
                                    </p:anim>
                                    <p:anim calcmode="lin" valueType="num">
                                      <p:cBhvr additive="base">
                                        <p:cTn id="38" dur="500" fill="hold"/>
                                        <p:tgtEl>
                                          <p:spTgt spid="74652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46522" grpId="0" animBg="1" autoUpdateAnimBg="0"/>
      <p:bldP spid="746523" grpId="0" animBg="1" autoUpdateAnimBg="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noChangeArrowheads="1"/>
          </p:cNvSpPr>
          <p:nvPr>
            <p:ph type="title"/>
          </p:nvPr>
        </p:nvSpPr>
        <p:spPr>
          <a:xfrm>
            <a:off x="2255838" y="228600"/>
            <a:ext cx="6888162" cy="762000"/>
          </a:xfrm>
        </p:spPr>
        <p:txBody>
          <a:bodyPr/>
          <a:lstStyle/>
          <a:p>
            <a:pPr algn="l"/>
            <a:r>
              <a:rPr lang="en-US" smtClean="0"/>
              <a:t>Compare FF designs</a:t>
            </a:r>
          </a:p>
        </p:txBody>
      </p:sp>
      <p:sp>
        <p:nvSpPr>
          <p:cNvPr id="45059" name="Rectangle 3"/>
          <p:cNvSpPr>
            <a:spLocks noGrp="1" noChangeArrowheads="1"/>
          </p:cNvSpPr>
          <p:nvPr>
            <p:ph type="body" idx="1"/>
          </p:nvPr>
        </p:nvSpPr>
        <p:spPr>
          <a:xfrm>
            <a:off x="4244975" y="1828800"/>
            <a:ext cx="4302125" cy="1570038"/>
          </a:xfrm>
        </p:spPr>
        <p:txBody>
          <a:bodyPr/>
          <a:lstStyle/>
          <a:p>
            <a:pPr eaLnBrk="1" hangingPunct="1">
              <a:lnSpc>
                <a:spcPct val="90000"/>
              </a:lnSpc>
              <a:buFontTx/>
              <a:buNone/>
            </a:pPr>
            <a:r>
              <a:rPr lang="en-US" sz="2400" smtClean="0"/>
              <a:t>FF with local chromaticity compensation with the same</a:t>
            </a:r>
          </a:p>
          <a:p>
            <a:pPr eaLnBrk="1" hangingPunct="1">
              <a:lnSpc>
                <a:spcPct val="90000"/>
              </a:lnSpc>
              <a:buFontTx/>
              <a:buNone/>
            </a:pPr>
            <a:r>
              <a:rPr lang="en-US" sz="2400" smtClean="0"/>
              <a:t> performance can be</a:t>
            </a:r>
          </a:p>
          <a:p>
            <a:pPr eaLnBrk="1" hangingPunct="1">
              <a:lnSpc>
                <a:spcPct val="90000"/>
              </a:lnSpc>
              <a:buFontTx/>
              <a:buNone/>
            </a:pPr>
            <a:r>
              <a:rPr lang="en-US" sz="2400" smtClean="0"/>
              <a:t> ~300m long, i.e. 6 times shorter</a:t>
            </a:r>
          </a:p>
        </p:txBody>
      </p:sp>
      <p:pic>
        <p:nvPicPr>
          <p:cNvPr id="45060" name="Picture 4" descr="newFFS"/>
          <p:cNvPicPr>
            <a:picLocks noChangeAspect="1" noChangeArrowheads="1"/>
          </p:cNvPicPr>
          <p:nvPr/>
        </p:nvPicPr>
        <p:blipFill>
          <a:blip r:embed="rId2" cstate="screen"/>
          <a:srcRect l="7138" r="5635" b="12025"/>
          <a:stretch>
            <a:fillRect/>
          </a:stretch>
        </p:blipFill>
        <p:spPr bwMode="auto">
          <a:xfrm>
            <a:off x="4446588" y="3597275"/>
            <a:ext cx="4054475" cy="2868613"/>
          </a:xfrm>
          <a:prstGeom prst="rect">
            <a:avLst/>
          </a:prstGeom>
          <a:noFill/>
          <a:ln w="9525">
            <a:noFill/>
            <a:miter lim="800000"/>
            <a:headEnd/>
            <a:tailEnd/>
          </a:ln>
        </p:spPr>
      </p:pic>
      <p:pic>
        <p:nvPicPr>
          <p:cNvPr id="45061" name="Picture 5" descr="traditFFS"/>
          <p:cNvPicPr>
            <a:picLocks noChangeAspect="1" noChangeArrowheads="1"/>
          </p:cNvPicPr>
          <p:nvPr/>
        </p:nvPicPr>
        <p:blipFill>
          <a:blip r:embed="rId3" cstate="screen"/>
          <a:srcRect l="6433" r="9038" b="13370"/>
          <a:stretch>
            <a:fillRect/>
          </a:stretch>
        </p:blipFill>
        <p:spPr bwMode="auto">
          <a:xfrm>
            <a:off x="-1588" y="1371600"/>
            <a:ext cx="3994151" cy="2767013"/>
          </a:xfrm>
          <a:prstGeom prst="rect">
            <a:avLst/>
          </a:prstGeom>
          <a:noFill/>
          <a:ln w="9525">
            <a:noFill/>
            <a:miter lim="800000"/>
            <a:headEnd/>
            <a:tailEnd/>
          </a:ln>
        </p:spPr>
      </p:pic>
      <p:sp>
        <p:nvSpPr>
          <p:cNvPr id="45062" name="Line 6"/>
          <p:cNvSpPr>
            <a:spLocks noChangeShapeType="1"/>
          </p:cNvSpPr>
          <p:nvPr/>
        </p:nvSpPr>
        <p:spPr bwMode="auto">
          <a:xfrm flipV="1">
            <a:off x="990600" y="4038600"/>
            <a:ext cx="2133600" cy="2514600"/>
          </a:xfrm>
          <a:prstGeom prst="line">
            <a:avLst/>
          </a:prstGeom>
          <a:noFill/>
          <a:ln w="28575">
            <a:solidFill>
              <a:srgbClr val="FF00FF"/>
            </a:solidFill>
            <a:round/>
            <a:headEnd type="triangle" w="med" len="med"/>
            <a:tailEnd/>
          </a:ln>
        </p:spPr>
        <p:txBody>
          <a:bodyPr wrap="none" anchor="ctr"/>
          <a:lstStyle/>
          <a:p>
            <a:endParaRPr lang="en-GB"/>
          </a:p>
        </p:txBody>
      </p:sp>
      <p:pic>
        <p:nvPicPr>
          <p:cNvPr id="45063" name="Picture 7" descr="newFFS"/>
          <p:cNvPicPr>
            <a:picLocks noChangeAspect="1" noChangeArrowheads="1"/>
          </p:cNvPicPr>
          <p:nvPr/>
        </p:nvPicPr>
        <p:blipFill>
          <a:blip r:embed="rId2" cstate="screen"/>
          <a:srcRect b="11198"/>
          <a:stretch>
            <a:fillRect/>
          </a:stretch>
        </p:blipFill>
        <p:spPr bwMode="auto">
          <a:xfrm>
            <a:off x="381000" y="3962400"/>
            <a:ext cx="685800" cy="2895600"/>
          </a:xfrm>
          <a:prstGeom prst="rect">
            <a:avLst/>
          </a:prstGeom>
          <a:noFill/>
          <a:ln w="9525">
            <a:noFill/>
            <a:miter lim="800000"/>
            <a:headEnd/>
            <a:tailEnd/>
          </a:ln>
        </p:spPr>
      </p:pic>
      <p:sp>
        <p:nvSpPr>
          <p:cNvPr id="45064" name="Text Box 8"/>
          <p:cNvSpPr txBox="1">
            <a:spLocks noChangeArrowheads="1"/>
          </p:cNvSpPr>
          <p:nvPr/>
        </p:nvSpPr>
        <p:spPr bwMode="auto">
          <a:xfrm>
            <a:off x="1524000" y="1905000"/>
            <a:ext cx="1636713" cy="274638"/>
          </a:xfrm>
          <a:prstGeom prst="rect">
            <a:avLst/>
          </a:prstGeom>
          <a:noFill/>
          <a:ln w="9525">
            <a:noFill/>
            <a:miter lim="800000"/>
            <a:headEnd/>
            <a:tailEnd/>
          </a:ln>
        </p:spPr>
        <p:txBody>
          <a:bodyPr wrap="none">
            <a:spAutoFit/>
          </a:bodyPr>
          <a:lstStyle/>
          <a:p>
            <a:r>
              <a:rPr lang="en-US" sz="1200"/>
              <a:t>Traditional FF, L* =2m</a:t>
            </a:r>
            <a:endParaRPr lang="en-US"/>
          </a:p>
        </p:txBody>
      </p:sp>
      <p:sp>
        <p:nvSpPr>
          <p:cNvPr id="45065" name="Text Box 9"/>
          <p:cNvSpPr txBox="1">
            <a:spLocks noChangeArrowheads="1"/>
          </p:cNvSpPr>
          <p:nvPr/>
        </p:nvSpPr>
        <p:spPr bwMode="auto">
          <a:xfrm>
            <a:off x="6400800" y="4114800"/>
            <a:ext cx="1243013" cy="274638"/>
          </a:xfrm>
          <a:prstGeom prst="rect">
            <a:avLst/>
          </a:prstGeom>
          <a:noFill/>
          <a:ln w="9525">
            <a:noFill/>
            <a:miter lim="800000"/>
            <a:headEnd/>
            <a:tailEnd/>
          </a:ln>
        </p:spPr>
        <p:txBody>
          <a:bodyPr wrap="none">
            <a:spAutoFit/>
          </a:bodyPr>
          <a:lstStyle/>
          <a:p>
            <a:r>
              <a:rPr lang="en-US" sz="1200"/>
              <a:t>New FF, L* =2m</a:t>
            </a:r>
            <a:endParaRPr lang="en-US"/>
          </a:p>
        </p:txBody>
      </p:sp>
      <p:sp>
        <p:nvSpPr>
          <p:cNvPr id="45066" name="Text Box 10"/>
          <p:cNvSpPr txBox="1">
            <a:spLocks noChangeArrowheads="1"/>
          </p:cNvSpPr>
          <p:nvPr/>
        </p:nvSpPr>
        <p:spPr bwMode="auto">
          <a:xfrm>
            <a:off x="990600" y="4572000"/>
            <a:ext cx="644525" cy="274638"/>
          </a:xfrm>
          <a:prstGeom prst="rect">
            <a:avLst/>
          </a:prstGeom>
          <a:noFill/>
          <a:ln w="9525">
            <a:noFill/>
            <a:miter lim="800000"/>
            <a:headEnd/>
            <a:tailEnd/>
          </a:ln>
        </p:spPr>
        <p:txBody>
          <a:bodyPr wrap="none">
            <a:spAutoFit/>
          </a:bodyPr>
          <a:lstStyle/>
          <a:p>
            <a:r>
              <a:rPr lang="en-US" sz="1200"/>
              <a:t>new FF</a:t>
            </a:r>
            <a:endParaRPr lang="en-US"/>
          </a:p>
        </p:txBody>
      </p:sp>
    </p:spTree>
  </p:cSld>
  <p:clrMapOvr>
    <a:masterClrMapping/>
  </p:clrMapOvr>
  <p:transition>
    <p:strips dir="rd"/>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3"/>
          <p:cNvSpPr>
            <a:spLocks noGrp="1" noChangeArrowheads="1"/>
          </p:cNvSpPr>
          <p:nvPr>
            <p:ph type="title"/>
          </p:nvPr>
        </p:nvSpPr>
        <p:spPr>
          <a:xfrm>
            <a:off x="2743200" y="381000"/>
            <a:ext cx="6064250" cy="558800"/>
          </a:xfrm>
        </p:spPr>
        <p:txBody>
          <a:bodyPr/>
          <a:lstStyle/>
          <a:p>
            <a:pPr algn="l"/>
            <a:r>
              <a:rPr lang="en-US" sz="4400" smtClean="0"/>
              <a:t>IP bandwidth</a:t>
            </a:r>
          </a:p>
        </p:txBody>
      </p:sp>
      <p:pic>
        <p:nvPicPr>
          <p:cNvPr id="46083" name="Picture 9" descr="band"/>
          <p:cNvPicPr>
            <a:picLocks noChangeAspect="1" noChangeArrowheads="1"/>
          </p:cNvPicPr>
          <p:nvPr/>
        </p:nvPicPr>
        <p:blipFill>
          <a:blip r:embed="rId3" cstate="screen"/>
          <a:srcRect l="3798" t="6604" r="7594"/>
          <a:stretch>
            <a:fillRect/>
          </a:stretch>
        </p:blipFill>
        <p:spPr bwMode="auto">
          <a:xfrm>
            <a:off x="609600" y="1371600"/>
            <a:ext cx="5334000" cy="4310063"/>
          </a:xfrm>
          <a:prstGeom prst="rect">
            <a:avLst/>
          </a:prstGeom>
          <a:noFill/>
          <a:ln w="9525">
            <a:noFill/>
            <a:miter lim="800000"/>
            <a:headEnd/>
            <a:tailEnd/>
          </a:ln>
        </p:spPr>
      </p:pic>
      <p:sp>
        <p:nvSpPr>
          <p:cNvPr id="46084" name="Text Box 10"/>
          <p:cNvSpPr txBox="1">
            <a:spLocks noChangeArrowheads="1"/>
          </p:cNvSpPr>
          <p:nvPr/>
        </p:nvSpPr>
        <p:spPr bwMode="auto">
          <a:xfrm>
            <a:off x="6096000" y="1752600"/>
            <a:ext cx="2819400" cy="2647950"/>
          </a:xfrm>
          <a:prstGeom prst="rect">
            <a:avLst/>
          </a:prstGeom>
          <a:noFill/>
          <a:ln w="9525">
            <a:noFill/>
            <a:miter lim="800000"/>
            <a:headEnd/>
            <a:tailEnd/>
          </a:ln>
        </p:spPr>
        <p:txBody>
          <a:bodyPr>
            <a:spAutoFit/>
          </a:bodyPr>
          <a:lstStyle/>
          <a:p>
            <a:r>
              <a:rPr lang="en-US" sz="2400">
                <a:solidFill>
                  <a:srgbClr val="008000"/>
                </a:solidFill>
                <a:latin typeface="Comic Sans MS" pitchFamily="66" charset="0"/>
              </a:rPr>
              <a:t>Bandwidth of FF with local chromaticity correction can be better than for system with non-local correction</a:t>
            </a:r>
          </a:p>
        </p:txBody>
      </p:sp>
    </p:spTree>
  </p:cSld>
  <p:clrMapOvr>
    <a:masterClrMapping/>
  </p:clrMapOvr>
  <p:transition>
    <p:strips dir="rd"/>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Grp="1" noChangeArrowheads="1"/>
          </p:cNvSpPr>
          <p:nvPr>
            <p:ph type="title"/>
          </p:nvPr>
        </p:nvSpPr>
        <p:spPr>
          <a:xfrm>
            <a:off x="1981200" y="228600"/>
            <a:ext cx="6888163" cy="762000"/>
          </a:xfrm>
        </p:spPr>
        <p:txBody>
          <a:bodyPr/>
          <a:lstStyle/>
          <a:p>
            <a:pPr algn="l"/>
            <a:r>
              <a:rPr lang="en-US" sz="3200" smtClean="0"/>
              <a:t>  Aberrations &amp; halo generation in FF</a:t>
            </a:r>
          </a:p>
        </p:txBody>
      </p:sp>
      <p:pic>
        <p:nvPicPr>
          <p:cNvPr id="47107" name="Picture 4" descr="irtshort_ff00_20"/>
          <p:cNvPicPr>
            <a:picLocks noChangeAspect="1" noChangeArrowheads="1"/>
          </p:cNvPicPr>
          <p:nvPr/>
        </p:nvPicPr>
        <p:blipFill>
          <a:blip r:embed="rId3" cstate="screen"/>
          <a:srcRect l="4234" t="6842" r="5127" b="6467"/>
          <a:stretch>
            <a:fillRect/>
          </a:stretch>
        </p:blipFill>
        <p:spPr bwMode="auto">
          <a:xfrm>
            <a:off x="4419600" y="1371600"/>
            <a:ext cx="4724400" cy="3582988"/>
          </a:xfrm>
          <a:prstGeom prst="rect">
            <a:avLst/>
          </a:prstGeom>
          <a:noFill/>
          <a:ln w="9525">
            <a:noFill/>
            <a:miter lim="800000"/>
            <a:headEnd/>
            <a:tailEnd/>
          </a:ln>
        </p:spPr>
      </p:pic>
      <p:sp>
        <p:nvSpPr>
          <p:cNvPr id="47108" name="Text Box 5"/>
          <p:cNvSpPr txBox="1">
            <a:spLocks noChangeArrowheads="1"/>
          </p:cNvSpPr>
          <p:nvPr/>
        </p:nvSpPr>
        <p:spPr bwMode="auto">
          <a:xfrm>
            <a:off x="5029200" y="5029200"/>
            <a:ext cx="4038600" cy="825500"/>
          </a:xfrm>
          <a:prstGeom prst="rect">
            <a:avLst/>
          </a:prstGeom>
          <a:noFill/>
          <a:ln w="9525">
            <a:noFill/>
            <a:miter lim="800000"/>
            <a:headEnd/>
            <a:tailEnd/>
          </a:ln>
        </p:spPr>
        <p:txBody>
          <a:bodyPr>
            <a:spAutoFit/>
          </a:bodyPr>
          <a:lstStyle/>
          <a:p>
            <a:r>
              <a:rPr lang="en-US" b="1"/>
              <a:t>Halo beam at the FD entrance. </a:t>
            </a:r>
          </a:p>
          <a:p>
            <a:r>
              <a:rPr lang="en-US" b="1"/>
              <a:t>Incoming beam is ~ 100 times larger than nominal beam</a:t>
            </a:r>
            <a:endParaRPr lang="en-US" sz="2800"/>
          </a:p>
        </p:txBody>
      </p:sp>
      <p:pic>
        <p:nvPicPr>
          <p:cNvPr id="47109" name="Picture 7" descr="ip_fd"/>
          <p:cNvPicPr>
            <a:picLocks noChangeAspect="1" noChangeArrowheads="1"/>
          </p:cNvPicPr>
          <p:nvPr/>
        </p:nvPicPr>
        <p:blipFill>
          <a:blip r:embed="rId4" cstate="screen"/>
          <a:srcRect l="12245" t="19791" r="30612" b="22156"/>
          <a:stretch>
            <a:fillRect/>
          </a:stretch>
        </p:blipFill>
        <p:spPr bwMode="auto">
          <a:xfrm>
            <a:off x="1143000" y="4914900"/>
            <a:ext cx="2133600" cy="1676400"/>
          </a:xfrm>
          <a:prstGeom prst="rect">
            <a:avLst/>
          </a:prstGeom>
          <a:noFill/>
          <a:ln w="9525">
            <a:noFill/>
            <a:miter lim="800000"/>
            <a:headEnd/>
            <a:tailEnd/>
          </a:ln>
        </p:spPr>
      </p:pic>
      <p:sp>
        <p:nvSpPr>
          <p:cNvPr id="47110" name="Rectangle 8"/>
          <p:cNvSpPr>
            <a:spLocks noGrp="1" noChangeArrowheads="1"/>
          </p:cNvSpPr>
          <p:nvPr>
            <p:ph type="body" idx="1"/>
          </p:nvPr>
        </p:nvSpPr>
        <p:spPr>
          <a:xfrm>
            <a:off x="381000" y="1524000"/>
            <a:ext cx="4024313" cy="2930525"/>
          </a:xfrm>
          <a:noFill/>
        </p:spPr>
        <p:txBody>
          <a:bodyPr/>
          <a:lstStyle/>
          <a:p>
            <a:pPr eaLnBrk="1" hangingPunct="1">
              <a:lnSpc>
                <a:spcPct val="80000"/>
              </a:lnSpc>
            </a:pPr>
            <a:r>
              <a:rPr lang="en-US" sz="2400" smtClean="0"/>
              <a:t>FF with non-local chr. corr. generate beam tails due to aberrations and it does not preserve betatron phase of halo particles</a:t>
            </a:r>
          </a:p>
          <a:p>
            <a:pPr eaLnBrk="1" hangingPunct="1">
              <a:lnSpc>
                <a:spcPct val="80000"/>
              </a:lnSpc>
            </a:pPr>
            <a:r>
              <a:rPr lang="en-US" sz="2400" smtClean="0"/>
              <a:t>FF with local chr. corr. has much less aberrations and it does not mix phases particles</a:t>
            </a:r>
            <a:endParaRPr lang="en-US" smtClean="0">
              <a:solidFill>
                <a:srgbClr val="CC3300"/>
              </a:solidFill>
            </a:endParaRPr>
          </a:p>
        </p:txBody>
      </p:sp>
      <p:sp>
        <p:nvSpPr>
          <p:cNvPr id="47111" name="Text Box 9"/>
          <p:cNvSpPr txBox="1">
            <a:spLocks noChangeArrowheads="1"/>
          </p:cNvSpPr>
          <p:nvPr/>
        </p:nvSpPr>
        <p:spPr bwMode="auto">
          <a:xfrm>
            <a:off x="152400" y="5295900"/>
            <a:ext cx="1195388" cy="457200"/>
          </a:xfrm>
          <a:prstGeom prst="rect">
            <a:avLst/>
          </a:prstGeom>
          <a:noFill/>
          <a:ln w="9525">
            <a:noFill/>
            <a:miter lim="800000"/>
            <a:headEnd/>
            <a:tailEnd/>
          </a:ln>
        </p:spPr>
        <p:txBody>
          <a:bodyPr wrap="none">
            <a:spAutoFit/>
          </a:bodyPr>
          <a:lstStyle/>
          <a:p>
            <a:r>
              <a:rPr lang="en-US" sz="1200" b="1"/>
              <a:t>Incoming beam</a:t>
            </a:r>
          </a:p>
          <a:p>
            <a:r>
              <a:rPr lang="en-US" sz="1200" b="1"/>
              <a:t>      halo</a:t>
            </a:r>
            <a:endParaRPr lang="en-US" sz="1200"/>
          </a:p>
        </p:txBody>
      </p:sp>
      <p:sp>
        <p:nvSpPr>
          <p:cNvPr id="47112" name="Text Box 10"/>
          <p:cNvSpPr txBox="1">
            <a:spLocks noChangeArrowheads="1"/>
          </p:cNvSpPr>
          <p:nvPr/>
        </p:nvSpPr>
        <p:spPr bwMode="auto">
          <a:xfrm>
            <a:off x="2384425" y="4686300"/>
            <a:ext cx="1044575" cy="304800"/>
          </a:xfrm>
          <a:prstGeom prst="rect">
            <a:avLst/>
          </a:prstGeom>
          <a:noFill/>
          <a:ln w="9525">
            <a:noFill/>
            <a:miter lim="800000"/>
            <a:headEnd/>
            <a:tailEnd/>
          </a:ln>
        </p:spPr>
        <p:txBody>
          <a:bodyPr wrap="none">
            <a:spAutoFit/>
          </a:bodyPr>
          <a:lstStyle/>
          <a:p>
            <a:r>
              <a:rPr lang="en-US" sz="1400"/>
              <a:t>Beam at FD</a:t>
            </a:r>
          </a:p>
        </p:txBody>
      </p:sp>
      <p:sp>
        <p:nvSpPr>
          <p:cNvPr id="47113" name="Text Box 11"/>
          <p:cNvSpPr txBox="1">
            <a:spLocks noChangeArrowheads="1"/>
          </p:cNvSpPr>
          <p:nvPr/>
        </p:nvSpPr>
        <p:spPr bwMode="auto">
          <a:xfrm>
            <a:off x="3124200" y="5219700"/>
            <a:ext cx="1862138" cy="304800"/>
          </a:xfrm>
          <a:prstGeom prst="rect">
            <a:avLst/>
          </a:prstGeom>
          <a:noFill/>
          <a:ln w="9525">
            <a:noFill/>
            <a:miter lim="800000"/>
            <a:headEnd/>
            <a:tailEnd/>
          </a:ln>
        </p:spPr>
        <p:txBody>
          <a:bodyPr wrap="none">
            <a:spAutoFit/>
          </a:bodyPr>
          <a:lstStyle/>
          <a:p>
            <a:r>
              <a:rPr lang="en-US" sz="1400" b="1"/>
              <a:t>non-local chr.corr. FF</a:t>
            </a:r>
          </a:p>
        </p:txBody>
      </p:sp>
      <p:sp>
        <p:nvSpPr>
          <p:cNvPr id="47114" name="Text Box 12"/>
          <p:cNvSpPr txBox="1">
            <a:spLocks noChangeArrowheads="1"/>
          </p:cNvSpPr>
          <p:nvPr/>
        </p:nvSpPr>
        <p:spPr bwMode="auto">
          <a:xfrm>
            <a:off x="3184525" y="5992813"/>
            <a:ext cx="1517650" cy="304800"/>
          </a:xfrm>
          <a:prstGeom prst="rect">
            <a:avLst/>
          </a:prstGeom>
          <a:noFill/>
          <a:ln w="9525">
            <a:noFill/>
            <a:miter lim="800000"/>
            <a:headEnd/>
            <a:tailEnd/>
          </a:ln>
        </p:spPr>
        <p:txBody>
          <a:bodyPr wrap="none">
            <a:spAutoFit/>
          </a:bodyPr>
          <a:lstStyle/>
          <a:p>
            <a:r>
              <a:rPr lang="en-US" sz="1400" b="1"/>
              <a:t>local chr.corr. FF</a:t>
            </a:r>
            <a:endParaRPr lang="en-US" sz="1400"/>
          </a:p>
        </p:txBody>
      </p:sp>
      <p:sp>
        <p:nvSpPr>
          <p:cNvPr id="47115" name="Line 13"/>
          <p:cNvSpPr>
            <a:spLocks noChangeShapeType="1"/>
          </p:cNvSpPr>
          <p:nvPr/>
        </p:nvSpPr>
        <p:spPr bwMode="auto">
          <a:xfrm flipV="1">
            <a:off x="1600200" y="5448300"/>
            <a:ext cx="533400" cy="228600"/>
          </a:xfrm>
          <a:prstGeom prst="line">
            <a:avLst/>
          </a:prstGeom>
          <a:noFill/>
          <a:ln w="19050">
            <a:solidFill>
              <a:schemeClr val="hlink"/>
            </a:solidFill>
            <a:round/>
            <a:headEnd/>
            <a:tailEnd type="triangle" w="med" len="med"/>
          </a:ln>
        </p:spPr>
        <p:txBody>
          <a:bodyPr wrap="none" anchor="ctr"/>
          <a:lstStyle/>
          <a:p>
            <a:endParaRPr lang="en-GB"/>
          </a:p>
        </p:txBody>
      </p:sp>
      <p:sp>
        <p:nvSpPr>
          <p:cNvPr id="47116" name="Line 14"/>
          <p:cNvSpPr>
            <a:spLocks noChangeShapeType="1"/>
          </p:cNvSpPr>
          <p:nvPr/>
        </p:nvSpPr>
        <p:spPr bwMode="auto">
          <a:xfrm>
            <a:off x="1600200" y="5905500"/>
            <a:ext cx="533400" cy="152400"/>
          </a:xfrm>
          <a:prstGeom prst="line">
            <a:avLst/>
          </a:prstGeom>
          <a:noFill/>
          <a:ln w="19050">
            <a:solidFill>
              <a:schemeClr val="hlink"/>
            </a:solidFill>
            <a:round/>
            <a:headEnd/>
            <a:tailEnd type="triangle" w="med" len="med"/>
          </a:ln>
        </p:spPr>
        <p:txBody>
          <a:bodyPr wrap="none" anchor="ctr"/>
          <a:lstStyle/>
          <a:p>
            <a:endParaRPr lang="en-GB"/>
          </a:p>
        </p:txBody>
      </p:sp>
    </p:spTree>
  </p:cSld>
  <p:clrMapOvr>
    <a:masterClrMapping/>
  </p:clrMapOvr>
  <p:transition>
    <p:strips dir="rd"/>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4"/>
          <p:cNvSpPr>
            <a:spLocks noChangeArrowheads="1"/>
          </p:cNvSpPr>
          <p:nvPr/>
        </p:nvSpPr>
        <p:spPr bwMode="auto">
          <a:xfrm>
            <a:off x="1447800" y="0"/>
            <a:ext cx="7315200" cy="762000"/>
          </a:xfrm>
          <a:prstGeom prst="rect">
            <a:avLst/>
          </a:prstGeom>
          <a:noFill/>
          <a:ln w="9525">
            <a:noFill/>
            <a:miter lim="800000"/>
            <a:headEnd/>
            <a:tailEnd/>
          </a:ln>
        </p:spPr>
        <p:txBody>
          <a:bodyPr/>
          <a:lstStyle/>
          <a:p>
            <a:pPr algn="ctr"/>
            <a:r>
              <a:rPr kumimoji="1" lang="en-US" sz="3600">
                <a:solidFill>
                  <a:schemeClr val="tx2"/>
                </a:solidFill>
                <a:latin typeface="Berlin Sans FB" pitchFamily="34" charset="0"/>
              </a:rPr>
              <a:t>Beam halo &amp; collimation</a:t>
            </a:r>
          </a:p>
        </p:txBody>
      </p:sp>
      <p:sp>
        <p:nvSpPr>
          <p:cNvPr id="48131" name="Text Box 5"/>
          <p:cNvSpPr txBox="1">
            <a:spLocks noChangeArrowheads="1"/>
          </p:cNvSpPr>
          <p:nvPr/>
        </p:nvSpPr>
        <p:spPr bwMode="auto">
          <a:xfrm>
            <a:off x="5410200" y="1812925"/>
            <a:ext cx="3733800" cy="4968875"/>
          </a:xfrm>
          <a:prstGeom prst="rect">
            <a:avLst/>
          </a:prstGeom>
          <a:noFill/>
          <a:ln w="9525">
            <a:noFill/>
            <a:miter lim="800000"/>
            <a:headEnd/>
            <a:tailEnd/>
          </a:ln>
        </p:spPr>
        <p:txBody>
          <a:bodyPr>
            <a:spAutoFit/>
          </a:bodyPr>
          <a:lstStyle/>
          <a:p>
            <a:pPr>
              <a:buFontTx/>
              <a:buChar char="•"/>
            </a:pPr>
            <a:r>
              <a:rPr lang="en-US" sz="2000">
                <a:solidFill>
                  <a:srgbClr val="008000"/>
                </a:solidFill>
                <a:latin typeface="Arial Narrow" pitchFamily="34" charset="0"/>
              </a:rPr>
              <a:t> Halo must be collimated upstream in such a way that SR </a:t>
            </a:r>
            <a:r>
              <a:rPr lang="en-US" sz="2000">
                <a:solidFill>
                  <a:srgbClr val="008000"/>
                </a:solidFill>
                <a:latin typeface="Symbol" pitchFamily="18" charset="2"/>
              </a:rPr>
              <a:t>g</a:t>
            </a:r>
            <a:r>
              <a:rPr lang="en-US" sz="2000">
                <a:solidFill>
                  <a:srgbClr val="008000"/>
                </a:solidFill>
                <a:latin typeface="Arial Narrow" pitchFamily="34" charset="0"/>
              </a:rPr>
              <a:t> &amp; halo e</a:t>
            </a:r>
            <a:r>
              <a:rPr lang="en-US" sz="2000" baseline="30000">
                <a:solidFill>
                  <a:srgbClr val="008000"/>
                </a:solidFill>
                <a:latin typeface="Arial Narrow" pitchFamily="34" charset="0"/>
              </a:rPr>
              <a:t>+-</a:t>
            </a:r>
            <a:r>
              <a:rPr lang="en-US" sz="2000">
                <a:solidFill>
                  <a:srgbClr val="008000"/>
                </a:solidFill>
                <a:latin typeface="Arial Narrow" pitchFamily="34" charset="0"/>
              </a:rPr>
              <a:t> do not touch VX and FD</a:t>
            </a:r>
          </a:p>
          <a:p>
            <a:pPr>
              <a:buFontTx/>
              <a:buChar char="•"/>
            </a:pPr>
            <a:r>
              <a:rPr lang="en-US" sz="2000">
                <a:solidFill>
                  <a:srgbClr val="008000"/>
                </a:solidFill>
                <a:latin typeface="Arial Narrow" pitchFamily="34" charset="0"/>
              </a:rPr>
              <a:t> =&gt; VX aperture needs to be somewhat larger than FD aperture</a:t>
            </a:r>
          </a:p>
          <a:p>
            <a:pPr>
              <a:buFontTx/>
              <a:buChar char="•"/>
            </a:pPr>
            <a:r>
              <a:rPr lang="en-US" sz="2000">
                <a:solidFill>
                  <a:srgbClr val="008000"/>
                </a:solidFill>
                <a:latin typeface="Arial Narrow" pitchFamily="34" charset="0"/>
              </a:rPr>
              <a:t> Exit aperture is larger than FD or VX aperture</a:t>
            </a:r>
          </a:p>
          <a:p>
            <a:pPr>
              <a:buFontTx/>
              <a:buChar char="•"/>
            </a:pPr>
            <a:r>
              <a:rPr lang="en-US" sz="2000">
                <a:solidFill>
                  <a:srgbClr val="008000"/>
                </a:solidFill>
                <a:latin typeface="Arial Narrow" pitchFamily="34" charset="0"/>
              </a:rPr>
              <a:t> Beam convergence depend on parameters, the halo convergence is fixed for given geometry </a:t>
            </a:r>
            <a:br>
              <a:rPr lang="en-US" sz="2000">
                <a:solidFill>
                  <a:srgbClr val="008000"/>
                </a:solidFill>
                <a:latin typeface="Arial Narrow" pitchFamily="34" charset="0"/>
              </a:rPr>
            </a:br>
            <a:r>
              <a:rPr lang="en-US" sz="2000">
                <a:solidFill>
                  <a:srgbClr val="008000"/>
                </a:solidFill>
                <a:latin typeface="Arial Narrow" pitchFamily="34" charset="0"/>
              </a:rPr>
              <a:t>=&gt; </a:t>
            </a:r>
            <a:r>
              <a:rPr lang="en-US" sz="1800" b="1">
                <a:solidFill>
                  <a:srgbClr val="0000FF"/>
                </a:solidFill>
                <a:latin typeface="Symbol" pitchFamily="18" charset="2"/>
              </a:rPr>
              <a:t>q</a:t>
            </a:r>
            <a:r>
              <a:rPr lang="en-US" sz="1800" b="1" baseline="-25000">
                <a:solidFill>
                  <a:srgbClr val="0000FF"/>
                </a:solidFill>
                <a:latin typeface="Arial Narrow" pitchFamily="34" charset="0"/>
              </a:rPr>
              <a:t>halo</a:t>
            </a:r>
            <a:r>
              <a:rPr lang="en-US" sz="1800" b="1">
                <a:solidFill>
                  <a:srgbClr val="0000FF"/>
                </a:solidFill>
                <a:latin typeface="Arial Narrow" pitchFamily="34" charset="0"/>
              </a:rPr>
              <a:t>/</a:t>
            </a:r>
            <a:r>
              <a:rPr lang="en-US" sz="1800" b="1">
                <a:solidFill>
                  <a:srgbClr val="0000FF"/>
                </a:solidFill>
                <a:latin typeface="Symbol" pitchFamily="18" charset="2"/>
              </a:rPr>
              <a:t>q</a:t>
            </a:r>
            <a:r>
              <a:rPr lang="en-US" sz="1800" b="1" baseline="-25000">
                <a:solidFill>
                  <a:srgbClr val="0000FF"/>
                </a:solidFill>
                <a:latin typeface="Arial Narrow" pitchFamily="34" charset="0"/>
              </a:rPr>
              <a:t>beam</a:t>
            </a:r>
            <a:r>
              <a:rPr lang="en-US" sz="1800" b="1">
                <a:solidFill>
                  <a:srgbClr val="0000FF"/>
                </a:solidFill>
                <a:latin typeface="Arial Narrow" pitchFamily="34" charset="0"/>
              </a:rPr>
              <a:t> </a:t>
            </a:r>
            <a:r>
              <a:rPr lang="en-US" sz="2000">
                <a:solidFill>
                  <a:srgbClr val="008000"/>
                </a:solidFill>
                <a:latin typeface="Arial Narrow" pitchFamily="34" charset="0"/>
              </a:rPr>
              <a:t>(collimation depth) becomes tighter with larger </a:t>
            </a:r>
            <a:r>
              <a:rPr lang="en-US" sz="2000">
                <a:solidFill>
                  <a:srgbClr val="0000FF"/>
                </a:solidFill>
                <a:latin typeface="Arial Narrow" pitchFamily="34" charset="0"/>
              </a:rPr>
              <a:t>L* </a:t>
            </a:r>
            <a:r>
              <a:rPr lang="en-US" sz="2000">
                <a:solidFill>
                  <a:srgbClr val="008000"/>
                </a:solidFill>
                <a:latin typeface="Arial Narrow" pitchFamily="34" charset="0"/>
              </a:rPr>
              <a:t>or smaller IP beam size </a:t>
            </a:r>
            <a:endParaRPr lang="en-US" sz="2000">
              <a:solidFill>
                <a:srgbClr val="0000FF"/>
              </a:solidFill>
              <a:latin typeface="Arial Narrow" pitchFamily="34" charset="0"/>
            </a:endParaRPr>
          </a:p>
          <a:p>
            <a:pPr>
              <a:buFontTx/>
              <a:buChar char="•"/>
            </a:pPr>
            <a:r>
              <a:rPr lang="en-US" sz="2000">
                <a:solidFill>
                  <a:srgbClr val="008000"/>
                </a:solidFill>
                <a:latin typeface="Arial Narrow" pitchFamily="34" charset="0"/>
              </a:rPr>
              <a:t> Tighter collimation =&gt; MPS issues, collimation wake-fields, higher muon flux from collimators, etc. </a:t>
            </a:r>
          </a:p>
        </p:txBody>
      </p:sp>
      <p:grpSp>
        <p:nvGrpSpPr>
          <p:cNvPr id="48132" name="Group 6"/>
          <p:cNvGrpSpPr>
            <a:grpSpLocks/>
          </p:cNvGrpSpPr>
          <p:nvPr/>
        </p:nvGrpSpPr>
        <p:grpSpPr bwMode="auto">
          <a:xfrm>
            <a:off x="0" y="1600200"/>
            <a:ext cx="5467350" cy="5091113"/>
            <a:chOff x="0" y="633"/>
            <a:chExt cx="3444" cy="3207"/>
          </a:xfrm>
        </p:grpSpPr>
        <p:sp>
          <p:nvSpPr>
            <p:cNvPr id="48134" name="AutoShape 7"/>
            <p:cNvSpPr>
              <a:spLocks noChangeArrowheads="1"/>
            </p:cNvSpPr>
            <p:nvPr/>
          </p:nvSpPr>
          <p:spPr bwMode="auto">
            <a:xfrm>
              <a:off x="768" y="1303"/>
              <a:ext cx="2112" cy="864"/>
            </a:xfrm>
            <a:prstGeom prst="rtTriangle">
              <a:avLst/>
            </a:prstGeom>
            <a:solidFill>
              <a:srgbClr val="FF6699"/>
            </a:solidFill>
            <a:ln w="9525">
              <a:noFill/>
              <a:miter lim="800000"/>
              <a:headEnd/>
              <a:tailEnd/>
            </a:ln>
          </p:spPr>
          <p:txBody>
            <a:bodyPr wrap="none" anchor="ctr"/>
            <a:lstStyle/>
            <a:p>
              <a:endParaRPr lang="en-GB"/>
            </a:p>
          </p:txBody>
        </p:sp>
        <p:sp>
          <p:nvSpPr>
            <p:cNvPr id="48135" name="AutoShape 8"/>
            <p:cNvSpPr>
              <a:spLocks noChangeArrowheads="1"/>
            </p:cNvSpPr>
            <p:nvPr/>
          </p:nvSpPr>
          <p:spPr bwMode="auto">
            <a:xfrm rot="5400000">
              <a:off x="-480" y="1783"/>
              <a:ext cx="1728" cy="768"/>
            </a:xfrm>
            <a:custGeom>
              <a:avLst/>
              <a:gdLst>
                <a:gd name="T0" fmla="*/ 11 w 21600"/>
                <a:gd name="T1" fmla="*/ 0 h 21600"/>
                <a:gd name="T2" fmla="*/ 6 w 21600"/>
                <a:gd name="T3" fmla="*/ 1 h 21600"/>
                <a:gd name="T4" fmla="*/ 0 w 21600"/>
                <a:gd name="T5" fmla="*/ 0 h 21600"/>
                <a:gd name="T6" fmla="*/ 6 w 21600"/>
                <a:gd name="T7" fmla="*/ 0 h 21600"/>
                <a:gd name="T8" fmla="*/ 0 60000 65536"/>
                <a:gd name="T9" fmla="*/ 0 60000 65536"/>
                <a:gd name="T10" fmla="*/ 0 60000 65536"/>
                <a:gd name="T11" fmla="*/ 0 60000 65536"/>
                <a:gd name="T12" fmla="*/ 2075 w 21600"/>
                <a:gd name="T13" fmla="*/ 2081 h 21600"/>
                <a:gd name="T14" fmla="*/ 19525 w 21600"/>
                <a:gd name="T15" fmla="*/ 19519 h 21600"/>
              </a:gdLst>
              <a:ahLst/>
              <a:cxnLst>
                <a:cxn ang="T8">
                  <a:pos x="T0" y="T1"/>
                </a:cxn>
                <a:cxn ang="T9">
                  <a:pos x="T2" y="T3"/>
                </a:cxn>
                <a:cxn ang="T10">
                  <a:pos x="T4" y="T5"/>
                </a:cxn>
                <a:cxn ang="T11">
                  <a:pos x="T6" y="T7"/>
                </a:cxn>
              </a:cxnLst>
              <a:rect l="T12" t="T13" r="T14" b="T15"/>
              <a:pathLst>
                <a:path w="21600" h="21600">
                  <a:moveTo>
                    <a:pt x="0" y="0"/>
                  </a:moveTo>
                  <a:lnTo>
                    <a:pt x="550" y="21600"/>
                  </a:lnTo>
                  <a:lnTo>
                    <a:pt x="21050" y="21600"/>
                  </a:lnTo>
                  <a:lnTo>
                    <a:pt x="21600" y="0"/>
                  </a:lnTo>
                  <a:close/>
                </a:path>
              </a:pathLst>
            </a:custGeom>
            <a:solidFill>
              <a:srgbClr val="FF6699"/>
            </a:solidFill>
            <a:ln w="9525">
              <a:noFill/>
              <a:miter lim="800000"/>
              <a:headEnd/>
              <a:tailEnd/>
            </a:ln>
          </p:spPr>
          <p:txBody>
            <a:bodyPr wrap="none" anchor="ctr"/>
            <a:lstStyle/>
            <a:p>
              <a:endParaRPr lang="en-GB"/>
            </a:p>
          </p:txBody>
        </p:sp>
        <p:sp>
          <p:nvSpPr>
            <p:cNvPr id="48136" name="AutoShape 9"/>
            <p:cNvSpPr>
              <a:spLocks noChangeArrowheads="1"/>
            </p:cNvSpPr>
            <p:nvPr/>
          </p:nvSpPr>
          <p:spPr bwMode="auto">
            <a:xfrm flipV="1">
              <a:off x="768" y="2167"/>
              <a:ext cx="2112" cy="864"/>
            </a:xfrm>
            <a:prstGeom prst="rtTriangle">
              <a:avLst/>
            </a:prstGeom>
            <a:solidFill>
              <a:srgbClr val="FF6699"/>
            </a:solidFill>
            <a:ln w="9525">
              <a:noFill/>
              <a:miter lim="800000"/>
              <a:headEnd/>
              <a:tailEnd/>
            </a:ln>
          </p:spPr>
          <p:txBody>
            <a:bodyPr wrap="none" anchor="ctr"/>
            <a:lstStyle/>
            <a:p>
              <a:endParaRPr lang="en-GB"/>
            </a:p>
          </p:txBody>
        </p:sp>
        <p:sp>
          <p:nvSpPr>
            <p:cNvPr id="48137" name="AutoShape 10"/>
            <p:cNvSpPr>
              <a:spLocks noChangeArrowheads="1"/>
            </p:cNvSpPr>
            <p:nvPr/>
          </p:nvSpPr>
          <p:spPr bwMode="auto">
            <a:xfrm>
              <a:off x="768" y="1879"/>
              <a:ext cx="2112" cy="288"/>
            </a:xfrm>
            <a:prstGeom prst="rtTriangle">
              <a:avLst/>
            </a:prstGeom>
            <a:solidFill>
              <a:srgbClr val="990033"/>
            </a:solidFill>
            <a:ln w="9525">
              <a:noFill/>
              <a:miter lim="800000"/>
              <a:headEnd/>
              <a:tailEnd/>
            </a:ln>
          </p:spPr>
          <p:txBody>
            <a:bodyPr wrap="none" anchor="ctr"/>
            <a:lstStyle/>
            <a:p>
              <a:endParaRPr lang="en-GB"/>
            </a:p>
          </p:txBody>
        </p:sp>
        <p:sp>
          <p:nvSpPr>
            <p:cNvPr id="48138" name="AutoShape 11"/>
            <p:cNvSpPr>
              <a:spLocks noChangeArrowheads="1"/>
            </p:cNvSpPr>
            <p:nvPr/>
          </p:nvSpPr>
          <p:spPr bwMode="auto">
            <a:xfrm flipV="1">
              <a:off x="768" y="2167"/>
              <a:ext cx="2112" cy="288"/>
            </a:xfrm>
            <a:prstGeom prst="rtTriangle">
              <a:avLst/>
            </a:prstGeom>
            <a:solidFill>
              <a:srgbClr val="990033"/>
            </a:solidFill>
            <a:ln w="9525">
              <a:noFill/>
              <a:miter lim="800000"/>
              <a:headEnd/>
              <a:tailEnd/>
            </a:ln>
          </p:spPr>
          <p:txBody>
            <a:bodyPr wrap="none" anchor="ctr"/>
            <a:lstStyle/>
            <a:p>
              <a:endParaRPr lang="en-GB"/>
            </a:p>
          </p:txBody>
        </p:sp>
        <p:sp>
          <p:nvSpPr>
            <p:cNvPr id="48139" name="AutoShape 12"/>
            <p:cNvSpPr>
              <a:spLocks noChangeArrowheads="1"/>
            </p:cNvSpPr>
            <p:nvPr/>
          </p:nvSpPr>
          <p:spPr bwMode="auto">
            <a:xfrm rot="5400000">
              <a:off x="96" y="1783"/>
              <a:ext cx="576" cy="768"/>
            </a:xfrm>
            <a:custGeom>
              <a:avLst/>
              <a:gdLst>
                <a:gd name="T0" fmla="*/ 0 w 21600"/>
                <a:gd name="T1" fmla="*/ 0 h 21600"/>
                <a:gd name="T2" fmla="*/ 0 w 21600"/>
                <a:gd name="T3" fmla="*/ 1 h 21600"/>
                <a:gd name="T4" fmla="*/ 0 w 21600"/>
                <a:gd name="T5" fmla="*/ 0 h 21600"/>
                <a:gd name="T6" fmla="*/ 0 w 21600"/>
                <a:gd name="T7" fmla="*/ 0 h 21600"/>
                <a:gd name="T8" fmla="*/ 0 60000 65536"/>
                <a:gd name="T9" fmla="*/ 0 60000 65536"/>
                <a:gd name="T10" fmla="*/ 0 60000 65536"/>
                <a:gd name="T11" fmla="*/ 0 60000 65536"/>
                <a:gd name="T12" fmla="*/ 2213 w 21600"/>
                <a:gd name="T13" fmla="*/ 2222 h 21600"/>
                <a:gd name="T14" fmla="*/ 19388 w 21600"/>
                <a:gd name="T15" fmla="*/ 19378 h 21600"/>
              </a:gdLst>
              <a:ahLst/>
              <a:cxnLst>
                <a:cxn ang="T8">
                  <a:pos x="T0" y="T1"/>
                </a:cxn>
                <a:cxn ang="T9">
                  <a:pos x="T2" y="T3"/>
                </a:cxn>
                <a:cxn ang="T10">
                  <a:pos x="T4" y="T5"/>
                </a:cxn>
                <a:cxn ang="T11">
                  <a:pos x="T6" y="T7"/>
                </a:cxn>
              </a:cxnLst>
              <a:rect l="T12" t="T13" r="T14" b="T15"/>
              <a:pathLst>
                <a:path w="21600" h="21600">
                  <a:moveTo>
                    <a:pt x="0" y="0"/>
                  </a:moveTo>
                  <a:lnTo>
                    <a:pt x="862" y="21600"/>
                  </a:lnTo>
                  <a:lnTo>
                    <a:pt x="20738" y="21600"/>
                  </a:lnTo>
                  <a:lnTo>
                    <a:pt x="21600" y="0"/>
                  </a:lnTo>
                  <a:close/>
                </a:path>
              </a:pathLst>
            </a:custGeom>
            <a:solidFill>
              <a:srgbClr val="990033"/>
            </a:solidFill>
            <a:ln w="9525">
              <a:noFill/>
              <a:miter lim="800000"/>
              <a:headEnd/>
              <a:tailEnd/>
            </a:ln>
          </p:spPr>
          <p:txBody>
            <a:bodyPr wrap="none" anchor="ctr"/>
            <a:lstStyle/>
            <a:p>
              <a:endParaRPr lang="en-GB"/>
            </a:p>
          </p:txBody>
        </p:sp>
        <p:sp>
          <p:nvSpPr>
            <p:cNvPr id="48140" name="Rectangle 13"/>
            <p:cNvSpPr>
              <a:spLocks noChangeArrowheads="1"/>
            </p:cNvSpPr>
            <p:nvPr/>
          </p:nvSpPr>
          <p:spPr bwMode="auto">
            <a:xfrm>
              <a:off x="672" y="3079"/>
              <a:ext cx="192" cy="192"/>
            </a:xfrm>
            <a:prstGeom prst="rect">
              <a:avLst/>
            </a:prstGeom>
            <a:solidFill>
              <a:schemeClr val="tx1"/>
            </a:solidFill>
            <a:ln w="9525">
              <a:solidFill>
                <a:schemeClr val="tx1"/>
              </a:solidFill>
              <a:miter lim="800000"/>
              <a:headEnd/>
              <a:tailEnd/>
            </a:ln>
          </p:spPr>
          <p:txBody>
            <a:bodyPr wrap="none" anchor="ctr"/>
            <a:lstStyle/>
            <a:p>
              <a:endParaRPr lang="en-GB"/>
            </a:p>
          </p:txBody>
        </p:sp>
        <p:sp>
          <p:nvSpPr>
            <p:cNvPr id="48141" name="Rectangle 14"/>
            <p:cNvSpPr>
              <a:spLocks noChangeArrowheads="1"/>
            </p:cNvSpPr>
            <p:nvPr/>
          </p:nvSpPr>
          <p:spPr bwMode="auto">
            <a:xfrm>
              <a:off x="672" y="1063"/>
              <a:ext cx="192" cy="192"/>
            </a:xfrm>
            <a:prstGeom prst="rect">
              <a:avLst/>
            </a:prstGeom>
            <a:solidFill>
              <a:schemeClr val="tx1"/>
            </a:solidFill>
            <a:ln w="9525">
              <a:solidFill>
                <a:schemeClr val="tx1"/>
              </a:solidFill>
              <a:miter lim="800000"/>
              <a:headEnd/>
              <a:tailEnd/>
            </a:ln>
          </p:spPr>
          <p:txBody>
            <a:bodyPr wrap="none" anchor="ctr"/>
            <a:lstStyle/>
            <a:p>
              <a:endParaRPr lang="en-GB"/>
            </a:p>
          </p:txBody>
        </p:sp>
        <p:grpSp>
          <p:nvGrpSpPr>
            <p:cNvPr id="48142" name="Group 15"/>
            <p:cNvGrpSpPr>
              <a:grpSpLocks/>
            </p:cNvGrpSpPr>
            <p:nvPr/>
          </p:nvGrpSpPr>
          <p:grpSpPr bwMode="auto">
            <a:xfrm rot="10800000">
              <a:off x="2504" y="3225"/>
              <a:ext cx="752" cy="160"/>
              <a:chOff x="3280" y="1144"/>
              <a:chExt cx="752" cy="160"/>
            </a:xfrm>
          </p:grpSpPr>
          <p:sp>
            <p:nvSpPr>
              <p:cNvPr id="48165" name="Line 16"/>
              <p:cNvSpPr>
                <a:spLocks noChangeShapeType="1"/>
              </p:cNvSpPr>
              <p:nvPr/>
            </p:nvSpPr>
            <p:spPr bwMode="auto">
              <a:xfrm>
                <a:off x="3456" y="1304"/>
                <a:ext cx="432" cy="0"/>
              </a:xfrm>
              <a:prstGeom prst="line">
                <a:avLst/>
              </a:prstGeom>
              <a:noFill/>
              <a:ln w="38100">
                <a:solidFill>
                  <a:schemeClr val="tx1"/>
                </a:solidFill>
                <a:round/>
                <a:headEnd/>
                <a:tailEnd/>
              </a:ln>
            </p:spPr>
            <p:txBody>
              <a:bodyPr/>
              <a:lstStyle/>
              <a:p>
                <a:endParaRPr lang="en-GB"/>
              </a:p>
            </p:txBody>
          </p:sp>
          <p:sp>
            <p:nvSpPr>
              <p:cNvPr id="48166" name="Line 17"/>
              <p:cNvSpPr>
                <a:spLocks noChangeShapeType="1"/>
              </p:cNvSpPr>
              <p:nvPr/>
            </p:nvSpPr>
            <p:spPr bwMode="auto">
              <a:xfrm>
                <a:off x="3400" y="1256"/>
                <a:ext cx="528" cy="0"/>
              </a:xfrm>
              <a:prstGeom prst="line">
                <a:avLst/>
              </a:prstGeom>
              <a:noFill/>
              <a:ln w="38100">
                <a:solidFill>
                  <a:schemeClr val="tx1"/>
                </a:solidFill>
                <a:round/>
                <a:headEnd/>
                <a:tailEnd/>
              </a:ln>
            </p:spPr>
            <p:txBody>
              <a:bodyPr/>
              <a:lstStyle/>
              <a:p>
                <a:endParaRPr lang="en-GB"/>
              </a:p>
            </p:txBody>
          </p:sp>
          <p:sp>
            <p:nvSpPr>
              <p:cNvPr id="48167" name="Line 18"/>
              <p:cNvSpPr>
                <a:spLocks noChangeShapeType="1"/>
              </p:cNvSpPr>
              <p:nvPr/>
            </p:nvSpPr>
            <p:spPr bwMode="auto">
              <a:xfrm>
                <a:off x="3320" y="1200"/>
                <a:ext cx="672" cy="0"/>
              </a:xfrm>
              <a:prstGeom prst="line">
                <a:avLst/>
              </a:prstGeom>
              <a:noFill/>
              <a:ln w="38100">
                <a:solidFill>
                  <a:schemeClr val="tx1"/>
                </a:solidFill>
                <a:round/>
                <a:headEnd/>
                <a:tailEnd/>
              </a:ln>
            </p:spPr>
            <p:txBody>
              <a:bodyPr/>
              <a:lstStyle/>
              <a:p>
                <a:endParaRPr lang="en-GB"/>
              </a:p>
            </p:txBody>
          </p:sp>
          <p:sp>
            <p:nvSpPr>
              <p:cNvPr id="48168" name="Line 19"/>
              <p:cNvSpPr>
                <a:spLocks noChangeShapeType="1"/>
              </p:cNvSpPr>
              <p:nvPr/>
            </p:nvSpPr>
            <p:spPr bwMode="auto">
              <a:xfrm>
                <a:off x="3280" y="1144"/>
                <a:ext cx="752" cy="0"/>
              </a:xfrm>
              <a:prstGeom prst="line">
                <a:avLst/>
              </a:prstGeom>
              <a:noFill/>
              <a:ln w="38100">
                <a:solidFill>
                  <a:schemeClr val="tx1"/>
                </a:solidFill>
                <a:round/>
                <a:headEnd/>
                <a:tailEnd/>
              </a:ln>
            </p:spPr>
            <p:txBody>
              <a:bodyPr/>
              <a:lstStyle/>
              <a:p>
                <a:endParaRPr lang="en-GB"/>
              </a:p>
            </p:txBody>
          </p:sp>
        </p:grpSp>
        <p:grpSp>
          <p:nvGrpSpPr>
            <p:cNvPr id="48143" name="Group 20"/>
            <p:cNvGrpSpPr>
              <a:grpSpLocks/>
            </p:cNvGrpSpPr>
            <p:nvPr/>
          </p:nvGrpSpPr>
          <p:grpSpPr bwMode="auto">
            <a:xfrm>
              <a:off x="2504" y="953"/>
              <a:ext cx="752" cy="160"/>
              <a:chOff x="3280" y="1144"/>
              <a:chExt cx="752" cy="160"/>
            </a:xfrm>
          </p:grpSpPr>
          <p:sp>
            <p:nvSpPr>
              <p:cNvPr id="48161" name="Line 21"/>
              <p:cNvSpPr>
                <a:spLocks noChangeShapeType="1"/>
              </p:cNvSpPr>
              <p:nvPr/>
            </p:nvSpPr>
            <p:spPr bwMode="auto">
              <a:xfrm>
                <a:off x="3456" y="1304"/>
                <a:ext cx="432" cy="0"/>
              </a:xfrm>
              <a:prstGeom prst="line">
                <a:avLst/>
              </a:prstGeom>
              <a:noFill/>
              <a:ln w="38100">
                <a:solidFill>
                  <a:schemeClr val="tx1"/>
                </a:solidFill>
                <a:round/>
                <a:headEnd/>
                <a:tailEnd/>
              </a:ln>
            </p:spPr>
            <p:txBody>
              <a:bodyPr/>
              <a:lstStyle/>
              <a:p>
                <a:endParaRPr lang="en-GB"/>
              </a:p>
            </p:txBody>
          </p:sp>
          <p:sp>
            <p:nvSpPr>
              <p:cNvPr id="48162" name="Line 22"/>
              <p:cNvSpPr>
                <a:spLocks noChangeShapeType="1"/>
              </p:cNvSpPr>
              <p:nvPr/>
            </p:nvSpPr>
            <p:spPr bwMode="auto">
              <a:xfrm>
                <a:off x="3400" y="1256"/>
                <a:ext cx="528" cy="0"/>
              </a:xfrm>
              <a:prstGeom prst="line">
                <a:avLst/>
              </a:prstGeom>
              <a:noFill/>
              <a:ln w="38100">
                <a:solidFill>
                  <a:schemeClr val="tx1"/>
                </a:solidFill>
                <a:round/>
                <a:headEnd/>
                <a:tailEnd/>
              </a:ln>
            </p:spPr>
            <p:txBody>
              <a:bodyPr/>
              <a:lstStyle/>
              <a:p>
                <a:endParaRPr lang="en-GB"/>
              </a:p>
            </p:txBody>
          </p:sp>
          <p:sp>
            <p:nvSpPr>
              <p:cNvPr id="48163" name="Line 23"/>
              <p:cNvSpPr>
                <a:spLocks noChangeShapeType="1"/>
              </p:cNvSpPr>
              <p:nvPr/>
            </p:nvSpPr>
            <p:spPr bwMode="auto">
              <a:xfrm>
                <a:off x="3320" y="1200"/>
                <a:ext cx="672" cy="0"/>
              </a:xfrm>
              <a:prstGeom prst="line">
                <a:avLst/>
              </a:prstGeom>
              <a:noFill/>
              <a:ln w="38100">
                <a:solidFill>
                  <a:schemeClr val="tx1"/>
                </a:solidFill>
                <a:round/>
                <a:headEnd/>
                <a:tailEnd/>
              </a:ln>
            </p:spPr>
            <p:txBody>
              <a:bodyPr/>
              <a:lstStyle/>
              <a:p>
                <a:endParaRPr lang="en-GB"/>
              </a:p>
            </p:txBody>
          </p:sp>
          <p:sp>
            <p:nvSpPr>
              <p:cNvPr id="48164" name="Line 24"/>
              <p:cNvSpPr>
                <a:spLocks noChangeShapeType="1"/>
              </p:cNvSpPr>
              <p:nvPr/>
            </p:nvSpPr>
            <p:spPr bwMode="auto">
              <a:xfrm>
                <a:off x="3280" y="1144"/>
                <a:ext cx="752" cy="0"/>
              </a:xfrm>
              <a:prstGeom prst="line">
                <a:avLst/>
              </a:prstGeom>
              <a:noFill/>
              <a:ln w="38100">
                <a:solidFill>
                  <a:schemeClr val="tx1"/>
                </a:solidFill>
                <a:round/>
                <a:headEnd/>
                <a:tailEnd/>
              </a:ln>
            </p:spPr>
            <p:txBody>
              <a:bodyPr/>
              <a:lstStyle/>
              <a:p>
                <a:endParaRPr lang="en-GB"/>
              </a:p>
            </p:txBody>
          </p:sp>
        </p:grpSp>
        <p:sp>
          <p:nvSpPr>
            <p:cNvPr id="48144" name="Line 25"/>
            <p:cNvSpPr>
              <a:spLocks noChangeShapeType="1"/>
            </p:cNvSpPr>
            <p:nvPr/>
          </p:nvSpPr>
          <p:spPr bwMode="auto">
            <a:xfrm flipV="1">
              <a:off x="551" y="1161"/>
              <a:ext cx="2809" cy="160"/>
            </a:xfrm>
            <a:prstGeom prst="line">
              <a:avLst/>
            </a:prstGeom>
            <a:noFill/>
            <a:ln w="19050">
              <a:solidFill>
                <a:srgbClr val="FF0000"/>
              </a:solidFill>
              <a:round/>
              <a:headEnd/>
              <a:tailEnd type="triangle" w="med" len="med"/>
            </a:ln>
          </p:spPr>
          <p:txBody>
            <a:bodyPr/>
            <a:lstStyle/>
            <a:p>
              <a:endParaRPr lang="en-GB"/>
            </a:p>
          </p:txBody>
        </p:sp>
        <p:sp>
          <p:nvSpPr>
            <p:cNvPr id="48145" name="Line 26"/>
            <p:cNvSpPr>
              <a:spLocks noChangeShapeType="1"/>
            </p:cNvSpPr>
            <p:nvPr/>
          </p:nvSpPr>
          <p:spPr bwMode="auto">
            <a:xfrm>
              <a:off x="648" y="3015"/>
              <a:ext cx="2640" cy="155"/>
            </a:xfrm>
            <a:prstGeom prst="line">
              <a:avLst/>
            </a:prstGeom>
            <a:noFill/>
            <a:ln w="19050">
              <a:solidFill>
                <a:srgbClr val="FF0000"/>
              </a:solidFill>
              <a:round/>
              <a:headEnd/>
              <a:tailEnd type="triangle" w="med" len="med"/>
            </a:ln>
          </p:spPr>
          <p:txBody>
            <a:bodyPr/>
            <a:lstStyle/>
            <a:p>
              <a:endParaRPr lang="en-GB"/>
            </a:p>
          </p:txBody>
        </p:sp>
        <p:sp>
          <p:nvSpPr>
            <p:cNvPr id="48146" name="Line 27"/>
            <p:cNvSpPr>
              <a:spLocks noChangeShapeType="1"/>
            </p:cNvSpPr>
            <p:nvPr/>
          </p:nvSpPr>
          <p:spPr bwMode="auto">
            <a:xfrm flipV="1">
              <a:off x="2880" y="633"/>
              <a:ext cx="0" cy="3120"/>
            </a:xfrm>
            <a:prstGeom prst="line">
              <a:avLst/>
            </a:prstGeom>
            <a:noFill/>
            <a:ln w="9525">
              <a:solidFill>
                <a:srgbClr val="B2B2B2"/>
              </a:solidFill>
              <a:round/>
              <a:headEnd/>
              <a:tailEnd/>
            </a:ln>
          </p:spPr>
          <p:txBody>
            <a:bodyPr/>
            <a:lstStyle/>
            <a:p>
              <a:endParaRPr lang="en-GB"/>
            </a:p>
          </p:txBody>
        </p:sp>
        <p:sp>
          <p:nvSpPr>
            <p:cNvPr id="48147" name="Text Box 28"/>
            <p:cNvSpPr txBox="1">
              <a:spLocks noChangeArrowheads="1"/>
            </p:cNvSpPr>
            <p:nvPr/>
          </p:nvSpPr>
          <p:spPr bwMode="auto">
            <a:xfrm>
              <a:off x="2059" y="805"/>
              <a:ext cx="595" cy="404"/>
            </a:xfrm>
            <a:prstGeom prst="rect">
              <a:avLst/>
            </a:prstGeom>
            <a:noFill/>
            <a:ln w="9525">
              <a:noFill/>
              <a:miter lim="800000"/>
              <a:headEnd/>
              <a:tailEnd/>
            </a:ln>
          </p:spPr>
          <p:txBody>
            <a:bodyPr wrap="none">
              <a:spAutoFit/>
            </a:bodyPr>
            <a:lstStyle/>
            <a:p>
              <a:r>
                <a:rPr lang="en-US" sz="1800" b="1">
                  <a:solidFill>
                    <a:srgbClr val="0000FF"/>
                  </a:solidFill>
                  <a:latin typeface="Arial Narrow" pitchFamily="34" charset="0"/>
                </a:rPr>
                <a:t>Vertex</a:t>
              </a:r>
            </a:p>
            <a:p>
              <a:r>
                <a:rPr lang="en-US" sz="1800" b="1">
                  <a:solidFill>
                    <a:srgbClr val="0000FF"/>
                  </a:solidFill>
                  <a:latin typeface="Arial Narrow" pitchFamily="34" charset="0"/>
                </a:rPr>
                <a:t>Detector</a:t>
              </a:r>
            </a:p>
          </p:txBody>
        </p:sp>
        <p:sp>
          <p:nvSpPr>
            <p:cNvPr id="48148" name="Text Box 29"/>
            <p:cNvSpPr txBox="1">
              <a:spLocks noChangeArrowheads="1"/>
            </p:cNvSpPr>
            <p:nvPr/>
          </p:nvSpPr>
          <p:spPr bwMode="auto">
            <a:xfrm>
              <a:off x="528" y="3248"/>
              <a:ext cx="856" cy="404"/>
            </a:xfrm>
            <a:prstGeom prst="rect">
              <a:avLst/>
            </a:prstGeom>
            <a:noFill/>
            <a:ln w="9525">
              <a:noFill/>
              <a:miter lim="800000"/>
              <a:headEnd/>
              <a:tailEnd/>
            </a:ln>
          </p:spPr>
          <p:txBody>
            <a:bodyPr wrap="none">
              <a:spAutoFit/>
            </a:bodyPr>
            <a:lstStyle/>
            <a:p>
              <a:r>
                <a:rPr lang="en-US" sz="1800" b="1">
                  <a:solidFill>
                    <a:srgbClr val="0000FF"/>
                  </a:solidFill>
                  <a:latin typeface="Arial Narrow" pitchFamily="34" charset="0"/>
                </a:rPr>
                <a:t>Final</a:t>
              </a:r>
              <a:br>
                <a:rPr lang="en-US" sz="1800" b="1">
                  <a:solidFill>
                    <a:srgbClr val="0000FF"/>
                  </a:solidFill>
                  <a:latin typeface="Arial Narrow" pitchFamily="34" charset="0"/>
                </a:rPr>
              </a:br>
              <a:r>
                <a:rPr lang="en-US" sz="1800" b="1">
                  <a:solidFill>
                    <a:srgbClr val="0000FF"/>
                  </a:solidFill>
                  <a:latin typeface="Arial Narrow" pitchFamily="34" charset="0"/>
                </a:rPr>
                <a:t>Doublet (FD) </a:t>
              </a:r>
            </a:p>
          </p:txBody>
        </p:sp>
        <p:sp>
          <p:nvSpPr>
            <p:cNvPr id="48149" name="Line 30"/>
            <p:cNvSpPr>
              <a:spLocks noChangeShapeType="1"/>
            </p:cNvSpPr>
            <p:nvPr/>
          </p:nvSpPr>
          <p:spPr bwMode="auto">
            <a:xfrm>
              <a:off x="912" y="3801"/>
              <a:ext cx="1968" cy="0"/>
            </a:xfrm>
            <a:prstGeom prst="line">
              <a:avLst/>
            </a:prstGeom>
            <a:noFill/>
            <a:ln w="9525">
              <a:solidFill>
                <a:srgbClr val="5F5F5F"/>
              </a:solidFill>
              <a:round/>
              <a:headEnd type="triangle" w="med" len="med"/>
              <a:tailEnd type="triangle" w="med" len="med"/>
            </a:ln>
          </p:spPr>
          <p:txBody>
            <a:bodyPr/>
            <a:lstStyle/>
            <a:p>
              <a:endParaRPr lang="en-GB"/>
            </a:p>
          </p:txBody>
        </p:sp>
        <p:sp>
          <p:nvSpPr>
            <p:cNvPr id="48150" name="Text Box 31"/>
            <p:cNvSpPr txBox="1">
              <a:spLocks noChangeArrowheads="1"/>
            </p:cNvSpPr>
            <p:nvPr/>
          </p:nvSpPr>
          <p:spPr bwMode="auto">
            <a:xfrm>
              <a:off x="1776" y="3609"/>
              <a:ext cx="234" cy="231"/>
            </a:xfrm>
            <a:prstGeom prst="rect">
              <a:avLst/>
            </a:prstGeom>
            <a:noFill/>
            <a:ln w="9525">
              <a:noFill/>
              <a:miter lim="800000"/>
              <a:headEnd/>
              <a:tailEnd/>
            </a:ln>
          </p:spPr>
          <p:txBody>
            <a:bodyPr wrap="none">
              <a:spAutoFit/>
            </a:bodyPr>
            <a:lstStyle/>
            <a:p>
              <a:r>
                <a:rPr lang="en-US" sz="1800" b="1">
                  <a:solidFill>
                    <a:srgbClr val="0000FF"/>
                  </a:solidFill>
                  <a:latin typeface="Arial Narrow" pitchFamily="34" charset="0"/>
                </a:rPr>
                <a:t>L*</a:t>
              </a:r>
            </a:p>
          </p:txBody>
        </p:sp>
        <p:sp>
          <p:nvSpPr>
            <p:cNvPr id="48151" name="Rectangle 32"/>
            <p:cNvSpPr>
              <a:spLocks noChangeArrowheads="1"/>
            </p:cNvSpPr>
            <p:nvPr/>
          </p:nvSpPr>
          <p:spPr bwMode="auto">
            <a:xfrm>
              <a:off x="2864" y="2201"/>
              <a:ext cx="228" cy="231"/>
            </a:xfrm>
            <a:prstGeom prst="rect">
              <a:avLst/>
            </a:prstGeom>
            <a:noFill/>
            <a:ln w="9525">
              <a:noFill/>
              <a:miter lim="800000"/>
              <a:headEnd/>
              <a:tailEnd/>
            </a:ln>
          </p:spPr>
          <p:txBody>
            <a:bodyPr wrap="none">
              <a:spAutoFit/>
            </a:bodyPr>
            <a:lstStyle/>
            <a:p>
              <a:r>
                <a:rPr lang="en-US" sz="1800" b="1">
                  <a:solidFill>
                    <a:srgbClr val="0000FF"/>
                  </a:solidFill>
                  <a:latin typeface="Arial Narrow" pitchFamily="34" charset="0"/>
                </a:rPr>
                <a:t>IP</a:t>
              </a:r>
            </a:p>
          </p:txBody>
        </p:sp>
        <p:sp>
          <p:nvSpPr>
            <p:cNvPr id="48152" name="Rectangle 33"/>
            <p:cNvSpPr>
              <a:spLocks noChangeArrowheads="1"/>
            </p:cNvSpPr>
            <p:nvPr/>
          </p:nvSpPr>
          <p:spPr bwMode="auto">
            <a:xfrm>
              <a:off x="3072" y="1131"/>
              <a:ext cx="372" cy="231"/>
            </a:xfrm>
            <a:prstGeom prst="rect">
              <a:avLst/>
            </a:prstGeom>
            <a:noFill/>
            <a:ln w="9525">
              <a:noFill/>
              <a:miter lim="800000"/>
              <a:headEnd/>
              <a:tailEnd/>
            </a:ln>
          </p:spPr>
          <p:txBody>
            <a:bodyPr wrap="none">
              <a:spAutoFit/>
            </a:bodyPr>
            <a:lstStyle/>
            <a:p>
              <a:r>
                <a:rPr lang="en-US" sz="1800" b="1">
                  <a:solidFill>
                    <a:srgbClr val="FF0000"/>
                  </a:solidFill>
                  <a:latin typeface="Arial Narrow" pitchFamily="34" charset="0"/>
                </a:rPr>
                <a:t>SR </a:t>
              </a:r>
              <a:r>
                <a:rPr lang="en-US" sz="1800" b="1">
                  <a:solidFill>
                    <a:srgbClr val="FF0000"/>
                  </a:solidFill>
                  <a:latin typeface="Symbol" pitchFamily="18" charset="2"/>
                </a:rPr>
                <a:t>g</a:t>
              </a:r>
            </a:p>
          </p:txBody>
        </p:sp>
        <p:sp>
          <p:nvSpPr>
            <p:cNvPr id="48153" name="Rectangle 34"/>
            <p:cNvSpPr>
              <a:spLocks noChangeArrowheads="1"/>
            </p:cNvSpPr>
            <p:nvPr/>
          </p:nvSpPr>
          <p:spPr bwMode="auto">
            <a:xfrm>
              <a:off x="432" y="2025"/>
              <a:ext cx="768" cy="231"/>
            </a:xfrm>
            <a:prstGeom prst="rect">
              <a:avLst/>
            </a:prstGeom>
            <a:noFill/>
            <a:ln w="9525">
              <a:noFill/>
              <a:miter lim="800000"/>
              <a:headEnd/>
              <a:tailEnd/>
            </a:ln>
          </p:spPr>
          <p:txBody>
            <a:bodyPr>
              <a:spAutoFit/>
            </a:bodyPr>
            <a:lstStyle/>
            <a:p>
              <a:r>
                <a:rPr lang="en-US" sz="1800" b="1">
                  <a:solidFill>
                    <a:srgbClr val="FF6699"/>
                  </a:solidFill>
                  <a:latin typeface="Arial Narrow" pitchFamily="34" charset="0"/>
                </a:rPr>
                <a:t>Beam</a:t>
              </a:r>
            </a:p>
          </p:txBody>
        </p:sp>
        <p:sp>
          <p:nvSpPr>
            <p:cNvPr id="48154" name="Rectangle 35"/>
            <p:cNvSpPr>
              <a:spLocks noChangeArrowheads="1"/>
            </p:cNvSpPr>
            <p:nvPr/>
          </p:nvSpPr>
          <p:spPr bwMode="auto">
            <a:xfrm>
              <a:off x="480" y="1593"/>
              <a:ext cx="714" cy="231"/>
            </a:xfrm>
            <a:prstGeom prst="rect">
              <a:avLst/>
            </a:prstGeom>
            <a:noFill/>
            <a:ln w="9525">
              <a:noFill/>
              <a:miter lim="800000"/>
              <a:headEnd/>
              <a:tailEnd/>
            </a:ln>
          </p:spPr>
          <p:txBody>
            <a:bodyPr>
              <a:spAutoFit/>
            </a:bodyPr>
            <a:lstStyle/>
            <a:p>
              <a:r>
                <a:rPr lang="en-US" sz="1800" b="1">
                  <a:solidFill>
                    <a:srgbClr val="990033"/>
                  </a:solidFill>
                  <a:latin typeface="Arial Narrow" pitchFamily="34" charset="0"/>
                </a:rPr>
                <a:t>Halo</a:t>
              </a:r>
            </a:p>
          </p:txBody>
        </p:sp>
        <p:sp>
          <p:nvSpPr>
            <p:cNvPr id="48155" name="Arc 36"/>
            <p:cNvSpPr>
              <a:spLocks/>
            </p:cNvSpPr>
            <p:nvPr/>
          </p:nvSpPr>
          <p:spPr bwMode="auto">
            <a:xfrm rot="2700000" flipH="1" flipV="1">
              <a:off x="1348" y="1828"/>
              <a:ext cx="697" cy="658"/>
            </a:xfrm>
            <a:custGeom>
              <a:avLst/>
              <a:gdLst>
                <a:gd name="T0" fmla="*/ 0 w 22195"/>
                <a:gd name="T1" fmla="*/ 0 h 21600"/>
                <a:gd name="T2" fmla="*/ 1 w 22195"/>
                <a:gd name="T3" fmla="*/ 1 h 21600"/>
                <a:gd name="T4" fmla="*/ 0 w 22195"/>
                <a:gd name="T5" fmla="*/ 1 h 21600"/>
                <a:gd name="T6" fmla="*/ 0 60000 65536"/>
                <a:gd name="T7" fmla="*/ 0 60000 65536"/>
                <a:gd name="T8" fmla="*/ 0 60000 65536"/>
                <a:gd name="T9" fmla="*/ 0 w 22195"/>
                <a:gd name="T10" fmla="*/ 0 h 21600"/>
                <a:gd name="T11" fmla="*/ 22195 w 22195"/>
                <a:gd name="T12" fmla="*/ 21600 h 21600"/>
              </a:gdLst>
              <a:ahLst/>
              <a:cxnLst>
                <a:cxn ang="T6">
                  <a:pos x="T0" y="T1"/>
                </a:cxn>
                <a:cxn ang="T7">
                  <a:pos x="T2" y="T3"/>
                </a:cxn>
                <a:cxn ang="T8">
                  <a:pos x="T4" y="T5"/>
                </a:cxn>
              </a:cxnLst>
              <a:rect l="T9" t="T10" r="T11" b="T12"/>
              <a:pathLst>
                <a:path w="22195" h="21600" fill="none" extrusionOk="0">
                  <a:moveTo>
                    <a:pt x="0" y="8"/>
                  </a:moveTo>
                  <a:cubicBezTo>
                    <a:pt x="198" y="2"/>
                    <a:pt x="396" y="-1"/>
                    <a:pt x="595" y="0"/>
                  </a:cubicBezTo>
                  <a:cubicBezTo>
                    <a:pt x="12524" y="0"/>
                    <a:pt x="22195" y="9670"/>
                    <a:pt x="22195" y="21600"/>
                  </a:cubicBezTo>
                </a:path>
                <a:path w="22195" h="21600" stroke="0" extrusionOk="0">
                  <a:moveTo>
                    <a:pt x="0" y="8"/>
                  </a:moveTo>
                  <a:cubicBezTo>
                    <a:pt x="198" y="2"/>
                    <a:pt x="396" y="-1"/>
                    <a:pt x="595" y="0"/>
                  </a:cubicBezTo>
                  <a:cubicBezTo>
                    <a:pt x="12524" y="0"/>
                    <a:pt x="22195" y="9670"/>
                    <a:pt x="22195" y="21600"/>
                  </a:cubicBezTo>
                  <a:lnTo>
                    <a:pt x="595" y="21600"/>
                  </a:lnTo>
                  <a:close/>
                </a:path>
              </a:pathLst>
            </a:custGeom>
            <a:noFill/>
            <a:ln w="12700">
              <a:solidFill>
                <a:srgbClr val="5F5F5F"/>
              </a:solidFill>
              <a:round/>
              <a:headEnd type="triangle" w="med" len="med"/>
              <a:tailEnd type="triangle" w="med" len="med"/>
            </a:ln>
          </p:spPr>
          <p:txBody>
            <a:bodyPr wrap="none" anchor="ctr"/>
            <a:lstStyle/>
            <a:p>
              <a:endParaRPr lang="en-GB"/>
            </a:p>
          </p:txBody>
        </p:sp>
        <p:sp>
          <p:nvSpPr>
            <p:cNvPr id="48156" name="Arc 37"/>
            <p:cNvSpPr>
              <a:spLocks/>
            </p:cNvSpPr>
            <p:nvPr/>
          </p:nvSpPr>
          <p:spPr bwMode="auto">
            <a:xfrm rot="2700000" flipH="1" flipV="1">
              <a:off x="1797" y="2073"/>
              <a:ext cx="187" cy="187"/>
            </a:xfrm>
            <a:custGeom>
              <a:avLst/>
              <a:gdLst>
                <a:gd name="T0" fmla="*/ 0 w 22195"/>
                <a:gd name="T1" fmla="*/ 0 h 21600"/>
                <a:gd name="T2" fmla="*/ 0 w 22195"/>
                <a:gd name="T3" fmla="*/ 0 h 21600"/>
                <a:gd name="T4" fmla="*/ 0 w 22195"/>
                <a:gd name="T5" fmla="*/ 0 h 21600"/>
                <a:gd name="T6" fmla="*/ 0 60000 65536"/>
                <a:gd name="T7" fmla="*/ 0 60000 65536"/>
                <a:gd name="T8" fmla="*/ 0 60000 65536"/>
                <a:gd name="T9" fmla="*/ 0 w 22195"/>
                <a:gd name="T10" fmla="*/ 0 h 21600"/>
                <a:gd name="T11" fmla="*/ 22195 w 22195"/>
                <a:gd name="T12" fmla="*/ 21600 h 21600"/>
              </a:gdLst>
              <a:ahLst/>
              <a:cxnLst>
                <a:cxn ang="T6">
                  <a:pos x="T0" y="T1"/>
                </a:cxn>
                <a:cxn ang="T7">
                  <a:pos x="T2" y="T3"/>
                </a:cxn>
                <a:cxn ang="T8">
                  <a:pos x="T4" y="T5"/>
                </a:cxn>
              </a:cxnLst>
              <a:rect l="T9" t="T10" r="T11" b="T12"/>
              <a:pathLst>
                <a:path w="22195" h="21600" fill="none" extrusionOk="0">
                  <a:moveTo>
                    <a:pt x="0" y="8"/>
                  </a:moveTo>
                  <a:cubicBezTo>
                    <a:pt x="198" y="2"/>
                    <a:pt x="396" y="-1"/>
                    <a:pt x="595" y="0"/>
                  </a:cubicBezTo>
                  <a:cubicBezTo>
                    <a:pt x="12524" y="0"/>
                    <a:pt x="22195" y="9670"/>
                    <a:pt x="22195" y="21600"/>
                  </a:cubicBezTo>
                </a:path>
                <a:path w="22195" h="21600" stroke="0" extrusionOk="0">
                  <a:moveTo>
                    <a:pt x="0" y="8"/>
                  </a:moveTo>
                  <a:cubicBezTo>
                    <a:pt x="198" y="2"/>
                    <a:pt x="396" y="-1"/>
                    <a:pt x="595" y="0"/>
                  </a:cubicBezTo>
                  <a:cubicBezTo>
                    <a:pt x="12524" y="0"/>
                    <a:pt x="22195" y="9670"/>
                    <a:pt x="22195" y="21600"/>
                  </a:cubicBezTo>
                  <a:lnTo>
                    <a:pt x="595" y="21600"/>
                  </a:lnTo>
                  <a:close/>
                </a:path>
              </a:pathLst>
            </a:custGeom>
            <a:noFill/>
            <a:ln w="12700">
              <a:solidFill>
                <a:srgbClr val="B2B2B2"/>
              </a:solidFill>
              <a:round/>
              <a:headEnd type="triangle" w="med" len="med"/>
              <a:tailEnd type="triangle" w="med" len="med"/>
            </a:ln>
          </p:spPr>
          <p:txBody>
            <a:bodyPr vert="eaVert" wrap="none" anchor="ctr"/>
            <a:lstStyle/>
            <a:p>
              <a:endParaRPr lang="en-GB"/>
            </a:p>
          </p:txBody>
        </p:sp>
        <p:sp>
          <p:nvSpPr>
            <p:cNvPr id="48157" name="Rectangle 38"/>
            <p:cNvSpPr>
              <a:spLocks noChangeArrowheads="1"/>
            </p:cNvSpPr>
            <p:nvPr/>
          </p:nvSpPr>
          <p:spPr bwMode="auto">
            <a:xfrm>
              <a:off x="1920" y="2505"/>
              <a:ext cx="794" cy="231"/>
            </a:xfrm>
            <a:prstGeom prst="rect">
              <a:avLst/>
            </a:prstGeom>
            <a:noFill/>
            <a:ln w="9525">
              <a:noFill/>
              <a:miter lim="800000"/>
              <a:headEnd/>
              <a:tailEnd/>
            </a:ln>
          </p:spPr>
          <p:txBody>
            <a:bodyPr wrap="none">
              <a:spAutoFit/>
            </a:bodyPr>
            <a:lstStyle/>
            <a:p>
              <a:r>
                <a:rPr lang="en-US" sz="1800" b="1">
                  <a:solidFill>
                    <a:srgbClr val="0000FF"/>
                  </a:solidFill>
                  <a:latin typeface="Symbol" pitchFamily="18" charset="2"/>
                </a:rPr>
                <a:t>q</a:t>
              </a:r>
              <a:r>
                <a:rPr lang="en-US" sz="1800" b="1" baseline="-25000">
                  <a:solidFill>
                    <a:srgbClr val="0000FF"/>
                  </a:solidFill>
                  <a:latin typeface="Arial Narrow" pitchFamily="34" charset="0"/>
                </a:rPr>
                <a:t>beam</a:t>
              </a:r>
              <a:r>
                <a:rPr lang="en-US" sz="1800" b="1">
                  <a:solidFill>
                    <a:srgbClr val="0000FF"/>
                  </a:solidFill>
                  <a:latin typeface="Arial Narrow" pitchFamily="34" charset="0"/>
                </a:rPr>
                <a:t>= </a:t>
              </a:r>
              <a:r>
                <a:rPr lang="en-US" sz="1800" b="1">
                  <a:solidFill>
                    <a:srgbClr val="0000FF"/>
                  </a:solidFill>
                  <a:latin typeface="Symbol" pitchFamily="18" charset="2"/>
                </a:rPr>
                <a:t>e</a:t>
              </a:r>
              <a:r>
                <a:rPr lang="en-US" sz="1800" b="1">
                  <a:solidFill>
                    <a:srgbClr val="0000FF"/>
                  </a:solidFill>
                  <a:latin typeface="Arial Narrow" pitchFamily="34" charset="0"/>
                </a:rPr>
                <a:t> / </a:t>
              </a:r>
              <a:r>
                <a:rPr lang="en-US" sz="1800" b="1">
                  <a:solidFill>
                    <a:srgbClr val="0000FF"/>
                  </a:solidFill>
                  <a:latin typeface="Symbol" pitchFamily="18" charset="2"/>
                </a:rPr>
                <a:t>s</a:t>
              </a:r>
              <a:r>
                <a:rPr lang="en-US" sz="1800" b="1">
                  <a:solidFill>
                    <a:srgbClr val="0000FF"/>
                  </a:solidFill>
                  <a:latin typeface="Arial Narrow" pitchFamily="34" charset="0"/>
                </a:rPr>
                <a:t>*</a:t>
              </a:r>
            </a:p>
          </p:txBody>
        </p:sp>
        <p:sp>
          <p:nvSpPr>
            <p:cNvPr id="48158" name="Rectangle 39"/>
            <p:cNvSpPr>
              <a:spLocks noChangeArrowheads="1"/>
            </p:cNvSpPr>
            <p:nvPr/>
          </p:nvSpPr>
          <p:spPr bwMode="auto">
            <a:xfrm>
              <a:off x="1680" y="1458"/>
              <a:ext cx="912" cy="231"/>
            </a:xfrm>
            <a:prstGeom prst="rect">
              <a:avLst/>
            </a:prstGeom>
            <a:noFill/>
            <a:ln w="9525">
              <a:noFill/>
              <a:miter lim="800000"/>
              <a:headEnd/>
              <a:tailEnd/>
            </a:ln>
          </p:spPr>
          <p:txBody>
            <a:bodyPr>
              <a:spAutoFit/>
            </a:bodyPr>
            <a:lstStyle/>
            <a:p>
              <a:r>
                <a:rPr lang="en-US" sz="1800" b="1">
                  <a:solidFill>
                    <a:srgbClr val="0000FF"/>
                  </a:solidFill>
                  <a:latin typeface="Symbol" pitchFamily="18" charset="2"/>
                </a:rPr>
                <a:t>q</a:t>
              </a:r>
              <a:r>
                <a:rPr lang="en-US" sz="1800" b="1" baseline="-25000">
                  <a:solidFill>
                    <a:srgbClr val="0000FF"/>
                  </a:solidFill>
                  <a:latin typeface="Arial Narrow" pitchFamily="34" charset="0"/>
                </a:rPr>
                <a:t>halo</a:t>
              </a:r>
              <a:r>
                <a:rPr lang="en-US" sz="1800" b="1">
                  <a:solidFill>
                    <a:srgbClr val="0000FF"/>
                  </a:solidFill>
                  <a:latin typeface="Arial Narrow" pitchFamily="34" charset="0"/>
                </a:rPr>
                <a:t>= A</a:t>
              </a:r>
              <a:r>
                <a:rPr lang="en-US" sz="1800" b="1" baseline="-25000">
                  <a:solidFill>
                    <a:srgbClr val="0000FF"/>
                  </a:solidFill>
                  <a:latin typeface="Arial Narrow" pitchFamily="34" charset="0"/>
                </a:rPr>
                <a:t>FD</a:t>
              </a:r>
              <a:r>
                <a:rPr lang="en-US" sz="1800" b="1">
                  <a:solidFill>
                    <a:srgbClr val="0000FF"/>
                  </a:solidFill>
                  <a:latin typeface="Arial Narrow" pitchFamily="34" charset="0"/>
                </a:rPr>
                <a:t> / L*</a:t>
              </a:r>
            </a:p>
          </p:txBody>
        </p:sp>
        <p:sp>
          <p:nvSpPr>
            <p:cNvPr id="48159" name="Line 40"/>
            <p:cNvSpPr>
              <a:spLocks noChangeShapeType="1"/>
            </p:cNvSpPr>
            <p:nvPr/>
          </p:nvSpPr>
          <p:spPr bwMode="auto">
            <a:xfrm flipV="1">
              <a:off x="368" y="1257"/>
              <a:ext cx="0" cy="1824"/>
            </a:xfrm>
            <a:prstGeom prst="line">
              <a:avLst/>
            </a:prstGeom>
            <a:noFill/>
            <a:ln w="9525">
              <a:solidFill>
                <a:srgbClr val="5F5F5F"/>
              </a:solidFill>
              <a:round/>
              <a:headEnd type="triangle" w="med" len="med"/>
              <a:tailEnd type="triangle" w="med" len="med"/>
            </a:ln>
          </p:spPr>
          <p:txBody>
            <a:bodyPr/>
            <a:lstStyle/>
            <a:p>
              <a:endParaRPr lang="en-GB"/>
            </a:p>
          </p:txBody>
        </p:sp>
        <p:sp>
          <p:nvSpPr>
            <p:cNvPr id="48160" name="Text Box 41"/>
            <p:cNvSpPr txBox="1">
              <a:spLocks noChangeArrowheads="1"/>
            </p:cNvSpPr>
            <p:nvPr/>
          </p:nvSpPr>
          <p:spPr bwMode="auto">
            <a:xfrm>
              <a:off x="70" y="1121"/>
              <a:ext cx="306" cy="231"/>
            </a:xfrm>
            <a:prstGeom prst="rect">
              <a:avLst/>
            </a:prstGeom>
            <a:noFill/>
            <a:ln w="9525">
              <a:noFill/>
              <a:miter lim="800000"/>
              <a:headEnd/>
              <a:tailEnd/>
            </a:ln>
          </p:spPr>
          <p:txBody>
            <a:bodyPr wrap="none">
              <a:spAutoFit/>
            </a:bodyPr>
            <a:lstStyle/>
            <a:p>
              <a:r>
                <a:rPr lang="en-US" sz="1800" b="1">
                  <a:solidFill>
                    <a:srgbClr val="0000FF"/>
                  </a:solidFill>
                  <a:latin typeface="Arial Narrow" pitchFamily="34" charset="0"/>
                </a:rPr>
                <a:t>A</a:t>
              </a:r>
              <a:r>
                <a:rPr lang="en-US" sz="1800" b="1" baseline="-25000">
                  <a:solidFill>
                    <a:srgbClr val="0000FF"/>
                  </a:solidFill>
                  <a:latin typeface="Arial Narrow" pitchFamily="34" charset="0"/>
                </a:rPr>
                <a:t>FD</a:t>
              </a:r>
            </a:p>
          </p:txBody>
        </p:sp>
      </p:grpSp>
      <p:sp>
        <p:nvSpPr>
          <p:cNvPr id="48133" name="Rectangle 42"/>
          <p:cNvSpPr>
            <a:spLocks noChangeArrowheads="1"/>
          </p:cNvSpPr>
          <p:nvPr/>
        </p:nvSpPr>
        <p:spPr bwMode="auto">
          <a:xfrm>
            <a:off x="152400" y="1066800"/>
            <a:ext cx="8991600" cy="1143000"/>
          </a:xfrm>
          <a:prstGeom prst="rect">
            <a:avLst/>
          </a:prstGeom>
          <a:noFill/>
          <a:ln w="9525">
            <a:noFill/>
            <a:miter lim="800000"/>
            <a:headEnd/>
            <a:tailEnd/>
          </a:ln>
        </p:spPr>
        <p:txBody>
          <a:bodyPr/>
          <a:lstStyle/>
          <a:p>
            <a:pPr marL="342900" indent="-342900" eaLnBrk="1" hangingPunct="1">
              <a:lnSpc>
                <a:spcPct val="90000"/>
              </a:lnSpc>
              <a:spcBef>
                <a:spcPct val="20000"/>
              </a:spcBef>
              <a:buFontTx/>
              <a:buChar char="•"/>
            </a:pPr>
            <a:r>
              <a:rPr lang="en-US" sz="2400">
                <a:solidFill>
                  <a:srgbClr val="23346C"/>
                </a:solidFill>
                <a:latin typeface="Berlin Sans FB" pitchFamily="34" charset="0"/>
              </a:rPr>
              <a:t>Even if final focus does not generate beam halo itself, the halo may come from upstream and need to be collimated</a:t>
            </a:r>
          </a:p>
        </p:txBody>
      </p:sp>
    </p:spTree>
  </p:cSld>
  <p:clrMapOvr>
    <a:masterClrMapping/>
  </p:clrMapOvr>
  <p:transition>
    <p:strips dir="rd"/>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p:cNvSpPr>
            <a:spLocks noGrp="1" noChangeArrowheads="1"/>
          </p:cNvSpPr>
          <p:nvPr>
            <p:ph type="title"/>
          </p:nvPr>
        </p:nvSpPr>
        <p:spPr>
          <a:xfrm>
            <a:off x="1631950" y="352425"/>
            <a:ext cx="7175500" cy="587375"/>
          </a:xfrm>
        </p:spPr>
        <p:txBody>
          <a:bodyPr/>
          <a:lstStyle/>
          <a:p>
            <a:r>
              <a:rPr lang="en-US" smtClean="0"/>
              <a:t>More details on collimation</a:t>
            </a:r>
          </a:p>
        </p:txBody>
      </p:sp>
      <p:sp>
        <p:nvSpPr>
          <p:cNvPr id="49155" name="Rectangle 3"/>
          <p:cNvSpPr>
            <a:spLocks noGrp="1" noChangeArrowheads="1"/>
          </p:cNvSpPr>
          <p:nvPr>
            <p:ph type="body" idx="1"/>
          </p:nvPr>
        </p:nvSpPr>
        <p:spPr>
          <a:xfrm>
            <a:off x="171450" y="1219200"/>
            <a:ext cx="8972550" cy="4953000"/>
          </a:xfrm>
        </p:spPr>
        <p:txBody>
          <a:bodyPr/>
          <a:lstStyle/>
          <a:p>
            <a:pPr eaLnBrk="1" hangingPunct="1"/>
            <a:r>
              <a:rPr lang="en-US" sz="2400" smtClean="0"/>
              <a:t>Collimators has to be placed far from IP, to minimize background</a:t>
            </a:r>
          </a:p>
          <a:p>
            <a:pPr eaLnBrk="1" hangingPunct="1"/>
            <a:r>
              <a:rPr lang="en-US" sz="2400" smtClean="0"/>
              <a:t>Ratio of beam/halo size at FD and collimator (placed in “FD phase”) remains</a:t>
            </a:r>
          </a:p>
          <a:p>
            <a:pPr eaLnBrk="1" hangingPunct="1"/>
            <a:endParaRPr lang="en-US" sz="2400" smtClean="0"/>
          </a:p>
          <a:p>
            <a:pPr eaLnBrk="1" hangingPunct="1"/>
            <a:endParaRPr lang="en-US" sz="2400" smtClean="0"/>
          </a:p>
          <a:p>
            <a:pPr eaLnBrk="1" hangingPunct="1"/>
            <a:endParaRPr lang="en-US" sz="2400" smtClean="0"/>
          </a:p>
          <a:p>
            <a:pPr eaLnBrk="1" hangingPunct="1"/>
            <a:endParaRPr lang="en-US" sz="2400" smtClean="0"/>
          </a:p>
          <a:p>
            <a:pPr eaLnBrk="1" hangingPunct="1"/>
            <a:endParaRPr lang="en-US" sz="2400" smtClean="0"/>
          </a:p>
          <a:p>
            <a:pPr eaLnBrk="1" hangingPunct="1"/>
            <a:r>
              <a:rPr lang="en-US" sz="2400" smtClean="0"/>
              <a:t>Collimation depth (esp. in x) can be only ~10 or even less</a:t>
            </a:r>
          </a:p>
          <a:p>
            <a:pPr eaLnBrk="1" hangingPunct="1"/>
            <a:r>
              <a:rPr lang="en-US" sz="2400" smtClean="0"/>
              <a:t>It is not unlikely that not only halo (1e-3 – 1e-6 of the beam) but full errant bunch(s) would hit the collimator</a:t>
            </a:r>
          </a:p>
        </p:txBody>
      </p:sp>
      <p:grpSp>
        <p:nvGrpSpPr>
          <p:cNvPr id="49156" name="Group 2"/>
          <p:cNvGrpSpPr>
            <a:grpSpLocks/>
          </p:cNvGrpSpPr>
          <p:nvPr/>
        </p:nvGrpSpPr>
        <p:grpSpPr bwMode="auto">
          <a:xfrm>
            <a:off x="228600" y="2112963"/>
            <a:ext cx="8915400" cy="2611437"/>
            <a:chOff x="144" y="1440"/>
            <a:chExt cx="5616" cy="1645"/>
          </a:xfrm>
        </p:grpSpPr>
        <p:sp>
          <p:nvSpPr>
            <p:cNvPr id="49157" name="Oval 17"/>
            <p:cNvSpPr>
              <a:spLocks noChangeArrowheads="1"/>
            </p:cNvSpPr>
            <p:nvPr/>
          </p:nvSpPr>
          <p:spPr bwMode="auto">
            <a:xfrm>
              <a:off x="144" y="2208"/>
              <a:ext cx="816" cy="272"/>
            </a:xfrm>
            <a:prstGeom prst="ellipse">
              <a:avLst/>
            </a:prstGeom>
            <a:solidFill>
              <a:srgbClr val="CCFFCC"/>
            </a:solidFill>
            <a:ln w="9525">
              <a:noFill/>
              <a:round/>
              <a:headEnd/>
              <a:tailEnd/>
            </a:ln>
          </p:spPr>
          <p:txBody>
            <a:bodyPr wrap="none" anchor="ctr"/>
            <a:lstStyle/>
            <a:p>
              <a:endParaRPr lang="en-GB"/>
            </a:p>
          </p:txBody>
        </p:sp>
        <p:sp>
          <p:nvSpPr>
            <p:cNvPr id="49158" name="AutoShape 5"/>
            <p:cNvSpPr>
              <a:spLocks noChangeArrowheads="1"/>
            </p:cNvSpPr>
            <p:nvPr/>
          </p:nvSpPr>
          <p:spPr bwMode="auto">
            <a:xfrm>
              <a:off x="624" y="2064"/>
              <a:ext cx="2160" cy="240"/>
            </a:xfrm>
            <a:custGeom>
              <a:avLst/>
              <a:gdLst>
                <a:gd name="T0" fmla="*/ 18 w 21600"/>
                <a:gd name="T1" fmla="*/ 0 h 21600"/>
                <a:gd name="T2" fmla="*/ 11 w 21600"/>
                <a:gd name="T3" fmla="*/ 0 h 21600"/>
                <a:gd name="T4" fmla="*/ 4 w 21600"/>
                <a:gd name="T5" fmla="*/ 0 h 21600"/>
                <a:gd name="T6" fmla="*/ 11 w 21600"/>
                <a:gd name="T7" fmla="*/ 0 h 21600"/>
                <a:gd name="T8" fmla="*/ 0 60000 65536"/>
                <a:gd name="T9" fmla="*/ 0 60000 65536"/>
                <a:gd name="T10" fmla="*/ 0 60000 65536"/>
                <a:gd name="T11" fmla="*/ 0 60000 65536"/>
                <a:gd name="T12" fmla="*/ 5630 w 21600"/>
                <a:gd name="T13" fmla="*/ 5670 h 21600"/>
                <a:gd name="T14" fmla="*/ 15960 w 21600"/>
                <a:gd name="T15" fmla="*/ 15930 h 21600"/>
              </a:gdLst>
              <a:ahLst/>
              <a:cxnLst>
                <a:cxn ang="T8">
                  <a:pos x="T0" y="T1"/>
                </a:cxn>
                <a:cxn ang="T9">
                  <a:pos x="T2" y="T3"/>
                </a:cxn>
                <a:cxn ang="T10">
                  <a:pos x="T4" y="T5"/>
                </a:cxn>
                <a:cxn ang="T11">
                  <a:pos x="T6" y="T7"/>
                </a:cxn>
              </a:cxnLst>
              <a:rect l="T12" t="T13" r="T14" b="T15"/>
              <a:pathLst>
                <a:path w="21600" h="21600">
                  <a:moveTo>
                    <a:pt x="0" y="0"/>
                  </a:moveTo>
                  <a:lnTo>
                    <a:pt x="7670" y="21600"/>
                  </a:lnTo>
                  <a:lnTo>
                    <a:pt x="13930" y="21600"/>
                  </a:lnTo>
                  <a:lnTo>
                    <a:pt x="21600" y="0"/>
                  </a:lnTo>
                  <a:close/>
                </a:path>
              </a:pathLst>
            </a:custGeom>
            <a:solidFill>
              <a:srgbClr val="FF6600"/>
            </a:solidFill>
            <a:ln w="9525">
              <a:solidFill>
                <a:srgbClr val="993300"/>
              </a:solidFill>
              <a:miter lim="800000"/>
              <a:headEnd/>
              <a:tailEnd/>
            </a:ln>
          </p:spPr>
          <p:txBody>
            <a:bodyPr wrap="none" anchor="ctr"/>
            <a:lstStyle/>
            <a:p>
              <a:endParaRPr lang="en-GB"/>
            </a:p>
          </p:txBody>
        </p:sp>
        <p:sp>
          <p:nvSpPr>
            <p:cNvPr id="49159" name="AutoShape 6"/>
            <p:cNvSpPr>
              <a:spLocks noChangeArrowheads="1"/>
            </p:cNvSpPr>
            <p:nvPr/>
          </p:nvSpPr>
          <p:spPr bwMode="auto">
            <a:xfrm rot="10800000">
              <a:off x="624" y="2392"/>
              <a:ext cx="2160" cy="240"/>
            </a:xfrm>
            <a:custGeom>
              <a:avLst/>
              <a:gdLst>
                <a:gd name="T0" fmla="*/ 18 w 21600"/>
                <a:gd name="T1" fmla="*/ 0 h 21600"/>
                <a:gd name="T2" fmla="*/ 11 w 21600"/>
                <a:gd name="T3" fmla="*/ 0 h 21600"/>
                <a:gd name="T4" fmla="*/ 4 w 21600"/>
                <a:gd name="T5" fmla="*/ 0 h 21600"/>
                <a:gd name="T6" fmla="*/ 11 w 21600"/>
                <a:gd name="T7" fmla="*/ 0 h 21600"/>
                <a:gd name="T8" fmla="*/ 0 60000 65536"/>
                <a:gd name="T9" fmla="*/ 0 60000 65536"/>
                <a:gd name="T10" fmla="*/ 0 60000 65536"/>
                <a:gd name="T11" fmla="*/ 0 60000 65536"/>
                <a:gd name="T12" fmla="*/ 5630 w 21600"/>
                <a:gd name="T13" fmla="*/ 5670 h 21600"/>
                <a:gd name="T14" fmla="*/ 15960 w 21600"/>
                <a:gd name="T15" fmla="*/ 15930 h 21600"/>
              </a:gdLst>
              <a:ahLst/>
              <a:cxnLst>
                <a:cxn ang="T8">
                  <a:pos x="T0" y="T1"/>
                </a:cxn>
                <a:cxn ang="T9">
                  <a:pos x="T2" y="T3"/>
                </a:cxn>
                <a:cxn ang="T10">
                  <a:pos x="T4" y="T5"/>
                </a:cxn>
                <a:cxn ang="T11">
                  <a:pos x="T6" y="T7"/>
                </a:cxn>
              </a:cxnLst>
              <a:rect l="T12" t="T13" r="T14" b="T15"/>
              <a:pathLst>
                <a:path w="21600" h="21600">
                  <a:moveTo>
                    <a:pt x="0" y="0"/>
                  </a:moveTo>
                  <a:lnTo>
                    <a:pt x="7670" y="21600"/>
                  </a:lnTo>
                  <a:lnTo>
                    <a:pt x="13930" y="21600"/>
                  </a:lnTo>
                  <a:lnTo>
                    <a:pt x="21600" y="0"/>
                  </a:lnTo>
                  <a:close/>
                </a:path>
              </a:pathLst>
            </a:custGeom>
            <a:solidFill>
              <a:srgbClr val="FF6600"/>
            </a:solidFill>
            <a:ln w="9525">
              <a:solidFill>
                <a:srgbClr val="993300"/>
              </a:solidFill>
              <a:miter lim="800000"/>
              <a:headEnd/>
              <a:tailEnd/>
            </a:ln>
          </p:spPr>
          <p:txBody>
            <a:bodyPr wrap="none" anchor="ctr"/>
            <a:lstStyle/>
            <a:p>
              <a:endParaRPr lang="en-GB"/>
            </a:p>
          </p:txBody>
        </p:sp>
        <p:sp>
          <p:nvSpPr>
            <p:cNvPr id="49160" name="Oval 7"/>
            <p:cNvSpPr>
              <a:spLocks noChangeArrowheads="1"/>
            </p:cNvSpPr>
            <p:nvPr/>
          </p:nvSpPr>
          <p:spPr bwMode="auto">
            <a:xfrm>
              <a:off x="144" y="2272"/>
              <a:ext cx="816" cy="144"/>
            </a:xfrm>
            <a:prstGeom prst="ellipse">
              <a:avLst/>
            </a:prstGeom>
            <a:solidFill>
              <a:srgbClr val="339966"/>
            </a:solidFill>
            <a:ln w="9525">
              <a:noFill/>
              <a:round/>
              <a:headEnd/>
              <a:tailEnd/>
            </a:ln>
          </p:spPr>
          <p:txBody>
            <a:bodyPr wrap="none" anchor="ctr"/>
            <a:lstStyle/>
            <a:p>
              <a:endParaRPr lang="en-GB"/>
            </a:p>
          </p:txBody>
        </p:sp>
        <p:sp>
          <p:nvSpPr>
            <p:cNvPr id="49161" name="Line 8"/>
            <p:cNvSpPr>
              <a:spLocks noChangeShapeType="1"/>
            </p:cNvSpPr>
            <p:nvPr/>
          </p:nvSpPr>
          <p:spPr bwMode="auto">
            <a:xfrm>
              <a:off x="960" y="2352"/>
              <a:ext cx="288" cy="0"/>
            </a:xfrm>
            <a:prstGeom prst="line">
              <a:avLst/>
            </a:prstGeom>
            <a:noFill/>
            <a:ln w="28575">
              <a:solidFill>
                <a:schemeClr val="tx1"/>
              </a:solidFill>
              <a:round/>
              <a:headEnd/>
              <a:tailEnd type="triangle" w="med" len="med"/>
            </a:ln>
          </p:spPr>
          <p:txBody>
            <a:bodyPr/>
            <a:lstStyle/>
            <a:p>
              <a:endParaRPr lang="en-GB"/>
            </a:p>
          </p:txBody>
        </p:sp>
        <p:sp>
          <p:nvSpPr>
            <p:cNvPr id="49162" name="Text Box 13"/>
            <p:cNvSpPr txBox="1">
              <a:spLocks noChangeArrowheads="1"/>
            </p:cNvSpPr>
            <p:nvPr/>
          </p:nvSpPr>
          <p:spPr bwMode="auto">
            <a:xfrm>
              <a:off x="1296" y="1824"/>
              <a:ext cx="783" cy="231"/>
            </a:xfrm>
            <a:prstGeom prst="rect">
              <a:avLst/>
            </a:prstGeom>
            <a:noFill/>
            <a:ln w="9525">
              <a:noFill/>
              <a:miter lim="800000"/>
              <a:headEnd/>
              <a:tailEnd/>
            </a:ln>
          </p:spPr>
          <p:txBody>
            <a:bodyPr wrap="none">
              <a:spAutoFit/>
            </a:bodyPr>
            <a:lstStyle/>
            <a:p>
              <a:r>
                <a:rPr lang="en-US" sz="1800">
                  <a:solidFill>
                    <a:srgbClr val="008000"/>
                  </a:solidFill>
                  <a:latin typeface="Comic Sans MS" pitchFamily="66" charset="0"/>
                </a:rPr>
                <a:t>collimator</a:t>
              </a:r>
            </a:p>
          </p:txBody>
        </p:sp>
        <p:sp>
          <p:nvSpPr>
            <p:cNvPr id="49163" name="Line 15"/>
            <p:cNvSpPr>
              <a:spLocks noChangeShapeType="1"/>
            </p:cNvSpPr>
            <p:nvPr/>
          </p:nvSpPr>
          <p:spPr bwMode="auto">
            <a:xfrm>
              <a:off x="2880" y="2352"/>
              <a:ext cx="288" cy="0"/>
            </a:xfrm>
            <a:prstGeom prst="line">
              <a:avLst/>
            </a:prstGeom>
            <a:noFill/>
            <a:ln w="28575">
              <a:solidFill>
                <a:schemeClr val="tx1"/>
              </a:solidFill>
              <a:round/>
              <a:headEnd/>
              <a:tailEnd type="triangle" w="med" len="med"/>
            </a:ln>
          </p:spPr>
          <p:txBody>
            <a:bodyPr/>
            <a:lstStyle/>
            <a:p>
              <a:endParaRPr lang="en-GB"/>
            </a:p>
          </p:txBody>
        </p:sp>
        <p:sp>
          <p:nvSpPr>
            <p:cNvPr id="49164" name="Oval 16"/>
            <p:cNvSpPr>
              <a:spLocks noChangeArrowheads="1"/>
            </p:cNvSpPr>
            <p:nvPr/>
          </p:nvSpPr>
          <p:spPr bwMode="auto">
            <a:xfrm>
              <a:off x="144" y="2321"/>
              <a:ext cx="816" cy="47"/>
            </a:xfrm>
            <a:prstGeom prst="ellipse">
              <a:avLst/>
            </a:prstGeom>
            <a:solidFill>
              <a:srgbClr val="003300"/>
            </a:solidFill>
            <a:ln w="9525">
              <a:noFill/>
              <a:round/>
              <a:headEnd/>
              <a:tailEnd/>
            </a:ln>
          </p:spPr>
          <p:txBody>
            <a:bodyPr wrap="none" anchor="ctr"/>
            <a:lstStyle/>
            <a:p>
              <a:endParaRPr lang="en-GB"/>
            </a:p>
          </p:txBody>
        </p:sp>
        <p:pic>
          <p:nvPicPr>
            <p:cNvPr id="49165" name="Picture 18"/>
            <p:cNvPicPr>
              <a:picLocks noChangeAspect="1" noChangeArrowheads="1"/>
            </p:cNvPicPr>
            <p:nvPr/>
          </p:nvPicPr>
          <p:blipFill>
            <a:blip r:embed="rId2" cstate="screen"/>
            <a:srcRect/>
            <a:stretch>
              <a:fillRect/>
            </a:stretch>
          </p:blipFill>
          <p:spPr bwMode="auto">
            <a:xfrm>
              <a:off x="3456" y="1440"/>
              <a:ext cx="2304" cy="1645"/>
            </a:xfrm>
            <a:prstGeom prst="rect">
              <a:avLst/>
            </a:prstGeom>
            <a:noFill/>
            <a:ln w="9525">
              <a:noFill/>
              <a:miter lim="800000"/>
              <a:headEnd/>
              <a:tailEnd/>
            </a:ln>
          </p:spPr>
        </p:pic>
      </p:grpSp>
    </p:spTree>
  </p:cSld>
  <p:clrMapOvr>
    <a:masterClrMapping/>
  </p:clrMapOvr>
  <p:transition>
    <p:strips dir="rd"/>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2"/>
          <p:cNvSpPr>
            <a:spLocks noGrp="1" noChangeArrowheads="1"/>
          </p:cNvSpPr>
          <p:nvPr>
            <p:ph type="title"/>
          </p:nvPr>
        </p:nvSpPr>
        <p:spPr/>
        <p:txBody>
          <a:bodyPr/>
          <a:lstStyle/>
          <a:p>
            <a:r>
              <a:rPr lang="en-US" smtClean="0"/>
              <a:t>MPS and collimation design</a:t>
            </a:r>
          </a:p>
        </p:txBody>
      </p:sp>
      <p:sp>
        <p:nvSpPr>
          <p:cNvPr id="50179" name="Rectangle 3"/>
          <p:cNvSpPr>
            <a:spLocks noGrp="1" noChangeArrowheads="1"/>
          </p:cNvSpPr>
          <p:nvPr>
            <p:ph type="body" idx="1"/>
          </p:nvPr>
        </p:nvSpPr>
        <p:spPr>
          <a:xfrm>
            <a:off x="152400" y="1066800"/>
            <a:ext cx="8610600" cy="5410200"/>
          </a:xfrm>
        </p:spPr>
        <p:txBody>
          <a:bodyPr/>
          <a:lstStyle/>
          <a:p>
            <a:pPr eaLnBrk="1" hangingPunct="1"/>
            <a:r>
              <a:rPr lang="en-US" sz="2400" smtClean="0"/>
              <a:t>The beam is very small =&gt; single bunch can punch a hole =&gt; the need for MPS (machine protection system)</a:t>
            </a:r>
          </a:p>
          <a:p>
            <a:pPr eaLnBrk="1" hangingPunct="1"/>
            <a:r>
              <a:rPr lang="en-US" sz="2400" smtClean="0"/>
              <a:t>Damage may be due to</a:t>
            </a:r>
          </a:p>
          <a:p>
            <a:pPr lvl="1" eaLnBrk="1" hangingPunct="1"/>
            <a:r>
              <a:rPr lang="en-US" sz="2000" smtClean="0"/>
              <a:t>electromagnetic shower damage </a:t>
            </a:r>
            <a:br>
              <a:rPr lang="en-US" sz="2000" smtClean="0"/>
            </a:br>
            <a:r>
              <a:rPr lang="en-US" sz="2000" smtClean="0"/>
              <a:t>(need several radiation lengths to </a:t>
            </a:r>
            <a:br>
              <a:rPr lang="en-US" sz="2000" smtClean="0"/>
            </a:br>
            <a:r>
              <a:rPr lang="en-US" sz="2000" smtClean="0"/>
              <a:t>develop) </a:t>
            </a:r>
          </a:p>
          <a:p>
            <a:pPr lvl="1" eaLnBrk="1" hangingPunct="1"/>
            <a:r>
              <a:rPr lang="en-US" sz="2000" smtClean="0"/>
              <a:t>direct ionization loss (~1.5MeV/g/cm</a:t>
            </a:r>
            <a:r>
              <a:rPr lang="en-US" sz="2000" baseline="30000" smtClean="0"/>
              <a:t>2</a:t>
            </a:r>
            <a:r>
              <a:rPr lang="en-US" sz="2000" smtClean="0"/>
              <a:t> </a:t>
            </a:r>
            <a:br>
              <a:rPr lang="en-US" sz="2000" smtClean="0"/>
            </a:br>
            <a:r>
              <a:rPr lang="en-US" sz="2000" smtClean="0"/>
              <a:t>for most materials)  </a:t>
            </a:r>
          </a:p>
          <a:p>
            <a:pPr eaLnBrk="1" hangingPunct="1"/>
            <a:r>
              <a:rPr lang="en-US" sz="2400" smtClean="0"/>
              <a:t>Mitigation of collimator damage</a:t>
            </a:r>
          </a:p>
          <a:p>
            <a:pPr lvl="1" eaLnBrk="1" hangingPunct="1"/>
            <a:r>
              <a:rPr lang="en-US" sz="2000" smtClean="0"/>
              <a:t>using spoiler-absorber pairs</a:t>
            </a:r>
          </a:p>
          <a:p>
            <a:pPr lvl="2" eaLnBrk="1" hangingPunct="1"/>
            <a:r>
              <a:rPr lang="en-US" sz="1800" smtClean="0"/>
              <a:t>thin (0.5-1 rl) spoiler followed by </a:t>
            </a:r>
            <a:br>
              <a:rPr lang="en-US" sz="1800" smtClean="0"/>
            </a:br>
            <a:r>
              <a:rPr lang="en-US" sz="1800" smtClean="0"/>
              <a:t>thick (~20rl) absorber</a:t>
            </a:r>
          </a:p>
          <a:p>
            <a:pPr lvl="1" eaLnBrk="1" hangingPunct="1"/>
            <a:r>
              <a:rPr lang="en-US" sz="2000" smtClean="0"/>
              <a:t>increase of beam size at spoilers</a:t>
            </a:r>
          </a:p>
          <a:p>
            <a:pPr lvl="1" eaLnBrk="1" hangingPunct="1"/>
            <a:r>
              <a:rPr lang="en-US" sz="2000" smtClean="0"/>
              <a:t>MPS divert the beam to emergency </a:t>
            </a:r>
            <a:br>
              <a:rPr lang="en-US" sz="2000" smtClean="0"/>
            </a:br>
            <a:r>
              <a:rPr lang="en-US" sz="2000" smtClean="0"/>
              <a:t>extraction as soon as possible </a:t>
            </a:r>
          </a:p>
        </p:txBody>
      </p:sp>
      <p:pic>
        <p:nvPicPr>
          <p:cNvPr id="50180" name="Picture 4"/>
          <p:cNvPicPr>
            <a:picLocks noChangeAspect="1" noChangeArrowheads="1"/>
          </p:cNvPicPr>
          <p:nvPr/>
        </p:nvPicPr>
        <p:blipFill>
          <a:blip r:embed="rId2" cstate="email"/>
          <a:srcRect/>
          <a:stretch>
            <a:fillRect/>
          </a:stretch>
        </p:blipFill>
        <p:spPr bwMode="auto">
          <a:xfrm>
            <a:off x="5029200" y="1905000"/>
            <a:ext cx="4114800" cy="3284538"/>
          </a:xfrm>
          <a:prstGeom prst="rect">
            <a:avLst/>
          </a:prstGeom>
          <a:noFill/>
          <a:ln w="9525">
            <a:noFill/>
            <a:miter lim="800000"/>
            <a:headEnd/>
            <a:tailEnd/>
          </a:ln>
        </p:spPr>
      </p:pic>
      <p:sp>
        <p:nvSpPr>
          <p:cNvPr id="50181" name="Text Box 7"/>
          <p:cNvSpPr txBox="1">
            <a:spLocks noChangeArrowheads="1"/>
          </p:cNvSpPr>
          <p:nvPr/>
        </p:nvSpPr>
        <p:spPr bwMode="auto">
          <a:xfrm>
            <a:off x="4876800" y="5334000"/>
            <a:ext cx="4267200" cy="1314450"/>
          </a:xfrm>
          <a:prstGeom prst="rect">
            <a:avLst/>
          </a:prstGeom>
          <a:noFill/>
          <a:ln w="9525">
            <a:noFill/>
            <a:miter lim="800000"/>
            <a:headEnd/>
            <a:tailEnd/>
          </a:ln>
        </p:spPr>
        <p:txBody>
          <a:bodyPr>
            <a:spAutoFit/>
          </a:bodyPr>
          <a:lstStyle/>
          <a:p>
            <a:r>
              <a:rPr lang="en-US"/>
              <a:t>Picture from beam damage experiment at FFTB. The beam was 30GeV, 3-20x10</a:t>
            </a:r>
            <a:r>
              <a:rPr lang="en-US" baseline="30000"/>
              <a:t>9</a:t>
            </a:r>
            <a:r>
              <a:rPr lang="en-US"/>
              <a:t> e-, 1mm bunch length, s~45-200um</a:t>
            </a:r>
            <a:r>
              <a:rPr lang="en-US" baseline="30000"/>
              <a:t>2</a:t>
            </a:r>
            <a:r>
              <a:rPr lang="en-US"/>
              <a:t>. Test sample is Cu, 1.4mm thick. Damage was observed for densities &gt; 7x10</a:t>
            </a:r>
            <a:r>
              <a:rPr lang="en-US" baseline="30000"/>
              <a:t>14</a:t>
            </a:r>
            <a:r>
              <a:rPr lang="en-US"/>
              <a:t>e-/cm</a:t>
            </a:r>
            <a:r>
              <a:rPr lang="en-US" baseline="30000"/>
              <a:t>2</a:t>
            </a:r>
            <a:r>
              <a:rPr lang="en-US"/>
              <a:t>.  Picture is for 6x10</a:t>
            </a:r>
            <a:r>
              <a:rPr lang="en-US" baseline="30000"/>
              <a:t>15</a:t>
            </a:r>
            <a:r>
              <a:rPr lang="en-US"/>
              <a:t>e-/cm</a:t>
            </a:r>
            <a:r>
              <a:rPr lang="en-US" baseline="30000"/>
              <a:t>2</a:t>
            </a:r>
          </a:p>
        </p:txBody>
      </p:sp>
    </p:spTree>
  </p:cSld>
  <p:clrMapOvr>
    <a:masterClrMapping/>
  </p:clrMapOvr>
  <p:transition>
    <p:strips dir="rd"/>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Grp="1" noChangeArrowheads="1"/>
          </p:cNvSpPr>
          <p:nvPr>
            <p:ph type="title"/>
          </p:nvPr>
        </p:nvSpPr>
        <p:spPr>
          <a:xfrm>
            <a:off x="1631950" y="176213"/>
            <a:ext cx="7175500" cy="763587"/>
          </a:xfrm>
        </p:spPr>
        <p:txBody>
          <a:bodyPr/>
          <a:lstStyle/>
          <a:p>
            <a:r>
              <a:rPr lang="en-US" smtClean="0"/>
              <a:t>Spoiler-Absorber &amp; spoiler design</a:t>
            </a:r>
          </a:p>
        </p:txBody>
      </p:sp>
      <p:pic>
        <p:nvPicPr>
          <p:cNvPr id="51203" name="Picture 3"/>
          <p:cNvPicPr>
            <a:picLocks noChangeAspect="1" noChangeArrowheads="1"/>
          </p:cNvPicPr>
          <p:nvPr/>
        </p:nvPicPr>
        <p:blipFill>
          <a:blip r:embed="rId2" cstate="screen"/>
          <a:srcRect/>
          <a:stretch>
            <a:fillRect/>
          </a:stretch>
        </p:blipFill>
        <p:spPr bwMode="auto">
          <a:xfrm>
            <a:off x="1676400" y="1143000"/>
            <a:ext cx="5486400" cy="2405063"/>
          </a:xfrm>
          <a:prstGeom prst="rect">
            <a:avLst/>
          </a:prstGeom>
          <a:noFill/>
          <a:ln w="9525">
            <a:noFill/>
            <a:miter lim="800000"/>
            <a:headEnd/>
            <a:tailEnd/>
          </a:ln>
        </p:spPr>
      </p:pic>
      <p:pic>
        <p:nvPicPr>
          <p:cNvPr id="51204" name="Picture 4"/>
          <p:cNvPicPr>
            <a:picLocks noChangeAspect="1" noChangeArrowheads="1"/>
          </p:cNvPicPr>
          <p:nvPr/>
        </p:nvPicPr>
        <p:blipFill>
          <a:blip r:embed="rId3" cstate="screen"/>
          <a:srcRect/>
          <a:stretch>
            <a:fillRect/>
          </a:stretch>
        </p:blipFill>
        <p:spPr bwMode="auto">
          <a:xfrm>
            <a:off x="0" y="4038600"/>
            <a:ext cx="5638800" cy="1674813"/>
          </a:xfrm>
          <a:prstGeom prst="rect">
            <a:avLst/>
          </a:prstGeom>
          <a:noFill/>
          <a:ln w="9525">
            <a:noFill/>
            <a:miter lim="800000"/>
            <a:headEnd/>
            <a:tailEnd/>
          </a:ln>
        </p:spPr>
      </p:pic>
      <p:sp>
        <p:nvSpPr>
          <p:cNvPr id="51205" name="Text Box 2"/>
          <p:cNvSpPr txBox="1">
            <a:spLocks noChangeArrowheads="1"/>
          </p:cNvSpPr>
          <p:nvPr/>
        </p:nvSpPr>
        <p:spPr bwMode="auto">
          <a:xfrm>
            <a:off x="288925" y="3352800"/>
            <a:ext cx="8702675" cy="581025"/>
          </a:xfrm>
          <a:prstGeom prst="rect">
            <a:avLst/>
          </a:prstGeom>
          <a:noFill/>
          <a:ln w="9525">
            <a:noFill/>
            <a:miter lim="800000"/>
            <a:headEnd/>
            <a:tailEnd/>
          </a:ln>
        </p:spPr>
        <p:txBody>
          <a:bodyPr>
            <a:spAutoFit/>
          </a:bodyPr>
          <a:lstStyle/>
          <a:p>
            <a:r>
              <a:rPr lang="en-US">
                <a:latin typeface="Berlin Sans FB" pitchFamily="34" charset="0"/>
              </a:rPr>
              <a:t>Thin spoiler increases beam divergence and size at the thick absorber already sufficiently large. Absorber is away from the beam and contributes much less to wakefields. </a:t>
            </a:r>
          </a:p>
        </p:txBody>
      </p:sp>
      <p:sp>
        <p:nvSpPr>
          <p:cNvPr id="51206" name="Text Box 3"/>
          <p:cNvSpPr txBox="1">
            <a:spLocks noChangeArrowheads="1"/>
          </p:cNvSpPr>
          <p:nvPr/>
        </p:nvSpPr>
        <p:spPr bwMode="auto">
          <a:xfrm>
            <a:off x="304800" y="5867400"/>
            <a:ext cx="8702675" cy="825500"/>
          </a:xfrm>
          <a:prstGeom prst="rect">
            <a:avLst/>
          </a:prstGeom>
          <a:noFill/>
          <a:ln w="9525">
            <a:noFill/>
            <a:miter lim="800000"/>
            <a:headEnd/>
            <a:tailEnd/>
          </a:ln>
        </p:spPr>
        <p:txBody>
          <a:bodyPr>
            <a:spAutoFit/>
          </a:bodyPr>
          <a:lstStyle/>
          <a:p>
            <a:r>
              <a:rPr lang="en-US">
                <a:latin typeface="Berlin Sans FB" pitchFamily="34" charset="0"/>
              </a:rPr>
              <a:t>Need the spoiler thickness increase rapidly, but need that surface to increase gradually, to minimize wakefields. The radiation length for Cu is 1.4cm and for Be is 35cm. So, Be is invisible to beam in terms of losses. Thin one micron coating over Be provides smooth surface for wakes. </a:t>
            </a:r>
          </a:p>
        </p:txBody>
      </p:sp>
      <p:pic>
        <p:nvPicPr>
          <p:cNvPr id="51207" name="Picture 4" descr="carbonopt2"/>
          <p:cNvPicPr>
            <a:picLocks noChangeAspect="1" noChangeArrowheads="1"/>
          </p:cNvPicPr>
          <p:nvPr/>
        </p:nvPicPr>
        <p:blipFill>
          <a:blip r:embed="rId4" cstate="screen"/>
          <a:srcRect/>
          <a:stretch>
            <a:fillRect/>
          </a:stretch>
        </p:blipFill>
        <p:spPr bwMode="auto">
          <a:xfrm>
            <a:off x="5943600" y="4057650"/>
            <a:ext cx="3048000" cy="895350"/>
          </a:xfrm>
          <a:prstGeom prst="rect">
            <a:avLst/>
          </a:prstGeom>
          <a:noFill/>
          <a:ln w="9525">
            <a:noFill/>
            <a:miter lim="800000"/>
            <a:headEnd/>
            <a:tailEnd/>
          </a:ln>
        </p:spPr>
      </p:pic>
      <p:sp>
        <p:nvSpPr>
          <p:cNvPr id="51208" name="Text Box 5"/>
          <p:cNvSpPr txBox="1">
            <a:spLocks noChangeArrowheads="1"/>
          </p:cNvSpPr>
          <p:nvPr/>
        </p:nvSpPr>
        <p:spPr bwMode="auto">
          <a:xfrm>
            <a:off x="5943600" y="4876800"/>
            <a:ext cx="3200400" cy="942975"/>
          </a:xfrm>
          <a:prstGeom prst="rect">
            <a:avLst/>
          </a:prstGeom>
          <a:noFill/>
          <a:ln w="9525">
            <a:noFill/>
            <a:miter lim="800000"/>
            <a:headEnd/>
            <a:tailEnd/>
          </a:ln>
        </p:spPr>
        <p:txBody>
          <a:bodyPr>
            <a:spAutoFit/>
          </a:bodyPr>
          <a:lstStyle/>
          <a:p>
            <a:pPr eaLnBrk="1" hangingPunct="1">
              <a:spcBef>
                <a:spcPct val="50000"/>
              </a:spcBef>
            </a:pPr>
            <a:r>
              <a:rPr lang="en-GB" sz="1400" b="1">
                <a:latin typeface="Comic Sans MS" pitchFamily="66" charset="0"/>
                <a:cs typeface="Arial" pitchFamily="34" charset="0"/>
              </a:rPr>
              <a:t>Recently considered design:</a:t>
            </a:r>
            <a:br>
              <a:rPr lang="en-GB" sz="1400" b="1">
                <a:latin typeface="Comic Sans MS" pitchFamily="66" charset="0"/>
                <a:cs typeface="Arial" pitchFamily="34" charset="0"/>
              </a:rPr>
            </a:br>
            <a:r>
              <a:rPr lang="en-GB" sz="1400" b="1">
                <a:latin typeface="Comic Sans MS" pitchFamily="66" charset="0"/>
                <a:cs typeface="Arial" pitchFamily="34" charset="0"/>
              </a:rPr>
              <a:t>0.6 Xo of Ti alloy leading taper (gold), graphite (blue), 1 mm thick layer of Ti alloy</a:t>
            </a:r>
          </a:p>
        </p:txBody>
      </p:sp>
    </p:spTree>
  </p:cSld>
  <p:clrMapOvr>
    <a:masterClrMapping/>
  </p:clrMapOvr>
  <p:transition>
    <p:strips dir="rd"/>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12"/>
          <p:cNvSpPr>
            <a:spLocks noChangeArrowheads="1"/>
          </p:cNvSpPr>
          <p:nvPr/>
        </p:nvSpPr>
        <p:spPr bwMode="auto">
          <a:xfrm>
            <a:off x="2133600" y="762000"/>
            <a:ext cx="7010400" cy="3276600"/>
          </a:xfrm>
          <a:prstGeom prst="rect">
            <a:avLst/>
          </a:prstGeom>
          <a:solidFill>
            <a:srgbClr val="C9DA2B"/>
          </a:solidFill>
          <a:ln w="9525">
            <a:noFill/>
            <a:miter lim="800000"/>
            <a:headEnd/>
            <a:tailEnd/>
          </a:ln>
        </p:spPr>
        <p:txBody>
          <a:bodyPr wrap="none" anchor="ctr"/>
          <a:lstStyle/>
          <a:p>
            <a:endParaRPr lang="en-GB"/>
          </a:p>
        </p:txBody>
      </p:sp>
      <p:sp>
        <p:nvSpPr>
          <p:cNvPr id="52227" name="Rectangle 4"/>
          <p:cNvSpPr>
            <a:spLocks noGrp="1" noChangeArrowheads="1"/>
          </p:cNvSpPr>
          <p:nvPr>
            <p:ph type="title"/>
          </p:nvPr>
        </p:nvSpPr>
        <p:spPr>
          <a:xfrm>
            <a:off x="1295400" y="0"/>
            <a:ext cx="3276600" cy="762000"/>
          </a:xfrm>
        </p:spPr>
        <p:txBody>
          <a:bodyPr/>
          <a:lstStyle/>
          <a:p>
            <a:r>
              <a:rPr lang="en-US" smtClean="0"/>
              <a:t>Spoiler damage</a:t>
            </a:r>
          </a:p>
        </p:txBody>
      </p:sp>
      <p:pic>
        <p:nvPicPr>
          <p:cNvPr id="52228" name="Picture 5"/>
          <p:cNvPicPr>
            <a:picLocks noChangeAspect="1" noChangeArrowheads="1"/>
          </p:cNvPicPr>
          <p:nvPr/>
        </p:nvPicPr>
        <p:blipFill>
          <a:blip r:embed="rId2" cstate="screen"/>
          <a:srcRect/>
          <a:stretch>
            <a:fillRect/>
          </a:stretch>
        </p:blipFill>
        <p:spPr bwMode="auto">
          <a:xfrm>
            <a:off x="2209800" y="842963"/>
            <a:ext cx="6870700" cy="3094037"/>
          </a:xfrm>
          <a:prstGeom prst="rect">
            <a:avLst/>
          </a:prstGeom>
          <a:noFill/>
          <a:ln w="9525">
            <a:noFill/>
            <a:miter lim="800000"/>
            <a:headEnd/>
            <a:tailEnd/>
          </a:ln>
        </p:spPr>
      </p:pic>
      <p:pic>
        <p:nvPicPr>
          <p:cNvPr id="52229" name="Picture 7"/>
          <p:cNvPicPr>
            <a:picLocks noChangeAspect="1" noChangeArrowheads="1"/>
          </p:cNvPicPr>
          <p:nvPr/>
        </p:nvPicPr>
        <p:blipFill>
          <a:blip r:embed="rId3" cstate="screen"/>
          <a:srcRect/>
          <a:stretch>
            <a:fillRect/>
          </a:stretch>
        </p:blipFill>
        <p:spPr bwMode="auto">
          <a:xfrm>
            <a:off x="6096000" y="4343400"/>
            <a:ext cx="2362200" cy="700088"/>
          </a:xfrm>
          <a:prstGeom prst="rect">
            <a:avLst/>
          </a:prstGeom>
          <a:noFill/>
          <a:ln w="9525">
            <a:noFill/>
            <a:miter lim="800000"/>
            <a:headEnd/>
            <a:tailEnd/>
          </a:ln>
        </p:spPr>
      </p:pic>
      <p:sp>
        <p:nvSpPr>
          <p:cNvPr id="52230" name="Text Box 9"/>
          <p:cNvSpPr txBox="1">
            <a:spLocks noChangeArrowheads="1"/>
          </p:cNvSpPr>
          <p:nvPr/>
        </p:nvSpPr>
        <p:spPr bwMode="auto">
          <a:xfrm>
            <a:off x="609600" y="4343400"/>
            <a:ext cx="5486400" cy="641350"/>
          </a:xfrm>
          <a:prstGeom prst="rect">
            <a:avLst/>
          </a:prstGeom>
          <a:noFill/>
          <a:ln w="9525">
            <a:noFill/>
            <a:miter lim="800000"/>
            <a:headEnd/>
            <a:tailEnd/>
          </a:ln>
        </p:spPr>
        <p:txBody>
          <a:bodyPr>
            <a:spAutoFit/>
          </a:bodyPr>
          <a:lstStyle/>
          <a:p>
            <a:r>
              <a:rPr lang="en-US" sz="1800">
                <a:latin typeface="Berlin Sans FB" pitchFamily="34" charset="0"/>
              </a:rPr>
              <a:t>Temperature rise for thin spoilers (ignoring shower buildup and increase of specific heat with temperature):</a:t>
            </a:r>
          </a:p>
        </p:txBody>
      </p:sp>
      <p:sp>
        <p:nvSpPr>
          <p:cNvPr id="52231" name="Text Box 10"/>
          <p:cNvSpPr txBox="1">
            <a:spLocks noChangeArrowheads="1"/>
          </p:cNvSpPr>
          <p:nvPr/>
        </p:nvSpPr>
        <p:spPr bwMode="auto">
          <a:xfrm>
            <a:off x="304800" y="5105400"/>
            <a:ext cx="8763000" cy="1465263"/>
          </a:xfrm>
          <a:prstGeom prst="rect">
            <a:avLst/>
          </a:prstGeom>
          <a:noFill/>
          <a:ln w="9525">
            <a:noFill/>
            <a:miter lim="800000"/>
            <a:headEnd/>
            <a:tailEnd/>
          </a:ln>
        </p:spPr>
        <p:txBody>
          <a:bodyPr>
            <a:spAutoFit/>
          </a:bodyPr>
          <a:lstStyle/>
          <a:p>
            <a:r>
              <a:rPr lang="en-US" sz="1800">
                <a:latin typeface="Berlin Sans FB" pitchFamily="34" charset="0"/>
              </a:rPr>
              <a:t>  The stress limit based on tensile strength, modulus of elasticity and coefficient of thermal expansion. Sudden T rise create local stresses. When </a:t>
            </a:r>
            <a:r>
              <a:rPr lang="en-US" sz="1800">
                <a:latin typeface="Symbol" pitchFamily="18" charset="2"/>
              </a:rPr>
              <a:t>D</a:t>
            </a:r>
            <a:r>
              <a:rPr lang="en-US" sz="1800">
                <a:latin typeface="Berlin Sans FB" pitchFamily="34" charset="0"/>
              </a:rPr>
              <a:t>T exceed stress limit, micro-fractures can develop. If </a:t>
            </a:r>
            <a:r>
              <a:rPr lang="en-US" sz="1800">
                <a:latin typeface="Symbol" pitchFamily="18" charset="2"/>
              </a:rPr>
              <a:t>D</a:t>
            </a:r>
            <a:r>
              <a:rPr lang="en-US" sz="1800">
                <a:latin typeface="Berlin Sans FB" pitchFamily="34" charset="0"/>
              </a:rPr>
              <a:t>T exceeds 4T</a:t>
            </a:r>
            <a:r>
              <a:rPr lang="en-US" sz="1800" baseline="-25000">
                <a:latin typeface="Berlin Sans FB" pitchFamily="34" charset="0"/>
              </a:rPr>
              <a:t>stress</a:t>
            </a:r>
            <a:r>
              <a:rPr lang="en-US" sz="1800">
                <a:latin typeface="Berlin Sans FB" pitchFamily="34" charset="0"/>
              </a:rPr>
              <a:t>, the shock wave may cause material to delaminate. Thus, allowed </a:t>
            </a:r>
            <a:r>
              <a:rPr lang="en-US" sz="1800">
                <a:latin typeface="Symbol" pitchFamily="18" charset="2"/>
              </a:rPr>
              <a:t>D</a:t>
            </a:r>
            <a:r>
              <a:rPr lang="en-US" sz="1800">
                <a:latin typeface="Berlin Sans FB" pitchFamily="34" charset="0"/>
              </a:rPr>
              <a:t>T is either the melting point or four time stress limit at which the material will fail catastrophically. </a:t>
            </a:r>
          </a:p>
        </p:txBody>
      </p:sp>
    </p:spTree>
  </p:cSld>
  <p:clrMapOvr>
    <a:masterClrMapping/>
  </p:clrMapOvr>
  <p:transition>
    <p:strips dir="rd"/>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Grp="1" noChangeArrowheads="1"/>
          </p:cNvSpPr>
          <p:nvPr>
            <p:ph type="title"/>
          </p:nvPr>
        </p:nvSpPr>
        <p:spPr/>
        <p:txBody>
          <a:bodyPr/>
          <a:lstStyle/>
          <a:p>
            <a:r>
              <a:rPr lang="en-US" smtClean="0"/>
              <a:t>Survivable and consumable spoilers</a:t>
            </a:r>
          </a:p>
        </p:txBody>
      </p:sp>
      <p:sp>
        <p:nvSpPr>
          <p:cNvPr id="53251" name="Rectangle 3"/>
          <p:cNvSpPr>
            <a:spLocks noGrp="1" noChangeArrowheads="1"/>
          </p:cNvSpPr>
          <p:nvPr>
            <p:ph type="body" idx="1"/>
          </p:nvPr>
        </p:nvSpPr>
        <p:spPr/>
        <p:txBody>
          <a:bodyPr/>
          <a:lstStyle/>
          <a:p>
            <a:pPr eaLnBrk="1" hangingPunct="1"/>
            <a:r>
              <a:rPr lang="en-US" smtClean="0"/>
              <a:t>A critical parameter is number of bunches #N that MPS will let through to the spoiler before sending the rest of the train to emergency extraction</a:t>
            </a:r>
          </a:p>
          <a:p>
            <a:pPr eaLnBrk="1" hangingPunct="1"/>
            <a:r>
              <a:rPr lang="en-US" smtClean="0"/>
              <a:t>If it is practical to increase the beam size at spoilers so that spoilers survive #N bunches, then they are survivable</a:t>
            </a:r>
          </a:p>
          <a:p>
            <a:pPr eaLnBrk="1" hangingPunct="1"/>
            <a:r>
              <a:rPr lang="en-US" smtClean="0"/>
              <a:t>Otherwise, spoilers must be consumable or renewable</a:t>
            </a:r>
          </a:p>
          <a:p>
            <a:pPr eaLnBrk="1" hangingPunct="1"/>
            <a:endParaRPr lang="en-US" smtClean="0"/>
          </a:p>
        </p:txBody>
      </p:sp>
    </p:spTree>
  </p:cSld>
  <p:clrMapOvr>
    <a:masterClrMapping/>
  </p:clrMapOvr>
  <p:transition>
    <p:strips dir="rd"/>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7" name="Rectangle 2"/>
          <p:cNvSpPr>
            <a:spLocks noGrp="1" noChangeArrowheads="1"/>
          </p:cNvSpPr>
          <p:nvPr>
            <p:ph type="title"/>
          </p:nvPr>
        </p:nvSpPr>
        <p:spPr>
          <a:xfrm>
            <a:off x="1643063" y="401638"/>
            <a:ext cx="7164387" cy="439737"/>
          </a:xfrm>
        </p:spPr>
        <p:txBody>
          <a:bodyPr/>
          <a:lstStyle/>
          <a:p>
            <a:r>
              <a:rPr lang="en-US" smtClean="0"/>
              <a:t>How to get Luminosity</a:t>
            </a:r>
          </a:p>
        </p:txBody>
      </p:sp>
      <p:sp>
        <p:nvSpPr>
          <p:cNvPr id="1028" name="Rectangle 3"/>
          <p:cNvSpPr>
            <a:spLocks noGrp="1" noChangeArrowheads="1"/>
          </p:cNvSpPr>
          <p:nvPr>
            <p:ph type="body" idx="1"/>
          </p:nvPr>
        </p:nvSpPr>
        <p:spPr>
          <a:xfrm>
            <a:off x="355600" y="1517650"/>
            <a:ext cx="8385175" cy="4730750"/>
          </a:xfrm>
        </p:spPr>
        <p:txBody>
          <a:bodyPr/>
          <a:lstStyle/>
          <a:p>
            <a:pPr eaLnBrk="1" hangingPunct="1"/>
            <a:r>
              <a:rPr lang="en-US" sz="2400" smtClean="0">
                <a:solidFill>
                  <a:schemeClr val="accent1"/>
                </a:solidFill>
              </a:rPr>
              <a:t>To increase probability of direct e</a:t>
            </a:r>
            <a:r>
              <a:rPr lang="en-US" sz="2400" baseline="30000" smtClean="0">
                <a:solidFill>
                  <a:schemeClr val="accent1"/>
                </a:solidFill>
              </a:rPr>
              <a:t>+</a:t>
            </a:r>
            <a:r>
              <a:rPr lang="en-US" sz="2400" smtClean="0">
                <a:solidFill>
                  <a:schemeClr val="accent1"/>
                </a:solidFill>
              </a:rPr>
              <a:t>e</a:t>
            </a:r>
            <a:r>
              <a:rPr lang="en-US" sz="2400" baseline="30000" smtClean="0">
                <a:solidFill>
                  <a:schemeClr val="accent1"/>
                </a:solidFill>
              </a:rPr>
              <a:t>-</a:t>
            </a:r>
            <a:r>
              <a:rPr lang="en-US" sz="2400" smtClean="0">
                <a:solidFill>
                  <a:schemeClr val="accent1"/>
                </a:solidFill>
              </a:rPr>
              <a:t> collisions (</a:t>
            </a:r>
            <a:r>
              <a:rPr lang="en-US" sz="2400" smtClean="0">
                <a:solidFill>
                  <a:srgbClr val="000066"/>
                </a:solidFill>
              </a:rPr>
              <a:t>luminosity</a:t>
            </a:r>
            <a:r>
              <a:rPr lang="en-US" sz="2400" smtClean="0">
                <a:solidFill>
                  <a:schemeClr val="accent1"/>
                </a:solidFill>
              </a:rPr>
              <a:t>) and birth of new particles, beam sizes at IP must be very small</a:t>
            </a:r>
            <a:r>
              <a:rPr lang="en-US" sz="2400" smtClean="0"/>
              <a:t>  </a:t>
            </a:r>
          </a:p>
          <a:p>
            <a:pPr eaLnBrk="1" hangingPunct="1"/>
            <a:r>
              <a:rPr lang="en-US" sz="2400" smtClean="0"/>
              <a:t>E.g., ILC beam sizes just before collision (500GeV CM): </a:t>
            </a:r>
            <a:br>
              <a:rPr lang="en-US" sz="2400" smtClean="0"/>
            </a:br>
            <a:r>
              <a:rPr lang="en-US" sz="2400" smtClean="0">
                <a:solidFill>
                  <a:schemeClr val="accent2"/>
                </a:solidFill>
              </a:rPr>
              <a:t>500 </a:t>
            </a:r>
            <a:r>
              <a:rPr lang="en-US" sz="2400" baseline="-6000" smtClean="0">
                <a:solidFill>
                  <a:schemeClr val="accent2"/>
                </a:solidFill>
              </a:rPr>
              <a:t>*</a:t>
            </a:r>
            <a:r>
              <a:rPr lang="en-US" sz="2400" smtClean="0">
                <a:solidFill>
                  <a:schemeClr val="accent2"/>
                </a:solidFill>
              </a:rPr>
              <a:t> 5 </a:t>
            </a:r>
            <a:r>
              <a:rPr lang="en-US" sz="2400" baseline="-6000" smtClean="0">
                <a:solidFill>
                  <a:schemeClr val="accent2"/>
                </a:solidFill>
              </a:rPr>
              <a:t>*</a:t>
            </a:r>
            <a:r>
              <a:rPr lang="en-US" sz="2400" smtClean="0">
                <a:solidFill>
                  <a:schemeClr val="accent2"/>
                </a:solidFill>
              </a:rPr>
              <a:t> 300000 nanometers</a:t>
            </a:r>
            <a:br>
              <a:rPr lang="en-US" sz="2400" smtClean="0">
                <a:solidFill>
                  <a:schemeClr val="accent2"/>
                </a:solidFill>
              </a:rPr>
            </a:br>
            <a:r>
              <a:rPr lang="en-US" sz="2400" smtClean="0">
                <a:solidFill>
                  <a:schemeClr val="accent2"/>
                </a:solidFill>
              </a:rPr>
              <a:t> </a:t>
            </a:r>
            <a:r>
              <a:rPr lang="en-US" sz="1800" smtClean="0">
                <a:solidFill>
                  <a:schemeClr val="accent2"/>
                </a:solidFill>
              </a:rPr>
              <a:t>(x   </a:t>
            </a:r>
            <a:r>
              <a:rPr lang="en-US" sz="1400" smtClean="0">
                <a:solidFill>
                  <a:schemeClr val="accent2"/>
                </a:solidFill>
              </a:rPr>
              <a:t> </a:t>
            </a:r>
            <a:r>
              <a:rPr lang="en-US" sz="1800" smtClean="0">
                <a:solidFill>
                  <a:schemeClr val="accent2"/>
                </a:solidFill>
              </a:rPr>
              <a:t> </a:t>
            </a:r>
            <a:r>
              <a:rPr lang="en-US" sz="1400" smtClean="0">
                <a:solidFill>
                  <a:schemeClr val="accent2"/>
                </a:solidFill>
              </a:rPr>
              <a:t> </a:t>
            </a:r>
            <a:r>
              <a:rPr lang="en-US" sz="1800" smtClean="0">
                <a:solidFill>
                  <a:schemeClr val="accent2"/>
                </a:solidFill>
              </a:rPr>
              <a:t>y      z)</a:t>
            </a:r>
            <a:r>
              <a:rPr lang="en-US" sz="2400" smtClean="0">
                <a:solidFill>
                  <a:srgbClr val="990033"/>
                </a:solidFill>
              </a:rPr>
              <a:t> </a:t>
            </a:r>
          </a:p>
          <a:p>
            <a:pPr eaLnBrk="1" hangingPunct="1">
              <a:buFontTx/>
              <a:buNone/>
            </a:pPr>
            <a:endParaRPr lang="en-US" sz="2400" smtClean="0"/>
          </a:p>
        </p:txBody>
      </p:sp>
      <p:sp>
        <p:nvSpPr>
          <p:cNvPr id="1029" name="Text Box 250"/>
          <p:cNvSpPr txBox="1">
            <a:spLocks noChangeArrowheads="1"/>
          </p:cNvSpPr>
          <p:nvPr/>
        </p:nvSpPr>
        <p:spPr bwMode="auto">
          <a:xfrm>
            <a:off x="676275" y="3724275"/>
            <a:ext cx="1525588" cy="590550"/>
          </a:xfrm>
          <a:prstGeom prst="rect">
            <a:avLst/>
          </a:prstGeom>
          <a:solidFill>
            <a:srgbClr val="FFFF99"/>
          </a:solidFill>
          <a:ln w="9525">
            <a:solidFill>
              <a:schemeClr val="tx1"/>
            </a:solidFill>
            <a:miter lim="800000"/>
            <a:headEnd/>
            <a:tailEnd/>
          </a:ln>
        </p:spPr>
        <p:txBody>
          <a:bodyPr wrap="none">
            <a:spAutoFit/>
          </a:bodyPr>
          <a:lstStyle/>
          <a:p>
            <a:r>
              <a:rPr lang="en-US" b="1" u="sng">
                <a:latin typeface="Comic Sans MS" pitchFamily="66" charset="0"/>
              </a:rPr>
              <a:t>Vertical size </a:t>
            </a:r>
            <a:br>
              <a:rPr lang="en-US" b="1" u="sng">
                <a:latin typeface="Comic Sans MS" pitchFamily="66" charset="0"/>
              </a:rPr>
            </a:br>
            <a:r>
              <a:rPr lang="en-US" b="1" u="sng">
                <a:latin typeface="Comic Sans MS" pitchFamily="66" charset="0"/>
              </a:rPr>
              <a:t>is smallest</a:t>
            </a:r>
          </a:p>
        </p:txBody>
      </p:sp>
      <p:sp>
        <p:nvSpPr>
          <p:cNvPr id="1030" name="Line 251"/>
          <p:cNvSpPr>
            <a:spLocks noChangeShapeType="1"/>
          </p:cNvSpPr>
          <p:nvPr/>
        </p:nvSpPr>
        <p:spPr bwMode="auto">
          <a:xfrm flipV="1">
            <a:off x="1447800" y="3505200"/>
            <a:ext cx="0" cy="228600"/>
          </a:xfrm>
          <a:prstGeom prst="line">
            <a:avLst/>
          </a:prstGeom>
          <a:noFill/>
          <a:ln w="28575">
            <a:solidFill>
              <a:schemeClr val="tx1"/>
            </a:solidFill>
            <a:round/>
            <a:headEnd/>
            <a:tailEnd type="triangle" w="med" len="med"/>
          </a:ln>
        </p:spPr>
        <p:txBody>
          <a:bodyPr/>
          <a:lstStyle/>
          <a:p>
            <a:endParaRPr lang="en-GB"/>
          </a:p>
        </p:txBody>
      </p:sp>
      <p:graphicFrame>
        <p:nvGraphicFramePr>
          <p:cNvPr id="1026" name="Object 254"/>
          <p:cNvGraphicFramePr>
            <a:graphicFrameLocks noChangeAspect="1"/>
          </p:cNvGraphicFramePr>
          <p:nvPr/>
        </p:nvGraphicFramePr>
        <p:xfrm>
          <a:off x="5715000" y="5334000"/>
          <a:ext cx="2741613" cy="1131888"/>
        </p:xfrm>
        <a:graphic>
          <a:graphicData uri="http://schemas.openxmlformats.org/presentationml/2006/ole">
            <p:oleObj spid="_x0000_s1026" name="Equation" r:id="rId3" imgW="1015920" imgH="419040" progId="Equation.3">
              <p:embed/>
            </p:oleObj>
          </a:graphicData>
        </a:graphic>
      </p:graphicFrame>
      <p:grpSp>
        <p:nvGrpSpPr>
          <p:cNvPr id="1031" name="Group 255"/>
          <p:cNvGrpSpPr>
            <a:grpSpLocks/>
          </p:cNvGrpSpPr>
          <p:nvPr/>
        </p:nvGrpSpPr>
        <p:grpSpPr bwMode="auto">
          <a:xfrm>
            <a:off x="0" y="2124075"/>
            <a:ext cx="9144000" cy="4733925"/>
            <a:chOff x="0" y="1338"/>
            <a:chExt cx="5760" cy="2982"/>
          </a:xfrm>
        </p:grpSpPr>
        <p:pic>
          <p:nvPicPr>
            <p:cNvPr id="1032" name="Picture 256" descr="collis"/>
            <p:cNvPicPr>
              <a:picLocks noChangeAspect="1" noChangeArrowheads="1"/>
            </p:cNvPicPr>
            <p:nvPr/>
          </p:nvPicPr>
          <p:blipFill>
            <a:blip r:embed="rId4" cstate="screen">
              <a:clrChange>
                <a:clrFrom>
                  <a:srgbClr val="FFFFFF"/>
                </a:clrFrom>
                <a:clrTo>
                  <a:srgbClr val="FFFFFF">
                    <a:alpha val="0"/>
                  </a:srgbClr>
                </a:clrTo>
              </a:clrChange>
            </a:blip>
            <a:srcRect/>
            <a:stretch>
              <a:fillRect/>
            </a:stretch>
          </p:blipFill>
          <p:spPr bwMode="auto">
            <a:xfrm>
              <a:off x="0" y="1338"/>
              <a:ext cx="5760" cy="2982"/>
            </a:xfrm>
            <a:prstGeom prst="rect">
              <a:avLst/>
            </a:prstGeom>
            <a:noFill/>
            <a:ln w="9525">
              <a:noFill/>
              <a:miter lim="800000"/>
              <a:headEnd/>
              <a:tailEnd/>
            </a:ln>
          </p:spPr>
        </p:pic>
        <p:sp>
          <p:nvSpPr>
            <p:cNvPr id="1033" name="Text Box 257"/>
            <p:cNvSpPr txBox="1">
              <a:spLocks noChangeArrowheads="1"/>
            </p:cNvSpPr>
            <p:nvPr/>
          </p:nvSpPr>
          <p:spPr bwMode="auto">
            <a:xfrm>
              <a:off x="2629" y="2208"/>
              <a:ext cx="214" cy="250"/>
            </a:xfrm>
            <a:prstGeom prst="rect">
              <a:avLst/>
            </a:prstGeom>
            <a:solidFill>
              <a:schemeClr val="bg1"/>
            </a:solidFill>
            <a:ln w="9525">
              <a:noFill/>
              <a:miter lim="800000"/>
              <a:headEnd/>
              <a:tailEnd/>
            </a:ln>
          </p:spPr>
          <p:txBody>
            <a:bodyPr wrap="none">
              <a:spAutoFit/>
            </a:bodyPr>
            <a:lstStyle/>
            <a:p>
              <a:r>
                <a:rPr lang="en-US" sz="2000" b="1">
                  <a:latin typeface="Comic Sans MS" pitchFamily="66" charset="0"/>
                </a:rPr>
                <a:t>5</a:t>
              </a:r>
            </a:p>
          </p:txBody>
        </p:sp>
        <p:sp>
          <p:nvSpPr>
            <p:cNvPr id="1034" name="Text Box 258"/>
            <p:cNvSpPr txBox="1">
              <a:spLocks noChangeArrowheads="1"/>
            </p:cNvSpPr>
            <p:nvPr/>
          </p:nvSpPr>
          <p:spPr bwMode="auto">
            <a:xfrm rot="-1218877">
              <a:off x="4686" y="2901"/>
              <a:ext cx="704" cy="250"/>
            </a:xfrm>
            <a:prstGeom prst="rect">
              <a:avLst/>
            </a:prstGeom>
            <a:solidFill>
              <a:schemeClr val="bg1"/>
            </a:solidFill>
            <a:ln w="9525">
              <a:noFill/>
              <a:miter lim="800000"/>
              <a:headEnd/>
              <a:tailEnd/>
            </a:ln>
          </p:spPr>
          <p:txBody>
            <a:bodyPr wrap="none">
              <a:spAutoFit/>
            </a:bodyPr>
            <a:lstStyle/>
            <a:p>
              <a:r>
                <a:rPr lang="en-US" sz="2000" b="1">
                  <a:latin typeface="Comic Sans MS" pitchFamily="66" charset="0"/>
                </a:rPr>
                <a:t>300000</a:t>
              </a:r>
            </a:p>
          </p:txBody>
        </p:sp>
        <p:sp>
          <p:nvSpPr>
            <p:cNvPr id="1035" name="Text Box 259"/>
            <p:cNvSpPr txBox="1">
              <a:spLocks noChangeArrowheads="1"/>
            </p:cNvSpPr>
            <p:nvPr/>
          </p:nvSpPr>
          <p:spPr bwMode="auto">
            <a:xfrm rot="1549737">
              <a:off x="3241" y="2710"/>
              <a:ext cx="410" cy="250"/>
            </a:xfrm>
            <a:prstGeom prst="rect">
              <a:avLst/>
            </a:prstGeom>
            <a:solidFill>
              <a:schemeClr val="bg1"/>
            </a:solidFill>
            <a:ln w="9525">
              <a:noFill/>
              <a:miter lim="800000"/>
              <a:headEnd/>
              <a:tailEnd/>
            </a:ln>
          </p:spPr>
          <p:txBody>
            <a:bodyPr wrap="none">
              <a:spAutoFit/>
            </a:bodyPr>
            <a:lstStyle/>
            <a:p>
              <a:r>
                <a:rPr lang="en-US" sz="2000" b="1">
                  <a:latin typeface="Comic Sans MS" pitchFamily="66" charset="0"/>
                </a:rPr>
                <a:t>500</a:t>
              </a:r>
            </a:p>
          </p:txBody>
        </p:sp>
      </p:grpSp>
    </p:spTree>
  </p:cSld>
  <p:clrMapOvr>
    <a:masterClrMapping/>
  </p:clrMapOvr>
  <p:transition>
    <p:strips dir="rd"/>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4274" name="Picture 3"/>
          <p:cNvPicPr>
            <a:picLocks noChangeAspect="1" noChangeArrowheads="1"/>
          </p:cNvPicPr>
          <p:nvPr/>
        </p:nvPicPr>
        <p:blipFill>
          <a:blip r:embed="rId2" cstate="screen"/>
          <a:srcRect/>
          <a:stretch>
            <a:fillRect/>
          </a:stretch>
        </p:blipFill>
        <p:spPr bwMode="auto">
          <a:xfrm>
            <a:off x="5791200" y="0"/>
            <a:ext cx="3124200" cy="2062163"/>
          </a:xfrm>
          <a:prstGeom prst="rect">
            <a:avLst/>
          </a:prstGeom>
          <a:noFill/>
          <a:ln w="9525">
            <a:noFill/>
            <a:miter lim="800000"/>
            <a:headEnd/>
            <a:tailEnd/>
          </a:ln>
        </p:spPr>
      </p:pic>
      <p:pic>
        <p:nvPicPr>
          <p:cNvPr id="54275" name="Picture 4"/>
          <p:cNvPicPr>
            <a:picLocks noChangeAspect="1" noChangeArrowheads="1"/>
          </p:cNvPicPr>
          <p:nvPr/>
        </p:nvPicPr>
        <p:blipFill>
          <a:blip r:embed="rId3" cstate="email"/>
          <a:srcRect/>
          <a:stretch>
            <a:fillRect/>
          </a:stretch>
        </p:blipFill>
        <p:spPr bwMode="auto">
          <a:xfrm>
            <a:off x="4191000" y="3657600"/>
            <a:ext cx="2100263" cy="2971800"/>
          </a:xfrm>
          <a:prstGeom prst="rect">
            <a:avLst/>
          </a:prstGeom>
          <a:noFill/>
          <a:ln w="9525">
            <a:noFill/>
            <a:miter lim="800000"/>
            <a:headEnd/>
            <a:tailEnd/>
          </a:ln>
        </p:spPr>
      </p:pic>
      <p:pic>
        <p:nvPicPr>
          <p:cNvPr id="54276" name="Picture 6"/>
          <p:cNvPicPr>
            <a:picLocks noChangeAspect="1" noChangeArrowheads="1"/>
          </p:cNvPicPr>
          <p:nvPr/>
        </p:nvPicPr>
        <p:blipFill>
          <a:blip r:embed="rId4" cstate="screen"/>
          <a:srcRect t="1997" r="5537"/>
          <a:stretch>
            <a:fillRect/>
          </a:stretch>
        </p:blipFill>
        <p:spPr bwMode="auto">
          <a:xfrm>
            <a:off x="76200" y="1177925"/>
            <a:ext cx="4191000" cy="3013075"/>
          </a:xfrm>
          <a:prstGeom prst="rect">
            <a:avLst/>
          </a:prstGeom>
          <a:noFill/>
          <a:ln w="9525">
            <a:noFill/>
            <a:miter lim="800000"/>
            <a:headEnd/>
            <a:tailEnd/>
          </a:ln>
        </p:spPr>
      </p:pic>
      <p:pic>
        <p:nvPicPr>
          <p:cNvPr id="54277" name="Picture 5"/>
          <p:cNvPicPr>
            <a:picLocks noChangeAspect="1" noChangeArrowheads="1"/>
          </p:cNvPicPr>
          <p:nvPr/>
        </p:nvPicPr>
        <p:blipFill>
          <a:blip r:embed="rId5" cstate="email"/>
          <a:srcRect/>
          <a:stretch>
            <a:fillRect/>
          </a:stretch>
        </p:blipFill>
        <p:spPr bwMode="auto">
          <a:xfrm>
            <a:off x="6400800" y="3048000"/>
            <a:ext cx="2705100" cy="3657600"/>
          </a:xfrm>
          <a:prstGeom prst="rect">
            <a:avLst/>
          </a:prstGeom>
          <a:noFill/>
          <a:ln w="9525">
            <a:noFill/>
            <a:miter lim="800000"/>
            <a:headEnd/>
            <a:tailEnd/>
          </a:ln>
        </p:spPr>
      </p:pic>
      <p:sp>
        <p:nvSpPr>
          <p:cNvPr id="54278" name="Rectangle 8"/>
          <p:cNvSpPr>
            <a:spLocks noGrp="1" noChangeArrowheads="1"/>
          </p:cNvSpPr>
          <p:nvPr>
            <p:ph type="title"/>
          </p:nvPr>
        </p:nvSpPr>
        <p:spPr>
          <a:xfrm>
            <a:off x="1295400" y="0"/>
            <a:ext cx="4114800" cy="939800"/>
          </a:xfrm>
        </p:spPr>
        <p:txBody>
          <a:bodyPr/>
          <a:lstStyle/>
          <a:p>
            <a:r>
              <a:rPr lang="en-US" smtClean="0"/>
              <a:t>Renewable spoilers</a:t>
            </a:r>
          </a:p>
        </p:txBody>
      </p:sp>
      <p:sp>
        <p:nvSpPr>
          <p:cNvPr id="54279" name="Text Box 9"/>
          <p:cNvSpPr txBox="1">
            <a:spLocks noChangeArrowheads="1"/>
          </p:cNvSpPr>
          <p:nvPr/>
        </p:nvSpPr>
        <p:spPr bwMode="auto">
          <a:xfrm>
            <a:off x="288925" y="4495800"/>
            <a:ext cx="3749675" cy="1920875"/>
          </a:xfrm>
          <a:prstGeom prst="rect">
            <a:avLst/>
          </a:prstGeom>
          <a:noFill/>
          <a:ln w="9525">
            <a:noFill/>
            <a:miter lim="800000"/>
            <a:headEnd/>
            <a:tailEnd/>
          </a:ln>
        </p:spPr>
        <p:txBody>
          <a:bodyPr>
            <a:spAutoFit/>
          </a:bodyPr>
          <a:lstStyle/>
          <a:p>
            <a:r>
              <a:rPr lang="en-US" sz="2000">
                <a:latin typeface="Berlin Sans FB" pitchFamily="34" charset="0"/>
              </a:rPr>
              <a:t>This design was essential for NLC, where short inter-bunch spacing made it impractical to use survivable spoilers. </a:t>
            </a:r>
            <a:br>
              <a:rPr lang="en-US" sz="2000">
                <a:latin typeface="Berlin Sans FB" pitchFamily="34" charset="0"/>
              </a:rPr>
            </a:br>
            <a:r>
              <a:rPr lang="en-US" sz="2000">
                <a:latin typeface="Berlin Sans FB" pitchFamily="34" charset="0"/>
              </a:rPr>
              <a:t>  This concept is now being applied to LHC collimator system.</a:t>
            </a:r>
          </a:p>
        </p:txBody>
      </p:sp>
    </p:spTree>
  </p:cSld>
  <p:clrMapOvr>
    <a:masterClrMapping/>
  </p:clrMapOvr>
  <p:transition>
    <p:strips dir="rd"/>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2"/>
          <p:cNvSpPr>
            <a:spLocks noGrp="1" noChangeArrowheads="1"/>
          </p:cNvSpPr>
          <p:nvPr>
            <p:ph type="title"/>
          </p:nvPr>
        </p:nvSpPr>
        <p:spPr>
          <a:xfrm>
            <a:off x="1524000" y="228600"/>
            <a:ext cx="6858000" cy="762000"/>
          </a:xfrm>
        </p:spPr>
        <p:txBody>
          <a:bodyPr/>
          <a:lstStyle/>
          <a:p>
            <a:r>
              <a:rPr lang="en-US" smtClean="0"/>
              <a:t>BDS with renewable spoilers</a:t>
            </a:r>
          </a:p>
        </p:txBody>
      </p:sp>
      <p:sp>
        <p:nvSpPr>
          <p:cNvPr id="55299" name="Rectangle 3"/>
          <p:cNvSpPr>
            <a:spLocks noGrp="1" noChangeArrowheads="1"/>
          </p:cNvSpPr>
          <p:nvPr>
            <p:ph type="body" idx="1"/>
          </p:nvPr>
        </p:nvSpPr>
        <p:spPr>
          <a:xfrm>
            <a:off x="3276600" y="5791200"/>
            <a:ext cx="5715000" cy="609600"/>
          </a:xfrm>
        </p:spPr>
        <p:txBody>
          <a:bodyPr/>
          <a:lstStyle/>
          <a:p>
            <a:pPr eaLnBrk="1" hangingPunct="1">
              <a:lnSpc>
                <a:spcPct val="90000"/>
              </a:lnSpc>
            </a:pPr>
            <a:r>
              <a:rPr lang="en-US" sz="2400" smtClean="0">
                <a:cs typeface="Times New Roman" pitchFamily="18" charset="0"/>
              </a:rPr>
              <a:t>Beam Delivery System Optics, an earlier version with consumable spoilers</a:t>
            </a:r>
            <a:endParaRPr lang="en-US" sz="2400" smtClean="0"/>
          </a:p>
        </p:txBody>
      </p:sp>
      <p:sp>
        <p:nvSpPr>
          <p:cNvPr id="55300" name="Rectangle 5"/>
          <p:cNvSpPr>
            <a:spLocks noChangeArrowheads="1"/>
          </p:cNvSpPr>
          <p:nvPr/>
        </p:nvSpPr>
        <p:spPr bwMode="auto">
          <a:xfrm>
            <a:off x="152400" y="1371600"/>
            <a:ext cx="2933700" cy="4876800"/>
          </a:xfrm>
          <a:prstGeom prst="rect">
            <a:avLst/>
          </a:prstGeom>
          <a:noFill/>
          <a:ln w="9525">
            <a:noFill/>
            <a:miter lim="800000"/>
            <a:headEnd/>
            <a:tailEnd/>
          </a:ln>
        </p:spPr>
        <p:txBody>
          <a:bodyPr/>
          <a:lstStyle/>
          <a:p>
            <a:pPr marL="342900" indent="-342900">
              <a:lnSpc>
                <a:spcPct val="90000"/>
              </a:lnSpc>
              <a:spcBef>
                <a:spcPct val="20000"/>
              </a:spcBef>
              <a:buClr>
                <a:srgbClr val="CC3300"/>
              </a:buClr>
              <a:buFontTx/>
              <a:buChar char="•"/>
            </a:pPr>
            <a:r>
              <a:rPr kumimoji="1" lang="en-US" sz="2000">
                <a:solidFill>
                  <a:schemeClr val="tx2"/>
                </a:solidFill>
                <a:latin typeface="Berlin Sans FB" pitchFamily="34" charset="0"/>
              </a:rPr>
              <a:t>Location of spoiler and absorbers is shown </a:t>
            </a:r>
          </a:p>
          <a:p>
            <a:pPr marL="342900" indent="-342900">
              <a:lnSpc>
                <a:spcPct val="90000"/>
              </a:lnSpc>
              <a:spcBef>
                <a:spcPct val="20000"/>
              </a:spcBef>
              <a:buClr>
                <a:srgbClr val="CC3300"/>
              </a:buClr>
              <a:buFontTx/>
              <a:buChar char="•"/>
            </a:pPr>
            <a:r>
              <a:rPr kumimoji="1" lang="en-US" sz="2000">
                <a:solidFill>
                  <a:schemeClr val="tx2"/>
                </a:solidFill>
                <a:latin typeface="Berlin Sans FB" pitchFamily="34" charset="0"/>
              </a:rPr>
              <a:t>Collimators were placed both at FD betatron phase and at IP phase</a:t>
            </a:r>
          </a:p>
          <a:p>
            <a:pPr marL="342900" indent="-342900">
              <a:lnSpc>
                <a:spcPct val="90000"/>
              </a:lnSpc>
              <a:spcBef>
                <a:spcPct val="20000"/>
              </a:spcBef>
              <a:buClr>
                <a:srgbClr val="CC3300"/>
              </a:buClr>
              <a:buFontTx/>
              <a:buChar char="•"/>
            </a:pPr>
            <a:r>
              <a:rPr kumimoji="1" lang="en-US" sz="2000">
                <a:solidFill>
                  <a:schemeClr val="tx2"/>
                </a:solidFill>
                <a:latin typeface="Berlin Sans FB" pitchFamily="34" charset="0"/>
              </a:rPr>
              <a:t>Two spoilers per FD and IP phase</a:t>
            </a:r>
          </a:p>
          <a:p>
            <a:pPr marL="342900" indent="-342900">
              <a:lnSpc>
                <a:spcPct val="90000"/>
              </a:lnSpc>
              <a:spcBef>
                <a:spcPct val="20000"/>
              </a:spcBef>
              <a:buClr>
                <a:srgbClr val="CC3300"/>
              </a:buClr>
              <a:buFontTx/>
              <a:buChar char="•"/>
            </a:pPr>
            <a:r>
              <a:rPr kumimoji="1" lang="en-US" sz="2000">
                <a:solidFill>
                  <a:schemeClr val="tx2"/>
                </a:solidFill>
                <a:latin typeface="Berlin Sans FB" pitchFamily="34" charset="0"/>
              </a:rPr>
              <a:t>Energy collimator is placed in the region with large dispersion</a:t>
            </a:r>
          </a:p>
          <a:p>
            <a:pPr marL="342900" indent="-342900">
              <a:lnSpc>
                <a:spcPct val="90000"/>
              </a:lnSpc>
              <a:spcBef>
                <a:spcPct val="20000"/>
              </a:spcBef>
              <a:buClr>
                <a:srgbClr val="CC3300"/>
              </a:buClr>
              <a:buFontTx/>
              <a:buChar char="•"/>
            </a:pPr>
            <a:r>
              <a:rPr kumimoji="1" lang="en-US" sz="2000">
                <a:solidFill>
                  <a:schemeClr val="tx2"/>
                </a:solidFill>
                <a:latin typeface="Berlin Sans FB" pitchFamily="34" charset="0"/>
              </a:rPr>
              <a:t>Secondary clean-up collimators located in FF part</a:t>
            </a:r>
          </a:p>
          <a:p>
            <a:pPr marL="342900" indent="-342900">
              <a:lnSpc>
                <a:spcPct val="90000"/>
              </a:lnSpc>
              <a:spcBef>
                <a:spcPct val="20000"/>
              </a:spcBef>
              <a:buClr>
                <a:srgbClr val="CC3300"/>
              </a:buClr>
              <a:buFontTx/>
              <a:buChar char="•"/>
            </a:pPr>
            <a:r>
              <a:rPr kumimoji="1" lang="en-US" sz="2000">
                <a:solidFill>
                  <a:schemeClr val="tx2"/>
                </a:solidFill>
                <a:latin typeface="Berlin Sans FB" pitchFamily="34" charset="0"/>
              </a:rPr>
              <a:t>Tail folding octupoles (see below) are include</a:t>
            </a:r>
          </a:p>
        </p:txBody>
      </p:sp>
      <p:pic>
        <p:nvPicPr>
          <p:cNvPr id="55301" name="Picture 6"/>
          <p:cNvPicPr>
            <a:picLocks noChangeAspect="1" noChangeArrowheads="1"/>
          </p:cNvPicPr>
          <p:nvPr/>
        </p:nvPicPr>
        <p:blipFill>
          <a:blip r:embed="rId2" cstate="screen"/>
          <a:srcRect/>
          <a:stretch>
            <a:fillRect/>
          </a:stretch>
        </p:blipFill>
        <p:spPr bwMode="auto">
          <a:xfrm>
            <a:off x="3429000" y="914400"/>
            <a:ext cx="5715000" cy="4848225"/>
          </a:xfrm>
          <a:prstGeom prst="rect">
            <a:avLst/>
          </a:prstGeom>
          <a:noFill/>
          <a:ln w="9525">
            <a:noFill/>
            <a:miter lim="800000"/>
            <a:headEnd/>
            <a:tailEnd/>
          </a:ln>
        </p:spPr>
      </p:pic>
      <p:pic>
        <p:nvPicPr>
          <p:cNvPr id="55302" name="Picture 7"/>
          <p:cNvPicPr>
            <a:picLocks noChangeAspect="1" noChangeArrowheads="1"/>
          </p:cNvPicPr>
          <p:nvPr/>
        </p:nvPicPr>
        <p:blipFill>
          <a:blip r:embed="rId3" cstate="screen"/>
          <a:srcRect/>
          <a:stretch>
            <a:fillRect/>
          </a:stretch>
        </p:blipFill>
        <p:spPr bwMode="auto">
          <a:xfrm>
            <a:off x="3962400" y="4713288"/>
            <a:ext cx="838200" cy="455612"/>
          </a:xfrm>
          <a:prstGeom prst="rect">
            <a:avLst/>
          </a:prstGeom>
          <a:noFill/>
          <a:ln w="9525">
            <a:noFill/>
            <a:miter lim="800000"/>
            <a:headEnd/>
            <a:tailEnd/>
          </a:ln>
        </p:spPr>
      </p:pic>
      <p:sp>
        <p:nvSpPr>
          <p:cNvPr id="55303" name="Text Box 9"/>
          <p:cNvSpPr txBox="1">
            <a:spLocks noChangeArrowheads="1"/>
          </p:cNvSpPr>
          <p:nvPr/>
        </p:nvSpPr>
        <p:spPr bwMode="auto">
          <a:xfrm>
            <a:off x="3946525" y="4176713"/>
            <a:ext cx="852488" cy="336550"/>
          </a:xfrm>
          <a:prstGeom prst="rect">
            <a:avLst/>
          </a:prstGeom>
          <a:noFill/>
          <a:ln w="9525">
            <a:noFill/>
            <a:miter lim="800000"/>
            <a:headEnd/>
            <a:tailEnd/>
          </a:ln>
        </p:spPr>
        <p:txBody>
          <a:bodyPr wrap="none">
            <a:spAutoFit/>
          </a:bodyPr>
          <a:lstStyle/>
          <a:p>
            <a:r>
              <a:rPr lang="en-US"/>
              <a:t>betatron</a:t>
            </a:r>
          </a:p>
        </p:txBody>
      </p:sp>
      <p:sp>
        <p:nvSpPr>
          <p:cNvPr id="55304" name="Text Box 10"/>
          <p:cNvSpPr txBox="1">
            <a:spLocks noChangeArrowheads="1"/>
          </p:cNvSpPr>
          <p:nvPr/>
        </p:nvSpPr>
        <p:spPr bwMode="auto">
          <a:xfrm>
            <a:off x="4913313" y="3638550"/>
            <a:ext cx="738187" cy="336550"/>
          </a:xfrm>
          <a:prstGeom prst="rect">
            <a:avLst/>
          </a:prstGeom>
          <a:noFill/>
          <a:ln w="9525">
            <a:noFill/>
            <a:miter lim="800000"/>
            <a:headEnd/>
            <a:tailEnd/>
          </a:ln>
        </p:spPr>
        <p:txBody>
          <a:bodyPr wrap="none">
            <a:spAutoFit/>
          </a:bodyPr>
          <a:lstStyle/>
          <a:p>
            <a:r>
              <a:rPr lang="en-US"/>
              <a:t>energy</a:t>
            </a:r>
          </a:p>
        </p:txBody>
      </p:sp>
      <p:sp>
        <p:nvSpPr>
          <p:cNvPr id="55305" name="Line 11"/>
          <p:cNvSpPr>
            <a:spLocks noChangeShapeType="1"/>
          </p:cNvSpPr>
          <p:nvPr/>
        </p:nvSpPr>
        <p:spPr bwMode="auto">
          <a:xfrm>
            <a:off x="5295900" y="4076700"/>
            <a:ext cx="0" cy="304800"/>
          </a:xfrm>
          <a:prstGeom prst="line">
            <a:avLst/>
          </a:prstGeom>
          <a:noFill/>
          <a:ln w="9525">
            <a:solidFill>
              <a:schemeClr val="tx1"/>
            </a:solidFill>
            <a:round/>
            <a:headEnd/>
            <a:tailEnd type="triangle" w="med" len="med"/>
          </a:ln>
        </p:spPr>
        <p:txBody>
          <a:bodyPr/>
          <a:lstStyle/>
          <a:p>
            <a:endParaRPr lang="en-GB"/>
          </a:p>
        </p:txBody>
      </p:sp>
    </p:spTree>
  </p:cSld>
  <p:clrMapOvr>
    <a:masterClrMapping/>
  </p:clrMapOvr>
  <p:transition>
    <p:strips dir="rd"/>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4"/>
          <p:cNvSpPr>
            <a:spLocks noGrp="1" noChangeArrowheads="1"/>
          </p:cNvSpPr>
          <p:nvPr>
            <p:ph type="title"/>
          </p:nvPr>
        </p:nvSpPr>
        <p:spPr>
          <a:xfrm>
            <a:off x="1295400" y="0"/>
            <a:ext cx="4114800" cy="939800"/>
          </a:xfrm>
        </p:spPr>
        <p:txBody>
          <a:bodyPr/>
          <a:lstStyle/>
          <a:p>
            <a:r>
              <a:rPr lang="en-US" sz="3200" smtClean="0"/>
              <a:t>ILC FF &amp; Collimation</a:t>
            </a:r>
          </a:p>
        </p:txBody>
      </p:sp>
      <p:sp>
        <p:nvSpPr>
          <p:cNvPr id="56323" name="Rectangle 25"/>
          <p:cNvSpPr>
            <a:spLocks noGrp="1" noChangeArrowheads="1"/>
          </p:cNvSpPr>
          <p:nvPr>
            <p:ph type="body" idx="1"/>
          </p:nvPr>
        </p:nvSpPr>
        <p:spPr>
          <a:xfrm>
            <a:off x="152400" y="1371600"/>
            <a:ext cx="2362200" cy="5105400"/>
          </a:xfrm>
        </p:spPr>
        <p:txBody>
          <a:bodyPr/>
          <a:lstStyle/>
          <a:p>
            <a:pPr eaLnBrk="1" hangingPunct="1"/>
            <a:r>
              <a:rPr lang="en-US" sz="2400" smtClean="0"/>
              <a:t>Betatron spoilers survive up to two bunches</a:t>
            </a:r>
          </a:p>
          <a:p>
            <a:pPr eaLnBrk="1" hangingPunct="1"/>
            <a:r>
              <a:rPr lang="en-US" sz="2400" smtClean="0"/>
              <a:t>E-spoiler survive several bunches</a:t>
            </a:r>
          </a:p>
          <a:p>
            <a:pPr eaLnBrk="1" hangingPunct="1"/>
            <a:r>
              <a:rPr lang="en-US" sz="2400" smtClean="0"/>
              <a:t>One spoiler per FD or IP phase</a:t>
            </a:r>
          </a:p>
        </p:txBody>
      </p:sp>
      <p:pic>
        <p:nvPicPr>
          <p:cNvPr id="56324" name="Picture 9"/>
          <p:cNvPicPr>
            <a:picLocks noChangeAspect="1" noChangeArrowheads="1"/>
          </p:cNvPicPr>
          <p:nvPr/>
        </p:nvPicPr>
        <p:blipFill>
          <a:blip r:embed="rId2" cstate="screen"/>
          <a:srcRect/>
          <a:stretch>
            <a:fillRect/>
          </a:stretch>
        </p:blipFill>
        <p:spPr bwMode="auto">
          <a:xfrm>
            <a:off x="2438400" y="1143000"/>
            <a:ext cx="6553200" cy="5248275"/>
          </a:xfrm>
          <a:prstGeom prst="rect">
            <a:avLst/>
          </a:prstGeom>
          <a:noFill/>
          <a:ln w="9525">
            <a:noFill/>
            <a:miter lim="800000"/>
            <a:headEnd/>
            <a:tailEnd/>
          </a:ln>
        </p:spPr>
      </p:pic>
      <p:sp>
        <p:nvSpPr>
          <p:cNvPr id="56325" name="Text Box 17"/>
          <p:cNvSpPr txBox="1">
            <a:spLocks noChangeArrowheads="1"/>
          </p:cNvSpPr>
          <p:nvPr/>
        </p:nvSpPr>
        <p:spPr bwMode="auto">
          <a:xfrm>
            <a:off x="3581400" y="4495800"/>
            <a:ext cx="1066800" cy="517525"/>
          </a:xfrm>
          <a:prstGeom prst="rect">
            <a:avLst/>
          </a:prstGeom>
          <a:noFill/>
          <a:ln w="9525">
            <a:noFill/>
            <a:miter lim="800000"/>
            <a:headEnd/>
            <a:tailEnd/>
          </a:ln>
        </p:spPr>
        <p:txBody>
          <a:bodyPr>
            <a:spAutoFit/>
          </a:bodyPr>
          <a:lstStyle/>
          <a:p>
            <a:pPr eaLnBrk="1" hangingPunct="1"/>
            <a:r>
              <a:rPr lang="en-US" sz="1400">
                <a:latin typeface="Arial" pitchFamily="34" charset="0"/>
              </a:rPr>
              <a:t>betatron spoilers</a:t>
            </a:r>
          </a:p>
        </p:txBody>
      </p:sp>
      <p:sp>
        <p:nvSpPr>
          <p:cNvPr id="56326" name="Text Box 21"/>
          <p:cNvSpPr txBox="1">
            <a:spLocks noChangeArrowheads="1"/>
          </p:cNvSpPr>
          <p:nvPr/>
        </p:nvSpPr>
        <p:spPr bwMode="auto">
          <a:xfrm>
            <a:off x="4800600" y="4267200"/>
            <a:ext cx="1066800" cy="304800"/>
          </a:xfrm>
          <a:prstGeom prst="rect">
            <a:avLst/>
          </a:prstGeom>
          <a:noFill/>
          <a:ln w="9525">
            <a:noFill/>
            <a:miter lim="800000"/>
            <a:headEnd/>
            <a:tailEnd/>
          </a:ln>
        </p:spPr>
        <p:txBody>
          <a:bodyPr>
            <a:spAutoFit/>
          </a:bodyPr>
          <a:lstStyle/>
          <a:p>
            <a:pPr eaLnBrk="1" hangingPunct="1"/>
            <a:r>
              <a:rPr lang="en-US" sz="1400">
                <a:latin typeface="Arial" pitchFamily="34" charset="0"/>
              </a:rPr>
              <a:t>E- spoiler</a:t>
            </a:r>
          </a:p>
        </p:txBody>
      </p:sp>
      <p:sp>
        <p:nvSpPr>
          <p:cNvPr id="56327" name="Line 22"/>
          <p:cNvSpPr>
            <a:spLocks noChangeShapeType="1"/>
          </p:cNvSpPr>
          <p:nvPr/>
        </p:nvSpPr>
        <p:spPr bwMode="auto">
          <a:xfrm>
            <a:off x="3683000" y="5638800"/>
            <a:ext cx="0" cy="914400"/>
          </a:xfrm>
          <a:prstGeom prst="line">
            <a:avLst/>
          </a:prstGeom>
          <a:noFill/>
          <a:ln w="9525">
            <a:solidFill>
              <a:srgbClr val="FF33CC"/>
            </a:solidFill>
            <a:round/>
            <a:headEnd/>
            <a:tailEnd/>
          </a:ln>
        </p:spPr>
        <p:txBody>
          <a:bodyPr/>
          <a:lstStyle/>
          <a:p>
            <a:endParaRPr lang="en-GB"/>
          </a:p>
        </p:txBody>
      </p:sp>
      <p:sp>
        <p:nvSpPr>
          <p:cNvPr id="56328" name="Line 23"/>
          <p:cNvSpPr>
            <a:spLocks noChangeShapeType="1"/>
          </p:cNvSpPr>
          <p:nvPr/>
        </p:nvSpPr>
        <p:spPr bwMode="auto">
          <a:xfrm>
            <a:off x="4267200" y="5638800"/>
            <a:ext cx="0" cy="914400"/>
          </a:xfrm>
          <a:prstGeom prst="line">
            <a:avLst/>
          </a:prstGeom>
          <a:noFill/>
          <a:ln w="9525">
            <a:solidFill>
              <a:srgbClr val="FF33CC"/>
            </a:solidFill>
            <a:round/>
            <a:headEnd/>
            <a:tailEnd/>
          </a:ln>
        </p:spPr>
        <p:txBody>
          <a:bodyPr/>
          <a:lstStyle/>
          <a:p>
            <a:endParaRPr lang="en-GB"/>
          </a:p>
        </p:txBody>
      </p:sp>
      <p:sp>
        <p:nvSpPr>
          <p:cNvPr id="56329" name="Line 24"/>
          <p:cNvSpPr>
            <a:spLocks noChangeShapeType="1"/>
          </p:cNvSpPr>
          <p:nvPr/>
        </p:nvSpPr>
        <p:spPr bwMode="auto">
          <a:xfrm>
            <a:off x="5116513" y="2209800"/>
            <a:ext cx="14287" cy="3657600"/>
          </a:xfrm>
          <a:prstGeom prst="line">
            <a:avLst/>
          </a:prstGeom>
          <a:noFill/>
          <a:ln w="9525">
            <a:solidFill>
              <a:srgbClr val="FF33CC"/>
            </a:solidFill>
            <a:round/>
            <a:headEnd/>
            <a:tailEnd/>
          </a:ln>
        </p:spPr>
        <p:txBody>
          <a:bodyPr/>
          <a:lstStyle/>
          <a:p>
            <a:endParaRPr lang="en-GB"/>
          </a:p>
        </p:txBody>
      </p:sp>
    </p:spTree>
  </p:cSld>
  <p:clrMapOvr>
    <a:masterClrMapping/>
  </p:clrMapOvr>
  <p:transition>
    <p:strips dir="rd"/>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7346" name="Picture 4"/>
          <p:cNvPicPr>
            <a:picLocks noChangeAspect="1" noChangeArrowheads="1"/>
          </p:cNvPicPr>
          <p:nvPr/>
        </p:nvPicPr>
        <p:blipFill>
          <a:blip r:embed="rId2" cstate="screen"/>
          <a:srcRect l="8142" t="3334" r="8333" b="4445"/>
          <a:stretch>
            <a:fillRect/>
          </a:stretch>
        </p:blipFill>
        <p:spPr bwMode="auto">
          <a:xfrm>
            <a:off x="1323975" y="152400"/>
            <a:ext cx="7637463" cy="6324600"/>
          </a:xfrm>
          <a:prstGeom prst="rect">
            <a:avLst/>
          </a:prstGeom>
          <a:noFill/>
          <a:ln w="9525">
            <a:noFill/>
            <a:miter lim="800000"/>
            <a:headEnd/>
            <a:tailEnd/>
          </a:ln>
        </p:spPr>
      </p:pic>
      <p:sp>
        <p:nvSpPr>
          <p:cNvPr id="57347" name="Text Box 5"/>
          <p:cNvSpPr txBox="1">
            <a:spLocks noChangeArrowheads="1"/>
          </p:cNvSpPr>
          <p:nvPr/>
        </p:nvSpPr>
        <p:spPr bwMode="auto">
          <a:xfrm>
            <a:off x="4265613" y="757238"/>
            <a:ext cx="1150937" cy="304800"/>
          </a:xfrm>
          <a:prstGeom prst="rect">
            <a:avLst/>
          </a:prstGeom>
          <a:solidFill>
            <a:schemeClr val="bg1"/>
          </a:solidFill>
          <a:ln w="9525">
            <a:noFill/>
            <a:miter lim="800000"/>
            <a:headEnd/>
            <a:tailEnd/>
          </a:ln>
        </p:spPr>
        <p:txBody>
          <a:bodyPr wrap="none">
            <a:spAutoFit/>
          </a:bodyPr>
          <a:lstStyle/>
          <a:p>
            <a:pPr algn="ctr" eaLnBrk="1" hangingPunct="1"/>
            <a:r>
              <a:rPr lang="en-US" sz="1400" b="1">
                <a:solidFill>
                  <a:srgbClr val="663300"/>
                </a:solidFill>
                <a:latin typeface="Arial" pitchFamily="34" charset="0"/>
              </a:rPr>
              <a:t>polarimeter</a:t>
            </a:r>
          </a:p>
        </p:txBody>
      </p:sp>
      <p:sp>
        <p:nvSpPr>
          <p:cNvPr id="57348" name="Text Box 6"/>
          <p:cNvSpPr txBox="1">
            <a:spLocks noChangeArrowheads="1"/>
          </p:cNvSpPr>
          <p:nvPr/>
        </p:nvSpPr>
        <p:spPr bwMode="auto">
          <a:xfrm>
            <a:off x="2424113" y="715963"/>
            <a:ext cx="1944687" cy="517525"/>
          </a:xfrm>
          <a:prstGeom prst="rect">
            <a:avLst/>
          </a:prstGeom>
          <a:solidFill>
            <a:schemeClr val="bg1"/>
          </a:solidFill>
          <a:ln w="9525">
            <a:noFill/>
            <a:miter lim="800000"/>
            <a:headEnd/>
            <a:tailEnd/>
          </a:ln>
        </p:spPr>
        <p:txBody>
          <a:bodyPr wrap="none">
            <a:spAutoFit/>
          </a:bodyPr>
          <a:lstStyle/>
          <a:p>
            <a:pPr algn="ctr" eaLnBrk="1" hangingPunct="1"/>
            <a:r>
              <a:rPr lang="en-US" sz="1400" b="1">
                <a:solidFill>
                  <a:srgbClr val="663300"/>
                </a:solidFill>
                <a:latin typeface="Arial" pitchFamily="34" charset="0"/>
              </a:rPr>
              <a:t>skew correction /</a:t>
            </a:r>
          </a:p>
          <a:p>
            <a:pPr algn="ctr" eaLnBrk="1" hangingPunct="1"/>
            <a:r>
              <a:rPr lang="en-US" sz="1400" b="1">
                <a:solidFill>
                  <a:srgbClr val="663300"/>
                </a:solidFill>
                <a:latin typeface="Arial" pitchFamily="34" charset="0"/>
              </a:rPr>
              <a:t>emittance diagnostic</a:t>
            </a:r>
          </a:p>
        </p:txBody>
      </p:sp>
      <p:sp>
        <p:nvSpPr>
          <p:cNvPr id="57349" name="Text Box 7"/>
          <p:cNvSpPr txBox="1">
            <a:spLocks noChangeArrowheads="1"/>
          </p:cNvSpPr>
          <p:nvPr/>
        </p:nvSpPr>
        <p:spPr bwMode="auto">
          <a:xfrm>
            <a:off x="1741488" y="715963"/>
            <a:ext cx="569912" cy="517525"/>
          </a:xfrm>
          <a:prstGeom prst="rect">
            <a:avLst/>
          </a:prstGeom>
          <a:solidFill>
            <a:schemeClr val="bg1"/>
          </a:solidFill>
          <a:ln w="9525">
            <a:noFill/>
            <a:miter lim="800000"/>
            <a:headEnd/>
            <a:tailEnd/>
          </a:ln>
        </p:spPr>
        <p:txBody>
          <a:bodyPr wrap="none">
            <a:spAutoFit/>
          </a:bodyPr>
          <a:lstStyle/>
          <a:p>
            <a:pPr algn="ctr" eaLnBrk="1" hangingPunct="1"/>
            <a:r>
              <a:rPr lang="en-US" sz="1400" b="1">
                <a:solidFill>
                  <a:srgbClr val="663300"/>
                </a:solidFill>
                <a:latin typeface="Arial" pitchFamily="34" charset="0"/>
              </a:rPr>
              <a:t>MPS</a:t>
            </a:r>
          </a:p>
          <a:p>
            <a:pPr algn="ctr" eaLnBrk="1" hangingPunct="1"/>
            <a:r>
              <a:rPr lang="en-US" sz="1400" b="1">
                <a:solidFill>
                  <a:srgbClr val="663300"/>
                </a:solidFill>
                <a:latin typeface="Arial" pitchFamily="34" charset="0"/>
              </a:rPr>
              <a:t>coll</a:t>
            </a:r>
          </a:p>
        </p:txBody>
      </p:sp>
      <p:sp>
        <p:nvSpPr>
          <p:cNvPr id="57350" name="Text Box 8"/>
          <p:cNvSpPr txBox="1">
            <a:spLocks noChangeArrowheads="1"/>
          </p:cNvSpPr>
          <p:nvPr/>
        </p:nvSpPr>
        <p:spPr bwMode="auto">
          <a:xfrm>
            <a:off x="7235825" y="681038"/>
            <a:ext cx="1119188" cy="517525"/>
          </a:xfrm>
          <a:prstGeom prst="rect">
            <a:avLst/>
          </a:prstGeom>
          <a:solidFill>
            <a:schemeClr val="bg1"/>
          </a:solidFill>
          <a:ln w="9525">
            <a:noFill/>
            <a:miter lim="800000"/>
            <a:headEnd/>
            <a:tailEnd/>
          </a:ln>
        </p:spPr>
        <p:txBody>
          <a:bodyPr wrap="none">
            <a:spAutoFit/>
          </a:bodyPr>
          <a:lstStyle/>
          <a:p>
            <a:pPr algn="ctr" eaLnBrk="1" hangingPunct="1"/>
            <a:r>
              <a:rPr lang="en-US" sz="1400" b="1">
                <a:solidFill>
                  <a:srgbClr val="663300"/>
                </a:solidFill>
                <a:latin typeface="Arial" pitchFamily="34" charset="0"/>
              </a:rPr>
              <a:t>betatron</a:t>
            </a:r>
          </a:p>
          <a:p>
            <a:pPr algn="ctr" eaLnBrk="1" hangingPunct="1"/>
            <a:r>
              <a:rPr lang="en-US" sz="1400" b="1">
                <a:solidFill>
                  <a:srgbClr val="663300"/>
                </a:solidFill>
                <a:latin typeface="Arial" pitchFamily="34" charset="0"/>
              </a:rPr>
              <a:t>collimation</a:t>
            </a:r>
          </a:p>
        </p:txBody>
      </p:sp>
      <p:sp>
        <p:nvSpPr>
          <p:cNvPr id="57351" name="Text Box 9"/>
          <p:cNvSpPr txBox="1">
            <a:spLocks noChangeArrowheads="1"/>
          </p:cNvSpPr>
          <p:nvPr/>
        </p:nvSpPr>
        <p:spPr bwMode="auto">
          <a:xfrm>
            <a:off x="7065963" y="1785938"/>
            <a:ext cx="992187" cy="517525"/>
          </a:xfrm>
          <a:prstGeom prst="rect">
            <a:avLst/>
          </a:prstGeom>
          <a:noFill/>
          <a:ln w="9525">
            <a:noFill/>
            <a:miter lim="800000"/>
            <a:headEnd/>
            <a:tailEnd/>
          </a:ln>
        </p:spPr>
        <p:txBody>
          <a:bodyPr wrap="none">
            <a:spAutoFit/>
          </a:bodyPr>
          <a:lstStyle/>
          <a:p>
            <a:pPr algn="ctr" eaLnBrk="1" hangingPunct="1"/>
            <a:r>
              <a:rPr lang="en-US" sz="1400" b="1">
                <a:solidFill>
                  <a:srgbClr val="663300"/>
                </a:solidFill>
                <a:latin typeface="Arial" pitchFamily="34" charset="0"/>
              </a:rPr>
              <a:t>fast</a:t>
            </a:r>
          </a:p>
          <a:p>
            <a:pPr algn="ctr" eaLnBrk="1" hangingPunct="1"/>
            <a:r>
              <a:rPr lang="en-US" sz="1400" b="1">
                <a:solidFill>
                  <a:srgbClr val="663300"/>
                </a:solidFill>
                <a:latin typeface="Arial" pitchFamily="34" charset="0"/>
              </a:rPr>
              <a:t>sweepers</a:t>
            </a:r>
          </a:p>
        </p:txBody>
      </p:sp>
      <p:sp>
        <p:nvSpPr>
          <p:cNvPr id="57352" name="Text Box 10"/>
          <p:cNvSpPr txBox="1">
            <a:spLocks noChangeArrowheads="1"/>
          </p:cNvSpPr>
          <p:nvPr/>
        </p:nvSpPr>
        <p:spPr bwMode="auto">
          <a:xfrm>
            <a:off x="8020050" y="2300288"/>
            <a:ext cx="773113" cy="517525"/>
          </a:xfrm>
          <a:prstGeom prst="rect">
            <a:avLst/>
          </a:prstGeom>
          <a:noFill/>
          <a:ln w="9525">
            <a:noFill/>
            <a:miter lim="800000"/>
            <a:headEnd/>
            <a:tailEnd/>
          </a:ln>
        </p:spPr>
        <p:txBody>
          <a:bodyPr wrap="none">
            <a:spAutoFit/>
          </a:bodyPr>
          <a:lstStyle/>
          <a:p>
            <a:pPr algn="ctr" eaLnBrk="1" hangingPunct="1"/>
            <a:r>
              <a:rPr lang="en-US" sz="1400" b="1">
                <a:solidFill>
                  <a:srgbClr val="663300"/>
                </a:solidFill>
                <a:latin typeface="Arial" pitchFamily="34" charset="0"/>
              </a:rPr>
              <a:t>tuneup</a:t>
            </a:r>
          </a:p>
          <a:p>
            <a:pPr algn="ctr" eaLnBrk="1" hangingPunct="1"/>
            <a:r>
              <a:rPr lang="en-US" sz="1400" b="1">
                <a:solidFill>
                  <a:srgbClr val="663300"/>
                </a:solidFill>
                <a:latin typeface="Arial" pitchFamily="34" charset="0"/>
              </a:rPr>
              <a:t>dump</a:t>
            </a:r>
          </a:p>
        </p:txBody>
      </p:sp>
      <p:sp>
        <p:nvSpPr>
          <p:cNvPr id="57353" name="Text Box 11"/>
          <p:cNvSpPr txBox="1">
            <a:spLocks noChangeArrowheads="1"/>
          </p:cNvSpPr>
          <p:nvPr/>
        </p:nvSpPr>
        <p:spPr bwMode="auto">
          <a:xfrm>
            <a:off x="5461000" y="690563"/>
            <a:ext cx="646113" cy="304800"/>
          </a:xfrm>
          <a:prstGeom prst="rect">
            <a:avLst/>
          </a:prstGeom>
          <a:noFill/>
          <a:ln w="9525">
            <a:noFill/>
            <a:miter lim="800000"/>
            <a:headEnd/>
            <a:tailEnd/>
          </a:ln>
        </p:spPr>
        <p:txBody>
          <a:bodyPr wrap="none">
            <a:spAutoFit/>
          </a:bodyPr>
          <a:lstStyle/>
          <a:p>
            <a:pPr algn="ctr" eaLnBrk="1" hangingPunct="1"/>
            <a:r>
              <a:rPr lang="en-US" sz="1400" b="1">
                <a:solidFill>
                  <a:srgbClr val="663300"/>
                </a:solidFill>
                <a:latin typeface="Arial" pitchFamily="34" charset="0"/>
              </a:rPr>
              <a:t>septa</a:t>
            </a:r>
          </a:p>
        </p:txBody>
      </p:sp>
      <p:sp>
        <p:nvSpPr>
          <p:cNvPr id="57354" name="Line 12"/>
          <p:cNvSpPr>
            <a:spLocks noChangeShapeType="1"/>
          </p:cNvSpPr>
          <p:nvPr/>
        </p:nvSpPr>
        <p:spPr bwMode="auto">
          <a:xfrm flipH="1" flipV="1">
            <a:off x="5218113" y="685800"/>
            <a:ext cx="228600" cy="533400"/>
          </a:xfrm>
          <a:prstGeom prst="line">
            <a:avLst/>
          </a:prstGeom>
          <a:noFill/>
          <a:ln w="9525">
            <a:solidFill>
              <a:srgbClr val="663300"/>
            </a:solidFill>
            <a:round/>
            <a:headEnd/>
            <a:tailEnd type="triangle" w="sm" len="lg"/>
          </a:ln>
        </p:spPr>
        <p:txBody>
          <a:bodyPr/>
          <a:lstStyle/>
          <a:p>
            <a:endParaRPr lang="en-GB"/>
          </a:p>
        </p:txBody>
      </p:sp>
      <p:sp>
        <p:nvSpPr>
          <p:cNvPr id="57355" name="Text Box 13"/>
          <p:cNvSpPr txBox="1">
            <a:spLocks noChangeArrowheads="1"/>
          </p:cNvSpPr>
          <p:nvPr/>
        </p:nvSpPr>
        <p:spPr bwMode="auto">
          <a:xfrm>
            <a:off x="5037138" y="1004888"/>
            <a:ext cx="795337" cy="517525"/>
          </a:xfrm>
          <a:prstGeom prst="rect">
            <a:avLst/>
          </a:prstGeom>
          <a:solidFill>
            <a:schemeClr val="bg1"/>
          </a:solidFill>
          <a:ln w="9525">
            <a:noFill/>
            <a:miter lim="800000"/>
            <a:headEnd/>
            <a:tailEnd/>
          </a:ln>
        </p:spPr>
        <p:txBody>
          <a:bodyPr wrap="none">
            <a:spAutoFit/>
          </a:bodyPr>
          <a:lstStyle/>
          <a:p>
            <a:pPr algn="ctr" eaLnBrk="1" hangingPunct="1"/>
            <a:r>
              <a:rPr lang="en-US" sz="1400" b="1">
                <a:solidFill>
                  <a:srgbClr val="663300"/>
                </a:solidFill>
                <a:latin typeface="Arial" pitchFamily="34" charset="0"/>
              </a:rPr>
              <a:t>fast</a:t>
            </a:r>
          </a:p>
          <a:p>
            <a:pPr algn="ctr" eaLnBrk="1" hangingPunct="1"/>
            <a:r>
              <a:rPr lang="en-US" sz="1400" b="1">
                <a:solidFill>
                  <a:srgbClr val="663300"/>
                </a:solidFill>
                <a:latin typeface="Arial" pitchFamily="34" charset="0"/>
              </a:rPr>
              <a:t>kickers</a:t>
            </a:r>
          </a:p>
        </p:txBody>
      </p:sp>
      <p:sp>
        <p:nvSpPr>
          <p:cNvPr id="57356" name="Text Box 14"/>
          <p:cNvSpPr txBox="1">
            <a:spLocks noChangeArrowheads="1"/>
          </p:cNvSpPr>
          <p:nvPr/>
        </p:nvSpPr>
        <p:spPr bwMode="auto">
          <a:xfrm>
            <a:off x="2178050" y="4148138"/>
            <a:ext cx="1119188" cy="517525"/>
          </a:xfrm>
          <a:prstGeom prst="rect">
            <a:avLst/>
          </a:prstGeom>
          <a:solidFill>
            <a:schemeClr val="bg1"/>
          </a:solidFill>
          <a:ln w="9525">
            <a:noFill/>
            <a:miter lim="800000"/>
            <a:headEnd/>
            <a:tailEnd/>
          </a:ln>
        </p:spPr>
        <p:txBody>
          <a:bodyPr wrap="none">
            <a:spAutoFit/>
          </a:bodyPr>
          <a:lstStyle/>
          <a:p>
            <a:pPr algn="ctr" eaLnBrk="1" hangingPunct="1"/>
            <a:r>
              <a:rPr lang="en-US" sz="1400" b="1">
                <a:solidFill>
                  <a:srgbClr val="663300"/>
                </a:solidFill>
                <a:latin typeface="Arial" pitchFamily="34" charset="0"/>
              </a:rPr>
              <a:t>energy</a:t>
            </a:r>
          </a:p>
          <a:p>
            <a:pPr algn="ctr" eaLnBrk="1" hangingPunct="1"/>
            <a:r>
              <a:rPr lang="en-US" sz="1400" b="1">
                <a:solidFill>
                  <a:srgbClr val="663300"/>
                </a:solidFill>
                <a:latin typeface="Arial" pitchFamily="34" charset="0"/>
              </a:rPr>
              <a:t>collimation</a:t>
            </a:r>
          </a:p>
        </p:txBody>
      </p:sp>
      <p:sp>
        <p:nvSpPr>
          <p:cNvPr id="57357" name="Text Box 15"/>
          <p:cNvSpPr txBox="1">
            <a:spLocks noChangeArrowheads="1"/>
          </p:cNvSpPr>
          <p:nvPr/>
        </p:nvSpPr>
        <p:spPr bwMode="auto">
          <a:xfrm>
            <a:off x="3641725" y="3633788"/>
            <a:ext cx="706438" cy="517525"/>
          </a:xfrm>
          <a:prstGeom prst="rect">
            <a:avLst/>
          </a:prstGeom>
          <a:noFill/>
          <a:ln w="9525">
            <a:noFill/>
            <a:miter lim="800000"/>
            <a:headEnd/>
            <a:tailEnd/>
          </a:ln>
        </p:spPr>
        <p:txBody>
          <a:bodyPr wrap="none">
            <a:spAutoFit/>
          </a:bodyPr>
          <a:lstStyle/>
          <a:p>
            <a:pPr algn="ctr" eaLnBrk="1" hangingPunct="1"/>
            <a:r>
              <a:rPr lang="en-US" sz="1400" b="1">
                <a:solidFill>
                  <a:srgbClr val="663300"/>
                </a:solidFill>
                <a:latin typeface="Arial" pitchFamily="34" charset="0"/>
              </a:rPr>
              <a:t>beta</a:t>
            </a:r>
          </a:p>
          <a:p>
            <a:pPr algn="ctr" eaLnBrk="1" hangingPunct="1"/>
            <a:r>
              <a:rPr lang="en-US" sz="1400" b="1">
                <a:solidFill>
                  <a:srgbClr val="663300"/>
                </a:solidFill>
                <a:latin typeface="Arial" pitchFamily="34" charset="0"/>
              </a:rPr>
              <a:t>match</a:t>
            </a:r>
          </a:p>
        </p:txBody>
      </p:sp>
      <p:sp>
        <p:nvSpPr>
          <p:cNvPr id="57358" name="Line 16"/>
          <p:cNvSpPr>
            <a:spLocks noChangeShapeType="1"/>
          </p:cNvSpPr>
          <p:nvPr/>
        </p:nvSpPr>
        <p:spPr bwMode="auto">
          <a:xfrm flipH="1" flipV="1">
            <a:off x="4037013" y="4448175"/>
            <a:ext cx="228600" cy="533400"/>
          </a:xfrm>
          <a:prstGeom prst="line">
            <a:avLst/>
          </a:prstGeom>
          <a:noFill/>
          <a:ln w="9525">
            <a:solidFill>
              <a:srgbClr val="663300"/>
            </a:solidFill>
            <a:round/>
            <a:headEnd/>
            <a:tailEnd type="triangle" w="sm" len="lg"/>
          </a:ln>
        </p:spPr>
        <p:txBody>
          <a:bodyPr/>
          <a:lstStyle/>
          <a:p>
            <a:endParaRPr lang="en-GB"/>
          </a:p>
        </p:txBody>
      </p:sp>
      <p:sp>
        <p:nvSpPr>
          <p:cNvPr id="57359" name="Text Box 17"/>
          <p:cNvSpPr txBox="1">
            <a:spLocks noChangeArrowheads="1"/>
          </p:cNvSpPr>
          <p:nvPr/>
        </p:nvSpPr>
        <p:spPr bwMode="auto">
          <a:xfrm>
            <a:off x="3587750" y="4754563"/>
            <a:ext cx="1308100" cy="517525"/>
          </a:xfrm>
          <a:prstGeom prst="rect">
            <a:avLst/>
          </a:prstGeom>
          <a:solidFill>
            <a:schemeClr val="bg1"/>
          </a:solidFill>
          <a:ln w="9525">
            <a:noFill/>
            <a:miter lim="800000"/>
            <a:headEnd/>
            <a:tailEnd/>
          </a:ln>
        </p:spPr>
        <p:txBody>
          <a:bodyPr wrap="none">
            <a:spAutoFit/>
          </a:bodyPr>
          <a:lstStyle/>
          <a:p>
            <a:pPr algn="ctr" eaLnBrk="1" hangingPunct="1"/>
            <a:r>
              <a:rPr lang="en-US" sz="1400" b="1">
                <a:solidFill>
                  <a:srgbClr val="663300"/>
                </a:solidFill>
                <a:latin typeface="Arial" pitchFamily="34" charset="0"/>
              </a:rPr>
              <a:t>energy</a:t>
            </a:r>
          </a:p>
          <a:p>
            <a:pPr algn="ctr" eaLnBrk="1" hangingPunct="1"/>
            <a:r>
              <a:rPr lang="en-US" sz="1400" b="1">
                <a:solidFill>
                  <a:srgbClr val="663300"/>
                </a:solidFill>
                <a:latin typeface="Arial" pitchFamily="34" charset="0"/>
              </a:rPr>
              <a:t>spectrometer</a:t>
            </a:r>
          </a:p>
        </p:txBody>
      </p:sp>
      <p:sp>
        <p:nvSpPr>
          <p:cNvPr id="57360" name="Text Box 18"/>
          <p:cNvSpPr txBox="1">
            <a:spLocks noChangeArrowheads="1"/>
          </p:cNvSpPr>
          <p:nvPr/>
        </p:nvSpPr>
        <p:spPr bwMode="auto">
          <a:xfrm>
            <a:off x="5346700" y="3976688"/>
            <a:ext cx="1181100" cy="517525"/>
          </a:xfrm>
          <a:prstGeom prst="rect">
            <a:avLst/>
          </a:prstGeom>
          <a:solidFill>
            <a:schemeClr val="bg1"/>
          </a:solidFill>
          <a:ln w="9525">
            <a:noFill/>
            <a:miter lim="800000"/>
            <a:headEnd/>
            <a:tailEnd/>
          </a:ln>
        </p:spPr>
        <p:txBody>
          <a:bodyPr wrap="none">
            <a:spAutoFit/>
          </a:bodyPr>
          <a:lstStyle/>
          <a:p>
            <a:pPr algn="ctr" eaLnBrk="1" hangingPunct="1"/>
            <a:r>
              <a:rPr lang="en-US" sz="1400" b="1">
                <a:solidFill>
                  <a:srgbClr val="663300"/>
                </a:solidFill>
                <a:latin typeface="Arial" pitchFamily="34" charset="0"/>
              </a:rPr>
              <a:t>final</a:t>
            </a:r>
          </a:p>
          <a:p>
            <a:pPr algn="ctr" eaLnBrk="1" hangingPunct="1"/>
            <a:r>
              <a:rPr lang="en-US" sz="1400" b="1">
                <a:solidFill>
                  <a:srgbClr val="663300"/>
                </a:solidFill>
                <a:latin typeface="Arial" pitchFamily="34" charset="0"/>
              </a:rPr>
              <a:t>transformer</a:t>
            </a:r>
          </a:p>
        </p:txBody>
      </p:sp>
      <p:sp>
        <p:nvSpPr>
          <p:cNvPr id="57361" name="Line 19"/>
          <p:cNvSpPr>
            <a:spLocks noChangeShapeType="1"/>
          </p:cNvSpPr>
          <p:nvPr/>
        </p:nvSpPr>
        <p:spPr bwMode="auto">
          <a:xfrm flipV="1">
            <a:off x="7158038" y="5038725"/>
            <a:ext cx="228600" cy="533400"/>
          </a:xfrm>
          <a:prstGeom prst="line">
            <a:avLst/>
          </a:prstGeom>
          <a:noFill/>
          <a:ln w="9525">
            <a:solidFill>
              <a:srgbClr val="663300"/>
            </a:solidFill>
            <a:round/>
            <a:headEnd/>
            <a:tailEnd type="triangle" w="sm" len="lg"/>
          </a:ln>
        </p:spPr>
        <p:txBody>
          <a:bodyPr/>
          <a:lstStyle/>
          <a:p>
            <a:endParaRPr lang="en-GB"/>
          </a:p>
        </p:txBody>
      </p:sp>
      <p:sp>
        <p:nvSpPr>
          <p:cNvPr id="57362" name="Text Box 20"/>
          <p:cNvSpPr txBox="1">
            <a:spLocks noChangeArrowheads="1"/>
          </p:cNvSpPr>
          <p:nvPr/>
        </p:nvSpPr>
        <p:spPr bwMode="auto">
          <a:xfrm>
            <a:off x="6400800" y="5410200"/>
            <a:ext cx="822325" cy="517525"/>
          </a:xfrm>
          <a:prstGeom prst="rect">
            <a:avLst/>
          </a:prstGeom>
          <a:solidFill>
            <a:schemeClr val="bg1"/>
          </a:solidFill>
          <a:ln w="9525">
            <a:noFill/>
            <a:miter lim="800000"/>
            <a:headEnd/>
            <a:tailEnd/>
          </a:ln>
        </p:spPr>
        <p:txBody>
          <a:bodyPr wrap="none">
            <a:spAutoFit/>
          </a:bodyPr>
          <a:lstStyle/>
          <a:p>
            <a:pPr algn="ctr" eaLnBrk="1" hangingPunct="1"/>
            <a:r>
              <a:rPr lang="en-US" sz="1400" b="1">
                <a:solidFill>
                  <a:srgbClr val="663300"/>
                </a:solidFill>
                <a:latin typeface="Arial" pitchFamily="34" charset="0"/>
              </a:rPr>
              <a:t>final</a:t>
            </a:r>
          </a:p>
          <a:p>
            <a:pPr algn="ctr" eaLnBrk="1" hangingPunct="1"/>
            <a:r>
              <a:rPr lang="en-US" sz="1400" b="1">
                <a:solidFill>
                  <a:srgbClr val="663300"/>
                </a:solidFill>
                <a:latin typeface="Arial" pitchFamily="34" charset="0"/>
              </a:rPr>
              <a:t>doublet</a:t>
            </a:r>
          </a:p>
        </p:txBody>
      </p:sp>
      <p:sp>
        <p:nvSpPr>
          <p:cNvPr id="57363" name="Text Box 21"/>
          <p:cNvSpPr txBox="1">
            <a:spLocks noChangeArrowheads="1"/>
          </p:cNvSpPr>
          <p:nvPr/>
        </p:nvSpPr>
        <p:spPr bwMode="auto">
          <a:xfrm>
            <a:off x="7246938" y="4310063"/>
            <a:ext cx="352425" cy="304800"/>
          </a:xfrm>
          <a:prstGeom prst="rect">
            <a:avLst/>
          </a:prstGeom>
          <a:solidFill>
            <a:schemeClr val="bg1"/>
          </a:solidFill>
          <a:ln w="9525">
            <a:noFill/>
            <a:miter lim="800000"/>
            <a:headEnd/>
            <a:tailEnd/>
          </a:ln>
        </p:spPr>
        <p:txBody>
          <a:bodyPr wrap="none">
            <a:spAutoFit/>
          </a:bodyPr>
          <a:lstStyle/>
          <a:p>
            <a:pPr algn="ctr" eaLnBrk="1" hangingPunct="1"/>
            <a:r>
              <a:rPr lang="en-US" sz="1400" b="1">
                <a:solidFill>
                  <a:srgbClr val="663300"/>
                </a:solidFill>
                <a:latin typeface="Arial" pitchFamily="34" charset="0"/>
              </a:rPr>
              <a:t>IP</a:t>
            </a:r>
          </a:p>
        </p:txBody>
      </p:sp>
      <p:sp>
        <p:nvSpPr>
          <p:cNvPr id="57364" name="Line 22"/>
          <p:cNvSpPr>
            <a:spLocks noChangeShapeType="1"/>
          </p:cNvSpPr>
          <p:nvPr/>
        </p:nvSpPr>
        <p:spPr bwMode="auto">
          <a:xfrm flipH="1" flipV="1">
            <a:off x="7732713" y="5029200"/>
            <a:ext cx="228600" cy="533400"/>
          </a:xfrm>
          <a:prstGeom prst="line">
            <a:avLst/>
          </a:prstGeom>
          <a:noFill/>
          <a:ln w="9525">
            <a:solidFill>
              <a:srgbClr val="663300"/>
            </a:solidFill>
            <a:round/>
            <a:headEnd/>
            <a:tailEnd type="triangle" w="sm" len="lg"/>
          </a:ln>
        </p:spPr>
        <p:txBody>
          <a:bodyPr/>
          <a:lstStyle/>
          <a:p>
            <a:endParaRPr lang="en-GB"/>
          </a:p>
        </p:txBody>
      </p:sp>
      <p:sp>
        <p:nvSpPr>
          <p:cNvPr id="57365" name="Text Box 23"/>
          <p:cNvSpPr txBox="1">
            <a:spLocks noChangeArrowheads="1"/>
          </p:cNvSpPr>
          <p:nvPr/>
        </p:nvSpPr>
        <p:spPr bwMode="auto">
          <a:xfrm>
            <a:off x="7315200" y="5486400"/>
            <a:ext cx="1308100" cy="517525"/>
          </a:xfrm>
          <a:prstGeom prst="rect">
            <a:avLst/>
          </a:prstGeom>
          <a:solidFill>
            <a:schemeClr val="bg1"/>
          </a:solidFill>
          <a:ln w="9525">
            <a:noFill/>
            <a:miter lim="800000"/>
            <a:headEnd/>
            <a:tailEnd/>
          </a:ln>
        </p:spPr>
        <p:txBody>
          <a:bodyPr wrap="none">
            <a:spAutoFit/>
          </a:bodyPr>
          <a:lstStyle/>
          <a:p>
            <a:pPr algn="ctr" eaLnBrk="1" hangingPunct="1"/>
            <a:r>
              <a:rPr lang="en-US" sz="1400" b="1">
                <a:solidFill>
                  <a:srgbClr val="663300"/>
                </a:solidFill>
                <a:latin typeface="Arial" pitchFamily="34" charset="0"/>
              </a:rPr>
              <a:t>energy</a:t>
            </a:r>
          </a:p>
          <a:p>
            <a:pPr algn="ctr" eaLnBrk="1" hangingPunct="1"/>
            <a:r>
              <a:rPr lang="en-US" sz="1400" b="1">
                <a:solidFill>
                  <a:srgbClr val="663300"/>
                </a:solidFill>
                <a:latin typeface="Arial" pitchFamily="34" charset="0"/>
              </a:rPr>
              <a:t>spectrometer</a:t>
            </a:r>
          </a:p>
        </p:txBody>
      </p:sp>
      <p:sp>
        <p:nvSpPr>
          <p:cNvPr id="57366" name="Line 24"/>
          <p:cNvSpPr>
            <a:spLocks noChangeShapeType="1"/>
          </p:cNvSpPr>
          <p:nvPr/>
        </p:nvSpPr>
        <p:spPr bwMode="auto">
          <a:xfrm>
            <a:off x="7904163" y="4171950"/>
            <a:ext cx="228600" cy="533400"/>
          </a:xfrm>
          <a:prstGeom prst="line">
            <a:avLst/>
          </a:prstGeom>
          <a:noFill/>
          <a:ln w="9525">
            <a:solidFill>
              <a:srgbClr val="663300"/>
            </a:solidFill>
            <a:round/>
            <a:headEnd/>
            <a:tailEnd type="triangle" w="sm" len="lg"/>
          </a:ln>
        </p:spPr>
        <p:txBody>
          <a:bodyPr/>
          <a:lstStyle/>
          <a:p>
            <a:endParaRPr lang="en-GB"/>
          </a:p>
        </p:txBody>
      </p:sp>
      <p:sp>
        <p:nvSpPr>
          <p:cNvPr id="57367" name="Text Box 25"/>
          <p:cNvSpPr txBox="1">
            <a:spLocks noChangeArrowheads="1"/>
          </p:cNvSpPr>
          <p:nvPr/>
        </p:nvSpPr>
        <p:spPr bwMode="auto">
          <a:xfrm>
            <a:off x="7421563" y="4052888"/>
            <a:ext cx="1150937" cy="304800"/>
          </a:xfrm>
          <a:prstGeom prst="rect">
            <a:avLst/>
          </a:prstGeom>
          <a:solidFill>
            <a:schemeClr val="bg1"/>
          </a:solidFill>
          <a:ln w="9525">
            <a:noFill/>
            <a:miter lim="800000"/>
            <a:headEnd/>
            <a:tailEnd/>
          </a:ln>
        </p:spPr>
        <p:txBody>
          <a:bodyPr wrap="none">
            <a:spAutoFit/>
          </a:bodyPr>
          <a:lstStyle/>
          <a:p>
            <a:pPr algn="ctr" eaLnBrk="1" hangingPunct="1"/>
            <a:r>
              <a:rPr lang="en-US" sz="1400" b="1">
                <a:solidFill>
                  <a:srgbClr val="663300"/>
                </a:solidFill>
                <a:latin typeface="Arial" pitchFamily="34" charset="0"/>
              </a:rPr>
              <a:t>polarimeter</a:t>
            </a:r>
          </a:p>
        </p:txBody>
      </p:sp>
      <p:sp>
        <p:nvSpPr>
          <p:cNvPr id="57368" name="Text Box 26"/>
          <p:cNvSpPr txBox="1">
            <a:spLocks noChangeArrowheads="1"/>
          </p:cNvSpPr>
          <p:nvPr/>
        </p:nvSpPr>
        <p:spPr bwMode="auto">
          <a:xfrm>
            <a:off x="7951788" y="4964113"/>
            <a:ext cx="992187" cy="517525"/>
          </a:xfrm>
          <a:prstGeom prst="rect">
            <a:avLst/>
          </a:prstGeom>
          <a:solidFill>
            <a:schemeClr val="bg1"/>
          </a:solidFill>
          <a:ln w="9525">
            <a:noFill/>
            <a:miter lim="800000"/>
            <a:headEnd/>
            <a:tailEnd/>
          </a:ln>
        </p:spPr>
        <p:txBody>
          <a:bodyPr wrap="none">
            <a:spAutoFit/>
          </a:bodyPr>
          <a:lstStyle/>
          <a:p>
            <a:pPr algn="ctr" eaLnBrk="1" hangingPunct="1"/>
            <a:r>
              <a:rPr lang="en-US" sz="1400" b="1">
                <a:solidFill>
                  <a:srgbClr val="663300"/>
                </a:solidFill>
                <a:latin typeface="Arial" pitchFamily="34" charset="0"/>
              </a:rPr>
              <a:t>fast</a:t>
            </a:r>
          </a:p>
          <a:p>
            <a:pPr algn="ctr" eaLnBrk="1" hangingPunct="1"/>
            <a:r>
              <a:rPr lang="en-US" sz="1400" b="1">
                <a:solidFill>
                  <a:srgbClr val="663300"/>
                </a:solidFill>
                <a:latin typeface="Arial" pitchFamily="34" charset="0"/>
              </a:rPr>
              <a:t>sweepers</a:t>
            </a:r>
          </a:p>
        </p:txBody>
      </p:sp>
      <p:sp>
        <p:nvSpPr>
          <p:cNvPr id="57369" name="Text Box 27"/>
          <p:cNvSpPr txBox="1">
            <a:spLocks noChangeArrowheads="1"/>
          </p:cNvSpPr>
          <p:nvPr/>
        </p:nvSpPr>
        <p:spPr bwMode="auto">
          <a:xfrm>
            <a:off x="8355013" y="4319588"/>
            <a:ext cx="836612" cy="517525"/>
          </a:xfrm>
          <a:prstGeom prst="rect">
            <a:avLst/>
          </a:prstGeom>
          <a:noFill/>
          <a:ln w="9525">
            <a:noFill/>
            <a:miter lim="800000"/>
            <a:headEnd/>
            <a:tailEnd/>
          </a:ln>
        </p:spPr>
        <p:txBody>
          <a:bodyPr wrap="none">
            <a:spAutoFit/>
          </a:bodyPr>
          <a:lstStyle/>
          <a:p>
            <a:pPr algn="ctr" eaLnBrk="1" hangingPunct="1"/>
            <a:r>
              <a:rPr lang="en-US" sz="1400" b="1">
                <a:solidFill>
                  <a:srgbClr val="663300"/>
                </a:solidFill>
                <a:latin typeface="Arial" pitchFamily="34" charset="0"/>
              </a:rPr>
              <a:t>primary</a:t>
            </a:r>
          </a:p>
          <a:p>
            <a:pPr algn="ctr" eaLnBrk="1" hangingPunct="1"/>
            <a:r>
              <a:rPr lang="en-US" sz="1400" b="1">
                <a:solidFill>
                  <a:srgbClr val="663300"/>
                </a:solidFill>
                <a:latin typeface="Arial" pitchFamily="34" charset="0"/>
              </a:rPr>
              <a:t>dump</a:t>
            </a:r>
          </a:p>
        </p:txBody>
      </p:sp>
    </p:spTree>
  </p:cSld>
  <p:clrMapOvr>
    <a:masterClrMapping/>
  </p:clrMapOvr>
  <p:transition>
    <p:strips dir="rd"/>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1026"/>
          <p:cNvSpPr>
            <a:spLocks noGrp="1" noChangeArrowheads="1"/>
          </p:cNvSpPr>
          <p:nvPr>
            <p:ph type="title"/>
          </p:nvPr>
        </p:nvSpPr>
        <p:spPr>
          <a:xfrm>
            <a:off x="2308225" y="176213"/>
            <a:ext cx="6594475" cy="587375"/>
          </a:xfrm>
        </p:spPr>
        <p:txBody>
          <a:bodyPr/>
          <a:lstStyle/>
          <a:p>
            <a:pPr algn="l"/>
            <a:r>
              <a:rPr lang="en-US" smtClean="0"/>
              <a:t>Nonlinear handling of </a:t>
            </a:r>
            <a:br>
              <a:rPr lang="en-US" smtClean="0"/>
            </a:br>
            <a:r>
              <a:rPr lang="en-US" smtClean="0"/>
              <a:t>beam tails in ILC BDS</a:t>
            </a:r>
          </a:p>
        </p:txBody>
      </p:sp>
      <p:sp>
        <p:nvSpPr>
          <p:cNvPr id="58371" name="Rectangle 1027"/>
          <p:cNvSpPr>
            <a:spLocks noGrp="1" noChangeArrowheads="1"/>
          </p:cNvSpPr>
          <p:nvPr>
            <p:ph type="body" idx="1"/>
          </p:nvPr>
        </p:nvSpPr>
        <p:spPr>
          <a:xfrm>
            <a:off x="152400" y="1524000"/>
            <a:ext cx="5791200" cy="4876800"/>
          </a:xfrm>
          <a:noFill/>
        </p:spPr>
        <p:txBody>
          <a:bodyPr/>
          <a:lstStyle/>
          <a:p>
            <a:pPr eaLnBrk="1" hangingPunct="1">
              <a:lnSpc>
                <a:spcPct val="90000"/>
              </a:lnSpc>
            </a:pPr>
            <a:r>
              <a:rPr lang="en-US" sz="2400" b="1" smtClean="0">
                <a:solidFill>
                  <a:srgbClr val="009900"/>
                </a:solidFill>
              </a:rPr>
              <a:t>Can we ameliorate the incoming beam tails to relax the required collimation  </a:t>
            </a:r>
            <a:br>
              <a:rPr lang="en-US" sz="2400" b="1" smtClean="0">
                <a:solidFill>
                  <a:srgbClr val="009900"/>
                </a:solidFill>
              </a:rPr>
            </a:br>
            <a:r>
              <a:rPr lang="en-US" sz="2400" b="1" smtClean="0">
                <a:solidFill>
                  <a:srgbClr val="009900"/>
                </a:solidFill>
              </a:rPr>
              <a:t>depth?</a:t>
            </a:r>
            <a:endParaRPr lang="en-US" sz="2400" smtClean="0">
              <a:solidFill>
                <a:srgbClr val="009900"/>
              </a:solidFill>
            </a:endParaRPr>
          </a:p>
          <a:p>
            <a:pPr eaLnBrk="1" hangingPunct="1">
              <a:lnSpc>
                <a:spcPct val="90000"/>
              </a:lnSpc>
            </a:pPr>
            <a:r>
              <a:rPr lang="en-US" sz="2400" smtClean="0"/>
              <a:t>One wants to </a:t>
            </a:r>
            <a:r>
              <a:rPr lang="en-US" sz="2400" b="1" smtClean="0"/>
              <a:t>focus beam tails</a:t>
            </a:r>
            <a:r>
              <a:rPr lang="en-US" sz="2400" smtClean="0"/>
              <a:t> but </a:t>
            </a:r>
            <a:br>
              <a:rPr lang="en-US" sz="2400" smtClean="0"/>
            </a:br>
            <a:r>
              <a:rPr lang="en-US" sz="2400" smtClean="0"/>
              <a:t>not to change the core of the beam</a:t>
            </a:r>
          </a:p>
          <a:p>
            <a:pPr lvl="1" eaLnBrk="1" hangingPunct="1">
              <a:lnSpc>
                <a:spcPct val="90000"/>
              </a:lnSpc>
            </a:pPr>
            <a:r>
              <a:rPr lang="en-US" sz="2000" smtClean="0"/>
              <a:t>use </a:t>
            </a:r>
            <a:r>
              <a:rPr lang="en-US" sz="2000" b="1" smtClean="0"/>
              <a:t>nonlinear</a:t>
            </a:r>
            <a:r>
              <a:rPr lang="en-US" sz="2000" smtClean="0"/>
              <a:t> elements</a:t>
            </a:r>
          </a:p>
          <a:p>
            <a:pPr eaLnBrk="1" hangingPunct="1">
              <a:lnSpc>
                <a:spcPct val="90000"/>
              </a:lnSpc>
            </a:pPr>
            <a:r>
              <a:rPr lang="en-US" sz="2400" b="1" smtClean="0"/>
              <a:t>Several</a:t>
            </a:r>
            <a:r>
              <a:rPr lang="en-US" sz="2400" smtClean="0"/>
              <a:t> nonlinear elements needs to be </a:t>
            </a:r>
            <a:r>
              <a:rPr lang="en-US" sz="2400" b="1" smtClean="0"/>
              <a:t>combined</a:t>
            </a:r>
            <a:r>
              <a:rPr lang="en-US" sz="2400" smtClean="0"/>
              <a:t> to provide </a:t>
            </a:r>
            <a:r>
              <a:rPr lang="en-US" sz="2400" b="1" smtClean="0"/>
              <a:t>focusing in all directions</a:t>
            </a:r>
          </a:p>
          <a:p>
            <a:pPr lvl="1" eaLnBrk="1" hangingPunct="1">
              <a:lnSpc>
                <a:spcPct val="90000"/>
              </a:lnSpc>
            </a:pPr>
            <a:r>
              <a:rPr lang="en-US" sz="2000" smtClean="0"/>
              <a:t>(analogy with </a:t>
            </a:r>
            <a:r>
              <a:rPr lang="en-US" sz="2000" b="1" smtClean="0"/>
              <a:t>strong focusing by FODO</a:t>
            </a:r>
            <a:r>
              <a:rPr lang="en-US" sz="2000" smtClean="0"/>
              <a:t>)</a:t>
            </a:r>
          </a:p>
          <a:p>
            <a:pPr eaLnBrk="1" hangingPunct="1">
              <a:lnSpc>
                <a:spcPct val="90000"/>
              </a:lnSpc>
              <a:buFontTx/>
              <a:buNone/>
            </a:pPr>
            <a:endParaRPr lang="en-US" sz="2400" smtClean="0"/>
          </a:p>
          <a:p>
            <a:pPr eaLnBrk="1" hangingPunct="1">
              <a:lnSpc>
                <a:spcPct val="90000"/>
              </a:lnSpc>
            </a:pPr>
            <a:r>
              <a:rPr lang="en-US" sz="2400" b="1" smtClean="0"/>
              <a:t>Octupole Doublets (OD) </a:t>
            </a:r>
            <a:r>
              <a:rPr lang="en-US" sz="2400" smtClean="0"/>
              <a:t>can be used for </a:t>
            </a:r>
            <a:r>
              <a:rPr lang="en-US" sz="2400" b="1" smtClean="0"/>
              <a:t>nonlinear tail folding</a:t>
            </a:r>
            <a:r>
              <a:rPr lang="en-US" sz="2400" smtClean="0"/>
              <a:t> in ILC FF</a:t>
            </a:r>
          </a:p>
        </p:txBody>
      </p:sp>
      <p:pic>
        <p:nvPicPr>
          <p:cNvPr id="58372" name="Picture 1028" descr="oct"/>
          <p:cNvPicPr>
            <a:picLocks noChangeAspect="1" noChangeArrowheads="1"/>
          </p:cNvPicPr>
          <p:nvPr/>
        </p:nvPicPr>
        <p:blipFill>
          <a:blip r:embed="rId3" cstate="screen"/>
          <a:srcRect/>
          <a:stretch>
            <a:fillRect/>
          </a:stretch>
        </p:blipFill>
        <p:spPr bwMode="auto">
          <a:xfrm>
            <a:off x="6477000" y="1320800"/>
            <a:ext cx="2247900" cy="2247900"/>
          </a:xfrm>
          <a:prstGeom prst="rect">
            <a:avLst/>
          </a:prstGeom>
          <a:noFill/>
          <a:ln w="9525">
            <a:noFill/>
            <a:miter lim="800000"/>
            <a:headEnd/>
            <a:tailEnd/>
          </a:ln>
        </p:spPr>
      </p:pic>
      <p:sp>
        <p:nvSpPr>
          <p:cNvPr id="58373" name="Text Box 1029"/>
          <p:cNvSpPr txBox="1">
            <a:spLocks noChangeArrowheads="1"/>
          </p:cNvSpPr>
          <p:nvPr/>
        </p:nvSpPr>
        <p:spPr bwMode="auto">
          <a:xfrm>
            <a:off x="5867400" y="3657600"/>
            <a:ext cx="3276600" cy="1314450"/>
          </a:xfrm>
          <a:prstGeom prst="rect">
            <a:avLst/>
          </a:prstGeom>
          <a:solidFill>
            <a:srgbClr val="CCFFCC"/>
          </a:solidFill>
          <a:ln w="9525">
            <a:noFill/>
            <a:miter lim="800000"/>
            <a:headEnd/>
            <a:tailEnd/>
          </a:ln>
        </p:spPr>
        <p:txBody>
          <a:bodyPr>
            <a:spAutoFit/>
          </a:bodyPr>
          <a:lstStyle/>
          <a:p>
            <a:r>
              <a:rPr lang="en-US" b="1">
                <a:latin typeface="Comic Sans MS" pitchFamily="66" charset="0"/>
              </a:rPr>
              <a:t>Single octupole focus in planes and defocus on diagonals. </a:t>
            </a:r>
          </a:p>
          <a:p>
            <a:endParaRPr lang="en-US" b="1">
              <a:latin typeface="Comic Sans MS" pitchFamily="66" charset="0"/>
            </a:endParaRPr>
          </a:p>
          <a:p>
            <a:r>
              <a:rPr lang="en-US" b="1">
                <a:latin typeface="Comic Sans MS" pitchFamily="66" charset="0"/>
              </a:rPr>
              <a:t>An octupole doublet can focus in all directions !</a:t>
            </a:r>
            <a:endParaRPr lang="en-US" sz="1400">
              <a:latin typeface="Comic Sans MS" pitchFamily="66" charset="0"/>
            </a:endParaRPr>
          </a:p>
        </p:txBody>
      </p:sp>
    </p:spTree>
  </p:cSld>
  <p:clrMapOvr>
    <a:masterClrMapping/>
  </p:clrMapOvr>
  <p:transition>
    <p:strips dir="rd"/>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3" name="Rectangle 2"/>
          <p:cNvSpPr>
            <a:spLocks noGrp="1" noChangeArrowheads="1"/>
          </p:cNvSpPr>
          <p:nvPr>
            <p:ph type="title"/>
          </p:nvPr>
        </p:nvSpPr>
        <p:spPr>
          <a:xfrm>
            <a:off x="1631950" y="352425"/>
            <a:ext cx="7175500" cy="587375"/>
          </a:xfrm>
        </p:spPr>
        <p:txBody>
          <a:bodyPr/>
          <a:lstStyle/>
          <a:p>
            <a:pPr algn="l"/>
            <a:r>
              <a:rPr lang="en-US" smtClean="0"/>
              <a:t>Strong focusing by octupoles</a:t>
            </a:r>
          </a:p>
        </p:txBody>
      </p:sp>
      <p:sp>
        <p:nvSpPr>
          <p:cNvPr id="12294" name="Text Box 3"/>
          <p:cNvSpPr txBox="1">
            <a:spLocks noChangeArrowheads="1"/>
          </p:cNvSpPr>
          <p:nvPr/>
        </p:nvSpPr>
        <p:spPr bwMode="auto">
          <a:xfrm>
            <a:off x="5562600" y="4467225"/>
            <a:ext cx="3581400" cy="517525"/>
          </a:xfrm>
          <a:prstGeom prst="rect">
            <a:avLst/>
          </a:prstGeom>
          <a:solidFill>
            <a:srgbClr val="CCFFCC"/>
          </a:solidFill>
          <a:ln w="9525">
            <a:noFill/>
            <a:miter lim="800000"/>
            <a:headEnd/>
            <a:tailEnd/>
          </a:ln>
        </p:spPr>
        <p:txBody>
          <a:bodyPr>
            <a:spAutoFit/>
          </a:bodyPr>
          <a:lstStyle/>
          <a:p>
            <a:r>
              <a:rPr lang="en-US" sz="1400" b="1"/>
              <a:t>Effect of octupole doublet (Oc,Drift,-Oc) on parallel beam, </a:t>
            </a:r>
            <a:r>
              <a:rPr lang="en-US" sz="1400" b="1">
                <a:latin typeface="Symbol" pitchFamily="18" charset="2"/>
              </a:rPr>
              <a:t>DQ</a:t>
            </a:r>
            <a:r>
              <a:rPr lang="en-US" sz="1400" b="1"/>
              <a:t>(x,y).</a:t>
            </a:r>
            <a:endParaRPr lang="en-US" sz="1200"/>
          </a:p>
        </p:txBody>
      </p:sp>
      <p:sp>
        <p:nvSpPr>
          <p:cNvPr id="12295" name="Rectangle 4"/>
          <p:cNvSpPr>
            <a:spLocks noGrp="1" noChangeArrowheads="1"/>
          </p:cNvSpPr>
          <p:nvPr>
            <p:ph type="body" idx="1"/>
          </p:nvPr>
        </p:nvSpPr>
        <p:spPr>
          <a:xfrm>
            <a:off x="381000" y="1614488"/>
            <a:ext cx="5110163" cy="1128712"/>
          </a:xfrm>
          <a:noFill/>
        </p:spPr>
        <p:txBody>
          <a:bodyPr/>
          <a:lstStyle/>
          <a:p>
            <a:pPr eaLnBrk="1" hangingPunct="1">
              <a:lnSpc>
                <a:spcPct val="90000"/>
              </a:lnSpc>
            </a:pPr>
            <a:r>
              <a:rPr lang="en-US" sz="2000" b="1" smtClean="0"/>
              <a:t>Two octupoles</a:t>
            </a:r>
            <a:r>
              <a:rPr lang="en-US" sz="2000" smtClean="0"/>
              <a:t> of different sign separated by </a:t>
            </a:r>
            <a:r>
              <a:rPr lang="en-US" sz="2000" b="1" smtClean="0"/>
              <a:t>drift</a:t>
            </a:r>
            <a:r>
              <a:rPr lang="en-US" sz="2000" smtClean="0"/>
              <a:t> provide </a:t>
            </a:r>
            <a:r>
              <a:rPr lang="en-US" sz="2000" b="1" smtClean="0"/>
              <a:t>focusing in all directions</a:t>
            </a:r>
            <a:r>
              <a:rPr lang="en-US" sz="2000" smtClean="0"/>
              <a:t> </a:t>
            </a:r>
            <a:r>
              <a:rPr lang="en-US" sz="2000" b="1" smtClean="0"/>
              <a:t>for parallel beam:</a:t>
            </a:r>
          </a:p>
          <a:p>
            <a:pPr eaLnBrk="1" hangingPunct="1">
              <a:lnSpc>
                <a:spcPct val="90000"/>
              </a:lnSpc>
            </a:pPr>
            <a:endParaRPr lang="en-US" sz="2000" smtClean="0"/>
          </a:p>
          <a:p>
            <a:pPr lvl="1" eaLnBrk="1" hangingPunct="1">
              <a:lnSpc>
                <a:spcPct val="90000"/>
              </a:lnSpc>
            </a:pPr>
            <a:endParaRPr lang="en-US" sz="2000" smtClean="0">
              <a:solidFill>
                <a:srgbClr val="CC3300"/>
              </a:solidFill>
            </a:endParaRPr>
          </a:p>
        </p:txBody>
      </p:sp>
      <p:sp>
        <p:nvSpPr>
          <p:cNvPr id="12296" name="Text Box 7"/>
          <p:cNvSpPr txBox="1">
            <a:spLocks noChangeArrowheads="1"/>
          </p:cNvSpPr>
          <p:nvPr/>
        </p:nvSpPr>
        <p:spPr bwMode="auto">
          <a:xfrm>
            <a:off x="2971800" y="4381500"/>
            <a:ext cx="1803400" cy="730250"/>
          </a:xfrm>
          <a:prstGeom prst="rect">
            <a:avLst/>
          </a:prstGeom>
          <a:noFill/>
          <a:ln w="9525">
            <a:noFill/>
            <a:miter lim="800000"/>
            <a:headEnd/>
            <a:tailEnd/>
          </a:ln>
        </p:spPr>
        <p:txBody>
          <a:bodyPr wrap="none">
            <a:spAutoFit/>
          </a:bodyPr>
          <a:lstStyle/>
          <a:p>
            <a:r>
              <a:rPr lang="en-US" sz="1400" b="1"/>
              <a:t>Next nonlinear term</a:t>
            </a:r>
          </a:p>
          <a:p>
            <a:r>
              <a:rPr lang="en-US" sz="1400" b="1"/>
              <a:t>focusing – defocusing</a:t>
            </a:r>
          </a:p>
          <a:p>
            <a:r>
              <a:rPr lang="en-US" sz="1400" b="1"/>
              <a:t>depends on </a:t>
            </a:r>
            <a:r>
              <a:rPr lang="en-US" sz="1400" b="1">
                <a:latin typeface="Symbol" pitchFamily="18" charset="2"/>
              </a:rPr>
              <a:t>j</a:t>
            </a:r>
          </a:p>
        </p:txBody>
      </p:sp>
      <p:sp>
        <p:nvSpPr>
          <p:cNvPr id="12297" name="Text Box 8"/>
          <p:cNvSpPr txBox="1">
            <a:spLocks noChangeArrowheads="1"/>
          </p:cNvSpPr>
          <p:nvPr/>
        </p:nvSpPr>
        <p:spPr bwMode="auto">
          <a:xfrm>
            <a:off x="838200" y="4419600"/>
            <a:ext cx="1166813" cy="517525"/>
          </a:xfrm>
          <a:prstGeom prst="rect">
            <a:avLst/>
          </a:prstGeom>
          <a:noFill/>
          <a:ln w="9525">
            <a:noFill/>
            <a:miter lim="800000"/>
            <a:headEnd/>
            <a:tailEnd/>
          </a:ln>
        </p:spPr>
        <p:txBody>
          <a:bodyPr wrap="none">
            <a:spAutoFit/>
          </a:bodyPr>
          <a:lstStyle/>
          <a:p>
            <a:r>
              <a:rPr lang="en-US" sz="1400" b="1"/>
              <a:t>Focusing in </a:t>
            </a:r>
            <a:br>
              <a:rPr lang="en-US" sz="1400" b="1"/>
            </a:br>
            <a:r>
              <a:rPr lang="en-US" sz="1400" b="1" u="sng"/>
              <a:t>all directions</a:t>
            </a:r>
            <a:endParaRPr lang="en-US" sz="1400" u="sng"/>
          </a:p>
        </p:txBody>
      </p:sp>
      <p:sp>
        <p:nvSpPr>
          <p:cNvPr id="12298" name="Line 9"/>
          <p:cNvSpPr>
            <a:spLocks noChangeShapeType="1"/>
          </p:cNvSpPr>
          <p:nvPr/>
        </p:nvSpPr>
        <p:spPr bwMode="auto">
          <a:xfrm flipV="1">
            <a:off x="3733800" y="4038600"/>
            <a:ext cx="152400" cy="381000"/>
          </a:xfrm>
          <a:prstGeom prst="line">
            <a:avLst/>
          </a:prstGeom>
          <a:noFill/>
          <a:ln w="28575">
            <a:solidFill>
              <a:schemeClr val="hlink"/>
            </a:solidFill>
            <a:round/>
            <a:headEnd/>
            <a:tailEnd type="triangle" w="med" len="med"/>
          </a:ln>
        </p:spPr>
        <p:txBody>
          <a:bodyPr wrap="none" anchor="ctr"/>
          <a:lstStyle/>
          <a:p>
            <a:endParaRPr lang="en-GB"/>
          </a:p>
        </p:txBody>
      </p:sp>
      <p:sp>
        <p:nvSpPr>
          <p:cNvPr id="12299" name="Line 10"/>
          <p:cNvSpPr>
            <a:spLocks noChangeShapeType="1"/>
          </p:cNvSpPr>
          <p:nvPr/>
        </p:nvSpPr>
        <p:spPr bwMode="auto">
          <a:xfrm flipV="1">
            <a:off x="1752600" y="3962400"/>
            <a:ext cx="609600" cy="457200"/>
          </a:xfrm>
          <a:prstGeom prst="line">
            <a:avLst/>
          </a:prstGeom>
          <a:noFill/>
          <a:ln w="38100">
            <a:solidFill>
              <a:schemeClr val="hlink"/>
            </a:solidFill>
            <a:round/>
            <a:headEnd/>
            <a:tailEnd type="triangle" w="med" len="med"/>
          </a:ln>
        </p:spPr>
        <p:txBody>
          <a:bodyPr wrap="none" anchor="ctr"/>
          <a:lstStyle/>
          <a:p>
            <a:endParaRPr lang="en-GB"/>
          </a:p>
        </p:txBody>
      </p:sp>
      <p:pic>
        <p:nvPicPr>
          <p:cNvPr id="12300" name="Picture 14" descr="two_oct2"/>
          <p:cNvPicPr>
            <a:picLocks noChangeAspect="1" noChangeArrowheads="1"/>
          </p:cNvPicPr>
          <p:nvPr/>
        </p:nvPicPr>
        <p:blipFill>
          <a:blip r:embed="rId4" cstate="screen"/>
          <a:srcRect l="5490" r="5452" b="5550"/>
          <a:stretch>
            <a:fillRect/>
          </a:stretch>
        </p:blipFill>
        <p:spPr bwMode="auto">
          <a:xfrm>
            <a:off x="5410200" y="1381125"/>
            <a:ext cx="3733800" cy="2971800"/>
          </a:xfrm>
          <a:prstGeom prst="rect">
            <a:avLst/>
          </a:prstGeom>
          <a:noFill/>
          <a:ln w="9525">
            <a:noFill/>
            <a:miter lim="800000"/>
            <a:headEnd/>
            <a:tailEnd/>
          </a:ln>
        </p:spPr>
      </p:pic>
      <p:graphicFrame>
        <p:nvGraphicFramePr>
          <p:cNvPr id="12290" name="Object 15"/>
          <p:cNvGraphicFramePr>
            <a:graphicFrameLocks noChangeAspect="1"/>
          </p:cNvGraphicFramePr>
          <p:nvPr/>
        </p:nvGraphicFramePr>
        <p:xfrm>
          <a:off x="57150" y="2543175"/>
          <a:ext cx="3810000" cy="433388"/>
        </p:xfrm>
        <a:graphic>
          <a:graphicData uri="http://schemas.openxmlformats.org/presentationml/2006/ole">
            <p:oleObj spid="_x0000_s12290" name="Equation" r:id="rId5" imgW="2565360" imgH="291960" progId="Equation.3">
              <p:embed/>
            </p:oleObj>
          </a:graphicData>
        </a:graphic>
      </p:graphicFrame>
      <p:graphicFrame>
        <p:nvGraphicFramePr>
          <p:cNvPr id="12291" name="Object 16"/>
          <p:cNvGraphicFramePr>
            <a:graphicFrameLocks noChangeAspect="1"/>
          </p:cNvGraphicFramePr>
          <p:nvPr/>
        </p:nvGraphicFramePr>
        <p:xfrm>
          <a:off x="762000" y="3581400"/>
          <a:ext cx="3810000" cy="468313"/>
        </p:xfrm>
        <a:graphic>
          <a:graphicData uri="http://schemas.openxmlformats.org/presentationml/2006/ole">
            <p:oleObj spid="_x0000_s12291" name="Equation" r:id="rId6" imgW="1854000" imgH="228600" progId="Equation.3">
              <p:embed/>
            </p:oleObj>
          </a:graphicData>
        </a:graphic>
      </p:graphicFrame>
      <p:graphicFrame>
        <p:nvGraphicFramePr>
          <p:cNvPr id="12292" name="Object 17"/>
          <p:cNvGraphicFramePr>
            <a:graphicFrameLocks noChangeAspect="1"/>
          </p:cNvGraphicFramePr>
          <p:nvPr/>
        </p:nvGraphicFramePr>
        <p:xfrm>
          <a:off x="3657600" y="3048000"/>
          <a:ext cx="1000125" cy="304800"/>
        </p:xfrm>
        <a:graphic>
          <a:graphicData uri="http://schemas.openxmlformats.org/presentationml/2006/ole">
            <p:oleObj spid="_x0000_s12292" name="Equation" r:id="rId7" imgW="749160" imgH="228600" progId="Equation.3">
              <p:embed/>
            </p:oleObj>
          </a:graphicData>
        </a:graphic>
      </p:graphicFrame>
      <p:sp>
        <p:nvSpPr>
          <p:cNvPr id="12301" name="Rectangle 18"/>
          <p:cNvSpPr>
            <a:spLocks noChangeArrowheads="1"/>
          </p:cNvSpPr>
          <p:nvPr/>
        </p:nvSpPr>
        <p:spPr bwMode="auto">
          <a:xfrm>
            <a:off x="152400" y="5486400"/>
            <a:ext cx="6934200" cy="904875"/>
          </a:xfrm>
          <a:prstGeom prst="rect">
            <a:avLst/>
          </a:prstGeom>
          <a:noFill/>
          <a:ln w="9525">
            <a:noFill/>
            <a:miter lim="800000"/>
            <a:headEnd/>
            <a:tailEnd/>
          </a:ln>
        </p:spPr>
        <p:txBody>
          <a:bodyPr/>
          <a:lstStyle/>
          <a:p>
            <a:pPr marL="342900" indent="-342900">
              <a:spcBef>
                <a:spcPct val="20000"/>
              </a:spcBef>
              <a:buClr>
                <a:srgbClr val="CC3300"/>
              </a:buClr>
              <a:buFontTx/>
              <a:buChar char="•"/>
            </a:pPr>
            <a:r>
              <a:rPr kumimoji="1" lang="en-US" sz="2000">
                <a:solidFill>
                  <a:srgbClr val="CC3300"/>
                </a:solidFill>
              </a:rPr>
              <a:t>For this to work, the beam should have </a:t>
            </a:r>
            <a:r>
              <a:rPr kumimoji="1" lang="en-US" sz="2000" b="1">
                <a:solidFill>
                  <a:srgbClr val="CC3300"/>
                </a:solidFill>
              </a:rPr>
              <a:t>small angles</a:t>
            </a:r>
            <a:r>
              <a:rPr kumimoji="1" lang="en-US" sz="2000">
                <a:solidFill>
                  <a:srgbClr val="CC3300"/>
                </a:solidFill>
              </a:rPr>
              <a:t>, </a:t>
            </a:r>
            <a:br>
              <a:rPr kumimoji="1" lang="en-US" sz="2000">
                <a:solidFill>
                  <a:srgbClr val="CC3300"/>
                </a:solidFill>
              </a:rPr>
            </a:br>
            <a:r>
              <a:rPr kumimoji="1" lang="en-US" sz="2000">
                <a:solidFill>
                  <a:srgbClr val="CC3300"/>
                </a:solidFill>
              </a:rPr>
              <a:t>i.e. it should be parallel or </a:t>
            </a:r>
            <a:r>
              <a:rPr kumimoji="1" lang="en-US" sz="2000" b="1">
                <a:solidFill>
                  <a:srgbClr val="CC3300"/>
                </a:solidFill>
              </a:rPr>
              <a:t>diverging</a:t>
            </a:r>
          </a:p>
        </p:txBody>
      </p:sp>
    </p:spTree>
  </p:cSld>
  <p:clrMapOvr>
    <a:masterClrMapping/>
  </p:clrMapOvr>
  <p:transition>
    <p:strips dir="rd"/>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2"/>
          <p:cNvSpPr>
            <a:spLocks noGrp="1" noChangeArrowheads="1"/>
          </p:cNvSpPr>
          <p:nvPr>
            <p:ph type="title"/>
          </p:nvPr>
        </p:nvSpPr>
        <p:spPr>
          <a:xfrm>
            <a:off x="1631950" y="352425"/>
            <a:ext cx="7175500" cy="587375"/>
          </a:xfrm>
        </p:spPr>
        <p:txBody>
          <a:bodyPr/>
          <a:lstStyle/>
          <a:p>
            <a:pPr algn="l"/>
            <a:r>
              <a:rPr lang="en-US" smtClean="0"/>
              <a:t>Tail folding in ILC FF </a:t>
            </a:r>
          </a:p>
        </p:txBody>
      </p:sp>
      <p:sp>
        <p:nvSpPr>
          <p:cNvPr id="59395" name="Text Box 4"/>
          <p:cNvSpPr txBox="1">
            <a:spLocks noChangeArrowheads="1"/>
          </p:cNvSpPr>
          <p:nvPr/>
        </p:nvSpPr>
        <p:spPr bwMode="auto">
          <a:xfrm>
            <a:off x="3314700" y="5622925"/>
            <a:ext cx="5791200" cy="1187450"/>
          </a:xfrm>
          <a:prstGeom prst="rect">
            <a:avLst/>
          </a:prstGeom>
          <a:solidFill>
            <a:srgbClr val="CCFFCC"/>
          </a:solidFill>
          <a:ln w="9525">
            <a:noFill/>
            <a:miter lim="800000"/>
            <a:headEnd/>
            <a:tailEnd/>
          </a:ln>
        </p:spPr>
        <p:txBody>
          <a:bodyPr>
            <a:spAutoFit/>
          </a:bodyPr>
          <a:lstStyle/>
          <a:p>
            <a:r>
              <a:rPr lang="en-US" sz="1400" b="1">
                <a:cs typeface="Times New Roman" pitchFamily="18" charset="0"/>
              </a:rPr>
              <a:t>Tail folding by means of two octupole doublets in the ILC final focus </a:t>
            </a:r>
            <a:br>
              <a:rPr lang="en-US" sz="1400" b="1">
                <a:cs typeface="Times New Roman" pitchFamily="18" charset="0"/>
              </a:rPr>
            </a:br>
            <a:r>
              <a:rPr lang="en-US" sz="1400">
                <a:cs typeface="Times New Roman" pitchFamily="18" charset="0"/>
              </a:rPr>
              <a:t>Input beam has (x,x’,y,y’) = (14</a:t>
            </a:r>
            <a:r>
              <a:rPr lang="en-US" sz="1400">
                <a:latin typeface="Symbol" pitchFamily="18" charset="2"/>
                <a:cs typeface="Times New Roman" pitchFamily="18" charset="0"/>
              </a:rPr>
              <a:t>m</a:t>
            </a:r>
            <a:r>
              <a:rPr lang="en-US" sz="1400">
                <a:cs typeface="Times New Roman" pitchFamily="18" charset="0"/>
              </a:rPr>
              <a:t>m,1.2mrad,0.63</a:t>
            </a:r>
            <a:r>
              <a:rPr lang="en-US" sz="1400">
                <a:latin typeface="Symbol" pitchFamily="18" charset="2"/>
                <a:cs typeface="Times New Roman" pitchFamily="18" charset="0"/>
              </a:rPr>
              <a:t>m</a:t>
            </a:r>
            <a:r>
              <a:rPr lang="en-US" sz="1400">
                <a:cs typeface="Times New Roman" pitchFamily="18" charset="0"/>
              </a:rPr>
              <a:t>m,5.2mrad) in IP units </a:t>
            </a:r>
            <a:br>
              <a:rPr lang="en-US" sz="1400">
                <a:cs typeface="Times New Roman" pitchFamily="18" charset="0"/>
              </a:rPr>
            </a:br>
            <a:r>
              <a:rPr lang="en-US" sz="1400">
                <a:cs typeface="Times New Roman" pitchFamily="18" charset="0"/>
              </a:rPr>
              <a:t>(flat distribution, half width) and </a:t>
            </a:r>
            <a:r>
              <a:rPr lang="en-US" sz="1400">
                <a:cs typeface="Times New Roman" pitchFamily="18" charset="0"/>
                <a:sym typeface="Symbol" pitchFamily="18" charset="2"/>
              </a:rPr>
              <a:t></a:t>
            </a:r>
            <a:r>
              <a:rPr lang="en-US" sz="1400">
                <a:cs typeface="Times New Roman" pitchFamily="18" charset="0"/>
              </a:rPr>
              <a:t>2% energy spread, </a:t>
            </a:r>
            <a:br>
              <a:rPr lang="en-US" sz="1400">
                <a:cs typeface="Times New Roman" pitchFamily="18" charset="0"/>
              </a:rPr>
            </a:br>
            <a:r>
              <a:rPr lang="en-US" sz="1400">
                <a:cs typeface="Times New Roman" pitchFamily="18" charset="0"/>
              </a:rPr>
              <a:t>that corresponds approximately to </a:t>
            </a:r>
            <a:r>
              <a:rPr lang="en-US"/>
              <a:t>N</a:t>
            </a:r>
            <a:r>
              <a:rPr lang="en-US" baseline="-25000">
                <a:latin typeface="Symbol" pitchFamily="18" charset="2"/>
              </a:rPr>
              <a:t>s</a:t>
            </a:r>
            <a:r>
              <a:rPr lang="en-US" sz="1400">
                <a:cs typeface="Times New Roman" pitchFamily="18" charset="0"/>
              </a:rPr>
              <a:t>=(65,65,230,230) sigmas </a:t>
            </a:r>
            <a:br>
              <a:rPr lang="en-US" sz="1400">
                <a:cs typeface="Times New Roman" pitchFamily="18" charset="0"/>
              </a:rPr>
            </a:br>
            <a:r>
              <a:rPr lang="en-US" sz="1400">
                <a:cs typeface="Times New Roman" pitchFamily="18" charset="0"/>
              </a:rPr>
              <a:t>with respect to the nominal beam</a:t>
            </a:r>
          </a:p>
        </p:txBody>
      </p:sp>
      <p:pic>
        <p:nvPicPr>
          <p:cNvPr id="59396" name="Picture 14" descr="ff54_p1_xxp"/>
          <p:cNvPicPr>
            <a:picLocks noChangeAspect="1" noChangeArrowheads="1"/>
          </p:cNvPicPr>
          <p:nvPr/>
        </p:nvPicPr>
        <p:blipFill>
          <a:blip r:embed="rId3" cstate="screen"/>
          <a:srcRect l="1852" t="7193" r="11111" b="3418"/>
          <a:stretch>
            <a:fillRect/>
          </a:stretch>
        </p:blipFill>
        <p:spPr bwMode="auto">
          <a:xfrm>
            <a:off x="104775" y="2762250"/>
            <a:ext cx="2676525" cy="2124075"/>
          </a:xfrm>
          <a:prstGeom prst="rect">
            <a:avLst/>
          </a:prstGeom>
          <a:noFill/>
          <a:ln w="9525">
            <a:noFill/>
            <a:miter lim="800000"/>
            <a:headEnd/>
            <a:tailEnd/>
          </a:ln>
        </p:spPr>
      </p:pic>
      <p:pic>
        <p:nvPicPr>
          <p:cNvPr id="59397" name="Picture 15" descr="ff54_p1_xy"/>
          <p:cNvPicPr>
            <a:picLocks noChangeAspect="1" noChangeArrowheads="1"/>
          </p:cNvPicPr>
          <p:nvPr/>
        </p:nvPicPr>
        <p:blipFill>
          <a:blip r:embed="rId4" cstate="screen"/>
          <a:srcRect l="4347" t="10800" r="10869" b="3401"/>
          <a:stretch>
            <a:fillRect/>
          </a:stretch>
        </p:blipFill>
        <p:spPr bwMode="auto">
          <a:xfrm>
            <a:off x="180975" y="4876800"/>
            <a:ext cx="2438400" cy="1905000"/>
          </a:xfrm>
          <a:prstGeom prst="rect">
            <a:avLst/>
          </a:prstGeom>
          <a:noFill/>
          <a:ln w="9525">
            <a:noFill/>
            <a:miter lim="800000"/>
            <a:headEnd/>
            <a:tailEnd/>
          </a:ln>
        </p:spPr>
      </p:pic>
      <p:pic>
        <p:nvPicPr>
          <p:cNvPr id="59398" name="Picture 16" descr="ff54_p4_xy"/>
          <p:cNvPicPr>
            <a:picLocks noChangeAspect="1" noChangeArrowheads="1"/>
          </p:cNvPicPr>
          <p:nvPr/>
        </p:nvPicPr>
        <p:blipFill>
          <a:blip r:embed="rId5" cstate="screen"/>
          <a:srcRect l="4164" t="8090" r="12538" b="2922"/>
          <a:stretch>
            <a:fillRect/>
          </a:stretch>
        </p:blipFill>
        <p:spPr bwMode="auto">
          <a:xfrm>
            <a:off x="3000375" y="3148013"/>
            <a:ext cx="2971800" cy="2452687"/>
          </a:xfrm>
          <a:prstGeom prst="rect">
            <a:avLst/>
          </a:prstGeom>
          <a:noFill/>
          <a:ln w="9525">
            <a:noFill/>
            <a:miter lim="800000"/>
            <a:headEnd/>
            <a:tailEnd/>
          </a:ln>
        </p:spPr>
      </p:pic>
      <p:pic>
        <p:nvPicPr>
          <p:cNvPr id="59399" name="Picture 17" descr="ff54_p5_xy"/>
          <p:cNvPicPr>
            <a:picLocks noChangeAspect="1" noChangeArrowheads="1"/>
          </p:cNvPicPr>
          <p:nvPr/>
        </p:nvPicPr>
        <p:blipFill>
          <a:blip r:embed="rId6" cstate="screen"/>
          <a:srcRect l="5128" t="6920" r="12753" b="3391"/>
          <a:stretch>
            <a:fillRect/>
          </a:stretch>
        </p:blipFill>
        <p:spPr bwMode="auto">
          <a:xfrm>
            <a:off x="6096000" y="3133725"/>
            <a:ext cx="2895600" cy="2438400"/>
          </a:xfrm>
          <a:prstGeom prst="rect">
            <a:avLst/>
          </a:prstGeom>
          <a:noFill/>
          <a:ln w="9525">
            <a:noFill/>
            <a:miter lim="800000"/>
            <a:headEnd/>
            <a:tailEnd/>
          </a:ln>
        </p:spPr>
      </p:pic>
      <p:pic>
        <p:nvPicPr>
          <p:cNvPr id="59400" name="Picture 18" descr="nlc_ff54_colour"/>
          <p:cNvPicPr>
            <a:picLocks noChangeAspect="1" noChangeArrowheads="1"/>
          </p:cNvPicPr>
          <p:nvPr/>
        </p:nvPicPr>
        <p:blipFill>
          <a:blip r:embed="rId7" cstate="screen"/>
          <a:srcRect l="21840" t="2142" r="25157" b="89960"/>
          <a:stretch>
            <a:fillRect/>
          </a:stretch>
        </p:blipFill>
        <p:spPr bwMode="auto">
          <a:xfrm>
            <a:off x="1143000" y="2133600"/>
            <a:ext cx="4191000" cy="457200"/>
          </a:xfrm>
          <a:prstGeom prst="rect">
            <a:avLst/>
          </a:prstGeom>
          <a:noFill/>
          <a:ln w="9525">
            <a:noFill/>
            <a:miter lim="800000"/>
            <a:headEnd/>
            <a:tailEnd/>
          </a:ln>
        </p:spPr>
      </p:pic>
      <p:pic>
        <p:nvPicPr>
          <p:cNvPr id="59401" name="Picture 19" descr="ff54_fd"/>
          <p:cNvPicPr>
            <a:picLocks noChangeAspect="1" noChangeArrowheads="1"/>
          </p:cNvPicPr>
          <p:nvPr/>
        </p:nvPicPr>
        <p:blipFill>
          <a:blip r:embed="rId8" cstate="screen"/>
          <a:srcRect l="30000" r="14999" b="89265"/>
          <a:stretch>
            <a:fillRect/>
          </a:stretch>
        </p:blipFill>
        <p:spPr bwMode="auto">
          <a:xfrm>
            <a:off x="5705475" y="2581275"/>
            <a:ext cx="2133600" cy="303213"/>
          </a:xfrm>
          <a:prstGeom prst="rect">
            <a:avLst/>
          </a:prstGeom>
          <a:noFill/>
          <a:ln w="9525">
            <a:noFill/>
            <a:miter lim="800000"/>
            <a:headEnd/>
            <a:tailEnd/>
          </a:ln>
        </p:spPr>
      </p:pic>
      <p:sp>
        <p:nvSpPr>
          <p:cNvPr id="59402" name="Line 20"/>
          <p:cNvSpPr>
            <a:spLocks noChangeShapeType="1"/>
          </p:cNvSpPr>
          <p:nvPr/>
        </p:nvSpPr>
        <p:spPr bwMode="auto">
          <a:xfrm>
            <a:off x="5334000" y="2362200"/>
            <a:ext cx="2057400" cy="228600"/>
          </a:xfrm>
          <a:prstGeom prst="line">
            <a:avLst/>
          </a:prstGeom>
          <a:noFill/>
          <a:ln w="9525">
            <a:solidFill>
              <a:srgbClr val="009900"/>
            </a:solidFill>
            <a:round/>
            <a:headEnd/>
            <a:tailEnd/>
          </a:ln>
        </p:spPr>
        <p:txBody>
          <a:bodyPr/>
          <a:lstStyle/>
          <a:p>
            <a:endParaRPr lang="en-GB"/>
          </a:p>
        </p:txBody>
      </p:sp>
      <p:sp>
        <p:nvSpPr>
          <p:cNvPr id="59403" name="Line 21"/>
          <p:cNvSpPr>
            <a:spLocks noChangeShapeType="1"/>
          </p:cNvSpPr>
          <p:nvPr/>
        </p:nvSpPr>
        <p:spPr bwMode="auto">
          <a:xfrm>
            <a:off x="5334000" y="2438400"/>
            <a:ext cx="457200" cy="304800"/>
          </a:xfrm>
          <a:prstGeom prst="line">
            <a:avLst/>
          </a:prstGeom>
          <a:noFill/>
          <a:ln w="9525">
            <a:solidFill>
              <a:srgbClr val="009900"/>
            </a:solidFill>
            <a:round/>
            <a:headEnd/>
            <a:tailEnd/>
          </a:ln>
        </p:spPr>
        <p:txBody>
          <a:bodyPr/>
          <a:lstStyle/>
          <a:p>
            <a:endParaRPr lang="en-GB"/>
          </a:p>
        </p:txBody>
      </p:sp>
      <p:sp>
        <p:nvSpPr>
          <p:cNvPr id="59404" name="Oval 22"/>
          <p:cNvSpPr>
            <a:spLocks noChangeArrowheads="1"/>
          </p:cNvSpPr>
          <p:nvPr/>
        </p:nvSpPr>
        <p:spPr bwMode="auto">
          <a:xfrm>
            <a:off x="5038725" y="2219325"/>
            <a:ext cx="304800" cy="304800"/>
          </a:xfrm>
          <a:prstGeom prst="ellipse">
            <a:avLst/>
          </a:prstGeom>
          <a:noFill/>
          <a:ln w="9525">
            <a:solidFill>
              <a:srgbClr val="009900"/>
            </a:solidFill>
            <a:round/>
            <a:headEnd/>
            <a:tailEnd/>
          </a:ln>
        </p:spPr>
        <p:txBody>
          <a:bodyPr wrap="none" anchor="ctr"/>
          <a:lstStyle/>
          <a:p>
            <a:endParaRPr lang="en-GB"/>
          </a:p>
        </p:txBody>
      </p:sp>
      <p:sp>
        <p:nvSpPr>
          <p:cNvPr id="59405" name="Line 24"/>
          <p:cNvSpPr>
            <a:spLocks noChangeShapeType="1"/>
          </p:cNvSpPr>
          <p:nvPr/>
        </p:nvSpPr>
        <p:spPr bwMode="auto">
          <a:xfrm flipV="1">
            <a:off x="5362575" y="2800350"/>
            <a:ext cx="838200" cy="1066800"/>
          </a:xfrm>
          <a:prstGeom prst="line">
            <a:avLst/>
          </a:prstGeom>
          <a:noFill/>
          <a:ln w="19050">
            <a:solidFill>
              <a:schemeClr val="tx1"/>
            </a:solidFill>
            <a:round/>
            <a:headEnd/>
            <a:tailEnd type="triangle" w="med" len="med"/>
          </a:ln>
        </p:spPr>
        <p:txBody>
          <a:bodyPr/>
          <a:lstStyle/>
          <a:p>
            <a:endParaRPr lang="en-GB"/>
          </a:p>
        </p:txBody>
      </p:sp>
      <p:sp>
        <p:nvSpPr>
          <p:cNvPr id="59406" name="Line 25"/>
          <p:cNvSpPr>
            <a:spLocks noChangeShapeType="1"/>
          </p:cNvSpPr>
          <p:nvPr/>
        </p:nvSpPr>
        <p:spPr bwMode="auto">
          <a:xfrm flipH="1" flipV="1">
            <a:off x="7124700" y="2886075"/>
            <a:ext cx="114300" cy="542925"/>
          </a:xfrm>
          <a:prstGeom prst="line">
            <a:avLst/>
          </a:prstGeom>
          <a:noFill/>
          <a:ln w="19050">
            <a:solidFill>
              <a:schemeClr val="tx1"/>
            </a:solidFill>
            <a:round/>
            <a:headEnd/>
            <a:tailEnd type="triangle" w="med" len="med"/>
          </a:ln>
        </p:spPr>
        <p:txBody>
          <a:bodyPr/>
          <a:lstStyle/>
          <a:p>
            <a:endParaRPr lang="en-GB"/>
          </a:p>
        </p:txBody>
      </p:sp>
      <p:sp>
        <p:nvSpPr>
          <p:cNvPr id="59407" name="Oval 26"/>
          <p:cNvSpPr>
            <a:spLocks noChangeArrowheads="1"/>
          </p:cNvSpPr>
          <p:nvPr/>
        </p:nvSpPr>
        <p:spPr bwMode="auto">
          <a:xfrm>
            <a:off x="5791200" y="2562225"/>
            <a:ext cx="1981200" cy="381000"/>
          </a:xfrm>
          <a:prstGeom prst="ellipse">
            <a:avLst/>
          </a:prstGeom>
          <a:noFill/>
          <a:ln w="9525">
            <a:solidFill>
              <a:srgbClr val="009900"/>
            </a:solidFill>
            <a:round/>
            <a:headEnd/>
            <a:tailEnd/>
          </a:ln>
        </p:spPr>
        <p:txBody>
          <a:bodyPr wrap="none" anchor="ctr"/>
          <a:lstStyle/>
          <a:p>
            <a:pPr algn="ctr"/>
            <a:endParaRPr lang="en-US"/>
          </a:p>
        </p:txBody>
      </p:sp>
      <p:sp>
        <p:nvSpPr>
          <p:cNvPr id="59408" name="Text Box 30"/>
          <p:cNvSpPr txBox="1">
            <a:spLocks noChangeArrowheads="1"/>
          </p:cNvSpPr>
          <p:nvPr/>
        </p:nvSpPr>
        <p:spPr bwMode="auto">
          <a:xfrm>
            <a:off x="6248400" y="2714625"/>
            <a:ext cx="423863" cy="244475"/>
          </a:xfrm>
          <a:prstGeom prst="rect">
            <a:avLst/>
          </a:prstGeom>
          <a:noFill/>
          <a:ln w="9525">
            <a:noFill/>
            <a:miter lim="800000"/>
            <a:headEnd/>
            <a:tailEnd/>
          </a:ln>
        </p:spPr>
        <p:txBody>
          <a:bodyPr wrap="none">
            <a:spAutoFit/>
          </a:bodyPr>
          <a:lstStyle/>
          <a:p>
            <a:r>
              <a:rPr lang="en-US" sz="1000" b="1"/>
              <a:t>QF1</a:t>
            </a:r>
          </a:p>
        </p:txBody>
      </p:sp>
      <p:sp>
        <p:nvSpPr>
          <p:cNvPr id="59409" name="Text Box 31"/>
          <p:cNvSpPr txBox="1">
            <a:spLocks noChangeArrowheads="1"/>
          </p:cNvSpPr>
          <p:nvPr/>
        </p:nvSpPr>
        <p:spPr bwMode="auto">
          <a:xfrm>
            <a:off x="6934200" y="2543175"/>
            <a:ext cx="438150" cy="244475"/>
          </a:xfrm>
          <a:prstGeom prst="rect">
            <a:avLst/>
          </a:prstGeom>
          <a:noFill/>
          <a:ln w="9525">
            <a:noFill/>
            <a:miter lim="800000"/>
            <a:headEnd/>
            <a:tailEnd/>
          </a:ln>
        </p:spPr>
        <p:txBody>
          <a:bodyPr wrap="none">
            <a:spAutoFit/>
          </a:bodyPr>
          <a:lstStyle/>
          <a:p>
            <a:r>
              <a:rPr lang="en-US" sz="1000" b="1"/>
              <a:t>QD0</a:t>
            </a:r>
          </a:p>
        </p:txBody>
      </p:sp>
      <p:sp>
        <p:nvSpPr>
          <p:cNvPr id="59410" name="Text Box 32"/>
          <p:cNvSpPr txBox="1">
            <a:spLocks noChangeArrowheads="1"/>
          </p:cNvSpPr>
          <p:nvPr/>
        </p:nvSpPr>
        <p:spPr bwMode="auto">
          <a:xfrm>
            <a:off x="2076450" y="2524125"/>
            <a:ext cx="438150" cy="244475"/>
          </a:xfrm>
          <a:prstGeom prst="rect">
            <a:avLst/>
          </a:prstGeom>
          <a:noFill/>
          <a:ln w="9525">
            <a:noFill/>
            <a:miter lim="800000"/>
            <a:headEnd/>
            <a:tailEnd/>
          </a:ln>
        </p:spPr>
        <p:txBody>
          <a:bodyPr wrap="none">
            <a:spAutoFit/>
          </a:bodyPr>
          <a:lstStyle/>
          <a:p>
            <a:r>
              <a:rPr lang="en-US" sz="1000" b="1"/>
              <a:t>QD6</a:t>
            </a:r>
          </a:p>
        </p:txBody>
      </p:sp>
      <p:sp>
        <p:nvSpPr>
          <p:cNvPr id="59411" name="Text Box 33"/>
          <p:cNvSpPr txBox="1">
            <a:spLocks noChangeArrowheads="1"/>
          </p:cNvSpPr>
          <p:nvPr/>
        </p:nvSpPr>
        <p:spPr bwMode="auto">
          <a:xfrm>
            <a:off x="1676400" y="2381250"/>
            <a:ext cx="414338" cy="244475"/>
          </a:xfrm>
          <a:prstGeom prst="rect">
            <a:avLst/>
          </a:prstGeom>
          <a:noFill/>
          <a:ln w="9525">
            <a:noFill/>
            <a:miter lim="800000"/>
            <a:headEnd/>
            <a:tailEnd/>
          </a:ln>
        </p:spPr>
        <p:txBody>
          <a:bodyPr wrap="none">
            <a:spAutoFit/>
          </a:bodyPr>
          <a:lstStyle/>
          <a:p>
            <a:r>
              <a:rPr lang="en-US" sz="1000" b="1"/>
              <a:t>Oct.</a:t>
            </a:r>
          </a:p>
        </p:txBody>
      </p:sp>
      <p:sp>
        <p:nvSpPr>
          <p:cNvPr id="59412" name="Rectangle 34"/>
          <p:cNvSpPr>
            <a:spLocks noGrp="1" noChangeArrowheads="1"/>
          </p:cNvSpPr>
          <p:nvPr>
            <p:ph type="body" idx="1"/>
          </p:nvPr>
        </p:nvSpPr>
        <p:spPr>
          <a:xfrm>
            <a:off x="57150" y="1143000"/>
            <a:ext cx="8839200" cy="533400"/>
          </a:xfrm>
          <a:noFill/>
        </p:spPr>
        <p:txBody>
          <a:bodyPr/>
          <a:lstStyle/>
          <a:p>
            <a:pPr eaLnBrk="1" hangingPunct="1">
              <a:lnSpc>
                <a:spcPct val="90000"/>
              </a:lnSpc>
            </a:pPr>
            <a:r>
              <a:rPr lang="en-US" sz="2000" b="1" smtClean="0"/>
              <a:t>Two octupole doublets give tail folding by ~ 4 times in terms of beam size in FD</a:t>
            </a:r>
          </a:p>
          <a:p>
            <a:pPr eaLnBrk="1" hangingPunct="1">
              <a:lnSpc>
                <a:spcPct val="90000"/>
              </a:lnSpc>
            </a:pPr>
            <a:r>
              <a:rPr lang="en-US" sz="2000" b="1" smtClean="0"/>
              <a:t>This can lead to relaxing collimation requirements by ~ a factor of 4</a:t>
            </a:r>
            <a:endParaRPr lang="en-US" sz="2400" b="1" smtClean="0"/>
          </a:p>
        </p:txBody>
      </p:sp>
    </p:spTree>
  </p:cSld>
  <p:clrMapOvr>
    <a:masterClrMapping/>
  </p:clrMapOvr>
  <p:transition>
    <p:strips dir="rd"/>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2"/>
          <p:cNvSpPr>
            <a:spLocks noGrp="1" noChangeArrowheads="1"/>
          </p:cNvSpPr>
          <p:nvPr>
            <p:ph type="title"/>
          </p:nvPr>
        </p:nvSpPr>
        <p:spPr>
          <a:xfrm>
            <a:off x="1631950" y="206375"/>
            <a:ext cx="3544888" cy="587375"/>
          </a:xfrm>
        </p:spPr>
        <p:txBody>
          <a:bodyPr/>
          <a:lstStyle/>
          <a:p>
            <a:pPr algn="l"/>
            <a:r>
              <a:rPr lang="en-US" smtClean="0"/>
              <a:t>Tail folding </a:t>
            </a:r>
            <a:br>
              <a:rPr lang="en-US" smtClean="0"/>
            </a:br>
            <a:r>
              <a:rPr lang="en-US" i="1" smtClean="0"/>
              <a:t>or Origami Zoo</a:t>
            </a:r>
            <a:r>
              <a:rPr lang="en-US" smtClean="0"/>
              <a:t> </a:t>
            </a:r>
          </a:p>
        </p:txBody>
      </p:sp>
      <p:pic>
        <p:nvPicPr>
          <p:cNvPr id="60419" name="Picture 8" descr="nlc_ff54_colour"/>
          <p:cNvPicPr>
            <a:picLocks noChangeAspect="1" noChangeArrowheads="1"/>
          </p:cNvPicPr>
          <p:nvPr/>
        </p:nvPicPr>
        <p:blipFill>
          <a:blip r:embed="rId3" cstate="screen"/>
          <a:srcRect l="21840" t="2142" r="25157" b="89960"/>
          <a:stretch>
            <a:fillRect/>
          </a:stretch>
        </p:blipFill>
        <p:spPr bwMode="auto">
          <a:xfrm>
            <a:off x="4800600" y="457200"/>
            <a:ext cx="4191000" cy="457200"/>
          </a:xfrm>
          <a:prstGeom prst="rect">
            <a:avLst/>
          </a:prstGeom>
          <a:noFill/>
          <a:ln w="9525">
            <a:noFill/>
            <a:miter lim="800000"/>
            <a:headEnd/>
            <a:tailEnd/>
          </a:ln>
        </p:spPr>
      </p:pic>
      <p:sp>
        <p:nvSpPr>
          <p:cNvPr id="60420" name="Text Box 18"/>
          <p:cNvSpPr txBox="1">
            <a:spLocks noChangeArrowheads="1"/>
          </p:cNvSpPr>
          <p:nvPr/>
        </p:nvSpPr>
        <p:spPr bwMode="auto">
          <a:xfrm>
            <a:off x="5715000" y="838200"/>
            <a:ext cx="438150" cy="244475"/>
          </a:xfrm>
          <a:prstGeom prst="rect">
            <a:avLst/>
          </a:prstGeom>
          <a:noFill/>
          <a:ln w="9525">
            <a:noFill/>
            <a:miter lim="800000"/>
            <a:headEnd/>
            <a:tailEnd/>
          </a:ln>
        </p:spPr>
        <p:txBody>
          <a:bodyPr wrap="none">
            <a:spAutoFit/>
          </a:bodyPr>
          <a:lstStyle/>
          <a:p>
            <a:r>
              <a:rPr lang="en-US" sz="1000" b="1"/>
              <a:t>QD6</a:t>
            </a:r>
          </a:p>
        </p:txBody>
      </p:sp>
      <p:sp>
        <p:nvSpPr>
          <p:cNvPr id="60421" name="Text Box 19"/>
          <p:cNvSpPr txBox="1">
            <a:spLocks noChangeArrowheads="1"/>
          </p:cNvSpPr>
          <p:nvPr/>
        </p:nvSpPr>
        <p:spPr bwMode="auto">
          <a:xfrm>
            <a:off x="5314950" y="441325"/>
            <a:ext cx="414338" cy="244475"/>
          </a:xfrm>
          <a:prstGeom prst="rect">
            <a:avLst/>
          </a:prstGeom>
          <a:noFill/>
          <a:ln w="9525">
            <a:noFill/>
            <a:miter lim="800000"/>
            <a:headEnd/>
            <a:tailEnd/>
          </a:ln>
        </p:spPr>
        <p:txBody>
          <a:bodyPr wrap="none">
            <a:spAutoFit/>
          </a:bodyPr>
          <a:lstStyle/>
          <a:p>
            <a:r>
              <a:rPr lang="en-US" sz="1000" b="1"/>
              <a:t>Oct.</a:t>
            </a:r>
          </a:p>
        </p:txBody>
      </p:sp>
      <p:pic>
        <p:nvPicPr>
          <p:cNvPr id="60422" name="Picture 21" descr="ff54_fig1_a"/>
          <p:cNvPicPr>
            <a:picLocks noChangeAspect="1" noChangeArrowheads="1"/>
          </p:cNvPicPr>
          <p:nvPr/>
        </p:nvPicPr>
        <p:blipFill>
          <a:blip r:embed="rId4" cstate="screen"/>
          <a:srcRect/>
          <a:stretch>
            <a:fillRect/>
          </a:stretch>
        </p:blipFill>
        <p:spPr bwMode="auto">
          <a:xfrm>
            <a:off x="0" y="1711325"/>
            <a:ext cx="4572000" cy="1770063"/>
          </a:xfrm>
          <a:prstGeom prst="rect">
            <a:avLst/>
          </a:prstGeom>
          <a:noFill/>
          <a:ln w="9525">
            <a:noFill/>
            <a:miter lim="800000"/>
            <a:headEnd/>
            <a:tailEnd/>
          </a:ln>
        </p:spPr>
      </p:pic>
      <p:pic>
        <p:nvPicPr>
          <p:cNvPr id="60423" name="Picture 22" descr="ff54_fig1_b"/>
          <p:cNvPicPr>
            <a:picLocks noChangeAspect="1" noChangeArrowheads="1"/>
          </p:cNvPicPr>
          <p:nvPr/>
        </p:nvPicPr>
        <p:blipFill>
          <a:blip r:embed="rId5" cstate="screen"/>
          <a:srcRect/>
          <a:stretch>
            <a:fillRect/>
          </a:stretch>
        </p:blipFill>
        <p:spPr bwMode="auto">
          <a:xfrm>
            <a:off x="0" y="3568700"/>
            <a:ext cx="4572000" cy="1574800"/>
          </a:xfrm>
          <a:prstGeom prst="rect">
            <a:avLst/>
          </a:prstGeom>
          <a:noFill/>
          <a:ln w="9525">
            <a:noFill/>
            <a:miter lim="800000"/>
            <a:headEnd/>
            <a:tailEnd/>
          </a:ln>
        </p:spPr>
      </p:pic>
      <p:pic>
        <p:nvPicPr>
          <p:cNvPr id="60424" name="Picture 23" descr="ff54_fig2_a"/>
          <p:cNvPicPr>
            <a:picLocks noChangeAspect="1" noChangeArrowheads="1"/>
          </p:cNvPicPr>
          <p:nvPr/>
        </p:nvPicPr>
        <p:blipFill>
          <a:blip r:embed="rId6" cstate="screen"/>
          <a:srcRect/>
          <a:stretch>
            <a:fillRect/>
          </a:stretch>
        </p:blipFill>
        <p:spPr bwMode="auto">
          <a:xfrm>
            <a:off x="0" y="5243513"/>
            <a:ext cx="4572000" cy="1614487"/>
          </a:xfrm>
          <a:prstGeom prst="rect">
            <a:avLst/>
          </a:prstGeom>
          <a:noFill/>
          <a:ln w="9525">
            <a:noFill/>
            <a:miter lim="800000"/>
            <a:headEnd/>
            <a:tailEnd/>
          </a:ln>
        </p:spPr>
      </p:pic>
      <p:pic>
        <p:nvPicPr>
          <p:cNvPr id="60425" name="Picture 24" descr="ff54_fig2_b"/>
          <p:cNvPicPr>
            <a:picLocks noChangeAspect="1" noChangeArrowheads="1"/>
          </p:cNvPicPr>
          <p:nvPr/>
        </p:nvPicPr>
        <p:blipFill>
          <a:blip r:embed="rId7" cstate="screen"/>
          <a:srcRect/>
          <a:stretch>
            <a:fillRect/>
          </a:stretch>
        </p:blipFill>
        <p:spPr bwMode="auto">
          <a:xfrm>
            <a:off x="4724400" y="1708150"/>
            <a:ext cx="4419600" cy="1620838"/>
          </a:xfrm>
          <a:prstGeom prst="rect">
            <a:avLst/>
          </a:prstGeom>
          <a:noFill/>
          <a:ln w="9525">
            <a:noFill/>
            <a:miter lim="800000"/>
            <a:headEnd/>
            <a:tailEnd/>
          </a:ln>
        </p:spPr>
      </p:pic>
      <p:pic>
        <p:nvPicPr>
          <p:cNvPr id="60426" name="Picture 25" descr="ff54_fig3_a"/>
          <p:cNvPicPr>
            <a:picLocks noChangeAspect="1" noChangeArrowheads="1"/>
          </p:cNvPicPr>
          <p:nvPr/>
        </p:nvPicPr>
        <p:blipFill>
          <a:blip r:embed="rId8" cstate="screen"/>
          <a:srcRect/>
          <a:stretch>
            <a:fillRect/>
          </a:stretch>
        </p:blipFill>
        <p:spPr bwMode="auto">
          <a:xfrm>
            <a:off x="4724400" y="3438525"/>
            <a:ext cx="4419600" cy="1624013"/>
          </a:xfrm>
          <a:prstGeom prst="rect">
            <a:avLst/>
          </a:prstGeom>
          <a:noFill/>
          <a:ln w="9525">
            <a:noFill/>
            <a:miter lim="800000"/>
            <a:headEnd/>
            <a:tailEnd/>
          </a:ln>
        </p:spPr>
      </p:pic>
      <p:pic>
        <p:nvPicPr>
          <p:cNvPr id="60427" name="Picture 26" descr="ff54_fig3_b"/>
          <p:cNvPicPr>
            <a:picLocks noChangeAspect="1" noChangeArrowheads="1"/>
          </p:cNvPicPr>
          <p:nvPr/>
        </p:nvPicPr>
        <p:blipFill>
          <a:blip r:embed="rId9" cstate="screen"/>
          <a:srcRect/>
          <a:stretch>
            <a:fillRect/>
          </a:stretch>
        </p:blipFill>
        <p:spPr bwMode="auto">
          <a:xfrm>
            <a:off x="4724400" y="5156200"/>
            <a:ext cx="4419600" cy="1701800"/>
          </a:xfrm>
          <a:prstGeom prst="rect">
            <a:avLst/>
          </a:prstGeom>
          <a:noFill/>
          <a:ln w="9525">
            <a:noFill/>
            <a:miter lim="800000"/>
            <a:headEnd/>
            <a:tailEnd/>
          </a:ln>
        </p:spPr>
      </p:pic>
      <p:sp>
        <p:nvSpPr>
          <p:cNvPr id="60428" name="Text Box 27"/>
          <p:cNvSpPr txBox="1">
            <a:spLocks noChangeArrowheads="1"/>
          </p:cNvSpPr>
          <p:nvPr/>
        </p:nvSpPr>
        <p:spPr bwMode="auto">
          <a:xfrm>
            <a:off x="6162675" y="295275"/>
            <a:ext cx="508000" cy="244475"/>
          </a:xfrm>
          <a:prstGeom prst="rect">
            <a:avLst/>
          </a:prstGeom>
          <a:noFill/>
          <a:ln w="9525">
            <a:noFill/>
            <a:miter lim="800000"/>
            <a:headEnd/>
            <a:tailEnd/>
          </a:ln>
        </p:spPr>
        <p:txBody>
          <a:bodyPr wrap="none">
            <a:spAutoFit/>
          </a:bodyPr>
          <a:lstStyle/>
          <a:p>
            <a:r>
              <a:rPr lang="en-US" sz="1000" b="1"/>
              <a:t>QF5B</a:t>
            </a:r>
          </a:p>
        </p:txBody>
      </p:sp>
      <p:sp>
        <p:nvSpPr>
          <p:cNvPr id="60429" name="Text Box 28"/>
          <p:cNvSpPr txBox="1">
            <a:spLocks noChangeArrowheads="1"/>
          </p:cNvSpPr>
          <p:nvPr/>
        </p:nvSpPr>
        <p:spPr bwMode="auto">
          <a:xfrm>
            <a:off x="7734300" y="847725"/>
            <a:ext cx="438150" cy="244475"/>
          </a:xfrm>
          <a:prstGeom prst="rect">
            <a:avLst/>
          </a:prstGeom>
          <a:noFill/>
          <a:ln w="9525">
            <a:noFill/>
            <a:miter lim="800000"/>
            <a:headEnd/>
            <a:tailEnd/>
          </a:ln>
        </p:spPr>
        <p:txBody>
          <a:bodyPr wrap="none">
            <a:spAutoFit/>
          </a:bodyPr>
          <a:lstStyle/>
          <a:p>
            <a:r>
              <a:rPr lang="en-US" sz="1000" b="1"/>
              <a:t>QD2</a:t>
            </a:r>
          </a:p>
        </p:txBody>
      </p:sp>
      <p:sp>
        <p:nvSpPr>
          <p:cNvPr id="60430" name="Text Box 29"/>
          <p:cNvSpPr txBox="1">
            <a:spLocks noChangeArrowheads="1"/>
          </p:cNvSpPr>
          <p:nvPr/>
        </p:nvSpPr>
        <p:spPr bwMode="auto">
          <a:xfrm>
            <a:off x="4029075" y="5248275"/>
            <a:ext cx="438150" cy="244475"/>
          </a:xfrm>
          <a:prstGeom prst="rect">
            <a:avLst/>
          </a:prstGeom>
          <a:noFill/>
          <a:ln w="9525">
            <a:noFill/>
            <a:miter lim="800000"/>
            <a:headEnd/>
            <a:tailEnd/>
          </a:ln>
        </p:spPr>
        <p:txBody>
          <a:bodyPr wrap="none">
            <a:spAutoFit/>
          </a:bodyPr>
          <a:lstStyle/>
          <a:p>
            <a:r>
              <a:rPr lang="en-US" sz="1000" b="1"/>
              <a:t>QD2</a:t>
            </a:r>
          </a:p>
        </p:txBody>
      </p:sp>
      <p:sp>
        <p:nvSpPr>
          <p:cNvPr id="60431" name="Text Box 30"/>
          <p:cNvSpPr txBox="1">
            <a:spLocks noChangeArrowheads="1"/>
          </p:cNvSpPr>
          <p:nvPr/>
        </p:nvSpPr>
        <p:spPr bwMode="auto">
          <a:xfrm>
            <a:off x="3962400" y="3581400"/>
            <a:ext cx="508000" cy="244475"/>
          </a:xfrm>
          <a:prstGeom prst="rect">
            <a:avLst/>
          </a:prstGeom>
          <a:noFill/>
          <a:ln w="9525">
            <a:noFill/>
            <a:miter lim="800000"/>
            <a:headEnd/>
            <a:tailEnd/>
          </a:ln>
        </p:spPr>
        <p:txBody>
          <a:bodyPr wrap="none">
            <a:spAutoFit/>
          </a:bodyPr>
          <a:lstStyle/>
          <a:p>
            <a:r>
              <a:rPr lang="en-US" sz="1000" b="1"/>
              <a:t>QF5B</a:t>
            </a:r>
          </a:p>
        </p:txBody>
      </p:sp>
      <p:sp>
        <p:nvSpPr>
          <p:cNvPr id="60432" name="Text Box 31"/>
          <p:cNvSpPr txBox="1">
            <a:spLocks noChangeArrowheads="1"/>
          </p:cNvSpPr>
          <p:nvPr/>
        </p:nvSpPr>
        <p:spPr bwMode="auto">
          <a:xfrm>
            <a:off x="3886200" y="1752600"/>
            <a:ext cx="438150" cy="244475"/>
          </a:xfrm>
          <a:prstGeom prst="rect">
            <a:avLst/>
          </a:prstGeom>
          <a:noFill/>
          <a:ln w="9525">
            <a:noFill/>
            <a:miter lim="800000"/>
            <a:headEnd/>
            <a:tailEnd/>
          </a:ln>
        </p:spPr>
        <p:txBody>
          <a:bodyPr wrap="none">
            <a:spAutoFit/>
          </a:bodyPr>
          <a:lstStyle/>
          <a:p>
            <a:r>
              <a:rPr lang="en-US" sz="1000" b="1"/>
              <a:t>QD6</a:t>
            </a:r>
          </a:p>
        </p:txBody>
      </p:sp>
      <p:sp>
        <p:nvSpPr>
          <p:cNvPr id="60433" name="Text Box 32"/>
          <p:cNvSpPr txBox="1">
            <a:spLocks noChangeArrowheads="1"/>
          </p:cNvSpPr>
          <p:nvPr/>
        </p:nvSpPr>
        <p:spPr bwMode="auto">
          <a:xfrm>
            <a:off x="8705850" y="1676400"/>
            <a:ext cx="423863" cy="244475"/>
          </a:xfrm>
          <a:prstGeom prst="rect">
            <a:avLst/>
          </a:prstGeom>
          <a:noFill/>
          <a:ln w="9525">
            <a:noFill/>
            <a:miter lim="800000"/>
            <a:headEnd/>
            <a:tailEnd/>
          </a:ln>
        </p:spPr>
        <p:txBody>
          <a:bodyPr wrap="none">
            <a:spAutoFit/>
          </a:bodyPr>
          <a:lstStyle/>
          <a:p>
            <a:r>
              <a:rPr lang="en-US" sz="1000" b="1"/>
              <a:t>QF1</a:t>
            </a:r>
          </a:p>
        </p:txBody>
      </p:sp>
      <p:sp>
        <p:nvSpPr>
          <p:cNvPr id="60434" name="Text Box 33"/>
          <p:cNvSpPr txBox="1">
            <a:spLocks noChangeArrowheads="1"/>
          </p:cNvSpPr>
          <p:nvPr/>
        </p:nvSpPr>
        <p:spPr bwMode="auto">
          <a:xfrm>
            <a:off x="8705850" y="3352800"/>
            <a:ext cx="438150" cy="244475"/>
          </a:xfrm>
          <a:prstGeom prst="rect">
            <a:avLst/>
          </a:prstGeom>
          <a:noFill/>
          <a:ln w="9525">
            <a:noFill/>
            <a:miter lim="800000"/>
            <a:headEnd/>
            <a:tailEnd/>
          </a:ln>
        </p:spPr>
        <p:txBody>
          <a:bodyPr wrap="none">
            <a:spAutoFit/>
          </a:bodyPr>
          <a:lstStyle/>
          <a:p>
            <a:r>
              <a:rPr lang="en-US" sz="1000" b="1"/>
              <a:t>QD0</a:t>
            </a:r>
          </a:p>
        </p:txBody>
      </p:sp>
      <p:sp>
        <p:nvSpPr>
          <p:cNvPr id="60435" name="Text Box 34"/>
          <p:cNvSpPr txBox="1">
            <a:spLocks noChangeArrowheads="1"/>
          </p:cNvSpPr>
          <p:nvPr/>
        </p:nvSpPr>
        <p:spPr bwMode="auto">
          <a:xfrm>
            <a:off x="8705850" y="5105400"/>
            <a:ext cx="311150" cy="244475"/>
          </a:xfrm>
          <a:prstGeom prst="rect">
            <a:avLst/>
          </a:prstGeom>
          <a:noFill/>
          <a:ln w="9525">
            <a:noFill/>
            <a:miter lim="800000"/>
            <a:headEnd/>
            <a:tailEnd/>
          </a:ln>
        </p:spPr>
        <p:txBody>
          <a:bodyPr wrap="none">
            <a:spAutoFit/>
          </a:bodyPr>
          <a:lstStyle/>
          <a:p>
            <a:r>
              <a:rPr lang="en-US" sz="1000" b="1"/>
              <a:t>IP</a:t>
            </a:r>
          </a:p>
        </p:txBody>
      </p:sp>
      <p:sp>
        <p:nvSpPr>
          <p:cNvPr id="60436" name="Text Box 35"/>
          <p:cNvSpPr txBox="1">
            <a:spLocks noChangeArrowheads="1"/>
          </p:cNvSpPr>
          <p:nvPr/>
        </p:nvSpPr>
        <p:spPr bwMode="auto">
          <a:xfrm>
            <a:off x="8601075" y="314325"/>
            <a:ext cx="423863" cy="244475"/>
          </a:xfrm>
          <a:prstGeom prst="rect">
            <a:avLst/>
          </a:prstGeom>
          <a:noFill/>
          <a:ln w="9525">
            <a:noFill/>
            <a:miter lim="800000"/>
            <a:headEnd/>
            <a:tailEnd/>
          </a:ln>
        </p:spPr>
        <p:txBody>
          <a:bodyPr wrap="none">
            <a:spAutoFit/>
          </a:bodyPr>
          <a:lstStyle/>
          <a:p>
            <a:r>
              <a:rPr lang="en-US" sz="1000" b="1"/>
              <a:t>QF1</a:t>
            </a:r>
          </a:p>
        </p:txBody>
      </p:sp>
      <p:sp>
        <p:nvSpPr>
          <p:cNvPr id="60437" name="Text Box 36"/>
          <p:cNvSpPr txBox="1">
            <a:spLocks noChangeArrowheads="1"/>
          </p:cNvSpPr>
          <p:nvPr/>
        </p:nvSpPr>
        <p:spPr bwMode="auto">
          <a:xfrm>
            <a:off x="8648700" y="838200"/>
            <a:ext cx="438150" cy="244475"/>
          </a:xfrm>
          <a:prstGeom prst="rect">
            <a:avLst/>
          </a:prstGeom>
          <a:noFill/>
          <a:ln w="9525">
            <a:noFill/>
            <a:miter lim="800000"/>
            <a:headEnd/>
            <a:tailEnd/>
          </a:ln>
        </p:spPr>
        <p:txBody>
          <a:bodyPr wrap="none">
            <a:spAutoFit/>
          </a:bodyPr>
          <a:lstStyle/>
          <a:p>
            <a:r>
              <a:rPr lang="en-US" sz="1000" b="1"/>
              <a:t>QD0</a:t>
            </a:r>
          </a:p>
        </p:txBody>
      </p:sp>
      <p:sp>
        <p:nvSpPr>
          <p:cNvPr id="60438" name="Text Box 37"/>
          <p:cNvSpPr txBox="1">
            <a:spLocks noChangeArrowheads="1"/>
          </p:cNvSpPr>
          <p:nvPr/>
        </p:nvSpPr>
        <p:spPr bwMode="auto">
          <a:xfrm>
            <a:off x="8832850" y="571500"/>
            <a:ext cx="311150" cy="244475"/>
          </a:xfrm>
          <a:prstGeom prst="rect">
            <a:avLst/>
          </a:prstGeom>
          <a:noFill/>
          <a:ln w="9525">
            <a:noFill/>
            <a:miter lim="800000"/>
            <a:headEnd/>
            <a:tailEnd/>
          </a:ln>
        </p:spPr>
        <p:txBody>
          <a:bodyPr>
            <a:spAutoFit/>
          </a:bodyPr>
          <a:lstStyle/>
          <a:p>
            <a:r>
              <a:rPr lang="en-US" sz="1000" b="1"/>
              <a:t>IP</a:t>
            </a:r>
          </a:p>
        </p:txBody>
      </p:sp>
    </p:spTree>
  </p:cSld>
  <p:clrMapOvr>
    <a:masterClrMapping/>
  </p:clrMapOvr>
  <p:transition>
    <p:strips dir="rd"/>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4"/>
          <p:cNvSpPr>
            <a:spLocks noChangeArrowheads="1"/>
          </p:cNvSpPr>
          <p:nvPr/>
        </p:nvSpPr>
        <p:spPr bwMode="auto">
          <a:xfrm>
            <a:off x="990600" y="152400"/>
            <a:ext cx="2057400" cy="838200"/>
          </a:xfrm>
          <a:prstGeom prst="rect">
            <a:avLst/>
          </a:prstGeom>
          <a:noFill/>
          <a:ln w="9525">
            <a:noFill/>
            <a:miter lim="800000"/>
            <a:headEnd/>
            <a:tailEnd/>
          </a:ln>
        </p:spPr>
        <p:txBody>
          <a:bodyPr/>
          <a:lstStyle/>
          <a:p>
            <a:pPr algn="ctr"/>
            <a:r>
              <a:rPr kumimoji="1" lang="en-US" sz="2800" b="1">
                <a:solidFill>
                  <a:srgbClr val="00CC00"/>
                </a:solidFill>
                <a:latin typeface="Comic Sans MS" pitchFamily="66" charset="0"/>
              </a:rPr>
              <a:t>Halo </a:t>
            </a:r>
            <a:r>
              <a:rPr kumimoji="1" lang="en-US" sz="2400" b="1">
                <a:solidFill>
                  <a:srgbClr val="00CC00"/>
                </a:solidFill>
                <a:latin typeface="Comic Sans MS" pitchFamily="66" charset="0"/>
              </a:rPr>
              <a:t>collimation</a:t>
            </a:r>
            <a:endParaRPr kumimoji="1" lang="en-US" sz="2000" b="1">
              <a:solidFill>
                <a:srgbClr val="00CC00"/>
              </a:solidFill>
              <a:latin typeface="Comic Sans MS" pitchFamily="66" charset="0"/>
            </a:endParaRPr>
          </a:p>
        </p:txBody>
      </p:sp>
      <p:sp>
        <p:nvSpPr>
          <p:cNvPr id="61443" name="Text Box 6"/>
          <p:cNvSpPr txBox="1">
            <a:spLocks noChangeArrowheads="1"/>
          </p:cNvSpPr>
          <p:nvPr/>
        </p:nvSpPr>
        <p:spPr bwMode="auto">
          <a:xfrm>
            <a:off x="2819400" y="4724400"/>
            <a:ext cx="6324600" cy="1920875"/>
          </a:xfrm>
          <a:prstGeom prst="rect">
            <a:avLst/>
          </a:prstGeom>
          <a:noFill/>
          <a:ln w="9525">
            <a:noFill/>
            <a:miter lim="800000"/>
            <a:headEnd/>
            <a:tailEnd/>
          </a:ln>
        </p:spPr>
        <p:txBody>
          <a:bodyPr>
            <a:spAutoFit/>
          </a:bodyPr>
          <a:lstStyle/>
          <a:p>
            <a:pPr eaLnBrk="1" hangingPunct="1"/>
            <a:r>
              <a:rPr lang="en-US" sz="2000">
                <a:solidFill>
                  <a:srgbClr val="00CC00"/>
                </a:solidFill>
                <a:latin typeface="Comic Sans MS" pitchFamily="66" charset="0"/>
              </a:rPr>
              <a:t>Assuming 0.001 halo, beam losses along the beamline behave nicely, and SR  photon losses occur only on dedicated masks</a:t>
            </a:r>
          </a:p>
          <a:p>
            <a:pPr eaLnBrk="1" hangingPunct="1"/>
            <a:endParaRPr lang="en-US" sz="2000">
              <a:solidFill>
                <a:srgbClr val="00CC00"/>
              </a:solidFill>
              <a:latin typeface="Comic Sans MS" pitchFamily="66" charset="0"/>
            </a:endParaRPr>
          </a:p>
          <a:p>
            <a:pPr eaLnBrk="1" hangingPunct="1"/>
            <a:r>
              <a:rPr lang="en-US" sz="2000">
                <a:solidFill>
                  <a:srgbClr val="00CC00"/>
                </a:solidFill>
                <a:latin typeface="Comic Sans MS" pitchFamily="66" charset="0"/>
              </a:rPr>
              <a:t>Smallest gaps are +-0.6mm with tail folding Octupoles and +-0.2mm without them.</a:t>
            </a:r>
          </a:p>
        </p:txBody>
      </p:sp>
      <p:pic>
        <p:nvPicPr>
          <p:cNvPr id="61444" name="Picture 7"/>
          <p:cNvPicPr>
            <a:picLocks noChangeAspect="1" noChangeArrowheads="1"/>
          </p:cNvPicPr>
          <p:nvPr/>
        </p:nvPicPr>
        <p:blipFill>
          <a:blip r:embed="rId2" cstate="screen"/>
          <a:srcRect/>
          <a:stretch>
            <a:fillRect/>
          </a:stretch>
        </p:blipFill>
        <p:spPr bwMode="auto">
          <a:xfrm>
            <a:off x="0" y="1371600"/>
            <a:ext cx="3240088" cy="3429000"/>
          </a:xfrm>
          <a:prstGeom prst="rect">
            <a:avLst/>
          </a:prstGeom>
          <a:noFill/>
          <a:ln w="9525">
            <a:noFill/>
            <a:miter lim="800000"/>
            <a:headEnd/>
            <a:tailEnd/>
          </a:ln>
        </p:spPr>
      </p:pic>
      <p:sp>
        <p:nvSpPr>
          <p:cNvPr id="61445" name="Text Box 8"/>
          <p:cNvSpPr txBox="1">
            <a:spLocks noChangeArrowheads="1"/>
          </p:cNvSpPr>
          <p:nvPr/>
        </p:nvSpPr>
        <p:spPr bwMode="auto">
          <a:xfrm>
            <a:off x="152400" y="4800600"/>
            <a:ext cx="2682875" cy="825500"/>
          </a:xfrm>
          <a:prstGeom prst="rect">
            <a:avLst/>
          </a:prstGeom>
          <a:noFill/>
          <a:ln w="9525">
            <a:noFill/>
            <a:miter lim="800000"/>
            <a:headEnd/>
            <a:tailEnd/>
          </a:ln>
        </p:spPr>
        <p:txBody>
          <a:bodyPr>
            <a:spAutoFit/>
          </a:bodyPr>
          <a:lstStyle/>
          <a:p>
            <a:r>
              <a:rPr lang="en-US"/>
              <a:t>Assumed halo sizes. Halo population is 0.001 of the main beam.</a:t>
            </a:r>
          </a:p>
        </p:txBody>
      </p:sp>
      <p:pic>
        <p:nvPicPr>
          <p:cNvPr id="61446" name="Picture 9" descr="pap_NLC_vert_angle3"/>
          <p:cNvPicPr>
            <a:picLocks noChangeAspect="1" noChangeArrowheads="1"/>
          </p:cNvPicPr>
          <p:nvPr/>
        </p:nvPicPr>
        <p:blipFill>
          <a:blip r:embed="rId3" cstate="screen"/>
          <a:srcRect/>
          <a:stretch>
            <a:fillRect/>
          </a:stretch>
        </p:blipFill>
        <p:spPr bwMode="auto">
          <a:xfrm>
            <a:off x="3276600" y="0"/>
            <a:ext cx="5867400" cy="424656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9" name="Rectangle 4"/>
          <p:cNvSpPr>
            <a:spLocks noChangeArrowheads="1"/>
          </p:cNvSpPr>
          <p:nvPr/>
        </p:nvSpPr>
        <p:spPr bwMode="auto">
          <a:xfrm>
            <a:off x="1295400" y="0"/>
            <a:ext cx="7848600" cy="939800"/>
          </a:xfrm>
          <a:prstGeom prst="rect">
            <a:avLst/>
          </a:prstGeom>
          <a:noFill/>
          <a:ln w="9525">
            <a:noFill/>
            <a:miter lim="800000"/>
            <a:headEnd/>
            <a:tailEnd/>
          </a:ln>
        </p:spPr>
        <p:txBody>
          <a:bodyPr anchor="ctr"/>
          <a:lstStyle/>
          <a:p>
            <a:pPr algn="ctr"/>
            <a:r>
              <a:rPr kumimoji="1" lang="en-US" sz="3600">
                <a:solidFill>
                  <a:schemeClr val="tx2"/>
                </a:solidFill>
                <a:latin typeface="Berlin Sans FB" pitchFamily="34" charset="0"/>
              </a:rPr>
              <a:t>Collimator wakes</a:t>
            </a:r>
          </a:p>
        </p:txBody>
      </p:sp>
      <p:sp>
        <p:nvSpPr>
          <p:cNvPr id="13320" name="Rectangle 5"/>
          <p:cNvSpPr>
            <a:spLocks noChangeArrowheads="1"/>
          </p:cNvSpPr>
          <p:nvPr/>
        </p:nvSpPr>
        <p:spPr bwMode="auto">
          <a:xfrm>
            <a:off x="381000" y="1371600"/>
            <a:ext cx="8458200" cy="5105400"/>
          </a:xfrm>
          <a:prstGeom prst="rect">
            <a:avLst/>
          </a:prstGeom>
          <a:noFill/>
          <a:ln w="9525">
            <a:noFill/>
            <a:miter lim="800000"/>
            <a:headEnd/>
            <a:tailEnd/>
          </a:ln>
        </p:spPr>
        <p:txBody>
          <a:bodyPr/>
          <a:lstStyle/>
          <a:p>
            <a:pPr marL="342900" indent="-342900" eaLnBrk="1" hangingPunct="1">
              <a:spcBef>
                <a:spcPct val="20000"/>
              </a:spcBef>
              <a:buFontTx/>
              <a:buChar char="•"/>
            </a:pPr>
            <a:r>
              <a:rPr lang="en-US" sz="2800">
                <a:solidFill>
                  <a:srgbClr val="23346C"/>
                </a:solidFill>
                <a:latin typeface="Berlin Sans FB" pitchFamily="34" charset="0"/>
              </a:rPr>
              <a:t>Effect from offset of the beam at the collimator: </a:t>
            </a:r>
          </a:p>
          <a:p>
            <a:pPr marL="342900" indent="-342900" eaLnBrk="1" hangingPunct="1">
              <a:spcBef>
                <a:spcPct val="20000"/>
              </a:spcBef>
              <a:buFontTx/>
              <a:buChar char="•"/>
            </a:pPr>
            <a:endParaRPr lang="en-US" sz="2800">
              <a:solidFill>
                <a:srgbClr val="23346C"/>
              </a:solidFill>
              <a:latin typeface="Berlin Sans FB" pitchFamily="34" charset="0"/>
            </a:endParaRPr>
          </a:p>
          <a:p>
            <a:pPr marL="342900" indent="-342900" eaLnBrk="1" hangingPunct="1">
              <a:spcBef>
                <a:spcPct val="20000"/>
              </a:spcBef>
              <a:buFontTx/>
              <a:buChar char="•"/>
            </a:pPr>
            <a:r>
              <a:rPr lang="en-US" sz="2800">
                <a:solidFill>
                  <a:srgbClr val="23346C"/>
                </a:solidFill>
                <a:latin typeface="Berlin Sans FB" pitchFamily="34" charset="0"/>
              </a:rPr>
              <a:t>Assume that beam jitter is a fixed fraction of the beam size</a:t>
            </a:r>
          </a:p>
          <a:p>
            <a:pPr marL="342900" indent="-342900" eaLnBrk="1" hangingPunct="1">
              <a:spcBef>
                <a:spcPct val="20000"/>
              </a:spcBef>
              <a:buFontTx/>
              <a:buChar char="•"/>
            </a:pPr>
            <a:endParaRPr lang="en-US" sz="2800">
              <a:solidFill>
                <a:srgbClr val="23346C"/>
              </a:solidFill>
              <a:latin typeface="Berlin Sans FB" pitchFamily="34" charset="0"/>
            </a:endParaRPr>
          </a:p>
          <a:p>
            <a:pPr marL="342900" indent="-342900" eaLnBrk="1" hangingPunct="1">
              <a:spcBef>
                <a:spcPct val="20000"/>
              </a:spcBef>
              <a:buFontTx/>
              <a:buChar char="•"/>
            </a:pPr>
            <a:r>
              <a:rPr lang="en-US" sz="2800">
                <a:solidFill>
                  <a:srgbClr val="23346C"/>
                </a:solidFill>
                <a:latin typeface="Berlin Sans FB" pitchFamily="34" charset="0"/>
              </a:rPr>
              <a:t>Jitter amplification factor</a:t>
            </a:r>
          </a:p>
          <a:p>
            <a:pPr marL="342900" indent="-342900" eaLnBrk="1" hangingPunct="1">
              <a:spcBef>
                <a:spcPct val="20000"/>
              </a:spcBef>
              <a:buFontTx/>
              <a:buChar char="•"/>
            </a:pPr>
            <a:endParaRPr lang="en-US" sz="2800">
              <a:solidFill>
                <a:srgbClr val="23346C"/>
              </a:solidFill>
              <a:latin typeface="Berlin Sans FB" pitchFamily="34" charset="0"/>
            </a:endParaRPr>
          </a:p>
          <a:p>
            <a:pPr marL="342900" indent="-342900" eaLnBrk="1" hangingPunct="1">
              <a:spcBef>
                <a:spcPct val="20000"/>
              </a:spcBef>
              <a:buFontTx/>
              <a:buChar char="•"/>
            </a:pPr>
            <a:endParaRPr lang="en-US" sz="2800">
              <a:solidFill>
                <a:srgbClr val="23346C"/>
              </a:solidFill>
              <a:latin typeface="Berlin Sans FB" pitchFamily="34" charset="0"/>
            </a:endParaRPr>
          </a:p>
          <a:p>
            <a:pPr marL="342900" indent="-342900" eaLnBrk="1" hangingPunct="1">
              <a:spcBef>
                <a:spcPct val="20000"/>
              </a:spcBef>
              <a:buFontTx/>
              <a:buChar char="•"/>
            </a:pPr>
            <a:r>
              <a:rPr lang="en-US" sz="2000">
                <a:solidFill>
                  <a:srgbClr val="23346C"/>
                </a:solidFill>
                <a:latin typeface="Berlin Sans FB" pitchFamily="34" charset="0"/>
              </a:rPr>
              <a:t>If jitter is fraction of size in all planes, and y &amp; y’ not correlated , the fractional incoming jitter increases by</a:t>
            </a:r>
          </a:p>
          <a:p>
            <a:pPr marL="342900" indent="-342900" eaLnBrk="1" hangingPunct="1">
              <a:spcBef>
                <a:spcPct val="20000"/>
              </a:spcBef>
              <a:buFontTx/>
              <a:buChar char="•"/>
            </a:pPr>
            <a:endParaRPr lang="en-US" sz="2000">
              <a:solidFill>
                <a:srgbClr val="23346C"/>
              </a:solidFill>
              <a:latin typeface="Berlin Sans FB" pitchFamily="34" charset="0"/>
            </a:endParaRPr>
          </a:p>
        </p:txBody>
      </p:sp>
      <p:graphicFrame>
        <p:nvGraphicFramePr>
          <p:cNvPr id="13314" name="Object 6"/>
          <p:cNvGraphicFramePr>
            <a:graphicFrameLocks noChangeAspect="1"/>
          </p:cNvGraphicFramePr>
          <p:nvPr/>
        </p:nvGraphicFramePr>
        <p:xfrm>
          <a:off x="7162800" y="1905000"/>
          <a:ext cx="1481138" cy="465138"/>
        </p:xfrm>
        <a:graphic>
          <a:graphicData uri="http://schemas.openxmlformats.org/presentationml/2006/ole">
            <p:oleObj spid="_x0000_s13314" name="Equation" r:id="rId3" imgW="647640" imgH="203040" progId="Equation.3">
              <p:embed/>
            </p:oleObj>
          </a:graphicData>
        </a:graphic>
      </p:graphicFrame>
      <p:graphicFrame>
        <p:nvGraphicFramePr>
          <p:cNvPr id="13315" name="Object 7"/>
          <p:cNvGraphicFramePr>
            <a:graphicFrameLocks noChangeAspect="1"/>
          </p:cNvGraphicFramePr>
          <p:nvPr/>
        </p:nvGraphicFramePr>
        <p:xfrm>
          <a:off x="6781800" y="2895600"/>
          <a:ext cx="2057400" cy="908050"/>
        </p:xfrm>
        <a:graphic>
          <a:graphicData uri="http://schemas.openxmlformats.org/presentationml/2006/ole">
            <p:oleObj spid="_x0000_s13315" name="Equation" r:id="rId4" imgW="1066680" imgH="469800" progId="Equation.3">
              <p:embed/>
            </p:oleObj>
          </a:graphicData>
        </a:graphic>
      </p:graphicFrame>
      <p:graphicFrame>
        <p:nvGraphicFramePr>
          <p:cNvPr id="13316" name="Object 8"/>
          <p:cNvGraphicFramePr>
            <a:graphicFrameLocks noChangeAspect="1"/>
          </p:cNvGraphicFramePr>
          <p:nvPr/>
        </p:nvGraphicFramePr>
        <p:xfrm>
          <a:off x="1358900" y="4267200"/>
          <a:ext cx="1538288" cy="935038"/>
        </p:xfrm>
        <a:graphic>
          <a:graphicData uri="http://schemas.openxmlformats.org/presentationml/2006/ole">
            <p:oleObj spid="_x0000_s13316" name="Equation" r:id="rId5" imgW="774360" imgH="469800" progId="Equation.3">
              <p:embed/>
            </p:oleObj>
          </a:graphicData>
        </a:graphic>
      </p:graphicFrame>
      <p:graphicFrame>
        <p:nvGraphicFramePr>
          <p:cNvPr id="13317" name="Object 9"/>
          <p:cNvGraphicFramePr>
            <a:graphicFrameLocks noChangeAspect="1"/>
          </p:cNvGraphicFramePr>
          <p:nvPr/>
        </p:nvGraphicFramePr>
        <p:xfrm>
          <a:off x="6769100" y="4495800"/>
          <a:ext cx="1336675" cy="479425"/>
        </p:xfrm>
        <a:graphic>
          <a:graphicData uri="http://schemas.openxmlformats.org/presentationml/2006/ole">
            <p:oleObj spid="_x0000_s13317" name="Equation" r:id="rId6" imgW="672840" imgH="241200" progId="Equation.3">
              <p:embed/>
            </p:oleObj>
          </a:graphicData>
        </a:graphic>
      </p:graphicFrame>
      <p:sp>
        <p:nvSpPr>
          <p:cNvPr id="13321" name="Text Box 10"/>
          <p:cNvSpPr txBox="1">
            <a:spLocks noChangeArrowheads="1"/>
          </p:cNvSpPr>
          <p:nvPr/>
        </p:nvSpPr>
        <p:spPr bwMode="auto">
          <a:xfrm>
            <a:off x="4114800" y="4529138"/>
            <a:ext cx="2341563" cy="336550"/>
          </a:xfrm>
          <a:prstGeom prst="rect">
            <a:avLst/>
          </a:prstGeom>
          <a:noFill/>
          <a:ln w="9525">
            <a:noFill/>
            <a:miter lim="800000"/>
            <a:headEnd/>
            <a:tailEnd/>
          </a:ln>
        </p:spPr>
        <p:txBody>
          <a:bodyPr wrap="none">
            <a:spAutoFit/>
          </a:bodyPr>
          <a:lstStyle/>
          <a:p>
            <a:r>
              <a:rPr lang="en-US"/>
              <a:t>For locations with </a:t>
            </a:r>
            <a:r>
              <a:rPr lang="en-US">
                <a:latin typeface="Symbol" pitchFamily="18" charset="2"/>
              </a:rPr>
              <a:t>a</a:t>
            </a:r>
            <a:r>
              <a:rPr lang="en-US"/>
              <a:t>=0 =&gt;</a:t>
            </a:r>
          </a:p>
        </p:txBody>
      </p:sp>
      <p:graphicFrame>
        <p:nvGraphicFramePr>
          <p:cNvPr id="13318" name="Object 11"/>
          <p:cNvGraphicFramePr>
            <a:graphicFrameLocks noChangeAspect="1"/>
          </p:cNvGraphicFramePr>
          <p:nvPr/>
        </p:nvGraphicFramePr>
        <p:xfrm>
          <a:off x="5626100" y="5805488"/>
          <a:ext cx="1033463" cy="604837"/>
        </p:xfrm>
        <a:graphic>
          <a:graphicData uri="http://schemas.openxmlformats.org/presentationml/2006/ole">
            <p:oleObj spid="_x0000_s13318" name="Equation" r:id="rId7" imgW="520560" imgH="304560" progId="Equation.3">
              <p:embed/>
            </p:oleObj>
          </a:graphicData>
        </a:graphic>
      </p:graphicFrame>
      <p:sp>
        <p:nvSpPr>
          <p:cNvPr id="13322" name="Text Box 12"/>
          <p:cNvSpPr txBox="1">
            <a:spLocks noChangeArrowheads="1"/>
          </p:cNvSpPr>
          <p:nvPr/>
        </p:nvSpPr>
        <p:spPr bwMode="auto">
          <a:xfrm>
            <a:off x="617538" y="6445250"/>
            <a:ext cx="5326062" cy="336550"/>
          </a:xfrm>
          <a:prstGeom prst="rect">
            <a:avLst/>
          </a:prstGeom>
          <a:noFill/>
          <a:ln w="9525">
            <a:noFill/>
            <a:miter lim="800000"/>
            <a:headEnd/>
            <a:tailEnd/>
          </a:ln>
        </p:spPr>
        <p:txBody>
          <a:bodyPr wrap="none">
            <a:spAutoFit/>
          </a:bodyPr>
          <a:lstStyle/>
          <a:p>
            <a:r>
              <a:rPr lang="en-US"/>
              <a:t>Following P.Tenenbaum, LCC-101 and G.Stupakov, PAC2001</a:t>
            </a:r>
          </a:p>
        </p:txBody>
      </p:sp>
    </p:spTree>
  </p:cSld>
  <p:clrMapOvr>
    <a:masterClrMapping/>
  </p:clrMapOvr>
  <p:transition>
    <p:strips dir="rd"/>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6"/>
          <p:cNvSpPr>
            <a:spLocks noGrp="1" noChangeArrowheads="1"/>
          </p:cNvSpPr>
          <p:nvPr>
            <p:ph type="title"/>
          </p:nvPr>
        </p:nvSpPr>
        <p:spPr>
          <a:xfrm>
            <a:off x="1600200" y="0"/>
            <a:ext cx="7543800" cy="990600"/>
          </a:xfrm>
        </p:spPr>
        <p:txBody>
          <a:bodyPr/>
          <a:lstStyle/>
          <a:p>
            <a:r>
              <a:rPr lang="en-US" smtClean="0"/>
              <a:t>BDS: from end of linac to IP, to dumps</a:t>
            </a:r>
          </a:p>
        </p:txBody>
      </p:sp>
      <p:grpSp>
        <p:nvGrpSpPr>
          <p:cNvPr id="28675" name="Group 11"/>
          <p:cNvGrpSpPr>
            <a:grpSpLocks/>
          </p:cNvGrpSpPr>
          <p:nvPr/>
        </p:nvGrpSpPr>
        <p:grpSpPr bwMode="auto">
          <a:xfrm>
            <a:off x="-1588" y="1447800"/>
            <a:ext cx="9074151" cy="2847975"/>
            <a:chOff x="-1" y="864"/>
            <a:chExt cx="5716" cy="1794"/>
          </a:xfrm>
        </p:grpSpPr>
        <p:pic>
          <p:nvPicPr>
            <p:cNvPr id="28679" name="Picture 8"/>
            <p:cNvPicPr>
              <a:picLocks noChangeAspect="1" noChangeArrowheads="1"/>
            </p:cNvPicPr>
            <p:nvPr/>
          </p:nvPicPr>
          <p:blipFill>
            <a:blip r:embed="rId2" cstate="screen"/>
            <a:srcRect r="13927"/>
            <a:stretch>
              <a:fillRect/>
            </a:stretch>
          </p:blipFill>
          <p:spPr bwMode="auto">
            <a:xfrm>
              <a:off x="2928" y="864"/>
              <a:ext cx="2787" cy="1480"/>
            </a:xfrm>
            <a:prstGeom prst="rect">
              <a:avLst/>
            </a:prstGeom>
            <a:noFill/>
            <a:ln w="9525">
              <a:noFill/>
              <a:miter lim="800000"/>
              <a:headEnd/>
              <a:tailEnd/>
            </a:ln>
          </p:spPr>
        </p:pic>
        <p:pic>
          <p:nvPicPr>
            <p:cNvPr id="28680" name="Picture 10"/>
            <p:cNvPicPr>
              <a:picLocks noChangeAspect="1" noChangeArrowheads="1"/>
            </p:cNvPicPr>
            <p:nvPr/>
          </p:nvPicPr>
          <p:blipFill>
            <a:blip r:embed="rId3" cstate="screen"/>
            <a:srcRect l="3485"/>
            <a:stretch>
              <a:fillRect/>
            </a:stretch>
          </p:blipFill>
          <p:spPr bwMode="auto">
            <a:xfrm>
              <a:off x="-1" y="872"/>
              <a:ext cx="2931" cy="1786"/>
            </a:xfrm>
            <a:prstGeom prst="rect">
              <a:avLst/>
            </a:prstGeom>
            <a:noFill/>
            <a:ln w="9525">
              <a:noFill/>
              <a:miter lim="800000"/>
              <a:headEnd/>
              <a:tailEnd/>
            </a:ln>
          </p:spPr>
        </p:pic>
      </p:grpSp>
      <p:sp>
        <p:nvSpPr>
          <p:cNvPr id="28676" name="Text Box 12"/>
          <p:cNvSpPr txBox="1">
            <a:spLocks noChangeArrowheads="1"/>
          </p:cNvSpPr>
          <p:nvPr/>
        </p:nvSpPr>
        <p:spPr bwMode="auto">
          <a:xfrm>
            <a:off x="5257800" y="4800600"/>
            <a:ext cx="3446463" cy="822325"/>
          </a:xfrm>
          <a:prstGeom prst="rect">
            <a:avLst/>
          </a:prstGeom>
          <a:noFill/>
          <a:ln w="9525">
            <a:noFill/>
            <a:miter lim="800000"/>
            <a:headEnd/>
            <a:tailEnd/>
          </a:ln>
        </p:spPr>
        <p:txBody>
          <a:bodyPr wrap="none">
            <a:spAutoFit/>
          </a:bodyPr>
          <a:lstStyle/>
          <a:p>
            <a:pPr eaLnBrk="1" hangingPunct="1"/>
            <a:r>
              <a:rPr lang="en-US" sz="2400">
                <a:solidFill>
                  <a:srgbClr val="FF0000"/>
                </a:solidFill>
                <a:latin typeface="Comic Sans MS" pitchFamily="66" charset="0"/>
              </a:rPr>
              <a:t>Beam Delivery System </a:t>
            </a:r>
          </a:p>
          <a:p>
            <a:pPr eaLnBrk="1" hangingPunct="1"/>
            <a:r>
              <a:rPr lang="en-US" sz="2400">
                <a:solidFill>
                  <a:srgbClr val="FF0000"/>
                </a:solidFill>
                <a:latin typeface="Comic Sans MS" pitchFamily="66" charset="0"/>
              </a:rPr>
              <a:t>(BDS)</a:t>
            </a:r>
          </a:p>
        </p:txBody>
      </p:sp>
      <p:sp>
        <p:nvSpPr>
          <p:cNvPr id="28677" name="Line 13"/>
          <p:cNvSpPr>
            <a:spLocks noChangeShapeType="1"/>
          </p:cNvSpPr>
          <p:nvPr/>
        </p:nvSpPr>
        <p:spPr bwMode="auto">
          <a:xfrm>
            <a:off x="5257800" y="2695575"/>
            <a:ext cx="1524000" cy="1981200"/>
          </a:xfrm>
          <a:prstGeom prst="line">
            <a:avLst/>
          </a:prstGeom>
          <a:noFill/>
          <a:ln w="28575">
            <a:solidFill>
              <a:srgbClr val="FF0000"/>
            </a:solidFill>
            <a:round/>
            <a:headEnd type="triangle" w="med" len="med"/>
            <a:tailEnd/>
          </a:ln>
        </p:spPr>
        <p:txBody>
          <a:bodyPr/>
          <a:lstStyle/>
          <a:p>
            <a:endParaRPr lang="en-GB"/>
          </a:p>
        </p:txBody>
      </p:sp>
      <p:sp>
        <p:nvSpPr>
          <p:cNvPr id="28678" name="Line 14"/>
          <p:cNvSpPr>
            <a:spLocks noChangeShapeType="1"/>
          </p:cNvSpPr>
          <p:nvPr/>
        </p:nvSpPr>
        <p:spPr bwMode="auto">
          <a:xfrm>
            <a:off x="6553200" y="2466975"/>
            <a:ext cx="228600" cy="2209800"/>
          </a:xfrm>
          <a:prstGeom prst="line">
            <a:avLst/>
          </a:prstGeom>
          <a:noFill/>
          <a:ln w="28575">
            <a:solidFill>
              <a:srgbClr val="FF0000"/>
            </a:solidFill>
            <a:round/>
            <a:headEnd type="triangle" w="med" len="med"/>
            <a:tailEnd/>
          </a:ln>
        </p:spPr>
        <p:txBody>
          <a:bodyPr/>
          <a:lstStyle/>
          <a:p>
            <a:endParaRPr lang="en-GB"/>
          </a:p>
        </p:txBody>
      </p:sp>
    </p:spTree>
  </p:cSld>
  <p:clrMapOvr>
    <a:masterClrMapping/>
  </p:clrMapOvr>
  <p:transition>
    <p:strips dir="rd"/>
  </p:transition>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42" name="Rectangle 4"/>
          <p:cNvSpPr>
            <a:spLocks noChangeArrowheads="1"/>
          </p:cNvSpPr>
          <p:nvPr/>
        </p:nvSpPr>
        <p:spPr bwMode="auto">
          <a:xfrm>
            <a:off x="685800" y="152400"/>
            <a:ext cx="7772400" cy="1143000"/>
          </a:xfrm>
          <a:prstGeom prst="rect">
            <a:avLst/>
          </a:prstGeom>
          <a:noFill/>
          <a:ln w="9525">
            <a:noFill/>
            <a:miter lim="800000"/>
            <a:headEnd/>
            <a:tailEnd/>
          </a:ln>
        </p:spPr>
        <p:txBody>
          <a:bodyPr anchor="ctr"/>
          <a:lstStyle/>
          <a:p>
            <a:pPr algn="ctr"/>
            <a:r>
              <a:rPr kumimoji="1" lang="en-US" sz="3600">
                <a:solidFill>
                  <a:schemeClr val="tx2"/>
                </a:solidFill>
                <a:latin typeface="Berlin Sans FB" pitchFamily="34" charset="0"/>
              </a:rPr>
              <a:t>Wakes for tapered collimators</a:t>
            </a:r>
          </a:p>
        </p:txBody>
      </p:sp>
      <p:sp>
        <p:nvSpPr>
          <p:cNvPr id="14343" name="Rectangle 5"/>
          <p:cNvSpPr>
            <a:spLocks noChangeArrowheads="1"/>
          </p:cNvSpPr>
          <p:nvPr/>
        </p:nvSpPr>
        <p:spPr bwMode="auto">
          <a:xfrm>
            <a:off x="304800" y="1447800"/>
            <a:ext cx="8686800" cy="5257800"/>
          </a:xfrm>
          <a:prstGeom prst="rect">
            <a:avLst/>
          </a:prstGeom>
          <a:noFill/>
          <a:ln w="9525">
            <a:noFill/>
            <a:miter lim="800000"/>
            <a:headEnd/>
            <a:tailEnd/>
          </a:ln>
        </p:spPr>
        <p:txBody>
          <a:bodyPr/>
          <a:lstStyle/>
          <a:p>
            <a:pPr marL="342900" indent="-342900" eaLnBrk="1" hangingPunct="1">
              <a:lnSpc>
                <a:spcPct val="90000"/>
              </a:lnSpc>
              <a:spcBef>
                <a:spcPct val="20000"/>
              </a:spcBef>
              <a:buFontTx/>
              <a:buChar char="•"/>
            </a:pPr>
            <a:r>
              <a:rPr lang="en-US" sz="3600">
                <a:solidFill>
                  <a:srgbClr val="23346C"/>
                </a:solidFill>
                <a:latin typeface="Berlin Sans FB" pitchFamily="34" charset="0"/>
              </a:rPr>
              <a:t>Rectangular collimators</a:t>
            </a:r>
          </a:p>
          <a:p>
            <a:pPr marL="342900" indent="-342900" eaLnBrk="1" hangingPunct="1">
              <a:lnSpc>
                <a:spcPct val="90000"/>
              </a:lnSpc>
              <a:spcBef>
                <a:spcPct val="20000"/>
              </a:spcBef>
              <a:buFontTx/>
              <a:buChar char="•"/>
            </a:pPr>
            <a:endParaRPr lang="en-US" sz="3600">
              <a:solidFill>
                <a:srgbClr val="23346C"/>
              </a:solidFill>
              <a:latin typeface="Berlin Sans FB" pitchFamily="34" charset="0"/>
            </a:endParaRPr>
          </a:p>
          <a:p>
            <a:pPr marL="342900" indent="-342900" eaLnBrk="1" hangingPunct="1">
              <a:lnSpc>
                <a:spcPct val="90000"/>
              </a:lnSpc>
              <a:spcBef>
                <a:spcPct val="20000"/>
              </a:spcBef>
              <a:buFontTx/>
              <a:buChar char="•"/>
            </a:pPr>
            <a:endParaRPr lang="en-US" sz="3600">
              <a:solidFill>
                <a:srgbClr val="23346C"/>
              </a:solidFill>
              <a:latin typeface="Berlin Sans FB" pitchFamily="34" charset="0"/>
            </a:endParaRPr>
          </a:p>
          <a:p>
            <a:pPr marL="342900" indent="-342900" eaLnBrk="1" hangingPunct="1">
              <a:lnSpc>
                <a:spcPct val="90000"/>
              </a:lnSpc>
              <a:spcBef>
                <a:spcPct val="20000"/>
              </a:spcBef>
              <a:buFontTx/>
              <a:buChar char="•"/>
            </a:pPr>
            <a:endParaRPr lang="en-US" sz="3600">
              <a:solidFill>
                <a:srgbClr val="23346C"/>
              </a:solidFill>
              <a:latin typeface="Berlin Sans FB" pitchFamily="34" charset="0"/>
            </a:endParaRPr>
          </a:p>
          <a:p>
            <a:pPr marL="342900" indent="-342900" eaLnBrk="1" hangingPunct="1">
              <a:lnSpc>
                <a:spcPct val="90000"/>
              </a:lnSpc>
              <a:spcBef>
                <a:spcPct val="20000"/>
              </a:spcBef>
              <a:buFontTx/>
              <a:buChar char="•"/>
            </a:pPr>
            <a:endParaRPr lang="en-US" sz="3600">
              <a:solidFill>
                <a:srgbClr val="23346C"/>
              </a:solidFill>
              <a:latin typeface="Berlin Sans FB" pitchFamily="34" charset="0"/>
            </a:endParaRPr>
          </a:p>
          <a:p>
            <a:pPr marL="342900" indent="-342900" eaLnBrk="1" hangingPunct="1">
              <a:lnSpc>
                <a:spcPct val="90000"/>
              </a:lnSpc>
              <a:spcBef>
                <a:spcPct val="20000"/>
              </a:spcBef>
              <a:buFontTx/>
              <a:buChar char="•"/>
            </a:pPr>
            <a:endParaRPr lang="en-US" sz="3600">
              <a:solidFill>
                <a:srgbClr val="23346C"/>
              </a:solidFill>
              <a:latin typeface="Berlin Sans FB" pitchFamily="34" charset="0"/>
            </a:endParaRPr>
          </a:p>
          <a:p>
            <a:pPr marL="342900" indent="-342900" eaLnBrk="1" hangingPunct="1">
              <a:lnSpc>
                <a:spcPct val="90000"/>
              </a:lnSpc>
              <a:spcBef>
                <a:spcPct val="20000"/>
              </a:spcBef>
              <a:buFontTx/>
              <a:buChar char="•"/>
            </a:pPr>
            <a:r>
              <a:rPr lang="en-US" sz="2800">
                <a:solidFill>
                  <a:srgbClr val="23346C"/>
                </a:solidFill>
                <a:latin typeface="Berlin Sans FB" pitchFamily="34" charset="0"/>
              </a:rPr>
              <a:t>where </a:t>
            </a:r>
            <a:r>
              <a:rPr lang="en-US" sz="2800">
                <a:solidFill>
                  <a:srgbClr val="23346C"/>
                </a:solidFill>
                <a:latin typeface="Symbol" pitchFamily="18" charset="2"/>
              </a:rPr>
              <a:t>a</a:t>
            </a:r>
            <a:r>
              <a:rPr lang="en-US" sz="2800">
                <a:solidFill>
                  <a:srgbClr val="23346C"/>
                </a:solidFill>
                <a:latin typeface="Berlin Sans FB" pitchFamily="34" charset="0"/>
              </a:rPr>
              <a:t> is tapering angle, r is half gap, h is half width</a:t>
            </a:r>
          </a:p>
        </p:txBody>
      </p:sp>
      <p:grpSp>
        <p:nvGrpSpPr>
          <p:cNvPr id="14344" name="Group 6"/>
          <p:cNvGrpSpPr>
            <a:grpSpLocks/>
          </p:cNvGrpSpPr>
          <p:nvPr/>
        </p:nvGrpSpPr>
        <p:grpSpPr bwMode="auto">
          <a:xfrm>
            <a:off x="457200" y="2286000"/>
            <a:ext cx="8451850" cy="2133600"/>
            <a:chOff x="288" y="2016"/>
            <a:chExt cx="5324" cy="1344"/>
          </a:xfrm>
        </p:grpSpPr>
        <p:sp>
          <p:nvSpPr>
            <p:cNvPr id="14346" name="Line 7"/>
            <p:cNvSpPr>
              <a:spLocks noChangeShapeType="1"/>
            </p:cNvSpPr>
            <p:nvPr/>
          </p:nvSpPr>
          <p:spPr bwMode="auto">
            <a:xfrm>
              <a:off x="576" y="2256"/>
              <a:ext cx="4368" cy="0"/>
            </a:xfrm>
            <a:prstGeom prst="line">
              <a:avLst/>
            </a:prstGeom>
            <a:noFill/>
            <a:ln w="28575">
              <a:solidFill>
                <a:srgbClr val="336699"/>
              </a:solidFill>
              <a:round/>
              <a:headEnd/>
              <a:tailEnd type="triangle" w="med" len="med"/>
            </a:ln>
          </p:spPr>
          <p:txBody>
            <a:bodyPr/>
            <a:lstStyle/>
            <a:p>
              <a:endParaRPr lang="en-GB"/>
            </a:p>
          </p:txBody>
        </p:sp>
        <p:sp>
          <p:nvSpPr>
            <p:cNvPr id="14347" name="Line 8"/>
            <p:cNvSpPr>
              <a:spLocks noChangeShapeType="1"/>
            </p:cNvSpPr>
            <p:nvPr/>
          </p:nvSpPr>
          <p:spPr bwMode="auto">
            <a:xfrm>
              <a:off x="1968" y="2256"/>
              <a:ext cx="0" cy="1104"/>
            </a:xfrm>
            <a:prstGeom prst="line">
              <a:avLst/>
            </a:prstGeom>
            <a:noFill/>
            <a:ln w="28575">
              <a:solidFill>
                <a:srgbClr val="336699"/>
              </a:solidFill>
              <a:prstDash val="dash"/>
              <a:round/>
              <a:headEnd/>
              <a:tailEnd/>
            </a:ln>
          </p:spPr>
          <p:txBody>
            <a:bodyPr/>
            <a:lstStyle/>
            <a:p>
              <a:endParaRPr lang="en-GB"/>
            </a:p>
          </p:txBody>
        </p:sp>
        <p:sp>
          <p:nvSpPr>
            <p:cNvPr id="14348" name="Text Box 9"/>
            <p:cNvSpPr txBox="1">
              <a:spLocks noChangeArrowheads="1"/>
            </p:cNvSpPr>
            <p:nvPr/>
          </p:nvSpPr>
          <p:spPr bwMode="auto">
            <a:xfrm>
              <a:off x="3648" y="2016"/>
              <a:ext cx="396" cy="250"/>
            </a:xfrm>
            <a:prstGeom prst="rect">
              <a:avLst/>
            </a:prstGeom>
            <a:noFill/>
            <a:ln w="9525">
              <a:noFill/>
              <a:miter lim="800000"/>
              <a:headEnd/>
              <a:tailEnd/>
            </a:ln>
          </p:spPr>
          <p:txBody>
            <a:bodyPr wrap="none">
              <a:spAutoFit/>
            </a:bodyPr>
            <a:lstStyle/>
            <a:p>
              <a:pPr eaLnBrk="1" hangingPunct="1"/>
              <a:r>
                <a:rPr lang="en-US" sz="2000"/>
                <a:t>0.37</a:t>
              </a:r>
            </a:p>
          </p:txBody>
        </p:sp>
        <p:sp>
          <p:nvSpPr>
            <p:cNvPr id="14349" name="Text Box 10"/>
            <p:cNvSpPr txBox="1">
              <a:spLocks noChangeArrowheads="1"/>
            </p:cNvSpPr>
            <p:nvPr/>
          </p:nvSpPr>
          <p:spPr bwMode="auto">
            <a:xfrm>
              <a:off x="1680" y="2016"/>
              <a:ext cx="533" cy="250"/>
            </a:xfrm>
            <a:prstGeom prst="rect">
              <a:avLst/>
            </a:prstGeom>
            <a:noFill/>
            <a:ln w="9525">
              <a:noFill/>
              <a:miter lim="800000"/>
              <a:headEnd/>
              <a:tailEnd/>
            </a:ln>
          </p:spPr>
          <p:txBody>
            <a:bodyPr wrap="none">
              <a:spAutoFit/>
            </a:bodyPr>
            <a:lstStyle/>
            <a:p>
              <a:pPr eaLnBrk="1" hangingPunct="1"/>
              <a:r>
                <a:rPr lang="en-US" sz="2000"/>
                <a:t>3.1 r/h</a:t>
              </a:r>
            </a:p>
          </p:txBody>
        </p:sp>
        <p:graphicFrame>
          <p:nvGraphicFramePr>
            <p:cNvPr id="14338" name="Object 11"/>
            <p:cNvGraphicFramePr>
              <a:graphicFrameLocks noChangeAspect="1"/>
            </p:cNvGraphicFramePr>
            <p:nvPr/>
          </p:nvGraphicFramePr>
          <p:xfrm>
            <a:off x="4944" y="2112"/>
            <a:ext cx="668" cy="284"/>
          </p:xfrm>
          <a:graphic>
            <a:graphicData uri="http://schemas.openxmlformats.org/presentationml/2006/ole">
              <p:oleObj spid="_x0000_s14338" name="Equation" r:id="rId3" imgW="596880" imgH="253800" progId="Equation.3">
                <p:embed/>
              </p:oleObj>
            </a:graphicData>
          </a:graphic>
        </p:graphicFrame>
        <p:graphicFrame>
          <p:nvGraphicFramePr>
            <p:cNvPr id="14339" name="Object 12"/>
            <p:cNvGraphicFramePr>
              <a:graphicFrameLocks noChangeAspect="1"/>
            </p:cNvGraphicFramePr>
            <p:nvPr/>
          </p:nvGraphicFramePr>
          <p:xfrm>
            <a:off x="4032" y="2538"/>
            <a:ext cx="1036" cy="533"/>
          </p:xfrm>
          <a:graphic>
            <a:graphicData uri="http://schemas.openxmlformats.org/presentationml/2006/ole">
              <p:oleObj spid="_x0000_s14339" name="Equation" r:id="rId4" imgW="812520" imgH="419040" progId="Equation.3">
                <p:embed/>
              </p:oleObj>
            </a:graphicData>
          </a:graphic>
        </p:graphicFrame>
        <p:graphicFrame>
          <p:nvGraphicFramePr>
            <p:cNvPr id="14340" name="Object 13"/>
            <p:cNvGraphicFramePr>
              <a:graphicFrameLocks noChangeAspect="1"/>
            </p:cNvGraphicFramePr>
            <p:nvPr/>
          </p:nvGraphicFramePr>
          <p:xfrm>
            <a:off x="2016" y="2490"/>
            <a:ext cx="1668" cy="614"/>
          </p:xfrm>
          <a:graphic>
            <a:graphicData uri="http://schemas.openxmlformats.org/presentationml/2006/ole">
              <p:oleObj spid="_x0000_s14340" name="Equation" r:id="rId5" imgW="1307880" imgH="482400" progId="Equation.3">
                <p:embed/>
              </p:oleObj>
            </a:graphicData>
          </a:graphic>
        </p:graphicFrame>
        <p:graphicFrame>
          <p:nvGraphicFramePr>
            <p:cNvPr id="14341" name="Object 14"/>
            <p:cNvGraphicFramePr>
              <a:graphicFrameLocks noChangeAspect="1"/>
            </p:cNvGraphicFramePr>
            <p:nvPr/>
          </p:nvGraphicFramePr>
          <p:xfrm>
            <a:off x="288" y="2490"/>
            <a:ext cx="1587" cy="597"/>
          </p:xfrm>
          <a:graphic>
            <a:graphicData uri="http://schemas.openxmlformats.org/presentationml/2006/ole">
              <p:oleObj spid="_x0000_s14341" name="Equation" r:id="rId6" imgW="1244520" imgH="469800" progId="Equation.3">
                <p:embed/>
              </p:oleObj>
            </a:graphicData>
          </a:graphic>
        </p:graphicFrame>
        <p:sp>
          <p:nvSpPr>
            <p:cNvPr id="14350" name="Line 15"/>
            <p:cNvSpPr>
              <a:spLocks noChangeShapeType="1"/>
            </p:cNvSpPr>
            <p:nvPr/>
          </p:nvSpPr>
          <p:spPr bwMode="auto">
            <a:xfrm>
              <a:off x="3792" y="2256"/>
              <a:ext cx="0" cy="1104"/>
            </a:xfrm>
            <a:prstGeom prst="line">
              <a:avLst/>
            </a:prstGeom>
            <a:noFill/>
            <a:ln w="28575">
              <a:solidFill>
                <a:srgbClr val="336699"/>
              </a:solidFill>
              <a:prstDash val="dash"/>
              <a:round/>
              <a:headEnd/>
              <a:tailEnd/>
            </a:ln>
          </p:spPr>
          <p:txBody>
            <a:bodyPr/>
            <a:lstStyle/>
            <a:p>
              <a:endParaRPr lang="en-GB"/>
            </a:p>
          </p:txBody>
        </p:sp>
      </p:grpSp>
      <p:sp>
        <p:nvSpPr>
          <p:cNvPr id="14345" name="Text Box 16"/>
          <p:cNvSpPr txBox="1">
            <a:spLocks noChangeArrowheads="1"/>
          </p:cNvSpPr>
          <p:nvPr/>
        </p:nvSpPr>
        <p:spPr bwMode="auto">
          <a:xfrm>
            <a:off x="365125" y="6081713"/>
            <a:ext cx="5326063" cy="336550"/>
          </a:xfrm>
          <a:prstGeom prst="rect">
            <a:avLst/>
          </a:prstGeom>
          <a:noFill/>
          <a:ln w="9525">
            <a:noFill/>
            <a:miter lim="800000"/>
            <a:headEnd/>
            <a:tailEnd/>
          </a:ln>
        </p:spPr>
        <p:txBody>
          <a:bodyPr wrap="none">
            <a:spAutoFit/>
          </a:bodyPr>
          <a:lstStyle/>
          <a:p>
            <a:r>
              <a:rPr lang="en-US"/>
              <a:t>Following P.Tenenbaum, LCC-101 and G.Stupakov, PAC2001</a:t>
            </a:r>
          </a:p>
        </p:txBody>
      </p:sp>
    </p:spTree>
  </p:cSld>
  <p:clrMapOvr>
    <a:masterClrMapping/>
  </p:clrMapOvr>
  <p:transition>
    <p:strips dir="rd"/>
  </p:transition>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6" name="Rectangle 4"/>
          <p:cNvSpPr>
            <a:spLocks noChangeArrowheads="1"/>
          </p:cNvSpPr>
          <p:nvPr/>
        </p:nvSpPr>
        <p:spPr bwMode="auto">
          <a:xfrm>
            <a:off x="685800" y="152400"/>
            <a:ext cx="7772400" cy="1143000"/>
          </a:xfrm>
          <a:prstGeom prst="rect">
            <a:avLst/>
          </a:prstGeom>
          <a:noFill/>
          <a:ln w="9525">
            <a:noFill/>
            <a:miter lim="800000"/>
            <a:headEnd/>
            <a:tailEnd/>
          </a:ln>
        </p:spPr>
        <p:txBody>
          <a:bodyPr anchor="ctr"/>
          <a:lstStyle/>
          <a:p>
            <a:pPr algn="ctr"/>
            <a:r>
              <a:rPr kumimoji="1" lang="en-US" sz="3600">
                <a:solidFill>
                  <a:schemeClr val="tx2"/>
                </a:solidFill>
                <a:latin typeface="Berlin Sans FB" pitchFamily="34" charset="0"/>
              </a:rPr>
              <a:t>Wakes for tapered collimators</a:t>
            </a:r>
          </a:p>
        </p:txBody>
      </p:sp>
      <p:sp>
        <p:nvSpPr>
          <p:cNvPr id="15367" name="Rectangle 5"/>
          <p:cNvSpPr>
            <a:spLocks noChangeArrowheads="1"/>
          </p:cNvSpPr>
          <p:nvPr/>
        </p:nvSpPr>
        <p:spPr bwMode="auto">
          <a:xfrm>
            <a:off x="304800" y="1447800"/>
            <a:ext cx="8686800" cy="5257800"/>
          </a:xfrm>
          <a:prstGeom prst="rect">
            <a:avLst/>
          </a:prstGeom>
          <a:noFill/>
          <a:ln w="9525">
            <a:noFill/>
            <a:miter lim="800000"/>
            <a:headEnd/>
            <a:tailEnd/>
          </a:ln>
        </p:spPr>
        <p:txBody>
          <a:bodyPr/>
          <a:lstStyle/>
          <a:p>
            <a:pPr marL="342900" indent="-342900" eaLnBrk="1" hangingPunct="1">
              <a:lnSpc>
                <a:spcPct val="90000"/>
              </a:lnSpc>
              <a:spcBef>
                <a:spcPct val="20000"/>
              </a:spcBef>
              <a:buFontTx/>
              <a:buChar char="•"/>
            </a:pPr>
            <a:r>
              <a:rPr lang="en-US" sz="3600">
                <a:solidFill>
                  <a:srgbClr val="23346C"/>
                </a:solidFill>
                <a:latin typeface="Berlin Sans FB" pitchFamily="34" charset="0"/>
              </a:rPr>
              <a:t>Circular collimators</a:t>
            </a:r>
          </a:p>
          <a:p>
            <a:pPr marL="342900" indent="-342900" eaLnBrk="1" hangingPunct="1">
              <a:lnSpc>
                <a:spcPct val="90000"/>
              </a:lnSpc>
              <a:spcBef>
                <a:spcPct val="20000"/>
              </a:spcBef>
              <a:buFontTx/>
              <a:buChar char="•"/>
            </a:pPr>
            <a:endParaRPr lang="en-US" sz="3600">
              <a:solidFill>
                <a:srgbClr val="23346C"/>
              </a:solidFill>
              <a:latin typeface="Berlin Sans FB" pitchFamily="34" charset="0"/>
            </a:endParaRPr>
          </a:p>
          <a:p>
            <a:pPr marL="342900" indent="-342900" eaLnBrk="1" hangingPunct="1">
              <a:lnSpc>
                <a:spcPct val="90000"/>
              </a:lnSpc>
              <a:spcBef>
                <a:spcPct val="20000"/>
              </a:spcBef>
              <a:buFontTx/>
              <a:buChar char="•"/>
            </a:pPr>
            <a:endParaRPr lang="en-US" sz="3600">
              <a:solidFill>
                <a:srgbClr val="23346C"/>
              </a:solidFill>
              <a:latin typeface="Berlin Sans FB" pitchFamily="34" charset="0"/>
            </a:endParaRPr>
          </a:p>
          <a:p>
            <a:pPr marL="342900" indent="-342900" eaLnBrk="1" hangingPunct="1">
              <a:lnSpc>
                <a:spcPct val="90000"/>
              </a:lnSpc>
              <a:spcBef>
                <a:spcPct val="20000"/>
              </a:spcBef>
              <a:buFontTx/>
              <a:buChar char="•"/>
            </a:pPr>
            <a:endParaRPr lang="en-US" sz="3600">
              <a:solidFill>
                <a:srgbClr val="23346C"/>
              </a:solidFill>
              <a:latin typeface="Berlin Sans FB" pitchFamily="34" charset="0"/>
            </a:endParaRPr>
          </a:p>
          <a:p>
            <a:pPr marL="342900" indent="-342900" eaLnBrk="1" hangingPunct="1">
              <a:lnSpc>
                <a:spcPct val="90000"/>
              </a:lnSpc>
              <a:spcBef>
                <a:spcPct val="20000"/>
              </a:spcBef>
              <a:buFontTx/>
              <a:buChar char="•"/>
            </a:pPr>
            <a:endParaRPr lang="en-US" sz="3600">
              <a:solidFill>
                <a:srgbClr val="23346C"/>
              </a:solidFill>
              <a:latin typeface="Berlin Sans FB" pitchFamily="34" charset="0"/>
            </a:endParaRPr>
          </a:p>
          <a:p>
            <a:pPr marL="342900" indent="-342900" eaLnBrk="1" hangingPunct="1">
              <a:lnSpc>
                <a:spcPct val="90000"/>
              </a:lnSpc>
              <a:spcBef>
                <a:spcPct val="20000"/>
              </a:spcBef>
              <a:buFontTx/>
              <a:buChar char="•"/>
            </a:pPr>
            <a:endParaRPr lang="en-US" sz="3600">
              <a:solidFill>
                <a:srgbClr val="23346C"/>
              </a:solidFill>
              <a:latin typeface="Berlin Sans FB" pitchFamily="34" charset="0"/>
            </a:endParaRPr>
          </a:p>
          <a:p>
            <a:pPr marL="342900" indent="-342900" eaLnBrk="1" hangingPunct="1">
              <a:lnSpc>
                <a:spcPct val="90000"/>
              </a:lnSpc>
              <a:spcBef>
                <a:spcPct val="20000"/>
              </a:spcBef>
              <a:buFontTx/>
              <a:buChar char="•"/>
            </a:pPr>
            <a:r>
              <a:rPr lang="en-US" sz="3600">
                <a:solidFill>
                  <a:srgbClr val="23346C"/>
                </a:solidFill>
                <a:latin typeface="Berlin Sans FB" pitchFamily="34" charset="0"/>
              </a:rPr>
              <a:t>where </a:t>
            </a:r>
            <a:r>
              <a:rPr lang="en-US" sz="3600">
                <a:solidFill>
                  <a:srgbClr val="23346C"/>
                </a:solidFill>
                <a:latin typeface="Symbol" pitchFamily="18" charset="2"/>
              </a:rPr>
              <a:t>a</a:t>
            </a:r>
            <a:r>
              <a:rPr lang="en-US" sz="3600">
                <a:solidFill>
                  <a:srgbClr val="23346C"/>
                </a:solidFill>
                <a:latin typeface="Berlin Sans FB" pitchFamily="34" charset="0"/>
              </a:rPr>
              <a:t> is tapering angle, r is half gap</a:t>
            </a:r>
          </a:p>
        </p:txBody>
      </p:sp>
      <p:sp>
        <p:nvSpPr>
          <p:cNvPr id="15368" name="Line 6"/>
          <p:cNvSpPr>
            <a:spLocks noChangeShapeType="1"/>
          </p:cNvSpPr>
          <p:nvPr/>
        </p:nvSpPr>
        <p:spPr bwMode="auto">
          <a:xfrm>
            <a:off x="914400" y="2667000"/>
            <a:ext cx="6934200" cy="0"/>
          </a:xfrm>
          <a:prstGeom prst="line">
            <a:avLst/>
          </a:prstGeom>
          <a:noFill/>
          <a:ln w="28575">
            <a:solidFill>
              <a:srgbClr val="336699"/>
            </a:solidFill>
            <a:round/>
            <a:headEnd/>
            <a:tailEnd type="triangle" w="med" len="med"/>
          </a:ln>
        </p:spPr>
        <p:txBody>
          <a:bodyPr/>
          <a:lstStyle/>
          <a:p>
            <a:endParaRPr lang="en-GB"/>
          </a:p>
        </p:txBody>
      </p:sp>
      <p:sp>
        <p:nvSpPr>
          <p:cNvPr id="15369" name="Line 7"/>
          <p:cNvSpPr>
            <a:spLocks noChangeShapeType="1"/>
          </p:cNvSpPr>
          <p:nvPr/>
        </p:nvSpPr>
        <p:spPr bwMode="auto">
          <a:xfrm>
            <a:off x="4495800" y="2667000"/>
            <a:ext cx="0" cy="1752600"/>
          </a:xfrm>
          <a:prstGeom prst="line">
            <a:avLst/>
          </a:prstGeom>
          <a:noFill/>
          <a:ln w="28575">
            <a:solidFill>
              <a:srgbClr val="336699"/>
            </a:solidFill>
            <a:prstDash val="dash"/>
            <a:round/>
            <a:headEnd/>
            <a:tailEnd/>
          </a:ln>
        </p:spPr>
        <p:txBody>
          <a:bodyPr/>
          <a:lstStyle/>
          <a:p>
            <a:endParaRPr lang="en-GB"/>
          </a:p>
        </p:txBody>
      </p:sp>
      <p:graphicFrame>
        <p:nvGraphicFramePr>
          <p:cNvPr id="15362" name="Object 8"/>
          <p:cNvGraphicFramePr>
            <a:graphicFrameLocks noChangeAspect="1"/>
          </p:cNvGraphicFramePr>
          <p:nvPr/>
        </p:nvGraphicFramePr>
        <p:xfrm>
          <a:off x="7961313" y="2471738"/>
          <a:ext cx="835025" cy="382587"/>
        </p:xfrm>
        <a:graphic>
          <a:graphicData uri="http://schemas.openxmlformats.org/presentationml/2006/ole">
            <p:oleObj spid="_x0000_s15362" name="Equation" r:id="rId3" imgW="469800" imgH="215640" progId="Equation.3">
              <p:embed/>
            </p:oleObj>
          </a:graphicData>
        </a:graphic>
      </p:graphicFrame>
      <p:graphicFrame>
        <p:nvGraphicFramePr>
          <p:cNvPr id="15363" name="Object 9"/>
          <p:cNvGraphicFramePr>
            <a:graphicFrameLocks noChangeAspect="1"/>
          </p:cNvGraphicFramePr>
          <p:nvPr/>
        </p:nvGraphicFramePr>
        <p:xfrm>
          <a:off x="5416550" y="3048000"/>
          <a:ext cx="1670050" cy="846138"/>
        </p:xfrm>
        <a:graphic>
          <a:graphicData uri="http://schemas.openxmlformats.org/presentationml/2006/ole">
            <p:oleObj spid="_x0000_s15363" name="Equation" r:id="rId4" imgW="825480" imgH="419040" progId="Equation.3">
              <p:embed/>
            </p:oleObj>
          </a:graphicData>
        </a:graphic>
      </p:graphicFrame>
      <p:graphicFrame>
        <p:nvGraphicFramePr>
          <p:cNvPr id="15364" name="Object 10"/>
          <p:cNvGraphicFramePr>
            <a:graphicFrameLocks noChangeAspect="1"/>
          </p:cNvGraphicFramePr>
          <p:nvPr/>
        </p:nvGraphicFramePr>
        <p:xfrm>
          <a:off x="1444625" y="3063875"/>
          <a:ext cx="2363788" cy="895350"/>
        </p:xfrm>
        <a:graphic>
          <a:graphicData uri="http://schemas.openxmlformats.org/presentationml/2006/ole">
            <p:oleObj spid="_x0000_s15364" name="Equation" r:id="rId5" imgW="1168200" imgH="444240" progId="Equation.3">
              <p:embed/>
            </p:oleObj>
          </a:graphicData>
        </a:graphic>
      </p:graphicFrame>
      <p:graphicFrame>
        <p:nvGraphicFramePr>
          <p:cNvPr id="15365" name="Object 11"/>
          <p:cNvGraphicFramePr>
            <a:graphicFrameLocks noChangeAspect="1"/>
          </p:cNvGraphicFramePr>
          <p:nvPr/>
        </p:nvGraphicFramePr>
        <p:xfrm>
          <a:off x="4191000" y="2274888"/>
          <a:ext cx="608013" cy="404812"/>
        </p:xfrm>
        <a:graphic>
          <a:graphicData uri="http://schemas.openxmlformats.org/presentationml/2006/ole">
            <p:oleObj spid="_x0000_s15365" name="Equation" r:id="rId6" imgW="342720" imgH="228600" progId="Equation.3">
              <p:embed/>
            </p:oleObj>
          </a:graphicData>
        </a:graphic>
      </p:graphicFrame>
      <p:sp>
        <p:nvSpPr>
          <p:cNvPr id="15370" name="Text Box 12"/>
          <p:cNvSpPr txBox="1">
            <a:spLocks noChangeArrowheads="1"/>
          </p:cNvSpPr>
          <p:nvPr/>
        </p:nvSpPr>
        <p:spPr bwMode="auto">
          <a:xfrm>
            <a:off x="822325" y="4176713"/>
            <a:ext cx="3170238" cy="336550"/>
          </a:xfrm>
          <a:prstGeom prst="rect">
            <a:avLst/>
          </a:prstGeom>
          <a:noFill/>
          <a:ln w="9525">
            <a:noFill/>
            <a:miter lim="800000"/>
            <a:headEnd/>
            <a:tailEnd/>
          </a:ln>
        </p:spPr>
        <p:txBody>
          <a:bodyPr wrap="none">
            <a:spAutoFit/>
          </a:bodyPr>
          <a:lstStyle/>
          <a:p>
            <a:r>
              <a:rPr lang="en-US"/>
              <a:t>inductive regime (smooth transition)</a:t>
            </a:r>
          </a:p>
        </p:txBody>
      </p:sp>
      <p:sp>
        <p:nvSpPr>
          <p:cNvPr id="15371" name="Text Box 13"/>
          <p:cNvSpPr txBox="1">
            <a:spLocks noChangeArrowheads="1"/>
          </p:cNvSpPr>
          <p:nvPr/>
        </p:nvSpPr>
        <p:spPr bwMode="auto">
          <a:xfrm>
            <a:off x="5013325" y="4176713"/>
            <a:ext cx="3238500" cy="336550"/>
          </a:xfrm>
          <a:prstGeom prst="rect">
            <a:avLst/>
          </a:prstGeom>
          <a:noFill/>
          <a:ln w="9525">
            <a:noFill/>
            <a:miter lim="800000"/>
            <a:headEnd/>
            <a:tailEnd/>
          </a:ln>
        </p:spPr>
        <p:txBody>
          <a:bodyPr wrap="none">
            <a:spAutoFit/>
          </a:bodyPr>
          <a:lstStyle/>
          <a:p>
            <a:r>
              <a:rPr lang="en-US"/>
              <a:t>diffractive regime (sudden transition)</a:t>
            </a:r>
          </a:p>
        </p:txBody>
      </p:sp>
      <p:sp>
        <p:nvSpPr>
          <p:cNvPr id="15372" name="Text Box 14"/>
          <p:cNvSpPr txBox="1">
            <a:spLocks noChangeArrowheads="1"/>
          </p:cNvSpPr>
          <p:nvPr/>
        </p:nvSpPr>
        <p:spPr bwMode="auto">
          <a:xfrm>
            <a:off x="365125" y="6081713"/>
            <a:ext cx="5326063" cy="336550"/>
          </a:xfrm>
          <a:prstGeom prst="rect">
            <a:avLst/>
          </a:prstGeom>
          <a:noFill/>
          <a:ln w="9525">
            <a:noFill/>
            <a:miter lim="800000"/>
            <a:headEnd/>
            <a:tailEnd/>
          </a:ln>
        </p:spPr>
        <p:txBody>
          <a:bodyPr wrap="none">
            <a:spAutoFit/>
          </a:bodyPr>
          <a:lstStyle/>
          <a:p>
            <a:r>
              <a:rPr lang="en-US"/>
              <a:t>Following P.Tenenbaum, LCC-101 and G.Stupakov, PAC2001</a:t>
            </a:r>
          </a:p>
        </p:txBody>
      </p:sp>
    </p:spTree>
  </p:cSld>
  <p:clrMapOvr>
    <a:masterClrMapping/>
  </p:clrMapOvr>
  <p:transition>
    <p:strips dir="rd"/>
  </p:transition>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2"/>
          <p:cNvSpPr>
            <a:spLocks noGrp="1" noChangeArrowheads="1"/>
          </p:cNvSpPr>
          <p:nvPr>
            <p:ph type="title"/>
          </p:nvPr>
        </p:nvSpPr>
        <p:spPr>
          <a:xfrm>
            <a:off x="1219200" y="228600"/>
            <a:ext cx="3429000" cy="914400"/>
          </a:xfrm>
        </p:spPr>
        <p:txBody>
          <a:bodyPr/>
          <a:lstStyle/>
          <a:p>
            <a:r>
              <a:rPr lang="en-US" smtClean="0"/>
              <a:t>Dealing with muons in BDS</a:t>
            </a:r>
          </a:p>
        </p:txBody>
      </p:sp>
      <p:sp>
        <p:nvSpPr>
          <p:cNvPr id="62467" name="Text Box 4"/>
          <p:cNvSpPr txBox="1">
            <a:spLocks noChangeArrowheads="1"/>
          </p:cNvSpPr>
          <p:nvPr/>
        </p:nvSpPr>
        <p:spPr bwMode="auto">
          <a:xfrm>
            <a:off x="6172200" y="1447800"/>
            <a:ext cx="2667000" cy="1616075"/>
          </a:xfrm>
          <a:prstGeom prst="rect">
            <a:avLst/>
          </a:prstGeom>
          <a:noFill/>
          <a:ln w="9525">
            <a:noFill/>
            <a:miter lim="800000"/>
            <a:headEnd/>
            <a:tailEnd/>
          </a:ln>
        </p:spPr>
        <p:txBody>
          <a:bodyPr>
            <a:spAutoFit/>
          </a:bodyPr>
          <a:lstStyle/>
          <a:p>
            <a:r>
              <a:rPr lang="en-US" sz="2000">
                <a:solidFill>
                  <a:srgbClr val="008000"/>
                </a:solidFill>
                <a:latin typeface="Comic Sans MS" pitchFamily="66" charset="0"/>
              </a:rPr>
              <a:t>Long magnetized steel walls are needed to spray the muons out of the tunnel</a:t>
            </a:r>
          </a:p>
        </p:txBody>
      </p:sp>
      <p:pic>
        <p:nvPicPr>
          <p:cNvPr id="62468" name="Picture 5"/>
          <p:cNvPicPr>
            <a:picLocks noChangeAspect="1" noChangeArrowheads="1"/>
          </p:cNvPicPr>
          <p:nvPr/>
        </p:nvPicPr>
        <p:blipFill>
          <a:blip r:embed="rId2" cstate="email"/>
          <a:srcRect/>
          <a:stretch>
            <a:fillRect/>
          </a:stretch>
        </p:blipFill>
        <p:spPr bwMode="auto">
          <a:xfrm>
            <a:off x="1143000" y="3124200"/>
            <a:ext cx="3505200" cy="3344863"/>
          </a:xfrm>
          <a:prstGeom prst="rect">
            <a:avLst/>
          </a:prstGeom>
          <a:noFill/>
          <a:ln w="12700">
            <a:noFill/>
            <a:miter lim="800000"/>
            <a:headEnd/>
            <a:tailEnd/>
          </a:ln>
        </p:spPr>
      </p:pic>
      <p:pic>
        <p:nvPicPr>
          <p:cNvPr id="62469" name="Picture 7"/>
          <p:cNvPicPr>
            <a:picLocks noChangeAspect="1" noChangeArrowheads="1"/>
          </p:cNvPicPr>
          <p:nvPr/>
        </p:nvPicPr>
        <p:blipFill>
          <a:blip r:embed="rId3" cstate="email"/>
          <a:srcRect/>
          <a:stretch>
            <a:fillRect/>
          </a:stretch>
        </p:blipFill>
        <p:spPr bwMode="auto">
          <a:xfrm>
            <a:off x="4724400" y="0"/>
            <a:ext cx="4419600" cy="3211513"/>
          </a:xfrm>
          <a:prstGeom prst="rect">
            <a:avLst/>
          </a:prstGeom>
          <a:noFill/>
          <a:ln w="9525">
            <a:noFill/>
            <a:miter lim="800000"/>
            <a:headEnd/>
            <a:tailEnd/>
          </a:ln>
        </p:spPr>
      </p:pic>
      <p:sp>
        <p:nvSpPr>
          <p:cNvPr id="62470" name="Text Box 8"/>
          <p:cNvSpPr txBox="1">
            <a:spLocks noChangeArrowheads="1"/>
          </p:cNvSpPr>
          <p:nvPr/>
        </p:nvSpPr>
        <p:spPr bwMode="auto">
          <a:xfrm>
            <a:off x="6432550" y="2895600"/>
            <a:ext cx="2711450" cy="396875"/>
          </a:xfrm>
          <a:prstGeom prst="rect">
            <a:avLst/>
          </a:prstGeom>
          <a:noFill/>
          <a:ln w="9525">
            <a:noFill/>
            <a:miter lim="800000"/>
            <a:headEnd/>
            <a:tailEnd/>
          </a:ln>
        </p:spPr>
        <p:txBody>
          <a:bodyPr wrap="none">
            <a:spAutoFit/>
          </a:bodyPr>
          <a:lstStyle/>
          <a:p>
            <a:pPr fontAlgn="ctr"/>
            <a:r>
              <a:rPr lang="en-US" sz="2000">
                <a:latin typeface="Arial" pitchFamily="34" charset="0"/>
              </a:rPr>
              <a:t>Magnetized muon wall</a:t>
            </a:r>
          </a:p>
        </p:txBody>
      </p:sp>
      <p:grpSp>
        <p:nvGrpSpPr>
          <p:cNvPr id="62471" name="Group 9"/>
          <p:cNvGrpSpPr>
            <a:grpSpLocks/>
          </p:cNvGrpSpPr>
          <p:nvPr/>
        </p:nvGrpSpPr>
        <p:grpSpPr bwMode="auto">
          <a:xfrm>
            <a:off x="5257800" y="3505200"/>
            <a:ext cx="3581400" cy="2935288"/>
            <a:chOff x="336" y="2304"/>
            <a:chExt cx="2112" cy="1753"/>
          </a:xfrm>
        </p:grpSpPr>
        <p:pic>
          <p:nvPicPr>
            <p:cNvPr id="62473" name="Picture 10"/>
            <p:cNvPicPr>
              <a:picLocks noChangeAspect="1" noChangeArrowheads="1"/>
            </p:cNvPicPr>
            <p:nvPr/>
          </p:nvPicPr>
          <p:blipFill>
            <a:blip r:embed="rId4" cstate="email"/>
            <a:srcRect/>
            <a:stretch>
              <a:fillRect/>
            </a:stretch>
          </p:blipFill>
          <p:spPr bwMode="auto">
            <a:xfrm>
              <a:off x="336" y="2304"/>
              <a:ext cx="2112" cy="1753"/>
            </a:xfrm>
            <a:prstGeom prst="rect">
              <a:avLst/>
            </a:prstGeom>
            <a:noFill/>
            <a:ln w="9525">
              <a:noFill/>
              <a:miter lim="800000"/>
              <a:headEnd/>
              <a:tailEnd/>
            </a:ln>
          </p:spPr>
        </p:pic>
        <p:sp>
          <p:nvSpPr>
            <p:cNvPr id="62474" name="Text Box 11"/>
            <p:cNvSpPr txBox="1">
              <a:spLocks noChangeArrowheads="1"/>
            </p:cNvSpPr>
            <p:nvPr/>
          </p:nvSpPr>
          <p:spPr bwMode="auto">
            <a:xfrm>
              <a:off x="1160" y="2592"/>
              <a:ext cx="299" cy="146"/>
            </a:xfrm>
            <a:prstGeom prst="rect">
              <a:avLst/>
            </a:prstGeom>
            <a:solidFill>
              <a:schemeClr val="bg1"/>
            </a:solidFill>
            <a:ln w="9525">
              <a:noFill/>
              <a:miter lim="800000"/>
              <a:headEnd/>
              <a:tailEnd/>
            </a:ln>
          </p:spPr>
          <p:txBody>
            <a:bodyPr wrap="none" lIns="0" tIns="0" rIns="0" bIns="0">
              <a:spAutoFit/>
            </a:bodyPr>
            <a:lstStyle/>
            <a:p>
              <a:pPr fontAlgn="ctr"/>
              <a:r>
                <a:rPr lang="en-US">
                  <a:latin typeface="Berlin Sans FB" pitchFamily="34" charset="0"/>
                </a:rPr>
                <a:t>2.25m</a:t>
              </a:r>
            </a:p>
          </p:txBody>
        </p:sp>
      </p:grpSp>
      <p:sp>
        <p:nvSpPr>
          <p:cNvPr id="62472" name="Rectangle 12"/>
          <p:cNvSpPr>
            <a:spLocks noChangeArrowheads="1"/>
          </p:cNvSpPr>
          <p:nvPr/>
        </p:nvSpPr>
        <p:spPr bwMode="auto">
          <a:xfrm>
            <a:off x="0" y="1447800"/>
            <a:ext cx="4495800" cy="1524000"/>
          </a:xfrm>
          <a:prstGeom prst="rect">
            <a:avLst/>
          </a:prstGeom>
          <a:noFill/>
          <a:ln w="9525">
            <a:noFill/>
            <a:miter lim="800000"/>
            <a:headEnd/>
            <a:tailEnd/>
          </a:ln>
        </p:spPr>
        <p:txBody>
          <a:bodyPr/>
          <a:lstStyle/>
          <a:p>
            <a:pPr marL="342900" indent="-342900" eaLnBrk="1" hangingPunct="1">
              <a:lnSpc>
                <a:spcPct val="80000"/>
              </a:lnSpc>
              <a:spcBef>
                <a:spcPct val="20000"/>
              </a:spcBef>
              <a:buFontTx/>
              <a:buChar char="•"/>
            </a:pPr>
            <a:r>
              <a:rPr lang="en-US" sz="2400">
                <a:solidFill>
                  <a:srgbClr val="23346C"/>
                </a:solidFill>
                <a:latin typeface="Berlin Sans FB" pitchFamily="34" charset="0"/>
              </a:rPr>
              <a:t>Muons are produced during collimation</a:t>
            </a:r>
          </a:p>
          <a:p>
            <a:pPr marL="342900" indent="-342900" eaLnBrk="1" hangingPunct="1">
              <a:lnSpc>
                <a:spcPct val="80000"/>
              </a:lnSpc>
              <a:spcBef>
                <a:spcPct val="20000"/>
              </a:spcBef>
              <a:buFontTx/>
              <a:buChar char="•"/>
            </a:pPr>
            <a:r>
              <a:rPr lang="en-US" sz="2400">
                <a:solidFill>
                  <a:srgbClr val="23346C"/>
                </a:solidFill>
                <a:latin typeface="Berlin Sans FB" pitchFamily="34" charset="0"/>
              </a:rPr>
              <a:t>Muon walls, installed ~300m from IP, reduce muon background in the detectors</a:t>
            </a:r>
          </a:p>
        </p:txBody>
      </p:sp>
    </p:spTree>
  </p:cSld>
  <p:clrMapOvr>
    <a:masterClrMapping/>
  </p:clrMapOvr>
  <p:transition>
    <p:strips dir="rd"/>
  </p:transition>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4898" name="Rectangle 2"/>
          <p:cNvSpPr>
            <a:spLocks noChangeArrowheads="1"/>
          </p:cNvSpPr>
          <p:nvPr/>
        </p:nvSpPr>
        <p:spPr bwMode="auto">
          <a:xfrm>
            <a:off x="57150" y="1555750"/>
            <a:ext cx="8932863" cy="957263"/>
          </a:xfrm>
          <a:prstGeom prst="rect">
            <a:avLst/>
          </a:prstGeom>
          <a:solidFill>
            <a:schemeClr val="bg1"/>
          </a:solidFill>
          <a:ln w="9525">
            <a:solidFill>
              <a:srgbClr val="0000FF"/>
            </a:solidFill>
            <a:miter lim="800000"/>
            <a:headEnd/>
            <a:tailEnd/>
          </a:ln>
          <a:effectLst>
            <a:outerShdw dist="107763" dir="2700000" algn="ctr" rotWithShape="0">
              <a:schemeClr val="bg2"/>
            </a:outerShdw>
          </a:effectLst>
        </p:spPr>
        <p:txBody>
          <a:bodyPr wrap="none" anchor="ctr"/>
          <a:lstStyle/>
          <a:p>
            <a:pPr>
              <a:defRPr/>
            </a:pPr>
            <a:endParaRPr lang="en-GB">
              <a:ea typeface="+mn-ea"/>
              <a:cs typeface="+mn-cs"/>
            </a:endParaRPr>
          </a:p>
        </p:txBody>
      </p:sp>
      <p:pic>
        <p:nvPicPr>
          <p:cNvPr id="63491" name="Picture 4"/>
          <p:cNvPicPr>
            <a:picLocks noChangeAspect="1" noChangeArrowheads="1"/>
          </p:cNvPicPr>
          <p:nvPr/>
        </p:nvPicPr>
        <p:blipFill>
          <a:blip r:embed="rId2" cstate="screen"/>
          <a:srcRect t="883"/>
          <a:stretch>
            <a:fillRect/>
          </a:stretch>
        </p:blipFill>
        <p:spPr bwMode="auto">
          <a:xfrm>
            <a:off x="73025" y="1592263"/>
            <a:ext cx="1938338" cy="909637"/>
          </a:xfrm>
          <a:prstGeom prst="rect">
            <a:avLst/>
          </a:prstGeom>
          <a:noFill/>
          <a:ln w="9525">
            <a:noFill/>
            <a:miter lim="800000"/>
            <a:headEnd/>
            <a:tailEnd/>
          </a:ln>
        </p:spPr>
      </p:pic>
      <p:pic>
        <p:nvPicPr>
          <p:cNvPr id="63492" name="Picture 5"/>
          <p:cNvPicPr>
            <a:picLocks noChangeAspect="1" noChangeArrowheads="1"/>
          </p:cNvPicPr>
          <p:nvPr/>
        </p:nvPicPr>
        <p:blipFill>
          <a:blip r:embed="rId3" cstate="screen"/>
          <a:srcRect t="565"/>
          <a:stretch>
            <a:fillRect/>
          </a:stretch>
        </p:blipFill>
        <p:spPr bwMode="auto">
          <a:xfrm>
            <a:off x="2011363" y="1589088"/>
            <a:ext cx="1687512" cy="919162"/>
          </a:xfrm>
          <a:prstGeom prst="rect">
            <a:avLst/>
          </a:prstGeom>
          <a:noFill/>
          <a:ln w="9525">
            <a:noFill/>
            <a:miter lim="800000"/>
            <a:headEnd/>
            <a:tailEnd/>
          </a:ln>
        </p:spPr>
      </p:pic>
      <p:pic>
        <p:nvPicPr>
          <p:cNvPr id="63493" name="Picture 6"/>
          <p:cNvPicPr>
            <a:picLocks noChangeAspect="1" noChangeArrowheads="1"/>
          </p:cNvPicPr>
          <p:nvPr/>
        </p:nvPicPr>
        <p:blipFill>
          <a:blip r:embed="rId4" cstate="screen"/>
          <a:srcRect/>
          <a:stretch>
            <a:fillRect/>
          </a:stretch>
        </p:blipFill>
        <p:spPr bwMode="auto">
          <a:xfrm>
            <a:off x="3698875" y="1587500"/>
            <a:ext cx="1682750" cy="923925"/>
          </a:xfrm>
          <a:prstGeom prst="rect">
            <a:avLst/>
          </a:prstGeom>
          <a:noFill/>
          <a:ln w="9525">
            <a:noFill/>
            <a:miter lim="800000"/>
            <a:headEnd/>
            <a:tailEnd/>
          </a:ln>
        </p:spPr>
      </p:pic>
      <p:pic>
        <p:nvPicPr>
          <p:cNvPr id="63494" name="Picture 7"/>
          <p:cNvPicPr>
            <a:picLocks noChangeAspect="1" noChangeArrowheads="1"/>
          </p:cNvPicPr>
          <p:nvPr/>
        </p:nvPicPr>
        <p:blipFill>
          <a:blip r:embed="rId5" cstate="screen"/>
          <a:srcRect/>
          <a:stretch>
            <a:fillRect/>
          </a:stretch>
        </p:blipFill>
        <p:spPr bwMode="auto">
          <a:xfrm>
            <a:off x="5378450" y="1585913"/>
            <a:ext cx="1679575" cy="917575"/>
          </a:xfrm>
          <a:prstGeom prst="rect">
            <a:avLst/>
          </a:prstGeom>
          <a:noFill/>
          <a:ln w="9525">
            <a:noFill/>
            <a:miter lim="800000"/>
            <a:headEnd/>
            <a:tailEnd/>
          </a:ln>
        </p:spPr>
      </p:pic>
      <p:pic>
        <p:nvPicPr>
          <p:cNvPr id="63495" name="Picture 8"/>
          <p:cNvPicPr>
            <a:picLocks noChangeAspect="1" noChangeArrowheads="1"/>
          </p:cNvPicPr>
          <p:nvPr/>
        </p:nvPicPr>
        <p:blipFill>
          <a:blip r:embed="rId6" cstate="screen"/>
          <a:srcRect/>
          <a:stretch>
            <a:fillRect/>
          </a:stretch>
        </p:blipFill>
        <p:spPr bwMode="auto">
          <a:xfrm>
            <a:off x="7058025" y="1585913"/>
            <a:ext cx="1930400" cy="927100"/>
          </a:xfrm>
          <a:prstGeom prst="rect">
            <a:avLst/>
          </a:prstGeom>
          <a:noFill/>
          <a:ln w="9525">
            <a:noFill/>
            <a:miter lim="800000"/>
            <a:headEnd/>
            <a:tailEnd/>
          </a:ln>
        </p:spPr>
      </p:pic>
      <p:pic>
        <p:nvPicPr>
          <p:cNvPr id="464905" name="Picture 9"/>
          <p:cNvPicPr>
            <a:picLocks noChangeAspect="1" noChangeArrowheads="1"/>
          </p:cNvPicPr>
          <p:nvPr/>
        </p:nvPicPr>
        <p:blipFill>
          <a:blip r:embed="rId7" cstate="screen"/>
          <a:srcRect/>
          <a:stretch>
            <a:fillRect/>
          </a:stretch>
        </p:blipFill>
        <p:spPr bwMode="auto">
          <a:xfrm>
            <a:off x="228600" y="2667000"/>
            <a:ext cx="2743200" cy="1858963"/>
          </a:xfrm>
          <a:prstGeom prst="rect">
            <a:avLst/>
          </a:prstGeom>
          <a:noFill/>
          <a:ln w="9525">
            <a:solidFill>
              <a:srgbClr val="0000FF"/>
            </a:solidFill>
            <a:miter lim="800000"/>
            <a:headEnd/>
            <a:tailEnd/>
          </a:ln>
          <a:effectLst>
            <a:outerShdw dist="107763" dir="2700000" algn="ctr" rotWithShape="0">
              <a:schemeClr val="bg2"/>
            </a:outerShdw>
          </a:effectLst>
        </p:spPr>
      </p:pic>
      <p:pic>
        <p:nvPicPr>
          <p:cNvPr id="464906" name="Picture 10"/>
          <p:cNvPicPr>
            <a:picLocks noChangeAspect="1" noChangeArrowheads="1"/>
          </p:cNvPicPr>
          <p:nvPr/>
        </p:nvPicPr>
        <p:blipFill>
          <a:blip r:embed="rId8" cstate="screen"/>
          <a:srcRect/>
          <a:stretch>
            <a:fillRect/>
          </a:stretch>
        </p:blipFill>
        <p:spPr bwMode="auto">
          <a:xfrm>
            <a:off x="228600" y="4724400"/>
            <a:ext cx="2743200" cy="1846263"/>
          </a:xfrm>
          <a:prstGeom prst="rect">
            <a:avLst/>
          </a:prstGeom>
          <a:noFill/>
          <a:ln w="9525">
            <a:solidFill>
              <a:srgbClr val="0000FF"/>
            </a:solidFill>
            <a:miter lim="800000"/>
            <a:headEnd/>
            <a:tailEnd/>
          </a:ln>
          <a:effectLst>
            <a:outerShdw dist="107763" dir="2700000" algn="ctr" rotWithShape="0">
              <a:schemeClr val="bg2"/>
            </a:outerShdw>
          </a:effectLst>
        </p:spPr>
      </p:pic>
      <p:pic>
        <p:nvPicPr>
          <p:cNvPr id="464907" name="Picture 11"/>
          <p:cNvPicPr>
            <a:picLocks noChangeAspect="1" noChangeArrowheads="1"/>
          </p:cNvPicPr>
          <p:nvPr/>
        </p:nvPicPr>
        <p:blipFill>
          <a:blip r:embed="rId9" cstate="screen"/>
          <a:srcRect/>
          <a:stretch>
            <a:fillRect/>
          </a:stretch>
        </p:blipFill>
        <p:spPr bwMode="auto">
          <a:xfrm>
            <a:off x="5791200" y="4191000"/>
            <a:ext cx="3048000" cy="766763"/>
          </a:xfrm>
          <a:prstGeom prst="rect">
            <a:avLst/>
          </a:prstGeom>
          <a:noFill/>
          <a:ln w="9525">
            <a:solidFill>
              <a:srgbClr val="0000FF"/>
            </a:solidFill>
            <a:miter lim="800000"/>
            <a:headEnd/>
            <a:tailEnd/>
          </a:ln>
          <a:effectLst>
            <a:outerShdw dist="107763" dir="2700000" algn="ctr" rotWithShape="0">
              <a:schemeClr val="bg2"/>
            </a:outerShdw>
          </a:effectLst>
        </p:spPr>
      </p:pic>
      <p:pic>
        <p:nvPicPr>
          <p:cNvPr id="464908" name="Picture 12"/>
          <p:cNvPicPr>
            <a:picLocks noChangeAspect="1" noChangeArrowheads="1"/>
          </p:cNvPicPr>
          <p:nvPr/>
        </p:nvPicPr>
        <p:blipFill>
          <a:blip r:embed="rId10" cstate="screen"/>
          <a:srcRect/>
          <a:stretch>
            <a:fillRect/>
          </a:stretch>
        </p:blipFill>
        <p:spPr bwMode="auto">
          <a:xfrm>
            <a:off x="5867400" y="2667000"/>
            <a:ext cx="3116263" cy="1344613"/>
          </a:xfrm>
          <a:prstGeom prst="rect">
            <a:avLst/>
          </a:prstGeom>
          <a:noFill/>
          <a:ln w="9525">
            <a:solidFill>
              <a:srgbClr val="0000FF"/>
            </a:solidFill>
            <a:miter lim="800000"/>
            <a:headEnd/>
            <a:tailEnd/>
          </a:ln>
          <a:effectLst>
            <a:outerShdw dist="107763" dir="2700000" algn="ctr" rotWithShape="0">
              <a:schemeClr val="bg2"/>
            </a:outerShdw>
          </a:effectLst>
        </p:spPr>
      </p:pic>
      <p:pic>
        <p:nvPicPr>
          <p:cNvPr id="464909" name="Picture 13"/>
          <p:cNvPicPr>
            <a:picLocks noChangeAspect="1" noChangeArrowheads="1"/>
          </p:cNvPicPr>
          <p:nvPr/>
        </p:nvPicPr>
        <p:blipFill>
          <a:blip r:embed="rId11" cstate="screen"/>
          <a:srcRect/>
          <a:stretch>
            <a:fillRect/>
          </a:stretch>
        </p:blipFill>
        <p:spPr bwMode="auto">
          <a:xfrm>
            <a:off x="6148388" y="5187950"/>
            <a:ext cx="2895600" cy="1317625"/>
          </a:xfrm>
          <a:prstGeom prst="rect">
            <a:avLst/>
          </a:prstGeom>
          <a:noFill/>
          <a:ln w="9525">
            <a:solidFill>
              <a:srgbClr val="0000FF"/>
            </a:solidFill>
            <a:miter lim="800000"/>
            <a:headEnd/>
            <a:tailEnd/>
          </a:ln>
          <a:effectLst>
            <a:outerShdw dist="107763" dir="2700000" algn="ctr" rotWithShape="0">
              <a:schemeClr val="bg2"/>
            </a:outerShdw>
          </a:effectLst>
        </p:spPr>
      </p:pic>
      <p:pic>
        <p:nvPicPr>
          <p:cNvPr id="464910" name="Picture 14"/>
          <p:cNvPicPr>
            <a:picLocks noChangeAspect="1" noChangeArrowheads="1"/>
          </p:cNvPicPr>
          <p:nvPr/>
        </p:nvPicPr>
        <p:blipFill>
          <a:blip r:embed="rId12" cstate="screen"/>
          <a:srcRect/>
          <a:stretch>
            <a:fillRect/>
          </a:stretch>
        </p:blipFill>
        <p:spPr bwMode="auto">
          <a:xfrm>
            <a:off x="3148013" y="5105400"/>
            <a:ext cx="2819400" cy="1582738"/>
          </a:xfrm>
          <a:prstGeom prst="rect">
            <a:avLst/>
          </a:prstGeom>
          <a:noFill/>
          <a:ln w="9525">
            <a:solidFill>
              <a:srgbClr val="0000FF"/>
            </a:solidFill>
            <a:miter lim="800000"/>
            <a:headEnd/>
            <a:tailEnd/>
          </a:ln>
          <a:effectLst>
            <a:outerShdw dist="107763" dir="2700000" algn="ctr" rotWithShape="0">
              <a:schemeClr val="bg2"/>
            </a:outerShdw>
          </a:effectLst>
        </p:spPr>
      </p:pic>
      <p:sp>
        <p:nvSpPr>
          <p:cNvPr id="63502" name="Text Box 15"/>
          <p:cNvSpPr txBox="1">
            <a:spLocks noChangeArrowheads="1"/>
          </p:cNvSpPr>
          <p:nvPr/>
        </p:nvSpPr>
        <p:spPr bwMode="auto">
          <a:xfrm>
            <a:off x="3352800" y="2819400"/>
            <a:ext cx="2133600" cy="952500"/>
          </a:xfrm>
          <a:prstGeom prst="rect">
            <a:avLst/>
          </a:prstGeom>
          <a:solidFill>
            <a:srgbClr val="FFFF99">
              <a:alpha val="50195"/>
            </a:srgbClr>
          </a:solidFill>
          <a:ln w="12700">
            <a:noFill/>
            <a:miter lim="800000"/>
            <a:headEnd/>
            <a:tailEnd/>
          </a:ln>
        </p:spPr>
        <p:txBody>
          <a:bodyPr lIns="101876" tIns="50938" rIns="101876" bIns="50938">
            <a:spAutoFit/>
          </a:bodyPr>
          <a:lstStyle/>
          <a:p>
            <a:pPr algn="just" defTabSz="1019175"/>
            <a:r>
              <a:rPr lang="en-US" sz="1400">
                <a:latin typeface="Comic Sans MS" pitchFamily="66" charset="0"/>
                <a:cs typeface="Times New Roman" pitchFamily="18" charset="0"/>
              </a:rPr>
              <a:t>Example of a 2</a:t>
            </a:r>
            <a:r>
              <a:rPr lang="en-US" sz="1400" baseline="30000">
                <a:latin typeface="Comic Sans MS" pitchFamily="66" charset="0"/>
                <a:cs typeface="Times New Roman" pitchFamily="18" charset="0"/>
              </a:rPr>
              <a:t>nd</a:t>
            </a:r>
            <a:r>
              <a:rPr lang="en-US" sz="1400">
                <a:latin typeface="Comic Sans MS" pitchFamily="66" charset="0"/>
                <a:cs typeface="Times New Roman" pitchFamily="18" charset="0"/>
              </a:rPr>
              <a:t> IR BDS optics for ILC; design history; location of design knobs</a:t>
            </a:r>
          </a:p>
        </p:txBody>
      </p:sp>
      <p:sp>
        <p:nvSpPr>
          <p:cNvPr id="63503" name="Rectangle 17"/>
          <p:cNvSpPr>
            <a:spLocks noGrp="1" noChangeArrowheads="1"/>
          </p:cNvSpPr>
          <p:nvPr>
            <p:ph type="title"/>
          </p:nvPr>
        </p:nvSpPr>
        <p:spPr/>
        <p:txBody>
          <a:bodyPr/>
          <a:lstStyle/>
          <a:p>
            <a:r>
              <a:rPr lang="en-US" smtClean="0"/>
              <a:t>BDS design methods &amp; examples</a:t>
            </a:r>
          </a:p>
        </p:txBody>
      </p:sp>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2"/>
          <p:cNvSpPr>
            <a:spLocks noGrp="1" noChangeArrowheads="1"/>
          </p:cNvSpPr>
          <p:nvPr>
            <p:ph type="title"/>
          </p:nvPr>
        </p:nvSpPr>
        <p:spPr>
          <a:xfrm>
            <a:off x="1631950" y="352425"/>
            <a:ext cx="7175500" cy="587375"/>
          </a:xfrm>
        </p:spPr>
        <p:txBody>
          <a:bodyPr/>
          <a:lstStyle/>
          <a:p>
            <a:r>
              <a:rPr lang="en-US" smtClean="0"/>
              <a:t>In a practical situation … </a:t>
            </a:r>
          </a:p>
        </p:txBody>
      </p:sp>
      <p:sp>
        <p:nvSpPr>
          <p:cNvPr id="64515" name="Rectangle 3"/>
          <p:cNvSpPr>
            <a:spLocks noGrp="1" noChangeArrowheads="1"/>
          </p:cNvSpPr>
          <p:nvPr>
            <p:ph type="body" idx="1"/>
          </p:nvPr>
        </p:nvSpPr>
        <p:spPr>
          <a:xfrm>
            <a:off x="88900" y="1447800"/>
            <a:ext cx="8991600" cy="5105400"/>
          </a:xfrm>
        </p:spPr>
        <p:txBody>
          <a:bodyPr/>
          <a:lstStyle/>
          <a:p>
            <a:pPr eaLnBrk="1" hangingPunct="1">
              <a:lnSpc>
                <a:spcPct val="90000"/>
              </a:lnSpc>
            </a:pPr>
            <a:r>
              <a:rPr lang="en-US" sz="2400" smtClean="0"/>
              <a:t>While </a:t>
            </a:r>
            <a:r>
              <a:rPr lang="en-US" sz="2400" b="1" smtClean="0"/>
              <a:t>designing</a:t>
            </a:r>
            <a:r>
              <a:rPr lang="en-US" sz="2400" smtClean="0"/>
              <a:t> the FF, one has </a:t>
            </a:r>
            <a:br>
              <a:rPr lang="en-US" sz="2400" smtClean="0"/>
            </a:br>
            <a:r>
              <a:rPr lang="en-US" sz="2400" smtClean="0"/>
              <a:t>a </a:t>
            </a:r>
            <a:r>
              <a:rPr lang="en-US" sz="2400" b="1" smtClean="0"/>
              <a:t>total control</a:t>
            </a:r>
            <a:r>
              <a:rPr lang="en-US" sz="2400" smtClean="0"/>
              <a:t> </a:t>
            </a:r>
          </a:p>
          <a:p>
            <a:pPr eaLnBrk="1" hangingPunct="1">
              <a:lnSpc>
                <a:spcPct val="90000"/>
              </a:lnSpc>
            </a:pPr>
            <a:r>
              <a:rPr lang="en-US" sz="2400" smtClean="0">
                <a:solidFill>
                  <a:schemeClr val="accent2"/>
                </a:solidFill>
              </a:rPr>
              <a:t>When the system is built, one has just </a:t>
            </a:r>
            <a:br>
              <a:rPr lang="en-US" sz="2400" smtClean="0">
                <a:solidFill>
                  <a:schemeClr val="accent2"/>
                </a:solidFill>
              </a:rPr>
            </a:br>
            <a:r>
              <a:rPr lang="en-US" sz="2400" smtClean="0">
                <a:solidFill>
                  <a:schemeClr val="accent2"/>
                </a:solidFill>
              </a:rPr>
              <a:t>limited number of observable parameters </a:t>
            </a:r>
            <a:br>
              <a:rPr lang="en-US" sz="2400" smtClean="0">
                <a:solidFill>
                  <a:schemeClr val="accent2"/>
                </a:solidFill>
              </a:rPr>
            </a:br>
            <a:r>
              <a:rPr lang="en-US" sz="2400" smtClean="0">
                <a:solidFill>
                  <a:schemeClr val="accent2"/>
                </a:solidFill>
              </a:rPr>
              <a:t>(</a:t>
            </a:r>
            <a:r>
              <a:rPr lang="en-US" sz="2000" smtClean="0">
                <a:solidFill>
                  <a:schemeClr val="tx2"/>
                </a:solidFill>
              </a:rPr>
              <a:t>measured orbit position, beam size measured </a:t>
            </a:r>
            <a:br>
              <a:rPr lang="en-US" sz="2000" smtClean="0">
                <a:solidFill>
                  <a:schemeClr val="tx2"/>
                </a:solidFill>
              </a:rPr>
            </a:br>
            <a:r>
              <a:rPr lang="en-US" sz="2000" smtClean="0">
                <a:solidFill>
                  <a:schemeClr val="tx2"/>
                </a:solidFill>
              </a:rPr>
              <a:t>in several locations</a:t>
            </a:r>
            <a:r>
              <a:rPr lang="en-US" sz="2400" smtClean="0">
                <a:solidFill>
                  <a:schemeClr val="accent2"/>
                </a:solidFill>
              </a:rPr>
              <a:t>)</a:t>
            </a:r>
          </a:p>
          <a:p>
            <a:pPr eaLnBrk="1" hangingPunct="1">
              <a:lnSpc>
                <a:spcPct val="90000"/>
              </a:lnSpc>
            </a:pPr>
            <a:r>
              <a:rPr lang="en-US" sz="2400" smtClean="0"/>
              <a:t>The system, however, may initially have </a:t>
            </a:r>
            <a:br>
              <a:rPr lang="en-US" sz="2400" smtClean="0"/>
            </a:br>
            <a:r>
              <a:rPr lang="en-US" sz="2400" b="1" smtClean="0"/>
              <a:t>errors</a:t>
            </a:r>
            <a:r>
              <a:rPr lang="en-US" sz="2400" smtClean="0"/>
              <a:t> (</a:t>
            </a:r>
            <a:r>
              <a:rPr lang="en-US" sz="2000" smtClean="0">
                <a:solidFill>
                  <a:schemeClr val="tx2"/>
                </a:solidFill>
              </a:rPr>
              <a:t>errors of strength of the elements, </a:t>
            </a:r>
            <a:br>
              <a:rPr lang="en-US" sz="2000" smtClean="0">
                <a:solidFill>
                  <a:schemeClr val="tx2"/>
                </a:solidFill>
              </a:rPr>
            </a:br>
            <a:r>
              <a:rPr lang="en-US" sz="2000" smtClean="0">
                <a:solidFill>
                  <a:schemeClr val="tx2"/>
                </a:solidFill>
              </a:rPr>
              <a:t>transverse misalignments</a:t>
            </a:r>
            <a:r>
              <a:rPr lang="en-US" sz="2400" smtClean="0"/>
              <a:t>) and initial </a:t>
            </a:r>
            <a:br>
              <a:rPr lang="en-US" sz="2400" smtClean="0"/>
            </a:br>
            <a:r>
              <a:rPr lang="en-US" sz="2400" smtClean="0"/>
              <a:t>aberrations may be large</a:t>
            </a:r>
          </a:p>
          <a:p>
            <a:pPr eaLnBrk="1" hangingPunct="1">
              <a:lnSpc>
                <a:spcPct val="90000"/>
              </a:lnSpc>
            </a:pPr>
            <a:r>
              <a:rPr lang="en-US" sz="2400" b="1" smtClean="0">
                <a:solidFill>
                  <a:srgbClr val="008000"/>
                </a:solidFill>
              </a:rPr>
              <a:t>Tuning</a:t>
            </a:r>
            <a:r>
              <a:rPr lang="en-US" sz="2400" smtClean="0">
                <a:solidFill>
                  <a:srgbClr val="008000"/>
                </a:solidFill>
              </a:rPr>
              <a:t> of FF is done by optimization of “</a:t>
            </a:r>
            <a:r>
              <a:rPr lang="en-US" sz="2400" b="1" smtClean="0">
                <a:solidFill>
                  <a:srgbClr val="008000"/>
                </a:solidFill>
              </a:rPr>
              <a:t>knobs</a:t>
            </a:r>
            <a:r>
              <a:rPr lang="en-US" sz="2400" smtClean="0">
                <a:solidFill>
                  <a:srgbClr val="008000"/>
                </a:solidFill>
              </a:rPr>
              <a:t>” (</a:t>
            </a:r>
            <a:r>
              <a:rPr lang="en-US" sz="2000" smtClean="0">
                <a:solidFill>
                  <a:srgbClr val="008000"/>
                </a:solidFill>
              </a:rPr>
              <a:t>strength, position of group of elements</a:t>
            </a:r>
            <a:r>
              <a:rPr lang="en-US" sz="2400" smtClean="0">
                <a:solidFill>
                  <a:srgbClr val="008000"/>
                </a:solidFill>
              </a:rPr>
              <a:t>) chosen to affect some particular aberrations</a:t>
            </a:r>
          </a:p>
          <a:p>
            <a:pPr eaLnBrk="1" hangingPunct="1">
              <a:lnSpc>
                <a:spcPct val="90000"/>
              </a:lnSpc>
            </a:pPr>
            <a:r>
              <a:rPr lang="en-US" sz="2400" smtClean="0">
                <a:solidFill>
                  <a:srgbClr val="CC3399"/>
                </a:solidFill>
              </a:rPr>
              <a:t>Experience in SLC FF and FFTB, and simulations with new FF give confidence that this is possible</a:t>
            </a:r>
          </a:p>
          <a:p>
            <a:pPr lvl="1" eaLnBrk="1" hangingPunct="1">
              <a:lnSpc>
                <a:spcPct val="90000"/>
              </a:lnSpc>
            </a:pPr>
            <a:endParaRPr lang="en-US" sz="2000" smtClean="0"/>
          </a:p>
        </p:txBody>
      </p:sp>
      <p:pic>
        <p:nvPicPr>
          <p:cNvPr id="64516" name="Picture 4" descr="lwire"/>
          <p:cNvPicPr>
            <a:picLocks noChangeAspect="1" noChangeArrowheads="1"/>
          </p:cNvPicPr>
          <p:nvPr/>
        </p:nvPicPr>
        <p:blipFill>
          <a:blip r:embed="rId2" cstate="email"/>
          <a:srcRect/>
          <a:stretch>
            <a:fillRect/>
          </a:stretch>
        </p:blipFill>
        <p:spPr bwMode="auto">
          <a:xfrm>
            <a:off x="5791200" y="1066800"/>
            <a:ext cx="3352800" cy="2781300"/>
          </a:xfrm>
          <a:prstGeom prst="rect">
            <a:avLst/>
          </a:prstGeom>
          <a:noFill/>
          <a:ln w="9525">
            <a:noFill/>
            <a:miter lim="800000"/>
            <a:headEnd/>
            <a:tailEnd/>
          </a:ln>
        </p:spPr>
      </p:pic>
      <p:sp>
        <p:nvSpPr>
          <p:cNvPr id="64517" name="Text Box 5"/>
          <p:cNvSpPr txBox="1">
            <a:spLocks noChangeArrowheads="1"/>
          </p:cNvSpPr>
          <p:nvPr/>
        </p:nvSpPr>
        <p:spPr bwMode="auto">
          <a:xfrm>
            <a:off x="5791200" y="3911600"/>
            <a:ext cx="3352800" cy="641350"/>
          </a:xfrm>
          <a:prstGeom prst="rect">
            <a:avLst/>
          </a:prstGeom>
          <a:solidFill>
            <a:srgbClr val="CCFFCC"/>
          </a:solidFill>
          <a:ln w="9525">
            <a:noFill/>
            <a:miter lim="800000"/>
            <a:headEnd/>
            <a:tailEnd/>
          </a:ln>
        </p:spPr>
        <p:txBody>
          <a:bodyPr>
            <a:spAutoFit/>
          </a:bodyPr>
          <a:lstStyle/>
          <a:p>
            <a:r>
              <a:rPr kumimoji="1" lang="en-US" sz="1800">
                <a:solidFill>
                  <a:srgbClr val="008000"/>
                </a:solidFill>
                <a:latin typeface="Comic Sans MS" pitchFamily="66" charset="0"/>
              </a:rPr>
              <a:t>Laser wire will be a tool for  tuning and diagnostic of FF </a:t>
            </a:r>
            <a:endParaRPr kumimoji="1" lang="en-US" sz="1800" baseline="30000">
              <a:solidFill>
                <a:srgbClr val="008000"/>
              </a:solidFill>
              <a:latin typeface="Comic Sans MS" pitchFamily="66" charset="0"/>
            </a:endParaRPr>
          </a:p>
        </p:txBody>
      </p:sp>
      <p:sp>
        <p:nvSpPr>
          <p:cNvPr id="64518" name="Text Box 6"/>
          <p:cNvSpPr txBox="1">
            <a:spLocks noChangeArrowheads="1"/>
          </p:cNvSpPr>
          <p:nvPr/>
        </p:nvSpPr>
        <p:spPr bwMode="auto">
          <a:xfrm>
            <a:off x="5927725" y="1108075"/>
            <a:ext cx="2119313" cy="366713"/>
          </a:xfrm>
          <a:prstGeom prst="rect">
            <a:avLst/>
          </a:prstGeom>
          <a:noFill/>
          <a:ln w="9525">
            <a:noFill/>
            <a:miter lim="800000"/>
            <a:headEnd/>
            <a:tailEnd/>
          </a:ln>
        </p:spPr>
        <p:txBody>
          <a:bodyPr wrap="none">
            <a:spAutoFit/>
          </a:bodyPr>
          <a:lstStyle/>
          <a:p>
            <a:r>
              <a:rPr lang="en-US" sz="1800">
                <a:solidFill>
                  <a:srgbClr val="CCFF66"/>
                </a:solidFill>
                <a:latin typeface="Comic Sans MS" pitchFamily="66" charset="0"/>
              </a:rPr>
              <a:t>Laser wire at ATF</a:t>
            </a:r>
          </a:p>
        </p:txBody>
      </p:sp>
    </p:spTree>
  </p:cSld>
  <p:clrMapOvr>
    <a:masterClrMapping/>
  </p:clrMapOvr>
  <p:transition>
    <p:strips dir="rd"/>
  </p:transition>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7" name="Rectangle 4"/>
          <p:cNvSpPr>
            <a:spLocks noChangeArrowheads="1"/>
          </p:cNvSpPr>
          <p:nvPr/>
        </p:nvSpPr>
        <p:spPr bwMode="auto">
          <a:xfrm>
            <a:off x="1295400" y="0"/>
            <a:ext cx="7848600" cy="939800"/>
          </a:xfrm>
          <a:prstGeom prst="rect">
            <a:avLst/>
          </a:prstGeom>
          <a:noFill/>
          <a:ln w="9525">
            <a:noFill/>
            <a:miter lim="800000"/>
            <a:headEnd/>
            <a:tailEnd/>
          </a:ln>
        </p:spPr>
        <p:txBody>
          <a:bodyPr anchor="ctr"/>
          <a:lstStyle/>
          <a:p>
            <a:pPr algn="ctr"/>
            <a:r>
              <a:rPr kumimoji="1" lang="en-US" sz="3600">
                <a:solidFill>
                  <a:schemeClr val="tx2"/>
                </a:solidFill>
                <a:latin typeface="Berlin Sans FB" pitchFamily="34" charset="0"/>
              </a:rPr>
              <a:t>Sextupole knobs for BDS tuning</a:t>
            </a:r>
          </a:p>
        </p:txBody>
      </p:sp>
      <p:pic>
        <p:nvPicPr>
          <p:cNvPr id="16388" name="Picture 5" descr="magnets"/>
          <p:cNvPicPr>
            <a:picLocks noChangeAspect="1" noChangeArrowheads="1"/>
          </p:cNvPicPr>
          <p:nvPr/>
        </p:nvPicPr>
        <p:blipFill>
          <a:blip r:embed="rId3" cstate="screen"/>
          <a:srcRect l="63116" t="15802" b="13359"/>
          <a:stretch>
            <a:fillRect/>
          </a:stretch>
        </p:blipFill>
        <p:spPr bwMode="auto">
          <a:xfrm>
            <a:off x="304800" y="2895600"/>
            <a:ext cx="1627188" cy="2103438"/>
          </a:xfrm>
          <a:prstGeom prst="rect">
            <a:avLst/>
          </a:prstGeom>
          <a:noFill/>
          <a:ln w="9525">
            <a:noFill/>
            <a:miter lim="800000"/>
            <a:headEnd/>
            <a:tailEnd/>
          </a:ln>
        </p:spPr>
      </p:pic>
      <p:sp>
        <p:nvSpPr>
          <p:cNvPr id="16389" name="Text Box 6"/>
          <p:cNvSpPr txBox="1">
            <a:spLocks noChangeArrowheads="1"/>
          </p:cNvSpPr>
          <p:nvPr/>
        </p:nvSpPr>
        <p:spPr bwMode="auto">
          <a:xfrm>
            <a:off x="152400" y="5105400"/>
            <a:ext cx="2028825" cy="1314450"/>
          </a:xfrm>
          <a:prstGeom prst="rect">
            <a:avLst/>
          </a:prstGeom>
          <a:noFill/>
          <a:ln w="9525">
            <a:noFill/>
            <a:miter lim="800000"/>
            <a:headEnd/>
            <a:tailEnd/>
          </a:ln>
        </p:spPr>
        <p:txBody>
          <a:bodyPr wrap="none">
            <a:spAutoFit/>
          </a:bodyPr>
          <a:lstStyle/>
          <a:p>
            <a:pPr algn="ctr"/>
            <a:r>
              <a:rPr lang="en-US" b="1">
                <a:latin typeface="Comic Sans MS" pitchFamily="66" charset="0"/>
              </a:rPr>
              <a:t>Second order</a:t>
            </a:r>
          </a:p>
          <a:p>
            <a:pPr algn="ctr"/>
            <a:r>
              <a:rPr lang="en-US" b="1">
                <a:latin typeface="Comic Sans MS" pitchFamily="66" charset="0"/>
              </a:rPr>
              <a:t>effect:</a:t>
            </a:r>
          </a:p>
          <a:p>
            <a:pPr algn="ctr"/>
            <a:r>
              <a:rPr lang="en-US" b="1">
                <a:latin typeface="Comic Sans MS" pitchFamily="66" charset="0"/>
              </a:rPr>
              <a:t>x’ = x’ + S (x</a:t>
            </a:r>
            <a:r>
              <a:rPr lang="en-US" b="1" baseline="30000">
                <a:latin typeface="Comic Sans MS" pitchFamily="66" charset="0"/>
              </a:rPr>
              <a:t>2</a:t>
            </a:r>
            <a:r>
              <a:rPr lang="en-US" b="1">
                <a:latin typeface="Comic Sans MS" pitchFamily="66" charset="0"/>
              </a:rPr>
              <a:t>-y</a:t>
            </a:r>
            <a:r>
              <a:rPr lang="en-US" b="1" baseline="30000">
                <a:latin typeface="Comic Sans MS" pitchFamily="66" charset="0"/>
              </a:rPr>
              <a:t>2</a:t>
            </a:r>
            <a:r>
              <a:rPr lang="en-US" b="1">
                <a:latin typeface="Comic Sans MS" pitchFamily="66" charset="0"/>
              </a:rPr>
              <a:t>)</a:t>
            </a:r>
          </a:p>
          <a:p>
            <a:pPr algn="ctr"/>
            <a:r>
              <a:rPr lang="en-US" b="1">
                <a:latin typeface="Comic Sans MS" pitchFamily="66" charset="0"/>
              </a:rPr>
              <a:t>y’ = y’ – S 2xy</a:t>
            </a:r>
          </a:p>
          <a:p>
            <a:pPr algn="ctr"/>
            <a:endParaRPr lang="en-US" b="1">
              <a:latin typeface="Comic Sans MS" pitchFamily="66" charset="0"/>
            </a:endParaRPr>
          </a:p>
        </p:txBody>
      </p:sp>
      <p:sp>
        <p:nvSpPr>
          <p:cNvPr id="16390" name="Line 7"/>
          <p:cNvSpPr>
            <a:spLocks noChangeShapeType="1"/>
          </p:cNvSpPr>
          <p:nvPr/>
        </p:nvSpPr>
        <p:spPr bwMode="auto">
          <a:xfrm>
            <a:off x="1563688" y="1930400"/>
            <a:ext cx="5599112" cy="1588"/>
          </a:xfrm>
          <a:prstGeom prst="line">
            <a:avLst/>
          </a:prstGeom>
          <a:noFill/>
          <a:ln w="7938">
            <a:solidFill>
              <a:srgbClr val="000000"/>
            </a:solidFill>
            <a:round/>
            <a:headEnd/>
            <a:tailEnd/>
          </a:ln>
        </p:spPr>
        <p:txBody>
          <a:bodyPr/>
          <a:lstStyle/>
          <a:p>
            <a:endParaRPr lang="en-GB"/>
          </a:p>
        </p:txBody>
      </p:sp>
      <p:sp>
        <p:nvSpPr>
          <p:cNvPr id="16391" name="Oval 8"/>
          <p:cNvSpPr>
            <a:spLocks noChangeArrowheads="1"/>
          </p:cNvSpPr>
          <p:nvPr/>
        </p:nvSpPr>
        <p:spPr bwMode="auto">
          <a:xfrm>
            <a:off x="2667000" y="1371600"/>
            <a:ext cx="74613" cy="1085850"/>
          </a:xfrm>
          <a:prstGeom prst="ellipse">
            <a:avLst/>
          </a:prstGeom>
          <a:solidFill>
            <a:srgbClr val="FF0000"/>
          </a:solidFill>
          <a:ln w="7938">
            <a:solidFill>
              <a:srgbClr val="FF0000"/>
            </a:solidFill>
            <a:round/>
            <a:headEnd/>
            <a:tailEnd/>
          </a:ln>
        </p:spPr>
        <p:txBody>
          <a:bodyPr/>
          <a:lstStyle/>
          <a:p>
            <a:endParaRPr lang="en-GB"/>
          </a:p>
        </p:txBody>
      </p:sp>
      <p:sp>
        <p:nvSpPr>
          <p:cNvPr id="16392" name="Oval 9"/>
          <p:cNvSpPr>
            <a:spLocks noChangeArrowheads="1"/>
          </p:cNvSpPr>
          <p:nvPr/>
        </p:nvSpPr>
        <p:spPr bwMode="auto">
          <a:xfrm>
            <a:off x="6178550" y="1387475"/>
            <a:ext cx="74613" cy="1085850"/>
          </a:xfrm>
          <a:prstGeom prst="ellipse">
            <a:avLst/>
          </a:prstGeom>
          <a:solidFill>
            <a:srgbClr val="FF0000"/>
          </a:solidFill>
          <a:ln w="7938">
            <a:solidFill>
              <a:srgbClr val="FF0000"/>
            </a:solidFill>
            <a:round/>
            <a:headEnd/>
            <a:tailEnd/>
          </a:ln>
        </p:spPr>
        <p:txBody>
          <a:bodyPr/>
          <a:lstStyle/>
          <a:p>
            <a:endParaRPr lang="en-GB"/>
          </a:p>
        </p:txBody>
      </p:sp>
      <p:sp>
        <p:nvSpPr>
          <p:cNvPr id="16393" name="AutoShape 10"/>
          <p:cNvSpPr>
            <a:spLocks noChangeArrowheads="1"/>
          </p:cNvSpPr>
          <p:nvPr/>
        </p:nvSpPr>
        <p:spPr bwMode="auto">
          <a:xfrm>
            <a:off x="6281738" y="1616075"/>
            <a:ext cx="228600" cy="609600"/>
          </a:xfrm>
          <a:prstGeom prst="hexagon">
            <a:avLst>
              <a:gd name="adj" fmla="val 25000"/>
              <a:gd name="vf" fmla="val 115470"/>
            </a:avLst>
          </a:prstGeom>
          <a:solidFill>
            <a:srgbClr val="0000FF"/>
          </a:solidFill>
          <a:ln w="9525">
            <a:solidFill>
              <a:schemeClr val="tx1"/>
            </a:solidFill>
            <a:miter lim="800000"/>
            <a:headEnd/>
            <a:tailEnd/>
          </a:ln>
        </p:spPr>
        <p:txBody>
          <a:bodyPr wrap="none" anchor="ctr"/>
          <a:lstStyle/>
          <a:p>
            <a:endParaRPr lang="en-GB"/>
          </a:p>
        </p:txBody>
      </p:sp>
      <p:sp>
        <p:nvSpPr>
          <p:cNvPr id="16394" name="AutoShape 11"/>
          <p:cNvSpPr>
            <a:spLocks noChangeArrowheads="1"/>
          </p:cNvSpPr>
          <p:nvPr/>
        </p:nvSpPr>
        <p:spPr bwMode="auto">
          <a:xfrm>
            <a:off x="2419350" y="1616075"/>
            <a:ext cx="228600" cy="609600"/>
          </a:xfrm>
          <a:prstGeom prst="hexagon">
            <a:avLst>
              <a:gd name="adj" fmla="val 25000"/>
              <a:gd name="vf" fmla="val 115470"/>
            </a:avLst>
          </a:prstGeom>
          <a:solidFill>
            <a:srgbClr val="0000FF"/>
          </a:solidFill>
          <a:ln w="9525">
            <a:solidFill>
              <a:schemeClr val="tx1"/>
            </a:solidFill>
            <a:miter lim="800000"/>
            <a:headEnd/>
            <a:tailEnd/>
          </a:ln>
        </p:spPr>
        <p:txBody>
          <a:bodyPr wrap="none" anchor="ctr"/>
          <a:lstStyle/>
          <a:p>
            <a:endParaRPr lang="en-GB"/>
          </a:p>
        </p:txBody>
      </p:sp>
      <p:sp>
        <p:nvSpPr>
          <p:cNvPr id="16395" name="Freeform 12"/>
          <p:cNvSpPr>
            <a:spLocks/>
          </p:cNvSpPr>
          <p:nvPr/>
        </p:nvSpPr>
        <p:spPr bwMode="auto">
          <a:xfrm>
            <a:off x="1552575" y="1814513"/>
            <a:ext cx="5638800" cy="228600"/>
          </a:xfrm>
          <a:custGeom>
            <a:avLst/>
            <a:gdLst>
              <a:gd name="T0" fmla="*/ 0 w 3552"/>
              <a:gd name="T1" fmla="*/ 0 h 144"/>
              <a:gd name="T2" fmla="*/ 1814512795 w 3552"/>
              <a:gd name="T3" fmla="*/ 0 h 144"/>
              <a:gd name="T4" fmla="*/ 2147483647 w 3552"/>
              <a:gd name="T5" fmla="*/ 362902445 h 144"/>
              <a:gd name="T6" fmla="*/ 2147483647 w 3552"/>
              <a:gd name="T7" fmla="*/ 362902445 h 144"/>
              <a:gd name="T8" fmla="*/ 0 60000 65536"/>
              <a:gd name="T9" fmla="*/ 0 60000 65536"/>
              <a:gd name="T10" fmla="*/ 0 60000 65536"/>
              <a:gd name="T11" fmla="*/ 0 60000 65536"/>
              <a:gd name="T12" fmla="*/ 0 w 3552"/>
              <a:gd name="T13" fmla="*/ 0 h 144"/>
              <a:gd name="T14" fmla="*/ 3552 w 3552"/>
              <a:gd name="T15" fmla="*/ 144 h 144"/>
            </a:gdLst>
            <a:ahLst/>
            <a:cxnLst>
              <a:cxn ang="T8">
                <a:pos x="T0" y="T1"/>
              </a:cxn>
              <a:cxn ang="T9">
                <a:pos x="T2" y="T3"/>
              </a:cxn>
              <a:cxn ang="T10">
                <a:pos x="T4" y="T5"/>
              </a:cxn>
              <a:cxn ang="T11">
                <a:pos x="T6" y="T7"/>
              </a:cxn>
            </a:cxnLst>
            <a:rect l="T12" t="T13" r="T14" b="T15"/>
            <a:pathLst>
              <a:path w="3552" h="144">
                <a:moveTo>
                  <a:pt x="0" y="0"/>
                </a:moveTo>
                <a:lnTo>
                  <a:pt x="720" y="0"/>
                </a:lnTo>
                <a:lnTo>
                  <a:pt x="2976" y="144"/>
                </a:lnTo>
                <a:lnTo>
                  <a:pt x="3552" y="144"/>
                </a:lnTo>
              </a:path>
            </a:pathLst>
          </a:custGeom>
          <a:noFill/>
          <a:ln w="28575" cmpd="sng">
            <a:solidFill>
              <a:srgbClr val="008000"/>
            </a:solidFill>
            <a:round/>
            <a:headEnd type="none" w="med" len="med"/>
            <a:tailEnd type="arrow" w="med" len="med"/>
          </a:ln>
        </p:spPr>
        <p:txBody>
          <a:bodyPr/>
          <a:lstStyle/>
          <a:p>
            <a:endParaRPr lang="en-GB"/>
          </a:p>
        </p:txBody>
      </p:sp>
      <p:sp>
        <p:nvSpPr>
          <p:cNvPr id="16396" name="Freeform 13"/>
          <p:cNvSpPr>
            <a:spLocks/>
          </p:cNvSpPr>
          <p:nvPr/>
        </p:nvSpPr>
        <p:spPr bwMode="auto">
          <a:xfrm>
            <a:off x="1571625" y="1457325"/>
            <a:ext cx="5572125" cy="942975"/>
          </a:xfrm>
          <a:custGeom>
            <a:avLst/>
            <a:gdLst>
              <a:gd name="T0" fmla="*/ 0 w 3510"/>
              <a:gd name="T1" fmla="*/ 725804900 h 594"/>
              <a:gd name="T2" fmla="*/ 1791832183 w 3510"/>
              <a:gd name="T3" fmla="*/ 1496972594 h 594"/>
              <a:gd name="T4" fmla="*/ 2147483647 w 3510"/>
              <a:gd name="T5" fmla="*/ 0 h 594"/>
              <a:gd name="T6" fmla="*/ 2147483647 w 3510"/>
              <a:gd name="T7" fmla="*/ 771167694 h 594"/>
              <a:gd name="T8" fmla="*/ 0 60000 65536"/>
              <a:gd name="T9" fmla="*/ 0 60000 65536"/>
              <a:gd name="T10" fmla="*/ 0 60000 65536"/>
              <a:gd name="T11" fmla="*/ 0 60000 65536"/>
              <a:gd name="T12" fmla="*/ 0 w 3510"/>
              <a:gd name="T13" fmla="*/ 0 h 594"/>
              <a:gd name="T14" fmla="*/ 3510 w 3510"/>
              <a:gd name="T15" fmla="*/ 594 h 594"/>
            </a:gdLst>
            <a:ahLst/>
            <a:cxnLst>
              <a:cxn ang="T8">
                <a:pos x="T0" y="T1"/>
              </a:cxn>
              <a:cxn ang="T9">
                <a:pos x="T2" y="T3"/>
              </a:cxn>
              <a:cxn ang="T10">
                <a:pos x="T4" y="T5"/>
              </a:cxn>
              <a:cxn ang="T11">
                <a:pos x="T6" y="T7"/>
              </a:cxn>
            </a:cxnLst>
            <a:rect l="T12" t="T13" r="T14" b="T15"/>
            <a:pathLst>
              <a:path w="3510" h="594">
                <a:moveTo>
                  <a:pt x="0" y="288"/>
                </a:moveTo>
                <a:lnTo>
                  <a:pt x="711" y="594"/>
                </a:lnTo>
                <a:lnTo>
                  <a:pt x="2925" y="0"/>
                </a:lnTo>
                <a:lnTo>
                  <a:pt x="3510" y="306"/>
                </a:lnTo>
              </a:path>
            </a:pathLst>
          </a:custGeom>
          <a:noFill/>
          <a:ln w="28575" cmpd="sng">
            <a:solidFill>
              <a:srgbClr val="008000"/>
            </a:solidFill>
            <a:round/>
            <a:headEnd type="none" w="med" len="med"/>
            <a:tailEnd type="arrow" w="med" len="med"/>
          </a:ln>
        </p:spPr>
        <p:txBody>
          <a:bodyPr/>
          <a:lstStyle/>
          <a:p>
            <a:endParaRPr lang="en-GB"/>
          </a:p>
        </p:txBody>
      </p:sp>
      <p:graphicFrame>
        <p:nvGraphicFramePr>
          <p:cNvPr id="16386" name="Object 14"/>
          <p:cNvGraphicFramePr>
            <a:graphicFrameLocks noChangeAspect="1"/>
          </p:cNvGraphicFramePr>
          <p:nvPr/>
        </p:nvGraphicFramePr>
        <p:xfrm>
          <a:off x="3519488" y="2303463"/>
          <a:ext cx="1576387" cy="665162"/>
        </p:xfrm>
        <a:graphic>
          <a:graphicData uri="http://schemas.openxmlformats.org/presentationml/2006/ole">
            <p:oleObj spid="_x0000_s16386" name="Equation" r:id="rId4" imgW="1091880" imgH="457200" progId="Equation.3">
              <p:embed/>
            </p:oleObj>
          </a:graphicData>
        </a:graphic>
      </p:graphicFrame>
      <p:sp>
        <p:nvSpPr>
          <p:cNvPr id="16397" name="Line 15"/>
          <p:cNvSpPr>
            <a:spLocks noChangeShapeType="1"/>
          </p:cNvSpPr>
          <p:nvPr/>
        </p:nvSpPr>
        <p:spPr bwMode="auto">
          <a:xfrm>
            <a:off x="2667000" y="2971800"/>
            <a:ext cx="3505200" cy="0"/>
          </a:xfrm>
          <a:prstGeom prst="line">
            <a:avLst/>
          </a:prstGeom>
          <a:noFill/>
          <a:ln w="28575">
            <a:solidFill>
              <a:srgbClr val="C9DA2B"/>
            </a:solidFill>
            <a:round/>
            <a:headEnd type="arrow" w="med" len="med"/>
            <a:tailEnd type="arrow" w="med" len="med"/>
          </a:ln>
        </p:spPr>
        <p:txBody>
          <a:bodyPr/>
          <a:lstStyle/>
          <a:p>
            <a:endParaRPr lang="en-GB"/>
          </a:p>
        </p:txBody>
      </p:sp>
      <p:sp>
        <p:nvSpPr>
          <p:cNvPr id="16398" name="Rectangle 16"/>
          <p:cNvSpPr>
            <a:spLocks noChangeArrowheads="1"/>
          </p:cNvSpPr>
          <p:nvPr/>
        </p:nvSpPr>
        <p:spPr bwMode="auto">
          <a:xfrm>
            <a:off x="2438400" y="3276600"/>
            <a:ext cx="6400800" cy="3200400"/>
          </a:xfrm>
          <a:prstGeom prst="rect">
            <a:avLst/>
          </a:prstGeom>
          <a:noFill/>
          <a:ln w="9525">
            <a:noFill/>
            <a:miter lim="800000"/>
            <a:headEnd/>
            <a:tailEnd/>
          </a:ln>
        </p:spPr>
        <p:txBody>
          <a:bodyPr/>
          <a:lstStyle/>
          <a:p>
            <a:pPr marL="342900" indent="-342900" eaLnBrk="1" hangingPunct="1">
              <a:spcBef>
                <a:spcPct val="20000"/>
              </a:spcBef>
              <a:buFontTx/>
              <a:buChar char="•"/>
            </a:pPr>
            <a:r>
              <a:rPr lang="en-US" sz="2800">
                <a:solidFill>
                  <a:srgbClr val="23346C"/>
                </a:solidFill>
                <a:latin typeface="Berlin Sans FB" pitchFamily="34" charset="0"/>
              </a:rPr>
              <a:t>Combining offsets of sextupoles (symmetrical or anti-symmetrical in X or Y), one can produce the following corrections at the IP </a:t>
            </a:r>
          </a:p>
          <a:p>
            <a:pPr marL="742950" lvl="1" indent="-285750" eaLnBrk="1" hangingPunct="1">
              <a:spcBef>
                <a:spcPct val="20000"/>
              </a:spcBef>
              <a:buFontTx/>
              <a:buChar char="–"/>
            </a:pPr>
            <a:r>
              <a:rPr lang="en-US" sz="2400">
                <a:solidFill>
                  <a:srgbClr val="99CC00"/>
                </a:solidFill>
                <a:latin typeface="Berlin Sans FB" pitchFamily="34" charset="0"/>
              </a:rPr>
              <a:t>waist shift </a:t>
            </a:r>
          </a:p>
          <a:p>
            <a:pPr marL="742950" lvl="1" indent="-285750" eaLnBrk="1" hangingPunct="1">
              <a:spcBef>
                <a:spcPct val="20000"/>
              </a:spcBef>
              <a:buFontTx/>
              <a:buChar char="–"/>
            </a:pPr>
            <a:r>
              <a:rPr lang="en-US" sz="2400">
                <a:solidFill>
                  <a:srgbClr val="99CC00"/>
                </a:solidFill>
                <a:latin typeface="Berlin Sans FB" pitchFamily="34" charset="0"/>
              </a:rPr>
              <a:t>coupling </a:t>
            </a:r>
          </a:p>
          <a:p>
            <a:pPr marL="742950" lvl="1" indent="-285750" eaLnBrk="1" hangingPunct="1">
              <a:spcBef>
                <a:spcPct val="20000"/>
              </a:spcBef>
              <a:buFontTx/>
              <a:buChar char="–"/>
            </a:pPr>
            <a:r>
              <a:rPr lang="en-US" sz="2400">
                <a:solidFill>
                  <a:srgbClr val="99CC00"/>
                </a:solidFill>
                <a:latin typeface="Berlin Sans FB" pitchFamily="34" charset="0"/>
              </a:rPr>
              <a:t>dispersion</a:t>
            </a:r>
          </a:p>
        </p:txBody>
      </p:sp>
      <p:sp>
        <p:nvSpPr>
          <p:cNvPr id="16399" name="Text Box 17"/>
          <p:cNvSpPr txBox="1">
            <a:spLocks noChangeArrowheads="1"/>
          </p:cNvSpPr>
          <p:nvPr/>
        </p:nvSpPr>
        <p:spPr bwMode="auto">
          <a:xfrm>
            <a:off x="6994525" y="1233488"/>
            <a:ext cx="409575" cy="396875"/>
          </a:xfrm>
          <a:prstGeom prst="rect">
            <a:avLst/>
          </a:prstGeom>
          <a:noFill/>
          <a:ln w="9525">
            <a:noFill/>
            <a:miter lim="800000"/>
            <a:headEnd/>
            <a:tailEnd/>
          </a:ln>
        </p:spPr>
        <p:txBody>
          <a:bodyPr wrap="none">
            <a:spAutoFit/>
          </a:bodyPr>
          <a:lstStyle/>
          <a:p>
            <a:r>
              <a:rPr lang="en-US" sz="2000">
                <a:solidFill>
                  <a:srgbClr val="008000"/>
                </a:solidFill>
              </a:rPr>
              <a:t>IP</a:t>
            </a:r>
          </a:p>
        </p:txBody>
      </p:sp>
      <p:sp>
        <p:nvSpPr>
          <p:cNvPr id="16400" name="Rectangle 18"/>
          <p:cNvSpPr>
            <a:spLocks noChangeArrowheads="1"/>
          </p:cNvSpPr>
          <p:nvPr/>
        </p:nvSpPr>
        <p:spPr bwMode="auto">
          <a:xfrm>
            <a:off x="6400800" y="5334000"/>
            <a:ext cx="2743200" cy="1187450"/>
          </a:xfrm>
          <a:prstGeom prst="rect">
            <a:avLst/>
          </a:prstGeom>
          <a:noFill/>
          <a:ln w="9525">
            <a:noFill/>
            <a:miter lim="800000"/>
            <a:headEnd/>
            <a:tailEnd/>
          </a:ln>
        </p:spPr>
        <p:txBody>
          <a:bodyPr>
            <a:spAutoFit/>
          </a:bodyPr>
          <a:lstStyle/>
          <a:p>
            <a:r>
              <a:rPr lang="en-US" sz="2400">
                <a:solidFill>
                  <a:srgbClr val="23346C"/>
                </a:solidFill>
                <a:latin typeface="Berlin Sans FB" pitchFamily="34" charset="0"/>
              </a:rPr>
              <a:t>To create these knobs, sextupole placed on movers</a:t>
            </a:r>
          </a:p>
        </p:txBody>
      </p:sp>
    </p:spTree>
  </p:cSld>
  <p:clrMapOvr>
    <a:masterClrMapping/>
  </p:clrMapOvr>
  <p:transition>
    <p:strips dir="rd"/>
  </p:transition>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5538" name="Group 4"/>
          <p:cNvGrpSpPr>
            <a:grpSpLocks/>
          </p:cNvGrpSpPr>
          <p:nvPr/>
        </p:nvGrpSpPr>
        <p:grpSpPr bwMode="auto">
          <a:xfrm>
            <a:off x="520700" y="3902075"/>
            <a:ext cx="3889375" cy="1092200"/>
            <a:chOff x="383" y="882"/>
            <a:chExt cx="2450" cy="688"/>
          </a:xfrm>
        </p:grpSpPr>
        <p:sp>
          <p:nvSpPr>
            <p:cNvPr id="65571" name="Line 5"/>
            <p:cNvSpPr>
              <a:spLocks noChangeShapeType="1"/>
            </p:cNvSpPr>
            <p:nvPr/>
          </p:nvSpPr>
          <p:spPr bwMode="auto">
            <a:xfrm>
              <a:off x="383" y="882"/>
              <a:ext cx="2450" cy="688"/>
            </a:xfrm>
            <a:prstGeom prst="line">
              <a:avLst/>
            </a:prstGeom>
            <a:noFill/>
            <a:ln w="9525">
              <a:solidFill>
                <a:schemeClr val="tx1"/>
              </a:solidFill>
              <a:round/>
              <a:headEnd/>
              <a:tailEnd/>
            </a:ln>
          </p:spPr>
          <p:txBody>
            <a:bodyPr wrap="none">
              <a:spAutoFit/>
            </a:bodyPr>
            <a:lstStyle/>
            <a:p>
              <a:endParaRPr lang="en-GB"/>
            </a:p>
          </p:txBody>
        </p:sp>
        <p:sp>
          <p:nvSpPr>
            <p:cNvPr id="65572" name="Line 6"/>
            <p:cNvSpPr>
              <a:spLocks noChangeShapeType="1"/>
            </p:cNvSpPr>
            <p:nvPr/>
          </p:nvSpPr>
          <p:spPr bwMode="auto">
            <a:xfrm flipH="1">
              <a:off x="383" y="882"/>
              <a:ext cx="2450" cy="688"/>
            </a:xfrm>
            <a:prstGeom prst="line">
              <a:avLst/>
            </a:prstGeom>
            <a:noFill/>
            <a:ln w="9525">
              <a:solidFill>
                <a:schemeClr val="tx1"/>
              </a:solidFill>
              <a:round/>
              <a:headEnd/>
              <a:tailEnd/>
            </a:ln>
          </p:spPr>
          <p:txBody>
            <a:bodyPr wrap="none">
              <a:spAutoFit/>
            </a:bodyPr>
            <a:lstStyle/>
            <a:p>
              <a:endParaRPr lang="en-GB"/>
            </a:p>
          </p:txBody>
        </p:sp>
      </p:grpSp>
      <p:grpSp>
        <p:nvGrpSpPr>
          <p:cNvPr id="65539" name="Group 7"/>
          <p:cNvGrpSpPr>
            <a:grpSpLocks/>
          </p:cNvGrpSpPr>
          <p:nvPr/>
        </p:nvGrpSpPr>
        <p:grpSpPr bwMode="auto">
          <a:xfrm>
            <a:off x="417513" y="1460500"/>
            <a:ext cx="3889375" cy="1092200"/>
            <a:chOff x="383" y="882"/>
            <a:chExt cx="2450" cy="688"/>
          </a:xfrm>
        </p:grpSpPr>
        <p:sp>
          <p:nvSpPr>
            <p:cNvPr id="65569" name="Line 8"/>
            <p:cNvSpPr>
              <a:spLocks noChangeShapeType="1"/>
            </p:cNvSpPr>
            <p:nvPr/>
          </p:nvSpPr>
          <p:spPr bwMode="auto">
            <a:xfrm>
              <a:off x="383" y="882"/>
              <a:ext cx="2450" cy="688"/>
            </a:xfrm>
            <a:prstGeom prst="line">
              <a:avLst/>
            </a:prstGeom>
            <a:noFill/>
            <a:ln w="9525">
              <a:solidFill>
                <a:schemeClr val="tx1"/>
              </a:solidFill>
              <a:round/>
              <a:headEnd/>
              <a:tailEnd/>
            </a:ln>
          </p:spPr>
          <p:txBody>
            <a:bodyPr wrap="none">
              <a:spAutoFit/>
            </a:bodyPr>
            <a:lstStyle/>
            <a:p>
              <a:endParaRPr lang="en-GB"/>
            </a:p>
          </p:txBody>
        </p:sp>
        <p:sp>
          <p:nvSpPr>
            <p:cNvPr id="65570" name="Line 9"/>
            <p:cNvSpPr>
              <a:spLocks noChangeShapeType="1"/>
            </p:cNvSpPr>
            <p:nvPr/>
          </p:nvSpPr>
          <p:spPr bwMode="auto">
            <a:xfrm flipH="1">
              <a:off x="383" y="882"/>
              <a:ext cx="2450" cy="688"/>
            </a:xfrm>
            <a:prstGeom prst="line">
              <a:avLst/>
            </a:prstGeom>
            <a:noFill/>
            <a:ln w="9525">
              <a:solidFill>
                <a:schemeClr val="tx1"/>
              </a:solidFill>
              <a:round/>
              <a:headEnd/>
              <a:tailEnd/>
            </a:ln>
          </p:spPr>
          <p:txBody>
            <a:bodyPr wrap="none">
              <a:spAutoFit/>
            </a:bodyPr>
            <a:lstStyle/>
            <a:p>
              <a:endParaRPr lang="en-GB"/>
            </a:p>
          </p:txBody>
        </p:sp>
      </p:grpSp>
      <p:sp>
        <p:nvSpPr>
          <p:cNvPr id="65540" name="Oval 10"/>
          <p:cNvSpPr>
            <a:spLocks noChangeArrowheads="1"/>
          </p:cNvSpPr>
          <p:nvPr/>
        </p:nvSpPr>
        <p:spPr bwMode="auto">
          <a:xfrm>
            <a:off x="1970088" y="4370388"/>
            <a:ext cx="996950" cy="177800"/>
          </a:xfrm>
          <a:prstGeom prst="ellipse">
            <a:avLst/>
          </a:prstGeom>
          <a:solidFill>
            <a:schemeClr val="hlink"/>
          </a:solidFill>
          <a:ln w="9525">
            <a:solidFill>
              <a:schemeClr val="tx1"/>
            </a:solidFill>
            <a:round/>
            <a:headEnd/>
            <a:tailEnd/>
          </a:ln>
        </p:spPr>
        <p:txBody>
          <a:bodyPr wrap="none" anchor="ctr">
            <a:spAutoFit/>
          </a:bodyPr>
          <a:lstStyle/>
          <a:p>
            <a:endParaRPr lang="en-GB"/>
          </a:p>
        </p:txBody>
      </p:sp>
      <p:sp>
        <p:nvSpPr>
          <p:cNvPr id="65541" name="Oval 11"/>
          <p:cNvSpPr>
            <a:spLocks noChangeArrowheads="1"/>
          </p:cNvSpPr>
          <p:nvPr/>
        </p:nvSpPr>
        <p:spPr bwMode="auto">
          <a:xfrm rot="-895593">
            <a:off x="439738" y="2328863"/>
            <a:ext cx="996950" cy="177800"/>
          </a:xfrm>
          <a:prstGeom prst="ellipse">
            <a:avLst/>
          </a:prstGeom>
          <a:solidFill>
            <a:schemeClr val="hlink"/>
          </a:solidFill>
          <a:ln w="9525">
            <a:solidFill>
              <a:schemeClr val="tx1"/>
            </a:solidFill>
            <a:round/>
            <a:headEnd/>
            <a:tailEnd/>
          </a:ln>
        </p:spPr>
        <p:txBody>
          <a:bodyPr wrap="none" anchor="ctr">
            <a:spAutoFit/>
          </a:bodyPr>
          <a:lstStyle/>
          <a:p>
            <a:endParaRPr lang="en-GB"/>
          </a:p>
        </p:txBody>
      </p:sp>
      <p:sp>
        <p:nvSpPr>
          <p:cNvPr id="65542" name="Oval 12"/>
          <p:cNvSpPr>
            <a:spLocks noChangeArrowheads="1"/>
          </p:cNvSpPr>
          <p:nvPr/>
        </p:nvSpPr>
        <p:spPr bwMode="auto">
          <a:xfrm rot="-895593">
            <a:off x="1889125" y="1922463"/>
            <a:ext cx="996950" cy="177800"/>
          </a:xfrm>
          <a:prstGeom prst="ellipse">
            <a:avLst/>
          </a:prstGeom>
          <a:solidFill>
            <a:schemeClr val="hlink"/>
          </a:solidFill>
          <a:ln w="9525">
            <a:solidFill>
              <a:schemeClr val="tx1"/>
            </a:solidFill>
            <a:round/>
            <a:headEnd/>
            <a:tailEnd/>
          </a:ln>
        </p:spPr>
        <p:txBody>
          <a:bodyPr wrap="none" anchor="ctr">
            <a:spAutoFit/>
          </a:bodyPr>
          <a:lstStyle/>
          <a:p>
            <a:endParaRPr lang="en-GB"/>
          </a:p>
        </p:txBody>
      </p:sp>
      <p:sp>
        <p:nvSpPr>
          <p:cNvPr id="65543" name="Oval 13"/>
          <p:cNvSpPr>
            <a:spLocks noChangeArrowheads="1"/>
          </p:cNvSpPr>
          <p:nvPr/>
        </p:nvSpPr>
        <p:spPr bwMode="auto">
          <a:xfrm rot="-895593">
            <a:off x="3338513" y="1516063"/>
            <a:ext cx="996950" cy="177800"/>
          </a:xfrm>
          <a:prstGeom prst="ellipse">
            <a:avLst/>
          </a:prstGeom>
          <a:solidFill>
            <a:schemeClr val="hlink"/>
          </a:solidFill>
          <a:ln w="9525">
            <a:solidFill>
              <a:schemeClr val="tx1"/>
            </a:solidFill>
            <a:round/>
            <a:headEnd/>
            <a:tailEnd/>
          </a:ln>
        </p:spPr>
        <p:txBody>
          <a:bodyPr wrap="none" anchor="ctr">
            <a:spAutoFit/>
          </a:bodyPr>
          <a:lstStyle/>
          <a:p>
            <a:endParaRPr lang="en-GB"/>
          </a:p>
        </p:txBody>
      </p:sp>
      <p:sp>
        <p:nvSpPr>
          <p:cNvPr id="65544" name="Oval 14"/>
          <p:cNvSpPr>
            <a:spLocks noChangeArrowheads="1"/>
          </p:cNvSpPr>
          <p:nvPr/>
        </p:nvSpPr>
        <p:spPr bwMode="auto">
          <a:xfrm rot="895593" flipH="1">
            <a:off x="3286125" y="2309813"/>
            <a:ext cx="996950" cy="177800"/>
          </a:xfrm>
          <a:prstGeom prst="ellipse">
            <a:avLst/>
          </a:prstGeom>
          <a:solidFill>
            <a:srgbClr val="009900"/>
          </a:solidFill>
          <a:ln w="9525">
            <a:solidFill>
              <a:schemeClr val="tx1"/>
            </a:solidFill>
            <a:round/>
            <a:headEnd/>
            <a:tailEnd/>
          </a:ln>
        </p:spPr>
        <p:txBody>
          <a:bodyPr wrap="none" anchor="ctr">
            <a:spAutoFit/>
          </a:bodyPr>
          <a:lstStyle/>
          <a:p>
            <a:endParaRPr lang="en-GB"/>
          </a:p>
        </p:txBody>
      </p:sp>
      <p:sp>
        <p:nvSpPr>
          <p:cNvPr id="65545" name="Oval 15"/>
          <p:cNvSpPr>
            <a:spLocks noChangeArrowheads="1"/>
          </p:cNvSpPr>
          <p:nvPr/>
        </p:nvSpPr>
        <p:spPr bwMode="auto">
          <a:xfrm rot="895593" flipH="1">
            <a:off x="1909763" y="1930400"/>
            <a:ext cx="996950" cy="177800"/>
          </a:xfrm>
          <a:prstGeom prst="ellipse">
            <a:avLst/>
          </a:prstGeom>
          <a:solidFill>
            <a:srgbClr val="009900"/>
          </a:solidFill>
          <a:ln w="9525">
            <a:solidFill>
              <a:schemeClr val="tx1"/>
            </a:solidFill>
            <a:round/>
            <a:headEnd/>
            <a:tailEnd/>
          </a:ln>
        </p:spPr>
        <p:txBody>
          <a:bodyPr wrap="none" anchor="ctr">
            <a:spAutoFit/>
          </a:bodyPr>
          <a:lstStyle/>
          <a:p>
            <a:endParaRPr lang="en-GB"/>
          </a:p>
        </p:txBody>
      </p:sp>
      <p:sp>
        <p:nvSpPr>
          <p:cNvPr id="65546" name="Oval 16"/>
          <p:cNvSpPr>
            <a:spLocks noChangeArrowheads="1"/>
          </p:cNvSpPr>
          <p:nvPr/>
        </p:nvSpPr>
        <p:spPr bwMode="auto">
          <a:xfrm rot="895593" flipH="1">
            <a:off x="533400" y="1550988"/>
            <a:ext cx="996950" cy="177800"/>
          </a:xfrm>
          <a:prstGeom prst="ellipse">
            <a:avLst/>
          </a:prstGeom>
          <a:solidFill>
            <a:srgbClr val="009900"/>
          </a:solidFill>
          <a:ln w="9525">
            <a:solidFill>
              <a:schemeClr val="tx1"/>
            </a:solidFill>
            <a:round/>
            <a:headEnd/>
            <a:tailEnd/>
          </a:ln>
        </p:spPr>
        <p:txBody>
          <a:bodyPr wrap="none" anchor="ctr">
            <a:spAutoFit/>
          </a:bodyPr>
          <a:lstStyle/>
          <a:p>
            <a:endParaRPr lang="en-GB"/>
          </a:p>
        </p:txBody>
      </p:sp>
      <p:sp>
        <p:nvSpPr>
          <p:cNvPr id="65547" name="Oval 17"/>
          <p:cNvSpPr>
            <a:spLocks noChangeArrowheads="1"/>
          </p:cNvSpPr>
          <p:nvPr/>
        </p:nvSpPr>
        <p:spPr bwMode="auto">
          <a:xfrm rot="-895593">
            <a:off x="296863" y="4851400"/>
            <a:ext cx="996950" cy="177800"/>
          </a:xfrm>
          <a:prstGeom prst="ellipse">
            <a:avLst/>
          </a:prstGeom>
          <a:solidFill>
            <a:schemeClr val="hlink"/>
          </a:solidFill>
          <a:ln w="9525">
            <a:solidFill>
              <a:schemeClr val="tx1"/>
            </a:solidFill>
            <a:round/>
            <a:headEnd/>
            <a:tailEnd/>
          </a:ln>
        </p:spPr>
        <p:txBody>
          <a:bodyPr wrap="none" anchor="ctr">
            <a:spAutoFit/>
          </a:bodyPr>
          <a:lstStyle/>
          <a:p>
            <a:endParaRPr lang="en-GB"/>
          </a:p>
        </p:txBody>
      </p:sp>
      <p:sp>
        <p:nvSpPr>
          <p:cNvPr id="65548" name="Oval 18"/>
          <p:cNvSpPr>
            <a:spLocks noChangeArrowheads="1"/>
          </p:cNvSpPr>
          <p:nvPr/>
        </p:nvSpPr>
        <p:spPr bwMode="auto">
          <a:xfrm rot="895593" flipH="1">
            <a:off x="3575050" y="3898900"/>
            <a:ext cx="996950" cy="177800"/>
          </a:xfrm>
          <a:prstGeom prst="ellipse">
            <a:avLst/>
          </a:prstGeom>
          <a:solidFill>
            <a:schemeClr val="hlink"/>
          </a:solidFill>
          <a:ln w="9525">
            <a:solidFill>
              <a:schemeClr val="tx1"/>
            </a:solidFill>
            <a:round/>
            <a:headEnd/>
            <a:tailEnd/>
          </a:ln>
        </p:spPr>
        <p:txBody>
          <a:bodyPr wrap="none" anchor="ctr">
            <a:spAutoFit/>
          </a:bodyPr>
          <a:lstStyle/>
          <a:p>
            <a:endParaRPr lang="en-GB"/>
          </a:p>
        </p:txBody>
      </p:sp>
      <p:sp>
        <p:nvSpPr>
          <p:cNvPr id="65549" name="Oval 19"/>
          <p:cNvSpPr>
            <a:spLocks noChangeArrowheads="1"/>
          </p:cNvSpPr>
          <p:nvPr/>
        </p:nvSpPr>
        <p:spPr bwMode="auto">
          <a:xfrm>
            <a:off x="1965325" y="4422775"/>
            <a:ext cx="996950" cy="177800"/>
          </a:xfrm>
          <a:prstGeom prst="ellipse">
            <a:avLst/>
          </a:prstGeom>
          <a:solidFill>
            <a:srgbClr val="009900"/>
          </a:solidFill>
          <a:ln w="9525">
            <a:solidFill>
              <a:schemeClr val="tx1"/>
            </a:solidFill>
            <a:round/>
            <a:headEnd/>
            <a:tailEnd/>
          </a:ln>
        </p:spPr>
        <p:txBody>
          <a:bodyPr wrap="none" anchor="ctr">
            <a:spAutoFit/>
          </a:bodyPr>
          <a:lstStyle/>
          <a:p>
            <a:endParaRPr lang="en-GB"/>
          </a:p>
        </p:txBody>
      </p:sp>
      <p:sp>
        <p:nvSpPr>
          <p:cNvPr id="65550" name="Oval 20"/>
          <p:cNvSpPr>
            <a:spLocks noChangeArrowheads="1"/>
          </p:cNvSpPr>
          <p:nvPr/>
        </p:nvSpPr>
        <p:spPr bwMode="auto">
          <a:xfrm rot="-895593">
            <a:off x="285750" y="3913188"/>
            <a:ext cx="996950" cy="177800"/>
          </a:xfrm>
          <a:prstGeom prst="ellipse">
            <a:avLst/>
          </a:prstGeom>
          <a:solidFill>
            <a:srgbClr val="009900"/>
          </a:solidFill>
          <a:ln w="9525">
            <a:solidFill>
              <a:schemeClr val="tx1"/>
            </a:solidFill>
            <a:round/>
            <a:headEnd/>
            <a:tailEnd/>
          </a:ln>
        </p:spPr>
        <p:txBody>
          <a:bodyPr wrap="none" anchor="ctr">
            <a:spAutoFit/>
          </a:bodyPr>
          <a:lstStyle/>
          <a:p>
            <a:endParaRPr lang="en-GB"/>
          </a:p>
        </p:txBody>
      </p:sp>
      <p:sp>
        <p:nvSpPr>
          <p:cNvPr id="65551" name="Oval 21"/>
          <p:cNvSpPr>
            <a:spLocks noChangeArrowheads="1"/>
          </p:cNvSpPr>
          <p:nvPr/>
        </p:nvSpPr>
        <p:spPr bwMode="auto">
          <a:xfrm rot="895593" flipH="1">
            <a:off x="3468688" y="4787900"/>
            <a:ext cx="996950" cy="177800"/>
          </a:xfrm>
          <a:prstGeom prst="ellipse">
            <a:avLst/>
          </a:prstGeom>
          <a:solidFill>
            <a:srgbClr val="009900"/>
          </a:solidFill>
          <a:ln w="9525">
            <a:solidFill>
              <a:schemeClr val="tx1"/>
            </a:solidFill>
            <a:round/>
            <a:headEnd/>
            <a:tailEnd/>
          </a:ln>
        </p:spPr>
        <p:txBody>
          <a:bodyPr wrap="none" anchor="ctr">
            <a:spAutoFit/>
          </a:bodyPr>
          <a:lstStyle/>
          <a:p>
            <a:endParaRPr lang="en-GB"/>
          </a:p>
        </p:txBody>
      </p:sp>
      <p:sp>
        <p:nvSpPr>
          <p:cNvPr id="65552" name="Line 22"/>
          <p:cNvSpPr>
            <a:spLocks noChangeShapeType="1"/>
          </p:cNvSpPr>
          <p:nvPr/>
        </p:nvSpPr>
        <p:spPr bwMode="auto">
          <a:xfrm flipV="1">
            <a:off x="85725" y="5213350"/>
            <a:ext cx="928688" cy="273050"/>
          </a:xfrm>
          <a:prstGeom prst="line">
            <a:avLst/>
          </a:prstGeom>
          <a:noFill/>
          <a:ln w="38100">
            <a:solidFill>
              <a:srgbClr val="FF3300"/>
            </a:solidFill>
            <a:round/>
            <a:headEnd/>
            <a:tailEnd type="triangle" w="med" len="med"/>
          </a:ln>
        </p:spPr>
        <p:txBody>
          <a:bodyPr wrap="none">
            <a:spAutoFit/>
          </a:bodyPr>
          <a:lstStyle/>
          <a:p>
            <a:endParaRPr lang="en-GB"/>
          </a:p>
        </p:txBody>
      </p:sp>
      <p:sp>
        <p:nvSpPr>
          <p:cNvPr id="65553" name="Line 23"/>
          <p:cNvSpPr>
            <a:spLocks noChangeShapeType="1"/>
          </p:cNvSpPr>
          <p:nvPr/>
        </p:nvSpPr>
        <p:spPr bwMode="auto">
          <a:xfrm flipV="1">
            <a:off x="603250" y="2532063"/>
            <a:ext cx="928688" cy="273050"/>
          </a:xfrm>
          <a:prstGeom prst="line">
            <a:avLst/>
          </a:prstGeom>
          <a:noFill/>
          <a:ln w="38100">
            <a:solidFill>
              <a:srgbClr val="FF3300"/>
            </a:solidFill>
            <a:round/>
            <a:headEnd/>
            <a:tailEnd type="triangle" w="med" len="med"/>
          </a:ln>
        </p:spPr>
        <p:txBody>
          <a:bodyPr wrap="none">
            <a:spAutoFit/>
          </a:bodyPr>
          <a:lstStyle/>
          <a:p>
            <a:endParaRPr lang="en-GB"/>
          </a:p>
        </p:txBody>
      </p:sp>
      <p:sp>
        <p:nvSpPr>
          <p:cNvPr id="65554" name="Line 24"/>
          <p:cNvSpPr>
            <a:spLocks noChangeShapeType="1"/>
          </p:cNvSpPr>
          <p:nvPr/>
        </p:nvSpPr>
        <p:spPr bwMode="auto">
          <a:xfrm flipH="1" flipV="1">
            <a:off x="3746500" y="5146675"/>
            <a:ext cx="928688" cy="273050"/>
          </a:xfrm>
          <a:prstGeom prst="line">
            <a:avLst/>
          </a:prstGeom>
          <a:noFill/>
          <a:ln w="38100">
            <a:solidFill>
              <a:srgbClr val="009900"/>
            </a:solidFill>
            <a:round/>
            <a:headEnd/>
            <a:tailEnd type="triangle" w="med" len="med"/>
          </a:ln>
        </p:spPr>
        <p:txBody>
          <a:bodyPr wrap="none">
            <a:spAutoFit/>
          </a:bodyPr>
          <a:lstStyle/>
          <a:p>
            <a:endParaRPr lang="en-GB"/>
          </a:p>
        </p:txBody>
      </p:sp>
      <p:sp>
        <p:nvSpPr>
          <p:cNvPr id="65555" name="Line 25"/>
          <p:cNvSpPr>
            <a:spLocks noChangeShapeType="1"/>
          </p:cNvSpPr>
          <p:nvPr/>
        </p:nvSpPr>
        <p:spPr bwMode="auto">
          <a:xfrm flipH="1" flipV="1">
            <a:off x="3335338" y="2546350"/>
            <a:ext cx="928687" cy="273050"/>
          </a:xfrm>
          <a:prstGeom prst="line">
            <a:avLst/>
          </a:prstGeom>
          <a:noFill/>
          <a:ln w="38100">
            <a:solidFill>
              <a:srgbClr val="009900"/>
            </a:solidFill>
            <a:round/>
            <a:headEnd/>
            <a:tailEnd type="triangle" w="med" len="med"/>
          </a:ln>
        </p:spPr>
        <p:txBody>
          <a:bodyPr wrap="none">
            <a:spAutoFit/>
          </a:bodyPr>
          <a:lstStyle/>
          <a:p>
            <a:endParaRPr lang="en-GB"/>
          </a:p>
        </p:txBody>
      </p:sp>
      <p:sp>
        <p:nvSpPr>
          <p:cNvPr id="65556" name="Line 26"/>
          <p:cNvSpPr>
            <a:spLocks noChangeShapeType="1"/>
          </p:cNvSpPr>
          <p:nvPr/>
        </p:nvSpPr>
        <p:spPr bwMode="auto">
          <a:xfrm flipV="1">
            <a:off x="204788" y="1520825"/>
            <a:ext cx="0" cy="995363"/>
          </a:xfrm>
          <a:prstGeom prst="line">
            <a:avLst/>
          </a:prstGeom>
          <a:noFill/>
          <a:ln w="9525">
            <a:solidFill>
              <a:schemeClr val="tx1"/>
            </a:solidFill>
            <a:round/>
            <a:headEnd/>
            <a:tailEnd type="triangle" w="med" len="med"/>
          </a:ln>
        </p:spPr>
        <p:txBody>
          <a:bodyPr wrap="none">
            <a:spAutoFit/>
          </a:bodyPr>
          <a:lstStyle/>
          <a:p>
            <a:endParaRPr lang="en-GB"/>
          </a:p>
        </p:txBody>
      </p:sp>
      <p:sp>
        <p:nvSpPr>
          <p:cNvPr id="65557" name="Text Box 27"/>
          <p:cNvSpPr txBox="1">
            <a:spLocks noChangeArrowheads="1"/>
          </p:cNvSpPr>
          <p:nvPr/>
        </p:nvSpPr>
        <p:spPr bwMode="auto">
          <a:xfrm>
            <a:off x="76200" y="1150938"/>
            <a:ext cx="319088" cy="457200"/>
          </a:xfrm>
          <a:prstGeom prst="rect">
            <a:avLst/>
          </a:prstGeom>
          <a:noFill/>
          <a:ln w="9525">
            <a:noFill/>
            <a:miter lim="800000"/>
            <a:headEnd/>
            <a:tailEnd/>
          </a:ln>
        </p:spPr>
        <p:txBody>
          <a:bodyPr wrap="none">
            <a:spAutoFit/>
          </a:bodyPr>
          <a:lstStyle/>
          <a:p>
            <a:pPr>
              <a:spcBef>
                <a:spcPct val="50000"/>
              </a:spcBef>
            </a:pPr>
            <a:r>
              <a:rPr lang="en-GB" sz="2400" i="1"/>
              <a:t>x</a:t>
            </a:r>
          </a:p>
        </p:txBody>
      </p:sp>
      <p:sp>
        <p:nvSpPr>
          <p:cNvPr id="65558" name="Line 28"/>
          <p:cNvSpPr>
            <a:spLocks noChangeShapeType="1"/>
          </p:cNvSpPr>
          <p:nvPr/>
        </p:nvSpPr>
        <p:spPr bwMode="auto">
          <a:xfrm flipV="1">
            <a:off x="128588" y="3921125"/>
            <a:ext cx="0" cy="995363"/>
          </a:xfrm>
          <a:prstGeom prst="line">
            <a:avLst/>
          </a:prstGeom>
          <a:noFill/>
          <a:ln w="9525">
            <a:solidFill>
              <a:schemeClr val="tx1"/>
            </a:solidFill>
            <a:round/>
            <a:headEnd/>
            <a:tailEnd type="triangle" w="med" len="med"/>
          </a:ln>
        </p:spPr>
        <p:txBody>
          <a:bodyPr wrap="none">
            <a:spAutoFit/>
          </a:bodyPr>
          <a:lstStyle/>
          <a:p>
            <a:endParaRPr lang="en-GB"/>
          </a:p>
        </p:txBody>
      </p:sp>
      <p:sp>
        <p:nvSpPr>
          <p:cNvPr id="65559" name="Text Box 29"/>
          <p:cNvSpPr txBox="1">
            <a:spLocks noChangeArrowheads="1"/>
          </p:cNvSpPr>
          <p:nvPr/>
        </p:nvSpPr>
        <p:spPr bwMode="auto">
          <a:xfrm>
            <a:off x="0" y="3551238"/>
            <a:ext cx="319088" cy="457200"/>
          </a:xfrm>
          <a:prstGeom prst="rect">
            <a:avLst/>
          </a:prstGeom>
          <a:noFill/>
          <a:ln w="9525">
            <a:noFill/>
            <a:miter lim="800000"/>
            <a:headEnd/>
            <a:tailEnd/>
          </a:ln>
        </p:spPr>
        <p:txBody>
          <a:bodyPr wrap="none">
            <a:spAutoFit/>
          </a:bodyPr>
          <a:lstStyle/>
          <a:p>
            <a:pPr>
              <a:spcBef>
                <a:spcPct val="50000"/>
              </a:spcBef>
            </a:pPr>
            <a:r>
              <a:rPr lang="en-GB" sz="2400" i="1"/>
              <a:t>x</a:t>
            </a:r>
          </a:p>
        </p:txBody>
      </p:sp>
      <p:sp>
        <p:nvSpPr>
          <p:cNvPr id="65560" name="Line 30"/>
          <p:cNvSpPr>
            <a:spLocks noChangeShapeType="1"/>
          </p:cNvSpPr>
          <p:nvPr/>
        </p:nvSpPr>
        <p:spPr bwMode="auto">
          <a:xfrm flipV="1">
            <a:off x="320675" y="4738688"/>
            <a:ext cx="0" cy="314325"/>
          </a:xfrm>
          <a:prstGeom prst="line">
            <a:avLst/>
          </a:prstGeom>
          <a:noFill/>
          <a:ln w="9525">
            <a:solidFill>
              <a:schemeClr val="tx1"/>
            </a:solidFill>
            <a:round/>
            <a:headEnd/>
            <a:tailEnd type="triangle" w="med" len="med"/>
          </a:ln>
        </p:spPr>
        <p:txBody>
          <a:bodyPr wrap="none">
            <a:spAutoFit/>
          </a:bodyPr>
          <a:lstStyle/>
          <a:p>
            <a:endParaRPr lang="en-GB"/>
          </a:p>
        </p:txBody>
      </p:sp>
      <p:sp>
        <p:nvSpPr>
          <p:cNvPr id="65561" name="Line 31"/>
          <p:cNvSpPr>
            <a:spLocks noChangeShapeType="1"/>
          </p:cNvSpPr>
          <p:nvPr/>
        </p:nvSpPr>
        <p:spPr bwMode="auto">
          <a:xfrm flipV="1">
            <a:off x="4457700" y="4672013"/>
            <a:ext cx="0" cy="314325"/>
          </a:xfrm>
          <a:prstGeom prst="line">
            <a:avLst/>
          </a:prstGeom>
          <a:noFill/>
          <a:ln w="9525">
            <a:solidFill>
              <a:schemeClr val="tx1"/>
            </a:solidFill>
            <a:round/>
            <a:headEnd/>
            <a:tailEnd type="triangle" w="med" len="med"/>
          </a:ln>
        </p:spPr>
        <p:txBody>
          <a:bodyPr wrap="none">
            <a:spAutoFit/>
          </a:bodyPr>
          <a:lstStyle/>
          <a:p>
            <a:endParaRPr lang="en-GB"/>
          </a:p>
        </p:txBody>
      </p:sp>
      <p:sp>
        <p:nvSpPr>
          <p:cNvPr id="65562" name="Line 32"/>
          <p:cNvSpPr>
            <a:spLocks noChangeShapeType="1"/>
          </p:cNvSpPr>
          <p:nvPr/>
        </p:nvSpPr>
        <p:spPr bwMode="auto">
          <a:xfrm flipV="1">
            <a:off x="1277938" y="4846638"/>
            <a:ext cx="0" cy="314325"/>
          </a:xfrm>
          <a:prstGeom prst="line">
            <a:avLst/>
          </a:prstGeom>
          <a:noFill/>
          <a:ln w="9525">
            <a:solidFill>
              <a:schemeClr val="tx1"/>
            </a:solidFill>
            <a:round/>
            <a:headEnd type="triangle" w="med" len="med"/>
            <a:tailEnd/>
          </a:ln>
        </p:spPr>
        <p:txBody>
          <a:bodyPr wrap="none">
            <a:spAutoFit/>
          </a:bodyPr>
          <a:lstStyle/>
          <a:p>
            <a:endParaRPr lang="en-GB"/>
          </a:p>
        </p:txBody>
      </p:sp>
      <p:sp>
        <p:nvSpPr>
          <p:cNvPr id="65563" name="Line 33"/>
          <p:cNvSpPr>
            <a:spLocks noChangeShapeType="1"/>
          </p:cNvSpPr>
          <p:nvPr/>
        </p:nvSpPr>
        <p:spPr bwMode="auto">
          <a:xfrm flipV="1">
            <a:off x="3503613" y="4767263"/>
            <a:ext cx="0" cy="314325"/>
          </a:xfrm>
          <a:prstGeom prst="line">
            <a:avLst/>
          </a:prstGeom>
          <a:noFill/>
          <a:ln w="9525">
            <a:solidFill>
              <a:schemeClr val="tx1"/>
            </a:solidFill>
            <a:round/>
            <a:headEnd type="triangle" w="med" len="med"/>
            <a:tailEnd/>
          </a:ln>
        </p:spPr>
        <p:txBody>
          <a:bodyPr wrap="none">
            <a:spAutoFit/>
          </a:bodyPr>
          <a:lstStyle/>
          <a:p>
            <a:endParaRPr lang="en-GB"/>
          </a:p>
        </p:txBody>
      </p:sp>
      <p:sp>
        <p:nvSpPr>
          <p:cNvPr id="65564" name="Text Box 34"/>
          <p:cNvSpPr txBox="1">
            <a:spLocks noChangeArrowheads="1"/>
          </p:cNvSpPr>
          <p:nvPr/>
        </p:nvSpPr>
        <p:spPr bwMode="auto">
          <a:xfrm>
            <a:off x="1289050" y="4994275"/>
            <a:ext cx="731838" cy="304800"/>
          </a:xfrm>
          <a:prstGeom prst="rect">
            <a:avLst/>
          </a:prstGeom>
          <a:noFill/>
          <a:ln w="9525">
            <a:noFill/>
            <a:miter lim="800000"/>
            <a:headEnd/>
            <a:tailEnd/>
          </a:ln>
        </p:spPr>
        <p:txBody>
          <a:bodyPr wrap="none">
            <a:spAutoFit/>
          </a:bodyPr>
          <a:lstStyle/>
          <a:p>
            <a:pPr>
              <a:spcBef>
                <a:spcPct val="50000"/>
              </a:spcBef>
            </a:pPr>
            <a:r>
              <a:rPr lang="en-GB" sz="1400" i="1"/>
              <a:t>RF kick</a:t>
            </a:r>
          </a:p>
        </p:txBody>
      </p:sp>
      <p:sp>
        <p:nvSpPr>
          <p:cNvPr id="65565" name="Rectangle 35"/>
          <p:cNvSpPr>
            <a:spLocks noGrp="1" noChangeArrowheads="1"/>
          </p:cNvSpPr>
          <p:nvPr>
            <p:ph type="title"/>
          </p:nvPr>
        </p:nvSpPr>
        <p:spPr>
          <a:xfrm>
            <a:off x="1676400" y="0"/>
            <a:ext cx="7131050" cy="939800"/>
          </a:xfrm>
        </p:spPr>
        <p:txBody>
          <a:bodyPr/>
          <a:lstStyle/>
          <a:p>
            <a:pPr algn="l"/>
            <a:r>
              <a:rPr lang="en-US" sz="4000" smtClean="0"/>
              <a:t>Crab crossing</a:t>
            </a:r>
          </a:p>
        </p:txBody>
      </p:sp>
      <p:sp>
        <p:nvSpPr>
          <p:cNvPr id="65566" name="Text Box 37"/>
          <p:cNvSpPr txBox="1">
            <a:spLocks noChangeArrowheads="1"/>
          </p:cNvSpPr>
          <p:nvPr/>
        </p:nvSpPr>
        <p:spPr bwMode="auto">
          <a:xfrm>
            <a:off x="5207000" y="990600"/>
            <a:ext cx="3937000" cy="2100263"/>
          </a:xfrm>
          <a:prstGeom prst="rect">
            <a:avLst/>
          </a:prstGeom>
          <a:noFill/>
          <a:ln w="9525">
            <a:noFill/>
            <a:miter lim="800000"/>
            <a:headEnd/>
            <a:tailEnd/>
          </a:ln>
        </p:spPr>
        <p:txBody>
          <a:bodyPr>
            <a:spAutoFit/>
          </a:bodyPr>
          <a:lstStyle/>
          <a:p>
            <a:pPr>
              <a:spcBef>
                <a:spcPct val="50000"/>
              </a:spcBef>
            </a:pPr>
            <a:r>
              <a:rPr lang="en-GB" sz="2400"/>
              <a:t>With crossing angle </a:t>
            </a:r>
            <a:r>
              <a:rPr lang="en-GB" sz="2400">
                <a:latin typeface="Symbol" pitchFamily="18" charset="2"/>
              </a:rPr>
              <a:t>q</a:t>
            </a:r>
            <a:r>
              <a:rPr lang="en-GB" sz="2400" baseline="-25000"/>
              <a:t>c</a:t>
            </a:r>
            <a:r>
              <a:rPr lang="en-GB" sz="2400"/>
              <a:t>, the projected x-size is (</a:t>
            </a:r>
            <a:r>
              <a:rPr lang="en-GB" sz="2400">
                <a:latin typeface="Symbol" pitchFamily="18" charset="2"/>
              </a:rPr>
              <a:t>s</a:t>
            </a:r>
            <a:r>
              <a:rPr lang="en-GB" sz="2400" baseline="-25000"/>
              <a:t>x</a:t>
            </a:r>
            <a:r>
              <a:rPr lang="en-GB" sz="2400" baseline="30000"/>
              <a:t>2</a:t>
            </a:r>
            <a:r>
              <a:rPr lang="en-GB" sz="2400"/>
              <a:t>+</a:t>
            </a:r>
            <a:r>
              <a:rPr lang="en-GB" sz="2400">
                <a:latin typeface="Symbol" pitchFamily="18" charset="2"/>
              </a:rPr>
              <a:t>q</a:t>
            </a:r>
            <a:r>
              <a:rPr lang="en-GB" sz="2400" baseline="-25000"/>
              <a:t>c</a:t>
            </a:r>
            <a:r>
              <a:rPr lang="en-GB" sz="2400" baseline="30000"/>
              <a:t>2</a:t>
            </a:r>
            <a:r>
              <a:rPr lang="en-GB" sz="2400">
                <a:latin typeface="Symbol" pitchFamily="18" charset="2"/>
              </a:rPr>
              <a:t>s</a:t>
            </a:r>
            <a:r>
              <a:rPr lang="en-GB" sz="2400" baseline="-25000"/>
              <a:t>z</a:t>
            </a:r>
            <a:r>
              <a:rPr lang="en-GB" sz="2400" baseline="30000"/>
              <a:t>2</a:t>
            </a:r>
            <a:r>
              <a:rPr lang="en-GB" sz="2400"/>
              <a:t>)</a:t>
            </a:r>
            <a:r>
              <a:rPr lang="en-GB" sz="2400" baseline="30000"/>
              <a:t>0.5</a:t>
            </a:r>
            <a:r>
              <a:rPr lang="en-GB" sz="2400"/>
              <a:t> ~</a:t>
            </a:r>
            <a:r>
              <a:rPr lang="en-GB" sz="2400">
                <a:latin typeface="Symbol" pitchFamily="18" charset="2"/>
              </a:rPr>
              <a:t>q</a:t>
            </a:r>
            <a:r>
              <a:rPr lang="en-GB" sz="2400" baseline="-25000"/>
              <a:t>c</a:t>
            </a:r>
            <a:r>
              <a:rPr lang="en-GB" sz="2400">
                <a:latin typeface="Symbol" pitchFamily="18" charset="2"/>
              </a:rPr>
              <a:t>s</a:t>
            </a:r>
            <a:r>
              <a:rPr lang="en-GB" sz="2400" baseline="-25000"/>
              <a:t>z </a:t>
            </a:r>
            <a:r>
              <a:rPr lang="en-GB" sz="2400"/>
              <a:t>~ 4</a:t>
            </a:r>
            <a:r>
              <a:rPr lang="en-GB" sz="2400">
                <a:latin typeface="Symbol" pitchFamily="18" charset="2"/>
              </a:rPr>
              <a:t>m</a:t>
            </a:r>
            <a:r>
              <a:rPr lang="en-GB" sz="2400"/>
              <a:t>m</a:t>
            </a:r>
            <a:endParaRPr lang="en-GB" sz="2400" baseline="-25000"/>
          </a:p>
          <a:p>
            <a:pPr>
              <a:spcBef>
                <a:spcPct val="50000"/>
              </a:spcBef>
            </a:pPr>
            <a:r>
              <a:rPr lang="en-GB" sz="2400">
                <a:sym typeface="Wingdings" pitchFamily="2" charset="2"/>
              </a:rPr>
              <a:t> </a:t>
            </a:r>
            <a:r>
              <a:rPr lang="en-GB" sz="2400"/>
              <a:t>several time reduction in </a:t>
            </a:r>
            <a:r>
              <a:rPr lang="en-GB" sz="2400" i="1"/>
              <a:t>L</a:t>
            </a:r>
            <a:r>
              <a:rPr lang="en-GB" sz="2400"/>
              <a:t> without corrections</a:t>
            </a:r>
          </a:p>
        </p:txBody>
      </p:sp>
      <p:sp>
        <p:nvSpPr>
          <p:cNvPr id="65567" name="Text Box 38"/>
          <p:cNvSpPr txBox="1">
            <a:spLocks noChangeArrowheads="1"/>
          </p:cNvSpPr>
          <p:nvPr/>
        </p:nvSpPr>
        <p:spPr bwMode="auto">
          <a:xfrm>
            <a:off x="381000" y="5638800"/>
            <a:ext cx="3813175" cy="822325"/>
          </a:xfrm>
          <a:prstGeom prst="rect">
            <a:avLst/>
          </a:prstGeom>
          <a:noFill/>
          <a:ln w="9525">
            <a:noFill/>
            <a:miter lim="800000"/>
            <a:headEnd/>
            <a:tailEnd/>
          </a:ln>
        </p:spPr>
        <p:txBody>
          <a:bodyPr>
            <a:spAutoFit/>
          </a:bodyPr>
          <a:lstStyle/>
          <a:p>
            <a:pPr>
              <a:spcBef>
                <a:spcPct val="50000"/>
              </a:spcBef>
            </a:pPr>
            <a:r>
              <a:rPr lang="en-GB" sz="2400"/>
              <a:t>Use transverse (crab) RF cavity to ‘tilt’ the bunch at IP</a:t>
            </a:r>
          </a:p>
        </p:txBody>
      </p:sp>
      <p:pic>
        <p:nvPicPr>
          <p:cNvPr id="65568" name="Picture 39"/>
          <p:cNvPicPr>
            <a:picLocks noChangeAspect="1" noChangeArrowheads="1"/>
          </p:cNvPicPr>
          <p:nvPr/>
        </p:nvPicPr>
        <p:blipFill>
          <a:blip r:embed="rId2" cstate="screen"/>
          <a:srcRect/>
          <a:stretch>
            <a:fillRect/>
          </a:stretch>
        </p:blipFill>
        <p:spPr bwMode="auto">
          <a:xfrm>
            <a:off x="4948238" y="4338638"/>
            <a:ext cx="4195762" cy="2519362"/>
          </a:xfrm>
          <a:prstGeom prst="rect">
            <a:avLst/>
          </a:prstGeom>
          <a:noFill/>
          <a:ln w="9525">
            <a:noFill/>
            <a:miter lim="800000"/>
            <a:headEnd/>
            <a:tailEnd/>
          </a:ln>
        </p:spPr>
      </p:pic>
    </p:spTree>
  </p:cSld>
  <p:clrMapOvr>
    <a:masterClrMapping/>
  </p:clrMapOvr>
  <p:transition>
    <p:strips dir="rd"/>
  </p:transition>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6"/>
          <p:cNvSpPr>
            <a:spLocks noChangeArrowheads="1"/>
          </p:cNvSpPr>
          <p:nvPr/>
        </p:nvSpPr>
        <p:spPr bwMode="auto">
          <a:xfrm>
            <a:off x="1447800" y="0"/>
            <a:ext cx="1447800" cy="1524000"/>
          </a:xfrm>
          <a:prstGeom prst="rect">
            <a:avLst/>
          </a:prstGeom>
          <a:noFill/>
          <a:ln w="9525">
            <a:noFill/>
            <a:miter lim="800000"/>
            <a:headEnd/>
            <a:tailEnd/>
          </a:ln>
        </p:spPr>
        <p:txBody>
          <a:bodyPr anchor="ctr"/>
          <a:lstStyle/>
          <a:p>
            <a:r>
              <a:rPr kumimoji="1" lang="en-US" sz="3200">
                <a:solidFill>
                  <a:schemeClr val="tx2"/>
                </a:solidFill>
                <a:latin typeface="Berlin Sans FB" pitchFamily="34" charset="0"/>
              </a:rPr>
              <a:t>Crab cavity design</a:t>
            </a:r>
          </a:p>
        </p:txBody>
      </p:sp>
      <p:pic>
        <p:nvPicPr>
          <p:cNvPr id="66563" name="Picture 7" descr="cavity1"/>
          <p:cNvPicPr>
            <a:picLocks noChangeAspect="1" noChangeArrowheads="1"/>
          </p:cNvPicPr>
          <p:nvPr/>
        </p:nvPicPr>
        <p:blipFill>
          <a:blip r:embed="rId2" cstate="email"/>
          <a:srcRect/>
          <a:stretch>
            <a:fillRect/>
          </a:stretch>
        </p:blipFill>
        <p:spPr bwMode="auto">
          <a:xfrm>
            <a:off x="2743200" y="0"/>
            <a:ext cx="6400800" cy="1536700"/>
          </a:xfrm>
          <a:prstGeom prst="rect">
            <a:avLst/>
          </a:prstGeom>
          <a:noFill/>
          <a:ln w="9525">
            <a:noFill/>
            <a:miter lim="800000"/>
            <a:headEnd/>
            <a:tailEnd/>
          </a:ln>
        </p:spPr>
      </p:pic>
      <p:sp>
        <p:nvSpPr>
          <p:cNvPr id="66564" name="Text Box 8"/>
          <p:cNvSpPr txBox="1">
            <a:spLocks noChangeArrowheads="1"/>
          </p:cNvSpPr>
          <p:nvPr/>
        </p:nvSpPr>
        <p:spPr bwMode="auto">
          <a:xfrm>
            <a:off x="3124200" y="1600200"/>
            <a:ext cx="6019800" cy="396875"/>
          </a:xfrm>
          <a:prstGeom prst="rect">
            <a:avLst/>
          </a:prstGeom>
          <a:noFill/>
          <a:ln w="9525">
            <a:noFill/>
            <a:miter lim="800000"/>
            <a:headEnd/>
            <a:tailEnd/>
          </a:ln>
        </p:spPr>
        <p:txBody>
          <a:bodyPr>
            <a:spAutoFit/>
          </a:bodyPr>
          <a:lstStyle/>
          <a:p>
            <a:pPr fontAlgn="ctr"/>
            <a:r>
              <a:rPr lang="en-US" sz="2000">
                <a:latin typeface="Arial Narrow" pitchFamily="34" charset="0"/>
              </a:rPr>
              <a:t>FNAL 3.9GHz 9-cell cavity in Opega3p.  </a:t>
            </a:r>
            <a:r>
              <a:rPr lang="en-US" sz="2000" i="1">
                <a:latin typeface="Arial Narrow" pitchFamily="34" charset="0"/>
              </a:rPr>
              <a:t>K.Ko, et al</a:t>
            </a:r>
          </a:p>
        </p:txBody>
      </p:sp>
      <p:sp>
        <p:nvSpPr>
          <p:cNvPr id="66565" name="Rectangle 9"/>
          <p:cNvSpPr>
            <a:spLocks noChangeArrowheads="1"/>
          </p:cNvSpPr>
          <p:nvPr/>
        </p:nvSpPr>
        <p:spPr bwMode="auto">
          <a:xfrm>
            <a:off x="0" y="1828800"/>
            <a:ext cx="3657600" cy="2136775"/>
          </a:xfrm>
          <a:prstGeom prst="rect">
            <a:avLst/>
          </a:prstGeom>
          <a:noFill/>
          <a:ln w="9525">
            <a:noFill/>
            <a:miter lim="800000"/>
            <a:headEnd/>
            <a:tailEnd/>
          </a:ln>
        </p:spPr>
        <p:txBody>
          <a:bodyPr>
            <a:spAutoFit/>
          </a:bodyPr>
          <a:lstStyle/>
          <a:p>
            <a:pPr eaLnBrk="1" hangingPunct="1">
              <a:lnSpc>
                <a:spcPct val="90000"/>
              </a:lnSpc>
              <a:spcBef>
                <a:spcPct val="20000"/>
              </a:spcBef>
              <a:buFontTx/>
              <a:buChar char="•"/>
            </a:pPr>
            <a:r>
              <a:rPr lang="en-US" sz="2400">
                <a:solidFill>
                  <a:schemeClr val="accent2"/>
                </a:solidFill>
                <a:latin typeface="Arial" pitchFamily="34" charset="0"/>
              </a:rPr>
              <a:t>  Prototypes of crab cavity built at FNAL and 3d RF models</a:t>
            </a:r>
          </a:p>
          <a:p>
            <a:pPr eaLnBrk="1" hangingPunct="1">
              <a:lnSpc>
                <a:spcPct val="90000"/>
              </a:lnSpc>
              <a:spcBef>
                <a:spcPct val="20000"/>
              </a:spcBef>
              <a:buFontTx/>
              <a:buChar char="•"/>
            </a:pPr>
            <a:r>
              <a:rPr lang="en-US" sz="2400">
                <a:solidFill>
                  <a:schemeClr val="accent2"/>
                </a:solidFill>
                <a:latin typeface="Arial" pitchFamily="34" charset="0"/>
              </a:rPr>
              <a:t> Design &amp; prototypes been done by UK-FNAL-SLAC collaboration</a:t>
            </a:r>
            <a:endParaRPr lang="en-US" sz="1800">
              <a:solidFill>
                <a:schemeClr val="accent2"/>
              </a:solidFill>
              <a:latin typeface="Arial" pitchFamily="34" charset="0"/>
            </a:endParaRPr>
          </a:p>
        </p:txBody>
      </p:sp>
      <p:pic>
        <p:nvPicPr>
          <p:cNvPr id="66566" name="Picture 10"/>
          <p:cNvPicPr>
            <a:picLocks noChangeAspect="1" noChangeArrowheads="1"/>
          </p:cNvPicPr>
          <p:nvPr/>
        </p:nvPicPr>
        <p:blipFill>
          <a:blip r:embed="rId3" cstate="email"/>
          <a:srcRect/>
          <a:stretch>
            <a:fillRect/>
          </a:stretch>
        </p:blipFill>
        <p:spPr bwMode="auto">
          <a:xfrm>
            <a:off x="3657600" y="2046288"/>
            <a:ext cx="5181600" cy="1881187"/>
          </a:xfrm>
          <a:prstGeom prst="rect">
            <a:avLst/>
          </a:prstGeom>
          <a:noFill/>
          <a:ln w="9525">
            <a:noFill/>
            <a:miter lim="800000"/>
            <a:headEnd/>
            <a:tailEnd/>
          </a:ln>
        </p:spPr>
      </p:pic>
      <p:sp>
        <p:nvSpPr>
          <p:cNvPr id="66567" name="Text Box 11"/>
          <p:cNvSpPr txBox="1">
            <a:spLocks noChangeArrowheads="1"/>
          </p:cNvSpPr>
          <p:nvPr/>
        </p:nvSpPr>
        <p:spPr bwMode="auto">
          <a:xfrm>
            <a:off x="3886200" y="3505200"/>
            <a:ext cx="4953000" cy="396875"/>
          </a:xfrm>
          <a:prstGeom prst="rect">
            <a:avLst/>
          </a:prstGeom>
          <a:noFill/>
          <a:ln w="9525">
            <a:noFill/>
            <a:miter lim="800000"/>
            <a:headEnd/>
            <a:tailEnd/>
          </a:ln>
        </p:spPr>
        <p:txBody>
          <a:bodyPr>
            <a:spAutoFit/>
          </a:bodyPr>
          <a:lstStyle/>
          <a:p>
            <a:pPr fontAlgn="ctr"/>
            <a:r>
              <a:rPr lang="en-US" sz="2000">
                <a:latin typeface="Arial" pitchFamily="34" charset="0"/>
              </a:rPr>
              <a:t>3.9GHz cavity achieved 7.5 MV/m (FNAL)</a:t>
            </a:r>
          </a:p>
        </p:txBody>
      </p:sp>
      <p:pic>
        <p:nvPicPr>
          <p:cNvPr id="66568" name="Picture 12"/>
          <p:cNvPicPr>
            <a:picLocks noChangeAspect="1" noChangeArrowheads="1"/>
          </p:cNvPicPr>
          <p:nvPr/>
        </p:nvPicPr>
        <p:blipFill>
          <a:blip r:embed="rId4" cstate="screen"/>
          <a:srcRect/>
          <a:stretch>
            <a:fillRect/>
          </a:stretch>
        </p:blipFill>
        <p:spPr bwMode="auto">
          <a:xfrm>
            <a:off x="1524000" y="4067175"/>
            <a:ext cx="4648200" cy="2790825"/>
          </a:xfrm>
          <a:prstGeom prst="rect">
            <a:avLst/>
          </a:prstGeom>
          <a:noFill/>
          <a:ln w="9525">
            <a:noFill/>
            <a:miter lim="800000"/>
            <a:headEnd/>
            <a:tailEnd/>
          </a:ln>
        </p:spPr>
      </p:pic>
      <p:sp>
        <p:nvSpPr>
          <p:cNvPr id="66569" name="Rectangle 13"/>
          <p:cNvSpPr>
            <a:spLocks noChangeArrowheads="1"/>
          </p:cNvSpPr>
          <p:nvPr/>
        </p:nvSpPr>
        <p:spPr bwMode="auto">
          <a:xfrm>
            <a:off x="6477000" y="5029200"/>
            <a:ext cx="2438400" cy="822325"/>
          </a:xfrm>
          <a:prstGeom prst="rect">
            <a:avLst/>
          </a:prstGeom>
          <a:noFill/>
          <a:ln w="9525">
            <a:noFill/>
            <a:miter lim="800000"/>
            <a:headEnd/>
            <a:tailEnd/>
          </a:ln>
        </p:spPr>
        <p:txBody>
          <a:bodyPr>
            <a:spAutoFit/>
          </a:bodyPr>
          <a:lstStyle/>
          <a:p>
            <a:r>
              <a:rPr kumimoji="1" lang="en-GB" sz="2400">
                <a:solidFill>
                  <a:schemeClr val="tx2"/>
                </a:solidFill>
              </a:rPr>
              <a:t>TM110 Dipole mode cavity</a:t>
            </a:r>
            <a:endParaRPr kumimoji="1" lang="en-US" sz="2400">
              <a:solidFill>
                <a:schemeClr val="tx2"/>
              </a:solidFill>
            </a:endParaRPr>
          </a:p>
        </p:txBody>
      </p:sp>
    </p:spTree>
  </p:cSld>
  <p:clrMapOvr>
    <a:masterClrMapping/>
  </p:clrMapOvr>
  <p:transition>
    <p:strips dir="rd"/>
  </p:transition>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7586" name="Picture 4"/>
          <p:cNvPicPr>
            <a:picLocks noChangeAspect="1" noChangeArrowheads="1"/>
          </p:cNvPicPr>
          <p:nvPr/>
        </p:nvPicPr>
        <p:blipFill>
          <a:blip r:embed="rId2" cstate="screen"/>
          <a:srcRect/>
          <a:stretch>
            <a:fillRect/>
          </a:stretch>
        </p:blipFill>
        <p:spPr bwMode="auto">
          <a:xfrm>
            <a:off x="5410200" y="1295400"/>
            <a:ext cx="3733800" cy="2035175"/>
          </a:xfrm>
          <a:prstGeom prst="rect">
            <a:avLst/>
          </a:prstGeom>
          <a:noFill/>
          <a:ln w="9525" algn="ctr">
            <a:noFill/>
            <a:miter lim="800000"/>
            <a:headEnd/>
            <a:tailEnd/>
          </a:ln>
        </p:spPr>
      </p:pic>
      <p:pic>
        <p:nvPicPr>
          <p:cNvPr id="67587" name="Picture 6"/>
          <p:cNvPicPr>
            <a:picLocks noChangeAspect="1" noChangeArrowheads="1"/>
          </p:cNvPicPr>
          <p:nvPr/>
        </p:nvPicPr>
        <p:blipFill>
          <a:blip r:embed="rId3" cstate="screen"/>
          <a:srcRect/>
          <a:stretch>
            <a:fillRect/>
          </a:stretch>
        </p:blipFill>
        <p:spPr bwMode="auto">
          <a:xfrm>
            <a:off x="1600200" y="2133600"/>
            <a:ext cx="3298825" cy="2220913"/>
          </a:xfrm>
          <a:prstGeom prst="rect">
            <a:avLst/>
          </a:prstGeom>
          <a:noFill/>
          <a:ln w="9525" algn="ctr">
            <a:noFill/>
            <a:miter lim="800000"/>
            <a:headEnd/>
            <a:tailEnd/>
          </a:ln>
        </p:spPr>
      </p:pic>
      <p:pic>
        <p:nvPicPr>
          <p:cNvPr id="67588" name="Picture 8"/>
          <p:cNvPicPr>
            <a:picLocks noChangeAspect="1" noChangeArrowheads="1"/>
          </p:cNvPicPr>
          <p:nvPr/>
        </p:nvPicPr>
        <p:blipFill>
          <a:blip r:embed="rId4" cstate="screen"/>
          <a:srcRect/>
          <a:stretch>
            <a:fillRect/>
          </a:stretch>
        </p:blipFill>
        <p:spPr bwMode="auto">
          <a:xfrm>
            <a:off x="5029200" y="104775"/>
            <a:ext cx="4114800" cy="1135063"/>
          </a:xfrm>
          <a:prstGeom prst="rect">
            <a:avLst/>
          </a:prstGeom>
          <a:noFill/>
          <a:ln w="9525" algn="ctr">
            <a:noFill/>
            <a:miter lim="800000"/>
            <a:headEnd/>
            <a:tailEnd/>
          </a:ln>
        </p:spPr>
      </p:pic>
      <p:pic>
        <p:nvPicPr>
          <p:cNvPr id="67589" name="Picture 9"/>
          <p:cNvPicPr>
            <a:picLocks noChangeAspect="1" noChangeArrowheads="1"/>
          </p:cNvPicPr>
          <p:nvPr/>
        </p:nvPicPr>
        <p:blipFill>
          <a:blip r:embed="rId5" cstate="screen"/>
          <a:srcRect/>
          <a:stretch>
            <a:fillRect/>
          </a:stretch>
        </p:blipFill>
        <p:spPr bwMode="auto">
          <a:xfrm>
            <a:off x="1524000" y="0"/>
            <a:ext cx="3429000" cy="2057400"/>
          </a:xfrm>
          <a:prstGeom prst="rect">
            <a:avLst/>
          </a:prstGeom>
          <a:noFill/>
          <a:ln w="9525" algn="ctr">
            <a:noFill/>
            <a:miter lim="800000"/>
            <a:headEnd/>
            <a:tailEnd/>
          </a:ln>
        </p:spPr>
      </p:pic>
      <p:pic>
        <p:nvPicPr>
          <p:cNvPr id="67590" name="Picture 10"/>
          <p:cNvPicPr>
            <a:picLocks noChangeAspect="1" noChangeArrowheads="1"/>
          </p:cNvPicPr>
          <p:nvPr/>
        </p:nvPicPr>
        <p:blipFill>
          <a:blip r:embed="rId6" cstate="screen"/>
          <a:srcRect/>
          <a:stretch>
            <a:fillRect/>
          </a:stretch>
        </p:blipFill>
        <p:spPr bwMode="auto">
          <a:xfrm>
            <a:off x="0" y="838200"/>
            <a:ext cx="1411288" cy="4114800"/>
          </a:xfrm>
          <a:prstGeom prst="rect">
            <a:avLst/>
          </a:prstGeom>
          <a:noFill/>
          <a:ln w="9525" algn="ctr">
            <a:noFill/>
            <a:miter lim="800000"/>
            <a:headEnd/>
            <a:tailEnd/>
          </a:ln>
        </p:spPr>
      </p:pic>
      <p:pic>
        <p:nvPicPr>
          <p:cNvPr id="67591" name="Picture 11"/>
          <p:cNvPicPr>
            <a:picLocks noChangeAspect="1" noChangeArrowheads="1"/>
          </p:cNvPicPr>
          <p:nvPr/>
        </p:nvPicPr>
        <p:blipFill>
          <a:blip r:embed="rId7" cstate="screen"/>
          <a:srcRect/>
          <a:stretch>
            <a:fillRect/>
          </a:stretch>
        </p:blipFill>
        <p:spPr bwMode="auto">
          <a:xfrm>
            <a:off x="5000625" y="3505200"/>
            <a:ext cx="4143375" cy="3092450"/>
          </a:xfrm>
          <a:prstGeom prst="rect">
            <a:avLst/>
          </a:prstGeom>
          <a:noFill/>
          <a:ln w="9525" algn="ctr">
            <a:noFill/>
            <a:miter lim="800000"/>
            <a:headEnd/>
            <a:tailEnd/>
          </a:ln>
        </p:spPr>
      </p:pic>
      <p:sp>
        <p:nvSpPr>
          <p:cNvPr id="67592" name="Text Box 12"/>
          <p:cNvSpPr txBox="1">
            <a:spLocks noChangeArrowheads="1"/>
          </p:cNvSpPr>
          <p:nvPr/>
        </p:nvSpPr>
        <p:spPr bwMode="auto">
          <a:xfrm>
            <a:off x="457200" y="4829175"/>
            <a:ext cx="4953000" cy="1803400"/>
          </a:xfrm>
          <a:prstGeom prst="rect">
            <a:avLst/>
          </a:prstGeom>
          <a:noFill/>
          <a:ln w="9525" algn="ctr">
            <a:noFill/>
            <a:miter lim="800000"/>
            <a:headEnd/>
            <a:tailEnd/>
          </a:ln>
        </p:spPr>
        <p:txBody>
          <a:bodyPr>
            <a:spAutoFit/>
          </a:bodyPr>
          <a:lstStyle/>
          <a:p>
            <a:r>
              <a:rPr lang="en-US"/>
              <a:t>Independent phase lock achieved for both cavities:</a:t>
            </a:r>
          </a:p>
          <a:p>
            <a:r>
              <a:rPr lang="en-US"/>
              <a:t>– </a:t>
            </a:r>
            <a:r>
              <a:rPr lang="en-US" b="1"/>
              <a:t>Unlocked =&gt; 10</a:t>
            </a:r>
            <a:r>
              <a:rPr lang="en-US" b="1" baseline="30000"/>
              <a:t>o</a:t>
            </a:r>
            <a:r>
              <a:rPr lang="en-US" b="1"/>
              <a:t> r.m.s.</a:t>
            </a:r>
          </a:p>
          <a:p>
            <a:r>
              <a:rPr lang="en-US"/>
              <a:t>– </a:t>
            </a:r>
            <a:r>
              <a:rPr lang="en-US" b="1"/>
              <a:t>Locked =&gt; 0.135</a:t>
            </a:r>
            <a:r>
              <a:rPr lang="en-US" b="1" baseline="30000"/>
              <a:t>o</a:t>
            </a:r>
            <a:r>
              <a:rPr lang="en-US" b="1"/>
              <a:t> r.m.s.</a:t>
            </a:r>
          </a:p>
          <a:p>
            <a:r>
              <a:rPr lang="en-US"/>
              <a:t>• Performance limited by:</a:t>
            </a:r>
          </a:p>
          <a:p>
            <a:r>
              <a:rPr lang="en-US"/>
              <a:t>– </a:t>
            </a:r>
            <a:r>
              <a:rPr lang="en-US" b="1"/>
              <a:t>Source noise (dominant); ADC noise; Measurement noise; </a:t>
            </a:r>
            <a:r>
              <a:rPr lang="en-US"/>
              <a:t>– </a:t>
            </a:r>
            <a:r>
              <a:rPr lang="en-US" b="1"/>
              <a:t>Cavity frequency drift; Microphonics</a:t>
            </a:r>
          </a:p>
          <a:p>
            <a:r>
              <a:rPr lang="en-US"/>
              <a:t>• Improvements being made; new tests being prepared</a:t>
            </a:r>
          </a:p>
        </p:txBody>
      </p:sp>
      <p:pic>
        <p:nvPicPr>
          <p:cNvPr id="67593" name="Picture 13"/>
          <p:cNvPicPr>
            <a:picLocks noChangeAspect="1" noChangeArrowheads="1"/>
          </p:cNvPicPr>
          <p:nvPr/>
        </p:nvPicPr>
        <p:blipFill>
          <a:blip r:embed="rId8" cstate="screen"/>
          <a:srcRect/>
          <a:stretch>
            <a:fillRect/>
          </a:stretch>
        </p:blipFill>
        <p:spPr bwMode="auto">
          <a:xfrm>
            <a:off x="1219200" y="4376738"/>
            <a:ext cx="1828800" cy="500062"/>
          </a:xfrm>
          <a:prstGeom prst="rect">
            <a:avLst/>
          </a:prstGeom>
          <a:noFill/>
          <a:ln w="9525" algn="ctr">
            <a:noFill/>
            <a:miter lim="800000"/>
            <a:headEnd/>
            <a:tailEnd/>
          </a:ln>
        </p:spPr>
      </p:pic>
      <p:pic>
        <p:nvPicPr>
          <p:cNvPr id="67594" name="Picture 14"/>
          <p:cNvPicPr>
            <a:picLocks noChangeAspect="1" noChangeArrowheads="1"/>
          </p:cNvPicPr>
          <p:nvPr/>
        </p:nvPicPr>
        <p:blipFill>
          <a:blip r:embed="rId9" cstate="screen"/>
          <a:srcRect/>
          <a:stretch>
            <a:fillRect/>
          </a:stretch>
        </p:blipFill>
        <p:spPr bwMode="auto">
          <a:xfrm>
            <a:off x="3048000" y="4433888"/>
            <a:ext cx="357188" cy="381000"/>
          </a:xfrm>
          <a:prstGeom prst="rect">
            <a:avLst/>
          </a:prstGeom>
          <a:noFill/>
          <a:ln w="9525" algn="ctr">
            <a:noFill/>
            <a:miter lim="800000"/>
            <a:headEnd/>
            <a:tailEnd/>
          </a:ln>
        </p:spPr>
      </p:pic>
      <p:pic>
        <p:nvPicPr>
          <p:cNvPr id="67595" name="Picture 15"/>
          <p:cNvPicPr>
            <a:picLocks noChangeAspect="1" noChangeArrowheads="1"/>
          </p:cNvPicPr>
          <p:nvPr/>
        </p:nvPicPr>
        <p:blipFill>
          <a:blip r:embed="rId10" cstate="screen"/>
          <a:srcRect/>
          <a:stretch>
            <a:fillRect/>
          </a:stretch>
        </p:blipFill>
        <p:spPr bwMode="auto">
          <a:xfrm>
            <a:off x="3462338" y="4462463"/>
            <a:ext cx="347662" cy="344487"/>
          </a:xfrm>
          <a:prstGeom prst="rect">
            <a:avLst/>
          </a:prstGeom>
          <a:noFill/>
          <a:ln w="9525" algn="ctr">
            <a:noFill/>
            <a:miter lim="800000"/>
            <a:headEnd/>
            <a:tailEnd/>
          </a:ln>
        </p:spPr>
      </p:pic>
      <p:sp>
        <p:nvSpPr>
          <p:cNvPr id="67596" name="Text Box 16"/>
          <p:cNvSpPr txBox="1">
            <a:spLocks noChangeArrowheads="1"/>
          </p:cNvSpPr>
          <p:nvPr/>
        </p:nvSpPr>
        <p:spPr bwMode="auto">
          <a:xfrm>
            <a:off x="5386388" y="6384925"/>
            <a:ext cx="1852612" cy="396875"/>
          </a:xfrm>
          <a:prstGeom prst="rect">
            <a:avLst/>
          </a:prstGeom>
          <a:noFill/>
          <a:ln w="9525" algn="ctr">
            <a:noFill/>
            <a:miter lim="800000"/>
            <a:headEnd/>
            <a:tailEnd/>
          </a:ln>
        </p:spPr>
        <p:txBody>
          <a:bodyPr wrap="none">
            <a:spAutoFit/>
          </a:bodyPr>
          <a:lstStyle/>
          <a:p>
            <a:r>
              <a:rPr lang="en-US" sz="2000"/>
              <a:t>P.McIntosh at al</a:t>
            </a:r>
          </a:p>
        </p:txBody>
      </p:sp>
      <p:sp>
        <p:nvSpPr>
          <p:cNvPr id="67597" name="Text Box 17"/>
          <p:cNvSpPr txBox="1">
            <a:spLocks noChangeArrowheads="1"/>
          </p:cNvSpPr>
          <p:nvPr/>
        </p:nvSpPr>
        <p:spPr bwMode="auto">
          <a:xfrm>
            <a:off x="554038" y="1219200"/>
            <a:ext cx="2189162" cy="549275"/>
          </a:xfrm>
          <a:prstGeom prst="rect">
            <a:avLst/>
          </a:prstGeom>
          <a:solidFill>
            <a:schemeClr val="bg1">
              <a:alpha val="67842"/>
            </a:schemeClr>
          </a:solidFill>
          <a:ln w="9525" algn="ctr">
            <a:noFill/>
            <a:miter lim="800000"/>
            <a:headEnd/>
            <a:tailEnd/>
          </a:ln>
        </p:spPr>
        <p:txBody>
          <a:bodyPr wrap="none" lIns="0" tIns="0" rIns="0" bIns="0">
            <a:spAutoFit/>
          </a:bodyPr>
          <a:lstStyle/>
          <a:p>
            <a:r>
              <a:rPr lang="en-US" sz="3600">
                <a:solidFill>
                  <a:srgbClr val="FF3300"/>
                </a:solidFill>
                <a:latin typeface="Berlin Sans FB" pitchFamily="34" charset="0"/>
              </a:rPr>
              <a:t>Crab cavity</a:t>
            </a:r>
          </a:p>
        </p:txBody>
      </p:sp>
      <p:sp>
        <p:nvSpPr>
          <p:cNvPr id="67598" name="Text Box 18"/>
          <p:cNvSpPr txBox="1">
            <a:spLocks noChangeArrowheads="1"/>
          </p:cNvSpPr>
          <p:nvPr/>
        </p:nvSpPr>
        <p:spPr bwMode="auto">
          <a:xfrm>
            <a:off x="3871913" y="4467225"/>
            <a:ext cx="1122362" cy="304800"/>
          </a:xfrm>
          <a:prstGeom prst="rect">
            <a:avLst/>
          </a:prstGeom>
          <a:solidFill>
            <a:schemeClr val="bg1">
              <a:alpha val="67842"/>
            </a:schemeClr>
          </a:solidFill>
          <a:ln w="9525" algn="ctr">
            <a:noFill/>
            <a:miter lim="800000"/>
            <a:headEnd/>
            <a:tailEnd/>
          </a:ln>
        </p:spPr>
        <p:txBody>
          <a:bodyPr wrap="none" lIns="0" tIns="0" rIns="0" bIns="0">
            <a:spAutoFit/>
          </a:bodyPr>
          <a:lstStyle/>
          <a:p>
            <a:r>
              <a:rPr lang="en-US" sz="2000">
                <a:solidFill>
                  <a:srgbClr val="FF3300"/>
                </a:solidFill>
                <a:latin typeface="Berlin Sans FB" pitchFamily="34" charset="0"/>
              </a:rPr>
              <a:t>SLAC ACD</a:t>
            </a:r>
          </a:p>
        </p:txBody>
      </p:sp>
    </p:spTree>
  </p:cSld>
  <p:clrMapOvr>
    <a:masterClrMapping/>
  </p:clrMapOvr>
  <p:transition>
    <p:strips dir="rd"/>
  </p:transition>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4"/>
          <p:cNvSpPr>
            <a:spLocks noChangeArrowheads="1"/>
          </p:cNvSpPr>
          <p:nvPr/>
        </p:nvSpPr>
        <p:spPr bwMode="auto">
          <a:xfrm>
            <a:off x="1676400" y="0"/>
            <a:ext cx="6934200" cy="914400"/>
          </a:xfrm>
          <a:prstGeom prst="rect">
            <a:avLst/>
          </a:prstGeom>
          <a:noFill/>
          <a:ln w="9525">
            <a:noFill/>
            <a:miter lim="800000"/>
            <a:headEnd/>
            <a:tailEnd/>
          </a:ln>
        </p:spPr>
        <p:txBody>
          <a:bodyPr anchor="ctr"/>
          <a:lstStyle/>
          <a:p>
            <a:r>
              <a:rPr kumimoji="1" lang="en-US" sz="3600">
                <a:solidFill>
                  <a:schemeClr val="tx2"/>
                </a:solidFill>
                <a:latin typeface="Berlin Sans FB" pitchFamily="34" charset="0"/>
              </a:rPr>
              <a:t>IR coupling compensation</a:t>
            </a:r>
          </a:p>
        </p:txBody>
      </p:sp>
      <p:sp>
        <p:nvSpPr>
          <p:cNvPr id="68611" name="Text Box 5"/>
          <p:cNvSpPr txBox="1">
            <a:spLocks noChangeArrowheads="1"/>
          </p:cNvSpPr>
          <p:nvPr/>
        </p:nvSpPr>
        <p:spPr bwMode="auto">
          <a:xfrm>
            <a:off x="1752600" y="1066800"/>
            <a:ext cx="3962400" cy="1465263"/>
          </a:xfrm>
          <a:prstGeom prst="rect">
            <a:avLst/>
          </a:prstGeom>
          <a:noFill/>
          <a:ln w="9525">
            <a:noFill/>
            <a:miter lim="800000"/>
            <a:headEnd/>
            <a:tailEnd/>
          </a:ln>
        </p:spPr>
        <p:txBody>
          <a:bodyPr>
            <a:spAutoFit/>
          </a:bodyPr>
          <a:lstStyle/>
          <a:p>
            <a:pPr eaLnBrk="1" hangingPunct="1"/>
            <a:r>
              <a:rPr lang="en-US" sz="1800">
                <a:latin typeface="Arial" pitchFamily="34" charset="0"/>
              </a:rPr>
              <a:t>When detector solenoid overlaps QD0, coupling between y &amp; x’ and y &amp; E causes large (30 – 190 times) increase of IP size (</a:t>
            </a:r>
            <a:r>
              <a:rPr lang="en-US" sz="1800">
                <a:solidFill>
                  <a:srgbClr val="33CC33"/>
                </a:solidFill>
                <a:latin typeface="Arial" pitchFamily="34" charset="0"/>
              </a:rPr>
              <a:t>green</a:t>
            </a:r>
            <a:r>
              <a:rPr lang="en-US" sz="1800">
                <a:latin typeface="Arial" pitchFamily="34" charset="0"/>
              </a:rPr>
              <a:t>=detector solenoid OFF, </a:t>
            </a:r>
            <a:r>
              <a:rPr lang="en-US" sz="1800">
                <a:solidFill>
                  <a:srgbClr val="FF0000"/>
                </a:solidFill>
                <a:latin typeface="Arial" pitchFamily="34" charset="0"/>
              </a:rPr>
              <a:t>red</a:t>
            </a:r>
            <a:r>
              <a:rPr lang="en-US" sz="1800">
                <a:latin typeface="Arial" pitchFamily="34" charset="0"/>
              </a:rPr>
              <a:t>=ON)</a:t>
            </a:r>
          </a:p>
        </p:txBody>
      </p:sp>
      <p:sp>
        <p:nvSpPr>
          <p:cNvPr id="68612" name="Text Box 6"/>
          <p:cNvSpPr txBox="1">
            <a:spLocks noChangeArrowheads="1"/>
          </p:cNvSpPr>
          <p:nvPr/>
        </p:nvSpPr>
        <p:spPr bwMode="auto">
          <a:xfrm>
            <a:off x="1676400" y="2590800"/>
            <a:ext cx="4114800" cy="1739900"/>
          </a:xfrm>
          <a:prstGeom prst="rect">
            <a:avLst/>
          </a:prstGeom>
          <a:noFill/>
          <a:ln w="9525">
            <a:noFill/>
            <a:miter lim="800000"/>
            <a:headEnd/>
            <a:tailEnd/>
          </a:ln>
        </p:spPr>
        <p:txBody>
          <a:bodyPr>
            <a:spAutoFit/>
          </a:bodyPr>
          <a:lstStyle/>
          <a:p>
            <a:pPr eaLnBrk="1" hangingPunct="1"/>
            <a:r>
              <a:rPr lang="en-US" sz="1800">
                <a:latin typeface="Arial" pitchFamily="34" charset="0"/>
              </a:rPr>
              <a:t>Even though traditional use of skew quads could reduce the effect, the local compensation of the fringe field (with a little skew tuning) is the most efficient way to ensure correction over wide range of beam energies</a:t>
            </a:r>
          </a:p>
        </p:txBody>
      </p:sp>
      <p:pic>
        <p:nvPicPr>
          <p:cNvPr id="68613" name="Picture 7"/>
          <p:cNvPicPr>
            <a:picLocks noChangeAspect="1" noChangeArrowheads="1"/>
          </p:cNvPicPr>
          <p:nvPr/>
        </p:nvPicPr>
        <p:blipFill>
          <a:blip r:embed="rId2" cstate="screen"/>
          <a:srcRect b="70128"/>
          <a:stretch>
            <a:fillRect/>
          </a:stretch>
        </p:blipFill>
        <p:spPr bwMode="auto">
          <a:xfrm>
            <a:off x="0" y="0"/>
            <a:ext cx="1733550" cy="2268538"/>
          </a:xfrm>
          <a:prstGeom prst="rect">
            <a:avLst/>
          </a:prstGeom>
          <a:noFill/>
          <a:ln w="9525">
            <a:noFill/>
            <a:miter lim="800000"/>
            <a:headEnd/>
            <a:tailEnd/>
          </a:ln>
        </p:spPr>
      </p:pic>
      <p:sp>
        <p:nvSpPr>
          <p:cNvPr id="68614" name="Text Box 8"/>
          <p:cNvSpPr txBox="1">
            <a:spLocks noChangeArrowheads="1"/>
          </p:cNvSpPr>
          <p:nvPr/>
        </p:nvSpPr>
        <p:spPr bwMode="auto">
          <a:xfrm>
            <a:off x="0" y="2286000"/>
            <a:ext cx="1524000" cy="885825"/>
          </a:xfrm>
          <a:prstGeom prst="rect">
            <a:avLst/>
          </a:prstGeom>
          <a:noFill/>
          <a:ln w="9525">
            <a:noFill/>
            <a:miter lim="800000"/>
            <a:headEnd/>
            <a:tailEnd/>
          </a:ln>
        </p:spPr>
        <p:txBody>
          <a:bodyPr>
            <a:spAutoFit/>
          </a:bodyPr>
          <a:lstStyle/>
          <a:p>
            <a:pPr algn="ctr">
              <a:spcBef>
                <a:spcPct val="50000"/>
              </a:spcBef>
            </a:pPr>
            <a:r>
              <a:rPr lang="en-US">
                <a:latin typeface="Berlin Sans FB" pitchFamily="34" charset="0"/>
              </a:rPr>
              <a:t>without compensation </a:t>
            </a:r>
            <a:r>
              <a:rPr lang="en-US">
                <a:latin typeface="Symbol" pitchFamily="18" charset="2"/>
              </a:rPr>
              <a:t>s</a:t>
            </a:r>
            <a:r>
              <a:rPr lang="en-US" baseline="-25000">
                <a:latin typeface="Arial" pitchFamily="34" charset="0"/>
              </a:rPr>
              <a:t>y</a:t>
            </a:r>
            <a:r>
              <a:rPr lang="en-US">
                <a:latin typeface="Arial" pitchFamily="34" charset="0"/>
              </a:rPr>
              <a:t>/ </a:t>
            </a:r>
            <a:r>
              <a:rPr lang="en-US">
                <a:latin typeface="Symbol" pitchFamily="18" charset="2"/>
              </a:rPr>
              <a:t>s</a:t>
            </a:r>
            <a:r>
              <a:rPr lang="en-US" baseline="-25000">
                <a:latin typeface="Arial" pitchFamily="34" charset="0"/>
              </a:rPr>
              <a:t>y</a:t>
            </a:r>
            <a:r>
              <a:rPr lang="en-US">
                <a:latin typeface="Arial" pitchFamily="34" charset="0"/>
              </a:rPr>
              <a:t>(0)=32</a:t>
            </a:r>
            <a:r>
              <a:rPr lang="en-US" sz="2000">
                <a:latin typeface="Arial" pitchFamily="34" charset="0"/>
              </a:rPr>
              <a:t> </a:t>
            </a:r>
            <a:endParaRPr lang="en-US" sz="2400">
              <a:latin typeface="Arial" pitchFamily="34" charset="0"/>
            </a:endParaRPr>
          </a:p>
        </p:txBody>
      </p:sp>
      <p:pic>
        <p:nvPicPr>
          <p:cNvPr id="68615" name="Picture 9"/>
          <p:cNvPicPr>
            <a:picLocks noChangeAspect="1" noChangeArrowheads="1"/>
          </p:cNvPicPr>
          <p:nvPr/>
        </p:nvPicPr>
        <p:blipFill>
          <a:blip r:embed="rId3" cstate="screen"/>
          <a:srcRect/>
          <a:stretch>
            <a:fillRect/>
          </a:stretch>
        </p:blipFill>
        <p:spPr bwMode="auto">
          <a:xfrm>
            <a:off x="133350" y="3200400"/>
            <a:ext cx="1543050" cy="2647950"/>
          </a:xfrm>
          <a:prstGeom prst="rect">
            <a:avLst/>
          </a:prstGeom>
          <a:noFill/>
          <a:ln w="9525">
            <a:noFill/>
            <a:miter lim="800000"/>
            <a:headEnd/>
            <a:tailEnd/>
          </a:ln>
        </p:spPr>
      </p:pic>
      <p:sp>
        <p:nvSpPr>
          <p:cNvPr id="68616" name="Text Box 10"/>
          <p:cNvSpPr txBox="1">
            <a:spLocks noChangeArrowheads="1"/>
          </p:cNvSpPr>
          <p:nvPr/>
        </p:nvSpPr>
        <p:spPr bwMode="auto">
          <a:xfrm>
            <a:off x="76200" y="5727700"/>
            <a:ext cx="2209800" cy="885825"/>
          </a:xfrm>
          <a:prstGeom prst="rect">
            <a:avLst/>
          </a:prstGeom>
          <a:noFill/>
          <a:ln w="9525">
            <a:noFill/>
            <a:miter lim="800000"/>
            <a:headEnd/>
            <a:tailEnd/>
          </a:ln>
        </p:spPr>
        <p:txBody>
          <a:bodyPr>
            <a:spAutoFit/>
          </a:bodyPr>
          <a:lstStyle/>
          <a:p>
            <a:pPr algn="ctr">
              <a:spcBef>
                <a:spcPct val="50000"/>
              </a:spcBef>
            </a:pPr>
            <a:r>
              <a:rPr lang="en-US">
                <a:latin typeface="Arial" pitchFamily="34" charset="0"/>
              </a:rPr>
              <a:t>with compensation by antisolenoid</a:t>
            </a:r>
            <a:r>
              <a:rPr lang="en-US" sz="1800">
                <a:latin typeface="Arial" pitchFamily="34" charset="0"/>
              </a:rPr>
              <a:t/>
            </a:r>
            <a:br>
              <a:rPr lang="en-US" sz="1800">
                <a:latin typeface="Arial" pitchFamily="34" charset="0"/>
              </a:rPr>
            </a:br>
            <a:r>
              <a:rPr lang="en-US">
                <a:latin typeface="Symbol" pitchFamily="18" charset="2"/>
              </a:rPr>
              <a:t>s</a:t>
            </a:r>
            <a:r>
              <a:rPr lang="en-US" baseline="-25000">
                <a:latin typeface="Arial" pitchFamily="34" charset="0"/>
              </a:rPr>
              <a:t>y</a:t>
            </a:r>
            <a:r>
              <a:rPr lang="en-US">
                <a:latin typeface="Arial" pitchFamily="34" charset="0"/>
              </a:rPr>
              <a:t>/ </a:t>
            </a:r>
            <a:r>
              <a:rPr lang="en-US">
                <a:latin typeface="Symbol" pitchFamily="18" charset="2"/>
              </a:rPr>
              <a:t>s</a:t>
            </a:r>
            <a:r>
              <a:rPr lang="en-US" baseline="-25000">
                <a:latin typeface="Arial" pitchFamily="34" charset="0"/>
              </a:rPr>
              <a:t>y</a:t>
            </a:r>
            <a:r>
              <a:rPr lang="en-US">
                <a:latin typeface="Arial" pitchFamily="34" charset="0"/>
              </a:rPr>
              <a:t>(0)&lt;1.01</a:t>
            </a:r>
            <a:r>
              <a:rPr lang="en-US" sz="2000">
                <a:latin typeface="Arial" pitchFamily="34" charset="0"/>
              </a:rPr>
              <a:t> </a:t>
            </a:r>
            <a:endParaRPr lang="en-US" sz="2400">
              <a:latin typeface="Arial" pitchFamily="34" charset="0"/>
            </a:endParaRPr>
          </a:p>
        </p:txBody>
      </p:sp>
      <p:pic>
        <p:nvPicPr>
          <p:cNvPr id="68617" name="Picture 11"/>
          <p:cNvPicPr>
            <a:picLocks noChangeAspect="1" noChangeArrowheads="1"/>
          </p:cNvPicPr>
          <p:nvPr/>
        </p:nvPicPr>
        <p:blipFill>
          <a:blip r:embed="rId4" cstate="screen"/>
          <a:srcRect/>
          <a:stretch>
            <a:fillRect/>
          </a:stretch>
        </p:blipFill>
        <p:spPr bwMode="auto">
          <a:xfrm>
            <a:off x="3886200" y="4481513"/>
            <a:ext cx="5257800" cy="2028825"/>
          </a:xfrm>
          <a:prstGeom prst="rect">
            <a:avLst/>
          </a:prstGeom>
          <a:noFill/>
          <a:ln w="9525">
            <a:noFill/>
            <a:miter lim="800000"/>
            <a:headEnd/>
            <a:tailEnd/>
          </a:ln>
        </p:spPr>
      </p:pic>
      <p:pic>
        <p:nvPicPr>
          <p:cNvPr id="68618" name="Picture 12"/>
          <p:cNvPicPr>
            <a:picLocks noChangeAspect="1" noChangeArrowheads="1"/>
          </p:cNvPicPr>
          <p:nvPr/>
        </p:nvPicPr>
        <p:blipFill>
          <a:blip r:embed="rId5" cstate="screen"/>
          <a:srcRect t="13069"/>
          <a:stretch>
            <a:fillRect/>
          </a:stretch>
        </p:blipFill>
        <p:spPr bwMode="auto">
          <a:xfrm>
            <a:off x="5943600" y="990600"/>
            <a:ext cx="3122613" cy="3663950"/>
          </a:xfrm>
          <a:prstGeom prst="rect">
            <a:avLst/>
          </a:prstGeom>
          <a:noFill/>
          <a:ln w="9525">
            <a:noFill/>
            <a:miter lim="800000"/>
            <a:headEnd/>
            <a:tailEnd/>
          </a:ln>
        </p:spPr>
      </p:pic>
      <p:sp>
        <p:nvSpPr>
          <p:cNvPr id="68619" name="Line 13"/>
          <p:cNvSpPr>
            <a:spLocks noChangeShapeType="1"/>
          </p:cNvSpPr>
          <p:nvPr/>
        </p:nvSpPr>
        <p:spPr bwMode="auto">
          <a:xfrm flipH="1" flipV="1">
            <a:off x="1447800" y="1752600"/>
            <a:ext cx="381000" cy="304800"/>
          </a:xfrm>
          <a:prstGeom prst="line">
            <a:avLst/>
          </a:prstGeom>
          <a:noFill/>
          <a:ln w="9525">
            <a:solidFill>
              <a:schemeClr val="tx1"/>
            </a:solidFill>
            <a:round/>
            <a:headEnd/>
            <a:tailEnd type="triangle" w="med" len="med"/>
          </a:ln>
        </p:spPr>
        <p:txBody>
          <a:bodyPr/>
          <a:lstStyle/>
          <a:p>
            <a:endParaRPr lang="en-GB"/>
          </a:p>
        </p:txBody>
      </p:sp>
      <p:sp>
        <p:nvSpPr>
          <p:cNvPr id="68620" name="Text Box 14"/>
          <p:cNvSpPr txBox="1">
            <a:spLocks noChangeArrowheads="1"/>
          </p:cNvSpPr>
          <p:nvPr/>
        </p:nvSpPr>
        <p:spPr bwMode="auto">
          <a:xfrm>
            <a:off x="6965950" y="5368925"/>
            <a:ext cx="569913" cy="366713"/>
          </a:xfrm>
          <a:prstGeom prst="rect">
            <a:avLst/>
          </a:prstGeom>
          <a:noFill/>
          <a:ln w="9525">
            <a:noFill/>
            <a:miter lim="800000"/>
            <a:headEnd/>
            <a:tailEnd/>
          </a:ln>
        </p:spPr>
        <p:txBody>
          <a:bodyPr wrap="none">
            <a:spAutoFit/>
          </a:bodyPr>
          <a:lstStyle/>
          <a:p>
            <a:pPr fontAlgn="ctr"/>
            <a:r>
              <a:rPr lang="en-US" sz="1800">
                <a:latin typeface="Arial Narrow" pitchFamily="34" charset="0"/>
              </a:rPr>
              <a:t>QD0</a:t>
            </a:r>
          </a:p>
        </p:txBody>
      </p:sp>
      <p:sp>
        <p:nvSpPr>
          <p:cNvPr id="68621" name="Text Box 15"/>
          <p:cNvSpPr txBox="1">
            <a:spLocks noChangeArrowheads="1"/>
          </p:cNvSpPr>
          <p:nvPr/>
        </p:nvSpPr>
        <p:spPr bwMode="auto">
          <a:xfrm>
            <a:off x="7450138" y="3440113"/>
            <a:ext cx="1187450" cy="366712"/>
          </a:xfrm>
          <a:prstGeom prst="rect">
            <a:avLst/>
          </a:prstGeom>
          <a:noFill/>
          <a:ln w="9525">
            <a:noFill/>
            <a:miter lim="800000"/>
            <a:headEnd/>
            <a:tailEnd/>
          </a:ln>
        </p:spPr>
        <p:txBody>
          <a:bodyPr wrap="none">
            <a:spAutoFit/>
          </a:bodyPr>
          <a:lstStyle/>
          <a:p>
            <a:pPr fontAlgn="ctr"/>
            <a:r>
              <a:rPr lang="en-US" sz="1800">
                <a:latin typeface="Arial Narrow" pitchFamily="34" charset="0"/>
              </a:rPr>
              <a:t>antisolenoid</a:t>
            </a:r>
          </a:p>
        </p:txBody>
      </p:sp>
      <p:sp>
        <p:nvSpPr>
          <p:cNvPr id="68622" name="Text Box 16"/>
          <p:cNvSpPr txBox="1">
            <a:spLocks noChangeArrowheads="1"/>
          </p:cNvSpPr>
          <p:nvPr/>
        </p:nvSpPr>
        <p:spPr bwMode="auto">
          <a:xfrm>
            <a:off x="7585075" y="5367338"/>
            <a:ext cx="549275" cy="366712"/>
          </a:xfrm>
          <a:prstGeom prst="rect">
            <a:avLst/>
          </a:prstGeom>
          <a:noFill/>
          <a:ln w="9525">
            <a:noFill/>
            <a:miter lim="800000"/>
            <a:headEnd/>
            <a:tailEnd/>
          </a:ln>
        </p:spPr>
        <p:txBody>
          <a:bodyPr wrap="none">
            <a:spAutoFit/>
          </a:bodyPr>
          <a:lstStyle/>
          <a:p>
            <a:pPr fontAlgn="ctr"/>
            <a:r>
              <a:rPr lang="en-US" sz="1800">
                <a:latin typeface="Arial Narrow" pitchFamily="34" charset="0"/>
              </a:rPr>
              <a:t>SD0</a:t>
            </a:r>
          </a:p>
        </p:txBody>
      </p:sp>
    </p:spTree>
  </p:cSld>
  <p:clrMapOvr>
    <a:masterClrMapping/>
  </p:clrMapOvr>
  <p:transition>
    <p:strips dir="rd"/>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4"/>
          <p:cNvSpPr>
            <a:spLocks noChangeArrowheads="1"/>
          </p:cNvSpPr>
          <p:nvPr/>
        </p:nvSpPr>
        <p:spPr bwMode="auto">
          <a:xfrm>
            <a:off x="1295400" y="0"/>
            <a:ext cx="7848600" cy="939800"/>
          </a:xfrm>
          <a:prstGeom prst="rect">
            <a:avLst/>
          </a:prstGeom>
          <a:noFill/>
          <a:ln w="9525">
            <a:noFill/>
            <a:miter lim="800000"/>
            <a:headEnd/>
            <a:tailEnd/>
          </a:ln>
        </p:spPr>
        <p:txBody>
          <a:bodyPr anchor="ctr"/>
          <a:lstStyle/>
          <a:p>
            <a:pPr algn="ctr"/>
            <a:r>
              <a:rPr kumimoji="1" lang="en-US" sz="4000">
                <a:solidFill>
                  <a:schemeClr val="tx2"/>
                </a:solidFill>
                <a:latin typeface="Berlin Sans FB" pitchFamily="34" charset="0"/>
              </a:rPr>
              <a:t>Beam Delivery subsystems</a:t>
            </a:r>
          </a:p>
        </p:txBody>
      </p:sp>
      <p:pic>
        <p:nvPicPr>
          <p:cNvPr id="29699" name="Picture 5"/>
          <p:cNvPicPr>
            <a:picLocks noChangeAspect="1" noChangeArrowheads="1"/>
          </p:cNvPicPr>
          <p:nvPr/>
        </p:nvPicPr>
        <p:blipFill>
          <a:blip r:embed="rId2" cstate="screen"/>
          <a:srcRect t="11885"/>
          <a:stretch>
            <a:fillRect/>
          </a:stretch>
        </p:blipFill>
        <p:spPr bwMode="auto">
          <a:xfrm>
            <a:off x="152400" y="1066800"/>
            <a:ext cx="8686800" cy="5418138"/>
          </a:xfrm>
          <a:prstGeom prst="rect">
            <a:avLst/>
          </a:prstGeom>
          <a:noFill/>
          <a:ln w="9525">
            <a:noFill/>
            <a:miter lim="800000"/>
            <a:headEnd/>
            <a:tailEnd/>
          </a:ln>
        </p:spPr>
      </p:pic>
      <p:sp>
        <p:nvSpPr>
          <p:cNvPr id="29700" name="Text Box 6"/>
          <p:cNvSpPr txBox="1">
            <a:spLocks noChangeArrowheads="1"/>
          </p:cNvSpPr>
          <p:nvPr/>
        </p:nvSpPr>
        <p:spPr bwMode="auto">
          <a:xfrm>
            <a:off x="7723188" y="3657600"/>
            <a:ext cx="1268412" cy="457200"/>
          </a:xfrm>
          <a:prstGeom prst="rect">
            <a:avLst/>
          </a:prstGeom>
          <a:noFill/>
          <a:ln w="9525">
            <a:noFill/>
            <a:miter lim="800000"/>
            <a:headEnd/>
            <a:tailEnd/>
          </a:ln>
        </p:spPr>
        <p:txBody>
          <a:bodyPr wrap="none">
            <a:spAutoFit/>
          </a:bodyPr>
          <a:lstStyle/>
          <a:p>
            <a:pPr fontAlgn="ctr"/>
            <a:r>
              <a:rPr lang="en-US" sz="2400">
                <a:solidFill>
                  <a:srgbClr val="008000"/>
                </a:solidFill>
                <a:latin typeface="Arial" pitchFamily="34" charset="0"/>
              </a:rPr>
              <a:t>14mr IR</a:t>
            </a:r>
          </a:p>
        </p:txBody>
      </p:sp>
      <p:sp>
        <p:nvSpPr>
          <p:cNvPr id="29701" name="Text Box 7"/>
          <p:cNvSpPr txBox="1">
            <a:spLocks noChangeArrowheads="1"/>
          </p:cNvSpPr>
          <p:nvPr/>
        </p:nvSpPr>
        <p:spPr bwMode="auto">
          <a:xfrm>
            <a:off x="6477000" y="3048000"/>
            <a:ext cx="1760538" cy="457200"/>
          </a:xfrm>
          <a:prstGeom prst="rect">
            <a:avLst/>
          </a:prstGeom>
          <a:noFill/>
          <a:ln w="9525">
            <a:noFill/>
            <a:miter lim="800000"/>
            <a:headEnd/>
            <a:tailEnd/>
          </a:ln>
        </p:spPr>
        <p:txBody>
          <a:bodyPr wrap="none">
            <a:spAutoFit/>
          </a:bodyPr>
          <a:lstStyle/>
          <a:p>
            <a:pPr fontAlgn="ctr"/>
            <a:r>
              <a:rPr lang="en-US" sz="2400">
                <a:solidFill>
                  <a:srgbClr val="008000"/>
                </a:solidFill>
                <a:latin typeface="Arial" pitchFamily="34" charset="0"/>
              </a:rPr>
              <a:t>Final Focus</a:t>
            </a:r>
          </a:p>
        </p:txBody>
      </p:sp>
      <p:sp>
        <p:nvSpPr>
          <p:cNvPr id="29702" name="Text Box 8"/>
          <p:cNvSpPr txBox="1">
            <a:spLocks noChangeArrowheads="1"/>
          </p:cNvSpPr>
          <p:nvPr/>
        </p:nvSpPr>
        <p:spPr bwMode="auto">
          <a:xfrm>
            <a:off x="4800600" y="2819400"/>
            <a:ext cx="1795463" cy="457200"/>
          </a:xfrm>
          <a:prstGeom prst="rect">
            <a:avLst/>
          </a:prstGeom>
          <a:noFill/>
          <a:ln w="9525">
            <a:noFill/>
            <a:miter lim="800000"/>
            <a:headEnd/>
            <a:tailEnd/>
          </a:ln>
        </p:spPr>
        <p:txBody>
          <a:bodyPr wrap="none">
            <a:spAutoFit/>
          </a:bodyPr>
          <a:lstStyle/>
          <a:p>
            <a:pPr fontAlgn="ctr"/>
            <a:r>
              <a:rPr lang="en-US" sz="2400">
                <a:solidFill>
                  <a:srgbClr val="008000"/>
                </a:solidFill>
                <a:latin typeface="Arial" pitchFamily="34" charset="0"/>
              </a:rPr>
              <a:t>E-collimator</a:t>
            </a:r>
          </a:p>
        </p:txBody>
      </p:sp>
      <p:sp>
        <p:nvSpPr>
          <p:cNvPr id="29703" name="Text Box 9"/>
          <p:cNvSpPr txBox="1">
            <a:spLocks noChangeArrowheads="1"/>
          </p:cNvSpPr>
          <p:nvPr/>
        </p:nvSpPr>
        <p:spPr bwMode="auto">
          <a:xfrm>
            <a:off x="3200400" y="2133600"/>
            <a:ext cx="1758950" cy="457200"/>
          </a:xfrm>
          <a:prstGeom prst="rect">
            <a:avLst/>
          </a:prstGeom>
          <a:noFill/>
          <a:ln w="9525">
            <a:noFill/>
            <a:miter lim="800000"/>
            <a:headEnd/>
            <a:tailEnd/>
          </a:ln>
        </p:spPr>
        <p:txBody>
          <a:bodyPr wrap="none">
            <a:spAutoFit/>
          </a:bodyPr>
          <a:lstStyle/>
          <a:p>
            <a:pPr fontAlgn="ctr"/>
            <a:r>
              <a:rPr lang="en-US" sz="2400">
                <a:solidFill>
                  <a:srgbClr val="008000"/>
                </a:solidFill>
                <a:latin typeface="Symbol" pitchFamily="18" charset="2"/>
              </a:rPr>
              <a:t>b</a:t>
            </a:r>
            <a:r>
              <a:rPr lang="en-US" sz="2400">
                <a:solidFill>
                  <a:srgbClr val="008000"/>
                </a:solidFill>
                <a:latin typeface="Arial" pitchFamily="34" charset="0"/>
              </a:rPr>
              <a:t>-collimator</a:t>
            </a:r>
          </a:p>
        </p:txBody>
      </p:sp>
      <p:sp>
        <p:nvSpPr>
          <p:cNvPr id="29704" name="Text Box 10"/>
          <p:cNvSpPr txBox="1">
            <a:spLocks noChangeArrowheads="1"/>
          </p:cNvSpPr>
          <p:nvPr/>
        </p:nvSpPr>
        <p:spPr bwMode="auto">
          <a:xfrm>
            <a:off x="533400" y="1371600"/>
            <a:ext cx="1762125" cy="457200"/>
          </a:xfrm>
          <a:prstGeom prst="rect">
            <a:avLst/>
          </a:prstGeom>
          <a:noFill/>
          <a:ln w="9525">
            <a:noFill/>
            <a:miter lim="800000"/>
            <a:headEnd/>
            <a:tailEnd/>
          </a:ln>
        </p:spPr>
        <p:txBody>
          <a:bodyPr wrap="none">
            <a:spAutoFit/>
          </a:bodyPr>
          <a:lstStyle/>
          <a:p>
            <a:pPr fontAlgn="ctr"/>
            <a:r>
              <a:rPr lang="en-US" sz="2400">
                <a:solidFill>
                  <a:srgbClr val="008000"/>
                </a:solidFill>
                <a:latin typeface="Arial" pitchFamily="34" charset="0"/>
              </a:rPr>
              <a:t>Diagnostics</a:t>
            </a:r>
          </a:p>
        </p:txBody>
      </p:sp>
      <p:sp>
        <p:nvSpPr>
          <p:cNvPr id="29705" name="Text Box 11"/>
          <p:cNvSpPr txBox="1">
            <a:spLocks noChangeArrowheads="1"/>
          </p:cNvSpPr>
          <p:nvPr/>
        </p:nvSpPr>
        <p:spPr bwMode="auto">
          <a:xfrm>
            <a:off x="3429000" y="3810000"/>
            <a:ext cx="1447800" cy="822325"/>
          </a:xfrm>
          <a:prstGeom prst="rect">
            <a:avLst/>
          </a:prstGeom>
          <a:noFill/>
          <a:ln w="9525">
            <a:noFill/>
            <a:miter lim="800000"/>
            <a:headEnd/>
            <a:tailEnd/>
          </a:ln>
        </p:spPr>
        <p:txBody>
          <a:bodyPr>
            <a:spAutoFit/>
          </a:bodyPr>
          <a:lstStyle/>
          <a:p>
            <a:pPr fontAlgn="ctr"/>
            <a:r>
              <a:rPr lang="en-US" sz="2400">
                <a:solidFill>
                  <a:srgbClr val="008000"/>
                </a:solidFill>
                <a:latin typeface="Arial" pitchFamily="34" charset="0"/>
              </a:rPr>
              <a:t>Tune-up dump</a:t>
            </a:r>
          </a:p>
        </p:txBody>
      </p:sp>
      <p:sp>
        <p:nvSpPr>
          <p:cNvPr id="29706" name="Text Box 12"/>
          <p:cNvSpPr txBox="1">
            <a:spLocks noChangeArrowheads="1"/>
          </p:cNvSpPr>
          <p:nvPr/>
        </p:nvSpPr>
        <p:spPr bwMode="auto">
          <a:xfrm>
            <a:off x="2438400" y="1295400"/>
            <a:ext cx="1082675" cy="1187450"/>
          </a:xfrm>
          <a:prstGeom prst="rect">
            <a:avLst/>
          </a:prstGeom>
          <a:noFill/>
          <a:ln w="9525">
            <a:noFill/>
            <a:miter lim="800000"/>
            <a:headEnd/>
            <a:tailEnd/>
          </a:ln>
        </p:spPr>
        <p:txBody>
          <a:bodyPr>
            <a:spAutoFit/>
          </a:bodyPr>
          <a:lstStyle/>
          <a:p>
            <a:pPr fontAlgn="ctr"/>
            <a:r>
              <a:rPr lang="en-US" sz="2400">
                <a:solidFill>
                  <a:srgbClr val="008000"/>
                </a:solidFill>
                <a:latin typeface="Arial" pitchFamily="34" charset="0"/>
              </a:rPr>
              <a:t>Beam</a:t>
            </a:r>
          </a:p>
          <a:p>
            <a:pPr fontAlgn="ctr"/>
            <a:r>
              <a:rPr lang="en-US" sz="2400">
                <a:solidFill>
                  <a:srgbClr val="008000"/>
                </a:solidFill>
                <a:latin typeface="Arial" pitchFamily="34" charset="0"/>
              </a:rPr>
              <a:t>Switch</a:t>
            </a:r>
          </a:p>
          <a:p>
            <a:pPr fontAlgn="ctr"/>
            <a:r>
              <a:rPr lang="en-US" sz="2400">
                <a:solidFill>
                  <a:srgbClr val="008000"/>
                </a:solidFill>
                <a:latin typeface="Arial" pitchFamily="34" charset="0"/>
              </a:rPr>
              <a:t>Yard</a:t>
            </a:r>
          </a:p>
        </p:txBody>
      </p:sp>
      <p:sp>
        <p:nvSpPr>
          <p:cNvPr id="29707" name="Text Box 13"/>
          <p:cNvSpPr txBox="1">
            <a:spLocks noChangeArrowheads="1"/>
          </p:cNvSpPr>
          <p:nvPr/>
        </p:nvSpPr>
        <p:spPr bwMode="auto">
          <a:xfrm>
            <a:off x="0" y="2286000"/>
            <a:ext cx="1643063" cy="822325"/>
          </a:xfrm>
          <a:prstGeom prst="rect">
            <a:avLst/>
          </a:prstGeom>
          <a:noFill/>
          <a:ln w="9525">
            <a:noFill/>
            <a:miter lim="800000"/>
            <a:headEnd/>
            <a:tailEnd/>
          </a:ln>
        </p:spPr>
        <p:txBody>
          <a:bodyPr wrap="none">
            <a:spAutoFit/>
          </a:bodyPr>
          <a:lstStyle/>
          <a:p>
            <a:pPr fontAlgn="ctr"/>
            <a:r>
              <a:rPr lang="en-US" sz="2400">
                <a:solidFill>
                  <a:srgbClr val="008000"/>
                </a:solidFill>
                <a:latin typeface="Arial" pitchFamily="34" charset="0"/>
              </a:rPr>
              <a:t>Sacrificial </a:t>
            </a:r>
          </a:p>
          <a:p>
            <a:pPr fontAlgn="ctr"/>
            <a:r>
              <a:rPr lang="en-US" sz="2400">
                <a:solidFill>
                  <a:srgbClr val="008000"/>
                </a:solidFill>
                <a:latin typeface="Arial" pitchFamily="34" charset="0"/>
              </a:rPr>
              <a:t>collimators</a:t>
            </a:r>
          </a:p>
        </p:txBody>
      </p:sp>
      <p:sp>
        <p:nvSpPr>
          <p:cNvPr id="29708" name="Text Box 14"/>
          <p:cNvSpPr txBox="1">
            <a:spLocks noChangeArrowheads="1"/>
          </p:cNvSpPr>
          <p:nvPr/>
        </p:nvSpPr>
        <p:spPr bwMode="auto">
          <a:xfrm>
            <a:off x="7239000" y="5715000"/>
            <a:ext cx="1539875" cy="457200"/>
          </a:xfrm>
          <a:prstGeom prst="rect">
            <a:avLst/>
          </a:prstGeom>
          <a:noFill/>
          <a:ln w="9525">
            <a:noFill/>
            <a:miter lim="800000"/>
            <a:headEnd/>
            <a:tailEnd/>
          </a:ln>
        </p:spPr>
        <p:txBody>
          <a:bodyPr wrap="none">
            <a:spAutoFit/>
          </a:bodyPr>
          <a:lstStyle/>
          <a:p>
            <a:pPr fontAlgn="ctr"/>
            <a:r>
              <a:rPr lang="en-US" sz="2400">
                <a:solidFill>
                  <a:srgbClr val="008000"/>
                </a:solidFill>
                <a:latin typeface="Arial" pitchFamily="34" charset="0"/>
              </a:rPr>
              <a:t>Extraction</a:t>
            </a:r>
          </a:p>
        </p:txBody>
      </p:sp>
      <p:sp>
        <p:nvSpPr>
          <p:cNvPr id="29709" name="Text Box 15"/>
          <p:cNvSpPr txBox="1">
            <a:spLocks noChangeArrowheads="1"/>
          </p:cNvSpPr>
          <p:nvPr/>
        </p:nvSpPr>
        <p:spPr bwMode="auto">
          <a:xfrm>
            <a:off x="0" y="5410200"/>
            <a:ext cx="2501900" cy="519113"/>
          </a:xfrm>
          <a:prstGeom prst="rect">
            <a:avLst/>
          </a:prstGeom>
          <a:noFill/>
          <a:ln w="9525">
            <a:noFill/>
            <a:miter lim="800000"/>
            <a:headEnd/>
            <a:tailEnd/>
          </a:ln>
        </p:spPr>
        <p:txBody>
          <a:bodyPr wrap="none">
            <a:spAutoFit/>
          </a:bodyPr>
          <a:lstStyle/>
          <a:p>
            <a:pPr fontAlgn="ctr"/>
            <a:r>
              <a:rPr lang="en-US" sz="2800">
                <a:latin typeface="Arial" pitchFamily="34" charset="0"/>
              </a:rPr>
              <a:t>grid: 100m*1m</a:t>
            </a:r>
          </a:p>
        </p:txBody>
      </p:sp>
      <p:sp>
        <p:nvSpPr>
          <p:cNvPr id="29710" name="Text Box 16"/>
          <p:cNvSpPr txBox="1">
            <a:spLocks noChangeArrowheads="1"/>
          </p:cNvSpPr>
          <p:nvPr/>
        </p:nvSpPr>
        <p:spPr bwMode="auto">
          <a:xfrm>
            <a:off x="4953000" y="5562600"/>
            <a:ext cx="1693863" cy="457200"/>
          </a:xfrm>
          <a:prstGeom prst="rect">
            <a:avLst/>
          </a:prstGeom>
          <a:noFill/>
          <a:ln w="9525">
            <a:noFill/>
            <a:miter lim="800000"/>
            <a:headEnd/>
            <a:tailEnd/>
          </a:ln>
        </p:spPr>
        <p:txBody>
          <a:bodyPr wrap="none">
            <a:spAutoFit/>
          </a:bodyPr>
          <a:lstStyle/>
          <a:p>
            <a:pPr fontAlgn="ctr"/>
            <a:r>
              <a:rPr lang="en-US" sz="2400">
                <a:solidFill>
                  <a:srgbClr val="008000"/>
                </a:solidFill>
                <a:latin typeface="Arial" pitchFamily="34" charset="0"/>
              </a:rPr>
              <a:t>Main dump</a:t>
            </a:r>
          </a:p>
        </p:txBody>
      </p:sp>
      <p:sp>
        <p:nvSpPr>
          <p:cNvPr id="29711" name="Text Box 17"/>
          <p:cNvSpPr txBox="1">
            <a:spLocks noChangeArrowheads="1"/>
          </p:cNvSpPr>
          <p:nvPr/>
        </p:nvSpPr>
        <p:spPr bwMode="auto">
          <a:xfrm>
            <a:off x="5334000" y="4724400"/>
            <a:ext cx="1558925" cy="457200"/>
          </a:xfrm>
          <a:prstGeom prst="rect">
            <a:avLst/>
          </a:prstGeom>
          <a:noFill/>
          <a:ln w="9525">
            <a:noFill/>
            <a:miter lim="800000"/>
            <a:headEnd/>
            <a:tailEnd/>
          </a:ln>
        </p:spPr>
        <p:txBody>
          <a:bodyPr wrap="none">
            <a:spAutoFit/>
          </a:bodyPr>
          <a:lstStyle/>
          <a:p>
            <a:pPr fontAlgn="ctr"/>
            <a:r>
              <a:rPr lang="en-US" sz="2400">
                <a:solidFill>
                  <a:srgbClr val="008000"/>
                </a:solidFill>
                <a:latin typeface="Arial" pitchFamily="34" charset="0"/>
              </a:rPr>
              <a:t>Muon wall</a:t>
            </a:r>
          </a:p>
        </p:txBody>
      </p:sp>
      <p:sp>
        <p:nvSpPr>
          <p:cNvPr id="29712" name="Text Box 18"/>
          <p:cNvSpPr txBox="1">
            <a:spLocks noChangeArrowheads="1"/>
          </p:cNvSpPr>
          <p:nvPr/>
        </p:nvSpPr>
        <p:spPr bwMode="auto">
          <a:xfrm>
            <a:off x="1295400" y="3429000"/>
            <a:ext cx="2438400" cy="1187450"/>
          </a:xfrm>
          <a:prstGeom prst="rect">
            <a:avLst/>
          </a:prstGeom>
          <a:noFill/>
          <a:ln w="9525">
            <a:noFill/>
            <a:miter lim="800000"/>
            <a:headEnd/>
            <a:tailEnd/>
          </a:ln>
        </p:spPr>
        <p:txBody>
          <a:bodyPr>
            <a:spAutoFit/>
          </a:bodyPr>
          <a:lstStyle/>
          <a:p>
            <a:pPr fontAlgn="ctr"/>
            <a:r>
              <a:rPr lang="en-US" sz="2400">
                <a:solidFill>
                  <a:srgbClr val="008000"/>
                </a:solidFill>
                <a:latin typeface="Arial" pitchFamily="34" charset="0"/>
              </a:rPr>
              <a:t>Tune-up &amp; emergency Extraction</a:t>
            </a:r>
          </a:p>
        </p:txBody>
      </p:sp>
      <p:sp>
        <p:nvSpPr>
          <p:cNvPr id="29713" name="Rectangle 19"/>
          <p:cNvSpPr>
            <a:spLocks noChangeArrowheads="1"/>
          </p:cNvSpPr>
          <p:nvPr/>
        </p:nvSpPr>
        <p:spPr bwMode="auto">
          <a:xfrm>
            <a:off x="3352800" y="762000"/>
            <a:ext cx="5791200" cy="1066800"/>
          </a:xfrm>
          <a:prstGeom prst="rect">
            <a:avLst/>
          </a:prstGeom>
          <a:noFill/>
          <a:ln w="9525">
            <a:noFill/>
            <a:miter lim="800000"/>
            <a:headEnd/>
            <a:tailEnd/>
          </a:ln>
        </p:spPr>
        <p:txBody>
          <a:bodyPr/>
          <a:lstStyle/>
          <a:p>
            <a:pPr marL="342900" indent="-342900" algn="r" eaLnBrk="1" hangingPunct="1">
              <a:spcBef>
                <a:spcPct val="20000"/>
              </a:spcBef>
              <a:buFontTx/>
              <a:buChar char="•"/>
            </a:pPr>
            <a:r>
              <a:rPr lang="en-US" sz="2800">
                <a:solidFill>
                  <a:srgbClr val="23346C"/>
                </a:solidFill>
                <a:latin typeface="Berlin Sans FB" pitchFamily="34" charset="0"/>
              </a:rPr>
              <a:t>As we go through the lecture, the purpose of each subsystem should become clear</a:t>
            </a:r>
          </a:p>
        </p:txBody>
      </p:sp>
      <p:sp>
        <p:nvSpPr>
          <p:cNvPr id="29714" name="Line 20"/>
          <p:cNvSpPr>
            <a:spLocks noChangeShapeType="1"/>
          </p:cNvSpPr>
          <p:nvPr/>
        </p:nvSpPr>
        <p:spPr bwMode="auto">
          <a:xfrm flipV="1">
            <a:off x="6858000" y="4267200"/>
            <a:ext cx="457200" cy="609600"/>
          </a:xfrm>
          <a:prstGeom prst="line">
            <a:avLst/>
          </a:prstGeom>
          <a:noFill/>
          <a:ln w="9525">
            <a:solidFill>
              <a:schemeClr val="tx1"/>
            </a:solidFill>
            <a:round/>
            <a:headEnd/>
            <a:tailEnd type="triangle" w="med" len="med"/>
          </a:ln>
        </p:spPr>
        <p:txBody>
          <a:bodyPr/>
          <a:lstStyle/>
          <a:p>
            <a:endParaRPr lang="en-GB"/>
          </a:p>
        </p:txBody>
      </p:sp>
      <p:sp>
        <p:nvSpPr>
          <p:cNvPr id="29715" name="Line 21"/>
          <p:cNvSpPr>
            <a:spLocks noChangeShapeType="1"/>
          </p:cNvSpPr>
          <p:nvPr/>
        </p:nvSpPr>
        <p:spPr bwMode="auto">
          <a:xfrm flipV="1">
            <a:off x="6553200" y="5562600"/>
            <a:ext cx="838200" cy="228600"/>
          </a:xfrm>
          <a:prstGeom prst="line">
            <a:avLst/>
          </a:prstGeom>
          <a:noFill/>
          <a:ln w="9525">
            <a:solidFill>
              <a:schemeClr val="tx1"/>
            </a:solidFill>
            <a:round/>
            <a:headEnd/>
            <a:tailEnd type="triangle" w="med" len="med"/>
          </a:ln>
        </p:spPr>
        <p:txBody>
          <a:bodyPr/>
          <a:lstStyle/>
          <a:p>
            <a:endParaRPr lang="en-GB"/>
          </a:p>
        </p:txBody>
      </p:sp>
      <p:sp>
        <p:nvSpPr>
          <p:cNvPr id="29716" name="Line 22"/>
          <p:cNvSpPr>
            <a:spLocks noChangeShapeType="1"/>
          </p:cNvSpPr>
          <p:nvPr/>
        </p:nvSpPr>
        <p:spPr bwMode="auto">
          <a:xfrm flipV="1">
            <a:off x="2819400" y="3276600"/>
            <a:ext cx="457200" cy="304800"/>
          </a:xfrm>
          <a:prstGeom prst="line">
            <a:avLst/>
          </a:prstGeom>
          <a:noFill/>
          <a:ln w="9525">
            <a:solidFill>
              <a:schemeClr val="tx1"/>
            </a:solidFill>
            <a:round/>
            <a:headEnd/>
            <a:tailEnd type="triangle" w="med" len="med"/>
          </a:ln>
        </p:spPr>
        <p:txBody>
          <a:bodyPr/>
          <a:lstStyle/>
          <a:p>
            <a:endParaRPr lang="en-GB"/>
          </a:p>
        </p:txBody>
      </p:sp>
      <p:sp>
        <p:nvSpPr>
          <p:cNvPr id="29717" name="Line 23"/>
          <p:cNvSpPr>
            <a:spLocks noChangeShapeType="1"/>
          </p:cNvSpPr>
          <p:nvPr/>
        </p:nvSpPr>
        <p:spPr bwMode="auto">
          <a:xfrm>
            <a:off x="8305800" y="4038600"/>
            <a:ext cx="304800" cy="838200"/>
          </a:xfrm>
          <a:prstGeom prst="line">
            <a:avLst/>
          </a:prstGeom>
          <a:noFill/>
          <a:ln w="9525">
            <a:solidFill>
              <a:schemeClr val="tx1"/>
            </a:solidFill>
            <a:round/>
            <a:headEnd/>
            <a:tailEnd type="triangle" w="med" len="med"/>
          </a:ln>
        </p:spPr>
        <p:txBody>
          <a:bodyPr/>
          <a:lstStyle/>
          <a:p>
            <a:endParaRPr lang="en-GB"/>
          </a:p>
        </p:txBody>
      </p:sp>
    </p:spTree>
  </p:cSld>
  <p:clrMapOvr>
    <a:masterClrMapping/>
  </p:clrMapOvr>
  <p:transition>
    <p:strips dir="rd"/>
  </p:transition>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9634" name="Picture 4"/>
          <p:cNvPicPr>
            <a:picLocks noChangeAspect="1" noChangeArrowheads="1"/>
          </p:cNvPicPr>
          <p:nvPr/>
        </p:nvPicPr>
        <p:blipFill>
          <a:blip r:embed="rId2" cstate="screen"/>
          <a:srcRect/>
          <a:stretch>
            <a:fillRect/>
          </a:stretch>
        </p:blipFill>
        <p:spPr bwMode="auto">
          <a:xfrm>
            <a:off x="0" y="3962400"/>
            <a:ext cx="4267200" cy="2659063"/>
          </a:xfrm>
          <a:prstGeom prst="rect">
            <a:avLst/>
          </a:prstGeom>
          <a:noFill/>
          <a:ln w="9525">
            <a:noFill/>
            <a:miter lim="800000"/>
            <a:headEnd/>
            <a:tailEnd/>
          </a:ln>
        </p:spPr>
      </p:pic>
      <p:pic>
        <p:nvPicPr>
          <p:cNvPr id="69635" name="Picture 5"/>
          <p:cNvPicPr>
            <a:picLocks noChangeAspect="1" noChangeArrowheads="1"/>
          </p:cNvPicPr>
          <p:nvPr/>
        </p:nvPicPr>
        <p:blipFill>
          <a:blip r:embed="rId3" cstate="screen"/>
          <a:srcRect b="702"/>
          <a:stretch>
            <a:fillRect/>
          </a:stretch>
        </p:blipFill>
        <p:spPr bwMode="auto">
          <a:xfrm>
            <a:off x="4343400" y="2743200"/>
            <a:ext cx="4800600" cy="4040188"/>
          </a:xfrm>
          <a:prstGeom prst="rect">
            <a:avLst/>
          </a:prstGeom>
          <a:noFill/>
          <a:ln w="9525">
            <a:noFill/>
            <a:miter lim="800000"/>
            <a:headEnd/>
            <a:tailEnd/>
          </a:ln>
        </p:spPr>
      </p:pic>
      <p:sp>
        <p:nvSpPr>
          <p:cNvPr id="69636" name="Rectangle 8"/>
          <p:cNvSpPr>
            <a:spLocks noGrp="1" noChangeArrowheads="1"/>
          </p:cNvSpPr>
          <p:nvPr>
            <p:ph type="title"/>
          </p:nvPr>
        </p:nvSpPr>
        <p:spPr/>
        <p:txBody>
          <a:bodyPr/>
          <a:lstStyle/>
          <a:p>
            <a:r>
              <a:rPr lang="en-US" smtClean="0"/>
              <a:t>Detector Integrated Dipole</a:t>
            </a:r>
          </a:p>
        </p:txBody>
      </p:sp>
      <p:sp>
        <p:nvSpPr>
          <p:cNvPr id="69637" name="Rectangle 9"/>
          <p:cNvSpPr>
            <a:spLocks noGrp="1" noChangeArrowheads="1"/>
          </p:cNvSpPr>
          <p:nvPr>
            <p:ph type="body" idx="1"/>
          </p:nvPr>
        </p:nvSpPr>
        <p:spPr>
          <a:xfrm>
            <a:off x="139700" y="1041400"/>
            <a:ext cx="8458200" cy="5105400"/>
          </a:xfrm>
        </p:spPr>
        <p:txBody>
          <a:bodyPr/>
          <a:lstStyle/>
          <a:p>
            <a:pPr eaLnBrk="1" hangingPunct="1"/>
            <a:r>
              <a:rPr lang="en-US" sz="2000" smtClean="0"/>
              <a:t>With a crossing angle, when beams cross solenoid field, vertical orbit arise</a:t>
            </a:r>
          </a:p>
          <a:p>
            <a:pPr eaLnBrk="1" hangingPunct="1"/>
            <a:r>
              <a:rPr lang="en-US" sz="2000" smtClean="0"/>
              <a:t>For e+e- the orbit is anti-symmetrical and beams still collide head-on</a:t>
            </a:r>
          </a:p>
          <a:p>
            <a:pPr eaLnBrk="1" hangingPunct="1"/>
            <a:r>
              <a:rPr lang="en-US" sz="2000" smtClean="0"/>
              <a:t> If the vertical angle is undesirable (to preserve spin orientation or the e-e- luminosity), it can be compensated locally with DID</a:t>
            </a:r>
          </a:p>
          <a:p>
            <a:pPr eaLnBrk="1" hangingPunct="1"/>
            <a:r>
              <a:rPr lang="en-US" sz="2000" smtClean="0"/>
              <a:t>Alternatively, negative  polarity of DID may be useful to reduce angular spread of beam-beam pairs (anti-DID)</a:t>
            </a:r>
          </a:p>
          <a:p>
            <a:pPr eaLnBrk="1" hangingPunct="1"/>
            <a:endParaRPr lang="en-US" sz="2000" smtClean="0"/>
          </a:p>
        </p:txBody>
      </p:sp>
    </p:spTree>
  </p:cSld>
  <p:clrMapOvr>
    <a:masterClrMapping/>
  </p:clrMapOvr>
  <p:transition>
    <p:strips dir="rd"/>
  </p:transition>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2"/>
          <p:cNvSpPr>
            <a:spLocks noChangeArrowheads="1"/>
          </p:cNvSpPr>
          <p:nvPr/>
        </p:nvSpPr>
        <p:spPr bwMode="auto">
          <a:xfrm>
            <a:off x="1143000" y="76200"/>
            <a:ext cx="2057400" cy="838200"/>
          </a:xfrm>
          <a:prstGeom prst="rect">
            <a:avLst/>
          </a:prstGeom>
          <a:noFill/>
          <a:ln w="9525">
            <a:noFill/>
            <a:miter lim="800000"/>
            <a:headEnd/>
            <a:tailEnd/>
          </a:ln>
        </p:spPr>
        <p:txBody>
          <a:bodyPr/>
          <a:lstStyle/>
          <a:p>
            <a:pPr algn="ctr"/>
            <a:r>
              <a:rPr kumimoji="1" lang="en-US" sz="2800">
                <a:solidFill>
                  <a:schemeClr val="tx2"/>
                </a:solidFill>
                <a:latin typeface="Berlin Sans FB" pitchFamily="34" charset="0"/>
              </a:rPr>
              <a:t>Use of DID or anti-DID</a:t>
            </a:r>
          </a:p>
        </p:txBody>
      </p:sp>
      <p:pic>
        <p:nvPicPr>
          <p:cNvPr id="70659" name="Picture 3"/>
          <p:cNvPicPr>
            <a:picLocks noChangeAspect="1" noChangeArrowheads="1"/>
          </p:cNvPicPr>
          <p:nvPr/>
        </p:nvPicPr>
        <p:blipFill>
          <a:blip r:embed="rId2" cstate="screen"/>
          <a:srcRect/>
          <a:stretch>
            <a:fillRect/>
          </a:stretch>
        </p:blipFill>
        <p:spPr bwMode="auto">
          <a:xfrm>
            <a:off x="3810000" y="2057400"/>
            <a:ext cx="2743200" cy="2555875"/>
          </a:xfrm>
          <a:prstGeom prst="rect">
            <a:avLst/>
          </a:prstGeom>
          <a:noFill/>
          <a:ln w="9525">
            <a:noFill/>
            <a:miter lim="800000"/>
            <a:headEnd/>
            <a:tailEnd/>
          </a:ln>
        </p:spPr>
      </p:pic>
      <p:pic>
        <p:nvPicPr>
          <p:cNvPr id="70660" name="Picture 4"/>
          <p:cNvPicPr>
            <a:picLocks noChangeAspect="1" noChangeArrowheads="1"/>
          </p:cNvPicPr>
          <p:nvPr/>
        </p:nvPicPr>
        <p:blipFill>
          <a:blip r:embed="rId3" cstate="screen"/>
          <a:srcRect/>
          <a:stretch>
            <a:fillRect/>
          </a:stretch>
        </p:blipFill>
        <p:spPr bwMode="auto">
          <a:xfrm>
            <a:off x="228600" y="2133600"/>
            <a:ext cx="3352800" cy="2514600"/>
          </a:xfrm>
          <a:prstGeom prst="rect">
            <a:avLst/>
          </a:prstGeom>
          <a:noFill/>
          <a:ln w="9525">
            <a:noFill/>
            <a:miter lim="800000"/>
            <a:headEnd/>
            <a:tailEnd/>
          </a:ln>
        </p:spPr>
      </p:pic>
      <p:grpSp>
        <p:nvGrpSpPr>
          <p:cNvPr id="70661" name="Group 5"/>
          <p:cNvGrpSpPr>
            <a:grpSpLocks/>
          </p:cNvGrpSpPr>
          <p:nvPr/>
        </p:nvGrpSpPr>
        <p:grpSpPr bwMode="auto">
          <a:xfrm>
            <a:off x="2997200" y="50800"/>
            <a:ext cx="3124200" cy="1836738"/>
            <a:chOff x="1920" y="1584"/>
            <a:chExt cx="1968" cy="1157"/>
          </a:xfrm>
        </p:grpSpPr>
        <p:pic>
          <p:nvPicPr>
            <p:cNvPr id="70668" name="Picture 6"/>
            <p:cNvPicPr>
              <a:picLocks noChangeAspect="1" noChangeArrowheads="1"/>
            </p:cNvPicPr>
            <p:nvPr/>
          </p:nvPicPr>
          <p:blipFill>
            <a:blip r:embed="rId4" cstate="screen"/>
            <a:srcRect/>
            <a:stretch>
              <a:fillRect/>
            </a:stretch>
          </p:blipFill>
          <p:spPr bwMode="auto">
            <a:xfrm>
              <a:off x="1920" y="1584"/>
              <a:ext cx="1968" cy="1157"/>
            </a:xfrm>
            <a:prstGeom prst="rect">
              <a:avLst/>
            </a:prstGeom>
            <a:noFill/>
            <a:ln w="9525">
              <a:noFill/>
              <a:miter lim="800000"/>
              <a:headEnd/>
              <a:tailEnd/>
            </a:ln>
          </p:spPr>
        </p:pic>
        <p:sp>
          <p:nvSpPr>
            <p:cNvPr id="70669" name="Text Box 7"/>
            <p:cNvSpPr txBox="1">
              <a:spLocks noChangeArrowheads="1"/>
            </p:cNvSpPr>
            <p:nvPr/>
          </p:nvSpPr>
          <p:spPr bwMode="auto">
            <a:xfrm>
              <a:off x="2528" y="1678"/>
              <a:ext cx="892" cy="192"/>
            </a:xfrm>
            <a:prstGeom prst="rect">
              <a:avLst/>
            </a:prstGeom>
            <a:noFill/>
            <a:ln w="9525">
              <a:noFill/>
              <a:miter lim="800000"/>
              <a:headEnd/>
              <a:tailEnd/>
            </a:ln>
          </p:spPr>
          <p:txBody>
            <a:bodyPr wrap="none">
              <a:spAutoFit/>
            </a:bodyPr>
            <a:lstStyle/>
            <a:p>
              <a:pPr eaLnBrk="1" hangingPunct="1"/>
              <a:r>
                <a:rPr lang="de-DE" sz="1400" b="1">
                  <a:solidFill>
                    <a:schemeClr val="tx2"/>
                  </a:solidFill>
                  <a:latin typeface="Arial" pitchFamily="34" charset="0"/>
                </a:rPr>
                <a:t>Orbit in 5T SiD</a:t>
              </a:r>
            </a:p>
          </p:txBody>
        </p:sp>
      </p:grpSp>
      <p:grpSp>
        <p:nvGrpSpPr>
          <p:cNvPr id="70662" name="Group 8"/>
          <p:cNvGrpSpPr>
            <a:grpSpLocks/>
          </p:cNvGrpSpPr>
          <p:nvPr/>
        </p:nvGrpSpPr>
        <p:grpSpPr bwMode="auto">
          <a:xfrm>
            <a:off x="6070600" y="63500"/>
            <a:ext cx="3048000" cy="1684338"/>
            <a:chOff x="1968" y="2736"/>
            <a:chExt cx="1920" cy="1061"/>
          </a:xfrm>
        </p:grpSpPr>
        <p:pic>
          <p:nvPicPr>
            <p:cNvPr id="70666" name="Picture 9"/>
            <p:cNvPicPr>
              <a:picLocks noChangeAspect="1" noChangeArrowheads="1"/>
            </p:cNvPicPr>
            <p:nvPr/>
          </p:nvPicPr>
          <p:blipFill>
            <a:blip r:embed="rId5" cstate="screen"/>
            <a:srcRect/>
            <a:stretch>
              <a:fillRect/>
            </a:stretch>
          </p:blipFill>
          <p:spPr bwMode="auto">
            <a:xfrm>
              <a:off x="1968" y="2736"/>
              <a:ext cx="1920" cy="1061"/>
            </a:xfrm>
            <a:prstGeom prst="rect">
              <a:avLst/>
            </a:prstGeom>
            <a:noFill/>
            <a:ln w="9525">
              <a:noFill/>
              <a:miter lim="800000"/>
              <a:headEnd/>
              <a:tailEnd/>
            </a:ln>
          </p:spPr>
        </p:pic>
        <p:sp>
          <p:nvSpPr>
            <p:cNvPr id="70667" name="Text Box 10"/>
            <p:cNvSpPr txBox="1">
              <a:spLocks noChangeArrowheads="1"/>
            </p:cNvSpPr>
            <p:nvPr/>
          </p:nvSpPr>
          <p:spPr bwMode="auto">
            <a:xfrm>
              <a:off x="2335" y="3056"/>
              <a:ext cx="793" cy="460"/>
            </a:xfrm>
            <a:prstGeom prst="rect">
              <a:avLst/>
            </a:prstGeom>
            <a:noFill/>
            <a:ln w="9525">
              <a:noFill/>
              <a:miter lim="800000"/>
              <a:headEnd/>
              <a:tailEnd/>
            </a:ln>
          </p:spPr>
          <p:txBody>
            <a:bodyPr wrap="none">
              <a:spAutoFit/>
            </a:bodyPr>
            <a:lstStyle/>
            <a:p>
              <a:pPr algn="ctr" eaLnBrk="1" hangingPunct="1"/>
              <a:r>
                <a:rPr lang="de-DE" sz="1400" b="1">
                  <a:solidFill>
                    <a:schemeClr val="tx2"/>
                  </a:solidFill>
                  <a:latin typeface="Arial" pitchFamily="34" charset="0"/>
                </a:rPr>
                <a:t>SiD IP angle </a:t>
              </a:r>
              <a:br>
                <a:rPr lang="de-DE" sz="1400" b="1">
                  <a:solidFill>
                    <a:schemeClr val="tx2"/>
                  </a:solidFill>
                  <a:latin typeface="Arial" pitchFamily="34" charset="0"/>
                </a:rPr>
              </a:br>
              <a:r>
                <a:rPr lang="de-DE" sz="1400" b="1">
                  <a:solidFill>
                    <a:schemeClr val="tx2"/>
                  </a:solidFill>
                  <a:latin typeface="Arial" pitchFamily="34" charset="0"/>
                </a:rPr>
                <a:t>zeroed </a:t>
              </a:r>
            </a:p>
            <a:p>
              <a:pPr algn="ctr" eaLnBrk="1" hangingPunct="1"/>
              <a:r>
                <a:rPr lang="de-DE" sz="1400" b="1">
                  <a:solidFill>
                    <a:schemeClr val="tx2"/>
                  </a:solidFill>
                  <a:latin typeface="Arial" pitchFamily="34" charset="0"/>
                </a:rPr>
                <a:t>w.DID</a:t>
              </a:r>
            </a:p>
          </p:txBody>
        </p:sp>
      </p:grpSp>
      <p:sp>
        <p:nvSpPr>
          <p:cNvPr id="70663" name="Text Box 11"/>
          <p:cNvSpPr txBox="1">
            <a:spLocks noChangeArrowheads="1"/>
          </p:cNvSpPr>
          <p:nvPr/>
        </p:nvSpPr>
        <p:spPr bwMode="auto">
          <a:xfrm>
            <a:off x="228600" y="1676400"/>
            <a:ext cx="2590800" cy="304800"/>
          </a:xfrm>
          <a:prstGeom prst="rect">
            <a:avLst/>
          </a:prstGeom>
          <a:noFill/>
          <a:ln w="9525">
            <a:noFill/>
            <a:miter lim="800000"/>
            <a:headEnd/>
            <a:tailEnd/>
          </a:ln>
        </p:spPr>
        <p:txBody>
          <a:bodyPr>
            <a:spAutoFit/>
          </a:bodyPr>
          <a:lstStyle/>
          <a:p>
            <a:pPr algn="ctr" eaLnBrk="1" hangingPunct="1"/>
            <a:r>
              <a:rPr lang="de-DE" sz="1400" b="1">
                <a:solidFill>
                  <a:schemeClr val="tx2"/>
                </a:solidFill>
                <a:latin typeface="Arial" pitchFamily="34" charset="0"/>
              </a:rPr>
              <a:t>DID field shape and scheme </a:t>
            </a:r>
          </a:p>
        </p:txBody>
      </p:sp>
      <p:sp>
        <p:nvSpPr>
          <p:cNvPr id="70664" name="Text Box 14"/>
          <p:cNvSpPr txBox="1">
            <a:spLocks noChangeArrowheads="1"/>
          </p:cNvSpPr>
          <p:nvPr/>
        </p:nvSpPr>
        <p:spPr bwMode="auto">
          <a:xfrm>
            <a:off x="6384925" y="1687513"/>
            <a:ext cx="1095375" cy="396875"/>
          </a:xfrm>
          <a:prstGeom prst="rect">
            <a:avLst/>
          </a:prstGeom>
          <a:noFill/>
          <a:ln w="9525">
            <a:noFill/>
            <a:miter lim="800000"/>
            <a:headEnd/>
            <a:tailEnd/>
          </a:ln>
        </p:spPr>
        <p:txBody>
          <a:bodyPr wrap="none">
            <a:spAutoFit/>
          </a:bodyPr>
          <a:lstStyle/>
          <a:p>
            <a:r>
              <a:rPr lang="en-US" sz="2000">
                <a:latin typeface="Berlin Sans FB" pitchFamily="34" charset="0"/>
              </a:rPr>
              <a:t>DID case</a:t>
            </a:r>
          </a:p>
        </p:txBody>
      </p:sp>
      <p:sp>
        <p:nvSpPr>
          <p:cNvPr id="70665" name="Text Box 16"/>
          <p:cNvSpPr txBox="1">
            <a:spLocks noChangeArrowheads="1"/>
          </p:cNvSpPr>
          <p:nvPr/>
        </p:nvSpPr>
        <p:spPr bwMode="auto">
          <a:xfrm>
            <a:off x="304800" y="4800600"/>
            <a:ext cx="8382000" cy="1311275"/>
          </a:xfrm>
          <a:prstGeom prst="rect">
            <a:avLst/>
          </a:prstGeom>
          <a:noFill/>
          <a:ln w="9525">
            <a:noFill/>
            <a:miter lim="800000"/>
            <a:headEnd/>
            <a:tailEnd/>
          </a:ln>
        </p:spPr>
        <p:txBody>
          <a:bodyPr>
            <a:spAutoFit/>
          </a:bodyPr>
          <a:lstStyle/>
          <a:p>
            <a:pPr>
              <a:buFontTx/>
              <a:buChar char="•"/>
            </a:pPr>
            <a:r>
              <a:rPr lang="en-US" sz="2000">
                <a:solidFill>
                  <a:schemeClr val="tx2"/>
                </a:solidFill>
                <a:latin typeface="Berlin Sans FB" pitchFamily="34" charset="0"/>
              </a:rPr>
              <a:t> The negative polarity of DID is also possible (called anti-DID)</a:t>
            </a:r>
          </a:p>
          <a:p>
            <a:r>
              <a:rPr lang="en-US" sz="2000">
                <a:solidFill>
                  <a:schemeClr val="tx2"/>
                </a:solidFill>
                <a:latin typeface="Berlin Sans FB" pitchFamily="34" charset="0"/>
              </a:rPr>
              <a:t> </a:t>
            </a:r>
          </a:p>
          <a:p>
            <a:pPr>
              <a:buFontTx/>
              <a:buChar char="•"/>
            </a:pPr>
            <a:r>
              <a:rPr lang="en-US" sz="2000">
                <a:solidFill>
                  <a:schemeClr val="tx2"/>
                </a:solidFill>
                <a:latin typeface="Berlin Sans FB" pitchFamily="34" charset="0"/>
              </a:rPr>
              <a:t>In  this case the vertical angle at the IP is somewhat increased, but the background conditions due to low energy pairs (see below) and are improved</a:t>
            </a:r>
          </a:p>
        </p:txBody>
      </p:sp>
    </p:spTree>
  </p:cSld>
  <p:clrMapOvr>
    <a:masterClrMapping/>
  </p:clrMapOvr>
  <p:transition>
    <p:strips dir="rd"/>
  </p:transition>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4"/>
          <p:cNvSpPr>
            <a:spLocks noChangeArrowheads="1"/>
          </p:cNvSpPr>
          <p:nvPr/>
        </p:nvSpPr>
        <p:spPr bwMode="auto">
          <a:xfrm>
            <a:off x="457200" y="0"/>
            <a:ext cx="4267200" cy="563563"/>
          </a:xfrm>
          <a:prstGeom prst="rect">
            <a:avLst/>
          </a:prstGeom>
          <a:noFill/>
          <a:ln w="9525">
            <a:noFill/>
            <a:miter lim="800000"/>
            <a:headEnd/>
            <a:tailEnd/>
          </a:ln>
        </p:spPr>
        <p:txBody>
          <a:bodyPr anchor="ctr"/>
          <a:lstStyle/>
          <a:p>
            <a:pPr algn="ctr"/>
            <a:r>
              <a:rPr kumimoji="1" lang="en-US" sz="3200">
                <a:solidFill>
                  <a:schemeClr val="tx2"/>
                </a:solidFill>
                <a:latin typeface="Berlin Sans FB" pitchFamily="34" charset="0"/>
              </a:rPr>
              <a:t>14 mrad IR</a:t>
            </a:r>
          </a:p>
        </p:txBody>
      </p:sp>
      <p:pic>
        <p:nvPicPr>
          <p:cNvPr id="71683" name="Picture 5"/>
          <p:cNvPicPr>
            <a:picLocks noChangeAspect="1" noChangeArrowheads="1"/>
          </p:cNvPicPr>
          <p:nvPr/>
        </p:nvPicPr>
        <p:blipFill>
          <a:blip r:embed="rId2" cstate="screen"/>
          <a:srcRect/>
          <a:stretch>
            <a:fillRect/>
          </a:stretch>
        </p:blipFill>
        <p:spPr bwMode="auto">
          <a:xfrm>
            <a:off x="3352800" y="4419600"/>
            <a:ext cx="3962400" cy="2438400"/>
          </a:xfrm>
          <a:prstGeom prst="rect">
            <a:avLst/>
          </a:prstGeom>
          <a:noFill/>
          <a:ln w="9525">
            <a:noFill/>
            <a:miter lim="800000"/>
            <a:headEnd/>
            <a:tailEnd/>
          </a:ln>
        </p:spPr>
      </p:pic>
      <p:pic>
        <p:nvPicPr>
          <p:cNvPr id="71684" name="Picture 6"/>
          <p:cNvPicPr>
            <a:picLocks noChangeAspect="1" noChangeArrowheads="1"/>
          </p:cNvPicPr>
          <p:nvPr/>
        </p:nvPicPr>
        <p:blipFill>
          <a:blip r:embed="rId3" cstate="screen"/>
          <a:srcRect/>
          <a:stretch>
            <a:fillRect/>
          </a:stretch>
        </p:blipFill>
        <p:spPr bwMode="auto">
          <a:xfrm>
            <a:off x="7335838" y="2286000"/>
            <a:ext cx="1808162" cy="4114800"/>
          </a:xfrm>
          <a:prstGeom prst="rect">
            <a:avLst/>
          </a:prstGeom>
          <a:noFill/>
          <a:ln w="9525">
            <a:noFill/>
            <a:miter lim="800000"/>
            <a:headEnd/>
            <a:tailEnd/>
          </a:ln>
        </p:spPr>
      </p:pic>
      <p:pic>
        <p:nvPicPr>
          <p:cNvPr id="71685" name="Picture 7"/>
          <p:cNvPicPr>
            <a:picLocks noChangeAspect="1" noChangeArrowheads="1"/>
          </p:cNvPicPr>
          <p:nvPr/>
        </p:nvPicPr>
        <p:blipFill>
          <a:blip r:embed="rId4" cstate="screen"/>
          <a:srcRect/>
          <a:stretch>
            <a:fillRect/>
          </a:stretch>
        </p:blipFill>
        <p:spPr bwMode="auto">
          <a:xfrm>
            <a:off x="4419600" y="0"/>
            <a:ext cx="1998663" cy="2133600"/>
          </a:xfrm>
          <a:prstGeom prst="rect">
            <a:avLst/>
          </a:prstGeom>
          <a:noFill/>
          <a:ln w="9525">
            <a:noFill/>
            <a:miter lim="800000"/>
            <a:headEnd/>
            <a:tailEnd/>
          </a:ln>
        </p:spPr>
      </p:pic>
      <p:pic>
        <p:nvPicPr>
          <p:cNvPr id="71686" name="Picture 8"/>
          <p:cNvPicPr>
            <a:picLocks noChangeAspect="1" noChangeArrowheads="1"/>
          </p:cNvPicPr>
          <p:nvPr/>
        </p:nvPicPr>
        <p:blipFill>
          <a:blip r:embed="rId5" cstate="screen"/>
          <a:srcRect/>
          <a:stretch>
            <a:fillRect/>
          </a:stretch>
        </p:blipFill>
        <p:spPr bwMode="auto">
          <a:xfrm>
            <a:off x="0" y="3657600"/>
            <a:ext cx="2286000" cy="1744663"/>
          </a:xfrm>
          <a:prstGeom prst="rect">
            <a:avLst/>
          </a:prstGeom>
          <a:noFill/>
          <a:ln w="9525">
            <a:noFill/>
            <a:miter lim="800000"/>
            <a:headEnd/>
            <a:tailEnd/>
          </a:ln>
        </p:spPr>
      </p:pic>
      <p:pic>
        <p:nvPicPr>
          <p:cNvPr id="71687" name="Picture 9"/>
          <p:cNvPicPr>
            <a:picLocks noChangeAspect="1" noChangeArrowheads="1"/>
          </p:cNvPicPr>
          <p:nvPr/>
        </p:nvPicPr>
        <p:blipFill>
          <a:blip r:embed="rId6" cstate="screen"/>
          <a:srcRect/>
          <a:stretch>
            <a:fillRect/>
          </a:stretch>
        </p:blipFill>
        <p:spPr bwMode="auto">
          <a:xfrm>
            <a:off x="0" y="1138238"/>
            <a:ext cx="3581400" cy="2484437"/>
          </a:xfrm>
          <a:prstGeom prst="rect">
            <a:avLst/>
          </a:prstGeom>
          <a:noFill/>
          <a:ln w="9525">
            <a:noFill/>
            <a:miter lim="800000"/>
            <a:headEnd/>
            <a:tailEnd/>
          </a:ln>
        </p:spPr>
      </p:pic>
      <p:pic>
        <p:nvPicPr>
          <p:cNvPr id="71688" name="Picture 10"/>
          <p:cNvPicPr>
            <a:picLocks noChangeAspect="1" noChangeArrowheads="1"/>
          </p:cNvPicPr>
          <p:nvPr/>
        </p:nvPicPr>
        <p:blipFill>
          <a:blip r:embed="rId7" cstate="screen"/>
          <a:srcRect/>
          <a:stretch>
            <a:fillRect/>
          </a:stretch>
        </p:blipFill>
        <p:spPr bwMode="auto">
          <a:xfrm>
            <a:off x="5257800" y="2287588"/>
            <a:ext cx="1828800" cy="1790700"/>
          </a:xfrm>
          <a:prstGeom prst="rect">
            <a:avLst/>
          </a:prstGeom>
          <a:noFill/>
          <a:ln w="9525">
            <a:noFill/>
            <a:miter lim="800000"/>
            <a:headEnd/>
            <a:tailEnd/>
          </a:ln>
        </p:spPr>
      </p:pic>
      <p:pic>
        <p:nvPicPr>
          <p:cNvPr id="71689" name="Picture 11"/>
          <p:cNvPicPr>
            <a:picLocks noChangeAspect="1" noChangeArrowheads="1"/>
          </p:cNvPicPr>
          <p:nvPr/>
        </p:nvPicPr>
        <p:blipFill>
          <a:blip r:embed="rId8" cstate="screen"/>
          <a:srcRect/>
          <a:stretch>
            <a:fillRect/>
          </a:stretch>
        </p:blipFill>
        <p:spPr bwMode="auto">
          <a:xfrm>
            <a:off x="6477000" y="152400"/>
            <a:ext cx="2667000" cy="1535113"/>
          </a:xfrm>
          <a:prstGeom prst="rect">
            <a:avLst/>
          </a:prstGeom>
          <a:noFill/>
          <a:ln w="9525">
            <a:noFill/>
            <a:miter lim="800000"/>
            <a:headEnd/>
            <a:tailEnd/>
          </a:ln>
        </p:spPr>
      </p:pic>
      <p:pic>
        <p:nvPicPr>
          <p:cNvPr id="71690" name="Picture 12"/>
          <p:cNvPicPr>
            <a:picLocks noChangeAspect="1" noChangeArrowheads="1"/>
          </p:cNvPicPr>
          <p:nvPr/>
        </p:nvPicPr>
        <p:blipFill>
          <a:blip r:embed="rId9" cstate="screen"/>
          <a:srcRect/>
          <a:stretch>
            <a:fillRect/>
          </a:stretch>
        </p:blipFill>
        <p:spPr bwMode="auto">
          <a:xfrm>
            <a:off x="0" y="5418138"/>
            <a:ext cx="3276600" cy="1135062"/>
          </a:xfrm>
          <a:prstGeom prst="rect">
            <a:avLst/>
          </a:prstGeom>
          <a:noFill/>
          <a:ln w="9525">
            <a:noFill/>
            <a:miter lim="800000"/>
            <a:headEnd/>
            <a:tailEnd/>
          </a:ln>
        </p:spPr>
      </p:pic>
    </p:spTree>
  </p:cSld>
  <p:clrMapOvr>
    <a:masterClrMapping/>
  </p:clrMapOvr>
  <p:transition>
    <p:strips dir="rd"/>
  </p:transition>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2706" name="Picture 4" descr="pizza_delivery_guy_lg_nwm"/>
          <p:cNvPicPr>
            <a:picLocks noChangeAspect="1" noChangeArrowheads="1" noCrop="1"/>
          </p:cNvPicPr>
          <p:nvPr/>
        </p:nvPicPr>
        <p:blipFill>
          <a:blip r:embed="rId2" cstate="screen"/>
          <a:srcRect/>
          <a:stretch>
            <a:fillRect/>
          </a:stretch>
        </p:blipFill>
        <p:spPr bwMode="auto">
          <a:xfrm>
            <a:off x="3111500" y="2362200"/>
            <a:ext cx="2438400" cy="2438400"/>
          </a:xfrm>
          <a:prstGeom prst="rect">
            <a:avLst/>
          </a:prstGeom>
          <a:noFill/>
          <a:ln w="9525">
            <a:noFill/>
            <a:miter lim="800000"/>
            <a:headEnd/>
            <a:tailEnd/>
          </a:ln>
        </p:spPr>
      </p:pic>
      <p:pic>
        <p:nvPicPr>
          <p:cNvPr id="72707" name="Picture 5" descr="delivery_man"/>
          <p:cNvPicPr>
            <a:picLocks noChangeAspect="1" noChangeArrowheads="1"/>
          </p:cNvPicPr>
          <p:nvPr/>
        </p:nvPicPr>
        <p:blipFill>
          <a:blip r:embed="rId3" cstate="screen"/>
          <a:srcRect/>
          <a:stretch>
            <a:fillRect/>
          </a:stretch>
        </p:blipFill>
        <p:spPr bwMode="auto">
          <a:xfrm>
            <a:off x="6261100" y="2243138"/>
            <a:ext cx="2019300" cy="2800350"/>
          </a:xfrm>
          <a:prstGeom prst="rect">
            <a:avLst/>
          </a:prstGeom>
          <a:noFill/>
          <a:ln w="9525">
            <a:noFill/>
            <a:miter lim="800000"/>
            <a:headEnd/>
            <a:tailEnd/>
          </a:ln>
        </p:spPr>
      </p:pic>
      <p:pic>
        <p:nvPicPr>
          <p:cNvPr id="72708" name="Picture 6" descr="scooter"/>
          <p:cNvPicPr>
            <a:picLocks noChangeAspect="1" noChangeArrowheads="1"/>
          </p:cNvPicPr>
          <p:nvPr/>
        </p:nvPicPr>
        <p:blipFill>
          <a:blip r:embed="rId4" cstate="screen"/>
          <a:srcRect/>
          <a:stretch>
            <a:fillRect/>
          </a:stretch>
        </p:blipFill>
        <p:spPr bwMode="auto">
          <a:xfrm>
            <a:off x="533400" y="1762125"/>
            <a:ext cx="1635125" cy="3190875"/>
          </a:xfrm>
          <a:prstGeom prst="rect">
            <a:avLst/>
          </a:prstGeom>
          <a:noFill/>
          <a:ln w="9525">
            <a:noFill/>
            <a:miter lim="800000"/>
            <a:headEnd/>
            <a:tailEnd/>
          </a:ln>
        </p:spPr>
      </p:pic>
      <p:sp>
        <p:nvSpPr>
          <p:cNvPr id="72709" name="Text Box 7"/>
          <p:cNvSpPr txBox="1">
            <a:spLocks noChangeArrowheads="1"/>
          </p:cNvSpPr>
          <p:nvPr/>
        </p:nvSpPr>
        <p:spPr bwMode="auto">
          <a:xfrm>
            <a:off x="3340100" y="2924175"/>
            <a:ext cx="762000" cy="274638"/>
          </a:xfrm>
          <a:prstGeom prst="rect">
            <a:avLst/>
          </a:prstGeom>
          <a:noFill/>
          <a:ln w="9525">
            <a:noFill/>
            <a:miter lim="800000"/>
            <a:headEnd/>
            <a:tailEnd/>
          </a:ln>
        </p:spPr>
        <p:txBody>
          <a:bodyPr>
            <a:spAutoFit/>
          </a:bodyPr>
          <a:lstStyle/>
          <a:p>
            <a:pPr fontAlgn="ctr">
              <a:spcBef>
                <a:spcPct val="50000"/>
              </a:spcBef>
            </a:pPr>
            <a:r>
              <a:rPr lang="en-US" sz="1200" b="1">
                <a:latin typeface="Comic Sans MS" pitchFamily="66" charset="0"/>
              </a:rPr>
              <a:t>1TeV</a:t>
            </a:r>
          </a:p>
        </p:txBody>
      </p:sp>
      <p:sp>
        <p:nvSpPr>
          <p:cNvPr id="72710" name="Oval 8"/>
          <p:cNvSpPr>
            <a:spLocks noChangeArrowheads="1"/>
          </p:cNvSpPr>
          <p:nvPr/>
        </p:nvSpPr>
        <p:spPr bwMode="auto">
          <a:xfrm rot="-631667">
            <a:off x="6261100" y="2319338"/>
            <a:ext cx="1143000" cy="454025"/>
          </a:xfrm>
          <a:prstGeom prst="ellipse">
            <a:avLst/>
          </a:prstGeom>
          <a:noFill/>
          <a:ln w="9525">
            <a:solidFill>
              <a:schemeClr val="tx1"/>
            </a:solidFill>
            <a:round/>
            <a:headEnd/>
            <a:tailEnd/>
          </a:ln>
        </p:spPr>
        <p:txBody>
          <a:bodyPr wrap="none" anchor="ctr"/>
          <a:lstStyle/>
          <a:p>
            <a:endParaRPr lang="en-GB"/>
          </a:p>
        </p:txBody>
      </p:sp>
      <p:sp>
        <p:nvSpPr>
          <p:cNvPr id="72711" name="Rectangle 9"/>
          <p:cNvSpPr>
            <a:spLocks noChangeArrowheads="1"/>
          </p:cNvSpPr>
          <p:nvPr/>
        </p:nvSpPr>
        <p:spPr bwMode="auto">
          <a:xfrm>
            <a:off x="1143000" y="-76200"/>
            <a:ext cx="7086600" cy="914400"/>
          </a:xfrm>
          <a:prstGeom prst="rect">
            <a:avLst/>
          </a:prstGeom>
          <a:noFill/>
          <a:ln w="9525">
            <a:noFill/>
            <a:miter lim="800000"/>
            <a:headEnd/>
            <a:tailEnd/>
          </a:ln>
        </p:spPr>
        <p:txBody>
          <a:bodyPr anchor="ctr"/>
          <a:lstStyle/>
          <a:p>
            <a:pPr algn="ctr"/>
            <a:r>
              <a:rPr kumimoji="1" lang="en-US" sz="3600">
                <a:solidFill>
                  <a:schemeClr val="tx2"/>
                </a:solidFill>
                <a:latin typeface="Comic Sans MS" pitchFamily="66" charset="0"/>
              </a:rPr>
              <a:t>Beam Delivered…</a:t>
            </a:r>
          </a:p>
        </p:txBody>
      </p:sp>
      <p:sp>
        <p:nvSpPr>
          <p:cNvPr id="72712" name="Oval 11"/>
          <p:cNvSpPr>
            <a:spLocks noChangeArrowheads="1"/>
          </p:cNvSpPr>
          <p:nvPr/>
        </p:nvSpPr>
        <p:spPr bwMode="auto">
          <a:xfrm rot="-572422">
            <a:off x="6248400" y="2276475"/>
            <a:ext cx="1143000" cy="446088"/>
          </a:xfrm>
          <a:prstGeom prst="ellipse">
            <a:avLst/>
          </a:prstGeom>
          <a:solidFill>
            <a:schemeClr val="bg1"/>
          </a:solidFill>
          <a:ln w="9525">
            <a:solidFill>
              <a:schemeClr val="tx1"/>
            </a:solidFill>
            <a:round/>
            <a:headEnd/>
            <a:tailEnd/>
          </a:ln>
        </p:spPr>
        <p:txBody>
          <a:bodyPr wrap="none" anchor="ctr"/>
          <a:lstStyle/>
          <a:p>
            <a:endParaRPr lang="en-GB"/>
          </a:p>
        </p:txBody>
      </p:sp>
      <p:sp>
        <p:nvSpPr>
          <p:cNvPr id="72713" name="Oval 12"/>
          <p:cNvSpPr>
            <a:spLocks noChangeArrowheads="1"/>
          </p:cNvSpPr>
          <p:nvPr/>
        </p:nvSpPr>
        <p:spPr bwMode="auto">
          <a:xfrm rot="-839940">
            <a:off x="7632700" y="2243138"/>
            <a:ext cx="774700" cy="241300"/>
          </a:xfrm>
          <a:prstGeom prst="ellipse">
            <a:avLst/>
          </a:prstGeom>
          <a:solidFill>
            <a:schemeClr val="bg1"/>
          </a:solidFill>
          <a:ln w="9525">
            <a:solidFill>
              <a:schemeClr val="tx1"/>
            </a:solidFill>
            <a:round/>
            <a:headEnd/>
            <a:tailEnd/>
          </a:ln>
        </p:spPr>
        <p:txBody>
          <a:bodyPr wrap="none" anchor="ctr"/>
          <a:lstStyle/>
          <a:p>
            <a:endParaRPr lang="en-GB"/>
          </a:p>
        </p:txBody>
      </p:sp>
      <p:sp>
        <p:nvSpPr>
          <p:cNvPr id="72714" name="Oval 13"/>
          <p:cNvSpPr>
            <a:spLocks noChangeArrowheads="1"/>
          </p:cNvSpPr>
          <p:nvPr/>
        </p:nvSpPr>
        <p:spPr bwMode="auto">
          <a:xfrm rot="-839940">
            <a:off x="8623300" y="2243138"/>
            <a:ext cx="469900" cy="152400"/>
          </a:xfrm>
          <a:prstGeom prst="ellipse">
            <a:avLst/>
          </a:prstGeom>
          <a:solidFill>
            <a:schemeClr val="bg1"/>
          </a:solidFill>
          <a:ln w="9525">
            <a:solidFill>
              <a:schemeClr val="tx1"/>
            </a:solidFill>
            <a:round/>
            <a:headEnd/>
            <a:tailEnd/>
          </a:ln>
        </p:spPr>
        <p:txBody>
          <a:bodyPr wrap="none" anchor="ctr"/>
          <a:lstStyle/>
          <a:p>
            <a:endParaRPr lang="en-GB"/>
          </a:p>
        </p:txBody>
      </p:sp>
      <p:sp>
        <p:nvSpPr>
          <p:cNvPr id="72715" name="AutoShape 14"/>
          <p:cNvSpPr>
            <a:spLocks noChangeArrowheads="1"/>
          </p:cNvSpPr>
          <p:nvPr/>
        </p:nvSpPr>
        <p:spPr bwMode="auto">
          <a:xfrm>
            <a:off x="2286000" y="1143000"/>
            <a:ext cx="3886200" cy="4953000"/>
          </a:xfrm>
          <a:prstGeom prst="irregularSeal1">
            <a:avLst/>
          </a:prstGeom>
          <a:noFill/>
          <a:ln w="28575">
            <a:solidFill>
              <a:srgbClr val="FF0000"/>
            </a:solidFill>
            <a:miter lim="800000"/>
            <a:headEnd/>
            <a:tailEnd/>
          </a:ln>
        </p:spPr>
        <p:txBody>
          <a:bodyPr wrap="none" anchor="ctr"/>
          <a:lstStyle/>
          <a:p>
            <a:pPr algn="ctr"/>
            <a:endParaRPr lang="en-US">
              <a:solidFill>
                <a:srgbClr val="FF0000"/>
              </a:solidFill>
            </a:endParaRPr>
          </a:p>
        </p:txBody>
      </p:sp>
      <p:sp>
        <p:nvSpPr>
          <p:cNvPr id="72716" name="Text Box 15"/>
          <p:cNvSpPr txBox="1">
            <a:spLocks noChangeArrowheads="1"/>
          </p:cNvSpPr>
          <p:nvPr/>
        </p:nvSpPr>
        <p:spPr bwMode="auto">
          <a:xfrm>
            <a:off x="6654800" y="2224088"/>
            <a:ext cx="1295400" cy="519112"/>
          </a:xfrm>
          <a:prstGeom prst="rect">
            <a:avLst/>
          </a:prstGeom>
          <a:noFill/>
          <a:ln w="9525">
            <a:noFill/>
            <a:miter lim="800000"/>
            <a:headEnd/>
            <a:tailEnd/>
          </a:ln>
        </p:spPr>
        <p:txBody>
          <a:bodyPr>
            <a:spAutoFit/>
          </a:bodyPr>
          <a:lstStyle/>
          <a:p>
            <a:pPr fontAlgn="ctr">
              <a:spcBef>
                <a:spcPct val="50000"/>
              </a:spcBef>
            </a:pPr>
            <a:r>
              <a:rPr lang="en-US" sz="2800">
                <a:latin typeface="Arial" pitchFamily="34" charset="0"/>
              </a:rPr>
              <a:t>e</a:t>
            </a:r>
            <a:r>
              <a:rPr lang="en-US" sz="2800" baseline="30000">
                <a:latin typeface="Arial" pitchFamily="34" charset="0"/>
              </a:rPr>
              <a:t>-</a:t>
            </a:r>
          </a:p>
        </p:txBody>
      </p:sp>
      <p:sp>
        <p:nvSpPr>
          <p:cNvPr id="72717" name="Text Box 16"/>
          <p:cNvSpPr txBox="1">
            <a:spLocks noChangeArrowheads="1"/>
          </p:cNvSpPr>
          <p:nvPr/>
        </p:nvSpPr>
        <p:spPr bwMode="auto">
          <a:xfrm>
            <a:off x="1524000" y="2233613"/>
            <a:ext cx="1295400" cy="519112"/>
          </a:xfrm>
          <a:prstGeom prst="rect">
            <a:avLst/>
          </a:prstGeom>
          <a:noFill/>
          <a:ln w="9525">
            <a:noFill/>
            <a:miter lim="800000"/>
            <a:headEnd/>
            <a:tailEnd/>
          </a:ln>
        </p:spPr>
        <p:txBody>
          <a:bodyPr>
            <a:spAutoFit/>
          </a:bodyPr>
          <a:lstStyle/>
          <a:p>
            <a:pPr fontAlgn="ctr">
              <a:spcBef>
                <a:spcPct val="50000"/>
              </a:spcBef>
            </a:pPr>
            <a:r>
              <a:rPr lang="en-US" sz="2800">
                <a:latin typeface="Arial" pitchFamily="34" charset="0"/>
              </a:rPr>
              <a:t>e</a:t>
            </a:r>
            <a:r>
              <a:rPr lang="en-US" sz="2800" baseline="30000">
                <a:latin typeface="Arial" pitchFamily="34" charset="0"/>
              </a:rPr>
              <a:t>+</a:t>
            </a:r>
          </a:p>
        </p:txBody>
      </p:sp>
      <p:sp>
        <p:nvSpPr>
          <p:cNvPr id="72718" name="Text Box 17"/>
          <p:cNvSpPr txBox="1">
            <a:spLocks noChangeArrowheads="1"/>
          </p:cNvSpPr>
          <p:nvPr/>
        </p:nvSpPr>
        <p:spPr bwMode="auto">
          <a:xfrm>
            <a:off x="7910513" y="2147888"/>
            <a:ext cx="1295400" cy="396875"/>
          </a:xfrm>
          <a:prstGeom prst="rect">
            <a:avLst/>
          </a:prstGeom>
          <a:noFill/>
          <a:ln w="9525">
            <a:noFill/>
            <a:miter lim="800000"/>
            <a:headEnd/>
            <a:tailEnd/>
          </a:ln>
        </p:spPr>
        <p:txBody>
          <a:bodyPr>
            <a:spAutoFit/>
          </a:bodyPr>
          <a:lstStyle/>
          <a:p>
            <a:pPr fontAlgn="ctr">
              <a:spcBef>
                <a:spcPct val="50000"/>
              </a:spcBef>
            </a:pPr>
            <a:r>
              <a:rPr lang="en-US" sz="2000">
                <a:latin typeface="Arial" pitchFamily="34" charset="0"/>
              </a:rPr>
              <a:t>e</a:t>
            </a:r>
            <a:r>
              <a:rPr lang="en-US" sz="2000" baseline="30000">
                <a:latin typeface="Arial" pitchFamily="34" charset="0"/>
              </a:rPr>
              <a:t>-</a:t>
            </a:r>
          </a:p>
        </p:txBody>
      </p:sp>
      <p:sp>
        <p:nvSpPr>
          <p:cNvPr id="72719" name="Text Box 18"/>
          <p:cNvSpPr txBox="1">
            <a:spLocks noChangeArrowheads="1"/>
          </p:cNvSpPr>
          <p:nvPr/>
        </p:nvSpPr>
        <p:spPr bwMode="auto">
          <a:xfrm>
            <a:off x="8729663" y="2176463"/>
            <a:ext cx="414337" cy="274637"/>
          </a:xfrm>
          <a:prstGeom prst="rect">
            <a:avLst/>
          </a:prstGeom>
          <a:noFill/>
          <a:ln w="9525">
            <a:noFill/>
            <a:miter lim="800000"/>
            <a:headEnd/>
            <a:tailEnd/>
          </a:ln>
        </p:spPr>
        <p:txBody>
          <a:bodyPr>
            <a:spAutoFit/>
          </a:bodyPr>
          <a:lstStyle/>
          <a:p>
            <a:pPr fontAlgn="ctr">
              <a:spcBef>
                <a:spcPct val="50000"/>
              </a:spcBef>
            </a:pPr>
            <a:r>
              <a:rPr lang="en-US" sz="1200">
                <a:latin typeface="Arial" pitchFamily="34" charset="0"/>
              </a:rPr>
              <a:t>e</a:t>
            </a:r>
            <a:r>
              <a:rPr lang="en-US" sz="1200" baseline="30000">
                <a:latin typeface="Arial" pitchFamily="34" charset="0"/>
              </a:rPr>
              <a:t>-</a:t>
            </a:r>
          </a:p>
        </p:txBody>
      </p:sp>
      <p:sp>
        <p:nvSpPr>
          <p:cNvPr id="72720" name="Text Box 19"/>
          <p:cNvSpPr txBox="1">
            <a:spLocks noChangeArrowheads="1"/>
          </p:cNvSpPr>
          <p:nvPr/>
        </p:nvSpPr>
        <p:spPr bwMode="auto">
          <a:xfrm>
            <a:off x="381000" y="2127250"/>
            <a:ext cx="1295400" cy="396875"/>
          </a:xfrm>
          <a:prstGeom prst="rect">
            <a:avLst/>
          </a:prstGeom>
          <a:noFill/>
          <a:ln w="9525">
            <a:noFill/>
            <a:miter lim="800000"/>
            <a:headEnd/>
            <a:tailEnd/>
          </a:ln>
        </p:spPr>
        <p:txBody>
          <a:bodyPr>
            <a:spAutoFit/>
          </a:bodyPr>
          <a:lstStyle/>
          <a:p>
            <a:pPr fontAlgn="ctr">
              <a:spcBef>
                <a:spcPct val="50000"/>
              </a:spcBef>
            </a:pPr>
            <a:r>
              <a:rPr lang="en-US" sz="2000">
                <a:latin typeface="Arial" pitchFamily="34" charset="0"/>
              </a:rPr>
              <a:t>e</a:t>
            </a:r>
            <a:r>
              <a:rPr lang="en-US" sz="2000" baseline="30000">
                <a:latin typeface="Arial" pitchFamily="34" charset="0"/>
              </a:rPr>
              <a:t>+</a:t>
            </a:r>
          </a:p>
        </p:txBody>
      </p:sp>
      <p:sp>
        <p:nvSpPr>
          <p:cNvPr id="72721" name="Text Box 20"/>
          <p:cNvSpPr txBox="1">
            <a:spLocks noChangeArrowheads="1"/>
          </p:cNvSpPr>
          <p:nvPr/>
        </p:nvSpPr>
        <p:spPr bwMode="auto">
          <a:xfrm>
            <a:off x="76200" y="2143125"/>
            <a:ext cx="1295400" cy="274638"/>
          </a:xfrm>
          <a:prstGeom prst="rect">
            <a:avLst/>
          </a:prstGeom>
          <a:noFill/>
          <a:ln w="9525">
            <a:noFill/>
            <a:miter lim="800000"/>
            <a:headEnd/>
            <a:tailEnd/>
          </a:ln>
        </p:spPr>
        <p:txBody>
          <a:bodyPr>
            <a:spAutoFit/>
          </a:bodyPr>
          <a:lstStyle/>
          <a:p>
            <a:pPr fontAlgn="ctr">
              <a:spcBef>
                <a:spcPct val="50000"/>
              </a:spcBef>
            </a:pPr>
            <a:r>
              <a:rPr lang="en-US" sz="1200">
                <a:latin typeface="Arial" pitchFamily="34" charset="0"/>
              </a:rPr>
              <a:t>e</a:t>
            </a:r>
            <a:r>
              <a:rPr lang="en-US" sz="1200" baseline="30000">
                <a:latin typeface="Arial" pitchFamily="34" charset="0"/>
              </a:rPr>
              <a:t>+</a:t>
            </a:r>
          </a:p>
        </p:txBody>
      </p:sp>
      <p:sp>
        <p:nvSpPr>
          <p:cNvPr id="72722" name="Line 21"/>
          <p:cNvSpPr>
            <a:spLocks noChangeShapeType="1"/>
          </p:cNvSpPr>
          <p:nvPr/>
        </p:nvSpPr>
        <p:spPr bwMode="auto">
          <a:xfrm>
            <a:off x="1981200" y="2590800"/>
            <a:ext cx="914400" cy="304800"/>
          </a:xfrm>
          <a:prstGeom prst="line">
            <a:avLst/>
          </a:prstGeom>
          <a:noFill/>
          <a:ln w="9525">
            <a:solidFill>
              <a:schemeClr val="tx1"/>
            </a:solidFill>
            <a:round/>
            <a:headEnd/>
            <a:tailEnd/>
          </a:ln>
        </p:spPr>
        <p:txBody>
          <a:bodyPr/>
          <a:lstStyle/>
          <a:p>
            <a:endParaRPr lang="en-GB"/>
          </a:p>
        </p:txBody>
      </p:sp>
      <p:sp>
        <p:nvSpPr>
          <p:cNvPr id="72723" name="Line 22"/>
          <p:cNvSpPr>
            <a:spLocks noChangeShapeType="1"/>
          </p:cNvSpPr>
          <p:nvPr/>
        </p:nvSpPr>
        <p:spPr bwMode="auto">
          <a:xfrm flipV="1">
            <a:off x="5486400" y="2667000"/>
            <a:ext cx="304800" cy="76200"/>
          </a:xfrm>
          <a:prstGeom prst="line">
            <a:avLst/>
          </a:prstGeom>
          <a:noFill/>
          <a:ln w="9525">
            <a:solidFill>
              <a:schemeClr val="tx1"/>
            </a:solidFill>
            <a:round/>
            <a:headEnd/>
            <a:tailEnd/>
          </a:ln>
        </p:spPr>
        <p:txBody>
          <a:bodyPr/>
          <a:lstStyle/>
          <a:p>
            <a:endParaRPr lang="en-GB"/>
          </a:p>
        </p:txBody>
      </p:sp>
      <p:sp>
        <p:nvSpPr>
          <p:cNvPr id="72724" name="Line 23"/>
          <p:cNvSpPr>
            <a:spLocks noChangeShapeType="1"/>
          </p:cNvSpPr>
          <p:nvPr/>
        </p:nvSpPr>
        <p:spPr bwMode="auto">
          <a:xfrm flipV="1">
            <a:off x="5548313" y="2619375"/>
            <a:ext cx="533400" cy="152400"/>
          </a:xfrm>
          <a:prstGeom prst="line">
            <a:avLst/>
          </a:prstGeom>
          <a:noFill/>
          <a:ln w="9525">
            <a:solidFill>
              <a:schemeClr val="tx1"/>
            </a:solidFill>
            <a:round/>
            <a:headEnd/>
            <a:tailEnd/>
          </a:ln>
        </p:spPr>
        <p:txBody>
          <a:bodyPr/>
          <a:lstStyle/>
          <a:p>
            <a:endParaRPr lang="en-GB"/>
          </a:p>
        </p:txBody>
      </p:sp>
      <p:sp>
        <p:nvSpPr>
          <p:cNvPr id="72725" name="Line 24"/>
          <p:cNvSpPr>
            <a:spLocks noChangeShapeType="1"/>
          </p:cNvSpPr>
          <p:nvPr/>
        </p:nvSpPr>
        <p:spPr bwMode="auto">
          <a:xfrm>
            <a:off x="2514600" y="2743200"/>
            <a:ext cx="366713" cy="119063"/>
          </a:xfrm>
          <a:prstGeom prst="line">
            <a:avLst/>
          </a:prstGeom>
          <a:noFill/>
          <a:ln w="9525">
            <a:solidFill>
              <a:schemeClr val="tx1"/>
            </a:solidFill>
            <a:round/>
            <a:headEnd/>
            <a:tailEnd/>
          </a:ln>
        </p:spPr>
        <p:txBody>
          <a:bodyPr/>
          <a:lstStyle/>
          <a:p>
            <a:endParaRPr lang="en-GB"/>
          </a:p>
        </p:txBody>
      </p:sp>
      <p:sp>
        <p:nvSpPr>
          <p:cNvPr id="72726" name="Line 25"/>
          <p:cNvSpPr>
            <a:spLocks noChangeShapeType="1"/>
          </p:cNvSpPr>
          <p:nvPr/>
        </p:nvSpPr>
        <p:spPr bwMode="auto">
          <a:xfrm>
            <a:off x="2414588" y="2767013"/>
            <a:ext cx="366712" cy="119062"/>
          </a:xfrm>
          <a:prstGeom prst="line">
            <a:avLst/>
          </a:prstGeom>
          <a:noFill/>
          <a:ln w="9525">
            <a:solidFill>
              <a:schemeClr val="tx1"/>
            </a:solidFill>
            <a:round/>
            <a:headEnd/>
            <a:tailEnd/>
          </a:ln>
        </p:spPr>
        <p:txBody>
          <a:bodyPr/>
          <a:lstStyle/>
          <a:p>
            <a:endParaRPr lang="en-GB"/>
          </a:p>
        </p:txBody>
      </p:sp>
      <p:sp>
        <p:nvSpPr>
          <p:cNvPr id="72727" name="Line 26"/>
          <p:cNvSpPr>
            <a:spLocks noChangeShapeType="1"/>
          </p:cNvSpPr>
          <p:nvPr/>
        </p:nvSpPr>
        <p:spPr bwMode="auto">
          <a:xfrm flipV="1">
            <a:off x="5610225" y="2743200"/>
            <a:ext cx="180975" cy="42863"/>
          </a:xfrm>
          <a:prstGeom prst="line">
            <a:avLst/>
          </a:prstGeom>
          <a:noFill/>
          <a:ln w="9525">
            <a:solidFill>
              <a:schemeClr val="tx1"/>
            </a:solidFill>
            <a:round/>
            <a:headEnd/>
            <a:tailEnd/>
          </a:ln>
        </p:spPr>
        <p:txBody>
          <a:bodyPr/>
          <a:lstStyle/>
          <a:p>
            <a:endParaRPr lang="en-GB"/>
          </a:p>
        </p:txBody>
      </p:sp>
      <p:sp>
        <p:nvSpPr>
          <p:cNvPr id="72728" name="Text Box 27"/>
          <p:cNvSpPr txBox="1">
            <a:spLocks noChangeArrowheads="1"/>
          </p:cNvSpPr>
          <p:nvPr/>
        </p:nvSpPr>
        <p:spPr bwMode="auto">
          <a:xfrm>
            <a:off x="2241550" y="5943600"/>
            <a:ext cx="5149850" cy="823913"/>
          </a:xfrm>
          <a:prstGeom prst="rect">
            <a:avLst/>
          </a:prstGeom>
          <a:noFill/>
          <a:ln w="9525">
            <a:noFill/>
            <a:miter lim="800000"/>
            <a:headEnd/>
            <a:tailEnd/>
          </a:ln>
        </p:spPr>
        <p:txBody>
          <a:bodyPr wrap="none">
            <a:spAutoFit/>
          </a:bodyPr>
          <a:lstStyle/>
          <a:p>
            <a:r>
              <a:rPr lang="en-US" sz="4800">
                <a:solidFill>
                  <a:schemeClr val="tx2"/>
                </a:solidFill>
                <a:latin typeface="Berlin Sans FB" pitchFamily="34" charset="0"/>
              </a:rPr>
              <a:t>Beam-beam effects</a:t>
            </a:r>
          </a:p>
        </p:txBody>
      </p:sp>
    </p:spTree>
  </p:cSld>
  <p:clrMapOvr>
    <a:masterClrMapping/>
  </p:clrMapOvr>
  <p:transition>
    <p:strips dir="rd"/>
  </p:transition>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2"/>
          <p:cNvSpPr>
            <a:spLocks noGrp="1" noChangeArrowheads="1"/>
          </p:cNvSpPr>
          <p:nvPr>
            <p:ph type="title"/>
          </p:nvPr>
        </p:nvSpPr>
        <p:spPr/>
        <p:txBody>
          <a:bodyPr/>
          <a:lstStyle/>
          <a:p>
            <a:r>
              <a:rPr lang="en-US" smtClean="0"/>
              <a:t>Beam-beam interactions</a:t>
            </a:r>
          </a:p>
        </p:txBody>
      </p:sp>
      <p:sp>
        <p:nvSpPr>
          <p:cNvPr id="73731" name="Rectangle 3"/>
          <p:cNvSpPr>
            <a:spLocks noGrp="1" noChangeArrowheads="1"/>
          </p:cNvSpPr>
          <p:nvPr>
            <p:ph type="body" idx="1"/>
          </p:nvPr>
        </p:nvSpPr>
        <p:spPr>
          <a:xfrm>
            <a:off x="381000" y="2514600"/>
            <a:ext cx="8458200" cy="2743200"/>
          </a:xfrm>
        </p:spPr>
        <p:txBody>
          <a:bodyPr/>
          <a:lstStyle/>
          <a:p>
            <a:pPr eaLnBrk="1" hangingPunct="1"/>
            <a:r>
              <a:rPr lang="en-US" smtClean="0"/>
              <a:t>Transverse fields of ultra-relativistic bunch </a:t>
            </a:r>
          </a:p>
          <a:p>
            <a:pPr lvl="1" eaLnBrk="1" hangingPunct="1"/>
            <a:r>
              <a:rPr lang="en-US" smtClean="0"/>
              <a:t>focus the incoming beam (electric and magnetic force add)</a:t>
            </a:r>
          </a:p>
          <a:p>
            <a:pPr lvl="1" eaLnBrk="1" hangingPunct="1"/>
            <a:r>
              <a:rPr lang="en-US" smtClean="0"/>
              <a:t>reduction of beam cross-section leads to more luminosity</a:t>
            </a:r>
          </a:p>
          <a:p>
            <a:pPr lvl="2" eaLnBrk="1" hangingPunct="1"/>
            <a:r>
              <a:rPr lang="en-US" smtClean="0"/>
              <a:t>H</a:t>
            </a:r>
            <a:r>
              <a:rPr lang="en-US" baseline="-25000" smtClean="0"/>
              <a:t>D</a:t>
            </a:r>
            <a:r>
              <a:rPr lang="en-US" smtClean="0"/>
              <a:t>  -  the luminosity enhancement factor</a:t>
            </a:r>
          </a:p>
          <a:p>
            <a:pPr lvl="1" eaLnBrk="1" hangingPunct="1"/>
            <a:r>
              <a:rPr lang="en-US" smtClean="0"/>
              <a:t>bending of the trajectories leads to emission of beamstrahlung</a:t>
            </a:r>
          </a:p>
        </p:txBody>
      </p:sp>
      <p:grpSp>
        <p:nvGrpSpPr>
          <p:cNvPr id="73732" name="Group 13"/>
          <p:cNvGrpSpPr>
            <a:grpSpLocks/>
          </p:cNvGrpSpPr>
          <p:nvPr/>
        </p:nvGrpSpPr>
        <p:grpSpPr bwMode="auto">
          <a:xfrm>
            <a:off x="1143000" y="1295400"/>
            <a:ext cx="7100888" cy="863600"/>
            <a:chOff x="720" y="3536"/>
            <a:chExt cx="4473" cy="544"/>
          </a:xfrm>
        </p:grpSpPr>
        <p:grpSp>
          <p:nvGrpSpPr>
            <p:cNvPr id="73733" name="Group 12"/>
            <p:cNvGrpSpPr>
              <a:grpSpLocks/>
            </p:cNvGrpSpPr>
            <p:nvPr/>
          </p:nvGrpSpPr>
          <p:grpSpPr bwMode="auto">
            <a:xfrm>
              <a:off x="1392" y="3536"/>
              <a:ext cx="3801" cy="544"/>
              <a:chOff x="1392" y="3552"/>
              <a:chExt cx="3801" cy="544"/>
            </a:xfrm>
          </p:grpSpPr>
          <p:sp>
            <p:nvSpPr>
              <p:cNvPr id="73735" name="Oval 8"/>
              <p:cNvSpPr>
                <a:spLocks noChangeArrowheads="1"/>
              </p:cNvSpPr>
              <p:nvPr/>
            </p:nvSpPr>
            <p:spPr bwMode="auto">
              <a:xfrm>
                <a:off x="1392" y="3552"/>
                <a:ext cx="2784" cy="384"/>
              </a:xfrm>
              <a:prstGeom prst="ellipse">
                <a:avLst/>
              </a:prstGeom>
              <a:solidFill>
                <a:srgbClr val="FF0000"/>
              </a:solidFill>
              <a:ln w="9525">
                <a:solidFill>
                  <a:schemeClr val="tx1"/>
                </a:solidFill>
                <a:round/>
                <a:headEnd/>
                <a:tailEnd/>
              </a:ln>
            </p:spPr>
            <p:txBody>
              <a:bodyPr wrap="none" anchor="ctr"/>
              <a:lstStyle/>
              <a:p>
                <a:endParaRPr lang="en-GB"/>
              </a:p>
            </p:txBody>
          </p:sp>
          <p:sp>
            <p:nvSpPr>
              <p:cNvPr id="73736" name="Line 10"/>
              <p:cNvSpPr>
                <a:spLocks noChangeShapeType="1"/>
              </p:cNvSpPr>
              <p:nvPr/>
            </p:nvSpPr>
            <p:spPr bwMode="auto">
              <a:xfrm>
                <a:off x="3447" y="3687"/>
                <a:ext cx="1584" cy="300"/>
              </a:xfrm>
              <a:prstGeom prst="line">
                <a:avLst/>
              </a:prstGeom>
              <a:noFill/>
              <a:ln w="19050">
                <a:solidFill>
                  <a:srgbClr val="996633"/>
                </a:solidFill>
                <a:prstDash val="dash"/>
                <a:round/>
                <a:headEnd/>
                <a:tailEnd type="arrow" w="med" len="med"/>
              </a:ln>
            </p:spPr>
            <p:txBody>
              <a:bodyPr/>
              <a:lstStyle/>
              <a:p>
                <a:endParaRPr lang="en-GB"/>
              </a:p>
            </p:txBody>
          </p:sp>
          <p:sp>
            <p:nvSpPr>
              <p:cNvPr id="73737" name="Text Box 11"/>
              <p:cNvSpPr txBox="1">
                <a:spLocks noChangeArrowheads="1"/>
              </p:cNvSpPr>
              <p:nvPr/>
            </p:nvSpPr>
            <p:spPr bwMode="auto">
              <a:xfrm>
                <a:off x="4998" y="3808"/>
                <a:ext cx="195" cy="288"/>
              </a:xfrm>
              <a:prstGeom prst="rect">
                <a:avLst/>
              </a:prstGeom>
              <a:noFill/>
              <a:ln w="9525">
                <a:noFill/>
                <a:miter lim="800000"/>
                <a:headEnd/>
                <a:tailEnd/>
              </a:ln>
            </p:spPr>
            <p:txBody>
              <a:bodyPr wrap="none">
                <a:spAutoFit/>
              </a:bodyPr>
              <a:lstStyle/>
              <a:p>
                <a:r>
                  <a:rPr lang="en-US" sz="2400" b="1">
                    <a:solidFill>
                      <a:srgbClr val="996633"/>
                    </a:solidFill>
                    <a:latin typeface="Symbol" pitchFamily="18" charset="2"/>
                  </a:rPr>
                  <a:t>g</a:t>
                </a:r>
              </a:p>
            </p:txBody>
          </p:sp>
        </p:grpSp>
        <p:sp>
          <p:nvSpPr>
            <p:cNvPr id="73734" name="Freeform 9"/>
            <p:cNvSpPr>
              <a:spLocks/>
            </p:cNvSpPr>
            <p:nvPr/>
          </p:nvSpPr>
          <p:spPr bwMode="auto">
            <a:xfrm>
              <a:off x="720" y="3599"/>
              <a:ext cx="3869" cy="396"/>
            </a:xfrm>
            <a:custGeom>
              <a:avLst/>
              <a:gdLst>
                <a:gd name="T0" fmla="*/ 0 w 3869"/>
                <a:gd name="T1" fmla="*/ 8 h 396"/>
                <a:gd name="T2" fmla="*/ 1322 w 3869"/>
                <a:gd name="T3" fmla="*/ 6 h 396"/>
                <a:gd name="T4" fmla="*/ 2402 w 3869"/>
                <a:gd name="T5" fmla="*/ 43 h 396"/>
                <a:gd name="T6" fmla="*/ 3061 w 3869"/>
                <a:gd name="T7" fmla="*/ 164 h 396"/>
                <a:gd name="T8" fmla="*/ 3869 w 3869"/>
                <a:gd name="T9" fmla="*/ 396 h 396"/>
                <a:gd name="T10" fmla="*/ 0 60000 65536"/>
                <a:gd name="T11" fmla="*/ 0 60000 65536"/>
                <a:gd name="T12" fmla="*/ 0 60000 65536"/>
                <a:gd name="T13" fmla="*/ 0 60000 65536"/>
                <a:gd name="T14" fmla="*/ 0 60000 65536"/>
                <a:gd name="T15" fmla="*/ 0 w 3869"/>
                <a:gd name="T16" fmla="*/ 0 h 396"/>
                <a:gd name="T17" fmla="*/ 3869 w 3869"/>
                <a:gd name="T18" fmla="*/ 396 h 396"/>
              </a:gdLst>
              <a:ahLst/>
              <a:cxnLst>
                <a:cxn ang="T10">
                  <a:pos x="T0" y="T1"/>
                </a:cxn>
                <a:cxn ang="T11">
                  <a:pos x="T2" y="T3"/>
                </a:cxn>
                <a:cxn ang="T12">
                  <a:pos x="T4" y="T5"/>
                </a:cxn>
                <a:cxn ang="T13">
                  <a:pos x="T6" y="T7"/>
                </a:cxn>
                <a:cxn ang="T14">
                  <a:pos x="T8" y="T9"/>
                </a:cxn>
              </a:cxnLst>
              <a:rect l="T15" t="T16" r="T17" b="T18"/>
              <a:pathLst>
                <a:path w="3869" h="396">
                  <a:moveTo>
                    <a:pt x="0" y="8"/>
                  </a:moveTo>
                  <a:cubicBezTo>
                    <a:pt x="220" y="8"/>
                    <a:pt x="922" y="0"/>
                    <a:pt x="1322" y="6"/>
                  </a:cubicBezTo>
                  <a:cubicBezTo>
                    <a:pt x="1722" y="12"/>
                    <a:pt x="2112" y="17"/>
                    <a:pt x="2402" y="43"/>
                  </a:cubicBezTo>
                  <a:cubicBezTo>
                    <a:pt x="2692" y="69"/>
                    <a:pt x="2816" y="105"/>
                    <a:pt x="3061" y="164"/>
                  </a:cubicBezTo>
                  <a:cubicBezTo>
                    <a:pt x="3306" y="223"/>
                    <a:pt x="3701" y="348"/>
                    <a:pt x="3869" y="396"/>
                  </a:cubicBezTo>
                </a:path>
              </a:pathLst>
            </a:custGeom>
            <a:noFill/>
            <a:ln w="38100" cmpd="sng">
              <a:solidFill>
                <a:srgbClr val="009900"/>
              </a:solidFill>
              <a:round/>
              <a:headEnd type="none" w="med" len="med"/>
              <a:tailEnd type="triangle" w="med" len="med"/>
            </a:ln>
          </p:spPr>
          <p:txBody>
            <a:bodyPr/>
            <a:lstStyle/>
            <a:p>
              <a:endParaRPr lang="en-GB"/>
            </a:p>
          </p:txBody>
        </p:sp>
      </p:grpSp>
    </p:spTree>
  </p:cSld>
  <p:clrMapOvr>
    <a:masterClrMapping/>
  </p:clrMapOvr>
  <p:transition>
    <p:strips dir="rd"/>
  </p:transition>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2"/>
          <p:cNvSpPr>
            <a:spLocks noChangeArrowheads="1"/>
          </p:cNvSpPr>
          <p:nvPr/>
        </p:nvSpPr>
        <p:spPr bwMode="auto">
          <a:xfrm>
            <a:off x="1295400" y="0"/>
            <a:ext cx="7848600" cy="939800"/>
          </a:xfrm>
          <a:prstGeom prst="rect">
            <a:avLst/>
          </a:prstGeom>
          <a:noFill/>
          <a:ln w="9525">
            <a:noFill/>
            <a:miter lim="800000"/>
            <a:headEnd/>
            <a:tailEnd/>
          </a:ln>
        </p:spPr>
        <p:txBody>
          <a:bodyPr anchor="ctr"/>
          <a:lstStyle/>
          <a:p>
            <a:pPr algn="ctr"/>
            <a:r>
              <a:rPr kumimoji="1" lang="en-US" sz="3600">
                <a:solidFill>
                  <a:schemeClr val="tx2"/>
                </a:solidFill>
                <a:latin typeface="Berlin Sans FB" pitchFamily="34" charset="0"/>
              </a:rPr>
              <a:t>Parameters of ILC BDS</a:t>
            </a:r>
          </a:p>
        </p:txBody>
      </p:sp>
      <p:pic>
        <p:nvPicPr>
          <p:cNvPr id="74755" name="Picture 3"/>
          <p:cNvPicPr>
            <a:picLocks noChangeAspect="1" noChangeArrowheads="1"/>
          </p:cNvPicPr>
          <p:nvPr/>
        </p:nvPicPr>
        <p:blipFill>
          <a:blip r:embed="rId2" cstate="screen"/>
          <a:srcRect/>
          <a:stretch>
            <a:fillRect/>
          </a:stretch>
        </p:blipFill>
        <p:spPr bwMode="auto">
          <a:xfrm>
            <a:off x="1066800" y="1143000"/>
            <a:ext cx="7305675" cy="5602288"/>
          </a:xfrm>
          <a:prstGeom prst="rect">
            <a:avLst/>
          </a:prstGeom>
          <a:noFill/>
          <a:ln w="9525">
            <a:noFill/>
            <a:miter lim="800000"/>
            <a:headEnd/>
            <a:tailEnd/>
          </a:ln>
        </p:spPr>
      </p:pic>
      <p:sp>
        <p:nvSpPr>
          <p:cNvPr id="74756" name="Line 4"/>
          <p:cNvSpPr>
            <a:spLocks noChangeShapeType="1"/>
          </p:cNvSpPr>
          <p:nvPr/>
        </p:nvSpPr>
        <p:spPr bwMode="auto">
          <a:xfrm>
            <a:off x="1371600" y="4267200"/>
            <a:ext cx="6705600" cy="0"/>
          </a:xfrm>
          <a:prstGeom prst="line">
            <a:avLst/>
          </a:prstGeom>
          <a:noFill/>
          <a:ln w="9525">
            <a:solidFill>
              <a:srgbClr val="FF0000"/>
            </a:solidFill>
            <a:round/>
            <a:headEnd/>
            <a:tailEnd/>
          </a:ln>
        </p:spPr>
        <p:txBody>
          <a:bodyPr/>
          <a:lstStyle/>
          <a:p>
            <a:endParaRPr lang="en-GB"/>
          </a:p>
        </p:txBody>
      </p:sp>
      <p:sp>
        <p:nvSpPr>
          <p:cNvPr id="74757" name="Line 5"/>
          <p:cNvSpPr>
            <a:spLocks noChangeShapeType="1"/>
          </p:cNvSpPr>
          <p:nvPr/>
        </p:nvSpPr>
        <p:spPr bwMode="auto">
          <a:xfrm>
            <a:off x="1371600" y="3962400"/>
            <a:ext cx="6705600" cy="0"/>
          </a:xfrm>
          <a:prstGeom prst="line">
            <a:avLst/>
          </a:prstGeom>
          <a:noFill/>
          <a:ln w="9525">
            <a:solidFill>
              <a:srgbClr val="FF0000"/>
            </a:solidFill>
            <a:round/>
            <a:headEnd/>
            <a:tailEnd/>
          </a:ln>
        </p:spPr>
        <p:txBody>
          <a:bodyPr/>
          <a:lstStyle/>
          <a:p>
            <a:endParaRPr lang="en-GB"/>
          </a:p>
        </p:txBody>
      </p:sp>
      <p:sp>
        <p:nvSpPr>
          <p:cNvPr id="74758" name="Line 6"/>
          <p:cNvSpPr>
            <a:spLocks noChangeShapeType="1"/>
          </p:cNvSpPr>
          <p:nvPr/>
        </p:nvSpPr>
        <p:spPr bwMode="auto">
          <a:xfrm>
            <a:off x="1371600" y="4648200"/>
            <a:ext cx="6705600" cy="0"/>
          </a:xfrm>
          <a:prstGeom prst="line">
            <a:avLst/>
          </a:prstGeom>
          <a:noFill/>
          <a:ln w="9525">
            <a:solidFill>
              <a:srgbClr val="FF0000"/>
            </a:solidFill>
            <a:round/>
            <a:headEnd/>
            <a:tailEnd/>
          </a:ln>
        </p:spPr>
        <p:txBody>
          <a:bodyPr/>
          <a:lstStyle/>
          <a:p>
            <a:endParaRPr lang="en-GB"/>
          </a:p>
        </p:txBody>
      </p:sp>
    </p:spTree>
  </p:cSld>
  <p:clrMapOvr>
    <a:masterClrMapping/>
  </p:clrMapOvr>
  <p:transition>
    <p:strips dir="rd"/>
  </p:transition>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2"/>
          <p:cNvSpPr>
            <a:spLocks noGrp="1" noChangeArrowheads="1"/>
          </p:cNvSpPr>
          <p:nvPr>
            <p:ph type="title"/>
          </p:nvPr>
        </p:nvSpPr>
        <p:spPr>
          <a:xfrm>
            <a:off x="1676400" y="152400"/>
            <a:ext cx="6888163" cy="762000"/>
          </a:xfrm>
        </p:spPr>
        <p:txBody>
          <a:bodyPr/>
          <a:lstStyle/>
          <a:p>
            <a:r>
              <a:rPr lang="en-US" smtClean="0"/>
              <a:t>Hour-glass effect</a:t>
            </a:r>
          </a:p>
        </p:txBody>
      </p:sp>
      <p:sp>
        <p:nvSpPr>
          <p:cNvPr id="75779" name="Line 6"/>
          <p:cNvSpPr>
            <a:spLocks noChangeShapeType="1"/>
          </p:cNvSpPr>
          <p:nvPr/>
        </p:nvSpPr>
        <p:spPr bwMode="auto">
          <a:xfrm>
            <a:off x="2682875" y="1485900"/>
            <a:ext cx="717550" cy="0"/>
          </a:xfrm>
          <a:prstGeom prst="line">
            <a:avLst/>
          </a:prstGeom>
          <a:noFill/>
          <a:ln w="38100">
            <a:solidFill>
              <a:srgbClr val="FF9933"/>
            </a:solidFill>
            <a:round/>
            <a:headEnd/>
            <a:tailEnd type="triangle" w="med" len="med"/>
          </a:ln>
        </p:spPr>
        <p:txBody>
          <a:bodyPr/>
          <a:lstStyle/>
          <a:p>
            <a:endParaRPr lang="en-GB"/>
          </a:p>
        </p:txBody>
      </p:sp>
      <p:sp>
        <p:nvSpPr>
          <p:cNvPr id="75780" name="Line 9"/>
          <p:cNvSpPr>
            <a:spLocks noChangeShapeType="1"/>
          </p:cNvSpPr>
          <p:nvPr/>
        </p:nvSpPr>
        <p:spPr bwMode="auto">
          <a:xfrm>
            <a:off x="4038600" y="1447800"/>
            <a:ext cx="1495425" cy="581025"/>
          </a:xfrm>
          <a:prstGeom prst="line">
            <a:avLst/>
          </a:prstGeom>
          <a:noFill/>
          <a:ln w="38100">
            <a:solidFill>
              <a:srgbClr val="CC0000"/>
            </a:solidFill>
            <a:round/>
            <a:headEnd/>
            <a:tailEnd type="triangle" w="med" len="med"/>
          </a:ln>
        </p:spPr>
        <p:txBody>
          <a:bodyPr/>
          <a:lstStyle/>
          <a:p>
            <a:endParaRPr lang="en-GB"/>
          </a:p>
        </p:txBody>
      </p:sp>
      <p:sp>
        <p:nvSpPr>
          <p:cNvPr id="75781" name="Arc 10"/>
          <p:cNvSpPr>
            <a:spLocks/>
          </p:cNvSpPr>
          <p:nvPr/>
        </p:nvSpPr>
        <p:spPr bwMode="auto">
          <a:xfrm>
            <a:off x="3962400" y="1420813"/>
            <a:ext cx="244475" cy="1219200"/>
          </a:xfrm>
          <a:custGeom>
            <a:avLst/>
            <a:gdLst>
              <a:gd name="T0" fmla="*/ 913999 w 22293"/>
              <a:gd name="T1" fmla="*/ 0 h 43200"/>
              <a:gd name="T2" fmla="*/ 0 w 22293"/>
              <a:gd name="T3" fmla="*/ 970838223 h 43200"/>
              <a:gd name="T4" fmla="*/ 913999 w 22293"/>
              <a:gd name="T5" fmla="*/ 485542386 h 43200"/>
              <a:gd name="T6" fmla="*/ 0 60000 65536"/>
              <a:gd name="T7" fmla="*/ 0 60000 65536"/>
              <a:gd name="T8" fmla="*/ 0 60000 65536"/>
              <a:gd name="T9" fmla="*/ 0 w 22293"/>
              <a:gd name="T10" fmla="*/ 0 h 43200"/>
              <a:gd name="T11" fmla="*/ 22293 w 22293"/>
              <a:gd name="T12" fmla="*/ 43200 h 43200"/>
            </a:gdLst>
            <a:ahLst/>
            <a:cxnLst>
              <a:cxn ang="T6">
                <a:pos x="T0" y="T1"/>
              </a:cxn>
              <a:cxn ang="T7">
                <a:pos x="T2" y="T3"/>
              </a:cxn>
              <a:cxn ang="T8">
                <a:pos x="T4" y="T5"/>
              </a:cxn>
            </a:cxnLst>
            <a:rect l="T9" t="T10" r="T11" b="T12"/>
            <a:pathLst>
              <a:path w="22293" h="43200" fill="none" extrusionOk="0">
                <a:moveTo>
                  <a:pt x="692" y="0"/>
                </a:moveTo>
                <a:cubicBezTo>
                  <a:pt x="12622" y="0"/>
                  <a:pt x="22293" y="9670"/>
                  <a:pt x="22293" y="21600"/>
                </a:cubicBezTo>
                <a:cubicBezTo>
                  <a:pt x="22293" y="33529"/>
                  <a:pt x="12622" y="43200"/>
                  <a:pt x="693" y="43200"/>
                </a:cubicBezTo>
                <a:cubicBezTo>
                  <a:pt x="461" y="43200"/>
                  <a:pt x="230" y="43196"/>
                  <a:pt x="0" y="43188"/>
                </a:cubicBezTo>
              </a:path>
              <a:path w="22293" h="43200" stroke="0" extrusionOk="0">
                <a:moveTo>
                  <a:pt x="692" y="0"/>
                </a:moveTo>
                <a:cubicBezTo>
                  <a:pt x="12622" y="0"/>
                  <a:pt x="22293" y="9670"/>
                  <a:pt x="22293" y="21600"/>
                </a:cubicBezTo>
                <a:cubicBezTo>
                  <a:pt x="22293" y="33529"/>
                  <a:pt x="12622" y="43200"/>
                  <a:pt x="693" y="43200"/>
                </a:cubicBezTo>
                <a:cubicBezTo>
                  <a:pt x="461" y="43200"/>
                  <a:pt x="230" y="43196"/>
                  <a:pt x="0" y="43188"/>
                </a:cubicBezTo>
                <a:lnTo>
                  <a:pt x="693" y="21600"/>
                </a:lnTo>
                <a:close/>
              </a:path>
            </a:pathLst>
          </a:custGeom>
          <a:solidFill>
            <a:srgbClr val="00FFFF"/>
          </a:solidFill>
          <a:ln w="9525">
            <a:noFill/>
            <a:round/>
            <a:headEnd/>
            <a:tailEnd/>
          </a:ln>
        </p:spPr>
        <p:txBody>
          <a:bodyPr wrap="none" anchor="ctr"/>
          <a:lstStyle/>
          <a:p>
            <a:endParaRPr lang="en-GB"/>
          </a:p>
        </p:txBody>
      </p:sp>
      <p:sp>
        <p:nvSpPr>
          <p:cNvPr id="75782" name="Arc 11"/>
          <p:cNvSpPr>
            <a:spLocks/>
          </p:cNvSpPr>
          <p:nvPr/>
        </p:nvSpPr>
        <p:spPr bwMode="auto">
          <a:xfrm rot="10800000">
            <a:off x="3733800" y="1422400"/>
            <a:ext cx="244475" cy="1219200"/>
          </a:xfrm>
          <a:custGeom>
            <a:avLst/>
            <a:gdLst>
              <a:gd name="T0" fmla="*/ 913999 w 22293"/>
              <a:gd name="T1" fmla="*/ 0 h 43200"/>
              <a:gd name="T2" fmla="*/ 0 w 22293"/>
              <a:gd name="T3" fmla="*/ 970838223 h 43200"/>
              <a:gd name="T4" fmla="*/ 913999 w 22293"/>
              <a:gd name="T5" fmla="*/ 485542386 h 43200"/>
              <a:gd name="T6" fmla="*/ 0 60000 65536"/>
              <a:gd name="T7" fmla="*/ 0 60000 65536"/>
              <a:gd name="T8" fmla="*/ 0 60000 65536"/>
              <a:gd name="T9" fmla="*/ 0 w 22293"/>
              <a:gd name="T10" fmla="*/ 0 h 43200"/>
              <a:gd name="T11" fmla="*/ 22293 w 22293"/>
              <a:gd name="T12" fmla="*/ 43200 h 43200"/>
            </a:gdLst>
            <a:ahLst/>
            <a:cxnLst>
              <a:cxn ang="T6">
                <a:pos x="T0" y="T1"/>
              </a:cxn>
              <a:cxn ang="T7">
                <a:pos x="T2" y="T3"/>
              </a:cxn>
              <a:cxn ang="T8">
                <a:pos x="T4" y="T5"/>
              </a:cxn>
            </a:cxnLst>
            <a:rect l="T9" t="T10" r="T11" b="T12"/>
            <a:pathLst>
              <a:path w="22293" h="43200" fill="none" extrusionOk="0">
                <a:moveTo>
                  <a:pt x="692" y="0"/>
                </a:moveTo>
                <a:cubicBezTo>
                  <a:pt x="12622" y="0"/>
                  <a:pt x="22293" y="9670"/>
                  <a:pt x="22293" y="21600"/>
                </a:cubicBezTo>
                <a:cubicBezTo>
                  <a:pt x="22293" y="33529"/>
                  <a:pt x="12622" y="43200"/>
                  <a:pt x="693" y="43200"/>
                </a:cubicBezTo>
                <a:cubicBezTo>
                  <a:pt x="461" y="43200"/>
                  <a:pt x="230" y="43196"/>
                  <a:pt x="0" y="43188"/>
                </a:cubicBezTo>
              </a:path>
              <a:path w="22293" h="43200" stroke="0" extrusionOk="0">
                <a:moveTo>
                  <a:pt x="692" y="0"/>
                </a:moveTo>
                <a:cubicBezTo>
                  <a:pt x="12622" y="0"/>
                  <a:pt x="22293" y="9670"/>
                  <a:pt x="22293" y="21600"/>
                </a:cubicBezTo>
                <a:cubicBezTo>
                  <a:pt x="22293" y="33529"/>
                  <a:pt x="12622" y="43200"/>
                  <a:pt x="693" y="43200"/>
                </a:cubicBezTo>
                <a:cubicBezTo>
                  <a:pt x="461" y="43200"/>
                  <a:pt x="230" y="43196"/>
                  <a:pt x="0" y="43188"/>
                </a:cubicBezTo>
                <a:lnTo>
                  <a:pt x="693" y="21600"/>
                </a:lnTo>
                <a:close/>
              </a:path>
            </a:pathLst>
          </a:custGeom>
          <a:solidFill>
            <a:srgbClr val="00FFFF"/>
          </a:solidFill>
          <a:ln w="9525">
            <a:noFill/>
            <a:round/>
            <a:headEnd/>
            <a:tailEnd/>
          </a:ln>
        </p:spPr>
        <p:txBody>
          <a:bodyPr wrap="none" anchor="ctr"/>
          <a:lstStyle/>
          <a:p>
            <a:endParaRPr lang="en-GB"/>
          </a:p>
        </p:txBody>
      </p:sp>
      <p:sp>
        <p:nvSpPr>
          <p:cNvPr id="75783" name="Line 12"/>
          <p:cNvSpPr>
            <a:spLocks noChangeShapeType="1"/>
          </p:cNvSpPr>
          <p:nvPr/>
        </p:nvSpPr>
        <p:spPr bwMode="auto">
          <a:xfrm>
            <a:off x="1905000" y="2032000"/>
            <a:ext cx="3657600" cy="0"/>
          </a:xfrm>
          <a:prstGeom prst="line">
            <a:avLst/>
          </a:prstGeom>
          <a:noFill/>
          <a:ln w="9525">
            <a:solidFill>
              <a:schemeClr val="tx1"/>
            </a:solidFill>
            <a:round/>
            <a:headEnd/>
            <a:tailEnd/>
          </a:ln>
        </p:spPr>
        <p:txBody>
          <a:bodyPr/>
          <a:lstStyle/>
          <a:p>
            <a:endParaRPr lang="en-GB"/>
          </a:p>
        </p:txBody>
      </p:sp>
      <p:sp>
        <p:nvSpPr>
          <p:cNvPr id="75784" name="Line 13"/>
          <p:cNvSpPr>
            <a:spLocks noChangeShapeType="1"/>
          </p:cNvSpPr>
          <p:nvPr/>
        </p:nvSpPr>
        <p:spPr bwMode="auto">
          <a:xfrm flipV="1">
            <a:off x="2667000" y="1638300"/>
            <a:ext cx="730250" cy="38100"/>
          </a:xfrm>
          <a:prstGeom prst="line">
            <a:avLst/>
          </a:prstGeom>
          <a:noFill/>
          <a:ln w="38100">
            <a:solidFill>
              <a:srgbClr val="FF9933"/>
            </a:solidFill>
            <a:round/>
            <a:headEnd/>
            <a:tailEnd type="triangle" w="med" len="med"/>
          </a:ln>
        </p:spPr>
        <p:txBody>
          <a:bodyPr/>
          <a:lstStyle/>
          <a:p>
            <a:endParaRPr lang="en-GB"/>
          </a:p>
        </p:txBody>
      </p:sp>
      <p:sp>
        <p:nvSpPr>
          <p:cNvPr id="75785" name="Line 14"/>
          <p:cNvSpPr>
            <a:spLocks noChangeShapeType="1"/>
          </p:cNvSpPr>
          <p:nvPr/>
        </p:nvSpPr>
        <p:spPr bwMode="auto">
          <a:xfrm>
            <a:off x="2641600" y="1809750"/>
            <a:ext cx="755650" cy="44450"/>
          </a:xfrm>
          <a:prstGeom prst="line">
            <a:avLst/>
          </a:prstGeom>
          <a:noFill/>
          <a:ln w="38100">
            <a:solidFill>
              <a:srgbClr val="FF9933"/>
            </a:solidFill>
            <a:round/>
            <a:headEnd/>
            <a:tailEnd type="triangle" w="med" len="med"/>
          </a:ln>
        </p:spPr>
        <p:txBody>
          <a:bodyPr/>
          <a:lstStyle/>
          <a:p>
            <a:endParaRPr lang="en-GB"/>
          </a:p>
        </p:txBody>
      </p:sp>
      <p:sp>
        <p:nvSpPr>
          <p:cNvPr id="75786" name="Line 15"/>
          <p:cNvSpPr>
            <a:spLocks noChangeShapeType="1"/>
          </p:cNvSpPr>
          <p:nvPr/>
        </p:nvSpPr>
        <p:spPr bwMode="auto">
          <a:xfrm>
            <a:off x="2660650" y="2190750"/>
            <a:ext cx="730250" cy="6350"/>
          </a:xfrm>
          <a:prstGeom prst="line">
            <a:avLst/>
          </a:prstGeom>
          <a:noFill/>
          <a:ln w="38100">
            <a:solidFill>
              <a:srgbClr val="FF9933"/>
            </a:solidFill>
            <a:round/>
            <a:headEnd/>
            <a:tailEnd type="triangle" w="med" len="med"/>
          </a:ln>
        </p:spPr>
        <p:txBody>
          <a:bodyPr/>
          <a:lstStyle/>
          <a:p>
            <a:endParaRPr lang="en-GB"/>
          </a:p>
        </p:txBody>
      </p:sp>
      <p:sp>
        <p:nvSpPr>
          <p:cNvPr id="75787" name="Line 16"/>
          <p:cNvSpPr>
            <a:spLocks noChangeShapeType="1"/>
          </p:cNvSpPr>
          <p:nvPr/>
        </p:nvSpPr>
        <p:spPr bwMode="auto">
          <a:xfrm flipV="1">
            <a:off x="2692400" y="2381250"/>
            <a:ext cx="692150" cy="19050"/>
          </a:xfrm>
          <a:prstGeom prst="line">
            <a:avLst/>
          </a:prstGeom>
          <a:noFill/>
          <a:ln w="38100">
            <a:solidFill>
              <a:srgbClr val="FF9933"/>
            </a:solidFill>
            <a:round/>
            <a:headEnd/>
            <a:tailEnd type="triangle" w="med" len="med"/>
          </a:ln>
        </p:spPr>
        <p:txBody>
          <a:bodyPr/>
          <a:lstStyle/>
          <a:p>
            <a:endParaRPr lang="en-GB"/>
          </a:p>
        </p:txBody>
      </p:sp>
      <p:sp>
        <p:nvSpPr>
          <p:cNvPr id="75788" name="Line 17"/>
          <p:cNvSpPr>
            <a:spLocks noChangeShapeType="1"/>
          </p:cNvSpPr>
          <p:nvPr/>
        </p:nvSpPr>
        <p:spPr bwMode="auto">
          <a:xfrm>
            <a:off x="2647950" y="2552700"/>
            <a:ext cx="736600" cy="31750"/>
          </a:xfrm>
          <a:prstGeom prst="line">
            <a:avLst/>
          </a:prstGeom>
          <a:noFill/>
          <a:ln w="38100">
            <a:solidFill>
              <a:srgbClr val="FF9933"/>
            </a:solidFill>
            <a:round/>
            <a:headEnd/>
            <a:tailEnd type="triangle" w="med" len="med"/>
          </a:ln>
        </p:spPr>
        <p:txBody>
          <a:bodyPr/>
          <a:lstStyle/>
          <a:p>
            <a:endParaRPr lang="en-GB"/>
          </a:p>
        </p:txBody>
      </p:sp>
      <p:sp>
        <p:nvSpPr>
          <p:cNvPr id="75789" name="Line 18"/>
          <p:cNvSpPr>
            <a:spLocks noChangeShapeType="1"/>
          </p:cNvSpPr>
          <p:nvPr/>
        </p:nvSpPr>
        <p:spPr bwMode="auto">
          <a:xfrm flipV="1">
            <a:off x="2692400" y="2012950"/>
            <a:ext cx="698500" cy="31750"/>
          </a:xfrm>
          <a:prstGeom prst="line">
            <a:avLst/>
          </a:prstGeom>
          <a:noFill/>
          <a:ln w="38100">
            <a:solidFill>
              <a:srgbClr val="FF9933"/>
            </a:solidFill>
            <a:round/>
            <a:headEnd/>
            <a:tailEnd type="triangle" w="med" len="med"/>
          </a:ln>
        </p:spPr>
        <p:txBody>
          <a:bodyPr/>
          <a:lstStyle/>
          <a:p>
            <a:endParaRPr lang="en-GB"/>
          </a:p>
        </p:txBody>
      </p:sp>
      <p:sp>
        <p:nvSpPr>
          <p:cNvPr id="75790" name="Text Box 19"/>
          <p:cNvSpPr txBox="1">
            <a:spLocks noChangeArrowheads="1"/>
          </p:cNvSpPr>
          <p:nvPr/>
        </p:nvSpPr>
        <p:spPr bwMode="auto">
          <a:xfrm>
            <a:off x="762000" y="1371600"/>
            <a:ext cx="1822450" cy="641350"/>
          </a:xfrm>
          <a:prstGeom prst="rect">
            <a:avLst/>
          </a:prstGeom>
          <a:noFill/>
          <a:ln w="9525">
            <a:noFill/>
            <a:miter lim="800000"/>
            <a:headEnd/>
            <a:tailEnd/>
          </a:ln>
        </p:spPr>
        <p:txBody>
          <a:bodyPr wrap="none">
            <a:spAutoFit/>
          </a:bodyPr>
          <a:lstStyle/>
          <a:p>
            <a:r>
              <a:rPr kumimoji="1" lang="en-US" sz="1800">
                <a:solidFill>
                  <a:srgbClr val="008000"/>
                </a:solidFill>
                <a:latin typeface="Comic Sans MS" pitchFamily="66" charset="0"/>
              </a:rPr>
              <a:t>Size: (</a:t>
            </a:r>
            <a:r>
              <a:rPr kumimoji="1" lang="en-US" sz="1800" b="1">
                <a:solidFill>
                  <a:srgbClr val="008000"/>
                </a:solidFill>
                <a:latin typeface="Symbol" pitchFamily="18" charset="2"/>
              </a:rPr>
              <a:t>e</a:t>
            </a:r>
            <a:r>
              <a:rPr kumimoji="1" lang="en-US" sz="1800">
                <a:solidFill>
                  <a:srgbClr val="008000"/>
                </a:solidFill>
                <a:latin typeface="Comic Sans MS" pitchFamily="66" charset="0"/>
              </a:rPr>
              <a:t> </a:t>
            </a:r>
            <a:r>
              <a:rPr kumimoji="1" lang="en-US" sz="1800" b="1">
                <a:solidFill>
                  <a:srgbClr val="008000"/>
                </a:solidFill>
                <a:latin typeface="Symbol" pitchFamily="18" charset="2"/>
              </a:rPr>
              <a:t>b</a:t>
            </a:r>
            <a:r>
              <a:rPr kumimoji="1" lang="en-US" sz="1800">
                <a:solidFill>
                  <a:srgbClr val="008000"/>
                </a:solidFill>
                <a:latin typeface="Comic Sans MS" pitchFamily="66" charset="0"/>
              </a:rPr>
              <a:t>)</a:t>
            </a:r>
            <a:r>
              <a:rPr kumimoji="1" lang="en-US" sz="1800" baseline="30000">
                <a:solidFill>
                  <a:srgbClr val="008000"/>
                </a:solidFill>
                <a:latin typeface="Comic Sans MS" pitchFamily="66" charset="0"/>
              </a:rPr>
              <a:t>1/2</a:t>
            </a:r>
            <a:br>
              <a:rPr kumimoji="1" lang="en-US" sz="1800" baseline="30000">
                <a:solidFill>
                  <a:srgbClr val="008000"/>
                </a:solidFill>
                <a:latin typeface="Comic Sans MS" pitchFamily="66" charset="0"/>
              </a:rPr>
            </a:br>
            <a:r>
              <a:rPr kumimoji="1" lang="en-US" sz="1800" baseline="30000">
                <a:solidFill>
                  <a:srgbClr val="008000"/>
                </a:solidFill>
                <a:latin typeface="Comic Sans MS" pitchFamily="66" charset="0"/>
              </a:rPr>
              <a:t> </a:t>
            </a:r>
            <a:r>
              <a:rPr kumimoji="1" lang="en-US" sz="1800">
                <a:solidFill>
                  <a:srgbClr val="008000"/>
                </a:solidFill>
                <a:latin typeface="Comic Sans MS" pitchFamily="66" charset="0"/>
              </a:rPr>
              <a:t>Angles: (</a:t>
            </a:r>
            <a:r>
              <a:rPr kumimoji="1" lang="en-US" sz="1800" b="1">
                <a:solidFill>
                  <a:srgbClr val="008000"/>
                </a:solidFill>
                <a:latin typeface="Symbol" pitchFamily="18" charset="2"/>
              </a:rPr>
              <a:t>e</a:t>
            </a:r>
            <a:r>
              <a:rPr kumimoji="1" lang="en-US" sz="1800">
                <a:solidFill>
                  <a:srgbClr val="008000"/>
                </a:solidFill>
                <a:latin typeface="Comic Sans MS" pitchFamily="66" charset="0"/>
              </a:rPr>
              <a:t>/</a:t>
            </a:r>
            <a:r>
              <a:rPr kumimoji="1" lang="en-US" sz="1800" b="1">
                <a:solidFill>
                  <a:srgbClr val="008000"/>
                </a:solidFill>
                <a:latin typeface="Symbol" pitchFamily="18" charset="2"/>
              </a:rPr>
              <a:t>b</a:t>
            </a:r>
            <a:r>
              <a:rPr kumimoji="1" lang="en-US" sz="1800">
                <a:solidFill>
                  <a:srgbClr val="008000"/>
                </a:solidFill>
                <a:latin typeface="Comic Sans MS" pitchFamily="66" charset="0"/>
              </a:rPr>
              <a:t>)</a:t>
            </a:r>
            <a:r>
              <a:rPr kumimoji="1" lang="en-US" sz="1800" baseline="30000">
                <a:solidFill>
                  <a:srgbClr val="008000"/>
                </a:solidFill>
                <a:latin typeface="Comic Sans MS" pitchFamily="66" charset="0"/>
              </a:rPr>
              <a:t>1/2</a:t>
            </a:r>
          </a:p>
        </p:txBody>
      </p:sp>
      <p:sp>
        <p:nvSpPr>
          <p:cNvPr id="75791" name="Line 20"/>
          <p:cNvSpPr>
            <a:spLocks noChangeShapeType="1"/>
          </p:cNvSpPr>
          <p:nvPr/>
        </p:nvSpPr>
        <p:spPr bwMode="auto">
          <a:xfrm>
            <a:off x="4876800" y="2590800"/>
            <a:ext cx="685800" cy="0"/>
          </a:xfrm>
          <a:prstGeom prst="line">
            <a:avLst/>
          </a:prstGeom>
          <a:noFill/>
          <a:ln w="28575">
            <a:solidFill>
              <a:schemeClr val="tx1"/>
            </a:solidFill>
            <a:round/>
            <a:headEnd type="triangle" w="med" len="med"/>
            <a:tailEnd/>
          </a:ln>
        </p:spPr>
        <p:txBody>
          <a:bodyPr/>
          <a:lstStyle/>
          <a:p>
            <a:endParaRPr lang="en-GB"/>
          </a:p>
        </p:txBody>
      </p:sp>
      <p:sp>
        <p:nvSpPr>
          <p:cNvPr id="75792" name="Text Box 21"/>
          <p:cNvSpPr txBox="1">
            <a:spLocks noChangeArrowheads="1"/>
          </p:cNvSpPr>
          <p:nvPr/>
        </p:nvSpPr>
        <p:spPr bwMode="auto">
          <a:xfrm>
            <a:off x="4929188" y="2257425"/>
            <a:ext cx="325437" cy="336550"/>
          </a:xfrm>
          <a:prstGeom prst="rect">
            <a:avLst/>
          </a:prstGeom>
          <a:noFill/>
          <a:ln w="9525">
            <a:noFill/>
            <a:miter lim="800000"/>
            <a:headEnd/>
            <a:tailEnd/>
          </a:ln>
        </p:spPr>
        <p:txBody>
          <a:bodyPr wrap="none">
            <a:spAutoFit/>
          </a:bodyPr>
          <a:lstStyle/>
          <a:p>
            <a:r>
              <a:rPr lang="en-US">
                <a:latin typeface="Comic Sans MS" pitchFamily="66" charset="0"/>
              </a:rPr>
              <a:t>S</a:t>
            </a:r>
            <a:endParaRPr lang="en-US" baseline="30000">
              <a:latin typeface="Comic Sans MS" pitchFamily="66" charset="0"/>
            </a:endParaRPr>
          </a:p>
        </p:txBody>
      </p:sp>
      <p:sp>
        <p:nvSpPr>
          <p:cNvPr id="75793" name="Text Box 22"/>
          <p:cNvSpPr txBox="1">
            <a:spLocks noChangeArrowheads="1"/>
          </p:cNvSpPr>
          <p:nvPr/>
        </p:nvSpPr>
        <p:spPr bwMode="auto">
          <a:xfrm>
            <a:off x="5334000" y="1524000"/>
            <a:ext cx="401638" cy="336550"/>
          </a:xfrm>
          <a:prstGeom prst="rect">
            <a:avLst/>
          </a:prstGeom>
          <a:noFill/>
          <a:ln w="9525">
            <a:noFill/>
            <a:miter lim="800000"/>
            <a:headEnd/>
            <a:tailEnd/>
          </a:ln>
        </p:spPr>
        <p:txBody>
          <a:bodyPr wrap="none">
            <a:spAutoFit/>
          </a:bodyPr>
          <a:lstStyle/>
          <a:p>
            <a:r>
              <a:rPr lang="en-US">
                <a:latin typeface="Comic Sans MS" pitchFamily="66" charset="0"/>
              </a:rPr>
              <a:t>IP</a:t>
            </a:r>
          </a:p>
        </p:txBody>
      </p:sp>
      <p:sp>
        <p:nvSpPr>
          <p:cNvPr id="75794" name="Text Box 23"/>
          <p:cNvSpPr txBox="1">
            <a:spLocks noChangeArrowheads="1"/>
          </p:cNvSpPr>
          <p:nvPr/>
        </p:nvSpPr>
        <p:spPr bwMode="auto">
          <a:xfrm>
            <a:off x="6248400" y="1323975"/>
            <a:ext cx="2743200" cy="396875"/>
          </a:xfrm>
          <a:prstGeom prst="rect">
            <a:avLst/>
          </a:prstGeom>
          <a:solidFill>
            <a:srgbClr val="CCFFCC"/>
          </a:solidFill>
          <a:ln w="9525">
            <a:noFill/>
            <a:miter lim="800000"/>
            <a:headEnd/>
            <a:tailEnd/>
          </a:ln>
        </p:spPr>
        <p:txBody>
          <a:bodyPr>
            <a:spAutoFit/>
          </a:bodyPr>
          <a:lstStyle/>
          <a:p>
            <a:r>
              <a:rPr kumimoji="1" lang="en-US" sz="2000">
                <a:solidFill>
                  <a:srgbClr val="008000"/>
                </a:solidFill>
                <a:latin typeface="Comic Sans MS" pitchFamily="66" charset="0"/>
              </a:rPr>
              <a:t>Size at IP: </a:t>
            </a:r>
            <a:r>
              <a:rPr kumimoji="1" lang="en-US" sz="2000" baseline="30000">
                <a:solidFill>
                  <a:srgbClr val="008000"/>
                </a:solidFill>
                <a:latin typeface="Comic Sans MS" pitchFamily="66" charset="0"/>
              </a:rPr>
              <a:t> </a:t>
            </a:r>
            <a:r>
              <a:rPr kumimoji="1" lang="en-US" sz="2000">
                <a:solidFill>
                  <a:srgbClr val="008000"/>
                </a:solidFill>
                <a:latin typeface="Comic Sans MS" pitchFamily="66" charset="0"/>
              </a:rPr>
              <a:t>L</a:t>
            </a:r>
            <a:r>
              <a:rPr kumimoji="1" lang="en-US" sz="2000" baseline="30000">
                <a:solidFill>
                  <a:srgbClr val="008000"/>
                </a:solidFill>
                <a:latin typeface="Comic Sans MS" pitchFamily="66" charset="0"/>
              </a:rPr>
              <a:t>*</a:t>
            </a:r>
            <a:r>
              <a:rPr kumimoji="1" lang="en-US" sz="2000">
                <a:solidFill>
                  <a:srgbClr val="008000"/>
                </a:solidFill>
                <a:latin typeface="Comic Sans MS" pitchFamily="66" charset="0"/>
              </a:rPr>
              <a:t> (</a:t>
            </a:r>
            <a:r>
              <a:rPr kumimoji="1" lang="en-US" sz="2000" b="1">
                <a:solidFill>
                  <a:srgbClr val="008000"/>
                </a:solidFill>
                <a:latin typeface="Symbol" pitchFamily="18" charset="2"/>
              </a:rPr>
              <a:t>e</a:t>
            </a:r>
            <a:r>
              <a:rPr kumimoji="1" lang="en-US" sz="2000">
                <a:solidFill>
                  <a:srgbClr val="008000"/>
                </a:solidFill>
                <a:latin typeface="Comic Sans MS" pitchFamily="66" charset="0"/>
              </a:rPr>
              <a:t>/</a:t>
            </a:r>
            <a:r>
              <a:rPr kumimoji="1" lang="en-US" sz="2000" b="1">
                <a:solidFill>
                  <a:srgbClr val="008000"/>
                </a:solidFill>
                <a:latin typeface="Symbol" pitchFamily="18" charset="2"/>
              </a:rPr>
              <a:t>b</a:t>
            </a:r>
            <a:r>
              <a:rPr kumimoji="1" lang="en-US" sz="2000">
                <a:solidFill>
                  <a:srgbClr val="008000"/>
                </a:solidFill>
                <a:latin typeface="Comic Sans MS" pitchFamily="66" charset="0"/>
              </a:rPr>
              <a:t>)</a:t>
            </a:r>
            <a:r>
              <a:rPr kumimoji="1" lang="en-US" sz="2000" baseline="30000">
                <a:solidFill>
                  <a:srgbClr val="008000"/>
                </a:solidFill>
                <a:latin typeface="Comic Sans MS" pitchFamily="66" charset="0"/>
              </a:rPr>
              <a:t>1/2</a:t>
            </a:r>
            <a:r>
              <a:rPr kumimoji="1" lang="en-US" sz="2400" baseline="30000">
                <a:solidFill>
                  <a:srgbClr val="008000"/>
                </a:solidFill>
                <a:latin typeface="Comic Sans MS" pitchFamily="66" charset="0"/>
              </a:rPr>
              <a:t> </a:t>
            </a:r>
            <a:endParaRPr kumimoji="1" lang="en-US" sz="2000" baseline="30000">
              <a:solidFill>
                <a:srgbClr val="008000"/>
              </a:solidFill>
              <a:latin typeface="Comic Sans MS" pitchFamily="66" charset="0"/>
            </a:endParaRPr>
          </a:p>
        </p:txBody>
      </p:sp>
      <p:sp>
        <p:nvSpPr>
          <p:cNvPr id="75795" name="Line 24"/>
          <p:cNvSpPr>
            <a:spLocks noChangeShapeType="1"/>
          </p:cNvSpPr>
          <p:nvPr/>
        </p:nvSpPr>
        <p:spPr bwMode="auto">
          <a:xfrm flipV="1">
            <a:off x="4254500" y="1905000"/>
            <a:ext cx="1231900" cy="76200"/>
          </a:xfrm>
          <a:prstGeom prst="line">
            <a:avLst/>
          </a:prstGeom>
          <a:noFill/>
          <a:ln w="38100">
            <a:solidFill>
              <a:srgbClr val="FF9933"/>
            </a:solidFill>
            <a:round/>
            <a:headEnd/>
            <a:tailEnd type="triangle" w="med" len="med"/>
          </a:ln>
        </p:spPr>
        <p:txBody>
          <a:bodyPr/>
          <a:lstStyle/>
          <a:p>
            <a:endParaRPr lang="en-GB"/>
          </a:p>
        </p:txBody>
      </p:sp>
      <p:sp>
        <p:nvSpPr>
          <p:cNvPr id="75796" name="Line 25"/>
          <p:cNvSpPr>
            <a:spLocks noChangeShapeType="1"/>
          </p:cNvSpPr>
          <p:nvPr/>
        </p:nvSpPr>
        <p:spPr bwMode="auto">
          <a:xfrm>
            <a:off x="4349750" y="2038350"/>
            <a:ext cx="1136650" cy="95250"/>
          </a:xfrm>
          <a:prstGeom prst="line">
            <a:avLst/>
          </a:prstGeom>
          <a:noFill/>
          <a:ln w="38100">
            <a:solidFill>
              <a:srgbClr val="FF9933"/>
            </a:solidFill>
            <a:round/>
            <a:headEnd/>
            <a:tailEnd type="triangle" w="med" len="med"/>
          </a:ln>
        </p:spPr>
        <p:txBody>
          <a:bodyPr/>
          <a:lstStyle/>
          <a:p>
            <a:endParaRPr lang="en-GB"/>
          </a:p>
        </p:txBody>
      </p:sp>
      <p:sp>
        <p:nvSpPr>
          <p:cNvPr id="75797" name="Text Box 26"/>
          <p:cNvSpPr txBox="1">
            <a:spLocks noChangeArrowheads="1"/>
          </p:cNvSpPr>
          <p:nvPr/>
        </p:nvSpPr>
        <p:spPr bwMode="auto">
          <a:xfrm>
            <a:off x="6400800" y="1905000"/>
            <a:ext cx="2282825" cy="1220788"/>
          </a:xfrm>
          <a:prstGeom prst="rect">
            <a:avLst/>
          </a:prstGeom>
          <a:solidFill>
            <a:srgbClr val="CCFFCC"/>
          </a:solidFill>
          <a:ln w="9525">
            <a:noFill/>
            <a:miter lim="800000"/>
            <a:headEnd/>
            <a:tailEnd/>
          </a:ln>
        </p:spPr>
        <p:txBody>
          <a:bodyPr wrap="none">
            <a:spAutoFit/>
          </a:bodyPr>
          <a:lstStyle/>
          <a:p>
            <a:r>
              <a:rPr kumimoji="1" lang="en-US" sz="1800">
                <a:solidFill>
                  <a:srgbClr val="008000"/>
                </a:solidFill>
                <a:latin typeface="Comic Sans MS" pitchFamily="66" charset="0"/>
              </a:rPr>
              <a:t>Beta at IP:</a:t>
            </a:r>
            <a:r>
              <a:rPr kumimoji="1" lang="en-US" sz="2800">
                <a:solidFill>
                  <a:srgbClr val="008000"/>
                </a:solidFill>
                <a:latin typeface="Comic Sans MS" pitchFamily="66" charset="0"/>
              </a:rPr>
              <a:t> </a:t>
            </a:r>
            <a:br>
              <a:rPr kumimoji="1" lang="en-US" sz="2800">
                <a:solidFill>
                  <a:srgbClr val="008000"/>
                </a:solidFill>
                <a:latin typeface="Comic Sans MS" pitchFamily="66" charset="0"/>
              </a:rPr>
            </a:br>
            <a:r>
              <a:rPr kumimoji="1" lang="en-US" sz="1800">
                <a:solidFill>
                  <a:srgbClr val="008000"/>
                </a:solidFill>
                <a:latin typeface="Comic Sans MS" pitchFamily="66" charset="0"/>
              </a:rPr>
              <a:t>L</a:t>
            </a:r>
            <a:r>
              <a:rPr kumimoji="1" lang="en-US" sz="1800" baseline="30000">
                <a:solidFill>
                  <a:srgbClr val="008000"/>
                </a:solidFill>
                <a:latin typeface="Comic Sans MS" pitchFamily="66" charset="0"/>
              </a:rPr>
              <a:t>*</a:t>
            </a:r>
            <a:r>
              <a:rPr kumimoji="1" lang="en-US" sz="1800">
                <a:solidFill>
                  <a:srgbClr val="008000"/>
                </a:solidFill>
                <a:latin typeface="Comic Sans MS" pitchFamily="66" charset="0"/>
              </a:rPr>
              <a:t> (</a:t>
            </a:r>
            <a:r>
              <a:rPr kumimoji="1" lang="en-US" sz="1800" b="1">
                <a:solidFill>
                  <a:srgbClr val="008000"/>
                </a:solidFill>
                <a:latin typeface="Symbol" pitchFamily="18" charset="2"/>
              </a:rPr>
              <a:t>e</a:t>
            </a:r>
            <a:r>
              <a:rPr kumimoji="1" lang="en-US" sz="1800">
                <a:solidFill>
                  <a:srgbClr val="008000"/>
                </a:solidFill>
                <a:latin typeface="Comic Sans MS" pitchFamily="66" charset="0"/>
              </a:rPr>
              <a:t>/</a:t>
            </a:r>
            <a:r>
              <a:rPr kumimoji="1" lang="en-US" sz="1800" b="1">
                <a:solidFill>
                  <a:srgbClr val="008000"/>
                </a:solidFill>
                <a:latin typeface="Symbol" pitchFamily="18" charset="2"/>
              </a:rPr>
              <a:t>b</a:t>
            </a:r>
            <a:r>
              <a:rPr kumimoji="1" lang="en-US" sz="1800">
                <a:solidFill>
                  <a:srgbClr val="008000"/>
                </a:solidFill>
                <a:latin typeface="Comic Sans MS" pitchFamily="66" charset="0"/>
              </a:rPr>
              <a:t>)</a:t>
            </a:r>
            <a:r>
              <a:rPr kumimoji="1" lang="en-US" sz="1800" baseline="30000">
                <a:solidFill>
                  <a:srgbClr val="008000"/>
                </a:solidFill>
                <a:latin typeface="Comic Sans MS" pitchFamily="66" charset="0"/>
              </a:rPr>
              <a:t>1/2</a:t>
            </a:r>
            <a:r>
              <a:rPr kumimoji="1" lang="en-US" sz="2000" baseline="30000">
                <a:solidFill>
                  <a:srgbClr val="008000"/>
                </a:solidFill>
                <a:latin typeface="Comic Sans MS" pitchFamily="66" charset="0"/>
              </a:rPr>
              <a:t> </a:t>
            </a:r>
            <a:r>
              <a:rPr kumimoji="1" lang="en-US" sz="1800">
                <a:solidFill>
                  <a:srgbClr val="008000"/>
                </a:solidFill>
                <a:latin typeface="Comic Sans MS" pitchFamily="66" charset="0"/>
              </a:rPr>
              <a:t>= (</a:t>
            </a:r>
            <a:r>
              <a:rPr kumimoji="1" lang="en-US" sz="1800" b="1">
                <a:solidFill>
                  <a:srgbClr val="008000"/>
                </a:solidFill>
                <a:latin typeface="Symbol" pitchFamily="18" charset="2"/>
              </a:rPr>
              <a:t>e</a:t>
            </a:r>
            <a:r>
              <a:rPr kumimoji="1" lang="en-US" sz="1800">
                <a:solidFill>
                  <a:srgbClr val="008000"/>
                </a:solidFill>
                <a:latin typeface="Comic Sans MS" pitchFamily="66" charset="0"/>
              </a:rPr>
              <a:t> </a:t>
            </a:r>
            <a:r>
              <a:rPr kumimoji="1" lang="en-US" sz="1800" b="1">
                <a:solidFill>
                  <a:srgbClr val="008000"/>
                </a:solidFill>
                <a:latin typeface="Symbol" pitchFamily="18" charset="2"/>
              </a:rPr>
              <a:t>b</a:t>
            </a:r>
            <a:r>
              <a:rPr kumimoji="1" lang="en-US" sz="1800" baseline="30000">
                <a:solidFill>
                  <a:srgbClr val="008000"/>
                </a:solidFill>
                <a:latin typeface="Comic Sans MS" pitchFamily="66" charset="0"/>
              </a:rPr>
              <a:t>*</a:t>
            </a:r>
            <a:r>
              <a:rPr kumimoji="1" lang="en-US" sz="1800" b="1">
                <a:solidFill>
                  <a:srgbClr val="008000"/>
                </a:solidFill>
                <a:latin typeface="Symbol" pitchFamily="18" charset="2"/>
              </a:rPr>
              <a:t> </a:t>
            </a:r>
            <a:r>
              <a:rPr kumimoji="1" lang="en-US" sz="1800">
                <a:solidFill>
                  <a:srgbClr val="008000"/>
                </a:solidFill>
                <a:latin typeface="Comic Sans MS" pitchFamily="66" charset="0"/>
              </a:rPr>
              <a:t>)</a:t>
            </a:r>
            <a:r>
              <a:rPr kumimoji="1" lang="en-US" sz="1800" baseline="30000">
                <a:solidFill>
                  <a:srgbClr val="008000"/>
                </a:solidFill>
                <a:latin typeface="Comic Sans MS" pitchFamily="66" charset="0"/>
              </a:rPr>
              <a:t>1/2</a:t>
            </a:r>
          </a:p>
          <a:p>
            <a:r>
              <a:rPr kumimoji="1" lang="en-US" sz="1800">
                <a:solidFill>
                  <a:srgbClr val="008000"/>
                </a:solidFill>
                <a:latin typeface="Comic Sans MS" pitchFamily="66" charset="0"/>
              </a:rPr>
              <a:t>  =&gt;</a:t>
            </a:r>
            <a:r>
              <a:rPr kumimoji="1" lang="en-US" sz="2800">
                <a:solidFill>
                  <a:srgbClr val="008000"/>
                </a:solidFill>
                <a:latin typeface="Comic Sans MS" pitchFamily="66" charset="0"/>
              </a:rPr>
              <a:t>  </a:t>
            </a:r>
            <a:r>
              <a:rPr kumimoji="1" lang="en-US" sz="1800" b="1">
                <a:solidFill>
                  <a:srgbClr val="008000"/>
                </a:solidFill>
                <a:latin typeface="Symbol" pitchFamily="18" charset="2"/>
              </a:rPr>
              <a:t>b</a:t>
            </a:r>
            <a:r>
              <a:rPr kumimoji="1" lang="en-US" sz="1800" baseline="30000">
                <a:solidFill>
                  <a:srgbClr val="008000"/>
                </a:solidFill>
                <a:latin typeface="Comic Sans MS" pitchFamily="66" charset="0"/>
              </a:rPr>
              <a:t>* </a:t>
            </a:r>
            <a:r>
              <a:rPr kumimoji="1" lang="en-US" sz="1800">
                <a:solidFill>
                  <a:srgbClr val="008000"/>
                </a:solidFill>
                <a:latin typeface="Comic Sans MS" pitchFamily="66" charset="0"/>
              </a:rPr>
              <a:t>=</a:t>
            </a:r>
            <a:r>
              <a:rPr kumimoji="1" lang="en-US" sz="2800">
                <a:solidFill>
                  <a:srgbClr val="008000"/>
                </a:solidFill>
                <a:latin typeface="Comic Sans MS" pitchFamily="66" charset="0"/>
              </a:rPr>
              <a:t> </a:t>
            </a:r>
            <a:r>
              <a:rPr kumimoji="1" lang="en-US" sz="1800">
                <a:solidFill>
                  <a:srgbClr val="008000"/>
                </a:solidFill>
                <a:latin typeface="Comic Sans MS" pitchFamily="66" charset="0"/>
              </a:rPr>
              <a:t>L</a:t>
            </a:r>
            <a:r>
              <a:rPr kumimoji="1" lang="en-US" sz="1800" baseline="30000">
                <a:solidFill>
                  <a:srgbClr val="008000"/>
                </a:solidFill>
                <a:latin typeface="Comic Sans MS" pitchFamily="66" charset="0"/>
              </a:rPr>
              <a:t>*2</a:t>
            </a:r>
            <a:r>
              <a:rPr kumimoji="1" lang="en-US" sz="1800">
                <a:solidFill>
                  <a:srgbClr val="008000"/>
                </a:solidFill>
                <a:latin typeface="Comic Sans MS" pitchFamily="66" charset="0"/>
              </a:rPr>
              <a:t>/</a:t>
            </a:r>
            <a:r>
              <a:rPr kumimoji="1" lang="en-US" sz="1800" b="1">
                <a:solidFill>
                  <a:srgbClr val="008000"/>
                </a:solidFill>
                <a:latin typeface="Symbol" pitchFamily="18" charset="2"/>
              </a:rPr>
              <a:t>b</a:t>
            </a:r>
            <a:endParaRPr kumimoji="1" lang="en-US" sz="1800" baseline="30000">
              <a:solidFill>
                <a:srgbClr val="008000"/>
              </a:solidFill>
              <a:latin typeface="Comic Sans MS" pitchFamily="66" charset="0"/>
            </a:endParaRPr>
          </a:p>
        </p:txBody>
      </p:sp>
      <p:sp>
        <p:nvSpPr>
          <p:cNvPr id="75798" name="Text Box 28"/>
          <p:cNvSpPr txBox="1">
            <a:spLocks noChangeArrowheads="1"/>
          </p:cNvSpPr>
          <p:nvPr/>
        </p:nvSpPr>
        <p:spPr bwMode="auto">
          <a:xfrm>
            <a:off x="5791200" y="3276600"/>
            <a:ext cx="3352800" cy="1190625"/>
          </a:xfrm>
          <a:prstGeom prst="rect">
            <a:avLst/>
          </a:prstGeom>
          <a:solidFill>
            <a:srgbClr val="CCFFCC"/>
          </a:solidFill>
          <a:ln w="9525">
            <a:noFill/>
            <a:miter lim="800000"/>
            <a:headEnd/>
            <a:tailEnd/>
          </a:ln>
        </p:spPr>
        <p:txBody>
          <a:bodyPr>
            <a:spAutoFit/>
          </a:bodyPr>
          <a:lstStyle/>
          <a:p>
            <a:r>
              <a:rPr kumimoji="1" lang="en-US" sz="1800">
                <a:solidFill>
                  <a:srgbClr val="008000"/>
                </a:solidFill>
                <a:latin typeface="Comic Sans MS" pitchFamily="66" charset="0"/>
              </a:rPr>
              <a:t>Behavior of beta-function along the final drift:</a:t>
            </a:r>
          </a:p>
          <a:p>
            <a:r>
              <a:rPr kumimoji="1" lang="en-US" sz="1800">
                <a:solidFill>
                  <a:srgbClr val="008000"/>
                </a:solidFill>
                <a:latin typeface="Comic Sans MS" pitchFamily="66" charset="0"/>
              </a:rPr>
              <a:t/>
            </a:r>
            <a:br>
              <a:rPr kumimoji="1" lang="en-US" sz="1800">
                <a:solidFill>
                  <a:srgbClr val="008000"/>
                </a:solidFill>
                <a:latin typeface="Comic Sans MS" pitchFamily="66" charset="0"/>
              </a:rPr>
            </a:br>
            <a:r>
              <a:rPr kumimoji="1" lang="en-US" sz="1800">
                <a:solidFill>
                  <a:srgbClr val="008000"/>
                </a:solidFill>
                <a:latin typeface="Comic Sans MS" pitchFamily="66" charset="0"/>
              </a:rPr>
              <a:t>( </a:t>
            </a:r>
            <a:r>
              <a:rPr kumimoji="1" lang="en-US" sz="1800" b="1">
                <a:solidFill>
                  <a:srgbClr val="008000"/>
                </a:solidFill>
                <a:latin typeface="Symbol" pitchFamily="18" charset="2"/>
              </a:rPr>
              <a:t>b </a:t>
            </a:r>
            <a:r>
              <a:rPr kumimoji="1" lang="en-US" sz="1800">
                <a:solidFill>
                  <a:srgbClr val="008000"/>
                </a:solidFill>
                <a:latin typeface="Comic Sans MS" pitchFamily="66" charset="0"/>
              </a:rPr>
              <a:t>) </a:t>
            </a:r>
            <a:r>
              <a:rPr kumimoji="1" lang="en-US" sz="1800" baseline="30000">
                <a:solidFill>
                  <a:srgbClr val="008000"/>
                </a:solidFill>
                <a:latin typeface="Comic Sans MS" pitchFamily="66" charset="0"/>
              </a:rPr>
              <a:t>1/2</a:t>
            </a:r>
            <a:r>
              <a:rPr kumimoji="1" lang="en-US" sz="2000" baseline="30000">
                <a:solidFill>
                  <a:srgbClr val="008000"/>
                </a:solidFill>
                <a:latin typeface="Comic Sans MS" pitchFamily="66" charset="0"/>
              </a:rPr>
              <a:t> </a:t>
            </a:r>
            <a:r>
              <a:rPr kumimoji="1" lang="en-US" sz="1800">
                <a:solidFill>
                  <a:srgbClr val="008000"/>
                </a:solidFill>
                <a:latin typeface="Comic Sans MS" pitchFamily="66" charset="0"/>
              </a:rPr>
              <a:t>= ( </a:t>
            </a:r>
            <a:r>
              <a:rPr kumimoji="1" lang="en-US" sz="1800" b="1">
                <a:solidFill>
                  <a:srgbClr val="008000"/>
                </a:solidFill>
                <a:latin typeface="Symbol" pitchFamily="18" charset="2"/>
              </a:rPr>
              <a:t>b</a:t>
            </a:r>
            <a:r>
              <a:rPr kumimoji="1" lang="en-US" sz="1800" baseline="30000">
                <a:solidFill>
                  <a:srgbClr val="008000"/>
                </a:solidFill>
                <a:latin typeface="Comic Sans MS" pitchFamily="66" charset="0"/>
              </a:rPr>
              <a:t>*</a:t>
            </a:r>
            <a:r>
              <a:rPr kumimoji="1" lang="en-US" sz="1800" b="1">
                <a:solidFill>
                  <a:srgbClr val="008000"/>
                </a:solidFill>
                <a:latin typeface="Symbol" pitchFamily="18" charset="2"/>
              </a:rPr>
              <a:t> + </a:t>
            </a:r>
            <a:r>
              <a:rPr kumimoji="1" lang="en-US" sz="1800">
                <a:solidFill>
                  <a:srgbClr val="008000"/>
                </a:solidFill>
                <a:latin typeface="Comic Sans MS" pitchFamily="66" charset="0"/>
              </a:rPr>
              <a:t>S</a:t>
            </a:r>
            <a:r>
              <a:rPr kumimoji="1" lang="en-US" sz="1800" baseline="30000">
                <a:solidFill>
                  <a:srgbClr val="008000"/>
                </a:solidFill>
                <a:latin typeface="Comic Sans MS" pitchFamily="66" charset="0"/>
              </a:rPr>
              <a:t>2 </a:t>
            </a:r>
            <a:r>
              <a:rPr kumimoji="1" lang="en-US" sz="1800" b="1">
                <a:solidFill>
                  <a:srgbClr val="008000"/>
                </a:solidFill>
                <a:latin typeface="Symbol" pitchFamily="18" charset="2"/>
              </a:rPr>
              <a:t>/ b</a:t>
            </a:r>
            <a:r>
              <a:rPr kumimoji="1" lang="en-US" sz="1800" baseline="30000">
                <a:solidFill>
                  <a:srgbClr val="008000"/>
                </a:solidFill>
                <a:latin typeface="Comic Sans MS" pitchFamily="66" charset="0"/>
              </a:rPr>
              <a:t>*</a:t>
            </a:r>
            <a:r>
              <a:rPr kumimoji="1" lang="en-US" sz="1800">
                <a:solidFill>
                  <a:srgbClr val="008000"/>
                </a:solidFill>
                <a:latin typeface="Comic Sans MS" pitchFamily="66" charset="0"/>
              </a:rPr>
              <a:t>) </a:t>
            </a:r>
            <a:r>
              <a:rPr kumimoji="1" lang="en-US" sz="1800" baseline="30000">
                <a:solidFill>
                  <a:srgbClr val="008000"/>
                </a:solidFill>
                <a:latin typeface="Comic Sans MS" pitchFamily="66" charset="0"/>
              </a:rPr>
              <a:t>1/2</a:t>
            </a:r>
            <a:endParaRPr kumimoji="1" lang="en-US" sz="1800" b="1">
              <a:solidFill>
                <a:srgbClr val="008000"/>
              </a:solidFill>
              <a:latin typeface="Symbol" pitchFamily="18" charset="2"/>
            </a:endParaRPr>
          </a:p>
        </p:txBody>
      </p:sp>
      <p:pic>
        <p:nvPicPr>
          <p:cNvPr id="75799" name="Picture 29"/>
          <p:cNvPicPr>
            <a:picLocks noChangeAspect="1" noChangeArrowheads="1"/>
          </p:cNvPicPr>
          <p:nvPr/>
        </p:nvPicPr>
        <p:blipFill>
          <a:blip r:embed="rId2" cstate="screen"/>
          <a:srcRect/>
          <a:stretch>
            <a:fillRect/>
          </a:stretch>
        </p:blipFill>
        <p:spPr bwMode="auto">
          <a:xfrm>
            <a:off x="76200" y="3124200"/>
            <a:ext cx="4191000" cy="3259138"/>
          </a:xfrm>
          <a:prstGeom prst="rect">
            <a:avLst/>
          </a:prstGeom>
          <a:noFill/>
          <a:ln w="9525">
            <a:noFill/>
            <a:miter lim="800000"/>
            <a:headEnd/>
            <a:tailEnd/>
          </a:ln>
        </p:spPr>
      </p:pic>
      <p:sp>
        <p:nvSpPr>
          <p:cNvPr id="75800" name="Text Box 30"/>
          <p:cNvSpPr txBox="1">
            <a:spLocks noChangeArrowheads="1"/>
          </p:cNvSpPr>
          <p:nvPr/>
        </p:nvSpPr>
        <p:spPr bwMode="auto">
          <a:xfrm>
            <a:off x="1066800" y="3276600"/>
            <a:ext cx="2344738" cy="457200"/>
          </a:xfrm>
          <a:prstGeom prst="rect">
            <a:avLst/>
          </a:prstGeom>
          <a:noFill/>
          <a:ln w="9525">
            <a:noFill/>
            <a:miter lim="800000"/>
            <a:headEnd/>
            <a:tailEnd/>
          </a:ln>
        </p:spPr>
        <p:txBody>
          <a:bodyPr wrap="none">
            <a:spAutoFit/>
          </a:bodyPr>
          <a:lstStyle/>
          <a:p>
            <a:r>
              <a:rPr lang="en-US" sz="2400">
                <a:latin typeface="Symbol" pitchFamily="18" charset="2"/>
              </a:rPr>
              <a:t>s</a:t>
            </a:r>
            <a:r>
              <a:rPr lang="en-US" sz="2400" baseline="-25000"/>
              <a:t>z </a:t>
            </a:r>
            <a:r>
              <a:rPr lang="en-US" sz="2400"/>
              <a:t>/</a:t>
            </a:r>
            <a:r>
              <a:rPr lang="en-US" sz="2400">
                <a:latin typeface="Symbol" pitchFamily="18" charset="2"/>
              </a:rPr>
              <a:t>b</a:t>
            </a:r>
            <a:r>
              <a:rPr lang="en-US" sz="2400" baseline="30000"/>
              <a:t>*</a:t>
            </a:r>
            <a:r>
              <a:rPr lang="en-US" sz="2400"/>
              <a:t> = </a:t>
            </a:r>
            <a:r>
              <a:rPr lang="en-US" sz="2400">
                <a:solidFill>
                  <a:srgbClr val="FF0000"/>
                </a:solidFill>
              </a:rPr>
              <a:t>0.5</a:t>
            </a:r>
            <a:r>
              <a:rPr lang="en-US" sz="2400"/>
              <a:t> ; </a:t>
            </a:r>
            <a:r>
              <a:rPr lang="en-US" sz="2400">
                <a:solidFill>
                  <a:srgbClr val="0000FF"/>
                </a:solidFill>
              </a:rPr>
              <a:t>1</a:t>
            </a:r>
            <a:r>
              <a:rPr lang="en-US" sz="2400"/>
              <a:t> ; </a:t>
            </a:r>
            <a:r>
              <a:rPr lang="en-US" sz="2400">
                <a:solidFill>
                  <a:srgbClr val="009900"/>
                </a:solidFill>
              </a:rPr>
              <a:t>2</a:t>
            </a:r>
          </a:p>
        </p:txBody>
      </p:sp>
      <p:sp>
        <p:nvSpPr>
          <p:cNvPr id="75801" name="Line 32"/>
          <p:cNvSpPr>
            <a:spLocks noChangeShapeType="1"/>
          </p:cNvSpPr>
          <p:nvPr/>
        </p:nvSpPr>
        <p:spPr bwMode="auto">
          <a:xfrm>
            <a:off x="3276600" y="3657600"/>
            <a:ext cx="533400" cy="609600"/>
          </a:xfrm>
          <a:prstGeom prst="line">
            <a:avLst/>
          </a:prstGeom>
          <a:noFill/>
          <a:ln w="9525">
            <a:solidFill>
              <a:schemeClr val="tx1"/>
            </a:solidFill>
            <a:round/>
            <a:headEnd/>
            <a:tailEnd type="triangle" w="med" len="med"/>
          </a:ln>
        </p:spPr>
        <p:txBody>
          <a:bodyPr/>
          <a:lstStyle/>
          <a:p>
            <a:endParaRPr lang="en-GB"/>
          </a:p>
        </p:txBody>
      </p:sp>
      <p:sp>
        <p:nvSpPr>
          <p:cNvPr id="75802" name="Line 33"/>
          <p:cNvSpPr>
            <a:spLocks noChangeShapeType="1"/>
          </p:cNvSpPr>
          <p:nvPr/>
        </p:nvSpPr>
        <p:spPr bwMode="auto">
          <a:xfrm>
            <a:off x="2895600" y="3657600"/>
            <a:ext cx="457200" cy="533400"/>
          </a:xfrm>
          <a:prstGeom prst="line">
            <a:avLst/>
          </a:prstGeom>
          <a:noFill/>
          <a:ln w="9525">
            <a:solidFill>
              <a:schemeClr val="tx1"/>
            </a:solidFill>
            <a:round/>
            <a:headEnd/>
            <a:tailEnd type="triangle" w="med" len="med"/>
          </a:ln>
        </p:spPr>
        <p:txBody>
          <a:bodyPr/>
          <a:lstStyle/>
          <a:p>
            <a:endParaRPr lang="en-GB"/>
          </a:p>
        </p:txBody>
      </p:sp>
      <p:sp>
        <p:nvSpPr>
          <p:cNvPr id="75803" name="Line 34"/>
          <p:cNvSpPr>
            <a:spLocks noChangeShapeType="1"/>
          </p:cNvSpPr>
          <p:nvPr/>
        </p:nvSpPr>
        <p:spPr bwMode="auto">
          <a:xfrm>
            <a:off x="2438400" y="3657600"/>
            <a:ext cx="533400" cy="381000"/>
          </a:xfrm>
          <a:prstGeom prst="line">
            <a:avLst/>
          </a:prstGeom>
          <a:noFill/>
          <a:ln w="9525">
            <a:solidFill>
              <a:schemeClr val="tx1"/>
            </a:solidFill>
            <a:round/>
            <a:headEnd/>
            <a:tailEnd type="triangle" w="med" len="med"/>
          </a:ln>
        </p:spPr>
        <p:txBody>
          <a:bodyPr/>
          <a:lstStyle/>
          <a:p>
            <a:endParaRPr lang="en-GB"/>
          </a:p>
        </p:txBody>
      </p:sp>
      <p:sp>
        <p:nvSpPr>
          <p:cNvPr id="75804" name="Text Box 35"/>
          <p:cNvSpPr txBox="1">
            <a:spLocks noChangeArrowheads="1"/>
          </p:cNvSpPr>
          <p:nvPr/>
        </p:nvSpPr>
        <p:spPr bwMode="auto">
          <a:xfrm>
            <a:off x="4495800" y="4953000"/>
            <a:ext cx="4419600" cy="1187450"/>
          </a:xfrm>
          <a:prstGeom prst="rect">
            <a:avLst/>
          </a:prstGeom>
          <a:noFill/>
          <a:ln w="9525">
            <a:noFill/>
            <a:miter lim="800000"/>
            <a:headEnd/>
            <a:tailEnd/>
          </a:ln>
        </p:spPr>
        <p:txBody>
          <a:bodyPr>
            <a:spAutoFit/>
          </a:bodyPr>
          <a:lstStyle/>
          <a:p>
            <a:r>
              <a:rPr lang="en-US" sz="2400">
                <a:solidFill>
                  <a:srgbClr val="008000"/>
                </a:solidFill>
                <a:latin typeface="Comic Sans MS" pitchFamily="66" charset="0"/>
              </a:rPr>
              <a:t>Reduction of </a:t>
            </a:r>
            <a:r>
              <a:rPr lang="en-US" sz="2400">
                <a:solidFill>
                  <a:srgbClr val="008000"/>
                </a:solidFill>
                <a:latin typeface="Symbol" pitchFamily="18" charset="2"/>
              </a:rPr>
              <a:t>b</a:t>
            </a:r>
            <a:r>
              <a:rPr lang="en-US" sz="2400" baseline="30000">
                <a:solidFill>
                  <a:srgbClr val="008000"/>
                </a:solidFill>
                <a:latin typeface="Comic Sans MS" pitchFamily="66" charset="0"/>
              </a:rPr>
              <a:t>*</a:t>
            </a:r>
            <a:r>
              <a:rPr lang="en-US" sz="2400">
                <a:solidFill>
                  <a:srgbClr val="008000"/>
                </a:solidFill>
                <a:latin typeface="Comic Sans MS" pitchFamily="66" charset="0"/>
              </a:rPr>
              <a:t> below </a:t>
            </a:r>
            <a:r>
              <a:rPr lang="en-US" sz="2400">
                <a:solidFill>
                  <a:srgbClr val="008000"/>
                </a:solidFill>
                <a:latin typeface="Symbol" pitchFamily="18" charset="2"/>
              </a:rPr>
              <a:t>s</a:t>
            </a:r>
            <a:r>
              <a:rPr lang="en-US" sz="2400" baseline="-25000">
                <a:solidFill>
                  <a:srgbClr val="008000"/>
                </a:solidFill>
                <a:latin typeface="Comic Sans MS" pitchFamily="66" charset="0"/>
              </a:rPr>
              <a:t>z</a:t>
            </a:r>
            <a:r>
              <a:rPr lang="en-US" sz="2400">
                <a:solidFill>
                  <a:srgbClr val="008000"/>
                </a:solidFill>
                <a:latin typeface="Comic Sans MS" pitchFamily="66" charset="0"/>
              </a:rPr>
              <a:t> does not give further decrease of effective beam size (</a:t>
            </a:r>
            <a:r>
              <a:rPr lang="en-US" sz="2400" u="sng">
                <a:solidFill>
                  <a:srgbClr val="008000"/>
                </a:solidFill>
                <a:latin typeface="Comic Sans MS" pitchFamily="66" charset="0"/>
              </a:rPr>
              <a:t>usually</a:t>
            </a:r>
            <a:r>
              <a:rPr lang="en-US" sz="2400">
                <a:solidFill>
                  <a:srgbClr val="008000"/>
                </a:solidFill>
                <a:latin typeface="Comic Sans MS" pitchFamily="66" charset="0"/>
              </a:rPr>
              <a:t>)</a:t>
            </a:r>
          </a:p>
        </p:txBody>
      </p:sp>
    </p:spTree>
  </p:cSld>
  <p:clrMapOvr>
    <a:masterClrMapping/>
  </p:clrMapOvr>
  <p:transition>
    <p:strips dir="rd"/>
  </p:transition>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4"/>
          <p:cNvSpPr>
            <a:spLocks noChangeArrowheads="1"/>
          </p:cNvSpPr>
          <p:nvPr/>
        </p:nvSpPr>
        <p:spPr bwMode="auto">
          <a:xfrm>
            <a:off x="1295400" y="0"/>
            <a:ext cx="7848600" cy="939800"/>
          </a:xfrm>
          <a:prstGeom prst="rect">
            <a:avLst/>
          </a:prstGeom>
          <a:noFill/>
          <a:ln w="9525">
            <a:noFill/>
            <a:miter lim="800000"/>
            <a:headEnd/>
            <a:tailEnd/>
          </a:ln>
        </p:spPr>
        <p:txBody>
          <a:bodyPr anchor="ctr"/>
          <a:lstStyle/>
          <a:p>
            <a:pPr algn="ctr"/>
            <a:r>
              <a:rPr kumimoji="1" lang="en-US" sz="3600">
                <a:solidFill>
                  <a:schemeClr val="tx2"/>
                </a:solidFill>
                <a:latin typeface="Berlin Sans FB" pitchFamily="34" charset="0"/>
              </a:rPr>
              <a:t>Beam-beam: Travelling focus</a:t>
            </a:r>
          </a:p>
        </p:txBody>
      </p:sp>
      <p:sp>
        <p:nvSpPr>
          <p:cNvPr id="76803" name="Rectangle 5"/>
          <p:cNvSpPr>
            <a:spLocks noChangeArrowheads="1"/>
          </p:cNvSpPr>
          <p:nvPr/>
        </p:nvSpPr>
        <p:spPr bwMode="auto">
          <a:xfrm>
            <a:off x="381000" y="3352800"/>
            <a:ext cx="8458200" cy="3124200"/>
          </a:xfrm>
          <a:prstGeom prst="rect">
            <a:avLst/>
          </a:prstGeom>
          <a:noFill/>
          <a:ln w="9525">
            <a:noFill/>
            <a:miter lim="800000"/>
            <a:headEnd/>
            <a:tailEnd/>
          </a:ln>
        </p:spPr>
        <p:txBody>
          <a:bodyPr/>
          <a:lstStyle/>
          <a:p>
            <a:pPr marL="342900" indent="-342900" eaLnBrk="1" hangingPunct="1">
              <a:spcBef>
                <a:spcPct val="20000"/>
              </a:spcBef>
              <a:buFontTx/>
              <a:buChar char="•"/>
            </a:pPr>
            <a:r>
              <a:rPr lang="en-US" sz="2800">
                <a:solidFill>
                  <a:srgbClr val="23346C"/>
                </a:solidFill>
                <a:latin typeface="Berlin Sans FB" pitchFamily="34" charset="0"/>
              </a:rPr>
              <a:t>Suggested by V.Balakin – idea is to use beam-beam forces for additional focusing of the beam – allows some gain of luminosity or overcome somewhat the hour-glass effect</a:t>
            </a:r>
          </a:p>
          <a:p>
            <a:pPr marL="342900" indent="-342900" eaLnBrk="1" hangingPunct="1">
              <a:spcBef>
                <a:spcPct val="20000"/>
              </a:spcBef>
              <a:buFontTx/>
              <a:buChar char="•"/>
            </a:pPr>
            <a:r>
              <a:rPr lang="en-US" sz="2800">
                <a:solidFill>
                  <a:srgbClr val="23346C"/>
                </a:solidFill>
                <a:latin typeface="Berlin Sans FB" pitchFamily="34" charset="0"/>
              </a:rPr>
              <a:t>Figure shows simulation of traveling focus. The arrows show the position of the focus point during collision</a:t>
            </a:r>
          </a:p>
          <a:p>
            <a:pPr marL="342900" indent="-342900" eaLnBrk="1" hangingPunct="1">
              <a:spcBef>
                <a:spcPct val="20000"/>
              </a:spcBef>
              <a:buFontTx/>
              <a:buChar char="•"/>
            </a:pPr>
            <a:r>
              <a:rPr lang="en-US" sz="2800">
                <a:solidFill>
                  <a:srgbClr val="23346C"/>
                </a:solidFill>
                <a:latin typeface="Berlin Sans FB" pitchFamily="34" charset="0"/>
              </a:rPr>
              <a:t>So far not yet used experimentally</a:t>
            </a:r>
          </a:p>
        </p:txBody>
      </p:sp>
      <p:pic>
        <p:nvPicPr>
          <p:cNvPr id="76804" name="Picture 6" descr="trav_foc_all"/>
          <p:cNvPicPr>
            <a:picLocks noChangeAspect="1" noChangeArrowheads="1"/>
          </p:cNvPicPr>
          <p:nvPr/>
        </p:nvPicPr>
        <p:blipFill>
          <a:blip r:embed="rId2" cstate="screen">
            <a:lum bright="-24000" contrast="48000"/>
          </a:blip>
          <a:srcRect/>
          <a:stretch>
            <a:fillRect/>
          </a:stretch>
        </p:blipFill>
        <p:spPr bwMode="auto">
          <a:xfrm>
            <a:off x="0" y="1219200"/>
            <a:ext cx="9144000" cy="2159000"/>
          </a:xfrm>
          <a:prstGeom prst="rect">
            <a:avLst/>
          </a:prstGeom>
          <a:noFill/>
          <a:ln w="9525">
            <a:noFill/>
            <a:miter lim="800000"/>
            <a:headEnd/>
            <a:tailEnd/>
          </a:ln>
        </p:spPr>
      </p:pic>
    </p:spTree>
  </p:cSld>
  <p:clrMapOvr>
    <a:masterClrMapping/>
  </p:clrMapOvr>
  <p:transition>
    <p:strips dir="rd"/>
  </p:transition>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2"/>
          <p:cNvSpPr>
            <a:spLocks noChangeArrowheads="1"/>
          </p:cNvSpPr>
          <p:nvPr/>
        </p:nvSpPr>
        <p:spPr bwMode="auto">
          <a:xfrm>
            <a:off x="1295400" y="0"/>
            <a:ext cx="7848600" cy="939800"/>
          </a:xfrm>
          <a:prstGeom prst="rect">
            <a:avLst/>
          </a:prstGeom>
          <a:noFill/>
          <a:ln w="9525">
            <a:noFill/>
            <a:miter lim="800000"/>
            <a:headEnd/>
            <a:tailEnd/>
          </a:ln>
        </p:spPr>
        <p:txBody>
          <a:bodyPr anchor="ctr"/>
          <a:lstStyle/>
          <a:p>
            <a:pPr algn="ctr"/>
            <a:r>
              <a:rPr kumimoji="1" lang="en-US" sz="3600">
                <a:solidFill>
                  <a:schemeClr val="tx2"/>
                </a:solidFill>
                <a:latin typeface="Berlin Sans FB" pitchFamily="34" charset="0"/>
              </a:rPr>
              <a:t>Beam-beam: Crabbed-waist</a:t>
            </a:r>
          </a:p>
        </p:txBody>
      </p:sp>
      <p:sp>
        <p:nvSpPr>
          <p:cNvPr id="77827" name="Rectangle 3"/>
          <p:cNvSpPr>
            <a:spLocks noChangeArrowheads="1"/>
          </p:cNvSpPr>
          <p:nvPr/>
        </p:nvSpPr>
        <p:spPr bwMode="auto">
          <a:xfrm>
            <a:off x="381000" y="4191000"/>
            <a:ext cx="8458200" cy="2286000"/>
          </a:xfrm>
          <a:prstGeom prst="rect">
            <a:avLst/>
          </a:prstGeom>
          <a:noFill/>
          <a:ln w="9525">
            <a:noFill/>
            <a:miter lim="800000"/>
            <a:headEnd/>
            <a:tailEnd/>
          </a:ln>
        </p:spPr>
        <p:txBody>
          <a:bodyPr/>
          <a:lstStyle/>
          <a:p>
            <a:pPr marL="342900" indent="-342900" eaLnBrk="1" hangingPunct="1">
              <a:spcBef>
                <a:spcPct val="20000"/>
              </a:spcBef>
              <a:buFontTx/>
              <a:buChar char="•"/>
            </a:pPr>
            <a:r>
              <a:rPr lang="en-US" sz="2800">
                <a:solidFill>
                  <a:srgbClr val="23346C"/>
                </a:solidFill>
                <a:latin typeface="Berlin Sans FB" pitchFamily="34" charset="0"/>
              </a:rPr>
              <a:t>Suggested by P.Raimondi for Super-B factory</a:t>
            </a:r>
          </a:p>
          <a:p>
            <a:pPr marL="342900" indent="-342900" eaLnBrk="1" hangingPunct="1">
              <a:spcBef>
                <a:spcPct val="20000"/>
              </a:spcBef>
              <a:buFontTx/>
              <a:buChar char="•"/>
            </a:pPr>
            <a:r>
              <a:rPr lang="en-US" sz="2800">
                <a:solidFill>
                  <a:srgbClr val="23346C"/>
                </a:solidFill>
                <a:latin typeface="Berlin Sans FB" pitchFamily="34" charset="0"/>
              </a:rPr>
              <a:t>Vertical waist has to be a function of X. In this case coupling produced by beam-beam is eliminated </a:t>
            </a:r>
          </a:p>
          <a:p>
            <a:pPr marL="342900" indent="-342900" eaLnBrk="1" hangingPunct="1">
              <a:spcBef>
                <a:spcPct val="20000"/>
              </a:spcBef>
              <a:buFontTx/>
              <a:buChar char="•"/>
            </a:pPr>
            <a:r>
              <a:rPr lang="en-US" sz="2800">
                <a:solidFill>
                  <a:srgbClr val="23346C"/>
                </a:solidFill>
                <a:latin typeface="Berlin Sans FB" pitchFamily="34" charset="0"/>
              </a:rPr>
              <a:t>Preparations for experimental verification are ongoing at DAFNE</a:t>
            </a:r>
          </a:p>
        </p:txBody>
      </p:sp>
      <p:pic>
        <p:nvPicPr>
          <p:cNvPr id="77828" name="Picture 5"/>
          <p:cNvPicPr>
            <a:picLocks noChangeAspect="1" noChangeArrowheads="1"/>
          </p:cNvPicPr>
          <p:nvPr/>
        </p:nvPicPr>
        <p:blipFill>
          <a:blip r:embed="rId2" cstate="screen"/>
          <a:srcRect/>
          <a:stretch>
            <a:fillRect/>
          </a:stretch>
        </p:blipFill>
        <p:spPr bwMode="auto">
          <a:xfrm>
            <a:off x="1219200" y="762000"/>
            <a:ext cx="7129463" cy="3475038"/>
          </a:xfrm>
          <a:prstGeom prst="rect">
            <a:avLst/>
          </a:prstGeom>
          <a:noFill/>
          <a:ln w="9525">
            <a:noFill/>
            <a:miter lim="800000"/>
            <a:headEnd/>
            <a:tailEnd/>
          </a:ln>
        </p:spPr>
      </p:pic>
    </p:spTree>
  </p:cSld>
  <p:clrMapOvr>
    <a:masterClrMapping/>
  </p:clrMapOvr>
  <p:transition>
    <p:strips dir="rd"/>
  </p:transition>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2"/>
          <p:cNvSpPr>
            <a:spLocks noGrp="1" noChangeArrowheads="1"/>
          </p:cNvSpPr>
          <p:nvPr>
            <p:ph type="title"/>
          </p:nvPr>
        </p:nvSpPr>
        <p:spPr/>
        <p:txBody>
          <a:bodyPr/>
          <a:lstStyle/>
          <a:p>
            <a:r>
              <a:rPr lang="en-US" smtClean="0"/>
              <a:t>Fields of flat bunch, qualitatively</a:t>
            </a:r>
          </a:p>
        </p:txBody>
      </p:sp>
      <p:sp>
        <p:nvSpPr>
          <p:cNvPr id="78851" name="AutoShape 4"/>
          <p:cNvSpPr>
            <a:spLocks noChangeArrowheads="1"/>
          </p:cNvSpPr>
          <p:nvPr/>
        </p:nvSpPr>
        <p:spPr bwMode="auto">
          <a:xfrm>
            <a:off x="1828800" y="3048000"/>
            <a:ext cx="2438400" cy="533400"/>
          </a:xfrm>
          <a:prstGeom prst="roundRect">
            <a:avLst>
              <a:gd name="adj" fmla="val 16667"/>
            </a:avLst>
          </a:prstGeom>
          <a:solidFill>
            <a:srgbClr val="FF0000"/>
          </a:solidFill>
          <a:ln w="38100">
            <a:solidFill>
              <a:schemeClr val="tx1"/>
            </a:solidFill>
            <a:round/>
            <a:headEnd/>
            <a:tailEnd/>
          </a:ln>
        </p:spPr>
        <p:txBody>
          <a:bodyPr wrap="none" anchor="ctr"/>
          <a:lstStyle/>
          <a:p>
            <a:endParaRPr lang="en-GB"/>
          </a:p>
        </p:txBody>
      </p:sp>
      <p:sp>
        <p:nvSpPr>
          <p:cNvPr id="78852" name="Oval 5"/>
          <p:cNvSpPr>
            <a:spLocks noChangeArrowheads="1"/>
          </p:cNvSpPr>
          <p:nvPr/>
        </p:nvSpPr>
        <p:spPr bwMode="auto">
          <a:xfrm>
            <a:off x="838200" y="1371600"/>
            <a:ext cx="4343400" cy="3962400"/>
          </a:xfrm>
          <a:prstGeom prst="ellipse">
            <a:avLst/>
          </a:prstGeom>
          <a:noFill/>
          <a:ln w="9525">
            <a:solidFill>
              <a:schemeClr val="tx1"/>
            </a:solidFill>
            <a:prstDash val="lgDash"/>
            <a:round/>
            <a:headEnd/>
            <a:tailEnd/>
          </a:ln>
        </p:spPr>
        <p:txBody>
          <a:bodyPr wrap="none" anchor="ctr"/>
          <a:lstStyle/>
          <a:p>
            <a:endParaRPr lang="en-GB"/>
          </a:p>
        </p:txBody>
      </p:sp>
      <p:sp>
        <p:nvSpPr>
          <p:cNvPr id="78853" name="Line 6"/>
          <p:cNvSpPr>
            <a:spLocks noChangeShapeType="1"/>
          </p:cNvSpPr>
          <p:nvPr/>
        </p:nvSpPr>
        <p:spPr bwMode="auto">
          <a:xfrm flipH="1" flipV="1">
            <a:off x="1905000" y="2514600"/>
            <a:ext cx="76200" cy="457200"/>
          </a:xfrm>
          <a:prstGeom prst="line">
            <a:avLst/>
          </a:prstGeom>
          <a:noFill/>
          <a:ln w="9525">
            <a:solidFill>
              <a:schemeClr val="tx1"/>
            </a:solidFill>
            <a:round/>
            <a:headEnd/>
            <a:tailEnd type="triangle" w="med" len="med"/>
          </a:ln>
        </p:spPr>
        <p:txBody>
          <a:bodyPr/>
          <a:lstStyle/>
          <a:p>
            <a:endParaRPr lang="en-GB"/>
          </a:p>
        </p:txBody>
      </p:sp>
      <p:sp>
        <p:nvSpPr>
          <p:cNvPr id="78854" name="Line 7"/>
          <p:cNvSpPr>
            <a:spLocks noChangeShapeType="1"/>
          </p:cNvSpPr>
          <p:nvPr/>
        </p:nvSpPr>
        <p:spPr bwMode="auto">
          <a:xfrm flipV="1">
            <a:off x="2286000" y="2514600"/>
            <a:ext cx="0" cy="457200"/>
          </a:xfrm>
          <a:prstGeom prst="line">
            <a:avLst/>
          </a:prstGeom>
          <a:noFill/>
          <a:ln w="9525">
            <a:solidFill>
              <a:schemeClr val="tx1"/>
            </a:solidFill>
            <a:round/>
            <a:headEnd/>
            <a:tailEnd type="triangle" w="med" len="med"/>
          </a:ln>
        </p:spPr>
        <p:txBody>
          <a:bodyPr/>
          <a:lstStyle/>
          <a:p>
            <a:endParaRPr lang="en-GB"/>
          </a:p>
        </p:txBody>
      </p:sp>
      <p:sp>
        <p:nvSpPr>
          <p:cNvPr id="78855" name="Line 8"/>
          <p:cNvSpPr>
            <a:spLocks noChangeShapeType="1"/>
          </p:cNvSpPr>
          <p:nvPr/>
        </p:nvSpPr>
        <p:spPr bwMode="auto">
          <a:xfrm flipV="1">
            <a:off x="2590800" y="2514600"/>
            <a:ext cx="0" cy="457200"/>
          </a:xfrm>
          <a:prstGeom prst="line">
            <a:avLst/>
          </a:prstGeom>
          <a:noFill/>
          <a:ln w="9525">
            <a:solidFill>
              <a:schemeClr val="tx1"/>
            </a:solidFill>
            <a:round/>
            <a:headEnd/>
            <a:tailEnd type="triangle" w="med" len="med"/>
          </a:ln>
        </p:spPr>
        <p:txBody>
          <a:bodyPr/>
          <a:lstStyle/>
          <a:p>
            <a:endParaRPr lang="en-GB"/>
          </a:p>
        </p:txBody>
      </p:sp>
      <p:sp>
        <p:nvSpPr>
          <p:cNvPr id="78856" name="Line 9"/>
          <p:cNvSpPr>
            <a:spLocks noChangeShapeType="1"/>
          </p:cNvSpPr>
          <p:nvPr/>
        </p:nvSpPr>
        <p:spPr bwMode="auto">
          <a:xfrm flipV="1">
            <a:off x="2895600" y="2514600"/>
            <a:ext cx="0" cy="457200"/>
          </a:xfrm>
          <a:prstGeom prst="line">
            <a:avLst/>
          </a:prstGeom>
          <a:noFill/>
          <a:ln w="9525">
            <a:solidFill>
              <a:schemeClr val="tx1"/>
            </a:solidFill>
            <a:round/>
            <a:headEnd/>
            <a:tailEnd type="triangle" w="med" len="med"/>
          </a:ln>
        </p:spPr>
        <p:txBody>
          <a:bodyPr/>
          <a:lstStyle/>
          <a:p>
            <a:endParaRPr lang="en-GB"/>
          </a:p>
        </p:txBody>
      </p:sp>
      <p:sp>
        <p:nvSpPr>
          <p:cNvPr id="78857" name="Line 10"/>
          <p:cNvSpPr>
            <a:spLocks noChangeShapeType="1"/>
          </p:cNvSpPr>
          <p:nvPr/>
        </p:nvSpPr>
        <p:spPr bwMode="auto">
          <a:xfrm flipV="1">
            <a:off x="3200400" y="2514600"/>
            <a:ext cx="0" cy="457200"/>
          </a:xfrm>
          <a:prstGeom prst="line">
            <a:avLst/>
          </a:prstGeom>
          <a:noFill/>
          <a:ln w="9525">
            <a:solidFill>
              <a:schemeClr val="tx1"/>
            </a:solidFill>
            <a:round/>
            <a:headEnd/>
            <a:tailEnd type="triangle" w="med" len="med"/>
          </a:ln>
        </p:spPr>
        <p:txBody>
          <a:bodyPr/>
          <a:lstStyle/>
          <a:p>
            <a:endParaRPr lang="en-GB"/>
          </a:p>
        </p:txBody>
      </p:sp>
      <p:sp>
        <p:nvSpPr>
          <p:cNvPr id="78858" name="Line 11"/>
          <p:cNvSpPr>
            <a:spLocks noChangeShapeType="1"/>
          </p:cNvSpPr>
          <p:nvPr/>
        </p:nvSpPr>
        <p:spPr bwMode="auto">
          <a:xfrm flipV="1">
            <a:off x="3505200" y="2514600"/>
            <a:ext cx="0" cy="457200"/>
          </a:xfrm>
          <a:prstGeom prst="line">
            <a:avLst/>
          </a:prstGeom>
          <a:noFill/>
          <a:ln w="9525">
            <a:solidFill>
              <a:schemeClr val="tx1"/>
            </a:solidFill>
            <a:round/>
            <a:headEnd/>
            <a:tailEnd type="triangle" w="med" len="med"/>
          </a:ln>
        </p:spPr>
        <p:txBody>
          <a:bodyPr/>
          <a:lstStyle/>
          <a:p>
            <a:endParaRPr lang="en-GB"/>
          </a:p>
        </p:txBody>
      </p:sp>
      <p:sp>
        <p:nvSpPr>
          <p:cNvPr id="78859" name="Line 12"/>
          <p:cNvSpPr>
            <a:spLocks noChangeShapeType="1"/>
          </p:cNvSpPr>
          <p:nvPr/>
        </p:nvSpPr>
        <p:spPr bwMode="auto">
          <a:xfrm flipV="1">
            <a:off x="3810000" y="2514600"/>
            <a:ext cx="0" cy="457200"/>
          </a:xfrm>
          <a:prstGeom prst="line">
            <a:avLst/>
          </a:prstGeom>
          <a:noFill/>
          <a:ln w="9525">
            <a:solidFill>
              <a:schemeClr val="tx1"/>
            </a:solidFill>
            <a:round/>
            <a:headEnd/>
            <a:tailEnd type="triangle" w="med" len="med"/>
          </a:ln>
        </p:spPr>
        <p:txBody>
          <a:bodyPr/>
          <a:lstStyle/>
          <a:p>
            <a:endParaRPr lang="en-GB"/>
          </a:p>
        </p:txBody>
      </p:sp>
      <p:sp>
        <p:nvSpPr>
          <p:cNvPr id="78860" name="Line 13"/>
          <p:cNvSpPr>
            <a:spLocks noChangeShapeType="1"/>
          </p:cNvSpPr>
          <p:nvPr/>
        </p:nvSpPr>
        <p:spPr bwMode="auto">
          <a:xfrm flipV="1">
            <a:off x="4114800" y="2514600"/>
            <a:ext cx="76200" cy="457200"/>
          </a:xfrm>
          <a:prstGeom prst="line">
            <a:avLst/>
          </a:prstGeom>
          <a:noFill/>
          <a:ln w="9525">
            <a:solidFill>
              <a:schemeClr val="tx1"/>
            </a:solidFill>
            <a:round/>
            <a:headEnd/>
            <a:tailEnd type="triangle" w="med" len="med"/>
          </a:ln>
        </p:spPr>
        <p:txBody>
          <a:bodyPr/>
          <a:lstStyle/>
          <a:p>
            <a:endParaRPr lang="en-GB"/>
          </a:p>
        </p:txBody>
      </p:sp>
      <p:sp>
        <p:nvSpPr>
          <p:cNvPr id="78861" name="Line 14"/>
          <p:cNvSpPr>
            <a:spLocks noChangeShapeType="1"/>
          </p:cNvSpPr>
          <p:nvPr/>
        </p:nvSpPr>
        <p:spPr bwMode="auto">
          <a:xfrm flipH="1" flipV="1">
            <a:off x="1905000" y="1905000"/>
            <a:ext cx="76200" cy="457200"/>
          </a:xfrm>
          <a:prstGeom prst="line">
            <a:avLst/>
          </a:prstGeom>
          <a:noFill/>
          <a:ln w="9525">
            <a:solidFill>
              <a:schemeClr val="tx1"/>
            </a:solidFill>
            <a:round/>
            <a:headEnd/>
            <a:tailEnd type="triangle" w="med" len="med"/>
          </a:ln>
        </p:spPr>
        <p:txBody>
          <a:bodyPr/>
          <a:lstStyle/>
          <a:p>
            <a:endParaRPr lang="en-GB"/>
          </a:p>
        </p:txBody>
      </p:sp>
      <p:sp>
        <p:nvSpPr>
          <p:cNvPr id="78862" name="Line 15"/>
          <p:cNvSpPr>
            <a:spLocks noChangeShapeType="1"/>
          </p:cNvSpPr>
          <p:nvPr/>
        </p:nvSpPr>
        <p:spPr bwMode="auto">
          <a:xfrm flipV="1">
            <a:off x="2286000" y="1905000"/>
            <a:ext cx="0" cy="457200"/>
          </a:xfrm>
          <a:prstGeom prst="line">
            <a:avLst/>
          </a:prstGeom>
          <a:noFill/>
          <a:ln w="9525">
            <a:solidFill>
              <a:schemeClr val="tx1"/>
            </a:solidFill>
            <a:round/>
            <a:headEnd/>
            <a:tailEnd type="triangle" w="med" len="med"/>
          </a:ln>
        </p:spPr>
        <p:txBody>
          <a:bodyPr/>
          <a:lstStyle/>
          <a:p>
            <a:endParaRPr lang="en-GB"/>
          </a:p>
        </p:txBody>
      </p:sp>
      <p:sp>
        <p:nvSpPr>
          <p:cNvPr id="78863" name="Line 16"/>
          <p:cNvSpPr>
            <a:spLocks noChangeShapeType="1"/>
          </p:cNvSpPr>
          <p:nvPr/>
        </p:nvSpPr>
        <p:spPr bwMode="auto">
          <a:xfrm flipV="1">
            <a:off x="2590800" y="1905000"/>
            <a:ext cx="0" cy="457200"/>
          </a:xfrm>
          <a:prstGeom prst="line">
            <a:avLst/>
          </a:prstGeom>
          <a:noFill/>
          <a:ln w="9525">
            <a:solidFill>
              <a:schemeClr val="tx1"/>
            </a:solidFill>
            <a:round/>
            <a:headEnd/>
            <a:tailEnd type="triangle" w="med" len="med"/>
          </a:ln>
        </p:spPr>
        <p:txBody>
          <a:bodyPr/>
          <a:lstStyle/>
          <a:p>
            <a:endParaRPr lang="en-GB"/>
          </a:p>
        </p:txBody>
      </p:sp>
      <p:sp>
        <p:nvSpPr>
          <p:cNvPr id="78864" name="Line 17"/>
          <p:cNvSpPr>
            <a:spLocks noChangeShapeType="1"/>
          </p:cNvSpPr>
          <p:nvPr/>
        </p:nvSpPr>
        <p:spPr bwMode="auto">
          <a:xfrm flipV="1">
            <a:off x="2895600" y="1905000"/>
            <a:ext cx="0" cy="457200"/>
          </a:xfrm>
          <a:prstGeom prst="line">
            <a:avLst/>
          </a:prstGeom>
          <a:noFill/>
          <a:ln w="9525">
            <a:solidFill>
              <a:schemeClr val="tx1"/>
            </a:solidFill>
            <a:round/>
            <a:headEnd/>
            <a:tailEnd type="triangle" w="med" len="med"/>
          </a:ln>
        </p:spPr>
        <p:txBody>
          <a:bodyPr/>
          <a:lstStyle/>
          <a:p>
            <a:endParaRPr lang="en-GB"/>
          </a:p>
        </p:txBody>
      </p:sp>
      <p:sp>
        <p:nvSpPr>
          <p:cNvPr id="78865" name="Line 18"/>
          <p:cNvSpPr>
            <a:spLocks noChangeShapeType="1"/>
          </p:cNvSpPr>
          <p:nvPr/>
        </p:nvSpPr>
        <p:spPr bwMode="auto">
          <a:xfrm flipV="1">
            <a:off x="3200400" y="1905000"/>
            <a:ext cx="0" cy="457200"/>
          </a:xfrm>
          <a:prstGeom prst="line">
            <a:avLst/>
          </a:prstGeom>
          <a:noFill/>
          <a:ln w="9525">
            <a:solidFill>
              <a:schemeClr val="tx1"/>
            </a:solidFill>
            <a:round/>
            <a:headEnd/>
            <a:tailEnd type="triangle" w="med" len="med"/>
          </a:ln>
        </p:spPr>
        <p:txBody>
          <a:bodyPr/>
          <a:lstStyle/>
          <a:p>
            <a:endParaRPr lang="en-GB"/>
          </a:p>
        </p:txBody>
      </p:sp>
      <p:sp>
        <p:nvSpPr>
          <p:cNvPr id="78866" name="Line 19"/>
          <p:cNvSpPr>
            <a:spLocks noChangeShapeType="1"/>
          </p:cNvSpPr>
          <p:nvPr/>
        </p:nvSpPr>
        <p:spPr bwMode="auto">
          <a:xfrm flipV="1">
            <a:off x="3505200" y="1905000"/>
            <a:ext cx="0" cy="457200"/>
          </a:xfrm>
          <a:prstGeom prst="line">
            <a:avLst/>
          </a:prstGeom>
          <a:noFill/>
          <a:ln w="9525">
            <a:solidFill>
              <a:schemeClr val="tx1"/>
            </a:solidFill>
            <a:round/>
            <a:headEnd/>
            <a:tailEnd type="triangle" w="med" len="med"/>
          </a:ln>
        </p:spPr>
        <p:txBody>
          <a:bodyPr/>
          <a:lstStyle/>
          <a:p>
            <a:endParaRPr lang="en-GB"/>
          </a:p>
        </p:txBody>
      </p:sp>
      <p:sp>
        <p:nvSpPr>
          <p:cNvPr id="78867" name="Line 20"/>
          <p:cNvSpPr>
            <a:spLocks noChangeShapeType="1"/>
          </p:cNvSpPr>
          <p:nvPr/>
        </p:nvSpPr>
        <p:spPr bwMode="auto">
          <a:xfrm flipV="1">
            <a:off x="3810000" y="1905000"/>
            <a:ext cx="0" cy="457200"/>
          </a:xfrm>
          <a:prstGeom prst="line">
            <a:avLst/>
          </a:prstGeom>
          <a:noFill/>
          <a:ln w="9525">
            <a:solidFill>
              <a:schemeClr val="tx1"/>
            </a:solidFill>
            <a:round/>
            <a:headEnd/>
            <a:tailEnd type="triangle" w="med" len="med"/>
          </a:ln>
        </p:spPr>
        <p:txBody>
          <a:bodyPr/>
          <a:lstStyle/>
          <a:p>
            <a:endParaRPr lang="en-GB"/>
          </a:p>
        </p:txBody>
      </p:sp>
      <p:sp>
        <p:nvSpPr>
          <p:cNvPr id="78868" name="Line 21"/>
          <p:cNvSpPr>
            <a:spLocks noChangeShapeType="1"/>
          </p:cNvSpPr>
          <p:nvPr/>
        </p:nvSpPr>
        <p:spPr bwMode="auto">
          <a:xfrm flipV="1">
            <a:off x="4114800" y="1905000"/>
            <a:ext cx="76200" cy="457200"/>
          </a:xfrm>
          <a:prstGeom prst="line">
            <a:avLst/>
          </a:prstGeom>
          <a:noFill/>
          <a:ln w="9525">
            <a:solidFill>
              <a:schemeClr val="tx1"/>
            </a:solidFill>
            <a:round/>
            <a:headEnd/>
            <a:tailEnd type="triangle" w="med" len="med"/>
          </a:ln>
        </p:spPr>
        <p:txBody>
          <a:bodyPr/>
          <a:lstStyle/>
          <a:p>
            <a:endParaRPr lang="en-GB"/>
          </a:p>
        </p:txBody>
      </p:sp>
      <p:sp>
        <p:nvSpPr>
          <p:cNvPr id="78869" name="Line 22"/>
          <p:cNvSpPr>
            <a:spLocks noChangeShapeType="1"/>
          </p:cNvSpPr>
          <p:nvPr/>
        </p:nvSpPr>
        <p:spPr bwMode="auto">
          <a:xfrm flipV="1">
            <a:off x="1905000" y="3657600"/>
            <a:ext cx="76200" cy="457200"/>
          </a:xfrm>
          <a:prstGeom prst="line">
            <a:avLst/>
          </a:prstGeom>
          <a:noFill/>
          <a:ln w="9525">
            <a:solidFill>
              <a:schemeClr val="tx1"/>
            </a:solidFill>
            <a:round/>
            <a:headEnd type="triangle" w="med" len="med"/>
            <a:tailEnd/>
          </a:ln>
        </p:spPr>
        <p:txBody>
          <a:bodyPr/>
          <a:lstStyle/>
          <a:p>
            <a:endParaRPr lang="en-GB"/>
          </a:p>
        </p:txBody>
      </p:sp>
      <p:sp>
        <p:nvSpPr>
          <p:cNvPr id="78870" name="Line 23"/>
          <p:cNvSpPr>
            <a:spLocks noChangeShapeType="1"/>
          </p:cNvSpPr>
          <p:nvPr/>
        </p:nvSpPr>
        <p:spPr bwMode="auto">
          <a:xfrm flipV="1">
            <a:off x="2286000" y="3657600"/>
            <a:ext cx="0" cy="457200"/>
          </a:xfrm>
          <a:prstGeom prst="line">
            <a:avLst/>
          </a:prstGeom>
          <a:noFill/>
          <a:ln w="9525">
            <a:solidFill>
              <a:schemeClr val="tx1"/>
            </a:solidFill>
            <a:round/>
            <a:headEnd type="triangle" w="med" len="med"/>
            <a:tailEnd/>
          </a:ln>
        </p:spPr>
        <p:txBody>
          <a:bodyPr/>
          <a:lstStyle/>
          <a:p>
            <a:endParaRPr lang="en-GB"/>
          </a:p>
        </p:txBody>
      </p:sp>
      <p:sp>
        <p:nvSpPr>
          <p:cNvPr id="78871" name="Line 24"/>
          <p:cNvSpPr>
            <a:spLocks noChangeShapeType="1"/>
          </p:cNvSpPr>
          <p:nvPr/>
        </p:nvSpPr>
        <p:spPr bwMode="auto">
          <a:xfrm flipV="1">
            <a:off x="2590800" y="3657600"/>
            <a:ext cx="0" cy="457200"/>
          </a:xfrm>
          <a:prstGeom prst="line">
            <a:avLst/>
          </a:prstGeom>
          <a:noFill/>
          <a:ln w="9525">
            <a:solidFill>
              <a:schemeClr val="tx1"/>
            </a:solidFill>
            <a:round/>
            <a:headEnd type="triangle" w="med" len="med"/>
            <a:tailEnd/>
          </a:ln>
        </p:spPr>
        <p:txBody>
          <a:bodyPr/>
          <a:lstStyle/>
          <a:p>
            <a:endParaRPr lang="en-GB"/>
          </a:p>
        </p:txBody>
      </p:sp>
      <p:sp>
        <p:nvSpPr>
          <p:cNvPr id="78872" name="Line 25"/>
          <p:cNvSpPr>
            <a:spLocks noChangeShapeType="1"/>
          </p:cNvSpPr>
          <p:nvPr/>
        </p:nvSpPr>
        <p:spPr bwMode="auto">
          <a:xfrm flipV="1">
            <a:off x="2895600" y="3657600"/>
            <a:ext cx="0" cy="457200"/>
          </a:xfrm>
          <a:prstGeom prst="line">
            <a:avLst/>
          </a:prstGeom>
          <a:noFill/>
          <a:ln w="9525">
            <a:solidFill>
              <a:schemeClr val="tx1"/>
            </a:solidFill>
            <a:round/>
            <a:headEnd type="triangle" w="med" len="med"/>
            <a:tailEnd/>
          </a:ln>
        </p:spPr>
        <p:txBody>
          <a:bodyPr/>
          <a:lstStyle/>
          <a:p>
            <a:endParaRPr lang="en-GB"/>
          </a:p>
        </p:txBody>
      </p:sp>
      <p:sp>
        <p:nvSpPr>
          <p:cNvPr id="78873" name="Line 26"/>
          <p:cNvSpPr>
            <a:spLocks noChangeShapeType="1"/>
          </p:cNvSpPr>
          <p:nvPr/>
        </p:nvSpPr>
        <p:spPr bwMode="auto">
          <a:xfrm flipV="1">
            <a:off x="3200400" y="3657600"/>
            <a:ext cx="0" cy="457200"/>
          </a:xfrm>
          <a:prstGeom prst="line">
            <a:avLst/>
          </a:prstGeom>
          <a:noFill/>
          <a:ln w="9525">
            <a:solidFill>
              <a:schemeClr val="tx1"/>
            </a:solidFill>
            <a:round/>
            <a:headEnd type="triangle" w="med" len="med"/>
            <a:tailEnd/>
          </a:ln>
        </p:spPr>
        <p:txBody>
          <a:bodyPr/>
          <a:lstStyle/>
          <a:p>
            <a:endParaRPr lang="en-GB"/>
          </a:p>
        </p:txBody>
      </p:sp>
      <p:sp>
        <p:nvSpPr>
          <p:cNvPr id="78874" name="Line 27"/>
          <p:cNvSpPr>
            <a:spLocks noChangeShapeType="1"/>
          </p:cNvSpPr>
          <p:nvPr/>
        </p:nvSpPr>
        <p:spPr bwMode="auto">
          <a:xfrm flipV="1">
            <a:off x="3505200" y="3657600"/>
            <a:ext cx="0" cy="457200"/>
          </a:xfrm>
          <a:prstGeom prst="line">
            <a:avLst/>
          </a:prstGeom>
          <a:noFill/>
          <a:ln w="9525">
            <a:solidFill>
              <a:schemeClr val="tx1"/>
            </a:solidFill>
            <a:round/>
            <a:headEnd type="triangle" w="med" len="med"/>
            <a:tailEnd/>
          </a:ln>
        </p:spPr>
        <p:txBody>
          <a:bodyPr/>
          <a:lstStyle/>
          <a:p>
            <a:endParaRPr lang="en-GB"/>
          </a:p>
        </p:txBody>
      </p:sp>
      <p:sp>
        <p:nvSpPr>
          <p:cNvPr id="78875" name="Line 28"/>
          <p:cNvSpPr>
            <a:spLocks noChangeShapeType="1"/>
          </p:cNvSpPr>
          <p:nvPr/>
        </p:nvSpPr>
        <p:spPr bwMode="auto">
          <a:xfrm flipV="1">
            <a:off x="3810000" y="3657600"/>
            <a:ext cx="0" cy="457200"/>
          </a:xfrm>
          <a:prstGeom prst="line">
            <a:avLst/>
          </a:prstGeom>
          <a:noFill/>
          <a:ln w="9525">
            <a:solidFill>
              <a:schemeClr val="tx1"/>
            </a:solidFill>
            <a:round/>
            <a:headEnd type="triangle" w="med" len="med"/>
            <a:tailEnd/>
          </a:ln>
        </p:spPr>
        <p:txBody>
          <a:bodyPr/>
          <a:lstStyle/>
          <a:p>
            <a:endParaRPr lang="en-GB"/>
          </a:p>
        </p:txBody>
      </p:sp>
      <p:sp>
        <p:nvSpPr>
          <p:cNvPr id="78876" name="Line 29"/>
          <p:cNvSpPr>
            <a:spLocks noChangeShapeType="1"/>
          </p:cNvSpPr>
          <p:nvPr/>
        </p:nvSpPr>
        <p:spPr bwMode="auto">
          <a:xfrm flipH="1" flipV="1">
            <a:off x="4114800" y="3657600"/>
            <a:ext cx="76200" cy="457200"/>
          </a:xfrm>
          <a:prstGeom prst="line">
            <a:avLst/>
          </a:prstGeom>
          <a:noFill/>
          <a:ln w="9525">
            <a:solidFill>
              <a:schemeClr val="tx1"/>
            </a:solidFill>
            <a:round/>
            <a:headEnd type="triangle" w="med" len="med"/>
            <a:tailEnd/>
          </a:ln>
        </p:spPr>
        <p:txBody>
          <a:bodyPr/>
          <a:lstStyle/>
          <a:p>
            <a:endParaRPr lang="en-GB"/>
          </a:p>
        </p:txBody>
      </p:sp>
      <p:sp>
        <p:nvSpPr>
          <p:cNvPr id="78877" name="Line 30"/>
          <p:cNvSpPr>
            <a:spLocks noChangeShapeType="1"/>
          </p:cNvSpPr>
          <p:nvPr/>
        </p:nvSpPr>
        <p:spPr bwMode="auto">
          <a:xfrm flipV="1">
            <a:off x="1905000" y="4343400"/>
            <a:ext cx="76200" cy="457200"/>
          </a:xfrm>
          <a:prstGeom prst="line">
            <a:avLst/>
          </a:prstGeom>
          <a:noFill/>
          <a:ln w="9525">
            <a:solidFill>
              <a:schemeClr val="tx1"/>
            </a:solidFill>
            <a:round/>
            <a:headEnd type="triangle" w="med" len="med"/>
            <a:tailEnd/>
          </a:ln>
        </p:spPr>
        <p:txBody>
          <a:bodyPr/>
          <a:lstStyle/>
          <a:p>
            <a:endParaRPr lang="en-GB"/>
          </a:p>
        </p:txBody>
      </p:sp>
      <p:sp>
        <p:nvSpPr>
          <p:cNvPr id="78878" name="Line 31"/>
          <p:cNvSpPr>
            <a:spLocks noChangeShapeType="1"/>
          </p:cNvSpPr>
          <p:nvPr/>
        </p:nvSpPr>
        <p:spPr bwMode="auto">
          <a:xfrm flipV="1">
            <a:off x="2286000" y="4343400"/>
            <a:ext cx="0" cy="457200"/>
          </a:xfrm>
          <a:prstGeom prst="line">
            <a:avLst/>
          </a:prstGeom>
          <a:noFill/>
          <a:ln w="9525">
            <a:solidFill>
              <a:schemeClr val="tx1"/>
            </a:solidFill>
            <a:round/>
            <a:headEnd type="triangle" w="med" len="med"/>
            <a:tailEnd/>
          </a:ln>
        </p:spPr>
        <p:txBody>
          <a:bodyPr/>
          <a:lstStyle/>
          <a:p>
            <a:endParaRPr lang="en-GB"/>
          </a:p>
        </p:txBody>
      </p:sp>
      <p:sp>
        <p:nvSpPr>
          <p:cNvPr id="78879" name="Line 32"/>
          <p:cNvSpPr>
            <a:spLocks noChangeShapeType="1"/>
          </p:cNvSpPr>
          <p:nvPr/>
        </p:nvSpPr>
        <p:spPr bwMode="auto">
          <a:xfrm flipV="1">
            <a:off x="2590800" y="4343400"/>
            <a:ext cx="0" cy="457200"/>
          </a:xfrm>
          <a:prstGeom prst="line">
            <a:avLst/>
          </a:prstGeom>
          <a:noFill/>
          <a:ln w="9525">
            <a:solidFill>
              <a:schemeClr val="tx1"/>
            </a:solidFill>
            <a:round/>
            <a:headEnd type="triangle" w="med" len="med"/>
            <a:tailEnd/>
          </a:ln>
        </p:spPr>
        <p:txBody>
          <a:bodyPr/>
          <a:lstStyle/>
          <a:p>
            <a:endParaRPr lang="en-GB"/>
          </a:p>
        </p:txBody>
      </p:sp>
      <p:sp>
        <p:nvSpPr>
          <p:cNvPr id="78880" name="Line 33"/>
          <p:cNvSpPr>
            <a:spLocks noChangeShapeType="1"/>
          </p:cNvSpPr>
          <p:nvPr/>
        </p:nvSpPr>
        <p:spPr bwMode="auto">
          <a:xfrm flipV="1">
            <a:off x="2895600" y="4343400"/>
            <a:ext cx="0" cy="457200"/>
          </a:xfrm>
          <a:prstGeom prst="line">
            <a:avLst/>
          </a:prstGeom>
          <a:noFill/>
          <a:ln w="9525">
            <a:solidFill>
              <a:schemeClr val="tx1"/>
            </a:solidFill>
            <a:round/>
            <a:headEnd type="triangle" w="med" len="med"/>
            <a:tailEnd/>
          </a:ln>
        </p:spPr>
        <p:txBody>
          <a:bodyPr/>
          <a:lstStyle/>
          <a:p>
            <a:endParaRPr lang="en-GB"/>
          </a:p>
        </p:txBody>
      </p:sp>
      <p:sp>
        <p:nvSpPr>
          <p:cNvPr id="78881" name="Line 34"/>
          <p:cNvSpPr>
            <a:spLocks noChangeShapeType="1"/>
          </p:cNvSpPr>
          <p:nvPr/>
        </p:nvSpPr>
        <p:spPr bwMode="auto">
          <a:xfrm flipV="1">
            <a:off x="3200400" y="4343400"/>
            <a:ext cx="0" cy="457200"/>
          </a:xfrm>
          <a:prstGeom prst="line">
            <a:avLst/>
          </a:prstGeom>
          <a:noFill/>
          <a:ln w="9525">
            <a:solidFill>
              <a:schemeClr val="tx1"/>
            </a:solidFill>
            <a:round/>
            <a:headEnd type="triangle" w="med" len="med"/>
            <a:tailEnd/>
          </a:ln>
        </p:spPr>
        <p:txBody>
          <a:bodyPr/>
          <a:lstStyle/>
          <a:p>
            <a:endParaRPr lang="en-GB"/>
          </a:p>
        </p:txBody>
      </p:sp>
      <p:sp>
        <p:nvSpPr>
          <p:cNvPr id="78882" name="Line 35"/>
          <p:cNvSpPr>
            <a:spLocks noChangeShapeType="1"/>
          </p:cNvSpPr>
          <p:nvPr/>
        </p:nvSpPr>
        <p:spPr bwMode="auto">
          <a:xfrm flipV="1">
            <a:off x="3505200" y="4343400"/>
            <a:ext cx="0" cy="457200"/>
          </a:xfrm>
          <a:prstGeom prst="line">
            <a:avLst/>
          </a:prstGeom>
          <a:noFill/>
          <a:ln w="9525">
            <a:solidFill>
              <a:schemeClr val="tx1"/>
            </a:solidFill>
            <a:round/>
            <a:headEnd type="triangle" w="med" len="med"/>
            <a:tailEnd/>
          </a:ln>
        </p:spPr>
        <p:txBody>
          <a:bodyPr/>
          <a:lstStyle/>
          <a:p>
            <a:endParaRPr lang="en-GB"/>
          </a:p>
        </p:txBody>
      </p:sp>
      <p:sp>
        <p:nvSpPr>
          <p:cNvPr id="78883" name="Line 36"/>
          <p:cNvSpPr>
            <a:spLocks noChangeShapeType="1"/>
          </p:cNvSpPr>
          <p:nvPr/>
        </p:nvSpPr>
        <p:spPr bwMode="auto">
          <a:xfrm flipV="1">
            <a:off x="3810000" y="4343400"/>
            <a:ext cx="0" cy="457200"/>
          </a:xfrm>
          <a:prstGeom prst="line">
            <a:avLst/>
          </a:prstGeom>
          <a:noFill/>
          <a:ln w="9525">
            <a:solidFill>
              <a:schemeClr val="tx1"/>
            </a:solidFill>
            <a:round/>
            <a:headEnd type="triangle" w="med" len="med"/>
            <a:tailEnd/>
          </a:ln>
        </p:spPr>
        <p:txBody>
          <a:bodyPr/>
          <a:lstStyle/>
          <a:p>
            <a:endParaRPr lang="en-GB"/>
          </a:p>
        </p:txBody>
      </p:sp>
      <p:sp>
        <p:nvSpPr>
          <p:cNvPr id="78884" name="Line 37"/>
          <p:cNvSpPr>
            <a:spLocks noChangeShapeType="1"/>
          </p:cNvSpPr>
          <p:nvPr/>
        </p:nvSpPr>
        <p:spPr bwMode="auto">
          <a:xfrm flipH="1" flipV="1">
            <a:off x="4114800" y="4343400"/>
            <a:ext cx="76200" cy="457200"/>
          </a:xfrm>
          <a:prstGeom prst="line">
            <a:avLst/>
          </a:prstGeom>
          <a:noFill/>
          <a:ln w="9525">
            <a:solidFill>
              <a:schemeClr val="tx1"/>
            </a:solidFill>
            <a:round/>
            <a:headEnd type="triangle" w="med" len="med"/>
            <a:tailEnd/>
          </a:ln>
        </p:spPr>
        <p:txBody>
          <a:bodyPr/>
          <a:lstStyle/>
          <a:p>
            <a:endParaRPr lang="en-GB"/>
          </a:p>
        </p:txBody>
      </p:sp>
      <p:sp>
        <p:nvSpPr>
          <p:cNvPr id="78885" name="Line 38"/>
          <p:cNvSpPr>
            <a:spLocks noChangeShapeType="1"/>
          </p:cNvSpPr>
          <p:nvPr/>
        </p:nvSpPr>
        <p:spPr bwMode="auto">
          <a:xfrm flipH="1" flipV="1">
            <a:off x="4495800" y="3314700"/>
            <a:ext cx="533400" cy="0"/>
          </a:xfrm>
          <a:prstGeom prst="line">
            <a:avLst/>
          </a:prstGeom>
          <a:noFill/>
          <a:ln w="9525">
            <a:solidFill>
              <a:schemeClr val="tx1"/>
            </a:solidFill>
            <a:round/>
            <a:headEnd type="triangle" w="med" len="med"/>
            <a:tailEnd/>
          </a:ln>
        </p:spPr>
        <p:txBody>
          <a:bodyPr/>
          <a:lstStyle/>
          <a:p>
            <a:endParaRPr lang="en-GB"/>
          </a:p>
        </p:txBody>
      </p:sp>
      <p:sp>
        <p:nvSpPr>
          <p:cNvPr id="78886" name="Line 39"/>
          <p:cNvSpPr>
            <a:spLocks noChangeShapeType="1"/>
          </p:cNvSpPr>
          <p:nvPr/>
        </p:nvSpPr>
        <p:spPr bwMode="auto">
          <a:xfrm flipH="1" flipV="1">
            <a:off x="990600" y="3314700"/>
            <a:ext cx="533400" cy="0"/>
          </a:xfrm>
          <a:prstGeom prst="line">
            <a:avLst/>
          </a:prstGeom>
          <a:noFill/>
          <a:ln w="9525">
            <a:solidFill>
              <a:schemeClr val="tx1"/>
            </a:solidFill>
            <a:round/>
            <a:headEnd/>
            <a:tailEnd type="triangle" w="med" len="med"/>
          </a:ln>
        </p:spPr>
        <p:txBody>
          <a:bodyPr/>
          <a:lstStyle/>
          <a:p>
            <a:endParaRPr lang="en-GB"/>
          </a:p>
        </p:txBody>
      </p:sp>
      <p:sp>
        <p:nvSpPr>
          <p:cNvPr id="78887" name="Line 40"/>
          <p:cNvSpPr>
            <a:spLocks noChangeShapeType="1"/>
          </p:cNvSpPr>
          <p:nvPr/>
        </p:nvSpPr>
        <p:spPr bwMode="auto">
          <a:xfrm>
            <a:off x="6019800" y="3352800"/>
            <a:ext cx="0" cy="3200400"/>
          </a:xfrm>
          <a:prstGeom prst="line">
            <a:avLst/>
          </a:prstGeom>
          <a:noFill/>
          <a:ln w="19050">
            <a:solidFill>
              <a:srgbClr val="0033CC"/>
            </a:solidFill>
            <a:round/>
            <a:headEnd/>
            <a:tailEnd type="triangle" w="med" len="med"/>
          </a:ln>
        </p:spPr>
        <p:txBody>
          <a:bodyPr/>
          <a:lstStyle/>
          <a:p>
            <a:endParaRPr lang="en-GB"/>
          </a:p>
        </p:txBody>
      </p:sp>
      <p:sp>
        <p:nvSpPr>
          <p:cNvPr id="78888" name="Line 41"/>
          <p:cNvSpPr>
            <a:spLocks noChangeShapeType="1"/>
          </p:cNvSpPr>
          <p:nvPr/>
        </p:nvSpPr>
        <p:spPr bwMode="auto">
          <a:xfrm>
            <a:off x="6019800" y="3352800"/>
            <a:ext cx="2438400" cy="0"/>
          </a:xfrm>
          <a:prstGeom prst="line">
            <a:avLst/>
          </a:prstGeom>
          <a:noFill/>
          <a:ln w="19050">
            <a:solidFill>
              <a:srgbClr val="0033CC"/>
            </a:solidFill>
            <a:round/>
            <a:headEnd/>
            <a:tailEnd type="triangle" w="med" len="med"/>
          </a:ln>
        </p:spPr>
        <p:txBody>
          <a:bodyPr/>
          <a:lstStyle/>
          <a:p>
            <a:endParaRPr lang="en-GB"/>
          </a:p>
        </p:txBody>
      </p:sp>
      <p:sp>
        <p:nvSpPr>
          <p:cNvPr id="78889" name="Line 42"/>
          <p:cNvSpPr>
            <a:spLocks noChangeShapeType="1"/>
          </p:cNvSpPr>
          <p:nvPr/>
        </p:nvSpPr>
        <p:spPr bwMode="auto">
          <a:xfrm>
            <a:off x="4267200" y="3581400"/>
            <a:ext cx="3657600" cy="0"/>
          </a:xfrm>
          <a:prstGeom prst="line">
            <a:avLst/>
          </a:prstGeom>
          <a:noFill/>
          <a:ln w="9525">
            <a:solidFill>
              <a:schemeClr val="tx1"/>
            </a:solidFill>
            <a:prstDash val="lgDash"/>
            <a:round/>
            <a:headEnd/>
            <a:tailEnd/>
          </a:ln>
        </p:spPr>
        <p:txBody>
          <a:bodyPr/>
          <a:lstStyle/>
          <a:p>
            <a:endParaRPr lang="en-GB"/>
          </a:p>
        </p:txBody>
      </p:sp>
      <p:sp>
        <p:nvSpPr>
          <p:cNvPr id="78890" name="Line 43"/>
          <p:cNvSpPr>
            <a:spLocks noChangeShapeType="1"/>
          </p:cNvSpPr>
          <p:nvPr/>
        </p:nvSpPr>
        <p:spPr bwMode="auto">
          <a:xfrm>
            <a:off x="6019800" y="3352800"/>
            <a:ext cx="1524000" cy="228600"/>
          </a:xfrm>
          <a:prstGeom prst="line">
            <a:avLst/>
          </a:prstGeom>
          <a:noFill/>
          <a:ln w="38100">
            <a:solidFill>
              <a:srgbClr val="009900"/>
            </a:solidFill>
            <a:round/>
            <a:headEnd/>
            <a:tailEnd/>
          </a:ln>
        </p:spPr>
        <p:txBody>
          <a:bodyPr/>
          <a:lstStyle/>
          <a:p>
            <a:endParaRPr lang="en-GB"/>
          </a:p>
        </p:txBody>
      </p:sp>
      <p:sp>
        <p:nvSpPr>
          <p:cNvPr id="78891" name="Line 44"/>
          <p:cNvSpPr>
            <a:spLocks noChangeShapeType="1"/>
          </p:cNvSpPr>
          <p:nvPr/>
        </p:nvSpPr>
        <p:spPr bwMode="auto">
          <a:xfrm>
            <a:off x="3276600" y="5334000"/>
            <a:ext cx="4800600" cy="0"/>
          </a:xfrm>
          <a:prstGeom prst="line">
            <a:avLst/>
          </a:prstGeom>
          <a:noFill/>
          <a:ln w="9525">
            <a:solidFill>
              <a:schemeClr val="tx1"/>
            </a:solidFill>
            <a:prstDash val="lgDash"/>
            <a:round/>
            <a:headEnd/>
            <a:tailEnd/>
          </a:ln>
        </p:spPr>
        <p:txBody>
          <a:bodyPr/>
          <a:lstStyle/>
          <a:p>
            <a:endParaRPr lang="en-GB"/>
          </a:p>
        </p:txBody>
      </p:sp>
      <p:sp>
        <p:nvSpPr>
          <p:cNvPr id="78892" name="Line 45"/>
          <p:cNvSpPr>
            <a:spLocks noChangeShapeType="1"/>
          </p:cNvSpPr>
          <p:nvPr/>
        </p:nvSpPr>
        <p:spPr bwMode="auto">
          <a:xfrm>
            <a:off x="7543800" y="3581400"/>
            <a:ext cx="0" cy="1752600"/>
          </a:xfrm>
          <a:prstGeom prst="line">
            <a:avLst/>
          </a:prstGeom>
          <a:noFill/>
          <a:ln w="38100">
            <a:solidFill>
              <a:srgbClr val="009900"/>
            </a:solidFill>
            <a:round/>
            <a:headEnd/>
            <a:tailEnd/>
          </a:ln>
        </p:spPr>
        <p:txBody>
          <a:bodyPr/>
          <a:lstStyle/>
          <a:p>
            <a:endParaRPr lang="en-GB"/>
          </a:p>
        </p:txBody>
      </p:sp>
      <p:sp>
        <p:nvSpPr>
          <p:cNvPr id="78893" name="Freeform 46"/>
          <p:cNvSpPr>
            <a:spLocks/>
          </p:cNvSpPr>
          <p:nvPr/>
        </p:nvSpPr>
        <p:spPr bwMode="auto">
          <a:xfrm>
            <a:off x="6400800" y="5334000"/>
            <a:ext cx="1143000" cy="1295400"/>
          </a:xfrm>
          <a:custGeom>
            <a:avLst/>
            <a:gdLst>
              <a:gd name="T0" fmla="*/ 1814512678 w 720"/>
              <a:gd name="T1" fmla="*/ 0 h 816"/>
              <a:gd name="T2" fmla="*/ 846772610 w 720"/>
              <a:gd name="T3" fmla="*/ 846772644 h 816"/>
              <a:gd name="T4" fmla="*/ 0 w 720"/>
              <a:gd name="T5" fmla="*/ 2056447678 h 816"/>
              <a:gd name="T6" fmla="*/ 0 60000 65536"/>
              <a:gd name="T7" fmla="*/ 0 60000 65536"/>
              <a:gd name="T8" fmla="*/ 0 60000 65536"/>
              <a:gd name="T9" fmla="*/ 0 w 720"/>
              <a:gd name="T10" fmla="*/ 0 h 816"/>
              <a:gd name="T11" fmla="*/ 720 w 720"/>
              <a:gd name="T12" fmla="*/ 816 h 816"/>
            </a:gdLst>
            <a:ahLst/>
            <a:cxnLst>
              <a:cxn ang="T6">
                <a:pos x="T0" y="T1"/>
              </a:cxn>
              <a:cxn ang="T7">
                <a:pos x="T2" y="T3"/>
              </a:cxn>
              <a:cxn ang="T8">
                <a:pos x="T4" y="T5"/>
              </a:cxn>
            </a:cxnLst>
            <a:rect l="T9" t="T10" r="T11" b="T12"/>
            <a:pathLst>
              <a:path w="720" h="816">
                <a:moveTo>
                  <a:pt x="720" y="0"/>
                </a:moveTo>
                <a:cubicBezTo>
                  <a:pt x="588" y="100"/>
                  <a:pt x="456" y="200"/>
                  <a:pt x="336" y="336"/>
                </a:cubicBezTo>
                <a:cubicBezTo>
                  <a:pt x="216" y="472"/>
                  <a:pt x="108" y="644"/>
                  <a:pt x="0" y="816"/>
                </a:cubicBezTo>
              </a:path>
            </a:pathLst>
          </a:custGeom>
          <a:noFill/>
          <a:ln w="38100" cmpd="sng">
            <a:solidFill>
              <a:srgbClr val="009900"/>
            </a:solidFill>
            <a:round/>
            <a:headEnd/>
            <a:tailEnd/>
          </a:ln>
        </p:spPr>
        <p:txBody>
          <a:bodyPr/>
          <a:lstStyle/>
          <a:p>
            <a:endParaRPr lang="en-GB"/>
          </a:p>
        </p:txBody>
      </p:sp>
      <p:sp>
        <p:nvSpPr>
          <p:cNvPr id="78894" name="Text Box 47"/>
          <p:cNvSpPr txBox="1">
            <a:spLocks noChangeArrowheads="1"/>
          </p:cNvSpPr>
          <p:nvPr/>
        </p:nvSpPr>
        <p:spPr bwMode="auto">
          <a:xfrm>
            <a:off x="6003925" y="3538538"/>
            <a:ext cx="523875" cy="366712"/>
          </a:xfrm>
          <a:prstGeom prst="rect">
            <a:avLst/>
          </a:prstGeom>
          <a:noFill/>
          <a:ln w="9525">
            <a:noFill/>
            <a:miter lim="800000"/>
            <a:headEnd/>
            <a:tailEnd/>
          </a:ln>
        </p:spPr>
        <p:txBody>
          <a:bodyPr wrap="none">
            <a:spAutoFit/>
          </a:bodyPr>
          <a:lstStyle/>
          <a:p>
            <a:r>
              <a:rPr lang="en-US" sz="1800" b="1">
                <a:latin typeface="Symbol" pitchFamily="18" charset="2"/>
              </a:rPr>
              <a:t>~s</a:t>
            </a:r>
            <a:r>
              <a:rPr lang="en-US" sz="1800" b="1" baseline="-25000"/>
              <a:t>y</a:t>
            </a:r>
          </a:p>
        </p:txBody>
      </p:sp>
      <p:sp>
        <p:nvSpPr>
          <p:cNvPr id="78895" name="Text Box 48"/>
          <p:cNvSpPr txBox="1">
            <a:spLocks noChangeArrowheads="1"/>
          </p:cNvSpPr>
          <p:nvPr/>
        </p:nvSpPr>
        <p:spPr bwMode="auto">
          <a:xfrm>
            <a:off x="6019800" y="4953000"/>
            <a:ext cx="523875" cy="366713"/>
          </a:xfrm>
          <a:prstGeom prst="rect">
            <a:avLst/>
          </a:prstGeom>
          <a:noFill/>
          <a:ln w="9525">
            <a:noFill/>
            <a:miter lim="800000"/>
            <a:headEnd/>
            <a:tailEnd/>
          </a:ln>
        </p:spPr>
        <p:txBody>
          <a:bodyPr wrap="none">
            <a:spAutoFit/>
          </a:bodyPr>
          <a:lstStyle/>
          <a:p>
            <a:r>
              <a:rPr lang="en-US" sz="1800" b="1">
                <a:latin typeface="Symbol" pitchFamily="18" charset="2"/>
              </a:rPr>
              <a:t>~s</a:t>
            </a:r>
            <a:r>
              <a:rPr lang="en-US" sz="1800" b="1" baseline="-25000"/>
              <a:t>x</a:t>
            </a:r>
          </a:p>
        </p:txBody>
      </p:sp>
      <p:sp>
        <p:nvSpPr>
          <p:cNvPr id="78896" name="Text Box 49"/>
          <p:cNvSpPr txBox="1">
            <a:spLocks noChangeArrowheads="1"/>
          </p:cNvSpPr>
          <p:nvPr/>
        </p:nvSpPr>
        <p:spPr bwMode="auto">
          <a:xfrm>
            <a:off x="6842125" y="5957888"/>
            <a:ext cx="465138" cy="396875"/>
          </a:xfrm>
          <a:prstGeom prst="rect">
            <a:avLst/>
          </a:prstGeom>
          <a:noFill/>
          <a:ln w="9525">
            <a:noFill/>
            <a:miter lim="800000"/>
            <a:headEnd/>
            <a:tailEnd/>
          </a:ln>
        </p:spPr>
        <p:txBody>
          <a:bodyPr wrap="none">
            <a:spAutoFit/>
          </a:bodyPr>
          <a:lstStyle/>
          <a:p>
            <a:r>
              <a:rPr lang="en-US" sz="2000"/>
              <a:t>1/r</a:t>
            </a:r>
          </a:p>
        </p:txBody>
      </p:sp>
      <p:sp>
        <p:nvSpPr>
          <p:cNvPr id="78897" name="Text Box 50"/>
          <p:cNvSpPr txBox="1">
            <a:spLocks noChangeArrowheads="1"/>
          </p:cNvSpPr>
          <p:nvPr/>
        </p:nvSpPr>
        <p:spPr bwMode="auto">
          <a:xfrm>
            <a:off x="7604125" y="4305300"/>
            <a:ext cx="666750" cy="366713"/>
          </a:xfrm>
          <a:prstGeom prst="rect">
            <a:avLst/>
          </a:prstGeom>
          <a:noFill/>
          <a:ln w="9525">
            <a:noFill/>
            <a:miter lim="800000"/>
            <a:headEnd/>
            <a:tailEnd/>
          </a:ln>
        </p:spPr>
        <p:txBody>
          <a:bodyPr wrap="none">
            <a:spAutoFit/>
          </a:bodyPr>
          <a:lstStyle/>
          <a:p>
            <a:r>
              <a:rPr lang="en-US" sz="1800"/>
              <a:t>const</a:t>
            </a:r>
          </a:p>
        </p:txBody>
      </p:sp>
      <p:sp>
        <p:nvSpPr>
          <p:cNvPr id="78898" name="Text Box 51"/>
          <p:cNvSpPr txBox="1">
            <a:spLocks noChangeArrowheads="1"/>
          </p:cNvSpPr>
          <p:nvPr/>
        </p:nvSpPr>
        <p:spPr bwMode="auto">
          <a:xfrm>
            <a:off x="8153400" y="3352800"/>
            <a:ext cx="603250" cy="366713"/>
          </a:xfrm>
          <a:prstGeom prst="rect">
            <a:avLst/>
          </a:prstGeom>
          <a:noFill/>
          <a:ln w="9525">
            <a:noFill/>
            <a:miter lim="800000"/>
            <a:headEnd/>
            <a:tailEnd/>
          </a:ln>
        </p:spPr>
        <p:txBody>
          <a:bodyPr wrap="none">
            <a:spAutoFit/>
          </a:bodyPr>
          <a:lstStyle/>
          <a:p>
            <a:r>
              <a:rPr lang="en-US" sz="1800"/>
              <a:t>field</a:t>
            </a:r>
          </a:p>
        </p:txBody>
      </p:sp>
      <p:sp>
        <p:nvSpPr>
          <p:cNvPr id="78899" name="Text Box 52"/>
          <p:cNvSpPr txBox="1">
            <a:spLocks noChangeArrowheads="1"/>
          </p:cNvSpPr>
          <p:nvPr/>
        </p:nvSpPr>
        <p:spPr bwMode="auto">
          <a:xfrm>
            <a:off x="5699125" y="6186488"/>
            <a:ext cx="311150" cy="396875"/>
          </a:xfrm>
          <a:prstGeom prst="rect">
            <a:avLst/>
          </a:prstGeom>
          <a:noFill/>
          <a:ln w="9525">
            <a:noFill/>
            <a:miter lim="800000"/>
            <a:headEnd/>
            <a:tailEnd/>
          </a:ln>
        </p:spPr>
        <p:txBody>
          <a:bodyPr wrap="none">
            <a:spAutoFit/>
          </a:bodyPr>
          <a:lstStyle/>
          <a:p>
            <a:r>
              <a:rPr lang="en-US" sz="2000"/>
              <a:t>y</a:t>
            </a:r>
          </a:p>
        </p:txBody>
      </p:sp>
      <p:sp>
        <p:nvSpPr>
          <p:cNvPr id="78900" name="Line 53"/>
          <p:cNvSpPr>
            <a:spLocks noChangeShapeType="1"/>
          </p:cNvSpPr>
          <p:nvPr/>
        </p:nvSpPr>
        <p:spPr bwMode="auto">
          <a:xfrm flipV="1">
            <a:off x="457200" y="4953000"/>
            <a:ext cx="0" cy="685800"/>
          </a:xfrm>
          <a:prstGeom prst="line">
            <a:avLst/>
          </a:prstGeom>
          <a:noFill/>
          <a:ln w="9525">
            <a:solidFill>
              <a:schemeClr val="tx1"/>
            </a:solidFill>
            <a:round/>
            <a:headEnd/>
            <a:tailEnd type="triangle" w="med" len="med"/>
          </a:ln>
        </p:spPr>
        <p:txBody>
          <a:bodyPr/>
          <a:lstStyle/>
          <a:p>
            <a:endParaRPr lang="en-GB"/>
          </a:p>
        </p:txBody>
      </p:sp>
      <p:sp>
        <p:nvSpPr>
          <p:cNvPr id="78901" name="Line 54"/>
          <p:cNvSpPr>
            <a:spLocks noChangeShapeType="1"/>
          </p:cNvSpPr>
          <p:nvPr/>
        </p:nvSpPr>
        <p:spPr bwMode="auto">
          <a:xfrm>
            <a:off x="457200" y="5638800"/>
            <a:ext cx="685800" cy="0"/>
          </a:xfrm>
          <a:prstGeom prst="line">
            <a:avLst/>
          </a:prstGeom>
          <a:noFill/>
          <a:ln w="9525">
            <a:solidFill>
              <a:schemeClr val="tx1"/>
            </a:solidFill>
            <a:round/>
            <a:headEnd/>
            <a:tailEnd type="triangle" w="med" len="med"/>
          </a:ln>
        </p:spPr>
        <p:txBody>
          <a:bodyPr/>
          <a:lstStyle/>
          <a:p>
            <a:endParaRPr lang="en-GB"/>
          </a:p>
        </p:txBody>
      </p:sp>
      <p:sp>
        <p:nvSpPr>
          <p:cNvPr id="78902" name="Text Box 55"/>
          <p:cNvSpPr txBox="1">
            <a:spLocks noChangeArrowheads="1"/>
          </p:cNvSpPr>
          <p:nvPr/>
        </p:nvSpPr>
        <p:spPr bwMode="auto">
          <a:xfrm>
            <a:off x="136525" y="4862513"/>
            <a:ext cx="285750" cy="336550"/>
          </a:xfrm>
          <a:prstGeom prst="rect">
            <a:avLst/>
          </a:prstGeom>
          <a:noFill/>
          <a:ln w="9525">
            <a:noFill/>
            <a:miter lim="800000"/>
            <a:headEnd/>
            <a:tailEnd/>
          </a:ln>
        </p:spPr>
        <p:txBody>
          <a:bodyPr wrap="none">
            <a:spAutoFit/>
          </a:bodyPr>
          <a:lstStyle/>
          <a:p>
            <a:r>
              <a:rPr lang="en-US"/>
              <a:t>y</a:t>
            </a:r>
          </a:p>
        </p:txBody>
      </p:sp>
      <p:sp>
        <p:nvSpPr>
          <p:cNvPr id="78903" name="Text Box 56"/>
          <p:cNvSpPr txBox="1">
            <a:spLocks noChangeArrowheads="1"/>
          </p:cNvSpPr>
          <p:nvPr/>
        </p:nvSpPr>
        <p:spPr bwMode="auto">
          <a:xfrm>
            <a:off x="898525" y="5243513"/>
            <a:ext cx="285750" cy="336550"/>
          </a:xfrm>
          <a:prstGeom prst="rect">
            <a:avLst/>
          </a:prstGeom>
          <a:noFill/>
          <a:ln w="9525">
            <a:noFill/>
            <a:miter lim="800000"/>
            <a:headEnd/>
            <a:tailEnd/>
          </a:ln>
        </p:spPr>
        <p:txBody>
          <a:bodyPr wrap="none">
            <a:spAutoFit/>
          </a:bodyPr>
          <a:lstStyle/>
          <a:p>
            <a:r>
              <a:rPr lang="en-US"/>
              <a:t>x</a:t>
            </a:r>
          </a:p>
        </p:txBody>
      </p:sp>
      <p:sp>
        <p:nvSpPr>
          <p:cNvPr id="78904" name="Text Box 57"/>
          <p:cNvSpPr txBox="1">
            <a:spLocks noChangeArrowheads="1"/>
          </p:cNvSpPr>
          <p:nvPr/>
        </p:nvSpPr>
        <p:spPr bwMode="auto">
          <a:xfrm>
            <a:off x="6324600" y="1352550"/>
            <a:ext cx="2590800" cy="1311275"/>
          </a:xfrm>
          <a:prstGeom prst="rect">
            <a:avLst/>
          </a:prstGeom>
          <a:noFill/>
          <a:ln w="9525">
            <a:noFill/>
            <a:miter lim="800000"/>
            <a:headEnd/>
            <a:tailEnd/>
          </a:ln>
        </p:spPr>
        <p:txBody>
          <a:bodyPr>
            <a:spAutoFit/>
          </a:bodyPr>
          <a:lstStyle/>
          <a:p>
            <a:r>
              <a:rPr lang="en-US" sz="2000"/>
              <a:t>Using Gauss theorem </a:t>
            </a:r>
            <a:br>
              <a:rPr lang="en-US" sz="2000"/>
            </a:br>
            <a:r>
              <a:rPr lang="en-US" sz="2000"/>
              <a:t>( </a:t>
            </a:r>
            <a:r>
              <a:rPr lang="en-US" sz="2000" b="1">
                <a:cs typeface="Times New Roman" pitchFamily="18" charset="0"/>
              </a:rPr>
              <a:t>∫</a:t>
            </a:r>
            <a:r>
              <a:rPr lang="en-US" sz="2000"/>
              <a:t> E ds = 4</a:t>
            </a:r>
            <a:r>
              <a:rPr lang="en-US" sz="2000">
                <a:latin typeface="Symbol" pitchFamily="18" charset="2"/>
              </a:rPr>
              <a:t>p</a:t>
            </a:r>
            <a:r>
              <a:rPr lang="en-US" sz="2000"/>
              <a:t>Q), </a:t>
            </a:r>
            <a:br>
              <a:rPr lang="en-US" sz="2000"/>
            </a:br>
            <a:r>
              <a:rPr lang="en-US" sz="2000"/>
              <a:t>the max field is </a:t>
            </a:r>
            <a:br>
              <a:rPr lang="en-US" sz="2000"/>
            </a:br>
            <a:r>
              <a:rPr lang="en-US" sz="2000"/>
              <a:t>E~ eN/(</a:t>
            </a:r>
            <a:r>
              <a:rPr lang="en-US" sz="2000" b="1">
                <a:latin typeface="Symbol" pitchFamily="18" charset="2"/>
              </a:rPr>
              <a:t>s</a:t>
            </a:r>
            <a:r>
              <a:rPr lang="en-US" sz="2000" baseline="-25000"/>
              <a:t>x</a:t>
            </a:r>
            <a:r>
              <a:rPr lang="en-US" sz="2000"/>
              <a:t> </a:t>
            </a:r>
            <a:r>
              <a:rPr lang="en-US" sz="2000" b="1">
                <a:latin typeface="Symbol" pitchFamily="18" charset="2"/>
              </a:rPr>
              <a:t>s</a:t>
            </a:r>
            <a:r>
              <a:rPr lang="en-US" sz="2000" baseline="-25000"/>
              <a:t>z</a:t>
            </a:r>
            <a:r>
              <a:rPr lang="en-US" sz="2000"/>
              <a:t>)</a:t>
            </a:r>
          </a:p>
        </p:txBody>
      </p:sp>
      <p:sp>
        <p:nvSpPr>
          <p:cNvPr id="78905" name="Line 58"/>
          <p:cNvSpPr>
            <a:spLocks noChangeShapeType="1"/>
          </p:cNvSpPr>
          <p:nvPr/>
        </p:nvSpPr>
        <p:spPr bwMode="auto">
          <a:xfrm>
            <a:off x="7010400" y="2667000"/>
            <a:ext cx="533400" cy="838200"/>
          </a:xfrm>
          <a:prstGeom prst="line">
            <a:avLst/>
          </a:prstGeom>
          <a:noFill/>
          <a:ln w="9525">
            <a:solidFill>
              <a:srgbClr val="996633"/>
            </a:solidFill>
            <a:round/>
            <a:headEnd/>
            <a:tailEnd type="triangle" w="med" len="med"/>
          </a:ln>
        </p:spPr>
        <p:txBody>
          <a:bodyPr/>
          <a:lstStyle/>
          <a:p>
            <a:endParaRPr lang="en-GB"/>
          </a:p>
        </p:txBody>
      </p:sp>
    </p:spTree>
  </p:cSld>
  <p:clrMapOvr>
    <a:masterClrMapping/>
  </p:clrMapOvr>
  <p:transition>
    <p:strips dir="rd"/>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22" name="Picture 4" descr="bds_cfs_layout"/>
          <p:cNvPicPr>
            <a:picLocks noChangeAspect="1" noChangeArrowheads="1"/>
          </p:cNvPicPr>
          <p:nvPr/>
        </p:nvPicPr>
        <p:blipFill>
          <a:blip r:embed="rId2" cstate="screen"/>
          <a:srcRect/>
          <a:stretch>
            <a:fillRect/>
          </a:stretch>
        </p:blipFill>
        <p:spPr bwMode="auto">
          <a:xfrm>
            <a:off x="609600" y="990600"/>
            <a:ext cx="7851775" cy="5492750"/>
          </a:xfrm>
          <a:prstGeom prst="rect">
            <a:avLst/>
          </a:prstGeom>
          <a:noFill/>
          <a:ln w="9525">
            <a:noFill/>
            <a:miter lim="800000"/>
            <a:headEnd/>
            <a:tailEnd/>
          </a:ln>
        </p:spPr>
      </p:pic>
      <p:sp>
        <p:nvSpPr>
          <p:cNvPr id="30723" name="Rectangle 5"/>
          <p:cNvSpPr>
            <a:spLocks noChangeArrowheads="1"/>
          </p:cNvSpPr>
          <p:nvPr/>
        </p:nvSpPr>
        <p:spPr bwMode="auto">
          <a:xfrm>
            <a:off x="1295400" y="0"/>
            <a:ext cx="7848600" cy="939800"/>
          </a:xfrm>
          <a:prstGeom prst="rect">
            <a:avLst/>
          </a:prstGeom>
          <a:noFill/>
          <a:ln w="9525">
            <a:noFill/>
            <a:miter lim="800000"/>
            <a:headEnd/>
            <a:tailEnd/>
          </a:ln>
        </p:spPr>
        <p:txBody>
          <a:bodyPr anchor="ctr"/>
          <a:lstStyle/>
          <a:p>
            <a:pPr algn="ctr"/>
            <a:r>
              <a:rPr kumimoji="1" lang="en-US" sz="3600">
                <a:solidFill>
                  <a:schemeClr val="tx2"/>
                </a:solidFill>
                <a:latin typeface="Berlin Sans FB" pitchFamily="34" charset="0"/>
              </a:rPr>
              <a:t>Layout of Beam Delivery tunnels</a:t>
            </a:r>
          </a:p>
        </p:txBody>
      </p:sp>
      <p:sp>
        <p:nvSpPr>
          <p:cNvPr id="30724" name="Rectangle 6"/>
          <p:cNvSpPr>
            <a:spLocks noChangeArrowheads="1"/>
          </p:cNvSpPr>
          <p:nvPr/>
        </p:nvSpPr>
        <p:spPr bwMode="auto">
          <a:xfrm>
            <a:off x="228600" y="1028700"/>
            <a:ext cx="4648200" cy="1828800"/>
          </a:xfrm>
          <a:prstGeom prst="rect">
            <a:avLst/>
          </a:prstGeom>
          <a:solidFill>
            <a:schemeClr val="bg1">
              <a:alpha val="78038"/>
            </a:schemeClr>
          </a:solidFill>
          <a:ln w="9525">
            <a:noFill/>
            <a:miter lim="800000"/>
            <a:headEnd/>
            <a:tailEnd/>
          </a:ln>
        </p:spPr>
        <p:txBody>
          <a:bodyPr/>
          <a:lstStyle/>
          <a:p>
            <a:pPr marL="342900" indent="-342900" eaLnBrk="1" hangingPunct="1">
              <a:spcBef>
                <a:spcPct val="20000"/>
              </a:spcBef>
              <a:buFontTx/>
              <a:buChar char="•"/>
            </a:pPr>
            <a:r>
              <a:rPr lang="en-US" sz="2800">
                <a:solidFill>
                  <a:srgbClr val="23346C"/>
                </a:solidFill>
                <a:latin typeface="Berlin Sans FB" pitchFamily="34" charset="0"/>
              </a:rPr>
              <a:t>Single IR push-pull BDS, upgradeable to 1TeV CM in the same layout, with additional bends</a:t>
            </a:r>
          </a:p>
        </p:txBody>
      </p:sp>
      <p:sp>
        <p:nvSpPr>
          <p:cNvPr id="30725" name="Line 7"/>
          <p:cNvSpPr>
            <a:spLocks noChangeShapeType="1"/>
          </p:cNvSpPr>
          <p:nvPr/>
        </p:nvSpPr>
        <p:spPr bwMode="auto">
          <a:xfrm>
            <a:off x="2057400" y="6324600"/>
            <a:ext cx="5943600" cy="0"/>
          </a:xfrm>
          <a:prstGeom prst="line">
            <a:avLst/>
          </a:prstGeom>
          <a:noFill/>
          <a:ln w="9525">
            <a:solidFill>
              <a:schemeClr val="tx1"/>
            </a:solidFill>
            <a:round/>
            <a:headEnd type="arrow" w="med" len="med"/>
            <a:tailEnd type="arrow" w="med" len="med"/>
          </a:ln>
        </p:spPr>
        <p:txBody>
          <a:bodyPr/>
          <a:lstStyle/>
          <a:p>
            <a:endParaRPr lang="en-GB"/>
          </a:p>
        </p:txBody>
      </p:sp>
      <p:sp>
        <p:nvSpPr>
          <p:cNvPr id="30726" name="Text Box 8"/>
          <p:cNvSpPr txBox="1">
            <a:spLocks noChangeArrowheads="1"/>
          </p:cNvSpPr>
          <p:nvPr/>
        </p:nvSpPr>
        <p:spPr bwMode="auto">
          <a:xfrm>
            <a:off x="4251325" y="5832475"/>
            <a:ext cx="1119188" cy="457200"/>
          </a:xfrm>
          <a:prstGeom prst="rect">
            <a:avLst/>
          </a:prstGeom>
          <a:noFill/>
          <a:ln w="9525">
            <a:noFill/>
            <a:miter lim="800000"/>
            <a:headEnd/>
            <a:tailEnd/>
          </a:ln>
        </p:spPr>
        <p:txBody>
          <a:bodyPr wrap="none">
            <a:spAutoFit/>
          </a:bodyPr>
          <a:lstStyle/>
          <a:p>
            <a:r>
              <a:rPr lang="en-US" sz="2400"/>
              <a:t>~2.2km</a:t>
            </a:r>
          </a:p>
        </p:txBody>
      </p:sp>
      <p:sp>
        <p:nvSpPr>
          <p:cNvPr id="30727" name="Line 9"/>
          <p:cNvSpPr>
            <a:spLocks noChangeShapeType="1"/>
          </p:cNvSpPr>
          <p:nvPr/>
        </p:nvSpPr>
        <p:spPr bwMode="auto">
          <a:xfrm>
            <a:off x="8520113" y="1676400"/>
            <a:ext cx="0" cy="1371600"/>
          </a:xfrm>
          <a:prstGeom prst="line">
            <a:avLst/>
          </a:prstGeom>
          <a:noFill/>
          <a:ln w="9525">
            <a:solidFill>
              <a:schemeClr val="tx1"/>
            </a:solidFill>
            <a:round/>
            <a:headEnd type="arrow" w="med" len="med"/>
            <a:tailEnd type="arrow" w="med" len="med"/>
          </a:ln>
        </p:spPr>
        <p:txBody>
          <a:bodyPr/>
          <a:lstStyle/>
          <a:p>
            <a:endParaRPr lang="en-GB"/>
          </a:p>
        </p:txBody>
      </p:sp>
      <p:sp>
        <p:nvSpPr>
          <p:cNvPr id="30728" name="Text Box 10"/>
          <p:cNvSpPr txBox="1">
            <a:spLocks noChangeArrowheads="1"/>
          </p:cNvSpPr>
          <p:nvPr/>
        </p:nvSpPr>
        <p:spPr bwMode="auto">
          <a:xfrm>
            <a:off x="8462963" y="2025650"/>
            <a:ext cx="757237" cy="336550"/>
          </a:xfrm>
          <a:prstGeom prst="rect">
            <a:avLst/>
          </a:prstGeom>
          <a:noFill/>
          <a:ln w="9525">
            <a:noFill/>
            <a:miter lim="800000"/>
            <a:headEnd/>
            <a:tailEnd/>
          </a:ln>
        </p:spPr>
        <p:txBody>
          <a:bodyPr wrap="none">
            <a:spAutoFit/>
          </a:bodyPr>
          <a:lstStyle/>
          <a:p>
            <a:r>
              <a:rPr lang="en-US"/>
              <a:t>~100m</a:t>
            </a:r>
          </a:p>
        </p:txBody>
      </p:sp>
    </p:spTree>
  </p:cSld>
  <p:clrMapOvr>
    <a:masterClrMapping/>
  </p:clrMapOvr>
  <p:transition>
    <p:strips dir="rd"/>
  </p:transition>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2" name="Rectangle 2"/>
          <p:cNvSpPr>
            <a:spLocks noGrp="1" noChangeArrowheads="1"/>
          </p:cNvSpPr>
          <p:nvPr>
            <p:ph type="title"/>
          </p:nvPr>
        </p:nvSpPr>
        <p:spPr/>
        <p:txBody>
          <a:bodyPr/>
          <a:lstStyle/>
          <a:p>
            <a:r>
              <a:rPr lang="en-US" smtClean="0"/>
              <a:t>Disruption parameter</a:t>
            </a:r>
          </a:p>
        </p:txBody>
      </p:sp>
      <p:sp>
        <p:nvSpPr>
          <p:cNvPr id="17413" name="Rectangle 3"/>
          <p:cNvSpPr>
            <a:spLocks noGrp="1" noChangeArrowheads="1"/>
          </p:cNvSpPr>
          <p:nvPr>
            <p:ph type="body" idx="1"/>
          </p:nvPr>
        </p:nvSpPr>
        <p:spPr>
          <a:xfrm>
            <a:off x="228600" y="1143000"/>
            <a:ext cx="8686800" cy="1295400"/>
          </a:xfrm>
        </p:spPr>
        <p:txBody>
          <a:bodyPr/>
          <a:lstStyle/>
          <a:p>
            <a:pPr eaLnBrk="1" hangingPunct="1">
              <a:lnSpc>
                <a:spcPct val="90000"/>
              </a:lnSpc>
            </a:pPr>
            <a:r>
              <a:rPr lang="en-US" sz="2700" smtClean="0"/>
              <a:t>For Gaussian transverse beam distribution, and for particle near the axis, the beam kick results in the final particle angle:</a:t>
            </a:r>
          </a:p>
        </p:txBody>
      </p:sp>
      <p:graphicFrame>
        <p:nvGraphicFramePr>
          <p:cNvPr id="17410" name="Object 4"/>
          <p:cNvGraphicFramePr>
            <a:graphicFrameLocks noChangeAspect="1"/>
          </p:cNvGraphicFramePr>
          <p:nvPr/>
        </p:nvGraphicFramePr>
        <p:xfrm>
          <a:off x="5105400" y="2590800"/>
          <a:ext cx="3738563" cy="830263"/>
        </p:xfrm>
        <a:graphic>
          <a:graphicData uri="http://schemas.openxmlformats.org/presentationml/2006/ole">
            <p:oleObj spid="_x0000_s17410" name="Equation" r:id="rId3" imgW="4165560" imgH="927000" progId="">
              <p:embed/>
            </p:oleObj>
          </a:graphicData>
        </a:graphic>
      </p:graphicFrame>
      <p:graphicFrame>
        <p:nvGraphicFramePr>
          <p:cNvPr id="17411" name="Object 5"/>
          <p:cNvGraphicFramePr>
            <a:graphicFrameLocks noChangeAspect="1"/>
          </p:cNvGraphicFramePr>
          <p:nvPr/>
        </p:nvGraphicFramePr>
        <p:xfrm>
          <a:off x="381000" y="2590800"/>
          <a:ext cx="3735388" cy="830263"/>
        </p:xfrm>
        <a:graphic>
          <a:graphicData uri="http://schemas.openxmlformats.org/presentationml/2006/ole">
            <p:oleObj spid="_x0000_s17411" name="Equation" r:id="rId4" imgW="4165560" imgH="927000" progId="">
              <p:embed/>
            </p:oleObj>
          </a:graphicData>
        </a:graphic>
      </p:graphicFrame>
      <p:sp>
        <p:nvSpPr>
          <p:cNvPr id="17414" name="Rectangle 8"/>
          <p:cNvSpPr>
            <a:spLocks noChangeArrowheads="1"/>
          </p:cNvSpPr>
          <p:nvPr/>
        </p:nvSpPr>
        <p:spPr bwMode="auto">
          <a:xfrm>
            <a:off x="381000" y="3733800"/>
            <a:ext cx="8382000" cy="822325"/>
          </a:xfrm>
          <a:prstGeom prst="rect">
            <a:avLst/>
          </a:prstGeom>
          <a:noFill/>
          <a:ln w="9525">
            <a:noFill/>
            <a:miter lim="800000"/>
            <a:headEnd/>
            <a:tailEnd/>
          </a:ln>
        </p:spPr>
        <p:txBody>
          <a:bodyPr>
            <a:spAutoFit/>
          </a:bodyPr>
          <a:lstStyle/>
          <a:p>
            <a:pPr eaLnBrk="1" hangingPunct="1">
              <a:spcBef>
                <a:spcPct val="20000"/>
              </a:spcBef>
              <a:buFontTx/>
              <a:buChar char="•"/>
            </a:pPr>
            <a:r>
              <a:rPr lang="en-US" sz="2400">
                <a:solidFill>
                  <a:srgbClr val="23346C"/>
                </a:solidFill>
                <a:latin typeface="Berlin Sans FB" pitchFamily="34" charset="0"/>
              </a:rPr>
              <a:t>“Disruption parameter” – characterize focusing strength of the field of the bunch  (D</a:t>
            </a:r>
            <a:r>
              <a:rPr lang="en-US" sz="2400" baseline="-25000">
                <a:solidFill>
                  <a:srgbClr val="23346C"/>
                </a:solidFill>
                <a:latin typeface="Berlin Sans FB" pitchFamily="34" charset="0"/>
              </a:rPr>
              <a:t>y </a:t>
            </a:r>
            <a:r>
              <a:rPr lang="en-US" sz="2400">
                <a:solidFill>
                  <a:srgbClr val="23346C"/>
                </a:solidFill>
                <a:latin typeface="Berlin Sans FB" pitchFamily="34" charset="0"/>
              </a:rPr>
              <a:t>~ </a:t>
            </a:r>
            <a:r>
              <a:rPr lang="en-US" sz="2400">
                <a:solidFill>
                  <a:srgbClr val="23346C"/>
                </a:solidFill>
                <a:latin typeface="Symbol" pitchFamily="18" charset="2"/>
              </a:rPr>
              <a:t>s</a:t>
            </a:r>
            <a:r>
              <a:rPr lang="en-US" sz="2400" baseline="-25000">
                <a:solidFill>
                  <a:srgbClr val="23346C"/>
                </a:solidFill>
                <a:latin typeface="Berlin Sans FB" pitchFamily="34" charset="0"/>
              </a:rPr>
              <a:t>z</a:t>
            </a:r>
            <a:r>
              <a:rPr lang="en-US" sz="2400">
                <a:solidFill>
                  <a:srgbClr val="23346C"/>
                </a:solidFill>
                <a:latin typeface="Berlin Sans FB" pitchFamily="34" charset="0"/>
              </a:rPr>
              <a:t>/f</a:t>
            </a:r>
            <a:r>
              <a:rPr lang="en-US" sz="2400" baseline="-25000">
                <a:solidFill>
                  <a:srgbClr val="23346C"/>
                </a:solidFill>
                <a:latin typeface="Berlin Sans FB" pitchFamily="34" charset="0"/>
              </a:rPr>
              <a:t>beam</a:t>
            </a:r>
            <a:r>
              <a:rPr lang="en-US" sz="2400">
                <a:solidFill>
                  <a:srgbClr val="23346C"/>
                </a:solidFill>
                <a:latin typeface="Berlin Sans FB" pitchFamily="34" charset="0"/>
              </a:rPr>
              <a:t>)</a:t>
            </a:r>
          </a:p>
        </p:txBody>
      </p:sp>
      <p:pic>
        <p:nvPicPr>
          <p:cNvPr id="17415" name="Picture 9"/>
          <p:cNvPicPr>
            <a:picLocks noChangeAspect="1" noChangeArrowheads="1"/>
          </p:cNvPicPr>
          <p:nvPr/>
        </p:nvPicPr>
        <p:blipFill>
          <a:blip r:embed="rId5" cstate="screen"/>
          <a:srcRect/>
          <a:stretch>
            <a:fillRect/>
          </a:stretch>
        </p:blipFill>
        <p:spPr bwMode="auto">
          <a:xfrm>
            <a:off x="1600200" y="4572000"/>
            <a:ext cx="5181600" cy="892175"/>
          </a:xfrm>
          <a:prstGeom prst="rect">
            <a:avLst/>
          </a:prstGeom>
          <a:noFill/>
          <a:ln w="9525">
            <a:noFill/>
            <a:miter lim="800000"/>
            <a:headEnd/>
            <a:tailEnd/>
          </a:ln>
        </p:spPr>
      </p:pic>
      <p:sp>
        <p:nvSpPr>
          <p:cNvPr id="17416" name="Rectangle 16"/>
          <p:cNvSpPr>
            <a:spLocks noChangeArrowheads="1"/>
          </p:cNvSpPr>
          <p:nvPr/>
        </p:nvSpPr>
        <p:spPr bwMode="auto">
          <a:xfrm>
            <a:off x="990600" y="5486400"/>
            <a:ext cx="7848600" cy="1371600"/>
          </a:xfrm>
          <a:prstGeom prst="rect">
            <a:avLst/>
          </a:prstGeom>
          <a:noFill/>
          <a:ln w="9525">
            <a:noFill/>
            <a:miter lim="800000"/>
            <a:headEnd/>
            <a:tailEnd/>
          </a:ln>
        </p:spPr>
        <p:txBody>
          <a:bodyPr/>
          <a:lstStyle/>
          <a:p>
            <a:pPr marL="342900" indent="-342900" eaLnBrk="1" hangingPunct="1">
              <a:spcBef>
                <a:spcPct val="20000"/>
              </a:spcBef>
              <a:buFontTx/>
              <a:buChar char="•"/>
            </a:pPr>
            <a:r>
              <a:rPr lang="en-US" sz="2400">
                <a:solidFill>
                  <a:srgbClr val="23346C"/>
                </a:solidFill>
                <a:latin typeface="Berlin Sans FB" pitchFamily="34" charset="0"/>
              </a:rPr>
              <a:t>D &lt;&lt; 1 – bunch acts as a thin lens</a:t>
            </a:r>
          </a:p>
          <a:p>
            <a:pPr marL="342900" indent="-342900" eaLnBrk="1" hangingPunct="1">
              <a:spcBef>
                <a:spcPct val="20000"/>
              </a:spcBef>
              <a:buFontTx/>
              <a:buChar char="•"/>
            </a:pPr>
            <a:r>
              <a:rPr lang="en-US" sz="2400">
                <a:solidFill>
                  <a:srgbClr val="23346C"/>
                </a:solidFill>
                <a:latin typeface="Berlin Sans FB" pitchFamily="34" charset="0"/>
              </a:rPr>
              <a:t>D &gt;&gt; 1 – particle oscillate in the field of other bunch</a:t>
            </a:r>
          </a:p>
          <a:p>
            <a:pPr marL="742950" lvl="1" indent="-285750" eaLnBrk="1" hangingPunct="1">
              <a:spcBef>
                <a:spcPct val="20000"/>
              </a:spcBef>
              <a:buFontTx/>
              <a:buChar char="–"/>
            </a:pPr>
            <a:r>
              <a:rPr lang="en-US" sz="2000">
                <a:solidFill>
                  <a:srgbClr val="99CC00"/>
                </a:solidFill>
                <a:latin typeface="Berlin Sans FB" pitchFamily="34" charset="0"/>
              </a:rPr>
              <a:t>If D is bigger than ~20, instability may take place</a:t>
            </a:r>
          </a:p>
        </p:txBody>
      </p:sp>
    </p:spTree>
  </p:cSld>
  <p:clrMapOvr>
    <a:masterClrMapping/>
  </p:clrMapOvr>
  <p:transition>
    <p:strips dir="rd"/>
  </p:transition>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5" name="Rectangle 2"/>
          <p:cNvSpPr>
            <a:spLocks noGrp="1" noChangeArrowheads="1"/>
          </p:cNvSpPr>
          <p:nvPr>
            <p:ph type="title"/>
          </p:nvPr>
        </p:nvSpPr>
        <p:spPr>
          <a:xfrm>
            <a:off x="1463675" y="176213"/>
            <a:ext cx="5411788" cy="587375"/>
          </a:xfrm>
        </p:spPr>
        <p:txBody>
          <a:bodyPr/>
          <a:lstStyle/>
          <a:p>
            <a:r>
              <a:rPr lang="en-US" smtClean="0"/>
              <a:t>Beam-beam effects</a:t>
            </a:r>
            <a:br>
              <a:rPr lang="en-US" smtClean="0"/>
            </a:br>
            <a:r>
              <a:rPr lang="en-US" sz="2800" smtClean="0"/>
              <a:t>H</a:t>
            </a:r>
            <a:r>
              <a:rPr lang="en-US" sz="2800" baseline="-25000" smtClean="0"/>
              <a:t>D</a:t>
            </a:r>
            <a:r>
              <a:rPr lang="en-US" sz="2800" smtClean="0"/>
              <a:t> and instability</a:t>
            </a:r>
          </a:p>
        </p:txBody>
      </p:sp>
      <p:pic>
        <p:nvPicPr>
          <p:cNvPr id="18436" name="Picture 3" descr="0046"/>
          <p:cNvPicPr>
            <a:picLocks noChangeAspect="1" noChangeArrowheads="1"/>
          </p:cNvPicPr>
          <p:nvPr/>
        </p:nvPicPr>
        <p:blipFill>
          <a:blip r:embed="rId3" cstate="screen"/>
          <a:srcRect l="15181" t="5222" r="15491" b="3343"/>
          <a:stretch>
            <a:fillRect/>
          </a:stretch>
        </p:blipFill>
        <p:spPr bwMode="auto">
          <a:xfrm>
            <a:off x="5118100" y="4216400"/>
            <a:ext cx="2382838" cy="2357438"/>
          </a:xfrm>
          <a:prstGeom prst="rect">
            <a:avLst/>
          </a:prstGeom>
          <a:noFill/>
          <a:ln w="9525">
            <a:noFill/>
            <a:miter lim="800000"/>
            <a:headEnd/>
            <a:tailEnd/>
          </a:ln>
        </p:spPr>
      </p:pic>
      <p:pic>
        <p:nvPicPr>
          <p:cNvPr id="18437" name="Picture 4" descr="0001"/>
          <p:cNvPicPr>
            <a:picLocks noChangeAspect="1" noChangeArrowheads="1"/>
          </p:cNvPicPr>
          <p:nvPr/>
        </p:nvPicPr>
        <p:blipFill>
          <a:blip r:embed="rId4" cstate="screen"/>
          <a:srcRect l="15181" t="5428" r="15181" b="3755"/>
          <a:stretch>
            <a:fillRect/>
          </a:stretch>
        </p:blipFill>
        <p:spPr bwMode="auto">
          <a:xfrm>
            <a:off x="114300" y="4267200"/>
            <a:ext cx="2332038" cy="2281238"/>
          </a:xfrm>
          <a:prstGeom prst="rect">
            <a:avLst/>
          </a:prstGeom>
          <a:noFill/>
          <a:ln w="9525">
            <a:noFill/>
            <a:miter lim="800000"/>
            <a:headEnd/>
            <a:tailEnd/>
          </a:ln>
        </p:spPr>
      </p:pic>
      <p:pic>
        <p:nvPicPr>
          <p:cNvPr id="18438" name="Picture 5" descr="0024"/>
          <p:cNvPicPr>
            <a:picLocks noChangeAspect="1" noChangeArrowheads="1"/>
          </p:cNvPicPr>
          <p:nvPr/>
        </p:nvPicPr>
        <p:blipFill>
          <a:blip r:embed="rId5" cstate="screen"/>
          <a:srcRect l="15335" t="5428" r="15491" b="3137"/>
          <a:stretch>
            <a:fillRect/>
          </a:stretch>
        </p:blipFill>
        <p:spPr bwMode="auto">
          <a:xfrm>
            <a:off x="2603500" y="4248150"/>
            <a:ext cx="2362200" cy="2343150"/>
          </a:xfrm>
          <a:prstGeom prst="rect">
            <a:avLst/>
          </a:prstGeom>
          <a:noFill/>
          <a:ln w="9525">
            <a:noFill/>
            <a:miter lim="800000"/>
            <a:headEnd/>
            <a:tailEnd/>
          </a:ln>
        </p:spPr>
      </p:pic>
      <p:sp>
        <p:nvSpPr>
          <p:cNvPr id="18439" name="Line 6"/>
          <p:cNvSpPr>
            <a:spLocks noChangeShapeType="1"/>
          </p:cNvSpPr>
          <p:nvPr/>
        </p:nvSpPr>
        <p:spPr bwMode="auto">
          <a:xfrm>
            <a:off x="152400" y="3962400"/>
            <a:ext cx="8915400" cy="0"/>
          </a:xfrm>
          <a:prstGeom prst="line">
            <a:avLst/>
          </a:prstGeom>
          <a:noFill/>
          <a:ln w="57150">
            <a:solidFill>
              <a:srgbClr val="008000"/>
            </a:solidFill>
            <a:round/>
            <a:headEnd/>
            <a:tailEnd/>
          </a:ln>
        </p:spPr>
        <p:txBody>
          <a:bodyPr/>
          <a:lstStyle/>
          <a:p>
            <a:endParaRPr lang="en-GB"/>
          </a:p>
        </p:txBody>
      </p:sp>
      <p:pic>
        <p:nvPicPr>
          <p:cNvPr id="18440" name="Picture 7" descr="0046"/>
          <p:cNvPicPr>
            <a:picLocks noChangeAspect="1" noChangeArrowheads="1"/>
          </p:cNvPicPr>
          <p:nvPr/>
        </p:nvPicPr>
        <p:blipFill>
          <a:blip r:embed="rId6" cstate="screen"/>
          <a:srcRect l="15259" t="5016" r="15567" b="3343"/>
          <a:stretch>
            <a:fillRect/>
          </a:stretch>
        </p:blipFill>
        <p:spPr bwMode="auto">
          <a:xfrm>
            <a:off x="5118100" y="1423988"/>
            <a:ext cx="2414588" cy="2398712"/>
          </a:xfrm>
          <a:prstGeom prst="rect">
            <a:avLst/>
          </a:prstGeom>
          <a:noFill/>
          <a:ln w="9525">
            <a:noFill/>
            <a:miter lim="800000"/>
            <a:headEnd/>
            <a:tailEnd/>
          </a:ln>
        </p:spPr>
      </p:pic>
      <p:pic>
        <p:nvPicPr>
          <p:cNvPr id="18441" name="Picture 8" descr="0001"/>
          <p:cNvPicPr>
            <a:picLocks noChangeAspect="1" noChangeArrowheads="1"/>
          </p:cNvPicPr>
          <p:nvPr/>
        </p:nvPicPr>
        <p:blipFill>
          <a:blip r:embed="rId7" cstate="screen"/>
          <a:srcRect l="15181" t="5016" r="15335" b="3343"/>
          <a:stretch>
            <a:fillRect/>
          </a:stretch>
        </p:blipFill>
        <p:spPr bwMode="auto">
          <a:xfrm>
            <a:off x="152400" y="1447800"/>
            <a:ext cx="2362200" cy="2336800"/>
          </a:xfrm>
          <a:prstGeom prst="rect">
            <a:avLst/>
          </a:prstGeom>
          <a:noFill/>
          <a:ln w="9525">
            <a:noFill/>
            <a:miter lim="800000"/>
            <a:headEnd/>
            <a:tailEnd/>
          </a:ln>
        </p:spPr>
      </p:pic>
      <p:pic>
        <p:nvPicPr>
          <p:cNvPr id="18442" name="Picture 9" descr="0024"/>
          <p:cNvPicPr>
            <a:picLocks noChangeAspect="1" noChangeArrowheads="1"/>
          </p:cNvPicPr>
          <p:nvPr/>
        </p:nvPicPr>
        <p:blipFill>
          <a:blip r:embed="rId8" cstate="screen"/>
          <a:srcRect l="15181" t="5428" r="15491" b="3549"/>
          <a:stretch>
            <a:fillRect/>
          </a:stretch>
        </p:blipFill>
        <p:spPr bwMode="auto">
          <a:xfrm>
            <a:off x="2590800" y="1447800"/>
            <a:ext cx="2398713" cy="2360613"/>
          </a:xfrm>
          <a:prstGeom prst="rect">
            <a:avLst/>
          </a:prstGeom>
          <a:noFill/>
          <a:ln w="9525">
            <a:noFill/>
            <a:miter lim="800000"/>
            <a:headEnd/>
            <a:tailEnd/>
          </a:ln>
        </p:spPr>
      </p:pic>
      <p:graphicFrame>
        <p:nvGraphicFramePr>
          <p:cNvPr id="18434" name="Object 10"/>
          <p:cNvGraphicFramePr>
            <a:graphicFrameLocks noChangeAspect="1"/>
          </p:cNvGraphicFramePr>
          <p:nvPr/>
        </p:nvGraphicFramePr>
        <p:xfrm>
          <a:off x="6705600" y="76200"/>
          <a:ext cx="2286000" cy="1082675"/>
        </p:xfrm>
        <a:graphic>
          <a:graphicData uri="http://schemas.openxmlformats.org/presentationml/2006/ole">
            <p:oleObj spid="_x0000_s18434" name="Equation" r:id="rId9" imgW="939600" imgH="444240" progId="Equation.3">
              <p:embed/>
            </p:oleObj>
          </a:graphicData>
        </a:graphic>
      </p:graphicFrame>
      <p:sp>
        <p:nvSpPr>
          <p:cNvPr id="18443" name="Text Box 11"/>
          <p:cNvSpPr txBox="1">
            <a:spLocks noChangeArrowheads="1"/>
          </p:cNvSpPr>
          <p:nvPr/>
        </p:nvSpPr>
        <p:spPr bwMode="auto">
          <a:xfrm>
            <a:off x="7616825" y="1828800"/>
            <a:ext cx="1527175" cy="366713"/>
          </a:xfrm>
          <a:prstGeom prst="rect">
            <a:avLst/>
          </a:prstGeom>
          <a:noFill/>
          <a:ln w="9525">
            <a:noFill/>
            <a:miter lim="800000"/>
            <a:headEnd/>
            <a:tailEnd/>
          </a:ln>
        </p:spPr>
        <p:txBody>
          <a:bodyPr>
            <a:spAutoFit/>
          </a:bodyPr>
          <a:lstStyle/>
          <a:p>
            <a:r>
              <a:rPr lang="en-US" sz="1800">
                <a:solidFill>
                  <a:srgbClr val="008000"/>
                </a:solidFill>
                <a:latin typeface="Comic Sans MS" pitchFamily="66" charset="0"/>
              </a:rPr>
              <a:t>D</a:t>
            </a:r>
            <a:r>
              <a:rPr lang="en-US" sz="1800" baseline="-25000">
                <a:solidFill>
                  <a:srgbClr val="008000"/>
                </a:solidFill>
                <a:latin typeface="Comic Sans MS" pitchFamily="66" charset="0"/>
              </a:rPr>
              <a:t>y</a:t>
            </a:r>
            <a:r>
              <a:rPr lang="en-US" sz="1800">
                <a:solidFill>
                  <a:srgbClr val="008000"/>
                </a:solidFill>
                <a:latin typeface="Comic Sans MS" pitchFamily="66" charset="0"/>
              </a:rPr>
              <a:t>~12</a:t>
            </a:r>
          </a:p>
        </p:txBody>
      </p:sp>
      <p:sp>
        <p:nvSpPr>
          <p:cNvPr id="18444" name="Text Box 12"/>
          <p:cNvSpPr txBox="1">
            <a:spLocks noChangeArrowheads="1"/>
          </p:cNvSpPr>
          <p:nvPr/>
        </p:nvSpPr>
        <p:spPr bwMode="auto">
          <a:xfrm>
            <a:off x="7696200" y="4799013"/>
            <a:ext cx="1374775" cy="641350"/>
          </a:xfrm>
          <a:prstGeom prst="rect">
            <a:avLst/>
          </a:prstGeom>
          <a:noFill/>
          <a:ln w="9525">
            <a:noFill/>
            <a:miter lim="800000"/>
            <a:headEnd/>
            <a:tailEnd/>
          </a:ln>
        </p:spPr>
        <p:txBody>
          <a:bodyPr>
            <a:spAutoFit/>
          </a:bodyPr>
          <a:lstStyle/>
          <a:p>
            <a:r>
              <a:rPr lang="en-US" sz="1800">
                <a:solidFill>
                  <a:srgbClr val="008000"/>
                </a:solidFill>
                <a:latin typeface="Comic Sans MS" pitchFamily="66" charset="0"/>
              </a:rPr>
              <a:t>Nx2</a:t>
            </a:r>
          </a:p>
          <a:p>
            <a:r>
              <a:rPr lang="en-US" sz="1800">
                <a:solidFill>
                  <a:srgbClr val="008000"/>
                </a:solidFill>
                <a:latin typeface="Comic Sans MS" pitchFamily="66" charset="0"/>
              </a:rPr>
              <a:t>D</a:t>
            </a:r>
            <a:r>
              <a:rPr lang="en-US" sz="1800" baseline="-25000">
                <a:solidFill>
                  <a:srgbClr val="008000"/>
                </a:solidFill>
                <a:latin typeface="Comic Sans MS" pitchFamily="66" charset="0"/>
              </a:rPr>
              <a:t>y</a:t>
            </a:r>
            <a:r>
              <a:rPr lang="en-US" sz="1800">
                <a:solidFill>
                  <a:srgbClr val="008000"/>
                </a:solidFill>
                <a:latin typeface="Comic Sans MS" pitchFamily="66" charset="0"/>
              </a:rPr>
              <a:t>~24</a:t>
            </a:r>
          </a:p>
        </p:txBody>
      </p:sp>
    </p:spTree>
  </p:cSld>
  <p:clrMapOvr>
    <a:masterClrMapping/>
  </p:clrMapOvr>
  <p:transition>
    <p:strips dir="rd"/>
  </p:transition>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4"/>
          <p:cNvSpPr>
            <a:spLocks noChangeArrowheads="1"/>
          </p:cNvSpPr>
          <p:nvPr/>
        </p:nvSpPr>
        <p:spPr bwMode="auto">
          <a:xfrm>
            <a:off x="1743075" y="304800"/>
            <a:ext cx="6888163" cy="914400"/>
          </a:xfrm>
          <a:prstGeom prst="rect">
            <a:avLst/>
          </a:prstGeom>
          <a:noFill/>
          <a:ln w="9525">
            <a:noFill/>
            <a:miter lim="800000"/>
            <a:headEnd/>
            <a:tailEnd/>
          </a:ln>
        </p:spPr>
        <p:txBody>
          <a:bodyPr anchor="ctr"/>
          <a:lstStyle/>
          <a:p>
            <a:pPr algn="ctr"/>
            <a:r>
              <a:rPr kumimoji="1" lang="en-US" sz="3600">
                <a:solidFill>
                  <a:schemeClr val="tx2"/>
                </a:solidFill>
                <a:latin typeface="Berlin Sans FB" pitchFamily="34" charset="0"/>
              </a:rPr>
              <a:t>Beam-beam effects</a:t>
            </a:r>
            <a:br>
              <a:rPr kumimoji="1" lang="en-US" sz="3600">
                <a:solidFill>
                  <a:schemeClr val="tx2"/>
                </a:solidFill>
                <a:latin typeface="Berlin Sans FB" pitchFamily="34" charset="0"/>
              </a:rPr>
            </a:br>
            <a:r>
              <a:rPr kumimoji="1" lang="en-US" sz="2800">
                <a:solidFill>
                  <a:schemeClr val="tx2"/>
                </a:solidFill>
                <a:latin typeface="Berlin Sans FB" pitchFamily="34" charset="0"/>
              </a:rPr>
              <a:t>H</a:t>
            </a:r>
            <a:r>
              <a:rPr kumimoji="1" lang="en-US" sz="2800" baseline="-25000">
                <a:solidFill>
                  <a:schemeClr val="tx2"/>
                </a:solidFill>
                <a:latin typeface="Berlin Sans FB" pitchFamily="34" charset="0"/>
              </a:rPr>
              <a:t>D</a:t>
            </a:r>
            <a:r>
              <a:rPr kumimoji="1" lang="en-US" sz="2800">
                <a:solidFill>
                  <a:schemeClr val="tx2"/>
                </a:solidFill>
                <a:latin typeface="Berlin Sans FB" pitchFamily="34" charset="0"/>
              </a:rPr>
              <a:t> and instability</a:t>
            </a:r>
          </a:p>
        </p:txBody>
      </p:sp>
      <p:pic>
        <p:nvPicPr>
          <p:cNvPr id="771077" name="bb_dy0_3nm.avi">
            <a:hlinkClick r:id="" action="ppaction://media"/>
          </p:cNvPr>
          <p:cNvPicPr>
            <a:picLocks noRot="1" noChangeAspect="1" noChangeArrowheads="1"/>
          </p:cNvPicPr>
          <p:nvPr>
            <a:videoFile r:link="rId1"/>
          </p:nvPr>
        </p:nvPicPr>
        <p:blipFill>
          <a:blip r:embed="rId3" cstate="screen"/>
          <a:srcRect/>
          <a:stretch>
            <a:fillRect/>
          </a:stretch>
        </p:blipFill>
        <p:spPr bwMode="auto">
          <a:xfrm>
            <a:off x="152400" y="1447800"/>
            <a:ext cx="6858000" cy="5143500"/>
          </a:xfrm>
          <a:prstGeom prst="rect">
            <a:avLst/>
          </a:prstGeom>
          <a:noFill/>
          <a:ln w="9525">
            <a:noFill/>
            <a:miter lim="800000"/>
            <a:headEnd/>
            <a:tailEnd/>
          </a:ln>
        </p:spPr>
      </p:pic>
      <p:pic>
        <p:nvPicPr>
          <p:cNvPr id="79876" name="Picture 6" descr="movie2">
            <a:hlinkClick r:id="rId4"/>
          </p:cNvPr>
          <p:cNvPicPr>
            <a:picLocks noChangeAspect="1" noChangeArrowheads="1"/>
          </p:cNvPicPr>
          <p:nvPr/>
        </p:nvPicPr>
        <p:blipFill>
          <a:blip r:embed="rId5" cstate="screen"/>
          <a:srcRect/>
          <a:stretch>
            <a:fillRect/>
          </a:stretch>
        </p:blipFill>
        <p:spPr bwMode="auto">
          <a:xfrm>
            <a:off x="8575675" y="5791200"/>
            <a:ext cx="568325" cy="515938"/>
          </a:xfrm>
          <a:prstGeom prst="rect">
            <a:avLst/>
          </a:prstGeom>
          <a:noFill/>
          <a:ln w="9525">
            <a:noFill/>
            <a:miter lim="800000"/>
            <a:headEnd/>
            <a:tailEnd/>
          </a:ln>
        </p:spPr>
      </p:pic>
      <p:sp>
        <p:nvSpPr>
          <p:cNvPr id="79877" name="Text Box 7"/>
          <p:cNvSpPr txBox="1">
            <a:spLocks noChangeArrowheads="1"/>
          </p:cNvSpPr>
          <p:nvPr/>
        </p:nvSpPr>
        <p:spPr bwMode="auto">
          <a:xfrm>
            <a:off x="6934200" y="1828800"/>
            <a:ext cx="1981200" cy="3113088"/>
          </a:xfrm>
          <a:prstGeom prst="rect">
            <a:avLst/>
          </a:prstGeom>
          <a:noFill/>
          <a:ln w="9525">
            <a:noFill/>
            <a:miter lim="800000"/>
            <a:headEnd/>
            <a:tailEnd/>
          </a:ln>
        </p:spPr>
        <p:txBody>
          <a:bodyPr>
            <a:spAutoFit/>
          </a:bodyPr>
          <a:lstStyle/>
          <a:p>
            <a:r>
              <a:rPr lang="en-US" sz="1800">
                <a:solidFill>
                  <a:srgbClr val="008000"/>
                </a:solidFill>
                <a:latin typeface="Comic Sans MS" pitchFamily="66" charset="0"/>
              </a:rPr>
              <a:t>LC parameters</a:t>
            </a:r>
          </a:p>
          <a:p>
            <a:r>
              <a:rPr lang="en-US" sz="1800">
                <a:solidFill>
                  <a:srgbClr val="008000"/>
                </a:solidFill>
                <a:latin typeface="Comic Sans MS" pitchFamily="66" charset="0"/>
              </a:rPr>
              <a:t>D</a:t>
            </a:r>
            <a:r>
              <a:rPr lang="en-US" sz="1800" baseline="-25000">
                <a:solidFill>
                  <a:srgbClr val="008000"/>
                </a:solidFill>
                <a:latin typeface="Comic Sans MS" pitchFamily="66" charset="0"/>
              </a:rPr>
              <a:t>y</a:t>
            </a:r>
            <a:r>
              <a:rPr lang="en-US" sz="1800">
                <a:solidFill>
                  <a:srgbClr val="008000"/>
                </a:solidFill>
                <a:latin typeface="Comic Sans MS" pitchFamily="66" charset="0"/>
              </a:rPr>
              <a:t>~12</a:t>
            </a:r>
          </a:p>
          <a:p>
            <a:endParaRPr lang="en-US" sz="1800">
              <a:solidFill>
                <a:srgbClr val="008000"/>
              </a:solidFill>
              <a:latin typeface="Comic Sans MS" pitchFamily="66" charset="0"/>
            </a:endParaRPr>
          </a:p>
          <a:p>
            <a:r>
              <a:rPr lang="en-US" sz="1800">
                <a:solidFill>
                  <a:srgbClr val="008000"/>
                </a:solidFill>
                <a:latin typeface="Comic Sans MS" pitchFamily="66" charset="0"/>
              </a:rPr>
              <a:t>Luminosity enhancement </a:t>
            </a:r>
          </a:p>
          <a:p>
            <a:r>
              <a:rPr lang="en-US" sz="1800">
                <a:solidFill>
                  <a:srgbClr val="008000"/>
                </a:solidFill>
                <a:latin typeface="Comic Sans MS" pitchFamily="66" charset="0"/>
              </a:rPr>
              <a:t>H</a:t>
            </a:r>
            <a:r>
              <a:rPr lang="en-US" sz="1800" baseline="-25000">
                <a:solidFill>
                  <a:srgbClr val="008000"/>
                </a:solidFill>
                <a:latin typeface="Comic Sans MS" pitchFamily="66" charset="0"/>
              </a:rPr>
              <a:t>D</a:t>
            </a:r>
            <a:r>
              <a:rPr lang="en-US" sz="1800">
                <a:solidFill>
                  <a:srgbClr val="008000"/>
                </a:solidFill>
                <a:latin typeface="Comic Sans MS" pitchFamily="66" charset="0"/>
              </a:rPr>
              <a:t> ~ 1.4</a:t>
            </a:r>
          </a:p>
          <a:p>
            <a:endParaRPr lang="en-US" sz="1800">
              <a:solidFill>
                <a:srgbClr val="008000"/>
              </a:solidFill>
              <a:latin typeface="Comic Sans MS" pitchFamily="66" charset="0"/>
            </a:endParaRPr>
          </a:p>
          <a:p>
            <a:r>
              <a:rPr lang="en-US" sz="1800">
                <a:solidFill>
                  <a:srgbClr val="008000"/>
                </a:solidFill>
                <a:latin typeface="Comic Sans MS" pitchFamily="66" charset="0"/>
              </a:rPr>
              <a:t>Not much of an instability</a:t>
            </a:r>
          </a:p>
          <a:p>
            <a:endParaRPr lang="en-US" sz="1800">
              <a:solidFill>
                <a:srgbClr val="008000"/>
              </a:solidFill>
              <a:latin typeface="Comic Sans MS" pitchFamily="66" charset="0"/>
            </a:endParaRPr>
          </a:p>
          <a:p>
            <a:endParaRPr lang="en-US" sz="1800">
              <a:solidFill>
                <a:srgbClr val="008000"/>
              </a:solidFill>
              <a:latin typeface="Comic Sans MS" pitchFamily="66" charset="0"/>
            </a:endParaRPr>
          </a:p>
        </p:txBody>
      </p:sp>
    </p:spTree>
  </p:cSld>
  <p:clrMapOvr>
    <a:masterClrMapping/>
  </p:clrMapOvr>
  <p:transition>
    <p:strips dir="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2300" fill="hold"/>
                                        <p:tgtEl>
                                          <p:spTgt spid="771077"/>
                                        </p:tgtEl>
                                      </p:cBhvr>
                                    </p:cmd>
                                  </p:childTnLst>
                                </p:cTn>
                              </p:par>
                            </p:childTnLst>
                          </p:cTn>
                        </p:par>
                      </p:childTnLst>
                    </p:cTn>
                  </p:par>
                </p:childTnLst>
              </p:cTn>
              <p:prevCondLst>
                <p:cond evt="onPrev" delay="0">
                  <p:tgtEl>
                    <p:sldTgt/>
                  </p:tgtEl>
                </p:cond>
              </p:prevCondLst>
              <p:nextCondLst>
                <p:cond evt="onNext" delay="0">
                  <p:tgtEl>
                    <p:sldTgt/>
                  </p:tgtEl>
                </p:cond>
              </p:nextCondLst>
            </p:seq>
            <p:seq concurrent="1" nextAc="seek">
              <p:cTn id="7" restart="whenNotActive" fill="hold" evtFilter="cancelBubble" nodeType="interactiveSeq">
                <p:stCondLst>
                  <p:cond evt="onClick" delay="0">
                    <p:tgtEl>
                      <p:spTgt spid="771077"/>
                    </p:tgtEl>
                  </p:cond>
                </p:stCondLst>
                <p:endSync evt="end" delay="0">
                  <p:rtn val="all"/>
                </p:endSync>
                <p:childTnLst>
                  <p:par>
                    <p:cTn id="8" fill="hold">
                      <p:stCondLst>
                        <p:cond delay="0"/>
                      </p:stCondLst>
                      <p:childTnLst>
                        <p:par>
                          <p:cTn id="9" fill="hold">
                            <p:stCondLst>
                              <p:cond delay="0"/>
                            </p:stCondLst>
                            <p:childTnLst>
                              <p:par>
                                <p:cTn id="10" presetID="2" presetClass="mediacall" presetSubtype="0" fill="hold" nodeType="clickEffect">
                                  <p:stCondLst>
                                    <p:cond delay="0"/>
                                  </p:stCondLst>
                                  <p:childTnLst>
                                    <p:cmd type="call" cmd="togglePause">
                                      <p:cBhvr>
                                        <p:cTn id="11" dur="1" fill="hold"/>
                                        <p:tgtEl>
                                          <p:spTgt spid="771077"/>
                                        </p:tgtEl>
                                      </p:cBhvr>
                                    </p:cmd>
                                  </p:childTnLst>
                                </p:cTn>
                              </p:par>
                            </p:childTnLst>
                          </p:cTn>
                        </p:par>
                      </p:childTnLst>
                    </p:cTn>
                  </p:par>
                </p:childTnLst>
              </p:cTn>
              <p:nextCondLst>
                <p:cond evt="onClick" delay="0">
                  <p:tgtEl>
                    <p:spTgt spid="771077"/>
                  </p:tgtEl>
                </p:cond>
              </p:nextCondLst>
            </p:seq>
            <p:video>
              <p:cMediaNode>
                <p:cTn id="12" repeatCount="indefinite" fill="remove" display="0">
                  <p:stCondLst>
                    <p:cond delay="indefinite"/>
                  </p:stCondLst>
                  <p:endCondLst>
                    <p:cond evt="onNext" delay="0">
                      <p:tgtEl>
                        <p:sldTgt/>
                      </p:tgtEl>
                    </p:cond>
                    <p:cond evt="onPrev" delay="0">
                      <p:tgtEl>
                        <p:sldTgt/>
                      </p:tgtEl>
                    </p:cond>
                  </p:endCondLst>
                </p:cTn>
                <p:tgtEl>
                  <p:spTgt spid="771077"/>
                </p:tgtEl>
              </p:cMediaNode>
            </p:video>
          </p:childTnLst>
        </p:cTn>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4"/>
          <p:cNvSpPr>
            <a:spLocks noChangeArrowheads="1"/>
          </p:cNvSpPr>
          <p:nvPr/>
        </p:nvSpPr>
        <p:spPr bwMode="auto">
          <a:xfrm>
            <a:off x="1743075" y="381000"/>
            <a:ext cx="6888163" cy="762000"/>
          </a:xfrm>
          <a:prstGeom prst="rect">
            <a:avLst/>
          </a:prstGeom>
          <a:noFill/>
          <a:ln w="9525">
            <a:noFill/>
            <a:miter lim="800000"/>
            <a:headEnd/>
            <a:tailEnd/>
          </a:ln>
        </p:spPr>
        <p:txBody>
          <a:bodyPr anchor="ctr"/>
          <a:lstStyle/>
          <a:p>
            <a:pPr algn="ctr"/>
            <a:r>
              <a:rPr kumimoji="1" lang="en-US" sz="3600">
                <a:solidFill>
                  <a:schemeClr val="tx2"/>
                </a:solidFill>
                <a:latin typeface="Berlin Sans FB" pitchFamily="34" charset="0"/>
              </a:rPr>
              <a:t>Beam-beam effects</a:t>
            </a:r>
            <a:br>
              <a:rPr kumimoji="1" lang="en-US" sz="3600">
                <a:solidFill>
                  <a:schemeClr val="tx2"/>
                </a:solidFill>
                <a:latin typeface="Berlin Sans FB" pitchFamily="34" charset="0"/>
              </a:rPr>
            </a:br>
            <a:r>
              <a:rPr kumimoji="1" lang="en-US" sz="2800">
                <a:solidFill>
                  <a:schemeClr val="tx2"/>
                </a:solidFill>
                <a:latin typeface="Berlin Sans FB" pitchFamily="34" charset="0"/>
              </a:rPr>
              <a:t>H</a:t>
            </a:r>
            <a:r>
              <a:rPr kumimoji="1" lang="en-US" sz="2800" baseline="-25000">
                <a:solidFill>
                  <a:schemeClr val="tx2"/>
                </a:solidFill>
                <a:latin typeface="Berlin Sans FB" pitchFamily="34" charset="0"/>
              </a:rPr>
              <a:t>D</a:t>
            </a:r>
            <a:r>
              <a:rPr kumimoji="1" lang="en-US" sz="2800">
                <a:solidFill>
                  <a:schemeClr val="tx2"/>
                </a:solidFill>
                <a:latin typeface="Berlin Sans FB" pitchFamily="34" charset="0"/>
              </a:rPr>
              <a:t> and instability</a:t>
            </a:r>
          </a:p>
        </p:txBody>
      </p:sp>
      <p:pic>
        <p:nvPicPr>
          <p:cNvPr id="772101" name="bb_Nx2.avi">
            <a:hlinkClick r:id="" action="ppaction://media"/>
          </p:cNvPr>
          <p:cNvPicPr>
            <a:picLocks noRot="1" noChangeAspect="1" noChangeArrowheads="1"/>
          </p:cNvPicPr>
          <p:nvPr>
            <a:videoFile r:link="rId1"/>
          </p:nvPr>
        </p:nvPicPr>
        <p:blipFill>
          <a:blip r:embed="rId3" cstate="screen"/>
          <a:srcRect/>
          <a:stretch>
            <a:fillRect/>
          </a:stretch>
        </p:blipFill>
        <p:spPr bwMode="auto">
          <a:xfrm>
            <a:off x="152400" y="1447800"/>
            <a:ext cx="6858000" cy="5143500"/>
          </a:xfrm>
          <a:prstGeom prst="rect">
            <a:avLst/>
          </a:prstGeom>
          <a:noFill/>
          <a:ln w="9525">
            <a:noFill/>
            <a:miter lim="800000"/>
            <a:headEnd/>
            <a:tailEnd/>
          </a:ln>
        </p:spPr>
      </p:pic>
      <p:pic>
        <p:nvPicPr>
          <p:cNvPr id="80900" name="Picture 6" descr="movie2">
            <a:hlinkClick r:id="rId4"/>
          </p:cNvPr>
          <p:cNvPicPr>
            <a:picLocks noChangeAspect="1" noChangeArrowheads="1"/>
          </p:cNvPicPr>
          <p:nvPr/>
        </p:nvPicPr>
        <p:blipFill>
          <a:blip r:embed="rId5" cstate="screen"/>
          <a:srcRect/>
          <a:stretch>
            <a:fillRect/>
          </a:stretch>
        </p:blipFill>
        <p:spPr bwMode="auto">
          <a:xfrm>
            <a:off x="8575675" y="5791200"/>
            <a:ext cx="568325" cy="515938"/>
          </a:xfrm>
          <a:prstGeom prst="rect">
            <a:avLst/>
          </a:prstGeom>
          <a:noFill/>
          <a:ln w="9525">
            <a:noFill/>
            <a:miter lim="800000"/>
            <a:headEnd/>
            <a:tailEnd/>
          </a:ln>
        </p:spPr>
      </p:pic>
      <p:sp>
        <p:nvSpPr>
          <p:cNvPr id="80901" name="Text Box 7"/>
          <p:cNvSpPr txBox="1">
            <a:spLocks noChangeArrowheads="1"/>
          </p:cNvSpPr>
          <p:nvPr/>
        </p:nvSpPr>
        <p:spPr bwMode="auto">
          <a:xfrm>
            <a:off x="6934200" y="1600200"/>
            <a:ext cx="1981200" cy="4486275"/>
          </a:xfrm>
          <a:prstGeom prst="rect">
            <a:avLst/>
          </a:prstGeom>
          <a:noFill/>
          <a:ln w="9525">
            <a:noFill/>
            <a:miter lim="800000"/>
            <a:headEnd/>
            <a:tailEnd/>
          </a:ln>
        </p:spPr>
        <p:txBody>
          <a:bodyPr>
            <a:spAutoFit/>
          </a:bodyPr>
          <a:lstStyle/>
          <a:p>
            <a:r>
              <a:rPr lang="en-US" sz="1800">
                <a:solidFill>
                  <a:srgbClr val="008000"/>
                </a:solidFill>
                <a:latin typeface="Comic Sans MS" pitchFamily="66" charset="0"/>
              </a:rPr>
              <a:t>Nx2</a:t>
            </a:r>
          </a:p>
          <a:p>
            <a:r>
              <a:rPr lang="en-US" sz="1800">
                <a:solidFill>
                  <a:srgbClr val="008000"/>
                </a:solidFill>
                <a:latin typeface="Comic Sans MS" pitchFamily="66" charset="0"/>
              </a:rPr>
              <a:t>D</a:t>
            </a:r>
            <a:r>
              <a:rPr lang="en-US" sz="1800" baseline="-25000">
                <a:solidFill>
                  <a:srgbClr val="008000"/>
                </a:solidFill>
                <a:latin typeface="Comic Sans MS" pitchFamily="66" charset="0"/>
              </a:rPr>
              <a:t>y</a:t>
            </a:r>
            <a:r>
              <a:rPr lang="en-US" sz="1800">
                <a:solidFill>
                  <a:srgbClr val="008000"/>
                </a:solidFill>
                <a:latin typeface="Comic Sans MS" pitchFamily="66" charset="0"/>
              </a:rPr>
              <a:t>~24</a:t>
            </a:r>
          </a:p>
          <a:p>
            <a:endParaRPr lang="en-US" sz="1800">
              <a:solidFill>
                <a:srgbClr val="008000"/>
              </a:solidFill>
              <a:latin typeface="Comic Sans MS" pitchFamily="66" charset="0"/>
            </a:endParaRPr>
          </a:p>
          <a:p>
            <a:r>
              <a:rPr lang="en-US" sz="1800">
                <a:solidFill>
                  <a:srgbClr val="008000"/>
                </a:solidFill>
                <a:latin typeface="Comic Sans MS" pitchFamily="66" charset="0"/>
              </a:rPr>
              <a:t>Beam-beam  instability is clearly pronounced</a:t>
            </a:r>
          </a:p>
          <a:p>
            <a:endParaRPr lang="en-US" sz="1800">
              <a:solidFill>
                <a:srgbClr val="008000"/>
              </a:solidFill>
              <a:latin typeface="Comic Sans MS" pitchFamily="66" charset="0"/>
            </a:endParaRPr>
          </a:p>
          <a:p>
            <a:r>
              <a:rPr lang="en-US" sz="1800">
                <a:solidFill>
                  <a:srgbClr val="008000"/>
                </a:solidFill>
                <a:latin typeface="Comic Sans MS" pitchFamily="66" charset="0"/>
              </a:rPr>
              <a:t>Luminosity enhancement is compromised by higher sensitivity to initial offsets</a:t>
            </a:r>
          </a:p>
          <a:p>
            <a:endParaRPr lang="en-US" sz="1800">
              <a:solidFill>
                <a:srgbClr val="008000"/>
              </a:solidFill>
              <a:latin typeface="Comic Sans MS" pitchFamily="66" charset="0"/>
            </a:endParaRPr>
          </a:p>
          <a:p>
            <a:endParaRPr lang="en-US" sz="1800">
              <a:solidFill>
                <a:srgbClr val="008000"/>
              </a:solidFill>
              <a:latin typeface="Comic Sans MS" pitchFamily="66" charset="0"/>
            </a:endParaRPr>
          </a:p>
        </p:txBody>
      </p:sp>
    </p:spTree>
  </p:cSld>
  <p:clrMapOvr>
    <a:masterClrMapping/>
  </p:clrMapOvr>
  <p:transition>
    <p:strips dir="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2300" fill="hold"/>
                                        <p:tgtEl>
                                          <p:spTgt spid="772101"/>
                                        </p:tgtEl>
                                      </p:cBhvr>
                                    </p:cmd>
                                  </p:childTnLst>
                                </p:cTn>
                              </p:par>
                            </p:childTnLst>
                          </p:cTn>
                        </p:par>
                      </p:childTnLst>
                    </p:cTn>
                  </p:par>
                </p:childTnLst>
              </p:cTn>
              <p:prevCondLst>
                <p:cond evt="onPrev" delay="0">
                  <p:tgtEl>
                    <p:sldTgt/>
                  </p:tgtEl>
                </p:cond>
              </p:prevCondLst>
              <p:nextCondLst>
                <p:cond evt="onNext" delay="0">
                  <p:tgtEl>
                    <p:sldTgt/>
                  </p:tgtEl>
                </p:cond>
              </p:nextCondLst>
            </p:seq>
            <p:seq concurrent="1" nextAc="seek">
              <p:cTn id="7" restart="whenNotActive" fill="hold" evtFilter="cancelBubble" nodeType="interactiveSeq">
                <p:stCondLst>
                  <p:cond evt="onClick" delay="0">
                    <p:tgtEl>
                      <p:spTgt spid="772101"/>
                    </p:tgtEl>
                  </p:cond>
                </p:stCondLst>
                <p:endSync evt="end" delay="0">
                  <p:rtn val="all"/>
                </p:endSync>
                <p:childTnLst>
                  <p:par>
                    <p:cTn id="8" fill="hold">
                      <p:stCondLst>
                        <p:cond delay="0"/>
                      </p:stCondLst>
                      <p:childTnLst>
                        <p:par>
                          <p:cTn id="9" fill="hold">
                            <p:stCondLst>
                              <p:cond delay="0"/>
                            </p:stCondLst>
                            <p:childTnLst>
                              <p:par>
                                <p:cTn id="10" presetID="2" presetClass="mediacall" presetSubtype="0" fill="hold" nodeType="clickEffect">
                                  <p:stCondLst>
                                    <p:cond delay="0"/>
                                  </p:stCondLst>
                                  <p:childTnLst>
                                    <p:cmd type="call" cmd="togglePause">
                                      <p:cBhvr>
                                        <p:cTn id="11" dur="1" fill="hold"/>
                                        <p:tgtEl>
                                          <p:spTgt spid="772101"/>
                                        </p:tgtEl>
                                      </p:cBhvr>
                                    </p:cmd>
                                  </p:childTnLst>
                                </p:cTn>
                              </p:par>
                            </p:childTnLst>
                          </p:cTn>
                        </p:par>
                      </p:childTnLst>
                    </p:cTn>
                  </p:par>
                </p:childTnLst>
              </p:cTn>
              <p:nextCondLst>
                <p:cond evt="onClick" delay="0">
                  <p:tgtEl>
                    <p:spTgt spid="772101"/>
                  </p:tgtEl>
                </p:cond>
              </p:nextCondLst>
            </p:seq>
            <p:video>
              <p:cMediaNode>
                <p:cTn id="12" repeatCount="indefinite" fill="remove" display="0">
                  <p:stCondLst>
                    <p:cond delay="indefinite"/>
                  </p:stCondLst>
                  <p:endCondLst>
                    <p:cond evt="onNext" delay="0">
                      <p:tgtEl>
                        <p:sldTgt/>
                      </p:tgtEl>
                    </p:cond>
                    <p:cond evt="onPrev" delay="0">
                      <p:tgtEl>
                        <p:sldTgt/>
                      </p:tgtEl>
                    </p:cond>
                  </p:endCondLst>
                </p:cTn>
                <p:tgtEl>
                  <p:spTgt spid="772101"/>
                </p:tgtEl>
              </p:cMediaNode>
            </p:video>
          </p:childTnLst>
        </p:cTn>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Rectangle 2"/>
          <p:cNvSpPr>
            <a:spLocks noGrp="1" noChangeArrowheads="1"/>
          </p:cNvSpPr>
          <p:nvPr>
            <p:ph type="title"/>
          </p:nvPr>
        </p:nvSpPr>
        <p:spPr/>
        <p:txBody>
          <a:bodyPr/>
          <a:lstStyle/>
          <a:p>
            <a:r>
              <a:rPr lang="en-US" smtClean="0"/>
              <a:t>Sensitivity to offset at IP</a:t>
            </a:r>
          </a:p>
        </p:txBody>
      </p:sp>
      <p:sp>
        <p:nvSpPr>
          <p:cNvPr id="81923" name="Rectangle 3"/>
          <p:cNvSpPr>
            <a:spLocks noGrp="1" noChangeArrowheads="1"/>
          </p:cNvSpPr>
          <p:nvPr>
            <p:ph type="body" idx="1"/>
          </p:nvPr>
        </p:nvSpPr>
        <p:spPr>
          <a:xfrm>
            <a:off x="381000" y="5638800"/>
            <a:ext cx="8458200" cy="914400"/>
          </a:xfrm>
        </p:spPr>
        <p:txBody>
          <a:bodyPr/>
          <a:lstStyle/>
          <a:p>
            <a:pPr eaLnBrk="1" hangingPunct="1">
              <a:lnSpc>
                <a:spcPct val="90000"/>
              </a:lnSpc>
            </a:pPr>
            <a:r>
              <a:rPr lang="en-US" smtClean="0"/>
              <a:t>Luminosity (normalized) versus offset at IP for different disruption parameters</a:t>
            </a:r>
          </a:p>
        </p:txBody>
      </p:sp>
      <p:pic>
        <p:nvPicPr>
          <p:cNvPr id="81924" name="Picture 4"/>
          <p:cNvPicPr>
            <a:picLocks noChangeAspect="1" noChangeArrowheads="1"/>
          </p:cNvPicPr>
          <p:nvPr/>
        </p:nvPicPr>
        <p:blipFill>
          <a:blip r:embed="rId2" cstate="screen"/>
          <a:srcRect/>
          <a:stretch>
            <a:fillRect/>
          </a:stretch>
        </p:blipFill>
        <p:spPr bwMode="auto">
          <a:xfrm>
            <a:off x="1447800" y="1143000"/>
            <a:ext cx="6362700" cy="4572000"/>
          </a:xfrm>
          <a:prstGeom prst="rect">
            <a:avLst/>
          </a:prstGeom>
          <a:noFill/>
          <a:ln w="9525">
            <a:noFill/>
            <a:miter lim="800000"/>
            <a:headEnd/>
            <a:tailEnd/>
          </a:ln>
        </p:spPr>
      </p:pic>
    </p:spTree>
  </p:cSld>
  <p:clrMapOvr>
    <a:masterClrMapping/>
  </p:clrMapOvr>
  <p:transition>
    <p:strips dir="rd"/>
  </p:transition>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9" name="Rectangle 2"/>
          <p:cNvSpPr>
            <a:spLocks noGrp="1" noChangeArrowheads="1"/>
          </p:cNvSpPr>
          <p:nvPr>
            <p:ph type="title"/>
          </p:nvPr>
        </p:nvSpPr>
        <p:spPr/>
        <p:txBody>
          <a:bodyPr/>
          <a:lstStyle/>
          <a:p>
            <a:r>
              <a:rPr lang="en-US" smtClean="0"/>
              <a:t>Beamstrahlung</a:t>
            </a:r>
          </a:p>
        </p:txBody>
      </p:sp>
      <p:sp>
        <p:nvSpPr>
          <p:cNvPr id="19460" name="Rectangle 3"/>
          <p:cNvSpPr>
            <a:spLocks noGrp="1" noChangeArrowheads="1"/>
          </p:cNvSpPr>
          <p:nvPr>
            <p:ph type="body" idx="1"/>
          </p:nvPr>
        </p:nvSpPr>
        <p:spPr>
          <a:xfrm>
            <a:off x="228600" y="1371600"/>
            <a:ext cx="8763000" cy="5105400"/>
          </a:xfrm>
        </p:spPr>
        <p:txBody>
          <a:bodyPr/>
          <a:lstStyle/>
          <a:p>
            <a:pPr eaLnBrk="1" hangingPunct="1"/>
            <a:r>
              <a:rPr lang="en-US" sz="2400" smtClean="0"/>
              <a:t>Synchrotron radiation in field of opposite bunch</a:t>
            </a:r>
          </a:p>
          <a:p>
            <a:pPr eaLnBrk="1" hangingPunct="1"/>
            <a:r>
              <a:rPr lang="en-US" sz="2400" smtClean="0"/>
              <a:t>Estimate R of curvature as R ~ </a:t>
            </a:r>
            <a:r>
              <a:rPr lang="en-US" sz="2400" b="1" smtClean="0">
                <a:latin typeface="Symbol" pitchFamily="18" charset="2"/>
              </a:rPr>
              <a:t>s</a:t>
            </a:r>
            <a:r>
              <a:rPr lang="en-US" sz="2400" baseline="-25000" smtClean="0"/>
              <a:t>z</a:t>
            </a:r>
            <a:r>
              <a:rPr lang="en-US" sz="2400" baseline="30000" smtClean="0"/>
              <a:t>2</a:t>
            </a:r>
            <a:r>
              <a:rPr lang="en-US" sz="2400" baseline="-25000" smtClean="0"/>
              <a:t> </a:t>
            </a:r>
            <a:r>
              <a:rPr lang="en-US" sz="2400" smtClean="0"/>
              <a:t>/(D</a:t>
            </a:r>
            <a:r>
              <a:rPr lang="en-US" sz="2400" baseline="-25000" smtClean="0"/>
              <a:t>y</a:t>
            </a:r>
            <a:r>
              <a:rPr lang="en-US" sz="2400" b="1" smtClean="0">
                <a:latin typeface="Symbol" pitchFamily="18" charset="2"/>
              </a:rPr>
              <a:t>s</a:t>
            </a:r>
            <a:r>
              <a:rPr lang="en-US" sz="2400" baseline="-25000" smtClean="0"/>
              <a:t>y</a:t>
            </a:r>
            <a:r>
              <a:rPr lang="en-US" sz="2400" smtClean="0"/>
              <a:t>)</a:t>
            </a:r>
          </a:p>
          <a:p>
            <a:pPr eaLnBrk="1" hangingPunct="1"/>
            <a:r>
              <a:rPr lang="en-US" sz="2400" smtClean="0"/>
              <a:t>Using formulas derived earlier, estimate </a:t>
            </a:r>
            <a:r>
              <a:rPr lang="en-US" sz="2400" smtClean="0">
                <a:latin typeface="Symbol" pitchFamily="18" charset="2"/>
              </a:rPr>
              <a:t>w</a:t>
            </a:r>
            <a:r>
              <a:rPr lang="en-US" sz="2400" baseline="-25000" smtClean="0"/>
              <a:t>c</a:t>
            </a:r>
            <a:r>
              <a:rPr lang="en-US" sz="2400" smtClean="0"/>
              <a:t> and find that </a:t>
            </a:r>
            <a:br>
              <a:rPr lang="en-US" sz="2400" smtClean="0"/>
            </a:br>
            <a:r>
              <a:rPr lang="en-US" sz="2400" smtClean="0"/>
              <a:t>h</a:t>
            </a:r>
            <a:r>
              <a:rPr lang="en-US" sz="2400" smtClean="0">
                <a:latin typeface="Symbol" pitchFamily="18" charset="2"/>
              </a:rPr>
              <a:t>w</a:t>
            </a:r>
            <a:r>
              <a:rPr lang="en-US" sz="2400" baseline="-25000" smtClean="0"/>
              <a:t>c</a:t>
            </a:r>
            <a:r>
              <a:rPr lang="en-US" sz="2400" smtClean="0"/>
              <a:t>/E ~</a:t>
            </a:r>
            <a:r>
              <a:rPr lang="en-US" sz="2400" smtClean="0">
                <a:latin typeface="Symbol" pitchFamily="18" charset="2"/>
              </a:rPr>
              <a:t>g</a:t>
            </a:r>
            <a:r>
              <a:rPr lang="en-US" sz="2400" smtClean="0"/>
              <a:t>Nr</a:t>
            </a:r>
            <a:r>
              <a:rPr lang="en-US" sz="2400" baseline="-25000" smtClean="0"/>
              <a:t>e</a:t>
            </a:r>
            <a:r>
              <a:rPr lang="en-US" sz="2400" baseline="30000" smtClean="0"/>
              <a:t>2</a:t>
            </a:r>
            <a:r>
              <a:rPr lang="en-US" sz="2400" smtClean="0"/>
              <a:t>/(</a:t>
            </a:r>
            <a:r>
              <a:rPr lang="en-US" sz="2400" smtClean="0">
                <a:latin typeface="Symbol" pitchFamily="18" charset="2"/>
              </a:rPr>
              <a:t>as</a:t>
            </a:r>
            <a:r>
              <a:rPr lang="en-US" sz="2400" baseline="-25000" smtClean="0"/>
              <a:t>x</a:t>
            </a:r>
            <a:r>
              <a:rPr lang="en-US" sz="2400" smtClean="0">
                <a:latin typeface="Symbol" pitchFamily="18" charset="2"/>
              </a:rPr>
              <a:t>s</a:t>
            </a:r>
            <a:r>
              <a:rPr lang="en-US" sz="2400" baseline="-25000" smtClean="0"/>
              <a:t>z</a:t>
            </a:r>
            <a:r>
              <a:rPr lang="en-US" sz="2400" smtClean="0"/>
              <a:t>) and call it “Upsilon”</a:t>
            </a:r>
            <a:endParaRPr lang="en-US" sz="2400" smtClean="0">
              <a:latin typeface="Symbol" pitchFamily="18" charset="2"/>
            </a:endParaRPr>
          </a:p>
          <a:p>
            <a:pPr eaLnBrk="1" hangingPunct="1"/>
            <a:endParaRPr lang="en-US" sz="2400" smtClean="0"/>
          </a:p>
          <a:p>
            <a:pPr eaLnBrk="1" hangingPunct="1"/>
            <a:endParaRPr lang="en-US" sz="2400" smtClean="0"/>
          </a:p>
          <a:p>
            <a:pPr eaLnBrk="1" hangingPunct="1"/>
            <a:endParaRPr lang="en-US" sz="2400" smtClean="0"/>
          </a:p>
          <a:p>
            <a:pPr eaLnBrk="1" hangingPunct="1"/>
            <a:r>
              <a:rPr lang="en-US" sz="2400" smtClean="0"/>
              <a:t>The energy loss also can be estimated from earlier derived formulas: dE/E ~ </a:t>
            </a:r>
            <a:r>
              <a:rPr lang="en-US" sz="2400" smtClean="0">
                <a:latin typeface="Symbol" pitchFamily="18" charset="2"/>
              </a:rPr>
              <a:t>g</a:t>
            </a:r>
            <a:r>
              <a:rPr lang="en-US" sz="2400" smtClean="0"/>
              <a:t>r</a:t>
            </a:r>
            <a:r>
              <a:rPr lang="en-US" sz="2400" baseline="-25000" smtClean="0"/>
              <a:t>e</a:t>
            </a:r>
            <a:r>
              <a:rPr lang="en-US" sz="2400" baseline="30000" smtClean="0"/>
              <a:t>3 </a:t>
            </a:r>
            <a:r>
              <a:rPr lang="en-US" sz="2400" smtClean="0"/>
              <a:t>N</a:t>
            </a:r>
            <a:r>
              <a:rPr lang="en-US" sz="2400" baseline="30000" smtClean="0"/>
              <a:t>2</a:t>
            </a:r>
            <a:r>
              <a:rPr lang="en-US" sz="2400" smtClean="0"/>
              <a:t> / (</a:t>
            </a:r>
            <a:r>
              <a:rPr lang="en-US" sz="2400" b="1" smtClean="0">
                <a:latin typeface="Symbol" pitchFamily="18" charset="2"/>
              </a:rPr>
              <a:t>s</a:t>
            </a:r>
            <a:r>
              <a:rPr lang="en-US" sz="2400" baseline="-25000" smtClean="0"/>
              <a:t>z</a:t>
            </a:r>
            <a:r>
              <a:rPr lang="en-US" sz="2400" smtClean="0"/>
              <a:t> </a:t>
            </a:r>
            <a:r>
              <a:rPr lang="en-US" sz="2400" b="1" smtClean="0">
                <a:latin typeface="Symbol" pitchFamily="18" charset="2"/>
              </a:rPr>
              <a:t>s</a:t>
            </a:r>
            <a:r>
              <a:rPr lang="en-US" sz="2400" baseline="-25000" smtClean="0"/>
              <a:t>x</a:t>
            </a:r>
            <a:r>
              <a:rPr lang="en-US" sz="2400" baseline="30000" smtClean="0"/>
              <a:t>2</a:t>
            </a:r>
            <a:r>
              <a:rPr lang="en-US" sz="2400" smtClean="0"/>
              <a:t> ) </a:t>
            </a:r>
          </a:p>
          <a:p>
            <a:pPr lvl="1" eaLnBrk="1" hangingPunct="1"/>
            <a:r>
              <a:rPr lang="en-US" sz="2000" smtClean="0"/>
              <a:t>This estimation is very close to exact one</a:t>
            </a:r>
          </a:p>
          <a:p>
            <a:pPr eaLnBrk="1" hangingPunct="1"/>
            <a:r>
              <a:rPr lang="en-US" sz="2400" smtClean="0"/>
              <a:t>Number of </a:t>
            </a:r>
            <a:r>
              <a:rPr lang="en-US" sz="2400" smtClean="0">
                <a:latin typeface="Symbol" pitchFamily="18" charset="2"/>
              </a:rPr>
              <a:t>g</a:t>
            </a:r>
            <a:r>
              <a:rPr lang="en-US" sz="2400" smtClean="0"/>
              <a:t> per electron estimated n</a:t>
            </a:r>
            <a:r>
              <a:rPr lang="en-US" sz="2400" baseline="-25000" smtClean="0">
                <a:latin typeface="Symbol" pitchFamily="18" charset="2"/>
              </a:rPr>
              <a:t>g</a:t>
            </a:r>
            <a:r>
              <a:rPr lang="en-US" sz="2400" baseline="-25000" smtClean="0"/>
              <a:t>/e </a:t>
            </a:r>
            <a:r>
              <a:rPr lang="en-US" sz="2400" smtClean="0"/>
              <a:t>~ </a:t>
            </a:r>
            <a:r>
              <a:rPr lang="en-US" sz="2400" smtClean="0">
                <a:latin typeface="Symbol" pitchFamily="18" charset="2"/>
              </a:rPr>
              <a:t>a</a:t>
            </a:r>
            <a:r>
              <a:rPr lang="en-US" sz="2400" smtClean="0"/>
              <a:t>r</a:t>
            </a:r>
            <a:r>
              <a:rPr lang="en-US" sz="2400" baseline="-25000" smtClean="0"/>
              <a:t>e</a:t>
            </a:r>
            <a:r>
              <a:rPr lang="en-US" sz="2400" smtClean="0"/>
              <a:t>N/</a:t>
            </a:r>
            <a:r>
              <a:rPr lang="en-US" sz="2400" smtClean="0">
                <a:latin typeface="Symbol" pitchFamily="18" charset="2"/>
              </a:rPr>
              <a:t>s</a:t>
            </a:r>
            <a:r>
              <a:rPr lang="en-US" sz="2400" baseline="-25000" smtClean="0"/>
              <a:t>x</a:t>
            </a:r>
            <a:r>
              <a:rPr lang="en-US" sz="2400" smtClean="0"/>
              <a:t> </a:t>
            </a:r>
          </a:p>
          <a:p>
            <a:pPr lvl="1" eaLnBrk="1" hangingPunct="1"/>
            <a:r>
              <a:rPr lang="en-US" sz="2000" smtClean="0"/>
              <a:t>which is usually around one </a:t>
            </a:r>
            <a:r>
              <a:rPr lang="en-US" sz="2000" smtClean="0">
                <a:latin typeface="Symbol" pitchFamily="18" charset="2"/>
              </a:rPr>
              <a:t>g</a:t>
            </a:r>
            <a:r>
              <a:rPr lang="en-US" sz="2000" smtClean="0"/>
              <a:t> per e</a:t>
            </a:r>
          </a:p>
        </p:txBody>
      </p:sp>
      <p:grpSp>
        <p:nvGrpSpPr>
          <p:cNvPr id="19461" name="Group 8"/>
          <p:cNvGrpSpPr>
            <a:grpSpLocks/>
          </p:cNvGrpSpPr>
          <p:nvPr/>
        </p:nvGrpSpPr>
        <p:grpSpPr bwMode="auto">
          <a:xfrm>
            <a:off x="1660525" y="3200400"/>
            <a:ext cx="6645275" cy="946150"/>
            <a:chOff x="1046" y="1872"/>
            <a:chExt cx="4186" cy="596"/>
          </a:xfrm>
        </p:grpSpPr>
        <p:graphicFrame>
          <p:nvGraphicFramePr>
            <p:cNvPr id="19458" name="Object 6"/>
            <p:cNvGraphicFramePr>
              <a:graphicFrameLocks noChangeAspect="1"/>
            </p:cNvGraphicFramePr>
            <p:nvPr/>
          </p:nvGraphicFramePr>
          <p:xfrm>
            <a:off x="3264" y="1872"/>
            <a:ext cx="1968" cy="596"/>
          </p:xfrm>
          <a:graphic>
            <a:graphicData uri="http://schemas.openxmlformats.org/presentationml/2006/ole">
              <p:oleObj spid="_x0000_s19458" name="Equation" r:id="rId3" imgW="3149280" imgH="952200" progId="">
                <p:embed/>
              </p:oleObj>
            </a:graphicData>
          </a:graphic>
        </p:graphicFrame>
        <p:sp>
          <p:nvSpPr>
            <p:cNvPr id="19462" name="Text Box 7"/>
            <p:cNvSpPr txBox="1">
              <a:spLocks noChangeArrowheads="1"/>
            </p:cNvSpPr>
            <p:nvPr/>
          </p:nvSpPr>
          <p:spPr bwMode="auto">
            <a:xfrm>
              <a:off x="1046" y="1994"/>
              <a:ext cx="1926" cy="288"/>
            </a:xfrm>
            <a:prstGeom prst="rect">
              <a:avLst/>
            </a:prstGeom>
            <a:noFill/>
            <a:ln w="9525">
              <a:noFill/>
              <a:miter lim="800000"/>
              <a:headEnd/>
              <a:tailEnd/>
            </a:ln>
          </p:spPr>
          <p:txBody>
            <a:bodyPr wrap="none">
              <a:spAutoFit/>
            </a:bodyPr>
            <a:lstStyle/>
            <a:p>
              <a:r>
                <a:rPr lang="en-US" sz="2400"/>
                <a:t>More accurate formula:</a:t>
              </a:r>
            </a:p>
          </p:txBody>
        </p:sp>
      </p:grpSp>
    </p:spTree>
  </p:cSld>
  <p:clrMapOvr>
    <a:masterClrMapping/>
  </p:clrMapOvr>
  <p:transition>
    <p:strips dir="rd"/>
  </p:transition>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Rectangle 2"/>
          <p:cNvSpPr>
            <a:spLocks noGrp="1" noChangeArrowheads="1"/>
          </p:cNvSpPr>
          <p:nvPr>
            <p:ph type="title"/>
          </p:nvPr>
        </p:nvSpPr>
        <p:spPr/>
        <p:txBody>
          <a:bodyPr/>
          <a:lstStyle/>
          <a:p>
            <a:r>
              <a:rPr lang="en-US" smtClean="0"/>
              <a:t>Classical and quantum regime</a:t>
            </a:r>
          </a:p>
        </p:txBody>
      </p:sp>
      <p:sp>
        <p:nvSpPr>
          <p:cNvPr id="82947" name="Rectangle 3"/>
          <p:cNvSpPr>
            <a:spLocks noGrp="1" noChangeArrowheads="1"/>
          </p:cNvSpPr>
          <p:nvPr>
            <p:ph type="body" idx="1"/>
          </p:nvPr>
        </p:nvSpPr>
        <p:spPr/>
        <p:txBody>
          <a:bodyPr/>
          <a:lstStyle/>
          <a:p>
            <a:pPr eaLnBrk="1" hangingPunct="1"/>
            <a:r>
              <a:rPr lang="en-US" smtClean="0"/>
              <a:t>The “upsilon” parameter, when it is &lt;&lt;1, has meaning of ratio of photon energy to beam energy</a:t>
            </a:r>
          </a:p>
          <a:p>
            <a:pPr eaLnBrk="1" hangingPunct="1"/>
            <a:r>
              <a:rPr lang="en-US" smtClean="0"/>
              <a:t>When Upsilon become ~1 and larger, the classical regime of synchrotron radiation is not applicable, and quantum SR formulas of Sokolov-Ternov should be used. </a:t>
            </a:r>
          </a:p>
          <a:p>
            <a:pPr eaLnBrk="1" hangingPunct="1"/>
            <a:r>
              <a:rPr lang="en-US" smtClean="0"/>
              <a:t>Spectrum of </a:t>
            </a:r>
            <a:br>
              <a:rPr lang="en-US" smtClean="0"/>
            </a:br>
            <a:r>
              <a:rPr lang="en-US" smtClean="0"/>
              <a:t>SR change …</a:t>
            </a:r>
          </a:p>
        </p:txBody>
      </p:sp>
      <p:pic>
        <p:nvPicPr>
          <p:cNvPr id="82948" name="Picture 4"/>
          <p:cNvPicPr>
            <a:picLocks noChangeAspect="1" noChangeArrowheads="1"/>
          </p:cNvPicPr>
          <p:nvPr/>
        </p:nvPicPr>
        <p:blipFill>
          <a:blip r:embed="rId2" cstate="screen"/>
          <a:srcRect/>
          <a:stretch>
            <a:fillRect/>
          </a:stretch>
        </p:blipFill>
        <p:spPr bwMode="auto">
          <a:xfrm>
            <a:off x="4267200" y="4114800"/>
            <a:ext cx="4724400" cy="2519363"/>
          </a:xfrm>
          <a:prstGeom prst="rect">
            <a:avLst/>
          </a:prstGeom>
          <a:noFill/>
          <a:ln w="9525">
            <a:noFill/>
            <a:miter lim="800000"/>
            <a:headEnd/>
            <a:tailEnd/>
          </a:ln>
        </p:spPr>
      </p:pic>
    </p:spTree>
  </p:cSld>
  <p:clrMapOvr>
    <a:masterClrMapping/>
  </p:clrMapOvr>
  <p:transition>
    <p:strips dir="rd"/>
  </p:transition>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2"/>
          <p:cNvSpPr>
            <a:spLocks noGrp="1" noChangeArrowheads="1"/>
          </p:cNvSpPr>
          <p:nvPr>
            <p:ph type="title"/>
          </p:nvPr>
        </p:nvSpPr>
        <p:spPr/>
        <p:txBody>
          <a:bodyPr/>
          <a:lstStyle/>
          <a:p>
            <a:r>
              <a:rPr lang="en-US" smtClean="0"/>
              <a:t>Incoherent* production of pairs</a:t>
            </a:r>
          </a:p>
        </p:txBody>
      </p:sp>
      <p:sp>
        <p:nvSpPr>
          <p:cNvPr id="83971" name="Rectangle 3"/>
          <p:cNvSpPr>
            <a:spLocks noGrp="1" noChangeArrowheads="1"/>
          </p:cNvSpPr>
          <p:nvPr>
            <p:ph type="body" idx="1"/>
          </p:nvPr>
        </p:nvSpPr>
        <p:spPr>
          <a:xfrm>
            <a:off x="228600" y="1143000"/>
            <a:ext cx="5638800" cy="1828800"/>
          </a:xfrm>
        </p:spPr>
        <p:txBody>
          <a:bodyPr/>
          <a:lstStyle/>
          <a:p>
            <a:pPr eaLnBrk="1" hangingPunct="1"/>
            <a:r>
              <a:rPr lang="en-US" smtClean="0"/>
              <a:t>Beamstrahling photons, particles of beams or virtual photons interact, and create e+e- pairs</a:t>
            </a:r>
          </a:p>
        </p:txBody>
      </p:sp>
      <p:pic>
        <p:nvPicPr>
          <p:cNvPr id="83972" name="Picture 4"/>
          <p:cNvPicPr>
            <a:picLocks noChangeAspect="1" noChangeArrowheads="1"/>
          </p:cNvPicPr>
          <p:nvPr/>
        </p:nvPicPr>
        <p:blipFill>
          <a:blip r:embed="rId2" cstate="screen"/>
          <a:srcRect/>
          <a:stretch>
            <a:fillRect/>
          </a:stretch>
        </p:blipFill>
        <p:spPr bwMode="auto">
          <a:xfrm>
            <a:off x="7467600" y="1295400"/>
            <a:ext cx="1371600" cy="962025"/>
          </a:xfrm>
          <a:prstGeom prst="rect">
            <a:avLst/>
          </a:prstGeom>
          <a:noFill/>
          <a:ln w="9525">
            <a:noFill/>
            <a:miter lim="800000"/>
            <a:headEnd/>
            <a:tailEnd/>
          </a:ln>
        </p:spPr>
      </p:pic>
      <p:pic>
        <p:nvPicPr>
          <p:cNvPr id="83973" name="Picture 9"/>
          <p:cNvPicPr>
            <a:picLocks noChangeAspect="1" noChangeArrowheads="1"/>
          </p:cNvPicPr>
          <p:nvPr/>
        </p:nvPicPr>
        <p:blipFill>
          <a:blip r:embed="rId3" cstate="screen"/>
          <a:srcRect/>
          <a:stretch>
            <a:fillRect/>
          </a:stretch>
        </p:blipFill>
        <p:spPr bwMode="auto">
          <a:xfrm>
            <a:off x="7086600" y="2514600"/>
            <a:ext cx="1828800" cy="1062038"/>
          </a:xfrm>
          <a:prstGeom prst="rect">
            <a:avLst/>
          </a:prstGeom>
          <a:noFill/>
          <a:ln w="9525">
            <a:noFill/>
            <a:miter lim="800000"/>
            <a:headEnd/>
            <a:tailEnd/>
          </a:ln>
        </p:spPr>
      </p:pic>
      <p:pic>
        <p:nvPicPr>
          <p:cNvPr id="83974" name="Picture 10"/>
          <p:cNvPicPr>
            <a:picLocks noChangeAspect="1" noChangeArrowheads="1"/>
          </p:cNvPicPr>
          <p:nvPr/>
        </p:nvPicPr>
        <p:blipFill>
          <a:blip r:embed="rId4" cstate="screen"/>
          <a:srcRect/>
          <a:stretch>
            <a:fillRect/>
          </a:stretch>
        </p:blipFill>
        <p:spPr bwMode="auto">
          <a:xfrm>
            <a:off x="7239000" y="4267200"/>
            <a:ext cx="1676400" cy="1130300"/>
          </a:xfrm>
          <a:prstGeom prst="rect">
            <a:avLst/>
          </a:prstGeom>
          <a:noFill/>
          <a:ln w="9525">
            <a:noFill/>
            <a:miter lim="800000"/>
            <a:headEnd/>
            <a:tailEnd/>
          </a:ln>
        </p:spPr>
      </p:pic>
      <p:sp>
        <p:nvSpPr>
          <p:cNvPr id="83975" name="Text Box 11"/>
          <p:cNvSpPr txBox="1">
            <a:spLocks noChangeArrowheads="1"/>
          </p:cNvSpPr>
          <p:nvPr/>
        </p:nvSpPr>
        <p:spPr bwMode="auto">
          <a:xfrm>
            <a:off x="6019800" y="1447800"/>
            <a:ext cx="2133600" cy="4054475"/>
          </a:xfrm>
          <a:prstGeom prst="rect">
            <a:avLst/>
          </a:prstGeom>
          <a:noFill/>
          <a:ln w="9525">
            <a:noFill/>
            <a:miter lim="800000"/>
            <a:headEnd/>
            <a:tailEnd/>
          </a:ln>
        </p:spPr>
        <p:txBody>
          <a:bodyPr>
            <a:spAutoFit/>
          </a:bodyPr>
          <a:lstStyle/>
          <a:p>
            <a:r>
              <a:rPr lang="en-US" sz="2000">
                <a:solidFill>
                  <a:srgbClr val="009900"/>
                </a:solidFill>
                <a:latin typeface="Berlin Sans FB" pitchFamily="34" charset="0"/>
              </a:rPr>
              <a:t>Breit-Wheeler process</a:t>
            </a:r>
          </a:p>
          <a:p>
            <a:r>
              <a:rPr lang="en-US" sz="2000" b="1">
                <a:solidFill>
                  <a:srgbClr val="009900"/>
                </a:solidFill>
                <a:latin typeface="Symbol" pitchFamily="18" charset="2"/>
              </a:rPr>
              <a:t>gg</a:t>
            </a:r>
            <a:r>
              <a:rPr lang="en-US" sz="2000">
                <a:solidFill>
                  <a:srgbClr val="009900"/>
                </a:solidFill>
                <a:latin typeface="Berlin Sans FB" pitchFamily="34" charset="0"/>
              </a:rPr>
              <a:t> </a:t>
            </a:r>
            <a:r>
              <a:rPr lang="en-US" sz="2000">
                <a:solidFill>
                  <a:srgbClr val="009900"/>
                </a:solidFill>
                <a:latin typeface="Berlin Sans FB" pitchFamily="34" charset="0"/>
                <a:sym typeface="Wingdings" pitchFamily="2" charset="2"/>
              </a:rPr>
              <a:t> </a:t>
            </a:r>
            <a:r>
              <a:rPr lang="en-US" sz="2000">
                <a:solidFill>
                  <a:srgbClr val="009900"/>
                </a:solidFill>
                <a:latin typeface="Berlin Sans FB" pitchFamily="34" charset="0"/>
              </a:rPr>
              <a:t>e+e-</a:t>
            </a:r>
          </a:p>
          <a:p>
            <a:endParaRPr lang="en-US" sz="2000">
              <a:solidFill>
                <a:srgbClr val="009900"/>
              </a:solidFill>
              <a:latin typeface="Berlin Sans FB" pitchFamily="34" charset="0"/>
            </a:endParaRPr>
          </a:p>
          <a:p>
            <a:r>
              <a:rPr lang="en-US" sz="2000">
                <a:solidFill>
                  <a:srgbClr val="009900"/>
                </a:solidFill>
                <a:latin typeface="Berlin Sans FB" pitchFamily="34" charset="0"/>
              </a:rPr>
              <a:t>Bethe-Heitler process</a:t>
            </a:r>
            <a:br>
              <a:rPr lang="en-US" sz="2000">
                <a:solidFill>
                  <a:srgbClr val="009900"/>
                </a:solidFill>
                <a:latin typeface="Berlin Sans FB" pitchFamily="34" charset="0"/>
              </a:rPr>
            </a:br>
            <a:r>
              <a:rPr lang="en-US" sz="2000">
                <a:solidFill>
                  <a:srgbClr val="009900"/>
                </a:solidFill>
                <a:latin typeface="Berlin Sans FB" pitchFamily="34" charset="0"/>
              </a:rPr>
              <a:t>e</a:t>
            </a:r>
            <a:r>
              <a:rPr lang="en-US" sz="2000" b="1">
                <a:solidFill>
                  <a:srgbClr val="009900"/>
                </a:solidFill>
                <a:latin typeface="Symbol" pitchFamily="18" charset="2"/>
              </a:rPr>
              <a:t>g</a:t>
            </a:r>
            <a:r>
              <a:rPr lang="en-US" sz="2000">
                <a:solidFill>
                  <a:srgbClr val="009900"/>
                </a:solidFill>
                <a:latin typeface="Berlin Sans FB" pitchFamily="34" charset="0"/>
              </a:rPr>
              <a:t> </a:t>
            </a:r>
            <a:r>
              <a:rPr lang="en-US" sz="2000">
                <a:solidFill>
                  <a:srgbClr val="009900"/>
                </a:solidFill>
                <a:latin typeface="Berlin Sans FB" pitchFamily="34" charset="0"/>
                <a:sym typeface="Wingdings" pitchFamily="2" charset="2"/>
              </a:rPr>
              <a:t> ee+e-</a:t>
            </a:r>
            <a:endParaRPr lang="en-US" sz="2000">
              <a:solidFill>
                <a:srgbClr val="009900"/>
              </a:solidFill>
              <a:latin typeface="Berlin Sans FB" pitchFamily="34" charset="0"/>
            </a:endParaRPr>
          </a:p>
          <a:p>
            <a:endParaRPr lang="en-US" sz="2000">
              <a:solidFill>
                <a:srgbClr val="009900"/>
              </a:solidFill>
              <a:latin typeface="Berlin Sans FB" pitchFamily="34" charset="0"/>
            </a:endParaRPr>
          </a:p>
          <a:p>
            <a:endParaRPr lang="en-US" sz="2000">
              <a:solidFill>
                <a:srgbClr val="009900"/>
              </a:solidFill>
              <a:latin typeface="Berlin Sans FB" pitchFamily="34" charset="0"/>
            </a:endParaRPr>
          </a:p>
          <a:p>
            <a:r>
              <a:rPr lang="en-US" sz="2000">
                <a:solidFill>
                  <a:srgbClr val="009900"/>
                </a:solidFill>
                <a:latin typeface="Berlin Sans FB" pitchFamily="34" charset="0"/>
              </a:rPr>
              <a:t>Landau-Lifshitz process</a:t>
            </a:r>
          </a:p>
          <a:p>
            <a:r>
              <a:rPr lang="en-US" sz="2000">
                <a:solidFill>
                  <a:srgbClr val="009900"/>
                </a:solidFill>
                <a:latin typeface="Berlin Sans FB" pitchFamily="34" charset="0"/>
              </a:rPr>
              <a:t>ee </a:t>
            </a:r>
            <a:r>
              <a:rPr lang="en-US" sz="2000">
                <a:solidFill>
                  <a:srgbClr val="009900"/>
                </a:solidFill>
                <a:latin typeface="Berlin Sans FB" pitchFamily="34" charset="0"/>
                <a:sym typeface="Wingdings" pitchFamily="2" charset="2"/>
              </a:rPr>
              <a:t> eee+e-</a:t>
            </a:r>
            <a:endParaRPr lang="en-US" sz="2000">
              <a:solidFill>
                <a:srgbClr val="009900"/>
              </a:solidFill>
              <a:latin typeface="Berlin Sans FB" pitchFamily="34" charset="0"/>
            </a:endParaRPr>
          </a:p>
          <a:p>
            <a:endParaRPr lang="en-US" sz="2000">
              <a:solidFill>
                <a:srgbClr val="009900"/>
              </a:solidFill>
              <a:latin typeface="Berlin Sans FB" pitchFamily="34" charset="0"/>
            </a:endParaRPr>
          </a:p>
        </p:txBody>
      </p:sp>
      <p:pic>
        <p:nvPicPr>
          <p:cNvPr id="83976" name="Picture 12"/>
          <p:cNvPicPr>
            <a:picLocks noChangeAspect="1" noChangeArrowheads="1"/>
          </p:cNvPicPr>
          <p:nvPr/>
        </p:nvPicPr>
        <p:blipFill>
          <a:blip r:embed="rId5" cstate="screen"/>
          <a:srcRect/>
          <a:stretch>
            <a:fillRect/>
          </a:stretch>
        </p:blipFill>
        <p:spPr bwMode="auto">
          <a:xfrm>
            <a:off x="457200" y="2819400"/>
            <a:ext cx="4648200" cy="3448050"/>
          </a:xfrm>
          <a:prstGeom prst="rect">
            <a:avLst/>
          </a:prstGeom>
          <a:noFill/>
          <a:ln w="9525">
            <a:noFill/>
            <a:miter lim="800000"/>
            <a:headEnd/>
            <a:tailEnd/>
          </a:ln>
        </p:spPr>
      </p:pic>
      <p:sp>
        <p:nvSpPr>
          <p:cNvPr id="83977" name="Text Box 13"/>
          <p:cNvSpPr txBox="1">
            <a:spLocks noChangeArrowheads="1"/>
          </p:cNvSpPr>
          <p:nvPr/>
        </p:nvSpPr>
        <p:spPr bwMode="auto">
          <a:xfrm>
            <a:off x="5546725" y="5867400"/>
            <a:ext cx="3597275" cy="825500"/>
          </a:xfrm>
          <a:prstGeom prst="rect">
            <a:avLst/>
          </a:prstGeom>
          <a:noFill/>
          <a:ln w="9525">
            <a:noFill/>
            <a:miter lim="800000"/>
            <a:headEnd/>
            <a:tailEnd/>
          </a:ln>
        </p:spPr>
        <p:txBody>
          <a:bodyPr>
            <a:spAutoFit/>
          </a:bodyPr>
          <a:lstStyle/>
          <a:p>
            <a:r>
              <a:rPr lang="en-US">
                <a:latin typeface="Berlin Sans FB" pitchFamily="34" charset="0"/>
              </a:rPr>
              <a:t>*) Coherent pairs are generated</a:t>
            </a:r>
          </a:p>
          <a:p>
            <a:r>
              <a:rPr lang="en-US">
                <a:latin typeface="Berlin Sans FB" pitchFamily="34" charset="0"/>
              </a:rPr>
              <a:t>by photon in the field of opposite bunch. It is negligible for ILC parameters.</a:t>
            </a:r>
          </a:p>
        </p:txBody>
      </p:sp>
      <p:sp>
        <p:nvSpPr>
          <p:cNvPr id="83978" name="Line 14"/>
          <p:cNvSpPr>
            <a:spLocks noChangeShapeType="1"/>
          </p:cNvSpPr>
          <p:nvPr/>
        </p:nvSpPr>
        <p:spPr bwMode="auto">
          <a:xfrm>
            <a:off x="5562600" y="5867400"/>
            <a:ext cx="3581400" cy="0"/>
          </a:xfrm>
          <a:prstGeom prst="line">
            <a:avLst/>
          </a:prstGeom>
          <a:noFill/>
          <a:ln w="9525">
            <a:solidFill>
              <a:schemeClr val="tx1"/>
            </a:solidFill>
            <a:round/>
            <a:headEnd/>
            <a:tailEnd/>
          </a:ln>
        </p:spPr>
        <p:txBody>
          <a:bodyPr/>
          <a:lstStyle/>
          <a:p>
            <a:endParaRPr lang="en-GB"/>
          </a:p>
        </p:txBody>
      </p:sp>
    </p:spTree>
  </p:cSld>
  <p:clrMapOvr>
    <a:masterClrMapping/>
  </p:clrMapOvr>
  <p:transition>
    <p:strips dir="rd"/>
  </p:transition>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Rectangle 2"/>
          <p:cNvSpPr>
            <a:spLocks noGrp="1" noChangeArrowheads="1"/>
          </p:cNvSpPr>
          <p:nvPr>
            <p:ph type="title"/>
          </p:nvPr>
        </p:nvSpPr>
        <p:spPr/>
        <p:txBody>
          <a:bodyPr/>
          <a:lstStyle/>
          <a:p>
            <a:r>
              <a:rPr lang="en-US" smtClean="0"/>
              <a:t>Deflection of pairs by beam</a:t>
            </a:r>
          </a:p>
        </p:txBody>
      </p:sp>
      <p:sp>
        <p:nvSpPr>
          <p:cNvPr id="84995" name="Rectangle 3"/>
          <p:cNvSpPr>
            <a:spLocks noGrp="1" noChangeArrowheads="1"/>
          </p:cNvSpPr>
          <p:nvPr>
            <p:ph type="body" idx="1"/>
          </p:nvPr>
        </p:nvSpPr>
        <p:spPr>
          <a:xfrm>
            <a:off x="152400" y="1371600"/>
            <a:ext cx="4191000" cy="5105400"/>
          </a:xfrm>
        </p:spPr>
        <p:txBody>
          <a:bodyPr/>
          <a:lstStyle/>
          <a:p>
            <a:pPr eaLnBrk="1" hangingPunct="1">
              <a:lnSpc>
                <a:spcPct val="90000"/>
              </a:lnSpc>
            </a:pPr>
            <a:r>
              <a:rPr lang="en-US" sz="2400" smtClean="0"/>
              <a:t>Pairs are affected by the beam (focused or defocused) </a:t>
            </a:r>
          </a:p>
          <a:p>
            <a:pPr eaLnBrk="1" hangingPunct="1">
              <a:lnSpc>
                <a:spcPct val="90000"/>
              </a:lnSpc>
            </a:pPr>
            <a:r>
              <a:rPr lang="en-US" sz="2400" smtClean="0"/>
              <a:t>Deflection angle and P</a:t>
            </a:r>
            <a:r>
              <a:rPr lang="en-US" sz="2400" baseline="-25000" smtClean="0"/>
              <a:t>t</a:t>
            </a:r>
            <a:r>
              <a:rPr lang="en-US" sz="2400" smtClean="0"/>
              <a:t> correlate </a:t>
            </a:r>
          </a:p>
          <a:p>
            <a:pPr eaLnBrk="1" hangingPunct="1">
              <a:lnSpc>
                <a:spcPct val="90000"/>
              </a:lnSpc>
            </a:pPr>
            <a:r>
              <a:rPr lang="en-US" sz="2400" smtClean="0"/>
              <a:t>Max angle estimated as (where </a:t>
            </a:r>
            <a:r>
              <a:rPr lang="en-US" sz="2400" i="1" smtClean="0">
                <a:latin typeface="Symbol" pitchFamily="18" charset="2"/>
                <a:sym typeface="Symbol" pitchFamily="18" charset="2"/>
              </a:rPr>
              <a:t></a:t>
            </a:r>
            <a:r>
              <a:rPr lang="en-US" sz="2400" smtClean="0"/>
              <a:t> is fractional energy):</a:t>
            </a:r>
          </a:p>
          <a:p>
            <a:pPr eaLnBrk="1" hangingPunct="1">
              <a:lnSpc>
                <a:spcPct val="90000"/>
              </a:lnSpc>
            </a:pPr>
            <a:endParaRPr lang="en-US" sz="2400" smtClean="0"/>
          </a:p>
          <a:p>
            <a:pPr eaLnBrk="1" hangingPunct="1">
              <a:lnSpc>
                <a:spcPct val="90000"/>
              </a:lnSpc>
            </a:pPr>
            <a:endParaRPr lang="en-US" sz="2400" smtClean="0"/>
          </a:p>
          <a:p>
            <a:pPr eaLnBrk="1" hangingPunct="1">
              <a:lnSpc>
                <a:spcPct val="90000"/>
              </a:lnSpc>
            </a:pPr>
            <a:endParaRPr lang="en-US" sz="2400" smtClean="0"/>
          </a:p>
          <a:p>
            <a:pPr eaLnBrk="1" hangingPunct="1">
              <a:lnSpc>
                <a:spcPct val="90000"/>
              </a:lnSpc>
            </a:pPr>
            <a:r>
              <a:rPr lang="en-US" sz="2400" smtClean="0"/>
              <a:t>Bethe-Heitler pairs have hard edge, Landau-Lifshitz pairs are outside</a:t>
            </a:r>
          </a:p>
        </p:txBody>
      </p:sp>
      <p:grpSp>
        <p:nvGrpSpPr>
          <p:cNvPr id="84996" name="Group 11"/>
          <p:cNvGrpSpPr>
            <a:grpSpLocks/>
          </p:cNvGrpSpPr>
          <p:nvPr/>
        </p:nvGrpSpPr>
        <p:grpSpPr bwMode="auto">
          <a:xfrm>
            <a:off x="4419600" y="762000"/>
            <a:ext cx="4572000" cy="1600200"/>
            <a:chOff x="2592" y="912"/>
            <a:chExt cx="2880" cy="1008"/>
          </a:xfrm>
        </p:grpSpPr>
        <p:sp>
          <p:nvSpPr>
            <p:cNvPr id="84999" name="Oval 5"/>
            <p:cNvSpPr>
              <a:spLocks noChangeArrowheads="1"/>
            </p:cNvSpPr>
            <p:nvPr/>
          </p:nvSpPr>
          <p:spPr bwMode="auto">
            <a:xfrm>
              <a:off x="2592" y="1248"/>
              <a:ext cx="1872" cy="528"/>
            </a:xfrm>
            <a:prstGeom prst="ellipse">
              <a:avLst/>
            </a:prstGeom>
            <a:solidFill>
              <a:srgbClr val="FF0000"/>
            </a:solidFill>
            <a:ln w="9525">
              <a:solidFill>
                <a:schemeClr val="tx1"/>
              </a:solidFill>
              <a:round/>
              <a:headEnd/>
              <a:tailEnd/>
            </a:ln>
          </p:spPr>
          <p:txBody>
            <a:bodyPr wrap="none" anchor="ctr"/>
            <a:lstStyle/>
            <a:p>
              <a:endParaRPr lang="en-GB"/>
            </a:p>
          </p:txBody>
        </p:sp>
        <p:sp>
          <p:nvSpPr>
            <p:cNvPr id="85000" name="Oval 6"/>
            <p:cNvSpPr>
              <a:spLocks noChangeArrowheads="1"/>
            </p:cNvSpPr>
            <p:nvPr/>
          </p:nvSpPr>
          <p:spPr bwMode="auto">
            <a:xfrm>
              <a:off x="3504" y="1248"/>
              <a:ext cx="1872" cy="528"/>
            </a:xfrm>
            <a:prstGeom prst="ellipse">
              <a:avLst/>
            </a:prstGeom>
            <a:solidFill>
              <a:srgbClr val="99CC00"/>
            </a:solidFill>
            <a:ln w="9525">
              <a:solidFill>
                <a:schemeClr val="tx1"/>
              </a:solidFill>
              <a:round/>
              <a:headEnd/>
              <a:tailEnd/>
            </a:ln>
          </p:spPr>
          <p:txBody>
            <a:bodyPr wrap="none" anchor="ctr"/>
            <a:lstStyle/>
            <a:p>
              <a:endParaRPr lang="en-GB"/>
            </a:p>
          </p:txBody>
        </p:sp>
        <p:sp>
          <p:nvSpPr>
            <p:cNvPr id="85001" name="Freeform 7"/>
            <p:cNvSpPr>
              <a:spLocks/>
            </p:cNvSpPr>
            <p:nvPr/>
          </p:nvSpPr>
          <p:spPr bwMode="auto">
            <a:xfrm>
              <a:off x="3644" y="912"/>
              <a:ext cx="1252" cy="474"/>
            </a:xfrm>
            <a:custGeom>
              <a:avLst/>
              <a:gdLst>
                <a:gd name="T0" fmla="*/ 0 w 1252"/>
                <a:gd name="T1" fmla="*/ 453 h 474"/>
                <a:gd name="T2" fmla="*/ 432 w 1252"/>
                <a:gd name="T3" fmla="*/ 453 h 474"/>
                <a:gd name="T4" fmla="*/ 853 w 1252"/>
                <a:gd name="T5" fmla="*/ 328 h 474"/>
                <a:gd name="T6" fmla="*/ 1252 w 1252"/>
                <a:gd name="T7" fmla="*/ 0 h 474"/>
                <a:gd name="T8" fmla="*/ 0 60000 65536"/>
                <a:gd name="T9" fmla="*/ 0 60000 65536"/>
                <a:gd name="T10" fmla="*/ 0 60000 65536"/>
                <a:gd name="T11" fmla="*/ 0 60000 65536"/>
                <a:gd name="T12" fmla="*/ 0 w 1252"/>
                <a:gd name="T13" fmla="*/ 0 h 474"/>
                <a:gd name="T14" fmla="*/ 1252 w 1252"/>
                <a:gd name="T15" fmla="*/ 474 h 474"/>
              </a:gdLst>
              <a:ahLst/>
              <a:cxnLst>
                <a:cxn ang="T8">
                  <a:pos x="T0" y="T1"/>
                </a:cxn>
                <a:cxn ang="T9">
                  <a:pos x="T2" y="T3"/>
                </a:cxn>
                <a:cxn ang="T10">
                  <a:pos x="T4" y="T5"/>
                </a:cxn>
                <a:cxn ang="T11">
                  <a:pos x="T6" y="T7"/>
                </a:cxn>
              </a:cxnLst>
              <a:rect l="T12" t="T13" r="T14" b="T15"/>
              <a:pathLst>
                <a:path w="1252" h="474">
                  <a:moveTo>
                    <a:pt x="0" y="453"/>
                  </a:moveTo>
                  <a:cubicBezTo>
                    <a:pt x="152" y="457"/>
                    <a:pt x="290" y="474"/>
                    <a:pt x="432" y="453"/>
                  </a:cubicBezTo>
                  <a:cubicBezTo>
                    <a:pt x="574" y="432"/>
                    <a:pt x="716" y="403"/>
                    <a:pt x="853" y="328"/>
                  </a:cubicBezTo>
                  <a:cubicBezTo>
                    <a:pt x="990" y="253"/>
                    <a:pt x="1169" y="68"/>
                    <a:pt x="1252" y="0"/>
                  </a:cubicBezTo>
                </a:path>
              </a:pathLst>
            </a:custGeom>
            <a:noFill/>
            <a:ln w="38100" cmpd="sng">
              <a:solidFill>
                <a:srgbClr val="0000FF"/>
              </a:solidFill>
              <a:round/>
              <a:headEnd type="none" w="med" len="med"/>
              <a:tailEnd type="arrow" w="med" len="med"/>
            </a:ln>
          </p:spPr>
          <p:txBody>
            <a:bodyPr/>
            <a:lstStyle/>
            <a:p>
              <a:endParaRPr lang="en-GB"/>
            </a:p>
          </p:txBody>
        </p:sp>
        <p:sp>
          <p:nvSpPr>
            <p:cNvPr id="85002" name="Line 8"/>
            <p:cNvSpPr>
              <a:spLocks noChangeShapeType="1"/>
            </p:cNvSpPr>
            <p:nvPr/>
          </p:nvSpPr>
          <p:spPr bwMode="auto">
            <a:xfrm>
              <a:off x="3168" y="1920"/>
              <a:ext cx="480" cy="0"/>
            </a:xfrm>
            <a:prstGeom prst="line">
              <a:avLst/>
            </a:prstGeom>
            <a:noFill/>
            <a:ln w="38100">
              <a:solidFill>
                <a:srgbClr val="FF3300"/>
              </a:solidFill>
              <a:round/>
              <a:headEnd/>
              <a:tailEnd type="triangle" w="med" len="med"/>
            </a:ln>
          </p:spPr>
          <p:txBody>
            <a:bodyPr/>
            <a:lstStyle/>
            <a:p>
              <a:endParaRPr lang="en-GB"/>
            </a:p>
          </p:txBody>
        </p:sp>
        <p:sp>
          <p:nvSpPr>
            <p:cNvPr id="85003" name="Line 9"/>
            <p:cNvSpPr>
              <a:spLocks noChangeShapeType="1"/>
            </p:cNvSpPr>
            <p:nvPr/>
          </p:nvSpPr>
          <p:spPr bwMode="auto">
            <a:xfrm flipH="1">
              <a:off x="4176" y="1920"/>
              <a:ext cx="528" cy="0"/>
            </a:xfrm>
            <a:prstGeom prst="line">
              <a:avLst/>
            </a:prstGeom>
            <a:noFill/>
            <a:ln w="38100">
              <a:solidFill>
                <a:srgbClr val="009900"/>
              </a:solidFill>
              <a:round/>
              <a:headEnd/>
              <a:tailEnd type="triangle" w="med" len="med"/>
            </a:ln>
          </p:spPr>
          <p:txBody>
            <a:bodyPr/>
            <a:lstStyle/>
            <a:p>
              <a:endParaRPr lang="en-GB"/>
            </a:p>
          </p:txBody>
        </p:sp>
        <p:sp>
          <p:nvSpPr>
            <p:cNvPr id="85004" name="Freeform 10"/>
            <p:cNvSpPr>
              <a:spLocks/>
            </p:cNvSpPr>
            <p:nvPr/>
          </p:nvSpPr>
          <p:spPr bwMode="auto">
            <a:xfrm>
              <a:off x="3648" y="1248"/>
              <a:ext cx="1824" cy="344"/>
            </a:xfrm>
            <a:custGeom>
              <a:avLst/>
              <a:gdLst>
                <a:gd name="T0" fmla="*/ 0 w 1824"/>
                <a:gd name="T1" fmla="*/ 96 h 344"/>
                <a:gd name="T2" fmla="*/ 120 w 1824"/>
                <a:gd name="T3" fmla="*/ 342 h 344"/>
                <a:gd name="T4" fmla="*/ 255 w 1824"/>
                <a:gd name="T5" fmla="*/ 96 h 344"/>
                <a:gd name="T6" fmla="*/ 378 w 1824"/>
                <a:gd name="T7" fmla="*/ 342 h 344"/>
                <a:gd name="T8" fmla="*/ 489 w 1824"/>
                <a:gd name="T9" fmla="*/ 99 h 344"/>
                <a:gd name="T10" fmla="*/ 606 w 1824"/>
                <a:gd name="T11" fmla="*/ 342 h 344"/>
                <a:gd name="T12" fmla="*/ 723 w 1824"/>
                <a:gd name="T13" fmla="*/ 90 h 344"/>
                <a:gd name="T14" fmla="*/ 837 w 1824"/>
                <a:gd name="T15" fmla="*/ 336 h 344"/>
                <a:gd name="T16" fmla="*/ 954 w 1824"/>
                <a:gd name="T17" fmla="*/ 90 h 344"/>
                <a:gd name="T18" fmla="*/ 1080 w 1824"/>
                <a:gd name="T19" fmla="*/ 327 h 344"/>
                <a:gd name="T20" fmla="*/ 1185 w 1824"/>
                <a:gd name="T21" fmla="*/ 87 h 344"/>
                <a:gd name="T22" fmla="*/ 1293 w 1824"/>
                <a:gd name="T23" fmla="*/ 324 h 344"/>
                <a:gd name="T24" fmla="*/ 1422 w 1824"/>
                <a:gd name="T25" fmla="*/ 108 h 344"/>
                <a:gd name="T26" fmla="*/ 1572 w 1824"/>
                <a:gd name="T27" fmla="*/ 303 h 344"/>
                <a:gd name="T28" fmla="*/ 1824 w 1824"/>
                <a:gd name="T29" fmla="*/ 0 h 344"/>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824"/>
                <a:gd name="T46" fmla="*/ 0 h 344"/>
                <a:gd name="T47" fmla="*/ 1824 w 1824"/>
                <a:gd name="T48" fmla="*/ 344 h 344"/>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824" h="344">
                  <a:moveTo>
                    <a:pt x="0" y="96"/>
                  </a:moveTo>
                  <a:cubicBezTo>
                    <a:pt x="20" y="137"/>
                    <a:pt x="78" y="342"/>
                    <a:pt x="120" y="342"/>
                  </a:cubicBezTo>
                  <a:cubicBezTo>
                    <a:pt x="162" y="342"/>
                    <a:pt x="212" y="96"/>
                    <a:pt x="255" y="96"/>
                  </a:cubicBezTo>
                  <a:cubicBezTo>
                    <a:pt x="298" y="96"/>
                    <a:pt x="339" y="342"/>
                    <a:pt x="378" y="342"/>
                  </a:cubicBezTo>
                  <a:cubicBezTo>
                    <a:pt x="417" y="342"/>
                    <a:pt x="451" y="99"/>
                    <a:pt x="489" y="99"/>
                  </a:cubicBezTo>
                  <a:cubicBezTo>
                    <a:pt x="527" y="99"/>
                    <a:pt x="567" y="344"/>
                    <a:pt x="606" y="342"/>
                  </a:cubicBezTo>
                  <a:cubicBezTo>
                    <a:pt x="645" y="340"/>
                    <a:pt x="685" y="91"/>
                    <a:pt x="723" y="90"/>
                  </a:cubicBezTo>
                  <a:cubicBezTo>
                    <a:pt x="761" y="89"/>
                    <a:pt x="799" y="336"/>
                    <a:pt x="837" y="336"/>
                  </a:cubicBezTo>
                  <a:cubicBezTo>
                    <a:pt x="875" y="336"/>
                    <a:pt x="914" y="91"/>
                    <a:pt x="954" y="90"/>
                  </a:cubicBezTo>
                  <a:cubicBezTo>
                    <a:pt x="994" y="89"/>
                    <a:pt x="1042" y="327"/>
                    <a:pt x="1080" y="327"/>
                  </a:cubicBezTo>
                  <a:cubicBezTo>
                    <a:pt x="1118" y="327"/>
                    <a:pt x="1150" y="87"/>
                    <a:pt x="1185" y="87"/>
                  </a:cubicBezTo>
                  <a:cubicBezTo>
                    <a:pt x="1220" y="87"/>
                    <a:pt x="1254" y="321"/>
                    <a:pt x="1293" y="324"/>
                  </a:cubicBezTo>
                  <a:cubicBezTo>
                    <a:pt x="1332" y="327"/>
                    <a:pt x="1376" y="112"/>
                    <a:pt x="1422" y="108"/>
                  </a:cubicBezTo>
                  <a:cubicBezTo>
                    <a:pt x="1468" y="104"/>
                    <a:pt x="1505" y="321"/>
                    <a:pt x="1572" y="303"/>
                  </a:cubicBezTo>
                  <a:cubicBezTo>
                    <a:pt x="1639" y="285"/>
                    <a:pt x="1772" y="63"/>
                    <a:pt x="1824" y="0"/>
                  </a:cubicBezTo>
                </a:path>
              </a:pathLst>
            </a:custGeom>
            <a:noFill/>
            <a:ln w="38100" cmpd="sng">
              <a:solidFill>
                <a:srgbClr val="FF33CC"/>
              </a:solidFill>
              <a:round/>
              <a:headEnd type="none" w="med" len="med"/>
              <a:tailEnd type="arrow" w="med" len="med"/>
            </a:ln>
          </p:spPr>
          <p:txBody>
            <a:bodyPr/>
            <a:lstStyle/>
            <a:p>
              <a:endParaRPr lang="en-GB"/>
            </a:p>
          </p:txBody>
        </p:sp>
      </p:grpSp>
      <p:pic>
        <p:nvPicPr>
          <p:cNvPr id="84997" name="Picture 12"/>
          <p:cNvPicPr>
            <a:picLocks noChangeAspect="1" noChangeArrowheads="1"/>
          </p:cNvPicPr>
          <p:nvPr/>
        </p:nvPicPr>
        <p:blipFill>
          <a:blip r:embed="rId2" cstate="screen"/>
          <a:srcRect/>
          <a:stretch>
            <a:fillRect/>
          </a:stretch>
        </p:blipFill>
        <p:spPr bwMode="auto">
          <a:xfrm>
            <a:off x="4114800" y="2895600"/>
            <a:ext cx="4495800" cy="3208338"/>
          </a:xfrm>
          <a:prstGeom prst="rect">
            <a:avLst/>
          </a:prstGeom>
          <a:noFill/>
          <a:ln w="9525">
            <a:noFill/>
            <a:miter lim="800000"/>
            <a:headEnd/>
            <a:tailEnd/>
          </a:ln>
        </p:spPr>
      </p:pic>
      <p:pic>
        <p:nvPicPr>
          <p:cNvPr id="84998" name="Picture 18"/>
          <p:cNvPicPr>
            <a:picLocks noChangeAspect="1" noChangeArrowheads="1"/>
          </p:cNvPicPr>
          <p:nvPr/>
        </p:nvPicPr>
        <p:blipFill>
          <a:blip r:embed="rId3" cstate="screen"/>
          <a:srcRect/>
          <a:stretch>
            <a:fillRect/>
          </a:stretch>
        </p:blipFill>
        <p:spPr bwMode="auto">
          <a:xfrm>
            <a:off x="381000" y="3962400"/>
            <a:ext cx="2590800" cy="914400"/>
          </a:xfrm>
          <a:prstGeom prst="rect">
            <a:avLst/>
          </a:prstGeom>
          <a:noFill/>
          <a:ln w="9525">
            <a:noFill/>
            <a:miter lim="800000"/>
            <a:headEnd/>
            <a:tailEnd/>
          </a:ln>
        </p:spPr>
      </p:pic>
    </p:spTree>
  </p:cSld>
  <p:clrMapOvr>
    <a:masterClrMapping/>
  </p:clrMapOvr>
  <p:transition>
    <p:strips dir="rd"/>
  </p:transition>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Rectangle 2"/>
          <p:cNvSpPr>
            <a:spLocks noGrp="1" noChangeArrowheads="1"/>
          </p:cNvSpPr>
          <p:nvPr>
            <p:ph type="title"/>
          </p:nvPr>
        </p:nvSpPr>
        <p:spPr>
          <a:xfrm>
            <a:off x="1295400" y="0"/>
            <a:ext cx="3886200" cy="1143000"/>
          </a:xfrm>
        </p:spPr>
        <p:txBody>
          <a:bodyPr/>
          <a:lstStyle/>
          <a:p>
            <a:pPr algn="l"/>
            <a:r>
              <a:rPr lang="en-US" sz="3200" smtClean="0"/>
              <a:t>Deflection of pairs by detector solenoid</a:t>
            </a:r>
          </a:p>
        </p:txBody>
      </p:sp>
      <p:sp>
        <p:nvSpPr>
          <p:cNvPr id="86019" name="Rectangle 3"/>
          <p:cNvSpPr>
            <a:spLocks noGrp="1" noChangeArrowheads="1"/>
          </p:cNvSpPr>
          <p:nvPr>
            <p:ph type="body" idx="1"/>
          </p:nvPr>
        </p:nvSpPr>
        <p:spPr>
          <a:xfrm>
            <a:off x="381000" y="1295400"/>
            <a:ext cx="4572000" cy="5181600"/>
          </a:xfrm>
        </p:spPr>
        <p:txBody>
          <a:bodyPr/>
          <a:lstStyle/>
          <a:p>
            <a:pPr eaLnBrk="1" hangingPunct="1"/>
            <a:r>
              <a:rPr lang="en-US" smtClean="0"/>
              <a:t>Pairs are curled by the solenoid field of detector</a:t>
            </a:r>
          </a:p>
          <a:p>
            <a:pPr eaLnBrk="1" hangingPunct="1"/>
            <a:r>
              <a:rPr lang="en-US" smtClean="0"/>
              <a:t>Geometry of vertex detector and vacuum chamber chosen in such a way that most of pairs (B-H) do not hit the apertures</a:t>
            </a:r>
          </a:p>
          <a:p>
            <a:pPr eaLnBrk="1" hangingPunct="1"/>
            <a:r>
              <a:rPr lang="en-US" smtClean="0"/>
              <a:t>Only small number (L-L) of pairs would hit the VX apertures</a:t>
            </a:r>
          </a:p>
        </p:txBody>
      </p:sp>
      <p:pic>
        <p:nvPicPr>
          <p:cNvPr id="86020" name="Picture 15"/>
          <p:cNvPicPr>
            <a:picLocks noChangeAspect="1" noChangeArrowheads="1"/>
          </p:cNvPicPr>
          <p:nvPr/>
        </p:nvPicPr>
        <p:blipFill>
          <a:blip r:embed="rId2" cstate="screen"/>
          <a:srcRect/>
          <a:stretch>
            <a:fillRect/>
          </a:stretch>
        </p:blipFill>
        <p:spPr bwMode="auto">
          <a:xfrm>
            <a:off x="5257800" y="0"/>
            <a:ext cx="3886200" cy="3517900"/>
          </a:xfrm>
          <a:prstGeom prst="rect">
            <a:avLst/>
          </a:prstGeom>
          <a:noFill/>
          <a:ln w="9525">
            <a:noFill/>
            <a:miter lim="800000"/>
            <a:headEnd/>
            <a:tailEnd/>
          </a:ln>
        </p:spPr>
      </p:pic>
      <p:grpSp>
        <p:nvGrpSpPr>
          <p:cNvPr id="86021" name="Group 18"/>
          <p:cNvGrpSpPr>
            <a:grpSpLocks/>
          </p:cNvGrpSpPr>
          <p:nvPr/>
        </p:nvGrpSpPr>
        <p:grpSpPr bwMode="auto">
          <a:xfrm>
            <a:off x="5638800" y="3830638"/>
            <a:ext cx="3116263" cy="3027362"/>
            <a:chOff x="3072" y="2221"/>
            <a:chExt cx="1963" cy="1907"/>
          </a:xfrm>
        </p:grpSpPr>
        <p:pic>
          <p:nvPicPr>
            <p:cNvPr id="86022" name="Picture 16"/>
            <p:cNvPicPr>
              <a:picLocks noChangeAspect="1" noChangeArrowheads="1"/>
            </p:cNvPicPr>
            <p:nvPr/>
          </p:nvPicPr>
          <p:blipFill>
            <a:blip r:embed="rId3" cstate="screen"/>
            <a:srcRect/>
            <a:stretch>
              <a:fillRect/>
            </a:stretch>
          </p:blipFill>
          <p:spPr bwMode="auto">
            <a:xfrm>
              <a:off x="3072" y="2221"/>
              <a:ext cx="1865" cy="1907"/>
            </a:xfrm>
            <a:prstGeom prst="rect">
              <a:avLst/>
            </a:prstGeom>
            <a:noFill/>
            <a:ln w="9525">
              <a:noFill/>
              <a:miter lim="800000"/>
              <a:headEnd/>
              <a:tailEnd/>
            </a:ln>
          </p:spPr>
        </p:pic>
        <p:sp>
          <p:nvSpPr>
            <p:cNvPr id="86023" name="Text Box 17"/>
            <p:cNvSpPr txBox="1">
              <a:spLocks noChangeArrowheads="1"/>
            </p:cNvSpPr>
            <p:nvPr/>
          </p:nvSpPr>
          <p:spPr bwMode="auto">
            <a:xfrm>
              <a:off x="4598" y="3687"/>
              <a:ext cx="437" cy="212"/>
            </a:xfrm>
            <a:prstGeom prst="rect">
              <a:avLst/>
            </a:prstGeom>
            <a:noFill/>
            <a:ln w="9525">
              <a:noFill/>
              <a:miter lim="800000"/>
              <a:headEnd/>
              <a:tailEnd/>
            </a:ln>
          </p:spPr>
          <p:txBody>
            <a:bodyPr wrap="none">
              <a:spAutoFit/>
            </a:bodyPr>
            <a:lstStyle/>
            <a:p>
              <a:r>
                <a:rPr lang="en-US"/>
                <a:t>Z(cm)</a:t>
              </a:r>
            </a:p>
          </p:txBody>
        </p:sp>
      </p:grpSp>
    </p:spTree>
  </p:cSld>
  <p:clrMapOvr>
    <a:masterClrMapping/>
  </p:clrMapOvr>
  <p:transition>
    <p:strips dir="rd"/>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4"/>
          <p:cNvSpPr>
            <a:spLocks noChangeArrowheads="1"/>
          </p:cNvSpPr>
          <p:nvPr/>
        </p:nvSpPr>
        <p:spPr bwMode="auto">
          <a:xfrm>
            <a:off x="1631950" y="0"/>
            <a:ext cx="5073650" cy="939800"/>
          </a:xfrm>
          <a:prstGeom prst="rect">
            <a:avLst/>
          </a:prstGeom>
          <a:noFill/>
          <a:ln w="9525">
            <a:noFill/>
            <a:miter lim="800000"/>
            <a:headEnd/>
            <a:tailEnd/>
          </a:ln>
        </p:spPr>
        <p:txBody>
          <a:bodyPr anchor="ctr"/>
          <a:lstStyle/>
          <a:p>
            <a:r>
              <a:rPr kumimoji="1" lang="en-US" sz="3200">
                <a:solidFill>
                  <a:schemeClr val="tx2"/>
                </a:solidFill>
                <a:latin typeface="Berlin Sans FB" pitchFamily="34" charset="0"/>
              </a:rPr>
              <a:t>Beam Delivery System challenges</a:t>
            </a:r>
          </a:p>
        </p:txBody>
      </p:sp>
      <p:sp>
        <p:nvSpPr>
          <p:cNvPr id="31747" name="Rectangle 5"/>
          <p:cNvSpPr>
            <a:spLocks noChangeArrowheads="1"/>
          </p:cNvSpPr>
          <p:nvPr/>
        </p:nvSpPr>
        <p:spPr bwMode="auto">
          <a:xfrm>
            <a:off x="228600" y="1371600"/>
            <a:ext cx="8915400" cy="5181600"/>
          </a:xfrm>
          <a:prstGeom prst="rect">
            <a:avLst/>
          </a:prstGeom>
          <a:noFill/>
          <a:ln w="9525">
            <a:noFill/>
            <a:miter lim="800000"/>
            <a:headEnd/>
            <a:tailEnd/>
          </a:ln>
        </p:spPr>
        <p:txBody>
          <a:bodyPr/>
          <a:lstStyle/>
          <a:p>
            <a:pPr marL="342900" indent="-342900" eaLnBrk="1" hangingPunct="1">
              <a:spcBef>
                <a:spcPct val="20000"/>
              </a:spcBef>
              <a:buFontTx/>
              <a:buChar char="•"/>
            </a:pPr>
            <a:r>
              <a:rPr lang="en-US" sz="2400">
                <a:solidFill>
                  <a:srgbClr val="23346C"/>
                </a:solidFill>
                <a:latin typeface="Berlin Sans FB" pitchFamily="34" charset="0"/>
              </a:rPr>
              <a:t>measure the linac beam and match it into the </a:t>
            </a:r>
            <a:br>
              <a:rPr lang="en-US" sz="2400">
                <a:solidFill>
                  <a:srgbClr val="23346C"/>
                </a:solidFill>
                <a:latin typeface="Berlin Sans FB" pitchFamily="34" charset="0"/>
              </a:rPr>
            </a:br>
            <a:r>
              <a:rPr lang="en-US" sz="2400">
                <a:solidFill>
                  <a:srgbClr val="23346C"/>
                </a:solidFill>
                <a:latin typeface="Berlin Sans FB" pitchFamily="34" charset="0"/>
              </a:rPr>
              <a:t>final focus</a:t>
            </a:r>
          </a:p>
          <a:p>
            <a:pPr marL="342900" indent="-342900" eaLnBrk="1" hangingPunct="1">
              <a:spcBef>
                <a:spcPct val="20000"/>
              </a:spcBef>
              <a:buFontTx/>
              <a:buChar char="•"/>
            </a:pPr>
            <a:r>
              <a:rPr lang="en-US" sz="2400">
                <a:solidFill>
                  <a:srgbClr val="23346C"/>
                </a:solidFill>
                <a:latin typeface="Berlin Sans FB" pitchFamily="34" charset="0"/>
              </a:rPr>
              <a:t>remove any large amplitude particles </a:t>
            </a:r>
            <a:br>
              <a:rPr lang="en-US" sz="2400">
                <a:solidFill>
                  <a:srgbClr val="23346C"/>
                </a:solidFill>
                <a:latin typeface="Berlin Sans FB" pitchFamily="34" charset="0"/>
              </a:rPr>
            </a:br>
            <a:r>
              <a:rPr lang="en-US" sz="2400">
                <a:solidFill>
                  <a:srgbClr val="23346C"/>
                </a:solidFill>
                <a:latin typeface="Berlin Sans FB" pitchFamily="34" charset="0"/>
              </a:rPr>
              <a:t>(beam-halo) from the linac to minimize </a:t>
            </a:r>
            <a:br>
              <a:rPr lang="en-US" sz="2400">
                <a:solidFill>
                  <a:srgbClr val="23346C"/>
                </a:solidFill>
                <a:latin typeface="Berlin Sans FB" pitchFamily="34" charset="0"/>
              </a:rPr>
            </a:br>
            <a:r>
              <a:rPr lang="en-US" sz="2400">
                <a:solidFill>
                  <a:srgbClr val="23346C"/>
                </a:solidFill>
                <a:latin typeface="Berlin Sans FB" pitchFamily="34" charset="0"/>
              </a:rPr>
              <a:t>background in the detectors</a:t>
            </a:r>
          </a:p>
          <a:p>
            <a:pPr marL="342900" indent="-342900" eaLnBrk="1" hangingPunct="1">
              <a:spcBef>
                <a:spcPct val="20000"/>
              </a:spcBef>
              <a:buFontTx/>
              <a:buChar char="•"/>
            </a:pPr>
            <a:r>
              <a:rPr lang="en-US" sz="2400">
                <a:solidFill>
                  <a:srgbClr val="23346C"/>
                </a:solidFill>
                <a:latin typeface="Berlin Sans FB" pitchFamily="34" charset="0"/>
              </a:rPr>
              <a:t>measure and monitor the key physics parameters such as energy and polarization before and after the collisions</a:t>
            </a:r>
          </a:p>
          <a:p>
            <a:pPr marL="342900" indent="-342900" eaLnBrk="1" hangingPunct="1">
              <a:spcBef>
                <a:spcPct val="20000"/>
              </a:spcBef>
              <a:buFontTx/>
              <a:buChar char="•"/>
            </a:pPr>
            <a:r>
              <a:rPr lang="en-US" sz="2400">
                <a:solidFill>
                  <a:srgbClr val="23346C"/>
                </a:solidFill>
                <a:latin typeface="Berlin Sans FB" pitchFamily="34" charset="0"/>
              </a:rPr>
              <a:t>ensure that the extremely small beams collide optimally at the IP</a:t>
            </a:r>
          </a:p>
          <a:p>
            <a:pPr marL="342900" indent="-342900" eaLnBrk="1" hangingPunct="1">
              <a:spcBef>
                <a:spcPct val="20000"/>
              </a:spcBef>
              <a:buFontTx/>
              <a:buChar char="•"/>
            </a:pPr>
            <a:r>
              <a:rPr lang="en-US" sz="2400">
                <a:solidFill>
                  <a:srgbClr val="23346C"/>
                </a:solidFill>
                <a:latin typeface="Berlin Sans FB" pitchFamily="34" charset="0"/>
              </a:rPr>
              <a:t>protect the beamline and detector against mis-steered beams from the main linacs and safely extract them to beam dump</a:t>
            </a:r>
          </a:p>
          <a:p>
            <a:pPr marL="342900" indent="-342900" eaLnBrk="1" hangingPunct="1">
              <a:spcBef>
                <a:spcPct val="20000"/>
              </a:spcBef>
              <a:buFontTx/>
              <a:buChar char="•"/>
            </a:pPr>
            <a:r>
              <a:rPr lang="en-US" sz="2400">
                <a:solidFill>
                  <a:srgbClr val="23346C"/>
                </a:solidFill>
                <a:latin typeface="Berlin Sans FB" pitchFamily="34" charset="0"/>
              </a:rPr>
              <a:t>provide possibility for two detectors to utilize single IP with efficient and rapid switch-over</a:t>
            </a:r>
          </a:p>
        </p:txBody>
      </p:sp>
      <p:pic>
        <p:nvPicPr>
          <p:cNvPr id="31748" name="Picture 6"/>
          <p:cNvPicPr>
            <a:picLocks noChangeAspect="1" noChangeArrowheads="1"/>
          </p:cNvPicPr>
          <p:nvPr/>
        </p:nvPicPr>
        <p:blipFill>
          <a:blip r:embed="rId2" cstate="screen">
            <a:clrChange>
              <a:clrFrom>
                <a:srgbClr val="FFFFFF"/>
              </a:clrFrom>
              <a:clrTo>
                <a:srgbClr val="FFFFFF">
                  <a:alpha val="0"/>
                </a:srgbClr>
              </a:clrTo>
            </a:clrChange>
          </a:blip>
          <a:srcRect/>
          <a:stretch>
            <a:fillRect/>
          </a:stretch>
        </p:blipFill>
        <p:spPr bwMode="auto">
          <a:xfrm>
            <a:off x="6350000" y="0"/>
            <a:ext cx="2794000" cy="3152775"/>
          </a:xfrm>
          <a:prstGeom prst="rect">
            <a:avLst/>
          </a:prstGeom>
          <a:noFill/>
          <a:ln w="9525">
            <a:noFill/>
            <a:miter lim="800000"/>
            <a:headEnd/>
            <a:tailEnd/>
          </a:ln>
        </p:spPr>
      </p:pic>
    </p:spTree>
  </p:cSld>
  <p:clrMapOvr>
    <a:masterClrMapping/>
  </p:clrMapOvr>
  <p:transition>
    <p:strips dir="rd"/>
  </p:transition>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4"/>
          <p:cNvSpPr>
            <a:spLocks noChangeArrowheads="1"/>
          </p:cNvSpPr>
          <p:nvPr/>
        </p:nvSpPr>
        <p:spPr bwMode="auto">
          <a:xfrm>
            <a:off x="1295400" y="152400"/>
            <a:ext cx="6858000" cy="533400"/>
          </a:xfrm>
          <a:prstGeom prst="rect">
            <a:avLst/>
          </a:prstGeom>
          <a:noFill/>
          <a:ln w="9525">
            <a:noFill/>
            <a:miter lim="800000"/>
            <a:headEnd/>
            <a:tailEnd/>
          </a:ln>
        </p:spPr>
        <p:txBody>
          <a:bodyPr/>
          <a:lstStyle/>
          <a:p>
            <a:pPr algn="ctr"/>
            <a:r>
              <a:rPr kumimoji="1" lang="en-US" sz="3600">
                <a:solidFill>
                  <a:schemeClr val="tx2"/>
                </a:solidFill>
                <a:latin typeface="Berlin Sans FB" pitchFamily="34" charset="0"/>
              </a:rPr>
              <a:t>Use of anti-DID to direct pairs</a:t>
            </a:r>
          </a:p>
        </p:txBody>
      </p:sp>
      <p:pic>
        <p:nvPicPr>
          <p:cNvPr id="87043" name="Picture 14"/>
          <p:cNvPicPr>
            <a:picLocks noChangeAspect="1" noChangeArrowheads="1"/>
          </p:cNvPicPr>
          <p:nvPr/>
        </p:nvPicPr>
        <p:blipFill>
          <a:blip r:embed="rId2" cstate="screen"/>
          <a:srcRect/>
          <a:stretch>
            <a:fillRect/>
          </a:stretch>
        </p:blipFill>
        <p:spPr bwMode="auto">
          <a:xfrm>
            <a:off x="3962400" y="3200400"/>
            <a:ext cx="5181600" cy="3556000"/>
          </a:xfrm>
          <a:prstGeom prst="rect">
            <a:avLst/>
          </a:prstGeom>
          <a:noFill/>
          <a:ln w="9525">
            <a:noFill/>
            <a:miter lim="800000"/>
            <a:headEnd/>
            <a:tailEnd/>
          </a:ln>
        </p:spPr>
      </p:pic>
      <p:pic>
        <p:nvPicPr>
          <p:cNvPr id="87044" name="Picture 15"/>
          <p:cNvPicPr>
            <a:picLocks noChangeAspect="1" noChangeArrowheads="1"/>
          </p:cNvPicPr>
          <p:nvPr/>
        </p:nvPicPr>
        <p:blipFill>
          <a:blip r:embed="rId3" cstate="screen"/>
          <a:srcRect/>
          <a:stretch>
            <a:fillRect/>
          </a:stretch>
        </p:blipFill>
        <p:spPr bwMode="auto">
          <a:xfrm>
            <a:off x="0" y="3098800"/>
            <a:ext cx="3810000" cy="3481388"/>
          </a:xfrm>
          <a:prstGeom prst="rect">
            <a:avLst/>
          </a:prstGeom>
          <a:noFill/>
          <a:ln w="9525">
            <a:noFill/>
            <a:miter lim="800000"/>
            <a:headEnd/>
            <a:tailEnd/>
          </a:ln>
        </p:spPr>
      </p:pic>
      <p:sp>
        <p:nvSpPr>
          <p:cNvPr id="87045" name="Text Box 17"/>
          <p:cNvSpPr txBox="1">
            <a:spLocks noChangeArrowheads="1"/>
          </p:cNvSpPr>
          <p:nvPr/>
        </p:nvSpPr>
        <p:spPr bwMode="auto">
          <a:xfrm>
            <a:off x="5943600" y="5943600"/>
            <a:ext cx="1611313" cy="396875"/>
          </a:xfrm>
          <a:prstGeom prst="rect">
            <a:avLst/>
          </a:prstGeom>
          <a:noFill/>
          <a:ln w="9525">
            <a:noFill/>
            <a:miter lim="800000"/>
            <a:headEnd/>
            <a:tailEnd/>
          </a:ln>
        </p:spPr>
        <p:txBody>
          <a:bodyPr wrap="none">
            <a:spAutoFit/>
          </a:bodyPr>
          <a:lstStyle/>
          <a:p>
            <a:r>
              <a:rPr lang="en-US" sz="2000">
                <a:latin typeface="Berlin Sans FB" pitchFamily="34" charset="0"/>
              </a:rPr>
              <a:t>anti-DID case</a:t>
            </a:r>
          </a:p>
        </p:txBody>
      </p:sp>
      <p:sp>
        <p:nvSpPr>
          <p:cNvPr id="87046" name="Text Box 18"/>
          <p:cNvSpPr txBox="1">
            <a:spLocks noChangeArrowheads="1"/>
          </p:cNvSpPr>
          <p:nvPr/>
        </p:nvSpPr>
        <p:spPr bwMode="auto">
          <a:xfrm>
            <a:off x="228600" y="1219200"/>
            <a:ext cx="3048000" cy="1616075"/>
          </a:xfrm>
          <a:prstGeom prst="rect">
            <a:avLst/>
          </a:prstGeom>
          <a:noFill/>
          <a:ln w="9525">
            <a:noFill/>
            <a:miter lim="800000"/>
            <a:headEnd/>
            <a:tailEnd/>
          </a:ln>
        </p:spPr>
        <p:txBody>
          <a:bodyPr>
            <a:spAutoFit/>
          </a:bodyPr>
          <a:lstStyle/>
          <a:p>
            <a:r>
              <a:rPr lang="en-US" sz="2000">
                <a:solidFill>
                  <a:schemeClr val="tx2"/>
                </a:solidFill>
                <a:latin typeface="Berlin Sans FB" pitchFamily="34" charset="0"/>
              </a:rPr>
              <a:t>Anti-DID field can be used to direct most of pairs into extraction hole and thus improve somewhat the background conditions</a:t>
            </a:r>
          </a:p>
        </p:txBody>
      </p:sp>
      <p:pic>
        <p:nvPicPr>
          <p:cNvPr id="87047" name="Picture 19" descr="pairs copy"/>
          <p:cNvPicPr>
            <a:picLocks noChangeAspect="1" noChangeArrowheads="1"/>
          </p:cNvPicPr>
          <p:nvPr/>
        </p:nvPicPr>
        <p:blipFill>
          <a:blip r:embed="rId4" cstate="screen"/>
          <a:srcRect/>
          <a:stretch>
            <a:fillRect/>
          </a:stretch>
        </p:blipFill>
        <p:spPr bwMode="auto">
          <a:xfrm>
            <a:off x="3581400" y="987425"/>
            <a:ext cx="5257800" cy="2051050"/>
          </a:xfrm>
          <a:prstGeom prst="rect">
            <a:avLst/>
          </a:prstGeom>
          <a:noFill/>
          <a:ln w="9525">
            <a:noFill/>
            <a:miter lim="800000"/>
            <a:headEnd/>
            <a:tailEnd/>
          </a:ln>
        </p:spPr>
      </p:pic>
      <p:sp>
        <p:nvSpPr>
          <p:cNvPr id="87048" name="Text Box 20"/>
          <p:cNvSpPr txBox="1">
            <a:spLocks noChangeArrowheads="1"/>
          </p:cNvSpPr>
          <p:nvPr/>
        </p:nvSpPr>
        <p:spPr bwMode="auto">
          <a:xfrm>
            <a:off x="6477000" y="1219200"/>
            <a:ext cx="2132013" cy="396875"/>
          </a:xfrm>
          <a:prstGeom prst="rect">
            <a:avLst/>
          </a:prstGeom>
          <a:noFill/>
          <a:ln w="9525">
            <a:noFill/>
            <a:miter lim="800000"/>
            <a:headEnd/>
            <a:tailEnd/>
          </a:ln>
        </p:spPr>
        <p:txBody>
          <a:bodyPr wrap="none">
            <a:spAutoFit/>
          </a:bodyPr>
          <a:lstStyle/>
          <a:p>
            <a:pPr eaLnBrk="1" hangingPunct="1"/>
            <a:r>
              <a:rPr lang="en-US" sz="2000">
                <a:solidFill>
                  <a:schemeClr val="tx2"/>
                </a:solidFill>
                <a:latin typeface="Arial" pitchFamily="34" charset="0"/>
              </a:rPr>
              <a:t>Pairs in IR region</a:t>
            </a:r>
          </a:p>
        </p:txBody>
      </p:sp>
    </p:spTree>
  </p:cSld>
  <p:clrMapOvr>
    <a:masterClrMapping/>
  </p:clrMapOvr>
  <p:transition>
    <p:strips dir="rd"/>
  </p:transition>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6" name="Rectangle 2"/>
          <p:cNvSpPr>
            <a:spLocks noGrp="1" noChangeArrowheads="1"/>
          </p:cNvSpPr>
          <p:nvPr>
            <p:ph type="title"/>
          </p:nvPr>
        </p:nvSpPr>
        <p:spPr>
          <a:xfrm>
            <a:off x="1219200" y="76200"/>
            <a:ext cx="7696200" cy="990600"/>
          </a:xfrm>
        </p:spPr>
        <p:txBody>
          <a:bodyPr/>
          <a:lstStyle/>
          <a:p>
            <a:r>
              <a:rPr lang="en-US" sz="2800" smtClean="0"/>
              <a:t>Overview of beam-beam parameters (D</a:t>
            </a:r>
            <a:r>
              <a:rPr lang="en-US" sz="2800" baseline="-25000" smtClean="0"/>
              <a:t>y</a:t>
            </a:r>
            <a:r>
              <a:rPr lang="en-US" sz="2800" smtClean="0"/>
              <a:t>, </a:t>
            </a:r>
            <a:r>
              <a:rPr lang="en-US" sz="2800" smtClean="0">
                <a:latin typeface="Symbol" pitchFamily="18" charset="2"/>
              </a:rPr>
              <a:t>d</a:t>
            </a:r>
            <a:r>
              <a:rPr lang="en-US" sz="2800" baseline="-25000" smtClean="0"/>
              <a:t>E</a:t>
            </a:r>
            <a:r>
              <a:rPr lang="en-US" sz="2800" smtClean="0"/>
              <a:t> , </a:t>
            </a:r>
            <a:r>
              <a:rPr lang="en-US" sz="2800" smtClean="0">
                <a:latin typeface="Symbol" pitchFamily="18" charset="2"/>
                <a:sym typeface="Symbol" pitchFamily="18" charset="2"/>
              </a:rPr>
              <a:t></a:t>
            </a:r>
            <a:r>
              <a:rPr lang="en-US" sz="2800" smtClean="0"/>
              <a:t>)</a:t>
            </a:r>
          </a:p>
        </p:txBody>
      </p:sp>
      <p:sp>
        <p:nvSpPr>
          <p:cNvPr id="20487" name="Rectangle 3"/>
          <p:cNvSpPr>
            <a:spLocks noGrp="1" noChangeArrowheads="1"/>
          </p:cNvSpPr>
          <p:nvPr>
            <p:ph type="body" idx="1"/>
          </p:nvPr>
        </p:nvSpPr>
        <p:spPr>
          <a:xfrm>
            <a:off x="2184400" y="1371600"/>
            <a:ext cx="6654800" cy="5105400"/>
          </a:xfrm>
        </p:spPr>
        <p:txBody>
          <a:bodyPr/>
          <a:lstStyle/>
          <a:p>
            <a:pPr eaLnBrk="1" hangingPunct="1"/>
            <a:r>
              <a:rPr lang="en-US" smtClean="0"/>
              <a:t>Luminosity per bunch crossing. H</a:t>
            </a:r>
            <a:r>
              <a:rPr lang="en-US" baseline="-25000" smtClean="0"/>
              <a:t>D</a:t>
            </a:r>
            <a:r>
              <a:rPr lang="en-US" smtClean="0"/>
              <a:t> – luminosity enhancement</a:t>
            </a:r>
          </a:p>
          <a:p>
            <a:pPr eaLnBrk="1" hangingPunct="1"/>
            <a:endParaRPr lang="en-US" sz="1400" smtClean="0"/>
          </a:p>
          <a:p>
            <a:pPr eaLnBrk="1" hangingPunct="1"/>
            <a:r>
              <a:rPr lang="en-US" smtClean="0"/>
              <a:t>“Disruption” – characterize focusing strength of the field of the bunch </a:t>
            </a:r>
            <a:br>
              <a:rPr lang="en-US" smtClean="0"/>
            </a:br>
            <a:r>
              <a:rPr lang="en-US" smtClean="0"/>
              <a:t>(D</a:t>
            </a:r>
            <a:r>
              <a:rPr lang="en-US" baseline="-25000" smtClean="0"/>
              <a:t>y </a:t>
            </a:r>
            <a:r>
              <a:rPr lang="en-US" smtClean="0"/>
              <a:t>~ </a:t>
            </a:r>
            <a:r>
              <a:rPr lang="en-US" smtClean="0">
                <a:latin typeface="Symbol" pitchFamily="18" charset="2"/>
              </a:rPr>
              <a:t>s</a:t>
            </a:r>
            <a:r>
              <a:rPr lang="en-US" baseline="-25000" smtClean="0"/>
              <a:t>z</a:t>
            </a:r>
            <a:r>
              <a:rPr lang="en-US" smtClean="0"/>
              <a:t>/f</a:t>
            </a:r>
            <a:r>
              <a:rPr lang="en-US" baseline="-25000" smtClean="0"/>
              <a:t>beam</a:t>
            </a:r>
            <a:r>
              <a:rPr lang="en-US" smtClean="0"/>
              <a:t>)</a:t>
            </a:r>
          </a:p>
          <a:p>
            <a:pPr eaLnBrk="1" hangingPunct="1"/>
            <a:endParaRPr lang="en-US" sz="1400" smtClean="0"/>
          </a:p>
          <a:p>
            <a:pPr eaLnBrk="1" hangingPunct="1"/>
            <a:r>
              <a:rPr lang="en-US" smtClean="0"/>
              <a:t>Energy loss during beam-beam collision due to synchrotron radiation</a:t>
            </a:r>
          </a:p>
          <a:p>
            <a:pPr eaLnBrk="1" hangingPunct="1"/>
            <a:endParaRPr lang="en-US" sz="1400" smtClean="0"/>
          </a:p>
          <a:p>
            <a:pPr eaLnBrk="1" hangingPunct="1"/>
            <a:r>
              <a:rPr lang="en-US" smtClean="0"/>
              <a:t>Ratio of critical photon energy to beam energy (classic or quantum regime) </a:t>
            </a:r>
          </a:p>
        </p:txBody>
      </p:sp>
      <p:graphicFrame>
        <p:nvGraphicFramePr>
          <p:cNvPr id="20482" name="Object 4"/>
          <p:cNvGraphicFramePr>
            <a:graphicFrameLocks noChangeAspect="1"/>
          </p:cNvGraphicFramePr>
          <p:nvPr/>
        </p:nvGraphicFramePr>
        <p:xfrm>
          <a:off x="361950" y="1379538"/>
          <a:ext cx="1714500" cy="749300"/>
        </p:xfrm>
        <a:graphic>
          <a:graphicData uri="http://schemas.openxmlformats.org/presentationml/2006/ole">
            <p:oleObj spid="_x0000_s20482" name="Equation" r:id="rId3" imgW="1079280" imgH="469800" progId="Equation.3">
              <p:embed/>
            </p:oleObj>
          </a:graphicData>
        </a:graphic>
      </p:graphicFrame>
      <p:graphicFrame>
        <p:nvGraphicFramePr>
          <p:cNvPr id="20483" name="Object 5"/>
          <p:cNvGraphicFramePr>
            <a:graphicFrameLocks noChangeAspect="1"/>
          </p:cNvGraphicFramePr>
          <p:nvPr/>
        </p:nvGraphicFramePr>
        <p:xfrm>
          <a:off x="457200" y="2514600"/>
          <a:ext cx="1343025" cy="727075"/>
        </p:xfrm>
        <a:graphic>
          <a:graphicData uri="http://schemas.openxmlformats.org/presentationml/2006/ole">
            <p:oleObj spid="_x0000_s20483" name="Equation" r:id="rId4" imgW="825480" imgH="444240" progId="Equation.3">
              <p:embed/>
            </p:oleObj>
          </a:graphicData>
        </a:graphic>
      </p:graphicFrame>
      <p:grpSp>
        <p:nvGrpSpPr>
          <p:cNvPr id="20488" name="Group 6"/>
          <p:cNvGrpSpPr>
            <a:grpSpLocks/>
          </p:cNvGrpSpPr>
          <p:nvPr/>
        </p:nvGrpSpPr>
        <p:grpSpPr bwMode="auto">
          <a:xfrm>
            <a:off x="609600" y="5562600"/>
            <a:ext cx="1244600" cy="685800"/>
            <a:chOff x="2277" y="1686"/>
            <a:chExt cx="640" cy="394"/>
          </a:xfrm>
        </p:grpSpPr>
        <p:graphicFrame>
          <p:nvGraphicFramePr>
            <p:cNvPr id="20485" name="Object 7"/>
            <p:cNvGraphicFramePr>
              <a:graphicFrameLocks noChangeAspect="1"/>
            </p:cNvGraphicFramePr>
            <p:nvPr/>
          </p:nvGraphicFramePr>
          <p:xfrm>
            <a:off x="2433" y="1686"/>
            <a:ext cx="484" cy="394"/>
          </p:xfrm>
          <a:graphic>
            <a:graphicData uri="http://schemas.openxmlformats.org/presentationml/2006/ole">
              <p:oleObj spid="_x0000_s20485" name="Equation" r:id="rId5" imgW="533160" imgH="431640" progId="Equation.3">
                <p:embed/>
              </p:oleObj>
            </a:graphicData>
          </a:graphic>
        </p:graphicFrame>
        <p:sp>
          <p:nvSpPr>
            <p:cNvPr id="20489" name="Rectangle 8"/>
            <p:cNvSpPr>
              <a:spLocks noChangeArrowheads="1"/>
            </p:cNvSpPr>
            <p:nvPr/>
          </p:nvSpPr>
          <p:spPr bwMode="auto">
            <a:xfrm>
              <a:off x="2277" y="1721"/>
              <a:ext cx="192" cy="262"/>
            </a:xfrm>
            <a:prstGeom prst="rect">
              <a:avLst/>
            </a:prstGeom>
            <a:noFill/>
            <a:ln w="9525">
              <a:noFill/>
              <a:miter lim="800000"/>
              <a:headEnd/>
              <a:tailEnd/>
            </a:ln>
          </p:spPr>
          <p:txBody>
            <a:bodyPr wrap="none">
              <a:spAutoFit/>
            </a:bodyPr>
            <a:lstStyle/>
            <a:p>
              <a:r>
                <a:rPr kumimoji="1" lang="en-US" sz="2400">
                  <a:latin typeface="Symbol" pitchFamily="18" charset="2"/>
                  <a:sym typeface="Symbol" pitchFamily="18" charset="2"/>
                </a:rPr>
                <a:t></a:t>
              </a:r>
            </a:p>
          </p:txBody>
        </p:sp>
      </p:grpSp>
      <p:graphicFrame>
        <p:nvGraphicFramePr>
          <p:cNvPr id="20484" name="Object 9"/>
          <p:cNvGraphicFramePr>
            <a:graphicFrameLocks noChangeAspect="1"/>
          </p:cNvGraphicFramePr>
          <p:nvPr/>
        </p:nvGraphicFramePr>
        <p:xfrm>
          <a:off x="609600" y="4114800"/>
          <a:ext cx="1177925" cy="762000"/>
        </p:xfrm>
        <a:graphic>
          <a:graphicData uri="http://schemas.openxmlformats.org/presentationml/2006/ole">
            <p:oleObj spid="_x0000_s20484" name="Equation" r:id="rId6" imgW="711000" imgH="457200" progId="Equation.3">
              <p:embed/>
            </p:oleObj>
          </a:graphicData>
        </a:graphic>
      </p:graphicFrame>
    </p:spTree>
  </p:cSld>
  <p:clrMapOvr>
    <a:masterClrMapping/>
  </p:clrMapOvr>
  <p:transition>
    <p:strips dir="rd"/>
  </p:transition>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Rectangle 2"/>
          <p:cNvSpPr>
            <a:spLocks noGrp="1" noChangeArrowheads="1"/>
          </p:cNvSpPr>
          <p:nvPr>
            <p:ph type="title"/>
          </p:nvPr>
        </p:nvSpPr>
        <p:spPr>
          <a:xfrm>
            <a:off x="1631950" y="352425"/>
            <a:ext cx="7175500" cy="587375"/>
          </a:xfrm>
        </p:spPr>
        <p:txBody>
          <a:bodyPr/>
          <a:lstStyle/>
          <a:p>
            <a:r>
              <a:rPr lang="en-US" smtClean="0"/>
              <a:t>Beam-beam deflection</a:t>
            </a:r>
          </a:p>
        </p:txBody>
      </p:sp>
      <p:pic>
        <p:nvPicPr>
          <p:cNvPr id="88067" name="Picture 3" descr="0001"/>
          <p:cNvPicPr>
            <a:picLocks noChangeAspect="1" noChangeArrowheads="1"/>
          </p:cNvPicPr>
          <p:nvPr/>
        </p:nvPicPr>
        <p:blipFill>
          <a:blip r:embed="rId2" cstate="screen"/>
          <a:srcRect l="15335" t="4578" r="15335" b="3137"/>
          <a:stretch>
            <a:fillRect/>
          </a:stretch>
        </p:blipFill>
        <p:spPr bwMode="auto">
          <a:xfrm>
            <a:off x="152400" y="1392238"/>
            <a:ext cx="4343400" cy="4335462"/>
          </a:xfrm>
          <a:prstGeom prst="rect">
            <a:avLst/>
          </a:prstGeom>
          <a:noFill/>
          <a:ln w="9525">
            <a:noFill/>
            <a:miter lim="800000"/>
            <a:headEnd/>
            <a:tailEnd/>
          </a:ln>
        </p:spPr>
      </p:pic>
      <p:pic>
        <p:nvPicPr>
          <p:cNvPr id="88068" name="Picture 4" descr="0040"/>
          <p:cNvPicPr>
            <a:picLocks noChangeAspect="1" noChangeArrowheads="1"/>
          </p:cNvPicPr>
          <p:nvPr/>
        </p:nvPicPr>
        <p:blipFill>
          <a:blip r:embed="rId3" cstate="screen"/>
          <a:srcRect l="15181" t="5222" r="15181" b="3137"/>
          <a:stretch>
            <a:fillRect/>
          </a:stretch>
        </p:blipFill>
        <p:spPr bwMode="auto">
          <a:xfrm>
            <a:off x="4724400" y="1384300"/>
            <a:ext cx="4267200" cy="4211638"/>
          </a:xfrm>
          <a:prstGeom prst="rect">
            <a:avLst/>
          </a:prstGeom>
          <a:noFill/>
          <a:ln w="9525">
            <a:noFill/>
            <a:miter lim="800000"/>
            <a:headEnd/>
            <a:tailEnd/>
          </a:ln>
        </p:spPr>
      </p:pic>
      <p:sp>
        <p:nvSpPr>
          <p:cNvPr id="88069" name="Text Box 5"/>
          <p:cNvSpPr txBox="1">
            <a:spLocks noChangeArrowheads="1"/>
          </p:cNvSpPr>
          <p:nvPr/>
        </p:nvSpPr>
        <p:spPr bwMode="auto">
          <a:xfrm>
            <a:off x="381000" y="5918200"/>
            <a:ext cx="8610600" cy="822325"/>
          </a:xfrm>
          <a:prstGeom prst="rect">
            <a:avLst/>
          </a:prstGeom>
          <a:noFill/>
          <a:ln w="9525">
            <a:noFill/>
            <a:miter lim="800000"/>
            <a:headEnd/>
            <a:tailEnd/>
          </a:ln>
        </p:spPr>
        <p:txBody>
          <a:bodyPr>
            <a:spAutoFit/>
          </a:bodyPr>
          <a:lstStyle/>
          <a:p>
            <a:r>
              <a:rPr lang="en-US" sz="2400">
                <a:solidFill>
                  <a:srgbClr val="008000"/>
                </a:solidFill>
                <a:latin typeface="Comic Sans MS" pitchFamily="66" charset="0"/>
              </a:rPr>
              <a:t>Sub nm offsets at IP cause large well detectable offsets (micron scale) of the beam a few meters downstream  </a:t>
            </a:r>
          </a:p>
        </p:txBody>
      </p:sp>
      <p:sp>
        <p:nvSpPr>
          <p:cNvPr id="88070" name="Line 6"/>
          <p:cNvSpPr>
            <a:spLocks noChangeShapeType="1"/>
          </p:cNvSpPr>
          <p:nvPr/>
        </p:nvSpPr>
        <p:spPr bwMode="auto">
          <a:xfrm flipH="1">
            <a:off x="2514600" y="5765800"/>
            <a:ext cx="914400" cy="0"/>
          </a:xfrm>
          <a:prstGeom prst="line">
            <a:avLst/>
          </a:prstGeom>
          <a:noFill/>
          <a:ln w="57150">
            <a:solidFill>
              <a:srgbClr val="0033CC"/>
            </a:solidFill>
            <a:round/>
            <a:headEnd/>
            <a:tailEnd type="triangle" w="med" len="med"/>
          </a:ln>
        </p:spPr>
        <p:txBody>
          <a:bodyPr/>
          <a:lstStyle/>
          <a:p>
            <a:endParaRPr lang="en-GB"/>
          </a:p>
        </p:txBody>
      </p:sp>
      <p:sp>
        <p:nvSpPr>
          <p:cNvPr id="88071" name="Line 7"/>
          <p:cNvSpPr>
            <a:spLocks noChangeShapeType="1"/>
          </p:cNvSpPr>
          <p:nvPr/>
        </p:nvSpPr>
        <p:spPr bwMode="auto">
          <a:xfrm flipH="1">
            <a:off x="1524000" y="5765800"/>
            <a:ext cx="914400" cy="0"/>
          </a:xfrm>
          <a:prstGeom prst="line">
            <a:avLst/>
          </a:prstGeom>
          <a:noFill/>
          <a:ln w="57150">
            <a:solidFill>
              <a:srgbClr val="FF0000"/>
            </a:solidFill>
            <a:round/>
            <a:headEnd type="triangle" w="med" len="med"/>
            <a:tailEnd/>
          </a:ln>
        </p:spPr>
        <p:txBody>
          <a:bodyPr/>
          <a:lstStyle/>
          <a:p>
            <a:endParaRPr lang="en-GB"/>
          </a:p>
        </p:txBody>
      </p:sp>
      <p:sp>
        <p:nvSpPr>
          <p:cNvPr id="88072" name="Line 8"/>
          <p:cNvSpPr>
            <a:spLocks noChangeShapeType="1"/>
          </p:cNvSpPr>
          <p:nvPr/>
        </p:nvSpPr>
        <p:spPr bwMode="auto">
          <a:xfrm flipH="1">
            <a:off x="6019800" y="5689600"/>
            <a:ext cx="914400" cy="152400"/>
          </a:xfrm>
          <a:prstGeom prst="line">
            <a:avLst/>
          </a:prstGeom>
          <a:noFill/>
          <a:ln w="57150">
            <a:solidFill>
              <a:srgbClr val="0033CC"/>
            </a:solidFill>
            <a:round/>
            <a:headEnd/>
            <a:tailEnd type="triangle" w="med" len="med"/>
          </a:ln>
        </p:spPr>
        <p:txBody>
          <a:bodyPr/>
          <a:lstStyle/>
          <a:p>
            <a:endParaRPr lang="en-GB"/>
          </a:p>
        </p:txBody>
      </p:sp>
      <p:sp>
        <p:nvSpPr>
          <p:cNvPr id="88073" name="Line 9"/>
          <p:cNvSpPr>
            <a:spLocks noChangeShapeType="1"/>
          </p:cNvSpPr>
          <p:nvPr/>
        </p:nvSpPr>
        <p:spPr bwMode="auto">
          <a:xfrm flipH="1">
            <a:off x="7010400" y="5537200"/>
            <a:ext cx="914400" cy="152400"/>
          </a:xfrm>
          <a:prstGeom prst="line">
            <a:avLst/>
          </a:prstGeom>
          <a:noFill/>
          <a:ln w="57150">
            <a:solidFill>
              <a:srgbClr val="FF0000"/>
            </a:solidFill>
            <a:round/>
            <a:headEnd type="triangle" w="med" len="med"/>
            <a:tailEnd/>
          </a:ln>
        </p:spPr>
        <p:txBody>
          <a:bodyPr/>
          <a:lstStyle/>
          <a:p>
            <a:endParaRPr lang="en-GB"/>
          </a:p>
        </p:txBody>
      </p:sp>
    </p:spTree>
  </p:cSld>
  <p:clrMapOvr>
    <a:masterClrMapping/>
  </p:clrMapOvr>
  <p:transition>
    <p:strips dir="rd"/>
  </p:transition>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Rectangle 18"/>
          <p:cNvSpPr>
            <a:spLocks noChangeArrowheads="1"/>
          </p:cNvSpPr>
          <p:nvPr/>
        </p:nvSpPr>
        <p:spPr bwMode="auto">
          <a:xfrm>
            <a:off x="1295400" y="0"/>
            <a:ext cx="7086600" cy="914400"/>
          </a:xfrm>
          <a:prstGeom prst="rect">
            <a:avLst/>
          </a:prstGeom>
          <a:noFill/>
          <a:ln w="9525">
            <a:noFill/>
            <a:miter lim="800000"/>
            <a:headEnd/>
            <a:tailEnd/>
          </a:ln>
        </p:spPr>
        <p:txBody>
          <a:bodyPr anchor="ctr"/>
          <a:lstStyle/>
          <a:p>
            <a:pPr algn="ctr"/>
            <a:r>
              <a:rPr kumimoji="1" lang="en-US" sz="2800">
                <a:solidFill>
                  <a:schemeClr val="tx2"/>
                </a:solidFill>
                <a:latin typeface="Berlin Sans FB" pitchFamily="34" charset="0"/>
              </a:rPr>
              <a:t>Beam-beam deflection</a:t>
            </a:r>
            <a:br>
              <a:rPr kumimoji="1" lang="en-US" sz="2800">
                <a:solidFill>
                  <a:schemeClr val="tx2"/>
                </a:solidFill>
                <a:latin typeface="Berlin Sans FB" pitchFamily="34" charset="0"/>
              </a:rPr>
            </a:br>
            <a:r>
              <a:rPr kumimoji="1" lang="en-US" sz="2800">
                <a:solidFill>
                  <a:schemeClr val="tx2"/>
                </a:solidFill>
                <a:latin typeface="Berlin Sans FB" pitchFamily="34" charset="0"/>
              </a:rPr>
              <a:t>allow to control collisions</a:t>
            </a:r>
          </a:p>
        </p:txBody>
      </p:sp>
      <p:pic>
        <p:nvPicPr>
          <p:cNvPr id="774163" name="bb_dy1_5nm.avi">
            <a:hlinkClick r:id="" action="ppaction://media"/>
          </p:cNvPr>
          <p:cNvPicPr>
            <a:picLocks noRot="1" noChangeAspect="1" noChangeArrowheads="1"/>
          </p:cNvPicPr>
          <p:nvPr>
            <a:videoFile r:link="rId1"/>
          </p:nvPr>
        </p:nvPicPr>
        <p:blipFill>
          <a:blip r:embed="rId3" cstate="screen"/>
          <a:srcRect/>
          <a:stretch>
            <a:fillRect/>
          </a:stretch>
        </p:blipFill>
        <p:spPr bwMode="auto">
          <a:xfrm>
            <a:off x="1219200" y="1371600"/>
            <a:ext cx="6858000" cy="5143500"/>
          </a:xfrm>
          <a:prstGeom prst="rect">
            <a:avLst/>
          </a:prstGeom>
          <a:noFill/>
          <a:ln w="9525">
            <a:noFill/>
            <a:miter lim="800000"/>
            <a:headEnd/>
            <a:tailEnd/>
          </a:ln>
        </p:spPr>
      </p:pic>
      <p:pic>
        <p:nvPicPr>
          <p:cNvPr id="89092" name="Picture 20" descr="movie2">
            <a:hlinkClick r:id="rId4"/>
          </p:cNvPr>
          <p:cNvPicPr>
            <a:picLocks noChangeAspect="1" noChangeArrowheads="1"/>
          </p:cNvPicPr>
          <p:nvPr/>
        </p:nvPicPr>
        <p:blipFill>
          <a:blip r:embed="rId5" cstate="screen"/>
          <a:srcRect/>
          <a:stretch>
            <a:fillRect/>
          </a:stretch>
        </p:blipFill>
        <p:spPr bwMode="auto">
          <a:xfrm>
            <a:off x="8575675" y="5791200"/>
            <a:ext cx="568325" cy="515938"/>
          </a:xfrm>
          <a:prstGeom prst="rect">
            <a:avLst/>
          </a:prstGeom>
          <a:noFill/>
          <a:ln w="9525">
            <a:noFill/>
            <a:miter lim="800000"/>
            <a:headEnd/>
            <a:tailEnd/>
          </a:ln>
        </p:spPr>
      </p:pic>
      <p:sp>
        <p:nvSpPr>
          <p:cNvPr id="89093" name="Line 21"/>
          <p:cNvSpPr>
            <a:spLocks noChangeShapeType="1"/>
          </p:cNvSpPr>
          <p:nvPr/>
        </p:nvSpPr>
        <p:spPr bwMode="auto">
          <a:xfrm flipH="1">
            <a:off x="4724400" y="6629400"/>
            <a:ext cx="914400" cy="0"/>
          </a:xfrm>
          <a:prstGeom prst="line">
            <a:avLst/>
          </a:prstGeom>
          <a:noFill/>
          <a:ln w="57150">
            <a:solidFill>
              <a:srgbClr val="0033CC"/>
            </a:solidFill>
            <a:round/>
            <a:headEnd/>
            <a:tailEnd type="triangle" w="med" len="med"/>
          </a:ln>
        </p:spPr>
        <p:txBody>
          <a:bodyPr/>
          <a:lstStyle/>
          <a:p>
            <a:endParaRPr lang="en-GB"/>
          </a:p>
        </p:txBody>
      </p:sp>
      <p:sp>
        <p:nvSpPr>
          <p:cNvPr id="89094" name="Line 22"/>
          <p:cNvSpPr>
            <a:spLocks noChangeShapeType="1"/>
          </p:cNvSpPr>
          <p:nvPr/>
        </p:nvSpPr>
        <p:spPr bwMode="auto">
          <a:xfrm flipH="1">
            <a:off x="3733800" y="6629400"/>
            <a:ext cx="914400" cy="0"/>
          </a:xfrm>
          <a:prstGeom prst="line">
            <a:avLst/>
          </a:prstGeom>
          <a:noFill/>
          <a:ln w="57150">
            <a:solidFill>
              <a:srgbClr val="FF0000"/>
            </a:solidFill>
            <a:round/>
            <a:headEnd type="triangle" w="med" len="med"/>
            <a:tailEnd/>
          </a:ln>
        </p:spPr>
        <p:txBody>
          <a:bodyPr/>
          <a:lstStyle/>
          <a:p>
            <a:endParaRPr lang="en-GB"/>
          </a:p>
        </p:txBody>
      </p:sp>
      <p:sp>
        <p:nvSpPr>
          <p:cNvPr id="89095" name="Line 23"/>
          <p:cNvSpPr>
            <a:spLocks noChangeShapeType="1"/>
          </p:cNvSpPr>
          <p:nvPr/>
        </p:nvSpPr>
        <p:spPr bwMode="auto">
          <a:xfrm flipH="1">
            <a:off x="8077200" y="2743200"/>
            <a:ext cx="914400" cy="304800"/>
          </a:xfrm>
          <a:prstGeom prst="line">
            <a:avLst/>
          </a:prstGeom>
          <a:noFill/>
          <a:ln w="57150">
            <a:solidFill>
              <a:srgbClr val="FF0000"/>
            </a:solidFill>
            <a:round/>
            <a:headEnd type="triangle" w="med" len="med"/>
            <a:tailEnd/>
          </a:ln>
        </p:spPr>
        <p:txBody>
          <a:bodyPr/>
          <a:lstStyle/>
          <a:p>
            <a:endParaRPr lang="en-GB"/>
          </a:p>
        </p:txBody>
      </p:sp>
      <p:sp>
        <p:nvSpPr>
          <p:cNvPr id="89096" name="Line 24"/>
          <p:cNvSpPr>
            <a:spLocks noChangeShapeType="1"/>
          </p:cNvSpPr>
          <p:nvPr/>
        </p:nvSpPr>
        <p:spPr bwMode="auto">
          <a:xfrm flipH="1">
            <a:off x="304800" y="5029200"/>
            <a:ext cx="762000" cy="304800"/>
          </a:xfrm>
          <a:prstGeom prst="line">
            <a:avLst/>
          </a:prstGeom>
          <a:noFill/>
          <a:ln w="57150">
            <a:solidFill>
              <a:srgbClr val="0033CC"/>
            </a:solidFill>
            <a:round/>
            <a:headEnd/>
            <a:tailEnd type="triangle" w="med" len="med"/>
          </a:ln>
        </p:spPr>
        <p:txBody>
          <a:bodyPr/>
          <a:lstStyle/>
          <a:p>
            <a:endParaRPr lang="en-GB"/>
          </a:p>
        </p:txBody>
      </p:sp>
    </p:spTree>
  </p:cSld>
  <p:clrMapOvr>
    <a:masterClrMapping/>
  </p:clrMapOvr>
  <p:transition>
    <p:strips dir="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2300" fill="hold"/>
                                        <p:tgtEl>
                                          <p:spTgt spid="774163"/>
                                        </p:tgtEl>
                                      </p:cBhvr>
                                    </p:cmd>
                                  </p:childTnLst>
                                </p:cTn>
                              </p:par>
                            </p:childTnLst>
                          </p:cTn>
                        </p:par>
                      </p:childTnLst>
                    </p:cTn>
                  </p:par>
                </p:childTnLst>
              </p:cTn>
              <p:prevCondLst>
                <p:cond evt="onPrev" delay="0">
                  <p:tgtEl>
                    <p:sldTgt/>
                  </p:tgtEl>
                </p:cond>
              </p:prevCondLst>
              <p:nextCondLst>
                <p:cond evt="onNext" delay="0">
                  <p:tgtEl>
                    <p:sldTgt/>
                  </p:tgtEl>
                </p:cond>
              </p:nextCondLst>
            </p:seq>
            <p:seq concurrent="1" nextAc="seek">
              <p:cTn id="7" restart="whenNotActive" fill="hold" evtFilter="cancelBubble" nodeType="interactiveSeq">
                <p:stCondLst>
                  <p:cond evt="onClick" delay="0">
                    <p:tgtEl>
                      <p:spTgt spid="774163"/>
                    </p:tgtEl>
                  </p:cond>
                </p:stCondLst>
                <p:endSync evt="end" delay="0">
                  <p:rtn val="all"/>
                </p:endSync>
                <p:childTnLst>
                  <p:par>
                    <p:cTn id="8" fill="hold">
                      <p:stCondLst>
                        <p:cond delay="0"/>
                      </p:stCondLst>
                      <p:childTnLst>
                        <p:par>
                          <p:cTn id="9" fill="hold">
                            <p:stCondLst>
                              <p:cond delay="0"/>
                            </p:stCondLst>
                            <p:childTnLst>
                              <p:par>
                                <p:cTn id="10" presetID="2" presetClass="mediacall" presetSubtype="0" fill="hold" nodeType="clickEffect">
                                  <p:stCondLst>
                                    <p:cond delay="0"/>
                                  </p:stCondLst>
                                  <p:childTnLst>
                                    <p:cmd type="call" cmd="togglePause">
                                      <p:cBhvr>
                                        <p:cTn id="11" dur="1" fill="hold"/>
                                        <p:tgtEl>
                                          <p:spTgt spid="774163"/>
                                        </p:tgtEl>
                                      </p:cBhvr>
                                    </p:cmd>
                                  </p:childTnLst>
                                </p:cTn>
                              </p:par>
                            </p:childTnLst>
                          </p:cTn>
                        </p:par>
                      </p:childTnLst>
                    </p:cTn>
                  </p:par>
                </p:childTnLst>
              </p:cTn>
              <p:nextCondLst>
                <p:cond evt="onClick" delay="0">
                  <p:tgtEl>
                    <p:spTgt spid="774163"/>
                  </p:tgtEl>
                </p:cond>
              </p:nextCondLst>
            </p:seq>
            <p:video>
              <p:cMediaNode>
                <p:cTn id="12" repeatCount="indefinite" fill="remove" display="0">
                  <p:stCondLst>
                    <p:cond delay="indefinite"/>
                  </p:stCondLst>
                  <p:endCondLst>
                    <p:cond evt="onNext" delay="0">
                      <p:tgtEl>
                        <p:sldTgt/>
                      </p:tgtEl>
                    </p:cond>
                    <p:cond evt="onPrev" delay="0">
                      <p:tgtEl>
                        <p:sldTgt/>
                      </p:tgtEl>
                    </p:cond>
                  </p:endCondLst>
                </p:cTn>
                <p:tgtEl>
                  <p:spTgt spid="774163"/>
                </p:tgtEl>
              </p:cMediaNode>
            </p:video>
          </p:childTnLst>
        </p:cTn>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Rectangle 4"/>
          <p:cNvSpPr>
            <a:spLocks noGrp="1" noChangeArrowheads="1"/>
          </p:cNvSpPr>
          <p:nvPr>
            <p:ph type="title"/>
          </p:nvPr>
        </p:nvSpPr>
        <p:spPr>
          <a:xfrm>
            <a:off x="1631950" y="352425"/>
            <a:ext cx="7175500" cy="587375"/>
          </a:xfrm>
        </p:spPr>
        <p:txBody>
          <a:bodyPr/>
          <a:lstStyle/>
          <a:p>
            <a:r>
              <a:rPr lang="en-GB" smtClean="0"/>
              <a:t>Beam-Beam orbit feedback</a:t>
            </a:r>
            <a:endParaRPr lang="en-US" smtClean="0"/>
          </a:p>
        </p:txBody>
      </p:sp>
      <p:sp>
        <p:nvSpPr>
          <p:cNvPr id="90115" name="Rectangle 6"/>
          <p:cNvSpPr>
            <a:spLocks noChangeArrowheads="1"/>
          </p:cNvSpPr>
          <p:nvPr/>
        </p:nvSpPr>
        <p:spPr bwMode="auto">
          <a:xfrm>
            <a:off x="838200" y="5181600"/>
            <a:ext cx="7315200" cy="457200"/>
          </a:xfrm>
          <a:prstGeom prst="rect">
            <a:avLst/>
          </a:prstGeom>
          <a:noFill/>
          <a:ln w="9525">
            <a:noFill/>
            <a:miter lim="800000"/>
            <a:headEnd/>
            <a:tailEnd/>
          </a:ln>
        </p:spPr>
        <p:txBody>
          <a:bodyPr>
            <a:spAutoFit/>
          </a:bodyPr>
          <a:lstStyle/>
          <a:p>
            <a:pPr>
              <a:spcBef>
                <a:spcPct val="50000"/>
              </a:spcBef>
            </a:pPr>
            <a:r>
              <a:rPr lang="en-GB" sz="2400"/>
              <a:t>use strong beam-beam kick to keep beams colliding</a:t>
            </a:r>
          </a:p>
        </p:txBody>
      </p:sp>
      <p:pic>
        <p:nvPicPr>
          <p:cNvPr id="90116" name="Picture 7" descr="IPFB_Diagram"/>
          <p:cNvPicPr>
            <a:picLocks noChangeAspect="1" noChangeArrowheads="1"/>
          </p:cNvPicPr>
          <p:nvPr/>
        </p:nvPicPr>
        <p:blipFill>
          <a:blip r:embed="rId2" cstate="screen"/>
          <a:srcRect/>
          <a:stretch>
            <a:fillRect/>
          </a:stretch>
        </p:blipFill>
        <p:spPr bwMode="auto">
          <a:xfrm>
            <a:off x="2362200" y="1412875"/>
            <a:ext cx="6629400" cy="3303588"/>
          </a:xfrm>
          <a:prstGeom prst="rect">
            <a:avLst/>
          </a:prstGeom>
          <a:noFill/>
          <a:ln w="9525">
            <a:noFill/>
            <a:miter lim="800000"/>
            <a:headEnd/>
            <a:tailEnd/>
          </a:ln>
        </p:spPr>
      </p:pic>
    </p:spTree>
  </p:cSld>
  <p:clrMapOvr>
    <a:masterClrMapping/>
  </p:clrMapOvr>
  <p:transition>
    <p:strips dir="rd"/>
  </p:transition>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Rectangle 4"/>
          <p:cNvSpPr>
            <a:spLocks noChangeArrowheads="1"/>
          </p:cNvSpPr>
          <p:nvPr/>
        </p:nvSpPr>
        <p:spPr bwMode="auto">
          <a:xfrm>
            <a:off x="457200" y="152400"/>
            <a:ext cx="8229600" cy="762000"/>
          </a:xfrm>
          <a:prstGeom prst="rect">
            <a:avLst/>
          </a:prstGeom>
          <a:noFill/>
          <a:ln w="9525">
            <a:noFill/>
            <a:miter lim="800000"/>
            <a:headEnd/>
            <a:tailEnd/>
          </a:ln>
        </p:spPr>
        <p:txBody>
          <a:bodyPr anchor="ctr"/>
          <a:lstStyle/>
          <a:p>
            <a:pPr algn="ctr"/>
            <a:r>
              <a:rPr kumimoji="1" lang="en-US" sz="3600">
                <a:solidFill>
                  <a:schemeClr val="tx2"/>
                </a:solidFill>
                <a:latin typeface="Berlin Sans FB" pitchFamily="34" charset="0"/>
              </a:rPr>
              <a:t>ILC intratrain simulation </a:t>
            </a:r>
          </a:p>
        </p:txBody>
      </p:sp>
      <p:sp>
        <p:nvSpPr>
          <p:cNvPr id="91139" name="Text Box 17"/>
          <p:cNvSpPr txBox="1">
            <a:spLocks noChangeArrowheads="1"/>
          </p:cNvSpPr>
          <p:nvPr/>
        </p:nvSpPr>
        <p:spPr bwMode="auto">
          <a:xfrm>
            <a:off x="304800" y="5791200"/>
            <a:ext cx="5105400" cy="396875"/>
          </a:xfrm>
          <a:prstGeom prst="rect">
            <a:avLst/>
          </a:prstGeom>
          <a:noFill/>
          <a:ln w="9525">
            <a:noFill/>
            <a:miter lim="800000"/>
            <a:headEnd/>
            <a:tailEnd/>
          </a:ln>
        </p:spPr>
        <p:txBody>
          <a:bodyPr>
            <a:spAutoFit/>
          </a:bodyPr>
          <a:lstStyle/>
          <a:p>
            <a:r>
              <a:rPr lang="en-US" sz="2000">
                <a:latin typeface="Arial Narrow" pitchFamily="34" charset="0"/>
              </a:rPr>
              <a:t>[Glen White]</a:t>
            </a:r>
          </a:p>
        </p:txBody>
      </p:sp>
      <p:sp>
        <p:nvSpPr>
          <p:cNvPr id="91140" name="Text Box 18"/>
          <p:cNvSpPr txBox="1">
            <a:spLocks noChangeArrowheads="1"/>
          </p:cNvSpPr>
          <p:nvPr/>
        </p:nvSpPr>
        <p:spPr bwMode="auto">
          <a:xfrm>
            <a:off x="152400" y="1255713"/>
            <a:ext cx="2286000" cy="3743325"/>
          </a:xfrm>
          <a:prstGeom prst="rect">
            <a:avLst/>
          </a:prstGeom>
          <a:noFill/>
          <a:ln w="9525">
            <a:noFill/>
            <a:miter lim="800000"/>
            <a:headEnd/>
            <a:tailEnd/>
          </a:ln>
        </p:spPr>
        <p:txBody>
          <a:bodyPr>
            <a:spAutoFit/>
          </a:bodyPr>
          <a:lstStyle/>
          <a:p>
            <a:r>
              <a:rPr lang="en-US" sz="2400">
                <a:solidFill>
                  <a:schemeClr val="tx2"/>
                </a:solidFill>
                <a:latin typeface="Berlin Sans FB" pitchFamily="34" charset="0"/>
              </a:rPr>
              <a:t>ILC intratrain feedback (IP position and angle optimization), simulated with realistic errors in the linac and “banana” bunches.</a:t>
            </a:r>
          </a:p>
        </p:txBody>
      </p:sp>
      <p:pic>
        <p:nvPicPr>
          <p:cNvPr id="91141" name="Picture 21"/>
          <p:cNvPicPr>
            <a:picLocks noChangeAspect="1" noChangeArrowheads="1"/>
          </p:cNvPicPr>
          <p:nvPr/>
        </p:nvPicPr>
        <p:blipFill>
          <a:blip r:embed="rId2" cstate="screen"/>
          <a:srcRect/>
          <a:stretch>
            <a:fillRect/>
          </a:stretch>
        </p:blipFill>
        <p:spPr bwMode="auto">
          <a:xfrm>
            <a:off x="2590800" y="1219200"/>
            <a:ext cx="6248400" cy="5159375"/>
          </a:xfrm>
          <a:prstGeom prst="rect">
            <a:avLst/>
          </a:prstGeom>
          <a:noFill/>
          <a:ln w="9525">
            <a:noFill/>
            <a:miter lim="800000"/>
            <a:headEnd/>
            <a:tailEnd/>
          </a:ln>
        </p:spPr>
      </p:pic>
    </p:spTree>
  </p:cSld>
  <p:clrMapOvr>
    <a:masterClrMapping/>
  </p:clrMapOvr>
  <p:transition>
    <p:strips dir="rd"/>
  </p:transition>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Rectangle 4"/>
          <p:cNvSpPr>
            <a:spLocks noChangeArrowheads="1"/>
          </p:cNvSpPr>
          <p:nvPr/>
        </p:nvSpPr>
        <p:spPr bwMode="auto">
          <a:xfrm>
            <a:off x="1371600" y="0"/>
            <a:ext cx="6553200" cy="762000"/>
          </a:xfrm>
          <a:prstGeom prst="rect">
            <a:avLst/>
          </a:prstGeom>
          <a:noFill/>
          <a:ln w="9525">
            <a:noFill/>
            <a:miter lim="800000"/>
            <a:headEnd/>
            <a:tailEnd/>
          </a:ln>
        </p:spPr>
        <p:txBody>
          <a:bodyPr anchor="ctr"/>
          <a:lstStyle/>
          <a:p>
            <a:r>
              <a:rPr kumimoji="1" lang="en-GB" sz="3600">
                <a:solidFill>
                  <a:schemeClr val="tx2"/>
                </a:solidFill>
                <a:latin typeface="Berlin Sans FB" pitchFamily="34" charset="0"/>
              </a:rPr>
              <a:t>Optics for outgoing beam</a:t>
            </a:r>
            <a:endParaRPr kumimoji="1" lang="en-US" sz="3600">
              <a:solidFill>
                <a:schemeClr val="tx2"/>
              </a:solidFill>
              <a:latin typeface="Berlin Sans FB" pitchFamily="34" charset="0"/>
            </a:endParaRPr>
          </a:p>
        </p:txBody>
      </p:sp>
      <p:pic>
        <p:nvPicPr>
          <p:cNvPr id="92163" name="Picture 5"/>
          <p:cNvPicPr>
            <a:picLocks noChangeAspect="1" noChangeArrowheads="1"/>
          </p:cNvPicPr>
          <p:nvPr/>
        </p:nvPicPr>
        <p:blipFill>
          <a:blip r:embed="rId2" cstate="screen"/>
          <a:srcRect/>
          <a:stretch>
            <a:fillRect/>
          </a:stretch>
        </p:blipFill>
        <p:spPr bwMode="auto">
          <a:xfrm>
            <a:off x="0" y="1219200"/>
            <a:ext cx="6629400" cy="3933825"/>
          </a:xfrm>
          <a:prstGeom prst="rect">
            <a:avLst/>
          </a:prstGeom>
          <a:noFill/>
          <a:ln w="9525">
            <a:noFill/>
            <a:miter lim="800000"/>
            <a:headEnd/>
            <a:tailEnd/>
          </a:ln>
        </p:spPr>
      </p:pic>
      <p:sp>
        <p:nvSpPr>
          <p:cNvPr id="92164" name="Text Box 6"/>
          <p:cNvSpPr txBox="1">
            <a:spLocks noChangeArrowheads="1"/>
          </p:cNvSpPr>
          <p:nvPr/>
        </p:nvSpPr>
        <p:spPr bwMode="auto">
          <a:xfrm>
            <a:off x="228600" y="5562600"/>
            <a:ext cx="8534400" cy="822325"/>
          </a:xfrm>
          <a:prstGeom prst="rect">
            <a:avLst/>
          </a:prstGeom>
          <a:noFill/>
          <a:ln w="9525">
            <a:noFill/>
            <a:miter lim="800000"/>
            <a:headEnd/>
            <a:tailEnd/>
          </a:ln>
        </p:spPr>
        <p:txBody>
          <a:bodyPr>
            <a:spAutoFit/>
          </a:bodyPr>
          <a:lstStyle/>
          <a:p>
            <a:pPr fontAlgn="ctr"/>
            <a:r>
              <a:rPr lang="en-GB" sz="2400">
                <a:solidFill>
                  <a:srgbClr val="23346C"/>
                </a:solidFill>
                <a:latin typeface="Arial" pitchFamily="34" charset="0"/>
              </a:rPr>
              <a:t>Extraction optics need to handle the beam with ~60% energy spread, and provides energy and polarization diagnostics</a:t>
            </a:r>
            <a:endParaRPr lang="en-US" sz="2400">
              <a:solidFill>
                <a:srgbClr val="23346C"/>
              </a:solidFill>
              <a:latin typeface="Arial" pitchFamily="34" charset="0"/>
            </a:endParaRPr>
          </a:p>
        </p:txBody>
      </p:sp>
      <p:pic>
        <p:nvPicPr>
          <p:cNvPr id="92165" name="Picture 7"/>
          <p:cNvPicPr>
            <a:picLocks noChangeAspect="1" noChangeArrowheads="1"/>
          </p:cNvPicPr>
          <p:nvPr/>
        </p:nvPicPr>
        <p:blipFill>
          <a:blip r:embed="rId3" cstate="screen"/>
          <a:srcRect l="-4099"/>
          <a:stretch>
            <a:fillRect/>
          </a:stretch>
        </p:blipFill>
        <p:spPr bwMode="auto">
          <a:xfrm>
            <a:off x="6650038" y="66675"/>
            <a:ext cx="2379662" cy="2309813"/>
          </a:xfrm>
          <a:prstGeom prst="rect">
            <a:avLst/>
          </a:prstGeom>
          <a:noFill/>
          <a:ln w="9525">
            <a:noFill/>
            <a:miter lim="800000"/>
            <a:headEnd/>
            <a:tailEnd/>
          </a:ln>
        </p:spPr>
      </p:pic>
      <p:pic>
        <p:nvPicPr>
          <p:cNvPr id="92166" name="Picture 8"/>
          <p:cNvPicPr>
            <a:picLocks noChangeAspect="1" noChangeArrowheads="1"/>
          </p:cNvPicPr>
          <p:nvPr/>
        </p:nvPicPr>
        <p:blipFill>
          <a:blip r:embed="rId4" cstate="screen"/>
          <a:srcRect/>
          <a:stretch>
            <a:fillRect/>
          </a:stretch>
        </p:blipFill>
        <p:spPr bwMode="auto">
          <a:xfrm>
            <a:off x="6146800" y="2438400"/>
            <a:ext cx="2895600" cy="2411413"/>
          </a:xfrm>
          <a:prstGeom prst="rect">
            <a:avLst/>
          </a:prstGeom>
          <a:noFill/>
          <a:ln w="9525">
            <a:noFill/>
            <a:miter lim="800000"/>
            <a:headEnd/>
            <a:tailEnd/>
          </a:ln>
        </p:spPr>
      </p:pic>
      <p:sp>
        <p:nvSpPr>
          <p:cNvPr id="92167" name="Line 9"/>
          <p:cNvSpPr>
            <a:spLocks noChangeShapeType="1"/>
          </p:cNvSpPr>
          <p:nvPr/>
        </p:nvSpPr>
        <p:spPr bwMode="auto">
          <a:xfrm>
            <a:off x="9004300" y="228600"/>
            <a:ext cx="0" cy="4648200"/>
          </a:xfrm>
          <a:prstGeom prst="line">
            <a:avLst/>
          </a:prstGeom>
          <a:noFill/>
          <a:ln w="9525">
            <a:solidFill>
              <a:schemeClr val="folHlink"/>
            </a:solidFill>
            <a:round/>
            <a:headEnd/>
            <a:tailEnd/>
          </a:ln>
        </p:spPr>
        <p:txBody>
          <a:bodyPr/>
          <a:lstStyle/>
          <a:p>
            <a:endParaRPr lang="en-GB"/>
          </a:p>
        </p:txBody>
      </p:sp>
      <p:sp>
        <p:nvSpPr>
          <p:cNvPr id="92168" name="Line 10"/>
          <p:cNvSpPr>
            <a:spLocks noChangeShapeType="1"/>
          </p:cNvSpPr>
          <p:nvPr/>
        </p:nvSpPr>
        <p:spPr bwMode="auto">
          <a:xfrm>
            <a:off x="6832600" y="2362200"/>
            <a:ext cx="0" cy="2514600"/>
          </a:xfrm>
          <a:prstGeom prst="line">
            <a:avLst/>
          </a:prstGeom>
          <a:noFill/>
          <a:ln w="9525">
            <a:solidFill>
              <a:schemeClr val="folHlink"/>
            </a:solidFill>
            <a:round/>
            <a:headEnd/>
            <a:tailEnd/>
          </a:ln>
        </p:spPr>
        <p:txBody>
          <a:bodyPr/>
          <a:lstStyle/>
          <a:p>
            <a:endParaRPr lang="en-GB"/>
          </a:p>
        </p:txBody>
      </p:sp>
      <p:sp>
        <p:nvSpPr>
          <p:cNvPr id="92169" name="Text Box 11"/>
          <p:cNvSpPr txBox="1">
            <a:spLocks noChangeArrowheads="1"/>
          </p:cNvSpPr>
          <p:nvPr/>
        </p:nvSpPr>
        <p:spPr bwMode="auto">
          <a:xfrm>
            <a:off x="6540500" y="4918075"/>
            <a:ext cx="641350" cy="641350"/>
          </a:xfrm>
          <a:prstGeom prst="rect">
            <a:avLst/>
          </a:prstGeom>
          <a:noFill/>
          <a:ln w="9525">
            <a:noFill/>
            <a:miter lim="800000"/>
            <a:headEnd/>
            <a:tailEnd/>
          </a:ln>
        </p:spPr>
        <p:txBody>
          <a:bodyPr wrap="none">
            <a:spAutoFit/>
          </a:bodyPr>
          <a:lstStyle/>
          <a:p>
            <a:pPr algn="ctr" fontAlgn="ctr"/>
            <a:r>
              <a:rPr lang="en-US" sz="1800">
                <a:latin typeface="Arial" pitchFamily="34" charset="0"/>
              </a:rPr>
              <a:t>100</a:t>
            </a:r>
          </a:p>
          <a:p>
            <a:pPr algn="ctr" fontAlgn="ctr"/>
            <a:r>
              <a:rPr lang="en-US" sz="1800">
                <a:latin typeface="Arial" pitchFamily="34" charset="0"/>
              </a:rPr>
              <a:t>GeV</a:t>
            </a:r>
          </a:p>
        </p:txBody>
      </p:sp>
      <p:sp>
        <p:nvSpPr>
          <p:cNvPr id="92170" name="Text Box 12"/>
          <p:cNvSpPr txBox="1">
            <a:spLocks noChangeArrowheads="1"/>
          </p:cNvSpPr>
          <p:nvPr/>
        </p:nvSpPr>
        <p:spPr bwMode="auto">
          <a:xfrm>
            <a:off x="8502650" y="4876800"/>
            <a:ext cx="641350" cy="641350"/>
          </a:xfrm>
          <a:prstGeom prst="rect">
            <a:avLst/>
          </a:prstGeom>
          <a:noFill/>
          <a:ln w="9525">
            <a:noFill/>
            <a:miter lim="800000"/>
            <a:headEnd/>
            <a:tailEnd/>
          </a:ln>
        </p:spPr>
        <p:txBody>
          <a:bodyPr wrap="none">
            <a:spAutoFit/>
          </a:bodyPr>
          <a:lstStyle/>
          <a:p>
            <a:pPr algn="ctr" fontAlgn="ctr"/>
            <a:r>
              <a:rPr lang="en-US" sz="1800">
                <a:latin typeface="Arial" pitchFamily="34" charset="0"/>
              </a:rPr>
              <a:t>250</a:t>
            </a:r>
          </a:p>
          <a:p>
            <a:pPr algn="ctr" fontAlgn="ctr"/>
            <a:r>
              <a:rPr lang="en-US" sz="1800">
                <a:latin typeface="Arial" pitchFamily="34" charset="0"/>
              </a:rPr>
              <a:t>GeV</a:t>
            </a:r>
          </a:p>
        </p:txBody>
      </p:sp>
      <p:sp>
        <p:nvSpPr>
          <p:cNvPr id="92171" name="Text Box 13"/>
          <p:cNvSpPr txBox="1">
            <a:spLocks noChangeArrowheads="1"/>
          </p:cNvSpPr>
          <p:nvPr/>
        </p:nvSpPr>
        <p:spPr bwMode="auto">
          <a:xfrm>
            <a:off x="7407275" y="3594100"/>
            <a:ext cx="1133475" cy="457200"/>
          </a:xfrm>
          <a:prstGeom prst="rect">
            <a:avLst/>
          </a:prstGeom>
          <a:noFill/>
          <a:ln w="9525">
            <a:noFill/>
            <a:miter lim="800000"/>
            <a:headEnd/>
            <a:tailEnd/>
          </a:ln>
        </p:spPr>
        <p:txBody>
          <a:bodyPr wrap="none">
            <a:spAutoFit/>
          </a:bodyPr>
          <a:lstStyle/>
          <a:p>
            <a:pPr fontAlgn="ctr"/>
            <a:r>
              <a:rPr lang="en-US" sz="2400">
                <a:solidFill>
                  <a:srgbClr val="CDE6FF"/>
                </a:solidFill>
                <a:latin typeface="Arial" pitchFamily="34" charset="0"/>
              </a:rPr>
              <a:t>“low P”</a:t>
            </a:r>
          </a:p>
        </p:txBody>
      </p:sp>
      <p:sp>
        <p:nvSpPr>
          <p:cNvPr id="92172" name="Text Box 14"/>
          <p:cNvSpPr txBox="1">
            <a:spLocks noChangeArrowheads="1"/>
          </p:cNvSpPr>
          <p:nvPr/>
        </p:nvSpPr>
        <p:spPr bwMode="auto">
          <a:xfrm>
            <a:off x="7391400" y="1524000"/>
            <a:ext cx="1457325" cy="457200"/>
          </a:xfrm>
          <a:prstGeom prst="rect">
            <a:avLst/>
          </a:prstGeom>
          <a:noFill/>
          <a:ln w="9525">
            <a:noFill/>
            <a:miter lim="800000"/>
            <a:headEnd/>
            <a:tailEnd/>
          </a:ln>
        </p:spPr>
        <p:txBody>
          <a:bodyPr wrap="none">
            <a:spAutoFit/>
          </a:bodyPr>
          <a:lstStyle/>
          <a:p>
            <a:pPr fontAlgn="ctr"/>
            <a:r>
              <a:rPr lang="en-US" sz="2400">
                <a:solidFill>
                  <a:srgbClr val="CDE6FF"/>
                </a:solidFill>
                <a:latin typeface="Arial" pitchFamily="34" charset="0"/>
              </a:rPr>
              <a:t>“nominal”</a:t>
            </a:r>
          </a:p>
        </p:txBody>
      </p:sp>
      <p:sp>
        <p:nvSpPr>
          <p:cNvPr id="92173" name="Text Box 15"/>
          <p:cNvSpPr txBox="1">
            <a:spLocks noChangeArrowheads="1"/>
          </p:cNvSpPr>
          <p:nvPr/>
        </p:nvSpPr>
        <p:spPr bwMode="auto">
          <a:xfrm>
            <a:off x="6934200" y="2438400"/>
            <a:ext cx="1749425" cy="396875"/>
          </a:xfrm>
          <a:prstGeom prst="rect">
            <a:avLst/>
          </a:prstGeom>
          <a:noFill/>
          <a:ln w="9525">
            <a:noFill/>
            <a:miter lim="800000"/>
            <a:headEnd/>
            <a:tailEnd/>
          </a:ln>
        </p:spPr>
        <p:txBody>
          <a:bodyPr wrap="none">
            <a:spAutoFit/>
          </a:bodyPr>
          <a:lstStyle/>
          <a:p>
            <a:pPr fontAlgn="ctr"/>
            <a:r>
              <a:rPr lang="en-US" sz="2000">
                <a:latin typeface="Arial" pitchFamily="34" charset="0"/>
              </a:rPr>
              <a:t>Beam spectra</a:t>
            </a:r>
          </a:p>
        </p:txBody>
      </p:sp>
      <p:sp>
        <p:nvSpPr>
          <p:cNvPr id="92174" name="Text Box 16"/>
          <p:cNvSpPr txBox="1">
            <a:spLocks noChangeArrowheads="1"/>
          </p:cNvSpPr>
          <p:nvPr/>
        </p:nvSpPr>
        <p:spPr bwMode="auto">
          <a:xfrm rot="-5400000">
            <a:off x="2440782" y="3166269"/>
            <a:ext cx="1744662" cy="457200"/>
          </a:xfrm>
          <a:prstGeom prst="rect">
            <a:avLst/>
          </a:prstGeom>
          <a:noFill/>
          <a:ln w="9525">
            <a:noFill/>
            <a:miter lim="800000"/>
            <a:headEnd/>
            <a:tailEnd/>
          </a:ln>
        </p:spPr>
        <p:txBody>
          <a:bodyPr wrap="none">
            <a:spAutoFit/>
          </a:bodyPr>
          <a:lstStyle/>
          <a:p>
            <a:pPr fontAlgn="ctr"/>
            <a:r>
              <a:rPr lang="en-US" sz="2400">
                <a:solidFill>
                  <a:srgbClr val="008000"/>
                </a:solidFill>
                <a:latin typeface="Arial" pitchFamily="34" charset="0"/>
              </a:rPr>
              <a:t>Polarimeter</a:t>
            </a:r>
          </a:p>
        </p:txBody>
      </p:sp>
      <p:sp>
        <p:nvSpPr>
          <p:cNvPr id="92175" name="Text Box 17"/>
          <p:cNvSpPr txBox="1">
            <a:spLocks noChangeArrowheads="1"/>
          </p:cNvSpPr>
          <p:nvPr/>
        </p:nvSpPr>
        <p:spPr bwMode="auto">
          <a:xfrm rot="-5400000">
            <a:off x="770731" y="3056732"/>
            <a:ext cx="2268537" cy="457200"/>
          </a:xfrm>
          <a:prstGeom prst="rect">
            <a:avLst/>
          </a:prstGeom>
          <a:noFill/>
          <a:ln w="9525">
            <a:noFill/>
            <a:miter lim="800000"/>
            <a:headEnd/>
            <a:tailEnd/>
          </a:ln>
        </p:spPr>
        <p:txBody>
          <a:bodyPr wrap="none">
            <a:spAutoFit/>
          </a:bodyPr>
          <a:lstStyle/>
          <a:p>
            <a:pPr fontAlgn="ctr"/>
            <a:r>
              <a:rPr lang="en-US" sz="2400">
                <a:solidFill>
                  <a:srgbClr val="008000"/>
                </a:solidFill>
                <a:latin typeface="Arial" pitchFamily="34" charset="0"/>
              </a:rPr>
              <a:t>E-spectrometer</a:t>
            </a:r>
          </a:p>
        </p:txBody>
      </p:sp>
    </p:spTree>
  </p:cSld>
  <p:clrMapOvr>
    <a:masterClrMapping/>
  </p:clrMapOvr>
  <p:transition>
    <p:strips dir="rd"/>
  </p:transition>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Rectangle 4"/>
          <p:cNvSpPr>
            <a:spLocks noChangeArrowheads="1"/>
          </p:cNvSpPr>
          <p:nvPr/>
        </p:nvSpPr>
        <p:spPr bwMode="auto">
          <a:xfrm>
            <a:off x="1295400" y="0"/>
            <a:ext cx="7848600" cy="939800"/>
          </a:xfrm>
          <a:prstGeom prst="rect">
            <a:avLst/>
          </a:prstGeom>
          <a:noFill/>
          <a:ln w="9525">
            <a:noFill/>
            <a:miter lim="800000"/>
            <a:headEnd/>
            <a:tailEnd/>
          </a:ln>
        </p:spPr>
        <p:txBody>
          <a:bodyPr anchor="ctr"/>
          <a:lstStyle/>
          <a:p>
            <a:r>
              <a:rPr kumimoji="1" lang="en-US" sz="3600">
                <a:solidFill>
                  <a:schemeClr val="tx2"/>
                </a:solidFill>
                <a:latin typeface="Berlin Sans FB" pitchFamily="34" charset="0"/>
              </a:rPr>
              <a:t>Beam dump</a:t>
            </a:r>
          </a:p>
        </p:txBody>
      </p:sp>
      <p:pic>
        <p:nvPicPr>
          <p:cNvPr id="93187" name="Picture 5"/>
          <p:cNvPicPr>
            <a:picLocks noChangeAspect="1" noChangeArrowheads="1"/>
          </p:cNvPicPr>
          <p:nvPr/>
        </p:nvPicPr>
        <p:blipFill>
          <a:blip r:embed="rId2" cstate="screen"/>
          <a:srcRect/>
          <a:stretch>
            <a:fillRect/>
          </a:stretch>
        </p:blipFill>
        <p:spPr bwMode="auto">
          <a:xfrm>
            <a:off x="4419600" y="0"/>
            <a:ext cx="4724400" cy="2901950"/>
          </a:xfrm>
          <a:prstGeom prst="rect">
            <a:avLst/>
          </a:prstGeom>
          <a:noFill/>
          <a:ln w="9525">
            <a:noFill/>
            <a:miter lim="800000"/>
            <a:headEnd/>
            <a:tailEnd/>
          </a:ln>
        </p:spPr>
      </p:pic>
      <p:sp>
        <p:nvSpPr>
          <p:cNvPr id="93188" name="Rectangle 6"/>
          <p:cNvSpPr>
            <a:spLocks noChangeArrowheads="1"/>
          </p:cNvSpPr>
          <p:nvPr/>
        </p:nvSpPr>
        <p:spPr bwMode="auto">
          <a:xfrm>
            <a:off x="381000" y="2362200"/>
            <a:ext cx="8229600" cy="4191000"/>
          </a:xfrm>
          <a:prstGeom prst="rect">
            <a:avLst/>
          </a:prstGeom>
          <a:noFill/>
          <a:ln w="9525">
            <a:noFill/>
            <a:miter lim="800000"/>
            <a:headEnd/>
            <a:tailEnd/>
          </a:ln>
        </p:spPr>
        <p:txBody>
          <a:bodyPr/>
          <a:lstStyle/>
          <a:p>
            <a:pPr marL="342900" indent="-342900" eaLnBrk="1" hangingPunct="1">
              <a:spcBef>
                <a:spcPct val="20000"/>
              </a:spcBef>
              <a:buFontTx/>
              <a:buChar char="•"/>
            </a:pPr>
            <a:r>
              <a:rPr lang="en-US" sz="2800">
                <a:solidFill>
                  <a:srgbClr val="23346C"/>
                </a:solidFill>
                <a:latin typeface="Berlin Sans FB" pitchFamily="34" charset="0"/>
              </a:rPr>
              <a:t>17MW power (for 1TeV CM) </a:t>
            </a:r>
          </a:p>
          <a:p>
            <a:pPr marL="342900" indent="-342900" eaLnBrk="1" hangingPunct="1">
              <a:spcBef>
                <a:spcPct val="20000"/>
              </a:spcBef>
              <a:buFontTx/>
              <a:buChar char="•"/>
            </a:pPr>
            <a:r>
              <a:rPr lang="en-US" sz="2800">
                <a:solidFill>
                  <a:srgbClr val="23346C"/>
                </a:solidFill>
                <a:latin typeface="Berlin Sans FB" pitchFamily="34" charset="0"/>
              </a:rPr>
              <a:t>Rastering of the beam on 30cm double window</a:t>
            </a:r>
          </a:p>
          <a:p>
            <a:pPr marL="342900" indent="-342900" eaLnBrk="1" hangingPunct="1">
              <a:spcBef>
                <a:spcPct val="20000"/>
              </a:spcBef>
              <a:buFontTx/>
              <a:buChar char="•"/>
            </a:pPr>
            <a:r>
              <a:rPr lang="en-US" sz="2800">
                <a:solidFill>
                  <a:srgbClr val="23346C"/>
                </a:solidFill>
                <a:latin typeface="Berlin Sans FB" pitchFamily="34" charset="0"/>
              </a:rPr>
              <a:t>6.5m water vessel; ~1m/s flow</a:t>
            </a:r>
          </a:p>
          <a:p>
            <a:pPr marL="342900" indent="-342900" eaLnBrk="1" hangingPunct="1">
              <a:spcBef>
                <a:spcPct val="20000"/>
              </a:spcBef>
              <a:buFontTx/>
              <a:buChar char="•"/>
            </a:pPr>
            <a:r>
              <a:rPr lang="en-US" sz="2800">
                <a:solidFill>
                  <a:srgbClr val="23346C"/>
                </a:solidFill>
                <a:latin typeface="Berlin Sans FB" pitchFamily="34" charset="0"/>
              </a:rPr>
              <a:t>10atm pressure to prevent boiling </a:t>
            </a:r>
          </a:p>
          <a:p>
            <a:pPr marL="342900" indent="-342900" eaLnBrk="1" hangingPunct="1">
              <a:spcBef>
                <a:spcPct val="20000"/>
              </a:spcBef>
              <a:buFontTx/>
              <a:buChar char="•"/>
            </a:pPr>
            <a:r>
              <a:rPr lang="en-US" sz="2800">
                <a:solidFill>
                  <a:srgbClr val="23346C"/>
                </a:solidFill>
                <a:latin typeface="Berlin Sans FB" pitchFamily="34" charset="0"/>
              </a:rPr>
              <a:t>Three loop water system</a:t>
            </a:r>
          </a:p>
          <a:p>
            <a:pPr marL="342900" indent="-342900" eaLnBrk="1" hangingPunct="1">
              <a:spcBef>
                <a:spcPct val="20000"/>
              </a:spcBef>
              <a:buFontTx/>
              <a:buChar char="•"/>
            </a:pPr>
            <a:r>
              <a:rPr lang="en-US" sz="2800">
                <a:solidFill>
                  <a:srgbClr val="23346C"/>
                </a:solidFill>
                <a:latin typeface="Berlin Sans FB" pitchFamily="34" charset="0"/>
              </a:rPr>
              <a:t>Catalytic H</a:t>
            </a:r>
            <a:r>
              <a:rPr lang="en-US" sz="2800" baseline="-25000">
                <a:solidFill>
                  <a:srgbClr val="23346C"/>
                </a:solidFill>
                <a:latin typeface="Berlin Sans FB" pitchFamily="34" charset="0"/>
              </a:rPr>
              <a:t>2</a:t>
            </a:r>
            <a:r>
              <a:rPr lang="en-US" sz="2800">
                <a:solidFill>
                  <a:srgbClr val="23346C"/>
                </a:solidFill>
                <a:latin typeface="Berlin Sans FB" pitchFamily="34" charset="0"/>
              </a:rPr>
              <a:t>-O</a:t>
            </a:r>
            <a:r>
              <a:rPr lang="en-US" sz="2800" baseline="-25000">
                <a:solidFill>
                  <a:srgbClr val="23346C"/>
                </a:solidFill>
                <a:latin typeface="Berlin Sans FB" pitchFamily="34" charset="0"/>
              </a:rPr>
              <a:t>2</a:t>
            </a:r>
            <a:r>
              <a:rPr lang="en-US" sz="2800">
                <a:solidFill>
                  <a:srgbClr val="23346C"/>
                </a:solidFill>
                <a:latin typeface="Berlin Sans FB" pitchFamily="34" charset="0"/>
              </a:rPr>
              <a:t> recombiner</a:t>
            </a:r>
          </a:p>
          <a:p>
            <a:pPr marL="342900" indent="-342900" eaLnBrk="1" hangingPunct="1">
              <a:spcBef>
                <a:spcPct val="20000"/>
              </a:spcBef>
              <a:buFontTx/>
              <a:buChar char="•"/>
            </a:pPr>
            <a:r>
              <a:rPr lang="en-US" sz="2800">
                <a:solidFill>
                  <a:srgbClr val="23346C"/>
                </a:solidFill>
                <a:latin typeface="Berlin Sans FB" pitchFamily="34" charset="0"/>
              </a:rPr>
              <a:t>Filters for 7Be</a:t>
            </a:r>
          </a:p>
          <a:p>
            <a:pPr marL="342900" indent="-342900" eaLnBrk="1" hangingPunct="1">
              <a:spcBef>
                <a:spcPct val="20000"/>
              </a:spcBef>
              <a:buFontTx/>
              <a:buChar char="•"/>
            </a:pPr>
            <a:r>
              <a:rPr lang="en-US" sz="2800">
                <a:solidFill>
                  <a:srgbClr val="23346C"/>
                </a:solidFill>
                <a:latin typeface="Berlin Sans FB" pitchFamily="34" charset="0"/>
              </a:rPr>
              <a:t>Shielding 0.5m Fe &amp; 1.5m concrete</a:t>
            </a:r>
          </a:p>
        </p:txBody>
      </p:sp>
    </p:spTree>
  </p:cSld>
  <p:clrMapOvr>
    <a:masterClrMapping/>
  </p:clrMapOvr>
  <p:transition>
    <p:strips dir="rd"/>
  </p:transition>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Title 1"/>
          <p:cNvSpPr>
            <a:spLocks noGrp="1"/>
          </p:cNvSpPr>
          <p:nvPr>
            <p:ph type="title"/>
          </p:nvPr>
        </p:nvSpPr>
        <p:spPr/>
        <p:txBody>
          <a:bodyPr/>
          <a:lstStyle/>
          <a:p>
            <a:r>
              <a:rPr lang="en-US" smtClean="0"/>
              <a:t>Beam dump design updates</a:t>
            </a:r>
          </a:p>
        </p:txBody>
      </p:sp>
      <p:pic>
        <p:nvPicPr>
          <p:cNvPr id="94211" name="Picture 9"/>
          <p:cNvPicPr>
            <a:picLocks noChangeAspect="1" noChangeArrowheads="1"/>
          </p:cNvPicPr>
          <p:nvPr/>
        </p:nvPicPr>
        <p:blipFill>
          <a:blip r:embed="rId2" cstate="email"/>
          <a:srcRect/>
          <a:stretch>
            <a:fillRect/>
          </a:stretch>
        </p:blipFill>
        <p:spPr bwMode="auto">
          <a:xfrm>
            <a:off x="0" y="1600200"/>
            <a:ext cx="2286000" cy="1573213"/>
          </a:xfrm>
          <a:prstGeom prst="rect">
            <a:avLst/>
          </a:prstGeom>
          <a:noFill/>
          <a:ln w="9525">
            <a:noFill/>
            <a:miter lim="800000"/>
            <a:headEnd/>
            <a:tailEnd/>
          </a:ln>
        </p:spPr>
      </p:pic>
      <p:pic>
        <p:nvPicPr>
          <p:cNvPr id="94212" name="Picture 346"/>
          <p:cNvPicPr>
            <a:picLocks noChangeAspect="1" noChangeArrowheads="1"/>
          </p:cNvPicPr>
          <p:nvPr/>
        </p:nvPicPr>
        <p:blipFill>
          <a:blip r:embed="rId3" cstate="screen"/>
          <a:srcRect l="6412" t="4613" r="6685" b="16725"/>
          <a:stretch>
            <a:fillRect/>
          </a:stretch>
        </p:blipFill>
        <p:spPr bwMode="auto">
          <a:xfrm>
            <a:off x="3581400" y="1447800"/>
            <a:ext cx="4772025" cy="2965450"/>
          </a:xfrm>
          <a:prstGeom prst="rect">
            <a:avLst/>
          </a:prstGeom>
          <a:noFill/>
          <a:ln w="9525">
            <a:noFill/>
            <a:miter lim="800000"/>
            <a:headEnd/>
            <a:tailEnd/>
          </a:ln>
        </p:spPr>
      </p:pic>
      <p:pic>
        <p:nvPicPr>
          <p:cNvPr id="94213" name="Picture 1"/>
          <p:cNvPicPr>
            <a:picLocks noChangeAspect="1" noChangeArrowheads="1"/>
          </p:cNvPicPr>
          <p:nvPr/>
        </p:nvPicPr>
        <p:blipFill>
          <a:blip r:embed="rId4" cstate="email"/>
          <a:srcRect/>
          <a:stretch>
            <a:fillRect/>
          </a:stretch>
        </p:blipFill>
        <p:spPr bwMode="auto">
          <a:xfrm>
            <a:off x="6781800" y="4495800"/>
            <a:ext cx="2286000" cy="1936750"/>
          </a:xfrm>
          <a:prstGeom prst="rect">
            <a:avLst/>
          </a:prstGeom>
          <a:noFill/>
          <a:ln w="9525">
            <a:noFill/>
            <a:miter lim="800000"/>
            <a:headEnd/>
            <a:tailEnd/>
          </a:ln>
        </p:spPr>
      </p:pic>
      <p:pic>
        <p:nvPicPr>
          <p:cNvPr id="94214" name="Picture 15"/>
          <p:cNvPicPr>
            <a:picLocks noChangeAspect="1" noChangeArrowheads="1"/>
          </p:cNvPicPr>
          <p:nvPr/>
        </p:nvPicPr>
        <p:blipFill>
          <a:blip r:embed="rId5" cstate="email"/>
          <a:srcRect/>
          <a:stretch>
            <a:fillRect/>
          </a:stretch>
        </p:blipFill>
        <p:spPr bwMode="auto">
          <a:xfrm>
            <a:off x="0" y="3657600"/>
            <a:ext cx="1724025" cy="2514600"/>
          </a:xfrm>
          <a:prstGeom prst="rect">
            <a:avLst/>
          </a:prstGeom>
          <a:noFill/>
          <a:ln w="9525">
            <a:noFill/>
            <a:miter lim="800000"/>
            <a:headEnd/>
            <a:tailEnd/>
          </a:ln>
        </p:spPr>
      </p:pic>
      <p:sp>
        <p:nvSpPr>
          <p:cNvPr id="94215" name="Rectangle 7"/>
          <p:cNvSpPr>
            <a:spLocks noChangeArrowheads="1"/>
          </p:cNvSpPr>
          <p:nvPr/>
        </p:nvSpPr>
        <p:spPr bwMode="auto">
          <a:xfrm>
            <a:off x="1905000" y="5638800"/>
            <a:ext cx="4572000" cy="830263"/>
          </a:xfrm>
          <a:prstGeom prst="rect">
            <a:avLst/>
          </a:prstGeom>
          <a:noFill/>
          <a:ln w="9525">
            <a:noFill/>
            <a:miter lim="800000"/>
            <a:headEnd/>
            <a:tailEnd/>
          </a:ln>
        </p:spPr>
        <p:txBody>
          <a:bodyPr>
            <a:spAutoFit/>
          </a:bodyPr>
          <a:lstStyle/>
          <a:p>
            <a:r>
              <a:rPr lang="en-US"/>
              <a:t>D. Walz , J. Amann, et al, SLAC </a:t>
            </a:r>
            <a:br>
              <a:rPr lang="en-US"/>
            </a:br>
            <a:r>
              <a:rPr lang="en-US"/>
              <a:t>P. Satyamurthy, P. Rai, V. Tiwari, K. Kulkarni, BARC, Mumbai, India</a:t>
            </a:r>
          </a:p>
        </p:txBody>
      </p:sp>
      <p:sp>
        <p:nvSpPr>
          <p:cNvPr id="94216" name="Rectangle 8"/>
          <p:cNvSpPr>
            <a:spLocks noChangeArrowheads="1"/>
          </p:cNvSpPr>
          <p:nvPr/>
        </p:nvSpPr>
        <p:spPr bwMode="auto">
          <a:xfrm>
            <a:off x="1828800" y="4419600"/>
            <a:ext cx="2057400" cy="1077913"/>
          </a:xfrm>
          <a:prstGeom prst="rect">
            <a:avLst/>
          </a:prstGeom>
          <a:noFill/>
          <a:ln w="9525">
            <a:noFill/>
            <a:miter lim="800000"/>
            <a:headEnd/>
            <a:tailEnd/>
          </a:ln>
        </p:spPr>
        <p:txBody>
          <a:bodyPr>
            <a:spAutoFit/>
          </a:bodyPr>
          <a:lstStyle/>
          <a:p>
            <a:r>
              <a:rPr lang="en-US"/>
              <a:t>Temperature distribution across the cross-section of the End plate</a:t>
            </a:r>
          </a:p>
        </p:txBody>
      </p:sp>
      <p:sp>
        <p:nvSpPr>
          <p:cNvPr id="94217" name="Rectangle 9"/>
          <p:cNvSpPr>
            <a:spLocks noChangeArrowheads="1"/>
          </p:cNvSpPr>
          <p:nvPr/>
        </p:nvSpPr>
        <p:spPr bwMode="auto">
          <a:xfrm>
            <a:off x="3352800" y="1143000"/>
            <a:ext cx="5562600" cy="584200"/>
          </a:xfrm>
          <a:prstGeom prst="rect">
            <a:avLst/>
          </a:prstGeom>
          <a:noFill/>
          <a:ln w="9525">
            <a:noFill/>
            <a:miter lim="800000"/>
            <a:headEnd/>
            <a:tailEnd/>
          </a:ln>
        </p:spPr>
        <p:txBody>
          <a:bodyPr>
            <a:spAutoFit/>
          </a:bodyPr>
          <a:lstStyle/>
          <a:p>
            <a:pPr indent="117475" algn="just"/>
            <a:r>
              <a:rPr lang="en-US"/>
              <a:t>Maximum temperature variation as a function of time at z = 2.9m ≡ 8.1Xo  ( Maximum temperature = 155</a:t>
            </a:r>
            <a:r>
              <a:rPr lang="en-US" baseline="30000"/>
              <a:t>0</a:t>
            </a:r>
            <a:r>
              <a:rPr lang="en-US"/>
              <a:t>C)</a:t>
            </a:r>
          </a:p>
        </p:txBody>
      </p:sp>
      <p:sp>
        <p:nvSpPr>
          <p:cNvPr id="94218" name="Rectangle 10"/>
          <p:cNvSpPr>
            <a:spLocks noChangeArrowheads="1"/>
          </p:cNvSpPr>
          <p:nvPr/>
        </p:nvSpPr>
        <p:spPr bwMode="auto">
          <a:xfrm>
            <a:off x="2286000" y="1905000"/>
            <a:ext cx="1143000" cy="1816100"/>
          </a:xfrm>
          <a:prstGeom prst="rect">
            <a:avLst/>
          </a:prstGeom>
          <a:noFill/>
          <a:ln w="9525">
            <a:noFill/>
            <a:miter lim="800000"/>
            <a:headEnd/>
            <a:tailEnd/>
          </a:ln>
        </p:spPr>
        <p:txBody>
          <a:bodyPr>
            <a:spAutoFit/>
          </a:bodyPr>
          <a:lstStyle/>
          <a:p>
            <a:pPr indent="117475"/>
            <a:r>
              <a:rPr lang="en-US"/>
              <a:t>Velocity contours (inlet velocity: 2.17m/s, mass flux: 19kg/m/s)</a:t>
            </a:r>
          </a:p>
        </p:txBody>
      </p:sp>
      <p:sp>
        <p:nvSpPr>
          <p:cNvPr id="94219" name="Rectangle 11"/>
          <p:cNvSpPr>
            <a:spLocks noChangeArrowheads="1"/>
          </p:cNvSpPr>
          <p:nvPr/>
        </p:nvSpPr>
        <p:spPr bwMode="auto">
          <a:xfrm>
            <a:off x="3886200" y="4419600"/>
            <a:ext cx="2819400" cy="1077913"/>
          </a:xfrm>
          <a:prstGeom prst="rect">
            <a:avLst/>
          </a:prstGeom>
          <a:noFill/>
          <a:ln w="9525">
            <a:noFill/>
            <a:miter lim="800000"/>
            <a:headEnd/>
            <a:tailEnd/>
          </a:ln>
        </p:spPr>
        <p:txBody>
          <a:bodyPr>
            <a:spAutoFit/>
          </a:bodyPr>
          <a:lstStyle/>
          <a:p>
            <a:pPr indent="117475"/>
            <a:r>
              <a:rPr lang="en-US"/>
              <a:t>Window temperature distribution just when the beam train completes energy deposition. (Max temp : 57</a:t>
            </a:r>
            <a:r>
              <a:rPr lang="en-US" baseline="30000"/>
              <a:t>0</a:t>
            </a:r>
            <a:r>
              <a:rPr lang="en-US"/>
              <a:t>C)</a:t>
            </a:r>
          </a:p>
        </p:txBody>
      </p:sp>
      <p:sp>
        <p:nvSpPr>
          <p:cNvPr id="94220" name="TextBox 12"/>
          <p:cNvSpPr txBox="1">
            <a:spLocks noChangeArrowheads="1"/>
          </p:cNvSpPr>
          <p:nvPr/>
        </p:nvSpPr>
        <p:spPr bwMode="auto">
          <a:xfrm>
            <a:off x="4557713" y="6324600"/>
            <a:ext cx="1843087" cy="338138"/>
          </a:xfrm>
          <a:prstGeom prst="rect">
            <a:avLst/>
          </a:prstGeom>
          <a:noFill/>
          <a:ln w="9525">
            <a:noFill/>
            <a:miter lim="800000"/>
            <a:headEnd/>
            <a:tailEnd/>
          </a:ln>
        </p:spPr>
        <p:txBody>
          <a:bodyPr wrap="none">
            <a:spAutoFit/>
          </a:bodyPr>
          <a:lstStyle/>
          <a:p>
            <a:r>
              <a:rPr lang="en-US"/>
              <a:t>From IPAC10 paper</a:t>
            </a:r>
          </a:p>
        </p:txBody>
      </p:sp>
    </p:spTree>
  </p:cSld>
  <p:clrMapOvr>
    <a:masterClrMapping/>
  </p:clrMapOvr>
  <p:transition>
    <p:strips dir="rd"/>
  </p:transition>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ChangeArrowheads="1"/>
          </p:cNvSpPr>
          <p:nvPr/>
        </p:nvSpPr>
        <p:spPr bwMode="auto">
          <a:xfrm>
            <a:off x="1285875" y="0"/>
            <a:ext cx="3810000" cy="939800"/>
          </a:xfrm>
          <a:prstGeom prst="rect">
            <a:avLst/>
          </a:prstGeom>
          <a:noFill/>
          <a:ln w="9525">
            <a:noFill/>
            <a:miter lim="800000"/>
            <a:headEnd/>
            <a:tailEnd/>
          </a:ln>
          <a:effectLst/>
        </p:spPr>
        <p:txBody>
          <a:bodyPr anchor="ctr"/>
          <a:lstStyle/>
          <a:p>
            <a:pPr algn="ctr">
              <a:defRPr/>
            </a:pPr>
            <a:r>
              <a:rPr kumimoji="1" lang="en-US" sz="3200" dirty="0">
                <a:solidFill>
                  <a:schemeClr val="tx2"/>
                </a:solidFill>
                <a:effectLst>
                  <a:outerShdw blurRad="38100" dist="38100" dir="2700000" algn="tl">
                    <a:srgbClr val="C0C0C0"/>
                  </a:outerShdw>
                </a:effectLst>
                <a:latin typeface="Berlin Sans FB" pitchFamily="34" charset="0"/>
                <a:ea typeface="+mn-ea"/>
                <a:cs typeface="+mn-cs"/>
              </a:rPr>
              <a:t>Beam Delivery &amp; </a:t>
            </a:r>
            <a:r>
              <a:rPr kumimoji="1" lang="en-US" sz="3200" dirty="0">
                <a:solidFill>
                  <a:srgbClr val="D60093"/>
                </a:solidFill>
                <a:effectLst>
                  <a:outerShdw blurRad="38100" dist="38100" dir="2700000" algn="tl">
                    <a:srgbClr val="C0C0C0"/>
                  </a:outerShdw>
                </a:effectLst>
                <a:latin typeface="Berlin Sans FB" pitchFamily="34" charset="0"/>
                <a:ea typeface="+mn-ea"/>
                <a:cs typeface="+mn-cs"/>
              </a:rPr>
              <a:t>MDI elements</a:t>
            </a:r>
          </a:p>
        </p:txBody>
      </p:sp>
      <p:pic>
        <p:nvPicPr>
          <p:cNvPr id="95235" name="Picture 3"/>
          <p:cNvPicPr>
            <a:picLocks noChangeAspect="1" noChangeArrowheads="1"/>
          </p:cNvPicPr>
          <p:nvPr/>
        </p:nvPicPr>
        <p:blipFill>
          <a:blip r:embed="rId3" cstate="screen"/>
          <a:srcRect t="11885" b="4312"/>
          <a:stretch>
            <a:fillRect/>
          </a:stretch>
        </p:blipFill>
        <p:spPr bwMode="auto">
          <a:xfrm>
            <a:off x="0" y="1447800"/>
            <a:ext cx="8686800" cy="5153025"/>
          </a:xfrm>
          <a:prstGeom prst="rect">
            <a:avLst/>
          </a:prstGeom>
          <a:noFill/>
          <a:ln w="9525">
            <a:noFill/>
            <a:miter lim="800000"/>
            <a:headEnd/>
            <a:tailEnd/>
          </a:ln>
        </p:spPr>
      </p:pic>
      <p:sp>
        <p:nvSpPr>
          <p:cNvPr id="95236" name="Text Box 4"/>
          <p:cNvSpPr txBox="1">
            <a:spLocks noChangeArrowheads="1"/>
          </p:cNvSpPr>
          <p:nvPr/>
        </p:nvSpPr>
        <p:spPr bwMode="auto">
          <a:xfrm>
            <a:off x="7646988" y="4030663"/>
            <a:ext cx="1268412" cy="457200"/>
          </a:xfrm>
          <a:prstGeom prst="rect">
            <a:avLst/>
          </a:prstGeom>
          <a:noFill/>
          <a:ln w="9525">
            <a:noFill/>
            <a:miter lim="800000"/>
            <a:headEnd/>
            <a:tailEnd/>
          </a:ln>
        </p:spPr>
        <p:txBody>
          <a:bodyPr wrap="none">
            <a:spAutoFit/>
          </a:bodyPr>
          <a:lstStyle/>
          <a:p>
            <a:pPr fontAlgn="ctr"/>
            <a:r>
              <a:rPr lang="en-US" sz="2400">
                <a:solidFill>
                  <a:srgbClr val="D60093"/>
                </a:solidFill>
                <a:latin typeface="Arial" pitchFamily="34" charset="0"/>
              </a:rPr>
              <a:t>14mr IR</a:t>
            </a:r>
          </a:p>
        </p:txBody>
      </p:sp>
      <p:sp>
        <p:nvSpPr>
          <p:cNvPr id="95237" name="Text Box 5"/>
          <p:cNvSpPr txBox="1">
            <a:spLocks noChangeArrowheads="1"/>
          </p:cNvSpPr>
          <p:nvPr/>
        </p:nvSpPr>
        <p:spPr bwMode="auto">
          <a:xfrm>
            <a:off x="6711950" y="3462338"/>
            <a:ext cx="1365250" cy="366712"/>
          </a:xfrm>
          <a:prstGeom prst="rect">
            <a:avLst/>
          </a:prstGeom>
          <a:noFill/>
          <a:ln w="9525">
            <a:noFill/>
            <a:miter lim="800000"/>
            <a:headEnd/>
            <a:tailEnd/>
          </a:ln>
        </p:spPr>
        <p:txBody>
          <a:bodyPr wrap="none">
            <a:spAutoFit/>
          </a:bodyPr>
          <a:lstStyle/>
          <a:p>
            <a:pPr fontAlgn="ctr"/>
            <a:r>
              <a:rPr lang="en-US" sz="1800">
                <a:solidFill>
                  <a:srgbClr val="008000"/>
                </a:solidFill>
                <a:latin typeface="Arial" pitchFamily="34" charset="0"/>
              </a:rPr>
              <a:t>Final Focus</a:t>
            </a:r>
          </a:p>
        </p:txBody>
      </p:sp>
      <p:sp>
        <p:nvSpPr>
          <p:cNvPr id="95238" name="Text Box 6"/>
          <p:cNvSpPr txBox="1">
            <a:spLocks noChangeArrowheads="1"/>
          </p:cNvSpPr>
          <p:nvPr/>
        </p:nvSpPr>
        <p:spPr bwMode="auto">
          <a:xfrm>
            <a:off x="4724400" y="3221038"/>
            <a:ext cx="1917700" cy="396875"/>
          </a:xfrm>
          <a:prstGeom prst="rect">
            <a:avLst/>
          </a:prstGeom>
          <a:noFill/>
          <a:ln w="9525">
            <a:noFill/>
            <a:miter lim="800000"/>
            <a:headEnd/>
            <a:tailEnd/>
          </a:ln>
        </p:spPr>
        <p:txBody>
          <a:bodyPr wrap="none">
            <a:spAutoFit/>
          </a:bodyPr>
          <a:lstStyle/>
          <a:p>
            <a:pPr fontAlgn="ctr"/>
            <a:r>
              <a:rPr lang="en-US" sz="2000">
                <a:solidFill>
                  <a:srgbClr val="D60093"/>
                </a:solidFill>
                <a:latin typeface="Arial" pitchFamily="34" charset="0"/>
              </a:rPr>
              <a:t>E-spectrometer</a:t>
            </a:r>
          </a:p>
        </p:txBody>
      </p:sp>
      <p:sp>
        <p:nvSpPr>
          <p:cNvPr id="95239" name="Text Box 7"/>
          <p:cNvSpPr txBox="1">
            <a:spLocks noChangeArrowheads="1"/>
          </p:cNvSpPr>
          <p:nvPr/>
        </p:nvSpPr>
        <p:spPr bwMode="auto">
          <a:xfrm>
            <a:off x="2924175" y="2470150"/>
            <a:ext cx="1454150" cy="396875"/>
          </a:xfrm>
          <a:prstGeom prst="rect">
            <a:avLst/>
          </a:prstGeom>
          <a:noFill/>
          <a:ln w="9525">
            <a:noFill/>
            <a:miter lim="800000"/>
            <a:headEnd/>
            <a:tailEnd/>
          </a:ln>
        </p:spPr>
        <p:txBody>
          <a:bodyPr wrap="none">
            <a:spAutoFit/>
          </a:bodyPr>
          <a:lstStyle/>
          <a:p>
            <a:pPr fontAlgn="ctr"/>
            <a:r>
              <a:rPr lang="en-US" sz="2000">
                <a:solidFill>
                  <a:srgbClr val="D60093"/>
                </a:solidFill>
                <a:latin typeface="Arial" pitchFamily="34" charset="0"/>
              </a:rPr>
              <a:t>polarimeter</a:t>
            </a:r>
          </a:p>
        </p:txBody>
      </p:sp>
      <p:sp>
        <p:nvSpPr>
          <p:cNvPr id="95240" name="Text Box 8"/>
          <p:cNvSpPr txBox="1">
            <a:spLocks noChangeArrowheads="1"/>
          </p:cNvSpPr>
          <p:nvPr/>
        </p:nvSpPr>
        <p:spPr bwMode="auto">
          <a:xfrm>
            <a:off x="457200" y="1785938"/>
            <a:ext cx="1365250" cy="366712"/>
          </a:xfrm>
          <a:prstGeom prst="rect">
            <a:avLst/>
          </a:prstGeom>
          <a:noFill/>
          <a:ln w="9525">
            <a:noFill/>
            <a:miter lim="800000"/>
            <a:headEnd/>
            <a:tailEnd/>
          </a:ln>
        </p:spPr>
        <p:txBody>
          <a:bodyPr wrap="none">
            <a:spAutoFit/>
          </a:bodyPr>
          <a:lstStyle/>
          <a:p>
            <a:pPr fontAlgn="ctr"/>
            <a:r>
              <a:rPr lang="en-US" sz="1800">
                <a:solidFill>
                  <a:srgbClr val="008000"/>
                </a:solidFill>
                <a:latin typeface="Arial" pitchFamily="34" charset="0"/>
              </a:rPr>
              <a:t>Diagnostics</a:t>
            </a:r>
          </a:p>
        </p:txBody>
      </p:sp>
      <p:sp>
        <p:nvSpPr>
          <p:cNvPr id="95241" name="Text Box 9"/>
          <p:cNvSpPr txBox="1">
            <a:spLocks noChangeArrowheads="1"/>
          </p:cNvSpPr>
          <p:nvPr/>
        </p:nvSpPr>
        <p:spPr bwMode="auto">
          <a:xfrm>
            <a:off x="2438400" y="4267200"/>
            <a:ext cx="1676400" cy="366713"/>
          </a:xfrm>
          <a:prstGeom prst="rect">
            <a:avLst/>
          </a:prstGeom>
          <a:noFill/>
          <a:ln w="9525">
            <a:noFill/>
            <a:miter lim="800000"/>
            <a:headEnd/>
            <a:tailEnd/>
          </a:ln>
        </p:spPr>
        <p:txBody>
          <a:bodyPr>
            <a:spAutoFit/>
          </a:bodyPr>
          <a:lstStyle/>
          <a:p>
            <a:pPr fontAlgn="ctr"/>
            <a:r>
              <a:rPr lang="en-US" sz="1800">
                <a:solidFill>
                  <a:srgbClr val="008000"/>
                </a:solidFill>
                <a:latin typeface="Arial" pitchFamily="34" charset="0"/>
              </a:rPr>
              <a:t>Tune-up dump</a:t>
            </a:r>
          </a:p>
        </p:txBody>
      </p:sp>
      <p:sp>
        <p:nvSpPr>
          <p:cNvPr id="95242" name="Text Box 10"/>
          <p:cNvSpPr txBox="1">
            <a:spLocks noChangeArrowheads="1"/>
          </p:cNvSpPr>
          <p:nvPr/>
        </p:nvSpPr>
        <p:spPr bwMode="auto">
          <a:xfrm>
            <a:off x="2362200" y="1668463"/>
            <a:ext cx="1082675" cy="915987"/>
          </a:xfrm>
          <a:prstGeom prst="rect">
            <a:avLst/>
          </a:prstGeom>
          <a:noFill/>
          <a:ln w="9525">
            <a:noFill/>
            <a:miter lim="800000"/>
            <a:headEnd/>
            <a:tailEnd/>
          </a:ln>
        </p:spPr>
        <p:txBody>
          <a:bodyPr>
            <a:spAutoFit/>
          </a:bodyPr>
          <a:lstStyle/>
          <a:p>
            <a:pPr fontAlgn="ctr"/>
            <a:r>
              <a:rPr lang="en-US" sz="1800">
                <a:solidFill>
                  <a:srgbClr val="008000"/>
                </a:solidFill>
                <a:latin typeface="Arial" pitchFamily="34" charset="0"/>
              </a:rPr>
              <a:t>Beam</a:t>
            </a:r>
          </a:p>
          <a:p>
            <a:pPr fontAlgn="ctr"/>
            <a:r>
              <a:rPr lang="en-US" sz="1800">
                <a:solidFill>
                  <a:srgbClr val="008000"/>
                </a:solidFill>
                <a:latin typeface="Arial" pitchFamily="34" charset="0"/>
              </a:rPr>
              <a:t>Switch</a:t>
            </a:r>
          </a:p>
          <a:p>
            <a:pPr fontAlgn="ctr"/>
            <a:r>
              <a:rPr lang="en-US" sz="1800">
                <a:solidFill>
                  <a:srgbClr val="008000"/>
                </a:solidFill>
                <a:latin typeface="Arial" pitchFamily="34" charset="0"/>
              </a:rPr>
              <a:t>Yard</a:t>
            </a:r>
          </a:p>
        </p:txBody>
      </p:sp>
      <p:sp>
        <p:nvSpPr>
          <p:cNvPr id="95243" name="Text Box 11"/>
          <p:cNvSpPr txBox="1">
            <a:spLocks noChangeArrowheads="1"/>
          </p:cNvSpPr>
          <p:nvPr/>
        </p:nvSpPr>
        <p:spPr bwMode="auto">
          <a:xfrm>
            <a:off x="-76200" y="2700338"/>
            <a:ext cx="1276350" cy="641350"/>
          </a:xfrm>
          <a:prstGeom prst="rect">
            <a:avLst/>
          </a:prstGeom>
          <a:noFill/>
          <a:ln w="9525">
            <a:noFill/>
            <a:miter lim="800000"/>
            <a:headEnd/>
            <a:tailEnd/>
          </a:ln>
        </p:spPr>
        <p:txBody>
          <a:bodyPr wrap="none">
            <a:spAutoFit/>
          </a:bodyPr>
          <a:lstStyle/>
          <a:p>
            <a:pPr fontAlgn="ctr"/>
            <a:r>
              <a:rPr lang="en-US" sz="1800">
                <a:solidFill>
                  <a:srgbClr val="008000"/>
                </a:solidFill>
                <a:latin typeface="Arial" pitchFamily="34" charset="0"/>
              </a:rPr>
              <a:t>Sacrificial </a:t>
            </a:r>
          </a:p>
          <a:p>
            <a:pPr fontAlgn="ctr"/>
            <a:r>
              <a:rPr lang="en-US" sz="1800">
                <a:solidFill>
                  <a:srgbClr val="008000"/>
                </a:solidFill>
                <a:latin typeface="Arial" pitchFamily="34" charset="0"/>
              </a:rPr>
              <a:t>collimators</a:t>
            </a:r>
          </a:p>
        </p:txBody>
      </p:sp>
      <p:sp>
        <p:nvSpPr>
          <p:cNvPr id="95244" name="Text Box 12"/>
          <p:cNvSpPr txBox="1">
            <a:spLocks noChangeArrowheads="1"/>
          </p:cNvSpPr>
          <p:nvPr/>
        </p:nvSpPr>
        <p:spPr bwMode="auto">
          <a:xfrm>
            <a:off x="6324600" y="6019800"/>
            <a:ext cx="2819400" cy="641350"/>
          </a:xfrm>
          <a:prstGeom prst="rect">
            <a:avLst/>
          </a:prstGeom>
          <a:noFill/>
          <a:ln w="9525">
            <a:noFill/>
            <a:miter lim="800000"/>
            <a:headEnd/>
            <a:tailEnd/>
          </a:ln>
        </p:spPr>
        <p:txBody>
          <a:bodyPr>
            <a:spAutoFit/>
          </a:bodyPr>
          <a:lstStyle/>
          <a:p>
            <a:pPr fontAlgn="ctr"/>
            <a:r>
              <a:rPr lang="en-US" sz="1800">
                <a:solidFill>
                  <a:srgbClr val="D60093"/>
                </a:solidFill>
                <a:latin typeface="Arial" pitchFamily="34" charset="0"/>
              </a:rPr>
              <a:t>Extraction with downstream diagnostics</a:t>
            </a:r>
          </a:p>
        </p:txBody>
      </p:sp>
      <p:sp>
        <p:nvSpPr>
          <p:cNvPr id="95245" name="Text Box 13"/>
          <p:cNvSpPr txBox="1">
            <a:spLocks noChangeArrowheads="1"/>
          </p:cNvSpPr>
          <p:nvPr/>
        </p:nvSpPr>
        <p:spPr bwMode="auto">
          <a:xfrm>
            <a:off x="152400" y="1447800"/>
            <a:ext cx="1506538" cy="336550"/>
          </a:xfrm>
          <a:prstGeom prst="rect">
            <a:avLst/>
          </a:prstGeom>
          <a:noFill/>
          <a:ln w="9525">
            <a:noFill/>
            <a:miter lim="800000"/>
            <a:headEnd/>
            <a:tailEnd/>
          </a:ln>
        </p:spPr>
        <p:txBody>
          <a:bodyPr wrap="none">
            <a:spAutoFit/>
          </a:bodyPr>
          <a:lstStyle/>
          <a:p>
            <a:pPr fontAlgn="ctr"/>
            <a:r>
              <a:rPr lang="en-US">
                <a:latin typeface="Arial" pitchFamily="34" charset="0"/>
              </a:rPr>
              <a:t>grid: 100m*1m</a:t>
            </a:r>
          </a:p>
        </p:txBody>
      </p:sp>
      <p:sp>
        <p:nvSpPr>
          <p:cNvPr id="95246" name="Text Box 14"/>
          <p:cNvSpPr txBox="1">
            <a:spLocks noChangeArrowheads="1"/>
          </p:cNvSpPr>
          <p:nvPr/>
        </p:nvSpPr>
        <p:spPr bwMode="auto">
          <a:xfrm>
            <a:off x="6019800" y="5486400"/>
            <a:ext cx="1439863" cy="396875"/>
          </a:xfrm>
          <a:prstGeom prst="rect">
            <a:avLst/>
          </a:prstGeom>
          <a:noFill/>
          <a:ln w="9525">
            <a:noFill/>
            <a:miter lim="800000"/>
            <a:headEnd/>
            <a:tailEnd/>
          </a:ln>
        </p:spPr>
        <p:txBody>
          <a:bodyPr wrap="none">
            <a:spAutoFit/>
          </a:bodyPr>
          <a:lstStyle/>
          <a:p>
            <a:pPr fontAlgn="ctr"/>
            <a:r>
              <a:rPr lang="en-US" sz="2000">
                <a:solidFill>
                  <a:srgbClr val="D60093"/>
                </a:solidFill>
                <a:latin typeface="Arial" pitchFamily="34" charset="0"/>
              </a:rPr>
              <a:t>Main dump</a:t>
            </a:r>
          </a:p>
        </p:txBody>
      </p:sp>
      <p:sp>
        <p:nvSpPr>
          <p:cNvPr id="95247" name="Text Box 15"/>
          <p:cNvSpPr txBox="1">
            <a:spLocks noChangeArrowheads="1"/>
          </p:cNvSpPr>
          <p:nvPr/>
        </p:nvSpPr>
        <p:spPr bwMode="auto">
          <a:xfrm>
            <a:off x="5986463" y="5165725"/>
            <a:ext cx="1328737" cy="396875"/>
          </a:xfrm>
          <a:prstGeom prst="rect">
            <a:avLst/>
          </a:prstGeom>
          <a:noFill/>
          <a:ln w="9525">
            <a:noFill/>
            <a:miter lim="800000"/>
            <a:headEnd/>
            <a:tailEnd/>
          </a:ln>
        </p:spPr>
        <p:txBody>
          <a:bodyPr wrap="none">
            <a:spAutoFit/>
          </a:bodyPr>
          <a:lstStyle/>
          <a:p>
            <a:pPr fontAlgn="ctr"/>
            <a:r>
              <a:rPr lang="en-US" sz="2000">
                <a:solidFill>
                  <a:srgbClr val="D60093"/>
                </a:solidFill>
                <a:latin typeface="Arial" pitchFamily="34" charset="0"/>
              </a:rPr>
              <a:t>Muon wall</a:t>
            </a:r>
          </a:p>
        </p:txBody>
      </p:sp>
      <p:sp>
        <p:nvSpPr>
          <p:cNvPr id="95248" name="Text Box 16"/>
          <p:cNvSpPr txBox="1">
            <a:spLocks noChangeArrowheads="1"/>
          </p:cNvSpPr>
          <p:nvPr/>
        </p:nvSpPr>
        <p:spPr bwMode="auto">
          <a:xfrm>
            <a:off x="762000" y="3625850"/>
            <a:ext cx="2438400" cy="641350"/>
          </a:xfrm>
          <a:prstGeom prst="rect">
            <a:avLst/>
          </a:prstGeom>
          <a:noFill/>
          <a:ln w="9525">
            <a:noFill/>
            <a:miter lim="800000"/>
            <a:headEnd/>
            <a:tailEnd/>
          </a:ln>
        </p:spPr>
        <p:txBody>
          <a:bodyPr>
            <a:spAutoFit/>
          </a:bodyPr>
          <a:lstStyle/>
          <a:p>
            <a:pPr fontAlgn="ctr"/>
            <a:r>
              <a:rPr lang="en-US" sz="1800">
                <a:solidFill>
                  <a:srgbClr val="008000"/>
                </a:solidFill>
                <a:latin typeface="Arial" pitchFamily="34" charset="0"/>
              </a:rPr>
              <a:t>Tune-up &amp; emergency Extraction</a:t>
            </a:r>
          </a:p>
        </p:txBody>
      </p:sp>
      <p:sp>
        <p:nvSpPr>
          <p:cNvPr id="95249" name="Line 17"/>
          <p:cNvSpPr>
            <a:spLocks noChangeShapeType="1"/>
          </p:cNvSpPr>
          <p:nvPr/>
        </p:nvSpPr>
        <p:spPr bwMode="auto">
          <a:xfrm flipV="1">
            <a:off x="6781800" y="4640263"/>
            <a:ext cx="457200" cy="609600"/>
          </a:xfrm>
          <a:prstGeom prst="line">
            <a:avLst/>
          </a:prstGeom>
          <a:noFill/>
          <a:ln w="9525">
            <a:solidFill>
              <a:schemeClr val="tx1"/>
            </a:solidFill>
            <a:round/>
            <a:headEnd/>
            <a:tailEnd type="triangle" w="med" len="med"/>
          </a:ln>
        </p:spPr>
        <p:txBody>
          <a:bodyPr/>
          <a:lstStyle/>
          <a:p>
            <a:endParaRPr lang="en-GB"/>
          </a:p>
        </p:txBody>
      </p:sp>
      <p:sp>
        <p:nvSpPr>
          <p:cNvPr id="95250" name="Line 18"/>
          <p:cNvSpPr>
            <a:spLocks noChangeShapeType="1"/>
          </p:cNvSpPr>
          <p:nvPr/>
        </p:nvSpPr>
        <p:spPr bwMode="auto">
          <a:xfrm>
            <a:off x="6858000" y="5791200"/>
            <a:ext cx="457200" cy="144463"/>
          </a:xfrm>
          <a:prstGeom prst="line">
            <a:avLst/>
          </a:prstGeom>
          <a:noFill/>
          <a:ln w="9525">
            <a:solidFill>
              <a:schemeClr val="tx1"/>
            </a:solidFill>
            <a:round/>
            <a:headEnd/>
            <a:tailEnd type="triangle" w="med" len="med"/>
          </a:ln>
        </p:spPr>
        <p:txBody>
          <a:bodyPr/>
          <a:lstStyle/>
          <a:p>
            <a:endParaRPr lang="en-GB"/>
          </a:p>
        </p:txBody>
      </p:sp>
      <p:sp>
        <p:nvSpPr>
          <p:cNvPr id="95251" name="Line 19"/>
          <p:cNvSpPr>
            <a:spLocks noChangeShapeType="1"/>
          </p:cNvSpPr>
          <p:nvPr/>
        </p:nvSpPr>
        <p:spPr bwMode="auto">
          <a:xfrm flipV="1">
            <a:off x="2743200" y="3649663"/>
            <a:ext cx="457200" cy="304800"/>
          </a:xfrm>
          <a:prstGeom prst="line">
            <a:avLst/>
          </a:prstGeom>
          <a:noFill/>
          <a:ln w="9525">
            <a:solidFill>
              <a:schemeClr val="tx1"/>
            </a:solidFill>
            <a:round/>
            <a:headEnd/>
            <a:tailEnd type="triangle" w="med" len="med"/>
          </a:ln>
        </p:spPr>
        <p:txBody>
          <a:bodyPr/>
          <a:lstStyle/>
          <a:p>
            <a:endParaRPr lang="en-GB"/>
          </a:p>
        </p:txBody>
      </p:sp>
      <p:sp>
        <p:nvSpPr>
          <p:cNvPr id="95252" name="Line 20"/>
          <p:cNvSpPr>
            <a:spLocks noChangeShapeType="1"/>
          </p:cNvSpPr>
          <p:nvPr/>
        </p:nvSpPr>
        <p:spPr bwMode="auto">
          <a:xfrm>
            <a:off x="8229600" y="4411663"/>
            <a:ext cx="304800" cy="838200"/>
          </a:xfrm>
          <a:prstGeom prst="line">
            <a:avLst/>
          </a:prstGeom>
          <a:noFill/>
          <a:ln w="9525">
            <a:solidFill>
              <a:schemeClr val="tx1"/>
            </a:solidFill>
            <a:round/>
            <a:headEnd/>
            <a:tailEnd type="triangle" w="med" len="med"/>
          </a:ln>
        </p:spPr>
        <p:txBody>
          <a:bodyPr/>
          <a:lstStyle/>
          <a:p>
            <a:endParaRPr lang="en-GB"/>
          </a:p>
        </p:txBody>
      </p:sp>
      <p:pic>
        <p:nvPicPr>
          <p:cNvPr id="95253" name="Picture 21" descr="gen_detector_2"/>
          <p:cNvPicPr>
            <a:picLocks noChangeAspect="1" noChangeArrowheads="1"/>
          </p:cNvPicPr>
          <p:nvPr/>
        </p:nvPicPr>
        <p:blipFill>
          <a:blip r:embed="rId4" cstate="screen"/>
          <a:srcRect/>
          <a:stretch>
            <a:fillRect/>
          </a:stretch>
        </p:blipFill>
        <p:spPr bwMode="auto">
          <a:xfrm>
            <a:off x="4953000" y="0"/>
            <a:ext cx="4191000" cy="2944813"/>
          </a:xfrm>
          <a:prstGeom prst="rect">
            <a:avLst/>
          </a:prstGeom>
          <a:noFill/>
          <a:ln w="9525">
            <a:noFill/>
            <a:miter lim="800000"/>
            <a:headEnd/>
            <a:tailEnd/>
          </a:ln>
        </p:spPr>
      </p:pic>
      <p:sp>
        <p:nvSpPr>
          <p:cNvPr id="24" name="Text Box 23"/>
          <p:cNvSpPr txBox="1">
            <a:spLocks noChangeArrowheads="1"/>
          </p:cNvSpPr>
          <p:nvPr/>
        </p:nvSpPr>
        <p:spPr bwMode="auto">
          <a:xfrm>
            <a:off x="7010400" y="0"/>
            <a:ext cx="2133600" cy="457200"/>
          </a:xfrm>
          <a:prstGeom prst="rect">
            <a:avLst/>
          </a:prstGeom>
          <a:noFill/>
          <a:ln w="9525">
            <a:noFill/>
            <a:miter lim="800000"/>
            <a:headEnd/>
            <a:tailEnd/>
          </a:ln>
          <a:effectLst/>
        </p:spPr>
        <p:txBody>
          <a:bodyPr lIns="0" rIns="0">
            <a:spAutoFit/>
          </a:bodyPr>
          <a:lstStyle/>
          <a:p>
            <a:pPr>
              <a:defRPr/>
            </a:pPr>
            <a:r>
              <a:rPr lang="en-US" sz="2400">
                <a:solidFill>
                  <a:srgbClr val="D60093"/>
                </a:solidFill>
                <a:effectLst>
                  <a:outerShdw blurRad="38100" dist="38100" dir="2700000" algn="tl">
                    <a:srgbClr val="C0C0C0"/>
                  </a:outerShdw>
                </a:effectLst>
                <a:latin typeface="Berlin Sans FB" pitchFamily="34" charset="0"/>
                <a:ea typeface="+mn-ea"/>
                <a:cs typeface="+mn-cs"/>
              </a:rPr>
              <a:t>IR Integration</a:t>
            </a:r>
          </a:p>
        </p:txBody>
      </p:sp>
      <p:pic>
        <p:nvPicPr>
          <p:cNvPr id="95255" name="Picture 25"/>
          <p:cNvPicPr>
            <a:picLocks noChangeAspect="1" noChangeArrowheads="1"/>
          </p:cNvPicPr>
          <p:nvPr/>
        </p:nvPicPr>
        <p:blipFill>
          <a:blip r:embed="rId5" cstate="screen"/>
          <a:srcRect/>
          <a:stretch>
            <a:fillRect/>
          </a:stretch>
        </p:blipFill>
        <p:spPr bwMode="auto">
          <a:xfrm>
            <a:off x="0" y="4805363"/>
            <a:ext cx="3352800" cy="1595437"/>
          </a:xfrm>
          <a:prstGeom prst="rect">
            <a:avLst/>
          </a:prstGeom>
          <a:noFill/>
          <a:ln w="9525">
            <a:noFill/>
            <a:miter lim="800000"/>
            <a:headEnd/>
            <a:tailEnd/>
          </a:ln>
        </p:spPr>
      </p:pic>
      <p:sp>
        <p:nvSpPr>
          <p:cNvPr id="95256" name="Text Box 26"/>
          <p:cNvSpPr txBox="1">
            <a:spLocks noChangeArrowheads="1"/>
          </p:cNvSpPr>
          <p:nvPr/>
        </p:nvSpPr>
        <p:spPr bwMode="auto">
          <a:xfrm>
            <a:off x="1373188" y="6096000"/>
            <a:ext cx="1617662" cy="396875"/>
          </a:xfrm>
          <a:prstGeom prst="rect">
            <a:avLst/>
          </a:prstGeom>
          <a:noFill/>
          <a:ln w="9525">
            <a:noFill/>
            <a:miter lim="800000"/>
            <a:headEnd/>
            <a:tailEnd/>
          </a:ln>
        </p:spPr>
        <p:txBody>
          <a:bodyPr wrap="none">
            <a:spAutoFit/>
          </a:bodyPr>
          <a:lstStyle/>
          <a:p>
            <a:r>
              <a:rPr lang="en-US" sz="2000">
                <a:solidFill>
                  <a:srgbClr val="FF33CC"/>
                </a:solidFill>
                <a:latin typeface="Berlin Sans FB" pitchFamily="34" charset="0"/>
              </a:rPr>
              <a:t>Final Doublet</a:t>
            </a:r>
          </a:p>
        </p:txBody>
      </p:sp>
      <p:sp>
        <p:nvSpPr>
          <p:cNvPr id="95257" name="Text Box 27"/>
          <p:cNvSpPr txBox="1">
            <a:spLocks noChangeArrowheads="1"/>
          </p:cNvSpPr>
          <p:nvPr/>
        </p:nvSpPr>
        <p:spPr bwMode="auto">
          <a:xfrm>
            <a:off x="79375" y="1004888"/>
            <a:ext cx="5026025" cy="396875"/>
          </a:xfrm>
          <a:prstGeom prst="rect">
            <a:avLst/>
          </a:prstGeom>
          <a:noFill/>
          <a:ln w="9525">
            <a:noFill/>
            <a:miter lim="800000"/>
            <a:headEnd/>
            <a:tailEnd/>
          </a:ln>
        </p:spPr>
        <p:txBody>
          <a:bodyPr wrap="none">
            <a:spAutoFit/>
          </a:bodyPr>
          <a:lstStyle/>
          <a:p>
            <a:r>
              <a:rPr lang="en-US" sz="2000" b="1" i="1"/>
              <a:t>1TeV CM, single IR, two detectors, push-pull  </a:t>
            </a:r>
          </a:p>
        </p:txBody>
      </p:sp>
      <p:pic>
        <p:nvPicPr>
          <p:cNvPr id="95258" name="Picture 28"/>
          <p:cNvPicPr>
            <a:picLocks noChangeAspect="1" noChangeArrowheads="1"/>
          </p:cNvPicPr>
          <p:nvPr/>
        </p:nvPicPr>
        <p:blipFill>
          <a:blip r:embed="rId6" cstate="screen"/>
          <a:srcRect/>
          <a:stretch>
            <a:fillRect/>
          </a:stretch>
        </p:blipFill>
        <p:spPr bwMode="auto">
          <a:xfrm>
            <a:off x="3276600" y="4648200"/>
            <a:ext cx="2819400" cy="1928813"/>
          </a:xfrm>
          <a:prstGeom prst="rect">
            <a:avLst/>
          </a:prstGeom>
          <a:noFill/>
          <a:ln w="9525" algn="ctr">
            <a:noFill/>
            <a:miter lim="800000"/>
            <a:headEnd/>
            <a:tailEnd/>
          </a:ln>
        </p:spPr>
      </p:pic>
      <p:pic>
        <p:nvPicPr>
          <p:cNvPr id="95259" name="Picture 29"/>
          <p:cNvPicPr>
            <a:picLocks noChangeAspect="1" noChangeArrowheads="1"/>
          </p:cNvPicPr>
          <p:nvPr/>
        </p:nvPicPr>
        <p:blipFill>
          <a:blip r:embed="rId7" cstate="screen">
            <a:clrChange>
              <a:clrFrom>
                <a:srgbClr val="000000"/>
              </a:clrFrom>
              <a:clrTo>
                <a:srgbClr val="000000">
                  <a:alpha val="0"/>
                </a:srgbClr>
              </a:clrTo>
            </a:clrChange>
          </a:blip>
          <a:srcRect/>
          <a:stretch>
            <a:fillRect/>
          </a:stretch>
        </p:blipFill>
        <p:spPr bwMode="auto">
          <a:xfrm>
            <a:off x="4876800" y="5181600"/>
            <a:ext cx="1219200" cy="1138238"/>
          </a:xfrm>
          <a:prstGeom prst="rect">
            <a:avLst/>
          </a:prstGeom>
          <a:noFill/>
          <a:ln w="9525" algn="ctr">
            <a:noFill/>
            <a:miter lim="800000"/>
            <a:headEnd/>
            <a:tailEnd/>
          </a:ln>
        </p:spPr>
      </p:pic>
      <p:sp>
        <p:nvSpPr>
          <p:cNvPr id="95260" name="Line 30"/>
          <p:cNvSpPr>
            <a:spLocks noChangeShapeType="1"/>
          </p:cNvSpPr>
          <p:nvPr/>
        </p:nvSpPr>
        <p:spPr bwMode="auto">
          <a:xfrm flipH="1">
            <a:off x="2128838" y="2668588"/>
            <a:ext cx="838200" cy="152400"/>
          </a:xfrm>
          <a:prstGeom prst="line">
            <a:avLst/>
          </a:prstGeom>
          <a:noFill/>
          <a:ln w="9525">
            <a:solidFill>
              <a:schemeClr val="tx1"/>
            </a:solidFill>
            <a:round/>
            <a:headEnd/>
            <a:tailEnd type="triangle" w="med" len="med"/>
          </a:ln>
        </p:spPr>
        <p:txBody>
          <a:bodyPr wrap="none">
            <a:spAutoFit/>
          </a:bodyPr>
          <a:lstStyle/>
          <a:p>
            <a:endParaRPr lang="en-GB"/>
          </a:p>
        </p:txBody>
      </p:sp>
      <p:sp>
        <p:nvSpPr>
          <p:cNvPr id="95261" name="Line 31"/>
          <p:cNvSpPr>
            <a:spLocks noChangeShapeType="1"/>
          </p:cNvSpPr>
          <p:nvPr/>
        </p:nvSpPr>
        <p:spPr bwMode="auto">
          <a:xfrm>
            <a:off x="5486400" y="3505200"/>
            <a:ext cx="381000" cy="762000"/>
          </a:xfrm>
          <a:prstGeom prst="line">
            <a:avLst/>
          </a:prstGeom>
          <a:noFill/>
          <a:ln w="9525">
            <a:solidFill>
              <a:schemeClr val="tx1"/>
            </a:solidFill>
            <a:round/>
            <a:headEnd/>
            <a:tailEnd type="triangle" w="med" len="med"/>
          </a:ln>
        </p:spPr>
        <p:txBody>
          <a:bodyPr wrap="none">
            <a:spAutoFit/>
          </a:bodyPr>
          <a:lstStyle/>
          <a:p>
            <a:endParaRPr lang="en-GB"/>
          </a:p>
        </p:txBody>
      </p:sp>
      <p:sp>
        <p:nvSpPr>
          <p:cNvPr id="95262" name="Text Box 32"/>
          <p:cNvSpPr txBox="1">
            <a:spLocks noChangeArrowheads="1"/>
          </p:cNvSpPr>
          <p:nvPr/>
        </p:nvSpPr>
        <p:spPr bwMode="auto">
          <a:xfrm>
            <a:off x="3429000" y="2867025"/>
            <a:ext cx="1905000" cy="366713"/>
          </a:xfrm>
          <a:prstGeom prst="rect">
            <a:avLst/>
          </a:prstGeom>
          <a:noFill/>
          <a:ln w="9525">
            <a:noFill/>
            <a:miter lim="800000"/>
            <a:headEnd/>
            <a:tailEnd/>
          </a:ln>
        </p:spPr>
        <p:txBody>
          <a:bodyPr>
            <a:spAutoFit/>
          </a:bodyPr>
          <a:lstStyle/>
          <a:p>
            <a:pPr fontAlgn="ctr"/>
            <a:r>
              <a:rPr lang="en-US" sz="1800">
                <a:solidFill>
                  <a:srgbClr val="008000"/>
                </a:solidFill>
                <a:latin typeface="Arial" pitchFamily="34" charset="0"/>
              </a:rPr>
              <a:t>Collimation: </a:t>
            </a:r>
            <a:r>
              <a:rPr lang="en-US" sz="1800" b="1">
                <a:solidFill>
                  <a:srgbClr val="008000"/>
                </a:solidFill>
                <a:latin typeface="Symbol" pitchFamily="18" charset="2"/>
              </a:rPr>
              <a:t>b</a:t>
            </a:r>
            <a:r>
              <a:rPr lang="en-US" sz="1800">
                <a:solidFill>
                  <a:srgbClr val="008000"/>
                </a:solidFill>
                <a:latin typeface="Arial" pitchFamily="34" charset="0"/>
              </a:rPr>
              <a:t>, E</a:t>
            </a:r>
          </a:p>
        </p:txBody>
      </p:sp>
      <p:sp>
        <p:nvSpPr>
          <p:cNvPr id="95263" name="Text Box 33"/>
          <p:cNvSpPr txBox="1">
            <a:spLocks noChangeArrowheads="1"/>
          </p:cNvSpPr>
          <p:nvPr/>
        </p:nvSpPr>
        <p:spPr bwMode="auto">
          <a:xfrm>
            <a:off x="6781800" y="381000"/>
            <a:ext cx="1844675" cy="822325"/>
          </a:xfrm>
          <a:prstGeom prst="rect">
            <a:avLst/>
          </a:prstGeom>
          <a:solidFill>
            <a:schemeClr val="bg1">
              <a:alpha val="74117"/>
            </a:schemeClr>
          </a:solidFill>
          <a:ln w="9525">
            <a:noFill/>
            <a:miter lim="800000"/>
            <a:headEnd/>
            <a:tailEnd/>
          </a:ln>
        </p:spPr>
        <p:txBody>
          <a:bodyPr>
            <a:spAutoFit/>
          </a:bodyPr>
          <a:lstStyle/>
          <a:p>
            <a:pPr fontAlgn="ctr">
              <a:buFontTx/>
              <a:buChar char="•"/>
            </a:pPr>
            <a:r>
              <a:rPr lang="en-US" sz="1200" b="1">
                <a:solidFill>
                  <a:srgbClr val="D60093"/>
                </a:solidFill>
                <a:latin typeface="Arial" pitchFamily="34" charset="0"/>
              </a:rPr>
              <a:t> Very forward region</a:t>
            </a:r>
          </a:p>
          <a:p>
            <a:pPr fontAlgn="ctr">
              <a:buFontTx/>
              <a:buChar char="•"/>
            </a:pPr>
            <a:r>
              <a:rPr lang="en-US" sz="1200" b="1">
                <a:solidFill>
                  <a:srgbClr val="D60093"/>
                </a:solidFill>
                <a:latin typeface="Arial" pitchFamily="34" charset="0"/>
              </a:rPr>
              <a:t>Beam-CAL</a:t>
            </a:r>
          </a:p>
          <a:p>
            <a:pPr fontAlgn="ctr">
              <a:buFontTx/>
              <a:buChar char="•"/>
            </a:pPr>
            <a:r>
              <a:rPr lang="en-US" sz="1200" b="1">
                <a:solidFill>
                  <a:srgbClr val="D60093"/>
                </a:solidFill>
                <a:latin typeface="Arial" pitchFamily="34" charset="0"/>
              </a:rPr>
              <a:t>Lumi-Cal</a:t>
            </a:r>
          </a:p>
          <a:p>
            <a:pPr fontAlgn="ctr">
              <a:buFontTx/>
              <a:buChar char="•"/>
            </a:pPr>
            <a:r>
              <a:rPr lang="en-US" sz="1200" b="1">
                <a:solidFill>
                  <a:srgbClr val="D60093"/>
                </a:solidFill>
                <a:latin typeface="Arial" pitchFamily="34" charset="0"/>
              </a:rPr>
              <a:t>Vertex</a:t>
            </a:r>
          </a:p>
        </p:txBody>
      </p:sp>
    </p:spTree>
  </p:cSld>
  <p:clrMapOvr>
    <a:masterClrMapping/>
  </p:clrMapOvr>
  <p:transition>
    <p:strips dir="rd"/>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4"/>
          <p:cNvSpPr>
            <a:spLocks noChangeArrowheads="1"/>
          </p:cNvSpPr>
          <p:nvPr/>
        </p:nvSpPr>
        <p:spPr bwMode="auto">
          <a:xfrm>
            <a:off x="1295400" y="0"/>
            <a:ext cx="7848600" cy="939800"/>
          </a:xfrm>
          <a:prstGeom prst="rect">
            <a:avLst/>
          </a:prstGeom>
          <a:noFill/>
          <a:ln w="9525">
            <a:noFill/>
            <a:miter lim="800000"/>
            <a:headEnd/>
            <a:tailEnd/>
          </a:ln>
        </p:spPr>
        <p:txBody>
          <a:bodyPr anchor="ctr"/>
          <a:lstStyle/>
          <a:p>
            <a:pPr algn="ctr"/>
            <a:r>
              <a:rPr kumimoji="1" lang="en-US" sz="3600">
                <a:solidFill>
                  <a:schemeClr val="tx2"/>
                </a:solidFill>
                <a:latin typeface="Berlin Sans FB" pitchFamily="34" charset="0"/>
              </a:rPr>
              <a:t>Parameters of ILC BDS</a:t>
            </a:r>
          </a:p>
        </p:txBody>
      </p:sp>
      <p:pic>
        <p:nvPicPr>
          <p:cNvPr id="32771" name="Picture 5"/>
          <p:cNvPicPr>
            <a:picLocks noChangeAspect="1" noChangeArrowheads="1"/>
          </p:cNvPicPr>
          <p:nvPr/>
        </p:nvPicPr>
        <p:blipFill>
          <a:blip r:embed="rId2" cstate="screen"/>
          <a:srcRect/>
          <a:stretch>
            <a:fillRect/>
          </a:stretch>
        </p:blipFill>
        <p:spPr bwMode="auto">
          <a:xfrm>
            <a:off x="1066800" y="1143000"/>
            <a:ext cx="7305675" cy="5602288"/>
          </a:xfrm>
          <a:prstGeom prst="rect">
            <a:avLst/>
          </a:prstGeom>
          <a:noFill/>
          <a:ln w="9525">
            <a:noFill/>
            <a:miter lim="800000"/>
            <a:headEnd/>
            <a:tailEnd/>
          </a:ln>
        </p:spPr>
      </p:pic>
    </p:spTree>
  </p:cSld>
  <p:clrMapOvr>
    <a:masterClrMapping/>
  </p:clrMapOvr>
  <p:transition>
    <p:strips dir="rd"/>
  </p:transition>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6258" name="Picture 4"/>
          <p:cNvPicPr>
            <a:picLocks noChangeAspect="1" noChangeArrowheads="1"/>
          </p:cNvPicPr>
          <p:nvPr/>
        </p:nvPicPr>
        <p:blipFill>
          <a:blip r:embed="rId3" cstate="screen"/>
          <a:srcRect/>
          <a:stretch>
            <a:fillRect/>
          </a:stretch>
        </p:blipFill>
        <p:spPr bwMode="auto">
          <a:xfrm>
            <a:off x="292100" y="981075"/>
            <a:ext cx="8558213" cy="4895850"/>
          </a:xfrm>
          <a:prstGeom prst="rect">
            <a:avLst/>
          </a:prstGeom>
          <a:noFill/>
          <a:ln w="9525" algn="ctr">
            <a:noFill/>
            <a:miter lim="800000"/>
            <a:headEnd/>
            <a:tailEnd/>
          </a:ln>
        </p:spPr>
      </p:pic>
      <p:sp>
        <p:nvSpPr>
          <p:cNvPr id="96259" name="Rectangle 5"/>
          <p:cNvSpPr>
            <a:spLocks noChangeArrowheads="1"/>
          </p:cNvSpPr>
          <p:nvPr/>
        </p:nvSpPr>
        <p:spPr bwMode="auto">
          <a:xfrm>
            <a:off x="152400" y="87313"/>
            <a:ext cx="8763000" cy="533400"/>
          </a:xfrm>
          <a:prstGeom prst="rect">
            <a:avLst/>
          </a:prstGeom>
          <a:noFill/>
          <a:ln w="9525">
            <a:noFill/>
            <a:miter lim="800000"/>
            <a:headEnd/>
            <a:tailEnd/>
          </a:ln>
        </p:spPr>
        <p:txBody>
          <a:bodyPr anchor="ctr"/>
          <a:lstStyle/>
          <a:p>
            <a:pPr algn="ctr" eaLnBrk="1" hangingPunct="1"/>
            <a:r>
              <a:rPr lang="en-GB" sz="2400" b="1">
                <a:latin typeface="Arial" pitchFamily="34" charset="0"/>
              </a:rPr>
              <a:t>ILC BDS Optical Functions</a:t>
            </a:r>
          </a:p>
        </p:txBody>
      </p:sp>
    </p:spTree>
  </p:cSld>
  <p:clrMapOvr>
    <a:masterClrMapping/>
  </p:clrMapOvr>
  <p:transition>
    <p:strips dir="rd"/>
  </p:transition>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8630" name="Rectangle 6"/>
          <p:cNvSpPr>
            <a:spLocks noGrp="1" noChangeArrowheads="1"/>
          </p:cNvSpPr>
          <p:nvPr>
            <p:ph type="title" idx="4294967295"/>
          </p:nvPr>
        </p:nvSpPr>
        <p:spPr>
          <a:xfrm>
            <a:off x="1143000" y="228600"/>
            <a:ext cx="7772400" cy="609600"/>
          </a:xfrm>
        </p:spPr>
        <p:txBody>
          <a:bodyPr/>
          <a:lstStyle/>
          <a:p>
            <a:pPr>
              <a:defRPr/>
            </a:pPr>
            <a:r>
              <a:rPr lang="en-US" dirty="0" smtClean="0">
                <a:effectLst>
                  <a:outerShdw blurRad="38100" dist="38100" dir="2700000" algn="tl">
                    <a:srgbClr val="C0C0C0"/>
                  </a:outerShdw>
                </a:effectLst>
              </a:rPr>
              <a:t>BDS &amp; MDI Configuration Evolution</a:t>
            </a:r>
            <a:endParaRPr lang="en-US" sz="3200" dirty="0" smtClean="0">
              <a:effectLst>
                <a:outerShdw blurRad="38100" dist="38100" dir="2700000" algn="tl">
                  <a:srgbClr val="C0C0C0"/>
                </a:outerShdw>
              </a:effectLst>
            </a:endParaRPr>
          </a:p>
        </p:txBody>
      </p:sp>
      <p:sp>
        <p:nvSpPr>
          <p:cNvPr id="97283" name="Rectangle 12"/>
          <p:cNvSpPr>
            <a:spLocks noChangeArrowheads="1"/>
          </p:cNvSpPr>
          <p:nvPr/>
        </p:nvSpPr>
        <p:spPr bwMode="auto">
          <a:xfrm>
            <a:off x="1295400" y="1143000"/>
            <a:ext cx="457200" cy="2057400"/>
          </a:xfrm>
          <a:prstGeom prst="rect">
            <a:avLst/>
          </a:prstGeom>
          <a:solidFill>
            <a:schemeClr val="accent1"/>
          </a:solidFill>
          <a:ln w="9525">
            <a:solidFill>
              <a:schemeClr val="tx1"/>
            </a:solidFill>
            <a:miter lim="800000"/>
            <a:headEnd/>
            <a:tailEnd/>
          </a:ln>
        </p:spPr>
        <p:txBody>
          <a:bodyPr vert="eaVert" wrap="none" anchor="ctr"/>
          <a:lstStyle/>
          <a:p>
            <a:pPr algn="ctr"/>
            <a:r>
              <a:rPr lang="en-US"/>
              <a:t>TRC review</a:t>
            </a:r>
          </a:p>
        </p:txBody>
      </p:sp>
      <p:sp>
        <p:nvSpPr>
          <p:cNvPr id="97284" name="Rectangle 13"/>
          <p:cNvSpPr>
            <a:spLocks noChangeArrowheads="1"/>
          </p:cNvSpPr>
          <p:nvPr/>
        </p:nvSpPr>
        <p:spPr bwMode="auto">
          <a:xfrm>
            <a:off x="2819400" y="1143000"/>
            <a:ext cx="457200" cy="2209800"/>
          </a:xfrm>
          <a:prstGeom prst="rect">
            <a:avLst/>
          </a:prstGeom>
          <a:solidFill>
            <a:schemeClr val="accent1"/>
          </a:solidFill>
          <a:ln w="9525">
            <a:solidFill>
              <a:schemeClr val="tx1"/>
            </a:solidFill>
            <a:miter lim="800000"/>
            <a:headEnd/>
            <a:tailEnd/>
          </a:ln>
        </p:spPr>
        <p:txBody>
          <a:bodyPr vert="eaVert" wrap="none" anchor="ctr"/>
          <a:lstStyle/>
          <a:p>
            <a:pPr algn="ctr"/>
            <a:r>
              <a:rPr lang="en-US"/>
              <a:t>GDE reviews</a:t>
            </a:r>
          </a:p>
        </p:txBody>
      </p:sp>
      <p:sp>
        <p:nvSpPr>
          <p:cNvPr id="97285" name="AutoShape 14"/>
          <p:cNvSpPr>
            <a:spLocks noChangeArrowheads="1"/>
          </p:cNvSpPr>
          <p:nvPr/>
        </p:nvSpPr>
        <p:spPr bwMode="auto">
          <a:xfrm>
            <a:off x="228600" y="1447800"/>
            <a:ext cx="990600" cy="457200"/>
          </a:xfrm>
          <a:prstGeom prst="notchedRightArrow">
            <a:avLst>
              <a:gd name="adj1" fmla="val 50000"/>
              <a:gd name="adj2" fmla="val 37495"/>
            </a:avLst>
          </a:prstGeom>
          <a:solidFill>
            <a:schemeClr val="accent1"/>
          </a:solidFill>
          <a:ln w="9525">
            <a:solidFill>
              <a:schemeClr val="tx1"/>
            </a:solidFill>
            <a:miter lim="800000"/>
            <a:headEnd/>
            <a:tailEnd/>
          </a:ln>
        </p:spPr>
        <p:txBody>
          <a:bodyPr wrap="none" anchor="ctr"/>
          <a:lstStyle/>
          <a:p>
            <a:pPr algn="ctr"/>
            <a:r>
              <a:rPr lang="en-US"/>
              <a:t>Head on</a:t>
            </a:r>
          </a:p>
        </p:txBody>
      </p:sp>
      <p:sp>
        <p:nvSpPr>
          <p:cNvPr id="97286" name="AutoShape 15"/>
          <p:cNvSpPr>
            <a:spLocks noChangeArrowheads="1"/>
          </p:cNvSpPr>
          <p:nvPr/>
        </p:nvSpPr>
        <p:spPr bwMode="auto">
          <a:xfrm>
            <a:off x="228600" y="2438400"/>
            <a:ext cx="990600" cy="457200"/>
          </a:xfrm>
          <a:prstGeom prst="notchedRightArrow">
            <a:avLst>
              <a:gd name="adj1" fmla="val 50000"/>
              <a:gd name="adj2" fmla="val 37495"/>
            </a:avLst>
          </a:prstGeom>
          <a:solidFill>
            <a:schemeClr val="accent1"/>
          </a:solidFill>
          <a:ln w="9525">
            <a:solidFill>
              <a:schemeClr val="tx1"/>
            </a:solidFill>
            <a:miter lim="800000"/>
            <a:headEnd/>
            <a:tailEnd/>
          </a:ln>
        </p:spPr>
        <p:txBody>
          <a:bodyPr wrap="none" anchor="ctr"/>
          <a:lstStyle/>
          <a:p>
            <a:pPr algn="ctr"/>
            <a:r>
              <a:rPr lang="en-US"/>
              <a:t>20mrad</a:t>
            </a:r>
          </a:p>
        </p:txBody>
      </p:sp>
      <p:sp>
        <p:nvSpPr>
          <p:cNvPr id="333846" name="Text Box 22"/>
          <p:cNvSpPr txBox="1">
            <a:spLocks noChangeArrowheads="1"/>
          </p:cNvSpPr>
          <p:nvPr/>
        </p:nvSpPr>
        <p:spPr bwMode="auto">
          <a:xfrm>
            <a:off x="152400" y="3816350"/>
            <a:ext cx="8839200" cy="2584450"/>
          </a:xfrm>
          <a:prstGeom prst="rect">
            <a:avLst/>
          </a:prstGeom>
          <a:noFill/>
          <a:ln w="9525">
            <a:noFill/>
            <a:miter lim="800000"/>
            <a:headEnd/>
            <a:tailEnd/>
          </a:ln>
          <a:effectLst/>
        </p:spPr>
        <p:txBody>
          <a:bodyPr>
            <a:spAutoFit/>
          </a:bodyPr>
          <a:lstStyle/>
          <a:p>
            <a:pPr>
              <a:buFontTx/>
              <a:buChar char="•"/>
              <a:defRPr/>
            </a:pPr>
            <a:r>
              <a:rPr lang="en-US" sz="1800" b="1" dirty="0">
                <a:solidFill>
                  <a:schemeClr val="tx2"/>
                </a:solidFill>
              </a:rPr>
              <a:t> Evolution of BDS MDI configuration </a:t>
            </a:r>
          </a:p>
          <a:p>
            <a:pPr lvl="1">
              <a:buFontTx/>
              <a:buChar char="•"/>
              <a:defRPr/>
            </a:pPr>
            <a:r>
              <a:rPr lang="en-US" sz="1800" dirty="0">
                <a:solidFill>
                  <a:schemeClr val="tx2"/>
                </a:solidFill>
              </a:rPr>
              <a:t>  Head on; small crossing angle; large crossing angle</a:t>
            </a:r>
          </a:p>
          <a:p>
            <a:pPr lvl="1">
              <a:defRPr/>
            </a:pPr>
            <a:r>
              <a:rPr lang="en-US" sz="1800" dirty="0">
                <a:solidFill>
                  <a:schemeClr val="tx2"/>
                </a:solidFill>
              </a:rPr>
              <a:t> </a:t>
            </a:r>
          </a:p>
          <a:p>
            <a:pPr lvl="1">
              <a:buFontTx/>
              <a:buChar char="•"/>
              <a:defRPr/>
            </a:pPr>
            <a:r>
              <a:rPr lang="en-US" sz="1800" dirty="0">
                <a:solidFill>
                  <a:schemeClr val="tx2"/>
                </a:solidFill>
              </a:rPr>
              <a:t> MDI &amp; Detector performance were the major criteria for selection of more optimal configuration at every review or decision point</a:t>
            </a:r>
          </a:p>
          <a:p>
            <a:pPr lvl="1">
              <a:buFontTx/>
              <a:buChar char="•"/>
              <a:defRPr/>
            </a:pPr>
            <a:endParaRPr lang="en-US" sz="1800" dirty="0">
              <a:solidFill>
                <a:schemeClr val="tx2"/>
              </a:solidFill>
            </a:endParaRPr>
          </a:p>
          <a:p>
            <a:pPr marL="800100" lvl="1" indent="-342900">
              <a:buFontTx/>
              <a:buAutoNum type="arabicParenR"/>
              <a:defRPr/>
            </a:pPr>
            <a:r>
              <a:rPr lang="en-US" sz="1800" dirty="0">
                <a:solidFill>
                  <a:schemeClr val="tx2"/>
                </a:solidFill>
              </a:rPr>
              <a:t>Found unforeseen losses of </a:t>
            </a:r>
            <a:r>
              <a:rPr lang="en-US" sz="1800" dirty="0" err="1">
                <a:solidFill>
                  <a:schemeClr val="tx2"/>
                </a:solidFill>
              </a:rPr>
              <a:t>beamstrahlung</a:t>
            </a:r>
            <a:r>
              <a:rPr lang="en-US" sz="1800" dirty="0">
                <a:solidFill>
                  <a:schemeClr val="tx2"/>
                </a:solidFill>
              </a:rPr>
              <a:t> photons on extraction septum blade</a:t>
            </a:r>
          </a:p>
          <a:p>
            <a:pPr marL="800100" lvl="1" indent="-342900">
              <a:buFontTx/>
              <a:buAutoNum type="arabicParenR"/>
              <a:defRPr/>
            </a:pPr>
            <a:r>
              <a:rPr lang="en-US" sz="1800" dirty="0">
                <a:solidFill>
                  <a:schemeClr val="tx2"/>
                </a:solidFill>
              </a:rPr>
              <a:t>Identified issues with losses of extracted beam, and its SR; realized cost non-effectiveness of the design</a:t>
            </a:r>
          </a:p>
        </p:txBody>
      </p:sp>
      <p:sp>
        <p:nvSpPr>
          <p:cNvPr id="97288" name="AutoShape 14"/>
          <p:cNvSpPr>
            <a:spLocks noChangeArrowheads="1"/>
          </p:cNvSpPr>
          <p:nvPr/>
        </p:nvSpPr>
        <p:spPr bwMode="auto">
          <a:xfrm>
            <a:off x="1879600" y="1447800"/>
            <a:ext cx="863600" cy="457200"/>
          </a:xfrm>
          <a:prstGeom prst="notchedRightArrow">
            <a:avLst>
              <a:gd name="adj1" fmla="val 50000"/>
              <a:gd name="adj2" fmla="val 37498"/>
            </a:avLst>
          </a:prstGeom>
          <a:solidFill>
            <a:schemeClr val="accent1"/>
          </a:solidFill>
          <a:ln w="9525">
            <a:solidFill>
              <a:schemeClr val="tx1"/>
            </a:solidFill>
            <a:miter lim="800000"/>
            <a:headEnd/>
            <a:tailEnd/>
          </a:ln>
        </p:spPr>
        <p:txBody>
          <a:bodyPr wrap="none" anchor="ctr"/>
          <a:lstStyle/>
          <a:p>
            <a:pPr algn="ctr"/>
            <a:r>
              <a:rPr lang="en-US"/>
              <a:t>Head on</a:t>
            </a:r>
          </a:p>
        </p:txBody>
      </p:sp>
      <p:sp>
        <p:nvSpPr>
          <p:cNvPr id="97289" name="AutoShape 15"/>
          <p:cNvSpPr>
            <a:spLocks noChangeArrowheads="1"/>
          </p:cNvSpPr>
          <p:nvPr/>
        </p:nvSpPr>
        <p:spPr bwMode="auto">
          <a:xfrm>
            <a:off x="1879600" y="2438400"/>
            <a:ext cx="863600" cy="457200"/>
          </a:xfrm>
          <a:prstGeom prst="notchedRightArrow">
            <a:avLst>
              <a:gd name="adj1" fmla="val 50000"/>
              <a:gd name="adj2" fmla="val 37498"/>
            </a:avLst>
          </a:prstGeom>
          <a:solidFill>
            <a:schemeClr val="accent1"/>
          </a:solidFill>
          <a:ln w="9525">
            <a:solidFill>
              <a:schemeClr val="tx1"/>
            </a:solidFill>
            <a:miter lim="800000"/>
            <a:headEnd/>
            <a:tailEnd/>
          </a:ln>
        </p:spPr>
        <p:txBody>
          <a:bodyPr wrap="none" anchor="ctr"/>
          <a:lstStyle/>
          <a:p>
            <a:pPr algn="ctr"/>
            <a:r>
              <a:rPr lang="en-US"/>
              <a:t>20mrad</a:t>
            </a:r>
          </a:p>
        </p:txBody>
      </p:sp>
      <p:sp>
        <p:nvSpPr>
          <p:cNvPr id="97290" name="AutoShape 14"/>
          <p:cNvSpPr>
            <a:spLocks noChangeArrowheads="1"/>
          </p:cNvSpPr>
          <p:nvPr/>
        </p:nvSpPr>
        <p:spPr bwMode="auto">
          <a:xfrm>
            <a:off x="3429000" y="1371600"/>
            <a:ext cx="838200" cy="457200"/>
          </a:xfrm>
          <a:prstGeom prst="notchedRightArrow">
            <a:avLst>
              <a:gd name="adj1" fmla="val 50000"/>
              <a:gd name="adj2" fmla="val 37498"/>
            </a:avLst>
          </a:prstGeom>
          <a:solidFill>
            <a:schemeClr val="accent1"/>
          </a:solidFill>
          <a:ln w="9525">
            <a:solidFill>
              <a:schemeClr val="tx1"/>
            </a:solidFill>
            <a:miter lim="800000"/>
            <a:headEnd/>
            <a:tailEnd/>
          </a:ln>
        </p:spPr>
        <p:txBody>
          <a:bodyPr wrap="none" anchor="ctr"/>
          <a:lstStyle/>
          <a:p>
            <a:pPr algn="ctr"/>
            <a:r>
              <a:rPr lang="en-US"/>
              <a:t>Head on</a:t>
            </a:r>
          </a:p>
        </p:txBody>
      </p:sp>
      <p:sp>
        <p:nvSpPr>
          <p:cNvPr id="97291" name="AutoShape 15"/>
          <p:cNvSpPr>
            <a:spLocks noChangeArrowheads="1"/>
          </p:cNvSpPr>
          <p:nvPr/>
        </p:nvSpPr>
        <p:spPr bwMode="auto">
          <a:xfrm>
            <a:off x="3429000" y="2057400"/>
            <a:ext cx="838200" cy="457200"/>
          </a:xfrm>
          <a:prstGeom prst="notchedRightArrow">
            <a:avLst>
              <a:gd name="adj1" fmla="val 50000"/>
              <a:gd name="adj2" fmla="val 37498"/>
            </a:avLst>
          </a:prstGeom>
          <a:solidFill>
            <a:schemeClr val="accent1"/>
          </a:solidFill>
          <a:ln w="9525">
            <a:solidFill>
              <a:schemeClr val="tx1"/>
            </a:solidFill>
            <a:miter lim="800000"/>
            <a:headEnd/>
            <a:tailEnd/>
          </a:ln>
        </p:spPr>
        <p:txBody>
          <a:bodyPr wrap="none" anchor="ctr"/>
          <a:lstStyle/>
          <a:p>
            <a:pPr algn="ctr"/>
            <a:r>
              <a:rPr lang="en-US"/>
              <a:t>20mrad</a:t>
            </a:r>
          </a:p>
        </p:txBody>
      </p:sp>
      <p:sp>
        <p:nvSpPr>
          <p:cNvPr id="97292" name="AutoShape 15"/>
          <p:cNvSpPr>
            <a:spLocks noChangeArrowheads="1"/>
          </p:cNvSpPr>
          <p:nvPr/>
        </p:nvSpPr>
        <p:spPr bwMode="auto">
          <a:xfrm>
            <a:off x="3429000" y="2743200"/>
            <a:ext cx="838200" cy="457200"/>
          </a:xfrm>
          <a:prstGeom prst="notchedRightArrow">
            <a:avLst>
              <a:gd name="adj1" fmla="val 50000"/>
              <a:gd name="adj2" fmla="val 37498"/>
            </a:avLst>
          </a:prstGeom>
          <a:solidFill>
            <a:schemeClr val="accent1"/>
          </a:solidFill>
          <a:ln w="9525">
            <a:solidFill>
              <a:schemeClr val="tx1"/>
            </a:solidFill>
            <a:miter lim="800000"/>
            <a:headEnd/>
            <a:tailEnd/>
          </a:ln>
        </p:spPr>
        <p:txBody>
          <a:bodyPr wrap="none" anchor="ctr"/>
          <a:lstStyle/>
          <a:p>
            <a:pPr algn="ctr"/>
            <a:r>
              <a:rPr lang="en-US"/>
              <a:t>2mrad</a:t>
            </a:r>
          </a:p>
        </p:txBody>
      </p:sp>
      <p:sp>
        <p:nvSpPr>
          <p:cNvPr id="97293" name="Rectangle 13"/>
          <p:cNvSpPr>
            <a:spLocks noChangeArrowheads="1"/>
          </p:cNvSpPr>
          <p:nvPr/>
        </p:nvSpPr>
        <p:spPr bwMode="auto">
          <a:xfrm>
            <a:off x="4419600" y="1143000"/>
            <a:ext cx="457200" cy="2209800"/>
          </a:xfrm>
          <a:prstGeom prst="rect">
            <a:avLst/>
          </a:prstGeom>
          <a:solidFill>
            <a:schemeClr val="accent1"/>
          </a:solidFill>
          <a:ln w="9525">
            <a:solidFill>
              <a:schemeClr val="tx1"/>
            </a:solidFill>
            <a:miter lim="800000"/>
            <a:headEnd/>
            <a:tailEnd/>
          </a:ln>
        </p:spPr>
        <p:txBody>
          <a:bodyPr vert="eaVert" wrap="none" anchor="ctr"/>
          <a:lstStyle/>
          <a:p>
            <a:pPr algn="ctr"/>
            <a:r>
              <a:rPr lang="en-US"/>
              <a:t>GDE reviews</a:t>
            </a:r>
          </a:p>
        </p:txBody>
      </p:sp>
      <p:sp>
        <p:nvSpPr>
          <p:cNvPr id="97294" name="AutoShape 15"/>
          <p:cNvSpPr>
            <a:spLocks noChangeArrowheads="1"/>
          </p:cNvSpPr>
          <p:nvPr/>
        </p:nvSpPr>
        <p:spPr bwMode="auto">
          <a:xfrm>
            <a:off x="8153400" y="2133600"/>
            <a:ext cx="838200" cy="457200"/>
          </a:xfrm>
          <a:prstGeom prst="notchedRightArrow">
            <a:avLst>
              <a:gd name="adj1" fmla="val 50000"/>
              <a:gd name="adj2" fmla="val 37498"/>
            </a:avLst>
          </a:prstGeom>
          <a:solidFill>
            <a:srgbClr val="FF9900"/>
          </a:solidFill>
          <a:ln w="9525">
            <a:solidFill>
              <a:schemeClr val="tx1"/>
            </a:solidFill>
            <a:miter lim="800000"/>
            <a:headEnd/>
            <a:tailEnd/>
          </a:ln>
        </p:spPr>
        <p:txBody>
          <a:bodyPr wrap="none" anchor="ctr"/>
          <a:lstStyle/>
          <a:p>
            <a:pPr algn="ctr"/>
            <a:r>
              <a:rPr lang="en-US"/>
              <a:t>14mrad</a:t>
            </a:r>
          </a:p>
        </p:txBody>
      </p:sp>
      <p:sp>
        <p:nvSpPr>
          <p:cNvPr id="97295" name="Rectangle 22"/>
          <p:cNvSpPr>
            <a:spLocks noChangeArrowheads="1"/>
          </p:cNvSpPr>
          <p:nvPr/>
        </p:nvSpPr>
        <p:spPr bwMode="auto">
          <a:xfrm>
            <a:off x="1866900" y="1795463"/>
            <a:ext cx="357188" cy="338137"/>
          </a:xfrm>
          <a:prstGeom prst="rect">
            <a:avLst/>
          </a:prstGeom>
          <a:noFill/>
          <a:ln w="9525">
            <a:noFill/>
            <a:miter lim="800000"/>
            <a:headEnd/>
            <a:tailEnd/>
          </a:ln>
        </p:spPr>
        <p:txBody>
          <a:bodyPr wrap="none">
            <a:spAutoFit/>
          </a:bodyPr>
          <a:lstStyle/>
          <a:p>
            <a:r>
              <a:rPr lang="en-US">
                <a:solidFill>
                  <a:schemeClr val="tx2"/>
                </a:solidFill>
              </a:rPr>
              <a:t>1)</a:t>
            </a:r>
            <a:endParaRPr lang="en-US"/>
          </a:p>
        </p:txBody>
      </p:sp>
      <p:sp>
        <p:nvSpPr>
          <p:cNvPr id="97296" name="Rectangle 23"/>
          <p:cNvSpPr>
            <a:spLocks noChangeArrowheads="1"/>
          </p:cNvSpPr>
          <p:nvPr/>
        </p:nvSpPr>
        <p:spPr bwMode="auto">
          <a:xfrm>
            <a:off x="5054600" y="2895600"/>
            <a:ext cx="355600" cy="339725"/>
          </a:xfrm>
          <a:prstGeom prst="rect">
            <a:avLst/>
          </a:prstGeom>
          <a:noFill/>
          <a:ln w="9525">
            <a:noFill/>
            <a:miter lim="800000"/>
            <a:headEnd/>
            <a:tailEnd/>
          </a:ln>
        </p:spPr>
        <p:txBody>
          <a:bodyPr wrap="none">
            <a:spAutoFit/>
          </a:bodyPr>
          <a:lstStyle/>
          <a:p>
            <a:r>
              <a:rPr lang="en-US">
                <a:solidFill>
                  <a:schemeClr val="tx2"/>
                </a:solidFill>
              </a:rPr>
              <a:t>2)</a:t>
            </a:r>
            <a:endParaRPr lang="en-US"/>
          </a:p>
        </p:txBody>
      </p:sp>
      <p:sp>
        <p:nvSpPr>
          <p:cNvPr id="97297" name="AutoShape 15"/>
          <p:cNvSpPr>
            <a:spLocks noChangeArrowheads="1"/>
          </p:cNvSpPr>
          <p:nvPr/>
        </p:nvSpPr>
        <p:spPr bwMode="auto">
          <a:xfrm>
            <a:off x="4978400" y="1739900"/>
            <a:ext cx="838200" cy="457200"/>
          </a:xfrm>
          <a:prstGeom prst="notchedRightArrow">
            <a:avLst>
              <a:gd name="adj1" fmla="val 50000"/>
              <a:gd name="adj2" fmla="val 37498"/>
            </a:avLst>
          </a:prstGeom>
          <a:solidFill>
            <a:srgbClr val="FF9900"/>
          </a:solidFill>
          <a:ln w="9525">
            <a:solidFill>
              <a:schemeClr val="tx1"/>
            </a:solidFill>
            <a:miter lim="800000"/>
            <a:headEnd/>
            <a:tailEnd/>
          </a:ln>
        </p:spPr>
        <p:txBody>
          <a:bodyPr wrap="none" anchor="ctr"/>
          <a:lstStyle/>
          <a:p>
            <a:pPr algn="ctr"/>
            <a:r>
              <a:rPr lang="en-US"/>
              <a:t>20mrad</a:t>
            </a:r>
          </a:p>
        </p:txBody>
      </p:sp>
      <p:sp>
        <p:nvSpPr>
          <p:cNvPr id="97298" name="AutoShape 15"/>
          <p:cNvSpPr>
            <a:spLocks noChangeArrowheads="1"/>
          </p:cNvSpPr>
          <p:nvPr/>
        </p:nvSpPr>
        <p:spPr bwMode="auto">
          <a:xfrm>
            <a:off x="4978400" y="2425700"/>
            <a:ext cx="838200" cy="457200"/>
          </a:xfrm>
          <a:prstGeom prst="notchedRightArrow">
            <a:avLst>
              <a:gd name="adj1" fmla="val 50000"/>
              <a:gd name="adj2" fmla="val 37498"/>
            </a:avLst>
          </a:prstGeom>
          <a:solidFill>
            <a:srgbClr val="FF9900"/>
          </a:solidFill>
          <a:ln w="9525">
            <a:solidFill>
              <a:schemeClr val="tx1"/>
            </a:solidFill>
            <a:miter lim="800000"/>
            <a:headEnd/>
            <a:tailEnd/>
          </a:ln>
        </p:spPr>
        <p:txBody>
          <a:bodyPr wrap="none" anchor="ctr"/>
          <a:lstStyle/>
          <a:p>
            <a:pPr algn="ctr"/>
            <a:r>
              <a:rPr lang="en-US"/>
              <a:t>2mrad</a:t>
            </a:r>
          </a:p>
        </p:txBody>
      </p:sp>
      <p:sp>
        <p:nvSpPr>
          <p:cNvPr id="97299" name="Rectangle 13"/>
          <p:cNvSpPr>
            <a:spLocks noChangeArrowheads="1"/>
          </p:cNvSpPr>
          <p:nvPr/>
        </p:nvSpPr>
        <p:spPr bwMode="auto">
          <a:xfrm>
            <a:off x="5867400" y="1143000"/>
            <a:ext cx="457200" cy="2209800"/>
          </a:xfrm>
          <a:prstGeom prst="rect">
            <a:avLst/>
          </a:prstGeom>
          <a:solidFill>
            <a:srgbClr val="FF9900"/>
          </a:solidFill>
          <a:ln w="9525">
            <a:solidFill>
              <a:schemeClr val="tx1"/>
            </a:solidFill>
            <a:miter lim="800000"/>
            <a:headEnd/>
            <a:tailEnd/>
          </a:ln>
        </p:spPr>
        <p:txBody>
          <a:bodyPr vert="eaVert" wrap="none" anchor="ctr"/>
          <a:lstStyle/>
          <a:p>
            <a:pPr algn="ctr"/>
            <a:r>
              <a:rPr lang="en-US"/>
              <a:t>GDE reviews</a:t>
            </a:r>
          </a:p>
        </p:txBody>
      </p:sp>
      <p:sp>
        <p:nvSpPr>
          <p:cNvPr id="97300" name="AutoShape 15"/>
          <p:cNvSpPr>
            <a:spLocks noChangeArrowheads="1"/>
          </p:cNvSpPr>
          <p:nvPr/>
        </p:nvSpPr>
        <p:spPr bwMode="auto">
          <a:xfrm>
            <a:off x="6400800" y="2438400"/>
            <a:ext cx="838200" cy="457200"/>
          </a:xfrm>
          <a:prstGeom prst="notchedRightArrow">
            <a:avLst>
              <a:gd name="adj1" fmla="val 50000"/>
              <a:gd name="adj2" fmla="val 37498"/>
            </a:avLst>
          </a:prstGeom>
          <a:solidFill>
            <a:srgbClr val="FF9900"/>
          </a:solidFill>
          <a:ln w="9525">
            <a:solidFill>
              <a:schemeClr val="tx1"/>
            </a:solidFill>
            <a:miter lim="800000"/>
            <a:headEnd/>
            <a:tailEnd/>
          </a:ln>
        </p:spPr>
        <p:txBody>
          <a:bodyPr wrap="none" anchor="ctr"/>
          <a:lstStyle/>
          <a:p>
            <a:pPr algn="ctr"/>
            <a:r>
              <a:rPr lang="en-US"/>
              <a:t>14mrad</a:t>
            </a:r>
          </a:p>
        </p:txBody>
      </p:sp>
      <p:sp>
        <p:nvSpPr>
          <p:cNvPr id="97301" name="AutoShape 15"/>
          <p:cNvSpPr>
            <a:spLocks noChangeArrowheads="1"/>
          </p:cNvSpPr>
          <p:nvPr/>
        </p:nvSpPr>
        <p:spPr bwMode="auto">
          <a:xfrm>
            <a:off x="6400800" y="1752600"/>
            <a:ext cx="838200" cy="457200"/>
          </a:xfrm>
          <a:prstGeom prst="notchedRightArrow">
            <a:avLst>
              <a:gd name="adj1" fmla="val 50000"/>
              <a:gd name="adj2" fmla="val 37498"/>
            </a:avLst>
          </a:prstGeom>
          <a:solidFill>
            <a:srgbClr val="FF9900"/>
          </a:solidFill>
          <a:ln w="9525">
            <a:solidFill>
              <a:schemeClr val="tx1"/>
            </a:solidFill>
            <a:miter lim="800000"/>
            <a:headEnd/>
            <a:tailEnd/>
          </a:ln>
        </p:spPr>
        <p:txBody>
          <a:bodyPr wrap="none" anchor="ctr"/>
          <a:lstStyle/>
          <a:p>
            <a:pPr algn="ctr"/>
            <a:r>
              <a:rPr lang="en-US"/>
              <a:t>14mrad</a:t>
            </a:r>
          </a:p>
        </p:txBody>
      </p:sp>
      <p:sp>
        <p:nvSpPr>
          <p:cNvPr id="97302" name="Rectangle 13"/>
          <p:cNvSpPr>
            <a:spLocks noChangeArrowheads="1"/>
          </p:cNvSpPr>
          <p:nvPr/>
        </p:nvSpPr>
        <p:spPr bwMode="auto">
          <a:xfrm>
            <a:off x="7391400" y="1143000"/>
            <a:ext cx="457200" cy="2209800"/>
          </a:xfrm>
          <a:prstGeom prst="rect">
            <a:avLst/>
          </a:prstGeom>
          <a:solidFill>
            <a:srgbClr val="FF9900"/>
          </a:solidFill>
          <a:ln w="9525">
            <a:solidFill>
              <a:schemeClr val="tx1"/>
            </a:solidFill>
            <a:miter lim="800000"/>
            <a:headEnd/>
            <a:tailEnd/>
          </a:ln>
        </p:spPr>
        <p:txBody>
          <a:bodyPr vert="eaVert" wrap="none" anchor="ctr"/>
          <a:lstStyle/>
          <a:p>
            <a:pPr algn="ctr"/>
            <a:r>
              <a:rPr lang="en-US"/>
              <a:t>GDE reviews</a:t>
            </a:r>
          </a:p>
        </p:txBody>
      </p:sp>
      <p:sp>
        <p:nvSpPr>
          <p:cNvPr id="97303" name="TextBox 23"/>
          <p:cNvSpPr txBox="1">
            <a:spLocks noChangeArrowheads="1"/>
          </p:cNvSpPr>
          <p:nvPr/>
        </p:nvSpPr>
        <p:spPr bwMode="auto">
          <a:xfrm>
            <a:off x="5029200" y="1139825"/>
            <a:ext cx="747713" cy="307975"/>
          </a:xfrm>
          <a:prstGeom prst="rect">
            <a:avLst/>
          </a:prstGeom>
          <a:noFill/>
          <a:ln w="9525">
            <a:noFill/>
            <a:miter lim="800000"/>
            <a:headEnd/>
            <a:tailEnd/>
          </a:ln>
        </p:spPr>
        <p:txBody>
          <a:bodyPr wrap="none">
            <a:spAutoFit/>
          </a:bodyPr>
          <a:lstStyle/>
          <a:p>
            <a:r>
              <a:rPr lang="en-US" sz="1400">
                <a:latin typeface="Arial Narrow" pitchFamily="34" charset="0"/>
              </a:rPr>
              <a:t>Baseline</a:t>
            </a:r>
          </a:p>
        </p:txBody>
      </p:sp>
      <p:sp>
        <p:nvSpPr>
          <p:cNvPr id="97304" name="TextBox 24"/>
          <p:cNvSpPr txBox="1">
            <a:spLocks noChangeArrowheads="1"/>
          </p:cNvSpPr>
          <p:nvPr/>
        </p:nvSpPr>
        <p:spPr bwMode="auto">
          <a:xfrm>
            <a:off x="6491288" y="1139825"/>
            <a:ext cx="747712" cy="307975"/>
          </a:xfrm>
          <a:prstGeom prst="rect">
            <a:avLst/>
          </a:prstGeom>
          <a:noFill/>
          <a:ln w="9525">
            <a:noFill/>
            <a:miter lim="800000"/>
            <a:headEnd/>
            <a:tailEnd/>
          </a:ln>
        </p:spPr>
        <p:txBody>
          <a:bodyPr wrap="none">
            <a:spAutoFit/>
          </a:bodyPr>
          <a:lstStyle/>
          <a:p>
            <a:r>
              <a:rPr lang="en-US" sz="1400">
                <a:latin typeface="Arial Narrow" pitchFamily="34" charset="0"/>
              </a:rPr>
              <a:t>Baseline</a:t>
            </a:r>
          </a:p>
        </p:txBody>
      </p:sp>
      <p:sp>
        <p:nvSpPr>
          <p:cNvPr id="97305" name="TextBox 25"/>
          <p:cNvSpPr txBox="1">
            <a:spLocks noChangeArrowheads="1"/>
          </p:cNvSpPr>
          <p:nvPr/>
        </p:nvSpPr>
        <p:spPr bwMode="auto">
          <a:xfrm>
            <a:off x="8153400" y="1143000"/>
            <a:ext cx="747713" cy="307975"/>
          </a:xfrm>
          <a:prstGeom prst="rect">
            <a:avLst/>
          </a:prstGeom>
          <a:noFill/>
          <a:ln w="9525">
            <a:noFill/>
            <a:miter lim="800000"/>
            <a:headEnd/>
            <a:tailEnd/>
          </a:ln>
        </p:spPr>
        <p:txBody>
          <a:bodyPr wrap="none">
            <a:spAutoFit/>
          </a:bodyPr>
          <a:lstStyle/>
          <a:p>
            <a:r>
              <a:rPr lang="en-US" sz="1400">
                <a:latin typeface="Arial Narrow" pitchFamily="34" charset="0"/>
              </a:rPr>
              <a:t>Baseline</a:t>
            </a:r>
          </a:p>
        </p:txBody>
      </p:sp>
      <p:sp>
        <p:nvSpPr>
          <p:cNvPr id="97306" name="TextBox 26"/>
          <p:cNvSpPr txBox="1">
            <a:spLocks noChangeArrowheads="1"/>
          </p:cNvSpPr>
          <p:nvPr/>
        </p:nvSpPr>
        <p:spPr bwMode="auto">
          <a:xfrm>
            <a:off x="5819775" y="3429000"/>
            <a:ext cx="593725" cy="338138"/>
          </a:xfrm>
          <a:prstGeom prst="rect">
            <a:avLst/>
          </a:prstGeom>
          <a:noFill/>
          <a:ln w="9525">
            <a:noFill/>
            <a:miter lim="800000"/>
            <a:headEnd/>
            <a:tailEnd/>
          </a:ln>
        </p:spPr>
        <p:txBody>
          <a:bodyPr wrap="none">
            <a:spAutoFit/>
          </a:bodyPr>
          <a:lstStyle/>
          <a:p>
            <a:r>
              <a:rPr lang="en-US"/>
              <a:t>BCR</a:t>
            </a:r>
          </a:p>
        </p:txBody>
      </p:sp>
      <p:sp>
        <p:nvSpPr>
          <p:cNvPr id="97307" name="TextBox 27"/>
          <p:cNvSpPr txBox="1">
            <a:spLocks noChangeArrowheads="1"/>
          </p:cNvSpPr>
          <p:nvPr/>
        </p:nvSpPr>
        <p:spPr bwMode="auto">
          <a:xfrm>
            <a:off x="7331075" y="3429000"/>
            <a:ext cx="593725" cy="338138"/>
          </a:xfrm>
          <a:prstGeom prst="rect">
            <a:avLst/>
          </a:prstGeom>
          <a:noFill/>
          <a:ln w="9525">
            <a:noFill/>
            <a:miter lim="800000"/>
            <a:headEnd/>
            <a:tailEnd/>
          </a:ln>
        </p:spPr>
        <p:txBody>
          <a:bodyPr wrap="none">
            <a:spAutoFit/>
          </a:bodyPr>
          <a:lstStyle/>
          <a:p>
            <a:r>
              <a:rPr lang="en-US"/>
              <a:t>BCR</a:t>
            </a:r>
          </a:p>
        </p:txBody>
      </p:sp>
    </p:spTree>
  </p:cSld>
  <p:clrMapOvr>
    <a:masterClrMapping/>
  </p:clrMapOvr>
  <p:transition>
    <p:strips dir="rd"/>
  </p:transition>
  <p:timing>
    <p:tnLst>
      <p:par>
        <p:cT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Rectangle 2"/>
          <p:cNvSpPr>
            <a:spLocks noGrp="1" noChangeArrowheads="1"/>
          </p:cNvSpPr>
          <p:nvPr>
            <p:ph type="body" idx="4294967295"/>
          </p:nvPr>
        </p:nvSpPr>
        <p:spPr>
          <a:xfrm>
            <a:off x="4876800" y="4343400"/>
            <a:ext cx="3962400" cy="2133600"/>
          </a:xfrm>
        </p:spPr>
        <p:txBody>
          <a:bodyPr/>
          <a:lstStyle/>
          <a:p>
            <a:pPr lvl="1">
              <a:buFontTx/>
              <a:buNone/>
            </a:pPr>
            <a:r>
              <a:rPr lang="en-US" altLang="ja-JP" smtClean="0">
                <a:ea typeface="ＭＳ Ｐゴシック" pitchFamily="34" charset="-128"/>
              </a:rPr>
              <a:t>    </a:t>
            </a:r>
          </a:p>
        </p:txBody>
      </p:sp>
      <p:pic>
        <p:nvPicPr>
          <p:cNvPr id="98307" name="Picture 3"/>
          <p:cNvPicPr>
            <a:picLocks noChangeAspect="1" noChangeArrowheads="1"/>
          </p:cNvPicPr>
          <p:nvPr/>
        </p:nvPicPr>
        <p:blipFill>
          <a:blip r:embed="rId3" cstate="screen"/>
          <a:srcRect/>
          <a:stretch>
            <a:fillRect/>
          </a:stretch>
        </p:blipFill>
        <p:spPr bwMode="auto">
          <a:xfrm>
            <a:off x="152400" y="838200"/>
            <a:ext cx="1447800" cy="1319213"/>
          </a:xfrm>
          <a:prstGeom prst="rect">
            <a:avLst/>
          </a:prstGeom>
          <a:noFill/>
          <a:ln w="9525">
            <a:noFill/>
            <a:miter lim="800000"/>
            <a:headEnd/>
            <a:tailEnd/>
          </a:ln>
        </p:spPr>
      </p:pic>
      <p:pic>
        <p:nvPicPr>
          <p:cNvPr id="98308" name="Picture 4"/>
          <p:cNvPicPr>
            <a:picLocks noChangeAspect="1" noChangeArrowheads="1"/>
          </p:cNvPicPr>
          <p:nvPr/>
        </p:nvPicPr>
        <p:blipFill>
          <a:blip r:embed="rId4" cstate="screen"/>
          <a:srcRect l="14815" r="14815"/>
          <a:stretch>
            <a:fillRect/>
          </a:stretch>
        </p:blipFill>
        <p:spPr bwMode="auto">
          <a:xfrm>
            <a:off x="76200" y="4953000"/>
            <a:ext cx="1447800" cy="1368425"/>
          </a:xfrm>
          <a:prstGeom prst="rect">
            <a:avLst/>
          </a:prstGeom>
          <a:noFill/>
          <a:ln w="9525">
            <a:noFill/>
            <a:miter lim="800000"/>
            <a:headEnd/>
            <a:tailEnd/>
          </a:ln>
        </p:spPr>
      </p:pic>
      <p:pic>
        <p:nvPicPr>
          <p:cNvPr id="98309" name="Picture 5" descr="detectorM"/>
          <p:cNvPicPr>
            <a:picLocks noChangeAspect="1" noChangeArrowheads="1"/>
          </p:cNvPicPr>
          <p:nvPr/>
        </p:nvPicPr>
        <p:blipFill>
          <a:blip r:embed="rId5" cstate="screen"/>
          <a:srcRect/>
          <a:stretch>
            <a:fillRect/>
          </a:stretch>
        </p:blipFill>
        <p:spPr bwMode="auto">
          <a:xfrm>
            <a:off x="0" y="2133600"/>
            <a:ext cx="1676400" cy="1169988"/>
          </a:xfrm>
          <a:prstGeom prst="rect">
            <a:avLst/>
          </a:prstGeom>
          <a:noFill/>
          <a:ln w="9525">
            <a:noFill/>
            <a:miter lim="800000"/>
            <a:headEnd/>
            <a:tailEnd/>
          </a:ln>
        </p:spPr>
      </p:pic>
      <p:sp>
        <p:nvSpPr>
          <p:cNvPr id="538630" name="Rectangle 6"/>
          <p:cNvSpPr>
            <a:spLocks noGrp="1" noChangeArrowheads="1"/>
          </p:cNvSpPr>
          <p:nvPr>
            <p:ph type="title" idx="4294967295"/>
          </p:nvPr>
        </p:nvSpPr>
        <p:spPr>
          <a:xfrm>
            <a:off x="685800" y="228600"/>
            <a:ext cx="7772400" cy="609600"/>
          </a:xfrm>
        </p:spPr>
        <p:txBody>
          <a:bodyPr/>
          <a:lstStyle/>
          <a:p>
            <a:pPr>
              <a:defRPr/>
            </a:pPr>
            <a:r>
              <a:rPr lang="en-US" smtClean="0">
                <a:effectLst>
                  <a:outerShdw blurRad="38100" dist="38100" dir="2700000" algn="tl">
                    <a:srgbClr val="C0C0C0"/>
                  </a:outerShdw>
                </a:effectLst>
              </a:rPr>
              <a:t>Evolution of ILC Detectors</a:t>
            </a:r>
            <a:endParaRPr lang="en-US" sz="3200" smtClean="0">
              <a:effectLst>
                <a:outerShdw blurRad="38100" dist="38100" dir="2700000" algn="tl">
                  <a:srgbClr val="C0C0C0"/>
                </a:outerShdw>
              </a:effectLst>
            </a:endParaRPr>
          </a:p>
        </p:txBody>
      </p:sp>
      <p:pic>
        <p:nvPicPr>
          <p:cNvPr id="98311" name="Picture 7" descr="SiD_2000"/>
          <p:cNvPicPr>
            <a:picLocks noChangeAspect="1" noChangeArrowheads="1"/>
          </p:cNvPicPr>
          <p:nvPr/>
        </p:nvPicPr>
        <p:blipFill>
          <a:blip r:embed="rId6" cstate="screen"/>
          <a:srcRect/>
          <a:stretch>
            <a:fillRect/>
          </a:stretch>
        </p:blipFill>
        <p:spPr bwMode="auto">
          <a:xfrm>
            <a:off x="0" y="3505200"/>
            <a:ext cx="1447800" cy="1365250"/>
          </a:xfrm>
          <a:prstGeom prst="rect">
            <a:avLst/>
          </a:prstGeom>
          <a:noFill/>
          <a:ln w="9525">
            <a:noFill/>
            <a:miter lim="800000"/>
            <a:headEnd/>
            <a:tailEnd/>
          </a:ln>
        </p:spPr>
      </p:pic>
      <p:sp>
        <p:nvSpPr>
          <p:cNvPr id="98312" name="Text Box 8"/>
          <p:cNvSpPr txBox="1">
            <a:spLocks noChangeArrowheads="1"/>
          </p:cNvSpPr>
          <p:nvPr/>
        </p:nvSpPr>
        <p:spPr bwMode="auto">
          <a:xfrm>
            <a:off x="1143000" y="1828800"/>
            <a:ext cx="601663" cy="336550"/>
          </a:xfrm>
          <a:prstGeom prst="rect">
            <a:avLst/>
          </a:prstGeom>
          <a:noFill/>
          <a:ln w="9525">
            <a:noFill/>
            <a:miter lim="800000"/>
            <a:headEnd/>
            <a:tailEnd/>
          </a:ln>
        </p:spPr>
        <p:txBody>
          <a:bodyPr wrap="none">
            <a:spAutoFit/>
          </a:bodyPr>
          <a:lstStyle/>
          <a:p>
            <a:pPr eaLnBrk="1" hangingPunct="1"/>
            <a:r>
              <a:rPr lang="en-US" b="1">
                <a:latin typeface="Arial" pitchFamily="34" charset="0"/>
                <a:ea typeface="Osaka"/>
                <a:cs typeface="Osaka"/>
              </a:rPr>
              <a:t>LDC</a:t>
            </a:r>
          </a:p>
        </p:txBody>
      </p:sp>
      <p:sp>
        <p:nvSpPr>
          <p:cNvPr id="98313" name="Text Box 9"/>
          <p:cNvSpPr txBox="1">
            <a:spLocks noChangeArrowheads="1"/>
          </p:cNvSpPr>
          <p:nvPr/>
        </p:nvSpPr>
        <p:spPr bwMode="auto">
          <a:xfrm>
            <a:off x="1219200" y="2743200"/>
            <a:ext cx="612775" cy="336550"/>
          </a:xfrm>
          <a:prstGeom prst="rect">
            <a:avLst/>
          </a:prstGeom>
          <a:noFill/>
          <a:ln w="9525">
            <a:noFill/>
            <a:miter lim="800000"/>
            <a:headEnd/>
            <a:tailEnd/>
          </a:ln>
        </p:spPr>
        <p:txBody>
          <a:bodyPr wrap="none">
            <a:spAutoFit/>
          </a:bodyPr>
          <a:lstStyle/>
          <a:p>
            <a:pPr eaLnBrk="1" hangingPunct="1"/>
            <a:r>
              <a:rPr lang="en-US" b="1">
                <a:latin typeface="Arial" pitchFamily="34" charset="0"/>
                <a:ea typeface="Osaka"/>
                <a:cs typeface="Osaka"/>
              </a:rPr>
              <a:t>GLD</a:t>
            </a:r>
          </a:p>
        </p:txBody>
      </p:sp>
      <p:sp>
        <p:nvSpPr>
          <p:cNvPr id="98314" name="Text Box 10"/>
          <p:cNvSpPr txBox="1">
            <a:spLocks noChangeArrowheads="1"/>
          </p:cNvSpPr>
          <p:nvPr/>
        </p:nvSpPr>
        <p:spPr bwMode="auto">
          <a:xfrm>
            <a:off x="1066800" y="4495800"/>
            <a:ext cx="522288" cy="336550"/>
          </a:xfrm>
          <a:prstGeom prst="rect">
            <a:avLst/>
          </a:prstGeom>
          <a:noFill/>
          <a:ln w="9525">
            <a:noFill/>
            <a:miter lim="800000"/>
            <a:headEnd/>
            <a:tailEnd/>
          </a:ln>
        </p:spPr>
        <p:txBody>
          <a:bodyPr wrap="none">
            <a:spAutoFit/>
          </a:bodyPr>
          <a:lstStyle/>
          <a:p>
            <a:pPr eaLnBrk="1" hangingPunct="1"/>
            <a:r>
              <a:rPr lang="en-US" b="1">
                <a:latin typeface="Arial" pitchFamily="34" charset="0"/>
                <a:ea typeface="Osaka"/>
                <a:cs typeface="Osaka"/>
              </a:rPr>
              <a:t>SiD</a:t>
            </a:r>
          </a:p>
        </p:txBody>
      </p:sp>
      <p:sp>
        <p:nvSpPr>
          <p:cNvPr id="98315" name="Text Box 11"/>
          <p:cNvSpPr txBox="1">
            <a:spLocks noChangeArrowheads="1"/>
          </p:cNvSpPr>
          <p:nvPr/>
        </p:nvSpPr>
        <p:spPr bwMode="auto">
          <a:xfrm>
            <a:off x="990600" y="6096000"/>
            <a:ext cx="488950" cy="336550"/>
          </a:xfrm>
          <a:prstGeom prst="rect">
            <a:avLst/>
          </a:prstGeom>
          <a:noFill/>
          <a:ln w="9525">
            <a:noFill/>
            <a:miter lim="800000"/>
            <a:headEnd/>
            <a:tailEnd/>
          </a:ln>
        </p:spPr>
        <p:txBody>
          <a:bodyPr wrap="none">
            <a:spAutoFit/>
          </a:bodyPr>
          <a:lstStyle/>
          <a:p>
            <a:pPr eaLnBrk="1" hangingPunct="1"/>
            <a:r>
              <a:rPr lang="en-US" b="1">
                <a:latin typeface="Arial" pitchFamily="34" charset="0"/>
                <a:ea typeface="Osaka"/>
                <a:cs typeface="Osaka"/>
              </a:rPr>
              <a:t>4th</a:t>
            </a:r>
          </a:p>
        </p:txBody>
      </p:sp>
      <p:sp>
        <p:nvSpPr>
          <p:cNvPr id="98316" name="Rectangle 16"/>
          <p:cNvSpPr>
            <a:spLocks noChangeArrowheads="1"/>
          </p:cNvSpPr>
          <p:nvPr/>
        </p:nvSpPr>
        <p:spPr bwMode="auto">
          <a:xfrm>
            <a:off x="2667000" y="1143000"/>
            <a:ext cx="609600" cy="2057400"/>
          </a:xfrm>
          <a:prstGeom prst="rect">
            <a:avLst/>
          </a:prstGeom>
          <a:solidFill>
            <a:schemeClr val="accent1"/>
          </a:solidFill>
          <a:ln w="9525">
            <a:solidFill>
              <a:schemeClr val="tx1"/>
            </a:solidFill>
            <a:miter lim="800000"/>
            <a:headEnd/>
            <a:tailEnd/>
          </a:ln>
        </p:spPr>
        <p:txBody>
          <a:bodyPr vert="eaVert" wrap="none" anchor="ctr"/>
          <a:lstStyle/>
          <a:p>
            <a:pPr algn="ctr"/>
            <a:r>
              <a:rPr lang="en-US"/>
              <a:t>Merged to ILD design</a:t>
            </a:r>
          </a:p>
        </p:txBody>
      </p:sp>
      <p:sp>
        <p:nvSpPr>
          <p:cNvPr id="98317" name="Rectangle 17"/>
          <p:cNvSpPr>
            <a:spLocks noChangeArrowheads="1"/>
          </p:cNvSpPr>
          <p:nvPr/>
        </p:nvSpPr>
        <p:spPr bwMode="auto">
          <a:xfrm>
            <a:off x="4038600" y="1143000"/>
            <a:ext cx="685800" cy="5334000"/>
          </a:xfrm>
          <a:prstGeom prst="rect">
            <a:avLst/>
          </a:prstGeom>
          <a:solidFill>
            <a:schemeClr val="accent1"/>
          </a:solidFill>
          <a:ln w="9525">
            <a:solidFill>
              <a:schemeClr val="tx1"/>
            </a:solidFill>
            <a:miter lim="800000"/>
            <a:headEnd/>
            <a:tailEnd/>
          </a:ln>
        </p:spPr>
        <p:txBody>
          <a:bodyPr vert="eaVert" wrap="none" anchor="ctr"/>
          <a:lstStyle/>
          <a:p>
            <a:pPr algn="ctr"/>
            <a:r>
              <a:rPr lang="en-US"/>
              <a:t>Thorough evaluation of performance, validation of the concepts</a:t>
            </a:r>
          </a:p>
        </p:txBody>
      </p:sp>
      <p:sp>
        <p:nvSpPr>
          <p:cNvPr id="98318" name="AutoShape 18"/>
          <p:cNvSpPr>
            <a:spLocks noChangeArrowheads="1"/>
          </p:cNvSpPr>
          <p:nvPr/>
        </p:nvSpPr>
        <p:spPr bwMode="auto">
          <a:xfrm>
            <a:off x="1828800" y="1447800"/>
            <a:ext cx="685800" cy="457200"/>
          </a:xfrm>
          <a:prstGeom prst="notchedRightArrow">
            <a:avLst>
              <a:gd name="adj1" fmla="val 50000"/>
              <a:gd name="adj2" fmla="val 37500"/>
            </a:avLst>
          </a:prstGeom>
          <a:solidFill>
            <a:schemeClr val="accent1"/>
          </a:solidFill>
          <a:ln w="9525">
            <a:solidFill>
              <a:schemeClr val="tx1"/>
            </a:solidFill>
            <a:miter lim="800000"/>
            <a:headEnd/>
            <a:tailEnd/>
          </a:ln>
        </p:spPr>
        <p:txBody>
          <a:bodyPr wrap="none" anchor="ctr"/>
          <a:lstStyle/>
          <a:p>
            <a:pPr algn="ctr"/>
            <a:r>
              <a:rPr lang="en-US"/>
              <a:t>LDC</a:t>
            </a:r>
          </a:p>
        </p:txBody>
      </p:sp>
      <p:sp>
        <p:nvSpPr>
          <p:cNvPr id="98319" name="AutoShape 19"/>
          <p:cNvSpPr>
            <a:spLocks noChangeArrowheads="1"/>
          </p:cNvSpPr>
          <p:nvPr/>
        </p:nvSpPr>
        <p:spPr bwMode="auto">
          <a:xfrm>
            <a:off x="1828800" y="2438400"/>
            <a:ext cx="685800" cy="457200"/>
          </a:xfrm>
          <a:prstGeom prst="notchedRightArrow">
            <a:avLst>
              <a:gd name="adj1" fmla="val 50000"/>
              <a:gd name="adj2" fmla="val 37500"/>
            </a:avLst>
          </a:prstGeom>
          <a:solidFill>
            <a:schemeClr val="accent1"/>
          </a:solidFill>
          <a:ln w="9525">
            <a:solidFill>
              <a:schemeClr val="tx1"/>
            </a:solidFill>
            <a:miter lim="800000"/>
            <a:headEnd/>
            <a:tailEnd/>
          </a:ln>
        </p:spPr>
        <p:txBody>
          <a:bodyPr wrap="none" anchor="ctr"/>
          <a:lstStyle/>
          <a:p>
            <a:pPr algn="ctr"/>
            <a:r>
              <a:rPr lang="en-US"/>
              <a:t>GLD</a:t>
            </a:r>
          </a:p>
        </p:txBody>
      </p:sp>
      <p:sp>
        <p:nvSpPr>
          <p:cNvPr id="98320" name="AutoShape 20"/>
          <p:cNvSpPr>
            <a:spLocks noChangeArrowheads="1"/>
          </p:cNvSpPr>
          <p:nvPr/>
        </p:nvSpPr>
        <p:spPr bwMode="auto">
          <a:xfrm>
            <a:off x="1676400" y="3810000"/>
            <a:ext cx="2057400" cy="457200"/>
          </a:xfrm>
          <a:prstGeom prst="notchedRightArrow">
            <a:avLst>
              <a:gd name="adj1" fmla="val 50000"/>
              <a:gd name="adj2" fmla="val 112500"/>
            </a:avLst>
          </a:prstGeom>
          <a:solidFill>
            <a:schemeClr val="accent1"/>
          </a:solidFill>
          <a:ln w="9525">
            <a:solidFill>
              <a:schemeClr val="tx1"/>
            </a:solidFill>
            <a:miter lim="800000"/>
            <a:headEnd/>
            <a:tailEnd/>
          </a:ln>
        </p:spPr>
        <p:txBody>
          <a:bodyPr wrap="none" anchor="ctr"/>
          <a:lstStyle/>
          <a:p>
            <a:pPr algn="ctr"/>
            <a:r>
              <a:rPr lang="en-US"/>
              <a:t>SiD</a:t>
            </a:r>
          </a:p>
        </p:txBody>
      </p:sp>
      <p:sp>
        <p:nvSpPr>
          <p:cNvPr id="98321" name="AutoShape 21"/>
          <p:cNvSpPr>
            <a:spLocks noChangeArrowheads="1"/>
          </p:cNvSpPr>
          <p:nvPr/>
        </p:nvSpPr>
        <p:spPr bwMode="auto">
          <a:xfrm>
            <a:off x="1828800" y="5334000"/>
            <a:ext cx="2057400" cy="457200"/>
          </a:xfrm>
          <a:prstGeom prst="notchedRightArrow">
            <a:avLst>
              <a:gd name="adj1" fmla="val 50000"/>
              <a:gd name="adj2" fmla="val 112500"/>
            </a:avLst>
          </a:prstGeom>
          <a:solidFill>
            <a:schemeClr val="accent1"/>
          </a:solidFill>
          <a:ln w="9525">
            <a:solidFill>
              <a:schemeClr val="tx1"/>
            </a:solidFill>
            <a:miter lim="800000"/>
            <a:headEnd/>
            <a:tailEnd/>
          </a:ln>
        </p:spPr>
        <p:txBody>
          <a:bodyPr wrap="none" anchor="ctr"/>
          <a:lstStyle/>
          <a:p>
            <a:pPr algn="ctr"/>
            <a:r>
              <a:rPr lang="en-US"/>
              <a:t>4th</a:t>
            </a:r>
          </a:p>
        </p:txBody>
      </p:sp>
      <p:sp>
        <p:nvSpPr>
          <p:cNvPr id="98322" name="AutoShape 22"/>
          <p:cNvSpPr>
            <a:spLocks noChangeArrowheads="1"/>
          </p:cNvSpPr>
          <p:nvPr/>
        </p:nvSpPr>
        <p:spPr bwMode="auto">
          <a:xfrm>
            <a:off x="4876800" y="1828800"/>
            <a:ext cx="2057400" cy="457200"/>
          </a:xfrm>
          <a:prstGeom prst="notchedRightArrow">
            <a:avLst>
              <a:gd name="adj1" fmla="val 50000"/>
              <a:gd name="adj2" fmla="val 112500"/>
            </a:avLst>
          </a:prstGeom>
          <a:solidFill>
            <a:schemeClr val="accent1"/>
          </a:solidFill>
          <a:ln w="9525">
            <a:solidFill>
              <a:schemeClr val="tx1"/>
            </a:solidFill>
            <a:miter lim="800000"/>
            <a:headEnd/>
            <a:tailEnd/>
          </a:ln>
        </p:spPr>
        <p:txBody>
          <a:bodyPr wrap="none" anchor="ctr"/>
          <a:lstStyle/>
          <a:p>
            <a:pPr algn="ctr"/>
            <a:r>
              <a:rPr lang="en-US"/>
              <a:t>ILD validated</a:t>
            </a:r>
          </a:p>
        </p:txBody>
      </p:sp>
      <p:sp>
        <p:nvSpPr>
          <p:cNvPr id="98323" name="AutoShape 23"/>
          <p:cNvSpPr>
            <a:spLocks noChangeArrowheads="1"/>
          </p:cNvSpPr>
          <p:nvPr/>
        </p:nvSpPr>
        <p:spPr bwMode="auto">
          <a:xfrm>
            <a:off x="4876800" y="3733800"/>
            <a:ext cx="2057400" cy="457200"/>
          </a:xfrm>
          <a:prstGeom prst="notchedRightArrow">
            <a:avLst>
              <a:gd name="adj1" fmla="val 50000"/>
              <a:gd name="adj2" fmla="val 112500"/>
            </a:avLst>
          </a:prstGeom>
          <a:solidFill>
            <a:schemeClr val="accent1"/>
          </a:solidFill>
          <a:ln w="9525">
            <a:solidFill>
              <a:schemeClr val="tx1"/>
            </a:solidFill>
            <a:miter lim="800000"/>
            <a:headEnd/>
            <a:tailEnd/>
          </a:ln>
        </p:spPr>
        <p:txBody>
          <a:bodyPr wrap="none" anchor="ctr"/>
          <a:lstStyle/>
          <a:p>
            <a:pPr algn="ctr"/>
            <a:r>
              <a:rPr lang="en-US"/>
              <a:t>SiD validated</a:t>
            </a:r>
          </a:p>
        </p:txBody>
      </p:sp>
      <p:sp>
        <p:nvSpPr>
          <p:cNvPr id="98324" name="AutoShape 24"/>
          <p:cNvSpPr>
            <a:spLocks noChangeArrowheads="1"/>
          </p:cNvSpPr>
          <p:nvPr/>
        </p:nvSpPr>
        <p:spPr bwMode="auto">
          <a:xfrm>
            <a:off x="3352800" y="1905000"/>
            <a:ext cx="609600" cy="457200"/>
          </a:xfrm>
          <a:prstGeom prst="notchedRightArrow">
            <a:avLst>
              <a:gd name="adj1" fmla="val 50000"/>
              <a:gd name="adj2" fmla="val 33333"/>
            </a:avLst>
          </a:prstGeom>
          <a:solidFill>
            <a:schemeClr val="accent1"/>
          </a:solidFill>
          <a:ln w="9525">
            <a:solidFill>
              <a:schemeClr val="tx1"/>
            </a:solidFill>
            <a:miter lim="800000"/>
            <a:headEnd/>
            <a:tailEnd/>
          </a:ln>
        </p:spPr>
        <p:txBody>
          <a:bodyPr wrap="none" anchor="ctr"/>
          <a:lstStyle/>
          <a:p>
            <a:pPr algn="ctr"/>
            <a:r>
              <a:rPr lang="en-US"/>
              <a:t>ILD</a:t>
            </a:r>
          </a:p>
        </p:txBody>
      </p:sp>
      <p:sp>
        <p:nvSpPr>
          <p:cNvPr id="98325" name="Rectangle 25"/>
          <p:cNvSpPr>
            <a:spLocks noChangeArrowheads="1"/>
          </p:cNvSpPr>
          <p:nvPr/>
        </p:nvSpPr>
        <p:spPr bwMode="auto">
          <a:xfrm>
            <a:off x="6553200" y="2362200"/>
            <a:ext cx="2362200" cy="1295400"/>
          </a:xfrm>
          <a:prstGeom prst="rect">
            <a:avLst/>
          </a:prstGeom>
          <a:solidFill>
            <a:schemeClr val="accent1"/>
          </a:solidFill>
          <a:ln w="9525">
            <a:solidFill>
              <a:schemeClr val="tx1"/>
            </a:solidFill>
            <a:miter lim="800000"/>
            <a:headEnd/>
            <a:tailEnd/>
          </a:ln>
        </p:spPr>
        <p:txBody>
          <a:bodyPr anchor="ctr"/>
          <a:lstStyle/>
          <a:p>
            <a:pPr algn="ctr"/>
            <a:r>
              <a:rPr lang="en-US"/>
              <a:t>Technical design of detectors and R&amp;D for critical sub-systems</a:t>
            </a:r>
          </a:p>
        </p:txBody>
      </p:sp>
      <p:sp>
        <p:nvSpPr>
          <p:cNvPr id="98326" name="Text Box 27"/>
          <p:cNvSpPr txBox="1">
            <a:spLocks noChangeArrowheads="1"/>
          </p:cNvSpPr>
          <p:nvPr/>
        </p:nvSpPr>
        <p:spPr bwMode="auto">
          <a:xfrm>
            <a:off x="4876800" y="4321175"/>
            <a:ext cx="4267200" cy="2047875"/>
          </a:xfrm>
          <a:prstGeom prst="rect">
            <a:avLst/>
          </a:prstGeom>
          <a:noFill/>
          <a:ln w="9525">
            <a:noFill/>
            <a:miter lim="800000"/>
            <a:headEnd/>
            <a:tailEnd/>
          </a:ln>
        </p:spPr>
        <p:txBody>
          <a:bodyPr>
            <a:spAutoFit/>
          </a:bodyPr>
          <a:lstStyle/>
          <a:p>
            <a:pPr>
              <a:buFontTx/>
              <a:buChar char="•"/>
            </a:pPr>
            <a:r>
              <a:rPr lang="en-US" b="1">
                <a:solidFill>
                  <a:schemeClr val="tx2"/>
                </a:solidFill>
              </a:rPr>
              <a:t> Evolution, self-review and selection process are essential for meeting the challenging detector requirements motivated by physics</a:t>
            </a:r>
          </a:p>
          <a:p>
            <a:pPr lvl="1">
              <a:buFontTx/>
              <a:buChar char="•"/>
            </a:pPr>
            <a:r>
              <a:rPr lang="en-US">
                <a:solidFill>
                  <a:schemeClr val="tx2"/>
                </a:solidFill>
              </a:rPr>
              <a:t> Triggerless event collection (software event selection)</a:t>
            </a:r>
          </a:p>
          <a:p>
            <a:pPr lvl="1">
              <a:buFontTx/>
              <a:buChar char="•"/>
            </a:pPr>
            <a:r>
              <a:rPr lang="en-US">
                <a:solidFill>
                  <a:schemeClr val="tx2"/>
                </a:solidFill>
              </a:rPr>
              <a:t> Extremely precise vertexing</a:t>
            </a:r>
          </a:p>
          <a:p>
            <a:pPr lvl="1">
              <a:buFontTx/>
              <a:buChar char="•"/>
            </a:pPr>
            <a:r>
              <a:rPr lang="en-US">
                <a:solidFill>
                  <a:schemeClr val="tx2"/>
                </a:solidFill>
              </a:rPr>
              <a:t> Vertex, tracker, calorimeters integrated for optimal jet reconstruction</a:t>
            </a:r>
          </a:p>
        </p:txBody>
      </p:sp>
    </p:spTree>
  </p:cSld>
  <p:clrMapOvr>
    <a:masterClrMapping/>
  </p:clrMapOvr>
  <p:transition>
    <p:strips dir="rd"/>
  </p:transition>
  <p:timing>
    <p:tnLst>
      <p:par>
        <p:cT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9330" name="Group 2"/>
          <p:cNvGrpSpPr>
            <a:grpSpLocks/>
          </p:cNvGrpSpPr>
          <p:nvPr/>
        </p:nvGrpSpPr>
        <p:grpSpPr bwMode="auto">
          <a:xfrm>
            <a:off x="1800225" y="609600"/>
            <a:ext cx="7267575" cy="5943600"/>
            <a:chOff x="606" y="288"/>
            <a:chExt cx="4578" cy="3744"/>
          </a:xfrm>
        </p:grpSpPr>
        <p:sp>
          <p:nvSpPr>
            <p:cNvPr id="99348" name="Rectangle 3"/>
            <p:cNvSpPr>
              <a:spLocks noChangeArrowheads="1"/>
            </p:cNvSpPr>
            <p:nvPr/>
          </p:nvSpPr>
          <p:spPr bwMode="auto">
            <a:xfrm>
              <a:off x="618" y="288"/>
              <a:ext cx="1104" cy="3744"/>
            </a:xfrm>
            <a:prstGeom prst="rect">
              <a:avLst/>
            </a:prstGeom>
            <a:noFill/>
            <a:ln w="38100">
              <a:solidFill>
                <a:schemeClr val="tx1"/>
              </a:solidFill>
              <a:miter lim="800000"/>
              <a:headEnd/>
              <a:tailEnd/>
            </a:ln>
          </p:spPr>
          <p:txBody>
            <a:bodyPr wrap="none" anchor="ctr"/>
            <a:lstStyle/>
            <a:p>
              <a:endParaRPr lang="en-GB"/>
            </a:p>
          </p:txBody>
        </p:sp>
        <p:sp>
          <p:nvSpPr>
            <p:cNvPr id="99349" name="Rectangle 4"/>
            <p:cNvSpPr>
              <a:spLocks noChangeArrowheads="1"/>
            </p:cNvSpPr>
            <p:nvPr/>
          </p:nvSpPr>
          <p:spPr bwMode="auto">
            <a:xfrm>
              <a:off x="945" y="3111"/>
              <a:ext cx="528" cy="624"/>
            </a:xfrm>
            <a:prstGeom prst="rect">
              <a:avLst/>
            </a:prstGeom>
            <a:solidFill>
              <a:srgbClr val="FF99CC"/>
            </a:solidFill>
            <a:ln w="9525">
              <a:solidFill>
                <a:schemeClr val="tx1"/>
              </a:solidFill>
              <a:miter lim="800000"/>
              <a:headEnd/>
              <a:tailEnd/>
            </a:ln>
          </p:spPr>
          <p:txBody>
            <a:bodyPr wrap="none" anchor="ctr"/>
            <a:lstStyle/>
            <a:p>
              <a:pPr algn="ctr" fontAlgn="ctr"/>
              <a:r>
                <a:rPr lang="en-US" sz="2000">
                  <a:latin typeface="Arial Narrow" pitchFamily="34" charset="0"/>
                </a:rPr>
                <a:t>detector</a:t>
              </a:r>
            </a:p>
            <a:p>
              <a:pPr algn="ctr" fontAlgn="ctr"/>
              <a:r>
                <a:rPr lang="en-US" sz="2000">
                  <a:latin typeface="Arial Narrow" pitchFamily="34" charset="0"/>
                </a:rPr>
                <a:t>B</a:t>
              </a:r>
            </a:p>
          </p:txBody>
        </p:sp>
        <p:sp>
          <p:nvSpPr>
            <p:cNvPr id="99350" name="AutoShape 5"/>
            <p:cNvSpPr>
              <a:spLocks noChangeArrowheads="1"/>
            </p:cNvSpPr>
            <p:nvPr/>
          </p:nvSpPr>
          <p:spPr bwMode="auto">
            <a:xfrm rot="-5400000">
              <a:off x="522" y="2007"/>
              <a:ext cx="288" cy="96"/>
            </a:xfrm>
            <a:custGeom>
              <a:avLst/>
              <a:gdLst>
                <a:gd name="T0" fmla="*/ 0 w 21600"/>
                <a:gd name="T1" fmla="*/ 0 h 21600"/>
                <a:gd name="T2" fmla="*/ 0 w 21600"/>
                <a:gd name="T3" fmla="*/ 0 h 21600"/>
                <a:gd name="T4" fmla="*/ 0 w 21600"/>
                <a:gd name="T5" fmla="*/ 0 h 21600"/>
                <a:gd name="T6" fmla="*/ 0 w 21600"/>
                <a:gd name="T7" fmla="*/ 0 h 21600"/>
                <a:gd name="T8" fmla="*/ 0 60000 65536"/>
                <a:gd name="T9" fmla="*/ 0 60000 65536"/>
                <a:gd name="T10" fmla="*/ 0 60000 65536"/>
                <a:gd name="T11" fmla="*/ 0 60000 65536"/>
                <a:gd name="T12" fmla="*/ 4500 w 21600"/>
                <a:gd name="T13" fmla="*/ 4500 h 21600"/>
                <a:gd name="T14" fmla="*/ 17100 w 21600"/>
                <a:gd name="T15" fmla="*/ 17100 h 21600"/>
              </a:gdLst>
              <a:ahLst/>
              <a:cxnLst>
                <a:cxn ang="T8">
                  <a:pos x="T0" y="T1"/>
                </a:cxn>
                <a:cxn ang="T9">
                  <a:pos x="T2" y="T3"/>
                </a:cxn>
                <a:cxn ang="T10">
                  <a:pos x="T4" y="T5"/>
                </a:cxn>
                <a:cxn ang="T11">
                  <a:pos x="T6" y="T7"/>
                </a:cxn>
              </a:cxnLst>
              <a:rect l="T12" t="T13" r="T14" b="T15"/>
              <a:pathLst>
                <a:path w="21600" h="21600">
                  <a:moveTo>
                    <a:pt x="0" y="0"/>
                  </a:moveTo>
                  <a:lnTo>
                    <a:pt x="5400" y="21600"/>
                  </a:lnTo>
                  <a:lnTo>
                    <a:pt x="16200" y="21600"/>
                  </a:lnTo>
                  <a:lnTo>
                    <a:pt x="21600" y="0"/>
                  </a:lnTo>
                  <a:close/>
                </a:path>
              </a:pathLst>
            </a:custGeom>
            <a:solidFill>
              <a:srgbClr val="800000"/>
            </a:solidFill>
            <a:ln w="9525">
              <a:solidFill>
                <a:schemeClr val="tx1"/>
              </a:solidFill>
              <a:miter lim="800000"/>
              <a:headEnd/>
              <a:tailEnd/>
            </a:ln>
          </p:spPr>
          <p:txBody>
            <a:bodyPr wrap="none" anchor="ctr"/>
            <a:lstStyle/>
            <a:p>
              <a:endParaRPr lang="en-GB"/>
            </a:p>
          </p:txBody>
        </p:sp>
        <p:sp>
          <p:nvSpPr>
            <p:cNvPr id="99351" name="AutoShape 6"/>
            <p:cNvSpPr>
              <a:spLocks noChangeArrowheads="1"/>
            </p:cNvSpPr>
            <p:nvPr/>
          </p:nvSpPr>
          <p:spPr bwMode="auto">
            <a:xfrm rot="5400000">
              <a:off x="1521" y="2007"/>
              <a:ext cx="288" cy="96"/>
            </a:xfrm>
            <a:custGeom>
              <a:avLst/>
              <a:gdLst>
                <a:gd name="T0" fmla="*/ 0 w 21600"/>
                <a:gd name="T1" fmla="*/ 0 h 21600"/>
                <a:gd name="T2" fmla="*/ 0 w 21600"/>
                <a:gd name="T3" fmla="*/ 0 h 21600"/>
                <a:gd name="T4" fmla="*/ 0 w 21600"/>
                <a:gd name="T5" fmla="*/ 0 h 21600"/>
                <a:gd name="T6" fmla="*/ 0 w 21600"/>
                <a:gd name="T7" fmla="*/ 0 h 21600"/>
                <a:gd name="T8" fmla="*/ 0 60000 65536"/>
                <a:gd name="T9" fmla="*/ 0 60000 65536"/>
                <a:gd name="T10" fmla="*/ 0 60000 65536"/>
                <a:gd name="T11" fmla="*/ 0 60000 65536"/>
                <a:gd name="T12" fmla="*/ 4500 w 21600"/>
                <a:gd name="T13" fmla="*/ 4500 h 21600"/>
                <a:gd name="T14" fmla="*/ 17100 w 21600"/>
                <a:gd name="T15" fmla="*/ 17100 h 21600"/>
              </a:gdLst>
              <a:ahLst/>
              <a:cxnLst>
                <a:cxn ang="T8">
                  <a:pos x="T0" y="T1"/>
                </a:cxn>
                <a:cxn ang="T9">
                  <a:pos x="T2" y="T3"/>
                </a:cxn>
                <a:cxn ang="T10">
                  <a:pos x="T4" y="T5"/>
                </a:cxn>
                <a:cxn ang="T11">
                  <a:pos x="T6" y="T7"/>
                </a:cxn>
              </a:cxnLst>
              <a:rect l="T12" t="T13" r="T14" b="T15"/>
              <a:pathLst>
                <a:path w="21600" h="21600">
                  <a:moveTo>
                    <a:pt x="0" y="0"/>
                  </a:moveTo>
                  <a:lnTo>
                    <a:pt x="5400" y="21600"/>
                  </a:lnTo>
                  <a:lnTo>
                    <a:pt x="16200" y="21600"/>
                  </a:lnTo>
                  <a:lnTo>
                    <a:pt x="21600" y="0"/>
                  </a:lnTo>
                  <a:close/>
                </a:path>
              </a:pathLst>
            </a:custGeom>
            <a:solidFill>
              <a:srgbClr val="800000"/>
            </a:solidFill>
            <a:ln w="9525">
              <a:solidFill>
                <a:schemeClr val="tx1"/>
              </a:solidFill>
              <a:miter lim="800000"/>
              <a:headEnd/>
              <a:tailEnd/>
            </a:ln>
          </p:spPr>
          <p:txBody>
            <a:bodyPr wrap="none" anchor="ctr"/>
            <a:lstStyle/>
            <a:p>
              <a:endParaRPr lang="en-GB"/>
            </a:p>
          </p:txBody>
        </p:sp>
        <p:sp>
          <p:nvSpPr>
            <p:cNvPr id="99352" name="Rectangle 7"/>
            <p:cNvSpPr>
              <a:spLocks noChangeArrowheads="1"/>
            </p:cNvSpPr>
            <p:nvPr/>
          </p:nvSpPr>
          <p:spPr bwMode="auto">
            <a:xfrm>
              <a:off x="902" y="1767"/>
              <a:ext cx="528" cy="624"/>
            </a:xfrm>
            <a:prstGeom prst="rect">
              <a:avLst/>
            </a:prstGeom>
            <a:solidFill>
              <a:schemeClr val="accent1"/>
            </a:solidFill>
            <a:ln w="9525">
              <a:solidFill>
                <a:schemeClr val="tx1"/>
              </a:solidFill>
              <a:miter lim="800000"/>
              <a:headEnd/>
              <a:tailEnd/>
            </a:ln>
          </p:spPr>
          <p:txBody>
            <a:bodyPr wrap="none" anchor="ctr"/>
            <a:lstStyle/>
            <a:p>
              <a:endParaRPr lang="en-GB"/>
            </a:p>
          </p:txBody>
        </p:sp>
        <p:sp>
          <p:nvSpPr>
            <p:cNvPr id="99353" name="Line 8"/>
            <p:cNvSpPr>
              <a:spLocks noChangeShapeType="1"/>
            </p:cNvSpPr>
            <p:nvPr/>
          </p:nvSpPr>
          <p:spPr bwMode="auto">
            <a:xfrm>
              <a:off x="606" y="2055"/>
              <a:ext cx="576" cy="0"/>
            </a:xfrm>
            <a:prstGeom prst="line">
              <a:avLst/>
            </a:prstGeom>
            <a:noFill/>
            <a:ln w="9525">
              <a:solidFill>
                <a:srgbClr val="FF5050"/>
              </a:solidFill>
              <a:round/>
              <a:headEnd/>
              <a:tailEnd type="triangle" w="med" len="med"/>
            </a:ln>
          </p:spPr>
          <p:txBody>
            <a:bodyPr/>
            <a:lstStyle/>
            <a:p>
              <a:endParaRPr lang="en-GB"/>
            </a:p>
          </p:txBody>
        </p:sp>
        <p:sp>
          <p:nvSpPr>
            <p:cNvPr id="99354" name="Line 9"/>
            <p:cNvSpPr>
              <a:spLocks noChangeShapeType="1"/>
            </p:cNvSpPr>
            <p:nvPr/>
          </p:nvSpPr>
          <p:spPr bwMode="auto">
            <a:xfrm flipH="1">
              <a:off x="1167" y="2055"/>
              <a:ext cx="576" cy="0"/>
            </a:xfrm>
            <a:prstGeom prst="line">
              <a:avLst/>
            </a:prstGeom>
            <a:noFill/>
            <a:ln w="9525">
              <a:solidFill>
                <a:srgbClr val="3333FF"/>
              </a:solidFill>
              <a:round/>
              <a:headEnd/>
              <a:tailEnd type="triangle" w="med" len="med"/>
            </a:ln>
          </p:spPr>
          <p:txBody>
            <a:bodyPr/>
            <a:lstStyle/>
            <a:p>
              <a:endParaRPr lang="en-GB"/>
            </a:p>
          </p:txBody>
        </p:sp>
        <p:sp>
          <p:nvSpPr>
            <p:cNvPr id="99355" name="Freeform 10"/>
            <p:cNvSpPr>
              <a:spLocks/>
            </p:cNvSpPr>
            <p:nvPr/>
          </p:nvSpPr>
          <p:spPr bwMode="auto">
            <a:xfrm>
              <a:off x="627" y="2487"/>
              <a:ext cx="624" cy="240"/>
            </a:xfrm>
            <a:custGeom>
              <a:avLst/>
              <a:gdLst>
                <a:gd name="T0" fmla="*/ 0 w 960"/>
                <a:gd name="T1" fmla="*/ 0 h 240"/>
                <a:gd name="T2" fmla="*/ 328 w 960"/>
                <a:gd name="T3" fmla="*/ 0 h 240"/>
                <a:gd name="T4" fmla="*/ 330 w 960"/>
                <a:gd name="T5" fmla="*/ 118 h 240"/>
                <a:gd name="T6" fmla="*/ 406 w 960"/>
                <a:gd name="T7" fmla="*/ 120 h 240"/>
                <a:gd name="T8" fmla="*/ 406 w 960"/>
                <a:gd name="T9" fmla="*/ 240 h 240"/>
                <a:gd name="T10" fmla="*/ 0 w 960"/>
                <a:gd name="T11" fmla="*/ 240 h 240"/>
                <a:gd name="T12" fmla="*/ 0 w 960"/>
                <a:gd name="T13" fmla="*/ 0 h 240"/>
                <a:gd name="T14" fmla="*/ 0 60000 65536"/>
                <a:gd name="T15" fmla="*/ 0 60000 65536"/>
                <a:gd name="T16" fmla="*/ 0 60000 65536"/>
                <a:gd name="T17" fmla="*/ 0 60000 65536"/>
                <a:gd name="T18" fmla="*/ 0 60000 65536"/>
                <a:gd name="T19" fmla="*/ 0 60000 65536"/>
                <a:gd name="T20" fmla="*/ 0 60000 65536"/>
                <a:gd name="T21" fmla="*/ 0 w 960"/>
                <a:gd name="T22" fmla="*/ 0 h 240"/>
                <a:gd name="T23" fmla="*/ 960 w 960"/>
                <a:gd name="T24" fmla="*/ 240 h 24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960" h="240">
                  <a:moveTo>
                    <a:pt x="0" y="0"/>
                  </a:moveTo>
                  <a:lnTo>
                    <a:pt x="777" y="0"/>
                  </a:lnTo>
                  <a:lnTo>
                    <a:pt x="780" y="118"/>
                  </a:lnTo>
                  <a:lnTo>
                    <a:pt x="960" y="120"/>
                  </a:lnTo>
                  <a:lnTo>
                    <a:pt x="960" y="240"/>
                  </a:lnTo>
                  <a:lnTo>
                    <a:pt x="0" y="240"/>
                  </a:lnTo>
                  <a:lnTo>
                    <a:pt x="0" y="0"/>
                  </a:lnTo>
                  <a:close/>
                </a:path>
              </a:pathLst>
            </a:custGeom>
            <a:solidFill>
              <a:srgbClr val="800000"/>
            </a:solidFill>
            <a:ln w="9525">
              <a:solidFill>
                <a:schemeClr val="tx1"/>
              </a:solidFill>
              <a:round/>
              <a:headEnd/>
              <a:tailEnd/>
            </a:ln>
          </p:spPr>
          <p:txBody>
            <a:bodyPr/>
            <a:lstStyle/>
            <a:p>
              <a:endParaRPr lang="en-GB"/>
            </a:p>
          </p:txBody>
        </p:sp>
        <p:sp>
          <p:nvSpPr>
            <p:cNvPr id="99356" name="Freeform 11"/>
            <p:cNvSpPr>
              <a:spLocks/>
            </p:cNvSpPr>
            <p:nvPr/>
          </p:nvSpPr>
          <p:spPr bwMode="auto">
            <a:xfrm rot="10800000">
              <a:off x="1137" y="2487"/>
              <a:ext cx="576" cy="240"/>
            </a:xfrm>
            <a:custGeom>
              <a:avLst/>
              <a:gdLst>
                <a:gd name="T0" fmla="*/ 0 w 960"/>
                <a:gd name="T1" fmla="*/ 0 h 240"/>
                <a:gd name="T2" fmla="*/ 280 w 960"/>
                <a:gd name="T3" fmla="*/ 0 h 240"/>
                <a:gd name="T4" fmla="*/ 281 w 960"/>
                <a:gd name="T5" fmla="*/ 118 h 240"/>
                <a:gd name="T6" fmla="*/ 346 w 960"/>
                <a:gd name="T7" fmla="*/ 120 h 240"/>
                <a:gd name="T8" fmla="*/ 346 w 960"/>
                <a:gd name="T9" fmla="*/ 240 h 240"/>
                <a:gd name="T10" fmla="*/ 0 w 960"/>
                <a:gd name="T11" fmla="*/ 240 h 240"/>
                <a:gd name="T12" fmla="*/ 0 w 960"/>
                <a:gd name="T13" fmla="*/ 0 h 240"/>
                <a:gd name="T14" fmla="*/ 0 60000 65536"/>
                <a:gd name="T15" fmla="*/ 0 60000 65536"/>
                <a:gd name="T16" fmla="*/ 0 60000 65536"/>
                <a:gd name="T17" fmla="*/ 0 60000 65536"/>
                <a:gd name="T18" fmla="*/ 0 60000 65536"/>
                <a:gd name="T19" fmla="*/ 0 60000 65536"/>
                <a:gd name="T20" fmla="*/ 0 60000 65536"/>
                <a:gd name="T21" fmla="*/ 0 w 960"/>
                <a:gd name="T22" fmla="*/ 0 h 240"/>
                <a:gd name="T23" fmla="*/ 960 w 960"/>
                <a:gd name="T24" fmla="*/ 240 h 24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960" h="240">
                  <a:moveTo>
                    <a:pt x="0" y="0"/>
                  </a:moveTo>
                  <a:lnTo>
                    <a:pt x="777" y="0"/>
                  </a:lnTo>
                  <a:lnTo>
                    <a:pt x="780" y="118"/>
                  </a:lnTo>
                  <a:lnTo>
                    <a:pt x="960" y="120"/>
                  </a:lnTo>
                  <a:lnTo>
                    <a:pt x="960" y="240"/>
                  </a:lnTo>
                  <a:lnTo>
                    <a:pt x="0" y="240"/>
                  </a:lnTo>
                  <a:lnTo>
                    <a:pt x="0" y="0"/>
                  </a:lnTo>
                  <a:close/>
                </a:path>
              </a:pathLst>
            </a:custGeom>
            <a:solidFill>
              <a:srgbClr val="003300"/>
            </a:solidFill>
            <a:ln w="9525">
              <a:solidFill>
                <a:schemeClr val="tx1"/>
              </a:solidFill>
              <a:round/>
              <a:headEnd/>
              <a:tailEnd/>
            </a:ln>
          </p:spPr>
          <p:txBody>
            <a:bodyPr/>
            <a:lstStyle/>
            <a:p>
              <a:endParaRPr lang="en-GB"/>
            </a:p>
          </p:txBody>
        </p:sp>
        <p:sp>
          <p:nvSpPr>
            <p:cNvPr id="99357" name="Freeform 12"/>
            <p:cNvSpPr>
              <a:spLocks/>
            </p:cNvSpPr>
            <p:nvPr/>
          </p:nvSpPr>
          <p:spPr bwMode="auto">
            <a:xfrm>
              <a:off x="632" y="1911"/>
              <a:ext cx="266" cy="116"/>
            </a:xfrm>
            <a:custGeom>
              <a:avLst/>
              <a:gdLst>
                <a:gd name="T0" fmla="*/ 0 w 266"/>
                <a:gd name="T1" fmla="*/ 0 h 116"/>
                <a:gd name="T2" fmla="*/ 88 w 266"/>
                <a:gd name="T3" fmla="*/ 68 h 116"/>
                <a:gd name="T4" fmla="*/ 88 w 266"/>
                <a:gd name="T5" fmla="*/ 116 h 116"/>
                <a:gd name="T6" fmla="*/ 266 w 266"/>
                <a:gd name="T7" fmla="*/ 116 h 116"/>
                <a:gd name="T8" fmla="*/ 266 w 266"/>
                <a:gd name="T9" fmla="*/ 0 h 116"/>
                <a:gd name="T10" fmla="*/ 0 w 266"/>
                <a:gd name="T11" fmla="*/ 0 h 116"/>
                <a:gd name="T12" fmla="*/ 0 60000 65536"/>
                <a:gd name="T13" fmla="*/ 0 60000 65536"/>
                <a:gd name="T14" fmla="*/ 0 60000 65536"/>
                <a:gd name="T15" fmla="*/ 0 60000 65536"/>
                <a:gd name="T16" fmla="*/ 0 60000 65536"/>
                <a:gd name="T17" fmla="*/ 0 60000 65536"/>
                <a:gd name="T18" fmla="*/ 0 w 266"/>
                <a:gd name="T19" fmla="*/ 0 h 116"/>
                <a:gd name="T20" fmla="*/ 266 w 266"/>
                <a:gd name="T21" fmla="*/ 116 h 116"/>
              </a:gdLst>
              <a:ahLst/>
              <a:cxnLst>
                <a:cxn ang="T12">
                  <a:pos x="T0" y="T1"/>
                </a:cxn>
                <a:cxn ang="T13">
                  <a:pos x="T2" y="T3"/>
                </a:cxn>
                <a:cxn ang="T14">
                  <a:pos x="T4" y="T5"/>
                </a:cxn>
                <a:cxn ang="T15">
                  <a:pos x="T6" y="T7"/>
                </a:cxn>
                <a:cxn ang="T16">
                  <a:pos x="T8" y="T9"/>
                </a:cxn>
                <a:cxn ang="T17">
                  <a:pos x="T10" y="T11"/>
                </a:cxn>
              </a:cxnLst>
              <a:rect l="T18" t="T19" r="T20" b="T21"/>
              <a:pathLst>
                <a:path w="266" h="116">
                  <a:moveTo>
                    <a:pt x="0" y="0"/>
                  </a:moveTo>
                  <a:lnTo>
                    <a:pt x="88" y="68"/>
                  </a:lnTo>
                  <a:lnTo>
                    <a:pt x="88" y="116"/>
                  </a:lnTo>
                  <a:lnTo>
                    <a:pt x="266" y="116"/>
                  </a:lnTo>
                  <a:lnTo>
                    <a:pt x="266" y="0"/>
                  </a:lnTo>
                  <a:lnTo>
                    <a:pt x="0" y="0"/>
                  </a:lnTo>
                  <a:close/>
                </a:path>
              </a:pathLst>
            </a:custGeom>
            <a:solidFill>
              <a:srgbClr val="800080"/>
            </a:solidFill>
            <a:ln w="9525">
              <a:solidFill>
                <a:schemeClr val="tx1"/>
              </a:solidFill>
              <a:round/>
              <a:headEnd/>
              <a:tailEnd/>
            </a:ln>
          </p:spPr>
          <p:txBody>
            <a:bodyPr/>
            <a:lstStyle/>
            <a:p>
              <a:endParaRPr lang="en-GB"/>
            </a:p>
          </p:txBody>
        </p:sp>
        <p:sp>
          <p:nvSpPr>
            <p:cNvPr id="99358" name="Freeform 13"/>
            <p:cNvSpPr>
              <a:spLocks/>
            </p:cNvSpPr>
            <p:nvPr/>
          </p:nvSpPr>
          <p:spPr bwMode="auto">
            <a:xfrm rot="10800000">
              <a:off x="1434" y="2083"/>
              <a:ext cx="266" cy="116"/>
            </a:xfrm>
            <a:custGeom>
              <a:avLst/>
              <a:gdLst>
                <a:gd name="T0" fmla="*/ 0 w 266"/>
                <a:gd name="T1" fmla="*/ 0 h 116"/>
                <a:gd name="T2" fmla="*/ 88 w 266"/>
                <a:gd name="T3" fmla="*/ 68 h 116"/>
                <a:gd name="T4" fmla="*/ 88 w 266"/>
                <a:gd name="T5" fmla="*/ 116 h 116"/>
                <a:gd name="T6" fmla="*/ 266 w 266"/>
                <a:gd name="T7" fmla="*/ 116 h 116"/>
                <a:gd name="T8" fmla="*/ 266 w 266"/>
                <a:gd name="T9" fmla="*/ 0 h 116"/>
                <a:gd name="T10" fmla="*/ 0 w 266"/>
                <a:gd name="T11" fmla="*/ 0 h 116"/>
                <a:gd name="T12" fmla="*/ 0 60000 65536"/>
                <a:gd name="T13" fmla="*/ 0 60000 65536"/>
                <a:gd name="T14" fmla="*/ 0 60000 65536"/>
                <a:gd name="T15" fmla="*/ 0 60000 65536"/>
                <a:gd name="T16" fmla="*/ 0 60000 65536"/>
                <a:gd name="T17" fmla="*/ 0 60000 65536"/>
                <a:gd name="T18" fmla="*/ 0 w 266"/>
                <a:gd name="T19" fmla="*/ 0 h 116"/>
                <a:gd name="T20" fmla="*/ 266 w 266"/>
                <a:gd name="T21" fmla="*/ 116 h 116"/>
              </a:gdLst>
              <a:ahLst/>
              <a:cxnLst>
                <a:cxn ang="T12">
                  <a:pos x="T0" y="T1"/>
                </a:cxn>
                <a:cxn ang="T13">
                  <a:pos x="T2" y="T3"/>
                </a:cxn>
                <a:cxn ang="T14">
                  <a:pos x="T4" y="T5"/>
                </a:cxn>
                <a:cxn ang="T15">
                  <a:pos x="T6" y="T7"/>
                </a:cxn>
                <a:cxn ang="T16">
                  <a:pos x="T8" y="T9"/>
                </a:cxn>
                <a:cxn ang="T17">
                  <a:pos x="T10" y="T11"/>
                </a:cxn>
              </a:cxnLst>
              <a:rect l="T18" t="T19" r="T20" b="T21"/>
              <a:pathLst>
                <a:path w="266" h="116">
                  <a:moveTo>
                    <a:pt x="0" y="0"/>
                  </a:moveTo>
                  <a:lnTo>
                    <a:pt x="88" y="68"/>
                  </a:lnTo>
                  <a:lnTo>
                    <a:pt x="88" y="116"/>
                  </a:lnTo>
                  <a:lnTo>
                    <a:pt x="266" y="116"/>
                  </a:lnTo>
                  <a:lnTo>
                    <a:pt x="266" y="0"/>
                  </a:lnTo>
                  <a:lnTo>
                    <a:pt x="0" y="0"/>
                  </a:lnTo>
                  <a:close/>
                </a:path>
              </a:pathLst>
            </a:custGeom>
            <a:solidFill>
              <a:srgbClr val="800080"/>
            </a:solidFill>
            <a:ln w="9525">
              <a:solidFill>
                <a:schemeClr val="tx1"/>
              </a:solidFill>
              <a:round/>
              <a:headEnd/>
              <a:tailEnd/>
            </a:ln>
          </p:spPr>
          <p:txBody>
            <a:bodyPr/>
            <a:lstStyle/>
            <a:p>
              <a:endParaRPr lang="en-GB"/>
            </a:p>
          </p:txBody>
        </p:sp>
        <p:sp>
          <p:nvSpPr>
            <p:cNvPr id="99359" name="Freeform 14"/>
            <p:cNvSpPr>
              <a:spLocks/>
            </p:cNvSpPr>
            <p:nvPr/>
          </p:nvSpPr>
          <p:spPr bwMode="auto">
            <a:xfrm rot="10800000" flipV="1">
              <a:off x="1434" y="1911"/>
              <a:ext cx="266" cy="115"/>
            </a:xfrm>
            <a:custGeom>
              <a:avLst/>
              <a:gdLst>
                <a:gd name="T0" fmla="*/ 0 w 266"/>
                <a:gd name="T1" fmla="*/ 0 h 116"/>
                <a:gd name="T2" fmla="*/ 88 w 266"/>
                <a:gd name="T3" fmla="*/ 66 h 116"/>
                <a:gd name="T4" fmla="*/ 88 w 266"/>
                <a:gd name="T5" fmla="*/ 114 h 116"/>
                <a:gd name="T6" fmla="*/ 266 w 266"/>
                <a:gd name="T7" fmla="*/ 114 h 116"/>
                <a:gd name="T8" fmla="*/ 266 w 266"/>
                <a:gd name="T9" fmla="*/ 0 h 116"/>
                <a:gd name="T10" fmla="*/ 0 w 266"/>
                <a:gd name="T11" fmla="*/ 0 h 116"/>
                <a:gd name="T12" fmla="*/ 0 60000 65536"/>
                <a:gd name="T13" fmla="*/ 0 60000 65536"/>
                <a:gd name="T14" fmla="*/ 0 60000 65536"/>
                <a:gd name="T15" fmla="*/ 0 60000 65536"/>
                <a:gd name="T16" fmla="*/ 0 60000 65536"/>
                <a:gd name="T17" fmla="*/ 0 60000 65536"/>
                <a:gd name="T18" fmla="*/ 0 w 266"/>
                <a:gd name="T19" fmla="*/ 0 h 116"/>
                <a:gd name="T20" fmla="*/ 266 w 266"/>
                <a:gd name="T21" fmla="*/ 116 h 116"/>
              </a:gdLst>
              <a:ahLst/>
              <a:cxnLst>
                <a:cxn ang="T12">
                  <a:pos x="T0" y="T1"/>
                </a:cxn>
                <a:cxn ang="T13">
                  <a:pos x="T2" y="T3"/>
                </a:cxn>
                <a:cxn ang="T14">
                  <a:pos x="T4" y="T5"/>
                </a:cxn>
                <a:cxn ang="T15">
                  <a:pos x="T6" y="T7"/>
                </a:cxn>
                <a:cxn ang="T16">
                  <a:pos x="T8" y="T9"/>
                </a:cxn>
                <a:cxn ang="T17">
                  <a:pos x="T10" y="T11"/>
                </a:cxn>
              </a:cxnLst>
              <a:rect l="T18" t="T19" r="T20" b="T21"/>
              <a:pathLst>
                <a:path w="266" h="116">
                  <a:moveTo>
                    <a:pt x="0" y="0"/>
                  </a:moveTo>
                  <a:lnTo>
                    <a:pt x="88" y="68"/>
                  </a:lnTo>
                  <a:lnTo>
                    <a:pt x="88" y="116"/>
                  </a:lnTo>
                  <a:lnTo>
                    <a:pt x="266" y="116"/>
                  </a:lnTo>
                  <a:lnTo>
                    <a:pt x="266" y="0"/>
                  </a:lnTo>
                  <a:lnTo>
                    <a:pt x="0" y="0"/>
                  </a:lnTo>
                  <a:close/>
                </a:path>
              </a:pathLst>
            </a:custGeom>
            <a:solidFill>
              <a:srgbClr val="800080"/>
            </a:solidFill>
            <a:ln w="9525">
              <a:solidFill>
                <a:schemeClr val="tx1"/>
              </a:solidFill>
              <a:round/>
              <a:headEnd/>
              <a:tailEnd/>
            </a:ln>
          </p:spPr>
          <p:txBody>
            <a:bodyPr/>
            <a:lstStyle/>
            <a:p>
              <a:endParaRPr lang="en-GB"/>
            </a:p>
          </p:txBody>
        </p:sp>
        <p:sp>
          <p:nvSpPr>
            <p:cNvPr id="99360" name="Freeform 15"/>
            <p:cNvSpPr>
              <a:spLocks/>
            </p:cNvSpPr>
            <p:nvPr/>
          </p:nvSpPr>
          <p:spPr bwMode="auto">
            <a:xfrm flipV="1">
              <a:off x="632" y="2080"/>
              <a:ext cx="266" cy="115"/>
            </a:xfrm>
            <a:custGeom>
              <a:avLst/>
              <a:gdLst>
                <a:gd name="T0" fmla="*/ 0 w 266"/>
                <a:gd name="T1" fmla="*/ 0 h 116"/>
                <a:gd name="T2" fmla="*/ 88 w 266"/>
                <a:gd name="T3" fmla="*/ 66 h 116"/>
                <a:gd name="T4" fmla="*/ 88 w 266"/>
                <a:gd name="T5" fmla="*/ 114 h 116"/>
                <a:gd name="T6" fmla="*/ 266 w 266"/>
                <a:gd name="T7" fmla="*/ 114 h 116"/>
                <a:gd name="T8" fmla="*/ 266 w 266"/>
                <a:gd name="T9" fmla="*/ 0 h 116"/>
                <a:gd name="T10" fmla="*/ 0 w 266"/>
                <a:gd name="T11" fmla="*/ 0 h 116"/>
                <a:gd name="T12" fmla="*/ 0 60000 65536"/>
                <a:gd name="T13" fmla="*/ 0 60000 65536"/>
                <a:gd name="T14" fmla="*/ 0 60000 65536"/>
                <a:gd name="T15" fmla="*/ 0 60000 65536"/>
                <a:gd name="T16" fmla="*/ 0 60000 65536"/>
                <a:gd name="T17" fmla="*/ 0 60000 65536"/>
                <a:gd name="T18" fmla="*/ 0 w 266"/>
                <a:gd name="T19" fmla="*/ 0 h 116"/>
                <a:gd name="T20" fmla="*/ 266 w 266"/>
                <a:gd name="T21" fmla="*/ 116 h 116"/>
              </a:gdLst>
              <a:ahLst/>
              <a:cxnLst>
                <a:cxn ang="T12">
                  <a:pos x="T0" y="T1"/>
                </a:cxn>
                <a:cxn ang="T13">
                  <a:pos x="T2" y="T3"/>
                </a:cxn>
                <a:cxn ang="T14">
                  <a:pos x="T4" y="T5"/>
                </a:cxn>
                <a:cxn ang="T15">
                  <a:pos x="T6" y="T7"/>
                </a:cxn>
                <a:cxn ang="T16">
                  <a:pos x="T8" y="T9"/>
                </a:cxn>
                <a:cxn ang="T17">
                  <a:pos x="T10" y="T11"/>
                </a:cxn>
              </a:cxnLst>
              <a:rect l="T18" t="T19" r="T20" b="T21"/>
              <a:pathLst>
                <a:path w="266" h="116">
                  <a:moveTo>
                    <a:pt x="0" y="0"/>
                  </a:moveTo>
                  <a:lnTo>
                    <a:pt x="88" y="68"/>
                  </a:lnTo>
                  <a:lnTo>
                    <a:pt x="88" y="116"/>
                  </a:lnTo>
                  <a:lnTo>
                    <a:pt x="266" y="116"/>
                  </a:lnTo>
                  <a:lnTo>
                    <a:pt x="266" y="0"/>
                  </a:lnTo>
                  <a:lnTo>
                    <a:pt x="0" y="0"/>
                  </a:lnTo>
                  <a:close/>
                </a:path>
              </a:pathLst>
            </a:custGeom>
            <a:solidFill>
              <a:srgbClr val="800080"/>
            </a:solidFill>
            <a:ln w="9525">
              <a:solidFill>
                <a:schemeClr val="tx1"/>
              </a:solidFill>
              <a:round/>
              <a:headEnd/>
              <a:tailEnd/>
            </a:ln>
          </p:spPr>
          <p:txBody>
            <a:bodyPr/>
            <a:lstStyle/>
            <a:p>
              <a:endParaRPr lang="en-GB"/>
            </a:p>
          </p:txBody>
        </p:sp>
        <p:sp>
          <p:nvSpPr>
            <p:cNvPr id="99361" name="Rectangle 16"/>
            <p:cNvSpPr>
              <a:spLocks noChangeArrowheads="1"/>
            </p:cNvSpPr>
            <p:nvPr/>
          </p:nvSpPr>
          <p:spPr bwMode="auto">
            <a:xfrm>
              <a:off x="2394" y="288"/>
              <a:ext cx="1104" cy="3744"/>
            </a:xfrm>
            <a:prstGeom prst="rect">
              <a:avLst/>
            </a:prstGeom>
            <a:noFill/>
            <a:ln w="38100">
              <a:solidFill>
                <a:schemeClr val="tx1"/>
              </a:solidFill>
              <a:miter lim="800000"/>
              <a:headEnd/>
              <a:tailEnd/>
            </a:ln>
          </p:spPr>
          <p:txBody>
            <a:bodyPr wrap="none" anchor="ctr"/>
            <a:lstStyle/>
            <a:p>
              <a:endParaRPr lang="en-GB"/>
            </a:p>
          </p:txBody>
        </p:sp>
        <p:sp>
          <p:nvSpPr>
            <p:cNvPr id="99362" name="Rectangle 17"/>
            <p:cNvSpPr>
              <a:spLocks noChangeArrowheads="1"/>
            </p:cNvSpPr>
            <p:nvPr/>
          </p:nvSpPr>
          <p:spPr bwMode="auto">
            <a:xfrm>
              <a:off x="2721" y="3111"/>
              <a:ext cx="528" cy="624"/>
            </a:xfrm>
            <a:prstGeom prst="rect">
              <a:avLst/>
            </a:prstGeom>
            <a:solidFill>
              <a:srgbClr val="FF99CC"/>
            </a:solidFill>
            <a:ln w="9525">
              <a:solidFill>
                <a:schemeClr val="tx1"/>
              </a:solidFill>
              <a:miter lim="800000"/>
              <a:headEnd/>
              <a:tailEnd/>
            </a:ln>
          </p:spPr>
          <p:txBody>
            <a:bodyPr wrap="none" anchor="ctr"/>
            <a:lstStyle/>
            <a:p>
              <a:endParaRPr lang="en-GB"/>
            </a:p>
          </p:txBody>
        </p:sp>
        <p:sp>
          <p:nvSpPr>
            <p:cNvPr id="99363" name="AutoShape 18"/>
            <p:cNvSpPr>
              <a:spLocks noChangeArrowheads="1"/>
            </p:cNvSpPr>
            <p:nvPr/>
          </p:nvSpPr>
          <p:spPr bwMode="auto">
            <a:xfrm rot="-5400000">
              <a:off x="2298" y="2007"/>
              <a:ext cx="288" cy="96"/>
            </a:xfrm>
            <a:custGeom>
              <a:avLst/>
              <a:gdLst>
                <a:gd name="T0" fmla="*/ 0 w 21600"/>
                <a:gd name="T1" fmla="*/ 0 h 21600"/>
                <a:gd name="T2" fmla="*/ 0 w 21600"/>
                <a:gd name="T3" fmla="*/ 0 h 21600"/>
                <a:gd name="T4" fmla="*/ 0 w 21600"/>
                <a:gd name="T5" fmla="*/ 0 h 21600"/>
                <a:gd name="T6" fmla="*/ 0 w 21600"/>
                <a:gd name="T7" fmla="*/ 0 h 21600"/>
                <a:gd name="T8" fmla="*/ 0 60000 65536"/>
                <a:gd name="T9" fmla="*/ 0 60000 65536"/>
                <a:gd name="T10" fmla="*/ 0 60000 65536"/>
                <a:gd name="T11" fmla="*/ 0 60000 65536"/>
                <a:gd name="T12" fmla="*/ 4500 w 21600"/>
                <a:gd name="T13" fmla="*/ 4500 h 21600"/>
                <a:gd name="T14" fmla="*/ 17100 w 21600"/>
                <a:gd name="T15" fmla="*/ 17100 h 21600"/>
              </a:gdLst>
              <a:ahLst/>
              <a:cxnLst>
                <a:cxn ang="T8">
                  <a:pos x="T0" y="T1"/>
                </a:cxn>
                <a:cxn ang="T9">
                  <a:pos x="T2" y="T3"/>
                </a:cxn>
                <a:cxn ang="T10">
                  <a:pos x="T4" y="T5"/>
                </a:cxn>
                <a:cxn ang="T11">
                  <a:pos x="T6" y="T7"/>
                </a:cxn>
              </a:cxnLst>
              <a:rect l="T12" t="T13" r="T14" b="T15"/>
              <a:pathLst>
                <a:path w="21600" h="21600">
                  <a:moveTo>
                    <a:pt x="0" y="0"/>
                  </a:moveTo>
                  <a:lnTo>
                    <a:pt x="5400" y="21600"/>
                  </a:lnTo>
                  <a:lnTo>
                    <a:pt x="16200" y="21600"/>
                  </a:lnTo>
                  <a:lnTo>
                    <a:pt x="21600" y="0"/>
                  </a:lnTo>
                  <a:close/>
                </a:path>
              </a:pathLst>
            </a:custGeom>
            <a:solidFill>
              <a:srgbClr val="800000"/>
            </a:solidFill>
            <a:ln w="9525">
              <a:solidFill>
                <a:schemeClr val="tx1"/>
              </a:solidFill>
              <a:miter lim="800000"/>
              <a:headEnd/>
              <a:tailEnd/>
            </a:ln>
          </p:spPr>
          <p:txBody>
            <a:bodyPr wrap="none" anchor="ctr"/>
            <a:lstStyle/>
            <a:p>
              <a:endParaRPr lang="en-GB"/>
            </a:p>
          </p:txBody>
        </p:sp>
        <p:sp>
          <p:nvSpPr>
            <p:cNvPr id="99364" name="AutoShape 19"/>
            <p:cNvSpPr>
              <a:spLocks noChangeArrowheads="1"/>
            </p:cNvSpPr>
            <p:nvPr/>
          </p:nvSpPr>
          <p:spPr bwMode="auto">
            <a:xfrm rot="5400000">
              <a:off x="3297" y="2007"/>
              <a:ext cx="288" cy="96"/>
            </a:xfrm>
            <a:custGeom>
              <a:avLst/>
              <a:gdLst>
                <a:gd name="T0" fmla="*/ 0 w 21600"/>
                <a:gd name="T1" fmla="*/ 0 h 21600"/>
                <a:gd name="T2" fmla="*/ 0 w 21600"/>
                <a:gd name="T3" fmla="*/ 0 h 21600"/>
                <a:gd name="T4" fmla="*/ 0 w 21600"/>
                <a:gd name="T5" fmla="*/ 0 h 21600"/>
                <a:gd name="T6" fmla="*/ 0 w 21600"/>
                <a:gd name="T7" fmla="*/ 0 h 21600"/>
                <a:gd name="T8" fmla="*/ 0 60000 65536"/>
                <a:gd name="T9" fmla="*/ 0 60000 65536"/>
                <a:gd name="T10" fmla="*/ 0 60000 65536"/>
                <a:gd name="T11" fmla="*/ 0 60000 65536"/>
                <a:gd name="T12" fmla="*/ 4500 w 21600"/>
                <a:gd name="T13" fmla="*/ 4500 h 21600"/>
                <a:gd name="T14" fmla="*/ 17100 w 21600"/>
                <a:gd name="T15" fmla="*/ 17100 h 21600"/>
              </a:gdLst>
              <a:ahLst/>
              <a:cxnLst>
                <a:cxn ang="T8">
                  <a:pos x="T0" y="T1"/>
                </a:cxn>
                <a:cxn ang="T9">
                  <a:pos x="T2" y="T3"/>
                </a:cxn>
                <a:cxn ang="T10">
                  <a:pos x="T4" y="T5"/>
                </a:cxn>
                <a:cxn ang="T11">
                  <a:pos x="T6" y="T7"/>
                </a:cxn>
              </a:cxnLst>
              <a:rect l="T12" t="T13" r="T14" b="T15"/>
              <a:pathLst>
                <a:path w="21600" h="21600">
                  <a:moveTo>
                    <a:pt x="0" y="0"/>
                  </a:moveTo>
                  <a:lnTo>
                    <a:pt x="5400" y="21600"/>
                  </a:lnTo>
                  <a:lnTo>
                    <a:pt x="16200" y="21600"/>
                  </a:lnTo>
                  <a:lnTo>
                    <a:pt x="21600" y="0"/>
                  </a:lnTo>
                  <a:close/>
                </a:path>
              </a:pathLst>
            </a:custGeom>
            <a:solidFill>
              <a:srgbClr val="800000"/>
            </a:solidFill>
            <a:ln w="9525">
              <a:solidFill>
                <a:schemeClr val="tx1"/>
              </a:solidFill>
              <a:miter lim="800000"/>
              <a:headEnd/>
              <a:tailEnd/>
            </a:ln>
          </p:spPr>
          <p:txBody>
            <a:bodyPr wrap="none" anchor="ctr"/>
            <a:lstStyle/>
            <a:p>
              <a:endParaRPr lang="en-GB"/>
            </a:p>
          </p:txBody>
        </p:sp>
        <p:sp>
          <p:nvSpPr>
            <p:cNvPr id="99365" name="Rectangle 20"/>
            <p:cNvSpPr>
              <a:spLocks noChangeArrowheads="1"/>
            </p:cNvSpPr>
            <p:nvPr/>
          </p:nvSpPr>
          <p:spPr bwMode="auto">
            <a:xfrm>
              <a:off x="2678" y="1737"/>
              <a:ext cx="528" cy="624"/>
            </a:xfrm>
            <a:prstGeom prst="rect">
              <a:avLst/>
            </a:prstGeom>
            <a:solidFill>
              <a:schemeClr val="accent1"/>
            </a:solidFill>
            <a:ln w="9525">
              <a:solidFill>
                <a:schemeClr val="tx1"/>
              </a:solidFill>
              <a:miter lim="800000"/>
              <a:headEnd/>
              <a:tailEnd/>
            </a:ln>
          </p:spPr>
          <p:txBody>
            <a:bodyPr wrap="none" anchor="ctr"/>
            <a:lstStyle/>
            <a:p>
              <a:endParaRPr lang="en-GB"/>
            </a:p>
          </p:txBody>
        </p:sp>
        <p:sp>
          <p:nvSpPr>
            <p:cNvPr id="99366" name="Line 21"/>
            <p:cNvSpPr>
              <a:spLocks noChangeShapeType="1"/>
            </p:cNvSpPr>
            <p:nvPr/>
          </p:nvSpPr>
          <p:spPr bwMode="auto">
            <a:xfrm>
              <a:off x="2382" y="2055"/>
              <a:ext cx="576" cy="0"/>
            </a:xfrm>
            <a:prstGeom prst="line">
              <a:avLst/>
            </a:prstGeom>
            <a:noFill/>
            <a:ln w="9525">
              <a:solidFill>
                <a:srgbClr val="FF5050"/>
              </a:solidFill>
              <a:round/>
              <a:headEnd/>
              <a:tailEnd type="triangle" w="med" len="med"/>
            </a:ln>
          </p:spPr>
          <p:txBody>
            <a:bodyPr/>
            <a:lstStyle/>
            <a:p>
              <a:endParaRPr lang="en-GB"/>
            </a:p>
          </p:txBody>
        </p:sp>
        <p:sp>
          <p:nvSpPr>
            <p:cNvPr id="99367" name="Line 22"/>
            <p:cNvSpPr>
              <a:spLocks noChangeShapeType="1"/>
            </p:cNvSpPr>
            <p:nvPr/>
          </p:nvSpPr>
          <p:spPr bwMode="auto">
            <a:xfrm flipH="1">
              <a:off x="2943" y="2055"/>
              <a:ext cx="576" cy="0"/>
            </a:xfrm>
            <a:prstGeom prst="line">
              <a:avLst/>
            </a:prstGeom>
            <a:noFill/>
            <a:ln w="9525">
              <a:solidFill>
                <a:srgbClr val="3333FF"/>
              </a:solidFill>
              <a:round/>
              <a:headEnd/>
              <a:tailEnd type="triangle" w="med" len="med"/>
            </a:ln>
          </p:spPr>
          <p:txBody>
            <a:bodyPr/>
            <a:lstStyle/>
            <a:p>
              <a:endParaRPr lang="en-GB"/>
            </a:p>
          </p:txBody>
        </p:sp>
        <p:sp>
          <p:nvSpPr>
            <p:cNvPr id="99368" name="Freeform 23"/>
            <p:cNvSpPr>
              <a:spLocks/>
            </p:cNvSpPr>
            <p:nvPr/>
          </p:nvSpPr>
          <p:spPr bwMode="auto">
            <a:xfrm>
              <a:off x="2589" y="2745"/>
              <a:ext cx="624" cy="240"/>
            </a:xfrm>
            <a:custGeom>
              <a:avLst/>
              <a:gdLst>
                <a:gd name="T0" fmla="*/ 0 w 960"/>
                <a:gd name="T1" fmla="*/ 0 h 240"/>
                <a:gd name="T2" fmla="*/ 328 w 960"/>
                <a:gd name="T3" fmla="*/ 0 h 240"/>
                <a:gd name="T4" fmla="*/ 330 w 960"/>
                <a:gd name="T5" fmla="*/ 118 h 240"/>
                <a:gd name="T6" fmla="*/ 406 w 960"/>
                <a:gd name="T7" fmla="*/ 120 h 240"/>
                <a:gd name="T8" fmla="*/ 406 w 960"/>
                <a:gd name="T9" fmla="*/ 240 h 240"/>
                <a:gd name="T10" fmla="*/ 0 w 960"/>
                <a:gd name="T11" fmla="*/ 240 h 240"/>
                <a:gd name="T12" fmla="*/ 0 w 960"/>
                <a:gd name="T13" fmla="*/ 0 h 240"/>
                <a:gd name="T14" fmla="*/ 0 60000 65536"/>
                <a:gd name="T15" fmla="*/ 0 60000 65536"/>
                <a:gd name="T16" fmla="*/ 0 60000 65536"/>
                <a:gd name="T17" fmla="*/ 0 60000 65536"/>
                <a:gd name="T18" fmla="*/ 0 60000 65536"/>
                <a:gd name="T19" fmla="*/ 0 60000 65536"/>
                <a:gd name="T20" fmla="*/ 0 60000 65536"/>
                <a:gd name="T21" fmla="*/ 0 w 960"/>
                <a:gd name="T22" fmla="*/ 0 h 240"/>
                <a:gd name="T23" fmla="*/ 960 w 960"/>
                <a:gd name="T24" fmla="*/ 240 h 24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960" h="240">
                  <a:moveTo>
                    <a:pt x="0" y="0"/>
                  </a:moveTo>
                  <a:lnTo>
                    <a:pt x="777" y="0"/>
                  </a:lnTo>
                  <a:lnTo>
                    <a:pt x="780" y="118"/>
                  </a:lnTo>
                  <a:lnTo>
                    <a:pt x="960" y="120"/>
                  </a:lnTo>
                  <a:lnTo>
                    <a:pt x="960" y="240"/>
                  </a:lnTo>
                  <a:lnTo>
                    <a:pt x="0" y="240"/>
                  </a:lnTo>
                  <a:lnTo>
                    <a:pt x="0" y="0"/>
                  </a:lnTo>
                  <a:close/>
                </a:path>
              </a:pathLst>
            </a:custGeom>
            <a:solidFill>
              <a:srgbClr val="800000"/>
            </a:solidFill>
            <a:ln w="9525">
              <a:solidFill>
                <a:schemeClr val="tx1"/>
              </a:solidFill>
              <a:round/>
              <a:headEnd/>
              <a:tailEnd/>
            </a:ln>
          </p:spPr>
          <p:txBody>
            <a:bodyPr/>
            <a:lstStyle/>
            <a:p>
              <a:endParaRPr lang="en-GB"/>
            </a:p>
          </p:txBody>
        </p:sp>
        <p:sp>
          <p:nvSpPr>
            <p:cNvPr id="99369" name="Freeform 24"/>
            <p:cNvSpPr>
              <a:spLocks/>
            </p:cNvSpPr>
            <p:nvPr/>
          </p:nvSpPr>
          <p:spPr bwMode="auto">
            <a:xfrm rot="10800000">
              <a:off x="2739" y="2475"/>
              <a:ext cx="576" cy="240"/>
            </a:xfrm>
            <a:custGeom>
              <a:avLst/>
              <a:gdLst>
                <a:gd name="T0" fmla="*/ 0 w 960"/>
                <a:gd name="T1" fmla="*/ 0 h 240"/>
                <a:gd name="T2" fmla="*/ 280 w 960"/>
                <a:gd name="T3" fmla="*/ 0 h 240"/>
                <a:gd name="T4" fmla="*/ 281 w 960"/>
                <a:gd name="T5" fmla="*/ 118 h 240"/>
                <a:gd name="T6" fmla="*/ 346 w 960"/>
                <a:gd name="T7" fmla="*/ 120 h 240"/>
                <a:gd name="T8" fmla="*/ 346 w 960"/>
                <a:gd name="T9" fmla="*/ 240 h 240"/>
                <a:gd name="T10" fmla="*/ 0 w 960"/>
                <a:gd name="T11" fmla="*/ 240 h 240"/>
                <a:gd name="T12" fmla="*/ 0 w 960"/>
                <a:gd name="T13" fmla="*/ 0 h 240"/>
                <a:gd name="T14" fmla="*/ 0 60000 65536"/>
                <a:gd name="T15" fmla="*/ 0 60000 65536"/>
                <a:gd name="T16" fmla="*/ 0 60000 65536"/>
                <a:gd name="T17" fmla="*/ 0 60000 65536"/>
                <a:gd name="T18" fmla="*/ 0 60000 65536"/>
                <a:gd name="T19" fmla="*/ 0 60000 65536"/>
                <a:gd name="T20" fmla="*/ 0 60000 65536"/>
                <a:gd name="T21" fmla="*/ 0 w 960"/>
                <a:gd name="T22" fmla="*/ 0 h 240"/>
                <a:gd name="T23" fmla="*/ 960 w 960"/>
                <a:gd name="T24" fmla="*/ 240 h 24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960" h="240">
                  <a:moveTo>
                    <a:pt x="0" y="0"/>
                  </a:moveTo>
                  <a:lnTo>
                    <a:pt x="777" y="0"/>
                  </a:lnTo>
                  <a:lnTo>
                    <a:pt x="780" y="118"/>
                  </a:lnTo>
                  <a:lnTo>
                    <a:pt x="960" y="120"/>
                  </a:lnTo>
                  <a:lnTo>
                    <a:pt x="960" y="240"/>
                  </a:lnTo>
                  <a:lnTo>
                    <a:pt x="0" y="240"/>
                  </a:lnTo>
                  <a:lnTo>
                    <a:pt x="0" y="0"/>
                  </a:lnTo>
                  <a:close/>
                </a:path>
              </a:pathLst>
            </a:custGeom>
            <a:solidFill>
              <a:srgbClr val="003300"/>
            </a:solidFill>
            <a:ln w="9525">
              <a:solidFill>
                <a:schemeClr val="tx1"/>
              </a:solidFill>
              <a:round/>
              <a:headEnd/>
              <a:tailEnd/>
            </a:ln>
          </p:spPr>
          <p:txBody>
            <a:bodyPr/>
            <a:lstStyle/>
            <a:p>
              <a:endParaRPr lang="en-GB"/>
            </a:p>
          </p:txBody>
        </p:sp>
        <p:sp>
          <p:nvSpPr>
            <p:cNvPr id="99370" name="Freeform 25"/>
            <p:cNvSpPr>
              <a:spLocks/>
            </p:cNvSpPr>
            <p:nvPr/>
          </p:nvSpPr>
          <p:spPr bwMode="auto">
            <a:xfrm rot="-5400000">
              <a:off x="2335" y="1716"/>
              <a:ext cx="266" cy="116"/>
            </a:xfrm>
            <a:custGeom>
              <a:avLst/>
              <a:gdLst>
                <a:gd name="T0" fmla="*/ 0 w 266"/>
                <a:gd name="T1" fmla="*/ 0 h 116"/>
                <a:gd name="T2" fmla="*/ 88 w 266"/>
                <a:gd name="T3" fmla="*/ 68 h 116"/>
                <a:gd name="T4" fmla="*/ 88 w 266"/>
                <a:gd name="T5" fmla="*/ 116 h 116"/>
                <a:gd name="T6" fmla="*/ 266 w 266"/>
                <a:gd name="T7" fmla="*/ 116 h 116"/>
                <a:gd name="T8" fmla="*/ 266 w 266"/>
                <a:gd name="T9" fmla="*/ 0 h 116"/>
                <a:gd name="T10" fmla="*/ 0 w 266"/>
                <a:gd name="T11" fmla="*/ 0 h 116"/>
                <a:gd name="T12" fmla="*/ 0 60000 65536"/>
                <a:gd name="T13" fmla="*/ 0 60000 65536"/>
                <a:gd name="T14" fmla="*/ 0 60000 65536"/>
                <a:gd name="T15" fmla="*/ 0 60000 65536"/>
                <a:gd name="T16" fmla="*/ 0 60000 65536"/>
                <a:gd name="T17" fmla="*/ 0 60000 65536"/>
                <a:gd name="T18" fmla="*/ 0 w 266"/>
                <a:gd name="T19" fmla="*/ 0 h 116"/>
                <a:gd name="T20" fmla="*/ 266 w 266"/>
                <a:gd name="T21" fmla="*/ 116 h 116"/>
              </a:gdLst>
              <a:ahLst/>
              <a:cxnLst>
                <a:cxn ang="T12">
                  <a:pos x="T0" y="T1"/>
                </a:cxn>
                <a:cxn ang="T13">
                  <a:pos x="T2" y="T3"/>
                </a:cxn>
                <a:cxn ang="T14">
                  <a:pos x="T4" y="T5"/>
                </a:cxn>
                <a:cxn ang="T15">
                  <a:pos x="T6" y="T7"/>
                </a:cxn>
                <a:cxn ang="T16">
                  <a:pos x="T8" y="T9"/>
                </a:cxn>
                <a:cxn ang="T17">
                  <a:pos x="T10" y="T11"/>
                </a:cxn>
              </a:cxnLst>
              <a:rect l="T18" t="T19" r="T20" b="T21"/>
              <a:pathLst>
                <a:path w="266" h="116">
                  <a:moveTo>
                    <a:pt x="0" y="0"/>
                  </a:moveTo>
                  <a:lnTo>
                    <a:pt x="88" y="68"/>
                  </a:lnTo>
                  <a:lnTo>
                    <a:pt x="88" y="116"/>
                  </a:lnTo>
                  <a:lnTo>
                    <a:pt x="266" y="116"/>
                  </a:lnTo>
                  <a:lnTo>
                    <a:pt x="266" y="0"/>
                  </a:lnTo>
                  <a:lnTo>
                    <a:pt x="0" y="0"/>
                  </a:lnTo>
                  <a:close/>
                </a:path>
              </a:pathLst>
            </a:custGeom>
            <a:solidFill>
              <a:srgbClr val="800080"/>
            </a:solidFill>
            <a:ln w="9525">
              <a:solidFill>
                <a:schemeClr val="tx1"/>
              </a:solidFill>
              <a:round/>
              <a:headEnd/>
              <a:tailEnd/>
            </a:ln>
          </p:spPr>
          <p:txBody>
            <a:bodyPr/>
            <a:lstStyle/>
            <a:p>
              <a:endParaRPr lang="en-GB"/>
            </a:p>
          </p:txBody>
        </p:sp>
        <p:sp>
          <p:nvSpPr>
            <p:cNvPr id="99371" name="Freeform 26"/>
            <p:cNvSpPr>
              <a:spLocks/>
            </p:cNvSpPr>
            <p:nvPr/>
          </p:nvSpPr>
          <p:spPr bwMode="auto">
            <a:xfrm rot="5400000">
              <a:off x="3292" y="2268"/>
              <a:ext cx="266" cy="116"/>
            </a:xfrm>
            <a:custGeom>
              <a:avLst/>
              <a:gdLst>
                <a:gd name="T0" fmla="*/ 0 w 266"/>
                <a:gd name="T1" fmla="*/ 0 h 116"/>
                <a:gd name="T2" fmla="*/ 88 w 266"/>
                <a:gd name="T3" fmla="*/ 68 h 116"/>
                <a:gd name="T4" fmla="*/ 88 w 266"/>
                <a:gd name="T5" fmla="*/ 116 h 116"/>
                <a:gd name="T6" fmla="*/ 266 w 266"/>
                <a:gd name="T7" fmla="*/ 116 h 116"/>
                <a:gd name="T8" fmla="*/ 266 w 266"/>
                <a:gd name="T9" fmla="*/ 0 h 116"/>
                <a:gd name="T10" fmla="*/ 0 w 266"/>
                <a:gd name="T11" fmla="*/ 0 h 116"/>
                <a:gd name="T12" fmla="*/ 0 60000 65536"/>
                <a:gd name="T13" fmla="*/ 0 60000 65536"/>
                <a:gd name="T14" fmla="*/ 0 60000 65536"/>
                <a:gd name="T15" fmla="*/ 0 60000 65536"/>
                <a:gd name="T16" fmla="*/ 0 60000 65536"/>
                <a:gd name="T17" fmla="*/ 0 60000 65536"/>
                <a:gd name="T18" fmla="*/ 0 w 266"/>
                <a:gd name="T19" fmla="*/ 0 h 116"/>
                <a:gd name="T20" fmla="*/ 266 w 266"/>
                <a:gd name="T21" fmla="*/ 116 h 116"/>
              </a:gdLst>
              <a:ahLst/>
              <a:cxnLst>
                <a:cxn ang="T12">
                  <a:pos x="T0" y="T1"/>
                </a:cxn>
                <a:cxn ang="T13">
                  <a:pos x="T2" y="T3"/>
                </a:cxn>
                <a:cxn ang="T14">
                  <a:pos x="T4" y="T5"/>
                </a:cxn>
                <a:cxn ang="T15">
                  <a:pos x="T6" y="T7"/>
                </a:cxn>
                <a:cxn ang="T16">
                  <a:pos x="T8" y="T9"/>
                </a:cxn>
                <a:cxn ang="T17">
                  <a:pos x="T10" y="T11"/>
                </a:cxn>
              </a:cxnLst>
              <a:rect l="T18" t="T19" r="T20" b="T21"/>
              <a:pathLst>
                <a:path w="266" h="116">
                  <a:moveTo>
                    <a:pt x="0" y="0"/>
                  </a:moveTo>
                  <a:lnTo>
                    <a:pt x="88" y="68"/>
                  </a:lnTo>
                  <a:lnTo>
                    <a:pt x="88" y="116"/>
                  </a:lnTo>
                  <a:lnTo>
                    <a:pt x="266" y="116"/>
                  </a:lnTo>
                  <a:lnTo>
                    <a:pt x="266" y="0"/>
                  </a:lnTo>
                  <a:lnTo>
                    <a:pt x="0" y="0"/>
                  </a:lnTo>
                  <a:close/>
                </a:path>
              </a:pathLst>
            </a:custGeom>
            <a:solidFill>
              <a:srgbClr val="800080"/>
            </a:solidFill>
            <a:ln w="9525">
              <a:solidFill>
                <a:schemeClr val="tx1"/>
              </a:solidFill>
              <a:round/>
              <a:headEnd/>
              <a:tailEnd/>
            </a:ln>
          </p:spPr>
          <p:txBody>
            <a:bodyPr/>
            <a:lstStyle/>
            <a:p>
              <a:endParaRPr lang="en-GB"/>
            </a:p>
          </p:txBody>
        </p:sp>
        <p:sp>
          <p:nvSpPr>
            <p:cNvPr id="99372" name="Freeform 27"/>
            <p:cNvSpPr>
              <a:spLocks/>
            </p:cNvSpPr>
            <p:nvPr/>
          </p:nvSpPr>
          <p:spPr bwMode="auto">
            <a:xfrm rot="16202639" flipV="1">
              <a:off x="3293" y="1719"/>
              <a:ext cx="266" cy="115"/>
            </a:xfrm>
            <a:custGeom>
              <a:avLst/>
              <a:gdLst>
                <a:gd name="T0" fmla="*/ 0 w 266"/>
                <a:gd name="T1" fmla="*/ 0 h 116"/>
                <a:gd name="T2" fmla="*/ 88 w 266"/>
                <a:gd name="T3" fmla="*/ 66 h 116"/>
                <a:gd name="T4" fmla="*/ 88 w 266"/>
                <a:gd name="T5" fmla="*/ 114 h 116"/>
                <a:gd name="T6" fmla="*/ 266 w 266"/>
                <a:gd name="T7" fmla="*/ 114 h 116"/>
                <a:gd name="T8" fmla="*/ 266 w 266"/>
                <a:gd name="T9" fmla="*/ 0 h 116"/>
                <a:gd name="T10" fmla="*/ 0 w 266"/>
                <a:gd name="T11" fmla="*/ 0 h 116"/>
                <a:gd name="T12" fmla="*/ 0 60000 65536"/>
                <a:gd name="T13" fmla="*/ 0 60000 65536"/>
                <a:gd name="T14" fmla="*/ 0 60000 65536"/>
                <a:gd name="T15" fmla="*/ 0 60000 65536"/>
                <a:gd name="T16" fmla="*/ 0 60000 65536"/>
                <a:gd name="T17" fmla="*/ 0 60000 65536"/>
                <a:gd name="T18" fmla="*/ 0 w 266"/>
                <a:gd name="T19" fmla="*/ 0 h 116"/>
                <a:gd name="T20" fmla="*/ 266 w 266"/>
                <a:gd name="T21" fmla="*/ 116 h 116"/>
              </a:gdLst>
              <a:ahLst/>
              <a:cxnLst>
                <a:cxn ang="T12">
                  <a:pos x="T0" y="T1"/>
                </a:cxn>
                <a:cxn ang="T13">
                  <a:pos x="T2" y="T3"/>
                </a:cxn>
                <a:cxn ang="T14">
                  <a:pos x="T4" y="T5"/>
                </a:cxn>
                <a:cxn ang="T15">
                  <a:pos x="T6" y="T7"/>
                </a:cxn>
                <a:cxn ang="T16">
                  <a:pos x="T8" y="T9"/>
                </a:cxn>
                <a:cxn ang="T17">
                  <a:pos x="T10" y="T11"/>
                </a:cxn>
              </a:cxnLst>
              <a:rect l="T18" t="T19" r="T20" b="T21"/>
              <a:pathLst>
                <a:path w="266" h="116">
                  <a:moveTo>
                    <a:pt x="0" y="0"/>
                  </a:moveTo>
                  <a:lnTo>
                    <a:pt x="88" y="68"/>
                  </a:lnTo>
                  <a:lnTo>
                    <a:pt x="88" y="116"/>
                  </a:lnTo>
                  <a:lnTo>
                    <a:pt x="266" y="116"/>
                  </a:lnTo>
                  <a:lnTo>
                    <a:pt x="266" y="0"/>
                  </a:lnTo>
                  <a:lnTo>
                    <a:pt x="0" y="0"/>
                  </a:lnTo>
                  <a:close/>
                </a:path>
              </a:pathLst>
            </a:custGeom>
            <a:solidFill>
              <a:srgbClr val="800080"/>
            </a:solidFill>
            <a:ln w="9525">
              <a:solidFill>
                <a:schemeClr val="tx1"/>
              </a:solidFill>
              <a:round/>
              <a:headEnd/>
              <a:tailEnd/>
            </a:ln>
          </p:spPr>
          <p:txBody>
            <a:bodyPr/>
            <a:lstStyle/>
            <a:p>
              <a:endParaRPr lang="en-GB"/>
            </a:p>
          </p:txBody>
        </p:sp>
        <p:sp>
          <p:nvSpPr>
            <p:cNvPr id="99373" name="Freeform 28"/>
            <p:cNvSpPr>
              <a:spLocks/>
            </p:cNvSpPr>
            <p:nvPr/>
          </p:nvSpPr>
          <p:spPr bwMode="auto">
            <a:xfrm rot="5400000" flipV="1">
              <a:off x="2334" y="2266"/>
              <a:ext cx="266" cy="115"/>
            </a:xfrm>
            <a:custGeom>
              <a:avLst/>
              <a:gdLst>
                <a:gd name="T0" fmla="*/ 0 w 266"/>
                <a:gd name="T1" fmla="*/ 0 h 116"/>
                <a:gd name="T2" fmla="*/ 88 w 266"/>
                <a:gd name="T3" fmla="*/ 66 h 116"/>
                <a:gd name="T4" fmla="*/ 88 w 266"/>
                <a:gd name="T5" fmla="*/ 114 h 116"/>
                <a:gd name="T6" fmla="*/ 266 w 266"/>
                <a:gd name="T7" fmla="*/ 114 h 116"/>
                <a:gd name="T8" fmla="*/ 266 w 266"/>
                <a:gd name="T9" fmla="*/ 0 h 116"/>
                <a:gd name="T10" fmla="*/ 0 w 266"/>
                <a:gd name="T11" fmla="*/ 0 h 116"/>
                <a:gd name="T12" fmla="*/ 0 60000 65536"/>
                <a:gd name="T13" fmla="*/ 0 60000 65536"/>
                <a:gd name="T14" fmla="*/ 0 60000 65536"/>
                <a:gd name="T15" fmla="*/ 0 60000 65536"/>
                <a:gd name="T16" fmla="*/ 0 60000 65536"/>
                <a:gd name="T17" fmla="*/ 0 60000 65536"/>
                <a:gd name="T18" fmla="*/ 0 w 266"/>
                <a:gd name="T19" fmla="*/ 0 h 116"/>
                <a:gd name="T20" fmla="*/ 266 w 266"/>
                <a:gd name="T21" fmla="*/ 116 h 116"/>
              </a:gdLst>
              <a:ahLst/>
              <a:cxnLst>
                <a:cxn ang="T12">
                  <a:pos x="T0" y="T1"/>
                </a:cxn>
                <a:cxn ang="T13">
                  <a:pos x="T2" y="T3"/>
                </a:cxn>
                <a:cxn ang="T14">
                  <a:pos x="T4" y="T5"/>
                </a:cxn>
                <a:cxn ang="T15">
                  <a:pos x="T6" y="T7"/>
                </a:cxn>
                <a:cxn ang="T16">
                  <a:pos x="T8" y="T9"/>
                </a:cxn>
                <a:cxn ang="T17">
                  <a:pos x="T10" y="T11"/>
                </a:cxn>
              </a:cxnLst>
              <a:rect l="T18" t="T19" r="T20" b="T21"/>
              <a:pathLst>
                <a:path w="266" h="116">
                  <a:moveTo>
                    <a:pt x="0" y="0"/>
                  </a:moveTo>
                  <a:lnTo>
                    <a:pt x="88" y="68"/>
                  </a:lnTo>
                  <a:lnTo>
                    <a:pt x="88" y="116"/>
                  </a:lnTo>
                  <a:lnTo>
                    <a:pt x="266" y="116"/>
                  </a:lnTo>
                  <a:lnTo>
                    <a:pt x="266" y="0"/>
                  </a:lnTo>
                  <a:lnTo>
                    <a:pt x="0" y="0"/>
                  </a:lnTo>
                  <a:close/>
                </a:path>
              </a:pathLst>
            </a:custGeom>
            <a:solidFill>
              <a:srgbClr val="800080"/>
            </a:solidFill>
            <a:ln w="9525">
              <a:solidFill>
                <a:schemeClr val="tx1"/>
              </a:solidFill>
              <a:round/>
              <a:headEnd/>
              <a:tailEnd/>
            </a:ln>
          </p:spPr>
          <p:txBody>
            <a:bodyPr/>
            <a:lstStyle/>
            <a:p>
              <a:endParaRPr lang="en-GB"/>
            </a:p>
          </p:txBody>
        </p:sp>
        <p:sp>
          <p:nvSpPr>
            <p:cNvPr id="99374" name="Rectangle 29"/>
            <p:cNvSpPr>
              <a:spLocks noChangeArrowheads="1"/>
            </p:cNvSpPr>
            <p:nvPr/>
          </p:nvSpPr>
          <p:spPr bwMode="auto">
            <a:xfrm>
              <a:off x="4059" y="288"/>
              <a:ext cx="1104" cy="3744"/>
            </a:xfrm>
            <a:prstGeom prst="rect">
              <a:avLst/>
            </a:prstGeom>
            <a:noFill/>
            <a:ln w="38100">
              <a:solidFill>
                <a:schemeClr val="tx1"/>
              </a:solidFill>
              <a:miter lim="800000"/>
              <a:headEnd/>
              <a:tailEnd/>
            </a:ln>
          </p:spPr>
          <p:txBody>
            <a:bodyPr wrap="none" anchor="ctr"/>
            <a:lstStyle/>
            <a:p>
              <a:endParaRPr lang="en-GB"/>
            </a:p>
          </p:txBody>
        </p:sp>
        <p:sp>
          <p:nvSpPr>
            <p:cNvPr id="99375" name="Rectangle 30"/>
            <p:cNvSpPr>
              <a:spLocks noChangeArrowheads="1"/>
            </p:cNvSpPr>
            <p:nvPr/>
          </p:nvSpPr>
          <p:spPr bwMode="auto">
            <a:xfrm>
              <a:off x="4335" y="1731"/>
              <a:ext cx="528" cy="624"/>
            </a:xfrm>
            <a:prstGeom prst="rect">
              <a:avLst/>
            </a:prstGeom>
            <a:solidFill>
              <a:srgbClr val="FF99CC"/>
            </a:solidFill>
            <a:ln w="9525">
              <a:solidFill>
                <a:schemeClr val="tx1"/>
              </a:solidFill>
              <a:miter lim="800000"/>
              <a:headEnd/>
              <a:tailEnd/>
            </a:ln>
          </p:spPr>
          <p:txBody>
            <a:bodyPr wrap="none" anchor="ctr"/>
            <a:lstStyle/>
            <a:p>
              <a:endParaRPr lang="en-GB"/>
            </a:p>
          </p:txBody>
        </p:sp>
        <p:sp>
          <p:nvSpPr>
            <p:cNvPr id="99376" name="AutoShape 31"/>
            <p:cNvSpPr>
              <a:spLocks noChangeArrowheads="1"/>
            </p:cNvSpPr>
            <p:nvPr/>
          </p:nvSpPr>
          <p:spPr bwMode="auto">
            <a:xfrm rot="-5400000">
              <a:off x="3963" y="2007"/>
              <a:ext cx="288" cy="96"/>
            </a:xfrm>
            <a:custGeom>
              <a:avLst/>
              <a:gdLst>
                <a:gd name="T0" fmla="*/ 0 w 21600"/>
                <a:gd name="T1" fmla="*/ 0 h 21600"/>
                <a:gd name="T2" fmla="*/ 0 w 21600"/>
                <a:gd name="T3" fmla="*/ 0 h 21600"/>
                <a:gd name="T4" fmla="*/ 0 w 21600"/>
                <a:gd name="T5" fmla="*/ 0 h 21600"/>
                <a:gd name="T6" fmla="*/ 0 w 21600"/>
                <a:gd name="T7" fmla="*/ 0 h 21600"/>
                <a:gd name="T8" fmla="*/ 0 60000 65536"/>
                <a:gd name="T9" fmla="*/ 0 60000 65536"/>
                <a:gd name="T10" fmla="*/ 0 60000 65536"/>
                <a:gd name="T11" fmla="*/ 0 60000 65536"/>
                <a:gd name="T12" fmla="*/ 4500 w 21600"/>
                <a:gd name="T13" fmla="*/ 4500 h 21600"/>
                <a:gd name="T14" fmla="*/ 17100 w 21600"/>
                <a:gd name="T15" fmla="*/ 17100 h 21600"/>
              </a:gdLst>
              <a:ahLst/>
              <a:cxnLst>
                <a:cxn ang="T8">
                  <a:pos x="T0" y="T1"/>
                </a:cxn>
                <a:cxn ang="T9">
                  <a:pos x="T2" y="T3"/>
                </a:cxn>
                <a:cxn ang="T10">
                  <a:pos x="T4" y="T5"/>
                </a:cxn>
                <a:cxn ang="T11">
                  <a:pos x="T6" y="T7"/>
                </a:cxn>
              </a:cxnLst>
              <a:rect l="T12" t="T13" r="T14" b="T15"/>
              <a:pathLst>
                <a:path w="21600" h="21600">
                  <a:moveTo>
                    <a:pt x="0" y="0"/>
                  </a:moveTo>
                  <a:lnTo>
                    <a:pt x="5400" y="21600"/>
                  </a:lnTo>
                  <a:lnTo>
                    <a:pt x="16200" y="21600"/>
                  </a:lnTo>
                  <a:lnTo>
                    <a:pt x="21600" y="0"/>
                  </a:lnTo>
                  <a:close/>
                </a:path>
              </a:pathLst>
            </a:custGeom>
            <a:solidFill>
              <a:srgbClr val="800000"/>
            </a:solidFill>
            <a:ln w="9525">
              <a:solidFill>
                <a:schemeClr val="tx1"/>
              </a:solidFill>
              <a:miter lim="800000"/>
              <a:headEnd/>
              <a:tailEnd/>
            </a:ln>
          </p:spPr>
          <p:txBody>
            <a:bodyPr wrap="none" anchor="ctr"/>
            <a:lstStyle/>
            <a:p>
              <a:endParaRPr lang="en-GB"/>
            </a:p>
          </p:txBody>
        </p:sp>
        <p:sp>
          <p:nvSpPr>
            <p:cNvPr id="99377" name="AutoShape 32"/>
            <p:cNvSpPr>
              <a:spLocks noChangeArrowheads="1"/>
            </p:cNvSpPr>
            <p:nvPr/>
          </p:nvSpPr>
          <p:spPr bwMode="auto">
            <a:xfrm rot="5400000">
              <a:off x="4962" y="2007"/>
              <a:ext cx="288" cy="96"/>
            </a:xfrm>
            <a:custGeom>
              <a:avLst/>
              <a:gdLst>
                <a:gd name="T0" fmla="*/ 0 w 21600"/>
                <a:gd name="T1" fmla="*/ 0 h 21600"/>
                <a:gd name="T2" fmla="*/ 0 w 21600"/>
                <a:gd name="T3" fmla="*/ 0 h 21600"/>
                <a:gd name="T4" fmla="*/ 0 w 21600"/>
                <a:gd name="T5" fmla="*/ 0 h 21600"/>
                <a:gd name="T6" fmla="*/ 0 w 21600"/>
                <a:gd name="T7" fmla="*/ 0 h 21600"/>
                <a:gd name="T8" fmla="*/ 0 60000 65536"/>
                <a:gd name="T9" fmla="*/ 0 60000 65536"/>
                <a:gd name="T10" fmla="*/ 0 60000 65536"/>
                <a:gd name="T11" fmla="*/ 0 60000 65536"/>
                <a:gd name="T12" fmla="*/ 4500 w 21600"/>
                <a:gd name="T13" fmla="*/ 4500 h 21600"/>
                <a:gd name="T14" fmla="*/ 17100 w 21600"/>
                <a:gd name="T15" fmla="*/ 17100 h 21600"/>
              </a:gdLst>
              <a:ahLst/>
              <a:cxnLst>
                <a:cxn ang="T8">
                  <a:pos x="T0" y="T1"/>
                </a:cxn>
                <a:cxn ang="T9">
                  <a:pos x="T2" y="T3"/>
                </a:cxn>
                <a:cxn ang="T10">
                  <a:pos x="T4" y="T5"/>
                </a:cxn>
                <a:cxn ang="T11">
                  <a:pos x="T6" y="T7"/>
                </a:cxn>
              </a:cxnLst>
              <a:rect l="T12" t="T13" r="T14" b="T15"/>
              <a:pathLst>
                <a:path w="21600" h="21600">
                  <a:moveTo>
                    <a:pt x="0" y="0"/>
                  </a:moveTo>
                  <a:lnTo>
                    <a:pt x="5400" y="21600"/>
                  </a:lnTo>
                  <a:lnTo>
                    <a:pt x="16200" y="21600"/>
                  </a:lnTo>
                  <a:lnTo>
                    <a:pt x="21600" y="0"/>
                  </a:lnTo>
                  <a:close/>
                </a:path>
              </a:pathLst>
            </a:custGeom>
            <a:solidFill>
              <a:srgbClr val="800000"/>
            </a:solidFill>
            <a:ln w="9525">
              <a:solidFill>
                <a:schemeClr val="tx1"/>
              </a:solidFill>
              <a:miter lim="800000"/>
              <a:headEnd/>
              <a:tailEnd/>
            </a:ln>
          </p:spPr>
          <p:txBody>
            <a:bodyPr wrap="none" anchor="ctr"/>
            <a:lstStyle/>
            <a:p>
              <a:endParaRPr lang="en-GB"/>
            </a:p>
          </p:txBody>
        </p:sp>
        <p:sp>
          <p:nvSpPr>
            <p:cNvPr id="99378" name="Rectangle 33"/>
            <p:cNvSpPr>
              <a:spLocks noChangeArrowheads="1"/>
            </p:cNvSpPr>
            <p:nvPr/>
          </p:nvSpPr>
          <p:spPr bwMode="auto">
            <a:xfrm>
              <a:off x="4343" y="567"/>
              <a:ext cx="528" cy="624"/>
            </a:xfrm>
            <a:prstGeom prst="rect">
              <a:avLst/>
            </a:prstGeom>
            <a:solidFill>
              <a:schemeClr val="accent1"/>
            </a:solidFill>
            <a:ln w="9525">
              <a:solidFill>
                <a:schemeClr val="tx1"/>
              </a:solidFill>
              <a:miter lim="800000"/>
              <a:headEnd/>
              <a:tailEnd/>
            </a:ln>
          </p:spPr>
          <p:txBody>
            <a:bodyPr wrap="none" anchor="ctr"/>
            <a:lstStyle/>
            <a:p>
              <a:endParaRPr lang="en-GB"/>
            </a:p>
          </p:txBody>
        </p:sp>
        <p:sp>
          <p:nvSpPr>
            <p:cNvPr id="99379" name="Line 34"/>
            <p:cNvSpPr>
              <a:spLocks noChangeShapeType="1"/>
            </p:cNvSpPr>
            <p:nvPr/>
          </p:nvSpPr>
          <p:spPr bwMode="auto">
            <a:xfrm>
              <a:off x="4047" y="2055"/>
              <a:ext cx="576" cy="0"/>
            </a:xfrm>
            <a:prstGeom prst="line">
              <a:avLst/>
            </a:prstGeom>
            <a:noFill/>
            <a:ln w="9525">
              <a:solidFill>
                <a:srgbClr val="FF5050"/>
              </a:solidFill>
              <a:round/>
              <a:headEnd/>
              <a:tailEnd type="triangle" w="med" len="med"/>
            </a:ln>
          </p:spPr>
          <p:txBody>
            <a:bodyPr/>
            <a:lstStyle/>
            <a:p>
              <a:endParaRPr lang="en-GB"/>
            </a:p>
          </p:txBody>
        </p:sp>
        <p:sp>
          <p:nvSpPr>
            <p:cNvPr id="99380" name="Line 35"/>
            <p:cNvSpPr>
              <a:spLocks noChangeShapeType="1"/>
            </p:cNvSpPr>
            <p:nvPr/>
          </p:nvSpPr>
          <p:spPr bwMode="auto">
            <a:xfrm flipH="1">
              <a:off x="4608" y="2055"/>
              <a:ext cx="576" cy="0"/>
            </a:xfrm>
            <a:prstGeom prst="line">
              <a:avLst/>
            </a:prstGeom>
            <a:noFill/>
            <a:ln w="9525">
              <a:solidFill>
                <a:srgbClr val="3333FF"/>
              </a:solidFill>
              <a:round/>
              <a:headEnd/>
              <a:tailEnd type="triangle" w="med" len="med"/>
            </a:ln>
          </p:spPr>
          <p:txBody>
            <a:bodyPr/>
            <a:lstStyle/>
            <a:p>
              <a:endParaRPr lang="en-GB"/>
            </a:p>
          </p:txBody>
        </p:sp>
        <p:sp>
          <p:nvSpPr>
            <p:cNvPr id="99381" name="Freeform 36"/>
            <p:cNvSpPr>
              <a:spLocks/>
            </p:cNvSpPr>
            <p:nvPr/>
          </p:nvSpPr>
          <p:spPr bwMode="auto">
            <a:xfrm>
              <a:off x="4068" y="1335"/>
              <a:ext cx="624" cy="240"/>
            </a:xfrm>
            <a:custGeom>
              <a:avLst/>
              <a:gdLst>
                <a:gd name="T0" fmla="*/ 0 w 960"/>
                <a:gd name="T1" fmla="*/ 0 h 240"/>
                <a:gd name="T2" fmla="*/ 328 w 960"/>
                <a:gd name="T3" fmla="*/ 0 h 240"/>
                <a:gd name="T4" fmla="*/ 330 w 960"/>
                <a:gd name="T5" fmla="*/ 118 h 240"/>
                <a:gd name="T6" fmla="*/ 406 w 960"/>
                <a:gd name="T7" fmla="*/ 120 h 240"/>
                <a:gd name="T8" fmla="*/ 406 w 960"/>
                <a:gd name="T9" fmla="*/ 240 h 240"/>
                <a:gd name="T10" fmla="*/ 0 w 960"/>
                <a:gd name="T11" fmla="*/ 240 h 240"/>
                <a:gd name="T12" fmla="*/ 0 w 960"/>
                <a:gd name="T13" fmla="*/ 0 h 240"/>
                <a:gd name="T14" fmla="*/ 0 60000 65536"/>
                <a:gd name="T15" fmla="*/ 0 60000 65536"/>
                <a:gd name="T16" fmla="*/ 0 60000 65536"/>
                <a:gd name="T17" fmla="*/ 0 60000 65536"/>
                <a:gd name="T18" fmla="*/ 0 60000 65536"/>
                <a:gd name="T19" fmla="*/ 0 60000 65536"/>
                <a:gd name="T20" fmla="*/ 0 60000 65536"/>
                <a:gd name="T21" fmla="*/ 0 w 960"/>
                <a:gd name="T22" fmla="*/ 0 h 240"/>
                <a:gd name="T23" fmla="*/ 960 w 960"/>
                <a:gd name="T24" fmla="*/ 240 h 24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960" h="240">
                  <a:moveTo>
                    <a:pt x="0" y="0"/>
                  </a:moveTo>
                  <a:lnTo>
                    <a:pt x="777" y="0"/>
                  </a:lnTo>
                  <a:lnTo>
                    <a:pt x="780" y="118"/>
                  </a:lnTo>
                  <a:lnTo>
                    <a:pt x="960" y="120"/>
                  </a:lnTo>
                  <a:lnTo>
                    <a:pt x="960" y="240"/>
                  </a:lnTo>
                  <a:lnTo>
                    <a:pt x="0" y="240"/>
                  </a:lnTo>
                  <a:lnTo>
                    <a:pt x="0" y="0"/>
                  </a:lnTo>
                  <a:close/>
                </a:path>
              </a:pathLst>
            </a:custGeom>
            <a:solidFill>
              <a:srgbClr val="800000"/>
            </a:solidFill>
            <a:ln w="9525">
              <a:solidFill>
                <a:schemeClr val="tx1"/>
              </a:solidFill>
              <a:round/>
              <a:headEnd/>
              <a:tailEnd/>
            </a:ln>
          </p:spPr>
          <p:txBody>
            <a:bodyPr/>
            <a:lstStyle/>
            <a:p>
              <a:endParaRPr lang="en-GB"/>
            </a:p>
          </p:txBody>
        </p:sp>
        <p:sp>
          <p:nvSpPr>
            <p:cNvPr id="99382" name="Freeform 37"/>
            <p:cNvSpPr>
              <a:spLocks/>
            </p:cNvSpPr>
            <p:nvPr/>
          </p:nvSpPr>
          <p:spPr bwMode="auto">
            <a:xfrm rot="10800000">
              <a:off x="4578" y="1335"/>
              <a:ext cx="576" cy="240"/>
            </a:xfrm>
            <a:custGeom>
              <a:avLst/>
              <a:gdLst>
                <a:gd name="T0" fmla="*/ 0 w 960"/>
                <a:gd name="T1" fmla="*/ 0 h 240"/>
                <a:gd name="T2" fmla="*/ 280 w 960"/>
                <a:gd name="T3" fmla="*/ 0 h 240"/>
                <a:gd name="T4" fmla="*/ 281 w 960"/>
                <a:gd name="T5" fmla="*/ 118 h 240"/>
                <a:gd name="T6" fmla="*/ 346 w 960"/>
                <a:gd name="T7" fmla="*/ 120 h 240"/>
                <a:gd name="T8" fmla="*/ 346 w 960"/>
                <a:gd name="T9" fmla="*/ 240 h 240"/>
                <a:gd name="T10" fmla="*/ 0 w 960"/>
                <a:gd name="T11" fmla="*/ 240 h 240"/>
                <a:gd name="T12" fmla="*/ 0 w 960"/>
                <a:gd name="T13" fmla="*/ 0 h 240"/>
                <a:gd name="T14" fmla="*/ 0 60000 65536"/>
                <a:gd name="T15" fmla="*/ 0 60000 65536"/>
                <a:gd name="T16" fmla="*/ 0 60000 65536"/>
                <a:gd name="T17" fmla="*/ 0 60000 65536"/>
                <a:gd name="T18" fmla="*/ 0 60000 65536"/>
                <a:gd name="T19" fmla="*/ 0 60000 65536"/>
                <a:gd name="T20" fmla="*/ 0 60000 65536"/>
                <a:gd name="T21" fmla="*/ 0 w 960"/>
                <a:gd name="T22" fmla="*/ 0 h 240"/>
                <a:gd name="T23" fmla="*/ 960 w 960"/>
                <a:gd name="T24" fmla="*/ 240 h 24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960" h="240">
                  <a:moveTo>
                    <a:pt x="0" y="0"/>
                  </a:moveTo>
                  <a:lnTo>
                    <a:pt x="777" y="0"/>
                  </a:lnTo>
                  <a:lnTo>
                    <a:pt x="780" y="118"/>
                  </a:lnTo>
                  <a:lnTo>
                    <a:pt x="960" y="120"/>
                  </a:lnTo>
                  <a:lnTo>
                    <a:pt x="960" y="240"/>
                  </a:lnTo>
                  <a:lnTo>
                    <a:pt x="0" y="240"/>
                  </a:lnTo>
                  <a:lnTo>
                    <a:pt x="0" y="0"/>
                  </a:lnTo>
                  <a:close/>
                </a:path>
              </a:pathLst>
            </a:custGeom>
            <a:solidFill>
              <a:srgbClr val="003300"/>
            </a:solidFill>
            <a:ln w="9525">
              <a:solidFill>
                <a:schemeClr val="tx1"/>
              </a:solidFill>
              <a:round/>
              <a:headEnd/>
              <a:tailEnd/>
            </a:ln>
          </p:spPr>
          <p:txBody>
            <a:bodyPr/>
            <a:lstStyle/>
            <a:p>
              <a:endParaRPr lang="en-GB"/>
            </a:p>
          </p:txBody>
        </p:sp>
        <p:sp>
          <p:nvSpPr>
            <p:cNvPr id="99383" name="Freeform 38"/>
            <p:cNvSpPr>
              <a:spLocks/>
            </p:cNvSpPr>
            <p:nvPr/>
          </p:nvSpPr>
          <p:spPr bwMode="auto">
            <a:xfrm>
              <a:off x="4073" y="1911"/>
              <a:ext cx="266" cy="116"/>
            </a:xfrm>
            <a:custGeom>
              <a:avLst/>
              <a:gdLst>
                <a:gd name="T0" fmla="*/ 0 w 266"/>
                <a:gd name="T1" fmla="*/ 0 h 116"/>
                <a:gd name="T2" fmla="*/ 88 w 266"/>
                <a:gd name="T3" fmla="*/ 68 h 116"/>
                <a:gd name="T4" fmla="*/ 88 w 266"/>
                <a:gd name="T5" fmla="*/ 116 h 116"/>
                <a:gd name="T6" fmla="*/ 266 w 266"/>
                <a:gd name="T7" fmla="*/ 116 h 116"/>
                <a:gd name="T8" fmla="*/ 266 w 266"/>
                <a:gd name="T9" fmla="*/ 0 h 116"/>
                <a:gd name="T10" fmla="*/ 0 w 266"/>
                <a:gd name="T11" fmla="*/ 0 h 116"/>
                <a:gd name="T12" fmla="*/ 0 60000 65536"/>
                <a:gd name="T13" fmla="*/ 0 60000 65536"/>
                <a:gd name="T14" fmla="*/ 0 60000 65536"/>
                <a:gd name="T15" fmla="*/ 0 60000 65536"/>
                <a:gd name="T16" fmla="*/ 0 60000 65536"/>
                <a:gd name="T17" fmla="*/ 0 60000 65536"/>
                <a:gd name="T18" fmla="*/ 0 w 266"/>
                <a:gd name="T19" fmla="*/ 0 h 116"/>
                <a:gd name="T20" fmla="*/ 266 w 266"/>
                <a:gd name="T21" fmla="*/ 116 h 116"/>
              </a:gdLst>
              <a:ahLst/>
              <a:cxnLst>
                <a:cxn ang="T12">
                  <a:pos x="T0" y="T1"/>
                </a:cxn>
                <a:cxn ang="T13">
                  <a:pos x="T2" y="T3"/>
                </a:cxn>
                <a:cxn ang="T14">
                  <a:pos x="T4" y="T5"/>
                </a:cxn>
                <a:cxn ang="T15">
                  <a:pos x="T6" y="T7"/>
                </a:cxn>
                <a:cxn ang="T16">
                  <a:pos x="T8" y="T9"/>
                </a:cxn>
                <a:cxn ang="T17">
                  <a:pos x="T10" y="T11"/>
                </a:cxn>
              </a:cxnLst>
              <a:rect l="T18" t="T19" r="T20" b="T21"/>
              <a:pathLst>
                <a:path w="266" h="116">
                  <a:moveTo>
                    <a:pt x="0" y="0"/>
                  </a:moveTo>
                  <a:lnTo>
                    <a:pt x="88" y="68"/>
                  </a:lnTo>
                  <a:lnTo>
                    <a:pt x="88" y="116"/>
                  </a:lnTo>
                  <a:lnTo>
                    <a:pt x="266" y="116"/>
                  </a:lnTo>
                  <a:lnTo>
                    <a:pt x="266" y="0"/>
                  </a:lnTo>
                  <a:lnTo>
                    <a:pt x="0" y="0"/>
                  </a:lnTo>
                  <a:close/>
                </a:path>
              </a:pathLst>
            </a:custGeom>
            <a:solidFill>
              <a:srgbClr val="800080"/>
            </a:solidFill>
            <a:ln w="9525">
              <a:solidFill>
                <a:schemeClr val="tx1"/>
              </a:solidFill>
              <a:round/>
              <a:headEnd/>
              <a:tailEnd/>
            </a:ln>
          </p:spPr>
          <p:txBody>
            <a:bodyPr/>
            <a:lstStyle/>
            <a:p>
              <a:endParaRPr lang="en-GB"/>
            </a:p>
          </p:txBody>
        </p:sp>
        <p:sp>
          <p:nvSpPr>
            <p:cNvPr id="99384" name="Freeform 39"/>
            <p:cNvSpPr>
              <a:spLocks/>
            </p:cNvSpPr>
            <p:nvPr/>
          </p:nvSpPr>
          <p:spPr bwMode="auto">
            <a:xfrm rot="10800000">
              <a:off x="4875" y="2083"/>
              <a:ext cx="266" cy="116"/>
            </a:xfrm>
            <a:custGeom>
              <a:avLst/>
              <a:gdLst>
                <a:gd name="T0" fmla="*/ 0 w 266"/>
                <a:gd name="T1" fmla="*/ 0 h 116"/>
                <a:gd name="T2" fmla="*/ 88 w 266"/>
                <a:gd name="T3" fmla="*/ 68 h 116"/>
                <a:gd name="T4" fmla="*/ 88 w 266"/>
                <a:gd name="T5" fmla="*/ 116 h 116"/>
                <a:gd name="T6" fmla="*/ 266 w 266"/>
                <a:gd name="T7" fmla="*/ 116 h 116"/>
                <a:gd name="T8" fmla="*/ 266 w 266"/>
                <a:gd name="T9" fmla="*/ 0 h 116"/>
                <a:gd name="T10" fmla="*/ 0 w 266"/>
                <a:gd name="T11" fmla="*/ 0 h 116"/>
                <a:gd name="T12" fmla="*/ 0 60000 65536"/>
                <a:gd name="T13" fmla="*/ 0 60000 65536"/>
                <a:gd name="T14" fmla="*/ 0 60000 65536"/>
                <a:gd name="T15" fmla="*/ 0 60000 65536"/>
                <a:gd name="T16" fmla="*/ 0 60000 65536"/>
                <a:gd name="T17" fmla="*/ 0 60000 65536"/>
                <a:gd name="T18" fmla="*/ 0 w 266"/>
                <a:gd name="T19" fmla="*/ 0 h 116"/>
                <a:gd name="T20" fmla="*/ 266 w 266"/>
                <a:gd name="T21" fmla="*/ 116 h 116"/>
              </a:gdLst>
              <a:ahLst/>
              <a:cxnLst>
                <a:cxn ang="T12">
                  <a:pos x="T0" y="T1"/>
                </a:cxn>
                <a:cxn ang="T13">
                  <a:pos x="T2" y="T3"/>
                </a:cxn>
                <a:cxn ang="T14">
                  <a:pos x="T4" y="T5"/>
                </a:cxn>
                <a:cxn ang="T15">
                  <a:pos x="T6" y="T7"/>
                </a:cxn>
                <a:cxn ang="T16">
                  <a:pos x="T8" y="T9"/>
                </a:cxn>
                <a:cxn ang="T17">
                  <a:pos x="T10" y="T11"/>
                </a:cxn>
              </a:cxnLst>
              <a:rect l="T18" t="T19" r="T20" b="T21"/>
              <a:pathLst>
                <a:path w="266" h="116">
                  <a:moveTo>
                    <a:pt x="0" y="0"/>
                  </a:moveTo>
                  <a:lnTo>
                    <a:pt x="88" y="68"/>
                  </a:lnTo>
                  <a:lnTo>
                    <a:pt x="88" y="116"/>
                  </a:lnTo>
                  <a:lnTo>
                    <a:pt x="266" y="116"/>
                  </a:lnTo>
                  <a:lnTo>
                    <a:pt x="266" y="0"/>
                  </a:lnTo>
                  <a:lnTo>
                    <a:pt x="0" y="0"/>
                  </a:lnTo>
                  <a:close/>
                </a:path>
              </a:pathLst>
            </a:custGeom>
            <a:solidFill>
              <a:srgbClr val="800080"/>
            </a:solidFill>
            <a:ln w="9525">
              <a:solidFill>
                <a:schemeClr val="tx1"/>
              </a:solidFill>
              <a:round/>
              <a:headEnd/>
              <a:tailEnd/>
            </a:ln>
          </p:spPr>
          <p:txBody>
            <a:bodyPr/>
            <a:lstStyle/>
            <a:p>
              <a:endParaRPr lang="en-GB"/>
            </a:p>
          </p:txBody>
        </p:sp>
        <p:sp>
          <p:nvSpPr>
            <p:cNvPr id="99385" name="Freeform 40"/>
            <p:cNvSpPr>
              <a:spLocks/>
            </p:cNvSpPr>
            <p:nvPr/>
          </p:nvSpPr>
          <p:spPr bwMode="auto">
            <a:xfrm rot="10800000" flipV="1">
              <a:off x="4875" y="1911"/>
              <a:ext cx="266" cy="115"/>
            </a:xfrm>
            <a:custGeom>
              <a:avLst/>
              <a:gdLst>
                <a:gd name="T0" fmla="*/ 0 w 266"/>
                <a:gd name="T1" fmla="*/ 0 h 116"/>
                <a:gd name="T2" fmla="*/ 88 w 266"/>
                <a:gd name="T3" fmla="*/ 66 h 116"/>
                <a:gd name="T4" fmla="*/ 88 w 266"/>
                <a:gd name="T5" fmla="*/ 114 h 116"/>
                <a:gd name="T6" fmla="*/ 266 w 266"/>
                <a:gd name="T7" fmla="*/ 114 h 116"/>
                <a:gd name="T8" fmla="*/ 266 w 266"/>
                <a:gd name="T9" fmla="*/ 0 h 116"/>
                <a:gd name="T10" fmla="*/ 0 w 266"/>
                <a:gd name="T11" fmla="*/ 0 h 116"/>
                <a:gd name="T12" fmla="*/ 0 60000 65536"/>
                <a:gd name="T13" fmla="*/ 0 60000 65536"/>
                <a:gd name="T14" fmla="*/ 0 60000 65536"/>
                <a:gd name="T15" fmla="*/ 0 60000 65536"/>
                <a:gd name="T16" fmla="*/ 0 60000 65536"/>
                <a:gd name="T17" fmla="*/ 0 60000 65536"/>
                <a:gd name="T18" fmla="*/ 0 w 266"/>
                <a:gd name="T19" fmla="*/ 0 h 116"/>
                <a:gd name="T20" fmla="*/ 266 w 266"/>
                <a:gd name="T21" fmla="*/ 116 h 116"/>
              </a:gdLst>
              <a:ahLst/>
              <a:cxnLst>
                <a:cxn ang="T12">
                  <a:pos x="T0" y="T1"/>
                </a:cxn>
                <a:cxn ang="T13">
                  <a:pos x="T2" y="T3"/>
                </a:cxn>
                <a:cxn ang="T14">
                  <a:pos x="T4" y="T5"/>
                </a:cxn>
                <a:cxn ang="T15">
                  <a:pos x="T6" y="T7"/>
                </a:cxn>
                <a:cxn ang="T16">
                  <a:pos x="T8" y="T9"/>
                </a:cxn>
                <a:cxn ang="T17">
                  <a:pos x="T10" y="T11"/>
                </a:cxn>
              </a:cxnLst>
              <a:rect l="T18" t="T19" r="T20" b="T21"/>
              <a:pathLst>
                <a:path w="266" h="116">
                  <a:moveTo>
                    <a:pt x="0" y="0"/>
                  </a:moveTo>
                  <a:lnTo>
                    <a:pt x="88" y="68"/>
                  </a:lnTo>
                  <a:lnTo>
                    <a:pt x="88" y="116"/>
                  </a:lnTo>
                  <a:lnTo>
                    <a:pt x="266" y="116"/>
                  </a:lnTo>
                  <a:lnTo>
                    <a:pt x="266" y="0"/>
                  </a:lnTo>
                  <a:lnTo>
                    <a:pt x="0" y="0"/>
                  </a:lnTo>
                  <a:close/>
                </a:path>
              </a:pathLst>
            </a:custGeom>
            <a:solidFill>
              <a:srgbClr val="800080"/>
            </a:solidFill>
            <a:ln w="9525">
              <a:solidFill>
                <a:schemeClr val="tx1"/>
              </a:solidFill>
              <a:round/>
              <a:headEnd/>
              <a:tailEnd/>
            </a:ln>
          </p:spPr>
          <p:txBody>
            <a:bodyPr/>
            <a:lstStyle/>
            <a:p>
              <a:endParaRPr lang="en-GB"/>
            </a:p>
          </p:txBody>
        </p:sp>
        <p:sp>
          <p:nvSpPr>
            <p:cNvPr id="99386" name="Freeform 41"/>
            <p:cNvSpPr>
              <a:spLocks/>
            </p:cNvSpPr>
            <p:nvPr/>
          </p:nvSpPr>
          <p:spPr bwMode="auto">
            <a:xfrm flipV="1">
              <a:off x="4073" y="2080"/>
              <a:ext cx="266" cy="115"/>
            </a:xfrm>
            <a:custGeom>
              <a:avLst/>
              <a:gdLst>
                <a:gd name="T0" fmla="*/ 0 w 266"/>
                <a:gd name="T1" fmla="*/ 0 h 116"/>
                <a:gd name="T2" fmla="*/ 88 w 266"/>
                <a:gd name="T3" fmla="*/ 66 h 116"/>
                <a:gd name="T4" fmla="*/ 88 w 266"/>
                <a:gd name="T5" fmla="*/ 114 h 116"/>
                <a:gd name="T6" fmla="*/ 266 w 266"/>
                <a:gd name="T7" fmla="*/ 114 h 116"/>
                <a:gd name="T8" fmla="*/ 266 w 266"/>
                <a:gd name="T9" fmla="*/ 0 h 116"/>
                <a:gd name="T10" fmla="*/ 0 w 266"/>
                <a:gd name="T11" fmla="*/ 0 h 116"/>
                <a:gd name="T12" fmla="*/ 0 60000 65536"/>
                <a:gd name="T13" fmla="*/ 0 60000 65536"/>
                <a:gd name="T14" fmla="*/ 0 60000 65536"/>
                <a:gd name="T15" fmla="*/ 0 60000 65536"/>
                <a:gd name="T16" fmla="*/ 0 60000 65536"/>
                <a:gd name="T17" fmla="*/ 0 60000 65536"/>
                <a:gd name="T18" fmla="*/ 0 w 266"/>
                <a:gd name="T19" fmla="*/ 0 h 116"/>
                <a:gd name="T20" fmla="*/ 266 w 266"/>
                <a:gd name="T21" fmla="*/ 116 h 116"/>
              </a:gdLst>
              <a:ahLst/>
              <a:cxnLst>
                <a:cxn ang="T12">
                  <a:pos x="T0" y="T1"/>
                </a:cxn>
                <a:cxn ang="T13">
                  <a:pos x="T2" y="T3"/>
                </a:cxn>
                <a:cxn ang="T14">
                  <a:pos x="T4" y="T5"/>
                </a:cxn>
                <a:cxn ang="T15">
                  <a:pos x="T6" y="T7"/>
                </a:cxn>
                <a:cxn ang="T16">
                  <a:pos x="T8" y="T9"/>
                </a:cxn>
                <a:cxn ang="T17">
                  <a:pos x="T10" y="T11"/>
                </a:cxn>
              </a:cxnLst>
              <a:rect l="T18" t="T19" r="T20" b="T21"/>
              <a:pathLst>
                <a:path w="266" h="116">
                  <a:moveTo>
                    <a:pt x="0" y="0"/>
                  </a:moveTo>
                  <a:lnTo>
                    <a:pt x="88" y="68"/>
                  </a:lnTo>
                  <a:lnTo>
                    <a:pt x="88" y="116"/>
                  </a:lnTo>
                  <a:lnTo>
                    <a:pt x="266" y="116"/>
                  </a:lnTo>
                  <a:lnTo>
                    <a:pt x="266" y="0"/>
                  </a:lnTo>
                  <a:lnTo>
                    <a:pt x="0" y="0"/>
                  </a:lnTo>
                  <a:close/>
                </a:path>
              </a:pathLst>
            </a:custGeom>
            <a:solidFill>
              <a:srgbClr val="800080"/>
            </a:solidFill>
            <a:ln w="9525">
              <a:solidFill>
                <a:schemeClr val="tx1"/>
              </a:solidFill>
              <a:round/>
              <a:headEnd/>
              <a:tailEnd/>
            </a:ln>
          </p:spPr>
          <p:txBody>
            <a:bodyPr/>
            <a:lstStyle/>
            <a:p>
              <a:endParaRPr lang="en-GB"/>
            </a:p>
          </p:txBody>
        </p:sp>
        <p:sp>
          <p:nvSpPr>
            <p:cNvPr id="99387" name="Freeform 42"/>
            <p:cNvSpPr>
              <a:spLocks/>
            </p:cNvSpPr>
            <p:nvPr/>
          </p:nvSpPr>
          <p:spPr bwMode="auto">
            <a:xfrm>
              <a:off x="993" y="1521"/>
              <a:ext cx="339" cy="192"/>
            </a:xfrm>
            <a:custGeom>
              <a:avLst/>
              <a:gdLst>
                <a:gd name="T0" fmla="*/ 0 w 339"/>
                <a:gd name="T1" fmla="*/ 0 h 192"/>
                <a:gd name="T2" fmla="*/ 3 w 339"/>
                <a:gd name="T3" fmla="*/ 192 h 192"/>
                <a:gd name="T4" fmla="*/ 339 w 339"/>
                <a:gd name="T5" fmla="*/ 192 h 192"/>
                <a:gd name="T6" fmla="*/ 339 w 339"/>
                <a:gd name="T7" fmla="*/ 0 h 192"/>
                <a:gd name="T8" fmla="*/ 0 60000 65536"/>
                <a:gd name="T9" fmla="*/ 0 60000 65536"/>
                <a:gd name="T10" fmla="*/ 0 60000 65536"/>
                <a:gd name="T11" fmla="*/ 0 60000 65536"/>
                <a:gd name="T12" fmla="*/ 0 w 339"/>
                <a:gd name="T13" fmla="*/ 0 h 192"/>
                <a:gd name="T14" fmla="*/ 339 w 339"/>
                <a:gd name="T15" fmla="*/ 192 h 192"/>
              </a:gdLst>
              <a:ahLst/>
              <a:cxnLst>
                <a:cxn ang="T8">
                  <a:pos x="T0" y="T1"/>
                </a:cxn>
                <a:cxn ang="T9">
                  <a:pos x="T2" y="T3"/>
                </a:cxn>
                <a:cxn ang="T10">
                  <a:pos x="T4" y="T5"/>
                </a:cxn>
                <a:cxn ang="T11">
                  <a:pos x="T6" y="T7"/>
                </a:cxn>
              </a:cxnLst>
              <a:rect l="T12" t="T13" r="T14" b="T15"/>
              <a:pathLst>
                <a:path w="339" h="192">
                  <a:moveTo>
                    <a:pt x="0" y="0"/>
                  </a:moveTo>
                  <a:lnTo>
                    <a:pt x="3" y="192"/>
                  </a:lnTo>
                  <a:lnTo>
                    <a:pt x="339" y="192"/>
                  </a:lnTo>
                  <a:lnTo>
                    <a:pt x="339" y="0"/>
                  </a:lnTo>
                </a:path>
              </a:pathLst>
            </a:custGeom>
            <a:noFill/>
            <a:ln w="76200" cmpd="sng">
              <a:solidFill>
                <a:srgbClr val="333300"/>
              </a:solidFill>
              <a:round/>
              <a:headEnd/>
              <a:tailEnd/>
            </a:ln>
          </p:spPr>
          <p:txBody>
            <a:bodyPr/>
            <a:lstStyle/>
            <a:p>
              <a:endParaRPr lang="en-GB"/>
            </a:p>
          </p:txBody>
        </p:sp>
        <p:sp>
          <p:nvSpPr>
            <p:cNvPr id="99388" name="Rectangle 43"/>
            <p:cNvSpPr>
              <a:spLocks noChangeArrowheads="1"/>
            </p:cNvSpPr>
            <p:nvPr/>
          </p:nvSpPr>
          <p:spPr bwMode="auto">
            <a:xfrm>
              <a:off x="1029" y="1527"/>
              <a:ext cx="267" cy="144"/>
            </a:xfrm>
            <a:prstGeom prst="rect">
              <a:avLst/>
            </a:prstGeom>
            <a:solidFill>
              <a:schemeClr val="accent1"/>
            </a:solidFill>
            <a:ln w="9525">
              <a:solidFill>
                <a:schemeClr val="tx1"/>
              </a:solidFill>
              <a:miter lim="800000"/>
              <a:headEnd/>
              <a:tailEnd/>
            </a:ln>
          </p:spPr>
          <p:txBody>
            <a:bodyPr wrap="none" anchor="ctr"/>
            <a:lstStyle/>
            <a:p>
              <a:endParaRPr lang="en-GB"/>
            </a:p>
          </p:txBody>
        </p:sp>
        <p:sp>
          <p:nvSpPr>
            <p:cNvPr id="99389" name="Freeform 44"/>
            <p:cNvSpPr>
              <a:spLocks/>
            </p:cNvSpPr>
            <p:nvPr/>
          </p:nvSpPr>
          <p:spPr bwMode="auto">
            <a:xfrm rot="10800000">
              <a:off x="1053" y="3777"/>
              <a:ext cx="339" cy="192"/>
            </a:xfrm>
            <a:custGeom>
              <a:avLst/>
              <a:gdLst>
                <a:gd name="T0" fmla="*/ 0 w 339"/>
                <a:gd name="T1" fmla="*/ 0 h 192"/>
                <a:gd name="T2" fmla="*/ 3 w 339"/>
                <a:gd name="T3" fmla="*/ 192 h 192"/>
                <a:gd name="T4" fmla="*/ 339 w 339"/>
                <a:gd name="T5" fmla="*/ 192 h 192"/>
                <a:gd name="T6" fmla="*/ 339 w 339"/>
                <a:gd name="T7" fmla="*/ 0 h 192"/>
                <a:gd name="T8" fmla="*/ 0 60000 65536"/>
                <a:gd name="T9" fmla="*/ 0 60000 65536"/>
                <a:gd name="T10" fmla="*/ 0 60000 65536"/>
                <a:gd name="T11" fmla="*/ 0 60000 65536"/>
                <a:gd name="T12" fmla="*/ 0 w 339"/>
                <a:gd name="T13" fmla="*/ 0 h 192"/>
                <a:gd name="T14" fmla="*/ 339 w 339"/>
                <a:gd name="T15" fmla="*/ 192 h 192"/>
              </a:gdLst>
              <a:ahLst/>
              <a:cxnLst>
                <a:cxn ang="T8">
                  <a:pos x="T0" y="T1"/>
                </a:cxn>
                <a:cxn ang="T9">
                  <a:pos x="T2" y="T3"/>
                </a:cxn>
                <a:cxn ang="T10">
                  <a:pos x="T4" y="T5"/>
                </a:cxn>
                <a:cxn ang="T11">
                  <a:pos x="T6" y="T7"/>
                </a:cxn>
              </a:cxnLst>
              <a:rect l="T12" t="T13" r="T14" b="T15"/>
              <a:pathLst>
                <a:path w="339" h="192">
                  <a:moveTo>
                    <a:pt x="0" y="0"/>
                  </a:moveTo>
                  <a:lnTo>
                    <a:pt x="3" y="192"/>
                  </a:lnTo>
                  <a:lnTo>
                    <a:pt x="339" y="192"/>
                  </a:lnTo>
                  <a:lnTo>
                    <a:pt x="339" y="0"/>
                  </a:lnTo>
                </a:path>
              </a:pathLst>
            </a:custGeom>
            <a:noFill/>
            <a:ln w="76200" cmpd="sng">
              <a:solidFill>
                <a:srgbClr val="333300"/>
              </a:solidFill>
              <a:round/>
              <a:headEnd/>
              <a:tailEnd/>
            </a:ln>
          </p:spPr>
          <p:txBody>
            <a:bodyPr/>
            <a:lstStyle/>
            <a:p>
              <a:endParaRPr lang="en-GB"/>
            </a:p>
          </p:txBody>
        </p:sp>
        <p:sp>
          <p:nvSpPr>
            <p:cNvPr id="99390" name="Rectangle 45"/>
            <p:cNvSpPr>
              <a:spLocks noChangeArrowheads="1"/>
            </p:cNvSpPr>
            <p:nvPr/>
          </p:nvSpPr>
          <p:spPr bwMode="auto">
            <a:xfrm>
              <a:off x="1089" y="3822"/>
              <a:ext cx="267" cy="144"/>
            </a:xfrm>
            <a:prstGeom prst="rect">
              <a:avLst/>
            </a:prstGeom>
            <a:solidFill>
              <a:srgbClr val="FF99CC"/>
            </a:solidFill>
            <a:ln w="9525">
              <a:solidFill>
                <a:schemeClr val="tx1"/>
              </a:solidFill>
              <a:miter lim="800000"/>
              <a:headEnd/>
              <a:tailEnd/>
            </a:ln>
          </p:spPr>
          <p:txBody>
            <a:bodyPr wrap="none" anchor="ctr"/>
            <a:lstStyle/>
            <a:p>
              <a:endParaRPr lang="en-GB"/>
            </a:p>
          </p:txBody>
        </p:sp>
        <p:sp>
          <p:nvSpPr>
            <p:cNvPr id="99391" name="Freeform 46"/>
            <p:cNvSpPr>
              <a:spLocks/>
            </p:cNvSpPr>
            <p:nvPr/>
          </p:nvSpPr>
          <p:spPr bwMode="auto">
            <a:xfrm rot="10800000">
              <a:off x="2823" y="3774"/>
              <a:ext cx="339" cy="192"/>
            </a:xfrm>
            <a:custGeom>
              <a:avLst/>
              <a:gdLst>
                <a:gd name="T0" fmla="*/ 0 w 339"/>
                <a:gd name="T1" fmla="*/ 0 h 192"/>
                <a:gd name="T2" fmla="*/ 3 w 339"/>
                <a:gd name="T3" fmla="*/ 192 h 192"/>
                <a:gd name="T4" fmla="*/ 339 w 339"/>
                <a:gd name="T5" fmla="*/ 192 h 192"/>
                <a:gd name="T6" fmla="*/ 339 w 339"/>
                <a:gd name="T7" fmla="*/ 0 h 192"/>
                <a:gd name="T8" fmla="*/ 0 60000 65536"/>
                <a:gd name="T9" fmla="*/ 0 60000 65536"/>
                <a:gd name="T10" fmla="*/ 0 60000 65536"/>
                <a:gd name="T11" fmla="*/ 0 60000 65536"/>
                <a:gd name="T12" fmla="*/ 0 w 339"/>
                <a:gd name="T13" fmla="*/ 0 h 192"/>
                <a:gd name="T14" fmla="*/ 339 w 339"/>
                <a:gd name="T15" fmla="*/ 192 h 192"/>
              </a:gdLst>
              <a:ahLst/>
              <a:cxnLst>
                <a:cxn ang="T8">
                  <a:pos x="T0" y="T1"/>
                </a:cxn>
                <a:cxn ang="T9">
                  <a:pos x="T2" y="T3"/>
                </a:cxn>
                <a:cxn ang="T10">
                  <a:pos x="T4" y="T5"/>
                </a:cxn>
                <a:cxn ang="T11">
                  <a:pos x="T6" y="T7"/>
                </a:cxn>
              </a:cxnLst>
              <a:rect l="T12" t="T13" r="T14" b="T15"/>
              <a:pathLst>
                <a:path w="339" h="192">
                  <a:moveTo>
                    <a:pt x="0" y="0"/>
                  </a:moveTo>
                  <a:lnTo>
                    <a:pt x="3" y="192"/>
                  </a:lnTo>
                  <a:lnTo>
                    <a:pt x="339" y="192"/>
                  </a:lnTo>
                  <a:lnTo>
                    <a:pt x="339" y="0"/>
                  </a:lnTo>
                </a:path>
              </a:pathLst>
            </a:custGeom>
            <a:noFill/>
            <a:ln w="76200" cmpd="sng">
              <a:solidFill>
                <a:srgbClr val="333300"/>
              </a:solidFill>
              <a:round/>
              <a:headEnd/>
              <a:tailEnd/>
            </a:ln>
          </p:spPr>
          <p:txBody>
            <a:bodyPr/>
            <a:lstStyle/>
            <a:p>
              <a:endParaRPr lang="en-GB"/>
            </a:p>
          </p:txBody>
        </p:sp>
        <p:sp>
          <p:nvSpPr>
            <p:cNvPr id="99392" name="Rectangle 47"/>
            <p:cNvSpPr>
              <a:spLocks noChangeArrowheads="1"/>
            </p:cNvSpPr>
            <p:nvPr/>
          </p:nvSpPr>
          <p:spPr bwMode="auto">
            <a:xfrm>
              <a:off x="2859" y="3822"/>
              <a:ext cx="267" cy="144"/>
            </a:xfrm>
            <a:prstGeom prst="rect">
              <a:avLst/>
            </a:prstGeom>
            <a:solidFill>
              <a:srgbClr val="FF99CC"/>
            </a:solidFill>
            <a:ln w="9525">
              <a:solidFill>
                <a:schemeClr val="tx1"/>
              </a:solidFill>
              <a:miter lim="800000"/>
              <a:headEnd/>
              <a:tailEnd/>
            </a:ln>
          </p:spPr>
          <p:txBody>
            <a:bodyPr wrap="none" anchor="ctr"/>
            <a:lstStyle/>
            <a:p>
              <a:endParaRPr lang="en-GB"/>
            </a:p>
          </p:txBody>
        </p:sp>
        <p:sp>
          <p:nvSpPr>
            <p:cNvPr id="99393" name="Freeform 48"/>
            <p:cNvSpPr>
              <a:spLocks/>
            </p:cNvSpPr>
            <p:nvPr/>
          </p:nvSpPr>
          <p:spPr bwMode="auto">
            <a:xfrm rot="10800000">
              <a:off x="4446" y="2397"/>
              <a:ext cx="339" cy="192"/>
            </a:xfrm>
            <a:custGeom>
              <a:avLst/>
              <a:gdLst>
                <a:gd name="T0" fmla="*/ 0 w 339"/>
                <a:gd name="T1" fmla="*/ 0 h 192"/>
                <a:gd name="T2" fmla="*/ 3 w 339"/>
                <a:gd name="T3" fmla="*/ 192 h 192"/>
                <a:gd name="T4" fmla="*/ 339 w 339"/>
                <a:gd name="T5" fmla="*/ 192 h 192"/>
                <a:gd name="T6" fmla="*/ 339 w 339"/>
                <a:gd name="T7" fmla="*/ 0 h 192"/>
                <a:gd name="T8" fmla="*/ 0 60000 65536"/>
                <a:gd name="T9" fmla="*/ 0 60000 65536"/>
                <a:gd name="T10" fmla="*/ 0 60000 65536"/>
                <a:gd name="T11" fmla="*/ 0 60000 65536"/>
                <a:gd name="T12" fmla="*/ 0 w 339"/>
                <a:gd name="T13" fmla="*/ 0 h 192"/>
                <a:gd name="T14" fmla="*/ 339 w 339"/>
                <a:gd name="T15" fmla="*/ 192 h 192"/>
              </a:gdLst>
              <a:ahLst/>
              <a:cxnLst>
                <a:cxn ang="T8">
                  <a:pos x="T0" y="T1"/>
                </a:cxn>
                <a:cxn ang="T9">
                  <a:pos x="T2" y="T3"/>
                </a:cxn>
                <a:cxn ang="T10">
                  <a:pos x="T4" y="T5"/>
                </a:cxn>
                <a:cxn ang="T11">
                  <a:pos x="T6" y="T7"/>
                </a:cxn>
              </a:cxnLst>
              <a:rect l="T12" t="T13" r="T14" b="T15"/>
              <a:pathLst>
                <a:path w="339" h="192">
                  <a:moveTo>
                    <a:pt x="0" y="0"/>
                  </a:moveTo>
                  <a:lnTo>
                    <a:pt x="3" y="192"/>
                  </a:lnTo>
                  <a:lnTo>
                    <a:pt x="339" y="192"/>
                  </a:lnTo>
                  <a:lnTo>
                    <a:pt x="339" y="0"/>
                  </a:lnTo>
                </a:path>
              </a:pathLst>
            </a:custGeom>
            <a:noFill/>
            <a:ln w="76200" cmpd="sng">
              <a:solidFill>
                <a:srgbClr val="333300"/>
              </a:solidFill>
              <a:round/>
              <a:headEnd/>
              <a:tailEnd/>
            </a:ln>
          </p:spPr>
          <p:txBody>
            <a:bodyPr/>
            <a:lstStyle/>
            <a:p>
              <a:endParaRPr lang="en-GB"/>
            </a:p>
          </p:txBody>
        </p:sp>
        <p:sp>
          <p:nvSpPr>
            <p:cNvPr id="99394" name="Rectangle 49"/>
            <p:cNvSpPr>
              <a:spLocks noChangeArrowheads="1"/>
            </p:cNvSpPr>
            <p:nvPr/>
          </p:nvSpPr>
          <p:spPr bwMode="auto">
            <a:xfrm>
              <a:off x="4482" y="2436"/>
              <a:ext cx="267" cy="144"/>
            </a:xfrm>
            <a:prstGeom prst="rect">
              <a:avLst/>
            </a:prstGeom>
            <a:solidFill>
              <a:srgbClr val="FF99CC"/>
            </a:solidFill>
            <a:ln w="9525">
              <a:solidFill>
                <a:schemeClr val="tx1"/>
              </a:solidFill>
              <a:miter lim="800000"/>
              <a:headEnd/>
              <a:tailEnd/>
            </a:ln>
          </p:spPr>
          <p:txBody>
            <a:bodyPr wrap="none" anchor="ctr"/>
            <a:lstStyle/>
            <a:p>
              <a:endParaRPr lang="en-GB"/>
            </a:p>
          </p:txBody>
        </p:sp>
        <p:sp>
          <p:nvSpPr>
            <p:cNvPr id="99395" name="Freeform 50"/>
            <p:cNvSpPr>
              <a:spLocks/>
            </p:cNvSpPr>
            <p:nvPr/>
          </p:nvSpPr>
          <p:spPr bwMode="auto">
            <a:xfrm>
              <a:off x="2754" y="1503"/>
              <a:ext cx="339" cy="192"/>
            </a:xfrm>
            <a:custGeom>
              <a:avLst/>
              <a:gdLst>
                <a:gd name="T0" fmla="*/ 0 w 339"/>
                <a:gd name="T1" fmla="*/ 0 h 192"/>
                <a:gd name="T2" fmla="*/ 3 w 339"/>
                <a:gd name="T3" fmla="*/ 192 h 192"/>
                <a:gd name="T4" fmla="*/ 339 w 339"/>
                <a:gd name="T5" fmla="*/ 192 h 192"/>
                <a:gd name="T6" fmla="*/ 339 w 339"/>
                <a:gd name="T7" fmla="*/ 0 h 192"/>
                <a:gd name="T8" fmla="*/ 0 60000 65536"/>
                <a:gd name="T9" fmla="*/ 0 60000 65536"/>
                <a:gd name="T10" fmla="*/ 0 60000 65536"/>
                <a:gd name="T11" fmla="*/ 0 60000 65536"/>
                <a:gd name="T12" fmla="*/ 0 w 339"/>
                <a:gd name="T13" fmla="*/ 0 h 192"/>
                <a:gd name="T14" fmla="*/ 339 w 339"/>
                <a:gd name="T15" fmla="*/ 192 h 192"/>
              </a:gdLst>
              <a:ahLst/>
              <a:cxnLst>
                <a:cxn ang="T8">
                  <a:pos x="T0" y="T1"/>
                </a:cxn>
                <a:cxn ang="T9">
                  <a:pos x="T2" y="T3"/>
                </a:cxn>
                <a:cxn ang="T10">
                  <a:pos x="T4" y="T5"/>
                </a:cxn>
                <a:cxn ang="T11">
                  <a:pos x="T6" y="T7"/>
                </a:cxn>
              </a:cxnLst>
              <a:rect l="T12" t="T13" r="T14" b="T15"/>
              <a:pathLst>
                <a:path w="339" h="192">
                  <a:moveTo>
                    <a:pt x="0" y="0"/>
                  </a:moveTo>
                  <a:lnTo>
                    <a:pt x="3" y="192"/>
                  </a:lnTo>
                  <a:lnTo>
                    <a:pt x="339" y="192"/>
                  </a:lnTo>
                  <a:lnTo>
                    <a:pt x="339" y="0"/>
                  </a:lnTo>
                </a:path>
              </a:pathLst>
            </a:custGeom>
            <a:noFill/>
            <a:ln w="76200" cmpd="sng">
              <a:solidFill>
                <a:srgbClr val="333300"/>
              </a:solidFill>
              <a:round/>
              <a:headEnd/>
              <a:tailEnd/>
            </a:ln>
          </p:spPr>
          <p:txBody>
            <a:bodyPr/>
            <a:lstStyle/>
            <a:p>
              <a:endParaRPr lang="en-GB"/>
            </a:p>
          </p:txBody>
        </p:sp>
        <p:sp>
          <p:nvSpPr>
            <p:cNvPr id="99396" name="Rectangle 51"/>
            <p:cNvSpPr>
              <a:spLocks noChangeArrowheads="1"/>
            </p:cNvSpPr>
            <p:nvPr/>
          </p:nvSpPr>
          <p:spPr bwMode="auto">
            <a:xfrm>
              <a:off x="2790" y="1509"/>
              <a:ext cx="267" cy="144"/>
            </a:xfrm>
            <a:prstGeom prst="rect">
              <a:avLst/>
            </a:prstGeom>
            <a:solidFill>
              <a:schemeClr val="accent1"/>
            </a:solidFill>
            <a:ln w="9525">
              <a:solidFill>
                <a:schemeClr val="tx1"/>
              </a:solidFill>
              <a:miter lim="800000"/>
              <a:headEnd/>
              <a:tailEnd/>
            </a:ln>
          </p:spPr>
          <p:txBody>
            <a:bodyPr wrap="none" anchor="ctr"/>
            <a:lstStyle/>
            <a:p>
              <a:endParaRPr lang="en-GB"/>
            </a:p>
          </p:txBody>
        </p:sp>
        <p:sp>
          <p:nvSpPr>
            <p:cNvPr id="99397" name="Freeform 52"/>
            <p:cNvSpPr>
              <a:spLocks/>
            </p:cNvSpPr>
            <p:nvPr/>
          </p:nvSpPr>
          <p:spPr bwMode="auto">
            <a:xfrm>
              <a:off x="4440" y="345"/>
              <a:ext cx="339" cy="192"/>
            </a:xfrm>
            <a:custGeom>
              <a:avLst/>
              <a:gdLst>
                <a:gd name="T0" fmla="*/ 0 w 339"/>
                <a:gd name="T1" fmla="*/ 0 h 192"/>
                <a:gd name="T2" fmla="*/ 3 w 339"/>
                <a:gd name="T3" fmla="*/ 192 h 192"/>
                <a:gd name="T4" fmla="*/ 339 w 339"/>
                <a:gd name="T5" fmla="*/ 192 h 192"/>
                <a:gd name="T6" fmla="*/ 339 w 339"/>
                <a:gd name="T7" fmla="*/ 0 h 192"/>
                <a:gd name="T8" fmla="*/ 0 60000 65536"/>
                <a:gd name="T9" fmla="*/ 0 60000 65536"/>
                <a:gd name="T10" fmla="*/ 0 60000 65536"/>
                <a:gd name="T11" fmla="*/ 0 60000 65536"/>
                <a:gd name="T12" fmla="*/ 0 w 339"/>
                <a:gd name="T13" fmla="*/ 0 h 192"/>
                <a:gd name="T14" fmla="*/ 339 w 339"/>
                <a:gd name="T15" fmla="*/ 192 h 192"/>
              </a:gdLst>
              <a:ahLst/>
              <a:cxnLst>
                <a:cxn ang="T8">
                  <a:pos x="T0" y="T1"/>
                </a:cxn>
                <a:cxn ang="T9">
                  <a:pos x="T2" y="T3"/>
                </a:cxn>
                <a:cxn ang="T10">
                  <a:pos x="T4" y="T5"/>
                </a:cxn>
                <a:cxn ang="T11">
                  <a:pos x="T6" y="T7"/>
                </a:cxn>
              </a:cxnLst>
              <a:rect l="T12" t="T13" r="T14" b="T15"/>
              <a:pathLst>
                <a:path w="339" h="192">
                  <a:moveTo>
                    <a:pt x="0" y="0"/>
                  </a:moveTo>
                  <a:lnTo>
                    <a:pt x="3" y="192"/>
                  </a:lnTo>
                  <a:lnTo>
                    <a:pt x="339" y="192"/>
                  </a:lnTo>
                  <a:lnTo>
                    <a:pt x="339" y="0"/>
                  </a:lnTo>
                </a:path>
              </a:pathLst>
            </a:custGeom>
            <a:noFill/>
            <a:ln w="76200" cmpd="sng">
              <a:solidFill>
                <a:srgbClr val="333300"/>
              </a:solidFill>
              <a:round/>
              <a:headEnd/>
              <a:tailEnd/>
            </a:ln>
          </p:spPr>
          <p:txBody>
            <a:bodyPr/>
            <a:lstStyle/>
            <a:p>
              <a:endParaRPr lang="en-GB"/>
            </a:p>
          </p:txBody>
        </p:sp>
        <p:sp>
          <p:nvSpPr>
            <p:cNvPr id="99398" name="Rectangle 53"/>
            <p:cNvSpPr>
              <a:spLocks noChangeArrowheads="1"/>
            </p:cNvSpPr>
            <p:nvPr/>
          </p:nvSpPr>
          <p:spPr bwMode="auto">
            <a:xfrm>
              <a:off x="4476" y="351"/>
              <a:ext cx="267" cy="144"/>
            </a:xfrm>
            <a:prstGeom prst="rect">
              <a:avLst/>
            </a:prstGeom>
            <a:solidFill>
              <a:schemeClr val="accent1"/>
            </a:solidFill>
            <a:ln w="9525">
              <a:solidFill>
                <a:schemeClr val="tx1"/>
              </a:solidFill>
              <a:miter lim="800000"/>
              <a:headEnd/>
              <a:tailEnd/>
            </a:ln>
          </p:spPr>
          <p:txBody>
            <a:bodyPr wrap="none" anchor="ctr"/>
            <a:lstStyle/>
            <a:p>
              <a:endParaRPr lang="en-GB"/>
            </a:p>
          </p:txBody>
        </p:sp>
      </p:grpSp>
      <p:sp>
        <p:nvSpPr>
          <p:cNvPr id="99331" name="Line 54"/>
          <p:cNvSpPr>
            <a:spLocks noChangeShapeType="1"/>
          </p:cNvSpPr>
          <p:nvPr/>
        </p:nvSpPr>
        <p:spPr bwMode="auto">
          <a:xfrm>
            <a:off x="1847850" y="2590800"/>
            <a:ext cx="533400" cy="0"/>
          </a:xfrm>
          <a:prstGeom prst="line">
            <a:avLst/>
          </a:prstGeom>
          <a:noFill/>
          <a:ln w="38100">
            <a:solidFill>
              <a:srgbClr val="FF5050"/>
            </a:solidFill>
            <a:prstDash val="sysDot"/>
            <a:round/>
            <a:headEnd/>
            <a:tailEnd/>
          </a:ln>
        </p:spPr>
        <p:txBody>
          <a:bodyPr/>
          <a:lstStyle/>
          <a:p>
            <a:endParaRPr lang="en-GB"/>
          </a:p>
        </p:txBody>
      </p:sp>
      <p:sp>
        <p:nvSpPr>
          <p:cNvPr id="99332" name="Line 55"/>
          <p:cNvSpPr>
            <a:spLocks noChangeShapeType="1"/>
          </p:cNvSpPr>
          <p:nvPr/>
        </p:nvSpPr>
        <p:spPr bwMode="auto">
          <a:xfrm>
            <a:off x="2990850" y="2590800"/>
            <a:ext cx="533400" cy="0"/>
          </a:xfrm>
          <a:prstGeom prst="line">
            <a:avLst/>
          </a:prstGeom>
          <a:noFill/>
          <a:ln w="38100">
            <a:solidFill>
              <a:srgbClr val="FF5050"/>
            </a:solidFill>
            <a:prstDash val="sysDot"/>
            <a:round/>
            <a:headEnd/>
            <a:tailEnd/>
          </a:ln>
        </p:spPr>
        <p:txBody>
          <a:bodyPr/>
          <a:lstStyle/>
          <a:p>
            <a:endParaRPr lang="en-GB"/>
          </a:p>
        </p:txBody>
      </p:sp>
      <p:sp>
        <p:nvSpPr>
          <p:cNvPr id="99333" name="Line 56"/>
          <p:cNvSpPr>
            <a:spLocks noChangeShapeType="1"/>
          </p:cNvSpPr>
          <p:nvPr/>
        </p:nvSpPr>
        <p:spPr bwMode="auto">
          <a:xfrm>
            <a:off x="4667250" y="2590800"/>
            <a:ext cx="533400" cy="0"/>
          </a:xfrm>
          <a:prstGeom prst="line">
            <a:avLst/>
          </a:prstGeom>
          <a:noFill/>
          <a:ln w="38100">
            <a:solidFill>
              <a:srgbClr val="FF5050"/>
            </a:solidFill>
            <a:prstDash val="sysDot"/>
            <a:round/>
            <a:headEnd/>
            <a:tailEnd/>
          </a:ln>
        </p:spPr>
        <p:txBody>
          <a:bodyPr/>
          <a:lstStyle/>
          <a:p>
            <a:endParaRPr lang="en-GB"/>
          </a:p>
        </p:txBody>
      </p:sp>
      <p:sp>
        <p:nvSpPr>
          <p:cNvPr id="99334" name="Line 57"/>
          <p:cNvSpPr>
            <a:spLocks noChangeShapeType="1"/>
          </p:cNvSpPr>
          <p:nvPr/>
        </p:nvSpPr>
        <p:spPr bwMode="auto">
          <a:xfrm>
            <a:off x="5810250" y="2590800"/>
            <a:ext cx="533400" cy="0"/>
          </a:xfrm>
          <a:prstGeom prst="line">
            <a:avLst/>
          </a:prstGeom>
          <a:noFill/>
          <a:ln w="38100">
            <a:solidFill>
              <a:srgbClr val="FF5050"/>
            </a:solidFill>
            <a:prstDash val="sysDot"/>
            <a:round/>
            <a:headEnd/>
            <a:tailEnd/>
          </a:ln>
        </p:spPr>
        <p:txBody>
          <a:bodyPr/>
          <a:lstStyle/>
          <a:p>
            <a:endParaRPr lang="en-GB"/>
          </a:p>
        </p:txBody>
      </p:sp>
      <p:sp>
        <p:nvSpPr>
          <p:cNvPr id="99335" name="Line 58"/>
          <p:cNvSpPr>
            <a:spLocks noChangeShapeType="1"/>
          </p:cNvSpPr>
          <p:nvPr/>
        </p:nvSpPr>
        <p:spPr bwMode="auto">
          <a:xfrm>
            <a:off x="7334250" y="4252913"/>
            <a:ext cx="533400" cy="0"/>
          </a:xfrm>
          <a:prstGeom prst="line">
            <a:avLst/>
          </a:prstGeom>
          <a:noFill/>
          <a:ln w="38100">
            <a:solidFill>
              <a:srgbClr val="FF5050"/>
            </a:solidFill>
            <a:prstDash val="sysDot"/>
            <a:round/>
            <a:headEnd/>
            <a:tailEnd/>
          </a:ln>
        </p:spPr>
        <p:txBody>
          <a:bodyPr/>
          <a:lstStyle/>
          <a:p>
            <a:endParaRPr lang="en-GB"/>
          </a:p>
        </p:txBody>
      </p:sp>
      <p:sp>
        <p:nvSpPr>
          <p:cNvPr id="99336" name="Line 59"/>
          <p:cNvSpPr>
            <a:spLocks noChangeShapeType="1"/>
          </p:cNvSpPr>
          <p:nvPr/>
        </p:nvSpPr>
        <p:spPr bwMode="auto">
          <a:xfrm>
            <a:off x="8477250" y="4252913"/>
            <a:ext cx="533400" cy="0"/>
          </a:xfrm>
          <a:prstGeom prst="line">
            <a:avLst/>
          </a:prstGeom>
          <a:noFill/>
          <a:ln w="38100">
            <a:solidFill>
              <a:srgbClr val="FF5050"/>
            </a:solidFill>
            <a:prstDash val="sysDot"/>
            <a:round/>
            <a:headEnd/>
            <a:tailEnd/>
          </a:ln>
        </p:spPr>
        <p:txBody>
          <a:bodyPr/>
          <a:lstStyle/>
          <a:p>
            <a:endParaRPr lang="en-GB"/>
          </a:p>
        </p:txBody>
      </p:sp>
      <p:sp>
        <p:nvSpPr>
          <p:cNvPr id="99337" name="Line 60"/>
          <p:cNvSpPr>
            <a:spLocks noChangeShapeType="1"/>
          </p:cNvSpPr>
          <p:nvPr/>
        </p:nvSpPr>
        <p:spPr bwMode="auto">
          <a:xfrm>
            <a:off x="1676400" y="1752600"/>
            <a:ext cx="990600" cy="914400"/>
          </a:xfrm>
          <a:prstGeom prst="line">
            <a:avLst/>
          </a:prstGeom>
          <a:noFill/>
          <a:ln w="9525">
            <a:solidFill>
              <a:schemeClr val="tx1"/>
            </a:solidFill>
            <a:round/>
            <a:headEnd/>
            <a:tailEnd type="triangle" w="med" len="med"/>
          </a:ln>
        </p:spPr>
        <p:txBody>
          <a:bodyPr/>
          <a:lstStyle/>
          <a:p>
            <a:endParaRPr lang="en-GB"/>
          </a:p>
        </p:txBody>
      </p:sp>
      <p:sp>
        <p:nvSpPr>
          <p:cNvPr id="99338" name="Line 61"/>
          <p:cNvSpPr>
            <a:spLocks noChangeShapeType="1"/>
          </p:cNvSpPr>
          <p:nvPr/>
        </p:nvSpPr>
        <p:spPr bwMode="auto">
          <a:xfrm>
            <a:off x="1676400" y="1676400"/>
            <a:ext cx="457200" cy="0"/>
          </a:xfrm>
          <a:prstGeom prst="line">
            <a:avLst/>
          </a:prstGeom>
          <a:noFill/>
          <a:ln w="9525">
            <a:solidFill>
              <a:schemeClr val="tx1"/>
            </a:solidFill>
            <a:round/>
            <a:headEnd/>
            <a:tailEnd type="triangle" w="med" len="med"/>
          </a:ln>
        </p:spPr>
        <p:txBody>
          <a:bodyPr/>
          <a:lstStyle/>
          <a:p>
            <a:endParaRPr lang="en-GB"/>
          </a:p>
        </p:txBody>
      </p:sp>
      <p:sp>
        <p:nvSpPr>
          <p:cNvPr id="99339" name="Text Box 62"/>
          <p:cNvSpPr txBox="1">
            <a:spLocks noChangeArrowheads="1"/>
          </p:cNvSpPr>
          <p:nvPr/>
        </p:nvSpPr>
        <p:spPr bwMode="auto">
          <a:xfrm>
            <a:off x="152400" y="1371600"/>
            <a:ext cx="1566863" cy="825500"/>
          </a:xfrm>
          <a:prstGeom prst="rect">
            <a:avLst/>
          </a:prstGeom>
          <a:solidFill>
            <a:srgbClr val="CCFFCC">
              <a:alpha val="56862"/>
            </a:srgbClr>
          </a:solidFill>
          <a:ln w="9525">
            <a:noFill/>
            <a:miter lim="800000"/>
            <a:headEnd/>
            <a:tailEnd/>
          </a:ln>
        </p:spPr>
        <p:txBody>
          <a:bodyPr>
            <a:spAutoFit/>
          </a:bodyPr>
          <a:lstStyle/>
          <a:p>
            <a:pPr eaLnBrk="1" hangingPunct="1"/>
            <a:r>
              <a:rPr lang="en-US" b="1">
                <a:solidFill>
                  <a:srgbClr val="006600"/>
                </a:solidFill>
                <a:latin typeface="Arial" pitchFamily="34" charset="0"/>
              </a:rPr>
              <a:t>may be accessible during run</a:t>
            </a:r>
          </a:p>
        </p:txBody>
      </p:sp>
      <p:sp>
        <p:nvSpPr>
          <p:cNvPr id="99340" name="Text Box 63"/>
          <p:cNvSpPr txBox="1">
            <a:spLocks noChangeArrowheads="1"/>
          </p:cNvSpPr>
          <p:nvPr/>
        </p:nvSpPr>
        <p:spPr bwMode="auto">
          <a:xfrm>
            <a:off x="228600" y="4648200"/>
            <a:ext cx="1371600" cy="641350"/>
          </a:xfrm>
          <a:prstGeom prst="rect">
            <a:avLst/>
          </a:prstGeom>
          <a:solidFill>
            <a:srgbClr val="CCFFCC">
              <a:alpha val="56862"/>
            </a:srgbClr>
          </a:solidFill>
          <a:ln w="9525">
            <a:noFill/>
            <a:miter lim="800000"/>
            <a:headEnd/>
            <a:tailEnd/>
          </a:ln>
        </p:spPr>
        <p:txBody>
          <a:bodyPr>
            <a:spAutoFit/>
          </a:bodyPr>
          <a:lstStyle/>
          <a:p>
            <a:pPr eaLnBrk="1" hangingPunct="1"/>
            <a:r>
              <a:rPr lang="en-US" sz="1800" b="1">
                <a:solidFill>
                  <a:srgbClr val="006600"/>
                </a:solidFill>
                <a:latin typeface="Arial" pitchFamily="34" charset="0"/>
              </a:rPr>
              <a:t>accessible during run</a:t>
            </a:r>
          </a:p>
        </p:txBody>
      </p:sp>
      <p:sp>
        <p:nvSpPr>
          <p:cNvPr id="99341" name="Line 64"/>
          <p:cNvSpPr>
            <a:spLocks noChangeShapeType="1"/>
          </p:cNvSpPr>
          <p:nvPr/>
        </p:nvSpPr>
        <p:spPr bwMode="auto">
          <a:xfrm flipV="1">
            <a:off x="1524000" y="4800600"/>
            <a:ext cx="609600" cy="533400"/>
          </a:xfrm>
          <a:prstGeom prst="line">
            <a:avLst/>
          </a:prstGeom>
          <a:noFill/>
          <a:ln w="9525">
            <a:solidFill>
              <a:schemeClr val="tx1"/>
            </a:solidFill>
            <a:round/>
            <a:headEnd/>
            <a:tailEnd type="triangle" w="med" len="med"/>
          </a:ln>
        </p:spPr>
        <p:txBody>
          <a:bodyPr/>
          <a:lstStyle/>
          <a:p>
            <a:endParaRPr lang="en-GB"/>
          </a:p>
        </p:txBody>
      </p:sp>
      <p:sp>
        <p:nvSpPr>
          <p:cNvPr id="99342" name="Line 65"/>
          <p:cNvSpPr>
            <a:spLocks noChangeShapeType="1"/>
          </p:cNvSpPr>
          <p:nvPr/>
        </p:nvSpPr>
        <p:spPr bwMode="auto">
          <a:xfrm>
            <a:off x="1600200" y="5410200"/>
            <a:ext cx="457200" cy="381000"/>
          </a:xfrm>
          <a:prstGeom prst="line">
            <a:avLst/>
          </a:prstGeom>
          <a:noFill/>
          <a:ln w="9525">
            <a:solidFill>
              <a:schemeClr val="tx1"/>
            </a:solidFill>
            <a:round/>
            <a:headEnd/>
            <a:tailEnd type="triangle" w="med" len="med"/>
          </a:ln>
        </p:spPr>
        <p:txBody>
          <a:bodyPr/>
          <a:lstStyle/>
          <a:p>
            <a:endParaRPr lang="en-GB"/>
          </a:p>
        </p:txBody>
      </p:sp>
      <p:sp>
        <p:nvSpPr>
          <p:cNvPr id="99343" name="Text Box 66"/>
          <p:cNvSpPr txBox="1">
            <a:spLocks noChangeArrowheads="1"/>
          </p:cNvSpPr>
          <p:nvPr/>
        </p:nvSpPr>
        <p:spPr bwMode="auto">
          <a:xfrm>
            <a:off x="6592888" y="5002213"/>
            <a:ext cx="2551112" cy="1079500"/>
          </a:xfrm>
          <a:prstGeom prst="rect">
            <a:avLst/>
          </a:prstGeom>
          <a:solidFill>
            <a:srgbClr val="CCFFFF"/>
          </a:solidFill>
          <a:ln w="9525">
            <a:solidFill>
              <a:srgbClr val="3399FF"/>
            </a:solidFill>
            <a:miter lim="800000"/>
            <a:headEnd/>
            <a:tailEnd/>
          </a:ln>
        </p:spPr>
        <p:txBody>
          <a:bodyPr>
            <a:spAutoFit/>
          </a:bodyPr>
          <a:lstStyle/>
          <a:p>
            <a:pPr eaLnBrk="1" hangingPunct="1"/>
            <a:r>
              <a:rPr lang="en-US" b="1">
                <a:solidFill>
                  <a:srgbClr val="006600"/>
                </a:solidFill>
                <a:latin typeface="Arial" pitchFamily="34" charset="0"/>
              </a:rPr>
              <a:t>Platform for electronic and services. Shielded. Moves with detector. Isolate vibrations.</a:t>
            </a:r>
          </a:p>
        </p:txBody>
      </p:sp>
      <p:sp>
        <p:nvSpPr>
          <p:cNvPr id="99344" name="Line 67"/>
          <p:cNvSpPr>
            <a:spLocks noChangeShapeType="1"/>
          </p:cNvSpPr>
          <p:nvPr/>
        </p:nvSpPr>
        <p:spPr bwMode="auto">
          <a:xfrm flipV="1">
            <a:off x="8077200" y="4267200"/>
            <a:ext cx="152400" cy="762000"/>
          </a:xfrm>
          <a:prstGeom prst="line">
            <a:avLst/>
          </a:prstGeom>
          <a:noFill/>
          <a:ln w="28575">
            <a:solidFill>
              <a:srgbClr val="3399FF"/>
            </a:solidFill>
            <a:round/>
            <a:headEnd/>
            <a:tailEnd type="triangle" w="med" len="med"/>
          </a:ln>
        </p:spPr>
        <p:txBody>
          <a:bodyPr/>
          <a:lstStyle/>
          <a:p>
            <a:endParaRPr lang="en-GB"/>
          </a:p>
        </p:txBody>
      </p:sp>
      <p:sp>
        <p:nvSpPr>
          <p:cNvPr id="99345" name="Rectangle 68"/>
          <p:cNvSpPr>
            <a:spLocks noGrp="1" noChangeArrowheads="1"/>
          </p:cNvSpPr>
          <p:nvPr>
            <p:ph type="title"/>
          </p:nvPr>
        </p:nvSpPr>
        <p:spPr>
          <a:xfrm>
            <a:off x="1600200" y="0"/>
            <a:ext cx="7543800" cy="609600"/>
          </a:xfrm>
        </p:spPr>
        <p:txBody>
          <a:bodyPr/>
          <a:lstStyle/>
          <a:p>
            <a:r>
              <a:rPr lang="en-US" sz="3200" u="sng" smtClean="0"/>
              <a:t>Concept</a:t>
            </a:r>
            <a:r>
              <a:rPr lang="en-US" sz="3200" smtClean="0"/>
              <a:t> of single IR with two detectors</a:t>
            </a:r>
          </a:p>
        </p:txBody>
      </p:sp>
      <p:sp>
        <p:nvSpPr>
          <p:cNvPr id="99346" name="Text Box 69"/>
          <p:cNvSpPr txBox="1">
            <a:spLocks noChangeArrowheads="1"/>
          </p:cNvSpPr>
          <p:nvPr/>
        </p:nvSpPr>
        <p:spPr bwMode="auto">
          <a:xfrm>
            <a:off x="3124200" y="1066800"/>
            <a:ext cx="2895600" cy="1006475"/>
          </a:xfrm>
          <a:prstGeom prst="rect">
            <a:avLst/>
          </a:prstGeom>
          <a:solidFill>
            <a:srgbClr val="CCFFCC"/>
          </a:solidFill>
          <a:ln w="9525">
            <a:noFill/>
            <a:miter lim="800000"/>
            <a:headEnd/>
            <a:tailEnd/>
          </a:ln>
        </p:spPr>
        <p:txBody>
          <a:bodyPr>
            <a:spAutoFit/>
          </a:bodyPr>
          <a:lstStyle/>
          <a:p>
            <a:pPr fontAlgn="ctr"/>
            <a:r>
              <a:rPr lang="en-US" sz="2000">
                <a:solidFill>
                  <a:srgbClr val="CC6600"/>
                </a:solidFill>
                <a:latin typeface="Arial" pitchFamily="34" charset="0"/>
              </a:rPr>
              <a:t>The concept is evolving and details being worked out</a:t>
            </a:r>
          </a:p>
        </p:txBody>
      </p:sp>
      <p:sp>
        <p:nvSpPr>
          <p:cNvPr id="99347" name="Text Box 70"/>
          <p:cNvSpPr txBox="1">
            <a:spLocks noChangeArrowheads="1"/>
          </p:cNvSpPr>
          <p:nvPr/>
        </p:nvSpPr>
        <p:spPr bwMode="auto">
          <a:xfrm>
            <a:off x="2209800" y="3089275"/>
            <a:ext cx="936625" cy="701675"/>
          </a:xfrm>
          <a:prstGeom prst="rect">
            <a:avLst/>
          </a:prstGeom>
          <a:noFill/>
          <a:ln w="9525">
            <a:noFill/>
            <a:miter lim="800000"/>
            <a:headEnd/>
            <a:tailEnd/>
          </a:ln>
        </p:spPr>
        <p:txBody>
          <a:bodyPr wrap="none">
            <a:spAutoFit/>
          </a:bodyPr>
          <a:lstStyle/>
          <a:p>
            <a:pPr algn="ctr" fontAlgn="ctr"/>
            <a:r>
              <a:rPr lang="en-US" sz="2000">
                <a:latin typeface="Arial Narrow" pitchFamily="34" charset="0"/>
              </a:rPr>
              <a:t>detector</a:t>
            </a:r>
          </a:p>
          <a:p>
            <a:pPr algn="ctr" fontAlgn="ctr"/>
            <a:r>
              <a:rPr lang="en-US" sz="2000">
                <a:latin typeface="Arial Narrow" pitchFamily="34" charset="0"/>
              </a:rPr>
              <a:t>A</a:t>
            </a:r>
          </a:p>
        </p:txBody>
      </p:sp>
    </p:spTree>
  </p:cSld>
  <p:clrMapOvr>
    <a:masterClrMapping/>
  </p:clrMapOvr>
  <p:transition>
    <p:strips dir="rd"/>
  </p:transition>
  <p:timing>
    <p:tnLst>
      <p:par>
        <p:cTn id="1" dur="indefinite" restart="never" nodeType="tmRoot"/>
      </p:par>
    </p:tn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Rectangle 2"/>
          <p:cNvSpPr>
            <a:spLocks noGrp="1" noChangeArrowheads="1"/>
          </p:cNvSpPr>
          <p:nvPr>
            <p:ph type="title"/>
          </p:nvPr>
        </p:nvSpPr>
        <p:spPr>
          <a:xfrm>
            <a:off x="1447800" y="0"/>
            <a:ext cx="7696200" cy="914400"/>
          </a:xfrm>
        </p:spPr>
        <p:txBody>
          <a:bodyPr/>
          <a:lstStyle/>
          <a:p>
            <a:r>
              <a:rPr lang="en-US" sz="3200" u="sng" smtClean="0"/>
              <a:t>Concept</a:t>
            </a:r>
            <a:r>
              <a:rPr lang="en-US" sz="3200" smtClean="0"/>
              <a:t> of detector systems connections</a:t>
            </a:r>
          </a:p>
        </p:txBody>
      </p:sp>
      <p:grpSp>
        <p:nvGrpSpPr>
          <p:cNvPr id="100355" name="Group 3"/>
          <p:cNvGrpSpPr>
            <a:grpSpLocks/>
          </p:cNvGrpSpPr>
          <p:nvPr/>
        </p:nvGrpSpPr>
        <p:grpSpPr bwMode="auto">
          <a:xfrm>
            <a:off x="42863" y="1143000"/>
            <a:ext cx="9067800" cy="5302250"/>
            <a:chOff x="27" y="720"/>
            <a:chExt cx="5712" cy="3340"/>
          </a:xfrm>
        </p:grpSpPr>
        <p:sp>
          <p:nvSpPr>
            <p:cNvPr id="100356" name="Rectangle 4"/>
            <p:cNvSpPr>
              <a:spLocks noChangeArrowheads="1"/>
            </p:cNvSpPr>
            <p:nvPr/>
          </p:nvSpPr>
          <p:spPr bwMode="auto">
            <a:xfrm>
              <a:off x="75" y="1104"/>
              <a:ext cx="1248" cy="2400"/>
            </a:xfrm>
            <a:prstGeom prst="rect">
              <a:avLst/>
            </a:prstGeom>
            <a:noFill/>
            <a:ln w="25400">
              <a:solidFill>
                <a:schemeClr val="tx1"/>
              </a:solidFill>
              <a:miter lim="800000"/>
              <a:headEnd/>
              <a:tailEnd/>
            </a:ln>
          </p:spPr>
          <p:txBody>
            <a:bodyPr wrap="none" anchor="ctr"/>
            <a:lstStyle/>
            <a:p>
              <a:endParaRPr lang="en-GB"/>
            </a:p>
          </p:txBody>
        </p:sp>
        <p:sp>
          <p:nvSpPr>
            <p:cNvPr id="100357" name="Rectangle 5"/>
            <p:cNvSpPr>
              <a:spLocks noChangeArrowheads="1"/>
            </p:cNvSpPr>
            <p:nvPr/>
          </p:nvSpPr>
          <p:spPr bwMode="auto">
            <a:xfrm>
              <a:off x="2715" y="1104"/>
              <a:ext cx="1296" cy="2400"/>
            </a:xfrm>
            <a:prstGeom prst="rect">
              <a:avLst/>
            </a:prstGeom>
            <a:noFill/>
            <a:ln w="25400">
              <a:solidFill>
                <a:schemeClr val="tx1"/>
              </a:solidFill>
              <a:miter lim="800000"/>
              <a:headEnd/>
              <a:tailEnd/>
            </a:ln>
          </p:spPr>
          <p:txBody>
            <a:bodyPr wrap="none" anchor="ctr"/>
            <a:lstStyle/>
            <a:p>
              <a:endParaRPr lang="en-GB"/>
            </a:p>
          </p:txBody>
        </p:sp>
        <p:sp>
          <p:nvSpPr>
            <p:cNvPr id="100358" name="Text Box 6"/>
            <p:cNvSpPr txBox="1">
              <a:spLocks noChangeArrowheads="1"/>
            </p:cNvSpPr>
            <p:nvPr/>
          </p:nvSpPr>
          <p:spPr bwMode="auto">
            <a:xfrm>
              <a:off x="1515" y="3360"/>
              <a:ext cx="1056" cy="442"/>
            </a:xfrm>
            <a:prstGeom prst="rect">
              <a:avLst/>
            </a:prstGeom>
            <a:noFill/>
            <a:ln w="9525">
              <a:noFill/>
              <a:miter lim="800000"/>
              <a:headEnd/>
              <a:tailEnd/>
            </a:ln>
          </p:spPr>
          <p:txBody>
            <a:bodyPr>
              <a:spAutoFit/>
            </a:bodyPr>
            <a:lstStyle/>
            <a:p>
              <a:pPr algn="ctr" fontAlgn="ctr"/>
              <a:r>
                <a:rPr lang="en-US" sz="2000">
                  <a:solidFill>
                    <a:srgbClr val="0000FF"/>
                  </a:solidFill>
                  <a:latin typeface="Arial" pitchFamily="34" charset="0"/>
                </a:rPr>
                <a:t>fixed connections</a:t>
              </a:r>
            </a:p>
          </p:txBody>
        </p:sp>
        <p:sp>
          <p:nvSpPr>
            <p:cNvPr id="100359" name="Text Box 7"/>
            <p:cNvSpPr txBox="1">
              <a:spLocks noChangeArrowheads="1"/>
            </p:cNvSpPr>
            <p:nvPr/>
          </p:nvSpPr>
          <p:spPr bwMode="auto">
            <a:xfrm>
              <a:off x="4339" y="3360"/>
              <a:ext cx="1064" cy="442"/>
            </a:xfrm>
            <a:prstGeom prst="rect">
              <a:avLst/>
            </a:prstGeom>
            <a:noFill/>
            <a:ln w="9525">
              <a:noFill/>
              <a:miter lim="800000"/>
              <a:headEnd/>
              <a:tailEnd/>
            </a:ln>
          </p:spPr>
          <p:txBody>
            <a:bodyPr>
              <a:spAutoFit/>
            </a:bodyPr>
            <a:lstStyle/>
            <a:p>
              <a:pPr fontAlgn="ctr"/>
              <a:r>
                <a:rPr lang="en-US" sz="2000">
                  <a:solidFill>
                    <a:srgbClr val="0000FF"/>
                  </a:solidFill>
                  <a:latin typeface="Arial" pitchFamily="34" charset="0"/>
                </a:rPr>
                <a:t>long flexible connections</a:t>
              </a:r>
            </a:p>
          </p:txBody>
        </p:sp>
        <p:grpSp>
          <p:nvGrpSpPr>
            <p:cNvPr id="100360" name="Group 8"/>
            <p:cNvGrpSpPr>
              <a:grpSpLocks/>
            </p:cNvGrpSpPr>
            <p:nvPr/>
          </p:nvGrpSpPr>
          <p:grpSpPr bwMode="auto">
            <a:xfrm rot="-5400000">
              <a:off x="4419" y="2184"/>
              <a:ext cx="2400" cy="240"/>
              <a:chOff x="2208" y="3744"/>
              <a:chExt cx="1728" cy="240"/>
            </a:xfrm>
          </p:grpSpPr>
          <p:sp>
            <p:nvSpPr>
              <p:cNvPr id="100389" name="Rectangle 9"/>
              <p:cNvSpPr>
                <a:spLocks noChangeArrowheads="1"/>
              </p:cNvSpPr>
              <p:nvPr/>
            </p:nvSpPr>
            <p:spPr bwMode="auto">
              <a:xfrm>
                <a:off x="2208" y="3744"/>
                <a:ext cx="1728" cy="240"/>
              </a:xfrm>
              <a:prstGeom prst="rect">
                <a:avLst/>
              </a:prstGeom>
              <a:pattFill prst="horzBrick">
                <a:fgClr>
                  <a:schemeClr val="tx1"/>
                </a:fgClr>
                <a:bgClr>
                  <a:schemeClr val="bg1"/>
                </a:bgClr>
              </a:pattFill>
              <a:ln w="9525">
                <a:noFill/>
                <a:miter lim="800000"/>
                <a:headEnd/>
                <a:tailEnd/>
              </a:ln>
            </p:spPr>
            <p:txBody>
              <a:bodyPr wrap="none" anchor="ctr"/>
              <a:lstStyle/>
              <a:p>
                <a:endParaRPr lang="en-GB"/>
              </a:p>
            </p:txBody>
          </p:sp>
          <p:sp>
            <p:nvSpPr>
              <p:cNvPr id="100390" name="Line 10"/>
              <p:cNvSpPr>
                <a:spLocks noChangeShapeType="1"/>
              </p:cNvSpPr>
              <p:nvPr/>
            </p:nvSpPr>
            <p:spPr bwMode="auto">
              <a:xfrm>
                <a:off x="2208" y="3744"/>
                <a:ext cx="1728" cy="0"/>
              </a:xfrm>
              <a:prstGeom prst="line">
                <a:avLst/>
              </a:prstGeom>
              <a:noFill/>
              <a:ln w="34925">
                <a:solidFill>
                  <a:schemeClr val="tx1"/>
                </a:solidFill>
                <a:round/>
                <a:headEnd/>
                <a:tailEnd/>
              </a:ln>
            </p:spPr>
            <p:txBody>
              <a:bodyPr/>
              <a:lstStyle/>
              <a:p>
                <a:endParaRPr lang="en-GB"/>
              </a:p>
            </p:txBody>
          </p:sp>
        </p:grpSp>
        <p:sp>
          <p:nvSpPr>
            <p:cNvPr id="100361" name="Text Box 11"/>
            <p:cNvSpPr txBox="1">
              <a:spLocks noChangeArrowheads="1"/>
            </p:cNvSpPr>
            <p:nvPr/>
          </p:nvSpPr>
          <p:spPr bwMode="auto">
            <a:xfrm>
              <a:off x="399" y="872"/>
              <a:ext cx="684" cy="231"/>
            </a:xfrm>
            <a:prstGeom prst="rect">
              <a:avLst/>
            </a:prstGeom>
            <a:noFill/>
            <a:ln w="9525">
              <a:noFill/>
              <a:miter lim="800000"/>
              <a:headEnd/>
              <a:tailEnd/>
            </a:ln>
          </p:spPr>
          <p:txBody>
            <a:bodyPr wrap="none">
              <a:spAutoFit/>
            </a:bodyPr>
            <a:lstStyle/>
            <a:p>
              <a:pPr fontAlgn="ctr"/>
              <a:r>
                <a:rPr lang="en-US" sz="1800" b="1">
                  <a:solidFill>
                    <a:srgbClr val="008000"/>
                  </a:solidFill>
                  <a:latin typeface="Arial" pitchFamily="34" charset="0"/>
                </a:rPr>
                <a:t>detector</a:t>
              </a:r>
            </a:p>
          </p:txBody>
        </p:sp>
        <p:sp>
          <p:nvSpPr>
            <p:cNvPr id="100362" name="Text Box 12"/>
            <p:cNvSpPr txBox="1">
              <a:spLocks noChangeArrowheads="1"/>
            </p:cNvSpPr>
            <p:nvPr/>
          </p:nvSpPr>
          <p:spPr bwMode="auto">
            <a:xfrm>
              <a:off x="2523" y="720"/>
              <a:ext cx="1728" cy="366"/>
            </a:xfrm>
            <a:prstGeom prst="rect">
              <a:avLst/>
            </a:prstGeom>
            <a:noFill/>
            <a:ln w="9525">
              <a:noFill/>
              <a:miter lim="800000"/>
              <a:headEnd/>
              <a:tailEnd/>
            </a:ln>
          </p:spPr>
          <p:txBody>
            <a:bodyPr>
              <a:spAutoFit/>
            </a:bodyPr>
            <a:lstStyle/>
            <a:p>
              <a:pPr fontAlgn="ctr"/>
              <a:r>
                <a:rPr lang="en-US" b="1">
                  <a:solidFill>
                    <a:srgbClr val="008000"/>
                  </a:solidFill>
                  <a:latin typeface="Arial" pitchFamily="34" charset="0"/>
                </a:rPr>
                <a:t>detector service platform or mounted on detector</a:t>
              </a:r>
            </a:p>
          </p:txBody>
        </p:sp>
        <p:sp>
          <p:nvSpPr>
            <p:cNvPr id="100363" name="Line 13"/>
            <p:cNvSpPr>
              <a:spLocks noChangeShapeType="1"/>
            </p:cNvSpPr>
            <p:nvPr/>
          </p:nvSpPr>
          <p:spPr bwMode="auto">
            <a:xfrm>
              <a:off x="4011" y="1536"/>
              <a:ext cx="1488" cy="0"/>
            </a:xfrm>
            <a:prstGeom prst="line">
              <a:avLst/>
            </a:prstGeom>
            <a:noFill/>
            <a:ln w="9525">
              <a:solidFill>
                <a:schemeClr val="tx1"/>
              </a:solidFill>
              <a:round/>
              <a:headEnd/>
              <a:tailEnd/>
            </a:ln>
          </p:spPr>
          <p:txBody>
            <a:bodyPr/>
            <a:lstStyle/>
            <a:p>
              <a:endParaRPr lang="en-GB"/>
            </a:p>
          </p:txBody>
        </p:sp>
        <p:sp>
          <p:nvSpPr>
            <p:cNvPr id="100364" name="Text Box 14"/>
            <p:cNvSpPr txBox="1">
              <a:spLocks noChangeArrowheads="1"/>
            </p:cNvSpPr>
            <p:nvPr/>
          </p:nvSpPr>
          <p:spPr bwMode="auto">
            <a:xfrm>
              <a:off x="4385" y="1333"/>
              <a:ext cx="764" cy="231"/>
            </a:xfrm>
            <a:prstGeom prst="rect">
              <a:avLst/>
            </a:prstGeom>
            <a:noFill/>
            <a:ln w="9525">
              <a:noFill/>
              <a:miter lim="800000"/>
              <a:headEnd/>
              <a:tailEnd/>
            </a:ln>
          </p:spPr>
          <p:txBody>
            <a:bodyPr wrap="none">
              <a:spAutoFit/>
            </a:bodyPr>
            <a:lstStyle/>
            <a:p>
              <a:pPr fontAlgn="ctr"/>
              <a:r>
                <a:rPr lang="en-US" sz="1800">
                  <a:latin typeface="Arial" pitchFamily="34" charset="0"/>
                </a:rPr>
                <a:t>high V AC</a:t>
              </a:r>
            </a:p>
          </p:txBody>
        </p:sp>
        <p:sp>
          <p:nvSpPr>
            <p:cNvPr id="100365" name="Text Box 15"/>
            <p:cNvSpPr txBox="1">
              <a:spLocks noChangeArrowheads="1"/>
            </p:cNvSpPr>
            <p:nvPr/>
          </p:nvSpPr>
          <p:spPr bwMode="auto">
            <a:xfrm>
              <a:off x="4137" y="1776"/>
              <a:ext cx="1244" cy="404"/>
            </a:xfrm>
            <a:prstGeom prst="rect">
              <a:avLst/>
            </a:prstGeom>
            <a:noFill/>
            <a:ln w="9525">
              <a:noFill/>
              <a:miter lim="800000"/>
              <a:headEnd/>
              <a:tailEnd/>
            </a:ln>
          </p:spPr>
          <p:txBody>
            <a:bodyPr wrap="none">
              <a:spAutoFit/>
            </a:bodyPr>
            <a:lstStyle/>
            <a:p>
              <a:pPr fontAlgn="ctr"/>
              <a:r>
                <a:rPr lang="en-US" sz="1800">
                  <a:latin typeface="Arial" pitchFamily="34" charset="0"/>
                </a:rPr>
                <a:t>high P room T He</a:t>
              </a:r>
            </a:p>
            <a:p>
              <a:pPr fontAlgn="ctr"/>
              <a:r>
                <a:rPr lang="en-US" sz="1800">
                  <a:latin typeface="Arial" pitchFamily="34" charset="0"/>
                </a:rPr>
                <a:t>supply &amp; return</a:t>
              </a:r>
            </a:p>
          </p:txBody>
        </p:sp>
        <p:sp>
          <p:nvSpPr>
            <p:cNvPr id="100366" name="Line 16"/>
            <p:cNvSpPr>
              <a:spLocks noChangeShapeType="1"/>
            </p:cNvSpPr>
            <p:nvPr/>
          </p:nvSpPr>
          <p:spPr bwMode="auto">
            <a:xfrm>
              <a:off x="4011" y="1986"/>
              <a:ext cx="1488" cy="0"/>
            </a:xfrm>
            <a:prstGeom prst="line">
              <a:avLst/>
            </a:prstGeom>
            <a:noFill/>
            <a:ln w="9525">
              <a:solidFill>
                <a:schemeClr val="tx1"/>
              </a:solidFill>
              <a:round/>
              <a:headEnd/>
              <a:tailEnd/>
            </a:ln>
          </p:spPr>
          <p:txBody>
            <a:bodyPr/>
            <a:lstStyle/>
            <a:p>
              <a:endParaRPr lang="en-GB"/>
            </a:p>
          </p:txBody>
        </p:sp>
        <p:sp>
          <p:nvSpPr>
            <p:cNvPr id="100367" name="Line 17"/>
            <p:cNvSpPr>
              <a:spLocks noChangeShapeType="1"/>
            </p:cNvSpPr>
            <p:nvPr/>
          </p:nvSpPr>
          <p:spPr bwMode="auto">
            <a:xfrm>
              <a:off x="4011" y="2592"/>
              <a:ext cx="1488" cy="0"/>
            </a:xfrm>
            <a:prstGeom prst="line">
              <a:avLst/>
            </a:prstGeom>
            <a:noFill/>
            <a:ln w="9525">
              <a:solidFill>
                <a:schemeClr val="tx1"/>
              </a:solidFill>
              <a:round/>
              <a:headEnd/>
              <a:tailEnd/>
            </a:ln>
          </p:spPr>
          <p:txBody>
            <a:bodyPr/>
            <a:lstStyle/>
            <a:p>
              <a:endParaRPr lang="en-GB"/>
            </a:p>
          </p:txBody>
        </p:sp>
        <p:sp>
          <p:nvSpPr>
            <p:cNvPr id="100368" name="Text Box 18"/>
            <p:cNvSpPr txBox="1">
              <a:spLocks noChangeArrowheads="1"/>
            </p:cNvSpPr>
            <p:nvPr/>
          </p:nvSpPr>
          <p:spPr bwMode="auto">
            <a:xfrm>
              <a:off x="4378" y="2397"/>
              <a:ext cx="1012" cy="404"/>
            </a:xfrm>
            <a:prstGeom prst="rect">
              <a:avLst/>
            </a:prstGeom>
            <a:noFill/>
            <a:ln w="9525">
              <a:noFill/>
              <a:miter lim="800000"/>
              <a:headEnd/>
              <a:tailEnd/>
            </a:ln>
          </p:spPr>
          <p:txBody>
            <a:bodyPr wrap="none">
              <a:spAutoFit/>
            </a:bodyPr>
            <a:lstStyle/>
            <a:p>
              <a:pPr fontAlgn="ctr"/>
              <a:r>
                <a:rPr lang="en-US" sz="1800">
                  <a:latin typeface="Arial" pitchFamily="34" charset="0"/>
                </a:rPr>
                <a:t>chilled water </a:t>
              </a:r>
            </a:p>
            <a:p>
              <a:pPr fontAlgn="ctr"/>
              <a:r>
                <a:rPr lang="en-US" sz="1800">
                  <a:latin typeface="Arial" pitchFamily="34" charset="0"/>
                </a:rPr>
                <a:t>for electronics</a:t>
              </a:r>
            </a:p>
          </p:txBody>
        </p:sp>
        <p:sp>
          <p:nvSpPr>
            <p:cNvPr id="100369" name="Line 19"/>
            <p:cNvSpPr>
              <a:spLocks noChangeShapeType="1"/>
            </p:cNvSpPr>
            <p:nvPr/>
          </p:nvSpPr>
          <p:spPr bwMode="auto">
            <a:xfrm>
              <a:off x="1323" y="1200"/>
              <a:ext cx="1392" cy="0"/>
            </a:xfrm>
            <a:prstGeom prst="line">
              <a:avLst/>
            </a:prstGeom>
            <a:noFill/>
            <a:ln w="9525">
              <a:solidFill>
                <a:schemeClr val="tx1"/>
              </a:solidFill>
              <a:round/>
              <a:headEnd/>
              <a:tailEnd/>
            </a:ln>
          </p:spPr>
          <p:txBody>
            <a:bodyPr/>
            <a:lstStyle/>
            <a:p>
              <a:endParaRPr lang="en-GB"/>
            </a:p>
          </p:txBody>
        </p:sp>
        <p:sp>
          <p:nvSpPr>
            <p:cNvPr id="100370" name="Text Box 20"/>
            <p:cNvSpPr txBox="1">
              <a:spLocks noChangeArrowheads="1"/>
            </p:cNvSpPr>
            <p:nvPr/>
          </p:nvSpPr>
          <p:spPr bwMode="auto">
            <a:xfrm>
              <a:off x="1515" y="1008"/>
              <a:ext cx="924" cy="404"/>
            </a:xfrm>
            <a:prstGeom prst="rect">
              <a:avLst/>
            </a:prstGeom>
            <a:noFill/>
            <a:ln w="9525">
              <a:noFill/>
              <a:miter lim="800000"/>
              <a:headEnd/>
              <a:tailEnd/>
            </a:ln>
          </p:spPr>
          <p:txBody>
            <a:bodyPr wrap="none">
              <a:spAutoFit/>
            </a:bodyPr>
            <a:lstStyle/>
            <a:p>
              <a:pPr fontAlgn="ctr"/>
              <a:r>
                <a:rPr lang="en-US" sz="1800">
                  <a:latin typeface="Arial" pitchFamily="34" charset="0"/>
                </a:rPr>
                <a:t>low V DC for</a:t>
              </a:r>
            </a:p>
            <a:p>
              <a:pPr fontAlgn="ctr"/>
              <a:r>
                <a:rPr lang="en-US" sz="1800">
                  <a:latin typeface="Arial" pitchFamily="34" charset="0"/>
                </a:rPr>
                <a:t>electronics</a:t>
              </a:r>
            </a:p>
          </p:txBody>
        </p:sp>
        <p:sp>
          <p:nvSpPr>
            <p:cNvPr id="100371" name="Text Box 21"/>
            <p:cNvSpPr txBox="1">
              <a:spLocks noChangeArrowheads="1"/>
            </p:cNvSpPr>
            <p:nvPr/>
          </p:nvSpPr>
          <p:spPr bwMode="auto">
            <a:xfrm>
              <a:off x="1323" y="1401"/>
              <a:ext cx="1452" cy="231"/>
            </a:xfrm>
            <a:prstGeom prst="rect">
              <a:avLst/>
            </a:prstGeom>
            <a:noFill/>
            <a:ln w="9525">
              <a:noFill/>
              <a:miter lim="800000"/>
              <a:headEnd/>
              <a:tailEnd/>
            </a:ln>
          </p:spPr>
          <p:txBody>
            <a:bodyPr wrap="none">
              <a:spAutoFit/>
            </a:bodyPr>
            <a:lstStyle/>
            <a:p>
              <a:pPr fontAlgn="ctr"/>
              <a:r>
                <a:rPr lang="en-US" sz="1800">
                  <a:latin typeface="Arial" pitchFamily="34" charset="0"/>
                </a:rPr>
                <a:t>4K LHe for solenoids</a:t>
              </a:r>
            </a:p>
          </p:txBody>
        </p:sp>
        <p:sp>
          <p:nvSpPr>
            <p:cNvPr id="100372" name="Line 22"/>
            <p:cNvSpPr>
              <a:spLocks noChangeShapeType="1"/>
            </p:cNvSpPr>
            <p:nvPr/>
          </p:nvSpPr>
          <p:spPr bwMode="auto">
            <a:xfrm>
              <a:off x="1323" y="1584"/>
              <a:ext cx="1392" cy="0"/>
            </a:xfrm>
            <a:prstGeom prst="line">
              <a:avLst/>
            </a:prstGeom>
            <a:noFill/>
            <a:ln w="9525">
              <a:solidFill>
                <a:schemeClr val="tx1"/>
              </a:solidFill>
              <a:round/>
              <a:headEnd/>
              <a:tailEnd/>
            </a:ln>
          </p:spPr>
          <p:txBody>
            <a:bodyPr/>
            <a:lstStyle/>
            <a:p>
              <a:endParaRPr lang="en-GB"/>
            </a:p>
          </p:txBody>
        </p:sp>
        <p:sp>
          <p:nvSpPr>
            <p:cNvPr id="100373" name="Line 23"/>
            <p:cNvSpPr>
              <a:spLocks noChangeShapeType="1"/>
            </p:cNvSpPr>
            <p:nvPr/>
          </p:nvSpPr>
          <p:spPr bwMode="auto">
            <a:xfrm>
              <a:off x="1323" y="1872"/>
              <a:ext cx="1392" cy="0"/>
            </a:xfrm>
            <a:prstGeom prst="line">
              <a:avLst/>
            </a:prstGeom>
            <a:noFill/>
            <a:ln w="9525">
              <a:solidFill>
                <a:schemeClr val="tx1"/>
              </a:solidFill>
              <a:round/>
              <a:headEnd/>
              <a:tailEnd/>
            </a:ln>
          </p:spPr>
          <p:txBody>
            <a:bodyPr/>
            <a:lstStyle/>
            <a:p>
              <a:endParaRPr lang="en-GB"/>
            </a:p>
          </p:txBody>
        </p:sp>
        <p:sp>
          <p:nvSpPr>
            <p:cNvPr id="100374" name="Text Box 24"/>
            <p:cNvSpPr txBox="1">
              <a:spLocks noChangeArrowheads="1"/>
            </p:cNvSpPr>
            <p:nvPr/>
          </p:nvSpPr>
          <p:spPr bwMode="auto">
            <a:xfrm>
              <a:off x="1515" y="1668"/>
              <a:ext cx="1036" cy="231"/>
            </a:xfrm>
            <a:prstGeom prst="rect">
              <a:avLst/>
            </a:prstGeom>
            <a:noFill/>
            <a:ln w="9525">
              <a:noFill/>
              <a:miter lim="800000"/>
              <a:headEnd/>
              <a:tailEnd/>
            </a:ln>
          </p:spPr>
          <p:txBody>
            <a:bodyPr wrap="none">
              <a:spAutoFit/>
            </a:bodyPr>
            <a:lstStyle/>
            <a:p>
              <a:pPr fontAlgn="ctr"/>
              <a:r>
                <a:rPr lang="en-US" sz="1800">
                  <a:latin typeface="Arial" pitchFamily="34" charset="0"/>
                </a:rPr>
                <a:t>2K LHe for FD</a:t>
              </a:r>
            </a:p>
          </p:txBody>
        </p:sp>
        <p:sp>
          <p:nvSpPr>
            <p:cNvPr id="100375" name="Line 25"/>
            <p:cNvSpPr>
              <a:spLocks noChangeShapeType="1"/>
            </p:cNvSpPr>
            <p:nvPr/>
          </p:nvSpPr>
          <p:spPr bwMode="auto">
            <a:xfrm>
              <a:off x="1323" y="2226"/>
              <a:ext cx="1392" cy="0"/>
            </a:xfrm>
            <a:prstGeom prst="line">
              <a:avLst/>
            </a:prstGeom>
            <a:noFill/>
            <a:ln w="9525">
              <a:solidFill>
                <a:schemeClr val="tx1"/>
              </a:solidFill>
              <a:round/>
              <a:headEnd/>
              <a:tailEnd/>
            </a:ln>
          </p:spPr>
          <p:txBody>
            <a:bodyPr/>
            <a:lstStyle/>
            <a:p>
              <a:endParaRPr lang="en-GB"/>
            </a:p>
          </p:txBody>
        </p:sp>
        <p:sp>
          <p:nvSpPr>
            <p:cNvPr id="100376" name="Text Box 26"/>
            <p:cNvSpPr txBox="1">
              <a:spLocks noChangeArrowheads="1"/>
            </p:cNvSpPr>
            <p:nvPr/>
          </p:nvSpPr>
          <p:spPr bwMode="auto">
            <a:xfrm>
              <a:off x="1515" y="2034"/>
              <a:ext cx="924" cy="404"/>
            </a:xfrm>
            <a:prstGeom prst="rect">
              <a:avLst/>
            </a:prstGeom>
            <a:noFill/>
            <a:ln w="9525">
              <a:noFill/>
              <a:miter lim="800000"/>
              <a:headEnd/>
              <a:tailEnd/>
            </a:ln>
          </p:spPr>
          <p:txBody>
            <a:bodyPr wrap="none">
              <a:spAutoFit/>
            </a:bodyPr>
            <a:lstStyle/>
            <a:p>
              <a:pPr fontAlgn="ctr"/>
              <a:r>
                <a:rPr lang="en-US" sz="1800">
                  <a:latin typeface="Arial" pitchFamily="34" charset="0"/>
                </a:rPr>
                <a:t>high I DC for</a:t>
              </a:r>
            </a:p>
            <a:p>
              <a:pPr fontAlgn="ctr"/>
              <a:r>
                <a:rPr lang="en-US" sz="1800">
                  <a:latin typeface="Arial" pitchFamily="34" charset="0"/>
                </a:rPr>
                <a:t>solenoids</a:t>
              </a:r>
            </a:p>
          </p:txBody>
        </p:sp>
        <p:sp>
          <p:nvSpPr>
            <p:cNvPr id="100377" name="Line 27"/>
            <p:cNvSpPr>
              <a:spLocks noChangeShapeType="1"/>
            </p:cNvSpPr>
            <p:nvPr/>
          </p:nvSpPr>
          <p:spPr bwMode="auto">
            <a:xfrm>
              <a:off x="1323" y="2649"/>
              <a:ext cx="1392" cy="0"/>
            </a:xfrm>
            <a:prstGeom prst="line">
              <a:avLst/>
            </a:prstGeom>
            <a:noFill/>
            <a:ln w="9525">
              <a:solidFill>
                <a:schemeClr val="tx1"/>
              </a:solidFill>
              <a:round/>
              <a:headEnd/>
              <a:tailEnd/>
            </a:ln>
          </p:spPr>
          <p:txBody>
            <a:bodyPr/>
            <a:lstStyle/>
            <a:p>
              <a:endParaRPr lang="en-GB"/>
            </a:p>
          </p:txBody>
        </p:sp>
        <p:sp>
          <p:nvSpPr>
            <p:cNvPr id="100378" name="Text Box 28"/>
            <p:cNvSpPr txBox="1">
              <a:spLocks noChangeArrowheads="1"/>
            </p:cNvSpPr>
            <p:nvPr/>
          </p:nvSpPr>
          <p:spPr bwMode="auto">
            <a:xfrm>
              <a:off x="1419" y="2457"/>
              <a:ext cx="1200" cy="231"/>
            </a:xfrm>
            <a:prstGeom prst="rect">
              <a:avLst/>
            </a:prstGeom>
            <a:noFill/>
            <a:ln w="9525">
              <a:noFill/>
              <a:miter lim="800000"/>
              <a:headEnd/>
              <a:tailEnd/>
            </a:ln>
          </p:spPr>
          <p:txBody>
            <a:bodyPr>
              <a:spAutoFit/>
            </a:bodyPr>
            <a:lstStyle/>
            <a:p>
              <a:pPr fontAlgn="ctr"/>
              <a:r>
                <a:rPr lang="en-US" sz="1800">
                  <a:latin typeface="Arial" pitchFamily="34" charset="0"/>
                </a:rPr>
                <a:t>high I DC for FD</a:t>
              </a:r>
            </a:p>
          </p:txBody>
        </p:sp>
        <p:sp>
          <p:nvSpPr>
            <p:cNvPr id="100379" name="Line 29"/>
            <p:cNvSpPr>
              <a:spLocks noChangeShapeType="1"/>
            </p:cNvSpPr>
            <p:nvPr/>
          </p:nvSpPr>
          <p:spPr bwMode="auto">
            <a:xfrm>
              <a:off x="1323" y="2985"/>
              <a:ext cx="1392" cy="0"/>
            </a:xfrm>
            <a:prstGeom prst="line">
              <a:avLst/>
            </a:prstGeom>
            <a:noFill/>
            <a:ln w="9525">
              <a:solidFill>
                <a:schemeClr val="tx1"/>
              </a:solidFill>
              <a:round/>
              <a:headEnd/>
              <a:tailEnd/>
            </a:ln>
          </p:spPr>
          <p:txBody>
            <a:bodyPr/>
            <a:lstStyle/>
            <a:p>
              <a:endParaRPr lang="en-GB"/>
            </a:p>
          </p:txBody>
        </p:sp>
        <p:sp>
          <p:nvSpPr>
            <p:cNvPr id="100380" name="Text Box 30"/>
            <p:cNvSpPr txBox="1">
              <a:spLocks noChangeArrowheads="1"/>
            </p:cNvSpPr>
            <p:nvPr/>
          </p:nvSpPr>
          <p:spPr bwMode="auto">
            <a:xfrm>
              <a:off x="1563" y="2793"/>
              <a:ext cx="912" cy="231"/>
            </a:xfrm>
            <a:prstGeom prst="rect">
              <a:avLst/>
            </a:prstGeom>
            <a:noFill/>
            <a:ln w="9525">
              <a:noFill/>
              <a:miter lim="800000"/>
              <a:headEnd/>
              <a:tailEnd/>
            </a:ln>
          </p:spPr>
          <p:txBody>
            <a:bodyPr>
              <a:spAutoFit/>
            </a:bodyPr>
            <a:lstStyle/>
            <a:p>
              <a:pPr fontAlgn="ctr"/>
              <a:r>
                <a:rPr lang="en-US" sz="1800">
                  <a:latin typeface="Arial" pitchFamily="34" charset="0"/>
                </a:rPr>
                <a:t>gas for TPC</a:t>
              </a:r>
            </a:p>
          </p:txBody>
        </p:sp>
        <p:sp>
          <p:nvSpPr>
            <p:cNvPr id="100381" name="Line 31"/>
            <p:cNvSpPr>
              <a:spLocks noChangeShapeType="1"/>
            </p:cNvSpPr>
            <p:nvPr/>
          </p:nvSpPr>
          <p:spPr bwMode="auto">
            <a:xfrm>
              <a:off x="4011" y="3151"/>
              <a:ext cx="1488" cy="0"/>
            </a:xfrm>
            <a:prstGeom prst="line">
              <a:avLst/>
            </a:prstGeom>
            <a:noFill/>
            <a:ln w="9525">
              <a:solidFill>
                <a:schemeClr val="tx1"/>
              </a:solidFill>
              <a:round/>
              <a:headEnd/>
              <a:tailEnd/>
            </a:ln>
          </p:spPr>
          <p:txBody>
            <a:bodyPr/>
            <a:lstStyle/>
            <a:p>
              <a:endParaRPr lang="en-GB"/>
            </a:p>
          </p:txBody>
        </p:sp>
        <p:sp>
          <p:nvSpPr>
            <p:cNvPr id="100382" name="Text Box 32"/>
            <p:cNvSpPr txBox="1">
              <a:spLocks noChangeArrowheads="1"/>
            </p:cNvSpPr>
            <p:nvPr/>
          </p:nvSpPr>
          <p:spPr bwMode="auto">
            <a:xfrm>
              <a:off x="4299" y="2956"/>
              <a:ext cx="988" cy="231"/>
            </a:xfrm>
            <a:prstGeom prst="rect">
              <a:avLst/>
            </a:prstGeom>
            <a:noFill/>
            <a:ln w="9525">
              <a:noFill/>
              <a:miter lim="800000"/>
              <a:headEnd/>
              <a:tailEnd/>
            </a:ln>
          </p:spPr>
          <p:txBody>
            <a:bodyPr wrap="none">
              <a:spAutoFit/>
            </a:bodyPr>
            <a:lstStyle/>
            <a:p>
              <a:pPr fontAlgn="ctr"/>
              <a:r>
                <a:rPr lang="en-US" sz="1800">
                  <a:latin typeface="Arial" pitchFamily="34" charset="0"/>
                </a:rPr>
                <a:t>fiber data I/O </a:t>
              </a:r>
            </a:p>
          </p:txBody>
        </p:sp>
        <p:sp>
          <p:nvSpPr>
            <p:cNvPr id="100383" name="Line 33"/>
            <p:cNvSpPr>
              <a:spLocks noChangeShapeType="1"/>
            </p:cNvSpPr>
            <p:nvPr/>
          </p:nvSpPr>
          <p:spPr bwMode="auto">
            <a:xfrm>
              <a:off x="1323" y="3360"/>
              <a:ext cx="1392" cy="0"/>
            </a:xfrm>
            <a:prstGeom prst="line">
              <a:avLst/>
            </a:prstGeom>
            <a:noFill/>
            <a:ln w="9525">
              <a:solidFill>
                <a:schemeClr val="tx1"/>
              </a:solidFill>
              <a:round/>
              <a:headEnd/>
              <a:tailEnd/>
            </a:ln>
          </p:spPr>
          <p:txBody>
            <a:bodyPr/>
            <a:lstStyle/>
            <a:p>
              <a:endParaRPr lang="en-GB"/>
            </a:p>
          </p:txBody>
        </p:sp>
        <p:sp>
          <p:nvSpPr>
            <p:cNvPr id="100384" name="Text Box 34"/>
            <p:cNvSpPr txBox="1">
              <a:spLocks noChangeArrowheads="1"/>
            </p:cNvSpPr>
            <p:nvPr/>
          </p:nvSpPr>
          <p:spPr bwMode="auto">
            <a:xfrm>
              <a:off x="1515" y="3168"/>
              <a:ext cx="1056" cy="231"/>
            </a:xfrm>
            <a:prstGeom prst="rect">
              <a:avLst/>
            </a:prstGeom>
            <a:noFill/>
            <a:ln w="9525">
              <a:noFill/>
              <a:miter lim="800000"/>
              <a:headEnd/>
              <a:tailEnd/>
            </a:ln>
          </p:spPr>
          <p:txBody>
            <a:bodyPr>
              <a:spAutoFit/>
            </a:bodyPr>
            <a:lstStyle/>
            <a:p>
              <a:pPr fontAlgn="ctr"/>
              <a:r>
                <a:rPr lang="en-US" sz="1800">
                  <a:latin typeface="Arial" pitchFamily="34" charset="0"/>
                </a:rPr>
                <a:t>electronics I/O</a:t>
              </a:r>
            </a:p>
          </p:txBody>
        </p:sp>
        <p:sp>
          <p:nvSpPr>
            <p:cNvPr id="100385" name="Text Box 35"/>
            <p:cNvSpPr txBox="1">
              <a:spLocks noChangeArrowheads="1"/>
            </p:cNvSpPr>
            <p:nvPr/>
          </p:nvSpPr>
          <p:spPr bwMode="auto">
            <a:xfrm>
              <a:off x="2811" y="1640"/>
              <a:ext cx="1116" cy="1096"/>
            </a:xfrm>
            <a:prstGeom prst="rect">
              <a:avLst/>
            </a:prstGeom>
            <a:noFill/>
            <a:ln w="9525">
              <a:noFill/>
              <a:miter lim="800000"/>
              <a:headEnd/>
              <a:tailEnd/>
            </a:ln>
          </p:spPr>
          <p:txBody>
            <a:bodyPr wrap="none">
              <a:spAutoFit/>
            </a:bodyPr>
            <a:lstStyle/>
            <a:p>
              <a:pPr fontAlgn="ctr"/>
              <a:r>
                <a:rPr lang="en-US" sz="1800">
                  <a:latin typeface="Arial" pitchFamily="34" charset="0"/>
                </a:rPr>
                <a:t>low V PS</a:t>
              </a:r>
            </a:p>
            <a:p>
              <a:pPr fontAlgn="ctr"/>
              <a:r>
                <a:rPr lang="en-US" sz="1800">
                  <a:latin typeface="Arial" pitchFamily="34" charset="0"/>
                </a:rPr>
                <a:t>high I PS</a:t>
              </a:r>
            </a:p>
            <a:p>
              <a:pPr fontAlgn="ctr"/>
              <a:r>
                <a:rPr lang="en-US" sz="1800">
                  <a:latin typeface="Arial" pitchFamily="34" charset="0"/>
                </a:rPr>
                <a:t>electronic racks</a:t>
              </a:r>
            </a:p>
            <a:p>
              <a:pPr fontAlgn="ctr"/>
              <a:r>
                <a:rPr lang="en-US" sz="1800">
                  <a:latin typeface="Arial" pitchFamily="34" charset="0"/>
                </a:rPr>
                <a:t>4K cryo-system</a:t>
              </a:r>
            </a:p>
            <a:p>
              <a:pPr fontAlgn="ctr"/>
              <a:r>
                <a:rPr lang="en-US" sz="1800">
                  <a:latin typeface="Arial" pitchFamily="34" charset="0"/>
                </a:rPr>
                <a:t>2K cryo-system</a:t>
              </a:r>
            </a:p>
            <a:p>
              <a:pPr fontAlgn="ctr"/>
              <a:r>
                <a:rPr lang="en-US" sz="1800">
                  <a:latin typeface="Arial" pitchFamily="34" charset="0"/>
                </a:rPr>
                <a:t>gas system</a:t>
              </a:r>
            </a:p>
          </p:txBody>
        </p:sp>
        <p:sp>
          <p:nvSpPr>
            <p:cNvPr id="100386" name="Text Box 36"/>
            <p:cNvSpPr txBox="1">
              <a:spLocks noChangeArrowheads="1"/>
            </p:cNvSpPr>
            <p:nvPr/>
          </p:nvSpPr>
          <p:spPr bwMode="auto">
            <a:xfrm>
              <a:off x="191" y="1842"/>
              <a:ext cx="988" cy="750"/>
            </a:xfrm>
            <a:prstGeom prst="rect">
              <a:avLst/>
            </a:prstGeom>
            <a:noFill/>
            <a:ln w="9525">
              <a:noFill/>
              <a:miter lim="800000"/>
              <a:headEnd/>
              <a:tailEnd/>
            </a:ln>
          </p:spPr>
          <p:txBody>
            <a:bodyPr wrap="none">
              <a:spAutoFit/>
            </a:bodyPr>
            <a:lstStyle/>
            <a:p>
              <a:pPr fontAlgn="ctr"/>
              <a:r>
                <a:rPr lang="en-US" sz="1800">
                  <a:latin typeface="Arial" pitchFamily="34" charset="0"/>
                </a:rPr>
                <a:t>sub-detectors</a:t>
              </a:r>
            </a:p>
            <a:p>
              <a:pPr fontAlgn="ctr"/>
              <a:r>
                <a:rPr lang="en-US" sz="1800">
                  <a:latin typeface="Arial" pitchFamily="34" charset="0"/>
                </a:rPr>
                <a:t>solenoid</a:t>
              </a:r>
            </a:p>
            <a:p>
              <a:pPr fontAlgn="ctr"/>
              <a:r>
                <a:rPr lang="en-US" sz="1800">
                  <a:latin typeface="Arial" pitchFamily="34" charset="0"/>
                </a:rPr>
                <a:t>antisolenoid</a:t>
              </a:r>
            </a:p>
            <a:p>
              <a:pPr fontAlgn="ctr"/>
              <a:r>
                <a:rPr lang="en-US" sz="1800">
                  <a:latin typeface="Arial" pitchFamily="34" charset="0"/>
                </a:rPr>
                <a:t>FD</a:t>
              </a:r>
            </a:p>
          </p:txBody>
        </p:sp>
        <p:sp>
          <p:nvSpPr>
            <p:cNvPr id="100387" name="Rectangle 37"/>
            <p:cNvSpPr>
              <a:spLocks noChangeArrowheads="1"/>
            </p:cNvSpPr>
            <p:nvPr/>
          </p:nvSpPr>
          <p:spPr bwMode="auto">
            <a:xfrm>
              <a:off x="27" y="720"/>
              <a:ext cx="4128" cy="3072"/>
            </a:xfrm>
            <a:prstGeom prst="rect">
              <a:avLst/>
            </a:prstGeom>
            <a:noFill/>
            <a:ln w="34925">
              <a:solidFill>
                <a:srgbClr val="008000"/>
              </a:solidFill>
              <a:prstDash val="dash"/>
              <a:miter lim="800000"/>
              <a:headEnd/>
              <a:tailEnd/>
            </a:ln>
          </p:spPr>
          <p:txBody>
            <a:bodyPr wrap="none" anchor="ctr"/>
            <a:lstStyle/>
            <a:p>
              <a:endParaRPr lang="en-GB"/>
            </a:p>
          </p:txBody>
        </p:sp>
        <p:sp>
          <p:nvSpPr>
            <p:cNvPr id="100388" name="Text Box 38"/>
            <p:cNvSpPr txBox="1">
              <a:spLocks noChangeArrowheads="1"/>
            </p:cNvSpPr>
            <p:nvPr/>
          </p:nvSpPr>
          <p:spPr bwMode="auto">
            <a:xfrm>
              <a:off x="1467" y="3810"/>
              <a:ext cx="1137" cy="250"/>
            </a:xfrm>
            <a:prstGeom prst="rect">
              <a:avLst/>
            </a:prstGeom>
            <a:noFill/>
            <a:ln w="9525">
              <a:noFill/>
              <a:miter lim="800000"/>
              <a:headEnd/>
              <a:tailEnd/>
            </a:ln>
          </p:spPr>
          <p:txBody>
            <a:bodyPr wrap="none">
              <a:spAutoFit/>
            </a:bodyPr>
            <a:lstStyle/>
            <a:p>
              <a:pPr fontAlgn="ctr"/>
              <a:r>
                <a:rPr lang="en-US" sz="2000">
                  <a:solidFill>
                    <a:srgbClr val="008000"/>
                  </a:solidFill>
                  <a:latin typeface="Arial" pitchFamily="34" charset="0"/>
                </a:rPr>
                <a:t>move together</a:t>
              </a:r>
            </a:p>
          </p:txBody>
        </p:sp>
      </p:grpSp>
    </p:spTree>
  </p:cSld>
  <p:clrMapOvr>
    <a:masterClrMapping/>
  </p:clrMapOvr>
  <p:transition>
    <p:strips dir="rd"/>
  </p:transition>
  <p:timing>
    <p:tnLst>
      <p:par>
        <p:cTn id="1" dur="indefinite" restart="never" nodeType="tmRoot"/>
      </p:par>
    </p:tn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1378" name="Picture 2" descr="gen_detector_2"/>
          <p:cNvPicPr>
            <a:picLocks noChangeAspect="1" noChangeArrowheads="1"/>
          </p:cNvPicPr>
          <p:nvPr/>
        </p:nvPicPr>
        <p:blipFill>
          <a:blip r:embed="rId3" cstate="screen"/>
          <a:srcRect/>
          <a:stretch>
            <a:fillRect/>
          </a:stretch>
        </p:blipFill>
        <p:spPr bwMode="auto">
          <a:xfrm>
            <a:off x="304800" y="990600"/>
            <a:ext cx="7772400" cy="5462588"/>
          </a:xfrm>
          <a:prstGeom prst="rect">
            <a:avLst/>
          </a:prstGeom>
          <a:noFill/>
          <a:ln w="9525">
            <a:noFill/>
            <a:miter lim="800000"/>
            <a:headEnd/>
            <a:tailEnd/>
          </a:ln>
        </p:spPr>
      </p:pic>
      <p:sp>
        <p:nvSpPr>
          <p:cNvPr id="101379" name="Rectangle 3"/>
          <p:cNvSpPr>
            <a:spLocks noGrp="1" noChangeArrowheads="1"/>
          </p:cNvSpPr>
          <p:nvPr>
            <p:ph type="title"/>
          </p:nvPr>
        </p:nvSpPr>
        <p:spPr/>
        <p:txBody>
          <a:bodyPr/>
          <a:lstStyle/>
          <a:p>
            <a:r>
              <a:rPr lang="en-US" smtClean="0"/>
              <a:t>IR integration</a:t>
            </a:r>
          </a:p>
        </p:txBody>
      </p:sp>
      <p:sp>
        <p:nvSpPr>
          <p:cNvPr id="101380" name="Text Box 4"/>
          <p:cNvSpPr txBox="1">
            <a:spLocks noChangeArrowheads="1"/>
          </p:cNvSpPr>
          <p:nvPr/>
        </p:nvSpPr>
        <p:spPr bwMode="auto">
          <a:xfrm>
            <a:off x="4962525" y="3725863"/>
            <a:ext cx="1133475" cy="336550"/>
          </a:xfrm>
          <a:prstGeom prst="rect">
            <a:avLst/>
          </a:prstGeom>
          <a:noFill/>
          <a:ln w="9525">
            <a:noFill/>
            <a:miter lim="800000"/>
            <a:headEnd/>
            <a:tailEnd/>
          </a:ln>
        </p:spPr>
        <p:txBody>
          <a:bodyPr wrap="none">
            <a:spAutoFit/>
          </a:bodyPr>
          <a:lstStyle/>
          <a:p>
            <a:pPr fontAlgn="ctr"/>
            <a:r>
              <a:rPr lang="en-US">
                <a:latin typeface="Arial Narrow" pitchFamily="34" charset="0"/>
              </a:rPr>
              <a:t>(old location)</a:t>
            </a:r>
          </a:p>
        </p:txBody>
      </p:sp>
      <p:sp>
        <p:nvSpPr>
          <p:cNvPr id="101381" name="Text Box 5"/>
          <p:cNvSpPr txBox="1">
            <a:spLocks noChangeArrowheads="1"/>
          </p:cNvSpPr>
          <p:nvPr/>
        </p:nvSpPr>
        <p:spPr bwMode="auto">
          <a:xfrm>
            <a:off x="5181600" y="942975"/>
            <a:ext cx="3825875" cy="2282825"/>
          </a:xfrm>
          <a:prstGeom prst="rect">
            <a:avLst/>
          </a:prstGeom>
          <a:solidFill>
            <a:schemeClr val="bg1">
              <a:alpha val="74117"/>
            </a:schemeClr>
          </a:solidFill>
          <a:ln w="9525">
            <a:noFill/>
            <a:miter lim="800000"/>
            <a:headEnd/>
            <a:tailEnd/>
          </a:ln>
        </p:spPr>
        <p:txBody>
          <a:bodyPr>
            <a:spAutoFit/>
          </a:bodyPr>
          <a:lstStyle/>
          <a:p>
            <a:pPr fontAlgn="ctr"/>
            <a:r>
              <a:rPr lang="en-US" sz="2400" b="1">
                <a:solidFill>
                  <a:srgbClr val="008000"/>
                </a:solidFill>
                <a:latin typeface="Arial" pitchFamily="34" charset="0"/>
              </a:rPr>
              <a:t>Final doublet magnets are grouped into two cryostats, with warm space in between, to provide break point for push-pull</a:t>
            </a:r>
          </a:p>
        </p:txBody>
      </p:sp>
    </p:spTree>
  </p:cSld>
  <p:clrMapOvr>
    <a:masterClrMapping/>
  </p:clrMapOvr>
  <p:transition>
    <p:strips dir="rd"/>
  </p:transition>
  <p:timing>
    <p:tnLst>
      <p:par>
        <p:cTn id="1" dur="indefinite" restart="never" nodeType="tmRoot"/>
      </p:par>
    </p:tn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02" name="Picture 2"/>
          <p:cNvPicPr>
            <a:picLocks noChangeAspect="1" noChangeArrowheads="1"/>
          </p:cNvPicPr>
          <p:nvPr/>
        </p:nvPicPr>
        <p:blipFill>
          <a:blip r:embed="rId3" cstate="screen"/>
          <a:srcRect/>
          <a:stretch>
            <a:fillRect/>
          </a:stretch>
        </p:blipFill>
        <p:spPr bwMode="auto">
          <a:xfrm>
            <a:off x="0" y="2438400"/>
            <a:ext cx="5181600" cy="2465388"/>
          </a:xfrm>
          <a:prstGeom prst="rect">
            <a:avLst/>
          </a:prstGeom>
          <a:noFill/>
          <a:ln w="9525">
            <a:noFill/>
            <a:miter lim="800000"/>
            <a:headEnd/>
            <a:tailEnd/>
          </a:ln>
        </p:spPr>
      </p:pic>
      <p:pic>
        <p:nvPicPr>
          <p:cNvPr id="102403" name="Picture 3"/>
          <p:cNvPicPr>
            <a:picLocks noChangeAspect="1" noChangeArrowheads="1"/>
          </p:cNvPicPr>
          <p:nvPr/>
        </p:nvPicPr>
        <p:blipFill>
          <a:blip r:embed="rId4" cstate="screen"/>
          <a:srcRect/>
          <a:stretch>
            <a:fillRect/>
          </a:stretch>
        </p:blipFill>
        <p:spPr bwMode="auto">
          <a:xfrm>
            <a:off x="76200" y="0"/>
            <a:ext cx="2355850" cy="2514600"/>
          </a:xfrm>
          <a:prstGeom prst="rect">
            <a:avLst/>
          </a:prstGeom>
          <a:noFill/>
          <a:ln w="9525">
            <a:noFill/>
            <a:miter lim="800000"/>
            <a:headEnd/>
            <a:tailEnd/>
          </a:ln>
        </p:spPr>
      </p:pic>
      <p:sp>
        <p:nvSpPr>
          <p:cNvPr id="102404" name="Rectangle 4"/>
          <p:cNvSpPr>
            <a:spLocks noChangeArrowheads="1"/>
          </p:cNvSpPr>
          <p:nvPr/>
        </p:nvSpPr>
        <p:spPr bwMode="auto">
          <a:xfrm>
            <a:off x="0" y="4910138"/>
            <a:ext cx="9144000" cy="1600200"/>
          </a:xfrm>
          <a:prstGeom prst="rect">
            <a:avLst/>
          </a:prstGeom>
          <a:noFill/>
          <a:ln w="9525">
            <a:noFill/>
            <a:miter lim="800000"/>
            <a:headEnd/>
            <a:tailEnd/>
          </a:ln>
        </p:spPr>
        <p:txBody>
          <a:bodyPr/>
          <a:lstStyle/>
          <a:p>
            <a:pPr marL="342900" indent="-342900" eaLnBrk="1" hangingPunct="1">
              <a:spcBef>
                <a:spcPct val="20000"/>
              </a:spcBef>
              <a:buFontTx/>
              <a:buChar char="•"/>
            </a:pPr>
            <a:r>
              <a:rPr lang="en-US" altLang="ja-JP" sz="2400">
                <a:solidFill>
                  <a:srgbClr val="23346C"/>
                </a:solidFill>
                <a:latin typeface="Berlin Sans FB" pitchFamily="34" charset="0"/>
              </a:rPr>
              <a:t>Interaction region uses compact self-shielding SC magnets</a:t>
            </a:r>
          </a:p>
          <a:p>
            <a:pPr marL="342900" indent="-342900" eaLnBrk="1" hangingPunct="1">
              <a:spcBef>
                <a:spcPct val="20000"/>
              </a:spcBef>
              <a:buFontTx/>
              <a:buChar char="•"/>
            </a:pPr>
            <a:r>
              <a:rPr lang="en-US" altLang="ja-JP" sz="2400">
                <a:solidFill>
                  <a:srgbClr val="23346C"/>
                </a:solidFill>
                <a:latin typeface="Berlin Sans FB" pitchFamily="34" charset="0"/>
              </a:rPr>
              <a:t>Independent adjustment of in- &amp; out-going beamlines</a:t>
            </a:r>
          </a:p>
          <a:p>
            <a:pPr marL="342900" indent="-342900" eaLnBrk="1" hangingPunct="1">
              <a:spcBef>
                <a:spcPct val="20000"/>
              </a:spcBef>
              <a:buFontTx/>
              <a:buChar char="•"/>
            </a:pPr>
            <a:r>
              <a:rPr lang="en-US" altLang="ja-JP" sz="2400">
                <a:solidFill>
                  <a:srgbClr val="23346C"/>
                </a:solidFill>
                <a:latin typeface="Berlin Sans FB" pitchFamily="34" charset="0"/>
              </a:rPr>
              <a:t>Force-neutral anti-solenoid for local coupling correction </a:t>
            </a:r>
            <a:br>
              <a:rPr lang="en-US" altLang="ja-JP" sz="2400">
                <a:solidFill>
                  <a:srgbClr val="23346C"/>
                </a:solidFill>
                <a:latin typeface="Berlin Sans FB" pitchFamily="34" charset="0"/>
              </a:rPr>
            </a:br>
            <a:endParaRPr lang="en-US" altLang="ja-JP" sz="2400">
              <a:solidFill>
                <a:srgbClr val="23346C"/>
              </a:solidFill>
              <a:latin typeface="Berlin Sans FB" pitchFamily="34" charset="0"/>
            </a:endParaRPr>
          </a:p>
        </p:txBody>
      </p:sp>
      <p:pic>
        <p:nvPicPr>
          <p:cNvPr id="102405" name="Picture 5"/>
          <p:cNvPicPr>
            <a:picLocks noChangeAspect="1" noChangeArrowheads="1"/>
          </p:cNvPicPr>
          <p:nvPr/>
        </p:nvPicPr>
        <p:blipFill>
          <a:blip r:embed="rId5" cstate="screen"/>
          <a:srcRect/>
          <a:stretch>
            <a:fillRect/>
          </a:stretch>
        </p:blipFill>
        <p:spPr bwMode="auto">
          <a:xfrm>
            <a:off x="5029200" y="0"/>
            <a:ext cx="4114800" cy="2590800"/>
          </a:xfrm>
          <a:prstGeom prst="rect">
            <a:avLst/>
          </a:prstGeom>
          <a:noFill/>
          <a:ln w="9525">
            <a:noFill/>
            <a:miter lim="800000"/>
            <a:headEnd/>
            <a:tailEnd/>
          </a:ln>
        </p:spPr>
      </p:pic>
      <p:sp>
        <p:nvSpPr>
          <p:cNvPr id="707590" name="Text Box 6"/>
          <p:cNvSpPr txBox="1">
            <a:spLocks noChangeArrowheads="1"/>
          </p:cNvSpPr>
          <p:nvPr/>
        </p:nvSpPr>
        <p:spPr bwMode="auto">
          <a:xfrm>
            <a:off x="5105400" y="1662113"/>
            <a:ext cx="1327150" cy="457200"/>
          </a:xfrm>
          <a:prstGeom prst="rect">
            <a:avLst/>
          </a:prstGeom>
          <a:noFill/>
          <a:ln w="9525">
            <a:noFill/>
            <a:miter lim="800000"/>
            <a:headEnd/>
            <a:tailEnd/>
          </a:ln>
          <a:effectLst>
            <a:outerShdw dist="35921" dir="2700000" algn="ctr" rotWithShape="0">
              <a:schemeClr val="accent1">
                <a:alpha val="50000"/>
              </a:schemeClr>
            </a:outerShdw>
          </a:effectLst>
        </p:spPr>
        <p:txBody>
          <a:bodyPr wrap="none">
            <a:spAutoFit/>
          </a:bodyPr>
          <a:lstStyle/>
          <a:p>
            <a:pPr fontAlgn="ctr">
              <a:defRPr/>
            </a:pPr>
            <a:r>
              <a:rPr lang="en-US" sz="2400">
                <a:solidFill>
                  <a:schemeClr val="accent2"/>
                </a:solidFill>
                <a:latin typeface="Arial Narrow" pitchFamily="34" charset="0"/>
              </a:rPr>
              <a:t>Shield ON</a:t>
            </a:r>
          </a:p>
        </p:txBody>
      </p:sp>
      <p:sp>
        <p:nvSpPr>
          <p:cNvPr id="707591" name="Text Box 7"/>
          <p:cNvSpPr txBox="1">
            <a:spLocks noChangeArrowheads="1"/>
          </p:cNvSpPr>
          <p:nvPr/>
        </p:nvSpPr>
        <p:spPr bwMode="auto">
          <a:xfrm>
            <a:off x="7312025" y="1662113"/>
            <a:ext cx="1450975" cy="457200"/>
          </a:xfrm>
          <a:prstGeom prst="rect">
            <a:avLst/>
          </a:prstGeom>
          <a:noFill/>
          <a:ln w="9525">
            <a:noFill/>
            <a:miter lim="800000"/>
            <a:headEnd/>
            <a:tailEnd/>
          </a:ln>
          <a:effectLst>
            <a:outerShdw dist="35921" dir="2700000" algn="ctr" rotWithShape="0">
              <a:schemeClr val="accent1">
                <a:alpha val="50000"/>
              </a:schemeClr>
            </a:outerShdw>
          </a:effectLst>
        </p:spPr>
        <p:txBody>
          <a:bodyPr wrap="none">
            <a:spAutoFit/>
          </a:bodyPr>
          <a:lstStyle/>
          <a:p>
            <a:pPr fontAlgn="ctr">
              <a:defRPr/>
            </a:pPr>
            <a:r>
              <a:rPr lang="en-US" sz="2400">
                <a:solidFill>
                  <a:schemeClr val="accent2"/>
                </a:solidFill>
                <a:latin typeface="Arial Narrow" pitchFamily="34" charset="0"/>
              </a:rPr>
              <a:t>Shield OFF</a:t>
            </a:r>
          </a:p>
        </p:txBody>
      </p:sp>
      <p:sp>
        <p:nvSpPr>
          <p:cNvPr id="102408" name="Text Box 8"/>
          <p:cNvSpPr txBox="1">
            <a:spLocks noChangeArrowheads="1"/>
          </p:cNvSpPr>
          <p:nvPr/>
        </p:nvSpPr>
        <p:spPr bwMode="auto">
          <a:xfrm>
            <a:off x="5451475" y="1981200"/>
            <a:ext cx="3063875" cy="701675"/>
          </a:xfrm>
          <a:prstGeom prst="rect">
            <a:avLst/>
          </a:prstGeom>
          <a:noFill/>
          <a:ln w="9525">
            <a:noFill/>
            <a:miter lim="800000"/>
            <a:headEnd/>
            <a:tailEnd/>
          </a:ln>
        </p:spPr>
        <p:txBody>
          <a:bodyPr>
            <a:spAutoFit/>
          </a:bodyPr>
          <a:lstStyle/>
          <a:p>
            <a:pPr fontAlgn="ctr"/>
            <a:r>
              <a:rPr lang="en-US" sz="2000">
                <a:solidFill>
                  <a:srgbClr val="000066"/>
                </a:solidFill>
                <a:latin typeface="Berlin Sans FB" pitchFamily="34" charset="0"/>
              </a:rPr>
              <a:t>Intensity of color represents value of magnetic field.</a:t>
            </a:r>
          </a:p>
        </p:txBody>
      </p:sp>
      <p:sp>
        <p:nvSpPr>
          <p:cNvPr id="102409" name="Text Box 9"/>
          <p:cNvSpPr txBox="1">
            <a:spLocks noChangeArrowheads="1"/>
          </p:cNvSpPr>
          <p:nvPr/>
        </p:nvSpPr>
        <p:spPr bwMode="auto">
          <a:xfrm>
            <a:off x="2185988" y="4502150"/>
            <a:ext cx="1282700" cy="457200"/>
          </a:xfrm>
          <a:prstGeom prst="rect">
            <a:avLst/>
          </a:prstGeom>
          <a:noFill/>
          <a:ln w="9525">
            <a:noFill/>
            <a:miter lim="800000"/>
            <a:headEnd/>
            <a:tailEnd/>
          </a:ln>
        </p:spPr>
        <p:txBody>
          <a:bodyPr wrap="none">
            <a:spAutoFit/>
          </a:bodyPr>
          <a:lstStyle/>
          <a:p>
            <a:pPr fontAlgn="ctr"/>
            <a:r>
              <a:rPr lang="en-US" sz="1200">
                <a:latin typeface="Arial" pitchFamily="34" charset="0"/>
              </a:rPr>
              <a:t>to be prototyped</a:t>
            </a:r>
          </a:p>
          <a:p>
            <a:pPr fontAlgn="ctr"/>
            <a:r>
              <a:rPr lang="en-US" sz="1200">
                <a:latin typeface="Arial" pitchFamily="34" charset="0"/>
              </a:rPr>
              <a:t>during EDR</a:t>
            </a:r>
          </a:p>
        </p:txBody>
      </p:sp>
      <p:sp>
        <p:nvSpPr>
          <p:cNvPr id="102410" name="Line 10"/>
          <p:cNvSpPr>
            <a:spLocks noChangeShapeType="1"/>
          </p:cNvSpPr>
          <p:nvPr/>
        </p:nvSpPr>
        <p:spPr bwMode="auto">
          <a:xfrm flipH="1" flipV="1">
            <a:off x="2667000" y="4343400"/>
            <a:ext cx="76200" cy="228600"/>
          </a:xfrm>
          <a:prstGeom prst="line">
            <a:avLst/>
          </a:prstGeom>
          <a:noFill/>
          <a:ln w="9525">
            <a:solidFill>
              <a:schemeClr val="tx1"/>
            </a:solidFill>
            <a:round/>
            <a:headEnd/>
            <a:tailEnd type="triangle" w="med" len="med"/>
          </a:ln>
        </p:spPr>
        <p:txBody>
          <a:bodyPr/>
          <a:lstStyle/>
          <a:p>
            <a:endParaRPr lang="en-GB"/>
          </a:p>
        </p:txBody>
      </p:sp>
      <p:pic>
        <p:nvPicPr>
          <p:cNvPr id="102411" name="Picture 11"/>
          <p:cNvPicPr>
            <a:picLocks noChangeAspect="1" noChangeArrowheads="1"/>
          </p:cNvPicPr>
          <p:nvPr/>
        </p:nvPicPr>
        <p:blipFill>
          <a:blip r:embed="rId6" cstate="screen"/>
          <a:srcRect/>
          <a:stretch>
            <a:fillRect/>
          </a:stretch>
        </p:blipFill>
        <p:spPr bwMode="auto">
          <a:xfrm>
            <a:off x="5791200" y="2819400"/>
            <a:ext cx="2362200" cy="1806575"/>
          </a:xfrm>
          <a:prstGeom prst="rect">
            <a:avLst/>
          </a:prstGeom>
          <a:noFill/>
          <a:ln w="9525">
            <a:noFill/>
            <a:miter lim="800000"/>
            <a:headEnd/>
            <a:tailEnd/>
          </a:ln>
        </p:spPr>
      </p:pic>
      <p:sp>
        <p:nvSpPr>
          <p:cNvPr id="102412" name="Text Box 12"/>
          <p:cNvSpPr txBox="1">
            <a:spLocks noChangeArrowheads="1"/>
          </p:cNvSpPr>
          <p:nvPr/>
        </p:nvSpPr>
        <p:spPr bwMode="auto">
          <a:xfrm>
            <a:off x="5791200" y="2970213"/>
            <a:ext cx="2387600" cy="336550"/>
          </a:xfrm>
          <a:prstGeom prst="rect">
            <a:avLst/>
          </a:prstGeom>
          <a:noFill/>
          <a:ln w="9525">
            <a:noFill/>
            <a:miter lim="800000"/>
            <a:headEnd/>
            <a:tailEnd/>
          </a:ln>
        </p:spPr>
        <p:txBody>
          <a:bodyPr wrap="none">
            <a:spAutoFit/>
          </a:bodyPr>
          <a:lstStyle/>
          <a:p>
            <a:pPr fontAlgn="ctr"/>
            <a:r>
              <a:rPr lang="en-US">
                <a:latin typeface="Arial Narrow" pitchFamily="34" charset="0"/>
              </a:rPr>
              <a:t>new force neutral antisolenoid</a:t>
            </a:r>
          </a:p>
        </p:txBody>
      </p:sp>
      <p:pic>
        <p:nvPicPr>
          <p:cNvPr id="102413" name="Picture 13" descr="fd_proto"/>
          <p:cNvPicPr>
            <a:picLocks noChangeAspect="1" noChangeArrowheads="1"/>
          </p:cNvPicPr>
          <p:nvPr/>
        </p:nvPicPr>
        <p:blipFill>
          <a:blip r:embed="rId7" cstate="screen"/>
          <a:srcRect/>
          <a:stretch>
            <a:fillRect/>
          </a:stretch>
        </p:blipFill>
        <p:spPr bwMode="auto">
          <a:xfrm rot="3760372">
            <a:off x="3566319" y="-442119"/>
            <a:ext cx="1009650" cy="3570288"/>
          </a:xfrm>
          <a:prstGeom prst="rect">
            <a:avLst/>
          </a:prstGeom>
          <a:noFill/>
          <a:ln w="9525">
            <a:noFill/>
            <a:miter lim="800000"/>
            <a:headEnd/>
            <a:tailEnd/>
          </a:ln>
        </p:spPr>
      </p:pic>
      <p:sp>
        <p:nvSpPr>
          <p:cNvPr id="102414" name="Text Box 14"/>
          <p:cNvSpPr txBox="1">
            <a:spLocks noChangeArrowheads="1"/>
          </p:cNvSpPr>
          <p:nvPr/>
        </p:nvSpPr>
        <p:spPr bwMode="auto">
          <a:xfrm>
            <a:off x="2438400" y="152400"/>
            <a:ext cx="2133600" cy="822325"/>
          </a:xfrm>
          <a:prstGeom prst="rect">
            <a:avLst/>
          </a:prstGeom>
          <a:noFill/>
          <a:ln w="9525">
            <a:noFill/>
            <a:miter lim="800000"/>
            <a:headEnd/>
            <a:tailEnd/>
          </a:ln>
        </p:spPr>
        <p:txBody>
          <a:bodyPr>
            <a:spAutoFit/>
          </a:bodyPr>
          <a:lstStyle/>
          <a:p>
            <a:pPr fontAlgn="ctr"/>
            <a:r>
              <a:rPr lang="en-US" sz="2400">
                <a:solidFill>
                  <a:schemeClr val="accent2"/>
                </a:solidFill>
                <a:latin typeface="Arial" pitchFamily="34" charset="0"/>
              </a:rPr>
              <a:t>          Actively shielded QD0</a:t>
            </a:r>
          </a:p>
        </p:txBody>
      </p:sp>
      <p:sp>
        <p:nvSpPr>
          <p:cNvPr id="102415" name="Rectangle 15"/>
          <p:cNvSpPr>
            <a:spLocks noChangeArrowheads="1"/>
          </p:cNvSpPr>
          <p:nvPr/>
        </p:nvSpPr>
        <p:spPr bwMode="auto">
          <a:xfrm>
            <a:off x="4038600" y="1752600"/>
            <a:ext cx="1019175" cy="579438"/>
          </a:xfrm>
          <a:prstGeom prst="rect">
            <a:avLst/>
          </a:prstGeom>
          <a:noFill/>
          <a:ln w="9525">
            <a:noFill/>
            <a:miter lim="800000"/>
            <a:headEnd/>
            <a:tailEnd/>
          </a:ln>
        </p:spPr>
        <p:txBody>
          <a:bodyPr wrap="none">
            <a:spAutoFit/>
          </a:bodyPr>
          <a:lstStyle/>
          <a:p>
            <a:pPr fontAlgn="ctr"/>
            <a:r>
              <a:rPr lang="en-US" altLang="ja-JP" sz="3200" b="1">
                <a:solidFill>
                  <a:srgbClr val="23346C"/>
                </a:solidFill>
                <a:latin typeface="Arial" pitchFamily="34" charset="0"/>
              </a:rPr>
              <a:t>BNL</a:t>
            </a:r>
            <a:endParaRPr lang="en-US" sz="3200" b="1">
              <a:solidFill>
                <a:srgbClr val="23346C"/>
              </a:solidFill>
              <a:latin typeface="Arial" pitchFamily="34" charset="0"/>
            </a:endParaRPr>
          </a:p>
        </p:txBody>
      </p:sp>
    </p:spTree>
  </p:cSld>
  <p:clrMapOvr>
    <a:masterClrMapping/>
  </p:clrMapOvr>
  <p:transition>
    <p:strips dir="rd"/>
  </p:transition>
  <p:timing>
    <p:tnLst>
      <p:par>
        <p:cTn id="1" dur="indefinite" restart="never" nodeType="tmRoot"/>
      </p:par>
    </p:tn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3426" name="Picture 2"/>
          <p:cNvPicPr>
            <a:picLocks noChangeAspect="1" noChangeArrowheads="1"/>
          </p:cNvPicPr>
          <p:nvPr/>
        </p:nvPicPr>
        <p:blipFill>
          <a:blip r:embed="rId3" cstate="email"/>
          <a:srcRect/>
          <a:stretch>
            <a:fillRect/>
          </a:stretch>
        </p:blipFill>
        <p:spPr bwMode="auto">
          <a:xfrm>
            <a:off x="2667000" y="0"/>
            <a:ext cx="6477000" cy="2579688"/>
          </a:xfrm>
          <a:prstGeom prst="rect">
            <a:avLst/>
          </a:prstGeom>
          <a:noFill/>
          <a:ln w="9525">
            <a:noFill/>
            <a:miter lim="800000"/>
            <a:headEnd/>
            <a:tailEnd/>
          </a:ln>
        </p:spPr>
      </p:pic>
      <p:sp>
        <p:nvSpPr>
          <p:cNvPr id="103427" name="Rectangle 3"/>
          <p:cNvSpPr>
            <a:spLocks noChangeArrowheads="1"/>
          </p:cNvSpPr>
          <p:nvPr/>
        </p:nvSpPr>
        <p:spPr bwMode="auto">
          <a:xfrm>
            <a:off x="3810000" y="1905000"/>
            <a:ext cx="5334000" cy="641350"/>
          </a:xfrm>
          <a:prstGeom prst="rect">
            <a:avLst/>
          </a:prstGeom>
          <a:noFill/>
          <a:ln w="9525">
            <a:noFill/>
            <a:miter lim="800000"/>
            <a:headEnd/>
            <a:tailEnd/>
          </a:ln>
        </p:spPr>
        <p:txBody>
          <a:bodyPr>
            <a:spAutoFit/>
          </a:bodyPr>
          <a:lstStyle/>
          <a:p>
            <a:pPr algn="r" eaLnBrk="1" hangingPunct="1"/>
            <a:r>
              <a:rPr lang="en-US" sz="1800">
                <a:solidFill>
                  <a:srgbClr val="FF0000"/>
                </a:solidFill>
                <a:latin typeface="Arial Narrow" pitchFamily="34" charset="0"/>
              </a:rPr>
              <a:t>cancellation of the external field with a shield coil has been successfully demonstrated at BNL</a:t>
            </a:r>
          </a:p>
        </p:txBody>
      </p:sp>
      <p:sp>
        <p:nvSpPr>
          <p:cNvPr id="103428" name="Rectangle 4"/>
          <p:cNvSpPr>
            <a:spLocks noChangeArrowheads="1"/>
          </p:cNvSpPr>
          <p:nvPr/>
        </p:nvSpPr>
        <p:spPr bwMode="auto">
          <a:xfrm>
            <a:off x="2667000" y="0"/>
            <a:ext cx="4108450" cy="366713"/>
          </a:xfrm>
          <a:prstGeom prst="rect">
            <a:avLst/>
          </a:prstGeom>
          <a:noFill/>
          <a:ln w="9525">
            <a:noFill/>
            <a:miter lim="800000"/>
            <a:headEnd/>
            <a:tailEnd/>
          </a:ln>
        </p:spPr>
        <p:txBody>
          <a:bodyPr wrap="none">
            <a:spAutoFit/>
          </a:bodyPr>
          <a:lstStyle/>
          <a:p>
            <a:pPr fontAlgn="ctr"/>
            <a:r>
              <a:rPr lang="en-US" sz="1800" b="1">
                <a:solidFill>
                  <a:srgbClr val="D05400"/>
                </a:solidFill>
                <a:latin typeface="Arial" pitchFamily="34" charset="0"/>
              </a:rPr>
              <a:t>BNL prototype of self shielded quad</a:t>
            </a:r>
          </a:p>
        </p:txBody>
      </p:sp>
      <p:pic>
        <p:nvPicPr>
          <p:cNvPr id="103429" name="Picture 5"/>
          <p:cNvPicPr>
            <a:picLocks noChangeAspect="1" noChangeArrowheads="1"/>
          </p:cNvPicPr>
          <p:nvPr/>
        </p:nvPicPr>
        <p:blipFill>
          <a:blip r:embed="rId4" cstate="email"/>
          <a:srcRect/>
          <a:stretch>
            <a:fillRect/>
          </a:stretch>
        </p:blipFill>
        <p:spPr bwMode="auto">
          <a:xfrm>
            <a:off x="0" y="2590800"/>
            <a:ext cx="4572000" cy="1727200"/>
          </a:xfrm>
          <a:prstGeom prst="rect">
            <a:avLst/>
          </a:prstGeom>
          <a:noFill/>
          <a:ln w="9525">
            <a:noFill/>
            <a:miter lim="800000"/>
            <a:headEnd/>
            <a:tailEnd/>
          </a:ln>
        </p:spPr>
      </p:pic>
      <p:sp>
        <p:nvSpPr>
          <p:cNvPr id="103430" name="Rectangle 6"/>
          <p:cNvSpPr>
            <a:spLocks noChangeArrowheads="1"/>
          </p:cNvSpPr>
          <p:nvPr/>
        </p:nvSpPr>
        <p:spPr bwMode="auto">
          <a:xfrm>
            <a:off x="0" y="3962400"/>
            <a:ext cx="5334000" cy="366713"/>
          </a:xfrm>
          <a:prstGeom prst="rect">
            <a:avLst/>
          </a:prstGeom>
          <a:noFill/>
          <a:ln w="9525">
            <a:noFill/>
            <a:miter lim="800000"/>
            <a:headEnd/>
            <a:tailEnd/>
          </a:ln>
        </p:spPr>
        <p:txBody>
          <a:bodyPr>
            <a:spAutoFit/>
          </a:bodyPr>
          <a:lstStyle/>
          <a:p>
            <a:pPr fontAlgn="ctr"/>
            <a:r>
              <a:rPr lang="en-US" sz="1800" b="1">
                <a:solidFill>
                  <a:schemeClr val="folHlink"/>
                </a:solidFill>
                <a:latin typeface="Arial" pitchFamily="34" charset="0"/>
              </a:rPr>
              <a:t>prototype of sextupole-octupole magnet</a:t>
            </a:r>
          </a:p>
        </p:txBody>
      </p:sp>
      <p:pic>
        <p:nvPicPr>
          <p:cNvPr id="103431" name="Picture 7" descr="heater_fig"/>
          <p:cNvPicPr>
            <a:picLocks noChangeAspect="1" noChangeArrowheads="1"/>
          </p:cNvPicPr>
          <p:nvPr/>
        </p:nvPicPr>
        <p:blipFill>
          <a:blip r:embed="rId5" cstate="email"/>
          <a:srcRect/>
          <a:stretch>
            <a:fillRect/>
          </a:stretch>
        </p:blipFill>
        <p:spPr bwMode="auto">
          <a:xfrm>
            <a:off x="0" y="4343400"/>
            <a:ext cx="5562600" cy="2124075"/>
          </a:xfrm>
          <a:prstGeom prst="rect">
            <a:avLst/>
          </a:prstGeom>
          <a:noFill/>
          <a:ln w="9525">
            <a:noFill/>
            <a:miter lim="800000"/>
            <a:headEnd/>
            <a:tailEnd/>
          </a:ln>
        </p:spPr>
      </p:pic>
      <p:sp>
        <p:nvSpPr>
          <p:cNvPr id="103432" name="Rectangle 8"/>
          <p:cNvSpPr>
            <a:spLocks noChangeArrowheads="1"/>
          </p:cNvSpPr>
          <p:nvPr/>
        </p:nvSpPr>
        <p:spPr bwMode="auto">
          <a:xfrm>
            <a:off x="990600" y="6096000"/>
            <a:ext cx="4191000" cy="366713"/>
          </a:xfrm>
          <a:prstGeom prst="rect">
            <a:avLst/>
          </a:prstGeom>
          <a:noFill/>
          <a:ln w="9525">
            <a:noFill/>
            <a:miter lim="800000"/>
            <a:headEnd/>
            <a:tailEnd/>
          </a:ln>
        </p:spPr>
        <p:txBody>
          <a:bodyPr>
            <a:spAutoFit/>
          </a:bodyPr>
          <a:lstStyle/>
          <a:p>
            <a:pPr fontAlgn="ctr"/>
            <a:r>
              <a:rPr lang="en-US" sz="1800" b="1">
                <a:latin typeface="Arial" pitchFamily="34" charset="0"/>
              </a:rPr>
              <a:t>Coil integrated quench heater </a:t>
            </a:r>
          </a:p>
        </p:txBody>
      </p:sp>
      <p:sp>
        <p:nvSpPr>
          <p:cNvPr id="103433" name="Rectangle 9"/>
          <p:cNvSpPr>
            <a:spLocks noGrp="1" noChangeArrowheads="1"/>
          </p:cNvSpPr>
          <p:nvPr>
            <p:ph type="title"/>
          </p:nvPr>
        </p:nvSpPr>
        <p:spPr>
          <a:xfrm>
            <a:off x="0" y="1066800"/>
            <a:ext cx="2590800" cy="1219200"/>
          </a:xfrm>
        </p:spPr>
        <p:txBody>
          <a:bodyPr/>
          <a:lstStyle/>
          <a:p>
            <a:r>
              <a:rPr lang="en-US" sz="3200" smtClean="0"/>
              <a:t>IR magnets prototypes at BNL</a:t>
            </a:r>
          </a:p>
        </p:txBody>
      </p:sp>
      <p:pic>
        <p:nvPicPr>
          <p:cNvPr id="103434" name="Picture 10"/>
          <p:cNvPicPr>
            <a:picLocks noChangeAspect="1" noChangeArrowheads="1"/>
          </p:cNvPicPr>
          <p:nvPr/>
        </p:nvPicPr>
        <p:blipFill>
          <a:blip r:embed="rId6" cstate="email"/>
          <a:srcRect/>
          <a:stretch>
            <a:fillRect/>
          </a:stretch>
        </p:blipFill>
        <p:spPr bwMode="auto">
          <a:xfrm>
            <a:off x="5867400" y="2667000"/>
            <a:ext cx="3027363" cy="3048000"/>
          </a:xfrm>
          <a:prstGeom prst="rect">
            <a:avLst/>
          </a:prstGeom>
          <a:noFill/>
          <a:ln w="9525">
            <a:noFill/>
            <a:miter lim="800000"/>
            <a:headEnd/>
            <a:tailEnd/>
          </a:ln>
        </p:spPr>
      </p:pic>
      <p:sp>
        <p:nvSpPr>
          <p:cNvPr id="103435" name="Rectangle 11"/>
          <p:cNvSpPr>
            <a:spLocks noChangeArrowheads="1"/>
          </p:cNvSpPr>
          <p:nvPr/>
        </p:nvSpPr>
        <p:spPr bwMode="auto">
          <a:xfrm>
            <a:off x="7162800" y="4251325"/>
            <a:ext cx="1679575" cy="396875"/>
          </a:xfrm>
          <a:prstGeom prst="rect">
            <a:avLst/>
          </a:prstGeom>
          <a:noFill/>
          <a:ln w="9525">
            <a:noFill/>
            <a:miter lim="800000"/>
            <a:headEnd/>
            <a:tailEnd/>
          </a:ln>
        </p:spPr>
        <p:txBody>
          <a:bodyPr wrap="none">
            <a:spAutoFit/>
          </a:bodyPr>
          <a:lstStyle/>
          <a:p>
            <a:pPr fontAlgn="ctr"/>
            <a:r>
              <a:rPr lang="en-US" sz="2000">
                <a:solidFill>
                  <a:schemeClr val="folHlink"/>
                </a:solidFill>
                <a:latin typeface="Arial Narrow" pitchFamily="34" charset="0"/>
              </a:rPr>
              <a:t>winding process</a:t>
            </a:r>
          </a:p>
        </p:txBody>
      </p:sp>
    </p:spTree>
  </p:cSld>
  <p:clrMapOvr>
    <a:masterClrMapping/>
  </p:clrMapOvr>
  <p:transition>
    <p:strips dir="rd"/>
  </p:transition>
  <p:timing>
    <p:tnLst>
      <p:par>
        <p:cTn id="1" dur="indefinite" restart="never" nodeType="tmRoot"/>
      </p:par>
    </p:tn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4450" name="Picture 2"/>
          <p:cNvPicPr>
            <a:picLocks noChangeAspect="1" noChangeArrowheads="1"/>
          </p:cNvPicPr>
          <p:nvPr/>
        </p:nvPicPr>
        <p:blipFill>
          <a:blip r:embed="rId3" cstate="screen"/>
          <a:srcRect/>
          <a:stretch>
            <a:fillRect/>
          </a:stretch>
        </p:blipFill>
        <p:spPr bwMode="auto">
          <a:xfrm>
            <a:off x="228600" y="3381375"/>
            <a:ext cx="3581400" cy="3125788"/>
          </a:xfrm>
          <a:prstGeom prst="rect">
            <a:avLst/>
          </a:prstGeom>
          <a:noFill/>
          <a:ln w="9525">
            <a:noFill/>
            <a:miter lim="800000"/>
            <a:headEnd/>
            <a:tailEnd/>
          </a:ln>
        </p:spPr>
      </p:pic>
      <p:sp>
        <p:nvSpPr>
          <p:cNvPr id="104451" name="Rectangle 3"/>
          <p:cNvSpPr>
            <a:spLocks noGrp="1" noChangeArrowheads="1"/>
          </p:cNvSpPr>
          <p:nvPr>
            <p:ph type="body" idx="1"/>
          </p:nvPr>
        </p:nvSpPr>
        <p:spPr>
          <a:xfrm>
            <a:off x="3810000" y="4953000"/>
            <a:ext cx="5105400" cy="1447800"/>
          </a:xfrm>
        </p:spPr>
        <p:txBody>
          <a:bodyPr/>
          <a:lstStyle/>
          <a:p>
            <a:pPr eaLnBrk="1" hangingPunct="1"/>
            <a:r>
              <a:rPr lang="en-US" smtClean="0"/>
              <a:t>Detailed engineering design of IR magnets and their integration has started</a:t>
            </a:r>
          </a:p>
        </p:txBody>
      </p:sp>
      <p:sp>
        <p:nvSpPr>
          <p:cNvPr id="104452" name="Rectangle 4"/>
          <p:cNvSpPr>
            <a:spLocks noChangeArrowheads="1"/>
          </p:cNvSpPr>
          <p:nvPr/>
        </p:nvSpPr>
        <p:spPr bwMode="auto">
          <a:xfrm>
            <a:off x="1295400" y="5942013"/>
            <a:ext cx="1905000" cy="915987"/>
          </a:xfrm>
          <a:prstGeom prst="rect">
            <a:avLst/>
          </a:prstGeom>
          <a:noFill/>
          <a:ln w="9525">
            <a:noFill/>
            <a:miter lim="800000"/>
            <a:headEnd/>
            <a:tailEnd/>
          </a:ln>
        </p:spPr>
        <p:txBody>
          <a:bodyPr>
            <a:spAutoFit/>
          </a:bodyPr>
          <a:lstStyle/>
          <a:p>
            <a:pPr fontAlgn="ctr"/>
            <a:r>
              <a:rPr lang="en-US" sz="1800" b="1">
                <a:solidFill>
                  <a:srgbClr val="23346C"/>
                </a:solidFill>
                <a:latin typeface="Arial" pitchFamily="34" charset="0"/>
              </a:rPr>
              <a:t>Service cryostat &amp; cryo connections</a:t>
            </a:r>
          </a:p>
        </p:txBody>
      </p:sp>
      <p:pic>
        <p:nvPicPr>
          <p:cNvPr id="104453" name="Picture 5"/>
          <p:cNvPicPr>
            <a:picLocks noChangeAspect="1" noChangeArrowheads="1"/>
          </p:cNvPicPr>
          <p:nvPr/>
        </p:nvPicPr>
        <p:blipFill>
          <a:blip r:embed="rId4" cstate="screen"/>
          <a:srcRect/>
          <a:stretch>
            <a:fillRect/>
          </a:stretch>
        </p:blipFill>
        <p:spPr bwMode="auto">
          <a:xfrm>
            <a:off x="1676400" y="7938"/>
            <a:ext cx="7467600" cy="4732337"/>
          </a:xfrm>
          <a:prstGeom prst="rect">
            <a:avLst/>
          </a:prstGeom>
          <a:noFill/>
          <a:ln w="9525">
            <a:noFill/>
            <a:miter lim="800000"/>
            <a:headEnd/>
            <a:tailEnd/>
          </a:ln>
        </p:spPr>
      </p:pic>
      <p:sp>
        <p:nvSpPr>
          <p:cNvPr id="104454" name="Text Box 6"/>
          <p:cNvSpPr txBox="1">
            <a:spLocks noChangeArrowheads="1"/>
          </p:cNvSpPr>
          <p:nvPr/>
        </p:nvSpPr>
        <p:spPr bwMode="auto">
          <a:xfrm>
            <a:off x="5257800" y="1066800"/>
            <a:ext cx="777875" cy="457200"/>
          </a:xfrm>
          <a:prstGeom prst="rect">
            <a:avLst/>
          </a:prstGeom>
          <a:noFill/>
          <a:ln w="9525">
            <a:noFill/>
            <a:miter lim="800000"/>
            <a:headEnd/>
            <a:tailEnd/>
          </a:ln>
        </p:spPr>
        <p:txBody>
          <a:bodyPr wrap="none">
            <a:spAutoFit/>
          </a:bodyPr>
          <a:lstStyle/>
          <a:p>
            <a:pPr fontAlgn="ctr"/>
            <a:r>
              <a:rPr lang="en-US" sz="2400">
                <a:solidFill>
                  <a:schemeClr val="accent2"/>
                </a:solidFill>
                <a:latin typeface="Arial" pitchFamily="34" charset="0"/>
              </a:rPr>
              <a:t>BNL</a:t>
            </a:r>
          </a:p>
        </p:txBody>
      </p:sp>
    </p:spTree>
  </p:cSld>
  <p:clrMapOvr>
    <a:masterClrMapping/>
  </p:clrMapOvr>
  <p:transition>
    <p:strips dir="rd"/>
  </p:transition>
  <p:timing>
    <p:tnLst>
      <p:par>
        <p:cTn id="1" dur="indefinite" restart="never" nodeType="tmRoot"/>
      </p:par>
    </p:tn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4" name="Rectangle 2"/>
          <p:cNvSpPr>
            <a:spLocks noGrp="1" noChangeArrowheads="1"/>
          </p:cNvSpPr>
          <p:nvPr>
            <p:ph type="title"/>
          </p:nvPr>
        </p:nvSpPr>
        <p:spPr/>
        <p:txBody>
          <a:bodyPr/>
          <a:lstStyle/>
          <a:p>
            <a:r>
              <a:rPr lang="en-US" smtClean="0"/>
              <a:t>Present concept of cryo connection</a:t>
            </a:r>
          </a:p>
        </p:txBody>
      </p:sp>
      <p:pic>
        <p:nvPicPr>
          <p:cNvPr id="105475" name="Picture 3"/>
          <p:cNvPicPr>
            <a:picLocks noChangeAspect="1" noChangeArrowheads="1"/>
          </p:cNvPicPr>
          <p:nvPr/>
        </p:nvPicPr>
        <p:blipFill>
          <a:blip r:embed="rId2" cstate="screen"/>
          <a:srcRect/>
          <a:stretch>
            <a:fillRect/>
          </a:stretch>
        </p:blipFill>
        <p:spPr bwMode="auto">
          <a:xfrm>
            <a:off x="152400" y="1143000"/>
            <a:ext cx="5529263" cy="4132263"/>
          </a:xfrm>
          <a:prstGeom prst="rect">
            <a:avLst/>
          </a:prstGeom>
          <a:noFill/>
          <a:ln w="9525">
            <a:noFill/>
            <a:miter lim="800000"/>
            <a:headEnd/>
            <a:tailEnd/>
          </a:ln>
        </p:spPr>
      </p:pic>
      <p:pic>
        <p:nvPicPr>
          <p:cNvPr id="105476" name="Picture 4"/>
          <p:cNvPicPr>
            <a:picLocks noChangeAspect="1" noChangeArrowheads="1"/>
          </p:cNvPicPr>
          <p:nvPr/>
        </p:nvPicPr>
        <p:blipFill>
          <a:blip r:embed="rId3" cstate="screen"/>
          <a:srcRect/>
          <a:stretch>
            <a:fillRect/>
          </a:stretch>
        </p:blipFill>
        <p:spPr bwMode="auto">
          <a:xfrm>
            <a:off x="5791200" y="1676400"/>
            <a:ext cx="3143250" cy="3629025"/>
          </a:xfrm>
          <a:prstGeom prst="rect">
            <a:avLst/>
          </a:prstGeom>
          <a:noFill/>
          <a:ln w="9525">
            <a:noFill/>
            <a:miter lim="800000"/>
            <a:headEnd/>
            <a:tailEnd/>
          </a:ln>
        </p:spPr>
      </p:pic>
      <p:sp>
        <p:nvSpPr>
          <p:cNvPr id="105477" name="Text Box 6"/>
          <p:cNvSpPr txBox="1">
            <a:spLocks noChangeArrowheads="1"/>
          </p:cNvSpPr>
          <p:nvPr/>
        </p:nvSpPr>
        <p:spPr bwMode="auto">
          <a:xfrm>
            <a:off x="136525" y="4967288"/>
            <a:ext cx="1635125" cy="396875"/>
          </a:xfrm>
          <a:prstGeom prst="rect">
            <a:avLst/>
          </a:prstGeom>
          <a:noFill/>
          <a:ln w="9525">
            <a:noFill/>
            <a:miter lim="800000"/>
            <a:headEnd/>
            <a:tailEnd/>
          </a:ln>
        </p:spPr>
        <p:txBody>
          <a:bodyPr wrap="none">
            <a:spAutoFit/>
          </a:bodyPr>
          <a:lstStyle/>
          <a:p>
            <a:r>
              <a:rPr lang="en-US" sz="2000">
                <a:solidFill>
                  <a:srgbClr val="23346C"/>
                </a:solidFill>
              </a:rPr>
              <a:t>B.Parker, et al</a:t>
            </a:r>
          </a:p>
        </p:txBody>
      </p:sp>
    </p:spTree>
  </p:cSld>
  <p:clrMapOvr>
    <a:masterClrMapping/>
  </p:clrMapOvr>
  <p:transition>
    <p:strips dir="rd"/>
  </p:transition>
  <p:timing>
    <p:tnLst>
      <p:par>
        <p:cTn id="1" dur="indefinite" restart="never" nodeType="tmRoot"/>
      </p:par>
    </p:tnLst>
  </p:timing>
</p:sld>
</file>

<file path=ppt/theme/theme1.xml><?xml version="1.0" encoding="utf-8"?>
<a:theme xmlns:a="http://schemas.openxmlformats.org/drawingml/2006/main" name="new-NLC">
  <a:themeElements>
    <a:clrScheme name="new-NLC 2">
      <a:dk1>
        <a:srgbClr val="000000"/>
      </a:dk1>
      <a:lt1>
        <a:srgbClr val="FFFFFF"/>
      </a:lt1>
      <a:dk2>
        <a:srgbClr val="003366"/>
      </a:dk2>
      <a:lt2>
        <a:srgbClr val="5490A8"/>
      </a:lt2>
      <a:accent1>
        <a:srgbClr val="0099CC"/>
      </a:accent1>
      <a:accent2>
        <a:srgbClr val="3366CC"/>
      </a:accent2>
      <a:accent3>
        <a:srgbClr val="FFFFFF"/>
      </a:accent3>
      <a:accent4>
        <a:srgbClr val="000000"/>
      </a:accent4>
      <a:accent5>
        <a:srgbClr val="AACAE2"/>
      </a:accent5>
      <a:accent6>
        <a:srgbClr val="2D5CB9"/>
      </a:accent6>
      <a:hlink>
        <a:srgbClr val="99CCFF"/>
      </a:hlink>
      <a:folHlink>
        <a:srgbClr val="E1E1B7"/>
      </a:folHlink>
    </a:clrScheme>
    <a:fontScheme name="new-NLC">
      <a:majorFont>
        <a:latin typeface="Berlin Sans FB"/>
        <a:ea typeface=""/>
        <a:cs typeface=""/>
      </a:majorFont>
      <a:minorFont>
        <a:latin typeface="Berlin Sans FB"/>
        <a:ea typeface="Arial Unicode MS"/>
        <a:cs typeface="Arial Unicode M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6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6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new-NLC 1">
        <a:dk1>
          <a:srgbClr val="5490A8"/>
        </a:dk1>
        <a:lt1>
          <a:srgbClr val="DDDDDD"/>
        </a:lt1>
        <a:dk2>
          <a:srgbClr val="00172E"/>
        </a:dk2>
        <a:lt2>
          <a:srgbClr val="CCECFF"/>
        </a:lt2>
        <a:accent1>
          <a:srgbClr val="0099CC"/>
        </a:accent1>
        <a:accent2>
          <a:srgbClr val="3366CC"/>
        </a:accent2>
        <a:accent3>
          <a:srgbClr val="AAABAD"/>
        </a:accent3>
        <a:accent4>
          <a:srgbClr val="BDBDBD"/>
        </a:accent4>
        <a:accent5>
          <a:srgbClr val="AACAE2"/>
        </a:accent5>
        <a:accent6>
          <a:srgbClr val="2D5CB9"/>
        </a:accent6>
        <a:hlink>
          <a:srgbClr val="99CCFF"/>
        </a:hlink>
        <a:folHlink>
          <a:srgbClr val="E1E1B7"/>
        </a:folHlink>
      </a:clrScheme>
      <a:clrMap bg1="dk2" tx1="lt1" bg2="dk1" tx2="lt2" accent1="accent1" accent2="accent2" accent3="accent3" accent4="accent4" accent5="accent5" accent6="accent6" hlink="hlink" folHlink="folHlink"/>
    </a:extraClrScheme>
    <a:extraClrScheme>
      <a:clrScheme name="new-NLC 2">
        <a:dk1>
          <a:srgbClr val="000000"/>
        </a:dk1>
        <a:lt1>
          <a:srgbClr val="FFFFFF"/>
        </a:lt1>
        <a:dk2>
          <a:srgbClr val="003366"/>
        </a:dk2>
        <a:lt2>
          <a:srgbClr val="5490A8"/>
        </a:lt2>
        <a:accent1>
          <a:srgbClr val="0099CC"/>
        </a:accent1>
        <a:accent2>
          <a:srgbClr val="3366CC"/>
        </a:accent2>
        <a:accent3>
          <a:srgbClr val="FFFFFF"/>
        </a:accent3>
        <a:accent4>
          <a:srgbClr val="000000"/>
        </a:accent4>
        <a:accent5>
          <a:srgbClr val="AACAE2"/>
        </a:accent5>
        <a:accent6>
          <a:srgbClr val="2D5CB9"/>
        </a:accent6>
        <a:hlink>
          <a:srgbClr val="99CCFF"/>
        </a:hlink>
        <a:folHlink>
          <a:srgbClr val="E1E1B7"/>
        </a:folHlink>
      </a:clrScheme>
      <a:clrMap bg1="lt1" tx1="dk1" bg2="lt2" tx2="dk2" accent1="accent1" accent2="accent2" accent3="accent3" accent4="accent4" accent5="accent5" accent6="accent6" hlink="hlink" folHlink="folHlink"/>
    </a:extraClrScheme>
    <a:extraClrScheme>
      <a:clrScheme name="new-NLC 3">
        <a:dk1>
          <a:srgbClr val="000000"/>
        </a:dk1>
        <a:lt1>
          <a:srgbClr val="FFFFFF"/>
        </a:lt1>
        <a:dk2>
          <a:srgbClr val="000000"/>
        </a:dk2>
        <a:lt2>
          <a:srgbClr val="393939"/>
        </a:lt2>
        <a:accent1>
          <a:srgbClr val="CBCBCB"/>
        </a:accent1>
        <a:accent2>
          <a:srgbClr val="868686"/>
        </a:accent2>
        <a:accent3>
          <a:srgbClr val="FFFFFF"/>
        </a:accent3>
        <a:accent4>
          <a:srgbClr val="000000"/>
        </a:accent4>
        <a:accent5>
          <a:srgbClr val="E2E2E2"/>
        </a:accent5>
        <a:accent6>
          <a:srgbClr val="797979"/>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new-NLC 4">
        <a:dk1>
          <a:srgbClr val="000000"/>
        </a:dk1>
        <a:lt1>
          <a:srgbClr val="FFFFFF"/>
        </a:lt1>
        <a:dk2>
          <a:srgbClr val="666633"/>
        </a:dk2>
        <a:lt2>
          <a:srgbClr val="908A6C"/>
        </a:lt2>
        <a:accent1>
          <a:srgbClr val="808000"/>
        </a:accent1>
        <a:accent2>
          <a:srgbClr val="996633"/>
        </a:accent2>
        <a:accent3>
          <a:srgbClr val="FFFFFF"/>
        </a:accent3>
        <a:accent4>
          <a:srgbClr val="000000"/>
        </a:accent4>
        <a:accent5>
          <a:srgbClr val="C0C0AA"/>
        </a:accent5>
        <a:accent6>
          <a:srgbClr val="8A5C2D"/>
        </a:accent6>
        <a:hlink>
          <a:srgbClr val="CCCC00"/>
        </a:hlink>
        <a:folHlink>
          <a:srgbClr val="D6DEB2"/>
        </a:folHlink>
      </a:clrScheme>
      <a:clrMap bg1="lt1" tx1="dk1" bg2="lt2" tx2="dk2" accent1="accent1" accent2="accent2" accent3="accent3" accent4="accent4" accent5="accent5" accent6="accent6" hlink="hlink" folHlink="folHlink"/>
    </a:extraClrScheme>
    <a:extraClrScheme>
      <a:clrScheme name="new-NLC 5">
        <a:dk1>
          <a:srgbClr val="000000"/>
        </a:dk1>
        <a:lt1>
          <a:srgbClr val="FFFFFF"/>
        </a:lt1>
        <a:dk2>
          <a:srgbClr val="181848"/>
        </a:dk2>
        <a:lt2>
          <a:srgbClr val="656F97"/>
        </a:lt2>
        <a:accent1>
          <a:srgbClr val="6666FF"/>
        </a:accent1>
        <a:accent2>
          <a:srgbClr val="333399"/>
        </a:accent2>
        <a:accent3>
          <a:srgbClr val="FFFFFF"/>
        </a:accent3>
        <a:accent4>
          <a:srgbClr val="000000"/>
        </a:accent4>
        <a:accent5>
          <a:srgbClr val="B8B8FF"/>
        </a:accent5>
        <a:accent6>
          <a:srgbClr val="2D2D8A"/>
        </a:accent6>
        <a:hlink>
          <a:srgbClr val="9A9ABC"/>
        </a:hlink>
        <a:folHlink>
          <a:srgbClr val="D2B6CE"/>
        </a:folHlink>
      </a:clrScheme>
      <a:clrMap bg1="lt1" tx1="dk1" bg2="lt2" tx2="dk2" accent1="accent1" accent2="accent2" accent3="accent3" accent4="accent4" accent5="accent5" accent6="accent6" hlink="hlink" folHlink="folHlink"/>
    </a:extraClrScheme>
    <a:extraClrScheme>
      <a:clrScheme name="new-NLC 6">
        <a:dk1>
          <a:srgbClr val="CC0066"/>
        </a:dk1>
        <a:lt1>
          <a:srgbClr val="FFFFFF"/>
        </a:lt1>
        <a:dk2>
          <a:srgbClr val="000000"/>
        </a:dk2>
        <a:lt2>
          <a:srgbClr val="CC0099"/>
        </a:lt2>
        <a:accent1>
          <a:srgbClr val="FF9900"/>
        </a:accent1>
        <a:accent2>
          <a:srgbClr val="CC6600"/>
        </a:accent2>
        <a:accent3>
          <a:srgbClr val="AAAAAA"/>
        </a:accent3>
        <a:accent4>
          <a:srgbClr val="DADADA"/>
        </a:accent4>
        <a:accent5>
          <a:srgbClr val="FFCAAA"/>
        </a:accent5>
        <a:accent6>
          <a:srgbClr val="B95C00"/>
        </a:accent6>
        <a:hlink>
          <a:srgbClr val="009900"/>
        </a:hlink>
        <a:folHlink>
          <a:srgbClr val="A50021"/>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C:\WINNT\Profiles\nixx\Desktop\new-NLC.pot</Template>
  <TotalTime>13528</TotalTime>
  <Words>6792</Words>
  <Application>Microsoft Office PowerPoint</Application>
  <PresentationFormat>On-screen Show (4:3)</PresentationFormat>
  <Paragraphs>1332</Paragraphs>
  <Slides>166</Slides>
  <Notes>63</Notes>
  <HiddenSlides>0</HiddenSlides>
  <MMClips>3</MMClips>
  <ScaleCrop>false</ScaleCrop>
  <HeadingPairs>
    <vt:vector size="6" baseType="variant">
      <vt:variant>
        <vt:lpstr>Theme</vt:lpstr>
      </vt:variant>
      <vt:variant>
        <vt:i4>1</vt:i4>
      </vt:variant>
      <vt:variant>
        <vt:lpstr>Embedded OLE Servers</vt:lpstr>
      </vt:variant>
      <vt:variant>
        <vt:i4>3</vt:i4>
      </vt:variant>
      <vt:variant>
        <vt:lpstr>Slide Titles</vt:lpstr>
      </vt:variant>
      <vt:variant>
        <vt:i4>166</vt:i4>
      </vt:variant>
    </vt:vector>
  </HeadingPairs>
  <TitlesOfParts>
    <vt:vector size="170" baseType="lpstr">
      <vt:lpstr>new-NLC</vt:lpstr>
      <vt:lpstr>Equation</vt:lpstr>
      <vt:lpstr>Picture</vt:lpstr>
      <vt:lpstr>Chart</vt:lpstr>
      <vt:lpstr>Beam Delivery &amp; beam-beam</vt:lpstr>
      <vt:lpstr>Linear Collider – two main challenges</vt:lpstr>
      <vt:lpstr>The Luminosity Challenge </vt:lpstr>
      <vt:lpstr>How to get Luminosity</vt:lpstr>
      <vt:lpstr>BDS: from end of linac to IP, to dumps</vt:lpstr>
      <vt:lpstr>Slide 6</vt:lpstr>
      <vt:lpstr>Slide 7</vt:lpstr>
      <vt:lpstr>Slide 8</vt:lpstr>
      <vt:lpstr>Slide 9</vt:lpstr>
      <vt:lpstr>Slide 10</vt:lpstr>
      <vt:lpstr>Recall couple of definitions</vt:lpstr>
      <vt:lpstr>What we use to handle the beam</vt:lpstr>
      <vt:lpstr>Optics building block: telescope</vt:lpstr>
      <vt:lpstr>How to focus the beam to a smallest spot?</vt:lpstr>
      <vt:lpstr>Why nonlinear elements</vt:lpstr>
      <vt:lpstr>How to focus to a smallest size  and how big is chromaticity in FF?</vt:lpstr>
      <vt:lpstr>Example of traditional Final Focus</vt:lpstr>
      <vt:lpstr>Final Focus Test Beam</vt:lpstr>
      <vt:lpstr>Synchrotron Radiation in FF magnets</vt:lpstr>
      <vt:lpstr>Let’s estimate SR power</vt:lpstr>
      <vt:lpstr>Let’s estimate typical frequency of SR photons</vt:lpstr>
      <vt:lpstr>Let’s estimate energy spread growth due to SR</vt:lpstr>
      <vt:lpstr>Let’s estimate emittance growth rate due to SR</vt:lpstr>
      <vt:lpstr>Let’s apply SR formulae to estimate Oide effect (SR in FD)</vt:lpstr>
      <vt:lpstr>FF with non-local chromaticity compensation </vt:lpstr>
      <vt:lpstr>FF with local chromatic correction</vt:lpstr>
      <vt:lpstr>Local chromatic correction</vt:lpstr>
      <vt:lpstr>Chromatic correction in FD</vt:lpstr>
      <vt:lpstr>Slide 29</vt:lpstr>
      <vt:lpstr>Slide 30</vt:lpstr>
      <vt:lpstr>Compare FF designs</vt:lpstr>
      <vt:lpstr>IP bandwidth</vt:lpstr>
      <vt:lpstr>  Aberrations &amp; halo generation in FF</vt:lpstr>
      <vt:lpstr>Slide 34</vt:lpstr>
      <vt:lpstr>More details on collimation</vt:lpstr>
      <vt:lpstr>MPS and collimation design</vt:lpstr>
      <vt:lpstr>Spoiler-Absorber &amp; spoiler design</vt:lpstr>
      <vt:lpstr>Spoiler damage</vt:lpstr>
      <vt:lpstr>Survivable and consumable spoilers</vt:lpstr>
      <vt:lpstr>Renewable spoilers</vt:lpstr>
      <vt:lpstr>BDS with renewable spoilers</vt:lpstr>
      <vt:lpstr>ILC FF &amp; Collimation</vt:lpstr>
      <vt:lpstr>Slide 43</vt:lpstr>
      <vt:lpstr>Nonlinear handling of  beam tails in ILC BDS</vt:lpstr>
      <vt:lpstr>Strong focusing by octupoles</vt:lpstr>
      <vt:lpstr>Tail folding in ILC FF </vt:lpstr>
      <vt:lpstr>Tail folding  or Origami Zoo </vt:lpstr>
      <vt:lpstr>Slide 48</vt:lpstr>
      <vt:lpstr>Slide 49</vt:lpstr>
      <vt:lpstr>Slide 50</vt:lpstr>
      <vt:lpstr>Slide 51</vt:lpstr>
      <vt:lpstr>Dealing with muons in BDS</vt:lpstr>
      <vt:lpstr>BDS design methods &amp; examples</vt:lpstr>
      <vt:lpstr>In a practical situation … </vt:lpstr>
      <vt:lpstr>Slide 55</vt:lpstr>
      <vt:lpstr>Crab crossing</vt:lpstr>
      <vt:lpstr>Slide 57</vt:lpstr>
      <vt:lpstr>Slide 58</vt:lpstr>
      <vt:lpstr>Slide 59</vt:lpstr>
      <vt:lpstr>Detector Integrated Dipole</vt:lpstr>
      <vt:lpstr>Slide 61</vt:lpstr>
      <vt:lpstr>Slide 62</vt:lpstr>
      <vt:lpstr>Slide 63</vt:lpstr>
      <vt:lpstr>Beam-beam interactions</vt:lpstr>
      <vt:lpstr>Slide 65</vt:lpstr>
      <vt:lpstr>Hour-glass effect</vt:lpstr>
      <vt:lpstr>Slide 67</vt:lpstr>
      <vt:lpstr>Slide 68</vt:lpstr>
      <vt:lpstr>Fields of flat bunch, qualitatively</vt:lpstr>
      <vt:lpstr>Disruption parameter</vt:lpstr>
      <vt:lpstr>Beam-beam effects HD and instability</vt:lpstr>
      <vt:lpstr>Slide 72</vt:lpstr>
      <vt:lpstr>Slide 73</vt:lpstr>
      <vt:lpstr>Sensitivity to offset at IP</vt:lpstr>
      <vt:lpstr>Beamstrahlung</vt:lpstr>
      <vt:lpstr>Classical and quantum regime</vt:lpstr>
      <vt:lpstr>Incoherent* production of pairs</vt:lpstr>
      <vt:lpstr>Deflection of pairs by beam</vt:lpstr>
      <vt:lpstr>Deflection of pairs by detector solenoid</vt:lpstr>
      <vt:lpstr>Slide 80</vt:lpstr>
      <vt:lpstr>Overview of beam-beam parameters (Dy, dE , )</vt:lpstr>
      <vt:lpstr>Beam-beam deflection</vt:lpstr>
      <vt:lpstr>Slide 83</vt:lpstr>
      <vt:lpstr>Beam-Beam orbit feedback</vt:lpstr>
      <vt:lpstr>Slide 85</vt:lpstr>
      <vt:lpstr>Slide 86</vt:lpstr>
      <vt:lpstr>Slide 87</vt:lpstr>
      <vt:lpstr>Beam dump design updates</vt:lpstr>
      <vt:lpstr>Slide 89</vt:lpstr>
      <vt:lpstr>Slide 90</vt:lpstr>
      <vt:lpstr>BDS &amp; MDI Configuration Evolution</vt:lpstr>
      <vt:lpstr>Evolution of ILC Detectors</vt:lpstr>
      <vt:lpstr>Concept of single IR with two detectors</vt:lpstr>
      <vt:lpstr>Concept of detector systems connections</vt:lpstr>
      <vt:lpstr>IR integration</vt:lpstr>
      <vt:lpstr>Slide 96</vt:lpstr>
      <vt:lpstr>IR magnets prototypes at BNL</vt:lpstr>
      <vt:lpstr>Slide 98</vt:lpstr>
      <vt:lpstr>Present concept of cryo connection</vt:lpstr>
      <vt:lpstr>Detector assembly</vt:lpstr>
      <vt:lpstr>Shielding the IR hall</vt:lpstr>
      <vt:lpstr>Slide 102</vt:lpstr>
      <vt:lpstr>Example of system where initially different designs converged on a single compatible solution:  CMS-Inspired Hinged PacMan w/ Cut-outs for ILD Pillar and Plugs</vt:lpstr>
      <vt:lpstr>Slide 104</vt:lpstr>
      <vt:lpstr>Slide 105</vt:lpstr>
      <vt:lpstr>Slide 106</vt:lpstr>
      <vt:lpstr>Example of MDI issues: moving detectors</vt:lpstr>
      <vt:lpstr>Slide 108</vt:lpstr>
      <vt:lpstr>Slide 109</vt:lpstr>
      <vt:lpstr>Half Platform w/ Pocket Storage</vt:lpstr>
      <vt:lpstr>Preliminary  ANSYS analysis of Platform</vt:lpstr>
      <vt:lpstr>Detector stability analysis (SiD)</vt:lpstr>
      <vt:lpstr>Free vibration modes of SiD</vt:lpstr>
      <vt:lpstr>QD0 supports in ILD and SiD</vt:lpstr>
      <vt:lpstr>Stability studies at BELLE</vt:lpstr>
      <vt:lpstr>Slide 116</vt:lpstr>
      <vt:lpstr>Longer L*  Simplified MDI?</vt:lpstr>
      <vt:lpstr>Doubled L* perhaps necessary for CLIC, where the FD stability requirement is ~0.1 nm</vt:lpstr>
      <vt:lpstr>CLIC BDS &amp; L*</vt:lpstr>
      <vt:lpstr>Slide 120</vt:lpstr>
      <vt:lpstr>New concept of CLIC push-pull</vt:lpstr>
      <vt:lpstr>New Low P parameter set</vt:lpstr>
      <vt:lpstr>Slide 123</vt:lpstr>
      <vt:lpstr>Case 4: even Low P, TRAV_FOCUS, FLAT_Z</vt:lpstr>
      <vt:lpstr>Slide 125</vt:lpstr>
      <vt:lpstr>Slide 126</vt:lpstr>
      <vt:lpstr>FD for low E</vt:lpstr>
      <vt:lpstr>Slide 128</vt:lpstr>
      <vt:lpstr>Test facilities: ESA &amp; ATF2</vt:lpstr>
      <vt:lpstr>Slide 130</vt:lpstr>
      <vt:lpstr>Collimator Wakefield study at ESA</vt:lpstr>
      <vt:lpstr>ATF and ATF2</vt:lpstr>
      <vt:lpstr>Accelerator Test Facility, KEK</vt:lpstr>
      <vt:lpstr>Slide 134</vt:lpstr>
      <vt:lpstr>Slide 135</vt:lpstr>
      <vt:lpstr>ATF collaboration &amp; ATF2 facility</vt:lpstr>
      <vt:lpstr>Slide 137</vt:lpstr>
      <vt:lpstr>Slide 138</vt:lpstr>
      <vt:lpstr>Slide 139</vt:lpstr>
      <vt:lpstr>Slide 140</vt:lpstr>
      <vt:lpstr>Slide 141</vt:lpstr>
      <vt:lpstr>Slide 142</vt:lpstr>
      <vt:lpstr>Slide 143</vt:lpstr>
      <vt:lpstr>Slide 144</vt:lpstr>
      <vt:lpstr>Slide 145</vt:lpstr>
      <vt:lpstr>Slide 146</vt:lpstr>
      <vt:lpstr>Finished reinforced floor for ATF2 </vt:lpstr>
      <vt:lpstr>Slide 148</vt:lpstr>
      <vt:lpstr>ATF2 final doublet      ILC Final Doublet layout</vt:lpstr>
      <vt:lpstr>ATF &amp; ATF2</vt:lpstr>
      <vt:lpstr>ATF2: model of ILC beam delivery  goals: ~37nm beam size; nm level beam stability  </vt:lpstr>
      <vt:lpstr>Slide 152</vt:lpstr>
      <vt:lpstr>ATF2 parameters &amp; Goals A/B</vt:lpstr>
      <vt:lpstr>Slide 154</vt:lpstr>
      <vt:lpstr>Slide 155</vt:lpstr>
      <vt:lpstr>IP Beam Size monitor</vt:lpstr>
      <vt:lpstr>Slide 157</vt:lpstr>
      <vt:lpstr>Slide 158</vt:lpstr>
      <vt:lpstr>Slide 159</vt:lpstr>
      <vt:lpstr>Best result of continuous tune week:  May 17-21, 2010</vt:lpstr>
      <vt:lpstr>[atf2-commissioning 380]  ATF2 continuous operations week</vt:lpstr>
      <vt:lpstr>Slide 162</vt:lpstr>
      <vt:lpstr>Ph.D. thesis at ATF2 (as of May 2010)</vt:lpstr>
      <vt:lpstr>Slide 164</vt:lpstr>
      <vt:lpstr>Slide 165</vt:lpstr>
      <vt:lpstr>Homework and exams</vt:lpstr>
    </vt:vector>
  </TitlesOfParts>
  <Company>SLAC</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No Slide Title</dc:title>
  <dc:creator>Nicholas C. Arias</dc:creator>
  <cp:lastModifiedBy>Windows User</cp:lastModifiedBy>
  <cp:revision>842</cp:revision>
  <cp:lastPrinted>2000-10-22T23:18:47Z</cp:lastPrinted>
  <dcterms:created xsi:type="dcterms:W3CDTF">1999-04-11T17:59:44Z</dcterms:created>
  <dcterms:modified xsi:type="dcterms:W3CDTF">2010-10-31T11:58:27Z</dcterms:modified>
</cp:coreProperties>
</file>