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4" r:id="rId4"/>
    <p:sldId id="263" r:id="rId5"/>
    <p:sldId id="266" r:id="rId6"/>
    <p:sldId id="267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519"/>
    <a:srgbClr val="95B3D7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8759" autoAdjust="0"/>
    <p:restoredTop sz="94660"/>
  </p:normalViewPr>
  <p:slideViewPr>
    <p:cSldViewPr>
      <p:cViewPr varScale="1">
        <p:scale>
          <a:sx n="107" d="100"/>
          <a:sy n="107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Work%20Documents\2010\1.3GHz\TE1CAT00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1800" b="1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TE1CAT002 - Q vs E</a:t>
            </a:r>
          </a:p>
          <a:p>
            <a:pPr>
              <a:defRPr sz="1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1200" b="1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Test on 3/3/2010</a:t>
            </a:r>
          </a:p>
        </c:rich>
      </c:tx>
      <c:layout>
        <c:manualLayout>
          <c:xMode val="edge"/>
          <c:yMode val="edge"/>
          <c:x val="0.38594820832653881"/>
          <c:y val="2.8960817717206155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5399429758664906"/>
          <c:y val="0.17035775127768313"/>
          <c:w val="0.67661244502133822"/>
          <c:h val="0.65928449744463413"/>
        </c:manualLayout>
      </c:layout>
      <c:scatterChart>
        <c:scatterStyle val="lineMarker"/>
        <c:ser>
          <c:idx val="11"/>
          <c:order val="0"/>
          <c:tx>
            <c:strRef>
              <c:f>'Chart and data'!$A$1</c:f>
              <c:strCache>
                <c:ptCount val="1"/>
                <c:pt idx="0">
                  <c:v>3/5/2010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000080"/>
              </a:solidFill>
              <a:ln>
                <a:solidFill>
                  <a:srgbClr val="333399"/>
                </a:solidFill>
                <a:prstDash val="solid"/>
              </a:ln>
            </c:spPr>
          </c:marker>
          <c:xVal>
            <c:numRef>
              <c:f>'Chart and data'!$A$3:$A$59</c:f>
              <c:numCache>
                <c:formatCode>0.00E+00</c:formatCode>
                <c:ptCount val="57"/>
                <c:pt idx="0">
                  <c:v>3.3298545399999995</c:v>
                </c:pt>
                <c:pt idx="1">
                  <c:v>3.32073946</c:v>
                </c:pt>
                <c:pt idx="2">
                  <c:v>3.31722055</c:v>
                </c:pt>
                <c:pt idx="3">
                  <c:v>3.2934003700000001</c:v>
                </c:pt>
                <c:pt idx="4">
                  <c:v>3.2966103699999998</c:v>
                </c:pt>
                <c:pt idx="5">
                  <c:v>2.6808645100000001</c:v>
                </c:pt>
                <c:pt idx="6">
                  <c:v>2.22543311</c:v>
                </c:pt>
                <c:pt idx="7">
                  <c:v>1.9796412899999996</c:v>
                </c:pt>
                <c:pt idx="8">
                  <c:v>1.7139203799999998</c:v>
                </c:pt>
                <c:pt idx="9">
                  <c:v>1.43030722</c:v>
                </c:pt>
                <c:pt idx="10">
                  <c:v>1.18492745</c:v>
                </c:pt>
                <c:pt idx="11">
                  <c:v>1.0594870000000001</c:v>
                </c:pt>
                <c:pt idx="12">
                  <c:v>0.82247315099999996</c:v>
                </c:pt>
                <c:pt idx="13">
                  <c:v>2.85732031</c:v>
                </c:pt>
                <c:pt idx="14">
                  <c:v>3.1264021599999996</c:v>
                </c:pt>
                <c:pt idx="15">
                  <c:v>3.3572291799999996</c:v>
                </c:pt>
                <c:pt idx="16">
                  <c:v>3.5966763799999995</c:v>
                </c:pt>
                <c:pt idx="17">
                  <c:v>3.9535016700000001</c:v>
                </c:pt>
                <c:pt idx="18">
                  <c:v>4.2377226400000003</c:v>
                </c:pt>
                <c:pt idx="19">
                  <c:v>4.536701690000001</c:v>
                </c:pt>
                <c:pt idx="20">
                  <c:v>4.9673729399999988</c:v>
                </c:pt>
                <c:pt idx="21">
                  <c:v>5.1909808899999978</c:v>
                </c:pt>
                <c:pt idx="22">
                  <c:v>5.5431908599999993</c:v>
                </c:pt>
                <c:pt idx="23">
                  <c:v>6.0560039899999998</c:v>
                </c:pt>
                <c:pt idx="24">
                  <c:v>6.4807355499999995</c:v>
                </c:pt>
                <c:pt idx="25">
                  <c:v>6.919561390000001</c:v>
                </c:pt>
                <c:pt idx="26">
                  <c:v>7.3532583999999996</c:v>
                </c:pt>
                <c:pt idx="27">
                  <c:v>7.6269503299999979</c:v>
                </c:pt>
                <c:pt idx="28">
                  <c:v>7.9437643199999997</c:v>
                </c:pt>
                <c:pt idx="29">
                  <c:v>8.2997475100000013</c:v>
                </c:pt>
                <c:pt idx="30">
                  <c:v>8.4635110100000013</c:v>
                </c:pt>
                <c:pt idx="31">
                  <c:v>9.1387168699999997</c:v>
                </c:pt>
                <c:pt idx="32">
                  <c:v>8.9255531300000008</c:v>
                </c:pt>
                <c:pt idx="33">
                  <c:v>8.756685130000001</c:v>
                </c:pt>
                <c:pt idx="34">
                  <c:v>9.2322283199999973</c:v>
                </c:pt>
                <c:pt idx="35">
                  <c:v>9.6227041800000013</c:v>
                </c:pt>
                <c:pt idx="36">
                  <c:v>10.0178455</c:v>
                </c:pt>
                <c:pt idx="37">
                  <c:v>10.3743908</c:v>
                </c:pt>
                <c:pt idx="38">
                  <c:v>10.984875000000001</c:v>
                </c:pt>
                <c:pt idx="39">
                  <c:v>11.631062099999999</c:v>
                </c:pt>
                <c:pt idx="40">
                  <c:v>12.0923658</c:v>
                </c:pt>
                <c:pt idx="41">
                  <c:v>12.7855279</c:v>
                </c:pt>
                <c:pt idx="42">
                  <c:v>13.244103999999998</c:v>
                </c:pt>
                <c:pt idx="43">
                  <c:v>13.877061100000001</c:v>
                </c:pt>
                <c:pt idx="44">
                  <c:v>14.331020799999999</c:v>
                </c:pt>
                <c:pt idx="45">
                  <c:v>15.018213399999997</c:v>
                </c:pt>
                <c:pt idx="46">
                  <c:v>15.741213899999996</c:v>
                </c:pt>
                <c:pt idx="47">
                  <c:v>16.446034099999995</c:v>
                </c:pt>
                <c:pt idx="48">
                  <c:v>17.254276900000001</c:v>
                </c:pt>
                <c:pt idx="49">
                  <c:v>17.991795499999995</c:v>
                </c:pt>
                <c:pt idx="50">
                  <c:v>18.351627700000005</c:v>
                </c:pt>
                <c:pt idx="51">
                  <c:v>19.043035700000001</c:v>
                </c:pt>
                <c:pt idx="52">
                  <c:v>19.803149599999998</c:v>
                </c:pt>
                <c:pt idx="53">
                  <c:v>20.222639999999988</c:v>
                </c:pt>
                <c:pt idx="54">
                  <c:v>20.770319599999997</c:v>
                </c:pt>
                <c:pt idx="55">
                  <c:v>20.965282299999988</c:v>
                </c:pt>
                <c:pt idx="56">
                  <c:v>20.958699399999997</c:v>
                </c:pt>
              </c:numCache>
            </c:numRef>
          </c:xVal>
          <c:yVal>
            <c:numRef>
              <c:f>'Chart and data'!$B$3:$B$59</c:f>
              <c:numCache>
                <c:formatCode>0.00E+00</c:formatCode>
                <c:ptCount val="57"/>
                <c:pt idx="0">
                  <c:v>22588471300</c:v>
                </c:pt>
                <c:pt idx="1">
                  <c:v>22221321000</c:v>
                </c:pt>
                <c:pt idx="2">
                  <c:v>22193801800</c:v>
                </c:pt>
                <c:pt idx="3">
                  <c:v>22059495100</c:v>
                </c:pt>
                <c:pt idx="4">
                  <c:v>22044941400</c:v>
                </c:pt>
                <c:pt idx="5">
                  <c:v>21826628300</c:v>
                </c:pt>
                <c:pt idx="6">
                  <c:v>21423125300</c:v>
                </c:pt>
                <c:pt idx="7">
                  <c:v>20877407100</c:v>
                </c:pt>
                <c:pt idx="8">
                  <c:v>20390957700</c:v>
                </c:pt>
                <c:pt idx="9">
                  <c:v>19961358900</c:v>
                </c:pt>
                <c:pt idx="10">
                  <c:v>19322018200</c:v>
                </c:pt>
                <c:pt idx="11">
                  <c:v>19125223300</c:v>
                </c:pt>
                <c:pt idx="12">
                  <c:v>18416831000</c:v>
                </c:pt>
                <c:pt idx="13">
                  <c:v>21851640300</c:v>
                </c:pt>
                <c:pt idx="14">
                  <c:v>21763314200</c:v>
                </c:pt>
                <c:pt idx="15">
                  <c:v>21978042700</c:v>
                </c:pt>
                <c:pt idx="16">
                  <c:v>22183194700</c:v>
                </c:pt>
                <c:pt idx="17">
                  <c:v>22313824200</c:v>
                </c:pt>
                <c:pt idx="18">
                  <c:v>22380982700</c:v>
                </c:pt>
                <c:pt idx="19">
                  <c:v>22328730700</c:v>
                </c:pt>
                <c:pt idx="20">
                  <c:v>21992540400</c:v>
                </c:pt>
                <c:pt idx="21">
                  <c:v>21889430300</c:v>
                </c:pt>
                <c:pt idx="22">
                  <c:v>21613414700</c:v>
                </c:pt>
                <c:pt idx="23">
                  <c:v>21549160700</c:v>
                </c:pt>
                <c:pt idx="24">
                  <c:v>21341193000</c:v>
                </c:pt>
                <c:pt idx="25">
                  <c:v>21016965800</c:v>
                </c:pt>
                <c:pt idx="26">
                  <c:v>20676400100</c:v>
                </c:pt>
                <c:pt idx="27">
                  <c:v>20474348900</c:v>
                </c:pt>
                <c:pt idx="28">
                  <c:v>20197745800</c:v>
                </c:pt>
                <c:pt idx="29">
                  <c:v>19835934600</c:v>
                </c:pt>
                <c:pt idx="30">
                  <c:v>19669915200</c:v>
                </c:pt>
                <c:pt idx="31">
                  <c:v>19130695800</c:v>
                </c:pt>
                <c:pt idx="32">
                  <c:v>19295146500</c:v>
                </c:pt>
                <c:pt idx="33">
                  <c:v>19496755900</c:v>
                </c:pt>
                <c:pt idx="34">
                  <c:v>18952369200</c:v>
                </c:pt>
                <c:pt idx="35">
                  <c:v>18783670400</c:v>
                </c:pt>
                <c:pt idx="36">
                  <c:v>18562038600</c:v>
                </c:pt>
                <c:pt idx="37">
                  <c:v>18280187200</c:v>
                </c:pt>
                <c:pt idx="38">
                  <c:v>17806980200</c:v>
                </c:pt>
                <c:pt idx="39">
                  <c:v>17373696500</c:v>
                </c:pt>
                <c:pt idx="40">
                  <c:v>17083260800</c:v>
                </c:pt>
                <c:pt idx="41">
                  <c:v>16575924100</c:v>
                </c:pt>
                <c:pt idx="42">
                  <c:v>16313630200</c:v>
                </c:pt>
                <c:pt idx="43">
                  <c:v>15989460600</c:v>
                </c:pt>
                <c:pt idx="44">
                  <c:v>15974665500</c:v>
                </c:pt>
                <c:pt idx="45">
                  <c:v>15609544800</c:v>
                </c:pt>
                <c:pt idx="46">
                  <c:v>15341115800</c:v>
                </c:pt>
                <c:pt idx="47">
                  <c:v>15039974800</c:v>
                </c:pt>
                <c:pt idx="48">
                  <c:v>14792838700</c:v>
                </c:pt>
                <c:pt idx="49">
                  <c:v>14551236500</c:v>
                </c:pt>
                <c:pt idx="50">
                  <c:v>14432294200</c:v>
                </c:pt>
                <c:pt idx="51">
                  <c:v>14252400700</c:v>
                </c:pt>
                <c:pt idx="52">
                  <c:v>14082934300</c:v>
                </c:pt>
                <c:pt idx="53">
                  <c:v>13826686300</c:v>
                </c:pt>
                <c:pt idx="54">
                  <c:v>13722342300</c:v>
                </c:pt>
                <c:pt idx="55">
                  <c:v>12944487000</c:v>
                </c:pt>
                <c:pt idx="56">
                  <c:v>13003201900</c:v>
                </c:pt>
              </c:numCache>
            </c:numRef>
          </c:yVal>
        </c:ser>
        <c:axId val="46942464"/>
        <c:axId val="43733760"/>
      </c:scatterChart>
      <c:scatterChart>
        <c:scatterStyle val="lineMarker"/>
        <c:ser>
          <c:idx val="0"/>
          <c:order val="1"/>
          <c:tx>
            <c:v>3/5/2010 Rad</c:v>
          </c:tx>
          <c:spPr>
            <a:ln w="28575">
              <a:noFill/>
            </a:ln>
          </c:spPr>
          <c:marker>
            <c:symbol val="circle"/>
            <c:size val="5"/>
            <c:spPr>
              <a:solidFill>
                <a:srgbClr val="339966"/>
              </a:solidFill>
              <a:ln>
                <a:solidFill>
                  <a:srgbClr val="339966"/>
                </a:solidFill>
                <a:prstDash val="solid"/>
              </a:ln>
            </c:spPr>
          </c:marker>
          <c:xVal>
            <c:numRef>
              <c:f>'Chart and data'!$A$3:$A$66</c:f>
              <c:numCache>
                <c:formatCode>0.00E+00</c:formatCode>
                <c:ptCount val="64"/>
                <c:pt idx="0">
                  <c:v>3.3298545399999995</c:v>
                </c:pt>
                <c:pt idx="1">
                  <c:v>3.32073946</c:v>
                </c:pt>
                <c:pt idx="2">
                  <c:v>3.31722055</c:v>
                </c:pt>
                <c:pt idx="3">
                  <c:v>3.2934003700000001</c:v>
                </c:pt>
                <c:pt idx="4">
                  <c:v>3.2966103699999998</c:v>
                </c:pt>
                <c:pt idx="5">
                  <c:v>2.6808645100000001</c:v>
                </c:pt>
                <c:pt idx="6">
                  <c:v>2.22543311</c:v>
                </c:pt>
                <c:pt idx="7">
                  <c:v>1.9796412899999996</c:v>
                </c:pt>
                <c:pt idx="8">
                  <c:v>1.7139203799999998</c:v>
                </c:pt>
                <c:pt idx="9">
                  <c:v>1.43030722</c:v>
                </c:pt>
                <c:pt idx="10">
                  <c:v>1.18492745</c:v>
                </c:pt>
                <c:pt idx="11">
                  <c:v>1.0594870000000001</c:v>
                </c:pt>
                <c:pt idx="12">
                  <c:v>0.82247315099999996</c:v>
                </c:pt>
                <c:pt idx="13">
                  <c:v>2.85732031</c:v>
                </c:pt>
                <c:pt idx="14">
                  <c:v>3.1264021599999996</c:v>
                </c:pt>
                <c:pt idx="15">
                  <c:v>3.3572291799999996</c:v>
                </c:pt>
                <c:pt idx="16">
                  <c:v>3.5966763799999995</c:v>
                </c:pt>
                <c:pt idx="17">
                  <c:v>3.9535016700000001</c:v>
                </c:pt>
                <c:pt idx="18">
                  <c:v>4.2377226400000003</c:v>
                </c:pt>
                <c:pt idx="19">
                  <c:v>4.536701690000001</c:v>
                </c:pt>
                <c:pt idx="20">
                  <c:v>4.9673729399999988</c:v>
                </c:pt>
                <c:pt idx="21">
                  <c:v>5.1909808899999978</c:v>
                </c:pt>
                <c:pt idx="22">
                  <c:v>5.5431908599999993</c:v>
                </c:pt>
                <c:pt idx="23">
                  <c:v>6.0560039899999998</c:v>
                </c:pt>
                <c:pt idx="24">
                  <c:v>6.4807355499999995</c:v>
                </c:pt>
                <c:pt idx="25">
                  <c:v>6.919561390000001</c:v>
                </c:pt>
                <c:pt idx="26">
                  <c:v>7.3532583999999996</c:v>
                </c:pt>
                <c:pt idx="27">
                  <c:v>7.6269503299999979</c:v>
                </c:pt>
                <c:pt idx="28">
                  <c:v>7.9437643199999997</c:v>
                </c:pt>
                <c:pt idx="29">
                  <c:v>8.2997475100000013</c:v>
                </c:pt>
                <c:pt idx="30">
                  <c:v>8.4635110100000013</c:v>
                </c:pt>
                <c:pt idx="31">
                  <c:v>9.1387168699999997</c:v>
                </c:pt>
                <c:pt idx="32">
                  <c:v>8.9255531300000008</c:v>
                </c:pt>
                <c:pt idx="33">
                  <c:v>8.756685130000001</c:v>
                </c:pt>
                <c:pt idx="34">
                  <c:v>9.2322283199999973</c:v>
                </c:pt>
                <c:pt idx="35">
                  <c:v>9.6227041800000013</c:v>
                </c:pt>
                <c:pt idx="36">
                  <c:v>10.0178455</c:v>
                </c:pt>
                <c:pt idx="37">
                  <c:v>10.3743908</c:v>
                </c:pt>
                <c:pt idx="38">
                  <c:v>10.984875000000001</c:v>
                </c:pt>
                <c:pt idx="39">
                  <c:v>11.631062099999999</c:v>
                </c:pt>
                <c:pt idx="40">
                  <c:v>12.0923658</c:v>
                </c:pt>
                <c:pt idx="41">
                  <c:v>12.7855279</c:v>
                </c:pt>
                <c:pt idx="42">
                  <c:v>13.244103999999998</c:v>
                </c:pt>
                <c:pt idx="43">
                  <c:v>13.877061100000001</c:v>
                </c:pt>
                <c:pt idx="44">
                  <c:v>14.331020799999999</c:v>
                </c:pt>
                <c:pt idx="45">
                  <c:v>15.018213399999997</c:v>
                </c:pt>
                <c:pt idx="46">
                  <c:v>15.741213899999996</c:v>
                </c:pt>
                <c:pt idx="47">
                  <c:v>16.446034099999995</c:v>
                </c:pt>
                <c:pt idx="48">
                  <c:v>17.254276900000001</c:v>
                </c:pt>
                <c:pt idx="49">
                  <c:v>17.991795499999995</c:v>
                </c:pt>
                <c:pt idx="50">
                  <c:v>18.351627700000005</c:v>
                </c:pt>
                <c:pt idx="51">
                  <c:v>19.043035700000001</c:v>
                </c:pt>
                <c:pt idx="52">
                  <c:v>19.803149599999998</c:v>
                </c:pt>
                <c:pt idx="53">
                  <c:v>20.222639999999988</c:v>
                </c:pt>
                <c:pt idx="54">
                  <c:v>20.770319599999997</c:v>
                </c:pt>
                <c:pt idx="55">
                  <c:v>20.965282299999988</c:v>
                </c:pt>
                <c:pt idx="56">
                  <c:v>20.958699399999997</c:v>
                </c:pt>
                <c:pt idx="57">
                  <c:v>18.731563000000001</c:v>
                </c:pt>
                <c:pt idx="58">
                  <c:v>20.5486851</c:v>
                </c:pt>
                <c:pt idx="59">
                  <c:v>20.956125400000001</c:v>
                </c:pt>
                <c:pt idx="60">
                  <c:v>0.54251553799999996</c:v>
                </c:pt>
                <c:pt idx="61">
                  <c:v>20.756465700000003</c:v>
                </c:pt>
                <c:pt idx="62">
                  <c:v>20.983598499999996</c:v>
                </c:pt>
                <c:pt idx="63">
                  <c:v>0.54617613200000004</c:v>
                </c:pt>
              </c:numCache>
            </c:numRef>
          </c:xVal>
          <c:yVal>
            <c:numRef>
              <c:f>'Chart and data'!$C$3:$C$66</c:f>
              <c:numCache>
                <c:formatCode>0.00E+00</c:formatCode>
                <c:ptCount val="64"/>
                <c:pt idx="0">
                  <c:v>1.1809536200000003E-2</c:v>
                </c:pt>
                <c:pt idx="1">
                  <c:v>1.1942809600000007E-2</c:v>
                </c:pt>
                <c:pt idx="2">
                  <c:v>1.0145557200000004E-2</c:v>
                </c:pt>
                <c:pt idx="3">
                  <c:v>7.2671748299999988E-3</c:v>
                </c:pt>
                <c:pt idx="4">
                  <c:v>1.1508947800000001E-4</c:v>
                </c:pt>
                <c:pt idx="5">
                  <c:v>1.1800704400000004E-2</c:v>
                </c:pt>
                <c:pt idx="6">
                  <c:v>1.17390663E-2</c:v>
                </c:pt>
                <c:pt idx="7">
                  <c:v>1.1081930100000002E-2</c:v>
                </c:pt>
                <c:pt idx="8">
                  <c:v>1.0571728700000003E-2</c:v>
                </c:pt>
                <c:pt idx="9">
                  <c:v>1.6543111800000005E-4</c:v>
                </c:pt>
                <c:pt idx="10">
                  <c:v>1.5793295200000005E-4</c:v>
                </c:pt>
                <c:pt idx="11">
                  <c:v>1.7642474800000008E-4</c:v>
                </c:pt>
                <c:pt idx="12">
                  <c:v>1.22596591E-2</c:v>
                </c:pt>
                <c:pt idx="13">
                  <c:v>1.0958263499999999E-2</c:v>
                </c:pt>
                <c:pt idx="14">
                  <c:v>1.1521546500000002E-2</c:v>
                </c:pt>
                <c:pt idx="15">
                  <c:v>1.3316594100000004E-4</c:v>
                </c:pt>
                <c:pt idx="16">
                  <c:v>1.1384453900000003E-2</c:v>
                </c:pt>
                <c:pt idx="17">
                  <c:v>1.1007563700000002E-2</c:v>
                </c:pt>
                <c:pt idx="18">
                  <c:v>1.0383604700000002E-2</c:v>
                </c:pt>
                <c:pt idx="19">
                  <c:v>1.0039848300000001E-2</c:v>
                </c:pt>
                <c:pt idx="20">
                  <c:v>1.12742681E-2</c:v>
                </c:pt>
                <c:pt idx="21">
                  <c:v>1.1282706000000002E-2</c:v>
                </c:pt>
                <c:pt idx="22">
                  <c:v>1.06351911E-2</c:v>
                </c:pt>
                <c:pt idx="23">
                  <c:v>1.07552117E-2</c:v>
                </c:pt>
                <c:pt idx="24">
                  <c:v>1.07793779E-2</c:v>
                </c:pt>
                <c:pt idx="25">
                  <c:v>9.8096815600000036E-3</c:v>
                </c:pt>
                <c:pt idx="26">
                  <c:v>1.2519180600000002E-2</c:v>
                </c:pt>
                <c:pt idx="27">
                  <c:v>1.3182408600000004E-2</c:v>
                </c:pt>
                <c:pt idx="28">
                  <c:v>1.2268834400000001E-2</c:v>
                </c:pt>
                <c:pt idx="29">
                  <c:v>1.1889320700000004E-2</c:v>
                </c:pt>
                <c:pt idx="30">
                  <c:v>1.2050510400000001E-2</c:v>
                </c:pt>
                <c:pt idx="31">
                  <c:v>1.1190236099999999E-2</c:v>
                </c:pt>
                <c:pt idx="32">
                  <c:v>9.8759551400000069E-3</c:v>
                </c:pt>
                <c:pt idx="33">
                  <c:v>1.0360325800000002E-2</c:v>
                </c:pt>
                <c:pt idx="34">
                  <c:v>1.06351911E-2</c:v>
                </c:pt>
                <c:pt idx="35">
                  <c:v>1.01303881E-2</c:v>
                </c:pt>
                <c:pt idx="36">
                  <c:v>1.1173505000000004E-2</c:v>
                </c:pt>
                <c:pt idx="37">
                  <c:v>1.0747168400000002E-2</c:v>
                </c:pt>
                <c:pt idx="38">
                  <c:v>9.9575645300000043E-3</c:v>
                </c:pt>
                <c:pt idx="39">
                  <c:v>1.3560189200000007E-3</c:v>
                </c:pt>
                <c:pt idx="40">
                  <c:v>2.263365570000001E-4</c:v>
                </c:pt>
                <c:pt idx="41">
                  <c:v>1.0991105700000003E-2</c:v>
                </c:pt>
                <c:pt idx="42">
                  <c:v>1.1007563700000002E-2</c:v>
                </c:pt>
                <c:pt idx="43">
                  <c:v>9.9055536100000046E-3</c:v>
                </c:pt>
                <c:pt idx="44">
                  <c:v>1.0508645E-2</c:v>
                </c:pt>
                <c:pt idx="45">
                  <c:v>1.0344835600000001E-2</c:v>
                </c:pt>
                <c:pt idx="46">
                  <c:v>1.1299600599999999E-2</c:v>
                </c:pt>
                <c:pt idx="47">
                  <c:v>1.0183579500000003E-2</c:v>
                </c:pt>
                <c:pt idx="48">
                  <c:v>1.8857171100000007E-4</c:v>
                </c:pt>
                <c:pt idx="49">
                  <c:v>1.0275415499999999E-2</c:v>
                </c:pt>
                <c:pt idx="50">
                  <c:v>1.7841573900000007E-4</c:v>
                </c:pt>
                <c:pt idx="51">
                  <c:v>1.1190236099999999E-2</c:v>
                </c:pt>
                <c:pt idx="52">
                  <c:v>1.0360325800000002E-2</c:v>
                </c:pt>
                <c:pt idx="53">
                  <c:v>1.13419479E-2</c:v>
                </c:pt>
                <c:pt idx="54">
                  <c:v>1.0024837200000001E-2</c:v>
                </c:pt>
                <c:pt idx="55">
                  <c:v>2.5993403600000004E-4</c:v>
                </c:pt>
                <c:pt idx="56">
                  <c:v>1.5145296000000001E-4</c:v>
                </c:pt>
                <c:pt idx="57">
                  <c:v>1.4720791700000005E-4</c:v>
                </c:pt>
                <c:pt idx="58">
                  <c:v>9.9203860900000038E-3</c:v>
                </c:pt>
                <c:pt idx="59">
                  <c:v>9.5418635700000014E-3</c:v>
                </c:pt>
                <c:pt idx="60">
                  <c:v>9.7292841800000005E-3</c:v>
                </c:pt>
                <c:pt idx="61">
                  <c:v>1.10119924E-4</c:v>
                </c:pt>
                <c:pt idx="62">
                  <c:v>1.0375839300000002E-2</c:v>
                </c:pt>
                <c:pt idx="63">
                  <c:v>8.8938862200000062E-3</c:v>
                </c:pt>
              </c:numCache>
            </c:numRef>
          </c:yVal>
        </c:ser>
        <c:axId val="43735680"/>
        <c:axId val="43753856"/>
      </c:scatterChart>
      <c:valAx>
        <c:axId val="46942464"/>
        <c:scaling>
          <c:orientation val="minMax"/>
          <c:max val="45"/>
          <c:min val="0"/>
        </c:scaling>
        <c:axPos val="b"/>
        <c:majorGridlines>
          <c:spPr>
            <a:ln w="3175">
              <a:solidFill>
                <a:srgbClr val="969696"/>
              </a:solidFill>
              <a:prstDash val="solid"/>
            </a:ln>
          </c:spPr>
        </c:majorGridlines>
        <c:minorGridlines>
          <c:spPr>
            <a:ln w="3175">
              <a:solidFill>
                <a:srgbClr val="C0C0C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Eacc [MV/m]</a:t>
                </a:r>
              </a:p>
            </c:rich>
          </c:tx>
          <c:layout>
            <c:manualLayout>
              <c:xMode val="edge"/>
              <c:yMode val="edge"/>
              <c:x val="0.43407142632236656"/>
              <c:y val="0.91993185689948975"/>
            </c:manualLayout>
          </c:layout>
          <c:spPr>
            <a:noFill/>
            <a:ln w="25400">
              <a:noFill/>
            </a:ln>
          </c:spPr>
        </c:title>
        <c:numFmt formatCode="0" sourceLinked="0"/>
        <c:majorTickMark val="in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7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3733760"/>
        <c:crosses val="autoZero"/>
        <c:crossBetween val="midCat"/>
        <c:majorUnit val="10"/>
      </c:valAx>
      <c:valAx>
        <c:axId val="43733760"/>
        <c:scaling>
          <c:logBase val="10"/>
          <c:orientation val="minMax"/>
          <c:min val="100000000"/>
        </c:scaling>
        <c:axPos val="l"/>
        <c:majorGridlines>
          <c:spPr>
            <a:ln w="3175">
              <a:solidFill>
                <a:srgbClr val="969696"/>
              </a:solidFill>
              <a:prstDash val="solid"/>
            </a:ln>
          </c:spPr>
        </c:majorGridlines>
        <c:minorGridlines>
          <c:spPr>
            <a:ln w="3175">
              <a:solidFill>
                <a:srgbClr val="C0C0C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sz="157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575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Q</a:t>
                </a:r>
                <a:r>
                  <a:rPr lang="en-US" sz="1000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0</a:t>
                </a:r>
              </a:p>
            </c:rich>
          </c:tx>
          <c:layout>
            <c:manualLayout>
              <c:xMode val="edge"/>
              <c:yMode val="edge"/>
              <c:x val="1.4436965398748327E-2"/>
              <c:y val="0.47529812606473593"/>
            </c:manualLayout>
          </c:layout>
          <c:spPr>
            <a:noFill/>
            <a:ln w="25400">
              <a:noFill/>
            </a:ln>
          </c:spPr>
        </c:title>
        <c:numFmt formatCode="0.0E+00" sourceLinked="0"/>
        <c:majorTickMark val="in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7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6942464"/>
        <c:crosses val="autoZero"/>
        <c:crossBetween val="midCat"/>
      </c:valAx>
      <c:valAx>
        <c:axId val="43735680"/>
        <c:scaling>
          <c:orientation val="minMax"/>
        </c:scaling>
        <c:delete val="1"/>
        <c:axPos val="b"/>
        <c:numFmt formatCode="0.00E+00" sourceLinked="1"/>
        <c:tickLblPos val="none"/>
        <c:crossAx val="43753856"/>
        <c:crosses val="autoZero"/>
        <c:crossBetween val="midCat"/>
      </c:valAx>
      <c:valAx>
        <c:axId val="43753856"/>
        <c:scaling>
          <c:logBase val="10"/>
          <c:orientation val="minMax"/>
          <c:max val="100"/>
          <c:min val="1.0000000000000007E-2"/>
        </c:scaling>
        <c:axPos val="r"/>
        <c:title>
          <c:tx>
            <c:rich>
              <a:bodyPr/>
              <a:lstStyle/>
              <a:p>
                <a:pPr>
                  <a:defRPr sz="157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Radiation [mR/h]</a:t>
                </a:r>
              </a:p>
            </c:rich>
          </c:tx>
          <c:layout>
            <c:manualLayout>
              <c:xMode val="edge"/>
              <c:yMode val="edge"/>
              <c:x val="0.93455289347897541"/>
              <c:y val="0.35093696763202753"/>
            </c:manualLayout>
          </c:layout>
          <c:spPr>
            <a:noFill/>
            <a:ln w="25400">
              <a:noFill/>
            </a:ln>
          </c:spPr>
        </c:title>
        <c:numFmt formatCode="0.0E+00" sourceLinked="0"/>
        <c:maj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7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3735680"/>
        <c:crosses val="max"/>
        <c:crossBetween val="midCat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7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7E1955-E1C7-4289-8EE4-CD03FACA1ACB}" type="datetimeFigureOut">
              <a:rPr lang="en-US"/>
              <a:pPr>
                <a:defRPr/>
              </a:pPr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564C45-7C46-479D-8382-DE99EAA1CB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991ECAE-34B6-4B23-9F83-3D5C017E57A9}" type="datetimeFigureOut">
              <a:rPr lang="en-US"/>
              <a:pPr>
                <a:defRPr/>
              </a:pPr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56DFCDE-1A2E-407A-9674-D4C7F76BE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BFC23E-D1B9-45F3-8C25-16E591BB501D}" type="datetimeFigureOut">
              <a:rPr lang="en-US"/>
              <a:pPr>
                <a:defRPr/>
              </a:pPr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A61E229-3E8D-42FD-92AD-A189BA952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0204D2-65C4-4B3C-AE24-8EC3822FE268}" type="datetimeFigureOut">
              <a:rPr lang="en-US"/>
              <a:pPr>
                <a:defRPr/>
              </a:pPr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2C2BDCA-F918-47D5-AD22-1F83A52F6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BF8F634-CA20-4EF4-8B75-8D3B51DDA979}" type="datetimeFigureOut">
              <a:rPr lang="en-US"/>
              <a:pPr>
                <a:defRPr/>
              </a:pPr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7BC972-C115-419C-84EE-2F86B5943B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FCC16C-4B7B-4795-95DB-0C1330AB5CF8}" type="datetimeFigureOut">
              <a:rPr lang="en-US"/>
              <a:pPr>
                <a:defRPr/>
              </a:pPr>
              <a:t>3/8/2010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6FED472-364B-4475-80A6-25380B5DD8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BBE0C6D-9FF9-46C1-8F18-47D74C28850D}" type="datetimeFigureOut">
              <a:rPr lang="en-US"/>
              <a:pPr>
                <a:defRPr/>
              </a:pPr>
              <a:t>3/8/2010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B544CB1-F82C-46FF-B0C5-E5279CD28B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20A7912-96F6-46D4-B6DB-08D8DA9C3D99}" type="datetimeFigureOut">
              <a:rPr lang="en-US"/>
              <a:pPr>
                <a:defRPr/>
              </a:pPr>
              <a:t>3/8/2010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3422228-C341-4750-A1F7-6DDC28614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7A4F4C8-43E5-4552-BAF9-3C67E98D3F55}" type="datetimeFigureOut">
              <a:rPr lang="en-US"/>
              <a:pPr>
                <a:defRPr/>
              </a:pPr>
              <a:t>3/8/2010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51019BE-2A46-43E7-8326-4922F5E571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D9F71F-4A74-4EB1-B965-C3209E6C44B7}" type="datetimeFigureOut">
              <a:rPr lang="en-US"/>
              <a:pPr>
                <a:defRPr/>
              </a:pPr>
              <a:t>3/8/2010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8928CB-1DBB-4B53-8318-2A347D2AD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B8845BC-8816-4441-B549-A7BB7968299C}" type="datetimeFigureOut">
              <a:rPr lang="en-US"/>
              <a:pPr>
                <a:defRPr/>
              </a:pPr>
              <a:t>3/8/2010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BFCC23-9401-4F15-AF4E-D1F69DFED4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BB8BD7D-E0BE-48C0-B724-DF2CE09777EE}" type="datetimeFigureOut">
              <a:rPr lang="en-US"/>
              <a:pPr>
                <a:defRPr/>
              </a:pPr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G. Wu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6CB593C-1516-4568-BFA7-3652D1529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Single cell coordination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dirty="0">
                <a:latin typeface="+mj-lt"/>
                <a:ea typeface="+mj-ea"/>
                <a:cs typeface="+mj-cs"/>
              </a:rPr>
              <a:t>Single Cell Cavity Activity 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Plan</a:t>
            </a:r>
            <a:endParaRPr lang="en-US" sz="3600" dirty="0">
              <a:latin typeface="+mj-lt"/>
              <a:ea typeface="+mj-ea"/>
              <a:cs typeface="+mj-cs"/>
            </a:endParaRPr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685800" y="762000"/>
            <a:ext cx="7924800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2000" dirty="0"/>
              <a:t>ANL EP </a:t>
            </a:r>
            <a:r>
              <a:rPr lang="en-US" sz="2000" dirty="0" smtClean="0"/>
              <a:t>optimization (TE1AES005</a:t>
            </a:r>
            <a:r>
              <a:rPr lang="en-US" sz="2000" dirty="0"/>
              <a:t>, TE1ACC001) </a:t>
            </a:r>
          </a:p>
          <a:p>
            <a:pPr marL="342900" indent="-342900">
              <a:buFontTx/>
              <a:buAutoNum type="arabicPeriod"/>
            </a:pPr>
            <a:r>
              <a:rPr lang="en-US" sz="2000" dirty="0"/>
              <a:t>R&amp;D cavities </a:t>
            </a:r>
            <a:br>
              <a:rPr lang="en-US" sz="2000" dirty="0"/>
            </a:br>
            <a:r>
              <a:rPr lang="en-US" sz="2000" dirty="0" smtClean="0"/>
              <a:t>  A. </a:t>
            </a:r>
            <a:r>
              <a:rPr lang="en-US" dirty="0" smtClean="0"/>
              <a:t>Tumble</a:t>
            </a:r>
            <a:r>
              <a:rPr lang="en-US" dirty="0"/>
              <a:t>, 2 </a:t>
            </a:r>
            <a:r>
              <a:rPr lang="en-US" dirty="0" smtClean="0"/>
              <a:t>cavities (TE1ACC004, </a:t>
            </a:r>
            <a:r>
              <a:rPr lang="en-US" dirty="0" smtClean="0">
                <a:solidFill>
                  <a:srgbClr val="FF0000"/>
                </a:solidFill>
              </a:rPr>
              <a:t>NR-6, TE1CAT001</a:t>
            </a:r>
            <a:r>
              <a:rPr lang="en-US" dirty="0" smtClean="0"/>
              <a:t>)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B. Laser </a:t>
            </a:r>
            <a:r>
              <a:rPr lang="en-US" dirty="0"/>
              <a:t>re-melting, 2 </a:t>
            </a:r>
            <a:r>
              <a:rPr lang="en-US" dirty="0" smtClean="0"/>
              <a:t>cavities (</a:t>
            </a:r>
            <a:r>
              <a:rPr lang="en-US" dirty="0" smtClean="0">
                <a:solidFill>
                  <a:srgbClr val="FF0000"/>
                </a:solidFill>
              </a:rPr>
              <a:t>TE1ACC003</a:t>
            </a:r>
            <a:r>
              <a:rPr lang="en-US" dirty="0" smtClean="0"/>
              <a:t>)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C. CMP </a:t>
            </a:r>
            <a:r>
              <a:rPr lang="en-US" dirty="0"/>
              <a:t>process, 1-2 cavities </a:t>
            </a:r>
            <a:br>
              <a:rPr lang="en-US" dirty="0"/>
            </a:br>
            <a:r>
              <a:rPr lang="en-US" dirty="0" smtClean="0"/>
              <a:t>  D. ECS </a:t>
            </a:r>
            <a:r>
              <a:rPr lang="en-US" dirty="0"/>
              <a:t>investigation, 2 </a:t>
            </a:r>
            <a:r>
              <a:rPr lang="en-US" dirty="0" smtClean="0"/>
              <a:t>cavities (</a:t>
            </a:r>
            <a:r>
              <a:rPr lang="en-US" dirty="0" smtClean="0">
                <a:solidFill>
                  <a:srgbClr val="FF0000"/>
                </a:solidFill>
              </a:rPr>
              <a:t>TE1ACC005, TE1ACC006</a:t>
            </a:r>
            <a:r>
              <a:rPr lang="en-US" dirty="0" smtClean="0"/>
              <a:t>)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E. manufacturing </a:t>
            </a:r>
            <a:r>
              <a:rPr lang="en-US" dirty="0"/>
              <a:t>optimization, 2 cavities </a:t>
            </a:r>
            <a:br>
              <a:rPr lang="en-US" dirty="0"/>
            </a:br>
            <a:r>
              <a:rPr lang="en-US" dirty="0" smtClean="0"/>
              <a:t>  F.  Atomic Layer Deposition (ALD) cavities</a:t>
            </a:r>
          </a:p>
          <a:p>
            <a:pPr marL="800100" lvl="1" indent="-342900"/>
            <a:r>
              <a:rPr lang="en-US" dirty="0" smtClean="0"/>
              <a:t>G. Traveling wave cavity, 2 cavities</a:t>
            </a:r>
          </a:p>
          <a:p>
            <a:pPr marL="342900" indent="-342900">
              <a:buFontTx/>
              <a:buAutoNum type="arabicPeriod"/>
            </a:pPr>
            <a:r>
              <a:rPr lang="en-US" sz="2000" dirty="0" smtClean="0"/>
              <a:t>Vendor </a:t>
            </a:r>
            <a:r>
              <a:rPr lang="en-US" sz="2000" dirty="0"/>
              <a:t>qualification </a:t>
            </a:r>
            <a:br>
              <a:rPr lang="en-US" sz="2000" dirty="0"/>
            </a:br>
            <a:r>
              <a:rPr lang="en-US" sz="2000" dirty="0"/>
              <a:t>   </a:t>
            </a:r>
            <a:r>
              <a:rPr lang="en-US" dirty="0" smtClean="0"/>
              <a:t>RRCAT, 2 cavities (</a:t>
            </a:r>
            <a:r>
              <a:rPr lang="en-US" dirty="0" smtClean="0">
                <a:solidFill>
                  <a:srgbClr val="FF0000"/>
                </a:solidFill>
              </a:rPr>
              <a:t>TE1CAT001, TE1CAT002</a:t>
            </a:r>
            <a:r>
              <a:rPr lang="en-US" dirty="0" smtClean="0"/>
              <a:t>) </a:t>
            </a:r>
          </a:p>
          <a:p>
            <a:pPr marL="342900" indent="-342900"/>
            <a:r>
              <a:rPr lang="en-US" dirty="0" smtClean="0"/>
              <a:t>         ABLE EP 2 cavities </a:t>
            </a:r>
            <a:endParaRPr lang="en-US" dirty="0"/>
          </a:p>
          <a:p>
            <a:pPr marL="457200" indent="-457200">
              <a:buFont typeface="+mj-lt"/>
              <a:buAutoNum type="arabicPeriod" startAt="4"/>
            </a:pPr>
            <a:r>
              <a:rPr lang="en-US" sz="2000" dirty="0"/>
              <a:t>Infrastructure support </a:t>
            </a:r>
            <a:br>
              <a:rPr lang="en-US" sz="2000" dirty="0"/>
            </a:br>
            <a:r>
              <a:rPr lang="en-US" sz="2000" dirty="0"/>
              <a:t> 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Furnace verification, 1 cavity.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(completed)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Diode T-map and second sound development 1 cavity </a:t>
            </a:r>
            <a:br>
              <a:rPr lang="en-US" dirty="0"/>
            </a:br>
            <a:r>
              <a:rPr lang="en-US" dirty="0"/>
              <a:t> ANL HPR water verification 1 cavity  </a:t>
            </a:r>
            <a:endParaRPr lang="en-US" dirty="0" smtClean="0"/>
          </a:p>
          <a:p>
            <a:pPr marL="342900" indent="-342900">
              <a:buFontTx/>
              <a:buAutoNum type="arabicPeriod" startAt="4"/>
            </a:pPr>
            <a:r>
              <a:rPr lang="en-US" sz="2000" dirty="0" smtClean="0"/>
              <a:t>Basic R&amp;D  </a:t>
            </a:r>
          </a:p>
          <a:p>
            <a:pPr marL="342900" indent="-342900"/>
            <a:r>
              <a:rPr lang="en-US" dirty="0" smtClean="0"/>
              <a:t>        A. EP cavity Q-slope studies</a:t>
            </a:r>
          </a:p>
          <a:p>
            <a:pPr marL="342900" indent="-342900"/>
            <a:r>
              <a:rPr lang="en-US" i="1" dirty="0" smtClean="0"/>
              <a:t>        </a:t>
            </a:r>
            <a:r>
              <a:rPr lang="en-US" dirty="0" smtClean="0"/>
              <a:t>B. General Q-slope studies (TE1AES002)</a:t>
            </a:r>
            <a:r>
              <a:rPr lang="en-US" sz="2000" dirty="0">
                <a:solidFill>
                  <a:srgbClr val="FF0000"/>
                </a:solidFill>
              </a:rPr>
              <a:t/>
            </a:r>
            <a:br>
              <a:rPr lang="en-US" sz="2000" dirty="0">
                <a:solidFill>
                  <a:srgbClr val="FF0000"/>
                </a:solidFill>
              </a:rPr>
            </a:br>
            <a:r>
              <a:rPr lang="en-US" sz="2000" dirty="0">
                <a:solidFill>
                  <a:srgbClr val="FF0000"/>
                </a:solidFill>
              </a:rPr>
              <a:t>  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Summary</a:t>
            </a:r>
          </a:p>
        </p:txBody>
      </p:sp>
      <p:sp>
        <p:nvSpPr>
          <p:cNvPr id="15363" name="Rectangle 3"/>
          <p:cNvSpPr>
            <a:spLocks noGrp="1"/>
          </p:cNvSpPr>
          <p:nvPr>
            <p:ph type="body" idx="4294967295"/>
          </p:nvPr>
        </p:nvSpPr>
        <p:spPr>
          <a:xfrm>
            <a:off x="228600" y="914400"/>
            <a:ext cx="8763000" cy="5638800"/>
          </a:xfrm>
        </p:spPr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TE1ACC003 (Laser), 120C Baking completed, in queue for RF test.</a:t>
            </a:r>
          </a:p>
          <a:p>
            <a:r>
              <a:rPr lang="en-US" sz="2400" dirty="0" smtClean="0"/>
              <a:t>TE1ACC005&amp;006 (ECS), Replica in progress.</a:t>
            </a:r>
          </a:p>
          <a:p>
            <a:r>
              <a:rPr lang="en-US" sz="2400" dirty="0" smtClean="0"/>
              <a:t>TW1AES001&amp;002 (traveling wave), in queue for BCP this week.</a:t>
            </a:r>
          </a:p>
          <a:p>
            <a:r>
              <a:rPr lang="en-US" sz="2400" dirty="0" smtClean="0"/>
              <a:t>TE1CAT001/NR-6, tumble polishing completed, in queue for EP.</a:t>
            </a:r>
          </a:p>
          <a:p>
            <a:r>
              <a:rPr lang="en-US" sz="2400" dirty="0" smtClean="0"/>
              <a:t>TE1CAT002 (India </a:t>
            </a:r>
            <a:r>
              <a:rPr lang="en-US" sz="2400" dirty="0" err="1" smtClean="0"/>
              <a:t>collab</a:t>
            </a:r>
            <a:r>
              <a:rPr lang="en-US" sz="2400" dirty="0" smtClean="0"/>
              <a:t>.), RF test done, quenched at 21 MV/m, quench area identified with two thermometer bands</a:t>
            </a:r>
          </a:p>
          <a:p>
            <a:r>
              <a:rPr lang="en-US" sz="2400" dirty="0" smtClean="0"/>
              <a:t>TE1AES004 (basic SRF), in queue for HPR/Assy. </a:t>
            </a:r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217" name="Group 1473"/>
          <p:cNvGraphicFramePr>
            <a:graphicFrameLocks noGrp="1"/>
          </p:cNvGraphicFramePr>
          <p:nvPr/>
        </p:nvGraphicFramePr>
        <p:xfrm>
          <a:off x="0" y="381000"/>
          <a:ext cx="9144000" cy="5615305"/>
        </p:xfrm>
        <a:graphic>
          <a:graphicData uri="http://schemas.openxmlformats.org/drawingml/2006/table">
            <a:tbl>
              <a:tblPr/>
              <a:tblGrid>
                <a:gridCol w="914400"/>
                <a:gridCol w="1447800"/>
                <a:gridCol w="1752600"/>
                <a:gridCol w="1371600"/>
                <a:gridCol w="2895600"/>
                <a:gridCol w="762000"/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Number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Current location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Main purpose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Latest Activity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Current status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Notes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TE1AES004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Equator quenching, T-map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 queue for HPR/assy.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TE1AES005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MDTL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CMP, EP, ABLE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be HF rinsed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IB1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CABOT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CMP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 done, to be polished at CABOT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IB1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laser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remelting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120C baking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 queue for RF test.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MDTL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Tumbling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Inspected/replicated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ABLE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IMDTL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Eddy current scanning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Molding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Optical inspection and one final EP (40micon)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MDTL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Eddy current scanning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Molding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be progressive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ANL RF commissioning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IB1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ABLE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One more RF test for Q-disease study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FNAL/ICB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E-beam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remelting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on Pit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inspected, to be processed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FNAL/ICB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Tumble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Tumble polishing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 queue for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TE1CAT001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RRCAT collaboration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Tumble polishing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 queue for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TE1CAT002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IB1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RRCAT collaboration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RF test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Visual inspection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TW1AES001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Traveling wave prototype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Cavity inspection, Tooling design for BCP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TW1AES002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Traveling wave prototype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Cavity Inspection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504" name="Text Box 1369"/>
          <p:cNvSpPr txBox="1">
            <a:spLocks noChangeArrowheads="1"/>
          </p:cNvSpPr>
          <p:nvPr/>
        </p:nvSpPr>
        <p:spPr bwMode="auto">
          <a:xfrm>
            <a:off x="2057400" y="0"/>
            <a:ext cx="495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Single cell list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0" y="381000"/>
          <a:ext cx="9144000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467600" y="5943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Ozelis</a:t>
            </a:r>
            <a:r>
              <a:rPr lang="en-US" dirty="0" smtClean="0"/>
              <a:t>, Wu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419600" y="2133600"/>
            <a:ext cx="23622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Quench at 21 MV/m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919179"/>
            <a:ext cx="8839200" cy="3938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0"/>
            <a:ext cx="8991600" cy="4083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38200" y="44196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Band 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15240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Band 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0800" y="3048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TE1CAT002 T-map data at 21 MV/m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879</TotalTime>
  <Words>312</Words>
  <Application>Microsoft Office PowerPoint</Application>
  <PresentationFormat>On-screen Show (4:3)</PresentationFormat>
  <Paragraphs>128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Custom Design</vt:lpstr>
      <vt:lpstr>Single cell coordination</vt:lpstr>
      <vt:lpstr>Slide 2</vt:lpstr>
      <vt:lpstr>Summary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Single cell coordination</dc:title>
  <dc:creator>owner</dc:creator>
  <cp:lastModifiedBy>shilpee</cp:lastModifiedBy>
  <cp:revision>71</cp:revision>
  <dcterms:created xsi:type="dcterms:W3CDTF">2009-10-12T04:39:25Z</dcterms:created>
  <dcterms:modified xsi:type="dcterms:W3CDTF">2010-03-08T19:15:16Z</dcterms:modified>
</cp:coreProperties>
</file>