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9"/>
  </p:notesMasterIdLst>
  <p:sldIdLst>
    <p:sldId id="331" r:id="rId2"/>
    <p:sldId id="332" r:id="rId3"/>
    <p:sldId id="333" r:id="rId4"/>
    <p:sldId id="334" r:id="rId5"/>
    <p:sldId id="335" r:id="rId6"/>
    <p:sldId id="337" r:id="rId7"/>
    <p:sldId id="338" r:id="rId8"/>
    <p:sldId id="339" r:id="rId9"/>
    <p:sldId id="342" r:id="rId10"/>
    <p:sldId id="343" r:id="rId11"/>
    <p:sldId id="340" r:id="rId12"/>
    <p:sldId id="341" r:id="rId13"/>
    <p:sldId id="344" r:id="rId14"/>
    <p:sldId id="345" r:id="rId15"/>
    <p:sldId id="346" r:id="rId16"/>
    <p:sldId id="347" r:id="rId17"/>
    <p:sldId id="33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7" autoAdjust="0"/>
    <p:restoredTop sz="99381" autoAdjust="0"/>
  </p:normalViewPr>
  <p:slideViewPr>
    <p:cSldViewPr>
      <p:cViewPr>
        <p:scale>
          <a:sx n="110" d="100"/>
          <a:sy n="110" d="100"/>
        </p:scale>
        <p:origin x="-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6"/>
    </p:cViewPr>
  </p:sorterViewPr>
  <p:notesViewPr>
    <p:cSldViewPr>
      <p:cViewPr varScale="1">
        <p:scale>
          <a:sx n="59" d="100"/>
          <a:sy n="59" d="100"/>
        </p:scale>
        <p:origin x="-198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3/8/2010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7772400" cy="1975104"/>
          </a:xfrm>
        </p:spPr>
        <p:txBody>
          <a:bodyPr/>
          <a:lstStyle/>
          <a:p>
            <a:r>
              <a:rPr lang="en-US" dirty="0" smtClean="0"/>
              <a:t>Hadron Showers in GEANT4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(progress report)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09600" y="152400"/>
            <a:ext cx="7772400" cy="1508760"/>
          </a:xfrm>
        </p:spPr>
        <p:txBody>
          <a:bodyPr/>
          <a:lstStyle/>
          <a:p>
            <a:r>
              <a:rPr lang="en-US" dirty="0" smtClean="0"/>
              <a:t>Adam Para, </a:t>
            </a:r>
          </a:p>
          <a:p>
            <a:r>
              <a:rPr lang="en-US" dirty="0" smtClean="0"/>
              <a:t>Fermilab,  </a:t>
            </a:r>
            <a:r>
              <a:rPr lang="en-US" dirty="0" smtClean="0"/>
              <a:t>March 9</a:t>
            </a:r>
            <a:r>
              <a:rPr lang="en-US" dirty="0" smtClean="0"/>
              <a:t>, </a:t>
            </a:r>
            <a:r>
              <a:rPr lang="en-US" dirty="0" smtClean="0"/>
              <a:t>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Baryons</a:t>
            </a:r>
            <a:endParaRPr lang="en-US" dirty="0"/>
          </a:p>
        </p:txBody>
      </p:sp>
      <p:pic>
        <p:nvPicPr>
          <p:cNvPr id="6" name="Content Placeholder 5" descr="baryons_inelastic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2763"/>
            <a:ext cx="8153400" cy="914400"/>
          </a:xfrm>
        </p:spPr>
        <p:txBody>
          <a:bodyPr/>
          <a:lstStyle/>
          <a:p>
            <a:r>
              <a:rPr lang="en-US" dirty="0" smtClean="0"/>
              <a:t>‘High Energy’ Neutrons, E&gt;100 MeV</a:t>
            </a:r>
            <a:endParaRPr lang="en-US" dirty="0"/>
          </a:p>
        </p:txBody>
      </p:sp>
      <p:pic>
        <p:nvPicPr>
          <p:cNvPr id="6" name="Content Placeholder 5" descr="neutron_inel_high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1905000"/>
            <a:ext cx="2819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similar to pions and other baryons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strong component at low energies (</a:t>
            </a:r>
            <a:r>
              <a:rPr lang="en-US" dirty="0" err="1" smtClean="0">
                <a:latin typeface="+mn-lt"/>
              </a:rPr>
              <a:t>thermalization</a:t>
            </a:r>
            <a:r>
              <a:rPr lang="en-US" dirty="0" smtClean="0">
                <a:latin typeface="+mn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some late component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wide spatial distribution (presumably correlated with low E)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r>
              <a:rPr lang="en-US" dirty="0" smtClean="0"/>
              <a:t>‘Low Energy’ Neutrons,  E&lt;100 MeV </a:t>
            </a:r>
            <a:endParaRPr lang="en-US" dirty="0"/>
          </a:p>
        </p:txBody>
      </p:sp>
      <p:pic>
        <p:nvPicPr>
          <p:cNvPr id="6" name="Content Placeholder 5" descr="neutron_inel_low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1905000"/>
            <a:ext cx="228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 lot of them, strong peak around 0 MeV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surpringly</a:t>
            </a:r>
            <a:r>
              <a:rPr lang="en-US" dirty="0" smtClean="0">
                <a:latin typeface="+mn-lt"/>
              </a:rPr>
              <a:t>(?) prompt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wide spatial distribution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Capture</a:t>
            </a:r>
            <a:endParaRPr lang="en-US" dirty="0"/>
          </a:p>
        </p:txBody>
      </p:sp>
      <p:pic>
        <p:nvPicPr>
          <p:cNvPr id="6" name="Content Placeholder 5" descr="neutron_captur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14478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strongly peaked at E = 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exponential time decay, </a:t>
            </a:r>
            <a:r>
              <a:rPr lang="en-US" dirty="0" smtClean="0">
                <a:latin typeface="Symbol" pitchFamily="18" charset="2"/>
              </a:rPr>
              <a:t>t</a:t>
            </a:r>
            <a:r>
              <a:rPr lang="en-US" dirty="0" smtClean="0">
                <a:latin typeface="+mn-lt"/>
              </a:rPr>
              <a:t>~ 1.3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>
                <a:latin typeface="+mn-lt"/>
              </a:rPr>
              <a:t>sec</a:t>
            </a:r>
            <a:r>
              <a:rPr lang="en-US" dirty="0" smtClean="0">
                <a:latin typeface="+mn-lt"/>
              </a:rPr>
              <a:t> (material </a:t>
            </a:r>
            <a:r>
              <a:rPr lang="en-US" dirty="0" err="1" smtClean="0">
                <a:latin typeface="+mn-lt"/>
              </a:rPr>
              <a:t>depenent</a:t>
            </a:r>
            <a:r>
              <a:rPr lang="en-US" dirty="0" smtClean="0">
                <a:latin typeface="+mn-lt"/>
              </a:rPr>
              <a:t>!!)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very wide spatial distribution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one or two photons in the final state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Nuclides (deuterons, </a:t>
            </a:r>
            <a:r>
              <a:rPr lang="en-US" dirty="0" err="1" smtClean="0"/>
              <a:t>tritins</a:t>
            </a:r>
            <a:r>
              <a:rPr lang="en-US" dirty="0" smtClean="0"/>
              <a:t>, alphas)</a:t>
            </a:r>
            <a:endParaRPr lang="en-US" dirty="0"/>
          </a:p>
        </p:txBody>
      </p:sp>
      <p:pic>
        <p:nvPicPr>
          <p:cNvPr id="6" name="Content Placeholder 5" descr="light_ions_inelastic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1336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2098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shower core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probably unimportant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soon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Spallation</a:t>
            </a:r>
          </a:p>
          <a:p>
            <a:r>
              <a:rPr lang="en-US" dirty="0" smtClean="0"/>
              <a:t>Energy gains</a:t>
            </a:r>
          </a:p>
          <a:p>
            <a:r>
              <a:rPr lang="en-US" dirty="0" smtClean="0"/>
              <a:t>Nuclides production</a:t>
            </a:r>
          </a:p>
          <a:p>
            <a:r>
              <a:rPr lang="en-US" dirty="0" smtClean="0"/>
              <a:t>Binding energies</a:t>
            </a:r>
          </a:p>
          <a:p>
            <a:r>
              <a:rPr lang="en-US" dirty="0" smtClean="0"/>
              <a:t>Etc..</a:t>
            </a:r>
          </a:p>
          <a:p>
            <a:r>
              <a:rPr lang="en-US" dirty="0" smtClean="0"/>
              <a:t> General problems: </a:t>
            </a:r>
          </a:p>
          <a:p>
            <a:pPr lvl="1"/>
            <a:r>
              <a:rPr lang="en-US" dirty="0" smtClean="0"/>
              <a:t>how to store, analyze and present the distributions?</a:t>
            </a:r>
          </a:p>
          <a:p>
            <a:pPr lvl="1"/>
            <a:r>
              <a:rPr lang="en-US" dirty="0" smtClean="0"/>
              <a:t>Comparison with data</a:t>
            </a:r>
          </a:p>
          <a:p>
            <a:r>
              <a:rPr lang="en-US" dirty="0" smtClean="0"/>
              <a:t>Suggestions welcome..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Looks pretty sensible, </a:t>
            </a:r>
            <a:r>
              <a:rPr lang="en-US" smtClean="0"/>
              <a:t>so far..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(if we need one)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concept of high resolution dual readout calorimeter is ‘proven’ using extensive GEANT simulations</a:t>
            </a:r>
          </a:p>
          <a:p>
            <a:r>
              <a:rPr lang="en-US" dirty="0" smtClean="0"/>
              <a:t> How accurate/realistic is the hadron shower simulation?</a:t>
            </a:r>
          </a:p>
          <a:p>
            <a:r>
              <a:rPr lang="en-US" dirty="0" smtClean="0"/>
              <a:t>How sensitive is the statement about the performance of the hadron calorimeter to the details of the shower simulation?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914400"/>
          </a:xfrm>
        </p:spPr>
        <p:txBody>
          <a:bodyPr/>
          <a:lstStyle/>
          <a:p>
            <a:r>
              <a:rPr lang="en-US" dirty="0" smtClean="0"/>
              <a:t>Peek Under the Hood of the Shower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Geant</a:t>
            </a:r>
            <a:r>
              <a:rPr lang="en-US" sz="2000" dirty="0" smtClean="0"/>
              <a:t> 4.9.2.p03</a:t>
            </a:r>
          </a:p>
          <a:p>
            <a:r>
              <a:rPr lang="en-US" sz="2000" dirty="0" smtClean="0"/>
              <a:t>BGO and </a:t>
            </a:r>
            <a:r>
              <a:rPr lang="en-US" sz="2000" dirty="0" err="1" smtClean="0"/>
              <a:t>Pb</a:t>
            </a:r>
            <a:r>
              <a:rPr lang="en-US" sz="2000" dirty="0" smtClean="0"/>
              <a:t> as target materials</a:t>
            </a:r>
          </a:p>
          <a:p>
            <a:r>
              <a:rPr lang="en-US" sz="2000" dirty="0" smtClean="0"/>
              <a:t>QGSP_BERT</a:t>
            </a:r>
          </a:p>
          <a:p>
            <a:r>
              <a:rPr lang="en-US" sz="2000" dirty="0" smtClean="0"/>
              <a:t>Pions, protons, neutrons</a:t>
            </a:r>
          </a:p>
          <a:p>
            <a:r>
              <a:rPr lang="en-US" sz="2000" dirty="0" smtClean="0"/>
              <a:t>1,5,10 and 50 GeV</a:t>
            </a:r>
          </a:p>
          <a:p>
            <a:r>
              <a:rPr lang="en-US" sz="2000" dirty="0" smtClean="0"/>
              <a:t>A lot of material/plots. More conditions deserve the studies</a:t>
            </a:r>
          </a:p>
          <a:p>
            <a:r>
              <a:rPr lang="en-US" sz="2000" dirty="0" smtClean="0"/>
              <a:t>Challenge: how to summarize/document/present the ‘data’</a:t>
            </a:r>
          </a:p>
          <a:p>
            <a:r>
              <a:rPr lang="en-US" sz="2000" dirty="0" smtClean="0"/>
              <a:t>Caveat: no attempt, yet to do any validation. Just a survey of what is actually done.</a:t>
            </a:r>
          </a:p>
          <a:p>
            <a:r>
              <a:rPr lang="en-US" sz="2000" dirty="0" smtClean="0"/>
              <a:t>Will show the data for 50 GeV protons on BGO, 1000 events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Processes</a:t>
            </a:r>
            <a:endParaRPr lang="en-US" dirty="0"/>
          </a:p>
        </p:txBody>
      </p:sp>
      <p:pic>
        <p:nvPicPr>
          <p:cNvPr id="6" name="Content Placeholder 5" descr="Process_all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5181600" cy="51816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914400"/>
            <a:ext cx="3200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Processes included: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Hadron-nucleus and photon-nucleus inelastic collisions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neutron capture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muon capture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spallation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interactions of the spallation products (nucleons and </a:t>
            </a:r>
            <a:r>
              <a:rPr lang="en-US" dirty="0" err="1" smtClean="0">
                <a:latin typeface="+mn-lt"/>
              </a:rPr>
              <a:t>nuclids</a:t>
            </a:r>
            <a:r>
              <a:rPr lang="en-US" dirty="0" smtClean="0">
                <a:latin typeface="+mn-lt"/>
              </a:rPr>
              <a:t>)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Overall tally, per event: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1000 neutron interactions and captures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10 proton, pi+ and pi-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0.1 K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0.01 hyperons, </a:t>
            </a:r>
            <a:r>
              <a:rPr lang="en-US" dirty="0" err="1" smtClean="0">
                <a:latin typeface="+mn-lt"/>
              </a:rPr>
              <a:t>antibaryons</a:t>
            </a:r>
            <a:r>
              <a:rPr lang="en-US" dirty="0" smtClean="0">
                <a:latin typeface="+mn-lt"/>
              </a:rPr>
              <a:t> and light nuclei</a:t>
            </a:r>
          </a:p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 (deuterium, tritium, alphas) interactions 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12763"/>
            <a:ext cx="8458200" cy="914400"/>
          </a:xfrm>
        </p:spPr>
        <p:txBody>
          <a:bodyPr/>
          <a:lstStyle/>
          <a:p>
            <a:r>
              <a:rPr lang="en-US" dirty="0" smtClean="0"/>
              <a:t>Processes, </a:t>
            </a:r>
            <a:r>
              <a:rPr lang="en-US" dirty="0" smtClean="0"/>
              <a:t>P</a:t>
            </a:r>
            <a:r>
              <a:rPr lang="en-US" dirty="0" smtClean="0"/>
              <a:t>arent Energy &gt; 100 MeV</a:t>
            </a:r>
            <a:endParaRPr lang="en-US" dirty="0"/>
          </a:p>
        </p:txBody>
      </p:sp>
      <p:pic>
        <p:nvPicPr>
          <p:cNvPr id="6" name="Content Placeholder 5" descr="Process_high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981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2133600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~ Most of inelastic hadron interactions occur at energies above 100 MeV (except for neutrons)</a:t>
            </a:r>
          </a:p>
          <a:p>
            <a:r>
              <a:rPr lang="en-US" dirty="0" smtClean="0">
                <a:latin typeface="+mn-lt"/>
              </a:rPr>
              <a:t>~ half of deuterium-nucleus interactions </a:t>
            </a:r>
          </a:p>
          <a:p>
            <a:r>
              <a:rPr lang="en-US" dirty="0" smtClean="0">
                <a:latin typeface="+mn-lt"/>
              </a:rPr>
              <a:t>No neutron/muon captures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12763"/>
            <a:ext cx="8305800" cy="914400"/>
          </a:xfrm>
        </p:spPr>
        <p:txBody>
          <a:bodyPr/>
          <a:lstStyle/>
          <a:p>
            <a:r>
              <a:rPr lang="en-US" dirty="0" smtClean="0"/>
              <a:t>Processes, Parent Energy </a:t>
            </a:r>
            <a:r>
              <a:rPr lang="en-US" dirty="0" smtClean="0"/>
              <a:t>&lt; </a:t>
            </a:r>
            <a:r>
              <a:rPr lang="en-US" dirty="0" smtClean="0"/>
              <a:t>100 MeV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" name="Content Placeholder 9" descr="Process_low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828800"/>
            <a:ext cx="4572000" cy="4572000"/>
          </a:xfrm>
          <a:solidFill>
            <a:srgbClr val="FFFFCC"/>
          </a:solidFill>
        </p:spPr>
      </p:pic>
      <p:sp>
        <p:nvSpPr>
          <p:cNvPr id="12" name="TextBox 11"/>
          <p:cNvSpPr txBox="1"/>
          <p:nvPr/>
        </p:nvSpPr>
        <p:spPr>
          <a:xfrm>
            <a:off x="5257800" y="1828800"/>
            <a:ext cx="259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neutron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All of neutron captures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all of muon captures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~1/3 of proton interactions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~1/10 of other hadrons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light nuclei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12763"/>
            <a:ext cx="8458200" cy="914400"/>
          </a:xfrm>
        </p:spPr>
        <p:txBody>
          <a:bodyPr/>
          <a:lstStyle/>
          <a:p>
            <a:r>
              <a:rPr lang="en-US" dirty="0" smtClean="0"/>
              <a:t>‘High Energy’ Protons, E &gt; 100 MeV</a:t>
            </a:r>
            <a:endParaRPr lang="en-US" dirty="0"/>
          </a:p>
        </p:txBody>
      </p:sp>
      <p:pic>
        <p:nvPicPr>
          <p:cNvPr id="6" name="Content Placeholder 5" descr="prot_inel_high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1905000"/>
            <a:ext cx="274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leading particle effect included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Interactions quite prompt (~ within 10 nsec)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interactions confined to a very narrow cylinder along the beam axis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‘Low Energy’ Protons, E &lt; 100 MeV</a:t>
            </a:r>
            <a:endParaRPr lang="en-US" dirty="0"/>
          </a:p>
        </p:txBody>
      </p:sp>
      <p:pic>
        <p:nvPicPr>
          <p:cNvPr id="6" name="Content Placeholder 5" descr="prot_inel_lowE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18288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Coulomb barrier below ~ 15 MeV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 ~10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mostly confined to narrow tube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low multiplicities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Mesons </a:t>
            </a:r>
            <a:endParaRPr lang="en-US" dirty="0"/>
          </a:p>
        </p:txBody>
      </p:sp>
      <p:pic>
        <p:nvPicPr>
          <p:cNvPr id="6" name="Content Placeholder 5" descr="mesons_inelastic_G4_BGO_proton_50.0_QGSP_BER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12204</TotalTime>
  <Words>544</Words>
  <Application>Microsoft Office PowerPoint</Application>
  <PresentationFormat>On-screen Show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Hadron Showers in GEANT4 (progress report)</vt:lpstr>
      <vt:lpstr>Reminder (if we need one)</vt:lpstr>
      <vt:lpstr>Peek Under the Hood of the Shower Simulation </vt:lpstr>
      <vt:lpstr>Physics Processes</vt:lpstr>
      <vt:lpstr>Processes, Parent Energy &gt; 100 MeV</vt:lpstr>
      <vt:lpstr>Processes, Parent Energy &lt; 100 MeV</vt:lpstr>
      <vt:lpstr>‘High Energy’ Protons, E &gt; 100 MeV</vt:lpstr>
      <vt:lpstr>‘Low Energy’ Protons, E &lt; 100 MeV</vt:lpstr>
      <vt:lpstr>Mesons </vt:lpstr>
      <vt:lpstr>Baryons</vt:lpstr>
      <vt:lpstr>‘High Energy’ Neutrons, E&gt;100 MeV</vt:lpstr>
      <vt:lpstr>‘Low Energy’ Neutrons,  E&lt;100 MeV </vt:lpstr>
      <vt:lpstr>Neutron Capture</vt:lpstr>
      <vt:lpstr>Light Nuclides (deuterons, tritins, alphas)</vt:lpstr>
      <vt:lpstr>Coming soon</vt:lpstr>
      <vt:lpstr>Temporary Conclusions</vt:lpstr>
      <vt:lpstr>Slide 17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268</cp:revision>
  <dcterms:created xsi:type="dcterms:W3CDTF">2008-06-23T01:30:04Z</dcterms:created>
  <dcterms:modified xsi:type="dcterms:W3CDTF">2010-03-09T07:36:53Z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