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9" r:id="rId10"/>
    <p:sldId id="262" r:id="rId11"/>
    <p:sldId id="272" r:id="rId12"/>
    <p:sldId id="271" r:id="rId13"/>
    <p:sldId id="270" r:id="rId14"/>
    <p:sldId id="267" r:id="rId15"/>
    <p:sldId id="268" r:id="rId16"/>
    <p:sldId id="261" r:id="rId1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B81D"/>
    <a:srgbClr val="800000"/>
    <a:srgbClr val="000800"/>
    <a:srgbClr val="036001"/>
    <a:srgbClr val="F7FF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159" autoAdjust="0"/>
    <p:restoredTop sz="96594" autoAdjust="0"/>
  </p:normalViewPr>
  <p:slideViewPr>
    <p:cSldViewPr snapToObjects="1">
      <p:cViewPr>
        <p:scale>
          <a:sx n="100" d="100"/>
          <a:sy n="100" d="100"/>
        </p:scale>
        <p:origin x="-2896" y="-1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DF0D-E45B-4AE2-B8DE-18D54B79FDAE}" type="datetimeFigureOut">
              <a:rPr lang="ja-JP" altLang="en-US" smtClean="0"/>
              <a:pPr/>
              <a:t>10.3.23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3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69975"/>
          </a:xfrm>
        </p:spPr>
        <p:txBody>
          <a:bodyPr>
            <a:normAutofit/>
          </a:bodyPr>
          <a:lstStyle/>
          <a:p>
            <a:r>
              <a:rPr lang="en-US" altLang="ja-JP" sz="2800" b="1" dirty="0" smtClean="0">
                <a:latin typeface="Helvetica"/>
                <a:cs typeface="Helvetica"/>
              </a:rPr>
              <a:t>S1G Experiment Schedule Plan; </a:t>
            </a:r>
            <a:r>
              <a:rPr lang="en-US" altLang="ja-JP" sz="2800" b="1" dirty="0" smtClean="0">
                <a:latin typeface="Helvetica"/>
                <a:cs typeface="Helvetica"/>
              </a:rPr>
              <a:t>03232010</a:t>
            </a:r>
            <a:endParaRPr lang="ja-JP" altLang="en-US" sz="2800" b="1" dirty="0">
              <a:latin typeface="Helvetica"/>
              <a:cs typeface="Helvetic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53340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03232010 </a:t>
            </a:r>
            <a:r>
              <a:rPr lang="en-US" altLang="ja-JP" sz="2000" dirty="0" smtClean="0"/>
              <a:t>H. Hayano</a:t>
            </a:r>
            <a:endParaRPr lang="ja-JP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897868"/>
            <a:ext cx="2074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S1G </a:t>
            </a:r>
            <a:r>
              <a:rPr kumimoji="1" lang="en-US" altLang="ja-JP" dirty="0" err="1" smtClean="0"/>
              <a:t>Webex</a:t>
            </a:r>
            <a:r>
              <a:rPr kumimoji="1" lang="en-US" altLang="ja-JP" dirty="0" smtClean="0"/>
              <a:t> meeting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6784" y="1066800"/>
            <a:ext cx="66640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elvetica"/>
                <a:cs typeface="Helvetica"/>
              </a:rPr>
              <a:t>(</a:t>
            </a:r>
            <a:r>
              <a:rPr kumimoji="1" lang="en-US" altLang="ja-JP" sz="1400" dirty="0" smtClean="0">
                <a:latin typeface="Helvetica"/>
                <a:cs typeface="Helvetica"/>
              </a:rPr>
              <a:t>0</a:t>
            </a:r>
            <a:r>
              <a:rPr lang="en-US" altLang="ja-JP" sz="1400" dirty="0" smtClean="0">
                <a:latin typeface="Helvetica"/>
                <a:cs typeface="Helvetica"/>
              </a:rPr>
              <a:t>) </a:t>
            </a:r>
            <a:r>
              <a:rPr kumimoji="1" lang="en-US" altLang="ja-JP" sz="1400" dirty="0" smtClean="0">
                <a:latin typeface="Helvetica"/>
                <a:cs typeface="Helvetica"/>
              </a:rPr>
              <a:t>Optimization of Waveguide distribution (power distribution ratio) </a:t>
            </a:r>
            <a:r>
              <a:rPr lang="en-US" altLang="ja-JP" sz="1400" dirty="0" smtClean="0">
                <a:latin typeface="Helvetica"/>
                <a:cs typeface="Helvetica"/>
              </a:rPr>
              <a:t>(HLRF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lang="en-US" altLang="ja-JP" sz="1400" dirty="0" smtClean="0">
              <a:latin typeface="Helvetica"/>
              <a:cs typeface="Helvetica"/>
            </a:endParaRP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(1) Set-up of FF-table,  preparation of vector-sum circuit </a:t>
            </a:r>
            <a:r>
              <a:rPr lang="ja-JP" altLang="en-US" sz="1400" dirty="0" smtClean="0">
                <a:latin typeface="Helvetica"/>
                <a:cs typeface="Helvetica"/>
              </a:rPr>
              <a:t>（</a:t>
            </a:r>
            <a:r>
              <a:rPr lang="en-US" altLang="ja-JP" sz="1400" dirty="0" smtClean="0">
                <a:latin typeface="Helvetica"/>
                <a:cs typeface="Helvetica"/>
              </a:rPr>
              <a:t>LLRF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010489"/>
            <a:ext cx="814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1. : </a:t>
            </a:r>
            <a:r>
              <a:rPr lang="en-US" altLang="ja-JP" b="1" dirty="0" smtClean="0">
                <a:latin typeface="Helvetica"/>
                <a:cs typeface="Helvetica"/>
              </a:rPr>
              <a:t>cavity performance study, set-up of LD compensation for each cavity</a:t>
            </a:r>
          </a:p>
          <a:p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2379821"/>
            <a:ext cx="208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(2010.10)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2472154"/>
            <a:ext cx="4396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Helvetica"/>
                <a:cs typeface="Helvetica"/>
              </a:rPr>
              <a:t> gradient check, LD measurement and compensation</a:t>
            </a:r>
            <a:endParaRPr kumimoji="1" lang="en-US" altLang="ja-JP" sz="1400" dirty="0" smtClean="0">
              <a:latin typeface="Helvetica"/>
              <a:cs typeface="Helvetica"/>
            </a:endParaRPr>
          </a:p>
          <a:p>
            <a:r>
              <a:rPr lang="ja-JP" altLang="en-US" sz="1400" dirty="0" smtClean="0">
                <a:latin typeface="Helvetica"/>
                <a:cs typeface="Helvetica"/>
              </a:rPr>
              <a:t>　　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8006" y="452735"/>
            <a:ext cx="5147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term2 : 11 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5433" y="2195155"/>
            <a:ext cx="294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3. : </a:t>
            </a:r>
            <a:r>
              <a:rPr lang="en-US" altLang="ja-JP" b="1" dirty="0" smtClean="0">
                <a:latin typeface="Helvetica"/>
                <a:cs typeface="Helvetica"/>
              </a:rPr>
              <a:t>Vector-sum operation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327" y="821322"/>
            <a:ext cx="3750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2</a:t>
            </a:r>
            <a:r>
              <a:rPr kumimoji="1" lang="en-US" altLang="ja-JP" dirty="0" smtClean="0">
                <a:latin typeface="Helvetica"/>
                <a:cs typeface="Helvetica"/>
              </a:rPr>
              <a:t>. : </a:t>
            </a:r>
            <a:r>
              <a:rPr lang="en-US" altLang="ja-JP" b="1" dirty="0" smtClean="0">
                <a:latin typeface="Helvetica"/>
                <a:cs typeface="Helvetica"/>
              </a:rPr>
              <a:t>Cryomodule Heat-load meas.</a:t>
            </a:r>
          </a:p>
          <a:p>
            <a:r>
              <a:rPr lang="en-US" altLang="ja-JP" sz="1400" b="1" dirty="0" smtClean="0">
                <a:latin typeface="Helvetica"/>
                <a:cs typeface="Helvetica"/>
              </a:rPr>
              <a:t>    </a:t>
            </a:r>
            <a:r>
              <a:rPr lang="en-US" altLang="ja-JP" sz="1400" dirty="0" smtClean="0">
                <a:latin typeface="Helvetica"/>
                <a:cs typeface="Helvetica"/>
              </a:rPr>
              <a:t>   Static and dynamic heat-load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72200" y="3180040"/>
            <a:ext cx="206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(2010.11)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0040" y="1036766"/>
            <a:ext cx="206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 weeks </a:t>
            </a:r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2010.11)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2150" y="228600"/>
            <a:ext cx="4841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Proposal from </a:t>
            </a:r>
            <a:r>
              <a:rPr kumimoji="1" lang="en-US" altLang="ja-JP" b="1" dirty="0" err="1" smtClean="0">
                <a:latin typeface="Helvetica"/>
                <a:cs typeface="Helvetica"/>
              </a:rPr>
              <a:t>Michizono</a:t>
            </a:r>
            <a:r>
              <a:rPr kumimoji="1" lang="en-US" altLang="ja-JP" b="1" dirty="0" smtClean="0">
                <a:latin typeface="Helvetica"/>
                <a:cs typeface="Helvetica"/>
              </a:rPr>
              <a:t>-san; 03_04_2010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600200"/>
            <a:ext cx="6664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elvetica"/>
                <a:cs typeface="Helvetica"/>
              </a:rPr>
              <a:t>(</a:t>
            </a:r>
            <a:r>
              <a:rPr kumimoji="1" lang="en-US" altLang="ja-JP" sz="1400" dirty="0" smtClean="0">
                <a:latin typeface="Helvetica"/>
                <a:cs typeface="Helvetica"/>
              </a:rPr>
              <a:t>0</a:t>
            </a:r>
            <a:r>
              <a:rPr lang="en-US" altLang="ja-JP" sz="1400" dirty="0" smtClean="0">
                <a:latin typeface="Helvetica"/>
                <a:cs typeface="Helvetica"/>
              </a:rPr>
              <a:t>) </a:t>
            </a:r>
            <a:r>
              <a:rPr kumimoji="1" lang="en-US" altLang="ja-JP" sz="1400" dirty="0" smtClean="0">
                <a:latin typeface="Helvetica"/>
                <a:cs typeface="Helvetica"/>
              </a:rPr>
              <a:t>Optimization of Waveguide distribution (power distribution ratio) </a:t>
            </a:r>
            <a:r>
              <a:rPr lang="en-US" altLang="ja-JP" sz="1400" dirty="0" smtClean="0">
                <a:latin typeface="Helvetica"/>
                <a:cs typeface="Helvetica"/>
              </a:rPr>
              <a:t>(HLRF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(1) Set-up of FF-table,  preparation and setup of vector-sum circuit </a:t>
            </a:r>
            <a:r>
              <a:rPr lang="ja-JP" altLang="en-US" sz="1400" dirty="0" smtClean="0">
                <a:latin typeface="Helvetica"/>
                <a:cs typeface="Helvetica"/>
              </a:rPr>
              <a:t>（</a:t>
            </a:r>
            <a:r>
              <a:rPr lang="en-US" altLang="ja-JP" sz="1400" dirty="0" smtClean="0">
                <a:latin typeface="Helvetica"/>
                <a:cs typeface="Helvetica"/>
              </a:rPr>
              <a:t>LLRF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587" y="2564487"/>
            <a:ext cx="36472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altLang="ja-JP" sz="1400" dirty="0" smtClean="0">
                <a:latin typeface="Helvetica"/>
                <a:cs typeface="Helvetica"/>
              </a:rPr>
              <a:t>          8 cavities Vector Sum set-ups: 5 days</a:t>
            </a:r>
          </a:p>
          <a:p>
            <a:pPr marL="342900" indent="-342900"/>
            <a:r>
              <a:rPr lang="en-US" altLang="ja-JP" sz="1400" dirty="0" smtClean="0">
                <a:latin typeface="Helvetica"/>
                <a:cs typeface="Helvetica"/>
              </a:rPr>
              <a:t>          Vector sum control 8 cavities : 2 days</a:t>
            </a:r>
          </a:p>
          <a:p>
            <a:pPr marL="342900" indent="-342900"/>
            <a:r>
              <a:rPr lang="en-US" altLang="ja-JP" sz="1400" dirty="0" smtClean="0">
                <a:latin typeface="Helvetica"/>
                <a:cs typeface="Helvetica"/>
              </a:rPr>
              <a:t>          Vector sum control IF-mix: 1 day</a:t>
            </a:r>
          </a:p>
          <a:p>
            <a:pPr marL="342900" indent="-342900"/>
            <a:r>
              <a:rPr lang="en-US" altLang="ja-JP" sz="1400" dirty="0" smtClean="0">
                <a:latin typeface="Helvetica"/>
                <a:cs typeface="Helvetica"/>
              </a:rPr>
              <a:t>          Adoptive FF: 1 day</a:t>
            </a:r>
          </a:p>
          <a:p>
            <a:pPr marL="342900" indent="-342900"/>
            <a:r>
              <a:rPr lang="en-US" altLang="ja-JP" sz="1400" dirty="0" smtClean="0">
                <a:latin typeface="Helvetica"/>
                <a:cs typeface="Helvetica"/>
              </a:rPr>
              <a:t>          RF power fluctuation: 1 day</a:t>
            </a:r>
          </a:p>
          <a:p>
            <a:pPr marL="342900" indent="-342900"/>
            <a:endParaRPr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433" y="4288035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latin typeface="Helvetica"/>
                <a:cs typeface="Helvetica"/>
              </a:rPr>
              <a:t>. : </a:t>
            </a:r>
            <a:r>
              <a:rPr lang="en-US" altLang="ja-JP" b="1" dirty="0" smtClean="0">
                <a:latin typeface="Helvetica"/>
                <a:cs typeface="Helvetica"/>
              </a:rPr>
              <a:t>DRFS study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5161" y="4611231"/>
            <a:ext cx="328808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DRFS study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  cavity performance: 1 day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  adaptive FF: 2 days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  RF power fluctuation: 2 days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  sag compensation: 2 days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  feedback algorithm: 1 day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  loaded Q monitor: 1 day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  fast interlock performance: 1 day</a:t>
            </a:r>
            <a:endParaRPr kumimoji="1" lang="en-US" altLang="ja-JP" sz="1400" dirty="0" smtClean="0">
              <a:latin typeface="Helvetica"/>
              <a:cs typeface="Helvetica"/>
            </a:endParaRP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  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0040" y="6248400"/>
            <a:ext cx="258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total 3 weeks 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(2010.12)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980258"/>
            <a:ext cx="6421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90"/>
                </a:solidFill>
                <a:latin typeface="Helvetica"/>
                <a:cs typeface="Helvetica"/>
              </a:rPr>
              <a:t>Connect 1 small klystron to two cavities in tunnel, LLRF also in tunnel. : 3 days</a:t>
            </a:r>
            <a:endParaRPr lang="en-US" altLang="ja-JP" sz="1400" b="1" dirty="0" smtClean="0">
              <a:solidFill>
                <a:srgbClr val="000090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25/12/2009</a:t>
            </a:r>
            <a:endParaRPr lang="en-GB" altLang="ja-JP"/>
          </a:p>
        </p:txBody>
      </p:sp>
      <p:pic>
        <p:nvPicPr>
          <p:cNvPr id="11162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908050"/>
            <a:ext cx="7632700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5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96411"/>
            <a:ext cx="3733800" cy="266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Proposed</a:t>
            </a:r>
            <a:r>
              <a:rPr lang="en-US" altLang="ja-JP" sz="3200" dirty="0" smtClean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 WG Layout </a:t>
            </a:r>
            <a:r>
              <a:rPr lang="en-US" altLang="ja-JP" sz="3200" dirty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for S1 Global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10400" y="3396734"/>
            <a:ext cx="2053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module-C</a:t>
            </a:r>
          </a:p>
          <a:p>
            <a:r>
              <a:rPr lang="en-US" altLang="ja-JP" dirty="0" smtClean="0"/>
              <a:t>(DESY,FNAL cavities)</a:t>
            </a:r>
            <a:endParaRPr kumimoji="1" lang="ja-JP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86214" y="2057400"/>
            <a:ext cx="142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module-A</a:t>
            </a:r>
          </a:p>
          <a:p>
            <a:r>
              <a:rPr lang="en-US" altLang="ja-JP" dirty="0" smtClean="0"/>
              <a:t>(KEK cavities)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143000" y="310356"/>
            <a:ext cx="70866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DRFS Demonstration</a:t>
            </a:r>
            <a:endParaRPr kumimoji="0" lang="en-US" altLang="ja-JP" sz="32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" pitchFamily="-60" charset="0"/>
              <a:ea typeface="Arial Unicode MS" pitchFamily="-60" charset="0"/>
              <a:cs typeface="Arial Unicode MS" pitchFamily="-60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08038" y="1489978"/>
            <a:ext cx="69879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/>
              <a:t>DRFS Demonstration test is approved for 1 week period. 1 unit of DRFS is </a:t>
            </a:r>
          </a:p>
          <a:p>
            <a:r>
              <a:rPr lang="en-US" altLang="ja-JP" dirty="0"/>
              <a:t>Planned</a:t>
            </a:r>
            <a:r>
              <a:rPr lang="en-US" altLang="ja-JP" dirty="0" smtClean="0"/>
              <a:t> to be </a:t>
            </a:r>
            <a:r>
              <a:rPr lang="en-US" altLang="ja-JP" dirty="0"/>
              <a:t>manufactured in FY2009.</a:t>
            </a:r>
            <a:r>
              <a:rPr lang="en-US" altLang="ja-JP" dirty="0" smtClean="0"/>
              <a:t> </a:t>
            </a:r>
            <a:endParaRPr lang="en-US" altLang="ja-JP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799"/>
            <a:ext cx="3352800" cy="282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646957"/>
            <a:ext cx="3352800" cy="233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図形グループ 12"/>
          <p:cNvGrpSpPr/>
          <p:nvPr/>
        </p:nvGrpSpPr>
        <p:grpSpPr>
          <a:xfrm>
            <a:off x="2438401" y="2895599"/>
            <a:ext cx="685802" cy="609603"/>
            <a:chOff x="2438401" y="2895599"/>
            <a:chExt cx="685802" cy="609603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2438401" y="2895599"/>
              <a:ext cx="685802" cy="60960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5400000">
              <a:off x="2514601" y="2895599"/>
              <a:ext cx="609601" cy="6096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図形グループ 13"/>
          <p:cNvGrpSpPr/>
          <p:nvPr/>
        </p:nvGrpSpPr>
        <p:grpSpPr>
          <a:xfrm>
            <a:off x="7315200" y="4572000"/>
            <a:ext cx="685802" cy="609603"/>
            <a:chOff x="2438401" y="2895599"/>
            <a:chExt cx="685802" cy="609603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2438401" y="2895599"/>
              <a:ext cx="685802" cy="60960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2514601" y="2895599"/>
              <a:ext cx="609601" cy="6096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5523490" y="5442120"/>
            <a:ext cx="3200400" cy="97077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03882" y="268813"/>
            <a:ext cx="7212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overall control configuration of S1Global module</a:t>
            </a:r>
            <a:endParaRPr kumimoji="1" lang="ja-JP" altLang="en-US" sz="2800" dirty="0"/>
          </a:p>
        </p:txBody>
      </p:sp>
      <p:sp>
        <p:nvSpPr>
          <p:cNvPr id="3" name="正方形/長方形 2"/>
          <p:cNvSpPr/>
          <p:nvPr/>
        </p:nvSpPr>
        <p:spPr>
          <a:xfrm>
            <a:off x="570491" y="1078890"/>
            <a:ext cx="1524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70491" y="1279450"/>
            <a:ext cx="1653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RF signal generation</a:t>
            </a:r>
          </a:p>
          <a:p>
            <a:r>
              <a:rPr kumimoji="1" lang="en-US" altLang="ja-JP" sz="1400" dirty="0" smtClean="0"/>
              <a:t>timing generation</a:t>
            </a:r>
            <a:endParaRPr kumimoji="1" lang="ja-JP" altLang="en-US" sz="1400" dirty="0"/>
          </a:p>
        </p:txBody>
      </p:sp>
      <p:pic>
        <p:nvPicPr>
          <p:cNvPr id="5" name="図 4" descr="cavity_exampl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2090" y="5442120"/>
            <a:ext cx="2133600" cy="750776"/>
          </a:xfrm>
          <a:prstGeom prst="rect">
            <a:avLst/>
          </a:prstGeom>
        </p:spPr>
      </p:pic>
      <p:sp>
        <p:nvSpPr>
          <p:cNvPr id="7" name="二等辺三角形 6"/>
          <p:cNvSpPr/>
          <p:nvPr/>
        </p:nvSpPr>
        <p:spPr>
          <a:xfrm flipV="1">
            <a:off x="7122895" y="3822091"/>
            <a:ext cx="1219200" cy="7620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685229" y="3593491"/>
            <a:ext cx="1243689" cy="85248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752579" y="3822885"/>
            <a:ext cx="1073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Modulator</a:t>
            </a:r>
            <a:endParaRPr kumimoji="1" lang="ja-JP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885690" y="5665586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cavity</a:t>
            </a:r>
            <a:endParaRPr kumimoji="1" lang="ja-JP" altLang="en-US" sz="1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999490" y="4750776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86895" y="5165890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12"/>
          <p:cNvSpPr/>
          <p:nvPr/>
        </p:nvSpPr>
        <p:spPr>
          <a:xfrm flipV="1">
            <a:off x="7503894" y="3060090"/>
            <a:ext cx="457201" cy="3048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3" idx="0"/>
            <a:endCxn id="7" idx="3"/>
          </p:cNvCxnSpPr>
          <p:nvPr/>
        </p:nvCxnSpPr>
        <p:spPr>
          <a:xfrm rot="5400000">
            <a:off x="7503895" y="3593490"/>
            <a:ext cx="457201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7" idx="0"/>
          </p:cNvCxnSpPr>
          <p:nvPr/>
        </p:nvCxnSpPr>
        <p:spPr>
          <a:xfrm rot="16200000" flipH="1">
            <a:off x="7317778" y="4998807"/>
            <a:ext cx="830228" cy="795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6928918" y="3974491"/>
            <a:ext cx="346378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9490" y="4750776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HV driver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3986895" y="5580619"/>
            <a:ext cx="1177622" cy="415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22" idx="3"/>
          </p:cNvCxnSpPr>
          <p:nvPr/>
        </p:nvCxnSpPr>
        <p:spPr>
          <a:xfrm flipV="1">
            <a:off x="5171606" y="4888892"/>
            <a:ext cx="1952083" cy="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endCxn id="6" idx="0"/>
          </p:cNvCxnSpPr>
          <p:nvPr/>
        </p:nvCxnSpPr>
        <p:spPr>
          <a:xfrm rot="16200000" flipH="1">
            <a:off x="6847074" y="5165504"/>
            <a:ext cx="553230" cy="2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5177112" y="5346091"/>
            <a:ext cx="1573326" cy="7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35947" y="5137320"/>
            <a:ext cx="1368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 driver</a:t>
            </a:r>
            <a:endParaRPr kumimoji="1" lang="ja-JP" altLang="en-US" sz="1200" dirty="0"/>
          </a:p>
        </p:txBody>
      </p:sp>
      <p:cxnSp>
        <p:nvCxnSpPr>
          <p:cNvPr id="33" name="直線コネクタ 32"/>
          <p:cNvCxnSpPr/>
          <p:nvPr/>
        </p:nvCxnSpPr>
        <p:spPr>
          <a:xfrm rot="5400000">
            <a:off x="6620579" y="5463355"/>
            <a:ext cx="234528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5177112" y="5719119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86101" y="5534453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Vacuum, </a:t>
            </a:r>
          </a:p>
          <a:p>
            <a:r>
              <a:rPr kumimoji="1" lang="en-US" altLang="ja-JP" sz="1200" dirty="0" smtClean="0"/>
              <a:t>Temp, RF monitors</a:t>
            </a:r>
            <a:endParaRPr kumimoji="1" lang="ja-JP" altLang="en-US" sz="12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380490" y="1078890"/>
            <a:ext cx="2516627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5057523" y="1656224"/>
            <a:ext cx="125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Digital LLRF</a:t>
            </a:r>
            <a:endParaRPr kumimoji="1" lang="ja-JP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275296" y="3790619"/>
            <a:ext cx="9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klystron</a:t>
            </a:r>
            <a:endParaRPr kumimoji="1" lang="ja-JP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961095" y="2842463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klystron</a:t>
            </a:r>
          </a:p>
          <a:p>
            <a:r>
              <a:rPr lang="en-US" altLang="ja-JP" sz="1400" dirty="0" smtClean="0"/>
              <a:t>driver amp</a:t>
            </a:r>
            <a:endParaRPr kumimoji="1" lang="ja-JP" altLang="en-US" sz="1400" dirty="0"/>
          </a:p>
        </p:txBody>
      </p:sp>
      <p:sp>
        <p:nvSpPr>
          <p:cNvPr id="40" name="正方形/長方形 39"/>
          <p:cNvSpPr/>
          <p:nvPr/>
        </p:nvSpPr>
        <p:spPr>
          <a:xfrm>
            <a:off x="2462895" y="1802670"/>
            <a:ext cx="1524000" cy="8002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2430179" y="1840890"/>
            <a:ext cx="19957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RF-SW</a:t>
            </a:r>
            <a:r>
              <a:rPr lang="en-US" altLang="ja-JP" sz="1400" dirty="0" smtClean="0"/>
              <a:t> on/off control</a:t>
            </a:r>
          </a:p>
          <a:p>
            <a:r>
              <a:rPr kumimoji="1" lang="en-US" altLang="ja-JP" sz="1400" dirty="0" smtClean="0"/>
              <a:t>(RF amplitude reference)</a:t>
            </a:r>
          </a:p>
          <a:p>
            <a:r>
              <a:rPr lang="en-US" altLang="ja-JP" sz="1400" dirty="0" smtClean="0"/>
              <a:t>(RF phase reference)</a:t>
            </a:r>
            <a:endParaRPr kumimoji="1" lang="ja-JP" altLang="en-US" sz="1400" dirty="0"/>
          </a:p>
        </p:txBody>
      </p:sp>
      <p:sp>
        <p:nvSpPr>
          <p:cNvPr id="42" name="正方形/長方形 41"/>
          <p:cNvSpPr/>
          <p:nvPr/>
        </p:nvSpPr>
        <p:spPr>
          <a:xfrm>
            <a:off x="5523490" y="2842463"/>
            <a:ext cx="1330022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5752579" y="2763286"/>
            <a:ext cx="677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scopes</a:t>
            </a:r>
            <a:endParaRPr kumimoji="1" lang="ja-JP" altLang="en-US" sz="1400" dirty="0"/>
          </a:p>
        </p:txBody>
      </p:sp>
      <p:cxnSp>
        <p:nvCxnSpPr>
          <p:cNvPr id="45" name="直線コネクタ 44"/>
          <p:cNvCxnSpPr/>
          <p:nvPr/>
        </p:nvCxnSpPr>
        <p:spPr>
          <a:xfrm>
            <a:off x="2094491" y="1343883"/>
            <a:ext cx="2285999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2094491" y="1536091"/>
            <a:ext cx="2285999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3986895" y="1868691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3999490" y="2144102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986895" y="2416337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6" idx="3"/>
          </p:cNvCxnSpPr>
          <p:nvPr/>
        </p:nvCxnSpPr>
        <p:spPr>
          <a:xfrm>
            <a:off x="6897117" y="1840890"/>
            <a:ext cx="834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>
            <a:endCxn id="13" idx="3"/>
          </p:cNvCxnSpPr>
          <p:nvPr/>
        </p:nvCxnSpPr>
        <p:spPr>
          <a:xfrm rot="16200000" flipH="1">
            <a:off x="7122498" y="2450093"/>
            <a:ext cx="1219200" cy="794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>
            <a:stCxn id="42" idx="3"/>
          </p:cNvCxnSpPr>
          <p:nvPr/>
        </p:nvCxnSpPr>
        <p:spPr>
          <a:xfrm flipV="1">
            <a:off x="6853512" y="2602890"/>
            <a:ext cx="270178" cy="3538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42" idx="3"/>
          </p:cNvCxnSpPr>
          <p:nvPr/>
        </p:nvCxnSpPr>
        <p:spPr>
          <a:xfrm>
            <a:off x="6853512" y="2956763"/>
            <a:ext cx="421784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42" idx="3"/>
          </p:cNvCxnSpPr>
          <p:nvPr/>
        </p:nvCxnSpPr>
        <p:spPr>
          <a:xfrm>
            <a:off x="6853512" y="2956763"/>
            <a:ext cx="75406" cy="4081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rot="5400000">
            <a:off x="4609089" y="2907691"/>
            <a:ext cx="609602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341890" y="3593491"/>
            <a:ext cx="281939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rot="5400000">
            <a:off x="1648073" y="5102399"/>
            <a:ext cx="3028019" cy="15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203915" y="3638219"/>
            <a:ext cx="89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STF-net</a:t>
            </a:r>
            <a:endParaRPr kumimoji="1" lang="ja-JP" altLang="en-US" dirty="0"/>
          </a:p>
        </p:txBody>
      </p:sp>
      <p:cxnSp>
        <p:nvCxnSpPr>
          <p:cNvPr id="71" name="直線コネクタ 70"/>
          <p:cNvCxnSpPr>
            <a:stCxn id="3" idx="2"/>
          </p:cNvCxnSpPr>
          <p:nvPr/>
        </p:nvCxnSpPr>
        <p:spPr>
          <a:xfrm rot="5400000">
            <a:off x="608591" y="2869590"/>
            <a:ext cx="1447801" cy="1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0800000">
            <a:off x="1713491" y="2416337"/>
            <a:ext cx="749405" cy="1589"/>
          </a:xfrm>
          <a:prstGeom prst="line">
            <a:avLst/>
          </a:prstGeom>
          <a:ln>
            <a:head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rot="16200000" flipH="1">
            <a:off x="1124914" y="3004913"/>
            <a:ext cx="1177154" cy="1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rot="5400000">
            <a:off x="4528892" y="2683087"/>
            <a:ext cx="160397" cy="1588"/>
          </a:xfrm>
          <a:prstGeom prst="line">
            <a:avLst/>
          </a:prstGeom>
          <a:ln>
            <a:head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2245302" y="2763286"/>
            <a:ext cx="23629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30994" y="3179978"/>
            <a:ext cx="829410" cy="793"/>
          </a:xfrm>
          <a:prstGeom prst="line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10800000" flipV="1">
            <a:off x="2615295" y="2956762"/>
            <a:ext cx="2908199" cy="2"/>
          </a:xfrm>
          <a:prstGeom prst="line">
            <a:avLst/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rot="5400000">
            <a:off x="2295228" y="3271045"/>
            <a:ext cx="642515" cy="238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 rot="10800000" flipV="1">
            <a:off x="3162879" y="4006756"/>
            <a:ext cx="2513017" cy="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rot="10800000" flipV="1">
            <a:off x="3161287" y="5269891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0800000" flipV="1">
            <a:off x="3163672" y="5803291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3984510" y="6078596"/>
            <a:ext cx="1192602" cy="33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7" name="直線コネクタ 106"/>
          <p:cNvCxnSpPr/>
          <p:nvPr/>
        </p:nvCxnSpPr>
        <p:spPr>
          <a:xfrm rot="10800000" flipV="1">
            <a:off x="3176267" y="6192896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flipV="1">
            <a:off x="5177116" y="6192126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935947" y="6078596"/>
            <a:ext cx="130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 Temp</a:t>
            </a:r>
          </a:p>
          <a:p>
            <a:r>
              <a:rPr kumimoji="1" lang="en-US" altLang="ja-JP" sz="1200" dirty="0" smtClean="0"/>
              <a:t> monitors</a:t>
            </a:r>
            <a:endParaRPr kumimoji="1" lang="ja-JP" alt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6490020" y="6135895"/>
            <a:ext cx="9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sp>
        <p:nvSpPr>
          <p:cNvPr id="65" name="正方形/長方形 64"/>
          <p:cNvSpPr/>
          <p:nvPr/>
        </p:nvSpPr>
        <p:spPr>
          <a:xfrm>
            <a:off x="3984510" y="3212490"/>
            <a:ext cx="1376735" cy="578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/>
          <p:cNvCxnSpPr/>
          <p:nvPr/>
        </p:nvCxnSpPr>
        <p:spPr>
          <a:xfrm rot="5400000">
            <a:off x="4436194" y="4270697"/>
            <a:ext cx="960157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174895" y="3267399"/>
            <a:ext cx="1068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PIEZO signal </a:t>
            </a:r>
          </a:p>
          <a:p>
            <a:r>
              <a:rPr kumimoji="1" lang="en-US" altLang="ja-JP" sz="1400" dirty="0" smtClean="0"/>
              <a:t>generation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/>
          <p:cNvSpPr/>
          <p:nvPr/>
        </p:nvSpPr>
        <p:spPr>
          <a:xfrm>
            <a:off x="152400" y="2743200"/>
            <a:ext cx="88392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440790" y="3429000"/>
            <a:ext cx="5671620" cy="1245477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cavity_exampl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3684" y="3658877"/>
            <a:ext cx="2133600" cy="7507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4137284" y="352037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cavity</a:t>
            </a:r>
            <a:endParaRPr kumimoji="1" lang="ja-JP" altLang="en-US" sz="1200" dirty="0"/>
          </a:p>
        </p:txBody>
      </p:sp>
      <p:sp>
        <p:nvSpPr>
          <p:cNvPr id="5" name="正方形/長方形 4"/>
          <p:cNvSpPr/>
          <p:nvPr/>
        </p:nvSpPr>
        <p:spPr>
          <a:xfrm>
            <a:off x="2693863" y="990600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75758" y="1541857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09448" y="1545007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HV driver</a:t>
            </a:r>
            <a:endParaRPr kumimoji="1"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2676552" y="1951166"/>
            <a:ext cx="1177622" cy="415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2319227" y="1681125"/>
            <a:ext cx="374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398474" y="6172970"/>
            <a:ext cx="90139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3859" y="989011"/>
            <a:ext cx="1368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 driver</a:t>
            </a:r>
            <a:endParaRPr kumimoji="1" lang="ja-JP" altLang="en-US" sz="12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625422" y="6166722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75758" y="1905000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Vacuum, </a:t>
            </a:r>
          </a:p>
          <a:p>
            <a:r>
              <a:rPr kumimoji="1" lang="en-US" altLang="ja-JP" sz="1200" dirty="0" smtClean="0"/>
              <a:t>Temp, RF monitors</a:t>
            </a:r>
            <a:endParaRPr kumimoji="1" lang="ja-JP" altLang="en-US" sz="12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21534" y="5852650"/>
            <a:ext cx="1192602" cy="582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21534" y="5880122"/>
            <a:ext cx="130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 Temp</a:t>
            </a:r>
          </a:p>
          <a:p>
            <a:r>
              <a:rPr kumimoji="1" lang="en-US" altLang="ja-JP" sz="1200" dirty="0" smtClean="0"/>
              <a:t> monitors</a:t>
            </a:r>
            <a:endParaRPr kumimoji="1" lang="ja-JP" alt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3191" y="3757266"/>
            <a:ext cx="9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152399" y="2741612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52400" y="3124200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2630320" y="381000"/>
            <a:ext cx="1368584" cy="236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210788" y="382588"/>
            <a:ext cx="1368584" cy="2360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401750" y="990600"/>
            <a:ext cx="92763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414136" y="1129099"/>
            <a:ext cx="885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digital LLRF</a:t>
            </a:r>
            <a:endParaRPr kumimoji="1" lang="ja-JP" altLang="en-US" sz="1200" dirty="0"/>
          </a:p>
        </p:txBody>
      </p:sp>
      <p:cxnSp>
        <p:nvCxnSpPr>
          <p:cNvPr id="28" name="直線コネクタ 27"/>
          <p:cNvCxnSpPr/>
          <p:nvPr/>
        </p:nvCxnSpPr>
        <p:spPr>
          <a:xfrm>
            <a:off x="221534" y="609600"/>
            <a:ext cx="4858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92923" y="426522"/>
            <a:ext cx="14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LAN (STF-net)</a:t>
            </a:r>
            <a:endParaRPr kumimoji="1" lang="ja-JP" altLang="en-US" dirty="0"/>
          </a:p>
        </p:txBody>
      </p:sp>
      <p:cxnSp>
        <p:nvCxnSpPr>
          <p:cNvPr id="32" name="直線コネクタ 31"/>
          <p:cNvCxnSpPr>
            <a:stCxn id="5" idx="0"/>
          </p:cNvCxnSpPr>
          <p:nvPr/>
        </p:nvCxnSpPr>
        <p:spPr>
          <a:xfrm rot="16200000" flipV="1">
            <a:off x="3089137" y="797063"/>
            <a:ext cx="381000" cy="607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rot="16200000" flipV="1">
            <a:off x="1714502" y="800099"/>
            <a:ext cx="380999" cy="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70808" y="1819240"/>
            <a:ext cx="187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Klystron#2 station</a:t>
            </a:r>
          </a:p>
          <a:p>
            <a:r>
              <a:rPr lang="en-US" altLang="ja-JP" dirty="0" smtClean="0"/>
              <a:t>(surface)</a:t>
            </a:r>
            <a:endParaRPr kumimoji="1" lang="ja-JP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70808" y="3242805"/>
            <a:ext cx="1724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S1G cryomodule</a:t>
            </a:r>
          </a:p>
          <a:p>
            <a:r>
              <a:rPr lang="en-US" altLang="ja-JP" dirty="0" smtClean="0"/>
              <a:t>in tunnel</a:t>
            </a:r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3772801" y="4633888"/>
            <a:ext cx="477989" cy="327369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641191" y="4961257"/>
            <a:ext cx="762000" cy="152400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641190" y="5266057"/>
            <a:ext cx="762000" cy="152400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786714" y="5418457"/>
            <a:ext cx="477989" cy="327369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3294018" y="5745826"/>
            <a:ext cx="1513335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4930054" y="5745826"/>
            <a:ext cx="149480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2971800" y="5715000"/>
            <a:ext cx="149480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152399" y="5136142"/>
            <a:ext cx="1311605" cy="1631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コネクタ 52"/>
          <p:cNvCxnSpPr/>
          <p:nvPr/>
        </p:nvCxnSpPr>
        <p:spPr>
          <a:xfrm rot="16200000" flipV="1">
            <a:off x="-1953498" y="2786222"/>
            <a:ext cx="4350068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234923" y="4961257"/>
            <a:ext cx="129388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>
            <a:stCxn id="17" idx="0"/>
          </p:cNvCxnSpPr>
          <p:nvPr/>
        </p:nvCxnSpPr>
        <p:spPr>
          <a:xfrm rot="5400000" flipH="1" flipV="1">
            <a:off x="372934" y="5407747"/>
            <a:ext cx="889805" cy="2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1948982" y="4674477"/>
            <a:ext cx="477989" cy="327369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1817372" y="5001846"/>
            <a:ext cx="762000" cy="152400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1817373" y="5260141"/>
            <a:ext cx="762000" cy="1583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 rot="5400000" flipH="1" flipV="1">
            <a:off x="1926812" y="5810872"/>
            <a:ext cx="784830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rot="5400000" flipH="1" flipV="1">
            <a:off x="1890642" y="4838240"/>
            <a:ext cx="857174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803049" y="4397478"/>
            <a:ext cx="52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Temp</a:t>
            </a:r>
            <a:endParaRPr kumimoji="1" lang="ja-JP" alt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1398474" y="5350545"/>
            <a:ext cx="103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</a:p>
          <a:p>
            <a:r>
              <a:rPr lang="en-US" altLang="ja-JP" sz="1200" dirty="0" smtClean="0"/>
              <a:t>for Temp</a:t>
            </a:r>
            <a:endParaRPr kumimoji="1" lang="ja-JP" alt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2630320" y="5468827"/>
            <a:ext cx="1033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  <a:endParaRPr kumimoji="1" lang="ja-JP" altLang="en-US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4693847" y="5468827"/>
            <a:ext cx="1033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  <a:endParaRPr kumimoji="1" lang="ja-JP" alt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3454573" y="6203287"/>
            <a:ext cx="1225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T-tube extension</a:t>
            </a:r>
            <a:endParaRPr kumimoji="1" lang="ja-JP" altLang="en-US" sz="1200" dirty="0"/>
          </a:p>
        </p:txBody>
      </p:sp>
      <p:cxnSp>
        <p:nvCxnSpPr>
          <p:cNvPr id="78" name="直線コネクタ 77"/>
          <p:cNvCxnSpPr/>
          <p:nvPr/>
        </p:nvCxnSpPr>
        <p:spPr>
          <a:xfrm rot="5400000" flipH="1" flipV="1">
            <a:off x="3002260" y="5288958"/>
            <a:ext cx="1758609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rot="5400000" flipH="1" flipV="1">
            <a:off x="3077254" y="5179630"/>
            <a:ext cx="1977262" cy="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16200000" flipV="1">
            <a:off x="3503618" y="5148035"/>
            <a:ext cx="146417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121280" y="6166722"/>
            <a:ext cx="760285" cy="77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 flipH="1" flipV="1">
            <a:off x="2336362" y="6434515"/>
            <a:ext cx="577327" cy="7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flipV="1">
            <a:off x="2604633" y="6722806"/>
            <a:ext cx="4666175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endCxn id="41" idx="1"/>
          </p:cNvCxnSpPr>
          <p:nvPr/>
        </p:nvCxnSpPr>
        <p:spPr>
          <a:xfrm rot="5400000" flipH="1" flipV="1">
            <a:off x="4979826" y="4432596"/>
            <a:ext cx="4581171" cy="79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346217" y="2005495"/>
            <a:ext cx="1187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power meter</a:t>
            </a:r>
            <a:endParaRPr kumimoji="1" lang="ja-JP" altLang="en-US" sz="1200" dirty="0"/>
          </a:p>
        </p:txBody>
      </p:sp>
      <p:sp>
        <p:nvSpPr>
          <p:cNvPr id="92" name="正方形/長方形 91"/>
          <p:cNvSpPr/>
          <p:nvPr/>
        </p:nvSpPr>
        <p:spPr>
          <a:xfrm>
            <a:off x="4346217" y="2005495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3" name="直線コネクタ 92"/>
          <p:cNvCxnSpPr/>
          <p:nvPr/>
        </p:nvCxnSpPr>
        <p:spPr>
          <a:xfrm>
            <a:off x="5518865" y="2142407"/>
            <a:ext cx="175115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>
            <a:endCxn id="92" idx="1"/>
          </p:cNvCxnSpPr>
          <p:nvPr/>
        </p:nvCxnSpPr>
        <p:spPr>
          <a:xfrm>
            <a:off x="3865975" y="2143995"/>
            <a:ext cx="480242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4065882" y="6172970"/>
            <a:ext cx="86417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V="1">
            <a:off x="4215362" y="5880122"/>
            <a:ext cx="71469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2895598" y="4415948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monitors</a:t>
            </a:r>
            <a:endParaRPr kumimoji="1" lang="ja-JP" alt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065886" y="403426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</a:t>
            </a:r>
            <a:endParaRPr kumimoji="1" lang="ja-JP" altLang="en-US" sz="12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250790" y="4356889"/>
            <a:ext cx="927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</a:t>
            </a:r>
            <a:r>
              <a:rPr lang="en-US" altLang="ja-JP" sz="1200" dirty="0" smtClean="0"/>
              <a:t>PIEZO</a:t>
            </a:r>
            <a:endParaRPr kumimoji="1" lang="ja-JP" altLang="en-US" sz="1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5619426" y="6480286"/>
            <a:ext cx="764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cables</a:t>
            </a:r>
            <a:endParaRPr kumimoji="1" lang="ja-JP" altLang="en-US" sz="1200" dirty="0"/>
          </a:p>
        </p:txBody>
      </p:sp>
      <p:cxnSp>
        <p:nvCxnSpPr>
          <p:cNvPr id="108" name="直線コネクタ 107"/>
          <p:cNvCxnSpPr/>
          <p:nvPr/>
        </p:nvCxnSpPr>
        <p:spPr>
          <a:xfrm>
            <a:off x="5312589" y="6166722"/>
            <a:ext cx="151809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 rot="5400000" flipH="1" flipV="1">
            <a:off x="4307161" y="3650241"/>
            <a:ext cx="504546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3881565" y="1127511"/>
            <a:ext cx="2948326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5312589" y="5878534"/>
            <a:ext cx="1070988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 rot="5400000" flipH="1" flipV="1">
            <a:off x="4283285" y="3781418"/>
            <a:ext cx="4197409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3836881" y="1679537"/>
            <a:ext cx="254431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631711" y="1449524"/>
            <a:ext cx="75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PIEZO</a:t>
            </a:r>
            <a:r>
              <a:rPr kumimoji="1" lang="en-US" altLang="ja-JP" sz="900" dirty="0" smtClean="0"/>
              <a:t> signal</a:t>
            </a:r>
          </a:p>
          <a:p>
            <a:r>
              <a:rPr lang="en-US" altLang="ja-JP" sz="900" dirty="0" smtClean="0"/>
              <a:t>generation</a:t>
            </a:r>
            <a:endParaRPr kumimoji="1" lang="ja-JP" altLang="en-US" sz="900" dirty="0"/>
          </a:p>
        </p:txBody>
      </p:sp>
      <p:cxnSp>
        <p:nvCxnSpPr>
          <p:cNvPr id="120" name="直線コネクタ 119"/>
          <p:cNvCxnSpPr/>
          <p:nvPr/>
        </p:nvCxnSpPr>
        <p:spPr>
          <a:xfrm rot="5400000" flipH="1" flipV="1">
            <a:off x="5783209" y="2304386"/>
            <a:ext cx="32237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1817373" y="2465571"/>
            <a:ext cx="4125104" cy="238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 rot="16200000" flipV="1">
            <a:off x="1546244" y="2207972"/>
            <a:ext cx="51361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210788" y="1971256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vector sum</a:t>
            </a:r>
          </a:p>
          <a:p>
            <a:r>
              <a:rPr lang="en-US" altLang="ja-JP" sz="900" dirty="0" smtClean="0"/>
              <a:t>control</a:t>
            </a:r>
            <a:endParaRPr kumimoji="1" lang="ja-JP" altLang="en-US" sz="900" dirty="0"/>
          </a:p>
        </p:txBody>
      </p:sp>
      <p:sp>
        <p:nvSpPr>
          <p:cNvPr id="128" name="円/楕円 127"/>
          <p:cNvSpPr/>
          <p:nvPr/>
        </p:nvSpPr>
        <p:spPr>
          <a:xfrm>
            <a:off x="5883146" y="2080394"/>
            <a:ext cx="118662" cy="1294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TextBox 128"/>
          <p:cNvSpPr txBox="1"/>
          <p:nvPr/>
        </p:nvSpPr>
        <p:spPr>
          <a:xfrm>
            <a:off x="5312589" y="6146248"/>
            <a:ext cx="1599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pulse motor drive wire</a:t>
            </a:r>
            <a:endParaRPr kumimoji="1" lang="ja-JP" altLang="en-US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5312589" y="5812210"/>
            <a:ext cx="1595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HV coaxial cable</a:t>
            </a:r>
            <a:endParaRPr kumimoji="1" lang="ja-JP" altLang="en-US" sz="12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34211" y="5899147"/>
            <a:ext cx="764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cables</a:t>
            </a:r>
            <a:endParaRPr kumimoji="1" lang="ja-JP" altLang="en-US" sz="1200" dirty="0"/>
          </a:p>
        </p:txBody>
      </p:sp>
      <p:sp>
        <p:nvSpPr>
          <p:cNvPr id="133" name="TextBox 132"/>
          <p:cNvSpPr txBox="1"/>
          <p:nvPr/>
        </p:nvSpPr>
        <p:spPr>
          <a:xfrm>
            <a:off x="1993686" y="128672"/>
            <a:ext cx="12618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control racks in surface</a:t>
            </a:r>
            <a:endParaRPr kumimoji="1" lang="ja-JP" altLang="en-US" sz="9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21538" y="6536656"/>
            <a:ext cx="12257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control racks in </a:t>
            </a:r>
            <a:r>
              <a:rPr lang="en-US" altLang="ja-JP" sz="900" dirty="0" smtClean="0"/>
              <a:t>tunnel</a:t>
            </a:r>
            <a:endParaRPr kumimoji="1" lang="ja-JP" altLang="en-US" sz="900" dirty="0"/>
          </a:p>
        </p:txBody>
      </p:sp>
      <p:cxnSp>
        <p:nvCxnSpPr>
          <p:cNvPr id="136" name="直線コネクタ 135"/>
          <p:cNvCxnSpPr/>
          <p:nvPr/>
        </p:nvCxnSpPr>
        <p:spPr>
          <a:xfrm rot="16200000" flipV="1">
            <a:off x="1696467" y="1366917"/>
            <a:ext cx="1535983" cy="14994"/>
          </a:xfrm>
          <a:prstGeom prst="line">
            <a:avLst/>
          </a:prstGeom>
          <a:ln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>
            <a:off x="2456961" y="2142406"/>
            <a:ext cx="284179" cy="4765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4385992" y="850512"/>
            <a:ext cx="1599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pulse motor drive wire</a:t>
            </a:r>
            <a:endParaRPr kumimoji="1" lang="ja-JP" altLang="en-US" sz="1200" dirty="0"/>
          </a:p>
        </p:txBody>
      </p:sp>
      <p:sp>
        <p:nvSpPr>
          <p:cNvPr id="144" name="TextBox 143"/>
          <p:cNvSpPr txBox="1"/>
          <p:nvPr/>
        </p:nvSpPr>
        <p:spPr>
          <a:xfrm>
            <a:off x="4421662" y="1449524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HV coaxial cable</a:t>
            </a:r>
            <a:endParaRPr kumimoji="1" lang="ja-JP" altLang="en-US" sz="1200" dirty="0"/>
          </a:p>
        </p:txBody>
      </p:sp>
      <p:sp>
        <p:nvSpPr>
          <p:cNvPr id="98" name="正方形/長方形 97"/>
          <p:cNvSpPr/>
          <p:nvPr/>
        </p:nvSpPr>
        <p:spPr>
          <a:xfrm>
            <a:off x="5143508" y="5826544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5143508" y="6113144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4850910" y="5827339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4850911" y="6114685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2726516" y="6114685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895598" y="6113144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72784" y="5190465"/>
            <a:ext cx="92884" cy="2783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7806659" y="62040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*black indicates </a:t>
            </a:r>
          </a:p>
          <a:p>
            <a:r>
              <a:rPr kumimoji="1" lang="en-US" altLang="ja-JP" sz="1200" dirty="0" smtClean="0"/>
              <a:t>KEK coverage</a:t>
            </a:r>
            <a:endParaRPr kumimoji="1" lang="ja-JP" altLang="en-US" sz="1200" dirty="0"/>
          </a:p>
        </p:txBody>
      </p:sp>
      <p:sp>
        <p:nvSpPr>
          <p:cNvPr id="114" name="正方形/長方形 113"/>
          <p:cNvSpPr/>
          <p:nvPr/>
        </p:nvSpPr>
        <p:spPr>
          <a:xfrm>
            <a:off x="1700503" y="1449524"/>
            <a:ext cx="628877" cy="4554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0" y="6477000"/>
            <a:ext cx="58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4543" y="332601"/>
            <a:ext cx="451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Assembly work after cavity arrival</a:t>
            </a:r>
            <a:endParaRPr kumimoji="1" lang="ja-JP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09355" y="1394936"/>
            <a:ext cx="472076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elvetica"/>
                <a:cs typeface="Helvetica"/>
              </a:rPr>
              <a:t>（１）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check the listed component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（２）</a:t>
            </a:r>
            <a:r>
              <a:rPr lang="en-US" altLang="ja-JP" sz="1200" dirty="0" smtClean="0">
                <a:latin typeface="Helvetica"/>
                <a:cs typeface="Helvetica"/>
              </a:rPr>
              <a:t>review the assembly procedure with arrived components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（３）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cavities connection in clean-room,</a:t>
            </a:r>
            <a:r>
              <a:rPr lang="en-US" altLang="ja-JP" sz="1200" dirty="0" smtClean="0">
                <a:latin typeface="Helvetica"/>
                <a:cs typeface="Helvetica"/>
              </a:rPr>
              <a:t> leak check</a:t>
            </a:r>
            <a:endParaRPr kumimoji="1" lang="en-US" altLang="ja-JP" sz="1200" dirty="0" smtClean="0">
              <a:latin typeface="Helvetica"/>
              <a:cs typeface="Helvetica"/>
            </a:endParaRP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（４）</a:t>
            </a:r>
            <a:r>
              <a:rPr kumimoji="1" lang="en-US" altLang="ja-JP" sz="1200" dirty="0" smtClean="0">
                <a:latin typeface="Helvetica"/>
                <a:cs typeface="Helvetica"/>
              </a:rPr>
              <a:t>He </a:t>
            </a:r>
            <a:r>
              <a:rPr lang="en-US" altLang="ja-JP" sz="1200" dirty="0" smtClean="0">
                <a:latin typeface="Helvetica"/>
                <a:cs typeface="Helvetica"/>
              </a:rPr>
              <a:t>pipe welding at outside clean-room, leak check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cs typeface="Helvetica"/>
              </a:rPr>
              <a:t>5</a:t>
            </a:r>
            <a:r>
              <a:rPr lang="ja-JP" altLang="en-US" sz="1200" dirty="0" smtClean="0">
                <a:latin typeface="Helvetica"/>
                <a:cs typeface="Helvetica"/>
              </a:rPr>
              <a:t>）</a:t>
            </a:r>
            <a:r>
              <a:rPr lang="en-US" altLang="ja-JP" sz="1200" dirty="0" smtClean="0">
                <a:latin typeface="Helvetica"/>
                <a:cs typeface="Helvetica"/>
              </a:rPr>
              <a:t>Tuner and mag. shield assembly at outside clean-room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</a:t>
            </a:r>
            <a:r>
              <a:rPr kumimoji="1" lang="en-US" altLang="ja-JP" sz="1200" dirty="0" smtClean="0">
                <a:latin typeface="Helvetica"/>
                <a:cs typeface="Helvetica"/>
              </a:rPr>
              <a:t>6</a:t>
            </a:r>
            <a:r>
              <a:rPr kumimoji="1" lang="ja-JP" altLang="en-US" sz="1200" dirty="0" smtClean="0">
                <a:latin typeface="Helvetica"/>
                <a:cs typeface="Helvetica"/>
              </a:rPr>
              <a:t>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Cavities installation into cold-mass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cs typeface="Helvetica"/>
              </a:rPr>
              <a:t>7</a:t>
            </a:r>
            <a:r>
              <a:rPr lang="ja-JP" altLang="en-US" sz="1200" dirty="0" smtClean="0">
                <a:latin typeface="Helvetica"/>
                <a:cs typeface="Helvetica"/>
              </a:rPr>
              <a:t>）</a:t>
            </a:r>
            <a:r>
              <a:rPr lang="en-US" altLang="ja-JP" sz="1200" dirty="0" smtClean="0">
                <a:latin typeface="Helvetica"/>
                <a:cs typeface="Helvetica"/>
              </a:rPr>
              <a:t>Temp. sensor, RF cables</a:t>
            </a:r>
            <a:endParaRPr kumimoji="1" lang="en-US" altLang="ja-JP" sz="1200" dirty="0" smtClean="0">
              <a:latin typeface="Helvetica"/>
              <a:cs typeface="Helvetica"/>
            </a:endParaRPr>
          </a:p>
          <a:p>
            <a:r>
              <a:rPr lang="ja-JP" altLang="en-US" sz="1200" dirty="0" smtClean="0">
                <a:latin typeface="Helvetica"/>
                <a:cs typeface="Helvetica"/>
              </a:rPr>
              <a:t>（８）</a:t>
            </a:r>
            <a:r>
              <a:rPr lang="en-US" altLang="ja-JP" sz="1200" dirty="0" smtClean="0">
                <a:latin typeface="Helvetica"/>
                <a:cs typeface="Helvetica"/>
              </a:rPr>
              <a:t>thermal anchor, super-insulator, installation into vacuum vessel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（９）</a:t>
            </a:r>
            <a:r>
              <a:rPr kumimoji="1" lang="en-US" altLang="ja-JP" sz="1200" dirty="0" smtClean="0">
                <a:latin typeface="Helvetica"/>
                <a:cs typeface="Helvetica"/>
              </a:rPr>
              <a:t>Installation into STF tunnel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4615" y="197147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</a:t>
            </a:r>
            <a:r>
              <a:rPr kumimoji="1" lang="en-US" altLang="ja-JP" dirty="0" smtClean="0"/>
              <a:t> weeks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 rot="5400000">
            <a:off x="6386657" y="2271305"/>
            <a:ext cx="1754327" cy="1588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0800000" flipV="1">
            <a:off x="6956453" y="1394141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10800000" flipV="1">
            <a:off x="6956454" y="3148469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5955" y="1026397"/>
            <a:ext cx="251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 C (INFN module)</a:t>
            </a:r>
            <a:endParaRPr kumimoji="1" lang="ja-JP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5955" y="3376136"/>
            <a:ext cx="241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 A (KEK module)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63025" y="395188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en-US" altLang="ja-JP" dirty="0" smtClean="0"/>
              <a:t> weeks</a:t>
            </a:r>
            <a:endParaRPr kumimoji="1"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 rot="5400000">
            <a:off x="6608601" y="4402276"/>
            <a:ext cx="1315206" cy="2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10800000" flipV="1">
            <a:off x="6958041" y="3743880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10800000" flipV="1">
            <a:off x="6956452" y="5059085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95050" y="2537142"/>
            <a:ext cx="18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2010.01~2010.02</a:t>
            </a:r>
            <a:endParaRPr kumimoji="1" lang="ja-JP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59848" y="4321215"/>
            <a:ext cx="18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2010.03~2010.04</a:t>
            </a:r>
            <a:endParaRPr kumimoji="1"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04755" y="4321215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same procedure as phase1 cavities</a:t>
            </a:r>
            <a:endParaRPr kumimoji="1" lang="ja-JP" alt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694" y="5380672"/>
            <a:ext cx="62683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Connection work of Module C (INFN module) </a:t>
            </a:r>
            <a:r>
              <a:rPr lang="en-US" altLang="ja-JP" sz="1600" dirty="0" smtClean="0"/>
              <a:t>and Module </a:t>
            </a:r>
            <a:r>
              <a:rPr lang="en-US" altLang="ja-JP" sz="1600" dirty="0"/>
              <a:t>A (KEK module</a:t>
            </a:r>
            <a:r>
              <a:rPr lang="en-US" altLang="ja-JP" sz="1600" dirty="0" smtClean="0"/>
              <a:t>)</a:t>
            </a:r>
          </a:p>
          <a:p>
            <a:r>
              <a:rPr lang="en-US" altLang="ja-JP" sz="1600" dirty="0" smtClean="0"/>
              <a:t>in STF tunnel</a:t>
            </a:r>
            <a:endParaRPr lang="ja-JP" altLang="en-US" sz="1600" dirty="0" smtClean="0"/>
          </a:p>
          <a:p>
            <a:endParaRPr kumimoji="1" lang="ja-JP" alt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269382" y="538067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r>
              <a:rPr kumimoji="1" lang="en-US" altLang="ja-JP" dirty="0" smtClean="0"/>
              <a:t> weeks</a:t>
            </a:r>
            <a:endParaRPr kumimoji="1" lang="ja-JP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66205" y="5750004"/>
            <a:ext cx="94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2010.05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 rot="16200000" flipH="1">
            <a:off x="6981080" y="5721924"/>
            <a:ext cx="557531" cy="1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0800000" flipV="1">
            <a:off x="6951682" y="5442365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rot="10800000" flipV="1">
            <a:off x="6962809" y="5999896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14155" y="3813383"/>
            <a:ext cx="296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Start immediately after clean-room available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8" name="スマイル 27"/>
          <p:cNvSpPr/>
          <p:nvPr/>
        </p:nvSpPr>
        <p:spPr>
          <a:xfrm>
            <a:off x="747577" y="15142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スマイル 28"/>
          <p:cNvSpPr/>
          <p:nvPr/>
        </p:nvSpPr>
        <p:spPr>
          <a:xfrm>
            <a:off x="747577" y="16666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スマイル 29"/>
          <p:cNvSpPr/>
          <p:nvPr/>
        </p:nvSpPr>
        <p:spPr>
          <a:xfrm>
            <a:off x="747577" y="18190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スマイル 31"/>
          <p:cNvSpPr/>
          <p:nvPr/>
        </p:nvSpPr>
        <p:spPr>
          <a:xfrm>
            <a:off x="747577" y="1981200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スマイル 32"/>
          <p:cNvSpPr/>
          <p:nvPr/>
        </p:nvSpPr>
        <p:spPr>
          <a:xfrm>
            <a:off x="747577" y="2188408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スマイル 33"/>
          <p:cNvSpPr/>
          <p:nvPr/>
        </p:nvSpPr>
        <p:spPr>
          <a:xfrm flipH="1">
            <a:off x="747577" y="2340808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スマイル 34"/>
          <p:cNvSpPr/>
          <p:nvPr/>
        </p:nvSpPr>
        <p:spPr>
          <a:xfrm flipH="1">
            <a:off x="747577" y="2569408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スマイル 35"/>
          <p:cNvSpPr/>
          <p:nvPr/>
        </p:nvSpPr>
        <p:spPr>
          <a:xfrm flipH="1">
            <a:off x="747577" y="2721808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スマイル 36"/>
          <p:cNvSpPr/>
          <p:nvPr/>
        </p:nvSpPr>
        <p:spPr>
          <a:xfrm flipH="1">
            <a:off x="747577" y="2906474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2820989" y="1220788"/>
            <a:ext cx="836611" cy="3275806"/>
          </a:xfrm>
          <a:prstGeom prst="rect">
            <a:avLst/>
          </a:prstGeom>
          <a:solidFill>
            <a:srgbClr val="F7FF1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173023" y="358914"/>
            <a:ext cx="3261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overall schedule</a:t>
            </a:r>
            <a:endParaRPr kumimoji="1" lang="ja-JP" altLang="en-US" sz="2800" b="1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81000" y="1524000"/>
            <a:ext cx="85344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rot="5400000">
            <a:off x="190500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rot="5400000">
            <a:off x="1181894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5400000">
            <a:off x="2173288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5400000">
            <a:off x="3164682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5400000">
            <a:off x="4156076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5147470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5970016" y="2688488"/>
            <a:ext cx="3614460" cy="1752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-799306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3360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988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8</a:t>
            </a:r>
            <a:endParaRPr kumimoji="1" lang="ja-JP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1132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86127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00527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24254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endParaRPr kumimoji="1" lang="ja-JP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2280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600" y="8821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</a:t>
            </a:r>
            <a:endParaRPr kumimoji="1" lang="ja-JP" altLang="en-US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381000" y="1219200"/>
            <a:ext cx="85344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077200" y="8821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2011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381000" y="1981200"/>
            <a:ext cx="4587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3836" y="1704201"/>
            <a:ext cx="169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connection</a:t>
            </a:r>
            <a:endParaRPr kumimoji="1" lang="ja-JP" altLang="en-US" sz="1200" b="1" dirty="0"/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903405" y="2492514"/>
            <a:ext cx="1915995" cy="81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4819606" y="3477399"/>
            <a:ext cx="27233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47773" y="4063762"/>
            <a:ext cx="14258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Module-C</a:t>
            </a:r>
          </a:p>
          <a:p>
            <a:r>
              <a:rPr kumimoji="1" lang="en-US" altLang="ja-JP" sz="1000" dirty="0" smtClean="0"/>
              <a:t>coupler + cavity process</a:t>
            </a:r>
          </a:p>
          <a:p>
            <a:r>
              <a:rPr lang="en-US" altLang="ja-JP" sz="1000" dirty="0" smtClean="0"/>
              <a:t>(one-by-one)</a:t>
            </a:r>
            <a:endParaRPr kumimoji="1" lang="ja-JP" alt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1429695" y="2226876"/>
            <a:ext cx="1660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S1G experiment  term1</a:t>
            </a:r>
            <a:endParaRPr kumimoji="1" lang="ja-JP" alt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803031" y="1609635"/>
            <a:ext cx="1505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Cryogenics </a:t>
            </a:r>
          </a:p>
          <a:p>
            <a:r>
              <a:rPr kumimoji="1" lang="en-US" altLang="ja-JP" sz="1200" b="1" dirty="0" smtClean="0"/>
              <a:t>regular maintenance</a:t>
            </a:r>
            <a:endParaRPr kumimoji="1" lang="ja-JP" alt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374605" y="3158698"/>
            <a:ext cx="1660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S1G experiment  term2</a:t>
            </a:r>
            <a:endParaRPr kumimoji="1" lang="ja-JP" altLang="en-US" sz="1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002122" y="3325099"/>
            <a:ext cx="9110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Module-A</a:t>
            </a:r>
          </a:p>
          <a:p>
            <a:r>
              <a:rPr kumimoji="1" lang="en-US" altLang="ja-JP" sz="1000" dirty="0" smtClean="0"/>
              <a:t>coupler+</a:t>
            </a:r>
          </a:p>
          <a:p>
            <a:r>
              <a:rPr kumimoji="1" lang="en-US" altLang="ja-JP" sz="1000" dirty="0" smtClean="0"/>
              <a:t>cavity process</a:t>
            </a:r>
          </a:p>
          <a:p>
            <a:r>
              <a:rPr kumimoji="1" lang="ja-JP" altLang="en-US" sz="1000" dirty="0" smtClean="0"/>
              <a:t>（</a:t>
            </a:r>
            <a:r>
              <a:rPr lang="en-US" altLang="ja-JP" sz="1000" dirty="0" smtClean="0"/>
              <a:t>one-by-one</a:t>
            </a:r>
            <a:r>
              <a:rPr kumimoji="1" lang="ja-JP" altLang="en-US" sz="1000" dirty="0" smtClean="0"/>
              <a:t>）</a:t>
            </a:r>
            <a:endParaRPr kumimoji="1" lang="ja-JP" alt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783001" y="3201988"/>
            <a:ext cx="11606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Module-A</a:t>
            </a:r>
          </a:p>
          <a:p>
            <a:r>
              <a:rPr kumimoji="1" lang="en-US" altLang="ja-JP" sz="1000" dirty="0" smtClean="0"/>
              <a:t>coupler RF process</a:t>
            </a:r>
          </a:p>
          <a:p>
            <a:r>
              <a:rPr kumimoji="1" lang="ja-JP" altLang="en-US" sz="1000" dirty="0" smtClean="0"/>
              <a:t>（</a:t>
            </a:r>
            <a:r>
              <a:rPr lang="en-US" altLang="ja-JP" sz="1000" dirty="0" smtClean="0"/>
              <a:t>one-by-one</a:t>
            </a:r>
            <a:r>
              <a:rPr kumimoji="1" lang="ja-JP" altLang="en-US" sz="1000" dirty="0" smtClean="0"/>
              <a:t>）</a:t>
            </a:r>
            <a:endParaRPr kumimoji="1" lang="ja-JP" alt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310704" y="4617760"/>
            <a:ext cx="2948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11 </a:t>
            </a:r>
            <a:r>
              <a:rPr kumimoji="1" lang="en-US" altLang="ja-JP" sz="1600" b="1" dirty="0" smtClean="0"/>
              <a:t>weeks   S1G main experiment</a:t>
            </a:r>
            <a:endParaRPr kumimoji="1" lang="ja-JP" altLang="en-US" sz="1600" b="1" dirty="0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7542908" y="4132421"/>
            <a:ext cx="53429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42908" y="3855422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  <a:endParaRPr kumimoji="1" lang="ja-JP" alt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657600" y="2740322"/>
            <a:ext cx="546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</a:t>
            </a:r>
          </a:p>
          <a:p>
            <a:r>
              <a:rPr kumimoji="1" lang="en-US" altLang="ja-JP" sz="1200" b="1" dirty="0" smtClean="0"/>
              <a:t>down</a:t>
            </a:r>
          </a:p>
          <a:p>
            <a:endParaRPr kumimoji="1" lang="ja-JP" altLang="en-US" sz="1200" b="1" dirty="0"/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3706820" y="3160286"/>
            <a:ext cx="4977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903405" y="2363788"/>
            <a:ext cx="31579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880" y="2071300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779743" y="3909874"/>
            <a:ext cx="11606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Module-C</a:t>
            </a:r>
          </a:p>
          <a:p>
            <a:r>
              <a:rPr kumimoji="1" lang="en-US" altLang="ja-JP" sz="1000" dirty="0" smtClean="0"/>
              <a:t>coupler RF process</a:t>
            </a:r>
          </a:p>
          <a:p>
            <a:r>
              <a:rPr lang="en-US" altLang="ja-JP" sz="1000" dirty="0" smtClean="0"/>
              <a:t>(one-by-one)</a:t>
            </a:r>
            <a:endParaRPr kumimoji="1" lang="ja-JP" alt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1928713" y="3158698"/>
            <a:ext cx="1013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heat load meas.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(1week)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9198" y="2555657"/>
            <a:ext cx="10699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cavities: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low-power</a:t>
            </a:r>
            <a:r>
              <a:rPr lang="en-US" altLang="ja-JP" sz="1000" dirty="0" smtClean="0">
                <a:solidFill>
                  <a:srgbClr val="FF0000"/>
                </a:solidFill>
              </a:rPr>
              <a:t> check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(6weeks)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>
            <a:off x="2895600" y="4939099"/>
            <a:ext cx="2188939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rot="5400000" flipH="1" flipV="1">
            <a:off x="2789045" y="4832544"/>
            <a:ext cx="213111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rot="5400000" flipH="1" flipV="1">
            <a:off x="4978778" y="4833337"/>
            <a:ext cx="213111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111867" y="4940687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Parallel operation of RF power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station #1 and #2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33001" y="5638800"/>
            <a:ext cx="3712168" cy="93871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Helvetica"/>
                <a:cs typeface="Helvetica"/>
              </a:rPr>
              <a:t>Only LN2 will be Continuous full day operation.</a:t>
            </a:r>
          </a:p>
          <a:p>
            <a:r>
              <a:rPr kumimoji="1" lang="en-US" altLang="ja-JP" sz="1100" b="1" dirty="0" err="1" smtClean="0">
                <a:latin typeface="Helvetica"/>
                <a:cs typeface="Helvetica"/>
              </a:rPr>
              <a:t>LHe</a:t>
            </a:r>
            <a:r>
              <a:rPr kumimoji="1" lang="en-US" altLang="ja-JP" sz="1100" b="1" dirty="0" smtClean="0">
                <a:latin typeface="Helvetica"/>
                <a:cs typeface="Helvetica"/>
              </a:rPr>
              <a:t> operation will be daytime only.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Monday : 2K cool-down,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Tuesday – Friday : 12:00 – 19:00  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                                 7hours for S1G experiment at 2K.</a:t>
            </a:r>
          </a:p>
          <a:p>
            <a:endParaRPr lang="en-US" altLang="ja-JP" sz="1100" b="1" dirty="0" smtClean="0">
              <a:latin typeface="Helvetica"/>
              <a:cs typeface="Helvetic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29288" y="3558808"/>
            <a:ext cx="1013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heat load meas.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(2weeks)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48053" y="4600545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3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smtClean="0"/>
              <a:t>weeks</a:t>
            </a:r>
            <a:endParaRPr kumimoji="1" lang="ja-JP" altLang="en-US" sz="16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1329198" y="4617760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6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smtClean="0"/>
              <a:t>weeks</a:t>
            </a:r>
            <a:endParaRPr kumimoji="1" lang="ja-JP" altLang="en-US" sz="1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2835267" y="4602133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4</a:t>
            </a:r>
            <a:r>
              <a:rPr kumimoji="1" lang="en-US" altLang="ja-JP" sz="1600" b="1" dirty="0" smtClean="0"/>
              <a:t> weeks</a:t>
            </a:r>
            <a:endParaRPr kumimoji="1" lang="ja-JP" altLang="en-US" sz="16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133600" y="5638800"/>
            <a:ext cx="96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ICHEP2010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July21-28,Paris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785896" y="6038910"/>
            <a:ext cx="1763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Domestic Accelerator Meeting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Aug 2010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3836" y="5638800"/>
            <a:ext cx="1066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IPAC2010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May23-28, Kyoto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18957" y="5638800"/>
            <a:ext cx="115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</a:rPr>
              <a:t>LINAC</a:t>
            </a:r>
            <a:r>
              <a:rPr kumimoji="1" lang="en-US" altLang="ja-JP" sz="1000" dirty="0" smtClean="0">
                <a:solidFill>
                  <a:srgbClr val="FF0000"/>
                </a:solidFill>
              </a:rPr>
              <a:t>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Sep12-17, Tsukuba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28030" y="4261147"/>
            <a:ext cx="965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</a:t>
            </a:r>
          </a:p>
          <a:p>
            <a:r>
              <a:rPr lang="en-US" altLang="ja-JP" sz="1200" b="1" dirty="0" smtClean="0"/>
              <a:t>disassemble</a:t>
            </a:r>
            <a:endParaRPr kumimoji="1" lang="ja-JP" altLang="en-US" sz="1200" b="1" dirty="0"/>
          </a:p>
        </p:txBody>
      </p:sp>
      <p:cxnSp>
        <p:nvCxnSpPr>
          <p:cNvPr id="71" name="直線矢印コネクタ 70"/>
          <p:cNvCxnSpPr/>
          <p:nvPr/>
        </p:nvCxnSpPr>
        <p:spPr>
          <a:xfrm>
            <a:off x="8228030" y="4259559"/>
            <a:ext cx="6873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435257" y="222370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setting of  power 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distribution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2835267" y="2741611"/>
            <a:ext cx="26714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627815" y="2481588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7034735" y="4200435"/>
            <a:ext cx="707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DRFS test.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(1week)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77" name="直線矢印コネクタ 76"/>
          <p:cNvCxnSpPr/>
          <p:nvPr/>
        </p:nvCxnSpPr>
        <p:spPr>
          <a:xfrm flipV="1">
            <a:off x="3198830" y="3020198"/>
            <a:ext cx="48457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>
            <a:off x="4204520" y="3263098"/>
            <a:ext cx="57748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138553" y="2601823"/>
            <a:ext cx="774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coupler&amp;</a:t>
            </a:r>
          </a:p>
          <a:p>
            <a:r>
              <a:rPr lang="en-US" altLang="ja-JP" sz="1200" b="1" dirty="0" smtClean="0"/>
              <a:t>cavity</a:t>
            </a:r>
            <a:endParaRPr kumimoji="1" lang="en-US" altLang="ja-JP" sz="1200" b="1" dirty="0" smtClean="0"/>
          </a:p>
          <a:p>
            <a:r>
              <a:rPr kumimoji="1" lang="en-US" altLang="ja-JP" sz="1200" b="1" dirty="0" smtClean="0"/>
              <a:t>process</a:t>
            </a:r>
          </a:p>
          <a:p>
            <a:endParaRPr kumimoji="1" lang="ja-JP" altLang="en-US" sz="1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089825" y="2555657"/>
            <a:ext cx="858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coupler RF </a:t>
            </a:r>
          </a:p>
          <a:p>
            <a:r>
              <a:rPr kumimoji="1" lang="en-US" altLang="ja-JP" sz="1200" b="1" dirty="0" smtClean="0"/>
              <a:t>process</a:t>
            </a:r>
          </a:p>
          <a:p>
            <a:endParaRPr kumimoji="1" lang="ja-JP" altLang="en-US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5941893" y="3558808"/>
            <a:ext cx="78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vector-sum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(4weeks)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989716" y="3558808"/>
            <a:ext cx="805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cavity setup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(4weeks)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06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2" y="2133600"/>
            <a:ext cx="4399208" cy="3370616"/>
          </a:xfrm>
          <a:prstGeom prst="rect">
            <a:avLst/>
          </a:prstGeom>
        </p:spPr>
      </p:pic>
      <p:pic>
        <p:nvPicPr>
          <p:cNvPr id="3" name="図 2" descr="2010-0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422" y="2151416"/>
            <a:ext cx="4398578" cy="335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June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05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July 2010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96592" y="2820988"/>
            <a:ext cx="318000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26414" y="2543990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</a:t>
            </a:r>
            <a:r>
              <a:rPr kumimoji="1" lang="en-US" altLang="ja-JP" sz="1200" b="1" dirty="0" smtClean="0"/>
              <a:t>down/system check</a:t>
            </a:r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96592" y="5257800"/>
            <a:ext cx="1884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6629400" y="2819400"/>
            <a:ext cx="12750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4876800" y="342900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876800" y="403701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876800" y="46450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7904408" y="4645023"/>
            <a:ext cx="123959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53400" y="4368024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29992" y="4976036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410200" y="3152001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3760013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407702" y="4368025"/>
            <a:ext cx="2050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cryomodule: heat-load meas.</a:t>
            </a:r>
          </a:p>
          <a:p>
            <a:endParaRPr kumimoji="1" lang="ja-JP" altLang="en-US" sz="1200" b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96592" y="46589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9992" y="4383513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4856408" y="5259388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73705" y="4982390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1</a:t>
            </a:r>
            <a:endParaRPr kumimoji="1" lang="ja-JP" altLang="en-US" sz="2800" b="1" dirty="0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145415" y="403860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8815" y="3763189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grpSp>
        <p:nvGrpSpPr>
          <p:cNvPr id="42" name="図形グループ 41"/>
          <p:cNvGrpSpPr/>
          <p:nvPr/>
        </p:nvGrpSpPr>
        <p:grpSpPr>
          <a:xfrm>
            <a:off x="151751" y="2101334"/>
            <a:ext cx="4215664" cy="276999"/>
            <a:chOff x="151751" y="2101334"/>
            <a:chExt cx="4215664" cy="276999"/>
          </a:xfrm>
        </p:grpSpPr>
        <p:sp>
          <p:nvSpPr>
            <p:cNvPr id="35" name="TextBox 34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4876800" y="2115234"/>
            <a:ext cx="4215664" cy="276999"/>
            <a:chOff x="151751" y="2101334"/>
            <a:chExt cx="4215664" cy="276999"/>
          </a:xfrm>
        </p:grpSpPr>
        <p:sp>
          <p:nvSpPr>
            <p:cNvPr id="44" name="TextBox 43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51" name="直線矢印コネクタ 50"/>
          <p:cNvCxnSpPr/>
          <p:nvPr/>
        </p:nvCxnSpPr>
        <p:spPr>
          <a:xfrm>
            <a:off x="96592" y="3428999"/>
            <a:ext cx="318000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010293" y="3153589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</a:t>
            </a:r>
            <a:r>
              <a:rPr kumimoji="1" lang="en-US" altLang="ja-JP" sz="1200" b="1" dirty="0" smtClean="0"/>
              <a:t>down/system check</a:t>
            </a:r>
          </a:p>
          <a:p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08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3447"/>
            <a:ext cx="4578906" cy="3491553"/>
          </a:xfrm>
          <a:prstGeom prst="rect">
            <a:avLst/>
          </a:prstGeom>
        </p:spPr>
      </p:pic>
      <p:pic>
        <p:nvPicPr>
          <p:cNvPr id="3" name="図 2" descr="2010-09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034" y="2223447"/>
            <a:ext cx="4384833" cy="335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12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Aug.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10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Sep.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52400" y="33528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30758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162596" y="5576246"/>
            <a:ext cx="1207101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5299247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5867400" y="2895600"/>
            <a:ext cx="1891514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57481" y="2618601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162596" y="39624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8396" y="36854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72792" y="44196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8592" y="41426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182988" y="50292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68788" y="47522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79193" y="3812231"/>
            <a:ext cx="1335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Cryogenics </a:t>
            </a:r>
          </a:p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regular inspection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4731306" y="408923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64706" y="3813819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4731306" y="469501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64706" y="4419601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731306" y="530079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64706" y="5025383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2</a:t>
            </a:r>
            <a:endParaRPr kumimoji="1" lang="ja-JP" altLang="en-US" sz="2800" b="1" dirty="0"/>
          </a:p>
        </p:txBody>
      </p:sp>
      <p:grpSp>
        <p:nvGrpSpPr>
          <p:cNvPr id="32" name="図形グループ 31"/>
          <p:cNvGrpSpPr/>
          <p:nvPr/>
        </p:nvGrpSpPr>
        <p:grpSpPr>
          <a:xfrm>
            <a:off x="4731306" y="2223447"/>
            <a:ext cx="4215664" cy="276999"/>
            <a:chOff x="151751" y="2101334"/>
            <a:chExt cx="4215664" cy="276999"/>
          </a:xfrm>
        </p:grpSpPr>
        <p:sp>
          <p:nvSpPr>
            <p:cNvPr id="33" name="TextBox 32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152400" y="2223447"/>
            <a:ext cx="4215664" cy="276999"/>
            <a:chOff x="151751" y="2101334"/>
            <a:chExt cx="4215664" cy="276999"/>
          </a:xfrm>
        </p:grpSpPr>
        <p:sp>
          <p:nvSpPr>
            <p:cNvPr id="41" name="TextBox 40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8" name="直線矢印コネクタ 47"/>
          <p:cNvCxnSpPr/>
          <p:nvPr/>
        </p:nvCxnSpPr>
        <p:spPr>
          <a:xfrm>
            <a:off x="4654034" y="3505200"/>
            <a:ext cx="301982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867400" y="3214301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4495800" cy="3433547"/>
          </a:xfrm>
          <a:prstGeom prst="rect">
            <a:avLst/>
          </a:prstGeom>
        </p:spPr>
      </p:pic>
      <p:pic>
        <p:nvPicPr>
          <p:cNvPr id="3" name="図 2" descr="2010-1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799" y="2362199"/>
            <a:ext cx="4287979" cy="3281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09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Oct.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11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Nov.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0" y="3430588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6331" y="3153589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0" y="4161611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6331" y="3884612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0" y="475413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331" y="4477135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0" y="5346657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6331" y="5069658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886996" y="3018611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886996" y="35782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4886996" y="4160023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10106" y="3873887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4886996" y="474182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10106" y="4455686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4886996" y="5335932"/>
            <a:ext cx="1209004" cy="91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21363" y="2741612"/>
            <a:ext cx="2039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Heat-load meas.</a:t>
            </a:r>
          </a:p>
          <a:p>
            <a:endParaRPr kumimoji="1" lang="ja-JP" alt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3</a:t>
            </a:r>
            <a:endParaRPr kumimoji="1" lang="ja-JP" altLang="en-US" sz="2800" b="1" dirty="0"/>
          </a:p>
        </p:txBody>
      </p:sp>
      <p:grpSp>
        <p:nvGrpSpPr>
          <p:cNvPr id="26" name="図形グループ 25"/>
          <p:cNvGrpSpPr/>
          <p:nvPr/>
        </p:nvGrpSpPr>
        <p:grpSpPr>
          <a:xfrm>
            <a:off x="4928336" y="2362199"/>
            <a:ext cx="4215664" cy="276999"/>
            <a:chOff x="151751" y="2101334"/>
            <a:chExt cx="4215664" cy="276999"/>
          </a:xfrm>
        </p:grpSpPr>
        <p:sp>
          <p:nvSpPr>
            <p:cNvPr id="27" name="TextBox 26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>
            <a:off x="76200" y="2223699"/>
            <a:ext cx="4215664" cy="276999"/>
            <a:chOff x="151751" y="2101334"/>
            <a:chExt cx="4215664" cy="276999"/>
          </a:xfrm>
        </p:grpSpPr>
        <p:sp>
          <p:nvSpPr>
            <p:cNvPr id="35" name="TextBox 34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479575" y="3292088"/>
            <a:ext cx="2039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Heat-load meas.</a:t>
            </a:r>
          </a:p>
          <a:p>
            <a:endParaRPr kumimoji="1" lang="ja-JP" altLang="en-US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613405" y="5058933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DRFS test</a:t>
            </a:r>
          </a:p>
          <a:p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1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09800"/>
            <a:ext cx="4700588" cy="358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1764268"/>
            <a:ext cx="111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Dec.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1371600" y="2895600"/>
            <a:ext cx="1905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1" y="3505200"/>
            <a:ext cx="32765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1600" y="39140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DRFS test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1" y="4191000"/>
            <a:ext cx="32765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460997" y="4191000"/>
            <a:ext cx="123959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09989" y="3914001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06294" y="4805366"/>
            <a:ext cx="317030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0294" y="4528367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73023" y="358914"/>
            <a:ext cx="259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4</a:t>
            </a:r>
            <a:endParaRPr kumimoji="1" lang="ja-JP" altLang="en-US" sz="2800" b="1" dirty="0"/>
          </a:p>
        </p:txBody>
      </p:sp>
      <p:grpSp>
        <p:nvGrpSpPr>
          <p:cNvPr id="17" name="図形グループ 16"/>
          <p:cNvGrpSpPr/>
          <p:nvPr/>
        </p:nvGrpSpPr>
        <p:grpSpPr>
          <a:xfrm>
            <a:off x="260130" y="2209800"/>
            <a:ext cx="4215664" cy="276999"/>
            <a:chOff x="151751" y="2101334"/>
            <a:chExt cx="4215664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72029" y="32282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DRFS test</a:t>
            </a:r>
          </a:p>
          <a:p>
            <a:endParaRPr kumimoji="1" lang="ja-JP" alt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372458" y="25424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DRFS test</a:t>
            </a:r>
          </a:p>
          <a:p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487269"/>
            <a:ext cx="77985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1. : Low power measurement of each 8 cavities.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measurement and set up of cavity; Q-values, frequency, main coupler coupling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mechanical tuner response, </a:t>
            </a:r>
            <a:r>
              <a:rPr lang="en-US" altLang="ja-JP" sz="1400" dirty="0" err="1" smtClean="0">
                <a:latin typeface="Helvetica"/>
                <a:cs typeface="Helvetica"/>
              </a:rPr>
              <a:t>piezo</a:t>
            </a:r>
            <a:r>
              <a:rPr lang="en-US" altLang="ja-JP" sz="1400" dirty="0" smtClean="0">
                <a:latin typeface="Helvetica"/>
                <a:cs typeface="Helvetica"/>
              </a:rPr>
              <a:t> tuner response, mechanical </a:t>
            </a:r>
            <a:r>
              <a:rPr lang="en-US" altLang="ja-JP" sz="1400" dirty="0" err="1" smtClean="0">
                <a:latin typeface="Helvetica"/>
                <a:cs typeface="Helvetica"/>
              </a:rPr>
              <a:t>vibratino</a:t>
            </a:r>
            <a:r>
              <a:rPr lang="en-US" altLang="ja-JP" sz="1400" dirty="0" smtClean="0">
                <a:latin typeface="Helvetica"/>
                <a:cs typeface="Helvetica"/>
              </a:rPr>
              <a:t> mode, </a:t>
            </a:r>
            <a:r>
              <a:rPr lang="en-US" altLang="ja-JP" sz="1400" dirty="0" err="1" smtClean="0">
                <a:latin typeface="Helvetica"/>
                <a:cs typeface="Helvetica"/>
              </a:rPr>
              <a:t>HOMs</a:t>
            </a:r>
            <a:r>
              <a:rPr lang="en-US" altLang="ja-JP" sz="1400" dirty="0" smtClean="0">
                <a:latin typeface="Helvetica"/>
                <a:cs typeface="Helvetica"/>
              </a:rPr>
              <a:t>, etc.</a:t>
            </a:r>
            <a:endParaRPr kumimoji="1"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657600"/>
            <a:ext cx="6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2</a:t>
            </a:r>
            <a:r>
              <a:rPr kumimoji="1" lang="en-US" altLang="ja-JP" b="1" dirty="0" smtClean="0">
                <a:latin typeface="Helvetica"/>
                <a:cs typeface="Helvetica"/>
              </a:rPr>
              <a:t>. : Heat load measurement </a:t>
            </a:r>
            <a:r>
              <a:rPr kumimoji="1" lang="ja-JP" altLang="en-US" b="1" dirty="0" smtClean="0">
                <a:latin typeface="Helvetica"/>
                <a:cs typeface="Helvetica"/>
              </a:rPr>
              <a:t>（</a:t>
            </a:r>
            <a:r>
              <a:rPr kumimoji="1" lang="en-US" altLang="ja-JP" b="1" dirty="0" smtClean="0">
                <a:latin typeface="Helvetica"/>
                <a:cs typeface="Helvetica"/>
              </a:rPr>
              <a:t>static</a:t>
            </a:r>
            <a:r>
              <a:rPr lang="ja-JP" altLang="en-US" b="1" dirty="0" smtClean="0">
                <a:latin typeface="Helvetica"/>
                <a:cs typeface="Helvetica"/>
              </a:rPr>
              <a:t>）</a:t>
            </a:r>
            <a:r>
              <a:rPr lang="en-US" altLang="ja-JP" b="1" dirty="0" smtClean="0">
                <a:latin typeface="Helvetica"/>
                <a:cs typeface="Helvetica"/>
              </a:rPr>
              <a:t>  (N. Ohuchi and H. </a:t>
            </a:r>
            <a:r>
              <a:rPr lang="en-US" altLang="ja-JP" b="1" dirty="0" err="1" smtClean="0">
                <a:latin typeface="Helvetica"/>
                <a:cs typeface="Helvetica"/>
              </a:rPr>
              <a:t>Nakai</a:t>
            </a:r>
            <a:r>
              <a:rPr lang="en-US" altLang="ja-JP" b="1" dirty="0" smtClean="0">
                <a:latin typeface="Helvetica"/>
                <a:cs typeface="Helvetica"/>
              </a:rPr>
              <a:t>)</a:t>
            </a:r>
            <a:endParaRPr kumimoji="1" lang="ja-JP" altLang="en-US" sz="14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3121" y="2564487"/>
            <a:ext cx="2417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5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weeks (2010.06-07)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3361" y="4211598"/>
            <a:ext cx="196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1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 </a:t>
            </a:r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2010.07)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8006" y="452735"/>
            <a:ext cx="4993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term1 :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6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914400"/>
            <a:ext cx="268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before summer shut-down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487269"/>
            <a:ext cx="774785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1. : Main coupler RF process of </a:t>
            </a:r>
            <a:r>
              <a:rPr lang="en-US" altLang="ja-JP" b="1" dirty="0" smtClean="0">
                <a:latin typeface="Helvetica"/>
                <a:cs typeface="Helvetica"/>
              </a:rPr>
              <a:t>one by one</a:t>
            </a:r>
            <a:r>
              <a:rPr kumimoji="1" lang="en-US" altLang="ja-JP" b="1" dirty="0" smtClean="0">
                <a:latin typeface="Helvetica"/>
                <a:cs typeface="Helvetica"/>
              </a:rPr>
              <a:t>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#1 Klystron will be connected to Module-C cavities one-by-one (DESY cavity, FNAL cavity)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#2 Klystron will be connected to Module-A cavities one-by-one (MHI cavities)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Parallel coupler processing           one + one /week; total 4 weeks.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50721" y="2749153"/>
            <a:ext cx="305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(2010.07.26-08.27)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9200" y="3118485"/>
            <a:ext cx="55579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/>
                <a:cs typeface="Helvetica"/>
              </a:rPr>
              <a:t>Cryogenic system in maintenance and yearly inspection,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KEK also has 2 days yearly electronic system maintenance 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( 2 days AC power off laboratory-wide)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Summer holiday season.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7773" y="452735"/>
            <a:ext cx="7642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Helvetica"/>
                <a:cs typeface="Helvetica"/>
              </a:rPr>
              <a:t>summer shutdown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: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7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4724400"/>
            <a:ext cx="774785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2. : Main coupler + Cavity RF process of </a:t>
            </a:r>
            <a:r>
              <a:rPr lang="en-US" altLang="ja-JP" b="1" dirty="0" smtClean="0">
                <a:latin typeface="Helvetica"/>
                <a:cs typeface="Helvetica"/>
              </a:rPr>
              <a:t>one by one</a:t>
            </a:r>
            <a:r>
              <a:rPr kumimoji="1" lang="en-US" altLang="ja-JP" b="1" dirty="0" smtClean="0">
                <a:latin typeface="Helvetica"/>
                <a:cs typeface="Helvetica"/>
              </a:rPr>
              <a:t>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#1 Klystron will be connected to Module-C cavities one-by-one (DESY cavity, FNAL cavity)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#2 Klystron will be connected to Module-A cavities one-by-one (MHI cavities)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Parallel </a:t>
            </a:r>
            <a:r>
              <a:rPr kumimoji="1" lang="en-US" altLang="ja-JP" sz="1400" dirty="0" err="1" smtClean="0">
                <a:latin typeface="Helvetica"/>
                <a:cs typeface="Helvetica"/>
              </a:rPr>
              <a:t>coupler+cavity</a:t>
            </a:r>
            <a:r>
              <a:rPr kumimoji="1" lang="en-US" altLang="ja-JP" sz="1400" dirty="0" smtClean="0">
                <a:latin typeface="Helvetica"/>
                <a:cs typeface="Helvetica"/>
              </a:rPr>
              <a:t> RF processing       one + one /week; total 4 weeks.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4435" y="1117937"/>
            <a:ext cx="227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at room temperature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435" y="4430018"/>
            <a:ext cx="203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at 2K temperature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50721" y="6017062"/>
            <a:ext cx="305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3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weeks (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2010.09.13-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10.01)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6184</TotalTime>
  <Words>1448</Words>
  <Application>Microsoft Macintosh PowerPoint</Application>
  <PresentationFormat>画面に合わせる (4:3)</PresentationFormat>
  <Paragraphs>328</Paragraphs>
  <Slides>16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テーマ</vt:lpstr>
      <vt:lpstr>S1G Experiment Schedule Plan; 03232010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Proposed WG Layout for S1 Global</vt:lpstr>
      <vt:lpstr>スライド 13</vt:lpstr>
      <vt:lpstr>スライド 14</vt:lpstr>
      <vt:lpstr>スライド 15</vt:lpstr>
      <vt:lpstr>スライド 16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S1Gモジュール試験の詳細案</dc:title>
  <dc:creator>早野 仁司</dc:creator>
  <cp:lastModifiedBy>早野 仁司</cp:lastModifiedBy>
  <cp:revision>101</cp:revision>
  <dcterms:created xsi:type="dcterms:W3CDTF">2010-03-23T03:57:36Z</dcterms:created>
  <dcterms:modified xsi:type="dcterms:W3CDTF">2010-03-23T04:20:28Z</dcterms:modified>
</cp:coreProperties>
</file>