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warren\Local%20Settings\Temporary%20Internet%20Files\Content.IE5\O84TQX3S\AES13_Cold%20slow%20tuner%20test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Frequency (kHz)</c:v>
                </c:pt>
              </c:strCache>
            </c:strRef>
          </c:tx>
          <c:spPr>
            <a:ln w="3175">
              <a:solidFill>
                <a:srgbClr val="004586"/>
              </a:solidFill>
              <a:prstDash val="solid"/>
            </a:ln>
          </c:spPr>
          <c:marker>
            <c:symbol val="square"/>
            <c:size val="7"/>
            <c:spPr>
              <a:solidFill>
                <a:srgbClr val="004586"/>
              </a:solidFill>
              <a:ln>
                <a:solidFill>
                  <a:srgbClr val="004586"/>
                </a:solidFill>
                <a:prstDash val="solid"/>
              </a:ln>
            </c:spPr>
          </c:marker>
          <c:xVal>
            <c:numRef>
              <c:f>Sheet1!$A$2:$A$20</c:f>
              <c:numCache>
                <c:formatCode>General</c:formatCode>
                <c:ptCount val="19"/>
                <c:pt idx="0">
                  <c:v>0</c:v>
                </c:pt>
                <c:pt idx="1">
                  <c:v>30000</c:v>
                </c:pt>
                <c:pt idx="2">
                  <c:v>60000</c:v>
                </c:pt>
                <c:pt idx="3">
                  <c:v>90000</c:v>
                </c:pt>
                <c:pt idx="4">
                  <c:v>120000</c:v>
                </c:pt>
                <c:pt idx="5">
                  <c:v>150000</c:v>
                </c:pt>
                <c:pt idx="6">
                  <c:v>183000</c:v>
                </c:pt>
                <c:pt idx="7">
                  <c:v>213000</c:v>
                </c:pt>
                <c:pt idx="8">
                  <c:v>183000</c:v>
                </c:pt>
                <c:pt idx="9">
                  <c:v>153000</c:v>
                </c:pt>
                <c:pt idx="10">
                  <c:v>120000</c:v>
                </c:pt>
                <c:pt idx="11">
                  <c:v>90000</c:v>
                </c:pt>
                <c:pt idx="12">
                  <c:v>60000</c:v>
                </c:pt>
                <c:pt idx="13">
                  <c:v>30000</c:v>
                </c:pt>
                <c:pt idx="14">
                  <c:v>10000</c:v>
                </c:pt>
                <c:pt idx="15">
                  <c:v>8000</c:v>
                </c:pt>
                <c:pt idx="16">
                  <c:v>7700</c:v>
                </c:pt>
              </c:numCache>
            </c:numRef>
          </c:xVal>
          <c:yVal>
            <c:numRef>
              <c:f>Sheet1!$B$2:$B$20</c:f>
              <c:numCache>
                <c:formatCode>General</c:formatCode>
                <c:ptCount val="19"/>
                <c:pt idx="0">
                  <c:v>1300000</c:v>
                </c:pt>
                <c:pt idx="1">
                  <c:v>1300046</c:v>
                </c:pt>
                <c:pt idx="2">
                  <c:v>1300092</c:v>
                </c:pt>
                <c:pt idx="3">
                  <c:v>1300128</c:v>
                </c:pt>
                <c:pt idx="4">
                  <c:v>1300162</c:v>
                </c:pt>
                <c:pt idx="5">
                  <c:v>1300196</c:v>
                </c:pt>
                <c:pt idx="6">
                  <c:v>1300229</c:v>
                </c:pt>
                <c:pt idx="7">
                  <c:v>1300258</c:v>
                </c:pt>
                <c:pt idx="8">
                  <c:v>1300228</c:v>
                </c:pt>
                <c:pt idx="9">
                  <c:v>1300193</c:v>
                </c:pt>
                <c:pt idx="10">
                  <c:v>1300154</c:v>
                </c:pt>
                <c:pt idx="11">
                  <c:v>1300117</c:v>
                </c:pt>
                <c:pt idx="12">
                  <c:v>1300076</c:v>
                </c:pt>
                <c:pt idx="13">
                  <c:v>1300033</c:v>
                </c:pt>
                <c:pt idx="14">
                  <c:v>1300003</c:v>
                </c:pt>
                <c:pt idx="15">
                  <c:v>1299999.7</c:v>
                </c:pt>
                <c:pt idx="16">
                  <c:v>1299999.9000000004</c:v>
                </c:pt>
              </c:numCache>
            </c:numRef>
          </c:yVal>
        </c:ser>
        <c:axId val="46493696"/>
        <c:axId val="46496000"/>
      </c:scatterChart>
      <c:valAx>
        <c:axId val="464936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Steps</a:t>
                </a:r>
              </a:p>
            </c:rich>
          </c:tx>
          <c:layout/>
        </c:title>
        <c:numFmt formatCode="General" sourceLinked="1"/>
        <c:majorTickMark val="none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6496000"/>
        <c:crosses val="autoZero"/>
        <c:crossBetween val="midCat"/>
      </c:valAx>
      <c:valAx>
        <c:axId val="46496000"/>
        <c:scaling>
          <c:orientation val="minMax"/>
        </c:scaling>
        <c:axPos val="l"/>
        <c:majorGridlines>
          <c:spPr>
            <a:ln w="3175">
              <a:solidFill>
                <a:srgbClr val="B3B3B3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Frequency (kHz)</a:t>
                </a:r>
              </a:p>
            </c:rich>
          </c:tx>
          <c:layout/>
        </c:title>
        <c:numFmt formatCode="General" sourceLinked="1"/>
        <c:majorTickMark val="none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46493696"/>
        <c:crosses val="autoZero"/>
        <c:crossBetween val="midCat"/>
      </c:valAx>
      <c:spPr>
        <a:noFill/>
        <a:ln w="3175">
          <a:solidFill>
            <a:srgbClr val="B3B3B3"/>
          </a:solidFill>
          <a:prstDash val="solid"/>
        </a:ln>
      </c:spPr>
    </c:plotArea>
    <c:dispBlanksAs val="gap"/>
  </c:chart>
  <c:spPr>
    <a:solidFill>
      <a:srgbClr val="FFFFFF"/>
    </a:solidFill>
    <a:ln w="9525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FBF214-704F-467D-BA39-7FB4D0D48E13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3F022-BE66-4D31-9A96-A3C8C0F3239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3F022-BE66-4D31-9A96-A3C8C0F3239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3F022-BE66-4D31-9A96-A3C8C0F3239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3F022-BE66-4D31-9A96-A3C8C0F3239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3F022-BE66-4D31-9A96-A3C8C0F3239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3F022-BE66-4D31-9A96-A3C8C0F32397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3F022-BE66-4D31-9A96-A3C8C0F3239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3F022-BE66-4D31-9A96-A3C8C0F32397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3F022-BE66-4D31-9A96-A3C8C0F32397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3F022-BE66-4D31-9A96-A3C8C0F32397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Preliminary Results from First Blade Tuner Tests in HTS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812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Yuriy</a:t>
            </a:r>
            <a:r>
              <a:rPr lang="en-US" dirty="0" smtClean="0"/>
              <a:t> </a:t>
            </a:r>
            <a:r>
              <a:rPr lang="en-US" dirty="0" err="1" smtClean="0"/>
              <a:t>Pischalnikov</a:t>
            </a:r>
            <a:endParaRPr lang="en-US" dirty="0" smtClean="0"/>
          </a:p>
          <a:p>
            <a:r>
              <a:rPr lang="en-US" dirty="0" smtClean="0"/>
              <a:t>Warren </a:t>
            </a:r>
            <a:r>
              <a:rPr lang="en-US" dirty="0" err="1" smtClean="0"/>
              <a:t>Schappert</a:t>
            </a:r>
            <a:endParaRPr lang="en-US" dirty="0" smtClean="0"/>
          </a:p>
          <a:p>
            <a:r>
              <a:rPr lang="en-US" dirty="0" smtClean="0"/>
              <a:t>Serena </a:t>
            </a:r>
            <a:r>
              <a:rPr lang="en-US" dirty="0" err="1" smtClean="0"/>
              <a:t>Barbannoti</a:t>
            </a:r>
            <a:endParaRPr lang="en-US" dirty="0" smtClean="0"/>
          </a:p>
          <a:p>
            <a:r>
              <a:rPr lang="en-US" dirty="0" err="1" smtClean="0"/>
              <a:t>Matteo</a:t>
            </a:r>
            <a:r>
              <a:rPr lang="en-US" dirty="0" smtClean="0"/>
              <a:t> </a:t>
            </a:r>
            <a:r>
              <a:rPr lang="en-US" dirty="0" err="1" smtClean="0"/>
              <a:t>Scorrano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219200"/>
            <a:ext cx="2590800" cy="1984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QA Testing of CM2 Tuners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44196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CM2 cavities will be equipped with a coaxial blade tuner to limit Lorentz Force Detuning at high gradients</a:t>
            </a:r>
          </a:p>
          <a:p>
            <a:pPr lvl="1"/>
            <a:r>
              <a:rPr lang="en-US" dirty="0" smtClean="0"/>
              <a:t>Tuner developed by INFN/Milan</a:t>
            </a:r>
          </a:p>
          <a:p>
            <a:pPr lvl="1"/>
            <a:r>
              <a:rPr lang="en-US" dirty="0" smtClean="0"/>
              <a:t>Piezo mounts modified by FNAL</a:t>
            </a:r>
          </a:p>
          <a:p>
            <a:r>
              <a:rPr lang="en-US" dirty="0" smtClean="0"/>
              <a:t>First CM2 cavity has been undergoing testing in HTS</a:t>
            </a:r>
          </a:p>
          <a:p>
            <a:r>
              <a:rPr lang="en-US" dirty="0" smtClean="0"/>
              <a:t>Objectives</a:t>
            </a:r>
          </a:p>
          <a:p>
            <a:pPr lvl="1"/>
            <a:r>
              <a:rPr lang="en-US" dirty="0" smtClean="0"/>
              <a:t>Commission new test system</a:t>
            </a:r>
          </a:p>
          <a:p>
            <a:pPr lvl="1"/>
            <a:r>
              <a:rPr lang="en-US" dirty="0" smtClean="0"/>
              <a:t>Evaluate and finalize test proposed acceptance criteria for CM2 tuners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2362200"/>
            <a:ext cx="2362200" cy="1415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200000">
            <a:off x="4997503" y="3118108"/>
            <a:ext cx="3111396" cy="3352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System Commissioning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3352800" cy="46481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Can calculate dynamic detuning from LLRF signals</a:t>
            </a:r>
          </a:p>
          <a:p>
            <a:r>
              <a:rPr lang="en-US" dirty="0" smtClean="0"/>
              <a:t>Need to check and monitor the LLRF signals for </a:t>
            </a:r>
          </a:p>
          <a:p>
            <a:pPr lvl="1"/>
            <a:r>
              <a:rPr lang="en-US" dirty="0" smtClean="0"/>
              <a:t>Contamination</a:t>
            </a:r>
          </a:p>
          <a:p>
            <a:pPr lvl="1"/>
            <a:r>
              <a:rPr lang="en-US" dirty="0" smtClean="0"/>
              <a:t>Saturation</a:t>
            </a:r>
          </a:p>
          <a:p>
            <a:pPr lvl="1"/>
            <a:r>
              <a:rPr lang="en-US" dirty="0" smtClean="0"/>
              <a:t>Linearity	</a:t>
            </a:r>
          </a:p>
          <a:p>
            <a:r>
              <a:rPr lang="en-US" dirty="0" smtClean="0"/>
              <a:t>Residual uncertainty after correction is a few percent 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1524000"/>
            <a:ext cx="564642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5486400" y="990600"/>
          <a:ext cx="34290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89038"/>
          </a:xfrm>
        </p:spPr>
        <p:txBody>
          <a:bodyPr/>
          <a:lstStyle/>
          <a:p>
            <a:r>
              <a:rPr lang="en-US" dirty="0" smtClean="0"/>
              <a:t>Slow Tuner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3200400" cy="5181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Run the stepper motor and record the resonant frequency</a:t>
            </a:r>
          </a:p>
          <a:p>
            <a:r>
              <a:rPr lang="en-US" dirty="0" smtClean="0"/>
              <a:t>Warm cavity tuned approximately 0.2 MHz higher than INFN recommendation</a:t>
            </a:r>
          </a:p>
          <a:p>
            <a:r>
              <a:rPr lang="en-US" dirty="0" smtClean="0"/>
              <a:t>During installation, the warm piezo preload was reduced to minimize stresses on the cavity and tuner during cool-down</a:t>
            </a:r>
          </a:p>
          <a:p>
            <a:r>
              <a:rPr lang="en-US" dirty="0" smtClean="0"/>
              <a:t>Tuner range and cold piezo preload still acceptable</a:t>
            </a:r>
          </a:p>
        </p:txBody>
      </p:sp>
      <p:pic>
        <p:nvPicPr>
          <p:cNvPr id="8194" name="Picture 2" descr="http://www-ilc-crl.fnal.gov/Entries/2010/02month/26day/10hour/MDB_HTS/Log/Root_13469_0_untitle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2884178"/>
            <a:ext cx="4953000" cy="35928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Tuner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40386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Manual adjustment of pulse parameters</a:t>
            </a:r>
          </a:p>
          <a:p>
            <a:pPr lvl="1"/>
            <a:r>
              <a:rPr lang="en-US" dirty="0" smtClean="0"/>
              <a:t>Flat phase during flattop at 33 MV/m</a:t>
            </a:r>
          </a:p>
          <a:p>
            <a:pPr lvl="1"/>
            <a:r>
              <a:rPr lang="en-US" dirty="0" smtClean="0"/>
              <a:t>Demonstrates that cavity can be tuned at high gradients</a:t>
            </a:r>
          </a:p>
          <a:p>
            <a:r>
              <a:rPr lang="en-US" dirty="0" smtClean="0"/>
              <a:t>Appears that high gradients might require piezo with longer stroke</a:t>
            </a:r>
          </a:p>
          <a:p>
            <a:pPr lvl="1"/>
            <a:r>
              <a:rPr lang="en-US" dirty="0" smtClean="0"/>
              <a:t>Need to compare to INFN results in more detail</a:t>
            </a:r>
          </a:p>
          <a:p>
            <a:r>
              <a:rPr lang="en-US" dirty="0" smtClean="0"/>
              <a:t>Somewhat subjective for acceptance testing</a:t>
            </a:r>
          </a:p>
          <a:p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1295400"/>
            <a:ext cx="3581400" cy="509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2209800"/>
            <a:ext cx="2280424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Adaptive LS Compensation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44958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Implemented an adaptive version of the LS procedure that worked successfully in CCII</a:t>
            </a:r>
          </a:p>
          <a:p>
            <a:r>
              <a:rPr lang="en-US" dirty="0" smtClean="0"/>
              <a:t>Able to maintain flat phase during both fill and flattop</a:t>
            </a:r>
          </a:p>
          <a:p>
            <a:r>
              <a:rPr lang="en-US" dirty="0" smtClean="0"/>
              <a:t>Able to track the resonance as cavity was ramped down from 27 MV/m to </a:t>
            </a:r>
            <a:r>
              <a:rPr lang="en-US" dirty="0" smtClean="0"/>
              <a:t>20 </a:t>
            </a:r>
            <a:r>
              <a:rPr lang="en-US" dirty="0" smtClean="0"/>
              <a:t>MV/m and back up again</a:t>
            </a:r>
          </a:p>
          <a:p>
            <a:r>
              <a:rPr lang="en-US" dirty="0" smtClean="0"/>
              <a:t>May provide less subjective acceptance criteria</a:t>
            </a:r>
          </a:p>
          <a:p>
            <a:r>
              <a:rPr lang="en-US" dirty="0" smtClean="0"/>
              <a:t>Hope to repeat this at 35 MV/m today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143000"/>
            <a:ext cx="3616154" cy="5489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2438400"/>
            <a:ext cx="208427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LFD Compensation at 27 MV/m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1371600"/>
            <a:ext cx="8853934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Proposed Acceptance Criteria for CM2 Tuners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Slow tuner response </a:t>
            </a:r>
          </a:p>
          <a:p>
            <a:pPr lvl="1"/>
            <a:r>
              <a:rPr lang="en-US" dirty="0" smtClean="0"/>
              <a:t>Slope and range within INFN specs</a:t>
            </a:r>
          </a:p>
          <a:p>
            <a:r>
              <a:rPr lang="en-US" dirty="0" smtClean="0"/>
              <a:t>Fast tuner response	</a:t>
            </a:r>
          </a:p>
          <a:p>
            <a:pPr lvl="1"/>
            <a:r>
              <a:rPr lang="en-US" dirty="0" smtClean="0"/>
              <a:t>Maximum detuning during fill and flattop</a:t>
            </a:r>
          </a:p>
          <a:p>
            <a:pPr lvl="2"/>
            <a:r>
              <a:rPr lang="en-US" dirty="0" smtClean="0"/>
              <a:t>Online monitoring looks very positive</a:t>
            </a:r>
          </a:p>
          <a:p>
            <a:pPr lvl="1"/>
            <a:r>
              <a:rPr lang="en-US" dirty="0" smtClean="0"/>
              <a:t>LFD Detuning coefficient </a:t>
            </a:r>
          </a:p>
          <a:p>
            <a:pPr lvl="2"/>
            <a:r>
              <a:rPr lang="en-US" dirty="0" smtClean="0"/>
              <a:t>Analysis in progress</a:t>
            </a:r>
          </a:p>
          <a:p>
            <a:pPr lvl="1"/>
            <a:r>
              <a:rPr lang="en-US" dirty="0" smtClean="0"/>
              <a:t>Piezo to Detuning Transfer function </a:t>
            </a:r>
          </a:p>
          <a:p>
            <a:pPr lvl="2"/>
            <a:r>
              <a:rPr lang="en-US" dirty="0" smtClean="0"/>
              <a:t>Still do not have acceptable TF measurements after several attempts</a:t>
            </a:r>
          </a:p>
          <a:p>
            <a:r>
              <a:rPr lang="en-US" dirty="0" smtClean="0"/>
              <a:t>Final criteria pending completed analysis of data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Tuner test system successfully commissioned and operational</a:t>
            </a:r>
          </a:p>
          <a:p>
            <a:r>
              <a:rPr lang="en-US" dirty="0" smtClean="0"/>
              <a:t>Preliminary assessment of blade tuner performance is very positive</a:t>
            </a:r>
          </a:p>
          <a:p>
            <a:pPr lvl="1"/>
            <a:r>
              <a:rPr lang="en-US" dirty="0" smtClean="0"/>
              <a:t>Able to limit detuning at 27 MV/m to less than about 25 Hz during both fill and flattop</a:t>
            </a:r>
          </a:p>
          <a:p>
            <a:pPr lvl="1"/>
            <a:r>
              <a:rPr lang="en-US" dirty="0" smtClean="0"/>
              <a:t>Hope to repeat this at 35 MV/m</a:t>
            </a:r>
          </a:p>
          <a:p>
            <a:r>
              <a:rPr lang="en-US" dirty="0" smtClean="0"/>
              <a:t>May require piezo with longer stroke</a:t>
            </a:r>
          </a:p>
          <a:p>
            <a:pPr lvl="1"/>
            <a:r>
              <a:rPr lang="en-US" dirty="0" smtClean="0"/>
              <a:t>Need to complete data analysis and compare our results with in more detail with INFN measurements </a:t>
            </a:r>
          </a:p>
          <a:p>
            <a:pPr lvl="1"/>
            <a:r>
              <a:rPr lang="en-US" dirty="0" smtClean="0"/>
              <a:t>Would have no impact on tuner design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364</Words>
  <Application>Microsoft Office PowerPoint</Application>
  <PresentationFormat>On-screen Show (4:3)</PresentationFormat>
  <Paragraphs>71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Preliminary Results from First Blade Tuner Tests in HTS</vt:lpstr>
      <vt:lpstr>QA Testing of CM2 Tuners</vt:lpstr>
      <vt:lpstr>Test System Commissioning</vt:lpstr>
      <vt:lpstr>Slow Tuner Response</vt:lpstr>
      <vt:lpstr>Fast Tuner Response</vt:lpstr>
      <vt:lpstr>Adaptive LS Compensation</vt:lpstr>
      <vt:lpstr>LFD Compensation at 27 MV/m</vt:lpstr>
      <vt:lpstr>Proposed Acceptance Criteria for CM2 Tuners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Results from First Blade Tuner Tests in HTS</dc:title>
  <dc:creator/>
  <cp:lastModifiedBy>pischaln</cp:lastModifiedBy>
  <cp:revision>17</cp:revision>
  <dcterms:created xsi:type="dcterms:W3CDTF">2006-08-16T00:00:00Z</dcterms:created>
  <dcterms:modified xsi:type="dcterms:W3CDTF">2010-03-15T14:30:52Z</dcterms:modified>
</cp:coreProperties>
</file>