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86" r:id="rId3"/>
    <p:sldId id="260" r:id="rId4"/>
    <p:sldId id="261" r:id="rId5"/>
    <p:sldId id="267" r:id="rId6"/>
    <p:sldId id="273" r:id="rId7"/>
    <p:sldId id="275" r:id="rId8"/>
    <p:sldId id="278" r:id="rId9"/>
    <p:sldId id="279" r:id="rId10"/>
    <p:sldId id="281" r:id="rId11"/>
    <p:sldId id="276" r:id="rId12"/>
    <p:sldId id="272" r:id="rId13"/>
  </p:sldIdLst>
  <p:sldSz cx="9144000" cy="6858000" type="screen4x3"/>
  <p:notesSz cx="6858000" cy="91440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724"/>
    <a:srgbClr val="43090A"/>
    <a:srgbClr val="4D1719"/>
    <a:srgbClr val="420F11"/>
    <a:srgbClr val="37080A"/>
    <a:srgbClr val="001248"/>
    <a:srgbClr val="000A30"/>
    <a:srgbClr val="0005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96" y="-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3192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42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42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B41638-790B-0E4E-BB1C-7B64EBA6AEF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fld id="{5EB75BA7-3A33-4443-B624-C1543265B1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 Unicode MS" pitchFamily="-111" charset="0"/>
        <a:cs typeface="Arial Unicode MS" pitchFamily="-111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 Unicode MS" pitchFamily="-111" charset="0"/>
        <a:cs typeface="Arial Unicode MS" pitchFamily="-111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 Unicode MS" pitchFamily="-111" charset="0"/>
        <a:cs typeface="Arial Unicode MS" pitchFamily="-111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 Unicode MS" pitchFamily="-111" charset="0"/>
        <a:cs typeface="Arial Unicode MS" pitchFamily="-111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 Unicode MS" pitchFamily="-111" charset="0"/>
        <a:cs typeface="Arial Unicode MS" pitchFamily="-111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5BD76B-3FAA-1641-87EA-F6BF3107D0AF}" type="slidenum">
              <a:rPr lang="en-US"/>
              <a:pPr/>
              <a:t>3</a:t>
            </a:fld>
            <a:endParaRPr lang="en-US"/>
          </a:p>
        </p:txBody>
      </p:sp>
      <p:sp>
        <p:nvSpPr>
          <p:cNvPr id="56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91A9B7-3AAD-1B41-B30F-1891AAFB6986}" type="slidenum">
              <a:rPr lang="en-US"/>
              <a:pPr/>
              <a:t>4</a:t>
            </a:fld>
            <a:endParaRPr lang="en-US"/>
          </a:p>
        </p:txBody>
      </p:sp>
      <p:sp>
        <p:nvSpPr>
          <p:cNvPr id="56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020D37-3747-4049-9F5E-EAA4CBA02182}" type="slidenum">
              <a:rPr lang="en-US"/>
              <a:pPr/>
              <a:t>5</a:t>
            </a:fld>
            <a:endParaRPr lang="en-US"/>
          </a:p>
        </p:txBody>
      </p:sp>
      <p:sp>
        <p:nvSpPr>
          <p:cNvPr id="56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A5FC0C-A7DF-F74F-B4DF-702E8071EF73}" type="slidenum">
              <a:rPr lang="en-US"/>
              <a:pPr/>
              <a:t>6</a:t>
            </a:fld>
            <a:endParaRPr lang="en-US"/>
          </a:p>
        </p:txBody>
      </p:sp>
      <p:sp>
        <p:nvSpPr>
          <p:cNvPr id="575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5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4487DFF0-2A79-6C4A-B2F7-1A952D2101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3886200" cy="30480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11" name="Rectangle 14"/>
          <p:cNvSpPr>
            <a:spLocks noGrp="1" noChangeArrowheads="1"/>
          </p:cNvSpPr>
          <p:nvPr>
            <p:ph type="dt" sz="half" idx="12"/>
          </p:nvPr>
        </p:nvSpPr>
        <p:spPr>
          <a:xfrm>
            <a:off x="381000" y="6400800"/>
            <a:ext cx="2819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John Carwardine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C116716-5E99-614E-8618-7861643CD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530AFBE-FE7C-8048-9354-6B31F916C5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F65B5AA-9299-CC4D-A82E-44B80BFE48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019E3F4-7E66-F44D-B035-E258374E2D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EABE9BF-7198-5848-9DA9-F3807B4B77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6DEB94E-81E0-8540-877E-38301B86BA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07A9C36-A57A-1D4D-A137-78B870438F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9540E2D-1816-824A-998D-4D8B32F5F0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B8D577C-C262-264A-9D5C-5FFE81CF3F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441DB57-D45A-4E41-810F-6FD51D3D8C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r>
              <a:rPr lang="en-US"/>
              <a:t>John Carwardine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400800"/>
            <a:ext cx="3352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spAutoFit/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r>
              <a:rPr lang="en-US"/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4008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E638BD25-F1CF-F64F-A7F3-8B3A4906594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1248"/>
          </a:solidFill>
          <a:latin typeface="Arial" pitchFamily="-111" charset="0"/>
          <a:ea typeface="Arial Unicode MS" pitchFamily="-111" charset="0"/>
          <a:cs typeface="Arial Unicode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43090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1248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desy.de/conferenceOtherViews.py?view=standard&amp;confId=257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John </a:t>
            </a:r>
            <a:r>
              <a:rPr lang="en-US" dirty="0" err="1" smtClean="0"/>
              <a:t>Carwardine</a:t>
            </a:r>
            <a:r>
              <a:rPr lang="en-US" dirty="0" smtClean="0"/>
              <a:t>, Nick Walker</a:t>
            </a:r>
          </a:p>
          <a:p>
            <a:pPr eaLnBrk="1" hangingPunct="1"/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March 2010</a:t>
            </a:r>
            <a:endParaRPr lang="en-US" dirty="0"/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28219E3-9E21-5842-AEC3-3B9BF12A3B4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4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Report on FLASH long bunch-trains workshop</a:t>
            </a:r>
            <a:endParaRPr lang="en-US" sz="3600" dirty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Global Design Effort</a:t>
            </a:r>
          </a:p>
        </p:txBody>
      </p:sp>
      <p:sp>
        <p:nvSpPr>
          <p:cNvPr id="15366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John Carwardine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Introduction </a:t>
            </a:r>
            <a:r>
              <a:rPr lang="en-US" sz="1800" b="0" dirty="0" smtClean="0"/>
              <a:t>[Editors: Walker, </a:t>
            </a:r>
            <a:r>
              <a:rPr lang="en-US" sz="1800" b="0" dirty="0" err="1" smtClean="0"/>
              <a:t>Carwardine</a:t>
            </a:r>
            <a:r>
              <a:rPr lang="en-US" sz="1800" b="0" dirty="0" smtClean="0"/>
              <a:t>, Schreiber]</a:t>
            </a:r>
          </a:p>
          <a:p>
            <a:pPr lvl="1"/>
            <a:r>
              <a:rPr lang="en-US" sz="1600" dirty="0" smtClean="0"/>
              <a:t>Rationale for long bunch-train studies at FLASH</a:t>
            </a:r>
          </a:p>
          <a:p>
            <a:pPr lvl="1"/>
            <a:r>
              <a:rPr lang="en-US" sz="1600" dirty="0" smtClean="0"/>
              <a:t>FLASH long bunch-train studies to date: accomplishments, issues</a:t>
            </a:r>
          </a:p>
          <a:p>
            <a:endParaRPr lang="en-US" sz="1800" dirty="0" smtClean="0"/>
          </a:p>
          <a:p>
            <a:r>
              <a:rPr lang="en-US" sz="1800" dirty="0" smtClean="0"/>
              <a:t>Workshop organization, objectives, focus topics</a:t>
            </a:r>
          </a:p>
          <a:p>
            <a:r>
              <a:rPr lang="en-US" sz="1800" dirty="0" smtClean="0"/>
              <a:t>Workshop summaries, findings </a:t>
            </a:r>
            <a:r>
              <a:rPr lang="en-US" sz="1800" b="0" dirty="0" smtClean="0"/>
              <a:t>[Editors: WG coordinators]</a:t>
            </a:r>
          </a:p>
          <a:p>
            <a:pPr lvl="1"/>
            <a:r>
              <a:rPr lang="en-US" sz="1600" dirty="0" smtClean="0"/>
              <a:t>Scope and goals</a:t>
            </a:r>
          </a:p>
          <a:p>
            <a:pPr lvl="1"/>
            <a:r>
              <a:rPr lang="en-US" sz="1600" dirty="0" smtClean="0"/>
              <a:t>Highlights from presentations and data analysis</a:t>
            </a:r>
          </a:p>
          <a:p>
            <a:pPr lvl="1"/>
            <a:r>
              <a:rPr lang="en-US" sz="1600" dirty="0" smtClean="0"/>
              <a:t>Summaries of the discussions</a:t>
            </a:r>
          </a:p>
          <a:p>
            <a:pPr lvl="1"/>
            <a:r>
              <a:rPr lang="en-US" sz="1600" dirty="0" smtClean="0"/>
              <a:t>Key 'findings,’ issues, and conclusions</a:t>
            </a:r>
          </a:p>
          <a:p>
            <a:pPr lvl="1"/>
            <a:r>
              <a:rPr lang="en-US" sz="1600" dirty="0" smtClean="0"/>
              <a:t>Recommendations (action plan)</a:t>
            </a:r>
          </a:p>
          <a:p>
            <a:endParaRPr lang="en-US" sz="1800" dirty="0" smtClean="0"/>
          </a:p>
          <a:p>
            <a:r>
              <a:rPr lang="en-US" sz="1800" dirty="0" smtClean="0"/>
              <a:t>Findings, recommendations for follow-up program</a:t>
            </a:r>
            <a:r>
              <a:rPr lang="en-US" sz="1800" b="0" dirty="0" smtClean="0"/>
              <a:t> [Editors: Walker, </a:t>
            </a:r>
            <a:r>
              <a:rPr lang="en-US" sz="1800" b="0" dirty="0" err="1" smtClean="0"/>
              <a:t>Carwardine</a:t>
            </a:r>
            <a:r>
              <a:rPr lang="en-US" sz="1800" b="0" dirty="0" smtClean="0"/>
              <a:t>, Schreiber]</a:t>
            </a:r>
          </a:p>
          <a:p>
            <a:pPr lvl="1"/>
            <a:r>
              <a:rPr lang="en-US" sz="1600" dirty="0" smtClean="0"/>
              <a:t>Themes, specific activities</a:t>
            </a:r>
          </a:p>
          <a:p>
            <a:pPr lvl="1"/>
            <a:r>
              <a:rPr lang="en-US" sz="1600" dirty="0" smtClean="0"/>
              <a:t>Priorities, schedule, resources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9mA studies planning…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Many issues identified at workshop do not require full ILC-like beam to resolve</a:t>
            </a:r>
            <a:endParaRPr lang="en-US" sz="1600" dirty="0" smtClean="0">
              <a:sym typeface="Wingdings"/>
            </a:endParaRPr>
          </a:p>
          <a:p>
            <a:endParaRPr lang="en-US" sz="1600" dirty="0" smtClean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Operational and technical improvements focused on improving long bunch train operation benefit FEL user operation as well as 9mA studies</a:t>
            </a:r>
          </a:p>
          <a:p>
            <a:endParaRPr lang="en-US" sz="1600" dirty="0" smtClean="0"/>
          </a:p>
          <a:p>
            <a:r>
              <a:rPr lang="en-US" sz="1600" dirty="0" smtClean="0"/>
              <a:t>Proposal to find ‘photon users’ who are willing to work with us to routinely achieve long bunch-train FEL operation</a:t>
            </a:r>
          </a:p>
          <a:p>
            <a:pPr lvl="1"/>
            <a:r>
              <a:rPr lang="en-US" sz="1400" dirty="0" smtClean="0"/>
              <a:t>Experience will inevitably factor in to efficiency when we push machine for dedicated high beam-loading experiments</a:t>
            </a:r>
          </a:p>
          <a:p>
            <a:pPr lvl="1"/>
            <a:r>
              <a:rPr lang="en-US" sz="1400" dirty="0" smtClean="0"/>
              <a:t>SASE operation has more stringent performance requirements than 9mA studies but is more forgiving of beam loss</a:t>
            </a:r>
          </a:p>
          <a:p>
            <a:endParaRPr lang="en-US" sz="1600" dirty="0" smtClean="0">
              <a:sym typeface="Wingdings"/>
            </a:endParaRPr>
          </a:p>
          <a:p>
            <a:r>
              <a:rPr lang="en-US" sz="1600" b="1" dirty="0" smtClean="0"/>
              <a:t>Very limited accelerator studies time before 2012 - </a:t>
            </a:r>
            <a:r>
              <a:rPr lang="en-US" sz="1600" dirty="0" smtClean="0">
                <a:sym typeface="Wingdings"/>
              </a:rPr>
              <a:t>ILC 9mA team cannot afford to simply wait for Jan 2011</a:t>
            </a:r>
          </a:p>
          <a:p>
            <a:pPr lvl="1"/>
            <a:r>
              <a:rPr lang="en-US" sz="1400" dirty="0" smtClean="0">
                <a:sym typeface="Wingdings"/>
              </a:rPr>
              <a:t>Analyze Sept 09 data (obvious we have to do this), modeling,…</a:t>
            </a:r>
          </a:p>
          <a:p>
            <a:pPr lvl="1"/>
            <a:r>
              <a:rPr lang="en-US" sz="1400" dirty="0" smtClean="0">
                <a:sym typeface="Wingdings"/>
              </a:rPr>
              <a:t>How to participate with (contribute to) FLASH before Jan 2011...?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studies proposed at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229600" cy="5334000"/>
          </a:xfrm>
        </p:spPr>
        <p:txBody>
          <a:bodyPr/>
          <a:lstStyle/>
          <a:p>
            <a:r>
              <a:rPr lang="en-US" sz="1800" dirty="0" smtClean="0"/>
              <a:t>LLRF</a:t>
            </a:r>
          </a:p>
          <a:p>
            <a:pPr lvl="1"/>
            <a:r>
              <a:rPr lang="en-US" sz="1600" dirty="0" smtClean="0"/>
              <a:t>Long-term energy stability</a:t>
            </a:r>
          </a:p>
          <a:p>
            <a:pPr lvl="1"/>
            <a:r>
              <a:rPr lang="en-US" sz="1600" dirty="0" smtClean="0"/>
              <a:t>Performance regulations at high gradient and high current</a:t>
            </a:r>
          </a:p>
          <a:p>
            <a:r>
              <a:rPr lang="en-US" sz="1800" dirty="0" smtClean="0"/>
              <a:t>Gradient overhead studies (ACC67)</a:t>
            </a:r>
          </a:p>
          <a:p>
            <a:pPr lvl="1"/>
            <a:r>
              <a:rPr lang="en-US" sz="1600" dirty="0" smtClean="0"/>
              <a:t>Optimization of </a:t>
            </a:r>
            <a:r>
              <a:rPr lang="en-US" sz="1600" dirty="0" err="1" smtClean="0"/>
              <a:t>Qext</a:t>
            </a:r>
            <a:r>
              <a:rPr lang="en-US" sz="1600" dirty="0" smtClean="0"/>
              <a:t>, prove concept for at least 3mA</a:t>
            </a:r>
          </a:p>
          <a:p>
            <a:pPr lvl="1"/>
            <a:r>
              <a:rPr lang="en-US" sz="1600" dirty="0" err="1" smtClean="0"/>
              <a:t>Microphonics</a:t>
            </a:r>
            <a:r>
              <a:rPr lang="en-US" sz="1600" dirty="0" smtClean="0"/>
              <a:t> and LFD, can be done w/o beam</a:t>
            </a:r>
          </a:p>
          <a:p>
            <a:r>
              <a:rPr lang="en-US" sz="1800" dirty="0" smtClean="0"/>
              <a:t>Klystron Overhead</a:t>
            </a:r>
          </a:p>
          <a:p>
            <a:pPr lvl="1"/>
            <a:r>
              <a:rPr lang="en-US" sz="1600" dirty="0" smtClean="0"/>
              <a:t>Need high current, at 3mA need retune </a:t>
            </a:r>
            <a:r>
              <a:rPr lang="en-US" sz="1600" dirty="0" err="1" smtClean="0"/>
              <a:t>Qext</a:t>
            </a:r>
            <a:endParaRPr lang="en-US" sz="1600" dirty="0" smtClean="0"/>
          </a:p>
          <a:p>
            <a:r>
              <a:rPr lang="en-US" sz="1800" dirty="0" smtClean="0"/>
              <a:t>ILC Bunch compressor stability studies</a:t>
            </a:r>
          </a:p>
          <a:p>
            <a:pPr lvl="1"/>
            <a:r>
              <a:rPr lang="en-US" sz="1600" dirty="0" smtClean="0"/>
              <a:t>2 RF units ACC45 &amp; ACC67 to demonstrate 0.25 deg phase stability</a:t>
            </a:r>
          </a:p>
          <a:p>
            <a:r>
              <a:rPr lang="en-US" sz="1800" dirty="0" smtClean="0"/>
              <a:t>HOM coupler studies</a:t>
            </a:r>
          </a:p>
          <a:p>
            <a:endParaRPr lang="en-US" sz="1800" i="1" dirty="0" smtClean="0"/>
          </a:p>
          <a:p>
            <a:r>
              <a:rPr lang="en-US" sz="1800" i="1" dirty="0" smtClean="0"/>
              <a:t>Useful intermediate progress can be made with 1-3mA</a:t>
            </a:r>
          </a:p>
          <a:p>
            <a:endParaRPr lang="en-US" sz="1800" i="1" dirty="0" smtClean="0"/>
          </a:p>
          <a:p>
            <a:r>
              <a:rPr lang="en-US" sz="1800" b="1" i="1" dirty="0" smtClean="0"/>
              <a:t>Specific studies proposals must be prepared…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bunch-trains workshop</a:t>
            </a:r>
          </a:p>
          <a:p>
            <a:r>
              <a:rPr lang="en-US" dirty="0" smtClean="0"/>
              <a:t>Beam Allocations Committee meeting</a:t>
            </a:r>
          </a:p>
          <a:p>
            <a:r>
              <a:rPr lang="en-US" dirty="0" smtClean="0"/>
              <a:t>Workshop report writing</a:t>
            </a:r>
          </a:p>
          <a:p>
            <a:r>
              <a:rPr lang="en-US" dirty="0" smtClean="0"/>
              <a:t>Next…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John Carwardine: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5B5AA-9299-CC4D-A82E-44B80BFE486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Workshop attendance</a:t>
            </a:r>
            <a:endParaRPr lang="en-US"/>
          </a:p>
        </p:txBody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2575" y="977900"/>
            <a:ext cx="8520113" cy="5292725"/>
          </a:xfrm>
        </p:spPr>
        <p:txBody>
          <a:bodyPr/>
          <a:lstStyle/>
          <a:p>
            <a:r>
              <a:rPr lang="en-US" sz="1800" dirty="0" smtClean="0"/>
              <a:t>Attendance</a:t>
            </a:r>
          </a:p>
          <a:p>
            <a:pPr lvl="1"/>
            <a:r>
              <a:rPr lang="en-US" sz="1600" dirty="0" smtClean="0"/>
              <a:t>49 people registered</a:t>
            </a:r>
          </a:p>
          <a:p>
            <a:pPr lvl="1"/>
            <a:r>
              <a:rPr lang="en-US" sz="1600" dirty="0" smtClean="0"/>
              <a:t>14 plenary talks, 41 working group talks in 4 working groups</a:t>
            </a:r>
          </a:p>
          <a:p>
            <a:pPr lvl="1"/>
            <a:r>
              <a:rPr lang="en-US" sz="1600" dirty="0" smtClean="0"/>
              <a:t>This shows a broad interest from all three regions into our common goal</a:t>
            </a:r>
          </a:p>
          <a:p>
            <a:pPr lvl="1"/>
            <a:r>
              <a:rPr lang="en-US" sz="1600" dirty="0" smtClean="0"/>
              <a:t>The workshop is an important step towards the common goal of the superconducting machines FLASH, XFEL, and ILC</a:t>
            </a:r>
          </a:p>
          <a:p>
            <a:pPr lvl="1">
              <a:buFont typeface="Arial Black" charset="0"/>
              <a:buNone/>
            </a:pPr>
            <a:r>
              <a:rPr lang="en-US" sz="1600" dirty="0" smtClean="0">
                <a:ea typeface="Arial" charset="0"/>
                <a:cs typeface="Arial" charset="0"/>
              </a:rPr>
              <a:t>	→ </a:t>
            </a:r>
            <a:r>
              <a:rPr lang="en-US" sz="1600" dirty="0" smtClean="0"/>
              <a:t>to explore the full potential of the superconducting technique</a:t>
            </a:r>
          </a:p>
          <a:p>
            <a:pPr lvl="1">
              <a:buFont typeface="Arial Black" charset="0"/>
              <a:buNone/>
            </a:pPr>
            <a:r>
              <a:rPr lang="en-US" sz="1600" dirty="0" smtClean="0">
                <a:ea typeface="Arial" charset="0"/>
                <a:cs typeface="Arial" charset="0"/>
              </a:rPr>
              <a:t>	→ </a:t>
            </a:r>
            <a:r>
              <a:rPr lang="en-US" sz="1600" dirty="0" smtClean="0"/>
              <a:t>providing thousands of bunches per second to users (</a:t>
            </a:r>
            <a:r>
              <a:rPr lang="en-US" sz="1600" dirty="0" err="1" smtClean="0"/>
              <a:t>FELs</a:t>
            </a:r>
            <a:r>
              <a:rPr lang="en-US" sz="1600" dirty="0" smtClean="0"/>
              <a:t>)</a:t>
            </a:r>
          </a:p>
          <a:p>
            <a:pPr lvl="1">
              <a:buFont typeface="Arial Black" charset="0"/>
              <a:buNone/>
            </a:pPr>
            <a:r>
              <a:rPr lang="en-US" sz="1600" dirty="0" smtClean="0">
                <a:ea typeface="Arial" charset="0"/>
                <a:cs typeface="Arial" charset="0"/>
              </a:rPr>
              <a:t>	→ </a:t>
            </a:r>
            <a:r>
              <a:rPr lang="en-US" sz="1600" dirty="0" smtClean="0"/>
              <a:t>to go as close as possible to the full beam loading limit to maximize integrated luminosity (ILC)</a:t>
            </a:r>
          </a:p>
          <a:p>
            <a:pPr lvl="1">
              <a:buFont typeface="Arial Black" charset="0"/>
              <a:buNone/>
            </a:pPr>
            <a:endParaRPr lang="en-US" sz="1600" dirty="0" smtClean="0"/>
          </a:p>
          <a:p>
            <a:pPr lvl="1">
              <a:buFont typeface="Arial Black" charset="0"/>
              <a:buNone/>
            </a:pPr>
            <a:r>
              <a:rPr lang="en-US" sz="1600" dirty="0" smtClean="0"/>
              <a:t>Workshop site:</a:t>
            </a:r>
          </a:p>
          <a:p>
            <a:pPr lvl="1">
              <a:buFont typeface="Arial Black" charset="0"/>
              <a:buNone/>
            </a:pPr>
            <a:r>
              <a:rPr lang="en-US" sz="1600" b="0" dirty="0" smtClean="0">
                <a:hlinkClick r:id="rId3"/>
              </a:rPr>
              <a:t>https://indico.desy.de/conferenceOtherViews.py?view=standard&amp;confId=2576</a:t>
            </a:r>
            <a:endParaRPr lang="en-US" sz="1600" b="0" dirty="0" smtClean="0"/>
          </a:p>
          <a:p>
            <a:pPr lvl="1">
              <a:buFont typeface="Arial Black" charset="0"/>
              <a:buNone/>
            </a:pPr>
            <a:endParaRPr lang="en-US" sz="1600" b="0" dirty="0" smtClean="0"/>
          </a:p>
          <a:p>
            <a:pPr lvl="1">
              <a:buFont typeface="Arial Black" charset="0"/>
              <a:buNone/>
            </a:pPr>
            <a:endParaRPr lang="en-US" sz="16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Workshop goals</a:t>
            </a:r>
            <a:endParaRPr lang="en-US"/>
          </a:p>
        </p:txBody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Goals for the workshop:</a:t>
            </a:r>
          </a:p>
          <a:p>
            <a:pPr lvl="1"/>
            <a:r>
              <a:rPr lang="en-US" sz="1400" dirty="0" smtClean="0"/>
              <a:t>Review results and lessons learnt from the most recent 9 </a:t>
            </a:r>
            <a:r>
              <a:rPr lang="en-US" sz="1400" dirty="0" err="1" smtClean="0"/>
              <a:t>mA</a:t>
            </a:r>
            <a:r>
              <a:rPr lang="en-US" sz="1400" dirty="0" smtClean="0"/>
              <a:t> studies in Sept 09 </a:t>
            </a:r>
          </a:p>
          <a:p>
            <a:pPr lvl="1"/>
            <a:r>
              <a:rPr lang="en-US" sz="1400" dirty="0" smtClean="0"/>
              <a:t>Explore strategies for efficiently re-establishing stable long bunch train operation with currents from 1 </a:t>
            </a:r>
            <a:r>
              <a:rPr lang="en-US" sz="1400" dirty="0" err="1" smtClean="0"/>
              <a:t>mA</a:t>
            </a:r>
            <a:r>
              <a:rPr lang="en-US" sz="1400" dirty="0" smtClean="0"/>
              <a:t> to 9 </a:t>
            </a:r>
            <a:r>
              <a:rPr lang="en-US" sz="1400" dirty="0" err="1" smtClean="0"/>
              <a:t>mA</a:t>
            </a:r>
            <a:r>
              <a:rPr lang="en-US" sz="1400" dirty="0" smtClean="0"/>
              <a:t> </a:t>
            </a:r>
          </a:p>
          <a:p>
            <a:pPr lvl="1"/>
            <a:r>
              <a:rPr lang="en-US" sz="1400" dirty="0" smtClean="0"/>
              <a:t>Explore strategies for characterizing LLRF stabilization of beam energy at the limits of RF power and cavity gradient </a:t>
            </a:r>
          </a:p>
          <a:p>
            <a:pPr lvl="1"/>
            <a:r>
              <a:rPr lang="en-US" sz="1400" dirty="0" smtClean="0"/>
              <a:t>Develop proposals for future studies at FLASH and identify associated preparatory work 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Four working groups</a:t>
            </a:r>
          </a:p>
          <a:p>
            <a:pPr lvl="1"/>
            <a:r>
              <a:rPr lang="en-US" sz="1400" dirty="0" smtClean="0"/>
              <a:t>Working Group #1: FLASH setup, tuning, and operation</a:t>
            </a:r>
          </a:p>
          <a:p>
            <a:pPr lvl="2"/>
            <a:r>
              <a:rPr lang="en-US" sz="1400" dirty="0" smtClean="0"/>
              <a:t>Leaders: B. </a:t>
            </a:r>
            <a:r>
              <a:rPr lang="en-US" sz="1400" dirty="0" err="1" smtClean="0"/>
              <a:t>Faatz</a:t>
            </a:r>
            <a:r>
              <a:rPr lang="en-US" sz="1400" dirty="0" smtClean="0"/>
              <a:t>, J. </a:t>
            </a:r>
            <a:r>
              <a:rPr lang="en-US" sz="1400" dirty="0" err="1" smtClean="0"/>
              <a:t>Carwardine</a:t>
            </a:r>
            <a:endParaRPr lang="en-US" sz="1400" dirty="0" smtClean="0"/>
          </a:p>
          <a:p>
            <a:pPr lvl="1"/>
            <a:r>
              <a:rPr lang="en-US" sz="1400" dirty="0" smtClean="0"/>
              <a:t>Working Group #2: FLASH feedback and control</a:t>
            </a:r>
          </a:p>
          <a:p>
            <a:pPr lvl="2"/>
            <a:r>
              <a:rPr lang="en-US" sz="1400" dirty="0" smtClean="0"/>
              <a:t>Leaders: H. </a:t>
            </a:r>
            <a:r>
              <a:rPr lang="en-US" sz="1400" dirty="0" err="1" smtClean="0"/>
              <a:t>Schlarb</a:t>
            </a:r>
            <a:r>
              <a:rPr lang="en-US" sz="1400" dirty="0" smtClean="0"/>
              <a:t>, V. </a:t>
            </a:r>
            <a:r>
              <a:rPr lang="en-US" sz="1400" dirty="0" err="1" smtClean="0"/>
              <a:t>Ayvazyan</a:t>
            </a:r>
            <a:endParaRPr lang="en-US" sz="1400" dirty="0" smtClean="0"/>
          </a:p>
          <a:p>
            <a:pPr lvl="1"/>
            <a:r>
              <a:rPr lang="en-US" sz="1400" dirty="0" smtClean="0"/>
              <a:t>Working Group #3: ILC studies at FLASH</a:t>
            </a:r>
          </a:p>
          <a:p>
            <a:pPr lvl="2"/>
            <a:r>
              <a:rPr lang="en-US" sz="1400" dirty="0" smtClean="0"/>
              <a:t>Leaders: N. </a:t>
            </a:r>
            <a:r>
              <a:rPr lang="en-US" sz="1400" dirty="0" err="1" smtClean="0"/>
              <a:t>Solyak</a:t>
            </a:r>
            <a:r>
              <a:rPr lang="en-US" sz="1400" dirty="0" smtClean="0"/>
              <a:t>, S. </a:t>
            </a:r>
            <a:r>
              <a:rPr lang="en-US" sz="1400" dirty="0" err="1" smtClean="0"/>
              <a:t>Michizono</a:t>
            </a:r>
            <a:endParaRPr lang="en-US" sz="1400" dirty="0" smtClean="0"/>
          </a:p>
          <a:p>
            <a:pPr lvl="1"/>
            <a:r>
              <a:rPr lang="en-US" sz="1400" dirty="0" smtClean="0"/>
              <a:t>Working Group #4: DAQ and data analysis</a:t>
            </a:r>
          </a:p>
          <a:p>
            <a:pPr lvl="2"/>
            <a:r>
              <a:rPr lang="en-US" sz="1400" dirty="0" smtClean="0"/>
              <a:t>Leaders: T. </a:t>
            </a:r>
            <a:r>
              <a:rPr lang="en-US" sz="1400" dirty="0" err="1" smtClean="0"/>
              <a:t>Wilksen</a:t>
            </a:r>
            <a:r>
              <a:rPr lang="en-US" sz="1400" dirty="0" smtClean="0"/>
              <a:t>, N. Arnold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items picked up…</a:t>
            </a:r>
            <a:endParaRPr lang="en-US" dirty="0"/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977900"/>
            <a:ext cx="8537575" cy="5464175"/>
          </a:xfrm>
        </p:spPr>
        <p:txBody>
          <a:bodyPr/>
          <a:lstStyle/>
          <a:p>
            <a:r>
              <a:rPr lang="en-US" sz="1600" dirty="0"/>
              <a:t>Hardware problems</a:t>
            </a:r>
          </a:p>
          <a:p>
            <a:pPr lvl="1"/>
            <a:r>
              <a:rPr lang="en-US" sz="1400" dirty="0"/>
              <a:t>3 MHz laser thermal effects – too little time left to fix this</a:t>
            </a:r>
          </a:p>
          <a:p>
            <a:pPr lvl="1"/>
            <a:r>
              <a:rPr lang="en-US" sz="1400" dirty="0"/>
              <a:t>TPS system difficult to set-up and only partly working</a:t>
            </a:r>
          </a:p>
          <a:p>
            <a:pPr lvl="1"/>
            <a:r>
              <a:rPr lang="en-US" sz="1400" dirty="0"/>
              <a:t>ACC1 coupler trips</a:t>
            </a:r>
            <a:endParaRPr lang="en-US" sz="1400" dirty="0" smtClean="0"/>
          </a:p>
          <a:p>
            <a:endParaRPr lang="en-US" sz="1600" dirty="0" smtClean="0"/>
          </a:p>
          <a:p>
            <a:r>
              <a:rPr lang="en-US" sz="1600" dirty="0" smtClean="0"/>
              <a:t>Inconsistent Energy measurements</a:t>
            </a:r>
          </a:p>
          <a:p>
            <a:pPr lvl="1"/>
            <a:r>
              <a:rPr lang="en-US" sz="1400" dirty="0" smtClean="0"/>
              <a:t>LLRF Vector Sum, ‘Energy Server’ and dipole current differed in absolute by ~3%</a:t>
            </a:r>
          </a:p>
          <a:p>
            <a:pPr lvl="1"/>
            <a:r>
              <a:rPr lang="en-US" sz="1400" dirty="0" smtClean="0"/>
              <a:t>LLRF vector sum and Energy server had different energy profiles</a:t>
            </a:r>
            <a:endParaRPr lang="en-US" sz="1800" dirty="0" smtClean="0"/>
          </a:p>
          <a:p>
            <a:endParaRPr lang="en-US" sz="1600" dirty="0" smtClean="0"/>
          </a:p>
          <a:p>
            <a:r>
              <a:rPr lang="en-US" sz="1600" dirty="0" smtClean="0"/>
              <a:t>Operation sc cavities at their limits, </a:t>
            </a:r>
            <a:r>
              <a:rPr lang="en-US" sz="1600" dirty="0" err="1" smtClean="0"/>
              <a:t>HOMs</a:t>
            </a:r>
            <a:endParaRPr lang="en-US" sz="1600" dirty="0" smtClean="0"/>
          </a:p>
          <a:p>
            <a:pPr lvl="1"/>
            <a:r>
              <a:rPr lang="en-US" sz="1400" dirty="0" smtClean="0"/>
              <a:t>Studies have started, but operational time with full beam loading was limited</a:t>
            </a:r>
          </a:p>
          <a:p>
            <a:pPr lvl="1"/>
            <a:r>
              <a:rPr lang="en-US" sz="1400" dirty="0" smtClean="0"/>
              <a:t>studies to optimize operation with different gradients in modules</a:t>
            </a:r>
          </a:p>
          <a:p>
            <a:pPr lvl="1"/>
            <a:endParaRPr lang="en-US" sz="1400" dirty="0" smtClean="0"/>
          </a:p>
          <a:p>
            <a:r>
              <a:rPr lang="en-US" sz="1600" dirty="0" smtClean="0"/>
              <a:t>FLASH DAQ (data </a:t>
            </a:r>
            <a:r>
              <a:rPr lang="en-US" sz="1600" dirty="0" err="1" smtClean="0"/>
              <a:t>archiver</a:t>
            </a:r>
            <a:r>
              <a:rPr lang="en-US" sz="1600" dirty="0" smtClean="0"/>
              <a:t>)</a:t>
            </a:r>
          </a:p>
          <a:p>
            <a:pPr lvl="1"/>
            <a:r>
              <a:rPr lang="en-US" sz="1400" dirty="0" smtClean="0"/>
              <a:t>~18TByte </a:t>
            </a:r>
            <a:r>
              <a:rPr lang="en-US" sz="1400" dirty="0"/>
              <a:t>data </a:t>
            </a:r>
            <a:r>
              <a:rPr lang="en-US" sz="1400" dirty="0" smtClean="0"/>
              <a:t>stored: shown to be very useful</a:t>
            </a:r>
          </a:p>
          <a:p>
            <a:pPr lvl="1"/>
            <a:r>
              <a:rPr lang="en-US" sz="1400" dirty="0" smtClean="0"/>
              <a:t>Many tools </a:t>
            </a:r>
            <a:r>
              <a:rPr lang="en-US" sz="1400" dirty="0"/>
              <a:t>exist to retrieve</a:t>
            </a:r>
            <a:r>
              <a:rPr lang="en-US" sz="1400" dirty="0" smtClean="0"/>
              <a:t> &amp; analyze </a:t>
            </a:r>
            <a:r>
              <a:rPr lang="en-US" sz="1400" dirty="0"/>
              <a:t>data,</a:t>
            </a:r>
            <a:r>
              <a:rPr lang="en-US" sz="1400" dirty="0" smtClean="0"/>
              <a:t> including new tools + more coming</a:t>
            </a:r>
          </a:p>
          <a:p>
            <a:pPr lvl="1"/>
            <a:r>
              <a:rPr lang="en-US" sz="1400" dirty="0"/>
              <a:t>many improvements suggestions came up and are planned to be </a:t>
            </a:r>
            <a:r>
              <a:rPr lang="en-US" sz="1400" dirty="0" smtClean="0"/>
              <a:t>implemented</a:t>
            </a:r>
            <a:endParaRPr lang="en-US" sz="1600" dirty="0" smtClean="0"/>
          </a:p>
          <a:p>
            <a:endParaRPr lang="en-US" sz="1600" b="1" dirty="0" smtClean="0"/>
          </a:p>
          <a:p>
            <a:r>
              <a:rPr lang="en-US" sz="1600" b="1" i="1" dirty="0" smtClean="0"/>
              <a:t>We need more experience setting up and operating the machine with long bunch trains (and heavy beam loading)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workshop…</a:t>
            </a:r>
            <a:endParaRPr lang="en-US" dirty="0"/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Write a workshop report</a:t>
            </a:r>
          </a:p>
          <a:p>
            <a:endParaRPr lang="en-US" sz="2000" dirty="0" smtClean="0"/>
          </a:p>
          <a:p>
            <a:r>
              <a:rPr lang="en-US" sz="2000" dirty="0" smtClean="0"/>
              <a:t>Develop proposals for future studies at FLASH and identify associated preparatory work (to include in the report)</a:t>
            </a:r>
          </a:p>
          <a:p>
            <a:endParaRPr lang="en-US" sz="2000" dirty="0" smtClean="0"/>
          </a:p>
          <a:p>
            <a:r>
              <a:rPr lang="en-US" sz="2000" dirty="0" smtClean="0"/>
              <a:t>Next full beam loading experiment would be schedules after achieving stable long trains for the FLASH users</a:t>
            </a:r>
          </a:p>
          <a:p>
            <a:endParaRPr lang="en-US" sz="2000" dirty="0" smtClean="0"/>
          </a:p>
          <a:p>
            <a:r>
              <a:rPr lang="en-US" sz="2000" dirty="0" smtClean="0"/>
              <a:t>Many proposals have been made (especially from WG3), which partly can be included into regular accelerating beam time slots – where full beam loading is not required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i="1" dirty="0" smtClean="0"/>
              <a:t>We will have a follow-up workshop (Autumn 2010)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FLASH Beam Allocation Committee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153400" cy="5334000"/>
          </a:xfrm>
        </p:spPr>
        <p:txBody>
          <a:bodyPr/>
          <a:lstStyle/>
          <a:p>
            <a:r>
              <a:rPr lang="en-US" sz="1800" dirty="0" smtClean="0"/>
              <a:t>Meeting of FLASH BAC held Friday 26.02 (directly after workshop)</a:t>
            </a:r>
          </a:p>
          <a:p>
            <a:pPr lvl="1"/>
            <a:r>
              <a:rPr lang="en-US" sz="1600" dirty="0" smtClean="0"/>
              <a:t>A key function is to recommend a block schedule to DESY directorate</a:t>
            </a:r>
            <a:endParaRPr lang="en-US" sz="1800" dirty="0" smtClean="0"/>
          </a:p>
          <a:p>
            <a:pPr lvl="1"/>
            <a:r>
              <a:rPr lang="en-US" sz="1600" dirty="0" smtClean="0"/>
              <a:t>20’ presentation on 9mA Experiment and Workshop outcome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Reported to the BAC (in a nut-shell)</a:t>
            </a:r>
          </a:p>
          <a:p>
            <a:pPr lvl="1"/>
            <a:r>
              <a:rPr lang="en-US" sz="1600" dirty="0" smtClean="0"/>
              <a:t>Overall achievements very good: once given configuration achieved, the accelerator ran very stably</a:t>
            </a:r>
          </a:p>
          <a:p>
            <a:pPr lvl="1"/>
            <a:r>
              <a:rPr lang="en-US" sz="1600" dirty="0" smtClean="0"/>
              <a:t>We ran out of time before we could perform specific (9mA) experiments (they required stable long trains and heavy beam loading)</a:t>
            </a:r>
          </a:p>
          <a:p>
            <a:pPr lvl="1"/>
            <a:r>
              <a:rPr lang="en-US" sz="1600" dirty="0" smtClean="0"/>
              <a:t>Hampered by many hardware/software issues (should be better next time)</a:t>
            </a:r>
          </a:p>
          <a:p>
            <a:pPr lvl="1"/>
            <a:r>
              <a:rPr lang="en-US" sz="1600" dirty="0" smtClean="0"/>
              <a:t>Save and Restore issues (more than just magnets)</a:t>
            </a:r>
          </a:p>
          <a:p>
            <a:pPr lvl="1"/>
            <a:r>
              <a:rPr lang="en-US" sz="1600" dirty="0" smtClean="0"/>
              <a:t>Optics &amp; steering for 3nC (beam loss: simulations, DAQ analysis </a:t>
            </a:r>
            <a:r>
              <a:rPr lang="en-US" sz="1600" i="1" dirty="0" smtClean="0"/>
              <a:t>etc</a:t>
            </a:r>
            <a:r>
              <a:rPr lang="en-US" sz="1600" dirty="0" smtClean="0"/>
              <a:t>.)</a:t>
            </a:r>
          </a:p>
          <a:p>
            <a:pPr lvl="1"/>
            <a:r>
              <a:rPr lang="en-US" sz="1600" dirty="0" smtClean="0"/>
              <a:t>All the challenges with setting up and running the machine are magnified when running long bunch trains</a:t>
            </a:r>
          </a:p>
          <a:p>
            <a:pPr lvl="1"/>
            <a:r>
              <a:rPr lang="en-US" sz="1600" dirty="0" smtClean="0"/>
              <a:t>Need more (and regular) experience setting-up long bunch trains</a:t>
            </a:r>
          </a:p>
          <a:p>
            <a:pPr lvl="1"/>
            <a:endParaRPr lang="en-US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Schedule (TENATIVE!)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1066800"/>
            <a:ext cx="5145088" cy="515254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Current proposed schedule (not final) reflects major upgrade to FLASH</a:t>
            </a:r>
          </a:p>
          <a:p>
            <a:pPr lvl="1"/>
            <a:r>
              <a:rPr lang="en-US" dirty="0" smtClean="0"/>
              <a:t>Installation of which is just coming to a close.</a:t>
            </a:r>
          </a:p>
          <a:p>
            <a:pPr lvl="1"/>
            <a:r>
              <a:rPr lang="en-US" dirty="0" smtClean="0"/>
              <a:t>Machine is significantly different</a:t>
            </a:r>
          </a:p>
          <a:p>
            <a:endParaRPr lang="en-US" dirty="0" smtClean="0"/>
          </a:p>
          <a:p>
            <a:r>
              <a:rPr lang="en-US" dirty="0" smtClean="0"/>
              <a:t>Schedule has machine commissioning until ~mid July.</a:t>
            </a:r>
          </a:p>
          <a:p>
            <a:r>
              <a:rPr lang="en-US" dirty="0" smtClean="0"/>
              <a:t>Photon user runs start ~3</a:t>
            </a:r>
            <a:r>
              <a:rPr lang="en-US" baseline="30000" dirty="0" smtClean="0"/>
              <a:t>rd</a:t>
            </a:r>
            <a:r>
              <a:rPr lang="en-US" dirty="0" smtClean="0"/>
              <a:t> week August</a:t>
            </a:r>
          </a:p>
          <a:p>
            <a:r>
              <a:rPr lang="en-US" dirty="0" smtClean="0"/>
              <a:t>Interleaved blocks of user runs with FEL studies</a:t>
            </a:r>
          </a:p>
          <a:p>
            <a:pPr lvl="1"/>
            <a:r>
              <a:rPr lang="en-US" dirty="0" smtClean="0"/>
              <a:t>It is some of the FEL study time / photon user time we hope to make use of for LBT ops.</a:t>
            </a:r>
          </a:p>
          <a:p>
            <a:endParaRPr lang="en-US" dirty="0" smtClean="0"/>
          </a:p>
          <a:p>
            <a:r>
              <a:rPr lang="en-US" dirty="0" smtClean="0"/>
              <a:t>Dedicated Accelerator Studies (e.g. 9mA via bypass) would not be before beginning of 2011</a:t>
            </a:r>
          </a:p>
          <a:p>
            <a:pPr lvl="1"/>
            <a:r>
              <a:rPr lang="en-US" dirty="0" smtClean="0"/>
              <a:t>Some time in January</a:t>
            </a:r>
          </a:p>
          <a:p>
            <a:pPr lvl="1"/>
            <a:r>
              <a:rPr lang="en-US" dirty="0" smtClean="0"/>
              <a:t>Expect 9mA collaboration will get ‘several shifts’ (TBD – there is competition for the time)</a:t>
            </a:r>
          </a:p>
          <a:p>
            <a:pPr lvl="1"/>
            <a:r>
              <a:rPr lang="en-US" dirty="0" smtClean="0"/>
              <a:t>We do not expect (or need) a dedicated 2-week block again</a:t>
            </a:r>
          </a:p>
          <a:p>
            <a:endParaRPr lang="en-US" dirty="0" smtClean="0"/>
          </a:p>
          <a:p>
            <a:r>
              <a:rPr lang="en-US" dirty="0" smtClean="0"/>
              <a:t>Expect a second block of Accelerator Studies later in 2011 (depends on many factors still under discussion)</a:t>
            </a:r>
          </a:p>
        </p:txBody>
      </p:sp>
      <p:pic>
        <p:nvPicPr>
          <p:cNvPr id="4" name="Picture 3" descr="Proposed_schedul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4521" t="35059" r="60504" b="32494"/>
              <a:stretch>
                <a:fillRect/>
              </a:stretch>
            </p:blipFill>
          </mc:Choice>
          <mc:Fallback>
            <p:blipFill>
              <a:blip r:embed="rId3"/>
              <a:srcRect l="14521" t="35059" r="60504" b="32494"/>
              <a:stretch>
                <a:fillRect/>
              </a:stretch>
            </p:blipFill>
          </mc:Fallback>
        </mc:AlternateContent>
        <p:spPr>
          <a:xfrm>
            <a:off x="381000" y="1018401"/>
            <a:ext cx="3124200" cy="510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60335" y="1029441"/>
            <a:ext cx="13448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Re-commissioning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400081" y="6200001"/>
            <a:ext cx="3105118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Continue pattern of FEL studies + user run</a:t>
            </a:r>
            <a:endParaRPr lang="en-US" sz="12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Workshop Report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Produce a concise report on the findings of the workshop</a:t>
            </a:r>
          </a:p>
          <a:p>
            <a:pPr lvl="1"/>
            <a:r>
              <a:rPr lang="en-US" sz="1400" dirty="0" smtClean="0"/>
              <a:t>No doubt this will evolve as we put together the report</a:t>
            </a:r>
          </a:p>
          <a:p>
            <a:pPr lvl="1"/>
            <a:r>
              <a:rPr lang="en-US" sz="1400" dirty="0" smtClean="0">
                <a:sym typeface="Wingdings"/>
              </a:rPr>
              <a:t>Expected length… ~10’s pages</a:t>
            </a:r>
          </a:p>
          <a:p>
            <a:pPr lvl="1"/>
            <a:r>
              <a:rPr lang="en-US" sz="1400" dirty="0" smtClean="0">
                <a:sym typeface="Wingdings"/>
              </a:rPr>
              <a:t>Target release date: 1</a:t>
            </a:r>
            <a:r>
              <a:rPr lang="en-US" sz="1400" baseline="30000" dirty="0" smtClean="0">
                <a:sym typeface="Wingdings"/>
              </a:rPr>
              <a:t>st</a:t>
            </a:r>
            <a:r>
              <a:rPr lang="en-US" sz="1400" dirty="0" smtClean="0">
                <a:sym typeface="Wingdings"/>
              </a:rPr>
              <a:t> May</a:t>
            </a:r>
          </a:p>
          <a:p>
            <a:endParaRPr lang="en-US" sz="1600" dirty="0" smtClean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It is not intended to be a proceedings</a:t>
            </a:r>
          </a:p>
          <a:p>
            <a:pPr lvl="1"/>
            <a:r>
              <a:rPr lang="en-US" sz="1400" dirty="0" smtClean="0">
                <a:sym typeface="Wingdings"/>
              </a:rPr>
              <a:t>We do not expect a formal write-up of every presentation</a:t>
            </a:r>
          </a:p>
          <a:p>
            <a:endParaRPr lang="en-US" sz="1600" dirty="0" smtClean="0">
              <a:sym typeface="Wingdings"/>
            </a:endParaRPr>
          </a:p>
          <a:p>
            <a:r>
              <a:rPr lang="en-US" sz="1600" dirty="0" smtClean="0"/>
              <a:t>Instead, it should reflect the conclusions of the workshop, and specifically a set of findings and recommendations for future activities</a:t>
            </a:r>
          </a:p>
          <a:p>
            <a:endParaRPr lang="en-US" sz="1600" dirty="0" smtClean="0"/>
          </a:p>
          <a:p>
            <a:r>
              <a:rPr lang="en-US" sz="1600" dirty="0" smtClean="0"/>
              <a:t>Recommendations can be proposals for</a:t>
            </a:r>
          </a:p>
          <a:p>
            <a:pPr lvl="1"/>
            <a:r>
              <a:rPr lang="en-US" sz="1400" dirty="0" smtClean="0"/>
              <a:t>Adjustment to the FLASH hardware/software</a:t>
            </a:r>
          </a:p>
          <a:p>
            <a:pPr lvl="1"/>
            <a:r>
              <a:rPr lang="en-US" sz="1400" dirty="0" smtClean="0"/>
              <a:t>DAQ data analysis</a:t>
            </a:r>
          </a:p>
          <a:p>
            <a:pPr lvl="1"/>
            <a:r>
              <a:rPr lang="en-US" sz="1400" dirty="0" smtClean="0"/>
              <a:t>simulations to be made (e.g. concerning 3nC bunches)</a:t>
            </a:r>
          </a:p>
          <a:p>
            <a:pPr lvl="1"/>
            <a:r>
              <a:rPr lang="en-US" sz="1400" dirty="0" smtClean="0"/>
              <a:t>System reviews</a:t>
            </a:r>
          </a:p>
          <a:p>
            <a:pPr lvl="1"/>
            <a:r>
              <a:rPr lang="en-US" sz="1400" dirty="0" smtClean="0"/>
              <a:t>Beam-time experiments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LC_GDE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 Unicode MS" pitchFamily="-111" charset="0"/>
            <a:cs typeface="Arial Unicode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 Unicode MS" pitchFamily="-111" charset="0"/>
            <a:cs typeface="Arial Unicode MS" pitchFamily="-111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ILC_GDE_Template.pot</Template>
  <TotalTime>207</TotalTime>
  <Words>1335</Words>
  <Application>Microsoft Macintosh PowerPoint</Application>
  <PresentationFormat>On-screen Show (4:3)</PresentationFormat>
  <Paragraphs>170</Paragraphs>
  <Slides>12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ILC_GDE_Template</vt:lpstr>
      <vt:lpstr>Report on FLASH long bunch-trains workshop</vt:lpstr>
      <vt:lpstr>Outline</vt:lpstr>
      <vt:lpstr>Workshop attendance</vt:lpstr>
      <vt:lpstr>Workshop goals</vt:lpstr>
      <vt:lpstr>Some items picked up…</vt:lpstr>
      <vt:lpstr>Post workshop…</vt:lpstr>
      <vt:lpstr>FLASH Beam Allocation Committee</vt:lpstr>
      <vt:lpstr>FLASH Schedule (TENATIVE!)</vt:lpstr>
      <vt:lpstr>Workshop Report</vt:lpstr>
      <vt:lpstr>Report Outline</vt:lpstr>
      <vt:lpstr>ILC 9mA studies planning…</vt:lpstr>
      <vt:lpstr>ILC studies proposed at the workshop</vt:lpstr>
    </vt:vector>
  </TitlesOfParts>
  <Company>Argonne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on FLASH long bunch-trains workshop</dc:title>
  <dc:creator>John Carwardine</dc:creator>
  <cp:lastModifiedBy>John Carwardine</cp:lastModifiedBy>
  <cp:revision>14</cp:revision>
  <dcterms:created xsi:type="dcterms:W3CDTF">2010-03-18T08:45:27Z</dcterms:created>
  <dcterms:modified xsi:type="dcterms:W3CDTF">2010-03-18T08:45:42Z</dcterms:modified>
</cp:coreProperties>
</file>