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95" r:id="rId4"/>
    <p:sldId id="297" r:id="rId5"/>
    <p:sldId id="296" r:id="rId6"/>
    <p:sldId id="300" r:id="rId7"/>
    <p:sldId id="278" r:id="rId8"/>
    <p:sldId id="298" r:id="rId9"/>
    <p:sldId id="29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79" autoAdjust="0"/>
    <p:restoredTop sz="99672" autoAdjust="0"/>
  </p:normalViewPr>
  <p:slideViewPr>
    <p:cSldViewPr>
      <p:cViewPr varScale="1">
        <p:scale>
          <a:sx n="80" d="100"/>
          <a:sy n="80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FD719-FB0C-48A0-BDAE-D4F68577F5B3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F5A12-97D5-42F4-89C3-8F7FA788E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9F84A-D9B6-4CF9-BF7A-F068FBF6D8CE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E6742-2753-4864-88F8-858DC1017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FLASH Long-train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934200" cy="609600"/>
          </a:xfrm>
        </p:spPr>
        <p:txBody>
          <a:bodyPr/>
          <a:lstStyle/>
          <a:p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Solyak</a:t>
            </a:r>
            <a:r>
              <a:rPr lang="en-US" dirty="0" smtClean="0"/>
              <a:t>, </a:t>
            </a:r>
            <a:r>
              <a:rPr lang="en-US" dirty="0"/>
              <a:t>Shinichiro </a:t>
            </a:r>
            <a:r>
              <a:rPr lang="en-US" dirty="0" err="1"/>
              <a:t>Michizono</a:t>
            </a:r>
            <a:r>
              <a:rPr lang="en-US" dirty="0"/>
              <a:t> </a:t>
            </a:r>
          </a:p>
        </p:txBody>
      </p:sp>
      <p:pic>
        <p:nvPicPr>
          <p:cNvPr id="11265" name="Picture 1" descr="fi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11266" name="Picture 2" descr="ppt f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11267" name="Picture 3" descr="fi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11268" name="Picture 4" descr="ppt f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11269" name="Picture 5" descr="fi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" cy="104775"/>
          </a:xfrm>
          <a:prstGeom prst="rect">
            <a:avLst/>
          </a:prstGeom>
          <a:noFill/>
        </p:spPr>
      </p:pic>
      <p:pic>
        <p:nvPicPr>
          <p:cNvPr id="11270" name="Picture 6" descr="pdf f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pic>
        <p:nvPicPr>
          <p:cNvPr id="11271" name="Picture 7" descr="ppt fi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2819400" y="2438400"/>
            <a:ext cx="35353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WG3 Summary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33800" y="5562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March 17,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WG3 Agenda, Feb.23,2010</a:t>
            </a: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410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Session 1: </a:t>
            </a:r>
            <a:r>
              <a:rPr lang="en-US" sz="2800" dirty="0">
                <a:solidFill>
                  <a:srgbClr val="C00000"/>
                </a:solidFill>
              </a:rPr>
              <a:t>HOM </a:t>
            </a:r>
            <a:r>
              <a:rPr lang="en-US" sz="2800" dirty="0" smtClean="0">
                <a:solidFill>
                  <a:srgbClr val="C00000"/>
                </a:solidFill>
              </a:rPr>
              <a:t>absorbers</a:t>
            </a:r>
            <a:endParaRPr lang="en-US" sz="2600" dirty="0" smtClean="0">
              <a:solidFill>
                <a:srgbClr val="C00000"/>
              </a:solidFill>
            </a:endParaRPr>
          </a:p>
          <a:p>
            <a:pPr marL="287338" indent="-174625"/>
            <a:r>
              <a:rPr lang="en-US" sz="2200" dirty="0"/>
              <a:t>HOM absorber studies  </a:t>
            </a:r>
            <a:r>
              <a:rPr lang="en-US" sz="2200" dirty="0" smtClean="0"/>
              <a:t>- J.</a:t>
            </a:r>
            <a:r>
              <a:rPr lang="en-US" sz="2200" dirty="0"/>
              <a:t> </a:t>
            </a:r>
            <a:r>
              <a:rPr lang="en-US" sz="2200" dirty="0" err="1"/>
              <a:t>Sekutowicz</a:t>
            </a:r>
            <a:r>
              <a:rPr lang="en-US" sz="2200" dirty="0"/>
              <a:t> (</a:t>
            </a:r>
            <a:r>
              <a:rPr lang="en-US" sz="2200" i="1" dirty="0" smtClean="0"/>
              <a:t>DESY</a:t>
            </a:r>
            <a:r>
              <a:rPr lang="en-US" sz="2200" dirty="0" smtClean="0"/>
              <a:t>)</a:t>
            </a:r>
          </a:p>
          <a:p>
            <a:pPr marL="287338" indent="-174625"/>
            <a:r>
              <a:rPr lang="en-US" sz="2200" dirty="0" smtClean="0"/>
              <a:t>Study </a:t>
            </a:r>
            <a:r>
              <a:rPr lang="en-US" sz="2200" dirty="0"/>
              <a:t>of absorber effectiveness in ILC cavities </a:t>
            </a:r>
            <a:r>
              <a:rPr lang="en-US" sz="2200" dirty="0" smtClean="0"/>
              <a:t>– </a:t>
            </a:r>
            <a:r>
              <a:rPr lang="en-US" sz="2200" dirty="0" err="1" smtClean="0"/>
              <a:t>C.Adolphsen,K.Bane</a:t>
            </a:r>
            <a:endParaRPr lang="en-US" sz="2200" dirty="0" smtClean="0"/>
          </a:p>
          <a:p>
            <a:pPr marL="287338" indent="-174625">
              <a:buNone/>
            </a:pPr>
            <a:endParaRPr lang="en-US" sz="11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Session 2: Cavity and klystron overhead</a:t>
            </a:r>
          </a:p>
          <a:p>
            <a:pPr marL="287338" indent="-174625"/>
            <a:r>
              <a:rPr lang="en-US" sz="2200" dirty="0"/>
              <a:t>R</a:t>
            </a:r>
            <a:r>
              <a:rPr lang="en-US" sz="2200" dirty="0" smtClean="0"/>
              <a:t>esults on beam loaded experiments @ FLASH - (</a:t>
            </a:r>
            <a:r>
              <a:rPr lang="en-US" sz="2200" dirty="0" err="1" smtClean="0"/>
              <a:t>C.Adolphsen</a:t>
            </a:r>
            <a:r>
              <a:rPr lang="en-US" sz="2200" dirty="0" smtClean="0"/>
              <a:t> , </a:t>
            </a:r>
            <a:r>
              <a:rPr lang="en-US" sz="2200" dirty="0" err="1" smtClean="0"/>
              <a:t>S.Pei</a:t>
            </a:r>
            <a:r>
              <a:rPr lang="en-US" sz="2200" dirty="0" smtClean="0"/>
              <a:t>) </a:t>
            </a:r>
          </a:p>
          <a:p>
            <a:pPr marL="287338" indent="-174625"/>
            <a:r>
              <a:rPr lang="en-US" sz="2200" dirty="0" smtClean="0"/>
              <a:t>Results of high-gradient study </a:t>
            </a:r>
            <a:r>
              <a:rPr lang="en-US" sz="2200" dirty="0" err="1" smtClean="0"/>
              <a:t>S.Michizono</a:t>
            </a:r>
            <a:r>
              <a:rPr lang="en-US" sz="2200" dirty="0" smtClean="0"/>
              <a:t> (</a:t>
            </a:r>
            <a:r>
              <a:rPr lang="en-US" sz="2200" i="1" dirty="0" smtClean="0"/>
              <a:t>KEK</a:t>
            </a:r>
            <a:r>
              <a:rPr lang="en-US" sz="2200" dirty="0" smtClean="0"/>
              <a:t>) </a:t>
            </a:r>
          </a:p>
          <a:p>
            <a:pPr marL="287338" indent="-174625"/>
            <a:r>
              <a:rPr lang="en-US" sz="2200" dirty="0" smtClean="0"/>
              <a:t> High gradients with 9mA beam – </a:t>
            </a:r>
            <a:r>
              <a:rPr lang="en-US" sz="2200" dirty="0" err="1" smtClean="0"/>
              <a:t>J.Branlard</a:t>
            </a:r>
            <a:r>
              <a:rPr lang="en-US" sz="2200" dirty="0" smtClean="0"/>
              <a:t> (</a:t>
            </a:r>
            <a:r>
              <a:rPr lang="en-US" sz="2200" i="1" dirty="0" smtClean="0"/>
              <a:t>FNAL</a:t>
            </a:r>
            <a:r>
              <a:rPr lang="en-US" sz="2200" dirty="0" smtClean="0"/>
              <a:t>)</a:t>
            </a:r>
          </a:p>
          <a:p>
            <a:pPr marL="287338" indent="-174625"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Session 3: WG2+3: LLRF experience from 9mA studies (WG2</a:t>
            </a:r>
            <a:r>
              <a:rPr lang="en-US" sz="2600" dirty="0" smtClean="0"/>
              <a:t>)</a:t>
            </a:r>
          </a:p>
          <a:p>
            <a:r>
              <a:rPr lang="en-US" altLang="ja-JP" sz="2300" dirty="0" smtClean="0">
                <a:ea typeface="ＭＳ Ｐゴシック" pitchFamily="-106" charset="-128"/>
              </a:rPr>
              <a:t>ILC SCRF Cavity Gradient </a:t>
            </a:r>
            <a:r>
              <a:rPr lang="en-US" altLang="ja-JP" sz="2300" dirty="0" smtClean="0">
                <a:ea typeface="ＭＳ Ｐゴシック" pitchFamily="-106" charset="-128"/>
              </a:rPr>
              <a:t>and </a:t>
            </a:r>
            <a:r>
              <a:rPr lang="en-US" altLang="ja-JP" sz="2300" dirty="0" smtClean="0">
                <a:ea typeface="ＭＳ Ｐゴシック" pitchFamily="-106" charset="-128"/>
              </a:rPr>
              <a:t>the </a:t>
            </a:r>
            <a:r>
              <a:rPr lang="en-US" altLang="ja-JP" sz="2300" dirty="0" smtClean="0">
                <a:ea typeface="ＭＳ Ｐゴシック" pitchFamily="-106" charset="-128"/>
              </a:rPr>
              <a:t>Operational Margin (</a:t>
            </a:r>
            <a:r>
              <a:rPr lang="en-US" altLang="ja-JP" sz="2300" dirty="0" err="1" smtClean="0">
                <a:ea typeface="ＭＳ Ｐゴシック" pitchFamily="-106" charset="-128"/>
              </a:rPr>
              <a:t>A.Yamamoto</a:t>
            </a:r>
            <a:r>
              <a:rPr lang="en-US" altLang="ja-JP" sz="2300" dirty="0" smtClean="0">
                <a:ea typeface="ＭＳ Ｐゴシック" pitchFamily="-106" charset="-128"/>
              </a:rPr>
              <a:t>)</a:t>
            </a:r>
          </a:p>
          <a:p>
            <a:r>
              <a:rPr lang="en-US" sz="2300" dirty="0" smtClean="0">
                <a:ea typeface="ＭＳ Ｐゴシック" pitchFamily="-106" charset="-128"/>
              </a:rPr>
              <a:t>…</a:t>
            </a:r>
            <a:endParaRPr lang="en-US" sz="2300" dirty="0" smtClean="0"/>
          </a:p>
          <a:p>
            <a:pPr>
              <a:buNone/>
            </a:pPr>
            <a:endParaRPr lang="en-US" sz="12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Session 4:  WG2+3 (WG3 agenda)</a:t>
            </a:r>
          </a:p>
          <a:p>
            <a:pPr marL="463550" lvl="1" indent="-182563"/>
            <a:r>
              <a:rPr lang="en-US" sz="2000" dirty="0" smtClean="0"/>
              <a:t> Study of stability requirements for ILC BC(beam off-crest) N. </a:t>
            </a:r>
            <a:r>
              <a:rPr lang="en-US" sz="2000" dirty="0" err="1" smtClean="0"/>
              <a:t>Solyak</a:t>
            </a:r>
            <a:r>
              <a:rPr lang="en-US" sz="2000" dirty="0" smtClean="0"/>
              <a:t> ,FNAL </a:t>
            </a:r>
          </a:p>
          <a:p>
            <a:pPr marL="463550" lvl="1" indent="-182563"/>
            <a:r>
              <a:rPr lang="en-US" sz="2000" dirty="0" smtClean="0"/>
              <a:t>Comparison </a:t>
            </a:r>
            <a:r>
              <a:rPr lang="en-US" sz="2000" dirty="0"/>
              <a:t>between ILC spec. and FLASH 9mA </a:t>
            </a:r>
            <a:r>
              <a:rPr lang="en-US" sz="2000" dirty="0" smtClean="0"/>
              <a:t>study -  </a:t>
            </a:r>
            <a:r>
              <a:rPr lang="en-US" sz="2000" dirty="0" err="1" smtClean="0"/>
              <a:t>B.Chase</a:t>
            </a:r>
            <a:r>
              <a:rPr lang="en-US" sz="2000" dirty="0"/>
              <a:t> (</a:t>
            </a:r>
            <a:r>
              <a:rPr lang="en-US" sz="2000" i="1" dirty="0" smtClean="0"/>
              <a:t>FNAL</a:t>
            </a:r>
            <a:r>
              <a:rPr lang="en-US" sz="2000" dirty="0" smtClean="0"/>
              <a:t>)</a:t>
            </a:r>
          </a:p>
          <a:p>
            <a:pPr marL="463550" lvl="1" indent="-182563"/>
            <a:r>
              <a:rPr lang="en-US" sz="2000" dirty="0" smtClean="0"/>
              <a:t>Future </a:t>
            </a:r>
            <a:r>
              <a:rPr lang="en-US" sz="2000" dirty="0"/>
              <a:t>works for long-pulse high beam loading </a:t>
            </a:r>
            <a:r>
              <a:rPr lang="en-US" sz="2000" dirty="0" smtClean="0"/>
              <a:t>demonstration –G.</a:t>
            </a:r>
            <a:r>
              <a:rPr lang="en-US" sz="2000" dirty="0"/>
              <a:t> </a:t>
            </a:r>
            <a:r>
              <a:rPr lang="en-US" sz="2000" dirty="0" err="1"/>
              <a:t>Cancelo</a:t>
            </a:r>
            <a:r>
              <a:rPr lang="en-US" sz="2000" dirty="0"/>
              <a:t> (</a:t>
            </a:r>
            <a:r>
              <a:rPr lang="en-US" sz="2000" i="1" dirty="0"/>
              <a:t>FNAL</a:t>
            </a:r>
            <a:r>
              <a:rPr lang="en-US" sz="2000" dirty="0"/>
              <a:t>)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5635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Comic Sans MS" pitchFamily="66" charset="0"/>
              </a:rPr>
              <a:t>Results and findings from the previous runs</a:t>
            </a:r>
            <a:endParaRPr lang="en-US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Beam Line absorber tests (HOM studies, </a:t>
            </a:r>
            <a:r>
              <a:rPr lang="en-US" sz="2400" dirty="0" err="1" smtClean="0">
                <a:solidFill>
                  <a:schemeClr val="tx2"/>
                </a:solidFill>
              </a:rPr>
              <a:t>J.Secutowicz</a:t>
            </a:r>
            <a:r>
              <a:rPr lang="en-US" sz="2400" dirty="0" smtClean="0">
                <a:solidFill>
                  <a:schemeClr val="tx2"/>
                </a:solidFill>
              </a:rPr>
              <a:t>)</a:t>
            </a:r>
            <a:r>
              <a:rPr lang="en-US" sz="2400" dirty="0" smtClean="0"/>
              <a:t> </a:t>
            </a:r>
            <a:r>
              <a:rPr lang="en-US" sz="2000" dirty="0" smtClean="0"/>
              <a:t>in 2008-2009 runs shows reasonably good agreement with expectations for ~2mm bunch length. Only in Sept.09 run with long–time stable operations  they reached  steady-state temp. rise ~2.5 deg.</a:t>
            </a:r>
          </a:p>
          <a:p>
            <a:pPr>
              <a:buNone/>
            </a:pPr>
            <a:endParaRPr lang="en-US" sz="2400" dirty="0" smtClean="0"/>
          </a:p>
          <a:p>
            <a:endParaRPr lang="en-US" altLang="ja-JP" sz="1000" dirty="0" smtClean="0">
              <a:solidFill>
                <a:schemeClr val="tx2"/>
              </a:solidFill>
              <a:ea typeface="SimSun" pitchFamily="2" charset="-122"/>
              <a:cs typeface="Arial" charset="0"/>
            </a:endParaRPr>
          </a:p>
          <a:p>
            <a:endParaRPr lang="en-US" altLang="ja-JP" sz="1600" dirty="0" smtClean="0">
              <a:solidFill>
                <a:schemeClr val="tx2"/>
              </a:solidFill>
              <a:ea typeface="SimSun" pitchFamily="2" charset="-122"/>
              <a:cs typeface="Arial" charset="0"/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Study of Absorber Effectiveness in the ILC Main </a:t>
            </a:r>
            <a:r>
              <a:rPr lang="en-US" sz="2400" dirty="0" err="1" smtClean="0">
                <a:solidFill>
                  <a:schemeClr val="tx2"/>
                </a:solidFill>
              </a:rPr>
              <a:t>Linacs</a:t>
            </a:r>
            <a:r>
              <a:rPr lang="en-US" sz="2400" dirty="0" smtClean="0">
                <a:solidFill>
                  <a:schemeClr val="tx2"/>
                </a:solidFill>
              </a:rPr>
              <a:t> (</a:t>
            </a:r>
            <a:r>
              <a:rPr lang="en-US" sz="2400" dirty="0" err="1" smtClean="0">
                <a:solidFill>
                  <a:schemeClr val="tx2"/>
                </a:solidFill>
              </a:rPr>
              <a:t>C.Adolphsen</a:t>
            </a:r>
            <a:r>
              <a:rPr lang="en-US" sz="2400" dirty="0" smtClean="0">
                <a:solidFill>
                  <a:schemeClr val="tx2"/>
                </a:solidFill>
              </a:rPr>
              <a:t>, </a:t>
            </a:r>
            <a:r>
              <a:rPr lang="en-US" sz="2400" dirty="0" err="1" smtClean="0">
                <a:solidFill>
                  <a:schemeClr val="tx2"/>
                </a:solidFill>
              </a:rPr>
              <a:t>K.Bane</a:t>
            </a:r>
            <a:r>
              <a:rPr lang="en-US" sz="2400" dirty="0" smtClean="0">
                <a:solidFill>
                  <a:schemeClr val="tx2"/>
                </a:solidFill>
              </a:rPr>
              <a:t>)</a:t>
            </a:r>
          </a:p>
          <a:p>
            <a:pPr lvl="1"/>
            <a:r>
              <a:rPr lang="en-US" altLang="ja-JP" sz="2000" dirty="0" smtClean="0">
                <a:ea typeface="SimSun" pitchFamily="2" charset="-122"/>
                <a:cs typeface="Arial" charset="0"/>
              </a:rPr>
              <a:t>Simulation model to compute possible trap HOM in cryostats and cavity and </a:t>
            </a:r>
            <a:r>
              <a:rPr lang="en-US" sz="2000" dirty="0" smtClean="0"/>
              <a:t>the </a:t>
            </a:r>
            <a:r>
              <a:rPr lang="en-US" sz="2000" dirty="0" smtClean="0"/>
              <a:t>HOM monopole </a:t>
            </a:r>
            <a:r>
              <a:rPr lang="en-US" sz="2000" dirty="0" smtClean="0"/>
              <a:t>losses in NC beam pipe at 2K.</a:t>
            </a:r>
            <a:endParaRPr lang="en-US" altLang="ja-JP" sz="2000" dirty="0" smtClean="0">
              <a:ea typeface="SimSun" pitchFamily="2" charset="-122"/>
              <a:cs typeface="Arial" charset="0"/>
            </a:endParaRPr>
          </a:p>
          <a:p>
            <a:pPr lvl="1"/>
            <a:r>
              <a:rPr lang="en-US" sz="2000" dirty="0" smtClean="0"/>
              <a:t>Find low probability for trapped modes that produce significant (&gt; 10%) losses in 2K </a:t>
            </a:r>
            <a:r>
              <a:rPr lang="en-US" sz="2000" dirty="0" smtClean="0"/>
              <a:t>normal conducting beam pipe </a:t>
            </a:r>
            <a:r>
              <a:rPr lang="en-US" sz="2000" dirty="0" smtClean="0"/>
              <a:t>versus absorbers.</a:t>
            </a:r>
            <a:endParaRPr lang="en-US" altLang="ja-JP" sz="2000" dirty="0" smtClean="0">
              <a:ea typeface="SimSun" pitchFamily="2" charset="-122"/>
              <a:cs typeface="Arial" charset="0"/>
            </a:endParaRPr>
          </a:p>
          <a:p>
            <a:pPr>
              <a:buNone/>
            </a:pPr>
            <a:endParaRPr lang="en-US" altLang="ja-JP" sz="2400" dirty="0" smtClean="0">
              <a:solidFill>
                <a:schemeClr val="tx2"/>
              </a:solidFill>
              <a:ea typeface="SimSun" pitchFamily="2" charset="-122"/>
              <a:cs typeface="Arial" charset="0"/>
            </a:endParaRPr>
          </a:p>
        </p:txBody>
      </p:sp>
      <p:graphicFrame>
        <p:nvGraphicFramePr>
          <p:cNvPr id="4" name="Group 37"/>
          <p:cNvGraphicFramePr>
            <a:graphicFrameLocks noGrp="1"/>
          </p:cNvGraphicFramePr>
          <p:nvPr/>
        </p:nvGraphicFramePr>
        <p:xfrm>
          <a:off x="914400" y="2514600"/>
          <a:ext cx="7543799" cy="658368"/>
        </p:xfrm>
        <a:graphic>
          <a:graphicData uri="http://schemas.openxmlformats.org/drawingml/2006/table">
            <a:tbl>
              <a:tblPr/>
              <a:tblGrid>
                <a:gridCol w="4419600"/>
                <a:gridCol w="1497105"/>
                <a:gridCol w="1627094"/>
              </a:tblGrid>
              <a:tr h="3041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ＭＳ Ｐゴシック" pitchFamily="112" charset="-128"/>
                      </a:endParaRPr>
                    </a:p>
                  </a:txBody>
                  <a:tcPr marL="18288" marR="18288" marT="27432" marB="274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Sept.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08</a:t>
                      </a:r>
                    </a:p>
                  </a:txBody>
                  <a:tcPr marL="18288" marR="18288" marT="27432" marB="274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Sept.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09</a:t>
                      </a:r>
                    </a:p>
                  </a:txBody>
                  <a:tcPr marL="18288" marR="18288" marT="27432" marB="274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5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Computed /Measured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Absorbed Power [W] </a:t>
                      </a:r>
                    </a:p>
                  </a:txBody>
                  <a:tcPr marL="18288" marR="18288" marT="27432" marB="274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0.180 / 0.143</a:t>
                      </a:r>
                    </a:p>
                  </a:txBody>
                  <a:tcPr marL="18288" marR="18288" marT="27432" marB="274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ＭＳ Ｐゴシック" pitchFamily="112" charset="-128"/>
                        </a:rPr>
                        <a:t>0.255 / 0.325</a:t>
                      </a:r>
                    </a:p>
                  </a:txBody>
                  <a:tcPr marL="18288" marR="18288" marT="27432" marB="274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Comic Sans MS" pitchFamily="66" charset="0"/>
              </a:rPr>
              <a:t>Results from the previous </a:t>
            </a:r>
            <a:r>
              <a:rPr lang="en-US" sz="3200" dirty="0" smtClean="0">
                <a:solidFill>
                  <a:schemeClr val="tx2"/>
                </a:solidFill>
                <a:latin typeface="Comic Sans MS" pitchFamily="66" charset="0"/>
              </a:rPr>
              <a:t>runs (2)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>
                <a:solidFill>
                  <a:schemeClr val="tx2"/>
                </a:solidFill>
                <a:ea typeface="SimSun" pitchFamily="2" charset="-122"/>
                <a:cs typeface="Arial" charset="0"/>
              </a:rPr>
              <a:t>Cavity Gradient Stability studies (</a:t>
            </a:r>
            <a:r>
              <a:rPr lang="en-US" altLang="ja-JP" sz="2400" dirty="0" err="1" smtClean="0">
                <a:solidFill>
                  <a:schemeClr val="tx2"/>
                </a:solidFill>
                <a:ea typeface="SimSun" pitchFamily="2" charset="-122"/>
                <a:cs typeface="Arial" charset="0"/>
              </a:rPr>
              <a:t>S.Pei</a:t>
            </a:r>
            <a:r>
              <a:rPr lang="en-US" altLang="ja-JP" sz="2400" dirty="0" smtClean="0">
                <a:solidFill>
                  <a:schemeClr val="tx2"/>
                </a:solidFill>
                <a:ea typeface="SimSun" pitchFamily="2" charset="-122"/>
                <a:cs typeface="Arial" charset="0"/>
              </a:rPr>
              <a:t>, </a:t>
            </a:r>
            <a:r>
              <a:rPr lang="en-US" altLang="ja-JP" sz="2400" dirty="0" err="1" smtClean="0">
                <a:solidFill>
                  <a:schemeClr val="tx2"/>
                </a:solidFill>
                <a:ea typeface="SimSun" pitchFamily="2" charset="-122"/>
                <a:cs typeface="Arial" charset="0"/>
              </a:rPr>
              <a:t>C.Adolphsen</a:t>
            </a:r>
            <a:r>
              <a:rPr lang="en-US" altLang="ja-JP" sz="2400" dirty="0" smtClean="0">
                <a:solidFill>
                  <a:schemeClr val="tx2"/>
                </a:solidFill>
                <a:ea typeface="SimSun" pitchFamily="2" charset="-122"/>
                <a:cs typeface="Arial" charset="0"/>
              </a:rPr>
              <a:t>, …)</a:t>
            </a:r>
          </a:p>
          <a:p>
            <a:pPr marL="573088" lvl="1" indent="-231775"/>
            <a:r>
              <a:rPr lang="en-US" altLang="ja-JP" sz="2000" dirty="0" smtClean="0">
                <a:ea typeface="ＭＳ Ｐゴシック" pitchFamily="-106" charset="-128"/>
              </a:rPr>
              <a:t>Comparison </a:t>
            </a:r>
            <a:r>
              <a:rPr lang="en-US" altLang="ja-JP" sz="2000" dirty="0" smtClean="0">
                <a:solidFill>
                  <a:srgbClr val="C00000"/>
                </a:solidFill>
                <a:ea typeface="ＭＳ Ｐゴシック" pitchFamily="-106" charset="-128"/>
              </a:rPr>
              <a:t>of beam-off </a:t>
            </a:r>
            <a:r>
              <a:rPr lang="en-US" altLang="ja-JP" sz="2000" dirty="0" smtClean="0">
                <a:ea typeface="ＭＳ Ｐゴシック" pitchFamily="-106" charset="-128"/>
              </a:rPr>
              <a:t>measurements of pulse-to-pulse cavity gradient jitter during the flattop period for different gradients and initial cavity detuning  to a </a:t>
            </a:r>
            <a:r>
              <a:rPr lang="en-US" altLang="ja-JP" sz="2000" dirty="0" smtClean="0">
                <a:solidFill>
                  <a:srgbClr val="C00000"/>
                </a:solidFill>
                <a:ea typeface="ＭＳ Ｐゴシック" pitchFamily="-106" charset="-128"/>
              </a:rPr>
              <a:t>cavity fill model </a:t>
            </a:r>
            <a:r>
              <a:rPr lang="en-US" altLang="ja-JP" sz="2000" dirty="0" smtClean="0">
                <a:ea typeface="ＭＳ Ｐゴシック" pitchFamily="-106" charset="-128"/>
              </a:rPr>
              <a:t>including Lorentz force detuning.   </a:t>
            </a:r>
          </a:p>
          <a:p>
            <a:pPr marL="573088" lvl="1" indent="-231775"/>
            <a:r>
              <a:rPr lang="en-US" altLang="ja-JP" sz="2000" dirty="0" smtClean="0">
                <a:ea typeface="ＭＳ Ｐゴシック" pitchFamily="-106" charset="-128"/>
              </a:rPr>
              <a:t>Good agreement measurements with model prediction with two unknown fitting parameters (initial and initial </a:t>
            </a:r>
            <a:r>
              <a:rPr lang="en-US" altLang="ja-JP" sz="2000" dirty="0" err="1" smtClean="0">
                <a:ea typeface="ＭＳ Ｐゴシック" pitchFamily="-106" charset="-128"/>
              </a:rPr>
              <a:t>rms</a:t>
            </a:r>
            <a:r>
              <a:rPr lang="en-US" altLang="ja-JP" sz="2000" dirty="0" smtClean="0">
                <a:ea typeface="ＭＳ Ｐゴシック" pitchFamily="-106" charset="-128"/>
              </a:rPr>
              <a:t> detuning)</a:t>
            </a:r>
          </a:p>
          <a:p>
            <a:pPr marL="573088" lvl="1" indent="-231775"/>
            <a:r>
              <a:rPr lang="en-US" sz="2000" dirty="0" smtClean="0">
                <a:ea typeface="ＭＳ Ｐゴシック" pitchFamily="-106" charset="-128"/>
              </a:rPr>
              <a:t>Independently of working gradient proper cavity tuning decrease gradient jitter</a:t>
            </a:r>
            <a:r>
              <a:rPr lang="en-US" sz="2000" dirty="0" smtClean="0">
                <a:ea typeface="ＭＳ Ｐゴシック" pitchFamily="-106" charset="-128"/>
              </a:rPr>
              <a:t>.</a:t>
            </a:r>
          </a:p>
          <a:p>
            <a:pPr marL="573088" lvl="1" indent="-231775">
              <a:buNone/>
            </a:pPr>
            <a:endParaRPr lang="en-US" sz="2000" dirty="0" smtClean="0"/>
          </a:p>
          <a:p>
            <a:pPr marL="174625" indent="-174625">
              <a:buClr>
                <a:srgbClr val="4597A0"/>
              </a:buClr>
            </a:pPr>
            <a:r>
              <a:rPr lang="en-US" altLang="ja-JP" sz="2400" dirty="0" smtClean="0">
                <a:ea typeface="ＭＳ Ｐゴシック" pitchFamily="-106" charset="-128"/>
              </a:rPr>
              <a:t>High Cavity Gradient Studies (</a:t>
            </a:r>
            <a:r>
              <a:rPr lang="en-US" altLang="ja-JP" sz="2400" dirty="0" err="1" smtClean="0">
                <a:solidFill>
                  <a:srgbClr val="3366FF"/>
                </a:solidFill>
                <a:ea typeface="SimSun" pitchFamily="2" charset="-122"/>
                <a:cs typeface="Arial" charset="0"/>
              </a:rPr>
              <a:t>S.Michizino</a:t>
            </a:r>
            <a:r>
              <a:rPr lang="en-US" altLang="ja-JP" sz="2400" dirty="0" smtClean="0">
                <a:solidFill>
                  <a:srgbClr val="3366FF"/>
                </a:solidFill>
                <a:ea typeface="SimSun" pitchFamily="2" charset="-122"/>
                <a:cs typeface="Arial" charset="0"/>
              </a:rPr>
              <a:t>).</a:t>
            </a:r>
            <a:r>
              <a:rPr lang="en-US" altLang="ja-JP" sz="2400" dirty="0" smtClean="0">
                <a:solidFill>
                  <a:schemeClr val="tx2"/>
                </a:solidFill>
                <a:ea typeface="ＭＳ Ｐゴシック" pitchFamily="-106" charset="-128"/>
                <a:cs typeface="Arial" charset="0"/>
              </a:rPr>
              <a:t> Study quench limit and gradient margin in </a:t>
            </a:r>
            <a:r>
              <a:rPr kumimoji="1" lang="en-US" altLang="ja-JP" sz="2400" dirty="0" smtClean="0">
                <a:cs typeface="Arial Unicode MS" pitchFamily="50" charset="-128"/>
              </a:rPr>
              <a:t>No.2 cavity @ACC6  </a:t>
            </a:r>
            <a:r>
              <a:rPr kumimoji="1" lang="en-US" altLang="ja-JP" sz="2400" dirty="0" smtClean="0">
                <a:cs typeface="Arial Unicode MS" pitchFamily="50" charset="-128"/>
              </a:rPr>
              <a:t>(</a:t>
            </a:r>
            <a:r>
              <a:rPr kumimoji="1" lang="en-US" altLang="ja-JP" sz="2400" dirty="0" smtClean="0">
                <a:ea typeface="ＭＳ Ｐゴシック" pitchFamily="-106" charset="-128"/>
              </a:rPr>
              <a:t>&gt;</a:t>
            </a:r>
            <a:r>
              <a:rPr kumimoji="1" lang="en-US" altLang="ja-JP" sz="2400" dirty="0" smtClean="0">
                <a:ea typeface="ＭＳ Ｐゴシック" pitchFamily="-106" charset="-128"/>
              </a:rPr>
              <a:t>32 MV/m)</a:t>
            </a:r>
            <a:r>
              <a:rPr kumimoji="1" lang="en-US" altLang="ja-JP" sz="2400" dirty="0" smtClean="0">
                <a:cs typeface="Arial Unicode MS" pitchFamily="50" charset="-128"/>
              </a:rPr>
              <a:t>. Observations:</a:t>
            </a:r>
            <a:endParaRPr lang="en-US" altLang="ja-JP" sz="2400" dirty="0" smtClean="0">
              <a:solidFill>
                <a:srgbClr val="3366FF"/>
              </a:solidFill>
              <a:ea typeface="SimSun" pitchFamily="2" charset="-122"/>
              <a:cs typeface="Arial" charset="0"/>
            </a:endParaRPr>
          </a:p>
          <a:p>
            <a:pPr marL="574675" lvl="1" indent="-174625">
              <a:buClr>
                <a:srgbClr val="4597A0"/>
              </a:buClr>
            </a:pPr>
            <a:r>
              <a:rPr kumimoji="1" lang="en-US" altLang="ja-JP" sz="2000" dirty="0" smtClean="0">
                <a:ea typeface="ＭＳ Ｐゴシック" pitchFamily="-106" charset="-128"/>
              </a:rPr>
              <a:t>Quench limit is not sensitive to </a:t>
            </a:r>
            <a:r>
              <a:rPr kumimoji="1" lang="en-US" altLang="ja-JP" sz="2000" dirty="0" err="1" smtClean="0">
                <a:ea typeface="ＭＳ Ｐゴシック" pitchFamily="-106" charset="-128"/>
              </a:rPr>
              <a:t>rf</a:t>
            </a:r>
            <a:r>
              <a:rPr kumimoji="1" lang="en-US" altLang="ja-JP" sz="2000" dirty="0" smtClean="0">
                <a:ea typeface="ＭＳ Ｐゴシック" pitchFamily="-106" charset="-128"/>
              </a:rPr>
              <a:t> flattop.</a:t>
            </a:r>
          </a:p>
          <a:p>
            <a:pPr marL="574675" lvl="1" indent="-174625">
              <a:buClr>
                <a:srgbClr val="4597A0"/>
              </a:buClr>
            </a:pPr>
            <a:r>
              <a:rPr kumimoji="1" lang="en-US" altLang="ja-JP" sz="2000" dirty="0" smtClean="0">
                <a:ea typeface="ＭＳ Ｐゴシック" pitchFamily="-106" charset="-128"/>
              </a:rPr>
              <a:t>It is confirmed that the cavities should be operated under the quench limit including the tilt effects under the beam loading</a:t>
            </a:r>
            <a:r>
              <a:rPr kumimoji="1" lang="en-US" altLang="ja-JP" sz="2400" dirty="0" smtClean="0">
                <a:ea typeface="ＭＳ Ｐゴシック" pitchFamily="-106" charset="-128"/>
              </a:rPr>
              <a:t>. </a:t>
            </a:r>
            <a:endParaRPr kumimoji="1" lang="en-US" altLang="ja-JP" sz="2000" dirty="0" smtClean="0"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87963"/>
          </a:xfrm>
        </p:spPr>
        <p:txBody>
          <a:bodyPr>
            <a:normAutofit/>
          </a:bodyPr>
          <a:lstStyle/>
          <a:p>
            <a:pPr marL="174625" indent="-174625">
              <a:buClr>
                <a:srgbClr val="4597A0"/>
              </a:buClr>
            </a:pPr>
            <a:r>
              <a:rPr lang="en-US" sz="2400" dirty="0" smtClean="0"/>
              <a:t>Analysis and modeling of High </a:t>
            </a:r>
            <a:r>
              <a:rPr lang="en-US" sz="2400" dirty="0" smtClean="0"/>
              <a:t>Gradient Operations with 9mA Beam </a:t>
            </a:r>
            <a:r>
              <a:rPr lang="en-US" sz="2400" dirty="0" smtClean="0"/>
              <a:t>Loading (J.</a:t>
            </a:r>
            <a:r>
              <a:rPr lang="en-GB" sz="2400" dirty="0" smtClean="0">
                <a:cs typeface="Arial Unicode MS" pitchFamily="-106" charset="0"/>
              </a:rPr>
              <a:t> </a:t>
            </a:r>
            <a:r>
              <a:rPr lang="en-GB" sz="2400" dirty="0" err="1" smtClean="0">
                <a:cs typeface="Arial Unicode MS" pitchFamily="-106" charset="0"/>
              </a:rPr>
              <a:t>Branlard</a:t>
            </a:r>
            <a:r>
              <a:rPr lang="en-GB" sz="2400" dirty="0" smtClean="0">
                <a:cs typeface="Arial Unicode MS" pitchFamily="-106" charset="0"/>
              </a:rPr>
              <a:t>)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Simulation tool was validated with Sept. 09 DAQ data, good agreement with data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Using simulations, a machine </a:t>
            </a:r>
            <a:r>
              <a:rPr lang="en-US" sz="1800" dirty="0" smtClean="0">
                <a:solidFill>
                  <a:srgbClr val="FF0000"/>
                </a:solidFill>
              </a:rPr>
              <a:t>tuning optimization</a:t>
            </a:r>
            <a:r>
              <a:rPr lang="en-US" sz="1800" dirty="0" smtClean="0"/>
              <a:t> scheme (Q</a:t>
            </a:r>
            <a:r>
              <a:rPr lang="en-US" sz="1800" baseline="-25000" dirty="0" smtClean="0"/>
              <a:t>L</a:t>
            </a:r>
            <a:r>
              <a:rPr lang="en-US" sz="1800" dirty="0" smtClean="0"/>
              <a:t>’s P</a:t>
            </a:r>
            <a:r>
              <a:rPr lang="en-US" sz="1800" baseline="-25000" dirty="0" smtClean="0"/>
              <a:t>K</a:t>
            </a:r>
            <a:r>
              <a:rPr lang="en-US" sz="1800" dirty="0" smtClean="0"/>
              <a:t>’s) was proposed to achieve higher operating gradient while </a:t>
            </a:r>
            <a:r>
              <a:rPr lang="en-US" sz="1800" dirty="0" smtClean="0">
                <a:solidFill>
                  <a:srgbClr val="FF0000"/>
                </a:solidFill>
              </a:rPr>
              <a:t>preventing cavity quench</a:t>
            </a:r>
          </a:p>
          <a:p>
            <a:r>
              <a:rPr lang="en-US" altLang="ja-JP" sz="2400" dirty="0" smtClean="0"/>
              <a:t>Comparison between ILC specification </a:t>
            </a:r>
            <a:r>
              <a:rPr lang="en-US" altLang="ja-JP" sz="2400" dirty="0" smtClean="0"/>
              <a:t>and </a:t>
            </a:r>
            <a:r>
              <a:rPr lang="en-US" altLang="ja-JP" sz="2400" dirty="0" smtClean="0"/>
              <a:t>FLASH 9mA study </a:t>
            </a:r>
            <a:r>
              <a:rPr lang="en-US" altLang="ja-JP" sz="2400" dirty="0" smtClean="0"/>
              <a:t> (</a:t>
            </a:r>
            <a:r>
              <a:rPr lang="en-GB" sz="2400" dirty="0" err="1" smtClean="0">
                <a:cs typeface="Arial Unicode MS" pitchFamily="-106" charset="0"/>
              </a:rPr>
              <a:t>B.Chase</a:t>
            </a:r>
            <a:r>
              <a:rPr lang="en-GB" sz="2400" dirty="0" smtClean="0">
                <a:cs typeface="Arial Unicode MS" pitchFamily="-106" charset="0"/>
              </a:rPr>
              <a:t>, </a:t>
            </a:r>
            <a:r>
              <a:rPr lang="en-GB" sz="2400" dirty="0" err="1" smtClean="0">
                <a:cs typeface="Arial Unicode MS" pitchFamily="-106" charset="0"/>
              </a:rPr>
              <a:t>J.Branlard</a:t>
            </a:r>
            <a:r>
              <a:rPr lang="en-GB" sz="2400" dirty="0" smtClean="0">
                <a:cs typeface="Arial Unicode MS" pitchFamily="-106" charset="0"/>
              </a:rPr>
              <a:t>, </a:t>
            </a:r>
            <a:r>
              <a:rPr lang="en-GB" sz="2400" dirty="0" err="1" smtClean="0">
                <a:cs typeface="Arial Unicode MS" pitchFamily="-106" charset="0"/>
              </a:rPr>
              <a:t>G.Cancelo</a:t>
            </a:r>
            <a:r>
              <a:rPr lang="en-GB" sz="2400" dirty="0" smtClean="0">
                <a:cs typeface="Arial Unicode MS" pitchFamily="-106" charset="0"/>
              </a:rPr>
              <a:t>)</a:t>
            </a:r>
          </a:p>
          <a:p>
            <a:pPr lvl="1"/>
            <a:r>
              <a:rPr lang="en-GB" sz="2000" dirty="0" smtClean="0">
                <a:cs typeface="Arial Unicode MS" pitchFamily="-106" charset="0"/>
              </a:rPr>
              <a:t>Observation and Analysis of long term stability of the machine (amplitude and phase of VS, energy)</a:t>
            </a:r>
          </a:p>
          <a:p>
            <a:pPr lvl="1"/>
            <a:r>
              <a:rPr lang="en-GB" sz="2000" dirty="0" smtClean="0">
                <a:cs typeface="Arial Unicode MS" pitchFamily="-106" charset="0"/>
              </a:rPr>
              <a:t>Mismatch between energy and VS, calibration problems ?</a:t>
            </a:r>
            <a:endParaRPr lang="en-GB" sz="2000" dirty="0" smtClean="0">
              <a:cs typeface="Arial Unicode MS" pitchFamily="-106" charset="0"/>
            </a:endParaRPr>
          </a:p>
          <a:p>
            <a:pPr lvl="1">
              <a:buNone/>
            </a:pPr>
            <a:endParaRPr lang="en-GB" sz="2000" dirty="0" smtClean="0">
              <a:cs typeface="Arial Unicode MS" pitchFamily="-106" charset="0"/>
            </a:endParaRPr>
          </a:p>
          <a:p>
            <a:pPr lvl="1"/>
            <a:endParaRPr lang="en-GB" sz="2000" dirty="0" smtClean="0">
              <a:cs typeface="Arial Unicode MS" pitchFamily="-106" charset="0"/>
            </a:endParaRPr>
          </a:p>
          <a:p>
            <a:pPr marL="174625" indent="-174625">
              <a:buClr>
                <a:srgbClr val="4597A0"/>
              </a:buClr>
            </a:pPr>
            <a:endParaRPr lang="en-GB" sz="2400" dirty="0" smtClean="0">
              <a:cs typeface="Arial Unicode MS" pitchFamily="-106" charset="0"/>
            </a:endParaRPr>
          </a:p>
          <a:p>
            <a:pPr marL="574675" lvl="1" indent="-174625">
              <a:buClr>
                <a:srgbClr val="4597A0"/>
              </a:buClr>
            </a:pPr>
            <a:endParaRPr lang="en-GB" sz="2000" dirty="0" smtClean="0">
              <a:cs typeface="Arial Unicode MS" pitchFamily="-106" charset="0"/>
            </a:endParaRPr>
          </a:p>
          <a:p>
            <a:pPr marL="574675" lvl="1" indent="-174625">
              <a:buClr>
                <a:srgbClr val="4597A0"/>
              </a:buClr>
            </a:pPr>
            <a:endParaRPr lang="en-US" altLang="ja-JP" sz="2000" b="1" dirty="0" smtClean="0">
              <a:ea typeface="ＭＳ Ｐゴシック" pitchFamily="-106" charset="-128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4111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Comic Sans MS" pitchFamily="66" charset="0"/>
              </a:rPr>
              <a:t>Results from the previous runs (3)</a:t>
            </a:r>
            <a:endParaRPr lang="en-US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Cavity overhead and ILC requirements</a:t>
            </a:r>
          </a:p>
          <a:p>
            <a:pPr lvl="1"/>
            <a:r>
              <a:rPr lang="en-US" dirty="0" smtClean="0"/>
              <a:t>Akira, </a:t>
            </a:r>
            <a:r>
              <a:rPr lang="en-US" dirty="0" err="1" smtClean="0"/>
              <a:t>D.Kostin</a:t>
            </a:r>
            <a:r>
              <a:rPr lang="en-US" dirty="0" smtClean="0"/>
              <a:t>,…, WG2</a:t>
            </a:r>
          </a:p>
          <a:p>
            <a:r>
              <a:rPr lang="en-US" dirty="0" smtClean="0"/>
              <a:t>Klystron overhead and future tests</a:t>
            </a:r>
          </a:p>
          <a:p>
            <a:pPr lvl="1"/>
            <a:r>
              <a:rPr lang="en-US" dirty="0" smtClean="0"/>
              <a:t>DESY experts, WG2</a:t>
            </a:r>
          </a:p>
          <a:p>
            <a:pPr lvl="1"/>
            <a:r>
              <a:rPr lang="en-US" dirty="0" smtClean="0"/>
              <a:t>Reduce voltage of klystron to </a:t>
            </a:r>
            <a:r>
              <a:rPr lang="en-US" smtClean="0"/>
              <a:t>study overhead</a:t>
            </a:r>
            <a:endParaRPr lang="en-US" dirty="0" smtClean="0"/>
          </a:p>
          <a:p>
            <a:r>
              <a:rPr lang="en-US" dirty="0" smtClean="0"/>
              <a:t>LLRF performance</a:t>
            </a:r>
          </a:p>
          <a:p>
            <a:pPr lvl="1"/>
            <a:r>
              <a:rPr lang="en-US" dirty="0" smtClean="0"/>
              <a:t>WG2, WG3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studies from WG3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305800" cy="4038599"/>
          </a:xfrm>
        </p:spPr>
        <p:txBody>
          <a:bodyPr>
            <a:normAutofit fontScale="85000" lnSpcReduction="20000"/>
          </a:bodyPr>
          <a:lstStyle/>
          <a:p>
            <a:pPr marL="401638" lvl="1" indent="-401638">
              <a:buFont typeface="Arial" pitchFamily="34" charset="0"/>
              <a:buChar char="•"/>
            </a:pPr>
            <a:r>
              <a:rPr lang="en-US" dirty="0" smtClean="0"/>
              <a:t>LLRF</a:t>
            </a:r>
          </a:p>
          <a:p>
            <a:pPr marL="801688" lvl="2" indent="-401638">
              <a:buNone/>
            </a:pPr>
            <a:r>
              <a:rPr lang="en-US" dirty="0" smtClean="0"/>
              <a:t> - Long-term energy stability</a:t>
            </a:r>
          </a:p>
          <a:p>
            <a:pPr marL="801688" lvl="2" indent="-401638">
              <a:buNone/>
            </a:pPr>
            <a:r>
              <a:rPr lang="en-US" dirty="0" smtClean="0"/>
              <a:t> - Performance regulations at high gradient and high current</a:t>
            </a:r>
          </a:p>
          <a:p>
            <a:pPr marL="346075" lvl="1" indent="-346075">
              <a:buFont typeface="Arial" pitchFamily="34" charset="0"/>
              <a:buChar char="•"/>
            </a:pPr>
            <a:r>
              <a:rPr lang="en-US" dirty="0" smtClean="0"/>
              <a:t>Gradient overhead studies (ACC67)</a:t>
            </a:r>
          </a:p>
          <a:p>
            <a:pPr lvl="1"/>
            <a:r>
              <a:rPr lang="en-US" dirty="0" smtClean="0"/>
              <a:t> </a:t>
            </a:r>
            <a:r>
              <a:rPr lang="en-US" sz="2400" dirty="0" smtClean="0"/>
              <a:t>Optimization of 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ext</a:t>
            </a:r>
            <a:r>
              <a:rPr lang="en-US" sz="2400" dirty="0" smtClean="0"/>
              <a:t>, prove concept for at least 3mA</a:t>
            </a:r>
          </a:p>
          <a:p>
            <a:pPr lvl="1"/>
            <a:r>
              <a:rPr lang="en-US" sz="2400" dirty="0" err="1" smtClean="0"/>
              <a:t>Microphonics</a:t>
            </a:r>
            <a:r>
              <a:rPr lang="en-US" sz="2400" dirty="0" smtClean="0"/>
              <a:t> and </a:t>
            </a:r>
            <a:r>
              <a:rPr lang="en-US" sz="2400" dirty="0" smtClean="0"/>
              <a:t>LFD studies, </a:t>
            </a:r>
            <a:r>
              <a:rPr lang="en-US" sz="2400" dirty="0" smtClean="0"/>
              <a:t>can be done </a:t>
            </a:r>
            <a:r>
              <a:rPr lang="en-US" sz="2400" dirty="0" smtClean="0">
                <a:solidFill>
                  <a:srgbClr val="C00000"/>
                </a:solidFill>
              </a:rPr>
              <a:t>w/o beam</a:t>
            </a:r>
            <a:endParaRPr lang="en-US" dirty="0" smtClean="0">
              <a:solidFill>
                <a:srgbClr val="C00000"/>
              </a:solidFill>
            </a:endParaRPr>
          </a:p>
          <a:p>
            <a:pPr marL="401638" lvl="1" indent="-401638">
              <a:buFont typeface="Arial" pitchFamily="34" charset="0"/>
              <a:buChar char="•"/>
            </a:pPr>
            <a:r>
              <a:rPr lang="en-US" dirty="0" smtClean="0"/>
              <a:t>Klystron Overhead</a:t>
            </a:r>
          </a:p>
          <a:p>
            <a:pPr marL="801688" lvl="2" indent="-401638">
              <a:buNone/>
            </a:pPr>
            <a:r>
              <a:rPr lang="en-US" dirty="0" smtClean="0"/>
              <a:t> - Need high </a:t>
            </a:r>
            <a:r>
              <a:rPr lang="en-US" dirty="0" smtClean="0"/>
              <a:t>current (at least 3mA). For smaller current </a:t>
            </a:r>
            <a:r>
              <a:rPr lang="en-US" dirty="0" smtClean="0"/>
              <a:t>need </a:t>
            </a:r>
            <a:r>
              <a:rPr lang="en-US" dirty="0" smtClean="0"/>
              <a:t>re-tune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ext</a:t>
            </a:r>
            <a:endParaRPr lang="en-US" baseline="-25000" dirty="0" smtClean="0"/>
          </a:p>
          <a:p>
            <a:pPr marL="401638" lvl="1" indent="-401638">
              <a:buFont typeface="Arial" pitchFamily="34" charset="0"/>
              <a:buChar char="•"/>
            </a:pPr>
            <a:r>
              <a:rPr lang="en-US" dirty="0" smtClean="0"/>
              <a:t>ILC Bunch compressor stability studies</a:t>
            </a:r>
          </a:p>
          <a:p>
            <a:pPr marL="801688" lvl="2" indent="-401638">
              <a:buNone/>
            </a:pPr>
            <a:r>
              <a:rPr lang="en-US" dirty="0" smtClean="0"/>
              <a:t>- 2 RF units ACC45 &amp; ACC67 to demonstrate 0.25 deg phase stability</a:t>
            </a:r>
          </a:p>
          <a:p>
            <a:pPr marL="401638" lvl="1" indent="-401638">
              <a:buFont typeface="Arial" pitchFamily="34" charset="0"/>
              <a:buChar char="•"/>
            </a:pPr>
            <a:r>
              <a:rPr lang="en-US" dirty="0" smtClean="0"/>
              <a:t>HOM </a:t>
            </a:r>
            <a:r>
              <a:rPr lang="en-US" dirty="0" smtClean="0"/>
              <a:t>studies, better to use shorter bunches compare with Sept.2009 run</a:t>
            </a: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43000" y="5257800"/>
            <a:ext cx="655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Beam requirements:</a:t>
            </a:r>
          </a:p>
          <a:p>
            <a:pPr marL="512763" indent="-2222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Most studies are require high current regime &gt; 3mA</a:t>
            </a:r>
          </a:p>
          <a:p>
            <a:pPr marL="969963" lvl="1" indent="-22225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  1.5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nC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3 MHz, 800 bunches:  (XFEL  goal  4.5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mA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Goal stabilize LLRF to reach long term energy stability within 0.1%.</a:t>
            </a:r>
          </a:p>
          <a:p>
            <a:pPr lvl="1"/>
            <a:r>
              <a:rPr lang="en-US" dirty="0" smtClean="0"/>
              <a:t>Start with a good simulation of FLASH current parameters including:</a:t>
            </a:r>
          </a:p>
          <a:p>
            <a:pPr lvl="2"/>
            <a:r>
              <a:rPr lang="en-US" dirty="0" smtClean="0"/>
              <a:t>Power limitations.</a:t>
            </a:r>
          </a:p>
          <a:p>
            <a:pPr lvl="2"/>
            <a:r>
              <a:rPr lang="en-US" dirty="0" smtClean="0"/>
              <a:t>Detunings.</a:t>
            </a:r>
          </a:p>
          <a:p>
            <a:pPr lvl="2"/>
            <a:r>
              <a:rPr lang="en-US" dirty="0" smtClean="0"/>
              <a:t>Major disturbances.</a:t>
            </a:r>
          </a:p>
          <a:p>
            <a:pPr lvl="2"/>
            <a:r>
              <a:rPr lang="en-US" dirty="0" smtClean="0"/>
              <a:t>Loop delays, bandwidth limitations, measurement noise.</a:t>
            </a:r>
          </a:p>
          <a:p>
            <a:pPr lvl="2"/>
            <a:r>
              <a:rPr lang="en-US" dirty="0" smtClean="0"/>
              <a:t>Calibration error.</a:t>
            </a:r>
          </a:p>
          <a:p>
            <a:pPr lvl="1"/>
            <a:r>
              <a:rPr lang="en-US" dirty="0" smtClean="0"/>
              <a:t>Use the simulation to verify current data and to plan improvements towards energy stability goal.</a:t>
            </a:r>
          </a:p>
          <a:p>
            <a:pPr lvl="2"/>
            <a:r>
              <a:rPr lang="en-US" dirty="0" smtClean="0"/>
              <a:t>Improve Kp and include Ki gain in the control.</a:t>
            </a:r>
          </a:p>
          <a:p>
            <a:pPr lvl="2"/>
            <a:r>
              <a:rPr lang="en-US" dirty="0" smtClean="0"/>
              <a:t>Improve VS calibration procedure.</a:t>
            </a:r>
          </a:p>
          <a:p>
            <a:pPr lvl="2"/>
            <a:r>
              <a:rPr lang="en-US" dirty="0" smtClean="0"/>
              <a:t>Include beam current information in the control.</a:t>
            </a:r>
          </a:p>
          <a:p>
            <a:pPr lvl="2"/>
            <a:r>
              <a:rPr lang="en-US" dirty="0" smtClean="0"/>
              <a:t>Try to define a phase reference for the VS.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LLRF: Moving forward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Gustavo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Cancelo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, FNAL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Quantification of control overhead and p</a:t>
            </a:r>
            <a:r>
              <a:rPr lang="en-US" dirty="0" smtClean="0"/>
              <a:t>ower overhead.</a:t>
            </a:r>
          </a:p>
          <a:p>
            <a:pPr marL="742950" lvl="2" indent="-342900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approach based on simulations. Use realistic numbers of current cavity detunings and forward and reflected power, klystron saturation, disturbances, etc. </a:t>
            </a:r>
          </a:p>
          <a:p>
            <a:pPr marL="742950" lvl="2" indent="-342900"/>
            <a:r>
              <a:rPr lang="en-US" dirty="0" smtClean="0"/>
              <a:t>Plan for FLASH study.</a:t>
            </a:r>
          </a:p>
          <a:p>
            <a:pPr marL="1200150" lvl="3" indent="-342900"/>
            <a:r>
              <a:rPr lang="en-US" dirty="0" smtClean="0"/>
              <a:t>Study power distribution of the new FLASH configuration. (ACC45 and ACC67). </a:t>
            </a:r>
          </a:p>
          <a:p>
            <a:pPr marL="1200150" lvl="3" indent="-342900"/>
            <a:r>
              <a:rPr lang="en-US" dirty="0" smtClean="0"/>
              <a:t>Define a configuration that avoids quenches when beam is OFF and ON and maximizes gradients as much as possible.</a:t>
            </a:r>
          </a:p>
          <a:p>
            <a:pPr marL="1200150" lvl="3" indent="-342900"/>
            <a:r>
              <a:rPr lang="en-US" dirty="0" smtClean="0"/>
              <a:t>Study control overhead as a function of increased VS gradient and klystron power, including klystron saturation region.</a:t>
            </a:r>
          </a:p>
          <a:p>
            <a:pPr marL="1200150" lvl="3" indent="-342900"/>
            <a:r>
              <a:rPr lang="en-US" dirty="0" smtClean="0"/>
              <a:t>Include </a:t>
            </a:r>
            <a:r>
              <a:rPr lang="en-US" dirty="0" err="1" smtClean="0"/>
              <a:t>piezo</a:t>
            </a:r>
            <a:r>
              <a:rPr lang="en-US" dirty="0" smtClean="0"/>
              <a:t> studies.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81000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Request for LLRF studies at FLASH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752</Words>
  <Application>Microsoft Office PowerPoint</Application>
  <PresentationFormat>On-screen Show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FLASH Long-train Workshop</vt:lpstr>
      <vt:lpstr>WG3 Agenda, Feb.23,2010</vt:lpstr>
      <vt:lpstr>Results and findings from the previous runs</vt:lpstr>
      <vt:lpstr>Results from the previous runs (2)</vt:lpstr>
      <vt:lpstr>Results from the previous runs (3)</vt:lpstr>
      <vt:lpstr>Discussions</vt:lpstr>
      <vt:lpstr>Proposed studies from WG3</vt:lpstr>
      <vt:lpstr>Slide 8</vt:lpstr>
      <vt:lpstr>Slide 9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 Long-train Workshop</dc:title>
  <dc:creator>solyak-admin</dc:creator>
  <cp:lastModifiedBy>solyak-admin</cp:lastModifiedBy>
  <cp:revision>27</cp:revision>
  <dcterms:created xsi:type="dcterms:W3CDTF">2010-02-23T21:48:13Z</dcterms:created>
  <dcterms:modified xsi:type="dcterms:W3CDTF">2010-03-17T13:52:48Z</dcterms:modified>
</cp:coreProperties>
</file>