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54"/>
  </p:notesMasterIdLst>
  <p:sldIdLst>
    <p:sldId id="331" r:id="rId2"/>
    <p:sldId id="332" r:id="rId3"/>
    <p:sldId id="333" r:id="rId4"/>
    <p:sldId id="334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4" r:id="rId28"/>
    <p:sldId id="415" r:id="rId29"/>
    <p:sldId id="416" r:id="rId30"/>
    <p:sldId id="425" r:id="rId31"/>
    <p:sldId id="426" r:id="rId32"/>
    <p:sldId id="427" r:id="rId33"/>
    <p:sldId id="428" r:id="rId34"/>
    <p:sldId id="429" r:id="rId35"/>
    <p:sldId id="431" r:id="rId36"/>
    <p:sldId id="424" r:id="rId37"/>
    <p:sldId id="417" r:id="rId38"/>
    <p:sldId id="418" r:id="rId39"/>
    <p:sldId id="419" r:id="rId40"/>
    <p:sldId id="420" r:id="rId41"/>
    <p:sldId id="421" r:id="rId42"/>
    <p:sldId id="422" r:id="rId43"/>
    <p:sldId id="423" r:id="rId44"/>
    <p:sldId id="432" r:id="rId45"/>
    <p:sldId id="378" r:id="rId46"/>
    <p:sldId id="379" r:id="rId47"/>
    <p:sldId id="380" r:id="rId48"/>
    <p:sldId id="385" r:id="rId49"/>
    <p:sldId id="386" r:id="rId50"/>
    <p:sldId id="387" r:id="rId51"/>
    <p:sldId id="388" r:id="rId52"/>
    <p:sldId id="391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FFFF99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7" autoAdjust="0"/>
    <p:restoredTop sz="99381" autoAdjust="0"/>
  </p:normalViewPr>
  <p:slideViewPr>
    <p:cSldViewPr>
      <p:cViewPr>
        <p:scale>
          <a:sx n="110" d="100"/>
          <a:sy n="110" d="100"/>
        </p:scale>
        <p:origin x="11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6"/>
    </p:cViewPr>
  </p:sorterViewPr>
  <p:notesViewPr>
    <p:cSldViewPr>
      <p:cViewPr varScale="1">
        <p:scale>
          <a:sx n="59" d="100"/>
          <a:sy n="59" d="100"/>
        </p:scale>
        <p:origin x="-198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3/23/2010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7772400" cy="1975104"/>
          </a:xfrm>
        </p:spPr>
        <p:txBody>
          <a:bodyPr/>
          <a:lstStyle/>
          <a:p>
            <a:r>
              <a:rPr lang="en-US" dirty="0" smtClean="0"/>
              <a:t>Physics of Hadron </a:t>
            </a:r>
            <a:r>
              <a:rPr lang="en-US" dirty="0" smtClean="0"/>
              <a:t>Showers in GEANT4</a:t>
            </a:r>
            <a:br>
              <a:rPr lang="en-US" dirty="0" smtClean="0"/>
            </a:br>
            <a:r>
              <a:rPr lang="en-US" dirty="0" smtClean="0"/>
              <a:t>(progress report)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09600" y="152400"/>
            <a:ext cx="7772400" cy="1508760"/>
          </a:xfrm>
        </p:spPr>
        <p:txBody>
          <a:bodyPr/>
          <a:lstStyle/>
          <a:p>
            <a:r>
              <a:rPr lang="en-US" dirty="0" smtClean="0"/>
              <a:t>Adam Para, </a:t>
            </a:r>
          </a:p>
          <a:p>
            <a:r>
              <a:rPr lang="en-US" dirty="0" smtClean="0"/>
              <a:t>Fermilab,  </a:t>
            </a:r>
            <a:r>
              <a:rPr lang="en-US" dirty="0" smtClean="0"/>
              <a:t>March 23</a:t>
            </a:r>
            <a:r>
              <a:rPr lang="en-US" dirty="0" smtClean="0"/>
              <a:t>, </a:t>
            </a:r>
            <a:r>
              <a:rPr lang="en-US" dirty="0" smtClean="0"/>
              <a:t>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057400"/>
            <a:ext cx="3124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Kick out some number of nucleons from a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Sometimes break Bi nucleus into two large pieces.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latter produces very large number of neutrons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in a Collision</a:t>
            </a:r>
            <a:endParaRPr lang="en-US" dirty="0"/>
          </a:p>
        </p:txBody>
      </p:sp>
      <p:pic>
        <p:nvPicPr>
          <p:cNvPr id="6" name="Content Placeholder 5" descr="prot_highE_binding_energy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9050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different modeling of hadron-nucleus interaction below and above 10 GeV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vs Number of Neutrons</a:t>
            </a:r>
            <a:endParaRPr lang="en-US" dirty="0"/>
          </a:p>
        </p:txBody>
      </p:sp>
      <p:pic>
        <p:nvPicPr>
          <p:cNvPr id="6" name="Content Placeholder 5" descr="prot_highE_binding_energy_vs_n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143000"/>
            <a:ext cx="4343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Above 10 GeV: very large missing energy, not consistent with a small number of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Below 10 GeV: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no nuclear fragments: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missing energy increasing with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bands (presumably) reflecting the number of mesons produced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one nuclear fragment: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large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missing energy increasing with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bands (presumably) reflecting the number of mesons </a:t>
            </a:r>
            <a:r>
              <a:rPr lang="en-US" dirty="0" smtClean="0">
                <a:latin typeface="+mn-lt"/>
              </a:rPr>
              <a:t>produced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two nuclear fragments: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as above, but somewhat less energy missing 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Neutrons, Low Energies (&lt;100 MeV)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the interactions occur at very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prompt &lt;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rather broad tube extending to  ~20-30 cm radius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Mostly gammas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Narrow distribution,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the time a single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Mostly gammas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very soft </a:t>
            </a:r>
            <a:r>
              <a:rPr lang="en-US" dirty="0" err="1" smtClean="0">
                <a:latin typeface="+mn-lt"/>
              </a:rPr>
              <a:t>nuclones</a:t>
            </a:r>
            <a:r>
              <a:rPr lang="en-US" dirty="0" smtClean="0">
                <a:latin typeface="+mn-lt"/>
              </a:rPr>
              <a:t> (evaporation)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one </a:t>
            </a:r>
            <a:r>
              <a:rPr lang="en-US" dirty="0" err="1" smtClean="0">
                <a:latin typeface="+mn-lt"/>
              </a:rPr>
              <a:t>pion</a:t>
            </a:r>
            <a:r>
              <a:rPr lang="en-US" dirty="0" smtClean="0">
                <a:latin typeface="+mn-lt"/>
              </a:rPr>
              <a:t> produced! (tail of the Fermi motion?)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‘Nuclear Nucleons’</a:t>
            </a:r>
            <a:endParaRPr lang="en-US" dirty="0"/>
          </a:p>
        </p:txBody>
      </p:sp>
      <p:pic>
        <p:nvPicPr>
          <p:cNvPr id="6" name="Content Placeholder 5" descr="prot_highE_nuclear_nucleon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981200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low energy neutrons, peaked at zero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slightly higher energies when the nucleus breaks 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protons definitely higher energy than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&lt;</a:t>
            </a:r>
            <a:r>
              <a:rPr lang="en-US" dirty="0" err="1" smtClean="0">
                <a:latin typeface="+mn-lt"/>
              </a:rPr>
              <a:t>Ep</a:t>
            </a:r>
            <a:r>
              <a:rPr lang="en-US" dirty="0" smtClean="0">
                <a:latin typeface="+mn-lt"/>
              </a:rPr>
              <a:t>&gt; ~6-7 MeV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057400"/>
            <a:ext cx="3124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Kick out small number of nucleons from a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Sometimes break Bi nucleus into two large pieces.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latter produces  larger number of neutrons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in a Collision</a:t>
            </a:r>
            <a:endParaRPr lang="en-US" dirty="0"/>
          </a:p>
        </p:txBody>
      </p:sp>
      <p:pic>
        <p:nvPicPr>
          <p:cNvPr id="6" name="Content Placeholder 5" descr="prot_highE_binding_energy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9050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energy gain in fission events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discrete lines of energy lost to evaporate nucleons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572000"/>
          </a:xfrm>
        </p:spPr>
        <p:txBody>
          <a:bodyPr/>
          <a:lstStyle/>
          <a:p>
            <a:r>
              <a:rPr lang="en-US" sz="2000" dirty="0" smtClean="0"/>
              <a:t>Use Hadr01 example</a:t>
            </a:r>
          </a:p>
          <a:p>
            <a:r>
              <a:rPr lang="en-US" sz="2000" dirty="0" smtClean="0"/>
              <a:t>In </a:t>
            </a:r>
            <a:r>
              <a:rPr lang="en-US" sz="2000" dirty="0" smtClean="0"/>
              <a:t>G4SteppingVerbose::</a:t>
            </a:r>
            <a:r>
              <a:rPr lang="en-US" sz="2000" dirty="0" err="1" smtClean="0"/>
              <a:t>StepInfo</a:t>
            </a:r>
            <a:r>
              <a:rPr lang="en-US" sz="2000" dirty="0" smtClean="0"/>
              <a:t>() select all the steps with inelastic processes or captures. Write out all the step information and a list of created </a:t>
            </a:r>
            <a:r>
              <a:rPr lang="en-US" sz="2000" dirty="0" err="1" smtClean="0"/>
              <a:t>secondaries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</a:t>
            </a:r>
            <a:r>
              <a:rPr lang="en-US" sz="2000" dirty="0" smtClean="0"/>
              <a:t>his is a </a:t>
            </a:r>
            <a:r>
              <a:rPr lang="en-US" sz="2000" dirty="0" err="1" smtClean="0"/>
              <a:t>PostStep</a:t>
            </a:r>
            <a:r>
              <a:rPr lang="en-US" sz="2000" dirty="0" smtClean="0"/>
              <a:t> method and the interacting particle no longer exists. The energy of the interacting particle is not easily accessible. A kludge: use the energy of the  particle from the previous step, stored in a local variable.  </a:t>
            </a:r>
          </a:p>
          <a:p>
            <a:r>
              <a:rPr lang="en-US" sz="2000" dirty="0" smtClean="0"/>
              <a:t>Caveat 1: for some interactions the energy may not be available (if there was not previous, ‘elastic’ step)</a:t>
            </a:r>
          </a:p>
          <a:p>
            <a:r>
              <a:rPr lang="en-US" sz="2000" dirty="0" smtClean="0"/>
              <a:t>Caveat 2: the energy is, in general overestimated by some variable amount, </a:t>
            </a:r>
            <a:r>
              <a:rPr lang="en-US" sz="2000" dirty="0" smtClean="0"/>
              <a:t>d</a:t>
            </a:r>
            <a:r>
              <a:rPr lang="en-US" sz="2000" dirty="0" smtClean="0"/>
              <a:t>epending on the step length.</a:t>
            </a:r>
          </a:p>
          <a:p>
            <a:r>
              <a:rPr lang="en-US" sz="2000" dirty="0" smtClean="0"/>
              <a:t>Will show 50 GeV protons in BGO, QGSP_BERT for now. Have implemented LCPhys, need to analyze the data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vs Number of Neutrons</a:t>
            </a:r>
            <a:endParaRPr lang="en-US" dirty="0"/>
          </a:p>
        </p:txBody>
      </p:sp>
      <p:pic>
        <p:nvPicPr>
          <p:cNvPr id="6" name="Content Placeholder 5" descr="prot_highE_binding_energy_vs_n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28956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small numbers of produced neutrons, small energy lost </a:t>
            </a:r>
            <a:endParaRPr lang="en-US" dirty="0" smtClean="0">
              <a:latin typeface="+mn-lt"/>
            </a:endParaRPr>
          </a:p>
          <a:p>
            <a:pPr lvl="2"/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 Energy Proton Interactions (E&gt;1 GeV)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mix of high (50 GeV) and low (~1 GeV) interactions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prompt &lt;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confined to a narrow tube with ~1 cm radius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Broad distribution, very long tail due to neutrons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the time a single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 elastic collisions, some events of nuclear breakup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leading particle effect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hadrons at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protons, neutrons and gammas at very low (~nuclear energies)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‘Nuclear Nucleons’</a:t>
            </a:r>
            <a:endParaRPr lang="en-US" dirty="0"/>
          </a:p>
        </p:txBody>
      </p:sp>
      <p:pic>
        <p:nvPicPr>
          <p:cNvPr id="6" name="Content Placeholder 5" descr="prot_highE_nuclear_nucleon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981200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low energy neutrons, peaked at zero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slightly higher energies when the nucleus breaks 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protons definitely higher energy than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&lt;</a:t>
            </a:r>
            <a:r>
              <a:rPr lang="en-US" dirty="0" err="1" smtClean="0">
                <a:latin typeface="+mn-lt"/>
              </a:rPr>
              <a:t>Ep</a:t>
            </a:r>
            <a:r>
              <a:rPr lang="en-US" dirty="0" smtClean="0">
                <a:latin typeface="+mn-lt"/>
              </a:rPr>
              <a:t>&gt; ~6-7 MeV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057400"/>
            <a:ext cx="3124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Kick out some number of nucleons from a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Sometimes break Bi nucleus into two large pieces.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latter produces very large number of neutrons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in a Collision</a:t>
            </a:r>
            <a:endParaRPr lang="en-US" dirty="0"/>
          </a:p>
        </p:txBody>
      </p:sp>
      <p:pic>
        <p:nvPicPr>
          <p:cNvPr id="6" name="Content Placeholder 5" descr="prot_highE_binding_energy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9050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different modeling of hadron-nucleus interaction below and above 10 GeV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vs Number of Neutrons</a:t>
            </a:r>
            <a:endParaRPr lang="en-US" dirty="0"/>
          </a:p>
        </p:txBody>
      </p:sp>
      <p:pic>
        <p:nvPicPr>
          <p:cNvPr id="6" name="Content Placeholder 5" descr="prot_highE_binding_energy_vs_n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143000"/>
            <a:ext cx="4343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Above 10 GeV: very large missing energy, not consistent with a small number of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Below 10 GeV: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no nuclear fragments: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missing energy increasing with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bands (presumably) reflecting the number of mesons produced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one nuclear fragment: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large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missing energy increasing with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bands (presumably) reflecting the number of mesons </a:t>
            </a:r>
            <a:r>
              <a:rPr lang="en-US" dirty="0" smtClean="0">
                <a:latin typeface="+mn-lt"/>
              </a:rPr>
              <a:t>produced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two nuclear fragments: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as above, but somewhat less energy missing 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Proton Interactions, Low Energies (&lt;100 MeV)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914400"/>
          </a:xfrm>
        </p:spPr>
        <p:txBody>
          <a:bodyPr/>
          <a:lstStyle/>
          <a:p>
            <a:r>
              <a:rPr lang="en-US" dirty="0" smtClean="0"/>
              <a:t>Long List of Physics Processes Simulated</a:t>
            </a:r>
            <a:endParaRPr lang="en-US" dirty="0"/>
          </a:p>
        </p:txBody>
      </p:sp>
      <p:pic>
        <p:nvPicPr>
          <p:cNvPr id="6" name="Content Placeholder 5" descr="Process_all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5105400" cy="51054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1828800"/>
            <a:ext cx="2743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inelastic collisions of protons (~10/50 GeV shower)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inelastic collisions of neutrons ~1000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neutron capture ~800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inelastic interactions of mesons ~20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Inelasti</a:t>
            </a:r>
            <a:r>
              <a:rPr lang="en-US" dirty="0" smtClean="0">
                <a:latin typeface="+mn-lt"/>
              </a:rPr>
              <a:t> interaction of baryons ~0.1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muon capture  ~0.1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the interactions occur at very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Coulomb barrier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promt</a:t>
            </a:r>
            <a:r>
              <a:rPr lang="en-US" dirty="0" smtClean="0">
                <a:latin typeface="+mn-lt"/>
              </a:rPr>
              <a:t> &lt;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confined to a narrow tube with ~10 cm cm radius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neutrons and </a:t>
            </a:r>
            <a:r>
              <a:rPr lang="en-US" dirty="0" err="1" smtClean="0">
                <a:latin typeface="+mn-lt"/>
              </a:rPr>
              <a:t>gamms</a:t>
            </a:r>
            <a:r>
              <a:rPr lang="en-US" dirty="0" smtClean="0">
                <a:latin typeface="+mn-lt"/>
              </a:rPr>
              <a:t> produced only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the time a single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soft protons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very soft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nuclear gammas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‘Nuclear Nucleons’</a:t>
            </a:r>
            <a:endParaRPr lang="en-US" dirty="0"/>
          </a:p>
        </p:txBody>
      </p:sp>
      <p:pic>
        <p:nvPicPr>
          <p:cNvPr id="6" name="Content Placeholder 5" descr="prot_highE_nuclear_nucleon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981200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low energy neutrons, peaked at zero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slightly higher energies when the nucleus breaks 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protons definitely higher energy than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&lt;</a:t>
            </a:r>
            <a:r>
              <a:rPr lang="en-US" dirty="0" err="1" smtClean="0">
                <a:latin typeface="+mn-lt"/>
              </a:rPr>
              <a:t>Ep</a:t>
            </a:r>
            <a:r>
              <a:rPr lang="en-US" dirty="0" smtClean="0">
                <a:latin typeface="+mn-lt"/>
              </a:rPr>
              <a:t>&gt; ~6-7 MeV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057400"/>
            <a:ext cx="3124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Kick out a small number of nucleons from a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Very seldom break Bi nucleus into two large pieces.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latter produces very large number of neutrons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vs Number of Neutrons</a:t>
            </a:r>
            <a:endParaRPr lang="en-US" dirty="0"/>
          </a:p>
        </p:txBody>
      </p:sp>
      <p:pic>
        <p:nvPicPr>
          <p:cNvPr id="6" name="Content Placeholder 5" descr="prot_highE_binding_energy_vs_n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143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 smtClean="0">
              <a:latin typeface="+mn-lt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Meson Interactions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the interactions occur at very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promt</a:t>
            </a:r>
            <a:r>
              <a:rPr lang="en-US" dirty="0" smtClean="0">
                <a:latin typeface="+mn-lt"/>
              </a:rPr>
              <a:t> &lt;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confined to a narrow tube with ~10 cm cm radius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Broad distribution, very long tail due to neutrons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the time a single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 elastic collisions, some events of nuclear breakup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leading particle effect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hadrons at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protons and neutrons at very low (~nuclear energies)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Inelastic Nucleon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several categories of nucleons:</a:t>
            </a:r>
          </a:p>
          <a:p>
            <a:pPr lvl="1"/>
            <a:r>
              <a:rPr lang="en-US" dirty="0" smtClean="0"/>
              <a:t>Produced in high energy hadron-nucleus QCD interaction</a:t>
            </a:r>
          </a:p>
          <a:p>
            <a:pPr lvl="1"/>
            <a:r>
              <a:rPr lang="en-US" dirty="0" smtClean="0"/>
              <a:t>Spallation nucleons</a:t>
            </a:r>
          </a:p>
          <a:p>
            <a:pPr lvl="1"/>
            <a:r>
              <a:rPr lang="en-US" dirty="0" smtClean="0"/>
              <a:t>Evaporation nucleons </a:t>
            </a:r>
          </a:p>
          <a:p>
            <a:pPr lvl="1"/>
            <a:r>
              <a:rPr lang="en-US" dirty="0" smtClean="0"/>
              <a:t>Nucleons  produced in fission reactions</a:t>
            </a:r>
          </a:p>
          <a:p>
            <a:r>
              <a:rPr lang="en-US" dirty="0" smtClean="0"/>
              <a:t>I have arbitrarily divided nucleon interactions into two groups:</a:t>
            </a:r>
          </a:p>
          <a:p>
            <a:pPr lvl="1"/>
            <a:r>
              <a:rPr lang="en-US" dirty="0" smtClean="0"/>
              <a:t>High energy ( E&gt;1 GeV)</a:t>
            </a:r>
          </a:p>
          <a:p>
            <a:pPr lvl="1"/>
            <a:r>
              <a:rPr lang="en-US" dirty="0" smtClean="0"/>
              <a:t>Low energy (E&lt;100 MeV)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‘Nuclear Nucleons’</a:t>
            </a:r>
            <a:endParaRPr lang="en-US" dirty="0"/>
          </a:p>
        </p:txBody>
      </p:sp>
      <p:pic>
        <p:nvPicPr>
          <p:cNvPr id="6" name="Content Placeholder 5" descr="prot_highE_nuclear_nucleon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981200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low energy neutrons, peaked at zero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slightly higher energies when the nucleus breaks 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protons definitely higher energy than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&lt;</a:t>
            </a:r>
            <a:r>
              <a:rPr lang="en-US" dirty="0" err="1" smtClean="0">
                <a:latin typeface="+mn-lt"/>
              </a:rPr>
              <a:t>Ep</a:t>
            </a:r>
            <a:r>
              <a:rPr lang="en-US" dirty="0" smtClean="0">
                <a:latin typeface="+mn-lt"/>
              </a:rPr>
              <a:t>&gt; ~6-7 MeV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057400"/>
            <a:ext cx="3124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Kick out some number of nucleons from a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Sometimes break Bi nucleus into two large pieces.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The latter produces very large number of neutrons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in a Collision</a:t>
            </a:r>
            <a:endParaRPr lang="en-US" dirty="0"/>
          </a:p>
        </p:txBody>
      </p:sp>
      <p:pic>
        <p:nvPicPr>
          <p:cNvPr id="6" name="Content Placeholder 5" descr="prot_highE_binding_energy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9050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different modeling of hadron-nucleus interaction below and above 10 GeV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 vs Number of Neutrons</a:t>
            </a:r>
            <a:endParaRPr lang="en-US" dirty="0"/>
          </a:p>
        </p:txBody>
      </p:sp>
      <p:pic>
        <p:nvPicPr>
          <p:cNvPr id="6" name="Content Placeholder 5" descr="prot_highE_binding_energy_vs_n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143000"/>
            <a:ext cx="4343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Above 10 GeV: very large missing energy, not consistent with a small number of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Below 10 GeV: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no nuclear fragments: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missing energy increasing with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bands (presumably) reflecting the number of mesons produced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one nuclear fragment: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large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missing energy increasing with number of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bands (presumably) reflecting the number of mesons produced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two nuclear fragments: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as above, but somewhat less energy missing </a:t>
            </a:r>
          </a:p>
          <a:p>
            <a:pPr lvl="2"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Baryon Interactions 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the interactions occur at very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prompt &lt;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confined to a narrow tube with few cm radius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Broad distribution, very long tail due to neutrons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few and very soft particles produced (as a result of very low energy of the interacting baryons)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219200" y="3429000"/>
            <a:ext cx="6248400" cy="977486"/>
          </a:xfrm>
        </p:spPr>
        <p:txBody>
          <a:bodyPr/>
          <a:lstStyle/>
          <a:p>
            <a:r>
              <a:rPr lang="en-US" dirty="0" smtClean="0"/>
              <a:t>Neutron Capture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captures occur at low energies&lt; 1 MeV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1.5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>
                <a:latin typeface="+mn-lt"/>
              </a:rPr>
              <a:t>sec</a:t>
            </a:r>
            <a:r>
              <a:rPr lang="en-US" dirty="0" smtClean="0">
                <a:latin typeface="+mn-lt"/>
              </a:rPr>
              <a:t> time constant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extends to </a:t>
            </a:r>
            <a:r>
              <a:rPr lang="en-US" dirty="0" err="1" smtClean="0">
                <a:latin typeface="+mn-lt"/>
              </a:rPr>
              <a:t>largi</a:t>
            </a:r>
            <a:r>
              <a:rPr lang="en-US" dirty="0" smtClean="0">
                <a:latin typeface="+mn-lt"/>
              </a:rPr>
              <a:t> radii ~30-40 cm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 Energy Neutron Interactions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one or two gammas produced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~8 MeV single gamma, or two gammas sharing 8 MeV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Lost</a:t>
            </a:r>
            <a:endParaRPr lang="en-US" dirty="0"/>
          </a:p>
        </p:txBody>
      </p:sp>
      <p:pic>
        <p:nvPicPr>
          <p:cNvPr id="6" name="Content Placeholder 5" descr="prot_highE_binding_energy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2133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binding energy released as gammas. Effective gain (back) of energy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pic>
        <p:nvPicPr>
          <p:cNvPr id="6" name="Content Placeholder 5" descr="prot_inel_highE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the interactions occur at very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prompt &lt;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confined to a narrow tube with ~5cm radius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</a:t>
            </a:r>
            <a:r>
              <a:rPr lang="en-US" dirty="0" smtClean="0"/>
              <a:t>P</a:t>
            </a:r>
            <a:r>
              <a:rPr lang="en-US" dirty="0" smtClean="0"/>
              <a:t>roduced Particles</a:t>
            </a:r>
            <a:endParaRPr lang="en-US" dirty="0"/>
          </a:p>
        </p:txBody>
      </p:sp>
      <p:pic>
        <p:nvPicPr>
          <p:cNvPr id="6" name="Content Placeholder 5" descr="neutron_highE_multiplicitie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438400"/>
            <a:ext cx="274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Broad distribution, very long tail due to neutrons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the time a single nucleus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some elastic collisions, some events of nuclear breakup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8288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leading particle effect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hadrons at low energies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of protons and neutrons at very low (~nuclear energies)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‘Nuclear Nucleons’</a:t>
            </a:r>
            <a:endParaRPr lang="en-US" dirty="0"/>
          </a:p>
        </p:txBody>
      </p:sp>
      <p:pic>
        <p:nvPicPr>
          <p:cNvPr id="6" name="Content Placeholder 5" descr="prot_highE_nuclear_nucleons_G4_BGO_proton_50.0_QGSP_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288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981200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very low energy neutrons, peaked at zero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slightly higher energies when the nucleus breaks 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protons definitely higher energy than neutrons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&lt;</a:t>
            </a:r>
            <a:r>
              <a:rPr lang="en-US" dirty="0" err="1" smtClean="0">
                <a:latin typeface="+mn-lt"/>
              </a:rPr>
              <a:t>Ep</a:t>
            </a:r>
            <a:r>
              <a:rPr lang="en-US" dirty="0" smtClean="0">
                <a:latin typeface="+mn-lt"/>
              </a:rPr>
              <a:t>&gt; ~6-7 MeV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12577</TotalTime>
  <Words>1596</Words>
  <Application>Microsoft Office PowerPoint</Application>
  <PresentationFormat>On-screen Show (4:3)</PresentationFormat>
  <Paragraphs>267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Metro</vt:lpstr>
      <vt:lpstr>Physics of Hadron Showers in GEANT4 (progress report)</vt:lpstr>
      <vt:lpstr>Methodology</vt:lpstr>
      <vt:lpstr>Long List of Physics Processes Simulated</vt:lpstr>
      <vt:lpstr>Inelastic Nucleon Interactions</vt:lpstr>
      <vt:lpstr>Slide 5</vt:lpstr>
      <vt:lpstr>General Characteristics</vt:lpstr>
      <vt:lpstr>Multiplicity of Produced Particles</vt:lpstr>
      <vt:lpstr>Spectra of Produced Particles</vt:lpstr>
      <vt:lpstr>‘Nuclear Nucleons’</vt:lpstr>
      <vt:lpstr>Nuclear Reactions</vt:lpstr>
      <vt:lpstr>Energy Lost in a Collision</vt:lpstr>
      <vt:lpstr>Energy Lost vs Number of Neutrons</vt:lpstr>
      <vt:lpstr>Slide 13</vt:lpstr>
      <vt:lpstr>General Characteristics</vt:lpstr>
      <vt:lpstr>Multiplicity of Produced Particles</vt:lpstr>
      <vt:lpstr>Spectra of Produced Particles</vt:lpstr>
      <vt:lpstr>‘Nuclear Nucleons’</vt:lpstr>
      <vt:lpstr>Nuclear Reactions</vt:lpstr>
      <vt:lpstr>Energy Lost in a Collision</vt:lpstr>
      <vt:lpstr>Energy Lost vs Number of Neutrons</vt:lpstr>
      <vt:lpstr>Slide 21</vt:lpstr>
      <vt:lpstr>General Characteristics</vt:lpstr>
      <vt:lpstr>Multiplicity of Produced Particles</vt:lpstr>
      <vt:lpstr>Spectra of Produced Particles</vt:lpstr>
      <vt:lpstr>‘Nuclear Nucleons’</vt:lpstr>
      <vt:lpstr>Nuclear Reactions</vt:lpstr>
      <vt:lpstr>Energy Lost in a Collision</vt:lpstr>
      <vt:lpstr>Energy Lost vs Number of Neutrons</vt:lpstr>
      <vt:lpstr>Slide 29</vt:lpstr>
      <vt:lpstr>General Characteristics</vt:lpstr>
      <vt:lpstr>Multiplicity of Produced Particles</vt:lpstr>
      <vt:lpstr>Spectra of Produced Particles</vt:lpstr>
      <vt:lpstr>‘Nuclear Nucleons’</vt:lpstr>
      <vt:lpstr>Nuclear Reactions</vt:lpstr>
      <vt:lpstr>Energy Lost vs Number of Neutrons</vt:lpstr>
      <vt:lpstr>Slide 36</vt:lpstr>
      <vt:lpstr>General Characteristics</vt:lpstr>
      <vt:lpstr>Multiplicity of Produced Particles</vt:lpstr>
      <vt:lpstr>Spectra of Produced Particles</vt:lpstr>
      <vt:lpstr>‘Nuclear Nucleons’</vt:lpstr>
      <vt:lpstr>Nuclear Reactions</vt:lpstr>
      <vt:lpstr>Energy Lost in a Collision</vt:lpstr>
      <vt:lpstr>Energy Lost vs Number of Neutrons</vt:lpstr>
      <vt:lpstr>Slide 44</vt:lpstr>
      <vt:lpstr>General Characteristics</vt:lpstr>
      <vt:lpstr>Multiplicity of Produced Particles</vt:lpstr>
      <vt:lpstr>Spectra of Produced Particles</vt:lpstr>
      <vt:lpstr>Slide 48</vt:lpstr>
      <vt:lpstr>General Characteristics</vt:lpstr>
      <vt:lpstr>Multiplicity of Produced Particles</vt:lpstr>
      <vt:lpstr>Spectra of Produced Particles</vt:lpstr>
      <vt:lpstr>Energy Lost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270</cp:revision>
  <dcterms:created xsi:type="dcterms:W3CDTF">2008-06-23T01:30:04Z</dcterms:created>
  <dcterms:modified xsi:type="dcterms:W3CDTF">2010-03-23T13:42:22Z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