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commentAuthors.xml" ContentType="application/vnd.openxmlformats-officedocument.presentationml.commentAuthors+xml"/>
  <Override PartName="/ppt/slideMasters/slideMaster6.xml" ContentType="application/vnd.openxmlformats-officedocument.presentationml.slideMaster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65" r:id="rId2"/>
    <p:sldMasterId id="2147483764" r:id="rId3"/>
    <p:sldMasterId id="2147483789" r:id="rId4"/>
    <p:sldMasterId id="2147483813" r:id="rId5"/>
    <p:sldMasterId id="2147483825" r:id="rId6"/>
  </p:sldMasterIdLst>
  <p:notesMasterIdLst>
    <p:notesMasterId r:id="rId42"/>
  </p:notesMasterIdLst>
  <p:handoutMasterIdLst>
    <p:handoutMasterId r:id="rId43"/>
  </p:handoutMasterIdLst>
  <p:sldIdLst>
    <p:sldId id="1570" r:id="rId7"/>
    <p:sldId id="1630" r:id="rId8"/>
    <p:sldId id="1631" r:id="rId9"/>
    <p:sldId id="1632" r:id="rId10"/>
    <p:sldId id="1633" r:id="rId11"/>
    <p:sldId id="1634" r:id="rId12"/>
    <p:sldId id="1635" r:id="rId13"/>
    <p:sldId id="1636" r:id="rId14"/>
    <p:sldId id="1637" r:id="rId15"/>
    <p:sldId id="1638" r:id="rId16"/>
    <p:sldId id="1643" r:id="rId17"/>
    <p:sldId id="1644" r:id="rId18"/>
    <p:sldId id="1645" r:id="rId19"/>
    <p:sldId id="1646" r:id="rId20"/>
    <p:sldId id="1647" r:id="rId21"/>
    <p:sldId id="1648" r:id="rId22"/>
    <p:sldId id="1649" r:id="rId23"/>
    <p:sldId id="1650" r:id="rId24"/>
    <p:sldId id="1651" r:id="rId25"/>
    <p:sldId id="1652" r:id="rId26"/>
    <p:sldId id="1653" r:id="rId27"/>
    <p:sldId id="1654" r:id="rId28"/>
    <p:sldId id="1655" r:id="rId29"/>
    <p:sldId id="1656" r:id="rId30"/>
    <p:sldId id="1657" r:id="rId31"/>
    <p:sldId id="1658" r:id="rId32"/>
    <p:sldId id="1659" r:id="rId33"/>
    <p:sldId id="1665" r:id="rId34"/>
    <p:sldId id="1666" r:id="rId35"/>
    <p:sldId id="1667" r:id="rId36"/>
    <p:sldId id="1668" r:id="rId37"/>
    <p:sldId id="1669" r:id="rId38"/>
    <p:sldId id="1670" r:id="rId39"/>
    <p:sldId id="1671" r:id="rId40"/>
    <p:sldId id="1672" r:id="rId41"/>
  </p:sldIdLst>
  <p:sldSz cx="9144000" cy="6858000" type="screen4x3"/>
  <p:notesSz cx="6934200" cy="92329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i="1" kern="1200">
        <a:solidFill>
          <a:srgbClr val="000099"/>
        </a:solidFill>
        <a:latin typeface="Arial Unicode MS" pitchFamily="34" charset="-128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i="1" kern="1200">
        <a:solidFill>
          <a:srgbClr val="000099"/>
        </a:solidFill>
        <a:latin typeface="Arial Unicode MS" pitchFamily="34" charset="-128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i="1" kern="1200">
        <a:solidFill>
          <a:srgbClr val="000099"/>
        </a:solidFill>
        <a:latin typeface="Arial Unicode MS" pitchFamily="34" charset="-128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i="1" kern="1200">
        <a:solidFill>
          <a:srgbClr val="000099"/>
        </a:solidFill>
        <a:latin typeface="Arial Unicode MS" pitchFamily="34" charset="-128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i="1" kern="1200">
        <a:solidFill>
          <a:srgbClr val="000099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2800" i="1" kern="1200">
        <a:solidFill>
          <a:srgbClr val="000099"/>
        </a:solidFill>
        <a:latin typeface="Arial Unicode MS" pitchFamily="34" charset="-128"/>
        <a:ea typeface="+mn-ea"/>
        <a:cs typeface="+mn-cs"/>
      </a:defRPr>
    </a:lvl6pPr>
    <a:lvl7pPr marL="2743200" algn="l" defTabSz="914400" rtl="0" eaLnBrk="1" latinLnBrk="0" hangingPunct="1">
      <a:defRPr sz="2800" i="1" kern="1200">
        <a:solidFill>
          <a:srgbClr val="000099"/>
        </a:solidFill>
        <a:latin typeface="Arial Unicode MS" pitchFamily="34" charset="-128"/>
        <a:ea typeface="+mn-ea"/>
        <a:cs typeface="+mn-cs"/>
      </a:defRPr>
    </a:lvl7pPr>
    <a:lvl8pPr marL="3200400" algn="l" defTabSz="914400" rtl="0" eaLnBrk="1" latinLnBrk="0" hangingPunct="1">
      <a:defRPr sz="2800" i="1" kern="1200">
        <a:solidFill>
          <a:srgbClr val="000099"/>
        </a:solidFill>
        <a:latin typeface="Arial Unicode MS" pitchFamily="34" charset="-128"/>
        <a:ea typeface="+mn-ea"/>
        <a:cs typeface="+mn-cs"/>
      </a:defRPr>
    </a:lvl8pPr>
    <a:lvl9pPr marL="3657600" algn="l" defTabSz="914400" rtl="0" eaLnBrk="1" latinLnBrk="0" hangingPunct="1">
      <a:defRPr sz="2800" i="1" kern="1200">
        <a:solidFill>
          <a:srgbClr val="000099"/>
        </a:solidFill>
        <a:latin typeface="Arial Unicode MS" pitchFamily="34" charset="-128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C User" initials="" lastIdx="0" clrIdx="0"/>
  <p:cmAuthor id="1" name="Connee Trimby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00CC"/>
    <a:srgbClr val="FF0000"/>
    <a:srgbClr val="FFCC99"/>
    <a:srgbClr val="FF6699"/>
    <a:srgbClr val="99CCFF"/>
    <a:srgbClr val="008000"/>
    <a:srgbClr val="0099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22" autoAdjust="0"/>
    <p:restoredTop sz="93075" autoAdjust="0"/>
  </p:normalViewPr>
  <p:slideViewPr>
    <p:cSldViewPr>
      <p:cViewPr>
        <p:scale>
          <a:sx n="100" d="100"/>
          <a:sy n="100" d="100"/>
        </p:scale>
        <p:origin x="-60" y="-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6680"/>
    </p:cViewPr>
  </p:sorterViewPr>
  <p:notesViewPr>
    <p:cSldViewPr>
      <p:cViewPr varScale="1">
        <p:scale>
          <a:sx n="78" d="100"/>
          <a:sy n="78" d="100"/>
        </p:scale>
        <p:origin x="-2028" y="-96"/>
      </p:cViewPr>
      <p:guideLst>
        <p:guide orient="horz" pos="2910"/>
        <p:guide pos="2185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03215" cy="461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78" tIns="47030" rIns="94078" bIns="47030" numCol="1" anchor="t" anchorCtr="0" compatLnSpc="1">
            <a:prstTxWarp prst="textNoShape">
              <a:avLst/>
            </a:prstTxWarp>
          </a:bodyPr>
          <a:lstStyle>
            <a:lvl1pPr defTabSz="946150" eaLnBrk="0" hangingPunct="0">
              <a:defRPr sz="1200" i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Test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0986" y="0"/>
            <a:ext cx="3003214" cy="461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78" tIns="47030" rIns="94078" bIns="47030" numCol="1" anchor="t" anchorCtr="0" compatLnSpc="1">
            <a:prstTxWarp prst="textNoShape">
              <a:avLst/>
            </a:prstTxWarp>
          </a:bodyPr>
          <a:lstStyle>
            <a:lvl1pPr algn="r" defTabSz="946150" eaLnBrk="0" hangingPunct="0">
              <a:defRPr sz="1200" i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770941"/>
            <a:ext cx="3003215" cy="461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78" tIns="47030" rIns="94078" bIns="47030" numCol="1" anchor="b" anchorCtr="0" compatLnSpc="1">
            <a:prstTxWarp prst="textNoShape">
              <a:avLst/>
            </a:prstTxWarp>
          </a:bodyPr>
          <a:lstStyle>
            <a:lvl1pPr defTabSz="946150" eaLnBrk="0" hangingPunct="0">
              <a:defRPr sz="1200" i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0986" y="8770941"/>
            <a:ext cx="3003214" cy="461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78" tIns="47030" rIns="94078" bIns="47030" numCol="1" anchor="b" anchorCtr="0" compatLnSpc="1">
            <a:prstTxWarp prst="textNoShape">
              <a:avLst/>
            </a:prstTxWarp>
          </a:bodyPr>
          <a:lstStyle>
            <a:lvl1pPr algn="r" defTabSz="946150" eaLnBrk="0" hangingPunct="0">
              <a:defRPr sz="1200" i="0">
                <a:solidFill>
                  <a:schemeClr val="tx1"/>
                </a:solidFill>
              </a:defRPr>
            </a:lvl1pPr>
          </a:lstStyle>
          <a:p>
            <a:fld id="{CC4BBB55-C63A-4A9B-9CCD-BEDC1A0DB355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03215" cy="461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78" tIns="47030" rIns="94078" bIns="47030" numCol="1" anchor="t" anchorCtr="0" compatLnSpc="1">
            <a:prstTxWarp prst="textNoShape">
              <a:avLst/>
            </a:prstTxWarp>
          </a:bodyPr>
          <a:lstStyle>
            <a:lvl1pPr defTabSz="946150" eaLnBrk="0" hangingPunct="0">
              <a:defRPr sz="1200" i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Test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0986" y="0"/>
            <a:ext cx="3003214" cy="461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78" tIns="47030" rIns="94078" bIns="47030" numCol="1" anchor="t" anchorCtr="0" compatLnSpc="1">
            <a:prstTxWarp prst="textNoShape">
              <a:avLst/>
            </a:prstTxWarp>
          </a:bodyPr>
          <a:lstStyle>
            <a:lvl1pPr algn="r" defTabSz="946150" eaLnBrk="0" hangingPunct="0">
              <a:defRPr sz="1200" i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3638" y="693738"/>
            <a:ext cx="4614862" cy="3460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6166" y="4384682"/>
            <a:ext cx="5081870" cy="4154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78" tIns="47030" rIns="94078" bIns="470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770941"/>
            <a:ext cx="3003215" cy="461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78" tIns="47030" rIns="94078" bIns="47030" numCol="1" anchor="b" anchorCtr="0" compatLnSpc="1">
            <a:prstTxWarp prst="textNoShape">
              <a:avLst/>
            </a:prstTxWarp>
          </a:bodyPr>
          <a:lstStyle>
            <a:lvl1pPr defTabSz="946150" eaLnBrk="0" hangingPunct="0">
              <a:defRPr sz="1200" i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0986" y="8770941"/>
            <a:ext cx="3003214" cy="461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78" tIns="47030" rIns="94078" bIns="47030" numCol="1" anchor="b" anchorCtr="0" compatLnSpc="1">
            <a:prstTxWarp prst="textNoShape">
              <a:avLst/>
            </a:prstTxWarp>
          </a:bodyPr>
          <a:lstStyle>
            <a:lvl1pPr algn="r" defTabSz="946150" eaLnBrk="0" hangingPunct="0">
              <a:defRPr sz="1200" i="0">
                <a:solidFill>
                  <a:schemeClr val="tx1"/>
                </a:solidFill>
              </a:defRPr>
            </a:lvl1pPr>
          </a:lstStyle>
          <a:p>
            <a:fld id="{75FF1E06-776D-40E9-8C0B-A096A0707304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algn="r" defTabSz="954088" rtl="0" fontAlgn="base">
              <a:spcBef>
                <a:spcPct val="0"/>
              </a:spcBef>
              <a:spcAft>
                <a:spcPct val="0"/>
              </a:spcAft>
            </a:pPr>
            <a:fld id="{FC1423E9-016A-423B-BF49-1CD977E14491}" type="slidenum">
              <a:rPr lang="en-US" sz="1200" i="1" kern="1200">
                <a:solidFill>
                  <a:srgbClr val="000099"/>
                </a:solidFill>
                <a:latin typeface="Arial Unicode MS" pitchFamily="34" charset="-128"/>
                <a:ea typeface="+mn-ea"/>
                <a:cs typeface="+mn-cs"/>
              </a:rPr>
              <a:pPr algn="r" defTabSz="954088" rtl="0"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en-US" sz="1200" i="1" kern="1200" dirty="0">
              <a:solidFill>
                <a:srgbClr val="000099"/>
              </a:solidFill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2150"/>
            <a:ext cx="4618037" cy="3462338"/>
          </a:xfrm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3305" y="4386260"/>
            <a:ext cx="5087592" cy="4154490"/>
          </a:xfrm>
          <a:noFill/>
          <a:ln/>
        </p:spPr>
        <p:txBody>
          <a:bodyPr lIns="93778" tIns="46890" rIns="93778" bIns="46890"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algn="r" defTabSz="954088" rtl="0" fontAlgn="base">
              <a:spcBef>
                <a:spcPct val="0"/>
              </a:spcBef>
              <a:spcAft>
                <a:spcPct val="0"/>
              </a:spcAft>
            </a:pPr>
            <a:fld id="{FC1423E9-016A-423B-BF49-1CD977E14491}" type="slidenum">
              <a:rPr lang="en-US" sz="1200" i="1" kern="1200">
                <a:solidFill>
                  <a:srgbClr val="000099"/>
                </a:solidFill>
                <a:latin typeface="Arial Unicode MS" pitchFamily="34" charset="-128"/>
                <a:ea typeface="+mn-ea"/>
                <a:cs typeface="+mn-cs"/>
              </a:rPr>
              <a:pPr algn="r" defTabSz="954088" rtl="0"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en-US" sz="1200" i="1" kern="1200" dirty="0">
              <a:solidFill>
                <a:srgbClr val="000099"/>
              </a:solidFill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2150"/>
            <a:ext cx="4618037" cy="3462338"/>
          </a:xfrm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3305" y="4386260"/>
            <a:ext cx="5087592" cy="4154490"/>
          </a:xfrm>
          <a:noFill/>
          <a:ln/>
        </p:spPr>
        <p:txBody>
          <a:bodyPr lIns="93778" tIns="46890" rIns="93778" bIns="46890"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algn="r" defTabSz="954088" rtl="0" fontAlgn="base">
              <a:spcBef>
                <a:spcPct val="0"/>
              </a:spcBef>
              <a:spcAft>
                <a:spcPct val="0"/>
              </a:spcAft>
            </a:pPr>
            <a:fld id="{4B3A6F28-7AD1-4D8E-B224-D4CD72728B75}" type="slidenum">
              <a:rPr lang="en-US" sz="1200" i="1" kern="1200">
                <a:solidFill>
                  <a:srgbClr val="000099"/>
                </a:solidFill>
                <a:latin typeface="Arial Unicode MS" pitchFamily="34" charset="-128"/>
                <a:ea typeface="+mn-ea"/>
                <a:cs typeface="+mn-cs"/>
              </a:rPr>
              <a:pPr algn="r" defTabSz="954088" rtl="0"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en-US" sz="1200" i="1" kern="1200" dirty="0">
              <a:solidFill>
                <a:srgbClr val="000099"/>
              </a:solidFill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457200"/>
            <a:ext cx="19812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457200"/>
            <a:ext cx="57912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79248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524000"/>
            <a:ext cx="7924800" cy="42672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79248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524000"/>
            <a:ext cx="3886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86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38862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862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457200"/>
            <a:ext cx="19812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457200"/>
            <a:ext cx="57912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38862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862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457200"/>
            <a:ext cx="19812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457200"/>
            <a:ext cx="57912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38862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862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38862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862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457200"/>
            <a:ext cx="19812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457200"/>
            <a:ext cx="57912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7924800" cy="4495800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38862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862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457200"/>
            <a:ext cx="19812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457200"/>
            <a:ext cx="57912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i="1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i="1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F89F8231-2320-49B8-AFB4-FD824914E2DE}" type="slidenum">
              <a:rPr lang="en-US" sz="1400" i="1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i="1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i="1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i="1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1B306830-23C0-451D-A2B2-F0C582F97991}" type="slidenum">
              <a:rPr lang="en-US" sz="1400" i="1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i="1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i="1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i="1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9F3D9AE3-0CA1-4ED8-876B-1E98EE468977}" type="slidenum">
              <a:rPr lang="en-US" sz="1400" i="1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i="1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i="1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i="1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E062D9B-44E6-40E7-99B6-190B2111FAB1}" type="slidenum">
              <a:rPr lang="en-US" sz="1400" i="1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i="1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i="1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i="1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04165FFD-4980-486B-84CA-C3DA7B264F2C}" type="slidenum">
              <a:rPr lang="en-US" sz="1400" i="1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i="1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i="1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i="1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F7D3411F-AE97-4106-A44B-35088E6BDF3F}" type="slidenum">
              <a:rPr lang="en-US" sz="1400" i="1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i="1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i="1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i="1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08AC124C-4574-4049-A858-5168B47922B5}" type="slidenum">
              <a:rPr lang="en-US" sz="1400" i="1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i="1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i="1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i="1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16DF12B8-0A17-449A-AE12-C7811C982FC0}" type="slidenum">
              <a:rPr lang="en-US" sz="1400" i="1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i="1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i="1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i="1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632CECC2-3219-4869-950C-E8FA265103F8}" type="slidenum">
              <a:rPr lang="en-US" sz="1400" i="1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i="1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i="1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i="1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EF1EF761-9895-439F-BECD-8171C979FCE0}" type="slidenum">
              <a:rPr lang="en-US" sz="1400" i="1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i="1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i="1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i="1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EC2D9BE5-F4B1-4EC4-89D7-CE108DB772CC}" type="slidenum">
              <a:rPr lang="en-US" sz="1400" i="1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i="1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447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5814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5814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6705600" y="64008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i="1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Slide </a:t>
            </a:r>
            <a:fld id="{968BD8EB-971F-44BF-9375-6BF9BE1B3AF5}" type="slidenum">
              <a:rPr lang="en-US" sz="1400" i="1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i="1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78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457200"/>
            <a:ext cx="7924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Outline</a:t>
            </a:r>
          </a:p>
        </p:txBody>
      </p:sp>
      <p:sp>
        <p:nvSpPr>
          <p:cNvPr id="373779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524000"/>
            <a:ext cx="7924800" cy="426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73780" name="Rectangle 20"/>
          <p:cNvSpPr>
            <a:spLocks noChangeArrowheads="1"/>
          </p:cNvSpPr>
          <p:nvPr userDrawn="1"/>
        </p:nvSpPr>
        <p:spPr bwMode="auto">
          <a:xfrm>
            <a:off x="609600" y="1295400"/>
            <a:ext cx="7924800" cy="76200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100000">
                <a:srgbClr val="CC0000">
                  <a:gamma/>
                  <a:tint val="24314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73783" name="Line 23"/>
          <p:cNvSpPr>
            <a:spLocks noChangeShapeType="1"/>
          </p:cNvSpPr>
          <p:nvPr userDrawn="1"/>
        </p:nvSpPr>
        <p:spPr bwMode="auto">
          <a:xfrm>
            <a:off x="609600" y="6096000"/>
            <a:ext cx="7924800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pic>
        <p:nvPicPr>
          <p:cNvPr id="373784" name="Picture 24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848600" y="4572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3786" name="Text Box 26"/>
          <p:cNvSpPr txBox="1">
            <a:spLocks noChangeArrowheads="1"/>
          </p:cNvSpPr>
          <p:nvPr userDrawn="1"/>
        </p:nvSpPr>
        <p:spPr bwMode="auto">
          <a:xfrm>
            <a:off x="533400" y="6172200"/>
            <a:ext cx="8001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732" r:id="rId12"/>
    <p:sldLayoutId id="2147483733" r:id="rId13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o"/>
        <a:defRPr sz="2000">
          <a:solidFill>
            <a:schemeClr val="tx1"/>
          </a:solidFill>
          <a:latin typeface="Arial Unicode MS" pitchFamily="34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45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457200"/>
            <a:ext cx="7924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Outline</a:t>
            </a:r>
          </a:p>
        </p:txBody>
      </p:sp>
      <p:sp>
        <p:nvSpPr>
          <p:cNvPr id="19845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524000"/>
            <a:ext cx="7924800" cy="426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984516" name="Rectangle 4"/>
          <p:cNvSpPr>
            <a:spLocks noChangeArrowheads="1"/>
          </p:cNvSpPr>
          <p:nvPr userDrawn="1"/>
        </p:nvSpPr>
        <p:spPr bwMode="auto">
          <a:xfrm>
            <a:off x="609600" y="1295400"/>
            <a:ext cx="7924800" cy="76200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100000">
                <a:srgbClr val="CC0000">
                  <a:gamma/>
                  <a:tint val="24314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984517" name="Line 5"/>
          <p:cNvSpPr>
            <a:spLocks noChangeShapeType="1"/>
          </p:cNvSpPr>
          <p:nvPr userDrawn="1"/>
        </p:nvSpPr>
        <p:spPr bwMode="auto">
          <a:xfrm>
            <a:off x="609600" y="6096000"/>
            <a:ext cx="7924800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pic>
        <p:nvPicPr>
          <p:cNvPr id="1984518" name="Picture 6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848600" y="4572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o"/>
        <a:defRPr sz="2000">
          <a:solidFill>
            <a:schemeClr val="tx1"/>
          </a:solidFill>
          <a:latin typeface="Arial Unicode MS" pitchFamily="34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457200"/>
            <a:ext cx="7924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Outline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524000"/>
            <a:ext cx="7924800" cy="426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73780" name="Rectangle 20"/>
          <p:cNvSpPr>
            <a:spLocks noChangeArrowheads="1"/>
          </p:cNvSpPr>
          <p:nvPr userDrawn="1"/>
        </p:nvSpPr>
        <p:spPr bwMode="auto">
          <a:xfrm>
            <a:off x="609600" y="1295400"/>
            <a:ext cx="7924800" cy="76200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100000">
                <a:srgbClr val="CC0000">
                  <a:gamma/>
                  <a:tint val="24314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i="1" kern="1200" dirty="0">
              <a:solidFill>
                <a:srgbClr val="000099"/>
              </a:solidFill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373783" name="Line 23"/>
          <p:cNvSpPr>
            <a:spLocks noChangeShapeType="1"/>
          </p:cNvSpPr>
          <p:nvPr userDrawn="1"/>
        </p:nvSpPr>
        <p:spPr bwMode="auto">
          <a:xfrm>
            <a:off x="609600" y="6096000"/>
            <a:ext cx="7924800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i="1" kern="1200" dirty="0">
              <a:solidFill>
                <a:srgbClr val="000099"/>
              </a:solidFill>
              <a:latin typeface="Arial Unicode MS" pitchFamily="34" charset="-128"/>
              <a:ea typeface="+mn-ea"/>
              <a:cs typeface="+mn-cs"/>
            </a:endParaRPr>
          </a:p>
        </p:txBody>
      </p:sp>
      <p:pic>
        <p:nvPicPr>
          <p:cNvPr id="1030" name="Picture 24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848600" y="4572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o"/>
        <a:defRPr sz="2000">
          <a:solidFill>
            <a:schemeClr val="tx1"/>
          </a:solidFill>
          <a:latin typeface="Arial Unicode MS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45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457200"/>
            <a:ext cx="7924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Outline</a:t>
            </a:r>
          </a:p>
        </p:txBody>
      </p:sp>
      <p:sp>
        <p:nvSpPr>
          <p:cNvPr id="19845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524000"/>
            <a:ext cx="7924800" cy="426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984516" name="Rectangle 4"/>
          <p:cNvSpPr>
            <a:spLocks noChangeArrowheads="1"/>
          </p:cNvSpPr>
          <p:nvPr userDrawn="1"/>
        </p:nvSpPr>
        <p:spPr bwMode="auto">
          <a:xfrm>
            <a:off x="609600" y="1295400"/>
            <a:ext cx="7924800" cy="76200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100000">
                <a:srgbClr val="CC0000">
                  <a:gamma/>
                  <a:tint val="24314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i="1" kern="1200" dirty="0">
              <a:solidFill>
                <a:srgbClr val="000099"/>
              </a:solidFill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1984517" name="Line 5"/>
          <p:cNvSpPr>
            <a:spLocks noChangeShapeType="1"/>
          </p:cNvSpPr>
          <p:nvPr userDrawn="1"/>
        </p:nvSpPr>
        <p:spPr bwMode="auto">
          <a:xfrm>
            <a:off x="609600" y="6096000"/>
            <a:ext cx="7924800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i="1" kern="1200" dirty="0">
              <a:solidFill>
                <a:srgbClr val="000099"/>
              </a:solidFill>
              <a:latin typeface="Arial Unicode MS" pitchFamily="34" charset="-128"/>
              <a:ea typeface="+mn-ea"/>
              <a:cs typeface="+mn-cs"/>
            </a:endParaRPr>
          </a:p>
        </p:txBody>
      </p:sp>
      <p:pic>
        <p:nvPicPr>
          <p:cNvPr id="1984518" name="Picture 6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848600" y="4572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o"/>
        <a:defRPr sz="2000">
          <a:solidFill>
            <a:schemeClr val="tx1"/>
          </a:solidFill>
          <a:latin typeface="Arial Unicode MS" pitchFamily="34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78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457200"/>
            <a:ext cx="7924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Outline</a:t>
            </a:r>
          </a:p>
        </p:txBody>
      </p:sp>
      <p:sp>
        <p:nvSpPr>
          <p:cNvPr id="373779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524000"/>
            <a:ext cx="7924800" cy="426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73780" name="Rectangle 20"/>
          <p:cNvSpPr>
            <a:spLocks noChangeArrowheads="1"/>
          </p:cNvSpPr>
          <p:nvPr userDrawn="1"/>
        </p:nvSpPr>
        <p:spPr bwMode="auto">
          <a:xfrm>
            <a:off x="609600" y="1295400"/>
            <a:ext cx="7924800" cy="76200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100000">
                <a:srgbClr val="CC0000">
                  <a:gamma/>
                  <a:tint val="24314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i="1" kern="1200" dirty="0">
              <a:solidFill>
                <a:srgbClr val="000099"/>
              </a:solidFill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373783" name="Line 23"/>
          <p:cNvSpPr>
            <a:spLocks noChangeShapeType="1"/>
          </p:cNvSpPr>
          <p:nvPr userDrawn="1"/>
        </p:nvSpPr>
        <p:spPr bwMode="auto">
          <a:xfrm>
            <a:off x="609600" y="6096000"/>
            <a:ext cx="7924800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i="1" kern="1200" dirty="0">
              <a:solidFill>
                <a:srgbClr val="000099"/>
              </a:solidFill>
              <a:latin typeface="Arial Unicode MS" pitchFamily="34" charset="-128"/>
              <a:ea typeface="+mn-ea"/>
              <a:cs typeface="+mn-cs"/>
            </a:endParaRPr>
          </a:p>
        </p:txBody>
      </p:sp>
      <p:pic>
        <p:nvPicPr>
          <p:cNvPr id="373784" name="Picture 24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848600" y="4572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o"/>
        <a:defRPr sz="2000">
          <a:solidFill>
            <a:schemeClr val="tx1"/>
          </a:solidFill>
          <a:latin typeface="Arial Unicode MS" pitchFamily="34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i="1" kern="1200" dirty="0"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i="1" kern="1200" dirty="0"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3F90D708-EDCB-43C1-9877-FFBEC191C4EC}" type="slidenum">
              <a:rPr lang="en-US" i="1" kern="1200">
                <a:ea typeface="+mn-ea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i="1" kern="1200" dirty="0"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383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4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png"/><Relationship Id="rId9" Type="http://schemas.openxmlformats.org/officeDocument/2006/relationships/image" Target="../media/image14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4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wmf"/><Relationship Id="rId9" Type="http://schemas.openxmlformats.org/officeDocument/2006/relationships/image" Target="../media/image24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jpe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9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2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1981200"/>
            <a:ext cx="7162800" cy="1331913"/>
          </a:xfrm>
        </p:spPr>
        <p:txBody>
          <a:bodyPr/>
          <a:lstStyle/>
          <a:p>
            <a:r>
              <a:rPr lang="en-US" sz="2400" b="0" dirty="0">
                <a:solidFill>
                  <a:srgbClr val="CC0000"/>
                </a:solidFill>
                <a:cs typeface="Times New Roman" pitchFamily="18" charset="0"/>
              </a:rPr>
              <a:t>DOE Budget Briefing</a:t>
            </a:r>
            <a:br>
              <a:rPr lang="en-US" sz="2400" b="0" dirty="0">
                <a:solidFill>
                  <a:srgbClr val="CC0000"/>
                </a:solidFill>
                <a:cs typeface="Times New Roman" pitchFamily="18" charset="0"/>
              </a:rPr>
            </a:br>
            <a:r>
              <a:rPr lang="en-US" sz="2400" b="0" dirty="0">
                <a:solidFill>
                  <a:srgbClr val="CC0000"/>
                </a:solidFill>
                <a:cs typeface="Times New Roman" pitchFamily="18" charset="0"/>
              </a:rPr>
              <a:t>ILC/SRF B&amp;R Codes</a:t>
            </a:r>
            <a:r>
              <a:rPr lang="en-US" sz="2400" b="0" dirty="0">
                <a:solidFill>
                  <a:srgbClr val="CC3300"/>
                </a:solidFill>
                <a:latin typeface="Comic Sans MS" pitchFamily="66" charset="0"/>
              </a:rPr>
              <a:t> </a:t>
            </a:r>
            <a:br>
              <a:rPr lang="en-US" sz="2400" b="0" dirty="0">
                <a:solidFill>
                  <a:srgbClr val="CC3300"/>
                </a:solidFill>
                <a:latin typeface="Comic Sans MS" pitchFamily="66" charset="0"/>
              </a:rPr>
            </a:br>
            <a:endParaRPr lang="en-US" sz="2400" b="0" dirty="0">
              <a:solidFill>
                <a:srgbClr val="CC3300"/>
              </a:solidFill>
              <a:latin typeface="Comic Sans MS" pitchFamily="66" charset="0"/>
            </a:endParaRPr>
          </a:p>
        </p:txBody>
      </p:sp>
      <p:sp>
        <p:nvSpPr>
          <p:cNvPr id="232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b="1" dirty="0">
                <a:solidFill>
                  <a:srgbClr val="000099"/>
                </a:solidFill>
              </a:rPr>
              <a:t>Bob Kephart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934200" y="6096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US" sz="1200" dirty="0">
                <a:latin typeface="Times New Roman" pitchFamily="18" charset="0"/>
              </a:rPr>
              <a:t>Page</a:t>
            </a:r>
            <a:r>
              <a:rPr lang="en-US" sz="2400" dirty="0">
                <a:latin typeface="Times New Roman" pitchFamily="18" charset="0"/>
              </a:rPr>
              <a:t> </a:t>
            </a:r>
            <a:fld id="{7107B4C3-1C3D-4A7D-B8A7-AA3B5A3E6561}" type="slidenum">
              <a:rPr lang="en-US" sz="1200">
                <a:latin typeface="Times New Roman" pitchFamily="18" charset="0"/>
              </a:rPr>
              <a:pPr algn="r" eaLnBrk="0" hangingPunct="0">
                <a:spcBef>
                  <a:spcPct val="50000"/>
                </a:spcBef>
              </a:pPr>
              <a:t>1</a:t>
            </a:fld>
            <a:endParaRPr lang="en-US" sz="1200" dirty="0"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19492165">
            <a:off x="-446625" y="1838818"/>
            <a:ext cx="6556603" cy="5232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Slides extracted from Feb 18 OHEP talk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 idx="4294967295"/>
          </p:nvPr>
        </p:nvSpPr>
        <p:spPr>
          <a:xfrm>
            <a:off x="228600" y="457200"/>
            <a:ext cx="7924800" cy="762000"/>
          </a:xfrm>
        </p:spPr>
        <p:txBody>
          <a:bodyPr/>
          <a:lstStyle/>
          <a:p>
            <a:r>
              <a:rPr lang="en-US" dirty="0" smtClean="0"/>
              <a:t>FY11: Merge FNAL SRF efforts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4294967295"/>
          </p:nvPr>
        </p:nvSpPr>
        <p:spPr>
          <a:xfrm>
            <a:off x="609600" y="1524000"/>
            <a:ext cx="8077200" cy="4572000"/>
          </a:xfrm>
        </p:spPr>
        <p:txBody>
          <a:bodyPr/>
          <a:lstStyle/>
          <a:p>
            <a:r>
              <a:rPr lang="en-US" dirty="0" smtClean="0"/>
              <a:t>Project X</a:t>
            </a:r>
          </a:p>
          <a:p>
            <a:r>
              <a:rPr lang="en-US" dirty="0" smtClean="0"/>
              <a:t>HINS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/>
              <a:t>ILC R&amp;D</a:t>
            </a:r>
          </a:p>
          <a:p>
            <a:r>
              <a:rPr lang="en-US" dirty="0" smtClean="0"/>
              <a:t>SRF Infrastructure</a:t>
            </a:r>
          </a:p>
          <a:p>
            <a:endParaRPr lang="en-US" dirty="0" smtClean="0"/>
          </a:p>
          <a:p>
            <a:r>
              <a:rPr lang="en-US" dirty="0" smtClean="0"/>
              <a:t>FY11: </a:t>
            </a:r>
            <a:r>
              <a:rPr lang="en-US" sz="2400" dirty="0" smtClean="0"/>
              <a:t>Consolidate the SRF parts of these efforts</a:t>
            </a:r>
          </a:p>
          <a:p>
            <a:pPr lvl="1"/>
            <a:r>
              <a:rPr lang="en-US" sz="1800" dirty="0" smtClean="0"/>
              <a:t>Personnel Management: Many personnel are shared</a:t>
            </a:r>
          </a:p>
          <a:p>
            <a:pPr lvl="1"/>
            <a:r>
              <a:rPr lang="en-US" sz="1800" dirty="0" smtClean="0"/>
              <a:t>Technical Management:  Optimized development &amp; infrastructure</a:t>
            </a:r>
          </a:p>
          <a:p>
            <a:pPr lvl="1"/>
            <a:r>
              <a:rPr lang="en-US" sz="1800" dirty="0" smtClean="0"/>
              <a:t>Financial Management:   Manage SRF across 3 B&amp;R’s</a:t>
            </a:r>
          </a:p>
          <a:p>
            <a:pPr lvl="1"/>
            <a:r>
              <a:rPr lang="en-US" sz="1800" dirty="0" smtClean="0"/>
              <a:t>Communication:               Speak with one voice to SRF collaborators</a:t>
            </a:r>
            <a:endParaRPr lang="en-US" sz="2400" dirty="0" smtClean="0"/>
          </a:p>
          <a:p>
            <a:endParaRPr lang="en-US" dirty="0" smtClean="0"/>
          </a:p>
        </p:txBody>
      </p:sp>
      <p:sp>
        <p:nvSpPr>
          <p:cNvPr id="4" name="Right Brace 3"/>
          <p:cNvSpPr/>
          <p:nvPr/>
        </p:nvSpPr>
        <p:spPr bwMode="auto">
          <a:xfrm>
            <a:off x="2514600" y="1600200"/>
            <a:ext cx="457200" cy="9144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i="1" kern="1200" dirty="0">
              <a:solidFill>
                <a:srgbClr val="000099"/>
              </a:solidFill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0" y="1828800"/>
            <a:ext cx="4762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800" i="1" kern="1200" dirty="0">
                <a:solidFill>
                  <a:srgbClr val="FF0000"/>
                </a:solidFill>
                <a:latin typeface="Arial Unicode MS" pitchFamily="34" charset="-128"/>
                <a:ea typeface="+mn-ea"/>
                <a:cs typeface="+mn-cs"/>
              </a:rPr>
              <a:t>SRF parts currently managed independently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934200" y="6096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Page</a:t>
            </a:r>
            <a:r>
              <a:rPr lang="en-US" sz="24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fld id="{3319A859-3877-4616-8C82-F856E8AA480D}" type="slidenum">
              <a:rPr lang="en-US" sz="1200" i="1" kern="120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10</a:t>
            </a:fld>
            <a:endParaRPr lang="en-US" sz="1200" i="1" kern="1200" dirty="0">
              <a:solidFill>
                <a:srgbClr val="000099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610600" cy="4724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b="1" dirty="0" smtClean="0"/>
              <a:t>Steady progress on SRF infrastructure at FNAL 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Several new SRF facilities now in full operation </a:t>
            </a:r>
          </a:p>
          <a:p>
            <a:pPr>
              <a:lnSpc>
                <a:spcPct val="90000"/>
              </a:lnSpc>
            </a:pPr>
            <a:r>
              <a:rPr lang="en-US" sz="2000" b="1" dirty="0" smtClean="0"/>
              <a:t>Vertical Test Stand; tests bare cavities 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>
                <a:solidFill>
                  <a:srgbClr val="FF0000"/>
                </a:solidFill>
              </a:rPr>
              <a:t>Works! </a:t>
            </a:r>
            <a:r>
              <a:rPr lang="en-US" sz="1600" dirty="0" smtClean="0"/>
              <a:t>60 tests so far, 40 in FY09 (achieved design test rate of 5/month)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/>
              <a:t>Civil construction complete for 2 more VTS systems (325 and 650 MHz capability)</a:t>
            </a:r>
          </a:p>
          <a:p>
            <a:pPr>
              <a:lnSpc>
                <a:spcPct val="90000"/>
              </a:lnSpc>
            </a:pPr>
            <a:r>
              <a:rPr lang="en-US" sz="2000" b="1" dirty="0" smtClean="0"/>
              <a:t>Cryomodule Assembly Facility </a:t>
            </a:r>
            <a:endParaRPr lang="en-US" sz="2000" dirty="0" smtClean="0"/>
          </a:p>
          <a:p>
            <a:pPr lvl="1">
              <a:lnSpc>
                <a:spcPct val="90000"/>
              </a:lnSpc>
            </a:pPr>
            <a:r>
              <a:rPr lang="en-US" sz="1600" dirty="0" smtClean="0">
                <a:solidFill>
                  <a:srgbClr val="FF0000"/>
                </a:solidFill>
              </a:rPr>
              <a:t>Works! </a:t>
            </a:r>
            <a:r>
              <a:rPr lang="en-US" sz="1600" dirty="0" smtClean="0"/>
              <a:t>2 CM assembled in MP9 &amp; ICB: CM1(1.3 GHz) &amp; FLASH(3.9 GHz)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/>
              <a:t>Completed cavity dressing infrastructure </a:t>
            </a:r>
            <a:r>
              <a:rPr lang="en-US" sz="1600" dirty="0" smtClean="0">
                <a:sym typeface="Wingdings" pitchFamily="2" charset="2"/>
              </a:rPr>
              <a:t> </a:t>
            </a:r>
            <a:r>
              <a:rPr lang="en-US" sz="1600" dirty="0" smtClean="0"/>
              <a:t>dressed 7 cavities so far</a:t>
            </a:r>
          </a:p>
          <a:p>
            <a:pPr>
              <a:lnSpc>
                <a:spcPct val="90000"/>
              </a:lnSpc>
            </a:pPr>
            <a:r>
              <a:rPr lang="en-US" sz="2000" b="1" dirty="0" smtClean="0"/>
              <a:t>Horizontal Test Stand</a:t>
            </a:r>
            <a:r>
              <a:rPr lang="en-US" sz="2000" dirty="0" smtClean="0"/>
              <a:t>; </a:t>
            </a:r>
            <a:r>
              <a:rPr lang="en-US" sz="1800" dirty="0" smtClean="0">
                <a:solidFill>
                  <a:schemeClr val="tx1"/>
                </a:solidFill>
              </a:rPr>
              <a:t>tests dressed cavities (unique in U.S.)</a:t>
            </a:r>
            <a:endParaRPr lang="en-US" sz="2000" dirty="0" smtClean="0">
              <a:solidFill>
                <a:schemeClr val="tx1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sz="1600" dirty="0" smtClean="0">
                <a:solidFill>
                  <a:srgbClr val="FF0000"/>
                </a:solidFill>
              </a:rPr>
              <a:t>Works !  </a:t>
            </a:r>
            <a:r>
              <a:rPr lang="en-US" sz="1600" dirty="0" smtClean="0"/>
              <a:t>Five 3.9 GHz tests +</a:t>
            </a:r>
            <a:r>
              <a:rPr lang="en-US" sz="1600" dirty="0" smtClean="0">
                <a:sym typeface="Wingdings" pitchFamily="2" charset="2"/>
              </a:rPr>
              <a:t> </a:t>
            </a:r>
            <a:r>
              <a:rPr lang="en-US" sz="1600" dirty="0" smtClean="0"/>
              <a:t>Five 1.3 GHz cavities tested so far (faster than DESY!)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/>
              <a:t>Two high gradient (&gt; 30 MV/m) dressed </a:t>
            </a:r>
            <a:r>
              <a:rPr lang="en-US" sz="1600" dirty="0" smtClean="0">
                <a:solidFill>
                  <a:srgbClr val="0000CC"/>
                </a:solidFill>
              </a:rPr>
              <a:t>“S1-global” </a:t>
            </a:r>
            <a:r>
              <a:rPr lang="en-US" sz="1600" dirty="0" smtClean="0"/>
              <a:t>cavities shipped to Japan</a:t>
            </a:r>
          </a:p>
          <a:p>
            <a:pPr>
              <a:lnSpc>
                <a:spcPct val="90000"/>
              </a:lnSpc>
            </a:pPr>
            <a:r>
              <a:rPr lang="en-US" sz="2000" b="1" dirty="0" smtClean="0"/>
              <a:t>ANL/FNAL Joint EP Processing; commissioning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>
                <a:solidFill>
                  <a:srgbClr val="FF0000"/>
                </a:solidFill>
              </a:rPr>
              <a:t>~Works ! </a:t>
            </a:r>
            <a:r>
              <a:rPr lang="en-US" sz="1600" dirty="0" smtClean="0"/>
              <a:t>Excellent results with single and nine cells (two ~ 35 MV/m)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/>
              <a:t>6 nine cell EP cycles, 38 High Pressure rinse and assembly cycles</a:t>
            </a:r>
            <a:r>
              <a:rPr lang="en-US" sz="1400" dirty="0" smtClean="0"/>
              <a:t>!</a:t>
            </a:r>
          </a:p>
          <a:p>
            <a:pPr>
              <a:lnSpc>
                <a:spcPct val="90000"/>
              </a:lnSpc>
            </a:pPr>
            <a:r>
              <a:rPr lang="en-US" sz="2000" b="1" dirty="0" smtClean="0"/>
              <a:t>Excellent progress on RF unit test facility at New Muon Lab</a:t>
            </a:r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 lvl="1">
              <a:lnSpc>
                <a:spcPct val="90000"/>
              </a:lnSpc>
              <a:buFontTx/>
              <a:buNone/>
            </a:pPr>
            <a:endParaRPr lang="en-US" dirty="0" smtClean="0">
              <a:sym typeface="Wingdings" pitchFamily="2" charset="2"/>
            </a:endParaRPr>
          </a:p>
          <a:p>
            <a:pPr lvl="2">
              <a:lnSpc>
                <a:spcPct val="90000"/>
              </a:lnSpc>
            </a:pPr>
            <a:endParaRPr lang="en-US" sz="1800" dirty="0" smtClean="0">
              <a:sym typeface="Wingdings" pitchFamily="2" charset="2"/>
            </a:endParaRPr>
          </a:p>
        </p:txBody>
      </p:sp>
      <p:sp>
        <p:nvSpPr>
          <p:cNvPr id="16387" name="Title 5"/>
          <p:cNvSpPr>
            <a:spLocks noGrp="1"/>
          </p:cNvSpPr>
          <p:nvPr>
            <p:ph type="title"/>
          </p:nvPr>
        </p:nvSpPr>
        <p:spPr>
          <a:xfrm>
            <a:off x="76200" y="304800"/>
            <a:ext cx="7924800" cy="762000"/>
          </a:xfrm>
        </p:spPr>
        <p:txBody>
          <a:bodyPr/>
          <a:lstStyle/>
          <a:p>
            <a:r>
              <a:rPr lang="en-US" dirty="0" smtClean="0"/>
              <a:t>FY09: ILC/SRF Accomplishments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934200" y="6096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Page</a:t>
            </a:r>
            <a:r>
              <a:rPr lang="en-US" sz="24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fld id="{3319A859-3877-4616-8C82-F856E8AA480D}" type="slidenum">
              <a:rPr lang="en-US" sz="1200" i="1" kern="120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11</a:t>
            </a:fld>
            <a:endParaRPr lang="en-US" sz="1200" i="1" kern="1200" dirty="0">
              <a:solidFill>
                <a:srgbClr val="000099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534400" cy="4724400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sz="2400" dirty="0" smtClean="0">
                <a:solidFill>
                  <a:srgbClr val="0000CC"/>
                </a:solidFill>
              </a:rPr>
              <a:t>Cavities: </a:t>
            </a:r>
          </a:p>
          <a:p>
            <a:pPr lvl="1">
              <a:lnSpc>
                <a:spcPct val="85000"/>
              </a:lnSpc>
            </a:pPr>
            <a:r>
              <a:rPr lang="en-US" dirty="0" smtClean="0"/>
              <a:t>Using ANL and JLAB EP facilities “flat out” to process cavities</a:t>
            </a:r>
          </a:p>
          <a:p>
            <a:pPr lvl="1">
              <a:lnSpc>
                <a:spcPct val="85000"/>
              </a:lnSpc>
            </a:pPr>
            <a:r>
              <a:rPr lang="en-US" dirty="0" smtClean="0"/>
              <a:t>Tuning, cavity dressing, ½ VTS and all HTS tests at FNAL</a:t>
            </a:r>
          </a:p>
          <a:p>
            <a:pPr lvl="1">
              <a:lnSpc>
                <a:spcPct val="85000"/>
              </a:lnSpc>
            </a:pPr>
            <a:r>
              <a:rPr lang="en-US" dirty="0" smtClean="0">
                <a:solidFill>
                  <a:srgbClr val="FF0000"/>
                </a:solidFill>
              </a:rPr>
              <a:t>Progress! </a:t>
            </a:r>
            <a:r>
              <a:rPr lang="en-US" dirty="0" smtClean="0"/>
              <a:t>In improving yield of high gradient cavities! </a:t>
            </a:r>
          </a:p>
          <a:p>
            <a:pPr>
              <a:lnSpc>
                <a:spcPct val="85000"/>
              </a:lnSpc>
            </a:pPr>
            <a:r>
              <a:rPr lang="en-US" sz="2400" dirty="0" smtClean="0">
                <a:solidFill>
                  <a:srgbClr val="0000CC"/>
                </a:solidFill>
              </a:rPr>
              <a:t>Cryomodules: </a:t>
            </a:r>
          </a:p>
          <a:p>
            <a:pPr lvl="1">
              <a:lnSpc>
                <a:spcPct val="85000"/>
              </a:lnSpc>
            </a:pPr>
            <a:r>
              <a:rPr lang="en-US" dirty="0" smtClean="0"/>
              <a:t>CM1 being installed at NML</a:t>
            </a:r>
          </a:p>
          <a:p>
            <a:pPr lvl="1">
              <a:lnSpc>
                <a:spcPct val="85000"/>
              </a:lnSpc>
            </a:pPr>
            <a:r>
              <a:rPr lang="en-US" dirty="0" smtClean="0"/>
              <a:t>CM2 parts in hand, need 8 dressed cavities; assembly in FY10</a:t>
            </a:r>
          </a:p>
          <a:p>
            <a:pPr lvl="1">
              <a:lnSpc>
                <a:spcPct val="85000"/>
              </a:lnSpc>
            </a:pPr>
            <a:r>
              <a:rPr lang="en-US" dirty="0" smtClean="0"/>
              <a:t>Type IV CM design ~ complete and ordering parts with ARRA funds</a:t>
            </a:r>
          </a:p>
          <a:p>
            <a:pPr>
              <a:lnSpc>
                <a:spcPct val="85000"/>
              </a:lnSpc>
            </a:pPr>
            <a:r>
              <a:rPr lang="en-US" sz="2400" dirty="0" smtClean="0">
                <a:solidFill>
                  <a:srgbClr val="0000CC"/>
                </a:solidFill>
              </a:rPr>
              <a:t>SRF Materials:</a:t>
            </a:r>
          </a:p>
          <a:p>
            <a:pPr lvl="1">
              <a:lnSpc>
                <a:spcPct val="85000"/>
              </a:lnSpc>
            </a:pPr>
            <a:r>
              <a:rPr lang="en-US" dirty="0" smtClean="0">
                <a:sym typeface="Wingdings" pitchFamily="2" charset="2"/>
              </a:rPr>
              <a:t>Improved diagnostics (thermometry, 2</a:t>
            </a:r>
            <a:r>
              <a:rPr lang="en-US" baseline="30000" dirty="0" smtClean="0">
                <a:sym typeface="Wingdings" pitchFamily="2" charset="2"/>
              </a:rPr>
              <a:t>nd</a:t>
            </a:r>
            <a:r>
              <a:rPr lang="en-US" dirty="0" smtClean="0">
                <a:sym typeface="Wingdings" pitchFamily="2" charset="2"/>
              </a:rPr>
              <a:t> sound, optical inspection)</a:t>
            </a:r>
          </a:p>
          <a:p>
            <a:pPr lvl="1">
              <a:lnSpc>
                <a:spcPct val="85000"/>
              </a:lnSpc>
            </a:pPr>
            <a:r>
              <a:rPr lang="en-US" dirty="0" smtClean="0">
                <a:sym typeface="Wingdings" pitchFamily="2" charset="2"/>
              </a:rPr>
              <a:t>Understanding reasons for poor performers (e.g. weld pits)</a:t>
            </a:r>
          </a:p>
          <a:p>
            <a:pPr lvl="1">
              <a:lnSpc>
                <a:spcPct val="85000"/>
              </a:lnSpc>
            </a:pPr>
            <a:r>
              <a:rPr lang="en-US" dirty="0" smtClean="0">
                <a:sym typeface="Wingdings" pitchFamily="2" charset="2"/>
              </a:rPr>
              <a:t>Demonstrated 3 different cavity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repair techniques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all successful!  </a:t>
            </a:r>
          </a:p>
          <a:p>
            <a:pPr lvl="2">
              <a:lnSpc>
                <a:spcPct val="85000"/>
              </a:lnSpc>
            </a:pPr>
            <a:r>
              <a:rPr lang="en-US" dirty="0" smtClean="0">
                <a:sym typeface="Wingdings" pitchFamily="2" charset="2"/>
              </a:rPr>
              <a:t>tumbling, laser re-melt pit, local grinding, followed by EP, HPR</a:t>
            </a:r>
          </a:p>
        </p:txBody>
      </p:sp>
      <p:sp>
        <p:nvSpPr>
          <p:cNvPr id="5" name="Title 5"/>
          <p:cNvSpPr txBox="1">
            <a:spLocks/>
          </p:cNvSpPr>
          <p:nvPr/>
        </p:nvSpPr>
        <p:spPr bwMode="auto">
          <a:xfrm>
            <a:off x="76200" y="381000"/>
            <a:ext cx="7924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i="0" kern="1200" dirty="0">
                <a:solidFill>
                  <a:srgbClr val="3333CC"/>
                </a:solidFill>
                <a:latin typeface="Arial"/>
                <a:ea typeface="+mn-ea"/>
                <a:cs typeface="+mn-cs"/>
              </a:rPr>
              <a:t>FY09: ILC/SRF Accomplishments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934200" y="6096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Page</a:t>
            </a:r>
            <a:r>
              <a:rPr lang="en-US" sz="24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fld id="{3319A859-3877-4616-8C82-F856E8AA480D}" type="slidenum">
              <a:rPr lang="en-US" sz="1200" i="1" kern="120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12</a:t>
            </a:fld>
            <a:endParaRPr lang="en-US" sz="1200" i="1" kern="1200" dirty="0">
              <a:solidFill>
                <a:srgbClr val="000099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5000"/>
          <a:stretch>
            <a:fillRect/>
          </a:stretch>
        </p:blipFill>
        <p:spPr bwMode="auto">
          <a:xfrm>
            <a:off x="832077" y="1447800"/>
            <a:ext cx="7245123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ILC Cavity Gradient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1905000" y="2817812"/>
            <a:ext cx="5867400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5" name="Oval 4"/>
          <p:cNvSpPr/>
          <p:nvPr/>
        </p:nvSpPr>
        <p:spPr bwMode="auto">
          <a:xfrm>
            <a:off x="6705600" y="2286000"/>
            <a:ext cx="304800" cy="2286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i="1" kern="1200" dirty="0">
              <a:solidFill>
                <a:srgbClr val="000099"/>
              </a:solidFill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81600" y="2052935"/>
            <a:ext cx="1175322" cy="4616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kern="1200" dirty="0">
                <a:solidFill>
                  <a:srgbClr val="FF0000"/>
                </a:solidFill>
                <a:latin typeface="Arial Unicode MS" pitchFamily="34" charset="-128"/>
                <a:ea typeface="+mn-ea"/>
                <a:cs typeface="+mn-cs"/>
              </a:rPr>
              <a:t>KEK pit repair 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kern="1200" dirty="0">
                <a:solidFill>
                  <a:srgbClr val="FF0000"/>
                </a:solidFill>
                <a:latin typeface="Arial Unicode MS" pitchFamily="34" charset="-128"/>
                <a:ea typeface="+mn-ea"/>
                <a:cs typeface="+mn-cs"/>
              </a:rPr>
              <a:t>+ ANL/FNAL!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900149" y="2633246"/>
            <a:ext cx="9509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1200" dirty="0">
                <a:solidFill>
                  <a:srgbClr val="FF0000"/>
                </a:solidFill>
                <a:latin typeface="Arial Unicode MS" pitchFamily="34" charset="-128"/>
                <a:ea typeface="+mn-ea"/>
                <a:cs typeface="+mn-cs"/>
              </a:rPr>
              <a:t>ILC goal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438400" y="2161401"/>
            <a:ext cx="962123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kern="1200" dirty="0">
                <a:solidFill>
                  <a:srgbClr val="FF0000"/>
                </a:solidFill>
                <a:latin typeface="Arial Unicode MS" pitchFamily="34" charset="-128"/>
                <a:ea typeface="+mn-ea"/>
                <a:cs typeface="+mn-cs"/>
              </a:rPr>
              <a:t>ANL/FNAL!</a:t>
            </a:r>
          </a:p>
        </p:txBody>
      </p:sp>
      <p:cxnSp>
        <p:nvCxnSpPr>
          <p:cNvPr id="20" name="Straight Arrow Connector 19"/>
          <p:cNvCxnSpPr>
            <a:endCxn id="33" idx="7"/>
          </p:cNvCxnSpPr>
          <p:nvPr/>
        </p:nvCxnSpPr>
        <p:spPr bwMode="auto">
          <a:xfrm rot="5400000">
            <a:off x="2497862" y="2486702"/>
            <a:ext cx="338278" cy="24167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rot="16200000" flipH="1">
            <a:off x="5486400" y="2514599"/>
            <a:ext cx="2286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 rot="5400000">
            <a:off x="2209800" y="2438400"/>
            <a:ext cx="457200" cy="457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Oval 24"/>
          <p:cNvSpPr/>
          <p:nvPr/>
        </p:nvSpPr>
        <p:spPr bwMode="auto">
          <a:xfrm>
            <a:off x="7239000" y="2514600"/>
            <a:ext cx="304800" cy="2286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i="1" kern="1200" dirty="0">
              <a:solidFill>
                <a:srgbClr val="000099"/>
              </a:solidFill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7010400" y="2590800"/>
            <a:ext cx="304800" cy="2286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i="1" kern="1200" dirty="0">
              <a:solidFill>
                <a:srgbClr val="000099"/>
              </a:solidFill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5715000" y="2743200"/>
            <a:ext cx="304800" cy="2286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i="1" kern="1200" dirty="0">
              <a:solidFill>
                <a:srgbClr val="000099"/>
              </a:solidFill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4572000" y="2362200"/>
            <a:ext cx="304800" cy="2286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i="1" kern="1200" dirty="0">
              <a:solidFill>
                <a:srgbClr val="000099"/>
              </a:solidFill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29" name="Oval 28"/>
          <p:cNvSpPr/>
          <p:nvPr/>
        </p:nvSpPr>
        <p:spPr bwMode="auto">
          <a:xfrm>
            <a:off x="4038600" y="2514600"/>
            <a:ext cx="304800" cy="2286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i="1" kern="1200" dirty="0">
              <a:solidFill>
                <a:srgbClr val="000099"/>
              </a:solidFill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30" name="Oval 29"/>
          <p:cNvSpPr/>
          <p:nvPr/>
        </p:nvSpPr>
        <p:spPr bwMode="auto">
          <a:xfrm>
            <a:off x="3733800" y="2438400"/>
            <a:ext cx="304800" cy="2286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i="1" kern="1200" dirty="0">
              <a:solidFill>
                <a:srgbClr val="000099"/>
              </a:solidFill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31" name="Oval 30"/>
          <p:cNvSpPr/>
          <p:nvPr/>
        </p:nvSpPr>
        <p:spPr bwMode="auto">
          <a:xfrm>
            <a:off x="3505200" y="2362200"/>
            <a:ext cx="304800" cy="2286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i="1" kern="1200" dirty="0">
              <a:solidFill>
                <a:srgbClr val="000099"/>
              </a:solidFill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3200400" y="2514600"/>
            <a:ext cx="304800" cy="2286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i="1" kern="1200" dirty="0">
              <a:solidFill>
                <a:srgbClr val="000099"/>
              </a:solidFill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2286000" y="2743200"/>
            <a:ext cx="304800" cy="2286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i="1" kern="1200" dirty="0">
              <a:solidFill>
                <a:srgbClr val="000099"/>
              </a:solidFill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34" name="Oval 33"/>
          <p:cNvSpPr/>
          <p:nvPr/>
        </p:nvSpPr>
        <p:spPr bwMode="auto">
          <a:xfrm>
            <a:off x="2057400" y="2895600"/>
            <a:ext cx="304800" cy="2286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i="1" kern="1200" dirty="0">
              <a:solidFill>
                <a:srgbClr val="000099"/>
              </a:solidFill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6934200" y="6096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Page</a:t>
            </a:r>
            <a:r>
              <a:rPr lang="en-US" sz="24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fld id="{3319A859-3877-4616-8C82-F856E8AA480D}" type="slidenum">
              <a:rPr lang="en-US" sz="1200" i="1" kern="120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13</a:t>
            </a:fld>
            <a:endParaRPr lang="en-US" sz="1200" i="1" kern="1200" dirty="0">
              <a:solidFill>
                <a:srgbClr val="000099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077200" cy="4343400"/>
          </a:xfrm>
        </p:spPr>
        <p:txBody>
          <a:bodyPr/>
          <a:lstStyle/>
          <a:p>
            <a:pPr>
              <a:lnSpc>
                <a:spcPct val="95000"/>
              </a:lnSpc>
            </a:pPr>
            <a:r>
              <a:rPr lang="en-US" sz="2400" dirty="0" smtClean="0"/>
              <a:t>Working to develop a U.S. Industrial base in SRF</a:t>
            </a:r>
          </a:p>
          <a:p>
            <a:pPr>
              <a:lnSpc>
                <a:spcPct val="95000"/>
              </a:lnSpc>
            </a:pPr>
            <a:r>
              <a:rPr lang="en-US" sz="2600" dirty="0" smtClean="0"/>
              <a:t>Cavities:</a:t>
            </a:r>
          </a:p>
          <a:p>
            <a:pPr lvl="1">
              <a:lnSpc>
                <a:spcPct val="95000"/>
              </a:lnSpc>
            </a:pPr>
            <a:r>
              <a:rPr lang="en-US" sz="1800" dirty="0" smtClean="0"/>
              <a:t>22 ILC cavities built by two U.S. vendors </a:t>
            </a:r>
            <a:r>
              <a:rPr lang="en-US" sz="1400" dirty="0" smtClean="0"/>
              <a:t>(AES, Roark/Niowave)</a:t>
            </a:r>
          </a:p>
          <a:p>
            <a:pPr lvl="2">
              <a:lnSpc>
                <a:spcPct val="95000"/>
              </a:lnSpc>
            </a:pPr>
            <a:r>
              <a:rPr lang="en-US" sz="1800" dirty="0" smtClean="0">
                <a:solidFill>
                  <a:srgbClr val="FF0000"/>
                </a:solidFill>
              </a:rPr>
              <a:t>4 of 6 recent AES cavities now make ILC gradient! (&gt; 35 MV/m)</a:t>
            </a:r>
          </a:p>
          <a:p>
            <a:pPr lvl="1">
              <a:lnSpc>
                <a:spcPct val="95000"/>
              </a:lnSpc>
            </a:pPr>
            <a:r>
              <a:rPr lang="en-US" sz="1800" dirty="0" smtClean="0"/>
              <a:t>New U.S. vendor: PAVAC opening a branch in Batavia!</a:t>
            </a:r>
          </a:p>
          <a:p>
            <a:pPr lvl="1">
              <a:lnSpc>
                <a:spcPct val="95000"/>
              </a:lnSpc>
            </a:pPr>
            <a:r>
              <a:rPr lang="en-US" sz="1800" dirty="0" smtClean="0"/>
              <a:t>40 more ILC cavities being ordered with ARRA funds</a:t>
            </a:r>
          </a:p>
          <a:p>
            <a:pPr>
              <a:lnSpc>
                <a:spcPct val="95000"/>
              </a:lnSpc>
            </a:pPr>
            <a:r>
              <a:rPr lang="en-US" sz="2600" dirty="0" smtClean="0"/>
              <a:t>Surface Processing:</a:t>
            </a:r>
          </a:p>
          <a:p>
            <a:pPr lvl="1">
              <a:lnSpc>
                <a:spcPct val="95000"/>
              </a:lnSpc>
            </a:pPr>
            <a:r>
              <a:rPr lang="en-US" sz="1800" dirty="0" smtClean="0"/>
              <a:t>Engaging U.S. industrial vendors in surface processing (AES)</a:t>
            </a:r>
          </a:p>
          <a:p>
            <a:pPr>
              <a:lnSpc>
                <a:spcPct val="95000"/>
              </a:lnSpc>
            </a:pPr>
            <a:r>
              <a:rPr lang="en-US" sz="2600" dirty="0" smtClean="0"/>
              <a:t>Cryomodule parts:</a:t>
            </a:r>
          </a:p>
          <a:p>
            <a:pPr lvl="1">
              <a:lnSpc>
                <a:spcPct val="95000"/>
              </a:lnSpc>
            </a:pPr>
            <a:r>
              <a:rPr lang="en-US" sz="1800" dirty="0" smtClean="0"/>
              <a:t>Multiple vendors making parts (tuners, Ti He vessels, Ti bellows, vacuum vessels, cold mass parts, etc)</a:t>
            </a:r>
          </a:p>
          <a:p>
            <a:pPr lvl="1">
              <a:lnSpc>
                <a:spcPct val="95000"/>
              </a:lnSpc>
            </a:pPr>
            <a:endParaRPr lang="en-US" sz="1800" dirty="0" smtClean="0"/>
          </a:p>
          <a:p>
            <a:pPr lvl="1">
              <a:lnSpc>
                <a:spcPct val="95000"/>
              </a:lnSpc>
            </a:pPr>
            <a:endParaRPr lang="en-US" sz="1800" dirty="0" smtClean="0"/>
          </a:p>
          <a:p>
            <a:pPr>
              <a:lnSpc>
                <a:spcPct val="95000"/>
              </a:lnSpc>
              <a:buNone/>
            </a:pPr>
            <a:endParaRPr lang="en-US" sz="2000" dirty="0" smtClean="0"/>
          </a:p>
        </p:txBody>
      </p:sp>
      <p:sp>
        <p:nvSpPr>
          <p:cNvPr id="18437" name="Title 5"/>
          <p:cNvSpPr>
            <a:spLocks noGrp="1"/>
          </p:cNvSpPr>
          <p:nvPr>
            <p:ph type="title"/>
          </p:nvPr>
        </p:nvSpPr>
        <p:spPr>
          <a:xfrm>
            <a:off x="152400" y="76200"/>
            <a:ext cx="7924800" cy="1219200"/>
          </a:xfrm>
        </p:spPr>
        <p:txBody>
          <a:bodyPr/>
          <a:lstStyle/>
          <a:p>
            <a:r>
              <a:rPr lang="en-US" dirty="0" smtClean="0"/>
              <a:t>FY09: SRF Accomplishments: Industrialization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934200" y="6096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Page</a:t>
            </a:r>
            <a:r>
              <a:rPr lang="en-US" sz="24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fld id="{3319A859-3877-4616-8C82-F856E8AA480D}" type="slidenum">
              <a:rPr lang="en-US" sz="1200" i="1" kern="120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14</a:t>
            </a:fld>
            <a:endParaRPr lang="en-US" sz="1200" i="1" kern="1200" dirty="0">
              <a:solidFill>
                <a:srgbClr val="000099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 idx="4294967295"/>
          </p:nvPr>
        </p:nvSpPr>
        <p:spPr>
          <a:xfrm>
            <a:off x="304800" y="152400"/>
            <a:ext cx="7924800" cy="762000"/>
          </a:xfrm>
        </p:spPr>
        <p:txBody>
          <a:bodyPr/>
          <a:lstStyle/>
          <a:p>
            <a:r>
              <a:rPr lang="en-US" dirty="0" smtClean="0"/>
              <a:t>FY09: SRF ARRA Funds Accomplishments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8458200" cy="4572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Huge boost!  $ 52.7 M of funding </a:t>
            </a:r>
          </a:p>
          <a:p>
            <a:pPr lvl="1">
              <a:defRPr/>
            </a:pPr>
            <a:r>
              <a:rPr lang="en-US" dirty="0" smtClean="0"/>
              <a:t>Including $ 8 M of funding for NML refrigerator (MIE)</a:t>
            </a:r>
          </a:p>
          <a:p>
            <a:pPr lvl="1">
              <a:defRPr/>
            </a:pPr>
            <a:r>
              <a:rPr lang="en-US" dirty="0" smtClean="0"/>
              <a:t>Mostly M&amp;S, and mostly to industry and collaborators</a:t>
            </a:r>
          </a:p>
          <a:p>
            <a:pPr>
              <a:defRPr/>
            </a:pPr>
            <a:r>
              <a:rPr lang="en-US" dirty="0" smtClean="0"/>
              <a:t>$ 21.5 M (direct) obligated or RIPS by Feb 15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defRPr/>
            </a:pPr>
            <a:r>
              <a:rPr lang="en-US" dirty="0" smtClean="0">
                <a:ea typeface="+mn-ea"/>
                <a:cs typeface="+mn-cs"/>
              </a:rPr>
              <a:t>Ordered two new vacuum ovens </a:t>
            </a:r>
            <a:r>
              <a:rPr lang="en-US" sz="1600" dirty="0" smtClean="0">
                <a:ea typeface="+mn-ea"/>
                <a:cs typeface="+mn-cs"/>
              </a:rPr>
              <a:t>(one large enough for 650 MHz)</a:t>
            </a:r>
            <a:endParaRPr lang="en-US" dirty="0" smtClean="0">
              <a:ea typeface="+mn-ea"/>
              <a:cs typeface="+mn-cs"/>
            </a:endParaRPr>
          </a:p>
          <a:p>
            <a:pPr lvl="1">
              <a:defRPr/>
            </a:pPr>
            <a:r>
              <a:rPr lang="en-US" dirty="0" smtClean="0">
                <a:ea typeface="+mn-ea"/>
                <a:cs typeface="+mn-cs"/>
              </a:rPr>
              <a:t>Design study for Industrial EP facility (AES)</a:t>
            </a:r>
          </a:p>
          <a:p>
            <a:pPr lvl="1">
              <a:defRPr/>
            </a:pPr>
            <a:r>
              <a:rPr lang="en-US" dirty="0" smtClean="0">
                <a:ea typeface="+mn-ea"/>
                <a:cs typeface="+mn-cs"/>
              </a:rPr>
              <a:t>Design study for eco-friendly cavity processing development</a:t>
            </a:r>
          </a:p>
          <a:p>
            <a:pPr lvl="1">
              <a:defRPr/>
            </a:pPr>
            <a:r>
              <a:rPr lang="en-US" dirty="0" smtClean="0">
                <a:ea typeface="+mn-ea"/>
                <a:cs typeface="+mn-cs"/>
              </a:rPr>
              <a:t>Sent funds to JLAB for infrastructure upgrades, ANL for EP labor, SLAC for RF couplers and RF distribution systems</a:t>
            </a:r>
          </a:p>
          <a:p>
            <a:pPr lvl="1">
              <a:defRPr/>
            </a:pPr>
            <a:r>
              <a:rPr lang="en-US" dirty="0" smtClean="0">
                <a:ea typeface="+mn-ea"/>
                <a:cs typeface="+mn-cs"/>
              </a:rPr>
              <a:t>Placed order for first 20 cavities from industry, order the rest soon</a:t>
            </a:r>
          </a:p>
          <a:p>
            <a:pPr lvl="1">
              <a:defRPr/>
            </a:pPr>
            <a:r>
              <a:rPr lang="en-US" dirty="0" smtClean="0">
                <a:ea typeface="+mn-ea"/>
                <a:cs typeface="+mn-cs"/>
              </a:rPr>
              <a:t>Ordered $ 3.7 M of NML injector and beam line components</a:t>
            </a:r>
          </a:p>
          <a:p>
            <a:pPr lvl="1">
              <a:defRPr/>
            </a:pPr>
            <a:r>
              <a:rPr lang="en-US" dirty="0" smtClean="0">
                <a:ea typeface="+mn-ea"/>
                <a:cs typeface="+mn-cs"/>
              </a:rPr>
              <a:t>NML buildings and refrigerator procurements are in progress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934200" y="6096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Page</a:t>
            </a:r>
            <a:r>
              <a:rPr lang="en-US" sz="24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fld id="{3319A859-3877-4616-8C82-F856E8AA480D}" type="slidenum">
              <a:rPr lang="en-US" sz="1200" i="1" kern="120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15</a:t>
            </a:fld>
            <a:endParaRPr lang="en-US" sz="1200" i="1" kern="1200" dirty="0">
              <a:solidFill>
                <a:srgbClr val="000099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ARRA funds</a:t>
            </a:r>
          </a:p>
        </p:txBody>
      </p:sp>
      <p:sp>
        <p:nvSpPr>
          <p:cNvPr id="21509" name="TextBox 5"/>
          <p:cNvSpPr txBox="1">
            <a:spLocks noChangeArrowheads="1"/>
          </p:cNvSpPr>
          <p:nvPr/>
        </p:nvSpPr>
        <p:spPr bwMode="auto">
          <a:xfrm>
            <a:off x="609600" y="6172200"/>
            <a:ext cx="83022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800" i="1" kern="1200" dirty="0">
                <a:solidFill>
                  <a:srgbClr val="000099"/>
                </a:solidFill>
                <a:latin typeface="Arial Unicode MS" pitchFamily="34" charset="-128"/>
                <a:ea typeface="+mn-ea"/>
                <a:cs typeface="+mn-cs"/>
              </a:rPr>
              <a:t>Original plan focused on 1.3 GHz, but making adjustments for 650 MHz cavities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495425"/>
            <a:ext cx="701992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543800" y="64008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US" sz="1200" dirty="0">
                <a:latin typeface="Times New Roman" pitchFamily="18" charset="0"/>
              </a:rPr>
              <a:t>Page</a:t>
            </a:r>
            <a:r>
              <a:rPr lang="en-US" sz="2400" dirty="0">
                <a:latin typeface="Times New Roman" pitchFamily="18" charset="0"/>
              </a:rPr>
              <a:t> </a:t>
            </a:r>
            <a:fld id="{7107B4C3-1C3D-4A7D-B8A7-AA3B5A3E6561}" type="slidenum">
              <a:rPr lang="en-US" sz="1200">
                <a:latin typeface="Times New Roman" pitchFamily="18" charset="0"/>
              </a:rPr>
              <a:pPr algn="r" eaLnBrk="0" hangingPunct="0">
                <a:spcBef>
                  <a:spcPct val="50000"/>
                </a:spcBef>
              </a:pPr>
              <a:t>16</a:t>
            </a:fld>
            <a:endParaRPr lang="en-US" sz="12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7391400" cy="5105400"/>
          </a:xfrm>
        </p:spPr>
        <p:txBody>
          <a:bodyPr/>
          <a:lstStyle/>
          <a:p>
            <a:pPr>
              <a:lnSpc>
                <a:spcPct val="95000"/>
              </a:lnSpc>
            </a:pPr>
            <a:r>
              <a:rPr lang="en-US" sz="2400" dirty="0" smtClean="0"/>
              <a:t>325 MHz Spoke resonators ( HINS )</a:t>
            </a:r>
          </a:p>
          <a:p>
            <a:pPr lvl="1">
              <a:lnSpc>
                <a:spcPct val="95000"/>
              </a:lnSpc>
            </a:pPr>
            <a:r>
              <a:rPr lang="en-US" sz="1600" dirty="0" smtClean="0"/>
              <a:t>Designed/built two SSR1 (beta = 0.21)</a:t>
            </a:r>
          </a:p>
          <a:p>
            <a:pPr lvl="2">
              <a:lnSpc>
                <a:spcPct val="95000"/>
              </a:lnSpc>
            </a:pPr>
            <a:r>
              <a:rPr lang="en-US" sz="1600" dirty="0" smtClean="0"/>
              <a:t>One built by Roark (U.S. Industry), one by Zannon (Europe)</a:t>
            </a:r>
          </a:p>
          <a:p>
            <a:pPr lvl="2">
              <a:lnSpc>
                <a:spcPct val="95000"/>
              </a:lnSpc>
            </a:pPr>
            <a:r>
              <a:rPr lang="en-US" sz="1600" dirty="0" smtClean="0"/>
              <a:t>Design =10 MV/m; Tested &gt; 30 MV/m Eacc, a real achievement!</a:t>
            </a:r>
          </a:p>
          <a:p>
            <a:pPr lvl="1">
              <a:lnSpc>
                <a:spcPct val="95000"/>
              </a:lnSpc>
            </a:pPr>
            <a:r>
              <a:rPr lang="en-US" sz="1600" dirty="0" smtClean="0"/>
              <a:t>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 SSR1 is being dressed</a:t>
            </a:r>
          </a:p>
          <a:p>
            <a:pPr lvl="1">
              <a:lnSpc>
                <a:spcPct val="95000"/>
              </a:lnSpc>
            </a:pPr>
            <a:r>
              <a:rPr lang="en-US" sz="1600" dirty="0" smtClean="0"/>
              <a:t>Two more SSR1 being fabricated in India, 10  on order from Roark</a:t>
            </a:r>
          </a:p>
          <a:p>
            <a:pPr lvl="1">
              <a:lnSpc>
                <a:spcPct val="95000"/>
              </a:lnSpc>
            </a:pPr>
            <a:r>
              <a:rPr lang="en-US" sz="1600" dirty="0" smtClean="0"/>
              <a:t>Built HTS facility to test dressed cavities at 4 K with pulsed 325 MHz RF</a:t>
            </a:r>
          </a:p>
          <a:p>
            <a:pPr lvl="1">
              <a:lnSpc>
                <a:spcPct val="95000"/>
              </a:lnSpc>
            </a:pPr>
            <a:r>
              <a:rPr lang="en-US" sz="1600" dirty="0" smtClean="0"/>
              <a:t>Design of spoke resonator cryomodule is starting</a:t>
            </a:r>
          </a:p>
          <a:p>
            <a:pPr lvl="1">
              <a:lnSpc>
                <a:spcPct val="95000"/>
              </a:lnSpc>
            </a:pPr>
            <a:endParaRPr lang="en-US" sz="1600" dirty="0" smtClean="0"/>
          </a:p>
          <a:p>
            <a:pPr>
              <a:lnSpc>
                <a:spcPct val="95000"/>
              </a:lnSpc>
            </a:pPr>
            <a:r>
              <a:rPr lang="en-US" sz="2400" dirty="0" smtClean="0"/>
              <a:t>650 MHz Elliptical cavities (Project X)</a:t>
            </a:r>
          </a:p>
          <a:p>
            <a:pPr lvl="1">
              <a:lnSpc>
                <a:spcPct val="95000"/>
              </a:lnSpc>
            </a:pPr>
            <a:r>
              <a:rPr lang="en-US" sz="1600" dirty="0" smtClean="0"/>
              <a:t>Preliminary design of cavity shapes for Beta = 0.6 and 0.9</a:t>
            </a:r>
          </a:p>
          <a:p>
            <a:pPr lvl="1">
              <a:lnSpc>
                <a:spcPct val="95000"/>
              </a:lnSpc>
            </a:pPr>
            <a:r>
              <a:rPr lang="en-US" sz="1600" dirty="0" smtClean="0"/>
              <a:t>Single cell design close to complete, working on 5 cell design</a:t>
            </a:r>
          </a:p>
          <a:p>
            <a:pPr lvl="1">
              <a:lnSpc>
                <a:spcPct val="95000"/>
              </a:lnSpc>
            </a:pPr>
            <a:r>
              <a:rPr lang="en-US" sz="1600" dirty="0" smtClean="0"/>
              <a:t>Plan to order Nb and single cells in FY10</a:t>
            </a:r>
          </a:p>
        </p:txBody>
      </p:sp>
      <p:sp>
        <p:nvSpPr>
          <p:cNvPr id="18437" name="Title 5"/>
          <p:cNvSpPr>
            <a:spLocks noGrp="1"/>
          </p:cNvSpPr>
          <p:nvPr>
            <p:ph type="title"/>
          </p:nvPr>
        </p:nvSpPr>
        <p:spPr>
          <a:xfrm>
            <a:off x="76200" y="76200"/>
            <a:ext cx="7924800" cy="762000"/>
          </a:xfrm>
        </p:spPr>
        <p:txBody>
          <a:bodyPr/>
          <a:lstStyle/>
          <a:p>
            <a:r>
              <a:rPr lang="en-US" dirty="0" smtClean="0"/>
              <a:t>FY09: Accomplishments: </a:t>
            </a:r>
            <a:br>
              <a:rPr lang="en-US" dirty="0" smtClean="0"/>
            </a:br>
            <a:r>
              <a:rPr lang="en-US" dirty="0" smtClean="0"/>
              <a:t>GenAccel Dev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934200" y="6096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Page</a:t>
            </a:r>
            <a:r>
              <a:rPr lang="en-US" sz="24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fld id="{3319A859-3877-4616-8C82-F856E8AA480D}" type="slidenum">
              <a:rPr lang="en-US" sz="1200" i="1" kern="120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17</a:t>
            </a:fld>
            <a:endParaRPr lang="en-US" sz="1200" i="1" kern="1200" dirty="0">
              <a:solidFill>
                <a:srgbClr val="000099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 idx="4294967295"/>
          </p:nvPr>
        </p:nvSpPr>
        <p:spPr>
          <a:xfrm>
            <a:off x="304800" y="228600"/>
            <a:ext cx="7924800" cy="762000"/>
          </a:xfrm>
        </p:spPr>
        <p:txBody>
          <a:bodyPr/>
          <a:lstStyle/>
          <a:p>
            <a:r>
              <a:rPr lang="en-US" sz="4400" dirty="0" smtClean="0"/>
              <a:t>Reviews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4294967295"/>
          </p:nvPr>
        </p:nvSpPr>
        <p:spPr>
          <a:xfrm>
            <a:off x="609600" y="1371600"/>
            <a:ext cx="8229600" cy="4648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DOE Review of GDE ART in Apr 09</a:t>
            </a:r>
          </a:p>
          <a:p>
            <a:pPr eaLnBrk="1" hangingPunct="1">
              <a:defRPr/>
            </a:pPr>
            <a:r>
              <a:rPr lang="en-US" dirty="0" smtClean="0"/>
              <a:t>DOE Review SRF in May 09 </a:t>
            </a:r>
          </a:p>
          <a:p>
            <a:pPr lvl="1" eaLnBrk="1" hangingPunct="1">
              <a:defRPr/>
            </a:pPr>
            <a:r>
              <a:rPr lang="en-US" sz="2400" dirty="0" smtClean="0">
                <a:ea typeface="+mn-ea"/>
                <a:cs typeface="+mn-cs"/>
              </a:rPr>
              <a:t>Included plan for use of ARRA funds </a:t>
            </a:r>
          </a:p>
          <a:p>
            <a:pPr eaLnBrk="1" hangingPunct="1">
              <a:defRPr/>
            </a:pPr>
            <a:r>
              <a:rPr lang="en-US" dirty="0" smtClean="0"/>
              <a:t>FNAL Accelerator Advisory Committee</a:t>
            </a:r>
          </a:p>
          <a:p>
            <a:pPr lvl="1" eaLnBrk="1" hangingPunct="1">
              <a:defRPr/>
            </a:pPr>
            <a:r>
              <a:rPr lang="en-US" dirty="0" smtClean="0"/>
              <a:t>Review of SRF, Project X, and HINS programs</a:t>
            </a:r>
          </a:p>
          <a:p>
            <a:pPr lvl="1" eaLnBrk="1" hangingPunct="1">
              <a:defRPr/>
            </a:pPr>
            <a:endParaRPr lang="en-US" dirty="0" smtClean="0">
              <a:solidFill>
                <a:srgbClr val="FF0000"/>
              </a:solidFill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rgbClr val="FF0000"/>
                </a:solidFill>
              </a:rPr>
              <a:t>Uniformly positive SRF comments at closeouts</a:t>
            </a:r>
          </a:p>
          <a:p>
            <a:pPr lvl="1">
              <a:lnSpc>
                <a:spcPts val="2600"/>
              </a:lnSpc>
            </a:pPr>
            <a:r>
              <a:rPr lang="en-US" dirty="0" smtClean="0"/>
              <a:t>Excellent technical progress! </a:t>
            </a:r>
          </a:p>
          <a:p>
            <a:pPr lvl="1" eaLnBrk="1" hangingPunct="1">
              <a:defRPr/>
            </a:pPr>
            <a:r>
              <a:rPr lang="en-US" dirty="0" smtClean="0"/>
              <a:t>Nice comments about FNAL contributions to ILC R&amp;D </a:t>
            </a:r>
          </a:p>
          <a:p>
            <a:pPr lvl="1" eaLnBrk="1" hangingPunct="1">
              <a:defRPr/>
            </a:pPr>
            <a:r>
              <a:rPr lang="en-US" dirty="0" smtClean="0"/>
              <a:t>HINS technical progress </a:t>
            </a:r>
            <a:r>
              <a:rPr lang="en-US" sz="1800" dirty="0" smtClean="0"/>
              <a:t>(of course questions about PX alignment)</a:t>
            </a:r>
          </a:p>
          <a:p>
            <a:pPr lvl="1" eaLnBrk="1" hangingPunct="1">
              <a:defRPr/>
            </a:pPr>
            <a:r>
              <a:rPr lang="en-US" dirty="0" smtClean="0"/>
              <a:t>Effective collaborative activities </a:t>
            </a:r>
            <a:r>
              <a:rPr lang="en-US" sz="1800" dirty="0" smtClean="0"/>
              <a:t>( MOU’s with 19 institutions!)</a:t>
            </a:r>
            <a:endParaRPr lang="en-US" dirty="0" smtClean="0"/>
          </a:p>
          <a:p>
            <a:pPr lvl="1">
              <a:buNone/>
              <a:defRPr/>
            </a:pPr>
            <a:endParaRPr lang="en-US" dirty="0" smtClean="0">
              <a:ea typeface="+mn-ea"/>
              <a:cs typeface="+mn-cs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934200" y="6096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Page</a:t>
            </a:r>
            <a:r>
              <a:rPr lang="en-US" sz="24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fld id="{3319A859-3877-4616-8C82-F856E8AA480D}" type="slidenum">
              <a:rPr lang="en-US" sz="1200" i="1" kern="120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18</a:t>
            </a:fld>
            <a:endParaRPr lang="en-US" sz="1200" i="1" kern="1200" dirty="0">
              <a:solidFill>
                <a:srgbClr val="000099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7924800" cy="762000"/>
          </a:xfrm>
        </p:spPr>
        <p:txBody>
          <a:bodyPr/>
          <a:lstStyle/>
          <a:p>
            <a:r>
              <a:rPr lang="en-US" dirty="0" smtClean="0"/>
              <a:t>SRF R&amp;D in the future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724400"/>
          </a:xfrm>
        </p:spPr>
        <p:txBody>
          <a:bodyPr/>
          <a:lstStyle/>
          <a:p>
            <a:r>
              <a:rPr lang="en-US" dirty="0" smtClean="0"/>
              <a:t>Overarching goal of the SRF program remains</a:t>
            </a:r>
          </a:p>
          <a:p>
            <a:pPr lvl="1"/>
            <a:r>
              <a:rPr lang="en-US" dirty="0" smtClean="0"/>
              <a:t>To develop the SC accelerating structures and associated infrastructure at Fermilab in support of future accelerators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 </a:t>
            </a:r>
            <a:r>
              <a:rPr lang="en-US" sz="2400" dirty="0" smtClean="0"/>
              <a:t>but… must revise our long term plan &amp; goals to reflect:</a:t>
            </a:r>
            <a:endParaRPr lang="en-US" dirty="0" smtClean="0"/>
          </a:p>
          <a:p>
            <a:pPr lvl="1"/>
            <a:r>
              <a:rPr lang="en-US" dirty="0" smtClean="0"/>
              <a:t>Delays and uncertainty in ILC time line</a:t>
            </a:r>
          </a:p>
          <a:p>
            <a:pPr lvl="1"/>
            <a:r>
              <a:rPr lang="en-US" dirty="0" smtClean="0"/>
              <a:t>The proposed technical changes in Project X</a:t>
            </a:r>
          </a:p>
          <a:p>
            <a:pPr lvl="1"/>
            <a:r>
              <a:rPr lang="en-US" dirty="0" smtClean="0"/>
              <a:t>Delayed schedule for Project X construction</a:t>
            </a:r>
          </a:p>
          <a:p>
            <a:pPr lvl="1"/>
            <a:r>
              <a:rPr lang="en-US" dirty="0" smtClean="0"/>
              <a:t>OHEP funding guidance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934200" y="6096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Page</a:t>
            </a:r>
            <a:r>
              <a:rPr lang="en-US" sz="24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fld id="{3319A859-3877-4616-8C82-F856E8AA480D}" type="slidenum">
              <a:rPr lang="en-US" sz="1200" i="1" kern="120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19</a:t>
            </a:fld>
            <a:endParaRPr lang="en-US" sz="1200" i="1" kern="1200" dirty="0">
              <a:solidFill>
                <a:srgbClr val="000099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B&amp;R Codes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4572000"/>
          </a:xfrm>
        </p:spPr>
        <p:txBody>
          <a:bodyPr/>
          <a:lstStyle/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National HEP Program</a:t>
            </a:r>
          </a:p>
          <a:p>
            <a:pPr lvl="1" eaLnBrk="1" hangingPunct="1">
              <a:spcBef>
                <a:spcPct val="0"/>
              </a:spcBef>
            </a:pPr>
            <a:r>
              <a:rPr lang="en-US" dirty="0" smtClean="0"/>
              <a:t>KA 15 02 02-1	ILC Accelerator R&amp;D</a:t>
            </a:r>
          </a:p>
          <a:p>
            <a:pPr lvl="1" eaLnBrk="1" hangingPunct="1">
              <a:spcBef>
                <a:spcPct val="0"/>
              </a:spcBef>
            </a:pPr>
            <a:r>
              <a:rPr lang="en-US" dirty="0" smtClean="0"/>
              <a:t>KA 15 02 02-3	Other Supporting R&amp;D (GDE/ART)</a:t>
            </a:r>
          </a:p>
          <a:p>
            <a:pPr lvl="1"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/>
            <a:r>
              <a:rPr lang="en-US" dirty="0" smtClean="0"/>
              <a:t>Core Technology R&amp;D</a:t>
            </a:r>
          </a:p>
          <a:p>
            <a:pPr lvl="1" eaLnBrk="1" hangingPunct="1">
              <a:spcBef>
                <a:spcPct val="0"/>
              </a:spcBef>
            </a:pPr>
            <a:r>
              <a:rPr lang="en-US" dirty="0" smtClean="0"/>
              <a:t>KA 15 02 01-2	Superconducting RF		</a:t>
            </a:r>
          </a:p>
          <a:p>
            <a:pPr lvl="1" eaLnBrk="1" hangingPunct="1">
              <a:spcBef>
                <a:spcPct val="0"/>
              </a:spcBef>
            </a:pPr>
            <a:r>
              <a:rPr lang="en-US" dirty="0" smtClean="0">
                <a:solidFill>
                  <a:srgbClr val="FF0000"/>
                </a:solidFill>
              </a:rPr>
              <a:t>KA 15 02 01-1	General Accelerator Development </a:t>
            </a:r>
          </a:p>
          <a:p>
            <a:pPr lvl="1" eaLnBrk="1" hangingPunct="1">
              <a:spcBef>
                <a:spcPct val="0"/>
              </a:spcBef>
            </a:pPr>
            <a:endParaRPr lang="en-US" dirty="0" smtClean="0">
              <a:solidFill>
                <a:srgbClr val="FF0000"/>
              </a:solidFill>
            </a:endParaRPr>
          </a:p>
          <a:p>
            <a:pPr lvl="1" eaLnBrk="1" hangingPunct="1">
              <a:spcBef>
                <a:spcPct val="0"/>
              </a:spcBef>
            </a:pPr>
            <a:endParaRPr lang="en-US" sz="1800" dirty="0" smtClean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</a:pPr>
            <a:r>
              <a:rPr lang="en-US" sz="2400" dirty="0" smtClean="0">
                <a:solidFill>
                  <a:srgbClr val="0000CC"/>
                </a:solidFill>
              </a:rPr>
              <a:t>Collectively these B&amp;R’s support all Superconducting RF development activities and ILC R&amp;D at Fermilab</a:t>
            </a:r>
            <a:endParaRPr lang="en-US" sz="2400" dirty="0" smtClean="0">
              <a:solidFill>
                <a:srgbClr val="FF0000"/>
              </a:solidFill>
            </a:endParaRPr>
          </a:p>
          <a:p>
            <a:pPr lvl="1" eaLnBrk="1" hangingPunct="1">
              <a:spcBef>
                <a:spcPct val="0"/>
              </a:spcBef>
              <a:buNone/>
            </a:pPr>
            <a:endParaRPr lang="en-US" dirty="0" smtClean="0"/>
          </a:p>
          <a:p>
            <a:pPr lvl="1" eaLnBrk="1" hangingPunct="1">
              <a:spcBef>
                <a:spcPct val="0"/>
              </a:spcBef>
            </a:pPr>
            <a:endParaRPr lang="en-US" dirty="0" smtClean="0"/>
          </a:p>
          <a:p>
            <a:pPr lvl="1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dirty="0" smtClean="0"/>
              <a:t>	</a:t>
            </a:r>
          </a:p>
          <a:p>
            <a:pPr lvl="1"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dirty="0" smtClean="0"/>
              <a:t>	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934200" y="6096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Page</a:t>
            </a:r>
            <a:r>
              <a:rPr lang="en-US" sz="24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fld id="{3319A859-3877-4616-8C82-F856E8AA480D}" type="slidenum">
              <a:rPr lang="en-US" sz="1200" i="1" kern="120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2</a:t>
            </a:fld>
            <a:endParaRPr lang="en-US" sz="1200" i="1" kern="1200" dirty="0">
              <a:solidFill>
                <a:srgbClr val="000099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 to making a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Although a SRF “R&amp;D and technology development program”, we manage the SRF effort with project-like tools (financial and planning) so given the changes we have to:</a:t>
            </a:r>
          </a:p>
          <a:p>
            <a:endParaRPr lang="en-US" sz="1600" dirty="0" smtClean="0"/>
          </a:p>
          <a:p>
            <a:pPr lvl="1"/>
            <a:r>
              <a:rPr lang="en-US" sz="2400" dirty="0" smtClean="0"/>
              <a:t>Establish new technical goals and scope of work</a:t>
            </a:r>
          </a:p>
          <a:p>
            <a:pPr lvl="1"/>
            <a:r>
              <a:rPr lang="en-US" sz="2400" dirty="0" smtClean="0"/>
              <a:t>Write down a technically plausible schedule</a:t>
            </a:r>
          </a:p>
          <a:p>
            <a:pPr lvl="1"/>
            <a:r>
              <a:rPr lang="en-US" sz="2400" dirty="0" smtClean="0"/>
              <a:t>Resource load the tasks by fiscal year (as best we can for R&amp;D efforts)</a:t>
            </a:r>
          </a:p>
          <a:p>
            <a:pPr lvl="1"/>
            <a:r>
              <a:rPr lang="en-US" sz="2400" dirty="0" smtClean="0"/>
              <a:t>Adjust the schedule to reflect funding guidance</a:t>
            </a:r>
          </a:p>
          <a:p>
            <a:endParaRPr lang="en-US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934200" y="6096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Page</a:t>
            </a:r>
            <a:r>
              <a:rPr lang="en-US" sz="24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fld id="{3319A859-3877-4616-8C82-F856E8AA480D}" type="slidenum">
              <a:rPr lang="en-US" sz="1200" i="1" kern="120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20</a:t>
            </a:fld>
            <a:endParaRPr lang="en-US" sz="1200" i="1" kern="1200" dirty="0">
              <a:solidFill>
                <a:srgbClr val="000099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7924800" cy="762000"/>
          </a:xfrm>
        </p:spPr>
        <p:txBody>
          <a:bodyPr/>
          <a:lstStyle/>
          <a:p>
            <a:r>
              <a:rPr lang="en-US" dirty="0" smtClean="0"/>
              <a:t>High Level SRF Goals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724400"/>
          </a:xfrm>
        </p:spPr>
        <p:txBody>
          <a:bodyPr/>
          <a:lstStyle/>
          <a:p>
            <a:r>
              <a:rPr lang="en-US" dirty="0" smtClean="0"/>
              <a:t>Revised ILC SRF Goals:</a:t>
            </a:r>
          </a:p>
          <a:p>
            <a:pPr lvl="1"/>
            <a:r>
              <a:rPr lang="en-US" dirty="0" smtClean="0"/>
              <a:t>Retain the current ILC S0, S1, S2 goals </a:t>
            </a:r>
          </a:p>
          <a:p>
            <a:pPr lvl="1"/>
            <a:r>
              <a:rPr lang="en-US" dirty="0" smtClean="0"/>
              <a:t>Recognize that a string test in NML with beam, will take longer</a:t>
            </a:r>
          </a:p>
          <a:p>
            <a:pPr lvl="2"/>
            <a:r>
              <a:rPr lang="en-US" dirty="0" smtClean="0"/>
              <a:t>driven by availability of new ARRA funded refrigerator ~ 2013</a:t>
            </a:r>
          </a:p>
          <a:p>
            <a:r>
              <a:rPr lang="en-US" dirty="0" smtClean="0"/>
              <a:t>New Project X Goals: </a:t>
            </a:r>
          </a:p>
          <a:p>
            <a:pPr lvl="1"/>
            <a:r>
              <a:rPr lang="en-US" dirty="0" smtClean="0"/>
              <a:t>Modify/test one Type IV 1.3 GHz cryomodule with CW</a:t>
            </a:r>
          </a:p>
          <a:p>
            <a:pPr lvl="1"/>
            <a:r>
              <a:rPr lang="en-US" dirty="0" smtClean="0"/>
              <a:t>Construct/test a 325 MHz CW spoke resonator cryomodule</a:t>
            </a:r>
          </a:p>
          <a:p>
            <a:pPr lvl="1"/>
            <a:r>
              <a:rPr lang="en-US" dirty="0" smtClean="0"/>
              <a:t>Construct/test a 650 MHz CW elliptical cryomodule</a:t>
            </a:r>
          </a:p>
          <a:p>
            <a:pPr lvl="1"/>
            <a:r>
              <a:rPr lang="en-US" dirty="0" smtClean="0"/>
              <a:t>Build associated 325 and 650 MHz CW infrastructure</a:t>
            </a:r>
          </a:p>
          <a:p>
            <a:pPr lvl="1"/>
            <a:r>
              <a:rPr lang="en-US" dirty="0" smtClean="0"/>
              <a:t>Industrial capability in place for Project X by ~FY15</a:t>
            </a:r>
          </a:p>
          <a:p>
            <a:r>
              <a:rPr lang="en-US" dirty="0" smtClean="0"/>
              <a:t>Create an integrated plan (in a minute)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90800" y="5867400"/>
            <a:ext cx="3528391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800" i="1" kern="1200" dirty="0">
                <a:solidFill>
                  <a:srgbClr val="FF0000"/>
                </a:solidFill>
                <a:latin typeface="Arial Unicode MS" pitchFamily="34" charset="-128"/>
                <a:ea typeface="+mn-ea"/>
                <a:cs typeface="+mn-cs"/>
              </a:rPr>
              <a:t>Supported  by 3 B&amp;R codes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934200" y="6096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Page</a:t>
            </a:r>
            <a:r>
              <a:rPr lang="en-US" sz="24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fld id="{3319A859-3877-4616-8C82-F856E8AA480D}" type="slidenum">
              <a:rPr lang="en-US" sz="1200" i="1" kern="120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21</a:t>
            </a:fld>
            <a:endParaRPr lang="en-US" sz="1200" i="1" kern="1200" dirty="0">
              <a:solidFill>
                <a:srgbClr val="000099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229600" cy="4724400"/>
          </a:xfrm>
        </p:spPr>
        <p:txBody>
          <a:bodyPr/>
          <a:lstStyle/>
          <a:p>
            <a:pPr>
              <a:lnSpc>
                <a:spcPct val="95000"/>
              </a:lnSpc>
            </a:pPr>
            <a:r>
              <a:rPr lang="en-US" sz="2600" dirty="0" smtClean="0"/>
              <a:t>1.3 GHz (ILC and Project X)</a:t>
            </a:r>
          </a:p>
          <a:p>
            <a:pPr lvl="1">
              <a:lnSpc>
                <a:spcPct val="95000"/>
              </a:lnSpc>
            </a:pPr>
            <a:r>
              <a:rPr lang="en-US" sz="1800" dirty="0" smtClean="0"/>
              <a:t>Complete planned 1.3 GHz cavity/CM infrastructure</a:t>
            </a:r>
            <a:endParaRPr lang="en-US" sz="1400" dirty="0" smtClean="0"/>
          </a:p>
          <a:p>
            <a:pPr lvl="1">
              <a:lnSpc>
                <a:spcPct val="95000"/>
              </a:lnSpc>
            </a:pPr>
            <a:r>
              <a:rPr lang="en-US" sz="1800" dirty="0" smtClean="0"/>
              <a:t>Fabricate/process/test a series of 1.3 GHz cavities and CM</a:t>
            </a:r>
          </a:p>
          <a:p>
            <a:pPr lvl="1">
              <a:lnSpc>
                <a:spcPct val="95000"/>
              </a:lnSpc>
            </a:pPr>
            <a:r>
              <a:rPr lang="en-US" sz="1800" dirty="0" smtClean="0"/>
              <a:t>Complete NML and achieve ILC S2 goal (operation of an ILC RF unit)</a:t>
            </a:r>
          </a:p>
          <a:p>
            <a:pPr lvl="1">
              <a:lnSpc>
                <a:spcPct val="95000"/>
              </a:lnSpc>
            </a:pPr>
            <a:r>
              <a:rPr lang="en-US" sz="1800" dirty="0" smtClean="0"/>
              <a:t>Explore CW operation for Project X (RF, couplers, cooling)</a:t>
            </a:r>
          </a:p>
          <a:p>
            <a:pPr lvl="1">
              <a:lnSpc>
                <a:spcPct val="95000"/>
              </a:lnSpc>
            </a:pPr>
            <a:r>
              <a:rPr lang="en-US" sz="1800" dirty="0" smtClean="0"/>
              <a:t>Develop U.S. industry (cavity and CM parts, surface processing) </a:t>
            </a:r>
          </a:p>
          <a:p>
            <a:pPr>
              <a:lnSpc>
                <a:spcPct val="95000"/>
              </a:lnSpc>
            </a:pPr>
            <a:r>
              <a:rPr lang="en-US" sz="2600" dirty="0" smtClean="0"/>
              <a:t>Materials R&amp;D</a:t>
            </a:r>
          </a:p>
          <a:p>
            <a:pPr lvl="1">
              <a:lnSpc>
                <a:spcPct val="95000"/>
              </a:lnSpc>
            </a:pPr>
            <a:r>
              <a:rPr lang="en-US" sz="1800" dirty="0" smtClean="0"/>
              <a:t>Understand mechanisms that limit cavity performance</a:t>
            </a:r>
          </a:p>
          <a:p>
            <a:pPr lvl="1">
              <a:lnSpc>
                <a:spcPct val="95000"/>
              </a:lnSpc>
            </a:pPr>
            <a:r>
              <a:rPr lang="en-US" sz="1800" dirty="0" smtClean="0"/>
              <a:t>Demonstrate cavity repair techniques on multi-cell cavities</a:t>
            </a:r>
          </a:p>
          <a:p>
            <a:pPr lvl="1">
              <a:lnSpc>
                <a:spcPct val="95000"/>
              </a:lnSpc>
            </a:pPr>
            <a:r>
              <a:rPr lang="en-US" sz="1800" dirty="0" smtClean="0"/>
              <a:t>Cavity cost reduction (ALD, hydro-form, non-HF surface polish, TIG)</a:t>
            </a:r>
            <a:endParaRPr lang="en-US" dirty="0" smtClean="0"/>
          </a:p>
        </p:txBody>
      </p:sp>
      <p:sp>
        <p:nvSpPr>
          <p:cNvPr id="18437" name="Title 5"/>
          <p:cNvSpPr>
            <a:spLocks noGrp="1"/>
          </p:cNvSpPr>
          <p:nvPr>
            <p:ph type="title"/>
          </p:nvPr>
        </p:nvSpPr>
        <p:spPr>
          <a:xfrm>
            <a:off x="457200" y="228600"/>
            <a:ext cx="7924800" cy="762000"/>
          </a:xfrm>
        </p:spPr>
        <p:txBody>
          <a:bodyPr/>
          <a:lstStyle/>
          <a:p>
            <a:r>
              <a:rPr lang="en-US" dirty="0" smtClean="0"/>
              <a:t>Level 2 SRF Goals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934200" y="6096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Page</a:t>
            </a:r>
            <a:r>
              <a:rPr lang="en-US" sz="24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fld id="{3319A859-3877-4616-8C82-F856E8AA480D}" type="slidenum">
              <a:rPr lang="en-US" sz="1200" i="1" kern="120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22</a:t>
            </a:fld>
            <a:endParaRPr lang="en-US" sz="1200" i="1" kern="1200" dirty="0">
              <a:solidFill>
                <a:srgbClr val="000099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7848600" cy="5105400"/>
          </a:xfrm>
        </p:spPr>
        <p:txBody>
          <a:bodyPr/>
          <a:lstStyle/>
          <a:p>
            <a:pPr>
              <a:lnSpc>
                <a:spcPct val="92000"/>
              </a:lnSpc>
            </a:pPr>
            <a:r>
              <a:rPr lang="en-US" sz="2600" dirty="0" smtClean="0"/>
              <a:t>325 MHz</a:t>
            </a:r>
          </a:p>
          <a:p>
            <a:pPr lvl="1">
              <a:lnSpc>
                <a:spcPct val="92000"/>
              </a:lnSpc>
            </a:pPr>
            <a:r>
              <a:rPr lang="en-US" sz="1800" dirty="0" smtClean="0"/>
              <a:t>Complete HINS 325 MHz HTS (designed for 4 K pulsed operation)</a:t>
            </a:r>
          </a:p>
          <a:p>
            <a:pPr lvl="1">
              <a:lnSpc>
                <a:spcPct val="92000"/>
              </a:lnSpc>
            </a:pPr>
            <a:r>
              <a:rPr lang="en-US" sz="1800" dirty="0" smtClean="0"/>
              <a:t>Test SSR1 </a:t>
            </a:r>
            <a:r>
              <a:rPr lang="en-US" sz="1800" u="sng" dirty="0" smtClean="0"/>
              <a:t>dressed</a:t>
            </a:r>
            <a:r>
              <a:rPr lang="en-US" sz="1800" dirty="0" smtClean="0"/>
              <a:t> spoke resonator both CW and pulsed RF</a:t>
            </a:r>
          </a:p>
          <a:p>
            <a:pPr lvl="1">
              <a:lnSpc>
                <a:spcPct val="92000"/>
              </a:lnSpc>
            </a:pPr>
            <a:r>
              <a:rPr lang="en-US" sz="1800" dirty="0" smtClean="0"/>
              <a:t>Modify HTS and MDB cryo system for 1.8 K and test cavity</a:t>
            </a:r>
          </a:p>
          <a:p>
            <a:pPr lvl="1">
              <a:lnSpc>
                <a:spcPct val="92000"/>
              </a:lnSpc>
            </a:pPr>
            <a:r>
              <a:rPr lang="en-US" sz="1800" dirty="0" smtClean="0"/>
              <a:t>Upgrade/build new infrastructure to process spoke resonators</a:t>
            </a:r>
          </a:p>
          <a:p>
            <a:pPr lvl="1">
              <a:lnSpc>
                <a:spcPct val="92000"/>
              </a:lnSpc>
            </a:pPr>
            <a:r>
              <a:rPr lang="en-US" sz="1800" dirty="0" smtClean="0"/>
              <a:t>Design/build/test a 325 MHz cryomodule (incl. test stand)</a:t>
            </a:r>
            <a:endParaRPr lang="en-US" sz="2000" dirty="0" smtClean="0"/>
          </a:p>
          <a:p>
            <a:pPr>
              <a:lnSpc>
                <a:spcPct val="92000"/>
              </a:lnSpc>
            </a:pPr>
            <a:r>
              <a:rPr lang="en-US" sz="2600" dirty="0" smtClean="0"/>
              <a:t>650 MHz</a:t>
            </a:r>
          </a:p>
          <a:p>
            <a:pPr lvl="1">
              <a:lnSpc>
                <a:spcPct val="92000"/>
              </a:lnSpc>
            </a:pPr>
            <a:r>
              <a:rPr lang="en-US" sz="1800" dirty="0" smtClean="0"/>
              <a:t>Develop/fabricate new cavity designs (single + multi-cells)</a:t>
            </a:r>
          </a:p>
          <a:p>
            <a:pPr lvl="1">
              <a:lnSpc>
                <a:spcPct val="92000"/>
              </a:lnSpc>
            </a:pPr>
            <a:r>
              <a:rPr lang="en-US" sz="1800" dirty="0" smtClean="0"/>
              <a:t>Design/build 650 MHz RF systems</a:t>
            </a:r>
          </a:p>
          <a:p>
            <a:pPr lvl="1">
              <a:lnSpc>
                <a:spcPct val="92000"/>
              </a:lnSpc>
            </a:pPr>
            <a:r>
              <a:rPr lang="en-US" sz="1800" dirty="0" smtClean="0"/>
              <a:t>Modify/build  processing facilities and HPR for 650 MHz</a:t>
            </a:r>
          </a:p>
          <a:p>
            <a:pPr lvl="1">
              <a:lnSpc>
                <a:spcPct val="92000"/>
              </a:lnSpc>
            </a:pPr>
            <a:r>
              <a:rPr lang="en-US" sz="1800" dirty="0" smtClean="0"/>
              <a:t>Test bare and dressed 650 MHz cavities</a:t>
            </a:r>
          </a:p>
          <a:p>
            <a:pPr lvl="1">
              <a:lnSpc>
                <a:spcPct val="92000"/>
              </a:lnSpc>
            </a:pPr>
            <a:r>
              <a:rPr lang="en-US" sz="1800" dirty="0" smtClean="0"/>
              <a:t>Design HTS 2 to allow 650 MHz CW testing</a:t>
            </a:r>
          </a:p>
          <a:p>
            <a:pPr lvl="1">
              <a:lnSpc>
                <a:spcPct val="92000"/>
              </a:lnSpc>
            </a:pPr>
            <a:r>
              <a:rPr lang="en-US" sz="1800" dirty="0" smtClean="0"/>
              <a:t>Design/build/test a 650 MHz cryomodule (incl. test stand)</a:t>
            </a:r>
          </a:p>
          <a:p>
            <a:pPr>
              <a:lnSpc>
                <a:spcPct val="92000"/>
              </a:lnSpc>
            </a:pPr>
            <a:r>
              <a:rPr lang="en-US" sz="2600" dirty="0" smtClean="0"/>
              <a:t>All of this in collaboration with our SRF partners!</a:t>
            </a:r>
          </a:p>
          <a:p>
            <a:pPr lvl="1">
              <a:lnSpc>
                <a:spcPct val="95000"/>
              </a:lnSpc>
            </a:pPr>
            <a:endParaRPr lang="en-US" dirty="0" smtClean="0"/>
          </a:p>
        </p:txBody>
      </p:sp>
      <p:sp>
        <p:nvSpPr>
          <p:cNvPr id="18437" name="Title 5"/>
          <p:cNvSpPr>
            <a:spLocks noGrp="1"/>
          </p:cNvSpPr>
          <p:nvPr>
            <p:ph type="title"/>
          </p:nvPr>
        </p:nvSpPr>
        <p:spPr>
          <a:xfrm>
            <a:off x="457200" y="228600"/>
            <a:ext cx="7924800" cy="762000"/>
          </a:xfrm>
        </p:spPr>
        <p:txBody>
          <a:bodyPr/>
          <a:lstStyle/>
          <a:p>
            <a:r>
              <a:rPr lang="en-US" dirty="0" smtClean="0"/>
              <a:t>Integrated SRF Goals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934200" y="6096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Page</a:t>
            </a:r>
            <a:r>
              <a:rPr lang="en-US" sz="24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fld id="{3319A859-3877-4616-8C82-F856E8AA480D}" type="slidenum">
              <a:rPr lang="en-US" sz="1200" i="1" kern="120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23</a:t>
            </a:fld>
            <a:endParaRPr lang="en-US" sz="1200" i="1" kern="1200" dirty="0">
              <a:solidFill>
                <a:srgbClr val="000099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7620000" cy="914400"/>
          </a:xfrm>
        </p:spPr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en-US" dirty="0" smtClean="0"/>
              <a:t>Integrated SRF plan</a:t>
            </a:r>
            <a:endParaRPr lang="en-US" sz="3200" dirty="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305800" cy="47244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Approach: make a plan assuming OHEP ILC and SRF guidance, redirect HINS SRF labor &amp; M&amp;S, planned PX SRF development funds in GenAccDev through in FY15</a:t>
            </a:r>
            <a:endParaRPr lang="en-US" sz="1600" dirty="0" smtClean="0"/>
          </a:p>
          <a:p>
            <a:pPr lvl="1" eaLnBrk="1" hangingPunct="1"/>
            <a:r>
              <a:rPr lang="en-US" sz="1600" dirty="0" smtClean="0"/>
              <a:t>Write down the tasks, estimate the cost and duration</a:t>
            </a:r>
          </a:p>
          <a:p>
            <a:pPr lvl="1" eaLnBrk="1" hangingPunct="1"/>
            <a:r>
              <a:rPr lang="en-US" sz="1600" dirty="0" smtClean="0"/>
              <a:t>Assume plausible rate of technical success</a:t>
            </a:r>
          </a:p>
          <a:p>
            <a:pPr lvl="1" eaLnBrk="1" hangingPunct="1"/>
            <a:r>
              <a:rPr lang="en-US" sz="1600" dirty="0" smtClean="0"/>
              <a:t>Respect stated purpose of B&amp;R, balance SWF and M&amp;S within B&amp;R</a:t>
            </a:r>
          </a:p>
          <a:p>
            <a:pPr lvl="1" eaLnBrk="1" hangingPunct="1"/>
            <a:r>
              <a:rPr lang="en-US" sz="1600" dirty="0" smtClean="0"/>
              <a:t>Progress paced by overall workforce size, technical issues, &amp; funding</a:t>
            </a:r>
          </a:p>
          <a:p>
            <a:pPr eaLnBrk="1" hangingPunct="1"/>
            <a:r>
              <a:rPr lang="en-US" sz="2400" dirty="0" smtClean="0"/>
              <a:t>Conclude: Made a plan that is technically achievable</a:t>
            </a:r>
          </a:p>
          <a:p>
            <a:pPr lvl="1" eaLnBrk="1" hangingPunct="1"/>
            <a:r>
              <a:rPr lang="en-US" sz="1600" dirty="0" smtClean="0"/>
              <a:t>Overall M&amp;S funding is close to the need </a:t>
            </a:r>
          </a:p>
          <a:p>
            <a:pPr lvl="1" eaLnBrk="1" hangingPunct="1"/>
            <a:r>
              <a:rPr lang="en-US" sz="1600" dirty="0" smtClean="0"/>
              <a:t>Assumes ~constant workforce through FY13, may not support 650 MHz tasks</a:t>
            </a:r>
          </a:p>
          <a:p>
            <a:pPr lvl="1" eaLnBrk="1" hangingPunct="1"/>
            <a:r>
              <a:rPr lang="en-US" sz="1600" dirty="0" smtClean="0"/>
              <a:t>Overall schedule is plausible but optimistic to support a FY15 PX start</a:t>
            </a:r>
          </a:p>
          <a:p>
            <a:pPr lvl="1" eaLnBrk="1" hangingPunct="1"/>
            <a:r>
              <a:rPr lang="en-US" sz="1600" dirty="0" smtClean="0"/>
              <a:t>Issues: ILC funding for SRF beyond FY12,   FY11 M&amp;S for SRF operations given EBW MIE, achieving the 650 MHz timeline, keeping SRF industry engaged </a:t>
            </a:r>
          </a:p>
          <a:p>
            <a:pPr lvl="1" eaLnBrk="1" hangingPunct="1"/>
            <a:r>
              <a:rPr lang="en-US" sz="1600" dirty="0" smtClean="0"/>
              <a:t>Will speak to each of these in a minute</a:t>
            </a:r>
          </a:p>
          <a:p>
            <a:pPr lvl="1" eaLnBrk="1" hangingPunct="1"/>
            <a:endParaRPr lang="en-US" sz="1600" dirty="0" smtClean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934200" y="6096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Page</a:t>
            </a:r>
            <a:r>
              <a:rPr lang="en-US" sz="24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fld id="{3319A859-3877-4616-8C82-F856E8AA480D}" type="slidenum">
              <a:rPr lang="en-US" sz="1200" i="1" kern="120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24</a:t>
            </a:fld>
            <a:endParaRPr lang="en-US" sz="1200" i="1" kern="1200" dirty="0">
              <a:solidFill>
                <a:srgbClr val="000099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7924800" cy="762000"/>
          </a:xfrm>
        </p:spPr>
        <p:txBody>
          <a:bodyPr/>
          <a:lstStyle/>
          <a:p>
            <a:r>
              <a:rPr lang="en-US" dirty="0" smtClean="0"/>
              <a:t>Integrated SRF Plan </a:t>
            </a:r>
            <a:r>
              <a:rPr lang="en-US" sz="2800" dirty="0" smtClean="0"/>
              <a:t>(Cryomodules)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5943600"/>
            <a:ext cx="55149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6304" y="1447800"/>
            <a:ext cx="8769096" cy="4422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934200" y="6096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Page</a:t>
            </a:r>
            <a:r>
              <a:rPr lang="en-US" sz="24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fld id="{3319A859-3877-4616-8C82-F856E8AA480D}" type="slidenum">
              <a:rPr lang="en-US" sz="1200" i="1" kern="120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25</a:t>
            </a:fld>
            <a:endParaRPr lang="en-US" sz="1200" i="1" kern="1200" dirty="0">
              <a:solidFill>
                <a:srgbClr val="000099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153400" cy="762000"/>
          </a:xfrm>
        </p:spPr>
        <p:txBody>
          <a:bodyPr/>
          <a:lstStyle/>
          <a:p>
            <a:r>
              <a:rPr lang="en-US" dirty="0" smtClean="0"/>
              <a:t>Integrated SRF Plan </a:t>
            </a:r>
            <a:r>
              <a:rPr lang="en-US" sz="2800" dirty="0" smtClean="0"/>
              <a:t>(Infrastructure)</a:t>
            </a:r>
            <a:endParaRPr lang="en-US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3625" y="6096000"/>
            <a:ext cx="55149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6304" y="1447800"/>
            <a:ext cx="8769096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934200" y="6096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Page</a:t>
            </a:r>
            <a:r>
              <a:rPr lang="en-US" sz="24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fld id="{3319A859-3877-4616-8C82-F856E8AA480D}" type="slidenum">
              <a:rPr lang="en-US" sz="1200" i="1" kern="120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26</a:t>
            </a:fld>
            <a:endParaRPr lang="en-US" sz="1200" i="1" kern="1200" dirty="0">
              <a:solidFill>
                <a:srgbClr val="000099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7924800" cy="838200"/>
          </a:xfrm>
        </p:spPr>
        <p:txBody>
          <a:bodyPr/>
          <a:lstStyle/>
          <a:p>
            <a:r>
              <a:rPr lang="en-US" dirty="0" smtClean="0"/>
              <a:t>Resource Load Integrated Plan</a:t>
            </a:r>
            <a:br>
              <a:rPr lang="en-US" dirty="0" smtClean="0"/>
            </a:br>
            <a:r>
              <a:rPr lang="en-US" sz="1800" dirty="0" smtClean="0"/>
              <a:t>Summary Tasks from a much larger spreadsheet (iterating)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75325" y="5943600"/>
            <a:ext cx="5820824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kern="1200" dirty="0">
                <a:solidFill>
                  <a:srgbClr val="FF0000"/>
                </a:solidFill>
                <a:latin typeface="Arial Unicode MS" pitchFamily="34" charset="-128"/>
                <a:ea typeface="+mn-ea"/>
                <a:cs typeface="+mn-cs"/>
              </a:rPr>
              <a:t>GenAccDev  thru FY13, then  assumes additional Px R&amp;D funds: Profile from Steve</a:t>
            </a:r>
          </a:p>
        </p:txBody>
      </p:sp>
      <p:pic>
        <p:nvPicPr>
          <p:cNvPr id="3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1168" y="1447800"/>
            <a:ext cx="8714232" cy="452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Bent Arrow 4"/>
          <p:cNvSpPr/>
          <p:nvPr/>
        </p:nvSpPr>
        <p:spPr bwMode="auto">
          <a:xfrm flipV="1">
            <a:off x="381000" y="5943600"/>
            <a:ext cx="381000" cy="228600"/>
          </a:xfrm>
          <a:prstGeom prst="ben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i="1" kern="1200" dirty="0">
              <a:solidFill>
                <a:srgbClr val="000099"/>
              </a:solidFill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7391400" y="5715000"/>
            <a:ext cx="762000" cy="228600"/>
          </a:xfrm>
          <a:prstGeom prst="rect">
            <a:avLst/>
          </a:prstGeom>
          <a:solidFill>
            <a:srgbClr val="00B050">
              <a:alpha val="14902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i="1" kern="1200" dirty="0">
              <a:solidFill>
                <a:srgbClr val="000099"/>
              </a:solidFill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153400" y="5715000"/>
            <a:ext cx="762000" cy="228600"/>
          </a:xfrm>
          <a:prstGeom prst="rect">
            <a:avLst/>
          </a:prstGeom>
          <a:solidFill>
            <a:srgbClr val="00B050">
              <a:alpha val="14902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i="1" kern="1200" dirty="0">
              <a:solidFill>
                <a:srgbClr val="000099"/>
              </a:solidFill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934200" y="6096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Page</a:t>
            </a:r>
            <a:r>
              <a:rPr lang="en-US" sz="24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fld id="{3319A859-3877-4616-8C82-F856E8AA480D}" type="slidenum">
              <a:rPr lang="en-US" sz="1200" i="1" kern="120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27</a:t>
            </a:fld>
            <a:endParaRPr lang="en-US" sz="1200" i="1" kern="1200" dirty="0">
              <a:solidFill>
                <a:srgbClr val="000099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6974" y="6320135"/>
            <a:ext cx="708078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i="0" dirty="0" smtClean="0">
                <a:solidFill>
                  <a:srgbClr val="FF0000"/>
                </a:solidFill>
              </a:rPr>
              <a:t>Sum of yellow row is over $ 300 M in SRF funding!</a:t>
            </a:r>
            <a:endParaRPr lang="en-US" sz="2400" b="1" i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33400"/>
            <a:ext cx="7620000" cy="609600"/>
          </a:xfrm>
        </p:spPr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en-US" sz="4000" dirty="0" smtClean="0"/>
              <a:t>Summary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2800" dirty="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382000" cy="4724400"/>
          </a:xfrm>
        </p:spPr>
        <p:txBody>
          <a:bodyPr/>
          <a:lstStyle/>
          <a:p>
            <a:pPr>
              <a:spcBef>
                <a:spcPct val="25000"/>
              </a:spcBef>
            </a:pPr>
            <a:r>
              <a:rPr lang="en-US" sz="2000" b="1" dirty="0" smtClean="0"/>
              <a:t>SRF effort at FNAL started 4 yrs ago at “square 1”</a:t>
            </a:r>
          </a:p>
          <a:p>
            <a:pPr>
              <a:spcBef>
                <a:spcPct val="25000"/>
              </a:spcBef>
            </a:pPr>
            <a:r>
              <a:rPr lang="en-US" sz="2000" b="1" dirty="0" smtClean="0"/>
              <a:t>Rapidly becoming a world class SRF lab</a:t>
            </a:r>
          </a:p>
          <a:p>
            <a:pPr lvl="1">
              <a:spcBef>
                <a:spcPct val="25000"/>
              </a:spcBef>
            </a:pPr>
            <a:r>
              <a:rPr lang="en-US" sz="1800" b="1" dirty="0" smtClean="0"/>
              <a:t>Built &amp; operate some of the best SRF infrastructure in the world</a:t>
            </a:r>
          </a:p>
          <a:p>
            <a:pPr lvl="1">
              <a:spcBef>
                <a:spcPct val="25000"/>
              </a:spcBef>
            </a:pPr>
            <a:r>
              <a:rPr lang="en-US" sz="1800" b="1" dirty="0" smtClean="0"/>
              <a:t>Developing world class SRF scientific and engineering staff</a:t>
            </a:r>
          </a:p>
          <a:p>
            <a:pPr lvl="1">
              <a:spcBef>
                <a:spcPct val="25000"/>
              </a:spcBef>
            </a:pPr>
            <a:r>
              <a:rPr lang="en-US" sz="1800" b="1" dirty="0" smtClean="0"/>
              <a:t>Established strong collaborative connections</a:t>
            </a:r>
          </a:p>
          <a:p>
            <a:pPr>
              <a:spcBef>
                <a:spcPct val="25000"/>
              </a:spcBef>
            </a:pPr>
            <a:r>
              <a:rPr lang="en-US" sz="2000" b="1" dirty="0" smtClean="0"/>
              <a:t>Considerable technical progress and excellent reviews</a:t>
            </a:r>
          </a:p>
          <a:p>
            <a:pPr>
              <a:spcBef>
                <a:spcPct val="25000"/>
              </a:spcBef>
            </a:pPr>
            <a:r>
              <a:rPr lang="en-US" sz="2000" b="1" dirty="0" smtClean="0"/>
              <a:t>Significant contributions to global ILC program</a:t>
            </a:r>
          </a:p>
          <a:p>
            <a:pPr>
              <a:spcBef>
                <a:spcPct val="25000"/>
              </a:spcBef>
            </a:pPr>
            <a:r>
              <a:rPr lang="en-US" sz="2000" b="1" dirty="0" smtClean="0"/>
              <a:t>Extensive SRF Infrastructure constructed and </a:t>
            </a:r>
            <a:r>
              <a:rPr lang="en-US" sz="2000" b="1" dirty="0" smtClean="0">
                <a:solidFill>
                  <a:srgbClr val="FF0000"/>
                </a:solidFill>
              </a:rPr>
              <a:t>in operation</a:t>
            </a:r>
          </a:p>
          <a:p>
            <a:pPr lvl="1">
              <a:spcBef>
                <a:spcPct val="25000"/>
              </a:spcBef>
            </a:pPr>
            <a:r>
              <a:rPr lang="en-US" sz="1800" b="1" dirty="0" smtClean="0"/>
              <a:t>Supports GDE SRF goals for ILC</a:t>
            </a:r>
          </a:p>
          <a:p>
            <a:pPr lvl="1">
              <a:spcBef>
                <a:spcPct val="25000"/>
              </a:spcBef>
            </a:pPr>
            <a:r>
              <a:rPr lang="en-US" sz="1800" b="1" dirty="0" smtClean="0"/>
              <a:t>Supports revised Project X baseline</a:t>
            </a:r>
          </a:p>
          <a:p>
            <a:pPr lvl="1">
              <a:spcBef>
                <a:spcPct val="25000"/>
              </a:spcBef>
            </a:pPr>
            <a:r>
              <a:rPr lang="en-US" sz="1800" b="1" dirty="0" smtClean="0"/>
              <a:t>Supports U.S. Industrialization of SRF technology</a:t>
            </a:r>
          </a:p>
          <a:p>
            <a:pPr>
              <a:spcBef>
                <a:spcPct val="25000"/>
              </a:spcBef>
            </a:pPr>
            <a:r>
              <a:rPr lang="en-US" sz="2000" b="1" dirty="0" smtClean="0"/>
              <a:t>Additional infrastructure under construction</a:t>
            </a:r>
          </a:p>
          <a:p>
            <a:pPr>
              <a:spcBef>
                <a:spcPct val="25000"/>
              </a:spcBef>
            </a:pPr>
            <a:endParaRPr lang="en-US" sz="2600" b="1" dirty="0" smtClean="0"/>
          </a:p>
          <a:p>
            <a:pPr>
              <a:spcBef>
                <a:spcPct val="25000"/>
              </a:spcBef>
            </a:pPr>
            <a:endParaRPr lang="en-US" sz="2600" b="1" dirty="0" smtClean="0"/>
          </a:p>
          <a:p>
            <a:pPr>
              <a:spcBef>
                <a:spcPct val="25000"/>
              </a:spcBef>
            </a:pPr>
            <a:endParaRPr lang="en-US" sz="2400" b="1" dirty="0" smtClean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934200" y="6096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Page</a:t>
            </a:r>
            <a:r>
              <a:rPr lang="en-US" sz="24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fld id="{3319A859-3877-4616-8C82-F856E8AA480D}" type="slidenum">
              <a:rPr lang="en-US" sz="1200" i="1" kern="120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28</a:t>
            </a:fld>
            <a:endParaRPr lang="en-US" sz="1200" i="1" kern="1200" dirty="0">
              <a:solidFill>
                <a:srgbClr val="000099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33400"/>
            <a:ext cx="7620000" cy="609600"/>
          </a:xfrm>
        </p:spPr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en-US" sz="4000" dirty="0" smtClean="0"/>
              <a:t>Summary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2800" dirty="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382000" cy="4724400"/>
          </a:xfrm>
        </p:spPr>
        <p:txBody>
          <a:bodyPr/>
          <a:lstStyle/>
          <a:p>
            <a:pPr>
              <a:spcBef>
                <a:spcPct val="25000"/>
              </a:spcBef>
              <a:buNone/>
            </a:pPr>
            <a:r>
              <a:rPr lang="en-US" sz="2000" b="1" dirty="0" smtClean="0"/>
              <a:t>Program Management:</a:t>
            </a:r>
          </a:p>
          <a:p>
            <a:pPr>
              <a:spcBef>
                <a:spcPct val="25000"/>
              </a:spcBef>
            </a:pPr>
            <a:r>
              <a:rPr lang="en-US" sz="2000" b="1" dirty="0" smtClean="0"/>
              <a:t>Have demonstrated our ability to roll with the punches</a:t>
            </a:r>
          </a:p>
          <a:p>
            <a:pPr lvl="1">
              <a:spcBef>
                <a:spcPct val="25000"/>
              </a:spcBef>
            </a:pPr>
            <a:r>
              <a:rPr lang="en-US" sz="1800" b="1" dirty="0" smtClean="0"/>
              <a:t>Omnibus bill, workforce disruption, delayed ILC</a:t>
            </a:r>
          </a:p>
          <a:p>
            <a:pPr lvl="1">
              <a:spcBef>
                <a:spcPct val="25000"/>
              </a:spcBef>
            </a:pPr>
            <a:r>
              <a:rPr lang="en-US" sz="1800" b="1" dirty="0" smtClean="0"/>
              <a:t>ARRA funds!</a:t>
            </a:r>
          </a:p>
          <a:p>
            <a:pPr lvl="1">
              <a:spcBef>
                <a:spcPct val="25000"/>
              </a:spcBef>
            </a:pPr>
            <a:r>
              <a:rPr lang="en-US" sz="1800" b="1" dirty="0" smtClean="0"/>
              <a:t>Project X technical changes</a:t>
            </a:r>
          </a:p>
          <a:p>
            <a:pPr>
              <a:spcBef>
                <a:spcPct val="25000"/>
              </a:spcBef>
            </a:pPr>
            <a:r>
              <a:rPr lang="en-US" sz="2000" b="1" dirty="0" smtClean="0"/>
              <a:t>Plan Single point management of SRF effort in FY11 </a:t>
            </a:r>
          </a:p>
          <a:p>
            <a:pPr lvl="1">
              <a:spcBef>
                <a:spcPct val="25000"/>
              </a:spcBef>
            </a:pPr>
            <a:r>
              <a:rPr lang="en-US" sz="1800" b="1" dirty="0" smtClean="0"/>
              <a:t>Will further improve efficiency and effectiveness of the program</a:t>
            </a:r>
          </a:p>
          <a:p>
            <a:pPr lvl="1">
              <a:spcBef>
                <a:spcPct val="25000"/>
              </a:spcBef>
              <a:buNone/>
            </a:pPr>
            <a:endParaRPr lang="en-US" sz="1800" b="1" dirty="0" smtClean="0"/>
          </a:p>
          <a:p>
            <a:pPr>
              <a:spcBef>
                <a:spcPct val="25000"/>
              </a:spcBef>
            </a:pPr>
            <a:r>
              <a:rPr lang="en-US" sz="2000" b="1" dirty="0" smtClean="0"/>
              <a:t>Future: Creating an integrated SRF plan</a:t>
            </a:r>
          </a:p>
          <a:p>
            <a:pPr lvl="1">
              <a:spcBef>
                <a:spcPct val="25000"/>
              </a:spcBef>
            </a:pPr>
            <a:r>
              <a:rPr lang="en-US" sz="1800" b="1" dirty="0" smtClean="0"/>
              <a:t>Supports both ILC and Project X R&amp;D goals</a:t>
            </a:r>
          </a:p>
          <a:p>
            <a:pPr lvl="1">
              <a:spcBef>
                <a:spcPct val="25000"/>
              </a:spcBef>
            </a:pPr>
            <a:r>
              <a:rPr lang="en-US" sz="1800" b="1" dirty="0" smtClean="0"/>
              <a:t>Resources consistent with OHEP budget guidance. </a:t>
            </a:r>
          </a:p>
          <a:p>
            <a:pPr lvl="1">
              <a:spcBef>
                <a:spcPct val="25000"/>
              </a:spcBef>
            </a:pPr>
            <a:r>
              <a:rPr lang="en-US" sz="1800" b="1" dirty="0" smtClean="0"/>
              <a:t>All scenarios force technical delays of some PX tasks (e.g. 650 MHz)</a:t>
            </a:r>
          </a:p>
          <a:p>
            <a:pPr lvl="1">
              <a:spcBef>
                <a:spcPct val="25000"/>
              </a:spcBef>
            </a:pPr>
            <a:r>
              <a:rPr lang="en-US" sz="1800" b="1" dirty="0" smtClean="0"/>
              <a:t>Believe plan is achievable by FY15 within OHEP funding guidance</a:t>
            </a:r>
            <a:endParaRPr lang="en-US" sz="2000" b="1" dirty="0" smtClean="0"/>
          </a:p>
          <a:p>
            <a:pPr eaLnBrk="1" hangingPunct="1">
              <a:lnSpc>
                <a:spcPct val="90000"/>
              </a:lnSpc>
            </a:pPr>
            <a:endParaRPr lang="en-US" sz="1800" dirty="0" smtClean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934200" y="6096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Page</a:t>
            </a:r>
            <a:r>
              <a:rPr lang="en-US" sz="24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fld id="{3319A859-3877-4616-8C82-F856E8AA480D}" type="slidenum">
              <a:rPr lang="en-US" sz="1200" i="1" kern="120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29</a:t>
            </a:fld>
            <a:endParaRPr lang="en-US" sz="1200" i="1" kern="1200" dirty="0">
              <a:solidFill>
                <a:srgbClr val="000099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SRF an Enabling Technology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4724400"/>
          </a:xfrm>
        </p:spPr>
        <p:txBody>
          <a:bodyPr/>
          <a:lstStyle/>
          <a:p>
            <a:r>
              <a:rPr lang="en-US" sz="2400" dirty="0" smtClean="0"/>
              <a:t>SRF is an enabling technology envisioned for use in many new applications of interest to the Office of Science</a:t>
            </a:r>
          </a:p>
          <a:p>
            <a:pPr lvl="1"/>
            <a:r>
              <a:rPr lang="en-US" sz="1800" dirty="0" smtClean="0"/>
              <a:t>Project X</a:t>
            </a:r>
          </a:p>
          <a:p>
            <a:pPr lvl="1"/>
            <a:r>
              <a:rPr lang="en-US" sz="1800" dirty="0" smtClean="0"/>
              <a:t>International Linear Collider</a:t>
            </a:r>
          </a:p>
          <a:p>
            <a:pPr lvl="1"/>
            <a:r>
              <a:rPr lang="en-US" sz="1800" dirty="0" smtClean="0"/>
              <a:t>Muon Collider</a:t>
            </a:r>
          </a:p>
          <a:p>
            <a:pPr lvl="1"/>
            <a:r>
              <a:rPr lang="en-US" sz="1800" dirty="0" smtClean="0"/>
              <a:t>Lights Sources, ERL, ADS etc</a:t>
            </a:r>
          </a:p>
          <a:p>
            <a:pPr lvl="1"/>
            <a:endParaRPr lang="en-US" sz="1800" dirty="0" smtClean="0"/>
          </a:p>
          <a:p>
            <a:r>
              <a:rPr lang="en-US" sz="2400" dirty="0" smtClean="0"/>
              <a:t>SRF R&amp;D at FNAL began 1990’s via the TESLA collab.</a:t>
            </a:r>
          </a:p>
          <a:p>
            <a:pPr lvl="1"/>
            <a:r>
              <a:rPr lang="en-US" sz="1800" dirty="0" smtClean="0"/>
              <a:t>Design/construction of FNPL and 3.9 GHz cryomodule (collab with DESY)</a:t>
            </a:r>
          </a:p>
          <a:p>
            <a:pPr lvl="1"/>
            <a:r>
              <a:rPr lang="en-US" sz="1800" dirty="0" smtClean="0"/>
              <a:t>FNAL effort was small (U.S. was pushing warm technology for ILC)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934200" y="6096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Page</a:t>
            </a:r>
            <a:r>
              <a:rPr lang="en-US" sz="24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fld id="{3319A859-3877-4616-8C82-F856E8AA480D}" type="slidenum">
              <a:rPr lang="en-US" sz="1200" i="1" kern="120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3</a:t>
            </a:fld>
            <a:endParaRPr lang="en-US" sz="1200" i="1" kern="1200" dirty="0">
              <a:solidFill>
                <a:srgbClr val="000099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09825" y="4933950"/>
            <a:ext cx="3902075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63675" y="2819400"/>
            <a:ext cx="2173288" cy="203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49675" y="2722563"/>
            <a:ext cx="2651125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005388"/>
            <a:ext cx="2362200" cy="185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0" name="Rectangle 8"/>
          <p:cNvSpPr>
            <a:spLocks noChangeArrowheads="1"/>
          </p:cNvSpPr>
          <p:nvPr/>
        </p:nvSpPr>
        <p:spPr bwMode="auto">
          <a:xfrm>
            <a:off x="152400" y="6359525"/>
            <a:ext cx="1981200" cy="369332"/>
          </a:xfrm>
          <a:prstGeom prst="rect">
            <a:avLst/>
          </a:prstGeom>
          <a:solidFill>
            <a:srgbClr val="FFFFFF"/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kern="120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Final Assembly</a:t>
            </a:r>
          </a:p>
        </p:txBody>
      </p:sp>
      <p:pic>
        <p:nvPicPr>
          <p:cNvPr id="31751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19875" y="284163"/>
            <a:ext cx="2376488" cy="214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2" name="Picture 10" descr="HPIM094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46875" y="2551113"/>
            <a:ext cx="2170113" cy="22479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31753" name="Rectangle 11"/>
          <p:cNvSpPr>
            <a:spLocks noChangeArrowheads="1"/>
          </p:cNvSpPr>
          <p:nvPr/>
        </p:nvSpPr>
        <p:spPr bwMode="auto">
          <a:xfrm>
            <a:off x="7059613" y="2332038"/>
            <a:ext cx="1673225" cy="400050"/>
          </a:xfrm>
          <a:prstGeom prst="rect">
            <a:avLst/>
          </a:prstGeom>
          <a:solidFill>
            <a:srgbClr val="FFFFFF"/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kern="120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HTS</a:t>
            </a:r>
          </a:p>
        </p:txBody>
      </p:sp>
      <p:pic>
        <p:nvPicPr>
          <p:cNvPr id="31754" name="Picture 12" descr="DSCN146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39875" y="304800"/>
            <a:ext cx="2438400" cy="2344738"/>
          </a:xfrm>
          <a:prstGeom prst="rect">
            <a:avLst/>
          </a:prstGeom>
          <a:noFill/>
          <a:ln w="19050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31755" name="Rectangle 13"/>
          <p:cNvSpPr>
            <a:spLocks noChangeArrowheads="1"/>
          </p:cNvSpPr>
          <p:nvPr/>
        </p:nvSpPr>
        <p:spPr bwMode="auto">
          <a:xfrm>
            <a:off x="1600200" y="2133600"/>
            <a:ext cx="1676400" cy="400050"/>
          </a:xfrm>
          <a:prstGeom prst="rect">
            <a:avLst/>
          </a:prstGeom>
          <a:solidFill>
            <a:srgbClr val="FFFFFF"/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kern="120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VTS</a:t>
            </a:r>
          </a:p>
        </p:txBody>
      </p:sp>
      <p:pic>
        <p:nvPicPr>
          <p:cNvPr id="31756" name="Picture 14" descr="AES1_20060827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088" y="0"/>
            <a:ext cx="1250950" cy="4692650"/>
          </a:xfrm>
          <a:prstGeom prst="rect">
            <a:avLst/>
          </a:prstGeom>
          <a:noFill/>
          <a:ln w="19050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31757" name="Rectangle 15"/>
          <p:cNvSpPr>
            <a:spLocks noChangeArrowheads="1"/>
          </p:cNvSpPr>
          <p:nvPr/>
        </p:nvSpPr>
        <p:spPr bwMode="auto">
          <a:xfrm>
            <a:off x="1676400" y="4419600"/>
            <a:ext cx="1727200" cy="338138"/>
          </a:xfrm>
          <a:prstGeom prst="rect">
            <a:avLst/>
          </a:prstGeom>
          <a:solidFill>
            <a:srgbClr val="FFFFFF"/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120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String Assembly </a:t>
            </a:r>
            <a:endParaRPr lang="en-US" sz="1200" b="1" kern="1200" dirty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1758" name="Rectangle 16"/>
          <p:cNvSpPr>
            <a:spLocks noChangeArrowheads="1"/>
          </p:cNvSpPr>
          <p:nvPr/>
        </p:nvSpPr>
        <p:spPr bwMode="auto">
          <a:xfrm>
            <a:off x="4343400" y="4419600"/>
            <a:ext cx="2089150" cy="369888"/>
          </a:xfrm>
          <a:prstGeom prst="rect">
            <a:avLst/>
          </a:prstGeom>
          <a:solidFill>
            <a:srgbClr val="FFFFFF"/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kern="120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MP9 Clean Room</a:t>
            </a:r>
          </a:p>
        </p:txBody>
      </p:sp>
      <p:sp>
        <p:nvSpPr>
          <p:cNvPr id="31759" name="Rectangle 17"/>
          <p:cNvSpPr>
            <a:spLocks noChangeArrowheads="1"/>
          </p:cNvSpPr>
          <p:nvPr/>
        </p:nvSpPr>
        <p:spPr bwMode="auto">
          <a:xfrm>
            <a:off x="228600" y="4114800"/>
            <a:ext cx="838200" cy="400050"/>
          </a:xfrm>
          <a:prstGeom prst="rect">
            <a:avLst/>
          </a:prstGeom>
          <a:solidFill>
            <a:srgbClr val="FFFFFF"/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kern="120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VTS</a:t>
            </a:r>
          </a:p>
        </p:txBody>
      </p:sp>
      <p:sp>
        <p:nvSpPr>
          <p:cNvPr id="31760" name="Rectangle 20"/>
          <p:cNvSpPr>
            <a:spLocks noChangeArrowheads="1"/>
          </p:cNvSpPr>
          <p:nvPr/>
        </p:nvSpPr>
        <p:spPr bwMode="auto">
          <a:xfrm>
            <a:off x="2465388" y="6427788"/>
            <a:ext cx="3787775" cy="381000"/>
          </a:xfrm>
          <a:prstGeom prst="rect">
            <a:avLst/>
          </a:prstGeom>
          <a:solidFill>
            <a:srgbClr val="FF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sz="1800" b="1" kern="1200" dirty="0">
                <a:solidFill>
                  <a:srgbClr val="FF0000"/>
                </a:solidFill>
                <a:latin typeface="Arial Unicode MS" pitchFamily="34" charset="-128"/>
                <a:ea typeface="+mn-ea"/>
                <a:cs typeface="+mn-cs"/>
              </a:rPr>
              <a:t>1</a:t>
            </a:r>
            <a:r>
              <a:rPr kumimoji="1" lang="en-US" sz="1800" b="1" kern="1200" baseline="30000" dirty="0">
                <a:solidFill>
                  <a:srgbClr val="FF0000"/>
                </a:solidFill>
                <a:latin typeface="Arial Unicode MS" pitchFamily="34" charset="-128"/>
                <a:ea typeface="+mn-ea"/>
                <a:cs typeface="+mn-cs"/>
              </a:rPr>
              <a:t>st</a:t>
            </a:r>
            <a:r>
              <a:rPr kumimoji="1" lang="en-US" sz="1800" b="1" kern="1200" dirty="0">
                <a:solidFill>
                  <a:srgbClr val="FF0000"/>
                </a:solidFill>
                <a:latin typeface="Arial Unicode MS" pitchFamily="34" charset="-128"/>
                <a:ea typeface="+mn-ea"/>
                <a:cs typeface="+mn-cs"/>
              </a:rPr>
              <a:t> U.S. built ILC/PX Cryomodule </a:t>
            </a:r>
          </a:p>
        </p:txBody>
      </p:sp>
      <p:pic>
        <p:nvPicPr>
          <p:cNvPr id="31761" name="Picture 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484938" y="4878388"/>
            <a:ext cx="2609850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62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6554788" y="6388100"/>
            <a:ext cx="2432050" cy="412750"/>
          </a:xfrm>
          <a:solidFill>
            <a:srgbClr val="FFFFFF"/>
          </a:solidFill>
          <a:ln w="28575">
            <a:solidFill>
              <a:srgbClr val="FF0000"/>
            </a:solidFill>
          </a:ln>
        </p:spPr>
        <p:txBody>
          <a:bodyPr/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1</a:t>
            </a:r>
            <a:r>
              <a:rPr lang="en-US" sz="2000" b="1" baseline="30000" dirty="0" smtClean="0">
                <a:solidFill>
                  <a:srgbClr val="FF0000"/>
                </a:solidFill>
              </a:rPr>
              <a:t>st</a:t>
            </a:r>
            <a:r>
              <a:rPr lang="en-US" sz="2000" b="1" dirty="0" smtClean="0">
                <a:solidFill>
                  <a:srgbClr val="FF0000"/>
                </a:solidFill>
              </a:rPr>
              <a:t> Dressed Cavity</a:t>
            </a:r>
            <a:endParaRPr lang="en-US" sz="2800" b="1" dirty="0" smtClean="0">
              <a:solidFill>
                <a:srgbClr val="FF0000"/>
              </a:solidFill>
            </a:endParaRPr>
          </a:p>
        </p:txBody>
      </p:sp>
      <p:pic>
        <p:nvPicPr>
          <p:cNvPr id="31763" name="Picture 19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038600" y="555625"/>
            <a:ext cx="2514600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64" name="Rectangle 19"/>
          <p:cNvSpPr>
            <a:spLocks noChangeArrowheads="1"/>
          </p:cNvSpPr>
          <p:nvPr/>
        </p:nvSpPr>
        <p:spPr bwMode="auto">
          <a:xfrm>
            <a:off x="4267200" y="1981200"/>
            <a:ext cx="2286000" cy="646113"/>
          </a:xfrm>
          <a:prstGeom prst="rect">
            <a:avLst/>
          </a:prstGeom>
          <a:solidFill>
            <a:srgbClr val="FFFFFF"/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kern="120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Cavity tuning machine</a:t>
            </a:r>
          </a:p>
        </p:txBody>
      </p:sp>
      <p:sp>
        <p:nvSpPr>
          <p:cNvPr id="31765" name="Rectangle 13"/>
          <p:cNvSpPr>
            <a:spLocks noChangeArrowheads="1"/>
          </p:cNvSpPr>
          <p:nvPr/>
        </p:nvSpPr>
        <p:spPr bwMode="auto">
          <a:xfrm>
            <a:off x="1828800" y="-30163"/>
            <a:ext cx="4876800" cy="461963"/>
          </a:xfrm>
          <a:prstGeom prst="rect">
            <a:avLst/>
          </a:prstGeom>
          <a:solidFill>
            <a:srgbClr val="FFFFFF"/>
          </a:solidFill>
          <a:ln w="38100" algn="ctr">
            <a:solidFill>
              <a:srgbClr val="0080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kern="1200" dirty="0">
                <a:solidFill>
                  <a:srgbClr val="008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New FNAL SRF infrastructure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DSC01071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54337"/>
            <a:ext cx="2660650" cy="390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5" name="Rectangle 13"/>
          <p:cNvSpPr>
            <a:spLocks noChangeArrowheads="1"/>
          </p:cNvSpPr>
          <p:nvPr/>
        </p:nvSpPr>
        <p:spPr bwMode="auto">
          <a:xfrm>
            <a:off x="533400" y="3200400"/>
            <a:ext cx="1676400" cy="1015663"/>
          </a:xfrm>
          <a:prstGeom prst="rect">
            <a:avLst/>
          </a:prstGeom>
          <a:solidFill>
            <a:srgbClr val="FFFFFF"/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kern="120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VTS 2-3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kern="120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Civil construction</a:t>
            </a:r>
          </a:p>
        </p:txBody>
      </p:sp>
      <p:pic>
        <p:nvPicPr>
          <p:cNvPr id="25" name="Picture 22"/>
          <p:cNvPicPr>
            <a:picLocks noChangeAspect="1" noChangeArrowheads="1"/>
          </p:cNvPicPr>
          <p:nvPr/>
        </p:nvPicPr>
        <p:blipFill>
          <a:blip r:embed="rId4" cstate="print"/>
          <a:srcRect l="4431" t="3485" r="4431" b="5226"/>
          <a:stretch>
            <a:fillRect/>
          </a:stretch>
        </p:blipFill>
        <p:spPr bwMode="auto">
          <a:xfrm>
            <a:off x="0" y="761999"/>
            <a:ext cx="2871344" cy="2438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Rectangle 13"/>
          <p:cNvSpPr>
            <a:spLocks noChangeArrowheads="1"/>
          </p:cNvSpPr>
          <p:nvPr/>
        </p:nvSpPr>
        <p:spPr bwMode="auto">
          <a:xfrm>
            <a:off x="0" y="152400"/>
            <a:ext cx="1219200" cy="584775"/>
          </a:xfrm>
          <a:prstGeom prst="rect">
            <a:avLst/>
          </a:prstGeom>
          <a:solidFill>
            <a:srgbClr val="FFFFFF"/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120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VTS 1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120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Tests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304800" y="1676400"/>
            <a:ext cx="2286000" cy="1588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 flipH="1" flipV="1">
            <a:off x="1638300" y="2552700"/>
            <a:ext cx="990600" cy="304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16200000" flipH="1">
            <a:off x="952500" y="4381500"/>
            <a:ext cx="533400" cy="304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5" descr="IMG_19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82758" y="762000"/>
            <a:ext cx="199884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64" name="Rectangle 19"/>
          <p:cNvSpPr>
            <a:spLocks noChangeArrowheads="1"/>
          </p:cNvSpPr>
          <p:nvPr/>
        </p:nvSpPr>
        <p:spPr bwMode="auto">
          <a:xfrm>
            <a:off x="3124200" y="533400"/>
            <a:ext cx="2286000" cy="369332"/>
          </a:xfrm>
          <a:prstGeom prst="rect">
            <a:avLst/>
          </a:prstGeom>
          <a:solidFill>
            <a:srgbClr val="FFFFFF"/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kern="120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Thermometry</a:t>
            </a:r>
          </a:p>
        </p:txBody>
      </p:sp>
      <p:pic>
        <p:nvPicPr>
          <p:cNvPr id="34" name="Picture 3" descr="HINS_RGB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03937" y="152400"/>
            <a:ext cx="3040063" cy="230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65" name="Rectangle 13"/>
          <p:cNvSpPr>
            <a:spLocks noChangeArrowheads="1"/>
          </p:cNvSpPr>
          <p:nvPr/>
        </p:nvSpPr>
        <p:spPr bwMode="auto">
          <a:xfrm>
            <a:off x="1828800" y="-30163"/>
            <a:ext cx="4876800" cy="461963"/>
          </a:xfrm>
          <a:prstGeom prst="rect">
            <a:avLst/>
          </a:prstGeom>
          <a:solidFill>
            <a:srgbClr val="FFFFFF"/>
          </a:solidFill>
          <a:ln w="38100" algn="ctr">
            <a:solidFill>
              <a:srgbClr val="0080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kern="1200" dirty="0">
                <a:solidFill>
                  <a:srgbClr val="008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SRF Progress</a:t>
            </a:r>
          </a:p>
        </p:txBody>
      </p:sp>
      <p:sp>
        <p:nvSpPr>
          <p:cNvPr id="31753" name="Rectangle 11"/>
          <p:cNvSpPr>
            <a:spLocks noChangeArrowheads="1"/>
          </p:cNvSpPr>
          <p:nvPr/>
        </p:nvSpPr>
        <p:spPr bwMode="auto">
          <a:xfrm>
            <a:off x="6553200" y="2209800"/>
            <a:ext cx="2282825" cy="707886"/>
          </a:xfrm>
          <a:prstGeom prst="rect">
            <a:avLst/>
          </a:prstGeom>
          <a:solidFill>
            <a:srgbClr val="FFFFFF"/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kern="120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325 MHz spoke resonator</a:t>
            </a:r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7" cstate="print"/>
          <a:srcRect l="8949" t="2443" r="6935" b="9291"/>
          <a:stretch>
            <a:fillRect/>
          </a:stretch>
        </p:blipFill>
        <p:spPr bwMode="auto">
          <a:xfrm>
            <a:off x="2848476" y="1981200"/>
            <a:ext cx="3628524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62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3505200" y="3962400"/>
            <a:ext cx="2432050" cy="704850"/>
          </a:xfrm>
          <a:solidFill>
            <a:srgbClr val="FFFFFF"/>
          </a:solidFill>
          <a:ln w="28575">
            <a:solidFill>
              <a:srgbClr val="FF0000"/>
            </a:solidFill>
          </a:ln>
        </p:spPr>
        <p:txBody>
          <a:bodyPr/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FNAL S1 global Cavities @ KEK</a:t>
            </a:r>
            <a:endParaRPr lang="en-US" sz="2800" b="1" dirty="0" smtClean="0">
              <a:solidFill>
                <a:srgbClr val="FF0000"/>
              </a:solidFill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 rot="5400000" flipH="1" flipV="1">
            <a:off x="4914900" y="3314700"/>
            <a:ext cx="1066800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16200000" flipV="1">
            <a:off x="4381500" y="3314700"/>
            <a:ext cx="990600" cy="152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2743200" y="4724400"/>
            <a:ext cx="4724400" cy="1979579"/>
          </a:xfrm>
          <a:prstGeom prst="rect">
            <a:avLst/>
          </a:prstGeom>
        </p:spPr>
      </p:pic>
      <p:pic>
        <p:nvPicPr>
          <p:cNvPr id="45" name="Picture 4" descr="IMG_205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>
          <a:xfrm>
            <a:off x="6037112" y="3352800"/>
            <a:ext cx="3106888" cy="1863725"/>
          </a:xfrm>
          <a:prstGeom prst="rect">
            <a:avLst/>
          </a:prstGeom>
        </p:spPr>
      </p:pic>
      <p:sp>
        <p:nvSpPr>
          <p:cNvPr id="46" name="Rectangle 3"/>
          <p:cNvSpPr txBox="1">
            <a:spLocks noChangeArrowheads="1"/>
          </p:cNvSpPr>
          <p:nvPr/>
        </p:nvSpPr>
        <p:spPr bwMode="auto">
          <a:xfrm>
            <a:off x="6248400" y="4876800"/>
            <a:ext cx="2432050" cy="704850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dirty="0">
                <a:solidFill>
                  <a:srgbClr val="FF0000"/>
                </a:solidFill>
                <a:latin typeface="Arial"/>
                <a:ea typeface="+mn-ea"/>
                <a:cs typeface="+mn-cs"/>
              </a:rPr>
              <a:t>NML</a:t>
            </a:r>
            <a:endParaRPr lang="en-US" sz="2800" b="1" dirty="0">
              <a:solidFill>
                <a:srgbClr val="FF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7467600" y="64008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US" sz="1200" dirty="0">
                <a:latin typeface="Times New Roman" pitchFamily="18" charset="0"/>
              </a:rPr>
              <a:t>Page</a:t>
            </a:r>
            <a:r>
              <a:rPr lang="en-US" sz="2400" dirty="0">
                <a:latin typeface="Times New Roman" pitchFamily="18" charset="0"/>
              </a:rPr>
              <a:t> </a:t>
            </a:r>
            <a:fld id="{7107B4C3-1C3D-4A7D-B8A7-AA3B5A3E6561}" type="slidenum">
              <a:rPr lang="en-US" sz="1200">
                <a:latin typeface="Times New Roman" pitchFamily="18" charset="0"/>
              </a:rPr>
              <a:pPr algn="r" eaLnBrk="0" hangingPunct="0">
                <a:spcBef>
                  <a:spcPct val="50000"/>
                </a:spcBef>
              </a:pPr>
              <a:t>31</a:t>
            </a:fld>
            <a:endParaRPr lang="en-US" sz="12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19"/>
          <p:cNvPicPr>
            <a:picLocks noChangeAspect="1" noChangeArrowheads="1"/>
          </p:cNvPicPr>
          <p:nvPr/>
        </p:nvPicPr>
        <p:blipFill>
          <a:blip r:embed="rId3" cstate="print"/>
          <a:srcRect t="6400"/>
          <a:stretch>
            <a:fillRect/>
          </a:stretch>
        </p:blipFill>
        <p:spPr bwMode="auto">
          <a:xfrm>
            <a:off x="152400" y="990600"/>
            <a:ext cx="32004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4" descr="IMG_183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248400" y="990600"/>
            <a:ext cx="2717800" cy="2266950"/>
          </a:xfrm>
        </p:spPr>
      </p:pic>
      <p:pic>
        <p:nvPicPr>
          <p:cNvPr id="35845" name="Picture 5" descr="IMG_189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0" y="3810000"/>
            <a:ext cx="2743200" cy="2286000"/>
          </a:xfrm>
        </p:spPr>
      </p:pic>
      <p:pic>
        <p:nvPicPr>
          <p:cNvPr id="35846" name="Picture 6" descr="Cryo Room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6096000" y="3733800"/>
            <a:ext cx="2895600" cy="2390775"/>
          </a:xfrm>
        </p:spPr>
      </p:pic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444500" y="2894013"/>
            <a:ext cx="2298700" cy="458787"/>
          </a:xfrm>
          <a:prstGeom prst="rect">
            <a:avLst/>
          </a:prstGeom>
          <a:solidFill>
            <a:srgbClr val="FF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fontAlgn="base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</a:pPr>
            <a:r>
              <a:rPr lang="en-US" sz="1400" i="1" kern="1200" dirty="0">
                <a:solidFill>
                  <a:srgbClr val="FF0000"/>
                </a:solidFill>
                <a:latin typeface="Arial Unicode MS" pitchFamily="34" charset="-128"/>
                <a:ea typeface="+mn-ea"/>
                <a:cs typeface="+mn-cs"/>
              </a:rPr>
              <a:t>1st Cryomodule installed</a:t>
            </a:r>
            <a:r>
              <a:rPr lang="en-US" sz="2800" i="1" kern="1200" dirty="0">
                <a:solidFill>
                  <a:srgbClr val="FF0000"/>
                </a:solidFill>
                <a:latin typeface="Arial Unicode MS" pitchFamily="34" charset="-128"/>
                <a:ea typeface="+mn-ea"/>
                <a:cs typeface="+mn-cs"/>
              </a:rPr>
              <a:t> </a:t>
            </a:r>
          </a:p>
        </p:txBody>
      </p:sp>
      <p:sp>
        <p:nvSpPr>
          <p:cNvPr id="35848" name="Text Box 8"/>
          <p:cNvSpPr txBox="1">
            <a:spLocks noChangeArrowheads="1"/>
          </p:cNvSpPr>
          <p:nvPr/>
        </p:nvSpPr>
        <p:spPr bwMode="auto">
          <a:xfrm>
            <a:off x="6477000" y="2819400"/>
            <a:ext cx="2298700" cy="458788"/>
          </a:xfrm>
          <a:prstGeom prst="rect">
            <a:avLst/>
          </a:prstGeom>
          <a:solidFill>
            <a:srgbClr val="FF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fontAlgn="base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</a:pPr>
            <a:r>
              <a:rPr lang="en-US" sz="1400" i="1" kern="1200" dirty="0">
                <a:solidFill>
                  <a:srgbClr val="FF0000"/>
                </a:solidFill>
                <a:latin typeface="Arial Unicode MS" pitchFamily="34" charset="-128"/>
                <a:ea typeface="+mn-ea"/>
                <a:cs typeface="+mn-cs"/>
              </a:rPr>
              <a:t>Large Vacuum Pump</a:t>
            </a:r>
            <a:r>
              <a:rPr lang="en-US" sz="2800" i="1" kern="1200" dirty="0">
                <a:solidFill>
                  <a:srgbClr val="FF0000"/>
                </a:solidFill>
                <a:latin typeface="Arial Unicode MS" pitchFamily="34" charset="-128"/>
                <a:ea typeface="+mn-ea"/>
                <a:cs typeface="+mn-cs"/>
              </a:rPr>
              <a:t> </a:t>
            </a:r>
          </a:p>
        </p:txBody>
      </p:sp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228600" y="5637213"/>
            <a:ext cx="1803400" cy="458787"/>
          </a:xfrm>
          <a:prstGeom prst="rect">
            <a:avLst/>
          </a:prstGeom>
          <a:solidFill>
            <a:srgbClr val="FF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fontAlgn="base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</a:pPr>
            <a:r>
              <a:rPr lang="en-US" sz="1400" i="1" kern="1200" dirty="0">
                <a:solidFill>
                  <a:srgbClr val="FF0000"/>
                </a:solidFill>
                <a:latin typeface="Arial Unicode MS" pitchFamily="34" charset="-128"/>
                <a:ea typeface="+mn-ea"/>
                <a:cs typeface="+mn-cs"/>
              </a:rPr>
              <a:t>Control Room</a:t>
            </a:r>
            <a:r>
              <a:rPr lang="en-US" sz="2800" i="1" kern="1200" dirty="0">
                <a:solidFill>
                  <a:srgbClr val="FF0000"/>
                </a:solidFill>
                <a:latin typeface="Arial Unicode MS" pitchFamily="34" charset="-128"/>
                <a:ea typeface="+mn-ea"/>
                <a:cs typeface="+mn-cs"/>
              </a:rPr>
              <a:t> </a:t>
            </a:r>
          </a:p>
        </p:txBody>
      </p:sp>
      <p:sp>
        <p:nvSpPr>
          <p:cNvPr id="35850" name="Text Box 10"/>
          <p:cNvSpPr txBox="1">
            <a:spLocks noChangeArrowheads="1"/>
          </p:cNvSpPr>
          <p:nvPr/>
        </p:nvSpPr>
        <p:spPr bwMode="auto">
          <a:xfrm>
            <a:off x="6705600" y="5562600"/>
            <a:ext cx="1803400" cy="458788"/>
          </a:xfrm>
          <a:prstGeom prst="rect">
            <a:avLst/>
          </a:prstGeom>
          <a:solidFill>
            <a:srgbClr val="FF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fontAlgn="base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</a:pPr>
            <a:r>
              <a:rPr lang="en-US" sz="1400" i="1" kern="1200" dirty="0">
                <a:solidFill>
                  <a:srgbClr val="FF0000"/>
                </a:solidFill>
                <a:latin typeface="Arial Unicode MS" pitchFamily="34" charset="-128"/>
                <a:ea typeface="+mn-ea"/>
                <a:cs typeface="+mn-cs"/>
              </a:rPr>
              <a:t>He Refrigerator</a:t>
            </a:r>
            <a:r>
              <a:rPr lang="en-US" sz="2800" i="1" kern="1200" dirty="0">
                <a:solidFill>
                  <a:srgbClr val="FF0000"/>
                </a:solidFill>
                <a:latin typeface="Arial Unicode MS" pitchFamily="34" charset="-128"/>
                <a:ea typeface="+mn-ea"/>
                <a:cs typeface="+mn-cs"/>
              </a:rPr>
              <a:t> </a:t>
            </a:r>
          </a:p>
        </p:txBody>
      </p:sp>
      <p:pic>
        <p:nvPicPr>
          <p:cNvPr id="35852" name="Picture 1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9000" y="990600"/>
            <a:ext cx="272891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53" name="Text Box 16"/>
          <p:cNvSpPr txBox="1">
            <a:spLocks noChangeArrowheads="1"/>
          </p:cNvSpPr>
          <p:nvPr/>
        </p:nvSpPr>
        <p:spPr bwMode="auto">
          <a:xfrm>
            <a:off x="3568700" y="2817813"/>
            <a:ext cx="2298700" cy="458787"/>
          </a:xfrm>
          <a:prstGeom prst="rect">
            <a:avLst/>
          </a:prstGeom>
          <a:solidFill>
            <a:srgbClr val="FF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fontAlgn="base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</a:pPr>
            <a:r>
              <a:rPr lang="en-US" sz="1400" i="1" kern="1200" dirty="0">
                <a:solidFill>
                  <a:srgbClr val="FF0000"/>
                </a:solidFill>
                <a:latin typeface="Arial Unicode MS" pitchFamily="34" charset="-128"/>
                <a:ea typeface="+mn-ea"/>
                <a:cs typeface="+mn-cs"/>
              </a:rPr>
              <a:t>CM Feed Can</a:t>
            </a:r>
            <a:r>
              <a:rPr lang="en-US" sz="2800" i="1" kern="1200" dirty="0">
                <a:solidFill>
                  <a:srgbClr val="FF0000"/>
                </a:solidFill>
                <a:latin typeface="Arial Unicode MS" pitchFamily="34" charset="-128"/>
                <a:ea typeface="+mn-ea"/>
                <a:cs typeface="+mn-cs"/>
              </a:rPr>
              <a:t> </a:t>
            </a:r>
          </a:p>
        </p:txBody>
      </p:sp>
      <p:pic>
        <p:nvPicPr>
          <p:cNvPr id="35854" name="Picture 1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19400" y="3768725"/>
            <a:ext cx="3048000" cy="221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55" name="Text Box 18"/>
          <p:cNvSpPr txBox="1">
            <a:spLocks noChangeArrowheads="1"/>
          </p:cNvSpPr>
          <p:nvPr/>
        </p:nvSpPr>
        <p:spPr bwMode="auto">
          <a:xfrm>
            <a:off x="3276600" y="5637213"/>
            <a:ext cx="2298700" cy="687387"/>
          </a:xfrm>
          <a:prstGeom prst="rect">
            <a:avLst/>
          </a:prstGeom>
          <a:solidFill>
            <a:srgbClr val="FF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fontAlgn="base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</a:pPr>
            <a:r>
              <a:rPr lang="en-US" sz="1400" i="1" kern="1200" dirty="0">
                <a:solidFill>
                  <a:srgbClr val="FF0000"/>
                </a:solidFill>
                <a:latin typeface="Arial Unicode MS" pitchFamily="34" charset="-128"/>
                <a:ea typeface="+mn-ea"/>
                <a:cs typeface="+mn-cs"/>
              </a:rPr>
              <a:t>Capture Cavity II @ NML</a:t>
            </a:r>
          </a:p>
          <a:p>
            <a:pPr algn="ctr" rtl="0" fontAlgn="base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</a:pPr>
            <a:r>
              <a:rPr lang="en-US" sz="1400" i="1" kern="1200" dirty="0">
                <a:solidFill>
                  <a:srgbClr val="FF0000"/>
                </a:solidFill>
                <a:latin typeface="Arial Unicode MS" pitchFamily="34" charset="-128"/>
                <a:ea typeface="+mn-ea"/>
                <a:cs typeface="+mn-cs"/>
              </a:rPr>
              <a:t>Operating at 2K</a:t>
            </a:r>
            <a:r>
              <a:rPr lang="en-US" sz="2800" i="1" kern="1200" dirty="0">
                <a:solidFill>
                  <a:srgbClr val="FF0000"/>
                </a:solidFill>
                <a:latin typeface="Arial Unicode MS" pitchFamily="34" charset="-128"/>
                <a:ea typeface="+mn-ea"/>
                <a:cs typeface="+mn-cs"/>
              </a:rPr>
              <a:t> </a:t>
            </a:r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1828800" y="228600"/>
            <a:ext cx="4876800" cy="461963"/>
          </a:xfrm>
          <a:prstGeom prst="rect">
            <a:avLst/>
          </a:prstGeom>
          <a:solidFill>
            <a:srgbClr val="FFFFFF"/>
          </a:solidFill>
          <a:ln w="38100" algn="ctr">
            <a:solidFill>
              <a:srgbClr val="0080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kern="1200" dirty="0">
                <a:solidFill>
                  <a:srgbClr val="008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Progress at NML</a:t>
            </a: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7467600" y="63246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US" sz="1200" dirty="0">
                <a:latin typeface="Times New Roman" pitchFamily="18" charset="0"/>
              </a:rPr>
              <a:t>Page</a:t>
            </a:r>
            <a:r>
              <a:rPr lang="en-US" sz="2400" dirty="0">
                <a:latin typeface="Times New Roman" pitchFamily="18" charset="0"/>
              </a:rPr>
              <a:t> </a:t>
            </a:r>
            <a:fld id="{7107B4C3-1C3D-4A7D-B8A7-AA3B5A3E6561}" type="slidenum">
              <a:rPr lang="en-US" sz="1200">
                <a:latin typeface="Times New Roman" pitchFamily="18" charset="0"/>
              </a:rPr>
              <a:pPr algn="r" eaLnBrk="0" hangingPunct="0">
                <a:spcBef>
                  <a:spcPct val="50000"/>
                </a:spcBef>
              </a:pPr>
              <a:t>32</a:t>
            </a:fld>
            <a:endParaRPr lang="en-US" sz="12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0"/>
            <a:ext cx="6934200" cy="685800"/>
          </a:xfrm>
          <a:solidFill>
            <a:srgbClr val="FFFFFF"/>
          </a:solidFill>
        </p:spPr>
        <p:txBody>
          <a:bodyPr anchor="t"/>
          <a:lstStyle/>
          <a:p>
            <a:r>
              <a:rPr lang="en-US" sz="2800" b="1" dirty="0" smtClean="0">
                <a:solidFill>
                  <a:srgbClr val="006600"/>
                </a:solidFill>
              </a:rPr>
              <a:t>New buildings and Refrigerator (ARRA)</a:t>
            </a:r>
          </a:p>
        </p:txBody>
      </p:sp>
      <p:pic>
        <p:nvPicPr>
          <p:cNvPr id="36868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33400"/>
            <a:ext cx="7620000" cy="609600"/>
          </a:xfrm>
        </p:spPr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en-US" sz="4000" dirty="0" smtClean="0"/>
              <a:t>Reaction from OHEP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2800" dirty="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610600" cy="4876800"/>
          </a:xfrm>
        </p:spPr>
        <p:txBody>
          <a:bodyPr/>
          <a:lstStyle/>
          <a:p>
            <a:pPr>
              <a:spcBef>
                <a:spcPct val="25000"/>
              </a:spcBef>
            </a:pPr>
            <a:r>
              <a:rPr lang="en-US" sz="2000" b="1" dirty="0" smtClean="0"/>
              <a:t>Dennis was in general complementary, supportive, positive</a:t>
            </a:r>
          </a:p>
          <a:p>
            <a:pPr lvl="1">
              <a:spcBef>
                <a:spcPct val="25000"/>
              </a:spcBef>
            </a:pPr>
            <a:r>
              <a:rPr lang="en-US" sz="1800" b="1" dirty="0" smtClean="0"/>
              <a:t>Accepts goals of the integrated SRF </a:t>
            </a:r>
            <a:r>
              <a:rPr lang="en-US" sz="1800" b="1" dirty="0" smtClean="0"/>
              <a:t>plan</a:t>
            </a:r>
            <a:endParaRPr lang="en-US" sz="1800" b="1" dirty="0" smtClean="0"/>
          </a:p>
          <a:p>
            <a:pPr>
              <a:spcBef>
                <a:spcPct val="25000"/>
              </a:spcBef>
            </a:pPr>
            <a:r>
              <a:rPr lang="en-US" sz="2000" b="1" dirty="0" smtClean="0"/>
              <a:t>Has a hard time selling infrastructure plans or plans to build capability over many years to OMB</a:t>
            </a:r>
            <a:r>
              <a:rPr lang="en-US" sz="2000" b="1" dirty="0" smtClean="0">
                <a:sym typeface="Wingdings" pitchFamily="2" charset="2"/>
              </a:rPr>
              <a:t> asks us to repackage into “tasks of finite duration with deliverables every few yrs”</a:t>
            </a:r>
          </a:p>
          <a:p>
            <a:pPr lvl="1">
              <a:spcBef>
                <a:spcPct val="25000"/>
              </a:spcBef>
            </a:pPr>
            <a:r>
              <a:rPr lang="en-US" sz="1600" b="1" dirty="0" smtClean="0">
                <a:sym typeface="Wingdings" pitchFamily="2" charset="2"/>
              </a:rPr>
              <a:t>ILC ramps down after FY12 (but not necessarily FNAL part)</a:t>
            </a:r>
          </a:p>
          <a:p>
            <a:pPr lvl="1">
              <a:spcBef>
                <a:spcPct val="25000"/>
              </a:spcBef>
            </a:pPr>
            <a:r>
              <a:rPr lang="en-US" sz="1600" b="1" dirty="0" smtClean="0">
                <a:sym typeface="Wingdings" pitchFamily="2" charset="2"/>
              </a:rPr>
              <a:t>Declare victory on SRF infrastructure and ramp that B&amp;R down</a:t>
            </a:r>
          </a:p>
          <a:p>
            <a:pPr lvl="1">
              <a:spcBef>
                <a:spcPct val="25000"/>
              </a:spcBef>
            </a:pPr>
            <a:r>
              <a:rPr lang="en-US" sz="1600" b="1" dirty="0" smtClean="0">
                <a:sym typeface="Wingdings" pitchFamily="2" charset="2"/>
              </a:rPr>
              <a:t>Ramp up an SRF operations funding line in FY12</a:t>
            </a:r>
          </a:p>
          <a:p>
            <a:pPr lvl="1">
              <a:spcBef>
                <a:spcPct val="25000"/>
              </a:spcBef>
            </a:pPr>
            <a:r>
              <a:rPr lang="en-US" sz="1600" b="1" dirty="0" smtClean="0">
                <a:sym typeface="Wingdings" pitchFamily="2" charset="2"/>
              </a:rPr>
              <a:t>Ramp up General Acc Development (with PX SRF tasks)</a:t>
            </a:r>
          </a:p>
          <a:p>
            <a:pPr>
              <a:spcBef>
                <a:spcPct val="25000"/>
              </a:spcBef>
            </a:pPr>
            <a:r>
              <a:rPr lang="en-US" sz="1800" b="1" dirty="0" smtClean="0">
                <a:sym typeface="Wingdings" pitchFamily="2" charset="2"/>
              </a:rPr>
              <a:t>Steve and I made a revised funding plan by B&amp;R that supports the overall integrated SRF plan. </a:t>
            </a:r>
            <a:r>
              <a:rPr lang="en-US" sz="1600" b="1" dirty="0" smtClean="0">
                <a:solidFill>
                  <a:schemeClr val="tx1"/>
                </a:solidFill>
                <a:sym typeface="Wingdings" pitchFamily="2" charset="2"/>
              </a:rPr>
              <a:t>(Dennis is on board, need to coordinate with Harrison)</a:t>
            </a:r>
            <a:endParaRPr lang="en-US" sz="1800" b="1" dirty="0" smtClean="0">
              <a:solidFill>
                <a:schemeClr val="tx1"/>
              </a:solidFill>
              <a:sym typeface="Wingdings" pitchFamily="2" charset="2"/>
            </a:endParaRPr>
          </a:p>
          <a:p>
            <a:pPr>
              <a:spcBef>
                <a:spcPct val="25000"/>
              </a:spcBef>
            </a:pPr>
            <a:r>
              <a:rPr lang="en-US" sz="1800" b="1" dirty="0" smtClean="0">
                <a:sym typeface="Wingdings" pitchFamily="2" charset="2"/>
              </a:rPr>
              <a:t>Note: </a:t>
            </a:r>
            <a:r>
              <a:rPr lang="en-US" sz="1800" b="1" dirty="0" smtClean="0">
                <a:solidFill>
                  <a:srgbClr val="FF0000"/>
                </a:solidFill>
                <a:sym typeface="Wingdings" pitchFamily="2" charset="2"/>
              </a:rPr>
              <a:t>Integrated SRF plan funds only a portion of the SRF R&amp;D goals (prior to CD3) described in the most recent PX R&amp;D plan by </a:t>
            </a:r>
            <a:r>
              <a:rPr lang="en-US" sz="1800" b="1" dirty="0" smtClean="0">
                <a:solidFill>
                  <a:srgbClr val="FF0000"/>
                </a:solidFill>
                <a:sym typeface="Wingdings" pitchFamily="2" charset="2"/>
              </a:rPr>
              <a:t>FY15</a:t>
            </a:r>
          </a:p>
          <a:p>
            <a:pPr>
              <a:spcBef>
                <a:spcPct val="25000"/>
              </a:spcBef>
            </a:pPr>
            <a:r>
              <a:rPr lang="en-US" sz="1800" b="1" dirty="0" smtClean="0">
                <a:sym typeface="Wingdings" pitchFamily="2" charset="2"/>
              </a:rPr>
              <a:t>I am very happy with the continued support for SRF from OHEP</a:t>
            </a:r>
            <a:endParaRPr lang="en-US" sz="1800" b="1" dirty="0" smtClean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934200" y="6096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Page</a:t>
            </a:r>
            <a:r>
              <a:rPr lang="en-US" sz="24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fld id="{3319A859-3877-4616-8C82-F856E8AA480D}" type="slidenum">
              <a:rPr lang="en-US" sz="1200" i="1" kern="120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34</a:t>
            </a:fld>
            <a:endParaRPr lang="en-US" sz="1200" i="1" kern="1200" dirty="0">
              <a:solidFill>
                <a:srgbClr val="000099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33400"/>
            <a:ext cx="7620000" cy="609600"/>
          </a:xfrm>
        </p:spPr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en-US" sz="4000" dirty="0" smtClean="0"/>
              <a:t>Remapping to B&amp;R’s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2800" dirty="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3276600"/>
            <a:ext cx="8610600" cy="2819400"/>
          </a:xfrm>
        </p:spPr>
        <p:txBody>
          <a:bodyPr/>
          <a:lstStyle/>
          <a:p>
            <a:pPr>
              <a:spcBef>
                <a:spcPct val="25000"/>
              </a:spcBef>
            </a:pPr>
            <a:r>
              <a:rPr lang="en-US" sz="1800" b="1" dirty="0" smtClean="0"/>
              <a:t>Relevant to you only in that it all fits into the lab’s financial plan</a:t>
            </a:r>
          </a:p>
          <a:p>
            <a:pPr>
              <a:spcBef>
                <a:spcPct val="25000"/>
              </a:spcBef>
            </a:pPr>
            <a:r>
              <a:rPr lang="en-US" sz="1800" b="1" dirty="0" smtClean="0"/>
              <a:t>Will revise existing ILC/SRF organization </a:t>
            </a:r>
            <a:r>
              <a:rPr lang="en-US" sz="1800" b="1" dirty="0" smtClean="0"/>
              <a:t> </a:t>
            </a:r>
            <a:r>
              <a:rPr lang="en-US" sz="1800" b="1" dirty="0" smtClean="0"/>
              <a:t>to include 325 and 650 MHz</a:t>
            </a:r>
          </a:p>
          <a:p>
            <a:pPr>
              <a:spcBef>
                <a:spcPct val="25000"/>
              </a:spcBef>
            </a:pPr>
            <a:r>
              <a:rPr lang="en-US" sz="1800" b="1" dirty="0" smtClean="0"/>
              <a:t>Working towards more “project like” processes</a:t>
            </a:r>
          </a:p>
          <a:p>
            <a:pPr lvl="1">
              <a:spcBef>
                <a:spcPct val="25000"/>
              </a:spcBef>
            </a:pPr>
            <a:r>
              <a:rPr lang="en-US" sz="1400" b="1" dirty="0" smtClean="0"/>
              <a:t>Functional Requirements for each task (e.g. HTS-2, CMTS, SSR0 CM, 650 CM)</a:t>
            </a:r>
          </a:p>
          <a:p>
            <a:pPr lvl="1">
              <a:spcBef>
                <a:spcPct val="25000"/>
              </a:spcBef>
            </a:pPr>
            <a:r>
              <a:rPr lang="en-US" sz="1400" b="1" dirty="0" smtClean="0"/>
              <a:t>Technical requirements</a:t>
            </a:r>
          </a:p>
          <a:p>
            <a:pPr lvl="1">
              <a:spcBef>
                <a:spcPct val="25000"/>
              </a:spcBef>
            </a:pPr>
            <a:r>
              <a:rPr lang="en-US" sz="1400" b="1" dirty="0" smtClean="0"/>
              <a:t>Technical Design Reviews</a:t>
            </a:r>
          </a:p>
          <a:p>
            <a:pPr lvl="1">
              <a:spcBef>
                <a:spcPct val="25000"/>
              </a:spcBef>
            </a:pPr>
            <a:r>
              <a:rPr lang="en-US" sz="1400" b="1" dirty="0" smtClean="0"/>
              <a:t>Cost/schedule/resource estimates</a:t>
            </a:r>
          </a:p>
          <a:p>
            <a:pPr lvl="1">
              <a:spcBef>
                <a:spcPct val="25000"/>
              </a:spcBef>
            </a:pPr>
            <a:r>
              <a:rPr lang="en-US" sz="1400" b="1" dirty="0" smtClean="0"/>
              <a:t>Etc</a:t>
            </a:r>
          </a:p>
          <a:p>
            <a:pPr>
              <a:spcBef>
                <a:spcPct val="25000"/>
              </a:spcBef>
            </a:pPr>
            <a:r>
              <a:rPr lang="en-US" sz="2000" b="1" dirty="0" smtClean="0">
                <a:solidFill>
                  <a:srgbClr val="FF0000"/>
                </a:solidFill>
              </a:rPr>
              <a:t>We ( You!) have made a great start towards a new SRF machine!</a:t>
            </a:r>
            <a:endParaRPr lang="en-US" sz="2000" b="1" dirty="0" smtClean="0">
              <a:solidFill>
                <a:srgbClr val="FF0000"/>
              </a:solidFill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934200" y="6096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Page</a:t>
            </a:r>
            <a:r>
              <a:rPr lang="en-US" sz="24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fld id="{3319A859-3877-4616-8C82-F856E8AA480D}" type="slidenum">
              <a:rPr lang="en-US" sz="1200" i="1" kern="120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35</a:t>
            </a:fld>
            <a:endParaRPr lang="en-US" sz="1200" i="1" kern="1200" dirty="0">
              <a:solidFill>
                <a:srgbClr val="000099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447800"/>
            <a:ext cx="8483758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FY06 &amp; FY07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458200" cy="4648200"/>
          </a:xfrm>
        </p:spPr>
        <p:txBody>
          <a:bodyPr/>
          <a:lstStyle/>
          <a:p>
            <a:r>
              <a:rPr lang="en-US" sz="2400" dirty="0" smtClean="0"/>
              <a:t>In FY06: The picture changed dramatically</a:t>
            </a:r>
          </a:p>
          <a:p>
            <a:pPr lvl="1"/>
            <a:r>
              <a:rPr lang="en-US" dirty="0" smtClean="0"/>
              <a:t>Cold technology choice for ILC in Aug 05</a:t>
            </a:r>
          </a:p>
          <a:p>
            <a:pPr lvl="1"/>
            <a:r>
              <a:rPr lang="en-US" dirty="0" smtClean="0"/>
              <a:t>FNAL plans for SRF based Proton linac  </a:t>
            </a:r>
            <a:r>
              <a:rPr lang="en-US" sz="1800" dirty="0" smtClean="0"/>
              <a:t>(Proton Driver)</a:t>
            </a:r>
            <a:endParaRPr lang="en-US" dirty="0" smtClean="0"/>
          </a:p>
          <a:p>
            <a:pPr lvl="1"/>
            <a:r>
              <a:rPr lang="en-US" dirty="0" smtClean="0"/>
              <a:t>Requested funds to build SRF infrastructure (SMTF Proposal)</a:t>
            </a:r>
          </a:p>
          <a:p>
            <a:r>
              <a:rPr lang="en-US" sz="2400" dirty="0" smtClean="0"/>
              <a:t>In FY 07:</a:t>
            </a:r>
          </a:p>
          <a:p>
            <a:pPr lvl="1"/>
            <a:r>
              <a:rPr lang="en-US" dirty="0" smtClean="0"/>
              <a:t>ILC R&amp;D spending ramped up dramatically: SRF goals established</a:t>
            </a:r>
          </a:p>
          <a:p>
            <a:pPr lvl="2"/>
            <a:r>
              <a:rPr lang="en-US" sz="1800" dirty="0" smtClean="0">
                <a:solidFill>
                  <a:srgbClr val="006600"/>
                </a:solidFill>
              </a:rPr>
              <a:t>S0  &gt;35 MV/m bare cavities</a:t>
            </a:r>
          </a:p>
          <a:p>
            <a:pPr lvl="2"/>
            <a:r>
              <a:rPr lang="en-US" sz="1800" dirty="0" smtClean="0">
                <a:solidFill>
                  <a:srgbClr val="006600"/>
                </a:solidFill>
              </a:rPr>
              <a:t>S1   31 MV/m dressed cavities in a ILC Cryomodule</a:t>
            </a:r>
          </a:p>
          <a:p>
            <a:pPr lvl="2"/>
            <a:r>
              <a:rPr lang="en-US" sz="1800" dirty="0" smtClean="0">
                <a:solidFill>
                  <a:srgbClr val="006600"/>
                </a:solidFill>
              </a:rPr>
              <a:t>S2   Beam test of full ILC RF unit (CM, klystron, modulator)</a:t>
            </a:r>
          </a:p>
          <a:p>
            <a:pPr lvl="1"/>
            <a:r>
              <a:rPr lang="en-US" dirty="0" smtClean="0"/>
              <a:t>FNAL directed $ 24.7 M of </a:t>
            </a:r>
            <a:r>
              <a:rPr lang="en-US" u="sng" dirty="0" smtClean="0"/>
              <a:t>core R&amp;D funds </a:t>
            </a:r>
            <a:r>
              <a:rPr lang="en-US" dirty="0" smtClean="0"/>
              <a:t>towards construction of 1.3 GHz SRF infrastructure for ILC and/or Proton Driver </a:t>
            </a:r>
          </a:p>
          <a:p>
            <a:r>
              <a:rPr lang="en-US" sz="2400" dirty="0" smtClean="0"/>
              <a:t>HINS created to capture Proton Driver front end R&amp;D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934200" y="6096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Page</a:t>
            </a:r>
            <a:r>
              <a:rPr lang="en-US" sz="24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fld id="{3319A859-3877-4616-8C82-F856E8AA480D}" type="slidenum">
              <a:rPr lang="en-US" sz="1200" i="1" kern="120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4</a:t>
            </a:fld>
            <a:endParaRPr lang="en-US" sz="1200" i="1" kern="1200" dirty="0">
              <a:solidFill>
                <a:srgbClr val="000099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SRF B&amp;R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077200" cy="4572000"/>
          </a:xfrm>
        </p:spPr>
        <p:txBody>
          <a:bodyPr/>
          <a:lstStyle/>
          <a:p>
            <a:pPr>
              <a:lnSpc>
                <a:spcPts val="2600"/>
              </a:lnSpc>
            </a:pPr>
            <a:r>
              <a:rPr lang="en-US" dirty="0" smtClean="0"/>
              <a:t>SRF B&amp;R created in FY08:</a:t>
            </a:r>
          </a:p>
          <a:p>
            <a:pPr lvl="1">
              <a:lnSpc>
                <a:spcPts val="2600"/>
              </a:lnSpc>
            </a:pPr>
            <a:r>
              <a:rPr lang="en-US" sz="1800" dirty="0" smtClean="0"/>
              <a:t>Recognition that scope of required effort was large</a:t>
            </a:r>
          </a:p>
          <a:p>
            <a:pPr lvl="2">
              <a:lnSpc>
                <a:spcPts val="2600"/>
              </a:lnSpc>
            </a:pPr>
            <a:r>
              <a:rPr lang="en-US" sz="1800" dirty="0" smtClean="0"/>
              <a:t>e.g. DESY had spent 125 M euro in M&amp;S (direct) on SRF by 2007</a:t>
            </a:r>
          </a:p>
          <a:p>
            <a:pPr lvl="2">
              <a:lnSpc>
                <a:spcPts val="2600"/>
              </a:lnSpc>
            </a:pPr>
            <a:r>
              <a:rPr lang="en-US" sz="1800" dirty="0" smtClean="0"/>
              <a:t>FNAL requested $ 25 M/yr for SRF program (in addition to ILC)</a:t>
            </a:r>
          </a:p>
          <a:p>
            <a:pPr lvl="1">
              <a:lnSpc>
                <a:spcPts val="2600"/>
              </a:lnSpc>
            </a:pPr>
            <a:r>
              <a:rPr lang="en-US" sz="1800" dirty="0" smtClean="0"/>
              <a:t>B&amp;R created to capture the effort to build ILC/Px SRF </a:t>
            </a:r>
            <a:r>
              <a:rPr lang="en-US" sz="1800" u="sng" dirty="0" smtClean="0"/>
              <a:t>infrastructure</a:t>
            </a:r>
          </a:p>
          <a:p>
            <a:pPr lvl="1">
              <a:lnSpc>
                <a:spcPts val="2600"/>
              </a:lnSpc>
              <a:buNone/>
            </a:pPr>
            <a:endParaRPr lang="en-US" sz="1800" dirty="0" smtClean="0"/>
          </a:p>
          <a:p>
            <a:pPr>
              <a:lnSpc>
                <a:spcPts val="2600"/>
              </a:lnSpc>
            </a:pPr>
            <a:r>
              <a:rPr lang="en-US" dirty="0" smtClean="0"/>
              <a:t>Not a “construction project” !</a:t>
            </a:r>
          </a:p>
          <a:p>
            <a:pPr lvl="1">
              <a:lnSpc>
                <a:spcPts val="2600"/>
              </a:lnSpc>
            </a:pPr>
            <a:r>
              <a:rPr lang="en-US" dirty="0" smtClean="0"/>
              <a:t>Rather an infrastructure/technology development program</a:t>
            </a:r>
          </a:p>
          <a:p>
            <a:pPr lvl="1">
              <a:lnSpc>
                <a:spcPts val="2600"/>
              </a:lnSpc>
            </a:pPr>
            <a:r>
              <a:rPr lang="en-US" dirty="0" smtClean="0"/>
              <a:t>Must respond to evolving project goals &amp; technology changes</a:t>
            </a:r>
          </a:p>
          <a:p>
            <a:pPr lvl="1">
              <a:lnSpc>
                <a:spcPts val="2600"/>
              </a:lnSpc>
            </a:pPr>
            <a:r>
              <a:rPr lang="en-US" dirty="0" smtClean="0">
                <a:solidFill>
                  <a:srgbClr val="FF0000"/>
                </a:solidFill>
              </a:rPr>
              <a:t>Indeed the scope and goals have changed several times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934200" y="6096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Page</a:t>
            </a:r>
            <a:r>
              <a:rPr lang="en-US" sz="24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fld id="{3319A859-3877-4616-8C82-F856E8AA480D}" type="slidenum">
              <a:rPr lang="en-US" sz="1200" i="1" kern="120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5</a:t>
            </a:fld>
            <a:endParaRPr lang="en-US" sz="1200" i="1" kern="1200" dirty="0">
              <a:solidFill>
                <a:srgbClr val="000099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FY08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077200" cy="4648200"/>
          </a:xfrm>
        </p:spPr>
        <p:txBody>
          <a:bodyPr/>
          <a:lstStyle/>
          <a:p>
            <a:pPr>
              <a:lnSpc>
                <a:spcPts val="2600"/>
              </a:lnSpc>
            </a:pPr>
            <a:r>
              <a:rPr lang="en-US" dirty="0" smtClean="0"/>
              <a:t>FY08:</a:t>
            </a:r>
          </a:p>
          <a:p>
            <a:pPr lvl="1">
              <a:lnSpc>
                <a:spcPts val="2600"/>
              </a:lnSpc>
            </a:pPr>
            <a:r>
              <a:rPr lang="en-US" dirty="0" smtClean="0"/>
              <a:t>Plan was for ILC to ramp up further </a:t>
            </a:r>
          </a:p>
          <a:p>
            <a:pPr lvl="1">
              <a:lnSpc>
                <a:spcPts val="2600"/>
              </a:lnSpc>
            </a:pPr>
            <a:r>
              <a:rPr lang="en-US" dirty="0" smtClean="0"/>
              <a:t>Feb 08: ILC cost estimate released (shock to system!)</a:t>
            </a:r>
          </a:p>
          <a:p>
            <a:pPr lvl="1">
              <a:lnSpc>
                <a:spcPts val="2600"/>
              </a:lnSpc>
            </a:pPr>
            <a:r>
              <a:rPr lang="en-US" dirty="0" smtClean="0"/>
              <a:t>Dec 08: </a:t>
            </a:r>
            <a:r>
              <a:rPr lang="en-US" dirty="0" smtClean="0">
                <a:solidFill>
                  <a:srgbClr val="FF0000"/>
                </a:solidFill>
              </a:rPr>
              <a:t>Omnibus Bill ! </a:t>
            </a:r>
            <a:r>
              <a:rPr lang="en-US" dirty="0" smtClean="0"/>
              <a:t>(&amp; FY09 CR)</a:t>
            </a:r>
          </a:p>
          <a:p>
            <a:pPr lvl="1">
              <a:lnSpc>
                <a:spcPts val="2600"/>
              </a:lnSpc>
            </a:pPr>
            <a:r>
              <a:rPr lang="en-US" dirty="0" smtClean="0"/>
              <a:t>ILC and SRF R&amp;D activities effectively stopped for ~ 1 yr</a:t>
            </a:r>
          </a:p>
          <a:p>
            <a:pPr lvl="2">
              <a:lnSpc>
                <a:spcPts val="2600"/>
              </a:lnSpc>
            </a:pPr>
            <a:r>
              <a:rPr lang="en-US" dirty="0" smtClean="0"/>
              <a:t>145 FTE ILC/SRF workforce dispersed</a:t>
            </a:r>
          </a:p>
          <a:p>
            <a:pPr lvl="2">
              <a:lnSpc>
                <a:spcPts val="2600"/>
              </a:lnSpc>
            </a:pPr>
            <a:r>
              <a:rPr lang="en-US" dirty="0" smtClean="0"/>
              <a:t>HINS and 3.9 GHz Cryomodule activity continued</a:t>
            </a:r>
          </a:p>
          <a:p>
            <a:pPr>
              <a:lnSpc>
                <a:spcPts val="2600"/>
              </a:lnSpc>
            </a:pPr>
            <a:r>
              <a:rPr lang="en-US" dirty="0" smtClean="0"/>
              <a:t>OHEP “redefined” scope of SRF B&amp;R</a:t>
            </a:r>
          </a:p>
          <a:p>
            <a:pPr lvl="1">
              <a:lnSpc>
                <a:spcPts val="2600"/>
              </a:lnSpc>
            </a:pPr>
            <a:r>
              <a:rPr lang="en-US" dirty="0" smtClean="0"/>
              <a:t>To include SRF: </a:t>
            </a:r>
            <a:r>
              <a:rPr lang="en-US" dirty="0" smtClean="0">
                <a:solidFill>
                  <a:srgbClr val="FF0000"/>
                </a:solidFill>
              </a:rPr>
              <a:t>facility operations, cavity purchases, industrial development, </a:t>
            </a:r>
            <a:r>
              <a:rPr lang="en-US" dirty="0" smtClean="0"/>
              <a:t>and</a:t>
            </a:r>
            <a:r>
              <a:rPr lang="en-US" dirty="0" smtClean="0">
                <a:solidFill>
                  <a:srgbClr val="FF0000"/>
                </a:solidFill>
              </a:rPr>
              <a:t> materials R&amp;D</a:t>
            </a:r>
          </a:p>
          <a:p>
            <a:pPr lvl="1">
              <a:lnSpc>
                <a:spcPts val="2600"/>
              </a:lnSpc>
            </a:pPr>
            <a:r>
              <a:rPr lang="en-US" dirty="0" smtClean="0"/>
              <a:t>ILC time line acknowledged to be much later</a:t>
            </a:r>
          </a:p>
          <a:p>
            <a:pPr lvl="1">
              <a:lnSpc>
                <a:spcPts val="2600"/>
              </a:lnSpc>
            </a:pPr>
            <a:r>
              <a:rPr lang="en-US" dirty="0" smtClean="0"/>
              <a:t>New emphasis on Project X ICD-1 (pulsed 1.3 GHz linac)</a:t>
            </a:r>
          </a:p>
          <a:p>
            <a:pPr lvl="1"/>
            <a:endParaRPr lang="en-US" dirty="0" smtClean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934200" y="6096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Page</a:t>
            </a:r>
            <a:r>
              <a:rPr lang="en-US" sz="24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fld id="{3319A859-3877-4616-8C82-F856E8AA480D}" type="slidenum">
              <a:rPr lang="en-US" sz="1200" i="1" kern="120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6</a:t>
            </a:fld>
            <a:endParaRPr lang="en-US" sz="1200" i="1" kern="1200" dirty="0">
              <a:solidFill>
                <a:srgbClr val="000099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FY09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4648200"/>
          </a:xfrm>
        </p:spPr>
        <p:txBody>
          <a:bodyPr/>
          <a:lstStyle/>
          <a:p>
            <a:r>
              <a:rPr lang="en-US" dirty="0" smtClean="0"/>
              <a:t>In FY 09:</a:t>
            </a:r>
          </a:p>
          <a:p>
            <a:pPr lvl="1"/>
            <a:r>
              <a:rPr lang="en-US" dirty="0" smtClean="0"/>
              <a:t>ILC funding restored to $11 M,  ~½  FY07 ($ 7 M for SRF)</a:t>
            </a:r>
          </a:p>
          <a:p>
            <a:pPr lvl="1"/>
            <a:r>
              <a:rPr lang="en-US" dirty="0" smtClean="0"/>
              <a:t>SRF funding restored to $ 19 M still focused on 1.3 GHz pulsed</a:t>
            </a:r>
          </a:p>
          <a:p>
            <a:pPr lvl="1"/>
            <a:r>
              <a:rPr lang="en-US" dirty="0" smtClean="0"/>
              <a:t>~65% of previous SRF workforce recaptured</a:t>
            </a:r>
          </a:p>
          <a:p>
            <a:pPr lvl="2"/>
            <a:r>
              <a:rPr lang="en-US" dirty="0" smtClean="0"/>
              <a:t>The rest remained assigned to other projects</a:t>
            </a:r>
          </a:p>
          <a:p>
            <a:r>
              <a:rPr lang="en-US" dirty="0" smtClean="0"/>
              <a:t>ARRA: $ 52.7 M of funds approved for SRF</a:t>
            </a:r>
          </a:p>
          <a:p>
            <a:pPr lvl="1"/>
            <a:r>
              <a:rPr lang="en-US" dirty="0" smtClean="0"/>
              <a:t>Huge boost towards recovery from FY08 work stoppage</a:t>
            </a:r>
          </a:p>
          <a:p>
            <a:pPr lvl="1"/>
            <a:r>
              <a:rPr lang="en-US" dirty="0" smtClean="0"/>
              <a:t>Advances schedule of </a:t>
            </a:r>
            <a:r>
              <a:rPr lang="en-US" u="sng" dirty="0" smtClean="0"/>
              <a:t>planned</a:t>
            </a:r>
            <a:r>
              <a:rPr lang="en-US" dirty="0" smtClean="0"/>
              <a:t> FNAL infrastructure</a:t>
            </a:r>
          </a:p>
          <a:p>
            <a:pPr lvl="1"/>
            <a:r>
              <a:rPr lang="en-US" dirty="0" smtClean="0"/>
              <a:t>Allows purchase and construction of </a:t>
            </a:r>
            <a:r>
              <a:rPr lang="en-US" u="sng" dirty="0" smtClean="0"/>
              <a:t>previously unfunded </a:t>
            </a:r>
            <a:r>
              <a:rPr lang="en-US" dirty="0" smtClean="0"/>
              <a:t>NML refrigerator including a new building for CM test stands</a:t>
            </a:r>
          </a:p>
          <a:p>
            <a:pPr lvl="1"/>
            <a:r>
              <a:rPr lang="en-US" dirty="0" smtClean="0"/>
              <a:t>Allows </a:t>
            </a:r>
            <a:r>
              <a:rPr lang="en-US" u="sng" dirty="0" smtClean="0"/>
              <a:t>industrial</a:t>
            </a:r>
            <a:r>
              <a:rPr lang="en-US" dirty="0" smtClean="0"/>
              <a:t> cavity procurement, industrial EP, CM parts!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All M&amp;S</a:t>
            </a:r>
            <a:r>
              <a:rPr lang="en-US" dirty="0" smtClean="0"/>
              <a:t>; Mostly industry; </a:t>
            </a:r>
            <a:r>
              <a:rPr lang="en-US" dirty="0" smtClean="0">
                <a:solidFill>
                  <a:srgbClr val="FF0000"/>
                </a:solidFill>
              </a:rPr>
              <a:t>All focused on 1.3 GHz pulsed linac</a:t>
            </a:r>
          </a:p>
          <a:p>
            <a:pPr lvl="1"/>
            <a:endParaRPr lang="en-US" dirty="0" smtClean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934200" y="6096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Page</a:t>
            </a:r>
            <a:r>
              <a:rPr lang="en-US" sz="24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fld id="{3319A859-3877-4616-8C82-F856E8AA480D}" type="slidenum">
              <a:rPr lang="en-US" sz="1200" i="1" kern="120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7</a:t>
            </a:fld>
            <a:endParaRPr lang="en-US" sz="1200" i="1" kern="1200" dirty="0">
              <a:solidFill>
                <a:srgbClr val="000099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76200" y="381000"/>
            <a:ext cx="7924800" cy="762000"/>
          </a:xfrm>
        </p:spPr>
        <p:txBody>
          <a:bodyPr/>
          <a:lstStyle/>
          <a:p>
            <a:r>
              <a:rPr lang="en-US" sz="3200" dirty="0" smtClean="0"/>
              <a:t>FY10: Issues/Concerns/New Directions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229600" cy="4724400"/>
          </a:xfrm>
        </p:spPr>
        <p:txBody>
          <a:bodyPr/>
          <a:lstStyle/>
          <a:p>
            <a:pPr>
              <a:lnSpc>
                <a:spcPts val="2700"/>
              </a:lnSpc>
            </a:pPr>
            <a:r>
              <a:rPr lang="en-US" dirty="0" smtClean="0"/>
              <a:t>ILC /PX 1.3 GHz pulsed linac R&amp;D continues</a:t>
            </a:r>
          </a:p>
          <a:p>
            <a:pPr lvl="1">
              <a:lnSpc>
                <a:spcPts val="2700"/>
              </a:lnSpc>
            </a:pPr>
            <a:r>
              <a:rPr lang="en-US" dirty="0" smtClean="0"/>
              <a:t>ILC R&amp;D remains part of the national program and FNAL is playing a big role, Lots of technical progress! (more in a minute)</a:t>
            </a:r>
          </a:p>
          <a:p>
            <a:pPr lvl="1">
              <a:lnSpc>
                <a:spcPts val="2700"/>
              </a:lnSpc>
            </a:pPr>
            <a:r>
              <a:rPr lang="en-US" dirty="0" smtClean="0"/>
              <a:t>Pulsed 1.3 GHz linac still remains part of the Project X upgrade path to a high power proton source from the main injector</a:t>
            </a:r>
          </a:p>
          <a:p>
            <a:pPr lvl="1">
              <a:lnSpc>
                <a:spcPts val="2700"/>
              </a:lnSpc>
              <a:buNone/>
            </a:pPr>
            <a:endParaRPr lang="en-US" dirty="0" smtClean="0"/>
          </a:p>
          <a:p>
            <a:pPr>
              <a:lnSpc>
                <a:spcPts val="2700"/>
              </a:lnSpc>
            </a:pPr>
            <a:r>
              <a:rPr lang="en-US" dirty="0" smtClean="0"/>
              <a:t>But… the Project X design has changed:</a:t>
            </a:r>
          </a:p>
          <a:p>
            <a:pPr lvl="1">
              <a:lnSpc>
                <a:spcPts val="2700"/>
              </a:lnSpc>
            </a:pPr>
            <a:r>
              <a:rPr lang="en-US" dirty="0" smtClean="0"/>
              <a:t>ICD1, a 8 GeV pulsed linac </a:t>
            </a:r>
            <a:r>
              <a:rPr lang="en-US" dirty="0" smtClean="0">
                <a:sym typeface="Wingdings" pitchFamily="2" charset="2"/>
              </a:rPr>
              <a:t> evolved</a:t>
            </a:r>
            <a:endParaRPr lang="en-US" dirty="0" smtClean="0"/>
          </a:p>
          <a:p>
            <a:pPr lvl="1">
              <a:lnSpc>
                <a:spcPts val="2700"/>
              </a:lnSpc>
            </a:pPr>
            <a:r>
              <a:rPr lang="en-US" dirty="0" smtClean="0"/>
              <a:t>ICD2, a 3 GeV CW linac for an enhanced rare decay program </a:t>
            </a:r>
          </a:p>
          <a:p>
            <a:pPr lvl="1">
              <a:lnSpc>
                <a:spcPts val="2700"/>
              </a:lnSpc>
            </a:pPr>
            <a:r>
              <a:rPr lang="en-US" dirty="0" smtClean="0"/>
              <a:t>Upgradable to 8 GeV via pulsed 1.3 GHz linac for neutrinos</a:t>
            </a:r>
            <a:endParaRPr lang="en-US" sz="1200" dirty="0" smtClean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934200" y="6096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Page</a:t>
            </a:r>
            <a:r>
              <a:rPr lang="en-US" sz="24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fld id="{3319A859-3877-4616-8C82-F856E8AA480D}" type="slidenum">
              <a:rPr lang="en-US" sz="1200" i="1" kern="120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8</a:t>
            </a:fld>
            <a:endParaRPr lang="en-US" sz="1200" i="1" kern="1200" dirty="0">
              <a:solidFill>
                <a:srgbClr val="000099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724400"/>
          </a:xfrm>
        </p:spPr>
        <p:txBody>
          <a:bodyPr/>
          <a:lstStyle/>
          <a:p>
            <a:pPr>
              <a:lnSpc>
                <a:spcPts val="2700"/>
              </a:lnSpc>
            </a:pPr>
            <a:r>
              <a:rPr lang="en-US" dirty="0" smtClean="0"/>
              <a:t>Realigning the HINS front end with PX</a:t>
            </a:r>
          </a:p>
          <a:p>
            <a:pPr lvl="1">
              <a:lnSpc>
                <a:spcPts val="2700"/>
              </a:lnSpc>
            </a:pPr>
            <a:r>
              <a:rPr lang="en-US" dirty="0" smtClean="0"/>
              <a:t>Evolving into PX chopper and instrumentation test facility</a:t>
            </a:r>
          </a:p>
          <a:p>
            <a:pPr lvl="1">
              <a:lnSpc>
                <a:spcPts val="2700"/>
              </a:lnSpc>
            </a:pPr>
            <a:r>
              <a:rPr lang="en-US" dirty="0" smtClean="0"/>
              <a:t>325 MHz spoke resonators are still part of Project X</a:t>
            </a:r>
          </a:p>
          <a:p>
            <a:pPr lvl="2">
              <a:lnSpc>
                <a:spcPts val="2700"/>
              </a:lnSpc>
            </a:pPr>
            <a:r>
              <a:rPr lang="en-US" dirty="0" smtClean="0"/>
              <a:t>but now will operate </a:t>
            </a:r>
            <a:r>
              <a:rPr lang="en-US" dirty="0" smtClean="0">
                <a:solidFill>
                  <a:srgbClr val="FF0000"/>
                </a:solidFill>
              </a:rPr>
              <a:t>CW</a:t>
            </a:r>
            <a:r>
              <a:rPr lang="en-US" dirty="0" smtClean="0"/>
              <a:t> at </a:t>
            </a:r>
            <a:r>
              <a:rPr lang="en-US" dirty="0" smtClean="0">
                <a:solidFill>
                  <a:srgbClr val="FF0000"/>
                </a:solidFill>
              </a:rPr>
              <a:t>1.8 K </a:t>
            </a:r>
            <a:r>
              <a:rPr lang="en-US" dirty="0" smtClean="0"/>
              <a:t>(vs pulsed at 4.5 K)</a:t>
            </a:r>
          </a:p>
          <a:p>
            <a:pPr lvl="2">
              <a:lnSpc>
                <a:spcPts val="2700"/>
              </a:lnSpc>
            </a:pPr>
            <a:r>
              <a:rPr lang="en-US" dirty="0" smtClean="0"/>
              <a:t>needs test and fabrication infrastructure (started by HINS)</a:t>
            </a:r>
          </a:p>
          <a:p>
            <a:pPr>
              <a:lnSpc>
                <a:spcPts val="2700"/>
              </a:lnSpc>
            </a:pPr>
            <a:r>
              <a:rPr lang="en-US" dirty="0" smtClean="0"/>
              <a:t>Project X  now envisions 650 MHz cavities </a:t>
            </a:r>
          </a:p>
          <a:p>
            <a:pPr lvl="1">
              <a:lnSpc>
                <a:spcPts val="2700"/>
              </a:lnSpc>
            </a:pPr>
            <a:r>
              <a:rPr lang="en-US" dirty="0" smtClean="0">
                <a:solidFill>
                  <a:srgbClr val="FF0000"/>
                </a:solidFill>
              </a:rPr>
              <a:t>Two new families of 650 MHz elliptical cavities </a:t>
            </a:r>
            <a:r>
              <a:rPr lang="en-US" dirty="0" smtClean="0"/>
              <a:t>Beta = 0.6 &amp; 0.9 </a:t>
            </a:r>
          </a:p>
          <a:p>
            <a:pPr lvl="1">
              <a:lnSpc>
                <a:spcPts val="2700"/>
              </a:lnSpc>
            </a:pPr>
            <a:r>
              <a:rPr lang="en-US" dirty="0" smtClean="0"/>
              <a:t>Operating</a:t>
            </a:r>
            <a:r>
              <a:rPr lang="en-US" dirty="0" smtClean="0">
                <a:solidFill>
                  <a:srgbClr val="FF0000"/>
                </a:solidFill>
              </a:rPr>
              <a:t> CW at 1.8 K </a:t>
            </a:r>
            <a:r>
              <a:rPr lang="en-US" dirty="0" smtClean="0"/>
              <a:t>(CW better for rare decay program)</a:t>
            </a:r>
          </a:p>
          <a:p>
            <a:pPr lvl="1">
              <a:lnSpc>
                <a:spcPts val="2700"/>
              </a:lnSpc>
            </a:pPr>
            <a:r>
              <a:rPr lang="en-US" dirty="0" smtClean="0"/>
              <a:t>Cost effective; provides larger aperture; better transit time match</a:t>
            </a:r>
          </a:p>
          <a:p>
            <a:pPr lvl="1">
              <a:lnSpc>
                <a:spcPts val="2700"/>
              </a:lnSpc>
            </a:pPr>
            <a:r>
              <a:rPr lang="en-US" dirty="0" smtClean="0"/>
              <a:t>Much of the infrastructure we have built is useful</a:t>
            </a:r>
          </a:p>
          <a:p>
            <a:pPr lvl="1">
              <a:lnSpc>
                <a:spcPts val="2700"/>
              </a:lnSpc>
            </a:pPr>
            <a:r>
              <a:rPr lang="en-US" dirty="0" smtClean="0"/>
              <a:t>But some changes/additions are needed</a:t>
            </a:r>
          </a:p>
          <a:p>
            <a:pPr>
              <a:lnSpc>
                <a:spcPts val="2700"/>
              </a:lnSpc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76200" y="381000"/>
            <a:ext cx="7924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b="1" i="0" dirty="0">
                <a:solidFill>
                  <a:srgbClr val="3333CC"/>
                </a:solidFill>
                <a:latin typeface="Arial"/>
                <a:ea typeface="+mn-ea"/>
                <a:cs typeface="+mn-cs"/>
              </a:rPr>
              <a:t>FY10: Issues/Concerns/New Directions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934200" y="6096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Page</a:t>
            </a:r>
            <a:r>
              <a:rPr lang="en-US" sz="24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fld id="{3319A859-3877-4616-8C82-F856E8AA480D}" type="slidenum">
              <a:rPr lang="en-US" sz="1200" i="1" kern="120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9</a:t>
            </a:fld>
            <a:endParaRPr lang="en-US" sz="1200" i="1" kern="1200" dirty="0">
              <a:solidFill>
                <a:srgbClr val="000099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NAL Budget Mtg Germantown 110906 FINAL">
  <a:themeElements>
    <a:clrScheme name="FNAL Budget Mtg Germantown 110906 FINAL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FNAL Budget Mtg Germantown 110906 FIN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1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1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Arial Unicode MS" pitchFamily="34" charset="-128"/>
          </a:defRPr>
        </a:defPPr>
      </a:lstStyle>
    </a:lnDef>
  </a:objectDefaults>
  <a:extraClrSchemeLst>
    <a:extraClrScheme>
      <a:clrScheme name="FNAL Budget Mtg Germantown 110906 FINAL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NAL Budget Mtg Germantown 110906 FINAL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NAL Budget Mtg Germantown 110906 FINAL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NAL Budget Mtg Germantown 110906 FINAL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NAL Budget Mtg Germantown 110906 FINAL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NAL Budget Mtg Germantown 110906 FINAL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NAL Budget Mtg Germantown 110906 FINAL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FNAL Budget Mtg Germantown 110906 FINAL">
  <a:themeElements>
    <a:clrScheme name="1_FNAL Budget Mtg Germantown 110906 FINAL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FNAL Budget Mtg Germantown 110906 FIN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1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1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Arial Unicode MS" pitchFamily="34" charset="-128"/>
          </a:defRPr>
        </a:defPPr>
      </a:lstStyle>
    </a:lnDef>
  </a:objectDefaults>
  <a:extraClrSchemeLst>
    <a:extraClrScheme>
      <a:clrScheme name="1_FNAL Budget Mtg Germantown 110906 FINAL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FNAL Budget Mtg Germantown 110906 FINAL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NAL Budget Mtg Germantown 110906 FINAL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NAL Budget Mtg Germantown 110906 FINAL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NAL Budget Mtg Germantown 110906 FINAL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NAL Budget Mtg Germantown 110906 FINAL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NAL Budget Mtg Germantown 110906 FINAL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FNAL Budget Mtg Germantown 110906 FINAL">
  <a:themeElements>
    <a:clrScheme name="FNAL Budget Mtg Germantown 110906 FINAL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FNAL Budget Mtg Germantown 110906 FIN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1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1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Arial Unicode MS" pitchFamily="34" charset="-128"/>
          </a:defRPr>
        </a:defPPr>
      </a:lstStyle>
    </a:lnDef>
  </a:objectDefaults>
  <a:extraClrSchemeLst>
    <a:extraClrScheme>
      <a:clrScheme name="FNAL Budget Mtg Germantown 110906 FINAL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NAL Budget Mtg Germantown 110906 FINAL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NAL Budget Mtg Germantown 110906 FINAL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NAL Budget Mtg Germantown 110906 FINAL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NAL Budget Mtg Germantown 110906 FINAL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NAL Budget Mtg Germantown 110906 FINAL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NAL Budget Mtg Germantown 110906 FINAL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FNAL Budget Mtg Germantown 110906 FINAL">
  <a:themeElements>
    <a:clrScheme name="1_FNAL Budget Mtg Germantown 110906 FINAL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FNAL Budget Mtg Germantown 110906 FIN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1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1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Arial Unicode MS" pitchFamily="34" charset="-128"/>
          </a:defRPr>
        </a:defPPr>
      </a:lstStyle>
    </a:lnDef>
  </a:objectDefaults>
  <a:extraClrSchemeLst>
    <a:extraClrScheme>
      <a:clrScheme name="1_FNAL Budget Mtg Germantown 110906 FINAL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FNAL Budget Mtg Germantown 110906 FINAL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NAL Budget Mtg Germantown 110906 FINAL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NAL Budget Mtg Germantown 110906 FINAL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NAL Budget Mtg Germantown 110906 FINAL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NAL Budget Mtg Germantown 110906 FINAL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NAL Budget Mtg Germantown 110906 FINAL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FNAL Budget Mtg Germantown 110906 FINAL">
  <a:themeElements>
    <a:clrScheme name="FNAL Budget Mtg Germantown 110906 FINAL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FNAL Budget Mtg Germantown 110906 FIN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1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1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Arial Unicode MS" pitchFamily="34" charset="-128"/>
          </a:defRPr>
        </a:defPPr>
      </a:lstStyle>
    </a:lnDef>
  </a:objectDefaults>
  <a:extraClrSchemeLst>
    <a:extraClrScheme>
      <a:clrScheme name="FNAL Budget Mtg Germantown 110906 FINAL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NAL Budget Mtg Germantown 110906 FINAL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NAL Budget Mtg Germantown 110906 FINAL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NAL Budget Mtg Germantown 110906 FINAL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NAL Budget Mtg Germantown 110906 FINAL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NAL Budget Mtg Germantown 110906 FINAL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NAL Budget Mtg Germantown 110906 FINAL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14686</TotalTime>
  <Words>2779</Words>
  <Application>Microsoft Office PowerPoint</Application>
  <PresentationFormat>On-screen Show (4:3)</PresentationFormat>
  <Paragraphs>383</Paragraphs>
  <Slides>35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FNAL Budget Mtg Germantown 110906 FINAL</vt:lpstr>
      <vt:lpstr>1_FNAL Budget Mtg Germantown 110906 FINAL</vt:lpstr>
      <vt:lpstr>2_FNAL Budget Mtg Germantown 110906 FINAL</vt:lpstr>
      <vt:lpstr>3_FNAL Budget Mtg Germantown 110906 FINAL</vt:lpstr>
      <vt:lpstr>4_FNAL Budget Mtg Germantown 110906 FINAL</vt:lpstr>
      <vt:lpstr>Default Design</vt:lpstr>
      <vt:lpstr>DOE Budget Briefing ILC/SRF B&amp;R Codes  </vt:lpstr>
      <vt:lpstr>B&amp;R Codes</vt:lpstr>
      <vt:lpstr>SRF an Enabling Technology</vt:lpstr>
      <vt:lpstr>FY06 &amp; FY07</vt:lpstr>
      <vt:lpstr>SRF B&amp;R</vt:lpstr>
      <vt:lpstr>FY08</vt:lpstr>
      <vt:lpstr>FY09</vt:lpstr>
      <vt:lpstr>FY10: Issues/Concerns/New Directions</vt:lpstr>
      <vt:lpstr>Slide 9</vt:lpstr>
      <vt:lpstr>FY11: Merge FNAL SRF efforts</vt:lpstr>
      <vt:lpstr>FY09: ILC/SRF Accomplishments</vt:lpstr>
      <vt:lpstr>Slide 12</vt:lpstr>
      <vt:lpstr>ILC Cavity Gradient</vt:lpstr>
      <vt:lpstr>FY09: SRF Accomplishments: Industrialization</vt:lpstr>
      <vt:lpstr>FY09: SRF ARRA Funds Accomplishments </vt:lpstr>
      <vt:lpstr>ARRA funds</vt:lpstr>
      <vt:lpstr>FY09: Accomplishments:  GenAccel Dev</vt:lpstr>
      <vt:lpstr>Reviews</vt:lpstr>
      <vt:lpstr>SRF R&amp;D in the future</vt:lpstr>
      <vt:lpstr>Approach to making a plan</vt:lpstr>
      <vt:lpstr>High Level SRF Goals</vt:lpstr>
      <vt:lpstr>Level 2 SRF Goals</vt:lpstr>
      <vt:lpstr>Integrated SRF Goals</vt:lpstr>
      <vt:lpstr>Integrated SRF plan</vt:lpstr>
      <vt:lpstr>Integrated SRF Plan (Cryomodules)</vt:lpstr>
      <vt:lpstr>Integrated SRF Plan (Infrastructure)</vt:lpstr>
      <vt:lpstr>Resource Load Integrated Plan Summary Tasks from a much larger spreadsheet (iterating)</vt:lpstr>
      <vt:lpstr>Summary </vt:lpstr>
      <vt:lpstr>Summary </vt:lpstr>
      <vt:lpstr>1st Dressed Cavity</vt:lpstr>
      <vt:lpstr>FNAL S1 global Cavities @ KEK</vt:lpstr>
      <vt:lpstr>Slide 32</vt:lpstr>
      <vt:lpstr>New buildings and Refrigerator (ARRA)</vt:lpstr>
      <vt:lpstr>Reaction from OHEP </vt:lpstr>
      <vt:lpstr>Remapping to B&amp;R’s 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Business Systems</dc:creator>
  <cp:lastModifiedBy>kephart</cp:lastModifiedBy>
  <cp:revision>1894</cp:revision>
  <cp:lastPrinted>2000-03-21T23:04:46Z</cp:lastPrinted>
  <dcterms:created xsi:type="dcterms:W3CDTF">2007-10-24T21:20:01Z</dcterms:created>
  <dcterms:modified xsi:type="dcterms:W3CDTF">2010-03-19T21:59:43Z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1</vt:i4>
  </property>
  <property fmtid="{D5CDD505-2E9C-101B-9397-08002B2CF9AE}" pid="6" name="ScreenUsage">
    <vt:i4>1</vt:i4>
  </property>
  <property fmtid="{D5CDD505-2E9C-101B-9397-08002B2CF9AE}" pid="7" name="MailAddress">
    <vt:lpwstr/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3</vt:i4>
  </property>
  <property fmtid="{D5CDD505-2E9C-101B-9397-08002B2CF9AE}" pid="19" name="ShowNotes">
    <vt:bool>false</vt:bool>
  </property>
  <property fmtid="{D5CDD505-2E9C-101B-9397-08002B2CF9AE}" pid="20" name="NavBtnPos">
    <vt:i4>3</vt:i4>
  </property>
  <property fmtid="{D5CDD505-2E9C-101B-9397-08002B2CF9AE}" pid="21" name="OutputDir">
    <vt:lpwstr>U:\web stuff</vt:lpwstr>
  </property>
</Properties>
</file>