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6" r:id="rId2"/>
    <p:sldMasterId id="2147483668" r:id="rId3"/>
  </p:sldMasterIdLst>
  <p:notesMasterIdLst>
    <p:notesMasterId r:id="rId34"/>
  </p:notesMasterIdLst>
  <p:handoutMasterIdLst>
    <p:handoutMasterId r:id="rId35"/>
  </p:handoutMasterIdLst>
  <p:sldIdLst>
    <p:sldId id="272" r:id="rId4"/>
    <p:sldId id="360" r:id="rId5"/>
    <p:sldId id="341" r:id="rId6"/>
    <p:sldId id="361" r:id="rId7"/>
    <p:sldId id="362" r:id="rId8"/>
    <p:sldId id="363" r:id="rId9"/>
    <p:sldId id="364" r:id="rId10"/>
    <p:sldId id="365" r:id="rId11"/>
    <p:sldId id="368" r:id="rId12"/>
    <p:sldId id="369" r:id="rId13"/>
    <p:sldId id="367" r:id="rId14"/>
    <p:sldId id="370" r:id="rId15"/>
    <p:sldId id="371" r:id="rId16"/>
    <p:sldId id="372" r:id="rId17"/>
    <p:sldId id="357" r:id="rId18"/>
    <p:sldId id="343" r:id="rId19"/>
    <p:sldId id="337" r:id="rId20"/>
    <p:sldId id="345" r:id="rId21"/>
    <p:sldId id="344" r:id="rId22"/>
    <p:sldId id="346" r:id="rId23"/>
    <p:sldId id="348" r:id="rId24"/>
    <p:sldId id="349" r:id="rId25"/>
    <p:sldId id="338" r:id="rId26"/>
    <p:sldId id="350" r:id="rId27"/>
    <p:sldId id="351" r:id="rId28"/>
    <p:sldId id="333" r:id="rId29"/>
    <p:sldId id="352" r:id="rId30"/>
    <p:sldId id="353" r:id="rId31"/>
    <p:sldId id="358" r:id="rId32"/>
    <p:sldId id="321" r:id="rId33"/>
  </p:sldIdLst>
  <p:sldSz cx="9144000" cy="6858000" type="screen4x3"/>
  <p:notesSz cx="6718300" cy="98679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D60093"/>
    <a:srgbClr val="FF9900"/>
    <a:srgbClr val="A5591B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856" autoAdjust="0"/>
    <p:restoredTop sz="94660"/>
  </p:normalViewPr>
  <p:slideViewPr>
    <p:cSldViewPr snapToGrid="0">
      <p:cViewPr>
        <p:scale>
          <a:sx n="130" d="100"/>
          <a:sy n="130" d="100"/>
        </p:scale>
        <p:origin x="-10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D86DB4-449C-4B02-B7F1-9524108CA2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7888"/>
            <a:ext cx="53752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F07823-7377-4C5E-8EC4-26A729E033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667B2-B360-4AE9-942F-2AABCF505559}" type="slidenum">
              <a:rPr lang="en-US">
                <a:latin typeface="Arial" pitchFamily="34" charset="0"/>
              </a:rPr>
              <a:pPr/>
              <a:t>21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fld id="{CC29EB5A-5FAA-4D26-8F08-19D637B56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D2D8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0000"/>
              </a:buClr>
              <a:buFont typeface="Lucida Grande"/>
              <a:buChar char="→"/>
              <a:defRPr/>
            </a:lvl1pPr>
            <a:lvl2pPr>
              <a:buClr>
                <a:srgbClr val="FF0000"/>
              </a:buClr>
              <a:buFont typeface="Lucida Grande"/>
              <a:buChar char="→"/>
              <a:defRPr/>
            </a:lvl2pPr>
            <a:lvl3pPr>
              <a:buClr>
                <a:srgbClr val="FF0000"/>
              </a:buClr>
              <a:buFont typeface="Lucida Grande"/>
              <a:buChar char="→"/>
              <a:defRPr/>
            </a:lvl3pPr>
            <a:lvl4pPr>
              <a:buClr>
                <a:srgbClr val="FF0000"/>
              </a:buClr>
              <a:buFont typeface="Lucida Grande"/>
              <a:buChar char="→"/>
              <a:defRPr/>
            </a:lvl4pPr>
            <a:lvl5pPr>
              <a:buClr>
                <a:srgbClr val="FF0000"/>
              </a:buClr>
              <a:buFont typeface="Lucida Grande"/>
              <a:buChar char="→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3500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35006"/>
            <a:ext cx="2895600" cy="365125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006"/>
            <a:ext cx="2133600" cy="365125"/>
          </a:xfrm>
        </p:spPr>
        <p:txBody>
          <a:bodyPr/>
          <a:lstStyle>
            <a:lvl1pPr algn="r">
              <a:defRPr sz="1200"/>
            </a:lvl1pPr>
          </a:lstStyle>
          <a:p>
            <a:fld id="{CC29EB5A-5FAA-4D26-8F08-19D637B56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C29EB5A-5FAA-4D26-8F08-19D637B56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19/10/2010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19/10/2010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5006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2D2D8A"/>
                </a:solidFill>
              </a:defRPr>
            </a:lvl1pPr>
          </a:lstStyle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5006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2D2D8A"/>
                </a:solidFill>
              </a:defRPr>
            </a:lvl1pPr>
          </a:lstStyle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35006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2D2D8A"/>
                </a:solidFill>
              </a:defRPr>
            </a:lvl1pPr>
          </a:lstStyle>
          <a:p>
            <a:fld id="{CC29EB5A-5FAA-4D26-8F08-19D637B568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19/10/2010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19/10/2010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jpeg"/><Relationship Id="rId9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038350" y="4657725"/>
            <a:ext cx="5057775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36619" y="4749284"/>
            <a:ext cx="1390124" cy="12003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i="1" dirty="0" smtClean="0">
                <a:solidFill>
                  <a:srgbClr val="CC3300"/>
                </a:solidFill>
              </a:rPr>
              <a:t>GS-SEM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J Osborne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N </a:t>
            </a:r>
            <a:r>
              <a:rPr lang="en-GB" i="1" dirty="0" err="1" smtClean="0">
                <a:solidFill>
                  <a:srgbClr val="CC3300"/>
                </a:solidFill>
              </a:rPr>
              <a:t>Baddams</a:t>
            </a:r>
            <a:endParaRPr lang="en-GB" i="1" dirty="0" smtClean="0">
              <a:solidFill>
                <a:srgbClr val="CC3300"/>
              </a:solidFill>
            </a:endParaRP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A Kosmicki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967139" y="4749284"/>
            <a:ext cx="1031051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i="1" dirty="0" smtClean="0">
                <a:solidFill>
                  <a:srgbClr val="CC3300"/>
                </a:solidFill>
              </a:rPr>
              <a:t>EN-CV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M Nonis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95839" y="4749284"/>
            <a:ext cx="1107996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i="1" dirty="0" smtClean="0">
                <a:solidFill>
                  <a:srgbClr val="CC3300"/>
                </a:solidFill>
              </a:rPr>
              <a:t>EN-MEF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M Gastal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58039" y="4749284"/>
            <a:ext cx="1184940" cy="147732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i="1" dirty="0" smtClean="0">
                <a:solidFill>
                  <a:srgbClr val="CC3300"/>
                </a:solidFill>
              </a:rPr>
              <a:t>PH-CMX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A Gaddi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H Gerwig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A Herve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N Siegrist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62189" y="4749284"/>
            <a:ext cx="1514197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i="1" dirty="0" smtClean="0">
                <a:solidFill>
                  <a:srgbClr val="CC3300"/>
                </a:solidFill>
              </a:rPr>
              <a:t>DGS-SC</a:t>
            </a:r>
          </a:p>
          <a:p>
            <a:pPr algn="ctr"/>
            <a:r>
              <a:rPr lang="en-GB" i="1" dirty="0" smtClean="0">
                <a:solidFill>
                  <a:srgbClr val="CC3300"/>
                </a:solidFill>
              </a:rPr>
              <a:t>F Corsanego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26026" y="4130159"/>
            <a:ext cx="3124573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sz="2800" dirty="0" smtClean="0">
                <a:solidFill>
                  <a:srgbClr val="CC3300"/>
                </a:solidFill>
              </a:rPr>
              <a:t>Contributions from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29" y="63292"/>
            <a:ext cx="8803762" cy="602363"/>
          </a:xfrm>
          <a:prstGeom prst="rect">
            <a:avLst/>
          </a:prstGeom>
        </p:spPr>
      </p:pic>
      <p:pic>
        <p:nvPicPr>
          <p:cNvPr id="19" name="Picture 8" descr="CERN400small"/>
          <p:cNvPicPr>
            <a:picLocks noChangeAspect="1" noChangeArrowheads="1"/>
          </p:cNvPicPr>
          <p:nvPr/>
        </p:nvPicPr>
        <p:blipFill>
          <a:blip r:embed="rId3">
            <a:lum bright="18000" contrast="6000"/>
          </a:blip>
          <a:srcRect/>
          <a:stretch>
            <a:fillRect/>
          </a:stretch>
        </p:blipFill>
        <p:spPr bwMode="auto">
          <a:xfrm>
            <a:off x="8011788" y="747557"/>
            <a:ext cx="1006475" cy="1006475"/>
          </a:xfrm>
          <a:prstGeom prst="rect">
            <a:avLst/>
          </a:prstGeom>
          <a:noFill/>
        </p:spPr>
      </p:pic>
      <p:pic>
        <p:nvPicPr>
          <p:cNvPr id="20" name="Picture 19" descr="CLIC-Logo-Color-7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206" y="606800"/>
            <a:ext cx="1262702" cy="1262702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ctrTitle"/>
          </p:nvPr>
        </p:nvSpPr>
        <p:spPr>
          <a:xfrm>
            <a:off x="685800" y="1850880"/>
            <a:ext cx="7772400" cy="14700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2D2D8A"/>
                </a:solidFill>
              </a:rPr>
              <a:t>Presentation of the CLIC Experimental Area</a:t>
            </a:r>
            <a:endParaRPr lang="en-GB" sz="3600" dirty="0">
              <a:solidFill>
                <a:srgbClr val="2D2D8A"/>
              </a:solidFill>
            </a:endParaRPr>
          </a:p>
        </p:txBody>
      </p:sp>
      <p:sp>
        <p:nvSpPr>
          <p:cNvPr id="24" name="Subtitle 2"/>
          <p:cNvSpPr>
            <a:spLocks noGrp="1"/>
          </p:cNvSpPr>
          <p:nvPr>
            <p:ph type="subTitle" idx="1"/>
          </p:nvPr>
        </p:nvSpPr>
        <p:spPr>
          <a:xfrm>
            <a:off x="1371600" y="3435007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2"/>
                </a:solidFill>
              </a:rPr>
              <a:t>Version considered for CDR…</a:t>
            </a:r>
            <a:endParaRPr lang="en-GB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1285" y="4385407"/>
            <a:ext cx="4533900" cy="132343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Bypass tunnel: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-To allow transport of equipment from one side of the IP to the other	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-Outside of the envelope of the caverns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-No machine shaft connected to it yet…  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2370260" y="1537432"/>
            <a:ext cx="2421792" cy="32741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0439" y="5108331"/>
            <a:ext cx="4533900" cy="132343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-Two 18m diameter 100m deep access shafts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-Lift, ventilation ducts, cable ladders, 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 2 stair cases, handling opening 	 matching the size of the biggest 	 detector element 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>
            <a:off x="2227385" y="2754931"/>
            <a:ext cx="1183054" cy="3015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>
            <a:off x="3184769" y="3673239"/>
            <a:ext cx="225670" cy="20968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" descr="DSCN0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5846" y="881635"/>
            <a:ext cx="2035908" cy="1526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2285" y="4356099"/>
            <a:ext cx="4533900" cy="1077218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Two Surface Detector Assembly Halls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- 100m long, 25m wide, 25m high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Equipped with 2×80t cranes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Similar to what was done at CMS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5400000" flipH="1" flipV="1">
            <a:off x="2702418" y="2408364"/>
            <a:ext cx="2304553" cy="15909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497" y="149469"/>
            <a:ext cx="2668576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61" y="0"/>
            <a:ext cx="7756843" cy="651607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8209" y="3721106"/>
            <a:ext cx="3301022" cy="230832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Surface buildings to host: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Assembly halls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CV building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Cryogenics building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Gas building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 Workshops…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Layout inspired from CMS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Already clear that some changes will be necessary… not for CDR!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5400000" flipH="1" flipV="1">
            <a:off x="2022968" y="2100148"/>
            <a:ext cx="1366711" cy="18752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61" y="0"/>
            <a:ext cx="7756843" cy="651607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8209" y="3721106"/>
            <a:ext cx="3301022" cy="8309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Space has to be booked for the installation of the heavy lowering crane to lower down the detector</a:t>
            </a:r>
          </a:p>
        </p:txBody>
      </p:sp>
      <p:cxnSp>
        <p:nvCxnSpPr>
          <p:cNvPr id="10" name="Straight Arrow Connector 9"/>
          <p:cNvCxnSpPr>
            <a:stCxn id="8" idx="0"/>
            <a:endCxn id="9" idx="1"/>
          </p:cNvCxnSpPr>
          <p:nvPr/>
        </p:nvCxnSpPr>
        <p:spPr>
          <a:xfrm rot="5400000" flipH="1" flipV="1">
            <a:off x="3432173" y="900971"/>
            <a:ext cx="1156683" cy="4483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252308" y="2471615"/>
            <a:ext cx="508000" cy="18561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267942" y="3229693"/>
            <a:ext cx="508000" cy="18561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95631" y="3718169"/>
            <a:ext cx="508000" cy="18561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111265" y="4476247"/>
            <a:ext cx="508000" cy="185616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57200" y="304800"/>
            <a:ext cx="83820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/>
          <a:p>
            <a:r>
              <a:rPr lang="en-US" sz="3600" dirty="0" smtClean="0">
                <a:solidFill>
                  <a:srgbClr val="008000"/>
                </a:solidFill>
              </a:rPr>
              <a:t>First considerations on Services Installation in the underground facilities</a:t>
            </a:r>
          </a:p>
        </p:txBody>
      </p:sp>
      <p:pic>
        <p:nvPicPr>
          <p:cNvPr id="43011" name="Espace réservé du contenu 12" descr="2010-06-04_14492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-17461" r="-17461"/>
          <a:stretch>
            <a:fillRect/>
          </a:stretch>
        </p:blipFill>
        <p:spPr bwMode="auto">
          <a:xfrm>
            <a:off x="457200" y="1676400"/>
            <a:ext cx="8577263" cy="45402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Footer Placeholder 4"/>
          <p:cNvSpPr txBox="1">
            <a:spLocks noGrp="1"/>
          </p:cNvSpPr>
          <p:nvPr/>
        </p:nvSpPr>
        <p:spPr>
          <a:xfrm>
            <a:off x="5371123" y="5897196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H. </a:t>
            </a:r>
            <a:r>
              <a:rPr lang="en-US" sz="1200" dirty="0" err="1">
                <a:solidFill>
                  <a:prstClr val="black">
                    <a:tint val="75000"/>
                  </a:prstClr>
                </a:solidFill>
                <a:latin typeface="Calibri"/>
              </a:rPr>
              <a:t>Gerwig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 - 13th MDI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  <a:defRPr/>
            </a:pPr>
            <a:fld id="{56F788FD-1F37-9F44-B1DC-3F8ED1879058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3015" name="TextBox 7"/>
          <p:cNvSpPr txBox="1">
            <a:spLocks noChangeArrowheads="1"/>
          </p:cNvSpPr>
          <p:nvPr/>
        </p:nvSpPr>
        <p:spPr bwMode="auto">
          <a:xfrm>
            <a:off x="533400" y="3429000"/>
            <a:ext cx="1847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/>
                </a:solidFill>
                <a:latin typeface="Calibri" charset="0"/>
              </a:rPr>
              <a:t>Hall</a:t>
            </a:r>
            <a:br>
              <a:rPr lang="en-US">
                <a:solidFill>
                  <a:prstClr val="black"/>
                </a:solidFill>
                <a:latin typeface="Calibri" charset="0"/>
              </a:rPr>
            </a:br>
            <a:r>
              <a:rPr lang="en-US">
                <a:solidFill>
                  <a:prstClr val="black"/>
                </a:solidFill>
                <a:latin typeface="Calibri" charset="0"/>
              </a:rPr>
              <a:t>Experiment 1</a:t>
            </a:r>
          </a:p>
        </p:txBody>
      </p:sp>
      <p:sp>
        <p:nvSpPr>
          <p:cNvPr id="43016" name="TextBox 8"/>
          <p:cNvSpPr txBox="1">
            <a:spLocks noChangeArrowheads="1"/>
          </p:cNvSpPr>
          <p:nvPr/>
        </p:nvSpPr>
        <p:spPr bwMode="auto">
          <a:xfrm>
            <a:off x="7010400" y="3048000"/>
            <a:ext cx="1847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 charset="0"/>
              </a:rPr>
              <a:t>Hall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 charset="0"/>
              </a:rPr>
              <a:t>Experiment 2</a:t>
            </a:r>
          </a:p>
        </p:txBody>
      </p:sp>
      <p:sp>
        <p:nvSpPr>
          <p:cNvPr id="43017" name="TextBox 9"/>
          <p:cNvSpPr txBox="1">
            <a:spLocks noChangeArrowheads="1"/>
          </p:cNvSpPr>
          <p:nvPr/>
        </p:nvSpPr>
        <p:spPr bwMode="auto">
          <a:xfrm>
            <a:off x="3429000" y="1676400"/>
            <a:ext cx="2143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/>
                </a:solidFill>
                <a:latin typeface="Calibri" charset="0"/>
              </a:rPr>
              <a:t>Transfer tunnel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/>
                </a:solidFill>
                <a:latin typeface="Calibri" charset="0"/>
              </a:rPr>
              <a:t>with IP</a:t>
            </a:r>
          </a:p>
        </p:txBody>
      </p:sp>
      <p:cxnSp>
        <p:nvCxnSpPr>
          <p:cNvPr id="12" name="Straight Arrow Connector 11"/>
          <p:cNvCxnSpPr>
            <a:stCxn id="43017" idx="2"/>
          </p:cNvCxnSpPr>
          <p:nvPr/>
        </p:nvCxnSpPr>
        <p:spPr>
          <a:xfrm rot="16200000" flipH="1">
            <a:off x="3879850" y="3127376"/>
            <a:ext cx="1527175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1"/>
          <p:cNvCxnSpPr/>
          <p:nvPr/>
        </p:nvCxnSpPr>
        <p:spPr>
          <a:xfrm rot="10800000" flipV="1">
            <a:off x="5410200" y="3429000"/>
            <a:ext cx="1600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1"/>
          <p:cNvCxnSpPr/>
          <p:nvPr/>
        </p:nvCxnSpPr>
        <p:spPr>
          <a:xfrm>
            <a:off x="1600200" y="3733800"/>
            <a:ext cx="1981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1" name="TextBox 8"/>
          <p:cNvSpPr txBox="1">
            <a:spLocks noChangeArrowheads="1"/>
          </p:cNvSpPr>
          <p:nvPr/>
        </p:nvSpPr>
        <p:spPr bwMode="auto">
          <a:xfrm>
            <a:off x="4419600" y="5334000"/>
            <a:ext cx="14716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/>
                </a:solidFill>
                <a:latin typeface="Calibri" charset="0"/>
              </a:rPr>
              <a:t>Alignment</a:t>
            </a:r>
            <a:br>
              <a:rPr lang="en-US">
                <a:solidFill>
                  <a:prstClr val="black"/>
                </a:solidFill>
                <a:latin typeface="Calibri" charset="0"/>
              </a:rPr>
            </a:br>
            <a:r>
              <a:rPr lang="en-US">
                <a:solidFill>
                  <a:prstClr val="black"/>
                </a:solidFill>
                <a:latin typeface="Calibri" charset="0"/>
              </a:rPr>
              <a:t>Tunnel</a:t>
            </a:r>
          </a:p>
        </p:txBody>
      </p:sp>
      <p:cxnSp>
        <p:nvCxnSpPr>
          <p:cNvPr id="25" name="Straight Arrow Connector 11"/>
          <p:cNvCxnSpPr/>
          <p:nvPr/>
        </p:nvCxnSpPr>
        <p:spPr>
          <a:xfrm rot="5400000" flipH="1" flipV="1">
            <a:off x="4762500" y="51435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7172325" y="5019675"/>
            <a:ext cx="13998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charset="0"/>
              </a:rPr>
              <a:t>Flat walls on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charset="0"/>
              </a:rPr>
              <a:t>tunnel sides</a:t>
            </a:r>
            <a:endParaRPr lang="en-US" dirty="0">
              <a:solidFill>
                <a:prstClr val="black"/>
              </a:solidFill>
              <a:latin typeface="Calibri" charset="0"/>
            </a:endParaRPr>
          </a:p>
        </p:txBody>
      </p:sp>
      <p:cxnSp>
        <p:nvCxnSpPr>
          <p:cNvPr id="19" name="Straight Arrow Connector 11"/>
          <p:cNvCxnSpPr/>
          <p:nvPr/>
        </p:nvCxnSpPr>
        <p:spPr>
          <a:xfrm rot="10800000">
            <a:off x="5943600" y="4648200"/>
            <a:ext cx="127635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10662" y="6492875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19/10/2010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163277" y="6492875"/>
            <a:ext cx="2895600" cy="365125"/>
          </a:xfrm>
        </p:spPr>
        <p:txBody>
          <a:bodyPr/>
          <a:lstStyle/>
          <a:p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0769"/>
            <a:ext cx="8229600" cy="5735395"/>
          </a:xfrm>
        </p:spPr>
        <p:txBody>
          <a:bodyPr/>
          <a:lstStyle/>
          <a:p>
            <a:pPr algn="ctr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First draft concept for the ventilation system </a:t>
            </a:r>
            <a:br>
              <a:rPr lang="en-US" sz="2800" dirty="0" smtClean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chemeClr val="accent2"/>
                </a:solidFill>
              </a:rPr>
              <a:t>in the CLIC experimental area</a:t>
            </a:r>
            <a:endParaRPr lang="en-GB" sz="2800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en-US" sz="2000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FUNCTIONNALITIES ENSURED BY THE VENTILATION: </a:t>
            </a:r>
          </a:p>
          <a:p>
            <a:pPr>
              <a:buNone/>
            </a:pPr>
            <a:endParaRPr lang="en-US" sz="2000" dirty="0" smtClean="0">
              <a:solidFill>
                <a:schemeClr val="accent2"/>
              </a:solidFill>
            </a:endParaRPr>
          </a:p>
          <a:p>
            <a:r>
              <a:rPr lang="en-US" sz="2000" dirty="0" smtClean="0">
                <a:solidFill>
                  <a:schemeClr val="accent2"/>
                </a:solidFill>
              </a:rPr>
              <a:t>Provide fresh air for personnel.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Treat air according to need: heating, conditioning, dehumidify.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Evacuate thermal charges.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Ensure dynamic confinement between machine and accessible areas where 100% air tightness cannot be achieved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Provide extraction capabilities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Filtering exhaust air before releasing into the environment.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Purge of areas (after fire).</a:t>
            </a:r>
          </a:p>
          <a:p>
            <a:endParaRPr lang="en-GB" sz="20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16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1182077" y="889000"/>
            <a:ext cx="6760308" cy="195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2373924" y="1318849"/>
            <a:ext cx="4767387" cy="293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87921" y="85613"/>
            <a:ext cx="7854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Initial assumption to be confirmed by RP: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→ </a:t>
            </a:r>
            <a:r>
              <a:rPr lang="en-US" sz="1600" dirty="0" smtClean="0">
                <a:solidFill>
                  <a:schemeClr val="accent2"/>
                </a:solidFill>
              </a:rPr>
              <a:t>The interaction region should be a ventilation sector separated from the caverns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Lucida Grande"/>
              <a:buChar char="→"/>
            </a:pPr>
            <a:r>
              <a:rPr lang="en-US" sz="1600" dirty="0" smtClean="0">
                <a:solidFill>
                  <a:schemeClr val="accent2"/>
                </a:solidFill>
              </a:rPr>
              <a:t> Dynamic confinement to be considered </a:t>
            </a:r>
          </a:p>
          <a:p>
            <a:pPr algn="just">
              <a:spcBef>
                <a:spcPts val="0"/>
              </a:spcBef>
              <a:buFont typeface="Arial"/>
              <a:buChar char="•"/>
            </a:pPr>
            <a:endParaRPr lang="en-US" sz="1600" dirty="0" smtClean="0">
              <a:solidFill>
                <a:schemeClr val="accent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192270" y="-1254572"/>
            <a:ext cx="2921000" cy="713000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6200000">
            <a:off x="4604522" y="1430314"/>
            <a:ext cx="98697" cy="478972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6200000">
            <a:off x="4600277" y="2154711"/>
            <a:ext cx="98697" cy="478972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4436264" y="2364286"/>
            <a:ext cx="432620" cy="98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 flipV="1">
            <a:off x="4441179" y="1700608"/>
            <a:ext cx="432620" cy="98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12" descr="TAS_pt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3873500"/>
            <a:ext cx="8229600" cy="29845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6096000" y="6581775"/>
            <a:ext cx="1857375" cy="257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2"/>
                </a:solidFill>
              </a:rPr>
              <a:t>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USC55</a:t>
            </a:r>
            <a:r>
              <a:rPr lang="en-GB" sz="1200" b="1" dirty="0" smtClean="0">
                <a:solidFill>
                  <a:schemeClr val="tx2"/>
                </a:solidFill>
              </a:rPr>
              <a:t> – 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UXC55</a:t>
            </a:r>
            <a:r>
              <a:rPr lang="en-GB" sz="1200" b="1" dirty="0" smtClean="0">
                <a:solidFill>
                  <a:schemeClr val="tx2"/>
                </a:solidFill>
              </a:rPr>
              <a:t> = 20Pa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/>
          <p:cNvCxnSpPr>
            <a:endCxn id="18" idx="1"/>
          </p:cNvCxnSpPr>
          <p:nvPr/>
        </p:nvCxnSpPr>
        <p:spPr>
          <a:xfrm>
            <a:off x="4724432" y="5888058"/>
            <a:ext cx="1371568" cy="8223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8612" y="6500812"/>
            <a:ext cx="1857375" cy="257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err="1" smtClean="0">
                <a:solidFill>
                  <a:schemeClr val="tx2"/>
                </a:solidFill>
              </a:rPr>
              <a:t>P</a:t>
            </a:r>
            <a:r>
              <a:rPr lang="en-GB" sz="1200" b="1" baseline="-25000" dirty="0" err="1" smtClean="0">
                <a:solidFill>
                  <a:schemeClr val="tx2"/>
                </a:solidFill>
              </a:rPr>
              <a:t>Shelter</a:t>
            </a:r>
            <a:r>
              <a:rPr lang="en-GB" sz="1200" b="1" dirty="0" smtClean="0">
                <a:solidFill>
                  <a:schemeClr val="tx2"/>
                </a:solidFill>
              </a:rPr>
              <a:t> – 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USC55</a:t>
            </a:r>
            <a:r>
              <a:rPr lang="en-GB" sz="1200" b="1" dirty="0" smtClean="0">
                <a:solidFill>
                  <a:schemeClr val="tx2"/>
                </a:solidFill>
              </a:rPr>
              <a:t> = 20Pa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21" name="Straight Arrow Connector 20"/>
          <p:cNvCxnSpPr>
            <a:endCxn id="20" idx="3"/>
          </p:cNvCxnSpPr>
          <p:nvPr/>
        </p:nvCxnSpPr>
        <p:spPr>
          <a:xfrm rot="10800000" flipV="1">
            <a:off x="2385988" y="6211904"/>
            <a:ext cx="1890767" cy="4174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904984" y="4348146"/>
            <a:ext cx="1857375" cy="2571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2"/>
                </a:solidFill>
              </a:rPr>
              <a:t>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UXC55</a:t>
            </a:r>
            <a:r>
              <a:rPr lang="en-GB" sz="1200" b="1" dirty="0" smtClean="0">
                <a:solidFill>
                  <a:schemeClr val="tx2"/>
                </a:solidFill>
              </a:rPr>
              <a:t> – 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S45</a:t>
            </a:r>
            <a:r>
              <a:rPr lang="en-GB" sz="1200" b="1" dirty="0" smtClean="0">
                <a:solidFill>
                  <a:schemeClr val="tx2"/>
                </a:solidFill>
              </a:rPr>
              <a:t> = 20Pa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23" name="Straight Arrow Connector 22"/>
          <p:cNvCxnSpPr>
            <a:endCxn id="22" idx="2"/>
          </p:cNvCxnSpPr>
          <p:nvPr/>
        </p:nvCxnSpPr>
        <p:spPr>
          <a:xfrm rot="10800000">
            <a:off x="2833672" y="4605321"/>
            <a:ext cx="833482" cy="5969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548322" y="4305285"/>
            <a:ext cx="1857375" cy="2571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2"/>
                </a:solidFill>
              </a:rPr>
              <a:t>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UXC55</a:t>
            </a:r>
            <a:r>
              <a:rPr lang="en-GB" sz="1200" b="1" dirty="0" smtClean="0">
                <a:solidFill>
                  <a:schemeClr val="tx2"/>
                </a:solidFill>
              </a:rPr>
              <a:t> – P</a:t>
            </a:r>
            <a:r>
              <a:rPr lang="en-GB" sz="1200" b="1" baseline="-25000" dirty="0" smtClean="0">
                <a:solidFill>
                  <a:schemeClr val="tx2"/>
                </a:solidFill>
              </a:rPr>
              <a:t>S56</a:t>
            </a:r>
            <a:r>
              <a:rPr lang="en-GB" sz="1200" b="1" dirty="0" smtClean="0">
                <a:solidFill>
                  <a:schemeClr val="tx2"/>
                </a:solidFill>
              </a:rPr>
              <a:t> = 20Pa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0800000">
            <a:off x="3357586" y="5159383"/>
            <a:ext cx="571504" cy="214314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5357850" y="5159384"/>
            <a:ext cx="571504" cy="214314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>
            <a:off x="4138638" y="6092840"/>
            <a:ext cx="357190" cy="14287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16200000" flipV="1">
            <a:off x="4429156" y="5659449"/>
            <a:ext cx="428628" cy="285753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endCxn id="24" idx="2"/>
          </p:cNvCxnSpPr>
          <p:nvPr/>
        </p:nvCxnSpPr>
        <p:spPr>
          <a:xfrm flipV="1">
            <a:off x="5562629" y="4562460"/>
            <a:ext cx="914381" cy="6588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935360" y="4763625"/>
            <a:ext cx="1704082" cy="11543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6813" y="3598606"/>
            <a:ext cx="1864613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Scheme at CMS</a:t>
            </a:r>
            <a:endParaRPr lang="en-GB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71405" y="1053756"/>
            <a:ext cx="45497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First idea: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Use of a ventilation wall in conjunction with inflatable seal and expanding fire proofing sacks (TX54)</a:t>
            </a:r>
          </a:p>
        </p:txBody>
      </p:sp>
      <p:pic>
        <p:nvPicPr>
          <p:cNvPr id="13" name="Picture 12" descr="lay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085" y="2365092"/>
            <a:ext cx="4494115" cy="317046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8" name="Picture 17" descr="fireproofba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3990" y="1012623"/>
            <a:ext cx="4096512" cy="5462016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6764594" y="2123768"/>
            <a:ext cx="1258529" cy="4424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2238375"/>
            <a:ext cx="5429250" cy="372427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71405" y="768006"/>
            <a:ext cx="51593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First idea: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For CLIC moveable shielding walls, the cavern side of the opening to the transfer tunnel could be equipped similarly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98090" y="2458065"/>
            <a:ext cx="3293807" cy="35002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115958" y="2851357"/>
            <a:ext cx="2443318" cy="31020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37345" y="1824499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en-GB" baseline="30000" dirty="0" smtClean="0">
                <a:solidFill>
                  <a:schemeClr val="accent1">
                    <a:lumMod val="50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layer of sacks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5174" y="3185652"/>
            <a:ext cx="1750142" cy="27726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799303" y="3490454"/>
            <a:ext cx="1081548" cy="2472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377074" y="182081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Inflatable Seal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6943" y="6051755"/>
            <a:ext cx="20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92D050"/>
                </a:solidFill>
              </a:rPr>
              <a:t>2</a:t>
            </a:r>
            <a:r>
              <a:rPr lang="en-GB" b="1" baseline="30000" dirty="0" smtClean="0">
                <a:solidFill>
                  <a:srgbClr val="92D050"/>
                </a:solidFill>
              </a:rPr>
              <a:t>nd</a:t>
            </a:r>
            <a:r>
              <a:rPr lang="en-GB" b="1" dirty="0" smtClean="0">
                <a:solidFill>
                  <a:srgbClr val="92D050"/>
                </a:solidFill>
              </a:rPr>
              <a:t> layer of sacks</a:t>
            </a:r>
            <a:endParaRPr lang="en-GB" b="1" dirty="0">
              <a:solidFill>
                <a:srgbClr val="92D050"/>
              </a:solidFill>
            </a:endParaRPr>
          </a:p>
        </p:txBody>
      </p:sp>
      <p:cxnSp>
        <p:nvCxnSpPr>
          <p:cNvPr id="28" name="Straight Arrow Connector 27"/>
          <p:cNvCxnSpPr>
            <a:stCxn id="22" idx="2"/>
          </p:cNvCxnSpPr>
          <p:nvPr/>
        </p:nvCxnSpPr>
        <p:spPr>
          <a:xfrm rot="16200000" flipH="1">
            <a:off x="1052012" y="2233111"/>
            <a:ext cx="396969" cy="3184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5" idx="2"/>
          </p:cNvCxnSpPr>
          <p:nvPr/>
        </p:nvCxnSpPr>
        <p:spPr>
          <a:xfrm rot="5400000">
            <a:off x="3295274" y="2114321"/>
            <a:ext cx="829281" cy="9809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6" idx="0"/>
          </p:cNvCxnSpPr>
          <p:nvPr/>
        </p:nvCxnSpPr>
        <p:spPr>
          <a:xfrm rot="16200000" flipV="1">
            <a:off x="3054867" y="5243559"/>
            <a:ext cx="771832" cy="8445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4" idx="1"/>
            <a:endCxn id="24" idx="3"/>
          </p:cNvCxnSpPr>
          <p:nvPr/>
        </p:nvCxnSpPr>
        <p:spPr>
          <a:xfrm rot="10800000" flipH="1">
            <a:off x="1799303" y="4726861"/>
            <a:ext cx="1081548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05769" y="5314950"/>
            <a:ext cx="843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Transfer</a:t>
            </a:r>
          </a:p>
          <a:p>
            <a:pPr algn="ctr"/>
            <a:r>
              <a:rPr lang="en-GB" sz="1400" dirty="0" smtClean="0"/>
              <a:t>Tunnel</a:t>
            </a:r>
            <a:endParaRPr lang="en-GB" sz="1400" dirty="0"/>
          </a:p>
        </p:txBody>
      </p:sp>
      <p:grpSp>
        <p:nvGrpSpPr>
          <p:cNvPr id="30" name="Group 29"/>
          <p:cNvGrpSpPr/>
          <p:nvPr/>
        </p:nvGrpSpPr>
        <p:grpSpPr>
          <a:xfrm rot="5400000">
            <a:off x="4176347" y="2046656"/>
            <a:ext cx="6213227" cy="2803769"/>
            <a:chOff x="1087769" y="849929"/>
            <a:chExt cx="7130001" cy="292100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3192270" y="-1254572"/>
              <a:ext cx="2921000" cy="7130001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 rot="16200000">
              <a:off x="4604522" y="1430314"/>
              <a:ext cx="98697" cy="478972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4600277" y="2154711"/>
              <a:ext cx="98697" cy="478972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16200000" flipV="1">
              <a:off x="4436264" y="2364286"/>
              <a:ext cx="432620" cy="983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6200000" flipH="1" flipV="1">
              <a:off x="4441179" y="1700608"/>
              <a:ext cx="432620" cy="983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80"/>
            <a:ext cx="8229600" cy="1143000"/>
          </a:xfrm>
        </p:spPr>
        <p:txBody>
          <a:bodyPr/>
          <a:lstStyle/>
          <a:p>
            <a:r>
              <a:rPr lang="en-GB" sz="2800" dirty="0" smtClean="0"/>
              <a:t>CLIC Experimental Area -overview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0EA78-BADA-2641-9F83-7F90FE46675F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70667" y="910547"/>
            <a:ext cx="7484541" cy="479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4"/>
          <p:cNvGrpSpPr/>
          <p:nvPr/>
        </p:nvGrpSpPr>
        <p:grpSpPr>
          <a:xfrm>
            <a:off x="393999" y="1320801"/>
            <a:ext cx="7353001" cy="654162"/>
            <a:chOff x="393999" y="1384301"/>
            <a:chExt cx="7353001" cy="65416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999" y="1384301"/>
              <a:ext cx="3914590" cy="65416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5518" y="1413171"/>
              <a:ext cx="3461482" cy="605594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99" y="2274670"/>
            <a:ext cx="8451850" cy="317998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rot="10800000" flipV="1">
            <a:off x="394000" y="1638300"/>
            <a:ext cx="3365203" cy="6363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83100" y="1638300"/>
            <a:ext cx="4362749" cy="6363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6576" y="4587875"/>
            <a:ext cx="2481247" cy="2133600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cxnSp>
        <p:nvCxnSpPr>
          <p:cNvPr id="25" name="Straight Connector 24"/>
          <p:cNvCxnSpPr/>
          <p:nvPr/>
        </p:nvCxnSpPr>
        <p:spPr>
          <a:xfrm rot="16200000" flipH="1">
            <a:off x="4913926" y="3966309"/>
            <a:ext cx="1074613" cy="1758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24769" y="3536462"/>
            <a:ext cx="2323054" cy="1051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886475">
            <a:off x="1864998" y="5078986"/>
            <a:ext cx="1956355" cy="1413150"/>
          </a:xfrm>
          <a:prstGeom prst="rect">
            <a:avLst/>
          </a:prstGeom>
        </p:spPr>
      </p:pic>
      <p:sp>
        <p:nvSpPr>
          <p:cNvPr id="19" name="Freeform 18"/>
          <p:cNvSpPr/>
          <p:nvPr/>
        </p:nvSpPr>
        <p:spPr>
          <a:xfrm>
            <a:off x="2794000" y="4314825"/>
            <a:ext cx="142875" cy="120650"/>
          </a:xfrm>
          <a:custGeom>
            <a:avLst/>
            <a:gdLst>
              <a:gd name="connsiteX0" fmla="*/ 15875 w 142875"/>
              <a:gd name="connsiteY0" fmla="*/ 0 h 120650"/>
              <a:gd name="connsiteX1" fmla="*/ 0 w 142875"/>
              <a:gd name="connsiteY1" fmla="*/ 104775 h 120650"/>
              <a:gd name="connsiteX2" fmla="*/ 133350 w 142875"/>
              <a:gd name="connsiteY2" fmla="*/ 120650 h 120650"/>
              <a:gd name="connsiteX3" fmla="*/ 142875 w 142875"/>
              <a:gd name="connsiteY3" fmla="*/ 22225 h 120650"/>
              <a:gd name="connsiteX4" fmla="*/ 15875 w 142875"/>
              <a:gd name="connsiteY4" fmla="*/ 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120650">
                <a:moveTo>
                  <a:pt x="15875" y="0"/>
                </a:moveTo>
                <a:lnTo>
                  <a:pt x="0" y="104775"/>
                </a:lnTo>
                <a:lnTo>
                  <a:pt x="133350" y="120650"/>
                </a:lnTo>
                <a:lnTo>
                  <a:pt x="142875" y="22225"/>
                </a:lnTo>
                <a:lnTo>
                  <a:pt x="15875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36770" y="5402385"/>
            <a:ext cx="1544864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en-GB" dirty="0" smtClean="0"/>
              <a:t>Site entrance</a:t>
            </a:r>
            <a:endParaRPr lang="en-GB" dirty="0"/>
          </a:p>
        </p:txBody>
      </p:sp>
      <p:cxnSp>
        <p:nvCxnSpPr>
          <p:cNvPr id="33" name="Straight Arrow Connector 32"/>
          <p:cNvCxnSpPr>
            <a:stCxn id="31" idx="0"/>
          </p:cNvCxnSpPr>
          <p:nvPr/>
        </p:nvCxnSpPr>
        <p:spPr>
          <a:xfrm rot="5400000" flipH="1" flipV="1">
            <a:off x="1138447" y="4577218"/>
            <a:ext cx="595923" cy="10544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Image 3" descr="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17" y="1522457"/>
            <a:ext cx="8539229" cy="485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99884" y="842720"/>
            <a:ext cx="8549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dirty="0" smtClean="0">
                <a:solidFill>
                  <a:schemeClr val="accent2"/>
                </a:solidFill>
              </a:rPr>
              <a:t>The detector would be moved into beam position on a moving platform</a:t>
            </a:r>
          </a:p>
          <a:p>
            <a:pPr algn="just">
              <a:spcBef>
                <a:spcPts val="0"/>
              </a:spcBef>
            </a:pPr>
            <a:r>
              <a:rPr lang="en-US" dirty="0" smtClean="0">
                <a:solidFill>
                  <a:schemeClr val="accent2"/>
                </a:solidFill>
              </a:rPr>
              <a:t>The concept could be similar to the PX56 plug (2200 tons)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80904" y="6096000"/>
            <a:ext cx="1869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 Siegrist – PH-CMX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339" name="Picture 11" descr="DSC_30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8" y="822325"/>
            <a:ext cx="9013825" cy="598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601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56325" name="Picture 6" descr="DSC_3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69950"/>
            <a:ext cx="8991600" cy="597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5" name="Picture 7" descr="DSC_30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838200"/>
            <a:ext cx="9040813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6" name="Picture 8" descr="DSC_30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855663"/>
            <a:ext cx="9013825" cy="598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7" name="Picture 9" descr="DSC_303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855663"/>
            <a:ext cx="9013825" cy="598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8" name="Picture 10" descr="DSC_305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" y="855663"/>
            <a:ext cx="9013825" cy="598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40" name="Picture 12" descr="DSC_31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822325"/>
            <a:ext cx="9013825" cy="598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5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5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55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307" y="597383"/>
            <a:ext cx="2588846" cy="631923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062103" y="3392330"/>
            <a:ext cx="93625" cy="22469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071352" y="3922349"/>
            <a:ext cx="93625" cy="22469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65068" y="3632633"/>
            <a:ext cx="287115" cy="2839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952183" y="3716896"/>
            <a:ext cx="499332" cy="11234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8990" y="857113"/>
            <a:ext cx="6892415" cy="153888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Solutions to seal off a moving platform the size of the PX56 plug have been successfully implemented.</a:t>
            </a:r>
          </a:p>
          <a:p>
            <a:pPr algn="just">
              <a:spcBef>
                <a:spcPts val="0"/>
              </a:spcBef>
            </a:pPr>
            <a:endParaRPr lang="en-US" sz="1600" dirty="0" smtClean="0">
              <a:solidFill>
                <a:schemeClr val="accent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 </a:t>
            </a:r>
            <a:r>
              <a:rPr lang="en-US" sz="1600" dirty="0" smtClean="0">
                <a:solidFill>
                  <a:schemeClr val="accent2"/>
                </a:solidFill>
              </a:rPr>
              <a:t>Area between the platform and the floor of the interaction region would have to be made airtight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endParaRPr lang="en-GB" sz="1400" dirty="0">
              <a:solidFill>
                <a:schemeClr val="accent2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54469"/>
            <a:ext cx="3694112" cy="277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6181" y="4049199"/>
            <a:ext cx="3703637" cy="277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307" y="597383"/>
            <a:ext cx="2588846" cy="6319231"/>
          </a:xfrm>
          <a:prstGeom prst="rect">
            <a:avLst/>
          </a:prstGeom>
        </p:spPr>
      </p:pic>
      <p:pic>
        <p:nvPicPr>
          <p:cNvPr id="7" name="Picture 7" descr="100_23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511" y="2648719"/>
            <a:ext cx="2429435" cy="3239246"/>
          </a:xfrm>
          <a:prstGeom prst="rect">
            <a:avLst/>
          </a:prstGeom>
          <a:noFill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8991" y="857113"/>
            <a:ext cx="6437059" cy="1785104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Since the services should not be disconnected, Cable chains will have to be used.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Sealing off moving cable chains will be challenging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Option to study:</a:t>
            </a:r>
          </a:p>
          <a:p>
            <a:pPr algn="just">
              <a:spcBef>
                <a:spcPts val="0"/>
              </a:spcBef>
            </a:pP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sz="1600" dirty="0" smtClean="0">
                <a:solidFill>
                  <a:schemeClr val="accent2"/>
                </a:solidFill>
              </a:rPr>
              <a:t>Trenches could be closed in an airtight fashion using appropriate cover plates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endParaRPr lang="en-GB" sz="1400" dirty="0">
              <a:solidFill>
                <a:schemeClr val="accent2"/>
              </a:solidFill>
            </a:endParaRPr>
          </a:p>
        </p:txBody>
      </p:sp>
      <p:pic>
        <p:nvPicPr>
          <p:cNvPr id="23" name="Picture 22" descr="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2861" y="3234812"/>
            <a:ext cx="3552723" cy="266454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062103" y="3392330"/>
            <a:ext cx="93625" cy="22469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071352" y="3922349"/>
            <a:ext cx="93625" cy="22469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665068" y="3632633"/>
            <a:ext cx="287115" cy="2839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7952183" y="3716896"/>
            <a:ext cx="499332" cy="11234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769" y="-70307"/>
            <a:ext cx="2862384" cy="698692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662" y="582499"/>
            <a:ext cx="8229600" cy="517243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Ventilation sectors: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The underground area shall be divided in the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following sectors: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Cavern A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Cavern B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Bypass and interaction region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Emergency escape tunnel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Pressurised areas in shaft (2) </a:t>
            </a:r>
            <a:endParaRPr lang="en-GB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7993497" y="3056061"/>
            <a:ext cx="486196" cy="1115401"/>
          </a:xfrm>
          <a:custGeom>
            <a:avLst/>
            <a:gdLst>
              <a:gd name="connsiteX0" fmla="*/ 0 w 510639"/>
              <a:gd name="connsiteY0" fmla="*/ 41564 h 1140031"/>
              <a:gd name="connsiteX1" fmla="*/ 106878 w 510639"/>
              <a:gd name="connsiteY1" fmla="*/ 11876 h 1140031"/>
              <a:gd name="connsiteX2" fmla="*/ 201881 w 510639"/>
              <a:gd name="connsiteY2" fmla="*/ 5938 h 1140031"/>
              <a:gd name="connsiteX3" fmla="*/ 279071 w 510639"/>
              <a:gd name="connsiteY3" fmla="*/ 0 h 1140031"/>
              <a:gd name="connsiteX4" fmla="*/ 356260 w 510639"/>
              <a:gd name="connsiteY4" fmla="*/ 11876 h 1140031"/>
              <a:gd name="connsiteX5" fmla="*/ 457200 w 510639"/>
              <a:gd name="connsiteY5" fmla="*/ 29689 h 1140031"/>
              <a:gd name="connsiteX6" fmla="*/ 504702 w 510639"/>
              <a:gd name="connsiteY6" fmla="*/ 47502 h 1140031"/>
              <a:gd name="connsiteX7" fmla="*/ 510639 w 510639"/>
              <a:gd name="connsiteY7" fmla="*/ 1080655 h 1140031"/>
              <a:gd name="connsiteX8" fmla="*/ 433450 w 510639"/>
              <a:gd name="connsiteY8" fmla="*/ 1110343 h 1140031"/>
              <a:gd name="connsiteX9" fmla="*/ 285008 w 510639"/>
              <a:gd name="connsiteY9" fmla="*/ 1134094 h 1140031"/>
              <a:gd name="connsiteX10" fmla="*/ 255320 w 510639"/>
              <a:gd name="connsiteY10" fmla="*/ 1140031 h 1140031"/>
              <a:gd name="connsiteX11" fmla="*/ 166255 w 510639"/>
              <a:gd name="connsiteY11" fmla="*/ 1134094 h 1140031"/>
              <a:gd name="connsiteX12" fmla="*/ 95003 w 510639"/>
              <a:gd name="connsiteY12" fmla="*/ 1122218 h 1140031"/>
              <a:gd name="connsiteX13" fmla="*/ 5938 w 510639"/>
              <a:gd name="connsiteY13" fmla="*/ 1098468 h 1140031"/>
              <a:gd name="connsiteX14" fmla="*/ 0 w 510639"/>
              <a:gd name="connsiteY14" fmla="*/ 41564 h 11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0639" h="1140031">
                <a:moveTo>
                  <a:pt x="0" y="41564"/>
                </a:moveTo>
                <a:lnTo>
                  <a:pt x="106878" y="11876"/>
                </a:lnTo>
                <a:lnTo>
                  <a:pt x="201881" y="5938"/>
                </a:lnTo>
                <a:lnTo>
                  <a:pt x="279071" y="0"/>
                </a:lnTo>
                <a:lnTo>
                  <a:pt x="356260" y="11876"/>
                </a:lnTo>
                <a:lnTo>
                  <a:pt x="457200" y="29689"/>
                </a:lnTo>
                <a:lnTo>
                  <a:pt x="504702" y="47502"/>
                </a:lnTo>
                <a:lnTo>
                  <a:pt x="510639" y="1080655"/>
                </a:lnTo>
                <a:lnTo>
                  <a:pt x="433450" y="1110343"/>
                </a:lnTo>
                <a:lnTo>
                  <a:pt x="285008" y="1134094"/>
                </a:lnTo>
                <a:lnTo>
                  <a:pt x="255320" y="1140031"/>
                </a:lnTo>
                <a:lnTo>
                  <a:pt x="166255" y="1134094"/>
                </a:lnTo>
                <a:lnTo>
                  <a:pt x="95003" y="1122218"/>
                </a:lnTo>
                <a:lnTo>
                  <a:pt x="5938" y="1098468"/>
                </a:lnTo>
                <a:cubicBezTo>
                  <a:pt x="3959" y="748146"/>
                  <a:pt x="1979" y="397824"/>
                  <a:pt x="0" y="41564"/>
                </a:cubicBezTo>
                <a:close/>
              </a:path>
            </a:pathLst>
          </a:custGeom>
          <a:solidFill>
            <a:srgbClr val="FFFF00">
              <a:alpha val="51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6908377" y="2718235"/>
            <a:ext cx="477161" cy="1091765"/>
          </a:xfrm>
          <a:custGeom>
            <a:avLst/>
            <a:gdLst>
              <a:gd name="connsiteX0" fmla="*/ 0 w 510639"/>
              <a:gd name="connsiteY0" fmla="*/ 41564 h 1140031"/>
              <a:gd name="connsiteX1" fmla="*/ 106878 w 510639"/>
              <a:gd name="connsiteY1" fmla="*/ 11876 h 1140031"/>
              <a:gd name="connsiteX2" fmla="*/ 201881 w 510639"/>
              <a:gd name="connsiteY2" fmla="*/ 5938 h 1140031"/>
              <a:gd name="connsiteX3" fmla="*/ 279071 w 510639"/>
              <a:gd name="connsiteY3" fmla="*/ 0 h 1140031"/>
              <a:gd name="connsiteX4" fmla="*/ 356260 w 510639"/>
              <a:gd name="connsiteY4" fmla="*/ 11876 h 1140031"/>
              <a:gd name="connsiteX5" fmla="*/ 457200 w 510639"/>
              <a:gd name="connsiteY5" fmla="*/ 29689 h 1140031"/>
              <a:gd name="connsiteX6" fmla="*/ 504702 w 510639"/>
              <a:gd name="connsiteY6" fmla="*/ 47502 h 1140031"/>
              <a:gd name="connsiteX7" fmla="*/ 510639 w 510639"/>
              <a:gd name="connsiteY7" fmla="*/ 1080655 h 1140031"/>
              <a:gd name="connsiteX8" fmla="*/ 433450 w 510639"/>
              <a:gd name="connsiteY8" fmla="*/ 1110343 h 1140031"/>
              <a:gd name="connsiteX9" fmla="*/ 285008 w 510639"/>
              <a:gd name="connsiteY9" fmla="*/ 1134094 h 1140031"/>
              <a:gd name="connsiteX10" fmla="*/ 255320 w 510639"/>
              <a:gd name="connsiteY10" fmla="*/ 1140031 h 1140031"/>
              <a:gd name="connsiteX11" fmla="*/ 166255 w 510639"/>
              <a:gd name="connsiteY11" fmla="*/ 1134094 h 1140031"/>
              <a:gd name="connsiteX12" fmla="*/ 95003 w 510639"/>
              <a:gd name="connsiteY12" fmla="*/ 1122218 h 1140031"/>
              <a:gd name="connsiteX13" fmla="*/ 5938 w 510639"/>
              <a:gd name="connsiteY13" fmla="*/ 1098468 h 1140031"/>
              <a:gd name="connsiteX14" fmla="*/ 0 w 510639"/>
              <a:gd name="connsiteY14" fmla="*/ 41564 h 11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0639" h="1140031">
                <a:moveTo>
                  <a:pt x="0" y="41564"/>
                </a:moveTo>
                <a:lnTo>
                  <a:pt x="106878" y="11876"/>
                </a:lnTo>
                <a:lnTo>
                  <a:pt x="201881" y="5938"/>
                </a:lnTo>
                <a:lnTo>
                  <a:pt x="279071" y="0"/>
                </a:lnTo>
                <a:lnTo>
                  <a:pt x="356260" y="11876"/>
                </a:lnTo>
                <a:lnTo>
                  <a:pt x="457200" y="29689"/>
                </a:lnTo>
                <a:lnTo>
                  <a:pt x="504702" y="47502"/>
                </a:lnTo>
                <a:lnTo>
                  <a:pt x="510639" y="1080655"/>
                </a:lnTo>
                <a:lnTo>
                  <a:pt x="433450" y="1110343"/>
                </a:lnTo>
                <a:lnTo>
                  <a:pt x="285008" y="1134094"/>
                </a:lnTo>
                <a:lnTo>
                  <a:pt x="255320" y="1140031"/>
                </a:lnTo>
                <a:lnTo>
                  <a:pt x="166255" y="1134094"/>
                </a:lnTo>
                <a:lnTo>
                  <a:pt x="95003" y="1122218"/>
                </a:lnTo>
                <a:lnTo>
                  <a:pt x="5938" y="1098468"/>
                </a:lnTo>
                <a:cubicBezTo>
                  <a:pt x="3959" y="748146"/>
                  <a:pt x="1979" y="397824"/>
                  <a:pt x="0" y="41564"/>
                </a:cubicBezTo>
                <a:close/>
              </a:path>
            </a:pathLst>
          </a:custGeom>
          <a:solidFill>
            <a:srgbClr val="CCFFFF">
              <a:alpha val="5098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5" descr="DSCN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338" y="3699899"/>
            <a:ext cx="3463925" cy="259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3730"/>
            <a:ext cx="8229600" cy="517243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Ventilation sectors: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The underground area shall be divided in the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following sectors: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Cavern A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Cavern B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Bypass and interaction region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Emergency escape tunnel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Pressurised areas in shaft (2) </a:t>
            </a:r>
            <a:endParaRPr lang="en-GB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769" y="-70307"/>
            <a:ext cx="2862384" cy="698692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6632575" y="358775"/>
            <a:ext cx="1352550" cy="6130925"/>
            <a:chOff x="6632575" y="358775"/>
            <a:chExt cx="1352550" cy="6130925"/>
          </a:xfrm>
        </p:grpSpPr>
        <p:sp>
          <p:nvSpPr>
            <p:cNvPr id="19" name="Freeform 18"/>
            <p:cNvSpPr/>
            <p:nvPr/>
          </p:nvSpPr>
          <p:spPr>
            <a:xfrm>
              <a:off x="6638925" y="358775"/>
              <a:ext cx="1130300" cy="2184400"/>
            </a:xfrm>
            <a:custGeom>
              <a:avLst/>
              <a:gdLst>
                <a:gd name="connsiteX0" fmla="*/ 882650 w 1130300"/>
                <a:gd name="connsiteY0" fmla="*/ 0 h 2184400"/>
                <a:gd name="connsiteX1" fmla="*/ 885825 w 1130300"/>
                <a:gd name="connsiteY1" fmla="*/ 282575 h 2184400"/>
                <a:gd name="connsiteX2" fmla="*/ 876300 w 1130300"/>
                <a:gd name="connsiteY2" fmla="*/ 387350 h 2184400"/>
                <a:gd name="connsiteX3" fmla="*/ 822325 w 1130300"/>
                <a:gd name="connsiteY3" fmla="*/ 555625 h 2184400"/>
                <a:gd name="connsiteX4" fmla="*/ 752475 w 1130300"/>
                <a:gd name="connsiteY4" fmla="*/ 701675 h 2184400"/>
                <a:gd name="connsiteX5" fmla="*/ 647700 w 1130300"/>
                <a:gd name="connsiteY5" fmla="*/ 873125 h 2184400"/>
                <a:gd name="connsiteX6" fmla="*/ 415925 w 1130300"/>
                <a:gd name="connsiteY6" fmla="*/ 1136650 h 2184400"/>
                <a:gd name="connsiteX7" fmla="*/ 209550 w 1130300"/>
                <a:gd name="connsiteY7" fmla="*/ 1381125 h 2184400"/>
                <a:gd name="connsiteX8" fmla="*/ 117475 w 1130300"/>
                <a:gd name="connsiteY8" fmla="*/ 1568450 h 2184400"/>
                <a:gd name="connsiteX9" fmla="*/ 50800 w 1130300"/>
                <a:gd name="connsiteY9" fmla="*/ 1768475 h 2184400"/>
                <a:gd name="connsiteX10" fmla="*/ 15875 w 1130300"/>
                <a:gd name="connsiteY10" fmla="*/ 1927225 h 2184400"/>
                <a:gd name="connsiteX11" fmla="*/ 0 w 1130300"/>
                <a:gd name="connsiteY11" fmla="*/ 2114550 h 2184400"/>
                <a:gd name="connsiteX12" fmla="*/ 3175 w 1130300"/>
                <a:gd name="connsiteY12" fmla="*/ 2184400 h 2184400"/>
                <a:gd name="connsiteX13" fmla="*/ 120650 w 1130300"/>
                <a:gd name="connsiteY13" fmla="*/ 2181225 h 2184400"/>
                <a:gd name="connsiteX14" fmla="*/ 120650 w 1130300"/>
                <a:gd name="connsiteY14" fmla="*/ 2044700 h 2184400"/>
                <a:gd name="connsiteX15" fmla="*/ 133350 w 1130300"/>
                <a:gd name="connsiteY15" fmla="*/ 1943100 h 2184400"/>
                <a:gd name="connsiteX16" fmla="*/ 161925 w 1130300"/>
                <a:gd name="connsiteY16" fmla="*/ 1825625 h 2184400"/>
                <a:gd name="connsiteX17" fmla="*/ 200025 w 1130300"/>
                <a:gd name="connsiteY17" fmla="*/ 1695450 h 2184400"/>
                <a:gd name="connsiteX18" fmla="*/ 238125 w 1130300"/>
                <a:gd name="connsiteY18" fmla="*/ 1600200 h 2184400"/>
                <a:gd name="connsiteX19" fmla="*/ 298450 w 1130300"/>
                <a:gd name="connsiteY19" fmla="*/ 1470025 h 2184400"/>
                <a:gd name="connsiteX20" fmla="*/ 368300 w 1130300"/>
                <a:gd name="connsiteY20" fmla="*/ 1368425 h 2184400"/>
                <a:gd name="connsiteX21" fmla="*/ 450850 w 1130300"/>
                <a:gd name="connsiteY21" fmla="*/ 1263650 h 2184400"/>
                <a:gd name="connsiteX22" fmla="*/ 542925 w 1130300"/>
                <a:gd name="connsiteY22" fmla="*/ 1174750 h 2184400"/>
                <a:gd name="connsiteX23" fmla="*/ 647700 w 1130300"/>
                <a:gd name="connsiteY23" fmla="*/ 1063625 h 2184400"/>
                <a:gd name="connsiteX24" fmla="*/ 739775 w 1130300"/>
                <a:gd name="connsiteY24" fmla="*/ 936625 h 2184400"/>
                <a:gd name="connsiteX25" fmla="*/ 796925 w 1130300"/>
                <a:gd name="connsiteY25" fmla="*/ 847725 h 2184400"/>
                <a:gd name="connsiteX26" fmla="*/ 863600 w 1130300"/>
                <a:gd name="connsiteY26" fmla="*/ 742950 h 2184400"/>
                <a:gd name="connsiteX27" fmla="*/ 914400 w 1130300"/>
                <a:gd name="connsiteY27" fmla="*/ 650875 h 2184400"/>
                <a:gd name="connsiteX28" fmla="*/ 936625 w 1130300"/>
                <a:gd name="connsiteY28" fmla="*/ 647700 h 2184400"/>
                <a:gd name="connsiteX29" fmla="*/ 962025 w 1130300"/>
                <a:gd name="connsiteY29" fmla="*/ 2098675 h 2184400"/>
                <a:gd name="connsiteX30" fmla="*/ 1095375 w 1130300"/>
                <a:gd name="connsiteY30" fmla="*/ 2101850 h 2184400"/>
                <a:gd name="connsiteX31" fmla="*/ 1082675 w 1130300"/>
                <a:gd name="connsiteY31" fmla="*/ 1574800 h 2184400"/>
                <a:gd name="connsiteX32" fmla="*/ 1130300 w 1130300"/>
                <a:gd name="connsiteY32" fmla="*/ 1571625 h 2184400"/>
                <a:gd name="connsiteX33" fmla="*/ 1098550 w 1130300"/>
                <a:gd name="connsiteY33" fmla="*/ 6350 h 2184400"/>
                <a:gd name="connsiteX34" fmla="*/ 882650 w 1130300"/>
                <a:gd name="connsiteY34" fmla="*/ 0 h 218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30300" h="2184400">
                  <a:moveTo>
                    <a:pt x="882650" y="0"/>
                  </a:moveTo>
                  <a:cubicBezTo>
                    <a:pt x="883708" y="94192"/>
                    <a:pt x="885825" y="282575"/>
                    <a:pt x="885825" y="282575"/>
                  </a:cubicBezTo>
                  <a:lnTo>
                    <a:pt x="876300" y="387350"/>
                  </a:lnTo>
                  <a:lnTo>
                    <a:pt x="822325" y="555625"/>
                  </a:lnTo>
                  <a:lnTo>
                    <a:pt x="752475" y="701675"/>
                  </a:lnTo>
                  <a:lnTo>
                    <a:pt x="647700" y="873125"/>
                  </a:lnTo>
                  <a:lnTo>
                    <a:pt x="415925" y="1136650"/>
                  </a:lnTo>
                  <a:lnTo>
                    <a:pt x="209550" y="1381125"/>
                  </a:lnTo>
                  <a:lnTo>
                    <a:pt x="117475" y="1568450"/>
                  </a:lnTo>
                  <a:lnTo>
                    <a:pt x="50800" y="1768475"/>
                  </a:lnTo>
                  <a:lnTo>
                    <a:pt x="15875" y="1927225"/>
                  </a:lnTo>
                  <a:lnTo>
                    <a:pt x="0" y="2114550"/>
                  </a:lnTo>
                  <a:lnTo>
                    <a:pt x="3175" y="2184400"/>
                  </a:lnTo>
                  <a:lnTo>
                    <a:pt x="120650" y="2181225"/>
                  </a:lnTo>
                  <a:lnTo>
                    <a:pt x="120650" y="2044700"/>
                  </a:lnTo>
                  <a:lnTo>
                    <a:pt x="133350" y="1943100"/>
                  </a:lnTo>
                  <a:lnTo>
                    <a:pt x="161925" y="1825625"/>
                  </a:lnTo>
                  <a:lnTo>
                    <a:pt x="200025" y="1695450"/>
                  </a:lnTo>
                  <a:lnTo>
                    <a:pt x="238125" y="1600200"/>
                  </a:lnTo>
                  <a:lnTo>
                    <a:pt x="298450" y="1470025"/>
                  </a:lnTo>
                  <a:lnTo>
                    <a:pt x="368300" y="1368425"/>
                  </a:lnTo>
                  <a:lnTo>
                    <a:pt x="450850" y="1263650"/>
                  </a:lnTo>
                  <a:lnTo>
                    <a:pt x="542925" y="1174750"/>
                  </a:lnTo>
                  <a:lnTo>
                    <a:pt x="647700" y="1063625"/>
                  </a:lnTo>
                  <a:lnTo>
                    <a:pt x="739775" y="936625"/>
                  </a:lnTo>
                  <a:lnTo>
                    <a:pt x="796925" y="847725"/>
                  </a:lnTo>
                  <a:lnTo>
                    <a:pt x="863600" y="742950"/>
                  </a:lnTo>
                  <a:lnTo>
                    <a:pt x="914400" y="650875"/>
                  </a:lnTo>
                  <a:lnTo>
                    <a:pt x="936625" y="647700"/>
                  </a:lnTo>
                  <a:lnTo>
                    <a:pt x="962025" y="2098675"/>
                  </a:lnTo>
                  <a:lnTo>
                    <a:pt x="1095375" y="2101850"/>
                  </a:lnTo>
                  <a:lnTo>
                    <a:pt x="1082675" y="1574800"/>
                  </a:lnTo>
                  <a:lnTo>
                    <a:pt x="1130300" y="1571625"/>
                  </a:lnTo>
                  <a:lnTo>
                    <a:pt x="1098550" y="6350"/>
                  </a:lnTo>
                  <a:lnTo>
                    <a:pt x="882650" y="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632575" y="2540000"/>
              <a:ext cx="127000" cy="1790700"/>
            </a:xfrm>
            <a:custGeom>
              <a:avLst/>
              <a:gdLst>
                <a:gd name="connsiteX0" fmla="*/ 0 w 127000"/>
                <a:gd name="connsiteY0" fmla="*/ 6350 h 1790700"/>
                <a:gd name="connsiteX1" fmla="*/ 12700 w 127000"/>
                <a:gd name="connsiteY1" fmla="*/ 1790700 h 1790700"/>
                <a:gd name="connsiteX2" fmla="*/ 127000 w 127000"/>
                <a:gd name="connsiteY2" fmla="*/ 1787525 h 1790700"/>
                <a:gd name="connsiteX3" fmla="*/ 120650 w 127000"/>
                <a:gd name="connsiteY3" fmla="*/ 0 h 1790700"/>
                <a:gd name="connsiteX4" fmla="*/ 0 w 127000"/>
                <a:gd name="connsiteY4" fmla="*/ 635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00" h="1790700">
                  <a:moveTo>
                    <a:pt x="0" y="6350"/>
                  </a:moveTo>
                  <a:cubicBezTo>
                    <a:pt x="4233" y="601133"/>
                    <a:pt x="12700" y="1790700"/>
                    <a:pt x="12700" y="1790700"/>
                  </a:cubicBezTo>
                  <a:lnTo>
                    <a:pt x="127000" y="1787525"/>
                  </a:lnTo>
                  <a:cubicBezTo>
                    <a:pt x="124883" y="1191683"/>
                    <a:pt x="120650" y="0"/>
                    <a:pt x="120650" y="0"/>
                  </a:cubicBezTo>
                  <a:lnTo>
                    <a:pt x="0" y="635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388225" y="2454275"/>
              <a:ext cx="596900" cy="2095500"/>
            </a:xfrm>
            <a:custGeom>
              <a:avLst/>
              <a:gdLst>
                <a:gd name="connsiteX0" fmla="*/ 209550 w 596900"/>
                <a:gd name="connsiteY0" fmla="*/ 0 h 2095500"/>
                <a:gd name="connsiteX1" fmla="*/ 228600 w 596900"/>
                <a:gd name="connsiteY1" fmla="*/ 819150 h 2095500"/>
                <a:gd name="connsiteX2" fmla="*/ 0 w 596900"/>
                <a:gd name="connsiteY2" fmla="*/ 822325 h 2095500"/>
                <a:gd name="connsiteX3" fmla="*/ 6350 w 596900"/>
                <a:gd name="connsiteY3" fmla="*/ 1127125 h 2095500"/>
                <a:gd name="connsiteX4" fmla="*/ 225425 w 596900"/>
                <a:gd name="connsiteY4" fmla="*/ 1127125 h 2095500"/>
                <a:gd name="connsiteX5" fmla="*/ 212725 w 596900"/>
                <a:gd name="connsiteY5" fmla="*/ 2092325 h 2095500"/>
                <a:gd name="connsiteX6" fmla="*/ 349250 w 596900"/>
                <a:gd name="connsiteY6" fmla="*/ 2095500 h 2095500"/>
                <a:gd name="connsiteX7" fmla="*/ 368300 w 596900"/>
                <a:gd name="connsiteY7" fmla="*/ 1117600 h 2095500"/>
                <a:gd name="connsiteX8" fmla="*/ 596900 w 596900"/>
                <a:gd name="connsiteY8" fmla="*/ 1127125 h 2095500"/>
                <a:gd name="connsiteX9" fmla="*/ 596900 w 596900"/>
                <a:gd name="connsiteY9" fmla="*/ 822325 h 2095500"/>
                <a:gd name="connsiteX10" fmla="*/ 361950 w 596900"/>
                <a:gd name="connsiteY10" fmla="*/ 825500 h 2095500"/>
                <a:gd name="connsiteX11" fmla="*/ 349250 w 596900"/>
                <a:gd name="connsiteY11" fmla="*/ 9525 h 2095500"/>
                <a:gd name="connsiteX12" fmla="*/ 209550 w 596900"/>
                <a:gd name="connsiteY12" fmla="*/ 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6900" h="2095500">
                  <a:moveTo>
                    <a:pt x="209550" y="0"/>
                  </a:moveTo>
                  <a:lnTo>
                    <a:pt x="228600" y="819150"/>
                  </a:lnTo>
                  <a:lnTo>
                    <a:pt x="0" y="822325"/>
                  </a:lnTo>
                  <a:lnTo>
                    <a:pt x="6350" y="1127125"/>
                  </a:lnTo>
                  <a:lnTo>
                    <a:pt x="225425" y="1127125"/>
                  </a:lnTo>
                  <a:lnTo>
                    <a:pt x="212725" y="2092325"/>
                  </a:lnTo>
                  <a:lnTo>
                    <a:pt x="349250" y="2095500"/>
                  </a:lnTo>
                  <a:lnTo>
                    <a:pt x="368300" y="1117600"/>
                  </a:lnTo>
                  <a:lnTo>
                    <a:pt x="596900" y="1127125"/>
                  </a:lnTo>
                  <a:lnTo>
                    <a:pt x="596900" y="822325"/>
                  </a:lnTo>
                  <a:lnTo>
                    <a:pt x="361950" y="825500"/>
                  </a:lnTo>
                  <a:lnTo>
                    <a:pt x="349250" y="9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6642100" y="4324350"/>
              <a:ext cx="1130300" cy="2165350"/>
            </a:xfrm>
            <a:custGeom>
              <a:avLst/>
              <a:gdLst>
                <a:gd name="connsiteX0" fmla="*/ 0 w 1130300"/>
                <a:gd name="connsiteY0" fmla="*/ 6350 h 2165350"/>
                <a:gd name="connsiteX1" fmla="*/ 0 w 1130300"/>
                <a:gd name="connsiteY1" fmla="*/ 146050 h 2165350"/>
                <a:gd name="connsiteX2" fmla="*/ 15875 w 1130300"/>
                <a:gd name="connsiteY2" fmla="*/ 273050 h 2165350"/>
                <a:gd name="connsiteX3" fmla="*/ 50800 w 1130300"/>
                <a:gd name="connsiteY3" fmla="*/ 422275 h 2165350"/>
                <a:gd name="connsiteX4" fmla="*/ 158750 w 1130300"/>
                <a:gd name="connsiteY4" fmla="*/ 698500 h 2165350"/>
                <a:gd name="connsiteX5" fmla="*/ 238125 w 1130300"/>
                <a:gd name="connsiteY5" fmla="*/ 825500 h 2165350"/>
                <a:gd name="connsiteX6" fmla="*/ 336550 w 1130300"/>
                <a:gd name="connsiteY6" fmla="*/ 955675 h 2165350"/>
                <a:gd name="connsiteX7" fmla="*/ 498475 w 1130300"/>
                <a:gd name="connsiteY7" fmla="*/ 1136650 h 2165350"/>
                <a:gd name="connsiteX8" fmla="*/ 587375 w 1130300"/>
                <a:gd name="connsiteY8" fmla="*/ 1222375 h 2165350"/>
                <a:gd name="connsiteX9" fmla="*/ 666750 w 1130300"/>
                <a:gd name="connsiteY9" fmla="*/ 1317625 h 2165350"/>
                <a:gd name="connsiteX10" fmla="*/ 790575 w 1130300"/>
                <a:gd name="connsiteY10" fmla="*/ 1546225 h 2165350"/>
                <a:gd name="connsiteX11" fmla="*/ 863600 w 1130300"/>
                <a:gd name="connsiteY11" fmla="*/ 1733550 h 2165350"/>
                <a:gd name="connsiteX12" fmla="*/ 889000 w 1130300"/>
                <a:gd name="connsiteY12" fmla="*/ 1854200 h 2165350"/>
                <a:gd name="connsiteX13" fmla="*/ 885825 w 1130300"/>
                <a:gd name="connsiteY13" fmla="*/ 2162175 h 2165350"/>
                <a:gd name="connsiteX14" fmla="*/ 1098550 w 1130300"/>
                <a:gd name="connsiteY14" fmla="*/ 2165350 h 2165350"/>
                <a:gd name="connsiteX15" fmla="*/ 1130300 w 1130300"/>
                <a:gd name="connsiteY15" fmla="*/ 593725 h 2165350"/>
                <a:gd name="connsiteX16" fmla="*/ 1085850 w 1130300"/>
                <a:gd name="connsiteY16" fmla="*/ 593725 h 2165350"/>
                <a:gd name="connsiteX17" fmla="*/ 1098550 w 1130300"/>
                <a:gd name="connsiteY17" fmla="*/ 225425 h 2165350"/>
                <a:gd name="connsiteX18" fmla="*/ 949325 w 1130300"/>
                <a:gd name="connsiteY18" fmla="*/ 222250 h 2165350"/>
                <a:gd name="connsiteX19" fmla="*/ 936625 w 1130300"/>
                <a:gd name="connsiteY19" fmla="*/ 1533525 h 2165350"/>
                <a:gd name="connsiteX20" fmla="*/ 908050 w 1130300"/>
                <a:gd name="connsiteY20" fmla="*/ 1527175 h 2165350"/>
                <a:gd name="connsiteX21" fmla="*/ 812800 w 1130300"/>
                <a:gd name="connsiteY21" fmla="*/ 1336675 h 2165350"/>
                <a:gd name="connsiteX22" fmla="*/ 733425 w 1130300"/>
                <a:gd name="connsiteY22" fmla="*/ 1219200 h 2165350"/>
                <a:gd name="connsiteX23" fmla="*/ 596900 w 1130300"/>
                <a:gd name="connsiteY23" fmla="*/ 1054100 h 2165350"/>
                <a:gd name="connsiteX24" fmla="*/ 482600 w 1130300"/>
                <a:gd name="connsiteY24" fmla="*/ 949325 h 2165350"/>
                <a:gd name="connsiteX25" fmla="*/ 393700 w 1130300"/>
                <a:gd name="connsiteY25" fmla="*/ 838200 h 2165350"/>
                <a:gd name="connsiteX26" fmla="*/ 301625 w 1130300"/>
                <a:gd name="connsiteY26" fmla="*/ 714375 h 2165350"/>
                <a:gd name="connsiteX27" fmla="*/ 212725 w 1130300"/>
                <a:gd name="connsiteY27" fmla="*/ 530225 h 2165350"/>
                <a:gd name="connsiteX28" fmla="*/ 161925 w 1130300"/>
                <a:gd name="connsiteY28" fmla="*/ 371475 h 2165350"/>
                <a:gd name="connsiteX29" fmla="*/ 130175 w 1130300"/>
                <a:gd name="connsiteY29" fmla="*/ 260350 h 2165350"/>
                <a:gd name="connsiteX30" fmla="*/ 114300 w 1130300"/>
                <a:gd name="connsiteY30" fmla="*/ 165100 h 2165350"/>
                <a:gd name="connsiteX31" fmla="*/ 114300 w 1130300"/>
                <a:gd name="connsiteY31" fmla="*/ 25400 h 2165350"/>
                <a:gd name="connsiteX32" fmla="*/ 114300 w 1130300"/>
                <a:gd name="connsiteY32" fmla="*/ 0 h 2165350"/>
                <a:gd name="connsiteX33" fmla="*/ 0 w 1130300"/>
                <a:gd name="connsiteY33" fmla="*/ 6350 h 216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30300" h="2165350">
                  <a:moveTo>
                    <a:pt x="0" y="6350"/>
                  </a:moveTo>
                  <a:lnTo>
                    <a:pt x="0" y="146050"/>
                  </a:lnTo>
                  <a:lnTo>
                    <a:pt x="15875" y="273050"/>
                  </a:lnTo>
                  <a:lnTo>
                    <a:pt x="50800" y="422275"/>
                  </a:lnTo>
                  <a:lnTo>
                    <a:pt x="158750" y="698500"/>
                  </a:lnTo>
                  <a:lnTo>
                    <a:pt x="238125" y="825500"/>
                  </a:lnTo>
                  <a:lnTo>
                    <a:pt x="336550" y="955675"/>
                  </a:lnTo>
                  <a:lnTo>
                    <a:pt x="498475" y="1136650"/>
                  </a:lnTo>
                  <a:lnTo>
                    <a:pt x="587375" y="1222375"/>
                  </a:lnTo>
                  <a:lnTo>
                    <a:pt x="666750" y="1317625"/>
                  </a:lnTo>
                  <a:lnTo>
                    <a:pt x="790575" y="1546225"/>
                  </a:lnTo>
                  <a:lnTo>
                    <a:pt x="863600" y="1733550"/>
                  </a:lnTo>
                  <a:lnTo>
                    <a:pt x="889000" y="1854200"/>
                  </a:lnTo>
                  <a:cubicBezTo>
                    <a:pt x="887942" y="1956858"/>
                    <a:pt x="885825" y="2162175"/>
                    <a:pt x="885825" y="2162175"/>
                  </a:cubicBezTo>
                  <a:lnTo>
                    <a:pt x="1098550" y="2165350"/>
                  </a:lnTo>
                  <a:lnTo>
                    <a:pt x="1130300" y="593725"/>
                  </a:lnTo>
                  <a:lnTo>
                    <a:pt x="1085850" y="593725"/>
                  </a:lnTo>
                  <a:lnTo>
                    <a:pt x="1098550" y="225425"/>
                  </a:lnTo>
                  <a:lnTo>
                    <a:pt x="949325" y="222250"/>
                  </a:lnTo>
                  <a:lnTo>
                    <a:pt x="936625" y="1533525"/>
                  </a:lnTo>
                  <a:lnTo>
                    <a:pt x="908050" y="1527175"/>
                  </a:lnTo>
                  <a:lnTo>
                    <a:pt x="812800" y="1336675"/>
                  </a:lnTo>
                  <a:lnTo>
                    <a:pt x="733425" y="1219200"/>
                  </a:lnTo>
                  <a:lnTo>
                    <a:pt x="596900" y="1054100"/>
                  </a:lnTo>
                  <a:lnTo>
                    <a:pt x="482600" y="949325"/>
                  </a:lnTo>
                  <a:lnTo>
                    <a:pt x="393700" y="838200"/>
                  </a:lnTo>
                  <a:lnTo>
                    <a:pt x="301625" y="714375"/>
                  </a:lnTo>
                  <a:lnTo>
                    <a:pt x="212725" y="530225"/>
                  </a:lnTo>
                  <a:lnTo>
                    <a:pt x="161925" y="371475"/>
                  </a:lnTo>
                  <a:lnTo>
                    <a:pt x="130175" y="260350"/>
                  </a:lnTo>
                  <a:lnTo>
                    <a:pt x="114300" y="165100"/>
                  </a:lnTo>
                  <a:lnTo>
                    <a:pt x="114300" y="25400"/>
                  </a:lnTo>
                  <a:lnTo>
                    <a:pt x="11430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899" y="928832"/>
            <a:ext cx="2262553" cy="5522768"/>
          </a:xfrm>
          <a:prstGeom prst="rect">
            <a:avLst/>
          </a:prstGeom>
        </p:spPr>
      </p:pic>
      <p:sp>
        <p:nvSpPr>
          <p:cNvPr id="26" name="Freeform 25"/>
          <p:cNvSpPr/>
          <p:nvPr/>
        </p:nvSpPr>
        <p:spPr>
          <a:xfrm>
            <a:off x="4483100" y="1016000"/>
            <a:ext cx="190500" cy="254000"/>
          </a:xfrm>
          <a:custGeom>
            <a:avLst/>
            <a:gdLst>
              <a:gd name="connsiteX0" fmla="*/ 0 w 210312"/>
              <a:gd name="connsiteY0" fmla="*/ 0 h 1042416"/>
              <a:gd name="connsiteX1" fmla="*/ 0 w 210312"/>
              <a:gd name="connsiteY1" fmla="*/ 0 h 1042416"/>
              <a:gd name="connsiteX2" fmla="*/ 182880 w 210312"/>
              <a:gd name="connsiteY2" fmla="*/ 0 h 1042416"/>
              <a:gd name="connsiteX3" fmla="*/ 210312 w 210312"/>
              <a:gd name="connsiteY3" fmla="*/ 1042416 h 1042416"/>
              <a:gd name="connsiteX4" fmla="*/ 18288 w 210312"/>
              <a:gd name="connsiteY4" fmla="*/ 1042416 h 1042416"/>
              <a:gd name="connsiteX5" fmla="*/ 0 w 210312"/>
              <a:gd name="connsiteY5" fmla="*/ 0 h 104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" h="1042416">
                <a:moveTo>
                  <a:pt x="0" y="0"/>
                </a:moveTo>
                <a:lnTo>
                  <a:pt x="0" y="0"/>
                </a:lnTo>
                <a:lnTo>
                  <a:pt x="182880" y="0"/>
                </a:lnTo>
                <a:lnTo>
                  <a:pt x="210312" y="1042416"/>
                </a:lnTo>
                <a:lnTo>
                  <a:pt x="18288" y="1042416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37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4489704" y="6107684"/>
            <a:ext cx="209296" cy="280416"/>
          </a:xfrm>
          <a:custGeom>
            <a:avLst/>
            <a:gdLst>
              <a:gd name="connsiteX0" fmla="*/ 0 w 201168"/>
              <a:gd name="connsiteY0" fmla="*/ 1024128 h 1024128"/>
              <a:gd name="connsiteX1" fmla="*/ 27432 w 201168"/>
              <a:gd name="connsiteY1" fmla="*/ 0 h 1024128"/>
              <a:gd name="connsiteX2" fmla="*/ 201168 w 201168"/>
              <a:gd name="connsiteY2" fmla="*/ 0 h 1024128"/>
              <a:gd name="connsiteX3" fmla="*/ 192024 w 201168"/>
              <a:gd name="connsiteY3" fmla="*/ 1014984 h 1024128"/>
              <a:gd name="connsiteX4" fmla="*/ 0 w 201168"/>
              <a:gd name="connsiteY4" fmla="*/ 1024128 h 102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168" h="1024128">
                <a:moveTo>
                  <a:pt x="0" y="1024128"/>
                </a:moveTo>
                <a:lnTo>
                  <a:pt x="27432" y="0"/>
                </a:lnTo>
                <a:lnTo>
                  <a:pt x="201168" y="0"/>
                </a:lnTo>
                <a:lnTo>
                  <a:pt x="192024" y="1014984"/>
                </a:lnTo>
                <a:lnTo>
                  <a:pt x="0" y="1024128"/>
                </a:lnTo>
                <a:close/>
              </a:path>
            </a:pathLst>
          </a:custGeom>
          <a:solidFill>
            <a:srgbClr val="92D050">
              <a:alpha val="34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11106" y="279056"/>
            <a:ext cx="4143404" cy="830997"/>
          </a:xfrm>
          <a:prstGeom prst="rect">
            <a:avLst/>
          </a:prstGeom>
          <a:solidFill>
            <a:schemeClr val="accent3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accent2"/>
                </a:solidFill>
              </a:rPr>
              <a:t>The standard ventilation scheme foreseen for the tunnel should stop before the junction with the bypass tunnel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081683" y="2562218"/>
            <a:ext cx="2777771" cy="1963730"/>
            <a:chOff x="6062633" y="2257418"/>
            <a:chExt cx="2777771" cy="1963730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6062633" y="2257418"/>
            <a:ext cx="2777771" cy="1963730"/>
          </p:xfrm>
          <a:graphic>
            <a:graphicData uri="http://schemas.openxmlformats.org/presentationml/2006/ole">
              <p:oleObj spid="_x0000_s2050" name="Acrobat Document" r:id="rId4" imgW="10096500" imgH="7137400" progId="">
                <p:embed/>
              </p:oleObj>
            </a:graphicData>
          </a:graphic>
        </p:graphicFrame>
        <p:sp>
          <p:nvSpPr>
            <p:cNvPr id="14" name="Freeform 13"/>
            <p:cNvSpPr/>
            <p:nvPr/>
          </p:nvSpPr>
          <p:spPr>
            <a:xfrm>
              <a:off x="7029367" y="2615482"/>
              <a:ext cx="481054" cy="242515"/>
            </a:xfrm>
            <a:custGeom>
              <a:avLst/>
              <a:gdLst>
                <a:gd name="connsiteX0" fmla="*/ 477078 w 481054"/>
                <a:gd name="connsiteY0" fmla="*/ 238539 h 242515"/>
                <a:gd name="connsiteX1" fmla="*/ 481054 w 481054"/>
                <a:gd name="connsiteY1" fmla="*/ 0 h 242515"/>
                <a:gd name="connsiteX2" fmla="*/ 397565 w 481054"/>
                <a:gd name="connsiteY2" fmla="*/ 7951 h 242515"/>
                <a:gd name="connsiteX3" fmla="*/ 294198 w 481054"/>
                <a:gd name="connsiteY3" fmla="*/ 35781 h 242515"/>
                <a:gd name="connsiteX4" fmla="*/ 182880 w 481054"/>
                <a:gd name="connsiteY4" fmla="*/ 83489 h 242515"/>
                <a:gd name="connsiteX5" fmla="*/ 67586 w 481054"/>
                <a:gd name="connsiteY5" fmla="*/ 166978 h 242515"/>
                <a:gd name="connsiteX6" fmla="*/ 0 w 481054"/>
                <a:gd name="connsiteY6" fmla="*/ 242515 h 242515"/>
                <a:gd name="connsiteX7" fmla="*/ 477078 w 481054"/>
                <a:gd name="connsiteY7" fmla="*/ 238539 h 24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054" h="242515">
                  <a:moveTo>
                    <a:pt x="477078" y="238539"/>
                  </a:moveTo>
                  <a:cubicBezTo>
                    <a:pt x="478403" y="159026"/>
                    <a:pt x="479729" y="79513"/>
                    <a:pt x="481054" y="0"/>
                  </a:cubicBezTo>
                  <a:lnTo>
                    <a:pt x="397565" y="7951"/>
                  </a:lnTo>
                  <a:lnTo>
                    <a:pt x="294198" y="35781"/>
                  </a:lnTo>
                  <a:lnTo>
                    <a:pt x="182880" y="83489"/>
                  </a:lnTo>
                  <a:lnTo>
                    <a:pt x="67586" y="166978"/>
                  </a:lnTo>
                  <a:lnTo>
                    <a:pt x="0" y="242515"/>
                  </a:lnTo>
                  <a:lnTo>
                    <a:pt x="477078" y="23853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7550178" y="2607531"/>
              <a:ext cx="473102" cy="250466"/>
            </a:xfrm>
            <a:custGeom>
              <a:avLst/>
              <a:gdLst>
                <a:gd name="connsiteX0" fmla="*/ 3975 w 473102"/>
                <a:gd name="connsiteY0" fmla="*/ 246490 h 250466"/>
                <a:gd name="connsiteX1" fmla="*/ 473102 w 473102"/>
                <a:gd name="connsiteY1" fmla="*/ 250466 h 250466"/>
                <a:gd name="connsiteX2" fmla="*/ 405516 w 473102"/>
                <a:gd name="connsiteY2" fmla="*/ 163002 h 250466"/>
                <a:gd name="connsiteX3" fmla="*/ 329979 w 473102"/>
                <a:gd name="connsiteY3" fmla="*/ 111318 h 250466"/>
                <a:gd name="connsiteX4" fmla="*/ 210709 w 473102"/>
                <a:gd name="connsiteY4" fmla="*/ 43732 h 250466"/>
                <a:gd name="connsiteX5" fmla="*/ 111318 w 473102"/>
                <a:gd name="connsiteY5" fmla="*/ 15902 h 250466"/>
                <a:gd name="connsiteX6" fmla="*/ 27829 w 473102"/>
                <a:gd name="connsiteY6" fmla="*/ 0 h 250466"/>
                <a:gd name="connsiteX7" fmla="*/ 0 w 473102"/>
                <a:gd name="connsiteY7" fmla="*/ 0 h 250466"/>
                <a:gd name="connsiteX8" fmla="*/ 3975 w 473102"/>
                <a:gd name="connsiteY8" fmla="*/ 246490 h 250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3102" h="250466">
                  <a:moveTo>
                    <a:pt x="3975" y="246490"/>
                  </a:moveTo>
                  <a:lnTo>
                    <a:pt x="473102" y="250466"/>
                  </a:lnTo>
                  <a:lnTo>
                    <a:pt x="405516" y="163002"/>
                  </a:lnTo>
                  <a:lnTo>
                    <a:pt x="329979" y="111318"/>
                  </a:lnTo>
                  <a:lnTo>
                    <a:pt x="210709" y="43732"/>
                  </a:lnTo>
                  <a:lnTo>
                    <a:pt x="111318" y="15902"/>
                  </a:lnTo>
                  <a:lnTo>
                    <a:pt x="27829" y="0"/>
                  </a:lnTo>
                  <a:lnTo>
                    <a:pt x="0" y="0"/>
                  </a:lnTo>
                  <a:lnTo>
                    <a:pt x="3975" y="24649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1" name="Straight Arrow Connector 30"/>
          <p:cNvCxnSpPr>
            <a:stCxn id="13" idx="2"/>
          </p:cNvCxnSpPr>
          <p:nvPr/>
        </p:nvCxnSpPr>
        <p:spPr>
          <a:xfrm rot="16200000" flipH="1">
            <a:off x="3404583" y="-11723"/>
            <a:ext cx="58345" cy="2301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3" idx="2"/>
            <a:endCxn id="28" idx="1"/>
          </p:cNvCxnSpPr>
          <p:nvPr/>
        </p:nvCxnSpPr>
        <p:spPr>
          <a:xfrm rot="16200000" flipH="1">
            <a:off x="901711" y="2491150"/>
            <a:ext cx="4997631" cy="22354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9" y="1005032"/>
            <a:ext cx="2262553" cy="55227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3730"/>
            <a:ext cx="8229600" cy="517243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Ventilation sectors: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The underground area shall be divided in the following sectors: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3">
                    <a:lumMod val="95000"/>
                  </a:schemeClr>
                </a:solidFill>
              </a:rPr>
              <a:t>Cavern A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3">
                    <a:lumMod val="95000"/>
                  </a:schemeClr>
                </a:solidFill>
              </a:rPr>
              <a:t>Cavern B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3">
                    <a:lumMod val="95000"/>
                  </a:schemeClr>
                </a:solidFill>
              </a:rPr>
              <a:t>Bypass and interaction region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Emergency escape tunnel (2)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Pressurised area in shaft (2) </a:t>
            </a:r>
            <a:endParaRPr lang="en-GB" sz="20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7077075" y="3249286"/>
            <a:ext cx="265307" cy="107929"/>
          </a:xfrm>
          <a:custGeom>
            <a:avLst/>
            <a:gdLst>
              <a:gd name="connsiteX0" fmla="*/ 0 w 302802"/>
              <a:gd name="connsiteY0" fmla="*/ 107929 h 107929"/>
              <a:gd name="connsiteX1" fmla="*/ 302802 w 302802"/>
              <a:gd name="connsiteY1" fmla="*/ 104931 h 107929"/>
              <a:gd name="connsiteX2" fmla="*/ 260829 w 302802"/>
              <a:gd name="connsiteY2" fmla="*/ 47968 h 107929"/>
              <a:gd name="connsiteX3" fmla="*/ 218857 w 302802"/>
              <a:gd name="connsiteY3" fmla="*/ 20986 h 107929"/>
              <a:gd name="connsiteX4" fmla="*/ 182880 w 302802"/>
              <a:gd name="connsiteY4" fmla="*/ 5996 h 107929"/>
              <a:gd name="connsiteX5" fmla="*/ 155898 w 302802"/>
              <a:gd name="connsiteY5" fmla="*/ 0 h 107929"/>
              <a:gd name="connsiteX6" fmla="*/ 104932 w 302802"/>
              <a:gd name="connsiteY6" fmla="*/ 11992 h 107929"/>
              <a:gd name="connsiteX7" fmla="*/ 62959 w 302802"/>
              <a:gd name="connsiteY7" fmla="*/ 32978 h 107929"/>
              <a:gd name="connsiteX8" fmla="*/ 26983 w 302802"/>
              <a:gd name="connsiteY8" fmla="*/ 62958 h 107929"/>
              <a:gd name="connsiteX9" fmla="*/ 0 w 302802"/>
              <a:gd name="connsiteY9" fmla="*/ 107929 h 10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802" h="107929">
                <a:moveTo>
                  <a:pt x="0" y="107929"/>
                </a:moveTo>
                <a:lnTo>
                  <a:pt x="302802" y="104931"/>
                </a:lnTo>
                <a:lnTo>
                  <a:pt x="260829" y="47968"/>
                </a:lnTo>
                <a:lnTo>
                  <a:pt x="218857" y="20986"/>
                </a:lnTo>
                <a:lnTo>
                  <a:pt x="182880" y="5996"/>
                </a:lnTo>
                <a:lnTo>
                  <a:pt x="155898" y="0"/>
                </a:lnTo>
                <a:lnTo>
                  <a:pt x="104932" y="11992"/>
                </a:lnTo>
                <a:lnTo>
                  <a:pt x="62959" y="32978"/>
                </a:lnTo>
                <a:lnTo>
                  <a:pt x="26983" y="62958"/>
                </a:lnTo>
                <a:lnTo>
                  <a:pt x="0" y="107929"/>
                </a:lnTo>
                <a:close/>
              </a:path>
            </a:pathLst>
          </a:cu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 rot="10800000">
            <a:off x="7953980" y="4222749"/>
            <a:ext cx="221645" cy="64740"/>
          </a:xfrm>
          <a:custGeom>
            <a:avLst/>
            <a:gdLst>
              <a:gd name="connsiteX0" fmla="*/ 0 w 302802"/>
              <a:gd name="connsiteY0" fmla="*/ 107929 h 107929"/>
              <a:gd name="connsiteX1" fmla="*/ 302802 w 302802"/>
              <a:gd name="connsiteY1" fmla="*/ 104931 h 107929"/>
              <a:gd name="connsiteX2" fmla="*/ 260829 w 302802"/>
              <a:gd name="connsiteY2" fmla="*/ 47968 h 107929"/>
              <a:gd name="connsiteX3" fmla="*/ 218857 w 302802"/>
              <a:gd name="connsiteY3" fmla="*/ 20986 h 107929"/>
              <a:gd name="connsiteX4" fmla="*/ 182880 w 302802"/>
              <a:gd name="connsiteY4" fmla="*/ 5996 h 107929"/>
              <a:gd name="connsiteX5" fmla="*/ 155898 w 302802"/>
              <a:gd name="connsiteY5" fmla="*/ 0 h 107929"/>
              <a:gd name="connsiteX6" fmla="*/ 104932 w 302802"/>
              <a:gd name="connsiteY6" fmla="*/ 11992 h 107929"/>
              <a:gd name="connsiteX7" fmla="*/ 62959 w 302802"/>
              <a:gd name="connsiteY7" fmla="*/ 32978 h 107929"/>
              <a:gd name="connsiteX8" fmla="*/ 26983 w 302802"/>
              <a:gd name="connsiteY8" fmla="*/ 62958 h 107929"/>
              <a:gd name="connsiteX9" fmla="*/ 0 w 302802"/>
              <a:gd name="connsiteY9" fmla="*/ 107929 h 10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802" h="107929">
                <a:moveTo>
                  <a:pt x="0" y="107929"/>
                </a:moveTo>
                <a:lnTo>
                  <a:pt x="302802" y="104931"/>
                </a:lnTo>
                <a:lnTo>
                  <a:pt x="260829" y="47968"/>
                </a:lnTo>
                <a:lnTo>
                  <a:pt x="218857" y="20986"/>
                </a:lnTo>
                <a:lnTo>
                  <a:pt x="182880" y="5996"/>
                </a:lnTo>
                <a:lnTo>
                  <a:pt x="155898" y="0"/>
                </a:lnTo>
                <a:lnTo>
                  <a:pt x="104932" y="11992"/>
                </a:lnTo>
                <a:lnTo>
                  <a:pt x="62959" y="32978"/>
                </a:lnTo>
                <a:lnTo>
                  <a:pt x="26983" y="62958"/>
                </a:lnTo>
                <a:lnTo>
                  <a:pt x="0" y="107929"/>
                </a:lnTo>
                <a:close/>
              </a:path>
            </a:pathLst>
          </a:cu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235825" y="3143250"/>
            <a:ext cx="676275" cy="451436"/>
            <a:chOff x="7223261" y="3099386"/>
            <a:chExt cx="887537" cy="488950"/>
          </a:xfrm>
        </p:grpSpPr>
        <p:sp>
          <p:nvSpPr>
            <p:cNvPr id="10" name="Freeform 9"/>
            <p:cNvSpPr/>
            <p:nvPr/>
          </p:nvSpPr>
          <p:spPr>
            <a:xfrm>
              <a:off x="7393248" y="3099386"/>
              <a:ext cx="717550" cy="488950"/>
            </a:xfrm>
            <a:custGeom>
              <a:avLst/>
              <a:gdLst>
                <a:gd name="connsiteX0" fmla="*/ 0 w 717550"/>
                <a:gd name="connsiteY0" fmla="*/ 101600 h 488950"/>
                <a:gd name="connsiteX1" fmla="*/ 0 w 717550"/>
                <a:gd name="connsiteY1" fmla="*/ 0 h 488950"/>
                <a:gd name="connsiteX2" fmla="*/ 711200 w 717550"/>
                <a:gd name="connsiteY2" fmla="*/ 0 h 488950"/>
                <a:gd name="connsiteX3" fmla="*/ 717550 w 717550"/>
                <a:gd name="connsiteY3" fmla="*/ 482600 h 488950"/>
                <a:gd name="connsiteX4" fmla="*/ 673100 w 717550"/>
                <a:gd name="connsiteY4" fmla="*/ 488950 h 488950"/>
                <a:gd name="connsiteX5" fmla="*/ 666750 w 717550"/>
                <a:gd name="connsiteY5" fmla="*/ 50800 h 488950"/>
                <a:gd name="connsiteX6" fmla="*/ 50800 w 717550"/>
                <a:gd name="connsiteY6" fmla="*/ 50800 h 488950"/>
                <a:gd name="connsiteX7" fmla="*/ 57150 w 717550"/>
                <a:gd name="connsiteY7" fmla="*/ 114300 h 488950"/>
                <a:gd name="connsiteX8" fmla="*/ 0 w 717550"/>
                <a:gd name="connsiteY8" fmla="*/ 10160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50" h="488950">
                  <a:moveTo>
                    <a:pt x="0" y="101600"/>
                  </a:moveTo>
                  <a:lnTo>
                    <a:pt x="0" y="0"/>
                  </a:lnTo>
                  <a:lnTo>
                    <a:pt x="711200" y="0"/>
                  </a:lnTo>
                  <a:cubicBezTo>
                    <a:pt x="713317" y="160867"/>
                    <a:pt x="715433" y="321733"/>
                    <a:pt x="717550" y="482600"/>
                  </a:cubicBezTo>
                  <a:lnTo>
                    <a:pt x="673100" y="488950"/>
                  </a:lnTo>
                  <a:cubicBezTo>
                    <a:pt x="670983" y="342900"/>
                    <a:pt x="668867" y="196850"/>
                    <a:pt x="666750" y="50800"/>
                  </a:cubicBezTo>
                  <a:lnTo>
                    <a:pt x="50800" y="50800"/>
                  </a:lnTo>
                  <a:lnTo>
                    <a:pt x="57150" y="1143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D6009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396147" y="3108961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6200000">
              <a:off x="7302709" y="3189408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 rot="10800000">
            <a:off x="7861251" y="4212605"/>
            <a:ext cx="174674" cy="184770"/>
            <a:chOff x="7388361" y="3220246"/>
            <a:chExt cx="218856" cy="184770"/>
          </a:xfrm>
        </p:grpSpPr>
        <p:sp>
          <p:nvSpPr>
            <p:cNvPr id="20" name="Rectangle 19"/>
            <p:cNvSpPr/>
            <p:nvPr/>
          </p:nvSpPr>
          <p:spPr>
            <a:xfrm>
              <a:off x="7537318" y="3220246"/>
              <a:ext cx="61664" cy="16154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7467809" y="3265608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" descr="\\cern.ch\dfs\Users\m\mgastal\Documents\MyDocs\Projects\CMS\presentation\images\Blast Doors\UP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59968"/>
            <a:ext cx="2771775" cy="2078831"/>
          </a:xfrm>
          <a:prstGeom prst="rect">
            <a:avLst/>
          </a:prstGeom>
          <a:noFill/>
        </p:spPr>
      </p:pic>
      <p:sp>
        <p:nvSpPr>
          <p:cNvPr id="26" name="Freeform 25"/>
          <p:cNvSpPr/>
          <p:nvPr/>
        </p:nvSpPr>
        <p:spPr>
          <a:xfrm>
            <a:off x="7359650" y="4025900"/>
            <a:ext cx="514350" cy="368300"/>
          </a:xfrm>
          <a:custGeom>
            <a:avLst/>
            <a:gdLst>
              <a:gd name="connsiteX0" fmla="*/ 0 w 514350"/>
              <a:gd name="connsiteY0" fmla="*/ 15875 h 368300"/>
              <a:gd name="connsiteX1" fmla="*/ 38100 w 514350"/>
              <a:gd name="connsiteY1" fmla="*/ 0 h 368300"/>
              <a:gd name="connsiteX2" fmla="*/ 47625 w 514350"/>
              <a:gd name="connsiteY2" fmla="*/ 333375 h 368300"/>
              <a:gd name="connsiteX3" fmla="*/ 511175 w 514350"/>
              <a:gd name="connsiteY3" fmla="*/ 330200 h 368300"/>
              <a:gd name="connsiteX4" fmla="*/ 514350 w 514350"/>
              <a:gd name="connsiteY4" fmla="*/ 365125 h 368300"/>
              <a:gd name="connsiteX5" fmla="*/ 12700 w 514350"/>
              <a:gd name="connsiteY5" fmla="*/ 368300 h 368300"/>
              <a:gd name="connsiteX6" fmla="*/ 0 w 514350"/>
              <a:gd name="connsiteY6" fmla="*/ 15875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4350" h="368300">
                <a:moveTo>
                  <a:pt x="0" y="15875"/>
                </a:moveTo>
                <a:lnTo>
                  <a:pt x="38100" y="0"/>
                </a:lnTo>
                <a:lnTo>
                  <a:pt x="47625" y="333375"/>
                </a:lnTo>
                <a:lnTo>
                  <a:pt x="511175" y="330200"/>
                </a:lnTo>
                <a:lnTo>
                  <a:pt x="514350" y="365125"/>
                </a:lnTo>
                <a:lnTo>
                  <a:pt x="12700" y="368300"/>
                </a:lnTo>
                <a:cubicBezTo>
                  <a:pt x="11642" y="249767"/>
                  <a:pt x="10583" y="131233"/>
                  <a:pt x="0" y="15875"/>
                </a:cubicBezTo>
                <a:close/>
              </a:path>
            </a:pathLst>
          </a:cu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6953" y="1214421"/>
            <a:ext cx="25908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28</a:t>
            </a:fld>
            <a:endParaRPr lang="en-GB" dirty="0"/>
          </a:p>
        </p:txBody>
      </p:sp>
      <p:grpSp>
        <p:nvGrpSpPr>
          <p:cNvPr id="7" name="Group 17"/>
          <p:cNvGrpSpPr/>
          <p:nvPr/>
        </p:nvGrpSpPr>
        <p:grpSpPr>
          <a:xfrm>
            <a:off x="6726435" y="2343725"/>
            <a:ext cx="1133475" cy="3133725"/>
            <a:chOff x="3771900" y="2200275"/>
            <a:chExt cx="1133475" cy="3133725"/>
          </a:xfrm>
          <a:solidFill>
            <a:srgbClr val="92D050">
              <a:alpha val="49000"/>
            </a:srgbClr>
          </a:solidFill>
        </p:grpSpPr>
        <p:sp>
          <p:nvSpPr>
            <p:cNvPr id="8" name="Freeform 7"/>
            <p:cNvSpPr/>
            <p:nvPr/>
          </p:nvSpPr>
          <p:spPr>
            <a:xfrm>
              <a:off x="4276725" y="2200275"/>
              <a:ext cx="628650" cy="3133725"/>
            </a:xfrm>
            <a:custGeom>
              <a:avLst/>
              <a:gdLst>
                <a:gd name="connsiteX0" fmla="*/ 361950 w 628650"/>
                <a:gd name="connsiteY0" fmla="*/ 0 h 3133725"/>
                <a:gd name="connsiteX1" fmla="*/ 400050 w 628650"/>
                <a:gd name="connsiteY1" fmla="*/ 1400175 h 3133725"/>
                <a:gd name="connsiteX2" fmla="*/ 628650 w 628650"/>
                <a:gd name="connsiteY2" fmla="*/ 1400175 h 3133725"/>
                <a:gd name="connsiteX3" fmla="*/ 628650 w 628650"/>
                <a:gd name="connsiteY3" fmla="*/ 1733550 h 3133725"/>
                <a:gd name="connsiteX4" fmla="*/ 390525 w 628650"/>
                <a:gd name="connsiteY4" fmla="*/ 1733550 h 3133725"/>
                <a:gd name="connsiteX5" fmla="*/ 361950 w 628650"/>
                <a:gd name="connsiteY5" fmla="*/ 3114675 h 3133725"/>
                <a:gd name="connsiteX6" fmla="*/ 190500 w 628650"/>
                <a:gd name="connsiteY6" fmla="*/ 3133725 h 3133725"/>
                <a:gd name="connsiteX7" fmla="*/ 209550 w 628650"/>
                <a:gd name="connsiteY7" fmla="*/ 2962275 h 3133725"/>
                <a:gd name="connsiteX8" fmla="*/ 238125 w 628650"/>
                <a:gd name="connsiteY8" fmla="*/ 2781300 h 3133725"/>
                <a:gd name="connsiteX9" fmla="*/ 257175 w 628650"/>
                <a:gd name="connsiteY9" fmla="*/ 1733550 h 3133725"/>
                <a:gd name="connsiteX10" fmla="*/ 0 w 628650"/>
                <a:gd name="connsiteY10" fmla="*/ 1733550 h 3133725"/>
                <a:gd name="connsiteX11" fmla="*/ 9525 w 628650"/>
                <a:gd name="connsiteY11" fmla="*/ 1400175 h 3133725"/>
                <a:gd name="connsiteX12" fmla="*/ 257175 w 628650"/>
                <a:gd name="connsiteY12" fmla="*/ 1400175 h 3133725"/>
                <a:gd name="connsiteX13" fmla="*/ 238125 w 628650"/>
                <a:gd name="connsiteY13" fmla="*/ 333375 h 3133725"/>
                <a:gd name="connsiteX14" fmla="*/ 180975 w 628650"/>
                <a:gd name="connsiteY14" fmla="*/ 342900 h 3133725"/>
                <a:gd name="connsiteX15" fmla="*/ 209550 w 628650"/>
                <a:gd name="connsiteY15" fmla="*/ 0 h 31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8650" h="3133725">
                  <a:moveTo>
                    <a:pt x="361950" y="0"/>
                  </a:moveTo>
                  <a:lnTo>
                    <a:pt x="400050" y="1400175"/>
                  </a:lnTo>
                  <a:lnTo>
                    <a:pt x="628650" y="1400175"/>
                  </a:lnTo>
                  <a:lnTo>
                    <a:pt x="628650" y="1733550"/>
                  </a:lnTo>
                  <a:lnTo>
                    <a:pt x="390525" y="1733550"/>
                  </a:lnTo>
                  <a:lnTo>
                    <a:pt x="361950" y="3114675"/>
                  </a:lnTo>
                  <a:lnTo>
                    <a:pt x="190500" y="3133725"/>
                  </a:lnTo>
                  <a:lnTo>
                    <a:pt x="209550" y="2962275"/>
                  </a:lnTo>
                  <a:lnTo>
                    <a:pt x="238125" y="2781300"/>
                  </a:lnTo>
                  <a:lnTo>
                    <a:pt x="257175" y="1733550"/>
                  </a:lnTo>
                  <a:lnTo>
                    <a:pt x="0" y="1733550"/>
                  </a:lnTo>
                  <a:lnTo>
                    <a:pt x="9525" y="1400175"/>
                  </a:lnTo>
                  <a:lnTo>
                    <a:pt x="257175" y="1400175"/>
                  </a:lnTo>
                  <a:lnTo>
                    <a:pt x="238125" y="333375"/>
                  </a:lnTo>
                  <a:lnTo>
                    <a:pt x="180975" y="342900"/>
                  </a:lnTo>
                  <a:lnTo>
                    <a:pt x="209550" y="0"/>
                  </a:lnTo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3771900" y="2390775"/>
              <a:ext cx="809625" cy="2809875"/>
            </a:xfrm>
            <a:custGeom>
              <a:avLst/>
              <a:gdLst>
                <a:gd name="connsiteX0" fmla="*/ 676275 w 809625"/>
                <a:gd name="connsiteY0" fmla="*/ 0 h 2809875"/>
                <a:gd name="connsiteX1" fmla="*/ 638175 w 809625"/>
                <a:gd name="connsiteY1" fmla="*/ 76200 h 2809875"/>
                <a:gd name="connsiteX2" fmla="*/ 552450 w 809625"/>
                <a:gd name="connsiteY2" fmla="*/ 123825 h 2809875"/>
                <a:gd name="connsiteX3" fmla="*/ 371475 w 809625"/>
                <a:gd name="connsiteY3" fmla="*/ 171450 h 2809875"/>
                <a:gd name="connsiteX4" fmla="*/ 238125 w 809625"/>
                <a:gd name="connsiteY4" fmla="*/ 219075 h 2809875"/>
                <a:gd name="connsiteX5" fmla="*/ 85725 w 809625"/>
                <a:gd name="connsiteY5" fmla="*/ 323850 h 2809875"/>
                <a:gd name="connsiteX6" fmla="*/ 19050 w 809625"/>
                <a:gd name="connsiteY6" fmla="*/ 466725 h 2809875"/>
                <a:gd name="connsiteX7" fmla="*/ 0 w 809625"/>
                <a:gd name="connsiteY7" fmla="*/ 581025 h 2809875"/>
                <a:gd name="connsiteX8" fmla="*/ 9525 w 809625"/>
                <a:gd name="connsiteY8" fmla="*/ 2181225 h 2809875"/>
                <a:gd name="connsiteX9" fmla="*/ 47625 w 809625"/>
                <a:gd name="connsiteY9" fmla="*/ 2362200 h 2809875"/>
                <a:gd name="connsiteX10" fmla="*/ 142875 w 809625"/>
                <a:gd name="connsiteY10" fmla="*/ 2486025 h 2809875"/>
                <a:gd name="connsiteX11" fmla="*/ 314325 w 809625"/>
                <a:gd name="connsiteY11" fmla="*/ 2562225 h 2809875"/>
                <a:gd name="connsiteX12" fmla="*/ 590550 w 809625"/>
                <a:gd name="connsiteY12" fmla="*/ 2657475 h 2809875"/>
                <a:gd name="connsiteX13" fmla="*/ 676275 w 809625"/>
                <a:gd name="connsiteY13" fmla="*/ 2714625 h 2809875"/>
                <a:gd name="connsiteX14" fmla="*/ 704850 w 809625"/>
                <a:gd name="connsiteY14" fmla="*/ 2800350 h 2809875"/>
                <a:gd name="connsiteX15" fmla="*/ 809625 w 809625"/>
                <a:gd name="connsiteY15" fmla="*/ 2809875 h 2809875"/>
                <a:gd name="connsiteX16" fmla="*/ 800100 w 809625"/>
                <a:gd name="connsiteY16" fmla="*/ 2600325 h 2809875"/>
                <a:gd name="connsiteX17" fmla="*/ 704850 w 809625"/>
                <a:gd name="connsiteY17" fmla="*/ 2619375 h 2809875"/>
                <a:gd name="connsiteX18" fmla="*/ 609600 w 809625"/>
                <a:gd name="connsiteY18" fmla="*/ 2562225 h 2809875"/>
                <a:gd name="connsiteX19" fmla="*/ 438150 w 809625"/>
                <a:gd name="connsiteY19" fmla="*/ 2505075 h 2809875"/>
                <a:gd name="connsiteX20" fmla="*/ 247650 w 809625"/>
                <a:gd name="connsiteY20" fmla="*/ 2438400 h 2809875"/>
                <a:gd name="connsiteX21" fmla="*/ 133350 w 809625"/>
                <a:gd name="connsiteY21" fmla="*/ 2343150 h 2809875"/>
                <a:gd name="connsiteX22" fmla="*/ 104775 w 809625"/>
                <a:gd name="connsiteY22" fmla="*/ 2228850 h 2809875"/>
                <a:gd name="connsiteX23" fmla="*/ 104775 w 809625"/>
                <a:gd name="connsiteY23" fmla="*/ 561975 h 2809875"/>
                <a:gd name="connsiteX24" fmla="*/ 133350 w 809625"/>
                <a:gd name="connsiteY24" fmla="*/ 409575 h 2809875"/>
                <a:gd name="connsiteX25" fmla="*/ 219075 w 809625"/>
                <a:gd name="connsiteY25" fmla="*/ 333375 h 2809875"/>
                <a:gd name="connsiteX26" fmla="*/ 333375 w 809625"/>
                <a:gd name="connsiteY26" fmla="*/ 285750 h 2809875"/>
                <a:gd name="connsiteX27" fmla="*/ 523875 w 809625"/>
                <a:gd name="connsiteY27" fmla="*/ 228600 h 2809875"/>
                <a:gd name="connsiteX28" fmla="*/ 666750 w 809625"/>
                <a:gd name="connsiteY28" fmla="*/ 171450 h 2809875"/>
                <a:gd name="connsiteX29" fmla="*/ 781050 w 809625"/>
                <a:gd name="connsiteY29" fmla="*/ 85725 h 2809875"/>
                <a:gd name="connsiteX30" fmla="*/ 676275 w 809625"/>
                <a:gd name="connsiteY30" fmla="*/ 0 h 280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9625" h="2809875">
                  <a:moveTo>
                    <a:pt x="676275" y="0"/>
                  </a:moveTo>
                  <a:lnTo>
                    <a:pt x="638175" y="76200"/>
                  </a:lnTo>
                  <a:lnTo>
                    <a:pt x="552450" y="123825"/>
                  </a:lnTo>
                  <a:lnTo>
                    <a:pt x="371475" y="171450"/>
                  </a:lnTo>
                  <a:lnTo>
                    <a:pt x="238125" y="219075"/>
                  </a:lnTo>
                  <a:lnTo>
                    <a:pt x="85725" y="323850"/>
                  </a:lnTo>
                  <a:lnTo>
                    <a:pt x="19050" y="466725"/>
                  </a:lnTo>
                  <a:lnTo>
                    <a:pt x="0" y="581025"/>
                  </a:lnTo>
                  <a:lnTo>
                    <a:pt x="9525" y="2181225"/>
                  </a:lnTo>
                  <a:lnTo>
                    <a:pt x="47625" y="2362200"/>
                  </a:lnTo>
                  <a:lnTo>
                    <a:pt x="142875" y="2486025"/>
                  </a:lnTo>
                  <a:lnTo>
                    <a:pt x="314325" y="2562225"/>
                  </a:lnTo>
                  <a:lnTo>
                    <a:pt x="590550" y="2657475"/>
                  </a:lnTo>
                  <a:lnTo>
                    <a:pt x="676275" y="2714625"/>
                  </a:lnTo>
                  <a:lnTo>
                    <a:pt x="704850" y="2800350"/>
                  </a:lnTo>
                  <a:lnTo>
                    <a:pt x="809625" y="2809875"/>
                  </a:lnTo>
                  <a:lnTo>
                    <a:pt x="800100" y="2600325"/>
                  </a:lnTo>
                  <a:lnTo>
                    <a:pt x="704850" y="2619375"/>
                  </a:lnTo>
                  <a:lnTo>
                    <a:pt x="609600" y="2562225"/>
                  </a:lnTo>
                  <a:lnTo>
                    <a:pt x="438150" y="2505075"/>
                  </a:lnTo>
                  <a:lnTo>
                    <a:pt x="247650" y="2438400"/>
                  </a:lnTo>
                  <a:lnTo>
                    <a:pt x="133350" y="2343150"/>
                  </a:lnTo>
                  <a:lnTo>
                    <a:pt x="104775" y="2228850"/>
                  </a:lnTo>
                  <a:lnTo>
                    <a:pt x="104775" y="561975"/>
                  </a:lnTo>
                  <a:lnTo>
                    <a:pt x="133350" y="409575"/>
                  </a:lnTo>
                  <a:lnTo>
                    <a:pt x="219075" y="333375"/>
                  </a:lnTo>
                  <a:lnTo>
                    <a:pt x="333375" y="285750"/>
                  </a:lnTo>
                  <a:lnTo>
                    <a:pt x="523875" y="228600"/>
                  </a:lnTo>
                  <a:lnTo>
                    <a:pt x="666750" y="171450"/>
                  </a:lnTo>
                  <a:lnTo>
                    <a:pt x="781050" y="85725"/>
                  </a:lnTo>
                  <a:lnTo>
                    <a:pt x="67627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Freeform 9"/>
          <p:cNvSpPr/>
          <p:nvPr/>
        </p:nvSpPr>
        <p:spPr>
          <a:xfrm>
            <a:off x="7426692" y="1302589"/>
            <a:ext cx="210312" cy="1042416"/>
          </a:xfrm>
          <a:custGeom>
            <a:avLst/>
            <a:gdLst>
              <a:gd name="connsiteX0" fmla="*/ 0 w 210312"/>
              <a:gd name="connsiteY0" fmla="*/ 0 h 1042416"/>
              <a:gd name="connsiteX1" fmla="*/ 0 w 210312"/>
              <a:gd name="connsiteY1" fmla="*/ 0 h 1042416"/>
              <a:gd name="connsiteX2" fmla="*/ 182880 w 210312"/>
              <a:gd name="connsiteY2" fmla="*/ 0 h 1042416"/>
              <a:gd name="connsiteX3" fmla="*/ 210312 w 210312"/>
              <a:gd name="connsiteY3" fmla="*/ 1042416 h 1042416"/>
              <a:gd name="connsiteX4" fmla="*/ 18288 w 210312"/>
              <a:gd name="connsiteY4" fmla="*/ 1042416 h 1042416"/>
              <a:gd name="connsiteX5" fmla="*/ 0 w 210312"/>
              <a:gd name="connsiteY5" fmla="*/ 0 h 104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12" h="1042416">
                <a:moveTo>
                  <a:pt x="0" y="0"/>
                </a:moveTo>
                <a:lnTo>
                  <a:pt x="0" y="0"/>
                </a:lnTo>
                <a:lnTo>
                  <a:pt x="182880" y="0"/>
                </a:lnTo>
                <a:lnTo>
                  <a:pt x="210312" y="1042416"/>
                </a:lnTo>
                <a:lnTo>
                  <a:pt x="18288" y="1042416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7426692" y="5480021"/>
            <a:ext cx="201168" cy="1024128"/>
          </a:xfrm>
          <a:custGeom>
            <a:avLst/>
            <a:gdLst>
              <a:gd name="connsiteX0" fmla="*/ 0 w 201168"/>
              <a:gd name="connsiteY0" fmla="*/ 1024128 h 1024128"/>
              <a:gd name="connsiteX1" fmla="*/ 27432 w 201168"/>
              <a:gd name="connsiteY1" fmla="*/ 0 h 1024128"/>
              <a:gd name="connsiteX2" fmla="*/ 201168 w 201168"/>
              <a:gd name="connsiteY2" fmla="*/ 0 h 1024128"/>
              <a:gd name="connsiteX3" fmla="*/ 192024 w 201168"/>
              <a:gd name="connsiteY3" fmla="*/ 1014984 h 1024128"/>
              <a:gd name="connsiteX4" fmla="*/ 0 w 201168"/>
              <a:gd name="connsiteY4" fmla="*/ 1024128 h 102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168" h="1024128">
                <a:moveTo>
                  <a:pt x="0" y="1024128"/>
                </a:moveTo>
                <a:lnTo>
                  <a:pt x="27432" y="0"/>
                </a:lnTo>
                <a:lnTo>
                  <a:pt x="201168" y="0"/>
                </a:lnTo>
                <a:lnTo>
                  <a:pt x="192024" y="1014984"/>
                </a:lnTo>
                <a:lnTo>
                  <a:pt x="0" y="1024128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7869632" y="3533890"/>
            <a:ext cx="510639" cy="1140031"/>
          </a:xfrm>
          <a:custGeom>
            <a:avLst/>
            <a:gdLst>
              <a:gd name="connsiteX0" fmla="*/ 0 w 510639"/>
              <a:gd name="connsiteY0" fmla="*/ 41564 h 1140031"/>
              <a:gd name="connsiteX1" fmla="*/ 106878 w 510639"/>
              <a:gd name="connsiteY1" fmla="*/ 11876 h 1140031"/>
              <a:gd name="connsiteX2" fmla="*/ 201881 w 510639"/>
              <a:gd name="connsiteY2" fmla="*/ 5938 h 1140031"/>
              <a:gd name="connsiteX3" fmla="*/ 279071 w 510639"/>
              <a:gd name="connsiteY3" fmla="*/ 0 h 1140031"/>
              <a:gd name="connsiteX4" fmla="*/ 356260 w 510639"/>
              <a:gd name="connsiteY4" fmla="*/ 11876 h 1140031"/>
              <a:gd name="connsiteX5" fmla="*/ 457200 w 510639"/>
              <a:gd name="connsiteY5" fmla="*/ 29689 h 1140031"/>
              <a:gd name="connsiteX6" fmla="*/ 504702 w 510639"/>
              <a:gd name="connsiteY6" fmla="*/ 47502 h 1140031"/>
              <a:gd name="connsiteX7" fmla="*/ 510639 w 510639"/>
              <a:gd name="connsiteY7" fmla="*/ 1080655 h 1140031"/>
              <a:gd name="connsiteX8" fmla="*/ 433450 w 510639"/>
              <a:gd name="connsiteY8" fmla="*/ 1110343 h 1140031"/>
              <a:gd name="connsiteX9" fmla="*/ 285008 w 510639"/>
              <a:gd name="connsiteY9" fmla="*/ 1134094 h 1140031"/>
              <a:gd name="connsiteX10" fmla="*/ 255320 w 510639"/>
              <a:gd name="connsiteY10" fmla="*/ 1140031 h 1140031"/>
              <a:gd name="connsiteX11" fmla="*/ 166255 w 510639"/>
              <a:gd name="connsiteY11" fmla="*/ 1134094 h 1140031"/>
              <a:gd name="connsiteX12" fmla="*/ 95003 w 510639"/>
              <a:gd name="connsiteY12" fmla="*/ 1122218 h 1140031"/>
              <a:gd name="connsiteX13" fmla="*/ 5938 w 510639"/>
              <a:gd name="connsiteY13" fmla="*/ 1098468 h 1140031"/>
              <a:gd name="connsiteX14" fmla="*/ 0 w 510639"/>
              <a:gd name="connsiteY14" fmla="*/ 41564 h 11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0639" h="1140031">
                <a:moveTo>
                  <a:pt x="0" y="41564"/>
                </a:moveTo>
                <a:lnTo>
                  <a:pt x="106878" y="11876"/>
                </a:lnTo>
                <a:lnTo>
                  <a:pt x="201881" y="5938"/>
                </a:lnTo>
                <a:lnTo>
                  <a:pt x="279071" y="0"/>
                </a:lnTo>
                <a:lnTo>
                  <a:pt x="356260" y="11876"/>
                </a:lnTo>
                <a:lnTo>
                  <a:pt x="457200" y="29689"/>
                </a:lnTo>
                <a:lnTo>
                  <a:pt x="504702" y="47502"/>
                </a:lnTo>
                <a:lnTo>
                  <a:pt x="510639" y="1080655"/>
                </a:lnTo>
                <a:lnTo>
                  <a:pt x="433450" y="1110343"/>
                </a:lnTo>
                <a:lnTo>
                  <a:pt x="285008" y="1134094"/>
                </a:lnTo>
                <a:lnTo>
                  <a:pt x="255320" y="1140031"/>
                </a:lnTo>
                <a:lnTo>
                  <a:pt x="166255" y="1134094"/>
                </a:lnTo>
                <a:lnTo>
                  <a:pt x="95003" y="1122218"/>
                </a:lnTo>
                <a:lnTo>
                  <a:pt x="5938" y="1098468"/>
                </a:lnTo>
                <a:cubicBezTo>
                  <a:pt x="3959" y="748146"/>
                  <a:pt x="1979" y="397824"/>
                  <a:pt x="0" y="41564"/>
                </a:cubicBezTo>
                <a:close/>
              </a:path>
            </a:pathLst>
          </a:custGeom>
          <a:solidFill>
            <a:srgbClr val="FFFF00">
              <a:alpha val="5100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6745435" y="3147206"/>
            <a:ext cx="510639" cy="1140031"/>
          </a:xfrm>
          <a:custGeom>
            <a:avLst/>
            <a:gdLst>
              <a:gd name="connsiteX0" fmla="*/ 0 w 510639"/>
              <a:gd name="connsiteY0" fmla="*/ 41564 h 1140031"/>
              <a:gd name="connsiteX1" fmla="*/ 106878 w 510639"/>
              <a:gd name="connsiteY1" fmla="*/ 11876 h 1140031"/>
              <a:gd name="connsiteX2" fmla="*/ 201881 w 510639"/>
              <a:gd name="connsiteY2" fmla="*/ 5938 h 1140031"/>
              <a:gd name="connsiteX3" fmla="*/ 279071 w 510639"/>
              <a:gd name="connsiteY3" fmla="*/ 0 h 1140031"/>
              <a:gd name="connsiteX4" fmla="*/ 356260 w 510639"/>
              <a:gd name="connsiteY4" fmla="*/ 11876 h 1140031"/>
              <a:gd name="connsiteX5" fmla="*/ 457200 w 510639"/>
              <a:gd name="connsiteY5" fmla="*/ 29689 h 1140031"/>
              <a:gd name="connsiteX6" fmla="*/ 504702 w 510639"/>
              <a:gd name="connsiteY6" fmla="*/ 47502 h 1140031"/>
              <a:gd name="connsiteX7" fmla="*/ 510639 w 510639"/>
              <a:gd name="connsiteY7" fmla="*/ 1080655 h 1140031"/>
              <a:gd name="connsiteX8" fmla="*/ 433450 w 510639"/>
              <a:gd name="connsiteY8" fmla="*/ 1110343 h 1140031"/>
              <a:gd name="connsiteX9" fmla="*/ 285008 w 510639"/>
              <a:gd name="connsiteY9" fmla="*/ 1134094 h 1140031"/>
              <a:gd name="connsiteX10" fmla="*/ 255320 w 510639"/>
              <a:gd name="connsiteY10" fmla="*/ 1140031 h 1140031"/>
              <a:gd name="connsiteX11" fmla="*/ 166255 w 510639"/>
              <a:gd name="connsiteY11" fmla="*/ 1134094 h 1140031"/>
              <a:gd name="connsiteX12" fmla="*/ 95003 w 510639"/>
              <a:gd name="connsiteY12" fmla="*/ 1122218 h 1140031"/>
              <a:gd name="connsiteX13" fmla="*/ 5938 w 510639"/>
              <a:gd name="connsiteY13" fmla="*/ 1098468 h 1140031"/>
              <a:gd name="connsiteX14" fmla="*/ 0 w 510639"/>
              <a:gd name="connsiteY14" fmla="*/ 41564 h 11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0639" h="1140031">
                <a:moveTo>
                  <a:pt x="0" y="41564"/>
                </a:moveTo>
                <a:lnTo>
                  <a:pt x="106878" y="11876"/>
                </a:lnTo>
                <a:lnTo>
                  <a:pt x="201881" y="5938"/>
                </a:lnTo>
                <a:lnTo>
                  <a:pt x="279071" y="0"/>
                </a:lnTo>
                <a:lnTo>
                  <a:pt x="356260" y="11876"/>
                </a:lnTo>
                <a:lnTo>
                  <a:pt x="457200" y="29689"/>
                </a:lnTo>
                <a:lnTo>
                  <a:pt x="504702" y="47502"/>
                </a:lnTo>
                <a:lnTo>
                  <a:pt x="510639" y="1080655"/>
                </a:lnTo>
                <a:lnTo>
                  <a:pt x="433450" y="1110343"/>
                </a:lnTo>
                <a:lnTo>
                  <a:pt x="285008" y="1134094"/>
                </a:lnTo>
                <a:lnTo>
                  <a:pt x="255320" y="1140031"/>
                </a:lnTo>
                <a:lnTo>
                  <a:pt x="166255" y="1134094"/>
                </a:lnTo>
                <a:lnTo>
                  <a:pt x="95003" y="1122218"/>
                </a:lnTo>
                <a:lnTo>
                  <a:pt x="5938" y="1098468"/>
                </a:lnTo>
                <a:cubicBezTo>
                  <a:pt x="3959" y="748146"/>
                  <a:pt x="1979" y="397824"/>
                  <a:pt x="0" y="41564"/>
                </a:cubicBezTo>
                <a:close/>
              </a:path>
            </a:pathLst>
          </a:custGeom>
          <a:solidFill>
            <a:srgbClr val="CCFFFF">
              <a:alpha val="50980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6849080" y="3211186"/>
            <a:ext cx="302802" cy="107929"/>
          </a:xfrm>
          <a:custGeom>
            <a:avLst/>
            <a:gdLst>
              <a:gd name="connsiteX0" fmla="*/ 0 w 302802"/>
              <a:gd name="connsiteY0" fmla="*/ 107929 h 107929"/>
              <a:gd name="connsiteX1" fmla="*/ 302802 w 302802"/>
              <a:gd name="connsiteY1" fmla="*/ 104931 h 107929"/>
              <a:gd name="connsiteX2" fmla="*/ 260829 w 302802"/>
              <a:gd name="connsiteY2" fmla="*/ 47968 h 107929"/>
              <a:gd name="connsiteX3" fmla="*/ 218857 w 302802"/>
              <a:gd name="connsiteY3" fmla="*/ 20986 h 107929"/>
              <a:gd name="connsiteX4" fmla="*/ 182880 w 302802"/>
              <a:gd name="connsiteY4" fmla="*/ 5996 h 107929"/>
              <a:gd name="connsiteX5" fmla="*/ 155898 w 302802"/>
              <a:gd name="connsiteY5" fmla="*/ 0 h 107929"/>
              <a:gd name="connsiteX6" fmla="*/ 104932 w 302802"/>
              <a:gd name="connsiteY6" fmla="*/ 11992 h 107929"/>
              <a:gd name="connsiteX7" fmla="*/ 62959 w 302802"/>
              <a:gd name="connsiteY7" fmla="*/ 32978 h 107929"/>
              <a:gd name="connsiteX8" fmla="*/ 26983 w 302802"/>
              <a:gd name="connsiteY8" fmla="*/ 62958 h 107929"/>
              <a:gd name="connsiteX9" fmla="*/ 0 w 302802"/>
              <a:gd name="connsiteY9" fmla="*/ 107929 h 10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802" h="107929">
                <a:moveTo>
                  <a:pt x="0" y="107929"/>
                </a:moveTo>
                <a:lnTo>
                  <a:pt x="302802" y="104931"/>
                </a:lnTo>
                <a:lnTo>
                  <a:pt x="260829" y="47968"/>
                </a:lnTo>
                <a:lnTo>
                  <a:pt x="218857" y="20986"/>
                </a:lnTo>
                <a:lnTo>
                  <a:pt x="182880" y="5996"/>
                </a:lnTo>
                <a:lnTo>
                  <a:pt x="155898" y="0"/>
                </a:lnTo>
                <a:lnTo>
                  <a:pt x="104932" y="11992"/>
                </a:lnTo>
                <a:lnTo>
                  <a:pt x="62959" y="32978"/>
                </a:lnTo>
                <a:lnTo>
                  <a:pt x="26983" y="62958"/>
                </a:lnTo>
                <a:lnTo>
                  <a:pt x="0" y="107929"/>
                </a:lnTo>
                <a:close/>
              </a:path>
            </a:pathLst>
          </a:cu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 rot="10800000">
            <a:off x="7973030" y="4506586"/>
            <a:ext cx="302802" cy="107929"/>
          </a:xfrm>
          <a:custGeom>
            <a:avLst/>
            <a:gdLst>
              <a:gd name="connsiteX0" fmla="*/ 0 w 302802"/>
              <a:gd name="connsiteY0" fmla="*/ 107929 h 107929"/>
              <a:gd name="connsiteX1" fmla="*/ 302802 w 302802"/>
              <a:gd name="connsiteY1" fmla="*/ 104931 h 107929"/>
              <a:gd name="connsiteX2" fmla="*/ 260829 w 302802"/>
              <a:gd name="connsiteY2" fmla="*/ 47968 h 107929"/>
              <a:gd name="connsiteX3" fmla="*/ 218857 w 302802"/>
              <a:gd name="connsiteY3" fmla="*/ 20986 h 107929"/>
              <a:gd name="connsiteX4" fmla="*/ 182880 w 302802"/>
              <a:gd name="connsiteY4" fmla="*/ 5996 h 107929"/>
              <a:gd name="connsiteX5" fmla="*/ 155898 w 302802"/>
              <a:gd name="connsiteY5" fmla="*/ 0 h 107929"/>
              <a:gd name="connsiteX6" fmla="*/ 104932 w 302802"/>
              <a:gd name="connsiteY6" fmla="*/ 11992 h 107929"/>
              <a:gd name="connsiteX7" fmla="*/ 62959 w 302802"/>
              <a:gd name="connsiteY7" fmla="*/ 32978 h 107929"/>
              <a:gd name="connsiteX8" fmla="*/ 26983 w 302802"/>
              <a:gd name="connsiteY8" fmla="*/ 62958 h 107929"/>
              <a:gd name="connsiteX9" fmla="*/ 0 w 302802"/>
              <a:gd name="connsiteY9" fmla="*/ 107929 h 10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802" h="107929">
                <a:moveTo>
                  <a:pt x="0" y="107929"/>
                </a:moveTo>
                <a:lnTo>
                  <a:pt x="302802" y="104931"/>
                </a:lnTo>
                <a:lnTo>
                  <a:pt x="260829" y="47968"/>
                </a:lnTo>
                <a:lnTo>
                  <a:pt x="218857" y="20986"/>
                </a:lnTo>
                <a:lnTo>
                  <a:pt x="182880" y="5996"/>
                </a:lnTo>
                <a:lnTo>
                  <a:pt x="155898" y="0"/>
                </a:lnTo>
                <a:lnTo>
                  <a:pt x="104932" y="11992"/>
                </a:lnTo>
                <a:lnTo>
                  <a:pt x="62959" y="32978"/>
                </a:lnTo>
                <a:lnTo>
                  <a:pt x="26983" y="62958"/>
                </a:lnTo>
                <a:lnTo>
                  <a:pt x="0" y="107929"/>
                </a:lnTo>
                <a:close/>
              </a:path>
            </a:pathLst>
          </a:cu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032761" y="3070811"/>
            <a:ext cx="887537" cy="488950"/>
            <a:chOff x="7223261" y="3099386"/>
            <a:chExt cx="887537" cy="488950"/>
          </a:xfrm>
        </p:grpSpPr>
        <p:sp>
          <p:nvSpPr>
            <p:cNvPr id="18" name="Freeform 17"/>
            <p:cNvSpPr/>
            <p:nvPr/>
          </p:nvSpPr>
          <p:spPr>
            <a:xfrm>
              <a:off x="7393248" y="3099386"/>
              <a:ext cx="717550" cy="488950"/>
            </a:xfrm>
            <a:custGeom>
              <a:avLst/>
              <a:gdLst>
                <a:gd name="connsiteX0" fmla="*/ 0 w 717550"/>
                <a:gd name="connsiteY0" fmla="*/ 101600 h 488950"/>
                <a:gd name="connsiteX1" fmla="*/ 0 w 717550"/>
                <a:gd name="connsiteY1" fmla="*/ 0 h 488950"/>
                <a:gd name="connsiteX2" fmla="*/ 711200 w 717550"/>
                <a:gd name="connsiteY2" fmla="*/ 0 h 488950"/>
                <a:gd name="connsiteX3" fmla="*/ 717550 w 717550"/>
                <a:gd name="connsiteY3" fmla="*/ 482600 h 488950"/>
                <a:gd name="connsiteX4" fmla="*/ 673100 w 717550"/>
                <a:gd name="connsiteY4" fmla="*/ 488950 h 488950"/>
                <a:gd name="connsiteX5" fmla="*/ 666750 w 717550"/>
                <a:gd name="connsiteY5" fmla="*/ 50800 h 488950"/>
                <a:gd name="connsiteX6" fmla="*/ 50800 w 717550"/>
                <a:gd name="connsiteY6" fmla="*/ 50800 h 488950"/>
                <a:gd name="connsiteX7" fmla="*/ 57150 w 717550"/>
                <a:gd name="connsiteY7" fmla="*/ 114300 h 488950"/>
                <a:gd name="connsiteX8" fmla="*/ 0 w 717550"/>
                <a:gd name="connsiteY8" fmla="*/ 10160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50" h="488950">
                  <a:moveTo>
                    <a:pt x="0" y="101600"/>
                  </a:moveTo>
                  <a:lnTo>
                    <a:pt x="0" y="0"/>
                  </a:lnTo>
                  <a:lnTo>
                    <a:pt x="711200" y="0"/>
                  </a:lnTo>
                  <a:cubicBezTo>
                    <a:pt x="713317" y="160867"/>
                    <a:pt x="715433" y="321733"/>
                    <a:pt x="717550" y="482600"/>
                  </a:cubicBezTo>
                  <a:lnTo>
                    <a:pt x="673100" y="488950"/>
                  </a:lnTo>
                  <a:cubicBezTo>
                    <a:pt x="670983" y="342900"/>
                    <a:pt x="668867" y="196850"/>
                    <a:pt x="666750" y="50800"/>
                  </a:cubicBezTo>
                  <a:lnTo>
                    <a:pt x="50800" y="50800"/>
                  </a:lnTo>
                  <a:lnTo>
                    <a:pt x="57150" y="1143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D6009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96147" y="3108961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7302709" y="3189408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 rot="10800000">
            <a:off x="7167170" y="4251535"/>
            <a:ext cx="887537" cy="488950"/>
            <a:chOff x="7223261" y="3099386"/>
            <a:chExt cx="887537" cy="488950"/>
          </a:xfrm>
        </p:grpSpPr>
        <p:sp>
          <p:nvSpPr>
            <p:cNvPr id="22" name="Freeform 21"/>
            <p:cNvSpPr/>
            <p:nvPr/>
          </p:nvSpPr>
          <p:spPr>
            <a:xfrm>
              <a:off x="7393248" y="3099386"/>
              <a:ext cx="717550" cy="488950"/>
            </a:xfrm>
            <a:custGeom>
              <a:avLst/>
              <a:gdLst>
                <a:gd name="connsiteX0" fmla="*/ 0 w 717550"/>
                <a:gd name="connsiteY0" fmla="*/ 101600 h 488950"/>
                <a:gd name="connsiteX1" fmla="*/ 0 w 717550"/>
                <a:gd name="connsiteY1" fmla="*/ 0 h 488950"/>
                <a:gd name="connsiteX2" fmla="*/ 711200 w 717550"/>
                <a:gd name="connsiteY2" fmla="*/ 0 h 488950"/>
                <a:gd name="connsiteX3" fmla="*/ 717550 w 717550"/>
                <a:gd name="connsiteY3" fmla="*/ 482600 h 488950"/>
                <a:gd name="connsiteX4" fmla="*/ 673100 w 717550"/>
                <a:gd name="connsiteY4" fmla="*/ 488950 h 488950"/>
                <a:gd name="connsiteX5" fmla="*/ 666750 w 717550"/>
                <a:gd name="connsiteY5" fmla="*/ 50800 h 488950"/>
                <a:gd name="connsiteX6" fmla="*/ 50800 w 717550"/>
                <a:gd name="connsiteY6" fmla="*/ 50800 h 488950"/>
                <a:gd name="connsiteX7" fmla="*/ 57150 w 717550"/>
                <a:gd name="connsiteY7" fmla="*/ 114300 h 488950"/>
                <a:gd name="connsiteX8" fmla="*/ 0 w 717550"/>
                <a:gd name="connsiteY8" fmla="*/ 10160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50" h="488950">
                  <a:moveTo>
                    <a:pt x="0" y="101600"/>
                  </a:moveTo>
                  <a:lnTo>
                    <a:pt x="0" y="0"/>
                  </a:lnTo>
                  <a:lnTo>
                    <a:pt x="711200" y="0"/>
                  </a:lnTo>
                  <a:cubicBezTo>
                    <a:pt x="713317" y="160867"/>
                    <a:pt x="715433" y="321733"/>
                    <a:pt x="717550" y="482600"/>
                  </a:cubicBezTo>
                  <a:lnTo>
                    <a:pt x="673100" y="488950"/>
                  </a:lnTo>
                  <a:cubicBezTo>
                    <a:pt x="670983" y="342900"/>
                    <a:pt x="668867" y="196850"/>
                    <a:pt x="666750" y="50800"/>
                  </a:cubicBezTo>
                  <a:lnTo>
                    <a:pt x="50800" y="50800"/>
                  </a:lnTo>
                  <a:lnTo>
                    <a:pt x="57150" y="1143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D6009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396147" y="3108961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7302709" y="3189408"/>
              <a:ext cx="59960" cy="218856"/>
            </a:xfrm>
            <a:prstGeom prst="rect">
              <a:avLst/>
            </a:prstGeom>
            <a:solidFill>
              <a:srgbClr val="D60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186176" y="354020"/>
            <a:ext cx="6432699" cy="6367211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For each sector it is foreseen:</a:t>
            </a:r>
          </a:p>
          <a:p>
            <a:pPr marL="233363" indent="-233363"/>
            <a:r>
              <a:rPr lang="en-GB" sz="2400" dirty="0" smtClean="0">
                <a:solidFill>
                  <a:schemeClr val="accent2"/>
                </a:solidFill>
              </a:rPr>
              <a:t>fresh air supply,</a:t>
            </a:r>
          </a:p>
          <a:p>
            <a:pPr marL="233363" indent="-233363"/>
            <a:r>
              <a:rPr lang="en-GB" sz="2400" dirty="0" smtClean="0">
                <a:solidFill>
                  <a:schemeClr val="accent2"/>
                </a:solidFill>
              </a:rPr>
              <a:t>extraction system,</a:t>
            </a:r>
          </a:p>
          <a:p>
            <a:pPr marL="233363" indent="-233363"/>
            <a:r>
              <a:rPr lang="en-GB" sz="2400" dirty="0" smtClean="0">
                <a:solidFill>
                  <a:schemeClr val="accent2"/>
                </a:solidFill>
              </a:rPr>
              <a:t>redundant AHUs located on surface,</a:t>
            </a:r>
          </a:p>
          <a:p>
            <a:pPr marL="233363" indent="-233363"/>
            <a:r>
              <a:rPr lang="en-GB" sz="2400" dirty="0" smtClean="0">
                <a:solidFill>
                  <a:schemeClr val="accent2"/>
                </a:solidFill>
              </a:rPr>
              <a:t>air recycling,</a:t>
            </a:r>
          </a:p>
          <a:p>
            <a:pPr marL="233363" indent="-233363"/>
            <a:r>
              <a:rPr lang="en-GB" sz="2400" dirty="0" smtClean="0">
                <a:solidFill>
                  <a:schemeClr val="accent2"/>
                </a:solidFill>
              </a:rPr>
              <a:t>ducts via existing shafts</a:t>
            </a:r>
          </a:p>
          <a:p>
            <a:pPr marL="233363" indent="-233363"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marL="233363" indent="-233363"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The ventilation system will require a</a:t>
            </a:r>
          </a:p>
          <a:p>
            <a:pPr marL="233363" indent="-233363"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 secured power network (UPS, Diesel)</a:t>
            </a:r>
          </a:p>
          <a:p>
            <a:pPr marL="233363" indent="-233363">
              <a:buNone/>
            </a:pPr>
            <a:endParaRPr lang="en-GB" sz="2000" dirty="0" smtClean="0">
              <a:solidFill>
                <a:schemeClr val="accent2"/>
              </a:solidFill>
            </a:endParaRPr>
          </a:p>
          <a:p>
            <a:pPr marL="233363" indent="-233363"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Assumptions for CDR:</a:t>
            </a:r>
          </a:p>
          <a:p>
            <a:pPr marL="233363" indent="-233363"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Temperature surface buildings</a:t>
            </a:r>
          </a:p>
          <a:p>
            <a:r>
              <a:rPr lang="en-US" sz="2400" dirty="0" smtClean="0"/>
              <a:t>Summer: 	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Air</a:t>
            </a:r>
            <a:r>
              <a:rPr lang="en-US" sz="2400" dirty="0" smtClean="0"/>
              <a:t>= 25deg C +/- 2deg C</a:t>
            </a:r>
          </a:p>
          <a:p>
            <a:r>
              <a:rPr lang="en-US" sz="2400" dirty="0" smtClean="0"/>
              <a:t>Winter:	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Air</a:t>
            </a:r>
            <a:r>
              <a:rPr lang="en-US" sz="2400" dirty="0" smtClean="0"/>
              <a:t>= 18deg C +/- 2deg C</a:t>
            </a:r>
          </a:p>
          <a:p>
            <a:pPr marL="233363" indent="-233363"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marL="233363" indent="-233363"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marL="233363" indent="-233363"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marL="233363" indent="-233363"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marL="233363" indent="-233363"/>
            <a:endParaRPr lang="en-GB" sz="24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 txBox="1">
            <a:spLocks noGrp="1"/>
          </p:cNvSpPr>
          <p:nvPr/>
        </p:nvSpPr>
        <p:spPr bwMode="auto">
          <a:xfrm>
            <a:off x="3124200" y="6629400"/>
            <a:ext cx="2895600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fld id="{32EC7E7E-EF77-CA41-89CF-52BFE2C0F744}" type="slidenum">
              <a:rPr lang="en-GB" sz="800">
                <a:solidFill>
                  <a:prstClr val="black"/>
                </a:solidFill>
                <a:latin typeface="Helvetica" charset="0"/>
                <a:ea typeface="Times New Roman" charset="0"/>
                <a:cs typeface="Times New Roman" charset="0"/>
              </a:rPr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t>29</a:t>
            </a:fld>
            <a:endParaRPr lang="en-GB" sz="800">
              <a:solidFill>
                <a:prstClr val="black"/>
              </a:solidFill>
              <a:latin typeface="Helvetica" charset="0"/>
              <a:ea typeface="Times New Roman" charset="0"/>
              <a:cs typeface="Times New Roman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47800" y="0"/>
            <a:ext cx="6934200" cy="762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GB" sz="3600" dirty="0" smtClean="0">
                <a:solidFill>
                  <a:schemeClr val="hlink"/>
                </a:solidFill>
              </a:rPr>
              <a:t>Cavern Sectors</a:t>
            </a:r>
            <a:endParaRPr lang="en-US" sz="4800" dirty="0" smtClean="0"/>
          </a:p>
        </p:txBody>
      </p:sp>
      <p:sp>
        <p:nvSpPr>
          <p:cNvPr id="44036" name="Rectangle 5"/>
          <p:cNvSpPr>
            <a:spLocks noGrp="1" noChangeArrowheads="1"/>
          </p:cNvSpPr>
          <p:nvPr/>
        </p:nvSpPr>
        <p:spPr bwMode="auto">
          <a:xfrm>
            <a:off x="685800" y="2641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fr-FR" sz="4400">
              <a:solidFill>
                <a:srgbClr val="1F497D"/>
              </a:solidFill>
              <a:latin typeface="Times" charset="0"/>
            </a:endParaRPr>
          </a:p>
        </p:txBody>
      </p:sp>
      <p:sp>
        <p:nvSpPr>
          <p:cNvPr id="44037" name="Rectangle 6"/>
          <p:cNvSpPr>
            <a:spLocks noGrp="1" noChangeArrowheads="1"/>
          </p:cNvSpPr>
          <p:nvPr/>
        </p:nvSpPr>
        <p:spPr bwMode="auto">
          <a:xfrm>
            <a:off x="1371600" y="42418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fr-FR" sz="32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4403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12800"/>
            <a:ext cx="84582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1981200" y="812800"/>
            <a:ext cx="2362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FR">
                <a:solidFill>
                  <a:prstClr val="black"/>
                </a:solidFill>
                <a:latin typeface="Times" charset="0"/>
              </a:rPr>
              <a:t>Power supply</a:t>
            </a:r>
            <a:br>
              <a:rPr lang="fr-FR">
                <a:solidFill>
                  <a:prstClr val="black"/>
                </a:solidFill>
                <a:latin typeface="Times" charset="0"/>
              </a:rPr>
            </a:br>
            <a:r>
              <a:rPr lang="fr-FR">
                <a:solidFill>
                  <a:prstClr val="black"/>
                </a:solidFill>
                <a:latin typeface="Times" charset="0"/>
              </a:rPr>
              <a:t>Slow dump resistor</a:t>
            </a:r>
            <a:br>
              <a:rPr lang="fr-FR">
                <a:solidFill>
                  <a:prstClr val="black"/>
                </a:solidFill>
                <a:latin typeface="Times" charset="0"/>
              </a:rPr>
            </a:br>
            <a:r>
              <a:rPr lang="fr-FR">
                <a:solidFill>
                  <a:prstClr val="black"/>
                </a:solidFill>
                <a:latin typeface="Times" charset="0"/>
              </a:rPr>
              <a:t>Breakers</a:t>
            </a:r>
            <a:br>
              <a:rPr lang="fr-FR">
                <a:solidFill>
                  <a:prstClr val="black"/>
                </a:solidFill>
                <a:latin typeface="Times" charset="0"/>
              </a:rPr>
            </a:br>
            <a:r>
              <a:rPr lang="fr-FR">
                <a:solidFill>
                  <a:prstClr val="black"/>
                </a:solidFill>
                <a:latin typeface="Times" charset="0"/>
              </a:rPr>
              <a:t>Cold box</a:t>
            </a:r>
          </a:p>
        </p:txBody>
      </p:sp>
      <p:sp>
        <p:nvSpPr>
          <p:cNvPr id="44040" name="Line 9"/>
          <p:cNvSpPr>
            <a:spLocks noChangeShapeType="1"/>
          </p:cNvSpPr>
          <p:nvPr/>
        </p:nvSpPr>
        <p:spPr bwMode="auto">
          <a:xfrm flipH="1">
            <a:off x="2438400" y="2108200"/>
            <a:ext cx="6096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5334000" y="5461000"/>
            <a:ext cx="1981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FR">
                <a:solidFill>
                  <a:prstClr val="black"/>
                </a:solidFill>
                <a:latin typeface="Times" charset="0"/>
              </a:rPr>
              <a:t>Fast dump resistor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FR">
                <a:solidFill>
                  <a:prstClr val="black"/>
                </a:solidFill>
                <a:latin typeface="Times" charset="0"/>
              </a:rPr>
              <a:t>Dewar</a:t>
            </a:r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 flipH="1" flipV="1">
            <a:off x="3429000" y="4318000"/>
            <a:ext cx="19050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43" name="Rectangle 12"/>
          <p:cNvSpPr>
            <a:spLocks noChangeArrowheads="1"/>
          </p:cNvSpPr>
          <p:nvPr/>
        </p:nvSpPr>
        <p:spPr bwMode="auto">
          <a:xfrm>
            <a:off x="5943600" y="66040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44" name="Text Box 13"/>
          <p:cNvSpPr txBox="1">
            <a:spLocks noChangeArrowheads="1"/>
          </p:cNvSpPr>
          <p:nvPr/>
        </p:nvSpPr>
        <p:spPr bwMode="auto">
          <a:xfrm>
            <a:off x="5943600" y="7366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fr-FR">
                <a:solidFill>
                  <a:prstClr val="black"/>
                </a:solidFill>
                <a:latin typeface="Times" charset="0"/>
              </a:rPr>
              <a:t>Flexible sc bus-bars Flexible transfer lines </a:t>
            </a:r>
          </a:p>
        </p:txBody>
      </p:sp>
      <p:sp>
        <p:nvSpPr>
          <p:cNvPr id="44045" name="Line 14"/>
          <p:cNvSpPr>
            <a:spLocks noChangeShapeType="1"/>
          </p:cNvSpPr>
          <p:nvPr/>
        </p:nvSpPr>
        <p:spPr bwMode="auto">
          <a:xfrm flipH="1">
            <a:off x="4038600" y="1422400"/>
            <a:ext cx="281940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046" name="Rectangle 10"/>
          <p:cNvSpPr>
            <a:spLocks noChangeArrowheads="1"/>
          </p:cNvSpPr>
          <p:nvPr/>
        </p:nvSpPr>
        <p:spPr bwMode="auto">
          <a:xfrm>
            <a:off x="228600" y="5867400"/>
            <a:ext cx="1981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/>
                </a:solidFill>
                <a:latin typeface="Times" charset="0"/>
              </a:rPr>
              <a:t>Services at end</a:t>
            </a:r>
            <a:br>
              <a:rPr lang="en-GB" smtClean="0">
                <a:solidFill>
                  <a:prstClr val="black"/>
                </a:solidFill>
                <a:latin typeface="Times" charset="0"/>
              </a:rPr>
            </a:br>
            <a:r>
              <a:rPr lang="en-GB" smtClean="0">
                <a:solidFill>
                  <a:prstClr val="black"/>
                </a:solidFill>
                <a:latin typeface="Times" charset="0"/>
              </a:rPr>
              <a:t>of Cable Chains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/>
                </a:solidFill>
                <a:latin typeface="Times" charset="0"/>
              </a:rPr>
              <a:t>Potentially closed</a:t>
            </a:r>
            <a:endParaRPr lang="en-GB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4047" name="Line 11"/>
          <p:cNvSpPr>
            <a:spLocks noChangeShapeType="1"/>
          </p:cNvSpPr>
          <p:nvPr/>
        </p:nvSpPr>
        <p:spPr bwMode="auto">
          <a:xfrm flipV="1">
            <a:off x="952500" y="5181600"/>
            <a:ext cx="11049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1450" y="6372225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Gaddi</a:t>
            </a:r>
            <a:endParaRPr lang="en-GB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19/10/2010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F3B-AE2F-674F-BA50-BFD741937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martin.gastal@cern.ch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3621" y="2286000"/>
            <a:ext cx="3313415" cy="2585323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Proposed parameters</a:t>
            </a:r>
          </a:p>
          <a:p>
            <a:r>
              <a:rPr lang="en-GB" dirty="0" smtClean="0"/>
              <a:t>-Thermal charge </a:t>
            </a:r>
            <a:r>
              <a:rPr lang="en-US" dirty="0" smtClean="0"/>
              <a:t>125kW </a:t>
            </a:r>
            <a:r>
              <a:rPr lang="en-GB" dirty="0" smtClean="0"/>
              <a:t>±50%</a:t>
            </a:r>
            <a:endParaRPr lang="en-US" dirty="0" smtClean="0"/>
          </a:p>
          <a:p>
            <a:r>
              <a:rPr lang="en-US" dirty="0" smtClean="0"/>
              <a:t>for each detector (A </a:t>
            </a:r>
            <a:r>
              <a:rPr lang="en-US" dirty="0" err="1" smtClean="0"/>
              <a:t>Gaddi</a:t>
            </a:r>
            <a:r>
              <a:rPr lang="en-US" dirty="0" smtClean="0"/>
              <a:t>)</a:t>
            </a:r>
            <a:endParaRPr lang="en-GB" dirty="0" smtClean="0"/>
          </a:p>
          <a:p>
            <a:r>
              <a:rPr lang="en-GB" dirty="0" smtClean="0"/>
              <a:t>-T=20°C±1</a:t>
            </a:r>
          </a:p>
          <a:p>
            <a:r>
              <a:rPr lang="en-GB" dirty="0" smtClean="0"/>
              <a:t>-H= [40%; 60%]</a:t>
            </a:r>
          </a:p>
          <a:p>
            <a:r>
              <a:rPr lang="en-GB" dirty="0" smtClean="0"/>
              <a:t>-Dedicated gas extraction for</a:t>
            </a:r>
          </a:p>
          <a:p>
            <a:r>
              <a:rPr lang="en-GB" dirty="0" smtClean="0"/>
              <a:t>Gas room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9488"/>
            <a:ext cx="8229600" cy="5093776"/>
          </a:xfrm>
        </p:spPr>
        <p:txBody>
          <a:bodyPr/>
          <a:lstStyle/>
          <a:p>
            <a:pPr>
              <a:buNone/>
            </a:pPr>
            <a:r>
              <a:rPr lang="en-GB" sz="2800" dirty="0" smtClean="0">
                <a:solidFill>
                  <a:schemeClr val="accent2"/>
                </a:solidFill>
              </a:rPr>
              <a:t>Towards an integrated design: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Collect input from all actors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Detector community (H Gerwig, A Gaddi, A Herve et al) 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Service groups (CV, EL, HE, ASE...)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Safety bodies (RP, SC...)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Modify Civil Engineering layout accordingly</a:t>
            </a:r>
          </a:p>
          <a:p>
            <a:pPr>
              <a:buClr>
                <a:srgbClr val="FF0000"/>
              </a:buClr>
              <a:buNone/>
            </a:pPr>
            <a:endParaRPr lang="en-GB" sz="1100" dirty="0" smtClean="0">
              <a:solidFill>
                <a:schemeClr val="accent2"/>
              </a:solidFill>
            </a:endParaRP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Step 1: Basic requirements for detector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See Talk by A Gaddi presented at MDI on 23/04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Step 2: Produce 1</a:t>
            </a:r>
            <a:r>
              <a:rPr lang="en-GB" sz="2000" baseline="30000" dirty="0" smtClean="0">
                <a:solidFill>
                  <a:schemeClr val="accent2"/>
                </a:solidFill>
              </a:rPr>
              <a:t>st</a:t>
            </a:r>
            <a:r>
              <a:rPr lang="en-GB" sz="2000" dirty="0" smtClean="0">
                <a:solidFill>
                  <a:schemeClr val="accent2"/>
                </a:solidFill>
              </a:rPr>
              <a:t> set of 2D CE drawings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See Talk by J Osborne presented at MDI on 07/05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Step 3: Collect input from EN-CV on ventilation </a:t>
            </a:r>
          </a:p>
          <a:p>
            <a:pPr lvl="1"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See Talk by M Nonis presented at CES on 09/05</a:t>
            </a:r>
          </a:p>
          <a:p>
            <a:pPr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Step 4: Present an updated CE layout and ventilation concept</a:t>
            </a:r>
          </a:p>
          <a:p>
            <a:pPr lvl="1">
              <a:buFont typeface="Times New Roman" pitchFamily="18" charset="0"/>
              <a:buChar char="→"/>
            </a:pPr>
            <a:r>
              <a:rPr lang="en-GB" sz="1800" dirty="0" smtClean="0">
                <a:solidFill>
                  <a:schemeClr val="accent2"/>
                </a:solidFill>
              </a:rPr>
              <a:t>See Talk given at MDI on 11/06/2010</a:t>
            </a:r>
          </a:p>
          <a:p>
            <a:pPr>
              <a:buFont typeface="Times New Roman" pitchFamily="18" charset="0"/>
              <a:buChar char="→"/>
            </a:pPr>
            <a:r>
              <a:rPr lang="en-GB" sz="2000" dirty="0" smtClean="0">
                <a:solidFill>
                  <a:schemeClr val="accent2"/>
                </a:solidFill>
              </a:rPr>
              <a:t>Step 5: Present CDR version of the Experimental Area</a:t>
            </a:r>
          </a:p>
          <a:p>
            <a:pPr lvl="1">
              <a:buFont typeface="Times New Roman" pitchFamily="18" charset="0"/>
              <a:buChar char="→"/>
            </a:pPr>
            <a:endParaRPr lang="en-GB" sz="1600" dirty="0" smtClean="0">
              <a:solidFill>
                <a:schemeClr val="accent2"/>
              </a:solidFill>
            </a:endParaRPr>
          </a:p>
          <a:p>
            <a:pPr lvl="1">
              <a:buClr>
                <a:srgbClr val="FF0000"/>
              </a:buClr>
              <a:buNone/>
            </a:pPr>
            <a:endParaRPr lang="en-GB" sz="18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080"/>
            <a:ext cx="8229600" cy="1143000"/>
          </a:xfrm>
        </p:spPr>
        <p:txBody>
          <a:bodyPr/>
          <a:lstStyle/>
          <a:p>
            <a:r>
              <a:rPr lang="en-GB" sz="2800" dirty="0" smtClean="0"/>
              <a:t>CLIC Experimental Area -overview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70667" y="580347"/>
            <a:ext cx="7484541" cy="479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2986332" y="192454"/>
            <a:ext cx="2881312" cy="646113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 dirty="0"/>
              <a:t>Summary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53952" y="1474541"/>
            <a:ext cx="847540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6"/>
                </a:solidFill>
              </a:rPr>
              <a:t>The CDR version of the CLIC Experimental Area has been presented and will be used for the costing exercise</a:t>
            </a:r>
          </a:p>
          <a:p>
            <a:pPr algn="just">
              <a:spcAft>
                <a:spcPts val="1200"/>
              </a:spcAft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6"/>
                </a:solidFill>
              </a:rPr>
              <a:t>More modifications are expected as constraints from services groups are consolidated.</a:t>
            </a:r>
          </a:p>
          <a:p>
            <a:pPr algn="just">
              <a:spcAft>
                <a:spcPts val="1200"/>
              </a:spcAft>
              <a:buClr>
                <a:srgbClr val="FF0000"/>
              </a:buClr>
              <a:buFont typeface="Times New Roman" pitchFamily="18" charset="0"/>
              <a:buChar char="→"/>
            </a:pPr>
            <a:endParaRPr lang="en-US" dirty="0" smtClean="0">
              <a:solidFill>
                <a:schemeClr val="accent6"/>
              </a:solidFill>
            </a:endParaRPr>
          </a:p>
          <a:p>
            <a:pPr algn="just">
              <a:spcAft>
                <a:spcPts val="0"/>
              </a:spcAft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6"/>
                </a:solidFill>
                <a:cs typeface="Times New Roman"/>
              </a:rPr>
              <a:t>Next steps:</a:t>
            </a:r>
          </a:p>
          <a:p>
            <a:pPr lvl="1" algn="just">
              <a:spcAft>
                <a:spcPts val="0"/>
              </a:spcAft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6"/>
                </a:solidFill>
                <a:cs typeface="Times New Roman"/>
              </a:rPr>
              <a:t>Come up with a draft shaft cross section including lift, ventilation ducts, elements of detector, staircase, cable trays</a:t>
            </a:r>
          </a:p>
          <a:p>
            <a:pPr lvl="1" algn="just">
              <a:spcAft>
                <a:spcPts val="0"/>
              </a:spcAft>
              <a:buClr>
                <a:srgbClr val="FF0000"/>
              </a:buClr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6"/>
                </a:solidFill>
                <a:cs typeface="Times New Roman"/>
              </a:rPr>
              <a:t>Come up with a draft layout of surface assembly halls. One idea to investigate would be to have only one set Heavy Lowering gantry crane</a:t>
            </a:r>
            <a:r>
              <a:rPr lang="en-US" smtClean="0">
                <a:solidFill>
                  <a:schemeClr val="accent6"/>
                </a:solidFill>
                <a:cs typeface="Times New Roman"/>
              </a:rPr>
              <a:t>/ Plug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19/10/2010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3800" y="5179873"/>
            <a:ext cx="4533900" cy="92333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2D model of the underground facilities to be presented in the CLIC CDR and used for the costing exercise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8900" y="1066800"/>
            <a:ext cx="4533900" cy="175432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2 Detector Caverns (120×25×39m) linked together by a transfer Tunnel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	* Driven by Push-Pull concept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	* Offers stability at the interface 	   between the tunnel and the 	   detector 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 flipV="1">
            <a:off x="2273300" y="1943964"/>
            <a:ext cx="1625600" cy="507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 flipV="1">
            <a:off x="3251200" y="1943964"/>
            <a:ext cx="647700" cy="8119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3" descr="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6400" y="3356340"/>
            <a:ext cx="4229100" cy="240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8900" y="673100"/>
            <a:ext cx="4533900" cy="255454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-Two ventilation walls have been foreseen to seal off the interaction region from the Detector Caverns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Each wall consists of 2 sliding doors with a clearance in the top middle part for the magnet He line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The IP side wall of the cavern should be flat to allow for the efficient opening of the wall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The ventilation wall could be upgraded to a shielding wall If RP studies recommend it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 flipV="1">
            <a:off x="2413000" y="1950373"/>
            <a:ext cx="1485900" cy="9325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 flipV="1">
            <a:off x="2997200" y="1950373"/>
            <a:ext cx="901700" cy="957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3" descr="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489196"/>
            <a:ext cx="4229100" cy="240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8900" y="673100"/>
            <a:ext cx="4533900" cy="280076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-The position of the detector in the transfer tunnel break the continuity of the alignment system for the accelerator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-Two survey galleries have been added to deal with the alignment of the accelerator components on both sides of the IP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	-The horizontal alignment is provided 	 by a </a:t>
            </a:r>
            <a:r>
              <a:rPr lang="en-US" sz="1600" dirty="0" smtClean="0">
                <a:solidFill>
                  <a:schemeClr val="accent6"/>
                </a:solidFill>
              </a:rPr>
              <a:t>Wire Positioning System WPS </a:t>
            </a:r>
            <a:endParaRPr lang="en-GB" sz="1600" dirty="0" smtClean="0">
              <a:solidFill>
                <a:schemeClr val="accent6"/>
              </a:solidFill>
            </a:endParaRPr>
          </a:p>
          <a:p>
            <a:r>
              <a:rPr lang="en-GB" sz="1600" dirty="0" smtClean="0">
                <a:solidFill>
                  <a:schemeClr val="accent6"/>
                </a:solidFill>
              </a:rPr>
              <a:t>	-The vertical alignment is provided by 	  a </a:t>
            </a:r>
            <a:r>
              <a:rPr lang="en-US" sz="1600" dirty="0" smtClean="0">
                <a:solidFill>
                  <a:schemeClr val="accent6"/>
                </a:solidFill>
              </a:rPr>
              <a:t>Hydrostatic Leveling System HLS </a:t>
            </a:r>
            <a:endParaRPr lang="en-GB" sz="1600" dirty="0" smtClean="0">
              <a:solidFill>
                <a:schemeClr val="accent6"/>
              </a:solidFill>
            </a:endParaRPr>
          </a:p>
          <a:p>
            <a:endParaRPr lang="en-GB" sz="1600" dirty="0" smtClean="0">
              <a:solidFill>
                <a:schemeClr val="accent6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 flipV="1">
            <a:off x="2862402" y="2073483"/>
            <a:ext cx="1036499" cy="4567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 flipV="1">
            <a:off x="2891692" y="2073483"/>
            <a:ext cx="1007208" cy="14629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6" descr="UP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5323" y="381586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IMG_26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2848" y="4835769"/>
            <a:ext cx="3033087" cy="202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8900" y="673100"/>
            <a:ext cx="4533900" cy="132343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-Two escape galleries have been added to provide an emergency exit towards a shelter area located in the access shaft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-The galleries will be in overpressure with respect to the caverns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 flipV="1">
            <a:off x="2989406" y="1334820"/>
            <a:ext cx="909495" cy="11074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 flipV="1">
            <a:off x="2520462" y="1334819"/>
            <a:ext cx="1378438" cy="24361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EB5A-5FAA-4D26-8F08-19D637B5681D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0439" y="5108331"/>
            <a:ext cx="4533900" cy="8309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-One 20ton overhead crane would be installed in each cavern.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-Based on the CMS concept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4641608" y="4072550"/>
            <a:ext cx="1122484" cy="9490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187463" y="4445002"/>
            <a:ext cx="1123461" cy="1660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5" descr="DSCN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3028" y="918306"/>
            <a:ext cx="2709645" cy="2032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16698</TotalTime>
  <Words>1578</Words>
  <Application>Microsoft Macintosh PowerPoint</Application>
  <PresentationFormat>On-screen Show (4:3)</PresentationFormat>
  <Paragraphs>277</Paragraphs>
  <Slides>30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Default Design</vt:lpstr>
      <vt:lpstr>Thème Office</vt:lpstr>
      <vt:lpstr>1_Thème Office</vt:lpstr>
      <vt:lpstr>Acrobat Document</vt:lpstr>
      <vt:lpstr>Presentation of the CLIC Experimental Area</vt:lpstr>
      <vt:lpstr>CLIC Experimental Area -overview</vt:lpstr>
      <vt:lpstr>CLIC Experimental Area -overview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First considerations on Services Installation in the underground facilities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Cavern Sectors</vt:lpstr>
      <vt:lpstr>Slide 30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josborne</dc:creator>
  <cp:lastModifiedBy>Martin Gastal</cp:lastModifiedBy>
  <cp:revision>247</cp:revision>
  <dcterms:created xsi:type="dcterms:W3CDTF">2010-10-20T06:52:12Z</dcterms:created>
  <dcterms:modified xsi:type="dcterms:W3CDTF">2010-10-20T06:52:39Z</dcterms:modified>
</cp:coreProperties>
</file>