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30"/>
  </p:notesMasterIdLst>
  <p:handoutMasterIdLst>
    <p:handoutMasterId r:id="rId31"/>
  </p:handoutMasterIdLst>
  <p:sldIdLst>
    <p:sldId id="256" r:id="rId3"/>
    <p:sldId id="262" r:id="rId4"/>
    <p:sldId id="261" r:id="rId5"/>
    <p:sldId id="258" r:id="rId6"/>
    <p:sldId id="313" r:id="rId7"/>
    <p:sldId id="321" r:id="rId8"/>
    <p:sldId id="322" r:id="rId9"/>
    <p:sldId id="328" r:id="rId10"/>
    <p:sldId id="265" r:id="rId11"/>
    <p:sldId id="329" r:id="rId12"/>
    <p:sldId id="323" r:id="rId13"/>
    <p:sldId id="324" r:id="rId14"/>
    <p:sldId id="308" r:id="rId15"/>
    <p:sldId id="307" r:id="rId16"/>
    <p:sldId id="316" r:id="rId17"/>
    <p:sldId id="325" r:id="rId18"/>
    <p:sldId id="320" r:id="rId19"/>
    <p:sldId id="319" r:id="rId20"/>
    <p:sldId id="312" r:id="rId21"/>
    <p:sldId id="326" r:id="rId22"/>
    <p:sldId id="275" r:id="rId23"/>
    <p:sldId id="277" r:id="rId24"/>
    <p:sldId id="295" r:id="rId25"/>
    <p:sldId id="314" r:id="rId26"/>
    <p:sldId id="297" r:id="rId27"/>
    <p:sldId id="299" r:id="rId28"/>
    <p:sldId id="300" r:id="rId29"/>
  </p:sldIdLst>
  <p:sldSz cx="9144000" cy="6858000" type="screen4x3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CA311"/>
    <a:srgbClr val="8C8A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67" autoAdjust="0"/>
  </p:normalViewPr>
  <p:slideViewPr>
    <p:cSldViewPr showGuides="1">
      <p:cViewPr>
        <p:scale>
          <a:sx n="100" d="100"/>
          <a:sy n="100" d="100"/>
        </p:scale>
        <p:origin x="-294" y="-78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-2166" y="-108"/>
      </p:cViewPr>
      <p:guideLst>
        <p:guide orient="horz" pos="3127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E8633-DD50-467C-B21A-E1CECDED6BB2}" type="datetimeFigureOut">
              <a:rPr lang="fi-FI" sz="800" smtClean="0"/>
              <a:pPr/>
              <a:t>19.10.2010</a:t>
            </a:fld>
            <a:endParaRPr lang="en-GB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410BF-6C8B-4E87-A502-35A1C9E26017}" type="slidenum">
              <a:rPr lang="en-GB" sz="800" smtClean="0"/>
              <a:pPr/>
              <a:t>‹#›</a:t>
            </a:fld>
            <a:endParaRPr lang="en-GB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0B85FA14-6BD0-4B51-94D4-05F5A75E4036}" type="datetimeFigureOut">
              <a:rPr lang="fi-FI" smtClean="0"/>
              <a:pPr/>
              <a:t>19.10.2010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DFD68452-3929-4FD8-B15C-CAEB56E3F3D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 the present study we perform </a:t>
            </a:r>
            <a:r>
              <a:rPr lang="en-GB" dirty="0" err="1" smtClean="0"/>
              <a:t>ab</a:t>
            </a:r>
            <a:r>
              <a:rPr lang="en-GB" dirty="0" smtClean="0"/>
              <a:t> initio density-functional calculations to investigate </a:t>
            </a:r>
            <a:br>
              <a:rPr lang="en-GB" dirty="0" smtClean="0"/>
            </a:br>
            <a:r>
              <a:rPr lang="en-GB" dirty="0" smtClean="0"/>
              <a:t>the properties of copper surface under sufficiently high external electric fields.  </a:t>
            </a:r>
            <a:br>
              <a:rPr lang="en-GB" dirty="0" smtClean="0"/>
            </a:br>
            <a:r>
              <a:rPr lang="en-GB" dirty="0" smtClean="0"/>
              <a:t>Lattice constants, cohesive energies, surface energies and work functions are  strongly </a:t>
            </a:r>
            <a:br>
              <a:rPr lang="en-GB" dirty="0" smtClean="0"/>
            </a:br>
            <a:r>
              <a:rPr lang="en-GB" dirty="0" smtClean="0"/>
              <a:t>affected by the applied field. In the same time, this effect can be different on the </a:t>
            </a:r>
            <a:br>
              <a:rPr lang="en-GB" dirty="0" smtClean="0"/>
            </a:br>
            <a:r>
              <a:rPr lang="en-GB" dirty="0" smtClean="0"/>
              <a:t>different Cu surfaces due to their different crystallographic orientations. In order to </a:t>
            </a:r>
            <a:br>
              <a:rPr lang="en-GB" dirty="0" smtClean="0"/>
            </a:br>
            <a:r>
              <a:rPr lang="en-GB" dirty="0" smtClean="0"/>
              <a:t>find these differences we calculate these quantities for the most common crystal </a:t>
            </a:r>
            <a:br>
              <a:rPr lang="en-GB" dirty="0" smtClean="0"/>
            </a:br>
            <a:r>
              <a:rPr lang="en-GB" dirty="0" smtClean="0"/>
              <a:t>surfaces, (100), (111), (110), and (211) to define the most and the least resistant </a:t>
            </a:r>
            <a:br>
              <a:rPr lang="en-GB" dirty="0" smtClean="0"/>
            </a:br>
            <a:r>
              <a:rPr lang="en-GB" dirty="0" smtClean="0"/>
              <a:t>surface orientation to the field effect. After implementation of external electric field </a:t>
            </a:r>
            <a:br>
              <a:rPr lang="en-GB" dirty="0" smtClean="0"/>
            </a:br>
            <a:r>
              <a:rPr lang="en-GB" dirty="0" smtClean="0"/>
              <a:t>with strength from 0.1 V/</a:t>
            </a:r>
            <a:r>
              <a:rPr lang="en-GB" dirty="0" err="1" smtClean="0"/>
              <a:t>Ang</a:t>
            </a:r>
            <a:r>
              <a:rPr lang="en-GB" dirty="0" smtClean="0"/>
              <a:t> up to 1 V/</a:t>
            </a:r>
            <a:r>
              <a:rPr lang="en-GB" dirty="0" err="1" smtClean="0"/>
              <a:t>Ang</a:t>
            </a:r>
            <a:r>
              <a:rPr lang="en-GB" dirty="0" smtClean="0"/>
              <a:t> the charge transfer on surface atoms due to </a:t>
            </a:r>
            <a:br>
              <a:rPr lang="en-GB" dirty="0" smtClean="0"/>
            </a:br>
            <a:r>
              <a:rPr lang="en-GB" dirty="0" smtClean="0"/>
              <a:t>the presence of an external field is analysed by </a:t>
            </a:r>
            <a:r>
              <a:rPr lang="en-GB" dirty="0" err="1" smtClean="0"/>
              <a:t>Mulliken</a:t>
            </a:r>
            <a:r>
              <a:rPr lang="en-GB" dirty="0" smtClean="0"/>
              <a:t> and Bader charge analysis </a:t>
            </a:r>
            <a:br>
              <a:rPr lang="en-GB" dirty="0" smtClean="0"/>
            </a:br>
            <a:r>
              <a:rPr lang="en-GB" dirty="0" smtClean="0"/>
              <a:t>technique [1,2]. Structure relaxation effects are studied for a flat surface, a surface </a:t>
            </a:r>
            <a:br>
              <a:rPr lang="en-GB" dirty="0" smtClean="0"/>
            </a:br>
            <a:r>
              <a:rPr lang="en-GB" dirty="0" smtClean="0"/>
              <a:t>with a single </a:t>
            </a:r>
            <a:r>
              <a:rPr lang="en-GB" dirty="0" err="1" smtClean="0"/>
              <a:t>adatom</a:t>
            </a:r>
            <a:r>
              <a:rPr lang="en-GB" dirty="0" smtClean="0"/>
              <a:t> in different lattice sites and a surface with step edges.</a:t>
            </a:r>
            <a:br>
              <a:rPr lang="en-GB" dirty="0" smtClean="0"/>
            </a:br>
            <a:r>
              <a:rPr lang="en-GB" dirty="0" smtClean="0"/>
              <a:t>        For our calculations we use Spanish initiative for electronic structure with thousands </a:t>
            </a:r>
            <a:br>
              <a:rPr lang="en-GB" dirty="0" smtClean="0"/>
            </a:br>
            <a:r>
              <a:rPr lang="en-GB" dirty="0" smtClean="0"/>
              <a:t>of atoms (SIESTA) [3,4]  </a:t>
            </a:r>
            <a:r>
              <a:rPr lang="en-GB" dirty="0" err="1" smtClean="0"/>
              <a:t>ab</a:t>
            </a:r>
            <a:r>
              <a:rPr lang="en-GB" dirty="0" smtClean="0"/>
              <a:t> initio simulation package, which uses linear combination of </a:t>
            </a:r>
            <a:br>
              <a:rPr lang="en-GB" dirty="0" smtClean="0"/>
            </a:br>
            <a:r>
              <a:rPr lang="en-GB" dirty="0" smtClean="0"/>
              <a:t>atomic </a:t>
            </a:r>
            <a:r>
              <a:rPr lang="en-GB" dirty="0" err="1" smtClean="0"/>
              <a:t>orbitals</a:t>
            </a:r>
            <a:r>
              <a:rPr lang="en-GB" dirty="0" smtClean="0"/>
              <a:t> (LCAO) type basis functions and norm conserving </a:t>
            </a:r>
            <a:r>
              <a:rPr lang="en-GB" dirty="0" err="1" smtClean="0"/>
              <a:t>pseudopotentials</a:t>
            </a:r>
            <a:r>
              <a:rPr lang="en-GB" dirty="0" smtClean="0"/>
              <a:t>.  </a:t>
            </a:r>
            <a:br>
              <a:rPr lang="en-GB" dirty="0" smtClean="0"/>
            </a:br>
            <a:r>
              <a:rPr lang="en-GB" dirty="0" err="1" smtClean="0"/>
              <a:t>Perdew</a:t>
            </a:r>
            <a:r>
              <a:rPr lang="en-GB" dirty="0" smtClean="0"/>
              <a:t>, Burke &amp; </a:t>
            </a:r>
            <a:r>
              <a:rPr lang="en-GB" dirty="0" err="1" smtClean="0"/>
              <a:t>Ernzerhof</a:t>
            </a:r>
            <a:r>
              <a:rPr lang="en-GB" dirty="0" smtClean="0"/>
              <a:t> (PBE) scheme of Generalized gradient approximation (GGA) was </a:t>
            </a:r>
            <a:br>
              <a:rPr lang="en-GB" dirty="0" smtClean="0"/>
            </a:br>
            <a:r>
              <a:rPr lang="en-GB" dirty="0" smtClean="0"/>
              <a:t>used for the exchange and correlation </a:t>
            </a:r>
            <a:r>
              <a:rPr lang="en-GB" dirty="0" err="1" smtClean="0"/>
              <a:t>functionals</a:t>
            </a:r>
            <a:r>
              <a:rPr lang="en-GB" dirty="0" smtClean="0"/>
              <a:t>. The Cu surface has been modelled by </a:t>
            </a:r>
            <a:br>
              <a:rPr lang="en-GB" dirty="0" smtClean="0"/>
            </a:br>
            <a:r>
              <a:rPr lang="en-GB" dirty="0" smtClean="0"/>
              <a:t>using a super-cell with 256 atoms. The bulk lattice constant and some properties of the </a:t>
            </a:r>
            <a:br>
              <a:rPr lang="en-GB" dirty="0" smtClean="0"/>
            </a:br>
            <a:r>
              <a:rPr lang="en-GB" dirty="0" smtClean="0"/>
              <a:t>surface, such as the cohesive energy, surface relaxation, and  surface energy were </a:t>
            </a:r>
            <a:br>
              <a:rPr lang="en-GB" dirty="0" smtClean="0"/>
            </a:br>
            <a:r>
              <a:rPr lang="en-GB" dirty="0" smtClean="0"/>
              <a:t>calculated prior to the application of an external electric field. 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Verification</a:t>
            </a:r>
            <a:r>
              <a:rPr lang="en-US" baseline="0" noProof="0" dirty="0" smtClean="0"/>
              <a:t> is done by comparing the potential energy evolution of an </a:t>
            </a:r>
            <a:r>
              <a:rPr lang="en-US" baseline="0" noProof="0" dirty="0" err="1" smtClean="0"/>
              <a:t>adatom</a:t>
            </a:r>
            <a:r>
              <a:rPr lang="en-US" baseline="0" noProof="0" dirty="0" smtClean="0"/>
              <a:t> on the charged surface while it is dragged up from the surface statically. Comparison with </a:t>
            </a:r>
            <a:r>
              <a:rPr lang="en-US" baseline="0" noProof="0" dirty="0" err="1" smtClean="0"/>
              <a:t>Finnis</a:t>
            </a:r>
            <a:r>
              <a:rPr lang="en-US" baseline="0" noProof="0" dirty="0" smtClean="0"/>
              <a:t>-Sinclair potentials.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want</a:t>
            </a:r>
            <a:r>
              <a:rPr lang="fi-FI" dirty="0" smtClean="0"/>
              <a:t> to show the </a:t>
            </a:r>
            <a:r>
              <a:rPr lang="fi-FI" dirty="0" err="1" smtClean="0"/>
              <a:t>dynamics</a:t>
            </a:r>
            <a:r>
              <a:rPr lang="fi-FI" dirty="0" smtClean="0"/>
              <a:t>. </a:t>
            </a:r>
            <a:r>
              <a:rPr lang="fi-FI" dirty="0" err="1" smtClean="0"/>
              <a:t>It</a:t>
            </a:r>
            <a:r>
              <a:rPr lang="fi-FI" dirty="0" smtClean="0"/>
              <a:t> is an </a:t>
            </a:r>
            <a:r>
              <a:rPr lang="fi-FI" dirty="0" err="1" smtClean="0"/>
              <a:t>old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r>
              <a:rPr lang="fi-FI" dirty="0" smtClean="0"/>
              <a:t>, </a:t>
            </a:r>
            <a:r>
              <a:rPr lang="fi-FI" dirty="0" err="1" smtClean="0"/>
              <a:t>but</a:t>
            </a:r>
            <a:r>
              <a:rPr lang="fi-FI" dirty="0" smtClean="0"/>
              <a:t> the new </a:t>
            </a:r>
            <a:r>
              <a:rPr lang="fi-FI" dirty="0" err="1" smtClean="0"/>
              <a:t>results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very</a:t>
            </a:r>
            <a:r>
              <a:rPr lang="fi-FI" dirty="0" smtClean="0"/>
              <a:t> </a:t>
            </a:r>
            <a:r>
              <a:rPr lang="fi-FI" dirty="0" err="1" smtClean="0"/>
              <a:t>similar</a:t>
            </a:r>
            <a:r>
              <a:rPr lang="fi-FI" smtClean="0"/>
              <a:t>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dirty="0" err="1" smtClean="0"/>
              <a:t>account</a:t>
            </a:r>
            <a:r>
              <a:rPr lang="fi-FI" dirty="0" smtClean="0"/>
              <a:t> for the </a:t>
            </a:r>
            <a:r>
              <a:rPr lang="fi-FI" dirty="0" err="1" smtClean="0"/>
              <a:t>size</a:t>
            </a:r>
            <a:r>
              <a:rPr lang="fi-FI" dirty="0" smtClean="0"/>
              <a:t> </a:t>
            </a:r>
            <a:r>
              <a:rPr lang="fi-FI" dirty="0" err="1" smtClean="0"/>
              <a:t>effect</a:t>
            </a:r>
            <a:r>
              <a:rPr lang="fi-FI" baseline="0" dirty="0" smtClean="0"/>
              <a:t> as </a:t>
            </a:r>
            <a:r>
              <a:rPr lang="fi-FI" baseline="0" dirty="0" err="1" smtClean="0"/>
              <a:t>due</a:t>
            </a:r>
            <a:r>
              <a:rPr lang="fi-FI" baseline="0" dirty="0" smtClean="0"/>
              <a:t> to the </a:t>
            </a:r>
            <a:r>
              <a:rPr lang="fi-FI" baseline="0" dirty="0" err="1" smtClean="0"/>
              <a:t>size</a:t>
            </a:r>
            <a:r>
              <a:rPr lang="fi-FI" baseline="0" dirty="0" smtClean="0"/>
              <a:t> of the </a:t>
            </a:r>
            <a:r>
              <a:rPr lang="fi-FI" baseline="0" dirty="0" err="1" smtClean="0"/>
              <a:t>tip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comparable</a:t>
            </a:r>
            <a:r>
              <a:rPr lang="fi-FI" baseline="0" dirty="0" smtClean="0"/>
              <a:t> to </a:t>
            </a:r>
            <a:r>
              <a:rPr lang="fi-FI" baseline="0" dirty="0" err="1" smtClean="0"/>
              <a:t>mean</a:t>
            </a:r>
            <a:r>
              <a:rPr lang="fi-FI" baseline="0" dirty="0" smtClean="0"/>
              <a:t> </a:t>
            </a:r>
            <a:r>
              <a:rPr lang="fi-FI" baseline="0" dirty="0" err="1" smtClean="0"/>
              <a:t>free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path</a:t>
            </a:r>
            <a:r>
              <a:rPr lang="fi-FI" baseline="0" dirty="0" smtClean="0"/>
              <a:t> of </a:t>
            </a:r>
            <a:r>
              <a:rPr lang="fi-FI" baseline="0" dirty="0" err="1" smtClean="0"/>
              <a:t>conductive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electrons</a:t>
            </a:r>
            <a:r>
              <a:rPr lang="fi-FI" baseline="0" dirty="0" smtClean="0"/>
              <a:t> the </a:t>
            </a:r>
            <a:r>
              <a:rPr lang="fi-FI" baseline="0" dirty="0" err="1" smtClean="0"/>
              <a:t>resistivity</a:t>
            </a:r>
            <a:r>
              <a:rPr lang="fi-FI" baseline="0" dirty="0" smtClean="0"/>
              <a:t> is </a:t>
            </a:r>
            <a:r>
              <a:rPr lang="fi-FI" baseline="0" dirty="0" err="1" smtClean="0"/>
              <a:t>increased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signifcantly</a:t>
            </a:r>
            <a:r>
              <a:rPr lang="fi-FI" baseline="0" dirty="0" smtClean="0"/>
              <a:t>!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BDA8F56-030D-4C1F-A677-0A9E7B243273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50180" name="Dia számának helye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91392F6-759D-44EE-AE03-3B7F702F05C0}" type="slidenum">
              <a:rPr lang="en-GB" smtClean="0"/>
              <a:pPr/>
              <a:t>27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4820" name="Dia számának helye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761F806-55D8-4801-918C-23F9675D1712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The work has been started in parallel for all the stages, except for</a:t>
            </a:r>
            <a:r>
              <a:rPr lang="en-US" baseline="0" noProof="0" dirty="0" smtClean="0"/>
              <a:t> stage 3b. In the following slides the key stones of each stage will be described in details. </a:t>
            </a:r>
            <a:endParaRPr lang="en-US" noProof="0" dirty="0" smtClean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ChangeAspect="1" noEditPoints="1"/>
          </p:cNvSpPr>
          <p:nvPr userDrawn="1"/>
        </p:nvSpPr>
        <p:spPr bwMode="auto">
          <a:xfrm>
            <a:off x="336069" y="152736"/>
            <a:ext cx="959567" cy="90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IWLC</a:t>
            </a:r>
            <a:r>
              <a:rPr lang="en-GB" sz="900" baseline="0" noProof="0" dirty="0" smtClean="0">
                <a:solidFill>
                  <a:schemeClr val="tx2"/>
                </a:solidFill>
                <a:latin typeface="+mj-lt"/>
              </a:rPr>
              <a:t> 2010</a:t>
            </a:r>
            <a:endParaRPr lang="en-GB" sz="900" noProof="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10" descr="HIP_logo_texted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1414863" y="156244"/>
            <a:ext cx="884986" cy="89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LIC_logo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359532" y="1196752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 userDrawn="1"/>
        </p:nvSpPr>
        <p:spPr>
          <a:xfrm>
            <a:off x="215516" y="6597352"/>
            <a:ext cx="3636404" cy="242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i-FI" sz="1000" b="1" spc="-100" dirty="0" smtClean="0">
                <a:solidFill>
                  <a:srgbClr val="8C8A87"/>
                </a:solidFill>
                <a:latin typeface="Verdana" pitchFamily="34" charset="0"/>
              </a:rPr>
              <a:t>CERN 	European</a:t>
            </a:r>
            <a:r>
              <a:rPr lang="fi-FI" sz="1000" b="1" spc="-100" baseline="0" dirty="0" smtClean="0">
                <a:solidFill>
                  <a:srgbClr val="8C8A87"/>
                </a:solidFill>
                <a:latin typeface="Verdana" pitchFamily="34" charset="0"/>
              </a:rPr>
              <a:t> Organization  for Nuclear Research</a:t>
            </a:r>
            <a:endParaRPr lang="fi-FI" sz="1000" b="1" spc="-100" dirty="0" smtClean="0">
              <a:solidFill>
                <a:srgbClr val="8C8A87"/>
              </a:solidFill>
              <a:latin typeface="Verdana" pitchFamily="34" charset="0"/>
            </a:endParaRPr>
          </a:p>
        </p:txBody>
      </p:sp>
      <p:pic>
        <p:nvPicPr>
          <p:cNvPr id="16" name="Picture 15" descr="400px-Cern_Logo.svg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03648" y="1196752"/>
            <a:ext cx="900000" cy="900000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1979712" y="6345324"/>
            <a:ext cx="2412268" cy="25178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Helga </a:t>
            </a:r>
            <a:r>
              <a:rPr lang="en-GB" sz="900" noProof="0" dirty="0" err="1" smtClean="0">
                <a:solidFill>
                  <a:schemeClr val="tx2"/>
                </a:solidFill>
                <a:latin typeface="+mj-lt"/>
              </a:rPr>
              <a:t>Timkó</a:t>
            </a: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7380312" y="6165304"/>
            <a:ext cx="1021043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Oct. 21</a:t>
            </a:r>
            <a:r>
              <a:rPr kumimoji="0" lang="en-GB" sz="9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</a:t>
            </a: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 2010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8339489" y="6165304"/>
            <a:ext cx="444979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35EEA-2E18-4785-99E9-7025651331C7}" type="slidenum">
              <a:rPr lang="en-GB" sz="900" noProof="0" smtClean="0">
                <a:solidFill>
                  <a:schemeClr val="tx2"/>
                </a:solidFill>
                <a:latin typeface="+mj-lt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FR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FR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ChangeAspect="1" noEditPoints="1"/>
          </p:cNvSpPr>
          <p:nvPr userDrawn="1"/>
        </p:nvSpPr>
        <p:spPr bwMode="auto">
          <a:xfrm>
            <a:off x="336069" y="152736"/>
            <a:ext cx="959567" cy="90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IWLC 2010</a:t>
            </a:r>
            <a:endParaRPr lang="en-GB" sz="900" noProof="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10" descr="HIP_logo_texted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1414863" y="156244"/>
            <a:ext cx="884986" cy="89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LIC_logo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359532" y="1196752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 userDrawn="1"/>
        </p:nvSpPr>
        <p:spPr>
          <a:xfrm>
            <a:off x="215516" y="6597352"/>
            <a:ext cx="3636404" cy="242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i-FI" sz="1000" b="1" spc="-100" dirty="0" smtClean="0">
                <a:solidFill>
                  <a:srgbClr val="8C8A87"/>
                </a:solidFill>
                <a:latin typeface="Verdana" pitchFamily="34" charset="0"/>
              </a:rPr>
              <a:t>CERN 	European</a:t>
            </a:r>
            <a:r>
              <a:rPr lang="fi-FI" sz="1000" b="1" spc="-100" baseline="0" dirty="0" smtClean="0">
                <a:solidFill>
                  <a:srgbClr val="8C8A87"/>
                </a:solidFill>
                <a:latin typeface="Verdana" pitchFamily="34" charset="0"/>
              </a:rPr>
              <a:t> Organization  for Nuclear Research</a:t>
            </a:r>
            <a:endParaRPr lang="fi-FI" sz="1000" b="1" spc="-100" dirty="0" smtClean="0">
              <a:solidFill>
                <a:srgbClr val="8C8A87"/>
              </a:solidFill>
              <a:latin typeface="Verdana" pitchFamily="34" charset="0"/>
            </a:endParaRPr>
          </a:p>
        </p:txBody>
      </p:sp>
      <p:pic>
        <p:nvPicPr>
          <p:cNvPr id="16" name="Picture 15" descr="400px-Cern_Logo.svg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03648" y="1196752"/>
            <a:ext cx="900000" cy="900000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1979712" y="6345324"/>
            <a:ext cx="2412268" cy="25178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Helga </a:t>
            </a:r>
            <a:r>
              <a:rPr lang="en-GB" sz="900" noProof="0" dirty="0" err="1" smtClean="0">
                <a:solidFill>
                  <a:schemeClr val="tx2"/>
                </a:solidFill>
                <a:latin typeface="+mj-lt"/>
              </a:rPr>
              <a:t>Timkó</a:t>
            </a: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7380312" y="6165304"/>
            <a:ext cx="1021043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Oct. 21</a:t>
            </a:r>
            <a:r>
              <a:rPr kumimoji="0" lang="en-GB" sz="9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</a:t>
            </a: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 2010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8339489" y="6165304"/>
            <a:ext cx="444979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35EEA-2E18-4785-99E9-7025651331C7}" type="slidenum">
              <a:rPr lang="en-GB" sz="900" noProof="0" smtClean="0">
                <a:solidFill>
                  <a:schemeClr val="tx2"/>
                </a:solidFill>
                <a:latin typeface="+mj-lt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IWLC 2010</a:t>
            </a:r>
          </a:p>
        </p:txBody>
      </p:sp>
      <p:sp>
        <p:nvSpPr>
          <p:cNvPr id="17" name="Freeform 14"/>
          <p:cNvSpPr>
            <a:spLocks noChangeAspect="1" noEditPoints="1"/>
          </p:cNvSpPr>
          <p:nvPr userDrawn="1"/>
        </p:nvSpPr>
        <p:spPr bwMode="auto">
          <a:xfrm>
            <a:off x="251520" y="296732"/>
            <a:ext cx="767654" cy="72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9" name="Picture 10" descr="HIP_logo_text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115616" y="299538"/>
            <a:ext cx="714227" cy="71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LIC_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287604" y="1124744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400px-Cern_Logo.svg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15616" y="1124744"/>
            <a:ext cx="720000" cy="720000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8339489" y="6165304"/>
            <a:ext cx="444979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35EEA-2E18-4785-99E9-7025651331C7}" type="slidenum">
              <a:rPr lang="en-GB" sz="900" noProof="0" smtClean="0">
                <a:solidFill>
                  <a:schemeClr val="tx2"/>
                </a:solidFill>
                <a:latin typeface="+mj-lt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7380312" y="6165304"/>
            <a:ext cx="1021043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Oct. 21</a:t>
            </a:r>
            <a:r>
              <a:rPr kumimoji="0" lang="en-GB" sz="9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</a:t>
            </a: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 2010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1979712" y="6345324"/>
            <a:ext cx="2412268" cy="25178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Helga </a:t>
            </a:r>
            <a:r>
              <a:rPr lang="en-GB" sz="900" noProof="0" dirty="0" err="1" smtClean="0">
                <a:solidFill>
                  <a:schemeClr val="tx2"/>
                </a:solidFill>
                <a:latin typeface="+mj-lt"/>
              </a:rPr>
              <a:t>Timkó</a:t>
            </a: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Aft>
                <a:spcPts val="400"/>
              </a:spcAft>
              <a:buClr>
                <a:schemeClr val="accent2"/>
              </a:buClr>
              <a:defRPr sz="2000" spc="0" baseline="0">
                <a:latin typeface="Palatino Linotype" pitchFamily="18" charset="0"/>
                <a:cs typeface="Courier New" pitchFamily="49" charset="0"/>
              </a:defRPr>
            </a:lvl1pPr>
            <a:lvl2pPr>
              <a:spcAft>
                <a:spcPts val="400"/>
              </a:spcAft>
              <a:buClr>
                <a:schemeClr val="accent2"/>
              </a:buClr>
              <a:defRPr sz="1800" spc="0" baseline="0">
                <a:latin typeface="Palatino Linotype" pitchFamily="18" charset="0"/>
                <a:cs typeface="Courier New" pitchFamily="49" charset="0"/>
              </a:defRPr>
            </a:lvl2pPr>
            <a:lvl3pPr>
              <a:spcAft>
                <a:spcPts val="400"/>
              </a:spcAft>
              <a:buClr>
                <a:schemeClr val="accent2"/>
              </a:buClr>
              <a:defRPr sz="1600" spc="0" baseline="0">
                <a:latin typeface="Palatino Linotype" pitchFamily="18" charset="0"/>
                <a:cs typeface="Courier New" pitchFamily="49" charset="0"/>
              </a:defRPr>
            </a:lvl3pPr>
            <a:lvl4pPr>
              <a:spcAft>
                <a:spcPts val="400"/>
              </a:spcAft>
              <a:buClr>
                <a:schemeClr val="accent2"/>
              </a:buClr>
              <a:defRPr sz="1400" spc="0" baseline="0">
                <a:latin typeface="Palatino Linotype" pitchFamily="18" charset="0"/>
                <a:cs typeface="Courier New" pitchFamily="49" charset="0"/>
              </a:defRPr>
            </a:lvl4pPr>
            <a:lvl5pPr>
              <a:spcAft>
                <a:spcPts val="400"/>
              </a:spcAft>
              <a:buClr>
                <a:schemeClr val="accent2"/>
              </a:buClr>
              <a:defRPr sz="1200" spc="0" baseline="0">
                <a:latin typeface="Palatino Linotype" pitchFamily="18" charset="0"/>
                <a:cs typeface="Courier New" pitchFamily="49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IWLC 2010</a:t>
            </a:r>
          </a:p>
        </p:txBody>
      </p:sp>
      <p:sp>
        <p:nvSpPr>
          <p:cNvPr id="17" name="Freeform 14"/>
          <p:cNvSpPr>
            <a:spLocks noChangeAspect="1" noEditPoints="1"/>
          </p:cNvSpPr>
          <p:nvPr userDrawn="1"/>
        </p:nvSpPr>
        <p:spPr bwMode="auto">
          <a:xfrm>
            <a:off x="251520" y="296732"/>
            <a:ext cx="767654" cy="72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9" name="Picture 10" descr="HIP_logo_text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115616" y="299538"/>
            <a:ext cx="714227" cy="71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LIC_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287604" y="1124744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400px-Cern_Logo.svg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15616" y="1124744"/>
            <a:ext cx="720000" cy="720000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8339489" y="6165304"/>
            <a:ext cx="444979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35EEA-2E18-4785-99E9-7025651331C7}" type="slidenum">
              <a:rPr lang="en-GB" sz="900" noProof="0" smtClean="0">
                <a:solidFill>
                  <a:schemeClr val="tx2"/>
                </a:solidFill>
                <a:latin typeface="+mj-lt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7380312" y="6165304"/>
            <a:ext cx="1021043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Oct. 21</a:t>
            </a:r>
            <a:r>
              <a:rPr kumimoji="0" lang="en-GB" sz="9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</a:t>
            </a: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 2010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1979712" y="6345324"/>
            <a:ext cx="2412268" cy="25178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Helga </a:t>
            </a:r>
            <a:r>
              <a:rPr lang="en-GB" sz="900" noProof="0" dirty="0" err="1" smtClean="0">
                <a:solidFill>
                  <a:schemeClr val="tx2"/>
                </a:solidFill>
                <a:latin typeface="+mj-lt"/>
              </a:rPr>
              <a:t>Timkó</a:t>
            </a: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4"/>
          <p:cNvSpPr>
            <a:spLocks noChangeAspect="1" noEditPoints="1"/>
          </p:cNvSpPr>
          <p:nvPr userDrawn="1"/>
        </p:nvSpPr>
        <p:spPr bwMode="auto">
          <a:xfrm>
            <a:off x="251520" y="296732"/>
            <a:ext cx="767654" cy="72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1" name="Picture 10" descr="HIP_logo_text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115616" y="299538"/>
            <a:ext cx="714227" cy="71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LIC_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287604" y="1124744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400px-Cern_Logo.svg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15616" y="1124744"/>
            <a:ext cx="72000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FR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FR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Aft>
                <a:spcPts val="400"/>
              </a:spcAft>
              <a:buClr>
                <a:schemeClr val="accent2"/>
              </a:buClr>
              <a:defRPr sz="2000" spc="0" baseline="0">
                <a:latin typeface="Palatino Linotype" pitchFamily="18" charset="0"/>
                <a:cs typeface="Courier New" pitchFamily="49" charset="0"/>
              </a:defRPr>
            </a:lvl1pPr>
            <a:lvl2pPr>
              <a:spcAft>
                <a:spcPts val="400"/>
              </a:spcAft>
              <a:buClr>
                <a:schemeClr val="accent2"/>
              </a:buClr>
              <a:defRPr sz="1800" spc="0" baseline="0">
                <a:latin typeface="Palatino Linotype" pitchFamily="18" charset="0"/>
                <a:cs typeface="Courier New" pitchFamily="49" charset="0"/>
              </a:defRPr>
            </a:lvl2pPr>
            <a:lvl3pPr>
              <a:spcAft>
                <a:spcPts val="400"/>
              </a:spcAft>
              <a:buClr>
                <a:schemeClr val="accent2"/>
              </a:buClr>
              <a:defRPr sz="1600" spc="0" baseline="0">
                <a:latin typeface="Palatino Linotype" pitchFamily="18" charset="0"/>
                <a:cs typeface="Courier New" pitchFamily="49" charset="0"/>
              </a:defRPr>
            </a:lvl3pPr>
            <a:lvl4pPr>
              <a:spcAft>
                <a:spcPts val="400"/>
              </a:spcAft>
              <a:buClr>
                <a:schemeClr val="accent2"/>
              </a:buClr>
              <a:defRPr sz="1400" spc="0" baseline="0">
                <a:latin typeface="Palatino Linotype" pitchFamily="18" charset="0"/>
                <a:cs typeface="Courier New" pitchFamily="49" charset="0"/>
              </a:defRPr>
            </a:lvl4pPr>
            <a:lvl5pPr>
              <a:spcAft>
                <a:spcPts val="400"/>
              </a:spcAft>
              <a:buClr>
                <a:schemeClr val="accent2"/>
              </a:buClr>
              <a:defRPr sz="1200" spc="0" baseline="0">
                <a:latin typeface="Palatino Linotype" pitchFamily="18" charset="0"/>
                <a:cs typeface="Courier New" pitchFamily="49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4"/>
          <p:cNvSpPr>
            <a:spLocks noChangeAspect="1" noEditPoints="1"/>
          </p:cNvSpPr>
          <p:nvPr userDrawn="1"/>
        </p:nvSpPr>
        <p:spPr bwMode="auto">
          <a:xfrm>
            <a:off x="251520" y="296732"/>
            <a:ext cx="767654" cy="72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1" name="Picture 10" descr="HIP_logo_text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115616" y="299538"/>
            <a:ext cx="714227" cy="71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LIC_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287604" y="1124744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400px-Cern_Logo.svg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15616" y="1124744"/>
            <a:ext cx="720000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IWLC 2010</a:t>
            </a: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11" name="Freeform 14"/>
          <p:cNvSpPr>
            <a:spLocks noChangeAspect="1" noEditPoints="1"/>
          </p:cNvSpPr>
          <p:nvPr userDrawn="1"/>
        </p:nvSpPr>
        <p:spPr bwMode="auto">
          <a:xfrm>
            <a:off x="251520" y="296732"/>
            <a:ext cx="767654" cy="72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2" name="Picture 10" descr="HIP_logo_texted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 bwMode="auto">
          <a:xfrm>
            <a:off x="1118735" y="299538"/>
            <a:ext cx="707989" cy="71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_logo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287604" y="1124744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400px-Cern_Logo.svg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115616" y="1124744"/>
            <a:ext cx="720000" cy="720000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1979712" y="6345324"/>
            <a:ext cx="2412268" cy="25178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Helga </a:t>
            </a:r>
            <a:r>
              <a:rPr lang="en-GB" sz="900" noProof="0" dirty="0" err="1" smtClean="0">
                <a:solidFill>
                  <a:schemeClr val="tx2"/>
                </a:solidFill>
                <a:latin typeface="+mj-lt"/>
              </a:rPr>
              <a:t>Timkó</a:t>
            </a: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7380312" y="6165304"/>
            <a:ext cx="1021043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Oct. 21</a:t>
            </a:r>
            <a:r>
              <a:rPr lang="en-GB" sz="900" baseline="30000" noProof="0" dirty="0" smtClean="0">
                <a:solidFill>
                  <a:schemeClr val="tx2"/>
                </a:solidFill>
                <a:latin typeface="+mj-lt"/>
              </a:rPr>
              <a:t>st</a:t>
            </a:r>
            <a:r>
              <a:rPr lang="en-GB" sz="900" baseline="0" noProof="0" dirty="0" smtClean="0">
                <a:solidFill>
                  <a:schemeClr val="tx2"/>
                </a:solidFill>
                <a:latin typeface="+mj-lt"/>
              </a:rPr>
              <a:t>, 2010</a:t>
            </a: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8339489" y="6165304"/>
            <a:ext cx="444979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35EEA-2E18-4785-99E9-7025651331C7}" type="slidenum">
              <a:rPr lang="en-GB" sz="900" noProof="0" smtClean="0">
                <a:solidFill>
                  <a:schemeClr val="tx2"/>
                </a:solidFill>
                <a:latin typeface="+mj-lt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54" r:id="rId5"/>
    <p:sldLayoutId id="2147483660" r:id="rId6"/>
    <p:sldLayoutId id="2147483661" r:id="rId7"/>
    <p:sldLayoutId id="2147483662" r:id="rId8"/>
    <p:sldLayoutId id="2147483655" r:id="rId9"/>
    <p:sldLayoutId id="2147483665" r:id="rId10"/>
    <p:sldLayoutId id="2147483666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SzPct val="120000"/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IWLC 2010</a:t>
            </a: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11" name="Freeform 14"/>
          <p:cNvSpPr>
            <a:spLocks noChangeAspect="1" noEditPoints="1"/>
          </p:cNvSpPr>
          <p:nvPr userDrawn="1"/>
        </p:nvSpPr>
        <p:spPr bwMode="auto">
          <a:xfrm>
            <a:off x="251520" y="296732"/>
            <a:ext cx="767654" cy="72000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2" name="Picture 10" descr="HIP_logo_texted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 bwMode="auto">
          <a:xfrm>
            <a:off x="1118735" y="299538"/>
            <a:ext cx="707989" cy="71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_logo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287604" y="1124744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400px-Cern_Logo.svg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115616" y="1124744"/>
            <a:ext cx="720000" cy="720000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1979712" y="6345324"/>
            <a:ext cx="2412268" cy="25178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noProof="0" dirty="0" smtClean="0">
                <a:solidFill>
                  <a:schemeClr val="tx2"/>
                </a:solidFill>
                <a:latin typeface="+mj-lt"/>
              </a:rPr>
              <a:t>Helga </a:t>
            </a:r>
            <a:r>
              <a:rPr lang="en-GB" sz="900" noProof="0" dirty="0" err="1" smtClean="0">
                <a:solidFill>
                  <a:schemeClr val="tx2"/>
                </a:solidFill>
                <a:latin typeface="+mj-lt"/>
              </a:rPr>
              <a:t>Timkó</a:t>
            </a: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7380312" y="6165304"/>
            <a:ext cx="1021043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Oct. 21</a:t>
            </a:r>
            <a:r>
              <a:rPr kumimoji="0" lang="en-GB" sz="9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</a:t>
            </a:r>
            <a:r>
              <a:rPr kumimoji="0" lang="en-GB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C8A8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 2010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8339489" y="6165304"/>
            <a:ext cx="444979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35EEA-2E18-4785-99E9-7025651331C7}" type="slidenum">
              <a:rPr lang="en-GB" sz="900" noProof="0" smtClean="0">
                <a:solidFill>
                  <a:schemeClr val="tx2"/>
                </a:solidFill>
                <a:latin typeface="+mj-lt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900" noProof="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SzPct val="120000"/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just" defTabSz="914400" rtl="0" eaLnBrk="1" latinLnBrk="0" hangingPunct="1">
        <a:spcBef>
          <a:spcPts val="0"/>
        </a:spcBef>
        <a:spcAft>
          <a:spcPts val="800"/>
        </a:spcAft>
        <a:buClr>
          <a:schemeClr val="accent2"/>
        </a:buClr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43.png"/><Relationship Id="rId10" Type="http://schemas.openxmlformats.org/officeDocument/2006/relationships/image" Target="../media/image46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video" Target="file:///\\cern.ch\dfs\Divisions\EST\Groups\SM\ThinFilms\CLIC_Spark_test_Project\Helga\Presentations\CLIC10\fieldevaporation_tip_500K.avi" TargetMode="Externa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9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3.png"/><Relationship Id="rId5" Type="http://schemas.openxmlformats.org/officeDocument/2006/relationships/image" Target="../media/image52.gif"/><Relationship Id="rId4" Type="http://schemas.openxmlformats.org/officeDocument/2006/relationships/image" Target="../media/image5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Heli\Presentations\Sandia10\tau_distr_6ns_joint.avi" TargetMode="Externa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video" Target="file:///\\cern.ch\dfs\Divisions\EST\Groups\SM\ThinFilms\CLIC_Spark_test_Project\Helga\Presentations\CLIC10\MD_DCarc_200ions.avi" TargetMode="Externa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slideLayout" Target="../slideLayouts/slideLayout3.xml"/><Relationship Id="rId1" Type="http://schemas.openxmlformats.org/officeDocument/2006/relationships/video" Target="file:///\\cern.ch\dfs\Divisions\EST\Groups\SM\ThinFilms\CLIC_Spark_test_Project\Helga\Presentations\CLIC10\TM8_ci10_v1.avi" TargetMode="External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 Review on CLIC Breakdown Studies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149080"/>
            <a:ext cx="7775576" cy="2016224"/>
          </a:xfrm>
        </p:spPr>
        <p:txBody>
          <a:bodyPr>
            <a:normAutofit/>
          </a:bodyPr>
          <a:lstStyle/>
          <a:p>
            <a:r>
              <a:rPr lang="en-GB" sz="1800" i="1" u="sng" dirty="0" smtClean="0"/>
              <a:t>Helga </a:t>
            </a:r>
            <a:r>
              <a:rPr lang="en-GB" sz="1800" i="1" u="sng" dirty="0" err="1" smtClean="0"/>
              <a:t>Timkó</a:t>
            </a:r>
            <a:r>
              <a:rPr lang="en-GB" sz="1800" dirty="0" smtClean="0"/>
              <a:t>, </a:t>
            </a:r>
            <a:r>
              <a:rPr lang="en-GB" sz="1800" i="1" dirty="0" err="1" smtClean="0"/>
              <a:t>Flyura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Djurabekova</a:t>
            </a:r>
            <a:r>
              <a:rPr lang="en-GB" sz="1800" i="1" dirty="0" smtClean="0"/>
              <a:t>, Kai </a:t>
            </a:r>
            <a:r>
              <a:rPr lang="en-GB" sz="1800" i="1" dirty="0" err="1" smtClean="0"/>
              <a:t>Nordlund</a:t>
            </a:r>
            <a:r>
              <a:rPr lang="en-GB" sz="1800" i="1" dirty="0" smtClean="0"/>
              <a:t>, Stefan </a:t>
            </a:r>
            <a:r>
              <a:rPr lang="en-GB" sz="1800" i="1" dirty="0" err="1" smtClean="0"/>
              <a:t>Parviainen</a:t>
            </a:r>
            <a:r>
              <a:rPr lang="en-GB" sz="1800" i="1" dirty="0" smtClean="0"/>
              <a:t>, </a:t>
            </a:r>
            <a:r>
              <a:rPr lang="en-GB" sz="1800" i="1" dirty="0" err="1" smtClean="0"/>
              <a:t>Aarne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Pohjonen</a:t>
            </a:r>
            <a:r>
              <a:rPr lang="en-GB" sz="1800" i="1" dirty="0" smtClean="0"/>
              <a:t>, </a:t>
            </a:r>
            <a:r>
              <a:rPr lang="en-GB" sz="1800" i="1" dirty="0" err="1" smtClean="0"/>
              <a:t>Avaz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Ruzibaev</a:t>
            </a:r>
            <a:r>
              <a:rPr lang="en-GB" sz="1800" i="1" dirty="0" smtClean="0"/>
              <a:t>, </a:t>
            </a:r>
            <a:r>
              <a:rPr lang="en-GB" sz="1800" i="1" dirty="0" err="1" smtClean="0"/>
              <a:t>Juha</a:t>
            </a:r>
            <a:r>
              <a:rPr lang="en-GB" sz="1800" i="1" dirty="0" smtClean="0"/>
              <a:t> </a:t>
            </a:r>
            <a:r>
              <a:rPr lang="en-GB" sz="1800" i="1" dirty="0" err="1" smtClean="0"/>
              <a:t>Samela</a:t>
            </a:r>
            <a:r>
              <a:rPr lang="en-GB" sz="1800" i="1" dirty="0" smtClean="0"/>
              <a:t>,</a:t>
            </a:r>
          </a:p>
          <a:p>
            <a:r>
              <a:rPr lang="en-GB" sz="1800" i="1" dirty="0" smtClean="0"/>
              <a:t>Sergio </a:t>
            </a:r>
            <a:r>
              <a:rPr lang="en-GB" sz="1800" i="1" dirty="0" err="1" smtClean="0"/>
              <a:t>Calatroni</a:t>
            </a:r>
            <a:r>
              <a:rPr lang="en-GB" sz="1800" i="1" dirty="0" smtClean="0"/>
              <a:t>, </a:t>
            </a:r>
            <a:r>
              <a:rPr lang="en-GB" sz="1800" i="1" dirty="0" err="1" smtClean="0"/>
              <a:t>Rocío</a:t>
            </a:r>
            <a:r>
              <a:rPr lang="en-GB" sz="1800" i="1" dirty="0" smtClean="0"/>
              <a:t> Santiago Kern, Jan </a:t>
            </a:r>
            <a:r>
              <a:rPr lang="en-GB" sz="1800" i="1" dirty="0" err="1" smtClean="0"/>
              <a:t>Kovermann</a:t>
            </a:r>
            <a:r>
              <a:rPr lang="en-GB" sz="1800" i="1" dirty="0" smtClean="0"/>
              <a:t>, Walter </a:t>
            </a:r>
            <a:r>
              <a:rPr lang="en-GB" sz="1800" i="1" dirty="0" err="1" smtClean="0"/>
              <a:t>Wuensch</a:t>
            </a:r>
            <a:r>
              <a:rPr lang="en-GB" sz="1800" i="1" dirty="0" smtClean="0"/>
              <a:t>,</a:t>
            </a:r>
          </a:p>
          <a:p>
            <a:r>
              <a:rPr lang="en-GB" sz="1800" dirty="0" smtClean="0"/>
              <a:t>Helsinki Institute of Physics and CERN</a:t>
            </a:r>
          </a:p>
          <a:p>
            <a:r>
              <a:rPr lang="en-GB" sz="1800" i="1" dirty="0" smtClean="0"/>
              <a:t>In collaboration with the </a:t>
            </a:r>
            <a:r>
              <a:rPr lang="en-GB" sz="1800" dirty="0" smtClean="0"/>
              <a:t>Max-Planck </a:t>
            </a:r>
            <a:r>
              <a:rPr lang="en-GB" sz="1800" dirty="0" err="1" smtClean="0"/>
              <a:t>Institut</a:t>
            </a:r>
            <a:r>
              <a:rPr lang="en-GB" sz="1800" dirty="0" smtClean="0"/>
              <a:t> </a:t>
            </a:r>
            <a:r>
              <a:rPr lang="en-GB" sz="1800" dirty="0" err="1" smtClean="0"/>
              <a:t>für</a:t>
            </a:r>
            <a:r>
              <a:rPr lang="en-GB" sz="1800" dirty="0" smtClean="0"/>
              <a:t> </a:t>
            </a:r>
            <a:r>
              <a:rPr lang="en-GB" sz="1800" dirty="0" err="1" smtClean="0"/>
              <a:t>Plasmaphysik</a:t>
            </a:r>
            <a:endParaRPr lang="en-GB" sz="1800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/>
          <a:lstStyle/>
          <a:p>
            <a:r>
              <a:rPr lang="fi-FI" dirty="0" smtClean="0"/>
              <a:t>Helga Timkó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/>
          <a:lstStyle/>
          <a:p>
            <a:fld id="{89059335-AFD3-4DED-970B-1AD46A14778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79612" y="1989139"/>
            <a:ext cx="6840538" cy="1043817"/>
          </a:xfrm>
        </p:spPr>
        <p:txBody>
          <a:bodyPr/>
          <a:lstStyle/>
          <a:p>
            <a:r>
              <a:rPr lang="en-GB" dirty="0" smtClean="0"/>
              <a:t>Connection indicated both by theory and experiments; but </a:t>
            </a:r>
            <a:r>
              <a:rPr lang="en-GB" i="1" dirty="0" smtClean="0"/>
              <a:t>how to relate them? </a:t>
            </a:r>
            <a:endParaRPr lang="en-GB" i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Connection between DC and RF?</a:t>
            </a:r>
            <a:endParaRPr lang="en-GB" dirty="0"/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40" y="4149080"/>
            <a:ext cx="4896544" cy="201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F:\Work\Analysis\RFDCspectraComparison\SpectraQEcorrectedCu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2312876"/>
            <a:ext cx="31308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spec1QEcorr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72100" y="4473116"/>
            <a:ext cx="313200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04248" y="2420888"/>
            <a:ext cx="190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spectro-scopy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RF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40252" y="4581128"/>
            <a:ext cx="190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spectro-scopy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DC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6474822"/>
            <a:ext cx="2340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of J. </a:t>
            </a:r>
            <a:r>
              <a:rPr lang="en-GB" sz="1400" dirty="0" err="1" smtClean="0"/>
              <a:t>Kovermann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2924944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BDR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gradient in DC and RF:</a:t>
            </a:r>
          </a:p>
          <a:p>
            <a:r>
              <a:rPr lang="en-GB" dirty="0" smtClean="0"/>
              <a:t>Despite all differences in the experimental setup, slopes are almost the same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51720" y="2024844"/>
            <a:ext cx="2627970" cy="140385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Also in DC, materials exhibit </a:t>
            </a:r>
            <a:r>
              <a:rPr lang="en-GB" dirty="0" smtClean="0">
                <a:solidFill>
                  <a:schemeClr val="accent2"/>
                </a:solidFill>
              </a:rPr>
              <a:t>conditioning</a:t>
            </a:r>
            <a:r>
              <a:rPr lang="en-GB" dirty="0" smtClean="0"/>
              <a:t>, although differently as in RF. </a:t>
            </a:r>
            <a:r>
              <a:rPr lang="en-GB" i="1" dirty="0" smtClean="0"/>
              <a:t>Connection between them?</a:t>
            </a:r>
            <a:endParaRPr lang="en-GB" i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Conditioning and </a:t>
            </a:r>
            <a:br>
              <a:rPr lang="en-GB" dirty="0" smtClean="0"/>
            </a:br>
            <a:r>
              <a:rPr lang="en-GB" dirty="0" smtClean="0"/>
              <a:t>ranking of materials</a:t>
            </a:r>
            <a:endParaRPr lang="en-GB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1979712" y="3501008"/>
            <a:ext cx="6840538" cy="18722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Ranking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 of materials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according to their breakdown field </a:t>
            </a:r>
            <a:r>
              <a:rPr lang="en-GB" sz="2000" dirty="0" smtClean="0">
                <a:latin typeface="Palatino Linotype" pitchFamily="18" charset="0"/>
                <a:cs typeface="Courier New" pitchFamily="49" charset="0"/>
              </a:rPr>
              <a:t>reached after</a:t>
            </a: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endParaRPr lang="en-GB" sz="2000" dirty="0" smtClean="0">
              <a:latin typeface="Palatino Linotype" pitchFamily="18" charset="0"/>
              <a:cs typeface="Courier New" pitchFamily="49" charset="0"/>
            </a:endParaRP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tabLst/>
              <a:defRPr/>
            </a:pPr>
            <a:r>
              <a:rPr lang="en-GB" sz="2000" i="1" dirty="0" smtClean="0">
                <a:latin typeface="Palatino Linotype" pitchFamily="18" charset="0"/>
                <a:cs typeface="Courier New" pitchFamily="49" charset="0"/>
              </a:rPr>
              <a:t>	Determined by </a:t>
            </a: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tabLst/>
              <a:defRPr/>
            </a:pPr>
            <a:r>
              <a:rPr lang="en-GB" sz="2000" i="1" dirty="0" smtClean="0">
                <a:latin typeface="Palatino Linotype" pitchFamily="18" charset="0"/>
                <a:cs typeface="Courier New" pitchFamily="49" charset="0"/>
              </a:rPr>
              <a:t>	lattice structure?</a:t>
            </a: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</p:txBody>
      </p:sp>
      <p:pic>
        <p:nvPicPr>
          <p:cNvPr id="8" name="Picture 7" descr="cond_C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0907"/>
            <a:ext cx="1500094" cy="1620101"/>
          </a:xfrm>
          <a:prstGeom prst="rect">
            <a:avLst/>
          </a:prstGeom>
        </p:spPr>
      </p:pic>
      <p:pic>
        <p:nvPicPr>
          <p:cNvPr id="9" name="Picture 8" descr="cond_M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844824"/>
            <a:ext cx="1598571" cy="1620000"/>
          </a:xfrm>
          <a:prstGeom prst="rect">
            <a:avLst/>
          </a:prstGeom>
        </p:spPr>
      </p:pic>
      <p:pic>
        <p:nvPicPr>
          <p:cNvPr id="10" name="Picture 9" descr="cond_T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1808820"/>
            <a:ext cx="1500000" cy="1620000"/>
          </a:xfrm>
          <a:prstGeom prst="rect">
            <a:avLst/>
          </a:prstGeom>
        </p:spPr>
      </p:pic>
      <p:pic>
        <p:nvPicPr>
          <p:cNvPr id="11" name="Picture 10" descr="Rank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19972" y="3825044"/>
            <a:ext cx="4320480" cy="2492288"/>
          </a:xfrm>
          <a:prstGeom prst="rect">
            <a:avLst/>
          </a:prstGeom>
        </p:spPr>
      </p:pic>
      <p:pic>
        <p:nvPicPr>
          <p:cNvPr id="12" name="Picture 11" descr="cond_W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4113076"/>
            <a:ext cx="1500000" cy="1620000"/>
          </a:xfrm>
          <a:prstGeom prst="rect">
            <a:avLst/>
          </a:prstGeom>
        </p:spPr>
      </p:pic>
      <p:cxnSp>
        <p:nvCxnSpPr>
          <p:cNvPr id="14" name="Elbow Connector 13"/>
          <p:cNvCxnSpPr/>
          <p:nvPr/>
        </p:nvCxnSpPr>
        <p:spPr>
          <a:xfrm>
            <a:off x="2843808" y="5229200"/>
            <a:ext cx="1548172" cy="468052"/>
          </a:xfrm>
          <a:prstGeom prst="bentConnector3">
            <a:avLst>
              <a:gd name="adj1" fmla="val -450"/>
            </a:avLst>
          </a:prstGeom>
          <a:ln w="19050">
            <a:solidFill>
              <a:schemeClr val="accent3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ta_Evol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827" y="2780928"/>
            <a:ext cx="4388165" cy="2880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evolving field enhancement?</a:t>
            </a:r>
            <a:endParaRPr lang="en-GB" dirty="0"/>
          </a:p>
        </p:txBody>
      </p:sp>
      <p:pic>
        <p:nvPicPr>
          <p:cNvPr id="5" name="Picture 4" descr="Beta_Evolution_2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9723" y="2780928"/>
            <a:ext cx="4430769" cy="2880000"/>
          </a:xfrm>
          <a:prstGeom prst="rect">
            <a:avLst/>
          </a:prstGeom>
        </p:spPr>
      </p:pic>
      <p:sp>
        <p:nvSpPr>
          <p:cNvPr id="6" name="Content Placeholder 5"/>
          <p:cNvSpPr txBox="1">
            <a:spLocks/>
          </p:cNvSpPr>
          <p:nvPr/>
        </p:nvSpPr>
        <p:spPr>
          <a:xfrm>
            <a:off x="1979712" y="1952836"/>
            <a:ext cx="6840538" cy="7560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Does repeated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application of the field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modify the surface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? </a:t>
            </a:r>
            <a:endParaRPr kumimoji="0" lang="en-GB" sz="2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Plasma_Ar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96852"/>
            <a:ext cx="9144000" cy="326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91580" y="4149081"/>
            <a:ext cx="7775574" cy="1044116"/>
          </a:xfrm>
        </p:spPr>
        <p:txBody>
          <a:bodyPr/>
          <a:lstStyle/>
          <a:p>
            <a:r>
              <a:rPr lang="en-GB" sz="3600" dirty="0" smtClean="0">
                <a:solidFill>
                  <a:schemeClr val="bg1"/>
                </a:solidFill>
              </a:rPr>
              <a:t>Multi-scale Model of Breakdowns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own Arrow 40"/>
          <p:cNvSpPr/>
          <p:nvPr/>
        </p:nvSpPr>
        <p:spPr bwMode="auto">
          <a:xfrm rot="-2700000">
            <a:off x="2711336" y="4628377"/>
            <a:ext cx="165822" cy="508678"/>
          </a:xfrm>
          <a:prstGeom prst="downArrow">
            <a:avLst/>
          </a:prstGeom>
          <a:solidFill>
            <a:schemeClr val="accent3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i-FI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breakdown in </a:t>
            </a:r>
            <a:br>
              <a:rPr lang="en-US" dirty="0" smtClean="0"/>
            </a:br>
            <a:r>
              <a:rPr lang="en-US" dirty="0" smtClean="0"/>
              <a:t>multi-scale modeling approach </a:t>
            </a:r>
            <a:endParaRPr lang="en-GB" dirty="0"/>
          </a:p>
        </p:txBody>
      </p:sp>
      <p:grpSp>
        <p:nvGrpSpPr>
          <p:cNvPr id="40" name="Group 39"/>
          <p:cNvGrpSpPr/>
          <p:nvPr/>
        </p:nvGrpSpPr>
        <p:grpSpPr>
          <a:xfrm>
            <a:off x="143508" y="1810981"/>
            <a:ext cx="8568953" cy="4786371"/>
            <a:chOff x="131242" y="1268912"/>
            <a:chExt cx="8013237" cy="5310000"/>
          </a:xfrm>
        </p:grpSpPr>
        <p:sp>
          <p:nvSpPr>
            <p:cNvPr id="22" name="Down Arrow 21"/>
            <p:cNvSpPr/>
            <p:nvPr/>
          </p:nvSpPr>
          <p:spPr bwMode="auto">
            <a:xfrm>
              <a:off x="3565547" y="5500455"/>
              <a:ext cx="152400" cy="304800"/>
            </a:xfrm>
            <a:prstGeom prst="downArrow">
              <a:avLst/>
            </a:prstGeom>
            <a:solidFill>
              <a:schemeClr val="accent3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i-FI" sz="2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1933486" y="1371600"/>
              <a:ext cx="3366906" cy="609600"/>
            </a:xfrm>
            <a:prstGeom prst="roundRect">
              <a:avLst/>
            </a:prstGeom>
            <a:gradFill flip="none" rotWithShape="1">
              <a:gsLst>
                <a:gs pos="50000">
                  <a:schemeClr val="accent4">
                    <a:lumMod val="20000"/>
                    <a:lumOff val="80000"/>
                  </a:schemeClr>
                </a:gs>
                <a:gs pos="80000">
                  <a:schemeClr val="accent3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woPt" dir="t"/>
            </a:scene3d>
            <a:sp3d prstMaterial="plastic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1400" dirty="0" smtClean="0">
                  <a:solidFill>
                    <a:schemeClr val="accent1"/>
                  </a:solidFill>
                </a:rPr>
                <a:t>Stage 1</a:t>
              </a:r>
              <a:r>
                <a:rPr lang="en-US" sz="1400" b="0" dirty="0" smtClean="0">
                  <a:solidFill>
                    <a:schemeClr val="accent1"/>
                  </a:solidFill>
                </a:rPr>
                <a:t>:</a:t>
              </a:r>
              <a:r>
                <a:rPr lang="en-US" sz="1400" b="0" dirty="0" smtClean="0"/>
                <a:t> Charge distribution at the surface</a:t>
              </a:r>
            </a:p>
            <a:p>
              <a:r>
                <a:rPr lang="en-US" sz="1400" i="1" dirty="0" smtClean="0">
                  <a:solidFill>
                    <a:schemeClr val="accent2"/>
                  </a:solidFill>
                </a:rPr>
                <a:t>Method:</a:t>
              </a:r>
              <a:r>
                <a:rPr lang="en-US" sz="1400" dirty="0" smtClean="0"/>
                <a:t> </a:t>
              </a:r>
              <a:r>
                <a:rPr lang="en-US" sz="1400" b="0" dirty="0" smtClean="0"/>
                <a:t>DFT with external electric field</a:t>
              </a: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1967155" y="4876800"/>
              <a:ext cx="3333238" cy="609600"/>
            </a:xfrm>
            <a:prstGeom prst="roundRect">
              <a:avLst/>
            </a:prstGeom>
            <a:gradFill flip="none" rotWithShape="1">
              <a:gsLst>
                <a:gs pos="50000">
                  <a:schemeClr val="accent4">
                    <a:lumMod val="20000"/>
                    <a:lumOff val="80000"/>
                  </a:schemeClr>
                </a:gs>
                <a:gs pos="80000">
                  <a:schemeClr val="accent3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woPt" dir="t"/>
            </a:scene3d>
            <a:sp3d prstMaterial="plastic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1400" dirty="0" smtClean="0">
                  <a:solidFill>
                    <a:schemeClr val="accent1"/>
                  </a:solidFill>
                </a:rPr>
                <a:t>Stage 4: </a:t>
              </a:r>
              <a:r>
                <a:rPr lang="en-US" sz="1400" b="0" dirty="0" smtClean="0">
                  <a:solidFill>
                    <a:schemeClr val="tx1"/>
                  </a:solidFill>
                </a:rPr>
                <a:t>Plasma evolution, burning of arc</a:t>
              </a:r>
            </a:p>
            <a:p>
              <a:r>
                <a:rPr lang="en-US" sz="1400" i="1" dirty="0" smtClean="0">
                  <a:solidFill>
                    <a:schemeClr val="accent2"/>
                  </a:solidFill>
                </a:rPr>
                <a:t>Method:</a:t>
              </a:r>
              <a:r>
                <a:rPr lang="en-US" sz="1400" dirty="0" smtClean="0">
                  <a:solidFill>
                    <a:schemeClr val="accent2"/>
                  </a:solidFill>
                </a:rPr>
                <a:t> </a:t>
              </a:r>
              <a:r>
                <a:rPr lang="en-US" sz="1400" b="0" dirty="0" smtClean="0">
                  <a:solidFill>
                    <a:schemeClr val="tx1"/>
                  </a:solidFill>
                </a:rPr>
                <a:t>Particle-in-Cell (PIC) </a:t>
              </a:r>
              <a:endParaRPr lang="en-US" sz="1400" b="0" dirty="0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 bwMode="auto">
            <a:xfrm>
              <a:off x="1832480" y="5791200"/>
              <a:ext cx="3636258" cy="787712"/>
            </a:xfrm>
            <a:prstGeom prst="roundRect">
              <a:avLst/>
            </a:prstGeom>
            <a:gradFill flip="none" rotWithShape="1">
              <a:gsLst>
                <a:gs pos="50000">
                  <a:schemeClr val="accent4">
                    <a:lumMod val="20000"/>
                    <a:lumOff val="80000"/>
                  </a:schemeClr>
                </a:gs>
                <a:gs pos="80000">
                  <a:schemeClr val="accent3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woPt" dir="t"/>
            </a:scene3d>
            <a:sp3d prstMaterial="plastic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1400" dirty="0" smtClean="0">
                  <a:solidFill>
                    <a:schemeClr val="accent1"/>
                  </a:solidFill>
                </a:rPr>
                <a:t>Stage 5:</a:t>
              </a:r>
              <a:r>
                <a:rPr lang="en-US" sz="1400" b="0" dirty="0" smtClean="0">
                  <a:solidFill>
                    <a:schemeClr val="tx1"/>
                  </a:solidFill>
                </a:rPr>
                <a:t> Surface damage due to the intense ion bombardment from plasma</a:t>
              </a:r>
            </a:p>
            <a:p>
              <a:r>
                <a:rPr lang="en-US" sz="1400" i="1" dirty="0" smtClean="0">
                  <a:solidFill>
                    <a:schemeClr val="accent2"/>
                  </a:solidFill>
                </a:rPr>
                <a:t>Method: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  <a:r>
                <a:rPr lang="en-US" sz="1400" b="0" dirty="0" smtClean="0">
                  <a:solidFill>
                    <a:schemeClr val="tx1"/>
                  </a:solidFill>
                </a:rPr>
                <a:t>Arc MD </a:t>
              </a:r>
            </a:p>
          </p:txBody>
        </p:sp>
        <p:sp>
          <p:nvSpPr>
            <p:cNvPr id="26" name="Text Box 33"/>
            <p:cNvSpPr txBox="1">
              <a:spLocks noChangeArrowheads="1"/>
            </p:cNvSpPr>
            <p:nvPr/>
          </p:nvSpPr>
          <p:spPr bwMode="auto">
            <a:xfrm>
              <a:off x="5334062" y="1466228"/>
              <a:ext cx="11430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i-FI" sz="1200" b="1" dirty="0">
                  <a:solidFill>
                    <a:schemeClr val="tx1"/>
                  </a:solidFill>
                  <a:latin typeface="+mj-lt"/>
                </a:rPr>
                <a:t>~</a:t>
              </a:r>
              <a:r>
                <a:rPr lang="fi-FI" sz="1200" b="1" dirty="0" err="1">
                  <a:solidFill>
                    <a:schemeClr val="tx1"/>
                  </a:solidFill>
                  <a:latin typeface="+mj-lt"/>
                </a:rPr>
                <a:t>few</a:t>
              </a:r>
              <a:r>
                <a:rPr lang="fi-FI" sz="1200" b="1" dirty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fi-FI" sz="1200" b="1" dirty="0" err="1">
                  <a:solidFill>
                    <a:schemeClr val="tx1"/>
                  </a:solidFill>
                  <a:latin typeface="+mj-lt"/>
                </a:rPr>
                <a:t>fs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7" name="Text Box 34"/>
            <p:cNvSpPr txBox="1">
              <a:spLocks noChangeArrowheads="1"/>
            </p:cNvSpPr>
            <p:nvPr/>
          </p:nvSpPr>
          <p:spPr bwMode="auto">
            <a:xfrm>
              <a:off x="5367731" y="2624571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i-FI" sz="1200" b="1" dirty="0">
                  <a:solidFill>
                    <a:schemeClr val="tx1"/>
                  </a:solidFill>
                  <a:latin typeface="+mj-lt"/>
                </a:rPr>
                <a:t>~</a:t>
              </a:r>
              <a:r>
                <a:rPr lang="fi-FI" sz="1200" b="1" dirty="0" err="1">
                  <a:solidFill>
                    <a:schemeClr val="tx1"/>
                  </a:solidFill>
                  <a:latin typeface="+mj-lt"/>
                </a:rPr>
                <a:t>few</a:t>
              </a:r>
              <a:r>
                <a:rPr lang="fi-FI" sz="1200" b="1" dirty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fi-FI" sz="1200" b="1" dirty="0" err="1">
                  <a:solidFill>
                    <a:schemeClr val="tx1"/>
                  </a:solidFill>
                  <a:latin typeface="+mj-lt"/>
                </a:rPr>
                <a:t>ns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8" name="Text Box 35"/>
            <p:cNvSpPr txBox="1">
              <a:spLocks noChangeArrowheads="1"/>
            </p:cNvSpPr>
            <p:nvPr/>
          </p:nvSpPr>
          <p:spPr bwMode="auto">
            <a:xfrm>
              <a:off x="6248400" y="3383485"/>
              <a:ext cx="1447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i-FI" sz="1200" b="1" dirty="0">
                  <a:latin typeface="+mj-lt"/>
                </a:rPr>
                <a:t>~ </a:t>
              </a:r>
              <a:r>
                <a:rPr lang="fi-FI" sz="1200" b="1" dirty="0" err="1">
                  <a:latin typeface="+mj-lt"/>
                </a:rPr>
                <a:t>sec/hours</a:t>
              </a:r>
              <a:endParaRPr lang="en-US" sz="1200" b="1" dirty="0">
                <a:latin typeface="+mj-lt"/>
              </a:endParaRPr>
            </a:p>
          </p:txBody>
        </p:sp>
        <p:sp>
          <p:nvSpPr>
            <p:cNvPr id="29" name="Text Box 36"/>
            <p:cNvSpPr txBox="1">
              <a:spLocks noChangeArrowheads="1"/>
            </p:cNvSpPr>
            <p:nvPr/>
          </p:nvSpPr>
          <p:spPr bwMode="auto">
            <a:xfrm>
              <a:off x="5334063" y="5003312"/>
              <a:ext cx="976403" cy="377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i-FI" sz="1200" b="1" dirty="0">
                  <a:solidFill>
                    <a:schemeClr val="tx1"/>
                  </a:solidFill>
                  <a:latin typeface="+mj-lt"/>
                </a:rPr>
                <a:t>~10s </a:t>
              </a:r>
              <a:r>
                <a:rPr lang="fi-FI" sz="1200" b="1" dirty="0" err="1">
                  <a:solidFill>
                    <a:schemeClr val="tx1"/>
                  </a:solidFill>
                  <a:latin typeface="+mj-lt"/>
                </a:rPr>
                <a:t>ns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0" name="Text Box 39"/>
            <p:cNvSpPr txBox="1">
              <a:spLocks noChangeArrowheads="1"/>
            </p:cNvSpPr>
            <p:nvPr/>
          </p:nvSpPr>
          <p:spPr bwMode="auto">
            <a:xfrm>
              <a:off x="304800" y="3360127"/>
              <a:ext cx="11430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i-FI" sz="1200" b="1" dirty="0">
                  <a:latin typeface="+mj-lt"/>
                </a:rPr>
                <a:t>~ </a:t>
              </a:r>
              <a:r>
                <a:rPr lang="fi-FI" sz="1200" b="1" dirty="0" err="1">
                  <a:latin typeface="+mj-lt"/>
                </a:rPr>
                <a:t>sec/min</a:t>
              </a:r>
              <a:endParaRPr lang="en-US" sz="1200" b="1" dirty="0">
                <a:latin typeface="+mj-lt"/>
              </a:endParaRPr>
            </a:p>
          </p:txBody>
        </p:sp>
        <p:sp>
          <p:nvSpPr>
            <p:cNvPr id="31" name="Text Box 37"/>
            <p:cNvSpPr txBox="1">
              <a:spLocks noChangeArrowheads="1"/>
            </p:cNvSpPr>
            <p:nvPr/>
          </p:nvSpPr>
          <p:spPr bwMode="auto">
            <a:xfrm>
              <a:off x="5502407" y="6019712"/>
              <a:ext cx="1034941" cy="344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i-FI" sz="1200" b="1" dirty="0">
                  <a:solidFill>
                    <a:schemeClr val="tx1"/>
                  </a:solidFill>
                  <a:latin typeface="+mj-lt"/>
                </a:rPr>
                <a:t>~100s </a:t>
              </a:r>
              <a:r>
                <a:rPr lang="fi-FI" sz="1200" b="1" dirty="0" err="1">
                  <a:solidFill>
                    <a:schemeClr val="tx1"/>
                  </a:solidFill>
                  <a:latin typeface="+mj-lt"/>
                </a:rPr>
                <a:t>ns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2" name="AutoShape 31"/>
            <p:cNvSpPr>
              <a:spLocks noChangeArrowheads="1"/>
            </p:cNvSpPr>
            <p:nvPr/>
          </p:nvSpPr>
          <p:spPr bwMode="auto">
            <a:xfrm rot="5400000">
              <a:off x="6227654" y="2585059"/>
              <a:ext cx="3232971" cy="600678"/>
            </a:xfrm>
            <a:custGeom>
              <a:avLst/>
              <a:gdLst>
                <a:gd name="T0" fmla="*/ 2857500 w 21600"/>
                <a:gd name="T1" fmla="*/ 0 h 21600"/>
                <a:gd name="T2" fmla="*/ 0 w 21600"/>
                <a:gd name="T3" fmla="*/ 457200 h 21600"/>
                <a:gd name="T4" fmla="*/ 2857500 w 21600"/>
                <a:gd name="T5" fmla="*/ 914400 h 21600"/>
                <a:gd name="T6" fmla="*/ 3810000 w 21600"/>
                <a:gd name="T7" fmla="*/ 4572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60000">
                  <a:schemeClr val="accent3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accent3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ot="10800000" vert="eaVert" wrap="none" anchor="ctr"/>
            <a:lstStyle/>
            <a:p>
              <a:pPr algn="ctr"/>
              <a:r>
                <a:rPr lang="fi-FI" sz="1400" dirty="0">
                  <a:latin typeface="+mj-lt"/>
                </a:rPr>
                <a:t>P</a:t>
              </a:r>
            </a:p>
            <a:p>
              <a:pPr algn="ctr"/>
              <a:r>
                <a:rPr lang="fi-FI" sz="1400" dirty="0">
                  <a:latin typeface="+mj-lt"/>
                </a:rPr>
                <a:t>L</a:t>
              </a:r>
            </a:p>
            <a:p>
              <a:pPr algn="ctr"/>
              <a:r>
                <a:rPr lang="fi-FI" sz="1400" dirty="0">
                  <a:latin typeface="+mj-lt"/>
                </a:rPr>
                <a:t>A</a:t>
              </a:r>
            </a:p>
            <a:p>
              <a:pPr algn="ctr"/>
              <a:r>
                <a:rPr lang="fi-FI" sz="1400" dirty="0">
                  <a:latin typeface="+mj-lt"/>
                </a:rPr>
                <a:t>S</a:t>
              </a:r>
            </a:p>
            <a:p>
              <a:pPr algn="ctr"/>
              <a:r>
                <a:rPr lang="fi-FI" sz="1400" dirty="0">
                  <a:latin typeface="+mj-lt"/>
                </a:rPr>
                <a:t>M</a:t>
              </a:r>
            </a:p>
            <a:p>
              <a:pPr algn="ctr"/>
              <a:r>
                <a:rPr lang="fi-FI" sz="1400" dirty="0">
                  <a:latin typeface="+mj-lt"/>
                </a:rPr>
                <a:t>A</a:t>
              </a:r>
            </a:p>
            <a:p>
              <a:pPr algn="ctr"/>
              <a:endParaRPr lang="fi-FI" sz="1400" dirty="0">
                <a:latin typeface="+mj-lt"/>
              </a:endParaRPr>
            </a:p>
            <a:p>
              <a:pPr algn="ctr"/>
              <a:r>
                <a:rPr lang="fi-FI" sz="1400" dirty="0">
                  <a:latin typeface="+mj-lt"/>
                </a:rPr>
                <a:t>O</a:t>
              </a:r>
            </a:p>
            <a:p>
              <a:pPr algn="ctr"/>
              <a:r>
                <a:rPr lang="fi-FI" sz="1400" dirty="0">
                  <a:latin typeface="+mj-lt"/>
                </a:rPr>
                <a:t>N</a:t>
              </a:r>
            </a:p>
            <a:p>
              <a:pPr algn="ctr"/>
              <a:r>
                <a:rPr lang="fi-FI" sz="1400" dirty="0">
                  <a:latin typeface="+mj-lt"/>
                </a:rPr>
                <a:t>S</a:t>
              </a:r>
            </a:p>
            <a:p>
              <a:pPr algn="ctr"/>
              <a:r>
                <a:rPr lang="fi-FI" sz="1400" dirty="0">
                  <a:latin typeface="+mj-lt"/>
                </a:rPr>
                <a:t>E</a:t>
              </a:r>
            </a:p>
            <a:p>
              <a:pPr algn="ctr"/>
              <a:r>
                <a:rPr lang="fi-FI" sz="1400" dirty="0">
                  <a:latin typeface="+mj-lt"/>
                </a:rPr>
                <a:t>T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33" name="Down Arrow 32"/>
            <p:cNvSpPr/>
            <p:nvPr/>
          </p:nvSpPr>
          <p:spPr bwMode="auto">
            <a:xfrm>
              <a:off x="3549601" y="1981200"/>
              <a:ext cx="152400" cy="228600"/>
            </a:xfrm>
            <a:prstGeom prst="downArrow">
              <a:avLst/>
            </a:prstGeom>
            <a:solidFill>
              <a:schemeClr val="accent3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i-FI" sz="2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Left-Right-Up Arrow 33"/>
            <p:cNvSpPr/>
            <p:nvPr/>
          </p:nvSpPr>
          <p:spPr bwMode="auto">
            <a:xfrm>
              <a:off x="3216437" y="3063942"/>
              <a:ext cx="838200" cy="1278171"/>
            </a:xfrm>
            <a:prstGeom prst="leftRightUpArrow">
              <a:avLst>
                <a:gd name="adj1" fmla="val 11147"/>
                <a:gd name="adj2" fmla="val 25000"/>
                <a:gd name="adj3" fmla="val 25000"/>
              </a:avLst>
            </a:prstGeom>
            <a:solidFill>
              <a:schemeClr val="accent3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i-FI" sz="2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1933486" y="2209800"/>
              <a:ext cx="3400575" cy="1143000"/>
            </a:xfrm>
            <a:prstGeom prst="roundRect">
              <a:avLst/>
            </a:prstGeom>
            <a:gradFill flip="none" rotWithShape="1">
              <a:gsLst>
                <a:gs pos="50000">
                  <a:schemeClr val="accent4">
                    <a:lumMod val="20000"/>
                    <a:lumOff val="80000"/>
                  </a:schemeClr>
                </a:gs>
                <a:gs pos="80000">
                  <a:schemeClr val="accent3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woPt" dir="t"/>
            </a:scene3d>
            <a:sp3d prstMaterial="plastic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1400" dirty="0" smtClean="0">
                  <a:solidFill>
                    <a:schemeClr val="accent1"/>
                  </a:solidFill>
                </a:rPr>
                <a:t>Stage 2:</a:t>
              </a:r>
              <a:r>
                <a:rPr lang="en-US" sz="1400" b="0" dirty="0" smtClean="0">
                  <a:solidFill>
                    <a:schemeClr val="accent1"/>
                  </a:solidFill>
                </a:rPr>
                <a:t> </a:t>
              </a:r>
              <a:r>
                <a:rPr lang="en-US" sz="1400" b="0" dirty="0" smtClean="0">
                  <a:solidFill>
                    <a:schemeClr val="tx1"/>
                  </a:solidFill>
                </a:rPr>
                <a:t>Atomic motion &amp; evaporation ; </a:t>
              </a:r>
            </a:p>
            <a:p>
              <a:r>
                <a:rPr lang="en-US" sz="1400" b="0" dirty="0" smtClean="0">
                  <a:solidFill>
                    <a:schemeClr val="tx1"/>
                  </a:solidFill>
                </a:rPr>
                <a:t> </a:t>
              </a:r>
              <a:r>
                <a:rPr lang="en-US" sz="1400" dirty="0" smtClean="0"/>
                <a:t>              </a:t>
              </a:r>
              <a:r>
                <a:rPr lang="en-US" sz="1400" b="0" dirty="0" smtClean="0">
                  <a:solidFill>
                    <a:schemeClr val="tx1"/>
                  </a:solidFill>
                </a:rPr>
                <a:t>Joule heating (electron dynamics)  </a:t>
              </a:r>
            </a:p>
            <a:p>
              <a:r>
                <a:rPr lang="en-US" sz="1400" i="1" dirty="0" smtClean="0">
                  <a:solidFill>
                    <a:schemeClr val="accent2"/>
                  </a:solidFill>
                </a:rPr>
                <a:t>Method:</a:t>
              </a:r>
              <a:r>
                <a:rPr lang="en-US" sz="1400" b="0" dirty="0" smtClean="0">
                  <a:solidFill>
                    <a:schemeClr val="accent2"/>
                  </a:solidFill>
                </a:rPr>
                <a:t> </a:t>
              </a:r>
              <a:r>
                <a:rPr lang="en-US" sz="1400" b="0" dirty="0" smtClean="0"/>
                <a:t>Hybrid ED&amp;MD model (includes Laplace and heat equation solutions) </a:t>
              </a:r>
            </a:p>
          </p:txBody>
        </p:sp>
        <p:sp>
          <p:nvSpPr>
            <p:cNvPr id="37" name="Down Arrow 36"/>
            <p:cNvSpPr/>
            <p:nvPr/>
          </p:nvSpPr>
          <p:spPr bwMode="auto">
            <a:xfrm rot="2700000">
              <a:off x="4713240" y="4414978"/>
              <a:ext cx="183963" cy="475689"/>
            </a:xfrm>
            <a:prstGeom prst="downArrow">
              <a:avLst/>
            </a:prstGeom>
            <a:solidFill>
              <a:schemeClr val="accent3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i-FI" sz="2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4081131" y="3663685"/>
              <a:ext cx="3374081" cy="838199"/>
            </a:xfrm>
            <a:prstGeom prst="roundRect">
              <a:avLst/>
            </a:prstGeom>
            <a:gradFill flip="none" rotWithShape="1">
              <a:gsLst>
                <a:gs pos="50000">
                  <a:schemeClr val="accent4">
                    <a:lumMod val="20000"/>
                    <a:lumOff val="80000"/>
                  </a:schemeClr>
                </a:gs>
                <a:gs pos="80000">
                  <a:schemeClr val="accent3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woPt" dir="t"/>
            </a:scene3d>
            <a:sp3d prstMaterial="plastic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1400" dirty="0" smtClean="0">
                  <a:solidFill>
                    <a:schemeClr val="accent1"/>
                  </a:solidFill>
                </a:rPr>
                <a:t>Stage 3b:</a:t>
              </a:r>
              <a:r>
                <a:rPr lang="en-US" sz="1400" b="0" dirty="0" smtClean="0">
                  <a:solidFill>
                    <a:schemeClr val="accent1"/>
                  </a:solidFill>
                </a:rPr>
                <a:t> </a:t>
              </a:r>
              <a:r>
                <a:rPr lang="en-US" sz="1400" b="0" dirty="0" smtClean="0"/>
                <a:t>Evolution of surface morphology due to the given charge distribution </a:t>
              </a:r>
            </a:p>
            <a:p>
              <a:r>
                <a:rPr lang="en-US" sz="1400" i="1" dirty="0" smtClean="0">
                  <a:solidFill>
                    <a:schemeClr val="accent2"/>
                  </a:solidFill>
                </a:rPr>
                <a:t>Method:</a:t>
              </a:r>
              <a:r>
                <a:rPr lang="en-US" sz="1400" dirty="0" smtClean="0">
                  <a:solidFill>
                    <a:schemeClr val="accent2"/>
                  </a:solidFill>
                </a:rPr>
                <a:t> </a:t>
              </a:r>
              <a:r>
                <a:rPr lang="en-US" sz="1400" b="0" dirty="0" smtClean="0"/>
                <a:t>Kinetic Monte Carlo</a:t>
              </a:r>
              <a:endParaRPr lang="en-US" sz="1400" b="0" dirty="0"/>
            </a:p>
          </p:txBody>
        </p:sp>
        <p:sp>
          <p:nvSpPr>
            <p:cNvPr id="39" name="Rounded Rectangle 38"/>
            <p:cNvSpPr/>
            <p:nvPr/>
          </p:nvSpPr>
          <p:spPr bwMode="auto">
            <a:xfrm>
              <a:off x="131242" y="3663178"/>
              <a:ext cx="3048000" cy="838706"/>
            </a:xfrm>
            <a:prstGeom prst="roundRect">
              <a:avLst/>
            </a:prstGeom>
            <a:gradFill flip="none" rotWithShape="1">
              <a:gsLst>
                <a:gs pos="50000">
                  <a:schemeClr val="accent4">
                    <a:lumMod val="20000"/>
                    <a:lumOff val="80000"/>
                  </a:schemeClr>
                </a:gs>
                <a:gs pos="80000">
                  <a:schemeClr val="accent3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 w="317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woPt" dir="t"/>
            </a:scene3d>
            <a:sp3d prstMaterial="plastic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1400" dirty="0" smtClean="0">
                  <a:solidFill>
                    <a:schemeClr val="accent1"/>
                  </a:solidFill>
                </a:rPr>
                <a:t>Stage 3a: </a:t>
              </a:r>
              <a:r>
                <a:rPr lang="en-US" sz="1400" b="0" dirty="0" smtClean="0"/>
                <a:t>Onset of tip growth; </a:t>
              </a:r>
              <a:r>
                <a:rPr lang="en-US" sz="1400" dirty="0" smtClean="0"/>
                <a:t>   </a:t>
              </a:r>
            </a:p>
            <a:p>
              <a:r>
                <a:rPr lang="en-US" sz="1400" dirty="0" smtClean="0"/>
                <a:t>                 </a:t>
              </a:r>
              <a:r>
                <a:rPr lang="en-US" sz="1400" b="0" dirty="0" smtClean="0"/>
                <a:t>Dislocation mechanism</a:t>
              </a:r>
            </a:p>
            <a:p>
              <a:r>
                <a:rPr lang="en-US" sz="1400" i="1" dirty="0" smtClean="0">
                  <a:solidFill>
                    <a:schemeClr val="accent2"/>
                  </a:solidFill>
                </a:rPr>
                <a:t>Method:</a:t>
              </a:r>
              <a:r>
                <a:rPr lang="en-US" sz="1400" dirty="0" smtClean="0">
                  <a:solidFill>
                    <a:schemeClr val="accent2"/>
                  </a:solidFill>
                </a:rPr>
                <a:t> </a:t>
              </a:r>
              <a:r>
                <a:rPr lang="en-US" sz="1400" b="0" dirty="0" smtClean="0"/>
                <a:t>MD, analysis of dislocations</a:t>
              </a:r>
              <a:endParaRPr lang="en-US" sz="1400" b="0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907704" y="1412776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j-lt"/>
              </a:rPr>
              <a:t>Kai </a:t>
            </a:r>
            <a:r>
              <a:rPr lang="en-GB" sz="1200" dirty="0" err="1" smtClean="0">
                <a:latin typeface="+mj-lt"/>
              </a:rPr>
              <a:t>Nordlund</a:t>
            </a:r>
            <a:r>
              <a:rPr lang="en-GB" sz="1200" dirty="0" smtClean="0">
                <a:latin typeface="+mj-lt"/>
              </a:rPr>
              <a:t>, </a:t>
            </a:r>
            <a:r>
              <a:rPr lang="en-GB" sz="1200" dirty="0" err="1" smtClean="0">
                <a:latin typeface="+mj-lt"/>
              </a:rPr>
              <a:t>Flyura</a:t>
            </a:r>
            <a:r>
              <a:rPr lang="en-GB" sz="1200" dirty="0" smtClean="0">
                <a:latin typeface="+mj-lt"/>
              </a:rPr>
              <a:t> </a:t>
            </a:r>
            <a:r>
              <a:rPr lang="en-GB" sz="1200" dirty="0" err="1" smtClean="0">
                <a:latin typeface="+mj-lt"/>
              </a:rPr>
              <a:t>Djurabekova</a:t>
            </a:r>
            <a:endParaRPr lang="en-GB" sz="12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92088" y="1988840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latin typeface="+mj-lt"/>
              </a:rPr>
              <a:t>Avaz</a:t>
            </a:r>
            <a:r>
              <a:rPr lang="en-GB" sz="1200" dirty="0" smtClean="0">
                <a:latin typeface="+mj-lt"/>
              </a:rPr>
              <a:t> </a:t>
            </a:r>
            <a:r>
              <a:rPr lang="en-GB" sz="1200" dirty="0" err="1" smtClean="0">
                <a:latin typeface="+mj-lt"/>
              </a:rPr>
              <a:t>Ruzibaev</a:t>
            </a:r>
            <a:endParaRPr lang="en-GB" sz="1200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9592" y="2888940"/>
            <a:ext cx="1188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latin typeface="+mj-lt"/>
              </a:rPr>
              <a:t>Flyura</a:t>
            </a:r>
            <a:r>
              <a:rPr lang="en-GB" sz="1200" dirty="0" smtClean="0">
                <a:latin typeface="+mj-lt"/>
              </a:rPr>
              <a:t> </a:t>
            </a:r>
            <a:r>
              <a:rPr lang="en-GB" sz="1200" dirty="0" err="1" smtClean="0">
                <a:latin typeface="+mj-lt"/>
              </a:rPr>
              <a:t>Djurabekova</a:t>
            </a:r>
            <a:endParaRPr lang="en-GB" sz="1200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27684" y="3692061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latin typeface="+mj-lt"/>
              </a:rPr>
              <a:t>Aarne</a:t>
            </a:r>
            <a:r>
              <a:rPr lang="en-GB" sz="1200" dirty="0" smtClean="0">
                <a:latin typeface="+mj-lt"/>
              </a:rPr>
              <a:t> </a:t>
            </a:r>
            <a:r>
              <a:rPr lang="en-GB" sz="1200" dirty="0" err="1" smtClean="0">
                <a:latin typeface="+mj-lt"/>
              </a:rPr>
              <a:t>Pohjonen</a:t>
            </a:r>
            <a:endParaRPr lang="en-GB" sz="1200" dirty="0"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08004" y="3717032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j-lt"/>
              </a:rPr>
              <a:t>Stefan </a:t>
            </a:r>
            <a:r>
              <a:rPr lang="en-GB" sz="1200" dirty="0" err="1" smtClean="0">
                <a:latin typeface="+mj-lt"/>
              </a:rPr>
              <a:t>Parviainen</a:t>
            </a:r>
            <a:endParaRPr lang="en-GB" sz="1200" dirty="0"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1600" y="515719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j-lt"/>
              </a:rPr>
              <a:t>Helga </a:t>
            </a:r>
            <a:r>
              <a:rPr lang="en-GB" sz="1200" dirty="0" err="1" smtClean="0">
                <a:latin typeface="+mj-lt"/>
              </a:rPr>
              <a:t>Timkó</a:t>
            </a:r>
            <a:endParaRPr lang="en-GB" sz="1200" dirty="0"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1580" y="598528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latin typeface="+mj-lt"/>
              </a:rPr>
              <a:t>Juha</a:t>
            </a:r>
            <a:r>
              <a:rPr lang="en-GB" sz="1200" dirty="0" smtClean="0">
                <a:latin typeface="+mj-lt"/>
              </a:rPr>
              <a:t> </a:t>
            </a:r>
            <a:r>
              <a:rPr lang="en-GB" sz="1200" dirty="0" err="1" smtClean="0">
                <a:latin typeface="+mj-lt"/>
              </a:rPr>
              <a:t>Samela</a:t>
            </a:r>
            <a:endParaRPr lang="en-GB" sz="1200" dirty="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91580" y="6237312"/>
            <a:ext cx="1260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j-lt"/>
              </a:rPr>
              <a:t>Leila </a:t>
            </a:r>
            <a:r>
              <a:rPr lang="en-GB" sz="1200" dirty="0" err="1" smtClean="0">
                <a:latin typeface="+mj-lt"/>
              </a:rPr>
              <a:t>Costelle</a:t>
            </a:r>
            <a:endParaRPr lang="en-GB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708" y="440668"/>
            <a:ext cx="6535827" cy="990600"/>
          </a:xfrm>
        </p:spPr>
        <p:txBody>
          <a:bodyPr>
            <a:noAutofit/>
          </a:bodyPr>
          <a:lstStyle/>
          <a:p>
            <a:r>
              <a:rPr lang="en-GB" dirty="0" smtClean="0"/>
              <a:t>Stage 1: DFT Method for charge distribution in Cu crystal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2060848"/>
            <a:ext cx="6768752" cy="3456384"/>
          </a:xfrm>
        </p:spPr>
        <p:txBody>
          <a:bodyPr>
            <a:normAutofit/>
          </a:bodyPr>
          <a:lstStyle/>
          <a:p>
            <a:r>
              <a:rPr lang="en-US" dirty="0" smtClean="0"/>
              <a:t>Writing the total energy as a functional of the electron density we can obtain the ground state energy by minimizing it.</a:t>
            </a:r>
          </a:p>
          <a:p>
            <a:r>
              <a:rPr lang="en-US" dirty="0" smtClean="0"/>
              <a:t>This information will give us the </a:t>
            </a:r>
            <a:r>
              <a:rPr lang="en-US" dirty="0" smtClean="0">
                <a:solidFill>
                  <a:schemeClr val="accent2"/>
                </a:solidFill>
              </a:rPr>
              <a:t>properties of Cu surface</a:t>
            </a:r>
          </a:p>
          <a:p>
            <a:pPr lvl="1"/>
            <a:r>
              <a:rPr lang="en-US" dirty="0" smtClean="0"/>
              <a:t>Total energy, charge states (as defect energy levels)</a:t>
            </a:r>
          </a:p>
          <a:p>
            <a:r>
              <a:rPr lang="en-US" dirty="0" smtClean="0"/>
              <a:t>The calculations are done by </a:t>
            </a:r>
            <a:r>
              <a:rPr lang="en-US" dirty="0" smtClean="0">
                <a:solidFill>
                  <a:schemeClr val="accent3"/>
                </a:solidFill>
              </a:rPr>
              <a:t>SIESTA</a:t>
            </a:r>
            <a:r>
              <a:rPr lang="en-US" dirty="0" smtClean="0"/>
              <a:t> (</a:t>
            </a:r>
            <a:r>
              <a:rPr lang="en-GB" dirty="0" smtClean="0"/>
              <a:t>Spanish initiative for electronic structure with thousands of atom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code allows for including an external electric field</a:t>
            </a:r>
          </a:p>
          <a:p>
            <a:r>
              <a:rPr lang="en-US" dirty="0" smtClean="0"/>
              <a:t>The surface charges under the field are analyzed using the </a:t>
            </a:r>
            <a:r>
              <a:rPr lang="en-US" dirty="0" err="1" smtClean="0"/>
              <a:t>Mulliken</a:t>
            </a:r>
            <a:r>
              <a:rPr lang="en-US" dirty="0" smtClean="0"/>
              <a:t> and Bader charge analysis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 l="13905" t="10364" r="14491" b="10254"/>
          <a:stretch>
            <a:fillRect/>
          </a:stretch>
        </p:blipFill>
        <p:spPr bwMode="auto">
          <a:xfrm>
            <a:off x="323528" y="2060848"/>
            <a:ext cx="1343955" cy="14399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1169" y="5157192"/>
            <a:ext cx="1552519" cy="14554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780" y="3609020"/>
            <a:ext cx="1338896" cy="14605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6599283" cy="1168416"/>
          </a:xfrm>
        </p:spPr>
        <p:txBody>
          <a:bodyPr>
            <a:noAutofit/>
          </a:bodyPr>
          <a:lstStyle/>
          <a:p>
            <a:r>
              <a:rPr lang="en-US" dirty="0" smtClean="0"/>
              <a:t>Stage 2: Hybrid ED&amp;MD – Partial surface charge induced by an external electric field</a:t>
            </a:r>
            <a:endParaRPr lang="en-US" dirty="0"/>
          </a:p>
        </p:txBody>
      </p:sp>
      <p:pic>
        <p:nvPicPr>
          <p:cNvPr id="65" name="Picture 4" descr="charges_20l_3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4089" r="17822"/>
          <a:stretch>
            <a:fillRect/>
          </a:stretch>
        </p:blipFill>
        <p:spPr bwMode="auto">
          <a:xfrm>
            <a:off x="7020272" y="2565076"/>
            <a:ext cx="1826245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TextBox 66"/>
          <p:cNvSpPr txBox="1"/>
          <p:nvPr/>
        </p:nvSpPr>
        <p:spPr>
          <a:xfrm>
            <a:off x="4734070" y="6464369"/>
            <a:ext cx="387037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tx1"/>
                </a:solidFill>
                <a:latin typeface="+mn-lt"/>
              </a:rPr>
              <a:t>[DFT] </a:t>
            </a:r>
            <a:r>
              <a:rPr lang="fi-FI" sz="1200" dirty="0" err="1" smtClean="0">
                <a:solidFill>
                  <a:schemeClr val="tx1"/>
                </a:solidFill>
                <a:latin typeface="+mn-lt"/>
              </a:rPr>
              <a:t>results</a:t>
            </a:r>
            <a:r>
              <a:rPr lang="fi-FI" sz="1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fi-FI" sz="1200" dirty="0" err="1" smtClean="0">
                <a:solidFill>
                  <a:schemeClr val="tx1"/>
                </a:solidFill>
                <a:latin typeface="+mn-lt"/>
              </a:rPr>
              <a:t>from</a:t>
            </a:r>
            <a:r>
              <a:rPr lang="fi-FI" sz="1200" dirty="0" smtClean="0">
                <a:solidFill>
                  <a:schemeClr val="tx1"/>
                </a:solidFill>
                <a:latin typeface="+mn-lt"/>
              </a:rPr>
              <a:t> T. Ono et al. </a:t>
            </a:r>
            <a:r>
              <a:rPr lang="fi-FI" sz="1200" dirty="0" err="1" smtClean="0">
                <a:solidFill>
                  <a:schemeClr val="tx1"/>
                </a:solidFill>
                <a:latin typeface="+mn-lt"/>
              </a:rPr>
              <a:t>Surf.Sci</a:t>
            </a:r>
            <a:r>
              <a:rPr lang="fi-FI" sz="1200" dirty="0" smtClean="0">
                <a:solidFill>
                  <a:schemeClr val="tx1"/>
                </a:solidFill>
                <a:latin typeface="+mn-lt"/>
              </a:rPr>
              <a:t>., 577,2005, 42</a:t>
            </a:r>
            <a:endParaRPr lang="fi-FI" sz="1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265503" y="2492895"/>
            <a:ext cx="1786217" cy="1652715"/>
            <a:chOff x="3685" y="1858"/>
            <a:chExt cx="1733" cy="1581"/>
          </a:xfrm>
        </p:grpSpPr>
        <p:sp>
          <p:nvSpPr>
            <p:cNvPr id="10" name="Rectangle 40"/>
            <p:cNvSpPr>
              <a:spLocks noChangeArrowheads="1"/>
            </p:cNvSpPr>
            <p:nvPr/>
          </p:nvSpPr>
          <p:spPr bwMode="auto">
            <a:xfrm>
              <a:off x="3685" y="1894"/>
              <a:ext cx="1733" cy="1545"/>
            </a:xfrm>
            <a:prstGeom prst="rect">
              <a:avLst/>
            </a:prstGeom>
            <a:blipFill dpi="0" rotWithShape="0">
              <a:blip r:embed="rId5" cstate="print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i-FI"/>
            </a:p>
          </p:txBody>
        </p:sp>
        <p:grpSp>
          <p:nvGrpSpPr>
            <p:cNvPr id="4" name="Group 41"/>
            <p:cNvGrpSpPr>
              <a:grpSpLocks/>
            </p:cNvGrpSpPr>
            <p:nvPr/>
          </p:nvGrpSpPr>
          <p:grpSpPr bwMode="auto">
            <a:xfrm>
              <a:off x="3685" y="2969"/>
              <a:ext cx="1733" cy="471"/>
              <a:chOff x="3685" y="2969"/>
              <a:chExt cx="1733" cy="471"/>
            </a:xfrm>
          </p:grpSpPr>
          <p:sp>
            <p:nvSpPr>
              <p:cNvPr id="14" name="AutoShape 42"/>
              <p:cNvSpPr>
                <a:spLocks noChangeArrowheads="1"/>
              </p:cNvSpPr>
              <p:nvPr/>
            </p:nvSpPr>
            <p:spPr bwMode="auto">
              <a:xfrm>
                <a:off x="3877" y="3110"/>
                <a:ext cx="96" cy="328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15" name="AutoShape 43"/>
              <p:cNvSpPr>
                <a:spLocks noChangeArrowheads="1"/>
              </p:cNvSpPr>
              <p:nvPr/>
            </p:nvSpPr>
            <p:spPr bwMode="auto">
              <a:xfrm rot="10800000">
                <a:off x="4504" y="3159"/>
                <a:ext cx="385" cy="281"/>
              </a:xfrm>
              <a:custGeom>
                <a:avLst/>
                <a:gdLst>
                  <a:gd name="G0" fmla="+- 6961 0 0"/>
                  <a:gd name="G1" fmla="+- 21600 0 6961"/>
                  <a:gd name="G2" fmla="*/ 6961 1 2"/>
                  <a:gd name="G3" fmla="+- 21600 0 G2"/>
                  <a:gd name="G4" fmla="+/ 6961 21600 2"/>
                  <a:gd name="G5" fmla="+/ G1 0 2"/>
                  <a:gd name="G6" fmla="*/ 21600 21600 6961"/>
                  <a:gd name="G7" fmla="*/ G6 1 2"/>
                  <a:gd name="G8" fmla="+- 21600 0 G7"/>
                  <a:gd name="G9" fmla="*/ 21600 1 2"/>
                  <a:gd name="G10" fmla="+- 6961 0 G9"/>
                  <a:gd name="G11" fmla="?: G10 G8 0"/>
                  <a:gd name="G12" fmla="?: G10 G7 21600"/>
                  <a:gd name="T0" fmla="*/ 18119 w 21600"/>
                  <a:gd name="T1" fmla="*/ 10800 h 21600"/>
                  <a:gd name="T2" fmla="*/ 10800 w 21600"/>
                  <a:gd name="T3" fmla="*/ 21600 h 21600"/>
                  <a:gd name="T4" fmla="*/ 3481 w 21600"/>
                  <a:gd name="T5" fmla="*/ 10800 h 21600"/>
                  <a:gd name="T6" fmla="*/ 10800 w 21600"/>
                  <a:gd name="T7" fmla="*/ 0 h 21600"/>
                  <a:gd name="T8" fmla="*/ 5281 w 21600"/>
                  <a:gd name="T9" fmla="*/ 5281 h 21600"/>
                  <a:gd name="T10" fmla="*/ 16319 w 21600"/>
                  <a:gd name="T11" fmla="*/ 1631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961" y="21600"/>
                    </a:lnTo>
                    <a:lnTo>
                      <a:pt x="146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16" name="Rectangle 44"/>
              <p:cNvSpPr>
                <a:spLocks noChangeArrowheads="1"/>
              </p:cNvSpPr>
              <p:nvPr/>
            </p:nvSpPr>
            <p:spPr bwMode="auto">
              <a:xfrm>
                <a:off x="5080" y="2969"/>
                <a:ext cx="144" cy="469"/>
              </a:xfrm>
              <a:prstGeom prst="rect">
                <a:avLst/>
              </a:prstGeom>
              <a:solidFill>
                <a:srgbClr val="FF6600"/>
              </a:solidFill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17" name="AutoShape 45"/>
              <p:cNvSpPr>
                <a:spLocks noChangeArrowheads="1"/>
              </p:cNvSpPr>
              <p:nvPr/>
            </p:nvSpPr>
            <p:spPr bwMode="auto">
              <a:xfrm>
                <a:off x="4022" y="3250"/>
                <a:ext cx="336" cy="188"/>
              </a:xfrm>
              <a:prstGeom prst="triangle">
                <a:avLst>
                  <a:gd name="adj" fmla="val 50000"/>
                </a:avLst>
              </a:prstGeom>
              <a:solidFill>
                <a:srgbClr val="FF6600"/>
              </a:solidFill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18" name="Line 46"/>
              <p:cNvSpPr>
                <a:spLocks noChangeShapeType="1"/>
              </p:cNvSpPr>
              <p:nvPr/>
            </p:nvSpPr>
            <p:spPr bwMode="auto">
              <a:xfrm>
                <a:off x="3685" y="3438"/>
                <a:ext cx="1733" cy="1"/>
              </a:xfrm>
              <a:prstGeom prst="line">
                <a:avLst/>
              </a:prstGeom>
              <a:noFill/>
              <a:ln w="255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fi-FI"/>
              </a:p>
            </p:txBody>
          </p:sp>
        </p:grpSp>
        <p:graphicFrame>
          <p:nvGraphicFramePr>
            <p:cNvPr id="12" name="Object 47"/>
            <p:cNvGraphicFramePr>
              <a:graphicFrameLocks noChangeAspect="1"/>
            </p:cNvGraphicFramePr>
            <p:nvPr/>
          </p:nvGraphicFramePr>
          <p:xfrm>
            <a:off x="3753" y="1858"/>
            <a:ext cx="1557" cy="341"/>
          </p:xfrm>
          <a:graphic>
            <a:graphicData uri="http://schemas.openxmlformats.org/presentationml/2006/ole">
              <p:oleObj spid="_x0000_s115714" r:id="rId6" imgW="901440" imgH="228600" progId="">
                <p:embed/>
              </p:oleObj>
            </a:graphicData>
          </a:graphic>
        </p:graphicFrame>
        <p:sp>
          <p:nvSpPr>
            <p:cNvPr id="13" name="Line 48"/>
            <p:cNvSpPr>
              <a:spLocks noChangeShapeType="1"/>
            </p:cNvSpPr>
            <p:nvPr/>
          </p:nvSpPr>
          <p:spPr bwMode="auto">
            <a:xfrm>
              <a:off x="3698" y="1899"/>
              <a:ext cx="1707" cy="1"/>
            </a:xfrm>
            <a:prstGeom prst="line">
              <a:avLst/>
            </a:prstGeom>
            <a:noFill/>
            <a:ln w="3816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fi-FI"/>
            </a:p>
          </p:txBody>
        </p:sp>
      </p:grpSp>
      <p:graphicFrame>
        <p:nvGraphicFramePr>
          <p:cNvPr id="19" name="Object 36"/>
          <p:cNvGraphicFramePr>
            <a:graphicFrameLocks noChangeAspect="1"/>
          </p:cNvGraphicFramePr>
          <p:nvPr/>
        </p:nvGraphicFramePr>
        <p:xfrm>
          <a:off x="611560" y="2888940"/>
          <a:ext cx="1058647" cy="493883"/>
        </p:xfrm>
        <a:graphic>
          <a:graphicData uri="http://schemas.openxmlformats.org/presentationml/2006/ole">
            <p:oleObj spid="_x0000_s115715" name="Equation" r:id="rId7" imgW="533160" imgH="228600" progId="">
              <p:embed/>
            </p:oleObj>
          </a:graphicData>
        </a:graphic>
      </p:graphicFrame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51549" y="4113076"/>
            <a:ext cx="2252199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Clr>
                <a:srgbClr val="FF6600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chemeClr val="tx1"/>
                </a:solidFill>
                <a:latin typeface="+mj-lt"/>
                <a:cs typeface="Arial" charset="0"/>
              </a:rPr>
              <a:t>φ=const</a:t>
            </a:r>
          </a:p>
          <a:p>
            <a:pPr algn="ctr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chemeClr val="tx1"/>
                </a:solidFill>
                <a:latin typeface="+mj-lt"/>
                <a:cs typeface="Arial" charset="0"/>
              </a:rPr>
              <a:t>(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charset="0"/>
              </a:rPr>
              <a:t>conductive </a:t>
            </a:r>
            <a:r>
              <a:rPr lang="en-GB" sz="1200" dirty="0">
                <a:solidFill>
                  <a:schemeClr val="tx1"/>
                </a:solidFill>
                <a:latin typeface="+mj-lt"/>
                <a:cs typeface="Arial" charset="0"/>
              </a:rPr>
              <a:t>material)‏</a:t>
            </a:r>
          </a:p>
        </p:txBody>
      </p:sp>
      <p:pic>
        <p:nvPicPr>
          <p:cNvPr id="21" name="Picture 2" descr="charges_field_2d"/>
          <p:cNvPicPr>
            <a:picLocks noChangeAspect="1" noChangeArrowheads="1"/>
          </p:cNvPicPr>
          <p:nvPr/>
        </p:nvPicPr>
        <p:blipFill>
          <a:blip r:embed="rId8" cstate="print"/>
          <a:srcRect l="1714" b="2991"/>
          <a:stretch>
            <a:fillRect/>
          </a:stretch>
        </p:blipFill>
        <p:spPr bwMode="auto">
          <a:xfrm>
            <a:off x="5160596" y="2564904"/>
            <a:ext cx="1823672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59529" y="2060848"/>
            <a:ext cx="2008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Laplace solver</a:t>
            </a:r>
            <a:endParaRPr 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0220" y="2132856"/>
            <a:ext cx="2362200" cy="383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Laplace solution</a:t>
            </a:r>
            <a:endParaRPr lang="en-U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63988" y="4433046"/>
            <a:ext cx="4491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Verification of the charge assessment</a:t>
            </a:r>
            <a:endParaRPr 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6" name="Picture 25" descr="Pot_compar_present.png"/>
          <p:cNvPicPr>
            <a:picLocks noChangeAspect="1"/>
          </p:cNvPicPr>
          <p:nvPr/>
        </p:nvPicPr>
        <p:blipFill>
          <a:blip r:embed="rId9" cstate="print"/>
          <a:srcRect l="4479" t="13616" r="14062" b="3301"/>
          <a:stretch>
            <a:fillRect/>
          </a:stretch>
        </p:blipFill>
        <p:spPr>
          <a:xfrm>
            <a:off x="4137110" y="4797152"/>
            <a:ext cx="2271094" cy="1692188"/>
          </a:xfrm>
          <a:prstGeom prst="rect">
            <a:avLst/>
          </a:prstGeom>
        </p:spPr>
      </p:pic>
      <p:pic>
        <p:nvPicPr>
          <p:cNvPr id="27" name="Picture 26" descr="fig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516216" y="4797152"/>
            <a:ext cx="2387409" cy="1455246"/>
          </a:xfrm>
          <a:prstGeom prst="rect">
            <a:avLst/>
          </a:prstGeom>
        </p:spPr>
      </p:pic>
      <p:sp>
        <p:nvSpPr>
          <p:cNvPr id="28" name="Content Placeholder 1"/>
          <p:cNvSpPr>
            <a:spLocks noGrp="1"/>
          </p:cNvSpPr>
          <p:nvPr>
            <p:ph idx="1"/>
          </p:nvPr>
        </p:nvSpPr>
        <p:spPr>
          <a:xfrm>
            <a:off x="153927" y="4617132"/>
            <a:ext cx="3157933" cy="1836203"/>
          </a:xfrm>
        </p:spPr>
        <p:txBody>
          <a:bodyPr>
            <a:noAutofit/>
          </a:bodyPr>
          <a:lstStyle/>
          <a:p>
            <a:r>
              <a:rPr lang="en-GB" sz="1400" dirty="0" smtClean="0"/>
              <a:t>Model is submitted for publication in </a:t>
            </a:r>
            <a:r>
              <a:rPr lang="en-GB" sz="1400" b="1" dirty="0" smtClean="0"/>
              <a:t>PRE</a:t>
            </a:r>
          </a:p>
          <a:p>
            <a:pPr>
              <a:buNone/>
            </a:pPr>
            <a:r>
              <a:rPr lang="en-GB" sz="1400" dirty="0" smtClean="0"/>
              <a:t>	F. Djurabekova, S. </a:t>
            </a:r>
            <a:r>
              <a:rPr lang="en-GB" sz="1400" dirty="0" err="1" smtClean="0"/>
              <a:t>Parviainen</a:t>
            </a:r>
            <a:r>
              <a:rPr lang="en-GB" sz="1400" dirty="0" smtClean="0"/>
              <a:t>, A. </a:t>
            </a:r>
            <a:r>
              <a:rPr lang="en-GB" sz="1400" dirty="0" err="1" smtClean="0"/>
              <a:t>Pohjonen</a:t>
            </a:r>
            <a:r>
              <a:rPr lang="en-GB" sz="1400" dirty="0" smtClean="0"/>
              <a:t>, K. </a:t>
            </a:r>
            <a:r>
              <a:rPr lang="en-GB" sz="1400" dirty="0" err="1" smtClean="0"/>
              <a:t>Nordlund</a:t>
            </a:r>
            <a:r>
              <a:rPr lang="en-GB" sz="1400" dirty="0" smtClean="0"/>
              <a:t>, “</a:t>
            </a:r>
            <a:r>
              <a:rPr lang="en-GB" sz="1400" i="1" dirty="0" smtClean="0"/>
              <a:t>Atomistic modelling of metal surfaces under electric fields: direct coupling of electric fields to a molecular dynamics algorithm</a:t>
            </a:r>
            <a:r>
              <a:rPr lang="en-GB" sz="1400" dirty="0" smtClean="0"/>
              <a:t>”</a:t>
            </a:r>
            <a:endParaRPr lang="en-GB" sz="1400" dirty="0"/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2231740" y="1988840"/>
            <a:ext cx="2916324" cy="24842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66700" marR="0" lvl="0" indent="-2667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lang="en-GB" dirty="0" smtClean="0">
                <a:latin typeface="Palatino Linotype" pitchFamily="18" charset="0"/>
                <a:cs typeface="Courier New" pitchFamily="49" charset="0"/>
              </a:rPr>
              <a:t>Standard MD solving Newton’s </a:t>
            </a:r>
            <a:r>
              <a:rPr lang="en-GB" dirty="0" err="1" smtClean="0">
                <a:latin typeface="Palatino Linotype" pitchFamily="18" charset="0"/>
                <a:cs typeface="Courier New" pitchFamily="49" charset="0"/>
              </a:rPr>
              <a:t>eqs</a:t>
            </a:r>
            <a:r>
              <a:rPr lang="en-GB" dirty="0" smtClean="0">
                <a:latin typeface="Palatino Linotype" pitchFamily="18" charset="0"/>
                <a:cs typeface="Courier New" pitchFamily="49" charset="0"/>
              </a:rPr>
              <a:t>.</a:t>
            </a:r>
          </a:p>
          <a:p>
            <a:pPr marL="266700" marR="0" lvl="0" indent="-2667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lang="en-GB" dirty="0" smtClean="0">
                <a:latin typeface="Palatino Linotype" pitchFamily="18" charset="0"/>
                <a:cs typeface="Courier New" pitchFamily="49" charset="0"/>
              </a:rPr>
              <a:t>Gauss’ law </a:t>
            </a:r>
            <a:r>
              <a:rPr lang="en-GB" dirty="0" smtClean="0">
                <a:latin typeface="Palatino Linotype" pitchFamily="18" charset="0"/>
                <a:cs typeface="Courier New" pitchFamily="49" charset="0"/>
                <a:sym typeface="Symbol"/>
              </a:rPr>
              <a:t></a:t>
            </a:r>
            <a:r>
              <a:rPr lang="en-GB" dirty="0" smtClean="0">
                <a:latin typeface="Palatino Linotype" pitchFamily="18" charset="0"/>
                <a:cs typeface="Courier New" pitchFamily="49" charset="0"/>
                <a:sym typeface="Wingdings" pitchFamily="2" charset="2"/>
              </a:rPr>
              <a:t> charge of surface atoms</a:t>
            </a:r>
          </a:p>
          <a:p>
            <a:pPr marL="266700" lvl="0" indent="-266700"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dirty="0" smtClean="0">
                <a:latin typeface="Palatino Linotype" pitchFamily="18" charset="0"/>
                <a:cs typeface="Courier New" pitchFamily="49" charset="0"/>
                <a:sym typeface="Wingdings" pitchFamily="2" charset="2"/>
              </a:rPr>
              <a:t>Laplace </a:t>
            </a:r>
            <a:r>
              <a:rPr lang="en-GB" dirty="0" smtClean="0">
                <a:latin typeface="Palatino Linotype" pitchFamily="18" charset="0"/>
                <a:cs typeface="Courier New" pitchFamily="49" charset="0"/>
                <a:sym typeface="Wingdings" pitchFamily="2" charset="2"/>
              </a:rPr>
              <a:t>eq. </a:t>
            </a:r>
            <a:r>
              <a:rPr lang="en-GB" dirty="0" smtClean="0">
                <a:latin typeface="Palatino Linotype" pitchFamily="18" charset="0"/>
                <a:cs typeface="Courier New" pitchFamily="49" charset="0"/>
                <a:sym typeface="Symbol"/>
              </a:rPr>
              <a:t></a:t>
            </a:r>
            <a:r>
              <a:rPr lang="en-GB" dirty="0" smtClean="0">
                <a:latin typeface="Palatino Linotype" pitchFamily="18" charset="0"/>
                <a:cs typeface="Courier New" pitchFamily="49" charset="0"/>
                <a:sym typeface="Wingdings" pitchFamily="2" charset="2"/>
              </a:rPr>
              <a:t> local field</a:t>
            </a:r>
          </a:p>
          <a:p>
            <a:pPr marL="266700" lvl="0" indent="-266700">
              <a:spcAft>
                <a:spcPts val="400"/>
              </a:spcAft>
              <a:buClr>
                <a:schemeClr val="accent2"/>
              </a:buClr>
              <a:buSzPct val="120000"/>
            </a:pPr>
            <a:r>
              <a:rPr lang="en-GB" dirty="0" smtClean="0">
                <a:latin typeface="Palatino Linotype" pitchFamily="18" charset="0"/>
                <a:cs typeface="Courier New" pitchFamily="49" charset="0"/>
                <a:sym typeface="Symbol"/>
              </a:rPr>
              <a:t> Motion of surface atoms corrected; pulling effect of the field</a:t>
            </a:r>
            <a:endParaRPr kumimoji="0" lang="en-GB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  <a:p>
            <a:pPr marL="266700" marR="0" lvl="0" indent="-2667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	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</p:txBody>
      </p:sp>
      <p:graphicFrame>
        <p:nvGraphicFramePr>
          <p:cNvPr id="115716" name="Object 5"/>
          <p:cNvGraphicFramePr>
            <a:graphicFrameLocks noChangeAspect="1"/>
          </p:cNvGraphicFramePr>
          <p:nvPr/>
        </p:nvGraphicFramePr>
        <p:xfrm>
          <a:off x="4031940" y="2866788"/>
          <a:ext cx="720166" cy="274180"/>
        </p:xfrm>
        <a:graphic>
          <a:graphicData uri="http://schemas.openxmlformats.org/presentationml/2006/ole">
            <p:oleObj spid="_x0000_s115716" name="Equation" r:id="rId11" imgW="62208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708" y="476672"/>
            <a:ext cx="6324600" cy="1219200"/>
          </a:xfrm>
        </p:spPr>
        <p:txBody>
          <a:bodyPr/>
          <a:lstStyle/>
          <a:p>
            <a:r>
              <a:rPr lang="en-GB" dirty="0" smtClean="0"/>
              <a:t>Short tip on Cu (100) surface at the electric field 10 V nm</a:t>
            </a:r>
            <a:r>
              <a:rPr lang="en-GB" baseline="30000" dirty="0" smtClean="0"/>
              <a:t>-1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2400" dirty="0" smtClean="0"/>
              <a:t>(Temperature 500 K)</a:t>
            </a:r>
            <a:endParaRPr lang="en-GB" sz="2400" dirty="0"/>
          </a:p>
        </p:txBody>
      </p:sp>
      <p:pic>
        <p:nvPicPr>
          <p:cNvPr id="4" name="fieldevaporation_tip_500K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979712" y="1916832"/>
            <a:ext cx="5452514" cy="4685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574576"/>
            <a:ext cx="6243724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Stage 2: Dynamics of electrons for  temperature account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516" y="1931967"/>
            <a:ext cx="5148572" cy="3594120"/>
          </a:xfrm>
        </p:spPr>
        <p:txBody>
          <a:bodyPr/>
          <a:lstStyle/>
          <a:p>
            <a:r>
              <a:rPr lang="en-GB" dirty="0" smtClean="0"/>
              <a:t>At</a:t>
            </a:r>
            <a:r>
              <a:rPr lang="en-GB" dirty="0" smtClean="0">
                <a:solidFill>
                  <a:schemeClr val="tx1"/>
                </a:solidFill>
              </a:rPr>
              <a:t> such high electric fields, </a:t>
            </a:r>
            <a:r>
              <a:rPr lang="en-GB" dirty="0" smtClean="0">
                <a:solidFill>
                  <a:schemeClr val="accent2"/>
                </a:solidFill>
              </a:rPr>
              <a:t>field emission </a:t>
            </a:r>
            <a:r>
              <a:rPr lang="en-GB" dirty="0" smtClean="0">
                <a:solidFill>
                  <a:schemeClr val="tx1"/>
                </a:solidFill>
              </a:rPr>
              <a:t>is a non-negligible phenomenon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Electrons </a:t>
            </a:r>
            <a:r>
              <a:rPr lang="en-GB" dirty="0" smtClean="0"/>
              <a:t>escaping from the surface with significant current will heat the sharp features on the surface, causing eventually their melting.</a:t>
            </a:r>
          </a:p>
          <a:p>
            <a:r>
              <a:rPr lang="en-GB" dirty="0" smtClean="0"/>
              <a:t>The change of temperature (kinetic energy) due to </a:t>
            </a:r>
            <a:r>
              <a:rPr lang="en-GB" dirty="0" smtClean="0">
                <a:solidFill>
                  <a:schemeClr val="accent3"/>
                </a:solidFill>
              </a:rPr>
              <a:t>Joule heating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chemeClr val="accent3"/>
                </a:solidFill>
              </a:rPr>
              <a:t>heat conduction </a:t>
            </a:r>
            <a:r>
              <a:rPr lang="en-GB" dirty="0" smtClean="0"/>
              <a:t>is calculated by the 1D heat equation</a:t>
            </a:r>
          </a:p>
          <a:p>
            <a:pPr>
              <a:buNone/>
            </a:pPr>
            <a:endParaRPr lang="en-GB" sz="1800" dirty="0" smtClean="0"/>
          </a:p>
          <a:p>
            <a:endParaRPr lang="en-GB" sz="1800" dirty="0" smtClean="0"/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endParaRPr lang="en-GB" sz="1800" dirty="0" smtClean="0">
              <a:solidFill>
                <a:schemeClr val="tx1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486400" y="2004992"/>
            <a:ext cx="3321108" cy="2636857"/>
            <a:chOff x="3560" y="1706"/>
            <a:chExt cx="2200" cy="1868"/>
          </a:xfrm>
        </p:grpSpPr>
        <p:pic>
          <p:nvPicPr>
            <p:cNvPr id="14342" name="Picture 6" descr="charges_field_2d"/>
            <p:cNvPicPr>
              <a:picLocks noChangeAspect="1" noChangeArrowheads="1"/>
            </p:cNvPicPr>
            <p:nvPr/>
          </p:nvPicPr>
          <p:blipFill>
            <a:blip r:embed="rId4" cstate="print"/>
            <a:srcRect l="1714" b="2991"/>
            <a:stretch>
              <a:fillRect/>
            </a:stretch>
          </p:blipFill>
          <p:spPr bwMode="auto">
            <a:xfrm>
              <a:off x="3560" y="1706"/>
              <a:ext cx="2200" cy="1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3" name="AutoShape 7"/>
            <p:cNvSpPr>
              <a:spLocks/>
            </p:cNvSpPr>
            <p:nvPr/>
          </p:nvSpPr>
          <p:spPr bwMode="auto">
            <a:xfrm>
              <a:off x="3651" y="2430"/>
              <a:ext cx="488" cy="253"/>
            </a:xfrm>
            <a:prstGeom prst="callout2">
              <a:avLst>
                <a:gd name="adj1" fmla="val 28458"/>
                <a:gd name="adj2" fmla="val 109838"/>
                <a:gd name="adj3" fmla="val 28458"/>
                <a:gd name="adj4" fmla="val 119671"/>
                <a:gd name="adj5" fmla="val 143477"/>
                <a:gd name="adj6" fmla="val 13012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  <p:txBody>
            <a:bodyPr/>
            <a:lstStyle/>
            <a:p>
              <a:pPr algn="ctr"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fi-FI" sz="2000" dirty="0" err="1">
                  <a:solidFill>
                    <a:srgbClr val="000066"/>
                  </a:solidFill>
                  <a:latin typeface="Lucida Sans Unicode" pitchFamily="34" charset="0"/>
                </a:rPr>
                <a:t>E</a:t>
              </a:r>
              <a:r>
                <a:rPr lang="fi-FI" sz="2000" baseline="-25000" dirty="0" err="1">
                  <a:solidFill>
                    <a:srgbClr val="000066"/>
                  </a:solidFill>
                  <a:latin typeface="Lucida Sans Unicode" pitchFamily="34" charset="0"/>
                </a:rPr>
                <a:t>max</a:t>
              </a:r>
              <a:endParaRPr lang="en-GB" sz="2000" baseline="-25000" dirty="0">
                <a:solidFill>
                  <a:srgbClr val="000066"/>
                </a:solidFill>
                <a:latin typeface="Lucida Sans Unicode" pitchFamily="34" charset="0"/>
              </a:endParaRPr>
            </a:p>
          </p:txBody>
        </p:sp>
        <p:sp>
          <p:nvSpPr>
            <p:cNvPr id="14344" name="Text Box 10"/>
            <p:cNvSpPr txBox="1">
              <a:spLocks noChangeArrowheads="1"/>
            </p:cNvSpPr>
            <p:nvPr/>
          </p:nvSpPr>
          <p:spPr bwMode="auto">
            <a:xfrm>
              <a:off x="4876" y="1915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fi-FI" sz="2000" dirty="0">
                  <a:solidFill>
                    <a:srgbClr val="1E1C77"/>
                  </a:solidFill>
                  <a:latin typeface="Lucida Sans Unicode" pitchFamily="34" charset="0"/>
                  <a:cs typeface="Times New Roman" pitchFamily="18" charset="0"/>
                </a:rPr>
                <a:t>↑</a:t>
              </a:r>
              <a:r>
                <a:rPr lang="fi-FI" sz="2000" dirty="0">
                  <a:solidFill>
                    <a:srgbClr val="1E1C77"/>
                  </a:solidFill>
                  <a:latin typeface="Lucida Sans Unicode" pitchFamily="34" charset="0"/>
                </a:rPr>
                <a:t>E</a:t>
              </a:r>
              <a:r>
                <a:rPr lang="fi-FI" sz="2000" baseline="-25000" dirty="0">
                  <a:solidFill>
                    <a:srgbClr val="1E1C77"/>
                  </a:solidFill>
                  <a:latin typeface="Lucida Sans Unicode" pitchFamily="34" charset="0"/>
                </a:rPr>
                <a:t>0</a:t>
              </a:r>
              <a:endParaRPr lang="en-GB" sz="2000" baseline="-25000" dirty="0">
                <a:solidFill>
                  <a:srgbClr val="1E1C77"/>
                </a:solidFill>
                <a:latin typeface="Lucida Sans Unicode" pitchFamily="34" charset="0"/>
              </a:endParaRPr>
            </a:p>
          </p:txBody>
        </p:sp>
        <p:sp>
          <p:nvSpPr>
            <p:cNvPr id="14345" name="AutoShape 10"/>
            <p:cNvSpPr>
              <a:spLocks noChangeArrowheads="1"/>
            </p:cNvSpPr>
            <p:nvPr/>
          </p:nvSpPr>
          <p:spPr bwMode="auto">
            <a:xfrm>
              <a:off x="4377" y="2205"/>
              <a:ext cx="181" cy="589"/>
            </a:xfrm>
            <a:prstGeom prst="upArrow">
              <a:avLst>
                <a:gd name="adj1" fmla="val 50000"/>
                <a:gd name="adj2" fmla="val 81354"/>
              </a:avLst>
            </a:prstGeom>
            <a:solidFill>
              <a:srgbClr val="A4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4346" name="AutoShape 7"/>
            <p:cNvSpPr>
              <a:spLocks/>
            </p:cNvSpPr>
            <p:nvPr/>
          </p:nvSpPr>
          <p:spPr bwMode="auto">
            <a:xfrm>
              <a:off x="4332" y="1932"/>
              <a:ext cx="272" cy="227"/>
            </a:xfrm>
            <a:prstGeom prst="callout2">
              <a:avLst>
                <a:gd name="adj1" fmla="val 31718"/>
                <a:gd name="adj2" fmla="val -17648"/>
                <a:gd name="adj3" fmla="val 31718"/>
                <a:gd name="adj4" fmla="val -58088"/>
                <a:gd name="adj5" fmla="val 114977"/>
                <a:gd name="adj6" fmla="val -103310"/>
              </a:avLst>
            </a:prstGeom>
            <a:noFill/>
            <a:ln w="9525">
              <a:noFill/>
              <a:miter lim="800000"/>
              <a:headEnd/>
              <a:tailEnd type="arrow" w="med" len="med"/>
            </a:ln>
          </p:spPr>
          <p:txBody>
            <a:bodyPr/>
            <a:lstStyle/>
            <a:p>
              <a:pPr algn="ctr"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fi-FI" sz="2000" i="1">
                  <a:solidFill>
                    <a:srgbClr val="000066"/>
                  </a:solidFill>
                  <a:latin typeface="Lucida Sans Unicode" pitchFamily="34" charset="0"/>
                </a:rPr>
                <a:t>J</a:t>
              </a:r>
              <a:r>
                <a:rPr lang="fi-FI" sz="2000" i="1" baseline="-25000">
                  <a:solidFill>
                    <a:srgbClr val="000066"/>
                  </a:solidFill>
                  <a:latin typeface="Lucida Sans Unicode" pitchFamily="34" charset="0"/>
                </a:rPr>
                <a:t>e</a:t>
              </a:r>
              <a:endParaRPr lang="en-GB" sz="2000" i="1" baseline="-25000">
                <a:solidFill>
                  <a:srgbClr val="000066"/>
                </a:solidFill>
                <a:latin typeface="Lucida Sans Unicode" pitchFamily="34" charset="0"/>
              </a:endParaRPr>
            </a:p>
          </p:txBody>
        </p:sp>
        <p:sp>
          <p:nvSpPr>
            <p:cNvPr id="14347" name="AutoShape 7"/>
            <p:cNvSpPr>
              <a:spLocks/>
            </p:cNvSpPr>
            <p:nvPr/>
          </p:nvSpPr>
          <p:spPr bwMode="auto">
            <a:xfrm>
              <a:off x="4332" y="3021"/>
              <a:ext cx="272" cy="227"/>
            </a:xfrm>
            <a:prstGeom prst="callout2">
              <a:avLst>
                <a:gd name="adj1" fmla="val 31718"/>
                <a:gd name="adj2" fmla="val -17648"/>
                <a:gd name="adj3" fmla="val 31718"/>
                <a:gd name="adj4" fmla="val -73898"/>
                <a:gd name="adj5" fmla="val 134801"/>
                <a:gd name="adj6" fmla="val -136764"/>
              </a:avLst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 type="arrow" w="med" len="med"/>
            </a:ln>
          </p:spPr>
          <p:txBody>
            <a:bodyPr/>
            <a:lstStyle/>
            <a:p>
              <a:pPr algn="ctr"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fi-FI" sz="2000" i="1" dirty="0" err="1">
                  <a:latin typeface="Lucida Sans Unicode" pitchFamily="34" charset="0"/>
                </a:rPr>
                <a:t>J</a:t>
              </a:r>
              <a:r>
                <a:rPr lang="fi-FI" sz="2000" i="1" baseline="-25000" dirty="0" err="1">
                  <a:latin typeface="Lucida Sans Unicode" pitchFamily="34" charset="0"/>
                </a:rPr>
                <a:t>e</a:t>
              </a:r>
              <a:endParaRPr lang="en-GB" sz="2000" i="1" baseline="-25000" dirty="0">
                <a:latin typeface="Lucida Sans Unicode" pitchFamily="34" charset="0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 l="7283" t="7425" r="12652" b="4411"/>
          <a:stretch>
            <a:fillRect/>
          </a:stretch>
        </p:blipFill>
        <p:spPr>
          <a:xfrm>
            <a:off x="5112060" y="4689140"/>
            <a:ext cx="3810000" cy="210206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1043608" y="4833156"/>
          <a:ext cx="3652318" cy="695680"/>
        </p:xfrm>
        <a:graphic>
          <a:graphicData uri="http://schemas.openxmlformats.org/presentationml/2006/ole">
            <p:oleObj spid="_x0000_s55298" name="Equation" r:id="rId6" imgW="2400120" imgH="457200" progId="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8296" y="5553236"/>
            <a:ext cx="525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Results are submitted to </a:t>
            </a:r>
            <a:r>
              <a:rPr lang="en-US" sz="1400" b="1" dirty="0" err="1" smtClean="0"/>
              <a:t>Comput</a:t>
            </a:r>
            <a:r>
              <a:rPr lang="en-US" sz="1400" b="1" dirty="0" smtClean="0"/>
              <a:t>. Mater. Sci.</a:t>
            </a:r>
            <a:r>
              <a:rPr lang="en-US" sz="1400" dirty="0" smtClean="0"/>
              <a:t>,</a:t>
            </a:r>
            <a:endParaRPr lang="en-US" sz="1400" b="1" dirty="0" smtClean="0"/>
          </a:p>
          <a:p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S.  </a:t>
            </a:r>
            <a:r>
              <a:rPr lang="en-US" sz="1400" b="0" dirty="0" err="1" smtClean="0">
                <a:solidFill>
                  <a:schemeClr val="tx1"/>
                </a:solidFill>
                <a:latin typeface="+mn-lt"/>
              </a:rPr>
              <a:t>Parviainen</a:t>
            </a:r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, F. </a:t>
            </a:r>
            <a:r>
              <a:rPr lang="en-US" sz="1400" b="0" dirty="0" err="1" smtClean="0">
                <a:solidFill>
                  <a:schemeClr val="tx1"/>
                </a:solidFill>
                <a:latin typeface="+mn-lt"/>
              </a:rPr>
              <a:t>Djurabekova</a:t>
            </a:r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, H. </a:t>
            </a:r>
            <a:r>
              <a:rPr lang="en-US" sz="1400" b="0" dirty="0" err="1" smtClean="0">
                <a:solidFill>
                  <a:schemeClr val="tx1"/>
                </a:solidFill>
                <a:latin typeface="+mn-lt"/>
              </a:rPr>
              <a:t>Timko</a:t>
            </a:r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, and K. </a:t>
            </a:r>
            <a:r>
              <a:rPr lang="en-US" sz="1400" b="0" dirty="0" err="1" smtClean="0">
                <a:solidFill>
                  <a:schemeClr val="tx1"/>
                </a:solidFill>
                <a:latin typeface="+mn-lt"/>
              </a:rPr>
              <a:t>Nordlund</a:t>
            </a:r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, “</a:t>
            </a:r>
            <a:r>
              <a:rPr lang="en-US" sz="1400" b="0" i="1" dirty="0" smtClean="0">
                <a:solidFill>
                  <a:schemeClr val="tx1"/>
                </a:solidFill>
                <a:latin typeface="+mn-lt"/>
              </a:rPr>
              <a:t>Implementation of electronic processes into MD simulations  of </a:t>
            </a:r>
            <a:r>
              <a:rPr lang="en-US" sz="1400" b="0" i="1" dirty="0" err="1" smtClean="0">
                <a:solidFill>
                  <a:schemeClr val="tx1"/>
                </a:solidFill>
                <a:latin typeface="+mn-lt"/>
              </a:rPr>
              <a:t>nanoscale</a:t>
            </a:r>
            <a:r>
              <a:rPr lang="en-US" sz="1400" b="0" i="1" dirty="0" smtClean="0">
                <a:solidFill>
                  <a:schemeClr val="tx1"/>
                </a:solidFill>
                <a:latin typeface="+mn-lt"/>
              </a:rPr>
              <a:t> metal tips under electric fields </a:t>
            </a:r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“</a:t>
            </a:r>
            <a:endParaRPr lang="en-US" sz="1400" b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3867156"/>
            <a:ext cx="3833865" cy="17526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Presence of an electric field exerts a </a:t>
            </a:r>
            <a:r>
              <a:rPr lang="en-US" dirty="0" smtClean="0">
                <a:solidFill>
                  <a:schemeClr val="accent3"/>
                </a:solidFill>
              </a:rPr>
              <a:t>tensile stress </a:t>
            </a:r>
            <a:r>
              <a:rPr lang="en-US" dirty="0" smtClean="0"/>
              <a:t>on the surface</a:t>
            </a:r>
          </a:p>
          <a:p>
            <a:r>
              <a:rPr lang="en-US" dirty="0" smtClean="0"/>
              <a:t>Presence of a near-to-surface void may </a:t>
            </a:r>
            <a:r>
              <a:rPr lang="en-US" dirty="0" smtClean="0">
                <a:solidFill>
                  <a:schemeClr val="accent2"/>
                </a:solidFill>
              </a:rPr>
              <a:t>trigger the growth </a:t>
            </a:r>
            <a:r>
              <a:rPr lang="en-US" dirty="0" smtClean="0"/>
              <a:t>of a protrusion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761971"/>
          </a:xfrm>
        </p:spPr>
        <p:txBody>
          <a:bodyPr>
            <a:noAutofit/>
          </a:bodyPr>
          <a:lstStyle/>
          <a:p>
            <a:r>
              <a:rPr lang="en-GB" dirty="0" smtClean="0"/>
              <a:t>Stage 3a: Onset of tip growth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6952" y="5733256"/>
            <a:ext cx="68279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Submitted to </a:t>
            </a:r>
            <a:r>
              <a:rPr lang="en-US" sz="1400" b="1" dirty="0" smtClean="0"/>
              <a:t>PRB: Rapid </a:t>
            </a:r>
            <a:r>
              <a:rPr lang="en-US" sz="1400" b="1" dirty="0" err="1" smtClean="0"/>
              <a:t>Commun</a:t>
            </a:r>
            <a:r>
              <a:rPr lang="en-US" sz="1400" dirty="0" smtClean="0"/>
              <a:t>., </a:t>
            </a:r>
          </a:p>
          <a:p>
            <a:r>
              <a:rPr lang="en-US" sz="1400" dirty="0" smtClean="0"/>
              <a:t>A. S. </a:t>
            </a:r>
            <a:r>
              <a:rPr lang="en-US" sz="1400" dirty="0" err="1" smtClean="0"/>
              <a:t>Pohjonen</a:t>
            </a:r>
            <a:r>
              <a:rPr lang="en-US" sz="1400" dirty="0" smtClean="0"/>
              <a:t>, F. Djurabekova, A. </a:t>
            </a:r>
            <a:r>
              <a:rPr lang="en-US" sz="1400" dirty="0" err="1" smtClean="0"/>
              <a:t>Kuronen</a:t>
            </a:r>
            <a:r>
              <a:rPr lang="en-US" sz="1400" dirty="0" smtClean="0"/>
              <a:t>, and K. </a:t>
            </a:r>
            <a:r>
              <a:rPr lang="en-US" sz="1400" dirty="0" err="1" smtClean="0"/>
              <a:t>Nordlund</a:t>
            </a:r>
            <a:r>
              <a:rPr lang="en-US" sz="1400" dirty="0" smtClean="0"/>
              <a:t>, “</a:t>
            </a:r>
            <a:r>
              <a:rPr lang="en-US" sz="1400" i="1" dirty="0" smtClean="0"/>
              <a:t>Dislocation nucleation from near surface void under static tensile stress in Cu</a:t>
            </a:r>
            <a:r>
              <a:rPr lang="en-US" sz="1400" dirty="0" smtClean="0"/>
              <a:t>”</a:t>
            </a:r>
            <a:endParaRPr lang="en-US" sz="1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4389435" y="1822428"/>
            <a:ext cx="2068861" cy="1971118"/>
            <a:chOff x="665109" y="2114532"/>
            <a:chExt cx="1842579" cy="1642598"/>
          </a:xfrm>
        </p:grpSpPr>
        <p:pic>
          <p:nvPicPr>
            <p:cNvPr id="20" name="Picture 2" descr="stressfield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5109" y="2114532"/>
              <a:ext cx="1842579" cy="1642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" name="Straight Arrow Connector 4"/>
            <p:cNvCxnSpPr>
              <a:cxnSpLocks noChangeShapeType="1"/>
            </p:cNvCxnSpPr>
            <p:nvPr/>
          </p:nvCxnSpPr>
          <p:spPr bwMode="auto">
            <a:xfrm rot="5400000" flipH="1" flipV="1">
              <a:off x="884879" y="2331951"/>
              <a:ext cx="132105" cy="925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sm" len="med"/>
            </a:ln>
          </p:spPr>
        </p:cxnSp>
        <p:cxnSp>
          <p:nvCxnSpPr>
            <p:cNvPr id="22" name="Straight Arrow Connector 5"/>
            <p:cNvCxnSpPr>
              <a:cxnSpLocks noChangeShapeType="1"/>
            </p:cNvCxnSpPr>
            <p:nvPr/>
          </p:nvCxnSpPr>
          <p:spPr bwMode="auto">
            <a:xfrm rot="5400000" flipH="1" flipV="1">
              <a:off x="1107107" y="2331724"/>
              <a:ext cx="132105" cy="463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sm" len="med"/>
            </a:ln>
          </p:spPr>
        </p:cxnSp>
        <p:cxnSp>
          <p:nvCxnSpPr>
            <p:cNvPr id="23" name="Straight Arrow Connector 6"/>
            <p:cNvCxnSpPr>
              <a:cxnSpLocks noChangeShapeType="1"/>
            </p:cNvCxnSpPr>
            <p:nvPr/>
          </p:nvCxnSpPr>
          <p:spPr bwMode="auto">
            <a:xfrm rot="5400000" flipH="1" flipV="1">
              <a:off x="1329105" y="2331724"/>
              <a:ext cx="132105" cy="463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sm" len="med"/>
            </a:ln>
          </p:spPr>
        </p:cxnSp>
        <p:cxnSp>
          <p:nvCxnSpPr>
            <p:cNvPr id="24" name="Straight Arrow Connector 7"/>
            <p:cNvCxnSpPr>
              <a:cxnSpLocks noChangeShapeType="1"/>
            </p:cNvCxnSpPr>
            <p:nvPr/>
          </p:nvCxnSpPr>
          <p:spPr bwMode="auto">
            <a:xfrm rot="5400000" flipH="1" flipV="1">
              <a:off x="1551102" y="2331724"/>
              <a:ext cx="132105" cy="463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sm" len="med"/>
            </a:ln>
          </p:spPr>
        </p:cxnSp>
        <p:cxnSp>
          <p:nvCxnSpPr>
            <p:cNvPr id="25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1773100" y="2331724"/>
              <a:ext cx="132105" cy="463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sm" len="med"/>
            </a:ln>
          </p:spPr>
        </p:cxnSp>
        <p:cxnSp>
          <p:nvCxnSpPr>
            <p:cNvPr id="26" name="Straight Arrow Connector 9"/>
            <p:cNvCxnSpPr>
              <a:cxnSpLocks noChangeShapeType="1"/>
            </p:cNvCxnSpPr>
            <p:nvPr/>
          </p:nvCxnSpPr>
          <p:spPr bwMode="auto">
            <a:xfrm rot="5400000" flipH="1" flipV="1">
              <a:off x="2017297" y="2331724"/>
              <a:ext cx="132105" cy="463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sm" len="med"/>
            </a:ln>
          </p:spPr>
        </p:cxn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701622" y="2114532"/>
              <a:ext cx="49564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000" dirty="0" err="1">
                  <a:solidFill>
                    <a:schemeClr val="bg1"/>
                  </a:solidFill>
                </a:rPr>
                <a:t>Force</a:t>
              </a:r>
              <a:endParaRPr lang="fi-FI" sz="1000" dirty="0">
                <a:solidFill>
                  <a:schemeClr val="bg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85921" y="3249818"/>
              <a:ext cx="1540119" cy="2064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9" name="TextBox 17"/>
            <p:cNvSpPr txBox="1">
              <a:spLocks noChangeArrowheads="1"/>
            </p:cNvSpPr>
            <p:nvPr/>
          </p:nvSpPr>
          <p:spPr bwMode="auto">
            <a:xfrm>
              <a:off x="957213" y="3392487"/>
              <a:ext cx="94448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100" dirty="0" err="1" smtClean="0">
                  <a:solidFill>
                    <a:schemeClr val="bg1"/>
                  </a:solidFill>
                </a:rPr>
                <a:t>Fixed</a:t>
              </a:r>
              <a:r>
                <a:rPr lang="fi-FI" sz="1100" dirty="0" smtClean="0">
                  <a:solidFill>
                    <a:schemeClr val="bg1"/>
                  </a:solidFill>
                </a:rPr>
                <a:t> </a:t>
              </a:r>
              <a:r>
                <a:rPr lang="fi-FI" sz="1100" dirty="0" err="1" smtClean="0">
                  <a:solidFill>
                    <a:schemeClr val="bg1"/>
                  </a:solidFill>
                </a:rPr>
                <a:t>atoms</a:t>
              </a:r>
              <a:endParaRPr lang="fi-FI" sz="11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1" name="Picture 30" descr="tiphasgrow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2922" y="3903669"/>
            <a:ext cx="2165332" cy="1880419"/>
          </a:xfrm>
          <a:prstGeom prst="rect">
            <a:avLst/>
          </a:prstGeom>
        </p:spPr>
      </p:pic>
      <p:pic>
        <p:nvPicPr>
          <p:cNvPr id="32" name="Picture 31" descr="600Kdisloc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43701" y="1822428"/>
            <a:ext cx="2270445" cy="1971702"/>
          </a:xfrm>
          <a:prstGeom prst="rect">
            <a:avLst/>
          </a:prstGeom>
        </p:spPr>
      </p:pic>
      <p:pic>
        <p:nvPicPr>
          <p:cNvPr id="33" name="Picture 32" descr="surface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0214" y="3867156"/>
            <a:ext cx="2227293" cy="1913188"/>
          </a:xfrm>
          <a:prstGeom prst="rect">
            <a:avLst/>
          </a:prstGeom>
        </p:spPr>
      </p:pic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409517" y="1874830"/>
            <a:ext cx="3725879" cy="1846274"/>
          </a:xfrm>
          <a:prstGeom prst="rect">
            <a:avLst/>
          </a:prstGeom>
          <a:solidFill>
            <a:schemeClr val="hlink"/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1614447" y="1979605"/>
            <a:ext cx="2444750" cy="1724025"/>
          </a:xfrm>
          <a:prstGeom prst="roundRect">
            <a:avLst>
              <a:gd name="adj" fmla="val 51"/>
            </a:avLst>
          </a:prstGeom>
          <a:solidFill>
            <a:srgbClr val="333333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44" name="AutoShape 6"/>
          <p:cNvSpPr>
            <a:spLocks noChangeArrowheads="1"/>
          </p:cNvSpPr>
          <p:nvPr/>
        </p:nvSpPr>
        <p:spPr bwMode="auto">
          <a:xfrm>
            <a:off x="1614447" y="2881305"/>
            <a:ext cx="2444750" cy="822325"/>
          </a:xfrm>
          <a:prstGeom prst="roundRect">
            <a:avLst>
              <a:gd name="adj" fmla="val 125"/>
            </a:avLst>
          </a:prstGeom>
          <a:blipFill dpi="0" rotWithShape="0">
            <a:blip r:embed="rId7" cstate="print">
              <a:alphaModFix amt="65000"/>
            </a:blip>
            <a:srcRect/>
            <a:tile tx="0" ty="0" sx="100000" sy="100000" flip="none" algn="tl"/>
          </a:blip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2077998" y="2093905"/>
            <a:ext cx="609600" cy="538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720" tIns="40680" rIns="81720" bIns="40680"/>
          <a:lstStyle/>
          <a:p>
            <a:pPr eaLnBrk="1">
              <a:buSzPct val="45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FFFFFF"/>
                </a:solidFill>
                <a:latin typeface="Arial" charset="0"/>
                <a:cs typeface="Arial" charset="0"/>
              </a:rPr>
              <a:t>→</a:t>
            </a:r>
          </a:p>
          <a:p>
            <a:pPr eaLnBrk="1">
              <a:buSzPct val="45000"/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F</a:t>
            </a:r>
            <a:r>
              <a:rPr lang="en-GB" sz="1400" i="1" baseline="-25000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el</a:t>
            </a:r>
            <a:endParaRPr lang="en-GB" sz="1400" i="1" baseline="-25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46" name="Group 8"/>
          <p:cNvGrpSpPr>
            <a:grpSpLocks/>
          </p:cNvGrpSpPr>
          <p:nvPr/>
        </p:nvGrpSpPr>
        <p:grpSpPr bwMode="auto">
          <a:xfrm>
            <a:off x="1884322" y="2894005"/>
            <a:ext cx="2020887" cy="300038"/>
            <a:chOff x="3303" y="2953"/>
            <a:chExt cx="1734" cy="262"/>
          </a:xfrm>
        </p:grpSpPr>
        <p:grpSp>
          <p:nvGrpSpPr>
            <p:cNvPr id="47" name="Group 9"/>
            <p:cNvGrpSpPr>
              <a:grpSpLocks/>
            </p:cNvGrpSpPr>
            <p:nvPr/>
          </p:nvGrpSpPr>
          <p:grpSpPr bwMode="auto">
            <a:xfrm>
              <a:off x="3303" y="2953"/>
              <a:ext cx="195" cy="263"/>
              <a:chOff x="3735" y="1880"/>
              <a:chExt cx="195" cy="263"/>
            </a:xfrm>
          </p:grpSpPr>
          <p:pic>
            <p:nvPicPr>
              <p:cNvPr id="69" name="Picture 1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741" y="1912"/>
                <a:ext cx="182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70" name="Text Box 11"/>
              <p:cNvSpPr txBox="1">
                <a:spLocks noChangeArrowheads="1"/>
              </p:cNvSpPr>
              <p:nvPr/>
            </p:nvSpPr>
            <p:spPr bwMode="auto">
              <a:xfrm>
                <a:off x="3735" y="1880"/>
                <a:ext cx="195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48" name="Group 12"/>
            <p:cNvGrpSpPr>
              <a:grpSpLocks/>
            </p:cNvGrpSpPr>
            <p:nvPr/>
          </p:nvGrpSpPr>
          <p:grpSpPr bwMode="auto">
            <a:xfrm>
              <a:off x="3537" y="2953"/>
              <a:ext cx="194" cy="263"/>
              <a:chOff x="3969" y="1880"/>
              <a:chExt cx="194" cy="263"/>
            </a:xfrm>
          </p:grpSpPr>
          <p:pic>
            <p:nvPicPr>
              <p:cNvPr id="67" name="Picture 13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975" y="1912"/>
                <a:ext cx="181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68" name="Text Box 14"/>
              <p:cNvSpPr txBox="1">
                <a:spLocks noChangeArrowheads="1"/>
              </p:cNvSpPr>
              <p:nvPr/>
            </p:nvSpPr>
            <p:spPr bwMode="auto">
              <a:xfrm>
                <a:off x="3969" y="1880"/>
                <a:ext cx="194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49" name="Group 15"/>
            <p:cNvGrpSpPr>
              <a:grpSpLocks/>
            </p:cNvGrpSpPr>
            <p:nvPr/>
          </p:nvGrpSpPr>
          <p:grpSpPr bwMode="auto">
            <a:xfrm>
              <a:off x="3771" y="2953"/>
              <a:ext cx="194" cy="263"/>
              <a:chOff x="4203" y="1880"/>
              <a:chExt cx="194" cy="263"/>
            </a:xfrm>
          </p:grpSpPr>
          <p:pic>
            <p:nvPicPr>
              <p:cNvPr id="65" name="Picture 1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210" y="1912"/>
                <a:ext cx="181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66" name="Text Box 17"/>
              <p:cNvSpPr txBox="1">
                <a:spLocks noChangeArrowheads="1"/>
              </p:cNvSpPr>
              <p:nvPr/>
            </p:nvSpPr>
            <p:spPr bwMode="auto">
              <a:xfrm>
                <a:off x="4203" y="1880"/>
                <a:ext cx="194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50" name="Group 18"/>
            <p:cNvGrpSpPr>
              <a:grpSpLocks/>
            </p:cNvGrpSpPr>
            <p:nvPr/>
          </p:nvGrpSpPr>
          <p:grpSpPr bwMode="auto">
            <a:xfrm>
              <a:off x="3986" y="2953"/>
              <a:ext cx="194" cy="263"/>
              <a:chOff x="4418" y="1880"/>
              <a:chExt cx="194" cy="263"/>
            </a:xfrm>
          </p:grpSpPr>
          <p:pic>
            <p:nvPicPr>
              <p:cNvPr id="63" name="Picture 1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425" y="1912"/>
                <a:ext cx="181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64" name="Text Box 20"/>
              <p:cNvSpPr txBox="1">
                <a:spLocks noChangeArrowheads="1"/>
              </p:cNvSpPr>
              <p:nvPr/>
            </p:nvSpPr>
            <p:spPr bwMode="auto">
              <a:xfrm>
                <a:off x="4418" y="1880"/>
                <a:ext cx="194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51" name="Group 21"/>
            <p:cNvGrpSpPr>
              <a:grpSpLocks/>
            </p:cNvGrpSpPr>
            <p:nvPr/>
          </p:nvGrpSpPr>
          <p:grpSpPr bwMode="auto">
            <a:xfrm>
              <a:off x="4201" y="2953"/>
              <a:ext cx="194" cy="263"/>
              <a:chOff x="4633" y="1880"/>
              <a:chExt cx="194" cy="263"/>
            </a:xfrm>
          </p:grpSpPr>
          <p:pic>
            <p:nvPicPr>
              <p:cNvPr id="61" name="Picture 2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639" y="1912"/>
                <a:ext cx="181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62" name="Text Box 23"/>
              <p:cNvSpPr txBox="1">
                <a:spLocks noChangeArrowheads="1"/>
              </p:cNvSpPr>
              <p:nvPr/>
            </p:nvSpPr>
            <p:spPr bwMode="auto">
              <a:xfrm>
                <a:off x="4633" y="1880"/>
                <a:ext cx="194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52" name="Group 24"/>
            <p:cNvGrpSpPr>
              <a:grpSpLocks/>
            </p:cNvGrpSpPr>
            <p:nvPr/>
          </p:nvGrpSpPr>
          <p:grpSpPr bwMode="auto">
            <a:xfrm>
              <a:off x="4395" y="2953"/>
              <a:ext cx="194" cy="263"/>
              <a:chOff x="4827" y="1880"/>
              <a:chExt cx="194" cy="263"/>
            </a:xfrm>
          </p:grpSpPr>
          <p:pic>
            <p:nvPicPr>
              <p:cNvPr id="59" name="Picture 2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834" y="1912"/>
                <a:ext cx="181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60" name="Text Box 26"/>
              <p:cNvSpPr txBox="1">
                <a:spLocks noChangeArrowheads="1"/>
              </p:cNvSpPr>
              <p:nvPr/>
            </p:nvSpPr>
            <p:spPr bwMode="auto">
              <a:xfrm>
                <a:off x="4827" y="1880"/>
                <a:ext cx="194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53" name="Group 27"/>
            <p:cNvGrpSpPr>
              <a:grpSpLocks/>
            </p:cNvGrpSpPr>
            <p:nvPr/>
          </p:nvGrpSpPr>
          <p:grpSpPr bwMode="auto">
            <a:xfrm>
              <a:off x="4630" y="2953"/>
              <a:ext cx="194" cy="263"/>
              <a:chOff x="5062" y="1880"/>
              <a:chExt cx="194" cy="263"/>
            </a:xfrm>
          </p:grpSpPr>
          <p:pic>
            <p:nvPicPr>
              <p:cNvPr id="57" name="Picture 2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067" y="1912"/>
                <a:ext cx="181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58" name="Text Box 29"/>
              <p:cNvSpPr txBox="1">
                <a:spLocks noChangeArrowheads="1"/>
              </p:cNvSpPr>
              <p:nvPr/>
            </p:nvSpPr>
            <p:spPr bwMode="auto">
              <a:xfrm>
                <a:off x="5062" y="1880"/>
                <a:ext cx="194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54" name="Group 30"/>
            <p:cNvGrpSpPr>
              <a:grpSpLocks/>
            </p:cNvGrpSpPr>
            <p:nvPr/>
          </p:nvGrpSpPr>
          <p:grpSpPr bwMode="auto">
            <a:xfrm>
              <a:off x="4844" y="2953"/>
              <a:ext cx="194" cy="263"/>
              <a:chOff x="5276" y="1880"/>
              <a:chExt cx="194" cy="263"/>
            </a:xfrm>
          </p:grpSpPr>
          <p:pic>
            <p:nvPicPr>
              <p:cNvPr id="55" name="Picture 3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283" y="1912"/>
                <a:ext cx="181" cy="1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56" name="Text Box 32"/>
              <p:cNvSpPr txBox="1">
                <a:spLocks noChangeArrowheads="1"/>
              </p:cNvSpPr>
              <p:nvPr/>
            </p:nvSpPr>
            <p:spPr bwMode="auto">
              <a:xfrm>
                <a:off x="5276" y="1880"/>
                <a:ext cx="194" cy="26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000" b="0">
                    <a:solidFill>
                      <a:srgbClr val="000000"/>
                    </a:solidFill>
                    <a:latin typeface="Arial" charset="0"/>
                  </a:rPr>
                  <a:t>+</a:t>
                </a:r>
              </a:p>
            </p:txBody>
          </p:sp>
        </p:grpSp>
      </p:grpSp>
      <p:grpSp>
        <p:nvGrpSpPr>
          <p:cNvPr id="71" name="Group 33"/>
          <p:cNvGrpSpPr>
            <a:grpSpLocks/>
          </p:cNvGrpSpPr>
          <p:nvPr/>
        </p:nvGrpSpPr>
        <p:grpSpPr bwMode="auto">
          <a:xfrm>
            <a:off x="2055772" y="3117843"/>
            <a:ext cx="1733550" cy="228600"/>
            <a:chOff x="3440" y="3174"/>
            <a:chExt cx="1487" cy="199"/>
          </a:xfrm>
        </p:grpSpPr>
        <p:pic>
          <p:nvPicPr>
            <p:cNvPr id="72" name="Picture 3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40" y="3174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73" name="Picture 3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54" y="3174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74" name="Picture 3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888" y="3174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75" name="Picture 3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02" y="3174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76" name="Picture 3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97" y="3174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77" name="Picture 3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11" y="3174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78" name="Picture 4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45" y="3174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79" name="Group 41"/>
          <p:cNvGrpSpPr>
            <a:grpSpLocks/>
          </p:cNvGrpSpPr>
          <p:nvPr/>
        </p:nvGrpSpPr>
        <p:grpSpPr bwMode="auto">
          <a:xfrm>
            <a:off x="2055772" y="3478205"/>
            <a:ext cx="1733550" cy="225425"/>
            <a:chOff x="3872" y="2475"/>
            <a:chExt cx="1486" cy="197"/>
          </a:xfrm>
        </p:grpSpPr>
        <p:pic>
          <p:nvPicPr>
            <p:cNvPr id="80" name="Picture 4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872" y="2475"/>
              <a:ext cx="182" cy="1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1" name="Picture 4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086" y="2475"/>
              <a:ext cx="182" cy="1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" name="Picture 4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20" y="2475"/>
              <a:ext cx="182" cy="1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3" name="Picture 4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34" y="2475"/>
              <a:ext cx="182" cy="1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4" name="Picture 4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28" y="2475"/>
              <a:ext cx="182" cy="1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5" name="Picture 4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943" y="2475"/>
              <a:ext cx="182" cy="1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6" name="Picture 4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77" y="2475"/>
              <a:ext cx="182" cy="1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87" name="Group 49"/>
          <p:cNvGrpSpPr>
            <a:grpSpLocks/>
          </p:cNvGrpSpPr>
          <p:nvPr/>
        </p:nvGrpSpPr>
        <p:grpSpPr bwMode="auto">
          <a:xfrm>
            <a:off x="1904959" y="3286118"/>
            <a:ext cx="2008188" cy="247650"/>
            <a:chOff x="3323" y="3353"/>
            <a:chExt cx="1721" cy="216"/>
          </a:xfrm>
        </p:grpSpPr>
        <p:grpSp>
          <p:nvGrpSpPr>
            <p:cNvPr id="88" name="Group 50"/>
            <p:cNvGrpSpPr>
              <a:grpSpLocks/>
            </p:cNvGrpSpPr>
            <p:nvPr/>
          </p:nvGrpSpPr>
          <p:grpSpPr bwMode="auto">
            <a:xfrm>
              <a:off x="3323" y="3372"/>
              <a:ext cx="1487" cy="198"/>
              <a:chOff x="3755" y="2299"/>
              <a:chExt cx="1487" cy="198"/>
            </a:xfrm>
          </p:grpSpPr>
          <p:pic>
            <p:nvPicPr>
              <p:cNvPr id="90" name="Picture 5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755" y="2299"/>
                <a:ext cx="182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91" name="Picture 5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969" y="2299"/>
                <a:ext cx="182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92" name="Picture 53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203" y="2299"/>
                <a:ext cx="182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93" name="Picture 5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417" y="2299"/>
                <a:ext cx="182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94" name="Picture 5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612" y="2299"/>
                <a:ext cx="182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95" name="Picture 5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826" y="2299"/>
                <a:ext cx="182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96" name="Picture 5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060" y="2299"/>
                <a:ext cx="182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pic>
          <p:nvPicPr>
            <p:cNvPr id="89" name="Picture 5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62" y="3353"/>
              <a:ext cx="182" cy="1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97" name="Line 59"/>
          <p:cNvSpPr>
            <a:spLocks noChangeShapeType="1"/>
          </p:cNvSpPr>
          <p:nvPr/>
        </p:nvSpPr>
        <p:spPr bwMode="auto">
          <a:xfrm flipH="1" flipV="1">
            <a:off x="2611397" y="2182805"/>
            <a:ext cx="1587" cy="454025"/>
          </a:xfrm>
          <a:prstGeom prst="line">
            <a:avLst/>
          </a:prstGeom>
          <a:noFill/>
          <a:ln w="36000">
            <a:solidFill>
              <a:srgbClr val="FFFF99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fi-FI"/>
          </a:p>
        </p:txBody>
      </p:sp>
      <p:sp>
        <p:nvSpPr>
          <p:cNvPr id="98" name="Text Box 60"/>
          <p:cNvSpPr txBox="1">
            <a:spLocks noChangeArrowheads="1"/>
          </p:cNvSpPr>
          <p:nvPr/>
        </p:nvSpPr>
        <p:spPr bwMode="auto">
          <a:xfrm>
            <a:off x="409518" y="2347905"/>
            <a:ext cx="12573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i-FI" sz="1600" b="1" dirty="0">
                <a:solidFill>
                  <a:srgbClr val="000066"/>
                </a:solidFill>
                <a:latin typeface="+mj-lt"/>
              </a:rPr>
              <a:t>STRESS</a:t>
            </a:r>
          </a:p>
          <a:p>
            <a:pPr>
              <a:spcBef>
                <a:spcPct val="50000"/>
              </a:spcBef>
            </a:pPr>
            <a:r>
              <a:rPr lang="fi-FI" sz="1600" b="1" dirty="0">
                <a:solidFill>
                  <a:srgbClr val="000066"/>
                </a:solidFill>
                <a:latin typeface="+mj-lt"/>
                <a:sym typeface="Symbol" pitchFamily="18" charset="2"/>
              </a:rPr>
              <a:t>=</a:t>
            </a:r>
            <a:r>
              <a:rPr lang="fi-FI" sz="1600" b="1" baseline="-25000" dirty="0">
                <a:solidFill>
                  <a:srgbClr val="000066"/>
                </a:solidFill>
                <a:latin typeface="+mj-lt"/>
                <a:sym typeface="Symbol" pitchFamily="18" charset="2"/>
              </a:rPr>
              <a:t>0</a:t>
            </a:r>
            <a:r>
              <a:rPr lang="fi-FI" sz="1600" b="1" dirty="0">
                <a:solidFill>
                  <a:srgbClr val="000066"/>
                </a:solidFill>
                <a:latin typeface="+mj-lt"/>
                <a:sym typeface="Symbol" pitchFamily="18" charset="2"/>
              </a:rPr>
              <a:t>E</a:t>
            </a:r>
            <a:r>
              <a:rPr lang="fi-FI" sz="1600" b="1" baseline="30000" dirty="0">
                <a:solidFill>
                  <a:srgbClr val="000066"/>
                </a:solidFill>
                <a:latin typeface="+mj-lt"/>
                <a:sym typeface="Symbol" pitchFamily="18" charset="2"/>
              </a:rPr>
              <a:t>2</a:t>
            </a:r>
            <a:r>
              <a:rPr lang="fi-FI" sz="1600" b="1" dirty="0">
                <a:solidFill>
                  <a:srgbClr val="000066"/>
                </a:solidFill>
                <a:latin typeface="+mj-lt"/>
                <a:sym typeface="Symbol" pitchFamily="18" charset="2"/>
              </a:rPr>
              <a:t>/Y</a:t>
            </a:r>
          </a:p>
        </p:txBody>
      </p:sp>
      <p:sp>
        <p:nvSpPr>
          <p:cNvPr id="99" name="Line 61"/>
          <p:cNvSpPr>
            <a:spLocks noChangeShapeType="1"/>
          </p:cNvSpPr>
          <p:nvPr/>
        </p:nvSpPr>
        <p:spPr bwMode="auto">
          <a:xfrm flipH="1" flipV="1">
            <a:off x="2077997" y="2182805"/>
            <a:ext cx="1587" cy="454025"/>
          </a:xfrm>
          <a:prstGeom prst="line">
            <a:avLst/>
          </a:prstGeom>
          <a:noFill/>
          <a:ln w="36000">
            <a:solidFill>
              <a:srgbClr val="FFFF99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fi-FI"/>
          </a:p>
        </p:txBody>
      </p:sp>
      <p:sp>
        <p:nvSpPr>
          <p:cNvPr id="100" name="Line 62"/>
          <p:cNvSpPr>
            <a:spLocks noChangeShapeType="1"/>
          </p:cNvSpPr>
          <p:nvPr/>
        </p:nvSpPr>
        <p:spPr bwMode="auto">
          <a:xfrm flipH="1" flipV="1">
            <a:off x="3068597" y="2182805"/>
            <a:ext cx="1587" cy="454025"/>
          </a:xfrm>
          <a:prstGeom prst="line">
            <a:avLst/>
          </a:prstGeom>
          <a:noFill/>
          <a:ln w="36000">
            <a:solidFill>
              <a:srgbClr val="FFFF99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fi-FI"/>
          </a:p>
        </p:txBody>
      </p:sp>
      <p:sp>
        <p:nvSpPr>
          <p:cNvPr id="101" name="Line 63"/>
          <p:cNvSpPr>
            <a:spLocks noChangeShapeType="1"/>
          </p:cNvSpPr>
          <p:nvPr/>
        </p:nvSpPr>
        <p:spPr bwMode="auto">
          <a:xfrm flipH="1" flipV="1">
            <a:off x="3601997" y="2182805"/>
            <a:ext cx="1587" cy="454025"/>
          </a:xfrm>
          <a:prstGeom prst="line">
            <a:avLst/>
          </a:prstGeom>
          <a:noFill/>
          <a:ln w="36000">
            <a:solidFill>
              <a:srgbClr val="FFFF99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5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3.33333E-6 -0.02222 " pathEditMode="relative" rAng="0" ptsTypes="AA">
                                      <p:cBhvr>
                                        <p:cTn id="46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0.00018 -0.05162 " pathEditMode="relative" rAng="0" ptsTypes="AA">
                                      <p:cBhvr>
                                        <p:cTn id="48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38 -1.85185E-6 L 4.44444E-6 -0.03379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8 7.40741E-7 L 4.44444E-6 -0.01551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4" grpId="1" animBg="1"/>
      <p:bldP spid="44" grpId="2" animBg="1"/>
      <p:bldP spid="45" grpId="0"/>
      <p:bldP spid="97" grpId="0" animBg="1"/>
      <p:bldP spid="98" grpId="0"/>
      <p:bldP spid="99" grpId="0" animBg="1"/>
      <p:bldP spid="100" grpId="0" animBg="1"/>
      <p:bldP spid="10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FFFFCC"/>
                </a:solidFill>
              </a:rPr>
              <a:t>Why to m</a:t>
            </a:r>
            <a:r>
              <a:rPr lang="hu-HU" sz="2400" dirty="0" smtClean="0">
                <a:solidFill>
                  <a:srgbClr val="FFFFCC"/>
                </a:solidFill>
              </a:rPr>
              <a:t>odel vacuum </a:t>
            </a:r>
            <a:r>
              <a:rPr lang="en-GB" sz="2400" dirty="0" smtClean="0">
                <a:solidFill>
                  <a:srgbClr val="FFFFCC"/>
                </a:solidFill>
              </a:rPr>
              <a:t>discharges?</a:t>
            </a:r>
            <a:endParaRPr lang="hu-HU" sz="2400" dirty="0" smtClean="0">
              <a:solidFill>
                <a:srgbClr val="FFFFCC"/>
              </a:solidFill>
            </a:endParaRPr>
          </a:p>
          <a:p>
            <a:pPr lvl="1"/>
            <a:r>
              <a:rPr lang="en-GB" dirty="0" smtClean="0">
                <a:solidFill>
                  <a:srgbClr val="FFFFCC"/>
                </a:solidFill>
              </a:rPr>
              <a:t>Compact Linear Collider and others</a:t>
            </a:r>
          </a:p>
          <a:p>
            <a:pPr lvl="1"/>
            <a:endParaRPr lang="hu-HU" dirty="0" smtClean="0">
              <a:solidFill>
                <a:srgbClr val="FFFFCC"/>
              </a:solidFill>
            </a:endParaRPr>
          </a:p>
          <a:p>
            <a:r>
              <a:rPr lang="en-GB" sz="2400" dirty="0" smtClean="0">
                <a:solidFill>
                  <a:srgbClr val="FFFFCC"/>
                </a:solidFill>
              </a:rPr>
              <a:t>Experiments at CERN</a:t>
            </a:r>
          </a:p>
          <a:p>
            <a:pPr lvl="1"/>
            <a:r>
              <a:rPr lang="en-GB" sz="2200" dirty="0" smtClean="0">
                <a:solidFill>
                  <a:srgbClr val="FFFFCC"/>
                </a:solidFill>
              </a:rPr>
              <a:t>RF and DC breakdowns</a:t>
            </a:r>
          </a:p>
          <a:p>
            <a:pPr lvl="1"/>
            <a:endParaRPr lang="en-GB" sz="2200" dirty="0" smtClean="0">
              <a:solidFill>
                <a:srgbClr val="FFFFCC"/>
              </a:solidFill>
            </a:endParaRPr>
          </a:p>
          <a:p>
            <a:r>
              <a:rPr lang="en-GB" sz="2400" dirty="0" smtClean="0">
                <a:solidFill>
                  <a:srgbClr val="FFFFCC"/>
                </a:solidFill>
              </a:rPr>
              <a:t>Theory: A </a:t>
            </a:r>
            <a:r>
              <a:rPr lang="en-GB" sz="2400" dirty="0" err="1" smtClean="0">
                <a:solidFill>
                  <a:srgbClr val="FFFFCC"/>
                </a:solidFill>
              </a:rPr>
              <a:t>multiscale</a:t>
            </a:r>
            <a:r>
              <a:rPr lang="en-GB" sz="2400" dirty="0" smtClean="0">
                <a:solidFill>
                  <a:srgbClr val="FFFFCC"/>
                </a:solidFill>
              </a:rPr>
              <a:t> model</a:t>
            </a:r>
            <a:endParaRPr lang="hu-HU" sz="3200" dirty="0" smtClean="0">
              <a:solidFill>
                <a:srgbClr val="FFFFCC"/>
              </a:solidFill>
            </a:endParaRPr>
          </a:p>
          <a:p>
            <a:pPr lvl="1"/>
            <a:r>
              <a:rPr lang="en-GB" sz="2000" dirty="0" smtClean="0">
                <a:solidFill>
                  <a:srgbClr val="FFFFCC"/>
                </a:solidFill>
              </a:rPr>
              <a:t>Tip growth</a:t>
            </a:r>
          </a:p>
          <a:p>
            <a:pPr lvl="1"/>
            <a:r>
              <a:rPr lang="en-GB" sz="2000" dirty="0" smtClean="0">
                <a:solidFill>
                  <a:srgbClr val="FFFFCC"/>
                </a:solidFill>
              </a:rPr>
              <a:t>Plasma formation</a:t>
            </a:r>
          </a:p>
          <a:p>
            <a:pPr lvl="1"/>
            <a:r>
              <a:rPr lang="en-GB" sz="2000" dirty="0" smtClean="0">
                <a:solidFill>
                  <a:srgbClr val="FFFFCC"/>
                </a:solidFill>
              </a:rPr>
              <a:t>Surface damage</a:t>
            </a:r>
            <a:endParaRPr lang="hu-HU" sz="2000" dirty="0" smtClean="0">
              <a:solidFill>
                <a:srgbClr val="FFFFCC"/>
              </a:solidFill>
            </a:endParaRPr>
          </a:p>
          <a:p>
            <a:pPr>
              <a:buNone/>
            </a:pPr>
            <a:endParaRPr lang="hu-HU" dirty="0" smtClean="0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/>
          <a:lstStyle/>
          <a:p>
            <a:fld id="{89059335-AFD3-4DED-970B-1AD46A14778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/>
          <a:lstStyle/>
          <a:p>
            <a:r>
              <a:rPr lang="fi-FI" dirty="0" smtClean="0"/>
              <a:t>Helga Timkó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Kép 52" descr="simu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7576" y="645082"/>
            <a:ext cx="3492896" cy="109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Stage 4: Plasma</a:t>
            </a:r>
            <a:br>
              <a:rPr lang="en-GB" dirty="0" smtClean="0"/>
            </a:br>
            <a:r>
              <a:rPr lang="en-GB" dirty="0" smtClean="0"/>
              <a:t>evolution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251520" y="5517232"/>
            <a:ext cx="69487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Accepted for publication in </a:t>
            </a:r>
            <a:r>
              <a:rPr lang="en-US" sz="1400" b="1" dirty="0" smtClean="0"/>
              <a:t>Contrib. Plasma Phys.</a:t>
            </a:r>
            <a:r>
              <a:rPr lang="en-US" sz="1400" dirty="0" smtClean="0"/>
              <a:t>, </a:t>
            </a:r>
          </a:p>
          <a:p>
            <a:r>
              <a:rPr lang="en-US" sz="1400" dirty="0" smtClean="0"/>
              <a:t>H. </a:t>
            </a:r>
            <a:r>
              <a:rPr lang="en-US" sz="1400" dirty="0" err="1" smtClean="0"/>
              <a:t>Timko</a:t>
            </a:r>
            <a:r>
              <a:rPr lang="en-US" sz="1400" dirty="0" smtClean="0"/>
              <a:t>, K. </a:t>
            </a:r>
            <a:r>
              <a:rPr lang="en-US" sz="1400" dirty="0" err="1" smtClean="0"/>
              <a:t>Matyash</a:t>
            </a:r>
            <a:r>
              <a:rPr lang="en-US" sz="1400" dirty="0" smtClean="0"/>
              <a:t>, R. Schneider, F. Djurabekova, K. </a:t>
            </a:r>
            <a:r>
              <a:rPr lang="en-US" sz="1400" dirty="0" err="1" smtClean="0"/>
              <a:t>Nordlund</a:t>
            </a:r>
            <a:r>
              <a:rPr lang="en-US" sz="1400" dirty="0" smtClean="0"/>
              <a:t>, A. Hansen, A. </a:t>
            </a:r>
            <a:r>
              <a:rPr lang="en-US" sz="1400" dirty="0" err="1" smtClean="0"/>
              <a:t>Descoeudres</a:t>
            </a:r>
            <a:r>
              <a:rPr lang="en-US" sz="1400" dirty="0" smtClean="0"/>
              <a:t>, J. </a:t>
            </a:r>
            <a:r>
              <a:rPr lang="en-US" sz="1400" dirty="0" err="1" smtClean="0"/>
              <a:t>Kovermann</a:t>
            </a:r>
            <a:r>
              <a:rPr lang="en-US" sz="1400" dirty="0" smtClean="0"/>
              <a:t>, A. </a:t>
            </a:r>
            <a:r>
              <a:rPr lang="en-US" sz="1400" dirty="0" err="1" smtClean="0"/>
              <a:t>Grudiev</a:t>
            </a:r>
            <a:r>
              <a:rPr lang="en-US" sz="1400" dirty="0" smtClean="0"/>
              <a:t>, W. </a:t>
            </a:r>
            <a:r>
              <a:rPr lang="en-US" sz="1400" dirty="0" err="1" smtClean="0"/>
              <a:t>Wuensch</a:t>
            </a:r>
            <a:r>
              <a:rPr lang="en-US" sz="1400" dirty="0" smtClean="0"/>
              <a:t>, S. </a:t>
            </a:r>
            <a:r>
              <a:rPr lang="en-US" sz="1400" dirty="0" err="1" smtClean="0"/>
              <a:t>Calatroni</a:t>
            </a:r>
            <a:r>
              <a:rPr lang="en-US" sz="1400" dirty="0" smtClean="0"/>
              <a:t>, and M. </a:t>
            </a:r>
            <a:r>
              <a:rPr lang="en-US" sz="1400" dirty="0" err="1" smtClean="0"/>
              <a:t>Taborelli</a:t>
            </a:r>
            <a:r>
              <a:rPr lang="en-US" sz="1400" dirty="0" smtClean="0"/>
              <a:t> , “</a:t>
            </a:r>
            <a:r>
              <a:rPr lang="en-GB" sz="1400" i="1" dirty="0" smtClean="0"/>
              <a:t>A One-Dimensional Particle-in-Cell Model of Plasma Build-up in Vacuum Arcs</a:t>
            </a:r>
            <a:r>
              <a:rPr lang="en-US" sz="1400" dirty="0" smtClean="0"/>
              <a:t>”</a:t>
            </a:r>
            <a:endParaRPr lang="en-US" sz="1400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364088" y="368660"/>
            <a:ext cx="3384376" cy="3600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Corresponding to experiment... </a:t>
            </a:r>
          </a:p>
        </p:txBody>
      </p:sp>
      <p:sp>
        <p:nvSpPr>
          <p:cNvPr id="32" name="Content Placeholder 4"/>
          <p:cNvSpPr txBox="1">
            <a:spLocks/>
          </p:cNvSpPr>
          <p:nvPr/>
        </p:nvSpPr>
        <p:spPr>
          <a:xfrm>
            <a:off x="2015716" y="1952836"/>
            <a:ext cx="6840538" cy="42841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66700" indent="-266700" algn="just">
              <a:spcAft>
                <a:spcPts val="1200"/>
              </a:spcAft>
              <a:buClr>
                <a:schemeClr val="accent2"/>
              </a:buClr>
              <a:buSzPct val="120000"/>
            </a:pPr>
            <a:r>
              <a:rPr lang="hu-HU" sz="2000" b="1" dirty="0" smtClean="0">
                <a:latin typeface="Palatino Linotype" pitchFamily="18" charset="0"/>
                <a:cs typeface="Courier New" pitchFamily="49" charset="0"/>
              </a:rPr>
              <a:t>1d3v electrostatic PIC-MCC code</a:t>
            </a:r>
            <a:r>
              <a:rPr lang="en-GB" sz="2000" dirty="0" smtClean="0">
                <a:latin typeface="Palatino Linotype" pitchFamily="18" charset="0"/>
                <a:cs typeface="Courier New" pitchFamily="49" charset="0"/>
              </a:rPr>
              <a:t>; </a:t>
            </a:r>
            <a:r>
              <a:rPr lang="en-GB" sz="2000" dirty="0" err="1" smtClean="0">
                <a:latin typeface="Palatino Linotype" pitchFamily="18" charset="0"/>
                <a:cs typeface="Courier New" pitchFamily="49" charset="0"/>
              </a:rPr>
              <a:t>i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ncluded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 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p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henomena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:</a:t>
            </a: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Cu evaporation, e- f</a:t>
            </a: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ield emission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 (</a:t>
            </a: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Fowler-Nordheim eq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)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tabLst/>
              <a:defRPr/>
            </a:pP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Collisions, esp. ionisation collisions</a:t>
            </a: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Sputtering of Cu neutrals at the wall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, enhanced MD yield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Secondary electron yield due to ion bombardment</a:t>
            </a:r>
          </a:p>
        </p:txBody>
      </p:sp>
      <p:sp>
        <p:nvSpPr>
          <p:cNvPr id="34" name="Bal oldali kapcsos zárójel 9"/>
          <p:cNvSpPr/>
          <p:nvPr/>
        </p:nvSpPr>
        <p:spPr bwMode="auto">
          <a:xfrm>
            <a:off x="1871700" y="4437112"/>
            <a:ext cx="142875" cy="714375"/>
          </a:xfrm>
          <a:prstGeom prst="leftBrac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graphicFrame>
        <p:nvGraphicFramePr>
          <p:cNvPr id="35" name="Object 2"/>
          <p:cNvGraphicFramePr>
            <a:graphicFrameLocks noChangeAspect="1"/>
          </p:cNvGraphicFramePr>
          <p:nvPr/>
        </p:nvGraphicFramePr>
        <p:xfrm>
          <a:off x="2591780" y="2672916"/>
          <a:ext cx="3714673" cy="1188132"/>
        </p:xfrm>
        <a:graphic>
          <a:graphicData uri="http://schemas.openxmlformats.org/presentationml/2006/ole">
            <p:oleObj spid="_x0000_s116739" name="Equation" r:id="rId5" imgW="3174840" imgH="1015920" progId="">
              <p:embed/>
            </p:oleObj>
          </a:graphicData>
        </a:graphic>
      </p:graphicFrame>
      <p:sp>
        <p:nvSpPr>
          <p:cNvPr id="36" name="Rectangle 35"/>
          <p:cNvSpPr/>
          <p:nvPr/>
        </p:nvSpPr>
        <p:spPr>
          <a:xfrm>
            <a:off x="359532" y="2276872"/>
            <a:ext cx="1404156" cy="61206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Start from these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59532" y="3645024"/>
            <a:ext cx="1404156" cy="61206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Create ions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59532" y="4473116"/>
            <a:ext cx="1404156" cy="61206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More e</a:t>
            </a:r>
            <a:r>
              <a:rPr lang="en-GB" baseline="30000" dirty="0" smtClean="0">
                <a:solidFill>
                  <a:schemeClr val="accent2"/>
                </a:solidFill>
              </a:rPr>
              <a:t>-</a:t>
            </a:r>
            <a:r>
              <a:rPr lang="en-GB" dirty="0" smtClean="0">
                <a:solidFill>
                  <a:schemeClr val="accent2"/>
                </a:solidFill>
              </a:rPr>
              <a:t> and Cu</a:t>
            </a:r>
            <a:endParaRPr lang="en-GB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0988" indent="-280988">
              <a:lnSpc>
                <a:spcPts val="2988"/>
              </a:lnSpc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If not regulated externally, densities grow steadily</a:t>
            </a:r>
            <a:endParaRPr lang="en-GB" sz="1800" kern="0" dirty="0" smtClean="0">
              <a:solidFill>
                <a:srgbClr val="000000"/>
              </a:solidFill>
            </a:endParaRPr>
          </a:p>
          <a:p>
            <a:pPr marL="738188" lvl="1" indent="-280988">
              <a:lnSpc>
                <a:spcPts val="2988"/>
              </a:lnSpc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Only limiting factor: Energy available</a:t>
            </a:r>
          </a:p>
          <a:p>
            <a:pPr marL="280988" indent="-280988">
              <a:lnSpc>
                <a:spcPts val="2988"/>
              </a:lnSpc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During onset, the plasma does not </a:t>
            </a:r>
            <a:r>
              <a:rPr lang="en-GB" kern="0" dirty="0" err="1" smtClean="0">
                <a:solidFill>
                  <a:srgbClr val="000000"/>
                </a:solidFill>
              </a:rPr>
              <a:t>thermalize</a:t>
            </a:r>
            <a:r>
              <a:rPr lang="en-GB" kern="0" dirty="0" smtClean="0">
                <a:solidFill>
                  <a:srgbClr val="000000"/>
                </a:solidFill>
              </a:rPr>
              <a:t>, is far from MB distribution (fluid approach not possible)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Plasma build-up</a:t>
            </a:r>
            <a:endParaRPr lang="en-GB" dirty="0"/>
          </a:p>
        </p:txBody>
      </p:sp>
      <p:pic>
        <p:nvPicPr>
          <p:cNvPr id="4" name="tau_distr_6ns_joint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943708" y="3681028"/>
            <a:ext cx="6961026" cy="2547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4248173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  <a:buNone/>
              <a:defRPr/>
            </a:pPr>
            <a:r>
              <a:rPr lang="hu-HU" dirty="0" smtClean="0"/>
              <a:t>Two conditions need to be fulfilled: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  <a:sym typeface="Symbol" pitchFamily="18" charset="2"/>
              </a:rPr>
              <a:t> scaling btw. DC and RF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hu-H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defRPr/>
            </a:pPr>
            <a:r>
              <a:rPr lang="hu-HU" dirty="0" smtClean="0"/>
              <a:t>High enough </a:t>
            </a:r>
            <a:r>
              <a:rPr lang="hu-HU" b="1" u="sng" dirty="0" smtClean="0"/>
              <a:t>initial local field</a:t>
            </a:r>
            <a:r>
              <a:rPr lang="hu-HU" dirty="0" smtClean="0"/>
              <a:t> to have growing FE current</a:t>
            </a:r>
          </a:p>
          <a:p>
            <a:pPr>
              <a:spcAft>
                <a:spcPts val="1200"/>
              </a:spcAft>
              <a:defRPr/>
            </a:pPr>
            <a:r>
              <a:rPr lang="hu-HU" dirty="0" smtClean="0"/>
              <a:t>Reaching </a:t>
            </a:r>
            <a:r>
              <a:rPr lang="en-GB" dirty="0" smtClean="0"/>
              <a:t>a</a:t>
            </a:r>
            <a:r>
              <a:rPr lang="hu-HU" dirty="0" smtClean="0"/>
              <a:t> </a:t>
            </a:r>
            <a:r>
              <a:rPr lang="hu-HU" b="1" u="sng" dirty="0" smtClean="0"/>
              <a:t>critical neutral density</a:t>
            </a:r>
            <a:r>
              <a:rPr lang="hu-HU" dirty="0" smtClean="0"/>
              <a:t> </a:t>
            </a:r>
            <a:r>
              <a:rPr lang="hu-HU" dirty="0" smtClean="0">
                <a:sym typeface="Symbol"/>
              </a:rPr>
              <a:t></a:t>
            </a:r>
            <a:r>
              <a:rPr lang="hu-HU" dirty="0" smtClean="0"/>
              <a:t> ionisation avalanche</a:t>
            </a:r>
          </a:p>
          <a:p>
            <a:pPr>
              <a:spcAft>
                <a:spcPts val="15600"/>
              </a:spcAft>
              <a:defRPr/>
            </a:pPr>
            <a:r>
              <a:rPr lang="hu-HU" dirty="0" smtClean="0"/>
              <a:t>The sequence of events leading to plasma formation:</a:t>
            </a:r>
            <a:endParaRPr lang="en-GB" sz="1800" dirty="0" smtClean="0">
              <a:sym typeface="Symbol" pitchFamily="18" charset="2"/>
            </a:endParaRPr>
          </a:p>
          <a:p>
            <a:pPr lvl="1">
              <a:defRPr/>
            </a:pPr>
            <a:r>
              <a:rPr lang="hu-HU" dirty="0" smtClean="0">
                <a:solidFill>
                  <a:schemeClr val="accent3">
                    <a:lumMod val="75000"/>
                  </a:schemeClr>
                </a:solidFill>
                <a:sym typeface="Symbol" pitchFamily="18" charset="2"/>
              </a:rPr>
              <a:t>”Point of no return”: </a:t>
            </a:r>
            <a:r>
              <a:rPr lang="hu-HU" dirty="0" smtClean="0">
                <a:sym typeface="Symbol" pitchFamily="18" charset="2"/>
              </a:rPr>
              <a:t>l</a:t>
            </a:r>
            <a:r>
              <a:rPr lang="hu-HU" baseline="-25000" dirty="0" smtClean="0">
                <a:sym typeface="Symbol" pitchFamily="18" charset="2"/>
              </a:rPr>
              <a:t>mfp</a:t>
            </a:r>
            <a:r>
              <a:rPr lang="hu-HU" dirty="0" smtClean="0">
                <a:sym typeface="Symbol" pitchFamily="18" charset="2"/>
              </a:rPr>
              <a:t> &lt; l</a:t>
            </a:r>
            <a:r>
              <a:rPr lang="hu-HU" baseline="-25000" dirty="0" smtClean="0">
                <a:sym typeface="Symbol" pitchFamily="18" charset="2"/>
              </a:rPr>
              <a:t>sys</a:t>
            </a:r>
            <a:r>
              <a:rPr lang="hu-HU" dirty="0" smtClean="0">
                <a:sym typeface="Symbol" pitchFamily="18" charset="2"/>
              </a:rPr>
              <a:t> – corresponding to a critical neutral density ~ 10</a:t>
            </a:r>
            <a:r>
              <a:rPr lang="hu-HU" baseline="30000" dirty="0" smtClean="0">
                <a:sym typeface="Symbol" pitchFamily="18" charset="2"/>
              </a:rPr>
              <a:t>18</a:t>
            </a:r>
            <a:r>
              <a:rPr lang="hu-HU" dirty="0" smtClean="0">
                <a:sym typeface="Symbol" pitchFamily="18" charset="2"/>
              </a:rPr>
              <a:t> 1/cm</a:t>
            </a:r>
            <a:r>
              <a:rPr lang="hu-HU" baseline="30000" dirty="0" smtClean="0">
                <a:sym typeface="Symbol" pitchFamily="18" charset="2"/>
              </a:rPr>
              <a:t>3</a:t>
            </a:r>
            <a:r>
              <a:rPr lang="hu-HU" dirty="0" smtClean="0">
                <a:sym typeface="Symbol" pitchFamily="18" charset="2"/>
              </a:rPr>
              <a:t> in our cas</a:t>
            </a:r>
            <a:r>
              <a:rPr lang="en-GB" dirty="0" smtClean="0">
                <a:sym typeface="Symbol" pitchFamily="18" charset="2"/>
              </a:rPr>
              <a:t>e </a:t>
            </a:r>
            <a:r>
              <a:rPr lang="en-GB" dirty="0" smtClean="0">
                <a:sym typeface="Symbol"/>
              </a:rPr>
              <a:t> ionisation avalanche</a:t>
            </a:r>
            <a:endParaRPr lang="hu-HU" dirty="0" smtClean="0">
              <a:sym typeface="Symbol" pitchFamily="18" charset="2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Under what conditions will an arc form?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2843808" y="3573016"/>
            <a:ext cx="5076564" cy="1818519"/>
            <a:chOff x="2500313" y="3714750"/>
            <a:chExt cx="5143500" cy="1928813"/>
          </a:xfrm>
        </p:grpSpPr>
        <p:sp>
          <p:nvSpPr>
            <p:cNvPr id="4" name="Rectangle 3"/>
            <p:cNvSpPr/>
            <p:nvPr/>
          </p:nvSpPr>
          <p:spPr bwMode="auto">
            <a:xfrm>
              <a:off x="4071938" y="3714750"/>
              <a:ext cx="2000250" cy="35718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GB" sz="1600" dirty="0">
                  <a:solidFill>
                    <a:schemeClr val="tx1"/>
                  </a:solidFill>
                  <a:latin typeface="Verdana" pitchFamily="34" charset="0"/>
                </a:rPr>
                <a:t>High electric field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3000375" y="4214813"/>
              <a:ext cx="4214813" cy="3571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GB" sz="1600" dirty="0">
                  <a:solidFill>
                    <a:schemeClr val="tx1"/>
                  </a:solidFill>
                  <a:latin typeface="Verdana" pitchFamily="34" charset="0"/>
                </a:rPr>
                <a:t>Electron emission, </a:t>
              </a:r>
              <a:r>
                <a:rPr lang="en-GB" sz="1600" dirty="0" smtClean="0">
                  <a:solidFill>
                    <a:schemeClr val="tx1"/>
                  </a:solidFill>
                  <a:latin typeface="Verdana" pitchFamily="34" charset="0"/>
                </a:rPr>
                <a:t>neutral </a:t>
              </a:r>
              <a:r>
                <a:rPr lang="en-GB" sz="1600" dirty="0">
                  <a:solidFill>
                    <a:schemeClr val="tx1"/>
                  </a:solidFill>
                  <a:latin typeface="Verdana" pitchFamily="34" charset="0"/>
                </a:rPr>
                <a:t>evaporation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500313" y="4786313"/>
              <a:ext cx="5143500" cy="3571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GB" sz="1600" dirty="0">
                  <a:solidFill>
                    <a:schemeClr val="tx1"/>
                  </a:solidFill>
                  <a:latin typeface="Verdana" pitchFamily="34" charset="0"/>
                </a:rPr>
                <a:t>Ionisation</a:t>
              </a:r>
              <a:r>
                <a:rPr lang="hu-HU" sz="1600" dirty="0">
                  <a:solidFill>
                    <a:schemeClr val="tx1"/>
                  </a:solidFill>
                  <a:latin typeface="Verdana" pitchFamily="34" charset="0"/>
                  <a:sym typeface="Symbol" pitchFamily="18" charset="2"/>
                </a:rPr>
                <a:t> </a:t>
              </a:r>
              <a:r>
                <a:rPr lang="en-GB" sz="1600" dirty="0">
                  <a:solidFill>
                    <a:schemeClr val="tx1"/>
                  </a:solidFill>
                  <a:latin typeface="Verdana" pitchFamily="34" charset="0"/>
                </a:rPr>
                <a:t> </a:t>
              </a:r>
              <a:r>
                <a:rPr lang="hu-HU" sz="1600" dirty="0">
                  <a:solidFill>
                    <a:schemeClr val="tx1"/>
                  </a:solidFill>
                  <a:latin typeface="Verdana" pitchFamily="34" charset="0"/>
                  <a:sym typeface="Symbol" pitchFamily="18" charset="2"/>
                </a:rPr>
                <a:t>e</a:t>
              </a:r>
              <a:r>
                <a:rPr lang="hu-HU" sz="1600" baseline="30000" dirty="0">
                  <a:solidFill>
                    <a:schemeClr val="tx1"/>
                  </a:solidFill>
                  <a:latin typeface="Verdana" pitchFamily="34" charset="0"/>
                  <a:sym typeface="Symbol" pitchFamily="18" charset="2"/>
                </a:rPr>
                <a:t>–</a:t>
              </a:r>
              <a:r>
                <a:rPr lang="hu-HU" sz="1600" dirty="0">
                  <a:solidFill>
                    <a:schemeClr val="tx1"/>
                  </a:solidFill>
                  <a:latin typeface="Verdana" pitchFamily="34" charset="0"/>
                  <a:sym typeface="Symbol" pitchFamily="18" charset="2"/>
                </a:rPr>
                <a:t>, Cu and Cu</a:t>
              </a:r>
              <a:r>
                <a:rPr lang="hu-HU" sz="1600" baseline="30000" dirty="0">
                  <a:solidFill>
                    <a:schemeClr val="tx1"/>
                  </a:solidFill>
                  <a:latin typeface="Verdana" pitchFamily="34" charset="0"/>
                  <a:sym typeface="Symbol" pitchFamily="18" charset="2"/>
                </a:rPr>
                <a:t>+</a:t>
              </a:r>
              <a:r>
                <a:rPr lang="hu-HU" sz="1600" dirty="0">
                  <a:solidFill>
                    <a:schemeClr val="tx1"/>
                  </a:solidFill>
                  <a:latin typeface="Verdana" pitchFamily="34" charset="0"/>
                  <a:sym typeface="Symbol" pitchFamily="18" charset="2"/>
                </a:rPr>
                <a:t> densities build u</a:t>
              </a:r>
              <a:r>
                <a:rPr lang="en-GB" sz="1600" dirty="0">
                  <a:solidFill>
                    <a:schemeClr val="tx1"/>
                  </a:solidFill>
                  <a:latin typeface="Verdana" pitchFamily="34" charset="0"/>
                  <a:sym typeface="Symbol" pitchFamily="18" charset="2"/>
                </a:rPr>
                <a:t>p</a:t>
              </a:r>
              <a:endParaRPr lang="en-GB" sz="1600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7" name="Bent-Up Arrow 6"/>
            <p:cNvSpPr/>
            <p:nvPr/>
          </p:nvSpPr>
          <p:spPr bwMode="auto">
            <a:xfrm rot="10800000">
              <a:off x="3143250" y="3786188"/>
              <a:ext cx="785813" cy="357187"/>
            </a:xfrm>
            <a:prstGeom prst="bentUpArrow">
              <a:avLst>
                <a:gd name="adj1" fmla="val 5723"/>
                <a:gd name="adj2" fmla="val 14398"/>
                <a:gd name="adj3" fmla="val 26927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Bent-Up Arrow 7"/>
            <p:cNvSpPr/>
            <p:nvPr/>
          </p:nvSpPr>
          <p:spPr bwMode="auto">
            <a:xfrm rot="10800000">
              <a:off x="2500313" y="4286250"/>
              <a:ext cx="428625" cy="357188"/>
            </a:xfrm>
            <a:prstGeom prst="bentUpArrow">
              <a:avLst>
                <a:gd name="adj1" fmla="val 5723"/>
                <a:gd name="adj2" fmla="val 14398"/>
                <a:gd name="adj3" fmla="val 26927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714750" y="5286375"/>
              <a:ext cx="2714625" cy="35718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en-GB" sz="1600" dirty="0">
                  <a:solidFill>
                    <a:schemeClr val="tx1"/>
                  </a:solidFill>
                  <a:latin typeface="Verdana" pitchFamily="34" charset="0"/>
                </a:rPr>
                <a:t>Sputtering neutrals</a:t>
              </a:r>
            </a:p>
          </p:txBody>
        </p:sp>
        <p:sp>
          <p:nvSpPr>
            <p:cNvPr id="10" name="Bent-Up Arrow 9"/>
            <p:cNvSpPr/>
            <p:nvPr/>
          </p:nvSpPr>
          <p:spPr bwMode="auto">
            <a:xfrm rot="5400000">
              <a:off x="2732088" y="5018088"/>
              <a:ext cx="357187" cy="750887"/>
            </a:xfrm>
            <a:prstGeom prst="bentUpArrow">
              <a:avLst>
                <a:gd name="adj1" fmla="val 5723"/>
                <a:gd name="adj2" fmla="val 14398"/>
                <a:gd name="adj3" fmla="val 26927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Bent-Up Arrow 10"/>
            <p:cNvSpPr/>
            <p:nvPr/>
          </p:nvSpPr>
          <p:spPr bwMode="auto">
            <a:xfrm>
              <a:off x="6786563" y="5214938"/>
              <a:ext cx="714375" cy="322262"/>
            </a:xfrm>
            <a:prstGeom prst="bentUpArrow">
              <a:avLst>
                <a:gd name="adj1" fmla="val 5723"/>
                <a:gd name="adj2" fmla="val 14398"/>
                <a:gd name="adj3" fmla="val 26927"/>
              </a:avLst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79612" y="1989139"/>
            <a:ext cx="6840538" cy="1115825"/>
          </a:xfrm>
        </p:spPr>
        <p:txBody>
          <a:bodyPr>
            <a:normAutofit/>
          </a:bodyPr>
          <a:lstStyle/>
          <a:p>
            <a:r>
              <a:rPr lang="en-GB" dirty="0" smtClean="0"/>
              <a:t>K</a:t>
            </a:r>
            <a:r>
              <a:rPr lang="hu-HU" dirty="0" smtClean="0"/>
              <a:t>nowing </a:t>
            </a:r>
            <a:r>
              <a:rPr lang="en-GB" dirty="0" smtClean="0">
                <a:solidFill>
                  <a:schemeClr val="accent3"/>
                </a:solidFill>
              </a:rPr>
              <a:t>flux &amp; energy distribution </a:t>
            </a:r>
            <a:r>
              <a:rPr lang="en-GB" dirty="0" smtClean="0"/>
              <a:t>of incident ions, erosion and sputtering was simulated</a:t>
            </a:r>
            <a:r>
              <a:rPr lang="hu-HU" dirty="0" smtClean="0"/>
              <a:t> with MD</a:t>
            </a:r>
            <a:endParaRPr lang="en-GB" dirty="0" smtClean="0"/>
          </a:p>
          <a:p>
            <a:r>
              <a:rPr lang="en-GB" dirty="0" smtClean="0"/>
              <a:t>Flux of ~10</a:t>
            </a:r>
            <a:r>
              <a:rPr lang="en-GB" baseline="30000" dirty="0" smtClean="0"/>
              <a:t>25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 </a:t>
            </a:r>
            <a:r>
              <a:rPr lang="en-GB" dirty="0" smtClean="0"/>
              <a:t>on e.g. r=15 nm circle </a:t>
            </a:r>
            <a:r>
              <a:rPr lang="en-GB" dirty="0" smtClean="0">
                <a:sym typeface="Symbol"/>
              </a:rPr>
              <a:t> 1</a:t>
            </a:r>
            <a:r>
              <a:rPr lang="en-GB" dirty="0" smtClean="0"/>
              <a:t> ion/20 </a:t>
            </a:r>
            <a:r>
              <a:rPr lang="en-GB" dirty="0" err="1" smtClean="0"/>
              <a:t>fs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Stage 5: Cathode damage </a:t>
            </a:r>
            <a:br>
              <a:rPr lang="en-GB" dirty="0" smtClean="0"/>
            </a:br>
            <a:r>
              <a:rPr lang="en-GB" dirty="0" smtClean="0"/>
              <a:t>due to ion bombardment</a:t>
            </a:r>
            <a:endParaRPr lang="en-GB" dirty="0"/>
          </a:p>
        </p:txBody>
      </p:sp>
      <p:pic>
        <p:nvPicPr>
          <p:cNvPr id="6" name="Picture 14" descr="crater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429000"/>
            <a:ext cx="2057400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crater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3429000"/>
            <a:ext cx="2057400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crater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429000"/>
            <a:ext cx="2057400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" descr="crater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9738" y="3429000"/>
            <a:ext cx="2051050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51520" y="5517232"/>
            <a:ext cx="69487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H. </a:t>
            </a:r>
            <a:r>
              <a:rPr lang="en-US" sz="1400" dirty="0" err="1" smtClean="0"/>
              <a:t>Timko</a:t>
            </a:r>
            <a:r>
              <a:rPr lang="en-US" sz="1400" dirty="0" smtClean="0"/>
              <a:t>, F. </a:t>
            </a:r>
            <a:r>
              <a:rPr lang="en-US" sz="1400" dirty="0" err="1" smtClean="0"/>
              <a:t>Djurabekova</a:t>
            </a:r>
            <a:r>
              <a:rPr lang="en-US" sz="1400" dirty="0" smtClean="0"/>
              <a:t>, K. </a:t>
            </a:r>
            <a:r>
              <a:rPr lang="en-US" sz="1400" dirty="0" err="1" smtClean="0"/>
              <a:t>Nordlund</a:t>
            </a:r>
            <a:r>
              <a:rPr lang="en-US" sz="1400" dirty="0" smtClean="0"/>
              <a:t>, L. </a:t>
            </a:r>
            <a:r>
              <a:rPr lang="en-US" sz="1400" dirty="0" err="1" smtClean="0"/>
              <a:t>Costelle</a:t>
            </a:r>
            <a:r>
              <a:rPr lang="en-US" sz="1400" dirty="0" smtClean="0"/>
              <a:t>, K. </a:t>
            </a:r>
            <a:r>
              <a:rPr lang="en-US" sz="1400" dirty="0" err="1" smtClean="0"/>
              <a:t>Matyash</a:t>
            </a:r>
            <a:r>
              <a:rPr lang="en-US" sz="1400" dirty="0" smtClean="0"/>
              <a:t>, R. Schneider, A. </a:t>
            </a:r>
            <a:r>
              <a:rPr lang="en-US" sz="1400" dirty="0" err="1" smtClean="0"/>
              <a:t>Toerklep</a:t>
            </a:r>
            <a:r>
              <a:rPr lang="en-US" sz="1400" dirty="0" smtClean="0"/>
              <a:t>, G. </a:t>
            </a:r>
            <a:r>
              <a:rPr lang="en-US" sz="1400" dirty="0" err="1" smtClean="0"/>
              <a:t>Arnau-Izquierdo</a:t>
            </a:r>
            <a:r>
              <a:rPr lang="en-US" sz="1400" dirty="0" smtClean="0"/>
              <a:t>, A. </a:t>
            </a:r>
            <a:r>
              <a:rPr lang="en-US" sz="1400" dirty="0" err="1" smtClean="0"/>
              <a:t>Descoeudres</a:t>
            </a:r>
            <a:r>
              <a:rPr lang="en-US" sz="1400" dirty="0" smtClean="0"/>
              <a:t>, S. </a:t>
            </a:r>
            <a:r>
              <a:rPr lang="en-US" sz="1400" dirty="0" err="1" smtClean="0"/>
              <a:t>Calatroni</a:t>
            </a:r>
            <a:r>
              <a:rPr lang="en-US" sz="1400" dirty="0" smtClean="0"/>
              <a:t>, M. </a:t>
            </a:r>
            <a:r>
              <a:rPr lang="en-US" sz="1400" dirty="0" err="1" smtClean="0"/>
              <a:t>Taborelli</a:t>
            </a:r>
            <a:r>
              <a:rPr lang="en-US" sz="1400" dirty="0" smtClean="0"/>
              <a:t> , and W. </a:t>
            </a:r>
            <a:r>
              <a:rPr lang="en-US" sz="1400" dirty="0" err="1" smtClean="0"/>
              <a:t>Wuensch</a:t>
            </a:r>
            <a:r>
              <a:rPr lang="en-US" sz="1400" dirty="0" smtClean="0"/>
              <a:t>, “</a:t>
            </a:r>
            <a:r>
              <a:rPr lang="en-GB" sz="1400" i="1" dirty="0" smtClean="0"/>
              <a:t>Mechanism of surface modification in the plasma-surface interaction in electrical arcs</a:t>
            </a:r>
            <a:r>
              <a:rPr lang="en-US" sz="1400" dirty="0" smtClean="0"/>
              <a:t>”, </a:t>
            </a:r>
            <a:r>
              <a:rPr lang="en-US" sz="1400" b="1" dirty="0" smtClean="0"/>
              <a:t>Phys. Rev. B 81</a:t>
            </a:r>
            <a:r>
              <a:rPr lang="en-US" sz="1400" dirty="0" smtClean="0"/>
              <a:t>, 184109 (2010)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Mechanism of </a:t>
            </a:r>
            <a:br>
              <a:rPr lang="en-GB" dirty="0" smtClean="0"/>
            </a:br>
            <a:r>
              <a:rPr lang="en-GB" dirty="0" smtClean="0"/>
              <a:t>surface modification</a:t>
            </a:r>
            <a:endParaRPr lang="en-GB" dirty="0"/>
          </a:p>
        </p:txBody>
      </p:sp>
      <p:pic>
        <p:nvPicPr>
          <p:cNvPr id="8" name="MD_DCarc_200ions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979712" y="1917332"/>
            <a:ext cx="4469577" cy="442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soportba foglalás 25"/>
          <p:cNvGrpSpPr>
            <a:grpSpLocks/>
          </p:cNvGrpSpPr>
          <p:nvPr/>
        </p:nvGrpSpPr>
        <p:grpSpPr bwMode="auto">
          <a:xfrm>
            <a:off x="5472100" y="1376772"/>
            <a:ext cx="3671900" cy="2909478"/>
            <a:chOff x="1857356" y="1071546"/>
            <a:chExt cx="4510101" cy="3561482"/>
          </a:xfrm>
        </p:grpSpPr>
        <p:pic>
          <p:nvPicPr>
            <p:cNvPr id="5" name="Kép 16" descr="A1_3D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1071546"/>
              <a:ext cx="4510101" cy="3561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Csoportba foglalás 24"/>
            <p:cNvGrpSpPr>
              <a:grpSpLocks/>
            </p:cNvGrpSpPr>
            <p:nvPr/>
          </p:nvGrpSpPr>
          <p:grpSpPr bwMode="auto">
            <a:xfrm>
              <a:off x="4214016" y="3495527"/>
              <a:ext cx="2002646" cy="505771"/>
              <a:chOff x="4214016" y="3495527"/>
              <a:chExt cx="2002646" cy="505771"/>
            </a:xfrm>
          </p:grpSpPr>
          <p:grpSp>
            <p:nvGrpSpPr>
              <p:cNvPr id="7" name="Csoportba foglalás 22"/>
              <p:cNvGrpSpPr>
                <a:grpSpLocks/>
              </p:cNvGrpSpPr>
              <p:nvPr/>
            </p:nvGrpSpPr>
            <p:grpSpPr bwMode="auto">
              <a:xfrm>
                <a:off x="4214016" y="3857628"/>
                <a:ext cx="2002646" cy="143670"/>
                <a:chOff x="4214016" y="3857628"/>
                <a:chExt cx="2002646" cy="143670"/>
              </a:xfrm>
            </p:grpSpPr>
            <p:cxnSp>
              <p:nvCxnSpPr>
                <p:cNvPr id="9" name="Egyenes összekötő 18"/>
                <p:cNvCxnSpPr>
                  <a:cxnSpLocks noChangeShapeType="1"/>
                </p:cNvCxnSpPr>
                <p:nvPr/>
              </p:nvCxnSpPr>
              <p:spPr bwMode="auto">
                <a:xfrm>
                  <a:off x="4214810" y="3929066"/>
                  <a:ext cx="2000264" cy="1588"/>
                </a:xfrm>
                <a:prstGeom prst="line">
                  <a:avLst/>
                </a:prstGeom>
                <a:noFill/>
                <a:ln w="19050" cap="sq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0" name="Egyenes összekötő 2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143372" y="3929066"/>
                  <a:ext cx="142876" cy="1588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1" name="Egyenes összekötő 21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144430" y="3928272"/>
                  <a:ext cx="142876" cy="1588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8" name="Szövegdoboz 23"/>
              <p:cNvSpPr txBox="1">
                <a:spLocks noChangeArrowheads="1"/>
              </p:cNvSpPr>
              <p:nvPr/>
            </p:nvSpPr>
            <p:spPr bwMode="auto">
              <a:xfrm>
                <a:off x="4687615" y="3495527"/>
                <a:ext cx="1149793" cy="4520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hu-HU" sz="1800" b="1" dirty="0">
                    <a:solidFill>
                      <a:schemeClr val="tx1"/>
                    </a:solidFill>
                  </a:rPr>
                  <a:t>10 </a:t>
                </a:r>
                <a:r>
                  <a:rPr lang="el-GR" sz="1800" b="1" dirty="0">
                    <a:solidFill>
                      <a:schemeClr val="tx1"/>
                    </a:solidFill>
                  </a:rPr>
                  <a:t>μ</a:t>
                </a:r>
                <a:r>
                  <a:rPr lang="hu-HU" sz="1800" b="1" dirty="0">
                    <a:solidFill>
                      <a:schemeClr val="tx1"/>
                    </a:solidFill>
                  </a:rPr>
                  <a:t>m</a:t>
                </a:r>
                <a:endParaRPr lang="en-GB" sz="18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5657328" y="4437112"/>
            <a:ext cx="3189810" cy="1766701"/>
            <a:chOff x="4929188" y="3786188"/>
            <a:chExt cx="3917950" cy="2162175"/>
          </a:xfrm>
        </p:grpSpPr>
        <p:pic>
          <p:nvPicPr>
            <p:cNvPr id="13" name="Kép 20" descr="AFM_comparison_photoshopped_cropped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29188" y="3786188"/>
              <a:ext cx="3917950" cy="216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Csoportba foglalás 17"/>
            <p:cNvGrpSpPr>
              <a:grpSpLocks/>
            </p:cNvGrpSpPr>
            <p:nvPr/>
          </p:nvGrpSpPr>
          <p:grpSpPr bwMode="auto">
            <a:xfrm>
              <a:off x="6929438" y="5715000"/>
              <a:ext cx="1858962" cy="142875"/>
              <a:chOff x="3857620" y="6357958"/>
              <a:chExt cx="1858975" cy="142875"/>
            </a:xfrm>
          </p:grpSpPr>
          <p:cxnSp>
            <p:nvCxnSpPr>
              <p:cNvPr id="16" name="Egyenes összekötő 18"/>
              <p:cNvCxnSpPr>
                <a:cxnSpLocks noChangeShapeType="1"/>
              </p:cNvCxnSpPr>
              <p:nvPr/>
            </p:nvCxnSpPr>
            <p:spPr bwMode="auto">
              <a:xfrm>
                <a:off x="3857620" y="6429396"/>
                <a:ext cx="1857375" cy="1587"/>
              </a:xfrm>
              <a:prstGeom prst="line">
                <a:avLst/>
              </a:prstGeom>
              <a:noFill/>
              <a:ln w="19050" cap="sq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7" name="Egyenes összekötő 20"/>
              <p:cNvCxnSpPr>
                <a:cxnSpLocks noChangeShapeType="1"/>
              </p:cNvCxnSpPr>
              <p:nvPr/>
            </p:nvCxnSpPr>
            <p:spPr bwMode="auto">
              <a:xfrm rot="5400000">
                <a:off x="3786976" y="6428602"/>
                <a:ext cx="142875" cy="158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8" name="Egyenes összekötő 20"/>
              <p:cNvCxnSpPr>
                <a:cxnSpLocks noChangeShapeType="1"/>
              </p:cNvCxnSpPr>
              <p:nvPr/>
            </p:nvCxnSpPr>
            <p:spPr bwMode="auto">
              <a:xfrm rot="5400000">
                <a:off x="5644364" y="6428602"/>
                <a:ext cx="142875" cy="158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15" name="Szövegdoboz 23"/>
            <p:cNvSpPr txBox="1">
              <a:spLocks noChangeArrowheads="1"/>
            </p:cNvSpPr>
            <p:nvPr/>
          </p:nvSpPr>
          <p:spPr bwMode="auto">
            <a:xfrm>
              <a:off x="7500938" y="5429250"/>
              <a:ext cx="1000125" cy="34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u-HU" sz="1800" b="1">
                  <a:solidFill>
                    <a:schemeClr val="tx1"/>
                  </a:solidFill>
                </a:rPr>
                <a:t>50 nm</a:t>
              </a:r>
              <a:endParaRPr lang="en-GB" sz="1800" b="1">
                <a:solidFill>
                  <a:schemeClr val="tx1"/>
                </a:solidFill>
              </a:endParaRPr>
            </a:p>
          </p:txBody>
        </p:sp>
      </p:grpSp>
      <p:pic>
        <p:nvPicPr>
          <p:cNvPr id="19" name="Picture 17" descr="depth_profiles_joint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005064"/>
            <a:ext cx="3210414" cy="236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15716" y="1989139"/>
            <a:ext cx="3492388" cy="2159941"/>
          </a:xfrm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hu-HU" dirty="0" smtClean="0"/>
              <a:t>Self-similarity:</a:t>
            </a:r>
          </a:p>
          <a:p>
            <a:pPr marL="0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Crater depth to width ratio </a:t>
            </a:r>
            <a:r>
              <a:rPr lang="en-GB" dirty="0" smtClean="0"/>
              <a:t>remains constant over several </a:t>
            </a:r>
            <a:r>
              <a:rPr lang="hu-HU" dirty="0" smtClean="0"/>
              <a:t>orders of magnitude</a:t>
            </a:r>
            <a:r>
              <a:rPr lang="en-GB" dirty="0" smtClean="0"/>
              <a:t>, </a:t>
            </a:r>
            <a:r>
              <a:rPr lang="hu-HU" dirty="0" smtClean="0"/>
              <a:t>and i</a:t>
            </a:r>
            <a:r>
              <a:rPr lang="en-GB" dirty="0" smtClean="0"/>
              <a:t>s the same for experiment and simulation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</a:t>
            </a:r>
            <a:r>
              <a:rPr lang="hu-HU" dirty="0" smtClean="0"/>
              <a:t> to experiment</a:t>
            </a:r>
            <a:endParaRPr lang="en-GB" dirty="0"/>
          </a:p>
        </p:txBody>
      </p:sp>
      <p:pic>
        <p:nvPicPr>
          <p:cNvPr id="20" name="Picture 19" descr="craters_cro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56992"/>
            <a:ext cx="1845365" cy="299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Outlook</a:t>
            </a:r>
            <a:endParaRPr lang="en-GB" dirty="0"/>
          </a:p>
        </p:txBody>
      </p:sp>
      <p:pic>
        <p:nvPicPr>
          <p:cNvPr id="4" name="Picture 3" descr="theory_higg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4348" y="152636"/>
            <a:ext cx="1105380" cy="154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08004" y="2024844"/>
            <a:ext cx="4284476" cy="41592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66700" marR="0" lvl="0" indent="-266700" defTabSz="914400" rtl="0" eaLnBrk="1" fontAlgn="auto" latinLnBrk="0" hangingPunct="1">
              <a:lnSpc>
                <a:spcPts val="2500"/>
              </a:lnSpc>
              <a:spcBef>
                <a:spcPct val="2000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We have established</a:t>
            </a:r>
            <a:r>
              <a:rPr kumimoji="0" lang="en-GB" sz="20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 a </a:t>
            </a:r>
            <a:r>
              <a:rPr kumimoji="0" lang="en-GB" sz="2000" b="0" i="0" u="none" strike="noStrike" kern="1200" cap="none" spc="0" normalizeH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ranking of materials</a:t>
            </a:r>
            <a:r>
              <a:rPr kumimoji="0" lang="en-GB" sz="20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 and understood many bits and pieces of the puzzle already</a:t>
            </a:r>
          </a:p>
          <a:p>
            <a:pPr marL="266700" marR="0" lvl="0" indent="-266700" defTabSz="914400" rtl="0" eaLnBrk="1" fontAlgn="auto" latinLnBrk="0" hangingPunct="1">
              <a:lnSpc>
                <a:spcPts val="2500"/>
              </a:lnSpc>
              <a:spcBef>
                <a:spcPct val="2000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lang="en-GB" sz="2000" baseline="0" dirty="0" smtClean="0">
                <a:latin typeface="Palatino Linotype" pitchFamily="18" charset="0"/>
                <a:cs typeface="Courier New" pitchFamily="49" charset="0"/>
              </a:rPr>
              <a:t>Still</a:t>
            </a:r>
            <a:r>
              <a:rPr lang="en-GB" sz="2000" dirty="0" smtClean="0">
                <a:latin typeface="Palatino Linotype" pitchFamily="18" charset="0"/>
                <a:cs typeface="Courier New" pitchFamily="49" charset="0"/>
              </a:rPr>
              <a:t> many open questions remain. To answer them, we need a close interaction between </a:t>
            </a:r>
            <a:r>
              <a:rPr lang="en-GB" sz="2000" i="1" dirty="0" smtClean="0">
                <a:latin typeface="Palatino Linotype" pitchFamily="18" charset="0"/>
                <a:cs typeface="Courier New" pitchFamily="49" charset="0"/>
              </a:rPr>
              <a:t>theory and experiment</a:t>
            </a:r>
          </a:p>
          <a:p>
            <a:pPr marL="723900" lvl="1" indent="-266700">
              <a:lnSpc>
                <a:spcPts val="2500"/>
              </a:lnSpc>
              <a:spcBef>
                <a:spcPct val="2000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defRPr/>
            </a:pPr>
            <a:r>
              <a:rPr lang="en-GB" sz="2000" dirty="0" smtClean="0">
                <a:latin typeface="Palatino Linotype" pitchFamily="18" charset="0"/>
                <a:cs typeface="Courier New" pitchFamily="49" charset="0"/>
              </a:rPr>
              <a:t>Future of DC experiments:  To test more </a:t>
            </a:r>
            <a:r>
              <a:rPr lang="en-GB" sz="2000" dirty="0" smtClean="0">
                <a:solidFill>
                  <a:schemeClr val="accent2"/>
                </a:solidFill>
                <a:latin typeface="Palatino Linotype" pitchFamily="18" charset="0"/>
                <a:cs typeface="Courier New" pitchFamily="49" charset="0"/>
              </a:rPr>
              <a:t>basic</a:t>
            </a:r>
            <a:r>
              <a:rPr lang="en-GB" sz="2000" dirty="0" smtClean="0">
                <a:latin typeface="Palatino Linotype" pitchFamily="18" charset="0"/>
                <a:cs typeface="Courier New" pitchFamily="49" charset="0"/>
              </a:rPr>
              <a:t> physics</a:t>
            </a:r>
          </a:p>
          <a:p>
            <a:pPr marL="723900" lvl="1" indent="-266700">
              <a:lnSpc>
                <a:spcPts val="2500"/>
              </a:lnSpc>
              <a:spcBef>
                <a:spcPct val="2000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defRPr/>
            </a:pPr>
            <a:r>
              <a:rPr lang="en-GB" sz="2000" dirty="0" smtClean="0">
                <a:latin typeface="Palatino Linotype" pitchFamily="18" charset="0"/>
                <a:cs typeface="Courier New" pitchFamily="49" charset="0"/>
              </a:rPr>
              <a:t>Multi-scale model: Give </a:t>
            </a:r>
            <a:r>
              <a:rPr lang="en-GB" sz="2000" dirty="0" smtClean="0">
                <a:solidFill>
                  <a:schemeClr val="accent2"/>
                </a:solidFill>
                <a:latin typeface="Palatino Linotype" pitchFamily="18" charset="0"/>
                <a:cs typeface="Courier New" pitchFamily="49" charset="0"/>
              </a:rPr>
              <a:t>predictions</a:t>
            </a:r>
            <a:r>
              <a:rPr lang="en-GB" sz="2000" dirty="0" smtClean="0">
                <a:latin typeface="Palatino Linotype" pitchFamily="18" charset="0"/>
                <a:cs typeface="Courier New" pitchFamily="49" charset="0"/>
              </a:rPr>
              <a:t> to their outcome</a:t>
            </a:r>
          </a:p>
        </p:txBody>
      </p:sp>
      <p:pic>
        <p:nvPicPr>
          <p:cNvPr id="6" name="TM8_ci10_v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59532" y="2712056"/>
            <a:ext cx="4032448" cy="32496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231287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2D Arc-PIC code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Kép 5" descr="TESL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7"/>
            <a:ext cx="2627784" cy="3502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Kép 2" descr="cern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Cím 1"/>
          <p:cNvSpPr>
            <a:spLocks noGrp="1"/>
          </p:cNvSpPr>
          <p:nvPr>
            <p:ph type="title" idx="4294967295"/>
          </p:nvPr>
        </p:nvSpPr>
        <p:spPr>
          <a:xfrm>
            <a:off x="2699792" y="1844824"/>
            <a:ext cx="3600400" cy="2988332"/>
          </a:xfrm>
        </p:spPr>
        <p:txBody>
          <a:bodyPr>
            <a:noAutofit/>
          </a:bodyPr>
          <a:lstStyle/>
          <a:p>
            <a:r>
              <a:rPr lang="en-GB" sz="2400" dirty="0" smtClean="0"/>
              <a:t>Interested? Come to our </a:t>
            </a:r>
            <a:r>
              <a:rPr lang="en-GB" sz="2400" dirty="0" smtClean="0">
                <a:solidFill>
                  <a:schemeClr val="accent3"/>
                </a:solidFill>
              </a:rPr>
              <a:t>Breakdown workshop </a:t>
            </a:r>
            <a:r>
              <a:rPr lang="en-GB" sz="2400" i="1" dirty="0" smtClean="0">
                <a:solidFill>
                  <a:schemeClr val="accent3"/>
                </a:solidFill>
              </a:rPr>
              <a:t>‘</a:t>
            </a:r>
            <a:r>
              <a:rPr lang="en-GB" sz="2400" i="1" dirty="0" err="1" smtClean="0">
                <a:solidFill>
                  <a:schemeClr val="accent3"/>
                </a:solidFill>
              </a:rPr>
              <a:t>MeVArc</a:t>
            </a:r>
            <a:r>
              <a:rPr lang="en-GB" sz="2400" i="1" dirty="0" smtClean="0">
                <a:solidFill>
                  <a:schemeClr val="accent3"/>
                </a:solidFill>
              </a:rPr>
              <a:t>’ </a:t>
            </a:r>
            <a:r>
              <a:rPr lang="en-GB" sz="2400" dirty="0" smtClean="0"/>
              <a:t>June 27-30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, 2011 in Helsinki!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hu-HU" dirty="0" smtClean="0"/>
              <a:t>Thank you!</a:t>
            </a:r>
            <a:endParaRPr lang="en-GB" dirty="0" smtClean="0"/>
          </a:p>
        </p:txBody>
      </p:sp>
      <p:pic>
        <p:nvPicPr>
          <p:cNvPr id="28677" name="Kép 3" descr="cern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170884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Kép 4" descr="clic_her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33467" y="2330561"/>
            <a:ext cx="28670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30916 HDDS1 State2 Cup-side 0211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2260" y="4869160"/>
            <a:ext cx="1979712" cy="1512168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22101"/>
            <a:ext cx="2208845" cy="165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612" y="1989139"/>
            <a:ext cx="6840538" cy="2627993"/>
          </a:xfrm>
        </p:spPr>
        <p:txBody>
          <a:bodyPr>
            <a:normAutofit/>
          </a:bodyPr>
          <a:lstStyle/>
          <a:p>
            <a:r>
              <a:rPr lang="en-GB" dirty="0" smtClean="0"/>
              <a:t>Why to study vacuum discharges?</a:t>
            </a:r>
          </a:p>
          <a:p>
            <a:pPr marL="457200" indent="-457200">
              <a:buSzPct val="90000"/>
              <a:buAutoNum type="arabicPeriod"/>
            </a:pPr>
            <a:r>
              <a:rPr lang="en-GB" dirty="0" smtClean="0"/>
              <a:t>Going to the limits of conventional acceleration techniques </a:t>
            </a:r>
            <a:r>
              <a:rPr lang="en-GB" dirty="0" smtClean="0">
                <a:sym typeface="Symbol"/>
              </a:rPr>
              <a:t> </a:t>
            </a:r>
            <a:r>
              <a:rPr lang="en-GB" i="1" dirty="0" smtClean="0">
                <a:sym typeface="Symbol"/>
              </a:rPr>
              <a:t>highest possible gradient</a:t>
            </a:r>
          </a:p>
          <a:p>
            <a:pPr marL="457200" indent="-457200">
              <a:spcAft>
                <a:spcPts val="1200"/>
              </a:spcAft>
              <a:buSzPct val="90000"/>
              <a:buFont typeface="Wingdings" pitchFamily="2" charset="2"/>
              <a:buAutoNum type="arabicPeriod"/>
            </a:pPr>
            <a:r>
              <a:rPr lang="en-GB" dirty="0" smtClean="0"/>
              <a:t>Estimated power consumption: </a:t>
            </a:r>
            <a:r>
              <a:rPr lang="en-GB" b="1" dirty="0" smtClean="0">
                <a:solidFill>
                  <a:schemeClr val="accent2"/>
                </a:solidFill>
              </a:rPr>
              <a:t>415 MW </a:t>
            </a:r>
            <a:r>
              <a:rPr lang="en-GB" dirty="0" smtClean="0"/>
              <a:t>(LHC: 120 MW) </a:t>
            </a:r>
            <a:r>
              <a:rPr lang="en-GB" dirty="0" smtClean="0">
                <a:sym typeface="Symbol"/>
              </a:rPr>
              <a:t> </a:t>
            </a:r>
            <a:r>
              <a:rPr lang="en-GB" i="1" dirty="0" smtClean="0">
                <a:sym typeface="Symbol"/>
              </a:rPr>
              <a:t>cost reduction by </a:t>
            </a:r>
            <a:r>
              <a:rPr lang="en-GB" i="1" dirty="0" smtClean="0"/>
              <a:t>efficiency optimisation</a:t>
            </a:r>
          </a:p>
          <a:p>
            <a:r>
              <a:rPr lang="en-GB" dirty="0" smtClean="0"/>
              <a:t>Knowing how to lower breakdown rate is a key issue in points (1) and (2)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Main concern: Vacuum </a:t>
            </a:r>
            <a:br>
              <a:rPr lang="en-GB" dirty="0" smtClean="0"/>
            </a:br>
            <a:r>
              <a:rPr lang="en-GB" dirty="0" smtClean="0"/>
              <a:t>discharges in CLIC</a:t>
            </a:r>
            <a:endParaRPr lang="en-GB" dirty="0"/>
          </a:p>
        </p:txBody>
      </p:sp>
      <p:pic>
        <p:nvPicPr>
          <p:cNvPr id="12" name="Picture 11" descr="clic_tunne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39894" y="404664"/>
            <a:ext cx="2424594" cy="1872208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5589240"/>
            <a:ext cx="4248473" cy="79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43808" y="4896453"/>
            <a:ext cx="3708412" cy="584775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Detail of a CLIC accelerating structure, working at 100 MV/m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Fusion physics</a:t>
            </a:r>
          </a:p>
          <a:p>
            <a:endParaRPr lang="hu-HU" dirty="0" smtClean="0"/>
          </a:p>
          <a:p>
            <a:r>
              <a:rPr lang="hu-HU" dirty="0" smtClean="0"/>
              <a:t>Satellite systems</a:t>
            </a:r>
          </a:p>
          <a:p>
            <a:endParaRPr lang="hu-HU" dirty="0" smtClean="0"/>
          </a:p>
          <a:p>
            <a:r>
              <a:rPr lang="hu-HU" dirty="0" smtClean="0"/>
              <a:t>Industry</a:t>
            </a:r>
          </a:p>
          <a:p>
            <a:endParaRPr lang="hu-HU" dirty="0" smtClean="0"/>
          </a:p>
          <a:p>
            <a:r>
              <a:rPr lang="hu-HU" dirty="0" smtClean="0"/>
              <a:t>Linear collider designs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04856" cy="1150938"/>
          </a:xfrm>
        </p:spPr>
        <p:txBody>
          <a:bodyPr>
            <a:noAutofit/>
          </a:bodyPr>
          <a:lstStyle/>
          <a:p>
            <a:r>
              <a:rPr lang="en-GB" dirty="0" smtClean="0"/>
              <a:t>B</a:t>
            </a:r>
            <a:r>
              <a:rPr lang="hu-HU" dirty="0" smtClean="0"/>
              <a:t>reakdown </a:t>
            </a:r>
            <a:r>
              <a:rPr lang="en-GB" dirty="0" smtClean="0"/>
              <a:t>s</a:t>
            </a:r>
            <a:r>
              <a:rPr lang="hu-HU" dirty="0" smtClean="0"/>
              <a:t>tudies </a:t>
            </a:r>
            <a:r>
              <a:rPr lang="en-GB" dirty="0" smtClean="0"/>
              <a:t>h</a:t>
            </a:r>
            <a:r>
              <a:rPr lang="hu-HU" dirty="0" smtClean="0"/>
              <a:t>ave a </a:t>
            </a:r>
            <a:r>
              <a:rPr lang="en-GB" dirty="0" smtClean="0"/>
              <a:t>b</a:t>
            </a:r>
            <a:r>
              <a:rPr lang="hu-HU" dirty="0" smtClean="0"/>
              <a:t>road </a:t>
            </a:r>
            <a:r>
              <a:rPr lang="en-GB" dirty="0" smtClean="0"/>
              <a:t>a</a:t>
            </a:r>
            <a:r>
              <a:rPr lang="hu-HU" dirty="0" smtClean="0"/>
              <a:t>pplication </a:t>
            </a:r>
            <a:r>
              <a:rPr lang="en-GB" dirty="0" smtClean="0"/>
              <a:t>s</a:t>
            </a:r>
            <a:r>
              <a:rPr lang="hu-HU" dirty="0" smtClean="0"/>
              <a:t>pectrum</a:t>
            </a:r>
            <a:endParaRPr lang="en-GB" dirty="0"/>
          </a:p>
        </p:txBody>
      </p:sp>
      <p:pic>
        <p:nvPicPr>
          <p:cNvPr id="7" name="Picture 7" descr="structur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2100" y="4077072"/>
            <a:ext cx="134435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JE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3378" y="1916832"/>
            <a:ext cx="3653098" cy="21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5481228"/>
            <a:ext cx="5040560" cy="838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logo_mulcopin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843" y="4797152"/>
            <a:ext cx="1112837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arc_weld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4077072"/>
            <a:ext cx="1972559" cy="22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4320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Aim: </a:t>
            </a:r>
            <a:r>
              <a:rPr lang="en-GB" dirty="0" smtClean="0">
                <a:solidFill>
                  <a:schemeClr val="accent2"/>
                </a:solidFill>
              </a:rPr>
              <a:t>Predict</a:t>
            </a:r>
            <a:r>
              <a:rPr lang="en-GB" dirty="0" smtClean="0"/>
              <a:t> already in the design phase what </a:t>
            </a:r>
            <a:r>
              <a:rPr lang="en-GB" dirty="0" smtClean="0">
                <a:solidFill>
                  <a:schemeClr val="accent2"/>
                </a:solidFill>
              </a:rPr>
              <a:t>breakdown behaviour</a:t>
            </a:r>
            <a:r>
              <a:rPr lang="en-GB" dirty="0" smtClean="0"/>
              <a:t> a structure will have! </a:t>
            </a:r>
            <a:r>
              <a:rPr lang="en-GB" i="1" dirty="0" smtClean="0"/>
              <a:t>Why this is not trivial:</a:t>
            </a:r>
          </a:p>
          <a:p>
            <a:r>
              <a:rPr lang="en-GB" dirty="0" smtClean="0">
                <a:solidFill>
                  <a:schemeClr val="accent3"/>
                </a:solidFill>
              </a:rPr>
              <a:t>Lowering</a:t>
            </a:r>
            <a:r>
              <a:rPr lang="en-GB" dirty="0" smtClean="0"/>
              <a:t> breakdown rate (BDR) </a:t>
            </a:r>
          </a:p>
          <a:p>
            <a:pPr lvl="1"/>
            <a:r>
              <a:rPr lang="en-GB" dirty="0" smtClean="0"/>
              <a:t>How to prevent breakdowns? = How are they triggered?</a:t>
            </a:r>
          </a:p>
          <a:p>
            <a:r>
              <a:rPr lang="en-GB" dirty="0" smtClean="0"/>
              <a:t>Better </a:t>
            </a:r>
            <a:r>
              <a:rPr lang="en-GB" dirty="0" smtClean="0">
                <a:solidFill>
                  <a:schemeClr val="accent3"/>
                </a:solidFill>
              </a:rPr>
              <a:t>understanding</a:t>
            </a:r>
            <a:r>
              <a:rPr lang="en-GB" dirty="0" smtClean="0"/>
              <a:t> BDR to predict structure behaviour</a:t>
            </a:r>
          </a:p>
          <a:p>
            <a:pPr lvl="1"/>
            <a:r>
              <a:rPr lang="en-GB" dirty="0" smtClean="0"/>
              <a:t>Statistical or deterministic, independent events or “memory”?</a:t>
            </a:r>
          </a:p>
          <a:p>
            <a:pPr lvl="1"/>
            <a:r>
              <a:rPr lang="en-GB" dirty="0" smtClean="0"/>
              <a:t>Influence of material properties, surface treatments?</a:t>
            </a:r>
          </a:p>
          <a:p>
            <a:r>
              <a:rPr lang="en-GB" dirty="0" smtClean="0">
                <a:solidFill>
                  <a:schemeClr val="accent3"/>
                </a:solidFill>
              </a:rPr>
              <a:t>Interpreting</a:t>
            </a:r>
            <a:r>
              <a:rPr lang="en-GB" dirty="0" smtClean="0"/>
              <a:t> measurements – benchmark against theory; 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i="1" dirty="0" smtClean="0"/>
              <a:t>why this is not easy:</a:t>
            </a:r>
          </a:p>
          <a:p>
            <a:pPr lvl="1"/>
            <a:r>
              <a:rPr lang="en-GB" dirty="0" smtClean="0"/>
              <a:t>Involves many areas of physics </a:t>
            </a:r>
          </a:p>
          <a:p>
            <a:pPr lvl="1"/>
            <a:r>
              <a:rPr lang="en-GB" dirty="0" smtClean="0"/>
              <a:t>Different phenomena are interacting in a complicated way, involving time scales ~</a:t>
            </a:r>
            <a:r>
              <a:rPr lang="en-GB" dirty="0" err="1" smtClean="0"/>
              <a:t>fs</a:t>
            </a:r>
            <a:r>
              <a:rPr lang="en-GB" dirty="0" smtClean="0"/>
              <a:t> – h and length scales ~nm – m</a:t>
            </a:r>
          </a:p>
          <a:p>
            <a:pPr lvl="1"/>
            <a:r>
              <a:rPr lang="en-GB" dirty="0" smtClean="0"/>
              <a:t>Non-linear evolution of processes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about breakdown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Plasma_Ar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96852"/>
            <a:ext cx="9144000" cy="326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91580" y="4149081"/>
            <a:ext cx="7775574" cy="1044116"/>
          </a:xfrm>
        </p:spPr>
        <p:txBody>
          <a:bodyPr/>
          <a:lstStyle/>
          <a:p>
            <a:r>
              <a:rPr lang="en-GB" sz="3600" dirty="0" smtClean="0">
                <a:solidFill>
                  <a:schemeClr val="bg1"/>
                </a:solidFill>
              </a:rPr>
              <a:t>Breakdown Experiments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87624" y="1880828"/>
            <a:ext cx="2340260" cy="396044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waveform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Breakdowns in RF cavities</a:t>
            </a:r>
            <a:br>
              <a:rPr lang="en-GB" dirty="0" smtClean="0"/>
            </a:br>
            <a:r>
              <a:rPr lang="en-GB" dirty="0" smtClean="0"/>
              <a:t>– and how to diagnose them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935596" y="558924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Incident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2379" y="4869160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Reflected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83731" y="6129300"/>
            <a:ext cx="1356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accelerating structure</a:t>
            </a:r>
            <a:endParaRPr lang="en-US" sz="1400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68244" y="4823864"/>
            <a:ext cx="154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Transmitted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1763688" y="4689140"/>
            <a:ext cx="5288268" cy="1866448"/>
            <a:chOff x="683568" y="3356991"/>
            <a:chExt cx="7344816" cy="2592289"/>
          </a:xfrm>
        </p:grpSpPr>
        <p:cxnSp>
          <p:nvCxnSpPr>
            <p:cNvPr id="31" name="Straight Connector 30"/>
            <p:cNvCxnSpPr/>
            <p:nvPr/>
          </p:nvCxnSpPr>
          <p:spPr>
            <a:xfrm rot="5400000">
              <a:off x="7146286" y="4887162"/>
              <a:ext cx="180020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5148064" y="3356992"/>
              <a:ext cx="1368152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 rot="16200000">
              <a:off x="647564" y="3897052"/>
              <a:ext cx="1008112" cy="936104"/>
              <a:chOff x="3635896" y="1340768"/>
              <a:chExt cx="1008112" cy="936104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3635896" y="2060848"/>
                <a:ext cx="1008112" cy="21602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rc 22"/>
              <p:cNvSpPr/>
              <p:nvPr/>
            </p:nvSpPr>
            <p:spPr>
              <a:xfrm rot="5400000">
                <a:off x="3959932" y="1376772"/>
                <a:ext cx="720080" cy="648072"/>
              </a:xfrm>
              <a:prstGeom prst="arc">
                <a:avLst>
                  <a:gd name="adj1" fmla="val 15896090"/>
                  <a:gd name="adj2" fmla="val 0"/>
                </a:avLst>
              </a:prstGeom>
              <a:ln w="28575">
                <a:solidFill>
                  <a:schemeClr val="accent2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Arc 23"/>
              <p:cNvSpPr/>
              <p:nvPr/>
            </p:nvSpPr>
            <p:spPr>
              <a:xfrm rot="10800000">
                <a:off x="3635896" y="1340768"/>
                <a:ext cx="720080" cy="720080"/>
              </a:xfrm>
              <a:prstGeom prst="arc">
                <a:avLst>
                  <a:gd name="adj1" fmla="val 16160694"/>
                  <a:gd name="adj2" fmla="val 376285"/>
                </a:avLst>
              </a:prstGeom>
              <a:ln w="28575">
                <a:solidFill>
                  <a:schemeClr val="accent2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 rot="5400000">
              <a:off x="7056276" y="3825044"/>
              <a:ext cx="1008112" cy="936104"/>
              <a:chOff x="3635896" y="1340768"/>
              <a:chExt cx="1008112" cy="93610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635896" y="2060848"/>
                <a:ext cx="1008112" cy="21602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Arc 28"/>
              <p:cNvSpPr/>
              <p:nvPr/>
            </p:nvSpPr>
            <p:spPr>
              <a:xfrm rot="5400000">
                <a:off x="3959932" y="1376772"/>
                <a:ext cx="720080" cy="648072"/>
              </a:xfrm>
              <a:prstGeom prst="arc">
                <a:avLst>
                  <a:gd name="adj1" fmla="val 15896090"/>
                  <a:gd name="adj2" fmla="val 0"/>
                </a:avLst>
              </a:prstGeom>
              <a:ln w="28575">
                <a:solidFill>
                  <a:schemeClr val="accent2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Arc 29"/>
              <p:cNvSpPr/>
              <p:nvPr/>
            </p:nvSpPr>
            <p:spPr>
              <a:xfrm rot="10800000">
                <a:off x="3635896" y="1340768"/>
                <a:ext cx="720080" cy="720080"/>
              </a:xfrm>
              <a:prstGeom prst="arc">
                <a:avLst>
                  <a:gd name="adj1" fmla="val 16160694"/>
                  <a:gd name="adj2" fmla="val 376285"/>
                </a:avLst>
              </a:prstGeom>
              <a:ln w="28575">
                <a:solidFill>
                  <a:schemeClr val="accent2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" name="Picture 5" descr="Picture1.jpg"/>
            <p:cNvPicPr>
              <a:picLocks noChangeAspect="1"/>
            </p:cNvPicPr>
            <p:nvPr/>
          </p:nvPicPr>
          <p:blipFill>
            <a:blip r:embed="rId2" cstate="print"/>
            <a:srcRect l="9435" t="14164" r="13200" b="12186"/>
            <a:stretch>
              <a:fillRect/>
            </a:stretch>
          </p:blipFill>
          <p:spPr>
            <a:xfrm>
              <a:off x="2771800" y="3573016"/>
              <a:ext cx="2952328" cy="187220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763688" y="4761148"/>
              <a:ext cx="576064" cy="504056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3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stCxn id="7" idx="0"/>
            </p:cNvCxnSpPr>
            <p:nvPr/>
          </p:nvCxnSpPr>
          <p:spPr>
            <a:xfrm rot="5400000" flipH="1" flipV="1">
              <a:off x="1349642" y="4059070"/>
              <a:ext cx="1404156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2051720" y="3356991"/>
              <a:ext cx="1368152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3131840" y="3645024"/>
              <a:ext cx="576064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1709720" y="5607204"/>
              <a:ext cx="684000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2051720" y="5949280"/>
              <a:ext cx="1440160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3239852" y="5697252"/>
              <a:ext cx="504056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6228184" y="4761148"/>
              <a:ext cx="576064" cy="504056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3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14" idx="0"/>
            </p:cNvCxnSpPr>
            <p:nvPr/>
          </p:nvCxnSpPr>
          <p:spPr>
            <a:xfrm rot="5400000" flipH="1" flipV="1">
              <a:off x="5814138" y="4059070"/>
              <a:ext cx="1404156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5004048" y="3501008"/>
              <a:ext cx="288032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endCxn id="14" idx="2"/>
            </p:cNvCxnSpPr>
            <p:nvPr/>
          </p:nvCxnSpPr>
          <p:spPr>
            <a:xfrm rot="5400000" flipH="1" flipV="1">
              <a:off x="6174178" y="5607242"/>
              <a:ext cx="684076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5076056" y="5949280"/>
              <a:ext cx="1440160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4572000" y="5445224"/>
              <a:ext cx="1008112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1457654" y="4959170"/>
              <a:ext cx="180020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1331640" y="3645024"/>
              <a:ext cx="432048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7056276" y="3609020"/>
              <a:ext cx="360040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04248" y="4977172"/>
              <a:ext cx="432048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547664" y="5049180"/>
              <a:ext cx="216024" cy="0"/>
            </a:xfrm>
            <a:prstGeom prst="line">
              <a:avLst/>
            </a:prstGeom>
            <a:ln w="317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604" y="2132856"/>
            <a:ext cx="2761372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2100" y="2204864"/>
            <a:ext cx="3072000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TextBox 72"/>
          <p:cNvSpPr txBox="1"/>
          <p:nvPr/>
        </p:nvSpPr>
        <p:spPr>
          <a:xfrm>
            <a:off x="3707904" y="2960948"/>
            <a:ext cx="1835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j-lt"/>
              </a:rPr>
              <a:t>― Incident</a:t>
            </a:r>
          </a:p>
          <a:p>
            <a:r>
              <a:rPr lang="en-US" sz="1600" dirty="0" smtClean="0">
                <a:solidFill>
                  <a:srgbClr val="339933"/>
                </a:solidFill>
                <a:latin typeface="+mj-lt"/>
              </a:rPr>
              <a:t>― Transmitted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― Reflected</a:t>
            </a:r>
            <a:endParaRPr lang="en-US" sz="16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4" name="Content Placeholder 4"/>
          <p:cNvSpPr txBox="1">
            <a:spLocks/>
          </p:cNvSpPr>
          <p:nvPr/>
        </p:nvSpPr>
        <p:spPr>
          <a:xfrm>
            <a:off x="5580112" y="1952836"/>
            <a:ext cx="2736304" cy="396044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/>
          <a:p>
            <a:pPr marL="266700" marR="0" lvl="0" indent="-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Breakdown waveform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31640" y="1988840"/>
            <a:ext cx="2736304" cy="684076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What is the physics behind </a:t>
            </a:r>
            <a:r>
              <a:rPr lang="en-GB" dirty="0" smtClean="0">
                <a:solidFill>
                  <a:schemeClr val="accent2"/>
                </a:solidFill>
              </a:rPr>
              <a:t>conditioning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open questions...</a:t>
            </a:r>
            <a:endParaRPr lang="en-GB" dirty="0"/>
          </a:p>
        </p:txBody>
      </p:sp>
      <p:pic>
        <p:nvPicPr>
          <p:cNvPr id="4" name="Picture 3" descr="C:\Higo\2010\Laboratories\CERN\Collaboration Meeting\100812 WebEx\100701 TD18_Disk_#2 Whole His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548" y="2816932"/>
            <a:ext cx="4330299" cy="3024336"/>
          </a:xfrm>
          <a:prstGeom prst="rect">
            <a:avLst/>
          </a:prstGeom>
          <a:noFill/>
        </p:spPr>
      </p:pic>
      <p:pic>
        <p:nvPicPr>
          <p:cNvPr id="5" name="Picture 4" descr="T18legend.bmp"/>
          <p:cNvPicPr>
            <a:picLocks noChangeAspect="1"/>
          </p:cNvPicPr>
          <p:nvPr/>
        </p:nvPicPr>
        <p:blipFill>
          <a:blip r:embed="rId3" cstate="print"/>
          <a:srcRect l="5263" r="5263" b="3446"/>
          <a:stretch>
            <a:fillRect/>
          </a:stretch>
        </p:blipFill>
        <p:spPr>
          <a:xfrm>
            <a:off x="4860032" y="2816932"/>
            <a:ext cx="4110523" cy="3191700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328084" y="1952836"/>
            <a:ext cx="3276364" cy="6840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How does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BDR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 </a:t>
            </a:r>
            <a:r>
              <a:rPr kumimoji="0" lang="en-GB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w.r.t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. </a:t>
            </a:r>
            <a:r>
              <a:rPr lang="en-GB" sz="2000" dirty="0" smtClean="0">
                <a:solidFill>
                  <a:schemeClr val="accent3"/>
                </a:solidFill>
                <a:latin typeface="Palatino Linotype" pitchFamily="18" charset="0"/>
                <a:cs typeface="Courier New" pitchFamily="49" charset="0"/>
              </a:rPr>
              <a:t>g</a:t>
            </a:r>
            <a:r>
              <a:rPr kumimoji="0" lang="en-GB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radient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Courier New" pitchFamily="49" charset="0"/>
              </a:rPr>
              <a:t> scale and why?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Kép 50" descr="DC_setup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1427" y="2276872"/>
            <a:ext cx="2442573" cy="135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Modelling DC </a:t>
            </a:r>
            <a:r>
              <a:rPr lang="en-GB" dirty="0" smtClean="0"/>
              <a:t>discharges</a:t>
            </a:r>
          </a:p>
        </p:txBody>
      </p:sp>
      <p:sp>
        <p:nvSpPr>
          <p:cNvPr id="12291" name="Tartalom helye 3"/>
          <p:cNvSpPr>
            <a:spLocks noGrp="1"/>
          </p:cNvSpPr>
          <p:nvPr>
            <p:ph sz="half" idx="2"/>
          </p:nvPr>
        </p:nvSpPr>
        <p:spPr>
          <a:xfrm>
            <a:off x="3383868" y="1916832"/>
            <a:ext cx="3384376" cy="4248472"/>
          </a:xfrm>
        </p:spPr>
        <p:txBody>
          <a:bodyPr>
            <a:normAutofit lnSpcReduction="10000"/>
          </a:bodyPr>
          <a:lstStyle/>
          <a:p>
            <a:pPr algn="l">
              <a:defRPr/>
            </a:pPr>
            <a:r>
              <a:rPr lang="hu-HU" sz="2000" dirty="0" smtClean="0"/>
              <a:t>First we have to understand </a:t>
            </a:r>
            <a:r>
              <a:rPr lang="hu-HU" sz="2000" dirty="0" smtClean="0">
                <a:solidFill>
                  <a:schemeClr val="accent2"/>
                </a:solidFill>
              </a:rPr>
              <a:t>breakdowns in DC</a:t>
            </a:r>
            <a:r>
              <a:rPr lang="hu-HU" sz="2000" dirty="0" smtClean="0"/>
              <a:t>, before we can generalise to RF</a:t>
            </a:r>
          </a:p>
          <a:p>
            <a:pPr algn="l">
              <a:defRPr/>
            </a:pPr>
            <a:r>
              <a:rPr lang="en-GB" sz="2000" dirty="0" smtClean="0"/>
              <a:t>Simple and cost-efficient testing of breakdown behaviour with two</a:t>
            </a:r>
            <a:r>
              <a:rPr lang="hu-HU" sz="2000" dirty="0" smtClean="0"/>
              <a:t> </a:t>
            </a:r>
            <a:r>
              <a:rPr lang="hu-HU" sz="2000" i="1" dirty="0" smtClean="0"/>
              <a:t>DC setup</a:t>
            </a:r>
            <a:r>
              <a:rPr lang="en-GB" sz="2000" i="1" dirty="0" smtClean="0"/>
              <a:t>s</a:t>
            </a:r>
            <a:r>
              <a:rPr lang="hu-HU" sz="2000" i="1" dirty="0" smtClean="0"/>
              <a:t> at CERN</a:t>
            </a:r>
            <a:endParaRPr lang="en-GB" sz="2000" i="1" dirty="0" smtClean="0"/>
          </a:p>
          <a:p>
            <a:pPr lvl="1" algn="l">
              <a:defRPr/>
            </a:pPr>
            <a:r>
              <a:rPr lang="en-GB" sz="1800" dirty="0" smtClean="0"/>
              <a:t>We adjusted also out theoretical model to the DC experimental conditions</a:t>
            </a:r>
            <a:endParaRPr lang="hu-HU" sz="2000" i="1" dirty="0" smtClean="0"/>
          </a:p>
          <a:p>
            <a:pPr algn="l">
              <a:defRPr/>
            </a:pPr>
            <a:r>
              <a:rPr lang="en-GB" sz="2000" dirty="0" smtClean="0"/>
              <a:t>How do we know, whether and how results are </a:t>
            </a:r>
            <a:r>
              <a:rPr lang="en-GB" sz="2000" dirty="0" smtClean="0">
                <a:solidFill>
                  <a:schemeClr val="accent3"/>
                </a:solidFill>
              </a:rPr>
              <a:t>valid in RF? </a:t>
            </a:r>
            <a:endParaRPr lang="hu-HU" sz="2000" dirty="0" smtClean="0">
              <a:solidFill>
                <a:schemeClr val="accent3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GB" sz="2000" dirty="0" smtClean="0"/>
          </a:p>
        </p:txBody>
      </p:sp>
      <p:pic>
        <p:nvPicPr>
          <p:cNvPr id="12292" name="Kép 22" descr="chamb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79512" y="2006622"/>
            <a:ext cx="3096385" cy="390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Csoportba foglalás 30"/>
          <p:cNvGrpSpPr>
            <a:grpSpLocks/>
          </p:cNvGrpSpPr>
          <p:nvPr/>
        </p:nvGrpSpPr>
        <p:grpSpPr bwMode="auto">
          <a:xfrm>
            <a:off x="6660232" y="4113076"/>
            <a:ext cx="1979712" cy="2304256"/>
            <a:chOff x="286714" y="1405020"/>
            <a:chExt cx="3896476" cy="4392530"/>
          </a:xfrm>
        </p:grpSpPr>
        <p:grpSp>
          <p:nvGrpSpPr>
            <p:cNvPr id="6" name="Csoportba foglalás 40"/>
            <p:cNvGrpSpPr>
              <a:grpSpLocks/>
            </p:cNvGrpSpPr>
            <p:nvPr/>
          </p:nvGrpSpPr>
          <p:grpSpPr bwMode="auto">
            <a:xfrm>
              <a:off x="286714" y="1405020"/>
              <a:ext cx="3896476" cy="4392530"/>
              <a:chOff x="286682" y="1405005"/>
              <a:chExt cx="3896503" cy="4392561"/>
            </a:xfrm>
          </p:grpSpPr>
          <p:grpSp>
            <p:nvGrpSpPr>
              <p:cNvPr id="8" name="Csoportba foglalás 39"/>
              <p:cNvGrpSpPr>
                <a:grpSpLocks/>
              </p:cNvGrpSpPr>
              <p:nvPr/>
            </p:nvGrpSpPr>
            <p:grpSpPr bwMode="auto">
              <a:xfrm>
                <a:off x="286682" y="1405005"/>
                <a:ext cx="3896503" cy="4311361"/>
                <a:chOff x="286682" y="1405005"/>
                <a:chExt cx="3896503" cy="4311361"/>
              </a:xfrm>
            </p:grpSpPr>
            <p:sp>
              <p:nvSpPr>
                <p:cNvPr id="10" name="Körszelet 35"/>
                <p:cNvSpPr/>
                <p:nvPr/>
              </p:nvSpPr>
              <p:spPr bwMode="auto">
                <a:xfrm rot="16200000">
                  <a:off x="2214556" y="2000363"/>
                  <a:ext cx="1000328" cy="1712984"/>
                </a:xfrm>
                <a:prstGeom prst="chord">
                  <a:avLst>
                    <a:gd name="adj1" fmla="val 6175661"/>
                    <a:gd name="adj2" fmla="val 15378867"/>
                  </a:avLst>
                </a:prstGeom>
                <a:gradFill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 scaled="0"/>
                </a:gra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1" name="Téglalap 7"/>
                <p:cNvSpPr>
                  <a:spLocks noChangeArrowheads="1"/>
                </p:cNvSpPr>
                <p:nvPr/>
              </p:nvSpPr>
              <p:spPr bwMode="auto">
                <a:xfrm>
                  <a:off x="1428728" y="4143380"/>
                  <a:ext cx="2571768" cy="500066"/>
                </a:xfrm>
                <a:prstGeom prst="rect">
                  <a:avLst/>
                </a:prstGeom>
                <a:gradFill rotWithShape="0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sz="1600" b="1" dirty="0" smtClean="0">
                      <a:solidFill>
                        <a:schemeClr val="tx1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e.g. </a:t>
                  </a:r>
                  <a:r>
                    <a:rPr lang="hu-HU" sz="1600" b="1" dirty="0" smtClean="0">
                      <a:solidFill>
                        <a:schemeClr val="tx1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Cu</a:t>
                  </a:r>
                  <a:endParaRPr lang="en-GB" sz="1600" b="1" dirty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endParaRPr>
                </a:p>
              </p:txBody>
            </p:sp>
            <p:cxnSp>
              <p:nvCxnSpPr>
                <p:cNvPr id="12" name="Egyenes összekötő 9"/>
                <p:cNvCxnSpPr>
                  <a:cxnSpLocks noChangeShapeType="1"/>
                  <a:endCxn id="10" idx="2"/>
                </p:cNvCxnSpPr>
                <p:nvPr/>
              </p:nvCxnSpPr>
              <p:spPr bwMode="auto">
                <a:xfrm rot="16200000" flipH="1">
                  <a:off x="2515174" y="2842619"/>
                  <a:ext cx="402187" cy="331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3" name="Egyenes összekötő 10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300992" y="2842620"/>
                  <a:ext cx="402187" cy="331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4" name="Egyenes összekötő nyíllal 12"/>
                <p:cNvCxnSpPr>
                  <a:cxnSpLocks noChangeShapeType="1"/>
                </p:cNvCxnSpPr>
                <p:nvPr/>
              </p:nvCxnSpPr>
              <p:spPr bwMode="auto">
                <a:xfrm>
                  <a:off x="2714612" y="2643182"/>
                  <a:ext cx="785818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</p:spPr>
            </p:cxnSp>
            <p:sp>
              <p:nvSpPr>
                <p:cNvPr id="15" name="Szövegdoboz 13"/>
                <p:cNvSpPr txBox="1">
                  <a:spLocks noChangeArrowheads="1"/>
                </p:cNvSpPr>
                <p:nvPr/>
              </p:nvSpPr>
              <p:spPr bwMode="auto">
                <a:xfrm>
                  <a:off x="2571739" y="2214553"/>
                  <a:ext cx="1611446" cy="469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hu-HU" sz="1000" b="1" dirty="0">
                      <a:solidFill>
                        <a:schemeClr val="tx1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r=1 mm</a:t>
                  </a:r>
                  <a:endParaRPr lang="en-GB" sz="1000" b="1" dirty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endParaRPr>
                </a:p>
              </p:txBody>
            </p:sp>
            <p:cxnSp>
              <p:nvCxnSpPr>
                <p:cNvPr id="16" name="Egyenes összekötő nyíllal 15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036613" y="3749677"/>
                  <a:ext cx="785818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</p:spPr>
            </p:cxnSp>
            <p:cxnSp>
              <p:nvCxnSpPr>
                <p:cNvPr id="17" name="Egyenes összekötő 19"/>
                <p:cNvCxnSpPr>
                  <a:cxnSpLocks noChangeShapeType="1"/>
                </p:cNvCxnSpPr>
                <p:nvPr/>
              </p:nvCxnSpPr>
              <p:spPr bwMode="auto">
                <a:xfrm rot="10800000" flipV="1">
                  <a:off x="1428728" y="3357562"/>
                  <a:ext cx="1357324" cy="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18" name="Szövegdoboz 24"/>
                <p:cNvSpPr txBox="1">
                  <a:spLocks noChangeArrowheads="1"/>
                </p:cNvSpPr>
                <p:nvPr/>
              </p:nvSpPr>
              <p:spPr bwMode="auto">
                <a:xfrm>
                  <a:off x="286682" y="3498724"/>
                  <a:ext cx="1189683" cy="7627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hu-HU" sz="1000" b="1" dirty="0">
                      <a:solidFill>
                        <a:schemeClr val="tx1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d=20 </a:t>
                  </a:r>
                  <a:r>
                    <a:rPr lang="el-GR" sz="1000" b="1" dirty="0">
                      <a:solidFill>
                        <a:schemeClr val="tx1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μ</a:t>
                  </a:r>
                  <a:r>
                    <a:rPr lang="hu-HU" sz="1000" b="1" dirty="0">
                      <a:solidFill>
                        <a:schemeClr val="tx1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m</a:t>
                  </a:r>
                  <a:endParaRPr lang="en-GB" sz="1000" b="1" dirty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endParaRPr>
                </a:p>
              </p:txBody>
            </p:sp>
            <p:cxnSp>
              <p:nvCxnSpPr>
                <p:cNvPr id="19" name="Egyenes összekötő 26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929588" y="2499512"/>
                  <a:ext cx="1143008" cy="1588"/>
                </a:xfrm>
                <a:prstGeom prst="line">
                  <a:avLst/>
                </a:prstGeom>
                <a:noFill/>
                <a:ln w="12700" cap="rnd" algn="ctr">
                  <a:solidFill>
                    <a:schemeClr val="tx1"/>
                  </a:solidFill>
                  <a:round/>
                  <a:headEnd type="oval" w="med" len="med"/>
                  <a:tailEnd/>
                </a:ln>
              </p:spPr>
            </p:cxnSp>
            <p:sp>
              <p:nvSpPr>
                <p:cNvPr id="20" name="Szövegdoboz 27"/>
                <p:cNvSpPr txBox="1">
                  <a:spLocks noChangeArrowheads="1"/>
                </p:cNvSpPr>
                <p:nvPr/>
              </p:nvSpPr>
              <p:spPr bwMode="auto">
                <a:xfrm>
                  <a:off x="1670532" y="1405005"/>
                  <a:ext cx="1946742" cy="469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hu-HU" sz="1000" b="1" dirty="0">
                      <a:solidFill>
                        <a:schemeClr val="tx1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rPr>
                    <a:t>~ 4-6 kV</a:t>
                  </a:r>
                  <a:endParaRPr lang="en-GB" sz="1000" b="1" dirty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endParaRPr>
                </a:p>
              </p:txBody>
            </p:sp>
            <p:cxnSp>
              <p:nvCxnSpPr>
                <p:cNvPr id="21" name="Egyenes összekötő 29"/>
                <p:cNvCxnSpPr>
                  <a:cxnSpLocks noChangeShapeType="1"/>
                  <a:stCxn id="11" idx="2"/>
                </p:cNvCxnSpPr>
                <p:nvPr/>
              </p:nvCxnSpPr>
              <p:spPr bwMode="auto">
                <a:xfrm rot="5400000">
                  <a:off x="2214546" y="5143512"/>
                  <a:ext cx="1000132" cy="1588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2" name="Egyenes összekötő 30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2500298" y="5643578"/>
                  <a:ext cx="428628" cy="1588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" name="Egyenes összekötő 35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2571736" y="5715016"/>
                  <a:ext cx="338328" cy="1350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9" name="Egyenes összekötő 38"/>
              <p:cNvCxnSpPr>
                <a:cxnSpLocks noChangeShapeType="1"/>
              </p:cNvCxnSpPr>
              <p:nvPr/>
            </p:nvCxnSpPr>
            <p:spPr bwMode="auto">
              <a:xfrm rot="10800000">
                <a:off x="2643174" y="5795978"/>
                <a:ext cx="155448" cy="1588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7" name="Villám 41"/>
            <p:cNvSpPr>
              <a:spLocks noChangeArrowheads="1"/>
            </p:cNvSpPr>
            <p:nvPr/>
          </p:nvSpPr>
          <p:spPr bwMode="auto">
            <a:xfrm>
              <a:off x="2714625" y="3357563"/>
              <a:ext cx="142875" cy="857250"/>
            </a:xfrm>
            <a:prstGeom prst="lightningBolt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aphicFrame>
        <p:nvGraphicFramePr>
          <p:cNvPr id="25" name="Object 28"/>
          <p:cNvGraphicFramePr>
            <a:graphicFrameLocks noChangeAspect="1"/>
          </p:cNvGraphicFramePr>
          <p:nvPr/>
        </p:nvGraphicFramePr>
        <p:xfrm>
          <a:off x="7164288" y="3537012"/>
          <a:ext cx="1296144" cy="502450"/>
        </p:xfrm>
        <a:graphic>
          <a:graphicData uri="http://schemas.openxmlformats.org/presentationml/2006/ole">
            <p:oleObj spid="_x0000_s39937" name="Equation" r:id="rId6" imgW="1180800" imgH="457200" progId="">
              <p:embed/>
            </p:oleObj>
          </a:graphicData>
        </a:graphic>
      </p:graphicFrame>
      <p:sp>
        <p:nvSpPr>
          <p:cNvPr id="26" name="Content Placeholder 2"/>
          <p:cNvSpPr txBox="1">
            <a:spLocks/>
          </p:cNvSpPr>
          <p:nvPr/>
        </p:nvSpPr>
        <p:spPr>
          <a:xfrm>
            <a:off x="7020272" y="1916832"/>
            <a:ext cx="1692188" cy="612068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/>
          <a:p>
            <a:pPr marL="0" lvl="1" indent="-188913">
              <a:buClr>
                <a:schemeClr val="accent2"/>
              </a:buClr>
              <a:buSzPct val="120000"/>
              <a:defRPr/>
            </a:pPr>
            <a:r>
              <a:rPr lang="en-GB" sz="1600" b="1" kern="0" dirty="0" smtClean="0">
                <a:solidFill>
                  <a:srgbClr val="000000"/>
                </a:solidFill>
                <a:latin typeface="+mj-lt"/>
              </a:rPr>
              <a:t>Limited energy from the circuit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singin Yliopisto">
  <a:themeElements>
    <a:clrScheme name="Copper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F3118"/>
      </a:accent1>
      <a:accent2>
        <a:srgbClr val="D54729"/>
      </a:accent2>
      <a:accent3>
        <a:srgbClr val="FDAA5E"/>
      </a:accent3>
      <a:accent4>
        <a:srgbClr val="FED779"/>
      </a:accent4>
      <a:accent5>
        <a:srgbClr val="008080"/>
      </a:accent5>
      <a:accent6>
        <a:srgbClr val="00CC66"/>
      </a:accent6>
      <a:hlink>
        <a:srgbClr val="FCA311"/>
      </a:hlink>
      <a:folHlink>
        <a:srgbClr val="8C8A87"/>
      </a:folHlink>
    </a:clrScheme>
    <a:fontScheme name="Heli">
      <a:majorFont>
        <a:latin typeface="Verdana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elsingin Yliopisto">
  <a:themeElements>
    <a:clrScheme name="Copper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F3118"/>
      </a:accent1>
      <a:accent2>
        <a:srgbClr val="D54729"/>
      </a:accent2>
      <a:accent3>
        <a:srgbClr val="FDAA5E"/>
      </a:accent3>
      <a:accent4>
        <a:srgbClr val="FED779"/>
      </a:accent4>
      <a:accent5>
        <a:srgbClr val="008080"/>
      </a:accent5>
      <a:accent6>
        <a:srgbClr val="00CC66"/>
      </a:accent6>
      <a:hlink>
        <a:srgbClr val="FCA311"/>
      </a:hlink>
      <a:folHlink>
        <a:srgbClr val="8C8A87"/>
      </a:folHlink>
    </a:clrScheme>
    <a:fontScheme name="Heli">
      <a:majorFont>
        <a:latin typeface="Verdana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8866</TotalTime>
  <Words>1665</Words>
  <Application>Microsoft Office PowerPoint</Application>
  <PresentationFormat>On-screen Show (4:3)</PresentationFormat>
  <Paragraphs>250</Paragraphs>
  <Slides>27</Slides>
  <Notes>20</Notes>
  <HiddenSlides>0</HiddenSlides>
  <MMClips>4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Helsingin Yliopisto</vt:lpstr>
      <vt:lpstr>1_Helsingin Yliopisto</vt:lpstr>
      <vt:lpstr>Equation</vt:lpstr>
      <vt:lpstr>A Review on CLIC Breakdown Studies</vt:lpstr>
      <vt:lpstr>Outline</vt:lpstr>
      <vt:lpstr>Main concern: Vacuum  discharges in CLIC</vt:lpstr>
      <vt:lpstr>Breakdown studies have a broad application spectrum</vt:lpstr>
      <vt:lpstr>Issues about breakdown</vt:lpstr>
      <vt:lpstr>Breakdown Experiments</vt:lpstr>
      <vt:lpstr>Breakdowns in RF cavities – and how to diagnose them</vt:lpstr>
      <vt:lpstr>Some open questions...</vt:lpstr>
      <vt:lpstr>Modelling DC discharges</vt:lpstr>
      <vt:lpstr>Connection between DC and RF?</vt:lpstr>
      <vt:lpstr>Conditioning and  ranking of materials</vt:lpstr>
      <vt:lpstr>An evolving field enhancement?</vt:lpstr>
      <vt:lpstr>Multi-scale Model of Breakdowns</vt:lpstr>
      <vt:lpstr>Electrical breakdown in  multi-scale modeling approach </vt:lpstr>
      <vt:lpstr>Stage 1: DFT Method for charge distribution in Cu crystal</vt:lpstr>
      <vt:lpstr>Stage 2: Hybrid ED&amp;MD – Partial surface charge induced by an external electric field</vt:lpstr>
      <vt:lpstr>Short tip on Cu (100) surface at the electric field 10 V nm-1  (Temperature 500 K)</vt:lpstr>
      <vt:lpstr>Stage 2: Dynamics of electrons for  temperature account</vt:lpstr>
      <vt:lpstr>Stage 3a: Onset of tip growth</vt:lpstr>
      <vt:lpstr>Stage 4: Plasma evolution</vt:lpstr>
      <vt:lpstr>Plasma build-up</vt:lpstr>
      <vt:lpstr>Under what conditions will an arc form?</vt:lpstr>
      <vt:lpstr>Stage 5: Cathode damage  due to ion bombardment</vt:lpstr>
      <vt:lpstr>Mechanism of  surface modification</vt:lpstr>
      <vt:lpstr>Comparison to experiment</vt:lpstr>
      <vt:lpstr>Summary and Outlook</vt:lpstr>
      <vt:lpstr>Interested? Come to our Breakdown workshop ‘MeVArc’ June 27-30th, 2011 in Helsinki!  Thank you!</vt:lpstr>
    </vt:vector>
  </TitlesOfParts>
  <Manager>Taivas</Manager>
  <Company>grow.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Helsingin Yliopisto</dc:title>
  <dc:subject>Matemaattis-luonnontieteellinen tiedekunta</dc:subject>
  <dc:creator>mika kontio / grow.</dc:creator>
  <cp:lastModifiedBy>htimko</cp:lastModifiedBy>
  <cp:revision>410</cp:revision>
  <dcterms:created xsi:type="dcterms:W3CDTF">2009-11-18T13:00:22Z</dcterms:created>
  <dcterms:modified xsi:type="dcterms:W3CDTF">2010-10-19T08:39:58Z</dcterms:modified>
</cp:coreProperties>
</file>