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5" r:id="rId2"/>
  </p:sldMasterIdLst>
  <p:notesMasterIdLst>
    <p:notesMasterId r:id="rId30"/>
  </p:notesMasterIdLst>
  <p:sldIdLst>
    <p:sldId id="258" r:id="rId3"/>
    <p:sldId id="259" r:id="rId4"/>
    <p:sldId id="260" r:id="rId5"/>
    <p:sldId id="261" r:id="rId6"/>
    <p:sldId id="266" r:id="rId7"/>
    <p:sldId id="267" r:id="rId8"/>
    <p:sldId id="299" r:id="rId9"/>
    <p:sldId id="269" r:id="rId10"/>
    <p:sldId id="273" r:id="rId11"/>
    <p:sldId id="270" r:id="rId12"/>
    <p:sldId id="271" r:id="rId13"/>
    <p:sldId id="272" r:id="rId14"/>
    <p:sldId id="275" r:id="rId15"/>
    <p:sldId id="276" r:id="rId16"/>
    <p:sldId id="297" r:id="rId17"/>
    <p:sldId id="283" r:id="rId18"/>
    <p:sldId id="280" r:id="rId19"/>
    <p:sldId id="281" r:id="rId20"/>
    <p:sldId id="285" r:id="rId21"/>
    <p:sldId id="291" r:id="rId22"/>
    <p:sldId id="292" r:id="rId23"/>
    <p:sldId id="295" r:id="rId24"/>
    <p:sldId id="293" r:id="rId25"/>
    <p:sldId id="265" r:id="rId26"/>
    <p:sldId id="300" r:id="rId27"/>
    <p:sldId id="301" r:id="rId28"/>
    <p:sldId id="30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8"/>
    <a:srgbClr val="E46C0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1" d="100"/>
          <a:sy n="41" d="100"/>
        </p:scale>
        <p:origin x="-14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0AD05-4484-4D81-8B2A-DFE99877E3B8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3EA48D-BBCA-47C3-BD14-BED6D0DBBBD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887EC7-2F07-4E1B-87D5-12CEBB0A8CC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 cstate="print">
            <a:alphaModFix amt="50000"/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2517775"/>
          </a:xfrm>
          <a:prstGeom prst="rect">
            <a:avLst/>
          </a:prstGeo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003368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3600" b="1" dirty="0" smtClean="0">
              <a:solidFill>
                <a:srgbClr val="003368"/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 userDrawn="1"/>
        </p:nvSpPr>
        <p:spPr bwMode="auto">
          <a:xfrm>
            <a:off x="228600" y="6242050"/>
            <a:ext cx="8686800" cy="35814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8458200" algn="r"/>
              </a:tabLst>
              <a:defRPr/>
            </a:pPr>
            <a:r>
              <a:rPr lang="en-US" sz="1400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21-Oct-2010 	</a:t>
            </a:r>
            <a:r>
              <a:rPr lang="en-US" sz="1600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WG 4  “Main linac and normal conducting RF”</a:t>
            </a:r>
            <a:endParaRPr lang="en-US" sz="1600" dirty="0">
              <a:solidFill>
                <a:schemeClr val="bg1"/>
              </a:solidFill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8100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0070C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9F14C-0B07-47D8-82C1-C36EA16A5625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895E8-D87A-4646-9F32-88D050DD3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9F14C-0B07-47D8-82C1-C36EA16A5625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895E8-D87A-4646-9F32-88D050DD3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9F14C-0B07-47D8-82C1-C36EA16A5625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895E8-D87A-4646-9F32-88D050DD3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9F14C-0B07-47D8-82C1-C36EA16A5625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895E8-D87A-4646-9F32-88D050DD3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9F14C-0B07-47D8-82C1-C36EA16A5625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895E8-D87A-4646-9F32-88D050DD3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9F14C-0B07-47D8-82C1-C36EA16A5625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895E8-D87A-4646-9F32-88D050DD3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9F14C-0B07-47D8-82C1-C36EA16A5625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895E8-D87A-4646-9F32-88D050DD3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9F14C-0B07-47D8-82C1-C36EA16A5625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895E8-D87A-4646-9F32-88D050DD3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9F14C-0B07-47D8-82C1-C36EA16A5625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895E8-D87A-4646-9F32-88D050DD3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9F14C-0B07-47D8-82C1-C36EA16A5625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895E8-D87A-4646-9F32-88D050DD3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9F14C-0B07-47D8-82C1-C36EA16A5625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895E8-D87A-4646-9F32-88D050DD3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059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36638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52600"/>
            <a:ext cx="4040188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036638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52600"/>
            <a:ext cx="4041775" cy="43735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066800"/>
            <a:ext cx="8534400" cy="495300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03368"/>
                </a:solidFill>
              </a:defRPr>
            </a:lvl1pPr>
            <a:lvl2pPr>
              <a:defRPr sz="2400">
                <a:solidFill>
                  <a:srgbClr val="003368"/>
                </a:solidFill>
              </a:defRPr>
            </a:lvl2pPr>
            <a:lvl3pPr>
              <a:defRPr sz="2000">
                <a:solidFill>
                  <a:srgbClr val="003368"/>
                </a:solidFill>
              </a:defRPr>
            </a:lvl3pPr>
            <a:lvl4pPr>
              <a:defRPr sz="1800">
                <a:solidFill>
                  <a:srgbClr val="003368"/>
                </a:solidFill>
              </a:defRPr>
            </a:lvl4pPr>
            <a:lvl5pPr>
              <a:defRPr sz="1800">
                <a:solidFill>
                  <a:srgbClr val="003368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219200"/>
            <a:ext cx="85344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fld id="{1BBB7C6F-5490-4877-BFFE-1448B8BECC4A}" type="slidenum">
              <a:rPr lang="en-US" smtClean="0"/>
              <a:pPr lvl="4"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65735" y="7620"/>
            <a:ext cx="8734425" cy="953675"/>
            <a:chOff x="165735" y="7620"/>
            <a:chExt cx="8734425" cy="953675"/>
          </a:xfrm>
        </p:grpSpPr>
        <p:sp>
          <p:nvSpPr>
            <p:cNvPr id="8" name="Title 1"/>
            <p:cNvSpPr txBox="1">
              <a:spLocks/>
            </p:cNvSpPr>
            <p:nvPr userDrawn="1"/>
          </p:nvSpPr>
          <p:spPr bwMode="auto">
            <a:xfrm>
              <a:off x="220980" y="205740"/>
              <a:ext cx="8679180" cy="533400"/>
            </a:xfrm>
            <a:prstGeom prst="rect">
              <a:avLst/>
            </a:prstGeom>
            <a:solidFill>
              <a:srgbClr val="003368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lvl="0"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Box 7"/>
            <p:cNvSpPr txBox="1">
              <a:spLocks noChangeArrowheads="1"/>
            </p:cNvSpPr>
            <p:nvPr userDrawn="1"/>
          </p:nvSpPr>
          <p:spPr bwMode="auto">
            <a:xfrm>
              <a:off x="165735" y="745851"/>
              <a:ext cx="1342034" cy="215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800" i="1" dirty="0" smtClean="0">
                  <a:latin typeface="Times New Roman" pitchFamily="18" charset="0"/>
                  <a:cs typeface="Times New Roman" pitchFamily="18" charset="0"/>
                </a:rPr>
                <a:t>germana.riddone@cern.ch</a:t>
              </a:r>
              <a:endParaRPr lang="en-US" sz="800" i="1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1" name="Picture 3" descr="G:\Users\s\samosh\Documents\My Pictures\LOGO\CLIC\CLIC-Logo-Color-72.png"/>
            <p:cNvPicPr>
              <a:picLocks noChangeAspect="1" noChangeArrowheads="1"/>
            </p:cNvPicPr>
            <p:nvPr userDrawn="1"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50850" y="7620"/>
              <a:ext cx="914400" cy="914400"/>
            </a:xfrm>
            <a:prstGeom prst="rect">
              <a:avLst/>
            </a:prstGeom>
            <a:noFill/>
          </p:spPr>
        </p:pic>
      </p:grpSp>
      <p:sp>
        <p:nvSpPr>
          <p:cNvPr id="13" name="Title 1"/>
          <p:cNvSpPr txBox="1">
            <a:spLocks/>
          </p:cNvSpPr>
          <p:nvPr userDrawn="1"/>
        </p:nvSpPr>
        <p:spPr bwMode="auto">
          <a:xfrm>
            <a:off x="228600" y="6324600"/>
            <a:ext cx="8686800" cy="358140"/>
          </a:xfrm>
          <a:prstGeom prst="rect">
            <a:avLst/>
          </a:prstGeom>
          <a:solidFill>
            <a:srgbClr val="003368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229100" algn="dec"/>
                <a:tab pos="8458200" algn="r"/>
              </a:tabLst>
              <a:defRPr/>
            </a:pPr>
            <a:r>
              <a:rPr lang="en-US" sz="1400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21-Oct-2010 	</a:t>
            </a:r>
            <a:fld id="{5A1904B9-47FE-494D-A1E2-F4922F67C8F5}" type="slidenum">
              <a:rPr lang="en-US" sz="140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4229100" algn="dec"/>
                  <a:tab pos="8458200" algn="r"/>
                </a:tabLst>
                <a:defRPr/>
              </a:pPr>
              <a:t>‹#›</a:t>
            </a:fld>
            <a:r>
              <a:rPr lang="en-US" sz="1400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	</a:t>
            </a:r>
            <a:r>
              <a:rPr lang="en-US" sz="1600" dirty="0" smtClean="0">
                <a:solidFill>
                  <a:schemeClr val="bg1"/>
                </a:solidFill>
                <a:latin typeface="Tahoma" pitchFamily="34" charset="0"/>
                <a:cs typeface="Tahoma" pitchFamily="34" charset="0"/>
              </a:rPr>
              <a:t>WG 4 “Main linac and NC RF”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8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3" r:id="rId10"/>
    <p:sldLayoutId id="214748366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9F14C-0B07-47D8-82C1-C36EA16A5625}" type="datetimeFigureOut">
              <a:rPr lang="en-US" smtClean="0"/>
              <a:pPr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895E8-D87A-4646-9F32-88D050DD31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9843" y="1242389"/>
            <a:ext cx="8077200" cy="2892289"/>
          </a:xfrm>
        </p:spPr>
        <p:txBody>
          <a:bodyPr anchor="ctr"/>
          <a:lstStyle/>
          <a:p>
            <a:pPr>
              <a:spcBef>
                <a:spcPts val="0"/>
              </a:spcBef>
              <a:defRPr/>
            </a:pPr>
            <a:r>
              <a:rPr lang="en-US" sz="3600" b="1" dirty="0" smtClean="0">
                <a:latin typeface="Tahoma" pitchFamily="34" charset="0"/>
                <a:cs typeface="Tahoma" pitchFamily="34" charset="0"/>
              </a:rPr>
              <a:t>Engineering aspects and </a:t>
            </a:r>
            <a:br>
              <a:rPr lang="en-US" sz="3600" b="1" dirty="0" smtClean="0">
                <a:latin typeface="Tahoma" pitchFamily="34" charset="0"/>
                <a:cs typeface="Tahoma" pitchFamily="34" charset="0"/>
              </a:rPr>
            </a:br>
            <a:r>
              <a:rPr lang="en-US" sz="3600" b="1" dirty="0" smtClean="0">
                <a:latin typeface="Tahoma" pitchFamily="34" charset="0"/>
                <a:cs typeface="Tahoma" pitchFamily="34" charset="0"/>
              </a:rPr>
              <a:t>technical systems of </a:t>
            </a:r>
            <a:br>
              <a:rPr lang="en-US" sz="3600" b="1" dirty="0" smtClean="0">
                <a:latin typeface="Tahoma" pitchFamily="34" charset="0"/>
                <a:cs typeface="Tahoma" pitchFamily="34" charset="0"/>
              </a:rPr>
            </a:br>
            <a:r>
              <a:rPr lang="en-US" sz="3600" b="1" dirty="0" smtClean="0">
                <a:latin typeface="Tahoma" pitchFamily="34" charset="0"/>
                <a:cs typeface="Tahoma" pitchFamily="34" charset="0"/>
              </a:rPr>
              <a:t>CLIC RF structures</a:t>
            </a:r>
            <a:r>
              <a:rPr lang="en-US" sz="2000" b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en-US" sz="2000" b="1" dirty="0" smtClean="0">
                <a:latin typeface="Tahoma" pitchFamily="34" charset="0"/>
                <a:cs typeface="Tahoma" pitchFamily="34" charset="0"/>
              </a:rPr>
            </a:br>
            <a:r>
              <a:rPr lang="en-US" sz="2000" b="1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en-US" sz="2000" b="1" dirty="0" smtClean="0">
                <a:latin typeface="Tahoma" pitchFamily="34" charset="0"/>
                <a:cs typeface="Tahoma" pitchFamily="34" charset="0"/>
              </a:rPr>
            </a:br>
            <a:r>
              <a:rPr lang="en-US" sz="2000" dirty="0" smtClean="0">
                <a:latin typeface="Tahoma" pitchFamily="34" charset="0"/>
                <a:cs typeface="Tahoma" pitchFamily="34" charset="0"/>
              </a:rPr>
              <a:t>G. Riddone </a:t>
            </a:r>
            <a:br>
              <a:rPr lang="en-US" sz="2000" dirty="0" smtClean="0">
                <a:latin typeface="Tahoma" pitchFamily="34" charset="0"/>
                <a:cs typeface="Tahoma" pitchFamily="34" charset="0"/>
              </a:rPr>
            </a:br>
            <a:r>
              <a:rPr lang="en-US" sz="2000" dirty="0" smtClean="0">
                <a:latin typeface="Tahoma" pitchFamily="34" charset="0"/>
                <a:cs typeface="Tahoma" pitchFamily="34" charset="0"/>
              </a:rPr>
              <a:t>(</a:t>
            </a:r>
            <a:r>
              <a:rPr lang="en-US" sz="2000" i="1" dirty="0" smtClean="0">
                <a:latin typeface="Tahoma" pitchFamily="34" charset="0"/>
                <a:cs typeface="Tahoma" pitchFamily="34" charset="0"/>
              </a:rPr>
              <a:t>contribution from eng, design and fabrication team, </a:t>
            </a:r>
            <a:br>
              <a:rPr lang="en-US" sz="2000" i="1" dirty="0" smtClean="0">
                <a:latin typeface="Tahoma" pitchFamily="34" charset="0"/>
                <a:cs typeface="Tahoma" pitchFamily="34" charset="0"/>
              </a:rPr>
            </a:br>
            <a:r>
              <a:rPr lang="en-US" sz="2000" i="1" dirty="0" smtClean="0">
                <a:latin typeface="Tahoma" pitchFamily="34" charset="0"/>
                <a:cs typeface="Tahoma" pitchFamily="34" charset="0"/>
              </a:rPr>
              <a:t>and several collaborators</a:t>
            </a:r>
            <a:r>
              <a:rPr lang="en-US" sz="2000" dirty="0" smtClean="0">
                <a:latin typeface="Tahoma" pitchFamily="34" charset="0"/>
                <a:cs typeface="Tahoma" pitchFamily="34" charset="0"/>
              </a:rPr>
              <a:t>)</a:t>
            </a:r>
            <a:r>
              <a:rPr lang="en-US" sz="2000" b="1" dirty="0" smtClean="0">
                <a:latin typeface="Tahoma" pitchFamily="34" charset="0"/>
                <a:cs typeface="Tahoma" pitchFamily="34" charset="0"/>
              </a:rPr>
              <a:t> </a:t>
            </a:r>
            <a:endParaRPr lang="en-US" sz="2000" b="1" dirty="0">
              <a:solidFill>
                <a:schemeClr val="tx2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087756" y="4237382"/>
            <a:ext cx="3551583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b="1" dirty="0" smtClean="0"/>
              <a:t>OUTLINE</a:t>
            </a:r>
          </a:p>
          <a:p>
            <a:pPr>
              <a:buFont typeface="Calibri" pitchFamily="34" charset="0"/>
              <a:buChar char="°"/>
            </a:pPr>
            <a:r>
              <a:rPr lang="en-US" dirty="0" smtClean="0"/>
              <a:t> Engineering design </a:t>
            </a:r>
          </a:p>
          <a:p>
            <a:pPr>
              <a:buFont typeface="Calibri" pitchFamily="34" charset="0"/>
              <a:buChar char="°"/>
            </a:pPr>
            <a:r>
              <a:rPr lang="en-US" dirty="0" smtClean="0"/>
              <a:t> Machining </a:t>
            </a:r>
          </a:p>
          <a:p>
            <a:pPr>
              <a:buFont typeface="Calibri" pitchFamily="34" charset="0"/>
              <a:buChar char="°"/>
            </a:pPr>
            <a:r>
              <a:rPr lang="en-US" dirty="0" smtClean="0"/>
              <a:t> Alignment and bonding</a:t>
            </a:r>
          </a:p>
          <a:p>
            <a:pPr>
              <a:buFont typeface="Calibri" pitchFamily="34" charset="0"/>
              <a:buChar char="°"/>
            </a:pPr>
            <a:r>
              <a:rPr lang="en-US" dirty="0" smtClean="0"/>
              <a:t> Assembly of CLIC RF structures </a:t>
            </a:r>
          </a:p>
          <a:p>
            <a:pPr>
              <a:buFont typeface="Calibri" pitchFamily="34" charset="0"/>
              <a:buChar char="°"/>
            </a:pPr>
            <a:r>
              <a:rPr lang="en-US" dirty="0" smtClean="0"/>
              <a:t> Technical systems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 rot="16200000">
            <a:off x="-1488084" y="3472989"/>
            <a:ext cx="3903826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 also WG4- poster session</a:t>
            </a:r>
            <a:endParaRPr lang="en-US" sz="2400" b="1" cap="none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 t="3360"/>
          <a:stretch>
            <a:fillRect/>
          </a:stretch>
        </p:blipFill>
        <p:spPr bwMode="auto">
          <a:xfrm>
            <a:off x="3962400" y="914400"/>
            <a:ext cx="5067300" cy="4383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lum bright="-26000" contrast="32000"/>
          </a:blip>
          <a:srcRect t="19181" r="19078"/>
          <a:stretch>
            <a:fillRect/>
          </a:stretch>
        </p:blipFill>
        <p:spPr bwMode="auto">
          <a:xfrm>
            <a:off x="152400" y="1447800"/>
            <a:ext cx="375857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381000" y="228600"/>
            <a:ext cx="8229600" cy="41116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DEtuned</a:t>
            </a:r>
            <a:r>
              <a:rPr kumimoji="0" lang="en-US" sz="24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24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DAMped</a:t>
            </a:r>
            <a:r>
              <a:rPr kumimoji="0" lang="en-US" sz="24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disk from VDL (DDSA)</a:t>
            </a:r>
            <a:endParaRPr kumimoji="0" lang="en-US" sz="2400" b="1" i="0" u="none" strike="noStrike" kern="1200" cap="all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12" descr="DDS_Disk.jpg"/>
          <p:cNvPicPr>
            <a:picLocks noChangeAspect="1"/>
          </p:cNvPicPr>
          <p:nvPr/>
        </p:nvPicPr>
        <p:blipFill>
          <a:blip r:embed="rId4" cstate="print"/>
          <a:srcRect l="19531" t="16375" r="18324" b="20462"/>
          <a:stretch>
            <a:fillRect/>
          </a:stretch>
        </p:blipFill>
        <p:spPr>
          <a:xfrm>
            <a:off x="685800" y="1447800"/>
            <a:ext cx="1524000" cy="1175657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lum bright="-16000" contrast="23000"/>
          </a:blip>
          <a:srcRect l="9926" t="36901" r="29461" b="3502"/>
          <a:stretch>
            <a:fillRect/>
          </a:stretch>
        </p:blipFill>
        <p:spPr bwMode="auto">
          <a:xfrm>
            <a:off x="152400" y="3733800"/>
            <a:ext cx="3733800" cy="234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26"/>
          <p:cNvSpPr/>
          <p:nvPr/>
        </p:nvSpPr>
        <p:spPr>
          <a:xfrm>
            <a:off x="381000" y="1066800"/>
            <a:ext cx="381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Zeiss</a:t>
            </a:r>
            <a:r>
              <a:rPr lang="en-US" dirty="0" smtClean="0"/>
              <a:t> CMM, free state measurement</a:t>
            </a:r>
            <a:endParaRPr lang="en-US" dirty="0"/>
          </a:p>
        </p:txBody>
      </p:sp>
      <p:sp>
        <p:nvSpPr>
          <p:cNvPr id="29" name="TextBox 8"/>
          <p:cNvSpPr txBox="1">
            <a:spLocks noChangeArrowheads="1"/>
          </p:cNvSpPr>
          <p:nvPr/>
        </p:nvSpPr>
        <p:spPr bwMode="auto">
          <a:xfrm>
            <a:off x="6400800" y="5140404"/>
            <a:ext cx="2438400" cy="110799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000" dirty="0">
                <a:latin typeface="Calibri" pitchFamily="34" charset="0"/>
              </a:rPr>
              <a:t> </a:t>
            </a:r>
            <a:r>
              <a:rPr lang="en-GB" b="1" dirty="0">
                <a:latin typeface="Calibri" pitchFamily="34" charset="0"/>
              </a:rPr>
              <a:t>Shape accuracy  </a:t>
            </a:r>
            <a:r>
              <a:rPr lang="en-GB" b="1" dirty="0" smtClean="0">
                <a:latin typeface="Calibri" pitchFamily="34" charset="0"/>
              </a:rPr>
              <a:t>5 µm </a:t>
            </a:r>
            <a:endParaRPr lang="en-GB" b="1" dirty="0">
              <a:latin typeface="Calibri" pitchFamily="34" charset="0"/>
            </a:endParaRPr>
          </a:p>
          <a:p>
            <a:r>
              <a:rPr lang="en-GB" sz="1400" b="1" dirty="0" smtClean="0">
                <a:solidFill>
                  <a:schemeClr val="tx2"/>
                </a:solidFill>
                <a:latin typeface="Calibri" pitchFamily="34" charset="0"/>
              </a:rPr>
              <a:t>1.7 </a:t>
            </a:r>
            <a:r>
              <a:rPr lang="en-GB" sz="1400" b="1" dirty="0">
                <a:solidFill>
                  <a:schemeClr val="tx2"/>
                </a:solidFill>
                <a:latin typeface="Calibri" pitchFamily="34" charset="0"/>
              </a:rPr>
              <a:t>µm </a:t>
            </a:r>
            <a:r>
              <a:rPr lang="en-GB" sz="1400" b="1" dirty="0" smtClean="0">
                <a:solidFill>
                  <a:schemeClr val="tx2"/>
                </a:solidFill>
                <a:latin typeface="Calibri" pitchFamily="34" charset="0"/>
              </a:rPr>
              <a:t>achieved</a:t>
            </a:r>
            <a:endParaRPr lang="en-GB" sz="1400" b="1" dirty="0">
              <a:solidFill>
                <a:schemeClr val="tx2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b="1" dirty="0">
                <a:latin typeface="Calibri" pitchFamily="34" charset="0"/>
              </a:rPr>
              <a:t> Roughness  Ra </a:t>
            </a:r>
            <a:r>
              <a:rPr lang="en-GB" b="1" dirty="0" smtClean="0">
                <a:latin typeface="Calibri" pitchFamily="34" charset="0"/>
              </a:rPr>
              <a:t>0.025</a:t>
            </a:r>
            <a:endParaRPr lang="en-GB" b="1" dirty="0">
              <a:latin typeface="Calibri" pitchFamily="34" charset="0"/>
            </a:endParaRPr>
          </a:p>
          <a:p>
            <a:r>
              <a:rPr lang="en-GB" sz="1400" b="1" dirty="0" smtClean="0">
                <a:solidFill>
                  <a:schemeClr val="tx2"/>
                </a:solidFill>
                <a:latin typeface="Calibri" pitchFamily="34" charset="0"/>
              </a:rPr>
              <a:t>Iris region achieved Ra 0.010</a:t>
            </a:r>
            <a:endParaRPr lang="en-GB" dirty="0">
              <a:latin typeface="Calibri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371600" y="5248870"/>
            <a:ext cx="4876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Low-force probe</a:t>
            </a:r>
            <a:r>
              <a:rPr lang="en-US" dirty="0" smtClean="0"/>
              <a:t>: some disks show measuring indents (20 nm depth) after probing on the CMM </a:t>
            </a:r>
            <a:r>
              <a:rPr lang="en-US" dirty="0" smtClean="0">
                <a:sym typeface="Wingdings" pitchFamily="2" charset="2"/>
              </a:rPr>
              <a:t> </a:t>
            </a:r>
            <a:r>
              <a:rPr lang="en-US" dirty="0" smtClean="0"/>
              <a:t>local hardness of the material is not constant.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8600" y="228600"/>
            <a:ext cx="8229600" cy="41116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ALIGNMENT AND BONDING (T24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@12 GHz</a:t>
            </a:r>
            <a:r>
              <a:rPr kumimoji="0" lang="en-US" sz="2400" b="1" i="0" u="none" strike="noStrike" kern="1200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)</a:t>
            </a:r>
            <a:endParaRPr kumimoji="0" lang="en-US" sz="2400" b="1" i="0" u="none" strike="noStrike" kern="1200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24400" y="838200"/>
            <a:ext cx="434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2060"/>
                </a:solidFill>
              </a:rPr>
              <a:t>Reference on the external diameter: 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- tolerance on external diameter: </a:t>
            </a:r>
            <a:r>
              <a:rPr lang="en-US" sz="1600" dirty="0" smtClean="0">
                <a:solidFill>
                  <a:srgbClr val="002060"/>
                </a:solidFill>
                <a:latin typeface="Arial"/>
                <a:cs typeface="Arial"/>
              </a:rPr>
              <a:t>± 12.5 </a:t>
            </a:r>
            <a:r>
              <a:rPr lang="en-US" sz="1600" dirty="0" smtClean="0">
                <a:solidFill>
                  <a:srgbClr val="002060"/>
                </a:solidFill>
                <a:latin typeface="Symbol" pitchFamily="18" charset="2"/>
                <a:cs typeface="Arial"/>
              </a:rPr>
              <a:t>m</a:t>
            </a:r>
            <a:r>
              <a:rPr lang="en-US" sz="1600" dirty="0" smtClean="0">
                <a:solidFill>
                  <a:srgbClr val="002060"/>
                </a:solidFill>
                <a:latin typeface="Arial"/>
                <a:cs typeface="Arial"/>
              </a:rPr>
              <a:t>m</a:t>
            </a:r>
            <a:endParaRPr lang="en-US" sz="1600" dirty="0" smtClean="0">
              <a:solidFill>
                <a:srgbClr val="002060"/>
              </a:solidFill>
            </a:endParaRPr>
          </a:p>
          <a:p>
            <a:r>
              <a:rPr lang="en-US" sz="1600" dirty="0" smtClean="0">
                <a:solidFill>
                  <a:srgbClr val="002060"/>
                </a:solidFill>
              </a:rPr>
              <a:t>- tolerance on the ref. line: </a:t>
            </a:r>
            <a:r>
              <a:rPr lang="en-US" sz="1600" dirty="0" smtClean="0">
                <a:solidFill>
                  <a:srgbClr val="002060"/>
                </a:solidFill>
                <a:latin typeface="Arial"/>
                <a:cs typeface="Arial"/>
              </a:rPr>
              <a:t>± 1 </a:t>
            </a:r>
            <a:r>
              <a:rPr lang="en-US" sz="1600" dirty="0" smtClean="0">
                <a:solidFill>
                  <a:srgbClr val="002060"/>
                </a:solidFill>
                <a:latin typeface="Symbol" pitchFamily="18" charset="2"/>
                <a:cs typeface="Arial"/>
              </a:rPr>
              <a:t>m</a:t>
            </a:r>
            <a:r>
              <a:rPr lang="en-US" sz="1600" dirty="0" smtClean="0">
                <a:solidFill>
                  <a:srgbClr val="002060"/>
                </a:solidFill>
                <a:latin typeface="Arial"/>
                <a:cs typeface="Arial"/>
              </a:rPr>
              <a:t>m</a:t>
            </a:r>
            <a:endParaRPr lang="en-US" sz="1600" dirty="0" smtClean="0">
              <a:solidFill>
                <a:srgbClr val="002060"/>
              </a:solidFill>
            </a:endParaRPr>
          </a:p>
          <a:p>
            <a:r>
              <a:rPr lang="en-US" sz="1600" dirty="0" smtClean="0">
                <a:solidFill>
                  <a:srgbClr val="002060"/>
                </a:solidFill>
              </a:rPr>
              <a:t>Alignment done on a V-shape vertical support in granite (accuracy of </a:t>
            </a:r>
            <a:r>
              <a:rPr lang="en-US" sz="1600" dirty="0" smtClean="0">
                <a:solidFill>
                  <a:srgbClr val="002060"/>
                </a:solidFill>
                <a:latin typeface="Arial"/>
                <a:cs typeface="Arial"/>
              </a:rPr>
              <a:t>± 1.5 </a:t>
            </a:r>
            <a:r>
              <a:rPr lang="en-US" sz="1600" dirty="0" smtClean="0">
                <a:solidFill>
                  <a:srgbClr val="002060"/>
                </a:solidFill>
                <a:latin typeface="Symbol" pitchFamily="18" charset="2"/>
                <a:cs typeface="Arial"/>
              </a:rPr>
              <a:t>m</a:t>
            </a:r>
            <a:r>
              <a:rPr lang="en-US" sz="1600" dirty="0" smtClean="0">
                <a:solidFill>
                  <a:srgbClr val="002060"/>
                </a:solidFill>
                <a:latin typeface="Arial"/>
                <a:cs typeface="Arial"/>
              </a:rPr>
              <a:t>m</a:t>
            </a:r>
            <a:r>
              <a:rPr lang="en-US" sz="1600" dirty="0" smtClean="0">
                <a:solidFill>
                  <a:srgbClr val="002060"/>
                </a:solidFill>
              </a:rPr>
              <a:t>)</a:t>
            </a:r>
            <a:endParaRPr lang="en-US" sz="1600" dirty="0">
              <a:solidFill>
                <a:srgbClr val="00206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62000" y="914400"/>
            <a:ext cx="3581400" cy="5353050"/>
            <a:chOff x="6324600" y="685800"/>
            <a:chExt cx="3581400" cy="5353050"/>
          </a:xfrm>
        </p:grpSpPr>
        <p:pic>
          <p:nvPicPr>
            <p:cNvPr id="6" name="Picture 4" descr="IMGP747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324600" y="685800"/>
              <a:ext cx="3556000" cy="2667000"/>
            </a:xfrm>
            <a:prstGeom prst="rect">
              <a:avLst/>
            </a:prstGeom>
            <a:noFill/>
          </p:spPr>
        </p:pic>
        <p:pic>
          <p:nvPicPr>
            <p:cNvPr id="7" name="Picture 4" descr="IMGP747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324600" y="3352800"/>
              <a:ext cx="3581400" cy="2686050"/>
            </a:xfrm>
            <a:prstGeom prst="rect">
              <a:avLst/>
            </a:prstGeom>
            <a:noFill/>
          </p:spPr>
        </p:pic>
      </p:grpSp>
      <p:pic>
        <p:nvPicPr>
          <p:cNvPr id="8" name="Picture 5" descr="IMGP747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2362200"/>
            <a:ext cx="2914650" cy="38862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762000" y="3581400"/>
            <a:ext cx="358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Operation done under laminar flow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876800" y="2362200"/>
            <a:ext cx="289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Straightness measurement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T24: 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± 3.5 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  <a:cs typeface="Arial"/>
              </a:rPr>
              <a:t>m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m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2000" y="914400"/>
            <a:ext cx="358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Individual inspection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12908" y="255104"/>
            <a:ext cx="8229600" cy="41116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DIFFUSION BONDING PARAMETERS AND CYCLE</a:t>
            </a:r>
            <a:endParaRPr kumimoji="0" lang="en-US" sz="2400" b="1" i="0" u="none" strike="noStrike" kern="1200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2400" y="1143000"/>
            <a:ext cx="2743200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Temperature:  up to 1040˚C</a:t>
            </a:r>
          </a:p>
          <a:p>
            <a:r>
              <a:rPr lang="en-US" dirty="0" smtClean="0"/>
              <a:t>Pressure: 0.28 MPa</a:t>
            </a:r>
          </a:p>
          <a:p>
            <a:r>
              <a:rPr lang="en-US" dirty="0" smtClean="0"/>
              <a:t>Holding time: 2 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040" y="1325880"/>
            <a:ext cx="5852160" cy="4389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DSC050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8748" y="2791086"/>
            <a:ext cx="2505578" cy="193650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352800" y="1066800"/>
            <a:ext cx="510069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Nominal diffusion bonding cycle (under 25 mbar H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28748" y="2181486"/>
            <a:ext cx="2514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infrastructure to guarantee uniform load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71800" y="5715000"/>
            <a:ext cx="586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Straightness measurement after diffusion bonding: variation of </a:t>
            </a:r>
            <a:r>
              <a:rPr lang="en-US" dirty="0" smtClean="0">
                <a:cs typeface="Arial"/>
              </a:rPr>
              <a:t>1 </a:t>
            </a:r>
            <a:r>
              <a:rPr lang="en-US" dirty="0" smtClean="0">
                <a:latin typeface="Symbol" pitchFamily="18" charset="2"/>
                <a:cs typeface="Arial"/>
              </a:rPr>
              <a:t>m</a:t>
            </a:r>
            <a:r>
              <a:rPr lang="en-US" dirty="0" smtClean="0">
                <a:cs typeface="Arial"/>
              </a:rPr>
              <a:t>m before and after bonding</a:t>
            </a:r>
            <a:endParaRPr lang="en-US" dirty="0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1806" y="4898573"/>
            <a:ext cx="2572753" cy="1337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8600" y="228600"/>
            <a:ext cx="8229600" cy="41116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DIFFUSION BONDING SIMULATION </a:t>
            </a:r>
            <a:r>
              <a:rPr lang="en-US" sz="2400" b="1" noProof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2400" b="1" noProof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1/2)</a:t>
            </a:r>
            <a:endParaRPr kumimoji="0" lang="en-US" sz="2400" b="1" i="0" u="none" strike="noStrike" kern="1200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0976" y="914400"/>
            <a:ext cx="8562024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We wanted to study:</a:t>
            </a:r>
          </a:p>
          <a:p>
            <a:pPr>
              <a:buFontTx/>
              <a:buChar char="-"/>
            </a:pPr>
            <a:r>
              <a:rPr lang="en-US" dirty="0" smtClean="0"/>
              <a:t> Pressure distribution and deformation under bonding load [0.4 MPa, symmetrical disks] </a:t>
            </a:r>
          </a:p>
          <a:p>
            <a:pPr>
              <a:buFontTx/>
              <a:buChar char="-"/>
            </a:pPr>
            <a:r>
              <a:rPr lang="en-US" dirty="0" smtClean="0"/>
              <a:t> Stresses during bonding (transient – very heavy simulation)[TD24]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46044" y="2275769"/>
            <a:ext cx="3410677" cy="6463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en-US" b="1" dirty="0" smtClean="0"/>
              <a:t>Pressure distribution and </a:t>
            </a:r>
          </a:p>
          <a:p>
            <a:r>
              <a:rPr lang="en-US" b="1" dirty="0" smtClean="0"/>
              <a:t>deformation  under bonding load </a:t>
            </a:r>
            <a:endParaRPr lang="en-US" b="1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22332" t="20404" r="11029" b="27390"/>
          <a:stretch>
            <a:fillRect/>
          </a:stretch>
        </p:blipFill>
        <p:spPr bwMode="auto">
          <a:xfrm>
            <a:off x="304800" y="2971800"/>
            <a:ext cx="3282732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25285" y="5981770"/>
            <a:ext cx="12037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cap="all" dirty="0" smtClean="0"/>
              <a:t>J. HUOPANA</a:t>
            </a:r>
            <a:endParaRPr lang="en-US" sz="1600" i="1" cap="all" dirty="0"/>
          </a:p>
        </p:txBody>
      </p:sp>
      <p:sp>
        <p:nvSpPr>
          <p:cNvPr id="10" name="Rectangle 9"/>
          <p:cNvSpPr/>
          <p:nvPr/>
        </p:nvSpPr>
        <p:spPr>
          <a:xfrm>
            <a:off x="316523" y="5333219"/>
            <a:ext cx="33879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Linear static model</a:t>
            </a:r>
          </a:p>
          <a:p>
            <a:r>
              <a:rPr lang="en-US" dirty="0" smtClean="0"/>
              <a:t>Frictionless contact, no sticking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3710100" y="1949164"/>
            <a:ext cx="5191379" cy="4299236"/>
            <a:chOff x="3710100" y="1949164"/>
            <a:chExt cx="5191379" cy="4299236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86554" y="1949164"/>
              <a:ext cx="5114925" cy="42992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3710100" y="2286000"/>
              <a:ext cx="5469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-0.2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8600" y="228600"/>
            <a:ext cx="8229600" cy="41116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DIFFUSION BONDING SIMULATION </a:t>
            </a:r>
            <a:r>
              <a:rPr lang="en-US" sz="2400" b="1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(2/2)</a:t>
            </a:r>
            <a:endParaRPr kumimoji="0" lang="en-US" sz="2400" b="1" i="0" u="none" strike="noStrike" kern="1200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1" y="1524000"/>
            <a:ext cx="762000" cy="455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133600" y="990600"/>
            <a:ext cx="2667000" cy="646331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Stresses during bonding  (0.28 MPa and 0.4 MPa)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1066800"/>
            <a:ext cx="1050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1/8 TD24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143001" y="1981200"/>
            <a:ext cx="388619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090613" algn="l"/>
              </a:tabLst>
            </a:pPr>
            <a:r>
              <a:rPr lang="en-US" b="1" dirty="0" smtClean="0"/>
              <a:t>Max Stress 0.93 MPa (0.28 MPa) </a:t>
            </a:r>
            <a:br>
              <a:rPr lang="en-US" b="1" dirty="0" smtClean="0"/>
            </a:br>
            <a:r>
              <a:rPr lang="en-US" b="1" dirty="0" smtClean="0"/>
              <a:t>	1.27 </a:t>
            </a:r>
            <a:r>
              <a:rPr lang="en-US" b="1" dirty="0" err="1" smtClean="0"/>
              <a:t>MPa</a:t>
            </a:r>
            <a:r>
              <a:rPr lang="en-US" b="1" dirty="0" smtClean="0"/>
              <a:t> (0.4 MPa)</a:t>
            </a:r>
          </a:p>
          <a:p>
            <a:r>
              <a:rPr lang="en-US" dirty="0" smtClean="0"/>
              <a:t>Min. yield strength </a:t>
            </a:r>
            <a:r>
              <a:rPr lang="en-US" b="1" u="sng" dirty="0" smtClean="0">
                <a:solidFill>
                  <a:srgbClr val="FF0000"/>
                </a:solidFill>
              </a:rPr>
              <a:t>11.7 MPa</a:t>
            </a:r>
          </a:p>
          <a:p>
            <a:r>
              <a:rPr lang="en-US" dirty="0" smtClean="0"/>
              <a:t>Min. young’s modulus 5.8 </a:t>
            </a:r>
            <a:r>
              <a:rPr lang="en-US" dirty="0" err="1" smtClean="0"/>
              <a:t>GPa</a:t>
            </a:r>
            <a:endParaRPr lang="en-US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200400"/>
            <a:ext cx="436245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t="11691" r="8333" b="17778"/>
          <a:stretch>
            <a:fillRect/>
          </a:stretch>
        </p:blipFill>
        <p:spPr bwMode="auto">
          <a:xfrm>
            <a:off x="4886740" y="1974574"/>
            <a:ext cx="4191000" cy="2418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225285" y="5981770"/>
            <a:ext cx="19334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cap="all" dirty="0" smtClean="0"/>
              <a:t>J. HUOPANA, T. BERG</a:t>
            </a:r>
            <a:endParaRPr lang="en-US" sz="1600" i="1" cap="all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 rot="19884298">
            <a:off x="3643975" y="4724400"/>
            <a:ext cx="14920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Diamond tool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 rot="19868784">
            <a:off x="3488016" y="2213112"/>
            <a:ext cx="1880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Conventional tool</a:t>
            </a:r>
            <a:endParaRPr lang="en-US" b="1" dirty="0"/>
          </a:p>
        </p:txBody>
      </p:sp>
      <p:grpSp>
        <p:nvGrpSpPr>
          <p:cNvPr id="19" name="Group 18"/>
          <p:cNvGrpSpPr/>
          <p:nvPr/>
        </p:nvGrpSpPr>
        <p:grpSpPr>
          <a:xfrm>
            <a:off x="304800" y="3893732"/>
            <a:ext cx="3291840" cy="2286000"/>
            <a:chOff x="1752600" y="762000"/>
            <a:chExt cx="7391400" cy="5486400"/>
          </a:xfrm>
        </p:grpSpPr>
        <p:pic>
          <p:nvPicPr>
            <p:cNvPr id="20" name="Picture 3" descr="G:\Departments\EN\Groups\MME\MM\Metallurgy\Etudiants\Sylvain Karst\10kg\Image_000112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752600" y="762000"/>
              <a:ext cx="7391400" cy="548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1" name="Straight Connector 20"/>
            <p:cNvCxnSpPr/>
            <p:nvPr/>
          </p:nvCxnSpPr>
          <p:spPr>
            <a:xfrm rot="10800000" flipH="1">
              <a:off x="1752600" y="3505200"/>
              <a:ext cx="7391400" cy="0"/>
            </a:xfrm>
            <a:prstGeom prst="line">
              <a:avLst/>
            </a:prstGeom>
            <a:ln w="25400" cmpd="sng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16200000" flipH="1">
              <a:off x="4267200" y="3505200"/>
              <a:ext cx="762000" cy="762000"/>
            </a:xfrm>
            <a:prstGeom prst="line">
              <a:avLst/>
            </a:prstGeom>
            <a:ln w="25400">
              <a:solidFill>
                <a:srgbClr val="FFFF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5029200" y="4191000"/>
              <a:ext cx="838200" cy="76200"/>
            </a:xfrm>
            <a:prstGeom prst="line">
              <a:avLst/>
            </a:prstGeom>
            <a:ln w="25400">
              <a:solidFill>
                <a:srgbClr val="FFFF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0800000" flipV="1">
              <a:off x="5867400" y="3505200"/>
              <a:ext cx="1066800" cy="685800"/>
            </a:xfrm>
            <a:prstGeom prst="line">
              <a:avLst/>
            </a:prstGeom>
            <a:ln w="25400">
              <a:solidFill>
                <a:srgbClr val="FFFF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733800"/>
            <a:ext cx="3291840" cy="2445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990600" y="1374912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kg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304800" y="3810000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10 kg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0" name="Image 5" descr="DSC04939.JPG"/>
          <p:cNvPicPr preferRelativeResize="0">
            <a:picLocks noChangeAspect="1"/>
          </p:cNvPicPr>
          <p:nvPr/>
        </p:nvPicPr>
        <p:blipFill>
          <a:blip r:embed="rId4" cstate="print"/>
          <a:srcRect l="27237" t="13970" r="24574" b="21769"/>
          <a:stretch>
            <a:fillRect/>
          </a:stretch>
        </p:blipFill>
        <p:spPr bwMode="auto">
          <a:xfrm>
            <a:off x="8001000" y="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0999" y="1358787"/>
            <a:ext cx="3200400" cy="237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1291500"/>
            <a:ext cx="3291840" cy="244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Rectangle 35"/>
          <p:cNvSpPr/>
          <p:nvPr/>
        </p:nvSpPr>
        <p:spPr>
          <a:xfrm>
            <a:off x="8151305" y="304800"/>
            <a:ext cx="840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50 mm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257800" y="1298712"/>
            <a:ext cx="1812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30 kg – 0.15 </a:t>
            </a:r>
            <a:r>
              <a:rPr lang="en-US" b="1" dirty="0" err="1" smtClean="0">
                <a:solidFill>
                  <a:srgbClr val="FF0000"/>
                </a:solidFill>
              </a:rPr>
              <a:t>MPa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257800" y="3897868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30 kg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04800" y="1374912"/>
            <a:ext cx="1812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10 kg – 0.05 </a:t>
            </a:r>
            <a:r>
              <a:rPr lang="en-US" b="1" dirty="0" err="1" smtClean="0">
                <a:solidFill>
                  <a:srgbClr val="FF0000"/>
                </a:solidFill>
              </a:rPr>
              <a:t>MPa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0" name="Title 1"/>
          <p:cNvSpPr txBox="1">
            <a:spLocks/>
          </p:cNvSpPr>
          <p:nvPr/>
        </p:nvSpPr>
        <p:spPr>
          <a:xfrm>
            <a:off x="228600" y="228600"/>
            <a:ext cx="8229600" cy="41116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DIFFUSION BONDING INVESTIGATION</a:t>
            </a:r>
            <a:endParaRPr kumimoji="0" lang="en-US" sz="2400" b="1" i="0" u="none" strike="noStrike" kern="1200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600200" y="725556"/>
            <a:ext cx="571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want to understand the influence of different pressure loads and machining types on joining process (first results)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5257800" y="3239869"/>
            <a:ext cx="327660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Deformation of few tens of um on the ext. dia.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99578" y="906188"/>
            <a:ext cx="8755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cap="all" dirty="0" smtClean="0"/>
              <a:t>S. LEBET</a:t>
            </a:r>
            <a:endParaRPr lang="en-US" sz="1600" i="1" cap="all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28600"/>
            <a:ext cx="8229600" cy="533400"/>
          </a:xfrm>
          <a:prstGeom prst="rect">
            <a:avLst/>
          </a:prstGeom>
        </p:spPr>
        <p:txBody>
          <a:bodyPr/>
          <a:lstStyle/>
          <a:p>
            <a:r>
              <a:rPr lang="en-US" sz="2400" b="1" cap="all" dirty="0" smtClean="0">
                <a:solidFill>
                  <a:schemeClr val="bg1"/>
                </a:solidFill>
              </a:rPr>
              <a:t>CLIC two-beam modules</a:t>
            </a:r>
            <a:endParaRPr lang="en-US" sz="2400" b="1" cap="all" dirty="0">
              <a:solidFill>
                <a:schemeClr val="bg1"/>
              </a:solidFill>
            </a:endParaRPr>
          </a:p>
        </p:txBody>
      </p:sp>
      <p:grpSp>
        <p:nvGrpSpPr>
          <p:cNvPr id="3" name="Group 8"/>
          <p:cNvGrpSpPr/>
          <p:nvPr/>
        </p:nvGrpSpPr>
        <p:grpSpPr>
          <a:xfrm>
            <a:off x="1752600" y="1066800"/>
            <a:ext cx="5638800" cy="4054571"/>
            <a:chOff x="304800" y="1143000"/>
            <a:chExt cx="5638800" cy="4054571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1219200"/>
              <a:ext cx="5562600" cy="39783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304800" y="1143000"/>
              <a:ext cx="107433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i="1" dirty="0" smtClean="0">
                  <a:solidFill>
                    <a:srgbClr val="FF0000"/>
                  </a:solidFill>
                </a:rPr>
                <a:t>A. Samoshkin</a:t>
              </a:r>
              <a:endParaRPr lang="en-US" sz="1050" b="1" i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298173" y="5499652"/>
            <a:ext cx="8567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Up to 8 accelerating structures and 4 PETS in a two-beam module</a:t>
            </a:r>
          </a:p>
          <a:p>
            <a:r>
              <a:rPr lang="en-US" dirty="0" smtClean="0"/>
              <a:t>Design takes into account CLIC requirements and integration with other technical systems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1249" t="11494" r="41249" b="8497"/>
          <a:stretch>
            <a:fillRect/>
          </a:stretch>
        </p:blipFill>
        <p:spPr bwMode="auto">
          <a:xfrm>
            <a:off x="1331640" y="1628800"/>
            <a:ext cx="1512168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5800" y="1066800"/>
            <a:ext cx="29011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 smtClean="0"/>
              <a:t>Diffusion bonding of high</a:t>
            </a:r>
          </a:p>
          <a:p>
            <a:pPr marL="342900" indent="-342900"/>
            <a:r>
              <a:rPr lang="en-GB" dirty="0" smtClean="0"/>
              <a:t>precision disk stack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69904" y="676870"/>
            <a:ext cx="50740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 startAt="2"/>
            </a:pPr>
            <a:r>
              <a:rPr lang="en-GB" dirty="0" smtClean="0"/>
              <a:t>Brazing of the manifolds by means of Gold-electroplating (validation tests needed) </a:t>
            </a:r>
          </a:p>
          <a:p>
            <a:pPr marL="342900" indent="-342900">
              <a:buAutoNum type="arabicPeriod" startAt="2"/>
            </a:pPr>
            <a:r>
              <a:rPr lang="en-GB" dirty="0" smtClean="0"/>
              <a:t>Brazing of cooling fitting adapters</a:t>
            </a:r>
          </a:p>
        </p:txBody>
      </p:sp>
      <p:grpSp>
        <p:nvGrpSpPr>
          <p:cNvPr id="2" name="Group 48"/>
          <p:cNvGrpSpPr>
            <a:grpSpLocks noChangeAspect="1"/>
          </p:cNvGrpSpPr>
          <p:nvPr/>
        </p:nvGrpSpPr>
        <p:grpSpPr>
          <a:xfrm>
            <a:off x="3275857" y="1637136"/>
            <a:ext cx="5415002" cy="4535064"/>
            <a:chOff x="3275856" y="1556792"/>
            <a:chExt cx="5760640" cy="4824536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20413" t="16828" r="33749" b="8497"/>
            <a:stretch>
              <a:fillRect/>
            </a:stretch>
          </p:blipFill>
          <p:spPr bwMode="auto">
            <a:xfrm>
              <a:off x="4355976" y="1844824"/>
              <a:ext cx="4242857" cy="432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3275856" y="3068960"/>
              <a:ext cx="1728192" cy="461665"/>
            </a:xfrm>
            <a:prstGeom prst="rect">
              <a:avLst/>
            </a:prstGeom>
            <a:noFill/>
            <a:ln>
              <a:noFill/>
              <a:headEnd type="oval" w="sm" len="sm"/>
              <a:tailEnd type="none"/>
            </a:ln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latin typeface="Arial" pitchFamily="34" charset="0"/>
                  <a:cs typeface="Arial" pitchFamily="34" charset="0"/>
                </a:rPr>
                <a:t>RF INTERFACE FLANGE</a:t>
              </a:r>
              <a:endParaRPr lang="en-GB" sz="12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rot="5400000">
              <a:off x="3990628" y="3284984"/>
              <a:ext cx="1440160" cy="0"/>
            </a:xfrm>
            <a:prstGeom prst="line">
              <a:avLst/>
            </a:prstGeom>
            <a:ln>
              <a:solidFill>
                <a:schemeClr val="tx1"/>
              </a:solidFill>
              <a:headEnd type="oval" w="sm" len="sm"/>
              <a:tail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347864" y="3284984"/>
              <a:ext cx="1368152" cy="0"/>
            </a:xfrm>
            <a:prstGeom prst="line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7308304" y="1700808"/>
              <a:ext cx="1728192" cy="461665"/>
            </a:xfrm>
            <a:prstGeom prst="rect">
              <a:avLst/>
            </a:prstGeom>
            <a:noFill/>
            <a:ln>
              <a:noFill/>
              <a:headEnd type="oval" w="sm" len="sm"/>
              <a:tailEnd type="none"/>
            </a:ln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200" b="1" dirty="0" smtClean="0">
                  <a:latin typeface="Arial" pitchFamily="34" charset="0"/>
                  <a:cs typeface="Arial" pitchFamily="34" charset="0"/>
                </a:rPr>
                <a:t>COOLING FITTING ADAPTER</a:t>
              </a:r>
              <a:endParaRPr lang="en-GB" sz="12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6948264" y="1916832"/>
              <a:ext cx="2016224" cy="0"/>
            </a:xfrm>
            <a:prstGeom prst="line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6479367" y="2384038"/>
              <a:ext cx="937795" cy="0"/>
            </a:xfrm>
            <a:prstGeom prst="line">
              <a:avLst/>
            </a:prstGeom>
            <a:ln>
              <a:headEnd type="none" w="sm" len="sm"/>
              <a:tail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>
              <a:off x="6788594" y="2506859"/>
              <a:ext cx="1183436" cy="0"/>
            </a:xfrm>
            <a:prstGeom prst="line">
              <a:avLst/>
            </a:prstGeom>
            <a:ln>
              <a:headEnd type="none" w="sm" len="sm"/>
              <a:tail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499992" y="5427167"/>
              <a:ext cx="1728192" cy="276999"/>
            </a:xfrm>
            <a:prstGeom prst="rect">
              <a:avLst/>
            </a:prstGeom>
            <a:noFill/>
            <a:ln>
              <a:noFill/>
              <a:headEnd type="oval" w="sm" len="sm"/>
              <a:tailEnd type="none"/>
            </a:ln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latin typeface="Arial" pitchFamily="34" charset="0"/>
                  <a:cs typeface="Arial" pitchFamily="34" charset="0"/>
                </a:rPr>
                <a:t>MANIFOLD BODY</a:t>
              </a:r>
              <a:endParaRPr lang="en-GB" sz="12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4603254" y="5661565"/>
              <a:ext cx="1552922" cy="0"/>
            </a:xfrm>
            <a:prstGeom prst="line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 flipH="1" flipV="1">
              <a:off x="5829116" y="5337212"/>
              <a:ext cx="648071" cy="0"/>
            </a:xfrm>
            <a:prstGeom prst="line">
              <a:avLst/>
            </a:prstGeom>
            <a:ln>
              <a:headEnd type="none" w="sm" len="sm"/>
              <a:tail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4211960" y="4952201"/>
              <a:ext cx="1728192" cy="276999"/>
            </a:xfrm>
            <a:prstGeom prst="rect">
              <a:avLst/>
            </a:prstGeom>
            <a:noFill/>
            <a:ln>
              <a:noFill/>
              <a:headEnd type="oval" w="sm" len="sm"/>
              <a:tailEnd type="none"/>
            </a:ln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latin typeface="Arial" pitchFamily="34" charset="0"/>
                  <a:cs typeface="Arial" pitchFamily="34" charset="0"/>
                </a:rPr>
                <a:t>WFM WAVEGUIDE</a:t>
              </a:r>
              <a:endParaRPr lang="en-GB" sz="12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4315222" y="5186599"/>
              <a:ext cx="1552922" cy="0"/>
            </a:xfrm>
            <a:prstGeom prst="line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 flipH="1" flipV="1">
              <a:off x="5455174" y="4780408"/>
              <a:ext cx="830607" cy="0"/>
            </a:xfrm>
            <a:prstGeom prst="line">
              <a:avLst/>
            </a:prstGeom>
            <a:ln>
              <a:headEnd type="none" w="sm" len="sm"/>
              <a:tail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6444208" y="6104329"/>
              <a:ext cx="1728192" cy="276999"/>
            </a:xfrm>
            <a:prstGeom prst="rect">
              <a:avLst/>
            </a:prstGeom>
            <a:noFill/>
            <a:ln>
              <a:noFill/>
              <a:headEnd type="oval" w="sm" len="sm"/>
              <a:tailEnd type="none"/>
            </a:ln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latin typeface="Arial" pitchFamily="34" charset="0"/>
                  <a:cs typeface="Arial" pitchFamily="34" charset="0"/>
                </a:rPr>
                <a:t>WAVEGUIDE</a:t>
              </a:r>
              <a:endParaRPr lang="en-GB" sz="12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6516216" y="6338727"/>
              <a:ext cx="1440160" cy="0"/>
            </a:xfrm>
            <a:prstGeom prst="line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 flipH="1" flipV="1">
              <a:off x="7543406" y="5932536"/>
              <a:ext cx="830607" cy="0"/>
            </a:xfrm>
            <a:prstGeom prst="line">
              <a:avLst/>
            </a:prstGeom>
            <a:ln>
              <a:headEnd type="none" w="sm" len="sm"/>
              <a:tail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5148064" y="5672281"/>
              <a:ext cx="1728192" cy="461665"/>
            </a:xfrm>
            <a:prstGeom prst="rect">
              <a:avLst/>
            </a:prstGeom>
            <a:noFill/>
            <a:ln>
              <a:noFill/>
              <a:headEnd type="oval" w="sm" len="sm"/>
              <a:tailEnd type="none"/>
            </a:ln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latin typeface="Arial" pitchFamily="34" charset="0"/>
                  <a:cs typeface="Arial" pitchFamily="34" charset="0"/>
                </a:rPr>
                <a:t>ACCELERATING</a:t>
              </a:r>
            </a:p>
            <a:p>
              <a:r>
                <a:rPr lang="en-GB" sz="1200" b="1" dirty="0" smtClean="0">
                  <a:latin typeface="Arial" pitchFamily="34" charset="0"/>
                  <a:cs typeface="Arial" pitchFamily="34" charset="0"/>
                </a:rPr>
                <a:t>STRUCTURE</a:t>
              </a:r>
              <a:endParaRPr lang="en-GB" sz="12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5251326" y="5906679"/>
              <a:ext cx="1552922" cy="0"/>
            </a:xfrm>
            <a:prstGeom prst="line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5400000" flipH="1" flipV="1">
              <a:off x="6354631" y="5459769"/>
              <a:ext cx="893186" cy="0"/>
            </a:xfrm>
            <a:prstGeom prst="line">
              <a:avLst/>
            </a:prstGeom>
            <a:ln>
              <a:headEnd type="none" w="sm" len="sm"/>
              <a:tailEnd type="oval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4419600" y="1556792"/>
              <a:ext cx="2096616" cy="276999"/>
            </a:xfrm>
            <a:prstGeom prst="rect">
              <a:avLst/>
            </a:prstGeom>
            <a:noFill/>
            <a:ln>
              <a:noFill/>
              <a:headEnd type="oval" w="sm" len="sm"/>
              <a:tailEnd type="none"/>
            </a:ln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latin typeface="Arial" pitchFamily="34" charset="0"/>
                  <a:cs typeface="Arial" pitchFamily="34" charset="0"/>
                </a:rPr>
                <a:t>GOLD-ELECTROPLATING</a:t>
              </a:r>
              <a:endParaRPr lang="en-GB" sz="12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4491608" y="1791190"/>
              <a:ext cx="1952600" cy="0"/>
            </a:xfrm>
            <a:prstGeom prst="line">
              <a:avLst/>
            </a:prstGeom>
            <a:ln>
              <a:headEnd type="none" w="sm" len="sm"/>
              <a:tail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 flipH="1" flipV="1">
              <a:off x="5862194" y="2360862"/>
              <a:ext cx="1152130" cy="0"/>
            </a:xfrm>
            <a:prstGeom prst="line">
              <a:avLst/>
            </a:prstGeom>
            <a:ln>
              <a:headEnd type="oval" w="sm" len="sm"/>
              <a:tailEnd type="none" w="sm" len="sm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7" name="Title 1"/>
          <p:cNvSpPr txBox="1">
            <a:spLocks/>
          </p:cNvSpPr>
          <p:nvPr/>
        </p:nvSpPr>
        <p:spPr>
          <a:xfrm>
            <a:off x="609600" y="228600"/>
            <a:ext cx="7848600" cy="41116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ASSEMBLY OF ACCELERATING STRUCTURES (1/2)</a:t>
            </a:r>
            <a:endParaRPr kumimoji="0" lang="en-US" sz="2400" b="1" i="0" u="none" strike="noStrike" kern="1200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28600" y="5943600"/>
            <a:ext cx="1974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D. GUDKOV, A. SOLODKO</a:t>
            </a:r>
            <a:endParaRPr lang="en-US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3528" y="953869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/>
              <a:t>4</a:t>
            </a:r>
            <a:r>
              <a:rPr lang="en-GB" dirty="0" smtClean="0"/>
              <a:t>. Brazing of prepared accelerating structure stack </a:t>
            </a:r>
            <a:r>
              <a:rPr lang="en-GB" b="1" dirty="0" smtClean="0"/>
              <a:t>(superstructure)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60032" y="877669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dirty="0" smtClean="0"/>
              <a:t>5. Installation of damping material</a:t>
            </a:r>
          </a:p>
          <a:p>
            <a:pPr algn="just"/>
            <a:r>
              <a:rPr lang="en-GB" dirty="0" smtClean="0"/>
              <a:t>6. Welding (EBW) of manifold covers</a:t>
            </a: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609600" y="228600"/>
            <a:ext cx="7848600" cy="41116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ASSEMBLY OF ACCELERATING STRUCTURES (2/2)</a:t>
            </a:r>
            <a:endParaRPr kumimoji="0" lang="en-US" sz="2400" b="1" i="0" u="none" strike="noStrike" kern="1200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752600"/>
            <a:ext cx="6477000" cy="4233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 l="27453"/>
          <a:stretch>
            <a:fillRect/>
          </a:stretch>
        </p:blipFill>
        <p:spPr bwMode="auto">
          <a:xfrm>
            <a:off x="6477000" y="2209800"/>
            <a:ext cx="253685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8600" y="5943600"/>
            <a:ext cx="2029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D. GUDKOV , A. SOLODKO</a:t>
            </a:r>
            <a:endParaRPr lang="en-US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" y="1188720"/>
            <a:ext cx="8595360" cy="5303520"/>
          </a:xfrm>
        </p:spPr>
        <p:txBody>
          <a:bodyPr>
            <a:normAutofit/>
          </a:bodyPr>
          <a:lstStyle/>
          <a:p>
            <a:pPr algn="l"/>
            <a:endParaRPr lang="en-US" sz="2000" dirty="0">
              <a:solidFill>
                <a:schemeClr val="tx1"/>
              </a:solidFill>
            </a:endParaRP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  <a:p>
            <a:pPr algn="l">
              <a:buFont typeface="Arial" charset="0"/>
              <a:buChar char="•"/>
            </a:pPr>
            <a:endParaRPr lang="en-US" sz="3000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609600" y="228600"/>
            <a:ext cx="7848600" cy="41116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COOLING OF ACCELERATING STRUCTURES (1/3)</a:t>
            </a:r>
            <a:endParaRPr kumimoji="0" lang="en-US" sz="2400" b="1" i="0" u="none" strike="noStrike" kern="1200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93643"/>
            <a:ext cx="4319587" cy="464995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5715000" y="4191000"/>
            <a:ext cx="2817438" cy="203132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Twater_in</a:t>
            </a:r>
            <a:r>
              <a:rPr lang="en-US" dirty="0" smtClean="0"/>
              <a:t> = </a:t>
            </a:r>
            <a:r>
              <a:rPr lang="en-US" dirty="0" smtClean="0">
                <a:solidFill>
                  <a:srgbClr val="FF0000"/>
                </a:solidFill>
              </a:rPr>
              <a:t>25 </a:t>
            </a:r>
            <a:r>
              <a:rPr lang="en-US" dirty="0" smtClean="0">
                <a:solidFill>
                  <a:srgbClr val="FF0000"/>
                </a:solidFill>
                <a:cs typeface="Arial"/>
              </a:rPr>
              <a:t>˚</a:t>
            </a:r>
            <a:r>
              <a:rPr lang="en-US" dirty="0" smtClean="0">
                <a:solidFill>
                  <a:srgbClr val="FF0000"/>
                </a:solidFill>
              </a:rPr>
              <a:t>C</a:t>
            </a:r>
            <a:r>
              <a:rPr lang="en-US" dirty="0" smtClean="0"/>
              <a:t> [</a:t>
            </a:r>
            <a:r>
              <a:rPr lang="en-US" dirty="0" smtClean="0">
                <a:cs typeface="Arial"/>
              </a:rPr>
              <a:t>± 2 ˚C] </a:t>
            </a:r>
          </a:p>
          <a:p>
            <a:r>
              <a:rPr lang="en-US" dirty="0" smtClean="0"/>
              <a:t>Re = 5800 (d = 7 mm)</a:t>
            </a:r>
          </a:p>
          <a:p>
            <a:r>
              <a:rPr lang="en-US" dirty="0" smtClean="0"/>
              <a:t>h = 3750 W/m</a:t>
            </a:r>
            <a:r>
              <a:rPr lang="en-US" baseline="30000" dirty="0" smtClean="0"/>
              <a:t>2</a:t>
            </a:r>
            <a:r>
              <a:rPr lang="en-US" dirty="0" smtClean="0"/>
              <a:t>/K</a:t>
            </a:r>
          </a:p>
          <a:p>
            <a:r>
              <a:rPr lang="en-US" dirty="0" smtClean="0"/>
              <a:t>V= 70 l/h [per AC. STR.]</a:t>
            </a:r>
          </a:p>
          <a:p>
            <a:endParaRPr lang="en-US" dirty="0" smtClean="0"/>
          </a:p>
          <a:p>
            <a:r>
              <a:rPr lang="en-US" i="1" dirty="0" smtClean="0"/>
              <a:t>V = ~350 l/h [per MODULE]</a:t>
            </a:r>
          </a:p>
          <a:p>
            <a:r>
              <a:rPr lang="en-US" i="1" dirty="0" smtClean="0"/>
              <a:t>V = 3500 m/h [per LINAC]</a:t>
            </a:r>
            <a:endParaRPr lang="en-US" i="1" dirty="0"/>
          </a:p>
        </p:txBody>
      </p:sp>
      <p:grpSp>
        <p:nvGrpSpPr>
          <p:cNvPr id="23" name="Group 22"/>
          <p:cNvGrpSpPr/>
          <p:nvPr/>
        </p:nvGrpSpPr>
        <p:grpSpPr>
          <a:xfrm>
            <a:off x="4800600" y="990600"/>
            <a:ext cx="4097773" cy="3176493"/>
            <a:chOff x="4800600" y="1219200"/>
            <a:chExt cx="4097773" cy="3176493"/>
          </a:xfrm>
        </p:grpSpPr>
        <p:grpSp>
          <p:nvGrpSpPr>
            <p:cNvPr id="24" name="Group 14"/>
            <p:cNvGrpSpPr/>
            <p:nvPr/>
          </p:nvGrpSpPr>
          <p:grpSpPr>
            <a:xfrm>
              <a:off x="4876800" y="1219200"/>
              <a:ext cx="4021573" cy="3176493"/>
              <a:chOff x="4876800" y="1219200"/>
              <a:chExt cx="4021573" cy="3176493"/>
            </a:xfrm>
          </p:grpSpPr>
          <p:pic>
            <p:nvPicPr>
              <p:cNvPr id="26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876800" y="1447800"/>
                <a:ext cx="3957637" cy="119867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7" name="Picture 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876800" y="2667000"/>
                <a:ext cx="3867150" cy="1728693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8" name="TextBox 27"/>
              <p:cNvSpPr txBox="1"/>
              <p:nvPr/>
            </p:nvSpPr>
            <p:spPr>
              <a:xfrm>
                <a:off x="8229600" y="1688068"/>
                <a:ext cx="6687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45 ˚C</a:t>
                </a:r>
                <a:endParaRPr lang="en-US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595131" y="1219200"/>
                <a:ext cx="6687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chemeClr val="tx2">
                        <a:lumMod val="75000"/>
                      </a:schemeClr>
                    </a:solidFill>
                  </a:rPr>
                  <a:t>35 ˚C</a:t>
                </a:r>
                <a:endParaRPr lang="en-US" b="1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4800600" y="1611868"/>
              <a:ext cx="6687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2">
                      <a:lumMod val="75000"/>
                    </a:schemeClr>
                  </a:solidFill>
                </a:rPr>
                <a:t>25 ˚C</a:t>
              </a:r>
              <a:endParaRPr lang="en-US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3429000" y="4038600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45 ˚C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09600" y="4035623"/>
            <a:ext cx="599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25 ˚C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791200" y="1363777"/>
            <a:ext cx="1075492" cy="264237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723292" y="2396532"/>
            <a:ext cx="612950" cy="403609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638800" y="3979147"/>
            <a:ext cx="3108290" cy="190920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 l="5211" t="2433" r="6985" b="-37"/>
          <a:stretch>
            <a:fillRect/>
          </a:stretch>
        </p:blipFill>
        <p:spPr bwMode="auto">
          <a:xfrm rot="5854189">
            <a:off x="5064819" y="2333282"/>
            <a:ext cx="2041470" cy="5130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57200" y="1594454"/>
            <a:ext cx="1575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Test structures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3810000"/>
            <a:ext cx="2802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CLIC accelerating structures</a:t>
            </a:r>
            <a:endParaRPr lang="en-US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01859" y="1963786"/>
            <a:ext cx="16079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Disks</a:t>
            </a:r>
          </a:p>
          <a:p>
            <a:r>
              <a:rPr lang="en-US" dirty="0" smtClean="0"/>
              <a:t>Couplers</a:t>
            </a:r>
          </a:p>
          <a:p>
            <a:r>
              <a:rPr lang="en-US" dirty="0" smtClean="0"/>
              <a:t>Cooling circuits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4114800"/>
            <a:ext cx="3429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Disks</a:t>
            </a:r>
          </a:p>
          <a:p>
            <a:r>
              <a:rPr lang="en-US" dirty="0" smtClean="0"/>
              <a:t>Couplers</a:t>
            </a:r>
          </a:p>
          <a:p>
            <a:r>
              <a:rPr lang="en-US" dirty="0" smtClean="0"/>
              <a:t>Cooling circuits </a:t>
            </a:r>
            <a:r>
              <a:rPr lang="en-US" b="1" dirty="0" smtClean="0"/>
              <a:t>[~400 W average per structure</a:t>
            </a:r>
            <a:r>
              <a:rPr lang="en-US" dirty="0" smtClean="0"/>
              <a:t>]</a:t>
            </a:r>
          </a:p>
          <a:p>
            <a:r>
              <a:rPr lang="en-US" dirty="0" smtClean="0"/>
              <a:t>Vacuum manifolds (</a:t>
            </a:r>
            <a:r>
              <a:rPr lang="en-US" b="1" dirty="0" smtClean="0"/>
              <a:t>10</a:t>
            </a:r>
            <a:r>
              <a:rPr lang="en-US" b="1" baseline="30000" dirty="0" smtClean="0"/>
              <a:t>-9 </a:t>
            </a:r>
            <a:r>
              <a:rPr lang="en-US" b="1" dirty="0" smtClean="0"/>
              <a:t>mbar</a:t>
            </a:r>
            <a:r>
              <a:rPr lang="en-US" dirty="0" smtClean="0"/>
              <a:t>)</a:t>
            </a:r>
          </a:p>
          <a:p>
            <a:r>
              <a:rPr lang="en-US" dirty="0" smtClean="0"/>
              <a:t>Damping material</a:t>
            </a:r>
          </a:p>
          <a:p>
            <a:r>
              <a:rPr lang="en-US" dirty="0" smtClean="0"/>
              <a:t>Superstructures (</a:t>
            </a:r>
            <a:r>
              <a:rPr lang="en-US" b="1" dirty="0" smtClean="0"/>
              <a:t>2 to 4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1" name="Espace réservé du contenu 3" descr="DSC04627.JPG"/>
          <p:cNvPicPr>
            <a:picLocks noChangeAspect="1"/>
          </p:cNvPicPr>
          <p:nvPr/>
        </p:nvPicPr>
        <p:blipFill>
          <a:blip r:embed="rId3" cstate="print"/>
          <a:srcRect l="9593" t="20203" r="12119" b="22553"/>
          <a:stretch>
            <a:fillRect/>
          </a:stretch>
        </p:blipFill>
        <p:spPr>
          <a:xfrm>
            <a:off x="4206240" y="1505319"/>
            <a:ext cx="4038600" cy="2214716"/>
          </a:xfrm>
          <a:prstGeom prst="rect">
            <a:avLst/>
          </a:prstGeom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457200" y="228600"/>
            <a:ext cx="8229600" cy="4111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FROM</a:t>
            </a:r>
            <a:r>
              <a:rPr kumimoji="0" lang="en-US" sz="2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TEST STRUCTURES TO CLIC STRUCTURES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8380" y="819074"/>
            <a:ext cx="83652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will focus on the general eng. issues  for ac. structures, and I will give some examples to show what has to be implemented for final CLIC accelerating structures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228600" y="1143001"/>
            <a:ext cx="3962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dirty="0" smtClean="0">
                <a:latin typeface="+mn-lt"/>
              </a:rPr>
              <a:t>Accelerating structure</a:t>
            </a:r>
            <a:endParaRPr lang="en-US" dirty="0">
              <a:latin typeface="+mn-lt"/>
            </a:endParaRPr>
          </a:p>
          <a:p>
            <a:pPr marL="285750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n-GB" dirty="0" smtClean="0">
                <a:latin typeface="+mn-lt"/>
              </a:rPr>
              <a:t>Thermal load is </a:t>
            </a:r>
            <a:r>
              <a:rPr lang="en-GB" b="1" dirty="0" smtClean="0">
                <a:latin typeface="+mn-lt"/>
              </a:rPr>
              <a:t>not</a:t>
            </a:r>
            <a:r>
              <a:rPr lang="en-GB" dirty="0" smtClean="0">
                <a:latin typeface="+mn-lt"/>
              </a:rPr>
              <a:t> constant through an accelerating structure</a:t>
            </a:r>
            <a:endParaRPr lang="en-US" dirty="0"/>
          </a:p>
          <a:p>
            <a:pPr marL="285750" indent="-285750">
              <a:lnSpc>
                <a:spcPct val="80000"/>
              </a:lnSpc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n-US" dirty="0" smtClean="0">
                <a:latin typeface="+mn-lt"/>
              </a:rPr>
              <a:t>Considered </a:t>
            </a:r>
            <a:r>
              <a:rPr lang="en-US" dirty="0">
                <a:latin typeface="+mn-lt"/>
              </a:rPr>
              <a:t>unloaded </a:t>
            </a:r>
            <a:r>
              <a:rPr lang="en-US" dirty="0" smtClean="0">
                <a:latin typeface="+mn-lt"/>
              </a:rPr>
              <a:t>conditions </a:t>
            </a:r>
            <a:r>
              <a:rPr lang="en-US" dirty="0">
                <a:latin typeface="+mn-lt"/>
              </a:rPr>
              <a:t>and loaded </a:t>
            </a:r>
            <a:r>
              <a:rPr lang="en-US" dirty="0" smtClean="0">
                <a:latin typeface="+mn-lt"/>
              </a:rPr>
              <a:t>conditions</a:t>
            </a:r>
          </a:p>
        </p:txBody>
      </p:sp>
      <p:sp>
        <p:nvSpPr>
          <p:cNvPr id="3" name="TextBox 19"/>
          <p:cNvSpPr txBox="1">
            <a:spLocks noChangeArrowheads="1"/>
          </p:cNvSpPr>
          <p:nvPr/>
        </p:nvSpPr>
        <p:spPr bwMode="auto">
          <a:xfrm>
            <a:off x="4237384" y="838200"/>
            <a:ext cx="32765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b="1" dirty="0" smtClean="0">
                <a:cs typeface="Arial" charset="0"/>
              </a:rPr>
              <a:t>Cell-by-cell heat dissipation </a:t>
            </a:r>
            <a:endParaRPr lang="en-US" sz="1600" b="1" dirty="0">
              <a:cs typeface="Arial" charset="0"/>
            </a:endParaRPr>
          </a:p>
        </p:txBody>
      </p:sp>
      <p:sp>
        <p:nvSpPr>
          <p:cNvPr id="4" name="TextBox 16"/>
          <p:cNvSpPr txBox="1">
            <a:spLocks noChangeArrowheads="1"/>
          </p:cNvSpPr>
          <p:nvPr/>
        </p:nvSpPr>
        <p:spPr bwMode="auto">
          <a:xfrm>
            <a:off x="2590800" y="1185863"/>
            <a:ext cx="1103313" cy="261937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1100" b="1" dirty="0"/>
              <a:t>EDMS 964717</a:t>
            </a:r>
            <a:endParaRPr lang="en-US" sz="11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r="5354"/>
          <a:stretch>
            <a:fillRect/>
          </a:stretch>
        </p:blipFill>
        <p:spPr bwMode="auto">
          <a:xfrm>
            <a:off x="457200" y="4191000"/>
            <a:ext cx="7162800" cy="2133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457200" y="3657600"/>
            <a:ext cx="373380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600" b="1" dirty="0"/>
              <a:t>Distribution of heat flux over </a:t>
            </a:r>
            <a:r>
              <a:rPr lang="en-GB" sz="1600" b="1" dirty="0" smtClean="0"/>
              <a:t/>
            </a:r>
            <a:br>
              <a:rPr lang="en-GB" sz="1600" b="1" dirty="0" smtClean="0"/>
            </a:br>
            <a:r>
              <a:rPr lang="en-GB" sz="1600" b="1" dirty="0" smtClean="0"/>
              <a:t>480 mm: superstructure </a:t>
            </a:r>
            <a:endParaRPr lang="en-GB" sz="1600" b="1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828800" y="5257800"/>
            <a:ext cx="1522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Loaded 672 W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828800" y="4953000"/>
            <a:ext cx="1692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Unloaded 821W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219200"/>
            <a:ext cx="4343400" cy="2863492"/>
          </a:xfrm>
          <a:prstGeom prst="rect">
            <a:avLst/>
          </a:prstGeom>
          <a:noFill/>
          <a:ln w="9525">
            <a:solidFill>
              <a:schemeClr val="accent3">
                <a:lumMod val="60000"/>
                <a:lumOff val="40000"/>
              </a:schemeClr>
            </a:solidFill>
            <a:miter lim="800000"/>
            <a:headEnd/>
            <a:tailEnd/>
          </a:ln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609600" y="228600"/>
            <a:ext cx="7848600" cy="41116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COOLING OF ACCELERATING STRUCTURES (2/3)</a:t>
            </a:r>
            <a:endParaRPr kumimoji="0" lang="en-US" sz="2400" b="1" i="0" u="none" strike="noStrike" kern="1200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845287" y="5976730"/>
            <a:ext cx="1048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A. GRUDIEV</a:t>
            </a:r>
            <a:endParaRPr lang="en-US" sz="1400" i="1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392786" y="831666"/>
            <a:ext cx="3554884" cy="400110"/>
          </a:xfrm>
          <a:prstGeom prst="rect">
            <a:avLst/>
          </a:prstGeom>
          <a:noFill/>
          <a:ln>
            <a:solidFill>
              <a:srgbClr val="003368"/>
            </a:solidFill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tx2">
                    <a:lumMod val="75000"/>
                  </a:schemeClr>
                </a:solidFill>
              </a:rPr>
              <a:t>Thermal and structural analysis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2" cstate="print"/>
          <a:srcRect t="4878"/>
          <a:stretch>
            <a:fillRect/>
          </a:stretch>
        </p:blipFill>
        <p:spPr bwMode="auto">
          <a:xfrm>
            <a:off x="381000" y="1066800"/>
            <a:ext cx="4309241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1524000" y="228600"/>
            <a:ext cx="6248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COOLING OF ACCELERATING STRUCTURES (3/3)</a:t>
            </a:r>
            <a:endParaRPr lang="en-US" sz="2400" b="1" dirty="0">
              <a:solidFill>
                <a:schemeClr val="bg1"/>
              </a:solidFill>
            </a:endParaRPr>
          </a:p>
        </p:txBody>
      </p:sp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83" y="3810000"/>
            <a:ext cx="2971801" cy="2386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3445283" y="3810000"/>
            <a:ext cx="3449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latin typeface="+mj-lt"/>
              </a:rPr>
              <a:t>[K]</a:t>
            </a:r>
            <a:endParaRPr lang="en-GB" sz="1100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2083" y="3581400"/>
            <a:ext cx="18309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+mj-lt"/>
              </a:rPr>
              <a:t>T</a:t>
            </a:r>
            <a:r>
              <a:rPr lang="en-GB" sz="1100" dirty="0" err="1" smtClean="0">
                <a:latin typeface="+mj-lt"/>
              </a:rPr>
              <a:t>emperature</a:t>
            </a:r>
            <a:r>
              <a:rPr lang="en-GB" sz="1100" dirty="0" smtClean="0">
                <a:latin typeface="+mj-lt"/>
              </a:rPr>
              <a:t> difference </a:t>
            </a:r>
          </a:p>
          <a:p>
            <a:r>
              <a:rPr lang="en-GB" sz="1100" dirty="0" smtClean="0">
                <a:latin typeface="+mj-lt"/>
              </a:rPr>
              <a:t>Unloaded to Loaded</a:t>
            </a:r>
            <a:endParaRPr lang="en-GB" sz="11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30883" y="3733800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1.9 K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69083" y="5638800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0.8 K 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438400"/>
            <a:ext cx="406742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222066" y="6008914"/>
            <a:ext cx="25649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R. NOUSIAINEN, R. RAATIKAINEN</a:t>
            </a:r>
            <a:endParaRPr lang="en-US" sz="14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4214192" y="5724940"/>
            <a:ext cx="4162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Minimized by adjusting the mass-flow rate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276496" y="3947159"/>
            <a:ext cx="4648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dirty="0" smtClean="0">
                <a:sym typeface="Wingdings" pitchFamily="2" charset="2"/>
              </a:rPr>
              <a:t> simulation did not show n</a:t>
            </a:r>
            <a:r>
              <a:rPr lang="en-US" dirty="0" smtClean="0"/>
              <a:t>ot </a:t>
            </a:r>
            <a:r>
              <a:rPr lang="en-US" dirty="0"/>
              <a:t>a “big” difference between 1 or 4 manifolds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dirty="0">
                <a:sym typeface="Wingdings" pitchFamily="2" charset="2"/>
              </a:rPr>
              <a:t>Depending on the species, the local pressure </a:t>
            </a:r>
            <a:r>
              <a:rPr lang="en-US" dirty="0" smtClean="0">
                <a:sym typeface="Wingdings" pitchFamily="2" charset="2"/>
              </a:rPr>
              <a:t>does not </a:t>
            </a:r>
            <a:r>
              <a:rPr lang="en-US" dirty="0">
                <a:sym typeface="Wingdings" pitchFamily="2" charset="2"/>
              </a:rPr>
              <a:t>exceed the range 10</a:t>
            </a:r>
            <a:r>
              <a:rPr lang="en-US" baseline="30000" dirty="0">
                <a:sym typeface="Wingdings" pitchFamily="2" charset="2"/>
              </a:rPr>
              <a:t>-8</a:t>
            </a:r>
            <a:r>
              <a:rPr lang="en-US" dirty="0">
                <a:sym typeface="Wingdings" pitchFamily="2" charset="2"/>
              </a:rPr>
              <a:t>-10</a:t>
            </a:r>
            <a:r>
              <a:rPr lang="en-US" baseline="30000" dirty="0">
                <a:sym typeface="Wingdings" pitchFamily="2" charset="2"/>
              </a:rPr>
              <a:t>-7</a:t>
            </a:r>
            <a:r>
              <a:rPr lang="en-US" dirty="0">
                <a:sym typeface="Wingdings" pitchFamily="2" charset="2"/>
              </a:rPr>
              <a:t> mbar after 20 </a:t>
            </a:r>
            <a:r>
              <a:rPr lang="en-US" dirty="0" err="1">
                <a:sym typeface="Wingdings" pitchFamily="2" charset="2"/>
              </a:rPr>
              <a:t>ms.</a:t>
            </a:r>
            <a:endParaRPr lang="en-US" dirty="0">
              <a:sym typeface="Wingdings" pitchFamily="2" charset="2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 dirty="0" smtClean="0"/>
              <a:t> </a:t>
            </a:r>
            <a:r>
              <a:rPr lang="en-US" dirty="0"/>
              <a:t>Only 1 manifold could be needed </a:t>
            </a:r>
            <a:r>
              <a:rPr lang="en-US" dirty="0" smtClean="0"/>
              <a:t>(to be confirmed with the prototype modules)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609600" y="228600"/>
            <a:ext cx="7848600" cy="41116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VACUUM ISSUES</a:t>
            </a:r>
            <a:endParaRPr kumimoji="0" lang="en-US" sz="2400" b="1" i="0" u="none" strike="noStrike" kern="1200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76108" y="3137263"/>
            <a:ext cx="2703625" cy="369332"/>
          </a:xfrm>
          <a:prstGeom prst="rect">
            <a:avLst/>
          </a:prstGeom>
          <a:noFill/>
          <a:ln>
            <a:solidFill>
              <a:srgbClr val="003368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Recovery after breakdown</a:t>
            </a:r>
            <a:endParaRPr lang="en-US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315" y="1113557"/>
            <a:ext cx="5654992" cy="2777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4362992" y="1021079"/>
            <a:ext cx="4572000" cy="12926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>
                <a:sym typeface="Wingdings" pitchFamily="2" charset="2"/>
              </a:rPr>
              <a:t>4 manifolds around the accelerating structures linked to a common reservoir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1400" dirty="0" smtClean="0"/>
              <a:t>Pumping speed for 1 accelerating structure= 300 l/s</a:t>
            </a:r>
          </a:p>
          <a:p>
            <a:pPr lvl="1">
              <a:spcBef>
                <a:spcPct val="50000"/>
              </a:spcBef>
              <a:buFont typeface="Wingdings" pitchFamily="2" charset="2"/>
              <a:buChar char="ü"/>
            </a:pPr>
            <a:r>
              <a:rPr lang="en-US" sz="1400" dirty="0" smtClean="0"/>
              <a:t> 4 manifolds 30 mm x 30 mm (equivalent)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6767" y="3468189"/>
            <a:ext cx="3708937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5865223" y="783772"/>
            <a:ext cx="3052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C. GARION, A. SAMOSHKIN, D. GUDKOV</a:t>
            </a:r>
            <a:endParaRPr lang="en-US" sz="1400" i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95400" y="1600200"/>
            <a:ext cx="10668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473338"/>
            <a:ext cx="4343400" cy="3667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1033" y="5673632"/>
            <a:ext cx="9025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</a:t>
            </a:r>
            <a:r>
              <a:rPr lang="en-GB" dirty="0" smtClean="0">
                <a:latin typeface="+mn-lt"/>
              </a:rPr>
              <a:t>ateral deformation and wave guide deformation to be confirmed with the prototype modules</a:t>
            </a:r>
          </a:p>
          <a:p>
            <a:r>
              <a:rPr lang="en-GB" dirty="0" smtClean="0"/>
              <a:t>(if not acceptable from RF, the four connected super structures will be decoupled).</a:t>
            </a:r>
            <a:endParaRPr lang="en-GB" dirty="0" smtClean="0">
              <a:latin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5334000"/>
            <a:ext cx="1827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+mn-lt"/>
              </a:rPr>
              <a:t>Gravity + Vacuum</a:t>
            </a:r>
            <a:endParaRPr lang="en-GB" dirty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6" name="Picture 2" descr="E:\Risto\CERN\2010 Thermomechanical model\Presentations\Pics\Baseline total deformation V G R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331259"/>
            <a:ext cx="4495800" cy="4231341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029200" y="5269468"/>
            <a:ext cx="33612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  <a:latin typeface="+mn-lt"/>
              </a:rPr>
              <a:t>Gravity + Vacuum + RF (unloaded)</a:t>
            </a:r>
            <a:endParaRPr lang="en-GB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75209" y="829381"/>
            <a:ext cx="2084610" cy="400110"/>
          </a:xfrm>
          <a:prstGeom prst="rect">
            <a:avLst/>
          </a:prstGeom>
          <a:noFill/>
          <a:ln>
            <a:solidFill>
              <a:srgbClr val="003368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Structural analysis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5940" y="992777"/>
            <a:ext cx="34970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R. NOUSIAINEN (input from technical experts)</a:t>
            </a:r>
            <a:endParaRPr lang="en-US" sz="1400" i="1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09600" y="228600"/>
            <a:ext cx="7848600" cy="41116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THERMO-MECHANICAL MODEL</a:t>
            </a:r>
            <a:endParaRPr kumimoji="0" lang="en-US" sz="2400" b="1" i="0" u="none" strike="noStrike" kern="1200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4906963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Production of 100 MV/m RF accelerating structures is very challenging: several engineering issues are being addressed before CDR</a:t>
            </a:r>
          </a:p>
          <a:p>
            <a:r>
              <a:rPr lang="en-US" sz="2400" dirty="0" smtClean="0"/>
              <a:t>Mechanical design shall take into account all requirements on RF, beam physics, machining, assembly, installation and operation </a:t>
            </a:r>
          </a:p>
          <a:p>
            <a:r>
              <a:rPr lang="en-US" sz="2400" dirty="0" smtClean="0"/>
              <a:t>Micro-precision tolerances imply dedicated machining procedures</a:t>
            </a:r>
          </a:p>
          <a:p>
            <a:r>
              <a:rPr lang="en-US" sz="2400" dirty="0" smtClean="0"/>
              <a:t>CLIC structures integrate all features and technical systems: additional eng. issues are to be  addressed </a:t>
            </a:r>
          </a:p>
          <a:p>
            <a:r>
              <a:rPr lang="en-US" sz="2400" dirty="0" smtClean="0"/>
              <a:t>Industrialization studies started in collaboration with companies</a:t>
            </a:r>
          </a:p>
          <a:p>
            <a:pPr lvl="1"/>
            <a:r>
              <a:rPr lang="en-US" sz="1900" dirty="0" smtClean="0"/>
              <a:t>Review of design aiming at:</a:t>
            </a:r>
          </a:p>
          <a:p>
            <a:pPr lvl="2"/>
            <a:r>
              <a:rPr lang="en-US" sz="1900" dirty="0" smtClean="0"/>
              <a:t>Reduction of types of tooling</a:t>
            </a:r>
          </a:p>
          <a:p>
            <a:pPr lvl="2"/>
            <a:r>
              <a:rPr lang="en-US" sz="1900" dirty="0" smtClean="0"/>
              <a:t>Confirmation of tolerances requirements: review of regions with stringent and relaxed tolerances</a:t>
            </a:r>
          </a:p>
          <a:p>
            <a:pPr lvl="2"/>
            <a:r>
              <a:rPr lang="en-US" sz="1900" dirty="0" smtClean="0"/>
              <a:t>Confirmation of roughness requirements in the different regions</a:t>
            </a:r>
          </a:p>
          <a:p>
            <a:pPr lvl="1"/>
            <a:r>
              <a:rPr lang="en-US" sz="2200" dirty="0" smtClean="0"/>
              <a:t>Optimization of design for chosen assembly/joining methods</a:t>
            </a:r>
          </a:p>
          <a:p>
            <a:endParaRPr lang="en-US" sz="2400" dirty="0"/>
          </a:p>
        </p:txBody>
      </p:sp>
      <p:sp>
        <p:nvSpPr>
          <p:cNvPr id="8" name="Title 7"/>
          <p:cNvSpPr>
            <a:spLocks noGrp="1"/>
          </p:cNvSpPr>
          <p:nvPr>
            <p:ph type="title" idx="4294967295"/>
          </p:nvPr>
        </p:nvSpPr>
        <p:spPr>
          <a:xfrm>
            <a:off x="990600" y="198438"/>
            <a:ext cx="7086600" cy="487362"/>
          </a:xfrm>
          <a:prstGeom prst="rect">
            <a:avLst/>
          </a:prstGeom>
        </p:spPr>
        <p:txBody>
          <a:bodyPr/>
          <a:lstStyle/>
          <a:p>
            <a:r>
              <a:rPr lang="en-US" sz="2800" b="1" cap="all" dirty="0" smtClean="0">
                <a:solidFill>
                  <a:schemeClr val="bg1"/>
                </a:solidFill>
              </a:rPr>
              <a:t>Conclusions and future steps</a:t>
            </a:r>
            <a:endParaRPr lang="en-US" sz="2800" b="1" cap="all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348" y="2967335"/>
            <a:ext cx="41133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EXTRA SLIDES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SC02884.JPG"/>
          <p:cNvPicPr>
            <a:picLocks noChangeAspect="1"/>
          </p:cNvPicPr>
          <p:nvPr/>
        </p:nvPicPr>
        <p:blipFill>
          <a:blip r:embed="rId2" cstate="print"/>
          <a:srcRect l="25200" t="17850" r="27551" b="20201"/>
          <a:stretch>
            <a:fillRect/>
          </a:stretch>
        </p:blipFill>
        <p:spPr>
          <a:xfrm>
            <a:off x="4644008" y="2348880"/>
            <a:ext cx="4320480" cy="4248472"/>
          </a:xfrm>
          <a:prstGeom prst="rect">
            <a:avLst/>
          </a:prstGeom>
        </p:spPr>
      </p:pic>
      <p:pic>
        <p:nvPicPr>
          <p:cNvPr id="8" name="Picture 7" descr="DSC02885.JPG"/>
          <p:cNvPicPr>
            <a:picLocks noChangeAspect="1"/>
          </p:cNvPicPr>
          <p:nvPr/>
        </p:nvPicPr>
        <p:blipFill>
          <a:blip r:embed="rId3" cstate="print"/>
          <a:srcRect l="27163" t="17450" r="26375" b="19551"/>
          <a:stretch>
            <a:fillRect/>
          </a:stretch>
        </p:blipFill>
        <p:spPr>
          <a:xfrm>
            <a:off x="179512" y="404664"/>
            <a:ext cx="4248472" cy="432048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880303" y="0"/>
            <a:ext cx="2316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DDSA, prototype disks</a:t>
            </a:r>
            <a:endParaRPr lang="en-US" b="1" dirty="0"/>
          </a:p>
        </p:txBody>
      </p:sp>
      <p:sp>
        <p:nvSpPr>
          <p:cNvPr id="12" name="Rectangle 11"/>
          <p:cNvSpPr/>
          <p:nvPr/>
        </p:nvSpPr>
        <p:spPr>
          <a:xfrm rot="19197047">
            <a:off x="235084" y="5342033"/>
            <a:ext cx="2635143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Just for Roger</a:t>
            </a:r>
            <a:endParaRPr lang="en-US" sz="2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24 1a7 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531008"/>
            <a:ext cx="3960000" cy="2970000"/>
          </a:xfrm>
          <a:prstGeom prst="rect">
            <a:avLst/>
          </a:prstGeom>
        </p:spPr>
      </p:pic>
      <p:pic>
        <p:nvPicPr>
          <p:cNvPr id="5" name="Picture 4" descr="24 1a32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645024"/>
            <a:ext cx="3960000" cy="2970000"/>
          </a:xfrm>
          <a:prstGeom prst="rect">
            <a:avLst/>
          </a:prstGeom>
        </p:spPr>
      </p:pic>
      <p:pic>
        <p:nvPicPr>
          <p:cNvPr id="6" name="Picture 5" descr="24 1a90 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3663026"/>
            <a:ext cx="3960000" cy="2970000"/>
          </a:xfrm>
          <a:prstGeom prst="rect">
            <a:avLst/>
          </a:prstGeom>
        </p:spPr>
      </p:pic>
      <p:pic>
        <p:nvPicPr>
          <p:cNvPr id="9" name="Picture 8" descr="24 1b7 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>
            <a:off x="4342516" y="886516"/>
            <a:ext cx="2988000" cy="2241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80303" y="0"/>
            <a:ext cx="23160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DDSA, prototype disks</a:t>
            </a:r>
            <a:endParaRPr lang="en-US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lowchart: Process 17"/>
          <p:cNvSpPr/>
          <p:nvPr/>
        </p:nvSpPr>
        <p:spPr>
          <a:xfrm>
            <a:off x="6096000" y="5257800"/>
            <a:ext cx="1981200" cy="914400"/>
          </a:xfrm>
          <a:prstGeom prst="flowChartProcess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Installation </a:t>
            </a:r>
            <a:endParaRPr lang="en-US" dirty="0"/>
          </a:p>
        </p:txBody>
      </p:sp>
      <p:sp>
        <p:nvSpPr>
          <p:cNvPr id="17" name="Flowchart: Process 16"/>
          <p:cNvSpPr/>
          <p:nvPr/>
        </p:nvSpPr>
        <p:spPr>
          <a:xfrm>
            <a:off x="6477000" y="4572000"/>
            <a:ext cx="1981200" cy="914400"/>
          </a:xfrm>
          <a:prstGeom prst="flowChartProcess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Assembly sequence</a:t>
            </a:r>
            <a:endParaRPr lang="en-US" dirty="0"/>
          </a:p>
        </p:txBody>
      </p:sp>
      <p:sp>
        <p:nvSpPr>
          <p:cNvPr id="11" name="Flowchart: Process 10"/>
          <p:cNvSpPr/>
          <p:nvPr/>
        </p:nvSpPr>
        <p:spPr>
          <a:xfrm>
            <a:off x="1676400" y="5029200"/>
            <a:ext cx="1981200" cy="914400"/>
          </a:xfrm>
          <a:prstGeom prst="flowChartProcess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Cooling system</a:t>
            </a:r>
            <a:endParaRPr lang="en-US" dirty="0"/>
          </a:p>
        </p:txBody>
      </p:sp>
      <p:sp>
        <p:nvSpPr>
          <p:cNvPr id="10" name="Flowchart: Process 9"/>
          <p:cNvSpPr/>
          <p:nvPr/>
        </p:nvSpPr>
        <p:spPr>
          <a:xfrm>
            <a:off x="1371600" y="4267200"/>
            <a:ext cx="1981200" cy="914400"/>
          </a:xfrm>
          <a:prstGeom prst="flowChartProcess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Vacuum system</a:t>
            </a:r>
            <a:endParaRPr lang="en-US" dirty="0"/>
          </a:p>
        </p:txBody>
      </p:sp>
      <p:sp>
        <p:nvSpPr>
          <p:cNvPr id="12" name="Flowchart: Process 11"/>
          <p:cNvSpPr/>
          <p:nvPr/>
        </p:nvSpPr>
        <p:spPr>
          <a:xfrm>
            <a:off x="1600200" y="3581400"/>
            <a:ext cx="1981200" cy="914400"/>
          </a:xfrm>
          <a:prstGeom prst="flowChartProcess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Joining process</a:t>
            </a:r>
            <a:endParaRPr lang="en-US" dirty="0"/>
          </a:p>
        </p:txBody>
      </p:sp>
      <p:sp>
        <p:nvSpPr>
          <p:cNvPr id="13" name="Flowchart: Preparation 12"/>
          <p:cNvSpPr/>
          <p:nvPr/>
        </p:nvSpPr>
        <p:spPr>
          <a:xfrm>
            <a:off x="76200" y="990600"/>
            <a:ext cx="1905000" cy="685800"/>
          </a:xfrm>
          <a:prstGeom prst="flowChartPrepar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RF design </a:t>
            </a:r>
            <a:endParaRPr lang="en-US" dirty="0"/>
          </a:p>
        </p:txBody>
      </p:sp>
      <p:sp>
        <p:nvSpPr>
          <p:cNvPr id="14" name="Flowchart: Preparation 13"/>
          <p:cNvSpPr/>
          <p:nvPr/>
        </p:nvSpPr>
        <p:spPr>
          <a:xfrm>
            <a:off x="1219200" y="1524000"/>
            <a:ext cx="1905000" cy="685800"/>
          </a:xfrm>
          <a:prstGeom prst="flowChartPreparatio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Beam physics</a:t>
            </a:r>
            <a:endParaRPr lang="en-US" dirty="0"/>
          </a:p>
        </p:txBody>
      </p:sp>
      <p:sp>
        <p:nvSpPr>
          <p:cNvPr id="15" name="Flowchart: Process 14"/>
          <p:cNvSpPr/>
          <p:nvPr/>
        </p:nvSpPr>
        <p:spPr>
          <a:xfrm>
            <a:off x="1371600" y="2819400"/>
            <a:ext cx="1981200" cy="914400"/>
          </a:xfrm>
          <a:prstGeom prst="flowChartProcess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Alignment system</a:t>
            </a:r>
            <a:endParaRPr lang="en-US" dirty="0"/>
          </a:p>
        </p:txBody>
      </p:sp>
      <p:sp>
        <p:nvSpPr>
          <p:cNvPr id="16" name="Flowchart: Process 15"/>
          <p:cNvSpPr/>
          <p:nvPr/>
        </p:nvSpPr>
        <p:spPr>
          <a:xfrm>
            <a:off x="6096000" y="3810000"/>
            <a:ext cx="1981200" cy="914400"/>
          </a:xfrm>
          <a:prstGeom prst="flowChartProcess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Machining</a:t>
            </a:r>
            <a:endParaRPr lang="en-US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457200" y="228600"/>
            <a:ext cx="8229600" cy="4111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noProof="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ENGINEERING DESIGN 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1" name="Flowchart: Document 20"/>
          <p:cNvSpPr/>
          <p:nvPr/>
        </p:nvSpPr>
        <p:spPr>
          <a:xfrm>
            <a:off x="6781800" y="1371600"/>
            <a:ext cx="1752600" cy="91440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3D models</a:t>
            </a:r>
            <a:endParaRPr lang="en-US" dirty="0"/>
          </a:p>
        </p:txBody>
      </p:sp>
      <p:sp>
        <p:nvSpPr>
          <p:cNvPr id="22" name="Flowchart: Document 21"/>
          <p:cNvSpPr/>
          <p:nvPr/>
        </p:nvSpPr>
        <p:spPr>
          <a:xfrm>
            <a:off x="6934200" y="1905000"/>
            <a:ext cx="1752600" cy="91440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2D drawings</a:t>
            </a:r>
            <a:endParaRPr lang="en-US" dirty="0"/>
          </a:p>
        </p:txBody>
      </p:sp>
      <p:sp>
        <p:nvSpPr>
          <p:cNvPr id="23" name="Flowchart: Document 22"/>
          <p:cNvSpPr/>
          <p:nvPr/>
        </p:nvSpPr>
        <p:spPr>
          <a:xfrm>
            <a:off x="7086600" y="2438400"/>
            <a:ext cx="1752600" cy="914400"/>
          </a:xfrm>
          <a:prstGeom prst="flowChartDocumen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 analysis</a:t>
            </a:r>
            <a:endParaRPr lang="en-US" dirty="0"/>
          </a:p>
        </p:txBody>
      </p:sp>
      <p:sp>
        <p:nvSpPr>
          <p:cNvPr id="24" name="Flowchart: Predefined Process 23"/>
          <p:cNvSpPr/>
          <p:nvPr/>
        </p:nvSpPr>
        <p:spPr>
          <a:xfrm>
            <a:off x="3886200" y="1828800"/>
            <a:ext cx="2362200" cy="1219200"/>
          </a:xfrm>
          <a:prstGeom prst="flowChartPredefinedProces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Engineering design </a:t>
            </a:r>
            <a:endParaRPr lang="en-US" sz="2000" b="1" dirty="0"/>
          </a:p>
        </p:txBody>
      </p:sp>
      <p:sp>
        <p:nvSpPr>
          <p:cNvPr id="25" name="Flowchart: Terminator 24"/>
          <p:cNvSpPr/>
          <p:nvPr/>
        </p:nvSpPr>
        <p:spPr>
          <a:xfrm rot="16200000">
            <a:off x="-419101" y="3314700"/>
            <a:ext cx="1752600" cy="609600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Tolerance and roughness </a:t>
            </a:r>
            <a:endParaRPr lang="en-US" dirty="0"/>
          </a:p>
        </p:txBody>
      </p:sp>
      <p:sp>
        <p:nvSpPr>
          <p:cNvPr id="29" name="Striped Right Arrow 28"/>
          <p:cNvSpPr/>
          <p:nvPr/>
        </p:nvSpPr>
        <p:spPr>
          <a:xfrm>
            <a:off x="838200" y="3581400"/>
            <a:ext cx="381000" cy="304800"/>
          </a:xfrm>
          <a:prstGeom prst="strip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Striped Right Arrow 29"/>
          <p:cNvSpPr/>
          <p:nvPr/>
        </p:nvSpPr>
        <p:spPr>
          <a:xfrm>
            <a:off x="3200400" y="2133600"/>
            <a:ext cx="381000" cy="304800"/>
          </a:xfrm>
          <a:prstGeom prst="strip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Striped Right Arrow 30"/>
          <p:cNvSpPr/>
          <p:nvPr/>
        </p:nvSpPr>
        <p:spPr>
          <a:xfrm rot="18989680">
            <a:off x="3736628" y="3862977"/>
            <a:ext cx="1240130" cy="503040"/>
          </a:xfrm>
          <a:prstGeom prst="strip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Striped Right Arrow 31"/>
          <p:cNvSpPr/>
          <p:nvPr/>
        </p:nvSpPr>
        <p:spPr>
          <a:xfrm>
            <a:off x="6400800" y="2133600"/>
            <a:ext cx="381000" cy="304800"/>
          </a:xfrm>
          <a:prstGeom prst="strip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Striped Right Arrow 32"/>
          <p:cNvSpPr/>
          <p:nvPr/>
        </p:nvSpPr>
        <p:spPr>
          <a:xfrm rot="5400000">
            <a:off x="7048500" y="3390900"/>
            <a:ext cx="381000" cy="304800"/>
          </a:xfrm>
          <a:prstGeom prst="strip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297681" y="1789611"/>
            <a:ext cx="1351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Core activity</a:t>
            </a:r>
            <a:endParaRPr lang="en-US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143000" y="228600"/>
            <a:ext cx="7543800" cy="41116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engineering</a:t>
            </a:r>
            <a:r>
              <a:rPr kumimoji="0" lang="en-US" sz="2400" b="1" i="0" u="none" strike="noStrike" kern="1200" cap="all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 ISSUES (waveguide damped AS)</a:t>
            </a:r>
            <a:endParaRPr kumimoji="0" lang="en-US" sz="2400" b="1" i="0" u="none" strike="noStrike" kern="1200" cap="all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print"/>
          <a:srcRect l="43749" t="14161" r="41249" b="13831"/>
          <a:stretch>
            <a:fillRect/>
          </a:stretch>
        </p:blipFill>
        <p:spPr bwMode="auto">
          <a:xfrm>
            <a:off x="3276600" y="1143000"/>
            <a:ext cx="840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print"/>
          <a:srcRect l="32504" t="22669" r="33326" b="22658"/>
          <a:stretch>
            <a:fillRect/>
          </a:stretch>
        </p:blipFill>
        <p:spPr bwMode="auto">
          <a:xfrm>
            <a:off x="338168" y="764704"/>
            <a:ext cx="18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print"/>
          <a:srcRect l="25414" t="15495" r="29581" b="37833"/>
          <a:stretch>
            <a:fillRect/>
          </a:stretch>
        </p:blipFill>
        <p:spPr bwMode="auto">
          <a:xfrm>
            <a:off x="265800" y="2590800"/>
            <a:ext cx="1944000" cy="12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ounded Rectangle 6"/>
          <p:cNvSpPr/>
          <p:nvPr/>
        </p:nvSpPr>
        <p:spPr>
          <a:xfrm>
            <a:off x="3733800" y="4724400"/>
            <a:ext cx="2016224" cy="1512168"/>
          </a:xfrm>
          <a:prstGeom prst="roundRect">
            <a:avLst/>
          </a:prstGeom>
          <a:solidFill>
            <a:schemeClr val="accent2">
              <a:alpha val="2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5" cstate="print"/>
          <a:srcRect l="14168" t="14668" r="13324" b="3391"/>
          <a:stretch>
            <a:fillRect/>
          </a:stretch>
        </p:blipFill>
        <p:spPr bwMode="auto">
          <a:xfrm>
            <a:off x="4499992" y="654584"/>
            <a:ext cx="4587249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 8"/>
          <p:cNvSpPr/>
          <p:nvPr/>
        </p:nvSpPr>
        <p:spPr>
          <a:xfrm>
            <a:off x="1105395" y="1523228"/>
            <a:ext cx="278628" cy="278628"/>
          </a:xfrm>
          <a:prstGeom prst="ellipse">
            <a:avLst/>
          </a:prstGeom>
          <a:solidFill>
            <a:srgbClr val="FF0000">
              <a:alpha val="20000"/>
            </a:srgb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420790" y="2819400"/>
            <a:ext cx="4748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Iris</a:t>
            </a:r>
            <a:endParaRPr lang="en-GB" b="1" dirty="0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2399928" y="3150260"/>
            <a:ext cx="64807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endCxn id="9" idx="5"/>
          </p:cNvCxnSpPr>
          <p:nvPr/>
        </p:nvCxnSpPr>
        <p:spPr>
          <a:xfrm rot="16200000" flipV="1">
            <a:off x="1188939" y="1915332"/>
            <a:ext cx="1389498" cy="10809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Oval 12"/>
          <p:cNvSpPr/>
          <p:nvPr/>
        </p:nvSpPr>
        <p:spPr>
          <a:xfrm>
            <a:off x="1054787" y="3175164"/>
            <a:ext cx="291133" cy="216024"/>
          </a:xfrm>
          <a:prstGeom prst="ellipse">
            <a:avLst/>
          </a:prstGeom>
          <a:solidFill>
            <a:schemeClr val="accent2">
              <a:alpha val="2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4" name="Straight Arrow Connector 13"/>
          <p:cNvCxnSpPr/>
          <p:nvPr/>
        </p:nvCxnSpPr>
        <p:spPr>
          <a:xfrm rot="10800000" flipV="1">
            <a:off x="1303290" y="3150550"/>
            <a:ext cx="1123717" cy="1260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6" cstate="print"/>
          <a:srcRect l="30837" t="16002" r="31659" b="23991"/>
          <a:stretch>
            <a:fillRect/>
          </a:stretch>
        </p:blipFill>
        <p:spPr bwMode="auto">
          <a:xfrm>
            <a:off x="6012160" y="3933376"/>
            <a:ext cx="2880000" cy="2880000"/>
          </a:xfrm>
          <a:prstGeom prst="rect">
            <a:avLst/>
          </a:prstGeom>
          <a:noFill/>
          <a:ln w="9525">
            <a:solidFill>
              <a:schemeClr val="tx1"/>
            </a:solidFill>
            <a:prstDash val="lgDash"/>
            <a:miter lim="800000"/>
            <a:headEnd/>
            <a:tailEnd/>
          </a:ln>
        </p:spPr>
      </p:pic>
      <p:sp>
        <p:nvSpPr>
          <p:cNvPr id="16" name="Rectangle 15"/>
          <p:cNvSpPr/>
          <p:nvPr/>
        </p:nvSpPr>
        <p:spPr>
          <a:xfrm>
            <a:off x="8028384" y="2094384"/>
            <a:ext cx="936104" cy="864096"/>
          </a:xfrm>
          <a:prstGeom prst="rect">
            <a:avLst/>
          </a:prstGeom>
          <a:solidFill>
            <a:schemeClr val="accent2">
              <a:alpha val="2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7" name="Straight Arrow Connector 16"/>
          <p:cNvCxnSpPr>
            <a:stCxn id="16" idx="2"/>
          </p:cNvCxnSpPr>
          <p:nvPr/>
        </p:nvCxnSpPr>
        <p:spPr>
          <a:xfrm rot="5400000">
            <a:off x="7686346" y="3228510"/>
            <a:ext cx="1080120" cy="54006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209800" y="762000"/>
            <a:ext cx="2053063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12WDSDVG1.8_R05</a:t>
            </a:r>
          </a:p>
        </p:txBody>
      </p:sp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3914011" y="5084440"/>
          <a:ext cx="1244560" cy="24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00"/>
                <a:gridCol w="540000"/>
                <a:gridCol w="208280"/>
                <a:gridCol w="208280"/>
              </a:tblGrid>
              <a:tr h="216024"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/>
                        <a:t>0.005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/>
                        <a:t>A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/>
                        <a:t>B</a:t>
                      </a:r>
                      <a:endParaRPr lang="en-GB" sz="1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Flowchart: Delay 20"/>
          <p:cNvSpPr/>
          <p:nvPr/>
        </p:nvSpPr>
        <p:spPr>
          <a:xfrm rot="16200000">
            <a:off x="4013608" y="5111178"/>
            <a:ext cx="106541" cy="181492"/>
          </a:xfrm>
          <a:prstGeom prst="flowChartDelay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3733800" y="4796408"/>
            <a:ext cx="201529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b="1" dirty="0" smtClean="0"/>
              <a:t>Geometrical tolerance of this zone</a:t>
            </a:r>
            <a:endParaRPr lang="en-GB" sz="1000" b="1" dirty="0"/>
          </a:p>
        </p:txBody>
      </p:sp>
      <p:graphicFrame>
        <p:nvGraphicFramePr>
          <p:cNvPr id="23" name="Table 22"/>
          <p:cNvGraphicFramePr>
            <a:graphicFrameLocks noGrp="1"/>
          </p:cNvGraphicFramePr>
          <p:nvPr/>
        </p:nvGraphicFramePr>
        <p:xfrm>
          <a:off x="3916625" y="5416664"/>
          <a:ext cx="1036280" cy="24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00"/>
                <a:gridCol w="540000"/>
                <a:gridCol w="208280"/>
              </a:tblGrid>
              <a:tr h="216024">
                <a:tc>
                  <a:txBody>
                    <a:bodyPr/>
                    <a:lstStyle/>
                    <a:p>
                      <a:r>
                        <a:rPr lang="ru-RU" sz="900" b="1" dirty="0" smtClean="0"/>
                        <a:t>//</a:t>
                      </a:r>
                      <a:endParaRPr lang="en-GB" sz="9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/>
                        <a:t>0.00</a:t>
                      </a:r>
                      <a:r>
                        <a:rPr lang="ru-RU" sz="1000" b="1" dirty="0" smtClean="0"/>
                        <a:t>2</a:t>
                      </a:r>
                      <a:endParaRPr lang="en-GB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/>
                        <a:t>A</a:t>
                      </a:r>
                      <a:endParaRPr lang="en-GB" sz="1000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4" name="Table 23"/>
          <p:cNvGraphicFramePr>
            <a:graphicFrameLocks noGrp="1"/>
          </p:cNvGraphicFramePr>
          <p:nvPr/>
        </p:nvGraphicFramePr>
        <p:xfrm>
          <a:off x="3921656" y="5776704"/>
          <a:ext cx="828000" cy="24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000"/>
                <a:gridCol w="540000"/>
              </a:tblGrid>
              <a:tr h="216024">
                <a:tc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000" b="1" dirty="0" smtClean="0"/>
                        <a:t>0.00</a:t>
                      </a:r>
                      <a:r>
                        <a:rPr lang="ru-RU" sz="1000" b="1" dirty="0" smtClean="0"/>
                        <a:t>1</a:t>
                      </a:r>
                      <a:endParaRPr lang="en-GB" sz="10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Parallelogram 24"/>
          <p:cNvSpPr/>
          <p:nvPr/>
        </p:nvSpPr>
        <p:spPr>
          <a:xfrm>
            <a:off x="3967784" y="5827763"/>
            <a:ext cx="191541" cy="144016"/>
          </a:xfrm>
          <a:prstGeom prst="parallelogram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2267744" y="1630388"/>
            <a:ext cx="86409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pic>
        <p:nvPicPr>
          <p:cNvPr id="27" name="Picture 10"/>
          <p:cNvPicPr>
            <a:picLocks noChangeAspect="1" noChangeArrowheads="1"/>
          </p:cNvPicPr>
          <p:nvPr/>
        </p:nvPicPr>
        <p:blipFill>
          <a:blip r:embed="rId7" cstate="print"/>
          <a:srcRect l="11246" t="8828" r="17080" b="17831"/>
          <a:stretch>
            <a:fillRect/>
          </a:stretch>
        </p:blipFill>
        <p:spPr bwMode="auto">
          <a:xfrm>
            <a:off x="186433" y="4012200"/>
            <a:ext cx="3377455" cy="2160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28" name="Straight Arrow Connector 27"/>
          <p:cNvCxnSpPr/>
          <p:nvPr/>
        </p:nvCxnSpPr>
        <p:spPr>
          <a:xfrm rot="5400000">
            <a:off x="1644354" y="3563597"/>
            <a:ext cx="1192850" cy="3667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611560" y="4372000"/>
            <a:ext cx="2808312" cy="1224136"/>
          </a:xfrm>
          <a:prstGeom prst="ellipse">
            <a:avLst/>
          </a:prstGeom>
          <a:solidFill>
            <a:schemeClr val="accent2">
              <a:alpha val="20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-893225" y="2070003"/>
            <a:ext cx="2094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cap="all" dirty="0" smtClean="0"/>
              <a:t>Prepared by A. Solodko</a:t>
            </a:r>
            <a:endParaRPr lang="en-US" sz="1400" i="1" cap="al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961552"/>
            <a:ext cx="7010400" cy="528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143000" y="228600"/>
            <a:ext cx="7467600" cy="41116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engineering</a:t>
            </a:r>
            <a:r>
              <a:rPr kumimoji="0" lang="en-US" sz="2400" b="1" i="0" u="none" strike="noStrike" kern="1200" cap="all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Design ISSUES (detuned damped AS)</a:t>
            </a:r>
            <a:endParaRPr kumimoji="0" lang="en-US" sz="2400" b="1" i="0" u="none" strike="noStrike" kern="1200" cap="all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 l="13171" t="33672" r="30007" b="9085"/>
          <a:stretch>
            <a:fillRect/>
          </a:stretch>
        </p:blipFill>
        <p:spPr bwMode="auto">
          <a:xfrm>
            <a:off x="381000" y="1905000"/>
            <a:ext cx="472051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81000" y="5029200"/>
            <a:ext cx="2895600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CLIC’s needs: </a:t>
            </a:r>
          </a:p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shape accuracy ± 2.5 µm</a:t>
            </a:r>
          </a:p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roughness Ra 25 nm </a:t>
            </a:r>
            <a:endParaRPr lang="en-US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70572" y="6008276"/>
            <a:ext cx="8595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cap="all" dirty="0" smtClean="0"/>
              <a:t>S. Atieh</a:t>
            </a:r>
            <a:endParaRPr lang="en-US" sz="1600" i="1" cap="all" dirty="0"/>
          </a:p>
        </p:txBody>
      </p:sp>
      <p:sp>
        <p:nvSpPr>
          <p:cNvPr id="10" name="Rectangle 9"/>
          <p:cNvSpPr/>
          <p:nvPr/>
        </p:nvSpPr>
        <p:spPr>
          <a:xfrm>
            <a:off x="838200" y="4038600"/>
            <a:ext cx="576263" cy="504825"/>
          </a:xfrm>
          <a:prstGeom prst="rect">
            <a:avLst/>
          </a:prstGeom>
          <a:solidFill>
            <a:srgbClr val="92D050">
              <a:alpha val="6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81000" y="228600"/>
            <a:ext cx="8229600" cy="41116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WHY we need ultra-precision machining</a:t>
            </a:r>
            <a:endParaRPr kumimoji="0" lang="en-US" sz="2400" b="1" i="0" u="none" strike="noStrike" kern="1200" cap="all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7"/>
          <p:cNvSpPr txBox="1">
            <a:spLocks/>
          </p:cNvSpPr>
          <p:nvPr/>
        </p:nvSpPr>
        <p:spPr>
          <a:xfrm>
            <a:off x="1712840" y="914401"/>
            <a:ext cx="3420000" cy="72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6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Accelerating structures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6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Milling and turning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336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8"/>
          <p:cNvSpPr txBox="1">
            <a:spLocks/>
          </p:cNvSpPr>
          <p:nvPr/>
        </p:nvSpPr>
        <p:spPr>
          <a:xfrm>
            <a:off x="5181600" y="914400"/>
            <a:ext cx="3420000" cy="720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6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PETS</a:t>
            </a:r>
          </a:p>
          <a:p>
            <a:pPr marL="285750" indent="-285750">
              <a:spcBef>
                <a:spcPct val="20000"/>
              </a:spcBef>
              <a:buFont typeface="Arial" pitchFamily="34" charset="0"/>
              <a:buChar char="–"/>
            </a:pPr>
            <a:r>
              <a:rPr kumimoji="0" lang="en-US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6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Milling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00336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Rounded Rectangle 4"/>
          <p:cNvSpPr/>
          <p:nvPr/>
        </p:nvSpPr>
        <p:spPr>
          <a:xfrm>
            <a:off x="5181600" y="2213116"/>
            <a:ext cx="3429000" cy="2274111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b="1" i="1" u="sng" kern="1200" dirty="0" smtClean="0">
                <a:solidFill>
                  <a:srgbClr val="003368"/>
                </a:solidFill>
                <a:latin typeface="+mj-lt"/>
              </a:rPr>
              <a:t>Diamond tool is required (about 7 tools per disks)</a:t>
            </a:r>
          </a:p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b="1" i="1" kern="1200" dirty="0" smtClean="0">
                <a:solidFill>
                  <a:srgbClr val="003368"/>
                </a:solidFill>
                <a:latin typeface="+mj-lt"/>
              </a:rPr>
              <a:t>- Dimensional stability</a:t>
            </a:r>
          </a:p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en-GB" b="1" i="1" kern="1200" dirty="0" smtClean="0">
                <a:solidFill>
                  <a:srgbClr val="003368"/>
                </a:solidFill>
                <a:latin typeface="+mj-lt"/>
              </a:rPr>
              <a:t>Maintenance of tolerances</a:t>
            </a:r>
          </a:p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Tx/>
              <a:buChar char="-"/>
            </a:pPr>
            <a:r>
              <a:rPr lang="en-GB" b="1" i="1" dirty="0" smtClean="0">
                <a:solidFill>
                  <a:srgbClr val="003368"/>
                </a:solidFill>
                <a:latin typeface="+mj-lt"/>
              </a:rPr>
              <a:t> Less stresses </a:t>
            </a:r>
            <a:endParaRPr lang="en-GB" b="1" i="1" kern="1200" dirty="0" smtClean="0">
              <a:solidFill>
                <a:srgbClr val="003368"/>
              </a:solidFill>
              <a:latin typeface="+mj-lt"/>
            </a:endParaRPr>
          </a:p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b="1" i="1" kern="1200" dirty="0" smtClean="0">
                <a:solidFill>
                  <a:srgbClr val="003368"/>
                </a:solidFill>
                <a:latin typeface="+mj-lt"/>
              </a:rPr>
              <a:t>- Chips do not adhere to surface</a:t>
            </a:r>
          </a:p>
          <a:p>
            <a:pPr lvl="0" algn="l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b="1" i="1" kern="1200" dirty="0" smtClean="0">
                <a:solidFill>
                  <a:srgbClr val="003368"/>
                </a:solidFill>
                <a:latin typeface="+mj-lt"/>
              </a:rPr>
              <a:t>- Expensive → well characterised</a:t>
            </a:r>
            <a:endParaRPr lang="en-GB" b="1" i="1" kern="1200" dirty="0">
              <a:solidFill>
                <a:srgbClr val="003368"/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048000" y="4953000"/>
            <a:ext cx="58674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SzPts val="2800"/>
            </a:pPr>
            <a:r>
              <a:rPr lang="en-US" sz="1600" dirty="0" smtClean="0">
                <a:solidFill>
                  <a:srgbClr val="003368"/>
                </a:solidFill>
              </a:rPr>
              <a:t>At this level of tolerances: material stress-relief annealing is mandatory → Soft material → </a:t>
            </a:r>
          </a:p>
          <a:p>
            <a:pPr marL="398463" indent="-398463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3368"/>
                </a:solidFill>
              </a:rPr>
              <a:t>Special care clamping without damage</a:t>
            </a:r>
          </a:p>
          <a:p>
            <a:pPr marL="398463" indent="-398463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003368"/>
                </a:solidFill>
              </a:rPr>
              <a:t>Special requirements on 3D metrology (tactile): no indents!!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0" grpId="0" animBg="1"/>
      <p:bldP spid="10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371600" y="228600"/>
            <a:ext cx="7086600" cy="411162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GB" sz="2400" b="1" cap="all" dirty="0" smtClean="0">
                <a:solidFill>
                  <a:schemeClr val="bg1"/>
                </a:solidFill>
              </a:rPr>
              <a:t>Typical procedure of UHP </a:t>
            </a:r>
            <a:r>
              <a:rPr lang="en-GB" sz="2400" b="1" cap="all" dirty="0" err="1" smtClean="0">
                <a:solidFill>
                  <a:schemeClr val="bg1"/>
                </a:solidFill>
              </a:rPr>
              <a:t>disK</a:t>
            </a:r>
            <a:r>
              <a:rPr lang="en-GB" sz="2400" b="1" cap="all" dirty="0" smtClean="0">
                <a:solidFill>
                  <a:schemeClr val="bg1"/>
                </a:solidFill>
              </a:rPr>
              <a:t> machining</a:t>
            </a:r>
            <a:endParaRPr lang="en-GB" sz="2400" b="1" cap="all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3700" t="13469" r="43687" b="10768"/>
          <a:stretch>
            <a:fillRect/>
          </a:stretch>
        </p:blipFill>
        <p:spPr bwMode="auto">
          <a:xfrm>
            <a:off x="3352800" y="914400"/>
            <a:ext cx="3217334" cy="28956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57200" y="4114800"/>
            <a:ext cx="237566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 </a:t>
            </a:r>
            <a:endParaRPr lang="en-GB" dirty="0"/>
          </a:p>
          <a:p>
            <a:endParaRPr lang="en-GB" dirty="0"/>
          </a:p>
          <a:p>
            <a:endParaRPr lang="de-DE" dirty="0" smtClean="0"/>
          </a:p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228600" y="1066800"/>
            <a:ext cx="3429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Pre-Fabrication:</a:t>
            </a:r>
          </a:p>
          <a:p>
            <a:r>
              <a:rPr lang="en-GB" dirty="0" smtClean="0"/>
              <a:t>Pre-turning </a:t>
            </a:r>
            <a:r>
              <a:rPr lang="en-GB" dirty="0"/>
              <a:t>+ </a:t>
            </a:r>
            <a:r>
              <a:rPr lang="en-GB" dirty="0" smtClean="0"/>
              <a:t>x100 </a:t>
            </a:r>
            <a:r>
              <a:rPr lang="el-GR" dirty="0" smtClean="0"/>
              <a:t>μ</a:t>
            </a:r>
            <a:r>
              <a:rPr lang="en-GB" dirty="0" smtClean="0"/>
              <a:t>m</a:t>
            </a:r>
          </a:p>
          <a:p>
            <a:r>
              <a:rPr lang="en-GB" dirty="0" smtClean="0"/>
              <a:t>Pre-milling </a:t>
            </a:r>
            <a:r>
              <a:rPr lang="en-GB" dirty="0"/>
              <a:t>+ </a:t>
            </a:r>
            <a:r>
              <a:rPr lang="en-GB" dirty="0" smtClean="0"/>
              <a:t>x100 </a:t>
            </a:r>
            <a:r>
              <a:rPr lang="el-GR" dirty="0" smtClean="0"/>
              <a:t>μ</a:t>
            </a:r>
            <a:r>
              <a:rPr lang="en-GB" dirty="0" smtClean="0"/>
              <a:t>m</a:t>
            </a:r>
          </a:p>
          <a:p>
            <a:r>
              <a:rPr lang="en-GB" dirty="0" smtClean="0"/>
              <a:t>Tuning holes</a:t>
            </a:r>
          </a:p>
          <a:p>
            <a:r>
              <a:rPr lang="en-GB" dirty="0" smtClean="0"/>
              <a:t>Stress relief ~180 °C (optional)</a:t>
            </a:r>
          </a:p>
          <a:p>
            <a:r>
              <a:rPr lang="en-GB" dirty="0" smtClean="0"/>
              <a:t>Finish </a:t>
            </a:r>
            <a:r>
              <a:rPr lang="en-GB" dirty="0"/>
              <a:t>turning + </a:t>
            </a:r>
            <a:r>
              <a:rPr lang="en-GB" dirty="0" smtClean="0"/>
              <a:t>x10</a:t>
            </a:r>
            <a:r>
              <a:rPr lang="el-GR" dirty="0"/>
              <a:t>μ</a:t>
            </a:r>
            <a:r>
              <a:rPr lang="en-GB" dirty="0" smtClean="0"/>
              <a:t>m</a:t>
            </a:r>
          </a:p>
          <a:p>
            <a:r>
              <a:rPr lang="en-GB" dirty="0" smtClean="0"/>
              <a:t>Finish milling + x10</a:t>
            </a:r>
            <a:r>
              <a:rPr lang="el-GR" dirty="0" smtClean="0"/>
              <a:t>μ</a:t>
            </a:r>
            <a:r>
              <a:rPr lang="en-GB" dirty="0" smtClean="0"/>
              <a:t>m</a:t>
            </a:r>
          </a:p>
          <a:p>
            <a:r>
              <a:rPr lang="en-GB" dirty="0" smtClean="0"/>
              <a:t>Stress relief ~245 °C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228600" y="3581400"/>
            <a:ext cx="4648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UHP-Machining:</a:t>
            </a:r>
            <a:r>
              <a:rPr lang="en-GB" dirty="0" smtClean="0"/>
              <a:t> </a:t>
            </a:r>
          </a:p>
          <a:p>
            <a:r>
              <a:rPr lang="de-DE" dirty="0" err="1" smtClean="0"/>
              <a:t>Mounting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vacuum</a:t>
            </a:r>
            <a:r>
              <a:rPr lang="de-DE" dirty="0" smtClean="0"/>
              <a:t> </a:t>
            </a:r>
            <a:r>
              <a:rPr lang="de-DE" dirty="0" err="1" smtClean="0"/>
              <a:t>clamping</a:t>
            </a:r>
            <a:r>
              <a:rPr lang="de-DE" dirty="0" smtClean="0"/>
              <a:t> </a:t>
            </a:r>
            <a:r>
              <a:rPr lang="de-DE" dirty="0" err="1" smtClean="0"/>
              <a:t>adapter</a:t>
            </a:r>
            <a:r>
              <a:rPr lang="de-DE" dirty="0" smtClean="0"/>
              <a:t> </a:t>
            </a:r>
          </a:p>
          <a:p>
            <a:r>
              <a:rPr lang="de-DE" dirty="0" smtClean="0"/>
              <a:t>UHP-</a:t>
            </a:r>
            <a:r>
              <a:rPr lang="de-DE" dirty="0" err="1" smtClean="0"/>
              <a:t>turning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support</a:t>
            </a:r>
            <a:r>
              <a:rPr lang="de-DE" dirty="0" smtClean="0"/>
              <a:t> (</a:t>
            </a:r>
            <a:r>
              <a:rPr lang="de-DE" dirty="0" err="1" smtClean="0"/>
              <a:t>diamond</a:t>
            </a:r>
            <a:r>
              <a:rPr lang="de-DE" dirty="0" smtClean="0"/>
              <a:t> </a:t>
            </a:r>
            <a:r>
              <a:rPr lang="de-DE" dirty="0" err="1" smtClean="0"/>
              <a:t>tools</a:t>
            </a:r>
            <a:r>
              <a:rPr lang="de-DE" dirty="0" smtClean="0"/>
              <a:t>)</a:t>
            </a:r>
          </a:p>
          <a:p>
            <a:r>
              <a:rPr lang="en-GB" dirty="0" smtClean="0"/>
              <a:t>Alignment</a:t>
            </a:r>
          </a:p>
          <a:p>
            <a:r>
              <a:rPr lang="en-GB" dirty="0" smtClean="0"/>
              <a:t>UHP-turning ref. plan A </a:t>
            </a:r>
          </a:p>
          <a:p>
            <a:r>
              <a:rPr lang="en-GB" dirty="0" smtClean="0"/>
              <a:t>Alignment</a:t>
            </a:r>
          </a:p>
          <a:p>
            <a:r>
              <a:rPr lang="en-GB" dirty="0" smtClean="0"/>
              <a:t>UHP-turning opposite side</a:t>
            </a:r>
          </a:p>
          <a:p>
            <a:r>
              <a:rPr lang="en-GB" dirty="0" smtClean="0"/>
              <a:t>Wave guide UHP milling</a:t>
            </a:r>
          </a:p>
          <a:p>
            <a:r>
              <a:rPr lang="en-GB" dirty="0" smtClean="0"/>
              <a:t>Iris final turning (requested up to the nose)</a:t>
            </a:r>
            <a:endParaRPr lang="en-GB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 l="54998" t="13469" r="5805" b="10768"/>
          <a:stretch>
            <a:fillRect/>
          </a:stretch>
        </p:blipFill>
        <p:spPr bwMode="auto">
          <a:xfrm>
            <a:off x="6629400" y="3048000"/>
            <a:ext cx="2270759" cy="27432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8070572" y="6008276"/>
            <a:ext cx="8595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cap="all" dirty="0" smtClean="0"/>
              <a:t>S. Atieh</a:t>
            </a:r>
            <a:endParaRPr lang="en-US" sz="1600" i="1" cap="al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ick_280_01_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143000"/>
            <a:ext cx="4267200" cy="3200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243" name="Title 1"/>
          <p:cNvSpPr>
            <a:spLocks noGrp="1"/>
          </p:cNvSpPr>
          <p:nvPr>
            <p:ph type="title" idx="4294967295"/>
          </p:nvPr>
        </p:nvSpPr>
        <p:spPr>
          <a:xfrm>
            <a:off x="457200" y="228601"/>
            <a:ext cx="8229600" cy="457199"/>
          </a:xfrm>
          <a:prstGeom prst="rect">
            <a:avLst/>
          </a:prstGeom>
        </p:spPr>
        <p:txBody>
          <a:bodyPr/>
          <a:lstStyle/>
          <a:p>
            <a:r>
              <a:rPr lang="fr-CH" sz="2400" b="1" dirty="0" smtClean="0">
                <a:solidFill>
                  <a:schemeClr val="bg1">
                    <a:lumMod val="95000"/>
                  </a:schemeClr>
                </a:solidFill>
                <a:cs typeface="Arial" pitchFamily="34" charset="0"/>
              </a:rPr>
              <a:t>PETS OCTANT (FROM KERN)</a:t>
            </a:r>
            <a:endParaRPr lang="de-DE" sz="2400" b="1" dirty="0" smtClean="0">
              <a:solidFill>
                <a:schemeClr val="bg1">
                  <a:lumMod val="95000"/>
                </a:schemeClr>
              </a:solidFill>
              <a:cs typeface="Arial" pitchFamily="34" charset="0"/>
            </a:endParaRPr>
          </a:p>
        </p:txBody>
      </p:sp>
      <p:pic>
        <p:nvPicPr>
          <p:cNvPr id="1024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171" t="52193" r="11066" b="24237"/>
          <a:stretch>
            <a:fillRect/>
          </a:stretch>
        </p:blipFill>
        <p:spPr>
          <a:xfrm>
            <a:off x="533400" y="3810000"/>
            <a:ext cx="4267200" cy="592138"/>
          </a:xfr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 l="13171" t="56478" r="11831" b="26380"/>
          <a:stretch>
            <a:fillRect/>
          </a:stretch>
        </p:blipFill>
        <p:spPr bwMode="auto">
          <a:xfrm>
            <a:off x="533400" y="4953000"/>
            <a:ext cx="8534400" cy="1219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 descr="Click_280_01_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81400" y="1752600"/>
            <a:ext cx="4165600" cy="3124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715000" y="1066800"/>
            <a:ext cx="3200400" cy="1492250"/>
            <a:chOff x="5105400" y="647700"/>
            <a:chExt cx="3200400" cy="2237958"/>
          </a:xfrm>
        </p:grpSpPr>
        <p:sp>
          <p:nvSpPr>
            <p:cNvPr id="8" name="Folded Corner 7"/>
            <p:cNvSpPr/>
            <p:nvPr/>
          </p:nvSpPr>
          <p:spPr>
            <a:xfrm>
              <a:off x="5105400" y="647700"/>
              <a:ext cx="3048000" cy="2057017"/>
            </a:xfrm>
            <a:prstGeom prst="foldedCorner">
              <a:avLst/>
            </a:prstGeom>
            <a:solidFill>
              <a:srgbClr val="FFFF99"/>
            </a:solidFill>
            <a:ln>
              <a:noFill/>
            </a:ln>
            <a:effectLst>
              <a:outerShdw blurRad="76200" dist="12700" dir="8100000" sy="-23000" kx="800400" algn="b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10256" name="TextBox 8"/>
            <p:cNvSpPr txBox="1">
              <a:spLocks noChangeArrowheads="1"/>
            </p:cNvSpPr>
            <p:nvPr/>
          </p:nvSpPr>
          <p:spPr bwMode="auto">
            <a:xfrm>
              <a:off x="5105400" y="762000"/>
              <a:ext cx="3200400" cy="21236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pitchFamily="34" charset="0"/>
                <a:buChar char="•"/>
              </a:pPr>
              <a:r>
                <a:rPr lang="en-GB" sz="2000" dirty="0">
                  <a:latin typeface="Calibri" pitchFamily="34" charset="0"/>
                </a:rPr>
                <a:t> </a:t>
              </a:r>
              <a:r>
                <a:rPr lang="en-GB" b="1" dirty="0">
                  <a:latin typeface="Calibri" pitchFamily="34" charset="0"/>
                </a:rPr>
                <a:t>Shape accuracy  4.8 µm </a:t>
              </a:r>
            </a:p>
            <a:p>
              <a:r>
                <a:rPr lang="en-GB" sz="1400" b="1" dirty="0">
                  <a:solidFill>
                    <a:schemeClr val="tx2"/>
                  </a:solidFill>
                  <a:latin typeface="Calibri" pitchFamily="34" charset="0"/>
                </a:rPr>
                <a:t>(15 µm nominal)</a:t>
              </a:r>
            </a:p>
            <a:p>
              <a:pPr>
                <a:buFont typeface="Arial" pitchFamily="34" charset="0"/>
                <a:buChar char="•"/>
              </a:pPr>
              <a:r>
                <a:rPr lang="en-GB" b="1" dirty="0">
                  <a:latin typeface="Calibri" pitchFamily="34" charset="0"/>
                </a:rPr>
                <a:t> Roughness  Ra 120 -180 nm</a:t>
              </a:r>
            </a:p>
            <a:p>
              <a:r>
                <a:rPr lang="en-GB" sz="1400" b="1" dirty="0">
                  <a:solidFill>
                    <a:schemeClr val="tx2"/>
                  </a:solidFill>
                  <a:latin typeface="Calibri" pitchFamily="34" charset="0"/>
                </a:rPr>
                <a:t>(100 nm nominal)</a:t>
              </a:r>
              <a:endParaRPr lang="en-GB" sz="1600" b="1" dirty="0">
                <a:solidFill>
                  <a:schemeClr val="tx2"/>
                </a:solidFill>
                <a:latin typeface="Calibri" pitchFamily="34" charset="0"/>
              </a:endParaRPr>
            </a:p>
            <a:p>
              <a:pPr>
                <a:buFont typeface="Arial" pitchFamily="34" charset="0"/>
                <a:buChar char="•"/>
              </a:pPr>
              <a:endParaRPr lang="en-GB" dirty="0">
                <a:latin typeface="Calibri" pitchFamily="34" charset="0"/>
              </a:endParaRPr>
            </a:p>
          </p:txBody>
        </p:sp>
      </p:grpSp>
      <p:sp>
        <p:nvSpPr>
          <p:cNvPr id="10248" name="TextBox 10"/>
          <p:cNvSpPr txBox="1">
            <a:spLocks noChangeArrowheads="1"/>
          </p:cNvSpPr>
          <p:nvPr/>
        </p:nvSpPr>
        <p:spPr bwMode="auto">
          <a:xfrm>
            <a:off x="533400" y="4343400"/>
            <a:ext cx="3200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CH" sz="1200" b="1" i="1">
                <a:solidFill>
                  <a:schemeClr val="tx2"/>
                </a:solidFill>
                <a:latin typeface="Calibri" pitchFamily="34" charset="0"/>
              </a:rPr>
              <a:t>KERN Micro- und Feinwerktechnik GmbH (DE) </a:t>
            </a:r>
            <a:endParaRPr lang="en-GB" sz="1200" b="1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00200" y="1295400"/>
            <a:ext cx="1400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 = 800 mm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 txBox="1">
            <a:spLocks/>
          </p:cNvSpPr>
          <p:nvPr/>
        </p:nvSpPr>
        <p:spPr>
          <a:xfrm>
            <a:off x="381000" y="228600"/>
            <a:ext cx="8229600" cy="411162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detuned </a:t>
            </a:r>
            <a:r>
              <a:rPr kumimoji="0" lang="en-US" sz="2400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DAMped</a:t>
            </a:r>
            <a:r>
              <a:rPr kumimoji="0" lang="en-US" sz="24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disk from VDL (TD24)</a:t>
            </a:r>
            <a:endParaRPr kumimoji="0" lang="en-US" sz="2400" b="1" i="0" u="none" strike="noStrike" kern="1200" cap="all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1" name="Picture 20" descr="cell 8-2a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4419600"/>
            <a:ext cx="2438400" cy="1828800"/>
          </a:xfrm>
          <a:prstGeom prst="rect">
            <a:avLst/>
          </a:prstGeom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 t="19431" b="12560"/>
          <a:stretch>
            <a:fillRect/>
          </a:stretch>
        </p:blipFill>
        <p:spPr bwMode="auto">
          <a:xfrm>
            <a:off x="228600" y="990600"/>
            <a:ext cx="4572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/>
          <a:srcRect t="21921" b="13579"/>
          <a:stretch>
            <a:fillRect/>
          </a:stretch>
        </p:blipFill>
        <p:spPr bwMode="auto">
          <a:xfrm>
            <a:off x="2895600" y="3505200"/>
            <a:ext cx="45720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 descr="cell 9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67000" y="762000"/>
            <a:ext cx="2417629" cy="2207400"/>
          </a:xfrm>
          <a:prstGeom prst="rect">
            <a:avLst/>
          </a:prstGeom>
        </p:spPr>
      </p:pic>
      <p:grpSp>
        <p:nvGrpSpPr>
          <p:cNvPr id="2" name="Group 22"/>
          <p:cNvGrpSpPr/>
          <p:nvPr/>
        </p:nvGrpSpPr>
        <p:grpSpPr>
          <a:xfrm>
            <a:off x="5783766" y="838200"/>
            <a:ext cx="3055434" cy="3386306"/>
            <a:chOff x="3345366" y="1066800"/>
            <a:chExt cx="3665034" cy="407210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r="25073"/>
            <a:stretch>
              <a:fillRect/>
            </a:stretch>
          </p:blipFill>
          <p:spPr bwMode="auto">
            <a:xfrm>
              <a:off x="3352800" y="1066800"/>
              <a:ext cx="3657600" cy="3340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 t="28125" r="2083"/>
            <a:stretch>
              <a:fillRect/>
            </a:stretch>
          </p:blipFill>
          <p:spPr bwMode="auto">
            <a:xfrm>
              <a:off x="3345366" y="4343400"/>
              <a:ext cx="3657600" cy="795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" name="Rectangle 26"/>
          <p:cNvSpPr/>
          <p:nvPr/>
        </p:nvSpPr>
        <p:spPr>
          <a:xfrm>
            <a:off x="304801" y="3733800"/>
            <a:ext cx="259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Zeiss</a:t>
            </a:r>
            <a:r>
              <a:rPr lang="en-US" dirty="0" smtClean="0"/>
              <a:t> CMM, free state measurement</a:t>
            </a:r>
            <a:endParaRPr lang="en-US" dirty="0"/>
          </a:p>
        </p:txBody>
      </p:sp>
      <p:sp>
        <p:nvSpPr>
          <p:cNvPr id="29" name="TextBox 8"/>
          <p:cNvSpPr txBox="1">
            <a:spLocks noChangeArrowheads="1"/>
          </p:cNvSpPr>
          <p:nvPr/>
        </p:nvSpPr>
        <p:spPr bwMode="auto">
          <a:xfrm>
            <a:off x="5410200" y="4800600"/>
            <a:ext cx="2438400" cy="110799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000" dirty="0">
                <a:latin typeface="Calibri" pitchFamily="34" charset="0"/>
              </a:rPr>
              <a:t> </a:t>
            </a:r>
            <a:r>
              <a:rPr lang="en-GB" b="1" dirty="0">
                <a:latin typeface="Calibri" pitchFamily="34" charset="0"/>
              </a:rPr>
              <a:t>Shape accuracy  </a:t>
            </a:r>
            <a:r>
              <a:rPr lang="en-GB" b="1" dirty="0" smtClean="0">
                <a:latin typeface="Calibri" pitchFamily="34" charset="0"/>
              </a:rPr>
              <a:t>5 µm </a:t>
            </a:r>
            <a:endParaRPr lang="en-GB" b="1" dirty="0">
              <a:latin typeface="Calibri" pitchFamily="34" charset="0"/>
            </a:endParaRPr>
          </a:p>
          <a:p>
            <a:r>
              <a:rPr lang="en-GB" sz="1400" b="1" dirty="0" smtClean="0">
                <a:solidFill>
                  <a:schemeClr val="tx2"/>
                </a:solidFill>
                <a:latin typeface="Calibri" pitchFamily="34" charset="0"/>
              </a:rPr>
              <a:t>2.6 </a:t>
            </a:r>
            <a:r>
              <a:rPr lang="en-GB" sz="1400" b="1" dirty="0">
                <a:solidFill>
                  <a:schemeClr val="tx2"/>
                </a:solidFill>
                <a:latin typeface="Calibri" pitchFamily="34" charset="0"/>
              </a:rPr>
              <a:t>µm </a:t>
            </a:r>
            <a:r>
              <a:rPr lang="en-GB" sz="1400" b="1" dirty="0" smtClean="0">
                <a:solidFill>
                  <a:schemeClr val="tx2"/>
                </a:solidFill>
                <a:latin typeface="Calibri" pitchFamily="34" charset="0"/>
              </a:rPr>
              <a:t>achieved</a:t>
            </a:r>
            <a:endParaRPr lang="en-GB" sz="1400" b="1" dirty="0">
              <a:solidFill>
                <a:schemeClr val="tx2"/>
              </a:solidFill>
              <a:latin typeface="Calibri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GB" b="1" dirty="0">
                <a:latin typeface="Calibri" pitchFamily="34" charset="0"/>
              </a:rPr>
              <a:t> Roughness  Ra </a:t>
            </a:r>
            <a:r>
              <a:rPr lang="en-GB" b="1" dirty="0" smtClean="0">
                <a:latin typeface="Calibri" pitchFamily="34" charset="0"/>
              </a:rPr>
              <a:t>0.025</a:t>
            </a:r>
            <a:endParaRPr lang="en-GB" b="1" dirty="0">
              <a:latin typeface="Calibri" pitchFamily="34" charset="0"/>
            </a:endParaRPr>
          </a:p>
          <a:p>
            <a:r>
              <a:rPr lang="en-GB" sz="1400" b="1" dirty="0" smtClean="0">
                <a:solidFill>
                  <a:schemeClr val="tx2"/>
                </a:solidFill>
                <a:latin typeface="Calibri" pitchFamily="34" charset="0"/>
              </a:rPr>
              <a:t>Iris region achieved Ra 0.016</a:t>
            </a:r>
            <a:endParaRPr lang="en-GB" sz="1400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1838</TotalTime>
  <Words>1296</Words>
  <Application>Microsoft Office PowerPoint</Application>
  <PresentationFormat>On-screen Show (4:3)</PresentationFormat>
  <Paragraphs>246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Office Theme</vt:lpstr>
      <vt:lpstr>Custom Design</vt:lpstr>
      <vt:lpstr>Engineering aspects and  technical systems of  CLIC RF structures  G. Riddone  (contribution from eng, design and fabrication team,  and several collaborators) </vt:lpstr>
      <vt:lpstr>Slide 2</vt:lpstr>
      <vt:lpstr>Slide 3</vt:lpstr>
      <vt:lpstr>Slide 4</vt:lpstr>
      <vt:lpstr>Slide 5</vt:lpstr>
      <vt:lpstr>Slide 6</vt:lpstr>
      <vt:lpstr>Typical procedure of UHP disK machining</vt:lpstr>
      <vt:lpstr>PETS OCTANT (FROM KERN)</vt:lpstr>
      <vt:lpstr>Slide 9</vt:lpstr>
      <vt:lpstr>Slide 10</vt:lpstr>
      <vt:lpstr>Slide 11</vt:lpstr>
      <vt:lpstr>Slide 12</vt:lpstr>
      <vt:lpstr>Slide 13</vt:lpstr>
      <vt:lpstr>Slide 14</vt:lpstr>
      <vt:lpstr>Slide 15</vt:lpstr>
      <vt:lpstr>CLIC two-beam modules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Conclusions and future steps</vt:lpstr>
      <vt:lpstr>Slide 25</vt:lpstr>
      <vt:lpstr>Slide 26</vt:lpstr>
      <vt:lpstr>Slide 27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riddone</dc:creator>
  <cp:lastModifiedBy>riddone germana</cp:lastModifiedBy>
  <cp:revision>292</cp:revision>
  <dcterms:created xsi:type="dcterms:W3CDTF">2010-10-12T14:09:07Z</dcterms:created>
  <dcterms:modified xsi:type="dcterms:W3CDTF">2010-10-21T08:20:40Z</dcterms:modified>
</cp:coreProperties>
</file>