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1"/>
  </p:notesMasterIdLst>
  <p:handoutMasterIdLst>
    <p:handoutMasterId r:id="rId42"/>
  </p:handoutMasterIdLst>
  <p:sldIdLst>
    <p:sldId id="834" r:id="rId2"/>
    <p:sldId id="1331" r:id="rId3"/>
    <p:sldId id="1335" r:id="rId4"/>
    <p:sldId id="1367" r:id="rId5"/>
    <p:sldId id="1368" r:id="rId6"/>
    <p:sldId id="1369" r:id="rId7"/>
    <p:sldId id="1371" r:id="rId8"/>
    <p:sldId id="1372" r:id="rId9"/>
    <p:sldId id="1373" r:id="rId10"/>
    <p:sldId id="1374" r:id="rId11"/>
    <p:sldId id="1375" r:id="rId12"/>
    <p:sldId id="1376" r:id="rId13"/>
    <p:sldId id="1336" r:id="rId14"/>
    <p:sldId id="1378" r:id="rId15"/>
    <p:sldId id="1398" r:id="rId16"/>
    <p:sldId id="1379" r:id="rId17"/>
    <p:sldId id="1381" r:id="rId18"/>
    <p:sldId id="1383" r:id="rId19"/>
    <p:sldId id="1384" r:id="rId20"/>
    <p:sldId id="1385" r:id="rId21"/>
    <p:sldId id="1386" r:id="rId22"/>
    <p:sldId id="1388" r:id="rId23"/>
    <p:sldId id="1389" r:id="rId24"/>
    <p:sldId id="1393" r:id="rId25"/>
    <p:sldId id="1394" r:id="rId26"/>
    <p:sldId id="1395" r:id="rId27"/>
    <p:sldId id="1412" r:id="rId28"/>
    <p:sldId id="1396" r:id="rId29"/>
    <p:sldId id="1399" r:id="rId30"/>
    <p:sldId id="1400" r:id="rId31"/>
    <p:sldId id="1401" r:id="rId32"/>
    <p:sldId id="1402" r:id="rId33"/>
    <p:sldId id="1405" r:id="rId34"/>
    <p:sldId id="1408" r:id="rId35"/>
    <p:sldId id="1409" r:id="rId36"/>
    <p:sldId id="1410" r:id="rId37"/>
    <p:sldId id="1406" r:id="rId38"/>
    <p:sldId id="1413" r:id="rId39"/>
    <p:sldId id="1411" r:id="rId4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Arial Unicode MS" pitchFamily="34" charset="-122"/>
        <a:cs typeface="Arial Unicode MS" pitchFamily="34" charset="-122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Arial Unicode MS" pitchFamily="34" charset="-122"/>
        <a:cs typeface="Arial Unicode MS" pitchFamily="34" charset="-122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Arial Unicode MS" pitchFamily="34" charset="-122"/>
        <a:cs typeface="Arial Unicode MS" pitchFamily="34" charset="-122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Arial Unicode MS" pitchFamily="34" charset="-122"/>
        <a:cs typeface="Arial Unicode MS" pitchFamily="34" charset="-122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Arial Unicode MS" pitchFamily="34" charset="-122"/>
        <a:cs typeface="Arial Unicode MS" pitchFamily="34" charset="-122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Arial Unicode MS" pitchFamily="34" charset="-122"/>
        <a:cs typeface="Arial Unicode MS" pitchFamily="34" charset="-122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Arial Unicode MS" pitchFamily="34" charset="-122"/>
        <a:cs typeface="Arial Unicode MS" pitchFamily="34" charset="-122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Arial Unicode MS" pitchFamily="34" charset="-122"/>
        <a:cs typeface="Arial Unicode MS" pitchFamily="34" charset="-122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Arial Unicode MS" pitchFamily="34" charset="-122"/>
        <a:cs typeface="Arial Unicode MS" pitchFamily="34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B2DE82"/>
    <a:srgbClr val="FF9900"/>
    <a:srgbClr val="D60093"/>
    <a:srgbClr val="009900"/>
    <a:srgbClr val="33CC33"/>
    <a:srgbClr val="996633"/>
    <a:srgbClr val="FF33CC"/>
    <a:srgbClr val="0000FF"/>
    <a:srgbClr val="3D3A2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09" autoAdjust="0"/>
    <p:restoredTop sz="91236" autoAdjust="0"/>
  </p:normalViewPr>
  <p:slideViewPr>
    <p:cSldViewPr>
      <p:cViewPr varScale="1">
        <p:scale>
          <a:sx n="78" d="100"/>
          <a:sy n="78" d="100"/>
        </p:scale>
        <p:origin x="-389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570" y="-86"/>
      </p:cViewPr>
      <p:guideLst>
        <p:guide orient="horz" pos="2930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75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0" tIns="45517" rIns="91040" bIns="45517" numCol="1" anchor="t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575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0" tIns="45517" rIns="91040" bIns="45517" numCol="1" anchor="t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5075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0" tIns="45517" rIns="91040" bIns="45517" numCol="1" anchor="b" anchorCtr="0" compatLnSpc="1">
            <a:prstTxWarp prst="textNoShape">
              <a:avLst/>
            </a:prstTxWarp>
          </a:bodyPr>
          <a:lstStyle>
            <a:lvl1pPr defTabSz="911225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55075"/>
            <a:ext cx="305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0" tIns="45517" rIns="91040" bIns="45517" numCol="1" anchor="b" anchorCtr="0" compatLnSpc="1">
            <a:prstTxWarp prst="textNoShape">
              <a:avLst/>
            </a:prstTxWarp>
          </a:bodyPr>
          <a:lstStyle>
            <a:lvl1pPr algn="r" defTabSz="911225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FD69CF84-CAFC-4DCD-862B-FED377E90C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67" tIns="46284" rIns="92567" bIns="46284" numCol="1" anchor="t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67" tIns="46284" rIns="92567" bIns="46284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49788" cy="3487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16425"/>
            <a:ext cx="51371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67" tIns="46284" rIns="92567" bIns="462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4438"/>
            <a:ext cx="3038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67" tIns="46284" rIns="92567" bIns="46284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4438"/>
            <a:ext cx="30384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67" tIns="46284" rIns="92567" bIns="46284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fld id="{DE1FD610-E232-42D1-8833-AA9640349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4E28C6-3BB3-49E4-8B68-F9510C28D453}" type="slidenum">
              <a:rPr lang="en-US" altLang="zh-CN" smtClean="0">
                <a:ea typeface="Arial Unicode MS" pitchFamily="34" charset="-122"/>
                <a:cs typeface="Arial Unicode MS" pitchFamily="34" charset="-122"/>
              </a:rPr>
              <a:pPr/>
              <a:t>1</a:t>
            </a:fld>
            <a:endParaRPr lang="en-US" altLang="zh-CN" smtClean="0"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1FD610-E232-42D1-8833-AA964034919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1FD610-E232-42D1-8833-AA964034919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1FD610-E232-42D1-8833-AA964034919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49946D-E8F3-4EB9-9DA9-9CE8CDA98A8D}" type="slidenum">
              <a:rPr lang="en-US"/>
              <a:pPr/>
              <a:t>24</a:t>
            </a:fld>
            <a:endParaRPr lang="en-US"/>
          </a:p>
        </p:txBody>
      </p:sp>
      <p:sp>
        <p:nvSpPr>
          <p:cNvPr id="92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81100" y="706438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01613" y="4414911"/>
            <a:ext cx="5608607" cy="409945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4F29B2-16F0-482D-A1F5-E0AF3F0793F8}" type="slidenum">
              <a:rPr lang="en-US"/>
              <a:pPr/>
              <a:t>25</a:t>
            </a:fld>
            <a:endParaRPr lang="en-US"/>
          </a:p>
        </p:txBody>
      </p:sp>
      <p:sp>
        <p:nvSpPr>
          <p:cNvPr id="102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81100" y="706438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01613" y="4414911"/>
            <a:ext cx="5608607" cy="409945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08A48F0-B444-48D0-BC9A-447D33A2E3C4}" type="slidenum">
              <a:rPr lang="en-US"/>
              <a:pPr/>
              <a:t>26</a:t>
            </a:fld>
            <a:endParaRPr lang="en-US"/>
          </a:p>
        </p:txBody>
      </p:sp>
      <p:sp>
        <p:nvSpPr>
          <p:cNvPr id="112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237130" y="705740"/>
            <a:ext cx="4536141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01613" y="4414911"/>
            <a:ext cx="5608607" cy="409945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4353C1-DC2B-4E00-B365-568C8807DEC3}" type="slidenum">
              <a:rPr lang="en-US"/>
              <a:pPr/>
              <a:t>28</a:t>
            </a:fld>
            <a:endParaRPr lang="en-US"/>
          </a:p>
        </p:txBody>
      </p:sp>
      <p:sp>
        <p:nvSpPr>
          <p:cNvPr id="122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81100" y="706438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01613" y="4414911"/>
            <a:ext cx="5608607" cy="4099454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48" descr="ilccolor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49" descr="1024_greendot_divider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50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xt Box 1051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defRPr/>
            </a:pPr>
            <a:endParaRPr lang="en-US" sz="2400"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8" name="Picture 1053" descr="1024_greendot_divider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6724" name="Rectangle 104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36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56732" name="Rectangle 1052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529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1529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</p:txBody>
      </p:sp>
      <p:sp>
        <p:nvSpPr>
          <p:cNvPr id="2096" name="Text Box 48"/>
          <p:cNvSpPr txBox="1">
            <a:spLocks noChangeArrowheads="1"/>
          </p:cNvSpPr>
          <p:nvPr userDrawn="1"/>
        </p:nvSpPr>
        <p:spPr bwMode="auto">
          <a:xfrm>
            <a:off x="39688" y="6567488"/>
            <a:ext cx="15392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400" baseline="0" dirty="0" smtClean="0">
                <a:latin typeface="Berlin Sans FB" pitchFamily="34" charset="0"/>
                <a:ea typeface="+mn-ea"/>
                <a:cs typeface="+mn-cs"/>
              </a:rPr>
              <a:t>WG5 </a:t>
            </a:r>
            <a:r>
              <a:rPr lang="en-US" sz="1400" b="1" baseline="0" dirty="0" smtClean="0">
                <a:latin typeface="Berlin Sans FB" pitchFamily="34" charset="0"/>
                <a:ea typeface="+mn-ea"/>
                <a:cs typeface="+mn-cs"/>
                <a:sym typeface="Symbol"/>
              </a:rPr>
              <a:t></a:t>
            </a:r>
            <a:r>
              <a:rPr lang="en-US" sz="1400" baseline="0" dirty="0" smtClean="0">
                <a:latin typeface="Berlin Sans FB" pitchFamily="34" charset="0"/>
                <a:ea typeface="+mn-ea"/>
                <a:cs typeface="+mn-cs"/>
              </a:rPr>
              <a:t>, IWLC2010</a:t>
            </a:r>
            <a:endParaRPr lang="en-US" sz="1400" dirty="0">
              <a:latin typeface="Berlin Sans FB" pitchFamily="34" charset="0"/>
              <a:ea typeface="+mn-ea"/>
              <a:cs typeface="+mn-cs"/>
            </a:endParaRPr>
          </a:p>
        </p:txBody>
      </p:sp>
      <p:pic>
        <p:nvPicPr>
          <p:cNvPr id="1029" name="Picture 56" descr="ilccolor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57" descr="1024_greendot_divider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295400" y="9906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7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848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08" name="Text Box 60"/>
          <p:cNvSpPr txBox="1">
            <a:spLocks noChangeArrowheads="1"/>
          </p:cNvSpPr>
          <p:nvPr userDrawn="1"/>
        </p:nvSpPr>
        <p:spPr bwMode="auto">
          <a:xfrm>
            <a:off x="8734914" y="6562725"/>
            <a:ext cx="4090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fld id="{A127F533-DD3A-4B2C-AA36-453A73B4D613}" type="slidenum">
              <a:rPr lang="en-US" sz="1400" smtClean="0">
                <a:latin typeface="Berlin Sans FB" pitchFamily="34" charset="0"/>
                <a:ea typeface="+mn-ea"/>
                <a:cs typeface="+mn-cs"/>
              </a:rPr>
              <a:pPr eaLnBrk="0" hangingPunct="0">
                <a:defRPr/>
              </a:pPr>
              <a:t>‹#›</a:t>
            </a:fld>
            <a:endParaRPr lang="en-US" sz="1400" dirty="0">
              <a:latin typeface="Berlin Sans FB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ransition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Berlin Sans FB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99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accent2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accent2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accent2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0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914400"/>
            <a:ext cx="8229600" cy="28956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Accelerator WG 5 summary </a:t>
            </a:r>
            <a:r>
              <a:rPr lang="en-GB" dirty="0" smtClean="0"/>
              <a:t>Interaction </a:t>
            </a:r>
            <a:r>
              <a:rPr lang="en-GB" dirty="0" smtClean="0"/>
              <a:t>region, ATF2 and </a:t>
            </a:r>
            <a:r>
              <a:rPr lang="en-GB" dirty="0" smtClean="0"/>
              <a:t>MDI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110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657600"/>
            <a:ext cx="8382000" cy="2438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Eras Demi ITC" pitchFamily="34" charset="0"/>
              </a:rPr>
              <a:t>Deepa </a:t>
            </a:r>
            <a:r>
              <a:rPr lang="en-US" sz="2800" dirty="0" smtClean="0">
                <a:latin typeface="Eras Demi ITC" pitchFamily="34" charset="0"/>
              </a:rPr>
              <a:t>Angal-Kalinin, </a:t>
            </a:r>
            <a:r>
              <a:rPr lang="en-US" sz="2800" dirty="0" smtClean="0">
                <a:latin typeface="Eras Demi ITC" pitchFamily="34" charset="0"/>
              </a:rPr>
              <a:t>Lau </a:t>
            </a:r>
            <a:r>
              <a:rPr lang="en-US" sz="2800" dirty="0" smtClean="0">
                <a:latin typeface="Eras Demi ITC" pitchFamily="34" charset="0"/>
              </a:rPr>
              <a:t>Gatignon, </a:t>
            </a:r>
            <a:r>
              <a:rPr lang="en-US" sz="2800" dirty="0" smtClean="0">
                <a:latin typeface="Eras Demi ITC" pitchFamily="34" charset="0"/>
              </a:rPr>
              <a:t>Andrei </a:t>
            </a:r>
            <a:r>
              <a:rPr lang="en-US" sz="2800" dirty="0" smtClean="0">
                <a:latin typeface="Eras Demi ITC" pitchFamily="34" charset="0"/>
              </a:rPr>
              <a:t>Seryi, </a:t>
            </a:r>
            <a:r>
              <a:rPr lang="en-US" sz="2800" dirty="0" smtClean="0">
                <a:latin typeface="Eras Demi ITC" pitchFamily="34" charset="0"/>
              </a:rPr>
              <a:t>Rogelio </a:t>
            </a:r>
            <a:r>
              <a:rPr lang="en-US" sz="2800" dirty="0" smtClean="0">
                <a:latin typeface="Eras Demi ITC" pitchFamily="34" charset="0"/>
              </a:rPr>
              <a:t>Tomas</a:t>
            </a:r>
          </a:p>
          <a:p>
            <a:pPr eaLnBrk="1" hangingPunct="1">
              <a:defRPr/>
            </a:pPr>
            <a:endParaRPr lang="en-US" sz="3200" dirty="0" smtClean="0">
              <a:latin typeface="Eras Demi ITC" pitchFamily="34" charset="0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Eras Demi ITC" pitchFamily="34" charset="0"/>
              </a:rPr>
              <a:t>IWLC2010</a:t>
            </a:r>
          </a:p>
          <a:p>
            <a:pPr eaLnBrk="1" hangingPunct="1">
              <a:defRPr/>
            </a:pPr>
            <a:r>
              <a:rPr lang="en-US" sz="2800" dirty="0" smtClean="0">
                <a:latin typeface="Eras Demi ITC" pitchFamily="34" charset="0"/>
              </a:rPr>
              <a:t>22 </a:t>
            </a:r>
            <a:r>
              <a:rPr lang="en-US" sz="2800" dirty="0" smtClean="0">
                <a:latin typeface="Eras Demi ITC" pitchFamily="34" charset="0"/>
              </a:rPr>
              <a:t>-10 - 2010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4620" y="405760"/>
            <a:ext cx="9078532" cy="64078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516" y="-115592"/>
            <a:ext cx="9293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ILD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419419"/>
            <a:ext cx="9144000" cy="6454099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3216" y="340317"/>
            <a:ext cx="8729088" cy="65510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0620" y="-10672"/>
            <a:ext cx="5691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H.Yamaoka</a:t>
            </a:r>
            <a:r>
              <a:rPr lang="en-US" sz="2400" b="1" dirty="0" smtClean="0">
                <a:solidFill>
                  <a:srgbClr val="FF0000"/>
                </a:solidFill>
              </a:rPr>
              <a:t>, BELLE vibration measurements: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609600"/>
          </a:xfrm>
        </p:spPr>
        <p:txBody>
          <a:bodyPr/>
          <a:lstStyle/>
          <a:p>
            <a:r>
              <a:rPr lang="en-GB" dirty="0" smtClean="0"/>
              <a:t>Illustrations of interrelations</a:t>
            </a:r>
            <a:endParaRPr lang="en-US" dirty="0"/>
          </a:p>
        </p:txBody>
      </p:sp>
      <p:pic>
        <p:nvPicPr>
          <p:cNvPr id="75778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4400" y="1066800"/>
            <a:ext cx="7620000" cy="5573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 bwMode="auto">
          <a:xfrm>
            <a:off x="7143344" y="1227304"/>
            <a:ext cx="838200" cy="4320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2772384"/>
            <a:ext cx="8839200" cy="1200329"/>
          </a:xfrm>
          <a:prstGeom prst="rect">
            <a:avLst/>
          </a:prstGeom>
          <a:solidFill>
            <a:srgbClr val="B2DE8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+mj-lt"/>
              </a:rPr>
              <a:t>CLIC Final Doublet requires fraction of nm stability. A solution may be to lengthen </a:t>
            </a:r>
            <a:r>
              <a:rPr lang="en-GB" sz="2400" dirty="0" smtClean="0">
                <a:latin typeface="+mj-lt"/>
              </a:rPr>
              <a:t>L*, and/or placing </a:t>
            </a:r>
            <a:r>
              <a:rPr lang="en-GB" sz="2400" dirty="0" smtClean="0">
                <a:latin typeface="+mj-lt"/>
              </a:rPr>
              <a:t>FD on a stable floor. This may affect detector size, shielding, IR hall configuration, etc  </a:t>
            </a:r>
            <a:endParaRPr lang="en-GB" sz="14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315200" y="1777800"/>
            <a:ext cx="1143000" cy="40011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162800" y="2266890"/>
            <a:ext cx="1295400" cy="40011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239000" y="4267200"/>
            <a:ext cx="961417" cy="40011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162800" y="4781490"/>
            <a:ext cx="1295400" cy="40011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177391" y="5257800"/>
            <a:ext cx="1261353" cy="2520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0235"/>
            <a:ext cx="9144000" cy="6862422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4210" y="228600"/>
            <a:ext cx="857879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4422"/>
            <a:ext cx="9144000" cy="6862422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260" y="16018"/>
            <a:ext cx="9060942" cy="6800088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665352" y="2473207"/>
            <a:ext cx="7478648" cy="43823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6757777" cy="2473207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4422"/>
            <a:ext cx="9144000" cy="68624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66561" y="136536"/>
            <a:ext cx="3638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 QD) Pre-alignment – </a:t>
            </a:r>
            <a:r>
              <a:rPr lang="en-US" dirty="0" err="1" smtClean="0"/>
              <a:t>H.Mainaud</a:t>
            </a:r>
            <a:endParaRPr lang="en-US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Interrelation of technical challenges for the push-pull system</a:t>
            </a:r>
            <a:endParaRPr lang="en-US" dirty="0"/>
          </a:p>
        </p:txBody>
      </p:sp>
      <p:pic>
        <p:nvPicPr>
          <p:cNvPr id="75778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4400" y="1066800"/>
            <a:ext cx="7620000" cy="5573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9370" y="-40640"/>
            <a:ext cx="9183370" cy="689864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39370" y="-40640"/>
            <a:ext cx="9183370" cy="689864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48260" y="-40640"/>
            <a:ext cx="9192260" cy="6898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9040" y="5475911"/>
            <a:ext cx="23400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Expected latency  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at CLIC: 37 </a:t>
            </a:r>
            <a:r>
              <a:rPr lang="en-US" sz="2400" b="1" dirty="0" err="1" smtClean="0">
                <a:solidFill>
                  <a:srgbClr val="0000FF"/>
                </a:solidFill>
              </a:rPr>
              <a:t>nsec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519329"/>
            <a:ext cx="9144000" cy="63610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0"/>
            <a:ext cx="5229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Test of a digital system (for ILC) at ATF2: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/>
        </p:nvGraphicFramePr>
        <p:xfrm>
          <a:off x="432000" y="3169773"/>
          <a:ext cx="7673760" cy="2394972"/>
        </p:xfrm>
        <a:graphic>
          <a:graphicData uri="http://schemas.openxmlformats.org/drawingml/2006/table">
            <a:tbl>
              <a:tblPr/>
              <a:tblGrid>
                <a:gridCol w="1627200"/>
                <a:gridCol w="1347840"/>
                <a:gridCol w="1450080"/>
                <a:gridCol w="1363680"/>
                <a:gridCol w="1884960"/>
              </a:tblGrid>
              <a:tr h="8626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 pre-alignment H&amp;V [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6" charset="2"/>
                          <a:ea typeface="DejaVu Sans" charset="0"/>
                          <a:cs typeface="DejaVu Sans" charset="0"/>
                        </a:rPr>
                        <a:t>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m]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Relative Success rate %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Absolute Success rate %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lattice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comments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3888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10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55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80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L* = 3.5 m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nominal</a:t>
                      </a:r>
                    </a:p>
                  </a:txBody>
                  <a:tcPr marL="81638" marR="81638" marT="47943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7174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10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58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84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L* = 3.5 m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Higher energy bandwidth</a:t>
                      </a:r>
                    </a:p>
                  </a:txBody>
                  <a:tcPr marL="81638" marR="81638" marT="47943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7174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10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65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87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L* = 3.5 m</a:t>
                      </a:r>
                    </a:p>
                  </a:txBody>
                  <a:tcPr marL="81638" marR="81638" marT="48628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9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4" charset="0"/>
                          <a:ea typeface="DejaVu Sans" charset="0"/>
                          <a:cs typeface="DejaVu Sans" charset="0"/>
                        </a:rPr>
                        <a:t>Tuning + horizontal knobs</a:t>
                      </a:r>
                    </a:p>
                  </a:txBody>
                  <a:tcPr marL="81638" marR="81638" marT="47943" marB="42456" anchor="ctr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4167" name="Text Box 71"/>
          <p:cNvSpPr txBox="1">
            <a:spLocks noChangeArrowheads="1"/>
          </p:cNvSpPr>
          <p:nvPr/>
        </p:nvSpPr>
        <p:spPr bwMode="auto">
          <a:xfrm>
            <a:off x="1295399" y="829527"/>
            <a:ext cx="6513721" cy="13220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6421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9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Progress on CLIC BDS static tuning: 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9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87% probability of reaching 80% luminosity.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9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Need to learn from ATF2</a:t>
            </a:r>
          </a:p>
        </p:txBody>
      </p:sp>
      <p:sp>
        <p:nvSpPr>
          <p:cNvPr id="4168" name="Text Box 72"/>
          <p:cNvSpPr txBox="1">
            <a:spLocks noChangeArrowheads="1"/>
          </p:cNvSpPr>
          <p:nvPr/>
        </p:nvSpPr>
        <p:spPr bwMode="auto">
          <a:xfrm>
            <a:off x="5391360" y="2695963"/>
            <a:ext cx="2754720" cy="495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6421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29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Barbara </a:t>
            </a:r>
            <a:r>
              <a:rPr lang="en-US" sz="29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Dalena</a:t>
            </a:r>
            <a:endParaRPr lang="en-US" sz="29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9441" y="1996050"/>
            <a:ext cx="8544960" cy="285149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371600" y="491093"/>
            <a:ext cx="7166160" cy="10109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9622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3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Glen probably found the solution to better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33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tune the CLIC FFS  via the “pushed ATF2”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36800" y="5391926"/>
            <a:ext cx="7372800" cy="8007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32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5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ATF2 is an example of true ILC-CLIC collaboration</a:t>
            </a: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5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where both projects benefit from each other.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036909"/>
            <a:ext cx="9144000" cy="33181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14720" y="5184545"/>
            <a:ext cx="8130240" cy="4421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32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5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Quad shunting can get to the micron resolution in ATF2!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842880" y="414764"/>
            <a:ext cx="2134080" cy="416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1621" rIns="81639" bIns="40820"/>
          <a:lstStyle/>
          <a:p>
            <a:pPr>
              <a:tabLst>
                <a:tab pos="656650" algn="l"/>
                <a:tab pos="1313299" algn="l"/>
                <a:tab pos="1969949" algn="l"/>
              </a:tabLst>
            </a:pPr>
            <a:r>
              <a:rPr lang="en-US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Eduardo Marin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>
            <a:spLocks noChangeArrowheads="1"/>
          </p:cNvSpPr>
          <p:nvPr/>
        </p:nvSpPr>
        <p:spPr bwMode="auto">
          <a:xfrm>
            <a:off x="1358900" y="404813"/>
            <a:ext cx="61087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000" b="1" dirty="0">
                <a:solidFill>
                  <a:srgbClr val="0070C0"/>
                </a:solidFill>
              </a:rPr>
              <a:t>In 2010 spring run,</a:t>
            </a:r>
          </a:p>
          <a:p>
            <a:r>
              <a:rPr lang="en-US" altLang="ja-JP" dirty="0"/>
              <a:t>    we performed 1</a:t>
            </a:r>
            <a:r>
              <a:rPr lang="en-US" altLang="ja-JP" baseline="30000" dirty="0"/>
              <a:t>st</a:t>
            </a:r>
            <a:r>
              <a:rPr lang="en-US" altLang="ja-JP" dirty="0"/>
              <a:t> trial of the ATF2 continuous operation </a:t>
            </a:r>
          </a:p>
          <a:p>
            <a:r>
              <a:rPr lang="en-US" altLang="ja-JP" dirty="0"/>
              <a:t>     with 4cm </a:t>
            </a:r>
            <a:r>
              <a:rPr lang="en-US" altLang="ja-JP" dirty="0" err="1">
                <a:latin typeface="Symbol" pitchFamily="18" charset="2"/>
              </a:rPr>
              <a:t>b</a:t>
            </a:r>
            <a:r>
              <a:rPr lang="en-US" altLang="ja-JP" dirty="0" err="1"/>
              <a:t>x</a:t>
            </a:r>
            <a:r>
              <a:rPr lang="en-US" altLang="ja-JP" dirty="0"/>
              <a:t> and 1mm </a:t>
            </a:r>
            <a:r>
              <a:rPr lang="en-US" altLang="ja-JP" dirty="0">
                <a:latin typeface="Symbol" pitchFamily="18" charset="2"/>
              </a:rPr>
              <a:t>b</a:t>
            </a:r>
            <a:r>
              <a:rPr lang="en-US" altLang="ja-JP" dirty="0"/>
              <a:t>y optics.</a:t>
            </a:r>
            <a:endParaRPr lang="ja-JP" altLang="en-US"/>
          </a:p>
        </p:txBody>
      </p:sp>
      <p:pic>
        <p:nvPicPr>
          <p:cNvPr id="3" name="図 2" descr="Shintak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150" y="1341438"/>
            <a:ext cx="553085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971550" y="5103813"/>
            <a:ext cx="77406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In the continuous operation, </a:t>
            </a:r>
          </a:p>
          <a:p>
            <a:r>
              <a:rPr lang="en-US" altLang="ja-JP"/>
              <a:t>we achieved the 0.87 of the modulation depth at 8.0 deg. Mode.</a:t>
            </a:r>
            <a:br>
              <a:rPr lang="en-US" altLang="ja-JP"/>
            </a:br>
            <a:endParaRPr lang="en-US" altLang="ja-JP"/>
          </a:p>
          <a:p>
            <a:r>
              <a:rPr lang="en-US" altLang="ja-JP"/>
              <a:t>The evaluated vertical beam size is 310 +/- 30 (stat.) +0-/40 (syst.) nm.</a:t>
            </a:r>
          </a:p>
          <a:p>
            <a:r>
              <a:rPr lang="en-US" altLang="ja-JP"/>
              <a:t>( The design beam size is 114nm )</a:t>
            </a:r>
            <a:endParaRPr lang="ja-JP" alt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257600" y="1657615"/>
            <a:ext cx="1517760" cy="6235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16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sz="24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Okugi</a:t>
            </a:r>
            <a:r>
              <a:rPr lang="en-US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 san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40320" y="0"/>
            <a:ext cx="5846400" cy="41476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147200" y="414764"/>
            <a:ext cx="2390400" cy="39028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0020" rIns="81639" bIns="40820"/>
          <a:lstStyle/>
          <a:p>
            <a:pPr>
              <a:tabLst>
                <a:tab pos="656650" algn="l"/>
                <a:tab pos="1313299" algn="l"/>
                <a:tab pos="1969949" algn="l"/>
              </a:tabLst>
            </a:pPr>
            <a:r>
              <a:rPr lang="en-US" sz="2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DejaVu Sans" charset="0"/>
                <a:cs typeface="DejaVu Sans" charset="0"/>
              </a:rPr>
              <a:t>Using CLIC codes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257600" y="1657615"/>
            <a:ext cx="1517760" cy="6235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1621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sz="2400" dirty="0" err="1">
                <a:solidFill>
                  <a:srgbClr val="000000"/>
                </a:solidFill>
                <a:ea typeface="DejaVu Sans" charset="0"/>
                <a:cs typeface="DejaVu Sans" charset="0"/>
              </a:rPr>
              <a:t>Okugi</a:t>
            </a:r>
            <a:r>
              <a:rPr lang="en-US" sz="2400" dirty="0">
                <a:solidFill>
                  <a:srgbClr val="000000"/>
                </a:solidFill>
                <a:ea typeface="DejaVu Sans" charset="0"/>
                <a:cs typeface="DejaVu Sans" charset="0"/>
              </a:rPr>
              <a:t> san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3440" y="4355017"/>
            <a:ext cx="2979360" cy="22351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4880" y="4769781"/>
            <a:ext cx="8383320" cy="172386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66421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29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ATF2 is getting ready for the </a:t>
            </a:r>
            <a:br>
              <a:rPr lang="en-US" sz="29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</a:br>
            <a:r>
              <a:rPr lang="en-US" sz="29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Winter 2010</a:t>
            </a:r>
            <a:r>
              <a:rPr lang="en-US" sz="29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 </a:t>
            </a:r>
            <a:r>
              <a:rPr lang="en-US" sz="2900" dirty="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t>run </a:t>
            </a:r>
            <a:endParaRPr lang="en-US" sz="29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sz="2900" dirty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34200" y="3962400"/>
            <a:ext cx="9140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</a:rPr>
              <a:t>IP-BPM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0" y="785813"/>
            <a:ext cx="9144000" cy="4000500"/>
            <a:chOff x="0" y="1571638"/>
            <a:chExt cx="9215470" cy="4000502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0" y="1571638"/>
              <a:ext cx="9072594" cy="4000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2"/>
            <p:cNvSpPr txBox="1">
              <a:spLocks noChangeArrowheads="1"/>
            </p:cNvSpPr>
            <p:nvPr/>
          </p:nvSpPr>
          <p:spPr bwMode="auto">
            <a:xfrm>
              <a:off x="7851065" y="1785926"/>
              <a:ext cx="8643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e-BDS</a:t>
              </a:r>
            </a:p>
          </p:txBody>
        </p:sp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142844" y="3357562"/>
              <a:ext cx="1538288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>
                  <a:latin typeface="Calibri" pitchFamily="34" charset="0"/>
                </a:rPr>
                <a:t>Sacrificial collimators + chicane to detect off energy beams</a:t>
              </a:r>
            </a:p>
          </p:txBody>
        </p:sp>
        <p:sp>
          <p:nvSpPr>
            <p:cNvPr id="6" name="TextBox 4"/>
            <p:cNvSpPr txBox="1">
              <a:spLocks noChangeArrowheads="1"/>
            </p:cNvSpPr>
            <p:nvPr/>
          </p:nvSpPr>
          <p:spPr bwMode="auto">
            <a:xfrm>
              <a:off x="500034" y="1947438"/>
              <a:ext cx="1752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>
                  <a:latin typeface="Calibri" pitchFamily="34" charset="0"/>
                </a:rPr>
                <a:t>Fast abort line</a:t>
              </a:r>
            </a:p>
          </p:txBody>
        </p:sp>
        <p:sp>
          <p:nvSpPr>
            <p:cNvPr id="7" name="TextBox 16"/>
            <p:cNvSpPr txBox="1">
              <a:spLocks noChangeArrowheads="1"/>
            </p:cNvSpPr>
            <p:nvPr/>
          </p:nvSpPr>
          <p:spPr bwMode="auto">
            <a:xfrm>
              <a:off x="1357290" y="2714620"/>
              <a:ext cx="114300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>
                  <a:latin typeface="Calibri" pitchFamily="34" charset="0"/>
                </a:rPr>
                <a:t>Undulator</a:t>
              </a:r>
            </a:p>
          </p:txBody>
        </p:sp>
        <p:sp>
          <p:nvSpPr>
            <p:cNvPr id="8" name="TextBox 16"/>
            <p:cNvSpPr txBox="1">
              <a:spLocks noChangeArrowheads="1"/>
            </p:cNvSpPr>
            <p:nvPr/>
          </p:nvSpPr>
          <p:spPr bwMode="auto">
            <a:xfrm>
              <a:off x="2571742" y="3143248"/>
              <a:ext cx="85725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>
                  <a:latin typeface="Calibri" pitchFamily="34" charset="0"/>
                </a:rPr>
                <a:t>Dogleg</a:t>
              </a:r>
            </a:p>
          </p:txBody>
        </p:sp>
        <p:sp>
          <p:nvSpPr>
            <p:cNvPr id="9" name="TextBox 43"/>
            <p:cNvSpPr txBox="1">
              <a:spLocks noChangeArrowheads="1"/>
            </p:cNvSpPr>
            <p:nvPr/>
          </p:nvSpPr>
          <p:spPr bwMode="auto">
            <a:xfrm>
              <a:off x="2807827" y="3994856"/>
              <a:ext cx="1549850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/>
                <a:t>Skew correction &amp; emittance measurement</a:t>
              </a:r>
            </a:p>
          </p:txBody>
        </p:sp>
        <p:sp>
          <p:nvSpPr>
            <p:cNvPr id="10" name="TextBox 43"/>
            <p:cNvSpPr txBox="1">
              <a:spLocks noChangeArrowheads="1"/>
            </p:cNvSpPr>
            <p:nvPr/>
          </p:nvSpPr>
          <p:spPr bwMode="auto">
            <a:xfrm>
              <a:off x="3500430" y="2143116"/>
              <a:ext cx="1071560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/>
                <a:t>Chicane to detect LW photons</a:t>
              </a:r>
            </a:p>
          </p:txBody>
        </p:sp>
        <p:cxnSp>
          <p:nvCxnSpPr>
            <p:cNvPr id="11" name="Straight Arrow Connector 10"/>
            <p:cNvCxnSpPr>
              <a:stCxn id="10" idx="2"/>
            </p:cNvCxnSpPr>
            <p:nvPr/>
          </p:nvCxnSpPr>
          <p:spPr>
            <a:xfrm rot="16200000" flipH="1">
              <a:off x="3879027" y="3378592"/>
              <a:ext cx="422275" cy="10719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43"/>
            <p:cNvSpPr txBox="1">
              <a:spLocks noChangeArrowheads="1"/>
            </p:cNvSpPr>
            <p:nvPr/>
          </p:nvSpPr>
          <p:spPr bwMode="auto">
            <a:xfrm>
              <a:off x="5214942" y="4000504"/>
              <a:ext cx="107156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/>
                <a:t>DC Tuning   </a:t>
              </a:r>
            </a:p>
            <a:p>
              <a:r>
                <a:rPr lang="en-GB" sz="1600"/>
                <a:t> line</a:t>
              </a:r>
            </a:p>
          </p:txBody>
        </p:sp>
        <p:sp>
          <p:nvSpPr>
            <p:cNvPr id="13" name="TextBox 43"/>
            <p:cNvSpPr txBox="1">
              <a:spLocks noChangeArrowheads="1"/>
            </p:cNvSpPr>
            <p:nvPr/>
          </p:nvSpPr>
          <p:spPr bwMode="auto">
            <a:xfrm>
              <a:off x="4643448" y="2285992"/>
              <a:ext cx="133221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/>
                <a:t>Polarimetry chicane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5400000">
              <a:off x="4501213" y="3143226"/>
              <a:ext cx="785812" cy="2143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43"/>
            <p:cNvSpPr txBox="1">
              <a:spLocks noChangeArrowheads="1"/>
            </p:cNvSpPr>
            <p:nvPr/>
          </p:nvSpPr>
          <p:spPr bwMode="auto">
            <a:xfrm>
              <a:off x="5072066" y="3071810"/>
              <a:ext cx="12144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/>
                <a:t>Betatron collimation</a:t>
              </a:r>
            </a:p>
          </p:txBody>
        </p:sp>
        <p:sp>
          <p:nvSpPr>
            <p:cNvPr id="16" name="TextBox 43"/>
            <p:cNvSpPr txBox="1">
              <a:spLocks noChangeArrowheads="1"/>
            </p:cNvSpPr>
            <p:nvPr/>
          </p:nvSpPr>
          <p:spPr bwMode="auto">
            <a:xfrm>
              <a:off x="6215084" y="3143248"/>
              <a:ext cx="121443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/>
                <a:t>Energy collimation</a:t>
              </a:r>
            </a:p>
          </p:txBody>
        </p:sp>
        <p:sp>
          <p:nvSpPr>
            <p:cNvPr id="17" name="TextBox 43"/>
            <p:cNvSpPr txBox="1">
              <a:spLocks noChangeArrowheads="1"/>
            </p:cNvSpPr>
            <p:nvPr/>
          </p:nvSpPr>
          <p:spPr bwMode="auto">
            <a:xfrm>
              <a:off x="7500968" y="3558605"/>
              <a:ext cx="85724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/>
                <a:t>Final Focus</a:t>
              </a:r>
            </a:p>
          </p:txBody>
        </p:sp>
        <p:sp>
          <p:nvSpPr>
            <p:cNvPr id="18" name="TextBox 43"/>
            <p:cNvSpPr txBox="1">
              <a:spLocks noChangeArrowheads="1"/>
            </p:cNvSpPr>
            <p:nvPr/>
          </p:nvSpPr>
          <p:spPr bwMode="auto">
            <a:xfrm>
              <a:off x="8786852" y="4572008"/>
              <a:ext cx="42861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600"/>
                <a:t>IP</a:t>
              </a:r>
            </a:p>
          </p:txBody>
        </p:sp>
      </p:grpSp>
      <p:sp>
        <p:nvSpPr>
          <p:cNvPr id="21" name="TextBox 23"/>
          <p:cNvSpPr txBox="1">
            <a:spLocks noChangeArrowheads="1"/>
          </p:cNvSpPr>
          <p:nvPr/>
        </p:nvSpPr>
        <p:spPr>
          <a:xfrm>
            <a:off x="3233738" y="130175"/>
            <a:ext cx="2643187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GB" sz="3200" b="1" dirty="0">
                <a:latin typeface="+mn-lt"/>
                <a:ea typeface="+mj-ea"/>
                <a:cs typeface="Arial" pitchFamily="34" charset="0"/>
              </a:rPr>
              <a:t>SB2009 e- BDS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5091" y="5156537"/>
            <a:ext cx="78431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Changes on e- side due to central integration : dogleg design &amp; tolerances</a:t>
            </a:r>
          </a:p>
          <a:p>
            <a:endParaRPr lang="en-GB" sz="2000" dirty="0" smtClean="0"/>
          </a:p>
          <a:p>
            <a:r>
              <a:rPr lang="en-GB" sz="2000" dirty="0" smtClean="0"/>
              <a:t>Separated </a:t>
            </a:r>
            <a:r>
              <a:rPr lang="en-GB" sz="2000" dirty="0" err="1" smtClean="0"/>
              <a:t>polarimeter</a:t>
            </a:r>
            <a:r>
              <a:rPr lang="en-GB" sz="2000" dirty="0" smtClean="0"/>
              <a:t> chicane from RDR combined  functionalities.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67600" y="6172200"/>
            <a:ext cx="165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D. Angal-Kalinin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609600"/>
          </a:xfrm>
        </p:spPr>
        <p:txBody>
          <a:bodyPr/>
          <a:lstStyle/>
          <a:p>
            <a:r>
              <a:rPr lang="en-GB" dirty="0" smtClean="0"/>
              <a:t>Illustrations of interrelations</a:t>
            </a:r>
            <a:endParaRPr lang="en-US" dirty="0"/>
          </a:p>
        </p:txBody>
      </p:sp>
      <p:pic>
        <p:nvPicPr>
          <p:cNvPr id="75778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4400" y="1066800"/>
            <a:ext cx="7620000" cy="5573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 bwMode="auto">
          <a:xfrm>
            <a:off x="1371600" y="5892600"/>
            <a:ext cx="1295400" cy="2160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14400" y="3682800"/>
            <a:ext cx="1295400" cy="4320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580744" y="5359200"/>
            <a:ext cx="1143000" cy="4320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43000" y="4673400"/>
            <a:ext cx="1066800" cy="5400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815876"/>
            <a:ext cx="7848600" cy="1938992"/>
          </a:xfrm>
          <a:prstGeom prst="rect">
            <a:avLst/>
          </a:prstGeom>
          <a:solidFill>
            <a:srgbClr val="B2DE8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j-lt"/>
              </a:rPr>
              <a:t> Differences of approaches for detector assembly lead to differences in segmentation and rigidity, resulting in different assumptions on requirements for a detector </a:t>
            </a:r>
            <a:r>
              <a:rPr lang="en-GB" sz="2400" dirty="0" smtClean="0">
                <a:latin typeface="+mj-lt"/>
              </a:rPr>
              <a:t>motion system</a:t>
            </a:r>
            <a:endParaRPr lang="en-GB" sz="24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+mj-lt"/>
              </a:rPr>
              <a:t> The motion system and IR hall design need to mitigate the challenges and maximise compatibility of detectors</a:t>
            </a:r>
            <a:endParaRPr lang="en-GB" sz="14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124200" y="6013200"/>
            <a:ext cx="1371600" cy="54000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" y="533400"/>
            <a:ext cx="3962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114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71800" y="3057525"/>
            <a:ext cx="63722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57600" y="2570747"/>
            <a:ext cx="5181600" cy="47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3"/>
          <p:cNvSpPr txBox="1"/>
          <p:nvPr/>
        </p:nvSpPr>
        <p:spPr>
          <a:xfrm>
            <a:off x="1496616" y="152400"/>
            <a:ext cx="66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ILC : Compensation of </a:t>
            </a:r>
            <a:r>
              <a:rPr lang="fr-FR" b="1" dirty="0" err="1" smtClean="0"/>
              <a:t>beam</a:t>
            </a:r>
            <a:r>
              <a:rPr lang="fr-FR" b="1" dirty="0" smtClean="0"/>
              <a:t> size </a:t>
            </a:r>
            <a:r>
              <a:rPr lang="fr-FR" b="1" dirty="0" err="1" smtClean="0"/>
              <a:t>growth</a:t>
            </a:r>
            <a:r>
              <a:rPr lang="fr-FR" b="1" dirty="0" smtClean="0"/>
              <a:t> and vertical </a:t>
            </a:r>
            <a:r>
              <a:rPr lang="fr-FR" b="1" dirty="0" err="1" smtClean="0"/>
              <a:t>orbit</a:t>
            </a:r>
            <a:r>
              <a:rPr lang="fr-FR" b="1" dirty="0" smtClean="0"/>
              <a:t> </a:t>
            </a:r>
            <a:r>
              <a:rPr lang="fr-FR" b="1" dirty="0" err="1" smtClean="0"/>
              <a:t>at</a:t>
            </a:r>
            <a:r>
              <a:rPr lang="fr-FR" b="1" dirty="0" smtClean="0"/>
              <a:t> the IP</a:t>
            </a:r>
            <a:endParaRPr lang="fr-FR" b="1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1"/>
            <a:ext cx="75338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Espace réservé de la date 22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R. </a:t>
            </a:r>
            <a:r>
              <a:rPr lang="fr-FR" dirty="0" err="1" smtClean="0"/>
              <a:t>Versteegen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914401" y="762000"/>
            <a:ext cx="3581400" cy="5661248"/>
            <a:chOff x="5039481" y="864096"/>
            <a:chExt cx="3708983" cy="5661248"/>
          </a:xfrm>
        </p:grpSpPr>
        <p:pic>
          <p:nvPicPr>
            <p:cNvPr id="6" name="Image 5" descr="SiD-ILDfield+antiso+br+antididl.emf"/>
            <p:cNvPicPr>
              <a:picLocks noChangeAspect="1"/>
            </p:cNvPicPr>
            <p:nvPr/>
          </p:nvPicPr>
          <p:blipFill>
            <a:blip r:embed="rId3" cstate="screen"/>
            <a:srcRect l="49386" b="45953"/>
            <a:stretch>
              <a:fillRect/>
            </a:stretch>
          </p:blipFill>
          <p:spPr>
            <a:xfrm>
              <a:off x="5058531" y="3212976"/>
              <a:ext cx="3689933" cy="3168352"/>
            </a:xfrm>
            <a:prstGeom prst="rect">
              <a:avLst/>
            </a:prstGeom>
          </p:spPr>
        </p:pic>
        <p:pic>
          <p:nvPicPr>
            <p:cNvPr id="7" name="Image 6" descr="SiD-ILDfield+antiso+br+antididl.emf"/>
            <p:cNvPicPr>
              <a:picLocks noChangeAspect="1"/>
            </p:cNvPicPr>
            <p:nvPr/>
          </p:nvPicPr>
          <p:blipFill>
            <a:blip r:embed="rId3" cstate="screen"/>
            <a:srcRect r="50729" b="45953"/>
            <a:stretch>
              <a:fillRect/>
            </a:stretch>
          </p:blipFill>
          <p:spPr>
            <a:xfrm>
              <a:off x="5039481" y="864096"/>
              <a:ext cx="3592016" cy="3168352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8100392" y="3741415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100392" y="6237312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0" name="Image 26" descr="traj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75913" y="692696"/>
            <a:ext cx="4760583" cy="282221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91000" y="3792537"/>
            <a:ext cx="4953000" cy="283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4294967295"/>
          </p:nvPr>
        </p:nvSpPr>
        <p:spPr>
          <a:xfrm>
            <a:off x="457200" y="6408738"/>
            <a:ext cx="2133600" cy="476250"/>
          </a:xfrm>
          <a:prstGeom prst="rect">
            <a:avLst/>
          </a:prstGeom>
          <a:noFill/>
        </p:spPr>
        <p:txBody>
          <a:bodyPr/>
          <a:lstStyle/>
          <a:p>
            <a:r>
              <a:rPr lang="fr-FR" smtClean="0"/>
              <a:t>20 October 2010</a:t>
            </a:r>
            <a:endParaRPr lang="en-US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408738"/>
            <a:ext cx="2895600" cy="47625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B. Dalena, IWLC 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08738"/>
            <a:ext cx="2133600" cy="476250"/>
          </a:xfrm>
          <a:prstGeom prst="rect">
            <a:avLst/>
          </a:prstGeom>
          <a:noFill/>
        </p:spPr>
        <p:txBody>
          <a:bodyPr/>
          <a:lstStyle/>
          <a:p>
            <a:fld id="{FB58E207-3D97-479F-8C13-8D558D62E370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43000" y="53975"/>
            <a:ext cx="7821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Luminosity Loss due to incoherent synchrotron radiation</a:t>
            </a:r>
          </a:p>
        </p:txBody>
      </p:sp>
      <p:sp>
        <p:nvSpPr>
          <p:cNvPr id="6" name="Text Box 37"/>
          <p:cNvSpPr txBox="1">
            <a:spLocks noChangeArrowheads="1"/>
          </p:cNvSpPr>
          <p:nvPr/>
        </p:nvSpPr>
        <p:spPr bwMode="auto">
          <a:xfrm>
            <a:off x="1385888" y="4724400"/>
            <a:ext cx="63722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800" dirty="0"/>
              <a:t>  Luminosity calculation by GUINEA-PIG 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sz="1800" dirty="0"/>
              <a:t>  CLIC half horizontal crossing angle 10 </a:t>
            </a:r>
            <a:r>
              <a:rPr lang="en-US" sz="1800" dirty="0" err="1"/>
              <a:t>mrad</a:t>
            </a:r>
            <a:endParaRPr lang="en-US" sz="1800" dirty="0"/>
          </a:p>
          <a:p>
            <a:pPr>
              <a:buFontTx/>
              <a:buChar char="•"/>
            </a:pPr>
            <a:r>
              <a:rPr lang="en-US" sz="1800" dirty="0"/>
              <a:t>  </a:t>
            </a:r>
            <a:r>
              <a:rPr lang="en-US" sz="1800" b="1" dirty="0">
                <a:sym typeface="Symbol" pitchFamily="18" charset="2"/>
              </a:rPr>
              <a:t></a:t>
            </a:r>
            <a:r>
              <a:rPr lang="en-US" sz="1800" b="1" baseline="30000" dirty="0">
                <a:sym typeface="Symbol" pitchFamily="18" charset="2"/>
              </a:rPr>
              <a:t>*</a:t>
            </a:r>
            <a:r>
              <a:rPr lang="en-US" sz="1800" b="1" baseline="-25000" dirty="0">
                <a:sym typeface="Symbol" pitchFamily="18" charset="2"/>
              </a:rPr>
              <a:t>y</a:t>
            </a:r>
            <a:r>
              <a:rPr lang="en-US" sz="1800" b="1" dirty="0">
                <a:sym typeface="Symbol" pitchFamily="18" charset="2"/>
              </a:rPr>
              <a:t>  (</a:t>
            </a:r>
            <a:r>
              <a:rPr lang="en-US" sz="1800" b="1" dirty="0" err="1">
                <a:sym typeface="Symbol" pitchFamily="18" charset="2"/>
              </a:rPr>
              <a:t>B</a:t>
            </a:r>
            <a:r>
              <a:rPr lang="en-US" sz="1800" b="1" baseline="-25000" dirty="0" err="1">
                <a:sym typeface="Symbol" pitchFamily="18" charset="2"/>
              </a:rPr>
              <a:t>c</a:t>
            </a:r>
            <a:r>
              <a:rPr lang="en-US" sz="1800" b="1" dirty="0" err="1">
                <a:sym typeface="Symbol" pitchFamily="18" charset="2"/>
              </a:rPr>
              <a:t>L</a:t>
            </a:r>
            <a:r>
              <a:rPr lang="en-US" sz="1800" b="1" dirty="0">
                <a:sym typeface="Symbol" pitchFamily="18" charset="2"/>
              </a:rPr>
              <a:t>)</a:t>
            </a:r>
            <a:r>
              <a:rPr lang="en-US" sz="1800" b="1" baseline="30000" dirty="0">
                <a:sym typeface="Symbol" pitchFamily="18" charset="2"/>
              </a:rPr>
              <a:t>5/2 </a:t>
            </a:r>
            <a:r>
              <a:rPr lang="en-US" sz="1800" b="1" dirty="0">
                <a:sym typeface="Symbol" pitchFamily="18" charset="2"/>
              </a:rPr>
              <a:t>  </a:t>
            </a:r>
            <a:r>
              <a:rPr lang="en-US" sz="1400" dirty="0" err="1">
                <a:sym typeface="Symbol" pitchFamily="18" charset="2"/>
              </a:rPr>
              <a:t>P.Tenembaum</a:t>
            </a:r>
            <a:r>
              <a:rPr lang="en-US" sz="1400" dirty="0">
                <a:sym typeface="Symbol" pitchFamily="18" charset="2"/>
              </a:rPr>
              <a:t> et al., PRST-AB 6, 061001 (2003)</a:t>
            </a:r>
            <a:endParaRPr lang="en-US" sz="1400" baseline="30000" dirty="0">
              <a:sym typeface="Symbol" pitchFamily="18" charset="2"/>
            </a:endParaRP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sz="1800" baseline="30000" dirty="0">
                <a:sym typeface="Symbol" pitchFamily="18" charset="2"/>
              </a:rPr>
              <a:t> </a:t>
            </a:r>
            <a:r>
              <a:rPr lang="en-US" sz="1800" dirty="0">
                <a:sym typeface="Symbol" pitchFamily="18" charset="2"/>
              </a:rPr>
              <a:t> CLIC-BDS budget: 20% luminosity loss</a:t>
            </a:r>
            <a:endParaRPr lang="en-US" sz="1800" dirty="0"/>
          </a:p>
        </p:txBody>
      </p:sp>
      <p:graphicFrame>
        <p:nvGraphicFramePr>
          <p:cNvPr id="7" name="Group 5"/>
          <p:cNvGraphicFramePr>
            <a:graphicFrameLocks noGrp="1"/>
          </p:cNvGraphicFramePr>
          <p:nvPr/>
        </p:nvGraphicFramePr>
        <p:xfrm>
          <a:off x="1295400" y="1484313"/>
          <a:ext cx="6552728" cy="2952328"/>
        </p:xfrm>
        <a:graphic>
          <a:graphicData uri="http://schemas.openxmlformats.org/drawingml/2006/table">
            <a:tbl>
              <a:tblPr/>
              <a:tblGrid>
                <a:gridCol w="3354372"/>
                <a:gridCol w="1248139"/>
                <a:gridCol w="1950217"/>
              </a:tblGrid>
              <a:tr h="3788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Field Map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Bz [T]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Lumi loss [%]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3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CLIC_SiD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~1</a:t>
                      </a: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4.0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4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itchFamily="66" charset="0"/>
                        </a:rPr>
                        <a:t>CLIC_SiD + Antisolenoid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~10</a:t>
                      </a: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3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Comic Sans MS" pitchFamily="66" charset="0"/>
                        </a:rPr>
                        <a:t>CLIC_ILD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~</a:t>
                      </a: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10.0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3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Comic Sans MS" pitchFamily="66" charset="0"/>
                        </a:rPr>
                        <a:t>CLIC_ILD +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Comic Sans MS" pitchFamily="66" charset="0"/>
                        </a:rPr>
                        <a:t>Antisolenoid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~10.0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4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Comic Sans MS" pitchFamily="66" charset="0"/>
                        </a:rPr>
                        <a:t>ILC_ILD </a:t>
                      </a: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at 3 TeV</a:t>
                      </a: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Comic Sans MS" pitchFamily="66" charset="0"/>
                        </a:rPr>
                        <a:t> + AntiDiD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~</a:t>
                      </a: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25.0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4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ILC_4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at 3TeV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concept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3.5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~20.0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" name="Picture 3" descr="image001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quarter" idx="4294967295"/>
          </p:nvPr>
        </p:nvSpPr>
        <p:spPr>
          <a:xfrm>
            <a:off x="5283200" y="6538913"/>
            <a:ext cx="3760788" cy="28575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IWLC, 20 October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53975" y="6527800"/>
            <a:ext cx="2579688" cy="296863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Edda Gschwendtner, CERN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296275" y="60325"/>
            <a:ext cx="739775" cy="296863"/>
          </a:xfrm>
          <a:prstGeom prst="rect">
            <a:avLst/>
          </a:prstGeom>
        </p:spPr>
        <p:txBody>
          <a:bodyPr/>
          <a:lstStyle/>
          <a:p>
            <a:fld id="{51E3DC2F-6A26-47E4-9A56-E8DD29161ED6}" type="slidenum">
              <a:rPr lang="en-US"/>
              <a:pPr/>
              <a:t>36</a:t>
            </a:fld>
            <a:endParaRPr lang="en-US"/>
          </a:p>
        </p:txBody>
      </p:sp>
      <p:sp>
        <p:nvSpPr>
          <p:cNvPr id="5" name="Rectangle 6"/>
          <p:cNvSpPr txBox="1">
            <a:spLocks noGrp="1" noChangeArrowheads="1"/>
          </p:cNvSpPr>
          <p:nvPr/>
        </p:nvSpPr>
        <p:spPr bwMode="auto">
          <a:xfrm>
            <a:off x="8296275" y="60325"/>
            <a:ext cx="7397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EF2E7F0-7270-4EB6-AD9F-1225AB696DD4}" type="slidenum">
              <a:rPr lang="en-US" sz="1200">
                <a:solidFill>
                  <a:srgbClr val="0000CC"/>
                </a:solidFill>
              </a:rPr>
              <a:pPr algn="r"/>
              <a:t>36</a:t>
            </a:fld>
            <a:endParaRPr lang="en-US" sz="1200">
              <a:solidFill>
                <a:srgbClr val="0000CC"/>
              </a:solidFill>
            </a:endParaRPr>
          </a:p>
        </p:txBody>
      </p:sp>
      <p:grpSp>
        <p:nvGrpSpPr>
          <p:cNvPr id="6" name="Group 66"/>
          <p:cNvGrpSpPr>
            <a:grpSpLocks/>
          </p:cNvGrpSpPr>
          <p:nvPr/>
        </p:nvGrpSpPr>
        <p:grpSpPr bwMode="auto">
          <a:xfrm>
            <a:off x="119063" y="357188"/>
            <a:ext cx="8682037" cy="3640137"/>
            <a:chOff x="4" y="357"/>
            <a:chExt cx="5469" cy="2293"/>
          </a:xfrm>
        </p:grpSpPr>
        <p:grpSp>
          <p:nvGrpSpPr>
            <p:cNvPr id="7" name="Group 64"/>
            <p:cNvGrpSpPr>
              <a:grpSpLocks/>
            </p:cNvGrpSpPr>
            <p:nvPr/>
          </p:nvGrpSpPr>
          <p:grpSpPr bwMode="auto">
            <a:xfrm>
              <a:off x="4" y="357"/>
              <a:ext cx="5469" cy="2293"/>
              <a:chOff x="75" y="524"/>
              <a:chExt cx="5469" cy="2293"/>
            </a:xfrm>
          </p:grpSpPr>
          <p:grpSp>
            <p:nvGrpSpPr>
              <p:cNvPr id="9" name="Group 25"/>
              <p:cNvGrpSpPr>
                <a:grpSpLocks/>
              </p:cNvGrpSpPr>
              <p:nvPr/>
            </p:nvGrpSpPr>
            <p:grpSpPr bwMode="auto">
              <a:xfrm>
                <a:off x="75" y="524"/>
                <a:ext cx="5469" cy="2293"/>
                <a:chOff x="77" y="973"/>
                <a:chExt cx="5469" cy="2293"/>
              </a:xfrm>
            </p:grpSpPr>
            <p:pic>
              <p:nvPicPr>
                <p:cNvPr id="20" name="Picture 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77" y="973"/>
                  <a:ext cx="5469" cy="229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" name="Rectangle 5"/>
                <p:cNvSpPr>
                  <a:spLocks noChangeArrowheads="1"/>
                </p:cNvSpPr>
                <p:nvPr/>
              </p:nvSpPr>
              <p:spPr bwMode="auto">
                <a:xfrm>
                  <a:off x="634" y="2859"/>
                  <a:ext cx="50" cy="182"/>
                </a:xfrm>
                <a:prstGeom prst="rect">
                  <a:avLst/>
                </a:prstGeom>
                <a:solidFill>
                  <a:srgbClr val="00CC00"/>
                </a:solidFill>
                <a:ln w="9525">
                  <a:solidFill>
                    <a:srgbClr val="00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Rectangle 6"/>
                <p:cNvSpPr>
                  <a:spLocks noChangeArrowheads="1"/>
                </p:cNvSpPr>
                <p:nvPr/>
              </p:nvSpPr>
              <p:spPr bwMode="auto">
                <a:xfrm>
                  <a:off x="1342" y="2590"/>
                  <a:ext cx="98" cy="308"/>
                </a:xfrm>
                <a:prstGeom prst="rect">
                  <a:avLst/>
                </a:prstGeom>
                <a:solidFill>
                  <a:srgbClr val="00CC00"/>
                </a:solidFill>
                <a:ln w="9525">
                  <a:solidFill>
                    <a:srgbClr val="00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Rectangle 7"/>
                <p:cNvSpPr>
                  <a:spLocks noChangeArrowheads="1"/>
                </p:cNvSpPr>
                <p:nvPr/>
              </p:nvSpPr>
              <p:spPr bwMode="auto">
                <a:xfrm rot="-2966323">
                  <a:off x="1348" y="2546"/>
                  <a:ext cx="66" cy="105"/>
                </a:xfrm>
                <a:prstGeom prst="rect">
                  <a:avLst/>
                </a:prstGeom>
                <a:solidFill>
                  <a:srgbClr val="00CC00"/>
                </a:solidFill>
                <a:ln w="9525">
                  <a:solidFill>
                    <a:srgbClr val="00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Rectangle 8"/>
                <p:cNvSpPr>
                  <a:spLocks noChangeArrowheads="1"/>
                </p:cNvSpPr>
                <p:nvPr/>
              </p:nvSpPr>
              <p:spPr bwMode="auto">
                <a:xfrm>
                  <a:off x="2207" y="2324"/>
                  <a:ext cx="98" cy="355"/>
                </a:xfrm>
                <a:prstGeom prst="rect">
                  <a:avLst/>
                </a:prstGeom>
                <a:solidFill>
                  <a:srgbClr val="00CC00"/>
                </a:solidFill>
                <a:ln w="9525">
                  <a:solidFill>
                    <a:srgbClr val="00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Rectangle 9"/>
                <p:cNvSpPr>
                  <a:spLocks noChangeArrowheads="1"/>
                </p:cNvSpPr>
                <p:nvPr/>
              </p:nvSpPr>
              <p:spPr bwMode="auto">
                <a:xfrm rot="-2966323">
                  <a:off x="2192" y="2238"/>
                  <a:ext cx="66" cy="144"/>
                </a:xfrm>
                <a:prstGeom prst="rect">
                  <a:avLst/>
                </a:prstGeom>
                <a:solidFill>
                  <a:srgbClr val="00CC00"/>
                </a:solidFill>
                <a:ln w="9525">
                  <a:solidFill>
                    <a:srgbClr val="00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Rectangle 10"/>
                <p:cNvSpPr>
                  <a:spLocks noChangeArrowheads="1"/>
                </p:cNvSpPr>
                <p:nvPr/>
              </p:nvSpPr>
              <p:spPr bwMode="auto">
                <a:xfrm rot="-2966323">
                  <a:off x="3075" y="1958"/>
                  <a:ext cx="66" cy="144"/>
                </a:xfrm>
                <a:prstGeom prst="rect">
                  <a:avLst/>
                </a:prstGeom>
                <a:solidFill>
                  <a:srgbClr val="00CC00"/>
                </a:solidFill>
                <a:ln w="9525">
                  <a:solidFill>
                    <a:srgbClr val="00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Rectangle 11"/>
                <p:cNvSpPr>
                  <a:spLocks noChangeArrowheads="1"/>
                </p:cNvSpPr>
                <p:nvPr/>
              </p:nvSpPr>
              <p:spPr bwMode="auto">
                <a:xfrm>
                  <a:off x="3095" y="2032"/>
                  <a:ext cx="98" cy="407"/>
                </a:xfrm>
                <a:prstGeom prst="rect">
                  <a:avLst/>
                </a:prstGeom>
                <a:solidFill>
                  <a:srgbClr val="00CC00"/>
                </a:solidFill>
                <a:ln w="9525">
                  <a:solidFill>
                    <a:srgbClr val="00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AutoShape 13"/>
                <p:cNvSpPr>
                  <a:spLocks noChangeArrowheads="1"/>
                </p:cNvSpPr>
                <p:nvPr/>
              </p:nvSpPr>
              <p:spPr bwMode="auto">
                <a:xfrm rot="9804182">
                  <a:off x="4666" y="1371"/>
                  <a:ext cx="878" cy="582"/>
                </a:xfrm>
                <a:prstGeom prst="parallelogram">
                  <a:avLst>
                    <a:gd name="adj" fmla="val 34181"/>
                  </a:avLst>
                </a:prstGeom>
                <a:solidFill>
                  <a:srgbClr val="00CC00"/>
                </a:solidFill>
                <a:ln w="9525">
                  <a:solidFill>
                    <a:srgbClr val="00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AutoShape 14"/>
                <p:cNvSpPr>
                  <a:spLocks noChangeArrowheads="1"/>
                </p:cNvSpPr>
                <p:nvPr/>
              </p:nvSpPr>
              <p:spPr bwMode="auto">
                <a:xfrm rot="1039640">
                  <a:off x="4600" y="1148"/>
                  <a:ext cx="763" cy="363"/>
                </a:xfrm>
                <a:prstGeom prst="parallelogram">
                  <a:avLst>
                    <a:gd name="adj" fmla="val 149198"/>
                  </a:avLst>
                </a:prstGeom>
                <a:solidFill>
                  <a:srgbClr val="00CC00"/>
                </a:solidFill>
                <a:ln w="9525">
                  <a:solidFill>
                    <a:srgbClr val="00CC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19"/>
                <p:cNvSpPr>
                  <a:spLocks noChangeShapeType="1"/>
                </p:cNvSpPr>
                <p:nvPr/>
              </p:nvSpPr>
              <p:spPr bwMode="auto">
                <a:xfrm>
                  <a:off x="5189" y="1197"/>
                  <a:ext cx="222" cy="80"/>
                </a:xfrm>
                <a:prstGeom prst="line">
                  <a:avLst/>
                </a:prstGeom>
                <a:noFill/>
                <a:ln w="38100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" name="Line 20"/>
                <p:cNvSpPr>
                  <a:spLocks noChangeShapeType="1"/>
                </p:cNvSpPr>
                <p:nvPr/>
              </p:nvSpPr>
              <p:spPr bwMode="auto">
                <a:xfrm>
                  <a:off x="5406" y="1277"/>
                  <a:ext cx="0" cy="601"/>
                </a:xfrm>
                <a:prstGeom prst="line">
                  <a:avLst/>
                </a:prstGeom>
                <a:noFill/>
                <a:ln w="38100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2" name="Line 21"/>
                <p:cNvSpPr>
                  <a:spLocks noChangeShapeType="1"/>
                </p:cNvSpPr>
                <p:nvPr/>
              </p:nvSpPr>
              <p:spPr bwMode="auto">
                <a:xfrm>
                  <a:off x="5214" y="1183"/>
                  <a:ext cx="222" cy="80"/>
                </a:xfrm>
                <a:prstGeom prst="line">
                  <a:avLst/>
                </a:prstGeom>
                <a:noFill/>
                <a:ln w="38100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3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4560" y="1189"/>
                  <a:ext cx="660" cy="188"/>
                </a:xfrm>
                <a:prstGeom prst="line">
                  <a:avLst/>
                </a:prstGeom>
                <a:noFill/>
                <a:ln w="38100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" name="Line 23"/>
                <p:cNvSpPr>
                  <a:spLocks noChangeShapeType="1"/>
                </p:cNvSpPr>
                <p:nvPr/>
              </p:nvSpPr>
              <p:spPr bwMode="auto">
                <a:xfrm>
                  <a:off x="3092" y="1953"/>
                  <a:ext cx="98" cy="85"/>
                </a:xfrm>
                <a:prstGeom prst="line">
                  <a:avLst/>
                </a:prstGeom>
                <a:noFill/>
                <a:ln w="38100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5" name="Line 24"/>
                <p:cNvSpPr>
                  <a:spLocks noChangeShapeType="1"/>
                </p:cNvSpPr>
                <p:nvPr/>
              </p:nvSpPr>
              <p:spPr bwMode="auto">
                <a:xfrm>
                  <a:off x="616" y="2841"/>
                  <a:ext cx="50" cy="39"/>
                </a:xfrm>
                <a:prstGeom prst="line">
                  <a:avLst/>
                </a:prstGeom>
                <a:noFill/>
                <a:ln w="76200">
                  <a:solidFill>
                    <a:srgbClr val="00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0" name="Text Box 49"/>
              <p:cNvSpPr txBox="1">
                <a:spLocks noChangeArrowheads="1"/>
              </p:cNvSpPr>
              <p:nvPr/>
            </p:nvSpPr>
            <p:spPr bwMode="auto">
              <a:xfrm>
                <a:off x="1181" y="2471"/>
                <a:ext cx="543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solidFill>
                      <a:srgbClr val="008000"/>
                    </a:solidFill>
                    <a:latin typeface="Calibri" charset="0"/>
                  </a:rPr>
                  <a:t>0.9kW</a:t>
                </a:r>
              </a:p>
            </p:txBody>
          </p:sp>
          <p:sp>
            <p:nvSpPr>
              <p:cNvPr id="11" name="Text Box 50"/>
              <p:cNvSpPr txBox="1">
                <a:spLocks noChangeArrowheads="1"/>
              </p:cNvSpPr>
              <p:nvPr/>
            </p:nvSpPr>
            <p:spPr bwMode="auto">
              <a:xfrm>
                <a:off x="1990" y="2285"/>
                <a:ext cx="41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solidFill>
                      <a:srgbClr val="008000"/>
                    </a:solidFill>
                    <a:latin typeface="Calibri" charset="0"/>
                  </a:rPr>
                  <a:t>4kW</a:t>
                </a:r>
              </a:p>
            </p:txBody>
          </p:sp>
          <p:sp>
            <p:nvSpPr>
              <p:cNvPr id="12" name="Text Box 51"/>
              <p:cNvSpPr txBox="1">
                <a:spLocks noChangeArrowheads="1"/>
              </p:cNvSpPr>
              <p:nvPr/>
            </p:nvSpPr>
            <p:spPr bwMode="auto">
              <a:xfrm>
                <a:off x="2949" y="2058"/>
                <a:ext cx="543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solidFill>
                      <a:srgbClr val="008000"/>
                    </a:solidFill>
                    <a:latin typeface="Calibri" charset="0"/>
                  </a:rPr>
                  <a:t>6.9kW</a:t>
                </a:r>
              </a:p>
            </p:txBody>
          </p:sp>
          <p:sp>
            <p:nvSpPr>
              <p:cNvPr id="13" name="Text Box 52"/>
              <p:cNvSpPr txBox="1">
                <a:spLocks noChangeArrowheads="1"/>
              </p:cNvSpPr>
              <p:nvPr/>
            </p:nvSpPr>
            <p:spPr bwMode="auto">
              <a:xfrm>
                <a:off x="4823" y="1614"/>
                <a:ext cx="581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solidFill>
                      <a:srgbClr val="008000"/>
                    </a:solidFill>
                    <a:latin typeface="Calibri" charset="0"/>
                  </a:rPr>
                  <a:t>131kW</a:t>
                </a:r>
              </a:p>
            </p:txBody>
          </p:sp>
          <p:sp>
            <p:nvSpPr>
              <p:cNvPr id="14" name="Text Box 55"/>
              <p:cNvSpPr txBox="1">
                <a:spLocks noChangeArrowheads="1"/>
              </p:cNvSpPr>
              <p:nvPr/>
            </p:nvSpPr>
            <p:spPr bwMode="auto">
              <a:xfrm>
                <a:off x="366" y="2058"/>
                <a:ext cx="41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solidFill>
                      <a:srgbClr val="CC0066"/>
                    </a:solidFill>
                    <a:latin typeface="Calibri" charset="0"/>
                  </a:rPr>
                  <a:t>1kW</a:t>
                </a:r>
              </a:p>
            </p:txBody>
          </p:sp>
          <p:sp>
            <p:nvSpPr>
              <p:cNvPr id="15" name="Text Box 56"/>
              <p:cNvSpPr txBox="1">
                <a:spLocks noChangeArrowheads="1"/>
              </p:cNvSpPr>
              <p:nvPr/>
            </p:nvSpPr>
            <p:spPr bwMode="auto">
              <a:xfrm>
                <a:off x="1019" y="1740"/>
                <a:ext cx="543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solidFill>
                      <a:srgbClr val="CC0066"/>
                    </a:solidFill>
                    <a:latin typeface="Calibri" charset="0"/>
                  </a:rPr>
                  <a:t>3.1kW</a:t>
                </a:r>
              </a:p>
            </p:txBody>
          </p:sp>
          <p:sp>
            <p:nvSpPr>
              <p:cNvPr id="16" name="Text Box 57"/>
              <p:cNvSpPr txBox="1">
                <a:spLocks noChangeArrowheads="1"/>
              </p:cNvSpPr>
              <p:nvPr/>
            </p:nvSpPr>
            <p:spPr bwMode="auto">
              <a:xfrm>
                <a:off x="1876" y="1458"/>
                <a:ext cx="57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solidFill>
                      <a:srgbClr val="CC0066"/>
                    </a:solidFill>
                    <a:latin typeface="Calibri" charset="0"/>
                  </a:rPr>
                  <a:t>0.7 kW</a:t>
                </a:r>
              </a:p>
            </p:txBody>
          </p:sp>
          <p:sp>
            <p:nvSpPr>
              <p:cNvPr id="17" name="Text Box 58"/>
              <p:cNvSpPr txBox="1">
                <a:spLocks noChangeArrowheads="1"/>
              </p:cNvSpPr>
              <p:nvPr/>
            </p:nvSpPr>
            <p:spPr bwMode="auto">
              <a:xfrm>
                <a:off x="2739" y="1179"/>
                <a:ext cx="543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solidFill>
                      <a:srgbClr val="CC0066"/>
                    </a:solidFill>
                    <a:latin typeface="Calibri" charset="0"/>
                  </a:rPr>
                  <a:t>1.9kW</a:t>
                </a:r>
              </a:p>
            </p:txBody>
          </p:sp>
          <p:sp>
            <p:nvSpPr>
              <p:cNvPr id="18" name="Text Box 59"/>
              <p:cNvSpPr txBox="1">
                <a:spLocks noChangeArrowheads="1"/>
              </p:cNvSpPr>
              <p:nvPr/>
            </p:nvSpPr>
            <p:spPr bwMode="auto">
              <a:xfrm>
                <a:off x="116" y="1364"/>
                <a:ext cx="180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solidFill>
                      <a:srgbClr val="CC0066"/>
                    </a:solidFill>
                    <a:latin typeface="Calibri" charset="0"/>
                  </a:rPr>
                  <a:t>Opposite charge particles</a:t>
                </a:r>
              </a:p>
            </p:txBody>
          </p:sp>
          <p:sp>
            <p:nvSpPr>
              <p:cNvPr id="19" name="Text Box 60"/>
              <p:cNvSpPr txBox="1">
                <a:spLocks noChangeArrowheads="1"/>
              </p:cNvSpPr>
              <p:nvPr/>
            </p:nvSpPr>
            <p:spPr bwMode="auto">
              <a:xfrm>
                <a:off x="2589" y="2346"/>
                <a:ext cx="156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solidFill>
                      <a:srgbClr val="008000"/>
                    </a:solidFill>
                    <a:latin typeface="Calibri" charset="0"/>
                  </a:rPr>
                  <a:t>Same charge particles</a:t>
                </a:r>
              </a:p>
            </p:txBody>
          </p:sp>
        </p:grpSp>
        <p:sp>
          <p:nvSpPr>
            <p:cNvPr id="8" name="Text Box 53"/>
            <p:cNvSpPr txBox="1">
              <a:spLocks noChangeArrowheads="1"/>
            </p:cNvSpPr>
            <p:nvPr/>
          </p:nvSpPr>
          <p:spPr bwMode="auto">
            <a:xfrm>
              <a:off x="4302" y="472"/>
              <a:ext cx="58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rgbClr val="CC0066"/>
                  </a:solidFill>
                  <a:latin typeface="Calibri" charset="0"/>
                </a:rPr>
                <a:t>170kW</a:t>
              </a:r>
            </a:p>
          </p:txBody>
        </p:sp>
      </p:grpSp>
      <p:sp>
        <p:nvSpPr>
          <p:cNvPr id="36" name="Rectangle 2"/>
          <p:cNvSpPr txBox="1">
            <a:spLocks noChangeArrowheads="1"/>
          </p:cNvSpPr>
          <p:nvPr/>
        </p:nvSpPr>
        <p:spPr>
          <a:xfrm>
            <a:off x="238125" y="234950"/>
            <a:ext cx="8388350" cy="62071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Absorber Baseline Design</a:t>
            </a:r>
          </a:p>
        </p:txBody>
      </p:sp>
      <p:sp>
        <p:nvSpPr>
          <p:cNvPr id="37" name="Text Box 48"/>
          <p:cNvSpPr txBox="1">
            <a:spLocks noChangeArrowheads="1"/>
          </p:cNvSpPr>
          <p:nvPr/>
        </p:nvSpPr>
        <p:spPr bwMode="auto">
          <a:xfrm>
            <a:off x="844550" y="3725863"/>
            <a:ext cx="665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8000"/>
                </a:solidFill>
                <a:latin typeface="Calibri" charset="0"/>
              </a:rPr>
              <a:t>0kW</a:t>
            </a:r>
          </a:p>
        </p:txBody>
      </p:sp>
      <p:sp>
        <p:nvSpPr>
          <p:cNvPr id="38" name="Rectangle 54"/>
          <p:cNvSpPr>
            <a:spLocks noChangeArrowheads="1"/>
          </p:cNvSpPr>
          <p:nvPr/>
        </p:nvSpPr>
        <p:spPr bwMode="auto">
          <a:xfrm>
            <a:off x="223838" y="4410075"/>
            <a:ext cx="50260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90500" indent="-190500"/>
            <a:r>
              <a:rPr lang="en-US" b="1">
                <a:solidFill>
                  <a:srgbClr val="0000FF"/>
                </a:solidFill>
                <a:latin typeface="Calibri" charset="0"/>
              </a:rPr>
              <a:t>Magnet protection:</a:t>
            </a:r>
          </a:p>
          <a:p>
            <a:pPr marL="190500" indent="-190500"/>
            <a:r>
              <a:rPr lang="en-US" b="1">
                <a:latin typeface="Calibri" charset="0"/>
              </a:rPr>
              <a:t>Carbon absorbers:</a:t>
            </a:r>
          </a:p>
          <a:p>
            <a:pPr marL="190500" indent="-190500"/>
            <a:r>
              <a:rPr lang="en-US">
                <a:latin typeface="Calibri" charset="0"/>
              </a:rPr>
              <a:t> Vertical apertures between 13cm and 100cm</a:t>
            </a:r>
          </a:p>
        </p:txBody>
      </p:sp>
      <p:sp>
        <p:nvSpPr>
          <p:cNvPr id="39" name="Text Box 62"/>
          <p:cNvSpPr txBox="1">
            <a:spLocks noChangeArrowheads="1"/>
          </p:cNvSpPr>
          <p:nvPr/>
        </p:nvSpPr>
        <p:spPr bwMode="auto">
          <a:xfrm>
            <a:off x="193675" y="947738"/>
            <a:ext cx="6423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Calibri" charset="0"/>
              </a:rPr>
              <a:t>Aperture dimensions tuned such that losses in magnets &lt; 100W/m</a:t>
            </a:r>
          </a:p>
        </p:txBody>
      </p:sp>
      <p:sp>
        <p:nvSpPr>
          <p:cNvPr id="40" name="Rectangle 63"/>
          <p:cNvSpPr>
            <a:spLocks noChangeArrowheads="1"/>
          </p:cNvSpPr>
          <p:nvPr/>
        </p:nvSpPr>
        <p:spPr bwMode="auto">
          <a:xfrm>
            <a:off x="5210175" y="3997325"/>
            <a:ext cx="37417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00FF"/>
                </a:solidFill>
                <a:latin typeface="Calibri" charset="0"/>
              </a:rPr>
              <a:t>Intermediate dump (CNGS style)</a:t>
            </a:r>
            <a:r>
              <a:rPr lang="en-US">
                <a:solidFill>
                  <a:srgbClr val="0000FF"/>
                </a:solidFill>
                <a:latin typeface="Calibri" charset="0"/>
              </a:rPr>
              <a:t>:</a:t>
            </a:r>
          </a:p>
          <a:p>
            <a:r>
              <a:rPr lang="en-US" b="1">
                <a:latin typeface="Calibri" charset="0"/>
              </a:rPr>
              <a:t>carbon based absorber, water cooled aluminum plates, iron jacket</a:t>
            </a:r>
          </a:p>
          <a:p>
            <a:r>
              <a:rPr lang="en-US">
                <a:latin typeface="Calibri" charset="0"/>
              </a:rPr>
              <a:t>3.15m x 1.7m x 6m</a:t>
            </a:r>
          </a:p>
          <a:p>
            <a:r>
              <a:rPr lang="en-US">
                <a:latin typeface="Calibri" charset="0"/>
                <a:sym typeface="Wingdings" charset="2"/>
              </a:rPr>
              <a:t> aperture: X=18cm, Y=86cm</a:t>
            </a:r>
            <a:endParaRPr lang="en-US">
              <a:latin typeface="Calibri" charset="0"/>
            </a:endParaRPr>
          </a:p>
        </p:txBody>
      </p:sp>
      <p:sp>
        <p:nvSpPr>
          <p:cNvPr id="41" name="Rectangle 63"/>
          <p:cNvSpPr>
            <a:spLocks noChangeArrowheads="1"/>
          </p:cNvSpPr>
          <p:nvPr/>
        </p:nvSpPr>
        <p:spPr bwMode="auto">
          <a:xfrm>
            <a:off x="119063" y="5992813"/>
            <a:ext cx="8877300" cy="3698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charset="0"/>
                <a:sym typeface="Wingdings" charset="2"/>
              </a:rPr>
              <a:t> Non-trivial, but solutions for absorbers exist (see dumps in neutrino experiments: 4MW)</a:t>
            </a:r>
            <a:endParaRPr lang="en-US" b="1">
              <a:solidFill>
                <a:srgbClr val="FF0000"/>
              </a:solidFill>
              <a:latin typeface="Calibri" charset="0"/>
            </a:endParaRPr>
          </a:p>
        </p:txBody>
      </p:sp>
      <p:pic>
        <p:nvPicPr>
          <p:cNvPr id="42" name="Picture 41" descr="CLIC-Logo-Color-72.png"/>
          <p:cNvPicPr>
            <a:picLocks noChangeAspect="1"/>
          </p:cNvPicPr>
          <p:nvPr/>
        </p:nvPicPr>
        <p:blipFill>
          <a:blip r:embed="rId3" cstate="screen"/>
          <a:srcRect l="15209" t="13636" r="16617" b="15902"/>
          <a:stretch>
            <a:fillRect/>
          </a:stretch>
        </p:blipFill>
        <p:spPr>
          <a:xfrm>
            <a:off x="8586789" y="370088"/>
            <a:ext cx="431488" cy="445971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76200"/>
            <a:ext cx="8888413" cy="662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lot of progress and strong CLIC-ILC collaboration in the area of MDI, BDS and ATF2</a:t>
            </a:r>
          </a:p>
          <a:p>
            <a:pPr lvl="1"/>
            <a:r>
              <a:rPr lang="en-GB" dirty="0" smtClean="0"/>
              <a:t>Further opportunities for joint work arising </a:t>
            </a:r>
          </a:p>
          <a:p>
            <a:r>
              <a:rPr lang="en-GB" dirty="0" smtClean="0"/>
              <a:t>A lot of attention and recent progress in push-pull system design </a:t>
            </a:r>
          </a:p>
          <a:p>
            <a:pPr lvl="1"/>
            <a:r>
              <a:rPr lang="en-GB" dirty="0" smtClean="0"/>
              <a:t>Vibration studies and measurements</a:t>
            </a:r>
          </a:p>
          <a:p>
            <a:pPr lvl="1"/>
            <a:r>
              <a:rPr lang="en-GB" dirty="0" smtClean="0"/>
              <a:t>Preparing quantitative process for selection of detector motion system</a:t>
            </a:r>
          </a:p>
          <a:p>
            <a:r>
              <a:rPr lang="en-GB" dirty="0" smtClean="0"/>
              <a:t>ATF2 extremely valuable, a lot of lessons, real-life BDS experience, essential for low-beta for ILC &amp; CLIC </a:t>
            </a:r>
            <a:endParaRPr lang="en-GB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6" y="372078"/>
            <a:ext cx="9143484" cy="6409524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423291"/>
            <a:ext cx="9179411" cy="6434709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96065"/>
            <a:ext cx="9144000" cy="6409886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12640"/>
            <a:ext cx="9192260" cy="689864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48260" y="-23897"/>
            <a:ext cx="9192260" cy="689864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20950" y="-10242"/>
            <a:ext cx="9192260" cy="6898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174084"/>
            <a:ext cx="11846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err="1" smtClean="0">
                <a:solidFill>
                  <a:srgbClr val="FF0000"/>
                </a:solidFill>
              </a:rPr>
              <a:t>SiD</a:t>
            </a:r>
            <a:r>
              <a:rPr lang="en-US" sz="4800" b="1" dirty="0" smtClean="0">
                <a:solidFill>
                  <a:srgbClr val="FF0000"/>
                </a:solidFill>
              </a:rPr>
              <a:t>:</a:t>
            </a:r>
            <a:endParaRPr lang="en-US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Berlin Sans FB"/>
        <a:ea typeface=""/>
        <a:cs typeface=""/>
      </a:majorFont>
      <a:minorFont>
        <a:latin typeface="Berlin Sans FB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C:\WINNT\Profiles\nixx\Desktop\new-NLC.pot</Template>
  <TotalTime>22803</TotalTime>
  <Words>677</Words>
  <Application>Microsoft Office PowerPoint</Application>
  <PresentationFormat>On-screen Show (4:3)</PresentationFormat>
  <Paragraphs>151</Paragraphs>
  <Slides>39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new-NLC</vt:lpstr>
      <vt:lpstr>Accelerator WG 5 summary Interaction region, ATF2 and MDI</vt:lpstr>
      <vt:lpstr>Interrelation of technical challenges for the push-pull system</vt:lpstr>
      <vt:lpstr>Illustrations of interrelations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Illustrations of interrelations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Conclusion</vt:lpstr>
    </vt:vector>
  </TitlesOfParts>
  <Company>SLAC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MDI</dc:title>
  <dc:creator>Andrei Seryi</dc:creator>
  <cp:lastModifiedBy>Windows User</cp:lastModifiedBy>
  <cp:revision>1893</cp:revision>
  <cp:lastPrinted>2000-10-22T23:18:47Z</cp:lastPrinted>
  <dcterms:created xsi:type="dcterms:W3CDTF">1999-04-11T17:59:44Z</dcterms:created>
  <dcterms:modified xsi:type="dcterms:W3CDTF">2010-10-21T20:57:32Z</dcterms:modified>
</cp:coreProperties>
</file>