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416" r:id="rId4"/>
    <p:sldId id="421" r:id="rId5"/>
    <p:sldId id="343" r:id="rId6"/>
    <p:sldId id="424" r:id="rId7"/>
    <p:sldId id="425" r:id="rId8"/>
    <p:sldId id="417" r:id="rId9"/>
    <p:sldId id="418" r:id="rId10"/>
    <p:sldId id="423" r:id="rId11"/>
  </p:sldIdLst>
  <p:sldSz cx="9144000" cy="6858000" type="screen4x3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Bookman Old Style" pitchFamily="18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A2F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7" autoAdjust="0"/>
    <p:restoredTop sz="94660"/>
  </p:normalViewPr>
  <p:slideViewPr>
    <p:cSldViewPr>
      <p:cViewPr>
        <p:scale>
          <a:sx n="86" d="100"/>
          <a:sy n="86" d="100"/>
        </p:scale>
        <p:origin x="-4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521F5-C34A-4795-958B-FAACDAAF2888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B0653-84E5-4AA2-AC8E-227242CE7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B0653-84E5-4AA2-AC8E-227242CE74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36F63-E3BC-44A0-8CFB-012451B6BBA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DE82BD-A37D-463C-A832-B34AA708F431}" type="slidenum">
              <a:rPr lang="ru-RU"/>
              <a:pPr/>
              <a:t>6</a:t>
            </a:fld>
            <a:endParaRPr lang="ru-RU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BAA46-975F-421F-8D7B-09DCB63F78B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Input</a:t>
            </a:r>
            <a:r>
              <a:rPr lang="en-US" baseline="0" dirty="0" smtClean="0"/>
              <a:t> field (power) for shaped iris cavity ~8-10% (17-20%) lower than other cavities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BAA46-975F-421F-8D7B-09DCB63F78B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45A849-64FF-4B13-A1AD-C15C27288185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C55D5-8A83-4F5C-B63C-8963FA0BF1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1" descr="SLAC_Logo_hires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157913"/>
            <a:ext cx="1527175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13335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Planned Breakdown Test of SW Accelerator Cavity with Shaped Iris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980" y="3044950"/>
            <a:ext cx="6400800" cy="176663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J.M </a:t>
            </a:r>
            <a:r>
              <a:rPr lang="en-US" sz="2800" dirty="0" smtClean="0">
                <a:solidFill>
                  <a:schemeClr val="tx1"/>
                </a:solidFill>
              </a:rPr>
              <a:t>Neilson, V. </a:t>
            </a:r>
            <a:r>
              <a:rPr lang="en-US" sz="2800" dirty="0" err="1" smtClean="0">
                <a:solidFill>
                  <a:schemeClr val="tx1"/>
                </a:solidFill>
              </a:rPr>
              <a:t>Dolgashev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and S. Tantawi</a:t>
            </a:r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SLAC National Accelerator </a:t>
            </a:r>
            <a:r>
              <a:rPr lang="en-US" sz="2800" dirty="0" smtClean="0">
                <a:solidFill>
                  <a:schemeClr val="tx1"/>
                </a:solidFill>
              </a:rPr>
              <a:t>Laboratory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IWLC 2010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Geneva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structure designed with lower magnetic field</a:t>
            </a:r>
          </a:p>
          <a:p>
            <a:r>
              <a:rPr lang="en-US" dirty="0" smtClean="0"/>
              <a:t>However local </a:t>
            </a:r>
            <a:r>
              <a:rPr lang="en-US" dirty="0" err="1" smtClean="0"/>
              <a:t>Poynting</a:t>
            </a:r>
            <a:r>
              <a:rPr lang="en-US" dirty="0" smtClean="0"/>
              <a:t> vector significantly increased compared to other structure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0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75" y="135513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Previous breakdown results for elliptical and rounded iris</a:t>
            </a:r>
          </a:p>
          <a:p>
            <a:r>
              <a:rPr lang="en-US" dirty="0" smtClean="0"/>
              <a:t>Calculations for shaped iris geometry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0955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Two Single-Cell-SW Structures with same magnetic but different electric fields </a:t>
            </a:r>
            <a:br>
              <a:rPr lang="en-US" sz="2800" dirty="0" smtClean="0"/>
            </a:br>
            <a:endParaRPr lang="en-US" sz="2800" dirty="0"/>
          </a:p>
        </p:txBody>
      </p:sp>
      <p:grpSp>
        <p:nvGrpSpPr>
          <p:cNvPr id="758" name="Group 757"/>
          <p:cNvGrpSpPr/>
          <p:nvPr/>
        </p:nvGrpSpPr>
        <p:grpSpPr>
          <a:xfrm>
            <a:off x="155425" y="3313785"/>
            <a:ext cx="8783638" cy="2667000"/>
            <a:chOff x="190500" y="3390900"/>
            <a:chExt cx="8783638" cy="2667000"/>
          </a:xfrm>
        </p:grpSpPr>
        <p:sp>
          <p:nvSpPr>
            <p:cNvPr id="1399" name="AutoShape 375"/>
            <p:cNvSpPr>
              <a:spLocks noChangeAspect="1" noChangeArrowheads="1" noTextEdit="1"/>
            </p:cNvSpPr>
            <p:nvPr/>
          </p:nvSpPr>
          <p:spPr bwMode="auto">
            <a:xfrm>
              <a:off x="190500" y="3390900"/>
              <a:ext cx="8783638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01" name="Group 577"/>
            <p:cNvGrpSpPr>
              <a:grpSpLocks/>
            </p:cNvGrpSpPr>
            <p:nvPr/>
          </p:nvGrpSpPr>
          <p:grpSpPr bwMode="auto">
            <a:xfrm>
              <a:off x="190500" y="3390900"/>
              <a:ext cx="8772525" cy="2655888"/>
              <a:chOff x="120" y="2136"/>
              <a:chExt cx="5526" cy="1673"/>
            </a:xfrm>
          </p:grpSpPr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120" y="2136"/>
                <a:ext cx="5526" cy="167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2" name="Line 378"/>
              <p:cNvSpPr>
                <a:spLocks noChangeShapeType="1"/>
              </p:cNvSpPr>
              <p:nvPr/>
            </p:nvSpPr>
            <p:spPr bwMode="auto">
              <a:xfrm>
                <a:off x="405" y="3000"/>
                <a:ext cx="614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3" name="Line 379"/>
              <p:cNvSpPr>
                <a:spLocks noChangeShapeType="1"/>
              </p:cNvSpPr>
              <p:nvPr/>
            </p:nvSpPr>
            <p:spPr bwMode="auto">
              <a:xfrm flipV="1">
                <a:off x="1019" y="2999"/>
                <a:ext cx="25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4" name="Line 380"/>
              <p:cNvSpPr>
                <a:spLocks noChangeShapeType="1"/>
              </p:cNvSpPr>
              <p:nvPr/>
            </p:nvSpPr>
            <p:spPr bwMode="auto">
              <a:xfrm flipV="1">
                <a:off x="1044" y="2995"/>
                <a:ext cx="25" cy="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5" name="Line 381"/>
              <p:cNvSpPr>
                <a:spLocks noChangeShapeType="1"/>
              </p:cNvSpPr>
              <p:nvPr/>
            </p:nvSpPr>
            <p:spPr bwMode="auto">
              <a:xfrm flipV="1">
                <a:off x="1069" y="2989"/>
                <a:ext cx="25" cy="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6" name="Line 382"/>
              <p:cNvSpPr>
                <a:spLocks noChangeShapeType="1"/>
              </p:cNvSpPr>
              <p:nvPr/>
            </p:nvSpPr>
            <p:spPr bwMode="auto">
              <a:xfrm flipV="1">
                <a:off x="1094" y="2980"/>
                <a:ext cx="24" cy="9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7" name="Line 383"/>
              <p:cNvSpPr>
                <a:spLocks noChangeShapeType="1"/>
              </p:cNvSpPr>
              <p:nvPr/>
            </p:nvSpPr>
            <p:spPr bwMode="auto">
              <a:xfrm flipV="1">
                <a:off x="1118" y="2970"/>
                <a:ext cx="23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8" name="Line 384"/>
              <p:cNvSpPr>
                <a:spLocks noChangeShapeType="1"/>
              </p:cNvSpPr>
              <p:nvPr/>
            </p:nvSpPr>
            <p:spPr bwMode="auto">
              <a:xfrm flipV="1">
                <a:off x="1141" y="2957"/>
                <a:ext cx="22" cy="1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9" name="Line 385"/>
              <p:cNvSpPr>
                <a:spLocks noChangeShapeType="1"/>
              </p:cNvSpPr>
              <p:nvPr/>
            </p:nvSpPr>
            <p:spPr bwMode="auto">
              <a:xfrm flipV="1">
                <a:off x="1163" y="2942"/>
                <a:ext cx="20" cy="1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0" name="Line 386"/>
              <p:cNvSpPr>
                <a:spLocks noChangeShapeType="1"/>
              </p:cNvSpPr>
              <p:nvPr/>
            </p:nvSpPr>
            <p:spPr bwMode="auto">
              <a:xfrm flipV="1">
                <a:off x="1183" y="2925"/>
                <a:ext cx="20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1" name="Line 387"/>
              <p:cNvSpPr>
                <a:spLocks noChangeShapeType="1"/>
              </p:cNvSpPr>
              <p:nvPr/>
            </p:nvSpPr>
            <p:spPr bwMode="auto">
              <a:xfrm flipV="1">
                <a:off x="1203" y="2905"/>
                <a:ext cx="17" cy="2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2" name="Line 388"/>
              <p:cNvSpPr>
                <a:spLocks noChangeShapeType="1"/>
              </p:cNvSpPr>
              <p:nvPr/>
            </p:nvSpPr>
            <p:spPr bwMode="auto">
              <a:xfrm flipV="1">
                <a:off x="1220" y="2885"/>
                <a:ext cx="15" cy="2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3" name="Line 389"/>
              <p:cNvSpPr>
                <a:spLocks noChangeShapeType="1"/>
              </p:cNvSpPr>
              <p:nvPr/>
            </p:nvSpPr>
            <p:spPr bwMode="auto">
              <a:xfrm flipV="1">
                <a:off x="1235" y="2863"/>
                <a:ext cx="14" cy="2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4" name="Line 390"/>
              <p:cNvSpPr>
                <a:spLocks noChangeShapeType="1"/>
              </p:cNvSpPr>
              <p:nvPr/>
            </p:nvSpPr>
            <p:spPr bwMode="auto">
              <a:xfrm flipV="1">
                <a:off x="1249" y="2816"/>
                <a:ext cx="20" cy="4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5" name="Line 391"/>
              <p:cNvSpPr>
                <a:spLocks noChangeShapeType="1"/>
              </p:cNvSpPr>
              <p:nvPr/>
            </p:nvSpPr>
            <p:spPr bwMode="auto">
              <a:xfrm flipV="1">
                <a:off x="1269" y="2791"/>
                <a:ext cx="5" cy="2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6" name="Line 392"/>
              <p:cNvSpPr>
                <a:spLocks noChangeShapeType="1"/>
              </p:cNvSpPr>
              <p:nvPr/>
            </p:nvSpPr>
            <p:spPr bwMode="auto">
              <a:xfrm flipV="1">
                <a:off x="1274" y="2765"/>
                <a:ext cx="3" cy="2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7" name="Line 393"/>
              <p:cNvSpPr>
                <a:spLocks noChangeShapeType="1"/>
              </p:cNvSpPr>
              <p:nvPr/>
            </p:nvSpPr>
            <p:spPr bwMode="auto">
              <a:xfrm flipV="1">
                <a:off x="1277" y="2740"/>
                <a:ext cx="2" cy="2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8" name="Line 394"/>
              <p:cNvSpPr>
                <a:spLocks noChangeShapeType="1"/>
              </p:cNvSpPr>
              <p:nvPr/>
            </p:nvSpPr>
            <p:spPr bwMode="auto">
              <a:xfrm flipV="1">
                <a:off x="1279" y="2621"/>
                <a:ext cx="1" cy="119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0" name="Line 396"/>
              <p:cNvSpPr>
                <a:spLocks noChangeShapeType="1"/>
              </p:cNvSpPr>
              <p:nvPr/>
            </p:nvSpPr>
            <p:spPr bwMode="auto">
              <a:xfrm>
                <a:off x="2158" y="2621"/>
                <a:ext cx="18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1" name="Line 397"/>
              <p:cNvSpPr>
                <a:spLocks noChangeShapeType="1"/>
              </p:cNvSpPr>
              <p:nvPr/>
            </p:nvSpPr>
            <p:spPr bwMode="auto">
              <a:xfrm>
                <a:off x="2176" y="2623"/>
                <a:ext cx="15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2" name="Line 398"/>
              <p:cNvSpPr>
                <a:spLocks noChangeShapeType="1"/>
              </p:cNvSpPr>
              <p:nvPr/>
            </p:nvSpPr>
            <p:spPr bwMode="auto">
              <a:xfrm>
                <a:off x="2191" y="2628"/>
                <a:ext cx="15" cy="8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3" name="Line 399"/>
              <p:cNvSpPr>
                <a:spLocks noChangeShapeType="1"/>
              </p:cNvSpPr>
              <p:nvPr/>
            </p:nvSpPr>
            <p:spPr bwMode="auto">
              <a:xfrm>
                <a:off x="2206" y="2636"/>
                <a:ext cx="14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4" name="Line 400"/>
              <p:cNvSpPr>
                <a:spLocks noChangeShapeType="1"/>
              </p:cNvSpPr>
              <p:nvPr/>
            </p:nvSpPr>
            <p:spPr bwMode="auto">
              <a:xfrm>
                <a:off x="2220" y="2646"/>
                <a:ext cx="12" cy="1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5" name="Line 401"/>
              <p:cNvSpPr>
                <a:spLocks noChangeShapeType="1"/>
              </p:cNvSpPr>
              <p:nvPr/>
            </p:nvSpPr>
            <p:spPr bwMode="auto">
              <a:xfrm>
                <a:off x="2232" y="2660"/>
                <a:ext cx="6" cy="1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6" name="Line 402"/>
              <p:cNvSpPr>
                <a:spLocks noChangeShapeType="1"/>
              </p:cNvSpPr>
              <p:nvPr/>
            </p:nvSpPr>
            <p:spPr bwMode="auto">
              <a:xfrm>
                <a:off x="2238" y="2675"/>
                <a:ext cx="5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7" name="Line 403"/>
              <p:cNvSpPr>
                <a:spLocks noChangeShapeType="1"/>
              </p:cNvSpPr>
              <p:nvPr/>
            </p:nvSpPr>
            <p:spPr bwMode="auto">
              <a:xfrm>
                <a:off x="2243" y="2692"/>
                <a:ext cx="2" cy="1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9" name="Line 405"/>
              <p:cNvSpPr>
                <a:spLocks noChangeShapeType="1"/>
              </p:cNvSpPr>
              <p:nvPr/>
            </p:nvSpPr>
            <p:spPr bwMode="auto">
              <a:xfrm>
                <a:off x="2245" y="3198"/>
                <a:ext cx="2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0" name="Line 406"/>
              <p:cNvSpPr>
                <a:spLocks noChangeShapeType="1"/>
              </p:cNvSpPr>
              <p:nvPr/>
            </p:nvSpPr>
            <p:spPr bwMode="auto">
              <a:xfrm>
                <a:off x="2247" y="3205"/>
                <a:ext cx="1" cy="1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1" name="Line 407"/>
              <p:cNvSpPr>
                <a:spLocks noChangeShapeType="1"/>
              </p:cNvSpPr>
              <p:nvPr/>
            </p:nvSpPr>
            <p:spPr bwMode="auto">
              <a:xfrm>
                <a:off x="2247" y="3217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2" name="Line 408"/>
              <p:cNvSpPr>
                <a:spLocks noChangeShapeType="1"/>
              </p:cNvSpPr>
              <p:nvPr/>
            </p:nvSpPr>
            <p:spPr bwMode="auto">
              <a:xfrm>
                <a:off x="2248" y="3222"/>
                <a:ext cx="1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3" name="Line 409"/>
              <p:cNvSpPr>
                <a:spLocks noChangeShapeType="1"/>
              </p:cNvSpPr>
              <p:nvPr/>
            </p:nvSpPr>
            <p:spPr bwMode="auto">
              <a:xfrm>
                <a:off x="2248" y="3229"/>
                <a:ext cx="4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4" name="Line 410"/>
              <p:cNvSpPr>
                <a:spLocks noChangeShapeType="1"/>
              </p:cNvSpPr>
              <p:nvPr/>
            </p:nvSpPr>
            <p:spPr bwMode="auto">
              <a:xfrm>
                <a:off x="2252" y="3239"/>
                <a:ext cx="1" cy="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5" name="Line 411"/>
              <p:cNvSpPr>
                <a:spLocks noChangeShapeType="1"/>
              </p:cNvSpPr>
              <p:nvPr/>
            </p:nvSpPr>
            <p:spPr bwMode="auto">
              <a:xfrm>
                <a:off x="2253" y="3245"/>
                <a:ext cx="2" cy="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6" name="Line 412"/>
              <p:cNvSpPr>
                <a:spLocks noChangeShapeType="1"/>
              </p:cNvSpPr>
              <p:nvPr/>
            </p:nvSpPr>
            <p:spPr bwMode="auto">
              <a:xfrm>
                <a:off x="2255" y="3251"/>
                <a:ext cx="3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7" name="Line 413"/>
              <p:cNvSpPr>
                <a:spLocks noChangeShapeType="1"/>
              </p:cNvSpPr>
              <p:nvPr/>
            </p:nvSpPr>
            <p:spPr bwMode="auto">
              <a:xfrm>
                <a:off x="2258" y="3256"/>
                <a:ext cx="4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8" name="Line 414"/>
              <p:cNvSpPr>
                <a:spLocks noChangeShapeType="1"/>
              </p:cNvSpPr>
              <p:nvPr/>
            </p:nvSpPr>
            <p:spPr bwMode="auto">
              <a:xfrm>
                <a:off x="2262" y="3266"/>
                <a:ext cx="3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9" name="Line 415"/>
              <p:cNvSpPr>
                <a:spLocks noChangeShapeType="1"/>
              </p:cNvSpPr>
              <p:nvPr/>
            </p:nvSpPr>
            <p:spPr bwMode="auto">
              <a:xfrm>
                <a:off x="2265" y="3269"/>
                <a:ext cx="4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0" name="Line 416"/>
              <p:cNvSpPr>
                <a:spLocks noChangeShapeType="1"/>
              </p:cNvSpPr>
              <p:nvPr/>
            </p:nvSpPr>
            <p:spPr bwMode="auto">
              <a:xfrm>
                <a:off x="2269" y="3274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1" name="Line 417"/>
              <p:cNvSpPr>
                <a:spLocks noChangeShapeType="1"/>
              </p:cNvSpPr>
              <p:nvPr/>
            </p:nvSpPr>
            <p:spPr bwMode="auto">
              <a:xfrm>
                <a:off x="2270" y="3279"/>
                <a:ext cx="10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2" name="Line 418"/>
              <p:cNvSpPr>
                <a:spLocks noChangeShapeType="1"/>
              </p:cNvSpPr>
              <p:nvPr/>
            </p:nvSpPr>
            <p:spPr bwMode="auto">
              <a:xfrm>
                <a:off x="2280" y="3289"/>
                <a:ext cx="4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3" name="Line 419"/>
              <p:cNvSpPr>
                <a:spLocks noChangeShapeType="1"/>
              </p:cNvSpPr>
              <p:nvPr/>
            </p:nvSpPr>
            <p:spPr bwMode="auto">
              <a:xfrm>
                <a:off x="2284" y="3294"/>
                <a:ext cx="3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4" name="Line 420"/>
              <p:cNvSpPr>
                <a:spLocks noChangeShapeType="1"/>
              </p:cNvSpPr>
              <p:nvPr/>
            </p:nvSpPr>
            <p:spPr bwMode="auto">
              <a:xfrm>
                <a:off x="2287" y="3296"/>
                <a:ext cx="5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5" name="Line 421"/>
              <p:cNvSpPr>
                <a:spLocks noChangeShapeType="1"/>
              </p:cNvSpPr>
              <p:nvPr/>
            </p:nvSpPr>
            <p:spPr bwMode="auto">
              <a:xfrm>
                <a:off x="2292" y="3299"/>
                <a:ext cx="3" cy="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6" name="Line 422"/>
              <p:cNvSpPr>
                <a:spLocks noChangeShapeType="1"/>
              </p:cNvSpPr>
              <p:nvPr/>
            </p:nvSpPr>
            <p:spPr bwMode="auto">
              <a:xfrm>
                <a:off x="2295" y="3303"/>
                <a:ext cx="4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7" name="Line 423"/>
              <p:cNvSpPr>
                <a:spLocks noChangeShapeType="1"/>
              </p:cNvSpPr>
              <p:nvPr/>
            </p:nvSpPr>
            <p:spPr bwMode="auto">
              <a:xfrm>
                <a:off x="2299" y="3304"/>
                <a:ext cx="5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8" name="Line 424"/>
              <p:cNvSpPr>
                <a:spLocks noChangeShapeType="1"/>
              </p:cNvSpPr>
              <p:nvPr/>
            </p:nvSpPr>
            <p:spPr bwMode="auto">
              <a:xfrm>
                <a:off x="2304" y="3306"/>
                <a:ext cx="3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9" name="Line 425"/>
              <p:cNvSpPr>
                <a:spLocks noChangeShapeType="1"/>
              </p:cNvSpPr>
              <p:nvPr/>
            </p:nvSpPr>
            <p:spPr bwMode="auto">
              <a:xfrm>
                <a:off x="2307" y="3309"/>
                <a:ext cx="3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0" name="Line 426"/>
              <p:cNvSpPr>
                <a:spLocks noChangeShapeType="1"/>
              </p:cNvSpPr>
              <p:nvPr/>
            </p:nvSpPr>
            <p:spPr bwMode="auto">
              <a:xfrm>
                <a:off x="2310" y="3309"/>
                <a:ext cx="5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1" name="Line 427"/>
              <p:cNvSpPr>
                <a:spLocks noChangeShapeType="1"/>
              </p:cNvSpPr>
              <p:nvPr/>
            </p:nvSpPr>
            <p:spPr bwMode="auto">
              <a:xfrm>
                <a:off x="2315" y="3311"/>
                <a:ext cx="4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2" name="Line 428"/>
              <p:cNvSpPr>
                <a:spLocks noChangeShapeType="1"/>
              </p:cNvSpPr>
              <p:nvPr/>
            </p:nvSpPr>
            <p:spPr bwMode="auto">
              <a:xfrm>
                <a:off x="2319" y="3313"/>
                <a:ext cx="5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3" name="Line 429"/>
              <p:cNvSpPr>
                <a:spLocks noChangeShapeType="1"/>
              </p:cNvSpPr>
              <p:nvPr/>
            </p:nvSpPr>
            <p:spPr bwMode="auto">
              <a:xfrm>
                <a:off x="2324" y="3313"/>
                <a:ext cx="5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4" name="Line 430"/>
              <p:cNvSpPr>
                <a:spLocks noChangeShapeType="1"/>
              </p:cNvSpPr>
              <p:nvPr/>
            </p:nvSpPr>
            <p:spPr bwMode="auto">
              <a:xfrm>
                <a:off x="2329" y="3314"/>
                <a:ext cx="8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5" name="Line 431"/>
              <p:cNvSpPr>
                <a:spLocks noChangeShapeType="1"/>
              </p:cNvSpPr>
              <p:nvPr/>
            </p:nvSpPr>
            <p:spPr bwMode="auto">
              <a:xfrm flipV="1">
                <a:off x="2337" y="3313"/>
                <a:ext cx="4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6" name="Line 432"/>
              <p:cNvSpPr>
                <a:spLocks noChangeShapeType="1"/>
              </p:cNvSpPr>
              <p:nvPr/>
            </p:nvSpPr>
            <p:spPr bwMode="auto">
              <a:xfrm>
                <a:off x="2341" y="3313"/>
                <a:ext cx="5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7" name="Line 433"/>
              <p:cNvSpPr>
                <a:spLocks noChangeShapeType="1"/>
              </p:cNvSpPr>
              <p:nvPr/>
            </p:nvSpPr>
            <p:spPr bwMode="auto">
              <a:xfrm flipV="1">
                <a:off x="2346" y="3311"/>
                <a:ext cx="3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9" name="Line 435"/>
              <p:cNvSpPr>
                <a:spLocks noChangeShapeType="1"/>
              </p:cNvSpPr>
              <p:nvPr/>
            </p:nvSpPr>
            <p:spPr bwMode="auto">
              <a:xfrm>
                <a:off x="2354" y="3309"/>
                <a:ext cx="3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0" name="Line 436"/>
              <p:cNvSpPr>
                <a:spLocks noChangeShapeType="1"/>
              </p:cNvSpPr>
              <p:nvPr/>
            </p:nvSpPr>
            <p:spPr bwMode="auto">
              <a:xfrm flipV="1">
                <a:off x="2357" y="3306"/>
                <a:ext cx="5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1" name="Line 437"/>
              <p:cNvSpPr>
                <a:spLocks noChangeShapeType="1"/>
              </p:cNvSpPr>
              <p:nvPr/>
            </p:nvSpPr>
            <p:spPr bwMode="auto">
              <a:xfrm flipV="1">
                <a:off x="2362" y="3303"/>
                <a:ext cx="7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2" name="Line 438"/>
              <p:cNvSpPr>
                <a:spLocks noChangeShapeType="1"/>
              </p:cNvSpPr>
              <p:nvPr/>
            </p:nvSpPr>
            <p:spPr bwMode="auto">
              <a:xfrm flipV="1">
                <a:off x="2369" y="3299"/>
                <a:ext cx="5" cy="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3" name="Line 439"/>
              <p:cNvSpPr>
                <a:spLocks noChangeShapeType="1"/>
              </p:cNvSpPr>
              <p:nvPr/>
            </p:nvSpPr>
            <p:spPr bwMode="auto">
              <a:xfrm flipV="1">
                <a:off x="2374" y="3296"/>
                <a:ext cx="4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4" name="Line 440"/>
              <p:cNvSpPr>
                <a:spLocks noChangeShapeType="1"/>
              </p:cNvSpPr>
              <p:nvPr/>
            </p:nvSpPr>
            <p:spPr bwMode="auto">
              <a:xfrm flipV="1">
                <a:off x="2378" y="3294"/>
                <a:ext cx="3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5" name="Line 441"/>
              <p:cNvSpPr>
                <a:spLocks noChangeShapeType="1"/>
              </p:cNvSpPr>
              <p:nvPr/>
            </p:nvSpPr>
            <p:spPr bwMode="auto">
              <a:xfrm flipV="1">
                <a:off x="2381" y="3289"/>
                <a:ext cx="3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6" name="Line 442"/>
              <p:cNvSpPr>
                <a:spLocks noChangeShapeType="1"/>
              </p:cNvSpPr>
              <p:nvPr/>
            </p:nvSpPr>
            <p:spPr bwMode="auto">
              <a:xfrm flipV="1">
                <a:off x="2384" y="3279"/>
                <a:ext cx="10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8" name="Line 444"/>
              <p:cNvSpPr>
                <a:spLocks noChangeShapeType="1"/>
              </p:cNvSpPr>
              <p:nvPr/>
            </p:nvSpPr>
            <p:spPr bwMode="auto">
              <a:xfrm flipV="1">
                <a:off x="2396" y="3269"/>
                <a:ext cx="3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9" name="Line 445"/>
              <p:cNvSpPr>
                <a:spLocks noChangeShapeType="1"/>
              </p:cNvSpPr>
              <p:nvPr/>
            </p:nvSpPr>
            <p:spPr bwMode="auto">
              <a:xfrm flipV="1">
                <a:off x="2399" y="3266"/>
                <a:ext cx="4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0" name="Line 446"/>
              <p:cNvSpPr>
                <a:spLocks noChangeShapeType="1"/>
              </p:cNvSpPr>
              <p:nvPr/>
            </p:nvSpPr>
            <p:spPr bwMode="auto">
              <a:xfrm flipV="1">
                <a:off x="2403" y="3261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2" name="Line 448"/>
              <p:cNvSpPr>
                <a:spLocks noChangeShapeType="1"/>
              </p:cNvSpPr>
              <p:nvPr/>
            </p:nvSpPr>
            <p:spPr bwMode="auto">
              <a:xfrm flipV="1">
                <a:off x="2408" y="3245"/>
                <a:ext cx="3" cy="1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4" name="Line 450"/>
              <p:cNvSpPr>
                <a:spLocks noChangeShapeType="1"/>
              </p:cNvSpPr>
              <p:nvPr/>
            </p:nvSpPr>
            <p:spPr bwMode="auto">
              <a:xfrm flipV="1">
                <a:off x="2413" y="3229"/>
                <a:ext cx="3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5" name="Line 451"/>
              <p:cNvSpPr>
                <a:spLocks noChangeShapeType="1"/>
              </p:cNvSpPr>
              <p:nvPr/>
            </p:nvSpPr>
            <p:spPr bwMode="auto">
              <a:xfrm flipV="1">
                <a:off x="2416" y="3222"/>
                <a:ext cx="1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6" name="Line 452"/>
              <p:cNvSpPr>
                <a:spLocks noChangeShapeType="1"/>
              </p:cNvSpPr>
              <p:nvPr/>
            </p:nvSpPr>
            <p:spPr bwMode="auto">
              <a:xfrm flipV="1">
                <a:off x="2416" y="3217"/>
                <a:ext cx="2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7" name="Line 453"/>
              <p:cNvSpPr>
                <a:spLocks noChangeShapeType="1"/>
              </p:cNvSpPr>
              <p:nvPr/>
            </p:nvSpPr>
            <p:spPr bwMode="auto">
              <a:xfrm flipV="1">
                <a:off x="2418" y="3210"/>
                <a:ext cx="1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8" name="Line 454"/>
              <p:cNvSpPr>
                <a:spLocks noChangeShapeType="1"/>
              </p:cNvSpPr>
              <p:nvPr/>
            </p:nvSpPr>
            <p:spPr bwMode="auto">
              <a:xfrm flipV="1">
                <a:off x="2418" y="3205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1" name="Line 457"/>
              <p:cNvSpPr>
                <a:spLocks noChangeShapeType="1"/>
              </p:cNvSpPr>
              <p:nvPr/>
            </p:nvSpPr>
            <p:spPr bwMode="auto">
              <a:xfrm>
                <a:off x="3298" y="2660"/>
                <a:ext cx="17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2" name="Line 458"/>
              <p:cNvSpPr>
                <a:spLocks noChangeShapeType="1"/>
              </p:cNvSpPr>
              <p:nvPr/>
            </p:nvSpPr>
            <p:spPr bwMode="auto">
              <a:xfrm>
                <a:off x="3315" y="2661"/>
                <a:ext cx="17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3" name="Line 459"/>
              <p:cNvSpPr>
                <a:spLocks noChangeShapeType="1"/>
              </p:cNvSpPr>
              <p:nvPr/>
            </p:nvSpPr>
            <p:spPr bwMode="auto">
              <a:xfrm>
                <a:off x="3332" y="2666"/>
                <a:ext cx="15" cy="9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4" name="Line 460"/>
              <p:cNvSpPr>
                <a:spLocks noChangeShapeType="1"/>
              </p:cNvSpPr>
              <p:nvPr/>
            </p:nvSpPr>
            <p:spPr bwMode="auto">
              <a:xfrm>
                <a:off x="3347" y="2675"/>
                <a:ext cx="13" cy="1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5" name="Line 461"/>
              <p:cNvSpPr>
                <a:spLocks noChangeShapeType="1"/>
              </p:cNvSpPr>
              <p:nvPr/>
            </p:nvSpPr>
            <p:spPr bwMode="auto">
              <a:xfrm>
                <a:off x="3360" y="2687"/>
                <a:ext cx="10" cy="1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6" name="Line 462"/>
              <p:cNvSpPr>
                <a:spLocks noChangeShapeType="1"/>
              </p:cNvSpPr>
              <p:nvPr/>
            </p:nvSpPr>
            <p:spPr bwMode="auto">
              <a:xfrm>
                <a:off x="3370" y="2698"/>
                <a:ext cx="9" cy="1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7" name="Line 463"/>
              <p:cNvSpPr>
                <a:spLocks noChangeShapeType="1"/>
              </p:cNvSpPr>
              <p:nvPr/>
            </p:nvSpPr>
            <p:spPr bwMode="auto">
              <a:xfrm>
                <a:off x="3379" y="2713"/>
                <a:ext cx="5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8" name="Line 464"/>
              <p:cNvSpPr>
                <a:spLocks noChangeShapeType="1"/>
              </p:cNvSpPr>
              <p:nvPr/>
            </p:nvSpPr>
            <p:spPr bwMode="auto">
              <a:xfrm>
                <a:off x="3384" y="2730"/>
                <a:ext cx="2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0" name="Line 466"/>
              <p:cNvSpPr>
                <a:spLocks noChangeShapeType="1"/>
              </p:cNvSpPr>
              <p:nvPr/>
            </p:nvSpPr>
            <p:spPr bwMode="auto">
              <a:xfrm>
                <a:off x="3386" y="3205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1" name="Line 467"/>
              <p:cNvSpPr>
                <a:spLocks noChangeShapeType="1"/>
              </p:cNvSpPr>
              <p:nvPr/>
            </p:nvSpPr>
            <p:spPr bwMode="auto">
              <a:xfrm>
                <a:off x="3387" y="3210"/>
                <a:ext cx="1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2" name="Line 468"/>
              <p:cNvSpPr>
                <a:spLocks noChangeShapeType="1"/>
              </p:cNvSpPr>
              <p:nvPr/>
            </p:nvSpPr>
            <p:spPr bwMode="auto">
              <a:xfrm>
                <a:off x="3387" y="3217"/>
                <a:ext cx="2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3" name="Line 469"/>
              <p:cNvSpPr>
                <a:spLocks noChangeShapeType="1"/>
              </p:cNvSpPr>
              <p:nvPr/>
            </p:nvSpPr>
            <p:spPr bwMode="auto">
              <a:xfrm>
                <a:off x="3389" y="3222"/>
                <a:ext cx="1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4" name="Line 470"/>
              <p:cNvSpPr>
                <a:spLocks noChangeShapeType="1"/>
              </p:cNvSpPr>
              <p:nvPr/>
            </p:nvSpPr>
            <p:spPr bwMode="auto">
              <a:xfrm>
                <a:off x="3389" y="3229"/>
                <a:ext cx="3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5" name="Line 471"/>
              <p:cNvSpPr>
                <a:spLocks noChangeShapeType="1"/>
              </p:cNvSpPr>
              <p:nvPr/>
            </p:nvSpPr>
            <p:spPr bwMode="auto">
              <a:xfrm>
                <a:off x="3392" y="3239"/>
                <a:ext cx="2" cy="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6" name="Line 472"/>
              <p:cNvSpPr>
                <a:spLocks noChangeShapeType="1"/>
              </p:cNvSpPr>
              <p:nvPr/>
            </p:nvSpPr>
            <p:spPr bwMode="auto">
              <a:xfrm>
                <a:off x="3394" y="3245"/>
                <a:ext cx="3" cy="1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7" name="Line 473"/>
              <p:cNvSpPr>
                <a:spLocks noChangeShapeType="1"/>
              </p:cNvSpPr>
              <p:nvPr/>
            </p:nvSpPr>
            <p:spPr bwMode="auto">
              <a:xfrm>
                <a:off x="3397" y="3256"/>
                <a:ext cx="4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8" name="Line 474"/>
              <p:cNvSpPr>
                <a:spLocks noChangeShapeType="1"/>
              </p:cNvSpPr>
              <p:nvPr/>
            </p:nvSpPr>
            <p:spPr bwMode="auto">
              <a:xfrm>
                <a:off x="3401" y="3261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9" name="Line 475"/>
              <p:cNvSpPr>
                <a:spLocks noChangeShapeType="1"/>
              </p:cNvSpPr>
              <p:nvPr/>
            </p:nvSpPr>
            <p:spPr bwMode="auto">
              <a:xfrm>
                <a:off x="3402" y="3266"/>
                <a:ext cx="4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0" name="Line 476"/>
              <p:cNvSpPr>
                <a:spLocks noChangeShapeType="1"/>
              </p:cNvSpPr>
              <p:nvPr/>
            </p:nvSpPr>
            <p:spPr bwMode="auto">
              <a:xfrm>
                <a:off x="3406" y="3269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1" name="Line 477"/>
              <p:cNvSpPr>
                <a:spLocks noChangeShapeType="1"/>
              </p:cNvSpPr>
              <p:nvPr/>
            </p:nvSpPr>
            <p:spPr bwMode="auto">
              <a:xfrm>
                <a:off x="3407" y="3274"/>
                <a:ext cx="4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2" name="Line 478"/>
              <p:cNvSpPr>
                <a:spLocks noChangeShapeType="1"/>
              </p:cNvSpPr>
              <p:nvPr/>
            </p:nvSpPr>
            <p:spPr bwMode="auto">
              <a:xfrm>
                <a:off x="3411" y="3279"/>
                <a:ext cx="10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3" name="Line 479"/>
              <p:cNvSpPr>
                <a:spLocks noChangeShapeType="1"/>
              </p:cNvSpPr>
              <p:nvPr/>
            </p:nvSpPr>
            <p:spPr bwMode="auto">
              <a:xfrm>
                <a:off x="3421" y="3289"/>
                <a:ext cx="3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4" name="Line 480"/>
              <p:cNvSpPr>
                <a:spLocks noChangeShapeType="1"/>
              </p:cNvSpPr>
              <p:nvPr/>
            </p:nvSpPr>
            <p:spPr bwMode="auto">
              <a:xfrm>
                <a:off x="3424" y="3294"/>
                <a:ext cx="3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5" name="Line 481"/>
              <p:cNvSpPr>
                <a:spLocks noChangeShapeType="1"/>
              </p:cNvSpPr>
              <p:nvPr/>
            </p:nvSpPr>
            <p:spPr bwMode="auto">
              <a:xfrm>
                <a:off x="3427" y="3296"/>
                <a:ext cx="4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6" name="Line 482"/>
              <p:cNvSpPr>
                <a:spLocks noChangeShapeType="1"/>
              </p:cNvSpPr>
              <p:nvPr/>
            </p:nvSpPr>
            <p:spPr bwMode="auto">
              <a:xfrm>
                <a:off x="3431" y="3299"/>
                <a:ext cx="5" cy="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7" name="Line 483"/>
              <p:cNvSpPr>
                <a:spLocks noChangeShapeType="1"/>
              </p:cNvSpPr>
              <p:nvPr/>
            </p:nvSpPr>
            <p:spPr bwMode="auto">
              <a:xfrm>
                <a:off x="3436" y="3303"/>
                <a:ext cx="7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8" name="Line 484"/>
              <p:cNvSpPr>
                <a:spLocks noChangeShapeType="1"/>
              </p:cNvSpPr>
              <p:nvPr/>
            </p:nvSpPr>
            <p:spPr bwMode="auto">
              <a:xfrm>
                <a:off x="3443" y="3306"/>
                <a:ext cx="5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9" name="Line 485"/>
              <p:cNvSpPr>
                <a:spLocks noChangeShapeType="1"/>
              </p:cNvSpPr>
              <p:nvPr/>
            </p:nvSpPr>
            <p:spPr bwMode="auto">
              <a:xfrm>
                <a:off x="3448" y="3309"/>
                <a:ext cx="3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0" name="Line 486"/>
              <p:cNvSpPr>
                <a:spLocks noChangeShapeType="1"/>
              </p:cNvSpPr>
              <p:nvPr/>
            </p:nvSpPr>
            <p:spPr bwMode="auto">
              <a:xfrm>
                <a:off x="3451" y="3309"/>
                <a:ext cx="5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1" name="Line 487"/>
              <p:cNvSpPr>
                <a:spLocks noChangeShapeType="1"/>
              </p:cNvSpPr>
              <p:nvPr/>
            </p:nvSpPr>
            <p:spPr bwMode="auto">
              <a:xfrm>
                <a:off x="3456" y="3311"/>
                <a:ext cx="3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2" name="Line 488"/>
              <p:cNvSpPr>
                <a:spLocks noChangeShapeType="1"/>
              </p:cNvSpPr>
              <p:nvPr/>
            </p:nvSpPr>
            <p:spPr bwMode="auto">
              <a:xfrm>
                <a:off x="3459" y="3313"/>
                <a:ext cx="5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3" name="Line 489"/>
              <p:cNvSpPr>
                <a:spLocks noChangeShapeType="1"/>
              </p:cNvSpPr>
              <p:nvPr/>
            </p:nvSpPr>
            <p:spPr bwMode="auto">
              <a:xfrm>
                <a:off x="3464" y="3313"/>
                <a:ext cx="4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4" name="Line 490"/>
              <p:cNvSpPr>
                <a:spLocks noChangeShapeType="1"/>
              </p:cNvSpPr>
              <p:nvPr/>
            </p:nvSpPr>
            <p:spPr bwMode="auto">
              <a:xfrm>
                <a:off x="3468" y="3314"/>
                <a:ext cx="8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5" name="Line 491"/>
              <p:cNvSpPr>
                <a:spLocks noChangeShapeType="1"/>
              </p:cNvSpPr>
              <p:nvPr/>
            </p:nvSpPr>
            <p:spPr bwMode="auto">
              <a:xfrm flipV="1">
                <a:off x="3476" y="3313"/>
                <a:ext cx="5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6" name="Line 492"/>
              <p:cNvSpPr>
                <a:spLocks noChangeShapeType="1"/>
              </p:cNvSpPr>
              <p:nvPr/>
            </p:nvSpPr>
            <p:spPr bwMode="auto">
              <a:xfrm>
                <a:off x="3481" y="3313"/>
                <a:ext cx="4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7" name="Line 493"/>
              <p:cNvSpPr>
                <a:spLocks noChangeShapeType="1"/>
              </p:cNvSpPr>
              <p:nvPr/>
            </p:nvSpPr>
            <p:spPr bwMode="auto">
              <a:xfrm flipV="1">
                <a:off x="3485" y="3311"/>
                <a:ext cx="5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8" name="Line 494"/>
              <p:cNvSpPr>
                <a:spLocks noChangeShapeType="1"/>
              </p:cNvSpPr>
              <p:nvPr/>
            </p:nvSpPr>
            <p:spPr bwMode="auto">
              <a:xfrm flipV="1">
                <a:off x="3490" y="3309"/>
                <a:ext cx="3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9" name="Line 495"/>
              <p:cNvSpPr>
                <a:spLocks noChangeShapeType="1"/>
              </p:cNvSpPr>
              <p:nvPr/>
            </p:nvSpPr>
            <p:spPr bwMode="auto">
              <a:xfrm>
                <a:off x="3493" y="3309"/>
                <a:ext cx="5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0" name="Line 496"/>
              <p:cNvSpPr>
                <a:spLocks noChangeShapeType="1"/>
              </p:cNvSpPr>
              <p:nvPr/>
            </p:nvSpPr>
            <p:spPr bwMode="auto">
              <a:xfrm flipV="1">
                <a:off x="3498" y="3306"/>
                <a:ext cx="3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1" name="Line 497"/>
              <p:cNvSpPr>
                <a:spLocks noChangeShapeType="1"/>
              </p:cNvSpPr>
              <p:nvPr/>
            </p:nvSpPr>
            <p:spPr bwMode="auto">
              <a:xfrm flipV="1">
                <a:off x="3501" y="3304"/>
                <a:ext cx="5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2" name="Line 498"/>
              <p:cNvSpPr>
                <a:spLocks noChangeShapeType="1"/>
              </p:cNvSpPr>
              <p:nvPr/>
            </p:nvSpPr>
            <p:spPr bwMode="auto">
              <a:xfrm flipV="1">
                <a:off x="3506" y="3303"/>
                <a:ext cx="4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3" name="Line 499"/>
              <p:cNvSpPr>
                <a:spLocks noChangeShapeType="1"/>
              </p:cNvSpPr>
              <p:nvPr/>
            </p:nvSpPr>
            <p:spPr bwMode="auto">
              <a:xfrm flipV="1">
                <a:off x="3510" y="3296"/>
                <a:ext cx="6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4" name="Line 500"/>
              <p:cNvSpPr>
                <a:spLocks noChangeShapeType="1"/>
              </p:cNvSpPr>
              <p:nvPr/>
            </p:nvSpPr>
            <p:spPr bwMode="auto">
              <a:xfrm flipV="1">
                <a:off x="3516" y="3294"/>
                <a:ext cx="5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5" name="Line 501"/>
              <p:cNvSpPr>
                <a:spLocks noChangeShapeType="1"/>
              </p:cNvSpPr>
              <p:nvPr/>
            </p:nvSpPr>
            <p:spPr bwMode="auto">
              <a:xfrm flipV="1">
                <a:off x="3521" y="3289"/>
                <a:ext cx="4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6" name="Line 502"/>
              <p:cNvSpPr>
                <a:spLocks noChangeShapeType="1"/>
              </p:cNvSpPr>
              <p:nvPr/>
            </p:nvSpPr>
            <p:spPr bwMode="auto">
              <a:xfrm flipV="1">
                <a:off x="3525" y="3282"/>
                <a:ext cx="6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7" name="Line 503"/>
              <p:cNvSpPr>
                <a:spLocks noChangeShapeType="1"/>
              </p:cNvSpPr>
              <p:nvPr/>
            </p:nvSpPr>
            <p:spPr bwMode="auto">
              <a:xfrm flipV="1">
                <a:off x="3531" y="3279"/>
                <a:ext cx="2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8" name="Line 504"/>
              <p:cNvSpPr>
                <a:spLocks noChangeShapeType="1"/>
              </p:cNvSpPr>
              <p:nvPr/>
            </p:nvSpPr>
            <p:spPr bwMode="auto">
              <a:xfrm flipV="1">
                <a:off x="3533" y="3269"/>
                <a:ext cx="7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9" name="Line 505"/>
              <p:cNvSpPr>
                <a:spLocks noChangeShapeType="1"/>
              </p:cNvSpPr>
              <p:nvPr/>
            </p:nvSpPr>
            <p:spPr bwMode="auto">
              <a:xfrm flipV="1">
                <a:off x="3540" y="3266"/>
                <a:ext cx="2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0" name="Line 506"/>
              <p:cNvSpPr>
                <a:spLocks noChangeShapeType="1"/>
              </p:cNvSpPr>
              <p:nvPr/>
            </p:nvSpPr>
            <p:spPr bwMode="auto">
              <a:xfrm flipV="1">
                <a:off x="3542" y="3261"/>
                <a:ext cx="3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1" name="Line 507"/>
              <p:cNvSpPr>
                <a:spLocks noChangeShapeType="1"/>
              </p:cNvSpPr>
              <p:nvPr/>
            </p:nvSpPr>
            <p:spPr bwMode="auto">
              <a:xfrm flipV="1">
                <a:off x="3545" y="3251"/>
                <a:ext cx="3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2" name="Line 508"/>
              <p:cNvSpPr>
                <a:spLocks noChangeShapeType="1"/>
              </p:cNvSpPr>
              <p:nvPr/>
            </p:nvSpPr>
            <p:spPr bwMode="auto">
              <a:xfrm flipV="1">
                <a:off x="3548" y="3245"/>
                <a:ext cx="4" cy="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3" name="Line 509"/>
              <p:cNvSpPr>
                <a:spLocks noChangeShapeType="1"/>
              </p:cNvSpPr>
              <p:nvPr/>
            </p:nvSpPr>
            <p:spPr bwMode="auto">
              <a:xfrm flipV="1">
                <a:off x="3552" y="3239"/>
                <a:ext cx="1" cy="6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4" name="Line 510"/>
              <p:cNvSpPr>
                <a:spLocks noChangeShapeType="1"/>
              </p:cNvSpPr>
              <p:nvPr/>
            </p:nvSpPr>
            <p:spPr bwMode="auto">
              <a:xfrm flipV="1">
                <a:off x="3553" y="3234"/>
                <a:ext cx="2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5" name="Line 511"/>
              <p:cNvSpPr>
                <a:spLocks noChangeShapeType="1"/>
              </p:cNvSpPr>
              <p:nvPr/>
            </p:nvSpPr>
            <p:spPr bwMode="auto">
              <a:xfrm flipV="1">
                <a:off x="3555" y="3229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6" name="Line 512"/>
              <p:cNvSpPr>
                <a:spLocks noChangeShapeType="1"/>
              </p:cNvSpPr>
              <p:nvPr/>
            </p:nvSpPr>
            <p:spPr bwMode="auto">
              <a:xfrm flipV="1">
                <a:off x="3555" y="3222"/>
                <a:ext cx="2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7" name="Line 513"/>
              <p:cNvSpPr>
                <a:spLocks noChangeShapeType="1"/>
              </p:cNvSpPr>
              <p:nvPr/>
            </p:nvSpPr>
            <p:spPr bwMode="auto">
              <a:xfrm flipV="1">
                <a:off x="3557" y="3217"/>
                <a:ext cx="1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8" name="Line 514"/>
              <p:cNvSpPr>
                <a:spLocks noChangeShapeType="1"/>
              </p:cNvSpPr>
              <p:nvPr/>
            </p:nvSpPr>
            <p:spPr bwMode="auto">
              <a:xfrm flipV="1">
                <a:off x="3558" y="3205"/>
                <a:ext cx="1" cy="1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9" name="Line 515"/>
              <p:cNvSpPr>
                <a:spLocks noChangeShapeType="1"/>
              </p:cNvSpPr>
              <p:nvPr/>
            </p:nvSpPr>
            <p:spPr bwMode="auto">
              <a:xfrm flipV="1">
                <a:off x="3558" y="3198"/>
                <a:ext cx="2" cy="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0" name="Line 516"/>
              <p:cNvSpPr>
                <a:spLocks noChangeShapeType="1"/>
              </p:cNvSpPr>
              <p:nvPr/>
            </p:nvSpPr>
            <p:spPr bwMode="auto">
              <a:xfrm flipV="1">
                <a:off x="3560" y="2650"/>
                <a:ext cx="1" cy="548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1" name="Line 517"/>
              <p:cNvSpPr>
                <a:spLocks noChangeShapeType="1"/>
              </p:cNvSpPr>
              <p:nvPr/>
            </p:nvSpPr>
            <p:spPr bwMode="auto">
              <a:xfrm>
                <a:off x="3560" y="2650"/>
                <a:ext cx="879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2" name="Line 518"/>
              <p:cNvSpPr>
                <a:spLocks noChangeShapeType="1"/>
              </p:cNvSpPr>
              <p:nvPr/>
            </p:nvSpPr>
            <p:spPr bwMode="auto">
              <a:xfrm>
                <a:off x="4439" y="2650"/>
                <a:ext cx="17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3" name="Line 519"/>
              <p:cNvSpPr>
                <a:spLocks noChangeShapeType="1"/>
              </p:cNvSpPr>
              <p:nvPr/>
            </p:nvSpPr>
            <p:spPr bwMode="auto">
              <a:xfrm>
                <a:off x="4456" y="2651"/>
                <a:ext cx="16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4" name="Line 520"/>
              <p:cNvSpPr>
                <a:spLocks noChangeShapeType="1"/>
              </p:cNvSpPr>
              <p:nvPr/>
            </p:nvSpPr>
            <p:spPr bwMode="auto">
              <a:xfrm>
                <a:off x="4472" y="2656"/>
                <a:ext cx="16" cy="9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5" name="Line 521"/>
              <p:cNvSpPr>
                <a:spLocks noChangeShapeType="1"/>
              </p:cNvSpPr>
              <p:nvPr/>
            </p:nvSpPr>
            <p:spPr bwMode="auto">
              <a:xfrm>
                <a:off x="4488" y="2665"/>
                <a:ext cx="11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6" name="Line 522"/>
              <p:cNvSpPr>
                <a:spLocks noChangeShapeType="1"/>
              </p:cNvSpPr>
              <p:nvPr/>
            </p:nvSpPr>
            <p:spPr bwMode="auto">
              <a:xfrm>
                <a:off x="4499" y="2675"/>
                <a:ext cx="12" cy="1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7" name="Line 523"/>
              <p:cNvSpPr>
                <a:spLocks noChangeShapeType="1"/>
              </p:cNvSpPr>
              <p:nvPr/>
            </p:nvSpPr>
            <p:spPr bwMode="auto">
              <a:xfrm>
                <a:off x="4511" y="2688"/>
                <a:ext cx="8" cy="1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8" name="Line 524"/>
              <p:cNvSpPr>
                <a:spLocks noChangeShapeType="1"/>
              </p:cNvSpPr>
              <p:nvPr/>
            </p:nvSpPr>
            <p:spPr bwMode="auto">
              <a:xfrm>
                <a:off x="4519" y="2703"/>
                <a:ext cx="5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9" name="Line 525"/>
              <p:cNvSpPr>
                <a:spLocks noChangeShapeType="1"/>
              </p:cNvSpPr>
              <p:nvPr/>
            </p:nvSpPr>
            <p:spPr bwMode="auto">
              <a:xfrm>
                <a:off x="4524" y="2720"/>
                <a:ext cx="2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0" name="Line 526"/>
              <p:cNvSpPr>
                <a:spLocks noChangeShapeType="1"/>
              </p:cNvSpPr>
              <p:nvPr/>
            </p:nvSpPr>
            <p:spPr bwMode="auto">
              <a:xfrm>
                <a:off x="4526" y="2737"/>
                <a:ext cx="1" cy="359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1" name="Line 527"/>
              <p:cNvSpPr>
                <a:spLocks noChangeShapeType="1"/>
              </p:cNvSpPr>
              <p:nvPr/>
            </p:nvSpPr>
            <p:spPr bwMode="auto">
              <a:xfrm>
                <a:off x="4526" y="3096"/>
                <a:ext cx="2" cy="1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2" name="Line 528"/>
              <p:cNvSpPr>
                <a:spLocks noChangeShapeType="1"/>
              </p:cNvSpPr>
              <p:nvPr/>
            </p:nvSpPr>
            <p:spPr bwMode="auto">
              <a:xfrm>
                <a:off x="4528" y="3108"/>
                <a:ext cx="1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3" name="Line 529"/>
              <p:cNvSpPr>
                <a:spLocks noChangeShapeType="1"/>
              </p:cNvSpPr>
              <p:nvPr/>
            </p:nvSpPr>
            <p:spPr bwMode="auto">
              <a:xfrm>
                <a:off x="4529" y="3118"/>
                <a:ext cx="4" cy="1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4" name="Line 530"/>
              <p:cNvSpPr>
                <a:spLocks noChangeShapeType="1"/>
              </p:cNvSpPr>
              <p:nvPr/>
            </p:nvSpPr>
            <p:spPr bwMode="auto">
              <a:xfrm>
                <a:off x="4533" y="3130"/>
                <a:ext cx="7" cy="2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5" name="Line 531"/>
              <p:cNvSpPr>
                <a:spLocks noChangeShapeType="1"/>
              </p:cNvSpPr>
              <p:nvPr/>
            </p:nvSpPr>
            <p:spPr bwMode="auto">
              <a:xfrm>
                <a:off x="4540" y="3150"/>
                <a:ext cx="5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6" name="Line 532"/>
              <p:cNvSpPr>
                <a:spLocks noChangeShapeType="1"/>
              </p:cNvSpPr>
              <p:nvPr/>
            </p:nvSpPr>
            <p:spPr bwMode="auto">
              <a:xfrm>
                <a:off x="4545" y="3160"/>
                <a:ext cx="13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7" name="Line 533"/>
              <p:cNvSpPr>
                <a:spLocks noChangeShapeType="1"/>
              </p:cNvSpPr>
              <p:nvPr/>
            </p:nvSpPr>
            <p:spPr bwMode="auto">
              <a:xfrm>
                <a:off x="4558" y="3177"/>
                <a:ext cx="13" cy="1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8" name="Line 534"/>
              <p:cNvSpPr>
                <a:spLocks noChangeShapeType="1"/>
              </p:cNvSpPr>
              <p:nvPr/>
            </p:nvSpPr>
            <p:spPr bwMode="auto">
              <a:xfrm>
                <a:off x="4571" y="3190"/>
                <a:ext cx="9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9" name="Line 535"/>
              <p:cNvSpPr>
                <a:spLocks noChangeShapeType="1"/>
              </p:cNvSpPr>
              <p:nvPr/>
            </p:nvSpPr>
            <p:spPr bwMode="auto">
              <a:xfrm>
                <a:off x="4580" y="3195"/>
                <a:ext cx="6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0" name="Line 536"/>
              <p:cNvSpPr>
                <a:spLocks noChangeShapeType="1"/>
              </p:cNvSpPr>
              <p:nvPr/>
            </p:nvSpPr>
            <p:spPr bwMode="auto">
              <a:xfrm>
                <a:off x="4586" y="3198"/>
                <a:ext cx="9" cy="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1" name="Line 537"/>
              <p:cNvSpPr>
                <a:spLocks noChangeShapeType="1"/>
              </p:cNvSpPr>
              <p:nvPr/>
            </p:nvSpPr>
            <p:spPr bwMode="auto">
              <a:xfrm>
                <a:off x="4595" y="3202"/>
                <a:ext cx="8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2" name="Line 538"/>
              <p:cNvSpPr>
                <a:spLocks noChangeShapeType="1"/>
              </p:cNvSpPr>
              <p:nvPr/>
            </p:nvSpPr>
            <p:spPr bwMode="auto">
              <a:xfrm>
                <a:off x="4603" y="3204"/>
                <a:ext cx="19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3" name="Line 539"/>
              <p:cNvSpPr>
                <a:spLocks noChangeShapeType="1"/>
              </p:cNvSpPr>
              <p:nvPr/>
            </p:nvSpPr>
            <p:spPr bwMode="auto">
              <a:xfrm flipV="1">
                <a:off x="4622" y="3202"/>
                <a:ext cx="8" cy="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4" name="Line 540"/>
              <p:cNvSpPr>
                <a:spLocks noChangeShapeType="1"/>
              </p:cNvSpPr>
              <p:nvPr/>
            </p:nvSpPr>
            <p:spPr bwMode="auto">
              <a:xfrm flipV="1">
                <a:off x="4630" y="3198"/>
                <a:ext cx="8" cy="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5" name="Line 541"/>
              <p:cNvSpPr>
                <a:spLocks noChangeShapeType="1"/>
              </p:cNvSpPr>
              <p:nvPr/>
            </p:nvSpPr>
            <p:spPr bwMode="auto">
              <a:xfrm flipV="1">
                <a:off x="4638" y="3195"/>
                <a:ext cx="7" cy="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6" name="Line 542"/>
              <p:cNvSpPr>
                <a:spLocks noChangeShapeType="1"/>
              </p:cNvSpPr>
              <p:nvPr/>
            </p:nvSpPr>
            <p:spPr bwMode="auto">
              <a:xfrm flipV="1">
                <a:off x="4645" y="3190"/>
                <a:ext cx="9" cy="5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7" name="Line 543"/>
              <p:cNvSpPr>
                <a:spLocks noChangeShapeType="1"/>
              </p:cNvSpPr>
              <p:nvPr/>
            </p:nvSpPr>
            <p:spPr bwMode="auto">
              <a:xfrm flipV="1">
                <a:off x="4654" y="3177"/>
                <a:ext cx="13" cy="1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" name="Line 544"/>
              <p:cNvSpPr>
                <a:spLocks noChangeShapeType="1"/>
              </p:cNvSpPr>
              <p:nvPr/>
            </p:nvSpPr>
            <p:spPr bwMode="auto">
              <a:xfrm flipV="1">
                <a:off x="4667" y="3160"/>
                <a:ext cx="13" cy="1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" name="Line 545"/>
              <p:cNvSpPr>
                <a:spLocks noChangeShapeType="1"/>
              </p:cNvSpPr>
              <p:nvPr/>
            </p:nvSpPr>
            <p:spPr bwMode="auto">
              <a:xfrm flipV="1">
                <a:off x="4680" y="3150"/>
                <a:ext cx="5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" name="Line 546"/>
              <p:cNvSpPr>
                <a:spLocks noChangeShapeType="1"/>
              </p:cNvSpPr>
              <p:nvPr/>
            </p:nvSpPr>
            <p:spPr bwMode="auto">
              <a:xfrm flipV="1">
                <a:off x="4685" y="3130"/>
                <a:ext cx="7" cy="2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1" name="Line 547"/>
              <p:cNvSpPr>
                <a:spLocks noChangeShapeType="1"/>
              </p:cNvSpPr>
              <p:nvPr/>
            </p:nvSpPr>
            <p:spPr bwMode="auto">
              <a:xfrm flipV="1">
                <a:off x="4692" y="3118"/>
                <a:ext cx="3" cy="1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2" name="Line 548"/>
              <p:cNvSpPr>
                <a:spLocks noChangeShapeType="1"/>
              </p:cNvSpPr>
              <p:nvPr/>
            </p:nvSpPr>
            <p:spPr bwMode="auto">
              <a:xfrm flipV="1">
                <a:off x="4695" y="3108"/>
                <a:ext cx="2" cy="10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3" name="Line 549"/>
              <p:cNvSpPr>
                <a:spLocks noChangeShapeType="1"/>
              </p:cNvSpPr>
              <p:nvPr/>
            </p:nvSpPr>
            <p:spPr bwMode="auto">
              <a:xfrm flipV="1">
                <a:off x="4697" y="3096"/>
                <a:ext cx="2" cy="12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4" name="Line 550"/>
              <p:cNvSpPr>
                <a:spLocks noChangeShapeType="1"/>
              </p:cNvSpPr>
              <p:nvPr/>
            </p:nvSpPr>
            <p:spPr bwMode="auto">
              <a:xfrm flipV="1">
                <a:off x="4699" y="2559"/>
                <a:ext cx="1" cy="537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5" name="Line 551"/>
              <p:cNvSpPr>
                <a:spLocks noChangeShapeType="1"/>
              </p:cNvSpPr>
              <p:nvPr/>
            </p:nvSpPr>
            <p:spPr bwMode="auto">
              <a:xfrm>
                <a:off x="4699" y="2559"/>
                <a:ext cx="932" cy="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9" name="Line 555"/>
              <p:cNvSpPr>
                <a:spLocks noChangeShapeType="1"/>
              </p:cNvSpPr>
              <p:nvPr/>
            </p:nvSpPr>
            <p:spPr bwMode="auto">
              <a:xfrm flipV="1">
                <a:off x="1566" y="2861"/>
                <a:ext cx="245" cy="66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0" name="Freeform 556"/>
              <p:cNvSpPr>
                <a:spLocks/>
              </p:cNvSpPr>
              <p:nvPr/>
            </p:nvSpPr>
            <p:spPr bwMode="auto">
              <a:xfrm>
                <a:off x="1779" y="2812"/>
                <a:ext cx="214" cy="1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4" y="0"/>
                  </a:cxn>
                  <a:cxn ang="0">
                    <a:pos x="28" y="110"/>
                  </a:cxn>
                  <a:cxn ang="0">
                    <a:pos x="30" y="101"/>
                  </a:cxn>
                  <a:cxn ang="0">
                    <a:pos x="32" y="84"/>
                  </a:cxn>
                  <a:cxn ang="0">
                    <a:pos x="32" y="74"/>
                  </a:cxn>
                  <a:cxn ang="0">
                    <a:pos x="33" y="64"/>
                  </a:cxn>
                  <a:cxn ang="0">
                    <a:pos x="33" y="56"/>
                  </a:cxn>
                  <a:cxn ang="0">
                    <a:pos x="30" y="42"/>
                  </a:cxn>
                  <a:cxn ang="0">
                    <a:pos x="25" y="34"/>
                  </a:cxn>
                  <a:cxn ang="0">
                    <a:pos x="20" y="27"/>
                  </a:cxn>
                  <a:cxn ang="0">
                    <a:pos x="13" y="19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214" h="110">
                    <a:moveTo>
                      <a:pt x="0" y="0"/>
                    </a:moveTo>
                    <a:lnTo>
                      <a:pt x="214" y="0"/>
                    </a:lnTo>
                    <a:lnTo>
                      <a:pt x="28" y="110"/>
                    </a:lnTo>
                    <a:lnTo>
                      <a:pt x="30" y="101"/>
                    </a:lnTo>
                    <a:lnTo>
                      <a:pt x="32" y="84"/>
                    </a:lnTo>
                    <a:lnTo>
                      <a:pt x="32" y="74"/>
                    </a:lnTo>
                    <a:lnTo>
                      <a:pt x="33" y="64"/>
                    </a:lnTo>
                    <a:lnTo>
                      <a:pt x="33" y="56"/>
                    </a:lnTo>
                    <a:lnTo>
                      <a:pt x="30" y="42"/>
                    </a:lnTo>
                    <a:lnTo>
                      <a:pt x="25" y="34"/>
                    </a:lnTo>
                    <a:lnTo>
                      <a:pt x="20" y="27"/>
                    </a:lnTo>
                    <a:lnTo>
                      <a:pt x="13" y="19"/>
                    </a:lnTo>
                    <a:lnTo>
                      <a:pt x="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1" name="Line 557"/>
              <p:cNvSpPr>
                <a:spLocks noChangeShapeType="1"/>
              </p:cNvSpPr>
              <p:nvPr/>
            </p:nvSpPr>
            <p:spPr bwMode="auto">
              <a:xfrm flipV="1">
                <a:off x="1522" y="3017"/>
                <a:ext cx="503" cy="348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2" name="Freeform 558"/>
              <p:cNvSpPr>
                <a:spLocks/>
              </p:cNvSpPr>
              <p:nvPr/>
            </p:nvSpPr>
            <p:spPr bwMode="auto">
              <a:xfrm>
                <a:off x="1978" y="2910"/>
                <a:ext cx="203" cy="166"/>
              </a:xfrm>
              <a:custGeom>
                <a:avLst/>
                <a:gdLst/>
                <a:ahLst/>
                <a:cxnLst>
                  <a:cxn ang="0">
                    <a:pos x="203" y="0"/>
                  </a:cxn>
                  <a:cxn ang="0">
                    <a:pos x="64" y="166"/>
                  </a:cxn>
                  <a:cxn ang="0">
                    <a:pos x="59" y="141"/>
                  </a:cxn>
                  <a:cxn ang="0">
                    <a:pos x="56" y="131"/>
                  </a:cxn>
                  <a:cxn ang="0">
                    <a:pos x="54" y="122"/>
                  </a:cxn>
                  <a:cxn ang="0">
                    <a:pos x="51" y="114"/>
                  </a:cxn>
                  <a:cxn ang="0">
                    <a:pos x="47" y="107"/>
                  </a:cxn>
                  <a:cxn ang="0">
                    <a:pos x="42" y="102"/>
                  </a:cxn>
                  <a:cxn ang="0">
                    <a:pos x="36" y="97"/>
                  </a:cxn>
                  <a:cxn ang="0">
                    <a:pos x="29" y="90"/>
                  </a:cxn>
                  <a:cxn ang="0">
                    <a:pos x="20" y="85"/>
                  </a:cxn>
                  <a:cxn ang="0">
                    <a:pos x="7" y="77"/>
                  </a:cxn>
                  <a:cxn ang="0">
                    <a:pos x="0" y="74"/>
                  </a:cxn>
                  <a:cxn ang="0">
                    <a:pos x="203" y="0"/>
                  </a:cxn>
                </a:cxnLst>
                <a:rect l="0" t="0" r="r" b="b"/>
                <a:pathLst>
                  <a:path w="203" h="166">
                    <a:moveTo>
                      <a:pt x="203" y="0"/>
                    </a:moveTo>
                    <a:lnTo>
                      <a:pt x="64" y="166"/>
                    </a:lnTo>
                    <a:lnTo>
                      <a:pt x="59" y="141"/>
                    </a:lnTo>
                    <a:lnTo>
                      <a:pt x="56" y="131"/>
                    </a:lnTo>
                    <a:lnTo>
                      <a:pt x="54" y="122"/>
                    </a:lnTo>
                    <a:lnTo>
                      <a:pt x="51" y="114"/>
                    </a:lnTo>
                    <a:lnTo>
                      <a:pt x="47" y="107"/>
                    </a:lnTo>
                    <a:lnTo>
                      <a:pt x="42" y="102"/>
                    </a:lnTo>
                    <a:lnTo>
                      <a:pt x="36" y="97"/>
                    </a:lnTo>
                    <a:lnTo>
                      <a:pt x="29" y="90"/>
                    </a:lnTo>
                    <a:lnTo>
                      <a:pt x="20" y="85"/>
                    </a:lnTo>
                    <a:lnTo>
                      <a:pt x="7" y="77"/>
                    </a:lnTo>
                    <a:lnTo>
                      <a:pt x="0" y="74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3" name="Line 559"/>
              <p:cNvSpPr>
                <a:spLocks noChangeShapeType="1"/>
              </p:cNvSpPr>
              <p:nvPr/>
            </p:nvSpPr>
            <p:spPr bwMode="auto">
              <a:xfrm flipV="1">
                <a:off x="2948" y="3323"/>
                <a:ext cx="240" cy="33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4" name="Freeform 560"/>
              <p:cNvSpPr>
                <a:spLocks/>
              </p:cNvSpPr>
              <p:nvPr/>
            </p:nvSpPr>
            <p:spPr bwMode="auto">
              <a:xfrm>
                <a:off x="3162" y="3271"/>
                <a:ext cx="214" cy="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4" y="27"/>
                  </a:cxn>
                  <a:cxn ang="0">
                    <a:pos x="16" y="112"/>
                  </a:cxn>
                  <a:cxn ang="0">
                    <a:pos x="17" y="104"/>
                  </a:cxn>
                  <a:cxn ang="0">
                    <a:pos x="22" y="87"/>
                  </a:cxn>
                  <a:cxn ang="0">
                    <a:pos x="26" y="67"/>
                  </a:cxn>
                  <a:cxn ang="0">
                    <a:pos x="27" y="58"/>
                  </a:cxn>
                  <a:cxn ang="0">
                    <a:pos x="24" y="45"/>
                  </a:cxn>
                  <a:cxn ang="0">
                    <a:pos x="17" y="28"/>
                  </a:cxn>
                  <a:cxn ang="0">
                    <a:pos x="12" y="20"/>
                  </a:cxn>
                  <a:cxn ang="0">
                    <a:pos x="4" y="6"/>
                  </a:cxn>
                  <a:cxn ang="0">
                    <a:pos x="0" y="0"/>
                  </a:cxn>
                </a:cxnLst>
                <a:rect l="0" t="0" r="r" b="b"/>
                <a:pathLst>
                  <a:path w="214" h="112">
                    <a:moveTo>
                      <a:pt x="0" y="0"/>
                    </a:moveTo>
                    <a:lnTo>
                      <a:pt x="214" y="27"/>
                    </a:lnTo>
                    <a:lnTo>
                      <a:pt x="16" y="112"/>
                    </a:lnTo>
                    <a:lnTo>
                      <a:pt x="17" y="104"/>
                    </a:lnTo>
                    <a:lnTo>
                      <a:pt x="22" y="87"/>
                    </a:lnTo>
                    <a:lnTo>
                      <a:pt x="26" y="67"/>
                    </a:lnTo>
                    <a:lnTo>
                      <a:pt x="27" y="58"/>
                    </a:lnTo>
                    <a:lnTo>
                      <a:pt x="24" y="45"/>
                    </a:lnTo>
                    <a:lnTo>
                      <a:pt x="17" y="28"/>
                    </a:lnTo>
                    <a:lnTo>
                      <a:pt x="12" y="20"/>
                    </a:lnTo>
                    <a:lnTo>
                      <a:pt x="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5" name="Line 561"/>
              <p:cNvSpPr>
                <a:spLocks noChangeShapeType="1"/>
              </p:cNvSpPr>
              <p:nvPr/>
            </p:nvSpPr>
            <p:spPr bwMode="auto">
              <a:xfrm flipH="1" flipV="1">
                <a:off x="3605" y="2997"/>
                <a:ext cx="257" cy="21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6" name="Freeform 562"/>
              <p:cNvSpPr>
                <a:spLocks/>
              </p:cNvSpPr>
              <p:nvPr/>
            </p:nvSpPr>
            <p:spPr bwMode="auto">
              <a:xfrm>
                <a:off x="3458" y="2878"/>
                <a:ext cx="198" cy="1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8" y="87"/>
                  </a:cxn>
                  <a:cxn ang="0">
                    <a:pos x="191" y="91"/>
                  </a:cxn>
                  <a:cxn ang="0">
                    <a:pos x="176" y="99"/>
                  </a:cxn>
                  <a:cxn ang="0">
                    <a:pos x="159" y="109"/>
                  </a:cxn>
                  <a:cxn ang="0">
                    <a:pos x="152" y="116"/>
                  </a:cxn>
                  <a:cxn ang="0">
                    <a:pos x="147" y="119"/>
                  </a:cxn>
                  <a:cxn ang="0">
                    <a:pos x="144" y="126"/>
                  </a:cxn>
                  <a:cxn ang="0">
                    <a:pos x="139" y="132"/>
                  </a:cxn>
                  <a:cxn ang="0">
                    <a:pos x="136" y="143"/>
                  </a:cxn>
                  <a:cxn ang="0">
                    <a:pos x="134" y="151"/>
                  </a:cxn>
                  <a:cxn ang="0">
                    <a:pos x="129" y="168"/>
                  </a:cxn>
                  <a:cxn ang="0">
                    <a:pos x="127" y="174"/>
                  </a:cxn>
                  <a:cxn ang="0">
                    <a:pos x="0" y="0"/>
                  </a:cxn>
                </a:cxnLst>
                <a:rect l="0" t="0" r="r" b="b"/>
                <a:pathLst>
                  <a:path w="198" h="174">
                    <a:moveTo>
                      <a:pt x="0" y="0"/>
                    </a:moveTo>
                    <a:lnTo>
                      <a:pt x="198" y="87"/>
                    </a:lnTo>
                    <a:lnTo>
                      <a:pt x="191" y="91"/>
                    </a:lnTo>
                    <a:lnTo>
                      <a:pt x="176" y="99"/>
                    </a:lnTo>
                    <a:lnTo>
                      <a:pt x="159" y="109"/>
                    </a:lnTo>
                    <a:lnTo>
                      <a:pt x="152" y="116"/>
                    </a:lnTo>
                    <a:lnTo>
                      <a:pt x="147" y="119"/>
                    </a:lnTo>
                    <a:lnTo>
                      <a:pt x="144" y="126"/>
                    </a:lnTo>
                    <a:lnTo>
                      <a:pt x="139" y="132"/>
                    </a:lnTo>
                    <a:lnTo>
                      <a:pt x="136" y="143"/>
                    </a:lnTo>
                    <a:lnTo>
                      <a:pt x="134" y="151"/>
                    </a:lnTo>
                    <a:lnTo>
                      <a:pt x="129" y="168"/>
                    </a:lnTo>
                    <a:lnTo>
                      <a:pt x="127" y="1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7" name="Freeform 563"/>
              <p:cNvSpPr>
                <a:spLocks/>
              </p:cNvSpPr>
              <p:nvPr/>
            </p:nvSpPr>
            <p:spPr bwMode="auto">
              <a:xfrm>
                <a:off x="2859" y="3316"/>
                <a:ext cx="37" cy="10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7" y="0"/>
                  </a:cxn>
                  <a:cxn ang="0">
                    <a:pos x="37" y="104"/>
                  </a:cxn>
                  <a:cxn ang="0">
                    <a:pos x="23" y="104"/>
                  </a:cxn>
                  <a:cxn ang="0">
                    <a:pos x="23" y="23"/>
                  </a:cxn>
                  <a:cxn ang="0">
                    <a:pos x="20" y="25"/>
                  </a:cxn>
                  <a:cxn ang="0">
                    <a:pos x="17" y="29"/>
                  </a:cxn>
                  <a:cxn ang="0">
                    <a:pos x="12" y="32"/>
                  </a:cxn>
                  <a:cxn ang="0">
                    <a:pos x="5" y="35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3" y="18"/>
                  </a:cxn>
                  <a:cxn ang="0">
                    <a:pos x="18" y="13"/>
                  </a:cxn>
                  <a:cxn ang="0">
                    <a:pos x="22" y="8"/>
                  </a:cxn>
                  <a:cxn ang="0">
                    <a:pos x="25" y="5"/>
                  </a:cxn>
                  <a:cxn ang="0">
                    <a:pos x="28" y="0"/>
                  </a:cxn>
                </a:cxnLst>
                <a:rect l="0" t="0" r="r" b="b"/>
                <a:pathLst>
                  <a:path w="37" h="104">
                    <a:moveTo>
                      <a:pt x="28" y="0"/>
                    </a:moveTo>
                    <a:lnTo>
                      <a:pt x="37" y="0"/>
                    </a:lnTo>
                    <a:lnTo>
                      <a:pt x="37" y="104"/>
                    </a:lnTo>
                    <a:lnTo>
                      <a:pt x="23" y="104"/>
                    </a:lnTo>
                    <a:lnTo>
                      <a:pt x="23" y="23"/>
                    </a:lnTo>
                    <a:lnTo>
                      <a:pt x="20" y="25"/>
                    </a:lnTo>
                    <a:lnTo>
                      <a:pt x="17" y="29"/>
                    </a:lnTo>
                    <a:lnTo>
                      <a:pt x="12" y="32"/>
                    </a:lnTo>
                    <a:lnTo>
                      <a:pt x="5" y="35"/>
                    </a:lnTo>
                    <a:lnTo>
                      <a:pt x="0" y="37"/>
                    </a:lnTo>
                    <a:lnTo>
                      <a:pt x="0" y="25"/>
                    </a:lnTo>
                    <a:lnTo>
                      <a:pt x="13" y="18"/>
                    </a:lnTo>
                    <a:lnTo>
                      <a:pt x="18" y="13"/>
                    </a:lnTo>
                    <a:lnTo>
                      <a:pt x="22" y="8"/>
                    </a:lnTo>
                    <a:lnTo>
                      <a:pt x="25" y="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8" name="Freeform 564"/>
              <p:cNvSpPr>
                <a:spLocks/>
              </p:cNvSpPr>
              <p:nvPr/>
            </p:nvSpPr>
            <p:spPr bwMode="auto">
              <a:xfrm>
                <a:off x="3892" y="3185"/>
                <a:ext cx="67" cy="10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0" y="0"/>
                  </a:cxn>
                  <a:cxn ang="0">
                    <a:pos x="47" y="2"/>
                  </a:cxn>
                  <a:cxn ang="0">
                    <a:pos x="57" y="8"/>
                  </a:cxn>
                  <a:cxn ang="0">
                    <a:pos x="62" y="15"/>
                  </a:cxn>
                  <a:cxn ang="0">
                    <a:pos x="66" y="22"/>
                  </a:cxn>
                  <a:cxn ang="0">
                    <a:pos x="66" y="34"/>
                  </a:cxn>
                  <a:cxn ang="0">
                    <a:pos x="62" y="40"/>
                  </a:cxn>
                  <a:cxn ang="0">
                    <a:pos x="60" y="45"/>
                  </a:cxn>
                  <a:cxn ang="0">
                    <a:pos x="59" y="49"/>
                  </a:cxn>
                  <a:cxn ang="0">
                    <a:pos x="55" y="52"/>
                  </a:cxn>
                  <a:cxn ang="0">
                    <a:pos x="52" y="57"/>
                  </a:cxn>
                  <a:cxn ang="0">
                    <a:pos x="45" y="64"/>
                  </a:cxn>
                  <a:cxn ang="0">
                    <a:pos x="37" y="71"/>
                  </a:cxn>
                  <a:cxn ang="0">
                    <a:pos x="30" y="76"/>
                  </a:cxn>
                  <a:cxn ang="0">
                    <a:pos x="22" y="84"/>
                  </a:cxn>
                  <a:cxn ang="0">
                    <a:pos x="20" y="87"/>
                  </a:cxn>
                  <a:cxn ang="0">
                    <a:pos x="17" y="91"/>
                  </a:cxn>
                  <a:cxn ang="0">
                    <a:pos x="67" y="91"/>
                  </a:cxn>
                  <a:cxn ang="0">
                    <a:pos x="67" y="104"/>
                  </a:cxn>
                  <a:cxn ang="0">
                    <a:pos x="0" y="104"/>
                  </a:cxn>
                  <a:cxn ang="0">
                    <a:pos x="0" y="99"/>
                  </a:cxn>
                  <a:cxn ang="0">
                    <a:pos x="2" y="96"/>
                  </a:cxn>
                  <a:cxn ang="0">
                    <a:pos x="5" y="86"/>
                  </a:cxn>
                  <a:cxn ang="0">
                    <a:pos x="12" y="76"/>
                  </a:cxn>
                  <a:cxn ang="0">
                    <a:pos x="25" y="66"/>
                  </a:cxn>
                  <a:cxn ang="0">
                    <a:pos x="47" y="44"/>
                  </a:cxn>
                  <a:cxn ang="0">
                    <a:pos x="50" y="39"/>
                  </a:cxn>
                  <a:cxn ang="0">
                    <a:pos x="52" y="34"/>
                  </a:cxn>
                  <a:cxn ang="0">
                    <a:pos x="52" y="24"/>
                  </a:cxn>
                  <a:cxn ang="0">
                    <a:pos x="50" y="20"/>
                  </a:cxn>
                  <a:cxn ang="0">
                    <a:pos x="44" y="13"/>
                  </a:cxn>
                  <a:cxn ang="0">
                    <a:pos x="39" y="13"/>
                  </a:cxn>
                  <a:cxn ang="0">
                    <a:pos x="34" y="12"/>
                  </a:cxn>
                  <a:cxn ang="0">
                    <a:pos x="29" y="12"/>
                  </a:cxn>
                  <a:cxn ang="0">
                    <a:pos x="24" y="13"/>
                  </a:cxn>
                  <a:cxn ang="0">
                    <a:pos x="17" y="20"/>
                  </a:cxn>
                  <a:cxn ang="0">
                    <a:pos x="15" y="25"/>
                  </a:cxn>
                  <a:cxn ang="0">
                    <a:pos x="15" y="30"/>
                  </a:cxn>
                  <a:cxn ang="0">
                    <a:pos x="2" y="29"/>
                  </a:cxn>
                  <a:cxn ang="0">
                    <a:pos x="3" y="22"/>
                  </a:cxn>
                  <a:cxn ang="0">
                    <a:pos x="5" y="17"/>
                  </a:cxn>
                  <a:cxn ang="0">
                    <a:pos x="8" y="12"/>
                  </a:cxn>
                  <a:cxn ang="0">
                    <a:pos x="12" y="8"/>
                  </a:cxn>
                  <a:cxn ang="0">
                    <a:pos x="19" y="3"/>
                  </a:cxn>
                  <a:cxn ang="0">
                    <a:pos x="25" y="2"/>
                  </a:cxn>
                  <a:cxn ang="0">
                    <a:pos x="34" y="0"/>
                  </a:cxn>
                </a:cxnLst>
                <a:rect l="0" t="0" r="r" b="b"/>
                <a:pathLst>
                  <a:path w="67" h="104">
                    <a:moveTo>
                      <a:pt x="34" y="0"/>
                    </a:moveTo>
                    <a:lnTo>
                      <a:pt x="40" y="0"/>
                    </a:lnTo>
                    <a:lnTo>
                      <a:pt x="47" y="2"/>
                    </a:lnTo>
                    <a:lnTo>
                      <a:pt x="57" y="8"/>
                    </a:lnTo>
                    <a:lnTo>
                      <a:pt x="62" y="15"/>
                    </a:lnTo>
                    <a:lnTo>
                      <a:pt x="66" y="22"/>
                    </a:lnTo>
                    <a:lnTo>
                      <a:pt x="66" y="34"/>
                    </a:lnTo>
                    <a:lnTo>
                      <a:pt x="62" y="40"/>
                    </a:lnTo>
                    <a:lnTo>
                      <a:pt x="60" y="45"/>
                    </a:lnTo>
                    <a:lnTo>
                      <a:pt x="59" y="49"/>
                    </a:lnTo>
                    <a:lnTo>
                      <a:pt x="55" y="52"/>
                    </a:lnTo>
                    <a:lnTo>
                      <a:pt x="52" y="57"/>
                    </a:lnTo>
                    <a:lnTo>
                      <a:pt x="45" y="64"/>
                    </a:lnTo>
                    <a:lnTo>
                      <a:pt x="37" y="71"/>
                    </a:lnTo>
                    <a:lnTo>
                      <a:pt x="30" y="76"/>
                    </a:lnTo>
                    <a:lnTo>
                      <a:pt x="22" y="84"/>
                    </a:lnTo>
                    <a:lnTo>
                      <a:pt x="20" y="87"/>
                    </a:lnTo>
                    <a:lnTo>
                      <a:pt x="17" y="91"/>
                    </a:lnTo>
                    <a:lnTo>
                      <a:pt x="67" y="91"/>
                    </a:lnTo>
                    <a:lnTo>
                      <a:pt x="67" y="104"/>
                    </a:lnTo>
                    <a:lnTo>
                      <a:pt x="0" y="104"/>
                    </a:lnTo>
                    <a:lnTo>
                      <a:pt x="0" y="99"/>
                    </a:lnTo>
                    <a:lnTo>
                      <a:pt x="2" y="96"/>
                    </a:lnTo>
                    <a:lnTo>
                      <a:pt x="5" y="86"/>
                    </a:lnTo>
                    <a:lnTo>
                      <a:pt x="12" y="76"/>
                    </a:lnTo>
                    <a:lnTo>
                      <a:pt x="25" y="66"/>
                    </a:lnTo>
                    <a:lnTo>
                      <a:pt x="47" y="44"/>
                    </a:lnTo>
                    <a:lnTo>
                      <a:pt x="50" y="39"/>
                    </a:lnTo>
                    <a:lnTo>
                      <a:pt x="52" y="34"/>
                    </a:lnTo>
                    <a:lnTo>
                      <a:pt x="52" y="24"/>
                    </a:lnTo>
                    <a:lnTo>
                      <a:pt x="50" y="20"/>
                    </a:lnTo>
                    <a:lnTo>
                      <a:pt x="44" y="13"/>
                    </a:lnTo>
                    <a:lnTo>
                      <a:pt x="39" y="13"/>
                    </a:lnTo>
                    <a:lnTo>
                      <a:pt x="34" y="12"/>
                    </a:lnTo>
                    <a:lnTo>
                      <a:pt x="29" y="12"/>
                    </a:lnTo>
                    <a:lnTo>
                      <a:pt x="24" y="13"/>
                    </a:lnTo>
                    <a:lnTo>
                      <a:pt x="17" y="20"/>
                    </a:lnTo>
                    <a:lnTo>
                      <a:pt x="15" y="25"/>
                    </a:lnTo>
                    <a:lnTo>
                      <a:pt x="15" y="30"/>
                    </a:lnTo>
                    <a:lnTo>
                      <a:pt x="2" y="29"/>
                    </a:lnTo>
                    <a:lnTo>
                      <a:pt x="3" y="22"/>
                    </a:lnTo>
                    <a:lnTo>
                      <a:pt x="5" y="17"/>
                    </a:lnTo>
                    <a:lnTo>
                      <a:pt x="8" y="12"/>
                    </a:lnTo>
                    <a:lnTo>
                      <a:pt x="12" y="8"/>
                    </a:lnTo>
                    <a:lnTo>
                      <a:pt x="19" y="3"/>
                    </a:lnTo>
                    <a:lnTo>
                      <a:pt x="25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9" name="Freeform 565"/>
              <p:cNvSpPr>
                <a:spLocks/>
              </p:cNvSpPr>
              <p:nvPr/>
            </p:nvSpPr>
            <p:spPr bwMode="auto">
              <a:xfrm>
                <a:off x="1420" y="3343"/>
                <a:ext cx="67" cy="106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45" y="3"/>
                  </a:cxn>
                  <a:cxn ang="0">
                    <a:pos x="59" y="13"/>
                  </a:cxn>
                  <a:cxn ang="0">
                    <a:pos x="60" y="30"/>
                  </a:cxn>
                  <a:cxn ang="0">
                    <a:pos x="59" y="37"/>
                  </a:cxn>
                  <a:cxn ang="0">
                    <a:pos x="52" y="45"/>
                  </a:cxn>
                  <a:cxn ang="0">
                    <a:pos x="54" y="49"/>
                  </a:cxn>
                  <a:cxn ang="0">
                    <a:pos x="64" y="60"/>
                  </a:cxn>
                  <a:cxn ang="0">
                    <a:pos x="67" y="72"/>
                  </a:cxn>
                  <a:cxn ang="0">
                    <a:pos x="62" y="89"/>
                  </a:cxn>
                  <a:cxn ang="0">
                    <a:pos x="47" y="104"/>
                  </a:cxn>
                  <a:cxn ang="0">
                    <a:pos x="32" y="106"/>
                  </a:cxn>
                  <a:cxn ang="0">
                    <a:pos x="17" y="102"/>
                  </a:cxn>
                  <a:cxn ang="0">
                    <a:pos x="5" y="92"/>
                  </a:cxn>
                  <a:cxn ang="0">
                    <a:pos x="0" y="77"/>
                  </a:cxn>
                  <a:cxn ang="0">
                    <a:pos x="17" y="85"/>
                  </a:cxn>
                  <a:cxn ang="0">
                    <a:pos x="28" y="92"/>
                  </a:cxn>
                  <a:cxn ang="0">
                    <a:pos x="37" y="94"/>
                  </a:cxn>
                  <a:cxn ang="0">
                    <a:pos x="45" y="90"/>
                  </a:cxn>
                  <a:cxn ang="0">
                    <a:pos x="54" y="77"/>
                  </a:cxn>
                  <a:cxn ang="0">
                    <a:pos x="50" y="62"/>
                  </a:cxn>
                  <a:cxn ang="0">
                    <a:pos x="40" y="54"/>
                  </a:cxn>
                  <a:cxn ang="0">
                    <a:pos x="30" y="54"/>
                  </a:cxn>
                  <a:cxn ang="0">
                    <a:pos x="27" y="42"/>
                  </a:cxn>
                  <a:cxn ang="0">
                    <a:pos x="42" y="38"/>
                  </a:cxn>
                  <a:cxn ang="0">
                    <a:pos x="47" y="32"/>
                  </a:cxn>
                  <a:cxn ang="0">
                    <a:pos x="43" y="17"/>
                  </a:cxn>
                  <a:cxn ang="0">
                    <a:pos x="37" y="13"/>
                  </a:cxn>
                  <a:cxn ang="0">
                    <a:pos x="28" y="12"/>
                  </a:cxn>
                  <a:cxn ang="0">
                    <a:pos x="20" y="17"/>
                  </a:cxn>
                  <a:cxn ang="0">
                    <a:pos x="15" y="23"/>
                  </a:cxn>
                  <a:cxn ang="0">
                    <a:pos x="0" y="27"/>
                  </a:cxn>
                  <a:cxn ang="0">
                    <a:pos x="7" y="13"/>
                  </a:cxn>
                  <a:cxn ang="0">
                    <a:pos x="30" y="0"/>
                  </a:cxn>
                </a:cxnLst>
                <a:rect l="0" t="0" r="r" b="b"/>
                <a:pathLst>
                  <a:path w="67" h="106">
                    <a:moveTo>
                      <a:pt x="30" y="0"/>
                    </a:moveTo>
                    <a:lnTo>
                      <a:pt x="37" y="0"/>
                    </a:lnTo>
                    <a:lnTo>
                      <a:pt x="42" y="2"/>
                    </a:lnTo>
                    <a:lnTo>
                      <a:pt x="45" y="3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0" y="18"/>
                    </a:lnTo>
                    <a:lnTo>
                      <a:pt x="60" y="30"/>
                    </a:lnTo>
                    <a:lnTo>
                      <a:pt x="59" y="33"/>
                    </a:lnTo>
                    <a:lnTo>
                      <a:pt x="59" y="37"/>
                    </a:lnTo>
                    <a:lnTo>
                      <a:pt x="55" y="42"/>
                    </a:lnTo>
                    <a:lnTo>
                      <a:pt x="52" y="45"/>
                    </a:lnTo>
                    <a:lnTo>
                      <a:pt x="47" y="47"/>
                    </a:lnTo>
                    <a:lnTo>
                      <a:pt x="54" y="49"/>
                    </a:lnTo>
                    <a:lnTo>
                      <a:pt x="60" y="55"/>
                    </a:lnTo>
                    <a:lnTo>
                      <a:pt x="64" y="60"/>
                    </a:lnTo>
                    <a:lnTo>
                      <a:pt x="67" y="67"/>
                    </a:lnTo>
                    <a:lnTo>
                      <a:pt x="67" y="72"/>
                    </a:lnTo>
                    <a:lnTo>
                      <a:pt x="65" y="80"/>
                    </a:lnTo>
                    <a:lnTo>
                      <a:pt x="62" y="89"/>
                    </a:lnTo>
                    <a:lnTo>
                      <a:pt x="57" y="97"/>
                    </a:lnTo>
                    <a:lnTo>
                      <a:pt x="47" y="104"/>
                    </a:lnTo>
                    <a:lnTo>
                      <a:pt x="40" y="106"/>
                    </a:lnTo>
                    <a:lnTo>
                      <a:pt x="32" y="106"/>
                    </a:lnTo>
                    <a:lnTo>
                      <a:pt x="23" y="104"/>
                    </a:lnTo>
                    <a:lnTo>
                      <a:pt x="17" y="102"/>
                    </a:lnTo>
                    <a:lnTo>
                      <a:pt x="10" y="97"/>
                    </a:lnTo>
                    <a:lnTo>
                      <a:pt x="5" y="92"/>
                    </a:lnTo>
                    <a:lnTo>
                      <a:pt x="2" y="85"/>
                    </a:lnTo>
                    <a:lnTo>
                      <a:pt x="0" y="77"/>
                    </a:lnTo>
                    <a:lnTo>
                      <a:pt x="13" y="75"/>
                    </a:lnTo>
                    <a:lnTo>
                      <a:pt x="17" y="85"/>
                    </a:lnTo>
                    <a:lnTo>
                      <a:pt x="23" y="92"/>
                    </a:lnTo>
                    <a:lnTo>
                      <a:pt x="28" y="92"/>
                    </a:lnTo>
                    <a:lnTo>
                      <a:pt x="32" y="94"/>
                    </a:lnTo>
                    <a:lnTo>
                      <a:pt x="37" y="94"/>
                    </a:lnTo>
                    <a:lnTo>
                      <a:pt x="40" y="92"/>
                    </a:lnTo>
                    <a:lnTo>
                      <a:pt x="45" y="90"/>
                    </a:lnTo>
                    <a:lnTo>
                      <a:pt x="47" y="87"/>
                    </a:lnTo>
                    <a:lnTo>
                      <a:pt x="54" y="77"/>
                    </a:lnTo>
                    <a:lnTo>
                      <a:pt x="54" y="67"/>
                    </a:lnTo>
                    <a:lnTo>
                      <a:pt x="50" y="62"/>
                    </a:lnTo>
                    <a:lnTo>
                      <a:pt x="43" y="55"/>
                    </a:lnTo>
                    <a:lnTo>
                      <a:pt x="40" y="54"/>
                    </a:lnTo>
                    <a:lnTo>
                      <a:pt x="33" y="52"/>
                    </a:lnTo>
                    <a:lnTo>
                      <a:pt x="30" y="54"/>
                    </a:lnTo>
                    <a:lnTo>
                      <a:pt x="25" y="54"/>
                    </a:lnTo>
                    <a:lnTo>
                      <a:pt x="27" y="42"/>
                    </a:lnTo>
                    <a:lnTo>
                      <a:pt x="32" y="42"/>
                    </a:lnTo>
                    <a:lnTo>
                      <a:pt x="42" y="38"/>
                    </a:lnTo>
                    <a:lnTo>
                      <a:pt x="45" y="35"/>
                    </a:lnTo>
                    <a:lnTo>
                      <a:pt x="47" y="32"/>
                    </a:lnTo>
                    <a:lnTo>
                      <a:pt x="47" y="23"/>
                    </a:lnTo>
                    <a:lnTo>
                      <a:pt x="43" y="17"/>
                    </a:lnTo>
                    <a:lnTo>
                      <a:pt x="40" y="13"/>
                    </a:lnTo>
                    <a:lnTo>
                      <a:pt x="37" y="13"/>
                    </a:lnTo>
                    <a:lnTo>
                      <a:pt x="32" y="12"/>
                    </a:lnTo>
                    <a:lnTo>
                      <a:pt x="28" y="12"/>
                    </a:lnTo>
                    <a:lnTo>
                      <a:pt x="23" y="13"/>
                    </a:ln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5" y="28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7" y="13"/>
                    </a:lnTo>
                    <a:lnTo>
                      <a:pt x="17" y="3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0" name="Freeform 566"/>
              <p:cNvSpPr>
                <a:spLocks noEditPoints="1"/>
              </p:cNvSpPr>
              <p:nvPr/>
            </p:nvSpPr>
            <p:spPr bwMode="auto">
              <a:xfrm>
                <a:off x="1455" y="2906"/>
                <a:ext cx="72" cy="103"/>
              </a:xfrm>
              <a:custGeom>
                <a:avLst/>
                <a:gdLst/>
                <a:ahLst/>
                <a:cxnLst>
                  <a:cxn ang="0">
                    <a:pos x="47" y="26"/>
                  </a:cxn>
                  <a:cxn ang="0">
                    <a:pos x="17" y="66"/>
                  </a:cxn>
                  <a:cxn ang="0">
                    <a:pos x="47" y="66"/>
                  </a:cxn>
                  <a:cxn ang="0">
                    <a:pos x="47" y="26"/>
                  </a:cxn>
                  <a:cxn ang="0">
                    <a:pos x="50" y="0"/>
                  </a:cxn>
                  <a:cxn ang="0">
                    <a:pos x="60" y="0"/>
                  </a:cxn>
                  <a:cxn ang="0">
                    <a:pos x="60" y="66"/>
                  </a:cxn>
                  <a:cxn ang="0">
                    <a:pos x="72" y="66"/>
                  </a:cxn>
                  <a:cxn ang="0">
                    <a:pos x="72" y="79"/>
                  </a:cxn>
                  <a:cxn ang="0">
                    <a:pos x="60" y="79"/>
                  </a:cxn>
                  <a:cxn ang="0">
                    <a:pos x="60" y="103"/>
                  </a:cxn>
                  <a:cxn ang="0">
                    <a:pos x="47" y="103"/>
                  </a:cxn>
                  <a:cxn ang="0">
                    <a:pos x="47" y="79"/>
                  </a:cxn>
                  <a:cxn ang="0">
                    <a:pos x="0" y="79"/>
                  </a:cxn>
                  <a:cxn ang="0">
                    <a:pos x="0" y="66"/>
                  </a:cxn>
                  <a:cxn ang="0">
                    <a:pos x="50" y="0"/>
                  </a:cxn>
                </a:cxnLst>
                <a:rect l="0" t="0" r="r" b="b"/>
                <a:pathLst>
                  <a:path w="72" h="103">
                    <a:moveTo>
                      <a:pt x="47" y="26"/>
                    </a:moveTo>
                    <a:lnTo>
                      <a:pt x="17" y="66"/>
                    </a:lnTo>
                    <a:lnTo>
                      <a:pt x="47" y="66"/>
                    </a:lnTo>
                    <a:lnTo>
                      <a:pt x="47" y="26"/>
                    </a:lnTo>
                    <a:close/>
                    <a:moveTo>
                      <a:pt x="50" y="0"/>
                    </a:moveTo>
                    <a:lnTo>
                      <a:pt x="60" y="0"/>
                    </a:lnTo>
                    <a:lnTo>
                      <a:pt x="60" y="66"/>
                    </a:lnTo>
                    <a:lnTo>
                      <a:pt x="72" y="66"/>
                    </a:lnTo>
                    <a:lnTo>
                      <a:pt x="72" y="79"/>
                    </a:lnTo>
                    <a:lnTo>
                      <a:pt x="60" y="79"/>
                    </a:lnTo>
                    <a:lnTo>
                      <a:pt x="60" y="103"/>
                    </a:lnTo>
                    <a:lnTo>
                      <a:pt x="47" y="103"/>
                    </a:lnTo>
                    <a:lnTo>
                      <a:pt x="47" y="79"/>
                    </a:lnTo>
                    <a:lnTo>
                      <a:pt x="0" y="79"/>
                    </a:lnTo>
                    <a:lnTo>
                      <a:pt x="0" y="66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1" name="Line 567"/>
              <p:cNvSpPr>
                <a:spLocks noChangeShapeType="1"/>
              </p:cNvSpPr>
              <p:nvPr/>
            </p:nvSpPr>
            <p:spPr bwMode="auto">
              <a:xfrm flipH="1">
                <a:off x="410" y="3553"/>
                <a:ext cx="5215" cy="1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2" name="Line 568"/>
              <p:cNvSpPr>
                <a:spLocks noChangeShapeType="1"/>
              </p:cNvSpPr>
              <p:nvPr/>
            </p:nvSpPr>
            <p:spPr bwMode="auto">
              <a:xfrm flipV="1">
                <a:off x="410" y="2161"/>
                <a:ext cx="1" cy="1392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3" name="Line 569"/>
              <p:cNvSpPr>
                <a:spLocks noChangeShapeType="1"/>
              </p:cNvSpPr>
              <p:nvPr/>
            </p:nvSpPr>
            <p:spPr bwMode="auto">
              <a:xfrm>
                <a:off x="410" y="2161"/>
                <a:ext cx="5215" cy="1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4" name="Line 570"/>
              <p:cNvSpPr>
                <a:spLocks noChangeShapeType="1"/>
              </p:cNvSpPr>
              <p:nvPr/>
            </p:nvSpPr>
            <p:spPr bwMode="auto">
              <a:xfrm>
                <a:off x="5625" y="2161"/>
                <a:ext cx="1" cy="1392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5" name="Line 571"/>
              <p:cNvSpPr>
                <a:spLocks noChangeShapeType="1"/>
              </p:cNvSpPr>
              <p:nvPr/>
            </p:nvSpPr>
            <p:spPr bwMode="auto">
              <a:xfrm flipV="1">
                <a:off x="410" y="3449"/>
                <a:ext cx="1" cy="104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6" name="Rectangle 572"/>
              <p:cNvSpPr>
                <a:spLocks noChangeArrowheads="1"/>
              </p:cNvSpPr>
              <p:nvPr/>
            </p:nvSpPr>
            <p:spPr bwMode="auto">
              <a:xfrm>
                <a:off x="377" y="3621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7" name="Freeform 573"/>
              <p:cNvSpPr>
                <a:spLocks/>
              </p:cNvSpPr>
              <p:nvPr/>
            </p:nvSpPr>
            <p:spPr bwMode="auto">
              <a:xfrm>
                <a:off x="408" y="3586"/>
                <a:ext cx="22" cy="61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2" y="0"/>
                  </a:cxn>
                  <a:cxn ang="0">
                    <a:pos x="22" y="61"/>
                  </a:cxn>
                  <a:cxn ang="0">
                    <a:pos x="16" y="61"/>
                  </a:cxn>
                  <a:cxn ang="0">
                    <a:pos x="16" y="14"/>
                  </a:cxn>
                  <a:cxn ang="0">
                    <a:pos x="12" y="15"/>
                  </a:cxn>
                  <a:cxn ang="0">
                    <a:pos x="7" y="19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7" y="12"/>
                  </a:cxn>
                  <a:cxn ang="0">
                    <a:pos x="12" y="9"/>
                  </a:cxn>
                  <a:cxn ang="0">
                    <a:pos x="16" y="4"/>
                  </a:cxn>
                  <a:cxn ang="0">
                    <a:pos x="17" y="0"/>
                  </a:cxn>
                </a:cxnLst>
                <a:rect l="0" t="0" r="r" b="b"/>
                <a:pathLst>
                  <a:path w="22" h="61">
                    <a:moveTo>
                      <a:pt x="17" y="0"/>
                    </a:moveTo>
                    <a:lnTo>
                      <a:pt x="22" y="0"/>
                    </a:lnTo>
                    <a:lnTo>
                      <a:pt x="22" y="61"/>
                    </a:lnTo>
                    <a:lnTo>
                      <a:pt x="16" y="61"/>
                    </a:lnTo>
                    <a:lnTo>
                      <a:pt x="16" y="14"/>
                    </a:lnTo>
                    <a:lnTo>
                      <a:pt x="12" y="15"/>
                    </a:lnTo>
                    <a:lnTo>
                      <a:pt x="7" y="19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7" y="12"/>
                    </a:lnTo>
                    <a:lnTo>
                      <a:pt x="12" y="9"/>
                    </a:lnTo>
                    <a:lnTo>
                      <a:pt x="16" y="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8" name="Line 574"/>
              <p:cNvSpPr>
                <a:spLocks noChangeShapeType="1"/>
              </p:cNvSpPr>
              <p:nvPr/>
            </p:nvSpPr>
            <p:spPr bwMode="auto">
              <a:xfrm flipV="1">
                <a:off x="1279" y="3449"/>
                <a:ext cx="1" cy="104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9" name="Freeform 575"/>
              <p:cNvSpPr>
                <a:spLocks noEditPoints="1"/>
              </p:cNvSpPr>
              <p:nvPr/>
            </p:nvSpPr>
            <p:spPr bwMode="auto">
              <a:xfrm>
                <a:off x="1259" y="3586"/>
                <a:ext cx="40" cy="62"/>
              </a:xfrm>
              <a:custGeom>
                <a:avLst/>
                <a:gdLst/>
                <a:ahLst/>
                <a:cxnLst>
                  <a:cxn ang="0">
                    <a:pos x="17" y="7"/>
                  </a:cxn>
                  <a:cxn ang="0">
                    <a:pos x="13" y="9"/>
                  </a:cxn>
                  <a:cxn ang="0">
                    <a:pos x="8" y="19"/>
                  </a:cxn>
                  <a:cxn ang="0">
                    <a:pos x="8" y="42"/>
                  </a:cxn>
                  <a:cxn ang="0">
                    <a:pos x="10" y="47"/>
                  </a:cxn>
                  <a:cxn ang="0">
                    <a:pos x="12" y="51"/>
                  </a:cxn>
                  <a:cxn ang="0">
                    <a:pos x="15" y="52"/>
                  </a:cxn>
                  <a:cxn ang="0">
                    <a:pos x="17" y="54"/>
                  </a:cxn>
                  <a:cxn ang="0">
                    <a:pos x="23" y="54"/>
                  </a:cxn>
                  <a:cxn ang="0">
                    <a:pos x="27" y="52"/>
                  </a:cxn>
                  <a:cxn ang="0">
                    <a:pos x="28" y="51"/>
                  </a:cxn>
                  <a:cxn ang="0">
                    <a:pos x="30" y="46"/>
                  </a:cxn>
                  <a:cxn ang="0">
                    <a:pos x="32" y="39"/>
                  </a:cxn>
                  <a:cxn ang="0">
                    <a:pos x="32" y="22"/>
                  </a:cxn>
                  <a:cxn ang="0">
                    <a:pos x="30" y="15"/>
                  </a:cxn>
                  <a:cxn ang="0">
                    <a:pos x="27" y="9"/>
                  </a:cxn>
                  <a:cxn ang="0">
                    <a:pos x="23" y="7"/>
                  </a:cxn>
                  <a:cxn ang="0">
                    <a:pos x="17" y="7"/>
                  </a:cxn>
                  <a:cxn ang="0">
                    <a:pos x="15" y="0"/>
                  </a:cxn>
                  <a:cxn ang="0">
                    <a:pos x="25" y="0"/>
                  </a:cxn>
                  <a:cxn ang="0">
                    <a:pos x="28" y="2"/>
                  </a:cxn>
                  <a:cxn ang="0">
                    <a:pos x="30" y="4"/>
                  </a:cxn>
                  <a:cxn ang="0">
                    <a:pos x="33" y="5"/>
                  </a:cxn>
                  <a:cxn ang="0">
                    <a:pos x="37" y="12"/>
                  </a:cxn>
                  <a:cxn ang="0">
                    <a:pos x="38" y="17"/>
                  </a:cxn>
                  <a:cxn ang="0">
                    <a:pos x="38" y="20"/>
                  </a:cxn>
                  <a:cxn ang="0">
                    <a:pos x="40" y="25"/>
                  </a:cxn>
                  <a:cxn ang="0">
                    <a:pos x="40" y="30"/>
                  </a:cxn>
                  <a:cxn ang="0">
                    <a:pos x="38" y="41"/>
                  </a:cxn>
                  <a:cxn ang="0">
                    <a:pos x="38" y="49"/>
                  </a:cxn>
                  <a:cxn ang="0">
                    <a:pos x="35" y="54"/>
                  </a:cxn>
                  <a:cxn ang="0">
                    <a:pos x="30" y="57"/>
                  </a:cxn>
                  <a:cxn ang="0">
                    <a:pos x="28" y="61"/>
                  </a:cxn>
                  <a:cxn ang="0">
                    <a:pos x="25" y="61"/>
                  </a:cxn>
                  <a:cxn ang="0">
                    <a:pos x="20" y="62"/>
                  </a:cxn>
                  <a:cxn ang="0">
                    <a:pos x="10" y="59"/>
                  </a:cxn>
                  <a:cxn ang="0">
                    <a:pos x="7" y="56"/>
                  </a:cxn>
                  <a:cxn ang="0">
                    <a:pos x="3" y="51"/>
                  </a:cxn>
                  <a:cxn ang="0">
                    <a:pos x="2" y="46"/>
                  </a:cxn>
                  <a:cxn ang="0">
                    <a:pos x="0" y="39"/>
                  </a:cxn>
                  <a:cxn ang="0">
                    <a:pos x="0" y="24"/>
                  </a:cxn>
                  <a:cxn ang="0">
                    <a:pos x="5" y="9"/>
                  </a:cxn>
                  <a:cxn ang="0">
                    <a:pos x="7" y="5"/>
                  </a:cxn>
                  <a:cxn ang="0">
                    <a:pos x="8" y="4"/>
                  </a:cxn>
                  <a:cxn ang="0">
                    <a:pos x="15" y="0"/>
                  </a:cxn>
                </a:cxnLst>
                <a:rect l="0" t="0" r="r" b="b"/>
                <a:pathLst>
                  <a:path w="40" h="62">
                    <a:moveTo>
                      <a:pt x="17" y="7"/>
                    </a:moveTo>
                    <a:lnTo>
                      <a:pt x="13" y="9"/>
                    </a:lnTo>
                    <a:lnTo>
                      <a:pt x="8" y="19"/>
                    </a:lnTo>
                    <a:lnTo>
                      <a:pt x="8" y="42"/>
                    </a:lnTo>
                    <a:lnTo>
                      <a:pt x="10" y="47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7" y="54"/>
                    </a:lnTo>
                    <a:lnTo>
                      <a:pt x="23" y="54"/>
                    </a:lnTo>
                    <a:lnTo>
                      <a:pt x="27" y="52"/>
                    </a:lnTo>
                    <a:lnTo>
                      <a:pt x="28" y="51"/>
                    </a:lnTo>
                    <a:lnTo>
                      <a:pt x="30" y="46"/>
                    </a:lnTo>
                    <a:lnTo>
                      <a:pt x="32" y="39"/>
                    </a:lnTo>
                    <a:lnTo>
                      <a:pt x="32" y="22"/>
                    </a:lnTo>
                    <a:lnTo>
                      <a:pt x="30" y="15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17" y="7"/>
                    </a:lnTo>
                    <a:close/>
                    <a:moveTo>
                      <a:pt x="15" y="0"/>
                    </a:moveTo>
                    <a:lnTo>
                      <a:pt x="25" y="0"/>
                    </a:lnTo>
                    <a:lnTo>
                      <a:pt x="28" y="2"/>
                    </a:lnTo>
                    <a:lnTo>
                      <a:pt x="30" y="4"/>
                    </a:lnTo>
                    <a:lnTo>
                      <a:pt x="33" y="5"/>
                    </a:lnTo>
                    <a:lnTo>
                      <a:pt x="37" y="12"/>
                    </a:lnTo>
                    <a:lnTo>
                      <a:pt x="38" y="17"/>
                    </a:lnTo>
                    <a:lnTo>
                      <a:pt x="38" y="20"/>
                    </a:lnTo>
                    <a:lnTo>
                      <a:pt x="40" y="25"/>
                    </a:lnTo>
                    <a:lnTo>
                      <a:pt x="40" y="30"/>
                    </a:lnTo>
                    <a:lnTo>
                      <a:pt x="38" y="41"/>
                    </a:lnTo>
                    <a:lnTo>
                      <a:pt x="38" y="49"/>
                    </a:lnTo>
                    <a:lnTo>
                      <a:pt x="35" y="54"/>
                    </a:lnTo>
                    <a:lnTo>
                      <a:pt x="30" y="57"/>
                    </a:lnTo>
                    <a:lnTo>
                      <a:pt x="28" y="61"/>
                    </a:lnTo>
                    <a:lnTo>
                      <a:pt x="25" y="61"/>
                    </a:lnTo>
                    <a:lnTo>
                      <a:pt x="20" y="62"/>
                    </a:lnTo>
                    <a:lnTo>
                      <a:pt x="10" y="59"/>
                    </a:lnTo>
                    <a:lnTo>
                      <a:pt x="7" y="56"/>
                    </a:lnTo>
                    <a:lnTo>
                      <a:pt x="3" y="51"/>
                    </a:lnTo>
                    <a:lnTo>
                      <a:pt x="2" y="46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0" name="Line 576"/>
              <p:cNvSpPr>
                <a:spLocks noChangeShapeType="1"/>
              </p:cNvSpPr>
              <p:nvPr/>
            </p:nvSpPr>
            <p:spPr bwMode="auto">
              <a:xfrm flipV="1">
                <a:off x="2148" y="3449"/>
                <a:ext cx="1" cy="104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02" name="Freeform 578"/>
            <p:cNvSpPr>
              <a:spLocks/>
            </p:cNvSpPr>
            <p:nvPr/>
          </p:nvSpPr>
          <p:spPr bwMode="auto">
            <a:xfrm>
              <a:off x="3386138" y="5692775"/>
              <a:ext cx="33338" cy="968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0"/>
                </a:cxn>
                <a:cxn ang="0">
                  <a:pos x="21" y="61"/>
                </a:cxn>
                <a:cxn ang="0">
                  <a:pos x="15" y="61"/>
                </a:cxn>
                <a:cxn ang="0">
                  <a:pos x="15" y="14"/>
                </a:cxn>
                <a:cxn ang="0">
                  <a:pos x="11" y="15"/>
                </a:cxn>
                <a:cxn ang="0">
                  <a:pos x="6" y="19"/>
                </a:cxn>
                <a:cxn ang="0">
                  <a:pos x="0" y="22"/>
                </a:cxn>
                <a:cxn ang="0">
                  <a:pos x="0" y="15"/>
                </a:cxn>
                <a:cxn ang="0">
                  <a:pos x="6" y="12"/>
                </a:cxn>
                <a:cxn ang="0">
                  <a:pos x="11" y="9"/>
                </a:cxn>
                <a:cxn ang="0">
                  <a:pos x="15" y="4"/>
                </a:cxn>
                <a:cxn ang="0">
                  <a:pos x="16" y="0"/>
                </a:cxn>
              </a:cxnLst>
              <a:rect l="0" t="0" r="r" b="b"/>
              <a:pathLst>
                <a:path w="21" h="61">
                  <a:moveTo>
                    <a:pt x="16" y="0"/>
                  </a:moveTo>
                  <a:lnTo>
                    <a:pt x="21" y="0"/>
                  </a:lnTo>
                  <a:lnTo>
                    <a:pt x="21" y="61"/>
                  </a:lnTo>
                  <a:lnTo>
                    <a:pt x="15" y="61"/>
                  </a:lnTo>
                  <a:lnTo>
                    <a:pt x="15" y="14"/>
                  </a:lnTo>
                  <a:lnTo>
                    <a:pt x="11" y="15"/>
                  </a:lnTo>
                  <a:lnTo>
                    <a:pt x="6" y="19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6" y="12"/>
                  </a:lnTo>
                  <a:lnTo>
                    <a:pt x="11" y="9"/>
                  </a:lnTo>
                  <a:lnTo>
                    <a:pt x="15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3" name="Line 579"/>
            <p:cNvSpPr>
              <a:spLocks noChangeShapeType="1"/>
            </p:cNvSpPr>
            <p:nvPr/>
          </p:nvSpPr>
          <p:spPr bwMode="auto">
            <a:xfrm flipV="1">
              <a:off x="4791075" y="54752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4" name="Freeform 580"/>
            <p:cNvSpPr>
              <a:spLocks/>
            </p:cNvSpPr>
            <p:nvPr/>
          </p:nvSpPr>
          <p:spPr bwMode="auto">
            <a:xfrm>
              <a:off x="4759325" y="5692775"/>
              <a:ext cx="61913" cy="9683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5" y="9"/>
                </a:cxn>
                <a:cxn ang="0">
                  <a:pos x="37" y="12"/>
                </a:cxn>
                <a:cxn ang="0">
                  <a:pos x="39" y="17"/>
                </a:cxn>
                <a:cxn ang="0">
                  <a:pos x="37" y="20"/>
                </a:cxn>
                <a:cxn ang="0">
                  <a:pos x="37" y="24"/>
                </a:cxn>
                <a:cxn ang="0">
                  <a:pos x="35" y="27"/>
                </a:cxn>
                <a:cxn ang="0">
                  <a:pos x="32" y="30"/>
                </a:cxn>
                <a:cxn ang="0">
                  <a:pos x="30" y="34"/>
                </a:cxn>
                <a:cxn ang="0">
                  <a:pos x="25" y="37"/>
                </a:cxn>
                <a:cxn ang="0">
                  <a:pos x="22" y="41"/>
                </a:cxn>
                <a:cxn ang="0">
                  <a:pos x="17" y="44"/>
                </a:cxn>
                <a:cxn ang="0">
                  <a:pos x="15" y="47"/>
                </a:cxn>
                <a:cxn ang="0">
                  <a:pos x="12" y="49"/>
                </a:cxn>
                <a:cxn ang="0">
                  <a:pos x="12" y="51"/>
                </a:cxn>
                <a:cxn ang="0">
                  <a:pos x="10" y="52"/>
                </a:cxn>
                <a:cxn ang="0">
                  <a:pos x="39" y="52"/>
                </a:cxn>
                <a:cxn ang="0">
                  <a:pos x="39" y="61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2" y="51"/>
                </a:cxn>
                <a:cxn ang="0">
                  <a:pos x="5" y="47"/>
                </a:cxn>
                <a:cxn ang="0">
                  <a:pos x="7" y="44"/>
                </a:cxn>
                <a:cxn ang="0">
                  <a:pos x="14" y="37"/>
                </a:cxn>
                <a:cxn ang="0">
                  <a:pos x="20" y="32"/>
                </a:cxn>
                <a:cxn ang="0">
                  <a:pos x="27" y="25"/>
                </a:cxn>
                <a:cxn ang="0">
                  <a:pos x="29" y="22"/>
                </a:cxn>
                <a:cxn ang="0">
                  <a:pos x="30" y="20"/>
                </a:cxn>
                <a:cxn ang="0">
                  <a:pos x="30" y="14"/>
                </a:cxn>
                <a:cxn ang="0">
                  <a:pos x="24" y="7"/>
                </a:cxn>
                <a:cxn ang="0">
                  <a:pos x="17" y="7"/>
                </a:cxn>
                <a:cxn ang="0">
                  <a:pos x="14" y="9"/>
                </a:cxn>
                <a:cxn ang="0">
                  <a:pos x="9" y="14"/>
                </a:cxn>
                <a:cxn ang="0">
                  <a:pos x="9" y="17"/>
                </a:cxn>
                <a:cxn ang="0">
                  <a:pos x="0" y="17"/>
                </a:cxn>
                <a:cxn ang="0">
                  <a:pos x="3" y="7"/>
                </a:cxn>
                <a:cxn ang="0">
                  <a:pos x="7" y="4"/>
                </a:cxn>
                <a:cxn ang="0">
                  <a:pos x="10" y="2"/>
                </a:cxn>
                <a:cxn ang="0">
                  <a:pos x="15" y="0"/>
                </a:cxn>
              </a:cxnLst>
              <a:rect l="0" t="0" r="r" b="b"/>
              <a:pathLst>
                <a:path w="39" h="61">
                  <a:moveTo>
                    <a:pt x="15" y="0"/>
                  </a:moveTo>
                  <a:lnTo>
                    <a:pt x="25" y="0"/>
                  </a:lnTo>
                  <a:lnTo>
                    <a:pt x="32" y="4"/>
                  </a:lnTo>
                  <a:lnTo>
                    <a:pt x="35" y="9"/>
                  </a:lnTo>
                  <a:lnTo>
                    <a:pt x="37" y="12"/>
                  </a:lnTo>
                  <a:lnTo>
                    <a:pt x="39" y="17"/>
                  </a:lnTo>
                  <a:lnTo>
                    <a:pt x="37" y="20"/>
                  </a:lnTo>
                  <a:lnTo>
                    <a:pt x="37" y="24"/>
                  </a:lnTo>
                  <a:lnTo>
                    <a:pt x="35" y="27"/>
                  </a:lnTo>
                  <a:lnTo>
                    <a:pt x="32" y="30"/>
                  </a:lnTo>
                  <a:lnTo>
                    <a:pt x="30" y="34"/>
                  </a:lnTo>
                  <a:lnTo>
                    <a:pt x="25" y="37"/>
                  </a:lnTo>
                  <a:lnTo>
                    <a:pt x="22" y="41"/>
                  </a:lnTo>
                  <a:lnTo>
                    <a:pt x="17" y="44"/>
                  </a:lnTo>
                  <a:lnTo>
                    <a:pt x="15" y="47"/>
                  </a:lnTo>
                  <a:lnTo>
                    <a:pt x="12" y="49"/>
                  </a:lnTo>
                  <a:lnTo>
                    <a:pt x="12" y="51"/>
                  </a:lnTo>
                  <a:lnTo>
                    <a:pt x="10" y="52"/>
                  </a:lnTo>
                  <a:lnTo>
                    <a:pt x="39" y="52"/>
                  </a:lnTo>
                  <a:lnTo>
                    <a:pt x="39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2" y="51"/>
                  </a:lnTo>
                  <a:lnTo>
                    <a:pt x="5" y="47"/>
                  </a:lnTo>
                  <a:lnTo>
                    <a:pt x="7" y="44"/>
                  </a:lnTo>
                  <a:lnTo>
                    <a:pt x="14" y="37"/>
                  </a:lnTo>
                  <a:lnTo>
                    <a:pt x="20" y="32"/>
                  </a:lnTo>
                  <a:lnTo>
                    <a:pt x="27" y="25"/>
                  </a:lnTo>
                  <a:lnTo>
                    <a:pt x="29" y="22"/>
                  </a:lnTo>
                  <a:lnTo>
                    <a:pt x="30" y="20"/>
                  </a:lnTo>
                  <a:lnTo>
                    <a:pt x="30" y="14"/>
                  </a:lnTo>
                  <a:lnTo>
                    <a:pt x="24" y="7"/>
                  </a:lnTo>
                  <a:lnTo>
                    <a:pt x="17" y="7"/>
                  </a:lnTo>
                  <a:lnTo>
                    <a:pt x="14" y="9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0" y="17"/>
                  </a:lnTo>
                  <a:lnTo>
                    <a:pt x="3" y="7"/>
                  </a:lnTo>
                  <a:lnTo>
                    <a:pt x="7" y="4"/>
                  </a:lnTo>
                  <a:lnTo>
                    <a:pt x="10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5" name="Line 581"/>
            <p:cNvSpPr>
              <a:spLocks noChangeShapeType="1"/>
            </p:cNvSpPr>
            <p:nvPr/>
          </p:nvSpPr>
          <p:spPr bwMode="auto">
            <a:xfrm flipV="1">
              <a:off x="6170613" y="54752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6" name="Freeform 582"/>
            <p:cNvSpPr>
              <a:spLocks/>
            </p:cNvSpPr>
            <p:nvPr/>
          </p:nvSpPr>
          <p:spPr bwMode="auto">
            <a:xfrm>
              <a:off x="6138863" y="5692775"/>
              <a:ext cx="63500" cy="98425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3" y="0"/>
                </a:cxn>
                <a:cxn ang="0">
                  <a:pos x="27" y="2"/>
                </a:cxn>
                <a:cxn ang="0">
                  <a:pos x="32" y="5"/>
                </a:cxn>
                <a:cxn ang="0">
                  <a:pos x="35" y="9"/>
                </a:cxn>
                <a:cxn ang="0">
                  <a:pos x="35" y="12"/>
                </a:cxn>
                <a:cxn ang="0">
                  <a:pos x="37" y="15"/>
                </a:cxn>
                <a:cxn ang="0">
                  <a:pos x="35" y="19"/>
                </a:cxn>
                <a:cxn ang="0">
                  <a:pos x="35" y="22"/>
                </a:cxn>
                <a:cxn ang="0">
                  <a:pos x="32" y="25"/>
                </a:cxn>
                <a:cxn ang="0">
                  <a:pos x="28" y="27"/>
                </a:cxn>
                <a:cxn ang="0">
                  <a:pos x="33" y="29"/>
                </a:cxn>
                <a:cxn ang="0">
                  <a:pos x="37" y="32"/>
                </a:cxn>
                <a:cxn ang="0">
                  <a:pos x="40" y="42"/>
                </a:cxn>
                <a:cxn ang="0">
                  <a:pos x="37" y="52"/>
                </a:cxn>
                <a:cxn ang="0">
                  <a:pos x="30" y="59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7" y="57"/>
                </a:cxn>
                <a:cxn ang="0">
                  <a:pos x="3" y="54"/>
                </a:cxn>
                <a:cxn ang="0">
                  <a:pos x="2" y="49"/>
                </a:cxn>
                <a:cxn ang="0">
                  <a:pos x="0" y="46"/>
                </a:cxn>
                <a:cxn ang="0">
                  <a:pos x="8" y="44"/>
                </a:cxn>
                <a:cxn ang="0">
                  <a:pos x="8" y="47"/>
                </a:cxn>
                <a:cxn ang="0">
                  <a:pos x="10" y="51"/>
                </a:cxn>
                <a:cxn ang="0">
                  <a:pos x="12" y="52"/>
                </a:cxn>
                <a:cxn ang="0">
                  <a:pos x="15" y="54"/>
                </a:cxn>
                <a:cxn ang="0">
                  <a:pos x="23" y="54"/>
                </a:cxn>
                <a:cxn ang="0">
                  <a:pos x="27" y="52"/>
                </a:cxn>
                <a:cxn ang="0">
                  <a:pos x="32" y="47"/>
                </a:cxn>
                <a:cxn ang="0">
                  <a:pos x="32" y="39"/>
                </a:cxn>
                <a:cxn ang="0">
                  <a:pos x="30" y="37"/>
                </a:cxn>
                <a:cxn ang="0">
                  <a:pos x="28" y="34"/>
                </a:cxn>
                <a:cxn ang="0">
                  <a:pos x="25" y="32"/>
                </a:cxn>
                <a:cxn ang="0">
                  <a:pos x="20" y="30"/>
                </a:cxn>
                <a:cxn ang="0">
                  <a:pos x="18" y="30"/>
                </a:cxn>
                <a:cxn ang="0">
                  <a:pos x="15" y="32"/>
                </a:cxn>
                <a:cxn ang="0">
                  <a:pos x="17" y="25"/>
                </a:cxn>
                <a:cxn ang="0">
                  <a:pos x="25" y="22"/>
                </a:cxn>
                <a:cxn ang="0">
                  <a:pos x="28" y="19"/>
                </a:cxn>
                <a:cxn ang="0">
                  <a:pos x="28" y="15"/>
                </a:cxn>
                <a:cxn ang="0">
                  <a:pos x="27" y="12"/>
                </a:cxn>
                <a:cxn ang="0">
                  <a:pos x="25" y="10"/>
                </a:cxn>
                <a:cxn ang="0">
                  <a:pos x="23" y="7"/>
                </a:cxn>
                <a:cxn ang="0">
                  <a:pos x="15" y="7"/>
                </a:cxn>
                <a:cxn ang="0">
                  <a:pos x="10" y="12"/>
                </a:cxn>
                <a:cxn ang="0">
                  <a:pos x="8" y="17"/>
                </a:cxn>
                <a:cxn ang="0">
                  <a:pos x="2" y="15"/>
                </a:cxn>
                <a:cxn ang="0">
                  <a:pos x="2" y="10"/>
                </a:cxn>
                <a:cxn ang="0">
                  <a:pos x="5" y="7"/>
                </a:cxn>
                <a:cxn ang="0">
                  <a:pos x="7" y="4"/>
                </a:cxn>
                <a:cxn ang="0">
                  <a:pos x="10" y="2"/>
                </a:cxn>
                <a:cxn ang="0">
                  <a:pos x="15" y="0"/>
                </a:cxn>
              </a:cxnLst>
              <a:rect l="0" t="0" r="r" b="b"/>
              <a:pathLst>
                <a:path w="40" h="62">
                  <a:moveTo>
                    <a:pt x="15" y="0"/>
                  </a:moveTo>
                  <a:lnTo>
                    <a:pt x="23" y="0"/>
                  </a:lnTo>
                  <a:lnTo>
                    <a:pt x="27" y="2"/>
                  </a:lnTo>
                  <a:lnTo>
                    <a:pt x="32" y="5"/>
                  </a:lnTo>
                  <a:lnTo>
                    <a:pt x="35" y="9"/>
                  </a:lnTo>
                  <a:lnTo>
                    <a:pt x="35" y="12"/>
                  </a:lnTo>
                  <a:lnTo>
                    <a:pt x="37" y="15"/>
                  </a:lnTo>
                  <a:lnTo>
                    <a:pt x="35" y="19"/>
                  </a:lnTo>
                  <a:lnTo>
                    <a:pt x="35" y="22"/>
                  </a:lnTo>
                  <a:lnTo>
                    <a:pt x="32" y="25"/>
                  </a:lnTo>
                  <a:lnTo>
                    <a:pt x="28" y="27"/>
                  </a:lnTo>
                  <a:lnTo>
                    <a:pt x="33" y="29"/>
                  </a:lnTo>
                  <a:lnTo>
                    <a:pt x="37" y="32"/>
                  </a:lnTo>
                  <a:lnTo>
                    <a:pt x="40" y="42"/>
                  </a:lnTo>
                  <a:lnTo>
                    <a:pt x="37" y="52"/>
                  </a:lnTo>
                  <a:lnTo>
                    <a:pt x="30" y="59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7" y="57"/>
                  </a:lnTo>
                  <a:lnTo>
                    <a:pt x="3" y="54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8" y="44"/>
                  </a:lnTo>
                  <a:lnTo>
                    <a:pt x="8" y="47"/>
                  </a:lnTo>
                  <a:lnTo>
                    <a:pt x="10" y="51"/>
                  </a:lnTo>
                  <a:lnTo>
                    <a:pt x="12" y="52"/>
                  </a:lnTo>
                  <a:lnTo>
                    <a:pt x="15" y="54"/>
                  </a:lnTo>
                  <a:lnTo>
                    <a:pt x="23" y="54"/>
                  </a:lnTo>
                  <a:lnTo>
                    <a:pt x="27" y="52"/>
                  </a:lnTo>
                  <a:lnTo>
                    <a:pt x="32" y="47"/>
                  </a:lnTo>
                  <a:lnTo>
                    <a:pt x="32" y="39"/>
                  </a:lnTo>
                  <a:lnTo>
                    <a:pt x="30" y="37"/>
                  </a:lnTo>
                  <a:lnTo>
                    <a:pt x="28" y="34"/>
                  </a:lnTo>
                  <a:lnTo>
                    <a:pt x="25" y="32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5" y="32"/>
                  </a:lnTo>
                  <a:lnTo>
                    <a:pt x="17" y="25"/>
                  </a:lnTo>
                  <a:lnTo>
                    <a:pt x="25" y="22"/>
                  </a:lnTo>
                  <a:lnTo>
                    <a:pt x="28" y="19"/>
                  </a:lnTo>
                  <a:lnTo>
                    <a:pt x="28" y="15"/>
                  </a:lnTo>
                  <a:lnTo>
                    <a:pt x="27" y="12"/>
                  </a:lnTo>
                  <a:lnTo>
                    <a:pt x="25" y="10"/>
                  </a:lnTo>
                  <a:lnTo>
                    <a:pt x="23" y="7"/>
                  </a:lnTo>
                  <a:lnTo>
                    <a:pt x="15" y="7"/>
                  </a:lnTo>
                  <a:lnTo>
                    <a:pt x="10" y="12"/>
                  </a:lnTo>
                  <a:lnTo>
                    <a:pt x="8" y="17"/>
                  </a:lnTo>
                  <a:lnTo>
                    <a:pt x="2" y="15"/>
                  </a:lnTo>
                  <a:lnTo>
                    <a:pt x="2" y="10"/>
                  </a:lnTo>
                  <a:lnTo>
                    <a:pt x="5" y="7"/>
                  </a:lnTo>
                  <a:lnTo>
                    <a:pt x="7" y="4"/>
                  </a:lnTo>
                  <a:lnTo>
                    <a:pt x="10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7" name="Line 583"/>
            <p:cNvSpPr>
              <a:spLocks noChangeShapeType="1"/>
            </p:cNvSpPr>
            <p:nvPr/>
          </p:nvSpPr>
          <p:spPr bwMode="auto">
            <a:xfrm flipV="1">
              <a:off x="7550150" y="54752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" name="Freeform 584"/>
            <p:cNvSpPr>
              <a:spLocks noEditPoints="1"/>
            </p:cNvSpPr>
            <p:nvPr/>
          </p:nvSpPr>
          <p:spPr bwMode="auto">
            <a:xfrm>
              <a:off x="7515225" y="5692775"/>
              <a:ext cx="66675" cy="96838"/>
            </a:xfrm>
            <a:custGeom>
              <a:avLst/>
              <a:gdLst/>
              <a:ahLst/>
              <a:cxnLst>
                <a:cxn ang="0">
                  <a:pos x="27" y="15"/>
                </a:cxn>
                <a:cxn ang="0">
                  <a:pos x="8" y="39"/>
                </a:cxn>
                <a:cxn ang="0">
                  <a:pos x="27" y="39"/>
                </a:cxn>
                <a:cxn ang="0">
                  <a:pos x="27" y="15"/>
                </a:cxn>
                <a:cxn ang="0">
                  <a:pos x="29" y="0"/>
                </a:cxn>
                <a:cxn ang="0">
                  <a:pos x="34" y="0"/>
                </a:cxn>
                <a:cxn ang="0">
                  <a:pos x="34" y="39"/>
                </a:cxn>
                <a:cxn ang="0">
                  <a:pos x="42" y="39"/>
                </a:cxn>
                <a:cxn ang="0">
                  <a:pos x="42" y="47"/>
                </a:cxn>
                <a:cxn ang="0">
                  <a:pos x="34" y="47"/>
                </a:cxn>
                <a:cxn ang="0">
                  <a:pos x="34" y="61"/>
                </a:cxn>
                <a:cxn ang="0">
                  <a:pos x="27" y="61"/>
                </a:cxn>
                <a:cxn ang="0">
                  <a:pos x="27" y="47"/>
                </a:cxn>
                <a:cxn ang="0">
                  <a:pos x="0" y="47"/>
                </a:cxn>
                <a:cxn ang="0">
                  <a:pos x="0" y="39"/>
                </a:cxn>
                <a:cxn ang="0">
                  <a:pos x="29" y="0"/>
                </a:cxn>
              </a:cxnLst>
              <a:rect l="0" t="0" r="r" b="b"/>
              <a:pathLst>
                <a:path w="42" h="61">
                  <a:moveTo>
                    <a:pt x="27" y="15"/>
                  </a:moveTo>
                  <a:lnTo>
                    <a:pt x="8" y="39"/>
                  </a:lnTo>
                  <a:lnTo>
                    <a:pt x="27" y="39"/>
                  </a:lnTo>
                  <a:lnTo>
                    <a:pt x="27" y="15"/>
                  </a:lnTo>
                  <a:close/>
                  <a:moveTo>
                    <a:pt x="29" y="0"/>
                  </a:moveTo>
                  <a:lnTo>
                    <a:pt x="34" y="0"/>
                  </a:lnTo>
                  <a:lnTo>
                    <a:pt x="34" y="39"/>
                  </a:lnTo>
                  <a:lnTo>
                    <a:pt x="42" y="39"/>
                  </a:lnTo>
                  <a:lnTo>
                    <a:pt x="42" y="47"/>
                  </a:lnTo>
                  <a:lnTo>
                    <a:pt x="34" y="47"/>
                  </a:lnTo>
                  <a:lnTo>
                    <a:pt x="34" y="61"/>
                  </a:lnTo>
                  <a:lnTo>
                    <a:pt x="27" y="61"/>
                  </a:lnTo>
                  <a:lnTo>
                    <a:pt x="27" y="47"/>
                  </a:lnTo>
                  <a:lnTo>
                    <a:pt x="0" y="47"/>
                  </a:lnTo>
                  <a:lnTo>
                    <a:pt x="0" y="3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" name="Line 585"/>
            <p:cNvSpPr>
              <a:spLocks noChangeShapeType="1"/>
            </p:cNvSpPr>
            <p:nvPr/>
          </p:nvSpPr>
          <p:spPr bwMode="auto">
            <a:xfrm flipV="1">
              <a:off x="8929688" y="54752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0" name="Freeform 586"/>
            <p:cNvSpPr>
              <a:spLocks/>
            </p:cNvSpPr>
            <p:nvPr/>
          </p:nvSpPr>
          <p:spPr bwMode="auto">
            <a:xfrm>
              <a:off x="8897938" y="5692775"/>
              <a:ext cx="63500" cy="984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36" y="0"/>
                </a:cxn>
                <a:cxn ang="0">
                  <a:pos x="36" y="9"/>
                </a:cxn>
                <a:cxn ang="0">
                  <a:pos x="13" y="9"/>
                </a:cxn>
                <a:cxn ang="0">
                  <a:pos x="10" y="25"/>
                </a:cxn>
                <a:cxn ang="0">
                  <a:pos x="13" y="22"/>
                </a:cxn>
                <a:cxn ang="0">
                  <a:pos x="18" y="20"/>
                </a:cxn>
                <a:cxn ang="0">
                  <a:pos x="26" y="20"/>
                </a:cxn>
                <a:cxn ang="0">
                  <a:pos x="30" y="22"/>
                </a:cxn>
                <a:cxn ang="0">
                  <a:pos x="35" y="25"/>
                </a:cxn>
                <a:cxn ang="0">
                  <a:pos x="36" y="29"/>
                </a:cxn>
                <a:cxn ang="0">
                  <a:pos x="40" y="39"/>
                </a:cxn>
                <a:cxn ang="0">
                  <a:pos x="38" y="46"/>
                </a:cxn>
                <a:cxn ang="0">
                  <a:pos x="36" y="51"/>
                </a:cxn>
                <a:cxn ang="0">
                  <a:pos x="35" y="54"/>
                </a:cxn>
                <a:cxn ang="0">
                  <a:pos x="25" y="61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6" y="57"/>
                </a:cxn>
                <a:cxn ang="0">
                  <a:pos x="3" y="54"/>
                </a:cxn>
                <a:cxn ang="0">
                  <a:pos x="1" y="49"/>
                </a:cxn>
                <a:cxn ang="0">
                  <a:pos x="0" y="46"/>
                </a:cxn>
                <a:cxn ang="0">
                  <a:pos x="8" y="44"/>
                </a:cxn>
                <a:cxn ang="0">
                  <a:pos x="10" y="49"/>
                </a:cxn>
                <a:cxn ang="0">
                  <a:pos x="11" y="52"/>
                </a:cxn>
                <a:cxn ang="0">
                  <a:pos x="15" y="54"/>
                </a:cxn>
                <a:cxn ang="0">
                  <a:pos x="23" y="54"/>
                </a:cxn>
                <a:cxn ang="0">
                  <a:pos x="26" y="52"/>
                </a:cxn>
                <a:cxn ang="0">
                  <a:pos x="28" y="51"/>
                </a:cxn>
                <a:cxn ang="0">
                  <a:pos x="31" y="44"/>
                </a:cxn>
                <a:cxn ang="0">
                  <a:pos x="31" y="37"/>
                </a:cxn>
                <a:cxn ang="0">
                  <a:pos x="28" y="30"/>
                </a:cxn>
                <a:cxn ang="0">
                  <a:pos x="26" y="29"/>
                </a:cxn>
                <a:cxn ang="0">
                  <a:pos x="23" y="27"/>
                </a:cxn>
                <a:cxn ang="0">
                  <a:pos x="16" y="27"/>
                </a:cxn>
                <a:cxn ang="0">
                  <a:pos x="15" y="29"/>
                </a:cxn>
                <a:cxn ang="0">
                  <a:pos x="13" y="29"/>
                </a:cxn>
                <a:cxn ang="0">
                  <a:pos x="10" y="30"/>
                </a:cxn>
                <a:cxn ang="0">
                  <a:pos x="8" y="32"/>
                </a:cxn>
                <a:cxn ang="0">
                  <a:pos x="1" y="32"/>
                </a:cxn>
                <a:cxn ang="0">
                  <a:pos x="6" y="0"/>
                </a:cxn>
              </a:cxnLst>
              <a:rect l="0" t="0" r="r" b="b"/>
              <a:pathLst>
                <a:path w="40" h="62">
                  <a:moveTo>
                    <a:pt x="6" y="0"/>
                  </a:moveTo>
                  <a:lnTo>
                    <a:pt x="36" y="0"/>
                  </a:lnTo>
                  <a:lnTo>
                    <a:pt x="36" y="9"/>
                  </a:lnTo>
                  <a:lnTo>
                    <a:pt x="13" y="9"/>
                  </a:lnTo>
                  <a:lnTo>
                    <a:pt x="10" y="25"/>
                  </a:lnTo>
                  <a:lnTo>
                    <a:pt x="13" y="22"/>
                  </a:lnTo>
                  <a:lnTo>
                    <a:pt x="18" y="20"/>
                  </a:lnTo>
                  <a:lnTo>
                    <a:pt x="26" y="20"/>
                  </a:lnTo>
                  <a:lnTo>
                    <a:pt x="30" y="22"/>
                  </a:lnTo>
                  <a:lnTo>
                    <a:pt x="35" y="25"/>
                  </a:lnTo>
                  <a:lnTo>
                    <a:pt x="36" y="29"/>
                  </a:lnTo>
                  <a:lnTo>
                    <a:pt x="40" y="39"/>
                  </a:lnTo>
                  <a:lnTo>
                    <a:pt x="38" y="46"/>
                  </a:lnTo>
                  <a:lnTo>
                    <a:pt x="36" y="51"/>
                  </a:lnTo>
                  <a:lnTo>
                    <a:pt x="35" y="54"/>
                  </a:lnTo>
                  <a:lnTo>
                    <a:pt x="25" y="61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6" y="57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8" y="44"/>
                  </a:lnTo>
                  <a:lnTo>
                    <a:pt x="10" y="49"/>
                  </a:lnTo>
                  <a:lnTo>
                    <a:pt x="11" y="52"/>
                  </a:lnTo>
                  <a:lnTo>
                    <a:pt x="15" y="54"/>
                  </a:lnTo>
                  <a:lnTo>
                    <a:pt x="23" y="54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1" y="44"/>
                  </a:lnTo>
                  <a:lnTo>
                    <a:pt x="31" y="37"/>
                  </a:lnTo>
                  <a:lnTo>
                    <a:pt x="28" y="30"/>
                  </a:lnTo>
                  <a:lnTo>
                    <a:pt x="26" y="29"/>
                  </a:lnTo>
                  <a:lnTo>
                    <a:pt x="23" y="27"/>
                  </a:lnTo>
                  <a:lnTo>
                    <a:pt x="16" y="27"/>
                  </a:lnTo>
                  <a:lnTo>
                    <a:pt x="15" y="29"/>
                  </a:lnTo>
                  <a:lnTo>
                    <a:pt x="13" y="29"/>
                  </a:lnTo>
                  <a:lnTo>
                    <a:pt x="10" y="30"/>
                  </a:lnTo>
                  <a:lnTo>
                    <a:pt x="8" y="32"/>
                  </a:lnTo>
                  <a:lnTo>
                    <a:pt x="1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1" name="Line 587"/>
            <p:cNvSpPr>
              <a:spLocks noChangeShapeType="1"/>
            </p:cNvSpPr>
            <p:nvPr/>
          </p:nvSpPr>
          <p:spPr bwMode="auto">
            <a:xfrm flipV="1">
              <a:off x="92868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2" name="Line 588"/>
            <p:cNvSpPr>
              <a:spLocks noChangeShapeType="1"/>
            </p:cNvSpPr>
            <p:nvPr/>
          </p:nvSpPr>
          <p:spPr bwMode="auto">
            <a:xfrm flipV="1">
              <a:off x="120173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3" name="Line 589"/>
            <p:cNvSpPr>
              <a:spLocks noChangeShapeType="1"/>
            </p:cNvSpPr>
            <p:nvPr/>
          </p:nvSpPr>
          <p:spPr bwMode="auto">
            <a:xfrm flipV="1">
              <a:off x="1479550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4" name="Line 590"/>
            <p:cNvSpPr>
              <a:spLocks noChangeShapeType="1"/>
            </p:cNvSpPr>
            <p:nvPr/>
          </p:nvSpPr>
          <p:spPr bwMode="auto">
            <a:xfrm flipV="1">
              <a:off x="1755775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5" name="Line 591"/>
            <p:cNvSpPr>
              <a:spLocks noChangeShapeType="1"/>
            </p:cNvSpPr>
            <p:nvPr/>
          </p:nvSpPr>
          <p:spPr bwMode="auto">
            <a:xfrm flipV="1">
              <a:off x="230663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6" name="Line 592"/>
            <p:cNvSpPr>
              <a:spLocks noChangeShapeType="1"/>
            </p:cNvSpPr>
            <p:nvPr/>
          </p:nvSpPr>
          <p:spPr bwMode="auto">
            <a:xfrm flipV="1">
              <a:off x="2581275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7" name="Line 593"/>
            <p:cNvSpPr>
              <a:spLocks noChangeShapeType="1"/>
            </p:cNvSpPr>
            <p:nvPr/>
          </p:nvSpPr>
          <p:spPr bwMode="auto">
            <a:xfrm flipV="1">
              <a:off x="285908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8" name="Line 594"/>
            <p:cNvSpPr>
              <a:spLocks noChangeShapeType="1"/>
            </p:cNvSpPr>
            <p:nvPr/>
          </p:nvSpPr>
          <p:spPr bwMode="auto">
            <a:xfrm flipV="1">
              <a:off x="3135313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9" name="Line 595"/>
            <p:cNvSpPr>
              <a:spLocks noChangeShapeType="1"/>
            </p:cNvSpPr>
            <p:nvPr/>
          </p:nvSpPr>
          <p:spPr bwMode="auto">
            <a:xfrm flipV="1">
              <a:off x="3686175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0" name="Line 596"/>
            <p:cNvSpPr>
              <a:spLocks noChangeShapeType="1"/>
            </p:cNvSpPr>
            <p:nvPr/>
          </p:nvSpPr>
          <p:spPr bwMode="auto">
            <a:xfrm flipV="1">
              <a:off x="396398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1" name="Line 597"/>
            <p:cNvSpPr>
              <a:spLocks noChangeShapeType="1"/>
            </p:cNvSpPr>
            <p:nvPr/>
          </p:nvSpPr>
          <p:spPr bwMode="auto">
            <a:xfrm flipV="1">
              <a:off x="423703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2" name="Line 598"/>
            <p:cNvSpPr>
              <a:spLocks noChangeShapeType="1"/>
            </p:cNvSpPr>
            <p:nvPr/>
          </p:nvSpPr>
          <p:spPr bwMode="auto">
            <a:xfrm flipV="1">
              <a:off x="4514850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3" name="Line 599"/>
            <p:cNvSpPr>
              <a:spLocks noChangeShapeType="1"/>
            </p:cNvSpPr>
            <p:nvPr/>
          </p:nvSpPr>
          <p:spPr bwMode="auto">
            <a:xfrm flipV="1">
              <a:off x="5065713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4" name="Line 600"/>
            <p:cNvSpPr>
              <a:spLocks noChangeShapeType="1"/>
            </p:cNvSpPr>
            <p:nvPr/>
          </p:nvSpPr>
          <p:spPr bwMode="auto">
            <a:xfrm flipV="1">
              <a:off x="534193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5" name="Line 601"/>
            <p:cNvSpPr>
              <a:spLocks noChangeShapeType="1"/>
            </p:cNvSpPr>
            <p:nvPr/>
          </p:nvSpPr>
          <p:spPr bwMode="auto">
            <a:xfrm flipV="1">
              <a:off x="5619750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6" name="Line 602"/>
            <p:cNvSpPr>
              <a:spLocks noChangeShapeType="1"/>
            </p:cNvSpPr>
            <p:nvPr/>
          </p:nvSpPr>
          <p:spPr bwMode="auto">
            <a:xfrm flipV="1">
              <a:off x="589438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7" name="Line 603"/>
            <p:cNvSpPr>
              <a:spLocks noChangeShapeType="1"/>
            </p:cNvSpPr>
            <p:nvPr/>
          </p:nvSpPr>
          <p:spPr bwMode="auto">
            <a:xfrm flipV="1">
              <a:off x="644683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8" name="Line 604"/>
            <p:cNvSpPr>
              <a:spLocks noChangeShapeType="1"/>
            </p:cNvSpPr>
            <p:nvPr/>
          </p:nvSpPr>
          <p:spPr bwMode="auto">
            <a:xfrm flipV="1">
              <a:off x="6721475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9" name="Line 605"/>
            <p:cNvSpPr>
              <a:spLocks noChangeShapeType="1"/>
            </p:cNvSpPr>
            <p:nvPr/>
          </p:nvSpPr>
          <p:spPr bwMode="auto">
            <a:xfrm flipV="1">
              <a:off x="699928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0" name="Line 606"/>
            <p:cNvSpPr>
              <a:spLocks noChangeShapeType="1"/>
            </p:cNvSpPr>
            <p:nvPr/>
          </p:nvSpPr>
          <p:spPr bwMode="auto">
            <a:xfrm flipV="1">
              <a:off x="727233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1" name="Line 607"/>
            <p:cNvSpPr>
              <a:spLocks noChangeShapeType="1"/>
            </p:cNvSpPr>
            <p:nvPr/>
          </p:nvSpPr>
          <p:spPr bwMode="auto">
            <a:xfrm flipV="1">
              <a:off x="7826375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2" name="Line 608"/>
            <p:cNvSpPr>
              <a:spLocks noChangeShapeType="1"/>
            </p:cNvSpPr>
            <p:nvPr/>
          </p:nvSpPr>
          <p:spPr bwMode="auto">
            <a:xfrm flipV="1">
              <a:off x="8101013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3" name="Line 609"/>
            <p:cNvSpPr>
              <a:spLocks noChangeShapeType="1"/>
            </p:cNvSpPr>
            <p:nvPr/>
          </p:nvSpPr>
          <p:spPr bwMode="auto">
            <a:xfrm flipV="1">
              <a:off x="8377238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4" name="Line 610"/>
            <p:cNvSpPr>
              <a:spLocks noChangeShapeType="1"/>
            </p:cNvSpPr>
            <p:nvPr/>
          </p:nvSpPr>
          <p:spPr bwMode="auto">
            <a:xfrm flipV="1">
              <a:off x="8655050" y="555783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5" name="Line 611"/>
            <p:cNvSpPr>
              <a:spLocks noChangeShapeType="1"/>
            </p:cNvSpPr>
            <p:nvPr/>
          </p:nvSpPr>
          <p:spPr bwMode="auto">
            <a:xfrm>
              <a:off x="650875" y="5640388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6" name="Freeform 612"/>
            <p:cNvSpPr>
              <a:spLocks noEditPoints="1"/>
            </p:cNvSpPr>
            <p:nvPr/>
          </p:nvSpPr>
          <p:spPr bwMode="auto">
            <a:xfrm>
              <a:off x="366713" y="5589588"/>
              <a:ext cx="63500" cy="9842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3" y="8"/>
                </a:cxn>
                <a:cxn ang="0">
                  <a:pos x="8" y="18"/>
                </a:cxn>
                <a:cxn ang="0">
                  <a:pos x="8" y="38"/>
                </a:cxn>
                <a:cxn ang="0">
                  <a:pos x="10" y="45"/>
                </a:cxn>
                <a:cxn ang="0">
                  <a:pos x="11" y="50"/>
                </a:cxn>
                <a:cxn ang="0">
                  <a:pos x="15" y="52"/>
                </a:cxn>
                <a:cxn ang="0">
                  <a:pos x="16" y="53"/>
                </a:cxn>
                <a:cxn ang="0">
                  <a:pos x="23" y="53"/>
                </a:cxn>
                <a:cxn ang="0">
                  <a:pos x="27" y="52"/>
                </a:cxn>
                <a:cxn ang="0">
                  <a:pos x="28" y="50"/>
                </a:cxn>
                <a:cxn ang="0">
                  <a:pos x="30" y="45"/>
                </a:cxn>
                <a:cxn ang="0">
                  <a:pos x="32" y="38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7" y="8"/>
                </a:cxn>
                <a:cxn ang="0">
                  <a:pos x="23" y="6"/>
                </a:cxn>
                <a:cxn ang="0">
                  <a:pos x="16" y="6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8" y="1"/>
                </a:cxn>
                <a:cxn ang="0">
                  <a:pos x="30" y="3"/>
                </a:cxn>
                <a:cxn ang="0">
                  <a:pos x="33" y="5"/>
                </a:cxn>
                <a:cxn ang="0">
                  <a:pos x="37" y="12"/>
                </a:cxn>
                <a:cxn ang="0">
                  <a:pos x="38" y="17"/>
                </a:cxn>
                <a:cxn ang="0">
                  <a:pos x="38" y="20"/>
                </a:cxn>
                <a:cxn ang="0">
                  <a:pos x="40" y="25"/>
                </a:cxn>
                <a:cxn ang="0">
                  <a:pos x="40" y="30"/>
                </a:cxn>
                <a:cxn ang="0">
                  <a:pos x="38" y="40"/>
                </a:cxn>
                <a:cxn ang="0">
                  <a:pos x="38" y="48"/>
                </a:cxn>
                <a:cxn ang="0">
                  <a:pos x="35" y="53"/>
                </a:cxn>
                <a:cxn ang="0">
                  <a:pos x="30" y="57"/>
                </a:cxn>
                <a:cxn ang="0">
                  <a:pos x="28" y="60"/>
                </a:cxn>
                <a:cxn ang="0">
                  <a:pos x="25" y="60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6" y="55"/>
                </a:cxn>
                <a:cxn ang="0">
                  <a:pos x="3" y="50"/>
                </a:cxn>
                <a:cxn ang="0">
                  <a:pos x="1" y="45"/>
                </a:cxn>
                <a:cxn ang="0">
                  <a:pos x="0" y="38"/>
                </a:cxn>
                <a:cxn ang="0">
                  <a:pos x="0" y="23"/>
                </a:cxn>
                <a:cxn ang="0">
                  <a:pos x="5" y="8"/>
                </a:cxn>
                <a:cxn ang="0">
                  <a:pos x="6" y="5"/>
                </a:cxn>
                <a:cxn ang="0">
                  <a:pos x="8" y="3"/>
                </a:cxn>
                <a:cxn ang="0">
                  <a:pos x="15" y="0"/>
                </a:cxn>
              </a:cxnLst>
              <a:rect l="0" t="0" r="r" b="b"/>
              <a:pathLst>
                <a:path w="40" h="62">
                  <a:moveTo>
                    <a:pt x="16" y="6"/>
                  </a:moveTo>
                  <a:lnTo>
                    <a:pt x="13" y="8"/>
                  </a:lnTo>
                  <a:lnTo>
                    <a:pt x="8" y="18"/>
                  </a:lnTo>
                  <a:lnTo>
                    <a:pt x="8" y="38"/>
                  </a:lnTo>
                  <a:lnTo>
                    <a:pt x="10" y="45"/>
                  </a:lnTo>
                  <a:lnTo>
                    <a:pt x="11" y="50"/>
                  </a:lnTo>
                  <a:lnTo>
                    <a:pt x="15" y="52"/>
                  </a:lnTo>
                  <a:lnTo>
                    <a:pt x="16" y="53"/>
                  </a:lnTo>
                  <a:lnTo>
                    <a:pt x="23" y="53"/>
                  </a:lnTo>
                  <a:lnTo>
                    <a:pt x="27" y="52"/>
                  </a:lnTo>
                  <a:lnTo>
                    <a:pt x="28" y="50"/>
                  </a:lnTo>
                  <a:lnTo>
                    <a:pt x="30" y="45"/>
                  </a:lnTo>
                  <a:lnTo>
                    <a:pt x="32" y="38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7" y="8"/>
                  </a:lnTo>
                  <a:lnTo>
                    <a:pt x="23" y="6"/>
                  </a:lnTo>
                  <a:lnTo>
                    <a:pt x="16" y="6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3" y="5"/>
                  </a:lnTo>
                  <a:lnTo>
                    <a:pt x="37" y="12"/>
                  </a:lnTo>
                  <a:lnTo>
                    <a:pt x="38" y="17"/>
                  </a:lnTo>
                  <a:lnTo>
                    <a:pt x="38" y="20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38" y="40"/>
                  </a:lnTo>
                  <a:lnTo>
                    <a:pt x="38" y="48"/>
                  </a:lnTo>
                  <a:lnTo>
                    <a:pt x="35" y="53"/>
                  </a:lnTo>
                  <a:lnTo>
                    <a:pt x="30" y="57"/>
                  </a:lnTo>
                  <a:lnTo>
                    <a:pt x="28" y="60"/>
                  </a:lnTo>
                  <a:lnTo>
                    <a:pt x="25" y="60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6" y="55"/>
                  </a:lnTo>
                  <a:lnTo>
                    <a:pt x="3" y="50"/>
                  </a:lnTo>
                  <a:lnTo>
                    <a:pt x="1" y="45"/>
                  </a:lnTo>
                  <a:lnTo>
                    <a:pt x="0" y="38"/>
                  </a:lnTo>
                  <a:lnTo>
                    <a:pt x="0" y="23"/>
                  </a:lnTo>
                  <a:lnTo>
                    <a:pt x="5" y="8"/>
                  </a:lnTo>
                  <a:lnTo>
                    <a:pt x="6" y="5"/>
                  </a:lnTo>
                  <a:lnTo>
                    <a:pt x="8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7" name="Rectangle 613"/>
            <p:cNvSpPr>
              <a:spLocks noChangeArrowheads="1"/>
            </p:cNvSpPr>
            <p:nvPr/>
          </p:nvSpPr>
          <p:spPr bwMode="auto">
            <a:xfrm>
              <a:off x="446088" y="5672138"/>
              <a:ext cx="12700" cy="127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8" name="Freeform 614"/>
            <p:cNvSpPr>
              <a:spLocks noEditPoints="1"/>
            </p:cNvSpPr>
            <p:nvPr/>
          </p:nvSpPr>
          <p:spPr bwMode="auto">
            <a:xfrm>
              <a:off x="477838" y="5589588"/>
              <a:ext cx="63500" cy="9842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4" y="8"/>
                </a:cxn>
                <a:cxn ang="0">
                  <a:pos x="9" y="18"/>
                </a:cxn>
                <a:cxn ang="0">
                  <a:pos x="9" y="42"/>
                </a:cxn>
                <a:cxn ang="0">
                  <a:pos x="10" y="47"/>
                </a:cxn>
                <a:cxn ang="0">
                  <a:pos x="12" y="50"/>
                </a:cxn>
                <a:cxn ang="0">
                  <a:pos x="14" y="52"/>
                </a:cxn>
                <a:cxn ang="0">
                  <a:pos x="17" y="53"/>
                </a:cxn>
                <a:cxn ang="0">
                  <a:pos x="24" y="53"/>
                </a:cxn>
                <a:cxn ang="0">
                  <a:pos x="25" y="52"/>
                </a:cxn>
                <a:cxn ang="0">
                  <a:pos x="29" y="50"/>
                </a:cxn>
                <a:cxn ang="0">
                  <a:pos x="30" y="45"/>
                </a:cxn>
                <a:cxn ang="0">
                  <a:pos x="32" y="38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9" y="12"/>
                </a:cxn>
                <a:cxn ang="0">
                  <a:pos x="24" y="6"/>
                </a:cxn>
                <a:cxn ang="0">
                  <a:pos x="17" y="6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9" y="1"/>
                </a:cxn>
                <a:cxn ang="0">
                  <a:pos x="30" y="3"/>
                </a:cxn>
                <a:cxn ang="0">
                  <a:pos x="34" y="5"/>
                </a:cxn>
                <a:cxn ang="0">
                  <a:pos x="34" y="8"/>
                </a:cxn>
                <a:cxn ang="0">
                  <a:pos x="35" y="10"/>
                </a:cxn>
                <a:cxn ang="0">
                  <a:pos x="39" y="17"/>
                </a:cxn>
                <a:cxn ang="0">
                  <a:pos x="39" y="25"/>
                </a:cxn>
                <a:cxn ang="0">
                  <a:pos x="40" y="30"/>
                </a:cxn>
                <a:cxn ang="0">
                  <a:pos x="39" y="40"/>
                </a:cxn>
                <a:cxn ang="0">
                  <a:pos x="39" y="48"/>
                </a:cxn>
                <a:cxn ang="0">
                  <a:pos x="35" y="53"/>
                </a:cxn>
                <a:cxn ang="0">
                  <a:pos x="30" y="57"/>
                </a:cxn>
                <a:cxn ang="0">
                  <a:pos x="27" y="60"/>
                </a:cxn>
                <a:cxn ang="0">
                  <a:pos x="24" y="60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7" y="55"/>
                </a:cxn>
                <a:cxn ang="0">
                  <a:pos x="3" y="50"/>
                </a:cxn>
                <a:cxn ang="0">
                  <a:pos x="2" y="45"/>
                </a:cxn>
                <a:cxn ang="0">
                  <a:pos x="0" y="38"/>
                </a:cxn>
                <a:cxn ang="0">
                  <a:pos x="0" y="23"/>
                </a:cxn>
                <a:cxn ang="0">
                  <a:pos x="5" y="8"/>
                </a:cxn>
                <a:cxn ang="0">
                  <a:pos x="7" y="5"/>
                </a:cxn>
                <a:cxn ang="0">
                  <a:pos x="9" y="3"/>
                </a:cxn>
                <a:cxn ang="0">
                  <a:pos x="15" y="0"/>
                </a:cxn>
              </a:cxnLst>
              <a:rect l="0" t="0" r="r" b="b"/>
              <a:pathLst>
                <a:path w="40" h="62">
                  <a:moveTo>
                    <a:pt x="17" y="6"/>
                  </a:moveTo>
                  <a:lnTo>
                    <a:pt x="14" y="8"/>
                  </a:lnTo>
                  <a:lnTo>
                    <a:pt x="9" y="18"/>
                  </a:lnTo>
                  <a:lnTo>
                    <a:pt x="9" y="42"/>
                  </a:lnTo>
                  <a:lnTo>
                    <a:pt x="10" y="47"/>
                  </a:lnTo>
                  <a:lnTo>
                    <a:pt x="12" y="50"/>
                  </a:lnTo>
                  <a:lnTo>
                    <a:pt x="14" y="52"/>
                  </a:lnTo>
                  <a:lnTo>
                    <a:pt x="17" y="53"/>
                  </a:lnTo>
                  <a:lnTo>
                    <a:pt x="24" y="53"/>
                  </a:lnTo>
                  <a:lnTo>
                    <a:pt x="25" y="52"/>
                  </a:lnTo>
                  <a:lnTo>
                    <a:pt x="29" y="50"/>
                  </a:lnTo>
                  <a:lnTo>
                    <a:pt x="30" y="45"/>
                  </a:lnTo>
                  <a:lnTo>
                    <a:pt x="32" y="38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4" y="6"/>
                  </a:lnTo>
                  <a:lnTo>
                    <a:pt x="17" y="6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9" y="17"/>
                  </a:lnTo>
                  <a:lnTo>
                    <a:pt x="39" y="25"/>
                  </a:lnTo>
                  <a:lnTo>
                    <a:pt x="40" y="30"/>
                  </a:lnTo>
                  <a:lnTo>
                    <a:pt x="39" y="40"/>
                  </a:lnTo>
                  <a:lnTo>
                    <a:pt x="39" y="48"/>
                  </a:lnTo>
                  <a:lnTo>
                    <a:pt x="35" y="53"/>
                  </a:lnTo>
                  <a:lnTo>
                    <a:pt x="30" y="57"/>
                  </a:lnTo>
                  <a:lnTo>
                    <a:pt x="27" y="60"/>
                  </a:lnTo>
                  <a:lnTo>
                    <a:pt x="24" y="60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7" y="55"/>
                  </a:lnTo>
                  <a:lnTo>
                    <a:pt x="3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23"/>
                  </a:lnTo>
                  <a:lnTo>
                    <a:pt x="5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9" name="Freeform 615"/>
            <p:cNvSpPr>
              <a:spLocks noEditPoints="1"/>
            </p:cNvSpPr>
            <p:nvPr/>
          </p:nvSpPr>
          <p:spPr bwMode="auto">
            <a:xfrm>
              <a:off x="552450" y="5589588"/>
              <a:ext cx="61913" cy="98425"/>
            </a:xfrm>
            <a:custGeom>
              <a:avLst/>
              <a:gdLst/>
              <a:ahLst/>
              <a:cxnLst>
                <a:cxn ang="0">
                  <a:pos x="19" y="6"/>
                </a:cxn>
                <a:cxn ang="0">
                  <a:pos x="15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8" y="23"/>
                </a:cxn>
                <a:cxn ang="0">
                  <a:pos x="7" y="30"/>
                </a:cxn>
                <a:cxn ang="0">
                  <a:pos x="8" y="38"/>
                </a:cxn>
                <a:cxn ang="0">
                  <a:pos x="8" y="45"/>
                </a:cxn>
                <a:cxn ang="0">
                  <a:pos x="12" y="50"/>
                </a:cxn>
                <a:cxn ang="0">
                  <a:pos x="14" y="52"/>
                </a:cxn>
                <a:cxn ang="0">
                  <a:pos x="17" y="53"/>
                </a:cxn>
                <a:cxn ang="0">
                  <a:pos x="24" y="53"/>
                </a:cxn>
                <a:cxn ang="0">
                  <a:pos x="25" y="52"/>
                </a:cxn>
                <a:cxn ang="0">
                  <a:pos x="29" y="50"/>
                </a:cxn>
                <a:cxn ang="0">
                  <a:pos x="30" y="45"/>
                </a:cxn>
                <a:cxn ang="0">
                  <a:pos x="30" y="38"/>
                </a:cxn>
                <a:cxn ang="0">
                  <a:pos x="32" y="30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9" y="12"/>
                </a:cxn>
                <a:cxn ang="0">
                  <a:pos x="25" y="8"/>
                </a:cxn>
                <a:cxn ang="0">
                  <a:pos x="22" y="6"/>
                </a:cxn>
                <a:cxn ang="0">
                  <a:pos x="19" y="6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9" y="1"/>
                </a:cxn>
                <a:cxn ang="0">
                  <a:pos x="32" y="5"/>
                </a:cxn>
                <a:cxn ang="0">
                  <a:pos x="35" y="12"/>
                </a:cxn>
                <a:cxn ang="0">
                  <a:pos x="37" y="17"/>
                </a:cxn>
                <a:cxn ang="0">
                  <a:pos x="39" y="20"/>
                </a:cxn>
                <a:cxn ang="0">
                  <a:pos x="39" y="43"/>
                </a:cxn>
                <a:cxn ang="0">
                  <a:pos x="37" y="48"/>
                </a:cxn>
                <a:cxn ang="0">
                  <a:pos x="34" y="53"/>
                </a:cxn>
                <a:cxn ang="0">
                  <a:pos x="27" y="60"/>
                </a:cxn>
                <a:cxn ang="0">
                  <a:pos x="24" y="60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5" y="55"/>
                </a:cxn>
                <a:cxn ang="0">
                  <a:pos x="2" y="45"/>
                </a:cxn>
                <a:cxn ang="0">
                  <a:pos x="0" y="38"/>
                </a:cxn>
                <a:cxn ang="0">
                  <a:pos x="0" y="18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15" y="0"/>
                </a:cxn>
              </a:cxnLst>
              <a:rect l="0" t="0" r="r" b="b"/>
              <a:pathLst>
                <a:path w="39" h="62">
                  <a:moveTo>
                    <a:pt x="19" y="6"/>
                  </a:moveTo>
                  <a:lnTo>
                    <a:pt x="15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8" y="23"/>
                  </a:lnTo>
                  <a:lnTo>
                    <a:pt x="7" y="30"/>
                  </a:lnTo>
                  <a:lnTo>
                    <a:pt x="8" y="38"/>
                  </a:lnTo>
                  <a:lnTo>
                    <a:pt x="8" y="45"/>
                  </a:lnTo>
                  <a:lnTo>
                    <a:pt x="12" y="50"/>
                  </a:lnTo>
                  <a:lnTo>
                    <a:pt x="14" y="52"/>
                  </a:lnTo>
                  <a:lnTo>
                    <a:pt x="17" y="53"/>
                  </a:lnTo>
                  <a:lnTo>
                    <a:pt x="24" y="53"/>
                  </a:lnTo>
                  <a:lnTo>
                    <a:pt x="25" y="52"/>
                  </a:lnTo>
                  <a:lnTo>
                    <a:pt x="29" y="50"/>
                  </a:lnTo>
                  <a:lnTo>
                    <a:pt x="30" y="45"/>
                  </a:lnTo>
                  <a:lnTo>
                    <a:pt x="30" y="38"/>
                  </a:lnTo>
                  <a:lnTo>
                    <a:pt x="32" y="30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19" y="6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9" y="1"/>
                  </a:lnTo>
                  <a:lnTo>
                    <a:pt x="32" y="5"/>
                  </a:lnTo>
                  <a:lnTo>
                    <a:pt x="35" y="12"/>
                  </a:lnTo>
                  <a:lnTo>
                    <a:pt x="37" y="17"/>
                  </a:lnTo>
                  <a:lnTo>
                    <a:pt x="39" y="20"/>
                  </a:lnTo>
                  <a:lnTo>
                    <a:pt x="39" y="43"/>
                  </a:lnTo>
                  <a:lnTo>
                    <a:pt x="37" y="48"/>
                  </a:lnTo>
                  <a:lnTo>
                    <a:pt x="34" y="53"/>
                  </a:lnTo>
                  <a:lnTo>
                    <a:pt x="27" y="60"/>
                  </a:lnTo>
                  <a:lnTo>
                    <a:pt x="24" y="60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5" y="55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18"/>
                  </a:lnTo>
                  <a:lnTo>
                    <a:pt x="3" y="8"/>
                  </a:lnTo>
                  <a:lnTo>
                    <a:pt x="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" name="Line 616"/>
            <p:cNvSpPr>
              <a:spLocks noChangeShapeType="1"/>
            </p:cNvSpPr>
            <p:nvPr/>
          </p:nvSpPr>
          <p:spPr bwMode="auto">
            <a:xfrm>
              <a:off x="650875" y="5295900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" name="Freeform 617"/>
            <p:cNvSpPr>
              <a:spLocks noEditPoints="1"/>
            </p:cNvSpPr>
            <p:nvPr/>
          </p:nvSpPr>
          <p:spPr bwMode="auto">
            <a:xfrm>
              <a:off x="366713" y="5245100"/>
              <a:ext cx="63500" cy="98425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3" y="9"/>
                </a:cxn>
                <a:cxn ang="0">
                  <a:pos x="8" y="19"/>
                </a:cxn>
                <a:cxn ang="0">
                  <a:pos x="8" y="39"/>
                </a:cxn>
                <a:cxn ang="0">
                  <a:pos x="10" y="46"/>
                </a:cxn>
                <a:cxn ang="0">
                  <a:pos x="11" y="51"/>
                </a:cxn>
                <a:cxn ang="0">
                  <a:pos x="15" y="52"/>
                </a:cxn>
                <a:cxn ang="0">
                  <a:pos x="16" y="54"/>
                </a:cxn>
                <a:cxn ang="0">
                  <a:pos x="23" y="54"/>
                </a:cxn>
                <a:cxn ang="0">
                  <a:pos x="27" y="52"/>
                </a:cxn>
                <a:cxn ang="0">
                  <a:pos x="28" y="51"/>
                </a:cxn>
                <a:cxn ang="0">
                  <a:pos x="30" y="46"/>
                </a:cxn>
                <a:cxn ang="0">
                  <a:pos x="32" y="39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7" y="9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8" y="2"/>
                </a:cxn>
                <a:cxn ang="0">
                  <a:pos x="30" y="4"/>
                </a:cxn>
                <a:cxn ang="0">
                  <a:pos x="33" y="5"/>
                </a:cxn>
                <a:cxn ang="0">
                  <a:pos x="37" y="12"/>
                </a:cxn>
                <a:cxn ang="0">
                  <a:pos x="38" y="17"/>
                </a:cxn>
                <a:cxn ang="0">
                  <a:pos x="38" y="20"/>
                </a:cxn>
                <a:cxn ang="0">
                  <a:pos x="40" y="25"/>
                </a:cxn>
                <a:cxn ang="0">
                  <a:pos x="40" y="30"/>
                </a:cxn>
                <a:cxn ang="0">
                  <a:pos x="38" y="41"/>
                </a:cxn>
                <a:cxn ang="0">
                  <a:pos x="38" y="49"/>
                </a:cxn>
                <a:cxn ang="0">
                  <a:pos x="35" y="54"/>
                </a:cxn>
                <a:cxn ang="0">
                  <a:pos x="30" y="57"/>
                </a:cxn>
                <a:cxn ang="0">
                  <a:pos x="28" y="61"/>
                </a:cxn>
                <a:cxn ang="0">
                  <a:pos x="25" y="61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6" y="56"/>
                </a:cxn>
                <a:cxn ang="0">
                  <a:pos x="3" y="51"/>
                </a:cxn>
                <a:cxn ang="0">
                  <a:pos x="1" y="46"/>
                </a:cxn>
                <a:cxn ang="0">
                  <a:pos x="0" y="39"/>
                </a:cxn>
                <a:cxn ang="0">
                  <a:pos x="0" y="24"/>
                </a:cxn>
                <a:cxn ang="0">
                  <a:pos x="5" y="9"/>
                </a:cxn>
                <a:cxn ang="0">
                  <a:pos x="6" y="5"/>
                </a:cxn>
                <a:cxn ang="0">
                  <a:pos x="8" y="4"/>
                </a:cxn>
                <a:cxn ang="0">
                  <a:pos x="15" y="0"/>
                </a:cxn>
              </a:cxnLst>
              <a:rect l="0" t="0" r="r" b="b"/>
              <a:pathLst>
                <a:path w="40" h="62">
                  <a:moveTo>
                    <a:pt x="16" y="7"/>
                  </a:moveTo>
                  <a:lnTo>
                    <a:pt x="13" y="9"/>
                  </a:lnTo>
                  <a:lnTo>
                    <a:pt x="8" y="19"/>
                  </a:lnTo>
                  <a:lnTo>
                    <a:pt x="8" y="39"/>
                  </a:lnTo>
                  <a:lnTo>
                    <a:pt x="10" y="46"/>
                  </a:lnTo>
                  <a:lnTo>
                    <a:pt x="11" y="51"/>
                  </a:lnTo>
                  <a:lnTo>
                    <a:pt x="15" y="52"/>
                  </a:lnTo>
                  <a:lnTo>
                    <a:pt x="16" y="54"/>
                  </a:lnTo>
                  <a:lnTo>
                    <a:pt x="23" y="54"/>
                  </a:lnTo>
                  <a:lnTo>
                    <a:pt x="27" y="52"/>
                  </a:lnTo>
                  <a:lnTo>
                    <a:pt x="28" y="51"/>
                  </a:lnTo>
                  <a:lnTo>
                    <a:pt x="30" y="46"/>
                  </a:lnTo>
                  <a:lnTo>
                    <a:pt x="32" y="39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3" y="7"/>
                  </a:lnTo>
                  <a:lnTo>
                    <a:pt x="16" y="7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3" y="5"/>
                  </a:lnTo>
                  <a:lnTo>
                    <a:pt x="37" y="12"/>
                  </a:lnTo>
                  <a:lnTo>
                    <a:pt x="38" y="17"/>
                  </a:lnTo>
                  <a:lnTo>
                    <a:pt x="38" y="20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38" y="41"/>
                  </a:lnTo>
                  <a:lnTo>
                    <a:pt x="38" y="49"/>
                  </a:lnTo>
                  <a:lnTo>
                    <a:pt x="35" y="54"/>
                  </a:lnTo>
                  <a:lnTo>
                    <a:pt x="30" y="57"/>
                  </a:lnTo>
                  <a:lnTo>
                    <a:pt x="28" y="61"/>
                  </a:lnTo>
                  <a:lnTo>
                    <a:pt x="25" y="61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6" y="56"/>
                  </a:lnTo>
                  <a:lnTo>
                    <a:pt x="3" y="51"/>
                  </a:lnTo>
                  <a:lnTo>
                    <a:pt x="1" y="46"/>
                  </a:lnTo>
                  <a:lnTo>
                    <a:pt x="0" y="39"/>
                  </a:lnTo>
                  <a:lnTo>
                    <a:pt x="0" y="24"/>
                  </a:lnTo>
                  <a:lnTo>
                    <a:pt x="5" y="9"/>
                  </a:lnTo>
                  <a:lnTo>
                    <a:pt x="6" y="5"/>
                  </a:lnTo>
                  <a:lnTo>
                    <a:pt x="8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2" name="Rectangle 618"/>
            <p:cNvSpPr>
              <a:spLocks noChangeArrowheads="1"/>
            </p:cNvSpPr>
            <p:nvPr/>
          </p:nvSpPr>
          <p:spPr bwMode="auto">
            <a:xfrm>
              <a:off x="446088" y="5327650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3" name="Freeform 619"/>
            <p:cNvSpPr>
              <a:spLocks/>
            </p:cNvSpPr>
            <p:nvPr/>
          </p:nvSpPr>
          <p:spPr bwMode="auto">
            <a:xfrm>
              <a:off x="474663" y="5245100"/>
              <a:ext cx="65088" cy="9683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7" y="0"/>
                </a:cxn>
                <a:cxn ang="0">
                  <a:pos x="34" y="4"/>
                </a:cxn>
                <a:cxn ang="0">
                  <a:pos x="37" y="9"/>
                </a:cxn>
                <a:cxn ang="0">
                  <a:pos x="39" y="12"/>
                </a:cxn>
                <a:cxn ang="0">
                  <a:pos x="41" y="17"/>
                </a:cxn>
                <a:cxn ang="0">
                  <a:pos x="37" y="24"/>
                </a:cxn>
                <a:cxn ang="0">
                  <a:pos x="37" y="27"/>
                </a:cxn>
                <a:cxn ang="0">
                  <a:pos x="34" y="30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4" y="41"/>
                </a:cxn>
                <a:cxn ang="0">
                  <a:pos x="19" y="44"/>
                </a:cxn>
                <a:cxn ang="0">
                  <a:pos x="17" y="47"/>
                </a:cxn>
                <a:cxn ang="0">
                  <a:pos x="14" y="49"/>
                </a:cxn>
                <a:cxn ang="0">
                  <a:pos x="14" y="51"/>
                </a:cxn>
                <a:cxn ang="0">
                  <a:pos x="12" y="52"/>
                </a:cxn>
                <a:cxn ang="0">
                  <a:pos x="41" y="52"/>
                </a:cxn>
                <a:cxn ang="0">
                  <a:pos x="41" y="61"/>
                </a:cxn>
                <a:cxn ang="0">
                  <a:pos x="0" y="61"/>
                </a:cxn>
                <a:cxn ang="0">
                  <a:pos x="0" y="57"/>
                </a:cxn>
                <a:cxn ang="0">
                  <a:pos x="2" y="56"/>
                </a:cxn>
                <a:cxn ang="0">
                  <a:pos x="4" y="51"/>
                </a:cxn>
                <a:cxn ang="0">
                  <a:pos x="7" y="47"/>
                </a:cxn>
                <a:cxn ang="0">
                  <a:pos x="9" y="44"/>
                </a:cxn>
                <a:cxn ang="0">
                  <a:pos x="16" y="37"/>
                </a:cxn>
                <a:cxn ang="0">
                  <a:pos x="22" y="32"/>
                </a:cxn>
                <a:cxn ang="0">
                  <a:pos x="29" y="25"/>
                </a:cxn>
                <a:cxn ang="0">
                  <a:pos x="31" y="22"/>
                </a:cxn>
                <a:cxn ang="0">
                  <a:pos x="32" y="20"/>
                </a:cxn>
                <a:cxn ang="0">
                  <a:pos x="32" y="17"/>
                </a:cxn>
                <a:cxn ang="0">
                  <a:pos x="29" y="10"/>
                </a:cxn>
                <a:cxn ang="0">
                  <a:pos x="26" y="7"/>
                </a:cxn>
                <a:cxn ang="0">
                  <a:pos x="19" y="7"/>
                </a:cxn>
                <a:cxn ang="0">
                  <a:pos x="16" y="9"/>
                </a:cxn>
                <a:cxn ang="0">
                  <a:pos x="11" y="14"/>
                </a:cxn>
                <a:cxn ang="0">
                  <a:pos x="11" y="17"/>
                </a:cxn>
                <a:cxn ang="0">
                  <a:pos x="2" y="17"/>
                </a:cxn>
                <a:cxn ang="0">
                  <a:pos x="5" y="7"/>
                </a:cxn>
                <a:cxn ang="0">
                  <a:pos x="9" y="4"/>
                </a:cxn>
                <a:cxn ang="0">
                  <a:pos x="12" y="2"/>
                </a:cxn>
                <a:cxn ang="0">
                  <a:pos x="17" y="0"/>
                </a:cxn>
              </a:cxnLst>
              <a:rect l="0" t="0" r="r" b="b"/>
              <a:pathLst>
                <a:path w="41" h="61">
                  <a:moveTo>
                    <a:pt x="17" y="0"/>
                  </a:moveTo>
                  <a:lnTo>
                    <a:pt x="27" y="0"/>
                  </a:lnTo>
                  <a:lnTo>
                    <a:pt x="34" y="4"/>
                  </a:lnTo>
                  <a:lnTo>
                    <a:pt x="37" y="9"/>
                  </a:lnTo>
                  <a:lnTo>
                    <a:pt x="39" y="12"/>
                  </a:lnTo>
                  <a:lnTo>
                    <a:pt x="41" y="17"/>
                  </a:lnTo>
                  <a:lnTo>
                    <a:pt x="37" y="24"/>
                  </a:lnTo>
                  <a:lnTo>
                    <a:pt x="37" y="27"/>
                  </a:lnTo>
                  <a:lnTo>
                    <a:pt x="34" y="30"/>
                  </a:lnTo>
                  <a:lnTo>
                    <a:pt x="32" y="34"/>
                  </a:lnTo>
                  <a:lnTo>
                    <a:pt x="27" y="37"/>
                  </a:lnTo>
                  <a:lnTo>
                    <a:pt x="24" y="41"/>
                  </a:lnTo>
                  <a:lnTo>
                    <a:pt x="19" y="44"/>
                  </a:lnTo>
                  <a:lnTo>
                    <a:pt x="17" y="47"/>
                  </a:lnTo>
                  <a:lnTo>
                    <a:pt x="14" y="49"/>
                  </a:lnTo>
                  <a:lnTo>
                    <a:pt x="14" y="51"/>
                  </a:lnTo>
                  <a:lnTo>
                    <a:pt x="12" y="52"/>
                  </a:lnTo>
                  <a:lnTo>
                    <a:pt x="41" y="52"/>
                  </a:lnTo>
                  <a:lnTo>
                    <a:pt x="41" y="61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2" y="56"/>
                  </a:lnTo>
                  <a:lnTo>
                    <a:pt x="4" y="51"/>
                  </a:lnTo>
                  <a:lnTo>
                    <a:pt x="7" y="47"/>
                  </a:lnTo>
                  <a:lnTo>
                    <a:pt x="9" y="44"/>
                  </a:lnTo>
                  <a:lnTo>
                    <a:pt x="16" y="37"/>
                  </a:lnTo>
                  <a:lnTo>
                    <a:pt x="22" y="32"/>
                  </a:lnTo>
                  <a:lnTo>
                    <a:pt x="29" y="25"/>
                  </a:lnTo>
                  <a:lnTo>
                    <a:pt x="31" y="22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0"/>
                  </a:lnTo>
                  <a:lnTo>
                    <a:pt x="26" y="7"/>
                  </a:lnTo>
                  <a:lnTo>
                    <a:pt x="19" y="7"/>
                  </a:lnTo>
                  <a:lnTo>
                    <a:pt x="16" y="9"/>
                  </a:lnTo>
                  <a:lnTo>
                    <a:pt x="11" y="14"/>
                  </a:lnTo>
                  <a:lnTo>
                    <a:pt x="11" y="17"/>
                  </a:lnTo>
                  <a:lnTo>
                    <a:pt x="2" y="17"/>
                  </a:lnTo>
                  <a:lnTo>
                    <a:pt x="5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4" name="Freeform 620"/>
            <p:cNvSpPr>
              <a:spLocks/>
            </p:cNvSpPr>
            <p:nvPr/>
          </p:nvSpPr>
          <p:spPr bwMode="auto">
            <a:xfrm>
              <a:off x="552450" y="5245100"/>
              <a:ext cx="61913" cy="984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5" y="0"/>
                </a:cxn>
                <a:cxn ang="0">
                  <a:pos x="35" y="9"/>
                </a:cxn>
                <a:cxn ang="0">
                  <a:pos x="14" y="9"/>
                </a:cxn>
                <a:cxn ang="0">
                  <a:pos x="10" y="25"/>
                </a:cxn>
                <a:cxn ang="0">
                  <a:pos x="15" y="22"/>
                </a:cxn>
                <a:cxn ang="0">
                  <a:pos x="20" y="20"/>
                </a:cxn>
                <a:cxn ang="0">
                  <a:pos x="25" y="20"/>
                </a:cxn>
                <a:cxn ang="0">
                  <a:pos x="30" y="22"/>
                </a:cxn>
                <a:cxn ang="0">
                  <a:pos x="37" y="29"/>
                </a:cxn>
                <a:cxn ang="0">
                  <a:pos x="39" y="34"/>
                </a:cxn>
                <a:cxn ang="0">
                  <a:pos x="39" y="46"/>
                </a:cxn>
                <a:cxn ang="0">
                  <a:pos x="37" y="51"/>
                </a:cxn>
                <a:cxn ang="0">
                  <a:pos x="35" y="54"/>
                </a:cxn>
                <a:cxn ang="0">
                  <a:pos x="25" y="61"/>
                </a:cxn>
                <a:cxn ang="0">
                  <a:pos x="19" y="62"/>
                </a:cxn>
                <a:cxn ang="0">
                  <a:pos x="12" y="61"/>
                </a:cxn>
                <a:cxn ang="0">
                  <a:pos x="5" y="57"/>
                </a:cxn>
                <a:cxn ang="0">
                  <a:pos x="3" y="54"/>
                </a:cxn>
                <a:cxn ang="0">
                  <a:pos x="0" y="49"/>
                </a:cxn>
                <a:cxn ang="0">
                  <a:pos x="0" y="46"/>
                </a:cxn>
                <a:cxn ang="0">
                  <a:pos x="7" y="44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5" y="54"/>
                </a:cxn>
                <a:cxn ang="0">
                  <a:pos x="22" y="54"/>
                </a:cxn>
                <a:cxn ang="0">
                  <a:pos x="29" y="51"/>
                </a:cxn>
                <a:cxn ang="0">
                  <a:pos x="30" y="47"/>
                </a:cxn>
                <a:cxn ang="0">
                  <a:pos x="30" y="44"/>
                </a:cxn>
                <a:cxn ang="0">
                  <a:pos x="32" y="41"/>
                </a:cxn>
                <a:cxn ang="0">
                  <a:pos x="29" y="30"/>
                </a:cxn>
                <a:cxn ang="0">
                  <a:pos x="25" y="29"/>
                </a:cxn>
                <a:cxn ang="0">
                  <a:pos x="24" y="27"/>
                </a:cxn>
                <a:cxn ang="0">
                  <a:pos x="15" y="27"/>
                </a:cxn>
                <a:cxn ang="0">
                  <a:pos x="14" y="29"/>
                </a:cxn>
                <a:cxn ang="0">
                  <a:pos x="10" y="30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7" y="0"/>
                </a:cxn>
              </a:cxnLst>
              <a:rect l="0" t="0" r="r" b="b"/>
              <a:pathLst>
                <a:path w="39" h="62">
                  <a:moveTo>
                    <a:pt x="7" y="0"/>
                  </a:moveTo>
                  <a:lnTo>
                    <a:pt x="35" y="0"/>
                  </a:lnTo>
                  <a:lnTo>
                    <a:pt x="35" y="9"/>
                  </a:lnTo>
                  <a:lnTo>
                    <a:pt x="14" y="9"/>
                  </a:lnTo>
                  <a:lnTo>
                    <a:pt x="10" y="25"/>
                  </a:lnTo>
                  <a:lnTo>
                    <a:pt x="15" y="22"/>
                  </a:lnTo>
                  <a:lnTo>
                    <a:pt x="20" y="20"/>
                  </a:lnTo>
                  <a:lnTo>
                    <a:pt x="25" y="20"/>
                  </a:lnTo>
                  <a:lnTo>
                    <a:pt x="30" y="22"/>
                  </a:lnTo>
                  <a:lnTo>
                    <a:pt x="37" y="29"/>
                  </a:lnTo>
                  <a:lnTo>
                    <a:pt x="39" y="34"/>
                  </a:lnTo>
                  <a:lnTo>
                    <a:pt x="39" y="46"/>
                  </a:lnTo>
                  <a:lnTo>
                    <a:pt x="37" y="51"/>
                  </a:lnTo>
                  <a:lnTo>
                    <a:pt x="35" y="54"/>
                  </a:lnTo>
                  <a:lnTo>
                    <a:pt x="25" y="61"/>
                  </a:lnTo>
                  <a:lnTo>
                    <a:pt x="19" y="62"/>
                  </a:lnTo>
                  <a:lnTo>
                    <a:pt x="12" y="61"/>
                  </a:lnTo>
                  <a:lnTo>
                    <a:pt x="5" y="57"/>
                  </a:lnTo>
                  <a:lnTo>
                    <a:pt x="3" y="54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7" y="44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5" y="54"/>
                  </a:lnTo>
                  <a:lnTo>
                    <a:pt x="22" y="54"/>
                  </a:lnTo>
                  <a:lnTo>
                    <a:pt x="29" y="51"/>
                  </a:lnTo>
                  <a:lnTo>
                    <a:pt x="30" y="47"/>
                  </a:lnTo>
                  <a:lnTo>
                    <a:pt x="30" y="44"/>
                  </a:lnTo>
                  <a:lnTo>
                    <a:pt x="32" y="41"/>
                  </a:lnTo>
                  <a:lnTo>
                    <a:pt x="29" y="30"/>
                  </a:lnTo>
                  <a:lnTo>
                    <a:pt x="25" y="29"/>
                  </a:lnTo>
                  <a:lnTo>
                    <a:pt x="24" y="27"/>
                  </a:lnTo>
                  <a:lnTo>
                    <a:pt x="15" y="27"/>
                  </a:lnTo>
                  <a:lnTo>
                    <a:pt x="14" y="29"/>
                  </a:lnTo>
                  <a:lnTo>
                    <a:pt x="10" y="30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5" name="Line 621"/>
            <p:cNvSpPr>
              <a:spLocks noChangeShapeType="1"/>
            </p:cNvSpPr>
            <p:nvPr/>
          </p:nvSpPr>
          <p:spPr bwMode="auto">
            <a:xfrm>
              <a:off x="650875" y="4949825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6" name="Freeform 622"/>
            <p:cNvSpPr>
              <a:spLocks noEditPoints="1"/>
            </p:cNvSpPr>
            <p:nvPr/>
          </p:nvSpPr>
          <p:spPr bwMode="auto">
            <a:xfrm>
              <a:off x="366713" y="4899025"/>
              <a:ext cx="63500" cy="98425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3" y="8"/>
                </a:cxn>
                <a:cxn ang="0">
                  <a:pos x="8" y="18"/>
                </a:cxn>
                <a:cxn ang="0">
                  <a:pos x="8" y="39"/>
                </a:cxn>
                <a:cxn ang="0">
                  <a:pos x="10" y="45"/>
                </a:cxn>
                <a:cxn ang="0">
                  <a:pos x="11" y="50"/>
                </a:cxn>
                <a:cxn ang="0">
                  <a:pos x="15" y="52"/>
                </a:cxn>
                <a:cxn ang="0">
                  <a:pos x="16" y="54"/>
                </a:cxn>
                <a:cxn ang="0">
                  <a:pos x="23" y="54"/>
                </a:cxn>
                <a:cxn ang="0">
                  <a:pos x="27" y="52"/>
                </a:cxn>
                <a:cxn ang="0">
                  <a:pos x="28" y="50"/>
                </a:cxn>
                <a:cxn ang="0">
                  <a:pos x="30" y="45"/>
                </a:cxn>
                <a:cxn ang="0">
                  <a:pos x="32" y="39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7" y="8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8" y="2"/>
                </a:cxn>
                <a:cxn ang="0">
                  <a:pos x="30" y="3"/>
                </a:cxn>
                <a:cxn ang="0">
                  <a:pos x="33" y="5"/>
                </a:cxn>
                <a:cxn ang="0">
                  <a:pos x="37" y="12"/>
                </a:cxn>
                <a:cxn ang="0">
                  <a:pos x="38" y="17"/>
                </a:cxn>
                <a:cxn ang="0">
                  <a:pos x="38" y="20"/>
                </a:cxn>
                <a:cxn ang="0">
                  <a:pos x="40" y="25"/>
                </a:cxn>
                <a:cxn ang="0">
                  <a:pos x="40" y="30"/>
                </a:cxn>
                <a:cxn ang="0">
                  <a:pos x="38" y="40"/>
                </a:cxn>
                <a:cxn ang="0">
                  <a:pos x="38" y="49"/>
                </a:cxn>
                <a:cxn ang="0">
                  <a:pos x="35" y="54"/>
                </a:cxn>
                <a:cxn ang="0">
                  <a:pos x="30" y="57"/>
                </a:cxn>
                <a:cxn ang="0">
                  <a:pos x="28" y="60"/>
                </a:cxn>
                <a:cxn ang="0">
                  <a:pos x="25" y="60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6" y="55"/>
                </a:cxn>
                <a:cxn ang="0">
                  <a:pos x="3" y="50"/>
                </a:cxn>
                <a:cxn ang="0">
                  <a:pos x="1" y="45"/>
                </a:cxn>
                <a:cxn ang="0">
                  <a:pos x="0" y="39"/>
                </a:cxn>
                <a:cxn ang="0">
                  <a:pos x="0" y="24"/>
                </a:cxn>
                <a:cxn ang="0">
                  <a:pos x="5" y="8"/>
                </a:cxn>
                <a:cxn ang="0">
                  <a:pos x="6" y="5"/>
                </a:cxn>
                <a:cxn ang="0">
                  <a:pos x="8" y="3"/>
                </a:cxn>
                <a:cxn ang="0">
                  <a:pos x="15" y="0"/>
                </a:cxn>
              </a:cxnLst>
              <a:rect l="0" t="0" r="r" b="b"/>
              <a:pathLst>
                <a:path w="40" h="62">
                  <a:moveTo>
                    <a:pt x="16" y="7"/>
                  </a:moveTo>
                  <a:lnTo>
                    <a:pt x="13" y="8"/>
                  </a:lnTo>
                  <a:lnTo>
                    <a:pt x="8" y="18"/>
                  </a:lnTo>
                  <a:lnTo>
                    <a:pt x="8" y="39"/>
                  </a:lnTo>
                  <a:lnTo>
                    <a:pt x="10" y="45"/>
                  </a:lnTo>
                  <a:lnTo>
                    <a:pt x="11" y="50"/>
                  </a:lnTo>
                  <a:lnTo>
                    <a:pt x="15" y="52"/>
                  </a:lnTo>
                  <a:lnTo>
                    <a:pt x="16" y="54"/>
                  </a:lnTo>
                  <a:lnTo>
                    <a:pt x="23" y="54"/>
                  </a:lnTo>
                  <a:lnTo>
                    <a:pt x="27" y="52"/>
                  </a:lnTo>
                  <a:lnTo>
                    <a:pt x="28" y="50"/>
                  </a:lnTo>
                  <a:lnTo>
                    <a:pt x="30" y="45"/>
                  </a:lnTo>
                  <a:lnTo>
                    <a:pt x="32" y="39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7" y="8"/>
                  </a:lnTo>
                  <a:lnTo>
                    <a:pt x="23" y="7"/>
                  </a:lnTo>
                  <a:lnTo>
                    <a:pt x="16" y="7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3" y="5"/>
                  </a:lnTo>
                  <a:lnTo>
                    <a:pt x="37" y="12"/>
                  </a:lnTo>
                  <a:lnTo>
                    <a:pt x="38" y="17"/>
                  </a:lnTo>
                  <a:lnTo>
                    <a:pt x="38" y="20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38" y="40"/>
                  </a:lnTo>
                  <a:lnTo>
                    <a:pt x="38" y="49"/>
                  </a:lnTo>
                  <a:lnTo>
                    <a:pt x="35" y="54"/>
                  </a:lnTo>
                  <a:lnTo>
                    <a:pt x="30" y="57"/>
                  </a:lnTo>
                  <a:lnTo>
                    <a:pt x="28" y="60"/>
                  </a:lnTo>
                  <a:lnTo>
                    <a:pt x="25" y="60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6" y="55"/>
                  </a:lnTo>
                  <a:lnTo>
                    <a:pt x="3" y="50"/>
                  </a:lnTo>
                  <a:lnTo>
                    <a:pt x="1" y="45"/>
                  </a:lnTo>
                  <a:lnTo>
                    <a:pt x="0" y="39"/>
                  </a:lnTo>
                  <a:lnTo>
                    <a:pt x="0" y="24"/>
                  </a:lnTo>
                  <a:lnTo>
                    <a:pt x="5" y="8"/>
                  </a:lnTo>
                  <a:lnTo>
                    <a:pt x="6" y="5"/>
                  </a:lnTo>
                  <a:lnTo>
                    <a:pt x="8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7" name="Rectangle 623"/>
            <p:cNvSpPr>
              <a:spLocks noChangeArrowheads="1"/>
            </p:cNvSpPr>
            <p:nvPr/>
          </p:nvSpPr>
          <p:spPr bwMode="auto">
            <a:xfrm>
              <a:off x="446088" y="4981575"/>
              <a:ext cx="12700" cy="127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" name="Freeform 624"/>
            <p:cNvSpPr>
              <a:spLocks/>
            </p:cNvSpPr>
            <p:nvPr/>
          </p:nvSpPr>
          <p:spPr bwMode="auto">
            <a:xfrm>
              <a:off x="477838" y="4899025"/>
              <a:ext cx="63500" cy="984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5" y="0"/>
                </a:cxn>
                <a:cxn ang="0">
                  <a:pos x="35" y="8"/>
                </a:cxn>
                <a:cxn ang="0">
                  <a:pos x="14" y="8"/>
                </a:cxn>
                <a:cxn ang="0">
                  <a:pos x="10" y="25"/>
                </a:cxn>
                <a:cxn ang="0">
                  <a:pos x="15" y="22"/>
                </a:cxn>
                <a:cxn ang="0">
                  <a:pos x="22" y="20"/>
                </a:cxn>
                <a:cxn ang="0">
                  <a:pos x="27" y="20"/>
                </a:cxn>
                <a:cxn ang="0">
                  <a:pos x="30" y="22"/>
                </a:cxn>
                <a:cxn ang="0">
                  <a:pos x="37" y="29"/>
                </a:cxn>
                <a:cxn ang="0">
                  <a:pos x="40" y="39"/>
                </a:cxn>
                <a:cxn ang="0">
                  <a:pos x="39" y="45"/>
                </a:cxn>
                <a:cxn ang="0">
                  <a:pos x="37" y="50"/>
                </a:cxn>
                <a:cxn ang="0">
                  <a:pos x="35" y="54"/>
                </a:cxn>
                <a:cxn ang="0">
                  <a:pos x="25" y="60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7" y="57"/>
                </a:cxn>
                <a:cxn ang="0">
                  <a:pos x="3" y="54"/>
                </a:cxn>
                <a:cxn ang="0">
                  <a:pos x="2" y="49"/>
                </a:cxn>
                <a:cxn ang="0">
                  <a:pos x="0" y="45"/>
                </a:cxn>
                <a:cxn ang="0">
                  <a:pos x="9" y="44"/>
                </a:cxn>
                <a:cxn ang="0">
                  <a:pos x="10" y="49"/>
                </a:cxn>
                <a:cxn ang="0">
                  <a:pos x="12" y="52"/>
                </a:cxn>
                <a:cxn ang="0">
                  <a:pos x="15" y="54"/>
                </a:cxn>
                <a:cxn ang="0">
                  <a:pos x="24" y="54"/>
                </a:cxn>
                <a:cxn ang="0">
                  <a:pos x="25" y="52"/>
                </a:cxn>
                <a:cxn ang="0">
                  <a:pos x="29" y="50"/>
                </a:cxn>
                <a:cxn ang="0">
                  <a:pos x="32" y="44"/>
                </a:cxn>
                <a:cxn ang="0">
                  <a:pos x="32" y="37"/>
                </a:cxn>
                <a:cxn ang="0">
                  <a:pos x="29" y="30"/>
                </a:cxn>
                <a:cxn ang="0">
                  <a:pos x="27" y="29"/>
                </a:cxn>
                <a:cxn ang="0">
                  <a:pos x="24" y="27"/>
                </a:cxn>
                <a:cxn ang="0">
                  <a:pos x="17" y="27"/>
                </a:cxn>
                <a:cxn ang="0">
                  <a:pos x="15" y="29"/>
                </a:cxn>
                <a:cxn ang="0">
                  <a:pos x="14" y="29"/>
                </a:cxn>
                <a:cxn ang="0">
                  <a:pos x="10" y="30"/>
                </a:cxn>
                <a:cxn ang="0">
                  <a:pos x="9" y="32"/>
                </a:cxn>
                <a:cxn ang="0">
                  <a:pos x="2" y="32"/>
                </a:cxn>
                <a:cxn ang="0">
                  <a:pos x="7" y="0"/>
                </a:cxn>
              </a:cxnLst>
              <a:rect l="0" t="0" r="r" b="b"/>
              <a:pathLst>
                <a:path w="40" h="62">
                  <a:moveTo>
                    <a:pt x="7" y="0"/>
                  </a:moveTo>
                  <a:lnTo>
                    <a:pt x="35" y="0"/>
                  </a:lnTo>
                  <a:lnTo>
                    <a:pt x="35" y="8"/>
                  </a:lnTo>
                  <a:lnTo>
                    <a:pt x="14" y="8"/>
                  </a:lnTo>
                  <a:lnTo>
                    <a:pt x="10" y="25"/>
                  </a:lnTo>
                  <a:lnTo>
                    <a:pt x="15" y="22"/>
                  </a:lnTo>
                  <a:lnTo>
                    <a:pt x="22" y="20"/>
                  </a:lnTo>
                  <a:lnTo>
                    <a:pt x="27" y="20"/>
                  </a:lnTo>
                  <a:lnTo>
                    <a:pt x="30" y="22"/>
                  </a:lnTo>
                  <a:lnTo>
                    <a:pt x="37" y="29"/>
                  </a:lnTo>
                  <a:lnTo>
                    <a:pt x="40" y="39"/>
                  </a:lnTo>
                  <a:lnTo>
                    <a:pt x="39" y="45"/>
                  </a:lnTo>
                  <a:lnTo>
                    <a:pt x="37" y="50"/>
                  </a:lnTo>
                  <a:lnTo>
                    <a:pt x="35" y="54"/>
                  </a:lnTo>
                  <a:lnTo>
                    <a:pt x="25" y="60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7" y="57"/>
                  </a:lnTo>
                  <a:lnTo>
                    <a:pt x="3" y="54"/>
                  </a:lnTo>
                  <a:lnTo>
                    <a:pt x="2" y="49"/>
                  </a:lnTo>
                  <a:lnTo>
                    <a:pt x="0" y="45"/>
                  </a:lnTo>
                  <a:lnTo>
                    <a:pt x="9" y="44"/>
                  </a:lnTo>
                  <a:lnTo>
                    <a:pt x="10" y="49"/>
                  </a:lnTo>
                  <a:lnTo>
                    <a:pt x="12" y="52"/>
                  </a:lnTo>
                  <a:lnTo>
                    <a:pt x="15" y="54"/>
                  </a:lnTo>
                  <a:lnTo>
                    <a:pt x="24" y="54"/>
                  </a:lnTo>
                  <a:lnTo>
                    <a:pt x="25" y="52"/>
                  </a:lnTo>
                  <a:lnTo>
                    <a:pt x="29" y="50"/>
                  </a:lnTo>
                  <a:lnTo>
                    <a:pt x="32" y="44"/>
                  </a:lnTo>
                  <a:lnTo>
                    <a:pt x="32" y="37"/>
                  </a:lnTo>
                  <a:lnTo>
                    <a:pt x="29" y="30"/>
                  </a:lnTo>
                  <a:lnTo>
                    <a:pt x="27" y="29"/>
                  </a:lnTo>
                  <a:lnTo>
                    <a:pt x="24" y="27"/>
                  </a:lnTo>
                  <a:lnTo>
                    <a:pt x="17" y="27"/>
                  </a:lnTo>
                  <a:lnTo>
                    <a:pt x="15" y="29"/>
                  </a:lnTo>
                  <a:lnTo>
                    <a:pt x="14" y="29"/>
                  </a:lnTo>
                  <a:lnTo>
                    <a:pt x="10" y="30"/>
                  </a:lnTo>
                  <a:lnTo>
                    <a:pt x="9" y="32"/>
                  </a:lnTo>
                  <a:lnTo>
                    <a:pt x="2" y="3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" name="Freeform 625"/>
            <p:cNvSpPr>
              <a:spLocks noEditPoints="1"/>
            </p:cNvSpPr>
            <p:nvPr/>
          </p:nvSpPr>
          <p:spPr bwMode="auto">
            <a:xfrm>
              <a:off x="552450" y="4899025"/>
              <a:ext cx="61913" cy="98425"/>
            </a:xfrm>
            <a:custGeom>
              <a:avLst/>
              <a:gdLst/>
              <a:ahLst/>
              <a:cxnLst>
                <a:cxn ang="0">
                  <a:pos x="19" y="7"/>
                </a:cxn>
                <a:cxn ang="0">
                  <a:pos x="15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8" y="24"/>
                </a:cxn>
                <a:cxn ang="0">
                  <a:pos x="7" y="30"/>
                </a:cxn>
                <a:cxn ang="0">
                  <a:pos x="8" y="39"/>
                </a:cxn>
                <a:cxn ang="0">
                  <a:pos x="8" y="45"/>
                </a:cxn>
                <a:cxn ang="0">
                  <a:pos x="12" y="50"/>
                </a:cxn>
                <a:cxn ang="0">
                  <a:pos x="14" y="52"/>
                </a:cxn>
                <a:cxn ang="0">
                  <a:pos x="17" y="54"/>
                </a:cxn>
                <a:cxn ang="0">
                  <a:pos x="24" y="54"/>
                </a:cxn>
                <a:cxn ang="0">
                  <a:pos x="25" y="52"/>
                </a:cxn>
                <a:cxn ang="0">
                  <a:pos x="29" y="50"/>
                </a:cxn>
                <a:cxn ang="0">
                  <a:pos x="30" y="45"/>
                </a:cxn>
                <a:cxn ang="0">
                  <a:pos x="30" y="39"/>
                </a:cxn>
                <a:cxn ang="0">
                  <a:pos x="32" y="30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9" y="12"/>
                </a:cxn>
                <a:cxn ang="0">
                  <a:pos x="25" y="8"/>
                </a:cxn>
                <a:cxn ang="0">
                  <a:pos x="22" y="7"/>
                </a:cxn>
                <a:cxn ang="0">
                  <a:pos x="19" y="7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9" y="2"/>
                </a:cxn>
                <a:cxn ang="0">
                  <a:pos x="32" y="5"/>
                </a:cxn>
                <a:cxn ang="0">
                  <a:pos x="35" y="12"/>
                </a:cxn>
                <a:cxn ang="0">
                  <a:pos x="37" y="17"/>
                </a:cxn>
                <a:cxn ang="0">
                  <a:pos x="39" y="20"/>
                </a:cxn>
                <a:cxn ang="0">
                  <a:pos x="39" y="44"/>
                </a:cxn>
                <a:cxn ang="0">
                  <a:pos x="37" y="49"/>
                </a:cxn>
                <a:cxn ang="0">
                  <a:pos x="34" y="54"/>
                </a:cxn>
                <a:cxn ang="0">
                  <a:pos x="27" y="60"/>
                </a:cxn>
                <a:cxn ang="0">
                  <a:pos x="24" y="60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5" y="55"/>
                </a:cxn>
                <a:cxn ang="0">
                  <a:pos x="2" y="45"/>
                </a:cxn>
                <a:cxn ang="0">
                  <a:pos x="0" y="39"/>
                </a:cxn>
                <a:cxn ang="0">
                  <a:pos x="0" y="18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15" y="0"/>
                </a:cxn>
              </a:cxnLst>
              <a:rect l="0" t="0" r="r" b="b"/>
              <a:pathLst>
                <a:path w="39" h="62">
                  <a:moveTo>
                    <a:pt x="19" y="7"/>
                  </a:moveTo>
                  <a:lnTo>
                    <a:pt x="15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7" y="30"/>
                  </a:lnTo>
                  <a:lnTo>
                    <a:pt x="8" y="39"/>
                  </a:lnTo>
                  <a:lnTo>
                    <a:pt x="8" y="45"/>
                  </a:lnTo>
                  <a:lnTo>
                    <a:pt x="12" y="50"/>
                  </a:lnTo>
                  <a:lnTo>
                    <a:pt x="14" y="52"/>
                  </a:lnTo>
                  <a:lnTo>
                    <a:pt x="17" y="54"/>
                  </a:lnTo>
                  <a:lnTo>
                    <a:pt x="24" y="54"/>
                  </a:lnTo>
                  <a:lnTo>
                    <a:pt x="25" y="52"/>
                  </a:lnTo>
                  <a:lnTo>
                    <a:pt x="29" y="50"/>
                  </a:lnTo>
                  <a:lnTo>
                    <a:pt x="30" y="45"/>
                  </a:lnTo>
                  <a:lnTo>
                    <a:pt x="30" y="39"/>
                  </a:lnTo>
                  <a:lnTo>
                    <a:pt x="32" y="30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5" y="8"/>
                  </a:lnTo>
                  <a:lnTo>
                    <a:pt x="22" y="7"/>
                  </a:lnTo>
                  <a:lnTo>
                    <a:pt x="19" y="7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9" y="2"/>
                  </a:lnTo>
                  <a:lnTo>
                    <a:pt x="32" y="5"/>
                  </a:lnTo>
                  <a:lnTo>
                    <a:pt x="35" y="12"/>
                  </a:lnTo>
                  <a:lnTo>
                    <a:pt x="37" y="17"/>
                  </a:lnTo>
                  <a:lnTo>
                    <a:pt x="39" y="20"/>
                  </a:lnTo>
                  <a:lnTo>
                    <a:pt x="39" y="44"/>
                  </a:lnTo>
                  <a:lnTo>
                    <a:pt x="37" y="49"/>
                  </a:lnTo>
                  <a:lnTo>
                    <a:pt x="34" y="54"/>
                  </a:lnTo>
                  <a:lnTo>
                    <a:pt x="27" y="60"/>
                  </a:lnTo>
                  <a:lnTo>
                    <a:pt x="24" y="60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5" y="55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18"/>
                  </a:lnTo>
                  <a:lnTo>
                    <a:pt x="3" y="8"/>
                  </a:lnTo>
                  <a:lnTo>
                    <a:pt x="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0" name="Line 626"/>
            <p:cNvSpPr>
              <a:spLocks noChangeShapeType="1"/>
            </p:cNvSpPr>
            <p:nvPr/>
          </p:nvSpPr>
          <p:spPr bwMode="auto">
            <a:xfrm>
              <a:off x="650875" y="4603750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1" name="Freeform 627"/>
            <p:cNvSpPr>
              <a:spLocks noEditPoints="1"/>
            </p:cNvSpPr>
            <p:nvPr/>
          </p:nvSpPr>
          <p:spPr bwMode="auto">
            <a:xfrm>
              <a:off x="366713" y="4556125"/>
              <a:ext cx="63500" cy="9842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3" y="8"/>
                </a:cxn>
                <a:cxn ang="0">
                  <a:pos x="8" y="18"/>
                </a:cxn>
                <a:cxn ang="0">
                  <a:pos x="8" y="38"/>
                </a:cxn>
                <a:cxn ang="0">
                  <a:pos x="10" y="45"/>
                </a:cxn>
                <a:cxn ang="0">
                  <a:pos x="11" y="50"/>
                </a:cxn>
                <a:cxn ang="0">
                  <a:pos x="15" y="52"/>
                </a:cxn>
                <a:cxn ang="0">
                  <a:pos x="16" y="53"/>
                </a:cxn>
                <a:cxn ang="0">
                  <a:pos x="23" y="53"/>
                </a:cxn>
                <a:cxn ang="0">
                  <a:pos x="27" y="52"/>
                </a:cxn>
                <a:cxn ang="0">
                  <a:pos x="28" y="50"/>
                </a:cxn>
                <a:cxn ang="0">
                  <a:pos x="30" y="45"/>
                </a:cxn>
                <a:cxn ang="0">
                  <a:pos x="32" y="38"/>
                </a:cxn>
                <a:cxn ang="0">
                  <a:pos x="32" y="21"/>
                </a:cxn>
                <a:cxn ang="0">
                  <a:pos x="30" y="15"/>
                </a:cxn>
                <a:cxn ang="0">
                  <a:pos x="27" y="8"/>
                </a:cxn>
                <a:cxn ang="0">
                  <a:pos x="23" y="6"/>
                </a:cxn>
                <a:cxn ang="0">
                  <a:pos x="16" y="6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8" y="1"/>
                </a:cxn>
                <a:cxn ang="0">
                  <a:pos x="30" y="3"/>
                </a:cxn>
                <a:cxn ang="0">
                  <a:pos x="33" y="5"/>
                </a:cxn>
                <a:cxn ang="0">
                  <a:pos x="37" y="11"/>
                </a:cxn>
                <a:cxn ang="0">
                  <a:pos x="38" y="16"/>
                </a:cxn>
                <a:cxn ang="0">
                  <a:pos x="38" y="20"/>
                </a:cxn>
                <a:cxn ang="0">
                  <a:pos x="40" y="25"/>
                </a:cxn>
                <a:cxn ang="0">
                  <a:pos x="40" y="30"/>
                </a:cxn>
                <a:cxn ang="0">
                  <a:pos x="38" y="40"/>
                </a:cxn>
                <a:cxn ang="0">
                  <a:pos x="38" y="48"/>
                </a:cxn>
                <a:cxn ang="0">
                  <a:pos x="35" y="53"/>
                </a:cxn>
                <a:cxn ang="0">
                  <a:pos x="30" y="57"/>
                </a:cxn>
                <a:cxn ang="0">
                  <a:pos x="28" y="60"/>
                </a:cxn>
                <a:cxn ang="0">
                  <a:pos x="25" y="60"/>
                </a:cxn>
                <a:cxn ang="0">
                  <a:pos x="20" y="62"/>
                </a:cxn>
                <a:cxn ang="0">
                  <a:pos x="10" y="58"/>
                </a:cxn>
                <a:cxn ang="0">
                  <a:pos x="6" y="55"/>
                </a:cxn>
                <a:cxn ang="0">
                  <a:pos x="3" y="50"/>
                </a:cxn>
                <a:cxn ang="0">
                  <a:pos x="1" y="45"/>
                </a:cxn>
                <a:cxn ang="0">
                  <a:pos x="0" y="38"/>
                </a:cxn>
                <a:cxn ang="0">
                  <a:pos x="0" y="23"/>
                </a:cxn>
                <a:cxn ang="0">
                  <a:pos x="5" y="8"/>
                </a:cxn>
                <a:cxn ang="0">
                  <a:pos x="6" y="5"/>
                </a:cxn>
                <a:cxn ang="0">
                  <a:pos x="8" y="3"/>
                </a:cxn>
                <a:cxn ang="0">
                  <a:pos x="15" y="0"/>
                </a:cxn>
              </a:cxnLst>
              <a:rect l="0" t="0" r="r" b="b"/>
              <a:pathLst>
                <a:path w="40" h="62">
                  <a:moveTo>
                    <a:pt x="16" y="6"/>
                  </a:moveTo>
                  <a:lnTo>
                    <a:pt x="13" y="8"/>
                  </a:lnTo>
                  <a:lnTo>
                    <a:pt x="8" y="18"/>
                  </a:lnTo>
                  <a:lnTo>
                    <a:pt x="8" y="38"/>
                  </a:lnTo>
                  <a:lnTo>
                    <a:pt x="10" y="45"/>
                  </a:lnTo>
                  <a:lnTo>
                    <a:pt x="11" y="50"/>
                  </a:lnTo>
                  <a:lnTo>
                    <a:pt x="15" y="52"/>
                  </a:lnTo>
                  <a:lnTo>
                    <a:pt x="16" y="53"/>
                  </a:lnTo>
                  <a:lnTo>
                    <a:pt x="23" y="53"/>
                  </a:lnTo>
                  <a:lnTo>
                    <a:pt x="27" y="52"/>
                  </a:lnTo>
                  <a:lnTo>
                    <a:pt x="28" y="50"/>
                  </a:lnTo>
                  <a:lnTo>
                    <a:pt x="30" y="45"/>
                  </a:lnTo>
                  <a:lnTo>
                    <a:pt x="32" y="38"/>
                  </a:lnTo>
                  <a:lnTo>
                    <a:pt x="32" y="21"/>
                  </a:lnTo>
                  <a:lnTo>
                    <a:pt x="30" y="15"/>
                  </a:lnTo>
                  <a:lnTo>
                    <a:pt x="27" y="8"/>
                  </a:lnTo>
                  <a:lnTo>
                    <a:pt x="23" y="6"/>
                  </a:lnTo>
                  <a:lnTo>
                    <a:pt x="16" y="6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3" y="5"/>
                  </a:lnTo>
                  <a:lnTo>
                    <a:pt x="37" y="11"/>
                  </a:lnTo>
                  <a:lnTo>
                    <a:pt x="38" y="16"/>
                  </a:lnTo>
                  <a:lnTo>
                    <a:pt x="38" y="20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38" y="40"/>
                  </a:lnTo>
                  <a:lnTo>
                    <a:pt x="38" y="48"/>
                  </a:lnTo>
                  <a:lnTo>
                    <a:pt x="35" y="53"/>
                  </a:lnTo>
                  <a:lnTo>
                    <a:pt x="30" y="57"/>
                  </a:lnTo>
                  <a:lnTo>
                    <a:pt x="28" y="60"/>
                  </a:lnTo>
                  <a:lnTo>
                    <a:pt x="25" y="60"/>
                  </a:lnTo>
                  <a:lnTo>
                    <a:pt x="20" y="62"/>
                  </a:lnTo>
                  <a:lnTo>
                    <a:pt x="10" y="58"/>
                  </a:lnTo>
                  <a:lnTo>
                    <a:pt x="6" y="55"/>
                  </a:lnTo>
                  <a:lnTo>
                    <a:pt x="3" y="50"/>
                  </a:lnTo>
                  <a:lnTo>
                    <a:pt x="1" y="45"/>
                  </a:lnTo>
                  <a:lnTo>
                    <a:pt x="0" y="38"/>
                  </a:lnTo>
                  <a:lnTo>
                    <a:pt x="0" y="23"/>
                  </a:lnTo>
                  <a:lnTo>
                    <a:pt x="5" y="8"/>
                  </a:lnTo>
                  <a:lnTo>
                    <a:pt x="6" y="5"/>
                  </a:lnTo>
                  <a:lnTo>
                    <a:pt x="8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2" name="Rectangle 628"/>
            <p:cNvSpPr>
              <a:spLocks noChangeArrowheads="1"/>
            </p:cNvSpPr>
            <p:nvPr/>
          </p:nvSpPr>
          <p:spPr bwMode="auto">
            <a:xfrm>
              <a:off x="446088" y="4638675"/>
              <a:ext cx="12700" cy="127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3" name="Freeform 629"/>
            <p:cNvSpPr>
              <a:spLocks/>
            </p:cNvSpPr>
            <p:nvPr/>
          </p:nvSpPr>
          <p:spPr bwMode="auto">
            <a:xfrm>
              <a:off x="481013" y="4556125"/>
              <a:ext cx="60325" cy="95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0"/>
                </a:cxn>
                <a:cxn ang="0">
                  <a:pos x="38" y="6"/>
                </a:cxn>
                <a:cxn ang="0">
                  <a:pos x="32" y="13"/>
                </a:cxn>
                <a:cxn ang="0">
                  <a:pos x="22" y="33"/>
                </a:cxn>
                <a:cxn ang="0">
                  <a:pos x="18" y="43"/>
                </a:cxn>
                <a:cxn ang="0">
                  <a:pos x="15" y="60"/>
                </a:cxn>
                <a:cxn ang="0">
                  <a:pos x="8" y="60"/>
                </a:cxn>
                <a:cxn ang="0">
                  <a:pos x="8" y="50"/>
                </a:cxn>
                <a:cxn ang="0">
                  <a:pos x="10" y="43"/>
                </a:cxn>
                <a:cxn ang="0">
                  <a:pos x="13" y="33"/>
                </a:cxn>
                <a:cxn ang="0">
                  <a:pos x="18" y="25"/>
                </a:cxn>
                <a:cxn ang="0">
                  <a:pos x="22" y="18"/>
                </a:cxn>
                <a:cxn ang="0">
                  <a:pos x="27" y="13"/>
                </a:cxn>
                <a:cxn ang="0">
                  <a:pos x="30" y="8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38" h="60">
                  <a:moveTo>
                    <a:pt x="0" y="0"/>
                  </a:moveTo>
                  <a:lnTo>
                    <a:pt x="38" y="0"/>
                  </a:lnTo>
                  <a:lnTo>
                    <a:pt x="38" y="6"/>
                  </a:lnTo>
                  <a:lnTo>
                    <a:pt x="32" y="13"/>
                  </a:lnTo>
                  <a:lnTo>
                    <a:pt x="22" y="33"/>
                  </a:lnTo>
                  <a:lnTo>
                    <a:pt x="18" y="43"/>
                  </a:lnTo>
                  <a:lnTo>
                    <a:pt x="15" y="60"/>
                  </a:lnTo>
                  <a:lnTo>
                    <a:pt x="8" y="60"/>
                  </a:lnTo>
                  <a:lnTo>
                    <a:pt x="8" y="50"/>
                  </a:lnTo>
                  <a:lnTo>
                    <a:pt x="10" y="43"/>
                  </a:lnTo>
                  <a:lnTo>
                    <a:pt x="13" y="33"/>
                  </a:lnTo>
                  <a:lnTo>
                    <a:pt x="18" y="25"/>
                  </a:lnTo>
                  <a:lnTo>
                    <a:pt x="22" y="18"/>
                  </a:lnTo>
                  <a:lnTo>
                    <a:pt x="27" y="13"/>
                  </a:lnTo>
                  <a:lnTo>
                    <a:pt x="30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4" name="Freeform 630"/>
            <p:cNvSpPr>
              <a:spLocks/>
            </p:cNvSpPr>
            <p:nvPr/>
          </p:nvSpPr>
          <p:spPr bwMode="auto">
            <a:xfrm>
              <a:off x="552450" y="4556125"/>
              <a:ext cx="61913" cy="984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5" y="0"/>
                </a:cxn>
                <a:cxn ang="0">
                  <a:pos x="35" y="8"/>
                </a:cxn>
                <a:cxn ang="0">
                  <a:pos x="14" y="8"/>
                </a:cxn>
                <a:cxn ang="0">
                  <a:pos x="10" y="25"/>
                </a:cxn>
                <a:cxn ang="0">
                  <a:pos x="15" y="21"/>
                </a:cxn>
                <a:cxn ang="0">
                  <a:pos x="20" y="20"/>
                </a:cxn>
                <a:cxn ang="0">
                  <a:pos x="25" y="20"/>
                </a:cxn>
                <a:cxn ang="0">
                  <a:pos x="30" y="21"/>
                </a:cxn>
                <a:cxn ang="0">
                  <a:pos x="37" y="28"/>
                </a:cxn>
                <a:cxn ang="0">
                  <a:pos x="39" y="33"/>
                </a:cxn>
                <a:cxn ang="0">
                  <a:pos x="39" y="45"/>
                </a:cxn>
                <a:cxn ang="0">
                  <a:pos x="37" y="50"/>
                </a:cxn>
                <a:cxn ang="0">
                  <a:pos x="35" y="53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2" y="60"/>
                </a:cxn>
                <a:cxn ang="0">
                  <a:pos x="5" y="57"/>
                </a:cxn>
                <a:cxn ang="0">
                  <a:pos x="3" y="53"/>
                </a:cxn>
                <a:cxn ang="0">
                  <a:pos x="0" y="48"/>
                </a:cxn>
                <a:cxn ang="0">
                  <a:pos x="0" y="45"/>
                </a:cxn>
                <a:cxn ang="0">
                  <a:pos x="7" y="43"/>
                </a:cxn>
                <a:cxn ang="0">
                  <a:pos x="8" y="48"/>
                </a:cxn>
                <a:cxn ang="0">
                  <a:pos x="12" y="52"/>
                </a:cxn>
                <a:cxn ang="0">
                  <a:pos x="15" y="53"/>
                </a:cxn>
                <a:cxn ang="0">
                  <a:pos x="22" y="53"/>
                </a:cxn>
                <a:cxn ang="0">
                  <a:pos x="29" y="50"/>
                </a:cxn>
                <a:cxn ang="0">
                  <a:pos x="30" y="47"/>
                </a:cxn>
                <a:cxn ang="0">
                  <a:pos x="30" y="43"/>
                </a:cxn>
                <a:cxn ang="0">
                  <a:pos x="32" y="40"/>
                </a:cxn>
                <a:cxn ang="0">
                  <a:pos x="29" y="30"/>
                </a:cxn>
                <a:cxn ang="0">
                  <a:pos x="25" y="28"/>
                </a:cxn>
                <a:cxn ang="0">
                  <a:pos x="24" y="26"/>
                </a:cxn>
                <a:cxn ang="0">
                  <a:pos x="15" y="26"/>
                </a:cxn>
                <a:cxn ang="0">
                  <a:pos x="14" y="28"/>
                </a:cxn>
                <a:cxn ang="0">
                  <a:pos x="10" y="30"/>
                </a:cxn>
                <a:cxn ang="0">
                  <a:pos x="8" y="31"/>
                </a:cxn>
                <a:cxn ang="0">
                  <a:pos x="0" y="31"/>
                </a:cxn>
                <a:cxn ang="0">
                  <a:pos x="7" y="0"/>
                </a:cxn>
              </a:cxnLst>
              <a:rect l="0" t="0" r="r" b="b"/>
              <a:pathLst>
                <a:path w="39" h="62">
                  <a:moveTo>
                    <a:pt x="7" y="0"/>
                  </a:moveTo>
                  <a:lnTo>
                    <a:pt x="35" y="0"/>
                  </a:lnTo>
                  <a:lnTo>
                    <a:pt x="35" y="8"/>
                  </a:lnTo>
                  <a:lnTo>
                    <a:pt x="14" y="8"/>
                  </a:lnTo>
                  <a:lnTo>
                    <a:pt x="10" y="25"/>
                  </a:lnTo>
                  <a:lnTo>
                    <a:pt x="15" y="21"/>
                  </a:lnTo>
                  <a:lnTo>
                    <a:pt x="20" y="20"/>
                  </a:lnTo>
                  <a:lnTo>
                    <a:pt x="25" y="20"/>
                  </a:lnTo>
                  <a:lnTo>
                    <a:pt x="30" y="21"/>
                  </a:lnTo>
                  <a:lnTo>
                    <a:pt x="37" y="28"/>
                  </a:lnTo>
                  <a:lnTo>
                    <a:pt x="39" y="33"/>
                  </a:lnTo>
                  <a:lnTo>
                    <a:pt x="39" y="45"/>
                  </a:lnTo>
                  <a:lnTo>
                    <a:pt x="37" y="50"/>
                  </a:lnTo>
                  <a:lnTo>
                    <a:pt x="35" y="53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2" y="60"/>
                  </a:lnTo>
                  <a:lnTo>
                    <a:pt x="5" y="57"/>
                  </a:lnTo>
                  <a:lnTo>
                    <a:pt x="3" y="53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7" y="43"/>
                  </a:lnTo>
                  <a:lnTo>
                    <a:pt x="8" y="48"/>
                  </a:lnTo>
                  <a:lnTo>
                    <a:pt x="12" y="52"/>
                  </a:lnTo>
                  <a:lnTo>
                    <a:pt x="15" y="53"/>
                  </a:lnTo>
                  <a:lnTo>
                    <a:pt x="22" y="53"/>
                  </a:lnTo>
                  <a:lnTo>
                    <a:pt x="29" y="50"/>
                  </a:lnTo>
                  <a:lnTo>
                    <a:pt x="30" y="47"/>
                  </a:lnTo>
                  <a:lnTo>
                    <a:pt x="30" y="43"/>
                  </a:lnTo>
                  <a:lnTo>
                    <a:pt x="32" y="40"/>
                  </a:lnTo>
                  <a:lnTo>
                    <a:pt x="29" y="30"/>
                  </a:lnTo>
                  <a:lnTo>
                    <a:pt x="25" y="28"/>
                  </a:lnTo>
                  <a:lnTo>
                    <a:pt x="24" y="26"/>
                  </a:lnTo>
                  <a:lnTo>
                    <a:pt x="15" y="26"/>
                  </a:lnTo>
                  <a:lnTo>
                    <a:pt x="14" y="28"/>
                  </a:lnTo>
                  <a:lnTo>
                    <a:pt x="10" y="30"/>
                  </a:lnTo>
                  <a:lnTo>
                    <a:pt x="8" y="31"/>
                  </a:lnTo>
                  <a:lnTo>
                    <a:pt x="0" y="3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5" name="Line 631"/>
            <p:cNvSpPr>
              <a:spLocks noChangeShapeType="1"/>
            </p:cNvSpPr>
            <p:nvPr/>
          </p:nvSpPr>
          <p:spPr bwMode="auto">
            <a:xfrm>
              <a:off x="650875" y="4259263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6" name="Freeform 632"/>
            <p:cNvSpPr>
              <a:spLocks/>
            </p:cNvSpPr>
            <p:nvPr/>
          </p:nvSpPr>
          <p:spPr bwMode="auto">
            <a:xfrm>
              <a:off x="374650" y="4208463"/>
              <a:ext cx="34925" cy="968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2" y="0"/>
                </a:cxn>
                <a:cxn ang="0">
                  <a:pos x="22" y="61"/>
                </a:cxn>
                <a:cxn ang="0">
                  <a:pos x="15" y="61"/>
                </a:cxn>
                <a:cxn ang="0">
                  <a:pos x="15" y="14"/>
                </a:cxn>
                <a:cxn ang="0">
                  <a:pos x="11" y="15"/>
                </a:cxn>
                <a:cxn ang="0">
                  <a:pos x="6" y="19"/>
                </a:cxn>
                <a:cxn ang="0">
                  <a:pos x="0" y="22"/>
                </a:cxn>
                <a:cxn ang="0">
                  <a:pos x="0" y="15"/>
                </a:cxn>
                <a:cxn ang="0">
                  <a:pos x="6" y="12"/>
                </a:cxn>
                <a:cxn ang="0">
                  <a:pos x="11" y="9"/>
                </a:cxn>
                <a:cxn ang="0">
                  <a:pos x="15" y="4"/>
                </a:cxn>
                <a:cxn ang="0">
                  <a:pos x="16" y="0"/>
                </a:cxn>
              </a:cxnLst>
              <a:rect l="0" t="0" r="r" b="b"/>
              <a:pathLst>
                <a:path w="22" h="61">
                  <a:moveTo>
                    <a:pt x="16" y="0"/>
                  </a:moveTo>
                  <a:lnTo>
                    <a:pt x="22" y="0"/>
                  </a:lnTo>
                  <a:lnTo>
                    <a:pt x="22" y="61"/>
                  </a:lnTo>
                  <a:lnTo>
                    <a:pt x="15" y="61"/>
                  </a:lnTo>
                  <a:lnTo>
                    <a:pt x="15" y="14"/>
                  </a:lnTo>
                  <a:lnTo>
                    <a:pt x="11" y="15"/>
                  </a:lnTo>
                  <a:lnTo>
                    <a:pt x="6" y="19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6" y="12"/>
                  </a:lnTo>
                  <a:lnTo>
                    <a:pt x="11" y="9"/>
                  </a:lnTo>
                  <a:lnTo>
                    <a:pt x="15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7" name="Rectangle 633"/>
            <p:cNvSpPr>
              <a:spLocks noChangeArrowheads="1"/>
            </p:cNvSpPr>
            <p:nvPr/>
          </p:nvSpPr>
          <p:spPr bwMode="auto">
            <a:xfrm>
              <a:off x="446088" y="4291013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8" name="Freeform 634"/>
            <p:cNvSpPr>
              <a:spLocks noEditPoints="1"/>
            </p:cNvSpPr>
            <p:nvPr/>
          </p:nvSpPr>
          <p:spPr bwMode="auto">
            <a:xfrm>
              <a:off x="477838" y="4208463"/>
              <a:ext cx="63500" cy="9842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4" y="9"/>
                </a:cxn>
                <a:cxn ang="0">
                  <a:pos x="9" y="19"/>
                </a:cxn>
                <a:cxn ang="0">
                  <a:pos x="9" y="42"/>
                </a:cxn>
                <a:cxn ang="0">
                  <a:pos x="10" y="47"/>
                </a:cxn>
                <a:cxn ang="0">
                  <a:pos x="12" y="51"/>
                </a:cxn>
                <a:cxn ang="0">
                  <a:pos x="14" y="52"/>
                </a:cxn>
                <a:cxn ang="0">
                  <a:pos x="17" y="54"/>
                </a:cxn>
                <a:cxn ang="0">
                  <a:pos x="24" y="54"/>
                </a:cxn>
                <a:cxn ang="0">
                  <a:pos x="25" y="52"/>
                </a:cxn>
                <a:cxn ang="0">
                  <a:pos x="29" y="51"/>
                </a:cxn>
                <a:cxn ang="0">
                  <a:pos x="30" y="46"/>
                </a:cxn>
                <a:cxn ang="0">
                  <a:pos x="32" y="39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9" y="12"/>
                </a:cxn>
                <a:cxn ang="0">
                  <a:pos x="24" y="7"/>
                </a:cxn>
                <a:cxn ang="0">
                  <a:pos x="17" y="7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9" y="2"/>
                </a:cxn>
                <a:cxn ang="0">
                  <a:pos x="30" y="4"/>
                </a:cxn>
                <a:cxn ang="0">
                  <a:pos x="34" y="5"/>
                </a:cxn>
                <a:cxn ang="0">
                  <a:pos x="34" y="9"/>
                </a:cxn>
                <a:cxn ang="0">
                  <a:pos x="35" y="10"/>
                </a:cxn>
                <a:cxn ang="0">
                  <a:pos x="39" y="17"/>
                </a:cxn>
                <a:cxn ang="0">
                  <a:pos x="39" y="25"/>
                </a:cxn>
                <a:cxn ang="0">
                  <a:pos x="40" y="31"/>
                </a:cxn>
                <a:cxn ang="0">
                  <a:pos x="39" y="41"/>
                </a:cxn>
                <a:cxn ang="0">
                  <a:pos x="39" y="49"/>
                </a:cxn>
                <a:cxn ang="0">
                  <a:pos x="35" y="54"/>
                </a:cxn>
                <a:cxn ang="0">
                  <a:pos x="30" y="57"/>
                </a:cxn>
                <a:cxn ang="0">
                  <a:pos x="27" y="61"/>
                </a:cxn>
                <a:cxn ang="0">
                  <a:pos x="24" y="61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7" y="56"/>
                </a:cxn>
                <a:cxn ang="0">
                  <a:pos x="3" y="51"/>
                </a:cxn>
                <a:cxn ang="0">
                  <a:pos x="2" y="46"/>
                </a:cxn>
                <a:cxn ang="0">
                  <a:pos x="0" y="39"/>
                </a:cxn>
                <a:cxn ang="0">
                  <a:pos x="0" y="24"/>
                </a:cxn>
                <a:cxn ang="0">
                  <a:pos x="5" y="9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15" y="0"/>
                </a:cxn>
              </a:cxnLst>
              <a:rect l="0" t="0" r="r" b="b"/>
              <a:pathLst>
                <a:path w="40" h="62">
                  <a:moveTo>
                    <a:pt x="17" y="7"/>
                  </a:moveTo>
                  <a:lnTo>
                    <a:pt x="14" y="9"/>
                  </a:lnTo>
                  <a:lnTo>
                    <a:pt x="9" y="19"/>
                  </a:lnTo>
                  <a:lnTo>
                    <a:pt x="9" y="42"/>
                  </a:lnTo>
                  <a:lnTo>
                    <a:pt x="10" y="47"/>
                  </a:lnTo>
                  <a:lnTo>
                    <a:pt x="12" y="51"/>
                  </a:lnTo>
                  <a:lnTo>
                    <a:pt x="14" y="52"/>
                  </a:lnTo>
                  <a:lnTo>
                    <a:pt x="17" y="54"/>
                  </a:lnTo>
                  <a:lnTo>
                    <a:pt x="24" y="54"/>
                  </a:lnTo>
                  <a:lnTo>
                    <a:pt x="25" y="52"/>
                  </a:lnTo>
                  <a:lnTo>
                    <a:pt x="29" y="51"/>
                  </a:lnTo>
                  <a:lnTo>
                    <a:pt x="30" y="46"/>
                  </a:lnTo>
                  <a:lnTo>
                    <a:pt x="32" y="39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4" y="7"/>
                  </a:lnTo>
                  <a:lnTo>
                    <a:pt x="17" y="7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4" y="5"/>
                  </a:lnTo>
                  <a:lnTo>
                    <a:pt x="34" y="9"/>
                  </a:lnTo>
                  <a:lnTo>
                    <a:pt x="35" y="10"/>
                  </a:lnTo>
                  <a:lnTo>
                    <a:pt x="39" y="17"/>
                  </a:lnTo>
                  <a:lnTo>
                    <a:pt x="39" y="25"/>
                  </a:lnTo>
                  <a:lnTo>
                    <a:pt x="40" y="31"/>
                  </a:lnTo>
                  <a:lnTo>
                    <a:pt x="39" y="41"/>
                  </a:lnTo>
                  <a:lnTo>
                    <a:pt x="39" y="49"/>
                  </a:lnTo>
                  <a:lnTo>
                    <a:pt x="35" y="54"/>
                  </a:lnTo>
                  <a:lnTo>
                    <a:pt x="30" y="57"/>
                  </a:lnTo>
                  <a:lnTo>
                    <a:pt x="27" y="61"/>
                  </a:lnTo>
                  <a:lnTo>
                    <a:pt x="24" y="61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7" y="56"/>
                  </a:lnTo>
                  <a:lnTo>
                    <a:pt x="3" y="51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24"/>
                  </a:lnTo>
                  <a:lnTo>
                    <a:pt x="5" y="9"/>
                  </a:lnTo>
                  <a:lnTo>
                    <a:pt x="7" y="5"/>
                  </a:lnTo>
                  <a:lnTo>
                    <a:pt x="9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9" name="Freeform 635"/>
            <p:cNvSpPr>
              <a:spLocks noEditPoints="1"/>
            </p:cNvSpPr>
            <p:nvPr/>
          </p:nvSpPr>
          <p:spPr bwMode="auto">
            <a:xfrm>
              <a:off x="552450" y="4208463"/>
              <a:ext cx="61913" cy="98425"/>
            </a:xfrm>
            <a:custGeom>
              <a:avLst/>
              <a:gdLst/>
              <a:ahLst/>
              <a:cxnLst>
                <a:cxn ang="0">
                  <a:pos x="19" y="7"/>
                </a:cxn>
                <a:cxn ang="0">
                  <a:pos x="15" y="9"/>
                </a:cxn>
                <a:cxn ang="0">
                  <a:pos x="12" y="12"/>
                </a:cxn>
                <a:cxn ang="0">
                  <a:pos x="8" y="19"/>
                </a:cxn>
                <a:cxn ang="0">
                  <a:pos x="8" y="24"/>
                </a:cxn>
                <a:cxn ang="0">
                  <a:pos x="7" y="31"/>
                </a:cxn>
                <a:cxn ang="0">
                  <a:pos x="8" y="39"/>
                </a:cxn>
                <a:cxn ang="0">
                  <a:pos x="8" y="46"/>
                </a:cxn>
                <a:cxn ang="0">
                  <a:pos x="12" y="51"/>
                </a:cxn>
                <a:cxn ang="0">
                  <a:pos x="14" y="52"/>
                </a:cxn>
                <a:cxn ang="0">
                  <a:pos x="17" y="54"/>
                </a:cxn>
                <a:cxn ang="0">
                  <a:pos x="24" y="54"/>
                </a:cxn>
                <a:cxn ang="0">
                  <a:pos x="25" y="52"/>
                </a:cxn>
                <a:cxn ang="0">
                  <a:pos x="29" y="51"/>
                </a:cxn>
                <a:cxn ang="0">
                  <a:pos x="30" y="46"/>
                </a:cxn>
                <a:cxn ang="0">
                  <a:pos x="30" y="39"/>
                </a:cxn>
                <a:cxn ang="0">
                  <a:pos x="32" y="31"/>
                </a:cxn>
                <a:cxn ang="0">
                  <a:pos x="32" y="22"/>
                </a:cxn>
                <a:cxn ang="0">
                  <a:pos x="30" y="15"/>
                </a:cxn>
                <a:cxn ang="0">
                  <a:pos x="29" y="12"/>
                </a:cxn>
                <a:cxn ang="0">
                  <a:pos x="25" y="9"/>
                </a:cxn>
                <a:cxn ang="0">
                  <a:pos x="22" y="7"/>
                </a:cxn>
                <a:cxn ang="0">
                  <a:pos x="19" y="7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9" y="2"/>
                </a:cxn>
                <a:cxn ang="0">
                  <a:pos x="32" y="5"/>
                </a:cxn>
                <a:cxn ang="0">
                  <a:pos x="35" y="12"/>
                </a:cxn>
                <a:cxn ang="0">
                  <a:pos x="37" y="17"/>
                </a:cxn>
                <a:cxn ang="0">
                  <a:pos x="39" y="20"/>
                </a:cxn>
                <a:cxn ang="0">
                  <a:pos x="39" y="44"/>
                </a:cxn>
                <a:cxn ang="0">
                  <a:pos x="37" y="49"/>
                </a:cxn>
                <a:cxn ang="0">
                  <a:pos x="34" y="54"/>
                </a:cxn>
                <a:cxn ang="0">
                  <a:pos x="27" y="61"/>
                </a:cxn>
                <a:cxn ang="0">
                  <a:pos x="24" y="61"/>
                </a:cxn>
                <a:cxn ang="0">
                  <a:pos x="20" y="62"/>
                </a:cxn>
                <a:cxn ang="0">
                  <a:pos x="10" y="59"/>
                </a:cxn>
                <a:cxn ang="0">
                  <a:pos x="5" y="56"/>
                </a:cxn>
                <a:cxn ang="0">
                  <a:pos x="2" y="46"/>
                </a:cxn>
                <a:cxn ang="0">
                  <a:pos x="0" y="39"/>
                </a:cxn>
                <a:cxn ang="0">
                  <a:pos x="0" y="19"/>
                </a:cxn>
                <a:cxn ang="0">
                  <a:pos x="3" y="9"/>
                </a:cxn>
                <a:cxn ang="0">
                  <a:pos x="5" y="5"/>
                </a:cxn>
                <a:cxn ang="0">
                  <a:pos x="15" y="0"/>
                </a:cxn>
              </a:cxnLst>
              <a:rect l="0" t="0" r="r" b="b"/>
              <a:pathLst>
                <a:path w="39" h="62">
                  <a:moveTo>
                    <a:pt x="19" y="7"/>
                  </a:moveTo>
                  <a:lnTo>
                    <a:pt x="15" y="9"/>
                  </a:lnTo>
                  <a:lnTo>
                    <a:pt x="12" y="12"/>
                  </a:lnTo>
                  <a:lnTo>
                    <a:pt x="8" y="19"/>
                  </a:lnTo>
                  <a:lnTo>
                    <a:pt x="8" y="24"/>
                  </a:lnTo>
                  <a:lnTo>
                    <a:pt x="7" y="31"/>
                  </a:lnTo>
                  <a:lnTo>
                    <a:pt x="8" y="39"/>
                  </a:lnTo>
                  <a:lnTo>
                    <a:pt x="8" y="46"/>
                  </a:lnTo>
                  <a:lnTo>
                    <a:pt x="12" y="51"/>
                  </a:lnTo>
                  <a:lnTo>
                    <a:pt x="14" y="52"/>
                  </a:lnTo>
                  <a:lnTo>
                    <a:pt x="17" y="54"/>
                  </a:lnTo>
                  <a:lnTo>
                    <a:pt x="24" y="54"/>
                  </a:lnTo>
                  <a:lnTo>
                    <a:pt x="25" y="52"/>
                  </a:lnTo>
                  <a:lnTo>
                    <a:pt x="29" y="51"/>
                  </a:lnTo>
                  <a:lnTo>
                    <a:pt x="30" y="46"/>
                  </a:lnTo>
                  <a:lnTo>
                    <a:pt x="30" y="39"/>
                  </a:lnTo>
                  <a:lnTo>
                    <a:pt x="32" y="31"/>
                  </a:lnTo>
                  <a:lnTo>
                    <a:pt x="32" y="22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5" y="9"/>
                  </a:lnTo>
                  <a:lnTo>
                    <a:pt x="22" y="7"/>
                  </a:lnTo>
                  <a:lnTo>
                    <a:pt x="19" y="7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9" y="2"/>
                  </a:lnTo>
                  <a:lnTo>
                    <a:pt x="32" y="5"/>
                  </a:lnTo>
                  <a:lnTo>
                    <a:pt x="35" y="12"/>
                  </a:lnTo>
                  <a:lnTo>
                    <a:pt x="37" y="17"/>
                  </a:lnTo>
                  <a:lnTo>
                    <a:pt x="39" y="20"/>
                  </a:lnTo>
                  <a:lnTo>
                    <a:pt x="39" y="44"/>
                  </a:lnTo>
                  <a:lnTo>
                    <a:pt x="37" y="49"/>
                  </a:lnTo>
                  <a:lnTo>
                    <a:pt x="34" y="54"/>
                  </a:lnTo>
                  <a:lnTo>
                    <a:pt x="27" y="61"/>
                  </a:lnTo>
                  <a:lnTo>
                    <a:pt x="24" y="61"/>
                  </a:lnTo>
                  <a:lnTo>
                    <a:pt x="20" y="62"/>
                  </a:lnTo>
                  <a:lnTo>
                    <a:pt x="10" y="59"/>
                  </a:lnTo>
                  <a:lnTo>
                    <a:pt x="5" y="56"/>
                  </a:lnTo>
                  <a:lnTo>
                    <a:pt x="2" y="46"/>
                  </a:lnTo>
                  <a:lnTo>
                    <a:pt x="0" y="39"/>
                  </a:lnTo>
                  <a:lnTo>
                    <a:pt x="0" y="19"/>
                  </a:lnTo>
                  <a:lnTo>
                    <a:pt x="3" y="9"/>
                  </a:lnTo>
                  <a:lnTo>
                    <a:pt x="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0" name="Line 636"/>
            <p:cNvSpPr>
              <a:spLocks noChangeShapeType="1"/>
            </p:cNvSpPr>
            <p:nvPr/>
          </p:nvSpPr>
          <p:spPr bwMode="auto">
            <a:xfrm>
              <a:off x="650875" y="3913188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1" name="Freeform 637"/>
            <p:cNvSpPr>
              <a:spLocks/>
            </p:cNvSpPr>
            <p:nvPr/>
          </p:nvSpPr>
          <p:spPr bwMode="auto">
            <a:xfrm>
              <a:off x="374650" y="3865563"/>
              <a:ext cx="34925" cy="952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2" y="0"/>
                </a:cxn>
                <a:cxn ang="0">
                  <a:pos x="22" y="60"/>
                </a:cxn>
                <a:cxn ang="0">
                  <a:pos x="15" y="60"/>
                </a:cxn>
                <a:cxn ang="0">
                  <a:pos x="15" y="13"/>
                </a:cxn>
                <a:cxn ang="0">
                  <a:pos x="11" y="15"/>
                </a:cxn>
                <a:cxn ang="0">
                  <a:pos x="6" y="18"/>
                </a:cxn>
                <a:cxn ang="0">
                  <a:pos x="0" y="22"/>
                </a:cxn>
                <a:cxn ang="0">
                  <a:pos x="0" y="15"/>
                </a:cxn>
                <a:cxn ang="0">
                  <a:pos x="6" y="12"/>
                </a:cxn>
                <a:cxn ang="0">
                  <a:pos x="11" y="8"/>
                </a:cxn>
                <a:cxn ang="0">
                  <a:pos x="15" y="3"/>
                </a:cxn>
                <a:cxn ang="0">
                  <a:pos x="16" y="0"/>
                </a:cxn>
              </a:cxnLst>
              <a:rect l="0" t="0" r="r" b="b"/>
              <a:pathLst>
                <a:path w="22" h="60">
                  <a:moveTo>
                    <a:pt x="16" y="0"/>
                  </a:moveTo>
                  <a:lnTo>
                    <a:pt x="22" y="0"/>
                  </a:lnTo>
                  <a:lnTo>
                    <a:pt x="22" y="60"/>
                  </a:lnTo>
                  <a:lnTo>
                    <a:pt x="15" y="60"/>
                  </a:lnTo>
                  <a:lnTo>
                    <a:pt x="15" y="13"/>
                  </a:lnTo>
                  <a:lnTo>
                    <a:pt x="11" y="15"/>
                  </a:lnTo>
                  <a:lnTo>
                    <a:pt x="6" y="18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2" name="Rectangle 638"/>
            <p:cNvSpPr>
              <a:spLocks noChangeArrowheads="1"/>
            </p:cNvSpPr>
            <p:nvPr/>
          </p:nvSpPr>
          <p:spPr bwMode="auto">
            <a:xfrm>
              <a:off x="446088" y="3948113"/>
              <a:ext cx="12700" cy="127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3" name="Freeform 639"/>
            <p:cNvSpPr>
              <a:spLocks/>
            </p:cNvSpPr>
            <p:nvPr/>
          </p:nvSpPr>
          <p:spPr bwMode="auto">
            <a:xfrm>
              <a:off x="474663" y="3865563"/>
              <a:ext cx="65088" cy="9525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7" y="0"/>
                </a:cxn>
                <a:cxn ang="0">
                  <a:pos x="34" y="3"/>
                </a:cxn>
                <a:cxn ang="0">
                  <a:pos x="37" y="8"/>
                </a:cxn>
                <a:cxn ang="0">
                  <a:pos x="39" y="12"/>
                </a:cxn>
                <a:cxn ang="0">
                  <a:pos x="41" y="17"/>
                </a:cxn>
                <a:cxn ang="0">
                  <a:pos x="37" y="23"/>
                </a:cxn>
                <a:cxn ang="0">
                  <a:pos x="37" y="27"/>
                </a:cxn>
                <a:cxn ang="0">
                  <a:pos x="34" y="30"/>
                </a:cxn>
                <a:cxn ang="0">
                  <a:pos x="32" y="33"/>
                </a:cxn>
                <a:cxn ang="0">
                  <a:pos x="27" y="37"/>
                </a:cxn>
                <a:cxn ang="0">
                  <a:pos x="24" y="40"/>
                </a:cxn>
                <a:cxn ang="0">
                  <a:pos x="19" y="43"/>
                </a:cxn>
                <a:cxn ang="0">
                  <a:pos x="17" y="47"/>
                </a:cxn>
                <a:cxn ang="0">
                  <a:pos x="14" y="48"/>
                </a:cxn>
                <a:cxn ang="0">
                  <a:pos x="14" y="50"/>
                </a:cxn>
                <a:cxn ang="0">
                  <a:pos x="12" y="52"/>
                </a:cxn>
                <a:cxn ang="0">
                  <a:pos x="41" y="52"/>
                </a:cxn>
                <a:cxn ang="0">
                  <a:pos x="41" y="60"/>
                </a:cxn>
                <a:cxn ang="0">
                  <a:pos x="0" y="60"/>
                </a:cxn>
                <a:cxn ang="0">
                  <a:pos x="0" y="57"/>
                </a:cxn>
                <a:cxn ang="0">
                  <a:pos x="2" y="55"/>
                </a:cxn>
                <a:cxn ang="0">
                  <a:pos x="4" y="50"/>
                </a:cxn>
                <a:cxn ang="0">
                  <a:pos x="7" y="47"/>
                </a:cxn>
                <a:cxn ang="0">
                  <a:pos x="9" y="43"/>
                </a:cxn>
                <a:cxn ang="0">
                  <a:pos x="16" y="37"/>
                </a:cxn>
                <a:cxn ang="0">
                  <a:pos x="22" y="32"/>
                </a:cxn>
                <a:cxn ang="0">
                  <a:pos x="29" y="25"/>
                </a:cxn>
                <a:cxn ang="0">
                  <a:pos x="31" y="22"/>
                </a:cxn>
                <a:cxn ang="0">
                  <a:pos x="32" y="20"/>
                </a:cxn>
                <a:cxn ang="0">
                  <a:pos x="32" y="17"/>
                </a:cxn>
                <a:cxn ang="0">
                  <a:pos x="29" y="10"/>
                </a:cxn>
                <a:cxn ang="0">
                  <a:pos x="26" y="6"/>
                </a:cxn>
                <a:cxn ang="0">
                  <a:pos x="19" y="6"/>
                </a:cxn>
                <a:cxn ang="0">
                  <a:pos x="16" y="8"/>
                </a:cxn>
                <a:cxn ang="0">
                  <a:pos x="11" y="13"/>
                </a:cxn>
                <a:cxn ang="0">
                  <a:pos x="11" y="17"/>
                </a:cxn>
                <a:cxn ang="0">
                  <a:pos x="2" y="17"/>
                </a:cxn>
                <a:cxn ang="0">
                  <a:pos x="5" y="6"/>
                </a:cxn>
                <a:cxn ang="0">
                  <a:pos x="9" y="3"/>
                </a:cxn>
                <a:cxn ang="0">
                  <a:pos x="12" y="1"/>
                </a:cxn>
                <a:cxn ang="0">
                  <a:pos x="17" y="0"/>
                </a:cxn>
              </a:cxnLst>
              <a:rect l="0" t="0" r="r" b="b"/>
              <a:pathLst>
                <a:path w="41" h="60">
                  <a:moveTo>
                    <a:pt x="17" y="0"/>
                  </a:moveTo>
                  <a:lnTo>
                    <a:pt x="27" y="0"/>
                  </a:lnTo>
                  <a:lnTo>
                    <a:pt x="34" y="3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7"/>
                  </a:lnTo>
                  <a:lnTo>
                    <a:pt x="37" y="23"/>
                  </a:lnTo>
                  <a:lnTo>
                    <a:pt x="37" y="27"/>
                  </a:lnTo>
                  <a:lnTo>
                    <a:pt x="34" y="30"/>
                  </a:lnTo>
                  <a:lnTo>
                    <a:pt x="32" y="33"/>
                  </a:lnTo>
                  <a:lnTo>
                    <a:pt x="27" y="37"/>
                  </a:lnTo>
                  <a:lnTo>
                    <a:pt x="24" y="40"/>
                  </a:lnTo>
                  <a:lnTo>
                    <a:pt x="19" y="43"/>
                  </a:lnTo>
                  <a:lnTo>
                    <a:pt x="17" y="47"/>
                  </a:lnTo>
                  <a:lnTo>
                    <a:pt x="14" y="48"/>
                  </a:lnTo>
                  <a:lnTo>
                    <a:pt x="14" y="50"/>
                  </a:lnTo>
                  <a:lnTo>
                    <a:pt x="12" y="52"/>
                  </a:lnTo>
                  <a:lnTo>
                    <a:pt x="41" y="52"/>
                  </a:lnTo>
                  <a:lnTo>
                    <a:pt x="41" y="60"/>
                  </a:lnTo>
                  <a:lnTo>
                    <a:pt x="0" y="60"/>
                  </a:lnTo>
                  <a:lnTo>
                    <a:pt x="0" y="57"/>
                  </a:lnTo>
                  <a:lnTo>
                    <a:pt x="2" y="55"/>
                  </a:lnTo>
                  <a:lnTo>
                    <a:pt x="4" y="50"/>
                  </a:lnTo>
                  <a:lnTo>
                    <a:pt x="7" y="47"/>
                  </a:lnTo>
                  <a:lnTo>
                    <a:pt x="9" y="43"/>
                  </a:lnTo>
                  <a:lnTo>
                    <a:pt x="16" y="37"/>
                  </a:lnTo>
                  <a:lnTo>
                    <a:pt x="22" y="32"/>
                  </a:lnTo>
                  <a:lnTo>
                    <a:pt x="29" y="25"/>
                  </a:lnTo>
                  <a:lnTo>
                    <a:pt x="31" y="22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0"/>
                  </a:lnTo>
                  <a:lnTo>
                    <a:pt x="26" y="6"/>
                  </a:lnTo>
                  <a:lnTo>
                    <a:pt x="19" y="6"/>
                  </a:lnTo>
                  <a:lnTo>
                    <a:pt x="16" y="8"/>
                  </a:lnTo>
                  <a:lnTo>
                    <a:pt x="11" y="13"/>
                  </a:lnTo>
                  <a:lnTo>
                    <a:pt x="11" y="17"/>
                  </a:lnTo>
                  <a:lnTo>
                    <a:pt x="2" y="17"/>
                  </a:lnTo>
                  <a:lnTo>
                    <a:pt x="5" y="6"/>
                  </a:lnTo>
                  <a:lnTo>
                    <a:pt x="9" y="3"/>
                  </a:lnTo>
                  <a:lnTo>
                    <a:pt x="12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4" name="Freeform 640"/>
            <p:cNvSpPr>
              <a:spLocks/>
            </p:cNvSpPr>
            <p:nvPr/>
          </p:nvSpPr>
          <p:spPr bwMode="auto">
            <a:xfrm>
              <a:off x="552450" y="3865563"/>
              <a:ext cx="61913" cy="984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5" y="0"/>
                </a:cxn>
                <a:cxn ang="0">
                  <a:pos x="35" y="8"/>
                </a:cxn>
                <a:cxn ang="0">
                  <a:pos x="14" y="8"/>
                </a:cxn>
                <a:cxn ang="0">
                  <a:pos x="10" y="25"/>
                </a:cxn>
                <a:cxn ang="0">
                  <a:pos x="15" y="22"/>
                </a:cxn>
                <a:cxn ang="0">
                  <a:pos x="20" y="20"/>
                </a:cxn>
                <a:cxn ang="0">
                  <a:pos x="25" y="20"/>
                </a:cxn>
                <a:cxn ang="0">
                  <a:pos x="30" y="22"/>
                </a:cxn>
                <a:cxn ang="0">
                  <a:pos x="37" y="28"/>
                </a:cxn>
                <a:cxn ang="0">
                  <a:pos x="39" y="33"/>
                </a:cxn>
                <a:cxn ang="0">
                  <a:pos x="39" y="45"/>
                </a:cxn>
                <a:cxn ang="0">
                  <a:pos x="37" y="50"/>
                </a:cxn>
                <a:cxn ang="0">
                  <a:pos x="35" y="53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2" y="60"/>
                </a:cxn>
                <a:cxn ang="0">
                  <a:pos x="5" y="57"/>
                </a:cxn>
                <a:cxn ang="0">
                  <a:pos x="3" y="53"/>
                </a:cxn>
                <a:cxn ang="0">
                  <a:pos x="0" y="48"/>
                </a:cxn>
                <a:cxn ang="0">
                  <a:pos x="0" y="45"/>
                </a:cxn>
                <a:cxn ang="0">
                  <a:pos x="7" y="43"/>
                </a:cxn>
                <a:cxn ang="0">
                  <a:pos x="8" y="48"/>
                </a:cxn>
                <a:cxn ang="0">
                  <a:pos x="12" y="52"/>
                </a:cxn>
                <a:cxn ang="0">
                  <a:pos x="15" y="53"/>
                </a:cxn>
                <a:cxn ang="0">
                  <a:pos x="22" y="53"/>
                </a:cxn>
                <a:cxn ang="0">
                  <a:pos x="29" y="50"/>
                </a:cxn>
                <a:cxn ang="0">
                  <a:pos x="30" y="47"/>
                </a:cxn>
                <a:cxn ang="0">
                  <a:pos x="30" y="43"/>
                </a:cxn>
                <a:cxn ang="0">
                  <a:pos x="32" y="40"/>
                </a:cxn>
                <a:cxn ang="0">
                  <a:pos x="29" y="30"/>
                </a:cxn>
                <a:cxn ang="0">
                  <a:pos x="25" y="28"/>
                </a:cxn>
                <a:cxn ang="0">
                  <a:pos x="24" y="27"/>
                </a:cxn>
                <a:cxn ang="0">
                  <a:pos x="15" y="27"/>
                </a:cxn>
                <a:cxn ang="0">
                  <a:pos x="14" y="28"/>
                </a:cxn>
                <a:cxn ang="0">
                  <a:pos x="10" y="30"/>
                </a:cxn>
                <a:cxn ang="0">
                  <a:pos x="8" y="32"/>
                </a:cxn>
                <a:cxn ang="0">
                  <a:pos x="0" y="32"/>
                </a:cxn>
                <a:cxn ang="0">
                  <a:pos x="7" y="0"/>
                </a:cxn>
              </a:cxnLst>
              <a:rect l="0" t="0" r="r" b="b"/>
              <a:pathLst>
                <a:path w="39" h="62">
                  <a:moveTo>
                    <a:pt x="7" y="0"/>
                  </a:moveTo>
                  <a:lnTo>
                    <a:pt x="35" y="0"/>
                  </a:lnTo>
                  <a:lnTo>
                    <a:pt x="35" y="8"/>
                  </a:lnTo>
                  <a:lnTo>
                    <a:pt x="14" y="8"/>
                  </a:lnTo>
                  <a:lnTo>
                    <a:pt x="10" y="25"/>
                  </a:lnTo>
                  <a:lnTo>
                    <a:pt x="15" y="22"/>
                  </a:lnTo>
                  <a:lnTo>
                    <a:pt x="20" y="20"/>
                  </a:lnTo>
                  <a:lnTo>
                    <a:pt x="25" y="20"/>
                  </a:lnTo>
                  <a:lnTo>
                    <a:pt x="30" y="22"/>
                  </a:lnTo>
                  <a:lnTo>
                    <a:pt x="37" y="28"/>
                  </a:lnTo>
                  <a:lnTo>
                    <a:pt x="39" y="33"/>
                  </a:lnTo>
                  <a:lnTo>
                    <a:pt x="39" y="45"/>
                  </a:lnTo>
                  <a:lnTo>
                    <a:pt x="37" y="50"/>
                  </a:lnTo>
                  <a:lnTo>
                    <a:pt x="35" y="53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2" y="60"/>
                  </a:lnTo>
                  <a:lnTo>
                    <a:pt x="5" y="57"/>
                  </a:lnTo>
                  <a:lnTo>
                    <a:pt x="3" y="53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7" y="43"/>
                  </a:lnTo>
                  <a:lnTo>
                    <a:pt x="8" y="48"/>
                  </a:lnTo>
                  <a:lnTo>
                    <a:pt x="12" y="52"/>
                  </a:lnTo>
                  <a:lnTo>
                    <a:pt x="15" y="53"/>
                  </a:lnTo>
                  <a:lnTo>
                    <a:pt x="22" y="53"/>
                  </a:lnTo>
                  <a:lnTo>
                    <a:pt x="29" y="50"/>
                  </a:lnTo>
                  <a:lnTo>
                    <a:pt x="30" y="47"/>
                  </a:lnTo>
                  <a:lnTo>
                    <a:pt x="30" y="43"/>
                  </a:lnTo>
                  <a:lnTo>
                    <a:pt x="32" y="40"/>
                  </a:lnTo>
                  <a:lnTo>
                    <a:pt x="29" y="30"/>
                  </a:lnTo>
                  <a:lnTo>
                    <a:pt x="25" y="28"/>
                  </a:lnTo>
                  <a:lnTo>
                    <a:pt x="24" y="27"/>
                  </a:lnTo>
                  <a:lnTo>
                    <a:pt x="15" y="27"/>
                  </a:lnTo>
                  <a:lnTo>
                    <a:pt x="14" y="28"/>
                  </a:lnTo>
                  <a:lnTo>
                    <a:pt x="10" y="30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5" name="Line 641"/>
            <p:cNvSpPr>
              <a:spLocks noChangeShapeType="1"/>
            </p:cNvSpPr>
            <p:nvPr/>
          </p:nvSpPr>
          <p:spPr bwMode="auto">
            <a:xfrm>
              <a:off x="650875" y="3568700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6" name="Freeform 642"/>
            <p:cNvSpPr>
              <a:spLocks/>
            </p:cNvSpPr>
            <p:nvPr/>
          </p:nvSpPr>
          <p:spPr bwMode="auto">
            <a:xfrm>
              <a:off x="374650" y="3519488"/>
              <a:ext cx="34925" cy="952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2" y="0"/>
                </a:cxn>
                <a:cxn ang="0">
                  <a:pos x="22" y="60"/>
                </a:cxn>
                <a:cxn ang="0">
                  <a:pos x="15" y="60"/>
                </a:cxn>
                <a:cxn ang="0">
                  <a:pos x="15" y="13"/>
                </a:cxn>
                <a:cxn ang="0">
                  <a:pos x="11" y="15"/>
                </a:cxn>
                <a:cxn ang="0">
                  <a:pos x="6" y="18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6" y="11"/>
                </a:cxn>
                <a:cxn ang="0">
                  <a:pos x="11" y="8"/>
                </a:cxn>
                <a:cxn ang="0">
                  <a:pos x="15" y="3"/>
                </a:cxn>
                <a:cxn ang="0">
                  <a:pos x="16" y="0"/>
                </a:cxn>
              </a:cxnLst>
              <a:rect l="0" t="0" r="r" b="b"/>
              <a:pathLst>
                <a:path w="22" h="60">
                  <a:moveTo>
                    <a:pt x="16" y="0"/>
                  </a:moveTo>
                  <a:lnTo>
                    <a:pt x="22" y="0"/>
                  </a:lnTo>
                  <a:lnTo>
                    <a:pt x="22" y="60"/>
                  </a:lnTo>
                  <a:lnTo>
                    <a:pt x="15" y="60"/>
                  </a:lnTo>
                  <a:lnTo>
                    <a:pt x="15" y="13"/>
                  </a:lnTo>
                  <a:lnTo>
                    <a:pt x="11" y="15"/>
                  </a:lnTo>
                  <a:lnTo>
                    <a:pt x="6" y="18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6" y="11"/>
                  </a:lnTo>
                  <a:lnTo>
                    <a:pt x="11" y="8"/>
                  </a:lnTo>
                  <a:lnTo>
                    <a:pt x="15" y="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7" name="Rectangle 643"/>
            <p:cNvSpPr>
              <a:spLocks noChangeArrowheads="1"/>
            </p:cNvSpPr>
            <p:nvPr/>
          </p:nvSpPr>
          <p:spPr bwMode="auto">
            <a:xfrm>
              <a:off x="446088" y="3602038"/>
              <a:ext cx="12700" cy="127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8" name="Freeform 644"/>
            <p:cNvSpPr>
              <a:spLocks/>
            </p:cNvSpPr>
            <p:nvPr/>
          </p:nvSpPr>
          <p:spPr bwMode="auto">
            <a:xfrm>
              <a:off x="477838" y="3519488"/>
              <a:ext cx="63500" cy="984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5" y="0"/>
                </a:cxn>
                <a:cxn ang="0">
                  <a:pos x="35" y="8"/>
                </a:cxn>
                <a:cxn ang="0">
                  <a:pos x="14" y="8"/>
                </a:cxn>
                <a:cxn ang="0">
                  <a:pos x="10" y="25"/>
                </a:cxn>
                <a:cxn ang="0">
                  <a:pos x="15" y="21"/>
                </a:cxn>
                <a:cxn ang="0">
                  <a:pos x="22" y="20"/>
                </a:cxn>
                <a:cxn ang="0">
                  <a:pos x="27" y="20"/>
                </a:cxn>
                <a:cxn ang="0">
                  <a:pos x="30" y="21"/>
                </a:cxn>
                <a:cxn ang="0">
                  <a:pos x="37" y="28"/>
                </a:cxn>
                <a:cxn ang="0">
                  <a:pos x="40" y="38"/>
                </a:cxn>
                <a:cxn ang="0">
                  <a:pos x="39" y="45"/>
                </a:cxn>
                <a:cxn ang="0">
                  <a:pos x="37" y="50"/>
                </a:cxn>
                <a:cxn ang="0">
                  <a:pos x="35" y="53"/>
                </a:cxn>
                <a:cxn ang="0">
                  <a:pos x="25" y="60"/>
                </a:cxn>
                <a:cxn ang="0">
                  <a:pos x="20" y="62"/>
                </a:cxn>
                <a:cxn ang="0">
                  <a:pos x="10" y="58"/>
                </a:cxn>
                <a:cxn ang="0">
                  <a:pos x="7" y="57"/>
                </a:cxn>
                <a:cxn ang="0">
                  <a:pos x="3" y="53"/>
                </a:cxn>
                <a:cxn ang="0">
                  <a:pos x="2" y="48"/>
                </a:cxn>
                <a:cxn ang="0">
                  <a:pos x="0" y="45"/>
                </a:cxn>
                <a:cxn ang="0">
                  <a:pos x="9" y="43"/>
                </a:cxn>
                <a:cxn ang="0">
                  <a:pos x="10" y="48"/>
                </a:cxn>
                <a:cxn ang="0">
                  <a:pos x="12" y="52"/>
                </a:cxn>
                <a:cxn ang="0">
                  <a:pos x="15" y="53"/>
                </a:cxn>
                <a:cxn ang="0">
                  <a:pos x="24" y="53"/>
                </a:cxn>
                <a:cxn ang="0">
                  <a:pos x="25" y="52"/>
                </a:cxn>
                <a:cxn ang="0">
                  <a:pos x="29" y="50"/>
                </a:cxn>
                <a:cxn ang="0">
                  <a:pos x="32" y="43"/>
                </a:cxn>
                <a:cxn ang="0">
                  <a:pos x="32" y="36"/>
                </a:cxn>
                <a:cxn ang="0">
                  <a:pos x="29" y="30"/>
                </a:cxn>
                <a:cxn ang="0">
                  <a:pos x="27" y="28"/>
                </a:cxn>
                <a:cxn ang="0">
                  <a:pos x="24" y="26"/>
                </a:cxn>
                <a:cxn ang="0">
                  <a:pos x="17" y="26"/>
                </a:cxn>
                <a:cxn ang="0">
                  <a:pos x="15" y="28"/>
                </a:cxn>
                <a:cxn ang="0">
                  <a:pos x="14" y="28"/>
                </a:cxn>
                <a:cxn ang="0">
                  <a:pos x="10" y="30"/>
                </a:cxn>
                <a:cxn ang="0">
                  <a:pos x="9" y="31"/>
                </a:cxn>
                <a:cxn ang="0">
                  <a:pos x="2" y="31"/>
                </a:cxn>
                <a:cxn ang="0">
                  <a:pos x="7" y="0"/>
                </a:cxn>
              </a:cxnLst>
              <a:rect l="0" t="0" r="r" b="b"/>
              <a:pathLst>
                <a:path w="40" h="62">
                  <a:moveTo>
                    <a:pt x="7" y="0"/>
                  </a:moveTo>
                  <a:lnTo>
                    <a:pt x="35" y="0"/>
                  </a:lnTo>
                  <a:lnTo>
                    <a:pt x="35" y="8"/>
                  </a:lnTo>
                  <a:lnTo>
                    <a:pt x="14" y="8"/>
                  </a:lnTo>
                  <a:lnTo>
                    <a:pt x="10" y="25"/>
                  </a:lnTo>
                  <a:lnTo>
                    <a:pt x="15" y="21"/>
                  </a:lnTo>
                  <a:lnTo>
                    <a:pt x="22" y="20"/>
                  </a:lnTo>
                  <a:lnTo>
                    <a:pt x="27" y="20"/>
                  </a:lnTo>
                  <a:lnTo>
                    <a:pt x="30" y="21"/>
                  </a:lnTo>
                  <a:lnTo>
                    <a:pt x="37" y="28"/>
                  </a:lnTo>
                  <a:lnTo>
                    <a:pt x="40" y="38"/>
                  </a:lnTo>
                  <a:lnTo>
                    <a:pt x="39" y="45"/>
                  </a:lnTo>
                  <a:lnTo>
                    <a:pt x="37" y="50"/>
                  </a:lnTo>
                  <a:lnTo>
                    <a:pt x="35" y="53"/>
                  </a:lnTo>
                  <a:lnTo>
                    <a:pt x="25" y="60"/>
                  </a:lnTo>
                  <a:lnTo>
                    <a:pt x="20" y="62"/>
                  </a:lnTo>
                  <a:lnTo>
                    <a:pt x="10" y="58"/>
                  </a:lnTo>
                  <a:lnTo>
                    <a:pt x="7" y="57"/>
                  </a:lnTo>
                  <a:lnTo>
                    <a:pt x="3" y="53"/>
                  </a:lnTo>
                  <a:lnTo>
                    <a:pt x="2" y="48"/>
                  </a:lnTo>
                  <a:lnTo>
                    <a:pt x="0" y="45"/>
                  </a:lnTo>
                  <a:lnTo>
                    <a:pt x="9" y="43"/>
                  </a:lnTo>
                  <a:lnTo>
                    <a:pt x="10" y="48"/>
                  </a:lnTo>
                  <a:lnTo>
                    <a:pt x="12" y="52"/>
                  </a:lnTo>
                  <a:lnTo>
                    <a:pt x="15" y="53"/>
                  </a:lnTo>
                  <a:lnTo>
                    <a:pt x="24" y="53"/>
                  </a:lnTo>
                  <a:lnTo>
                    <a:pt x="25" y="52"/>
                  </a:lnTo>
                  <a:lnTo>
                    <a:pt x="29" y="50"/>
                  </a:lnTo>
                  <a:lnTo>
                    <a:pt x="32" y="43"/>
                  </a:lnTo>
                  <a:lnTo>
                    <a:pt x="32" y="36"/>
                  </a:lnTo>
                  <a:lnTo>
                    <a:pt x="29" y="30"/>
                  </a:lnTo>
                  <a:lnTo>
                    <a:pt x="27" y="28"/>
                  </a:lnTo>
                  <a:lnTo>
                    <a:pt x="24" y="26"/>
                  </a:lnTo>
                  <a:lnTo>
                    <a:pt x="17" y="26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0" y="30"/>
                  </a:lnTo>
                  <a:lnTo>
                    <a:pt x="9" y="31"/>
                  </a:lnTo>
                  <a:lnTo>
                    <a:pt x="2" y="3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9" name="Freeform 645"/>
            <p:cNvSpPr>
              <a:spLocks noEditPoints="1"/>
            </p:cNvSpPr>
            <p:nvPr/>
          </p:nvSpPr>
          <p:spPr bwMode="auto">
            <a:xfrm>
              <a:off x="552450" y="3519488"/>
              <a:ext cx="61913" cy="98425"/>
            </a:xfrm>
            <a:custGeom>
              <a:avLst/>
              <a:gdLst/>
              <a:ahLst/>
              <a:cxnLst>
                <a:cxn ang="0">
                  <a:pos x="19" y="6"/>
                </a:cxn>
                <a:cxn ang="0">
                  <a:pos x="15" y="8"/>
                </a:cxn>
                <a:cxn ang="0">
                  <a:pos x="12" y="11"/>
                </a:cxn>
                <a:cxn ang="0">
                  <a:pos x="8" y="18"/>
                </a:cxn>
                <a:cxn ang="0">
                  <a:pos x="8" y="23"/>
                </a:cxn>
                <a:cxn ang="0">
                  <a:pos x="7" y="30"/>
                </a:cxn>
                <a:cxn ang="0">
                  <a:pos x="8" y="38"/>
                </a:cxn>
                <a:cxn ang="0">
                  <a:pos x="8" y="45"/>
                </a:cxn>
                <a:cxn ang="0">
                  <a:pos x="12" y="50"/>
                </a:cxn>
                <a:cxn ang="0">
                  <a:pos x="14" y="52"/>
                </a:cxn>
                <a:cxn ang="0">
                  <a:pos x="17" y="53"/>
                </a:cxn>
                <a:cxn ang="0">
                  <a:pos x="24" y="53"/>
                </a:cxn>
                <a:cxn ang="0">
                  <a:pos x="25" y="52"/>
                </a:cxn>
                <a:cxn ang="0">
                  <a:pos x="29" y="50"/>
                </a:cxn>
                <a:cxn ang="0">
                  <a:pos x="30" y="45"/>
                </a:cxn>
                <a:cxn ang="0">
                  <a:pos x="30" y="38"/>
                </a:cxn>
                <a:cxn ang="0">
                  <a:pos x="32" y="30"/>
                </a:cxn>
                <a:cxn ang="0">
                  <a:pos x="32" y="21"/>
                </a:cxn>
                <a:cxn ang="0">
                  <a:pos x="30" y="15"/>
                </a:cxn>
                <a:cxn ang="0">
                  <a:pos x="29" y="11"/>
                </a:cxn>
                <a:cxn ang="0">
                  <a:pos x="25" y="8"/>
                </a:cxn>
                <a:cxn ang="0">
                  <a:pos x="22" y="6"/>
                </a:cxn>
                <a:cxn ang="0">
                  <a:pos x="19" y="6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9" y="1"/>
                </a:cxn>
                <a:cxn ang="0">
                  <a:pos x="32" y="5"/>
                </a:cxn>
                <a:cxn ang="0">
                  <a:pos x="35" y="11"/>
                </a:cxn>
                <a:cxn ang="0">
                  <a:pos x="37" y="16"/>
                </a:cxn>
                <a:cxn ang="0">
                  <a:pos x="39" y="20"/>
                </a:cxn>
                <a:cxn ang="0">
                  <a:pos x="39" y="43"/>
                </a:cxn>
                <a:cxn ang="0">
                  <a:pos x="37" y="48"/>
                </a:cxn>
                <a:cxn ang="0">
                  <a:pos x="34" y="53"/>
                </a:cxn>
                <a:cxn ang="0">
                  <a:pos x="27" y="60"/>
                </a:cxn>
                <a:cxn ang="0">
                  <a:pos x="24" y="60"/>
                </a:cxn>
                <a:cxn ang="0">
                  <a:pos x="20" y="62"/>
                </a:cxn>
                <a:cxn ang="0">
                  <a:pos x="10" y="58"/>
                </a:cxn>
                <a:cxn ang="0">
                  <a:pos x="5" y="55"/>
                </a:cxn>
                <a:cxn ang="0">
                  <a:pos x="2" y="45"/>
                </a:cxn>
                <a:cxn ang="0">
                  <a:pos x="0" y="38"/>
                </a:cxn>
                <a:cxn ang="0">
                  <a:pos x="0" y="18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15" y="0"/>
                </a:cxn>
              </a:cxnLst>
              <a:rect l="0" t="0" r="r" b="b"/>
              <a:pathLst>
                <a:path w="39" h="62">
                  <a:moveTo>
                    <a:pt x="19" y="6"/>
                  </a:moveTo>
                  <a:lnTo>
                    <a:pt x="15" y="8"/>
                  </a:lnTo>
                  <a:lnTo>
                    <a:pt x="12" y="11"/>
                  </a:lnTo>
                  <a:lnTo>
                    <a:pt x="8" y="18"/>
                  </a:lnTo>
                  <a:lnTo>
                    <a:pt x="8" y="23"/>
                  </a:lnTo>
                  <a:lnTo>
                    <a:pt x="7" y="30"/>
                  </a:lnTo>
                  <a:lnTo>
                    <a:pt x="8" y="38"/>
                  </a:lnTo>
                  <a:lnTo>
                    <a:pt x="8" y="45"/>
                  </a:lnTo>
                  <a:lnTo>
                    <a:pt x="12" y="50"/>
                  </a:lnTo>
                  <a:lnTo>
                    <a:pt x="14" y="52"/>
                  </a:lnTo>
                  <a:lnTo>
                    <a:pt x="17" y="53"/>
                  </a:lnTo>
                  <a:lnTo>
                    <a:pt x="24" y="53"/>
                  </a:lnTo>
                  <a:lnTo>
                    <a:pt x="25" y="52"/>
                  </a:lnTo>
                  <a:lnTo>
                    <a:pt x="29" y="50"/>
                  </a:lnTo>
                  <a:lnTo>
                    <a:pt x="30" y="45"/>
                  </a:lnTo>
                  <a:lnTo>
                    <a:pt x="30" y="38"/>
                  </a:lnTo>
                  <a:lnTo>
                    <a:pt x="32" y="30"/>
                  </a:lnTo>
                  <a:lnTo>
                    <a:pt x="32" y="21"/>
                  </a:lnTo>
                  <a:lnTo>
                    <a:pt x="30" y="15"/>
                  </a:lnTo>
                  <a:lnTo>
                    <a:pt x="29" y="11"/>
                  </a:lnTo>
                  <a:lnTo>
                    <a:pt x="25" y="8"/>
                  </a:lnTo>
                  <a:lnTo>
                    <a:pt x="22" y="6"/>
                  </a:lnTo>
                  <a:lnTo>
                    <a:pt x="19" y="6"/>
                  </a:lnTo>
                  <a:close/>
                  <a:moveTo>
                    <a:pt x="15" y="0"/>
                  </a:moveTo>
                  <a:lnTo>
                    <a:pt x="25" y="0"/>
                  </a:lnTo>
                  <a:lnTo>
                    <a:pt x="29" y="1"/>
                  </a:lnTo>
                  <a:lnTo>
                    <a:pt x="32" y="5"/>
                  </a:lnTo>
                  <a:lnTo>
                    <a:pt x="35" y="11"/>
                  </a:lnTo>
                  <a:lnTo>
                    <a:pt x="37" y="16"/>
                  </a:lnTo>
                  <a:lnTo>
                    <a:pt x="39" y="20"/>
                  </a:lnTo>
                  <a:lnTo>
                    <a:pt x="39" y="43"/>
                  </a:lnTo>
                  <a:lnTo>
                    <a:pt x="37" y="48"/>
                  </a:lnTo>
                  <a:lnTo>
                    <a:pt x="34" y="53"/>
                  </a:lnTo>
                  <a:lnTo>
                    <a:pt x="27" y="60"/>
                  </a:lnTo>
                  <a:lnTo>
                    <a:pt x="24" y="60"/>
                  </a:lnTo>
                  <a:lnTo>
                    <a:pt x="20" y="62"/>
                  </a:lnTo>
                  <a:lnTo>
                    <a:pt x="10" y="58"/>
                  </a:lnTo>
                  <a:lnTo>
                    <a:pt x="5" y="55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18"/>
                  </a:lnTo>
                  <a:lnTo>
                    <a:pt x="3" y="8"/>
                  </a:lnTo>
                  <a:lnTo>
                    <a:pt x="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" name="Line 646"/>
            <p:cNvSpPr>
              <a:spLocks noChangeShapeType="1"/>
            </p:cNvSpPr>
            <p:nvPr/>
          </p:nvSpPr>
          <p:spPr bwMode="auto">
            <a:xfrm>
              <a:off x="650875" y="55705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" name="Line 647"/>
            <p:cNvSpPr>
              <a:spLocks noChangeShapeType="1"/>
            </p:cNvSpPr>
            <p:nvPr/>
          </p:nvSpPr>
          <p:spPr bwMode="auto">
            <a:xfrm>
              <a:off x="650875" y="550068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2" name="Line 648"/>
            <p:cNvSpPr>
              <a:spLocks noChangeShapeType="1"/>
            </p:cNvSpPr>
            <p:nvPr/>
          </p:nvSpPr>
          <p:spPr bwMode="auto">
            <a:xfrm>
              <a:off x="650875" y="543242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3" name="Line 649"/>
            <p:cNvSpPr>
              <a:spLocks noChangeShapeType="1"/>
            </p:cNvSpPr>
            <p:nvPr/>
          </p:nvSpPr>
          <p:spPr bwMode="auto">
            <a:xfrm>
              <a:off x="650875" y="53625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4" name="Line 650"/>
            <p:cNvSpPr>
              <a:spLocks noChangeShapeType="1"/>
            </p:cNvSpPr>
            <p:nvPr/>
          </p:nvSpPr>
          <p:spPr bwMode="auto">
            <a:xfrm>
              <a:off x="650875" y="522605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5" name="Line 651"/>
            <p:cNvSpPr>
              <a:spLocks noChangeShapeType="1"/>
            </p:cNvSpPr>
            <p:nvPr/>
          </p:nvSpPr>
          <p:spPr bwMode="auto">
            <a:xfrm>
              <a:off x="650875" y="515778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6" name="Line 652"/>
            <p:cNvSpPr>
              <a:spLocks noChangeShapeType="1"/>
            </p:cNvSpPr>
            <p:nvPr/>
          </p:nvSpPr>
          <p:spPr bwMode="auto">
            <a:xfrm>
              <a:off x="650875" y="50879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7" name="Line 653"/>
            <p:cNvSpPr>
              <a:spLocks noChangeShapeType="1"/>
            </p:cNvSpPr>
            <p:nvPr/>
          </p:nvSpPr>
          <p:spPr bwMode="auto">
            <a:xfrm>
              <a:off x="650875" y="50196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8" name="Line 654"/>
            <p:cNvSpPr>
              <a:spLocks noChangeShapeType="1"/>
            </p:cNvSpPr>
            <p:nvPr/>
          </p:nvSpPr>
          <p:spPr bwMode="auto">
            <a:xfrm>
              <a:off x="650875" y="48799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9" name="Line 655"/>
            <p:cNvSpPr>
              <a:spLocks noChangeShapeType="1"/>
            </p:cNvSpPr>
            <p:nvPr/>
          </p:nvSpPr>
          <p:spPr bwMode="auto">
            <a:xfrm>
              <a:off x="650875" y="481171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0" name="Line 656"/>
            <p:cNvSpPr>
              <a:spLocks noChangeShapeType="1"/>
            </p:cNvSpPr>
            <p:nvPr/>
          </p:nvSpPr>
          <p:spPr bwMode="auto">
            <a:xfrm>
              <a:off x="650875" y="474186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1" name="Line 657"/>
            <p:cNvSpPr>
              <a:spLocks noChangeShapeType="1"/>
            </p:cNvSpPr>
            <p:nvPr/>
          </p:nvSpPr>
          <p:spPr bwMode="auto">
            <a:xfrm>
              <a:off x="650875" y="467201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2" name="Line 658"/>
            <p:cNvSpPr>
              <a:spLocks noChangeShapeType="1"/>
            </p:cNvSpPr>
            <p:nvPr/>
          </p:nvSpPr>
          <p:spPr bwMode="auto">
            <a:xfrm>
              <a:off x="650875" y="45370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3" name="Line 659"/>
            <p:cNvSpPr>
              <a:spLocks noChangeShapeType="1"/>
            </p:cNvSpPr>
            <p:nvPr/>
          </p:nvSpPr>
          <p:spPr bwMode="auto">
            <a:xfrm>
              <a:off x="650875" y="446722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4" name="Line 660"/>
            <p:cNvSpPr>
              <a:spLocks noChangeShapeType="1"/>
            </p:cNvSpPr>
            <p:nvPr/>
          </p:nvSpPr>
          <p:spPr bwMode="auto">
            <a:xfrm>
              <a:off x="650875" y="43973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5" name="Line 661"/>
            <p:cNvSpPr>
              <a:spLocks noChangeShapeType="1"/>
            </p:cNvSpPr>
            <p:nvPr/>
          </p:nvSpPr>
          <p:spPr bwMode="auto">
            <a:xfrm>
              <a:off x="650875" y="432911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6" name="Line 662"/>
            <p:cNvSpPr>
              <a:spLocks noChangeShapeType="1"/>
            </p:cNvSpPr>
            <p:nvPr/>
          </p:nvSpPr>
          <p:spPr bwMode="auto">
            <a:xfrm>
              <a:off x="650875" y="419100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7" name="Line 663"/>
            <p:cNvSpPr>
              <a:spLocks noChangeShapeType="1"/>
            </p:cNvSpPr>
            <p:nvPr/>
          </p:nvSpPr>
          <p:spPr bwMode="auto">
            <a:xfrm>
              <a:off x="650875" y="412115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8" name="Line 664"/>
            <p:cNvSpPr>
              <a:spLocks noChangeShapeType="1"/>
            </p:cNvSpPr>
            <p:nvPr/>
          </p:nvSpPr>
          <p:spPr bwMode="auto">
            <a:xfrm>
              <a:off x="650875" y="405130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9" name="Line 665"/>
            <p:cNvSpPr>
              <a:spLocks noChangeShapeType="1"/>
            </p:cNvSpPr>
            <p:nvPr/>
          </p:nvSpPr>
          <p:spPr bwMode="auto">
            <a:xfrm>
              <a:off x="650875" y="39830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0" name="Line 666"/>
            <p:cNvSpPr>
              <a:spLocks noChangeShapeType="1"/>
            </p:cNvSpPr>
            <p:nvPr/>
          </p:nvSpPr>
          <p:spPr bwMode="auto">
            <a:xfrm>
              <a:off x="650875" y="38433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1" name="Line 667"/>
            <p:cNvSpPr>
              <a:spLocks noChangeShapeType="1"/>
            </p:cNvSpPr>
            <p:nvPr/>
          </p:nvSpPr>
          <p:spPr bwMode="auto">
            <a:xfrm>
              <a:off x="650875" y="377666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2" name="Line 668"/>
            <p:cNvSpPr>
              <a:spLocks noChangeShapeType="1"/>
            </p:cNvSpPr>
            <p:nvPr/>
          </p:nvSpPr>
          <p:spPr bwMode="auto">
            <a:xfrm>
              <a:off x="650875" y="370840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3" name="Line 669"/>
            <p:cNvSpPr>
              <a:spLocks noChangeShapeType="1"/>
            </p:cNvSpPr>
            <p:nvPr/>
          </p:nvSpPr>
          <p:spPr bwMode="auto">
            <a:xfrm>
              <a:off x="650875" y="363855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4" name="Line 670"/>
            <p:cNvSpPr>
              <a:spLocks noChangeShapeType="1"/>
            </p:cNvSpPr>
            <p:nvPr/>
          </p:nvSpPr>
          <p:spPr bwMode="auto">
            <a:xfrm>
              <a:off x="650875" y="35004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5" name="Line 671"/>
            <p:cNvSpPr>
              <a:spLocks noChangeShapeType="1"/>
            </p:cNvSpPr>
            <p:nvPr/>
          </p:nvSpPr>
          <p:spPr bwMode="auto">
            <a:xfrm>
              <a:off x="650875" y="343058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6" name="Line 672"/>
            <p:cNvSpPr>
              <a:spLocks noChangeShapeType="1"/>
            </p:cNvSpPr>
            <p:nvPr/>
          </p:nvSpPr>
          <p:spPr bwMode="auto">
            <a:xfrm>
              <a:off x="650875" y="34305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7" name="Line 673"/>
            <p:cNvSpPr>
              <a:spLocks noChangeShapeType="1"/>
            </p:cNvSpPr>
            <p:nvPr/>
          </p:nvSpPr>
          <p:spPr bwMode="auto">
            <a:xfrm>
              <a:off x="2030413" y="34305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8" name="Line 674"/>
            <p:cNvSpPr>
              <a:spLocks noChangeShapeType="1"/>
            </p:cNvSpPr>
            <p:nvPr/>
          </p:nvSpPr>
          <p:spPr bwMode="auto">
            <a:xfrm>
              <a:off x="3409950" y="34305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9" name="Line 675"/>
            <p:cNvSpPr>
              <a:spLocks noChangeShapeType="1"/>
            </p:cNvSpPr>
            <p:nvPr/>
          </p:nvSpPr>
          <p:spPr bwMode="auto">
            <a:xfrm>
              <a:off x="4791075" y="34305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0" name="Line 676"/>
            <p:cNvSpPr>
              <a:spLocks noChangeShapeType="1"/>
            </p:cNvSpPr>
            <p:nvPr/>
          </p:nvSpPr>
          <p:spPr bwMode="auto">
            <a:xfrm>
              <a:off x="6170613" y="34305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1" name="Line 677"/>
            <p:cNvSpPr>
              <a:spLocks noChangeShapeType="1"/>
            </p:cNvSpPr>
            <p:nvPr/>
          </p:nvSpPr>
          <p:spPr bwMode="auto">
            <a:xfrm>
              <a:off x="7550150" y="34305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2" name="Line 678"/>
            <p:cNvSpPr>
              <a:spLocks noChangeShapeType="1"/>
            </p:cNvSpPr>
            <p:nvPr/>
          </p:nvSpPr>
          <p:spPr bwMode="auto">
            <a:xfrm>
              <a:off x="8929688" y="3430588"/>
              <a:ext cx="1588" cy="16510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3" name="Line 679"/>
            <p:cNvSpPr>
              <a:spLocks noChangeShapeType="1"/>
            </p:cNvSpPr>
            <p:nvPr/>
          </p:nvSpPr>
          <p:spPr bwMode="auto">
            <a:xfrm>
              <a:off x="92868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4" name="Line 680"/>
            <p:cNvSpPr>
              <a:spLocks noChangeShapeType="1"/>
            </p:cNvSpPr>
            <p:nvPr/>
          </p:nvSpPr>
          <p:spPr bwMode="auto">
            <a:xfrm>
              <a:off x="120173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5" name="Line 681"/>
            <p:cNvSpPr>
              <a:spLocks noChangeShapeType="1"/>
            </p:cNvSpPr>
            <p:nvPr/>
          </p:nvSpPr>
          <p:spPr bwMode="auto">
            <a:xfrm>
              <a:off x="1479550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6" name="Line 682"/>
            <p:cNvSpPr>
              <a:spLocks noChangeShapeType="1"/>
            </p:cNvSpPr>
            <p:nvPr/>
          </p:nvSpPr>
          <p:spPr bwMode="auto">
            <a:xfrm>
              <a:off x="1755775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7" name="Line 683"/>
            <p:cNvSpPr>
              <a:spLocks noChangeShapeType="1"/>
            </p:cNvSpPr>
            <p:nvPr/>
          </p:nvSpPr>
          <p:spPr bwMode="auto">
            <a:xfrm>
              <a:off x="230663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8" name="Line 684"/>
            <p:cNvSpPr>
              <a:spLocks noChangeShapeType="1"/>
            </p:cNvSpPr>
            <p:nvPr/>
          </p:nvSpPr>
          <p:spPr bwMode="auto">
            <a:xfrm>
              <a:off x="2581275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9" name="Line 685"/>
            <p:cNvSpPr>
              <a:spLocks noChangeShapeType="1"/>
            </p:cNvSpPr>
            <p:nvPr/>
          </p:nvSpPr>
          <p:spPr bwMode="auto">
            <a:xfrm>
              <a:off x="285908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0" name="Line 686"/>
            <p:cNvSpPr>
              <a:spLocks noChangeShapeType="1"/>
            </p:cNvSpPr>
            <p:nvPr/>
          </p:nvSpPr>
          <p:spPr bwMode="auto">
            <a:xfrm>
              <a:off x="3135313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1" name="Line 687"/>
            <p:cNvSpPr>
              <a:spLocks noChangeShapeType="1"/>
            </p:cNvSpPr>
            <p:nvPr/>
          </p:nvSpPr>
          <p:spPr bwMode="auto">
            <a:xfrm>
              <a:off x="3686175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2" name="Line 688"/>
            <p:cNvSpPr>
              <a:spLocks noChangeShapeType="1"/>
            </p:cNvSpPr>
            <p:nvPr/>
          </p:nvSpPr>
          <p:spPr bwMode="auto">
            <a:xfrm>
              <a:off x="396398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3" name="Line 689"/>
            <p:cNvSpPr>
              <a:spLocks noChangeShapeType="1"/>
            </p:cNvSpPr>
            <p:nvPr/>
          </p:nvSpPr>
          <p:spPr bwMode="auto">
            <a:xfrm>
              <a:off x="423703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4" name="Line 690"/>
            <p:cNvSpPr>
              <a:spLocks noChangeShapeType="1"/>
            </p:cNvSpPr>
            <p:nvPr/>
          </p:nvSpPr>
          <p:spPr bwMode="auto">
            <a:xfrm>
              <a:off x="4514850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5" name="Line 691"/>
            <p:cNvSpPr>
              <a:spLocks noChangeShapeType="1"/>
            </p:cNvSpPr>
            <p:nvPr/>
          </p:nvSpPr>
          <p:spPr bwMode="auto">
            <a:xfrm>
              <a:off x="5065713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6" name="Line 692"/>
            <p:cNvSpPr>
              <a:spLocks noChangeShapeType="1"/>
            </p:cNvSpPr>
            <p:nvPr/>
          </p:nvSpPr>
          <p:spPr bwMode="auto">
            <a:xfrm>
              <a:off x="534193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7" name="Line 693"/>
            <p:cNvSpPr>
              <a:spLocks noChangeShapeType="1"/>
            </p:cNvSpPr>
            <p:nvPr/>
          </p:nvSpPr>
          <p:spPr bwMode="auto">
            <a:xfrm>
              <a:off x="5619750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8" name="Line 694"/>
            <p:cNvSpPr>
              <a:spLocks noChangeShapeType="1"/>
            </p:cNvSpPr>
            <p:nvPr/>
          </p:nvSpPr>
          <p:spPr bwMode="auto">
            <a:xfrm>
              <a:off x="589438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9" name="Line 695"/>
            <p:cNvSpPr>
              <a:spLocks noChangeShapeType="1"/>
            </p:cNvSpPr>
            <p:nvPr/>
          </p:nvSpPr>
          <p:spPr bwMode="auto">
            <a:xfrm>
              <a:off x="644683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0" name="Line 696"/>
            <p:cNvSpPr>
              <a:spLocks noChangeShapeType="1"/>
            </p:cNvSpPr>
            <p:nvPr/>
          </p:nvSpPr>
          <p:spPr bwMode="auto">
            <a:xfrm>
              <a:off x="6721475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1" name="Line 697"/>
            <p:cNvSpPr>
              <a:spLocks noChangeShapeType="1"/>
            </p:cNvSpPr>
            <p:nvPr/>
          </p:nvSpPr>
          <p:spPr bwMode="auto">
            <a:xfrm>
              <a:off x="699928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2" name="Line 698"/>
            <p:cNvSpPr>
              <a:spLocks noChangeShapeType="1"/>
            </p:cNvSpPr>
            <p:nvPr/>
          </p:nvSpPr>
          <p:spPr bwMode="auto">
            <a:xfrm>
              <a:off x="727233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3" name="Line 699"/>
            <p:cNvSpPr>
              <a:spLocks noChangeShapeType="1"/>
            </p:cNvSpPr>
            <p:nvPr/>
          </p:nvSpPr>
          <p:spPr bwMode="auto">
            <a:xfrm>
              <a:off x="7826375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4" name="Line 700"/>
            <p:cNvSpPr>
              <a:spLocks noChangeShapeType="1"/>
            </p:cNvSpPr>
            <p:nvPr/>
          </p:nvSpPr>
          <p:spPr bwMode="auto">
            <a:xfrm>
              <a:off x="8101013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5" name="Line 701"/>
            <p:cNvSpPr>
              <a:spLocks noChangeShapeType="1"/>
            </p:cNvSpPr>
            <p:nvPr/>
          </p:nvSpPr>
          <p:spPr bwMode="auto">
            <a:xfrm>
              <a:off x="8377238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6" name="Line 702"/>
            <p:cNvSpPr>
              <a:spLocks noChangeShapeType="1"/>
            </p:cNvSpPr>
            <p:nvPr/>
          </p:nvSpPr>
          <p:spPr bwMode="auto">
            <a:xfrm>
              <a:off x="8655050" y="3430588"/>
              <a:ext cx="1588" cy="8255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7" name="Line 703"/>
            <p:cNvSpPr>
              <a:spLocks noChangeShapeType="1"/>
            </p:cNvSpPr>
            <p:nvPr/>
          </p:nvSpPr>
          <p:spPr bwMode="auto">
            <a:xfrm flipH="1">
              <a:off x="8764588" y="5640388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8" name="Line 704"/>
            <p:cNvSpPr>
              <a:spLocks noChangeShapeType="1"/>
            </p:cNvSpPr>
            <p:nvPr/>
          </p:nvSpPr>
          <p:spPr bwMode="auto">
            <a:xfrm flipH="1">
              <a:off x="8764588" y="5295900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9" name="Line 705"/>
            <p:cNvSpPr>
              <a:spLocks noChangeShapeType="1"/>
            </p:cNvSpPr>
            <p:nvPr/>
          </p:nvSpPr>
          <p:spPr bwMode="auto">
            <a:xfrm flipH="1">
              <a:off x="8764588" y="4949825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0" name="Line 706"/>
            <p:cNvSpPr>
              <a:spLocks noChangeShapeType="1"/>
            </p:cNvSpPr>
            <p:nvPr/>
          </p:nvSpPr>
          <p:spPr bwMode="auto">
            <a:xfrm flipH="1">
              <a:off x="8764588" y="4603750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1" name="Line 707"/>
            <p:cNvSpPr>
              <a:spLocks noChangeShapeType="1"/>
            </p:cNvSpPr>
            <p:nvPr/>
          </p:nvSpPr>
          <p:spPr bwMode="auto">
            <a:xfrm flipH="1">
              <a:off x="8764588" y="4259263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2" name="Line 708"/>
            <p:cNvSpPr>
              <a:spLocks noChangeShapeType="1"/>
            </p:cNvSpPr>
            <p:nvPr/>
          </p:nvSpPr>
          <p:spPr bwMode="auto">
            <a:xfrm flipH="1">
              <a:off x="8764588" y="3913188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3" name="Line 709"/>
            <p:cNvSpPr>
              <a:spLocks noChangeShapeType="1"/>
            </p:cNvSpPr>
            <p:nvPr/>
          </p:nvSpPr>
          <p:spPr bwMode="auto">
            <a:xfrm flipH="1">
              <a:off x="8764588" y="3568700"/>
              <a:ext cx="16510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4" name="Line 710"/>
            <p:cNvSpPr>
              <a:spLocks noChangeShapeType="1"/>
            </p:cNvSpPr>
            <p:nvPr/>
          </p:nvSpPr>
          <p:spPr bwMode="auto">
            <a:xfrm flipH="1">
              <a:off x="8847138" y="55705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5" name="Line 711"/>
            <p:cNvSpPr>
              <a:spLocks noChangeShapeType="1"/>
            </p:cNvSpPr>
            <p:nvPr/>
          </p:nvSpPr>
          <p:spPr bwMode="auto">
            <a:xfrm flipH="1">
              <a:off x="8847138" y="550068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6" name="Line 712"/>
            <p:cNvSpPr>
              <a:spLocks noChangeShapeType="1"/>
            </p:cNvSpPr>
            <p:nvPr/>
          </p:nvSpPr>
          <p:spPr bwMode="auto">
            <a:xfrm flipH="1">
              <a:off x="8847138" y="543242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7" name="Line 713"/>
            <p:cNvSpPr>
              <a:spLocks noChangeShapeType="1"/>
            </p:cNvSpPr>
            <p:nvPr/>
          </p:nvSpPr>
          <p:spPr bwMode="auto">
            <a:xfrm flipH="1">
              <a:off x="8847138" y="53625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8" name="Line 714"/>
            <p:cNvSpPr>
              <a:spLocks noChangeShapeType="1"/>
            </p:cNvSpPr>
            <p:nvPr/>
          </p:nvSpPr>
          <p:spPr bwMode="auto">
            <a:xfrm flipH="1">
              <a:off x="8847138" y="522605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9" name="Line 715"/>
            <p:cNvSpPr>
              <a:spLocks noChangeShapeType="1"/>
            </p:cNvSpPr>
            <p:nvPr/>
          </p:nvSpPr>
          <p:spPr bwMode="auto">
            <a:xfrm flipH="1">
              <a:off x="8847138" y="515778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0" name="Line 716"/>
            <p:cNvSpPr>
              <a:spLocks noChangeShapeType="1"/>
            </p:cNvSpPr>
            <p:nvPr/>
          </p:nvSpPr>
          <p:spPr bwMode="auto">
            <a:xfrm flipH="1">
              <a:off x="8847138" y="50879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" name="Line 717"/>
            <p:cNvSpPr>
              <a:spLocks noChangeShapeType="1"/>
            </p:cNvSpPr>
            <p:nvPr/>
          </p:nvSpPr>
          <p:spPr bwMode="auto">
            <a:xfrm flipH="1">
              <a:off x="8847138" y="50196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" name="Line 718"/>
            <p:cNvSpPr>
              <a:spLocks noChangeShapeType="1"/>
            </p:cNvSpPr>
            <p:nvPr/>
          </p:nvSpPr>
          <p:spPr bwMode="auto">
            <a:xfrm flipH="1">
              <a:off x="8847138" y="48799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" name="Line 719"/>
            <p:cNvSpPr>
              <a:spLocks noChangeShapeType="1"/>
            </p:cNvSpPr>
            <p:nvPr/>
          </p:nvSpPr>
          <p:spPr bwMode="auto">
            <a:xfrm flipH="1">
              <a:off x="8847138" y="481171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" name="Line 720"/>
            <p:cNvSpPr>
              <a:spLocks noChangeShapeType="1"/>
            </p:cNvSpPr>
            <p:nvPr/>
          </p:nvSpPr>
          <p:spPr bwMode="auto">
            <a:xfrm flipH="1">
              <a:off x="8847138" y="474186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" name="Line 721"/>
            <p:cNvSpPr>
              <a:spLocks noChangeShapeType="1"/>
            </p:cNvSpPr>
            <p:nvPr/>
          </p:nvSpPr>
          <p:spPr bwMode="auto">
            <a:xfrm flipH="1">
              <a:off x="8847138" y="467201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" name="Line 722"/>
            <p:cNvSpPr>
              <a:spLocks noChangeShapeType="1"/>
            </p:cNvSpPr>
            <p:nvPr/>
          </p:nvSpPr>
          <p:spPr bwMode="auto">
            <a:xfrm flipH="1">
              <a:off x="8847138" y="45370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7" name="Line 723"/>
            <p:cNvSpPr>
              <a:spLocks noChangeShapeType="1"/>
            </p:cNvSpPr>
            <p:nvPr/>
          </p:nvSpPr>
          <p:spPr bwMode="auto">
            <a:xfrm flipH="1">
              <a:off x="8847138" y="446722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8" name="Line 724"/>
            <p:cNvSpPr>
              <a:spLocks noChangeShapeType="1"/>
            </p:cNvSpPr>
            <p:nvPr/>
          </p:nvSpPr>
          <p:spPr bwMode="auto">
            <a:xfrm flipH="1">
              <a:off x="8847138" y="4397375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9" name="Line 725"/>
            <p:cNvSpPr>
              <a:spLocks noChangeShapeType="1"/>
            </p:cNvSpPr>
            <p:nvPr/>
          </p:nvSpPr>
          <p:spPr bwMode="auto">
            <a:xfrm flipH="1">
              <a:off x="8847138" y="432911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0" name="Line 726"/>
            <p:cNvSpPr>
              <a:spLocks noChangeShapeType="1"/>
            </p:cNvSpPr>
            <p:nvPr/>
          </p:nvSpPr>
          <p:spPr bwMode="auto">
            <a:xfrm flipH="1">
              <a:off x="8847138" y="419100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1" name="Line 727"/>
            <p:cNvSpPr>
              <a:spLocks noChangeShapeType="1"/>
            </p:cNvSpPr>
            <p:nvPr/>
          </p:nvSpPr>
          <p:spPr bwMode="auto">
            <a:xfrm flipH="1">
              <a:off x="8847138" y="412115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2" name="Line 728"/>
            <p:cNvSpPr>
              <a:spLocks noChangeShapeType="1"/>
            </p:cNvSpPr>
            <p:nvPr/>
          </p:nvSpPr>
          <p:spPr bwMode="auto">
            <a:xfrm flipH="1">
              <a:off x="8847138" y="405130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3" name="Line 729"/>
            <p:cNvSpPr>
              <a:spLocks noChangeShapeType="1"/>
            </p:cNvSpPr>
            <p:nvPr/>
          </p:nvSpPr>
          <p:spPr bwMode="auto">
            <a:xfrm flipH="1">
              <a:off x="8847138" y="39830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4" name="Line 730"/>
            <p:cNvSpPr>
              <a:spLocks noChangeShapeType="1"/>
            </p:cNvSpPr>
            <p:nvPr/>
          </p:nvSpPr>
          <p:spPr bwMode="auto">
            <a:xfrm flipH="1">
              <a:off x="8847138" y="38433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" name="Line 731"/>
            <p:cNvSpPr>
              <a:spLocks noChangeShapeType="1"/>
            </p:cNvSpPr>
            <p:nvPr/>
          </p:nvSpPr>
          <p:spPr bwMode="auto">
            <a:xfrm flipH="1">
              <a:off x="8847138" y="3776663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6" name="Line 732"/>
            <p:cNvSpPr>
              <a:spLocks noChangeShapeType="1"/>
            </p:cNvSpPr>
            <p:nvPr/>
          </p:nvSpPr>
          <p:spPr bwMode="auto">
            <a:xfrm flipH="1">
              <a:off x="8847138" y="370840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7" name="Line 733"/>
            <p:cNvSpPr>
              <a:spLocks noChangeShapeType="1"/>
            </p:cNvSpPr>
            <p:nvPr/>
          </p:nvSpPr>
          <p:spPr bwMode="auto">
            <a:xfrm flipH="1">
              <a:off x="8847138" y="3638550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8" name="Line 734"/>
            <p:cNvSpPr>
              <a:spLocks noChangeShapeType="1"/>
            </p:cNvSpPr>
            <p:nvPr/>
          </p:nvSpPr>
          <p:spPr bwMode="auto">
            <a:xfrm flipH="1">
              <a:off x="8847138" y="350043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9" name="Line 735"/>
            <p:cNvSpPr>
              <a:spLocks noChangeShapeType="1"/>
            </p:cNvSpPr>
            <p:nvPr/>
          </p:nvSpPr>
          <p:spPr bwMode="auto">
            <a:xfrm flipH="1">
              <a:off x="8847138" y="3430588"/>
              <a:ext cx="82550" cy="1588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0" name="Freeform 736"/>
            <p:cNvSpPr>
              <a:spLocks/>
            </p:cNvSpPr>
            <p:nvPr/>
          </p:nvSpPr>
          <p:spPr bwMode="auto">
            <a:xfrm>
              <a:off x="4613275" y="5897563"/>
              <a:ext cx="60325" cy="698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7" y="0"/>
                </a:cxn>
                <a:cxn ang="0">
                  <a:pos x="37" y="6"/>
                </a:cxn>
                <a:cxn ang="0">
                  <a:pos x="13" y="32"/>
                </a:cxn>
                <a:cxn ang="0">
                  <a:pos x="10" y="37"/>
                </a:cxn>
                <a:cxn ang="0">
                  <a:pos x="38" y="37"/>
                </a:cxn>
                <a:cxn ang="0">
                  <a:pos x="38" y="44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7" y="6"/>
                </a:cxn>
                <a:cxn ang="0">
                  <a:pos x="22" y="7"/>
                </a:cxn>
                <a:cxn ang="0">
                  <a:pos x="3" y="7"/>
                </a:cxn>
                <a:cxn ang="0">
                  <a:pos x="3" y="0"/>
                </a:cxn>
              </a:cxnLst>
              <a:rect l="0" t="0" r="r" b="b"/>
              <a:pathLst>
                <a:path w="38" h="44">
                  <a:moveTo>
                    <a:pt x="3" y="0"/>
                  </a:moveTo>
                  <a:lnTo>
                    <a:pt x="37" y="0"/>
                  </a:lnTo>
                  <a:lnTo>
                    <a:pt x="37" y="6"/>
                  </a:lnTo>
                  <a:lnTo>
                    <a:pt x="13" y="32"/>
                  </a:lnTo>
                  <a:lnTo>
                    <a:pt x="10" y="37"/>
                  </a:lnTo>
                  <a:lnTo>
                    <a:pt x="38" y="37"/>
                  </a:lnTo>
                  <a:lnTo>
                    <a:pt x="38" y="44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7" y="6"/>
                  </a:lnTo>
                  <a:lnTo>
                    <a:pt x="22" y="7"/>
                  </a:lnTo>
                  <a:lnTo>
                    <a:pt x="3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1" name="Freeform 737"/>
            <p:cNvSpPr>
              <a:spLocks/>
            </p:cNvSpPr>
            <p:nvPr/>
          </p:nvSpPr>
          <p:spPr bwMode="auto">
            <a:xfrm>
              <a:off x="4722813" y="5872163"/>
              <a:ext cx="25400" cy="122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8" y="6"/>
                </a:cxn>
                <a:cxn ang="0">
                  <a:pos x="8" y="70"/>
                </a:cxn>
                <a:cxn ang="0">
                  <a:pos x="16" y="70"/>
                </a:cxn>
                <a:cxn ang="0">
                  <a:pos x="16" y="77"/>
                </a:cxn>
                <a:cxn ang="0">
                  <a:pos x="0" y="77"/>
                </a:cxn>
                <a:cxn ang="0">
                  <a:pos x="0" y="0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16" y="6"/>
                  </a:lnTo>
                  <a:lnTo>
                    <a:pt x="8" y="6"/>
                  </a:lnTo>
                  <a:lnTo>
                    <a:pt x="8" y="70"/>
                  </a:lnTo>
                  <a:lnTo>
                    <a:pt x="16" y="70"/>
                  </a:lnTo>
                  <a:lnTo>
                    <a:pt x="16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2" name="Freeform 738"/>
            <p:cNvSpPr>
              <a:spLocks/>
            </p:cNvSpPr>
            <p:nvPr/>
          </p:nvSpPr>
          <p:spPr bwMode="auto">
            <a:xfrm>
              <a:off x="4756150" y="5895975"/>
              <a:ext cx="61913" cy="74613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6" y="0"/>
                </a:cxn>
                <a:cxn ang="0">
                  <a:pos x="29" y="1"/>
                </a:cxn>
                <a:cxn ang="0">
                  <a:pos x="34" y="7"/>
                </a:cxn>
                <a:cxn ang="0">
                  <a:pos x="36" y="10"/>
                </a:cxn>
                <a:cxn ang="0">
                  <a:pos x="37" y="15"/>
                </a:cxn>
                <a:cxn ang="0">
                  <a:pos x="29" y="15"/>
                </a:cxn>
                <a:cxn ang="0">
                  <a:pos x="27" y="12"/>
                </a:cxn>
                <a:cxn ang="0">
                  <a:pos x="24" y="8"/>
                </a:cxn>
                <a:cxn ang="0">
                  <a:pos x="21" y="7"/>
                </a:cxn>
                <a:cxn ang="0">
                  <a:pos x="17" y="8"/>
                </a:cxn>
                <a:cxn ang="0">
                  <a:pos x="14" y="8"/>
                </a:cxn>
                <a:cxn ang="0">
                  <a:pos x="9" y="18"/>
                </a:cxn>
                <a:cxn ang="0">
                  <a:pos x="9" y="28"/>
                </a:cxn>
                <a:cxn ang="0">
                  <a:pos x="12" y="35"/>
                </a:cxn>
                <a:cxn ang="0">
                  <a:pos x="14" y="37"/>
                </a:cxn>
                <a:cxn ang="0">
                  <a:pos x="17" y="38"/>
                </a:cxn>
                <a:cxn ang="0">
                  <a:pos x="24" y="38"/>
                </a:cxn>
                <a:cxn ang="0">
                  <a:pos x="27" y="37"/>
                </a:cxn>
                <a:cxn ang="0">
                  <a:pos x="31" y="30"/>
                </a:cxn>
                <a:cxn ang="0">
                  <a:pos x="39" y="30"/>
                </a:cxn>
                <a:cxn ang="0">
                  <a:pos x="37" y="35"/>
                </a:cxn>
                <a:cxn ang="0">
                  <a:pos x="36" y="38"/>
                </a:cxn>
                <a:cxn ang="0">
                  <a:pos x="32" y="42"/>
                </a:cxn>
                <a:cxn ang="0">
                  <a:pos x="29" y="43"/>
                </a:cxn>
                <a:cxn ang="0">
                  <a:pos x="24" y="45"/>
                </a:cxn>
                <a:cxn ang="0">
                  <a:pos x="21" y="47"/>
                </a:cxn>
                <a:cxn ang="0">
                  <a:pos x="11" y="43"/>
                </a:cxn>
                <a:cxn ang="0">
                  <a:pos x="5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17"/>
                </a:cxn>
                <a:cxn ang="0">
                  <a:pos x="4" y="12"/>
                </a:cxn>
                <a:cxn ang="0">
                  <a:pos x="7" y="5"/>
                </a:cxn>
                <a:cxn ang="0">
                  <a:pos x="17" y="0"/>
                </a:cxn>
              </a:cxnLst>
              <a:rect l="0" t="0" r="r" b="b"/>
              <a:pathLst>
                <a:path w="39" h="47">
                  <a:moveTo>
                    <a:pt x="17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4" y="7"/>
                  </a:lnTo>
                  <a:lnTo>
                    <a:pt x="36" y="10"/>
                  </a:lnTo>
                  <a:lnTo>
                    <a:pt x="37" y="15"/>
                  </a:lnTo>
                  <a:lnTo>
                    <a:pt x="29" y="15"/>
                  </a:lnTo>
                  <a:lnTo>
                    <a:pt x="27" y="12"/>
                  </a:lnTo>
                  <a:lnTo>
                    <a:pt x="24" y="8"/>
                  </a:lnTo>
                  <a:lnTo>
                    <a:pt x="21" y="7"/>
                  </a:lnTo>
                  <a:lnTo>
                    <a:pt x="17" y="8"/>
                  </a:lnTo>
                  <a:lnTo>
                    <a:pt x="14" y="8"/>
                  </a:lnTo>
                  <a:lnTo>
                    <a:pt x="9" y="18"/>
                  </a:lnTo>
                  <a:lnTo>
                    <a:pt x="9" y="28"/>
                  </a:lnTo>
                  <a:lnTo>
                    <a:pt x="12" y="35"/>
                  </a:lnTo>
                  <a:lnTo>
                    <a:pt x="14" y="37"/>
                  </a:lnTo>
                  <a:lnTo>
                    <a:pt x="17" y="38"/>
                  </a:lnTo>
                  <a:lnTo>
                    <a:pt x="24" y="38"/>
                  </a:lnTo>
                  <a:lnTo>
                    <a:pt x="27" y="37"/>
                  </a:lnTo>
                  <a:lnTo>
                    <a:pt x="31" y="30"/>
                  </a:lnTo>
                  <a:lnTo>
                    <a:pt x="39" y="30"/>
                  </a:lnTo>
                  <a:lnTo>
                    <a:pt x="37" y="35"/>
                  </a:lnTo>
                  <a:lnTo>
                    <a:pt x="36" y="38"/>
                  </a:lnTo>
                  <a:lnTo>
                    <a:pt x="32" y="42"/>
                  </a:lnTo>
                  <a:lnTo>
                    <a:pt x="29" y="43"/>
                  </a:lnTo>
                  <a:lnTo>
                    <a:pt x="24" y="45"/>
                  </a:lnTo>
                  <a:lnTo>
                    <a:pt x="21" y="47"/>
                  </a:lnTo>
                  <a:lnTo>
                    <a:pt x="11" y="43"/>
                  </a:lnTo>
                  <a:lnTo>
                    <a:pt x="5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4" y="12"/>
                  </a:lnTo>
                  <a:lnTo>
                    <a:pt x="7" y="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3" name="Freeform 739"/>
            <p:cNvSpPr>
              <a:spLocks/>
            </p:cNvSpPr>
            <p:nvPr/>
          </p:nvSpPr>
          <p:spPr bwMode="auto">
            <a:xfrm>
              <a:off x="4826000" y="5895975"/>
              <a:ext cx="95250" cy="714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5" y="1"/>
                </a:cxn>
                <a:cxn ang="0">
                  <a:pos x="30" y="1"/>
                </a:cxn>
                <a:cxn ang="0">
                  <a:pos x="34" y="8"/>
                </a:cxn>
                <a:cxn ang="0">
                  <a:pos x="37" y="3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5" y="1"/>
                </a:cxn>
                <a:cxn ang="0">
                  <a:pos x="57" y="3"/>
                </a:cxn>
                <a:cxn ang="0">
                  <a:pos x="60" y="10"/>
                </a:cxn>
                <a:cxn ang="0">
                  <a:pos x="60" y="45"/>
                </a:cxn>
                <a:cxn ang="0">
                  <a:pos x="54" y="45"/>
                </a:cxn>
                <a:cxn ang="0">
                  <a:pos x="54" y="13"/>
                </a:cxn>
                <a:cxn ang="0">
                  <a:pos x="52" y="12"/>
                </a:cxn>
                <a:cxn ang="0">
                  <a:pos x="52" y="10"/>
                </a:cxn>
                <a:cxn ang="0">
                  <a:pos x="50" y="8"/>
                </a:cxn>
                <a:cxn ang="0">
                  <a:pos x="49" y="8"/>
                </a:cxn>
                <a:cxn ang="0">
                  <a:pos x="45" y="7"/>
                </a:cxn>
                <a:cxn ang="0">
                  <a:pos x="42" y="8"/>
                </a:cxn>
                <a:cxn ang="0">
                  <a:pos x="37" y="10"/>
                </a:cxn>
                <a:cxn ang="0">
                  <a:pos x="35" y="13"/>
                </a:cxn>
                <a:cxn ang="0">
                  <a:pos x="35" y="45"/>
                </a:cxn>
                <a:cxn ang="0">
                  <a:pos x="27" y="45"/>
                </a:cxn>
                <a:cxn ang="0">
                  <a:pos x="27" y="13"/>
                </a:cxn>
                <a:cxn ang="0">
                  <a:pos x="25" y="12"/>
                </a:cxn>
                <a:cxn ang="0">
                  <a:pos x="25" y="10"/>
                </a:cxn>
                <a:cxn ang="0">
                  <a:pos x="24" y="8"/>
                </a:cxn>
                <a:cxn ang="0">
                  <a:pos x="22" y="8"/>
                </a:cxn>
                <a:cxn ang="0">
                  <a:pos x="19" y="7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8" y="18"/>
                </a:cxn>
                <a:cxn ang="0">
                  <a:pos x="8" y="45"/>
                </a:cxn>
                <a:cxn ang="0">
                  <a:pos x="0" y="45"/>
                </a:cxn>
                <a:cxn ang="0">
                  <a:pos x="0" y="1"/>
                </a:cxn>
                <a:cxn ang="0">
                  <a:pos x="8" y="1"/>
                </a:cxn>
                <a:cxn ang="0">
                  <a:pos x="8" y="8"/>
                </a:cxn>
                <a:cxn ang="0">
                  <a:pos x="12" y="5"/>
                </a:cxn>
                <a:cxn ang="0">
                  <a:pos x="13" y="1"/>
                </a:cxn>
                <a:cxn ang="0">
                  <a:pos x="17" y="1"/>
                </a:cxn>
                <a:cxn ang="0">
                  <a:pos x="22" y="0"/>
                </a:cxn>
              </a:cxnLst>
              <a:rect l="0" t="0" r="r" b="b"/>
              <a:pathLst>
                <a:path w="60" h="45">
                  <a:moveTo>
                    <a:pt x="22" y="0"/>
                  </a:moveTo>
                  <a:lnTo>
                    <a:pt x="25" y="1"/>
                  </a:lnTo>
                  <a:lnTo>
                    <a:pt x="30" y="1"/>
                  </a:lnTo>
                  <a:lnTo>
                    <a:pt x="34" y="8"/>
                  </a:lnTo>
                  <a:lnTo>
                    <a:pt x="37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5" y="1"/>
                  </a:lnTo>
                  <a:lnTo>
                    <a:pt x="57" y="3"/>
                  </a:lnTo>
                  <a:lnTo>
                    <a:pt x="60" y="10"/>
                  </a:lnTo>
                  <a:lnTo>
                    <a:pt x="60" y="45"/>
                  </a:lnTo>
                  <a:lnTo>
                    <a:pt x="54" y="45"/>
                  </a:lnTo>
                  <a:lnTo>
                    <a:pt x="54" y="13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0" y="8"/>
                  </a:lnTo>
                  <a:lnTo>
                    <a:pt x="49" y="8"/>
                  </a:lnTo>
                  <a:lnTo>
                    <a:pt x="45" y="7"/>
                  </a:lnTo>
                  <a:lnTo>
                    <a:pt x="42" y="8"/>
                  </a:lnTo>
                  <a:lnTo>
                    <a:pt x="37" y="10"/>
                  </a:lnTo>
                  <a:lnTo>
                    <a:pt x="35" y="13"/>
                  </a:lnTo>
                  <a:lnTo>
                    <a:pt x="35" y="45"/>
                  </a:lnTo>
                  <a:lnTo>
                    <a:pt x="27" y="45"/>
                  </a:lnTo>
                  <a:lnTo>
                    <a:pt x="27" y="13"/>
                  </a:lnTo>
                  <a:lnTo>
                    <a:pt x="25" y="12"/>
                  </a:lnTo>
                  <a:lnTo>
                    <a:pt x="25" y="10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19" y="7"/>
                  </a:lnTo>
                  <a:lnTo>
                    <a:pt x="13" y="10"/>
                  </a:lnTo>
                  <a:lnTo>
                    <a:pt x="10" y="13"/>
                  </a:lnTo>
                  <a:lnTo>
                    <a:pt x="8" y="18"/>
                  </a:lnTo>
                  <a:lnTo>
                    <a:pt x="8" y="45"/>
                  </a:lnTo>
                  <a:lnTo>
                    <a:pt x="0" y="45"/>
                  </a:lnTo>
                  <a:lnTo>
                    <a:pt x="0" y="1"/>
                  </a:lnTo>
                  <a:lnTo>
                    <a:pt x="8" y="1"/>
                  </a:lnTo>
                  <a:lnTo>
                    <a:pt x="8" y="8"/>
                  </a:lnTo>
                  <a:lnTo>
                    <a:pt x="12" y="5"/>
                  </a:lnTo>
                  <a:lnTo>
                    <a:pt x="13" y="1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4" name="Freeform 740"/>
            <p:cNvSpPr>
              <a:spLocks/>
            </p:cNvSpPr>
            <p:nvPr/>
          </p:nvSpPr>
          <p:spPr bwMode="auto">
            <a:xfrm>
              <a:off x="4935538" y="5872163"/>
              <a:ext cx="26988" cy="122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0"/>
                </a:cxn>
                <a:cxn ang="0">
                  <a:pos x="17" y="77"/>
                </a:cxn>
                <a:cxn ang="0">
                  <a:pos x="0" y="77"/>
                </a:cxn>
                <a:cxn ang="0">
                  <a:pos x="0" y="70"/>
                </a:cxn>
                <a:cxn ang="0">
                  <a:pos x="8" y="70"/>
                </a:cxn>
                <a:cxn ang="0">
                  <a:pos x="8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17" y="77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8" y="70"/>
                  </a:lnTo>
                  <a:lnTo>
                    <a:pt x="8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5" name="Freeform 741"/>
            <p:cNvSpPr>
              <a:spLocks/>
            </p:cNvSpPr>
            <p:nvPr/>
          </p:nvSpPr>
          <p:spPr bwMode="auto">
            <a:xfrm>
              <a:off x="234950" y="4659313"/>
              <a:ext cx="73025" cy="34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1" y="2"/>
                </a:cxn>
                <a:cxn ang="0">
                  <a:pos x="9" y="5"/>
                </a:cxn>
                <a:cxn ang="0">
                  <a:pos x="7" y="7"/>
                </a:cxn>
                <a:cxn ang="0">
                  <a:pos x="9" y="8"/>
                </a:cxn>
                <a:cxn ang="0">
                  <a:pos x="11" y="12"/>
                </a:cxn>
                <a:cxn ang="0">
                  <a:pos x="14" y="13"/>
                </a:cxn>
                <a:cxn ang="0">
                  <a:pos x="16" y="13"/>
                </a:cxn>
                <a:cxn ang="0">
                  <a:pos x="19" y="15"/>
                </a:cxn>
                <a:cxn ang="0">
                  <a:pos x="46" y="15"/>
                </a:cxn>
                <a:cxn ang="0">
                  <a:pos x="46" y="22"/>
                </a:cxn>
                <a:cxn ang="0">
                  <a:pos x="2" y="22"/>
                </a:cxn>
                <a:cxn ang="0">
                  <a:pos x="2" y="15"/>
                </a:cxn>
                <a:cxn ang="0">
                  <a:pos x="7" y="15"/>
                </a:cxn>
                <a:cxn ang="0">
                  <a:pos x="4" y="13"/>
                </a:cxn>
                <a:cxn ang="0">
                  <a:pos x="2" y="12"/>
                </a:cxn>
                <a:cxn ang="0">
                  <a:pos x="2" y="10"/>
                </a:cxn>
                <a:cxn ang="0">
                  <a:pos x="0" y="8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2" y="0"/>
                </a:cxn>
              </a:cxnLst>
              <a:rect l="0" t="0" r="r" b="b"/>
              <a:pathLst>
                <a:path w="46" h="22">
                  <a:moveTo>
                    <a:pt x="2" y="0"/>
                  </a:moveTo>
                  <a:lnTo>
                    <a:pt x="11" y="2"/>
                  </a:lnTo>
                  <a:lnTo>
                    <a:pt x="9" y="5"/>
                  </a:lnTo>
                  <a:lnTo>
                    <a:pt x="7" y="7"/>
                  </a:lnTo>
                  <a:lnTo>
                    <a:pt x="9" y="8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16" y="13"/>
                  </a:lnTo>
                  <a:lnTo>
                    <a:pt x="19" y="15"/>
                  </a:lnTo>
                  <a:lnTo>
                    <a:pt x="46" y="15"/>
                  </a:lnTo>
                  <a:lnTo>
                    <a:pt x="46" y="22"/>
                  </a:lnTo>
                  <a:lnTo>
                    <a:pt x="2" y="22"/>
                  </a:lnTo>
                  <a:lnTo>
                    <a:pt x="2" y="15"/>
                  </a:lnTo>
                  <a:lnTo>
                    <a:pt x="7" y="15"/>
                  </a:lnTo>
                  <a:lnTo>
                    <a:pt x="4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6" name="Freeform 742"/>
            <p:cNvSpPr>
              <a:spLocks/>
            </p:cNvSpPr>
            <p:nvPr/>
          </p:nvSpPr>
          <p:spPr bwMode="auto">
            <a:xfrm>
              <a:off x="211138" y="4587875"/>
              <a:ext cx="123825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8"/>
                </a:cxn>
                <a:cxn ang="0">
                  <a:pos x="71" y="8"/>
                </a:cxn>
                <a:cxn ang="0">
                  <a:pos x="71" y="0"/>
                </a:cxn>
                <a:cxn ang="0">
                  <a:pos x="78" y="0"/>
                </a:cxn>
                <a:cxn ang="0">
                  <a:pos x="78" y="16"/>
                </a:cxn>
                <a:cxn ang="0">
                  <a:pos x="0" y="16"/>
                </a:cxn>
                <a:cxn ang="0">
                  <a:pos x="0" y="0"/>
                </a:cxn>
              </a:cxnLst>
              <a:rect l="0" t="0" r="r" b="b"/>
              <a:pathLst>
                <a:path w="78" h="16">
                  <a:moveTo>
                    <a:pt x="0" y="0"/>
                  </a:moveTo>
                  <a:lnTo>
                    <a:pt x="7" y="0"/>
                  </a:lnTo>
                  <a:lnTo>
                    <a:pt x="7" y="8"/>
                  </a:lnTo>
                  <a:lnTo>
                    <a:pt x="71" y="8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78" y="16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7" name="Freeform 743"/>
            <p:cNvSpPr>
              <a:spLocks/>
            </p:cNvSpPr>
            <p:nvPr/>
          </p:nvSpPr>
          <p:spPr bwMode="auto">
            <a:xfrm>
              <a:off x="234950" y="4518025"/>
              <a:ext cx="74613" cy="6191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6" y="2"/>
                </a:cxn>
                <a:cxn ang="0">
                  <a:pos x="39" y="3"/>
                </a:cxn>
                <a:cxn ang="0">
                  <a:pos x="42" y="7"/>
                </a:cxn>
                <a:cxn ang="0">
                  <a:pos x="44" y="10"/>
                </a:cxn>
                <a:cxn ang="0">
                  <a:pos x="46" y="15"/>
                </a:cxn>
                <a:cxn ang="0">
                  <a:pos x="47" y="18"/>
                </a:cxn>
                <a:cxn ang="0">
                  <a:pos x="44" y="29"/>
                </a:cxn>
                <a:cxn ang="0">
                  <a:pos x="41" y="34"/>
                </a:cxn>
                <a:cxn ang="0">
                  <a:pos x="36" y="37"/>
                </a:cxn>
                <a:cxn ang="0">
                  <a:pos x="31" y="39"/>
                </a:cxn>
                <a:cxn ang="0">
                  <a:pos x="17" y="39"/>
                </a:cxn>
                <a:cxn ang="0">
                  <a:pos x="12" y="35"/>
                </a:cxn>
                <a:cxn ang="0">
                  <a:pos x="6" y="32"/>
                </a:cxn>
                <a:cxn ang="0">
                  <a:pos x="4" y="29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2" y="10"/>
                </a:cxn>
                <a:cxn ang="0">
                  <a:pos x="7" y="5"/>
                </a:cxn>
                <a:cxn ang="0">
                  <a:pos x="11" y="3"/>
                </a:cxn>
                <a:cxn ang="0">
                  <a:pos x="16" y="2"/>
                </a:cxn>
                <a:cxn ang="0">
                  <a:pos x="16" y="10"/>
                </a:cxn>
                <a:cxn ang="0">
                  <a:pos x="12" y="12"/>
                </a:cxn>
                <a:cxn ang="0">
                  <a:pos x="9" y="15"/>
                </a:cxn>
                <a:cxn ang="0">
                  <a:pos x="7" y="18"/>
                </a:cxn>
                <a:cxn ang="0">
                  <a:pos x="9" y="22"/>
                </a:cxn>
                <a:cxn ang="0">
                  <a:pos x="9" y="25"/>
                </a:cxn>
                <a:cxn ang="0">
                  <a:pos x="19" y="30"/>
                </a:cxn>
                <a:cxn ang="0">
                  <a:pos x="29" y="30"/>
                </a:cxn>
                <a:cxn ang="0">
                  <a:pos x="36" y="27"/>
                </a:cxn>
                <a:cxn ang="0">
                  <a:pos x="37" y="25"/>
                </a:cxn>
                <a:cxn ang="0">
                  <a:pos x="39" y="22"/>
                </a:cxn>
                <a:cxn ang="0">
                  <a:pos x="39" y="15"/>
                </a:cxn>
                <a:cxn ang="0">
                  <a:pos x="37" y="12"/>
                </a:cxn>
                <a:cxn ang="0">
                  <a:pos x="31" y="8"/>
                </a:cxn>
                <a:cxn ang="0">
                  <a:pos x="31" y="0"/>
                </a:cxn>
              </a:cxnLst>
              <a:rect l="0" t="0" r="r" b="b"/>
              <a:pathLst>
                <a:path w="47" h="39">
                  <a:moveTo>
                    <a:pt x="31" y="0"/>
                  </a:moveTo>
                  <a:lnTo>
                    <a:pt x="36" y="2"/>
                  </a:lnTo>
                  <a:lnTo>
                    <a:pt x="39" y="3"/>
                  </a:lnTo>
                  <a:lnTo>
                    <a:pt x="42" y="7"/>
                  </a:lnTo>
                  <a:lnTo>
                    <a:pt x="44" y="10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4" y="29"/>
                  </a:lnTo>
                  <a:lnTo>
                    <a:pt x="41" y="34"/>
                  </a:lnTo>
                  <a:lnTo>
                    <a:pt x="36" y="37"/>
                  </a:lnTo>
                  <a:lnTo>
                    <a:pt x="31" y="39"/>
                  </a:lnTo>
                  <a:lnTo>
                    <a:pt x="17" y="39"/>
                  </a:lnTo>
                  <a:lnTo>
                    <a:pt x="12" y="35"/>
                  </a:lnTo>
                  <a:lnTo>
                    <a:pt x="6" y="32"/>
                  </a:lnTo>
                  <a:lnTo>
                    <a:pt x="4" y="29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6" y="2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9" y="15"/>
                  </a:lnTo>
                  <a:lnTo>
                    <a:pt x="7" y="18"/>
                  </a:lnTo>
                  <a:lnTo>
                    <a:pt x="9" y="22"/>
                  </a:lnTo>
                  <a:lnTo>
                    <a:pt x="9" y="25"/>
                  </a:lnTo>
                  <a:lnTo>
                    <a:pt x="19" y="30"/>
                  </a:lnTo>
                  <a:lnTo>
                    <a:pt x="29" y="30"/>
                  </a:lnTo>
                  <a:lnTo>
                    <a:pt x="36" y="27"/>
                  </a:lnTo>
                  <a:lnTo>
                    <a:pt x="37" y="25"/>
                  </a:lnTo>
                  <a:lnTo>
                    <a:pt x="39" y="22"/>
                  </a:lnTo>
                  <a:lnTo>
                    <a:pt x="39" y="15"/>
                  </a:lnTo>
                  <a:lnTo>
                    <a:pt x="37" y="12"/>
                  </a:lnTo>
                  <a:lnTo>
                    <a:pt x="31" y="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8" name="Freeform 744"/>
            <p:cNvSpPr>
              <a:spLocks/>
            </p:cNvSpPr>
            <p:nvPr/>
          </p:nvSpPr>
          <p:spPr bwMode="auto">
            <a:xfrm>
              <a:off x="234950" y="4414838"/>
              <a:ext cx="73025" cy="952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6" y="0"/>
                </a:cxn>
                <a:cxn ang="0">
                  <a:pos x="46" y="6"/>
                </a:cxn>
                <a:cxn ang="0">
                  <a:pos x="14" y="6"/>
                </a:cxn>
                <a:cxn ang="0">
                  <a:pos x="12" y="8"/>
                </a:cxn>
                <a:cxn ang="0">
                  <a:pos x="11" y="8"/>
                </a:cxn>
                <a:cxn ang="0">
                  <a:pos x="9" y="10"/>
                </a:cxn>
                <a:cxn ang="0">
                  <a:pos x="9" y="11"/>
                </a:cxn>
                <a:cxn ang="0">
                  <a:pos x="7" y="15"/>
                </a:cxn>
                <a:cxn ang="0">
                  <a:pos x="9" y="18"/>
                </a:cxn>
                <a:cxn ang="0">
                  <a:pos x="11" y="23"/>
                </a:cxn>
                <a:cxn ang="0">
                  <a:pos x="14" y="25"/>
                </a:cxn>
                <a:cxn ang="0">
                  <a:pos x="46" y="25"/>
                </a:cxn>
                <a:cxn ang="0">
                  <a:pos x="46" y="33"/>
                </a:cxn>
                <a:cxn ang="0">
                  <a:pos x="14" y="33"/>
                </a:cxn>
                <a:cxn ang="0">
                  <a:pos x="12" y="35"/>
                </a:cxn>
                <a:cxn ang="0">
                  <a:pos x="11" y="35"/>
                </a:cxn>
                <a:cxn ang="0">
                  <a:pos x="9" y="36"/>
                </a:cxn>
                <a:cxn ang="0">
                  <a:pos x="9" y="38"/>
                </a:cxn>
                <a:cxn ang="0">
                  <a:pos x="7" y="42"/>
                </a:cxn>
                <a:cxn ang="0">
                  <a:pos x="11" y="47"/>
                </a:cxn>
                <a:cxn ang="0">
                  <a:pos x="14" y="50"/>
                </a:cxn>
                <a:cxn ang="0">
                  <a:pos x="19" y="52"/>
                </a:cxn>
                <a:cxn ang="0">
                  <a:pos x="46" y="52"/>
                </a:cxn>
                <a:cxn ang="0">
                  <a:pos x="46" y="60"/>
                </a:cxn>
                <a:cxn ang="0">
                  <a:pos x="2" y="60"/>
                </a:cxn>
                <a:cxn ang="0">
                  <a:pos x="2" y="52"/>
                </a:cxn>
                <a:cxn ang="0">
                  <a:pos x="9" y="52"/>
                </a:cxn>
                <a:cxn ang="0">
                  <a:pos x="6" y="48"/>
                </a:cxn>
                <a:cxn ang="0">
                  <a:pos x="2" y="47"/>
                </a:cxn>
                <a:cxn ang="0">
                  <a:pos x="2" y="43"/>
                </a:cxn>
                <a:cxn ang="0">
                  <a:pos x="0" y="38"/>
                </a:cxn>
                <a:cxn ang="0">
                  <a:pos x="2" y="35"/>
                </a:cxn>
                <a:cxn ang="0">
                  <a:pos x="2" y="30"/>
                </a:cxn>
                <a:cxn ang="0">
                  <a:pos x="9" y="26"/>
                </a:cxn>
                <a:cxn ang="0">
                  <a:pos x="4" y="23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2" y="5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46" h="60">
                  <a:moveTo>
                    <a:pt x="11" y="0"/>
                  </a:moveTo>
                  <a:lnTo>
                    <a:pt x="46" y="0"/>
                  </a:lnTo>
                  <a:lnTo>
                    <a:pt x="46" y="6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7" y="15"/>
                  </a:lnTo>
                  <a:lnTo>
                    <a:pt x="9" y="18"/>
                  </a:lnTo>
                  <a:lnTo>
                    <a:pt x="11" y="23"/>
                  </a:lnTo>
                  <a:lnTo>
                    <a:pt x="14" y="25"/>
                  </a:lnTo>
                  <a:lnTo>
                    <a:pt x="46" y="25"/>
                  </a:lnTo>
                  <a:lnTo>
                    <a:pt x="46" y="33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9" y="36"/>
                  </a:lnTo>
                  <a:lnTo>
                    <a:pt x="9" y="38"/>
                  </a:lnTo>
                  <a:lnTo>
                    <a:pt x="7" y="42"/>
                  </a:lnTo>
                  <a:lnTo>
                    <a:pt x="11" y="47"/>
                  </a:lnTo>
                  <a:lnTo>
                    <a:pt x="14" y="50"/>
                  </a:lnTo>
                  <a:lnTo>
                    <a:pt x="19" y="52"/>
                  </a:lnTo>
                  <a:lnTo>
                    <a:pt x="46" y="52"/>
                  </a:lnTo>
                  <a:lnTo>
                    <a:pt x="46" y="60"/>
                  </a:lnTo>
                  <a:lnTo>
                    <a:pt x="2" y="60"/>
                  </a:lnTo>
                  <a:lnTo>
                    <a:pt x="2" y="52"/>
                  </a:lnTo>
                  <a:lnTo>
                    <a:pt x="9" y="52"/>
                  </a:lnTo>
                  <a:lnTo>
                    <a:pt x="6" y="48"/>
                  </a:lnTo>
                  <a:lnTo>
                    <a:pt x="2" y="47"/>
                  </a:lnTo>
                  <a:lnTo>
                    <a:pt x="2" y="43"/>
                  </a:lnTo>
                  <a:lnTo>
                    <a:pt x="0" y="38"/>
                  </a:lnTo>
                  <a:lnTo>
                    <a:pt x="2" y="35"/>
                  </a:lnTo>
                  <a:lnTo>
                    <a:pt x="2" y="30"/>
                  </a:lnTo>
                  <a:lnTo>
                    <a:pt x="9" y="26"/>
                  </a:lnTo>
                  <a:lnTo>
                    <a:pt x="4" y="23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5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9" name="Freeform 745"/>
            <p:cNvSpPr>
              <a:spLocks/>
            </p:cNvSpPr>
            <p:nvPr/>
          </p:nvSpPr>
          <p:spPr bwMode="auto">
            <a:xfrm>
              <a:off x="211138" y="4373563"/>
              <a:ext cx="123825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8" y="0"/>
                </a:cxn>
                <a:cxn ang="0">
                  <a:pos x="78" y="17"/>
                </a:cxn>
                <a:cxn ang="0">
                  <a:pos x="71" y="17"/>
                </a:cxn>
                <a:cxn ang="0">
                  <a:pos x="71" y="9"/>
                </a:cxn>
                <a:cxn ang="0">
                  <a:pos x="7" y="9"/>
                </a:cxn>
                <a:cxn ang="0">
                  <a:pos x="7" y="17"/>
                </a:cxn>
                <a:cxn ang="0">
                  <a:pos x="0" y="17"/>
                </a:cxn>
                <a:cxn ang="0">
                  <a:pos x="0" y="0"/>
                </a:cxn>
              </a:cxnLst>
              <a:rect l="0" t="0" r="r" b="b"/>
              <a:pathLst>
                <a:path w="78" h="17">
                  <a:moveTo>
                    <a:pt x="0" y="0"/>
                  </a:moveTo>
                  <a:lnTo>
                    <a:pt x="78" y="0"/>
                  </a:lnTo>
                  <a:lnTo>
                    <a:pt x="78" y="17"/>
                  </a:lnTo>
                  <a:lnTo>
                    <a:pt x="71" y="17"/>
                  </a:lnTo>
                  <a:lnTo>
                    <a:pt x="71" y="9"/>
                  </a:lnTo>
                  <a:lnTo>
                    <a:pt x="7" y="9"/>
                  </a:lnTo>
                  <a:lnTo>
                    <a:pt x="7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Rectangle 754"/>
            <p:cNvSpPr/>
            <p:nvPr/>
          </p:nvSpPr>
          <p:spPr>
            <a:xfrm>
              <a:off x="923525" y="3659430"/>
              <a:ext cx="7796215" cy="1805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6" name="Freeform 552"/>
            <p:cNvSpPr>
              <a:spLocks noEditPoints="1"/>
            </p:cNvSpPr>
            <p:nvPr/>
          </p:nvSpPr>
          <p:spPr bwMode="auto">
            <a:xfrm>
              <a:off x="642938" y="4054475"/>
              <a:ext cx="8296275" cy="1076325"/>
            </a:xfrm>
            <a:custGeom>
              <a:avLst/>
              <a:gdLst/>
              <a:ahLst/>
              <a:cxnLst>
                <a:cxn ang="0">
                  <a:pos x="1818" y="619"/>
                </a:cxn>
                <a:cxn ang="0">
                  <a:pos x="4098" y="586"/>
                </a:cxn>
                <a:cxn ang="0">
                  <a:pos x="4032" y="87"/>
                </a:cxn>
                <a:cxn ang="0">
                  <a:pos x="4297" y="487"/>
                </a:cxn>
                <a:cxn ang="0">
                  <a:pos x="4267" y="586"/>
                </a:cxn>
                <a:cxn ang="0">
                  <a:pos x="4238" y="621"/>
                </a:cxn>
                <a:cxn ang="0">
                  <a:pos x="4183" y="644"/>
                </a:cxn>
                <a:cxn ang="0">
                  <a:pos x="4126" y="621"/>
                </a:cxn>
                <a:cxn ang="0">
                  <a:pos x="4076" y="539"/>
                </a:cxn>
                <a:cxn ang="0">
                  <a:pos x="4057" y="131"/>
                </a:cxn>
                <a:cxn ang="0">
                  <a:pos x="3982" y="81"/>
                </a:cxn>
                <a:cxn ang="0">
                  <a:pos x="3155" y="539"/>
                </a:cxn>
                <a:cxn ang="0">
                  <a:pos x="3126" y="618"/>
                </a:cxn>
                <a:cxn ang="0">
                  <a:pos x="3088" y="663"/>
                </a:cxn>
                <a:cxn ang="0">
                  <a:pos x="3031" y="676"/>
                </a:cxn>
                <a:cxn ang="0">
                  <a:pos x="2965" y="633"/>
                </a:cxn>
                <a:cxn ang="0">
                  <a:pos x="2939" y="581"/>
                </a:cxn>
                <a:cxn ang="0">
                  <a:pos x="2925" y="512"/>
                </a:cxn>
                <a:cxn ang="0">
                  <a:pos x="2900" y="112"/>
                </a:cxn>
                <a:cxn ang="0">
                  <a:pos x="2018" y="512"/>
                </a:cxn>
                <a:cxn ang="0">
                  <a:pos x="2003" y="581"/>
                </a:cxn>
                <a:cxn ang="0">
                  <a:pos x="1986" y="619"/>
                </a:cxn>
                <a:cxn ang="0">
                  <a:pos x="1934" y="671"/>
                </a:cxn>
                <a:cxn ang="0">
                  <a:pos x="1877" y="675"/>
                </a:cxn>
                <a:cxn ang="0">
                  <a:pos x="1818" y="618"/>
                </a:cxn>
                <a:cxn ang="0">
                  <a:pos x="1801" y="581"/>
                </a:cxn>
                <a:cxn ang="0">
                  <a:pos x="1786" y="529"/>
                </a:cxn>
                <a:cxn ang="0">
                  <a:pos x="1778" y="104"/>
                </a:cxn>
                <a:cxn ang="0">
                  <a:pos x="879" y="54"/>
                </a:cxn>
                <a:cxn ang="0">
                  <a:pos x="864" y="275"/>
                </a:cxn>
                <a:cxn ang="0">
                  <a:pos x="802" y="374"/>
                </a:cxn>
                <a:cxn ang="0">
                  <a:pos x="750" y="415"/>
                </a:cxn>
                <a:cxn ang="0">
                  <a:pos x="653" y="448"/>
                </a:cxn>
                <a:cxn ang="0">
                  <a:pos x="676" y="433"/>
                </a:cxn>
                <a:cxn ang="0">
                  <a:pos x="767" y="391"/>
                </a:cxn>
                <a:cxn ang="0">
                  <a:pos x="854" y="272"/>
                </a:cxn>
                <a:cxn ang="0">
                  <a:pos x="869" y="198"/>
                </a:cxn>
                <a:cxn ang="0">
                  <a:pos x="1736" y="52"/>
                </a:cxn>
                <a:cxn ang="0">
                  <a:pos x="1786" y="101"/>
                </a:cxn>
                <a:cxn ang="0">
                  <a:pos x="1796" y="527"/>
                </a:cxn>
                <a:cxn ang="0">
                  <a:pos x="1812" y="586"/>
                </a:cxn>
                <a:cxn ang="0">
                  <a:pos x="1862" y="655"/>
                </a:cxn>
                <a:cxn ang="0">
                  <a:pos x="1932" y="661"/>
                </a:cxn>
                <a:cxn ang="0">
                  <a:pos x="1989" y="594"/>
                </a:cxn>
                <a:cxn ang="0">
                  <a:pos x="2001" y="554"/>
                </a:cxn>
                <a:cxn ang="0">
                  <a:pos x="2841" y="77"/>
                </a:cxn>
                <a:cxn ang="0">
                  <a:pos x="2895" y="96"/>
                </a:cxn>
                <a:cxn ang="0">
                  <a:pos x="2932" y="153"/>
                </a:cxn>
                <a:cxn ang="0">
                  <a:pos x="2944" y="562"/>
                </a:cxn>
                <a:cxn ang="0">
                  <a:pos x="2974" y="628"/>
                </a:cxn>
                <a:cxn ang="0">
                  <a:pos x="3033" y="666"/>
                </a:cxn>
                <a:cxn ang="0">
                  <a:pos x="3101" y="639"/>
                </a:cxn>
                <a:cxn ang="0">
                  <a:pos x="3137" y="572"/>
                </a:cxn>
                <a:cxn ang="0">
                  <a:pos x="3147" y="519"/>
                </a:cxn>
                <a:cxn ang="0">
                  <a:pos x="4000" y="72"/>
                </a:cxn>
                <a:cxn ang="0">
                  <a:pos x="4057" y="111"/>
                </a:cxn>
                <a:cxn ang="0">
                  <a:pos x="4077" y="503"/>
                </a:cxn>
                <a:cxn ang="0">
                  <a:pos x="4123" y="604"/>
                </a:cxn>
                <a:cxn ang="0">
                  <a:pos x="4192" y="633"/>
                </a:cxn>
                <a:cxn ang="0">
                  <a:pos x="4259" y="581"/>
                </a:cxn>
                <a:cxn ang="0">
                  <a:pos x="4289" y="467"/>
                </a:cxn>
              </a:cxnLst>
              <a:rect l="0" t="0" r="r" b="b"/>
              <a:pathLst>
                <a:path w="5226" h="678">
                  <a:moveTo>
                    <a:pt x="3007" y="670"/>
                  </a:moveTo>
                  <a:lnTo>
                    <a:pt x="3019" y="676"/>
                  </a:lnTo>
                  <a:lnTo>
                    <a:pt x="3007" y="670"/>
                  </a:lnTo>
                  <a:close/>
                  <a:moveTo>
                    <a:pt x="1818" y="619"/>
                  </a:moveTo>
                  <a:lnTo>
                    <a:pt x="1820" y="621"/>
                  </a:lnTo>
                  <a:lnTo>
                    <a:pt x="1820" y="623"/>
                  </a:lnTo>
                  <a:lnTo>
                    <a:pt x="1818" y="619"/>
                  </a:lnTo>
                  <a:close/>
                  <a:moveTo>
                    <a:pt x="2942" y="589"/>
                  </a:moveTo>
                  <a:lnTo>
                    <a:pt x="2945" y="597"/>
                  </a:lnTo>
                  <a:lnTo>
                    <a:pt x="2942" y="589"/>
                  </a:lnTo>
                  <a:close/>
                  <a:moveTo>
                    <a:pt x="4098" y="586"/>
                  </a:moveTo>
                  <a:lnTo>
                    <a:pt x="4099" y="587"/>
                  </a:lnTo>
                  <a:lnTo>
                    <a:pt x="4099" y="589"/>
                  </a:lnTo>
                  <a:lnTo>
                    <a:pt x="4098" y="586"/>
                  </a:lnTo>
                  <a:close/>
                  <a:moveTo>
                    <a:pt x="3133" y="577"/>
                  </a:moveTo>
                  <a:lnTo>
                    <a:pt x="3130" y="586"/>
                  </a:lnTo>
                  <a:lnTo>
                    <a:pt x="3133" y="577"/>
                  </a:lnTo>
                  <a:close/>
                  <a:moveTo>
                    <a:pt x="4032" y="87"/>
                  </a:moveTo>
                  <a:lnTo>
                    <a:pt x="4036" y="89"/>
                  </a:lnTo>
                  <a:lnTo>
                    <a:pt x="4034" y="89"/>
                  </a:lnTo>
                  <a:lnTo>
                    <a:pt x="4032" y="87"/>
                  </a:lnTo>
                  <a:close/>
                  <a:moveTo>
                    <a:pt x="4289" y="0"/>
                  </a:moveTo>
                  <a:lnTo>
                    <a:pt x="5226" y="0"/>
                  </a:lnTo>
                  <a:lnTo>
                    <a:pt x="5226" y="10"/>
                  </a:lnTo>
                  <a:lnTo>
                    <a:pt x="4299" y="10"/>
                  </a:lnTo>
                  <a:lnTo>
                    <a:pt x="4299" y="467"/>
                  </a:lnTo>
                  <a:lnTo>
                    <a:pt x="4297" y="485"/>
                  </a:lnTo>
                  <a:lnTo>
                    <a:pt x="4297" y="487"/>
                  </a:lnTo>
                  <a:lnTo>
                    <a:pt x="4294" y="505"/>
                  </a:lnTo>
                  <a:lnTo>
                    <a:pt x="4290" y="522"/>
                  </a:lnTo>
                  <a:lnTo>
                    <a:pt x="4280" y="556"/>
                  </a:lnTo>
                  <a:lnTo>
                    <a:pt x="4274" y="571"/>
                  </a:lnTo>
                  <a:lnTo>
                    <a:pt x="4267" y="584"/>
                  </a:lnTo>
                  <a:lnTo>
                    <a:pt x="4264" y="589"/>
                  </a:lnTo>
                  <a:lnTo>
                    <a:pt x="4267" y="586"/>
                  </a:lnTo>
                  <a:lnTo>
                    <a:pt x="4259" y="599"/>
                  </a:lnTo>
                  <a:lnTo>
                    <a:pt x="4257" y="599"/>
                  </a:lnTo>
                  <a:lnTo>
                    <a:pt x="4247" y="609"/>
                  </a:lnTo>
                  <a:lnTo>
                    <a:pt x="4249" y="609"/>
                  </a:lnTo>
                  <a:lnTo>
                    <a:pt x="4240" y="619"/>
                  </a:lnTo>
                  <a:lnTo>
                    <a:pt x="4238" y="619"/>
                  </a:lnTo>
                  <a:lnTo>
                    <a:pt x="4238" y="621"/>
                  </a:lnTo>
                  <a:lnTo>
                    <a:pt x="4228" y="629"/>
                  </a:lnTo>
                  <a:lnTo>
                    <a:pt x="4230" y="628"/>
                  </a:lnTo>
                  <a:lnTo>
                    <a:pt x="4227" y="629"/>
                  </a:lnTo>
                  <a:lnTo>
                    <a:pt x="4215" y="636"/>
                  </a:lnTo>
                  <a:lnTo>
                    <a:pt x="4205" y="639"/>
                  </a:lnTo>
                  <a:lnTo>
                    <a:pt x="4193" y="643"/>
                  </a:lnTo>
                  <a:lnTo>
                    <a:pt x="4183" y="644"/>
                  </a:lnTo>
                  <a:lnTo>
                    <a:pt x="4181" y="644"/>
                  </a:lnTo>
                  <a:lnTo>
                    <a:pt x="4170" y="643"/>
                  </a:lnTo>
                  <a:lnTo>
                    <a:pt x="4160" y="639"/>
                  </a:lnTo>
                  <a:lnTo>
                    <a:pt x="4148" y="636"/>
                  </a:lnTo>
                  <a:lnTo>
                    <a:pt x="4146" y="636"/>
                  </a:lnTo>
                  <a:lnTo>
                    <a:pt x="4136" y="629"/>
                  </a:lnTo>
                  <a:lnTo>
                    <a:pt x="4126" y="621"/>
                  </a:lnTo>
                  <a:lnTo>
                    <a:pt x="4114" y="609"/>
                  </a:lnTo>
                  <a:lnTo>
                    <a:pt x="4106" y="599"/>
                  </a:lnTo>
                  <a:lnTo>
                    <a:pt x="4099" y="587"/>
                  </a:lnTo>
                  <a:lnTo>
                    <a:pt x="4091" y="571"/>
                  </a:lnTo>
                  <a:lnTo>
                    <a:pt x="4089" y="571"/>
                  </a:lnTo>
                  <a:lnTo>
                    <a:pt x="4083" y="556"/>
                  </a:lnTo>
                  <a:lnTo>
                    <a:pt x="4076" y="539"/>
                  </a:lnTo>
                  <a:lnTo>
                    <a:pt x="4072" y="522"/>
                  </a:lnTo>
                  <a:lnTo>
                    <a:pt x="4067" y="505"/>
                  </a:lnTo>
                  <a:lnTo>
                    <a:pt x="4067" y="503"/>
                  </a:lnTo>
                  <a:lnTo>
                    <a:pt x="4064" y="467"/>
                  </a:lnTo>
                  <a:lnTo>
                    <a:pt x="4064" y="163"/>
                  </a:lnTo>
                  <a:lnTo>
                    <a:pt x="4062" y="148"/>
                  </a:lnTo>
                  <a:lnTo>
                    <a:pt x="4057" y="131"/>
                  </a:lnTo>
                  <a:lnTo>
                    <a:pt x="4059" y="131"/>
                  </a:lnTo>
                  <a:lnTo>
                    <a:pt x="4051" y="117"/>
                  </a:lnTo>
                  <a:lnTo>
                    <a:pt x="4041" y="106"/>
                  </a:lnTo>
                  <a:lnTo>
                    <a:pt x="4027" y="96"/>
                  </a:lnTo>
                  <a:lnTo>
                    <a:pt x="4014" y="87"/>
                  </a:lnTo>
                  <a:lnTo>
                    <a:pt x="3999" y="82"/>
                  </a:lnTo>
                  <a:lnTo>
                    <a:pt x="3982" y="81"/>
                  </a:lnTo>
                  <a:lnTo>
                    <a:pt x="3160" y="81"/>
                  </a:lnTo>
                  <a:lnTo>
                    <a:pt x="3160" y="483"/>
                  </a:lnTo>
                  <a:lnTo>
                    <a:pt x="3158" y="492"/>
                  </a:lnTo>
                  <a:lnTo>
                    <a:pt x="3158" y="512"/>
                  </a:lnTo>
                  <a:lnTo>
                    <a:pt x="3157" y="520"/>
                  </a:lnTo>
                  <a:lnTo>
                    <a:pt x="3157" y="529"/>
                  </a:lnTo>
                  <a:lnTo>
                    <a:pt x="3155" y="539"/>
                  </a:lnTo>
                  <a:lnTo>
                    <a:pt x="3153" y="547"/>
                  </a:lnTo>
                  <a:lnTo>
                    <a:pt x="3150" y="556"/>
                  </a:lnTo>
                  <a:lnTo>
                    <a:pt x="3148" y="566"/>
                  </a:lnTo>
                  <a:lnTo>
                    <a:pt x="3147" y="574"/>
                  </a:lnTo>
                  <a:lnTo>
                    <a:pt x="3143" y="581"/>
                  </a:lnTo>
                  <a:lnTo>
                    <a:pt x="3137" y="597"/>
                  </a:lnTo>
                  <a:lnTo>
                    <a:pt x="3126" y="618"/>
                  </a:lnTo>
                  <a:lnTo>
                    <a:pt x="3123" y="623"/>
                  </a:lnTo>
                  <a:lnTo>
                    <a:pt x="3126" y="619"/>
                  </a:lnTo>
                  <a:lnTo>
                    <a:pt x="3118" y="633"/>
                  </a:lnTo>
                  <a:lnTo>
                    <a:pt x="3110" y="644"/>
                  </a:lnTo>
                  <a:lnTo>
                    <a:pt x="3108" y="644"/>
                  </a:lnTo>
                  <a:lnTo>
                    <a:pt x="3108" y="646"/>
                  </a:lnTo>
                  <a:lnTo>
                    <a:pt x="3088" y="663"/>
                  </a:lnTo>
                  <a:lnTo>
                    <a:pt x="3078" y="670"/>
                  </a:lnTo>
                  <a:lnTo>
                    <a:pt x="3076" y="670"/>
                  </a:lnTo>
                  <a:lnTo>
                    <a:pt x="3064" y="675"/>
                  </a:lnTo>
                  <a:lnTo>
                    <a:pt x="3054" y="676"/>
                  </a:lnTo>
                  <a:lnTo>
                    <a:pt x="3043" y="678"/>
                  </a:lnTo>
                  <a:lnTo>
                    <a:pt x="3041" y="678"/>
                  </a:lnTo>
                  <a:lnTo>
                    <a:pt x="3031" y="676"/>
                  </a:lnTo>
                  <a:lnTo>
                    <a:pt x="3019" y="675"/>
                  </a:lnTo>
                  <a:lnTo>
                    <a:pt x="3017" y="675"/>
                  </a:lnTo>
                  <a:lnTo>
                    <a:pt x="3007" y="670"/>
                  </a:lnTo>
                  <a:lnTo>
                    <a:pt x="2996" y="663"/>
                  </a:lnTo>
                  <a:lnTo>
                    <a:pt x="2986" y="655"/>
                  </a:lnTo>
                  <a:lnTo>
                    <a:pt x="2976" y="644"/>
                  </a:lnTo>
                  <a:lnTo>
                    <a:pt x="2965" y="633"/>
                  </a:lnTo>
                  <a:lnTo>
                    <a:pt x="2965" y="631"/>
                  </a:lnTo>
                  <a:lnTo>
                    <a:pt x="2959" y="619"/>
                  </a:lnTo>
                  <a:lnTo>
                    <a:pt x="2954" y="613"/>
                  </a:lnTo>
                  <a:lnTo>
                    <a:pt x="2954" y="611"/>
                  </a:lnTo>
                  <a:lnTo>
                    <a:pt x="2947" y="597"/>
                  </a:lnTo>
                  <a:lnTo>
                    <a:pt x="2942" y="589"/>
                  </a:lnTo>
                  <a:lnTo>
                    <a:pt x="2939" y="581"/>
                  </a:lnTo>
                  <a:lnTo>
                    <a:pt x="2937" y="574"/>
                  </a:lnTo>
                  <a:lnTo>
                    <a:pt x="2934" y="566"/>
                  </a:lnTo>
                  <a:lnTo>
                    <a:pt x="2932" y="556"/>
                  </a:lnTo>
                  <a:lnTo>
                    <a:pt x="2929" y="539"/>
                  </a:lnTo>
                  <a:lnTo>
                    <a:pt x="2927" y="529"/>
                  </a:lnTo>
                  <a:lnTo>
                    <a:pt x="2925" y="520"/>
                  </a:lnTo>
                  <a:lnTo>
                    <a:pt x="2925" y="512"/>
                  </a:lnTo>
                  <a:lnTo>
                    <a:pt x="2924" y="502"/>
                  </a:lnTo>
                  <a:lnTo>
                    <a:pt x="2924" y="169"/>
                  </a:lnTo>
                  <a:lnTo>
                    <a:pt x="2922" y="154"/>
                  </a:lnTo>
                  <a:lnTo>
                    <a:pt x="2917" y="138"/>
                  </a:lnTo>
                  <a:lnTo>
                    <a:pt x="2919" y="138"/>
                  </a:lnTo>
                  <a:lnTo>
                    <a:pt x="2910" y="124"/>
                  </a:lnTo>
                  <a:lnTo>
                    <a:pt x="2900" y="112"/>
                  </a:lnTo>
                  <a:lnTo>
                    <a:pt x="2888" y="102"/>
                  </a:lnTo>
                  <a:lnTo>
                    <a:pt x="2873" y="94"/>
                  </a:lnTo>
                  <a:lnTo>
                    <a:pt x="2858" y="89"/>
                  </a:lnTo>
                  <a:lnTo>
                    <a:pt x="2841" y="87"/>
                  </a:lnTo>
                  <a:lnTo>
                    <a:pt x="2020" y="87"/>
                  </a:lnTo>
                  <a:lnTo>
                    <a:pt x="2020" y="502"/>
                  </a:lnTo>
                  <a:lnTo>
                    <a:pt x="2018" y="512"/>
                  </a:lnTo>
                  <a:lnTo>
                    <a:pt x="2018" y="520"/>
                  </a:lnTo>
                  <a:lnTo>
                    <a:pt x="2016" y="529"/>
                  </a:lnTo>
                  <a:lnTo>
                    <a:pt x="2014" y="539"/>
                  </a:lnTo>
                  <a:lnTo>
                    <a:pt x="2011" y="556"/>
                  </a:lnTo>
                  <a:lnTo>
                    <a:pt x="2008" y="566"/>
                  </a:lnTo>
                  <a:lnTo>
                    <a:pt x="2006" y="574"/>
                  </a:lnTo>
                  <a:lnTo>
                    <a:pt x="2003" y="581"/>
                  </a:lnTo>
                  <a:lnTo>
                    <a:pt x="2001" y="589"/>
                  </a:lnTo>
                  <a:lnTo>
                    <a:pt x="1998" y="597"/>
                  </a:lnTo>
                  <a:lnTo>
                    <a:pt x="1993" y="608"/>
                  </a:lnTo>
                  <a:lnTo>
                    <a:pt x="1994" y="606"/>
                  </a:lnTo>
                  <a:lnTo>
                    <a:pt x="1989" y="613"/>
                  </a:lnTo>
                  <a:lnTo>
                    <a:pt x="1983" y="623"/>
                  </a:lnTo>
                  <a:lnTo>
                    <a:pt x="1986" y="619"/>
                  </a:lnTo>
                  <a:lnTo>
                    <a:pt x="1978" y="633"/>
                  </a:lnTo>
                  <a:lnTo>
                    <a:pt x="1969" y="644"/>
                  </a:lnTo>
                  <a:lnTo>
                    <a:pt x="1968" y="644"/>
                  </a:lnTo>
                  <a:lnTo>
                    <a:pt x="1968" y="646"/>
                  </a:lnTo>
                  <a:lnTo>
                    <a:pt x="1947" y="663"/>
                  </a:lnTo>
                  <a:lnTo>
                    <a:pt x="1937" y="670"/>
                  </a:lnTo>
                  <a:lnTo>
                    <a:pt x="1934" y="671"/>
                  </a:lnTo>
                  <a:lnTo>
                    <a:pt x="1936" y="670"/>
                  </a:lnTo>
                  <a:lnTo>
                    <a:pt x="1926" y="675"/>
                  </a:lnTo>
                  <a:lnTo>
                    <a:pt x="1902" y="678"/>
                  </a:lnTo>
                  <a:lnTo>
                    <a:pt x="1900" y="678"/>
                  </a:lnTo>
                  <a:lnTo>
                    <a:pt x="1890" y="676"/>
                  </a:lnTo>
                  <a:lnTo>
                    <a:pt x="1879" y="675"/>
                  </a:lnTo>
                  <a:lnTo>
                    <a:pt x="1877" y="675"/>
                  </a:lnTo>
                  <a:lnTo>
                    <a:pt x="1867" y="670"/>
                  </a:lnTo>
                  <a:lnTo>
                    <a:pt x="1857" y="663"/>
                  </a:lnTo>
                  <a:lnTo>
                    <a:pt x="1837" y="646"/>
                  </a:lnTo>
                  <a:lnTo>
                    <a:pt x="1835" y="644"/>
                  </a:lnTo>
                  <a:lnTo>
                    <a:pt x="1827" y="633"/>
                  </a:lnTo>
                  <a:lnTo>
                    <a:pt x="1820" y="621"/>
                  </a:lnTo>
                  <a:lnTo>
                    <a:pt x="1818" y="618"/>
                  </a:lnTo>
                  <a:lnTo>
                    <a:pt x="1815" y="613"/>
                  </a:lnTo>
                  <a:lnTo>
                    <a:pt x="1810" y="606"/>
                  </a:lnTo>
                  <a:lnTo>
                    <a:pt x="1810" y="604"/>
                  </a:lnTo>
                  <a:lnTo>
                    <a:pt x="1806" y="597"/>
                  </a:lnTo>
                  <a:lnTo>
                    <a:pt x="1801" y="589"/>
                  </a:lnTo>
                  <a:lnTo>
                    <a:pt x="1800" y="581"/>
                  </a:lnTo>
                  <a:lnTo>
                    <a:pt x="1801" y="581"/>
                  </a:lnTo>
                  <a:lnTo>
                    <a:pt x="1798" y="574"/>
                  </a:lnTo>
                  <a:lnTo>
                    <a:pt x="1796" y="572"/>
                  </a:lnTo>
                  <a:lnTo>
                    <a:pt x="1796" y="574"/>
                  </a:lnTo>
                  <a:lnTo>
                    <a:pt x="1795" y="566"/>
                  </a:lnTo>
                  <a:lnTo>
                    <a:pt x="1791" y="556"/>
                  </a:lnTo>
                  <a:lnTo>
                    <a:pt x="1788" y="539"/>
                  </a:lnTo>
                  <a:lnTo>
                    <a:pt x="1786" y="529"/>
                  </a:lnTo>
                  <a:lnTo>
                    <a:pt x="1785" y="520"/>
                  </a:lnTo>
                  <a:lnTo>
                    <a:pt x="1785" y="512"/>
                  </a:lnTo>
                  <a:lnTo>
                    <a:pt x="1783" y="502"/>
                  </a:lnTo>
                  <a:lnTo>
                    <a:pt x="1783" y="136"/>
                  </a:lnTo>
                  <a:lnTo>
                    <a:pt x="1781" y="121"/>
                  </a:lnTo>
                  <a:lnTo>
                    <a:pt x="1776" y="104"/>
                  </a:lnTo>
                  <a:lnTo>
                    <a:pt x="1778" y="104"/>
                  </a:lnTo>
                  <a:lnTo>
                    <a:pt x="1770" y="91"/>
                  </a:lnTo>
                  <a:lnTo>
                    <a:pt x="1760" y="79"/>
                  </a:lnTo>
                  <a:lnTo>
                    <a:pt x="1748" y="69"/>
                  </a:lnTo>
                  <a:lnTo>
                    <a:pt x="1733" y="60"/>
                  </a:lnTo>
                  <a:lnTo>
                    <a:pt x="1718" y="55"/>
                  </a:lnTo>
                  <a:lnTo>
                    <a:pt x="1701" y="54"/>
                  </a:lnTo>
                  <a:lnTo>
                    <a:pt x="879" y="54"/>
                  </a:lnTo>
                  <a:lnTo>
                    <a:pt x="879" y="200"/>
                  </a:lnTo>
                  <a:lnTo>
                    <a:pt x="877" y="213"/>
                  </a:lnTo>
                  <a:lnTo>
                    <a:pt x="876" y="225"/>
                  </a:lnTo>
                  <a:lnTo>
                    <a:pt x="874" y="238"/>
                  </a:lnTo>
                  <a:lnTo>
                    <a:pt x="872" y="250"/>
                  </a:lnTo>
                  <a:lnTo>
                    <a:pt x="867" y="263"/>
                  </a:lnTo>
                  <a:lnTo>
                    <a:pt x="864" y="275"/>
                  </a:lnTo>
                  <a:lnTo>
                    <a:pt x="849" y="310"/>
                  </a:lnTo>
                  <a:lnTo>
                    <a:pt x="842" y="322"/>
                  </a:lnTo>
                  <a:lnTo>
                    <a:pt x="839" y="329"/>
                  </a:lnTo>
                  <a:lnTo>
                    <a:pt x="842" y="324"/>
                  </a:lnTo>
                  <a:lnTo>
                    <a:pt x="829" y="344"/>
                  </a:lnTo>
                  <a:lnTo>
                    <a:pt x="804" y="374"/>
                  </a:lnTo>
                  <a:lnTo>
                    <a:pt x="802" y="374"/>
                  </a:lnTo>
                  <a:lnTo>
                    <a:pt x="802" y="376"/>
                  </a:lnTo>
                  <a:lnTo>
                    <a:pt x="782" y="393"/>
                  </a:lnTo>
                  <a:lnTo>
                    <a:pt x="772" y="399"/>
                  </a:lnTo>
                  <a:lnTo>
                    <a:pt x="762" y="408"/>
                  </a:lnTo>
                  <a:lnTo>
                    <a:pt x="752" y="415"/>
                  </a:lnTo>
                  <a:lnTo>
                    <a:pt x="757" y="411"/>
                  </a:lnTo>
                  <a:lnTo>
                    <a:pt x="750" y="415"/>
                  </a:lnTo>
                  <a:lnTo>
                    <a:pt x="738" y="420"/>
                  </a:lnTo>
                  <a:lnTo>
                    <a:pt x="703" y="436"/>
                  </a:lnTo>
                  <a:lnTo>
                    <a:pt x="691" y="440"/>
                  </a:lnTo>
                  <a:lnTo>
                    <a:pt x="678" y="443"/>
                  </a:lnTo>
                  <a:lnTo>
                    <a:pt x="666" y="446"/>
                  </a:lnTo>
                  <a:lnTo>
                    <a:pt x="654" y="448"/>
                  </a:lnTo>
                  <a:lnTo>
                    <a:pt x="653" y="448"/>
                  </a:lnTo>
                  <a:lnTo>
                    <a:pt x="626" y="451"/>
                  </a:lnTo>
                  <a:lnTo>
                    <a:pt x="0" y="451"/>
                  </a:lnTo>
                  <a:lnTo>
                    <a:pt x="0" y="441"/>
                  </a:lnTo>
                  <a:lnTo>
                    <a:pt x="626" y="441"/>
                  </a:lnTo>
                  <a:lnTo>
                    <a:pt x="653" y="438"/>
                  </a:lnTo>
                  <a:lnTo>
                    <a:pt x="664" y="436"/>
                  </a:lnTo>
                  <a:lnTo>
                    <a:pt x="676" y="433"/>
                  </a:lnTo>
                  <a:lnTo>
                    <a:pt x="689" y="430"/>
                  </a:lnTo>
                  <a:lnTo>
                    <a:pt x="700" y="426"/>
                  </a:lnTo>
                  <a:lnTo>
                    <a:pt x="735" y="411"/>
                  </a:lnTo>
                  <a:lnTo>
                    <a:pt x="735" y="413"/>
                  </a:lnTo>
                  <a:lnTo>
                    <a:pt x="746" y="406"/>
                  </a:lnTo>
                  <a:lnTo>
                    <a:pt x="757" y="399"/>
                  </a:lnTo>
                  <a:lnTo>
                    <a:pt x="767" y="391"/>
                  </a:lnTo>
                  <a:lnTo>
                    <a:pt x="777" y="384"/>
                  </a:lnTo>
                  <a:lnTo>
                    <a:pt x="795" y="368"/>
                  </a:lnTo>
                  <a:lnTo>
                    <a:pt x="820" y="339"/>
                  </a:lnTo>
                  <a:lnTo>
                    <a:pt x="834" y="319"/>
                  </a:lnTo>
                  <a:lnTo>
                    <a:pt x="840" y="307"/>
                  </a:lnTo>
                  <a:lnTo>
                    <a:pt x="839" y="307"/>
                  </a:lnTo>
                  <a:lnTo>
                    <a:pt x="854" y="272"/>
                  </a:lnTo>
                  <a:lnTo>
                    <a:pt x="859" y="257"/>
                  </a:lnTo>
                  <a:lnTo>
                    <a:pt x="857" y="260"/>
                  </a:lnTo>
                  <a:lnTo>
                    <a:pt x="862" y="247"/>
                  </a:lnTo>
                  <a:lnTo>
                    <a:pt x="864" y="237"/>
                  </a:lnTo>
                  <a:lnTo>
                    <a:pt x="866" y="223"/>
                  </a:lnTo>
                  <a:lnTo>
                    <a:pt x="867" y="211"/>
                  </a:lnTo>
                  <a:lnTo>
                    <a:pt x="869" y="198"/>
                  </a:lnTo>
                  <a:lnTo>
                    <a:pt x="869" y="44"/>
                  </a:lnTo>
                  <a:lnTo>
                    <a:pt x="1701" y="44"/>
                  </a:lnTo>
                  <a:lnTo>
                    <a:pt x="1718" y="45"/>
                  </a:lnTo>
                  <a:lnTo>
                    <a:pt x="1719" y="45"/>
                  </a:lnTo>
                  <a:lnTo>
                    <a:pt x="1736" y="50"/>
                  </a:lnTo>
                  <a:lnTo>
                    <a:pt x="1734" y="50"/>
                  </a:lnTo>
                  <a:lnTo>
                    <a:pt x="1736" y="52"/>
                  </a:lnTo>
                  <a:lnTo>
                    <a:pt x="1751" y="60"/>
                  </a:lnTo>
                  <a:lnTo>
                    <a:pt x="1755" y="62"/>
                  </a:lnTo>
                  <a:lnTo>
                    <a:pt x="1753" y="60"/>
                  </a:lnTo>
                  <a:lnTo>
                    <a:pt x="1766" y="70"/>
                  </a:lnTo>
                  <a:lnTo>
                    <a:pt x="1768" y="72"/>
                  </a:lnTo>
                  <a:lnTo>
                    <a:pt x="1778" y="86"/>
                  </a:lnTo>
                  <a:lnTo>
                    <a:pt x="1786" y="101"/>
                  </a:lnTo>
                  <a:lnTo>
                    <a:pt x="1786" y="102"/>
                  </a:lnTo>
                  <a:lnTo>
                    <a:pt x="1791" y="119"/>
                  </a:lnTo>
                  <a:lnTo>
                    <a:pt x="1793" y="136"/>
                  </a:lnTo>
                  <a:lnTo>
                    <a:pt x="1793" y="500"/>
                  </a:lnTo>
                  <a:lnTo>
                    <a:pt x="1795" y="510"/>
                  </a:lnTo>
                  <a:lnTo>
                    <a:pt x="1795" y="519"/>
                  </a:lnTo>
                  <a:lnTo>
                    <a:pt x="1796" y="527"/>
                  </a:lnTo>
                  <a:lnTo>
                    <a:pt x="1798" y="537"/>
                  </a:lnTo>
                  <a:lnTo>
                    <a:pt x="1801" y="554"/>
                  </a:lnTo>
                  <a:lnTo>
                    <a:pt x="1805" y="564"/>
                  </a:lnTo>
                  <a:lnTo>
                    <a:pt x="1806" y="571"/>
                  </a:lnTo>
                  <a:lnTo>
                    <a:pt x="1810" y="577"/>
                  </a:lnTo>
                  <a:lnTo>
                    <a:pt x="1810" y="579"/>
                  </a:lnTo>
                  <a:lnTo>
                    <a:pt x="1812" y="586"/>
                  </a:lnTo>
                  <a:lnTo>
                    <a:pt x="1815" y="594"/>
                  </a:lnTo>
                  <a:lnTo>
                    <a:pt x="1818" y="601"/>
                  </a:lnTo>
                  <a:lnTo>
                    <a:pt x="1823" y="608"/>
                  </a:lnTo>
                  <a:lnTo>
                    <a:pt x="1827" y="614"/>
                  </a:lnTo>
                  <a:lnTo>
                    <a:pt x="1835" y="628"/>
                  </a:lnTo>
                  <a:lnTo>
                    <a:pt x="1843" y="639"/>
                  </a:lnTo>
                  <a:lnTo>
                    <a:pt x="1862" y="655"/>
                  </a:lnTo>
                  <a:lnTo>
                    <a:pt x="1870" y="660"/>
                  </a:lnTo>
                  <a:lnTo>
                    <a:pt x="1880" y="665"/>
                  </a:lnTo>
                  <a:lnTo>
                    <a:pt x="1892" y="666"/>
                  </a:lnTo>
                  <a:lnTo>
                    <a:pt x="1902" y="668"/>
                  </a:lnTo>
                  <a:lnTo>
                    <a:pt x="1922" y="665"/>
                  </a:lnTo>
                  <a:lnTo>
                    <a:pt x="1932" y="660"/>
                  </a:lnTo>
                  <a:lnTo>
                    <a:pt x="1932" y="661"/>
                  </a:lnTo>
                  <a:lnTo>
                    <a:pt x="1942" y="655"/>
                  </a:lnTo>
                  <a:lnTo>
                    <a:pt x="1961" y="639"/>
                  </a:lnTo>
                  <a:lnTo>
                    <a:pt x="1969" y="628"/>
                  </a:lnTo>
                  <a:lnTo>
                    <a:pt x="1978" y="614"/>
                  </a:lnTo>
                  <a:lnTo>
                    <a:pt x="1981" y="608"/>
                  </a:lnTo>
                  <a:lnTo>
                    <a:pt x="1986" y="601"/>
                  </a:lnTo>
                  <a:lnTo>
                    <a:pt x="1989" y="594"/>
                  </a:lnTo>
                  <a:lnTo>
                    <a:pt x="1988" y="594"/>
                  </a:lnTo>
                  <a:lnTo>
                    <a:pt x="1991" y="586"/>
                  </a:lnTo>
                  <a:lnTo>
                    <a:pt x="1993" y="579"/>
                  </a:lnTo>
                  <a:lnTo>
                    <a:pt x="1994" y="577"/>
                  </a:lnTo>
                  <a:lnTo>
                    <a:pt x="1996" y="572"/>
                  </a:lnTo>
                  <a:lnTo>
                    <a:pt x="1998" y="564"/>
                  </a:lnTo>
                  <a:lnTo>
                    <a:pt x="2001" y="554"/>
                  </a:lnTo>
                  <a:lnTo>
                    <a:pt x="2004" y="537"/>
                  </a:lnTo>
                  <a:lnTo>
                    <a:pt x="2006" y="527"/>
                  </a:lnTo>
                  <a:lnTo>
                    <a:pt x="2008" y="519"/>
                  </a:lnTo>
                  <a:lnTo>
                    <a:pt x="2008" y="510"/>
                  </a:lnTo>
                  <a:lnTo>
                    <a:pt x="2009" y="500"/>
                  </a:lnTo>
                  <a:lnTo>
                    <a:pt x="2009" y="77"/>
                  </a:lnTo>
                  <a:lnTo>
                    <a:pt x="2841" y="77"/>
                  </a:lnTo>
                  <a:lnTo>
                    <a:pt x="2858" y="79"/>
                  </a:lnTo>
                  <a:lnTo>
                    <a:pt x="2860" y="79"/>
                  </a:lnTo>
                  <a:lnTo>
                    <a:pt x="2877" y="84"/>
                  </a:lnTo>
                  <a:lnTo>
                    <a:pt x="2875" y="84"/>
                  </a:lnTo>
                  <a:lnTo>
                    <a:pt x="2877" y="86"/>
                  </a:lnTo>
                  <a:lnTo>
                    <a:pt x="2892" y="94"/>
                  </a:lnTo>
                  <a:lnTo>
                    <a:pt x="2895" y="96"/>
                  </a:lnTo>
                  <a:lnTo>
                    <a:pt x="2893" y="94"/>
                  </a:lnTo>
                  <a:lnTo>
                    <a:pt x="2907" y="104"/>
                  </a:lnTo>
                  <a:lnTo>
                    <a:pt x="2908" y="106"/>
                  </a:lnTo>
                  <a:lnTo>
                    <a:pt x="2919" y="119"/>
                  </a:lnTo>
                  <a:lnTo>
                    <a:pt x="2927" y="134"/>
                  </a:lnTo>
                  <a:lnTo>
                    <a:pt x="2927" y="136"/>
                  </a:lnTo>
                  <a:lnTo>
                    <a:pt x="2932" y="153"/>
                  </a:lnTo>
                  <a:lnTo>
                    <a:pt x="2934" y="169"/>
                  </a:lnTo>
                  <a:lnTo>
                    <a:pt x="2934" y="500"/>
                  </a:lnTo>
                  <a:lnTo>
                    <a:pt x="2935" y="510"/>
                  </a:lnTo>
                  <a:lnTo>
                    <a:pt x="2935" y="519"/>
                  </a:lnTo>
                  <a:lnTo>
                    <a:pt x="2937" y="527"/>
                  </a:lnTo>
                  <a:lnTo>
                    <a:pt x="2939" y="537"/>
                  </a:lnTo>
                  <a:lnTo>
                    <a:pt x="2944" y="562"/>
                  </a:lnTo>
                  <a:lnTo>
                    <a:pt x="2947" y="571"/>
                  </a:lnTo>
                  <a:lnTo>
                    <a:pt x="2947" y="572"/>
                  </a:lnTo>
                  <a:lnTo>
                    <a:pt x="2949" y="577"/>
                  </a:lnTo>
                  <a:lnTo>
                    <a:pt x="2955" y="594"/>
                  </a:lnTo>
                  <a:lnTo>
                    <a:pt x="2962" y="608"/>
                  </a:lnTo>
                  <a:lnTo>
                    <a:pt x="2967" y="614"/>
                  </a:lnTo>
                  <a:lnTo>
                    <a:pt x="2974" y="628"/>
                  </a:lnTo>
                  <a:lnTo>
                    <a:pt x="2984" y="639"/>
                  </a:lnTo>
                  <a:lnTo>
                    <a:pt x="2991" y="646"/>
                  </a:lnTo>
                  <a:lnTo>
                    <a:pt x="3001" y="655"/>
                  </a:lnTo>
                  <a:lnTo>
                    <a:pt x="3011" y="661"/>
                  </a:lnTo>
                  <a:lnTo>
                    <a:pt x="3011" y="660"/>
                  </a:lnTo>
                  <a:lnTo>
                    <a:pt x="3021" y="665"/>
                  </a:lnTo>
                  <a:lnTo>
                    <a:pt x="3033" y="666"/>
                  </a:lnTo>
                  <a:lnTo>
                    <a:pt x="3043" y="668"/>
                  </a:lnTo>
                  <a:lnTo>
                    <a:pt x="3053" y="666"/>
                  </a:lnTo>
                  <a:lnTo>
                    <a:pt x="3061" y="665"/>
                  </a:lnTo>
                  <a:lnTo>
                    <a:pt x="3073" y="660"/>
                  </a:lnTo>
                  <a:lnTo>
                    <a:pt x="3073" y="661"/>
                  </a:lnTo>
                  <a:lnTo>
                    <a:pt x="3083" y="655"/>
                  </a:lnTo>
                  <a:lnTo>
                    <a:pt x="3101" y="639"/>
                  </a:lnTo>
                  <a:lnTo>
                    <a:pt x="3110" y="628"/>
                  </a:lnTo>
                  <a:lnTo>
                    <a:pt x="3118" y="614"/>
                  </a:lnTo>
                  <a:lnTo>
                    <a:pt x="3128" y="594"/>
                  </a:lnTo>
                  <a:lnTo>
                    <a:pt x="3126" y="594"/>
                  </a:lnTo>
                  <a:lnTo>
                    <a:pt x="3130" y="586"/>
                  </a:lnTo>
                  <a:lnTo>
                    <a:pt x="3135" y="577"/>
                  </a:lnTo>
                  <a:lnTo>
                    <a:pt x="3137" y="572"/>
                  </a:lnTo>
                  <a:lnTo>
                    <a:pt x="3138" y="564"/>
                  </a:lnTo>
                  <a:lnTo>
                    <a:pt x="3140" y="554"/>
                  </a:lnTo>
                  <a:lnTo>
                    <a:pt x="3140" y="552"/>
                  </a:lnTo>
                  <a:lnTo>
                    <a:pt x="3143" y="544"/>
                  </a:lnTo>
                  <a:lnTo>
                    <a:pt x="3145" y="537"/>
                  </a:lnTo>
                  <a:lnTo>
                    <a:pt x="3147" y="527"/>
                  </a:lnTo>
                  <a:lnTo>
                    <a:pt x="3147" y="519"/>
                  </a:lnTo>
                  <a:lnTo>
                    <a:pt x="3148" y="510"/>
                  </a:lnTo>
                  <a:lnTo>
                    <a:pt x="3148" y="490"/>
                  </a:lnTo>
                  <a:lnTo>
                    <a:pt x="3150" y="482"/>
                  </a:lnTo>
                  <a:lnTo>
                    <a:pt x="3150" y="70"/>
                  </a:lnTo>
                  <a:lnTo>
                    <a:pt x="3982" y="70"/>
                  </a:lnTo>
                  <a:lnTo>
                    <a:pt x="3999" y="72"/>
                  </a:lnTo>
                  <a:lnTo>
                    <a:pt x="4000" y="72"/>
                  </a:lnTo>
                  <a:lnTo>
                    <a:pt x="4017" y="77"/>
                  </a:lnTo>
                  <a:lnTo>
                    <a:pt x="4015" y="77"/>
                  </a:lnTo>
                  <a:lnTo>
                    <a:pt x="4017" y="79"/>
                  </a:lnTo>
                  <a:lnTo>
                    <a:pt x="4031" y="87"/>
                  </a:lnTo>
                  <a:lnTo>
                    <a:pt x="4034" y="89"/>
                  </a:lnTo>
                  <a:lnTo>
                    <a:pt x="4046" y="97"/>
                  </a:lnTo>
                  <a:lnTo>
                    <a:pt x="4057" y="111"/>
                  </a:lnTo>
                  <a:lnTo>
                    <a:pt x="4059" y="112"/>
                  </a:lnTo>
                  <a:lnTo>
                    <a:pt x="4067" y="128"/>
                  </a:lnTo>
                  <a:lnTo>
                    <a:pt x="4067" y="129"/>
                  </a:lnTo>
                  <a:lnTo>
                    <a:pt x="4072" y="146"/>
                  </a:lnTo>
                  <a:lnTo>
                    <a:pt x="4074" y="163"/>
                  </a:lnTo>
                  <a:lnTo>
                    <a:pt x="4074" y="467"/>
                  </a:lnTo>
                  <a:lnTo>
                    <a:pt x="4077" y="503"/>
                  </a:lnTo>
                  <a:lnTo>
                    <a:pt x="4083" y="520"/>
                  </a:lnTo>
                  <a:lnTo>
                    <a:pt x="4086" y="535"/>
                  </a:lnTo>
                  <a:lnTo>
                    <a:pt x="4093" y="552"/>
                  </a:lnTo>
                  <a:lnTo>
                    <a:pt x="4099" y="567"/>
                  </a:lnTo>
                  <a:lnTo>
                    <a:pt x="4106" y="581"/>
                  </a:lnTo>
                  <a:lnTo>
                    <a:pt x="4114" y="594"/>
                  </a:lnTo>
                  <a:lnTo>
                    <a:pt x="4123" y="604"/>
                  </a:lnTo>
                  <a:lnTo>
                    <a:pt x="4131" y="613"/>
                  </a:lnTo>
                  <a:lnTo>
                    <a:pt x="4141" y="621"/>
                  </a:lnTo>
                  <a:lnTo>
                    <a:pt x="4150" y="626"/>
                  </a:lnTo>
                  <a:lnTo>
                    <a:pt x="4161" y="629"/>
                  </a:lnTo>
                  <a:lnTo>
                    <a:pt x="4171" y="633"/>
                  </a:lnTo>
                  <a:lnTo>
                    <a:pt x="4181" y="634"/>
                  </a:lnTo>
                  <a:lnTo>
                    <a:pt x="4192" y="633"/>
                  </a:lnTo>
                  <a:lnTo>
                    <a:pt x="4203" y="629"/>
                  </a:lnTo>
                  <a:lnTo>
                    <a:pt x="4213" y="626"/>
                  </a:lnTo>
                  <a:lnTo>
                    <a:pt x="4223" y="621"/>
                  </a:lnTo>
                  <a:lnTo>
                    <a:pt x="4240" y="604"/>
                  </a:lnTo>
                  <a:lnTo>
                    <a:pt x="4240" y="603"/>
                  </a:lnTo>
                  <a:lnTo>
                    <a:pt x="4250" y="592"/>
                  </a:lnTo>
                  <a:lnTo>
                    <a:pt x="4259" y="581"/>
                  </a:lnTo>
                  <a:lnTo>
                    <a:pt x="4265" y="567"/>
                  </a:lnTo>
                  <a:lnTo>
                    <a:pt x="4264" y="567"/>
                  </a:lnTo>
                  <a:lnTo>
                    <a:pt x="4270" y="552"/>
                  </a:lnTo>
                  <a:lnTo>
                    <a:pt x="4280" y="520"/>
                  </a:lnTo>
                  <a:lnTo>
                    <a:pt x="4284" y="503"/>
                  </a:lnTo>
                  <a:lnTo>
                    <a:pt x="4287" y="485"/>
                  </a:lnTo>
                  <a:lnTo>
                    <a:pt x="4289" y="467"/>
                  </a:lnTo>
                  <a:lnTo>
                    <a:pt x="4289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553"/>
            <p:cNvSpPr>
              <a:spLocks noEditPoints="1"/>
            </p:cNvSpPr>
            <p:nvPr/>
          </p:nvSpPr>
          <p:spPr bwMode="auto">
            <a:xfrm>
              <a:off x="642938" y="4051300"/>
              <a:ext cx="8296275" cy="1084263"/>
            </a:xfrm>
            <a:custGeom>
              <a:avLst/>
              <a:gdLst/>
              <a:ahLst/>
              <a:cxnLst>
                <a:cxn ang="0">
                  <a:pos x="2979" y="106"/>
                </a:cxn>
                <a:cxn ang="0">
                  <a:pos x="4302" y="573"/>
                </a:cxn>
                <a:cxn ang="0">
                  <a:pos x="4292" y="606"/>
                </a:cxn>
                <a:cxn ang="0">
                  <a:pos x="4274" y="630"/>
                </a:cxn>
                <a:cxn ang="0">
                  <a:pos x="4238" y="645"/>
                </a:cxn>
                <a:cxn ang="0">
                  <a:pos x="4192" y="641"/>
                </a:cxn>
                <a:cxn ang="0">
                  <a:pos x="4150" y="599"/>
                </a:cxn>
                <a:cxn ang="0">
                  <a:pos x="4143" y="175"/>
                </a:cxn>
                <a:cxn ang="0">
                  <a:pos x="4093" y="99"/>
                </a:cxn>
                <a:cxn ang="0">
                  <a:pos x="3162" y="608"/>
                </a:cxn>
                <a:cxn ang="0">
                  <a:pos x="3157" y="633"/>
                </a:cxn>
                <a:cxn ang="0">
                  <a:pos x="3147" y="650"/>
                </a:cxn>
                <a:cxn ang="0">
                  <a:pos x="3100" y="682"/>
                </a:cxn>
                <a:cxn ang="0">
                  <a:pos x="3058" y="678"/>
                </a:cxn>
                <a:cxn ang="0">
                  <a:pos x="3021" y="652"/>
                </a:cxn>
                <a:cxn ang="0">
                  <a:pos x="3004" y="183"/>
                </a:cxn>
                <a:cxn ang="0">
                  <a:pos x="2967" y="116"/>
                </a:cxn>
                <a:cxn ang="0">
                  <a:pos x="2023" y="610"/>
                </a:cxn>
                <a:cxn ang="0">
                  <a:pos x="2006" y="650"/>
                </a:cxn>
                <a:cxn ang="0">
                  <a:pos x="1994" y="663"/>
                </a:cxn>
                <a:cxn ang="0">
                  <a:pos x="1959" y="682"/>
                </a:cxn>
                <a:cxn ang="0">
                  <a:pos x="1917" y="678"/>
                </a:cxn>
                <a:cxn ang="0">
                  <a:pos x="1890" y="663"/>
                </a:cxn>
                <a:cxn ang="0">
                  <a:pos x="1867" y="623"/>
                </a:cxn>
                <a:cxn ang="0">
                  <a:pos x="1857" y="114"/>
                </a:cxn>
                <a:cxn ang="0">
                  <a:pos x="1800" y="69"/>
                </a:cxn>
                <a:cxn ang="0">
                  <a:pos x="874" y="252"/>
                </a:cxn>
                <a:cxn ang="0">
                  <a:pos x="857" y="301"/>
                </a:cxn>
                <a:cxn ang="0">
                  <a:pos x="820" y="361"/>
                </a:cxn>
                <a:cxn ang="0">
                  <a:pos x="804" y="380"/>
                </a:cxn>
                <a:cxn ang="0">
                  <a:pos x="716" y="435"/>
                </a:cxn>
                <a:cxn ang="0">
                  <a:pos x="641" y="455"/>
                </a:cxn>
                <a:cxn ang="0">
                  <a:pos x="614" y="442"/>
                </a:cxn>
                <a:cxn ang="0">
                  <a:pos x="755" y="400"/>
                </a:cxn>
                <a:cxn ang="0">
                  <a:pos x="835" y="312"/>
                </a:cxn>
                <a:cxn ang="0">
                  <a:pos x="857" y="259"/>
                </a:cxn>
                <a:cxn ang="0">
                  <a:pos x="1801" y="54"/>
                </a:cxn>
                <a:cxn ang="0">
                  <a:pos x="1850" y="79"/>
                </a:cxn>
                <a:cxn ang="0">
                  <a:pos x="1877" y="131"/>
                </a:cxn>
                <a:cxn ang="0">
                  <a:pos x="1882" y="623"/>
                </a:cxn>
                <a:cxn ang="0">
                  <a:pos x="1902" y="653"/>
                </a:cxn>
                <a:cxn ang="0">
                  <a:pos x="1924" y="667"/>
                </a:cxn>
                <a:cxn ang="0">
                  <a:pos x="1966" y="663"/>
                </a:cxn>
                <a:cxn ang="0">
                  <a:pos x="1986" y="652"/>
                </a:cxn>
                <a:cxn ang="0">
                  <a:pos x="1994" y="640"/>
                </a:cxn>
                <a:cxn ang="0">
                  <a:pos x="2006" y="613"/>
                </a:cxn>
                <a:cxn ang="0">
                  <a:pos x="2960" y="96"/>
                </a:cxn>
                <a:cxn ang="0">
                  <a:pos x="2999" y="124"/>
                </a:cxn>
                <a:cxn ang="0">
                  <a:pos x="3017" y="165"/>
                </a:cxn>
                <a:cxn ang="0">
                  <a:pos x="3031" y="641"/>
                </a:cxn>
                <a:cxn ang="0">
                  <a:pos x="3058" y="663"/>
                </a:cxn>
                <a:cxn ang="0">
                  <a:pos x="3100" y="667"/>
                </a:cxn>
                <a:cxn ang="0">
                  <a:pos x="3137" y="640"/>
                </a:cxn>
                <a:cxn ang="0">
                  <a:pos x="3142" y="628"/>
                </a:cxn>
                <a:cxn ang="0">
                  <a:pos x="3147" y="608"/>
                </a:cxn>
                <a:cxn ang="0">
                  <a:pos x="4084" y="81"/>
                </a:cxn>
                <a:cxn ang="0">
                  <a:pos x="4116" y="96"/>
                </a:cxn>
                <a:cxn ang="0">
                  <a:pos x="4143" y="123"/>
                </a:cxn>
                <a:cxn ang="0">
                  <a:pos x="4158" y="574"/>
                </a:cxn>
                <a:cxn ang="0">
                  <a:pos x="4165" y="598"/>
                </a:cxn>
                <a:cxn ang="0">
                  <a:pos x="4228" y="633"/>
                </a:cxn>
                <a:cxn ang="0">
                  <a:pos x="4284" y="588"/>
                </a:cxn>
              </a:cxnLst>
              <a:rect l="0" t="0" r="r" b="b"/>
              <a:pathLst>
                <a:path w="5226" h="683">
                  <a:moveTo>
                    <a:pt x="822" y="359"/>
                  </a:moveTo>
                  <a:lnTo>
                    <a:pt x="819" y="363"/>
                  </a:lnTo>
                  <a:lnTo>
                    <a:pt x="822" y="359"/>
                  </a:lnTo>
                  <a:close/>
                  <a:moveTo>
                    <a:pt x="2977" y="104"/>
                  </a:moveTo>
                  <a:lnTo>
                    <a:pt x="2981" y="106"/>
                  </a:lnTo>
                  <a:lnTo>
                    <a:pt x="2979" y="106"/>
                  </a:lnTo>
                  <a:lnTo>
                    <a:pt x="2977" y="104"/>
                  </a:lnTo>
                  <a:close/>
                  <a:moveTo>
                    <a:pt x="4287" y="0"/>
                  </a:moveTo>
                  <a:lnTo>
                    <a:pt x="5226" y="0"/>
                  </a:lnTo>
                  <a:lnTo>
                    <a:pt x="5226" y="15"/>
                  </a:lnTo>
                  <a:lnTo>
                    <a:pt x="4302" y="15"/>
                  </a:lnTo>
                  <a:lnTo>
                    <a:pt x="4302" y="573"/>
                  </a:lnTo>
                  <a:lnTo>
                    <a:pt x="4301" y="576"/>
                  </a:lnTo>
                  <a:lnTo>
                    <a:pt x="4299" y="583"/>
                  </a:lnTo>
                  <a:lnTo>
                    <a:pt x="4297" y="591"/>
                  </a:lnTo>
                  <a:lnTo>
                    <a:pt x="4296" y="598"/>
                  </a:lnTo>
                  <a:lnTo>
                    <a:pt x="4296" y="601"/>
                  </a:lnTo>
                  <a:lnTo>
                    <a:pt x="4292" y="606"/>
                  </a:lnTo>
                  <a:lnTo>
                    <a:pt x="4287" y="615"/>
                  </a:lnTo>
                  <a:lnTo>
                    <a:pt x="4289" y="613"/>
                  </a:lnTo>
                  <a:lnTo>
                    <a:pt x="4285" y="618"/>
                  </a:lnTo>
                  <a:lnTo>
                    <a:pt x="4284" y="618"/>
                  </a:lnTo>
                  <a:lnTo>
                    <a:pt x="4274" y="628"/>
                  </a:lnTo>
                  <a:lnTo>
                    <a:pt x="4274" y="630"/>
                  </a:lnTo>
                  <a:lnTo>
                    <a:pt x="4267" y="635"/>
                  </a:lnTo>
                  <a:lnTo>
                    <a:pt x="4262" y="638"/>
                  </a:lnTo>
                  <a:lnTo>
                    <a:pt x="4264" y="636"/>
                  </a:lnTo>
                  <a:lnTo>
                    <a:pt x="4254" y="641"/>
                  </a:lnTo>
                  <a:lnTo>
                    <a:pt x="4252" y="641"/>
                  </a:lnTo>
                  <a:lnTo>
                    <a:pt x="4238" y="645"/>
                  </a:lnTo>
                  <a:lnTo>
                    <a:pt x="4230" y="646"/>
                  </a:lnTo>
                  <a:lnTo>
                    <a:pt x="4225" y="648"/>
                  </a:lnTo>
                  <a:lnTo>
                    <a:pt x="4217" y="648"/>
                  </a:lnTo>
                  <a:lnTo>
                    <a:pt x="4213" y="646"/>
                  </a:lnTo>
                  <a:lnTo>
                    <a:pt x="4193" y="641"/>
                  </a:lnTo>
                  <a:lnTo>
                    <a:pt x="4192" y="641"/>
                  </a:lnTo>
                  <a:lnTo>
                    <a:pt x="4178" y="635"/>
                  </a:lnTo>
                  <a:lnTo>
                    <a:pt x="4161" y="618"/>
                  </a:lnTo>
                  <a:lnTo>
                    <a:pt x="4158" y="613"/>
                  </a:lnTo>
                  <a:lnTo>
                    <a:pt x="4153" y="606"/>
                  </a:lnTo>
                  <a:lnTo>
                    <a:pt x="4151" y="605"/>
                  </a:lnTo>
                  <a:lnTo>
                    <a:pt x="4150" y="599"/>
                  </a:lnTo>
                  <a:lnTo>
                    <a:pt x="4151" y="599"/>
                  </a:lnTo>
                  <a:lnTo>
                    <a:pt x="4148" y="593"/>
                  </a:lnTo>
                  <a:lnTo>
                    <a:pt x="4146" y="591"/>
                  </a:lnTo>
                  <a:lnTo>
                    <a:pt x="4145" y="583"/>
                  </a:lnTo>
                  <a:lnTo>
                    <a:pt x="4143" y="576"/>
                  </a:lnTo>
                  <a:lnTo>
                    <a:pt x="4143" y="175"/>
                  </a:lnTo>
                  <a:lnTo>
                    <a:pt x="4141" y="158"/>
                  </a:lnTo>
                  <a:lnTo>
                    <a:pt x="4136" y="143"/>
                  </a:lnTo>
                  <a:lnTo>
                    <a:pt x="4129" y="128"/>
                  </a:lnTo>
                  <a:lnTo>
                    <a:pt x="4121" y="118"/>
                  </a:lnTo>
                  <a:lnTo>
                    <a:pt x="4108" y="108"/>
                  </a:lnTo>
                  <a:lnTo>
                    <a:pt x="4093" y="99"/>
                  </a:lnTo>
                  <a:lnTo>
                    <a:pt x="4081" y="94"/>
                  </a:lnTo>
                  <a:lnTo>
                    <a:pt x="4081" y="96"/>
                  </a:lnTo>
                  <a:lnTo>
                    <a:pt x="4062" y="94"/>
                  </a:lnTo>
                  <a:lnTo>
                    <a:pt x="3163" y="94"/>
                  </a:lnTo>
                  <a:lnTo>
                    <a:pt x="3163" y="605"/>
                  </a:lnTo>
                  <a:lnTo>
                    <a:pt x="3162" y="608"/>
                  </a:lnTo>
                  <a:lnTo>
                    <a:pt x="3162" y="621"/>
                  </a:lnTo>
                  <a:lnTo>
                    <a:pt x="3160" y="621"/>
                  </a:lnTo>
                  <a:lnTo>
                    <a:pt x="3160" y="626"/>
                  </a:lnTo>
                  <a:lnTo>
                    <a:pt x="3158" y="628"/>
                  </a:lnTo>
                  <a:lnTo>
                    <a:pt x="3158" y="631"/>
                  </a:lnTo>
                  <a:lnTo>
                    <a:pt x="3157" y="633"/>
                  </a:lnTo>
                  <a:lnTo>
                    <a:pt x="3157" y="636"/>
                  </a:lnTo>
                  <a:lnTo>
                    <a:pt x="3153" y="638"/>
                  </a:lnTo>
                  <a:lnTo>
                    <a:pt x="3153" y="643"/>
                  </a:lnTo>
                  <a:lnTo>
                    <a:pt x="3150" y="645"/>
                  </a:lnTo>
                  <a:lnTo>
                    <a:pt x="3148" y="646"/>
                  </a:lnTo>
                  <a:lnTo>
                    <a:pt x="3147" y="650"/>
                  </a:lnTo>
                  <a:lnTo>
                    <a:pt x="3132" y="665"/>
                  </a:lnTo>
                  <a:lnTo>
                    <a:pt x="3128" y="667"/>
                  </a:lnTo>
                  <a:lnTo>
                    <a:pt x="3123" y="672"/>
                  </a:lnTo>
                  <a:lnTo>
                    <a:pt x="3110" y="678"/>
                  </a:lnTo>
                  <a:lnTo>
                    <a:pt x="3106" y="678"/>
                  </a:lnTo>
                  <a:lnTo>
                    <a:pt x="3100" y="682"/>
                  </a:lnTo>
                  <a:lnTo>
                    <a:pt x="3093" y="682"/>
                  </a:lnTo>
                  <a:lnTo>
                    <a:pt x="3090" y="683"/>
                  </a:lnTo>
                  <a:lnTo>
                    <a:pt x="3074" y="683"/>
                  </a:lnTo>
                  <a:lnTo>
                    <a:pt x="3071" y="682"/>
                  </a:lnTo>
                  <a:lnTo>
                    <a:pt x="3064" y="682"/>
                  </a:lnTo>
                  <a:lnTo>
                    <a:pt x="3058" y="678"/>
                  </a:lnTo>
                  <a:lnTo>
                    <a:pt x="3054" y="678"/>
                  </a:lnTo>
                  <a:lnTo>
                    <a:pt x="3041" y="672"/>
                  </a:lnTo>
                  <a:lnTo>
                    <a:pt x="3036" y="667"/>
                  </a:lnTo>
                  <a:lnTo>
                    <a:pt x="3033" y="665"/>
                  </a:lnTo>
                  <a:lnTo>
                    <a:pt x="3021" y="653"/>
                  </a:lnTo>
                  <a:lnTo>
                    <a:pt x="3021" y="652"/>
                  </a:lnTo>
                  <a:lnTo>
                    <a:pt x="3017" y="648"/>
                  </a:lnTo>
                  <a:lnTo>
                    <a:pt x="3017" y="646"/>
                  </a:lnTo>
                  <a:lnTo>
                    <a:pt x="3006" y="623"/>
                  </a:lnTo>
                  <a:lnTo>
                    <a:pt x="3006" y="620"/>
                  </a:lnTo>
                  <a:lnTo>
                    <a:pt x="3004" y="616"/>
                  </a:lnTo>
                  <a:lnTo>
                    <a:pt x="3004" y="183"/>
                  </a:lnTo>
                  <a:lnTo>
                    <a:pt x="3002" y="166"/>
                  </a:lnTo>
                  <a:lnTo>
                    <a:pt x="2997" y="150"/>
                  </a:lnTo>
                  <a:lnTo>
                    <a:pt x="2991" y="138"/>
                  </a:lnTo>
                  <a:lnTo>
                    <a:pt x="2979" y="124"/>
                  </a:lnTo>
                  <a:lnTo>
                    <a:pt x="2979" y="126"/>
                  </a:lnTo>
                  <a:lnTo>
                    <a:pt x="2967" y="116"/>
                  </a:lnTo>
                  <a:lnTo>
                    <a:pt x="2954" y="108"/>
                  </a:lnTo>
                  <a:lnTo>
                    <a:pt x="2940" y="103"/>
                  </a:lnTo>
                  <a:lnTo>
                    <a:pt x="2940" y="104"/>
                  </a:lnTo>
                  <a:lnTo>
                    <a:pt x="2924" y="103"/>
                  </a:lnTo>
                  <a:lnTo>
                    <a:pt x="2023" y="103"/>
                  </a:lnTo>
                  <a:lnTo>
                    <a:pt x="2023" y="610"/>
                  </a:lnTo>
                  <a:lnTo>
                    <a:pt x="2021" y="613"/>
                  </a:lnTo>
                  <a:lnTo>
                    <a:pt x="2021" y="620"/>
                  </a:lnTo>
                  <a:lnTo>
                    <a:pt x="2018" y="626"/>
                  </a:lnTo>
                  <a:lnTo>
                    <a:pt x="2018" y="630"/>
                  </a:lnTo>
                  <a:lnTo>
                    <a:pt x="2009" y="646"/>
                  </a:lnTo>
                  <a:lnTo>
                    <a:pt x="2006" y="650"/>
                  </a:lnTo>
                  <a:lnTo>
                    <a:pt x="2004" y="650"/>
                  </a:lnTo>
                  <a:lnTo>
                    <a:pt x="2003" y="655"/>
                  </a:lnTo>
                  <a:lnTo>
                    <a:pt x="1999" y="658"/>
                  </a:lnTo>
                  <a:lnTo>
                    <a:pt x="1998" y="658"/>
                  </a:lnTo>
                  <a:lnTo>
                    <a:pt x="1998" y="660"/>
                  </a:lnTo>
                  <a:lnTo>
                    <a:pt x="1994" y="663"/>
                  </a:lnTo>
                  <a:lnTo>
                    <a:pt x="1989" y="665"/>
                  </a:lnTo>
                  <a:lnTo>
                    <a:pt x="1989" y="667"/>
                  </a:lnTo>
                  <a:lnTo>
                    <a:pt x="1986" y="670"/>
                  </a:lnTo>
                  <a:lnTo>
                    <a:pt x="1969" y="678"/>
                  </a:lnTo>
                  <a:lnTo>
                    <a:pt x="1966" y="678"/>
                  </a:lnTo>
                  <a:lnTo>
                    <a:pt x="1959" y="682"/>
                  </a:lnTo>
                  <a:lnTo>
                    <a:pt x="1952" y="682"/>
                  </a:lnTo>
                  <a:lnTo>
                    <a:pt x="1949" y="683"/>
                  </a:lnTo>
                  <a:lnTo>
                    <a:pt x="1936" y="683"/>
                  </a:lnTo>
                  <a:lnTo>
                    <a:pt x="1932" y="682"/>
                  </a:lnTo>
                  <a:lnTo>
                    <a:pt x="1924" y="682"/>
                  </a:lnTo>
                  <a:lnTo>
                    <a:pt x="1917" y="678"/>
                  </a:lnTo>
                  <a:lnTo>
                    <a:pt x="1914" y="678"/>
                  </a:lnTo>
                  <a:lnTo>
                    <a:pt x="1907" y="675"/>
                  </a:lnTo>
                  <a:lnTo>
                    <a:pt x="1905" y="673"/>
                  </a:lnTo>
                  <a:lnTo>
                    <a:pt x="1899" y="670"/>
                  </a:lnTo>
                  <a:lnTo>
                    <a:pt x="1894" y="665"/>
                  </a:lnTo>
                  <a:lnTo>
                    <a:pt x="1890" y="663"/>
                  </a:lnTo>
                  <a:lnTo>
                    <a:pt x="1884" y="657"/>
                  </a:lnTo>
                  <a:lnTo>
                    <a:pt x="1884" y="655"/>
                  </a:lnTo>
                  <a:lnTo>
                    <a:pt x="1877" y="648"/>
                  </a:lnTo>
                  <a:lnTo>
                    <a:pt x="1877" y="646"/>
                  </a:lnTo>
                  <a:lnTo>
                    <a:pt x="1867" y="626"/>
                  </a:lnTo>
                  <a:lnTo>
                    <a:pt x="1867" y="623"/>
                  </a:lnTo>
                  <a:lnTo>
                    <a:pt x="1865" y="620"/>
                  </a:lnTo>
                  <a:lnTo>
                    <a:pt x="1865" y="616"/>
                  </a:lnTo>
                  <a:lnTo>
                    <a:pt x="1864" y="613"/>
                  </a:lnTo>
                  <a:lnTo>
                    <a:pt x="1864" y="148"/>
                  </a:lnTo>
                  <a:lnTo>
                    <a:pt x="1862" y="131"/>
                  </a:lnTo>
                  <a:lnTo>
                    <a:pt x="1857" y="114"/>
                  </a:lnTo>
                  <a:lnTo>
                    <a:pt x="1850" y="103"/>
                  </a:lnTo>
                  <a:lnTo>
                    <a:pt x="1840" y="91"/>
                  </a:lnTo>
                  <a:lnTo>
                    <a:pt x="1828" y="81"/>
                  </a:lnTo>
                  <a:lnTo>
                    <a:pt x="1813" y="72"/>
                  </a:lnTo>
                  <a:lnTo>
                    <a:pt x="1800" y="67"/>
                  </a:lnTo>
                  <a:lnTo>
                    <a:pt x="1800" y="69"/>
                  </a:lnTo>
                  <a:lnTo>
                    <a:pt x="1783" y="67"/>
                  </a:lnTo>
                  <a:lnTo>
                    <a:pt x="882" y="67"/>
                  </a:lnTo>
                  <a:lnTo>
                    <a:pt x="882" y="205"/>
                  </a:lnTo>
                  <a:lnTo>
                    <a:pt x="881" y="210"/>
                  </a:lnTo>
                  <a:lnTo>
                    <a:pt x="874" y="250"/>
                  </a:lnTo>
                  <a:lnTo>
                    <a:pt x="874" y="252"/>
                  </a:lnTo>
                  <a:lnTo>
                    <a:pt x="871" y="262"/>
                  </a:lnTo>
                  <a:lnTo>
                    <a:pt x="869" y="271"/>
                  </a:lnTo>
                  <a:lnTo>
                    <a:pt x="869" y="272"/>
                  </a:lnTo>
                  <a:lnTo>
                    <a:pt x="866" y="281"/>
                  </a:lnTo>
                  <a:lnTo>
                    <a:pt x="861" y="291"/>
                  </a:lnTo>
                  <a:lnTo>
                    <a:pt x="857" y="301"/>
                  </a:lnTo>
                  <a:lnTo>
                    <a:pt x="852" y="309"/>
                  </a:lnTo>
                  <a:lnTo>
                    <a:pt x="847" y="319"/>
                  </a:lnTo>
                  <a:lnTo>
                    <a:pt x="832" y="344"/>
                  </a:lnTo>
                  <a:lnTo>
                    <a:pt x="827" y="351"/>
                  </a:lnTo>
                  <a:lnTo>
                    <a:pt x="832" y="346"/>
                  </a:lnTo>
                  <a:lnTo>
                    <a:pt x="820" y="361"/>
                  </a:lnTo>
                  <a:lnTo>
                    <a:pt x="817" y="363"/>
                  </a:lnTo>
                  <a:lnTo>
                    <a:pt x="810" y="370"/>
                  </a:lnTo>
                  <a:lnTo>
                    <a:pt x="812" y="370"/>
                  </a:lnTo>
                  <a:lnTo>
                    <a:pt x="805" y="378"/>
                  </a:lnTo>
                  <a:lnTo>
                    <a:pt x="804" y="378"/>
                  </a:lnTo>
                  <a:lnTo>
                    <a:pt x="804" y="380"/>
                  </a:lnTo>
                  <a:lnTo>
                    <a:pt x="783" y="396"/>
                  </a:lnTo>
                  <a:lnTo>
                    <a:pt x="763" y="412"/>
                  </a:lnTo>
                  <a:lnTo>
                    <a:pt x="767" y="408"/>
                  </a:lnTo>
                  <a:lnTo>
                    <a:pt x="762" y="412"/>
                  </a:lnTo>
                  <a:lnTo>
                    <a:pt x="740" y="425"/>
                  </a:lnTo>
                  <a:lnTo>
                    <a:pt x="716" y="435"/>
                  </a:lnTo>
                  <a:lnTo>
                    <a:pt x="693" y="443"/>
                  </a:lnTo>
                  <a:lnTo>
                    <a:pt x="691" y="443"/>
                  </a:lnTo>
                  <a:lnTo>
                    <a:pt x="666" y="450"/>
                  </a:lnTo>
                  <a:lnTo>
                    <a:pt x="661" y="452"/>
                  </a:lnTo>
                  <a:lnTo>
                    <a:pt x="666" y="452"/>
                  </a:lnTo>
                  <a:lnTo>
                    <a:pt x="641" y="455"/>
                  </a:lnTo>
                  <a:lnTo>
                    <a:pt x="641" y="453"/>
                  </a:lnTo>
                  <a:lnTo>
                    <a:pt x="639" y="455"/>
                  </a:lnTo>
                  <a:lnTo>
                    <a:pt x="614" y="457"/>
                  </a:lnTo>
                  <a:lnTo>
                    <a:pt x="0" y="457"/>
                  </a:lnTo>
                  <a:lnTo>
                    <a:pt x="0" y="442"/>
                  </a:lnTo>
                  <a:lnTo>
                    <a:pt x="614" y="442"/>
                  </a:lnTo>
                  <a:lnTo>
                    <a:pt x="639" y="440"/>
                  </a:lnTo>
                  <a:lnTo>
                    <a:pt x="663" y="437"/>
                  </a:lnTo>
                  <a:lnTo>
                    <a:pt x="688" y="430"/>
                  </a:lnTo>
                  <a:lnTo>
                    <a:pt x="711" y="422"/>
                  </a:lnTo>
                  <a:lnTo>
                    <a:pt x="735" y="412"/>
                  </a:lnTo>
                  <a:lnTo>
                    <a:pt x="755" y="400"/>
                  </a:lnTo>
                  <a:lnTo>
                    <a:pt x="773" y="385"/>
                  </a:lnTo>
                  <a:lnTo>
                    <a:pt x="793" y="368"/>
                  </a:lnTo>
                  <a:lnTo>
                    <a:pt x="800" y="359"/>
                  </a:lnTo>
                  <a:lnTo>
                    <a:pt x="807" y="353"/>
                  </a:lnTo>
                  <a:lnTo>
                    <a:pt x="820" y="336"/>
                  </a:lnTo>
                  <a:lnTo>
                    <a:pt x="835" y="312"/>
                  </a:lnTo>
                  <a:lnTo>
                    <a:pt x="844" y="296"/>
                  </a:lnTo>
                  <a:lnTo>
                    <a:pt x="847" y="286"/>
                  </a:lnTo>
                  <a:lnTo>
                    <a:pt x="847" y="287"/>
                  </a:lnTo>
                  <a:lnTo>
                    <a:pt x="852" y="276"/>
                  </a:lnTo>
                  <a:lnTo>
                    <a:pt x="856" y="267"/>
                  </a:lnTo>
                  <a:lnTo>
                    <a:pt x="857" y="259"/>
                  </a:lnTo>
                  <a:lnTo>
                    <a:pt x="857" y="257"/>
                  </a:lnTo>
                  <a:lnTo>
                    <a:pt x="861" y="247"/>
                  </a:lnTo>
                  <a:lnTo>
                    <a:pt x="867" y="208"/>
                  </a:lnTo>
                  <a:lnTo>
                    <a:pt x="867" y="52"/>
                  </a:lnTo>
                  <a:lnTo>
                    <a:pt x="1785" y="52"/>
                  </a:lnTo>
                  <a:lnTo>
                    <a:pt x="1801" y="54"/>
                  </a:lnTo>
                  <a:lnTo>
                    <a:pt x="1818" y="59"/>
                  </a:lnTo>
                  <a:lnTo>
                    <a:pt x="1820" y="61"/>
                  </a:lnTo>
                  <a:lnTo>
                    <a:pt x="1835" y="69"/>
                  </a:lnTo>
                  <a:lnTo>
                    <a:pt x="1838" y="71"/>
                  </a:lnTo>
                  <a:lnTo>
                    <a:pt x="1837" y="69"/>
                  </a:lnTo>
                  <a:lnTo>
                    <a:pt x="1850" y="79"/>
                  </a:lnTo>
                  <a:lnTo>
                    <a:pt x="1852" y="81"/>
                  </a:lnTo>
                  <a:lnTo>
                    <a:pt x="1862" y="94"/>
                  </a:lnTo>
                  <a:lnTo>
                    <a:pt x="1870" y="109"/>
                  </a:lnTo>
                  <a:lnTo>
                    <a:pt x="1870" y="111"/>
                  </a:lnTo>
                  <a:lnTo>
                    <a:pt x="1875" y="128"/>
                  </a:lnTo>
                  <a:lnTo>
                    <a:pt x="1877" y="131"/>
                  </a:lnTo>
                  <a:lnTo>
                    <a:pt x="1877" y="130"/>
                  </a:lnTo>
                  <a:lnTo>
                    <a:pt x="1879" y="146"/>
                  </a:lnTo>
                  <a:lnTo>
                    <a:pt x="1879" y="613"/>
                  </a:lnTo>
                  <a:lnTo>
                    <a:pt x="1880" y="616"/>
                  </a:lnTo>
                  <a:lnTo>
                    <a:pt x="1880" y="620"/>
                  </a:lnTo>
                  <a:lnTo>
                    <a:pt x="1882" y="623"/>
                  </a:lnTo>
                  <a:lnTo>
                    <a:pt x="1882" y="626"/>
                  </a:lnTo>
                  <a:lnTo>
                    <a:pt x="1889" y="640"/>
                  </a:lnTo>
                  <a:lnTo>
                    <a:pt x="1894" y="645"/>
                  </a:lnTo>
                  <a:lnTo>
                    <a:pt x="1895" y="648"/>
                  </a:lnTo>
                  <a:lnTo>
                    <a:pt x="1900" y="653"/>
                  </a:lnTo>
                  <a:lnTo>
                    <a:pt x="1902" y="653"/>
                  </a:lnTo>
                  <a:lnTo>
                    <a:pt x="1907" y="658"/>
                  </a:lnTo>
                  <a:lnTo>
                    <a:pt x="1912" y="662"/>
                  </a:lnTo>
                  <a:lnTo>
                    <a:pt x="1914" y="662"/>
                  </a:lnTo>
                  <a:lnTo>
                    <a:pt x="1916" y="663"/>
                  </a:lnTo>
                  <a:lnTo>
                    <a:pt x="1917" y="663"/>
                  </a:lnTo>
                  <a:lnTo>
                    <a:pt x="1924" y="667"/>
                  </a:lnTo>
                  <a:lnTo>
                    <a:pt x="1932" y="667"/>
                  </a:lnTo>
                  <a:lnTo>
                    <a:pt x="1936" y="668"/>
                  </a:lnTo>
                  <a:lnTo>
                    <a:pt x="1949" y="668"/>
                  </a:lnTo>
                  <a:lnTo>
                    <a:pt x="1952" y="667"/>
                  </a:lnTo>
                  <a:lnTo>
                    <a:pt x="1959" y="667"/>
                  </a:lnTo>
                  <a:lnTo>
                    <a:pt x="1966" y="663"/>
                  </a:lnTo>
                  <a:lnTo>
                    <a:pt x="1969" y="663"/>
                  </a:lnTo>
                  <a:lnTo>
                    <a:pt x="1978" y="658"/>
                  </a:lnTo>
                  <a:lnTo>
                    <a:pt x="1979" y="657"/>
                  </a:lnTo>
                  <a:lnTo>
                    <a:pt x="1979" y="655"/>
                  </a:lnTo>
                  <a:lnTo>
                    <a:pt x="1981" y="655"/>
                  </a:lnTo>
                  <a:lnTo>
                    <a:pt x="1986" y="652"/>
                  </a:lnTo>
                  <a:lnTo>
                    <a:pt x="1988" y="650"/>
                  </a:lnTo>
                  <a:lnTo>
                    <a:pt x="1988" y="648"/>
                  </a:lnTo>
                  <a:lnTo>
                    <a:pt x="1989" y="648"/>
                  </a:lnTo>
                  <a:lnTo>
                    <a:pt x="1991" y="646"/>
                  </a:lnTo>
                  <a:lnTo>
                    <a:pt x="1994" y="641"/>
                  </a:lnTo>
                  <a:lnTo>
                    <a:pt x="1994" y="640"/>
                  </a:lnTo>
                  <a:lnTo>
                    <a:pt x="1996" y="640"/>
                  </a:lnTo>
                  <a:lnTo>
                    <a:pt x="1998" y="638"/>
                  </a:lnTo>
                  <a:lnTo>
                    <a:pt x="2003" y="630"/>
                  </a:lnTo>
                  <a:lnTo>
                    <a:pt x="2003" y="626"/>
                  </a:lnTo>
                  <a:lnTo>
                    <a:pt x="2006" y="620"/>
                  </a:lnTo>
                  <a:lnTo>
                    <a:pt x="2006" y="613"/>
                  </a:lnTo>
                  <a:lnTo>
                    <a:pt x="2008" y="610"/>
                  </a:lnTo>
                  <a:lnTo>
                    <a:pt x="2008" y="88"/>
                  </a:lnTo>
                  <a:lnTo>
                    <a:pt x="2925" y="88"/>
                  </a:lnTo>
                  <a:lnTo>
                    <a:pt x="2942" y="89"/>
                  </a:lnTo>
                  <a:lnTo>
                    <a:pt x="2959" y="94"/>
                  </a:lnTo>
                  <a:lnTo>
                    <a:pt x="2960" y="96"/>
                  </a:lnTo>
                  <a:lnTo>
                    <a:pt x="2976" y="104"/>
                  </a:lnTo>
                  <a:lnTo>
                    <a:pt x="2979" y="106"/>
                  </a:lnTo>
                  <a:lnTo>
                    <a:pt x="2989" y="114"/>
                  </a:lnTo>
                  <a:lnTo>
                    <a:pt x="2991" y="114"/>
                  </a:lnTo>
                  <a:lnTo>
                    <a:pt x="3002" y="128"/>
                  </a:lnTo>
                  <a:lnTo>
                    <a:pt x="2999" y="124"/>
                  </a:lnTo>
                  <a:lnTo>
                    <a:pt x="3002" y="130"/>
                  </a:lnTo>
                  <a:lnTo>
                    <a:pt x="3011" y="145"/>
                  </a:lnTo>
                  <a:lnTo>
                    <a:pt x="3011" y="146"/>
                  </a:lnTo>
                  <a:lnTo>
                    <a:pt x="3016" y="163"/>
                  </a:lnTo>
                  <a:lnTo>
                    <a:pt x="3017" y="166"/>
                  </a:lnTo>
                  <a:lnTo>
                    <a:pt x="3017" y="165"/>
                  </a:lnTo>
                  <a:lnTo>
                    <a:pt x="3019" y="182"/>
                  </a:lnTo>
                  <a:lnTo>
                    <a:pt x="3019" y="616"/>
                  </a:lnTo>
                  <a:lnTo>
                    <a:pt x="3021" y="620"/>
                  </a:lnTo>
                  <a:lnTo>
                    <a:pt x="3021" y="623"/>
                  </a:lnTo>
                  <a:lnTo>
                    <a:pt x="3029" y="640"/>
                  </a:lnTo>
                  <a:lnTo>
                    <a:pt x="3031" y="641"/>
                  </a:lnTo>
                  <a:lnTo>
                    <a:pt x="3033" y="645"/>
                  </a:lnTo>
                  <a:lnTo>
                    <a:pt x="3043" y="655"/>
                  </a:lnTo>
                  <a:lnTo>
                    <a:pt x="3044" y="655"/>
                  </a:lnTo>
                  <a:lnTo>
                    <a:pt x="3049" y="660"/>
                  </a:lnTo>
                  <a:lnTo>
                    <a:pt x="3054" y="663"/>
                  </a:lnTo>
                  <a:lnTo>
                    <a:pt x="3058" y="663"/>
                  </a:lnTo>
                  <a:lnTo>
                    <a:pt x="3064" y="667"/>
                  </a:lnTo>
                  <a:lnTo>
                    <a:pt x="3071" y="667"/>
                  </a:lnTo>
                  <a:lnTo>
                    <a:pt x="3074" y="668"/>
                  </a:lnTo>
                  <a:lnTo>
                    <a:pt x="3090" y="668"/>
                  </a:lnTo>
                  <a:lnTo>
                    <a:pt x="3093" y="667"/>
                  </a:lnTo>
                  <a:lnTo>
                    <a:pt x="3100" y="667"/>
                  </a:lnTo>
                  <a:lnTo>
                    <a:pt x="3106" y="663"/>
                  </a:lnTo>
                  <a:lnTo>
                    <a:pt x="3110" y="663"/>
                  </a:lnTo>
                  <a:lnTo>
                    <a:pt x="3115" y="660"/>
                  </a:lnTo>
                  <a:lnTo>
                    <a:pt x="3120" y="655"/>
                  </a:lnTo>
                  <a:lnTo>
                    <a:pt x="3121" y="655"/>
                  </a:lnTo>
                  <a:lnTo>
                    <a:pt x="3137" y="640"/>
                  </a:lnTo>
                  <a:lnTo>
                    <a:pt x="3137" y="638"/>
                  </a:lnTo>
                  <a:lnTo>
                    <a:pt x="3138" y="636"/>
                  </a:lnTo>
                  <a:lnTo>
                    <a:pt x="3138" y="635"/>
                  </a:lnTo>
                  <a:lnTo>
                    <a:pt x="3140" y="631"/>
                  </a:lnTo>
                  <a:lnTo>
                    <a:pt x="3142" y="630"/>
                  </a:lnTo>
                  <a:lnTo>
                    <a:pt x="3142" y="628"/>
                  </a:lnTo>
                  <a:lnTo>
                    <a:pt x="3143" y="625"/>
                  </a:lnTo>
                  <a:lnTo>
                    <a:pt x="3143" y="623"/>
                  </a:lnTo>
                  <a:lnTo>
                    <a:pt x="3145" y="620"/>
                  </a:lnTo>
                  <a:lnTo>
                    <a:pt x="3145" y="618"/>
                  </a:lnTo>
                  <a:lnTo>
                    <a:pt x="3147" y="615"/>
                  </a:lnTo>
                  <a:lnTo>
                    <a:pt x="3147" y="608"/>
                  </a:lnTo>
                  <a:lnTo>
                    <a:pt x="3148" y="605"/>
                  </a:lnTo>
                  <a:lnTo>
                    <a:pt x="3148" y="79"/>
                  </a:lnTo>
                  <a:lnTo>
                    <a:pt x="4064" y="79"/>
                  </a:lnTo>
                  <a:lnTo>
                    <a:pt x="4083" y="81"/>
                  </a:lnTo>
                  <a:lnTo>
                    <a:pt x="4081" y="79"/>
                  </a:lnTo>
                  <a:lnTo>
                    <a:pt x="4084" y="81"/>
                  </a:lnTo>
                  <a:lnTo>
                    <a:pt x="4099" y="86"/>
                  </a:lnTo>
                  <a:lnTo>
                    <a:pt x="4098" y="86"/>
                  </a:lnTo>
                  <a:lnTo>
                    <a:pt x="4099" y="88"/>
                  </a:lnTo>
                  <a:lnTo>
                    <a:pt x="4114" y="96"/>
                  </a:lnTo>
                  <a:lnTo>
                    <a:pt x="4118" y="98"/>
                  </a:lnTo>
                  <a:lnTo>
                    <a:pt x="4116" y="96"/>
                  </a:lnTo>
                  <a:lnTo>
                    <a:pt x="4129" y="106"/>
                  </a:lnTo>
                  <a:lnTo>
                    <a:pt x="4131" y="108"/>
                  </a:lnTo>
                  <a:lnTo>
                    <a:pt x="4131" y="106"/>
                  </a:lnTo>
                  <a:lnTo>
                    <a:pt x="4143" y="119"/>
                  </a:lnTo>
                  <a:lnTo>
                    <a:pt x="4141" y="119"/>
                  </a:lnTo>
                  <a:lnTo>
                    <a:pt x="4143" y="123"/>
                  </a:lnTo>
                  <a:lnTo>
                    <a:pt x="4150" y="138"/>
                  </a:lnTo>
                  <a:lnTo>
                    <a:pt x="4155" y="155"/>
                  </a:lnTo>
                  <a:lnTo>
                    <a:pt x="4156" y="158"/>
                  </a:lnTo>
                  <a:lnTo>
                    <a:pt x="4156" y="156"/>
                  </a:lnTo>
                  <a:lnTo>
                    <a:pt x="4158" y="173"/>
                  </a:lnTo>
                  <a:lnTo>
                    <a:pt x="4158" y="574"/>
                  </a:lnTo>
                  <a:lnTo>
                    <a:pt x="4156" y="574"/>
                  </a:lnTo>
                  <a:lnTo>
                    <a:pt x="4158" y="579"/>
                  </a:lnTo>
                  <a:lnTo>
                    <a:pt x="4160" y="586"/>
                  </a:lnTo>
                  <a:lnTo>
                    <a:pt x="4165" y="596"/>
                  </a:lnTo>
                  <a:lnTo>
                    <a:pt x="4163" y="594"/>
                  </a:lnTo>
                  <a:lnTo>
                    <a:pt x="4165" y="598"/>
                  </a:lnTo>
                  <a:lnTo>
                    <a:pt x="4170" y="605"/>
                  </a:lnTo>
                  <a:lnTo>
                    <a:pt x="4173" y="610"/>
                  </a:lnTo>
                  <a:lnTo>
                    <a:pt x="4187" y="623"/>
                  </a:lnTo>
                  <a:lnTo>
                    <a:pt x="4197" y="628"/>
                  </a:lnTo>
                  <a:lnTo>
                    <a:pt x="4217" y="633"/>
                  </a:lnTo>
                  <a:lnTo>
                    <a:pt x="4228" y="633"/>
                  </a:lnTo>
                  <a:lnTo>
                    <a:pt x="4249" y="628"/>
                  </a:lnTo>
                  <a:lnTo>
                    <a:pt x="4254" y="626"/>
                  </a:lnTo>
                  <a:lnTo>
                    <a:pt x="4259" y="623"/>
                  </a:lnTo>
                  <a:lnTo>
                    <a:pt x="4277" y="605"/>
                  </a:lnTo>
                  <a:lnTo>
                    <a:pt x="4282" y="594"/>
                  </a:lnTo>
                  <a:lnTo>
                    <a:pt x="4284" y="588"/>
                  </a:lnTo>
                  <a:lnTo>
                    <a:pt x="4285" y="579"/>
                  </a:lnTo>
                  <a:lnTo>
                    <a:pt x="4287" y="573"/>
                  </a:lnTo>
                  <a:lnTo>
                    <a:pt x="4287" y="0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9" name="TextBox 758"/>
          <p:cNvSpPr txBox="1"/>
          <p:nvPr/>
        </p:nvSpPr>
        <p:spPr>
          <a:xfrm>
            <a:off x="1230765" y="4849985"/>
            <a:ext cx="1909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Thick elliptical iris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0" name="TextBox 759"/>
          <p:cNvSpPr txBox="1"/>
          <p:nvPr/>
        </p:nvSpPr>
        <p:spPr>
          <a:xfrm>
            <a:off x="3458255" y="3544215"/>
            <a:ext cx="159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69A2F"/>
                </a:solidFill>
              </a:rPr>
              <a:t> Thin round iris</a:t>
            </a:r>
            <a:endParaRPr lang="en-US" dirty="0">
              <a:solidFill>
                <a:srgbClr val="169A2F"/>
              </a:solidFill>
            </a:endParaRPr>
          </a:p>
        </p:txBody>
      </p:sp>
      <p:pic>
        <p:nvPicPr>
          <p:cNvPr id="36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25" y="1239915"/>
            <a:ext cx="2127147" cy="184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2735" y="1201510"/>
            <a:ext cx="2171700" cy="188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0" name="Rectangle 369"/>
          <p:cNvSpPr/>
          <p:nvPr/>
        </p:nvSpPr>
        <p:spPr>
          <a:xfrm>
            <a:off x="4111140" y="2814520"/>
            <a:ext cx="21324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1C-SW-A3.75-T1.66-Cu </a:t>
            </a:r>
            <a:endParaRPr lang="en-US" sz="1600" dirty="0"/>
          </a:p>
        </p:txBody>
      </p:sp>
      <p:sp>
        <p:nvSpPr>
          <p:cNvPr id="371" name="Rectangle 370"/>
          <p:cNvSpPr/>
          <p:nvPr/>
        </p:nvSpPr>
        <p:spPr>
          <a:xfrm>
            <a:off x="1653220" y="2737710"/>
            <a:ext cx="2324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 1C-SW-A3.75-T2.0-Cu</a:t>
            </a:r>
            <a:endParaRPr lang="en-US" sz="1600" dirty="0"/>
          </a:p>
        </p:txBody>
      </p:sp>
      <p:sp>
        <p:nvSpPr>
          <p:cNvPr id="372" name="TextBox 371"/>
          <p:cNvSpPr txBox="1"/>
          <p:nvPr/>
        </p:nvSpPr>
        <p:spPr>
          <a:xfrm>
            <a:off x="4341570" y="1201510"/>
            <a:ext cx="159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69A2F"/>
                </a:solidFill>
              </a:rPr>
              <a:t> Thin round iris</a:t>
            </a:r>
            <a:endParaRPr lang="en-US" dirty="0">
              <a:solidFill>
                <a:srgbClr val="169A2F"/>
              </a:solidFill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1806840" y="1201510"/>
            <a:ext cx="1909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Thick elliptical iris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75" name="Straight Arrow Connector 374"/>
          <p:cNvCxnSpPr/>
          <p:nvPr/>
        </p:nvCxnSpPr>
        <p:spPr>
          <a:xfrm rot="5400000">
            <a:off x="3650281" y="3851456"/>
            <a:ext cx="307240" cy="307238"/>
          </a:xfrm>
          <a:prstGeom prst="straightConnector1">
            <a:avLst/>
          </a:prstGeom>
          <a:ln w="28575">
            <a:solidFill>
              <a:srgbClr val="169A2F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Straight Arrow Connector 376"/>
          <p:cNvCxnSpPr/>
          <p:nvPr/>
        </p:nvCxnSpPr>
        <p:spPr>
          <a:xfrm flipV="1">
            <a:off x="2690155" y="4389125"/>
            <a:ext cx="652885" cy="4608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Parameter Values for Simple Iris</a:t>
            </a:r>
            <a:br>
              <a:rPr lang="en-US" sz="3200" dirty="0" smtClean="0"/>
            </a:br>
            <a:r>
              <a:rPr lang="en-US" sz="3200" dirty="0" smtClean="0"/>
              <a:t>(Field Normalized for 100MeV/m Gradient)</a:t>
            </a:r>
            <a:endParaRPr lang="en-US" sz="3200" dirty="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998865" y="1815990"/>
          <a:ext cx="5050497" cy="3908407"/>
        </p:xfrm>
        <a:graphic>
          <a:graphicData uri="http://schemas.openxmlformats.org/drawingml/2006/table">
            <a:tbl>
              <a:tblPr/>
              <a:tblGrid>
                <a:gridCol w="2374740"/>
                <a:gridCol w="1466239"/>
                <a:gridCol w="1209518"/>
              </a:tblGrid>
              <a:tr h="4183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Parameter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T=1.66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Round Iris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T=2.6mm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Elliptical Iris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1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Stored Energy [J]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0.189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0.189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6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Q-value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8820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8560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8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Shunt Impedance [MOhm/m]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85.2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82.6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4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Mag. Field [KA/m]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314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325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8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Electric Field [MV/m]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266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203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8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Losses in one cell [MW]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1.54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1.59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1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Hmax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*Z0/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Eacc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1.18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1.22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0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Im{E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H*} W/µm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42.8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44.4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0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Im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{E x H*}/H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30" y="164575"/>
            <a:ext cx="8610600" cy="762000"/>
          </a:xfrm>
        </p:spPr>
        <p:txBody>
          <a:bodyPr>
            <a:normAutofit/>
          </a:bodyPr>
          <a:lstStyle/>
          <a:p>
            <a:r>
              <a:rPr lang="en-US" sz="2800" b="0" dirty="0" smtClean="0"/>
              <a:t>Breakdown Dependence</a:t>
            </a:r>
            <a:endParaRPr lang="en-US" sz="2800" b="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t="8359" r="1624" b="12384"/>
          <a:stretch>
            <a:fillRect/>
          </a:stretch>
        </p:blipFill>
        <p:spPr bwMode="auto">
          <a:xfrm>
            <a:off x="152400" y="990600"/>
            <a:ext cx="4343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 t="7692" r="7692" b="7692"/>
          <a:stretch>
            <a:fillRect/>
          </a:stretch>
        </p:blipFill>
        <p:spPr bwMode="auto">
          <a:xfrm>
            <a:off x="4572000" y="9906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/>
          <a:srcRect t="5333" r="12000" b="9333"/>
          <a:stretch>
            <a:fillRect/>
          </a:stretch>
        </p:blipFill>
        <p:spPr bwMode="auto">
          <a:xfrm>
            <a:off x="152400" y="3429000"/>
            <a:ext cx="381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 cstate="print"/>
          <a:srcRect t="9302" r="2182" b="11628"/>
          <a:stretch>
            <a:fillRect/>
          </a:stretch>
        </p:blipFill>
        <p:spPr bwMode="auto">
          <a:xfrm>
            <a:off x="4572000" y="3505200"/>
            <a:ext cx="4267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 t="6780" r="8475" b="7345"/>
          <a:stretch>
            <a:fillRect/>
          </a:stretch>
        </p:blipFill>
        <p:spPr bwMode="auto">
          <a:xfrm>
            <a:off x="4648200" y="990600"/>
            <a:ext cx="4114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 cstate="print"/>
          <a:srcRect t="4501" r="10000" b="8000"/>
          <a:stretch>
            <a:fillRect/>
          </a:stretch>
        </p:blipFill>
        <p:spPr bwMode="auto">
          <a:xfrm>
            <a:off x="152400" y="3429000"/>
            <a:ext cx="3962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9" cstate="print"/>
          <a:srcRect t="8923" b="9846"/>
          <a:stretch>
            <a:fillRect/>
          </a:stretch>
        </p:blipFill>
        <p:spPr bwMode="auto">
          <a:xfrm>
            <a:off x="4648200" y="3581400"/>
            <a:ext cx="4495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0" cstate="print"/>
          <a:srcRect t="10000" r="2576" b="10000"/>
          <a:stretch>
            <a:fillRect/>
          </a:stretch>
        </p:blipFill>
        <p:spPr bwMode="auto">
          <a:xfrm>
            <a:off x="228600" y="1066800"/>
            <a:ext cx="4267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7260350" y="2584090"/>
            <a:ext cx="1531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thin round iris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263290" y="1547155"/>
            <a:ext cx="1883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thick elliptical iris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>
            <a:stCxn id="16" idx="2"/>
          </p:cNvCxnSpPr>
          <p:nvPr/>
        </p:nvCxnSpPr>
        <p:spPr>
          <a:xfrm rot="16200000" flipH="1">
            <a:off x="6456428" y="1664952"/>
            <a:ext cx="360363" cy="863431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7874830" y="2238446"/>
            <a:ext cx="384052" cy="345647"/>
          </a:xfrm>
          <a:prstGeom prst="straightConnector1">
            <a:avLst/>
          </a:prstGeom>
          <a:ln w="50800">
            <a:solidFill>
              <a:srgbClr val="0033CC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31500" y="4197100"/>
            <a:ext cx="1531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thin round iris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074205" y="5003605"/>
            <a:ext cx="1883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thick elliptical iris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3304636" y="4734770"/>
            <a:ext cx="422455" cy="230430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29295" y="4389125"/>
            <a:ext cx="1036935" cy="115216"/>
          </a:xfrm>
          <a:prstGeom prst="straightConnector1">
            <a:avLst/>
          </a:prstGeom>
          <a:ln w="50800">
            <a:solidFill>
              <a:srgbClr val="0033CC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3448"/>
          <a:stretch>
            <a:fillRect/>
          </a:stretch>
        </p:blipFill>
        <p:spPr bwMode="auto">
          <a:xfrm>
            <a:off x="4800600" y="2850120"/>
            <a:ext cx="42672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326120"/>
            <a:ext cx="11922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r>
              <a:rPr lang="en-US" sz="2400" dirty="0" smtClean="0"/>
              <a:t>1C-SW-A3.75-T2.6-Cu </a:t>
            </a:r>
            <a:br>
              <a:rPr lang="en-US" sz="2400" dirty="0" smtClean="0"/>
            </a:br>
            <a:r>
              <a:rPr lang="en-US" sz="2400" dirty="0" smtClean="0"/>
              <a:t>10 MW input</a:t>
            </a:r>
            <a:endParaRPr lang="en-US" sz="2400" dirty="0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>
            <a:off x="6705600" y="2621520"/>
            <a:ext cx="83820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sm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01070" y="4888390"/>
            <a:ext cx="268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</a:rPr>
              <a:t>Resonance at 11.4212 GHz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266230" y="4926795"/>
            <a:ext cx="1057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= 0.988</a:t>
            </a:r>
            <a:endParaRPr lang="el-G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98374" y="3991533"/>
            <a:ext cx="24529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latin typeface="Times New Roman" pitchFamily="18" charset="0"/>
              </a:rPr>
              <a:t>Maximum magnetic field 672 kA/m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665005" y="3966133"/>
            <a:ext cx="28937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Times New Roman" pitchFamily="18" charset="0"/>
              </a:rPr>
              <a:t>Maximum magnetic field 390 MV/m 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7086600" y="6629400"/>
            <a:ext cx="2025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i="1">
                <a:latin typeface="Times New Roman" pitchFamily="18" charset="0"/>
              </a:rPr>
              <a:t>V.A. Dolgashev, 25 September 2007</a:t>
            </a:r>
          </a:p>
        </p:txBody>
      </p:sp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173720"/>
            <a:ext cx="8572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6840" y="1424255"/>
            <a:ext cx="23622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2904095"/>
            <a:ext cx="44196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2" name="Picture 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914400"/>
            <a:ext cx="7747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1C-SW-A3.75-T2.2-Cu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 MW input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12886" b="23733"/>
          <a:stretch>
            <a:fillRect/>
          </a:stretch>
        </p:blipFill>
        <p:spPr bwMode="auto">
          <a:xfrm>
            <a:off x="4303165" y="2161635"/>
            <a:ext cx="4713872" cy="248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 r="12886" b="23733"/>
          <a:stretch>
            <a:fillRect/>
          </a:stretch>
        </p:blipFill>
        <p:spPr bwMode="auto">
          <a:xfrm>
            <a:off x="-151815" y="2161635"/>
            <a:ext cx="4673385" cy="2468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69905" y="4619555"/>
            <a:ext cx="25869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</a:rPr>
              <a:t>Resonance at </a:t>
            </a:r>
            <a:r>
              <a:rPr lang="en-US" dirty="0" smtClean="0">
                <a:latin typeface="Times New Roman" pitchFamily="18" charset="0"/>
              </a:rPr>
              <a:t>11.424 </a:t>
            </a:r>
            <a:r>
              <a:rPr lang="en-US" dirty="0">
                <a:latin typeface="Times New Roman" pitchFamily="18" charset="0"/>
              </a:rPr>
              <a:t>GHz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496660" y="4619555"/>
            <a:ext cx="10663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1.007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Picture 370" descr="Plot fields and geometries for Jeff 11Oct2010.png"/>
          <p:cNvPicPr>
            <a:picLocks noChangeAspect="1"/>
          </p:cNvPicPr>
          <p:nvPr/>
        </p:nvPicPr>
        <p:blipFill>
          <a:blip r:embed="rId4" cstate="print"/>
          <a:srcRect t="27826" b="27826"/>
          <a:stretch>
            <a:fillRect/>
          </a:stretch>
        </p:blipFill>
        <p:spPr>
          <a:xfrm>
            <a:off x="155425" y="1239915"/>
            <a:ext cx="8753475" cy="29146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318195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Shaped Iris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759" name="TextBox 758"/>
          <p:cNvSpPr txBox="1"/>
          <p:nvPr/>
        </p:nvSpPr>
        <p:spPr>
          <a:xfrm>
            <a:off x="1576410" y="1700775"/>
            <a:ext cx="1909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Thick elliptical iris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303165" y="1585560"/>
            <a:ext cx="15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Thin round iris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93095" y="4273910"/>
            <a:ext cx="7373760" cy="1459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- Iris profile designed to maximize shunt impedance, minimize peak surface magnetic field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"/>
          <p:cNvGraphicFramePr>
            <a:graphicFrameLocks/>
          </p:cNvGraphicFramePr>
          <p:nvPr/>
        </p:nvGraphicFramePr>
        <p:xfrm>
          <a:off x="1153955" y="1585560"/>
          <a:ext cx="6260015" cy="3908407"/>
        </p:xfrm>
        <a:graphic>
          <a:graphicData uri="http://schemas.openxmlformats.org/drawingml/2006/table">
            <a:tbl>
              <a:tblPr/>
              <a:tblGrid>
                <a:gridCol w="2374740"/>
                <a:gridCol w="1466239"/>
                <a:gridCol w="1209518"/>
                <a:gridCol w="1209518"/>
              </a:tblGrid>
              <a:tr h="4183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Parameter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T=1.66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Round Iris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+mn-cs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T=2.6mm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Elliptical Iris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T=2.2mm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Shaped Iris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1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Stored Energy [J]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0.189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0.189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Bookman Old Style" pitchFamily="18" charset="0"/>
                        </a:rPr>
                        <a:t>0.186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6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Q-value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8820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8560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Bookman Old Style" pitchFamily="18" charset="0"/>
                        </a:rPr>
                        <a:t>10090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Bookman Old Style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8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Shunt Impedance [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MOhm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/m]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85.2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82.6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dirty="0" smtClean="0">
                          <a:latin typeface="Bookman Old Style" pitchFamily="18" charset="0"/>
                        </a:rPr>
                        <a:t>99.2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4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Mag. Field [KA/m]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314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325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dirty="0" smtClean="0">
                          <a:latin typeface="Bookman Old Style" pitchFamily="18" charset="0"/>
                        </a:rPr>
                        <a:t>294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Bookman Old Style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8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Electric Field [MV/m]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266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203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Bookman Old Style" pitchFamily="18" charset="0"/>
                        </a:rPr>
                        <a:t>268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8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Losses in one cell [MW]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1.54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1.59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1.32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1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Hmax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*Z0/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Eacc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1.18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1.22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Bookman Old Style" pitchFamily="18" charset="0"/>
                        </a:rPr>
                        <a:t>1.11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0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Im{E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H*} W/µm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42.8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44.4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56.5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0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Max.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Im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{E x H*}/H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2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164575"/>
            <a:ext cx="8229600" cy="965277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SW Cells </a:t>
            </a:r>
            <a:r>
              <a:rPr lang="en-US" sz="4400" dirty="0" smtClean="0"/>
              <a:t>a/</a:t>
            </a:r>
            <a:r>
              <a:rPr lang="el-GR" sz="4400" dirty="0" smtClean="0"/>
              <a:t>λ </a:t>
            </a:r>
            <a:r>
              <a:rPr lang="en-US" sz="4400" dirty="0" smtClean="0"/>
              <a:t>=0.143, </a:t>
            </a:r>
            <a:r>
              <a:rPr lang="el-GR" sz="4400" dirty="0" smtClean="0"/>
              <a:t>π</a:t>
            </a:r>
            <a:r>
              <a:rPr lang="en-US" sz="4400" dirty="0" smtClean="0"/>
              <a:t> Phase Shift</a:t>
            </a:r>
          </a:p>
          <a:p>
            <a:pPr lvl="0" algn="ctr">
              <a:spcBef>
                <a:spcPct val="0"/>
              </a:spcBef>
            </a:pPr>
            <a:r>
              <a:rPr lang="en-US" sz="4400" dirty="0" smtClean="0"/>
              <a:t>Field Normalized for 100MeV/m Acceleration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endParaRPr kumimoji="0" lang="en-US" sz="440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4033</TotalTime>
  <Words>347</Words>
  <Application>Microsoft Office PowerPoint</Application>
  <PresentationFormat>On-screen Show (4:3)</PresentationFormat>
  <Paragraphs>124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Bookman Old Style</vt:lpstr>
      <vt:lpstr>Times New Roman</vt:lpstr>
      <vt:lpstr>Office Theme</vt:lpstr>
      <vt:lpstr>Planned Breakdown Test of SW Accelerator Cavity with Shaped Iris</vt:lpstr>
      <vt:lpstr>Outline</vt:lpstr>
      <vt:lpstr> Two Single-Cell-SW Structures with same magnetic but different electric fields  </vt:lpstr>
      <vt:lpstr>Parameter Values for Simple Iris (Field Normalized for 100MeV/m Gradient)</vt:lpstr>
      <vt:lpstr>Breakdown Dependence</vt:lpstr>
      <vt:lpstr>1C-SW-A3.75-T2.6-Cu  10 MW input</vt:lpstr>
      <vt:lpstr>1C-SW-A3.75-T2.2-Cu  10 MW input</vt:lpstr>
      <vt:lpstr>Shaped Iris </vt:lpstr>
      <vt:lpstr>Slide 9</vt:lpstr>
      <vt:lpstr>Summary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Studies of RF Breakdown Physics in Normal Conducting Cavities</dc:title>
  <dc:creator>dolgash</dc:creator>
  <cp:lastModifiedBy>Jeff Neilson</cp:lastModifiedBy>
  <cp:revision>174</cp:revision>
  <dcterms:created xsi:type="dcterms:W3CDTF">2010-06-08T01:46:50Z</dcterms:created>
  <dcterms:modified xsi:type="dcterms:W3CDTF">2010-10-20T08:38:08Z</dcterms:modified>
</cp:coreProperties>
</file>