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2" r:id="rId3"/>
  </p:sldMasterIdLst>
  <p:notesMasterIdLst>
    <p:notesMasterId r:id="rId27"/>
  </p:notesMasterIdLst>
  <p:sldIdLst>
    <p:sldId id="257" r:id="rId4"/>
    <p:sldId id="293" r:id="rId5"/>
    <p:sldId id="300" r:id="rId6"/>
    <p:sldId id="301" r:id="rId7"/>
    <p:sldId id="346" r:id="rId8"/>
    <p:sldId id="316" r:id="rId9"/>
    <p:sldId id="309" r:id="rId10"/>
    <p:sldId id="348" r:id="rId11"/>
    <p:sldId id="349" r:id="rId12"/>
    <p:sldId id="364" r:id="rId13"/>
    <p:sldId id="350" r:id="rId14"/>
    <p:sldId id="328" r:id="rId15"/>
    <p:sldId id="332" r:id="rId16"/>
    <p:sldId id="354" r:id="rId17"/>
    <p:sldId id="357" r:id="rId18"/>
    <p:sldId id="359" r:id="rId19"/>
    <p:sldId id="360" r:id="rId20"/>
    <p:sldId id="362" r:id="rId21"/>
    <p:sldId id="363" r:id="rId22"/>
    <p:sldId id="305" r:id="rId23"/>
    <p:sldId id="329" r:id="rId24"/>
    <p:sldId id="330" r:id="rId25"/>
    <p:sldId id="331" r:id="rId26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CA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CA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Cliquez pour modifier les styles du texte du masque</a:t>
            </a:r>
          </a:p>
          <a:p>
            <a:pPr lvl="1"/>
            <a:r>
              <a:rPr lang="en-CA" smtClean="0"/>
              <a:t>Deuxième niveau</a:t>
            </a:r>
          </a:p>
          <a:p>
            <a:pPr lvl="2"/>
            <a:r>
              <a:rPr lang="en-CA" smtClean="0"/>
              <a:t>Troisième niveau</a:t>
            </a:r>
          </a:p>
          <a:p>
            <a:pPr lvl="3"/>
            <a:r>
              <a:rPr lang="en-CA" smtClean="0"/>
              <a:t>Quatrième niveau</a:t>
            </a:r>
          </a:p>
          <a:p>
            <a:pPr lvl="4"/>
            <a:r>
              <a:rPr lang="en-CA" smtClean="0"/>
              <a:t>Cinquième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CA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9D5F2C6-6CC7-48BF-9C76-8E0E4B90C677}" type="slidenum">
              <a:rPr lang="en-CA"/>
              <a:pPr/>
              <a:t>‹N°›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9A6B42-201A-406F-B6B7-0B0EFD42344E}" type="slidenum">
              <a:rPr lang="en-CA"/>
              <a:pPr/>
              <a:t>3</a:t>
            </a:fld>
            <a:endParaRPr lang="en-CA"/>
          </a:p>
        </p:txBody>
      </p:sp>
      <p:sp>
        <p:nvSpPr>
          <p:cNvPr id="76802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  <p:sp>
        <p:nvSpPr>
          <p:cNvPr id="20484" name="Espace réservé de la date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79253"/>
            <a:fld id="{1A68E625-130D-486D-B04B-7351754F291C}" type="datetime1">
              <a:rPr lang="fr-FR" smtClean="0"/>
              <a:pPr defTabSz="879253"/>
              <a:t>20/10/2010</a:t>
            </a:fld>
            <a:endParaRPr lang="fr-FR" dirty="0" smtClean="0"/>
          </a:p>
        </p:txBody>
      </p:sp>
      <p:sp>
        <p:nvSpPr>
          <p:cNvPr id="20485" name="Espace réservé du pied de page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defTabSz="879253"/>
            <a:r>
              <a:rPr lang="fr-FR" dirty="0" smtClean="0"/>
              <a:t>Entrez votre nom</a:t>
            </a:r>
          </a:p>
        </p:txBody>
      </p:sp>
      <p:sp>
        <p:nvSpPr>
          <p:cNvPr id="20486" name="Espace réservé du numéro de diapositive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79253"/>
            <a:fld id="{C61567BB-DCBC-4105-94F7-8C585AF0DC58}" type="slidenum">
              <a:rPr lang="fr-FR" smtClean="0"/>
              <a:pPr defTabSz="879253"/>
              <a:t>10</a:t>
            </a:fld>
            <a:endParaRPr lang="fr-F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503F5C-5D9E-4B14-97EA-2E270437C758}" type="slidenum">
              <a:rPr lang="en-CA"/>
              <a:pPr/>
              <a:t>20</a:t>
            </a:fld>
            <a:endParaRPr lang="en-CA"/>
          </a:p>
        </p:txBody>
      </p:sp>
      <p:sp>
        <p:nvSpPr>
          <p:cNvPr id="83970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37363" y="274638"/>
            <a:ext cx="1849437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285875" y="274638"/>
            <a:ext cx="5399088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u 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0243" name="Espace réservé du text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pic>
        <p:nvPicPr>
          <p:cNvPr id="10244" name="Image 6" descr="lapp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7875" y="6075363"/>
            <a:ext cx="10779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Image 8" descr="Courbe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Image 6" descr="Logo LAPP + texte.jp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00138" y="319088"/>
            <a:ext cx="1254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Image 9" descr="logo-cnrs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29188" y="6215063"/>
            <a:ext cx="10795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Image 10" descr="ok_in2p3_quadri.jpg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57938" y="6308725"/>
            <a:ext cx="10795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Image 11" descr="logo-universite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786688" y="6284913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Gaël Balik - LAPP 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AD83DB-4039-409E-BED7-613DF8AD897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Gaël Balik - LAPP 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5133652-A2B7-418D-9E5D-2CD94DDCDBE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85875" y="1600200"/>
            <a:ext cx="36242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62538" y="1600200"/>
            <a:ext cx="36242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Gaël Balik - LAPP 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D431135-AB7D-40A4-9910-73414B5EDFF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Gaël Balik - LAPP 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1B7E6BC-281C-4B48-B08D-2DD600E8233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Gaël Balik - LAPP 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0BB0CB3-3291-42B1-8BBA-7F4D6053547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Gaël Balik - LAPP 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735E0D5-A24C-4F30-82B5-8971C030043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Gaël Balik - LAPP 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F77D08D-D8E4-413B-BD83-06BA7EF1BCF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Gaël Balik - LAPP 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2E24230-8FA4-4212-993A-62E90FD7762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Gaël Balik - LAPP 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34EB2EC-44A0-4877-9ADB-6F4D8AB4A80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37363" y="274638"/>
            <a:ext cx="1849437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285875" y="274638"/>
            <a:ext cx="5399088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Gaël Balik - LAPP 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2E0E16-349C-4DE8-8C68-DB66799F9CE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ce réservé du 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64515" name="Espace réservé du text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pic>
        <p:nvPicPr>
          <p:cNvPr id="64516" name="Image 6" descr="lapp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7875" y="6075363"/>
            <a:ext cx="10779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7" name="Image 8" descr="Courbe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8" name="Image 6" descr="Logo LAPP + texte.jp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00138" y="319088"/>
            <a:ext cx="1254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9" name="Image 9" descr="logo-cnrs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29188" y="6215063"/>
            <a:ext cx="10795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0" name="Image 10" descr="ok_in2p3_quadri.jpg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57938" y="6308725"/>
            <a:ext cx="10795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1" name="Image 11" descr="logo-universite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786688" y="6284913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2" name="Picture 10" descr="LOGO_LAVISTA_500"/>
          <p:cNvPicPr>
            <a:picLocks noChangeAspect="1" noChangeArrowheads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27088" y="5445125"/>
            <a:ext cx="1524000" cy="115887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Gaël Balik - LAPP 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2E5B1F3-85C6-4E97-8DC3-51AEC7221F7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Gaël Balik - LAPP 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4448FB7-7153-40E1-B103-3C524331816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85875" y="1600200"/>
            <a:ext cx="36242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62538" y="1600200"/>
            <a:ext cx="36242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Gaël Balik - LAPP 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DF5BCFE-2336-4B3B-A15C-B2B5C622234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Gaël Balik - LAPP 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6F2CB8D-FFB6-4E4A-9E3F-F81E081CFDA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Gaël Balik - LAPP 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5F69BFE-4272-468A-8A24-79E48C0BD57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Gaël Balik - LAPP 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17B1E5D-AFF6-43DB-BA57-8CB45C1C3B9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Gaël Balik - LAPP 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F58F27-9520-456F-B00B-64077D181AC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Gaël Balik - LAPP 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2831C97-CC3A-4429-A30C-48CD0CBCAC4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Gaël Balik - LAPP 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290C42-6873-4A45-8443-02B9634019C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37363" y="274638"/>
            <a:ext cx="1849437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285875" y="274638"/>
            <a:ext cx="5399088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Gaël Balik - LAPP 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9B558C-96C7-4087-B5B5-9A0639B5424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85875" y="1600200"/>
            <a:ext cx="36242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62538" y="1600200"/>
            <a:ext cx="36242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Image 6" descr="lapp2.jpg"/>
          <p:cNvPicPr>
            <a:picLocks noChangeAspect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777875" y="6075363"/>
            <a:ext cx="10779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Image 8" descr="Courbe.jpg"/>
          <p:cNvPicPr>
            <a:picLocks noChangeAspect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age 6" descr="Logo LAPP + texte.jpg"/>
          <p:cNvPicPr>
            <a:picLocks noChangeAspect="1"/>
          </p:cNvPicPr>
          <p:nvPr userDrawn="1"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1100138" y="319088"/>
            <a:ext cx="1254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Image 11" descr="logo-universite.jpg"/>
          <p:cNvPicPr>
            <a:picLocks noChangeAspect="1"/>
          </p:cNvPicPr>
          <p:nvPr userDrawn="1"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7786688" y="6284913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Image 12" descr="logo_CNRS_In2p3_simple.eps"/>
          <p:cNvPicPr>
            <a:picLocks noChangeAspect="1"/>
          </p:cNvPicPr>
          <p:nvPr userDrawn="1"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6672263" y="5643563"/>
            <a:ext cx="75565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285875" y="274638"/>
            <a:ext cx="7400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7176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Image 8" descr="Courbe.jpg"/>
          <p:cNvPicPr>
            <a:picLocks noChangeAspect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285875" y="274638"/>
            <a:ext cx="7400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9220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pic>
        <p:nvPicPr>
          <p:cNvPr id="9221" name="Image 6" descr="lapp2.jpg"/>
          <p:cNvPicPr>
            <a:picLocks noChangeAspect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77875" y="6075363"/>
            <a:ext cx="10779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/>
              <a:t>Gaël Balik - LAPP 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0AEBFD1-3662-478F-813E-58D3AD50F81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Image 8" descr="Courbe.jpg"/>
          <p:cNvPicPr>
            <a:picLocks noChangeAspect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285875" y="274638"/>
            <a:ext cx="7400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63492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pic>
        <p:nvPicPr>
          <p:cNvPr id="63493" name="Image 6" descr="lapp2.jpg"/>
          <p:cNvPicPr>
            <a:picLocks noChangeAspect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77875" y="6075363"/>
            <a:ext cx="10779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/>
              <a:t>Gaël Balik - LAPP 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742C110-AF16-4F32-B787-E3818A3054A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hyperlink" Target="http://eucard.web.cern.ch/EuCARD/index.html" TargetMode="Externa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0.wmf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z="4000" dirty="0" smtClean="0"/>
              <a:t>CLIC MDI stabilization update</a:t>
            </a:r>
            <a:endParaRPr lang="en-CA" sz="4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827088" y="3886200"/>
            <a:ext cx="7848600" cy="17526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en-CA" sz="2800" dirty="0" err="1"/>
              <a:t>A.Jeremie</a:t>
            </a:r>
            <a:endParaRPr lang="en-CA" sz="2800" dirty="0"/>
          </a:p>
          <a:p>
            <a:pPr marL="0" indent="0" algn="ctr">
              <a:buNone/>
            </a:pPr>
            <a:r>
              <a:rPr lang="en-CA" sz="2000" dirty="0" err="1" smtClean="0"/>
              <a:t>G.Balik</a:t>
            </a:r>
            <a:r>
              <a:rPr lang="en-CA" sz="2000" dirty="0" smtClean="0"/>
              <a:t>, </a:t>
            </a:r>
            <a:r>
              <a:rPr lang="en-CA" sz="2000" dirty="0" err="1" smtClean="0"/>
              <a:t>B.Bolzon</a:t>
            </a:r>
            <a:r>
              <a:rPr lang="en-CA" sz="2000" dirty="0"/>
              <a:t>, </a:t>
            </a:r>
            <a:r>
              <a:rPr lang="en-CA" sz="2000" dirty="0" err="1"/>
              <a:t>L.Brunetti</a:t>
            </a:r>
            <a:r>
              <a:rPr lang="en-CA" sz="2000" dirty="0"/>
              <a:t>, </a:t>
            </a:r>
            <a:r>
              <a:rPr lang="en-CA" sz="2000" dirty="0" err="1" smtClean="0"/>
              <a:t>G.Deleglise</a:t>
            </a:r>
            <a:endParaRPr lang="en-CA" sz="2000" dirty="0"/>
          </a:p>
          <a:p>
            <a:pPr marL="0" indent="0" algn="ctr">
              <a:buFont typeface="Arial" charset="0"/>
              <a:buNone/>
            </a:pPr>
            <a:r>
              <a:rPr lang="en-CA" sz="2000" dirty="0" err="1"/>
              <a:t>A.Badel</a:t>
            </a:r>
            <a:r>
              <a:rPr lang="en-CA" sz="2000" dirty="0"/>
              <a:t>, </a:t>
            </a:r>
            <a:r>
              <a:rPr lang="en-CA" sz="2000" dirty="0" err="1"/>
              <a:t>B.Caron</a:t>
            </a:r>
            <a:r>
              <a:rPr lang="en-CA" sz="2000" dirty="0"/>
              <a:t>, </a:t>
            </a:r>
            <a:r>
              <a:rPr lang="en-CA" sz="2000" dirty="0" err="1"/>
              <a:t>R.Lebreton</a:t>
            </a:r>
            <a:r>
              <a:rPr lang="en-CA" sz="2000" dirty="0"/>
              <a:t>, </a:t>
            </a:r>
            <a:r>
              <a:rPr lang="en-CA" sz="2000" dirty="0" err="1"/>
              <a:t>J.Lottin</a:t>
            </a:r>
            <a:endParaRPr lang="en-CA" sz="2000" dirty="0"/>
          </a:p>
          <a:p>
            <a:pPr marL="0" indent="0" algn="ctr">
              <a:buFont typeface="Arial" charset="0"/>
              <a:buNone/>
            </a:pPr>
            <a:r>
              <a:rPr lang="en-CA" sz="1800" dirty="0"/>
              <a:t>Together with colleagues from the CLIC stabilisation WG and CLIC MDI WG </a:t>
            </a:r>
          </a:p>
        </p:txBody>
      </p:sp>
      <p:pic>
        <p:nvPicPr>
          <p:cNvPr id="8196" name="Picture 4" descr="LOGO_LAVISTA_5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00788" y="333375"/>
            <a:ext cx="874712" cy="665163"/>
          </a:xfrm>
          <a:prstGeom prst="rect">
            <a:avLst/>
          </a:prstGeom>
          <a:noFill/>
        </p:spPr>
      </p:pic>
      <p:pic>
        <p:nvPicPr>
          <p:cNvPr id="8197" name="Image 4" descr="logo_symme.em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43813" y="131763"/>
            <a:ext cx="1357312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3568" y="57150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eucard.web.cern.ch/EuCARD/images/logoHomepage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20072" y="6165304"/>
            <a:ext cx="9715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752600" y="1522413"/>
            <a:ext cx="5603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fontAlgn="ctr"/>
            <a:r>
              <a:rPr lang="en-US" sz="2000" b="1" i="1" dirty="0">
                <a:solidFill>
                  <a:srgbClr val="888888"/>
                </a:solidFill>
                <a:latin typeface="Tw Cen MT" pitchFamily="34" charset="0"/>
                <a:ea typeface="Calibri" pitchFamily="34" charset="0"/>
                <a:cs typeface="Times New Roman" pitchFamily="18" charset="0"/>
              </a:rPr>
              <a:t>IWLC2010 </a:t>
            </a:r>
            <a:r>
              <a:rPr lang="en-US" b="1" i="1" dirty="0">
                <a:solidFill>
                  <a:srgbClr val="888888"/>
                </a:solidFill>
                <a:latin typeface="Tw Cen MT" pitchFamily="34" charset="0"/>
                <a:ea typeface="Calibri" pitchFamily="34" charset="0"/>
                <a:cs typeface="Times New Roman" pitchFamily="18" charset="0"/>
              </a:rPr>
              <a:t>International Workshop on Linear Colliders 2010</a:t>
            </a:r>
            <a:r>
              <a:rPr lang="en-US" i="1" dirty="0"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Espace réservé du pied de page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IWLC2010 Geneva 2010 A.Jeremie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096A6-E393-4097-B53B-592936D8D76E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grpSp>
        <p:nvGrpSpPr>
          <p:cNvPr id="3" name="Groupe 87"/>
          <p:cNvGrpSpPr>
            <a:grpSpLocks/>
          </p:cNvGrpSpPr>
          <p:nvPr/>
        </p:nvGrpSpPr>
        <p:grpSpPr bwMode="auto">
          <a:xfrm>
            <a:off x="5318125" y="2060848"/>
            <a:ext cx="3825875" cy="1717675"/>
            <a:chOff x="476726" y="701040"/>
            <a:chExt cx="4041962" cy="1860862"/>
          </a:xfrm>
        </p:grpSpPr>
        <p:pic>
          <p:nvPicPr>
            <p:cNvPr id="11286" name="Image 17" descr="assemblage_complet_1.jpg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518160" y="704514"/>
              <a:ext cx="4000528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87" name="ZoneTexte 7"/>
            <p:cNvSpPr txBox="1">
              <a:spLocks noChangeArrowheads="1"/>
            </p:cNvSpPr>
            <p:nvPr/>
          </p:nvSpPr>
          <p:spPr bwMode="auto">
            <a:xfrm>
              <a:off x="849627" y="782320"/>
              <a:ext cx="172143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Mid-lower magnet</a:t>
              </a:r>
            </a:p>
          </p:txBody>
        </p:sp>
        <p:cxnSp>
          <p:nvCxnSpPr>
            <p:cNvPr id="9" name="Connecteur droit 8"/>
            <p:cNvCxnSpPr>
              <a:stCxn id="11287" idx="2"/>
            </p:cNvCxnSpPr>
            <p:nvPr/>
          </p:nvCxnSpPr>
          <p:spPr>
            <a:xfrm rot="16200000" flipH="1">
              <a:off x="1853914" y="977884"/>
              <a:ext cx="454037" cy="73962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/>
            <p:cNvCxnSpPr/>
            <p:nvPr/>
          </p:nvCxnSpPr>
          <p:spPr>
            <a:xfrm rot="10800000" flipV="1">
              <a:off x="476726" y="701040"/>
              <a:ext cx="3637766" cy="1301916"/>
            </a:xfrm>
            <a:prstGeom prst="straightConnector1">
              <a:avLst/>
            </a:prstGeom>
            <a:ln w="9525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90" name="ZoneTexte 10"/>
            <p:cNvSpPr txBox="1">
              <a:spLocks noChangeArrowheads="1"/>
            </p:cNvSpPr>
            <p:nvPr/>
          </p:nvSpPr>
          <p:spPr bwMode="auto">
            <a:xfrm>
              <a:off x="589023" y="1412240"/>
              <a:ext cx="83548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1355mm</a:t>
              </a:r>
            </a:p>
          </p:txBody>
        </p:sp>
      </p:grpSp>
      <p:pic>
        <p:nvPicPr>
          <p:cNvPr id="11270" name="Image 21" descr="P103031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47813" y="4292600"/>
            <a:ext cx="2592387" cy="1944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5" name="Groupe 23"/>
          <p:cNvGrpSpPr>
            <a:grpSpLocks/>
          </p:cNvGrpSpPr>
          <p:nvPr/>
        </p:nvGrpSpPr>
        <p:grpSpPr bwMode="auto">
          <a:xfrm>
            <a:off x="755650" y="704850"/>
            <a:ext cx="7729538" cy="3440113"/>
            <a:chOff x="0" y="939800"/>
            <a:chExt cx="8517478" cy="4330889"/>
          </a:xfrm>
        </p:grpSpPr>
        <p:pic>
          <p:nvPicPr>
            <p:cNvPr id="11274" name="Image 24" descr="quart_assemblage_capt_rect_diag.jpg"/>
            <p:cNvPicPr>
              <a:picLocks noChangeAspect="1"/>
            </p:cNvPicPr>
            <p:nvPr/>
          </p:nvPicPr>
          <p:blipFill>
            <a:blip r:embed="rId5" cstate="screen">
              <a:lum bright="20000" contrast="10000"/>
            </a:blip>
            <a:srcRect/>
            <a:stretch>
              <a:fillRect/>
            </a:stretch>
          </p:blipFill>
          <p:spPr bwMode="auto">
            <a:xfrm>
              <a:off x="838200" y="939800"/>
              <a:ext cx="4406900" cy="3060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6" name="Connecteur droit avec flèche 25"/>
            <p:cNvCxnSpPr>
              <a:stCxn id="11276" idx="1"/>
            </p:cNvCxnSpPr>
            <p:nvPr/>
          </p:nvCxnSpPr>
          <p:spPr>
            <a:xfrm rot="10800000" flipV="1">
              <a:off x="3631605" y="1927091"/>
              <a:ext cx="1868282" cy="84139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76" name="ZoneTexte 26"/>
            <p:cNvSpPr txBox="1">
              <a:spLocks noChangeArrowheads="1"/>
            </p:cNvSpPr>
            <p:nvPr/>
          </p:nvSpPr>
          <p:spPr bwMode="auto">
            <a:xfrm>
              <a:off x="5499100" y="1714500"/>
              <a:ext cx="3018378" cy="426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Elastomeric strips for guidance</a:t>
              </a:r>
            </a:p>
          </p:txBody>
        </p:sp>
        <p:sp>
          <p:nvSpPr>
            <p:cNvPr id="11277" name="ZoneTexte 27"/>
            <p:cNvSpPr txBox="1">
              <a:spLocks noChangeArrowheads="1"/>
            </p:cNvSpPr>
            <p:nvPr/>
          </p:nvSpPr>
          <p:spPr bwMode="auto">
            <a:xfrm>
              <a:off x="2095500" y="4495801"/>
              <a:ext cx="2800473" cy="774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Piezoelectric</a:t>
              </a:r>
              <a:r>
                <a:rPr lang="en-US"/>
                <a:t> </a:t>
              </a:r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actuator below its micrometric screw</a:t>
              </a:r>
            </a:p>
          </p:txBody>
        </p:sp>
        <p:cxnSp>
          <p:nvCxnSpPr>
            <p:cNvPr id="29" name="Connecteur droit avec flèche 28"/>
            <p:cNvCxnSpPr>
              <a:stCxn id="11277" idx="0"/>
            </p:cNvCxnSpPr>
            <p:nvPr/>
          </p:nvCxnSpPr>
          <p:spPr>
            <a:xfrm rot="16200000" flipV="1">
              <a:off x="2668675" y="3668765"/>
              <a:ext cx="1205135" cy="447828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79" name="ZoneTexte 29"/>
            <p:cNvSpPr txBox="1">
              <a:spLocks noChangeArrowheads="1"/>
            </p:cNvSpPr>
            <p:nvPr/>
          </p:nvSpPr>
          <p:spPr bwMode="auto">
            <a:xfrm>
              <a:off x="584200" y="952501"/>
              <a:ext cx="1993900" cy="1046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Lower electrode of the capacitive sensor</a:t>
              </a:r>
            </a:p>
          </p:txBody>
        </p:sp>
        <p:cxnSp>
          <p:nvCxnSpPr>
            <p:cNvPr id="31" name="Connecteur droit avec flèche 30"/>
            <p:cNvCxnSpPr>
              <a:endCxn id="32" idx="0"/>
            </p:cNvCxnSpPr>
            <p:nvPr/>
          </p:nvCxnSpPr>
          <p:spPr>
            <a:xfrm rot="5400000">
              <a:off x="989054" y="1908472"/>
              <a:ext cx="353746" cy="47231"/>
            </a:xfrm>
            <a:prstGeom prst="straightConnector1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Ellipse 31"/>
            <p:cNvSpPr/>
            <p:nvPr/>
          </p:nvSpPr>
          <p:spPr>
            <a:xfrm>
              <a:off x="1028605" y="2108961"/>
              <a:ext cx="229163" cy="30378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282" name="ZoneTexte 32"/>
            <p:cNvSpPr txBox="1">
              <a:spLocks noChangeArrowheads="1"/>
            </p:cNvSpPr>
            <p:nvPr/>
          </p:nvSpPr>
          <p:spPr bwMode="auto">
            <a:xfrm>
              <a:off x="0" y="3784601"/>
              <a:ext cx="2962030" cy="1046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Fine adjustments for capacitive sensor (tilt and distance)</a:t>
              </a:r>
            </a:p>
          </p:txBody>
        </p:sp>
        <p:cxnSp>
          <p:nvCxnSpPr>
            <p:cNvPr id="34" name="Connecteur droit avec flèche 33"/>
            <p:cNvCxnSpPr>
              <a:stCxn id="11282" idx="0"/>
            </p:cNvCxnSpPr>
            <p:nvPr/>
          </p:nvCxnSpPr>
          <p:spPr>
            <a:xfrm rot="16200000" flipV="1">
              <a:off x="703330" y="3005406"/>
              <a:ext cx="1345034" cy="211669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84" name="ZoneTexte 34"/>
            <p:cNvSpPr txBox="1">
              <a:spLocks noChangeArrowheads="1"/>
            </p:cNvSpPr>
            <p:nvPr/>
          </p:nvSpPr>
          <p:spPr bwMode="auto">
            <a:xfrm>
              <a:off x="4762500" y="1142999"/>
              <a:ext cx="2545120" cy="426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V-support for the magnet</a:t>
              </a:r>
            </a:p>
          </p:txBody>
        </p:sp>
        <p:cxnSp>
          <p:nvCxnSpPr>
            <p:cNvPr id="36" name="Connecteur droit avec flèche 35"/>
            <p:cNvCxnSpPr>
              <a:stCxn id="11284" idx="1"/>
            </p:cNvCxnSpPr>
            <p:nvPr/>
          </p:nvCxnSpPr>
          <p:spPr>
            <a:xfrm rot="10800000" flipV="1">
              <a:off x="3288736" y="1355501"/>
              <a:ext cx="1472934" cy="25781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1331913" y="15875"/>
            <a:ext cx="7488237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2400" b="1" dirty="0" smtClean="0">
                <a:solidFill>
                  <a:srgbClr val="0000CC"/>
                </a:solidFill>
                <a:latin typeface="+mn-lt"/>
                <a:cs typeface="Times New Roman" pitchFamily="18" charset="0"/>
              </a:rPr>
              <a:t>First tests in Annecy</a:t>
            </a:r>
            <a:endParaRPr lang="en-US" sz="2400" b="1" dirty="0">
              <a:solidFill>
                <a:srgbClr val="0000CC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27" name="Image 26" descr="scope_13.bmp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436096" y="4122640"/>
            <a:ext cx="3407554" cy="2735360"/>
          </a:xfrm>
          <a:prstGeom prst="rect">
            <a:avLst/>
          </a:prstGeom>
        </p:spPr>
      </p:pic>
      <p:cxnSp>
        <p:nvCxnSpPr>
          <p:cNvPr id="30" name="Connecteur droit avec flèche 29"/>
          <p:cNvCxnSpPr/>
          <p:nvPr/>
        </p:nvCxnSpPr>
        <p:spPr>
          <a:xfrm rot="16200000" flipH="1">
            <a:off x="3635896" y="2564904"/>
            <a:ext cx="2520280" cy="2376264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 rot="16200000" flipH="1">
            <a:off x="1583668" y="1808820"/>
            <a:ext cx="4248472" cy="3888432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>
          <a:xfrm>
            <a:off x="7020272" y="4509120"/>
            <a:ext cx="1435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2mV=0.1nm</a:t>
            </a:r>
            <a:endParaRPr lang="en-CA" dirty="0"/>
          </a:p>
        </p:txBody>
      </p:sp>
      <p:sp>
        <p:nvSpPr>
          <p:cNvPr id="39" name="ZoneTexte 38"/>
          <p:cNvSpPr txBox="1"/>
          <p:nvPr/>
        </p:nvSpPr>
        <p:spPr>
          <a:xfrm>
            <a:off x="1979712" y="6396335"/>
            <a:ext cx="350448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rgbClr val="FF0000"/>
                </a:solidFill>
              </a:rPr>
              <a:t>Next step: add feedback</a:t>
            </a:r>
            <a:endParaRPr lang="en-CA" sz="2400" dirty="0">
              <a:solidFill>
                <a:srgbClr val="FF0000"/>
              </a:solidFill>
            </a:endParaRPr>
          </a:p>
        </p:txBody>
      </p:sp>
      <p:cxnSp>
        <p:nvCxnSpPr>
          <p:cNvPr id="40" name="Connecteur droit avec flèche 39"/>
          <p:cNvCxnSpPr/>
          <p:nvPr/>
        </p:nvCxnSpPr>
        <p:spPr>
          <a:xfrm flipV="1">
            <a:off x="3563888" y="2276872"/>
            <a:ext cx="1944216" cy="9361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4223065" y="2833191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/>
              <a:t>240mm</a:t>
            </a:r>
            <a:endParaRPr lang="en-CA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7B1E5D-AFF6-43DB-BA57-8CB45C1C3B97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1331640" y="260648"/>
            <a:ext cx="6939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dirty="0" smtClean="0"/>
              <a:t>Later study adding “soft” material</a:t>
            </a:r>
            <a:endParaRPr lang="en-CA" sz="36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500563" y="3716338"/>
            <a:ext cx="4535487" cy="2767012"/>
          </a:xfrm>
          <a:prstGeom prst="rect">
            <a:avLst/>
          </a:prstGeom>
          <a:noFill/>
          <a:ln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screen"/>
          <a:srcRect l="12329" t="52901" r="34885" b="139"/>
          <a:stretch>
            <a:fillRect/>
          </a:stretch>
        </p:blipFill>
        <p:spPr bwMode="auto">
          <a:xfrm>
            <a:off x="250825" y="3357563"/>
            <a:ext cx="4356100" cy="313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screen"/>
          <a:srcRect l="20848" t="23434" r="58716" b="61833"/>
          <a:stretch>
            <a:fillRect/>
          </a:stretch>
        </p:blipFill>
        <p:spPr bwMode="auto">
          <a:xfrm>
            <a:off x="4211960" y="1556792"/>
            <a:ext cx="1728787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87624" y="980728"/>
            <a:ext cx="2226268" cy="2365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>
          <a:xfrm>
            <a:off x="3357563" y="6356350"/>
            <a:ext cx="2895600" cy="365125"/>
          </a:xfrm>
        </p:spPr>
        <p:txBody>
          <a:bodyPr/>
          <a:lstStyle/>
          <a:p>
            <a:r>
              <a:rPr lang="en-US" smtClean="0"/>
              <a:t>IWLC2010 Geneva 2010 A.Jeremie</a:t>
            </a:r>
            <a:endParaRPr lang="en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FA456F1-D9C6-4A93-91ED-064613AF814C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5643578"/>
            <a:ext cx="9144000" cy="121442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4000504"/>
            <a:ext cx="9143968" cy="15716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0" y="857232"/>
            <a:ext cx="9144000" cy="31432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942166" y="188640"/>
            <a:ext cx="81663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prstClr val="black"/>
                </a:solidFill>
                <a:latin typeface="Calibri" pitchFamily="34" charset="0"/>
              </a:rPr>
              <a:t>Need sensors that can measure nm, 0.1Hz-100Hz in accelerator</a:t>
            </a:r>
            <a:endParaRPr lang="en-GB" sz="24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214282" y="857232"/>
            <a:ext cx="47149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 pitchFamily="34" charset="0"/>
              </a:rPr>
              <a:t>Absolute velocity/acceleration studied at LAPP:</a:t>
            </a:r>
            <a:endParaRPr lang="en-GB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0" y="3929066"/>
            <a:ext cx="33575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 pitchFamily="34" charset="0"/>
              </a:rPr>
              <a:t>Relative displacement/velocity</a:t>
            </a:r>
            <a:r>
              <a:rPr lang="en-GB" dirty="0">
                <a:solidFill>
                  <a:prstClr val="black"/>
                </a:solidFill>
                <a:latin typeface="Calibri" pitchFamily="34" charset="0"/>
              </a:rPr>
              <a:t>:</a:t>
            </a: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500034" y="4286256"/>
            <a:ext cx="63166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alibri" pitchFamily="34" charset="0"/>
              </a:rPr>
              <a:t>Capacitive gauges :Best resolution </a:t>
            </a:r>
            <a:r>
              <a:rPr lang="en-GB" b="1" dirty="0">
                <a:solidFill>
                  <a:prstClr val="black"/>
                </a:solidFill>
                <a:latin typeface="Calibri" pitchFamily="34" charset="0"/>
              </a:rPr>
              <a:t>10 pm (PI) , 0 Hz to several kHz</a:t>
            </a:r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642910" y="4572008"/>
            <a:ext cx="49355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alibri" pitchFamily="34" charset="0"/>
              </a:rPr>
              <a:t>Linear encoders best resolution 1 nm (</a:t>
            </a:r>
            <a:r>
              <a:rPr lang="en-GB" dirty="0" err="1">
                <a:solidFill>
                  <a:prstClr val="black"/>
                </a:solidFill>
                <a:latin typeface="Calibri" pitchFamily="34" charset="0"/>
              </a:rPr>
              <a:t>Heidenhain</a:t>
            </a:r>
            <a:r>
              <a:rPr lang="en-GB" dirty="0">
                <a:solidFill>
                  <a:prstClr val="black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14" name="TextBox 9"/>
          <p:cNvSpPr txBox="1">
            <a:spLocks noChangeArrowheads="1"/>
          </p:cNvSpPr>
          <p:nvPr/>
        </p:nvSpPr>
        <p:spPr bwMode="auto">
          <a:xfrm>
            <a:off x="642910" y="4929198"/>
            <a:ext cx="3676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err="1">
                <a:solidFill>
                  <a:prstClr val="black"/>
                </a:solidFill>
                <a:latin typeface="Calibri" pitchFamily="34" charset="0"/>
              </a:rPr>
              <a:t>Vibrometers</a:t>
            </a:r>
            <a:r>
              <a:rPr lang="en-GB" dirty="0">
                <a:solidFill>
                  <a:prstClr val="black"/>
                </a:solidFill>
                <a:latin typeface="Calibri" pitchFamily="34" charset="0"/>
              </a:rPr>
              <a:t> (</a:t>
            </a:r>
            <a:r>
              <a:rPr lang="en-GB" dirty="0" err="1">
                <a:solidFill>
                  <a:prstClr val="black"/>
                </a:solidFill>
                <a:latin typeface="Calibri" pitchFamily="34" charset="0"/>
              </a:rPr>
              <a:t>Polytec</a:t>
            </a:r>
            <a:r>
              <a:rPr lang="en-GB" dirty="0">
                <a:solidFill>
                  <a:prstClr val="black"/>
                </a:solidFill>
                <a:latin typeface="Calibri" pitchFamily="34" charset="0"/>
              </a:rPr>
              <a:t>)  ~1nm at 15 Hz</a:t>
            </a:r>
          </a:p>
        </p:txBody>
      </p:sp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500034" y="5214950"/>
            <a:ext cx="5588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alibri" pitchFamily="34" charset="0"/>
              </a:rPr>
              <a:t>Interferometers (SIOS, </a:t>
            </a:r>
            <a:r>
              <a:rPr lang="en-GB" dirty="0" err="1">
                <a:solidFill>
                  <a:prstClr val="black"/>
                </a:solidFill>
                <a:latin typeface="Calibri" pitchFamily="34" charset="0"/>
              </a:rPr>
              <a:t>Renishaw</a:t>
            </a:r>
            <a:r>
              <a:rPr lang="en-GB" dirty="0">
                <a:solidFill>
                  <a:prstClr val="black"/>
                </a:solidFill>
                <a:latin typeface="Calibri" pitchFamily="34" charset="0"/>
              </a:rPr>
              <a:t>, </a:t>
            </a:r>
            <a:r>
              <a:rPr lang="en-GB" dirty="0" err="1">
                <a:solidFill>
                  <a:prstClr val="black"/>
                </a:solidFill>
                <a:latin typeface="Calibri" pitchFamily="34" charset="0"/>
              </a:rPr>
              <a:t>Attocube</a:t>
            </a:r>
            <a:r>
              <a:rPr lang="en-GB" dirty="0">
                <a:solidFill>
                  <a:prstClr val="black"/>
                </a:solidFill>
                <a:latin typeface="Calibri" pitchFamily="34" charset="0"/>
              </a:rPr>
              <a:t>) &lt;</a:t>
            </a:r>
            <a:r>
              <a:rPr lang="en-GB" b="1" dirty="0">
                <a:solidFill>
                  <a:prstClr val="black"/>
                </a:solidFill>
                <a:latin typeface="Calibri" pitchFamily="34" charset="0"/>
              </a:rPr>
              <a:t>1 nm at 1 Hz</a:t>
            </a:r>
          </a:p>
        </p:txBody>
      </p:sp>
      <p:sp>
        <p:nvSpPr>
          <p:cNvPr id="16" name="TextBox 10"/>
          <p:cNvSpPr txBox="1">
            <a:spLocks noChangeArrowheads="1"/>
          </p:cNvSpPr>
          <p:nvPr/>
        </p:nvSpPr>
        <p:spPr bwMode="auto">
          <a:xfrm>
            <a:off x="0" y="5643578"/>
            <a:ext cx="52863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u="sng" dirty="0">
                <a:solidFill>
                  <a:prstClr val="black"/>
                </a:solidFill>
                <a:latin typeface="Calibri" pitchFamily="34" charset="0"/>
              </a:rPr>
              <a:t>OXFORD MONALISA </a:t>
            </a:r>
            <a:r>
              <a:rPr lang="en-GB" u="sng" dirty="0" smtClean="0">
                <a:solidFill>
                  <a:prstClr val="black"/>
                </a:solidFill>
                <a:latin typeface="Calibri" pitchFamily="34" charset="0"/>
              </a:rPr>
              <a:t>(laser </a:t>
            </a:r>
            <a:r>
              <a:rPr lang="en-GB" u="sng" dirty="0" err="1" smtClean="0">
                <a:solidFill>
                  <a:prstClr val="black"/>
                </a:solidFill>
                <a:latin typeface="Calibri" pitchFamily="34" charset="0"/>
              </a:rPr>
              <a:t>interferometry</a:t>
            </a:r>
            <a:r>
              <a:rPr lang="en-GB" u="sng" dirty="0" smtClean="0">
                <a:solidFill>
                  <a:prstClr val="black"/>
                </a:solidFill>
                <a:latin typeface="Calibri" pitchFamily="34" charset="0"/>
              </a:rPr>
              <a:t>)</a:t>
            </a:r>
          </a:p>
          <a:p>
            <a:r>
              <a:rPr lang="en-GB" dirty="0" smtClean="0">
                <a:solidFill>
                  <a:prstClr val="black"/>
                </a:solidFill>
                <a:latin typeface="Calibri" pitchFamily="34" charset="0"/>
              </a:rPr>
              <a:t>Optical </a:t>
            </a:r>
            <a:r>
              <a:rPr lang="en-GB" dirty="0">
                <a:solidFill>
                  <a:prstClr val="black"/>
                </a:solidFill>
                <a:latin typeface="Calibri" pitchFamily="34" charset="0"/>
              </a:rPr>
              <a:t>distance </a:t>
            </a:r>
            <a:r>
              <a:rPr lang="en-GB" dirty="0" smtClean="0">
                <a:solidFill>
                  <a:prstClr val="black"/>
                </a:solidFill>
                <a:latin typeface="Calibri" pitchFamily="34" charset="0"/>
              </a:rPr>
              <a:t>meters</a:t>
            </a:r>
          </a:p>
          <a:p>
            <a:r>
              <a:rPr lang="en-GB" dirty="0" smtClean="0">
                <a:solidFill>
                  <a:prstClr val="black"/>
                </a:solidFill>
                <a:latin typeface="Calibri" pitchFamily="34" charset="0"/>
              </a:rPr>
              <a:t>Compact </a:t>
            </a:r>
            <a:r>
              <a:rPr lang="en-GB" dirty="0">
                <a:solidFill>
                  <a:prstClr val="black"/>
                </a:solidFill>
                <a:latin typeface="Calibri" pitchFamily="34" charset="0"/>
              </a:rPr>
              <a:t>Straightness Monitors (target 1 nm at 1 Hz)</a:t>
            </a:r>
          </a:p>
          <a:p>
            <a:endParaRPr lang="en-GB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7" name="Text Box 212"/>
          <p:cNvSpPr txBox="1">
            <a:spLocks noChangeArrowheads="1"/>
          </p:cNvSpPr>
          <p:nvPr/>
        </p:nvSpPr>
        <p:spPr bwMode="auto">
          <a:xfrm>
            <a:off x="231780" y="3251197"/>
            <a:ext cx="19796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 dirty="0" err="1" smtClean="0">
                <a:solidFill>
                  <a:srgbClr val="FF0000"/>
                </a:solidFill>
                <a:latin typeface="Times New Roman" pitchFamily="18" charset="0"/>
              </a:rPr>
              <a:t>Sub</a:t>
            </a:r>
            <a:r>
              <a:rPr lang="fr-FR" b="1" dirty="0" smtClean="0">
                <a:solidFill>
                  <a:srgbClr val="FF0000"/>
                </a:solidFill>
                <a:latin typeface="Times New Roman" pitchFamily="18" charset="0"/>
              </a:rPr>
              <a:t>-</a:t>
            </a:r>
            <a:r>
              <a:rPr lang="fr-FR" b="1" dirty="0" err="1" smtClean="0">
                <a:solidFill>
                  <a:srgbClr val="FF0000"/>
                </a:solidFill>
                <a:latin typeface="Times New Roman" pitchFamily="18" charset="0"/>
              </a:rPr>
              <a:t>nanometre</a:t>
            </a:r>
            <a:r>
              <a:rPr lang="fr-FR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  <a:latin typeface="Times New Roman" pitchFamily="18" charset="0"/>
              </a:rPr>
              <a:t>measurements</a:t>
            </a:r>
            <a:endParaRPr lang="fr-FR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8" name="AutoShape 213"/>
          <p:cNvSpPr>
            <a:spLocks noChangeArrowheads="1"/>
          </p:cNvSpPr>
          <p:nvPr/>
        </p:nvSpPr>
        <p:spPr bwMode="auto">
          <a:xfrm rot="16200000">
            <a:off x="1007274" y="3018628"/>
            <a:ext cx="323850" cy="287338"/>
          </a:xfrm>
          <a:prstGeom prst="notchedRightArrow">
            <a:avLst>
              <a:gd name="adj1" fmla="val 50000"/>
              <a:gd name="adj2" fmla="val 2817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 smtClean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19" name="Picture 222" descr="DSCN000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70143" y="3071810"/>
            <a:ext cx="487345" cy="649793"/>
          </a:xfrm>
          <a:prstGeom prst="rect">
            <a:avLst/>
          </a:prstGeom>
          <a:noFill/>
        </p:spPr>
      </p:pic>
      <p:pic>
        <p:nvPicPr>
          <p:cNvPr id="20" name="Picture 223" descr="DSCN000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28992" y="3000372"/>
            <a:ext cx="538202" cy="719139"/>
          </a:xfrm>
          <a:prstGeom prst="rect">
            <a:avLst/>
          </a:prstGeom>
          <a:noFill/>
        </p:spPr>
      </p:pic>
      <p:pic>
        <p:nvPicPr>
          <p:cNvPr id="21" name="Picture 224" descr="DSCN000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43570" y="3000372"/>
            <a:ext cx="592933" cy="790577"/>
          </a:xfrm>
          <a:prstGeom prst="rect">
            <a:avLst/>
          </a:prstGeom>
          <a:noFill/>
        </p:spPr>
      </p:pic>
      <p:pic>
        <p:nvPicPr>
          <p:cNvPr id="22" name="Picture 225" descr="DSCN000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000372"/>
            <a:ext cx="571504" cy="762005"/>
          </a:xfrm>
          <a:prstGeom prst="rect">
            <a:avLst/>
          </a:prstGeom>
          <a:noFill/>
        </p:spPr>
      </p:pic>
      <p:pic>
        <p:nvPicPr>
          <p:cNvPr id="23" name="Picture 226" descr="stylo_capteur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72264" y="3000372"/>
            <a:ext cx="1012280" cy="761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34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0034" y="1214422"/>
            <a:ext cx="7072330" cy="1735079"/>
          </a:xfrm>
          <a:prstGeom prst="rect">
            <a:avLst/>
          </a:prstGeom>
          <a:noFill/>
        </p:spPr>
      </p:pic>
      <p:pic>
        <p:nvPicPr>
          <p:cNvPr id="25" name="Picture 20" descr="IMGP5516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715140" y="4143380"/>
            <a:ext cx="1496776" cy="1414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4" descr="pumping_out_reduced_ppt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786446" y="5643578"/>
            <a:ext cx="1714512" cy="1147400"/>
          </a:xfrm>
          <a:prstGeom prst="rect">
            <a:avLst/>
          </a:prstGeom>
          <a:noFill/>
        </p:spPr>
      </p:pic>
      <p:sp>
        <p:nvSpPr>
          <p:cNvPr id="27" name="ZoneTexte 26"/>
          <p:cNvSpPr txBox="1"/>
          <p:nvPr/>
        </p:nvSpPr>
        <p:spPr>
          <a:xfrm>
            <a:off x="7858148" y="4143380"/>
            <a:ext cx="1285853" cy="1169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sz="1400" dirty="0" smtClean="0"/>
              <a:t>CERN test bench : membrane and interferometer</a:t>
            </a:r>
            <a:endParaRPr lang="en-CA" sz="1400" dirty="0"/>
          </a:p>
        </p:txBody>
      </p:sp>
      <p:sp>
        <p:nvSpPr>
          <p:cNvPr id="28" name="ZoneTexte 27"/>
          <p:cNvSpPr txBox="1"/>
          <p:nvPr/>
        </p:nvSpPr>
        <p:spPr>
          <a:xfrm>
            <a:off x="7643834" y="5688449"/>
            <a:ext cx="1500166" cy="11695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sz="1400" dirty="0" smtClean="0"/>
              <a:t>ATF2 vibration and vacuum test</a:t>
            </a:r>
          </a:p>
          <a:p>
            <a:pPr>
              <a:buFont typeface="Symbol"/>
              <a:buChar char="Þ"/>
            </a:pPr>
            <a:r>
              <a:rPr lang="en-CA" sz="1400" dirty="0" smtClean="0"/>
              <a:t>Validation</a:t>
            </a:r>
          </a:p>
          <a:p>
            <a:pPr>
              <a:buFont typeface="Symbol"/>
              <a:buChar char="Þ"/>
            </a:pPr>
            <a:r>
              <a:rPr lang="en-CA" sz="1400" dirty="0" smtClean="0"/>
              <a:t>Next: optical test</a:t>
            </a:r>
            <a:endParaRPr lang="en-CA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8C63DB-B63B-4E0B-BD64-7561C2AD44C9}" type="slidenum">
              <a:rPr lang="fr-FR" smtClean="0"/>
              <a:pPr>
                <a:defRPr/>
              </a:pPr>
              <a:t>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IWLC2010 Geneva 2010 A.Jeremie</a:t>
            </a:r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0513" y="357166"/>
            <a:ext cx="8562975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14348" y="2114529"/>
            <a:ext cx="571504" cy="35719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3357554" y="2114529"/>
            <a:ext cx="571504" cy="35719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571744"/>
            <a:ext cx="8562975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500034" y="4286256"/>
            <a:ext cx="571504" cy="35719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 11"/>
          <p:cNvSpPr/>
          <p:nvPr/>
        </p:nvSpPr>
        <p:spPr>
          <a:xfrm>
            <a:off x="714348" y="3643314"/>
            <a:ext cx="142876" cy="64294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ZoneTexte 12"/>
          <p:cNvSpPr txBox="1"/>
          <p:nvPr/>
        </p:nvSpPr>
        <p:spPr>
          <a:xfrm>
            <a:off x="500034" y="4929198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FF0000"/>
                </a:solidFill>
              </a:rPr>
              <a:t>Cantilever option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857224" y="2571744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FF0000"/>
                </a:solidFill>
              </a:rPr>
              <a:t>Gauss points option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71636" y="0"/>
            <a:ext cx="63579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How to integrate with the rest (cantilever or Gauss points)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195736" y="2132856"/>
            <a:ext cx="3600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/>
          <p:cNvSpPr/>
          <p:nvPr/>
        </p:nvSpPr>
        <p:spPr>
          <a:xfrm>
            <a:off x="2267744" y="4365104"/>
            <a:ext cx="3600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ectangle 17"/>
          <p:cNvSpPr/>
          <p:nvPr/>
        </p:nvSpPr>
        <p:spPr>
          <a:xfrm>
            <a:off x="1259632" y="5805264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1115616" y="5373216"/>
            <a:ext cx="571504" cy="35719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ZoneTexte 19"/>
          <p:cNvSpPr txBox="1"/>
          <p:nvPr/>
        </p:nvSpPr>
        <p:spPr>
          <a:xfrm>
            <a:off x="1763688" y="5301208"/>
            <a:ext cx="3313728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dirty="0" smtClean="0"/>
              <a:t>Active stabilisation system</a:t>
            </a:r>
          </a:p>
          <a:p>
            <a:endParaRPr lang="en-CA" dirty="0" smtClean="0"/>
          </a:p>
          <a:p>
            <a:r>
              <a:rPr lang="en-CA" dirty="0" smtClean="0"/>
              <a:t>Absolute measurement sensor</a:t>
            </a:r>
            <a:endParaRPr lang="en-C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Espace réservé du pied de page 2"/>
          <p:cNvSpPr>
            <a:spLocks noGrp="1"/>
          </p:cNvSpPr>
          <p:nvPr>
            <p:ph type="ftr" sz="quarter" idx="11"/>
          </p:nvPr>
        </p:nvSpPr>
        <p:spPr bwMode="auto">
          <a:xfrm>
            <a:off x="3357563" y="6356350"/>
            <a:ext cx="3159125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IWLC2010 Geneva 2010 A.Jeremie</a:t>
            </a:r>
          </a:p>
        </p:txBody>
      </p:sp>
      <p:sp>
        <p:nvSpPr>
          <p:cNvPr id="36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A46CF3-FAFF-45DE-8EA5-172AB4CBF501}" type="slidenum">
              <a:rPr lang="fr-FR" smtClean="0"/>
              <a:pPr>
                <a:defRPr/>
              </a:pPr>
              <a:t>14</a:t>
            </a:fld>
            <a:endParaRPr lang="fr-FR" dirty="0"/>
          </a:p>
        </p:txBody>
      </p:sp>
      <p:sp>
        <p:nvSpPr>
          <p:cNvPr id="7173" name="Rectangle 48"/>
          <p:cNvSpPr>
            <a:spLocks noChangeArrowheads="1"/>
          </p:cNvSpPr>
          <p:nvPr/>
        </p:nvSpPr>
        <p:spPr bwMode="auto">
          <a:xfrm>
            <a:off x="2124075" y="4149725"/>
            <a:ext cx="6118225" cy="23145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7174" name="Line 10"/>
          <p:cNvSpPr>
            <a:spLocks noChangeShapeType="1"/>
          </p:cNvSpPr>
          <p:nvPr/>
        </p:nvSpPr>
        <p:spPr bwMode="auto">
          <a:xfrm>
            <a:off x="1841500" y="5957888"/>
            <a:ext cx="284321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7175" name="Line 12"/>
          <p:cNvSpPr>
            <a:spLocks noChangeShapeType="1"/>
          </p:cNvSpPr>
          <p:nvPr/>
        </p:nvSpPr>
        <p:spPr bwMode="auto">
          <a:xfrm>
            <a:off x="5048250" y="5938838"/>
            <a:ext cx="3063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7176" name="Text Box 14"/>
          <p:cNvSpPr txBox="1">
            <a:spLocks noChangeArrowheads="1"/>
          </p:cNvSpPr>
          <p:nvPr/>
        </p:nvSpPr>
        <p:spPr bwMode="auto">
          <a:xfrm>
            <a:off x="4643438" y="5813425"/>
            <a:ext cx="246062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32" tIns="27432" rIns="27432" bIns="27432" anchor="ctr"/>
          <a:lstStyle/>
          <a:p>
            <a:pPr algn="ctr"/>
            <a:endParaRPr lang="en-US" sz="16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7177" name="Line 16"/>
          <p:cNvSpPr>
            <a:spLocks noChangeShapeType="1"/>
          </p:cNvSpPr>
          <p:nvPr/>
        </p:nvSpPr>
        <p:spPr bwMode="auto">
          <a:xfrm flipH="1">
            <a:off x="4868863" y="4829175"/>
            <a:ext cx="0" cy="9286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7178" name="Text Box 28"/>
          <p:cNvSpPr txBox="1">
            <a:spLocks noChangeArrowheads="1"/>
          </p:cNvSpPr>
          <p:nvPr/>
        </p:nvSpPr>
        <p:spPr bwMode="auto">
          <a:xfrm>
            <a:off x="7466013" y="5700713"/>
            <a:ext cx="1017587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32" tIns="27432" rIns="27432" bIns="27432" anchor="ctr"/>
          <a:lstStyle/>
          <a:p>
            <a:pPr algn="ctr"/>
            <a:r>
              <a:rPr lang="fr-FR" sz="1600">
                <a:solidFill>
                  <a:srgbClr val="000000"/>
                </a:solidFill>
                <a:latin typeface="Calibri" pitchFamily="34" charset="0"/>
              </a:rPr>
              <a:t>Position </a:t>
            </a:r>
            <a:r>
              <a:rPr lang="en-US" sz="1600">
                <a:solidFill>
                  <a:srgbClr val="000000"/>
                </a:solidFill>
                <a:latin typeface="Calibri" pitchFamily="34" charset="0"/>
              </a:rPr>
              <a:t>at</a:t>
            </a:r>
            <a:r>
              <a:rPr lang="fr-FR" sz="1600">
                <a:solidFill>
                  <a:srgbClr val="000000"/>
                </a:solidFill>
                <a:latin typeface="Calibri" pitchFamily="34" charset="0"/>
              </a:rPr>
              <a:t> the IP: ∆Y</a:t>
            </a:r>
          </a:p>
        </p:txBody>
      </p:sp>
      <p:sp>
        <p:nvSpPr>
          <p:cNvPr id="7179" name="Line 10"/>
          <p:cNvSpPr>
            <a:spLocks noChangeShapeType="1"/>
          </p:cNvSpPr>
          <p:nvPr/>
        </p:nvSpPr>
        <p:spPr bwMode="auto">
          <a:xfrm>
            <a:off x="1868488" y="4829175"/>
            <a:ext cx="9715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7180" name="Line 10"/>
          <p:cNvSpPr>
            <a:spLocks noChangeShapeType="1"/>
          </p:cNvSpPr>
          <p:nvPr/>
        </p:nvSpPr>
        <p:spPr bwMode="auto">
          <a:xfrm>
            <a:off x="4303713" y="4829175"/>
            <a:ext cx="5651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7181" name="Line 18"/>
          <p:cNvSpPr>
            <a:spLocks noChangeShapeType="1"/>
          </p:cNvSpPr>
          <p:nvPr/>
        </p:nvSpPr>
        <p:spPr bwMode="auto">
          <a:xfrm flipV="1">
            <a:off x="6276975" y="5957888"/>
            <a:ext cx="11826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7182" name="Text Box 224"/>
          <p:cNvSpPr txBox="1">
            <a:spLocks noChangeAspect="1" noChangeArrowheads="1"/>
          </p:cNvSpPr>
          <p:nvPr/>
        </p:nvSpPr>
        <p:spPr bwMode="auto">
          <a:xfrm>
            <a:off x="1355725" y="4310063"/>
            <a:ext cx="13684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32" tIns="27432" rIns="27432" bIns="27432" anchor="ctr"/>
          <a:lstStyle/>
          <a:p>
            <a:pPr algn="ctr"/>
            <a:r>
              <a:rPr lang="fr-FR" sz="1600" i="1">
                <a:solidFill>
                  <a:srgbClr val="339933"/>
                </a:solidFill>
                <a:latin typeface="Calibri" pitchFamily="34" charset="0"/>
              </a:rPr>
              <a:t>Ground motion</a:t>
            </a:r>
          </a:p>
        </p:txBody>
      </p:sp>
      <p:sp>
        <p:nvSpPr>
          <p:cNvPr id="7183" name="Text Box 9"/>
          <p:cNvSpPr txBox="1">
            <a:spLocks noChangeArrowheads="1"/>
          </p:cNvSpPr>
          <p:nvPr/>
        </p:nvSpPr>
        <p:spPr bwMode="auto">
          <a:xfrm>
            <a:off x="1284288" y="5356225"/>
            <a:ext cx="1377950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32" tIns="27432" rIns="27432" bIns="27432" anchor="ctr"/>
          <a:lstStyle/>
          <a:p>
            <a:pPr algn="ctr"/>
            <a:r>
              <a:rPr lang="en-US" sz="1600">
                <a:solidFill>
                  <a:srgbClr val="000000"/>
                </a:solidFill>
                <a:latin typeface="Calibri" pitchFamily="34" charset="0"/>
              </a:rPr>
              <a:t>Desired beam position: </a:t>
            </a:r>
            <a:r>
              <a:rPr lang="fr-FR" sz="1600">
                <a:solidFill>
                  <a:srgbClr val="000000"/>
                </a:solidFill>
                <a:latin typeface="Calibri" pitchFamily="34" charset="0"/>
              </a:rPr>
              <a:t>Y=0</a:t>
            </a:r>
            <a:r>
              <a:rPr lang="en-US" sz="1600">
                <a:solidFill>
                  <a:srgbClr val="000000"/>
                </a:solidFill>
                <a:latin typeface="Calibri" pitchFamily="34" charset="0"/>
              </a:rPr>
              <a:t> </a:t>
            </a:r>
          </a:p>
        </p:txBody>
      </p:sp>
      <p:grpSp>
        <p:nvGrpSpPr>
          <p:cNvPr id="2" name="Groupe 112"/>
          <p:cNvGrpSpPr>
            <a:grpSpLocks/>
          </p:cNvGrpSpPr>
          <p:nvPr/>
        </p:nvGrpSpPr>
        <p:grpSpPr bwMode="auto">
          <a:xfrm>
            <a:off x="4670425" y="5708650"/>
            <a:ext cx="365125" cy="438150"/>
            <a:chOff x="607919" y="1023656"/>
            <a:chExt cx="336177" cy="372352"/>
          </a:xfrm>
        </p:grpSpPr>
        <p:sp>
          <p:nvSpPr>
            <p:cNvPr id="7196" name="Oval 65"/>
            <p:cNvSpPr>
              <a:spLocks noChangeArrowheads="1"/>
            </p:cNvSpPr>
            <p:nvPr/>
          </p:nvSpPr>
          <p:spPr bwMode="auto">
            <a:xfrm>
              <a:off x="607919" y="1059831"/>
              <a:ext cx="336177" cy="33617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197" name="Text Box 66"/>
            <p:cNvSpPr txBox="1">
              <a:spLocks noChangeArrowheads="1"/>
            </p:cNvSpPr>
            <p:nvPr/>
          </p:nvSpPr>
          <p:spPr bwMode="auto">
            <a:xfrm>
              <a:off x="607919" y="1126478"/>
              <a:ext cx="163286" cy="220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000000"/>
                  </a:solidFill>
                  <a:latin typeface="Calibri" pitchFamily="34" charset="0"/>
                </a:rPr>
                <a:t>+</a:t>
              </a:r>
            </a:p>
          </p:txBody>
        </p:sp>
        <p:sp>
          <p:nvSpPr>
            <p:cNvPr id="7198" name="Text Box 67"/>
            <p:cNvSpPr txBox="1">
              <a:spLocks noChangeArrowheads="1"/>
            </p:cNvSpPr>
            <p:nvPr/>
          </p:nvSpPr>
          <p:spPr bwMode="auto">
            <a:xfrm>
              <a:off x="675777" y="1023656"/>
              <a:ext cx="220916" cy="220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000000"/>
                  </a:solidFill>
                  <a:latin typeface="Calibri" pitchFamily="34" charset="0"/>
                </a:rPr>
                <a:t>+</a:t>
              </a:r>
            </a:p>
          </p:txBody>
        </p:sp>
      </p:grpSp>
      <p:sp>
        <p:nvSpPr>
          <p:cNvPr id="7185" name="Text Box 1"/>
          <p:cNvSpPr txBox="1">
            <a:spLocks noChangeArrowheads="1"/>
          </p:cNvSpPr>
          <p:nvPr/>
        </p:nvSpPr>
        <p:spPr bwMode="auto">
          <a:xfrm>
            <a:off x="2867025" y="4459288"/>
            <a:ext cx="1673225" cy="7620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7432" tIns="27432" rIns="27432" bIns="27432" anchor="ctr"/>
          <a:lstStyle/>
          <a:p>
            <a:pPr algn="ctr"/>
            <a:r>
              <a:rPr lang="fr-FR" sz="1600">
                <a:solidFill>
                  <a:srgbClr val="0070C0"/>
                </a:solidFill>
                <a:latin typeface="Calibri" pitchFamily="34" charset="0"/>
              </a:rPr>
              <a:t>Active/passive isolation</a:t>
            </a:r>
          </a:p>
        </p:txBody>
      </p:sp>
      <p:sp>
        <p:nvSpPr>
          <p:cNvPr id="7186" name="Text Box 2"/>
          <p:cNvSpPr txBox="1">
            <a:spLocks noChangeArrowheads="1"/>
          </p:cNvSpPr>
          <p:nvPr/>
        </p:nvSpPr>
        <p:spPr bwMode="auto">
          <a:xfrm>
            <a:off x="5354638" y="5640388"/>
            <a:ext cx="969962" cy="596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7432" tIns="27432" rIns="27432" bIns="27432" anchor="ctr"/>
          <a:lstStyle/>
          <a:p>
            <a:pPr algn="ctr"/>
            <a:r>
              <a:rPr lang="en-US" sz="1600">
                <a:solidFill>
                  <a:srgbClr val="000000"/>
                </a:solidFill>
                <a:latin typeface="Calibri" pitchFamily="34" charset="0"/>
              </a:rPr>
              <a:t>Actuator</a:t>
            </a:r>
          </a:p>
          <a:p>
            <a:pPr algn="ctr"/>
            <a:r>
              <a:rPr lang="en-US" sz="1600">
                <a:solidFill>
                  <a:srgbClr val="000000"/>
                </a:solidFill>
                <a:latin typeface="Calibri" pitchFamily="34" charset="0"/>
              </a:rPr>
              <a:t>(Kicker)</a:t>
            </a:r>
            <a:endParaRPr lang="en-US" sz="1600" baseline="30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7230" name="Text Box 2"/>
          <p:cNvSpPr txBox="1">
            <a:spLocks noChangeArrowheads="1"/>
          </p:cNvSpPr>
          <p:nvPr/>
        </p:nvSpPr>
        <p:spPr bwMode="auto">
          <a:xfrm>
            <a:off x="1331913" y="15875"/>
            <a:ext cx="7488237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0000CC"/>
                </a:solidFill>
                <a:latin typeface="+mn-lt"/>
                <a:cs typeface="Times New Roman" pitchFamily="18" charset="0"/>
              </a:rPr>
              <a:t>Mechanical</a:t>
            </a:r>
            <a:r>
              <a:rPr lang="en-US" sz="2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0000CC"/>
                </a:solidFill>
                <a:latin typeface="+mn-lt"/>
                <a:cs typeface="Times New Roman" pitchFamily="18" charset="0"/>
              </a:rPr>
              <a:t>scheme</a:t>
            </a:r>
            <a:r>
              <a:rPr lang="en-US" sz="2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0000CC"/>
                </a:solidFill>
                <a:latin typeface="+mn-lt"/>
                <a:cs typeface="Times New Roman" pitchFamily="18" charset="0"/>
              </a:rPr>
              <a:t>and</a:t>
            </a:r>
            <a:r>
              <a:rPr lang="en-US" sz="2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0000CC"/>
                </a:solidFill>
                <a:latin typeface="+mn-lt"/>
                <a:cs typeface="Times New Roman" pitchFamily="18" charset="0"/>
              </a:rPr>
              <a:t>automation</a:t>
            </a:r>
            <a:r>
              <a:rPr lang="en-US" sz="2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0000CC"/>
                </a:solidFill>
                <a:latin typeface="+mn-lt"/>
                <a:cs typeface="Times New Roman" pitchFamily="18" charset="0"/>
              </a:rPr>
              <a:t>point</a:t>
            </a:r>
            <a:r>
              <a:rPr lang="en-US" sz="2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0000CC"/>
                </a:solidFill>
                <a:latin typeface="+mn-lt"/>
                <a:cs typeface="Times New Roman" pitchFamily="18" charset="0"/>
              </a:rPr>
              <a:t>of</a:t>
            </a:r>
            <a:r>
              <a:rPr lang="en-US" sz="2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solidFill>
                  <a:srgbClr val="0000CC"/>
                </a:solidFill>
                <a:latin typeface="+mn-lt"/>
                <a:cs typeface="Times New Roman" pitchFamily="18" charset="0"/>
              </a:rPr>
              <a:t>view</a:t>
            </a:r>
            <a:r>
              <a:rPr lang="en-US" sz="2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3" name="Groupe 96"/>
          <p:cNvGrpSpPr>
            <a:grpSpLocks/>
          </p:cNvGrpSpPr>
          <p:nvPr/>
        </p:nvGrpSpPr>
        <p:grpSpPr bwMode="auto">
          <a:xfrm>
            <a:off x="4629150" y="4337050"/>
            <a:ext cx="2279650" cy="769938"/>
            <a:chOff x="4532207" y="4365104"/>
            <a:chExt cx="2278986" cy="769537"/>
          </a:xfrm>
        </p:grpSpPr>
        <p:sp>
          <p:nvSpPr>
            <p:cNvPr id="7191" name="Oval 19"/>
            <p:cNvSpPr>
              <a:spLocks noChangeArrowheads="1"/>
            </p:cNvSpPr>
            <p:nvPr/>
          </p:nvSpPr>
          <p:spPr bwMode="auto">
            <a:xfrm>
              <a:off x="4572000" y="4653136"/>
              <a:ext cx="367029" cy="44827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192" name="Text Box 20"/>
            <p:cNvSpPr txBox="1">
              <a:spLocks noChangeArrowheads="1"/>
            </p:cNvSpPr>
            <p:nvPr/>
          </p:nvSpPr>
          <p:spPr bwMode="auto">
            <a:xfrm>
              <a:off x="4532207" y="4734036"/>
              <a:ext cx="244686" cy="224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000000"/>
                  </a:solidFill>
                  <a:latin typeface="Calibri" pitchFamily="34" charset="0"/>
                </a:rPr>
                <a:t>+</a:t>
              </a:r>
            </a:p>
          </p:txBody>
        </p:sp>
        <p:sp>
          <p:nvSpPr>
            <p:cNvPr id="7193" name="Text Box 21"/>
            <p:cNvSpPr txBox="1">
              <a:spLocks noChangeArrowheads="1"/>
            </p:cNvSpPr>
            <p:nvPr/>
          </p:nvSpPr>
          <p:spPr bwMode="auto">
            <a:xfrm>
              <a:off x="4750219" y="4743432"/>
              <a:ext cx="244685" cy="224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000000"/>
                  </a:solidFill>
                  <a:latin typeface="Calibri" pitchFamily="34" charset="0"/>
                </a:rPr>
                <a:t>+</a:t>
              </a:r>
            </a:p>
          </p:txBody>
        </p:sp>
        <p:sp>
          <p:nvSpPr>
            <p:cNvPr id="7194" name="Line 12"/>
            <p:cNvSpPr>
              <a:spLocks noChangeShapeType="1"/>
            </p:cNvSpPr>
            <p:nvPr/>
          </p:nvSpPr>
          <p:spPr bwMode="auto">
            <a:xfrm rot="10800000">
              <a:off x="4949184" y="4869160"/>
              <a:ext cx="3063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7195" name="Text Box 226"/>
            <p:cNvSpPr txBox="1">
              <a:spLocks noChangeAspect="1" noChangeArrowheads="1"/>
            </p:cNvSpPr>
            <p:nvPr/>
          </p:nvSpPr>
          <p:spPr bwMode="auto">
            <a:xfrm>
              <a:off x="5076056" y="4365104"/>
              <a:ext cx="1735137" cy="769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en-US" sz="1600" i="1">
                  <a:solidFill>
                    <a:srgbClr val="339933"/>
                  </a:solidFill>
                  <a:latin typeface="Calibri" pitchFamily="34" charset="0"/>
                </a:rPr>
                <a:t>Disturbances on the magnet</a:t>
              </a:r>
            </a:p>
          </p:txBody>
        </p:sp>
      </p:grpSp>
      <p:pic>
        <p:nvPicPr>
          <p:cNvPr id="7189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8888" y="836613"/>
            <a:ext cx="7021512" cy="277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" name="Flèche droite 83"/>
          <p:cNvSpPr/>
          <p:nvPr/>
        </p:nvSpPr>
        <p:spPr>
          <a:xfrm rot="5400000">
            <a:off x="4392613" y="3897313"/>
            <a:ext cx="431800" cy="215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1" name="ZoneTexte 30"/>
          <p:cNvSpPr txBox="1"/>
          <p:nvPr/>
        </p:nvSpPr>
        <p:spPr>
          <a:xfrm>
            <a:off x="1907704" y="6165304"/>
            <a:ext cx="2052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See </a:t>
            </a:r>
            <a:r>
              <a:rPr lang="en-CA" dirty="0" err="1" smtClean="0"/>
              <a:t>G.Balik’s</a:t>
            </a:r>
            <a:r>
              <a:rPr lang="en-CA" dirty="0" smtClean="0"/>
              <a:t> talk 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Espace réservé du pied de page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IWLC2010 Geneva 2010 A.Jeremie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5AFA12-539A-4C95-BC45-9272BFB43D40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  <p:sp>
        <p:nvSpPr>
          <p:cNvPr id="10245" name="Text Box 2"/>
          <p:cNvSpPr txBox="1">
            <a:spLocks noChangeArrowheads="1"/>
          </p:cNvSpPr>
          <p:nvPr/>
        </p:nvSpPr>
        <p:spPr bwMode="auto">
          <a:xfrm>
            <a:off x="1331913" y="15875"/>
            <a:ext cx="7488237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0000CC"/>
                </a:solidFill>
                <a:latin typeface="+mn-lt"/>
                <a:cs typeface="Times New Roman" pitchFamily="18" charset="0"/>
              </a:rPr>
              <a:t>Pattern of a global active/passive isolation</a:t>
            </a:r>
          </a:p>
        </p:txBody>
      </p:sp>
      <p:grpSp>
        <p:nvGrpSpPr>
          <p:cNvPr id="3" name="Groupe 89"/>
          <p:cNvGrpSpPr>
            <a:grpSpLocks/>
          </p:cNvGrpSpPr>
          <p:nvPr/>
        </p:nvGrpSpPr>
        <p:grpSpPr bwMode="auto">
          <a:xfrm>
            <a:off x="3022600" y="836613"/>
            <a:ext cx="6480175" cy="2592387"/>
            <a:chOff x="1017088" y="585689"/>
            <a:chExt cx="7535585" cy="3203289"/>
          </a:xfrm>
        </p:grpSpPr>
        <p:sp>
          <p:nvSpPr>
            <p:cNvPr id="10259" name="Line 10"/>
            <p:cNvSpPr>
              <a:spLocks noChangeShapeType="1"/>
            </p:cNvSpPr>
            <p:nvPr/>
          </p:nvSpPr>
          <p:spPr bwMode="auto">
            <a:xfrm>
              <a:off x="1876364" y="2788853"/>
              <a:ext cx="28448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0260" name="Line 12"/>
            <p:cNvSpPr>
              <a:spLocks noChangeShapeType="1"/>
            </p:cNvSpPr>
            <p:nvPr/>
          </p:nvSpPr>
          <p:spPr bwMode="auto">
            <a:xfrm>
              <a:off x="5083114" y="2769803"/>
              <a:ext cx="3063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0261" name="Text Box 14"/>
            <p:cNvSpPr txBox="1">
              <a:spLocks noChangeArrowheads="1"/>
            </p:cNvSpPr>
            <p:nvPr/>
          </p:nvSpPr>
          <p:spPr bwMode="auto">
            <a:xfrm>
              <a:off x="4679889" y="2644390"/>
              <a:ext cx="244475" cy="225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endParaRPr lang="en-US" sz="16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0262" name="Line 16"/>
            <p:cNvSpPr>
              <a:spLocks noChangeShapeType="1"/>
            </p:cNvSpPr>
            <p:nvPr/>
          </p:nvSpPr>
          <p:spPr bwMode="auto">
            <a:xfrm flipH="1">
              <a:off x="4894582" y="1288699"/>
              <a:ext cx="0" cy="1296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0263" name="Text Box 28"/>
            <p:cNvSpPr txBox="1">
              <a:spLocks noChangeArrowheads="1"/>
            </p:cNvSpPr>
            <p:nvPr/>
          </p:nvSpPr>
          <p:spPr bwMode="auto">
            <a:xfrm>
              <a:off x="7535086" y="2593880"/>
              <a:ext cx="1017587" cy="384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r>
                <a:rPr lang="fr-FR" sz="1600">
                  <a:solidFill>
                    <a:srgbClr val="000000"/>
                  </a:solidFill>
                  <a:latin typeface="Calibri" pitchFamily="34" charset="0"/>
                </a:rPr>
                <a:t>∆Y(q)</a:t>
              </a:r>
            </a:p>
          </p:txBody>
        </p:sp>
        <p:sp>
          <p:nvSpPr>
            <p:cNvPr id="10264" name="Line 10"/>
            <p:cNvSpPr>
              <a:spLocks noChangeShapeType="1"/>
            </p:cNvSpPr>
            <p:nvPr/>
          </p:nvSpPr>
          <p:spPr bwMode="auto">
            <a:xfrm>
              <a:off x="3711202" y="1055588"/>
              <a:ext cx="1008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0265" name="Line 18"/>
            <p:cNvSpPr>
              <a:spLocks noChangeShapeType="1"/>
            </p:cNvSpPr>
            <p:nvPr/>
          </p:nvSpPr>
          <p:spPr bwMode="auto">
            <a:xfrm flipV="1">
              <a:off x="6311839" y="2788853"/>
              <a:ext cx="1184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0266" name="Text Box 224"/>
            <p:cNvSpPr txBox="1">
              <a:spLocks noChangeAspect="1" noChangeArrowheads="1"/>
            </p:cNvSpPr>
            <p:nvPr/>
          </p:nvSpPr>
          <p:spPr bwMode="auto">
            <a:xfrm>
              <a:off x="1017088" y="585689"/>
              <a:ext cx="1366838" cy="576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 i="1">
                  <a:solidFill>
                    <a:srgbClr val="339933"/>
                  </a:solidFill>
                  <a:latin typeface="Calibri" pitchFamily="34" charset="0"/>
                </a:rPr>
                <a:t>X(q)</a:t>
              </a:r>
            </a:p>
          </p:txBody>
        </p:sp>
        <p:sp>
          <p:nvSpPr>
            <p:cNvPr id="10267" name="Text Box 9"/>
            <p:cNvSpPr txBox="1">
              <a:spLocks noChangeArrowheads="1"/>
            </p:cNvSpPr>
            <p:nvPr/>
          </p:nvSpPr>
          <p:spPr bwMode="auto">
            <a:xfrm>
              <a:off x="1247168" y="2332099"/>
              <a:ext cx="1376363" cy="598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000000"/>
                  </a:solidFill>
                  <a:latin typeface="Calibri" pitchFamily="34" charset="0"/>
                </a:rPr>
                <a:t>Y=0</a:t>
              </a:r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 </a:t>
              </a:r>
            </a:p>
          </p:txBody>
        </p:sp>
        <p:grpSp>
          <p:nvGrpSpPr>
            <p:cNvPr id="5" name="Groupe 112"/>
            <p:cNvGrpSpPr>
              <a:grpSpLocks/>
            </p:cNvGrpSpPr>
            <p:nvPr/>
          </p:nvGrpSpPr>
          <p:grpSpPr bwMode="auto">
            <a:xfrm>
              <a:off x="4706876" y="2539615"/>
              <a:ext cx="365125" cy="439738"/>
              <a:chOff x="607919" y="1023656"/>
              <a:chExt cx="336177" cy="372352"/>
            </a:xfrm>
          </p:grpSpPr>
          <p:sp>
            <p:nvSpPr>
              <p:cNvPr id="10310" name="Oval 65"/>
              <p:cNvSpPr>
                <a:spLocks noChangeArrowheads="1"/>
              </p:cNvSpPr>
              <p:nvPr/>
            </p:nvSpPr>
            <p:spPr bwMode="auto">
              <a:xfrm>
                <a:off x="607919" y="1059831"/>
                <a:ext cx="336177" cy="33617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11" name="Text Box 66"/>
              <p:cNvSpPr txBox="1">
                <a:spLocks noChangeArrowheads="1"/>
              </p:cNvSpPr>
              <p:nvPr/>
            </p:nvSpPr>
            <p:spPr bwMode="auto">
              <a:xfrm>
                <a:off x="617942" y="1126445"/>
                <a:ext cx="163286" cy="2200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pPr algn="ctr"/>
                <a:r>
                  <a:rPr lang="fr-FR" sz="1600">
                    <a:solidFill>
                      <a:srgbClr val="000000"/>
                    </a:solidFill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10312" name="Text Box 67"/>
              <p:cNvSpPr txBox="1">
                <a:spLocks noChangeArrowheads="1"/>
              </p:cNvSpPr>
              <p:nvPr/>
            </p:nvSpPr>
            <p:spPr bwMode="auto">
              <a:xfrm>
                <a:off x="685800" y="1023656"/>
                <a:ext cx="220916" cy="2200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pPr algn="ctr"/>
                <a:r>
                  <a:rPr lang="fr-FR" sz="1600">
                    <a:solidFill>
                      <a:srgbClr val="000000"/>
                    </a:solidFill>
                    <a:latin typeface="Calibri" pitchFamily="34" charset="0"/>
                  </a:rPr>
                  <a:t>+</a:t>
                </a:r>
              </a:p>
            </p:txBody>
          </p:sp>
        </p:grpSp>
        <p:grpSp>
          <p:nvGrpSpPr>
            <p:cNvPr id="6" name="Groupe 90"/>
            <p:cNvGrpSpPr>
              <a:grpSpLocks/>
            </p:cNvGrpSpPr>
            <p:nvPr/>
          </p:nvGrpSpPr>
          <p:grpSpPr bwMode="auto">
            <a:xfrm>
              <a:off x="6089731" y="1561715"/>
              <a:ext cx="1736011" cy="1431925"/>
              <a:chOff x="5824371" y="2312712"/>
              <a:chExt cx="1885950" cy="1542708"/>
            </a:xfrm>
          </p:grpSpPr>
          <p:sp>
            <p:nvSpPr>
              <p:cNvPr id="10305" name="Oval 19"/>
              <p:cNvSpPr>
                <a:spLocks noChangeArrowheads="1"/>
              </p:cNvSpPr>
              <p:nvPr/>
            </p:nvSpPr>
            <p:spPr bwMode="auto">
              <a:xfrm>
                <a:off x="6459070" y="3372700"/>
                <a:ext cx="398930" cy="48272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06" name="Text Box 20"/>
              <p:cNvSpPr txBox="1">
                <a:spLocks noChangeArrowheads="1"/>
              </p:cNvSpPr>
              <p:nvPr/>
            </p:nvSpPr>
            <p:spPr bwMode="auto">
              <a:xfrm>
                <a:off x="6429532" y="3512814"/>
                <a:ext cx="265953" cy="241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pPr algn="ctr"/>
                <a:r>
                  <a:rPr lang="fr-FR" sz="1600">
                    <a:solidFill>
                      <a:srgbClr val="000000"/>
                    </a:solidFill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10307" name="Text Box 21"/>
              <p:cNvSpPr txBox="1">
                <a:spLocks noChangeArrowheads="1"/>
              </p:cNvSpPr>
              <p:nvPr/>
            </p:nvSpPr>
            <p:spPr bwMode="auto">
              <a:xfrm>
                <a:off x="6527031" y="3366325"/>
                <a:ext cx="265952" cy="241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pPr algn="ctr"/>
                <a:r>
                  <a:rPr lang="fr-FR" sz="1600">
                    <a:solidFill>
                      <a:srgbClr val="000000"/>
                    </a:solidFill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10308" name="Line 22"/>
              <p:cNvSpPr>
                <a:spLocks noChangeShapeType="1"/>
              </p:cNvSpPr>
              <p:nvPr/>
            </p:nvSpPr>
            <p:spPr bwMode="auto">
              <a:xfrm>
                <a:off x="6658536" y="2889979"/>
                <a:ext cx="0" cy="48272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0309" name="Text Box 226"/>
              <p:cNvSpPr txBox="1">
                <a:spLocks noChangeAspect="1" noChangeArrowheads="1"/>
              </p:cNvSpPr>
              <p:nvPr/>
            </p:nvSpPr>
            <p:spPr bwMode="auto">
              <a:xfrm>
                <a:off x="5824371" y="2312712"/>
                <a:ext cx="1885950" cy="8286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pPr algn="ctr"/>
                <a:r>
                  <a:rPr lang="en-US" sz="1600" i="1">
                    <a:solidFill>
                      <a:srgbClr val="339933"/>
                    </a:solidFill>
                    <a:latin typeface="Calibri" pitchFamily="34" charset="0"/>
                  </a:rPr>
                  <a:t>W(q)</a:t>
                </a:r>
              </a:p>
            </p:txBody>
          </p:sp>
        </p:grpSp>
        <p:sp>
          <p:nvSpPr>
            <p:cNvPr id="10270" name="Text Box 1"/>
            <p:cNvSpPr txBox="1">
              <a:spLocks noChangeArrowheads="1"/>
            </p:cNvSpPr>
            <p:nvPr/>
          </p:nvSpPr>
          <p:spPr bwMode="auto">
            <a:xfrm>
              <a:off x="2714038" y="763368"/>
              <a:ext cx="1007922" cy="5705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0070C0"/>
                  </a:solidFill>
                  <a:latin typeface="Calibri" pitchFamily="34" charset="0"/>
                </a:rPr>
                <a:t>K</a:t>
              </a:r>
              <a:r>
                <a:rPr lang="fr-FR" sz="1600" baseline="-25000">
                  <a:solidFill>
                    <a:srgbClr val="0070C0"/>
                  </a:solidFill>
                  <a:latin typeface="Calibri" pitchFamily="34" charset="0"/>
                </a:rPr>
                <a:t>g</a:t>
              </a:r>
              <a:r>
                <a:rPr lang="fr-FR" sz="1600">
                  <a:solidFill>
                    <a:srgbClr val="0070C0"/>
                  </a:solidFill>
                  <a:latin typeface="Calibri" pitchFamily="34" charset="0"/>
                </a:rPr>
                <a:t>(q)</a:t>
              </a:r>
            </a:p>
          </p:txBody>
        </p:sp>
        <p:sp>
          <p:nvSpPr>
            <p:cNvPr id="10271" name="Text Box 2"/>
            <p:cNvSpPr txBox="1">
              <a:spLocks noChangeArrowheads="1"/>
            </p:cNvSpPr>
            <p:nvPr/>
          </p:nvSpPr>
          <p:spPr bwMode="auto">
            <a:xfrm>
              <a:off x="5389501" y="2471353"/>
              <a:ext cx="969963" cy="596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G(q)=q</a:t>
              </a:r>
              <a:r>
                <a:rPr lang="en-US" sz="1600" baseline="30000">
                  <a:solidFill>
                    <a:srgbClr val="000000"/>
                  </a:solidFill>
                  <a:latin typeface="Calibri" pitchFamily="34" charset="0"/>
                </a:rPr>
                <a:t>-1</a:t>
              </a:r>
            </a:p>
          </p:txBody>
        </p:sp>
        <p:sp>
          <p:nvSpPr>
            <p:cNvPr id="10272" name="Line 23"/>
            <p:cNvSpPr>
              <a:spLocks noChangeShapeType="1"/>
            </p:cNvSpPr>
            <p:nvPr/>
          </p:nvSpPr>
          <p:spPr bwMode="auto">
            <a:xfrm>
              <a:off x="7326251" y="2785678"/>
              <a:ext cx="0" cy="7302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0273" name="Line 24"/>
            <p:cNvSpPr>
              <a:spLocks noChangeShapeType="1"/>
            </p:cNvSpPr>
            <p:nvPr/>
          </p:nvSpPr>
          <p:spPr bwMode="auto">
            <a:xfrm flipH="1" flipV="1">
              <a:off x="2364694" y="3515928"/>
              <a:ext cx="2160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0274" name="Line 25"/>
            <p:cNvSpPr>
              <a:spLocks noChangeShapeType="1"/>
            </p:cNvSpPr>
            <p:nvPr/>
          </p:nvSpPr>
          <p:spPr bwMode="auto">
            <a:xfrm flipH="1" flipV="1">
              <a:off x="2355662" y="2982528"/>
              <a:ext cx="0" cy="533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CA"/>
            </a:p>
          </p:txBody>
        </p:sp>
        <p:grpSp>
          <p:nvGrpSpPr>
            <p:cNvPr id="7" name="Groupe 108"/>
            <p:cNvGrpSpPr>
              <a:grpSpLocks/>
            </p:cNvGrpSpPr>
            <p:nvPr/>
          </p:nvGrpSpPr>
          <p:grpSpPr bwMode="auto">
            <a:xfrm>
              <a:off x="2171512" y="2582478"/>
              <a:ext cx="365125" cy="463550"/>
              <a:chOff x="607919" y="1059831"/>
              <a:chExt cx="336177" cy="392206"/>
            </a:xfrm>
          </p:grpSpPr>
          <p:sp>
            <p:nvSpPr>
              <p:cNvPr id="10302" name="Oval 65"/>
              <p:cNvSpPr>
                <a:spLocks noChangeArrowheads="1"/>
              </p:cNvSpPr>
              <p:nvPr/>
            </p:nvSpPr>
            <p:spPr bwMode="auto">
              <a:xfrm>
                <a:off x="607919" y="1059831"/>
                <a:ext cx="336177" cy="33617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303" name="Text Box 66"/>
              <p:cNvSpPr txBox="1">
                <a:spLocks noChangeArrowheads="1"/>
              </p:cNvSpPr>
              <p:nvPr/>
            </p:nvSpPr>
            <p:spPr bwMode="auto">
              <a:xfrm>
                <a:off x="607919" y="1117227"/>
                <a:ext cx="163286" cy="2200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pPr algn="ctr"/>
                <a:r>
                  <a:rPr lang="fr-FR" sz="1600">
                    <a:solidFill>
                      <a:srgbClr val="000000"/>
                    </a:solidFill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10304" name="Text Box 67"/>
              <p:cNvSpPr txBox="1">
                <a:spLocks noChangeArrowheads="1"/>
              </p:cNvSpPr>
              <p:nvPr/>
            </p:nvSpPr>
            <p:spPr bwMode="auto">
              <a:xfrm>
                <a:off x="665549" y="1232019"/>
                <a:ext cx="220916" cy="2200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pPr algn="ctr"/>
                <a:r>
                  <a:rPr lang="fr-FR" sz="1600">
                    <a:solidFill>
                      <a:srgbClr val="000000"/>
                    </a:solidFill>
                    <a:latin typeface="Calibri" pitchFamily="34" charset="0"/>
                  </a:rPr>
                  <a:t>-</a:t>
                </a:r>
              </a:p>
            </p:txBody>
          </p:sp>
        </p:grpSp>
        <p:sp>
          <p:nvSpPr>
            <p:cNvPr id="10276" name="Text Box 1"/>
            <p:cNvSpPr txBox="1">
              <a:spLocks noChangeArrowheads="1"/>
            </p:cNvSpPr>
            <p:nvPr/>
          </p:nvSpPr>
          <p:spPr bwMode="auto">
            <a:xfrm>
              <a:off x="2699896" y="2476115"/>
              <a:ext cx="1039813" cy="5969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C00000"/>
                  </a:solidFill>
                  <a:latin typeface="Calibri" pitchFamily="34" charset="0"/>
                </a:rPr>
                <a:t>H(q)</a:t>
              </a:r>
            </a:p>
          </p:txBody>
        </p:sp>
        <p:sp>
          <p:nvSpPr>
            <p:cNvPr id="10277" name="Line 24"/>
            <p:cNvSpPr>
              <a:spLocks noChangeShapeType="1"/>
            </p:cNvSpPr>
            <p:nvPr/>
          </p:nvSpPr>
          <p:spPr bwMode="auto">
            <a:xfrm flipH="1" flipV="1">
              <a:off x="5424426" y="3523865"/>
              <a:ext cx="190023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0278" name="Text Box 2"/>
            <p:cNvSpPr txBox="1">
              <a:spLocks noChangeArrowheads="1"/>
            </p:cNvSpPr>
            <p:nvPr/>
          </p:nvSpPr>
          <p:spPr bwMode="auto">
            <a:xfrm>
              <a:off x="4487801" y="3190490"/>
              <a:ext cx="917575" cy="59848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000000"/>
                  </a:solidFill>
                  <a:latin typeface="Calibri" pitchFamily="34" charset="0"/>
                </a:rPr>
                <a:t>1</a:t>
              </a:r>
              <a:endParaRPr lang="fr-FR" sz="1600" baseline="300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grpSp>
          <p:nvGrpSpPr>
            <p:cNvPr id="8" name="Groupe 43"/>
            <p:cNvGrpSpPr>
              <a:grpSpLocks/>
            </p:cNvGrpSpPr>
            <p:nvPr/>
          </p:nvGrpSpPr>
          <p:grpSpPr bwMode="auto">
            <a:xfrm>
              <a:off x="4700073" y="838945"/>
              <a:ext cx="1686183" cy="448503"/>
              <a:chOff x="4553972" y="4653136"/>
              <a:chExt cx="1685692" cy="448270"/>
            </a:xfrm>
          </p:grpSpPr>
          <p:sp>
            <p:nvSpPr>
              <p:cNvPr id="10297" name="Oval 19"/>
              <p:cNvSpPr>
                <a:spLocks noChangeArrowheads="1"/>
              </p:cNvSpPr>
              <p:nvPr/>
            </p:nvSpPr>
            <p:spPr bwMode="auto">
              <a:xfrm>
                <a:off x="4572000" y="4653136"/>
                <a:ext cx="367029" cy="44827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98" name="Text Box 20"/>
              <p:cNvSpPr txBox="1">
                <a:spLocks noChangeArrowheads="1"/>
              </p:cNvSpPr>
              <p:nvPr/>
            </p:nvSpPr>
            <p:spPr bwMode="auto">
              <a:xfrm>
                <a:off x="4553972" y="4764941"/>
                <a:ext cx="244686" cy="224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pPr algn="ctr"/>
                <a:r>
                  <a:rPr lang="fr-FR" sz="1600">
                    <a:solidFill>
                      <a:srgbClr val="000000"/>
                    </a:solidFill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10299" name="Text Box 21"/>
              <p:cNvSpPr txBox="1">
                <a:spLocks noChangeArrowheads="1"/>
              </p:cNvSpPr>
              <p:nvPr/>
            </p:nvSpPr>
            <p:spPr bwMode="auto">
              <a:xfrm>
                <a:off x="4750219" y="4765193"/>
                <a:ext cx="244685" cy="224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pPr algn="ctr"/>
                <a:r>
                  <a:rPr lang="fr-FR" sz="1600">
                    <a:solidFill>
                      <a:srgbClr val="000000"/>
                    </a:solidFill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10300" name="Line 12"/>
              <p:cNvSpPr>
                <a:spLocks noChangeShapeType="1"/>
              </p:cNvSpPr>
              <p:nvPr/>
            </p:nvSpPr>
            <p:spPr bwMode="auto">
              <a:xfrm rot="10800000">
                <a:off x="4949183" y="4880040"/>
                <a:ext cx="30638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0301" name="Text Box 226"/>
              <p:cNvSpPr txBox="1">
                <a:spLocks noChangeAspect="1" noChangeArrowheads="1"/>
              </p:cNvSpPr>
              <p:nvPr/>
            </p:nvSpPr>
            <p:spPr bwMode="auto">
              <a:xfrm>
                <a:off x="5303833" y="4665816"/>
                <a:ext cx="935831" cy="3726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r>
                  <a:rPr lang="en-US" sz="1600" i="1">
                    <a:solidFill>
                      <a:srgbClr val="339933"/>
                    </a:solidFill>
                    <a:latin typeface="Calibri" pitchFamily="34" charset="0"/>
                  </a:rPr>
                  <a:t>D(q)</a:t>
                </a:r>
              </a:p>
            </p:txBody>
          </p:sp>
        </p:grpSp>
        <p:sp>
          <p:nvSpPr>
            <p:cNvPr id="10280" name="Line 98"/>
            <p:cNvSpPr>
              <a:spLocks noChangeShapeType="1"/>
            </p:cNvSpPr>
            <p:nvPr/>
          </p:nvSpPr>
          <p:spPr bwMode="auto">
            <a:xfrm flipH="1">
              <a:off x="1489712" y="1669145"/>
              <a:ext cx="0" cy="1836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0281" name="Line 99"/>
            <p:cNvSpPr>
              <a:spLocks noChangeShapeType="1"/>
            </p:cNvSpPr>
            <p:nvPr/>
          </p:nvSpPr>
          <p:spPr bwMode="auto">
            <a:xfrm>
              <a:off x="1993768" y="1665492"/>
              <a:ext cx="720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0282" name="Line 115"/>
            <p:cNvSpPr>
              <a:spLocks noChangeShapeType="1"/>
            </p:cNvSpPr>
            <p:nvPr/>
          </p:nvSpPr>
          <p:spPr bwMode="auto">
            <a:xfrm flipV="1">
              <a:off x="1999248" y="1954895"/>
              <a:ext cx="0" cy="2857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0283" name="Line 68"/>
            <p:cNvSpPr>
              <a:spLocks noChangeShapeType="1"/>
            </p:cNvSpPr>
            <p:nvPr/>
          </p:nvSpPr>
          <p:spPr bwMode="auto">
            <a:xfrm>
              <a:off x="1999247" y="1954895"/>
              <a:ext cx="720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0284" name="Line 10"/>
            <p:cNvSpPr>
              <a:spLocks noChangeShapeType="1"/>
            </p:cNvSpPr>
            <p:nvPr/>
          </p:nvSpPr>
          <p:spPr bwMode="auto">
            <a:xfrm>
              <a:off x="3704584" y="1807467"/>
              <a:ext cx="576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0285" name="Line 16"/>
            <p:cNvSpPr>
              <a:spLocks noChangeShapeType="1"/>
            </p:cNvSpPr>
            <p:nvPr/>
          </p:nvSpPr>
          <p:spPr bwMode="auto">
            <a:xfrm flipH="1">
              <a:off x="4289792" y="1807539"/>
              <a:ext cx="0" cy="756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0286" name="Text Box 100"/>
            <p:cNvSpPr txBox="1">
              <a:spLocks noChangeArrowheads="1"/>
            </p:cNvSpPr>
            <p:nvPr/>
          </p:nvSpPr>
          <p:spPr bwMode="auto">
            <a:xfrm>
              <a:off x="2713770" y="1478246"/>
              <a:ext cx="1013669" cy="61403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CC00CC"/>
                  </a:solidFill>
                  <a:latin typeface="Calibri" pitchFamily="34" charset="0"/>
                </a:rPr>
                <a:t>H</a:t>
              </a:r>
              <a:r>
                <a:rPr lang="fr-FR" sz="1600" baseline="-25000">
                  <a:solidFill>
                    <a:srgbClr val="CC00CC"/>
                  </a:solidFill>
                  <a:latin typeface="Calibri" pitchFamily="34" charset="0"/>
                </a:rPr>
                <a:t>a</a:t>
              </a:r>
              <a:r>
                <a:rPr lang="fr-FR" sz="1600">
                  <a:solidFill>
                    <a:srgbClr val="CC00CC"/>
                  </a:solidFill>
                  <a:latin typeface="Calibri" pitchFamily="34" charset="0"/>
                </a:rPr>
                <a:t>(q)</a:t>
              </a:r>
              <a:endParaRPr lang="en-US" sz="1600">
                <a:solidFill>
                  <a:srgbClr val="CC00CC"/>
                </a:solidFill>
                <a:latin typeface="Calibri" pitchFamily="34" charset="0"/>
              </a:endParaRPr>
            </a:p>
          </p:txBody>
        </p:sp>
        <p:grpSp>
          <p:nvGrpSpPr>
            <p:cNvPr id="9" name="Groupe 112"/>
            <p:cNvGrpSpPr>
              <a:grpSpLocks/>
            </p:cNvGrpSpPr>
            <p:nvPr/>
          </p:nvGrpSpPr>
          <p:grpSpPr bwMode="auto">
            <a:xfrm>
              <a:off x="4100056" y="2529835"/>
              <a:ext cx="365125" cy="439738"/>
              <a:chOff x="607919" y="1023656"/>
              <a:chExt cx="336177" cy="372352"/>
            </a:xfrm>
          </p:grpSpPr>
          <p:sp>
            <p:nvSpPr>
              <p:cNvPr id="10294" name="Oval 65"/>
              <p:cNvSpPr>
                <a:spLocks noChangeArrowheads="1"/>
              </p:cNvSpPr>
              <p:nvPr/>
            </p:nvSpPr>
            <p:spPr bwMode="auto">
              <a:xfrm>
                <a:off x="607919" y="1059831"/>
                <a:ext cx="336177" cy="33617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295" name="Text Box 66"/>
              <p:cNvSpPr txBox="1">
                <a:spLocks noChangeArrowheads="1"/>
              </p:cNvSpPr>
              <p:nvPr/>
            </p:nvSpPr>
            <p:spPr bwMode="auto">
              <a:xfrm>
                <a:off x="617942" y="1135663"/>
                <a:ext cx="163286" cy="2200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pPr algn="ctr"/>
                <a:r>
                  <a:rPr lang="fr-FR" sz="1600">
                    <a:solidFill>
                      <a:srgbClr val="000000"/>
                    </a:solidFill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10296" name="Text Box 67"/>
              <p:cNvSpPr txBox="1">
                <a:spLocks noChangeArrowheads="1"/>
              </p:cNvSpPr>
              <p:nvPr/>
            </p:nvSpPr>
            <p:spPr bwMode="auto">
              <a:xfrm>
                <a:off x="685800" y="1023656"/>
                <a:ext cx="220916" cy="2200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pPr algn="ctr"/>
                <a:r>
                  <a:rPr lang="fr-FR" sz="1600">
                    <a:solidFill>
                      <a:srgbClr val="000000"/>
                    </a:solidFill>
                    <a:latin typeface="Calibri" pitchFamily="34" charset="0"/>
                  </a:rPr>
                  <a:t>-</a:t>
                </a:r>
              </a:p>
            </p:txBody>
          </p:sp>
        </p:grpSp>
        <p:sp>
          <p:nvSpPr>
            <p:cNvPr id="10288" name="Line 116"/>
            <p:cNvSpPr>
              <a:spLocks noChangeShapeType="1"/>
            </p:cNvSpPr>
            <p:nvPr/>
          </p:nvSpPr>
          <p:spPr bwMode="auto">
            <a:xfrm flipV="1">
              <a:off x="2803912" y="1366275"/>
              <a:ext cx="821143" cy="781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0289" name="Line 10"/>
            <p:cNvSpPr>
              <a:spLocks noChangeShapeType="1"/>
            </p:cNvSpPr>
            <p:nvPr/>
          </p:nvSpPr>
          <p:spPr bwMode="auto">
            <a:xfrm>
              <a:off x="2002264" y="2240659"/>
              <a:ext cx="1908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0290" name="Line 16"/>
            <p:cNvSpPr>
              <a:spLocks noChangeShapeType="1"/>
            </p:cNvSpPr>
            <p:nvPr/>
          </p:nvSpPr>
          <p:spPr bwMode="auto">
            <a:xfrm flipH="1">
              <a:off x="3911464" y="2240131"/>
              <a:ext cx="0" cy="540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0291" name="Line 10"/>
            <p:cNvSpPr>
              <a:spLocks noChangeShapeType="1"/>
            </p:cNvSpPr>
            <p:nvPr/>
          </p:nvSpPr>
          <p:spPr bwMode="auto">
            <a:xfrm>
              <a:off x="1489712" y="3515928"/>
              <a:ext cx="936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0292" name="Line 10"/>
            <p:cNvSpPr>
              <a:spLocks noChangeShapeType="1"/>
            </p:cNvSpPr>
            <p:nvPr/>
          </p:nvSpPr>
          <p:spPr bwMode="auto">
            <a:xfrm>
              <a:off x="1489712" y="1665492"/>
              <a:ext cx="504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0293" name="Line 10"/>
            <p:cNvSpPr>
              <a:spLocks noChangeShapeType="1"/>
            </p:cNvSpPr>
            <p:nvPr/>
          </p:nvSpPr>
          <p:spPr bwMode="auto">
            <a:xfrm>
              <a:off x="1493010" y="1055588"/>
              <a:ext cx="1224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CA"/>
            </a:p>
          </p:txBody>
        </p:sp>
      </p:grpSp>
      <p:grpSp>
        <p:nvGrpSpPr>
          <p:cNvPr id="10" name="Groupe 38"/>
          <p:cNvGrpSpPr>
            <a:grpSpLocks/>
          </p:cNvGrpSpPr>
          <p:nvPr/>
        </p:nvGrpSpPr>
        <p:grpSpPr bwMode="auto">
          <a:xfrm>
            <a:off x="3851275" y="3573463"/>
            <a:ext cx="5041900" cy="2900362"/>
            <a:chOff x="611560" y="3068960"/>
            <a:chExt cx="5041155" cy="2900065"/>
          </a:xfrm>
        </p:grpSpPr>
        <p:grpSp>
          <p:nvGrpSpPr>
            <p:cNvPr id="11" name="Groupe 24"/>
            <p:cNvGrpSpPr>
              <a:grpSpLocks/>
            </p:cNvGrpSpPr>
            <p:nvPr/>
          </p:nvGrpSpPr>
          <p:grpSpPr bwMode="auto">
            <a:xfrm>
              <a:off x="755576" y="3068960"/>
              <a:ext cx="4897139" cy="2900065"/>
              <a:chOff x="2843213" y="1412875"/>
              <a:chExt cx="5832475" cy="3565892"/>
            </a:xfrm>
          </p:grpSpPr>
          <p:grpSp>
            <p:nvGrpSpPr>
              <p:cNvPr id="12" name="Groupe 14"/>
              <p:cNvGrpSpPr>
                <a:grpSpLocks/>
              </p:cNvGrpSpPr>
              <p:nvPr/>
            </p:nvGrpSpPr>
            <p:grpSpPr bwMode="auto">
              <a:xfrm>
                <a:off x="2843213" y="1412875"/>
                <a:ext cx="5832475" cy="3470275"/>
                <a:chOff x="1043608" y="1412776"/>
                <a:chExt cx="6801178" cy="3902595"/>
              </a:xfrm>
            </p:grpSpPr>
            <p:pic>
              <p:nvPicPr>
                <p:cNvPr id="10255" name="Picture 3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>
                  <a:off x="1331640" y="1412776"/>
                  <a:ext cx="6513146" cy="3531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256" name="Picture 5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/>
                <a:stretch>
                  <a:fillRect/>
                </a:stretch>
              </p:blipFill>
              <p:spPr bwMode="auto">
                <a:xfrm>
                  <a:off x="1043608" y="2276872"/>
                  <a:ext cx="230187" cy="1238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257" name="Picture 6"/>
                <p:cNvPicPr>
                  <a:picLocks noChangeAspect="1" noChangeArrowheads="1"/>
                </p:cNvPicPr>
                <p:nvPr/>
              </p:nvPicPr>
              <p:blipFill>
                <a:blip r:embed="rId4" cstate="screen"/>
                <a:srcRect/>
                <a:stretch>
                  <a:fillRect/>
                </a:stretch>
              </p:blipFill>
              <p:spPr bwMode="auto">
                <a:xfrm>
                  <a:off x="3779912" y="5085184"/>
                  <a:ext cx="1868487" cy="2301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9" name="Forme libre 88"/>
                <p:cNvSpPr/>
                <p:nvPr/>
              </p:nvSpPr>
              <p:spPr>
                <a:xfrm>
                  <a:off x="3310327" y="1480818"/>
                  <a:ext cx="4404400" cy="3309944"/>
                </a:xfrm>
                <a:custGeom>
                  <a:avLst/>
                  <a:gdLst>
                    <a:gd name="connsiteX0" fmla="*/ 0 w 4405312"/>
                    <a:gd name="connsiteY0" fmla="*/ 0 h 3309938"/>
                    <a:gd name="connsiteX1" fmla="*/ 4762 w 4405312"/>
                    <a:gd name="connsiteY1" fmla="*/ 71438 h 3309938"/>
                    <a:gd name="connsiteX2" fmla="*/ 23812 w 4405312"/>
                    <a:gd name="connsiteY2" fmla="*/ 76200 h 3309938"/>
                    <a:gd name="connsiteX3" fmla="*/ 23812 w 4405312"/>
                    <a:gd name="connsiteY3" fmla="*/ 166688 h 3309938"/>
                    <a:gd name="connsiteX4" fmla="*/ 52387 w 4405312"/>
                    <a:gd name="connsiteY4" fmla="*/ 171450 h 3309938"/>
                    <a:gd name="connsiteX5" fmla="*/ 52387 w 4405312"/>
                    <a:gd name="connsiteY5" fmla="*/ 261938 h 3309938"/>
                    <a:gd name="connsiteX6" fmla="*/ 80962 w 4405312"/>
                    <a:gd name="connsiteY6" fmla="*/ 271463 h 3309938"/>
                    <a:gd name="connsiteX7" fmla="*/ 80962 w 4405312"/>
                    <a:gd name="connsiteY7" fmla="*/ 338138 h 3309938"/>
                    <a:gd name="connsiteX8" fmla="*/ 100012 w 4405312"/>
                    <a:gd name="connsiteY8" fmla="*/ 342900 h 3309938"/>
                    <a:gd name="connsiteX9" fmla="*/ 104775 w 4405312"/>
                    <a:gd name="connsiteY9" fmla="*/ 433388 h 3309938"/>
                    <a:gd name="connsiteX10" fmla="*/ 123825 w 4405312"/>
                    <a:gd name="connsiteY10" fmla="*/ 438150 h 3309938"/>
                    <a:gd name="connsiteX11" fmla="*/ 133350 w 4405312"/>
                    <a:gd name="connsiteY11" fmla="*/ 500063 h 3309938"/>
                    <a:gd name="connsiteX12" fmla="*/ 152400 w 4405312"/>
                    <a:gd name="connsiteY12" fmla="*/ 519113 h 3309938"/>
                    <a:gd name="connsiteX13" fmla="*/ 161925 w 4405312"/>
                    <a:gd name="connsiteY13" fmla="*/ 581025 h 3309938"/>
                    <a:gd name="connsiteX14" fmla="*/ 166687 w 4405312"/>
                    <a:gd name="connsiteY14" fmla="*/ 600075 h 3309938"/>
                    <a:gd name="connsiteX15" fmla="*/ 180975 w 4405312"/>
                    <a:gd name="connsiteY15" fmla="*/ 657225 h 3309938"/>
                    <a:gd name="connsiteX16" fmla="*/ 204787 w 4405312"/>
                    <a:gd name="connsiteY16" fmla="*/ 676275 h 3309938"/>
                    <a:gd name="connsiteX17" fmla="*/ 214312 w 4405312"/>
                    <a:gd name="connsiteY17" fmla="*/ 747713 h 3309938"/>
                    <a:gd name="connsiteX18" fmla="*/ 238125 w 4405312"/>
                    <a:gd name="connsiteY18" fmla="*/ 742950 h 3309938"/>
                    <a:gd name="connsiteX19" fmla="*/ 242887 w 4405312"/>
                    <a:gd name="connsiteY19" fmla="*/ 804863 h 3309938"/>
                    <a:gd name="connsiteX20" fmla="*/ 261937 w 4405312"/>
                    <a:gd name="connsiteY20" fmla="*/ 804863 h 3309938"/>
                    <a:gd name="connsiteX21" fmla="*/ 266700 w 4405312"/>
                    <a:gd name="connsiteY21" fmla="*/ 866775 h 3309938"/>
                    <a:gd name="connsiteX22" fmla="*/ 280987 w 4405312"/>
                    <a:gd name="connsiteY22" fmla="*/ 881063 h 3309938"/>
                    <a:gd name="connsiteX23" fmla="*/ 280987 w 4405312"/>
                    <a:gd name="connsiteY23" fmla="*/ 933450 h 3309938"/>
                    <a:gd name="connsiteX24" fmla="*/ 300037 w 4405312"/>
                    <a:gd name="connsiteY24" fmla="*/ 952500 h 3309938"/>
                    <a:gd name="connsiteX25" fmla="*/ 314325 w 4405312"/>
                    <a:gd name="connsiteY25" fmla="*/ 1000125 h 3309938"/>
                    <a:gd name="connsiteX26" fmla="*/ 333375 w 4405312"/>
                    <a:gd name="connsiteY26" fmla="*/ 1000125 h 3309938"/>
                    <a:gd name="connsiteX27" fmla="*/ 333375 w 4405312"/>
                    <a:gd name="connsiteY27" fmla="*/ 1042988 h 3309938"/>
                    <a:gd name="connsiteX28" fmla="*/ 347662 w 4405312"/>
                    <a:gd name="connsiteY28" fmla="*/ 1076325 h 3309938"/>
                    <a:gd name="connsiteX29" fmla="*/ 357187 w 4405312"/>
                    <a:gd name="connsiteY29" fmla="*/ 1081088 h 3309938"/>
                    <a:gd name="connsiteX30" fmla="*/ 357187 w 4405312"/>
                    <a:gd name="connsiteY30" fmla="*/ 1123950 h 3309938"/>
                    <a:gd name="connsiteX31" fmla="*/ 371475 w 4405312"/>
                    <a:gd name="connsiteY31" fmla="*/ 1128713 h 3309938"/>
                    <a:gd name="connsiteX32" fmla="*/ 385762 w 4405312"/>
                    <a:gd name="connsiteY32" fmla="*/ 1176338 h 3309938"/>
                    <a:gd name="connsiteX33" fmla="*/ 414337 w 4405312"/>
                    <a:gd name="connsiteY33" fmla="*/ 1190625 h 3309938"/>
                    <a:gd name="connsiteX34" fmla="*/ 404812 w 4405312"/>
                    <a:gd name="connsiteY34" fmla="*/ 1228725 h 3309938"/>
                    <a:gd name="connsiteX35" fmla="*/ 433387 w 4405312"/>
                    <a:gd name="connsiteY35" fmla="*/ 1252538 h 3309938"/>
                    <a:gd name="connsiteX36" fmla="*/ 428625 w 4405312"/>
                    <a:gd name="connsiteY36" fmla="*/ 1281113 h 3309938"/>
                    <a:gd name="connsiteX37" fmla="*/ 438150 w 4405312"/>
                    <a:gd name="connsiteY37" fmla="*/ 1295400 h 3309938"/>
                    <a:gd name="connsiteX38" fmla="*/ 452437 w 4405312"/>
                    <a:gd name="connsiteY38" fmla="*/ 1314450 h 3309938"/>
                    <a:gd name="connsiteX39" fmla="*/ 452437 w 4405312"/>
                    <a:gd name="connsiteY39" fmla="*/ 1338263 h 3309938"/>
                    <a:gd name="connsiteX40" fmla="*/ 476250 w 4405312"/>
                    <a:gd name="connsiteY40" fmla="*/ 1338263 h 3309938"/>
                    <a:gd name="connsiteX41" fmla="*/ 481012 w 4405312"/>
                    <a:gd name="connsiteY41" fmla="*/ 1366838 h 3309938"/>
                    <a:gd name="connsiteX42" fmla="*/ 504825 w 4405312"/>
                    <a:gd name="connsiteY42" fmla="*/ 1381125 h 3309938"/>
                    <a:gd name="connsiteX43" fmla="*/ 504825 w 4405312"/>
                    <a:gd name="connsiteY43" fmla="*/ 1414463 h 3309938"/>
                    <a:gd name="connsiteX44" fmla="*/ 519112 w 4405312"/>
                    <a:gd name="connsiteY44" fmla="*/ 1433513 h 3309938"/>
                    <a:gd name="connsiteX45" fmla="*/ 519112 w 4405312"/>
                    <a:gd name="connsiteY45" fmla="*/ 1471613 h 3309938"/>
                    <a:gd name="connsiteX46" fmla="*/ 557212 w 4405312"/>
                    <a:gd name="connsiteY46" fmla="*/ 1485900 h 3309938"/>
                    <a:gd name="connsiteX47" fmla="*/ 547687 w 4405312"/>
                    <a:gd name="connsiteY47" fmla="*/ 1524000 h 3309938"/>
                    <a:gd name="connsiteX48" fmla="*/ 576262 w 4405312"/>
                    <a:gd name="connsiteY48" fmla="*/ 1547813 h 3309938"/>
                    <a:gd name="connsiteX49" fmla="*/ 604837 w 4405312"/>
                    <a:gd name="connsiteY49" fmla="*/ 1600200 h 3309938"/>
                    <a:gd name="connsiteX50" fmla="*/ 652462 w 4405312"/>
                    <a:gd name="connsiteY50" fmla="*/ 1638300 h 3309938"/>
                    <a:gd name="connsiteX51" fmla="*/ 642937 w 4405312"/>
                    <a:gd name="connsiteY51" fmla="*/ 1652588 h 3309938"/>
                    <a:gd name="connsiteX52" fmla="*/ 733425 w 4405312"/>
                    <a:gd name="connsiteY52" fmla="*/ 1781175 h 3309938"/>
                    <a:gd name="connsiteX53" fmla="*/ 852487 w 4405312"/>
                    <a:gd name="connsiteY53" fmla="*/ 1947863 h 3309938"/>
                    <a:gd name="connsiteX54" fmla="*/ 942975 w 4405312"/>
                    <a:gd name="connsiteY54" fmla="*/ 2028825 h 3309938"/>
                    <a:gd name="connsiteX55" fmla="*/ 1071562 w 4405312"/>
                    <a:gd name="connsiteY55" fmla="*/ 2185988 h 3309938"/>
                    <a:gd name="connsiteX56" fmla="*/ 1323975 w 4405312"/>
                    <a:gd name="connsiteY56" fmla="*/ 2419350 h 3309938"/>
                    <a:gd name="connsiteX57" fmla="*/ 1543050 w 4405312"/>
                    <a:gd name="connsiteY57" fmla="*/ 2557463 h 3309938"/>
                    <a:gd name="connsiteX58" fmla="*/ 1804987 w 4405312"/>
                    <a:gd name="connsiteY58" fmla="*/ 2705100 h 3309938"/>
                    <a:gd name="connsiteX59" fmla="*/ 2138362 w 4405312"/>
                    <a:gd name="connsiteY59" fmla="*/ 2862263 h 3309938"/>
                    <a:gd name="connsiteX60" fmla="*/ 2300287 w 4405312"/>
                    <a:gd name="connsiteY60" fmla="*/ 2895600 h 3309938"/>
                    <a:gd name="connsiteX61" fmla="*/ 2452687 w 4405312"/>
                    <a:gd name="connsiteY61" fmla="*/ 2967038 h 3309938"/>
                    <a:gd name="connsiteX62" fmla="*/ 2762250 w 4405312"/>
                    <a:gd name="connsiteY62" fmla="*/ 3038475 h 3309938"/>
                    <a:gd name="connsiteX63" fmla="*/ 3014662 w 4405312"/>
                    <a:gd name="connsiteY63" fmla="*/ 3105150 h 3309938"/>
                    <a:gd name="connsiteX64" fmla="*/ 3219450 w 4405312"/>
                    <a:gd name="connsiteY64" fmla="*/ 3152775 h 3309938"/>
                    <a:gd name="connsiteX65" fmla="*/ 3457575 w 4405312"/>
                    <a:gd name="connsiteY65" fmla="*/ 3190875 h 3309938"/>
                    <a:gd name="connsiteX66" fmla="*/ 3862387 w 4405312"/>
                    <a:gd name="connsiteY66" fmla="*/ 3238500 h 3309938"/>
                    <a:gd name="connsiteX67" fmla="*/ 4267200 w 4405312"/>
                    <a:gd name="connsiteY67" fmla="*/ 3295650 h 3309938"/>
                    <a:gd name="connsiteX68" fmla="*/ 4400550 w 4405312"/>
                    <a:gd name="connsiteY68" fmla="*/ 3309938 h 3309938"/>
                    <a:gd name="connsiteX69" fmla="*/ 4405312 w 4405312"/>
                    <a:gd name="connsiteY69" fmla="*/ 0 h 3309938"/>
                    <a:gd name="connsiteX70" fmla="*/ 0 w 4405312"/>
                    <a:gd name="connsiteY70" fmla="*/ 0 h 3309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</a:cxnLst>
                  <a:rect l="l" t="t" r="r" b="b"/>
                  <a:pathLst>
                    <a:path w="4405312" h="3309938">
                      <a:moveTo>
                        <a:pt x="0" y="0"/>
                      </a:moveTo>
                      <a:lnTo>
                        <a:pt x="4762" y="71438"/>
                      </a:lnTo>
                      <a:lnTo>
                        <a:pt x="23812" y="76200"/>
                      </a:lnTo>
                      <a:lnTo>
                        <a:pt x="23812" y="166688"/>
                      </a:lnTo>
                      <a:lnTo>
                        <a:pt x="52387" y="171450"/>
                      </a:lnTo>
                      <a:lnTo>
                        <a:pt x="52387" y="261938"/>
                      </a:lnTo>
                      <a:lnTo>
                        <a:pt x="80962" y="271463"/>
                      </a:lnTo>
                      <a:lnTo>
                        <a:pt x="80962" y="338138"/>
                      </a:lnTo>
                      <a:lnTo>
                        <a:pt x="100012" y="342900"/>
                      </a:lnTo>
                      <a:lnTo>
                        <a:pt x="104775" y="433388"/>
                      </a:lnTo>
                      <a:lnTo>
                        <a:pt x="123825" y="438150"/>
                      </a:lnTo>
                      <a:lnTo>
                        <a:pt x="133350" y="500063"/>
                      </a:lnTo>
                      <a:lnTo>
                        <a:pt x="152400" y="519113"/>
                      </a:lnTo>
                      <a:lnTo>
                        <a:pt x="161925" y="581025"/>
                      </a:lnTo>
                      <a:lnTo>
                        <a:pt x="166687" y="600075"/>
                      </a:lnTo>
                      <a:lnTo>
                        <a:pt x="180975" y="657225"/>
                      </a:lnTo>
                      <a:lnTo>
                        <a:pt x="204787" y="676275"/>
                      </a:lnTo>
                      <a:lnTo>
                        <a:pt x="214312" y="747713"/>
                      </a:lnTo>
                      <a:lnTo>
                        <a:pt x="238125" y="742950"/>
                      </a:lnTo>
                      <a:lnTo>
                        <a:pt x="242887" y="804863"/>
                      </a:lnTo>
                      <a:lnTo>
                        <a:pt x="261937" y="804863"/>
                      </a:lnTo>
                      <a:lnTo>
                        <a:pt x="266700" y="866775"/>
                      </a:lnTo>
                      <a:lnTo>
                        <a:pt x="280987" y="881063"/>
                      </a:lnTo>
                      <a:lnTo>
                        <a:pt x="280987" y="933450"/>
                      </a:lnTo>
                      <a:lnTo>
                        <a:pt x="300037" y="952500"/>
                      </a:lnTo>
                      <a:lnTo>
                        <a:pt x="314325" y="1000125"/>
                      </a:lnTo>
                      <a:lnTo>
                        <a:pt x="333375" y="1000125"/>
                      </a:lnTo>
                      <a:lnTo>
                        <a:pt x="333375" y="1042988"/>
                      </a:lnTo>
                      <a:lnTo>
                        <a:pt x="347662" y="1076325"/>
                      </a:lnTo>
                      <a:lnTo>
                        <a:pt x="357187" y="1081088"/>
                      </a:lnTo>
                      <a:lnTo>
                        <a:pt x="357187" y="1123950"/>
                      </a:lnTo>
                      <a:lnTo>
                        <a:pt x="371475" y="1128713"/>
                      </a:lnTo>
                      <a:lnTo>
                        <a:pt x="385762" y="1176338"/>
                      </a:lnTo>
                      <a:lnTo>
                        <a:pt x="414337" y="1190625"/>
                      </a:lnTo>
                      <a:lnTo>
                        <a:pt x="404812" y="1228725"/>
                      </a:lnTo>
                      <a:lnTo>
                        <a:pt x="433387" y="1252538"/>
                      </a:lnTo>
                      <a:lnTo>
                        <a:pt x="428625" y="1281113"/>
                      </a:lnTo>
                      <a:lnTo>
                        <a:pt x="438150" y="1295400"/>
                      </a:lnTo>
                      <a:lnTo>
                        <a:pt x="452437" y="1314450"/>
                      </a:lnTo>
                      <a:lnTo>
                        <a:pt x="452437" y="1338263"/>
                      </a:lnTo>
                      <a:lnTo>
                        <a:pt x="476250" y="1338263"/>
                      </a:lnTo>
                      <a:lnTo>
                        <a:pt x="481012" y="1366838"/>
                      </a:lnTo>
                      <a:lnTo>
                        <a:pt x="504825" y="1381125"/>
                      </a:lnTo>
                      <a:lnTo>
                        <a:pt x="504825" y="1414463"/>
                      </a:lnTo>
                      <a:lnTo>
                        <a:pt x="519112" y="1433513"/>
                      </a:lnTo>
                      <a:lnTo>
                        <a:pt x="519112" y="1471613"/>
                      </a:lnTo>
                      <a:lnTo>
                        <a:pt x="557212" y="1485900"/>
                      </a:lnTo>
                      <a:lnTo>
                        <a:pt x="547687" y="1524000"/>
                      </a:lnTo>
                      <a:lnTo>
                        <a:pt x="576262" y="1547813"/>
                      </a:lnTo>
                      <a:lnTo>
                        <a:pt x="604837" y="1600200"/>
                      </a:lnTo>
                      <a:lnTo>
                        <a:pt x="652462" y="1638300"/>
                      </a:lnTo>
                      <a:lnTo>
                        <a:pt x="642937" y="1652588"/>
                      </a:lnTo>
                      <a:lnTo>
                        <a:pt x="733425" y="1781175"/>
                      </a:lnTo>
                      <a:lnTo>
                        <a:pt x="852487" y="1947863"/>
                      </a:lnTo>
                      <a:lnTo>
                        <a:pt x="942975" y="2028825"/>
                      </a:lnTo>
                      <a:lnTo>
                        <a:pt x="1071562" y="2185988"/>
                      </a:lnTo>
                      <a:lnTo>
                        <a:pt x="1323975" y="2419350"/>
                      </a:lnTo>
                      <a:lnTo>
                        <a:pt x="1543050" y="2557463"/>
                      </a:lnTo>
                      <a:lnTo>
                        <a:pt x="1804987" y="2705100"/>
                      </a:lnTo>
                      <a:lnTo>
                        <a:pt x="2138362" y="2862263"/>
                      </a:lnTo>
                      <a:lnTo>
                        <a:pt x="2300287" y="2895600"/>
                      </a:lnTo>
                      <a:lnTo>
                        <a:pt x="2452687" y="2967038"/>
                      </a:lnTo>
                      <a:lnTo>
                        <a:pt x="2762250" y="3038475"/>
                      </a:lnTo>
                      <a:lnTo>
                        <a:pt x="3014662" y="3105150"/>
                      </a:lnTo>
                      <a:lnTo>
                        <a:pt x="3219450" y="3152775"/>
                      </a:lnTo>
                      <a:lnTo>
                        <a:pt x="3457575" y="3190875"/>
                      </a:lnTo>
                      <a:lnTo>
                        <a:pt x="3862387" y="3238500"/>
                      </a:lnTo>
                      <a:lnTo>
                        <a:pt x="4267200" y="3295650"/>
                      </a:lnTo>
                      <a:lnTo>
                        <a:pt x="4400550" y="3309938"/>
                      </a:lnTo>
                      <a:cubicBezTo>
                        <a:pt x="4402137" y="2206625"/>
                        <a:pt x="4403725" y="1103313"/>
                        <a:pt x="440531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  <a:alpha val="49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fr-FR"/>
                </a:p>
              </p:txBody>
            </p:sp>
          </p:grpSp>
          <p:sp>
            <p:nvSpPr>
              <p:cNvPr id="10254" name="Rectangle 21"/>
              <p:cNvSpPr>
                <a:spLocks noChangeArrowheads="1"/>
              </p:cNvSpPr>
              <p:nvPr/>
            </p:nvSpPr>
            <p:spPr bwMode="auto">
              <a:xfrm>
                <a:off x="4644908" y="4600327"/>
                <a:ext cx="2958043" cy="37844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/>
                  <a:t>Resonant frequency f</a:t>
                </a:r>
                <a:r>
                  <a:rPr lang="en-US" sz="1400" baseline="-25000"/>
                  <a:t>0</a:t>
                </a:r>
                <a:r>
                  <a:rPr lang="en-US" sz="1400"/>
                  <a:t> [Hz]</a:t>
                </a:r>
              </a:p>
            </p:txBody>
          </p:sp>
        </p:grpSp>
        <p:sp>
          <p:nvSpPr>
            <p:cNvPr id="10252" name="Rectangle 21"/>
            <p:cNvSpPr>
              <a:spLocks noChangeArrowheads="1"/>
            </p:cNvSpPr>
            <p:nvPr/>
          </p:nvSpPr>
          <p:spPr bwMode="auto">
            <a:xfrm rot="-5400000">
              <a:off x="81372" y="4103204"/>
              <a:ext cx="1368153" cy="30777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/>
                <a:t>Static gain G</a:t>
              </a:r>
              <a:r>
                <a:rPr lang="en-US" sz="1400" baseline="-25000"/>
                <a:t>o</a:t>
              </a:r>
            </a:p>
          </p:txBody>
        </p:sp>
      </p:grpSp>
      <p:sp>
        <p:nvSpPr>
          <p:cNvPr id="10249" name="Rectangle 21"/>
          <p:cNvSpPr>
            <a:spLocks noChangeArrowheads="1"/>
          </p:cNvSpPr>
          <p:nvPr/>
        </p:nvSpPr>
        <p:spPr bwMode="auto">
          <a:xfrm>
            <a:off x="900113" y="612775"/>
            <a:ext cx="2087562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C00000"/>
                </a:solidFill>
              </a:rPr>
              <a:t>Possibility to determine the pattern of the global isolation (K</a:t>
            </a:r>
            <a:r>
              <a:rPr lang="en-US" sz="1400" baseline="-25000">
                <a:solidFill>
                  <a:srgbClr val="C00000"/>
                </a:solidFill>
              </a:rPr>
              <a:t>g</a:t>
            </a:r>
            <a:r>
              <a:rPr lang="en-US" sz="140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10250" name="Rectangle 21"/>
          <p:cNvSpPr>
            <a:spLocks noChangeArrowheads="1"/>
          </p:cNvSpPr>
          <p:nvPr/>
        </p:nvSpPr>
        <p:spPr bwMode="auto">
          <a:xfrm>
            <a:off x="827088" y="3208338"/>
            <a:ext cx="2484437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rgbClr val="C00000"/>
                </a:solidFill>
              </a:rPr>
              <a:t>Example if we consider Kg as a second order low pass filter: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 Box 1"/>
          <p:cNvSpPr txBox="1">
            <a:spLocks noChangeArrowheads="1"/>
          </p:cNvSpPr>
          <p:nvPr/>
        </p:nvSpPr>
        <p:spPr bwMode="auto">
          <a:xfrm>
            <a:off x="2552700" y="2805113"/>
            <a:ext cx="2087563" cy="5715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7432" tIns="27432" rIns="27432" bIns="27432" anchor="ctr"/>
          <a:lstStyle/>
          <a:p>
            <a:pPr algn="ctr"/>
            <a:r>
              <a:rPr lang="fr-FR" sz="1600">
                <a:solidFill>
                  <a:srgbClr val="0070C0"/>
                </a:solidFill>
                <a:latin typeface="Calibri" pitchFamily="34" charset="0"/>
              </a:rPr>
              <a:t>Active/passive isolation</a:t>
            </a:r>
          </a:p>
        </p:txBody>
      </p:sp>
      <p:sp>
        <p:nvSpPr>
          <p:cNvPr id="12292" name="Espace réservé du pied de page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IWLC2010 Geneva 2010 A.Jeremie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790481-7520-4484-AAFA-7EE8A6B68794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  <p:sp>
        <p:nvSpPr>
          <p:cNvPr id="12294" name="Line 10"/>
          <p:cNvSpPr>
            <a:spLocks noChangeShapeType="1"/>
          </p:cNvSpPr>
          <p:nvPr/>
        </p:nvSpPr>
        <p:spPr bwMode="auto">
          <a:xfrm>
            <a:off x="2092325" y="4821238"/>
            <a:ext cx="2844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12295" name="Line 12"/>
          <p:cNvSpPr>
            <a:spLocks noChangeShapeType="1"/>
          </p:cNvSpPr>
          <p:nvPr/>
        </p:nvSpPr>
        <p:spPr bwMode="auto">
          <a:xfrm>
            <a:off x="5299075" y="4802188"/>
            <a:ext cx="3063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12296" name="Text Box 14"/>
          <p:cNvSpPr txBox="1">
            <a:spLocks noChangeArrowheads="1"/>
          </p:cNvSpPr>
          <p:nvPr/>
        </p:nvSpPr>
        <p:spPr bwMode="auto">
          <a:xfrm>
            <a:off x="4895850" y="4676775"/>
            <a:ext cx="24447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32" tIns="27432" rIns="27432" bIns="27432" anchor="ctr"/>
          <a:lstStyle/>
          <a:p>
            <a:pPr algn="ctr"/>
            <a:endParaRPr lang="en-US" sz="16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297" name="Line 16"/>
          <p:cNvSpPr>
            <a:spLocks noChangeShapeType="1"/>
          </p:cNvSpPr>
          <p:nvPr/>
        </p:nvSpPr>
        <p:spPr bwMode="auto">
          <a:xfrm flipH="1">
            <a:off x="5110163" y="3321050"/>
            <a:ext cx="0" cy="1295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12298" name="Text Box 28"/>
          <p:cNvSpPr txBox="1">
            <a:spLocks noChangeArrowheads="1"/>
          </p:cNvSpPr>
          <p:nvPr/>
        </p:nvSpPr>
        <p:spPr bwMode="auto">
          <a:xfrm>
            <a:off x="7718425" y="4564063"/>
            <a:ext cx="1017588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32" tIns="27432" rIns="27432" bIns="27432" anchor="ctr"/>
          <a:lstStyle/>
          <a:p>
            <a:pPr algn="ctr"/>
            <a:r>
              <a:rPr lang="fr-FR" sz="1600">
                <a:solidFill>
                  <a:srgbClr val="000000"/>
                </a:solidFill>
                <a:latin typeface="Calibri" pitchFamily="34" charset="0"/>
              </a:rPr>
              <a:t>Position </a:t>
            </a:r>
            <a:r>
              <a:rPr lang="en-US" sz="1600">
                <a:solidFill>
                  <a:srgbClr val="000000"/>
                </a:solidFill>
                <a:latin typeface="Calibri" pitchFamily="34" charset="0"/>
              </a:rPr>
              <a:t>at</a:t>
            </a:r>
            <a:r>
              <a:rPr lang="fr-FR" sz="1600">
                <a:solidFill>
                  <a:srgbClr val="000000"/>
                </a:solidFill>
                <a:latin typeface="Calibri" pitchFamily="34" charset="0"/>
              </a:rPr>
              <a:t> the IP: ∆Y</a:t>
            </a:r>
          </a:p>
        </p:txBody>
      </p:sp>
      <p:sp>
        <p:nvSpPr>
          <p:cNvPr id="12299" name="Line 10"/>
          <p:cNvSpPr>
            <a:spLocks noChangeShapeType="1"/>
          </p:cNvSpPr>
          <p:nvPr/>
        </p:nvSpPr>
        <p:spPr bwMode="auto">
          <a:xfrm>
            <a:off x="1708150" y="3087688"/>
            <a:ext cx="8270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12300" name="Line 10"/>
          <p:cNvSpPr>
            <a:spLocks noChangeShapeType="1"/>
          </p:cNvSpPr>
          <p:nvPr/>
        </p:nvSpPr>
        <p:spPr bwMode="auto">
          <a:xfrm>
            <a:off x="4648200" y="3087688"/>
            <a:ext cx="5762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2301" name="Line 18"/>
          <p:cNvSpPr>
            <a:spLocks noChangeShapeType="1"/>
          </p:cNvSpPr>
          <p:nvPr/>
        </p:nvSpPr>
        <p:spPr bwMode="auto">
          <a:xfrm flipV="1">
            <a:off x="6527800" y="4821238"/>
            <a:ext cx="11842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12302" name="Text Box 224"/>
          <p:cNvSpPr txBox="1">
            <a:spLocks noChangeAspect="1" noChangeArrowheads="1"/>
          </p:cNvSpPr>
          <p:nvPr/>
        </p:nvSpPr>
        <p:spPr bwMode="auto">
          <a:xfrm>
            <a:off x="1665288" y="2787650"/>
            <a:ext cx="7493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32" tIns="27432" rIns="27432" bIns="27432" anchor="ctr"/>
          <a:lstStyle/>
          <a:p>
            <a:r>
              <a:rPr lang="fr-FR" sz="1600" i="1">
                <a:solidFill>
                  <a:srgbClr val="339933"/>
                </a:solidFill>
                <a:latin typeface="Calibri" pitchFamily="34" charset="0"/>
              </a:rPr>
              <a:t>Ground</a:t>
            </a:r>
          </a:p>
          <a:p>
            <a:r>
              <a:rPr lang="fr-FR" sz="1600" i="1">
                <a:solidFill>
                  <a:srgbClr val="339933"/>
                </a:solidFill>
                <a:latin typeface="Calibri" pitchFamily="34" charset="0"/>
              </a:rPr>
              <a:t>motion</a:t>
            </a:r>
          </a:p>
        </p:txBody>
      </p:sp>
      <p:sp>
        <p:nvSpPr>
          <p:cNvPr id="12303" name="Text Box 9"/>
          <p:cNvSpPr txBox="1">
            <a:spLocks noChangeArrowheads="1"/>
          </p:cNvSpPr>
          <p:nvPr/>
        </p:nvSpPr>
        <p:spPr bwMode="auto">
          <a:xfrm>
            <a:off x="1462088" y="4364038"/>
            <a:ext cx="1376362" cy="59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7432" tIns="27432" rIns="27432" bIns="27432" anchor="ctr"/>
          <a:lstStyle/>
          <a:p>
            <a:pPr algn="ctr"/>
            <a:r>
              <a:rPr lang="fr-FR" sz="1600">
                <a:solidFill>
                  <a:srgbClr val="000000"/>
                </a:solidFill>
                <a:latin typeface="Calibri" pitchFamily="34" charset="0"/>
              </a:rPr>
              <a:t>Y=0</a:t>
            </a:r>
            <a:r>
              <a:rPr lang="en-US" sz="1600">
                <a:solidFill>
                  <a:srgbClr val="000000"/>
                </a:solidFill>
                <a:latin typeface="Calibri" pitchFamily="34" charset="0"/>
              </a:rPr>
              <a:t> </a:t>
            </a:r>
          </a:p>
        </p:txBody>
      </p:sp>
      <p:grpSp>
        <p:nvGrpSpPr>
          <p:cNvPr id="3" name="Groupe 112"/>
          <p:cNvGrpSpPr>
            <a:grpSpLocks/>
          </p:cNvGrpSpPr>
          <p:nvPr/>
        </p:nvGrpSpPr>
        <p:grpSpPr bwMode="auto">
          <a:xfrm>
            <a:off x="4922838" y="4572000"/>
            <a:ext cx="365125" cy="439738"/>
            <a:chOff x="607919" y="1023656"/>
            <a:chExt cx="336177" cy="372352"/>
          </a:xfrm>
        </p:grpSpPr>
        <p:sp>
          <p:nvSpPr>
            <p:cNvPr id="12364" name="Oval 65"/>
            <p:cNvSpPr>
              <a:spLocks noChangeArrowheads="1"/>
            </p:cNvSpPr>
            <p:nvPr/>
          </p:nvSpPr>
          <p:spPr bwMode="auto">
            <a:xfrm>
              <a:off x="607919" y="1059831"/>
              <a:ext cx="336177" cy="33617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65" name="Text Box 66"/>
            <p:cNvSpPr txBox="1">
              <a:spLocks noChangeArrowheads="1"/>
            </p:cNvSpPr>
            <p:nvPr/>
          </p:nvSpPr>
          <p:spPr bwMode="auto">
            <a:xfrm>
              <a:off x="617942" y="1126445"/>
              <a:ext cx="163286" cy="220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000000"/>
                  </a:solidFill>
                  <a:latin typeface="Calibri" pitchFamily="34" charset="0"/>
                </a:rPr>
                <a:t>+</a:t>
              </a:r>
            </a:p>
          </p:txBody>
        </p:sp>
        <p:sp>
          <p:nvSpPr>
            <p:cNvPr id="12366" name="Text Box 67"/>
            <p:cNvSpPr txBox="1">
              <a:spLocks noChangeArrowheads="1"/>
            </p:cNvSpPr>
            <p:nvPr/>
          </p:nvSpPr>
          <p:spPr bwMode="auto">
            <a:xfrm>
              <a:off x="685800" y="1023656"/>
              <a:ext cx="220916" cy="220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000000"/>
                  </a:solidFill>
                  <a:latin typeface="Calibri" pitchFamily="34" charset="0"/>
                </a:rPr>
                <a:t>+</a:t>
              </a:r>
            </a:p>
          </p:txBody>
        </p:sp>
      </p:grpSp>
      <p:grpSp>
        <p:nvGrpSpPr>
          <p:cNvPr id="5" name="Groupe 90"/>
          <p:cNvGrpSpPr>
            <a:grpSpLocks/>
          </p:cNvGrpSpPr>
          <p:nvPr/>
        </p:nvGrpSpPr>
        <p:grpSpPr bwMode="auto">
          <a:xfrm>
            <a:off x="6305550" y="3594100"/>
            <a:ext cx="1735138" cy="1431925"/>
            <a:chOff x="5824371" y="2312712"/>
            <a:chExt cx="1885950" cy="1542708"/>
          </a:xfrm>
        </p:grpSpPr>
        <p:sp>
          <p:nvSpPr>
            <p:cNvPr id="12359" name="Oval 19"/>
            <p:cNvSpPr>
              <a:spLocks noChangeArrowheads="1"/>
            </p:cNvSpPr>
            <p:nvPr/>
          </p:nvSpPr>
          <p:spPr bwMode="auto">
            <a:xfrm>
              <a:off x="6459070" y="3372700"/>
              <a:ext cx="398930" cy="48272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60" name="Text Box 20"/>
            <p:cNvSpPr txBox="1">
              <a:spLocks noChangeArrowheads="1"/>
            </p:cNvSpPr>
            <p:nvPr/>
          </p:nvSpPr>
          <p:spPr bwMode="auto">
            <a:xfrm>
              <a:off x="6429532" y="3512814"/>
              <a:ext cx="265953" cy="241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000000"/>
                  </a:solidFill>
                  <a:latin typeface="Calibri" pitchFamily="34" charset="0"/>
                </a:rPr>
                <a:t>+</a:t>
              </a:r>
            </a:p>
          </p:txBody>
        </p:sp>
        <p:sp>
          <p:nvSpPr>
            <p:cNvPr id="12361" name="Text Box 21"/>
            <p:cNvSpPr txBox="1">
              <a:spLocks noChangeArrowheads="1"/>
            </p:cNvSpPr>
            <p:nvPr/>
          </p:nvSpPr>
          <p:spPr bwMode="auto">
            <a:xfrm>
              <a:off x="6527031" y="3366325"/>
              <a:ext cx="265952" cy="241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000000"/>
                  </a:solidFill>
                  <a:latin typeface="Calibri" pitchFamily="34" charset="0"/>
                </a:rPr>
                <a:t>+</a:t>
              </a:r>
            </a:p>
          </p:txBody>
        </p:sp>
        <p:sp>
          <p:nvSpPr>
            <p:cNvPr id="12362" name="Line 22"/>
            <p:cNvSpPr>
              <a:spLocks noChangeShapeType="1"/>
            </p:cNvSpPr>
            <p:nvPr/>
          </p:nvSpPr>
          <p:spPr bwMode="auto">
            <a:xfrm>
              <a:off x="6658536" y="2889979"/>
              <a:ext cx="0" cy="4827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2363" name="Text Box 226"/>
            <p:cNvSpPr txBox="1">
              <a:spLocks noChangeAspect="1" noChangeArrowheads="1"/>
            </p:cNvSpPr>
            <p:nvPr/>
          </p:nvSpPr>
          <p:spPr bwMode="auto">
            <a:xfrm>
              <a:off x="5824371" y="2312712"/>
              <a:ext cx="1885950" cy="828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en-US" sz="1600" i="1">
                  <a:solidFill>
                    <a:srgbClr val="339933"/>
                  </a:solidFill>
                  <a:latin typeface="Calibri" pitchFamily="34" charset="0"/>
                </a:rPr>
                <a:t>BPM</a:t>
              </a:r>
              <a:r>
                <a:rPr lang="en-US" sz="1600" i="1">
                  <a:solidFill>
                    <a:srgbClr val="FF0000"/>
                  </a:solidFill>
                  <a:latin typeface="Calibri" pitchFamily="34" charset="0"/>
                </a:rPr>
                <a:t> </a:t>
              </a:r>
              <a:r>
                <a:rPr lang="en-US" sz="1600" i="1">
                  <a:solidFill>
                    <a:srgbClr val="339933"/>
                  </a:solidFill>
                  <a:latin typeface="Calibri" pitchFamily="34" charset="0"/>
                </a:rPr>
                <a:t>noise</a:t>
              </a:r>
            </a:p>
          </p:txBody>
        </p:sp>
      </p:grpSp>
      <p:sp>
        <p:nvSpPr>
          <p:cNvPr id="12306" name="Text Box 2"/>
          <p:cNvSpPr txBox="1">
            <a:spLocks noChangeArrowheads="1"/>
          </p:cNvSpPr>
          <p:nvPr/>
        </p:nvSpPr>
        <p:spPr bwMode="auto">
          <a:xfrm>
            <a:off x="5605463" y="4503738"/>
            <a:ext cx="969962" cy="596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7432" tIns="27432" rIns="27432" bIns="27432" anchor="ctr"/>
          <a:lstStyle/>
          <a:p>
            <a:pPr algn="ctr"/>
            <a:r>
              <a:rPr lang="en-US" sz="1600">
                <a:solidFill>
                  <a:srgbClr val="000000"/>
                </a:solidFill>
                <a:latin typeface="Calibri" pitchFamily="34" charset="0"/>
              </a:rPr>
              <a:t>Actuator</a:t>
            </a:r>
          </a:p>
          <a:p>
            <a:pPr algn="ctr"/>
            <a:r>
              <a:rPr lang="en-US" sz="1600">
                <a:solidFill>
                  <a:srgbClr val="000000"/>
                </a:solidFill>
                <a:latin typeface="Calibri" pitchFamily="34" charset="0"/>
              </a:rPr>
              <a:t>(Kicker)</a:t>
            </a:r>
            <a:endParaRPr lang="en-US" sz="1600" baseline="30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307" name="Line 23"/>
          <p:cNvSpPr>
            <a:spLocks noChangeShapeType="1"/>
          </p:cNvSpPr>
          <p:nvPr/>
        </p:nvSpPr>
        <p:spPr bwMode="auto">
          <a:xfrm>
            <a:off x="7542213" y="4818063"/>
            <a:ext cx="0" cy="7302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2308" name="Line 24"/>
          <p:cNvSpPr>
            <a:spLocks noChangeShapeType="1"/>
          </p:cNvSpPr>
          <p:nvPr/>
        </p:nvSpPr>
        <p:spPr bwMode="auto">
          <a:xfrm flipH="1" flipV="1">
            <a:off x="2579688" y="5548313"/>
            <a:ext cx="21605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2309" name="Line 25"/>
          <p:cNvSpPr>
            <a:spLocks noChangeShapeType="1"/>
          </p:cNvSpPr>
          <p:nvPr/>
        </p:nvSpPr>
        <p:spPr bwMode="auto">
          <a:xfrm flipH="1" flipV="1">
            <a:off x="2571750" y="5014913"/>
            <a:ext cx="0" cy="533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grpSp>
        <p:nvGrpSpPr>
          <p:cNvPr id="6" name="Groupe 108"/>
          <p:cNvGrpSpPr>
            <a:grpSpLocks/>
          </p:cNvGrpSpPr>
          <p:nvPr/>
        </p:nvGrpSpPr>
        <p:grpSpPr bwMode="auto">
          <a:xfrm>
            <a:off x="2387600" y="4614863"/>
            <a:ext cx="365125" cy="463550"/>
            <a:chOff x="607919" y="1059831"/>
            <a:chExt cx="336177" cy="392206"/>
          </a:xfrm>
        </p:grpSpPr>
        <p:sp>
          <p:nvSpPr>
            <p:cNvPr id="12356" name="Oval 65"/>
            <p:cNvSpPr>
              <a:spLocks noChangeArrowheads="1"/>
            </p:cNvSpPr>
            <p:nvPr/>
          </p:nvSpPr>
          <p:spPr bwMode="auto">
            <a:xfrm>
              <a:off x="607919" y="1059831"/>
              <a:ext cx="336177" cy="33617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57" name="Text Box 66"/>
            <p:cNvSpPr txBox="1">
              <a:spLocks noChangeArrowheads="1"/>
            </p:cNvSpPr>
            <p:nvPr/>
          </p:nvSpPr>
          <p:spPr bwMode="auto">
            <a:xfrm>
              <a:off x="607919" y="1117227"/>
              <a:ext cx="163286" cy="220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000000"/>
                  </a:solidFill>
                  <a:latin typeface="Calibri" pitchFamily="34" charset="0"/>
                </a:rPr>
                <a:t>+</a:t>
              </a:r>
            </a:p>
          </p:txBody>
        </p:sp>
        <p:sp>
          <p:nvSpPr>
            <p:cNvPr id="12358" name="Text Box 67"/>
            <p:cNvSpPr txBox="1">
              <a:spLocks noChangeArrowheads="1"/>
            </p:cNvSpPr>
            <p:nvPr/>
          </p:nvSpPr>
          <p:spPr bwMode="auto">
            <a:xfrm>
              <a:off x="665549" y="1232019"/>
              <a:ext cx="220916" cy="220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000000"/>
                  </a:solidFill>
                  <a:latin typeface="Calibri" pitchFamily="34" charset="0"/>
                </a:rPr>
                <a:t>-</a:t>
              </a:r>
            </a:p>
          </p:txBody>
        </p:sp>
      </p:grpSp>
      <p:sp>
        <p:nvSpPr>
          <p:cNvPr id="12311" name="Text Box 1"/>
          <p:cNvSpPr txBox="1">
            <a:spLocks noChangeArrowheads="1"/>
          </p:cNvSpPr>
          <p:nvPr/>
        </p:nvSpPr>
        <p:spPr bwMode="auto">
          <a:xfrm>
            <a:off x="2916238" y="4508500"/>
            <a:ext cx="1039812" cy="5969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7432" tIns="27432" rIns="27432" bIns="27432" anchor="ctr"/>
          <a:lstStyle/>
          <a:p>
            <a:pPr algn="ctr"/>
            <a:r>
              <a:rPr lang="fr-FR" sz="1600">
                <a:solidFill>
                  <a:srgbClr val="C00000"/>
                </a:solidFill>
                <a:latin typeface="Calibri" pitchFamily="34" charset="0"/>
              </a:rPr>
              <a:t>Controller</a:t>
            </a:r>
          </a:p>
        </p:txBody>
      </p:sp>
      <p:sp>
        <p:nvSpPr>
          <p:cNvPr id="12312" name="Line 24"/>
          <p:cNvSpPr>
            <a:spLocks noChangeShapeType="1"/>
          </p:cNvSpPr>
          <p:nvPr/>
        </p:nvSpPr>
        <p:spPr bwMode="auto">
          <a:xfrm flipH="1" flipV="1">
            <a:off x="5640388" y="5556250"/>
            <a:ext cx="19002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2313" name="Text Box 2"/>
          <p:cNvSpPr txBox="1">
            <a:spLocks noChangeArrowheads="1"/>
          </p:cNvSpPr>
          <p:nvPr/>
        </p:nvSpPr>
        <p:spPr bwMode="auto">
          <a:xfrm>
            <a:off x="4703763" y="5222875"/>
            <a:ext cx="917575" cy="5984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7432" tIns="27432" rIns="27432" bIns="27432" anchor="ctr"/>
          <a:lstStyle/>
          <a:p>
            <a:pPr algn="ctr"/>
            <a:r>
              <a:rPr lang="fr-FR" sz="1600">
                <a:solidFill>
                  <a:srgbClr val="000000"/>
                </a:solidFill>
                <a:latin typeface="Calibri" pitchFamily="34" charset="0"/>
              </a:rPr>
              <a:t>Sensor</a:t>
            </a:r>
          </a:p>
          <a:p>
            <a:pPr algn="ctr"/>
            <a:r>
              <a:rPr lang="fr-FR" sz="1600">
                <a:solidFill>
                  <a:srgbClr val="000000"/>
                </a:solidFill>
                <a:latin typeface="Calibri" pitchFamily="34" charset="0"/>
              </a:rPr>
              <a:t>(BPM)</a:t>
            </a:r>
            <a:endParaRPr lang="fr-FR" sz="1600" baseline="30000">
              <a:solidFill>
                <a:srgbClr val="000000"/>
              </a:solidFill>
              <a:latin typeface="Calibri" pitchFamily="34" charset="0"/>
            </a:endParaRPr>
          </a:p>
        </p:txBody>
      </p:sp>
      <p:grpSp>
        <p:nvGrpSpPr>
          <p:cNvPr id="7" name="Groupe 43"/>
          <p:cNvGrpSpPr>
            <a:grpSpLocks/>
          </p:cNvGrpSpPr>
          <p:nvPr/>
        </p:nvGrpSpPr>
        <p:grpSpPr bwMode="auto">
          <a:xfrm>
            <a:off x="4914900" y="2679700"/>
            <a:ext cx="2259013" cy="769938"/>
            <a:chOff x="4553972" y="4461872"/>
            <a:chExt cx="2257219" cy="769537"/>
          </a:xfrm>
        </p:grpSpPr>
        <p:sp>
          <p:nvSpPr>
            <p:cNvPr id="12351" name="Oval 19"/>
            <p:cNvSpPr>
              <a:spLocks noChangeArrowheads="1"/>
            </p:cNvSpPr>
            <p:nvPr/>
          </p:nvSpPr>
          <p:spPr bwMode="auto">
            <a:xfrm>
              <a:off x="4572000" y="4653136"/>
              <a:ext cx="367029" cy="44827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52" name="Text Box 20"/>
            <p:cNvSpPr txBox="1">
              <a:spLocks noChangeArrowheads="1"/>
            </p:cNvSpPr>
            <p:nvPr/>
          </p:nvSpPr>
          <p:spPr bwMode="auto">
            <a:xfrm>
              <a:off x="4553972" y="4764941"/>
              <a:ext cx="244686" cy="224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000000"/>
                  </a:solidFill>
                  <a:latin typeface="Calibri" pitchFamily="34" charset="0"/>
                </a:rPr>
                <a:t>+</a:t>
              </a:r>
            </a:p>
          </p:txBody>
        </p:sp>
        <p:sp>
          <p:nvSpPr>
            <p:cNvPr id="12353" name="Text Box 21"/>
            <p:cNvSpPr txBox="1">
              <a:spLocks noChangeArrowheads="1"/>
            </p:cNvSpPr>
            <p:nvPr/>
          </p:nvSpPr>
          <p:spPr bwMode="auto">
            <a:xfrm>
              <a:off x="4750219" y="4765193"/>
              <a:ext cx="244685" cy="224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000000"/>
                  </a:solidFill>
                  <a:latin typeface="Calibri" pitchFamily="34" charset="0"/>
                </a:rPr>
                <a:t>+</a:t>
              </a:r>
            </a:p>
          </p:txBody>
        </p:sp>
        <p:sp>
          <p:nvSpPr>
            <p:cNvPr id="12354" name="Line 12"/>
            <p:cNvSpPr>
              <a:spLocks noChangeShapeType="1"/>
            </p:cNvSpPr>
            <p:nvPr/>
          </p:nvSpPr>
          <p:spPr bwMode="auto">
            <a:xfrm rot="10800000">
              <a:off x="4949183" y="4880040"/>
              <a:ext cx="3063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2355" name="Text Box 226"/>
            <p:cNvSpPr txBox="1">
              <a:spLocks noChangeAspect="1" noChangeArrowheads="1"/>
            </p:cNvSpPr>
            <p:nvPr/>
          </p:nvSpPr>
          <p:spPr bwMode="auto">
            <a:xfrm>
              <a:off x="5076054" y="4461872"/>
              <a:ext cx="1735137" cy="769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en-US" sz="1600" i="1">
                  <a:solidFill>
                    <a:srgbClr val="339933"/>
                  </a:solidFill>
                  <a:latin typeface="Calibri" pitchFamily="34" charset="0"/>
                </a:rPr>
                <a:t>Disturbances</a:t>
              </a:r>
              <a:r>
                <a:rPr lang="en-US" sz="1600" i="1">
                  <a:solidFill>
                    <a:srgbClr val="FF0000"/>
                  </a:solidFill>
                  <a:latin typeface="Calibri" pitchFamily="34" charset="0"/>
                </a:rPr>
                <a:t> </a:t>
              </a:r>
              <a:r>
                <a:rPr lang="en-US" sz="1600" i="1">
                  <a:solidFill>
                    <a:srgbClr val="339933"/>
                  </a:solidFill>
                  <a:latin typeface="Calibri" pitchFamily="34" charset="0"/>
                </a:rPr>
                <a:t>on</a:t>
              </a:r>
              <a:r>
                <a:rPr lang="en-US" sz="1600" i="1">
                  <a:solidFill>
                    <a:srgbClr val="FF0000"/>
                  </a:solidFill>
                  <a:latin typeface="Calibri" pitchFamily="34" charset="0"/>
                </a:rPr>
                <a:t> </a:t>
              </a:r>
              <a:r>
                <a:rPr lang="en-US" sz="1600" i="1">
                  <a:solidFill>
                    <a:srgbClr val="339933"/>
                  </a:solidFill>
                  <a:latin typeface="Calibri" pitchFamily="34" charset="0"/>
                </a:rPr>
                <a:t>the</a:t>
              </a:r>
              <a:r>
                <a:rPr lang="en-US" sz="1600" i="1">
                  <a:solidFill>
                    <a:srgbClr val="FF0000"/>
                  </a:solidFill>
                  <a:latin typeface="Calibri" pitchFamily="34" charset="0"/>
                </a:rPr>
                <a:t> </a:t>
              </a:r>
              <a:r>
                <a:rPr lang="en-US" sz="1600" i="1">
                  <a:solidFill>
                    <a:srgbClr val="339933"/>
                  </a:solidFill>
                  <a:latin typeface="Calibri" pitchFamily="34" charset="0"/>
                </a:rPr>
                <a:t>magnet</a:t>
              </a:r>
            </a:p>
          </p:txBody>
        </p:sp>
      </p:grpSp>
      <p:sp>
        <p:nvSpPr>
          <p:cNvPr id="12315" name="Line 98"/>
          <p:cNvSpPr>
            <a:spLocks noChangeShapeType="1"/>
          </p:cNvSpPr>
          <p:nvPr/>
        </p:nvSpPr>
        <p:spPr bwMode="auto">
          <a:xfrm flipH="1">
            <a:off x="1704975" y="3702050"/>
            <a:ext cx="0" cy="1835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2316" name="Line 99"/>
          <p:cNvSpPr>
            <a:spLocks noChangeShapeType="1"/>
          </p:cNvSpPr>
          <p:nvPr/>
        </p:nvSpPr>
        <p:spPr bwMode="auto">
          <a:xfrm>
            <a:off x="2209800" y="3697288"/>
            <a:ext cx="7191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12317" name="Line 115"/>
          <p:cNvSpPr>
            <a:spLocks noChangeShapeType="1"/>
          </p:cNvSpPr>
          <p:nvPr/>
        </p:nvSpPr>
        <p:spPr bwMode="auto">
          <a:xfrm flipV="1">
            <a:off x="2214563" y="3987800"/>
            <a:ext cx="0" cy="2857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2318" name="Line 68"/>
          <p:cNvSpPr>
            <a:spLocks noChangeShapeType="1"/>
          </p:cNvSpPr>
          <p:nvPr/>
        </p:nvSpPr>
        <p:spPr bwMode="auto">
          <a:xfrm>
            <a:off x="2214563" y="3987800"/>
            <a:ext cx="7207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12319" name="Line 10"/>
          <p:cNvSpPr>
            <a:spLocks noChangeShapeType="1"/>
          </p:cNvSpPr>
          <p:nvPr/>
        </p:nvSpPr>
        <p:spPr bwMode="auto">
          <a:xfrm>
            <a:off x="3919538" y="3840163"/>
            <a:ext cx="5762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2320" name="Line 16"/>
          <p:cNvSpPr>
            <a:spLocks noChangeShapeType="1"/>
          </p:cNvSpPr>
          <p:nvPr/>
        </p:nvSpPr>
        <p:spPr bwMode="auto">
          <a:xfrm flipH="1">
            <a:off x="4505325" y="3840163"/>
            <a:ext cx="0" cy="755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12321" name="Text Box 100"/>
          <p:cNvSpPr txBox="1">
            <a:spLocks noChangeArrowheads="1"/>
          </p:cNvSpPr>
          <p:nvPr/>
        </p:nvSpPr>
        <p:spPr bwMode="auto">
          <a:xfrm>
            <a:off x="2928938" y="3509963"/>
            <a:ext cx="1014412" cy="6143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27432" tIns="27432" rIns="27432" bIns="27432" anchor="ctr"/>
          <a:lstStyle/>
          <a:p>
            <a:pPr algn="ctr"/>
            <a:r>
              <a:rPr lang="fr-FR" sz="1600">
                <a:solidFill>
                  <a:srgbClr val="CC00CC"/>
                </a:solidFill>
                <a:latin typeface="Calibri" pitchFamily="34" charset="0"/>
              </a:rPr>
              <a:t>Adaptive </a:t>
            </a:r>
            <a:r>
              <a:rPr lang="en-US" sz="1600">
                <a:solidFill>
                  <a:srgbClr val="CC00CC"/>
                </a:solidFill>
                <a:latin typeface="Calibri" pitchFamily="34" charset="0"/>
              </a:rPr>
              <a:t>filter</a:t>
            </a:r>
          </a:p>
        </p:txBody>
      </p:sp>
      <p:grpSp>
        <p:nvGrpSpPr>
          <p:cNvPr id="8" name="Groupe 112"/>
          <p:cNvGrpSpPr>
            <a:grpSpLocks/>
          </p:cNvGrpSpPr>
          <p:nvPr/>
        </p:nvGrpSpPr>
        <p:grpSpPr bwMode="auto">
          <a:xfrm>
            <a:off x="4314825" y="4562475"/>
            <a:ext cx="365125" cy="439738"/>
            <a:chOff x="607919" y="1023656"/>
            <a:chExt cx="336177" cy="372352"/>
          </a:xfrm>
        </p:grpSpPr>
        <p:sp>
          <p:nvSpPr>
            <p:cNvPr id="12348" name="Oval 65"/>
            <p:cNvSpPr>
              <a:spLocks noChangeArrowheads="1"/>
            </p:cNvSpPr>
            <p:nvPr/>
          </p:nvSpPr>
          <p:spPr bwMode="auto">
            <a:xfrm>
              <a:off x="607919" y="1059831"/>
              <a:ext cx="336177" cy="33617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2349" name="Text Box 66"/>
            <p:cNvSpPr txBox="1">
              <a:spLocks noChangeArrowheads="1"/>
            </p:cNvSpPr>
            <p:nvPr/>
          </p:nvSpPr>
          <p:spPr bwMode="auto">
            <a:xfrm>
              <a:off x="617942" y="1135663"/>
              <a:ext cx="163286" cy="220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000000"/>
                  </a:solidFill>
                  <a:latin typeface="Calibri" pitchFamily="34" charset="0"/>
                </a:rPr>
                <a:t>+</a:t>
              </a:r>
            </a:p>
          </p:txBody>
        </p:sp>
        <p:sp>
          <p:nvSpPr>
            <p:cNvPr id="12350" name="Text Box 67"/>
            <p:cNvSpPr txBox="1">
              <a:spLocks noChangeArrowheads="1"/>
            </p:cNvSpPr>
            <p:nvPr/>
          </p:nvSpPr>
          <p:spPr bwMode="auto">
            <a:xfrm>
              <a:off x="685800" y="1023656"/>
              <a:ext cx="220916" cy="220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000000"/>
                  </a:solidFill>
                  <a:latin typeface="Calibri" pitchFamily="34" charset="0"/>
                </a:rPr>
                <a:t>-</a:t>
              </a:r>
            </a:p>
          </p:txBody>
        </p:sp>
      </p:grpSp>
      <p:sp>
        <p:nvSpPr>
          <p:cNvPr id="12323" name="Line 116"/>
          <p:cNvSpPr>
            <a:spLocks noChangeShapeType="1"/>
          </p:cNvSpPr>
          <p:nvPr/>
        </p:nvSpPr>
        <p:spPr bwMode="auto">
          <a:xfrm flipV="1">
            <a:off x="3019425" y="3398838"/>
            <a:ext cx="820738" cy="78105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12324" name="Line 10"/>
          <p:cNvSpPr>
            <a:spLocks noChangeShapeType="1"/>
          </p:cNvSpPr>
          <p:nvPr/>
        </p:nvSpPr>
        <p:spPr bwMode="auto">
          <a:xfrm>
            <a:off x="2217738" y="4273550"/>
            <a:ext cx="19081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2325" name="Line 16"/>
          <p:cNvSpPr>
            <a:spLocks noChangeShapeType="1"/>
          </p:cNvSpPr>
          <p:nvPr/>
        </p:nvSpPr>
        <p:spPr bwMode="auto">
          <a:xfrm flipH="1">
            <a:off x="4127500" y="4271963"/>
            <a:ext cx="0" cy="5413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2326" name="Line 10"/>
          <p:cNvSpPr>
            <a:spLocks noChangeShapeType="1"/>
          </p:cNvSpPr>
          <p:nvPr/>
        </p:nvSpPr>
        <p:spPr bwMode="auto">
          <a:xfrm>
            <a:off x="1704975" y="5548313"/>
            <a:ext cx="9366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sp>
        <p:nvSpPr>
          <p:cNvPr id="12327" name="Line 10"/>
          <p:cNvSpPr>
            <a:spLocks noChangeShapeType="1"/>
          </p:cNvSpPr>
          <p:nvPr/>
        </p:nvSpPr>
        <p:spPr bwMode="auto">
          <a:xfrm>
            <a:off x="1704975" y="3697288"/>
            <a:ext cx="5048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CA"/>
          </a:p>
        </p:txBody>
      </p:sp>
      <p:grpSp>
        <p:nvGrpSpPr>
          <p:cNvPr id="9" name="Groupe 145"/>
          <p:cNvGrpSpPr>
            <a:grpSpLocks/>
          </p:cNvGrpSpPr>
          <p:nvPr/>
        </p:nvGrpSpPr>
        <p:grpSpPr bwMode="auto">
          <a:xfrm>
            <a:off x="2552700" y="2805113"/>
            <a:ext cx="2087563" cy="571500"/>
            <a:chOff x="4067944" y="5733256"/>
            <a:chExt cx="2088232" cy="572400"/>
          </a:xfrm>
        </p:grpSpPr>
        <p:sp>
          <p:nvSpPr>
            <p:cNvPr id="12345" name="Line 10"/>
            <p:cNvSpPr>
              <a:spLocks noChangeShapeType="1"/>
            </p:cNvSpPr>
            <p:nvPr/>
          </p:nvSpPr>
          <p:spPr bwMode="auto">
            <a:xfrm>
              <a:off x="4499992" y="6021288"/>
              <a:ext cx="100806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2346" name="Text Box 1"/>
            <p:cNvSpPr txBox="1">
              <a:spLocks noChangeArrowheads="1"/>
            </p:cNvSpPr>
            <p:nvPr/>
          </p:nvSpPr>
          <p:spPr bwMode="auto">
            <a:xfrm>
              <a:off x="4067944" y="5733256"/>
              <a:ext cx="864096" cy="572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0070C0"/>
                  </a:solidFill>
                  <a:latin typeface="Calibri" pitchFamily="34" charset="0"/>
                </a:rPr>
                <a:t>TMC </a:t>
              </a:r>
            </a:p>
            <a:p>
              <a:pPr algn="ctr"/>
              <a:r>
                <a:rPr lang="fr-FR" sz="1600">
                  <a:solidFill>
                    <a:srgbClr val="0070C0"/>
                  </a:solidFill>
                  <a:latin typeface="Calibri" pitchFamily="34" charset="0"/>
                </a:rPr>
                <a:t>Table (K</a:t>
              </a:r>
              <a:r>
                <a:rPr lang="fr-FR" sz="1600" baseline="-25000">
                  <a:solidFill>
                    <a:srgbClr val="0070C0"/>
                  </a:solidFill>
                  <a:latin typeface="Calibri" pitchFamily="34" charset="0"/>
                </a:rPr>
                <a:t>1</a:t>
              </a:r>
              <a:r>
                <a:rPr lang="fr-FR" sz="1600">
                  <a:solidFill>
                    <a:srgbClr val="0070C0"/>
                  </a:solidFill>
                  <a:latin typeface="Calibri" pitchFamily="34" charset="0"/>
                </a:rPr>
                <a:t>)</a:t>
              </a:r>
            </a:p>
          </p:txBody>
        </p:sp>
        <p:sp>
          <p:nvSpPr>
            <p:cNvPr id="12347" name="Text Box 1"/>
            <p:cNvSpPr txBox="1">
              <a:spLocks noChangeArrowheads="1"/>
            </p:cNvSpPr>
            <p:nvPr/>
          </p:nvSpPr>
          <p:spPr bwMode="auto">
            <a:xfrm>
              <a:off x="5076056" y="5733256"/>
              <a:ext cx="1080120" cy="572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en-US" sz="1600">
                  <a:solidFill>
                    <a:srgbClr val="0070C0"/>
                  </a:solidFill>
                  <a:latin typeface="Calibri" pitchFamily="34" charset="0"/>
                </a:rPr>
                <a:t>Mechanical support </a:t>
              </a:r>
              <a:r>
                <a:rPr lang="fr-FR" sz="1600">
                  <a:solidFill>
                    <a:srgbClr val="0070C0"/>
                  </a:solidFill>
                  <a:latin typeface="Calibri" pitchFamily="34" charset="0"/>
                </a:rPr>
                <a:t>(K</a:t>
              </a:r>
              <a:r>
                <a:rPr lang="fr-FR" sz="1600" baseline="-25000">
                  <a:solidFill>
                    <a:srgbClr val="0070C0"/>
                  </a:solidFill>
                  <a:latin typeface="Calibri" pitchFamily="34" charset="0"/>
                </a:rPr>
                <a:t>2</a:t>
              </a:r>
              <a:r>
                <a:rPr lang="fr-FR" sz="1600">
                  <a:solidFill>
                    <a:srgbClr val="0070C0"/>
                  </a:solidFill>
                  <a:latin typeface="Calibri" pitchFamily="34" charset="0"/>
                </a:rPr>
                <a:t>)</a:t>
              </a:r>
            </a:p>
          </p:txBody>
        </p:sp>
      </p:grpSp>
      <p:pic>
        <p:nvPicPr>
          <p:cNvPr id="12329" name="Image 1" descr="tabl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1275" y="765175"/>
            <a:ext cx="1547813" cy="1177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10" name="Groupe 166"/>
          <p:cNvGrpSpPr>
            <a:grpSpLocks/>
          </p:cNvGrpSpPr>
          <p:nvPr/>
        </p:nvGrpSpPr>
        <p:grpSpPr bwMode="auto">
          <a:xfrm>
            <a:off x="1598613" y="755650"/>
            <a:ext cx="1771650" cy="1112838"/>
            <a:chOff x="1403648" y="5085184"/>
            <a:chExt cx="1771650" cy="1113050"/>
          </a:xfrm>
        </p:grpSpPr>
        <p:grpSp>
          <p:nvGrpSpPr>
            <p:cNvPr id="11" name="Groupe 149"/>
            <p:cNvGrpSpPr>
              <a:grpSpLocks/>
            </p:cNvGrpSpPr>
            <p:nvPr/>
          </p:nvGrpSpPr>
          <p:grpSpPr bwMode="auto">
            <a:xfrm>
              <a:off x="1403648" y="5085185"/>
              <a:ext cx="1771650" cy="1080120"/>
              <a:chOff x="3166439" y="1059958"/>
              <a:chExt cx="1771650" cy="1075990"/>
            </a:xfrm>
          </p:grpSpPr>
          <p:sp>
            <p:nvSpPr>
              <p:cNvPr id="12341" name="Rectangle 166"/>
              <p:cNvSpPr>
                <a:spLocks noChangeArrowheads="1"/>
              </p:cNvSpPr>
              <p:nvPr/>
            </p:nvSpPr>
            <p:spPr bwMode="auto">
              <a:xfrm>
                <a:off x="3166439" y="1688604"/>
                <a:ext cx="1771650" cy="44734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342" name="Rectangle 167"/>
              <p:cNvSpPr>
                <a:spLocks noChangeArrowheads="1"/>
              </p:cNvSpPr>
              <p:nvPr/>
            </p:nvSpPr>
            <p:spPr bwMode="auto">
              <a:xfrm>
                <a:off x="3337889" y="1574308"/>
                <a:ext cx="228600" cy="114300"/>
              </a:xfrm>
              <a:prstGeom prst="rect">
                <a:avLst/>
              </a:prstGeom>
              <a:solidFill>
                <a:srgbClr val="808080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343" name="Rectangle 168"/>
              <p:cNvSpPr>
                <a:spLocks noChangeArrowheads="1"/>
              </p:cNvSpPr>
              <p:nvPr/>
            </p:nvSpPr>
            <p:spPr bwMode="auto">
              <a:xfrm>
                <a:off x="4538039" y="1574308"/>
                <a:ext cx="228600" cy="114300"/>
              </a:xfrm>
              <a:prstGeom prst="rect">
                <a:avLst/>
              </a:prstGeom>
              <a:solidFill>
                <a:srgbClr val="80808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2344" name="Rectangle 172"/>
              <p:cNvSpPr>
                <a:spLocks noChangeArrowheads="1"/>
              </p:cNvSpPr>
              <p:nvPr/>
            </p:nvSpPr>
            <p:spPr bwMode="auto">
              <a:xfrm>
                <a:off x="3223589" y="1059958"/>
                <a:ext cx="1657350" cy="51435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169" name="ZoneTexte 409"/>
            <p:cNvSpPr txBox="1"/>
            <p:nvPr/>
          </p:nvSpPr>
          <p:spPr>
            <a:xfrm>
              <a:off x="1648123" y="5713954"/>
              <a:ext cx="1360487" cy="308034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dirty="0" smtClean="0">
                  <a:solidFill>
                    <a:srgbClr val="0070C0"/>
                  </a:solidFill>
                  <a:latin typeface="+mj-lt"/>
                  <a:cs typeface="Times New Roman" pitchFamily="18" charset="0"/>
                </a:rPr>
                <a:t>ACTIVE/PASSIVE</a:t>
              </a:r>
            </a:p>
          </p:txBody>
        </p:sp>
        <p:sp>
          <p:nvSpPr>
            <p:cNvPr id="170" name="ZoneTexte 410"/>
            <p:cNvSpPr txBox="1"/>
            <p:nvPr/>
          </p:nvSpPr>
          <p:spPr>
            <a:xfrm>
              <a:off x="1817985" y="5890200"/>
              <a:ext cx="963613" cy="308034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dirty="0" smtClean="0">
                  <a:solidFill>
                    <a:srgbClr val="0070C0"/>
                  </a:solidFill>
                  <a:latin typeface="+mj-lt"/>
                  <a:cs typeface="Times New Roman" pitchFamily="18" charset="0"/>
                </a:rPr>
                <a:t>ISOLATION</a:t>
              </a:r>
              <a:endParaRPr lang="fr-FR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1" name="ZoneTexte 410"/>
            <p:cNvSpPr txBox="1"/>
            <p:nvPr/>
          </p:nvSpPr>
          <p:spPr>
            <a:xfrm>
              <a:off x="1835448" y="5156636"/>
              <a:ext cx="962025" cy="308034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400" dirty="0" smtClean="0">
                  <a:latin typeface="+mj-lt"/>
                  <a:cs typeface="Times New Roman" pitchFamily="18" charset="0"/>
                </a:rPr>
                <a:t>MAGNET</a:t>
              </a:r>
              <a:endParaRPr lang="fr-FR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331" name="Rectangle 176"/>
          <p:cNvSpPr>
            <a:spLocks noChangeArrowheads="1"/>
          </p:cNvSpPr>
          <p:nvPr/>
        </p:nvSpPr>
        <p:spPr bwMode="auto">
          <a:xfrm>
            <a:off x="3470275" y="1187450"/>
            <a:ext cx="30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>
                <a:latin typeface="Calibri" pitchFamily="34" charset="0"/>
              </a:rPr>
              <a:t>=</a:t>
            </a:r>
          </a:p>
        </p:txBody>
      </p:sp>
      <p:sp>
        <p:nvSpPr>
          <p:cNvPr id="12332" name="Rectangle 177"/>
          <p:cNvSpPr>
            <a:spLocks noChangeArrowheads="1"/>
          </p:cNvSpPr>
          <p:nvPr/>
        </p:nvSpPr>
        <p:spPr bwMode="auto">
          <a:xfrm>
            <a:off x="5486400" y="1208088"/>
            <a:ext cx="3000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>
                <a:latin typeface="Calibri" pitchFamily="34" charset="0"/>
              </a:rPr>
              <a:t>+</a:t>
            </a:r>
          </a:p>
        </p:txBody>
      </p:sp>
      <p:sp>
        <p:nvSpPr>
          <p:cNvPr id="12333" name="Rectangle 178"/>
          <p:cNvSpPr>
            <a:spLocks noChangeArrowheads="1"/>
          </p:cNvSpPr>
          <p:nvPr/>
        </p:nvSpPr>
        <p:spPr bwMode="auto">
          <a:xfrm>
            <a:off x="3848100" y="2009775"/>
            <a:ext cx="15763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000000"/>
                </a:solidFill>
                <a:latin typeface="Calibri" pitchFamily="34" charset="0"/>
              </a:rPr>
              <a:t>TMC table (K</a:t>
            </a:r>
            <a:r>
              <a:rPr lang="en-US" baseline="-25000">
                <a:solidFill>
                  <a:srgbClr val="000000"/>
                </a:solidFill>
                <a:latin typeface="Calibri" pitchFamily="34" charset="0"/>
              </a:rPr>
              <a:t>1</a:t>
            </a:r>
            <a:r>
              <a:rPr lang="en-US">
                <a:solidFill>
                  <a:srgbClr val="000000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12334" name="Rectangle 179"/>
          <p:cNvSpPr>
            <a:spLocks noChangeArrowheads="1"/>
          </p:cNvSpPr>
          <p:nvPr/>
        </p:nvSpPr>
        <p:spPr bwMode="auto">
          <a:xfrm>
            <a:off x="5846763" y="2000250"/>
            <a:ext cx="2441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rgbClr val="000000"/>
                </a:solidFill>
                <a:latin typeface="Calibri" pitchFamily="34" charset="0"/>
              </a:rPr>
              <a:t>Mechanical support (K</a:t>
            </a:r>
            <a:r>
              <a:rPr lang="en-US" baseline="-25000">
                <a:solidFill>
                  <a:srgbClr val="000000"/>
                </a:solidFill>
                <a:latin typeface="Calibri" pitchFamily="34" charset="0"/>
              </a:rPr>
              <a:t>2</a:t>
            </a:r>
            <a:r>
              <a:rPr lang="en-US">
                <a:solidFill>
                  <a:srgbClr val="000000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182" name="Text Box 2"/>
          <p:cNvSpPr txBox="1">
            <a:spLocks noChangeArrowheads="1"/>
          </p:cNvSpPr>
          <p:nvPr/>
        </p:nvSpPr>
        <p:spPr bwMode="auto">
          <a:xfrm>
            <a:off x="1331913" y="15875"/>
            <a:ext cx="7488237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0000CC"/>
                </a:solidFill>
                <a:latin typeface="+mn-lt"/>
                <a:cs typeface="Times New Roman" pitchFamily="18" charset="0"/>
              </a:rPr>
              <a:t>Illustration with industrial products</a:t>
            </a:r>
          </a:p>
        </p:txBody>
      </p:sp>
      <p:pic>
        <p:nvPicPr>
          <p:cNvPr id="12336" name="Picture 7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7763" y="765175"/>
            <a:ext cx="1087437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187B82-2AF5-48E3-A7C4-A7E2B251B5D5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  <p:sp>
        <p:nvSpPr>
          <p:cNvPr id="13316" name="Espace réservé du pied de page 2"/>
          <p:cNvSpPr>
            <a:spLocks noGrp="1"/>
          </p:cNvSpPr>
          <p:nvPr>
            <p:ph type="ftr" sz="quarter" idx="11"/>
          </p:nvPr>
        </p:nvSpPr>
        <p:spPr bwMode="auto">
          <a:xfrm>
            <a:off x="3357563" y="6356350"/>
            <a:ext cx="3159125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IWLC2010 Geneva 2010 A.Jeremie</a:t>
            </a:r>
          </a:p>
        </p:txBody>
      </p:sp>
      <p:sp>
        <p:nvSpPr>
          <p:cNvPr id="13317" name="Rectangle 113"/>
          <p:cNvSpPr>
            <a:spLocks noChangeArrowheads="1"/>
          </p:cNvSpPr>
          <p:nvPr/>
        </p:nvSpPr>
        <p:spPr bwMode="auto">
          <a:xfrm>
            <a:off x="6875463" y="620713"/>
            <a:ext cx="2268537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u="sng">
                <a:latin typeface="Calibri" pitchFamily="34" charset="0"/>
              </a:rPr>
              <a:t>For the simulation:</a:t>
            </a:r>
          </a:p>
          <a:p>
            <a:endParaRPr lang="en-US" baseline="-25000">
              <a:latin typeface="Calibri" pitchFamily="34" charset="0"/>
            </a:endParaRPr>
          </a:p>
          <a:p>
            <a:pPr algn="just"/>
            <a:r>
              <a:rPr lang="en-US" sz="1500">
                <a:latin typeface="Calibri" pitchFamily="34" charset="0"/>
              </a:rPr>
              <a:t>The mechanical support behavior is as a first approximation considered as a second order low-pass filter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673475" y="752475"/>
            <a:ext cx="2160588" cy="3603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3698875" y="3644900"/>
            <a:ext cx="2197100" cy="269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2" name="Groupe 42"/>
          <p:cNvGrpSpPr>
            <a:grpSpLocks/>
          </p:cNvGrpSpPr>
          <p:nvPr/>
        </p:nvGrpSpPr>
        <p:grpSpPr bwMode="auto">
          <a:xfrm>
            <a:off x="754063" y="3432175"/>
            <a:ext cx="6091237" cy="2868613"/>
            <a:chOff x="1152192" y="2996952"/>
            <a:chExt cx="6091796" cy="2868513"/>
          </a:xfrm>
        </p:grpSpPr>
        <p:sp>
          <p:nvSpPr>
            <p:cNvPr id="34" name="Rectangle 113"/>
            <p:cNvSpPr>
              <a:spLocks noChangeArrowheads="1"/>
            </p:cNvSpPr>
            <p:nvPr/>
          </p:nvSpPr>
          <p:spPr bwMode="auto">
            <a:xfrm rot="16200000">
              <a:off x="3693" y="4145451"/>
              <a:ext cx="2574835" cy="277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defRPr/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elvetica" pitchFamily="34" charset="0"/>
                </a:rPr>
                <a:t>Integrated RMS displacement [m]</a:t>
              </a:r>
            </a:p>
          </p:txBody>
        </p:sp>
        <p:grpSp>
          <p:nvGrpSpPr>
            <p:cNvPr id="3" name="Groupe 41"/>
            <p:cNvGrpSpPr>
              <a:grpSpLocks/>
            </p:cNvGrpSpPr>
            <p:nvPr/>
          </p:nvGrpSpPr>
          <p:grpSpPr bwMode="auto">
            <a:xfrm>
              <a:off x="1403648" y="2996952"/>
              <a:ext cx="5840340" cy="2745448"/>
              <a:chOff x="1259632" y="3573016"/>
              <a:chExt cx="5840340" cy="2745448"/>
            </a:xfrm>
          </p:grpSpPr>
          <p:pic>
            <p:nvPicPr>
              <p:cNvPr id="13336" name="Picture 33"/>
              <p:cNvPicPr>
                <a:picLocks noChangeAspect="1" noChangeArrowheads="1"/>
              </p:cNvPicPr>
              <p:nvPr/>
            </p:nvPicPr>
            <p:blipFill>
              <a:blip r:embed="rId2" cstate="screen"/>
              <a:srcRect/>
              <a:stretch>
                <a:fillRect/>
              </a:stretch>
            </p:blipFill>
            <p:spPr bwMode="auto">
              <a:xfrm>
                <a:off x="1259632" y="3573016"/>
                <a:ext cx="5840340" cy="2736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8" name="Rectangle 37"/>
              <p:cNvSpPr/>
              <p:nvPr/>
            </p:nvSpPr>
            <p:spPr>
              <a:xfrm>
                <a:off x="4067569" y="6217699"/>
                <a:ext cx="1071661" cy="1000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fr-FR"/>
              </a:p>
            </p:txBody>
          </p:sp>
        </p:grpSp>
        <p:sp>
          <p:nvSpPr>
            <p:cNvPr id="33" name="Rectangle 113"/>
            <p:cNvSpPr>
              <a:spLocks noChangeArrowheads="1"/>
            </p:cNvSpPr>
            <p:nvPr/>
          </p:nvSpPr>
          <p:spPr bwMode="auto">
            <a:xfrm>
              <a:off x="4189358" y="5589250"/>
              <a:ext cx="1800390" cy="276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defRPr/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elvetica" pitchFamily="34" charset="0"/>
                </a:rPr>
                <a:t>Frequency [Hz]</a:t>
              </a:r>
            </a:p>
          </p:txBody>
        </p:sp>
      </p:grpSp>
      <p:grpSp>
        <p:nvGrpSpPr>
          <p:cNvPr id="4" name="Groupe 44"/>
          <p:cNvGrpSpPr>
            <a:grpSpLocks/>
          </p:cNvGrpSpPr>
          <p:nvPr/>
        </p:nvGrpSpPr>
        <p:grpSpPr bwMode="auto">
          <a:xfrm>
            <a:off x="969963" y="527050"/>
            <a:ext cx="5761037" cy="2922588"/>
            <a:chOff x="1115616" y="188640"/>
            <a:chExt cx="5760640" cy="2923134"/>
          </a:xfrm>
        </p:grpSpPr>
        <p:grpSp>
          <p:nvGrpSpPr>
            <p:cNvPr id="5" name="Groupe 43"/>
            <p:cNvGrpSpPr>
              <a:grpSpLocks/>
            </p:cNvGrpSpPr>
            <p:nvPr/>
          </p:nvGrpSpPr>
          <p:grpSpPr bwMode="auto">
            <a:xfrm>
              <a:off x="1115616" y="188640"/>
              <a:ext cx="5760640" cy="2880000"/>
              <a:chOff x="899592" y="-27384"/>
              <a:chExt cx="5760640" cy="2880000"/>
            </a:xfrm>
          </p:grpSpPr>
          <p:grpSp>
            <p:nvGrpSpPr>
              <p:cNvPr id="6" name="Groupe 39"/>
              <p:cNvGrpSpPr>
                <a:grpSpLocks/>
              </p:cNvGrpSpPr>
              <p:nvPr/>
            </p:nvGrpSpPr>
            <p:grpSpPr bwMode="auto">
              <a:xfrm>
                <a:off x="1115616" y="-27384"/>
                <a:ext cx="5544616" cy="2880000"/>
                <a:chOff x="1475656" y="188640"/>
                <a:chExt cx="5544616" cy="2880000"/>
              </a:xfrm>
            </p:grpSpPr>
            <p:pic>
              <p:nvPicPr>
                <p:cNvPr id="13331" name="Picture 32"/>
                <p:cNvPicPr>
                  <a:picLocks noChangeAspect="1" noChangeArrowheads="1"/>
                </p:cNvPicPr>
                <p:nvPr/>
              </p:nvPicPr>
              <p:blipFill>
                <a:blip r:embed="rId3" cstate="screen"/>
                <a:srcRect l="2408" r="4878"/>
                <a:stretch>
                  <a:fillRect/>
                </a:stretch>
              </p:blipFill>
              <p:spPr bwMode="auto">
                <a:xfrm>
                  <a:off x="1475656" y="188640"/>
                  <a:ext cx="5544616" cy="2880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9" name="Rectangle 38"/>
                <p:cNvSpPr/>
                <p:nvPr/>
              </p:nvSpPr>
              <p:spPr>
                <a:xfrm>
                  <a:off x="3913749" y="2894245"/>
                  <a:ext cx="1069901" cy="16989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fr-FR"/>
                </a:p>
              </p:txBody>
            </p:sp>
          </p:grpSp>
          <p:sp>
            <p:nvSpPr>
              <p:cNvPr id="35" name="Rectangle 113"/>
              <p:cNvSpPr>
                <a:spLocks noChangeArrowheads="1"/>
              </p:cNvSpPr>
              <p:nvPr/>
            </p:nvSpPr>
            <p:spPr bwMode="auto">
              <a:xfrm rot="16200000">
                <a:off x="394636" y="1557274"/>
                <a:ext cx="1297230" cy="2873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just">
                  <a:defRPr/>
                </a:pPr>
                <a:r>
                  <a:rPr 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Helvetica" pitchFamily="34" charset="0"/>
                  </a:rPr>
                  <a:t>PSD [m²/Hz]</a:t>
                </a:r>
              </a:p>
            </p:txBody>
          </p:sp>
        </p:grpSp>
        <p:sp>
          <p:nvSpPr>
            <p:cNvPr id="32" name="Rectangle 113"/>
            <p:cNvSpPr>
              <a:spLocks noChangeArrowheads="1"/>
            </p:cNvSpPr>
            <p:nvPr/>
          </p:nvSpPr>
          <p:spPr bwMode="auto">
            <a:xfrm>
              <a:off x="3879263" y="2835497"/>
              <a:ext cx="1800101" cy="276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>
                <a:defRPr/>
              </a:pP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elvetica" pitchFamily="34" charset="0"/>
                </a:rPr>
                <a:t>Frequency [Hz]</a:t>
              </a:r>
            </a:p>
          </p:txBody>
        </p:sp>
      </p:grpSp>
      <p:sp>
        <p:nvSpPr>
          <p:cNvPr id="13326" name="Text Box 2"/>
          <p:cNvSpPr txBox="1">
            <a:spLocks noChangeArrowheads="1"/>
          </p:cNvSpPr>
          <p:nvPr/>
        </p:nvSpPr>
        <p:spPr bwMode="auto">
          <a:xfrm>
            <a:off x="1331913" y="15875"/>
            <a:ext cx="7488237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400" b="1">
                <a:solidFill>
                  <a:srgbClr val="0000CC"/>
                </a:solidFill>
                <a:cs typeface="Times New Roman" pitchFamily="18" charset="0"/>
              </a:rPr>
              <a:t>Results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6804248" y="3356992"/>
            <a:ext cx="2267745" cy="2031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FF0000"/>
                </a:solidFill>
              </a:rPr>
              <a:t>One single system doesn’t seem enough: need to find the subtle combination of different stabilisation strategies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1475656" y="4293096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FF0000"/>
                </a:solidFill>
              </a:rPr>
              <a:t>0.2nm at 0.1Hz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1547664" y="5013176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FF00FF"/>
                </a:solidFill>
              </a:rPr>
              <a:t>0.018nm at 0.1Hz</a:t>
            </a:r>
            <a:endParaRPr lang="en-CA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9"/>
          <p:cNvSpPr>
            <a:spLocks noChangeArrowheads="1"/>
          </p:cNvSpPr>
          <p:nvPr/>
        </p:nvSpPr>
        <p:spPr bwMode="auto">
          <a:xfrm>
            <a:off x="5497513" y="1836738"/>
            <a:ext cx="3311525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Char char="•"/>
              <a:defRPr/>
            </a:pPr>
            <a:r>
              <a:rPr lang="en-US" b="1" i="1" dirty="0"/>
              <a:t>  </a:t>
            </a:r>
            <a:r>
              <a:rPr lang="en-US" sz="1600" dirty="0">
                <a:latin typeface="+mn-lt"/>
              </a:rPr>
              <a:t>W:  white noise added to the measured displacement</a:t>
            </a:r>
          </a:p>
          <a:p>
            <a:pPr algn="ctr">
              <a:buFont typeface="Arial" charset="0"/>
              <a:buChar char="•"/>
              <a:defRPr/>
            </a:pPr>
            <a:endParaRPr lang="en-US" sz="1600" dirty="0">
              <a:latin typeface="+mn-lt"/>
            </a:endParaRPr>
          </a:p>
        </p:txBody>
      </p:sp>
      <p:sp>
        <p:nvSpPr>
          <p:cNvPr id="15365" name="Rectangle 10"/>
          <p:cNvSpPr>
            <a:spLocks noChangeArrowheads="1"/>
          </p:cNvSpPr>
          <p:nvPr/>
        </p:nvSpPr>
        <p:spPr bwMode="auto">
          <a:xfrm>
            <a:off x="755576" y="3284984"/>
            <a:ext cx="2592287" cy="156966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>
                <a:latin typeface="+mn-lt"/>
              </a:rPr>
              <a:t>BPM’s noise has to be </a:t>
            </a:r>
          </a:p>
          <a:p>
            <a:pPr algn="ctr">
              <a:defRPr/>
            </a:pPr>
            <a:r>
              <a:rPr lang="en-US" sz="2400" dirty="0">
                <a:latin typeface="+mn-lt"/>
              </a:rPr>
              <a:t>&lt; 13 pm integrated RMS @ 0.1 Hz</a:t>
            </a:r>
          </a:p>
        </p:txBody>
      </p:sp>
      <p:sp>
        <p:nvSpPr>
          <p:cNvPr id="15367" name="Text Box 8"/>
          <p:cNvSpPr txBox="1">
            <a:spLocks noChangeArrowheads="1"/>
          </p:cNvSpPr>
          <p:nvPr/>
        </p:nvSpPr>
        <p:spPr bwMode="auto">
          <a:xfrm>
            <a:off x="1150938" y="466725"/>
            <a:ext cx="7993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A50021"/>
              </a:buClr>
              <a:defRPr/>
            </a:pPr>
            <a:r>
              <a:rPr lang="en-US" b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+mn-lt"/>
              </a:rPr>
              <a:t>Integrated RMS displacement  = f(</a:t>
            </a:r>
            <a:r>
              <a:rPr lang="fr-FR" dirty="0">
                <a:solidFill>
                  <a:srgbClr val="C00000"/>
                </a:solidFill>
                <a:latin typeface="+mn-lt"/>
              </a:rPr>
              <a:t>W)</a:t>
            </a:r>
            <a:r>
              <a:rPr lang="en-US" dirty="0">
                <a:solidFill>
                  <a:srgbClr val="C00000"/>
                </a:solidFill>
                <a:latin typeface="+mn-lt"/>
              </a:rPr>
              <a:t> </a:t>
            </a:r>
          </a:p>
        </p:txBody>
      </p:sp>
      <p:sp>
        <p:nvSpPr>
          <p:cNvPr id="22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AF7F75-CA4D-498F-83A3-F53FB276FCC1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  <p:sp>
        <p:nvSpPr>
          <p:cNvPr id="2" name="Espace réservé du pied de page 2"/>
          <p:cNvSpPr>
            <a:spLocks noGrp="1"/>
          </p:cNvSpPr>
          <p:nvPr>
            <p:ph type="ftr" sz="quarter" idx="11"/>
          </p:nvPr>
        </p:nvSpPr>
        <p:spPr bwMode="auto">
          <a:xfrm>
            <a:off x="3357563" y="6356350"/>
            <a:ext cx="3159125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IWLC2010 Geneva 2010 A.Jeremie</a:t>
            </a:r>
          </a:p>
        </p:txBody>
      </p:sp>
      <p:sp>
        <p:nvSpPr>
          <p:cNvPr id="15368" name="Text Box 2"/>
          <p:cNvSpPr txBox="1">
            <a:spLocks noChangeArrowheads="1"/>
          </p:cNvSpPr>
          <p:nvPr/>
        </p:nvSpPr>
        <p:spPr bwMode="auto">
          <a:xfrm>
            <a:off x="1331913" y="15875"/>
            <a:ext cx="7488237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400" b="1">
                <a:solidFill>
                  <a:srgbClr val="0000CC"/>
                </a:solidFill>
                <a:cs typeface="Times New Roman" pitchFamily="18" charset="0"/>
              </a:rPr>
              <a:t>Robustness (BPM noise)</a:t>
            </a:r>
          </a:p>
        </p:txBody>
      </p:sp>
      <p:grpSp>
        <p:nvGrpSpPr>
          <p:cNvPr id="5" name="Groupe 89"/>
          <p:cNvGrpSpPr>
            <a:grpSpLocks/>
          </p:cNvGrpSpPr>
          <p:nvPr/>
        </p:nvGrpSpPr>
        <p:grpSpPr bwMode="auto">
          <a:xfrm>
            <a:off x="600075" y="973138"/>
            <a:ext cx="5113338" cy="1835150"/>
            <a:chOff x="1017088" y="585689"/>
            <a:chExt cx="7535585" cy="3203289"/>
          </a:xfrm>
        </p:grpSpPr>
        <p:sp>
          <p:nvSpPr>
            <p:cNvPr id="15376" name="Line 10"/>
            <p:cNvSpPr>
              <a:spLocks noChangeShapeType="1"/>
            </p:cNvSpPr>
            <p:nvPr/>
          </p:nvSpPr>
          <p:spPr bwMode="auto">
            <a:xfrm>
              <a:off x="1876364" y="2788853"/>
              <a:ext cx="28448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5377" name="Line 12"/>
            <p:cNvSpPr>
              <a:spLocks noChangeShapeType="1"/>
            </p:cNvSpPr>
            <p:nvPr/>
          </p:nvSpPr>
          <p:spPr bwMode="auto">
            <a:xfrm>
              <a:off x="5083114" y="2769803"/>
              <a:ext cx="30638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5378" name="Text Box 14"/>
            <p:cNvSpPr txBox="1">
              <a:spLocks noChangeArrowheads="1"/>
            </p:cNvSpPr>
            <p:nvPr/>
          </p:nvSpPr>
          <p:spPr bwMode="auto">
            <a:xfrm>
              <a:off x="4679889" y="2644390"/>
              <a:ext cx="244475" cy="225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endParaRPr lang="en-US" sz="16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5379" name="Line 16"/>
            <p:cNvSpPr>
              <a:spLocks noChangeShapeType="1"/>
            </p:cNvSpPr>
            <p:nvPr/>
          </p:nvSpPr>
          <p:spPr bwMode="auto">
            <a:xfrm flipH="1">
              <a:off x="4894582" y="1288699"/>
              <a:ext cx="0" cy="1296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5380" name="Text Box 28"/>
            <p:cNvSpPr txBox="1">
              <a:spLocks noChangeArrowheads="1"/>
            </p:cNvSpPr>
            <p:nvPr/>
          </p:nvSpPr>
          <p:spPr bwMode="auto">
            <a:xfrm>
              <a:off x="7535086" y="2593880"/>
              <a:ext cx="1017587" cy="384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r>
                <a:rPr lang="fr-FR" sz="1600">
                  <a:solidFill>
                    <a:srgbClr val="000000"/>
                  </a:solidFill>
                  <a:latin typeface="Calibri" pitchFamily="34" charset="0"/>
                </a:rPr>
                <a:t>∆Y(q)</a:t>
              </a:r>
            </a:p>
          </p:txBody>
        </p:sp>
        <p:sp>
          <p:nvSpPr>
            <p:cNvPr id="15381" name="Line 10"/>
            <p:cNvSpPr>
              <a:spLocks noChangeShapeType="1"/>
            </p:cNvSpPr>
            <p:nvPr/>
          </p:nvSpPr>
          <p:spPr bwMode="auto">
            <a:xfrm>
              <a:off x="3711202" y="1055588"/>
              <a:ext cx="1008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5382" name="Line 18"/>
            <p:cNvSpPr>
              <a:spLocks noChangeShapeType="1"/>
            </p:cNvSpPr>
            <p:nvPr/>
          </p:nvSpPr>
          <p:spPr bwMode="auto">
            <a:xfrm flipV="1">
              <a:off x="6311839" y="2788853"/>
              <a:ext cx="11842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5383" name="Text Box 224"/>
            <p:cNvSpPr txBox="1">
              <a:spLocks noChangeAspect="1" noChangeArrowheads="1"/>
            </p:cNvSpPr>
            <p:nvPr/>
          </p:nvSpPr>
          <p:spPr bwMode="auto">
            <a:xfrm>
              <a:off x="1017088" y="585689"/>
              <a:ext cx="1366838" cy="576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 i="1">
                  <a:solidFill>
                    <a:srgbClr val="339933"/>
                  </a:solidFill>
                  <a:latin typeface="Calibri" pitchFamily="34" charset="0"/>
                </a:rPr>
                <a:t>X(q)</a:t>
              </a:r>
            </a:p>
          </p:txBody>
        </p:sp>
        <p:sp>
          <p:nvSpPr>
            <p:cNvPr id="15384" name="Text Box 9"/>
            <p:cNvSpPr txBox="1">
              <a:spLocks noChangeArrowheads="1"/>
            </p:cNvSpPr>
            <p:nvPr/>
          </p:nvSpPr>
          <p:spPr bwMode="auto">
            <a:xfrm>
              <a:off x="1247168" y="2332099"/>
              <a:ext cx="1376363" cy="598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000000"/>
                  </a:solidFill>
                  <a:latin typeface="Calibri" pitchFamily="34" charset="0"/>
                </a:rPr>
                <a:t>Y=0</a:t>
              </a:r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 </a:t>
              </a:r>
            </a:p>
          </p:txBody>
        </p:sp>
        <p:grpSp>
          <p:nvGrpSpPr>
            <p:cNvPr id="6" name="Groupe 112"/>
            <p:cNvGrpSpPr>
              <a:grpSpLocks/>
            </p:cNvGrpSpPr>
            <p:nvPr/>
          </p:nvGrpSpPr>
          <p:grpSpPr bwMode="auto">
            <a:xfrm>
              <a:off x="4706876" y="2539615"/>
              <a:ext cx="365125" cy="439738"/>
              <a:chOff x="607919" y="1023656"/>
              <a:chExt cx="336177" cy="372352"/>
            </a:xfrm>
          </p:grpSpPr>
          <p:sp>
            <p:nvSpPr>
              <p:cNvPr id="15427" name="Oval 65"/>
              <p:cNvSpPr>
                <a:spLocks noChangeArrowheads="1"/>
              </p:cNvSpPr>
              <p:nvPr/>
            </p:nvSpPr>
            <p:spPr bwMode="auto">
              <a:xfrm>
                <a:off x="607919" y="1059831"/>
                <a:ext cx="336177" cy="33617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428" name="Text Box 66"/>
              <p:cNvSpPr txBox="1">
                <a:spLocks noChangeArrowheads="1"/>
              </p:cNvSpPr>
              <p:nvPr/>
            </p:nvSpPr>
            <p:spPr bwMode="auto">
              <a:xfrm>
                <a:off x="617942" y="1126445"/>
                <a:ext cx="163286" cy="2200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pPr algn="ctr"/>
                <a:r>
                  <a:rPr lang="fr-FR" sz="1600">
                    <a:solidFill>
                      <a:srgbClr val="000000"/>
                    </a:solidFill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15429" name="Text Box 67"/>
              <p:cNvSpPr txBox="1">
                <a:spLocks noChangeArrowheads="1"/>
              </p:cNvSpPr>
              <p:nvPr/>
            </p:nvSpPr>
            <p:spPr bwMode="auto">
              <a:xfrm>
                <a:off x="685800" y="1023656"/>
                <a:ext cx="220916" cy="2200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pPr algn="ctr"/>
                <a:r>
                  <a:rPr lang="fr-FR" sz="1600">
                    <a:solidFill>
                      <a:srgbClr val="000000"/>
                    </a:solidFill>
                    <a:latin typeface="Calibri" pitchFamily="34" charset="0"/>
                  </a:rPr>
                  <a:t>+</a:t>
                </a:r>
              </a:p>
            </p:txBody>
          </p:sp>
        </p:grpSp>
        <p:grpSp>
          <p:nvGrpSpPr>
            <p:cNvPr id="7" name="Groupe 90"/>
            <p:cNvGrpSpPr>
              <a:grpSpLocks/>
            </p:cNvGrpSpPr>
            <p:nvPr/>
          </p:nvGrpSpPr>
          <p:grpSpPr bwMode="auto">
            <a:xfrm>
              <a:off x="6089738" y="1561718"/>
              <a:ext cx="1736013" cy="1431927"/>
              <a:chOff x="5824371" y="2312712"/>
              <a:chExt cx="1885950" cy="1542708"/>
            </a:xfrm>
          </p:grpSpPr>
          <p:sp>
            <p:nvSpPr>
              <p:cNvPr id="15422" name="Oval 19"/>
              <p:cNvSpPr>
                <a:spLocks noChangeArrowheads="1"/>
              </p:cNvSpPr>
              <p:nvPr/>
            </p:nvSpPr>
            <p:spPr bwMode="auto">
              <a:xfrm>
                <a:off x="6459070" y="3372700"/>
                <a:ext cx="398930" cy="48272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423" name="Text Box 20"/>
              <p:cNvSpPr txBox="1">
                <a:spLocks noChangeArrowheads="1"/>
              </p:cNvSpPr>
              <p:nvPr/>
            </p:nvSpPr>
            <p:spPr bwMode="auto">
              <a:xfrm>
                <a:off x="6429532" y="3512814"/>
                <a:ext cx="265953" cy="241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pPr algn="ctr"/>
                <a:r>
                  <a:rPr lang="fr-FR" sz="1600">
                    <a:solidFill>
                      <a:srgbClr val="000000"/>
                    </a:solidFill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15424" name="Text Box 21"/>
              <p:cNvSpPr txBox="1">
                <a:spLocks noChangeArrowheads="1"/>
              </p:cNvSpPr>
              <p:nvPr/>
            </p:nvSpPr>
            <p:spPr bwMode="auto">
              <a:xfrm>
                <a:off x="6527031" y="3366325"/>
                <a:ext cx="265952" cy="241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pPr algn="ctr"/>
                <a:r>
                  <a:rPr lang="fr-FR" sz="1600">
                    <a:solidFill>
                      <a:srgbClr val="000000"/>
                    </a:solidFill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15425" name="Line 22"/>
              <p:cNvSpPr>
                <a:spLocks noChangeShapeType="1"/>
              </p:cNvSpPr>
              <p:nvPr/>
            </p:nvSpPr>
            <p:spPr bwMode="auto">
              <a:xfrm>
                <a:off x="6658536" y="2889979"/>
                <a:ext cx="0" cy="48272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5426" name="Text Box 226"/>
              <p:cNvSpPr txBox="1">
                <a:spLocks noChangeAspect="1" noChangeArrowheads="1"/>
              </p:cNvSpPr>
              <p:nvPr/>
            </p:nvSpPr>
            <p:spPr bwMode="auto">
              <a:xfrm>
                <a:off x="5824371" y="2312712"/>
                <a:ext cx="1885950" cy="8286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pPr algn="ctr"/>
                <a:r>
                  <a:rPr lang="en-US" sz="1600" i="1">
                    <a:solidFill>
                      <a:srgbClr val="339933"/>
                    </a:solidFill>
                    <a:latin typeface="Calibri" pitchFamily="34" charset="0"/>
                  </a:rPr>
                  <a:t>W(q)</a:t>
                </a:r>
              </a:p>
            </p:txBody>
          </p:sp>
        </p:grpSp>
        <p:sp>
          <p:nvSpPr>
            <p:cNvPr id="15387" name="Text Box 1"/>
            <p:cNvSpPr txBox="1">
              <a:spLocks noChangeArrowheads="1"/>
            </p:cNvSpPr>
            <p:nvPr/>
          </p:nvSpPr>
          <p:spPr bwMode="auto">
            <a:xfrm>
              <a:off x="2714038" y="763368"/>
              <a:ext cx="1007922" cy="5705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0070C0"/>
                  </a:solidFill>
                  <a:latin typeface="Calibri" pitchFamily="34" charset="0"/>
                </a:rPr>
                <a:t>K</a:t>
              </a:r>
              <a:r>
                <a:rPr lang="fr-FR" sz="1600" baseline="-25000">
                  <a:solidFill>
                    <a:srgbClr val="0070C0"/>
                  </a:solidFill>
                  <a:latin typeface="Calibri" pitchFamily="34" charset="0"/>
                </a:rPr>
                <a:t>g</a:t>
              </a:r>
              <a:r>
                <a:rPr lang="fr-FR" sz="1600">
                  <a:solidFill>
                    <a:srgbClr val="0070C0"/>
                  </a:solidFill>
                  <a:latin typeface="Calibri" pitchFamily="34" charset="0"/>
                </a:rPr>
                <a:t>(q)</a:t>
              </a:r>
            </a:p>
          </p:txBody>
        </p:sp>
        <p:sp>
          <p:nvSpPr>
            <p:cNvPr id="15388" name="Text Box 2"/>
            <p:cNvSpPr txBox="1">
              <a:spLocks noChangeArrowheads="1"/>
            </p:cNvSpPr>
            <p:nvPr/>
          </p:nvSpPr>
          <p:spPr bwMode="auto">
            <a:xfrm>
              <a:off x="5389501" y="2471353"/>
              <a:ext cx="1146151" cy="596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G(q)=q</a:t>
              </a:r>
              <a:r>
                <a:rPr lang="en-US" sz="1600" baseline="30000">
                  <a:solidFill>
                    <a:srgbClr val="000000"/>
                  </a:solidFill>
                  <a:latin typeface="Calibri" pitchFamily="34" charset="0"/>
                </a:rPr>
                <a:t>-1</a:t>
              </a:r>
            </a:p>
          </p:txBody>
        </p:sp>
        <p:sp>
          <p:nvSpPr>
            <p:cNvPr id="15389" name="Line 23"/>
            <p:cNvSpPr>
              <a:spLocks noChangeShapeType="1"/>
            </p:cNvSpPr>
            <p:nvPr/>
          </p:nvSpPr>
          <p:spPr bwMode="auto">
            <a:xfrm>
              <a:off x="7326251" y="2785678"/>
              <a:ext cx="0" cy="7302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5390" name="Line 24"/>
            <p:cNvSpPr>
              <a:spLocks noChangeShapeType="1"/>
            </p:cNvSpPr>
            <p:nvPr/>
          </p:nvSpPr>
          <p:spPr bwMode="auto">
            <a:xfrm flipH="1" flipV="1">
              <a:off x="2364694" y="3515928"/>
              <a:ext cx="2160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5391" name="Line 25"/>
            <p:cNvSpPr>
              <a:spLocks noChangeShapeType="1"/>
            </p:cNvSpPr>
            <p:nvPr/>
          </p:nvSpPr>
          <p:spPr bwMode="auto">
            <a:xfrm flipH="1" flipV="1">
              <a:off x="2355662" y="2982528"/>
              <a:ext cx="0" cy="533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CA"/>
            </a:p>
          </p:txBody>
        </p:sp>
        <p:grpSp>
          <p:nvGrpSpPr>
            <p:cNvPr id="8" name="Groupe 108"/>
            <p:cNvGrpSpPr>
              <a:grpSpLocks/>
            </p:cNvGrpSpPr>
            <p:nvPr/>
          </p:nvGrpSpPr>
          <p:grpSpPr bwMode="auto">
            <a:xfrm>
              <a:off x="2171512" y="2582478"/>
              <a:ext cx="365125" cy="463550"/>
              <a:chOff x="607919" y="1059831"/>
              <a:chExt cx="336177" cy="392206"/>
            </a:xfrm>
          </p:grpSpPr>
          <p:sp>
            <p:nvSpPr>
              <p:cNvPr id="15419" name="Oval 65"/>
              <p:cNvSpPr>
                <a:spLocks noChangeArrowheads="1"/>
              </p:cNvSpPr>
              <p:nvPr/>
            </p:nvSpPr>
            <p:spPr bwMode="auto">
              <a:xfrm>
                <a:off x="607919" y="1059831"/>
                <a:ext cx="336177" cy="33617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420" name="Text Box 66"/>
              <p:cNvSpPr txBox="1">
                <a:spLocks noChangeArrowheads="1"/>
              </p:cNvSpPr>
              <p:nvPr/>
            </p:nvSpPr>
            <p:spPr bwMode="auto">
              <a:xfrm>
                <a:off x="607919" y="1117227"/>
                <a:ext cx="163286" cy="2200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pPr algn="ctr"/>
                <a:r>
                  <a:rPr lang="fr-FR" sz="1600">
                    <a:solidFill>
                      <a:srgbClr val="000000"/>
                    </a:solidFill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15421" name="Text Box 67"/>
              <p:cNvSpPr txBox="1">
                <a:spLocks noChangeArrowheads="1"/>
              </p:cNvSpPr>
              <p:nvPr/>
            </p:nvSpPr>
            <p:spPr bwMode="auto">
              <a:xfrm>
                <a:off x="665549" y="1232019"/>
                <a:ext cx="220916" cy="2200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pPr algn="ctr"/>
                <a:r>
                  <a:rPr lang="fr-FR" sz="1600">
                    <a:solidFill>
                      <a:srgbClr val="000000"/>
                    </a:solidFill>
                    <a:latin typeface="Calibri" pitchFamily="34" charset="0"/>
                  </a:rPr>
                  <a:t>-</a:t>
                </a:r>
              </a:p>
            </p:txBody>
          </p:sp>
        </p:grpSp>
        <p:sp>
          <p:nvSpPr>
            <p:cNvPr id="15393" name="Text Box 1"/>
            <p:cNvSpPr txBox="1">
              <a:spLocks noChangeArrowheads="1"/>
            </p:cNvSpPr>
            <p:nvPr/>
          </p:nvSpPr>
          <p:spPr bwMode="auto">
            <a:xfrm>
              <a:off x="2699896" y="2476115"/>
              <a:ext cx="1039813" cy="5969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C00000"/>
                  </a:solidFill>
                  <a:latin typeface="Calibri" pitchFamily="34" charset="0"/>
                </a:rPr>
                <a:t>H(q)</a:t>
              </a:r>
            </a:p>
          </p:txBody>
        </p:sp>
        <p:sp>
          <p:nvSpPr>
            <p:cNvPr id="15394" name="Line 24"/>
            <p:cNvSpPr>
              <a:spLocks noChangeShapeType="1"/>
            </p:cNvSpPr>
            <p:nvPr/>
          </p:nvSpPr>
          <p:spPr bwMode="auto">
            <a:xfrm flipH="1" flipV="1">
              <a:off x="5424426" y="3523865"/>
              <a:ext cx="190023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5395" name="Text Box 2"/>
            <p:cNvSpPr txBox="1">
              <a:spLocks noChangeArrowheads="1"/>
            </p:cNvSpPr>
            <p:nvPr/>
          </p:nvSpPr>
          <p:spPr bwMode="auto">
            <a:xfrm>
              <a:off x="4487801" y="3190490"/>
              <a:ext cx="917575" cy="59848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000000"/>
                  </a:solidFill>
                  <a:latin typeface="Calibri" pitchFamily="34" charset="0"/>
                </a:rPr>
                <a:t>1</a:t>
              </a:r>
              <a:endParaRPr lang="fr-FR" sz="1600" baseline="3000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grpSp>
          <p:nvGrpSpPr>
            <p:cNvPr id="9" name="Groupe 43"/>
            <p:cNvGrpSpPr>
              <a:grpSpLocks/>
            </p:cNvGrpSpPr>
            <p:nvPr/>
          </p:nvGrpSpPr>
          <p:grpSpPr bwMode="auto">
            <a:xfrm>
              <a:off x="4700070" y="838945"/>
              <a:ext cx="1686182" cy="448503"/>
              <a:chOff x="4553972" y="4653136"/>
              <a:chExt cx="1685692" cy="448270"/>
            </a:xfrm>
          </p:grpSpPr>
          <p:sp>
            <p:nvSpPr>
              <p:cNvPr id="15414" name="Oval 19"/>
              <p:cNvSpPr>
                <a:spLocks noChangeArrowheads="1"/>
              </p:cNvSpPr>
              <p:nvPr/>
            </p:nvSpPr>
            <p:spPr bwMode="auto">
              <a:xfrm>
                <a:off x="4572000" y="4653136"/>
                <a:ext cx="367029" cy="44827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415" name="Text Box 20"/>
              <p:cNvSpPr txBox="1">
                <a:spLocks noChangeArrowheads="1"/>
              </p:cNvSpPr>
              <p:nvPr/>
            </p:nvSpPr>
            <p:spPr bwMode="auto">
              <a:xfrm>
                <a:off x="4553972" y="4764941"/>
                <a:ext cx="244686" cy="224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pPr algn="ctr"/>
                <a:r>
                  <a:rPr lang="fr-FR" sz="1600">
                    <a:solidFill>
                      <a:srgbClr val="000000"/>
                    </a:solidFill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15416" name="Text Box 21"/>
              <p:cNvSpPr txBox="1">
                <a:spLocks noChangeArrowheads="1"/>
              </p:cNvSpPr>
              <p:nvPr/>
            </p:nvSpPr>
            <p:spPr bwMode="auto">
              <a:xfrm>
                <a:off x="4750219" y="4765193"/>
                <a:ext cx="244685" cy="224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pPr algn="ctr"/>
                <a:r>
                  <a:rPr lang="fr-FR" sz="1600">
                    <a:solidFill>
                      <a:srgbClr val="000000"/>
                    </a:solidFill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15417" name="Line 12"/>
              <p:cNvSpPr>
                <a:spLocks noChangeShapeType="1"/>
              </p:cNvSpPr>
              <p:nvPr/>
            </p:nvSpPr>
            <p:spPr bwMode="auto">
              <a:xfrm rot="10800000">
                <a:off x="4949183" y="4880040"/>
                <a:ext cx="30638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5418" name="Text Box 226"/>
              <p:cNvSpPr txBox="1">
                <a:spLocks noChangeAspect="1" noChangeArrowheads="1"/>
              </p:cNvSpPr>
              <p:nvPr/>
            </p:nvSpPr>
            <p:spPr bwMode="auto">
              <a:xfrm>
                <a:off x="5303833" y="4665816"/>
                <a:ext cx="935831" cy="3726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r>
                  <a:rPr lang="en-US" sz="1600" i="1">
                    <a:solidFill>
                      <a:srgbClr val="339933"/>
                    </a:solidFill>
                    <a:latin typeface="Calibri" pitchFamily="34" charset="0"/>
                  </a:rPr>
                  <a:t>D(q)</a:t>
                </a:r>
              </a:p>
            </p:txBody>
          </p:sp>
        </p:grpSp>
        <p:sp>
          <p:nvSpPr>
            <p:cNvPr id="15397" name="Line 98"/>
            <p:cNvSpPr>
              <a:spLocks noChangeShapeType="1"/>
            </p:cNvSpPr>
            <p:nvPr/>
          </p:nvSpPr>
          <p:spPr bwMode="auto">
            <a:xfrm flipH="1">
              <a:off x="1489712" y="1669145"/>
              <a:ext cx="0" cy="1836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5398" name="Line 99"/>
            <p:cNvSpPr>
              <a:spLocks noChangeShapeType="1"/>
            </p:cNvSpPr>
            <p:nvPr/>
          </p:nvSpPr>
          <p:spPr bwMode="auto">
            <a:xfrm>
              <a:off x="1993768" y="1665492"/>
              <a:ext cx="720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5399" name="Line 115"/>
            <p:cNvSpPr>
              <a:spLocks noChangeShapeType="1"/>
            </p:cNvSpPr>
            <p:nvPr/>
          </p:nvSpPr>
          <p:spPr bwMode="auto">
            <a:xfrm flipV="1">
              <a:off x="1999248" y="1954895"/>
              <a:ext cx="0" cy="2857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5400" name="Line 68"/>
            <p:cNvSpPr>
              <a:spLocks noChangeShapeType="1"/>
            </p:cNvSpPr>
            <p:nvPr/>
          </p:nvSpPr>
          <p:spPr bwMode="auto">
            <a:xfrm>
              <a:off x="1999247" y="1954895"/>
              <a:ext cx="720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5401" name="Line 10"/>
            <p:cNvSpPr>
              <a:spLocks noChangeShapeType="1"/>
            </p:cNvSpPr>
            <p:nvPr/>
          </p:nvSpPr>
          <p:spPr bwMode="auto">
            <a:xfrm>
              <a:off x="3704584" y="1807467"/>
              <a:ext cx="576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5402" name="Line 16"/>
            <p:cNvSpPr>
              <a:spLocks noChangeShapeType="1"/>
            </p:cNvSpPr>
            <p:nvPr/>
          </p:nvSpPr>
          <p:spPr bwMode="auto">
            <a:xfrm flipH="1">
              <a:off x="4289792" y="1807539"/>
              <a:ext cx="0" cy="756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5403" name="Text Box 100"/>
            <p:cNvSpPr txBox="1">
              <a:spLocks noChangeArrowheads="1"/>
            </p:cNvSpPr>
            <p:nvPr/>
          </p:nvSpPr>
          <p:spPr bwMode="auto">
            <a:xfrm>
              <a:off x="2713770" y="1478246"/>
              <a:ext cx="1013669" cy="61403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7432" tIns="27432" rIns="27432" bIns="27432" anchor="ctr"/>
            <a:lstStyle/>
            <a:p>
              <a:pPr algn="ctr"/>
              <a:r>
                <a:rPr lang="fr-FR" sz="1600">
                  <a:solidFill>
                    <a:srgbClr val="CC00CC"/>
                  </a:solidFill>
                  <a:latin typeface="Calibri" pitchFamily="34" charset="0"/>
                </a:rPr>
                <a:t>H</a:t>
              </a:r>
              <a:r>
                <a:rPr lang="fr-FR" sz="1600" baseline="-25000">
                  <a:solidFill>
                    <a:srgbClr val="CC00CC"/>
                  </a:solidFill>
                  <a:latin typeface="Calibri" pitchFamily="34" charset="0"/>
                </a:rPr>
                <a:t>a</a:t>
              </a:r>
              <a:r>
                <a:rPr lang="fr-FR" sz="1600">
                  <a:solidFill>
                    <a:srgbClr val="CC00CC"/>
                  </a:solidFill>
                  <a:latin typeface="Calibri" pitchFamily="34" charset="0"/>
                </a:rPr>
                <a:t>(q)</a:t>
              </a:r>
              <a:endParaRPr lang="en-US" sz="1600">
                <a:solidFill>
                  <a:srgbClr val="CC00CC"/>
                </a:solidFill>
                <a:latin typeface="Calibri" pitchFamily="34" charset="0"/>
              </a:endParaRPr>
            </a:p>
          </p:txBody>
        </p:sp>
        <p:grpSp>
          <p:nvGrpSpPr>
            <p:cNvPr id="10" name="Groupe 112"/>
            <p:cNvGrpSpPr>
              <a:grpSpLocks/>
            </p:cNvGrpSpPr>
            <p:nvPr/>
          </p:nvGrpSpPr>
          <p:grpSpPr bwMode="auto">
            <a:xfrm>
              <a:off x="4100056" y="2529835"/>
              <a:ext cx="365125" cy="439738"/>
              <a:chOff x="607919" y="1023656"/>
              <a:chExt cx="336177" cy="372352"/>
            </a:xfrm>
          </p:grpSpPr>
          <p:sp>
            <p:nvSpPr>
              <p:cNvPr id="15411" name="Oval 65"/>
              <p:cNvSpPr>
                <a:spLocks noChangeArrowheads="1"/>
              </p:cNvSpPr>
              <p:nvPr/>
            </p:nvSpPr>
            <p:spPr bwMode="auto">
              <a:xfrm>
                <a:off x="607919" y="1059831"/>
                <a:ext cx="336177" cy="33617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412" name="Text Box 66"/>
              <p:cNvSpPr txBox="1">
                <a:spLocks noChangeArrowheads="1"/>
              </p:cNvSpPr>
              <p:nvPr/>
            </p:nvSpPr>
            <p:spPr bwMode="auto">
              <a:xfrm>
                <a:off x="617942" y="1135663"/>
                <a:ext cx="163286" cy="2200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pPr algn="ctr"/>
                <a:r>
                  <a:rPr lang="fr-FR" sz="1600">
                    <a:solidFill>
                      <a:srgbClr val="000000"/>
                    </a:solidFill>
                    <a:latin typeface="Calibri" pitchFamily="34" charset="0"/>
                  </a:rPr>
                  <a:t>+</a:t>
                </a:r>
              </a:p>
            </p:txBody>
          </p:sp>
          <p:sp>
            <p:nvSpPr>
              <p:cNvPr id="15413" name="Text Box 67"/>
              <p:cNvSpPr txBox="1">
                <a:spLocks noChangeArrowheads="1"/>
              </p:cNvSpPr>
              <p:nvPr/>
            </p:nvSpPr>
            <p:spPr bwMode="auto">
              <a:xfrm>
                <a:off x="685800" y="1023656"/>
                <a:ext cx="220916" cy="2200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27432" tIns="27432" rIns="27432" bIns="27432" anchor="ctr"/>
              <a:lstStyle/>
              <a:p>
                <a:pPr algn="ctr"/>
                <a:r>
                  <a:rPr lang="fr-FR" sz="1600">
                    <a:solidFill>
                      <a:srgbClr val="000000"/>
                    </a:solidFill>
                    <a:latin typeface="Calibri" pitchFamily="34" charset="0"/>
                  </a:rPr>
                  <a:t>-</a:t>
                </a:r>
              </a:p>
            </p:txBody>
          </p:sp>
        </p:grpSp>
        <p:sp>
          <p:nvSpPr>
            <p:cNvPr id="15405" name="Line 116"/>
            <p:cNvSpPr>
              <a:spLocks noChangeShapeType="1"/>
            </p:cNvSpPr>
            <p:nvPr/>
          </p:nvSpPr>
          <p:spPr bwMode="auto">
            <a:xfrm flipV="1">
              <a:off x="2803912" y="1366275"/>
              <a:ext cx="821143" cy="7810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5406" name="Line 10"/>
            <p:cNvSpPr>
              <a:spLocks noChangeShapeType="1"/>
            </p:cNvSpPr>
            <p:nvPr/>
          </p:nvSpPr>
          <p:spPr bwMode="auto">
            <a:xfrm>
              <a:off x="2002264" y="2240659"/>
              <a:ext cx="1908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5407" name="Line 16"/>
            <p:cNvSpPr>
              <a:spLocks noChangeShapeType="1"/>
            </p:cNvSpPr>
            <p:nvPr/>
          </p:nvSpPr>
          <p:spPr bwMode="auto">
            <a:xfrm flipH="1">
              <a:off x="3911464" y="2240131"/>
              <a:ext cx="0" cy="5400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5408" name="Line 10"/>
            <p:cNvSpPr>
              <a:spLocks noChangeShapeType="1"/>
            </p:cNvSpPr>
            <p:nvPr/>
          </p:nvSpPr>
          <p:spPr bwMode="auto">
            <a:xfrm>
              <a:off x="1489712" y="3515928"/>
              <a:ext cx="936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5409" name="Line 10"/>
            <p:cNvSpPr>
              <a:spLocks noChangeShapeType="1"/>
            </p:cNvSpPr>
            <p:nvPr/>
          </p:nvSpPr>
          <p:spPr bwMode="auto">
            <a:xfrm>
              <a:off x="1489712" y="1665492"/>
              <a:ext cx="504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5410" name="Line 10"/>
            <p:cNvSpPr>
              <a:spLocks noChangeShapeType="1"/>
            </p:cNvSpPr>
            <p:nvPr/>
          </p:nvSpPr>
          <p:spPr bwMode="auto">
            <a:xfrm>
              <a:off x="1493010" y="1055588"/>
              <a:ext cx="12240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CA"/>
            </a:p>
          </p:txBody>
        </p:sp>
      </p:grpSp>
      <p:grpSp>
        <p:nvGrpSpPr>
          <p:cNvPr id="11" name="Groupe 75"/>
          <p:cNvGrpSpPr>
            <a:grpSpLocks/>
          </p:cNvGrpSpPr>
          <p:nvPr/>
        </p:nvGrpSpPr>
        <p:grpSpPr bwMode="auto">
          <a:xfrm>
            <a:off x="3419475" y="2790825"/>
            <a:ext cx="5113338" cy="3360738"/>
            <a:chOff x="3419871" y="2564904"/>
            <a:chExt cx="5112569" cy="3361089"/>
          </a:xfrm>
        </p:grpSpPr>
        <p:pic>
          <p:nvPicPr>
            <p:cNvPr id="15372" name="Picture 2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688432" y="2742206"/>
              <a:ext cx="4844008" cy="2998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Rectangle 21"/>
            <p:cNvSpPr>
              <a:spLocks noChangeArrowheads="1"/>
            </p:cNvSpPr>
            <p:nvPr/>
          </p:nvSpPr>
          <p:spPr bwMode="auto">
            <a:xfrm>
              <a:off x="5805525" y="5617986"/>
              <a:ext cx="2428510" cy="30800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elvetica" pitchFamily="34" charset="0"/>
                </a:rPr>
                <a:t>BPM noise W [m]</a:t>
              </a: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678595" y="3860439"/>
              <a:ext cx="144440" cy="17289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" name="Rectangle 21"/>
            <p:cNvSpPr>
              <a:spLocks noChangeArrowheads="1"/>
            </p:cNvSpPr>
            <p:nvPr/>
          </p:nvSpPr>
          <p:spPr bwMode="auto">
            <a:xfrm rot="16200000">
              <a:off x="2097307" y="3887468"/>
              <a:ext cx="2953058" cy="3079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Helvetica" pitchFamily="34" charset="0"/>
                </a:rPr>
                <a:t>Integrated RMS at 0.1 Hz [m]</a:t>
              </a:r>
            </a:p>
          </p:txBody>
        </p:sp>
      </p:grpSp>
      <p:sp>
        <p:nvSpPr>
          <p:cNvPr id="69" name="Rectangle 10"/>
          <p:cNvSpPr>
            <a:spLocks noChangeArrowheads="1"/>
          </p:cNvSpPr>
          <p:nvPr/>
        </p:nvSpPr>
        <p:spPr bwMode="auto">
          <a:xfrm>
            <a:off x="971550" y="4941888"/>
            <a:ext cx="21605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latin typeface="+mn-lt"/>
              </a:rPr>
              <a:t>The used BPM is a post collision BPM: Amplification of 10</a:t>
            </a:r>
            <a:r>
              <a:rPr lang="en-US" sz="1600" baseline="30000" dirty="0">
                <a:latin typeface="+mn-lt"/>
              </a:rPr>
              <a:t>5</a:t>
            </a:r>
            <a:r>
              <a:rPr lang="en-US" sz="1600" dirty="0">
                <a:latin typeface="+mn-lt"/>
              </a:rPr>
              <a:t> </a:t>
            </a:r>
            <a:endParaRPr lang="en-US" sz="1600" baseline="30000" dirty="0">
              <a:latin typeface="+mn-lt"/>
            </a:endParaRPr>
          </a:p>
        </p:txBody>
      </p:sp>
      <p:sp>
        <p:nvSpPr>
          <p:cNvPr id="70" name="ZoneTexte 69"/>
          <p:cNvSpPr txBox="1"/>
          <p:nvPr/>
        </p:nvSpPr>
        <p:spPr>
          <a:xfrm>
            <a:off x="3983613" y="6021288"/>
            <a:ext cx="5160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FF0000"/>
                </a:solidFill>
              </a:rPr>
              <a:t>Next step: implement in </a:t>
            </a:r>
            <a:r>
              <a:rPr lang="en-CA" dirty="0" err="1" smtClean="0">
                <a:solidFill>
                  <a:srgbClr val="FF0000"/>
                </a:solidFill>
              </a:rPr>
              <a:t>Placet</a:t>
            </a:r>
            <a:r>
              <a:rPr lang="en-CA" dirty="0" smtClean="0">
                <a:solidFill>
                  <a:srgbClr val="FF0000"/>
                </a:solidFill>
              </a:rPr>
              <a:t> for final validation</a:t>
            </a:r>
            <a:endParaRPr lang="en-C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Text Box 2"/>
          <p:cNvSpPr txBox="1">
            <a:spLocks noChangeArrowheads="1"/>
          </p:cNvSpPr>
          <p:nvPr/>
        </p:nvSpPr>
        <p:spPr bwMode="auto">
          <a:xfrm>
            <a:off x="1331913" y="497751"/>
            <a:ext cx="5761037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4000" b="1" dirty="0">
                <a:solidFill>
                  <a:srgbClr val="0000CC"/>
                </a:solidFill>
                <a:latin typeface="+mn-lt"/>
                <a:cs typeface="Times New Roman" pitchFamily="18" charset="0"/>
              </a:rPr>
              <a:t>Conclusions</a:t>
            </a:r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538349-0001-4D7C-9CAB-BAF360366458}" type="slidenum">
              <a:rPr lang="fr-FR" smtClean="0"/>
              <a:pPr>
                <a:defRPr/>
              </a:pPr>
              <a:t>19</a:t>
            </a:fld>
            <a:endParaRPr lang="fr-FR" dirty="0"/>
          </a:p>
        </p:txBody>
      </p:sp>
      <p:sp>
        <p:nvSpPr>
          <p:cNvPr id="16393" name="Espace réservé du pied de page 2"/>
          <p:cNvSpPr>
            <a:spLocks noGrp="1"/>
          </p:cNvSpPr>
          <p:nvPr>
            <p:ph type="ftr" sz="quarter" idx="11"/>
          </p:nvPr>
        </p:nvSpPr>
        <p:spPr bwMode="auto">
          <a:xfrm>
            <a:off x="3357563" y="6356350"/>
            <a:ext cx="3159125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IWLC2010 Geneva 2010 A.Jeremie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611560" y="1412776"/>
            <a:ext cx="8532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sz="2400" dirty="0" smtClean="0"/>
              <a:t>Proof of principle for CLIC FF stabilisation OK for CDR</a:t>
            </a:r>
          </a:p>
          <a:p>
            <a:pPr>
              <a:buFont typeface="Arial" pitchFamily="34" charset="0"/>
              <a:buChar char="•"/>
            </a:pPr>
            <a:r>
              <a:rPr lang="en-CA" sz="2400" dirty="0" smtClean="0"/>
              <a:t>Need final validation of the technical system better adapted to tight IR space</a:t>
            </a:r>
          </a:p>
          <a:p>
            <a:pPr>
              <a:buFont typeface="Arial" pitchFamily="34" charset="0"/>
              <a:buChar char="•"/>
            </a:pPr>
            <a:r>
              <a:rPr lang="en-CA" sz="2400" dirty="0" smtClean="0"/>
              <a:t>Need a more realistic integration scheme</a:t>
            </a:r>
            <a:endParaRPr lang="en-CA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1115616" y="3501008"/>
            <a:ext cx="770485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>
                <a:solidFill>
                  <a:schemeClr val="accent1">
                    <a:lumMod val="75000"/>
                  </a:schemeClr>
                </a:solidFill>
              </a:rPr>
              <a:t>Plans for TDR</a:t>
            </a:r>
            <a:r>
              <a:rPr lang="en-CA" sz="3200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en-CA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CA" sz="2400" dirty="0" smtClean="0"/>
              <a:t>Detailed technical validation</a:t>
            </a:r>
          </a:p>
          <a:p>
            <a:pPr>
              <a:buFont typeface="Arial" pitchFamily="34" charset="0"/>
              <a:buChar char="•"/>
            </a:pPr>
            <a:r>
              <a:rPr lang="en-CA" sz="2400" dirty="0" smtClean="0"/>
              <a:t>Detailed integration</a:t>
            </a:r>
          </a:p>
          <a:p>
            <a:pPr>
              <a:buFont typeface="Arial" pitchFamily="34" charset="0"/>
              <a:buChar char="•"/>
            </a:pPr>
            <a:r>
              <a:rPr lang="en-CA" sz="2400" dirty="0" smtClean="0"/>
              <a:t>Final sensor choice (develop a specific sensor</a:t>
            </a:r>
            <a:r>
              <a:rPr lang="en-CA" sz="2400" dirty="0" smtClean="0"/>
              <a:t>?)</a:t>
            </a:r>
          </a:p>
          <a:p>
            <a:pPr>
              <a:buFont typeface="Arial" pitchFamily="34" charset="0"/>
              <a:buChar char="•"/>
            </a:pPr>
            <a:r>
              <a:rPr lang="en-CA" sz="2400" dirty="0" smtClean="0"/>
              <a:t>Test on short version QD0 prototype (vibration measurements w/</a:t>
            </a:r>
            <a:r>
              <a:rPr lang="en-CA" sz="2400" dirty="0" err="1" smtClean="0"/>
              <a:t>wout</a:t>
            </a:r>
            <a:r>
              <a:rPr lang="en-CA" sz="2400" dirty="0" smtClean="0"/>
              <a:t> cooling and stabilisation…)</a:t>
            </a:r>
            <a:endParaRPr lang="en-C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CA"/>
              <a:t>Some comments</a:t>
            </a:r>
          </a:p>
        </p:txBody>
      </p: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4932363" y="1341438"/>
            <a:ext cx="4105275" cy="1878012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CA" sz="2400" dirty="0">
                <a:solidFill>
                  <a:srgbClr val="000000"/>
                </a:solidFill>
              </a:rPr>
              <a:t>Several PhDs: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CA" dirty="0" err="1">
                <a:solidFill>
                  <a:srgbClr val="000000"/>
                </a:solidFill>
              </a:rPr>
              <a:t>C.Montag</a:t>
            </a:r>
            <a:r>
              <a:rPr lang="en-CA" dirty="0">
                <a:solidFill>
                  <a:srgbClr val="000000"/>
                </a:solidFill>
              </a:rPr>
              <a:t> (DESY) 1997</a:t>
            </a:r>
            <a:r>
              <a:rPr lang="en-CA" dirty="0"/>
              <a:t> 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CA" sz="2000" dirty="0" err="1">
                <a:solidFill>
                  <a:srgbClr val="000000"/>
                </a:solidFill>
              </a:rPr>
              <a:t>S.Redaelli</a:t>
            </a:r>
            <a:r>
              <a:rPr lang="en-CA" sz="2000" dirty="0">
                <a:solidFill>
                  <a:srgbClr val="000000"/>
                </a:solidFill>
              </a:rPr>
              <a:t> (CERN) 2003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CA" sz="2000" dirty="0" err="1">
                <a:solidFill>
                  <a:srgbClr val="000000"/>
                </a:solidFill>
              </a:rPr>
              <a:t>B.Bolzon</a:t>
            </a:r>
            <a:r>
              <a:rPr lang="en-CA" sz="2000" dirty="0">
                <a:solidFill>
                  <a:srgbClr val="000000"/>
                </a:solidFill>
              </a:rPr>
              <a:t> (LAPP) 2007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CA" sz="2000" dirty="0" err="1">
                <a:solidFill>
                  <a:srgbClr val="000000"/>
                </a:solidFill>
              </a:rPr>
              <a:t>M.Warden</a:t>
            </a:r>
            <a:r>
              <a:rPr lang="en-CA" sz="2000" dirty="0">
                <a:solidFill>
                  <a:srgbClr val="000000"/>
                </a:solidFill>
              </a:rPr>
              <a:t> (Oxford) </a:t>
            </a:r>
            <a:r>
              <a:rPr lang="en-CA" sz="2000" dirty="0" smtClean="0">
                <a:solidFill>
                  <a:srgbClr val="000000"/>
                </a:solidFill>
              </a:rPr>
              <a:t>2010</a:t>
            </a:r>
            <a:endParaRPr lang="en-CA" sz="2000" dirty="0">
              <a:solidFill>
                <a:srgbClr val="000000"/>
              </a:solidFill>
            </a:endParaRPr>
          </a:p>
          <a:p>
            <a:pPr lvl="1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CA" sz="2000" dirty="0">
                <a:solidFill>
                  <a:srgbClr val="000000"/>
                </a:solidFill>
              </a:rPr>
              <a:t>R. </a:t>
            </a:r>
            <a:r>
              <a:rPr lang="en-CA" sz="2000" dirty="0" err="1">
                <a:solidFill>
                  <a:srgbClr val="000000"/>
                </a:solidFill>
              </a:rPr>
              <a:t>LeBreton</a:t>
            </a:r>
            <a:r>
              <a:rPr lang="en-CA" sz="2000" dirty="0">
                <a:solidFill>
                  <a:srgbClr val="000000"/>
                </a:solidFill>
              </a:rPr>
              <a:t> (SYMME) ~2012</a:t>
            </a:r>
          </a:p>
        </p:txBody>
      </p:sp>
      <p:graphicFrame>
        <p:nvGraphicFramePr>
          <p:cNvPr id="66564" name="Group 4"/>
          <p:cNvGraphicFramePr>
            <a:graphicFrameLocks noGrp="1"/>
          </p:cNvGraphicFramePr>
          <p:nvPr/>
        </p:nvGraphicFramePr>
        <p:xfrm>
          <a:off x="179388" y="1341438"/>
          <a:ext cx="4724400" cy="1511618"/>
        </p:xfrm>
        <a:graphic>
          <a:graphicData uri="http://schemas.openxmlformats.org/drawingml/2006/table">
            <a:tbl>
              <a:tblPr/>
              <a:tblGrid>
                <a:gridCol w="1371600"/>
                <a:gridCol w="1676400"/>
                <a:gridCol w="16764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Tolerances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Main beam Quadrupoles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Final Focusing Quadrupoles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Vertical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 nm &gt; 1 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0.1 nm &gt; 4 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Horizontal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 nm &gt; 1 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 nm &gt; 4 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66582" name="Rectangle 22"/>
          <p:cNvSpPr>
            <a:spLocks noGrp="1"/>
          </p:cNvSpPr>
          <p:nvPr>
            <p:ph type="body" idx="1"/>
          </p:nvPr>
        </p:nvSpPr>
        <p:spPr>
          <a:xfrm>
            <a:off x="683568" y="4509120"/>
            <a:ext cx="8229600" cy="1295697"/>
          </a:xfrm>
          <a:solidFill>
            <a:schemeClr val="bg1"/>
          </a:solidFill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latin typeface="Arial" charset="0"/>
              </a:rPr>
              <a:t>There is no completely validated stabilization system (off the shelf) available yet…</a:t>
            </a:r>
            <a:endParaRPr lang="en-US" sz="2400" dirty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n-CA" sz="2400" dirty="0" smtClean="0">
                <a:latin typeface="Arial" charset="0"/>
              </a:rPr>
              <a:t>There are proofs of principle available.</a:t>
            </a:r>
            <a:endParaRPr lang="en-US" sz="2400" dirty="0">
              <a:latin typeface="Arial" charset="0"/>
            </a:endParaRPr>
          </a:p>
        </p:txBody>
      </p:sp>
      <p:sp>
        <p:nvSpPr>
          <p:cNvPr id="66583" name="Text Box 23"/>
          <p:cNvSpPr txBox="1">
            <a:spLocks noChangeArrowheads="1"/>
          </p:cNvSpPr>
          <p:nvPr/>
        </p:nvSpPr>
        <p:spPr bwMode="auto">
          <a:xfrm>
            <a:off x="250825" y="2997200"/>
            <a:ext cx="4422775" cy="376238"/>
          </a:xfrm>
          <a:prstGeom prst="rect">
            <a:avLst/>
          </a:prstGeom>
          <a:solidFill>
            <a:srgbClr val="FFCCFF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CA"/>
              <a:t>Initially, only vertical direction was studied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E5B1F3-85C6-4E97-8DC3-51AEC7221F70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7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09800" y="1447800"/>
            <a:ext cx="6629400" cy="477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8" name="Text Box 3"/>
          <p:cNvSpPr txBox="1">
            <a:spLocks noChangeArrowheads="1"/>
          </p:cNvSpPr>
          <p:nvPr/>
        </p:nvSpPr>
        <p:spPr bwMode="auto">
          <a:xfrm>
            <a:off x="336550" y="990600"/>
            <a:ext cx="88074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8080"/>
              </a:buClr>
              <a:buFont typeface="Wingdings" pitchFamily="2" charset="2"/>
              <a:buChar char="ü"/>
            </a:pPr>
            <a:r>
              <a:rPr lang="en-US" b="1">
                <a:latin typeface="Times New Roman" pitchFamily="18" charset="0"/>
                <a:cs typeface="Times New Roman" pitchFamily="18" charset="0"/>
              </a:rPr>
              <a:t> Results : integrated displacement RMS</a:t>
            </a:r>
            <a:endParaRPr lang="fr-FR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949" name="Text Box 4"/>
          <p:cNvSpPr txBox="1">
            <a:spLocks noChangeArrowheads="1"/>
          </p:cNvSpPr>
          <p:nvPr/>
        </p:nvSpPr>
        <p:spPr bwMode="auto">
          <a:xfrm>
            <a:off x="381000" y="136525"/>
            <a:ext cx="807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2000" b="1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</a:rPr>
              <a:t>Tests with the large prototype</a:t>
            </a:r>
            <a:endParaRPr lang="fr-FR" sz="2000" b="1">
              <a:solidFill>
                <a:srgbClr val="33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30" name="Oval 6"/>
          <p:cNvSpPr>
            <a:spLocks noChangeArrowheads="1"/>
          </p:cNvSpPr>
          <p:nvPr/>
        </p:nvSpPr>
        <p:spPr bwMode="auto">
          <a:xfrm>
            <a:off x="1752600" y="1447800"/>
            <a:ext cx="3352800" cy="1108075"/>
          </a:xfrm>
          <a:prstGeom prst="ellips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3276600"/>
            <a:ext cx="6172200" cy="2362200"/>
            <a:chOff x="0" y="2064"/>
            <a:chExt cx="3888" cy="1488"/>
          </a:xfrm>
        </p:grpSpPr>
        <p:sp>
          <p:nvSpPr>
            <p:cNvPr id="82952" name="Rectangle 8"/>
            <p:cNvSpPr>
              <a:spLocks noChangeArrowheads="1"/>
            </p:cNvSpPr>
            <p:nvPr/>
          </p:nvSpPr>
          <p:spPr bwMode="auto">
            <a:xfrm>
              <a:off x="0" y="2064"/>
              <a:ext cx="3888" cy="14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2953" name="Group 9"/>
            <p:cNvGrpSpPr>
              <a:grpSpLocks/>
            </p:cNvGrpSpPr>
            <p:nvPr/>
          </p:nvGrpSpPr>
          <p:grpSpPr bwMode="auto">
            <a:xfrm>
              <a:off x="48" y="2160"/>
              <a:ext cx="3744" cy="1308"/>
              <a:chOff x="48" y="2160"/>
              <a:chExt cx="3744" cy="1308"/>
            </a:xfrm>
          </p:grpSpPr>
          <p:pic>
            <p:nvPicPr>
              <p:cNvPr id="82954" name="Picture 10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48" y="2160"/>
                <a:ext cx="3744" cy="1308"/>
              </a:xfrm>
              <a:prstGeom prst="rect">
                <a:avLst/>
              </a:prstGeom>
              <a:noFill/>
              <a:ln w="19050">
                <a:solidFill>
                  <a:srgbClr val="FF00FF"/>
                </a:solidFill>
                <a:miter lim="800000"/>
                <a:headEnd/>
                <a:tailEnd/>
              </a:ln>
            </p:spPr>
          </p:pic>
          <p:sp>
            <p:nvSpPr>
              <p:cNvPr id="82955" name="Rectangle 11"/>
              <p:cNvSpPr>
                <a:spLocks noChangeArrowheads="1"/>
              </p:cNvSpPr>
              <p:nvPr/>
            </p:nvSpPr>
            <p:spPr bwMode="auto">
              <a:xfrm flipV="1">
                <a:off x="1104" y="2160"/>
                <a:ext cx="2688" cy="9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52236" name="Line 12"/>
          <p:cNvSpPr>
            <a:spLocks noChangeShapeType="1"/>
          </p:cNvSpPr>
          <p:nvPr/>
        </p:nvSpPr>
        <p:spPr bwMode="auto">
          <a:xfrm flipH="1">
            <a:off x="3048000" y="2590800"/>
            <a:ext cx="381000" cy="990600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82957" name="Text Box 14"/>
          <p:cNvSpPr txBox="1">
            <a:spLocks noChangeArrowheads="1"/>
          </p:cNvSpPr>
          <p:nvPr/>
        </p:nvSpPr>
        <p:spPr bwMode="auto">
          <a:xfrm>
            <a:off x="7205663" y="0"/>
            <a:ext cx="1758950" cy="427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200" i="1">
                <a:latin typeface="Times New Roman" pitchFamily="18" charset="0"/>
              </a:rPr>
              <a:t>Active control</a:t>
            </a:r>
          </a:p>
        </p:txBody>
      </p:sp>
      <p:sp>
        <p:nvSpPr>
          <p:cNvPr id="52239" name="Oval 15"/>
          <p:cNvSpPr>
            <a:spLocks noChangeArrowheads="1"/>
          </p:cNvSpPr>
          <p:nvPr/>
        </p:nvSpPr>
        <p:spPr bwMode="auto">
          <a:xfrm>
            <a:off x="7596188" y="2924175"/>
            <a:ext cx="914400" cy="1108075"/>
          </a:xfrm>
          <a:prstGeom prst="ellips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7B1E5D-AFF6-43DB-BA57-8CB45C1C3B97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0" grpId="0" animBg="1"/>
      <p:bldP spid="52236" grpId="0" animBg="1"/>
      <p:bldP spid="522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Güralp</a:t>
            </a:r>
            <a:r>
              <a:rPr lang="fr-FR" dirty="0" smtClean="0"/>
              <a:t> CMG-40T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sz="2000" dirty="0" err="1" smtClean="0"/>
              <a:t>Sensor</a:t>
            </a:r>
            <a:r>
              <a:rPr lang="fr-FR" sz="2000" dirty="0" smtClean="0"/>
              <a:t> type: </a:t>
            </a:r>
            <a:r>
              <a:rPr lang="fr-FR" sz="2000" dirty="0" err="1" smtClean="0"/>
              <a:t>electromagnetic</a:t>
            </a:r>
            <a:r>
              <a:rPr lang="fr-FR" sz="2000" dirty="0" smtClean="0"/>
              <a:t> </a:t>
            </a:r>
            <a:r>
              <a:rPr lang="fr-FR" sz="2000" dirty="0" err="1" smtClean="0"/>
              <a:t>geophone</a:t>
            </a:r>
            <a:r>
              <a:rPr lang="fr-FR" sz="2000" dirty="0" smtClean="0"/>
              <a:t> </a:t>
            </a:r>
            <a:r>
              <a:rPr lang="fr-FR" sz="2000" dirty="0" err="1" smtClean="0"/>
              <a:t>broadband</a:t>
            </a:r>
            <a:endParaRPr lang="fr-FR" sz="2000" dirty="0" smtClean="0"/>
          </a:p>
          <a:p>
            <a:pPr>
              <a:buNone/>
            </a:pPr>
            <a:r>
              <a:rPr lang="fr-FR" sz="2000" dirty="0" smtClean="0"/>
              <a:t>Signal: </a:t>
            </a:r>
            <a:r>
              <a:rPr lang="fr-FR" sz="2000" dirty="0" err="1" smtClean="0"/>
              <a:t>velocity</a:t>
            </a:r>
            <a:r>
              <a:rPr lang="fr-FR" sz="2000" dirty="0" smtClean="0"/>
              <a:t> </a:t>
            </a:r>
            <a:r>
              <a:rPr lang="fr-FR" sz="2000" dirty="0" err="1" smtClean="0"/>
              <a:t>x,y,z</a:t>
            </a:r>
            <a:endParaRPr lang="fr-FR" sz="2000" dirty="0" smtClean="0"/>
          </a:p>
          <a:p>
            <a:pPr>
              <a:buNone/>
            </a:pPr>
            <a:r>
              <a:rPr lang="fr-FR" sz="2000" dirty="0" err="1" smtClean="0"/>
              <a:t>Sensitivity</a:t>
            </a:r>
            <a:r>
              <a:rPr lang="fr-FR" sz="2000" dirty="0" smtClean="0"/>
              <a:t>: 1600V/m/s</a:t>
            </a:r>
          </a:p>
          <a:p>
            <a:pPr>
              <a:buNone/>
            </a:pPr>
            <a:r>
              <a:rPr lang="fr-FR" sz="2000" dirty="0" err="1" smtClean="0"/>
              <a:t>Frequency</a:t>
            </a:r>
            <a:r>
              <a:rPr lang="fr-FR" sz="2000" dirty="0" smtClean="0"/>
              <a:t> range: 0,033-50Hz</a:t>
            </a:r>
          </a:p>
          <a:p>
            <a:pPr>
              <a:buNone/>
            </a:pPr>
            <a:r>
              <a:rPr lang="fr-FR" sz="2000" dirty="0" smtClean="0"/>
              <a:t>Mass: 7,5kg</a:t>
            </a:r>
          </a:p>
          <a:p>
            <a:pPr>
              <a:buNone/>
            </a:pPr>
            <a:r>
              <a:rPr lang="fr-FR" sz="2000" dirty="0" smtClean="0"/>
              <a:t>Radiation: Feedback </a:t>
            </a:r>
            <a:r>
              <a:rPr lang="fr-FR" sz="2000" dirty="0" err="1" smtClean="0"/>
              <a:t>loop</a:t>
            </a:r>
            <a:r>
              <a:rPr lang="fr-FR" sz="2000" dirty="0" smtClean="0"/>
              <a:t> </a:t>
            </a:r>
            <a:r>
              <a:rPr lang="fr-FR" sz="2000" dirty="0" err="1" smtClean="0"/>
              <a:t>so</a:t>
            </a:r>
            <a:r>
              <a:rPr lang="fr-FR" sz="2000" dirty="0" smtClean="0"/>
              <a:t> no</a:t>
            </a:r>
          </a:p>
          <a:p>
            <a:pPr>
              <a:buNone/>
            </a:pPr>
            <a:r>
              <a:rPr lang="fr-FR" sz="2000" dirty="0" err="1" smtClean="0"/>
              <a:t>Magnetic</a:t>
            </a:r>
            <a:r>
              <a:rPr lang="fr-FR" sz="2000" dirty="0" smtClean="0"/>
              <a:t> </a:t>
            </a:r>
            <a:r>
              <a:rPr lang="fr-FR" sz="2000" dirty="0" err="1" smtClean="0"/>
              <a:t>field</a:t>
            </a:r>
            <a:r>
              <a:rPr lang="fr-FR" sz="2000" dirty="0" smtClean="0"/>
              <a:t>: no</a:t>
            </a:r>
          </a:p>
          <a:p>
            <a:pPr>
              <a:buNone/>
            </a:pPr>
            <a:r>
              <a:rPr lang="fr-FR" sz="2000" dirty="0" smtClean="0"/>
              <a:t>Feedback </a:t>
            </a:r>
            <a:r>
              <a:rPr lang="fr-FR" sz="2000" dirty="0" err="1" smtClean="0"/>
              <a:t>loop</a:t>
            </a:r>
            <a:endParaRPr lang="fr-FR" sz="2000" dirty="0" smtClean="0"/>
          </a:p>
          <a:p>
            <a:pPr>
              <a:buNone/>
            </a:pPr>
            <a:r>
              <a:rPr lang="fr-FR" sz="2000" dirty="0" smtClean="0"/>
              <a:t>First </a:t>
            </a:r>
            <a:r>
              <a:rPr lang="fr-FR" sz="2000" dirty="0" err="1" smtClean="0"/>
              <a:t>resonance</a:t>
            </a:r>
            <a:r>
              <a:rPr lang="fr-FR" sz="2000" dirty="0" smtClean="0"/>
              <a:t> 440Hz</a:t>
            </a:r>
          </a:p>
          <a:p>
            <a:pPr>
              <a:buNone/>
            </a:pPr>
            <a:r>
              <a:rPr lang="fr-FR" sz="2000" dirty="0" err="1" smtClean="0"/>
              <a:t>Temperature</a:t>
            </a:r>
            <a:r>
              <a:rPr lang="fr-FR" sz="2000" dirty="0" smtClean="0"/>
              <a:t> </a:t>
            </a:r>
            <a:r>
              <a:rPr lang="fr-FR" sz="2000" dirty="0" err="1" smtClean="0"/>
              <a:t>sensitivity</a:t>
            </a:r>
            <a:r>
              <a:rPr lang="fr-FR" sz="2000" dirty="0" smtClean="0"/>
              <a:t>: 0,6V/10°C</a:t>
            </a:r>
          </a:p>
          <a:p>
            <a:pPr>
              <a:buNone/>
            </a:pPr>
            <a:r>
              <a:rPr lang="fr-FR" sz="2000" dirty="0" err="1" smtClean="0"/>
              <a:t>Electronic</a:t>
            </a:r>
            <a:r>
              <a:rPr lang="fr-FR" sz="2000" dirty="0" smtClean="0"/>
              <a:t> noise </a:t>
            </a:r>
            <a:r>
              <a:rPr lang="fr-FR" sz="2000" dirty="0" err="1" smtClean="0"/>
              <a:t>measured</a:t>
            </a:r>
            <a:r>
              <a:rPr lang="fr-FR" sz="2000" dirty="0" smtClean="0"/>
              <a:t> </a:t>
            </a:r>
            <a:r>
              <a:rPr lang="fr-FR" sz="2000" dirty="0" err="1" smtClean="0"/>
              <a:t>at</a:t>
            </a:r>
            <a:r>
              <a:rPr lang="fr-FR" sz="2000" dirty="0" smtClean="0"/>
              <a:t> &gt;5Hz: 0,05nm</a:t>
            </a:r>
          </a:p>
          <a:p>
            <a:pPr>
              <a:buNone/>
            </a:pPr>
            <a:r>
              <a:rPr lang="fr-FR" sz="2000" dirty="0" smtClean="0"/>
              <a:t>Stable calibration</a:t>
            </a:r>
          </a:p>
          <a:p>
            <a:pPr>
              <a:buNone/>
            </a:pPr>
            <a:endParaRPr lang="fr-FR" sz="2800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3357563" y="6356350"/>
            <a:ext cx="2895600" cy="365125"/>
          </a:xfrm>
        </p:spPr>
        <p:txBody>
          <a:bodyPr/>
          <a:lstStyle/>
          <a:p>
            <a:r>
              <a:rPr lang="en-US" smtClean="0"/>
              <a:t>IWLC2010 Geneva 2010 A.Jeremie</a:t>
            </a:r>
            <a:endParaRPr lang="en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FA456F1-D9C6-4A93-91ED-064613AF814C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57884" y="2071702"/>
            <a:ext cx="2922923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15272" y="214290"/>
            <a:ext cx="114300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15657" y="2928934"/>
            <a:ext cx="742161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Endevco</a:t>
            </a:r>
            <a:r>
              <a:rPr lang="fr-FR" dirty="0" smtClean="0"/>
              <a:t> 86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75" y="1500174"/>
            <a:ext cx="7400925" cy="4525963"/>
          </a:xfrm>
        </p:spPr>
        <p:txBody>
          <a:bodyPr/>
          <a:lstStyle/>
          <a:p>
            <a:pPr>
              <a:buNone/>
            </a:pPr>
            <a:r>
              <a:rPr lang="fr-FR" sz="2000" dirty="0" err="1" smtClean="0"/>
              <a:t>Sensor</a:t>
            </a:r>
            <a:r>
              <a:rPr lang="fr-FR" sz="2000" dirty="0" smtClean="0"/>
              <a:t> type: </a:t>
            </a:r>
            <a:r>
              <a:rPr lang="fr-FR" sz="2000" dirty="0" err="1" smtClean="0"/>
              <a:t>piezoelectric</a:t>
            </a:r>
            <a:r>
              <a:rPr lang="fr-FR" sz="2000" dirty="0" smtClean="0"/>
              <a:t> </a:t>
            </a:r>
            <a:r>
              <a:rPr lang="fr-FR" sz="2000" dirty="0" err="1" smtClean="0"/>
              <a:t>accelerometer</a:t>
            </a:r>
            <a:endParaRPr lang="fr-FR" sz="2000" dirty="0" smtClean="0"/>
          </a:p>
          <a:p>
            <a:pPr>
              <a:buNone/>
            </a:pPr>
            <a:r>
              <a:rPr lang="fr-FR" sz="2000" dirty="0" smtClean="0"/>
              <a:t>Signal: </a:t>
            </a:r>
            <a:r>
              <a:rPr lang="fr-FR" sz="2000" dirty="0" err="1" smtClean="0"/>
              <a:t>acceleration</a:t>
            </a:r>
            <a:r>
              <a:rPr lang="fr-FR" sz="2000" dirty="0" smtClean="0"/>
              <a:t> z</a:t>
            </a:r>
          </a:p>
          <a:p>
            <a:pPr>
              <a:buNone/>
            </a:pPr>
            <a:r>
              <a:rPr lang="fr-FR" sz="2000" dirty="0" err="1" smtClean="0"/>
              <a:t>Sensitivity</a:t>
            </a:r>
            <a:r>
              <a:rPr lang="fr-FR" sz="2000" dirty="0" smtClean="0"/>
              <a:t>: 10V/g</a:t>
            </a:r>
          </a:p>
          <a:p>
            <a:pPr>
              <a:buNone/>
            </a:pPr>
            <a:r>
              <a:rPr lang="fr-FR" sz="2000" dirty="0" err="1" smtClean="0"/>
              <a:t>Frequency</a:t>
            </a:r>
            <a:r>
              <a:rPr lang="fr-FR" sz="2000" dirty="0" smtClean="0"/>
              <a:t> range: 0,01-100Hz but </a:t>
            </a:r>
            <a:r>
              <a:rPr lang="fr-FR" sz="2000" dirty="0" err="1" smtClean="0"/>
              <a:t>useful</a:t>
            </a:r>
            <a:r>
              <a:rPr lang="fr-FR" sz="2000" dirty="0" smtClean="0"/>
              <a:t> </a:t>
            </a:r>
            <a:r>
              <a:rPr lang="fr-FR" sz="2000" dirty="0" err="1" smtClean="0"/>
              <a:t>from</a:t>
            </a:r>
            <a:r>
              <a:rPr lang="fr-FR" sz="2000" dirty="0" smtClean="0"/>
              <a:t> 7Hz</a:t>
            </a:r>
          </a:p>
          <a:p>
            <a:pPr>
              <a:buNone/>
            </a:pPr>
            <a:r>
              <a:rPr lang="fr-FR" sz="2000" dirty="0" smtClean="0"/>
              <a:t>Mass: 771g</a:t>
            </a:r>
          </a:p>
          <a:p>
            <a:pPr>
              <a:buNone/>
            </a:pPr>
            <a:r>
              <a:rPr lang="fr-FR" sz="2000" dirty="0" smtClean="0"/>
              <a:t>Radiation: </a:t>
            </a:r>
            <a:r>
              <a:rPr lang="fr-FR" sz="2000" dirty="0" err="1" smtClean="0"/>
              <a:t>piezo</a:t>
            </a:r>
            <a:r>
              <a:rPr lang="fr-FR" sz="2000" dirty="0" smtClean="0"/>
              <a:t> OK, but </a:t>
            </a:r>
            <a:r>
              <a:rPr lang="fr-FR" sz="2000" dirty="0" err="1" smtClean="0"/>
              <a:t>resin</a:t>
            </a:r>
            <a:r>
              <a:rPr lang="fr-FR" sz="2000" dirty="0" smtClean="0"/>
              <a:t>?</a:t>
            </a:r>
          </a:p>
          <a:p>
            <a:pPr>
              <a:buNone/>
            </a:pPr>
            <a:r>
              <a:rPr lang="fr-FR" sz="2000" dirty="0" err="1" smtClean="0"/>
              <a:t>Magnetic</a:t>
            </a:r>
            <a:r>
              <a:rPr lang="fr-FR" sz="2000" dirty="0" smtClean="0"/>
              <a:t> </a:t>
            </a:r>
            <a:r>
              <a:rPr lang="fr-FR" sz="2000" dirty="0" err="1" smtClean="0"/>
              <a:t>field</a:t>
            </a:r>
            <a:r>
              <a:rPr lang="fr-FR" sz="2000" dirty="0" smtClean="0"/>
              <a:t>: </a:t>
            </a:r>
            <a:r>
              <a:rPr lang="fr-FR" sz="2000" dirty="0" err="1" smtClean="0"/>
              <a:t>probably</a:t>
            </a:r>
            <a:r>
              <a:rPr lang="fr-FR" sz="2000" dirty="0" smtClean="0"/>
              <a:t> OK but </a:t>
            </a:r>
            <a:r>
              <a:rPr lang="fr-FR" sz="2000" dirty="0" err="1" smtClean="0"/>
              <a:t>acoustic</a:t>
            </a:r>
            <a:r>
              <a:rPr lang="fr-FR" sz="2000" dirty="0" smtClean="0"/>
              <a:t> vibrations?</a:t>
            </a:r>
          </a:p>
          <a:p>
            <a:pPr>
              <a:buNone/>
            </a:pPr>
            <a:r>
              <a:rPr lang="fr-FR" sz="2000" dirty="0" smtClean="0"/>
              <a:t>Feedback </a:t>
            </a:r>
            <a:r>
              <a:rPr lang="fr-FR" sz="2000" dirty="0" err="1" smtClean="0"/>
              <a:t>loop</a:t>
            </a:r>
            <a:endParaRPr lang="fr-FR" sz="2000" dirty="0" smtClean="0"/>
          </a:p>
          <a:p>
            <a:pPr>
              <a:buNone/>
            </a:pPr>
            <a:r>
              <a:rPr lang="fr-FR" sz="2000" dirty="0" smtClean="0"/>
              <a:t>First </a:t>
            </a:r>
            <a:r>
              <a:rPr lang="fr-FR" sz="2000" dirty="0" err="1" smtClean="0"/>
              <a:t>resonance</a:t>
            </a:r>
            <a:r>
              <a:rPr lang="fr-FR" sz="2000" dirty="0" smtClean="0"/>
              <a:t> 370Hz</a:t>
            </a:r>
          </a:p>
          <a:p>
            <a:pPr>
              <a:buNone/>
            </a:pPr>
            <a:r>
              <a:rPr lang="fr-FR" sz="2000" dirty="0" err="1" smtClean="0"/>
              <a:t>Temperature</a:t>
            </a:r>
            <a:r>
              <a:rPr lang="fr-FR" sz="2000" dirty="0" smtClean="0"/>
              <a:t> </a:t>
            </a:r>
            <a:r>
              <a:rPr lang="fr-FR" sz="2000" dirty="0" err="1" smtClean="0"/>
              <a:t>sensitivity</a:t>
            </a:r>
            <a:r>
              <a:rPr lang="fr-FR" sz="2000" dirty="0" smtClean="0"/>
              <a:t>: &lt;1%</a:t>
            </a:r>
          </a:p>
          <a:p>
            <a:pPr>
              <a:buNone/>
            </a:pPr>
            <a:r>
              <a:rPr lang="fr-FR" sz="2000" dirty="0" err="1" smtClean="0"/>
              <a:t>Electronic</a:t>
            </a:r>
            <a:r>
              <a:rPr lang="fr-FR" sz="2000" dirty="0" smtClean="0"/>
              <a:t> noise </a:t>
            </a:r>
            <a:r>
              <a:rPr lang="fr-FR" sz="2000" dirty="0" err="1" smtClean="0"/>
              <a:t>measured</a:t>
            </a:r>
            <a:r>
              <a:rPr lang="fr-FR" sz="2000" dirty="0" smtClean="0"/>
              <a:t> </a:t>
            </a:r>
            <a:r>
              <a:rPr lang="fr-FR" sz="2000" dirty="0" err="1" smtClean="0"/>
              <a:t>at</a:t>
            </a:r>
            <a:r>
              <a:rPr lang="fr-FR" sz="2000" dirty="0" smtClean="0"/>
              <a:t> &gt;5Hz: 0,25nm, &gt;50Hz 0,02nm</a:t>
            </a:r>
          </a:p>
          <a:p>
            <a:pPr>
              <a:buNone/>
            </a:pPr>
            <a:r>
              <a:rPr lang="fr-FR" sz="2000" dirty="0" smtClean="0"/>
              <a:t>Stable calibration, flat </a:t>
            </a:r>
            <a:r>
              <a:rPr lang="fr-FR" sz="2000" dirty="0" err="1" smtClean="0"/>
              <a:t>response</a:t>
            </a:r>
            <a:endParaRPr lang="fr-FR" sz="2000" dirty="0" smtClean="0"/>
          </a:p>
          <a:p>
            <a:pPr>
              <a:buNone/>
            </a:pPr>
            <a:r>
              <a:rPr lang="fr-FR" sz="2000" dirty="0" err="1" smtClean="0"/>
              <a:t>Doesn’t</a:t>
            </a:r>
            <a:r>
              <a:rPr lang="fr-FR" sz="2000" dirty="0" smtClean="0"/>
              <a:t> </a:t>
            </a:r>
            <a:r>
              <a:rPr lang="fr-FR" sz="2000" dirty="0" err="1" smtClean="0"/>
              <a:t>like</a:t>
            </a:r>
            <a:r>
              <a:rPr lang="fr-FR" sz="2000" dirty="0" smtClean="0"/>
              <a:t> </a:t>
            </a:r>
            <a:r>
              <a:rPr lang="fr-FR" sz="2000" dirty="0" err="1" smtClean="0"/>
              <a:t>shocks</a:t>
            </a:r>
            <a:endParaRPr lang="fr-FR" sz="2000" dirty="0" smtClean="0"/>
          </a:p>
          <a:p>
            <a:pPr>
              <a:buNone/>
            </a:pPr>
            <a:endParaRPr lang="fr-FR" sz="2800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3357563" y="6356350"/>
            <a:ext cx="2895600" cy="365125"/>
          </a:xfrm>
        </p:spPr>
        <p:txBody>
          <a:bodyPr/>
          <a:lstStyle/>
          <a:p>
            <a:r>
              <a:rPr lang="en-US" smtClean="0"/>
              <a:t>IWLC2010 Geneva 2010 A.Jeremie</a:t>
            </a:r>
            <a:endParaRPr lang="en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FA456F1-D9C6-4A93-91ED-064613AF814C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58082" y="3500438"/>
            <a:ext cx="1233491" cy="160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1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15272" y="214290"/>
            <a:ext cx="114300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2264" y="2428868"/>
            <a:ext cx="742161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SP500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75" y="1500174"/>
            <a:ext cx="7400925" cy="4525963"/>
          </a:xfrm>
        </p:spPr>
        <p:txBody>
          <a:bodyPr/>
          <a:lstStyle/>
          <a:p>
            <a:pPr>
              <a:buNone/>
            </a:pPr>
            <a:r>
              <a:rPr lang="fr-FR" sz="2000" dirty="0" err="1" smtClean="0"/>
              <a:t>Sensor</a:t>
            </a:r>
            <a:r>
              <a:rPr lang="fr-FR" sz="2000" dirty="0" smtClean="0"/>
              <a:t> type: </a:t>
            </a:r>
            <a:r>
              <a:rPr lang="fr-FR" sz="2000" dirty="0" err="1" smtClean="0"/>
              <a:t>electrochemical</a:t>
            </a:r>
            <a:r>
              <a:rPr lang="fr-FR" sz="2000" dirty="0" smtClean="0"/>
              <a:t>, </a:t>
            </a:r>
            <a:r>
              <a:rPr lang="fr-FR" sz="2000" dirty="0" err="1" smtClean="0"/>
              <a:t>special</a:t>
            </a:r>
            <a:r>
              <a:rPr lang="fr-FR" sz="2000" dirty="0" smtClean="0"/>
              <a:t> </a:t>
            </a:r>
            <a:r>
              <a:rPr lang="fr-FR" sz="2000" dirty="0" err="1" smtClean="0"/>
              <a:t>electrolyte</a:t>
            </a:r>
            <a:endParaRPr lang="fr-FR" sz="2000" dirty="0" smtClean="0"/>
          </a:p>
          <a:p>
            <a:pPr>
              <a:buNone/>
            </a:pPr>
            <a:r>
              <a:rPr lang="fr-FR" sz="2000" dirty="0" smtClean="0"/>
              <a:t>Signal: </a:t>
            </a:r>
            <a:r>
              <a:rPr lang="fr-FR" sz="2000" dirty="0" err="1" smtClean="0"/>
              <a:t>velocity</a:t>
            </a:r>
            <a:endParaRPr lang="fr-FR" sz="2000" dirty="0" smtClean="0"/>
          </a:p>
          <a:p>
            <a:pPr>
              <a:buNone/>
            </a:pPr>
            <a:r>
              <a:rPr lang="fr-FR" sz="2000" dirty="0" err="1" smtClean="0"/>
              <a:t>Sensitivity</a:t>
            </a:r>
            <a:r>
              <a:rPr lang="fr-FR" sz="2000" dirty="0" smtClean="0"/>
              <a:t>: 20000V/m/s</a:t>
            </a:r>
          </a:p>
          <a:p>
            <a:pPr>
              <a:buNone/>
            </a:pPr>
            <a:r>
              <a:rPr lang="fr-FR" sz="2000" dirty="0" err="1" smtClean="0"/>
              <a:t>Frequency</a:t>
            </a:r>
            <a:r>
              <a:rPr lang="fr-FR" sz="2000" dirty="0" smtClean="0"/>
              <a:t> range: 0,016-75Hz</a:t>
            </a:r>
          </a:p>
          <a:p>
            <a:pPr>
              <a:buNone/>
            </a:pPr>
            <a:r>
              <a:rPr lang="fr-FR" sz="2000" dirty="0" smtClean="0"/>
              <a:t>Mass: 750g</a:t>
            </a:r>
          </a:p>
          <a:p>
            <a:pPr>
              <a:buNone/>
            </a:pPr>
            <a:r>
              <a:rPr lang="fr-FR" sz="2000" dirty="0" smtClean="0"/>
              <a:t>Radiation: no </a:t>
            </a:r>
            <a:r>
              <a:rPr lang="fr-FR" sz="2000" dirty="0" err="1" smtClean="0"/>
              <a:t>effect</a:t>
            </a:r>
            <a:r>
              <a:rPr lang="fr-FR" sz="2000" dirty="0" smtClean="0"/>
              <a:t> </a:t>
            </a:r>
            <a:r>
              <a:rPr lang="fr-FR" sz="2000" dirty="0" err="1" smtClean="0"/>
              <a:t>around</a:t>
            </a:r>
            <a:r>
              <a:rPr lang="fr-FR" sz="2000" dirty="0" smtClean="0"/>
              <a:t> </a:t>
            </a:r>
            <a:r>
              <a:rPr lang="fr-FR" sz="2000" dirty="0" err="1" smtClean="0"/>
              <a:t>BaBar</a:t>
            </a:r>
            <a:r>
              <a:rPr lang="fr-FR" sz="2000" dirty="0" smtClean="0"/>
              <a:t> (</a:t>
            </a:r>
            <a:r>
              <a:rPr lang="fr-FR" sz="2000" dirty="0" err="1" smtClean="0"/>
              <a:t>don’t</a:t>
            </a:r>
            <a:r>
              <a:rPr lang="fr-FR" sz="2000" dirty="0" smtClean="0"/>
              <a:t> know exact conditions)</a:t>
            </a:r>
          </a:p>
          <a:p>
            <a:pPr>
              <a:buNone/>
            </a:pPr>
            <a:r>
              <a:rPr lang="fr-FR" sz="2000" dirty="0" err="1" smtClean="0"/>
              <a:t>Magnetic</a:t>
            </a:r>
            <a:r>
              <a:rPr lang="fr-FR" sz="2000" dirty="0" smtClean="0"/>
              <a:t> </a:t>
            </a:r>
            <a:r>
              <a:rPr lang="fr-FR" sz="2000" dirty="0" err="1" smtClean="0"/>
              <a:t>field</a:t>
            </a:r>
            <a:r>
              <a:rPr lang="fr-FR" sz="2000" dirty="0" smtClean="0"/>
              <a:t>: </a:t>
            </a:r>
            <a:r>
              <a:rPr lang="fr-FR" sz="2000" dirty="0" err="1" smtClean="0"/>
              <a:t>tested</a:t>
            </a:r>
            <a:r>
              <a:rPr lang="fr-FR" sz="2000" dirty="0" smtClean="0"/>
              <a:t> in 1T </a:t>
            </a:r>
            <a:r>
              <a:rPr lang="fr-FR" sz="2000" dirty="0" err="1" smtClean="0"/>
              <a:t>magnet</a:t>
            </a:r>
            <a:r>
              <a:rPr lang="fr-FR" sz="2000" dirty="0" smtClean="0"/>
              <a:t> =&gt; </a:t>
            </a:r>
            <a:r>
              <a:rPr lang="fr-FR" sz="2000" dirty="0" err="1" smtClean="0"/>
              <a:t>same</a:t>
            </a:r>
            <a:r>
              <a:rPr lang="fr-FR" sz="2000" dirty="0" smtClean="0"/>
              <a:t> </a:t>
            </a:r>
            <a:r>
              <a:rPr lang="fr-FR" sz="2000" dirty="0" err="1" smtClean="0"/>
              <a:t>coherence</a:t>
            </a:r>
            <a:r>
              <a:rPr lang="fr-FR" sz="2000" dirty="0" smtClean="0"/>
              <a:t>, amplitude? </a:t>
            </a:r>
          </a:p>
          <a:p>
            <a:pPr>
              <a:buNone/>
            </a:pPr>
            <a:r>
              <a:rPr lang="fr-FR" sz="2000" dirty="0" smtClean="0"/>
              <a:t>Feedback </a:t>
            </a:r>
            <a:r>
              <a:rPr lang="fr-FR" sz="2000" dirty="0" err="1" smtClean="0"/>
              <a:t>loop</a:t>
            </a:r>
            <a:endParaRPr lang="fr-FR" sz="2000" dirty="0" smtClean="0"/>
          </a:p>
          <a:p>
            <a:pPr>
              <a:buNone/>
            </a:pPr>
            <a:r>
              <a:rPr lang="fr-FR" sz="2000" dirty="0" smtClean="0"/>
              <a:t>First </a:t>
            </a:r>
            <a:r>
              <a:rPr lang="fr-FR" sz="2000" dirty="0" err="1" smtClean="0"/>
              <a:t>resonance</a:t>
            </a:r>
            <a:r>
              <a:rPr lang="fr-FR" sz="2000" dirty="0" smtClean="0"/>
              <a:t> &gt;200Hz</a:t>
            </a:r>
          </a:p>
          <a:p>
            <a:pPr>
              <a:buNone/>
            </a:pPr>
            <a:r>
              <a:rPr lang="fr-FR" sz="2000" dirty="0" err="1" smtClean="0"/>
              <a:t>Electronic</a:t>
            </a:r>
            <a:r>
              <a:rPr lang="fr-FR" sz="2000" dirty="0" smtClean="0"/>
              <a:t> noise </a:t>
            </a:r>
            <a:r>
              <a:rPr lang="fr-FR" sz="2000" dirty="0" err="1" smtClean="0"/>
              <a:t>measured</a:t>
            </a:r>
            <a:r>
              <a:rPr lang="fr-FR" sz="2000" dirty="0" smtClean="0"/>
              <a:t> </a:t>
            </a:r>
            <a:r>
              <a:rPr lang="fr-FR" sz="2000" dirty="0" err="1" smtClean="0"/>
              <a:t>at</a:t>
            </a:r>
            <a:r>
              <a:rPr lang="fr-FR" sz="2000" dirty="0" smtClean="0"/>
              <a:t> &gt;5Hz: 0,05nm</a:t>
            </a:r>
          </a:p>
          <a:p>
            <a:pPr>
              <a:buNone/>
            </a:pPr>
            <a:r>
              <a:rPr lang="fr-FR" sz="2000" dirty="0" err="1" smtClean="0"/>
              <a:t>Unstable</a:t>
            </a:r>
            <a:r>
              <a:rPr lang="fr-FR" sz="2000" dirty="0" smtClean="0"/>
              <a:t> calibration, </a:t>
            </a:r>
            <a:r>
              <a:rPr lang="fr-FR" sz="2000" dirty="0" err="1" smtClean="0"/>
              <a:t>response</a:t>
            </a:r>
            <a:r>
              <a:rPr lang="fr-FR" sz="2000" dirty="0" smtClean="0"/>
              <a:t> not flat</a:t>
            </a:r>
          </a:p>
          <a:p>
            <a:pPr>
              <a:buNone/>
            </a:pPr>
            <a:r>
              <a:rPr lang="fr-FR" sz="2000" dirty="0" err="1" smtClean="0"/>
              <a:t>Robust</a:t>
            </a:r>
            <a:endParaRPr lang="fr-FR" sz="2000" dirty="0" smtClean="0"/>
          </a:p>
          <a:p>
            <a:pPr>
              <a:buNone/>
            </a:pPr>
            <a:endParaRPr lang="fr-FR" sz="2800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3357563" y="6356350"/>
            <a:ext cx="2895600" cy="365125"/>
          </a:xfrm>
        </p:spPr>
        <p:txBody>
          <a:bodyPr/>
          <a:lstStyle/>
          <a:p>
            <a:r>
              <a:rPr lang="en-US" smtClean="0"/>
              <a:t>IWLC2010 Geneva 2010 A.Jeremie</a:t>
            </a:r>
            <a:endParaRPr lang="en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DFA456F1-D9C6-4A93-91ED-064613AF814C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  <p:pic>
        <p:nvPicPr>
          <p:cNvPr id="86019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15272" y="214290"/>
            <a:ext cx="114300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29322" y="5072074"/>
            <a:ext cx="742161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754000" y="4143380"/>
            <a:ext cx="1390000" cy="1952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9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35575" y="1196752"/>
            <a:ext cx="3505200" cy="249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1" name="Text Box 4"/>
          <p:cNvSpPr txBox="1">
            <a:spLocks noChangeArrowheads="1"/>
          </p:cNvSpPr>
          <p:nvPr/>
        </p:nvSpPr>
        <p:spPr bwMode="auto">
          <a:xfrm>
            <a:off x="533400" y="152400"/>
            <a:ext cx="807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GB" sz="20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Example of spectral analysis</a:t>
            </a:r>
            <a:br>
              <a:rPr lang="en-GB" sz="20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20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of different disturbance sources</a:t>
            </a:r>
          </a:p>
        </p:txBody>
      </p:sp>
      <p:sp>
        <p:nvSpPr>
          <p:cNvPr id="75782" name="Text Box 5"/>
          <p:cNvSpPr txBox="1">
            <a:spLocks noChangeArrowheads="1"/>
          </p:cNvSpPr>
          <p:nvPr/>
        </p:nvSpPr>
        <p:spPr bwMode="auto">
          <a:xfrm>
            <a:off x="815975" y="1006475"/>
            <a:ext cx="4343400" cy="36671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8080"/>
              </a:buClr>
              <a:buFont typeface="Wingdings" pitchFamily="2" charset="2"/>
              <a:buChar char="ü"/>
            </a:pPr>
            <a:r>
              <a:rPr lang="en-GB" b="1" dirty="0">
                <a:latin typeface="Times New Roman" pitchFamily="18" charset="0"/>
                <a:cs typeface="Times New Roman" pitchFamily="18" charset="0"/>
              </a:rPr>
              <a:t> Acoustic disturbance :</a:t>
            </a:r>
          </a:p>
        </p:txBody>
      </p:sp>
      <p:pic>
        <p:nvPicPr>
          <p:cNvPr id="75783" name="Picture 6" descr="asd_acoustic_pressure_no_hp_db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15975" y="1371600"/>
            <a:ext cx="4114800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4" name="Picture 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4375150"/>
            <a:ext cx="4386263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5" name="Text Box 8"/>
          <p:cNvSpPr txBox="1">
            <a:spLocks noChangeArrowheads="1"/>
          </p:cNvSpPr>
          <p:nvPr/>
        </p:nvSpPr>
        <p:spPr bwMode="auto">
          <a:xfrm>
            <a:off x="0" y="3933056"/>
            <a:ext cx="3779912" cy="7848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008080"/>
              </a:buClr>
              <a:buFont typeface="Wingdings" pitchFamily="2" charset="2"/>
              <a:buChar char="ü"/>
            </a:pPr>
            <a:r>
              <a:rPr lang="en-GB" b="1" dirty="0">
                <a:latin typeface="Times New Roman" pitchFamily="18" charset="0"/>
                <a:cs typeface="Times New Roman" pitchFamily="18" charset="0"/>
              </a:rPr>
              <a:t> Amplified by the structure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itself :</a:t>
            </a:r>
          </a:p>
          <a:p>
            <a:pPr>
              <a:spcBef>
                <a:spcPct val="50000"/>
              </a:spcBef>
              <a:buClr>
                <a:srgbClr val="008080"/>
              </a:buClr>
              <a:buFont typeface="Wingdings" pitchFamily="2" charset="2"/>
              <a:buChar char="ü"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eigenfrequencies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786" name="Text Box 9"/>
          <p:cNvSpPr txBox="1">
            <a:spLocks noChangeArrowheads="1"/>
          </p:cNvSpPr>
          <p:nvPr/>
        </p:nvSpPr>
        <p:spPr bwMode="auto">
          <a:xfrm>
            <a:off x="5235575" y="990600"/>
            <a:ext cx="36576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008080"/>
              </a:buClr>
              <a:buFont typeface="Wingdings" pitchFamily="2" charset="2"/>
              <a:buChar char="ü"/>
            </a:pPr>
            <a:r>
              <a:rPr lang="en-GB" b="1">
                <a:latin typeface="Times New Roman" pitchFamily="18" charset="0"/>
                <a:cs typeface="Times New Roman" pitchFamily="18" charset="0"/>
              </a:rPr>
              <a:t> Ground motion :</a:t>
            </a:r>
          </a:p>
        </p:txBody>
      </p:sp>
      <p:sp>
        <p:nvSpPr>
          <p:cNvPr id="75787" name="Line 10"/>
          <p:cNvSpPr>
            <a:spLocks noChangeShapeType="1"/>
          </p:cNvSpPr>
          <p:nvPr/>
        </p:nvSpPr>
        <p:spPr bwMode="auto">
          <a:xfrm>
            <a:off x="5616575" y="3356992"/>
            <a:ext cx="990600" cy="0"/>
          </a:xfrm>
          <a:prstGeom prst="line">
            <a:avLst/>
          </a:prstGeom>
          <a:noFill/>
          <a:ln w="25400">
            <a:solidFill>
              <a:srgbClr val="9900FF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75788" name="Line 11"/>
          <p:cNvSpPr>
            <a:spLocks noChangeShapeType="1"/>
          </p:cNvSpPr>
          <p:nvPr/>
        </p:nvSpPr>
        <p:spPr bwMode="auto">
          <a:xfrm>
            <a:off x="6759575" y="3429000"/>
            <a:ext cx="1828800" cy="0"/>
          </a:xfrm>
          <a:prstGeom prst="line">
            <a:avLst/>
          </a:prstGeom>
          <a:noFill/>
          <a:ln w="25400">
            <a:solidFill>
              <a:srgbClr val="9900FF"/>
            </a:solidFill>
            <a:round/>
            <a:headEnd type="arrow" w="med" len="med"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75789" name="Text Box 12"/>
          <p:cNvSpPr txBox="1">
            <a:spLocks noChangeArrowheads="1"/>
          </p:cNvSpPr>
          <p:nvPr/>
        </p:nvSpPr>
        <p:spPr bwMode="auto">
          <a:xfrm>
            <a:off x="5616575" y="3068960"/>
            <a:ext cx="1066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 dirty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Seismic motion</a:t>
            </a:r>
          </a:p>
        </p:txBody>
      </p:sp>
      <p:sp>
        <p:nvSpPr>
          <p:cNvPr id="75790" name="Text Box 13"/>
          <p:cNvSpPr txBox="1">
            <a:spLocks noChangeArrowheads="1"/>
          </p:cNvSpPr>
          <p:nvPr/>
        </p:nvSpPr>
        <p:spPr bwMode="auto">
          <a:xfrm>
            <a:off x="6835775" y="3068960"/>
            <a:ext cx="175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Cultural noise</a:t>
            </a:r>
          </a:p>
        </p:txBody>
      </p:sp>
      <p:sp>
        <p:nvSpPr>
          <p:cNvPr id="75791" name="Text Box 14"/>
          <p:cNvSpPr txBox="1">
            <a:spLocks noChangeArrowheads="1"/>
          </p:cNvSpPr>
          <p:nvPr/>
        </p:nvSpPr>
        <p:spPr bwMode="auto">
          <a:xfrm>
            <a:off x="1273175" y="339725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A pink noise on a large bandwidth</a:t>
            </a:r>
          </a:p>
        </p:txBody>
      </p:sp>
      <p:sp>
        <p:nvSpPr>
          <p:cNvPr id="75792" name="Line 15"/>
          <p:cNvSpPr>
            <a:spLocks noChangeShapeType="1"/>
          </p:cNvSpPr>
          <p:nvPr/>
        </p:nvSpPr>
        <p:spPr bwMode="auto">
          <a:xfrm>
            <a:off x="1259632" y="4725144"/>
            <a:ext cx="648072" cy="92968"/>
          </a:xfrm>
          <a:prstGeom prst="line">
            <a:avLst/>
          </a:prstGeom>
          <a:noFill/>
          <a:ln w="25400">
            <a:solidFill>
              <a:srgbClr val="9900FF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75793" name="Line 16"/>
          <p:cNvSpPr>
            <a:spLocks noChangeShapeType="1"/>
          </p:cNvSpPr>
          <p:nvPr/>
        </p:nvSpPr>
        <p:spPr bwMode="auto">
          <a:xfrm>
            <a:off x="2195736" y="4653136"/>
            <a:ext cx="957064" cy="702568"/>
          </a:xfrm>
          <a:prstGeom prst="line">
            <a:avLst/>
          </a:prstGeom>
          <a:noFill/>
          <a:ln w="25400">
            <a:solidFill>
              <a:srgbClr val="9900FF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CA"/>
          </a:p>
        </p:txBody>
      </p:sp>
      <p:sp>
        <p:nvSpPr>
          <p:cNvPr id="75794" name="Text Box 18"/>
          <p:cNvSpPr txBox="1">
            <a:spLocks noChangeArrowheads="1"/>
          </p:cNvSpPr>
          <p:nvPr/>
        </p:nvSpPr>
        <p:spPr bwMode="auto">
          <a:xfrm>
            <a:off x="5580112" y="5962054"/>
            <a:ext cx="3489097" cy="92333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FF0000"/>
                </a:solidFill>
              </a:rPr>
              <a:t>2 different </a:t>
            </a:r>
            <a:r>
              <a:rPr lang="en-CA" dirty="0" smtClean="0">
                <a:solidFill>
                  <a:srgbClr val="FF0000"/>
                </a:solidFill>
              </a:rPr>
              <a:t>mechanical functions</a:t>
            </a:r>
            <a:r>
              <a:rPr lang="en-CA" dirty="0">
                <a:solidFill>
                  <a:srgbClr val="FF0000"/>
                </a:solidFill>
              </a:rPr>
              <a:t>:</a:t>
            </a:r>
          </a:p>
          <a:p>
            <a:pPr>
              <a:buFontTx/>
              <a:buChar char="•"/>
            </a:pPr>
            <a:r>
              <a:rPr lang="en-CA" dirty="0">
                <a:solidFill>
                  <a:srgbClr val="FF0000"/>
                </a:solidFill>
              </a:rPr>
              <a:t>Isolate</a:t>
            </a:r>
          </a:p>
          <a:p>
            <a:pPr>
              <a:buFontTx/>
              <a:buChar char="•"/>
            </a:pPr>
            <a:r>
              <a:rPr lang="en-CA" dirty="0">
                <a:solidFill>
                  <a:srgbClr val="FF0000"/>
                </a:solidFill>
              </a:rPr>
              <a:t>Compensate the resonances</a:t>
            </a:r>
            <a:r>
              <a:rPr lang="en-CA" dirty="0"/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0" y="3573016"/>
            <a:ext cx="4139952" cy="233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Espace réservé du numéro de diapositiv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7B1E5D-AFF6-43DB-BA57-8CB45C1C3B97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AutoShape 2"/>
          <p:cNvSpPr>
            <a:spLocks noChangeArrowheads="1"/>
          </p:cNvSpPr>
          <p:nvPr/>
        </p:nvSpPr>
        <p:spPr bwMode="auto">
          <a:xfrm rot="-5400000">
            <a:off x="4607719" y="3131344"/>
            <a:ext cx="382587" cy="485775"/>
          </a:xfrm>
          <a:prstGeom prst="downArrow">
            <a:avLst>
              <a:gd name="adj1" fmla="val 51389"/>
              <a:gd name="adj2" fmla="val 51664"/>
            </a:avLst>
          </a:prstGeom>
          <a:solidFill>
            <a:srgbClr val="0000FF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vert="eaVert" wrap="none" anchor="ctr"/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  <a:defRPr/>
            </a:pPr>
            <a:endParaRPr lang="fr-FR" sz="2500">
              <a:solidFill>
                <a:srgbClr val="FF0000"/>
              </a:solidFill>
              <a:latin typeface="Times New Roman" pitchFamily="-109" charset="0"/>
            </a:endParaRPr>
          </a:p>
        </p:txBody>
      </p:sp>
      <p:sp>
        <p:nvSpPr>
          <p:cNvPr id="77827" name="Rectangle 10"/>
          <p:cNvSpPr>
            <a:spLocks noChangeArrowheads="1"/>
          </p:cNvSpPr>
          <p:nvPr/>
        </p:nvSpPr>
        <p:spPr bwMode="auto">
          <a:xfrm>
            <a:off x="1052513" y="1706563"/>
            <a:ext cx="4286250" cy="473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hangingPunct="0">
              <a:lnSpc>
                <a:spcPct val="93000"/>
              </a:lnSpc>
              <a:spcBef>
                <a:spcPct val="50000"/>
              </a:spcBef>
              <a:spcAft>
                <a:spcPts val="1075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endParaRPr lang="fr-FR" sz="250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77828" name="Picture 3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4625" y="4508500"/>
            <a:ext cx="4181475" cy="23495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</p:pic>
      <p:sp>
        <p:nvSpPr>
          <p:cNvPr id="77829" name="Rectangle 35"/>
          <p:cNvSpPr>
            <a:spLocks noChangeArrowheads="1"/>
          </p:cNvSpPr>
          <p:nvPr/>
        </p:nvSpPr>
        <p:spPr bwMode="auto">
          <a:xfrm>
            <a:off x="539750" y="4221163"/>
            <a:ext cx="3284538" cy="384175"/>
          </a:xfrm>
          <a:prstGeom prst="rect">
            <a:avLst/>
          </a:prstGeom>
          <a:solidFill>
            <a:srgbClr val="0066FF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 wrap="none" lIns="95785" tIns="47892" rIns="95785" bIns="47892">
            <a:spAutoFit/>
          </a:bodyPr>
          <a:lstStyle/>
          <a:p>
            <a:pPr algn="ctr" defTabSz="957263" eaLnBrk="0" hangingPunct="0"/>
            <a:r>
              <a:rPr lang="en-US" sz="1900" b="1">
                <a:solidFill>
                  <a:srgbClr val="FFCC00"/>
                </a:solidFill>
                <a:latin typeface="Comic Sans MS" pitchFamily="66" charset="0"/>
              </a:rPr>
              <a:t>CERN vibration test stand</a:t>
            </a:r>
          </a:p>
        </p:txBody>
      </p:sp>
      <p:sp>
        <p:nvSpPr>
          <p:cNvPr id="77830" name="Rectangle 36"/>
          <p:cNvSpPr>
            <a:spLocks noGrp="1" noChangeArrowheads="1"/>
          </p:cNvSpPr>
          <p:nvPr>
            <p:ph type="title" idx="4294967295"/>
          </p:nvPr>
        </p:nvSpPr>
        <p:spPr>
          <a:xfrm>
            <a:off x="1258888" y="44450"/>
            <a:ext cx="7427912" cy="1143000"/>
          </a:xfrm>
        </p:spPr>
        <p:txBody>
          <a:bodyPr lIns="0" tIns="0" rIns="0" bIns="0"/>
          <a:lstStyle/>
          <a:p>
            <a:r>
              <a:rPr lang="en-US"/>
              <a:t>Sub-Nanometer Isolation</a:t>
            </a:r>
          </a:p>
        </p:txBody>
      </p:sp>
      <p:pic>
        <p:nvPicPr>
          <p:cNvPr id="77831" name="Picture 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7488" y="850900"/>
            <a:ext cx="4576762" cy="345916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</p:pic>
      <p:pic>
        <p:nvPicPr>
          <p:cNvPr id="77832" name="Picture 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75300" y="1997075"/>
            <a:ext cx="3028950" cy="20447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</p:pic>
      <p:sp>
        <p:nvSpPr>
          <p:cNvPr id="77833" name="Text Box 9"/>
          <p:cNvSpPr txBox="1">
            <a:spLocks noChangeArrowheads="1"/>
          </p:cNvSpPr>
          <p:nvPr/>
        </p:nvSpPr>
        <p:spPr bwMode="auto">
          <a:xfrm>
            <a:off x="4530725" y="931863"/>
            <a:ext cx="4360863" cy="1006475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114FFB"/>
                </a:solidFill>
                <a:latin typeface="Comic Sans MS" pitchFamily="66" charset="0"/>
              </a:rPr>
              <a:t>CLIC small quadrupole stabilised</a:t>
            </a:r>
          </a:p>
          <a:p>
            <a:pPr algn="ctr" eaLnBrk="0" hangingPunct="0"/>
            <a:r>
              <a:rPr lang="en-US" sz="2000" b="1">
                <a:solidFill>
                  <a:srgbClr val="114FFB"/>
                </a:solidFill>
                <a:latin typeface="Comic Sans MS" pitchFamily="66" charset="0"/>
              </a:rPr>
              <a:t>to nanometer level by active</a:t>
            </a:r>
          </a:p>
          <a:p>
            <a:pPr algn="ctr" eaLnBrk="0" hangingPunct="0"/>
            <a:r>
              <a:rPr lang="en-US" sz="2000" b="1">
                <a:solidFill>
                  <a:srgbClr val="114FFB"/>
                </a:solidFill>
                <a:latin typeface="Comic Sans MS" pitchFamily="66" charset="0"/>
              </a:rPr>
              <a:t>damping of natural floor vibration</a:t>
            </a:r>
          </a:p>
        </p:txBody>
      </p:sp>
      <p:sp>
        <p:nvSpPr>
          <p:cNvPr id="77834" name="Text Box 10"/>
          <p:cNvSpPr txBox="1">
            <a:spLocks noChangeArrowheads="1"/>
          </p:cNvSpPr>
          <p:nvPr/>
        </p:nvSpPr>
        <p:spPr bwMode="auto">
          <a:xfrm>
            <a:off x="1455738" y="50323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fr-FR"/>
          </a:p>
        </p:txBody>
      </p:sp>
      <p:pic>
        <p:nvPicPr>
          <p:cNvPr id="77835" name="Picture 1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4365625"/>
            <a:ext cx="3816350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7836" name="Text Box 12"/>
          <p:cNvSpPr txBox="1">
            <a:spLocks noChangeArrowheads="1"/>
          </p:cNvSpPr>
          <p:nvPr/>
        </p:nvSpPr>
        <p:spPr bwMode="auto">
          <a:xfrm>
            <a:off x="7720013" y="5248275"/>
            <a:ext cx="958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CA"/>
              <a:t>passive</a:t>
            </a:r>
          </a:p>
        </p:txBody>
      </p:sp>
      <p:sp>
        <p:nvSpPr>
          <p:cNvPr id="77837" name="Text Box 13"/>
          <p:cNvSpPr txBox="1">
            <a:spLocks noChangeArrowheads="1"/>
          </p:cNvSpPr>
          <p:nvPr/>
        </p:nvSpPr>
        <p:spPr bwMode="auto">
          <a:xfrm>
            <a:off x="6300788" y="6491288"/>
            <a:ext cx="781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CA"/>
              <a:t>active</a:t>
            </a:r>
          </a:p>
        </p:txBody>
      </p:sp>
      <p:sp>
        <p:nvSpPr>
          <p:cNvPr id="77838" name="AutoShape 14"/>
          <p:cNvSpPr>
            <a:spLocks noChangeArrowheads="1"/>
          </p:cNvSpPr>
          <p:nvPr/>
        </p:nvSpPr>
        <p:spPr bwMode="auto">
          <a:xfrm>
            <a:off x="3563938" y="5734050"/>
            <a:ext cx="1152525" cy="574675"/>
          </a:xfrm>
          <a:prstGeom prst="rightArrowCallout">
            <a:avLst>
              <a:gd name="adj1" fmla="val 25000"/>
              <a:gd name="adj2" fmla="val 25000"/>
              <a:gd name="adj3" fmla="val 33425"/>
              <a:gd name="adj4" fmla="val 66667"/>
            </a:avLst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CA"/>
          </a:p>
        </p:txBody>
      </p:sp>
      <p:sp>
        <p:nvSpPr>
          <p:cNvPr id="77839" name="Line 15"/>
          <p:cNvSpPr>
            <a:spLocks noChangeShapeType="1"/>
          </p:cNvSpPr>
          <p:nvPr/>
        </p:nvSpPr>
        <p:spPr bwMode="auto">
          <a:xfrm flipV="1">
            <a:off x="6877050" y="6237288"/>
            <a:ext cx="71438" cy="36036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77840" name="Line 16"/>
          <p:cNvSpPr>
            <a:spLocks noChangeShapeType="1"/>
          </p:cNvSpPr>
          <p:nvPr/>
        </p:nvSpPr>
        <p:spPr bwMode="auto">
          <a:xfrm flipH="1">
            <a:off x="6804025" y="5445125"/>
            <a:ext cx="936625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77841" name="Text Box 17"/>
          <p:cNvSpPr txBox="1">
            <a:spLocks noChangeArrowheads="1"/>
          </p:cNvSpPr>
          <p:nvPr/>
        </p:nvSpPr>
        <p:spPr bwMode="auto">
          <a:xfrm>
            <a:off x="3851275" y="4005263"/>
            <a:ext cx="1835150" cy="3048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400"/>
              <a:t>(S.Redaelli </a:t>
            </a:r>
            <a:r>
              <a:rPr lang="en-US" sz="1400" i="1"/>
              <a:t>2003</a:t>
            </a:r>
            <a:r>
              <a:rPr lang="en-US" sz="1400"/>
              <a:t>)</a:t>
            </a:r>
            <a:endParaRPr lang="en-US" sz="1400" b="1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7B1E5D-AFF6-43DB-BA57-8CB45C1C3B97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823A2-5F9B-44E8-873A-7380035455BE}" type="slidenum">
              <a:rPr lang="en-CA"/>
              <a:pPr/>
              <a:t>5</a:t>
            </a:fld>
            <a:endParaRPr lang="en-CA"/>
          </a:p>
        </p:txBody>
      </p:sp>
      <p:pic>
        <p:nvPicPr>
          <p:cNvPr id="263170" name="Picture 2" descr="P101000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71775" y="1125538"/>
            <a:ext cx="3816350" cy="2863850"/>
          </a:xfrm>
          <a:prstGeom prst="rect">
            <a:avLst/>
          </a:prstGeom>
          <a:noFill/>
        </p:spPr>
      </p:pic>
      <p:sp>
        <p:nvSpPr>
          <p:cNvPr id="26317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n-CA" dirty="0"/>
              <a:t>Cantilever FF stabilisation</a:t>
            </a:r>
          </a:p>
        </p:txBody>
      </p:sp>
      <p:pic>
        <p:nvPicPr>
          <p:cNvPr id="26317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350" y="2339975"/>
            <a:ext cx="2057400" cy="1430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63173" name="Text Box 5"/>
          <p:cNvSpPr txBox="1">
            <a:spLocks noChangeArrowheads="1"/>
          </p:cNvSpPr>
          <p:nvPr/>
        </p:nvSpPr>
        <p:spPr bwMode="auto">
          <a:xfrm>
            <a:off x="0" y="4076700"/>
            <a:ext cx="2411413" cy="6508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/>
              <a:t>CERN TMC active table for isolation</a:t>
            </a:r>
          </a:p>
        </p:txBody>
      </p:sp>
      <p:sp>
        <p:nvSpPr>
          <p:cNvPr id="263174" name="Line 6"/>
          <p:cNvSpPr>
            <a:spLocks noChangeShapeType="1"/>
          </p:cNvSpPr>
          <p:nvPr/>
        </p:nvSpPr>
        <p:spPr bwMode="auto">
          <a:xfrm flipV="1">
            <a:off x="2411413" y="3789363"/>
            <a:ext cx="1223962" cy="3603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263175" name="Text Box 7"/>
          <p:cNvSpPr txBox="1">
            <a:spLocks noChangeArrowheads="1"/>
          </p:cNvSpPr>
          <p:nvPr/>
        </p:nvSpPr>
        <p:spPr bwMode="auto">
          <a:xfrm>
            <a:off x="0" y="5229225"/>
            <a:ext cx="4572000" cy="1600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CA" sz="2200" b="1">
                <a:solidFill>
                  <a:srgbClr val="008000"/>
                </a:solidFill>
                <a:latin typeface="Times New Roman" pitchFamily="18" charset="0"/>
              </a:rPr>
              <a:t> The two first resonances entirely rejected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en-CA" sz="2200" b="1">
                <a:solidFill>
                  <a:srgbClr val="008000"/>
                </a:solidFill>
                <a:latin typeface="Times New Roman" pitchFamily="18" charset="0"/>
              </a:rPr>
              <a:t>Achieved integrated rms of 0.13nm at 5Hz</a:t>
            </a:r>
          </a:p>
        </p:txBody>
      </p:sp>
      <p:pic>
        <p:nvPicPr>
          <p:cNvPr id="263176" name="Picture 8" descr="int_rms_poutre_asserv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3940175"/>
            <a:ext cx="4500562" cy="2917825"/>
          </a:xfrm>
          <a:prstGeom prst="rect">
            <a:avLst/>
          </a:prstGeom>
          <a:noFill/>
        </p:spPr>
      </p:pic>
      <p:sp>
        <p:nvSpPr>
          <p:cNvPr id="263177" name="Text Box 9"/>
          <p:cNvSpPr txBox="1">
            <a:spLocks noChangeArrowheads="1"/>
          </p:cNvSpPr>
          <p:nvPr/>
        </p:nvSpPr>
        <p:spPr bwMode="auto">
          <a:xfrm>
            <a:off x="179388" y="1484313"/>
            <a:ext cx="2520950" cy="6508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CA"/>
              <a:t>LAPP active system for resonance rejection</a:t>
            </a:r>
          </a:p>
        </p:txBody>
      </p:sp>
      <p:sp>
        <p:nvSpPr>
          <p:cNvPr id="263178" name="Line 10"/>
          <p:cNvSpPr>
            <a:spLocks noChangeShapeType="1"/>
          </p:cNvSpPr>
          <p:nvPr/>
        </p:nvSpPr>
        <p:spPr bwMode="auto">
          <a:xfrm>
            <a:off x="2195513" y="2133600"/>
            <a:ext cx="1368425" cy="3587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263180" name="Line 12"/>
          <p:cNvSpPr>
            <a:spLocks noChangeShapeType="1"/>
          </p:cNvSpPr>
          <p:nvPr/>
        </p:nvSpPr>
        <p:spPr bwMode="auto">
          <a:xfrm flipH="1">
            <a:off x="5364163" y="3213100"/>
            <a:ext cx="1871662" cy="14398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263181" name="Line 13"/>
          <p:cNvSpPr>
            <a:spLocks noChangeShapeType="1"/>
          </p:cNvSpPr>
          <p:nvPr/>
        </p:nvSpPr>
        <p:spPr bwMode="auto">
          <a:xfrm flipH="1">
            <a:off x="6300788" y="2060575"/>
            <a:ext cx="2592387" cy="30972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263182" name="Text Box 14"/>
          <p:cNvSpPr txBox="1">
            <a:spLocks noChangeArrowheads="1"/>
          </p:cNvSpPr>
          <p:nvPr/>
        </p:nvSpPr>
        <p:spPr bwMode="auto">
          <a:xfrm>
            <a:off x="6927850" y="2944813"/>
            <a:ext cx="103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CA"/>
              <a:t>Isolation</a:t>
            </a:r>
          </a:p>
        </p:txBody>
      </p:sp>
      <p:sp>
        <p:nvSpPr>
          <p:cNvPr id="263183" name="Text Box 15"/>
          <p:cNvSpPr txBox="1">
            <a:spLocks noChangeArrowheads="1"/>
          </p:cNvSpPr>
          <p:nvPr/>
        </p:nvSpPr>
        <p:spPr bwMode="auto">
          <a:xfrm>
            <a:off x="6732588" y="1773238"/>
            <a:ext cx="2266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CA"/>
              <a:t>Resonance rejection</a:t>
            </a:r>
          </a:p>
        </p:txBody>
      </p:sp>
      <p:sp>
        <p:nvSpPr>
          <p:cNvPr id="263184" name="Line 16"/>
          <p:cNvSpPr>
            <a:spLocks noChangeShapeType="1"/>
          </p:cNvSpPr>
          <p:nvPr/>
        </p:nvSpPr>
        <p:spPr bwMode="auto">
          <a:xfrm flipH="1">
            <a:off x="5867400" y="2060575"/>
            <a:ext cx="3025775" cy="730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263185" name="Line 17"/>
          <p:cNvSpPr>
            <a:spLocks noChangeShapeType="1"/>
          </p:cNvSpPr>
          <p:nvPr/>
        </p:nvSpPr>
        <p:spPr bwMode="auto">
          <a:xfrm flipH="1">
            <a:off x="5651500" y="3213100"/>
            <a:ext cx="1584325" cy="1444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263186" name="Text Box 18"/>
          <p:cNvSpPr txBox="1">
            <a:spLocks noChangeArrowheads="1"/>
          </p:cNvSpPr>
          <p:nvPr/>
        </p:nvSpPr>
        <p:spPr bwMode="auto">
          <a:xfrm>
            <a:off x="2555875" y="6553200"/>
            <a:ext cx="1979613" cy="3048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400"/>
              <a:t>(L.Brunetti et al, 2007)</a:t>
            </a:r>
            <a:endParaRPr lang="en-US" sz="1400" b="1"/>
          </a:p>
        </p:txBody>
      </p:sp>
      <p:sp>
        <p:nvSpPr>
          <p:cNvPr id="263187" name="Line 19"/>
          <p:cNvSpPr>
            <a:spLocks noChangeShapeType="1"/>
          </p:cNvSpPr>
          <p:nvPr/>
        </p:nvSpPr>
        <p:spPr bwMode="auto">
          <a:xfrm flipV="1">
            <a:off x="3203575" y="1700213"/>
            <a:ext cx="3024188" cy="504825"/>
          </a:xfrm>
          <a:prstGeom prst="line">
            <a:avLst/>
          </a:prstGeom>
          <a:noFill/>
          <a:ln w="9525">
            <a:solidFill>
              <a:srgbClr val="CC0099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sp>
        <p:nvSpPr>
          <p:cNvPr id="263188" name="Text Box 20"/>
          <p:cNvSpPr txBox="1">
            <a:spLocks noChangeArrowheads="1"/>
          </p:cNvSpPr>
          <p:nvPr/>
        </p:nvSpPr>
        <p:spPr bwMode="auto">
          <a:xfrm>
            <a:off x="3563938" y="1268413"/>
            <a:ext cx="22415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CA">
                <a:solidFill>
                  <a:srgbClr val="CC0099"/>
                </a:solidFill>
              </a:rPr>
              <a:t>2.5m FF Al mock-up</a:t>
            </a:r>
          </a:p>
        </p:txBody>
      </p:sp>
      <p:sp>
        <p:nvSpPr>
          <p:cNvPr id="21" name="Rectangle 20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Feasibility already demonstrated</a:t>
            </a:r>
            <a:endParaRPr lang="en-US" dirty="0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Current </a:t>
            </a:r>
            <a:r>
              <a:rPr lang="en-CA" dirty="0"/>
              <a:t>studies</a:t>
            </a:r>
          </a:p>
        </p:txBody>
      </p:sp>
      <p:sp>
        <p:nvSpPr>
          <p:cNvPr id="1003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E5B1F3-85C6-4E97-8DC3-51AEC7221F70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n-CA" sz="3200"/>
              <a:t>Replace big TMC table by smaller device</a:t>
            </a:r>
          </a:p>
        </p:txBody>
      </p:sp>
      <p:sp>
        <p:nvSpPr>
          <p:cNvPr id="90121" name="Line 9"/>
          <p:cNvSpPr>
            <a:spLocks noChangeShapeType="1"/>
          </p:cNvSpPr>
          <p:nvPr/>
        </p:nvSpPr>
        <p:spPr bwMode="auto">
          <a:xfrm flipV="1">
            <a:off x="2915816" y="5445224"/>
            <a:ext cx="2592388" cy="14446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CA"/>
          </a:p>
        </p:txBody>
      </p:sp>
      <p:grpSp>
        <p:nvGrpSpPr>
          <p:cNvPr id="14" name="Groupe 23"/>
          <p:cNvGrpSpPr>
            <a:grpSpLocks/>
          </p:cNvGrpSpPr>
          <p:nvPr/>
        </p:nvGrpSpPr>
        <p:grpSpPr bwMode="auto">
          <a:xfrm>
            <a:off x="5580112" y="4581128"/>
            <a:ext cx="2746368" cy="1571647"/>
            <a:chOff x="1285854" y="2786065"/>
            <a:chExt cx="4000556" cy="1786041"/>
          </a:xfrm>
        </p:grpSpPr>
        <p:pic>
          <p:nvPicPr>
            <p:cNvPr id="15" name="Image 17" descr="assemblage_complet_1.jpg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1285854" y="2786065"/>
              <a:ext cx="4000556" cy="1786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6" name="Connecteur droit avec flèche 15"/>
            <p:cNvCxnSpPr/>
            <p:nvPr/>
          </p:nvCxnSpPr>
          <p:spPr>
            <a:xfrm rot="16200000" flipH="1">
              <a:off x="2689327" y="4097509"/>
              <a:ext cx="630076" cy="61137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848188"/>
            <a:ext cx="3672408" cy="3660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" descr="2010-10-06_170455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347864" y="859619"/>
            <a:ext cx="5796136" cy="3433477"/>
          </a:xfrm>
          <a:prstGeom prst="rect">
            <a:avLst/>
          </a:prstGeom>
        </p:spPr>
      </p:pic>
      <p:pic>
        <p:nvPicPr>
          <p:cNvPr id="90117" name="Picture 5" descr="P101000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3933056"/>
            <a:ext cx="3059113" cy="2293937"/>
          </a:xfrm>
          <a:prstGeom prst="rect">
            <a:avLst/>
          </a:prstGeom>
          <a:noFill/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E5B1F3-85C6-4E97-8DC3-51AEC7221F70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IWLC2010 Geneva 2010 A.Jeremie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6553200" y="6356374"/>
            <a:ext cx="2133600" cy="365125"/>
          </a:xfrm>
        </p:spPr>
        <p:txBody>
          <a:bodyPr/>
          <a:lstStyle/>
          <a:p>
            <a:pPr>
              <a:defRPr/>
            </a:pPr>
            <a:fld id="{7BEA25BB-44A2-4FB1-AA7B-60357D1261EF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oupe 17"/>
          <p:cNvGrpSpPr>
            <a:grpSpLocks/>
          </p:cNvGrpSpPr>
          <p:nvPr/>
        </p:nvGrpSpPr>
        <p:grpSpPr bwMode="auto">
          <a:xfrm>
            <a:off x="285720" y="2857475"/>
            <a:ext cx="5429250" cy="2325688"/>
            <a:chOff x="785786" y="2000240"/>
            <a:chExt cx="5429288" cy="2326194"/>
          </a:xfrm>
        </p:grpSpPr>
        <p:pic>
          <p:nvPicPr>
            <p:cNvPr id="12" name="Image 16" descr="U.jpg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680434" y="2643182"/>
              <a:ext cx="2534640" cy="1577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Image 14" descr="base.jpg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785786" y="2000240"/>
              <a:ext cx="2798466" cy="2326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4" name="Connecteur droit avec flèche 13"/>
          <p:cNvCxnSpPr/>
          <p:nvPr/>
        </p:nvCxnSpPr>
        <p:spPr>
          <a:xfrm rot="16200000" flipV="1">
            <a:off x="1750218" y="4750589"/>
            <a:ext cx="785813" cy="5715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rot="10800000">
            <a:off x="857250" y="4214807"/>
            <a:ext cx="1571625" cy="1214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rot="16200000" flipV="1">
            <a:off x="928687" y="3929058"/>
            <a:ext cx="2143125" cy="8572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rot="5400000" flipH="1" flipV="1">
            <a:off x="1678781" y="4536276"/>
            <a:ext cx="1643063" cy="1428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rot="10800000" flipV="1">
            <a:off x="1714500" y="3327395"/>
            <a:ext cx="928688" cy="131762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rot="10800000" flipV="1">
            <a:off x="857250" y="3327395"/>
            <a:ext cx="1785938" cy="815975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rot="10800000" flipV="1">
            <a:off x="1857375" y="3327395"/>
            <a:ext cx="785813" cy="1316037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rot="10800000" flipV="1">
            <a:off x="2571750" y="3327395"/>
            <a:ext cx="71438" cy="417512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e 23"/>
          <p:cNvGrpSpPr>
            <a:grpSpLocks/>
          </p:cNvGrpSpPr>
          <p:nvPr/>
        </p:nvGrpSpPr>
        <p:grpSpPr bwMode="auto">
          <a:xfrm>
            <a:off x="5643570" y="3857619"/>
            <a:ext cx="2746368" cy="1571647"/>
            <a:chOff x="1285854" y="2786065"/>
            <a:chExt cx="4000556" cy="1786041"/>
          </a:xfrm>
        </p:grpSpPr>
        <p:pic>
          <p:nvPicPr>
            <p:cNvPr id="23" name="Image 17" descr="assemblage_complet_1.jpg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1285854" y="2786065"/>
              <a:ext cx="4000556" cy="1786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4" name="Connecteur droit avec flèche 23"/>
            <p:cNvCxnSpPr/>
            <p:nvPr/>
          </p:nvCxnSpPr>
          <p:spPr>
            <a:xfrm rot="16200000" flipH="1">
              <a:off x="2689327" y="4097509"/>
              <a:ext cx="630076" cy="61137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ZoneTexte 33"/>
          <p:cNvSpPr txBox="1">
            <a:spLocks noChangeArrowheads="1"/>
          </p:cNvSpPr>
          <p:nvPr/>
        </p:nvSpPr>
        <p:spPr bwMode="auto">
          <a:xfrm>
            <a:off x="7847043" y="3429003"/>
            <a:ext cx="10826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dirty="0">
                <a:solidFill>
                  <a:prstClr val="black"/>
                </a:solidFill>
              </a:rPr>
              <a:t>3 </a:t>
            </a:r>
            <a:r>
              <a:rPr lang="fr-FR" dirty="0" err="1">
                <a:solidFill>
                  <a:prstClr val="black"/>
                </a:solidFill>
              </a:rPr>
              <a:t>d.o.f</a:t>
            </a:r>
            <a:r>
              <a:rPr lang="fr-FR" dirty="0">
                <a:solidFill>
                  <a:prstClr val="black"/>
                </a:solidFill>
              </a:rPr>
              <a:t>. : </a:t>
            </a:r>
          </a:p>
        </p:txBody>
      </p:sp>
      <p:grpSp>
        <p:nvGrpSpPr>
          <p:cNvPr id="5" name="Groupe 33"/>
          <p:cNvGrpSpPr>
            <a:grpSpLocks/>
          </p:cNvGrpSpPr>
          <p:nvPr/>
        </p:nvGrpSpPr>
        <p:grpSpPr bwMode="auto">
          <a:xfrm>
            <a:off x="6643688" y="2786057"/>
            <a:ext cx="1571625" cy="857250"/>
            <a:chOff x="6929454" y="3143248"/>
            <a:chExt cx="1571636" cy="857256"/>
          </a:xfrm>
        </p:grpSpPr>
        <p:sp>
          <p:nvSpPr>
            <p:cNvPr id="27" name="Organigramme : Données 26"/>
            <p:cNvSpPr/>
            <p:nvPr/>
          </p:nvSpPr>
          <p:spPr>
            <a:xfrm>
              <a:off x="6929454" y="3429000"/>
              <a:ext cx="1500197" cy="571504"/>
            </a:xfrm>
            <a:prstGeom prst="flowChartInputOutp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" name="Organigramme : Données 27"/>
            <p:cNvSpPr/>
            <p:nvPr/>
          </p:nvSpPr>
          <p:spPr>
            <a:xfrm>
              <a:off x="7000891" y="3143248"/>
              <a:ext cx="1500199" cy="571504"/>
            </a:xfrm>
            <a:prstGeom prst="flowChartInputOutpu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0" name="ZoneTexte 29"/>
          <p:cNvSpPr txBox="1"/>
          <p:nvPr/>
        </p:nvSpPr>
        <p:spPr>
          <a:xfrm>
            <a:off x="2071670" y="5274225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actuators</a:t>
            </a:r>
            <a:endParaRPr lang="fr-FR" dirty="0">
              <a:solidFill>
                <a:srgbClr val="FF0000"/>
              </a:solidFill>
            </a:endParaRPr>
          </a:p>
        </p:txBody>
      </p:sp>
      <p:grpSp>
        <p:nvGrpSpPr>
          <p:cNvPr id="7" name="Groupe 31"/>
          <p:cNvGrpSpPr>
            <a:grpSpLocks/>
          </p:cNvGrpSpPr>
          <p:nvPr/>
        </p:nvGrpSpPr>
        <p:grpSpPr bwMode="auto">
          <a:xfrm>
            <a:off x="6732240" y="2646610"/>
            <a:ext cx="1231900" cy="1214438"/>
            <a:chOff x="6840718" y="4000504"/>
            <a:chExt cx="1231744" cy="1214446"/>
          </a:xfrm>
        </p:grpSpPr>
        <p:cxnSp>
          <p:nvCxnSpPr>
            <p:cNvPr id="32" name="Connecteur droit 31"/>
            <p:cNvCxnSpPr/>
            <p:nvPr/>
          </p:nvCxnSpPr>
          <p:spPr>
            <a:xfrm>
              <a:off x="7001035" y="4429132"/>
              <a:ext cx="1071427" cy="1588"/>
            </a:xfrm>
            <a:prstGeom prst="line">
              <a:avLst/>
            </a:prstGeom>
            <a:ln w="25400"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/>
            <p:nvPr/>
          </p:nvCxnSpPr>
          <p:spPr>
            <a:xfrm rot="5400000" flipH="1" flipV="1">
              <a:off x="6965249" y="4250576"/>
              <a:ext cx="1071570" cy="571428"/>
            </a:xfrm>
            <a:prstGeom prst="line">
              <a:avLst/>
            </a:prstGeom>
            <a:ln w="25400"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Double flèche verticale 33"/>
            <p:cNvSpPr/>
            <p:nvPr/>
          </p:nvSpPr>
          <p:spPr>
            <a:xfrm>
              <a:off x="7429605" y="4286256"/>
              <a:ext cx="142857" cy="357190"/>
            </a:xfrm>
            <a:prstGeom prst="upDownArrow">
              <a:avLst/>
            </a:prstGeom>
            <a:solidFill>
              <a:srgbClr val="92D050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Flèche courbée vers le haut 34"/>
            <p:cNvSpPr/>
            <p:nvPr/>
          </p:nvSpPr>
          <p:spPr>
            <a:xfrm rot="5400000">
              <a:off x="6965292" y="4893494"/>
              <a:ext cx="428628" cy="214285"/>
            </a:xfrm>
            <a:prstGeom prst="curvedUpArrow">
              <a:avLst/>
            </a:prstGeom>
            <a:solidFill>
              <a:srgbClr val="92D050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6" name="Flèche courbée vers le haut 35"/>
            <p:cNvSpPr/>
            <p:nvPr/>
          </p:nvSpPr>
          <p:spPr>
            <a:xfrm rot="2695520">
              <a:off x="6840718" y="4414845"/>
              <a:ext cx="258729" cy="233364"/>
            </a:xfrm>
            <a:prstGeom prst="curvedUpArrow">
              <a:avLst/>
            </a:prstGeom>
            <a:solidFill>
              <a:srgbClr val="92D050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857224" y="2643182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Relative </a:t>
            </a:r>
            <a:r>
              <a:rPr lang="fr-FR" dirty="0" err="1" smtClean="0">
                <a:solidFill>
                  <a:schemeClr val="accent4">
                    <a:lumMod val="75000"/>
                  </a:schemeClr>
                </a:solidFill>
              </a:rPr>
              <a:t>sensors</a:t>
            </a:r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 (more compact)</a:t>
            </a:r>
            <a:endParaRPr lang="fr-FR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3203848" y="2996986"/>
            <a:ext cx="2368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elastomere</a:t>
            </a:r>
            <a:r>
              <a:rPr lang="en-CA" dirty="0" smtClean="0"/>
              <a:t> joint in between for guidance </a:t>
            </a:r>
            <a:endParaRPr lang="en-CA" dirty="0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619672" y="332656"/>
            <a:ext cx="58727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2400" dirty="0" smtClean="0">
                <a:solidFill>
                  <a:prstClr val="black"/>
                </a:solidFill>
              </a:rPr>
              <a:t>Initial </a:t>
            </a:r>
            <a:r>
              <a:rPr lang="fr-FR" sz="2400" dirty="0" err="1" smtClean="0">
                <a:solidFill>
                  <a:prstClr val="black"/>
                </a:solidFill>
              </a:rPr>
              <a:t>study</a:t>
            </a:r>
            <a:r>
              <a:rPr lang="fr-FR" sz="2400" dirty="0" smtClean="0">
                <a:solidFill>
                  <a:prstClr val="black"/>
                </a:solidFill>
              </a:rPr>
              <a:t> </a:t>
            </a:r>
            <a:r>
              <a:rPr lang="fr-FR" sz="2400" dirty="0" err="1" smtClean="0">
                <a:solidFill>
                  <a:prstClr val="black"/>
                </a:solidFill>
              </a:rPr>
              <a:t>hypthesis</a:t>
            </a:r>
            <a:r>
              <a:rPr lang="fr-FR" sz="2400" dirty="0" smtClean="0">
                <a:solidFill>
                  <a:prstClr val="black"/>
                </a:solidFill>
              </a:rPr>
              <a:t>:</a:t>
            </a:r>
          </a:p>
          <a:p>
            <a:pPr algn="ctr"/>
            <a:r>
              <a:rPr lang="fr-FR" sz="2400" dirty="0" smtClean="0">
                <a:solidFill>
                  <a:prstClr val="black"/>
                </a:solidFill>
              </a:rPr>
              <a:t>Soft </a:t>
            </a:r>
            <a:r>
              <a:rPr lang="fr-FR" sz="2400" dirty="0">
                <a:solidFill>
                  <a:prstClr val="black"/>
                </a:solidFill>
              </a:rPr>
              <a:t>support </a:t>
            </a:r>
            <a:r>
              <a:rPr lang="fr-FR" sz="2400" dirty="0" smtClean="0">
                <a:solidFill>
                  <a:prstClr val="black"/>
                </a:solidFill>
              </a:rPr>
              <a:t>and active vibration </a:t>
            </a:r>
            <a:r>
              <a:rPr lang="fr-FR" sz="2400" dirty="0">
                <a:solidFill>
                  <a:prstClr val="black"/>
                </a:solidFill>
              </a:rPr>
              <a:t>control</a:t>
            </a:r>
          </a:p>
        </p:txBody>
      </p:sp>
      <p:sp>
        <p:nvSpPr>
          <p:cNvPr id="38" name="ZoneTexte 37"/>
          <p:cNvSpPr txBox="1"/>
          <p:nvPr/>
        </p:nvSpPr>
        <p:spPr>
          <a:xfrm>
            <a:off x="827584" y="1115452"/>
            <a:ext cx="77153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dirty="0" smtClean="0"/>
              <a:t>Rigid: less sensitive to external forces but less broadband damping</a:t>
            </a:r>
            <a:endParaRPr lang="en-CA" dirty="0"/>
          </a:p>
        </p:txBody>
      </p:sp>
      <p:sp>
        <p:nvSpPr>
          <p:cNvPr id="41" name="Espace réservé du pied de page 40"/>
          <p:cNvSpPr>
            <a:spLocks noGrp="1"/>
          </p:cNvSpPr>
          <p:nvPr>
            <p:ph type="ftr" sz="quarter" idx="11"/>
          </p:nvPr>
        </p:nvSpPr>
        <p:spPr>
          <a:xfrm>
            <a:off x="3357563" y="6356374"/>
            <a:ext cx="2895600" cy="365125"/>
          </a:xfrm>
        </p:spPr>
        <p:txBody>
          <a:bodyPr/>
          <a:lstStyle/>
          <a:p>
            <a:r>
              <a:rPr lang="en-US" smtClean="0"/>
              <a:t>IWLC2010 Geneva 2010 A.Jeremie</a:t>
            </a:r>
            <a:endParaRPr lang="en-CA" dirty="0"/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2699792" y="1916832"/>
            <a:ext cx="33123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400" dirty="0" smtClean="0">
                <a:solidFill>
                  <a:prstClr val="black"/>
                </a:solidFill>
              </a:rPr>
              <a:t>Active vibration </a:t>
            </a:r>
            <a:r>
              <a:rPr lang="fr-FR" sz="2400" dirty="0">
                <a:solidFill>
                  <a:prstClr val="black"/>
                </a:solidFill>
              </a:rPr>
              <a:t>control</a:t>
            </a:r>
          </a:p>
        </p:txBody>
      </p:sp>
      <p:sp>
        <p:nvSpPr>
          <p:cNvPr id="42" name="Rectangle 41"/>
          <p:cNvSpPr/>
          <p:nvPr/>
        </p:nvSpPr>
        <p:spPr>
          <a:xfrm>
            <a:off x="755576" y="216024"/>
            <a:ext cx="7632848" cy="1412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EA25BB-44A2-4FB1-AA7B-60357D1261EF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4" descr="DSCN065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63" y="1143000"/>
            <a:ext cx="3851275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DSCN067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30813" y="1428750"/>
            <a:ext cx="3913187" cy="293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DSCN066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71625" y="3941763"/>
            <a:ext cx="3889375" cy="291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8" descr="comparelasto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43625" y="4873625"/>
            <a:ext cx="2644775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971600" y="260648"/>
            <a:ext cx="74430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600" dirty="0" smtClean="0">
                <a:solidFill>
                  <a:prstClr val="black"/>
                </a:solidFill>
              </a:rPr>
              <a:t>Active vibration control construction</a:t>
            </a:r>
            <a:endParaRPr lang="en-GB" sz="3600" dirty="0">
              <a:solidFill>
                <a:prstClr val="black"/>
              </a:solidFill>
            </a:endParaRPr>
          </a:p>
        </p:txBody>
      </p:sp>
      <p:pic>
        <p:nvPicPr>
          <p:cNvPr id="9" name="Image 16" descr="U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143372" y="1071546"/>
            <a:ext cx="2214578" cy="1377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14" descr="base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1071546"/>
            <a:ext cx="1857356" cy="1543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e 23"/>
          <p:cNvGrpSpPr>
            <a:grpSpLocks/>
          </p:cNvGrpSpPr>
          <p:nvPr/>
        </p:nvGrpSpPr>
        <p:grpSpPr bwMode="auto">
          <a:xfrm>
            <a:off x="500034" y="5357826"/>
            <a:ext cx="2389188" cy="1143000"/>
            <a:chOff x="1285854" y="2786065"/>
            <a:chExt cx="4000556" cy="1786041"/>
          </a:xfrm>
        </p:grpSpPr>
        <p:pic>
          <p:nvPicPr>
            <p:cNvPr id="12" name="Image 17" descr="assemblage_complet_1.jpg"/>
            <p:cNvPicPr>
              <a:picLocks noChangeAspect="1"/>
            </p:cNvPicPr>
            <p:nvPr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1285854" y="2786065"/>
              <a:ext cx="4000556" cy="1786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3" name="Connecteur droit avec flèche 12"/>
            <p:cNvCxnSpPr/>
            <p:nvPr/>
          </p:nvCxnSpPr>
          <p:spPr>
            <a:xfrm rot="16200000" flipH="1">
              <a:off x="2689327" y="4097509"/>
              <a:ext cx="630076" cy="61137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Espace réservé du pied de page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IWLC2010 Geneva 2010 A.Jeremie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onception personnalisée">
  <a:themeElements>
    <a:clrScheme name="2_Conception personnalisé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Conception personnalisé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eption personnalisé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nception personnalisée">
  <a:themeElements>
    <a:clrScheme name="1_Conception personnalisé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Conception personnalisé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Conception personnalisée">
  <a:themeElements>
    <a:clrScheme name="5_Conception personnalisé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5_Conception personnalisé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nception personnalisé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1198</Words>
  <Application>Microsoft Office PowerPoint</Application>
  <PresentationFormat>Affichage à l'écran (4:3)</PresentationFormat>
  <Paragraphs>317</Paragraphs>
  <Slides>23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23</vt:i4>
      </vt:variant>
    </vt:vector>
  </HeadingPairs>
  <TitlesOfParts>
    <vt:vector size="26" baseType="lpstr">
      <vt:lpstr>2_Conception personnalisée</vt:lpstr>
      <vt:lpstr>1_Conception personnalisée</vt:lpstr>
      <vt:lpstr>5_Conception personnalisée</vt:lpstr>
      <vt:lpstr>CLIC MDI stabilization update</vt:lpstr>
      <vt:lpstr>Some comments</vt:lpstr>
      <vt:lpstr>Diapositive 3</vt:lpstr>
      <vt:lpstr>Sub-Nanometer Isolation</vt:lpstr>
      <vt:lpstr>Cantilever FF stabilisation</vt:lpstr>
      <vt:lpstr>Current studies</vt:lpstr>
      <vt:lpstr>Replace big TMC table by smaller device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Güralp CMG-40T</vt:lpstr>
      <vt:lpstr>Endevco 86</vt:lpstr>
      <vt:lpstr>SP500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FF Stabilisation</dc:title>
  <dc:creator>andrea</dc:creator>
  <cp:lastModifiedBy>andrea</cp:lastModifiedBy>
  <cp:revision>43</cp:revision>
  <dcterms:created xsi:type="dcterms:W3CDTF">2009-09-02T15:00:56Z</dcterms:created>
  <dcterms:modified xsi:type="dcterms:W3CDTF">2010-10-20T15:18:23Z</dcterms:modified>
</cp:coreProperties>
</file>