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20"/>
  </p:notesMasterIdLst>
  <p:handoutMasterIdLst>
    <p:handoutMasterId r:id="rId21"/>
  </p:handoutMasterIdLst>
  <p:sldIdLst>
    <p:sldId id="256" r:id="rId2"/>
    <p:sldId id="334" r:id="rId3"/>
    <p:sldId id="344" r:id="rId4"/>
    <p:sldId id="345" r:id="rId5"/>
    <p:sldId id="347" r:id="rId6"/>
    <p:sldId id="346" r:id="rId7"/>
    <p:sldId id="266" r:id="rId8"/>
    <p:sldId id="286" r:id="rId9"/>
    <p:sldId id="348" r:id="rId10"/>
    <p:sldId id="349" r:id="rId11"/>
    <p:sldId id="350" r:id="rId12"/>
    <p:sldId id="351" r:id="rId13"/>
    <p:sldId id="352" r:id="rId14"/>
    <p:sldId id="354" r:id="rId15"/>
    <p:sldId id="357" r:id="rId16"/>
    <p:sldId id="353" r:id="rId17"/>
    <p:sldId id="356" r:id="rId18"/>
    <p:sldId id="343" r:id="rId19"/>
  </p:sldIdLst>
  <p:sldSz cx="9144000" cy="6858000" type="screen4x3"/>
  <p:notesSz cx="6781800" cy="9880600"/>
  <p:defaultTextStyle>
    <a:defPPr>
      <a:defRPr lang="fr-FR"/>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7E4B"/>
    <a:srgbClr val="29B96E"/>
    <a:srgbClr val="8BE5B6"/>
    <a:srgbClr val="D13BBF"/>
    <a:srgbClr val="F4D994"/>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364" autoAdjust="0"/>
    <p:restoredTop sz="94654" autoAdjust="0"/>
  </p:normalViewPr>
  <p:slideViewPr>
    <p:cSldViewPr>
      <p:cViewPr>
        <p:scale>
          <a:sx n="100" d="100"/>
          <a:sy n="100" d="100"/>
        </p:scale>
        <p:origin x="-654" y="-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8463" cy="493713"/>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41750" y="0"/>
            <a:ext cx="2938463" cy="493713"/>
          </a:xfrm>
          <a:prstGeom prst="rect">
            <a:avLst/>
          </a:prstGeom>
        </p:spPr>
        <p:txBody>
          <a:bodyPr vert="horz" lIns="91440" tIns="45720" rIns="91440" bIns="45720" rtlCol="0"/>
          <a:lstStyle>
            <a:lvl1pPr algn="r">
              <a:defRPr sz="1200"/>
            </a:lvl1pPr>
          </a:lstStyle>
          <a:p>
            <a:pPr>
              <a:defRPr/>
            </a:pPr>
            <a:fld id="{7D90EC74-666C-4CAD-9BC6-14B695E1D58A}" type="datetimeFigureOut">
              <a:rPr lang="en-US"/>
              <a:pPr>
                <a:defRPr/>
              </a:pPr>
              <a:t>10/21/2010</a:t>
            </a:fld>
            <a:endParaRPr lang="en-US" dirty="0"/>
          </a:p>
        </p:txBody>
      </p:sp>
      <p:sp>
        <p:nvSpPr>
          <p:cNvPr id="4" name="Footer Placeholder 3"/>
          <p:cNvSpPr>
            <a:spLocks noGrp="1"/>
          </p:cNvSpPr>
          <p:nvPr>
            <p:ph type="ftr" sz="quarter" idx="2"/>
          </p:nvPr>
        </p:nvSpPr>
        <p:spPr>
          <a:xfrm>
            <a:off x="0" y="9385300"/>
            <a:ext cx="2938463" cy="493713"/>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41750" y="9385300"/>
            <a:ext cx="2938463" cy="493713"/>
          </a:xfrm>
          <a:prstGeom prst="rect">
            <a:avLst/>
          </a:prstGeom>
        </p:spPr>
        <p:txBody>
          <a:bodyPr vert="horz" lIns="91440" tIns="45720" rIns="91440" bIns="45720" rtlCol="0" anchor="b"/>
          <a:lstStyle>
            <a:lvl1pPr algn="r">
              <a:defRPr sz="1200"/>
            </a:lvl1pPr>
          </a:lstStyle>
          <a:p>
            <a:pPr>
              <a:defRPr/>
            </a:pPr>
            <a:fld id="{7937EC9B-7FDF-455F-A171-051A11B938B0}"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3846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fr-FR"/>
          </a:p>
        </p:txBody>
      </p:sp>
      <p:sp>
        <p:nvSpPr>
          <p:cNvPr id="12291" name="Rectangle 3"/>
          <p:cNvSpPr>
            <a:spLocks noGrp="1" noChangeArrowheads="1"/>
          </p:cNvSpPr>
          <p:nvPr>
            <p:ph type="dt" idx="1"/>
          </p:nvPr>
        </p:nvSpPr>
        <p:spPr bwMode="auto">
          <a:xfrm>
            <a:off x="3841750" y="0"/>
            <a:ext cx="293846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fr-FR"/>
          </a:p>
        </p:txBody>
      </p:sp>
      <p:sp>
        <p:nvSpPr>
          <p:cNvPr id="14340" name="Rectangle 4"/>
          <p:cNvSpPr>
            <a:spLocks noGrp="1" noRot="1" noChangeAspect="1" noChangeArrowheads="1" noTextEdit="1"/>
          </p:cNvSpPr>
          <p:nvPr>
            <p:ph type="sldImg" idx="2"/>
          </p:nvPr>
        </p:nvSpPr>
        <p:spPr bwMode="auto">
          <a:xfrm>
            <a:off x="920750" y="741363"/>
            <a:ext cx="4940300" cy="3705225"/>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77863" y="4692650"/>
            <a:ext cx="5426075" cy="44465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smtClean="0"/>
              <a:t>Click to edit Master text styles</a:t>
            </a:r>
          </a:p>
          <a:p>
            <a:pPr lvl="1"/>
            <a:r>
              <a:rPr lang="fr-FR" noProof="0" smtClean="0"/>
              <a:t>Second level</a:t>
            </a:r>
          </a:p>
          <a:p>
            <a:pPr lvl="2"/>
            <a:r>
              <a:rPr lang="fr-FR" noProof="0" smtClean="0"/>
              <a:t>Third level</a:t>
            </a:r>
          </a:p>
          <a:p>
            <a:pPr lvl="3"/>
            <a:r>
              <a:rPr lang="fr-FR" noProof="0" smtClean="0"/>
              <a:t>Fourth level</a:t>
            </a:r>
          </a:p>
          <a:p>
            <a:pPr lvl="4"/>
            <a:r>
              <a:rPr lang="fr-FR" noProof="0" smtClean="0"/>
              <a:t>Fifth level</a:t>
            </a:r>
          </a:p>
        </p:txBody>
      </p:sp>
      <p:sp>
        <p:nvSpPr>
          <p:cNvPr id="12294" name="Rectangle 6"/>
          <p:cNvSpPr>
            <a:spLocks noGrp="1" noChangeArrowheads="1"/>
          </p:cNvSpPr>
          <p:nvPr>
            <p:ph type="ftr" sz="quarter" idx="4"/>
          </p:nvPr>
        </p:nvSpPr>
        <p:spPr bwMode="auto">
          <a:xfrm>
            <a:off x="0" y="9385300"/>
            <a:ext cx="2938463"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fr-FR"/>
          </a:p>
        </p:txBody>
      </p:sp>
      <p:sp>
        <p:nvSpPr>
          <p:cNvPr id="12295" name="Rectangle 7"/>
          <p:cNvSpPr>
            <a:spLocks noGrp="1" noChangeArrowheads="1"/>
          </p:cNvSpPr>
          <p:nvPr>
            <p:ph type="sldNum" sz="quarter" idx="5"/>
          </p:nvPr>
        </p:nvSpPr>
        <p:spPr bwMode="auto">
          <a:xfrm>
            <a:off x="3841750" y="9385300"/>
            <a:ext cx="2938463"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1E966F3-A276-475C-A8FF-E7B926B77CB8}" type="slidenum">
              <a:rPr lang="fr-FR"/>
              <a:pPr>
                <a:defRPr/>
              </a:pPr>
              <a:t>‹#›</a:t>
            </a:fld>
            <a:endParaRPr lang="fr-FR"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dirty="0"/>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dirty="0"/>
          </a:p>
        </p:txBody>
      </p:sp>
      <p:sp>
        <p:nvSpPr>
          <p:cNvPr id="6" name="Rectangle 5"/>
          <p:cNvSpPr/>
          <p:nvPr userDrawn="1"/>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Rectangle 6"/>
          <p:cNvSpPr/>
          <p:nvPr userDrawn="1"/>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0" name="Rectangle 9"/>
          <p:cNvSpPr/>
          <p:nvPr userDrawn="1"/>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pic>
        <p:nvPicPr>
          <p:cNvPr id="11" name="Picture 14" descr="logo-SU-72.png"/>
          <p:cNvPicPr>
            <a:picLocks noChangeAspect="1"/>
          </p:cNvPicPr>
          <p:nvPr userDrawn="1"/>
        </p:nvPicPr>
        <p:blipFill>
          <a:blip r:embed="rId2"/>
          <a:srcRect/>
          <a:stretch>
            <a:fillRect/>
          </a:stretch>
        </p:blipFill>
        <p:spPr bwMode="auto">
          <a:xfrm>
            <a:off x="96838" y="96838"/>
            <a:ext cx="685800" cy="679450"/>
          </a:xfrm>
          <a:prstGeom prst="rect">
            <a:avLst/>
          </a:prstGeom>
          <a:noFill/>
          <a:ln w="9525">
            <a:noFill/>
            <a:miter lim="800000"/>
            <a:headEnd/>
            <a:tailEnd/>
          </a:ln>
        </p:spPr>
      </p:pic>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2" name="Date Placeholder 27"/>
          <p:cNvSpPr>
            <a:spLocks noGrp="1"/>
          </p:cNvSpPr>
          <p:nvPr>
            <p:ph type="dt" sz="half" idx="10"/>
          </p:nvPr>
        </p:nvSpPr>
        <p:spPr>
          <a:xfrm>
            <a:off x="6172200" y="6191250"/>
            <a:ext cx="2476500" cy="476250"/>
          </a:xfrm>
          <a:prstGeom prst="rect">
            <a:avLst/>
          </a:prstGeom>
        </p:spPr>
        <p:txBody>
          <a:bodyPr/>
          <a:lstStyle>
            <a:lvl1pPr>
              <a:defRPr/>
            </a:lvl1pPr>
          </a:lstStyle>
          <a:p>
            <a:pPr>
              <a:defRPr/>
            </a:pPr>
            <a:r>
              <a:rPr lang="en-US"/>
              <a:t>AP Forum 9 juin 2009</a:t>
            </a:r>
            <a:endParaRPr lang="fr-FR"/>
          </a:p>
        </p:txBody>
      </p:sp>
      <p:sp>
        <p:nvSpPr>
          <p:cNvPr id="13" name="Footer Placeholder 16"/>
          <p:cNvSpPr>
            <a:spLocks noGrp="1"/>
          </p:cNvSpPr>
          <p:nvPr>
            <p:ph type="ftr" sz="quarter" idx="11"/>
          </p:nvPr>
        </p:nvSpPr>
        <p:spPr>
          <a:xfrm>
            <a:off x="914400" y="6172200"/>
            <a:ext cx="3962400" cy="457200"/>
          </a:xfrm>
          <a:prstGeom prst="rect">
            <a:avLst/>
          </a:prstGeom>
        </p:spPr>
        <p:txBody>
          <a:bodyPr/>
          <a:lstStyle>
            <a:lvl1pPr>
              <a:defRPr/>
            </a:lvl1pPr>
          </a:lstStyle>
          <a:p>
            <a:pPr>
              <a:defRPr/>
            </a:pPr>
            <a:r>
              <a:rPr lang="fr-FR"/>
              <a:t>T. Dobers   BE-ABP/SU</a:t>
            </a:r>
          </a:p>
        </p:txBody>
      </p:sp>
      <p:sp>
        <p:nvSpPr>
          <p:cNvPr id="14" name="Slide Number Placeholder 28"/>
          <p:cNvSpPr>
            <a:spLocks noGrp="1"/>
          </p:cNvSpPr>
          <p:nvPr>
            <p:ph type="sldNum" sz="quarter" idx="12"/>
          </p:nvPr>
        </p:nvSpPr>
        <p:spPr/>
        <p:txBody>
          <a:bodyPr/>
          <a:lstStyle>
            <a:lvl1pPr>
              <a:defRPr sz="1400">
                <a:solidFill>
                  <a:srgbClr val="FFFFFF"/>
                </a:solidFill>
              </a:defRPr>
            </a:lvl1pPr>
          </a:lstStyle>
          <a:p>
            <a:pPr>
              <a:defRPr/>
            </a:pPr>
            <a:fld id="{7369E096-5C51-44F4-AE99-3397E33FB919}" type="slidenum">
              <a:rPr lang="fr-FR"/>
              <a:pPr>
                <a:defRPr/>
              </a:pPr>
              <a:t>‹#›</a:t>
            </a:fld>
            <a:endParaRPr lang="fr-FR"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172200" y="6191250"/>
            <a:ext cx="2476500" cy="476250"/>
          </a:xfrm>
          <a:prstGeom prst="rect">
            <a:avLst/>
          </a:prstGeom>
        </p:spPr>
        <p:txBody>
          <a:bodyPr/>
          <a:lstStyle>
            <a:lvl1pPr>
              <a:defRPr/>
            </a:lvl1pPr>
          </a:lstStyle>
          <a:p>
            <a:pPr>
              <a:defRPr/>
            </a:pPr>
            <a:r>
              <a:rPr lang="en-US"/>
              <a:t>AP Forum 9 juin 2009</a:t>
            </a:r>
            <a:endParaRPr lang="fr-FR"/>
          </a:p>
        </p:txBody>
      </p:sp>
      <p:sp>
        <p:nvSpPr>
          <p:cNvPr id="5" name="Footer Placeholder 4"/>
          <p:cNvSpPr>
            <a:spLocks noGrp="1"/>
          </p:cNvSpPr>
          <p:nvPr>
            <p:ph type="ftr" sz="quarter" idx="11"/>
          </p:nvPr>
        </p:nvSpPr>
        <p:spPr>
          <a:xfrm>
            <a:off x="914400" y="6172200"/>
            <a:ext cx="3962400" cy="457200"/>
          </a:xfrm>
          <a:prstGeom prst="rect">
            <a:avLst/>
          </a:prstGeom>
        </p:spPr>
        <p:txBody>
          <a:bodyPr/>
          <a:lstStyle>
            <a:lvl1pPr>
              <a:defRPr/>
            </a:lvl1pPr>
          </a:lstStyle>
          <a:p>
            <a:pPr>
              <a:defRPr/>
            </a:pPr>
            <a:r>
              <a:rPr lang="fr-FR"/>
              <a:t>T. Dobers   BE-ABP/SU</a:t>
            </a:r>
          </a:p>
        </p:txBody>
      </p:sp>
      <p:sp>
        <p:nvSpPr>
          <p:cNvPr id="6" name="Slide Number Placeholder 5"/>
          <p:cNvSpPr>
            <a:spLocks noGrp="1"/>
          </p:cNvSpPr>
          <p:nvPr>
            <p:ph type="sldNum" sz="quarter" idx="12"/>
          </p:nvPr>
        </p:nvSpPr>
        <p:spPr/>
        <p:txBody>
          <a:bodyPr/>
          <a:lstStyle>
            <a:lvl1pPr>
              <a:defRPr/>
            </a:lvl1pPr>
          </a:lstStyle>
          <a:p>
            <a:pPr>
              <a:defRPr/>
            </a:pPr>
            <a:fld id="{9E3499A9-F7AF-422D-81B6-B86DE96D37FB}" type="slidenum">
              <a:rPr lang="fr-FR"/>
              <a:pPr>
                <a:defRPr/>
              </a:pPr>
              <a:t>‹#›</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172200" y="6191250"/>
            <a:ext cx="2476500" cy="476250"/>
          </a:xfrm>
          <a:prstGeom prst="rect">
            <a:avLst/>
          </a:prstGeom>
        </p:spPr>
        <p:txBody>
          <a:bodyPr/>
          <a:lstStyle>
            <a:lvl1pPr>
              <a:defRPr/>
            </a:lvl1pPr>
          </a:lstStyle>
          <a:p>
            <a:pPr>
              <a:defRPr/>
            </a:pPr>
            <a:r>
              <a:rPr lang="en-US"/>
              <a:t>AP Forum 9 juin 2009</a:t>
            </a:r>
            <a:endParaRPr lang="fr-FR"/>
          </a:p>
        </p:txBody>
      </p:sp>
      <p:sp>
        <p:nvSpPr>
          <p:cNvPr id="5" name="Footer Placeholder 4"/>
          <p:cNvSpPr>
            <a:spLocks noGrp="1"/>
          </p:cNvSpPr>
          <p:nvPr>
            <p:ph type="ftr" sz="quarter" idx="11"/>
          </p:nvPr>
        </p:nvSpPr>
        <p:spPr>
          <a:xfrm>
            <a:off x="914400" y="6172200"/>
            <a:ext cx="3962400" cy="457200"/>
          </a:xfrm>
          <a:prstGeom prst="rect">
            <a:avLst/>
          </a:prstGeom>
        </p:spPr>
        <p:txBody>
          <a:bodyPr/>
          <a:lstStyle>
            <a:lvl1pPr>
              <a:defRPr/>
            </a:lvl1pPr>
          </a:lstStyle>
          <a:p>
            <a:pPr>
              <a:defRPr/>
            </a:pPr>
            <a:r>
              <a:rPr lang="fr-FR"/>
              <a:t>T. Dobers   BE-ABP/SU</a:t>
            </a:r>
          </a:p>
        </p:txBody>
      </p:sp>
      <p:sp>
        <p:nvSpPr>
          <p:cNvPr id="6" name="Slide Number Placeholder 5"/>
          <p:cNvSpPr>
            <a:spLocks noGrp="1"/>
          </p:cNvSpPr>
          <p:nvPr>
            <p:ph type="sldNum" sz="quarter" idx="12"/>
          </p:nvPr>
        </p:nvSpPr>
        <p:spPr/>
        <p:txBody>
          <a:bodyPr/>
          <a:lstStyle>
            <a:lvl1pPr>
              <a:defRPr/>
            </a:lvl1pPr>
          </a:lstStyle>
          <a:p>
            <a:pPr>
              <a:defRPr/>
            </a:pPr>
            <a:fld id="{3AE1C079-4BD3-448E-9809-1B13B377340C}" type="slidenum">
              <a:rPr lang="fr-FR"/>
              <a:pPr>
                <a:defRPr/>
              </a:pPr>
              <a:t>‹#›</a:t>
            </a:fld>
            <a:endParaRPr lang="fr-F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Rectangle 7"/>
          <p:cNvSpPr>
            <a:spLocks noGrp="1" noChangeArrowheads="1"/>
          </p:cNvSpPr>
          <p:nvPr>
            <p:ph type="sldNum" sz="quarter" idx="10"/>
          </p:nvPr>
        </p:nvSpPr>
        <p:spPr/>
        <p:txBody>
          <a:bodyPr/>
          <a:lstStyle>
            <a:lvl1pPr>
              <a:defRPr/>
            </a:lvl1pPr>
          </a:lstStyle>
          <a:p>
            <a:pPr>
              <a:defRPr/>
            </a:pPr>
            <a:fld id="{FD6AD6CE-8674-4E5D-B471-DAC26E3C2CC4}"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22"/>
          <p:cNvSpPr>
            <a:spLocks noGrp="1"/>
          </p:cNvSpPr>
          <p:nvPr>
            <p:ph type="sldNum" sz="quarter" idx="10"/>
          </p:nvPr>
        </p:nvSpPr>
        <p:spPr/>
        <p:txBody>
          <a:bodyPr/>
          <a:lstStyle>
            <a:lvl1pPr>
              <a:defRPr/>
            </a:lvl1pPr>
          </a:lstStyle>
          <a:p>
            <a:pPr>
              <a:defRPr/>
            </a:pPr>
            <a:fld id="{3F9065FC-C57E-4300-8290-6C635768E0A9}" type="slidenum">
              <a:rPr lang="fr-FR"/>
              <a:pPr>
                <a:defRPr/>
              </a:pPr>
              <a:t>‹#›</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dirty="0"/>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defRPr/>
            </a:pPr>
            <a:endParaRPr lang="en-US" dirty="0"/>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a:xfrm>
            <a:off x="6172200" y="6191250"/>
            <a:ext cx="2476500" cy="476250"/>
          </a:xfrm>
          <a:prstGeom prst="rect">
            <a:avLst/>
          </a:prstGeom>
        </p:spPr>
        <p:txBody>
          <a:bodyPr/>
          <a:lstStyle>
            <a:lvl1pPr>
              <a:defRPr/>
            </a:lvl1pPr>
          </a:lstStyle>
          <a:p>
            <a:pPr>
              <a:defRPr/>
            </a:pPr>
            <a:r>
              <a:rPr lang="en-US"/>
              <a:t>AP Forum 9 juin 2009</a:t>
            </a:r>
            <a:endParaRPr lang="fr-FR"/>
          </a:p>
        </p:txBody>
      </p:sp>
      <p:sp>
        <p:nvSpPr>
          <p:cNvPr id="10" name="Footer Placeholder 4"/>
          <p:cNvSpPr>
            <a:spLocks noGrp="1"/>
          </p:cNvSpPr>
          <p:nvPr>
            <p:ph type="ftr" sz="quarter" idx="11"/>
          </p:nvPr>
        </p:nvSpPr>
        <p:spPr>
          <a:xfrm>
            <a:off x="800100" y="6172200"/>
            <a:ext cx="4000500" cy="457200"/>
          </a:xfrm>
          <a:prstGeom prst="rect">
            <a:avLst/>
          </a:prstGeom>
        </p:spPr>
        <p:txBody>
          <a:bodyPr/>
          <a:lstStyle>
            <a:lvl1pPr>
              <a:defRPr/>
            </a:lvl1pPr>
          </a:lstStyle>
          <a:p>
            <a:pPr>
              <a:defRPr/>
            </a:pPr>
            <a:r>
              <a:rPr lang="fr-FR"/>
              <a:t>T. Dobers   BE-ABP/SU</a:t>
            </a:r>
          </a:p>
        </p:txBody>
      </p:sp>
      <p:sp>
        <p:nvSpPr>
          <p:cNvPr id="11" name="Slide Number Placeholder 5"/>
          <p:cNvSpPr>
            <a:spLocks noGrp="1"/>
          </p:cNvSpPr>
          <p:nvPr>
            <p:ph type="sldNum" sz="quarter" idx="12"/>
          </p:nvPr>
        </p:nvSpPr>
        <p:spPr>
          <a:xfrm>
            <a:off x="146050" y="6208713"/>
            <a:ext cx="457200" cy="457200"/>
          </a:xfrm>
        </p:spPr>
        <p:txBody>
          <a:bodyPr/>
          <a:lstStyle>
            <a:lvl1pPr>
              <a:defRPr/>
            </a:lvl1pPr>
          </a:lstStyle>
          <a:p>
            <a:pPr>
              <a:defRPr/>
            </a:pPr>
            <a:fld id="{2F9B469B-25B5-4A21-86C0-163898F97B32}" type="slidenum">
              <a:rPr lang="fr-FR"/>
              <a:pPr>
                <a:defRPr/>
              </a:pPr>
              <a:t>‹#›</a:t>
            </a:fld>
            <a:endParaRPr lang="fr-FR"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172200" y="6191250"/>
            <a:ext cx="2476500" cy="476250"/>
          </a:xfrm>
          <a:prstGeom prst="rect">
            <a:avLst/>
          </a:prstGeom>
        </p:spPr>
        <p:txBody>
          <a:bodyPr/>
          <a:lstStyle>
            <a:lvl1pPr>
              <a:defRPr/>
            </a:lvl1pPr>
          </a:lstStyle>
          <a:p>
            <a:pPr>
              <a:defRPr/>
            </a:pPr>
            <a:r>
              <a:rPr lang="en-US"/>
              <a:t>AP Forum 9 juin 2009</a:t>
            </a:r>
            <a:endParaRPr lang="fr-FR"/>
          </a:p>
        </p:txBody>
      </p:sp>
      <p:sp>
        <p:nvSpPr>
          <p:cNvPr id="6" name="Footer Placeholder 5"/>
          <p:cNvSpPr>
            <a:spLocks noGrp="1"/>
          </p:cNvSpPr>
          <p:nvPr>
            <p:ph type="ftr" sz="quarter" idx="11"/>
          </p:nvPr>
        </p:nvSpPr>
        <p:spPr>
          <a:xfrm>
            <a:off x="914400" y="6172200"/>
            <a:ext cx="3962400" cy="457200"/>
          </a:xfrm>
          <a:prstGeom prst="rect">
            <a:avLst/>
          </a:prstGeom>
        </p:spPr>
        <p:txBody>
          <a:bodyPr/>
          <a:lstStyle>
            <a:lvl1pPr>
              <a:defRPr/>
            </a:lvl1pPr>
          </a:lstStyle>
          <a:p>
            <a:pPr>
              <a:defRPr/>
            </a:pPr>
            <a:r>
              <a:rPr lang="fr-FR"/>
              <a:t>T. Dobers   BE-ABP/SU</a:t>
            </a:r>
          </a:p>
        </p:txBody>
      </p:sp>
      <p:sp>
        <p:nvSpPr>
          <p:cNvPr id="7" name="Slide Number Placeholder 6"/>
          <p:cNvSpPr>
            <a:spLocks noGrp="1"/>
          </p:cNvSpPr>
          <p:nvPr>
            <p:ph type="sldNum" sz="quarter" idx="12"/>
          </p:nvPr>
        </p:nvSpPr>
        <p:spPr/>
        <p:txBody>
          <a:bodyPr/>
          <a:lstStyle>
            <a:lvl1pPr>
              <a:defRPr/>
            </a:lvl1pPr>
          </a:lstStyle>
          <a:p>
            <a:pPr>
              <a:defRPr/>
            </a:pPr>
            <a:fld id="{34395275-19ED-4ED1-9EB9-73877DC4D095}" type="slidenum">
              <a:rPr lang="fr-FR"/>
              <a:pPr>
                <a:defRPr/>
              </a:pPr>
              <a:t>‹#›</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172200" y="6191250"/>
            <a:ext cx="2476500" cy="476250"/>
          </a:xfrm>
          <a:prstGeom prst="rect">
            <a:avLst/>
          </a:prstGeom>
        </p:spPr>
        <p:txBody>
          <a:bodyPr/>
          <a:lstStyle>
            <a:lvl1pPr>
              <a:defRPr/>
            </a:lvl1pPr>
          </a:lstStyle>
          <a:p>
            <a:pPr>
              <a:defRPr/>
            </a:pPr>
            <a:r>
              <a:rPr lang="en-US"/>
              <a:t>AP Forum 9 juin 2009</a:t>
            </a:r>
            <a:endParaRPr lang="fr-FR"/>
          </a:p>
        </p:txBody>
      </p:sp>
      <p:sp>
        <p:nvSpPr>
          <p:cNvPr id="8" name="Footer Placeholder 7"/>
          <p:cNvSpPr>
            <a:spLocks noGrp="1"/>
          </p:cNvSpPr>
          <p:nvPr>
            <p:ph type="ftr" sz="quarter" idx="11"/>
          </p:nvPr>
        </p:nvSpPr>
        <p:spPr>
          <a:xfrm>
            <a:off x="914400" y="6172200"/>
            <a:ext cx="3962400" cy="457200"/>
          </a:xfrm>
          <a:prstGeom prst="rect">
            <a:avLst/>
          </a:prstGeom>
        </p:spPr>
        <p:txBody>
          <a:bodyPr/>
          <a:lstStyle>
            <a:lvl1pPr>
              <a:defRPr/>
            </a:lvl1pPr>
          </a:lstStyle>
          <a:p>
            <a:pPr>
              <a:defRPr/>
            </a:pPr>
            <a:r>
              <a:rPr lang="fr-FR"/>
              <a:t>T. Dobers   BE-ABP/SU</a:t>
            </a:r>
          </a:p>
        </p:txBody>
      </p:sp>
      <p:sp>
        <p:nvSpPr>
          <p:cNvPr id="9" name="Slide Number Placeholder 8"/>
          <p:cNvSpPr>
            <a:spLocks noGrp="1"/>
          </p:cNvSpPr>
          <p:nvPr>
            <p:ph type="sldNum" sz="quarter" idx="12"/>
          </p:nvPr>
        </p:nvSpPr>
        <p:spPr/>
        <p:txBody>
          <a:bodyPr/>
          <a:lstStyle>
            <a:lvl1pPr>
              <a:defRPr/>
            </a:lvl1pPr>
          </a:lstStyle>
          <a:p>
            <a:pPr>
              <a:defRPr/>
            </a:pPr>
            <a:fld id="{D13DD662-D3A7-44C6-A512-4AE16D7D7D09}" type="slidenum">
              <a:rPr lang="fr-FR"/>
              <a:pPr>
                <a:defRPr/>
              </a:pPr>
              <a:t>‹#›</a:t>
            </a:fld>
            <a:endParaRPr lang="fr-F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6172200" y="6191250"/>
            <a:ext cx="2476500" cy="476250"/>
          </a:xfrm>
          <a:prstGeom prst="rect">
            <a:avLst/>
          </a:prstGeom>
        </p:spPr>
        <p:txBody>
          <a:bodyPr/>
          <a:lstStyle>
            <a:lvl1pPr>
              <a:defRPr/>
            </a:lvl1pPr>
          </a:lstStyle>
          <a:p>
            <a:pPr>
              <a:defRPr/>
            </a:pPr>
            <a:r>
              <a:rPr lang="en-US"/>
              <a:t>AP Forum 9 juin 2009</a:t>
            </a:r>
            <a:endParaRPr lang="fr-FR"/>
          </a:p>
        </p:txBody>
      </p:sp>
      <p:sp>
        <p:nvSpPr>
          <p:cNvPr id="4" name="Footer Placeholder 3"/>
          <p:cNvSpPr>
            <a:spLocks noGrp="1"/>
          </p:cNvSpPr>
          <p:nvPr>
            <p:ph type="ftr" sz="quarter" idx="11"/>
          </p:nvPr>
        </p:nvSpPr>
        <p:spPr>
          <a:xfrm>
            <a:off x="914400" y="6172200"/>
            <a:ext cx="3962400" cy="457200"/>
          </a:xfrm>
          <a:prstGeom prst="rect">
            <a:avLst/>
          </a:prstGeom>
        </p:spPr>
        <p:txBody>
          <a:bodyPr/>
          <a:lstStyle>
            <a:lvl1pPr>
              <a:defRPr/>
            </a:lvl1pPr>
          </a:lstStyle>
          <a:p>
            <a:pPr>
              <a:defRPr/>
            </a:pPr>
            <a:r>
              <a:rPr lang="fr-FR"/>
              <a:t>T. Dobers   BE-ABP/SU</a:t>
            </a:r>
          </a:p>
        </p:txBody>
      </p:sp>
      <p:sp>
        <p:nvSpPr>
          <p:cNvPr id="5" name="Slide Number Placeholder 4"/>
          <p:cNvSpPr>
            <a:spLocks noGrp="1"/>
          </p:cNvSpPr>
          <p:nvPr>
            <p:ph type="sldNum" sz="quarter" idx="12"/>
          </p:nvPr>
        </p:nvSpPr>
        <p:spPr/>
        <p:txBody>
          <a:bodyPr/>
          <a:lstStyle>
            <a:lvl1pPr>
              <a:defRPr/>
            </a:lvl1pPr>
          </a:lstStyle>
          <a:p>
            <a:pPr>
              <a:defRPr/>
            </a:pPr>
            <a:fld id="{EE4EC937-1809-41A7-9EFD-82D38EBDE3E7}" type="slidenum">
              <a:rPr lang="fr-FR"/>
              <a:pPr>
                <a:defRPr/>
              </a:pPr>
              <a:t>‹#›</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172200" y="6191250"/>
            <a:ext cx="2476500" cy="476250"/>
          </a:xfrm>
          <a:prstGeom prst="rect">
            <a:avLst/>
          </a:prstGeom>
        </p:spPr>
        <p:txBody>
          <a:bodyPr/>
          <a:lstStyle>
            <a:lvl1pPr>
              <a:defRPr/>
            </a:lvl1pPr>
          </a:lstStyle>
          <a:p>
            <a:pPr>
              <a:defRPr/>
            </a:pPr>
            <a:r>
              <a:rPr lang="en-US"/>
              <a:t>AP Forum 9 juin 2009</a:t>
            </a:r>
            <a:endParaRPr lang="fr-FR"/>
          </a:p>
        </p:txBody>
      </p:sp>
      <p:sp>
        <p:nvSpPr>
          <p:cNvPr id="3" name="Footer Placeholder 2"/>
          <p:cNvSpPr>
            <a:spLocks noGrp="1"/>
          </p:cNvSpPr>
          <p:nvPr>
            <p:ph type="ftr" sz="quarter" idx="11"/>
          </p:nvPr>
        </p:nvSpPr>
        <p:spPr>
          <a:xfrm>
            <a:off x="914400" y="6172200"/>
            <a:ext cx="3962400" cy="457200"/>
          </a:xfrm>
          <a:prstGeom prst="rect">
            <a:avLst/>
          </a:prstGeom>
        </p:spPr>
        <p:txBody>
          <a:bodyPr/>
          <a:lstStyle>
            <a:lvl1pPr>
              <a:defRPr/>
            </a:lvl1pPr>
          </a:lstStyle>
          <a:p>
            <a:pPr>
              <a:defRPr/>
            </a:pPr>
            <a:r>
              <a:rPr lang="fr-FR"/>
              <a:t>T. Dobers   BE-ABP/SU</a:t>
            </a:r>
          </a:p>
        </p:txBody>
      </p:sp>
      <p:sp>
        <p:nvSpPr>
          <p:cNvPr id="4" name="Slide Number Placeholder 3"/>
          <p:cNvSpPr>
            <a:spLocks noGrp="1"/>
          </p:cNvSpPr>
          <p:nvPr>
            <p:ph type="sldNum" sz="quarter" idx="12"/>
          </p:nvPr>
        </p:nvSpPr>
        <p:spPr/>
        <p:txBody>
          <a:bodyPr/>
          <a:lstStyle>
            <a:lvl1pPr>
              <a:defRPr/>
            </a:lvl1pPr>
          </a:lstStyle>
          <a:p>
            <a:pPr>
              <a:defRPr/>
            </a:pPr>
            <a:fld id="{49D879BC-864C-43F0-B5AD-74133E983617}" type="slidenum">
              <a:rPr lang="fr-FR"/>
              <a:pPr>
                <a:defRPr/>
              </a:pPr>
              <a:t>‹#›</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dirty="0"/>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a:xfrm>
            <a:off x="6172200" y="6191250"/>
            <a:ext cx="2476500" cy="476250"/>
          </a:xfrm>
          <a:prstGeom prst="rect">
            <a:avLst/>
          </a:prstGeom>
        </p:spPr>
        <p:txBody>
          <a:bodyPr/>
          <a:lstStyle>
            <a:lvl1pPr>
              <a:defRPr/>
            </a:lvl1pPr>
          </a:lstStyle>
          <a:p>
            <a:pPr>
              <a:defRPr/>
            </a:pPr>
            <a:r>
              <a:rPr lang="en-US"/>
              <a:t>AP Forum 9 juin 2009</a:t>
            </a:r>
            <a:endParaRPr lang="fr-FR"/>
          </a:p>
        </p:txBody>
      </p:sp>
      <p:sp>
        <p:nvSpPr>
          <p:cNvPr id="8" name="Footer Placeholder 5"/>
          <p:cNvSpPr>
            <a:spLocks noGrp="1"/>
          </p:cNvSpPr>
          <p:nvPr>
            <p:ph type="ftr" sz="quarter" idx="11"/>
          </p:nvPr>
        </p:nvSpPr>
        <p:spPr>
          <a:xfrm>
            <a:off x="914400" y="6172200"/>
            <a:ext cx="3962400" cy="457200"/>
          </a:xfrm>
          <a:prstGeom prst="rect">
            <a:avLst/>
          </a:prstGeom>
        </p:spPr>
        <p:txBody>
          <a:bodyPr/>
          <a:lstStyle>
            <a:lvl1pPr>
              <a:defRPr/>
            </a:lvl1pPr>
          </a:lstStyle>
          <a:p>
            <a:pPr>
              <a:defRPr/>
            </a:pPr>
            <a:r>
              <a:rPr lang="fr-FR"/>
              <a:t>T. Dobers   BE-ABP/SU</a:t>
            </a:r>
          </a:p>
        </p:txBody>
      </p:sp>
      <p:sp>
        <p:nvSpPr>
          <p:cNvPr id="9" name="Slide Number Placeholder 6"/>
          <p:cNvSpPr>
            <a:spLocks noGrp="1"/>
          </p:cNvSpPr>
          <p:nvPr>
            <p:ph type="sldNum" sz="quarter" idx="12"/>
          </p:nvPr>
        </p:nvSpPr>
        <p:spPr/>
        <p:txBody>
          <a:bodyPr/>
          <a:lstStyle>
            <a:lvl1pPr>
              <a:defRPr/>
            </a:lvl1pPr>
          </a:lstStyle>
          <a:p>
            <a:pPr>
              <a:defRPr/>
            </a:pPr>
            <a:fld id="{71AB259E-1A7C-4DA4-AE39-AB06D38E80C9}" type="slidenum">
              <a:rPr lang="fr-FR"/>
              <a:pPr>
                <a:defRPr/>
              </a:pPr>
              <a:t>‹#›</a:t>
            </a:fld>
            <a:endParaRPr lang="fr-F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8" name="Date Placeholder 4"/>
          <p:cNvSpPr>
            <a:spLocks noGrp="1"/>
          </p:cNvSpPr>
          <p:nvPr>
            <p:ph type="dt" sz="half" idx="10"/>
          </p:nvPr>
        </p:nvSpPr>
        <p:spPr>
          <a:xfrm>
            <a:off x="6172200" y="6191250"/>
            <a:ext cx="2476500" cy="476250"/>
          </a:xfrm>
          <a:prstGeom prst="rect">
            <a:avLst/>
          </a:prstGeom>
        </p:spPr>
        <p:txBody>
          <a:bodyPr/>
          <a:lstStyle>
            <a:lvl1pPr>
              <a:defRPr/>
            </a:lvl1pPr>
          </a:lstStyle>
          <a:p>
            <a:pPr>
              <a:defRPr/>
            </a:pPr>
            <a:r>
              <a:rPr lang="en-US"/>
              <a:t>AP Forum 9 juin 2009</a:t>
            </a:r>
            <a:endParaRPr lang="fr-FR"/>
          </a:p>
        </p:txBody>
      </p:sp>
      <p:sp>
        <p:nvSpPr>
          <p:cNvPr id="9" name="Footer Placeholder 5"/>
          <p:cNvSpPr>
            <a:spLocks noGrp="1"/>
          </p:cNvSpPr>
          <p:nvPr>
            <p:ph type="ftr" sz="quarter" idx="11"/>
          </p:nvPr>
        </p:nvSpPr>
        <p:spPr>
          <a:xfrm>
            <a:off x="914400" y="6172200"/>
            <a:ext cx="3886200" cy="457200"/>
          </a:xfrm>
          <a:prstGeom prst="rect">
            <a:avLst/>
          </a:prstGeom>
        </p:spPr>
        <p:txBody>
          <a:bodyPr/>
          <a:lstStyle>
            <a:lvl1pPr>
              <a:defRPr/>
            </a:lvl1pPr>
          </a:lstStyle>
          <a:p>
            <a:pPr>
              <a:defRPr/>
            </a:pPr>
            <a:r>
              <a:rPr lang="fr-FR"/>
              <a:t>T. Dobers   BE-ABP/SU</a:t>
            </a:r>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B55B9116-D2C6-4804-BC08-9C9378B4156A}" type="slidenum">
              <a:rPr lang="fr-FR"/>
              <a:pPr>
                <a:defRPr/>
              </a:pPr>
              <a:t>‹#›</a:t>
            </a:fld>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dirty="0"/>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dirty="0"/>
          </a:p>
        </p:txBody>
      </p:sp>
      <p:sp>
        <p:nvSpPr>
          <p:cNvPr id="1028"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078BA412-04D6-45D4-9DC5-99306874C346}" type="slidenum">
              <a:rPr lang="fr-FR"/>
              <a:pPr>
                <a:defRPr/>
              </a:pPr>
              <a:t>‹#›</a:t>
            </a:fld>
            <a:endParaRPr lang="fr-FR" dirty="0"/>
          </a:p>
        </p:txBody>
      </p:sp>
    </p:spTree>
  </p:cSld>
  <p:clrMap bg1="lt1" tx1="dk1" bg2="lt2" tx2="dk2" accent1="accent1" accent2="accent2" accent3="accent3" accent4="accent4" accent5="accent5" accent6="accent6" hlink="hlink" folHlink="folHlink"/>
  <p:sldLayoutIdLst>
    <p:sldLayoutId id="2147483817" r:id="rId1"/>
    <p:sldLayoutId id="2147483816"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 id="2147483827" r:id="rId12"/>
  </p:sldLayoutIdLst>
  <p:hf hdr="0"/>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B2C1D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9BBB59"/>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9BBB59"/>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Footer Placeholder 4"/>
          <p:cNvSpPr>
            <a:spLocks noGrp="1"/>
          </p:cNvSpPr>
          <p:nvPr>
            <p:ph type="ftr" sz="quarter" idx="11"/>
          </p:nvPr>
        </p:nvSpPr>
        <p:spPr bwMode="auto">
          <a:xfrm>
            <a:off x="1828800" y="5334000"/>
            <a:ext cx="5638800" cy="4572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sz="1400" smtClean="0">
                <a:solidFill>
                  <a:schemeClr val="tx2"/>
                </a:solidFill>
                <a:latin typeface="Comic Sans MS" pitchFamily="66" charset="0"/>
              </a:rPr>
              <a:t>H. MAINAUD DURAND, </a:t>
            </a:r>
          </a:p>
          <a:p>
            <a:pPr algn="ctr"/>
            <a:r>
              <a:rPr lang="en-US" sz="1400" smtClean="0">
                <a:solidFill>
                  <a:schemeClr val="tx2"/>
                </a:solidFill>
                <a:latin typeface="Comic Sans MS" pitchFamily="66" charset="0"/>
              </a:rPr>
              <a:t>on behalf of the CLIC active pre-alignment team</a:t>
            </a:r>
          </a:p>
        </p:txBody>
      </p:sp>
      <p:sp>
        <p:nvSpPr>
          <p:cNvPr id="16386" name="Rectangle 2"/>
          <p:cNvSpPr>
            <a:spLocks noGrp="1" noChangeArrowheads="1"/>
          </p:cNvSpPr>
          <p:nvPr>
            <p:ph type="ctrTitle"/>
          </p:nvPr>
        </p:nvSpPr>
        <p:spPr>
          <a:xfrm>
            <a:off x="457200" y="1506538"/>
            <a:ext cx="8229600" cy="1470025"/>
          </a:xfrm>
        </p:spPr>
        <p:txBody>
          <a:bodyPr/>
          <a:lstStyle/>
          <a:p>
            <a:pPr eaLnBrk="1" hangingPunct="1"/>
            <a:r>
              <a:rPr sz="2800" smtClean="0"/>
              <a:t>MDI alignment plans</a:t>
            </a:r>
          </a:p>
        </p:txBody>
      </p:sp>
      <p:pic>
        <p:nvPicPr>
          <p:cNvPr id="16387" name="Picture 9" descr="clic-logo2010t.png"/>
          <p:cNvPicPr>
            <a:picLocks noChangeAspect="1"/>
          </p:cNvPicPr>
          <p:nvPr/>
        </p:nvPicPr>
        <p:blipFill>
          <a:blip r:embed="rId2"/>
          <a:srcRect/>
          <a:stretch>
            <a:fillRect/>
          </a:stretch>
        </p:blipFill>
        <p:spPr bwMode="auto">
          <a:xfrm>
            <a:off x="8305800" y="152400"/>
            <a:ext cx="661988" cy="666750"/>
          </a:xfrm>
          <a:prstGeom prst="rect">
            <a:avLst/>
          </a:prstGeom>
          <a:noFill/>
          <a:ln w="9525">
            <a:noFill/>
            <a:miter lim="800000"/>
            <a:headEnd/>
            <a:tailEnd/>
          </a:ln>
        </p:spPr>
      </p:pic>
      <p:sp>
        <p:nvSpPr>
          <p:cNvPr id="16388" name="Footer Placeholder 4"/>
          <p:cNvSpPr txBox="1">
            <a:spLocks/>
          </p:cNvSpPr>
          <p:nvPr/>
        </p:nvSpPr>
        <p:spPr bwMode="auto">
          <a:xfrm>
            <a:off x="1600200" y="3733800"/>
            <a:ext cx="6781800" cy="457200"/>
          </a:xfrm>
          <a:prstGeom prst="rect">
            <a:avLst/>
          </a:prstGeom>
          <a:noFill/>
          <a:ln w="9525">
            <a:noFill/>
            <a:miter lim="800000"/>
            <a:headEnd/>
            <a:tailEnd/>
          </a:ln>
        </p:spPr>
        <p:txBody>
          <a:bodyPr/>
          <a:lstStyle/>
          <a:p>
            <a:pPr algn="ctr"/>
            <a:r>
              <a:rPr lang="en-US" sz="2800" b="1">
                <a:solidFill>
                  <a:schemeClr val="tx2"/>
                </a:solidFill>
                <a:latin typeface="Comic Sans MS" pitchFamily="66" charset="0"/>
              </a:rPr>
              <a:t>IWLC2010</a:t>
            </a:r>
            <a:r>
              <a:rPr lang="en-US" sz="1800">
                <a:solidFill>
                  <a:schemeClr val="tx2"/>
                </a:solidFill>
                <a:latin typeface="Comic Sans MS" pitchFamily="66" charset="0"/>
              </a:rPr>
              <a:t> </a:t>
            </a:r>
            <a:r>
              <a:rPr lang="en-US" sz="1600">
                <a:solidFill>
                  <a:schemeClr val="tx2"/>
                </a:solidFill>
                <a:latin typeface="Comic Sans MS" pitchFamily="66" charset="0"/>
              </a:rPr>
              <a:t>International Workshop on Linear Colliders 2010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0"/>
          </p:nvPr>
        </p:nvSpPr>
        <p:spPr/>
        <p:txBody>
          <a:bodyPr/>
          <a:lstStyle/>
          <a:p>
            <a:pPr>
              <a:defRPr/>
            </a:pPr>
            <a:fld id="{1698BA16-4A00-48EF-9399-3AD0B32F3E4D}" type="slidenum">
              <a:rPr lang="fr-FR"/>
              <a:pPr>
                <a:defRPr/>
              </a:pPr>
              <a:t>10</a:t>
            </a:fld>
            <a:endParaRPr lang="fr-FR" dirty="0"/>
          </a:p>
        </p:txBody>
      </p:sp>
      <p:sp>
        <p:nvSpPr>
          <p:cNvPr id="25602" name="Rectangle 17"/>
          <p:cNvSpPr>
            <a:spLocks noChangeArrowheads="1"/>
          </p:cNvSpPr>
          <p:nvPr/>
        </p:nvSpPr>
        <p:spPr bwMode="auto">
          <a:xfrm>
            <a:off x="304800" y="2819400"/>
            <a:ext cx="8686800" cy="1368425"/>
          </a:xfrm>
          <a:prstGeom prst="rect">
            <a:avLst/>
          </a:prstGeom>
          <a:noFill/>
          <a:ln w="9525">
            <a:noFill/>
            <a:miter lim="800000"/>
            <a:headEnd/>
            <a:tailEnd/>
          </a:ln>
        </p:spPr>
        <p:txBody>
          <a:bodyPr>
            <a:spAutoFit/>
          </a:bodyPr>
          <a:lstStyle/>
          <a:p>
            <a:pPr marL="457200" indent="-457200"/>
            <a:endParaRPr lang="en-US" sz="1400">
              <a:solidFill>
                <a:schemeClr val="tx2"/>
              </a:solidFill>
              <a:latin typeface="Comic Sans MS" pitchFamily="66" charset="0"/>
              <a:sym typeface="Wingdings" pitchFamily="2" charset="2"/>
            </a:endParaRPr>
          </a:p>
          <a:p>
            <a:pPr marL="457200" indent="-457200">
              <a:buFont typeface="Wingdings" pitchFamily="2" charset="2"/>
              <a:buChar char="ü"/>
            </a:pPr>
            <a:r>
              <a:rPr lang="en-US" sz="1400">
                <a:solidFill>
                  <a:schemeClr val="tx2"/>
                </a:solidFill>
                <a:latin typeface="Comic Sans MS" pitchFamily="66" charset="0"/>
                <a:sym typeface="Wingdings" pitchFamily="2" charset="2"/>
              </a:rPr>
              <a:t>Position of the zero of QD0 w.r.t ideal straight line of the last 500 meters of BDS: ± 10 </a:t>
            </a:r>
            <a:r>
              <a:rPr lang="en-US" sz="1400">
                <a:solidFill>
                  <a:schemeClr val="tx2"/>
                </a:solidFill>
                <a:latin typeface="Comic Sans MS" pitchFamily="66" charset="0"/>
                <a:cs typeface="Arial" charset="0"/>
                <a:sym typeface="Wingdings" pitchFamily="2" charset="2"/>
              </a:rPr>
              <a:t>μ</a:t>
            </a:r>
            <a:r>
              <a:rPr lang="en-US" sz="1400">
                <a:solidFill>
                  <a:schemeClr val="tx2"/>
                </a:solidFill>
                <a:latin typeface="Comic Sans MS" pitchFamily="66" charset="0"/>
                <a:sym typeface="Wingdings" pitchFamily="2" charset="2"/>
              </a:rPr>
              <a:t>m rms (including fiducialisation)</a:t>
            </a:r>
          </a:p>
          <a:p>
            <a:pPr marL="457200" indent="-457200">
              <a:buFont typeface="Wingdings" pitchFamily="2" charset="2"/>
              <a:buChar char="ü"/>
            </a:pPr>
            <a:r>
              <a:rPr lang="en-US" sz="1400">
                <a:solidFill>
                  <a:schemeClr val="tx2"/>
                </a:solidFill>
                <a:latin typeface="Comic Sans MS" pitchFamily="66" charset="0"/>
                <a:sym typeface="Wingdings" pitchFamily="2" charset="2"/>
              </a:rPr>
              <a:t>Same requirement for all the components of BDS</a:t>
            </a:r>
          </a:p>
          <a:p>
            <a:pPr marL="457200" indent="-457200">
              <a:buFont typeface="Wingdings" pitchFamily="2" charset="2"/>
              <a:buChar char="ü"/>
            </a:pPr>
            <a:r>
              <a:rPr lang="en-US" sz="1400">
                <a:solidFill>
                  <a:schemeClr val="tx2"/>
                </a:solidFill>
                <a:latin typeface="Comic Sans MS" pitchFamily="66" charset="0"/>
                <a:sym typeface="Wingdings" pitchFamily="2" charset="2"/>
              </a:rPr>
              <a:t>Longitudinal relative position between QD0 and QF1: ± 20 </a:t>
            </a:r>
            <a:r>
              <a:rPr lang="en-US" sz="1400">
                <a:solidFill>
                  <a:schemeClr val="tx2"/>
                </a:solidFill>
                <a:latin typeface="Comic Sans MS" pitchFamily="66" charset="0"/>
                <a:cs typeface="Arial" charset="0"/>
                <a:sym typeface="Wingdings" pitchFamily="2" charset="2"/>
              </a:rPr>
              <a:t>μ</a:t>
            </a:r>
            <a:r>
              <a:rPr lang="en-US" sz="1400">
                <a:solidFill>
                  <a:schemeClr val="tx2"/>
                </a:solidFill>
                <a:latin typeface="Comic Sans MS" pitchFamily="66" charset="0"/>
                <a:sym typeface="Wingdings" pitchFamily="2" charset="2"/>
              </a:rPr>
              <a:t>m rms</a:t>
            </a:r>
          </a:p>
          <a:p>
            <a:pPr marL="457200" indent="-457200"/>
            <a:r>
              <a:rPr lang="en-US" sz="1400">
                <a:solidFill>
                  <a:schemeClr val="tx2"/>
                </a:solidFill>
                <a:latin typeface="Comic Sans MS" pitchFamily="66" charset="0"/>
                <a:sym typeface="Wingdings" pitchFamily="2" charset="2"/>
              </a:rPr>
              <a:t>	</a:t>
            </a:r>
          </a:p>
        </p:txBody>
      </p:sp>
      <p:pic>
        <p:nvPicPr>
          <p:cNvPr id="21" name="Picture 2"/>
          <p:cNvPicPr>
            <a:picLocks noChangeAspect="1" noChangeArrowheads="1"/>
          </p:cNvPicPr>
          <p:nvPr/>
        </p:nvPicPr>
        <p:blipFill>
          <a:blip r:embed="rId2"/>
          <a:srcRect/>
          <a:stretch>
            <a:fillRect/>
          </a:stretch>
        </p:blipFill>
        <p:spPr bwMode="auto">
          <a:xfrm>
            <a:off x="1447800" y="990600"/>
            <a:ext cx="6172200" cy="1163638"/>
          </a:xfrm>
          <a:prstGeom prst="rect">
            <a:avLst/>
          </a:prstGeom>
          <a:noFill/>
          <a:ln w="9525">
            <a:noFill/>
            <a:miter lim="800000"/>
            <a:headEnd/>
            <a:tailEnd/>
          </a:ln>
          <a:effectLst>
            <a:outerShdw blurRad="50800" dist="50800" dir="5400000" algn="ctr" rotWithShape="0">
              <a:srgbClr val="000000">
                <a:alpha val="0"/>
              </a:srgbClr>
            </a:outerShdw>
          </a:effectLst>
        </p:spPr>
      </p:pic>
      <p:sp>
        <p:nvSpPr>
          <p:cNvPr id="25604" name="Rectangle 24"/>
          <p:cNvSpPr>
            <a:spLocks noChangeArrowheads="1"/>
          </p:cNvSpPr>
          <p:nvPr/>
        </p:nvSpPr>
        <p:spPr bwMode="auto">
          <a:xfrm>
            <a:off x="304800" y="4648200"/>
            <a:ext cx="8839200" cy="1155700"/>
          </a:xfrm>
          <a:prstGeom prst="rect">
            <a:avLst/>
          </a:prstGeom>
          <a:noFill/>
          <a:ln w="9525">
            <a:noFill/>
            <a:miter lim="800000"/>
            <a:headEnd/>
            <a:tailEnd/>
          </a:ln>
        </p:spPr>
        <p:txBody>
          <a:bodyPr>
            <a:spAutoFit/>
          </a:bodyPr>
          <a:lstStyle/>
          <a:p>
            <a:pPr marL="457200" indent="-457200"/>
            <a:endParaRPr lang="en-US" sz="1400">
              <a:solidFill>
                <a:schemeClr val="tx2"/>
              </a:solidFill>
              <a:latin typeface="Comic Sans MS" pitchFamily="66" charset="0"/>
              <a:sym typeface="Wingdings" pitchFamily="2" charset="2"/>
            </a:endParaRPr>
          </a:p>
          <a:p>
            <a:pPr marL="457200" indent="-457200">
              <a:buFont typeface="Wingdings" pitchFamily="2" charset="2"/>
              <a:buChar char="ü"/>
            </a:pPr>
            <a:r>
              <a:rPr lang="en-US" sz="1400">
                <a:solidFill>
                  <a:schemeClr val="tx2"/>
                </a:solidFill>
                <a:latin typeface="Comic Sans MS" pitchFamily="66" charset="0"/>
                <a:sym typeface="Wingdings" pitchFamily="2" charset="2"/>
              </a:rPr>
              <a:t>Monitoring of the position of left QD0 / right QDO within ± 5 </a:t>
            </a:r>
            <a:r>
              <a:rPr lang="en-US" sz="1400">
                <a:solidFill>
                  <a:schemeClr val="tx2"/>
                </a:solidFill>
                <a:cs typeface="Arial" charset="0"/>
                <a:sym typeface="Wingdings" pitchFamily="2" charset="2"/>
              </a:rPr>
              <a:t>μm rms</a:t>
            </a:r>
          </a:p>
          <a:p>
            <a:pPr marL="457200" indent="-457200">
              <a:buFont typeface="Wingdings" pitchFamily="2" charset="2"/>
              <a:buChar char="ü"/>
            </a:pPr>
            <a:r>
              <a:rPr lang="en-US" sz="1400">
                <a:solidFill>
                  <a:schemeClr val="tx2"/>
                </a:solidFill>
                <a:latin typeface="Comic Sans MS" pitchFamily="66" charset="0"/>
                <a:sym typeface="Wingdings" pitchFamily="2" charset="2"/>
              </a:rPr>
              <a:t>Determination of left BDS reference line w.r.t right BDS reference line : within ± 0.1 mm rms</a:t>
            </a:r>
          </a:p>
          <a:p>
            <a:pPr marL="457200" indent="-457200">
              <a:buFont typeface="Wingdings" pitchFamily="2" charset="2"/>
              <a:buChar char="ü"/>
            </a:pPr>
            <a:r>
              <a:rPr lang="en-US" sz="1400">
                <a:solidFill>
                  <a:schemeClr val="tx2"/>
                </a:solidFill>
                <a:latin typeface="Comic Sans MS" pitchFamily="66" charset="0"/>
                <a:sym typeface="Wingdings" pitchFamily="2" charset="2"/>
              </a:rPr>
              <a:t>Monitoring of left BDS reference line w.r.t right BDS reference line : within a few microns </a:t>
            </a:r>
          </a:p>
          <a:p>
            <a:pPr marL="457200" indent="-457200"/>
            <a:r>
              <a:rPr lang="en-US" sz="1400">
                <a:solidFill>
                  <a:schemeClr val="tx2"/>
                </a:solidFill>
                <a:latin typeface="Comic Sans MS" pitchFamily="66" charset="0"/>
                <a:sym typeface="Wingdings" pitchFamily="2" charset="2"/>
              </a:rPr>
              <a:t>	</a:t>
            </a:r>
          </a:p>
        </p:txBody>
      </p:sp>
      <p:sp>
        <p:nvSpPr>
          <p:cNvPr id="26" name="Text Box 5"/>
          <p:cNvSpPr txBox="1">
            <a:spLocks noChangeArrowheads="1"/>
          </p:cNvSpPr>
          <p:nvPr/>
        </p:nvSpPr>
        <p:spPr bwMode="auto">
          <a:xfrm>
            <a:off x="0" y="2514600"/>
            <a:ext cx="8991600" cy="336550"/>
          </a:xfrm>
          <a:prstGeom prst="rect">
            <a:avLst/>
          </a:prstGeom>
          <a:solidFill>
            <a:schemeClr val="accent6">
              <a:lumMod val="20000"/>
              <a:lumOff val="80000"/>
            </a:schemeClr>
          </a:solidFill>
          <a:ln w="9525" algn="ctr">
            <a:noFill/>
            <a:miter lim="800000"/>
            <a:headEnd/>
            <a:tailEnd/>
          </a:ln>
        </p:spPr>
        <p:txBody>
          <a:bodyPr>
            <a:spAutoFit/>
          </a:bodyPr>
          <a:lstStyle/>
          <a:p>
            <a:pPr marL="742950" indent="-657225" algn="just">
              <a:spcBef>
                <a:spcPct val="50000"/>
              </a:spcBef>
              <a:defRPr/>
            </a:pPr>
            <a:r>
              <a:rPr lang="en-US" sz="1600">
                <a:solidFill>
                  <a:schemeClr val="tx2"/>
                </a:solidFill>
                <a:latin typeface="Comic Sans MS" pitchFamily="66" charset="0"/>
              </a:rPr>
              <a:t>Determination of the position of QD0 w.r.t other components of the BDS (last 500 meters)</a:t>
            </a:r>
          </a:p>
        </p:txBody>
      </p:sp>
      <p:sp>
        <p:nvSpPr>
          <p:cNvPr id="29" name="Text Box 5"/>
          <p:cNvSpPr txBox="1">
            <a:spLocks noChangeArrowheads="1"/>
          </p:cNvSpPr>
          <p:nvPr/>
        </p:nvSpPr>
        <p:spPr bwMode="auto">
          <a:xfrm>
            <a:off x="0" y="4419600"/>
            <a:ext cx="8991600" cy="338138"/>
          </a:xfrm>
          <a:prstGeom prst="rect">
            <a:avLst/>
          </a:prstGeom>
          <a:solidFill>
            <a:schemeClr val="accent6">
              <a:lumMod val="20000"/>
              <a:lumOff val="80000"/>
            </a:schemeClr>
          </a:solidFill>
          <a:ln w="9525" algn="ctr">
            <a:noFill/>
            <a:miter lim="800000"/>
            <a:headEnd/>
            <a:tailEnd/>
          </a:ln>
        </p:spPr>
        <p:txBody>
          <a:bodyPr>
            <a:spAutoFit/>
          </a:bodyPr>
          <a:lstStyle/>
          <a:p>
            <a:pPr marL="742950" indent="-657225" algn="just">
              <a:spcBef>
                <a:spcPct val="50000"/>
              </a:spcBef>
              <a:defRPr/>
            </a:pPr>
            <a:r>
              <a:rPr lang="en-US" sz="1600">
                <a:solidFill>
                  <a:schemeClr val="tx2"/>
                </a:solidFill>
                <a:latin typeface="Comic Sans MS" pitchFamily="66" charset="0"/>
              </a:rPr>
              <a:t>Left w.r.t right side of BDS </a:t>
            </a:r>
          </a:p>
        </p:txBody>
      </p:sp>
      <p:sp>
        <p:nvSpPr>
          <p:cNvPr id="25607" name="Text Box 3"/>
          <p:cNvSpPr txBox="1">
            <a:spLocks noChangeArrowheads="1"/>
          </p:cNvSpPr>
          <p:nvPr/>
        </p:nvSpPr>
        <p:spPr bwMode="auto">
          <a:xfrm>
            <a:off x="0" y="228600"/>
            <a:ext cx="4267200" cy="461963"/>
          </a:xfrm>
          <a:prstGeom prst="rect">
            <a:avLst/>
          </a:prstGeom>
          <a:solidFill>
            <a:srgbClr val="EAAF44"/>
          </a:solidFill>
          <a:ln w="9525">
            <a:noFill/>
            <a:miter lim="800000"/>
            <a:headEnd/>
            <a:tailEnd/>
          </a:ln>
        </p:spPr>
        <p:txBody>
          <a:bodyPr>
            <a:spAutoFit/>
          </a:bodyPr>
          <a:lstStyle/>
          <a:p>
            <a:pPr>
              <a:spcBef>
                <a:spcPct val="50000"/>
              </a:spcBef>
            </a:pPr>
            <a:r>
              <a:rPr lang="en-US">
                <a:solidFill>
                  <a:schemeClr val="tx2"/>
                </a:solidFill>
                <a:latin typeface="Comic Sans MS" pitchFamily="66" charset="0"/>
              </a:rPr>
              <a:t>Requirements for MDI area</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0"/>
          </p:nvPr>
        </p:nvSpPr>
        <p:spPr/>
        <p:txBody>
          <a:bodyPr/>
          <a:lstStyle/>
          <a:p>
            <a:pPr>
              <a:defRPr/>
            </a:pPr>
            <a:fld id="{F8202637-8B5F-403C-96AE-91D00AFABD36}" type="slidenum">
              <a:rPr lang="fr-FR"/>
              <a:pPr>
                <a:defRPr/>
              </a:pPr>
              <a:t>11</a:t>
            </a:fld>
            <a:endParaRPr lang="fr-FR" dirty="0"/>
          </a:p>
        </p:txBody>
      </p:sp>
      <p:sp>
        <p:nvSpPr>
          <p:cNvPr id="26626" name="Text Box 3"/>
          <p:cNvSpPr txBox="1">
            <a:spLocks noChangeArrowheads="1"/>
          </p:cNvSpPr>
          <p:nvPr/>
        </p:nvSpPr>
        <p:spPr bwMode="auto">
          <a:xfrm>
            <a:off x="0" y="228600"/>
            <a:ext cx="4267200" cy="461963"/>
          </a:xfrm>
          <a:prstGeom prst="rect">
            <a:avLst/>
          </a:prstGeom>
          <a:solidFill>
            <a:srgbClr val="EAAF44"/>
          </a:solidFill>
          <a:ln w="9525">
            <a:noFill/>
            <a:miter lim="800000"/>
            <a:headEnd/>
            <a:tailEnd/>
          </a:ln>
        </p:spPr>
        <p:txBody>
          <a:bodyPr>
            <a:spAutoFit/>
          </a:bodyPr>
          <a:lstStyle/>
          <a:p>
            <a:pPr>
              <a:spcBef>
                <a:spcPct val="50000"/>
              </a:spcBef>
            </a:pPr>
            <a:r>
              <a:rPr lang="en-US">
                <a:solidFill>
                  <a:schemeClr val="tx2"/>
                </a:solidFill>
                <a:latin typeface="Comic Sans MS" pitchFamily="66" charset="0"/>
              </a:rPr>
              <a:t>Requirements for MDI area</a:t>
            </a:r>
          </a:p>
        </p:txBody>
      </p:sp>
      <p:sp>
        <p:nvSpPr>
          <p:cNvPr id="32" name="Text Box 5"/>
          <p:cNvSpPr txBox="1">
            <a:spLocks noChangeArrowheads="1"/>
          </p:cNvSpPr>
          <p:nvPr/>
        </p:nvSpPr>
        <p:spPr bwMode="auto">
          <a:xfrm>
            <a:off x="0" y="2895600"/>
            <a:ext cx="8991600" cy="338138"/>
          </a:xfrm>
          <a:prstGeom prst="rect">
            <a:avLst/>
          </a:prstGeom>
          <a:solidFill>
            <a:schemeClr val="accent6">
              <a:lumMod val="20000"/>
              <a:lumOff val="80000"/>
            </a:schemeClr>
          </a:solidFill>
          <a:ln w="9525" algn="ctr">
            <a:noFill/>
            <a:miter lim="800000"/>
            <a:headEnd/>
            <a:tailEnd/>
          </a:ln>
        </p:spPr>
        <p:txBody>
          <a:bodyPr>
            <a:spAutoFit/>
          </a:bodyPr>
          <a:lstStyle/>
          <a:p>
            <a:pPr marL="742950" indent="-657225" algn="just">
              <a:spcBef>
                <a:spcPct val="50000"/>
              </a:spcBef>
              <a:defRPr/>
            </a:pPr>
            <a:r>
              <a:rPr lang="fr-CH" sz="1600" dirty="0">
                <a:solidFill>
                  <a:schemeClr val="tx2"/>
                </a:solidFill>
                <a:latin typeface="Comic Sans MS" pitchFamily="66" charset="0"/>
              </a:rPr>
              <a:t>Adjustment</a:t>
            </a:r>
          </a:p>
        </p:txBody>
      </p:sp>
      <p:sp>
        <p:nvSpPr>
          <p:cNvPr id="26628" name="Rectangle 32"/>
          <p:cNvSpPr>
            <a:spLocks noChangeArrowheads="1"/>
          </p:cNvSpPr>
          <p:nvPr/>
        </p:nvSpPr>
        <p:spPr bwMode="auto">
          <a:xfrm>
            <a:off x="152400" y="3276600"/>
            <a:ext cx="8839200" cy="1155700"/>
          </a:xfrm>
          <a:prstGeom prst="rect">
            <a:avLst/>
          </a:prstGeom>
          <a:noFill/>
          <a:ln w="9525">
            <a:noFill/>
            <a:miter lim="800000"/>
            <a:headEnd/>
            <a:tailEnd/>
          </a:ln>
        </p:spPr>
        <p:txBody>
          <a:bodyPr>
            <a:spAutoFit/>
          </a:bodyPr>
          <a:lstStyle/>
          <a:p>
            <a:pPr marL="457200" indent="-457200"/>
            <a:endParaRPr lang="fr-CH" sz="1400">
              <a:solidFill>
                <a:schemeClr val="tx2"/>
              </a:solidFill>
              <a:latin typeface="Comic Sans MS" pitchFamily="66" charset="0"/>
              <a:sym typeface="Wingdings" pitchFamily="2" charset="2"/>
            </a:endParaRPr>
          </a:p>
          <a:p>
            <a:pPr marL="457200" indent="-457200">
              <a:buFont typeface="Wingdings" pitchFamily="2" charset="2"/>
              <a:buChar char="ü"/>
            </a:pPr>
            <a:r>
              <a:rPr lang="fr-CH" sz="1400">
                <a:solidFill>
                  <a:schemeClr val="tx2"/>
                </a:solidFill>
                <a:latin typeface="Comic Sans MS" pitchFamily="66" charset="0"/>
                <a:sym typeface="Wingdings" pitchFamily="2" charset="2"/>
              </a:rPr>
              <a:t>Sub-micrometric resolution of displacement along 6 DOF</a:t>
            </a:r>
          </a:p>
          <a:p>
            <a:pPr marL="457200" indent="-457200">
              <a:buFont typeface="Wingdings" pitchFamily="2" charset="2"/>
              <a:buChar char="ü"/>
            </a:pPr>
            <a:r>
              <a:rPr lang="fr-CH" sz="1400">
                <a:solidFill>
                  <a:schemeClr val="tx2"/>
                </a:solidFill>
                <a:latin typeface="Comic Sans MS" pitchFamily="66" charset="0"/>
                <a:sym typeface="Wingdings" pitchFamily="2" charset="2"/>
              </a:rPr>
              <a:t>Compatible with sub-nanometric requirements of stabilization</a:t>
            </a:r>
          </a:p>
          <a:p>
            <a:pPr marL="457200" indent="-457200">
              <a:buFont typeface="Wingdings" pitchFamily="2" charset="2"/>
              <a:buChar char="ü"/>
            </a:pPr>
            <a:r>
              <a:rPr lang="fr-CH" sz="1400">
                <a:solidFill>
                  <a:schemeClr val="tx2"/>
                </a:solidFill>
                <a:latin typeface="Comic Sans MS" pitchFamily="66" charset="0"/>
                <a:sym typeface="Wingdings" pitchFamily="2" charset="2"/>
              </a:rPr>
              <a:t>Large range: ± 5 mm at least (to cover offsets in the re-installation of QD0)</a:t>
            </a:r>
            <a:endParaRPr lang="en-US" sz="1400">
              <a:solidFill>
                <a:schemeClr val="tx2"/>
              </a:solidFill>
              <a:latin typeface="Comic Sans MS" pitchFamily="66" charset="0"/>
              <a:sym typeface="Wingdings" pitchFamily="2" charset="2"/>
            </a:endParaRPr>
          </a:p>
          <a:p>
            <a:pPr marL="457200" indent="-457200"/>
            <a:r>
              <a:rPr lang="en-US" sz="1400">
                <a:solidFill>
                  <a:schemeClr val="tx2"/>
                </a:solidFill>
                <a:latin typeface="Comic Sans MS" pitchFamily="66" charset="0"/>
                <a:sym typeface="Wingdings" pitchFamily="2" charset="2"/>
              </a:rPr>
              <a:t>	</a:t>
            </a:r>
          </a:p>
        </p:txBody>
      </p:sp>
      <p:sp>
        <p:nvSpPr>
          <p:cNvPr id="13" name="Text Box 5"/>
          <p:cNvSpPr txBox="1">
            <a:spLocks noChangeArrowheads="1"/>
          </p:cNvSpPr>
          <p:nvPr/>
        </p:nvSpPr>
        <p:spPr bwMode="auto">
          <a:xfrm>
            <a:off x="0" y="1524000"/>
            <a:ext cx="8991600" cy="338138"/>
          </a:xfrm>
          <a:prstGeom prst="rect">
            <a:avLst/>
          </a:prstGeom>
          <a:solidFill>
            <a:schemeClr val="accent6">
              <a:lumMod val="20000"/>
              <a:lumOff val="80000"/>
            </a:schemeClr>
          </a:solidFill>
          <a:ln w="9525" algn="ctr">
            <a:noFill/>
            <a:miter lim="800000"/>
            <a:headEnd/>
            <a:tailEnd/>
          </a:ln>
        </p:spPr>
        <p:txBody>
          <a:bodyPr>
            <a:spAutoFit/>
          </a:bodyPr>
          <a:lstStyle/>
          <a:p>
            <a:pPr marL="742950" indent="-657225" algn="just">
              <a:spcBef>
                <a:spcPct val="50000"/>
              </a:spcBef>
              <a:defRPr/>
            </a:pPr>
            <a:r>
              <a:rPr lang="fr-CH" sz="1600" dirty="0">
                <a:solidFill>
                  <a:schemeClr val="tx2"/>
                </a:solidFill>
                <a:latin typeface="Comic Sans MS" pitchFamily="66" charset="0"/>
              </a:rPr>
              <a:t>Detector w.r.t BDS geometry</a:t>
            </a:r>
          </a:p>
        </p:txBody>
      </p:sp>
      <p:sp>
        <p:nvSpPr>
          <p:cNvPr id="26630" name="Rectangle 13"/>
          <p:cNvSpPr>
            <a:spLocks noChangeArrowheads="1"/>
          </p:cNvSpPr>
          <p:nvPr/>
        </p:nvSpPr>
        <p:spPr bwMode="auto">
          <a:xfrm>
            <a:off x="304800" y="1752600"/>
            <a:ext cx="8839200" cy="730250"/>
          </a:xfrm>
          <a:prstGeom prst="rect">
            <a:avLst/>
          </a:prstGeom>
          <a:noFill/>
          <a:ln w="9525">
            <a:noFill/>
            <a:miter lim="800000"/>
            <a:headEnd/>
            <a:tailEnd/>
          </a:ln>
        </p:spPr>
        <p:txBody>
          <a:bodyPr>
            <a:spAutoFit/>
          </a:bodyPr>
          <a:lstStyle/>
          <a:p>
            <a:pPr marL="457200" indent="-457200"/>
            <a:endParaRPr lang="fr-CH" sz="1400">
              <a:solidFill>
                <a:schemeClr val="tx2"/>
              </a:solidFill>
              <a:latin typeface="Comic Sans MS" pitchFamily="66" charset="0"/>
              <a:sym typeface="Wingdings" pitchFamily="2" charset="2"/>
            </a:endParaRPr>
          </a:p>
          <a:p>
            <a:pPr marL="457200" indent="-457200">
              <a:buFont typeface="Wingdings" pitchFamily="2" charset="2"/>
              <a:buChar char="ü"/>
            </a:pPr>
            <a:r>
              <a:rPr lang="fr-CH" sz="1400">
                <a:solidFill>
                  <a:schemeClr val="tx2"/>
                </a:solidFill>
                <a:latin typeface="Comic Sans MS" pitchFamily="66" charset="0"/>
                <a:sym typeface="Wingdings" pitchFamily="2" charset="2"/>
              </a:rPr>
              <a:t>Same requirements as LHC (to be confirmed)</a:t>
            </a:r>
            <a:endParaRPr lang="en-US" sz="1400">
              <a:solidFill>
                <a:schemeClr val="tx2"/>
              </a:solidFill>
              <a:latin typeface="Comic Sans MS" pitchFamily="66" charset="0"/>
              <a:sym typeface="Wingdings" pitchFamily="2" charset="2"/>
            </a:endParaRPr>
          </a:p>
          <a:p>
            <a:pPr marL="457200" indent="-457200"/>
            <a:r>
              <a:rPr lang="en-US" sz="1400">
                <a:solidFill>
                  <a:schemeClr val="tx2"/>
                </a:solidFill>
                <a:latin typeface="Comic Sans MS" pitchFamily="66" charset="0"/>
                <a:sym typeface="Wingdings" pitchFamily="2" charset="2"/>
              </a:rPr>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71600" y="3352800"/>
            <a:ext cx="6934200" cy="4572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076" name="Slide Number Placeholder 5"/>
          <p:cNvSpPr>
            <a:spLocks noGrp="1"/>
          </p:cNvSpPr>
          <p:nvPr>
            <p:ph type="sldNum" sz="quarter" idx="10"/>
          </p:nvPr>
        </p:nvSpPr>
        <p:spPr/>
        <p:txBody>
          <a:bodyPr/>
          <a:lstStyle/>
          <a:p>
            <a:pPr>
              <a:defRPr/>
            </a:pPr>
            <a:fld id="{FD9BAD97-3D53-49C8-9A6F-C1ADF0206625}" type="slidenum">
              <a:rPr lang="fr-FR"/>
              <a:pPr>
                <a:defRPr/>
              </a:pPr>
              <a:t>12</a:t>
            </a:fld>
            <a:endParaRPr lang="fr-FR" dirty="0"/>
          </a:p>
        </p:txBody>
      </p:sp>
      <p:sp>
        <p:nvSpPr>
          <p:cNvPr id="27651" name="TextBox 5"/>
          <p:cNvSpPr txBox="1">
            <a:spLocks noChangeArrowheads="1"/>
          </p:cNvSpPr>
          <p:nvPr/>
        </p:nvSpPr>
        <p:spPr bwMode="auto">
          <a:xfrm>
            <a:off x="1524000" y="990600"/>
            <a:ext cx="6934200" cy="3022600"/>
          </a:xfrm>
          <a:prstGeom prst="rect">
            <a:avLst/>
          </a:prstGeom>
          <a:noFill/>
          <a:ln w="9525">
            <a:noFill/>
            <a:miter lim="800000"/>
            <a:headEnd/>
            <a:tailEnd/>
          </a:ln>
        </p:spPr>
        <p:txBody>
          <a:bodyPr>
            <a:spAutoFit/>
          </a:bodyPr>
          <a:lstStyle/>
          <a:p>
            <a:r>
              <a:rPr lang="fr-CH">
                <a:solidFill>
                  <a:schemeClr val="tx2"/>
                </a:solidFill>
                <a:latin typeface="Comic Sans MS" pitchFamily="66" charset="0"/>
              </a:rPr>
              <a:t>SUMMARY</a:t>
            </a:r>
            <a:endParaRPr lang="en-US">
              <a:solidFill>
                <a:schemeClr val="tx2"/>
              </a:solidFill>
              <a:latin typeface="Comic Sans MS" pitchFamily="66" charset="0"/>
            </a:endParaRPr>
          </a:p>
          <a:p>
            <a:endParaRPr lang="en-US">
              <a:solidFill>
                <a:schemeClr val="tx2"/>
              </a:solidFill>
              <a:latin typeface="Comic Sans MS" pitchFamily="66" charset="0"/>
            </a:endParaRPr>
          </a:p>
          <a:p>
            <a:endParaRPr lang="en-US" sz="1600">
              <a:solidFill>
                <a:schemeClr val="tx2"/>
              </a:solidFill>
              <a:latin typeface="Comic Sans MS" pitchFamily="66" charset="0"/>
            </a:endParaRPr>
          </a:p>
          <a:p>
            <a:pPr>
              <a:buFont typeface="Wingdings" pitchFamily="2" charset="2"/>
              <a:buChar char="ü"/>
            </a:pPr>
            <a:r>
              <a:rPr lang="en-US" sz="1600">
                <a:solidFill>
                  <a:schemeClr val="tx2"/>
                </a:solidFill>
                <a:latin typeface="Comic Sans MS" pitchFamily="66" charset="0"/>
              </a:rPr>
              <a:t> Introduction</a:t>
            </a:r>
          </a:p>
          <a:p>
            <a:pPr lvl="2" indent="-457200">
              <a:buFont typeface="Courier New" pitchFamily="49" charset="0"/>
              <a:buChar char="o"/>
            </a:pPr>
            <a:r>
              <a:rPr lang="en-US" sz="1600">
                <a:solidFill>
                  <a:schemeClr val="tx2"/>
                </a:solidFill>
                <a:latin typeface="Comic Sans MS" pitchFamily="66" charset="0"/>
              </a:rPr>
              <a:t>Case of the LHC low beta quadrupoles</a:t>
            </a:r>
          </a:p>
          <a:p>
            <a:pPr lvl="2" indent="-457200">
              <a:buFont typeface="Courier New" pitchFamily="49" charset="0"/>
              <a:buChar char="o"/>
            </a:pPr>
            <a:r>
              <a:rPr lang="en-US" sz="1600">
                <a:solidFill>
                  <a:schemeClr val="tx2"/>
                </a:solidFill>
                <a:latin typeface="Comic Sans MS" pitchFamily="66" charset="0"/>
              </a:rPr>
              <a:t>Case of CLIC main linac</a:t>
            </a:r>
          </a:p>
          <a:p>
            <a:pPr lvl="1"/>
            <a:endParaRPr lang="en-US" sz="1600">
              <a:solidFill>
                <a:schemeClr val="tx2"/>
              </a:solidFill>
              <a:latin typeface="Comic Sans MS" pitchFamily="66" charset="0"/>
            </a:endParaRPr>
          </a:p>
          <a:p>
            <a:pPr>
              <a:buFont typeface="Wingdings" pitchFamily="2" charset="2"/>
              <a:buChar char="ü"/>
            </a:pPr>
            <a:r>
              <a:rPr lang="en-US" sz="1600">
                <a:solidFill>
                  <a:schemeClr val="tx2"/>
                </a:solidFill>
                <a:latin typeface="Comic Sans MS" pitchFamily="66" charset="0"/>
              </a:rPr>
              <a:t> Alignment requirements in MDI area</a:t>
            </a:r>
          </a:p>
          <a:p>
            <a:pPr>
              <a:buFont typeface="Wingdings" pitchFamily="2" charset="2"/>
              <a:buChar char="ü"/>
            </a:pPr>
            <a:endParaRPr lang="en-US" sz="1600">
              <a:solidFill>
                <a:schemeClr val="tx2"/>
              </a:solidFill>
              <a:latin typeface="Comic Sans MS" pitchFamily="66" charset="0"/>
            </a:endParaRPr>
          </a:p>
          <a:p>
            <a:pPr>
              <a:buFont typeface="Wingdings" pitchFamily="2" charset="2"/>
              <a:buChar char="ü"/>
            </a:pPr>
            <a:r>
              <a:rPr lang="fr-CH" sz="1600">
                <a:solidFill>
                  <a:schemeClr val="tx2"/>
                </a:solidFill>
                <a:latin typeface="Comic Sans MS" pitchFamily="66" charset="0"/>
              </a:rPr>
              <a:t> Solutions proposed for CDR and plans for TDR</a:t>
            </a:r>
            <a:endParaRPr lang="en-US" sz="1600">
              <a:solidFill>
                <a:schemeClr val="tx2"/>
              </a:solidFill>
              <a:latin typeface="Comic Sans MS" pitchFamily="66" charset="0"/>
            </a:endParaRPr>
          </a:p>
          <a:p>
            <a:r>
              <a:rPr lang="en-US" sz="1600">
                <a:solidFill>
                  <a:schemeClr val="tx2"/>
                </a:solidFill>
                <a:latin typeface="Comic Sans MS" pitchFamily="66"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0"/>
          </p:nvPr>
        </p:nvSpPr>
        <p:spPr/>
        <p:txBody>
          <a:bodyPr/>
          <a:lstStyle/>
          <a:p>
            <a:pPr>
              <a:defRPr/>
            </a:pPr>
            <a:fld id="{AEC1A372-564B-40C2-88E1-B72AB85EE9FC}" type="slidenum">
              <a:rPr lang="fr-FR"/>
              <a:pPr>
                <a:defRPr/>
              </a:pPr>
              <a:t>13</a:t>
            </a:fld>
            <a:endParaRPr lang="fr-FR" dirty="0"/>
          </a:p>
        </p:txBody>
      </p:sp>
      <p:sp>
        <p:nvSpPr>
          <p:cNvPr id="28674" name="Text Box 3"/>
          <p:cNvSpPr txBox="1">
            <a:spLocks noChangeArrowheads="1"/>
          </p:cNvSpPr>
          <p:nvPr/>
        </p:nvSpPr>
        <p:spPr bwMode="auto">
          <a:xfrm>
            <a:off x="0" y="228600"/>
            <a:ext cx="4267200" cy="461963"/>
          </a:xfrm>
          <a:prstGeom prst="rect">
            <a:avLst/>
          </a:prstGeom>
          <a:solidFill>
            <a:srgbClr val="EAAF44"/>
          </a:solidFill>
          <a:ln w="9525">
            <a:noFill/>
            <a:miter lim="800000"/>
            <a:headEnd/>
            <a:tailEnd/>
          </a:ln>
        </p:spPr>
        <p:txBody>
          <a:bodyPr>
            <a:spAutoFit/>
          </a:bodyPr>
          <a:lstStyle/>
          <a:p>
            <a:pPr>
              <a:spcBef>
                <a:spcPct val="50000"/>
              </a:spcBef>
            </a:pPr>
            <a:r>
              <a:rPr lang="en-US">
                <a:solidFill>
                  <a:schemeClr val="tx2"/>
                </a:solidFill>
                <a:latin typeface="Comic Sans MS" pitchFamily="66" charset="0"/>
              </a:rPr>
              <a:t>Solutions for MDI area</a:t>
            </a:r>
          </a:p>
        </p:txBody>
      </p:sp>
      <p:sp>
        <p:nvSpPr>
          <p:cNvPr id="6" name="Text Box 5"/>
          <p:cNvSpPr txBox="1">
            <a:spLocks noChangeArrowheads="1"/>
          </p:cNvSpPr>
          <p:nvPr/>
        </p:nvSpPr>
        <p:spPr bwMode="auto">
          <a:xfrm>
            <a:off x="0" y="1143000"/>
            <a:ext cx="8991600" cy="338138"/>
          </a:xfrm>
          <a:prstGeom prst="rect">
            <a:avLst/>
          </a:prstGeom>
          <a:solidFill>
            <a:schemeClr val="accent6">
              <a:lumMod val="20000"/>
              <a:lumOff val="80000"/>
            </a:schemeClr>
          </a:solidFill>
          <a:ln w="9525" algn="ctr">
            <a:noFill/>
            <a:miter lim="800000"/>
            <a:headEnd/>
            <a:tailEnd/>
          </a:ln>
        </p:spPr>
        <p:txBody>
          <a:bodyPr>
            <a:spAutoFit/>
          </a:bodyPr>
          <a:lstStyle/>
          <a:p>
            <a:pPr marL="742950" indent="-657225" algn="just">
              <a:spcBef>
                <a:spcPct val="50000"/>
              </a:spcBef>
              <a:defRPr/>
            </a:pPr>
            <a:r>
              <a:rPr lang="en-US" sz="1600" dirty="0">
                <a:solidFill>
                  <a:schemeClr val="tx2"/>
                </a:solidFill>
                <a:latin typeface="Comic Sans MS" pitchFamily="66" charset="0"/>
              </a:rPr>
              <a:t>Determination of the position of QD0 w.r.t other components of the BDS (500 last meters)</a:t>
            </a:r>
          </a:p>
        </p:txBody>
      </p:sp>
      <p:sp>
        <p:nvSpPr>
          <p:cNvPr id="28676" name="Rectangle 6"/>
          <p:cNvSpPr>
            <a:spLocks noChangeArrowheads="1"/>
          </p:cNvSpPr>
          <p:nvPr/>
        </p:nvSpPr>
        <p:spPr bwMode="auto">
          <a:xfrm>
            <a:off x="304800" y="1524000"/>
            <a:ext cx="8839200" cy="1581150"/>
          </a:xfrm>
          <a:prstGeom prst="rect">
            <a:avLst/>
          </a:prstGeom>
          <a:noFill/>
          <a:ln w="9525">
            <a:noFill/>
            <a:miter lim="800000"/>
            <a:headEnd/>
            <a:tailEnd/>
          </a:ln>
        </p:spPr>
        <p:txBody>
          <a:bodyPr>
            <a:spAutoFit/>
          </a:bodyPr>
          <a:lstStyle/>
          <a:p>
            <a:pPr marL="457200" indent="-457200" algn="just"/>
            <a:endParaRPr lang="en-US" sz="1400">
              <a:solidFill>
                <a:schemeClr val="tx2"/>
              </a:solidFill>
              <a:latin typeface="Comic Sans MS" pitchFamily="66" charset="0"/>
              <a:sym typeface="Wingdings" pitchFamily="2" charset="2"/>
            </a:endParaRPr>
          </a:p>
          <a:p>
            <a:pPr marL="457200" indent="-457200" algn="just">
              <a:buFont typeface="Wingdings" pitchFamily="2" charset="2"/>
              <a:buChar char="ü"/>
            </a:pPr>
            <a:r>
              <a:rPr lang="en-US" sz="1400">
                <a:solidFill>
                  <a:schemeClr val="tx2"/>
                </a:solidFill>
                <a:latin typeface="Comic Sans MS" pitchFamily="66" charset="0"/>
                <a:sym typeface="Wingdings" pitchFamily="2" charset="2"/>
              </a:rPr>
              <a:t>Fiducialisation of the mechanical zero of QD0 measured on a CMM machine with an uncertainty of measurement below 1µm.</a:t>
            </a:r>
          </a:p>
          <a:p>
            <a:pPr marL="457200" indent="-457200" algn="just"/>
            <a:endParaRPr lang="en-US" sz="1400">
              <a:solidFill>
                <a:schemeClr val="tx2"/>
              </a:solidFill>
              <a:latin typeface="Comic Sans MS" pitchFamily="66" charset="0"/>
              <a:sym typeface="Wingdings" pitchFamily="2" charset="2"/>
            </a:endParaRPr>
          </a:p>
          <a:p>
            <a:pPr marL="457200" indent="-457200" algn="just">
              <a:buFont typeface="Wingdings" pitchFamily="2" charset="2"/>
              <a:buChar char="ü"/>
            </a:pPr>
            <a:r>
              <a:rPr lang="en-US" sz="1400">
                <a:solidFill>
                  <a:schemeClr val="tx2"/>
                </a:solidFill>
                <a:latin typeface="Comic Sans MS" pitchFamily="66" charset="0"/>
                <a:sym typeface="Wingdings" pitchFamily="2" charset="2"/>
              </a:rPr>
              <a:t>Same solution of alignment, using stretched wire and WPS sensors, proposed in BDS</a:t>
            </a:r>
          </a:p>
          <a:p>
            <a:pPr marL="914400" lvl="1" indent="-457200" algn="just">
              <a:buFont typeface="Courier New" pitchFamily="49" charset="0"/>
              <a:buChar char="o"/>
            </a:pPr>
            <a:endParaRPr lang="en-US" sz="1400">
              <a:solidFill>
                <a:schemeClr val="tx2"/>
              </a:solidFill>
              <a:latin typeface="Comic Sans MS" pitchFamily="66" charset="0"/>
              <a:sym typeface="Wingdings" pitchFamily="2" charset="2"/>
            </a:endParaRPr>
          </a:p>
          <a:p>
            <a:pPr marL="457200" indent="-457200" algn="just"/>
            <a:r>
              <a:rPr lang="en-US" sz="1400">
                <a:solidFill>
                  <a:schemeClr val="tx2"/>
                </a:solidFill>
                <a:latin typeface="Comic Sans MS" pitchFamily="66" charset="0"/>
                <a:sym typeface="Wingdings" pitchFamily="2" charset="2"/>
              </a:rPr>
              <a:t>	</a:t>
            </a:r>
          </a:p>
        </p:txBody>
      </p:sp>
      <p:pic>
        <p:nvPicPr>
          <p:cNvPr id="28677" name="Picture 2"/>
          <p:cNvPicPr>
            <a:picLocks noChangeAspect="1" noChangeArrowheads="1"/>
          </p:cNvPicPr>
          <p:nvPr/>
        </p:nvPicPr>
        <p:blipFill>
          <a:blip r:embed="rId2"/>
          <a:srcRect/>
          <a:stretch>
            <a:fillRect/>
          </a:stretch>
        </p:blipFill>
        <p:spPr bwMode="auto">
          <a:xfrm>
            <a:off x="1752600" y="5334000"/>
            <a:ext cx="5734050" cy="1206500"/>
          </a:xfrm>
          <a:prstGeom prst="rect">
            <a:avLst/>
          </a:prstGeom>
          <a:noFill/>
          <a:ln w="9525">
            <a:noFill/>
            <a:miter lim="800000"/>
            <a:headEnd/>
            <a:tailEnd/>
          </a:ln>
        </p:spPr>
      </p:pic>
      <p:pic>
        <p:nvPicPr>
          <p:cNvPr id="28678" name="Picture 8"/>
          <p:cNvPicPr>
            <a:picLocks noChangeAspect="1" noChangeArrowheads="1"/>
          </p:cNvPicPr>
          <p:nvPr/>
        </p:nvPicPr>
        <p:blipFill>
          <a:blip r:embed="rId3"/>
          <a:srcRect/>
          <a:stretch>
            <a:fillRect/>
          </a:stretch>
        </p:blipFill>
        <p:spPr bwMode="auto">
          <a:xfrm>
            <a:off x="1676400" y="2895600"/>
            <a:ext cx="5753100" cy="1057275"/>
          </a:xfrm>
          <a:prstGeom prst="rect">
            <a:avLst/>
          </a:prstGeom>
          <a:noFill/>
          <a:ln w="9525">
            <a:solidFill>
              <a:schemeClr val="accent1"/>
            </a:solidFill>
            <a:miter lim="800000"/>
            <a:headEnd/>
            <a:tailEnd/>
          </a:ln>
        </p:spPr>
      </p:pic>
      <p:sp>
        <p:nvSpPr>
          <p:cNvPr id="28679" name="Rectangle 9"/>
          <p:cNvSpPr>
            <a:spLocks noChangeArrowheads="1"/>
          </p:cNvSpPr>
          <p:nvPr/>
        </p:nvSpPr>
        <p:spPr bwMode="auto">
          <a:xfrm>
            <a:off x="457200" y="4191000"/>
            <a:ext cx="8686800" cy="1368425"/>
          </a:xfrm>
          <a:prstGeom prst="rect">
            <a:avLst/>
          </a:prstGeom>
          <a:noFill/>
          <a:ln w="9525">
            <a:noFill/>
            <a:miter lim="800000"/>
            <a:headEnd/>
            <a:tailEnd/>
          </a:ln>
        </p:spPr>
        <p:txBody>
          <a:bodyPr>
            <a:spAutoFit/>
          </a:bodyPr>
          <a:lstStyle/>
          <a:p>
            <a:pPr marL="457200" indent="-457200">
              <a:buFont typeface="Wingdings" pitchFamily="2" charset="2"/>
              <a:buChar char="ü"/>
            </a:pPr>
            <a:r>
              <a:rPr lang="en-US" sz="1400">
                <a:solidFill>
                  <a:schemeClr val="tx2"/>
                </a:solidFill>
                <a:latin typeface="Comic Sans MS" pitchFamily="66" charset="0"/>
                <a:sym typeface="Wingdings" pitchFamily="2" charset="2"/>
              </a:rPr>
              <a:t>Main difference concerns the MRN network (due to lack of space):</a:t>
            </a:r>
          </a:p>
          <a:p>
            <a:pPr marL="914400" lvl="1" indent="-457200">
              <a:buFont typeface="Courier New" pitchFamily="49" charset="0"/>
              <a:buChar char="o"/>
            </a:pPr>
            <a:r>
              <a:rPr lang="en-US" sz="1400">
                <a:solidFill>
                  <a:schemeClr val="tx2"/>
                </a:solidFill>
                <a:latin typeface="Comic Sans MS" pitchFamily="66" charset="0"/>
                <a:sym typeface="Wingdings" pitchFamily="2" charset="2"/>
              </a:rPr>
              <a:t>No overlapping of stretched wires in the last meters</a:t>
            </a:r>
          </a:p>
          <a:p>
            <a:pPr marL="914400" lvl="1" indent="-457200" algn="just">
              <a:buFont typeface="Courier New" pitchFamily="49" charset="0"/>
              <a:buChar char="o"/>
            </a:pPr>
            <a:r>
              <a:rPr lang="en-US" sz="1400">
                <a:solidFill>
                  <a:schemeClr val="tx2"/>
                </a:solidFill>
                <a:latin typeface="Comic Sans MS" pitchFamily="66" charset="0"/>
                <a:sym typeface="Wingdings" pitchFamily="2" charset="2"/>
              </a:rPr>
              <a:t>No HLS system needed for the modeling of the sag at the extremity of the stretched wire, which will be extrapolated on the last meters.</a:t>
            </a:r>
          </a:p>
          <a:p>
            <a:pPr marL="914400" lvl="1" indent="-457200">
              <a:buFont typeface="Courier New" pitchFamily="49" charset="0"/>
              <a:buChar char="o"/>
            </a:pPr>
            <a:endParaRPr lang="en-US" sz="1400">
              <a:solidFill>
                <a:schemeClr val="tx2"/>
              </a:solidFill>
              <a:latin typeface="Comic Sans MS" pitchFamily="66" charset="0"/>
              <a:sym typeface="Wingdings" pitchFamily="2" charset="2"/>
            </a:endParaRPr>
          </a:p>
          <a:p>
            <a:pPr marL="457200" indent="-457200"/>
            <a:r>
              <a:rPr lang="en-US" sz="1400">
                <a:solidFill>
                  <a:schemeClr val="tx2"/>
                </a:solidFill>
                <a:latin typeface="Comic Sans MS" pitchFamily="66" charset="0"/>
                <a:sym typeface="Wingdings" pitchFamily="2" charset="2"/>
              </a:rPr>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0"/>
          </p:nvPr>
        </p:nvSpPr>
        <p:spPr/>
        <p:txBody>
          <a:bodyPr/>
          <a:lstStyle/>
          <a:p>
            <a:pPr>
              <a:defRPr/>
            </a:pPr>
            <a:fld id="{64808BF3-5933-4BB5-A6BF-11D961FF2E2D}" type="slidenum">
              <a:rPr lang="fr-FR"/>
              <a:pPr>
                <a:defRPr/>
              </a:pPr>
              <a:t>14</a:t>
            </a:fld>
            <a:endParaRPr lang="fr-FR" dirty="0"/>
          </a:p>
        </p:txBody>
      </p:sp>
      <p:sp>
        <p:nvSpPr>
          <p:cNvPr id="29698" name="Text Box 3"/>
          <p:cNvSpPr txBox="1">
            <a:spLocks noChangeArrowheads="1"/>
          </p:cNvSpPr>
          <p:nvPr/>
        </p:nvSpPr>
        <p:spPr bwMode="auto">
          <a:xfrm>
            <a:off x="0" y="228600"/>
            <a:ext cx="4267200" cy="461963"/>
          </a:xfrm>
          <a:prstGeom prst="rect">
            <a:avLst/>
          </a:prstGeom>
          <a:solidFill>
            <a:srgbClr val="EAAF44"/>
          </a:solidFill>
          <a:ln w="9525">
            <a:noFill/>
            <a:miter lim="800000"/>
            <a:headEnd/>
            <a:tailEnd/>
          </a:ln>
        </p:spPr>
        <p:txBody>
          <a:bodyPr>
            <a:spAutoFit/>
          </a:bodyPr>
          <a:lstStyle/>
          <a:p>
            <a:pPr>
              <a:spcBef>
                <a:spcPct val="50000"/>
              </a:spcBef>
            </a:pPr>
            <a:r>
              <a:rPr lang="en-US">
                <a:solidFill>
                  <a:schemeClr val="tx2"/>
                </a:solidFill>
                <a:latin typeface="Comic Sans MS" pitchFamily="66" charset="0"/>
              </a:rPr>
              <a:t>Solutions for MDI area</a:t>
            </a:r>
          </a:p>
        </p:txBody>
      </p:sp>
      <p:sp>
        <p:nvSpPr>
          <p:cNvPr id="6" name="Text Box 5"/>
          <p:cNvSpPr txBox="1">
            <a:spLocks noChangeArrowheads="1"/>
          </p:cNvSpPr>
          <p:nvPr/>
        </p:nvSpPr>
        <p:spPr bwMode="auto">
          <a:xfrm>
            <a:off x="0" y="1143000"/>
            <a:ext cx="8991600" cy="338138"/>
          </a:xfrm>
          <a:prstGeom prst="rect">
            <a:avLst/>
          </a:prstGeom>
          <a:solidFill>
            <a:schemeClr val="accent6">
              <a:lumMod val="20000"/>
              <a:lumOff val="80000"/>
            </a:schemeClr>
          </a:solidFill>
          <a:ln w="9525" algn="ctr">
            <a:noFill/>
            <a:miter lim="800000"/>
            <a:headEnd/>
            <a:tailEnd/>
          </a:ln>
        </p:spPr>
        <p:txBody>
          <a:bodyPr>
            <a:spAutoFit/>
          </a:bodyPr>
          <a:lstStyle/>
          <a:p>
            <a:pPr marL="742950" indent="-657225" algn="just">
              <a:spcBef>
                <a:spcPct val="50000"/>
              </a:spcBef>
              <a:defRPr/>
            </a:pPr>
            <a:r>
              <a:rPr lang="en-US" sz="1600" dirty="0">
                <a:solidFill>
                  <a:schemeClr val="tx2"/>
                </a:solidFill>
                <a:latin typeface="Comic Sans MS" pitchFamily="66" charset="0"/>
              </a:rPr>
              <a:t>Determination of the position of QD0 w.r.t other components of the BDS (500 last meters)</a:t>
            </a:r>
          </a:p>
        </p:txBody>
      </p:sp>
      <p:sp>
        <p:nvSpPr>
          <p:cNvPr id="29700" name="Rectangle 10"/>
          <p:cNvSpPr>
            <a:spLocks noChangeArrowheads="1"/>
          </p:cNvSpPr>
          <p:nvPr/>
        </p:nvSpPr>
        <p:spPr bwMode="auto">
          <a:xfrm>
            <a:off x="381000" y="1828800"/>
            <a:ext cx="8534400" cy="730250"/>
          </a:xfrm>
          <a:prstGeom prst="rect">
            <a:avLst/>
          </a:prstGeom>
          <a:noFill/>
          <a:ln w="9525">
            <a:noFill/>
            <a:miter lim="800000"/>
            <a:headEnd/>
            <a:tailEnd/>
          </a:ln>
        </p:spPr>
        <p:txBody>
          <a:bodyPr>
            <a:spAutoFit/>
          </a:bodyPr>
          <a:lstStyle/>
          <a:p>
            <a:pPr marL="457200" indent="-457200" algn="just">
              <a:buFont typeface="Wingdings" pitchFamily="2" charset="2"/>
              <a:buChar char="ü"/>
            </a:pPr>
            <a:r>
              <a:rPr lang="en-US" sz="1400">
                <a:solidFill>
                  <a:schemeClr val="tx2"/>
                </a:solidFill>
                <a:latin typeface="Comic Sans MS" pitchFamily="66" charset="0"/>
                <a:sym typeface="Wingdings" pitchFamily="2" charset="2"/>
              </a:rPr>
              <a:t>Longitudinal monitoring of QD0 w.r.t QF1: capacitive sensors coupled to each component measuring w.r.t targets of a common carbon bar</a:t>
            </a:r>
          </a:p>
          <a:p>
            <a:pPr marL="914400" lvl="1" indent="-457200">
              <a:buFont typeface="Courier New" pitchFamily="49" charset="0"/>
              <a:buChar char="o"/>
            </a:pPr>
            <a:endParaRPr lang="en-US" sz="1400">
              <a:solidFill>
                <a:schemeClr val="tx2"/>
              </a:solidFill>
              <a:latin typeface="Comic Sans MS" pitchFamily="66" charset="0"/>
              <a:sym typeface="Wingdings" pitchFamily="2" charset="2"/>
            </a:endParaRPr>
          </a:p>
        </p:txBody>
      </p:sp>
      <p:sp>
        <p:nvSpPr>
          <p:cNvPr id="29701" name="Rectangle 11"/>
          <p:cNvSpPr>
            <a:spLocks noChangeArrowheads="1"/>
          </p:cNvSpPr>
          <p:nvPr/>
        </p:nvSpPr>
        <p:spPr bwMode="auto">
          <a:xfrm>
            <a:off x="381000" y="3429000"/>
            <a:ext cx="8534400" cy="2644775"/>
          </a:xfrm>
          <a:prstGeom prst="rect">
            <a:avLst/>
          </a:prstGeom>
          <a:noFill/>
          <a:ln w="9525">
            <a:noFill/>
            <a:miter lim="800000"/>
            <a:headEnd/>
            <a:tailEnd/>
          </a:ln>
        </p:spPr>
        <p:txBody>
          <a:bodyPr>
            <a:spAutoFit/>
          </a:bodyPr>
          <a:lstStyle/>
          <a:p>
            <a:pPr marL="457200" indent="-457200" algn="just">
              <a:buFont typeface="Wingdings" pitchFamily="2" charset="2"/>
              <a:buChar char="ü"/>
            </a:pPr>
            <a:r>
              <a:rPr lang="en-US" sz="1400">
                <a:solidFill>
                  <a:schemeClr val="tx2"/>
                </a:solidFill>
                <a:latin typeface="Comic Sans MS" pitchFamily="66" charset="0"/>
                <a:sym typeface="Wingdings" pitchFamily="2" charset="2"/>
              </a:rPr>
              <a:t>Development of special mechanics and sensors to displace the stretching device when QD0 is removed.</a:t>
            </a:r>
          </a:p>
          <a:p>
            <a:pPr marL="914400" lvl="1" indent="-457200" algn="just">
              <a:buFont typeface="Courier New" pitchFamily="49" charset="0"/>
              <a:buChar char="o"/>
            </a:pPr>
            <a:r>
              <a:rPr lang="en-US" sz="1400">
                <a:solidFill>
                  <a:schemeClr val="tx2"/>
                </a:solidFill>
                <a:latin typeface="Comic Sans MS" pitchFamily="66" charset="0"/>
                <a:sym typeface="Wingdings" pitchFamily="2" charset="2"/>
              </a:rPr>
              <a:t>Development of « opened » WPS sensors</a:t>
            </a:r>
          </a:p>
          <a:p>
            <a:pPr marL="914400" lvl="1" indent="-457200" algn="just">
              <a:buFont typeface="Courier New" pitchFamily="49" charset="0"/>
              <a:buChar char="o"/>
            </a:pPr>
            <a:endParaRPr lang="en-US" sz="1400">
              <a:solidFill>
                <a:schemeClr val="tx2"/>
              </a:solidFill>
              <a:latin typeface="Comic Sans MS" pitchFamily="66" charset="0"/>
              <a:sym typeface="Wingdings" pitchFamily="2" charset="2"/>
            </a:endParaRPr>
          </a:p>
          <a:p>
            <a:pPr marL="914400" lvl="1" indent="-457200" algn="just">
              <a:buFont typeface="Courier New" pitchFamily="49" charset="0"/>
              <a:buChar char="o"/>
            </a:pPr>
            <a:endParaRPr lang="en-US" sz="1400">
              <a:solidFill>
                <a:schemeClr val="tx2"/>
              </a:solidFill>
              <a:latin typeface="Comic Sans MS" pitchFamily="66" charset="0"/>
              <a:sym typeface="Wingdings" pitchFamily="2" charset="2"/>
            </a:endParaRPr>
          </a:p>
          <a:p>
            <a:pPr marL="914400" lvl="1" indent="-457200" algn="just">
              <a:buFont typeface="Courier New" pitchFamily="49" charset="0"/>
              <a:buChar char="o"/>
            </a:pPr>
            <a:endParaRPr lang="en-US" sz="1400">
              <a:solidFill>
                <a:schemeClr val="tx2"/>
              </a:solidFill>
              <a:latin typeface="Comic Sans MS" pitchFamily="66" charset="0"/>
              <a:sym typeface="Wingdings" pitchFamily="2" charset="2"/>
            </a:endParaRPr>
          </a:p>
          <a:p>
            <a:pPr marL="914400" lvl="1" indent="-457200" algn="just">
              <a:buFont typeface="Courier New" pitchFamily="49" charset="0"/>
              <a:buChar char="o"/>
            </a:pPr>
            <a:r>
              <a:rPr lang="en-US" sz="1400">
                <a:solidFill>
                  <a:schemeClr val="tx2"/>
                </a:solidFill>
                <a:latin typeface="Comic Sans MS" pitchFamily="66" charset="0"/>
                <a:sym typeface="Wingdings" pitchFamily="2" charset="2"/>
              </a:rPr>
              <a:t>Fixed part of stretching device will have to be displaced remotely, radially (get out the WPS installed on QD0) and longitudinally (get out the support tube of QD0). Can not be removed as it gives an alignment reference for all the BDS components over the last 500m.</a:t>
            </a:r>
          </a:p>
          <a:p>
            <a:pPr marL="1371600" lvl="2" indent="-457200">
              <a:buFont typeface="Courier New" pitchFamily="49" charset="0"/>
              <a:buChar char="o"/>
            </a:pPr>
            <a:endParaRPr lang="en-US" sz="1400">
              <a:solidFill>
                <a:schemeClr val="tx2"/>
              </a:solidFill>
              <a:latin typeface="Comic Sans MS" pitchFamily="66" charset="0"/>
              <a:sym typeface="Wingdings" pitchFamily="2" charset="2"/>
            </a:endParaRPr>
          </a:p>
          <a:p>
            <a:pPr marL="457200" indent="-457200"/>
            <a:r>
              <a:rPr lang="en-US" sz="1400">
                <a:solidFill>
                  <a:schemeClr val="tx2"/>
                </a:solidFill>
                <a:latin typeface="Comic Sans MS" pitchFamily="66" charset="0"/>
                <a:sym typeface="Wingdings" pitchFamily="2" charset="2"/>
              </a:rPr>
              <a:t>	</a:t>
            </a:r>
          </a:p>
        </p:txBody>
      </p:sp>
      <p:sp>
        <p:nvSpPr>
          <p:cNvPr id="13" name="Rectangle 12"/>
          <p:cNvSpPr/>
          <p:nvPr/>
        </p:nvSpPr>
        <p:spPr>
          <a:xfrm>
            <a:off x="1524000" y="2514600"/>
            <a:ext cx="990600" cy="3810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4" name="Rectangle 13"/>
          <p:cNvSpPr/>
          <p:nvPr/>
        </p:nvSpPr>
        <p:spPr>
          <a:xfrm>
            <a:off x="4343400" y="2514600"/>
            <a:ext cx="990600" cy="3810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7" name="Rectangle 16"/>
          <p:cNvSpPr/>
          <p:nvPr/>
        </p:nvSpPr>
        <p:spPr>
          <a:xfrm>
            <a:off x="2438400" y="2895600"/>
            <a:ext cx="76200" cy="1524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8" name="Rectangle 17"/>
          <p:cNvSpPr/>
          <p:nvPr/>
        </p:nvSpPr>
        <p:spPr>
          <a:xfrm>
            <a:off x="4343400" y="2895600"/>
            <a:ext cx="76200" cy="1524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9" name="Rectangle 18"/>
          <p:cNvSpPr/>
          <p:nvPr/>
        </p:nvSpPr>
        <p:spPr>
          <a:xfrm>
            <a:off x="2667000" y="2971800"/>
            <a:ext cx="1524000" cy="4603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0" name="Rectangle 19"/>
          <p:cNvSpPr/>
          <p:nvPr/>
        </p:nvSpPr>
        <p:spPr>
          <a:xfrm>
            <a:off x="2667000" y="2819400"/>
            <a:ext cx="46038"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2" name="Rectangle 21"/>
          <p:cNvSpPr/>
          <p:nvPr/>
        </p:nvSpPr>
        <p:spPr>
          <a:xfrm>
            <a:off x="4191000" y="2819400"/>
            <a:ext cx="46038"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9709" name="TextBox 22"/>
          <p:cNvSpPr txBox="1">
            <a:spLocks noChangeArrowheads="1"/>
          </p:cNvSpPr>
          <p:nvPr/>
        </p:nvSpPr>
        <p:spPr bwMode="auto">
          <a:xfrm>
            <a:off x="1676400" y="2590800"/>
            <a:ext cx="762000" cy="307975"/>
          </a:xfrm>
          <a:prstGeom prst="rect">
            <a:avLst/>
          </a:prstGeom>
          <a:noFill/>
          <a:ln w="9525">
            <a:noFill/>
            <a:miter lim="800000"/>
            <a:headEnd/>
            <a:tailEnd/>
          </a:ln>
        </p:spPr>
        <p:txBody>
          <a:bodyPr>
            <a:spAutoFit/>
          </a:bodyPr>
          <a:lstStyle/>
          <a:p>
            <a:r>
              <a:rPr lang="fr-CH" sz="1400">
                <a:latin typeface="Comic Sans MS" pitchFamily="66" charset="0"/>
              </a:rPr>
              <a:t>QD0</a:t>
            </a:r>
            <a:endParaRPr lang="en-US" sz="1400">
              <a:latin typeface="Comic Sans MS" pitchFamily="66" charset="0"/>
            </a:endParaRPr>
          </a:p>
        </p:txBody>
      </p:sp>
      <p:sp>
        <p:nvSpPr>
          <p:cNvPr id="29710" name="TextBox 23"/>
          <p:cNvSpPr txBox="1">
            <a:spLocks noChangeArrowheads="1"/>
          </p:cNvSpPr>
          <p:nvPr/>
        </p:nvSpPr>
        <p:spPr bwMode="auto">
          <a:xfrm>
            <a:off x="4495800" y="2590800"/>
            <a:ext cx="762000" cy="307975"/>
          </a:xfrm>
          <a:prstGeom prst="rect">
            <a:avLst/>
          </a:prstGeom>
          <a:noFill/>
          <a:ln w="9525">
            <a:noFill/>
            <a:miter lim="800000"/>
            <a:headEnd/>
            <a:tailEnd/>
          </a:ln>
        </p:spPr>
        <p:txBody>
          <a:bodyPr>
            <a:spAutoFit/>
          </a:bodyPr>
          <a:lstStyle/>
          <a:p>
            <a:r>
              <a:rPr lang="fr-CH" sz="1400">
                <a:latin typeface="Comic Sans MS" pitchFamily="66" charset="0"/>
              </a:rPr>
              <a:t>QF1</a:t>
            </a:r>
            <a:endParaRPr lang="en-US" sz="1400">
              <a:latin typeface="Comic Sans MS" pitchFamily="66" charset="0"/>
            </a:endParaRPr>
          </a:p>
        </p:txBody>
      </p:sp>
      <p:sp>
        <p:nvSpPr>
          <p:cNvPr id="25" name="Rectangle 24"/>
          <p:cNvSpPr/>
          <p:nvPr/>
        </p:nvSpPr>
        <p:spPr>
          <a:xfrm>
            <a:off x="6172200" y="2438400"/>
            <a:ext cx="76200" cy="1524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6" name="Rectangle 25"/>
          <p:cNvSpPr/>
          <p:nvPr/>
        </p:nvSpPr>
        <p:spPr>
          <a:xfrm>
            <a:off x="6019800" y="2819400"/>
            <a:ext cx="381000" cy="4603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7" name="Rectangle 26"/>
          <p:cNvSpPr/>
          <p:nvPr/>
        </p:nvSpPr>
        <p:spPr>
          <a:xfrm>
            <a:off x="6019800" y="2667000"/>
            <a:ext cx="46038"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8" name="Rectangle 27"/>
          <p:cNvSpPr/>
          <p:nvPr/>
        </p:nvSpPr>
        <p:spPr>
          <a:xfrm>
            <a:off x="6400800" y="2667000"/>
            <a:ext cx="46038"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9715" name="TextBox 28"/>
          <p:cNvSpPr txBox="1">
            <a:spLocks noChangeArrowheads="1"/>
          </p:cNvSpPr>
          <p:nvPr/>
        </p:nvSpPr>
        <p:spPr bwMode="auto">
          <a:xfrm>
            <a:off x="6705600" y="2362200"/>
            <a:ext cx="1981200" cy="307975"/>
          </a:xfrm>
          <a:prstGeom prst="rect">
            <a:avLst/>
          </a:prstGeom>
          <a:noFill/>
          <a:ln w="9525">
            <a:noFill/>
            <a:miter lim="800000"/>
            <a:headEnd/>
            <a:tailEnd/>
          </a:ln>
        </p:spPr>
        <p:txBody>
          <a:bodyPr>
            <a:spAutoFit/>
          </a:bodyPr>
          <a:lstStyle/>
          <a:p>
            <a:r>
              <a:rPr lang="en-US" sz="1400">
                <a:solidFill>
                  <a:schemeClr val="tx2"/>
                </a:solidFill>
                <a:latin typeface="Comic Sans MS" pitchFamily="66" charset="0"/>
                <a:sym typeface="Wingdings" pitchFamily="2" charset="2"/>
              </a:rPr>
              <a:t>Capacitive sensor</a:t>
            </a:r>
          </a:p>
        </p:txBody>
      </p:sp>
      <p:sp>
        <p:nvSpPr>
          <p:cNvPr id="29716" name="TextBox 29"/>
          <p:cNvSpPr txBox="1">
            <a:spLocks noChangeArrowheads="1"/>
          </p:cNvSpPr>
          <p:nvPr/>
        </p:nvSpPr>
        <p:spPr bwMode="auto">
          <a:xfrm>
            <a:off x="6705600" y="2667000"/>
            <a:ext cx="2209800" cy="523875"/>
          </a:xfrm>
          <a:prstGeom prst="rect">
            <a:avLst/>
          </a:prstGeom>
          <a:noFill/>
          <a:ln w="9525">
            <a:noFill/>
            <a:miter lim="800000"/>
            <a:headEnd/>
            <a:tailEnd/>
          </a:ln>
        </p:spPr>
        <p:txBody>
          <a:bodyPr>
            <a:spAutoFit/>
          </a:bodyPr>
          <a:lstStyle/>
          <a:p>
            <a:r>
              <a:rPr lang="en-US" sz="1400">
                <a:solidFill>
                  <a:schemeClr val="tx2"/>
                </a:solidFill>
                <a:latin typeface="Comic Sans MS" pitchFamily="66" charset="0"/>
                <a:sym typeface="Wingdings" pitchFamily="2" charset="2"/>
              </a:rPr>
              <a:t>Carbon bar with targets on both extremities</a:t>
            </a:r>
          </a:p>
        </p:txBody>
      </p:sp>
      <p:pic>
        <p:nvPicPr>
          <p:cNvPr id="29717" name="Picture 2"/>
          <p:cNvPicPr>
            <a:picLocks noChangeAspect="1" noChangeArrowheads="1"/>
          </p:cNvPicPr>
          <p:nvPr/>
        </p:nvPicPr>
        <p:blipFill>
          <a:blip r:embed="rId2"/>
          <a:srcRect/>
          <a:stretch>
            <a:fillRect/>
          </a:stretch>
        </p:blipFill>
        <p:spPr bwMode="auto">
          <a:xfrm>
            <a:off x="5410200" y="3810000"/>
            <a:ext cx="1076325" cy="942975"/>
          </a:xfrm>
          <a:prstGeom prst="rect">
            <a:avLst/>
          </a:prstGeom>
          <a:noFill/>
          <a:ln w="9525">
            <a:noFill/>
            <a:miter lim="800000"/>
            <a:headEnd/>
            <a:tailEnd/>
          </a:ln>
        </p:spPr>
      </p:pic>
      <p:sp>
        <p:nvSpPr>
          <p:cNvPr id="29718" name="Text Box 5"/>
          <p:cNvSpPr txBox="1">
            <a:spLocks noChangeArrowheads="1"/>
          </p:cNvSpPr>
          <p:nvPr/>
        </p:nvSpPr>
        <p:spPr bwMode="auto">
          <a:xfrm>
            <a:off x="990600" y="5943600"/>
            <a:ext cx="7696200" cy="703263"/>
          </a:xfrm>
          <a:prstGeom prst="rect">
            <a:avLst/>
          </a:prstGeom>
          <a:solidFill>
            <a:srgbClr val="8BE5B6"/>
          </a:solidFill>
          <a:ln w="9525" algn="ctr">
            <a:noFill/>
            <a:miter lim="800000"/>
            <a:headEnd/>
            <a:tailEnd/>
          </a:ln>
        </p:spPr>
        <p:txBody>
          <a:bodyPr>
            <a:spAutoFit/>
          </a:bodyPr>
          <a:lstStyle/>
          <a:p>
            <a:pPr marL="742950" indent="-657225" algn="just">
              <a:spcBef>
                <a:spcPct val="50000"/>
              </a:spcBef>
              <a:buFont typeface="Arial" charset="0"/>
              <a:buChar char="•"/>
            </a:pPr>
            <a:r>
              <a:rPr lang="fr-CH" sz="1600">
                <a:solidFill>
                  <a:schemeClr val="tx2"/>
                </a:solidFill>
                <a:latin typeface="Comic Sans MS" pitchFamily="66" charset="0"/>
              </a:rPr>
              <a:t>Propose a design for these solutions and integrate them</a:t>
            </a:r>
          </a:p>
          <a:p>
            <a:pPr marL="742950" indent="-657225" algn="just">
              <a:spcBef>
                <a:spcPct val="50000"/>
              </a:spcBef>
              <a:buFont typeface="Arial" charset="0"/>
              <a:buChar char="•"/>
            </a:pPr>
            <a:r>
              <a:rPr lang="fr-CH" sz="1600">
                <a:solidFill>
                  <a:schemeClr val="tx2"/>
                </a:solidFill>
                <a:latin typeface="Comic Sans MS" pitchFamily="66" charset="0"/>
              </a:rPr>
              <a:t>Validate propotypes on dedicated mock-ups</a:t>
            </a:r>
          </a:p>
        </p:txBody>
      </p:sp>
      <p:sp>
        <p:nvSpPr>
          <p:cNvPr id="29719" name="TextBox 36"/>
          <p:cNvSpPr txBox="1">
            <a:spLocks noChangeArrowheads="1"/>
          </p:cNvSpPr>
          <p:nvPr/>
        </p:nvSpPr>
        <p:spPr bwMode="auto">
          <a:xfrm>
            <a:off x="914400" y="5638800"/>
            <a:ext cx="1752600" cy="338138"/>
          </a:xfrm>
          <a:prstGeom prst="rect">
            <a:avLst/>
          </a:prstGeom>
          <a:noFill/>
          <a:ln w="9525">
            <a:noFill/>
            <a:miter lim="800000"/>
            <a:headEnd/>
            <a:tailEnd/>
          </a:ln>
        </p:spPr>
        <p:txBody>
          <a:bodyPr>
            <a:spAutoFit/>
          </a:bodyPr>
          <a:lstStyle/>
          <a:p>
            <a:r>
              <a:rPr lang="en-US" sz="1600" b="1">
                <a:solidFill>
                  <a:srgbClr val="1C7E4B"/>
                </a:solidFill>
                <a:latin typeface="Comic Sans MS" pitchFamily="66" charset="0"/>
              </a:rPr>
              <a:t>Next steps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0"/>
          </p:nvPr>
        </p:nvSpPr>
        <p:spPr/>
        <p:txBody>
          <a:bodyPr/>
          <a:lstStyle/>
          <a:p>
            <a:pPr>
              <a:defRPr/>
            </a:pPr>
            <a:fld id="{1751CF18-8B56-4CB5-8775-9B0FCD2C9AF9}" type="slidenum">
              <a:rPr lang="fr-FR"/>
              <a:pPr>
                <a:defRPr/>
              </a:pPr>
              <a:t>15</a:t>
            </a:fld>
            <a:endParaRPr lang="fr-FR" dirty="0"/>
          </a:p>
        </p:txBody>
      </p:sp>
      <p:sp>
        <p:nvSpPr>
          <p:cNvPr id="30722" name="Text Box 3"/>
          <p:cNvSpPr txBox="1">
            <a:spLocks noChangeArrowheads="1"/>
          </p:cNvSpPr>
          <p:nvPr/>
        </p:nvSpPr>
        <p:spPr bwMode="auto">
          <a:xfrm>
            <a:off x="0" y="228600"/>
            <a:ext cx="4267200" cy="461963"/>
          </a:xfrm>
          <a:prstGeom prst="rect">
            <a:avLst/>
          </a:prstGeom>
          <a:solidFill>
            <a:srgbClr val="EAAF44"/>
          </a:solidFill>
          <a:ln w="9525">
            <a:noFill/>
            <a:miter lim="800000"/>
            <a:headEnd/>
            <a:tailEnd/>
          </a:ln>
        </p:spPr>
        <p:txBody>
          <a:bodyPr>
            <a:spAutoFit/>
          </a:bodyPr>
          <a:lstStyle/>
          <a:p>
            <a:pPr>
              <a:spcBef>
                <a:spcPct val="50000"/>
              </a:spcBef>
            </a:pPr>
            <a:r>
              <a:rPr lang="en-US">
                <a:solidFill>
                  <a:schemeClr val="tx2"/>
                </a:solidFill>
                <a:latin typeface="Comic Sans MS" pitchFamily="66" charset="0"/>
              </a:rPr>
              <a:t>Solutions for MDI area</a:t>
            </a:r>
          </a:p>
        </p:txBody>
      </p:sp>
      <p:sp>
        <p:nvSpPr>
          <p:cNvPr id="6" name="Text Box 5"/>
          <p:cNvSpPr txBox="1">
            <a:spLocks noChangeArrowheads="1"/>
          </p:cNvSpPr>
          <p:nvPr/>
        </p:nvSpPr>
        <p:spPr bwMode="auto">
          <a:xfrm>
            <a:off x="0" y="1143000"/>
            <a:ext cx="8991600" cy="338138"/>
          </a:xfrm>
          <a:prstGeom prst="rect">
            <a:avLst/>
          </a:prstGeom>
          <a:solidFill>
            <a:schemeClr val="accent6">
              <a:lumMod val="20000"/>
              <a:lumOff val="80000"/>
            </a:schemeClr>
          </a:solidFill>
          <a:ln w="9525" algn="ctr">
            <a:noFill/>
            <a:miter lim="800000"/>
            <a:headEnd/>
            <a:tailEnd/>
          </a:ln>
        </p:spPr>
        <p:txBody>
          <a:bodyPr>
            <a:spAutoFit/>
          </a:bodyPr>
          <a:lstStyle/>
          <a:p>
            <a:pPr marL="742950" indent="-657225" algn="just">
              <a:spcBef>
                <a:spcPct val="50000"/>
              </a:spcBef>
              <a:defRPr/>
            </a:pPr>
            <a:r>
              <a:rPr lang="en-US" sz="1600" dirty="0">
                <a:solidFill>
                  <a:schemeClr val="tx2"/>
                </a:solidFill>
                <a:latin typeface="Comic Sans MS" pitchFamily="66" charset="0"/>
              </a:rPr>
              <a:t>Left side w.r.t right side</a:t>
            </a:r>
          </a:p>
        </p:txBody>
      </p:sp>
      <p:sp>
        <p:nvSpPr>
          <p:cNvPr id="30724" name="Rectangle 6"/>
          <p:cNvSpPr>
            <a:spLocks noChangeArrowheads="1"/>
          </p:cNvSpPr>
          <p:nvPr/>
        </p:nvSpPr>
        <p:spPr bwMode="auto">
          <a:xfrm>
            <a:off x="304800" y="1524000"/>
            <a:ext cx="8839200" cy="2246313"/>
          </a:xfrm>
          <a:prstGeom prst="rect">
            <a:avLst/>
          </a:prstGeom>
          <a:noFill/>
          <a:ln w="9525">
            <a:noFill/>
            <a:miter lim="800000"/>
            <a:headEnd/>
            <a:tailEnd/>
          </a:ln>
        </p:spPr>
        <p:txBody>
          <a:bodyPr>
            <a:spAutoFit/>
          </a:bodyPr>
          <a:lstStyle/>
          <a:p>
            <a:pPr marL="457200" indent="-457200" algn="just"/>
            <a:endParaRPr lang="en-US" sz="1400">
              <a:solidFill>
                <a:schemeClr val="tx2"/>
              </a:solidFill>
              <a:latin typeface="Comic Sans MS" pitchFamily="66" charset="0"/>
              <a:sym typeface="Wingdings" pitchFamily="2" charset="2"/>
            </a:endParaRPr>
          </a:p>
          <a:p>
            <a:pPr marL="457200" indent="-457200" algn="just">
              <a:buFont typeface="Wingdings" pitchFamily="2" charset="2"/>
              <a:buChar char="ü"/>
            </a:pPr>
            <a:r>
              <a:rPr lang="en-US" sz="1400">
                <a:solidFill>
                  <a:schemeClr val="tx2"/>
                </a:solidFill>
                <a:latin typeface="Comic Sans MS" pitchFamily="66" charset="0"/>
                <a:sym typeface="Wingdings" pitchFamily="2" charset="2"/>
              </a:rPr>
              <a:t>Monitoring of QD0:</a:t>
            </a:r>
          </a:p>
          <a:p>
            <a:pPr marL="914400" lvl="1" indent="-457200" algn="just">
              <a:buFont typeface="Courier New" pitchFamily="49" charset="0"/>
              <a:buChar char="o"/>
            </a:pPr>
            <a:r>
              <a:rPr lang="en-US" sz="1400">
                <a:solidFill>
                  <a:schemeClr val="tx2"/>
                </a:solidFill>
                <a:latin typeface="Comic Sans MS" pitchFamily="66" charset="0"/>
                <a:sym typeface="Wingdings" pitchFamily="2" charset="2"/>
              </a:rPr>
              <a:t>Network of over-determined nodes linking each QD0</a:t>
            </a:r>
          </a:p>
          <a:p>
            <a:pPr marL="914400" lvl="1" indent="-457200" algn="just">
              <a:buFont typeface="Courier New" pitchFamily="49" charset="0"/>
              <a:buChar char="o"/>
            </a:pPr>
            <a:r>
              <a:rPr lang="en-US" sz="1400">
                <a:solidFill>
                  <a:schemeClr val="tx2"/>
                </a:solidFill>
                <a:latin typeface="Comic Sans MS" pitchFamily="66" charset="0"/>
                <a:sym typeface="Wingdings" pitchFamily="2" charset="2"/>
              </a:rPr>
              <a:t>Each node consists of a combination of RASNIK systems performing measurements through the detector, using the dead space between polygons and circular detector areas</a:t>
            </a:r>
          </a:p>
          <a:p>
            <a:pPr marL="914400" lvl="1" indent="-457200" algn="just">
              <a:buFont typeface="Courier New" pitchFamily="49" charset="0"/>
              <a:buChar char="o"/>
            </a:pPr>
            <a:r>
              <a:rPr lang="en-US" sz="1400">
                <a:solidFill>
                  <a:schemeClr val="tx2"/>
                </a:solidFill>
                <a:latin typeface="Comic Sans MS" pitchFamily="66" charset="0"/>
                <a:sym typeface="Wingdings" pitchFamily="2" charset="2"/>
              </a:rPr>
              <a:t>RASNIK systems calibrated with a sub-micron accuracy</a:t>
            </a:r>
          </a:p>
          <a:p>
            <a:pPr marL="914400" lvl="1" indent="-457200" algn="just">
              <a:buFont typeface="Courier New" pitchFamily="49" charset="0"/>
              <a:buChar char="o"/>
            </a:pPr>
            <a:r>
              <a:rPr lang="en-US" sz="1400">
                <a:solidFill>
                  <a:schemeClr val="tx2"/>
                </a:solidFill>
                <a:latin typeface="Comic Sans MS" pitchFamily="66" charset="0"/>
                <a:sym typeface="Wingdings" pitchFamily="2" charset="2"/>
              </a:rPr>
              <a:t>This project is part of a collaboration with NIKHEF institute.</a:t>
            </a:r>
          </a:p>
          <a:p>
            <a:pPr marL="457200" indent="-457200" algn="just"/>
            <a:endParaRPr lang="en-US" sz="1400">
              <a:solidFill>
                <a:schemeClr val="tx2"/>
              </a:solidFill>
              <a:latin typeface="Comic Sans MS" pitchFamily="66" charset="0"/>
              <a:sym typeface="Wingdings" pitchFamily="2" charset="2"/>
            </a:endParaRPr>
          </a:p>
          <a:p>
            <a:pPr marL="914400" lvl="1" indent="-457200" algn="just">
              <a:buFont typeface="Courier New" pitchFamily="49" charset="0"/>
              <a:buChar char="o"/>
            </a:pPr>
            <a:endParaRPr lang="en-US" sz="1400">
              <a:solidFill>
                <a:schemeClr val="tx2"/>
              </a:solidFill>
              <a:latin typeface="Comic Sans MS" pitchFamily="66" charset="0"/>
              <a:sym typeface="Wingdings" pitchFamily="2" charset="2"/>
            </a:endParaRPr>
          </a:p>
          <a:p>
            <a:pPr marL="457200" indent="-457200" algn="just"/>
            <a:r>
              <a:rPr lang="en-US" sz="1400">
                <a:solidFill>
                  <a:schemeClr val="tx2"/>
                </a:solidFill>
                <a:latin typeface="Comic Sans MS" pitchFamily="66" charset="0"/>
                <a:sym typeface="Wingdings" pitchFamily="2" charset="2"/>
              </a:rPr>
              <a:t>	</a:t>
            </a:r>
          </a:p>
        </p:txBody>
      </p:sp>
      <p:pic>
        <p:nvPicPr>
          <p:cNvPr id="30725" name="Picture 2"/>
          <p:cNvPicPr>
            <a:picLocks noChangeAspect="1" noChangeArrowheads="1"/>
          </p:cNvPicPr>
          <p:nvPr/>
        </p:nvPicPr>
        <p:blipFill>
          <a:blip r:embed="rId2"/>
          <a:srcRect/>
          <a:stretch>
            <a:fillRect/>
          </a:stretch>
        </p:blipFill>
        <p:spPr bwMode="auto">
          <a:xfrm>
            <a:off x="457200" y="3124200"/>
            <a:ext cx="2209800" cy="2255838"/>
          </a:xfrm>
          <a:prstGeom prst="rect">
            <a:avLst/>
          </a:prstGeom>
          <a:noFill/>
          <a:ln w="9525">
            <a:noFill/>
            <a:miter lim="800000"/>
            <a:headEnd/>
            <a:tailEnd/>
          </a:ln>
        </p:spPr>
      </p:pic>
      <p:pic>
        <p:nvPicPr>
          <p:cNvPr id="30726" name="Picture 3"/>
          <p:cNvPicPr>
            <a:picLocks noChangeAspect="1" noChangeArrowheads="1"/>
          </p:cNvPicPr>
          <p:nvPr/>
        </p:nvPicPr>
        <p:blipFill>
          <a:blip r:embed="rId3"/>
          <a:srcRect/>
          <a:stretch>
            <a:fillRect/>
          </a:stretch>
        </p:blipFill>
        <p:spPr bwMode="auto">
          <a:xfrm>
            <a:off x="5943600" y="3200400"/>
            <a:ext cx="2366963" cy="1957388"/>
          </a:xfrm>
          <a:prstGeom prst="rect">
            <a:avLst/>
          </a:prstGeom>
          <a:noFill/>
          <a:ln w="9525">
            <a:solidFill>
              <a:srgbClr val="002060"/>
            </a:solidFill>
            <a:miter lim="800000"/>
            <a:headEnd/>
            <a:tailEnd/>
          </a:ln>
        </p:spPr>
      </p:pic>
      <p:pic>
        <p:nvPicPr>
          <p:cNvPr id="30727" name="Picture 4"/>
          <p:cNvPicPr>
            <a:picLocks noChangeAspect="1" noChangeArrowheads="1"/>
          </p:cNvPicPr>
          <p:nvPr/>
        </p:nvPicPr>
        <p:blipFill>
          <a:blip r:embed="rId4"/>
          <a:srcRect/>
          <a:stretch>
            <a:fillRect/>
          </a:stretch>
        </p:blipFill>
        <p:spPr bwMode="auto">
          <a:xfrm>
            <a:off x="3048000" y="3200400"/>
            <a:ext cx="2590800" cy="1978025"/>
          </a:xfrm>
          <a:prstGeom prst="rect">
            <a:avLst/>
          </a:prstGeom>
          <a:noFill/>
          <a:ln w="9525">
            <a:solidFill>
              <a:srgbClr val="002060"/>
            </a:solidFill>
            <a:miter lim="800000"/>
            <a:headEnd/>
            <a:tailEnd/>
          </a:ln>
        </p:spPr>
      </p:pic>
      <p:sp>
        <p:nvSpPr>
          <p:cNvPr id="30728" name="Text Box 5"/>
          <p:cNvSpPr txBox="1">
            <a:spLocks noChangeArrowheads="1"/>
          </p:cNvSpPr>
          <p:nvPr/>
        </p:nvSpPr>
        <p:spPr bwMode="auto">
          <a:xfrm>
            <a:off x="1066800" y="5638800"/>
            <a:ext cx="7696200" cy="1077913"/>
          </a:xfrm>
          <a:prstGeom prst="rect">
            <a:avLst/>
          </a:prstGeom>
          <a:solidFill>
            <a:srgbClr val="8BE5B6"/>
          </a:solidFill>
          <a:ln w="9525" algn="ctr">
            <a:noFill/>
            <a:miter lim="800000"/>
            <a:headEnd/>
            <a:tailEnd/>
          </a:ln>
        </p:spPr>
        <p:txBody>
          <a:bodyPr>
            <a:spAutoFit/>
          </a:bodyPr>
          <a:lstStyle/>
          <a:p>
            <a:pPr marL="742950" indent="-657225" algn="just">
              <a:spcBef>
                <a:spcPct val="50000"/>
              </a:spcBef>
              <a:buFont typeface="Arial" charset="0"/>
              <a:buChar char="•"/>
            </a:pPr>
            <a:r>
              <a:rPr lang="en-US" sz="1600">
                <a:solidFill>
                  <a:schemeClr val="tx2"/>
                </a:solidFill>
                <a:latin typeface="Comic Sans MS" pitchFamily="66" charset="0"/>
              </a:rPr>
              <a:t>Perform simulations of configurations</a:t>
            </a:r>
          </a:p>
          <a:p>
            <a:pPr marL="742950" indent="-657225" algn="just">
              <a:spcBef>
                <a:spcPct val="50000"/>
              </a:spcBef>
              <a:buFont typeface="Arial" charset="0"/>
              <a:buChar char="•"/>
            </a:pPr>
            <a:r>
              <a:rPr lang="en-US" sz="1600">
                <a:solidFill>
                  <a:schemeClr val="tx2"/>
                </a:solidFill>
                <a:latin typeface="Comic Sans MS" pitchFamily="66" charset="0"/>
              </a:rPr>
              <a:t>Design and calibrate nodes of RASNIK</a:t>
            </a:r>
          </a:p>
          <a:p>
            <a:pPr marL="742950" indent="-657225" algn="just">
              <a:spcBef>
                <a:spcPct val="50000"/>
              </a:spcBef>
              <a:buFont typeface="Arial" charset="0"/>
              <a:buChar char="•"/>
            </a:pPr>
            <a:r>
              <a:rPr lang="en-US" sz="1600">
                <a:solidFill>
                  <a:schemeClr val="tx2"/>
                </a:solidFill>
                <a:latin typeface="Comic Sans MS" pitchFamily="66" charset="0"/>
              </a:rPr>
              <a:t>Validate the solution on a dedicated mock-up</a:t>
            </a:r>
          </a:p>
        </p:txBody>
      </p:sp>
      <p:sp>
        <p:nvSpPr>
          <p:cNvPr id="30729" name="TextBox 13"/>
          <p:cNvSpPr txBox="1">
            <a:spLocks noChangeArrowheads="1"/>
          </p:cNvSpPr>
          <p:nvPr/>
        </p:nvSpPr>
        <p:spPr bwMode="auto">
          <a:xfrm>
            <a:off x="990600" y="5334000"/>
            <a:ext cx="1752600" cy="338138"/>
          </a:xfrm>
          <a:prstGeom prst="rect">
            <a:avLst/>
          </a:prstGeom>
          <a:noFill/>
          <a:ln w="9525">
            <a:noFill/>
            <a:miter lim="800000"/>
            <a:headEnd/>
            <a:tailEnd/>
          </a:ln>
        </p:spPr>
        <p:txBody>
          <a:bodyPr>
            <a:spAutoFit/>
          </a:bodyPr>
          <a:lstStyle/>
          <a:p>
            <a:r>
              <a:rPr lang="en-US" sz="1600" b="1">
                <a:solidFill>
                  <a:srgbClr val="1C7E4B"/>
                </a:solidFill>
                <a:latin typeface="Comic Sans MS" pitchFamily="66" charset="0"/>
              </a:rPr>
              <a:t>Next steps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5"/>
          <p:cNvPicPr>
            <a:picLocks noChangeAspect="1" noChangeArrowheads="1"/>
          </p:cNvPicPr>
          <p:nvPr/>
        </p:nvPicPr>
        <p:blipFill>
          <a:blip r:embed="rId2"/>
          <a:srcRect/>
          <a:stretch>
            <a:fillRect/>
          </a:stretch>
        </p:blipFill>
        <p:spPr bwMode="auto">
          <a:xfrm rot="-360881">
            <a:off x="200025" y="3006725"/>
            <a:ext cx="3624263" cy="1106488"/>
          </a:xfrm>
          <a:prstGeom prst="rect">
            <a:avLst/>
          </a:prstGeom>
          <a:noFill/>
          <a:ln w="9525">
            <a:noFill/>
            <a:miter lim="800000"/>
            <a:headEnd/>
            <a:tailEnd/>
          </a:ln>
        </p:spPr>
      </p:pic>
      <p:sp>
        <p:nvSpPr>
          <p:cNvPr id="3076" name="Slide Number Placeholder 5"/>
          <p:cNvSpPr>
            <a:spLocks noGrp="1"/>
          </p:cNvSpPr>
          <p:nvPr>
            <p:ph type="sldNum" sz="quarter" idx="10"/>
          </p:nvPr>
        </p:nvSpPr>
        <p:spPr/>
        <p:txBody>
          <a:bodyPr/>
          <a:lstStyle/>
          <a:p>
            <a:pPr>
              <a:defRPr/>
            </a:pPr>
            <a:fld id="{853D28C2-8C28-4519-A373-C75F041EE3BE}" type="slidenum">
              <a:rPr lang="fr-FR"/>
              <a:pPr>
                <a:defRPr/>
              </a:pPr>
              <a:t>16</a:t>
            </a:fld>
            <a:endParaRPr lang="fr-FR" dirty="0"/>
          </a:p>
        </p:txBody>
      </p:sp>
      <p:sp>
        <p:nvSpPr>
          <p:cNvPr id="31747" name="Text Box 3"/>
          <p:cNvSpPr txBox="1">
            <a:spLocks noChangeArrowheads="1"/>
          </p:cNvSpPr>
          <p:nvPr/>
        </p:nvSpPr>
        <p:spPr bwMode="auto">
          <a:xfrm>
            <a:off x="0" y="228600"/>
            <a:ext cx="4267200" cy="461963"/>
          </a:xfrm>
          <a:prstGeom prst="rect">
            <a:avLst/>
          </a:prstGeom>
          <a:solidFill>
            <a:srgbClr val="EAAF44"/>
          </a:solidFill>
          <a:ln w="9525">
            <a:noFill/>
            <a:miter lim="800000"/>
            <a:headEnd/>
            <a:tailEnd/>
          </a:ln>
        </p:spPr>
        <p:txBody>
          <a:bodyPr>
            <a:spAutoFit/>
          </a:bodyPr>
          <a:lstStyle/>
          <a:p>
            <a:pPr>
              <a:spcBef>
                <a:spcPct val="50000"/>
              </a:spcBef>
            </a:pPr>
            <a:r>
              <a:rPr lang="en-US">
                <a:solidFill>
                  <a:schemeClr val="tx2"/>
                </a:solidFill>
                <a:latin typeface="Comic Sans MS" pitchFamily="66" charset="0"/>
              </a:rPr>
              <a:t>Solutions for MDI area</a:t>
            </a:r>
          </a:p>
        </p:txBody>
      </p:sp>
      <p:sp>
        <p:nvSpPr>
          <p:cNvPr id="6" name="Text Box 5"/>
          <p:cNvSpPr txBox="1">
            <a:spLocks noChangeArrowheads="1"/>
          </p:cNvSpPr>
          <p:nvPr/>
        </p:nvSpPr>
        <p:spPr bwMode="auto">
          <a:xfrm>
            <a:off x="0" y="1143000"/>
            <a:ext cx="8991600" cy="338138"/>
          </a:xfrm>
          <a:prstGeom prst="rect">
            <a:avLst/>
          </a:prstGeom>
          <a:solidFill>
            <a:schemeClr val="accent6">
              <a:lumMod val="20000"/>
              <a:lumOff val="80000"/>
            </a:schemeClr>
          </a:solidFill>
          <a:ln w="9525" algn="ctr">
            <a:noFill/>
            <a:miter lim="800000"/>
            <a:headEnd/>
            <a:tailEnd/>
          </a:ln>
        </p:spPr>
        <p:txBody>
          <a:bodyPr>
            <a:spAutoFit/>
          </a:bodyPr>
          <a:lstStyle/>
          <a:p>
            <a:pPr marL="742950" indent="-657225" algn="just">
              <a:spcBef>
                <a:spcPct val="50000"/>
              </a:spcBef>
              <a:defRPr/>
            </a:pPr>
            <a:r>
              <a:rPr lang="en-US" sz="1600" dirty="0">
                <a:solidFill>
                  <a:schemeClr val="tx2"/>
                </a:solidFill>
                <a:latin typeface="Comic Sans MS" pitchFamily="66" charset="0"/>
              </a:rPr>
              <a:t>Left side w.r.t right side</a:t>
            </a:r>
          </a:p>
        </p:txBody>
      </p:sp>
      <p:sp>
        <p:nvSpPr>
          <p:cNvPr id="31749" name="Rectangle 9"/>
          <p:cNvSpPr>
            <a:spLocks noChangeArrowheads="1"/>
          </p:cNvSpPr>
          <p:nvPr/>
        </p:nvSpPr>
        <p:spPr bwMode="auto">
          <a:xfrm>
            <a:off x="304800" y="1752600"/>
            <a:ext cx="8686800" cy="1155700"/>
          </a:xfrm>
          <a:prstGeom prst="rect">
            <a:avLst/>
          </a:prstGeom>
          <a:noFill/>
          <a:ln w="9525">
            <a:noFill/>
            <a:miter lim="800000"/>
            <a:headEnd/>
            <a:tailEnd/>
          </a:ln>
        </p:spPr>
        <p:txBody>
          <a:bodyPr>
            <a:spAutoFit/>
          </a:bodyPr>
          <a:lstStyle/>
          <a:p>
            <a:pPr marL="457200" indent="-457200">
              <a:buFont typeface="Wingdings" pitchFamily="2" charset="2"/>
              <a:buChar char="ü"/>
            </a:pPr>
            <a:r>
              <a:rPr lang="en-US" sz="1400">
                <a:solidFill>
                  <a:schemeClr val="tx2"/>
                </a:solidFill>
                <a:latin typeface="Comic Sans MS" pitchFamily="66" charset="0"/>
                <a:sym typeface="Wingdings" pitchFamily="2" charset="2"/>
              </a:rPr>
              <a:t>Monitoring of one BDS w.r.t other</a:t>
            </a:r>
          </a:p>
          <a:p>
            <a:pPr marL="914400" lvl="1" indent="-457200">
              <a:buFont typeface="Courier New" pitchFamily="49" charset="0"/>
              <a:buChar char="o"/>
            </a:pPr>
            <a:r>
              <a:rPr lang="en-US" sz="1400">
                <a:solidFill>
                  <a:schemeClr val="tx2"/>
                </a:solidFill>
                <a:latin typeface="Comic Sans MS" pitchFamily="66" charset="0"/>
                <a:sym typeface="Wingdings" pitchFamily="2" charset="2"/>
              </a:rPr>
              <a:t>Link stretched wires on both side by a common references (like in the LHC), using the survey galleries</a:t>
            </a:r>
          </a:p>
          <a:p>
            <a:pPr marL="914400" lvl="1" indent="-457200">
              <a:buFont typeface="Courier New" pitchFamily="49" charset="0"/>
              <a:buChar char="o"/>
            </a:pPr>
            <a:endParaRPr lang="en-US" sz="1400">
              <a:solidFill>
                <a:schemeClr val="tx2"/>
              </a:solidFill>
              <a:latin typeface="Comic Sans MS" pitchFamily="66" charset="0"/>
              <a:sym typeface="Wingdings" pitchFamily="2" charset="2"/>
            </a:endParaRPr>
          </a:p>
          <a:p>
            <a:pPr marL="457200" indent="-457200"/>
            <a:r>
              <a:rPr lang="en-US" sz="1400">
                <a:solidFill>
                  <a:schemeClr val="tx2"/>
                </a:solidFill>
                <a:latin typeface="Comic Sans MS" pitchFamily="66" charset="0"/>
                <a:sym typeface="Wingdings" pitchFamily="2" charset="2"/>
              </a:rPr>
              <a:t>	</a:t>
            </a:r>
          </a:p>
        </p:txBody>
      </p:sp>
      <p:pic>
        <p:nvPicPr>
          <p:cNvPr id="31750" name="Picture 3"/>
          <p:cNvPicPr>
            <a:picLocks noChangeAspect="1" noChangeArrowheads="1"/>
          </p:cNvPicPr>
          <p:nvPr/>
        </p:nvPicPr>
        <p:blipFill>
          <a:blip r:embed="rId3"/>
          <a:srcRect/>
          <a:stretch>
            <a:fillRect/>
          </a:stretch>
        </p:blipFill>
        <p:spPr bwMode="auto">
          <a:xfrm>
            <a:off x="3886200" y="2209800"/>
            <a:ext cx="4876800" cy="2730500"/>
          </a:xfrm>
          <a:prstGeom prst="rect">
            <a:avLst/>
          </a:prstGeom>
          <a:noFill/>
          <a:ln w="9525">
            <a:noFill/>
            <a:miter lim="800000"/>
            <a:headEnd/>
            <a:tailEnd/>
          </a:ln>
        </p:spPr>
      </p:pic>
      <p:sp>
        <p:nvSpPr>
          <p:cNvPr id="8" name="Text Box 5"/>
          <p:cNvSpPr txBox="1">
            <a:spLocks noChangeArrowheads="1"/>
          </p:cNvSpPr>
          <p:nvPr/>
        </p:nvSpPr>
        <p:spPr bwMode="auto">
          <a:xfrm>
            <a:off x="0" y="5029200"/>
            <a:ext cx="8991600" cy="338138"/>
          </a:xfrm>
          <a:prstGeom prst="rect">
            <a:avLst/>
          </a:prstGeom>
          <a:solidFill>
            <a:schemeClr val="accent6">
              <a:lumMod val="20000"/>
              <a:lumOff val="80000"/>
            </a:schemeClr>
          </a:solidFill>
          <a:ln w="9525" algn="ctr">
            <a:noFill/>
            <a:miter lim="800000"/>
            <a:headEnd/>
            <a:tailEnd/>
          </a:ln>
        </p:spPr>
        <p:txBody>
          <a:bodyPr>
            <a:spAutoFit/>
          </a:bodyPr>
          <a:lstStyle/>
          <a:p>
            <a:pPr marL="742950" indent="-657225" algn="just">
              <a:spcBef>
                <a:spcPct val="50000"/>
              </a:spcBef>
              <a:defRPr/>
            </a:pPr>
            <a:r>
              <a:rPr lang="en-US" sz="1600" dirty="0">
                <a:solidFill>
                  <a:schemeClr val="tx2"/>
                </a:solidFill>
                <a:latin typeface="Comic Sans MS" pitchFamily="66" charset="0"/>
              </a:rPr>
              <a:t>Detector w.r.t BDS geometry</a:t>
            </a:r>
          </a:p>
        </p:txBody>
      </p:sp>
      <p:sp>
        <p:nvSpPr>
          <p:cNvPr id="31752" name="Rectangle 8"/>
          <p:cNvSpPr>
            <a:spLocks noChangeArrowheads="1"/>
          </p:cNvSpPr>
          <p:nvPr/>
        </p:nvSpPr>
        <p:spPr bwMode="auto">
          <a:xfrm>
            <a:off x="304800" y="5257800"/>
            <a:ext cx="8839200" cy="2006600"/>
          </a:xfrm>
          <a:prstGeom prst="rect">
            <a:avLst/>
          </a:prstGeom>
          <a:noFill/>
          <a:ln w="9525">
            <a:noFill/>
            <a:miter lim="800000"/>
            <a:headEnd/>
            <a:tailEnd/>
          </a:ln>
        </p:spPr>
        <p:txBody>
          <a:bodyPr>
            <a:spAutoFit/>
          </a:bodyPr>
          <a:lstStyle/>
          <a:p>
            <a:pPr marL="457200" indent="-457200" algn="just"/>
            <a:endParaRPr lang="en-US" sz="1400">
              <a:solidFill>
                <a:schemeClr val="tx2"/>
              </a:solidFill>
              <a:latin typeface="Comic Sans MS" pitchFamily="66" charset="0"/>
              <a:sym typeface="Wingdings" pitchFamily="2" charset="2"/>
            </a:endParaRPr>
          </a:p>
          <a:p>
            <a:pPr marL="457200" indent="-457200" algn="just">
              <a:buFont typeface="Wingdings" pitchFamily="2" charset="2"/>
              <a:buChar char="ü"/>
            </a:pPr>
            <a:endParaRPr lang="en-US" sz="1400">
              <a:solidFill>
                <a:schemeClr val="tx2"/>
              </a:solidFill>
              <a:latin typeface="Comic Sans MS" pitchFamily="66" charset="0"/>
              <a:sym typeface="Wingdings" pitchFamily="2" charset="2"/>
            </a:endParaRPr>
          </a:p>
          <a:p>
            <a:pPr marL="457200" indent="-457200" algn="just">
              <a:buFont typeface="Wingdings" pitchFamily="2" charset="2"/>
              <a:buChar char="ü"/>
            </a:pPr>
            <a:r>
              <a:rPr lang="en-US" sz="1400">
                <a:solidFill>
                  <a:schemeClr val="tx2"/>
                </a:solidFill>
                <a:latin typeface="Comic Sans MS" pitchFamily="66" charset="0"/>
                <a:sym typeface="Wingdings" pitchFamily="2" charset="2"/>
              </a:rPr>
              <a:t>Because of push/pull detectors, which will have to be reinstalled and repositioned rapidly and precisely, references from BDS (HLS, WPS sensors or other electro-optical systems) that are located in cavern will be a must. </a:t>
            </a:r>
          </a:p>
          <a:p>
            <a:pPr marL="457200" indent="-457200" algn="just">
              <a:buFont typeface="Wingdings" pitchFamily="2" charset="2"/>
              <a:buChar char="ü"/>
            </a:pPr>
            <a:r>
              <a:rPr lang="en-US" sz="1400">
                <a:solidFill>
                  <a:schemeClr val="tx2"/>
                </a:solidFill>
                <a:latin typeface="Comic Sans MS" pitchFamily="66" charset="0"/>
                <a:sym typeface="Wingdings" pitchFamily="2" charset="2"/>
              </a:rPr>
              <a:t>To be further investigated once detectors are more defined </a:t>
            </a:r>
          </a:p>
          <a:p>
            <a:pPr marL="457200" indent="-457200" algn="just"/>
            <a:endParaRPr lang="en-US" sz="1400">
              <a:solidFill>
                <a:schemeClr val="tx2"/>
              </a:solidFill>
              <a:latin typeface="Comic Sans MS" pitchFamily="66" charset="0"/>
              <a:sym typeface="Wingdings" pitchFamily="2" charset="2"/>
            </a:endParaRPr>
          </a:p>
          <a:p>
            <a:pPr marL="914400" lvl="1" indent="-457200" algn="just">
              <a:buFont typeface="Courier New" pitchFamily="49" charset="0"/>
              <a:buChar char="o"/>
            </a:pPr>
            <a:endParaRPr lang="en-US" sz="1400">
              <a:solidFill>
                <a:schemeClr val="tx2"/>
              </a:solidFill>
              <a:latin typeface="Comic Sans MS" pitchFamily="66" charset="0"/>
              <a:sym typeface="Wingdings" pitchFamily="2" charset="2"/>
            </a:endParaRPr>
          </a:p>
          <a:p>
            <a:pPr marL="457200" indent="-457200" algn="just"/>
            <a:r>
              <a:rPr lang="en-US" sz="1400">
                <a:solidFill>
                  <a:schemeClr val="tx2"/>
                </a:solidFill>
                <a:latin typeface="Comic Sans MS" pitchFamily="66" charset="0"/>
                <a:sym typeface="Wingdings" pitchFamily="2" charset="2"/>
              </a:rPr>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0"/>
          </p:nvPr>
        </p:nvSpPr>
        <p:spPr/>
        <p:txBody>
          <a:bodyPr/>
          <a:lstStyle/>
          <a:p>
            <a:pPr>
              <a:defRPr/>
            </a:pPr>
            <a:fld id="{637ECB15-B4F7-4670-B8C8-C15C2F59EF8B}" type="slidenum">
              <a:rPr lang="fr-FR"/>
              <a:pPr>
                <a:defRPr/>
              </a:pPr>
              <a:t>17</a:t>
            </a:fld>
            <a:endParaRPr lang="fr-FR" dirty="0"/>
          </a:p>
        </p:txBody>
      </p:sp>
      <p:sp>
        <p:nvSpPr>
          <p:cNvPr id="32770" name="Text Box 3"/>
          <p:cNvSpPr txBox="1">
            <a:spLocks noChangeArrowheads="1"/>
          </p:cNvSpPr>
          <p:nvPr/>
        </p:nvSpPr>
        <p:spPr bwMode="auto">
          <a:xfrm>
            <a:off x="0" y="228600"/>
            <a:ext cx="4267200" cy="461963"/>
          </a:xfrm>
          <a:prstGeom prst="rect">
            <a:avLst/>
          </a:prstGeom>
          <a:solidFill>
            <a:srgbClr val="EAAF44"/>
          </a:solidFill>
          <a:ln w="9525">
            <a:noFill/>
            <a:miter lim="800000"/>
            <a:headEnd/>
            <a:tailEnd/>
          </a:ln>
        </p:spPr>
        <p:txBody>
          <a:bodyPr>
            <a:spAutoFit/>
          </a:bodyPr>
          <a:lstStyle/>
          <a:p>
            <a:pPr>
              <a:spcBef>
                <a:spcPct val="50000"/>
              </a:spcBef>
            </a:pPr>
            <a:r>
              <a:rPr lang="en-US">
                <a:solidFill>
                  <a:schemeClr val="tx2"/>
                </a:solidFill>
                <a:latin typeface="Comic Sans MS" pitchFamily="66" charset="0"/>
              </a:rPr>
              <a:t>Solutions for MDI area</a:t>
            </a:r>
          </a:p>
        </p:txBody>
      </p:sp>
      <p:sp>
        <p:nvSpPr>
          <p:cNvPr id="6" name="Text Box 5"/>
          <p:cNvSpPr txBox="1">
            <a:spLocks noChangeArrowheads="1"/>
          </p:cNvSpPr>
          <p:nvPr/>
        </p:nvSpPr>
        <p:spPr bwMode="auto">
          <a:xfrm>
            <a:off x="0" y="1143000"/>
            <a:ext cx="8991600" cy="338138"/>
          </a:xfrm>
          <a:prstGeom prst="rect">
            <a:avLst/>
          </a:prstGeom>
          <a:solidFill>
            <a:schemeClr val="accent6">
              <a:lumMod val="20000"/>
              <a:lumOff val="80000"/>
            </a:schemeClr>
          </a:solidFill>
          <a:ln w="9525" algn="ctr">
            <a:noFill/>
            <a:miter lim="800000"/>
            <a:headEnd/>
            <a:tailEnd/>
          </a:ln>
        </p:spPr>
        <p:txBody>
          <a:bodyPr>
            <a:spAutoFit/>
          </a:bodyPr>
          <a:lstStyle/>
          <a:p>
            <a:pPr marL="742950" indent="-657225" algn="just">
              <a:spcBef>
                <a:spcPct val="50000"/>
              </a:spcBef>
              <a:defRPr/>
            </a:pPr>
            <a:r>
              <a:rPr lang="en-US" sz="1600" dirty="0">
                <a:solidFill>
                  <a:schemeClr val="tx2"/>
                </a:solidFill>
                <a:latin typeface="Comic Sans MS" pitchFamily="66" charset="0"/>
              </a:rPr>
              <a:t>Adjustment solution</a:t>
            </a:r>
          </a:p>
        </p:txBody>
      </p:sp>
      <p:sp>
        <p:nvSpPr>
          <p:cNvPr id="32772" name="Rectangle 6"/>
          <p:cNvSpPr>
            <a:spLocks noChangeArrowheads="1"/>
          </p:cNvSpPr>
          <p:nvPr/>
        </p:nvSpPr>
        <p:spPr bwMode="auto">
          <a:xfrm>
            <a:off x="304800" y="1524000"/>
            <a:ext cx="8839200" cy="1581150"/>
          </a:xfrm>
          <a:prstGeom prst="rect">
            <a:avLst/>
          </a:prstGeom>
          <a:noFill/>
          <a:ln w="9525">
            <a:noFill/>
            <a:miter lim="800000"/>
            <a:headEnd/>
            <a:tailEnd/>
          </a:ln>
        </p:spPr>
        <p:txBody>
          <a:bodyPr>
            <a:spAutoFit/>
          </a:bodyPr>
          <a:lstStyle/>
          <a:p>
            <a:pPr marL="457200" indent="-457200" algn="just"/>
            <a:endParaRPr lang="en-US" sz="1400">
              <a:solidFill>
                <a:schemeClr val="tx2"/>
              </a:solidFill>
              <a:latin typeface="Comic Sans MS" pitchFamily="66" charset="0"/>
              <a:sym typeface="Wingdings" pitchFamily="2" charset="2"/>
            </a:endParaRPr>
          </a:p>
          <a:p>
            <a:pPr marL="457200" indent="-457200" algn="just">
              <a:buFont typeface="Wingdings" pitchFamily="2" charset="2"/>
              <a:buChar char="ü"/>
            </a:pPr>
            <a:r>
              <a:rPr lang="en-US" sz="1400">
                <a:solidFill>
                  <a:schemeClr val="tx2"/>
                </a:solidFill>
                <a:latin typeface="Comic Sans MS" pitchFamily="66" charset="0"/>
                <a:sym typeface="Wingdings" pitchFamily="2" charset="2"/>
              </a:rPr>
              <a:t>Same solution proposed for the MB quadrupole of the main linac</a:t>
            </a:r>
          </a:p>
          <a:p>
            <a:pPr marL="914400" lvl="1" indent="-457200" algn="just">
              <a:buFont typeface="Courier New" pitchFamily="49" charset="0"/>
              <a:buChar char="o"/>
            </a:pPr>
            <a:r>
              <a:rPr lang="en-US" sz="1400">
                <a:solidFill>
                  <a:schemeClr val="tx2"/>
                </a:solidFill>
                <a:latin typeface="Comic Sans MS" pitchFamily="66" charset="0"/>
                <a:sym typeface="Wingdings" pitchFamily="2" charset="2"/>
              </a:rPr>
              <a:t>Cam movers</a:t>
            </a:r>
          </a:p>
          <a:p>
            <a:pPr marL="914400" lvl="1" indent="-457200" algn="just">
              <a:buFont typeface="Courier New" pitchFamily="49" charset="0"/>
              <a:buChar char="o"/>
            </a:pPr>
            <a:r>
              <a:rPr lang="en-US" sz="1400">
                <a:solidFill>
                  <a:schemeClr val="tx2"/>
                </a:solidFill>
                <a:latin typeface="Comic Sans MS" pitchFamily="66" charset="0"/>
                <a:sym typeface="Wingdings" pitchFamily="2" charset="2"/>
              </a:rPr>
              <a:t>Remote adjustment of the longitudinal axis using a stepping motor</a:t>
            </a:r>
          </a:p>
          <a:p>
            <a:pPr marL="457200" indent="-457200" algn="just"/>
            <a:endParaRPr lang="en-US" sz="1400">
              <a:solidFill>
                <a:schemeClr val="tx2"/>
              </a:solidFill>
              <a:latin typeface="Comic Sans MS" pitchFamily="66" charset="0"/>
              <a:sym typeface="Wingdings" pitchFamily="2" charset="2"/>
            </a:endParaRPr>
          </a:p>
          <a:p>
            <a:pPr marL="914400" lvl="1" indent="-457200" algn="just">
              <a:buFont typeface="Courier New" pitchFamily="49" charset="0"/>
              <a:buChar char="o"/>
            </a:pPr>
            <a:endParaRPr lang="en-US" sz="1400">
              <a:solidFill>
                <a:schemeClr val="tx2"/>
              </a:solidFill>
              <a:latin typeface="Comic Sans MS" pitchFamily="66" charset="0"/>
              <a:sym typeface="Wingdings" pitchFamily="2" charset="2"/>
            </a:endParaRPr>
          </a:p>
          <a:p>
            <a:pPr marL="457200" indent="-457200" algn="just"/>
            <a:r>
              <a:rPr lang="en-US" sz="1400">
                <a:solidFill>
                  <a:schemeClr val="tx2"/>
                </a:solidFill>
                <a:latin typeface="Comic Sans MS" pitchFamily="66" charset="0"/>
                <a:sym typeface="Wingdings" pitchFamily="2" charset="2"/>
              </a:rPr>
              <a:t>	</a:t>
            </a:r>
          </a:p>
        </p:txBody>
      </p:sp>
      <p:pic>
        <p:nvPicPr>
          <p:cNvPr id="32773" name="Picture 2"/>
          <p:cNvPicPr>
            <a:picLocks noChangeAspect="1" noChangeArrowheads="1"/>
          </p:cNvPicPr>
          <p:nvPr/>
        </p:nvPicPr>
        <p:blipFill>
          <a:blip r:embed="rId2"/>
          <a:srcRect/>
          <a:stretch>
            <a:fillRect/>
          </a:stretch>
        </p:blipFill>
        <p:spPr bwMode="auto">
          <a:xfrm>
            <a:off x="228600" y="3048000"/>
            <a:ext cx="1928813" cy="1935163"/>
          </a:xfrm>
          <a:prstGeom prst="rect">
            <a:avLst/>
          </a:prstGeom>
          <a:noFill/>
          <a:ln w="9525">
            <a:noFill/>
            <a:miter lim="800000"/>
            <a:headEnd/>
            <a:tailEnd/>
          </a:ln>
        </p:spPr>
      </p:pic>
      <p:pic>
        <p:nvPicPr>
          <p:cNvPr id="32774" name="Picture 3"/>
          <p:cNvPicPr>
            <a:picLocks noChangeAspect="1" noChangeArrowheads="1"/>
          </p:cNvPicPr>
          <p:nvPr/>
        </p:nvPicPr>
        <p:blipFill>
          <a:blip r:embed="rId3"/>
          <a:srcRect/>
          <a:stretch>
            <a:fillRect/>
          </a:stretch>
        </p:blipFill>
        <p:spPr bwMode="auto">
          <a:xfrm>
            <a:off x="2362200" y="2667000"/>
            <a:ext cx="2370138" cy="2646363"/>
          </a:xfrm>
          <a:prstGeom prst="rect">
            <a:avLst/>
          </a:prstGeom>
          <a:noFill/>
          <a:ln w="9525">
            <a:noFill/>
            <a:miter lim="800000"/>
            <a:headEnd/>
            <a:tailEnd/>
          </a:ln>
        </p:spPr>
      </p:pic>
      <p:pic>
        <p:nvPicPr>
          <p:cNvPr id="32775" name="Picture 2"/>
          <p:cNvPicPr>
            <a:picLocks noChangeAspect="1" noChangeArrowheads="1"/>
          </p:cNvPicPr>
          <p:nvPr/>
        </p:nvPicPr>
        <p:blipFill>
          <a:blip r:embed="rId4"/>
          <a:srcRect/>
          <a:stretch>
            <a:fillRect/>
          </a:stretch>
        </p:blipFill>
        <p:spPr bwMode="auto">
          <a:xfrm>
            <a:off x="4800600" y="2895600"/>
            <a:ext cx="4098925" cy="1924050"/>
          </a:xfrm>
          <a:prstGeom prst="rect">
            <a:avLst/>
          </a:prstGeom>
          <a:noFill/>
          <a:ln w="9525">
            <a:noFill/>
            <a:miter lim="800000"/>
            <a:headEnd/>
            <a:tailEnd/>
          </a:ln>
        </p:spPr>
      </p:pic>
      <p:sp>
        <p:nvSpPr>
          <p:cNvPr id="32776" name="Text Box 5"/>
          <p:cNvSpPr txBox="1">
            <a:spLocks noChangeArrowheads="1"/>
          </p:cNvSpPr>
          <p:nvPr/>
        </p:nvSpPr>
        <p:spPr bwMode="auto">
          <a:xfrm>
            <a:off x="990600" y="5486400"/>
            <a:ext cx="7696200" cy="1077913"/>
          </a:xfrm>
          <a:prstGeom prst="rect">
            <a:avLst/>
          </a:prstGeom>
          <a:solidFill>
            <a:srgbClr val="8BE5B6"/>
          </a:solidFill>
          <a:ln w="9525" algn="ctr">
            <a:noFill/>
            <a:miter lim="800000"/>
            <a:headEnd/>
            <a:tailEnd/>
          </a:ln>
        </p:spPr>
        <p:txBody>
          <a:bodyPr>
            <a:spAutoFit/>
          </a:bodyPr>
          <a:lstStyle/>
          <a:p>
            <a:pPr marL="742950" indent="-657225" algn="just">
              <a:spcBef>
                <a:spcPct val="50000"/>
              </a:spcBef>
              <a:buFont typeface="Arial" charset="0"/>
              <a:buChar char="•"/>
            </a:pPr>
            <a:r>
              <a:rPr lang="en-US" sz="1600">
                <a:solidFill>
                  <a:schemeClr val="tx2"/>
                </a:solidFill>
                <a:latin typeface="Comic Sans MS" pitchFamily="66" charset="0"/>
              </a:rPr>
              <a:t>5 DOF mock-up ready before end of 2010</a:t>
            </a:r>
          </a:p>
          <a:p>
            <a:pPr marL="742950" indent="-657225" algn="just">
              <a:spcBef>
                <a:spcPct val="50000"/>
              </a:spcBef>
              <a:buFont typeface="Arial" charset="0"/>
              <a:buChar char="•"/>
            </a:pPr>
            <a:r>
              <a:rPr lang="en-US" sz="1600">
                <a:solidFill>
                  <a:schemeClr val="tx2"/>
                </a:solidFill>
                <a:latin typeface="Comic Sans MS" pitchFamily="66" charset="0"/>
              </a:rPr>
              <a:t>Develop and validate remote longitudinal adjustment (end of 2011)</a:t>
            </a:r>
          </a:p>
          <a:p>
            <a:pPr marL="742950" indent="-657225" algn="just">
              <a:spcBef>
                <a:spcPct val="50000"/>
              </a:spcBef>
              <a:buFont typeface="Arial" charset="0"/>
              <a:buChar char="•"/>
            </a:pPr>
            <a:r>
              <a:rPr lang="en-US" sz="1600">
                <a:solidFill>
                  <a:schemeClr val="tx2"/>
                </a:solidFill>
                <a:latin typeface="Comic Sans MS" pitchFamily="66" charset="0"/>
              </a:rPr>
              <a:t>Integrate this solution below each component to be pre-aligned</a:t>
            </a:r>
          </a:p>
        </p:txBody>
      </p:sp>
      <p:sp>
        <p:nvSpPr>
          <p:cNvPr id="32777" name="TextBox 10"/>
          <p:cNvSpPr txBox="1">
            <a:spLocks noChangeArrowheads="1"/>
          </p:cNvSpPr>
          <p:nvPr/>
        </p:nvSpPr>
        <p:spPr bwMode="auto">
          <a:xfrm>
            <a:off x="914400" y="5181600"/>
            <a:ext cx="1752600" cy="338138"/>
          </a:xfrm>
          <a:prstGeom prst="rect">
            <a:avLst/>
          </a:prstGeom>
          <a:noFill/>
          <a:ln w="9525">
            <a:noFill/>
            <a:miter lim="800000"/>
            <a:headEnd/>
            <a:tailEnd/>
          </a:ln>
        </p:spPr>
        <p:txBody>
          <a:bodyPr>
            <a:spAutoFit/>
          </a:bodyPr>
          <a:lstStyle/>
          <a:p>
            <a:r>
              <a:rPr lang="en-US" sz="1600" b="1">
                <a:solidFill>
                  <a:srgbClr val="1C7E4B"/>
                </a:solidFill>
                <a:latin typeface="Comic Sans MS" pitchFamily="66" charset="0"/>
              </a:rPr>
              <a:t>Next steps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3"/>
          <p:cNvSpPr txBox="1">
            <a:spLocks noChangeArrowheads="1"/>
          </p:cNvSpPr>
          <p:nvPr/>
        </p:nvSpPr>
        <p:spPr bwMode="auto">
          <a:xfrm>
            <a:off x="1371600" y="3048000"/>
            <a:ext cx="6096000" cy="461963"/>
          </a:xfrm>
          <a:prstGeom prst="rect">
            <a:avLst/>
          </a:prstGeom>
          <a:solidFill>
            <a:schemeClr val="accent6">
              <a:lumMod val="40000"/>
              <a:lumOff val="60000"/>
            </a:schemeClr>
          </a:solidFill>
          <a:ln w="9525">
            <a:noFill/>
            <a:miter lim="800000"/>
            <a:headEnd/>
            <a:tailEnd/>
          </a:ln>
        </p:spPr>
        <p:txBody>
          <a:bodyPr>
            <a:spAutoFit/>
          </a:bodyPr>
          <a:lstStyle/>
          <a:p>
            <a:pPr>
              <a:spcBef>
                <a:spcPct val="50000"/>
              </a:spcBef>
              <a:defRPr/>
            </a:pPr>
            <a:r>
              <a:rPr lang="en-US" dirty="0">
                <a:solidFill>
                  <a:schemeClr val="tx2"/>
                </a:solidFill>
                <a:latin typeface="Comic Sans MS" pitchFamily="66" charset="0"/>
              </a:rPr>
              <a:t>Thank you very much for your attention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7800" y="1981200"/>
            <a:ext cx="6934200" cy="8382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076" name="Slide Number Placeholder 5"/>
          <p:cNvSpPr>
            <a:spLocks noGrp="1"/>
          </p:cNvSpPr>
          <p:nvPr>
            <p:ph type="sldNum" sz="quarter" idx="10"/>
          </p:nvPr>
        </p:nvSpPr>
        <p:spPr/>
        <p:txBody>
          <a:bodyPr/>
          <a:lstStyle/>
          <a:p>
            <a:pPr>
              <a:defRPr/>
            </a:pPr>
            <a:fld id="{86C5CE80-0384-472D-A57D-7382DAFD4FDF}" type="slidenum">
              <a:rPr lang="fr-FR"/>
              <a:pPr>
                <a:defRPr/>
              </a:pPr>
              <a:t>2</a:t>
            </a:fld>
            <a:endParaRPr lang="fr-FR" dirty="0"/>
          </a:p>
        </p:txBody>
      </p:sp>
      <p:sp>
        <p:nvSpPr>
          <p:cNvPr id="17411" name="TextBox 5"/>
          <p:cNvSpPr txBox="1">
            <a:spLocks noChangeArrowheads="1"/>
          </p:cNvSpPr>
          <p:nvPr/>
        </p:nvSpPr>
        <p:spPr bwMode="auto">
          <a:xfrm>
            <a:off x="1524000" y="990600"/>
            <a:ext cx="6934200" cy="3022600"/>
          </a:xfrm>
          <a:prstGeom prst="rect">
            <a:avLst/>
          </a:prstGeom>
          <a:noFill/>
          <a:ln w="9525">
            <a:noFill/>
            <a:miter lim="800000"/>
            <a:headEnd/>
            <a:tailEnd/>
          </a:ln>
        </p:spPr>
        <p:txBody>
          <a:bodyPr>
            <a:spAutoFit/>
          </a:bodyPr>
          <a:lstStyle/>
          <a:p>
            <a:r>
              <a:rPr lang="en-US">
                <a:solidFill>
                  <a:schemeClr val="tx2"/>
                </a:solidFill>
                <a:latin typeface="Comic Sans MS" pitchFamily="66" charset="0"/>
              </a:rPr>
              <a:t>SUMMARY</a:t>
            </a:r>
          </a:p>
          <a:p>
            <a:endParaRPr lang="en-US">
              <a:solidFill>
                <a:schemeClr val="tx2"/>
              </a:solidFill>
              <a:latin typeface="Comic Sans MS" pitchFamily="66" charset="0"/>
            </a:endParaRPr>
          </a:p>
          <a:p>
            <a:endParaRPr lang="en-US" sz="1600">
              <a:solidFill>
                <a:schemeClr val="tx2"/>
              </a:solidFill>
              <a:latin typeface="Comic Sans MS" pitchFamily="66" charset="0"/>
            </a:endParaRPr>
          </a:p>
          <a:p>
            <a:pPr>
              <a:buFont typeface="Wingdings" pitchFamily="2" charset="2"/>
              <a:buChar char="ü"/>
            </a:pPr>
            <a:r>
              <a:rPr lang="en-US" sz="1600">
                <a:solidFill>
                  <a:schemeClr val="tx2"/>
                </a:solidFill>
                <a:latin typeface="Comic Sans MS" pitchFamily="66" charset="0"/>
              </a:rPr>
              <a:t> Introduction</a:t>
            </a:r>
          </a:p>
          <a:p>
            <a:pPr lvl="2" indent="-457200">
              <a:buFont typeface="Courier New" pitchFamily="49" charset="0"/>
              <a:buChar char="o"/>
            </a:pPr>
            <a:r>
              <a:rPr lang="en-US" sz="1600">
                <a:solidFill>
                  <a:schemeClr val="tx2"/>
                </a:solidFill>
                <a:latin typeface="Comic Sans MS" pitchFamily="66" charset="0"/>
              </a:rPr>
              <a:t>Case of the LHC low beta quadrupoles</a:t>
            </a:r>
          </a:p>
          <a:p>
            <a:pPr lvl="2" indent="-457200">
              <a:buFont typeface="Courier New" pitchFamily="49" charset="0"/>
              <a:buChar char="o"/>
            </a:pPr>
            <a:r>
              <a:rPr lang="en-US" sz="1600">
                <a:solidFill>
                  <a:schemeClr val="tx2"/>
                </a:solidFill>
                <a:latin typeface="Comic Sans MS" pitchFamily="66" charset="0"/>
              </a:rPr>
              <a:t>Case of CLIC main linac</a:t>
            </a:r>
          </a:p>
          <a:p>
            <a:pPr lvl="1"/>
            <a:endParaRPr lang="en-US" sz="1600">
              <a:solidFill>
                <a:schemeClr val="tx2"/>
              </a:solidFill>
              <a:latin typeface="Comic Sans MS" pitchFamily="66" charset="0"/>
            </a:endParaRPr>
          </a:p>
          <a:p>
            <a:pPr>
              <a:buFont typeface="Wingdings" pitchFamily="2" charset="2"/>
              <a:buChar char="ü"/>
            </a:pPr>
            <a:r>
              <a:rPr lang="en-US" sz="1600">
                <a:solidFill>
                  <a:schemeClr val="tx2"/>
                </a:solidFill>
                <a:latin typeface="Comic Sans MS" pitchFamily="66" charset="0"/>
              </a:rPr>
              <a:t> Alignment requirements in MDI area</a:t>
            </a:r>
          </a:p>
          <a:p>
            <a:pPr>
              <a:buFont typeface="Wingdings" pitchFamily="2" charset="2"/>
              <a:buChar char="ü"/>
            </a:pPr>
            <a:endParaRPr lang="en-US" sz="1600">
              <a:solidFill>
                <a:schemeClr val="tx2"/>
              </a:solidFill>
              <a:latin typeface="Comic Sans MS" pitchFamily="66" charset="0"/>
            </a:endParaRPr>
          </a:p>
          <a:p>
            <a:pPr>
              <a:buFont typeface="Wingdings" pitchFamily="2" charset="2"/>
              <a:buChar char="ü"/>
            </a:pPr>
            <a:r>
              <a:rPr lang="en-US" sz="1600">
                <a:solidFill>
                  <a:schemeClr val="tx2"/>
                </a:solidFill>
                <a:latin typeface="Comic Sans MS" pitchFamily="66" charset="0"/>
              </a:rPr>
              <a:t> Solutions proposed for CDR and plans for TDR</a:t>
            </a:r>
          </a:p>
          <a:p>
            <a:r>
              <a:rPr lang="en-US" sz="1600">
                <a:solidFill>
                  <a:schemeClr val="tx2"/>
                </a:solidFill>
                <a:latin typeface="Comic Sans MS" pitchFamily="66"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0"/>
          </p:nvPr>
        </p:nvSpPr>
        <p:spPr/>
        <p:txBody>
          <a:bodyPr/>
          <a:lstStyle/>
          <a:p>
            <a:pPr>
              <a:defRPr/>
            </a:pPr>
            <a:fld id="{9725D329-6155-4117-B967-9D9A3A9A292F}" type="slidenum">
              <a:rPr lang="fr-FR"/>
              <a:pPr>
                <a:defRPr/>
              </a:pPr>
              <a:t>3</a:t>
            </a:fld>
            <a:endParaRPr lang="fr-FR" dirty="0"/>
          </a:p>
        </p:txBody>
      </p:sp>
      <p:sp>
        <p:nvSpPr>
          <p:cNvPr id="18434" name="Text Box 3"/>
          <p:cNvSpPr txBox="1">
            <a:spLocks noChangeArrowheads="1"/>
          </p:cNvSpPr>
          <p:nvPr/>
        </p:nvSpPr>
        <p:spPr bwMode="auto">
          <a:xfrm>
            <a:off x="0" y="457200"/>
            <a:ext cx="4648200" cy="461963"/>
          </a:xfrm>
          <a:prstGeom prst="rect">
            <a:avLst/>
          </a:prstGeom>
          <a:solidFill>
            <a:srgbClr val="EAAF44"/>
          </a:solidFill>
          <a:ln w="9525">
            <a:noFill/>
            <a:miter lim="800000"/>
            <a:headEnd/>
            <a:tailEnd/>
          </a:ln>
        </p:spPr>
        <p:txBody>
          <a:bodyPr>
            <a:spAutoFit/>
          </a:bodyPr>
          <a:lstStyle/>
          <a:p>
            <a:pPr>
              <a:spcBef>
                <a:spcPct val="50000"/>
              </a:spcBef>
            </a:pPr>
            <a:r>
              <a:rPr lang="en-US">
                <a:solidFill>
                  <a:schemeClr val="tx2"/>
                </a:solidFill>
                <a:latin typeface="Comic Sans MS" pitchFamily="66" charset="0"/>
              </a:rPr>
              <a:t>Introduction : case of the LHC</a:t>
            </a:r>
          </a:p>
        </p:txBody>
      </p:sp>
      <p:sp>
        <p:nvSpPr>
          <p:cNvPr id="18435" name="Text Box 3"/>
          <p:cNvSpPr txBox="1">
            <a:spLocks noChangeArrowheads="1"/>
          </p:cNvSpPr>
          <p:nvPr/>
        </p:nvSpPr>
        <p:spPr bwMode="auto">
          <a:xfrm>
            <a:off x="152400" y="2000250"/>
            <a:ext cx="8963025" cy="3908425"/>
          </a:xfrm>
          <a:prstGeom prst="rect">
            <a:avLst/>
          </a:prstGeom>
          <a:noFill/>
          <a:ln w="9525" algn="ctr">
            <a:noFill/>
            <a:miter lim="800000"/>
            <a:headEnd/>
            <a:tailEnd/>
          </a:ln>
        </p:spPr>
        <p:txBody>
          <a:bodyPr>
            <a:spAutoFit/>
          </a:bodyPr>
          <a:lstStyle/>
          <a:p>
            <a:pPr marL="285750" indent="-285750"/>
            <a:r>
              <a:rPr lang="en-US" sz="1600">
                <a:solidFill>
                  <a:schemeClr val="tx2"/>
                </a:solidFill>
                <a:latin typeface="Comic Sans MS" pitchFamily="66" charset="0"/>
              </a:rPr>
              <a:t>F0 – Fiducialisation </a:t>
            </a:r>
          </a:p>
          <a:p>
            <a:pPr marL="285750" indent="-285750"/>
            <a:r>
              <a:rPr lang="en-US" sz="1400">
                <a:solidFill>
                  <a:schemeClr val="tx2"/>
                </a:solidFill>
                <a:latin typeface="Comic Sans MS" pitchFamily="66" charset="0"/>
                <a:sym typeface="Wingdings" pitchFamily="2" charset="2"/>
              </a:rPr>
              <a:t> </a:t>
            </a:r>
            <a:r>
              <a:rPr lang="en-US" sz="1400" i="1">
                <a:solidFill>
                  <a:schemeClr val="tx2"/>
                </a:solidFill>
                <a:latin typeface="Comic Sans MS" pitchFamily="66" charset="0"/>
              </a:rPr>
              <a:t>better than 0.1 mm r.m.s, but in the tunnel ~ 0.2 to 0.3 mm</a:t>
            </a:r>
          </a:p>
          <a:p>
            <a:pPr marL="285750" indent="-285750"/>
            <a:endParaRPr lang="en-US" sz="1600">
              <a:solidFill>
                <a:schemeClr val="tx2"/>
              </a:solidFill>
              <a:latin typeface="Comic Sans MS" pitchFamily="66" charset="0"/>
            </a:endParaRPr>
          </a:p>
          <a:p>
            <a:pPr marL="285750" indent="-285750"/>
            <a:r>
              <a:rPr lang="en-US" sz="1600">
                <a:solidFill>
                  <a:schemeClr val="tx2"/>
                </a:solidFill>
                <a:latin typeface="Comic Sans MS" pitchFamily="66" charset="0"/>
              </a:rPr>
              <a:t>F1 – The alignment of one inner triplet w.r.t to the main elements of the corresponding arc and LSS</a:t>
            </a:r>
          </a:p>
          <a:p>
            <a:pPr marL="285750" indent="-285750"/>
            <a:r>
              <a:rPr lang="en-US" sz="1400">
                <a:solidFill>
                  <a:schemeClr val="tx2"/>
                </a:solidFill>
                <a:latin typeface="Comic Sans MS" pitchFamily="66" charset="0"/>
                <a:sym typeface="Wingdings" pitchFamily="2" charset="2"/>
              </a:rPr>
              <a:t> </a:t>
            </a:r>
            <a:r>
              <a:rPr lang="en-US" sz="1400" i="1">
                <a:solidFill>
                  <a:schemeClr val="tx2"/>
                </a:solidFill>
                <a:latin typeface="Comic Sans MS" pitchFamily="66" charset="0"/>
                <a:sym typeface="Wingdings" pitchFamily="2" charset="2"/>
              </a:rPr>
              <a:t>smoothing: ± 0.1 mm r.m.s. in radial and vertical</a:t>
            </a:r>
          </a:p>
          <a:p>
            <a:pPr marL="285750" indent="-285750"/>
            <a:endParaRPr lang="en-US" sz="1600">
              <a:solidFill>
                <a:schemeClr val="tx2"/>
              </a:solidFill>
              <a:latin typeface="Comic Sans MS" pitchFamily="66" charset="0"/>
            </a:endParaRPr>
          </a:p>
          <a:p>
            <a:pPr marL="285750" indent="-285750"/>
            <a:r>
              <a:rPr lang="en-US" sz="1600">
                <a:solidFill>
                  <a:schemeClr val="tx2"/>
                </a:solidFill>
                <a:latin typeface="Comic Sans MS" pitchFamily="66" charset="0"/>
              </a:rPr>
              <a:t>F2 – The alignment of the experiment w.r.t. “machine geometry”</a:t>
            </a:r>
          </a:p>
          <a:p>
            <a:pPr marL="285750" indent="-285750" algn="just"/>
            <a:r>
              <a:rPr lang="en-US" sz="1600">
                <a:solidFill>
                  <a:schemeClr val="tx2"/>
                </a:solidFill>
                <a:latin typeface="Comic Sans MS" pitchFamily="66" charset="0"/>
                <a:sym typeface="Wingdings" pitchFamily="2" charset="2"/>
              </a:rPr>
              <a:t> </a:t>
            </a:r>
            <a:r>
              <a:rPr lang="en-US" sz="1400" i="1">
                <a:solidFill>
                  <a:schemeClr val="tx2"/>
                </a:solidFill>
                <a:latin typeface="Comic Sans MS" pitchFamily="66" charset="0"/>
                <a:sym typeface="Wingdings" pitchFamily="2" charset="2"/>
              </a:rPr>
              <a:t>uncertainty of position of any fiducial mark in the cavern reference network w.r.t the « machine geometry » is expected to range from 0 .5 to 1.2 mm r.m.s.</a:t>
            </a:r>
          </a:p>
          <a:p>
            <a:pPr marL="285750" indent="-285750"/>
            <a:endParaRPr lang="en-US" sz="1600">
              <a:solidFill>
                <a:schemeClr val="tx2"/>
              </a:solidFill>
              <a:latin typeface="Comic Sans MS" pitchFamily="66" charset="0"/>
            </a:endParaRPr>
          </a:p>
          <a:p>
            <a:pPr marL="285750" indent="-285750"/>
            <a:r>
              <a:rPr lang="en-US" sz="1600">
                <a:solidFill>
                  <a:schemeClr val="tx2"/>
                </a:solidFill>
                <a:latin typeface="Comic Sans MS" pitchFamily="66" charset="0"/>
              </a:rPr>
              <a:t>F3 – The alignment of one triplet w.r.t. the other inner triplet (left/right side)</a:t>
            </a:r>
          </a:p>
          <a:p>
            <a:pPr marL="285750" indent="-285750"/>
            <a:r>
              <a:rPr lang="en-US" sz="1600">
                <a:solidFill>
                  <a:schemeClr val="tx2"/>
                </a:solidFill>
                <a:latin typeface="Comic Sans MS" pitchFamily="66" charset="0"/>
                <a:sym typeface="Wingdings" pitchFamily="2" charset="2"/>
              </a:rPr>
              <a:t> </a:t>
            </a:r>
            <a:r>
              <a:rPr lang="en-US" sz="1400" i="1">
                <a:solidFill>
                  <a:schemeClr val="tx2"/>
                </a:solidFill>
                <a:latin typeface="Comic Sans MS" pitchFamily="66" charset="0"/>
                <a:sym typeface="Wingdings" pitchFamily="2" charset="2"/>
              </a:rPr>
              <a:t>positioning: ± 0.1 mm r.m.s. in radial and vertical</a:t>
            </a:r>
          </a:p>
          <a:p>
            <a:pPr marL="285750" indent="-285750"/>
            <a:endParaRPr lang="en-US" sz="1600">
              <a:solidFill>
                <a:schemeClr val="tx2"/>
              </a:solidFill>
              <a:latin typeface="Comic Sans MS" pitchFamily="66" charset="0"/>
            </a:endParaRPr>
          </a:p>
          <a:p>
            <a:pPr marL="285750" indent="-285750"/>
            <a:r>
              <a:rPr lang="en-US" sz="1600">
                <a:solidFill>
                  <a:schemeClr val="tx2"/>
                </a:solidFill>
                <a:latin typeface="Comic Sans MS" pitchFamily="66" charset="0"/>
              </a:rPr>
              <a:t>F4 – The alignment of the quadrupoles w.r.t each other</a:t>
            </a:r>
          </a:p>
          <a:p>
            <a:pPr marL="285750" indent="-285750"/>
            <a:r>
              <a:rPr lang="en-US" sz="1600">
                <a:solidFill>
                  <a:schemeClr val="tx2"/>
                </a:solidFill>
                <a:latin typeface="Comic Sans MS" pitchFamily="66" charset="0"/>
                <a:sym typeface="Wingdings" pitchFamily="2" charset="2"/>
              </a:rPr>
              <a:t> </a:t>
            </a:r>
            <a:r>
              <a:rPr lang="en-US" sz="1400" i="1">
                <a:solidFill>
                  <a:schemeClr val="tx2"/>
                </a:solidFill>
                <a:latin typeface="Comic Sans MS" pitchFamily="66" charset="0"/>
                <a:sym typeface="Wingdings" pitchFamily="2" charset="2"/>
              </a:rPr>
              <a:t>monitoring of the stability within a few microns</a:t>
            </a:r>
            <a:endParaRPr lang="en-US" sz="1400" i="1">
              <a:solidFill>
                <a:schemeClr val="tx2"/>
              </a:solidFill>
              <a:latin typeface="Comic Sans MS" pitchFamily="66" charset="0"/>
            </a:endParaRPr>
          </a:p>
        </p:txBody>
      </p:sp>
      <p:grpSp>
        <p:nvGrpSpPr>
          <p:cNvPr id="18436" name="Group 6"/>
          <p:cNvGrpSpPr>
            <a:grpSpLocks/>
          </p:cNvGrpSpPr>
          <p:nvPr/>
        </p:nvGrpSpPr>
        <p:grpSpPr bwMode="auto">
          <a:xfrm>
            <a:off x="5929313" y="142875"/>
            <a:ext cx="3098800" cy="2071688"/>
            <a:chOff x="2993" y="867"/>
            <a:chExt cx="2616" cy="1439"/>
          </a:xfrm>
        </p:grpSpPr>
        <p:pic>
          <p:nvPicPr>
            <p:cNvPr id="18438" name="Picture 7" descr="point1"/>
            <p:cNvPicPr>
              <a:picLocks noChangeAspect="1" noChangeArrowheads="1"/>
            </p:cNvPicPr>
            <p:nvPr/>
          </p:nvPicPr>
          <p:blipFill>
            <a:blip r:embed="rId2"/>
            <a:srcRect/>
            <a:stretch>
              <a:fillRect/>
            </a:stretch>
          </p:blipFill>
          <p:spPr bwMode="auto">
            <a:xfrm>
              <a:off x="2993" y="867"/>
              <a:ext cx="2616" cy="1439"/>
            </a:xfrm>
            <a:prstGeom prst="rect">
              <a:avLst/>
            </a:prstGeom>
            <a:noFill/>
            <a:ln w="9525">
              <a:noFill/>
              <a:miter lim="800000"/>
              <a:headEnd/>
              <a:tailEnd/>
            </a:ln>
          </p:spPr>
        </p:pic>
        <p:sp>
          <p:nvSpPr>
            <p:cNvPr id="18439" name="Oval 8"/>
            <p:cNvSpPr>
              <a:spLocks noChangeArrowheads="1"/>
            </p:cNvSpPr>
            <p:nvPr/>
          </p:nvSpPr>
          <p:spPr bwMode="auto">
            <a:xfrm>
              <a:off x="3742" y="1525"/>
              <a:ext cx="182" cy="113"/>
            </a:xfrm>
            <a:prstGeom prst="ellipse">
              <a:avLst/>
            </a:prstGeom>
            <a:noFill/>
            <a:ln w="28575" algn="ctr">
              <a:solidFill>
                <a:srgbClr val="FF0000"/>
              </a:solidFill>
              <a:round/>
              <a:headEnd/>
              <a:tailEnd/>
            </a:ln>
          </p:spPr>
          <p:txBody>
            <a:bodyPr wrap="none" anchor="ctr"/>
            <a:lstStyle/>
            <a:p>
              <a:endParaRPr lang="en-US"/>
            </a:p>
          </p:txBody>
        </p:sp>
        <p:sp>
          <p:nvSpPr>
            <p:cNvPr id="18440" name="Oval 9"/>
            <p:cNvSpPr>
              <a:spLocks noChangeArrowheads="1"/>
            </p:cNvSpPr>
            <p:nvPr/>
          </p:nvSpPr>
          <p:spPr bwMode="auto">
            <a:xfrm>
              <a:off x="3447" y="1525"/>
              <a:ext cx="272" cy="113"/>
            </a:xfrm>
            <a:prstGeom prst="ellipse">
              <a:avLst/>
            </a:prstGeom>
            <a:noFill/>
            <a:ln w="28575" algn="ctr">
              <a:solidFill>
                <a:srgbClr val="FF0000"/>
              </a:solidFill>
              <a:round/>
              <a:headEnd/>
              <a:tailEnd/>
            </a:ln>
          </p:spPr>
          <p:txBody>
            <a:bodyPr wrap="none" anchor="ctr"/>
            <a:lstStyle/>
            <a:p>
              <a:endParaRPr lang="en-US"/>
            </a:p>
          </p:txBody>
        </p:sp>
        <p:sp>
          <p:nvSpPr>
            <p:cNvPr id="18441" name="Oval 10"/>
            <p:cNvSpPr>
              <a:spLocks noChangeArrowheads="1"/>
            </p:cNvSpPr>
            <p:nvPr/>
          </p:nvSpPr>
          <p:spPr bwMode="auto">
            <a:xfrm>
              <a:off x="3220" y="1525"/>
              <a:ext cx="227" cy="113"/>
            </a:xfrm>
            <a:prstGeom prst="ellipse">
              <a:avLst/>
            </a:prstGeom>
            <a:noFill/>
            <a:ln w="28575" algn="ctr">
              <a:solidFill>
                <a:srgbClr val="FF0000"/>
              </a:solidFill>
              <a:round/>
              <a:headEnd/>
              <a:tailEnd/>
            </a:ln>
          </p:spPr>
          <p:txBody>
            <a:bodyPr wrap="none" anchor="ctr"/>
            <a:lstStyle/>
            <a:p>
              <a:endParaRPr lang="en-US"/>
            </a:p>
          </p:txBody>
        </p:sp>
        <p:sp>
          <p:nvSpPr>
            <p:cNvPr id="18442" name="Oval 11"/>
            <p:cNvSpPr>
              <a:spLocks noChangeArrowheads="1"/>
            </p:cNvSpPr>
            <p:nvPr/>
          </p:nvSpPr>
          <p:spPr bwMode="auto">
            <a:xfrm>
              <a:off x="3152" y="1480"/>
              <a:ext cx="817" cy="204"/>
            </a:xfrm>
            <a:prstGeom prst="ellipse">
              <a:avLst/>
            </a:prstGeom>
            <a:noFill/>
            <a:ln w="28575" algn="ctr">
              <a:solidFill>
                <a:srgbClr val="3333FF"/>
              </a:solidFill>
              <a:round/>
              <a:headEnd/>
              <a:tailEnd/>
            </a:ln>
          </p:spPr>
          <p:txBody>
            <a:bodyPr wrap="none" anchor="ctr"/>
            <a:lstStyle/>
            <a:p>
              <a:endParaRPr lang="en-US"/>
            </a:p>
          </p:txBody>
        </p:sp>
        <p:sp>
          <p:nvSpPr>
            <p:cNvPr id="18443" name="Oval 12"/>
            <p:cNvSpPr>
              <a:spLocks noChangeArrowheads="1"/>
            </p:cNvSpPr>
            <p:nvPr/>
          </p:nvSpPr>
          <p:spPr bwMode="auto">
            <a:xfrm>
              <a:off x="4717" y="1480"/>
              <a:ext cx="817" cy="204"/>
            </a:xfrm>
            <a:prstGeom prst="ellipse">
              <a:avLst/>
            </a:prstGeom>
            <a:noFill/>
            <a:ln w="28575" algn="ctr">
              <a:solidFill>
                <a:srgbClr val="3333FF"/>
              </a:solidFill>
              <a:round/>
              <a:headEnd/>
              <a:tailEnd/>
            </a:ln>
          </p:spPr>
          <p:txBody>
            <a:bodyPr wrap="none" anchor="ctr"/>
            <a:lstStyle/>
            <a:p>
              <a:endParaRPr lang="en-US"/>
            </a:p>
          </p:txBody>
        </p:sp>
      </p:grpSp>
      <p:sp>
        <p:nvSpPr>
          <p:cNvPr id="29" name="Text Box 5"/>
          <p:cNvSpPr txBox="1">
            <a:spLocks noChangeArrowheads="1"/>
          </p:cNvSpPr>
          <p:nvPr/>
        </p:nvSpPr>
        <p:spPr bwMode="auto">
          <a:xfrm>
            <a:off x="228600" y="1295400"/>
            <a:ext cx="3124200" cy="338138"/>
          </a:xfrm>
          <a:prstGeom prst="rect">
            <a:avLst/>
          </a:prstGeom>
          <a:solidFill>
            <a:schemeClr val="accent6">
              <a:lumMod val="20000"/>
              <a:lumOff val="80000"/>
            </a:schemeClr>
          </a:solidFill>
          <a:ln w="9525" algn="ctr">
            <a:noFill/>
            <a:miter lim="800000"/>
            <a:headEnd/>
            <a:tailEnd/>
          </a:ln>
        </p:spPr>
        <p:txBody>
          <a:bodyPr>
            <a:spAutoFit/>
          </a:bodyPr>
          <a:lstStyle/>
          <a:p>
            <a:pPr marL="742950" indent="-657225" algn="just">
              <a:spcBef>
                <a:spcPct val="50000"/>
              </a:spcBef>
              <a:defRPr/>
            </a:pPr>
            <a:r>
              <a:rPr lang="en-US" sz="1600" dirty="0">
                <a:solidFill>
                  <a:schemeClr val="tx2"/>
                </a:solidFill>
                <a:latin typeface="Comic Sans MS" pitchFamily="66" charset="0"/>
              </a:rPr>
              <a:t>The alignment functions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0"/>
          </p:nvPr>
        </p:nvSpPr>
        <p:spPr/>
        <p:txBody>
          <a:bodyPr/>
          <a:lstStyle/>
          <a:p>
            <a:pPr>
              <a:defRPr/>
            </a:pPr>
            <a:fld id="{47B7838A-7B47-4107-B382-D49A8EA613FB}" type="slidenum">
              <a:rPr lang="fr-FR"/>
              <a:pPr>
                <a:defRPr/>
              </a:pPr>
              <a:t>4</a:t>
            </a:fld>
            <a:endParaRPr lang="fr-FR" dirty="0"/>
          </a:p>
        </p:txBody>
      </p:sp>
      <p:sp>
        <p:nvSpPr>
          <p:cNvPr id="19458" name="Text Box 3"/>
          <p:cNvSpPr txBox="1">
            <a:spLocks noChangeArrowheads="1"/>
          </p:cNvSpPr>
          <p:nvPr/>
        </p:nvSpPr>
        <p:spPr bwMode="auto">
          <a:xfrm>
            <a:off x="0" y="304800"/>
            <a:ext cx="4648200" cy="461963"/>
          </a:xfrm>
          <a:prstGeom prst="rect">
            <a:avLst/>
          </a:prstGeom>
          <a:solidFill>
            <a:srgbClr val="EAAF44"/>
          </a:solidFill>
          <a:ln w="9525">
            <a:noFill/>
            <a:miter lim="800000"/>
            <a:headEnd/>
            <a:tailEnd/>
          </a:ln>
        </p:spPr>
        <p:txBody>
          <a:bodyPr>
            <a:spAutoFit/>
          </a:bodyPr>
          <a:lstStyle/>
          <a:p>
            <a:pPr>
              <a:spcBef>
                <a:spcPct val="50000"/>
              </a:spcBef>
            </a:pPr>
            <a:r>
              <a:rPr lang="en-US">
                <a:solidFill>
                  <a:schemeClr val="tx2"/>
                </a:solidFill>
                <a:latin typeface="Comic Sans MS" pitchFamily="66" charset="0"/>
              </a:rPr>
              <a:t>Introduction : case of the LHC</a:t>
            </a:r>
          </a:p>
        </p:txBody>
      </p:sp>
      <p:grpSp>
        <p:nvGrpSpPr>
          <p:cNvPr id="19459" name="Group 6"/>
          <p:cNvGrpSpPr>
            <a:grpSpLocks/>
          </p:cNvGrpSpPr>
          <p:nvPr/>
        </p:nvGrpSpPr>
        <p:grpSpPr bwMode="auto">
          <a:xfrm>
            <a:off x="7239000" y="228600"/>
            <a:ext cx="1560513" cy="847725"/>
            <a:chOff x="2993" y="867"/>
            <a:chExt cx="2616" cy="1439"/>
          </a:xfrm>
        </p:grpSpPr>
        <p:pic>
          <p:nvPicPr>
            <p:cNvPr id="19465" name="Picture 7" descr="point1"/>
            <p:cNvPicPr>
              <a:picLocks noChangeAspect="1" noChangeArrowheads="1"/>
            </p:cNvPicPr>
            <p:nvPr/>
          </p:nvPicPr>
          <p:blipFill>
            <a:blip r:embed="rId2"/>
            <a:srcRect/>
            <a:stretch>
              <a:fillRect/>
            </a:stretch>
          </p:blipFill>
          <p:spPr bwMode="auto">
            <a:xfrm>
              <a:off x="2993" y="867"/>
              <a:ext cx="2616" cy="1439"/>
            </a:xfrm>
            <a:prstGeom prst="rect">
              <a:avLst/>
            </a:prstGeom>
            <a:noFill/>
            <a:ln w="9525">
              <a:noFill/>
              <a:miter lim="800000"/>
              <a:headEnd/>
              <a:tailEnd/>
            </a:ln>
          </p:spPr>
        </p:pic>
        <p:sp>
          <p:nvSpPr>
            <p:cNvPr id="19466" name="Oval 8"/>
            <p:cNvSpPr>
              <a:spLocks noChangeArrowheads="1"/>
            </p:cNvSpPr>
            <p:nvPr/>
          </p:nvSpPr>
          <p:spPr bwMode="auto">
            <a:xfrm>
              <a:off x="3742" y="1525"/>
              <a:ext cx="182" cy="113"/>
            </a:xfrm>
            <a:prstGeom prst="ellipse">
              <a:avLst/>
            </a:prstGeom>
            <a:noFill/>
            <a:ln w="28575" algn="ctr">
              <a:solidFill>
                <a:srgbClr val="FF0000"/>
              </a:solidFill>
              <a:round/>
              <a:headEnd/>
              <a:tailEnd/>
            </a:ln>
          </p:spPr>
          <p:txBody>
            <a:bodyPr wrap="none" anchor="ctr"/>
            <a:lstStyle/>
            <a:p>
              <a:endParaRPr lang="en-US"/>
            </a:p>
          </p:txBody>
        </p:sp>
        <p:sp>
          <p:nvSpPr>
            <p:cNvPr id="19467" name="Oval 9"/>
            <p:cNvSpPr>
              <a:spLocks noChangeArrowheads="1"/>
            </p:cNvSpPr>
            <p:nvPr/>
          </p:nvSpPr>
          <p:spPr bwMode="auto">
            <a:xfrm>
              <a:off x="3447" y="1525"/>
              <a:ext cx="272" cy="113"/>
            </a:xfrm>
            <a:prstGeom prst="ellipse">
              <a:avLst/>
            </a:prstGeom>
            <a:noFill/>
            <a:ln w="28575" algn="ctr">
              <a:solidFill>
                <a:srgbClr val="FF0000"/>
              </a:solidFill>
              <a:round/>
              <a:headEnd/>
              <a:tailEnd/>
            </a:ln>
          </p:spPr>
          <p:txBody>
            <a:bodyPr wrap="none" anchor="ctr"/>
            <a:lstStyle/>
            <a:p>
              <a:endParaRPr lang="en-US"/>
            </a:p>
          </p:txBody>
        </p:sp>
        <p:sp>
          <p:nvSpPr>
            <p:cNvPr id="19468" name="Oval 10"/>
            <p:cNvSpPr>
              <a:spLocks noChangeArrowheads="1"/>
            </p:cNvSpPr>
            <p:nvPr/>
          </p:nvSpPr>
          <p:spPr bwMode="auto">
            <a:xfrm>
              <a:off x="3220" y="1525"/>
              <a:ext cx="227" cy="113"/>
            </a:xfrm>
            <a:prstGeom prst="ellipse">
              <a:avLst/>
            </a:prstGeom>
            <a:noFill/>
            <a:ln w="28575" algn="ctr">
              <a:solidFill>
                <a:srgbClr val="FF0000"/>
              </a:solidFill>
              <a:round/>
              <a:headEnd/>
              <a:tailEnd/>
            </a:ln>
          </p:spPr>
          <p:txBody>
            <a:bodyPr wrap="none" anchor="ctr"/>
            <a:lstStyle/>
            <a:p>
              <a:endParaRPr lang="en-US"/>
            </a:p>
          </p:txBody>
        </p:sp>
        <p:sp>
          <p:nvSpPr>
            <p:cNvPr id="19469" name="Oval 11"/>
            <p:cNvSpPr>
              <a:spLocks noChangeArrowheads="1"/>
            </p:cNvSpPr>
            <p:nvPr/>
          </p:nvSpPr>
          <p:spPr bwMode="auto">
            <a:xfrm>
              <a:off x="3152" y="1480"/>
              <a:ext cx="817" cy="204"/>
            </a:xfrm>
            <a:prstGeom prst="ellipse">
              <a:avLst/>
            </a:prstGeom>
            <a:noFill/>
            <a:ln w="28575" algn="ctr">
              <a:solidFill>
                <a:srgbClr val="3333FF"/>
              </a:solidFill>
              <a:round/>
              <a:headEnd/>
              <a:tailEnd/>
            </a:ln>
          </p:spPr>
          <p:txBody>
            <a:bodyPr wrap="none" anchor="ctr"/>
            <a:lstStyle/>
            <a:p>
              <a:endParaRPr lang="en-US"/>
            </a:p>
          </p:txBody>
        </p:sp>
        <p:sp>
          <p:nvSpPr>
            <p:cNvPr id="19470" name="Oval 12"/>
            <p:cNvSpPr>
              <a:spLocks noChangeArrowheads="1"/>
            </p:cNvSpPr>
            <p:nvPr/>
          </p:nvSpPr>
          <p:spPr bwMode="auto">
            <a:xfrm>
              <a:off x="4717" y="1480"/>
              <a:ext cx="817" cy="204"/>
            </a:xfrm>
            <a:prstGeom prst="ellipse">
              <a:avLst/>
            </a:prstGeom>
            <a:noFill/>
            <a:ln w="28575" algn="ctr">
              <a:solidFill>
                <a:srgbClr val="3333FF"/>
              </a:solidFill>
              <a:round/>
              <a:headEnd/>
              <a:tailEnd/>
            </a:ln>
          </p:spPr>
          <p:txBody>
            <a:bodyPr wrap="none" anchor="ctr"/>
            <a:lstStyle/>
            <a:p>
              <a:endParaRPr lang="en-US"/>
            </a:p>
          </p:txBody>
        </p:sp>
      </p:grpSp>
      <p:pic>
        <p:nvPicPr>
          <p:cNvPr id="19460" name="Picture 4" descr="IMG_1004"/>
          <p:cNvPicPr>
            <a:picLocks noChangeAspect="1" noChangeArrowheads="1"/>
          </p:cNvPicPr>
          <p:nvPr/>
        </p:nvPicPr>
        <p:blipFill>
          <a:blip r:embed="rId3"/>
          <a:srcRect/>
          <a:stretch>
            <a:fillRect/>
          </a:stretch>
        </p:blipFill>
        <p:spPr bwMode="auto">
          <a:xfrm>
            <a:off x="1098550" y="914400"/>
            <a:ext cx="5418138" cy="4064000"/>
          </a:xfrm>
          <a:prstGeom prst="rect">
            <a:avLst/>
          </a:prstGeom>
          <a:noFill/>
          <a:ln w="9525">
            <a:noFill/>
            <a:miter lim="800000"/>
            <a:headEnd/>
            <a:tailEnd/>
          </a:ln>
        </p:spPr>
      </p:pic>
      <p:sp>
        <p:nvSpPr>
          <p:cNvPr id="19461" name="Text Box 7"/>
          <p:cNvSpPr txBox="1">
            <a:spLocks noChangeArrowheads="1"/>
          </p:cNvSpPr>
          <p:nvPr/>
        </p:nvSpPr>
        <p:spPr bwMode="auto">
          <a:xfrm>
            <a:off x="0" y="5029200"/>
            <a:ext cx="7315200" cy="1581150"/>
          </a:xfrm>
          <a:prstGeom prst="rect">
            <a:avLst/>
          </a:prstGeom>
          <a:noFill/>
          <a:ln w="9525" algn="ctr">
            <a:noFill/>
            <a:miter lim="800000"/>
            <a:headEnd/>
            <a:tailEnd/>
          </a:ln>
        </p:spPr>
        <p:txBody>
          <a:bodyPr>
            <a:spAutoFit/>
          </a:bodyPr>
          <a:lstStyle/>
          <a:p>
            <a:pPr marL="742950" indent="-285750">
              <a:spcBef>
                <a:spcPct val="50000"/>
              </a:spcBef>
            </a:pPr>
            <a:r>
              <a:rPr lang="en-US" sz="1400">
                <a:solidFill>
                  <a:schemeClr val="tx2"/>
                </a:solidFill>
                <a:latin typeface="Comic Sans MS" pitchFamily="66" charset="0"/>
              </a:rPr>
              <a:t>2 types of alignment systems:</a:t>
            </a:r>
          </a:p>
          <a:p>
            <a:pPr marL="742950" indent="-285750" algn="just">
              <a:spcBef>
                <a:spcPct val="50000"/>
              </a:spcBef>
              <a:buFontTx/>
              <a:buChar char="-"/>
            </a:pPr>
            <a:r>
              <a:rPr lang="en-US" sz="1400">
                <a:solidFill>
                  <a:schemeClr val="tx2"/>
                </a:solidFill>
                <a:latin typeface="Comic Sans MS" pitchFamily="66" charset="0"/>
              </a:rPr>
              <a:t>Wire Positioning System WPS (reference of alignment : wire; sensors measuring the vertical and transverse offset w.r.t the wire (sub micrometric resolution)</a:t>
            </a:r>
          </a:p>
          <a:p>
            <a:pPr marL="742950" indent="-285750" algn="just">
              <a:spcBef>
                <a:spcPct val="50000"/>
              </a:spcBef>
              <a:buFontTx/>
              <a:buChar char="-"/>
            </a:pPr>
            <a:r>
              <a:rPr lang="en-US" sz="1400">
                <a:solidFill>
                  <a:schemeClr val="tx2"/>
                </a:solidFill>
                <a:latin typeface="Comic Sans MS" pitchFamily="66" charset="0"/>
              </a:rPr>
              <a:t>Hydrostatic Levelling System HLS (reference of alignment is a water surface; sensors measuring the vertical distance w.r.t the reference)</a:t>
            </a:r>
          </a:p>
        </p:txBody>
      </p:sp>
      <p:pic>
        <p:nvPicPr>
          <p:cNvPr id="19462" name="Picture 7" descr="principe_hls3"/>
          <p:cNvPicPr>
            <a:picLocks noGrp="1" noChangeAspect="1" noChangeArrowheads="1"/>
          </p:cNvPicPr>
          <p:nvPr>
            <p:ph sz="half" idx="1"/>
          </p:nvPr>
        </p:nvPicPr>
        <p:blipFill>
          <a:blip r:embed="rId4"/>
          <a:srcRect/>
          <a:stretch>
            <a:fillRect/>
          </a:stretch>
        </p:blipFill>
        <p:spPr>
          <a:xfrm>
            <a:off x="7343775" y="5791200"/>
            <a:ext cx="1800225" cy="915988"/>
          </a:xfrm>
        </p:spPr>
      </p:pic>
      <p:pic>
        <p:nvPicPr>
          <p:cNvPr id="19463" name="Picture 13" descr="IMG_1006"/>
          <p:cNvPicPr>
            <a:picLocks noChangeAspect="1" noChangeArrowheads="1"/>
          </p:cNvPicPr>
          <p:nvPr/>
        </p:nvPicPr>
        <p:blipFill>
          <a:blip r:embed="rId5"/>
          <a:srcRect/>
          <a:stretch>
            <a:fillRect/>
          </a:stretch>
        </p:blipFill>
        <p:spPr bwMode="auto">
          <a:xfrm>
            <a:off x="5822950" y="1263650"/>
            <a:ext cx="2482850" cy="3308350"/>
          </a:xfrm>
          <a:prstGeom prst="rect">
            <a:avLst/>
          </a:prstGeom>
          <a:noFill/>
          <a:ln w="9525">
            <a:noFill/>
            <a:miter lim="800000"/>
            <a:headEnd/>
            <a:tailEnd/>
          </a:ln>
        </p:spPr>
      </p:pic>
      <p:pic>
        <p:nvPicPr>
          <p:cNvPr id="19464" name="Image 13" descr="wps-calibration.jpg"/>
          <p:cNvPicPr>
            <a:picLocks noChangeAspect="1"/>
          </p:cNvPicPr>
          <p:nvPr/>
        </p:nvPicPr>
        <p:blipFill>
          <a:blip r:embed="rId6"/>
          <a:srcRect/>
          <a:stretch>
            <a:fillRect/>
          </a:stretch>
        </p:blipFill>
        <p:spPr bwMode="auto">
          <a:xfrm>
            <a:off x="7620000" y="4724400"/>
            <a:ext cx="1157288" cy="1000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20482" name="Picture 2" descr="IMG_2613"/>
          <p:cNvPicPr>
            <a:picLocks noChangeAspect="1" noChangeArrowheads="1"/>
          </p:cNvPicPr>
          <p:nvPr/>
        </p:nvPicPr>
        <p:blipFill>
          <a:blip r:embed="rId2"/>
          <a:srcRect/>
          <a:stretch>
            <a:fillRect/>
          </a:stretch>
        </p:blipFill>
        <p:spPr bwMode="auto">
          <a:xfrm>
            <a:off x="0" y="333375"/>
            <a:ext cx="9288463" cy="6192838"/>
          </a:xfrm>
          <a:prstGeom prst="rect">
            <a:avLst/>
          </a:prstGeom>
          <a:noFill/>
          <a:ln w="9525">
            <a:noFill/>
            <a:miter lim="800000"/>
            <a:headEnd/>
            <a:tailEnd/>
          </a:ln>
        </p:spPr>
      </p:pic>
      <p:pic>
        <p:nvPicPr>
          <p:cNvPr id="20483" name="Picture 3"/>
          <p:cNvPicPr>
            <a:picLocks noChangeAspect="1" noChangeArrowheads="1"/>
          </p:cNvPicPr>
          <p:nvPr/>
        </p:nvPicPr>
        <p:blipFill>
          <a:blip r:embed="rId3"/>
          <a:srcRect/>
          <a:stretch>
            <a:fillRect/>
          </a:stretch>
        </p:blipFill>
        <p:spPr bwMode="auto">
          <a:xfrm>
            <a:off x="5003800" y="0"/>
            <a:ext cx="4140200" cy="1017588"/>
          </a:xfrm>
          <a:prstGeom prst="rect">
            <a:avLst/>
          </a:prstGeom>
          <a:noFill/>
          <a:ln w="9525">
            <a:noFill/>
            <a:miter lim="800000"/>
            <a:headEnd/>
            <a:tailEnd/>
          </a:ln>
        </p:spPr>
      </p:pic>
      <p:cxnSp>
        <p:nvCxnSpPr>
          <p:cNvPr id="6" name="Straight Arrow Connector 5"/>
          <p:cNvCxnSpPr/>
          <p:nvPr/>
        </p:nvCxnSpPr>
        <p:spPr>
          <a:xfrm rot="5400000">
            <a:off x="2963863" y="5680075"/>
            <a:ext cx="1357312" cy="1588"/>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0485" name="TextBox 6"/>
          <p:cNvSpPr txBox="1">
            <a:spLocks noChangeArrowheads="1"/>
          </p:cNvSpPr>
          <p:nvPr/>
        </p:nvSpPr>
        <p:spPr bwMode="auto">
          <a:xfrm>
            <a:off x="3000375" y="5357813"/>
            <a:ext cx="928688" cy="369887"/>
          </a:xfrm>
          <a:prstGeom prst="rect">
            <a:avLst/>
          </a:prstGeom>
          <a:noFill/>
          <a:ln w="9525">
            <a:noFill/>
            <a:miter lim="800000"/>
            <a:headEnd/>
            <a:tailEnd/>
          </a:ln>
        </p:spPr>
        <p:txBody>
          <a:bodyPr>
            <a:spAutoFit/>
          </a:bodyPr>
          <a:lstStyle/>
          <a:p>
            <a:r>
              <a:rPr lang="fr-CH"/>
              <a:t>16 m</a:t>
            </a:r>
            <a:endParaRPr lang="en-US"/>
          </a:p>
        </p:txBody>
      </p:sp>
      <p:pic>
        <p:nvPicPr>
          <p:cNvPr id="20486" name="Picture 2"/>
          <p:cNvPicPr>
            <a:picLocks noChangeAspect="1" noChangeArrowheads="1"/>
          </p:cNvPicPr>
          <p:nvPr/>
        </p:nvPicPr>
        <p:blipFill>
          <a:blip r:embed="rId4"/>
          <a:srcRect/>
          <a:stretch>
            <a:fillRect/>
          </a:stretch>
        </p:blipFill>
        <p:spPr bwMode="auto">
          <a:xfrm>
            <a:off x="152400" y="5486400"/>
            <a:ext cx="5248275" cy="971550"/>
          </a:xfrm>
          <a:prstGeom prst="rect">
            <a:avLst/>
          </a:prstGeom>
          <a:noFill/>
          <a:ln w="9525">
            <a:noFill/>
            <a:miter lim="800000"/>
            <a:headEnd/>
            <a:tailEnd/>
          </a:ln>
        </p:spPr>
      </p:pic>
      <p:sp>
        <p:nvSpPr>
          <p:cNvPr id="8" name="Text Box 5"/>
          <p:cNvSpPr txBox="1">
            <a:spLocks noChangeArrowheads="1"/>
          </p:cNvSpPr>
          <p:nvPr/>
        </p:nvSpPr>
        <p:spPr bwMode="auto">
          <a:xfrm>
            <a:off x="0" y="0"/>
            <a:ext cx="3962400" cy="338138"/>
          </a:xfrm>
          <a:prstGeom prst="rect">
            <a:avLst/>
          </a:prstGeom>
          <a:solidFill>
            <a:schemeClr val="accent6">
              <a:lumMod val="20000"/>
              <a:lumOff val="80000"/>
            </a:schemeClr>
          </a:solidFill>
          <a:ln w="9525" algn="ctr">
            <a:noFill/>
            <a:miter lim="800000"/>
            <a:headEnd/>
            <a:tailEnd/>
          </a:ln>
        </p:spPr>
        <p:txBody>
          <a:bodyPr>
            <a:spAutoFit/>
          </a:bodyPr>
          <a:lstStyle/>
          <a:p>
            <a:pPr marL="742950" indent="-657225" algn="just">
              <a:spcBef>
                <a:spcPct val="50000"/>
              </a:spcBef>
              <a:defRPr/>
            </a:pPr>
            <a:r>
              <a:rPr lang="en-US" sz="1600" dirty="0">
                <a:solidFill>
                  <a:schemeClr val="tx2"/>
                </a:solidFill>
                <a:latin typeface="Comic Sans MS" pitchFamily="66" charset="0"/>
              </a:rPr>
              <a:t>Radial link between left and right side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0"/>
          </p:nvPr>
        </p:nvSpPr>
        <p:spPr/>
        <p:txBody>
          <a:bodyPr/>
          <a:lstStyle/>
          <a:p>
            <a:pPr>
              <a:defRPr/>
            </a:pPr>
            <a:fld id="{71CB7784-3BF0-44D7-935D-0555D3BA3928}" type="slidenum">
              <a:rPr lang="fr-FR"/>
              <a:pPr>
                <a:defRPr/>
              </a:pPr>
              <a:t>6</a:t>
            </a:fld>
            <a:endParaRPr lang="fr-FR" dirty="0"/>
          </a:p>
        </p:txBody>
      </p:sp>
      <p:sp>
        <p:nvSpPr>
          <p:cNvPr id="21506" name="Text Box 3"/>
          <p:cNvSpPr txBox="1">
            <a:spLocks noChangeArrowheads="1"/>
          </p:cNvSpPr>
          <p:nvPr/>
        </p:nvSpPr>
        <p:spPr bwMode="auto">
          <a:xfrm>
            <a:off x="0" y="304800"/>
            <a:ext cx="4648200" cy="461963"/>
          </a:xfrm>
          <a:prstGeom prst="rect">
            <a:avLst/>
          </a:prstGeom>
          <a:solidFill>
            <a:srgbClr val="EAAF44"/>
          </a:solidFill>
          <a:ln w="9525">
            <a:noFill/>
            <a:miter lim="800000"/>
            <a:headEnd/>
            <a:tailEnd/>
          </a:ln>
        </p:spPr>
        <p:txBody>
          <a:bodyPr>
            <a:spAutoFit/>
          </a:bodyPr>
          <a:lstStyle/>
          <a:p>
            <a:pPr>
              <a:spcBef>
                <a:spcPct val="50000"/>
              </a:spcBef>
            </a:pPr>
            <a:r>
              <a:rPr lang="en-US">
                <a:solidFill>
                  <a:schemeClr val="tx2"/>
                </a:solidFill>
                <a:latin typeface="Comic Sans MS" pitchFamily="66" charset="0"/>
              </a:rPr>
              <a:t>Introduction : case of the LHC</a:t>
            </a:r>
          </a:p>
        </p:txBody>
      </p:sp>
      <p:pic>
        <p:nvPicPr>
          <p:cNvPr id="21507" name="Picture 2"/>
          <p:cNvPicPr>
            <a:picLocks noChangeAspect="1" noChangeArrowheads="1"/>
          </p:cNvPicPr>
          <p:nvPr/>
        </p:nvPicPr>
        <p:blipFill>
          <a:blip r:embed="rId2"/>
          <a:srcRect/>
          <a:stretch>
            <a:fillRect/>
          </a:stretch>
        </p:blipFill>
        <p:spPr bwMode="auto">
          <a:xfrm>
            <a:off x="228600" y="1295400"/>
            <a:ext cx="5448300" cy="1333500"/>
          </a:xfrm>
          <a:prstGeom prst="rect">
            <a:avLst/>
          </a:prstGeom>
          <a:noFill/>
          <a:ln w="9525">
            <a:noFill/>
            <a:miter lim="800000"/>
            <a:headEnd/>
            <a:tailEnd/>
          </a:ln>
        </p:spPr>
      </p:pic>
      <p:pic>
        <p:nvPicPr>
          <p:cNvPr id="21508" name="Picture 2"/>
          <p:cNvPicPr>
            <a:picLocks noChangeAspect="1" noChangeArrowheads="1"/>
          </p:cNvPicPr>
          <p:nvPr/>
        </p:nvPicPr>
        <p:blipFill>
          <a:blip r:embed="rId3"/>
          <a:srcRect/>
          <a:stretch>
            <a:fillRect/>
          </a:stretch>
        </p:blipFill>
        <p:spPr bwMode="auto">
          <a:xfrm>
            <a:off x="6096000" y="304800"/>
            <a:ext cx="2743200" cy="2381250"/>
          </a:xfrm>
          <a:prstGeom prst="rect">
            <a:avLst/>
          </a:prstGeom>
          <a:noFill/>
          <a:ln w="9525">
            <a:noFill/>
            <a:miter lim="800000"/>
            <a:headEnd/>
            <a:tailEnd/>
          </a:ln>
        </p:spPr>
      </p:pic>
      <p:sp>
        <p:nvSpPr>
          <p:cNvPr id="21509" name="TextBox 12"/>
          <p:cNvSpPr txBox="1">
            <a:spLocks noChangeArrowheads="1"/>
          </p:cNvSpPr>
          <p:nvPr/>
        </p:nvSpPr>
        <p:spPr bwMode="auto">
          <a:xfrm>
            <a:off x="6629400" y="2514600"/>
            <a:ext cx="1981200" cy="276225"/>
          </a:xfrm>
          <a:prstGeom prst="rect">
            <a:avLst/>
          </a:prstGeom>
          <a:noFill/>
          <a:ln w="9525">
            <a:noFill/>
            <a:miter lim="800000"/>
            <a:headEnd/>
            <a:tailEnd/>
          </a:ln>
        </p:spPr>
        <p:txBody>
          <a:bodyPr>
            <a:spAutoFit/>
          </a:bodyPr>
          <a:lstStyle/>
          <a:p>
            <a:r>
              <a:rPr lang="en-US" sz="1200">
                <a:solidFill>
                  <a:schemeClr val="tx2"/>
                </a:solidFill>
                <a:latin typeface="Comic Sans MS" pitchFamily="66" charset="0"/>
                <a:sym typeface="Wingdings" pitchFamily="2" charset="2"/>
              </a:rPr>
              <a:t>From Mathieu DOUR</a:t>
            </a:r>
          </a:p>
        </p:txBody>
      </p:sp>
      <p:pic>
        <p:nvPicPr>
          <p:cNvPr id="21510" name="Picture 13" descr="P3070060.JPG"/>
          <p:cNvPicPr>
            <a:picLocks noChangeAspect="1"/>
          </p:cNvPicPr>
          <p:nvPr/>
        </p:nvPicPr>
        <p:blipFill>
          <a:blip r:embed="rId4"/>
          <a:srcRect/>
          <a:stretch>
            <a:fillRect/>
          </a:stretch>
        </p:blipFill>
        <p:spPr bwMode="auto">
          <a:xfrm>
            <a:off x="914400" y="2514600"/>
            <a:ext cx="2914650" cy="3886200"/>
          </a:xfrm>
          <a:prstGeom prst="rect">
            <a:avLst/>
          </a:prstGeom>
          <a:noFill/>
          <a:ln w="9525">
            <a:noFill/>
            <a:miter lim="800000"/>
            <a:headEnd/>
            <a:tailEnd/>
          </a:ln>
        </p:spPr>
      </p:pic>
      <p:pic>
        <p:nvPicPr>
          <p:cNvPr id="21511" name="Picture 15" descr="P3070052.JPG"/>
          <p:cNvPicPr>
            <a:picLocks noChangeAspect="1"/>
          </p:cNvPicPr>
          <p:nvPr/>
        </p:nvPicPr>
        <p:blipFill>
          <a:blip r:embed="rId5"/>
          <a:srcRect/>
          <a:stretch>
            <a:fillRect/>
          </a:stretch>
        </p:blipFill>
        <p:spPr bwMode="auto">
          <a:xfrm>
            <a:off x="3200400" y="4038600"/>
            <a:ext cx="3556000" cy="2667000"/>
          </a:xfrm>
          <a:prstGeom prst="rect">
            <a:avLst/>
          </a:prstGeom>
          <a:noFill/>
          <a:ln w="9525">
            <a:noFill/>
            <a:miter lim="800000"/>
            <a:headEnd/>
            <a:tailEnd/>
          </a:ln>
        </p:spPr>
      </p:pic>
      <p:pic>
        <p:nvPicPr>
          <p:cNvPr id="21512" name="Picture 14" descr="2007-05-16 09-49-52.jpg"/>
          <p:cNvPicPr>
            <a:picLocks noChangeAspect="1"/>
          </p:cNvPicPr>
          <p:nvPr/>
        </p:nvPicPr>
        <p:blipFill>
          <a:blip r:embed="rId6"/>
          <a:srcRect/>
          <a:stretch>
            <a:fillRect/>
          </a:stretch>
        </p:blipFill>
        <p:spPr bwMode="auto">
          <a:xfrm>
            <a:off x="6324600" y="3429000"/>
            <a:ext cx="2457450" cy="3276600"/>
          </a:xfrm>
          <a:prstGeom prst="rect">
            <a:avLst/>
          </a:prstGeom>
          <a:noFill/>
          <a:ln w="9525">
            <a:noFill/>
            <a:miter lim="800000"/>
            <a:headEnd/>
            <a:tailEnd/>
          </a:ln>
        </p:spPr>
      </p:pic>
      <p:sp>
        <p:nvSpPr>
          <p:cNvPr id="17" name="Text Box 5"/>
          <p:cNvSpPr txBox="1">
            <a:spLocks noChangeArrowheads="1"/>
          </p:cNvSpPr>
          <p:nvPr/>
        </p:nvSpPr>
        <p:spPr bwMode="auto">
          <a:xfrm>
            <a:off x="304800" y="914400"/>
            <a:ext cx="4343400" cy="338138"/>
          </a:xfrm>
          <a:prstGeom prst="rect">
            <a:avLst/>
          </a:prstGeom>
          <a:solidFill>
            <a:schemeClr val="accent6">
              <a:lumMod val="20000"/>
              <a:lumOff val="80000"/>
            </a:schemeClr>
          </a:solidFill>
          <a:ln w="9525" algn="ctr">
            <a:noFill/>
            <a:miter lim="800000"/>
            <a:headEnd/>
            <a:tailEnd/>
          </a:ln>
        </p:spPr>
        <p:txBody>
          <a:bodyPr>
            <a:spAutoFit/>
          </a:bodyPr>
          <a:lstStyle/>
          <a:p>
            <a:pPr marL="742950" indent="-657225" algn="just">
              <a:spcBef>
                <a:spcPct val="50000"/>
              </a:spcBef>
              <a:defRPr/>
            </a:pPr>
            <a:r>
              <a:rPr lang="en-US" sz="1600" dirty="0">
                <a:solidFill>
                  <a:schemeClr val="tx2"/>
                </a:solidFill>
                <a:latin typeface="Comic Sans MS" pitchFamily="66" charset="0"/>
              </a:rPr>
              <a:t>Vertical link between left and right side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0"/>
          </p:nvPr>
        </p:nvSpPr>
        <p:spPr/>
        <p:txBody>
          <a:bodyPr/>
          <a:lstStyle/>
          <a:p>
            <a:pPr>
              <a:defRPr/>
            </a:pPr>
            <a:fld id="{D6746B19-918F-4E01-93EE-871FD1531D00}" type="slidenum">
              <a:rPr lang="fr-FR"/>
              <a:pPr>
                <a:defRPr/>
              </a:pPr>
              <a:t>7</a:t>
            </a:fld>
            <a:endParaRPr lang="fr-FR" dirty="0"/>
          </a:p>
        </p:txBody>
      </p:sp>
      <p:sp>
        <p:nvSpPr>
          <p:cNvPr id="22530" name="Text Box 3"/>
          <p:cNvSpPr txBox="1">
            <a:spLocks noChangeArrowheads="1"/>
          </p:cNvSpPr>
          <p:nvPr/>
        </p:nvSpPr>
        <p:spPr bwMode="auto">
          <a:xfrm>
            <a:off x="0" y="457200"/>
            <a:ext cx="5610225" cy="457200"/>
          </a:xfrm>
          <a:prstGeom prst="rect">
            <a:avLst/>
          </a:prstGeom>
          <a:solidFill>
            <a:srgbClr val="EAAF44"/>
          </a:solidFill>
          <a:ln w="9525">
            <a:noFill/>
            <a:miter lim="800000"/>
            <a:headEnd/>
            <a:tailEnd/>
          </a:ln>
        </p:spPr>
        <p:txBody>
          <a:bodyPr>
            <a:spAutoFit/>
          </a:bodyPr>
          <a:lstStyle/>
          <a:p>
            <a:pPr>
              <a:spcBef>
                <a:spcPct val="50000"/>
              </a:spcBef>
            </a:pPr>
            <a:r>
              <a:rPr lang="en-US">
                <a:solidFill>
                  <a:schemeClr val="tx2"/>
                </a:solidFill>
                <a:latin typeface="Comic Sans MS" pitchFamily="66" charset="0"/>
              </a:rPr>
              <a:t>Introduction : case of CLIC main linac</a:t>
            </a:r>
          </a:p>
        </p:txBody>
      </p:sp>
      <p:sp>
        <p:nvSpPr>
          <p:cNvPr id="22531" name="Text Box 2"/>
          <p:cNvSpPr txBox="1">
            <a:spLocks noChangeArrowheads="1"/>
          </p:cNvSpPr>
          <p:nvPr/>
        </p:nvSpPr>
        <p:spPr bwMode="auto">
          <a:xfrm>
            <a:off x="701675" y="2224088"/>
            <a:ext cx="2087563" cy="314325"/>
          </a:xfrm>
          <a:prstGeom prst="rect">
            <a:avLst/>
          </a:prstGeom>
          <a:solidFill>
            <a:schemeClr val="accent1"/>
          </a:solidFill>
          <a:ln w="9525">
            <a:solidFill>
              <a:schemeClr val="tx1"/>
            </a:solidFill>
            <a:miter lim="800000"/>
            <a:headEnd/>
            <a:tailEnd/>
          </a:ln>
        </p:spPr>
        <p:txBody>
          <a:bodyPr>
            <a:spAutoFit/>
          </a:bodyPr>
          <a:lstStyle/>
          <a:p>
            <a:pPr>
              <a:spcBef>
                <a:spcPct val="50000"/>
              </a:spcBef>
            </a:pPr>
            <a:r>
              <a:rPr lang="fr-CH" sz="1400">
                <a:solidFill>
                  <a:schemeClr val="bg1"/>
                </a:solidFill>
                <a:latin typeface="Comic Sans MS" pitchFamily="66" charset="0"/>
              </a:rPr>
              <a:t>Within +/- 0.1 mm (1</a:t>
            </a:r>
            <a:r>
              <a:rPr lang="fr-CH" sz="1400">
                <a:solidFill>
                  <a:schemeClr val="bg1"/>
                </a:solidFill>
                <a:latin typeface="Symbol" pitchFamily="18" charset="2"/>
              </a:rPr>
              <a:t>s</a:t>
            </a:r>
            <a:r>
              <a:rPr lang="fr-CH" sz="1400">
                <a:solidFill>
                  <a:schemeClr val="bg1"/>
                </a:solidFill>
                <a:latin typeface="Comic Sans MS" pitchFamily="66" charset="0"/>
              </a:rPr>
              <a:t>)</a:t>
            </a:r>
            <a:endParaRPr lang="en-US" sz="1400">
              <a:solidFill>
                <a:schemeClr val="bg1"/>
              </a:solidFill>
              <a:latin typeface="Comic Sans MS" pitchFamily="66" charset="0"/>
            </a:endParaRPr>
          </a:p>
        </p:txBody>
      </p:sp>
      <p:sp>
        <p:nvSpPr>
          <p:cNvPr id="22532" name="Text Box 10"/>
          <p:cNvSpPr txBox="1">
            <a:spLocks noChangeArrowheads="1"/>
          </p:cNvSpPr>
          <p:nvPr/>
        </p:nvSpPr>
        <p:spPr bwMode="auto">
          <a:xfrm>
            <a:off x="263525" y="1785938"/>
            <a:ext cx="3132138" cy="338137"/>
          </a:xfrm>
          <a:prstGeom prst="rect">
            <a:avLst/>
          </a:prstGeom>
          <a:noFill/>
          <a:ln w="9525">
            <a:noFill/>
            <a:miter lim="800000"/>
            <a:headEnd/>
            <a:tailEnd/>
          </a:ln>
        </p:spPr>
        <p:txBody>
          <a:bodyPr>
            <a:spAutoFit/>
          </a:bodyPr>
          <a:lstStyle/>
          <a:p>
            <a:pPr>
              <a:spcBef>
                <a:spcPct val="50000"/>
              </a:spcBef>
            </a:pPr>
            <a:r>
              <a:rPr lang="en-US" sz="1600">
                <a:solidFill>
                  <a:schemeClr val="tx2"/>
                </a:solidFill>
                <a:latin typeface="Comic Sans MS" pitchFamily="66" charset="0"/>
              </a:rPr>
              <a:t>Mechanical pre-alignment</a:t>
            </a:r>
          </a:p>
        </p:txBody>
      </p:sp>
      <p:sp>
        <p:nvSpPr>
          <p:cNvPr id="22533" name="Text Box 11"/>
          <p:cNvSpPr txBox="1">
            <a:spLocks noChangeArrowheads="1"/>
          </p:cNvSpPr>
          <p:nvPr/>
        </p:nvSpPr>
        <p:spPr bwMode="auto">
          <a:xfrm>
            <a:off x="3586163" y="1785938"/>
            <a:ext cx="2482850" cy="338137"/>
          </a:xfrm>
          <a:prstGeom prst="rect">
            <a:avLst/>
          </a:prstGeom>
          <a:noFill/>
          <a:ln w="9525">
            <a:noFill/>
            <a:miter lim="800000"/>
            <a:headEnd/>
            <a:tailEnd/>
          </a:ln>
        </p:spPr>
        <p:txBody>
          <a:bodyPr>
            <a:spAutoFit/>
          </a:bodyPr>
          <a:lstStyle/>
          <a:p>
            <a:pPr>
              <a:spcBef>
                <a:spcPct val="50000"/>
              </a:spcBef>
            </a:pPr>
            <a:r>
              <a:rPr lang="en-US" sz="1600">
                <a:solidFill>
                  <a:schemeClr val="tx2"/>
                </a:solidFill>
                <a:latin typeface="Comic Sans MS" pitchFamily="66" charset="0"/>
              </a:rPr>
              <a:t>Active pre-alignment</a:t>
            </a:r>
          </a:p>
        </p:txBody>
      </p:sp>
      <p:sp>
        <p:nvSpPr>
          <p:cNvPr id="22534" name="Text Box 12"/>
          <p:cNvSpPr txBox="1">
            <a:spLocks noChangeArrowheads="1"/>
          </p:cNvSpPr>
          <p:nvPr/>
        </p:nvSpPr>
        <p:spPr bwMode="auto">
          <a:xfrm>
            <a:off x="6543675" y="1822450"/>
            <a:ext cx="3140075" cy="708025"/>
          </a:xfrm>
          <a:prstGeom prst="rect">
            <a:avLst/>
          </a:prstGeom>
          <a:noFill/>
          <a:ln w="9525">
            <a:noFill/>
            <a:miter lim="800000"/>
            <a:headEnd/>
            <a:tailEnd/>
          </a:ln>
        </p:spPr>
        <p:txBody>
          <a:bodyPr>
            <a:spAutoFit/>
          </a:bodyPr>
          <a:lstStyle/>
          <a:p>
            <a:pPr>
              <a:spcBef>
                <a:spcPct val="50000"/>
              </a:spcBef>
            </a:pPr>
            <a:r>
              <a:rPr lang="en-US" sz="1600">
                <a:solidFill>
                  <a:srgbClr val="0000FF"/>
                </a:solidFill>
                <a:latin typeface="Comic Sans MS" pitchFamily="66" charset="0"/>
              </a:rPr>
              <a:t> </a:t>
            </a:r>
            <a:r>
              <a:rPr lang="en-US" sz="1600">
                <a:solidFill>
                  <a:schemeClr val="tx2"/>
                </a:solidFill>
                <a:latin typeface="Comic Sans MS" pitchFamily="66" charset="0"/>
              </a:rPr>
              <a:t>Beam based alignment</a:t>
            </a:r>
          </a:p>
          <a:p>
            <a:pPr>
              <a:spcBef>
                <a:spcPct val="50000"/>
              </a:spcBef>
            </a:pPr>
            <a:r>
              <a:rPr lang="en-US" sz="1600">
                <a:solidFill>
                  <a:schemeClr val="tx2"/>
                </a:solidFill>
                <a:latin typeface="Comic Sans MS" pitchFamily="66" charset="0"/>
              </a:rPr>
              <a:t> Beam based feedbacks</a:t>
            </a:r>
          </a:p>
        </p:txBody>
      </p:sp>
      <p:sp>
        <p:nvSpPr>
          <p:cNvPr id="22535" name="Text Box 2"/>
          <p:cNvSpPr txBox="1">
            <a:spLocks noChangeArrowheads="1"/>
          </p:cNvSpPr>
          <p:nvPr/>
        </p:nvSpPr>
        <p:spPr bwMode="auto">
          <a:xfrm>
            <a:off x="3768725" y="2224088"/>
            <a:ext cx="2098675" cy="314325"/>
          </a:xfrm>
          <a:prstGeom prst="rect">
            <a:avLst/>
          </a:prstGeom>
          <a:solidFill>
            <a:schemeClr val="accent1"/>
          </a:solidFill>
          <a:ln w="9525">
            <a:solidFill>
              <a:schemeClr val="tx1"/>
            </a:solidFill>
            <a:miter lim="800000"/>
            <a:headEnd/>
            <a:tailEnd/>
          </a:ln>
        </p:spPr>
        <p:txBody>
          <a:bodyPr>
            <a:spAutoFit/>
          </a:bodyPr>
          <a:lstStyle/>
          <a:p>
            <a:pPr>
              <a:spcBef>
                <a:spcPct val="50000"/>
              </a:spcBef>
            </a:pPr>
            <a:r>
              <a:rPr lang="en-US" sz="1400">
                <a:solidFill>
                  <a:schemeClr val="bg1"/>
                </a:solidFill>
                <a:latin typeface="Comic Sans MS" pitchFamily="66" charset="0"/>
              </a:rPr>
              <a:t>Within ± 14 µm (1</a:t>
            </a:r>
            <a:r>
              <a:rPr lang="el-GR" sz="1400">
                <a:solidFill>
                  <a:schemeClr val="bg1"/>
                </a:solidFill>
                <a:latin typeface="Comic Sans MS" pitchFamily="66" charset="0"/>
              </a:rPr>
              <a:t>σ</a:t>
            </a:r>
            <a:r>
              <a:rPr lang="en-US" sz="1400">
                <a:solidFill>
                  <a:schemeClr val="bg1"/>
                </a:solidFill>
                <a:latin typeface="Comic Sans MS" pitchFamily="66" charset="0"/>
              </a:rPr>
              <a:t>) </a:t>
            </a:r>
          </a:p>
        </p:txBody>
      </p:sp>
      <p:sp>
        <p:nvSpPr>
          <p:cNvPr id="11" name="Right Arrow 10"/>
          <p:cNvSpPr/>
          <p:nvPr/>
        </p:nvSpPr>
        <p:spPr>
          <a:xfrm>
            <a:off x="3048000" y="2133600"/>
            <a:ext cx="438150" cy="14605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 name="Right Arrow 11"/>
          <p:cNvSpPr/>
          <p:nvPr/>
        </p:nvSpPr>
        <p:spPr>
          <a:xfrm>
            <a:off x="6069013" y="2078038"/>
            <a:ext cx="438150" cy="14605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22538" name="Picture 3" descr="schema2.JPG"/>
          <p:cNvPicPr>
            <a:picLocks noChangeAspect="1"/>
          </p:cNvPicPr>
          <p:nvPr/>
        </p:nvPicPr>
        <p:blipFill>
          <a:blip r:embed="rId2"/>
          <a:srcRect/>
          <a:stretch>
            <a:fillRect/>
          </a:stretch>
        </p:blipFill>
        <p:spPr bwMode="auto">
          <a:xfrm>
            <a:off x="381000" y="2819400"/>
            <a:ext cx="3505200" cy="1624013"/>
          </a:xfrm>
          <a:prstGeom prst="rect">
            <a:avLst/>
          </a:prstGeom>
          <a:noFill/>
          <a:ln w="9525">
            <a:noFill/>
            <a:miter lim="800000"/>
            <a:headEnd/>
            <a:tailEnd/>
          </a:ln>
        </p:spPr>
      </p:pic>
      <p:sp>
        <p:nvSpPr>
          <p:cNvPr id="22539" name="Text Box 12"/>
          <p:cNvSpPr txBox="1">
            <a:spLocks noChangeArrowheads="1"/>
          </p:cNvSpPr>
          <p:nvPr/>
        </p:nvSpPr>
        <p:spPr bwMode="auto">
          <a:xfrm>
            <a:off x="4419600" y="2971800"/>
            <a:ext cx="4038600" cy="1314450"/>
          </a:xfrm>
          <a:prstGeom prst="rect">
            <a:avLst/>
          </a:prstGeom>
          <a:noFill/>
          <a:ln w="9525">
            <a:noFill/>
            <a:miter lim="800000"/>
            <a:headEnd/>
            <a:tailEnd/>
          </a:ln>
        </p:spPr>
        <p:txBody>
          <a:bodyPr>
            <a:spAutoFit/>
          </a:bodyPr>
          <a:lstStyle/>
          <a:p>
            <a:pPr>
              <a:spcBef>
                <a:spcPct val="50000"/>
              </a:spcBef>
            </a:pPr>
            <a:r>
              <a:rPr lang="en-US" sz="1600">
                <a:solidFill>
                  <a:schemeClr val="tx2"/>
                </a:solidFill>
                <a:latin typeface="Comic Sans MS" pitchFamily="66" charset="0"/>
              </a:rPr>
              <a:t>After computation, for a sliding window of 200 m, the standard deviations of the transverse position of the zero of each component w.r.t.  the straight fitting line must be inferior to 14 </a:t>
            </a:r>
            <a:r>
              <a:rPr lang="el-GR" sz="1600">
                <a:solidFill>
                  <a:schemeClr val="tx2"/>
                </a:solidFill>
                <a:cs typeface="Arial" charset="0"/>
              </a:rPr>
              <a:t>μ</a:t>
            </a:r>
            <a:r>
              <a:rPr lang="en-US" sz="1600">
                <a:solidFill>
                  <a:schemeClr val="tx2"/>
                </a:solidFill>
                <a:latin typeface="Comic Sans MS" pitchFamily="66" charset="0"/>
              </a:rPr>
              <a:t>m</a:t>
            </a:r>
          </a:p>
        </p:txBody>
      </p:sp>
      <p:sp>
        <p:nvSpPr>
          <p:cNvPr id="22540" name="TextBox 5"/>
          <p:cNvSpPr txBox="1">
            <a:spLocks noChangeArrowheads="1"/>
          </p:cNvSpPr>
          <p:nvPr/>
        </p:nvSpPr>
        <p:spPr bwMode="auto">
          <a:xfrm>
            <a:off x="1295400" y="5562600"/>
            <a:ext cx="2286000" cy="338138"/>
          </a:xfrm>
          <a:prstGeom prst="rect">
            <a:avLst/>
          </a:prstGeom>
          <a:noFill/>
          <a:ln w="9525">
            <a:noFill/>
            <a:miter lim="800000"/>
            <a:headEnd/>
            <a:tailEnd/>
          </a:ln>
        </p:spPr>
        <p:txBody>
          <a:bodyPr>
            <a:spAutoFit/>
          </a:bodyPr>
          <a:lstStyle/>
          <a:p>
            <a:r>
              <a:rPr lang="en-US" sz="1600">
                <a:solidFill>
                  <a:schemeClr val="tx2"/>
                </a:solidFill>
                <a:latin typeface="Comic Sans MS" pitchFamily="66" charset="0"/>
                <a:sym typeface="Wingdings" pitchFamily="2" charset="2"/>
              </a:rPr>
              <a:t>Active pre-alignment</a:t>
            </a:r>
          </a:p>
        </p:txBody>
      </p:sp>
      <p:sp>
        <p:nvSpPr>
          <p:cNvPr id="16" name="TextBox 8"/>
          <p:cNvSpPr txBox="1">
            <a:spLocks noChangeArrowheads="1"/>
          </p:cNvSpPr>
          <p:nvPr/>
        </p:nvSpPr>
        <p:spPr bwMode="auto">
          <a:xfrm>
            <a:off x="3581400" y="5486400"/>
            <a:ext cx="401638" cy="461963"/>
          </a:xfrm>
          <a:prstGeom prst="rect">
            <a:avLst/>
          </a:prstGeom>
          <a:noFill/>
          <a:ln w="9525">
            <a:noFill/>
            <a:miter lim="800000"/>
            <a:headEnd/>
            <a:tailEnd/>
          </a:ln>
        </p:spPr>
        <p:txBody>
          <a:bodyPr>
            <a:spAutoFit/>
          </a:bodyPr>
          <a:lstStyle/>
          <a:p>
            <a:pPr>
              <a:defRPr/>
            </a:pPr>
            <a:r>
              <a:rPr lang="fr-CH" dirty="0">
                <a:solidFill>
                  <a:schemeClr val="accent6">
                    <a:lumMod val="75000"/>
                  </a:schemeClr>
                </a:solidFill>
                <a:latin typeface="Comic Sans MS" pitchFamily="66" charset="0"/>
                <a:sym typeface="Wingdings" pitchFamily="2" charset="2"/>
              </a:rPr>
              <a:t>=</a:t>
            </a:r>
            <a:endParaRPr lang="en-US" dirty="0">
              <a:solidFill>
                <a:schemeClr val="accent6">
                  <a:lumMod val="75000"/>
                </a:schemeClr>
              </a:solidFill>
              <a:latin typeface="Comic Sans MS" pitchFamily="66" charset="0"/>
              <a:sym typeface="Wingdings" pitchFamily="2" charset="2"/>
            </a:endParaRPr>
          </a:p>
        </p:txBody>
      </p:sp>
      <p:sp>
        <p:nvSpPr>
          <p:cNvPr id="22542" name="TextBox 6"/>
          <p:cNvSpPr txBox="1">
            <a:spLocks noChangeArrowheads="1"/>
          </p:cNvSpPr>
          <p:nvPr/>
        </p:nvSpPr>
        <p:spPr bwMode="auto">
          <a:xfrm>
            <a:off x="4114800" y="4648200"/>
            <a:ext cx="4876800" cy="830263"/>
          </a:xfrm>
          <a:prstGeom prst="rect">
            <a:avLst/>
          </a:prstGeom>
          <a:noFill/>
          <a:ln w="9525">
            <a:noFill/>
            <a:miter lim="800000"/>
            <a:headEnd/>
            <a:tailEnd/>
          </a:ln>
        </p:spPr>
        <p:txBody>
          <a:bodyPr>
            <a:spAutoFit/>
          </a:bodyPr>
          <a:lstStyle/>
          <a:p>
            <a:pPr algn="ctr"/>
            <a:r>
              <a:rPr lang="en-US" sz="1600">
                <a:solidFill>
                  <a:schemeClr val="tx2"/>
                </a:solidFill>
                <a:latin typeface="Comic Sans MS" pitchFamily="66" charset="0"/>
                <a:sym typeface="Wingdings" pitchFamily="2" charset="2"/>
              </a:rPr>
              <a:t>Determination of the position of the components in a general coordinate system thanks to alignment systems</a:t>
            </a:r>
          </a:p>
        </p:txBody>
      </p:sp>
      <p:sp>
        <p:nvSpPr>
          <p:cNvPr id="22543" name="TextBox 7"/>
          <p:cNvSpPr txBox="1">
            <a:spLocks noChangeArrowheads="1"/>
          </p:cNvSpPr>
          <p:nvPr/>
        </p:nvSpPr>
        <p:spPr bwMode="auto">
          <a:xfrm>
            <a:off x="4191000" y="5791200"/>
            <a:ext cx="4191000" cy="338138"/>
          </a:xfrm>
          <a:prstGeom prst="rect">
            <a:avLst/>
          </a:prstGeom>
          <a:noFill/>
          <a:ln w="9525">
            <a:noFill/>
            <a:miter lim="800000"/>
            <a:headEnd/>
            <a:tailEnd/>
          </a:ln>
        </p:spPr>
        <p:txBody>
          <a:bodyPr>
            <a:spAutoFit/>
          </a:bodyPr>
          <a:lstStyle/>
          <a:p>
            <a:r>
              <a:rPr lang="en-US" sz="1600">
                <a:solidFill>
                  <a:schemeClr val="tx2"/>
                </a:solidFill>
                <a:latin typeface="Comic Sans MS" pitchFamily="66" charset="0"/>
                <a:sym typeface="Wingdings" pitchFamily="2" charset="2"/>
              </a:rPr>
              <a:t>Re-adjustment thanks to actuators</a:t>
            </a:r>
          </a:p>
        </p:txBody>
      </p:sp>
      <p:sp>
        <p:nvSpPr>
          <p:cNvPr id="19" name="TextBox 9"/>
          <p:cNvSpPr txBox="1">
            <a:spLocks noChangeArrowheads="1"/>
          </p:cNvSpPr>
          <p:nvPr/>
        </p:nvSpPr>
        <p:spPr bwMode="auto">
          <a:xfrm>
            <a:off x="6172200" y="5410200"/>
            <a:ext cx="401638" cy="461963"/>
          </a:xfrm>
          <a:prstGeom prst="rect">
            <a:avLst/>
          </a:prstGeom>
          <a:noFill/>
          <a:ln w="9525">
            <a:noFill/>
            <a:miter lim="800000"/>
            <a:headEnd/>
            <a:tailEnd/>
          </a:ln>
        </p:spPr>
        <p:txBody>
          <a:bodyPr>
            <a:spAutoFit/>
          </a:bodyPr>
          <a:lstStyle/>
          <a:p>
            <a:pPr>
              <a:defRPr/>
            </a:pPr>
            <a:r>
              <a:rPr lang="fr-CH" dirty="0">
                <a:solidFill>
                  <a:schemeClr val="accent6">
                    <a:lumMod val="75000"/>
                  </a:schemeClr>
                </a:solidFill>
                <a:latin typeface="Comic Sans MS" pitchFamily="66" charset="0"/>
                <a:sym typeface="Wingdings" pitchFamily="2" charset="2"/>
              </a:rPr>
              <a:t>+</a:t>
            </a:r>
            <a:endParaRPr lang="en-US" dirty="0">
              <a:solidFill>
                <a:schemeClr val="accent6">
                  <a:lumMod val="75000"/>
                </a:schemeClr>
              </a:solidFill>
              <a:latin typeface="Comic Sans MS" pitchFamily="66" charset="0"/>
              <a:sym typeface="Wingdings" pitchFamily="2" charset="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2"/>
          <p:cNvSpPr>
            <a:spLocks noGrp="1"/>
          </p:cNvSpPr>
          <p:nvPr>
            <p:ph type="sldNum" sz="quarter" idx="10"/>
          </p:nvPr>
        </p:nvSpPr>
        <p:spPr>
          <a:noFill/>
        </p:spPr>
        <p:txBody>
          <a:bodyPr/>
          <a:lstStyle/>
          <a:p>
            <a:pPr>
              <a:defRPr/>
            </a:pPr>
            <a:fld id="{CE4C866E-ED26-4C7E-8AEE-55F307C5BA10}" type="slidenum">
              <a:rPr lang="en-US" smtClean="0">
                <a:latin typeface="Arial" charset="0"/>
              </a:rPr>
              <a:pPr>
                <a:defRPr/>
              </a:pPr>
              <a:t>8</a:t>
            </a:fld>
            <a:endParaRPr lang="en-US" dirty="0" smtClean="0">
              <a:latin typeface="Arial" charset="0"/>
            </a:endParaRPr>
          </a:p>
        </p:txBody>
      </p:sp>
      <p:sp>
        <p:nvSpPr>
          <p:cNvPr id="23554" name="Text Box 3"/>
          <p:cNvSpPr txBox="1">
            <a:spLocks noChangeArrowheads="1"/>
          </p:cNvSpPr>
          <p:nvPr/>
        </p:nvSpPr>
        <p:spPr bwMode="auto">
          <a:xfrm>
            <a:off x="0" y="457200"/>
            <a:ext cx="8429625" cy="400050"/>
          </a:xfrm>
          <a:prstGeom prst="rect">
            <a:avLst/>
          </a:prstGeom>
          <a:solidFill>
            <a:srgbClr val="EAAF44"/>
          </a:solidFill>
          <a:ln w="9525">
            <a:noFill/>
            <a:miter lim="800000"/>
            <a:headEnd/>
            <a:tailEnd/>
          </a:ln>
        </p:spPr>
        <p:txBody>
          <a:bodyPr>
            <a:spAutoFit/>
          </a:bodyPr>
          <a:lstStyle/>
          <a:p>
            <a:pPr>
              <a:spcBef>
                <a:spcPct val="50000"/>
              </a:spcBef>
            </a:pPr>
            <a:r>
              <a:rPr lang="en-US" sz="2000">
                <a:solidFill>
                  <a:schemeClr val="tx2"/>
                </a:solidFill>
                <a:latin typeface="Comic Sans MS" pitchFamily="66" charset="0"/>
              </a:rPr>
              <a:t>General strategy: determination of the position of the components</a:t>
            </a:r>
          </a:p>
        </p:txBody>
      </p:sp>
      <p:sp>
        <p:nvSpPr>
          <p:cNvPr id="23555" name="Text Box 3"/>
          <p:cNvSpPr txBox="1">
            <a:spLocks noChangeArrowheads="1"/>
          </p:cNvSpPr>
          <p:nvPr/>
        </p:nvSpPr>
        <p:spPr bwMode="auto">
          <a:xfrm>
            <a:off x="409575" y="1238250"/>
            <a:ext cx="3705225" cy="338138"/>
          </a:xfrm>
          <a:prstGeom prst="rect">
            <a:avLst/>
          </a:prstGeom>
          <a:solidFill>
            <a:srgbClr val="FFE07D"/>
          </a:solidFill>
          <a:ln w="9525">
            <a:noFill/>
            <a:miter lim="800000"/>
            <a:headEnd/>
            <a:tailEnd/>
          </a:ln>
        </p:spPr>
        <p:txBody>
          <a:bodyPr>
            <a:spAutoFit/>
          </a:bodyPr>
          <a:lstStyle/>
          <a:p>
            <a:pPr>
              <a:spcBef>
                <a:spcPct val="50000"/>
              </a:spcBef>
            </a:pPr>
            <a:r>
              <a:rPr lang="en-US" sz="1600">
                <a:solidFill>
                  <a:schemeClr val="tx2"/>
                </a:solidFill>
                <a:latin typeface="Comic Sans MS" pitchFamily="66" charset="0"/>
                <a:sym typeface="Wingdings" pitchFamily="2" charset="2"/>
              </a:rPr>
              <a:t>Geodetic Reference Network (GRN)</a:t>
            </a:r>
          </a:p>
        </p:txBody>
      </p:sp>
      <p:sp>
        <p:nvSpPr>
          <p:cNvPr id="23556" name="Text Box 3"/>
          <p:cNvSpPr txBox="1">
            <a:spLocks noChangeArrowheads="1"/>
          </p:cNvSpPr>
          <p:nvPr/>
        </p:nvSpPr>
        <p:spPr bwMode="auto">
          <a:xfrm>
            <a:off x="381000" y="1905000"/>
            <a:ext cx="3886200" cy="338138"/>
          </a:xfrm>
          <a:prstGeom prst="rect">
            <a:avLst/>
          </a:prstGeom>
          <a:solidFill>
            <a:srgbClr val="FFE07D"/>
          </a:solidFill>
          <a:ln w="9525">
            <a:noFill/>
            <a:miter lim="800000"/>
            <a:headEnd/>
            <a:tailEnd/>
          </a:ln>
        </p:spPr>
        <p:txBody>
          <a:bodyPr>
            <a:spAutoFit/>
          </a:bodyPr>
          <a:lstStyle/>
          <a:p>
            <a:pPr>
              <a:spcBef>
                <a:spcPct val="50000"/>
              </a:spcBef>
            </a:pPr>
            <a:r>
              <a:rPr lang="en-US" sz="1600">
                <a:solidFill>
                  <a:schemeClr val="tx2"/>
                </a:solidFill>
                <a:latin typeface="Comic Sans MS" pitchFamily="66" charset="0"/>
                <a:sym typeface="Wingdings" pitchFamily="2" charset="2"/>
              </a:rPr>
              <a:t>Metrologic Reference Network (MRN)</a:t>
            </a:r>
          </a:p>
        </p:txBody>
      </p:sp>
      <p:sp>
        <p:nvSpPr>
          <p:cNvPr id="23557" name="Text Box 3"/>
          <p:cNvSpPr txBox="1">
            <a:spLocks noChangeArrowheads="1"/>
          </p:cNvSpPr>
          <p:nvPr/>
        </p:nvSpPr>
        <p:spPr bwMode="auto">
          <a:xfrm>
            <a:off x="381000" y="2590800"/>
            <a:ext cx="3886200" cy="338138"/>
          </a:xfrm>
          <a:prstGeom prst="rect">
            <a:avLst/>
          </a:prstGeom>
          <a:solidFill>
            <a:srgbClr val="FFE07D"/>
          </a:solidFill>
          <a:ln w="9525">
            <a:noFill/>
            <a:miter lim="800000"/>
            <a:headEnd/>
            <a:tailEnd/>
          </a:ln>
        </p:spPr>
        <p:txBody>
          <a:bodyPr>
            <a:spAutoFit/>
          </a:bodyPr>
          <a:lstStyle/>
          <a:p>
            <a:pPr>
              <a:spcBef>
                <a:spcPct val="50000"/>
              </a:spcBef>
            </a:pPr>
            <a:r>
              <a:rPr lang="en-US" sz="1600">
                <a:solidFill>
                  <a:schemeClr val="tx2"/>
                </a:solidFill>
                <a:latin typeface="Comic Sans MS" pitchFamily="66" charset="0"/>
                <a:sym typeface="Wingdings" pitchFamily="2" charset="2"/>
              </a:rPr>
              <a:t>Support Pre-alignment Network (SPN)</a:t>
            </a:r>
          </a:p>
        </p:txBody>
      </p:sp>
      <p:sp>
        <p:nvSpPr>
          <p:cNvPr id="23558" name="Text Box 3"/>
          <p:cNvSpPr txBox="1">
            <a:spLocks noChangeArrowheads="1"/>
          </p:cNvSpPr>
          <p:nvPr/>
        </p:nvSpPr>
        <p:spPr bwMode="auto">
          <a:xfrm>
            <a:off x="381000" y="3276600"/>
            <a:ext cx="7010400" cy="338138"/>
          </a:xfrm>
          <a:prstGeom prst="rect">
            <a:avLst/>
          </a:prstGeom>
          <a:solidFill>
            <a:srgbClr val="FFE07D"/>
          </a:solidFill>
          <a:ln w="9525">
            <a:noFill/>
            <a:miter lim="800000"/>
            <a:headEnd/>
            <a:tailEnd/>
          </a:ln>
        </p:spPr>
        <p:txBody>
          <a:bodyPr>
            <a:spAutoFit/>
          </a:bodyPr>
          <a:lstStyle/>
          <a:p>
            <a:pPr>
              <a:spcBef>
                <a:spcPct val="50000"/>
              </a:spcBef>
            </a:pPr>
            <a:r>
              <a:rPr lang="fr-CH" sz="1600">
                <a:solidFill>
                  <a:schemeClr val="tx2"/>
                </a:solidFill>
                <a:latin typeface="Comic Sans MS" pitchFamily="66" charset="0"/>
                <a:sym typeface="Wingdings" pitchFamily="2" charset="2"/>
              </a:rPr>
              <a:t>Alignment and fiducialisation of each component on the supports (AFC)</a:t>
            </a:r>
            <a:endParaRPr lang="en-US" sz="1600">
              <a:solidFill>
                <a:schemeClr val="tx2"/>
              </a:solidFill>
              <a:latin typeface="Comic Sans MS" pitchFamily="66" charset="0"/>
              <a:sym typeface="Wingdings" pitchFamily="2" charset="2"/>
            </a:endParaRPr>
          </a:p>
        </p:txBody>
      </p:sp>
      <p:sp>
        <p:nvSpPr>
          <p:cNvPr id="9" name="Slide Number Placeholder 5"/>
          <p:cNvSpPr txBox="1">
            <a:spLocks/>
          </p:cNvSpPr>
          <p:nvPr/>
        </p:nvSpPr>
        <p:spPr>
          <a:xfrm>
            <a:off x="152400" y="6248400"/>
            <a:ext cx="457200" cy="457200"/>
          </a:xfrm>
          <a:prstGeom prst="ellipse">
            <a:avLst/>
          </a:prstGeom>
          <a:solidFill>
            <a:schemeClr val="accent1"/>
          </a:solidFill>
          <a:ln/>
        </p:spPr>
        <p:txBody>
          <a:bodyPr wrap="none" lIns="0" tIns="0" rIns="0" bIns="0" anchor="ctr" anchorCtr="1"/>
          <a:lstStyle/>
          <a:p>
            <a:pPr algn="ctr">
              <a:defRPr/>
            </a:pPr>
            <a:fld id="{EA2AAABD-32C6-4A6C-9936-BE4B4B561AB7}" type="slidenum">
              <a:rPr lang="fr-FR" sz="1400">
                <a:solidFill>
                  <a:srgbClr val="FFFFFF"/>
                </a:solidFill>
                <a:latin typeface="+mj-lt"/>
                <a:ea typeface="+mj-ea"/>
                <a:cs typeface="+mj-cs"/>
              </a:rPr>
              <a:pPr algn="ctr">
                <a:defRPr/>
              </a:pPr>
              <a:t>8</a:t>
            </a:fld>
            <a:endParaRPr lang="fr-FR" sz="1400" dirty="0">
              <a:solidFill>
                <a:srgbClr val="FFFFFF"/>
              </a:solidFill>
              <a:latin typeface="+mj-lt"/>
              <a:ea typeface="+mj-ea"/>
              <a:cs typeface="+mj-cs"/>
            </a:endParaRPr>
          </a:p>
        </p:txBody>
      </p:sp>
      <p:sp>
        <p:nvSpPr>
          <p:cNvPr id="23560" name="TextBox 5"/>
          <p:cNvSpPr txBox="1">
            <a:spLocks noChangeArrowheads="1"/>
          </p:cNvSpPr>
          <p:nvPr/>
        </p:nvSpPr>
        <p:spPr bwMode="auto">
          <a:xfrm>
            <a:off x="5029200" y="990600"/>
            <a:ext cx="3733800" cy="338138"/>
          </a:xfrm>
          <a:prstGeom prst="rect">
            <a:avLst/>
          </a:prstGeom>
          <a:noFill/>
          <a:ln w="9525">
            <a:noFill/>
            <a:miter lim="800000"/>
            <a:headEnd/>
            <a:tailEnd/>
          </a:ln>
        </p:spPr>
        <p:txBody>
          <a:bodyPr>
            <a:spAutoFit/>
          </a:bodyPr>
          <a:lstStyle/>
          <a:p>
            <a:r>
              <a:rPr lang="en-US" sz="1600">
                <a:solidFill>
                  <a:schemeClr val="tx2"/>
                </a:solidFill>
                <a:latin typeface="Comic Sans MS" pitchFamily="66" charset="0"/>
                <a:sym typeface="Wingdings" pitchFamily="2" charset="2"/>
              </a:rPr>
              <a:t>(See presentation of this morning)</a:t>
            </a:r>
          </a:p>
        </p:txBody>
      </p:sp>
      <p:sp>
        <p:nvSpPr>
          <p:cNvPr id="23561" name="TextBox 5"/>
          <p:cNvSpPr txBox="1">
            <a:spLocks noChangeArrowheads="1"/>
          </p:cNvSpPr>
          <p:nvPr/>
        </p:nvSpPr>
        <p:spPr bwMode="auto">
          <a:xfrm>
            <a:off x="762000" y="5562600"/>
            <a:ext cx="8077200" cy="1069975"/>
          </a:xfrm>
          <a:prstGeom prst="rect">
            <a:avLst/>
          </a:prstGeom>
          <a:noFill/>
          <a:ln w="9525">
            <a:noFill/>
            <a:miter lim="800000"/>
            <a:headEnd/>
            <a:tailEnd/>
          </a:ln>
        </p:spPr>
        <p:txBody>
          <a:bodyPr>
            <a:spAutoFit/>
          </a:bodyPr>
          <a:lstStyle/>
          <a:p>
            <a:r>
              <a:rPr lang="en-US" sz="1600">
                <a:solidFill>
                  <a:schemeClr val="tx2"/>
                </a:solidFill>
                <a:latin typeface="Comic Sans MS" pitchFamily="66" charset="0"/>
                <a:sym typeface="Wingdings" pitchFamily="2" charset="2"/>
              </a:rPr>
              <a:t>For CDR: </a:t>
            </a:r>
          </a:p>
          <a:p>
            <a:pPr>
              <a:buFont typeface="Wingdings" pitchFamily="2" charset="2"/>
              <a:buChar char="ü"/>
            </a:pPr>
            <a:r>
              <a:rPr lang="en-US" sz="1600">
                <a:solidFill>
                  <a:schemeClr val="tx2"/>
                </a:solidFill>
                <a:latin typeface="Comic Sans MS" pitchFamily="66" charset="0"/>
                <a:sym typeface="Wingdings" pitchFamily="2" charset="2"/>
              </a:rPr>
              <a:t> reference for MRN and SPN networks: stretched wires, </a:t>
            </a:r>
          </a:p>
          <a:p>
            <a:pPr>
              <a:buFont typeface="Wingdings" pitchFamily="2" charset="2"/>
              <a:buChar char="ü"/>
            </a:pPr>
            <a:r>
              <a:rPr lang="en-US" sz="1600">
                <a:solidFill>
                  <a:schemeClr val="tx2"/>
                </a:solidFill>
                <a:latin typeface="Comic Sans MS" pitchFamily="66" charset="0"/>
                <a:sym typeface="Wingdings" pitchFamily="2" charset="2"/>
              </a:rPr>
              <a:t> sensors coupled to each support to be pre-aligned: WPS sensors</a:t>
            </a:r>
          </a:p>
          <a:p>
            <a:pPr>
              <a:buFont typeface="Wingdings" pitchFamily="2" charset="2"/>
              <a:buChar char="ü"/>
            </a:pPr>
            <a:r>
              <a:rPr lang="en-US" sz="1600">
                <a:solidFill>
                  <a:schemeClr val="tx2"/>
                </a:solidFill>
                <a:latin typeface="Comic Sans MS" pitchFamily="66" charset="0"/>
                <a:sym typeface="Wingdings" pitchFamily="2" charset="2"/>
              </a:rPr>
              <a:t> vertical sag of stretched wire modelled using HLS system coupled with WPS</a:t>
            </a:r>
          </a:p>
        </p:txBody>
      </p:sp>
      <p:pic>
        <p:nvPicPr>
          <p:cNvPr id="23562" name="Picture 2"/>
          <p:cNvPicPr>
            <a:picLocks noChangeAspect="1" noChangeArrowheads="1"/>
          </p:cNvPicPr>
          <p:nvPr/>
        </p:nvPicPr>
        <p:blipFill>
          <a:blip r:embed="rId2"/>
          <a:srcRect/>
          <a:stretch>
            <a:fillRect/>
          </a:stretch>
        </p:blipFill>
        <p:spPr bwMode="auto">
          <a:xfrm>
            <a:off x="304800" y="3886200"/>
            <a:ext cx="8382000" cy="1517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7800" y="2895600"/>
            <a:ext cx="6934200" cy="4572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076" name="Slide Number Placeholder 5"/>
          <p:cNvSpPr>
            <a:spLocks noGrp="1"/>
          </p:cNvSpPr>
          <p:nvPr>
            <p:ph type="sldNum" sz="quarter" idx="10"/>
          </p:nvPr>
        </p:nvSpPr>
        <p:spPr/>
        <p:txBody>
          <a:bodyPr/>
          <a:lstStyle/>
          <a:p>
            <a:pPr>
              <a:defRPr/>
            </a:pPr>
            <a:fld id="{D0C0DD04-41F1-4BF8-8247-FA0F89518D02}" type="slidenum">
              <a:rPr lang="fr-FR"/>
              <a:pPr>
                <a:defRPr/>
              </a:pPr>
              <a:t>9</a:t>
            </a:fld>
            <a:endParaRPr lang="fr-FR" dirty="0"/>
          </a:p>
        </p:txBody>
      </p:sp>
      <p:sp>
        <p:nvSpPr>
          <p:cNvPr id="24579" name="TextBox 5"/>
          <p:cNvSpPr txBox="1">
            <a:spLocks noChangeArrowheads="1"/>
          </p:cNvSpPr>
          <p:nvPr/>
        </p:nvSpPr>
        <p:spPr bwMode="auto">
          <a:xfrm>
            <a:off x="1524000" y="990600"/>
            <a:ext cx="6934200" cy="3022600"/>
          </a:xfrm>
          <a:prstGeom prst="rect">
            <a:avLst/>
          </a:prstGeom>
          <a:noFill/>
          <a:ln w="9525">
            <a:noFill/>
            <a:miter lim="800000"/>
            <a:headEnd/>
            <a:tailEnd/>
          </a:ln>
        </p:spPr>
        <p:txBody>
          <a:bodyPr>
            <a:spAutoFit/>
          </a:bodyPr>
          <a:lstStyle/>
          <a:p>
            <a:r>
              <a:rPr lang="en-US">
                <a:solidFill>
                  <a:schemeClr val="tx2"/>
                </a:solidFill>
                <a:latin typeface="Comic Sans MS" pitchFamily="66" charset="0"/>
              </a:rPr>
              <a:t>SUMMARY</a:t>
            </a:r>
          </a:p>
          <a:p>
            <a:endParaRPr lang="en-US">
              <a:solidFill>
                <a:schemeClr val="tx2"/>
              </a:solidFill>
              <a:latin typeface="Comic Sans MS" pitchFamily="66" charset="0"/>
            </a:endParaRPr>
          </a:p>
          <a:p>
            <a:endParaRPr lang="en-US" sz="1600">
              <a:solidFill>
                <a:schemeClr val="tx2"/>
              </a:solidFill>
              <a:latin typeface="Comic Sans MS" pitchFamily="66" charset="0"/>
            </a:endParaRPr>
          </a:p>
          <a:p>
            <a:pPr>
              <a:buFont typeface="Wingdings" pitchFamily="2" charset="2"/>
              <a:buChar char="ü"/>
            </a:pPr>
            <a:r>
              <a:rPr lang="en-US" sz="1600">
                <a:solidFill>
                  <a:schemeClr val="tx2"/>
                </a:solidFill>
                <a:latin typeface="Comic Sans MS" pitchFamily="66" charset="0"/>
              </a:rPr>
              <a:t> Introduction</a:t>
            </a:r>
          </a:p>
          <a:p>
            <a:pPr lvl="2" indent="-457200">
              <a:buFont typeface="Courier New" pitchFamily="49" charset="0"/>
              <a:buChar char="o"/>
            </a:pPr>
            <a:r>
              <a:rPr lang="en-US" sz="1600">
                <a:solidFill>
                  <a:schemeClr val="tx2"/>
                </a:solidFill>
                <a:latin typeface="Comic Sans MS" pitchFamily="66" charset="0"/>
              </a:rPr>
              <a:t>Case of the LHC low beta quadrupoles</a:t>
            </a:r>
          </a:p>
          <a:p>
            <a:pPr lvl="2" indent="-457200">
              <a:buFont typeface="Courier New" pitchFamily="49" charset="0"/>
              <a:buChar char="o"/>
            </a:pPr>
            <a:r>
              <a:rPr lang="en-US" sz="1600">
                <a:solidFill>
                  <a:schemeClr val="tx2"/>
                </a:solidFill>
                <a:latin typeface="Comic Sans MS" pitchFamily="66" charset="0"/>
              </a:rPr>
              <a:t>Case of CLIC main linac</a:t>
            </a:r>
          </a:p>
          <a:p>
            <a:pPr lvl="1"/>
            <a:endParaRPr lang="en-US" sz="1600">
              <a:solidFill>
                <a:schemeClr val="tx2"/>
              </a:solidFill>
              <a:latin typeface="Comic Sans MS" pitchFamily="66" charset="0"/>
            </a:endParaRPr>
          </a:p>
          <a:p>
            <a:pPr>
              <a:buFont typeface="Wingdings" pitchFamily="2" charset="2"/>
              <a:buChar char="ü"/>
            </a:pPr>
            <a:r>
              <a:rPr lang="en-US" sz="1600">
                <a:solidFill>
                  <a:schemeClr val="tx2"/>
                </a:solidFill>
                <a:latin typeface="Comic Sans MS" pitchFamily="66" charset="0"/>
              </a:rPr>
              <a:t> Alignment requirements in MDI area</a:t>
            </a:r>
          </a:p>
          <a:p>
            <a:pPr>
              <a:buFont typeface="Wingdings" pitchFamily="2" charset="2"/>
              <a:buChar char="ü"/>
            </a:pPr>
            <a:endParaRPr lang="en-US" sz="1600">
              <a:solidFill>
                <a:schemeClr val="tx2"/>
              </a:solidFill>
              <a:latin typeface="Comic Sans MS" pitchFamily="66" charset="0"/>
            </a:endParaRPr>
          </a:p>
          <a:p>
            <a:pPr>
              <a:buFont typeface="Wingdings" pitchFamily="2" charset="2"/>
              <a:buChar char="ü"/>
            </a:pPr>
            <a:r>
              <a:rPr lang="en-US" sz="1600">
                <a:solidFill>
                  <a:schemeClr val="tx2"/>
                </a:solidFill>
                <a:latin typeface="Comic Sans MS" pitchFamily="66" charset="0"/>
              </a:rPr>
              <a:t> Solutions proposed for CDR and plans for TDR</a:t>
            </a:r>
          </a:p>
          <a:p>
            <a:r>
              <a:rPr lang="en-US" sz="1600">
                <a:solidFill>
                  <a:schemeClr val="tx2"/>
                </a:solidFill>
                <a:latin typeface="Comic Sans MS" pitchFamily="66"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8400</TotalTime>
  <Words>1067</Words>
  <Application>Microsoft Office PowerPoint</Application>
  <PresentationFormat>On-screen Show (4:3)</PresentationFormat>
  <Paragraphs>199</Paragraphs>
  <Slides>18</Slides>
  <Notes>0</Notes>
  <HiddenSlides>0</HiddenSlides>
  <MMClips>0</MMClips>
  <ScaleCrop>false</ScaleCrop>
  <HeadingPairs>
    <vt:vector size="6" baseType="variant">
      <vt:variant>
        <vt:lpstr>Fonts Used</vt:lpstr>
      </vt:variant>
      <vt:variant>
        <vt:i4>8</vt:i4>
      </vt:variant>
      <vt:variant>
        <vt:lpstr>Design Template</vt:lpstr>
      </vt:variant>
      <vt:variant>
        <vt:i4>12</vt:i4>
      </vt:variant>
      <vt:variant>
        <vt:lpstr>Slide Titles</vt:lpstr>
      </vt:variant>
      <vt:variant>
        <vt:i4>18</vt:i4>
      </vt:variant>
    </vt:vector>
  </HeadingPairs>
  <TitlesOfParts>
    <vt:vector size="38" baseType="lpstr">
      <vt:lpstr>Arial</vt:lpstr>
      <vt:lpstr>Franklin Gothic Book</vt:lpstr>
      <vt:lpstr>Perpetua</vt:lpstr>
      <vt:lpstr>Wingdings 2</vt:lpstr>
      <vt:lpstr>Comic Sans MS</vt:lpstr>
      <vt:lpstr>Wingdings</vt:lpstr>
      <vt:lpstr>Courier New</vt:lpstr>
      <vt:lpstr>Symbol</vt:lpstr>
      <vt:lpstr>Equity</vt:lpstr>
      <vt:lpstr>Equity</vt:lpstr>
      <vt:lpstr>Equity</vt:lpstr>
      <vt:lpstr>Equity</vt:lpstr>
      <vt:lpstr>Equity</vt:lpstr>
      <vt:lpstr>Equity</vt:lpstr>
      <vt:lpstr>Equity</vt:lpstr>
      <vt:lpstr>Equity</vt:lpstr>
      <vt:lpstr>Equity</vt:lpstr>
      <vt:lpstr>Equity</vt:lpstr>
      <vt:lpstr>Equity</vt:lpstr>
      <vt:lpstr>Equity</vt:lpstr>
      <vt:lpstr>MDI alignment plans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Alignment Work in TT2 and PS During the Shut-down 2006-2007</dc:title>
  <dc:creator>tdobers</dc:creator>
  <cp:lastModifiedBy>NICE</cp:lastModifiedBy>
  <cp:revision>583</cp:revision>
  <dcterms:created xsi:type="dcterms:W3CDTF">2007-04-26T06:32:10Z</dcterms:created>
  <dcterms:modified xsi:type="dcterms:W3CDTF">2010-10-21T11:40:44Z</dcterms:modified>
</cp:coreProperties>
</file>