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ppt/diagrams/colors1.xml" ContentType="application/vnd.openxmlformats-officedocument.drawingml.diagramColor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docProps/app.xml" ContentType="application/vnd.openxmlformats-officedocument.extended-properties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notesSlides/notesSlide16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Default Extension="wmf" ContentType="image/x-wmf"/>
  <Override PartName="/ppt/notesSlides/notesSlide15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comments/comment2.xml" ContentType="application/vnd.openxmlformats-officedocument.presentationml.comments+xml"/>
  <Override PartName="/ppt/notesSlides/notesSlide1.xml" ContentType="application/vnd.openxmlformats-officedocument.presentationml.notesSlide+xml"/>
  <Override PartName="/ppt/diagrams/quickStyle1.xml" ContentType="application/vnd.openxmlformats-officedocument.drawingml.diagramStyl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theme/theme5.xml" ContentType="application/vnd.openxmlformats-officedocument.theme+xml"/>
  <Override PartName="/ppt/notesSlides/notesSlide18.xml" ContentType="application/vnd.openxmlformats-officedocument.presentationml.notesSlide+xml"/>
  <Override PartName="/ppt/commentAuthors.xml" ContentType="application/vnd.openxmlformats-officedocument.presentationml.commentAuthors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notesSlides/notesSlide10.xml" ContentType="application/vnd.openxmlformats-officedocument.presentationml.notesSlide+xml"/>
  <Override PartName="/ppt/comments/comment1.xml" ContentType="application/vnd.openxmlformats-officedocument.presentationml.comments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5.xml" ContentType="application/vnd.openxmlformats-officedocument.presentationml.slide+xml"/>
  <Override PartName="/ppt/comments/comment3.xml" ContentType="application/vnd.openxmlformats-officedocument.presentationml.comments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  <p:sldMasterId id="2147484332" r:id="rId2"/>
    <p:sldMasterId id="2147484335" r:id="rId3"/>
  </p:sldMasterIdLst>
  <p:notesMasterIdLst>
    <p:notesMasterId r:id="rId43"/>
  </p:notesMasterIdLst>
  <p:handoutMasterIdLst>
    <p:handoutMasterId r:id="rId44"/>
  </p:handoutMasterIdLst>
  <p:sldIdLst>
    <p:sldId id="299" r:id="rId4"/>
    <p:sldId id="754" r:id="rId5"/>
    <p:sldId id="659" r:id="rId6"/>
    <p:sldId id="817" r:id="rId7"/>
    <p:sldId id="858" r:id="rId8"/>
    <p:sldId id="859" r:id="rId9"/>
    <p:sldId id="860" r:id="rId10"/>
    <p:sldId id="806" r:id="rId11"/>
    <p:sldId id="811" r:id="rId12"/>
    <p:sldId id="810" r:id="rId13"/>
    <p:sldId id="805" r:id="rId14"/>
    <p:sldId id="837" r:id="rId15"/>
    <p:sldId id="825" r:id="rId16"/>
    <p:sldId id="824" r:id="rId17"/>
    <p:sldId id="838" r:id="rId18"/>
    <p:sldId id="866" r:id="rId19"/>
    <p:sldId id="856" r:id="rId20"/>
    <p:sldId id="857" r:id="rId21"/>
    <p:sldId id="867" r:id="rId22"/>
    <p:sldId id="819" r:id="rId23"/>
    <p:sldId id="862" r:id="rId24"/>
    <p:sldId id="872" r:id="rId25"/>
    <p:sldId id="873" r:id="rId26"/>
    <p:sldId id="849" r:id="rId27"/>
    <p:sldId id="861" r:id="rId28"/>
    <p:sldId id="848" r:id="rId29"/>
    <p:sldId id="846" r:id="rId30"/>
    <p:sldId id="851" r:id="rId31"/>
    <p:sldId id="853" r:id="rId32"/>
    <p:sldId id="871" r:id="rId33"/>
    <p:sldId id="869" r:id="rId34"/>
    <p:sldId id="845" r:id="rId35"/>
    <p:sldId id="818" r:id="rId36"/>
    <p:sldId id="820" r:id="rId37"/>
    <p:sldId id="847" r:id="rId38"/>
    <p:sldId id="870" r:id="rId39"/>
    <p:sldId id="863" r:id="rId40"/>
    <p:sldId id="864" r:id="rId41"/>
    <p:sldId id="841" r:id="rId42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1pPr>
    <a:lvl2pPr marL="457200"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2pPr>
    <a:lvl3pPr marL="914400"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3pPr>
    <a:lvl4pPr marL="1371600"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4pPr>
    <a:lvl5pPr marL="1828800"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5pPr>
    <a:lvl6pPr marL="2286000" algn="l" defTabSz="457200" rtl="0" eaLnBrk="1" latinLnBrk="0" hangingPunct="1"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6pPr>
    <a:lvl7pPr marL="2743200" algn="l" defTabSz="457200" rtl="0" eaLnBrk="1" latinLnBrk="0" hangingPunct="1"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7pPr>
    <a:lvl8pPr marL="3200400" algn="l" defTabSz="457200" rtl="0" eaLnBrk="1" latinLnBrk="0" hangingPunct="1"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8pPr>
    <a:lvl9pPr marL="3657600" algn="l" defTabSz="457200" rtl="0" eaLnBrk="1" latinLnBrk="0" hangingPunct="1"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Nicholas Walker" initials="NJW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hiddenSlides="1"/>
  <p:clrMru>
    <a:srgbClr val="C9DA2B"/>
    <a:srgbClr val="23346C"/>
    <a:srgbClr val="CCFF33"/>
    <a:srgbClr val="339966"/>
    <a:srgbClr val="6600CC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淡色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A107856-5554-42FB-B03E-39F5DBC370BA}" styleName="中間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間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CAF9ED-07DC-4A11-8D7F-57B35C25682E}" styleName="中間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5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296" y="-72"/>
      </p:cViewPr>
      <p:guideLst>
        <p:guide orient="horz" pos="2160"/>
        <p:guide pos="288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6.xml"/><Relationship Id="rId7" Type="http://schemas.openxmlformats.org/officeDocument/2006/relationships/slide" Target="slides/slide4.xml"/><Relationship Id="rId43" Type="http://schemas.openxmlformats.org/officeDocument/2006/relationships/notesMaster" Target="notesMasters/notesMaster1.xml"/><Relationship Id="rId25" Type="http://schemas.openxmlformats.org/officeDocument/2006/relationships/slide" Target="slides/slide22.xml"/><Relationship Id="rId10" Type="http://schemas.openxmlformats.org/officeDocument/2006/relationships/slide" Target="slides/slide7.xml"/><Relationship Id="rId50" Type="http://schemas.openxmlformats.org/officeDocument/2006/relationships/tableStyles" Target="tableStyles.xml"/><Relationship Id="rId17" Type="http://schemas.openxmlformats.org/officeDocument/2006/relationships/slide" Target="slides/slide14.xml"/><Relationship Id="rId9" Type="http://schemas.openxmlformats.org/officeDocument/2006/relationships/slide" Target="slides/slide6.xml"/><Relationship Id="rId18" Type="http://schemas.openxmlformats.org/officeDocument/2006/relationships/slide" Target="slides/slide15.xml"/><Relationship Id="rId27" Type="http://schemas.openxmlformats.org/officeDocument/2006/relationships/slide" Target="slides/slide24.xml"/><Relationship Id="rId14" Type="http://schemas.openxmlformats.org/officeDocument/2006/relationships/slide" Target="slides/slide11.xml"/><Relationship Id="rId4" Type="http://schemas.openxmlformats.org/officeDocument/2006/relationships/slide" Target="slides/slide1.xml"/><Relationship Id="rId28" Type="http://schemas.openxmlformats.org/officeDocument/2006/relationships/slide" Target="slides/slide25.xml"/><Relationship Id="rId45" Type="http://schemas.openxmlformats.org/officeDocument/2006/relationships/printerSettings" Target="printerSettings/printerSettings1.bin"/><Relationship Id="rId42" Type="http://schemas.openxmlformats.org/officeDocument/2006/relationships/slide" Target="slides/slide39.xml"/><Relationship Id="rId6" Type="http://schemas.openxmlformats.org/officeDocument/2006/relationships/slide" Target="slides/slide3.xml"/><Relationship Id="rId49" Type="http://schemas.openxmlformats.org/officeDocument/2006/relationships/theme" Target="theme/theme1.xml"/><Relationship Id="rId44" Type="http://schemas.openxmlformats.org/officeDocument/2006/relationships/handoutMaster" Target="handoutMasters/handoutMaster1.xml"/><Relationship Id="rId19" Type="http://schemas.openxmlformats.org/officeDocument/2006/relationships/slide" Target="slides/slide16.xml"/><Relationship Id="rId38" Type="http://schemas.openxmlformats.org/officeDocument/2006/relationships/slide" Target="slides/slide35.xml"/><Relationship Id="rId20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46" Type="http://schemas.openxmlformats.org/officeDocument/2006/relationships/commentAuthors" Target="commentAuthors.xml"/><Relationship Id="rId35" Type="http://schemas.openxmlformats.org/officeDocument/2006/relationships/slide" Target="slides/slide32.xml"/><Relationship Id="rId31" Type="http://schemas.openxmlformats.org/officeDocument/2006/relationships/slide" Target="slides/slide28.xml"/><Relationship Id="rId34" Type="http://schemas.openxmlformats.org/officeDocument/2006/relationships/slide" Target="slides/slide31.xml"/><Relationship Id="rId40" Type="http://schemas.openxmlformats.org/officeDocument/2006/relationships/slide" Target="slides/slide37.xml"/><Relationship Id="rId36" Type="http://schemas.openxmlformats.org/officeDocument/2006/relationships/slide" Target="slides/slide33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1.xml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12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3" Type="http://schemas.openxmlformats.org/officeDocument/2006/relationships/slide" Target="slides/slide20.xml"/><Relationship Id="rId26" Type="http://schemas.openxmlformats.org/officeDocument/2006/relationships/slide" Target="slides/slide23.xml"/><Relationship Id="rId30" Type="http://schemas.openxmlformats.org/officeDocument/2006/relationships/slide" Target="slides/slide27.xml"/><Relationship Id="rId11" Type="http://schemas.openxmlformats.org/officeDocument/2006/relationships/slide" Target="slides/slide8.xml"/><Relationship Id="rId29" Type="http://schemas.openxmlformats.org/officeDocument/2006/relationships/slide" Target="slides/slide26.xml"/><Relationship Id="rId16" Type="http://schemas.openxmlformats.org/officeDocument/2006/relationships/slide" Target="slides/slide13.xml"/><Relationship Id="rId33" Type="http://schemas.openxmlformats.org/officeDocument/2006/relationships/slide" Target="slides/slide30.xml"/><Relationship Id="rId41" Type="http://schemas.openxmlformats.org/officeDocument/2006/relationships/slide" Target="slides/slide3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2" Type="http://schemas.openxmlformats.org/officeDocument/2006/relationships/slide" Target="slides/slide19.xml"/><Relationship Id="rId21" Type="http://schemas.openxmlformats.org/officeDocument/2006/relationships/slide" Target="slides/slide18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 authorId="0" dt="2010-10-04T15:14:10.948" idx="1">
    <p:pos x="10" y="10"/>
    <p:text>Stolen from Rongli's talk at the KEK BAW. Should simplify for the ECFA talk.</p:tex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 authorId="0" dt="2010-10-04T15:12:56.737" idx="3">
    <p:pos x="24" y="58"/>
    <p:text>Should probably show the cavity perfromance plot. Do not want to add another slide so either this or the previous slide should be replaced.</p:text>
  </p:cm>
</p:cmLst>
</file>

<file path=ppt/comments/comment3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 authorId="0" dt="2010-09-29T10:10:36.966" idx="2">
    <p:pos x="18" y="18"/>
    <p:text>This is a quick 'world overview' slide.
Would perhaps like a better picture of CM-1.
Intend to be very quick and then focus on S1-G
Might also include something from CM-1 if available?</p:tex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2A27EB-2A3B-B348-B12B-7C486419F0F9}" type="doc">
      <dgm:prSet loTypeId="urn:microsoft.com/office/officeart/2005/8/layout/radial5" loCatId="relationship" qsTypeId="urn:microsoft.com/office/officeart/2005/8/quickstyle/simple4" qsCatId="simple" csTypeId="urn:microsoft.com/office/officeart/2005/8/colors/accent6_4" csCatId="accent6" phldr="1"/>
      <dgm:spPr/>
      <dgm:t>
        <a:bodyPr/>
        <a:lstStyle/>
        <a:p>
          <a:endParaRPr lang="en-US"/>
        </a:p>
      </dgm:t>
    </dgm:pt>
    <dgm:pt modelId="{7A952642-735E-604B-901D-877F22E6DDB4}">
      <dgm:prSet phldrT="[Text]" custT="1"/>
      <dgm:spPr/>
      <dgm:t>
        <a:bodyPr/>
        <a:lstStyle/>
        <a:p>
          <a:r>
            <a:rPr lang="en-US" sz="1800" dirty="0" smtClean="0"/>
            <a:t>Cost Effective Mass-Production</a:t>
          </a:r>
          <a:endParaRPr lang="en-US" sz="1800" dirty="0"/>
        </a:p>
      </dgm:t>
    </dgm:pt>
    <dgm:pt modelId="{2EBB10BE-B131-FA42-A05B-24F42EF2D6B8}" type="parTrans" cxnId="{B0EB6AA1-6001-1242-9105-42E4A211F934}">
      <dgm:prSet/>
      <dgm:spPr/>
      <dgm:t>
        <a:bodyPr/>
        <a:lstStyle/>
        <a:p>
          <a:endParaRPr lang="en-US"/>
        </a:p>
      </dgm:t>
    </dgm:pt>
    <dgm:pt modelId="{4FCA0786-E3C1-FE43-9BB2-BB441FE0406E}" type="sibTrans" cxnId="{B0EB6AA1-6001-1242-9105-42E4A211F934}">
      <dgm:prSet/>
      <dgm:spPr/>
      <dgm:t>
        <a:bodyPr/>
        <a:lstStyle/>
        <a:p>
          <a:endParaRPr lang="en-US"/>
        </a:p>
      </dgm:t>
    </dgm:pt>
    <dgm:pt modelId="{A179E9A8-7DB3-F14C-BABA-655404D7DB18}">
      <dgm:prSet phldrT="[Text]" custT="1"/>
      <dgm:spPr/>
      <dgm:t>
        <a:bodyPr/>
        <a:lstStyle/>
        <a:p>
          <a:r>
            <a:rPr lang="en-US" sz="1800" dirty="0" smtClean="0"/>
            <a:t>Cavity Specs. / Yield</a:t>
          </a:r>
          <a:endParaRPr lang="en-US" sz="1800" dirty="0"/>
        </a:p>
      </dgm:t>
    </dgm:pt>
    <dgm:pt modelId="{9335DB1F-3F30-A241-987C-91A19D2CC8DA}" type="parTrans" cxnId="{62CE6C7A-F231-E34C-AA43-EEAB6B6CE129}">
      <dgm:prSet/>
      <dgm:spPr/>
      <dgm:t>
        <a:bodyPr/>
        <a:lstStyle/>
        <a:p>
          <a:endParaRPr lang="en-US"/>
        </a:p>
      </dgm:t>
    </dgm:pt>
    <dgm:pt modelId="{C0E1A7B9-8861-D343-A29D-A5B79EF7D18F}" type="sibTrans" cxnId="{62CE6C7A-F231-E34C-AA43-EEAB6B6CE129}">
      <dgm:prSet/>
      <dgm:spPr/>
      <dgm:t>
        <a:bodyPr/>
        <a:lstStyle/>
        <a:p>
          <a:endParaRPr lang="en-US"/>
        </a:p>
      </dgm:t>
    </dgm:pt>
    <dgm:pt modelId="{83469D26-2774-CE47-AB65-01508613DD57}">
      <dgm:prSet phldrT="[Text]" custT="1"/>
      <dgm:spPr/>
      <dgm:t>
        <a:bodyPr/>
        <a:lstStyle/>
        <a:p>
          <a:r>
            <a:rPr lang="en-US" sz="1800" dirty="0" smtClean="0"/>
            <a:t>Plug Compatible Interfaces</a:t>
          </a:r>
          <a:endParaRPr lang="en-US" sz="1800" dirty="0"/>
        </a:p>
      </dgm:t>
    </dgm:pt>
    <dgm:pt modelId="{D75E5289-0151-8744-9AF6-6AA7CCE58131}" type="parTrans" cxnId="{3579AC78-82A0-3E4D-9607-65FB5640D88A}">
      <dgm:prSet/>
      <dgm:spPr/>
      <dgm:t>
        <a:bodyPr/>
        <a:lstStyle/>
        <a:p>
          <a:endParaRPr lang="en-US"/>
        </a:p>
      </dgm:t>
    </dgm:pt>
    <dgm:pt modelId="{49B7D49D-A662-944D-A8E0-EB56A0507F01}" type="sibTrans" cxnId="{3579AC78-82A0-3E4D-9607-65FB5640D88A}">
      <dgm:prSet/>
      <dgm:spPr/>
      <dgm:t>
        <a:bodyPr/>
        <a:lstStyle/>
        <a:p>
          <a:endParaRPr lang="en-US"/>
        </a:p>
      </dgm:t>
    </dgm:pt>
    <dgm:pt modelId="{21FDC003-8F2A-3D4D-9014-FF24370C3345}">
      <dgm:prSet phldrT="[Text]" custT="1"/>
      <dgm:spPr/>
      <dgm:t>
        <a:bodyPr/>
        <a:lstStyle/>
        <a:p>
          <a:r>
            <a:rPr lang="en-US" sz="1800" dirty="0" smtClean="0"/>
            <a:t>Vendor Models</a:t>
          </a:r>
          <a:endParaRPr lang="en-US" sz="1800" dirty="0"/>
        </a:p>
      </dgm:t>
    </dgm:pt>
    <dgm:pt modelId="{2ACB8E80-9CBA-554F-89B0-DE7B203E22A6}" type="parTrans" cxnId="{CD94FF78-DE6E-0444-B002-9FCCFF52EDD3}">
      <dgm:prSet/>
      <dgm:spPr/>
      <dgm:t>
        <a:bodyPr/>
        <a:lstStyle/>
        <a:p>
          <a:endParaRPr lang="en-US"/>
        </a:p>
      </dgm:t>
    </dgm:pt>
    <dgm:pt modelId="{D17ACEF9-D663-9041-BC17-C5C87CDE776B}" type="sibTrans" cxnId="{CD94FF78-DE6E-0444-B002-9FCCFF52EDD3}">
      <dgm:prSet/>
      <dgm:spPr/>
      <dgm:t>
        <a:bodyPr/>
        <a:lstStyle/>
        <a:p>
          <a:endParaRPr lang="en-US"/>
        </a:p>
      </dgm:t>
    </dgm:pt>
    <dgm:pt modelId="{64E82F09-27EB-A74F-895D-5DC480B0ED26}">
      <dgm:prSet phldrT="[Text]" custT="1"/>
      <dgm:spPr/>
      <dgm:t>
        <a:bodyPr/>
        <a:lstStyle/>
        <a:p>
          <a:r>
            <a:rPr lang="en-US" sz="1800" dirty="0" smtClean="0"/>
            <a:t>Production process models</a:t>
          </a:r>
          <a:endParaRPr lang="en-US" sz="1800" dirty="0"/>
        </a:p>
      </dgm:t>
    </dgm:pt>
    <dgm:pt modelId="{D6CCB31F-6961-B84C-891E-9979F79A490A}" type="parTrans" cxnId="{A72AEACD-9AAA-6C4A-9583-0F9CE8F6BB05}">
      <dgm:prSet/>
      <dgm:spPr/>
      <dgm:t>
        <a:bodyPr/>
        <a:lstStyle/>
        <a:p>
          <a:endParaRPr lang="en-US"/>
        </a:p>
      </dgm:t>
    </dgm:pt>
    <dgm:pt modelId="{67C83CBE-22D8-8142-B029-3002173F4258}" type="sibTrans" cxnId="{A72AEACD-9AAA-6C4A-9583-0F9CE8F6BB05}">
      <dgm:prSet/>
      <dgm:spPr/>
      <dgm:t>
        <a:bodyPr/>
        <a:lstStyle/>
        <a:p>
          <a:endParaRPr lang="en-US"/>
        </a:p>
      </dgm:t>
    </dgm:pt>
    <dgm:pt modelId="{0CACD610-F27A-BE41-8994-9AC7943FA22B}">
      <dgm:prSet phldrT="[Text]" custT="1"/>
      <dgm:spPr/>
      <dgm:t>
        <a:bodyPr/>
        <a:lstStyle/>
        <a:p>
          <a:r>
            <a:rPr lang="en-US" sz="1800" dirty="0" smtClean="0"/>
            <a:t>In-kind contribution models</a:t>
          </a:r>
          <a:endParaRPr lang="en-US" sz="1800" dirty="0"/>
        </a:p>
      </dgm:t>
    </dgm:pt>
    <dgm:pt modelId="{3B294156-644A-D246-8BC7-C3F5FFC1C2F7}" type="parTrans" cxnId="{804EE325-3B94-4443-ADFC-A1F68F8C0C23}">
      <dgm:prSet/>
      <dgm:spPr/>
      <dgm:t>
        <a:bodyPr/>
        <a:lstStyle/>
        <a:p>
          <a:endParaRPr lang="en-US"/>
        </a:p>
      </dgm:t>
    </dgm:pt>
    <dgm:pt modelId="{C15F88BD-1287-6345-83FA-7C1484A2ADED}" type="sibTrans" cxnId="{804EE325-3B94-4443-ADFC-A1F68F8C0C23}">
      <dgm:prSet/>
      <dgm:spPr/>
      <dgm:t>
        <a:bodyPr/>
        <a:lstStyle/>
        <a:p>
          <a:endParaRPr lang="en-US"/>
        </a:p>
      </dgm:t>
    </dgm:pt>
    <dgm:pt modelId="{43CB5484-7B1E-6E4B-B06C-5A0EBC871EDF}" type="pres">
      <dgm:prSet presAssocID="{642A27EB-2A3B-B348-B12B-7C486419F0F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BEAF0A-4C3B-2F49-85A6-7D15126A75DB}" type="pres">
      <dgm:prSet presAssocID="{7A952642-735E-604B-901D-877F22E6DDB4}" presName="centerShape" presStyleLbl="node0" presStyleIdx="0" presStyleCnt="1" custScaleX="128327" custScaleY="128327"/>
      <dgm:spPr/>
      <dgm:t>
        <a:bodyPr/>
        <a:lstStyle/>
        <a:p>
          <a:endParaRPr lang="en-US"/>
        </a:p>
      </dgm:t>
    </dgm:pt>
    <dgm:pt modelId="{8A48E0BB-C226-F54B-AC0D-E4AD796F4C58}" type="pres">
      <dgm:prSet presAssocID="{9335DB1F-3F30-A241-987C-91A19D2CC8DA}" presName="parTrans" presStyleLbl="sibTrans2D1" presStyleIdx="0" presStyleCnt="5"/>
      <dgm:spPr/>
      <dgm:t>
        <a:bodyPr/>
        <a:lstStyle/>
        <a:p>
          <a:endParaRPr lang="en-US"/>
        </a:p>
      </dgm:t>
    </dgm:pt>
    <dgm:pt modelId="{13AF9BD3-32CC-464A-8821-933AC8044D77}" type="pres">
      <dgm:prSet presAssocID="{9335DB1F-3F30-A241-987C-91A19D2CC8DA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5F889F28-665E-A24A-858E-129DB216E861}" type="pres">
      <dgm:prSet presAssocID="{A179E9A8-7DB3-F14C-BABA-655404D7DB1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467007-4686-DF46-9E04-54F529E94AC6}" type="pres">
      <dgm:prSet presAssocID="{D75E5289-0151-8744-9AF6-6AA7CCE58131}" presName="parTrans" presStyleLbl="sibTrans2D1" presStyleIdx="1" presStyleCnt="5"/>
      <dgm:spPr/>
      <dgm:t>
        <a:bodyPr/>
        <a:lstStyle/>
        <a:p>
          <a:endParaRPr lang="en-US"/>
        </a:p>
      </dgm:t>
    </dgm:pt>
    <dgm:pt modelId="{3A02906C-549F-0040-89AA-B0357AA3B88F}" type="pres">
      <dgm:prSet presAssocID="{D75E5289-0151-8744-9AF6-6AA7CCE58131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26C8FE0D-6F7B-434A-8188-35EBCBFFD554}" type="pres">
      <dgm:prSet presAssocID="{83469D26-2774-CE47-AB65-01508613DD57}" presName="node" presStyleLbl="node1" presStyleIdx="1" presStyleCnt="5" custScaleX="115821" custScaleY="1158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18E4C2-EB65-DA46-9477-41D0F5D6E2BF}" type="pres">
      <dgm:prSet presAssocID="{2ACB8E80-9CBA-554F-89B0-DE7B203E22A6}" presName="parTrans" presStyleLbl="sibTrans2D1" presStyleIdx="2" presStyleCnt="5"/>
      <dgm:spPr/>
      <dgm:t>
        <a:bodyPr/>
        <a:lstStyle/>
        <a:p>
          <a:endParaRPr lang="en-US"/>
        </a:p>
      </dgm:t>
    </dgm:pt>
    <dgm:pt modelId="{9016DCCB-3FA8-8D45-8C08-61B880465E36}" type="pres">
      <dgm:prSet presAssocID="{2ACB8E80-9CBA-554F-89B0-DE7B203E22A6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F9CA8589-2E07-F64E-B211-72EFF0AEE626}" type="pres">
      <dgm:prSet presAssocID="{21FDC003-8F2A-3D4D-9014-FF24370C334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E1EB49-1C6D-134E-9AA0-8D630B30D720}" type="pres">
      <dgm:prSet presAssocID="{D6CCB31F-6961-B84C-891E-9979F79A490A}" presName="parTrans" presStyleLbl="sibTrans2D1" presStyleIdx="3" presStyleCnt="5"/>
      <dgm:spPr/>
      <dgm:t>
        <a:bodyPr/>
        <a:lstStyle/>
        <a:p>
          <a:endParaRPr lang="en-US"/>
        </a:p>
      </dgm:t>
    </dgm:pt>
    <dgm:pt modelId="{C48D4FC9-7B3C-484F-849A-C8E68EE2E087}" type="pres">
      <dgm:prSet presAssocID="{D6CCB31F-6961-B84C-891E-9979F79A490A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C70BE3FD-C0CA-BA49-9135-21CE1D280C58}" type="pres">
      <dgm:prSet presAssocID="{64E82F09-27EB-A74F-895D-5DC480B0ED26}" presName="node" presStyleLbl="node1" presStyleIdx="3" presStyleCnt="5" custScaleX="114756" custScaleY="1147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CF2B75-BE69-2144-AFDD-C1905272BAA7}" type="pres">
      <dgm:prSet presAssocID="{3B294156-644A-D246-8BC7-C3F5FFC1C2F7}" presName="parTrans" presStyleLbl="sibTrans2D1" presStyleIdx="4" presStyleCnt="5"/>
      <dgm:spPr/>
      <dgm:t>
        <a:bodyPr/>
        <a:lstStyle/>
        <a:p>
          <a:endParaRPr lang="en-US"/>
        </a:p>
      </dgm:t>
    </dgm:pt>
    <dgm:pt modelId="{4C55779B-CEC3-2E45-87B4-AD8534982963}" type="pres">
      <dgm:prSet presAssocID="{3B294156-644A-D246-8BC7-C3F5FFC1C2F7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C0CF7E11-4388-AA47-BDA0-C17F42B53EA4}" type="pres">
      <dgm:prSet presAssocID="{0CACD610-F27A-BE41-8994-9AC7943FA22B}" presName="node" presStyleLbl="node1" presStyleIdx="4" presStyleCnt="5" custScaleX="119041" custScaleY="1190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CE6C7A-F231-E34C-AA43-EEAB6B6CE129}" srcId="{7A952642-735E-604B-901D-877F22E6DDB4}" destId="{A179E9A8-7DB3-F14C-BABA-655404D7DB18}" srcOrd="0" destOrd="0" parTransId="{9335DB1F-3F30-A241-987C-91A19D2CC8DA}" sibTransId="{C0E1A7B9-8861-D343-A29D-A5B79EF7D18F}"/>
    <dgm:cxn modelId="{3D647C54-237D-1245-B25C-AF30A65EF4BB}" type="presOf" srcId="{83469D26-2774-CE47-AB65-01508613DD57}" destId="{26C8FE0D-6F7B-434A-8188-35EBCBFFD554}" srcOrd="0" destOrd="0" presId="urn:microsoft.com/office/officeart/2005/8/layout/radial5"/>
    <dgm:cxn modelId="{96A11612-F68F-6246-AA26-F2EE66825890}" type="presOf" srcId="{D6CCB31F-6961-B84C-891E-9979F79A490A}" destId="{37E1EB49-1C6D-134E-9AA0-8D630B30D720}" srcOrd="0" destOrd="0" presId="urn:microsoft.com/office/officeart/2005/8/layout/radial5"/>
    <dgm:cxn modelId="{CD94FF78-DE6E-0444-B002-9FCCFF52EDD3}" srcId="{7A952642-735E-604B-901D-877F22E6DDB4}" destId="{21FDC003-8F2A-3D4D-9014-FF24370C3345}" srcOrd="2" destOrd="0" parTransId="{2ACB8E80-9CBA-554F-89B0-DE7B203E22A6}" sibTransId="{D17ACEF9-D663-9041-BC17-C5C87CDE776B}"/>
    <dgm:cxn modelId="{68708B3B-4803-1A4A-AA83-AB0C931314B3}" type="presOf" srcId="{9335DB1F-3F30-A241-987C-91A19D2CC8DA}" destId="{8A48E0BB-C226-F54B-AC0D-E4AD796F4C58}" srcOrd="0" destOrd="0" presId="urn:microsoft.com/office/officeart/2005/8/layout/radial5"/>
    <dgm:cxn modelId="{F2C35C98-2FB5-ED4B-BEA4-1192AE1312BA}" type="presOf" srcId="{9335DB1F-3F30-A241-987C-91A19D2CC8DA}" destId="{13AF9BD3-32CC-464A-8821-933AC8044D77}" srcOrd="1" destOrd="0" presId="urn:microsoft.com/office/officeart/2005/8/layout/radial5"/>
    <dgm:cxn modelId="{346DE48D-8289-C540-900D-88EC58B97462}" type="presOf" srcId="{D75E5289-0151-8744-9AF6-6AA7CCE58131}" destId="{3A02906C-549F-0040-89AA-B0357AA3B88F}" srcOrd="1" destOrd="0" presId="urn:microsoft.com/office/officeart/2005/8/layout/radial5"/>
    <dgm:cxn modelId="{2ED691F4-11B3-9944-BABD-DA169FCC4E8E}" type="presOf" srcId="{3B294156-644A-D246-8BC7-C3F5FFC1C2F7}" destId="{4C55779B-CEC3-2E45-87B4-AD8534982963}" srcOrd="1" destOrd="0" presId="urn:microsoft.com/office/officeart/2005/8/layout/radial5"/>
    <dgm:cxn modelId="{66471B9F-8C2A-8648-9F09-B9BAED572114}" type="presOf" srcId="{0CACD610-F27A-BE41-8994-9AC7943FA22B}" destId="{C0CF7E11-4388-AA47-BDA0-C17F42B53EA4}" srcOrd="0" destOrd="0" presId="urn:microsoft.com/office/officeart/2005/8/layout/radial5"/>
    <dgm:cxn modelId="{804EE325-3B94-4443-ADFC-A1F68F8C0C23}" srcId="{7A952642-735E-604B-901D-877F22E6DDB4}" destId="{0CACD610-F27A-BE41-8994-9AC7943FA22B}" srcOrd="4" destOrd="0" parTransId="{3B294156-644A-D246-8BC7-C3F5FFC1C2F7}" sibTransId="{C15F88BD-1287-6345-83FA-7C1484A2ADED}"/>
    <dgm:cxn modelId="{EB689B37-AD51-DE43-B4D8-B6D553D3A08E}" type="presOf" srcId="{642A27EB-2A3B-B348-B12B-7C486419F0F9}" destId="{43CB5484-7B1E-6E4B-B06C-5A0EBC871EDF}" srcOrd="0" destOrd="0" presId="urn:microsoft.com/office/officeart/2005/8/layout/radial5"/>
    <dgm:cxn modelId="{E60FE0BD-393C-F140-85A2-BB2B7F173BF1}" type="presOf" srcId="{2ACB8E80-9CBA-554F-89B0-DE7B203E22A6}" destId="{9016DCCB-3FA8-8D45-8C08-61B880465E36}" srcOrd="1" destOrd="0" presId="urn:microsoft.com/office/officeart/2005/8/layout/radial5"/>
    <dgm:cxn modelId="{B0EB6AA1-6001-1242-9105-42E4A211F934}" srcId="{642A27EB-2A3B-B348-B12B-7C486419F0F9}" destId="{7A952642-735E-604B-901D-877F22E6DDB4}" srcOrd="0" destOrd="0" parTransId="{2EBB10BE-B131-FA42-A05B-24F42EF2D6B8}" sibTransId="{4FCA0786-E3C1-FE43-9BB2-BB441FE0406E}"/>
    <dgm:cxn modelId="{0E548830-9DCB-0249-93E8-BEEFA9B1BF7A}" type="presOf" srcId="{A179E9A8-7DB3-F14C-BABA-655404D7DB18}" destId="{5F889F28-665E-A24A-858E-129DB216E861}" srcOrd="0" destOrd="0" presId="urn:microsoft.com/office/officeart/2005/8/layout/radial5"/>
    <dgm:cxn modelId="{A72AEACD-9AAA-6C4A-9583-0F9CE8F6BB05}" srcId="{7A952642-735E-604B-901D-877F22E6DDB4}" destId="{64E82F09-27EB-A74F-895D-5DC480B0ED26}" srcOrd="3" destOrd="0" parTransId="{D6CCB31F-6961-B84C-891E-9979F79A490A}" sibTransId="{67C83CBE-22D8-8142-B029-3002173F4258}"/>
    <dgm:cxn modelId="{3579AC78-82A0-3E4D-9607-65FB5640D88A}" srcId="{7A952642-735E-604B-901D-877F22E6DDB4}" destId="{83469D26-2774-CE47-AB65-01508613DD57}" srcOrd="1" destOrd="0" parTransId="{D75E5289-0151-8744-9AF6-6AA7CCE58131}" sibTransId="{49B7D49D-A662-944D-A8E0-EB56A0507F01}"/>
    <dgm:cxn modelId="{E2D6B01A-18C4-5248-823B-37EFFE41ED06}" type="presOf" srcId="{D75E5289-0151-8744-9AF6-6AA7CCE58131}" destId="{AA467007-4686-DF46-9E04-54F529E94AC6}" srcOrd="0" destOrd="0" presId="urn:microsoft.com/office/officeart/2005/8/layout/radial5"/>
    <dgm:cxn modelId="{98744D1D-58AA-4F43-A6CA-94CFE4E0009E}" type="presOf" srcId="{3B294156-644A-D246-8BC7-C3F5FFC1C2F7}" destId="{C8CF2B75-BE69-2144-AFDD-C1905272BAA7}" srcOrd="0" destOrd="0" presId="urn:microsoft.com/office/officeart/2005/8/layout/radial5"/>
    <dgm:cxn modelId="{41A57A85-5E81-7149-B7DC-4F2282A6581C}" type="presOf" srcId="{64E82F09-27EB-A74F-895D-5DC480B0ED26}" destId="{C70BE3FD-C0CA-BA49-9135-21CE1D280C58}" srcOrd="0" destOrd="0" presId="urn:microsoft.com/office/officeart/2005/8/layout/radial5"/>
    <dgm:cxn modelId="{979AA64C-BB28-6241-8AB0-57E028270EA0}" type="presOf" srcId="{D6CCB31F-6961-B84C-891E-9979F79A490A}" destId="{C48D4FC9-7B3C-484F-849A-C8E68EE2E087}" srcOrd="1" destOrd="0" presId="urn:microsoft.com/office/officeart/2005/8/layout/radial5"/>
    <dgm:cxn modelId="{C86C4CC9-DE75-084D-9FC2-237D17F95222}" type="presOf" srcId="{2ACB8E80-9CBA-554F-89B0-DE7B203E22A6}" destId="{3B18E4C2-EB65-DA46-9477-41D0F5D6E2BF}" srcOrd="0" destOrd="0" presId="urn:microsoft.com/office/officeart/2005/8/layout/radial5"/>
    <dgm:cxn modelId="{8843E32D-3510-224C-9AA4-F79DE486EE6D}" type="presOf" srcId="{7A952642-735E-604B-901D-877F22E6DDB4}" destId="{1DBEAF0A-4C3B-2F49-85A6-7D15126A75DB}" srcOrd="0" destOrd="0" presId="urn:microsoft.com/office/officeart/2005/8/layout/radial5"/>
    <dgm:cxn modelId="{522C585A-2591-B246-AA30-E0594D961671}" type="presOf" srcId="{21FDC003-8F2A-3D4D-9014-FF24370C3345}" destId="{F9CA8589-2E07-F64E-B211-72EFF0AEE626}" srcOrd="0" destOrd="0" presId="urn:microsoft.com/office/officeart/2005/8/layout/radial5"/>
    <dgm:cxn modelId="{82BB49D6-DB0C-7D4B-B24B-C8A4C2843C4E}" type="presParOf" srcId="{43CB5484-7B1E-6E4B-B06C-5A0EBC871EDF}" destId="{1DBEAF0A-4C3B-2F49-85A6-7D15126A75DB}" srcOrd="0" destOrd="0" presId="urn:microsoft.com/office/officeart/2005/8/layout/radial5"/>
    <dgm:cxn modelId="{B244814C-3D4A-CF4F-89B4-D0230AD8AF7A}" type="presParOf" srcId="{43CB5484-7B1E-6E4B-B06C-5A0EBC871EDF}" destId="{8A48E0BB-C226-F54B-AC0D-E4AD796F4C58}" srcOrd="1" destOrd="0" presId="urn:microsoft.com/office/officeart/2005/8/layout/radial5"/>
    <dgm:cxn modelId="{A67BE6AF-9334-CE4D-9D37-2B5E7A30637F}" type="presParOf" srcId="{8A48E0BB-C226-F54B-AC0D-E4AD796F4C58}" destId="{13AF9BD3-32CC-464A-8821-933AC8044D77}" srcOrd="0" destOrd="0" presId="urn:microsoft.com/office/officeart/2005/8/layout/radial5"/>
    <dgm:cxn modelId="{586A37BB-2BD9-1E46-B494-2DB180716F41}" type="presParOf" srcId="{43CB5484-7B1E-6E4B-B06C-5A0EBC871EDF}" destId="{5F889F28-665E-A24A-858E-129DB216E861}" srcOrd="2" destOrd="0" presId="urn:microsoft.com/office/officeart/2005/8/layout/radial5"/>
    <dgm:cxn modelId="{AD8F6F45-49AD-AF41-A842-315D52C4AF58}" type="presParOf" srcId="{43CB5484-7B1E-6E4B-B06C-5A0EBC871EDF}" destId="{AA467007-4686-DF46-9E04-54F529E94AC6}" srcOrd="3" destOrd="0" presId="urn:microsoft.com/office/officeart/2005/8/layout/radial5"/>
    <dgm:cxn modelId="{E1EB4255-7538-054A-8622-86810B3F277A}" type="presParOf" srcId="{AA467007-4686-DF46-9E04-54F529E94AC6}" destId="{3A02906C-549F-0040-89AA-B0357AA3B88F}" srcOrd="0" destOrd="0" presId="urn:microsoft.com/office/officeart/2005/8/layout/radial5"/>
    <dgm:cxn modelId="{06B1AEA4-80BB-BD40-9DCA-6D4166DF1E87}" type="presParOf" srcId="{43CB5484-7B1E-6E4B-B06C-5A0EBC871EDF}" destId="{26C8FE0D-6F7B-434A-8188-35EBCBFFD554}" srcOrd="4" destOrd="0" presId="urn:microsoft.com/office/officeart/2005/8/layout/radial5"/>
    <dgm:cxn modelId="{5DD70D94-78CA-6A4C-985C-29D600459B2E}" type="presParOf" srcId="{43CB5484-7B1E-6E4B-B06C-5A0EBC871EDF}" destId="{3B18E4C2-EB65-DA46-9477-41D0F5D6E2BF}" srcOrd="5" destOrd="0" presId="urn:microsoft.com/office/officeart/2005/8/layout/radial5"/>
    <dgm:cxn modelId="{D73DE81D-0992-5641-B634-997A8953BB05}" type="presParOf" srcId="{3B18E4C2-EB65-DA46-9477-41D0F5D6E2BF}" destId="{9016DCCB-3FA8-8D45-8C08-61B880465E36}" srcOrd="0" destOrd="0" presId="urn:microsoft.com/office/officeart/2005/8/layout/radial5"/>
    <dgm:cxn modelId="{579E2D81-D26E-0D40-B7E7-3637519AD328}" type="presParOf" srcId="{43CB5484-7B1E-6E4B-B06C-5A0EBC871EDF}" destId="{F9CA8589-2E07-F64E-B211-72EFF0AEE626}" srcOrd="6" destOrd="0" presId="urn:microsoft.com/office/officeart/2005/8/layout/radial5"/>
    <dgm:cxn modelId="{52B20454-9EC8-2D4A-AB69-3A61CEB6004B}" type="presParOf" srcId="{43CB5484-7B1E-6E4B-B06C-5A0EBC871EDF}" destId="{37E1EB49-1C6D-134E-9AA0-8D630B30D720}" srcOrd="7" destOrd="0" presId="urn:microsoft.com/office/officeart/2005/8/layout/radial5"/>
    <dgm:cxn modelId="{084060BE-27C6-FB4D-8AFB-EE2BD215B6D2}" type="presParOf" srcId="{37E1EB49-1C6D-134E-9AA0-8D630B30D720}" destId="{C48D4FC9-7B3C-484F-849A-C8E68EE2E087}" srcOrd="0" destOrd="0" presId="urn:microsoft.com/office/officeart/2005/8/layout/radial5"/>
    <dgm:cxn modelId="{15633F0B-1417-4F43-9E63-4C167C428E77}" type="presParOf" srcId="{43CB5484-7B1E-6E4B-B06C-5A0EBC871EDF}" destId="{C70BE3FD-C0CA-BA49-9135-21CE1D280C58}" srcOrd="8" destOrd="0" presId="urn:microsoft.com/office/officeart/2005/8/layout/radial5"/>
    <dgm:cxn modelId="{94B0FDE3-BF3C-824A-BCF0-E7F0F87EC09B}" type="presParOf" srcId="{43CB5484-7B1E-6E4B-B06C-5A0EBC871EDF}" destId="{C8CF2B75-BE69-2144-AFDD-C1905272BAA7}" srcOrd="9" destOrd="0" presId="urn:microsoft.com/office/officeart/2005/8/layout/radial5"/>
    <dgm:cxn modelId="{DBDD9F11-2CDD-8548-B28F-0E3AA75BCE42}" type="presParOf" srcId="{C8CF2B75-BE69-2144-AFDD-C1905272BAA7}" destId="{4C55779B-CEC3-2E45-87B4-AD8534982963}" srcOrd="0" destOrd="0" presId="urn:microsoft.com/office/officeart/2005/8/layout/radial5"/>
    <dgm:cxn modelId="{CEB9F241-673F-C747-96F2-566CA1414C35}" type="presParOf" srcId="{43CB5484-7B1E-6E4B-B06C-5A0EBC871EDF}" destId="{C0CF7E11-4388-AA47-BDA0-C17F42B53EA4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ctr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ctr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fld id="{847F2C91-FAED-A54E-853F-840F496FD101}" type="datetime1">
              <a:rPr lang="ja-JP" altLang="en-US"/>
              <a:pPr>
                <a:defRPr/>
              </a:pPr>
              <a:t>10.10.19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fontAlgn="ctr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fontAlgn="ctr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fld id="{B81EEFEA-74F1-AD40-8403-8EE4ACD9FF3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/>
              <a:t>Click to 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fld id="{01FF9412-74BF-7547-B7FE-78608652E6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1180C5-52B9-7E4F-BFE9-A7B6E1AD19AC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1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ja-JP" altLang="en-US" smtClean="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5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ja-JP" altLang="en-US">
              <a:latin typeface="Arial" pitchFamily="-106" charset="0"/>
              <a:ea typeface="Arial Unicode MS" pitchFamily="-106" charset="0"/>
              <a:cs typeface="Arial Unicode MS" pitchFamily="-106" charset="0"/>
            </a:endParaRPr>
          </a:p>
        </p:txBody>
      </p:sp>
      <p:sp>
        <p:nvSpPr>
          <p:cNvPr id="38916" name="スライド番号プレースホルダ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06" charset="0"/>
              <a:buNone/>
            </a:pPr>
            <a:fld id="{96223D88-982D-A349-A3E5-2FBBE68CA562}" type="slidenum">
              <a:rPr lang="en-US" altLang="ja-JP" smtClean="0">
                <a:latin typeface="Arial" pitchFamily="-106" charset="0"/>
                <a:ea typeface="Arial Unicode MS" pitchFamily="-106" charset="0"/>
                <a:cs typeface="Arial Unicode MS" pitchFamily="-106" charset="0"/>
              </a:rPr>
              <a:pPr>
                <a:buFont typeface="Times New Roman" pitchFamily="-106" charset="0"/>
                <a:buNone/>
              </a:pPr>
              <a:t>13</a:t>
            </a:fld>
            <a:endParaRPr lang="en-US" altLang="ja-JP" smtClean="0">
              <a:latin typeface="Arial" pitchFamily="-106" charset="0"/>
              <a:ea typeface="Arial Unicode MS" pitchFamily="-106" charset="0"/>
              <a:cs typeface="Arial Unicode MS" pitchFamily="-106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06" charset="0"/>
              <a:buNone/>
            </a:pPr>
            <a:r>
              <a:rPr lang="en-US" altLang="ja-JP">
                <a:latin typeface="Times New Roman" pitchFamily="-106" charset="0"/>
                <a:ea typeface="ＭＳ Ｐゴシック" pitchFamily="-106" charset="-128"/>
                <a:cs typeface="ＭＳ Ｐゴシック" pitchFamily="-106" charset="-128"/>
              </a:rPr>
              <a:t>777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06" charset="0"/>
              <a:buNone/>
            </a:pPr>
            <a:r>
              <a:rPr lang="en-US" altLang="ja-JP">
                <a:latin typeface="Times New Roman" pitchFamily="-106" charset="0"/>
                <a:ea typeface="ＭＳ Ｐゴシック" pitchFamily="-106" charset="-128"/>
                <a:cs typeface="ＭＳ Ｐゴシック" pitchFamily="-106" charset="-128"/>
              </a:rPr>
              <a:t>888</a:t>
            </a:r>
          </a:p>
        </p:txBody>
      </p:sp>
      <p:sp>
        <p:nvSpPr>
          <p:cNvPr id="2970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06" charset="0"/>
              <a:buNone/>
            </a:pPr>
            <a:fld id="{F25836CD-AFE7-1D45-A55B-892B68392A08}" type="slidenum">
              <a:rPr lang="en-US" altLang="ja-JP">
                <a:latin typeface="Times New Roman" pitchFamily="-106" charset="0"/>
                <a:ea typeface="ＭＳ Ｐゴシック" pitchFamily="-106" charset="-128"/>
                <a:cs typeface="ＭＳ Ｐゴシック" pitchFamily="-106" charset="-128"/>
              </a:rPr>
              <a:pPr>
                <a:buFont typeface="Times New Roman" pitchFamily="-106" charset="0"/>
                <a:buNone/>
              </a:pPr>
              <a:t>20</a:t>
            </a:fld>
            <a:endParaRPr lang="en-US" altLang="ja-JP">
              <a:latin typeface="Times New Roman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9701" name="Text Box 1"/>
          <p:cNvSpPr txBox="1">
            <a:spLocks noChangeArrowheads="1"/>
          </p:cNvSpPr>
          <p:nvPr/>
        </p:nvSpPr>
        <p:spPr bwMode="auto">
          <a:xfrm>
            <a:off x="5181327" y="0"/>
            <a:ext cx="3960629" cy="3414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>
            <a:prstTxWarp prst="textNoShape">
              <a:avLst/>
            </a:prstTxWarp>
          </a:bodyPr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400">
                <a:solidFill>
                  <a:srgbClr val="000000"/>
                </a:solidFill>
                <a:cs typeface="ＭＳ Ｐゴシック" pitchFamily="-106" charset="-128"/>
              </a:rPr>
              <a:t>777</a:t>
            </a:r>
          </a:p>
        </p:txBody>
      </p:sp>
      <p:sp>
        <p:nvSpPr>
          <p:cNvPr id="29702" name="Text Box 2"/>
          <p:cNvSpPr txBox="1">
            <a:spLocks noChangeArrowheads="1"/>
          </p:cNvSpPr>
          <p:nvPr/>
        </p:nvSpPr>
        <p:spPr bwMode="auto">
          <a:xfrm>
            <a:off x="0" y="6515472"/>
            <a:ext cx="3960629" cy="3414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400">
                <a:solidFill>
                  <a:srgbClr val="000000"/>
                </a:solidFill>
                <a:cs typeface="ＭＳ Ｐゴシック" pitchFamily="-106" charset="-128"/>
              </a:rPr>
              <a:t>888</a:t>
            </a:r>
          </a:p>
        </p:txBody>
      </p:sp>
      <p:sp>
        <p:nvSpPr>
          <p:cNvPr id="29703" name="Text Box 3"/>
          <p:cNvSpPr txBox="1">
            <a:spLocks noChangeArrowheads="1"/>
          </p:cNvSpPr>
          <p:nvPr/>
        </p:nvSpPr>
        <p:spPr bwMode="auto">
          <a:xfrm>
            <a:off x="5181327" y="6515472"/>
            <a:ext cx="3960629" cy="3414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>
            <a:prstTxWarp prst="textNoShape">
              <a:avLst/>
            </a:prstTxWarp>
          </a:bodyPr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F36C3FD5-4DBE-DD4E-9C90-E59FFA84E36E}" type="slidenum">
              <a:rPr lang="en-US" altLang="ja-JP" sz="1400">
                <a:solidFill>
                  <a:srgbClr val="000000"/>
                </a:solidFill>
                <a:cs typeface="ＭＳ Ｐゴシック" pitchFamily="-106" charset="-128"/>
              </a:rPr>
              <a:pPr algn="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20</a:t>
            </a:fld>
            <a:endParaRPr lang="en-US" altLang="ja-JP" sz="1400">
              <a:solidFill>
                <a:srgbClr val="000000"/>
              </a:solidFill>
              <a:cs typeface="ＭＳ Ｐゴシック" pitchFamily="-106" charset="-128"/>
            </a:endParaRPr>
          </a:p>
        </p:txBody>
      </p:sp>
      <p:sp>
        <p:nvSpPr>
          <p:cNvPr id="29704" name="Text Box 4"/>
          <p:cNvSpPr txBox="1">
            <a:spLocks noChangeArrowheads="1"/>
          </p:cNvSpPr>
          <p:nvPr/>
        </p:nvSpPr>
        <p:spPr bwMode="auto">
          <a:xfrm>
            <a:off x="1277952" y="512728"/>
            <a:ext cx="6598320" cy="257427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cs typeface="ＭＳ Ｐゴシック" pitchFamily="-106" charset="-128"/>
            </a:endParaRPr>
          </a:p>
        </p:txBody>
      </p:sp>
      <p:sp>
        <p:nvSpPr>
          <p:cNvPr id="29705" name="Text Box 5"/>
          <p:cNvSpPr>
            <a:spLocks noGrp="1" noChangeArrowheads="1"/>
          </p:cNvSpPr>
          <p:nvPr>
            <p:ph type="body"/>
          </p:nvPr>
        </p:nvSpPr>
        <p:spPr>
          <a:xfrm>
            <a:off x="1218656" y="3257205"/>
            <a:ext cx="6704646" cy="3151893"/>
          </a:xfrm>
          <a:noFill/>
          <a:ln/>
        </p:spPr>
        <p:txBody>
          <a:bodyPr wrap="none" anchor="ctr"/>
          <a:lstStyle/>
          <a:p>
            <a:endParaRPr kumimoji="0" lang="ja-JP" altLang="en-US">
              <a:latin typeface="Times New Roman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9706" name="Text Box 6"/>
          <p:cNvSpPr txBox="1">
            <a:spLocks noChangeArrowheads="1"/>
          </p:cNvSpPr>
          <p:nvPr/>
        </p:nvSpPr>
        <p:spPr bwMode="auto">
          <a:xfrm>
            <a:off x="5181328" y="0"/>
            <a:ext cx="3962673" cy="34252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>
            <a:prstTxWarp prst="textNoShape">
              <a:avLst/>
            </a:prstTxWarp>
          </a:bodyPr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400">
                <a:solidFill>
                  <a:srgbClr val="000000"/>
                </a:solidFill>
                <a:cs typeface="ＭＳ Ｐゴシック" pitchFamily="-106" charset="-128"/>
              </a:rPr>
              <a:t>777</a:t>
            </a:r>
          </a:p>
        </p:txBody>
      </p:sp>
      <p:sp>
        <p:nvSpPr>
          <p:cNvPr id="29707" name="Text Box 7"/>
          <p:cNvSpPr txBox="1">
            <a:spLocks noChangeArrowheads="1"/>
          </p:cNvSpPr>
          <p:nvPr/>
        </p:nvSpPr>
        <p:spPr bwMode="auto">
          <a:xfrm>
            <a:off x="5181328" y="6515472"/>
            <a:ext cx="3962673" cy="34252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>
            <a:prstTxWarp prst="textNoShape">
              <a:avLst/>
            </a:prstTxWarp>
          </a:bodyPr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09763396-4E6B-C84E-B6A2-C726D55A5ECE}" type="slidenum">
              <a:rPr lang="en-US" altLang="ja-JP" sz="1400">
                <a:solidFill>
                  <a:srgbClr val="000000"/>
                </a:solidFill>
                <a:cs typeface="ＭＳ Ｐゴシック" pitchFamily="-106" charset="-128"/>
              </a:rPr>
              <a:pPr algn="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20</a:t>
            </a:fld>
            <a:endParaRPr lang="en-US" altLang="ja-JP" sz="1400">
              <a:solidFill>
                <a:srgbClr val="000000"/>
              </a:solidFill>
              <a:cs typeface="ＭＳ Ｐゴシック" pitchFamily="-106" charset="-128"/>
            </a:endParaRPr>
          </a:p>
        </p:txBody>
      </p:sp>
      <p:sp>
        <p:nvSpPr>
          <p:cNvPr id="29708" name="Text Box 8"/>
          <p:cNvSpPr txBox="1">
            <a:spLocks noChangeArrowheads="1"/>
          </p:cNvSpPr>
          <p:nvPr/>
        </p:nvSpPr>
        <p:spPr bwMode="auto">
          <a:xfrm>
            <a:off x="0" y="6515472"/>
            <a:ext cx="3962673" cy="34252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400">
                <a:solidFill>
                  <a:srgbClr val="000000"/>
                </a:solidFill>
                <a:cs typeface="ＭＳ Ｐゴシック" pitchFamily="-106" charset="-128"/>
              </a:rPr>
              <a:t>888</a:t>
            </a:r>
          </a:p>
        </p:txBody>
      </p:sp>
      <p:sp>
        <p:nvSpPr>
          <p:cNvPr id="29709" name="Text Box 9"/>
          <p:cNvSpPr txBox="1">
            <a:spLocks noChangeArrowheads="1"/>
          </p:cNvSpPr>
          <p:nvPr/>
        </p:nvSpPr>
        <p:spPr bwMode="auto">
          <a:xfrm>
            <a:off x="0" y="0"/>
            <a:ext cx="3962673" cy="34252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cs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92C0A8-A073-4C4E-B5AE-C39213BA23F6}" type="slidenum">
              <a:rPr lang="en-US" altLang="ja-JP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21</a:t>
            </a:fld>
            <a:endParaRPr lang="en-US" altLang="ja-JP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92C0A8-A073-4C4E-B5AE-C39213BA23F6}" type="slidenum">
              <a:rPr lang="en-US" altLang="ja-JP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22</a:t>
            </a:fld>
            <a:endParaRPr lang="en-US" altLang="ja-JP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92C0A8-A073-4C4E-B5AE-C39213BA23F6}" type="slidenum">
              <a:rPr lang="en-US" altLang="ja-JP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23</a:t>
            </a:fld>
            <a:endParaRPr lang="en-US" altLang="ja-JP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BB0559-ADEB-F843-91DF-99243ABCE7B4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25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smtClean="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ja-JP" altLang="en-US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9876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D5DDB0-B472-4549-BCEF-34ACDBBC9441}" type="slidenum">
              <a:rPr lang="ja-JP" altLang="en-US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32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B9F29-18B5-0848-AEFE-FE0898DE26CD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06" charset="0"/>
              <a:buNone/>
            </a:pPr>
            <a:r>
              <a:rPr lang="en-US" altLang="ja-JP">
                <a:latin typeface="Times New Roman" pitchFamily="-106" charset="0"/>
                <a:ea typeface="ＭＳ Ｐゴシック" pitchFamily="-106" charset="-128"/>
                <a:cs typeface="ＭＳ Ｐゴシック" pitchFamily="-106" charset="-128"/>
              </a:rPr>
              <a:t>777</a:t>
            </a:r>
          </a:p>
        </p:txBody>
      </p:sp>
      <p:sp>
        <p:nvSpPr>
          <p:cNvPr id="31747" name="Rectangle 7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06" charset="0"/>
              <a:buNone/>
            </a:pPr>
            <a:r>
              <a:rPr lang="en-US" altLang="ja-JP">
                <a:latin typeface="Times New Roman" pitchFamily="-106" charset="0"/>
                <a:ea typeface="ＭＳ Ｐゴシック" pitchFamily="-106" charset="-128"/>
                <a:cs typeface="ＭＳ Ｐゴシック" pitchFamily="-106" charset="-128"/>
              </a:rPr>
              <a:t>888</a:t>
            </a:r>
          </a:p>
        </p:txBody>
      </p:sp>
      <p:sp>
        <p:nvSpPr>
          <p:cNvPr id="3174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-106" charset="0"/>
              <a:buNone/>
            </a:pPr>
            <a:fld id="{1EE9A5CD-5DA2-5C41-9786-8E2FBBAC38C2}" type="slidenum">
              <a:rPr lang="en-US" altLang="ja-JP">
                <a:latin typeface="Times New Roman" pitchFamily="-106" charset="0"/>
                <a:ea typeface="ＭＳ Ｐゴシック" pitchFamily="-106" charset="-128"/>
                <a:cs typeface="ＭＳ Ｐゴシック" pitchFamily="-106" charset="-128"/>
              </a:rPr>
              <a:pPr>
                <a:buFont typeface="Times New Roman" pitchFamily="-106" charset="0"/>
                <a:buNone/>
              </a:pPr>
              <a:t>34</a:t>
            </a:fld>
            <a:endParaRPr lang="en-US" altLang="ja-JP">
              <a:latin typeface="Times New Roman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31749" name="Text Box 1"/>
          <p:cNvSpPr txBox="1">
            <a:spLocks noChangeArrowheads="1"/>
          </p:cNvSpPr>
          <p:nvPr/>
        </p:nvSpPr>
        <p:spPr bwMode="auto">
          <a:xfrm>
            <a:off x="5181327" y="0"/>
            <a:ext cx="3960629" cy="3414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>
            <a:prstTxWarp prst="textNoShape">
              <a:avLst/>
            </a:prstTxWarp>
          </a:bodyPr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400">
                <a:solidFill>
                  <a:srgbClr val="000000"/>
                </a:solidFill>
                <a:cs typeface="ＭＳ Ｐゴシック" pitchFamily="-106" charset="-128"/>
              </a:rPr>
              <a:t>777</a:t>
            </a:r>
          </a:p>
        </p:txBody>
      </p:sp>
      <p:sp>
        <p:nvSpPr>
          <p:cNvPr id="31750" name="Text Box 2"/>
          <p:cNvSpPr txBox="1">
            <a:spLocks noChangeArrowheads="1"/>
          </p:cNvSpPr>
          <p:nvPr/>
        </p:nvSpPr>
        <p:spPr bwMode="auto">
          <a:xfrm>
            <a:off x="0" y="6515472"/>
            <a:ext cx="3960629" cy="3414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400">
                <a:solidFill>
                  <a:srgbClr val="000000"/>
                </a:solidFill>
                <a:cs typeface="ＭＳ Ｐゴシック" pitchFamily="-106" charset="-128"/>
              </a:rPr>
              <a:t>888</a:t>
            </a:r>
          </a:p>
        </p:txBody>
      </p:sp>
      <p:sp>
        <p:nvSpPr>
          <p:cNvPr id="31751" name="Text Box 3"/>
          <p:cNvSpPr txBox="1">
            <a:spLocks noChangeArrowheads="1"/>
          </p:cNvSpPr>
          <p:nvPr/>
        </p:nvSpPr>
        <p:spPr bwMode="auto">
          <a:xfrm>
            <a:off x="5181327" y="6515472"/>
            <a:ext cx="3960629" cy="3414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6480" tIns="48240" rIns="96480" bIns="48240" anchor="b">
            <a:prstTxWarp prst="textNoShape">
              <a:avLst/>
            </a:prstTxWarp>
          </a:bodyPr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19F33EB9-1C0B-1341-8B7B-D2EE961D588D}" type="slidenum">
              <a:rPr lang="en-US" altLang="ja-JP" sz="1400">
                <a:solidFill>
                  <a:srgbClr val="000000"/>
                </a:solidFill>
                <a:cs typeface="ＭＳ Ｐゴシック" pitchFamily="-106" charset="-128"/>
              </a:rPr>
              <a:pPr algn="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34</a:t>
            </a:fld>
            <a:endParaRPr lang="en-US" altLang="ja-JP" sz="1400">
              <a:solidFill>
                <a:srgbClr val="000000"/>
              </a:solidFill>
              <a:cs typeface="ＭＳ Ｐゴシック" pitchFamily="-106" charset="-128"/>
            </a:endParaRPr>
          </a:p>
        </p:txBody>
      </p:sp>
      <p:sp>
        <p:nvSpPr>
          <p:cNvPr id="31752" name="Text Box 4"/>
          <p:cNvSpPr txBox="1">
            <a:spLocks noChangeArrowheads="1"/>
          </p:cNvSpPr>
          <p:nvPr/>
        </p:nvSpPr>
        <p:spPr bwMode="auto">
          <a:xfrm>
            <a:off x="1277952" y="512728"/>
            <a:ext cx="6598320" cy="25742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cs typeface="ＭＳ Ｐゴシック" pitchFamily="-106" charset="-128"/>
            </a:endParaRPr>
          </a:p>
        </p:txBody>
      </p:sp>
      <p:sp>
        <p:nvSpPr>
          <p:cNvPr id="31753" name="Text Box 5"/>
          <p:cNvSpPr>
            <a:spLocks noGrp="1" noChangeArrowheads="1"/>
          </p:cNvSpPr>
          <p:nvPr>
            <p:ph type="body"/>
          </p:nvPr>
        </p:nvSpPr>
        <p:spPr>
          <a:xfrm>
            <a:off x="1218656" y="3257205"/>
            <a:ext cx="6704646" cy="3151893"/>
          </a:xfrm>
          <a:noFill/>
          <a:ln/>
        </p:spPr>
        <p:txBody>
          <a:bodyPr wrap="none" anchor="ctr"/>
          <a:lstStyle/>
          <a:p>
            <a:endParaRPr kumimoji="0" lang="ja-JP" altLang="en-US">
              <a:latin typeface="Times New Roman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FF9412-74BF-7547-B7FE-78608652E65F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92C0A8-A073-4C4E-B5AE-C39213BA23F6}" type="slidenum">
              <a:rPr lang="en-US" altLang="ja-JP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3</a:t>
            </a:fld>
            <a:endParaRPr lang="en-US" altLang="ja-JP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slide may be too busy and needs to be simplified.</a:t>
            </a:r>
            <a:r>
              <a:rPr lang="en-US" baseline="0" dirty="0" smtClean="0"/>
              <a:t> (Perhaps two slides.)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B9F29-18B5-0848-AEFE-FE0898DE26CD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slide may be too busy and needs to be simplified.</a:t>
            </a:r>
            <a:r>
              <a:rPr lang="en-US" baseline="0" dirty="0" smtClean="0"/>
              <a:t> (Perhaps two slides.)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B9F29-18B5-0848-AEFE-FE0898DE26CD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00E71B-38FA-1949-9963-3C1624F6D894}" type="slidenum">
              <a:rPr lang="en-US" altLang="ja-JP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7</a:t>
            </a:fld>
            <a:endParaRPr lang="en-US" altLang="ja-JP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880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859088" y="514350"/>
            <a:ext cx="3425825" cy="2570163"/>
          </a:xfrm>
          <a:ln/>
        </p:spPr>
      </p:sp>
      <p:sp>
        <p:nvSpPr>
          <p:cNvPr id="8806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kumimoji="0" lang="ja-JP" altLang="en-US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8069" name="Slide Number Placeholder 3"/>
          <p:cNvSpPr txBox="1">
            <a:spLocks noGrp="1"/>
          </p:cNvSpPr>
          <p:nvPr/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 anchor="b">
            <a:prstTxWarp prst="textNoShape">
              <a:avLst/>
            </a:prstTxWarp>
          </a:bodyPr>
          <a:lstStyle/>
          <a:p>
            <a:pPr algn="r"/>
            <a:fld id="{B7288FFA-B8C5-0D49-B9DD-C9528993550D}" type="slidenum">
              <a:rPr kumimoji="0" lang="en-GB" altLang="ja-JP" sz="1200">
                <a:latin typeface="Calibri" pitchFamily="-112" charset="0"/>
              </a:rPr>
              <a:pPr algn="r"/>
              <a:t>7</a:t>
            </a:fld>
            <a:endParaRPr kumimoji="0" lang="en-GB" altLang="ja-JP" sz="1200">
              <a:latin typeface="Calibri" pitchFamily="-112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6F3EF-DB3B-D549-B774-B229065C1CE3}" type="slidenum">
              <a:rPr lang="ja-JP" altLang="en-US" smtClean="0"/>
              <a:pPr/>
              <a:t>10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20F22C-1D2D-054A-8445-F1647FB508D0}" type="slidenum">
              <a:rPr lang="en-US" altLang="ja-JP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pPr/>
              <a:t>11</a:t>
            </a:fld>
            <a:endParaRPr lang="en-US" altLang="ja-JP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kumimoji="0" lang="ja-JP" alt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Expect update on this by the time</a:t>
            </a:r>
            <a:r>
              <a:rPr lang="en-US" baseline="0" dirty="0" smtClean="0"/>
              <a:t> of workshop.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B9F29-18B5-0848-AEFE-FE0898DE26C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:\Fermi\ILCRedesign\ilccolor.tif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kumimoji="0" lang="ja-JP" altLang="en-US" sz="2400"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kumimoji="0" lang="ja-JP" altLang="en-US" sz="2400"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pic>
        <p:nvPicPr>
          <p:cNvPr id="8" name="Picture 12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altLang="ja-JP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ja-JP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0DB8F-0001-5C46-9B7E-15D6BDE5FA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8BA3C-3F3E-EA4A-A6F1-5248A383E79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1CDA4-C9CE-8E44-A687-C18CA580143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37E2-33CB-034B-AFDB-6541EBF5F3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10-10-18</a:t>
            </a: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Prep. for Industrialization</a:t>
            </a: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9C48C-D733-1745-8254-B98F368A139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altLang="ja-JP" smtClean="0">
                <a:solidFill>
                  <a:srgbClr val="000000"/>
                </a:solidFill>
              </a:rPr>
              <a:pPr/>
              <a:t>10.10.19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D03CBBF2-5021-DF49-A7D4-24EFE37080ED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26359-397B-D146-B043-A13A549AFB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95036-1A1C-4A4A-8673-AB541CE0D3C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30828-FE26-3E4D-A039-A91FF753D8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28FC8-884F-DD40-9AF6-6E45D58FE43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85ABE-900B-5F41-A7E2-B293305521C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EA7B2-B0D3-964E-8D12-43DB6521D9D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198F7-269C-1142-8DD1-48A495307C9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0458F-FBC9-504F-92D1-2383D34D570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2.jpeg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2" Type="http://schemas.openxmlformats.org/officeDocument/2006/relationships/theme" Target="../theme/theme2.xml"/><Relationship Id="rId3" Type="http://schemas.openxmlformats.org/officeDocument/2006/relationships/image" Target="../media/image2.jpeg"/><Relationship Id="rId5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5.xml"/><Relationship Id="rId2" Type="http://schemas.openxmlformats.org/officeDocument/2006/relationships/theme" Target="../theme/theme3.xml"/><Relationship Id="rId3" Type="http://schemas.openxmlformats.org/officeDocument/2006/relationships/image" Target="../media/image2.jpeg"/><Relationship Id="rId5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 smtClean="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fld id="{62730111-C028-914C-BD05-A8B3E5644BF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pic>
        <p:nvPicPr>
          <p:cNvPr id="2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kumimoji="0" lang="ja-JP" altLang="en-US" sz="2400"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kumimoji="0" lang="ja-JP" altLang="en-US" sz="2400"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3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1" r:id="rId1"/>
    <p:sldLayoutId id="2147484319" r:id="rId2"/>
    <p:sldLayoutId id="2147484320" r:id="rId3"/>
    <p:sldLayoutId id="2147484321" r:id="rId4"/>
    <p:sldLayoutId id="2147484322" r:id="rId5"/>
    <p:sldLayoutId id="2147484323" r:id="rId6"/>
    <p:sldLayoutId id="2147484324" r:id="rId7"/>
    <p:sldLayoutId id="2147484325" r:id="rId8"/>
    <p:sldLayoutId id="2147484326" r:id="rId9"/>
    <p:sldLayoutId id="2147484327" r:id="rId10"/>
    <p:sldLayoutId id="2147484328" r:id="rId11"/>
    <p:sldLayoutId id="2147484329" r:id="rId12"/>
    <p:sldLayoutId id="2147484334" r:id="rId13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928A06DB-3402-C948-AB0B-3C05CB271BC8}" type="datetimeFigureOut">
              <a:rPr kumimoji="0"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10.10.19</a:t>
            </a:fld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/>
            <a:endParaRPr kumimoji="0"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MP900410081.JPG"/>
          <p:cNvPicPr>
            <a:picLocks noChangeAspect="1"/>
          </p:cNvPicPr>
          <p:nvPr userDrawn="1"/>
        </p:nvPicPr>
        <p:blipFill>
          <a:blip r:embed="rId5">
            <a:alphaModFix amt="20000"/>
          </a:blip>
          <a:srcRect t="17504" b="34558"/>
          <a:stretch>
            <a:fillRect/>
          </a:stretch>
        </p:blipFill>
        <p:spPr>
          <a:xfrm>
            <a:off x="165221" y="990600"/>
            <a:ext cx="8772394" cy="5181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3" r:id="rId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928A06DB-3402-C948-AB0B-3C05CB271BC8}" type="datetimeFigureOut">
              <a:rPr kumimoji="0"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10.10.19</a:t>
            </a:fld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/>
            <a:endParaRPr kumimoji="0"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MP900410081.JPG"/>
          <p:cNvPicPr>
            <a:picLocks noChangeAspect="1"/>
          </p:cNvPicPr>
          <p:nvPr userDrawn="1"/>
        </p:nvPicPr>
        <p:blipFill>
          <a:blip r:embed="rId5">
            <a:alphaModFix amt="20000"/>
          </a:blip>
          <a:srcRect t="17504" b="34558"/>
          <a:stretch>
            <a:fillRect/>
          </a:stretch>
        </p:blipFill>
        <p:spPr>
          <a:xfrm>
            <a:off x="165221" y="990600"/>
            <a:ext cx="8772394" cy="5181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6" r:id="rId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5" Type="http://schemas.openxmlformats.org/officeDocument/2006/relationships/image" Target="../media/image11.jpeg"/><Relationship Id="rId7" Type="http://schemas.openxmlformats.org/officeDocument/2006/relationships/comments" Target="../comments/comment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6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4" Type="http://schemas.openxmlformats.org/officeDocument/2006/relationships/image" Target="../media/image15.jpeg"/><Relationship Id="rId10" Type="http://schemas.openxmlformats.org/officeDocument/2006/relationships/image" Target="../media/image20.jpeg"/><Relationship Id="rId5" Type="http://schemas.openxmlformats.org/officeDocument/2006/relationships/image" Target="../media/image16.jpeg"/><Relationship Id="rId7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eg"/><Relationship Id="rId9" Type="http://schemas.openxmlformats.org/officeDocument/2006/relationships/image" Target="../media/image19.jpeg"/><Relationship Id="rId3" Type="http://schemas.openxmlformats.org/officeDocument/2006/relationships/image" Target="../media/image14.jpeg"/><Relationship Id="rId6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image" Target="../media/image28.png"/><Relationship Id="rId4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3" Type="http://schemas.openxmlformats.org/officeDocument/2006/relationships/image" Target="../media/image25.jpeg"/><Relationship Id="rId5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3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3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jpeg"/><Relationship Id="rId5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image" Target="../media/image38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7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9.png"/><Relationship Id="rId5" Type="http://schemas.openxmlformats.org/officeDocument/2006/relationships/image" Target="../media/image41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3.xml"/><Relationship Id="rId4" Type="http://schemas.openxmlformats.org/officeDocument/2006/relationships/image" Target="../media/image43.jpeg"/><Relationship Id="rId5" Type="http://schemas.openxmlformats.org/officeDocument/2006/relationships/image" Target="../media/image10.png"/><Relationship Id="rId7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2.png"/><Relationship Id="rId6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6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5" Type="http://schemas.openxmlformats.org/officeDocument/2006/relationships/diagramColors" Target="../diagrams/colors1.xml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image" Target="../media/image48.jpe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46.png"/><Relationship Id="rId3" Type="http://schemas.openxmlformats.org/officeDocument/2006/relationships/image" Target="../media/image47.wmf"/><Relationship Id="rId5" Type="http://schemas.openxmlformats.org/officeDocument/2006/relationships/image" Target="../media/image49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4" Type="http://schemas.openxmlformats.org/officeDocument/2006/relationships/image" Target="../media/image52.jpeg"/><Relationship Id="rId5" Type="http://schemas.openxmlformats.org/officeDocument/2006/relationships/image" Target="../media/image53.jpeg"/><Relationship Id="rId7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Relationship Id="rId3" Type="http://schemas.openxmlformats.org/officeDocument/2006/relationships/image" Target="../media/image51.jpeg"/><Relationship Id="rId6" Type="http://schemas.openxmlformats.org/officeDocument/2006/relationships/image" Target="../media/image54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image" Target="../media/image8.png"/><Relationship Id="rId4" Type="http://schemas.openxmlformats.org/officeDocument/2006/relationships/image" Target="../media/image6.wmf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5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image" Target="../media/image8.png"/><Relationship Id="rId4" Type="http://schemas.openxmlformats.org/officeDocument/2006/relationships/image" Target="../media/image6.wmf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5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447800"/>
            <a:ext cx="8229600" cy="2057400"/>
          </a:xfrm>
          <a:solidFill>
            <a:srgbClr val="CCFFCC"/>
          </a:solidFill>
        </p:spPr>
        <p:txBody>
          <a:bodyPr/>
          <a:lstStyle/>
          <a:p>
            <a:r>
              <a:rPr lang="en-US" altLang="ja-JP" b="1" dirty="0" smtClean="0">
                <a:solidFill>
                  <a:schemeClr val="tx1"/>
                </a:solidFill>
              </a:rPr>
              <a:t>ILC SRF Update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962400"/>
            <a:ext cx="7772400" cy="2057400"/>
          </a:xfrm>
        </p:spPr>
        <p:txBody>
          <a:bodyPr/>
          <a:lstStyle/>
          <a:p>
            <a:pPr marL="533400" indent="-533400"/>
            <a:r>
              <a:rPr kumimoji="0" lang="en-US" altLang="ja-JP" sz="2400" dirty="0" err="1" smtClean="0">
                <a:solidFill>
                  <a:srgbClr val="0000FF"/>
                </a:solidFill>
              </a:rPr>
              <a:t>A.Yamamoto</a:t>
            </a:r>
            <a:r>
              <a:rPr kumimoji="0" lang="en-US" altLang="ja-JP" sz="2400" dirty="0" smtClean="0">
                <a:solidFill>
                  <a:srgbClr val="0000FF"/>
                </a:solidFill>
              </a:rPr>
              <a:t>,</a:t>
            </a:r>
            <a:endParaRPr kumimoji="0" lang="en-US" altLang="ja-JP" sz="1600" dirty="0" smtClean="0">
              <a:solidFill>
                <a:srgbClr val="0000FF"/>
              </a:solidFill>
            </a:endParaRPr>
          </a:p>
          <a:p>
            <a:pPr marL="533400" indent="-533400"/>
            <a:r>
              <a:rPr kumimoji="0" lang="en-US" altLang="ja-JP" sz="2400" dirty="0" smtClean="0">
                <a:solidFill>
                  <a:srgbClr val="0000FF"/>
                </a:solidFill>
              </a:rPr>
              <a:t>J. </a:t>
            </a:r>
            <a:r>
              <a:rPr kumimoji="0" lang="en-US" altLang="ja-JP" sz="2400" dirty="0" err="1" smtClean="0">
                <a:solidFill>
                  <a:srgbClr val="0000FF"/>
                </a:solidFill>
              </a:rPr>
              <a:t>Kerby</a:t>
            </a:r>
            <a:r>
              <a:rPr kumimoji="0" lang="en-US" altLang="ja-JP" sz="2400" dirty="0" smtClean="0">
                <a:solidFill>
                  <a:srgbClr val="0000FF"/>
                </a:solidFill>
              </a:rPr>
              <a:t>, T. </a:t>
            </a:r>
            <a:r>
              <a:rPr kumimoji="0" lang="en-US" altLang="ja-JP" sz="2400" dirty="0" err="1" smtClean="0">
                <a:solidFill>
                  <a:srgbClr val="0000FF"/>
                </a:solidFill>
              </a:rPr>
              <a:t>Shidara</a:t>
            </a:r>
            <a:r>
              <a:rPr kumimoji="0" lang="en-US" altLang="ja-JP" sz="2400" dirty="0" smtClean="0">
                <a:solidFill>
                  <a:srgbClr val="0000FF"/>
                </a:solidFill>
              </a:rPr>
              <a:t>, M. Ross, and N. Walker </a:t>
            </a:r>
          </a:p>
          <a:p>
            <a:pPr marL="533400" indent="-533400"/>
            <a:r>
              <a:rPr kumimoji="0" lang="en-US" altLang="ja-JP" sz="2400" dirty="0" smtClean="0">
                <a:solidFill>
                  <a:srgbClr val="000000"/>
                </a:solidFill>
              </a:rPr>
              <a:t> </a:t>
            </a:r>
            <a:r>
              <a:rPr kumimoji="0" lang="en-US" altLang="ja-JP" sz="2000" dirty="0" smtClean="0">
                <a:solidFill>
                  <a:schemeClr val="tx1"/>
                </a:solidFill>
              </a:rPr>
              <a:t> ILC-GDE </a:t>
            </a:r>
            <a:r>
              <a:rPr kumimoji="0" lang="en-US" altLang="ja-JP" sz="2000" dirty="0" err="1" smtClean="0">
                <a:solidFill>
                  <a:schemeClr val="tx1"/>
                </a:solidFill>
              </a:rPr>
              <a:t>PMs</a:t>
            </a:r>
            <a:r>
              <a:rPr kumimoji="0" lang="en-US" altLang="ja-JP" sz="2000" dirty="0" smtClean="0">
                <a:solidFill>
                  <a:schemeClr val="tx1"/>
                </a:solidFill>
              </a:rPr>
              <a:t> &amp; SCRF </a:t>
            </a:r>
            <a:r>
              <a:rPr kumimoji="0" lang="en-US" altLang="ja-JP" sz="2000" dirty="0" err="1" smtClean="0">
                <a:solidFill>
                  <a:schemeClr val="tx1"/>
                </a:solidFill>
              </a:rPr>
              <a:t>APMs</a:t>
            </a:r>
            <a:r>
              <a:rPr kumimoji="0" lang="en-US" altLang="ja-JP" sz="2000" dirty="0" smtClean="0">
                <a:solidFill>
                  <a:schemeClr val="tx1"/>
                </a:solidFill>
              </a:rPr>
              <a:t> </a:t>
            </a:r>
          </a:p>
          <a:p>
            <a:pPr marL="533400" indent="-533400"/>
            <a:endParaRPr kumimoji="0" lang="en-US" altLang="ja-JP" sz="2000" b="1" dirty="0" smtClean="0">
              <a:solidFill>
                <a:schemeClr val="tx1"/>
              </a:solidFill>
            </a:endParaRPr>
          </a:p>
          <a:p>
            <a:pPr marL="533400" indent="-533400"/>
            <a:r>
              <a:rPr kumimoji="0" lang="en-US" altLang="ja-JP" sz="2000" b="1" dirty="0" smtClean="0">
                <a:solidFill>
                  <a:schemeClr val="tx1"/>
                </a:solidFill>
              </a:rPr>
              <a:t>IWLC-10, </a:t>
            </a:r>
            <a:r>
              <a:rPr kumimoji="0" lang="en-US" altLang="ja-JP" sz="2000" b="1" dirty="0" err="1" smtClean="0">
                <a:solidFill>
                  <a:schemeClr val="tx1"/>
                </a:solidFill>
              </a:rPr>
              <a:t>Geneve</a:t>
            </a:r>
            <a:r>
              <a:rPr kumimoji="0" lang="en-US" altLang="ja-JP" sz="2000" b="1" dirty="0" smtClean="0">
                <a:solidFill>
                  <a:schemeClr val="tx1"/>
                </a:solidFill>
              </a:rPr>
              <a:t>,  Oct. 19, 2010 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9567863" y="-414338"/>
            <a:ext cx="184150" cy="4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fontAlgn="ctr" hangingPunct="0"/>
            <a:endParaRPr kumimoji="0" lang="ja-JP" altLang="en-US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7380288" y="30813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fontAlgn="ctr" hangingPunct="0"/>
            <a:endParaRPr kumimoji="0" lang="ja-JP" altLang="en-US"/>
          </a:p>
        </p:txBody>
      </p:sp>
      <p:sp>
        <p:nvSpPr>
          <p:cNvPr id="22534" name="日付プレースホルダ 8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dirty="0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10-10-19</a:t>
            </a:r>
            <a:endParaRPr lang="en-US" altLang="ja-JP" dirty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2535" name="スライド番号プレースホルダ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BA3020-1D2C-0541-A39A-01C2A9DD6EF0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1</a:t>
            </a:fld>
            <a:endParaRPr lang="en-US" altLang="ja-JP" dirty="0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2536" name="フッター プレースホルダ 1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dirty="0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IWLC-10:  ILC-SCRF </a:t>
            </a:r>
            <a:endParaRPr lang="en-US" altLang="ja-JP" dirty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604838"/>
            <a:ext cx="8229600" cy="766762"/>
          </a:xfrm>
        </p:spPr>
        <p:txBody>
          <a:bodyPr>
            <a:noAutofit/>
          </a:bodyPr>
          <a:lstStyle/>
          <a:p>
            <a:r>
              <a:rPr lang="en-US" altLang="ja-JP" sz="3200" dirty="0" smtClean="0"/>
              <a:t>ILC-ML SCRF Cavity Gradient Specifications Update </a:t>
            </a:r>
            <a:br>
              <a:rPr lang="en-US" altLang="ja-JP" sz="3200" dirty="0" smtClean="0"/>
            </a:br>
            <a:endParaRPr lang="ja-JP" altLang="en-US" sz="3200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457200" y="1574799"/>
          <a:ext cx="8153399" cy="429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5763"/>
                <a:gridCol w="2824437"/>
                <a:gridCol w="2743199"/>
              </a:tblGrid>
              <a:tr h="69014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Cost-relevant design </a:t>
                      </a:r>
                      <a:r>
                        <a:rPr lang="en-GB" sz="1800" b="1" dirty="0" err="1">
                          <a:solidFill>
                            <a:schemeClr val="bg1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parameter(s</a:t>
                      </a:r>
                      <a:r>
                        <a:rPr lang="en-GB" sz="1800" b="1" dirty="0">
                          <a:solidFill>
                            <a:schemeClr val="bg1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) for TDR</a:t>
                      </a:r>
                      <a:endParaRPr lang="ja-JP" sz="1800" dirty="0">
                        <a:solidFill>
                          <a:schemeClr val="bg1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b="1" dirty="0" smtClean="0">
                          <a:solidFill>
                            <a:srgbClr val="FFFF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ML</a:t>
                      </a:r>
                      <a:r>
                        <a:rPr lang="en-GB" sz="1800" b="1" baseline="0" dirty="0" smtClean="0">
                          <a:solidFill>
                            <a:srgbClr val="FFFF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cavity gradient</a:t>
                      </a:r>
                      <a:r>
                        <a:rPr lang="en-GB" sz="1800" b="1" dirty="0" smtClean="0">
                          <a:solidFill>
                            <a:srgbClr val="FFFF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Specification</a:t>
                      </a:r>
                      <a:endParaRPr lang="ja-JP" sz="1800" dirty="0">
                        <a:solidFill>
                          <a:srgbClr val="FFFF00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800" dirty="0" smtClean="0">
                          <a:solidFill>
                            <a:schemeClr val="bg1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R&amp;D Milestone</a:t>
                      </a:r>
                      <a:endParaRPr lang="ja-JP" sz="1800" dirty="0">
                        <a:solidFill>
                          <a:schemeClr val="bg1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0090"/>
                    </a:solidFill>
                  </a:tcPr>
                </a:tc>
              </a:tr>
              <a:tr h="97966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9-cell Cavity Gradient in vertical test 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Times New Roman"/>
                          <a:ea typeface="ＭＳ 明朝"/>
                          <a:cs typeface="Times New Roman"/>
                        </a:rPr>
                        <a:t>35 MV/</a:t>
                      </a:r>
                      <a:r>
                        <a:rPr lang="en-GB" sz="1800" dirty="0" err="1" smtClean="0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,</a:t>
                      </a:r>
                      <a:r>
                        <a:rPr lang="en-GB" sz="18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average</a:t>
                      </a:r>
                    </a:p>
                    <a:p>
                      <a:pPr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GB" altLang="ja-JP" sz="16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  <a:t>  - Spread: 28 – 42 MV/</a:t>
                      </a:r>
                      <a:r>
                        <a:rPr lang="en-GB" altLang="ja-JP" sz="1600" baseline="0" dirty="0" err="1" smtClean="0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endParaRPr lang="en-GB" altLang="ja-JP" sz="1600" baseline="0" dirty="0" smtClean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GB" altLang="ja-JP" sz="16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  <a:t>   (+/- 20 % or less)</a:t>
                      </a:r>
                      <a:endParaRPr lang="ja-JP" sz="16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8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35 </a:t>
                      </a:r>
                      <a:r>
                        <a:rPr lang="en-US" altLang="ja-JP" sz="18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MV/</a:t>
                      </a:r>
                      <a:r>
                        <a:rPr lang="en-US" altLang="ja-JP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US" altLang="ja-JP" sz="18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at </a:t>
                      </a:r>
                      <a:r>
                        <a:rPr lang="en-US" altLang="ja-JP" sz="18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90 %</a:t>
                      </a:r>
                      <a:r>
                        <a:rPr lang="en-US" altLang="ja-JP" sz="18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yield including 2</a:t>
                      </a:r>
                      <a:r>
                        <a:rPr lang="en-US" altLang="ja-JP" sz="1800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nd</a:t>
                      </a:r>
                      <a:r>
                        <a:rPr lang="en-US" altLang="ja-JP" sz="18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pass,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6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 (eq. &gt;</a:t>
                      </a:r>
                      <a:r>
                        <a:rPr lang="en-US" altLang="ja-JP" sz="16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38</a:t>
                      </a:r>
                      <a:r>
                        <a:rPr lang="en-US" altLang="ja-JP" sz="16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MV/</a:t>
                      </a:r>
                      <a:r>
                        <a:rPr lang="en-US" altLang="ja-JP" sz="1600" dirty="0" err="1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US" altLang="ja-JP" sz="16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,</a:t>
                      </a:r>
                      <a:r>
                        <a:rPr lang="en-US" altLang="ja-JP" sz="16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average</a:t>
                      </a:r>
                      <a:r>
                        <a:rPr lang="en-US" altLang="ja-JP" sz="14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r>
                        <a:rPr lang="en-US" altLang="ja-JP" sz="14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  </a:t>
                      </a:r>
                      <a:endParaRPr lang="en-US" altLang="ja-JP" sz="1600" dirty="0" smtClean="0">
                        <a:solidFill>
                          <a:srgbClr val="000000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33"/>
                    </a:solidFill>
                  </a:tcPr>
                </a:tc>
              </a:tr>
              <a:tr h="71243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 err="1" smtClean="0">
                          <a:latin typeface="Times New Roman"/>
                          <a:ea typeface="ＭＳ 明朝"/>
                          <a:cs typeface="Times New Roman"/>
                        </a:rPr>
                        <a:t>Cryomodule</a:t>
                      </a:r>
                      <a:r>
                        <a:rPr lang="en-GB" sz="18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 Operational</a:t>
                      </a:r>
                      <a:r>
                        <a:rPr lang="en-GB" sz="18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  <a:t> Gradient 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34 </a:t>
                      </a:r>
                      <a:r>
                        <a:rPr lang="en-GB" sz="1800" dirty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MV/</a:t>
                      </a:r>
                      <a:r>
                        <a:rPr lang="en-GB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18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, average</a:t>
                      </a:r>
                      <a:endParaRPr lang="ja-JP" sz="1800" dirty="0">
                        <a:solidFill>
                          <a:srgbClr val="000000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8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34 MV/</a:t>
                      </a:r>
                      <a:r>
                        <a:rPr lang="en-US" altLang="ja-JP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US" altLang="ja-JP" sz="18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, average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6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 CM Obs. G. Limit = 3 %  </a:t>
                      </a:r>
                      <a:endParaRPr lang="ja-JP" sz="1400" dirty="0">
                        <a:solidFill>
                          <a:srgbClr val="000000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22553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ML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Operational Gradient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b="1" u="sng" dirty="0" smtClean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31.5 </a:t>
                      </a:r>
                      <a:r>
                        <a:rPr lang="en-GB" sz="1800" b="1" u="sng" dirty="0">
                          <a:solidFill>
                            <a:schemeClr val="tx1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MV/</a:t>
                      </a:r>
                      <a:r>
                        <a:rPr lang="en-GB" sz="1800" b="1" u="sng" dirty="0" err="1" smtClean="0">
                          <a:solidFill>
                            <a:schemeClr val="tx1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1800" b="1" u="sng" dirty="0" smtClean="0">
                          <a:solidFill>
                            <a:schemeClr val="tx1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, average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latin typeface="Times New Roman"/>
                          <a:ea typeface="ＭＳ 明朝"/>
                          <a:cs typeface="Times New Roman"/>
                        </a:rPr>
                        <a:t>  - </a:t>
                      </a:r>
                      <a:r>
                        <a:rPr lang="en-GB" sz="1600" u="none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Spread: 25 – 38 MV/</a:t>
                      </a:r>
                      <a:r>
                        <a:rPr lang="en-GB" sz="1600" u="none" dirty="0" err="1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1600" u="none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    (+/- 20 % or less:</a:t>
                      </a:r>
                      <a:r>
                        <a:rPr lang="en-GB" sz="16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TBD</a:t>
                      </a:r>
                      <a:r>
                        <a:rPr lang="en-GB" sz="1600" dirty="0" smtClean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)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endParaRPr lang="ja-JP" sz="16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8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31.5 MV/</a:t>
                      </a:r>
                      <a:r>
                        <a:rPr lang="en-US" altLang="ja-JP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US" altLang="ja-JP" sz="18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,</a:t>
                      </a:r>
                      <a:r>
                        <a:rPr lang="en-US" altLang="ja-JP" sz="18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average</a:t>
                      </a:r>
                      <a:endParaRPr lang="en-US" altLang="ja-JP" sz="1800" dirty="0" smtClean="0">
                        <a:solidFill>
                          <a:srgbClr val="000000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6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 Op. G </a:t>
                      </a:r>
                      <a:r>
                        <a:rPr lang="en-US" altLang="ja-JP" sz="1600" dirty="0" err="1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lim</a:t>
                      </a:r>
                      <a:r>
                        <a:rPr lang="en-US" altLang="ja-JP" sz="16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= 1.5 MV/</a:t>
                      </a:r>
                      <a:r>
                        <a:rPr lang="en-US" altLang="ja-JP" sz="1600" dirty="0" err="1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endParaRPr lang="en-US" altLang="ja-JP" sz="1600" dirty="0" smtClean="0">
                        <a:solidFill>
                          <a:srgbClr val="000000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6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 </a:t>
                      </a:r>
                      <a:r>
                        <a:rPr lang="en-US" altLang="ja-JP" sz="1600" dirty="0" err="1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Cntrl</a:t>
                      </a:r>
                      <a:r>
                        <a:rPr lang="en-US" altLang="ja-JP" sz="16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margin = 3 %**</a:t>
                      </a:r>
                      <a:endParaRPr lang="ja-JP" sz="1600" dirty="0">
                        <a:solidFill>
                          <a:srgbClr val="000000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780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Times New Roman"/>
                          <a:ea typeface="ＭＳ 明朝"/>
                          <a:cs typeface="Times New Roman"/>
                        </a:rPr>
                        <a:t>Required RF power overhead for control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10-15%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ja-JP" sz="1800" dirty="0">
                        <a:solidFill>
                          <a:srgbClr val="008000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A, Yamamoto, 10-10-19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IWLC-10:  ILC-SCRF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10</a:t>
            </a:fld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315200" cy="762000"/>
          </a:xfrm>
        </p:spPr>
        <p:txBody>
          <a:bodyPr/>
          <a:lstStyle/>
          <a:p>
            <a:pPr eaLnBrk="1" hangingPunct="1"/>
            <a:r>
              <a:rPr kumimoji="0" lang="en-US" altLang="ja-JP" b="1">
                <a:solidFill>
                  <a:srgbClr val="000090"/>
                </a:solidFill>
                <a:latin typeface="Century Gothic" charset="0"/>
                <a:ea typeface="ＭＳ Ｐゴシック" charset="-128"/>
                <a:cs typeface="ＭＳ Ｐゴシック" charset="-128"/>
              </a:rPr>
              <a:t>Global Plan for SCRF R&amp;D</a:t>
            </a:r>
          </a:p>
        </p:txBody>
      </p:sp>
      <p:graphicFrame>
        <p:nvGraphicFramePr>
          <p:cNvPr id="91139" name="Group 3"/>
          <p:cNvGraphicFramePr>
            <a:graphicFrameLocks noGrp="1"/>
          </p:cNvGraphicFramePr>
          <p:nvPr/>
        </p:nvGraphicFramePr>
        <p:xfrm>
          <a:off x="708025" y="1447800"/>
          <a:ext cx="8207375" cy="4411282"/>
        </p:xfrm>
        <a:graphic>
          <a:graphicData uri="http://schemas.openxmlformats.org/drawingml/2006/table">
            <a:tbl>
              <a:tblPr/>
              <a:tblGrid>
                <a:gridCol w="2722563"/>
                <a:gridCol w="473075"/>
                <a:gridCol w="579437"/>
                <a:gridCol w="444500"/>
                <a:gridCol w="458788"/>
                <a:gridCol w="498475"/>
                <a:gridCol w="438150"/>
                <a:gridCol w="587375"/>
                <a:gridCol w="1012825"/>
                <a:gridCol w="992187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Year</a:t>
                      </a:r>
                      <a:endParaRPr kumimoji="0" lang="en-US" altLang="ja-JP" sz="24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2010</a:t>
                      </a:r>
                      <a:endParaRPr kumimoji="0" lang="en-US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Phase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TDP-1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3366FF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TDP-2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000090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Cavity Gradient in v.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to reach 35 MV/m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 </a:t>
                      </a:r>
                      <a:r>
                        <a:rPr kumimoji="0" lang="ja-JP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  <a:sym typeface="Wingdings" pitchFamily="30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 </a:t>
                      </a:r>
                      <a:r>
                        <a:rPr kumimoji="0" lang="en-US" altLang="ja-JP" sz="2400" b="1" i="0" u="sng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Process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Yield </a:t>
                      </a: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50%</a:t>
                      </a:r>
                      <a:endParaRPr kumimoji="0" lang="en-US" altLang="ja-JP" sz="28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50998"/>
                          </a:srgbClr>
                        </a:gs>
                        <a:gs pos="2000">
                          <a:srgbClr val="FFFFFF">
                            <a:alpha val="50998"/>
                          </a:srgbClr>
                        </a:gs>
                        <a:gs pos="100000">
                          <a:srgbClr val="FFFF00">
                            <a:alpha val="50998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 </a:t>
                      </a:r>
                      <a:r>
                        <a:rPr kumimoji="0" lang="ja-JP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  <a:sym typeface="Wingdings" pitchFamily="30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 </a:t>
                      </a:r>
                      <a:r>
                        <a:rPr kumimoji="0" lang="en-US" altLang="ja-JP" sz="2400" b="1" i="0" u="sng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Production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Yield </a:t>
                      </a: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90%</a:t>
                      </a:r>
                      <a:endParaRPr kumimoji="0" lang="en-US" altLang="ja-JP" sz="28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00">
                            <a:alpha val="62000"/>
                          </a:srgbClr>
                        </a:gs>
                        <a:gs pos="999">
                          <a:srgbClr val="FFFF00">
                            <a:alpha val="62000"/>
                          </a:srgbClr>
                        </a:gs>
                        <a:gs pos="100000">
                          <a:srgbClr val="FF6600">
                            <a:alpha val="62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Cavity-string  to reach 31.5 MV/m, with one-cryomodule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Global effort for string assembly and test</a:t>
                      </a:r>
                      <a:endParaRPr kumimoji="0" lang="en-US" altLang="ja-JP" sz="24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(DESY, FNAL, INFN, KEK)</a:t>
                      </a:r>
                      <a:endParaRPr kumimoji="0" lang="en-US" altLang="ja-JP" sz="1100" b="1" i="0" u="none" strike="noStrike" cap="none" normalizeH="0" baseline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System Test with beam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acceleration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0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FLASH (DESY) , NML (FNAL)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       STF2 (KEK, </a:t>
                      </a: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extend beyond 2012</a:t>
                      </a:r>
                      <a:r>
                        <a:rPr kumimoji="0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Preparation for Industrialization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alibri" pitchFamily="30" charset="0"/>
                          <a:ea typeface="ＭＳ Ｐゴシック" pitchFamily="30" charset="-128"/>
                          <a:cs typeface="ＭＳ Ｐゴシック" pitchFamily="30" charset="-128"/>
                        </a:rPr>
                        <a:t>Production Technology R&amp;D   </a:t>
                      </a:r>
                      <a:endParaRPr kumimoji="1" lang="ja-JP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30" charset="0"/>
                        <a:ea typeface="ＭＳ Ｐゴシック" pitchFamily="30" charset="-128"/>
                        <a:cs typeface="ＭＳ Ｐゴシック" pitchFamily="3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8720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rPr>
              <a:t>A, Yamamoto, 10-10-19</a:t>
            </a:r>
            <a:endParaRPr lang="en-US" altLang="ja-JP">
              <a:solidFill>
                <a:schemeClr val="tx1"/>
              </a:solidFill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28721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AF05AE-70F6-9A47-9EB4-C6A575CC64CC}" type="slidenum">
              <a:rPr lang="en-US" altLang="ja-JP">
                <a:latin typeface="Arial" charset="0"/>
                <a:ea typeface="ＭＳ Ｐゴシック" charset="-128"/>
                <a:cs typeface="ＭＳ Ｐゴシック" charset="-128"/>
              </a:rPr>
              <a:pPr/>
              <a:t>11</a:t>
            </a:fld>
            <a:endParaRPr lang="en-US" altLang="ja-JP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722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charset="0"/>
                <a:ea typeface="Arial Unicode MS" charset="0"/>
                <a:cs typeface="Arial Unicode MS" charset="0"/>
              </a:rPr>
              <a:t>IWLC-10:  ILC-SCRF </a:t>
            </a:r>
            <a:endParaRPr lang="en-US" altLang="ja-JP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28723" name="正方形/長方形 6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fontAlgn="base"/>
            <a:endParaRPr lang="ja-JP" alt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724" name="山形 8"/>
          <p:cNvSpPr>
            <a:spLocks noChangeArrowheads="1"/>
          </p:cNvSpPr>
          <p:nvPr/>
        </p:nvSpPr>
        <p:spPr bwMode="auto">
          <a:xfrm>
            <a:off x="152400" y="3657600"/>
            <a:ext cx="533400" cy="304800"/>
          </a:xfrm>
          <a:prstGeom prst="chevron">
            <a:avLst>
              <a:gd name="adj" fmla="val 4999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914400"/>
          </a:xfrm>
        </p:spPr>
        <p:txBody>
          <a:bodyPr/>
          <a:lstStyle/>
          <a:p>
            <a:r>
              <a:rPr lang="en-US" sz="3200" dirty="0" smtClean="0"/>
              <a:t>S1-Global Cooperation and Test at KEK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4400" y="1066800"/>
            <a:ext cx="5613400" cy="4953000"/>
          </a:xfrm>
        </p:spPr>
        <p:txBody>
          <a:bodyPr>
            <a:noAutofit/>
          </a:bodyPr>
          <a:lstStyle/>
          <a:p>
            <a:r>
              <a:rPr lang="en-US" sz="2000" dirty="0" smtClean="0"/>
              <a:t>Hybrid design with components from all three regions</a:t>
            </a:r>
          </a:p>
          <a:p>
            <a:pPr lvl="1"/>
            <a:r>
              <a:rPr lang="en-US" sz="1800" dirty="0" smtClean="0"/>
              <a:t>KEK: 4 cavities in 1 cryostat</a:t>
            </a:r>
          </a:p>
          <a:p>
            <a:pPr lvl="1"/>
            <a:r>
              <a:rPr lang="en-US" sz="1800" dirty="0" smtClean="0"/>
              <a:t>DESY: 2 cavities</a:t>
            </a:r>
          </a:p>
          <a:p>
            <a:pPr lvl="1"/>
            <a:r>
              <a:rPr lang="en-US" sz="1800" dirty="0" smtClean="0"/>
              <a:t>FNAL: 2 cavities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Comprehensive test </a:t>
            </a:r>
            <a:r>
              <a:rPr lang="en-US" sz="2000" dirty="0" err="1" smtClean="0"/>
              <a:t>programme</a:t>
            </a:r>
            <a:endParaRPr lang="en-US" sz="2000" dirty="0" smtClean="0"/>
          </a:p>
          <a:p>
            <a:pPr lvl="1"/>
            <a:r>
              <a:rPr lang="en-US" sz="1800" dirty="0" smtClean="0"/>
              <a:t>International team</a:t>
            </a:r>
          </a:p>
          <a:p>
            <a:pPr lvl="1"/>
            <a:r>
              <a:rPr lang="en-US" sz="1800" dirty="0" smtClean="0"/>
              <a:t>Cool-down carefully monitored</a:t>
            </a:r>
          </a:p>
          <a:p>
            <a:pPr lvl="2"/>
            <a:r>
              <a:rPr lang="en-US" sz="1600" dirty="0" smtClean="0"/>
              <a:t>component alignment</a:t>
            </a:r>
          </a:p>
          <a:p>
            <a:pPr lvl="1"/>
            <a:r>
              <a:rPr lang="en-US" sz="1800" dirty="0" smtClean="0"/>
              <a:t>Performance test of different component designs</a:t>
            </a:r>
          </a:p>
          <a:p>
            <a:pPr lvl="2"/>
            <a:r>
              <a:rPr lang="en-US" sz="1600" dirty="0" smtClean="0"/>
              <a:t>2 types of HP coupler</a:t>
            </a:r>
          </a:p>
          <a:p>
            <a:pPr lvl="2"/>
            <a:r>
              <a:rPr lang="en-US" sz="1600" dirty="0" smtClean="0"/>
              <a:t>3 types of cavity tuner</a:t>
            </a:r>
          </a:p>
          <a:p>
            <a:pPr lvl="2">
              <a:buNone/>
            </a:pPr>
            <a:endParaRPr lang="en-US" sz="16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891" y="985913"/>
            <a:ext cx="2788356" cy="18589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891" y="2844817"/>
            <a:ext cx="2788356" cy="1858904"/>
          </a:xfrm>
          <a:prstGeom prst="rect">
            <a:avLst/>
          </a:prstGeom>
        </p:spPr>
      </p:pic>
      <p:sp>
        <p:nvSpPr>
          <p:cNvPr id="9" name="Right Brace 8"/>
          <p:cNvSpPr/>
          <p:nvPr/>
        </p:nvSpPr>
        <p:spPr bwMode="auto">
          <a:xfrm>
            <a:off x="6096000" y="2133600"/>
            <a:ext cx="122296" cy="568224"/>
          </a:xfrm>
          <a:prstGeom prst="rightBrace">
            <a:avLst/>
          </a:prstGeom>
          <a:noFill/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24600" y="2252246"/>
            <a:ext cx="2561637" cy="33855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NFN / ZANON cryostat</a:t>
            </a: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図 10" descr="IMG_059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7698" y="4572000"/>
            <a:ext cx="2432302" cy="18242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00" y="4419600"/>
            <a:ext cx="1541122" cy="102741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>
                <a:ea typeface="ＭＳ Ｐゴシック" pitchFamily="-106" charset="-128"/>
                <a:cs typeface="ＭＳ Ｐゴシック" pitchFamily="-106" charset="-128"/>
              </a:rPr>
              <a:t>S1-Global Test Progress/Plan</a:t>
            </a:r>
            <a:endParaRPr lang="ja-JP" altLang="en-US" smtClean="0">
              <a:ea typeface="ＭＳ Ｐゴシック" pitchFamily="-106" charset="-128"/>
              <a:cs typeface="ＭＳ Ｐゴシック" pitchFamily="-106" charset="-128"/>
            </a:endParaRPr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304800" y="990600"/>
          <a:ext cx="8534400" cy="5229224"/>
        </p:xfrm>
        <a:graphic>
          <a:graphicData uri="http://schemas.openxmlformats.org/drawingml/2006/table">
            <a:tbl>
              <a:tblPr/>
              <a:tblGrid>
                <a:gridCol w="1004048"/>
                <a:gridCol w="5187576"/>
                <a:gridCol w="2342776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3" charset="0"/>
                        </a:rPr>
                        <a:t>Month</a:t>
                      </a:r>
                      <a:endParaRPr kumimoji="1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3" charset="0"/>
                        </a:rPr>
                        <a:t>Subjects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3" charset="0"/>
                        </a:rPr>
                        <a:t>Global Participation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3" charset="0"/>
                          <a:ea typeface="ＭＳ Ｐゴシック" pitchFamily="33" charset="-128"/>
                        </a:rPr>
                        <a:t>(KEK and … )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3" charset="0"/>
                          <a:ea typeface="+mn-ea"/>
                        </a:rPr>
                        <a:t>Jan-May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3" charset="0"/>
                        </a:rPr>
                        <a:t>Assembly of S1-G </a:t>
                      </a: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3" charset="0"/>
                        </a:rPr>
                        <a:t>Cryomodule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3" charset="0"/>
                          <a:ea typeface="ＭＳ Ｐゴシック" pitchFamily="33" charset="-128"/>
                        </a:rPr>
                        <a:t>DESY, FNAL, INFN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3" charset="0"/>
                          <a:ea typeface="+mn-ea"/>
                        </a:rPr>
                        <a:t>June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3" charset="0"/>
                        </a:rPr>
                        <a:t>Cool-down, Low Power Test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3" charset="0"/>
                        </a:rPr>
                        <a:t>IHEP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3" charset="0"/>
                          <a:ea typeface="+mn-ea"/>
                        </a:rPr>
                        <a:t>July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3" charset="0"/>
                        </a:rPr>
                        <a:t>Low Power Test &amp; Tuner Function Test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3" charset="0"/>
                        </a:rPr>
                        <a:t>Preliminary Cryog. Performance test 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3" charset="0"/>
                        </a:rPr>
                        <a:t>INFN, FNAL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3" charset="0"/>
                          <a:ea typeface="+mn-ea"/>
                        </a:rPr>
                        <a:t>August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3" charset="0"/>
                        </a:rPr>
                        <a:t>Input-coupler conditioning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3" charset="0"/>
                          <a:ea typeface="+mn-ea"/>
                        </a:rPr>
                        <a:t>Sept.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3" charset="0"/>
                        </a:rPr>
                        <a:t>Re-cool-down, Cryogenic Performance Test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3" charset="0"/>
                        </a:rPr>
                        <a:t>High Power Test with RF feedback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3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3" charset="0"/>
                        </a:rPr>
                        <a:t>DESY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33" charset="0"/>
                        </a:rPr>
                        <a:t>Oct.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3" charset="0"/>
                        </a:rPr>
                        <a:t>High Power test with LFD compensation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33" charset="0"/>
                        </a:rPr>
                        <a:t>Cryogenic Performance Test  (Dynamic Load) 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3" charset="0"/>
                        </a:rPr>
                        <a:t>FNAL, 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33" charset="0"/>
                          <a:ea typeface="+mn-ea"/>
                        </a:rPr>
                        <a:t>Nov.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33" charset="0"/>
                        </a:rPr>
                        <a:t>Control, LLRF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33" charset="0"/>
                        </a:rPr>
                        <a:t>Cryomodule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33" charset="0"/>
                        </a:rPr>
                        <a:t> heat loads at 2K (Dynamic load)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33" charset="0"/>
                        </a:rPr>
                        <a:t>DRFS preparation, 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33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33" charset="0"/>
                        </a:rPr>
                        <a:t>FNAL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>
                        <a:alpha val="20000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33" charset="0"/>
                          <a:ea typeface="+mn-ea"/>
                        </a:rPr>
                        <a:t>Dec.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33" charset="0"/>
                        </a:rPr>
                        <a:t>LLRF, DRFS test using S1-Global setup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33" charset="0"/>
                        <a:ea typeface="ＭＳ Ｐゴシック" pitchFamily="3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2D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33" name="日付プレースホルダ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buFont typeface="Times New Roman" pitchFamily="-106" charset="0"/>
              <a:buNone/>
            </a:pPr>
            <a:r>
              <a:rPr lang="en-US" altLang="ja-JP" smtClean="0">
                <a:solidFill>
                  <a:schemeClr val="tx1"/>
                </a:solidFill>
                <a:latin typeface="Arial" pitchFamily="-106" charset="0"/>
                <a:ea typeface="Arial Unicode MS" pitchFamily="-106" charset="0"/>
                <a:cs typeface="Arial Unicode MS" pitchFamily="-106" charset="0"/>
              </a:rPr>
              <a:t>A, Yamamoto, 10-10-19</a:t>
            </a:r>
          </a:p>
        </p:txBody>
      </p:sp>
      <p:sp>
        <p:nvSpPr>
          <p:cNvPr id="37934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>
              <a:buFont typeface="Times New Roman" pitchFamily="-106" charset="0"/>
              <a:buNone/>
            </a:pPr>
            <a:r>
              <a:rPr lang="en-US" altLang="ja-JP" smtClean="0">
                <a:latin typeface="Arial" pitchFamily="-106" charset="0"/>
                <a:ea typeface="Arial Unicode MS" pitchFamily="-106" charset="0"/>
                <a:cs typeface="Arial Unicode MS" pitchFamily="-106" charset="0"/>
              </a:rPr>
              <a:t>IWLC-10:  ILC-SCRF </a:t>
            </a:r>
          </a:p>
        </p:txBody>
      </p:sp>
      <p:sp>
        <p:nvSpPr>
          <p:cNvPr id="37935" name="スライド番号プレースホルダ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buFont typeface="Times New Roman" pitchFamily="-106" charset="0"/>
              <a:buNone/>
            </a:pPr>
            <a:fld id="{EBE948EE-829A-774C-8BC7-B3A087C363D3}" type="slidenum">
              <a:rPr lang="en-US" altLang="ja-JP" smtClean="0">
                <a:latin typeface="Times New Roman" pitchFamily="-106" charset="0"/>
                <a:ea typeface="ＭＳ Ｐゴシック" pitchFamily="-106" charset="-128"/>
                <a:cs typeface="ＭＳ Ｐゴシック" pitchFamily="-106" charset="-128"/>
              </a:rPr>
              <a:pPr>
                <a:buFont typeface="Times New Roman" pitchFamily="-106" charset="0"/>
                <a:buNone/>
              </a:pPr>
              <a:t>13</a:t>
            </a:fld>
            <a:endParaRPr lang="en-US" altLang="ja-JP" smtClean="0">
              <a:latin typeface="Times New Roman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タイトル 1"/>
          <p:cNvSpPr>
            <a:spLocks noGrp="1"/>
          </p:cNvSpPr>
          <p:nvPr>
            <p:ph type="title"/>
          </p:nvPr>
        </p:nvSpPr>
        <p:spPr>
          <a:xfrm>
            <a:off x="1295400" y="-76200"/>
            <a:ext cx="7696200" cy="914400"/>
          </a:xfrm>
        </p:spPr>
        <p:txBody>
          <a:bodyPr/>
          <a:lstStyle/>
          <a:p>
            <a:r>
              <a:rPr lang="en-US" altLang="ja-JP" sz="2800" b="1" dirty="0" smtClean="0">
                <a:ea typeface="ＭＳ Ｐゴシック" pitchFamily="-106" charset="-128"/>
                <a:cs typeface="ＭＳ Ｐゴシック" pitchFamily="-106" charset="-128"/>
              </a:rPr>
              <a:t>S1-Global  Assembly/Test with Global Effort</a:t>
            </a:r>
            <a:endParaRPr lang="ja-JP" altLang="en-US" sz="2800" b="1" dirty="0" smtClean="0"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36867" name="日付プレースホルダ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buFont typeface="Times New Roman" pitchFamily="-106" charset="0"/>
              <a:buNone/>
            </a:pPr>
            <a:r>
              <a:rPr lang="en-US" altLang="ja-JP" sz="900" dirty="0" smtClean="0">
                <a:solidFill>
                  <a:srgbClr val="000000"/>
                </a:solidFill>
                <a:latin typeface="Times New Roman" pitchFamily="-106" charset="0"/>
                <a:ea typeface="ＭＳ Ｐゴシック" pitchFamily="-106" charset="-128"/>
                <a:cs typeface="ＭＳ Ｐゴシック" pitchFamily="-106" charset="-128"/>
              </a:rPr>
              <a:t>A, Yamamoto, 10-10-19</a:t>
            </a:r>
          </a:p>
        </p:txBody>
      </p:sp>
      <p:sp>
        <p:nvSpPr>
          <p:cNvPr id="36868" name="フッター プレースホルダ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>
              <a:buFont typeface="Times New Roman" pitchFamily="-106" charset="0"/>
              <a:buNone/>
            </a:pPr>
            <a:r>
              <a:rPr lang="en-US" altLang="ja-JP" sz="1050" dirty="0" smtClean="0">
                <a:latin typeface="Times New Roman" pitchFamily="-106" charset="0"/>
                <a:ea typeface="ＭＳ Ｐゴシック" pitchFamily="-106" charset="-128"/>
                <a:cs typeface="ＭＳ Ｐゴシック" pitchFamily="-106" charset="-128"/>
              </a:rPr>
              <a:t>IWLC-10:  ILC-SCRF </a:t>
            </a:r>
          </a:p>
        </p:txBody>
      </p:sp>
      <p:pic>
        <p:nvPicPr>
          <p:cNvPr id="36869" name="図 5" descr="20100119Di-076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914400"/>
            <a:ext cx="2209800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図 7" descr="20100209Di-0524.jpg"/>
          <p:cNvPicPr>
            <a:picLocks noChangeAspect="1"/>
          </p:cNvPicPr>
          <p:nvPr/>
        </p:nvPicPr>
        <p:blipFill>
          <a:blip r:embed="rId3"/>
          <a:srcRect b="26247"/>
          <a:stretch>
            <a:fillRect/>
          </a:stretch>
        </p:blipFill>
        <p:spPr bwMode="auto">
          <a:xfrm>
            <a:off x="228600" y="2819400"/>
            <a:ext cx="1828800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図 9" descr="20100308Di-014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4470400"/>
            <a:ext cx="2438400" cy="16256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36872" name="図 11" descr="20100319Di-0133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2800" y="4495800"/>
            <a:ext cx="24003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3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38400" y="2667000"/>
            <a:ext cx="3581400" cy="152400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36874" name="図 13" descr="IMG_0595.jpg"/>
          <p:cNvPicPr>
            <a:picLocks noChangeAspect="1"/>
          </p:cNvPicPr>
          <p:nvPr/>
        </p:nvPicPr>
        <p:blipFill>
          <a:blip r:embed="rId7"/>
          <a:srcRect t="18898" b="14172"/>
          <a:stretch>
            <a:fillRect/>
          </a:stretch>
        </p:blipFill>
        <p:spPr bwMode="auto">
          <a:xfrm>
            <a:off x="2819400" y="838200"/>
            <a:ext cx="2884488" cy="14478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36875" name="テキスト ボックス 14"/>
          <p:cNvSpPr txBox="1">
            <a:spLocks noChangeArrowheads="1"/>
          </p:cNvSpPr>
          <p:nvPr/>
        </p:nvSpPr>
        <p:spPr bwMode="auto">
          <a:xfrm>
            <a:off x="228600" y="2362200"/>
            <a:ext cx="25541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1" lang="en-US" altLang="ja-JP" sz="1800" dirty="0" smtClean="0">
                <a:solidFill>
                  <a:srgbClr val="3366FF"/>
                </a:solidFill>
              </a:rPr>
              <a:t>DSY, FNAL, </a:t>
            </a:r>
            <a:r>
              <a:rPr kumimoji="1" lang="en-US" altLang="ja-JP" sz="1800" dirty="0" smtClean="0">
                <a:solidFill>
                  <a:srgbClr val="000090"/>
                </a:solidFill>
              </a:rPr>
              <a:t>Jan</a:t>
            </a:r>
            <a:r>
              <a:rPr kumimoji="1" lang="en-US" altLang="ja-JP" sz="1800" dirty="0">
                <a:solidFill>
                  <a:srgbClr val="000090"/>
                </a:solidFill>
              </a:rPr>
              <a:t>., 2010</a:t>
            </a:r>
            <a:endParaRPr kumimoji="1" lang="ja-JP" altLang="en-US" sz="1800" dirty="0">
              <a:solidFill>
                <a:srgbClr val="000090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36876" name="テキスト ボックス 15"/>
          <p:cNvSpPr txBox="1">
            <a:spLocks noChangeArrowheads="1"/>
          </p:cNvSpPr>
          <p:nvPr/>
        </p:nvSpPr>
        <p:spPr bwMode="auto">
          <a:xfrm>
            <a:off x="76200" y="4887913"/>
            <a:ext cx="723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1" lang="en-US" altLang="ja-JP" sz="1800" dirty="0" smtClean="0">
                <a:solidFill>
                  <a:srgbClr val="3366FF"/>
                </a:solidFill>
              </a:rPr>
              <a:t>INFN</a:t>
            </a:r>
          </a:p>
          <a:p>
            <a:r>
              <a:rPr kumimoji="1" lang="en-US" altLang="ja-JP" sz="1800" dirty="0" smtClean="0">
                <a:solidFill>
                  <a:srgbClr val="000090"/>
                </a:solidFill>
              </a:rPr>
              <a:t>Feb</a:t>
            </a:r>
            <a:r>
              <a:rPr kumimoji="1" lang="en-US" altLang="ja-JP" sz="1800" dirty="0">
                <a:solidFill>
                  <a:srgbClr val="000090"/>
                </a:solidFill>
              </a:rPr>
              <a:t>. </a:t>
            </a:r>
          </a:p>
          <a:p>
            <a:r>
              <a:rPr kumimoji="1" lang="en-US" altLang="ja-JP" sz="1800" dirty="0">
                <a:solidFill>
                  <a:srgbClr val="000090"/>
                </a:solidFill>
              </a:rPr>
              <a:t>2010</a:t>
            </a:r>
            <a:endParaRPr kumimoji="1" lang="ja-JP" altLang="en-US" sz="2000" dirty="0">
              <a:solidFill>
                <a:srgbClr val="000090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36877" name="テキスト ボックス 16"/>
          <p:cNvSpPr txBox="1">
            <a:spLocks noChangeArrowheads="1"/>
          </p:cNvSpPr>
          <p:nvPr/>
        </p:nvSpPr>
        <p:spPr bwMode="auto">
          <a:xfrm>
            <a:off x="6980238" y="4114800"/>
            <a:ext cx="18866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1" lang="en-US" altLang="ja-JP" sz="1800" dirty="0" smtClean="0">
                <a:solidFill>
                  <a:srgbClr val="3366FF"/>
                </a:solidFill>
              </a:rPr>
              <a:t>INFN, </a:t>
            </a:r>
            <a:r>
              <a:rPr kumimoji="1" lang="en-US" altLang="ja-JP" sz="1800" dirty="0" smtClean="0">
                <a:solidFill>
                  <a:srgbClr val="000090"/>
                </a:solidFill>
              </a:rPr>
              <a:t>July</a:t>
            </a:r>
            <a:r>
              <a:rPr kumimoji="1" lang="en-US" altLang="ja-JP" sz="1800" dirty="0">
                <a:solidFill>
                  <a:srgbClr val="000090"/>
                </a:solidFill>
              </a:rPr>
              <a:t>, 2010</a:t>
            </a:r>
            <a:endParaRPr kumimoji="1" lang="ja-JP" altLang="en-US" sz="1800" dirty="0">
              <a:solidFill>
                <a:srgbClr val="000090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36878" name="テキスト ボックス 17"/>
          <p:cNvSpPr txBox="1">
            <a:spLocks noChangeArrowheads="1"/>
          </p:cNvSpPr>
          <p:nvPr/>
        </p:nvSpPr>
        <p:spPr bwMode="auto">
          <a:xfrm>
            <a:off x="4495800" y="6030913"/>
            <a:ext cx="18185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1" lang="en-US" altLang="ja-JP" sz="1800" dirty="0" smtClean="0">
                <a:solidFill>
                  <a:srgbClr val="3366FF"/>
                </a:solidFill>
              </a:rPr>
              <a:t>DSY, </a:t>
            </a:r>
            <a:r>
              <a:rPr kumimoji="1" lang="en-US" altLang="ja-JP" sz="1800" dirty="0" smtClean="0">
                <a:solidFill>
                  <a:srgbClr val="000090"/>
                </a:solidFill>
              </a:rPr>
              <a:t>May</a:t>
            </a:r>
            <a:r>
              <a:rPr kumimoji="1" lang="en-US" altLang="ja-JP" sz="1800" dirty="0">
                <a:solidFill>
                  <a:srgbClr val="000090"/>
                </a:solidFill>
              </a:rPr>
              <a:t>, 2010</a:t>
            </a:r>
            <a:endParaRPr kumimoji="1" lang="ja-JP" altLang="en-US" sz="1800" dirty="0">
              <a:solidFill>
                <a:srgbClr val="000090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36879" name="テキスト ボックス 18"/>
          <p:cNvSpPr txBox="1">
            <a:spLocks noChangeArrowheads="1"/>
          </p:cNvSpPr>
          <p:nvPr/>
        </p:nvSpPr>
        <p:spPr bwMode="auto">
          <a:xfrm>
            <a:off x="1836738" y="6019800"/>
            <a:ext cx="14677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1" lang="en-US" altLang="ja-JP" sz="1800" dirty="0">
                <a:solidFill>
                  <a:srgbClr val="000090"/>
                </a:solidFill>
              </a:rPr>
              <a:t>March, 2010</a:t>
            </a:r>
            <a:endParaRPr kumimoji="1" lang="ja-JP" altLang="en-US" sz="1800" dirty="0">
              <a:solidFill>
                <a:srgbClr val="000090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36880" name="テキスト ボックス 19"/>
          <p:cNvSpPr txBox="1">
            <a:spLocks noChangeArrowheads="1"/>
          </p:cNvSpPr>
          <p:nvPr/>
        </p:nvSpPr>
        <p:spPr bwMode="auto">
          <a:xfrm>
            <a:off x="6858000" y="6030913"/>
            <a:ext cx="15259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1" lang="en-US" altLang="ja-JP" sz="1800" dirty="0">
                <a:solidFill>
                  <a:srgbClr val="3366FF"/>
                </a:solidFill>
              </a:rPr>
              <a:t>June, </a:t>
            </a:r>
            <a:r>
              <a:rPr kumimoji="1" lang="en-US" altLang="ja-JP" sz="1800" dirty="0">
                <a:solidFill>
                  <a:srgbClr val="000090"/>
                </a:solidFill>
              </a:rPr>
              <a:t>2010 ~ </a:t>
            </a:r>
            <a:endParaRPr kumimoji="1" lang="ja-JP" altLang="en-US" sz="1800" dirty="0">
              <a:solidFill>
                <a:srgbClr val="000090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36881" name="テキスト ボックス 20"/>
          <p:cNvSpPr txBox="1">
            <a:spLocks noChangeArrowheads="1"/>
          </p:cNvSpPr>
          <p:nvPr/>
        </p:nvSpPr>
        <p:spPr bwMode="auto">
          <a:xfrm>
            <a:off x="6324600" y="2286000"/>
            <a:ext cx="20283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800" dirty="0" smtClean="0">
                <a:solidFill>
                  <a:srgbClr val="3366FF"/>
                </a:solidFill>
              </a:rPr>
              <a:t>DESY, </a:t>
            </a:r>
            <a:r>
              <a:rPr kumimoji="1" lang="en-US" altLang="ja-JP" sz="1800" dirty="0" smtClean="0">
                <a:solidFill>
                  <a:srgbClr val="000090"/>
                </a:solidFill>
              </a:rPr>
              <a:t>Sept</a:t>
            </a:r>
            <a:r>
              <a:rPr kumimoji="1" lang="en-US" altLang="ja-JP" sz="1800" dirty="0">
                <a:solidFill>
                  <a:srgbClr val="000090"/>
                </a:solidFill>
              </a:rPr>
              <a:t>. 2010</a:t>
            </a:r>
            <a:endParaRPr kumimoji="1" lang="ja-JP" altLang="en-US" sz="1800" dirty="0">
              <a:solidFill>
                <a:srgbClr val="000090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pic>
        <p:nvPicPr>
          <p:cNvPr id="36882" name="Picture 2"/>
          <p:cNvPicPr>
            <a:picLocks noChangeAspect="1" noChangeArrowheads="1"/>
          </p:cNvPicPr>
          <p:nvPr/>
        </p:nvPicPr>
        <p:blipFill>
          <a:blip r:embed="rId8">
            <a:lum bright="24000"/>
          </a:blip>
          <a:srcRect/>
          <a:stretch>
            <a:fillRect/>
          </a:stretch>
        </p:blipFill>
        <p:spPr bwMode="auto">
          <a:xfrm>
            <a:off x="6019800" y="914400"/>
            <a:ext cx="2417763" cy="1447800"/>
          </a:xfrm>
          <a:prstGeom prst="rect">
            <a:avLst/>
          </a:prstGeom>
          <a:noFill/>
          <a:ln w="12600">
            <a:noFill/>
            <a:round/>
            <a:headEnd/>
            <a:tailEnd/>
          </a:ln>
        </p:spPr>
      </p:pic>
      <p:pic>
        <p:nvPicPr>
          <p:cNvPr id="36883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867400" y="4495800"/>
            <a:ext cx="2395538" cy="160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6884" name="図 22" descr="20100706Di-0319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477000" y="2616200"/>
            <a:ext cx="2362200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85" name="スライド番号プレースホルダ 2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buFont typeface="Times New Roman" pitchFamily="-106" charset="0"/>
              <a:buNone/>
            </a:pPr>
            <a:fld id="{15769B15-7F79-BB46-9958-E6432EED528E}" type="slidenum">
              <a:rPr lang="en-US" altLang="ja-JP" sz="1000" smtClean="0">
                <a:latin typeface="Times New Roman" pitchFamily="-106" charset="0"/>
                <a:ea typeface="ＭＳ Ｐゴシック" pitchFamily="-106" charset="-128"/>
                <a:cs typeface="ＭＳ Ｐゴシック" pitchFamily="-106" charset="-128"/>
              </a:rPr>
              <a:pPr>
                <a:buFont typeface="Times New Roman" pitchFamily="-106" charset="0"/>
                <a:buNone/>
              </a:pPr>
              <a:t>14</a:t>
            </a:fld>
            <a:endParaRPr lang="en-US" altLang="ja-JP" sz="1000" dirty="0" smtClean="0">
              <a:latin typeface="Times New Roman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086600" cy="574361"/>
          </a:xfrm>
        </p:spPr>
        <p:txBody>
          <a:bodyPr/>
          <a:lstStyle/>
          <a:p>
            <a:r>
              <a:rPr lang="en-US" altLang="ja-JP" dirty="0" smtClean="0"/>
              <a:t>Individual Cavity Performance</a:t>
            </a:r>
            <a:endParaRPr lang="ja-JP" altLang="en-US" dirty="0"/>
          </a:p>
        </p:txBody>
      </p:sp>
      <p:sp>
        <p:nvSpPr>
          <p:cNvPr id="21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9BD5435E-FAC4-7646-B165-8CAB8FDA134B}" type="slidenum">
              <a:rPr lang="en-US" altLang="ja-JP" sz="1000"/>
              <a:pPr/>
              <a:t>15</a:t>
            </a:fld>
            <a:endParaRPr lang="en-US" altLang="ja-JP" sz="1000"/>
          </a:p>
        </p:txBody>
      </p:sp>
      <p:pic>
        <p:nvPicPr>
          <p:cNvPr id="28677" name="Picture 5" descr="plot-Eacc,max  VT &amp; CT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967124"/>
            <a:ext cx="8064500" cy="4810125"/>
          </a:xfrm>
          <a:prstGeom prst="rect">
            <a:avLst/>
          </a:prstGeom>
          <a:noFill/>
        </p:spPr>
      </p:pic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7391400" y="5761374"/>
            <a:ext cx="10541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>
                <a:solidFill>
                  <a:srgbClr val="0000FF"/>
                </a:solidFill>
              </a:rPr>
              <a:t>MHI-09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6553200" y="5608974"/>
            <a:ext cx="10541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>
                <a:solidFill>
                  <a:srgbClr val="0000FF"/>
                </a:solidFill>
              </a:rPr>
              <a:t>MHI-07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5638800" y="5761374"/>
            <a:ext cx="10541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>
                <a:solidFill>
                  <a:srgbClr val="0000FF"/>
                </a:solidFill>
              </a:rPr>
              <a:t>MHI-06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4800600" y="5608974"/>
            <a:ext cx="10541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>
                <a:solidFill>
                  <a:srgbClr val="0000FF"/>
                </a:solidFill>
              </a:rPr>
              <a:t>MHI-05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1219200" y="5608974"/>
            <a:ext cx="1219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 dirty="0">
                <a:solidFill>
                  <a:srgbClr val="FF6600"/>
                </a:solidFill>
              </a:rPr>
              <a:t>AES004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2209800" y="5608974"/>
            <a:ext cx="1219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>
                <a:solidFill>
                  <a:srgbClr val="FF6600"/>
                </a:solidFill>
              </a:rPr>
              <a:t>ACC011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3276600" y="5608974"/>
            <a:ext cx="838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>
                <a:solidFill>
                  <a:srgbClr val="008000"/>
                </a:solidFill>
              </a:rPr>
              <a:t>Z108</a:t>
            </a: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3962400" y="5608974"/>
            <a:ext cx="838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>
                <a:solidFill>
                  <a:srgbClr val="008000"/>
                </a:solidFill>
              </a:rPr>
              <a:t>Z109</a:t>
            </a:r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1828800" y="5989974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1200">
                <a:solidFill>
                  <a:srgbClr val="FF0000"/>
                </a:solidFill>
              </a:rPr>
              <a:t>FNAL</a:t>
            </a:r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3429000" y="5989974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1200">
                <a:solidFill>
                  <a:srgbClr val="FF0000"/>
                </a:solidFill>
              </a:rPr>
              <a:t>DESY</a:t>
            </a:r>
          </a:p>
        </p:txBody>
      </p:sp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6400800" y="5989974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1200">
                <a:solidFill>
                  <a:srgbClr val="FF0000"/>
                </a:solidFill>
              </a:rPr>
              <a:t>KEK</a:t>
            </a:r>
          </a:p>
        </p:txBody>
      </p:sp>
      <p:sp>
        <p:nvSpPr>
          <p:cNvPr id="28689" name="Text Box 17"/>
          <p:cNvSpPr txBox="1">
            <a:spLocks noChangeArrowheads="1"/>
          </p:cNvSpPr>
          <p:nvPr/>
        </p:nvSpPr>
        <p:spPr bwMode="auto">
          <a:xfrm>
            <a:off x="-76200" y="5943600"/>
            <a:ext cx="13420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dirty="0"/>
              <a:t>E. </a:t>
            </a:r>
            <a:r>
              <a:rPr lang="en-US" altLang="ja-JP" sz="1400" dirty="0" err="1"/>
              <a:t>Kako</a:t>
            </a:r>
            <a:r>
              <a:rPr lang="en-US" altLang="ja-JP" sz="1400" dirty="0"/>
              <a:t> (KEK)</a:t>
            </a:r>
          </a:p>
        </p:txBody>
      </p:sp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0" y="5712023"/>
            <a:ext cx="126258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dirty="0"/>
              <a:t>2010, Oct. 15</a:t>
            </a:r>
          </a:p>
        </p:txBody>
      </p:sp>
      <p:sp>
        <p:nvSpPr>
          <p:cNvPr id="28691" name="Line 19"/>
          <p:cNvSpPr>
            <a:spLocks noChangeShapeType="1"/>
          </p:cNvSpPr>
          <p:nvPr/>
        </p:nvSpPr>
        <p:spPr bwMode="auto">
          <a:xfrm>
            <a:off x="1476375" y="2048212"/>
            <a:ext cx="7056438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692" name="Text Box 20"/>
          <p:cNvSpPr txBox="1">
            <a:spLocks noChangeArrowheads="1"/>
          </p:cNvSpPr>
          <p:nvPr/>
        </p:nvSpPr>
        <p:spPr bwMode="auto">
          <a:xfrm>
            <a:off x="7451725" y="1687849"/>
            <a:ext cx="1462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>
                <a:solidFill>
                  <a:srgbClr val="FF0000"/>
                </a:solidFill>
              </a:rPr>
              <a:t>31.5 MV/m</a:t>
            </a:r>
          </a:p>
        </p:txBody>
      </p:sp>
      <p:sp>
        <p:nvSpPr>
          <p:cNvPr id="28695" name="Text Box 23"/>
          <p:cNvSpPr txBox="1">
            <a:spLocks noChangeArrowheads="1"/>
          </p:cNvSpPr>
          <p:nvPr/>
        </p:nvSpPr>
        <p:spPr bwMode="auto">
          <a:xfrm>
            <a:off x="6363016" y="711727"/>
            <a:ext cx="2786039" cy="707886"/>
          </a:xfrm>
          <a:prstGeom prst="rect">
            <a:avLst/>
          </a:prstGeom>
          <a:solidFill>
            <a:schemeClr val="bg1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 dirty="0">
                <a:solidFill>
                  <a:srgbClr val="008000"/>
                </a:solidFill>
              </a:rPr>
              <a:t>RF feedback / ON</a:t>
            </a:r>
          </a:p>
          <a:p>
            <a:r>
              <a:rPr lang="en-US" altLang="ja-JP" sz="2000" dirty="0">
                <a:solidFill>
                  <a:srgbClr val="008000"/>
                </a:solidFill>
              </a:rPr>
              <a:t>Flat-top = 1.0 ms, 5 Hz</a:t>
            </a:r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z="1100" dirty="0" smtClean="0"/>
              <a:t>A, Yamamoto, 10-10-19</a:t>
            </a:r>
            <a:endParaRPr lang="en-US" altLang="ja-JP" sz="1100" dirty="0"/>
          </a:p>
        </p:txBody>
      </p:sp>
      <p:sp>
        <p:nvSpPr>
          <p:cNvPr id="26" name="フッター プレースホルダ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z="1400" dirty="0" smtClean="0"/>
              <a:t>IWLC-10:  ILC-SCRF </a:t>
            </a:r>
            <a:endParaRPr lang="en-US" altLang="ja-JP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086600" cy="574361"/>
          </a:xfrm>
        </p:spPr>
        <p:txBody>
          <a:bodyPr/>
          <a:lstStyle/>
          <a:p>
            <a:r>
              <a:rPr lang="en-US" altLang="ja-JP" dirty="0" smtClean="0"/>
              <a:t>Individual Cavity Performance</a:t>
            </a:r>
            <a:endParaRPr lang="ja-JP" altLang="en-US" dirty="0"/>
          </a:p>
        </p:txBody>
      </p:sp>
      <p:sp>
        <p:nvSpPr>
          <p:cNvPr id="21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9BD5435E-FAC4-7646-B165-8CAB8FDA134B}" type="slidenum">
              <a:rPr lang="en-US" altLang="ja-JP" sz="1000"/>
              <a:pPr/>
              <a:t>16</a:t>
            </a:fld>
            <a:endParaRPr lang="en-US" altLang="ja-JP" sz="1000" dirty="0"/>
          </a:p>
        </p:txBody>
      </p:sp>
      <p:pic>
        <p:nvPicPr>
          <p:cNvPr id="28677" name="Picture 5" descr="plot-Eacc,max  VT &amp; CT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967124"/>
            <a:ext cx="8064500" cy="4810125"/>
          </a:xfrm>
          <a:prstGeom prst="rect">
            <a:avLst/>
          </a:prstGeom>
          <a:noFill/>
        </p:spPr>
      </p:pic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7391400" y="5761374"/>
            <a:ext cx="10541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>
                <a:solidFill>
                  <a:srgbClr val="0000FF"/>
                </a:solidFill>
              </a:rPr>
              <a:t>MHI-09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6553200" y="5608974"/>
            <a:ext cx="10541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>
                <a:solidFill>
                  <a:srgbClr val="0000FF"/>
                </a:solidFill>
              </a:rPr>
              <a:t>MHI-07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5638800" y="5761374"/>
            <a:ext cx="10541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>
                <a:solidFill>
                  <a:srgbClr val="0000FF"/>
                </a:solidFill>
              </a:rPr>
              <a:t>MHI-06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4800600" y="5608974"/>
            <a:ext cx="10541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>
                <a:solidFill>
                  <a:srgbClr val="0000FF"/>
                </a:solidFill>
              </a:rPr>
              <a:t>MHI-05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1219200" y="5608974"/>
            <a:ext cx="1219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 dirty="0">
                <a:solidFill>
                  <a:srgbClr val="FF6600"/>
                </a:solidFill>
              </a:rPr>
              <a:t>AES004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2209800" y="5608974"/>
            <a:ext cx="1219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>
                <a:solidFill>
                  <a:srgbClr val="FF6600"/>
                </a:solidFill>
              </a:rPr>
              <a:t>ACC011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3276600" y="5608974"/>
            <a:ext cx="838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>
                <a:solidFill>
                  <a:srgbClr val="008000"/>
                </a:solidFill>
              </a:rPr>
              <a:t>Z108</a:t>
            </a: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3962400" y="5608974"/>
            <a:ext cx="838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>
                <a:solidFill>
                  <a:srgbClr val="008000"/>
                </a:solidFill>
              </a:rPr>
              <a:t>Z109</a:t>
            </a:r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1828800" y="5989974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1200">
                <a:solidFill>
                  <a:srgbClr val="FF0000"/>
                </a:solidFill>
              </a:rPr>
              <a:t>FNAL</a:t>
            </a:r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3429000" y="5989974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1200">
                <a:solidFill>
                  <a:srgbClr val="FF0000"/>
                </a:solidFill>
              </a:rPr>
              <a:t>DESY</a:t>
            </a:r>
          </a:p>
        </p:txBody>
      </p:sp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6400800" y="5989974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1200">
                <a:solidFill>
                  <a:srgbClr val="FF0000"/>
                </a:solidFill>
              </a:rPr>
              <a:t>KEK</a:t>
            </a:r>
          </a:p>
        </p:txBody>
      </p:sp>
      <p:sp>
        <p:nvSpPr>
          <p:cNvPr id="28689" name="Text Box 17"/>
          <p:cNvSpPr txBox="1">
            <a:spLocks noChangeArrowheads="1"/>
          </p:cNvSpPr>
          <p:nvPr/>
        </p:nvSpPr>
        <p:spPr bwMode="auto">
          <a:xfrm>
            <a:off x="-76200" y="5943600"/>
            <a:ext cx="13420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dirty="0"/>
              <a:t>E. </a:t>
            </a:r>
            <a:r>
              <a:rPr lang="en-US" altLang="ja-JP" sz="1400" dirty="0" err="1"/>
              <a:t>Kako</a:t>
            </a:r>
            <a:r>
              <a:rPr lang="en-US" altLang="ja-JP" sz="1400" dirty="0"/>
              <a:t> (KEK)</a:t>
            </a:r>
          </a:p>
        </p:txBody>
      </p:sp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0" y="5712023"/>
            <a:ext cx="126258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dirty="0"/>
              <a:t>2010, Oct. 15</a:t>
            </a:r>
          </a:p>
        </p:txBody>
      </p:sp>
      <p:sp>
        <p:nvSpPr>
          <p:cNvPr id="28691" name="Line 19"/>
          <p:cNvSpPr>
            <a:spLocks noChangeShapeType="1"/>
          </p:cNvSpPr>
          <p:nvPr/>
        </p:nvSpPr>
        <p:spPr bwMode="auto">
          <a:xfrm>
            <a:off x="1476375" y="2048212"/>
            <a:ext cx="7056438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692" name="Text Box 20"/>
          <p:cNvSpPr txBox="1">
            <a:spLocks noChangeArrowheads="1"/>
          </p:cNvSpPr>
          <p:nvPr/>
        </p:nvSpPr>
        <p:spPr bwMode="auto">
          <a:xfrm>
            <a:off x="7451725" y="1687849"/>
            <a:ext cx="1462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>
                <a:solidFill>
                  <a:srgbClr val="FF0000"/>
                </a:solidFill>
              </a:rPr>
              <a:t>31.5 MV/m</a:t>
            </a:r>
          </a:p>
        </p:txBody>
      </p:sp>
      <p:sp>
        <p:nvSpPr>
          <p:cNvPr id="28695" name="Text Box 23"/>
          <p:cNvSpPr txBox="1">
            <a:spLocks noChangeArrowheads="1"/>
          </p:cNvSpPr>
          <p:nvPr/>
        </p:nvSpPr>
        <p:spPr bwMode="auto">
          <a:xfrm>
            <a:off x="6363016" y="711727"/>
            <a:ext cx="2786039" cy="707886"/>
          </a:xfrm>
          <a:prstGeom prst="rect">
            <a:avLst/>
          </a:prstGeom>
          <a:solidFill>
            <a:schemeClr val="bg1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 dirty="0">
                <a:solidFill>
                  <a:srgbClr val="008000"/>
                </a:solidFill>
              </a:rPr>
              <a:t>RF feedback / ON</a:t>
            </a:r>
          </a:p>
          <a:p>
            <a:r>
              <a:rPr lang="en-US" altLang="ja-JP" sz="2000" dirty="0">
                <a:solidFill>
                  <a:srgbClr val="008000"/>
                </a:solidFill>
              </a:rPr>
              <a:t>Flat-top = 1.0 ms, 5 Hz</a:t>
            </a:r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z="1100" dirty="0" smtClean="0"/>
              <a:t>A, Yamamoto, 10-10-19</a:t>
            </a:r>
            <a:endParaRPr lang="en-US" altLang="ja-JP" sz="1100" dirty="0"/>
          </a:p>
        </p:txBody>
      </p:sp>
      <p:sp>
        <p:nvSpPr>
          <p:cNvPr id="26" name="フッター プレースホルダ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z="1400" dirty="0" smtClean="0"/>
              <a:t>IWLC-10:  ILC-SCRF </a:t>
            </a:r>
            <a:endParaRPr lang="en-US" altLang="ja-JP" sz="1400" dirty="0"/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971800"/>
            <a:ext cx="4049082" cy="3021452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599" y="2971800"/>
            <a:ext cx="4038601" cy="3024773"/>
          </a:xfrm>
          <a:prstGeom prst="rect">
            <a:avLst/>
          </a:prstGeom>
        </p:spPr>
      </p:pic>
      <p:cxnSp>
        <p:nvCxnSpPr>
          <p:cNvPr id="28" name="直線矢印コネクタ 27"/>
          <p:cNvCxnSpPr/>
          <p:nvPr/>
        </p:nvCxnSpPr>
        <p:spPr bwMode="auto">
          <a:xfrm rot="16200000" flipV="1">
            <a:off x="4610100" y="3162300"/>
            <a:ext cx="1143000" cy="10668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28600" y="4114800"/>
            <a:ext cx="8686800" cy="25908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52400" y="381000"/>
            <a:ext cx="4267200" cy="3581400"/>
          </a:xfrm>
          <a:prstGeom prst="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648200" y="76200"/>
            <a:ext cx="4267200" cy="39624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4343400" cy="487362"/>
          </a:xfrm>
        </p:spPr>
        <p:txBody>
          <a:bodyPr>
            <a:normAutofit/>
          </a:bodyPr>
          <a:lstStyle/>
          <a:p>
            <a:r>
              <a:rPr lang="en-US" sz="1600" i="1" dirty="0" smtClean="0">
                <a:latin typeface="Comic Sans MS" pitchFamily="66" charset="0"/>
              </a:rPr>
              <a:t>S1 Global cavity/tuner Zoo</a:t>
            </a:r>
            <a:endParaRPr lang="en-US" sz="1600" i="1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448270"/>
            <a:ext cx="1939566" cy="8925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itchFamily="66" charset="0"/>
              </a:rPr>
              <a:t>Blade Tuner</a:t>
            </a:r>
          </a:p>
          <a:p>
            <a:r>
              <a:rPr lang="en-US" sz="1400" dirty="0" smtClean="0">
                <a:latin typeface="Comic Sans MS" pitchFamily="66" charset="0"/>
              </a:rPr>
              <a:t>FNAL/INFN </a:t>
            </a:r>
          </a:p>
          <a:p>
            <a:r>
              <a:rPr lang="en-US" sz="1400" dirty="0" smtClean="0">
                <a:latin typeface="Comic Sans MS" pitchFamily="66" charset="0"/>
              </a:rPr>
              <a:t>cavity/tuner  </a:t>
            </a:r>
            <a:r>
              <a:rPr lang="en-US" sz="1200" dirty="0" smtClean="0">
                <a:latin typeface="Comic Sans MS" pitchFamily="66" charset="0"/>
              </a:rPr>
              <a:t>C1-</a:t>
            </a:r>
            <a:r>
              <a:rPr lang="en-US" sz="2400" dirty="0" smtClean="0">
                <a:latin typeface="Comic Sans MS" pitchFamily="66" charset="0"/>
              </a:rPr>
              <a:t>C2</a:t>
            </a:r>
            <a:endParaRPr lang="en-US" sz="2400" dirty="0">
              <a:latin typeface="Comic Sans MS" pitchFamily="66" charset="0"/>
            </a:endParaRPr>
          </a:p>
        </p:txBody>
      </p:sp>
      <p:pic>
        <p:nvPicPr>
          <p:cNvPr id="8" name="Picture 4" descr="DSCN03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373187"/>
            <a:ext cx="3810000" cy="251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Desy tuner showing motor"/>
          <p:cNvPicPr>
            <a:picLocks noChangeAspect="1" noChangeArrowheads="1"/>
          </p:cNvPicPr>
          <p:nvPr/>
        </p:nvPicPr>
        <p:blipFill>
          <a:blip r:embed="rId3" cstate="print"/>
          <a:srcRect l="14063" t="24750" b="11250"/>
          <a:stretch>
            <a:fillRect/>
          </a:stretch>
        </p:blipFill>
        <p:spPr bwMode="auto">
          <a:xfrm>
            <a:off x="4953000" y="1295400"/>
            <a:ext cx="2743200" cy="2555875"/>
          </a:xfrm>
          <a:prstGeom prst="rect">
            <a:avLst/>
          </a:prstGeom>
          <a:noFill/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 cstate="print"/>
          <a:srcRect l="21212" r="9091"/>
          <a:stretch>
            <a:fillRect/>
          </a:stretch>
        </p:blipFill>
        <p:spPr bwMode="auto">
          <a:xfrm>
            <a:off x="6858000" y="228600"/>
            <a:ext cx="1752600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029200" y="372070"/>
            <a:ext cx="2013717" cy="101566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DESY/SACLAY</a:t>
            </a:r>
          </a:p>
          <a:p>
            <a:r>
              <a:rPr lang="en-US" sz="2000" dirty="0" smtClean="0">
                <a:latin typeface="Comic Sans MS" pitchFamily="66" charset="0"/>
              </a:rPr>
              <a:t>Cavity/tuner</a:t>
            </a:r>
          </a:p>
          <a:p>
            <a:r>
              <a:rPr lang="en-US" sz="2000" dirty="0" smtClean="0">
                <a:latin typeface="Comic Sans MS" pitchFamily="66" charset="0"/>
              </a:rPr>
              <a:t>C3—C4</a:t>
            </a:r>
            <a:endParaRPr lang="en-US" sz="2000" dirty="0">
              <a:latin typeface="Comic Sans MS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4648200"/>
            <a:ext cx="2671763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 l="11314" t="42091" r="54072" b="10768"/>
          <a:stretch>
            <a:fillRect/>
          </a:stretch>
        </p:blipFill>
        <p:spPr bwMode="auto">
          <a:xfrm>
            <a:off x="762000" y="4495800"/>
            <a:ext cx="2590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3276600" y="4648200"/>
            <a:ext cx="2423861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Slide Jack Tuner</a:t>
            </a:r>
          </a:p>
          <a:p>
            <a:r>
              <a:rPr lang="en-US" sz="2000" dirty="0" smtClean="0">
                <a:latin typeface="Comic Sans MS" pitchFamily="66" charset="0"/>
              </a:rPr>
              <a:t>KEK cavity/system</a:t>
            </a:r>
          </a:p>
          <a:p>
            <a:r>
              <a:rPr lang="en-US" sz="2000" dirty="0" smtClean="0">
                <a:latin typeface="Comic Sans MS" pitchFamily="66" charset="0"/>
              </a:rPr>
              <a:t>A1-A2&amp;A3-A4</a:t>
            </a:r>
            <a:endParaRPr lang="en-US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086600" cy="9144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FNAL’s </a:t>
            </a:r>
            <a:r>
              <a:rPr lang="en-US" dirty="0" err="1" smtClean="0">
                <a:latin typeface="Comic Sans MS" pitchFamily="66" charset="0"/>
              </a:rPr>
              <a:t>Piezo</a:t>
            </a:r>
            <a:r>
              <a:rPr lang="en-US" dirty="0" smtClean="0">
                <a:latin typeface="Comic Sans MS" pitchFamily="66" charset="0"/>
              </a:rPr>
              <a:t> Control System</a:t>
            </a:r>
            <a:br>
              <a:rPr lang="en-US" dirty="0" smtClean="0">
                <a:latin typeface="Comic Sans MS" pitchFamily="66" charset="0"/>
              </a:rPr>
            </a:br>
            <a:r>
              <a:rPr lang="en-US" sz="2400" dirty="0" smtClean="0">
                <a:latin typeface="Comic Sans MS" pitchFamily="66" charset="0"/>
              </a:rPr>
              <a:t>commonly used for various tuner tests</a:t>
            </a:r>
            <a:endParaRPr lang="en-US" sz="3200" dirty="0">
              <a:latin typeface="Comic Sans MS" pitchFamily="66" charset="0"/>
            </a:endParaRPr>
          </a:p>
        </p:txBody>
      </p:sp>
      <p:pic>
        <p:nvPicPr>
          <p:cNvPr id="4" name="Content Placeholder 3" descr="20101006_2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9593" r="9593"/>
          <a:stretch>
            <a:fillRect/>
          </a:stretch>
        </p:blipFill>
        <p:spPr>
          <a:xfrm>
            <a:off x="304800" y="1447800"/>
            <a:ext cx="4876800" cy="4525963"/>
          </a:xfrm>
        </p:spPr>
      </p:pic>
      <p:pic>
        <p:nvPicPr>
          <p:cNvPr id="6" name="図 6" descr="IMG_066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3200" y="1981200"/>
            <a:ext cx="3556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テキスト ボックス 6"/>
          <p:cNvSpPr txBox="1"/>
          <p:nvPr/>
        </p:nvSpPr>
        <p:spPr>
          <a:xfrm>
            <a:off x="457200" y="1905000"/>
            <a:ext cx="2650661" cy="707886"/>
          </a:xfrm>
          <a:prstGeom prst="rect">
            <a:avLst/>
          </a:prstGeom>
          <a:solidFill>
            <a:srgbClr val="FFFF00">
              <a:alpha val="78000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FNAL </a:t>
            </a:r>
          </a:p>
          <a:p>
            <a:r>
              <a:rPr kumimoji="1" lang="en-US" altLang="ja-JP" sz="2000" dirty="0" err="1" smtClean="0"/>
              <a:t>Piezo</a:t>
            </a:r>
            <a:r>
              <a:rPr kumimoji="1" lang="en-US" altLang="ja-JP" sz="2000" dirty="0" smtClean="0"/>
              <a:t> Control System</a:t>
            </a:r>
            <a:endParaRPr kumimoji="1"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414106" y="5068669"/>
            <a:ext cx="3348894" cy="646331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800" dirty="0" err="1" smtClean="0"/>
              <a:t>Yuriy</a:t>
            </a:r>
            <a:r>
              <a:rPr kumimoji="1" lang="en-US" altLang="ja-JP" sz="1800" dirty="0" smtClean="0"/>
              <a:t> and Warren (FNAL team)</a:t>
            </a:r>
          </a:p>
          <a:p>
            <a:r>
              <a:rPr lang="en-US" altLang="ja-JP" sz="1800" dirty="0" smtClean="0"/>
              <a:t>working hard in preparation</a:t>
            </a:r>
            <a:endParaRPr kumimoji="1" lang="ja-JP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086600" cy="574361"/>
          </a:xfrm>
        </p:spPr>
        <p:txBody>
          <a:bodyPr/>
          <a:lstStyle/>
          <a:p>
            <a:r>
              <a:rPr lang="en-US" altLang="ja-JP" dirty="0" smtClean="0"/>
              <a:t>Individual Cavity Performance</a:t>
            </a:r>
            <a:endParaRPr lang="ja-JP" altLang="en-US" dirty="0"/>
          </a:p>
        </p:txBody>
      </p:sp>
      <p:sp>
        <p:nvSpPr>
          <p:cNvPr id="21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9BD5435E-FAC4-7646-B165-8CAB8FDA134B}" type="slidenum">
              <a:rPr lang="en-US" altLang="ja-JP" sz="1000"/>
              <a:pPr/>
              <a:t>19</a:t>
            </a:fld>
            <a:endParaRPr lang="en-US" altLang="ja-JP" sz="1000"/>
          </a:p>
        </p:txBody>
      </p:sp>
      <p:pic>
        <p:nvPicPr>
          <p:cNvPr id="28677" name="Picture 5" descr="plot-Eacc,max  VT &amp; CT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967124"/>
            <a:ext cx="8064500" cy="4810125"/>
          </a:xfrm>
          <a:prstGeom prst="rect">
            <a:avLst/>
          </a:prstGeom>
          <a:noFill/>
        </p:spPr>
      </p:pic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7391400" y="5761374"/>
            <a:ext cx="10541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>
                <a:solidFill>
                  <a:srgbClr val="0000FF"/>
                </a:solidFill>
              </a:rPr>
              <a:t>MHI-09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6553200" y="5608974"/>
            <a:ext cx="10541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>
                <a:solidFill>
                  <a:srgbClr val="0000FF"/>
                </a:solidFill>
              </a:rPr>
              <a:t>MHI-07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5638800" y="5761374"/>
            <a:ext cx="10541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>
                <a:solidFill>
                  <a:srgbClr val="0000FF"/>
                </a:solidFill>
              </a:rPr>
              <a:t>MHI-06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4800600" y="5608974"/>
            <a:ext cx="10541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>
                <a:solidFill>
                  <a:srgbClr val="0000FF"/>
                </a:solidFill>
              </a:rPr>
              <a:t>MHI-05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1219200" y="5608974"/>
            <a:ext cx="1219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 dirty="0">
                <a:solidFill>
                  <a:srgbClr val="FF6600"/>
                </a:solidFill>
              </a:rPr>
              <a:t>AES004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2209800" y="5608974"/>
            <a:ext cx="1219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>
                <a:solidFill>
                  <a:srgbClr val="FF6600"/>
                </a:solidFill>
              </a:rPr>
              <a:t>ACC011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3276600" y="5608974"/>
            <a:ext cx="838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>
                <a:solidFill>
                  <a:srgbClr val="008000"/>
                </a:solidFill>
              </a:rPr>
              <a:t>Z108</a:t>
            </a: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3962400" y="5608974"/>
            <a:ext cx="838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2000">
                <a:solidFill>
                  <a:srgbClr val="008000"/>
                </a:solidFill>
              </a:rPr>
              <a:t>Z109</a:t>
            </a:r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1828800" y="5989974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1200">
                <a:solidFill>
                  <a:srgbClr val="FF0000"/>
                </a:solidFill>
              </a:rPr>
              <a:t>FNAL</a:t>
            </a:r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3429000" y="5989974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1200">
                <a:solidFill>
                  <a:srgbClr val="FF0000"/>
                </a:solidFill>
              </a:rPr>
              <a:t>DESY</a:t>
            </a:r>
          </a:p>
        </p:txBody>
      </p:sp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6400800" y="5989974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US" altLang="ja-JP" sz="1200">
                <a:solidFill>
                  <a:srgbClr val="FF0000"/>
                </a:solidFill>
              </a:rPr>
              <a:t>KEK</a:t>
            </a:r>
          </a:p>
        </p:txBody>
      </p:sp>
      <p:sp>
        <p:nvSpPr>
          <p:cNvPr id="28689" name="Text Box 17"/>
          <p:cNvSpPr txBox="1">
            <a:spLocks noChangeArrowheads="1"/>
          </p:cNvSpPr>
          <p:nvPr/>
        </p:nvSpPr>
        <p:spPr bwMode="auto">
          <a:xfrm>
            <a:off x="-76200" y="5943600"/>
            <a:ext cx="13420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dirty="0"/>
              <a:t>E. </a:t>
            </a:r>
            <a:r>
              <a:rPr lang="en-US" altLang="ja-JP" sz="1400" dirty="0" err="1"/>
              <a:t>Kako</a:t>
            </a:r>
            <a:r>
              <a:rPr lang="en-US" altLang="ja-JP" sz="1400" dirty="0"/>
              <a:t> (KEK)</a:t>
            </a:r>
          </a:p>
        </p:txBody>
      </p:sp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0" y="5712023"/>
            <a:ext cx="126258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dirty="0"/>
              <a:t>2010, Oct. 15</a:t>
            </a:r>
          </a:p>
        </p:txBody>
      </p:sp>
      <p:sp>
        <p:nvSpPr>
          <p:cNvPr id="28691" name="Line 19"/>
          <p:cNvSpPr>
            <a:spLocks noChangeShapeType="1"/>
          </p:cNvSpPr>
          <p:nvPr/>
        </p:nvSpPr>
        <p:spPr bwMode="auto">
          <a:xfrm>
            <a:off x="1476375" y="2048212"/>
            <a:ext cx="7056438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692" name="Text Box 20"/>
          <p:cNvSpPr txBox="1">
            <a:spLocks noChangeArrowheads="1"/>
          </p:cNvSpPr>
          <p:nvPr/>
        </p:nvSpPr>
        <p:spPr bwMode="auto">
          <a:xfrm>
            <a:off x="7451725" y="1687849"/>
            <a:ext cx="1462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>
                <a:solidFill>
                  <a:srgbClr val="FF0000"/>
                </a:solidFill>
              </a:rPr>
              <a:t>31.5 MV/m</a:t>
            </a:r>
          </a:p>
        </p:txBody>
      </p:sp>
      <p:sp>
        <p:nvSpPr>
          <p:cNvPr id="28695" name="Text Box 23"/>
          <p:cNvSpPr txBox="1">
            <a:spLocks noChangeArrowheads="1"/>
          </p:cNvSpPr>
          <p:nvPr/>
        </p:nvSpPr>
        <p:spPr bwMode="auto">
          <a:xfrm>
            <a:off x="6363016" y="711727"/>
            <a:ext cx="2786039" cy="707886"/>
          </a:xfrm>
          <a:prstGeom prst="rect">
            <a:avLst/>
          </a:prstGeom>
          <a:solidFill>
            <a:schemeClr val="bg1"/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 dirty="0">
                <a:solidFill>
                  <a:srgbClr val="008000"/>
                </a:solidFill>
              </a:rPr>
              <a:t>RF feedback / ON</a:t>
            </a:r>
          </a:p>
          <a:p>
            <a:r>
              <a:rPr lang="en-US" altLang="ja-JP" sz="2000" dirty="0">
                <a:solidFill>
                  <a:srgbClr val="008000"/>
                </a:solidFill>
              </a:rPr>
              <a:t>Flat-top = 1.0 ms, 5 Hz</a:t>
            </a:r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z="1100" dirty="0" smtClean="0"/>
              <a:t>A, Yamamoto, 10-10-19</a:t>
            </a:r>
            <a:endParaRPr lang="en-US" altLang="ja-JP" sz="1100" dirty="0"/>
          </a:p>
        </p:txBody>
      </p:sp>
      <p:sp>
        <p:nvSpPr>
          <p:cNvPr id="26" name="フッター プレースホルダ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z="1400" dirty="0" smtClean="0"/>
              <a:t>IWLC-10:  ILC-SCRF </a:t>
            </a:r>
            <a:endParaRPr lang="en-US" altLang="ja-JP" sz="1400" dirty="0"/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8038" y="2667001"/>
            <a:ext cx="6176362" cy="3919930"/>
          </a:xfrm>
          <a:prstGeom prst="rect">
            <a:avLst/>
          </a:prstGeom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</p:spPr>
      </p:pic>
      <p:cxnSp>
        <p:nvCxnSpPr>
          <p:cNvPr id="27" name="直線矢印コネクタ 26"/>
          <p:cNvCxnSpPr/>
          <p:nvPr/>
        </p:nvCxnSpPr>
        <p:spPr bwMode="auto">
          <a:xfrm rot="16200000" flipV="1">
            <a:off x="2057400" y="2895600"/>
            <a:ext cx="762000" cy="7620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5400" b="1" dirty="0" smtClean="0"/>
              <a:t>Outline</a:t>
            </a:r>
            <a:endParaRPr lang="ja-JP" altLang="en-US" sz="5400" b="1" dirty="0" smtClean="0"/>
          </a:p>
        </p:txBody>
      </p:sp>
      <p:sp>
        <p:nvSpPr>
          <p:cNvPr id="24579" name="コンテンツ プレースホルダ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419600"/>
          </a:xfrm>
        </p:spPr>
        <p:txBody>
          <a:bodyPr/>
          <a:lstStyle/>
          <a:p>
            <a:r>
              <a:rPr lang="en-US" altLang="ja-JP" dirty="0" smtClean="0"/>
              <a:t>Highlighted Progress since Beijing Meeting</a:t>
            </a:r>
          </a:p>
          <a:p>
            <a:pPr lvl="1"/>
            <a:r>
              <a:rPr lang="en-US" altLang="ja-JP" dirty="0" smtClean="0">
                <a:solidFill>
                  <a:srgbClr val="3366FF"/>
                </a:solidFill>
              </a:rPr>
              <a:t>9-cell Cavity R&amp;D </a:t>
            </a:r>
          </a:p>
          <a:p>
            <a:pPr lvl="1"/>
            <a:r>
              <a:rPr lang="en-US" altLang="ja-JP" dirty="0" smtClean="0">
                <a:solidFill>
                  <a:srgbClr val="3366FF"/>
                </a:solidFill>
              </a:rPr>
              <a:t>S1 Global Cold Test </a:t>
            </a:r>
          </a:p>
          <a:p>
            <a:r>
              <a:rPr lang="en-US" altLang="ja-JP" dirty="0" smtClean="0"/>
              <a:t>Progress from Baseline Assessment Workshop</a:t>
            </a:r>
          </a:p>
          <a:p>
            <a:pPr lvl="1"/>
            <a:r>
              <a:rPr lang="en-US" altLang="ja-JP" dirty="0" smtClean="0">
                <a:solidFill>
                  <a:srgbClr val="3366FF"/>
                </a:solidFill>
              </a:rPr>
              <a:t>ML Gradient </a:t>
            </a:r>
          </a:p>
          <a:p>
            <a:pPr lvl="1"/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Single Tunnel and HLRF (to be covered by M. Ross)</a:t>
            </a:r>
            <a:endParaRPr lang="en-US" altLang="ja-JP" sz="3200" dirty="0" smtClean="0"/>
          </a:p>
          <a:p>
            <a:r>
              <a:rPr lang="en-US" altLang="ja-JP" dirty="0" smtClean="0"/>
              <a:t>Plan and Progress to Prepare for Industrialization</a:t>
            </a:r>
          </a:p>
          <a:p>
            <a:pPr lvl="1">
              <a:buNone/>
            </a:pPr>
            <a:r>
              <a:rPr lang="en-US" altLang="ja-JP" dirty="0" smtClean="0"/>
              <a:t> </a:t>
            </a:r>
          </a:p>
        </p:txBody>
      </p:sp>
      <p:sp>
        <p:nvSpPr>
          <p:cNvPr id="24580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10-10-19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4581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IWLC-10:  ILC-SCRF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4582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4F76E9-433B-B841-8B63-11D7ED37193A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2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1447799" y="228600"/>
            <a:ext cx="7445375" cy="965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3200" i="1" dirty="0" smtClean="0">
                <a:solidFill>
                  <a:srgbClr val="000090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Many Thanks for Global Cooperation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ja-JP" sz="1800" dirty="0" smtClean="0">
                <a:solidFill>
                  <a:srgbClr val="000090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S1</a:t>
            </a:r>
            <a:r>
              <a:rPr lang="en-US" altLang="ja-JP" sz="1800" dirty="0">
                <a:solidFill>
                  <a:srgbClr val="000090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-Global</a:t>
            </a:r>
            <a:r>
              <a:rPr lang="en-US" altLang="ja-JP" sz="1800" dirty="0" smtClean="0">
                <a:solidFill>
                  <a:srgbClr val="000090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 High Power Test </a:t>
            </a:r>
            <a:r>
              <a:rPr lang="en-US" altLang="ja-JP" sz="1800" dirty="0">
                <a:solidFill>
                  <a:srgbClr val="000090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at STF/</a:t>
            </a:r>
            <a:r>
              <a:rPr lang="en-US" altLang="ja-JP" sz="1800" dirty="0" smtClean="0">
                <a:solidFill>
                  <a:srgbClr val="000090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KEK, Sep.-Oct, 2010</a:t>
            </a:r>
            <a:endParaRPr lang="en-US" altLang="ja-JP" sz="1800" dirty="0">
              <a:solidFill>
                <a:srgbClr val="000090"/>
              </a:solidFill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38659" y="1295400"/>
            <a:ext cx="3990741" cy="2665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7EA7B2-B0D3-964E-8D12-43DB6521D9D2}" type="slidenum">
              <a:rPr lang="en-US" altLang="ja-JP" smtClean="0"/>
              <a:pPr>
                <a:defRPr/>
              </a:pPr>
              <a:t>20</a:t>
            </a:fld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  <p:pic>
        <p:nvPicPr>
          <p:cNvPr id="8" name="図 5" descr="P102086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581400"/>
            <a:ext cx="4267200" cy="28508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9" name="図 8" descr="IMG_072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9200" y="3581400"/>
            <a:ext cx="3759200" cy="28194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テキスト ボックス 9"/>
          <p:cNvSpPr txBox="1"/>
          <p:nvPr/>
        </p:nvSpPr>
        <p:spPr>
          <a:xfrm>
            <a:off x="152400" y="2667000"/>
            <a:ext cx="2362200" cy="707886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Denis </a:t>
            </a:r>
            <a:r>
              <a:rPr lang="en-US" altLang="ja-JP" sz="2000" dirty="0" err="1" smtClean="0"/>
              <a:t>Kostin</a:t>
            </a:r>
            <a:r>
              <a:rPr lang="en-US" altLang="ja-JP" sz="2000" dirty="0" smtClean="0"/>
              <a:t> </a:t>
            </a:r>
          </a:p>
          <a:p>
            <a:r>
              <a:rPr lang="en-US" altLang="ja-JP" sz="2000" dirty="0" smtClean="0"/>
              <a:t>(DESY) </a:t>
            </a:r>
            <a:r>
              <a:rPr kumimoji="1" lang="en-US" altLang="ja-JP" sz="2000" dirty="0" smtClean="0"/>
              <a:t>Sept. 2010</a:t>
            </a:r>
            <a:endParaRPr kumimoji="1" lang="ja-JP" altLang="en-US" sz="2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781800" y="2505670"/>
            <a:ext cx="2133600" cy="923330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altLang="ja-JP" sz="1800" dirty="0" err="1" smtClean="0"/>
              <a:t>Yuriy</a:t>
            </a:r>
            <a:r>
              <a:rPr lang="en-US" altLang="ja-JP" sz="1800" dirty="0" smtClean="0"/>
              <a:t> </a:t>
            </a:r>
            <a:r>
              <a:rPr lang="en-US" altLang="ja-JP" sz="1800" dirty="0" err="1" smtClean="0"/>
              <a:t>Pischalnikov</a:t>
            </a:r>
            <a:endParaRPr lang="en-US" altLang="ja-JP" sz="1800" dirty="0" smtClean="0"/>
          </a:p>
          <a:p>
            <a:r>
              <a:rPr lang="en-US" altLang="ja-JP" sz="1800" dirty="0" smtClean="0"/>
              <a:t>Warren </a:t>
            </a:r>
            <a:r>
              <a:rPr lang="en-US" altLang="ja-JP" sz="1800" dirty="0" err="1" smtClean="0"/>
              <a:t>Schappert</a:t>
            </a:r>
            <a:endParaRPr lang="en-US" altLang="ja-JP" sz="1800" dirty="0" smtClean="0"/>
          </a:p>
          <a:p>
            <a:r>
              <a:rPr lang="en-US" altLang="ja-JP" sz="1800" dirty="0" smtClean="0"/>
              <a:t>(FNAL) Oct</a:t>
            </a:r>
            <a:r>
              <a:rPr kumimoji="1" lang="en-US" altLang="ja-JP" sz="1800" dirty="0" smtClean="0"/>
              <a:t>. 2010</a:t>
            </a:r>
            <a:endParaRPr kumimoji="1" lang="ja-JP" altLang="en-US" sz="1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315200" cy="762000"/>
          </a:xfrm>
        </p:spPr>
        <p:txBody>
          <a:bodyPr/>
          <a:lstStyle/>
          <a:p>
            <a:r>
              <a:rPr lang="en-US" altLang="ja-JP" sz="4300" b="1">
                <a:solidFill>
                  <a:srgbClr val="000090"/>
                </a:solidFill>
                <a:latin typeface="Century Gothic" pitchFamily="-112" charset="0"/>
                <a:ea typeface="Century Gothic" pitchFamily="-112" charset="0"/>
                <a:cs typeface="Century Gothic" pitchFamily="-112" charset="0"/>
              </a:rPr>
              <a:t>Global Plan for SCRF R&amp;D</a:t>
            </a:r>
            <a:endParaRPr lang="en-US" altLang="ja-JP" sz="3200" b="1">
              <a:solidFill>
                <a:srgbClr val="000090"/>
              </a:solidFill>
              <a:latin typeface="Century Gothic" pitchFamily="-112" charset="0"/>
              <a:ea typeface="Century Gothic" pitchFamily="-112" charset="0"/>
              <a:cs typeface="Century Gothic" pitchFamily="-112" charset="0"/>
            </a:endParaRPr>
          </a:p>
        </p:txBody>
      </p:sp>
      <p:graphicFrame>
        <p:nvGraphicFramePr>
          <p:cNvPr id="91139" name="Group 3"/>
          <p:cNvGraphicFramePr>
            <a:graphicFrameLocks noGrp="1"/>
          </p:cNvGraphicFramePr>
          <p:nvPr/>
        </p:nvGraphicFramePr>
        <p:xfrm>
          <a:off x="381001" y="914400"/>
          <a:ext cx="8610599" cy="5361241"/>
        </p:xfrm>
        <a:graphic>
          <a:graphicData uri="http://schemas.openxmlformats.org/drawingml/2006/table">
            <a:tbl>
              <a:tblPr/>
              <a:tblGrid>
                <a:gridCol w="2514600"/>
                <a:gridCol w="820876"/>
                <a:gridCol w="648869"/>
                <a:gridCol w="463951"/>
                <a:gridCol w="478864"/>
                <a:gridCol w="520288"/>
                <a:gridCol w="457323"/>
                <a:gridCol w="613078"/>
                <a:gridCol w="1057146"/>
                <a:gridCol w="1035604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Year</a:t>
                      </a:r>
                      <a:endParaRPr kumimoji="0" lang="en-US" altLang="ja-JP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2010</a:t>
                      </a:r>
                      <a:endParaRPr kumimoji="0" lang="en-US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Phase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3366FF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000090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 Gradient in </a:t>
                      </a:r>
                      <a:r>
                        <a:rPr kumimoji="0" lang="en-US" altLang="ja-JP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v</a:t>
                      </a: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. </a:t>
                      </a: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test to </a:t>
                      </a: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reach 35 MV/</a:t>
                      </a:r>
                      <a:r>
                        <a:rPr kumimoji="0" lang="en-US" altLang="ja-JP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m</a:t>
                      </a:r>
                      <a:endParaRPr kumimoji="0" lang="en-US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50%</a:t>
                      </a:r>
                      <a:endParaRPr kumimoji="0" lang="en-US" altLang="ja-JP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50999"/>
                          </a:srgbClr>
                        </a:gs>
                        <a:gs pos="2000">
                          <a:srgbClr val="FFFFFF">
                            <a:alpha val="50999"/>
                          </a:srgbClr>
                        </a:gs>
                        <a:gs pos="100000">
                          <a:srgbClr val="FFFF00">
                            <a:alpha val="50999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</a:t>
                      </a:r>
                      <a:r>
                        <a:rPr kumimoji="0" lang="en-US" altLang="ja-JP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90%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00">
                            <a:alpha val="62000"/>
                          </a:srgbClr>
                        </a:gs>
                        <a:gs pos="999">
                          <a:srgbClr val="FFFF00">
                            <a:alpha val="62000"/>
                          </a:srgbClr>
                        </a:gs>
                        <a:gs pos="100000">
                          <a:srgbClr val="FF6600">
                            <a:alpha val="62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Cavity-string  to reach 31.5 MV/m, with one-cryomodule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Global effort for string assembly and test</a:t>
                      </a:r>
                      <a:endParaRPr kumimoji="0" lang="en-US" altLang="ja-JP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(DESY, FNAL, INFN, KEK)</a:t>
                      </a:r>
                      <a:endParaRPr kumimoji="0" lang="en-US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System Test with beam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acceleration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FLASH (DESY) , NML (FNAL)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     STF2 (KEK, </a:t>
                      </a: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test start in 2013</a:t>
                      </a: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Preparation for Industrialization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alibri" pitchFamily="-107" charset="0"/>
                          <a:ea typeface="ＭＳ Ｐゴシック" pitchFamily="-107" charset="-128"/>
                          <a:cs typeface="ＭＳ Ｐゴシック" pitchFamily="-107" charset="-128"/>
                        </a:rPr>
                        <a:t>Production Technology R&amp;D   </a:t>
                      </a: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Communication with industry: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2009: 1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st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step:  Visit Venders (2009)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2010:   2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step: Organize Workshop (2010)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2011:     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step:  Send specification &amp; receive response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747" name="正方形/長方形 6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748" name="山形 8"/>
          <p:cNvSpPr>
            <a:spLocks noChangeArrowheads="1"/>
          </p:cNvSpPr>
          <p:nvPr/>
        </p:nvSpPr>
        <p:spPr bwMode="auto">
          <a:xfrm>
            <a:off x="0" y="5562600"/>
            <a:ext cx="533400" cy="304800"/>
          </a:xfrm>
          <a:prstGeom prst="chevron">
            <a:avLst>
              <a:gd name="adj" fmla="val 4999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fontAlgn="ctr" hangingPunct="0"/>
            <a:endParaRPr kumimoji="0" lang="ja-JP" altLang="en-US"/>
          </a:p>
        </p:txBody>
      </p:sp>
      <p:sp>
        <p:nvSpPr>
          <p:cNvPr id="6" name="山形 8"/>
          <p:cNvSpPr>
            <a:spLocks noChangeArrowheads="1"/>
          </p:cNvSpPr>
          <p:nvPr/>
        </p:nvSpPr>
        <p:spPr bwMode="auto">
          <a:xfrm>
            <a:off x="0" y="4648200"/>
            <a:ext cx="533400" cy="304800"/>
          </a:xfrm>
          <a:prstGeom prst="chevron">
            <a:avLst>
              <a:gd name="adj" fmla="val 4999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fontAlgn="ctr" hangingPunct="0"/>
            <a:endParaRPr kumimoji="0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315200" cy="762000"/>
          </a:xfrm>
        </p:spPr>
        <p:txBody>
          <a:bodyPr/>
          <a:lstStyle/>
          <a:p>
            <a:r>
              <a:rPr lang="en-US" altLang="ja-JP" sz="4300" b="1">
                <a:solidFill>
                  <a:srgbClr val="000090"/>
                </a:solidFill>
                <a:latin typeface="Century Gothic" pitchFamily="-112" charset="0"/>
                <a:ea typeface="Century Gothic" pitchFamily="-112" charset="0"/>
                <a:cs typeface="Century Gothic" pitchFamily="-112" charset="0"/>
              </a:rPr>
              <a:t>Global Plan for SCRF R&amp;D</a:t>
            </a:r>
            <a:endParaRPr lang="en-US" altLang="ja-JP" sz="3200" b="1">
              <a:solidFill>
                <a:srgbClr val="000090"/>
              </a:solidFill>
              <a:latin typeface="Century Gothic" pitchFamily="-112" charset="0"/>
              <a:ea typeface="Century Gothic" pitchFamily="-112" charset="0"/>
              <a:cs typeface="Century Gothic" pitchFamily="-112" charset="0"/>
            </a:endParaRPr>
          </a:p>
        </p:txBody>
      </p:sp>
      <p:graphicFrame>
        <p:nvGraphicFramePr>
          <p:cNvPr id="91139" name="Group 3"/>
          <p:cNvGraphicFramePr>
            <a:graphicFrameLocks noGrp="1"/>
          </p:cNvGraphicFramePr>
          <p:nvPr/>
        </p:nvGraphicFramePr>
        <p:xfrm>
          <a:off x="381001" y="914400"/>
          <a:ext cx="8610599" cy="5361241"/>
        </p:xfrm>
        <a:graphic>
          <a:graphicData uri="http://schemas.openxmlformats.org/drawingml/2006/table">
            <a:tbl>
              <a:tblPr/>
              <a:tblGrid>
                <a:gridCol w="2514600"/>
                <a:gridCol w="820876"/>
                <a:gridCol w="648869"/>
                <a:gridCol w="463951"/>
                <a:gridCol w="478864"/>
                <a:gridCol w="520288"/>
                <a:gridCol w="457323"/>
                <a:gridCol w="613078"/>
                <a:gridCol w="1057146"/>
                <a:gridCol w="1035604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Year</a:t>
                      </a:r>
                      <a:endParaRPr kumimoji="0" lang="en-US" altLang="ja-JP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2010</a:t>
                      </a:r>
                      <a:endParaRPr kumimoji="0" lang="en-US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Phase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3366FF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000090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 Gradient in </a:t>
                      </a:r>
                      <a:r>
                        <a:rPr kumimoji="0" lang="en-US" altLang="ja-JP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v</a:t>
                      </a: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. </a:t>
                      </a: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test to </a:t>
                      </a: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reach 35 MV/</a:t>
                      </a:r>
                      <a:r>
                        <a:rPr kumimoji="0" lang="en-US" altLang="ja-JP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m</a:t>
                      </a:r>
                      <a:endParaRPr kumimoji="0" lang="en-US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50%</a:t>
                      </a:r>
                      <a:endParaRPr kumimoji="0" lang="en-US" altLang="ja-JP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50999"/>
                          </a:srgbClr>
                        </a:gs>
                        <a:gs pos="2000">
                          <a:srgbClr val="FFFFFF">
                            <a:alpha val="50999"/>
                          </a:srgbClr>
                        </a:gs>
                        <a:gs pos="100000">
                          <a:srgbClr val="FFFF00">
                            <a:alpha val="50999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</a:t>
                      </a:r>
                      <a:r>
                        <a:rPr kumimoji="0" lang="en-US" altLang="ja-JP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90%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00">
                            <a:alpha val="62000"/>
                          </a:srgbClr>
                        </a:gs>
                        <a:gs pos="999">
                          <a:srgbClr val="FFFF00">
                            <a:alpha val="62000"/>
                          </a:srgbClr>
                        </a:gs>
                        <a:gs pos="100000">
                          <a:srgbClr val="FF6600">
                            <a:alpha val="62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Cavity-string  to reach 31.5 MV/m, with one-cryomodule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Global effort for string assembly and test</a:t>
                      </a:r>
                      <a:endParaRPr kumimoji="0" lang="en-US" altLang="ja-JP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(DESY, FNAL, INFN, KEK)</a:t>
                      </a:r>
                      <a:endParaRPr kumimoji="0" lang="en-US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System Test with beam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acceleration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FLASH (DESY) , NML (FNAL)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     STF2 (KEK, </a:t>
                      </a: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test start in 2013</a:t>
                      </a: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Preparation for Industrialization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alibri" pitchFamily="-107" charset="0"/>
                          <a:ea typeface="ＭＳ Ｐゴシック" pitchFamily="-107" charset="-128"/>
                          <a:cs typeface="ＭＳ Ｐゴシック" pitchFamily="-107" charset="-128"/>
                        </a:rPr>
                        <a:t>Production Technology R&amp;D   </a:t>
                      </a: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Communication with industry: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2009: 1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st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step:  Visit Venders (2009)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2010:   2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step: Organize Workshop (2010)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2011:     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step:  Send specification &amp; receive response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747" name="正方形/長方形 6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748" name="山形 8"/>
          <p:cNvSpPr>
            <a:spLocks noChangeArrowheads="1"/>
          </p:cNvSpPr>
          <p:nvPr/>
        </p:nvSpPr>
        <p:spPr bwMode="auto">
          <a:xfrm>
            <a:off x="0" y="5562600"/>
            <a:ext cx="533400" cy="304800"/>
          </a:xfrm>
          <a:prstGeom prst="chevron">
            <a:avLst>
              <a:gd name="adj" fmla="val 4999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fontAlgn="ctr" hangingPunct="0"/>
            <a:endParaRPr kumimoji="0" lang="ja-JP" altLang="en-US"/>
          </a:p>
        </p:txBody>
      </p:sp>
      <p:sp>
        <p:nvSpPr>
          <p:cNvPr id="6" name="山形 8"/>
          <p:cNvSpPr>
            <a:spLocks noChangeArrowheads="1"/>
          </p:cNvSpPr>
          <p:nvPr/>
        </p:nvSpPr>
        <p:spPr bwMode="auto">
          <a:xfrm>
            <a:off x="0" y="4648200"/>
            <a:ext cx="533400" cy="304800"/>
          </a:xfrm>
          <a:prstGeom prst="chevron">
            <a:avLst>
              <a:gd name="adj" fmla="val 4999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fontAlgn="ctr" hangingPunct="0"/>
            <a:endParaRPr kumimoji="0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1295400"/>
            <a:ext cx="4648200" cy="3180347"/>
          </a:xfrm>
          <a:prstGeom prst="rect">
            <a:avLst/>
          </a:prstGeom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8" name="右カーブ矢印 7"/>
          <p:cNvSpPr/>
          <p:nvPr/>
        </p:nvSpPr>
        <p:spPr bwMode="auto">
          <a:xfrm>
            <a:off x="4419600" y="4038600"/>
            <a:ext cx="914400" cy="1143000"/>
          </a:xfrm>
          <a:prstGeom prst="curved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315200" cy="762000"/>
          </a:xfrm>
        </p:spPr>
        <p:txBody>
          <a:bodyPr/>
          <a:lstStyle/>
          <a:p>
            <a:r>
              <a:rPr lang="en-US" altLang="ja-JP" sz="4300" b="1">
                <a:solidFill>
                  <a:srgbClr val="000090"/>
                </a:solidFill>
                <a:latin typeface="Century Gothic" pitchFamily="-112" charset="0"/>
                <a:ea typeface="Century Gothic" pitchFamily="-112" charset="0"/>
                <a:cs typeface="Century Gothic" pitchFamily="-112" charset="0"/>
              </a:rPr>
              <a:t>Global Plan for SCRF R&amp;D</a:t>
            </a:r>
            <a:endParaRPr lang="en-US" altLang="ja-JP" sz="3200" b="1">
              <a:solidFill>
                <a:srgbClr val="000090"/>
              </a:solidFill>
              <a:latin typeface="Century Gothic" pitchFamily="-112" charset="0"/>
              <a:ea typeface="Century Gothic" pitchFamily="-112" charset="0"/>
              <a:cs typeface="Century Gothic" pitchFamily="-112" charset="0"/>
            </a:endParaRPr>
          </a:p>
        </p:txBody>
      </p:sp>
      <p:graphicFrame>
        <p:nvGraphicFramePr>
          <p:cNvPr id="91139" name="Group 3"/>
          <p:cNvGraphicFramePr>
            <a:graphicFrameLocks noGrp="1"/>
          </p:cNvGraphicFramePr>
          <p:nvPr/>
        </p:nvGraphicFramePr>
        <p:xfrm>
          <a:off x="381001" y="914400"/>
          <a:ext cx="8610599" cy="5361241"/>
        </p:xfrm>
        <a:graphic>
          <a:graphicData uri="http://schemas.openxmlformats.org/drawingml/2006/table">
            <a:tbl>
              <a:tblPr/>
              <a:tblGrid>
                <a:gridCol w="2514600"/>
                <a:gridCol w="820876"/>
                <a:gridCol w="648869"/>
                <a:gridCol w="463951"/>
                <a:gridCol w="478864"/>
                <a:gridCol w="520288"/>
                <a:gridCol w="457323"/>
                <a:gridCol w="613078"/>
                <a:gridCol w="1057146"/>
                <a:gridCol w="1035604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Year</a:t>
                      </a:r>
                      <a:endParaRPr kumimoji="0" lang="en-US" altLang="ja-JP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2010</a:t>
                      </a:r>
                      <a:endParaRPr kumimoji="0" lang="en-US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Phase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3366FF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000090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 Gradient in </a:t>
                      </a:r>
                      <a:r>
                        <a:rPr kumimoji="0" lang="en-US" altLang="ja-JP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v</a:t>
                      </a: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. </a:t>
                      </a: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test to </a:t>
                      </a: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reach 35 MV/</a:t>
                      </a:r>
                      <a:r>
                        <a:rPr kumimoji="0" lang="en-US" altLang="ja-JP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m</a:t>
                      </a:r>
                      <a:endParaRPr kumimoji="0" lang="en-US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50%</a:t>
                      </a:r>
                      <a:endParaRPr kumimoji="0" lang="en-US" altLang="ja-JP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50999"/>
                          </a:srgbClr>
                        </a:gs>
                        <a:gs pos="2000">
                          <a:srgbClr val="FFFFFF">
                            <a:alpha val="50999"/>
                          </a:srgbClr>
                        </a:gs>
                        <a:gs pos="100000">
                          <a:srgbClr val="FFFF00">
                            <a:alpha val="50999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</a:t>
                      </a:r>
                      <a:r>
                        <a:rPr kumimoji="0" lang="en-US" altLang="ja-JP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90%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00">
                            <a:alpha val="62000"/>
                          </a:srgbClr>
                        </a:gs>
                        <a:gs pos="999">
                          <a:srgbClr val="FFFF00">
                            <a:alpha val="62000"/>
                          </a:srgbClr>
                        </a:gs>
                        <a:gs pos="100000">
                          <a:srgbClr val="FF6600">
                            <a:alpha val="62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Cavity-string  to reach 31.5 MV/m, with one-cryomodule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Global effort for string assembly and test</a:t>
                      </a:r>
                      <a:endParaRPr kumimoji="0" lang="en-US" altLang="ja-JP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(DESY, FNAL, INFN, KEK)</a:t>
                      </a:r>
                      <a:endParaRPr kumimoji="0" lang="en-US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System Test with beam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acceleration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FLASH (DESY) , NML (FNAL)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     STF2 (KEK, </a:t>
                      </a: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test start in 2013</a:t>
                      </a: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Preparation for Industrialization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alibri" pitchFamily="-107" charset="0"/>
                          <a:ea typeface="ＭＳ Ｐゴシック" pitchFamily="-107" charset="-128"/>
                          <a:cs typeface="ＭＳ Ｐゴシック" pitchFamily="-107" charset="-128"/>
                        </a:rPr>
                        <a:t>Production Technology R&amp;D   </a:t>
                      </a: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Communication with industry: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2009: 1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st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step:  Visit Venders (2009)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2010:   2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step: Organize Workshop (2010)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2011:     3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rd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step:  Send specification &amp; receive response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747" name="正方形/長方形 6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748" name="山形 8"/>
          <p:cNvSpPr>
            <a:spLocks noChangeArrowheads="1"/>
          </p:cNvSpPr>
          <p:nvPr/>
        </p:nvSpPr>
        <p:spPr bwMode="auto">
          <a:xfrm>
            <a:off x="0" y="5562600"/>
            <a:ext cx="533400" cy="304800"/>
          </a:xfrm>
          <a:prstGeom prst="chevron">
            <a:avLst>
              <a:gd name="adj" fmla="val 4999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fontAlgn="ctr" hangingPunct="0"/>
            <a:endParaRPr kumimoji="0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762001"/>
            <a:ext cx="4572000" cy="3173288"/>
          </a:xfrm>
          <a:prstGeom prst="rect">
            <a:avLst/>
          </a:prstGeom>
          <a:ln w="3810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6200" y="3048000"/>
            <a:ext cx="5156200" cy="2048545"/>
          </a:xfrm>
          <a:prstGeom prst="rect">
            <a:avLst/>
          </a:prstGeom>
          <a:ln w="3810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0" name="曲折矢印 9"/>
          <p:cNvSpPr/>
          <p:nvPr/>
        </p:nvSpPr>
        <p:spPr bwMode="auto">
          <a:xfrm flipV="1">
            <a:off x="1447800" y="3505200"/>
            <a:ext cx="1600200" cy="2209800"/>
          </a:xfrm>
          <a:prstGeom prst="bentArrow">
            <a:avLst>
              <a:gd name="adj1" fmla="val 9683"/>
              <a:gd name="adj2" fmla="val 15948"/>
              <a:gd name="adj3" fmla="val 22215"/>
              <a:gd name="adj4" fmla="val 47927"/>
            </a:avLst>
          </a:prstGeom>
          <a:solidFill>
            <a:srgbClr val="339966"/>
          </a:solidFill>
          <a:ln w="9525" cap="flat" cmpd="sng" algn="ctr">
            <a:solidFill>
              <a:srgbClr val="3399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11" name="左カーブ矢印 10"/>
          <p:cNvSpPr/>
          <p:nvPr/>
        </p:nvSpPr>
        <p:spPr bwMode="auto">
          <a:xfrm>
            <a:off x="7543800" y="4648200"/>
            <a:ext cx="762000" cy="1295400"/>
          </a:xfrm>
          <a:prstGeom prst="curvedLeftArrow">
            <a:avLst>
              <a:gd name="adj1" fmla="val 25000"/>
              <a:gd name="adj2" fmla="val 50000"/>
              <a:gd name="adj3" fmla="val 32310"/>
            </a:avLst>
          </a:prstGeom>
          <a:solidFill>
            <a:srgbClr val="FF6600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6400" y="0"/>
            <a:ext cx="7086600" cy="914400"/>
          </a:xfrm>
        </p:spPr>
        <p:txBody>
          <a:bodyPr/>
          <a:lstStyle/>
          <a:p>
            <a:r>
              <a:rPr lang="en-US" altLang="ja-JP" sz="3200" dirty="0" smtClean="0"/>
              <a:t>Actions for Preparing Industrialization</a:t>
            </a:r>
            <a:endParaRPr lang="ja-JP" altLang="en-US" sz="32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105400"/>
          </a:xfrm>
        </p:spPr>
        <p:txBody>
          <a:bodyPr/>
          <a:lstStyle/>
          <a:p>
            <a:r>
              <a:rPr lang="en-US" altLang="ja-JP" sz="2400" dirty="0" smtClean="0"/>
              <a:t>General Plan for 2010-2011:</a:t>
            </a:r>
          </a:p>
          <a:p>
            <a:pPr lvl="1"/>
            <a:r>
              <a:rPr lang="en-US" altLang="ja-JP" sz="2000" dirty="0" smtClean="0"/>
              <a:t>Prepare for Preliminary “Cavity Specification” and </a:t>
            </a:r>
          </a:p>
          <a:p>
            <a:pPr lvl="1"/>
            <a:r>
              <a:rPr lang="en-US" altLang="ja-JP" sz="2000" dirty="0" smtClean="0"/>
              <a:t>Ask responses/advices from cavity/</a:t>
            </a:r>
            <a:r>
              <a:rPr lang="en-US" altLang="ja-JP" sz="2000" dirty="0" err="1" smtClean="0"/>
              <a:t>cryomodule</a:t>
            </a:r>
            <a:r>
              <a:rPr lang="en-US" altLang="ja-JP" sz="2000" dirty="0" smtClean="0"/>
              <a:t> vendors</a:t>
            </a:r>
          </a:p>
          <a:p>
            <a:pPr lvl="1"/>
            <a:r>
              <a:rPr lang="en-US" altLang="ja-JP" sz="2000" dirty="0" smtClean="0"/>
              <a:t>Make our own effort for industrialization at laboratories,</a:t>
            </a:r>
            <a:endParaRPr lang="en-US" altLang="ja-JP" dirty="0" smtClean="0"/>
          </a:p>
          <a:p>
            <a:r>
              <a:rPr lang="en-US" altLang="ja-JP" sz="2800" dirty="0" smtClean="0"/>
              <a:t>Communication with Industry:</a:t>
            </a:r>
          </a:p>
          <a:p>
            <a:pPr lvl="1"/>
            <a:r>
              <a:rPr lang="en-US" altLang="ja-JP" sz="2000" dirty="0" smtClean="0"/>
              <a:t>Establish a plug-compatible specification </a:t>
            </a:r>
          </a:p>
          <a:p>
            <a:pPr lvl="2"/>
            <a:r>
              <a:rPr lang="en-US" altLang="ja-JP" sz="1600" dirty="0" smtClean="0"/>
              <a:t>Including design </a:t>
            </a:r>
            <a:r>
              <a:rPr lang="en-US" altLang="ja-JP" sz="1600" dirty="0" smtClean="0">
                <a:solidFill>
                  <a:srgbClr val="3366FF"/>
                </a:solidFill>
              </a:rPr>
              <a:t>parameter, interfaces, manufacturing process</a:t>
            </a:r>
            <a:r>
              <a:rPr lang="en-US" altLang="ja-JP" sz="1600" dirty="0" smtClean="0"/>
              <a:t>, </a:t>
            </a:r>
          </a:p>
          <a:p>
            <a:pPr lvl="2"/>
            <a:r>
              <a:rPr lang="en-US" altLang="ja-JP" sz="1600" dirty="0" smtClean="0"/>
              <a:t>Requirement on </a:t>
            </a:r>
            <a:r>
              <a:rPr lang="en-US" altLang="ja-JP" sz="1600" dirty="0" smtClean="0">
                <a:solidFill>
                  <a:srgbClr val="3366FF"/>
                </a:solidFill>
              </a:rPr>
              <a:t>quality control</a:t>
            </a:r>
          </a:p>
          <a:p>
            <a:pPr lvl="1"/>
            <a:r>
              <a:rPr lang="en-US" altLang="ja-JP" sz="2000" dirty="0" smtClean="0"/>
              <a:t>Ask for the most practical industrial model including cost evaluation (depending on each vendors capacity)</a:t>
            </a:r>
          </a:p>
          <a:p>
            <a:pPr lvl="2"/>
            <a:r>
              <a:rPr lang="en-US" altLang="ja-JP" sz="1800" dirty="0" smtClean="0"/>
              <a:t>Scale of production: </a:t>
            </a:r>
            <a:r>
              <a:rPr lang="en-US" altLang="ja-JP" sz="1800" dirty="0" smtClean="0">
                <a:solidFill>
                  <a:srgbClr val="3366FF"/>
                </a:solidFill>
              </a:rPr>
              <a:t>4,000 ~ 8,000 </a:t>
            </a:r>
            <a:r>
              <a:rPr lang="en-US" altLang="ja-JP" sz="1800" dirty="0" smtClean="0"/>
              <a:t>(25 ~ 50 %, for example)  </a:t>
            </a:r>
            <a:endParaRPr lang="en-US" altLang="ja-JP" dirty="0" smtClean="0"/>
          </a:p>
          <a:p>
            <a:pPr lvl="2"/>
            <a:r>
              <a:rPr lang="en-US" altLang="ja-JP" sz="1800" dirty="0" smtClean="0"/>
              <a:t>Possible industrial collaboration (grouping etc.. )</a:t>
            </a:r>
          </a:p>
          <a:p>
            <a:pPr lvl="2"/>
            <a:r>
              <a:rPr lang="en-US" altLang="ja-JP" sz="1800" dirty="0" smtClean="0"/>
              <a:t>Scale of production period:  </a:t>
            </a:r>
            <a:r>
              <a:rPr lang="en-US" altLang="ja-JP" sz="1800" dirty="0" smtClean="0">
                <a:solidFill>
                  <a:srgbClr val="3366FF"/>
                </a:solidFill>
              </a:rPr>
              <a:t>3 + 5 years </a:t>
            </a:r>
            <a:r>
              <a:rPr lang="en-US" altLang="ja-JP" sz="1800" dirty="0" smtClean="0"/>
              <a:t>(pre-series + main production period, for example)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24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rrowheads="1"/>
          </p:cNvSpPr>
          <p:nvPr>
            <p:ph type="title" sz="quarter"/>
          </p:nvPr>
        </p:nvSpPr>
        <p:spPr>
          <a:xfrm>
            <a:off x="1828800" y="0"/>
            <a:ext cx="7010400" cy="762000"/>
          </a:xfrm>
        </p:spPr>
        <p:txBody>
          <a:bodyPr/>
          <a:lstStyle/>
          <a:p>
            <a:r>
              <a:rPr kumimoji="0" lang="en-US" altLang="ja-JP" b="1">
                <a:solidFill>
                  <a:srgbClr val="000090"/>
                </a:solidFill>
              </a:rPr>
              <a:t>Plug-compatible Conditions  </a:t>
            </a:r>
            <a:endParaRPr kumimoji="0" lang="en-US" altLang="ja-JP" sz="4400" b="1">
              <a:solidFill>
                <a:srgbClr val="000090"/>
              </a:solidFill>
            </a:endParaRPr>
          </a:p>
        </p:txBody>
      </p:sp>
      <p:pic>
        <p:nvPicPr>
          <p:cNvPr id="73731" name="Picture 4" descr="cavity_interface-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066800"/>
            <a:ext cx="2990850" cy="2133600"/>
          </a:xfrm>
        </p:spPr>
      </p:pic>
      <p:pic>
        <p:nvPicPr>
          <p:cNvPr id="73732" name="Picture 5" descr="cavity_interface-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381000" y="3505200"/>
            <a:ext cx="3048000" cy="1960563"/>
          </a:xfrm>
        </p:spPr>
      </p:pic>
      <p:sp>
        <p:nvSpPr>
          <p:cNvPr id="73733" name="テキスト ボックス 8"/>
          <p:cNvSpPr txBox="1">
            <a:spLocks noChangeArrowheads="1"/>
          </p:cNvSpPr>
          <p:nvPr/>
        </p:nvSpPr>
        <p:spPr bwMode="auto">
          <a:xfrm>
            <a:off x="838200" y="5562600"/>
            <a:ext cx="7315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2800">
                <a:solidFill>
                  <a:srgbClr val="FF6600"/>
                </a:solidFill>
              </a:rPr>
              <a:t>Plug-compatible interface </a:t>
            </a:r>
            <a:r>
              <a:rPr lang="en-US" altLang="ja-JP" sz="2800"/>
              <a:t>nearly established</a:t>
            </a:r>
            <a:endParaRPr lang="ja-JP" altLang="en-US" sz="2800"/>
          </a:p>
        </p:txBody>
      </p:sp>
      <p:graphicFrame>
        <p:nvGraphicFramePr>
          <p:cNvPr id="12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3733800" y="1143000"/>
          <a:ext cx="5105400" cy="4149090"/>
        </p:xfrm>
        <a:graphic>
          <a:graphicData uri="http://schemas.openxmlformats.org/drawingml/2006/table">
            <a:tbl>
              <a:tblPr/>
              <a:tblGrid>
                <a:gridCol w="2268538"/>
                <a:gridCol w="1389062"/>
                <a:gridCol w="14478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Item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Can be flexible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Plug-comp.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Cavity shape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TeSLA/LL/RE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Length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Beam pipe flange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Suspension pitch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Tuner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Blade/Jack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Coupler flange (warm end)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Coupler pitch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He –in-line joint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5" charset="0"/>
                          <a:ea typeface="Osaka" pitchFamily="-105" charset="-128"/>
                          <a:cs typeface="Osaka" pitchFamily="-105" charset="-128"/>
                        </a:rPr>
                        <a:t>TBD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5" charset="0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914400"/>
          </a:xfrm>
        </p:spPr>
        <p:txBody>
          <a:bodyPr/>
          <a:lstStyle/>
          <a:p>
            <a:r>
              <a:rPr lang="en-US" altLang="ja-JP" sz="3200" dirty="0" smtClean="0"/>
              <a:t>Guideline for Preparing Industrialization </a:t>
            </a:r>
            <a:endParaRPr lang="ja-JP" altLang="en-US" sz="32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1000" y="838200"/>
            <a:ext cx="8534400" cy="5334000"/>
          </a:xfrm>
        </p:spPr>
        <p:txBody>
          <a:bodyPr/>
          <a:lstStyle/>
          <a:p>
            <a:r>
              <a:rPr lang="en-US" altLang="ja-JP" dirty="0" smtClean="0"/>
              <a:t>Global market expected for</a:t>
            </a:r>
          </a:p>
          <a:p>
            <a:pPr lvl="1"/>
            <a:r>
              <a:rPr lang="en-US" altLang="ja-JP" dirty="0" smtClean="0"/>
              <a:t>Sub-Components, well defined and established</a:t>
            </a:r>
          </a:p>
          <a:p>
            <a:pPr lvl="2"/>
            <a:r>
              <a:rPr lang="en-US" altLang="ja-JP" dirty="0" smtClean="0"/>
              <a:t>may be supplied by manufacturers with no strong constraints for regional/national balance </a:t>
            </a:r>
          </a:p>
          <a:p>
            <a:pPr lvl="1"/>
            <a:r>
              <a:rPr lang="en-US" altLang="ja-JP" dirty="0" smtClean="0"/>
              <a:t>Multiple vendors (at least two) encouraged for</a:t>
            </a:r>
          </a:p>
          <a:p>
            <a:pPr lvl="2"/>
            <a:r>
              <a:rPr lang="en-US" altLang="ja-JP" dirty="0" smtClean="0"/>
              <a:t>Healthy competition in bidding, and cooperation in manufacturing process with risk mitigation, </a:t>
            </a:r>
          </a:p>
          <a:p>
            <a:pPr lvl="2"/>
            <a:r>
              <a:rPr lang="en-US" altLang="ja-JP" dirty="0" smtClean="0"/>
              <a:t>Keeping control of cost and schedule, </a:t>
            </a:r>
          </a:p>
          <a:p>
            <a:r>
              <a:rPr lang="en-US" altLang="ja-JP" dirty="0" smtClean="0"/>
              <a:t>Regional/National balance required for </a:t>
            </a:r>
          </a:p>
          <a:p>
            <a:pPr lvl="1"/>
            <a:r>
              <a:rPr lang="en-US" altLang="ja-JP" dirty="0" smtClean="0"/>
              <a:t>“assembly/integration/test work” with system engineering and major facilities for</a:t>
            </a:r>
          </a:p>
          <a:p>
            <a:pPr lvl="2"/>
            <a:r>
              <a:rPr lang="en-US" altLang="ja-JP" dirty="0" smtClean="0"/>
              <a:t>Fair return to financial contribution from each region, </a:t>
            </a:r>
          </a:p>
          <a:p>
            <a:pPr lvl="2"/>
            <a:r>
              <a:rPr lang="en-US" altLang="ja-JP" dirty="0" smtClean="0"/>
              <a:t>Facilities partly hosted by laboratories for benefit of further development and applications in each region/countries  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26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 smtClean="0"/>
              <a:t>Possible Models of Industrialization </a:t>
            </a:r>
            <a:endParaRPr lang="ja-JP" altLang="en-US" sz="3200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685800" y="1295400"/>
          <a:ext cx="8077200" cy="519767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28727"/>
                <a:gridCol w="2344977"/>
                <a:gridCol w="1398496"/>
                <a:gridCol w="1905000"/>
              </a:tblGrid>
              <a:tr h="509329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Possible work sharing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Globally supplied depending</a:t>
                      </a:r>
                      <a:r>
                        <a:rPr kumimoji="1" lang="en-US" altLang="ja-JP" baseline="0" dirty="0" smtClean="0"/>
                        <a:t> on market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Regionally/Nationally supplied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Notes, constraint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12314"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# of participants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1:</a:t>
                      </a:r>
                      <a:r>
                        <a:rPr kumimoji="1" lang="en-US" altLang="ja-JP" sz="1400" baseline="0" dirty="0" smtClean="0"/>
                        <a:t> possible</a:t>
                      </a:r>
                      <a:r>
                        <a:rPr kumimoji="1" lang="en-US" altLang="ja-JP" sz="1400" dirty="0" smtClean="0"/>
                        <a:t> ,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≥ 2: desired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≥2:</a:t>
                      </a:r>
                      <a:r>
                        <a:rPr kumimoji="1" lang="en-US" altLang="ja-JP" sz="1400" baseline="0" dirty="0" smtClean="0"/>
                        <a:t> most likely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2538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Cavity:</a:t>
                      </a:r>
                      <a:endParaRPr kumimoji="1" lang="ja-JP" altLang="en-US" sz="1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2538"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   Main cell, He-</a:t>
                      </a:r>
                      <a:r>
                        <a:rPr kumimoji="1" lang="en-US" altLang="ja-JP" sz="1400" baseline="0" dirty="0" err="1" smtClean="0"/>
                        <a:t>Jacke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Yes with care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High P. code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54832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 End-group,</a:t>
                      </a:r>
                      <a:r>
                        <a:rPr kumimoji="1" lang="en-US" altLang="ja-JP" sz="1400" baseline="0" dirty="0" smtClean="0"/>
                        <a:t> HOM etc.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Yes</a:t>
                      </a:r>
                      <a:r>
                        <a:rPr kumimoji="1" lang="en-US" altLang="ja-JP" sz="1400" baseline="0" dirty="0" smtClean="0"/>
                        <a:t>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253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 Input</a:t>
                      </a:r>
                      <a:r>
                        <a:rPr kumimoji="1" lang="en-US" altLang="ja-JP" sz="1400" baseline="0" dirty="0" smtClean="0"/>
                        <a:t> Coupler, Tuner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Yes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253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 Integration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Most</a:t>
                      </a:r>
                      <a:r>
                        <a:rPr kumimoji="1" lang="en-US" altLang="ja-JP" sz="1400" baseline="0" dirty="0" smtClean="0"/>
                        <a:t> likely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High</a:t>
                      </a:r>
                      <a:r>
                        <a:rPr kumimoji="1" lang="en-US" altLang="ja-JP" sz="1400" baseline="0" dirty="0" smtClean="0"/>
                        <a:t>  P. code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253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 Surface Process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Most</a:t>
                      </a:r>
                      <a:r>
                        <a:rPr kumimoji="1" lang="en-US" altLang="ja-JP" sz="1400" baseline="0" dirty="0" smtClean="0"/>
                        <a:t> likely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(major factor) 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2538"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  Cavity Test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Most</a:t>
                      </a:r>
                      <a:r>
                        <a:rPr kumimoji="1" lang="en-US" altLang="ja-JP" sz="1400" baseline="0" dirty="0" smtClean="0"/>
                        <a:t> likely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Lab to be responsible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42538">
                <a:tc>
                  <a:txBody>
                    <a:bodyPr/>
                    <a:lstStyle/>
                    <a:p>
                      <a:r>
                        <a:rPr kumimoji="1" lang="en-US" altLang="ja-JP" sz="1400" b="1" dirty="0" err="1" smtClean="0">
                          <a:solidFill>
                            <a:srgbClr val="3366FF"/>
                          </a:solidFill>
                        </a:rPr>
                        <a:t>Cryomodule</a:t>
                      </a:r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:</a:t>
                      </a:r>
                      <a:endParaRPr kumimoji="1" lang="ja-JP" altLang="en-US" sz="1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253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 Vacuum</a:t>
                      </a:r>
                      <a:r>
                        <a:rPr kumimoji="1" lang="en-US" altLang="ja-JP" sz="1400" baseline="0" dirty="0" smtClean="0"/>
                        <a:t> vessel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Yes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2538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 C.M. component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Yes with care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High P. code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471606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Cavity-CM</a:t>
                      </a:r>
                      <a:r>
                        <a:rPr kumimoji="1" lang="en-US" altLang="ja-JP" sz="1400" b="1" baseline="0" dirty="0" smtClean="0">
                          <a:solidFill>
                            <a:srgbClr val="3366FF"/>
                          </a:solidFill>
                        </a:rPr>
                        <a:t> Assembly</a:t>
                      </a:r>
                      <a:endParaRPr kumimoji="1" lang="ja-JP" altLang="en-US" sz="1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≥2: Most</a:t>
                      </a:r>
                      <a:r>
                        <a:rPr kumimoji="1" lang="en-US" altLang="ja-JP" sz="1400" baseline="0" dirty="0" smtClean="0"/>
                        <a:t> likely</a:t>
                      </a:r>
                    </a:p>
                    <a:p>
                      <a:r>
                        <a:rPr kumimoji="1" lang="en-US" altLang="ja-JP" sz="1400" baseline="0" dirty="0" smtClean="0"/>
                        <a:t>1: special 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2538">
                <a:tc>
                  <a:txBody>
                    <a:bodyPr/>
                    <a:lstStyle/>
                    <a:p>
                      <a:r>
                        <a:rPr kumimoji="1" lang="en-US" altLang="ja-JP" sz="1400" b="1" dirty="0" err="1" smtClean="0">
                          <a:solidFill>
                            <a:srgbClr val="3366FF"/>
                          </a:solidFill>
                        </a:rPr>
                        <a:t>Cryomodule</a:t>
                      </a:r>
                      <a:r>
                        <a:rPr kumimoji="1" lang="en-US" altLang="ja-JP" sz="1400" b="1" baseline="0" dirty="0" smtClean="0">
                          <a:solidFill>
                            <a:srgbClr val="3366FF"/>
                          </a:solidFill>
                        </a:rPr>
                        <a:t> test </a:t>
                      </a:r>
                      <a:endParaRPr kumimoji="1" lang="ja-JP" altLang="en-US" sz="14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Most</a:t>
                      </a:r>
                      <a:r>
                        <a:rPr kumimoji="1" lang="en-US" altLang="ja-JP" sz="1400" baseline="0" dirty="0" smtClean="0"/>
                        <a:t> likely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Lab</a:t>
                      </a:r>
                      <a:r>
                        <a:rPr kumimoji="1" lang="en-US" altLang="ja-JP" sz="1400" baseline="0" dirty="0" smtClean="0"/>
                        <a:t> to be responsible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27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86000" y="685800"/>
            <a:ext cx="517446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Various cases to be carefully studied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5400" y="0"/>
            <a:ext cx="7620000" cy="914400"/>
          </a:xfrm>
        </p:spPr>
        <p:txBody>
          <a:bodyPr/>
          <a:lstStyle/>
          <a:p>
            <a:r>
              <a:rPr lang="en-US" altLang="ja-JP" dirty="0" smtClean="0"/>
              <a:t>Two Ways of Communication </a:t>
            </a:r>
            <a:endParaRPr lang="ja-JP" altLang="en-US" sz="28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066800"/>
            <a:ext cx="8305800" cy="5105400"/>
          </a:xfrm>
        </p:spPr>
        <p:txBody>
          <a:bodyPr/>
          <a:lstStyle/>
          <a:p>
            <a:pPr>
              <a:buNone/>
            </a:pPr>
            <a:r>
              <a:rPr lang="en-US" altLang="ja-JP" sz="2400" dirty="0" smtClean="0"/>
              <a:t>1: Call-for-Response/ Request for Information  (un-paid)</a:t>
            </a:r>
          </a:p>
          <a:p>
            <a:pPr lvl="1"/>
            <a:r>
              <a:rPr lang="en-US" altLang="ja-JP" sz="2000" dirty="0" smtClean="0"/>
              <a:t>Send technical specifications to possible vendors</a:t>
            </a:r>
          </a:p>
          <a:p>
            <a:pPr lvl="2"/>
            <a:r>
              <a:rPr lang="en-US" altLang="ja-JP" sz="1800" dirty="0" smtClean="0"/>
              <a:t>General design parameters, plug-compatibility, fabrication </a:t>
            </a:r>
            <a:r>
              <a:rPr lang="en-US" altLang="ja-JP" sz="1800" dirty="0" err="1" smtClean="0"/>
              <a:t>process:process</a:t>
            </a:r>
            <a:r>
              <a:rPr lang="en-US" altLang="ja-JP" sz="1800" dirty="0" smtClean="0"/>
              <a:t> specification</a:t>
            </a:r>
          </a:p>
          <a:p>
            <a:pPr lvl="2"/>
            <a:r>
              <a:rPr lang="en-US" altLang="ja-JP" sz="1800" dirty="0" smtClean="0"/>
              <a:t>2</a:t>
            </a:r>
            <a:r>
              <a:rPr lang="en-US" altLang="ja-JP" sz="1800" baseline="30000" dirty="0" smtClean="0"/>
              <a:t>nd</a:t>
            </a:r>
            <a:r>
              <a:rPr lang="en-US" altLang="ja-JP" sz="1800" dirty="0" smtClean="0"/>
              <a:t> series of visit to cavity/</a:t>
            </a:r>
            <a:r>
              <a:rPr lang="en-US" altLang="ja-JP" sz="1800" dirty="0" err="1" smtClean="0"/>
              <a:t>cryomodule</a:t>
            </a:r>
            <a:r>
              <a:rPr lang="en-US" altLang="ja-JP" sz="1800" dirty="0" smtClean="0"/>
              <a:t> vendors to explain the specification and to receive questions, </a:t>
            </a:r>
          </a:p>
          <a:p>
            <a:pPr lvl="1"/>
            <a:r>
              <a:rPr lang="en-US" altLang="ja-JP" sz="2000" dirty="0" smtClean="0"/>
              <a:t>Request their response without commercial contract</a:t>
            </a:r>
          </a:p>
          <a:p>
            <a:pPr lvl="2"/>
            <a:r>
              <a:rPr lang="en-US" altLang="ja-JP" sz="1800" dirty="0" smtClean="0"/>
              <a:t>A standard process in advance of the call-for-tender process </a:t>
            </a:r>
          </a:p>
          <a:p>
            <a:pPr lvl="2"/>
            <a:endParaRPr lang="en-US" altLang="ja-JP" sz="1800" dirty="0" smtClean="0"/>
          </a:p>
          <a:p>
            <a:pPr>
              <a:buNone/>
            </a:pPr>
            <a:r>
              <a:rPr lang="en-US" altLang="ja-JP" sz="2400" dirty="0" smtClean="0"/>
              <a:t>2: Contracts with Specific Companies (paid)</a:t>
            </a:r>
          </a:p>
          <a:p>
            <a:pPr lvl="1"/>
            <a:r>
              <a:rPr lang="en-US" altLang="ja-JP" sz="2000" dirty="0" smtClean="0"/>
              <a:t>Request specific studies of the industrial models and facilities</a:t>
            </a:r>
          </a:p>
          <a:p>
            <a:pPr lvl="2"/>
            <a:r>
              <a:rPr lang="en-US" altLang="ja-JP" sz="1800" dirty="0" smtClean="0"/>
              <a:t>receive best cost effective way of manufacturing including factory layout and working models , </a:t>
            </a:r>
          </a:p>
          <a:p>
            <a:pPr lvl="2"/>
            <a:r>
              <a:rPr lang="en-US" altLang="ja-JP" sz="1800" dirty="0" smtClean="0"/>
              <a:t>Property of the study result to be transferred to us (GDE/labs).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28</a:t>
            </a:fld>
            <a:endParaRPr lang="en-US" altLang="ja-JP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7391400" cy="381000"/>
          </a:xfrm>
        </p:spPr>
        <p:txBody>
          <a:bodyPr/>
          <a:lstStyle/>
          <a:p>
            <a:r>
              <a:rPr lang="en-US" altLang="ja-JP" sz="2800" dirty="0" smtClean="0"/>
              <a:t>Plan for Communication with Industry</a:t>
            </a:r>
            <a:endParaRPr lang="ja-JP" altLang="en-US" sz="2800" dirty="0"/>
          </a:p>
        </p:txBody>
      </p:sp>
      <p:graphicFrame>
        <p:nvGraphicFramePr>
          <p:cNvPr id="7" name="表プレースホルダ 6"/>
          <p:cNvGraphicFramePr>
            <a:graphicFrameLocks noGrp="1"/>
          </p:cNvGraphicFramePr>
          <p:nvPr>
            <p:ph type="tbl" idx="1"/>
          </p:nvPr>
        </p:nvGraphicFramePr>
        <p:xfrm>
          <a:off x="457200" y="1143000"/>
          <a:ext cx="8229601" cy="464627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14400"/>
                <a:gridCol w="1459524"/>
                <a:gridCol w="5855677"/>
              </a:tblGrid>
              <a:tr h="338198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Period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Occasion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Action Items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Oct.</a:t>
                      </a:r>
                      <a:r>
                        <a:rPr kumimoji="1" lang="en-US" altLang="ja-JP" sz="1600" baseline="0" dirty="0" smtClean="0"/>
                        <a:t> </a:t>
                      </a:r>
                    </a:p>
                    <a:p>
                      <a:r>
                        <a:rPr kumimoji="1" lang="en-US" altLang="ja-JP" sz="1600" baseline="0" dirty="0" smtClean="0"/>
                        <a:t>20</a:t>
                      </a:r>
                    </a:p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IWLC-10: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GDE SCRF</a:t>
                      </a:r>
                    </a:p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Discuss</a:t>
                      </a:r>
                      <a:r>
                        <a:rPr kumimoji="1" lang="en-US" altLang="ja-JP" sz="1600" baseline="0" dirty="0" smtClean="0"/>
                        <a:t> ‘cavity and CM specification’ and industrial model, and study plan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Oct.</a:t>
                      </a:r>
                    </a:p>
                    <a:p>
                      <a:r>
                        <a:rPr kumimoji="1" lang="en-US" altLang="ja-JP" sz="1600" dirty="0" smtClean="0"/>
                        <a:t>25-26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Visit DESY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Learn</a:t>
                      </a:r>
                      <a:r>
                        <a:rPr kumimoji="1" lang="en-US" altLang="ja-JP" sz="1600" baseline="0" dirty="0" smtClean="0"/>
                        <a:t> E-XFEL cavity and </a:t>
                      </a:r>
                      <a:r>
                        <a:rPr kumimoji="1" lang="en-US" altLang="ja-JP" sz="1600" baseline="0" dirty="0" err="1" smtClean="0"/>
                        <a:t>cryomodule</a:t>
                      </a:r>
                      <a:r>
                        <a:rPr kumimoji="1" lang="en-US" altLang="ja-JP" sz="1600" baseline="0" dirty="0" smtClean="0"/>
                        <a:t> specification and procurement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Nov.</a:t>
                      </a:r>
                      <a:r>
                        <a:rPr kumimoji="1" lang="en-US" altLang="ja-JP" sz="1600" baseline="0" dirty="0" smtClean="0"/>
                        <a:t> </a:t>
                      </a:r>
                    </a:p>
                    <a:p>
                      <a:r>
                        <a:rPr kumimoji="1" lang="en-US" altLang="ja-JP" sz="1600" baseline="0" dirty="0" smtClean="0"/>
                        <a:t>11-12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ILC-PAC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Report</a:t>
                      </a:r>
                      <a:r>
                        <a:rPr kumimoji="1" lang="en-US" altLang="ja-JP" sz="1600" baseline="0" dirty="0" smtClean="0"/>
                        <a:t> the study plan preparation plan for industry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Dec.</a:t>
                      </a:r>
                    </a:p>
                    <a:p>
                      <a:r>
                        <a:rPr kumimoji="1" lang="en-US" altLang="ja-JP" sz="1600" dirty="0" smtClean="0"/>
                        <a:t>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Visit </a:t>
                      </a:r>
                      <a:r>
                        <a:rPr kumimoji="1" lang="en-US" altLang="ja-JP" sz="1600" dirty="0" err="1" smtClean="0"/>
                        <a:t>Saclay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Learn</a:t>
                      </a:r>
                      <a:r>
                        <a:rPr kumimoji="1" lang="en-US" altLang="ja-JP" sz="1600" baseline="0" dirty="0" smtClean="0"/>
                        <a:t> E-XFEL </a:t>
                      </a:r>
                      <a:r>
                        <a:rPr kumimoji="1" lang="en-US" altLang="ja-JP" sz="1600" baseline="0" dirty="0" err="1" smtClean="0"/>
                        <a:t>cryomodule</a:t>
                      </a:r>
                      <a:r>
                        <a:rPr kumimoji="1" lang="en-US" altLang="ja-JP" sz="1600" baseline="0" dirty="0" smtClean="0"/>
                        <a:t> assembly contract:</a:t>
                      </a:r>
                    </a:p>
                    <a:p>
                      <a:r>
                        <a:rPr kumimoji="1" lang="en-US" altLang="ja-JP" sz="1600" baseline="0" dirty="0" smtClean="0"/>
                        <a:t>Hosted by  </a:t>
                      </a:r>
                      <a:r>
                        <a:rPr kumimoji="1" lang="en-US" altLang="ja-JP" sz="1600" baseline="0" dirty="0" err="1" smtClean="0"/>
                        <a:t>Saclay</a:t>
                      </a:r>
                      <a:r>
                        <a:rPr kumimoji="1" lang="en-US" altLang="ja-JP" sz="1600" baseline="0" dirty="0" smtClean="0"/>
                        <a:t> lab., and contracted by companies 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Jan.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Complete the technical specification,</a:t>
                      </a:r>
                      <a:r>
                        <a:rPr kumimoji="1" lang="en-US" altLang="ja-JP" sz="1600" baseline="0" dirty="0" smtClean="0"/>
                        <a:t> and 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/>
                        <a:t>Distribute</a:t>
                      </a:r>
                      <a:r>
                        <a:rPr kumimoji="1" lang="en-US" altLang="ja-JP" sz="1600" baseline="0" dirty="0" smtClean="0"/>
                        <a:t> it to possible vendors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38198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April</a:t>
                      </a:r>
                      <a:r>
                        <a:rPr kumimoji="1" lang="en-US" altLang="ja-JP" sz="1600" baseline="0" dirty="0" smtClean="0"/>
                        <a:t>/May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Receive  responses from vendors</a:t>
                      </a:r>
                    </a:p>
                  </a:txBody>
                  <a:tcPr/>
                </a:tc>
              </a:tr>
              <a:tr h="583739">
                <a:tc>
                  <a:txBody>
                    <a:bodyPr/>
                    <a:lstStyle/>
                    <a:p>
                      <a:r>
                        <a:rPr kumimoji="1" lang="en-US" altLang="ja-JP" sz="1600" baseline="0" dirty="0" smtClean="0"/>
                        <a:t>Oct.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Complete new cost estimate </a:t>
                      </a:r>
                      <a:endParaRPr kumimoji="1" lang="ja-JP" alt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CE37E2-33CB-034B-AFDB-6541EBF5F31A}" type="slidenum">
              <a:rPr lang="en-US" altLang="ja-JP" smtClean="0"/>
              <a:pPr>
                <a:defRPr/>
              </a:pPr>
              <a:t>29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315200" cy="762000"/>
          </a:xfrm>
        </p:spPr>
        <p:txBody>
          <a:bodyPr/>
          <a:lstStyle/>
          <a:p>
            <a:r>
              <a:rPr lang="en-US" altLang="ja-JP" sz="4300" b="1">
                <a:solidFill>
                  <a:srgbClr val="000090"/>
                </a:solidFill>
                <a:latin typeface="Century Gothic" pitchFamily="-112" charset="0"/>
                <a:ea typeface="Century Gothic" pitchFamily="-112" charset="0"/>
                <a:cs typeface="Century Gothic" pitchFamily="-112" charset="0"/>
              </a:rPr>
              <a:t>Global Plan for SCRF R&amp;D</a:t>
            </a:r>
            <a:endParaRPr lang="en-US" altLang="ja-JP" sz="3200" b="1">
              <a:solidFill>
                <a:srgbClr val="000090"/>
              </a:solidFill>
              <a:latin typeface="Century Gothic" pitchFamily="-112" charset="0"/>
              <a:ea typeface="Century Gothic" pitchFamily="-112" charset="0"/>
              <a:cs typeface="Century Gothic" pitchFamily="-112" charset="0"/>
            </a:endParaRPr>
          </a:p>
        </p:txBody>
      </p:sp>
      <p:graphicFrame>
        <p:nvGraphicFramePr>
          <p:cNvPr id="91139" name="Group 3"/>
          <p:cNvGraphicFramePr>
            <a:graphicFrameLocks noGrp="1"/>
          </p:cNvGraphicFramePr>
          <p:nvPr/>
        </p:nvGraphicFramePr>
        <p:xfrm>
          <a:off x="708025" y="1447800"/>
          <a:ext cx="8207375" cy="4184714"/>
        </p:xfrm>
        <a:graphic>
          <a:graphicData uri="http://schemas.openxmlformats.org/drawingml/2006/table">
            <a:tbl>
              <a:tblPr/>
              <a:tblGrid>
                <a:gridCol w="2722563"/>
                <a:gridCol w="473075"/>
                <a:gridCol w="579437"/>
                <a:gridCol w="444500"/>
                <a:gridCol w="458788"/>
                <a:gridCol w="498475"/>
                <a:gridCol w="438150"/>
                <a:gridCol w="587375"/>
                <a:gridCol w="1012825"/>
                <a:gridCol w="992187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Year</a:t>
                      </a:r>
                      <a:endParaRPr kumimoji="0" lang="en-US" altLang="ja-JP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2010</a:t>
                      </a:r>
                      <a:endParaRPr kumimoji="0" lang="en-US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Phase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3366FF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000090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 Gradient in v.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to reach 35 MV/m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50%</a:t>
                      </a:r>
                      <a:endParaRPr kumimoji="0" lang="en-US" altLang="ja-JP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50999"/>
                          </a:srgbClr>
                        </a:gs>
                        <a:gs pos="2000">
                          <a:srgbClr val="FFFFFF">
                            <a:alpha val="50999"/>
                          </a:srgbClr>
                        </a:gs>
                        <a:gs pos="100000">
                          <a:srgbClr val="FFFF00">
                            <a:alpha val="50999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</a:t>
                      </a:r>
                      <a:r>
                        <a:rPr kumimoji="0" lang="en-US" altLang="ja-JP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90%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00">
                            <a:alpha val="62000"/>
                          </a:srgbClr>
                        </a:gs>
                        <a:gs pos="999">
                          <a:srgbClr val="FFFF00">
                            <a:alpha val="62000"/>
                          </a:srgbClr>
                        </a:gs>
                        <a:gs pos="100000">
                          <a:srgbClr val="FF6600">
                            <a:alpha val="62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Cavity-string  to reach 31.5 MV/m, with one-cryomodule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Global effort for string assembly and test</a:t>
                      </a:r>
                      <a:endParaRPr kumimoji="0" lang="en-US" altLang="ja-JP" sz="24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(DESY, FNAL, INFN, KEK)</a:t>
                      </a:r>
                      <a:endParaRPr kumimoji="0" lang="en-US" altLang="ja-JP" sz="1100" b="1" i="0" u="none" strike="noStrike" cap="none" normalizeH="0" baseline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System Test with beam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acceleration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FLASH (DESY) , NML (FNAL)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     STF2 (KEK, </a:t>
                      </a: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test start in 2013</a:t>
                      </a: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Preparation for Industrialization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alibri" pitchFamily="-107" charset="0"/>
                          <a:ea typeface="ＭＳ Ｐゴシック" pitchFamily="-107" charset="-128"/>
                          <a:cs typeface="ＭＳ Ｐゴシック" pitchFamily="-107" charset="-128"/>
                        </a:rPr>
                        <a:t>Production Technology R&amp;D   </a:t>
                      </a: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744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10-10-19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9745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5E1293-8AB0-C94F-82E6-C341390626ED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9746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IWLC-10:  ILC-SCRF 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9747" name="正方形/長方形 6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748" name="山形 8"/>
          <p:cNvSpPr>
            <a:spLocks noChangeArrowheads="1"/>
          </p:cNvSpPr>
          <p:nvPr/>
        </p:nvSpPr>
        <p:spPr bwMode="auto">
          <a:xfrm>
            <a:off x="76200" y="2590800"/>
            <a:ext cx="533400" cy="304800"/>
          </a:xfrm>
          <a:prstGeom prst="chevron">
            <a:avLst>
              <a:gd name="adj" fmla="val 4999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fontAlgn="ctr" hangingPunct="0"/>
            <a:endParaRPr kumimoji="0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7800" y="76200"/>
            <a:ext cx="7239000" cy="1066800"/>
          </a:xfrm>
        </p:spPr>
        <p:txBody>
          <a:bodyPr/>
          <a:lstStyle/>
          <a:p>
            <a:r>
              <a:rPr lang="en-US" altLang="ja-JP" dirty="0" smtClean="0"/>
              <a:t>Report and Discussion in 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en-US" altLang="ja-JP" sz="3200" dirty="0" smtClean="0"/>
              <a:t>IWLC-10 SCRF Sessions</a:t>
            </a:r>
            <a:endParaRPr lang="ja-JP" altLang="en-US" sz="3200" dirty="0"/>
          </a:p>
        </p:txBody>
      </p:sp>
      <p:graphicFrame>
        <p:nvGraphicFramePr>
          <p:cNvPr id="7" name="表プレースホルダ 6"/>
          <p:cNvGraphicFramePr>
            <a:graphicFrameLocks noGrp="1"/>
          </p:cNvGraphicFramePr>
          <p:nvPr>
            <p:ph type="tbl" idx="1"/>
          </p:nvPr>
        </p:nvGraphicFramePr>
        <p:xfrm>
          <a:off x="609601" y="1195552"/>
          <a:ext cx="7772399" cy="451944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28799"/>
                <a:gridCol w="2895600"/>
                <a:gridCol w="3048000"/>
              </a:tblGrid>
              <a:tr h="38362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Oct 20 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Oct 21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45931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8:30 – 10:00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Cavity/</a:t>
                      </a:r>
                      <a:r>
                        <a:rPr kumimoji="1" lang="en-US" altLang="ja-JP" dirty="0" err="1" smtClean="0"/>
                        <a:t>Cryomodule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Industrialization</a:t>
                      </a:r>
                    </a:p>
                    <a:p>
                      <a:r>
                        <a:rPr kumimoji="1" lang="en-US" altLang="ja-JP" dirty="0" smtClean="0"/>
                        <a:t>- Technical</a:t>
                      </a:r>
                      <a:r>
                        <a:rPr kumimoji="1" lang="en-US" altLang="ja-JP" baseline="0" dirty="0" smtClean="0"/>
                        <a:t> Guideline</a:t>
                      </a:r>
                      <a:endParaRPr kumimoji="1" lang="ja-JP" altLang="en-US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u="sng" dirty="0" smtClean="0"/>
                        <a:t>Joint WG</a:t>
                      </a:r>
                      <a:r>
                        <a:rPr kumimoji="1" lang="en-US" altLang="ja-JP" u="sng" baseline="0" dirty="0" smtClean="0"/>
                        <a:t> </a:t>
                      </a:r>
                      <a:r>
                        <a:rPr kumimoji="1" lang="en-US" altLang="ja-JP" u="sng" dirty="0" smtClean="0"/>
                        <a:t>3 and WG4</a:t>
                      </a:r>
                    </a:p>
                    <a:p>
                      <a:r>
                        <a:rPr kumimoji="1" lang="en-US" altLang="ja-JP" dirty="0" smtClean="0"/>
                        <a:t>SC and NC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baseline="0" dirty="0" err="1" smtClean="0"/>
                        <a:t>Linac</a:t>
                      </a:r>
                      <a:r>
                        <a:rPr kumimoji="1" lang="en-US" altLang="ja-JP" baseline="0" dirty="0" smtClean="0"/>
                        <a:t> Technology 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662152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10:30 – 12:30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Cavity/</a:t>
                      </a:r>
                      <a:r>
                        <a:rPr kumimoji="1" lang="en-US" altLang="ja-JP" dirty="0" err="1" smtClean="0"/>
                        <a:t>Cryomodule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Industrialization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Strategy and Models</a:t>
                      </a:r>
                      <a:endParaRPr kumimoji="1" lang="en-US" altLang="ja-JP" b="1" dirty="0" smtClean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Long-term Cavity R&amp;D 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8362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Lunch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945931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14:00 – 15:30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Cryomodule</a:t>
                      </a:r>
                      <a:r>
                        <a:rPr kumimoji="1" lang="en-US" altLang="ja-JP" dirty="0" smtClean="0"/>
                        <a:t> Test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S1-Global </a:t>
                      </a:r>
                      <a:r>
                        <a:rPr kumimoji="1" lang="en-US" altLang="ja-JP" dirty="0" smtClean="0"/>
                        <a:t>Progress</a:t>
                      </a:r>
                      <a:r>
                        <a:rPr kumimoji="1" lang="en-US" altLang="ja-JP" baseline="0" dirty="0" smtClean="0"/>
                        <a:t> and Plan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Cryomodule</a:t>
                      </a:r>
                      <a:r>
                        <a:rPr kumimoji="1" lang="en-US" altLang="ja-JP" dirty="0" smtClean="0"/>
                        <a:t> Test</a:t>
                      </a:r>
                    </a:p>
                    <a:p>
                      <a:r>
                        <a:rPr kumimoji="1" lang="en-US" altLang="ja-JP" dirty="0" smtClean="0"/>
                        <a:t>S1-G, FNAL-CM1,</a:t>
                      </a:r>
                      <a:r>
                        <a:rPr kumimoji="1" lang="en-US" altLang="ja-JP" baseline="0" dirty="0" smtClean="0"/>
                        <a:t> XFEL-CM,  FLASH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945931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18:00 – 18:00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u="sng" dirty="0" smtClean="0"/>
                        <a:t>Joint WG3</a:t>
                      </a:r>
                      <a:r>
                        <a:rPr kumimoji="1" lang="en-US" altLang="ja-JP" u="sng" baseline="0" dirty="0" smtClean="0"/>
                        <a:t> and 8</a:t>
                      </a:r>
                      <a:r>
                        <a:rPr kumimoji="1" lang="en-US" altLang="ja-JP" u="sng" dirty="0" smtClean="0"/>
                        <a:t> </a:t>
                      </a:r>
                    </a:p>
                    <a:p>
                      <a:r>
                        <a:rPr kumimoji="1" lang="en-US" altLang="ja-JP" dirty="0" smtClean="0"/>
                        <a:t>SCRF-CFS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Tunnel layout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Long-term Cavity R&amp;D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A, Yamamoto, 10-10-19</a:t>
            </a:r>
            <a:endParaRPr lang="en-US" altLang="ja-JP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CE37E2-33CB-034B-AFDB-6541EBF5F31A}" type="slidenum">
              <a:rPr lang="en-US" altLang="ja-JP" smtClean="0"/>
              <a:pPr>
                <a:defRPr/>
              </a:pPr>
              <a:t>30</a:t>
            </a:fld>
            <a:endParaRPr lang="en-US" altLang="ja-JP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83532" y="5769114"/>
            <a:ext cx="5858169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Focus: </a:t>
            </a:r>
            <a:r>
              <a:rPr lang="en-US" altLang="ja-JP" sz="2000" dirty="0" smtClean="0"/>
              <a:t>Preparing for Industrialization </a:t>
            </a:r>
          </a:p>
          <a:p>
            <a:r>
              <a:rPr kumimoji="1" lang="en-US" altLang="ja-JP" sz="2000" dirty="0" smtClean="0"/>
              <a:t>            S1-Global Interim Report and Further Plan </a:t>
            </a:r>
            <a:endParaRPr kumimoji="1" lang="ja-JP" altLang="en-US" sz="20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Backup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CE37E2-33CB-034B-AFDB-6541EBF5F31A}" type="slidenum">
              <a:rPr lang="en-US" altLang="ja-JP" smtClean="0"/>
              <a:pPr>
                <a:defRPr/>
              </a:pPr>
              <a:t>31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" y="3114147"/>
            <a:ext cx="2590800" cy="2753253"/>
          </a:xfrm>
          <a:ln>
            <a:solidFill>
              <a:srgbClr val="BBE0E3"/>
            </a:solidFill>
          </a:ln>
        </p:spPr>
      </p:pic>
      <p:sp>
        <p:nvSpPr>
          <p:cNvPr id="78852" name="テキスト ボックス 7"/>
          <p:cNvSpPr txBox="1">
            <a:spLocks noChangeArrowheads="1"/>
          </p:cNvSpPr>
          <p:nvPr/>
        </p:nvSpPr>
        <p:spPr bwMode="auto">
          <a:xfrm>
            <a:off x="914400" y="5862935"/>
            <a:ext cx="7543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2400" b="1" dirty="0"/>
              <a:t>Two </a:t>
            </a:r>
            <a:r>
              <a:rPr lang="en-US" altLang="ja-JP" sz="2400" b="1" dirty="0" smtClean="0"/>
              <a:t>shield model 		 	One shield model	</a:t>
            </a:r>
            <a:endParaRPr lang="en-US" altLang="ja-JP" sz="2400" b="1" dirty="0"/>
          </a:p>
        </p:txBody>
      </p:sp>
      <p:pic>
        <p:nvPicPr>
          <p:cNvPr id="7885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3112419"/>
            <a:ext cx="2667000" cy="2754981"/>
          </a:xfrm>
          <a:prstGeom prst="rect">
            <a:avLst/>
          </a:prstGeom>
          <a:noFill/>
          <a:ln w="9525">
            <a:solidFill>
              <a:srgbClr val="BBE0E3"/>
            </a:solidFill>
            <a:miter lim="800000"/>
            <a:headEnd/>
            <a:tailEnd/>
          </a:ln>
        </p:spPr>
      </p:pic>
      <p:sp>
        <p:nvSpPr>
          <p:cNvPr id="78854" name="タイトル 1"/>
          <p:cNvSpPr>
            <a:spLocks noGrp="1"/>
          </p:cNvSpPr>
          <p:nvPr>
            <p:ph type="title"/>
          </p:nvPr>
        </p:nvSpPr>
        <p:spPr>
          <a:xfrm>
            <a:off x="928688" y="0"/>
            <a:ext cx="8215312" cy="990600"/>
          </a:xfrm>
        </p:spPr>
        <p:txBody>
          <a:bodyPr/>
          <a:lstStyle/>
          <a:p>
            <a:r>
              <a:rPr lang="en-US" altLang="ja-JP" b="1" dirty="0" err="1" smtClean="0">
                <a:ea typeface="ＭＳ Ｐゴシック" pitchFamily="-112" charset="-128"/>
                <a:cs typeface="ＭＳ Ｐゴシック" pitchFamily="-112" charset="-128"/>
              </a:rPr>
              <a:t>Cryomodule</a:t>
            </a:r>
            <a:r>
              <a:rPr lang="ja-JP" altLang="en-US" b="1" dirty="0" smtClean="0"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US" altLang="ja-JP" b="1" dirty="0" smtClean="0">
                <a:ea typeface="ＭＳ Ｐゴシック" pitchFamily="-112" charset="-128"/>
                <a:cs typeface="ＭＳ Ｐゴシック" pitchFamily="-112" charset="-128"/>
              </a:rPr>
              <a:t>Plug</a:t>
            </a:r>
            <a:r>
              <a:rPr lang="en-US" altLang="ja-JP" b="1" dirty="0">
                <a:ea typeface="ＭＳ Ｐゴシック" pitchFamily="-112" charset="-128"/>
                <a:cs typeface="ＭＳ Ｐゴシック" pitchFamily="-112" charset="-128"/>
              </a:rPr>
              <a:t>-</a:t>
            </a:r>
            <a:r>
              <a:rPr lang="en-US" altLang="ja-JP" b="1" dirty="0" smtClean="0">
                <a:ea typeface="ＭＳ Ｐゴシック" pitchFamily="-112" charset="-128"/>
                <a:cs typeface="ＭＳ Ｐゴシック" pitchFamily="-112" charset="-128"/>
              </a:rPr>
              <a:t>compatibility</a:t>
            </a:r>
            <a:endParaRPr lang="ja-JP" altLang="en-US" sz="2400" b="1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0664" name="テキスト ボックス 15"/>
          <p:cNvSpPr txBox="1">
            <a:spLocks noChangeArrowheads="1"/>
          </p:cNvSpPr>
          <p:nvPr/>
        </p:nvSpPr>
        <p:spPr bwMode="auto">
          <a:xfrm>
            <a:off x="3352800" y="5029200"/>
            <a:ext cx="2096998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66CC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b="1" dirty="0">
                <a:latin typeface="Times" pitchFamily="-29" charset="0"/>
                <a:ea typeface="Arial Unicode MS" charset="0"/>
                <a:cs typeface="Arial Unicode MS" charset="0"/>
              </a:rPr>
              <a:t>Vacuum vessel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400" b="1" dirty="0">
                <a:latin typeface="Times" pitchFamily="-29" charset="0"/>
                <a:ea typeface="Arial Unicode MS" charset="0"/>
                <a:cs typeface="Arial Unicode MS" charset="0"/>
              </a:rPr>
              <a:t> = </a:t>
            </a:r>
            <a:r>
              <a:rPr lang="en-US" altLang="ja-JP" sz="2400" b="1" dirty="0" err="1">
                <a:latin typeface="Times" pitchFamily="-29" charset="0"/>
                <a:ea typeface="Arial Unicode MS" charset="0"/>
                <a:cs typeface="Arial Unicode MS" charset="0"/>
                <a:sym typeface="Symbol" pitchFamily="-29" charset="2"/>
              </a:rPr>
              <a:t></a:t>
            </a:r>
            <a:r>
              <a:rPr lang="en-US" altLang="ja-JP" sz="2400" b="1" dirty="0">
                <a:latin typeface="Times" pitchFamily="-29" charset="0"/>
                <a:ea typeface="Arial Unicode MS" charset="0"/>
                <a:cs typeface="Arial Unicode MS" charset="0"/>
                <a:sym typeface="Symbol" pitchFamily="-29" charset="2"/>
              </a:rPr>
              <a:t> </a:t>
            </a:r>
            <a:r>
              <a:rPr lang="en-US" altLang="ja-JP" sz="2400" b="1" dirty="0">
                <a:ln>
                  <a:solidFill>
                    <a:srgbClr val="66CCFF"/>
                  </a:solidFill>
                </a:ln>
                <a:latin typeface="Times" pitchFamily="-29" charset="0"/>
                <a:ea typeface="Arial Unicode MS" charset="0"/>
                <a:cs typeface="Arial Unicode MS" charset="0"/>
              </a:rPr>
              <a:t>965.2mm</a:t>
            </a:r>
            <a:endParaRPr lang="ja-JP" altLang="en-US" sz="2400" b="1" dirty="0">
              <a:ln>
                <a:solidFill>
                  <a:srgbClr val="66CCFF"/>
                </a:solidFill>
              </a:ln>
              <a:latin typeface="Times" pitchFamily="-29" charset="0"/>
              <a:ea typeface="Arial Unicode MS" charset="0"/>
              <a:cs typeface="Arial Unicode MS" charset="0"/>
            </a:endParaRPr>
          </a:p>
        </p:txBody>
      </p:sp>
      <p:sp>
        <p:nvSpPr>
          <p:cNvPr id="12" name="左矢印 11"/>
          <p:cNvSpPr>
            <a:spLocks noChangeArrowheads="1"/>
          </p:cNvSpPr>
          <p:nvPr/>
        </p:nvSpPr>
        <p:spPr bwMode="auto">
          <a:xfrm>
            <a:off x="2514600" y="4267200"/>
            <a:ext cx="762000" cy="4572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>
            <a:solidFill>
              <a:srgbClr val="0098CC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ja-JP" altLang="en-US" sz="2400">
              <a:solidFill>
                <a:srgbClr val="FFFFFF"/>
              </a:solidFill>
              <a:latin typeface="Palatino" pitchFamily="-105" charset="0"/>
              <a:ea typeface="Arial Unicode MS" pitchFamily="-105" charset="0"/>
              <a:cs typeface="Arial Unicode MS" pitchFamily="-105" charset="0"/>
            </a:endParaRPr>
          </a:p>
        </p:txBody>
      </p:sp>
      <p:pic>
        <p:nvPicPr>
          <p:cNvPr id="14" name="Picture 7" descr="p3"/>
          <p:cNvPicPr>
            <a:picLocks noChangeAspect="1" noChangeArrowheads="1"/>
          </p:cNvPicPr>
          <p:nvPr/>
        </p:nvPicPr>
        <p:blipFill>
          <a:blip r:embed="rId5"/>
          <a:srcRect l="30083" t="37492" r="10378" b="25735"/>
          <a:stretch>
            <a:fillRect/>
          </a:stretch>
        </p:blipFill>
        <p:spPr bwMode="auto">
          <a:xfrm>
            <a:off x="1828800" y="838200"/>
            <a:ext cx="5532438" cy="2134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日付プレースホル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32</a:t>
            </a:fld>
            <a:endParaRPr lang="en-US" altLang="ja-JP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 t="20375" r="20529"/>
          <a:stretch>
            <a:fillRect/>
          </a:stretch>
        </p:blipFill>
        <p:spPr>
          <a:xfrm>
            <a:off x="4232664" y="4384793"/>
            <a:ext cx="2813572" cy="1787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Cryomodule Development &amp;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332" y="1371600"/>
            <a:ext cx="4028779" cy="4800600"/>
          </a:xfrm>
        </p:spPr>
        <p:txBody>
          <a:bodyPr/>
          <a:lstStyle/>
          <a:p>
            <a:r>
              <a:rPr lang="en-US" sz="2400" dirty="0" smtClean="0"/>
              <a:t>KEK: STF – S1-Global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FNAL: Cool-down of CM-1</a:t>
            </a:r>
          </a:p>
          <a:p>
            <a:pPr lvl="1"/>
            <a:r>
              <a:rPr lang="en-US" sz="2000" dirty="0" smtClean="0"/>
              <a:t>at new NML facility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DESY: XFEL prototype PXFEL-1</a:t>
            </a:r>
          </a:p>
          <a:p>
            <a:pPr lvl="1"/>
            <a:r>
              <a:rPr lang="en-US" sz="2000" dirty="0" smtClean="0"/>
              <a:t>&lt;32 MV/</a:t>
            </a:r>
            <a:r>
              <a:rPr lang="en-US" sz="2000" dirty="0" err="1" smtClean="0"/>
              <a:t>m</a:t>
            </a:r>
            <a:r>
              <a:rPr lang="en-US" sz="2000" dirty="0" smtClean="0"/>
              <a:t>&gt;</a:t>
            </a:r>
          </a:p>
          <a:p>
            <a:pPr lvl="1"/>
            <a:r>
              <a:rPr lang="en-US" sz="2000" dirty="0" smtClean="0"/>
              <a:t>Operational as ACC7 in FLASH (~30MV/m)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/>
          <a:srcRect l="42135" t="22190" r="9990"/>
          <a:stretch>
            <a:fillRect/>
          </a:stretch>
        </p:blipFill>
        <p:spPr bwMode="auto">
          <a:xfrm>
            <a:off x="5955949" y="2692296"/>
            <a:ext cx="2746352" cy="18797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2303" y="895477"/>
            <a:ext cx="2004431" cy="1336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05027" y="4953914"/>
            <a:ext cx="2297274" cy="1653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図 7" descr="IMG_0595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68227" y="1099759"/>
            <a:ext cx="1956235" cy="1467176"/>
          </a:xfrm>
          <a:prstGeom prst="rect">
            <a:avLst/>
          </a:prstGeom>
        </p:spPr>
      </p:pic>
      <p:sp>
        <p:nvSpPr>
          <p:cNvPr id="9" name="日付プレースホル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33</a:t>
            </a:fld>
            <a:endParaRPr lang="en-US" altLang="ja-JP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228600" y="44450"/>
            <a:ext cx="86868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ja-JP" sz="3200">
                <a:solidFill>
                  <a:srgbClr val="0000FF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Module S1-Global</a:t>
            </a: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00" y="857250"/>
            <a:ext cx="8959850" cy="5286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24" name="Rectangle 3"/>
          <p:cNvSpPr>
            <a:spLocks noChangeArrowheads="1"/>
          </p:cNvSpPr>
          <p:nvPr/>
        </p:nvSpPr>
        <p:spPr bwMode="auto">
          <a:xfrm>
            <a:off x="7000875" y="6286500"/>
            <a:ext cx="1928813" cy="214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ja-JP" sz="1200">
                <a:solidFill>
                  <a:srgbClr val="000000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Eiji Kako, KEK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7EA7B2-B0D3-964E-8D12-43DB6521D9D2}" type="slidenum">
              <a:rPr lang="en-US" altLang="ja-JP" smtClean="0"/>
              <a:pPr>
                <a:defRPr/>
              </a:pPr>
              <a:t>34</a:t>
            </a:fld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Production (SCRF)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-175818" y="868445"/>
          <a:ext cx="7188164" cy="5503769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24668" y="3962279"/>
            <a:ext cx="34193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kumimoji="0" lang="en-US" sz="18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Critically important TDP2 activity</a:t>
            </a:r>
          </a:p>
          <a:p>
            <a:pPr marL="271463" indent="-271463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endParaRPr kumimoji="0" lang="en-US" sz="180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marL="271463" indent="-271463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kumimoji="0" lang="en-US" sz="18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Learn from XFEL experience</a:t>
            </a:r>
          </a:p>
          <a:p>
            <a:pPr marL="728663" lvl="1" indent="-271463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kumimoji="0" lang="en-US" sz="1800" dirty="0" smtClean="0">
                <a:solidFill>
                  <a:srgbClr val="000090"/>
                </a:solidFill>
                <a:latin typeface="Arial"/>
                <a:ea typeface="Arial Unicode MS"/>
                <a:cs typeface="Arial Unicode MS"/>
              </a:rPr>
              <a:t>5% ILC</a:t>
            </a:r>
          </a:p>
          <a:p>
            <a:pPr marL="728663" lvl="1" indent="-271463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endParaRPr kumimoji="0" lang="en-US" sz="180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marL="271463" indent="-271463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kumimoji="0" lang="en-US" sz="18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Develop realistic models on which to base cost estimate</a:t>
            </a:r>
          </a:p>
          <a:p>
            <a:pPr marL="728663" lvl="1" indent="-271463"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kumimoji="0" lang="en-US" sz="1800" dirty="0" smtClean="0">
                <a:solidFill>
                  <a:srgbClr val="000090"/>
                </a:solidFill>
                <a:latin typeface="Arial"/>
                <a:ea typeface="Arial Unicode MS"/>
                <a:cs typeface="Arial Unicode MS"/>
              </a:rPr>
              <a:t>With industry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endParaRPr kumimoji="0" lang="en-US" sz="180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endParaRPr kumimoji="0" lang="en-US" sz="18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TextBox 7"/>
          <p:cNvSpPr txBox="1"/>
          <p:nvPr/>
        </p:nvSpPr>
        <p:spPr>
          <a:xfrm rot="1794661">
            <a:off x="6257322" y="1574054"/>
            <a:ext cx="2920001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800" dirty="0" smtClean="0">
                <a:solidFill>
                  <a:srgbClr val="000000"/>
                </a:solidFill>
              </a:rPr>
              <a:t>important focus of this workshop</a:t>
            </a:r>
            <a:endParaRPr kumimoji="0" lang="en-US" sz="18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290" y="1068957"/>
            <a:ext cx="25127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80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Emphasise</a:t>
            </a:r>
            <a:r>
              <a:rPr kumimoji="0" lang="en-US" sz="18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global approach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8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(Multiple region mass-production)</a:t>
            </a:r>
            <a:endParaRPr kumimoji="0" lang="en-US" sz="18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35</a:t>
            </a:fld>
            <a:endParaRPr lang="en-US" altLang="ja-JP"/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259637" y="1133677"/>
            <a:ext cx="2641483" cy="19035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931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11189" y="1773239"/>
            <a:ext cx="5621346" cy="3849942"/>
          </a:xfrm>
          <a:noFill/>
          <a:ln/>
        </p:spPr>
      </p:pic>
      <p:sp>
        <p:nvSpPr>
          <p:cNvPr id="269318" name="Text Box 6"/>
          <p:cNvSpPr txBox="1">
            <a:spLocks noChangeArrowheads="1"/>
          </p:cNvSpPr>
          <p:nvPr/>
        </p:nvSpPr>
        <p:spPr bwMode="auto">
          <a:xfrm>
            <a:off x="1842018" y="1051179"/>
            <a:ext cx="3560764" cy="64228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</a:pPr>
            <a:r>
              <a:rPr kumimoji="0" lang="en-US" altLang="ja-JP" sz="1800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19m </a:t>
            </a:r>
            <a:r>
              <a:rPr kumimoji="0" lang="en-US" altLang="ja-JP" sz="1800" b="1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x</a:t>
            </a:r>
            <a:r>
              <a:rPr kumimoji="0" lang="en-US" altLang="ja-JP" sz="1800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14m ISO class-5 clean room</a:t>
            </a:r>
            <a:endParaRPr kumimoji="0" lang="ja-JP" altLang="en-US" sz="1800" b="1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69322" name="Line 10"/>
          <p:cNvSpPr>
            <a:spLocks noChangeShapeType="1"/>
          </p:cNvSpPr>
          <p:nvPr/>
        </p:nvSpPr>
        <p:spPr bwMode="auto">
          <a:xfrm flipH="1">
            <a:off x="2259014" y="3983991"/>
            <a:ext cx="4427680" cy="33742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sz="18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69326" name="Line 14"/>
          <p:cNvSpPr>
            <a:spLocks noChangeShapeType="1"/>
          </p:cNvSpPr>
          <p:nvPr/>
        </p:nvSpPr>
        <p:spPr bwMode="auto">
          <a:xfrm flipH="1">
            <a:off x="4616709" y="1660900"/>
            <a:ext cx="1125598" cy="1407737"/>
          </a:xfrm>
          <a:prstGeom prst="line">
            <a:avLst/>
          </a:prstGeom>
          <a:noFill/>
          <a:ln w="28575">
            <a:solidFill>
              <a:srgbClr val="00009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sz="18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69327" name="Text Box 15"/>
          <p:cNvSpPr txBox="1">
            <a:spLocks noChangeArrowheads="1"/>
          </p:cNvSpPr>
          <p:nvPr/>
        </p:nvSpPr>
        <p:spPr bwMode="auto">
          <a:xfrm>
            <a:off x="304800" y="1018272"/>
            <a:ext cx="14398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</a:pPr>
            <a:r>
              <a:rPr kumimoji="0" lang="en-US" altLang="ja-JP" sz="1800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Chemical Polish room</a:t>
            </a:r>
            <a:endParaRPr kumimoji="0" lang="ja-JP" altLang="en-US" sz="1800" b="1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69328" name="Line 16"/>
          <p:cNvSpPr>
            <a:spLocks noChangeShapeType="1"/>
          </p:cNvSpPr>
          <p:nvPr/>
        </p:nvSpPr>
        <p:spPr bwMode="auto">
          <a:xfrm>
            <a:off x="990600" y="1628775"/>
            <a:ext cx="1676399" cy="1008063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sz="18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kumimoji="0" lang="en-US" kern="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KEK Industrial R&amp;D Pilot Plant</a:t>
            </a:r>
            <a:endParaRPr kumimoji="0" lang="en-US" kern="0" dirty="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26" name="図 10" descr="CIMG073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043355" y="3066593"/>
            <a:ext cx="2177434" cy="1633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図 7" descr="CIMG0734.JPG"/>
          <p:cNvPicPr>
            <a:picLocks noChangeAspect="1"/>
          </p:cNvPicPr>
          <p:nvPr/>
        </p:nvPicPr>
        <p:blipFill>
          <a:blip r:embed="rId5"/>
          <a:srcRect l="9033" b="11528"/>
          <a:stretch>
            <a:fillRect/>
          </a:stretch>
        </p:blipFill>
        <p:spPr>
          <a:xfrm rot="5400000">
            <a:off x="5846666" y="4498380"/>
            <a:ext cx="2040849" cy="14897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6719259" y="3576553"/>
            <a:ext cx="14398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</a:pPr>
            <a:r>
              <a:rPr kumimoji="0" lang="en-US" altLang="ja-JP" sz="1800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Press machine</a:t>
            </a:r>
            <a:endParaRPr kumimoji="0" lang="ja-JP" altLang="en-US" sz="1800" b="1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224599" y="5585491"/>
            <a:ext cx="14398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</a:pPr>
            <a:r>
              <a:rPr kumimoji="0" lang="en-US" altLang="ja-JP" sz="1800" b="1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Triming</a:t>
            </a:r>
            <a:r>
              <a:rPr kumimoji="0" lang="en-US" altLang="ja-JP" sz="1800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machine</a:t>
            </a:r>
            <a:endParaRPr kumimoji="0" lang="ja-JP" altLang="en-US" sz="1800" b="1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69325" name="Text Box 13"/>
          <p:cNvSpPr txBox="1">
            <a:spLocks noChangeArrowheads="1"/>
          </p:cNvSpPr>
          <p:nvPr/>
        </p:nvSpPr>
        <p:spPr bwMode="auto">
          <a:xfrm>
            <a:off x="5556897" y="1051300"/>
            <a:ext cx="2403475" cy="66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</a:pPr>
            <a:r>
              <a:rPr kumimoji="0" lang="en-US" altLang="ja-JP" sz="1800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Electron Beam Welder</a:t>
            </a:r>
            <a:endParaRPr kumimoji="0" lang="ja-JP" altLang="en-US" sz="1800" b="1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9666" y="5612324"/>
            <a:ext cx="5004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8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work together with industry to develop cost-effective cavity production techniques</a:t>
            </a:r>
            <a:endParaRPr kumimoji="0" lang="en-US" sz="18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4" descr="world-map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1143000"/>
            <a:ext cx="9039225" cy="433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1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914400"/>
          </a:xfrm>
        </p:spPr>
        <p:txBody>
          <a:bodyPr/>
          <a:lstStyle/>
          <a:p>
            <a:r>
              <a:rPr lang="en-GB" altLang="ja-JP" sz="3200" dirty="0" smtClean="0"/>
              <a:t>Visits to SC Cavity Manufacturers in Global Industry: 2009</a:t>
            </a:r>
          </a:p>
        </p:txBody>
      </p:sp>
      <p:sp>
        <p:nvSpPr>
          <p:cNvPr id="83974" name="TextBox 8"/>
          <p:cNvSpPr txBox="1">
            <a:spLocks noChangeArrowheads="1"/>
          </p:cNvSpPr>
          <p:nvPr/>
        </p:nvSpPr>
        <p:spPr bwMode="auto">
          <a:xfrm>
            <a:off x="6629400" y="4267200"/>
            <a:ext cx="240823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GB" altLang="ja-JP" sz="2400" u="sng">
                <a:solidFill>
                  <a:srgbClr val="00B050"/>
                </a:solidFill>
              </a:rPr>
              <a:t>Asia</a:t>
            </a:r>
          </a:p>
          <a:p>
            <a:pPr eaLnBrk="0" fontAlgn="ctr" hangingPunct="0"/>
            <a:r>
              <a:rPr kumimoji="0" lang="en-GB" altLang="ja-JP" sz="2400" b="1">
                <a:solidFill>
                  <a:srgbClr val="FF0000"/>
                </a:solidFill>
              </a:rPr>
              <a:t> MH</a:t>
            </a:r>
            <a:r>
              <a:rPr kumimoji="0" lang="en-GB" altLang="ja-JP" sz="2400">
                <a:solidFill>
                  <a:srgbClr val="FF0000"/>
                </a:solidFill>
              </a:rPr>
              <a:t>I</a:t>
            </a:r>
          </a:p>
          <a:p>
            <a:pPr eaLnBrk="0" fontAlgn="ctr" hangingPunct="0"/>
            <a:r>
              <a:rPr kumimoji="0" lang="en-GB" altLang="ja-JP" sz="1800">
                <a:solidFill>
                  <a:srgbClr val="3366FF"/>
                </a:solidFill>
              </a:rPr>
              <a:t> HITACHI (expected)</a:t>
            </a:r>
          </a:p>
          <a:p>
            <a:pPr eaLnBrk="0" fontAlgn="ctr" hangingPunct="0"/>
            <a:r>
              <a:rPr kumimoji="0" lang="en-GB" altLang="ja-JP" sz="1800">
                <a:solidFill>
                  <a:srgbClr val="3366FF"/>
                </a:solidFill>
              </a:rPr>
              <a:t> TOSHIBA (expected)</a:t>
            </a:r>
          </a:p>
        </p:txBody>
      </p:sp>
      <p:sp>
        <p:nvSpPr>
          <p:cNvPr id="83975" name="TextBox 25"/>
          <p:cNvSpPr txBox="1">
            <a:spLocks noChangeArrowheads="1"/>
          </p:cNvSpPr>
          <p:nvPr/>
        </p:nvSpPr>
        <p:spPr bwMode="auto">
          <a:xfrm>
            <a:off x="3303588" y="857250"/>
            <a:ext cx="16891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GB" altLang="ja-JP" sz="2400" u="sng">
                <a:solidFill>
                  <a:srgbClr val="00B050"/>
                </a:solidFill>
              </a:rPr>
              <a:t>Europe:</a:t>
            </a:r>
          </a:p>
          <a:p>
            <a:pPr eaLnBrk="0" fontAlgn="ctr" hangingPunct="0"/>
            <a:r>
              <a:rPr kumimoji="0" lang="en-GB" altLang="ja-JP" sz="2400">
                <a:solidFill>
                  <a:srgbClr val="FF0000"/>
                </a:solidFill>
              </a:rPr>
              <a:t> RI </a:t>
            </a:r>
            <a:r>
              <a:rPr kumimoji="0" lang="en-GB" altLang="ja-JP" sz="2000">
                <a:solidFill>
                  <a:srgbClr val="FF0000"/>
                </a:solidFill>
              </a:rPr>
              <a:t>(ACCEL)</a:t>
            </a:r>
            <a:endParaRPr kumimoji="0" lang="en-GB" altLang="ja-JP" sz="2400">
              <a:solidFill>
                <a:srgbClr val="FF0000"/>
              </a:solidFill>
            </a:endParaRPr>
          </a:p>
          <a:p>
            <a:pPr eaLnBrk="0" fontAlgn="ctr" hangingPunct="0"/>
            <a:r>
              <a:rPr kumimoji="0" lang="en-GB" altLang="ja-JP" sz="2400">
                <a:solidFill>
                  <a:srgbClr val="FF0000"/>
                </a:solidFill>
              </a:rPr>
              <a:t> ZANON</a:t>
            </a:r>
          </a:p>
        </p:txBody>
      </p:sp>
      <p:sp>
        <p:nvSpPr>
          <p:cNvPr id="83976" name="TextBox 12"/>
          <p:cNvSpPr txBox="1">
            <a:spLocks noChangeArrowheads="1"/>
          </p:cNvSpPr>
          <p:nvPr/>
        </p:nvSpPr>
        <p:spPr bwMode="auto">
          <a:xfrm>
            <a:off x="304800" y="4343400"/>
            <a:ext cx="1701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fontAlgn="ctr" hangingPunct="0"/>
            <a:r>
              <a:rPr kumimoji="0" lang="en-GB" altLang="ja-JP" sz="2400" u="sng">
                <a:solidFill>
                  <a:srgbClr val="00B050"/>
                </a:solidFill>
              </a:rPr>
              <a:t>Americas:</a:t>
            </a:r>
          </a:p>
          <a:p>
            <a:pPr eaLnBrk="0" fontAlgn="ctr" hangingPunct="0"/>
            <a:r>
              <a:rPr kumimoji="0" lang="en-GB" altLang="ja-JP" sz="2400">
                <a:solidFill>
                  <a:srgbClr val="00B050"/>
                </a:solidFill>
              </a:rPr>
              <a:t> </a:t>
            </a:r>
            <a:r>
              <a:rPr kumimoji="0" lang="en-GB" altLang="ja-JP" sz="2400">
                <a:solidFill>
                  <a:srgbClr val="FF0000"/>
                </a:solidFill>
              </a:rPr>
              <a:t>AES</a:t>
            </a:r>
          </a:p>
          <a:p>
            <a:pPr eaLnBrk="0" fontAlgn="ctr" hangingPunct="0"/>
            <a:r>
              <a:rPr kumimoji="0" lang="en-GB" altLang="ja-JP" sz="2400">
                <a:solidFill>
                  <a:srgbClr val="FF0000"/>
                </a:solidFill>
              </a:rPr>
              <a:t> NIOWAVE</a:t>
            </a:r>
          </a:p>
          <a:p>
            <a:pPr eaLnBrk="0" fontAlgn="ctr" hangingPunct="0"/>
            <a:r>
              <a:rPr kumimoji="0" lang="en-GB" altLang="ja-JP" sz="2400">
                <a:solidFill>
                  <a:srgbClr val="FF0000"/>
                </a:solidFill>
              </a:rPr>
              <a:t> PAVAC</a:t>
            </a:r>
          </a:p>
        </p:txBody>
      </p:sp>
      <p:pic>
        <p:nvPicPr>
          <p:cNvPr id="83978" name="図 29" descr="Photo-MHI-19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2647950"/>
            <a:ext cx="1447800" cy="108585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83979" name="図 31" descr="Photo-ACCEL-09030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1600200"/>
            <a:ext cx="1600200" cy="120015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83980" name="図 33" descr="Zanon-185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5800" y="3048000"/>
            <a:ext cx="1574800" cy="118110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83981" name="図 35" descr="Photo-AES-090226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81200" y="2362200"/>
            <a:ext cx="1524000" cy="114300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83982" name="図 37" descr="Photo-NIowave-090227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200" y="2209800"/>
            <a:ext cx="1549400" cy="116205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83983" name="図 39" descr="DSC01530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38200" y="914400"/>
            <a:ext cx="1524000" cy="114300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sp>
        <p:nvSpPr>
          <p:cNvPr id="83984" name="テキスト ボックス 40"/>
          <p:cNvSpPr txBox="1">
            <a:spLocks noChangeArrowheads="1"/>
          </p:cNvSpPr>
          <p:nvPr/>
        </p:nvSpPr>
        <p:spPr bwMode="auto">
          <a:xfrm>
            <a:off x="1981200" y="5105400"/>
            <a:ext cx="451326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600"/>
              <a:t>Notes:</a:t>
            </a:r>
          </a:p>
          <a:p>
            <a:r>
              <a:rPr lang="en-US" altLang="ja-JP" sz="1600"/>
              <a:t>  AES: Advanced Energy Systems</a:t>
            </a:r>
          </a:p>
          <a:p>
            <a:r>
              <a:rPr lang="en-US" altLang="ja-JP" sz="1600"/>
              <a:t>  RI: Research Instruments (previously, ACCEL)</a:t>
            </a:r>
          </a:p>
          <a:p>
            <a:r>
              <a:rPr lang="en-US" altLang="ja-JP" sz="1600"/>
              <a:t>  MHI: Mitsubishi Heavy Industries</a:t>
            </a:r>
            <a:endParaRPr lang="ja-JP" altLang="en-US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タイトル 3"/>
          <p:cNvSpPr>
            <a:spLocks noGrp="1"/>
          </p:cNvSpPr>
          <p:nvPr>
            <p:ph type="title"/>
          </p:nvPr>
        </p:nvSpPr>
        <p:spPr>
          <a:xfrm>
            <a:off x="2325688" y="258763"/>
            <a:ext cx="6673850" cy="1143000"/>
          </a:xfrm>
          <a:solidFill>
            <a:srgbClr val="CCFFCC"/>
          </a:solidFill>
        </p:spPr>
        <p:txBody>
          <a:bodyPr/>
          <a:lstStyle/>
          <a:p>
            <a:r>
              <a:rPr kumimoji="0" lang="en-US" altLang="ja-JP" sz="3200" b="1" smtClean="0"/>
              <a:t>A Satellite Meeting at IPAC-2010</a:t>
            </a:r>
            <a:endParaRPr kumimoji="0" lang="ja-JP" altLang="en-US" sz="4000" b="1" smtClean="0"/>
          </a:p>
        </p:txBody>
      </p:sp>
      <p:sp>
        <p:nvSpPr>
          <p:cNvPr id="84995" name="コンテンツ プレースホルダ 4"/>
          <p:cNvSpPr>
            <a:spLocks noGrp="1"/>
          </p:cNvSpPr>
          <p:nvPr>
            <p:ph idx="1"/>
          </p:nvPr>
        </p:nvSpPr>
        <p:spPr>
          <a:xfrm>
            <a:off x="228600" y="1981200"/>
            <a:ext cx="8610600" cy="4114800"/>
          </a:xfrm>
        </p:spPr>
        <p:txBody>
          <a:bodyPr/>
          <a:lstStyle/>
          <a:p>
            <a:pPr>
              <a:buFontTx/>
              <a:buNone/>
            </a:pPr>
            <a:r>
              <a:rPr kumimoji="0" lang="en-US" altLang="ja-JP" sz="3200" dirty="0" smtClean="0">
                <a:solidFill>
                  <a:srgbClr val="3366FF"/>
                </a:solidFill>
              </a:rPr>
              <a:t>SCRF Cavity Technology and Industrialization</a:t>
            </a:r>
          </a:p>
          <a:p>
            <a:pPr>
              <a:buFontTx/>
              <a:buNone/>
            </a:pPr>
            <a:r>
              <a:rPr kumimoji="0" lang="en-US" altLang="ja-JP" sz="1800" dirty="0" smtClean="0"/>
              <a:t>Date : 		</a:t>
            </a:r>
            <a:r>
              <a:rPr kumimoji="0" lang="en-US" altLang="ja-JP" sz="1800" dirty="0" smtClean="0">
                <a:solidFill>
                  <a:srgbClr val="3366FF"/>
                </a:solidFill>
              </a:rPr>
              <a:t>May 23, 2010</a:t>
            </a:r>
            <a:r>
              <a:rPr kumimoji="0" lang="en-US" altLang="ja-JP" sz="1800" dirty="0" smtClean="0"/>
              <a:t>, a full-day meeting, prior to IPAC-2010</a:t>
            </a:r>
          </a:p>
          <a:p>
            <a:pPr>
              <a:buFontTx/>
              <a:buNone/>
            </a:pPr>
            <a:r>
              <a:rPr kumimoji="0" lang="en-US" altLang="ja-JP" sz="1800" dirty="0" smtClean="0"/>
              <a:t>Place: 		Int. Conf. Center, Kyoto, Japan</a:t>
            </a:r>
          </a:p>
          <a:p>
            <a:pPr>
              <a:buFontTx/>
              <a:buNone/>
            </a:pPr>
            <a:r>
              <a:rPr kumimoji="0" lang="en-US" altLang="ja-JP" sz="1800" dirty="0" smtClean="0">
                <a:solidFill>
                  <a:srgbClr val="000000"/>
                </a:solidFill>
              </a:rPr>
              <a:t>Organized by:	</a:t>
            </a:r>
            <a:r>
              <a:rPr kumimoji="0" lang="en-US" altLang="ja-JP" sz="1800" dirty="0" smtClean="0"/>
              <a:t>ILC-GDE Project Managers, </a:t>
            </a:r>
          </a:p>
          <a:p>
            <a:pPr>
              <a:buFontTx/>
              <a:buNone/>
            </a:pPr>
            <a:endParaRPr kumimoji="0" lang="en-US" altLang="ja-JP" sz="2000" dirty="0" smtClean="0"/>
          </a:p>
          <a:p>
            <a:pPr>
              <a:buFontTx/>
              <a:buNone/>
            </a:pPr>
            <a:r>
              <a:rPr kumimoji="0" lang="en-US" altLang="ja-JP" sz="2000" dirty="0" smtClean="0"/>
              <a:t>Objectives:</a:t>
            </a:r>
          </a:p>
          <a:p>
            <a:r>
              <a:rPr kumimoji="0" lang="en-US" altLang="ja-JP" sz="1800" dirty="0" smtClean="0"/>
              <a:t>To discuss and exchange information on: </a:t>
            </a:r>
          </a:p>
          <a:p>
            <a:pPr lvl="1"/>
            <a:r>
              <a:rPr kumimoji="0" lang="en-US" altLang="ja-JP" sz="1800" dirty="0" smtClean="0"/>
              <a:t>preparation for the ‘ILC SCRF Cavity’ industrialization between industries and laboratories,</a:t>
            </a:r>
          </a:p>
          <a:p>
            <a:pPr lvl="1"/>
            <a:r>
              <a:rPr kumimoji="0" lang="en-US" altLang="ja-JP" sz="1800" dirty="0" smtClean="0"/>
              <a:t>Industrialization plan to be reported by laboratories,  and </a:t>
            </a:r>
          </a:p>
          <a:p>
            <a:pPr lvl="1"/>
            <a:r>
              <a:rPr lang="en-US" altLang="ja-JP" sz="1800" dirty="0" smtClean="0"/>
              <a:t>C</a:t>
            </a:r>
            <a:r>
              <a:rPr kumimoji="0" lang="en-US" altLang="ja-JP" sz="1800" dirty="0" smtClean="0"/>
              <a:t>omments/advices given by industries, </a:t>
            </a:r>
          </a:p>
        </p:txBody>
      </p:sp>
      <p:pic>
        <p:nvPicPr>
          <p:cNvPr id="84996" name="図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675" y="147638"/>
            <a:ext cx="1870075" cy="140335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Cavity Progress with Industry </a:t>
            </a:r>
            <a:endParaRPr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/>
        </p:nvGraphicFramePr>
        <p:xfrm>
          <a:off x="228600" y="1905000"/>
          <a:ext cx="8534400" cy="285749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90222"/>
                <a:gridCol w="2562578"/>
                <a:gridCol w="1752600"/>
                <a:gridCol w="1066800"/>
                <a:gridCol w="2362200"/>
              </a:tblGrid>
              <a:tr h="457200">
                <a:tc gridSpan="5"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Industrial Partners and Integration Laboratories </a:t>
                      </a:r>
                      <a:r>
                        <a:rPr lang="en-US" altLang="ja-JP" sz="1600" dirty="0" smtClean="0"/>
                        <a:t>		</a:t>
                      </a:r>
                      <a:endParaRPr lang="en-US" altLang="ja-JP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Main</a:t>
                      </a:r>
                      <a:r>
                        <a:rPr kumimoji="1" lang="en-US" altLang="ja-JP" sz="1600" baseline="0" dirty="0" smtClean="0">
                          <a:solidFill>
                            <a:schemeClr val="bg1"/>
                          </a:solidFill>
                        </a:rPr>
                        <a:t> Cavity</a:t>
                      </a:r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/Process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(Vendors) 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Coupler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(Vendors)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Tuner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Process,</a:t>
                      </a:r>
                      <a:r>
                        <a:rPr kumimoji="1" lang="en-US" altLang="ja-JP" sz="1600" baseline="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Vertical Test,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Integration (Labs) 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</a:tr>
              <a:tr h="465269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EU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RI, </a:t>
                      </a:r>
                      <a:r>
                        <a:rPr kumimoji="1" lang="en-US" altLang="ja-JP" dirty="0" err="1" smtClean="0"/>
                        <a:t>Zanon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To</a:t>
                      </a:r>
                      <a:r>
                        <a:rPr kumimoji="1" lang="en-US" altLang="ja-JP" baseline="0" dirty="0" smtClean="0"/>
                        <a:t> be filled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{INFN, </a:t>
                      </a:r>
                      <a:r>
                        <a:rPr kumimoji="1" lang="en-US" altLang="ja-JP" dirty="0" err="1" smtClean="0"/>
                        <a:t>Saclay</a:t>
                      </a:r>
                      <a:r>
                        <a:rPr kumimoji="1" lang="en-US" altLang="ja-JP" dirty="0" smtClean="0"/>
                        <a:t>}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DESY, </a:t>
                      </a:r>
                      <a:r>
                        <a:rPr kumimoji="1" lang="en-US" altLang="ja-JP" dirty="0" err="1" smtClean="0"/>
                        <a:t>Saclay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AES, </a:t>
                      </a:r>
                      <a:r>
                        <a:rPr kumimoji="1" lang="en-US" altLang="ja-JP" dirty="0" err="1" smtClean="0"/>
                        <a:t>Niowave</a:t>
                      </a:r>
                      <a:r>
                        <a:rPr kumimoji="1" lang="en-US" altLang="ja-JP" dirty="0" smtClean="0"/>
                        <a:t>, PAVAC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CPI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FNAL, </a:t>
                      </a:r>
                      <a:r>
                        <a:rPr kumimoji="1" lang="en-US" altLang="ja-JP" dirty="0" err="1" smtClean="0"/>
                        <a:t>JLab</a:t>
                      </a:r>
                      <a:r>
                        <a:rPr kumimoji="1" lang="en-US" altLang="ja-JP" dirty="0" smtClean="0"/>
                        <a:t>, Cornell, 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502919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MHI, Hitachi, Toshiba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Toshiba-ET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mtClean="0"/>
                        <a:t>MHI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KEK, IHEP (CP)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10-10-19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39</a:t>
            </a:fld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086600" cy="914400"/>
          </a:xfrm>
        </p:spPr>
        <p:txBody>
          <a:bodyPr/>
          <a:lstStyle/>
          <a:p>
            <a:r>
              <a:rPr lang="en-US" dirty="0" smtClean="0"/>
              <a:t>SCRF 9-Cell Cavity  </a:t>
            </a:r>
            <a:br>
              <a:rPr lang="en-US" dirty="0" smtClean="0"/>
            </a:br>
            <a:r>
              <a:rPr lang="en-US" dirty="0" smtClean="0"/>
              <a:t>Highlight: March ~ Oct., 2010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9160" y="1600200"/>
            <a:ext cx="8450040" cy="4572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Americas:</a:t>
            </a:r>
          </a:p>
          <a:p>
            <a:r>
              <a:rPr lang="en-US" b="1" dirty="0" err="1" smtClean="0">
                <a:solidFill>
                  <a:srgbClr val="3366FF"/>
                </a:solidFill>
              </a:rPr>
              <a:t>Niowave</a:t>
            </a:r>
            <a:r>
              <a:rPr lang="en-US" b="1" dirty="0" smtClean="0">
                <a:solidFill>
                  <a:srgbClr val="3366FF"/>
                </a:solidFill>
              </a:rPr>
              <a:t>-Roark </a:t>
            </a:r>
            <a:r>
              <a:rPr lang="en-US" dirty="0" smtClean="0"/>
              <a:t>delivered first two 9-cell cavities.</a:t>
            </a:r>
          </a:p>
          <a:p>
            <a:r>
              <a:rPr lang="en-US" b="1" dirty="0" err="1" smtClean="0">
                <a:solidFill>
                  <a:srgbClr val="3366FF"/>
                </a:solidFill>
              </a:rPr>
              <a:t>Jlab</a:t>
            </a:r>
            <a:r>
              <a:rPr lang="en-US" dirty="0" smtClean="0"/>
              <a:t> set an example</a:t>
            </a:r>
            <a:r>
              <a:rPr lang="en-US" dirty="0" smtClean="0">
                <a:solidFill>
                  <a:srgbClr val="000000"/>
                </a:solidFill>
              </a:rPr>
              <a:t> of ~ </a:t>
            </a:r>
            <a:r>
              <a:rPr lang="en-US" dirty="0" smtClean="0">
                <a:solidFill>
                  <a:srgbClr val="FF0000"/>
                </a:solidFill>
              </a:rPr>
              <a:t>90% </a:t>
            </a:r>
            <a:r>
              <a:rPr lang="en-US" b="1" dirty="0" smtClean="0">
                <a:solidFill>
                  <a:srgbClr val="FF0000"/>
                </a:solidFill>
              </a:rPr>
              <a:t>yield </a:t>
            </a:r>
            <a:r>
              <a:rPr lang="en-US" b="1" dirty="0" smtClean="0">
                <a:solidFill>
                  <a:srgbClr val="000000"/>
                </a:solidFill>
              </a:rPr>
              <a:t>@ </a:t>
            </a:r>
            <a:r>
              <a:rPr lang="en-US" b="1" dirty="0" smtClean="0">
                <a:solidFill>
                  <a:srgbClr val="FF0000"/>
                </a:solidFill>
              </a:rPr>
              <a:t>35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MV/m (1 vendor)</a:t>
            </a:r>
          </a:p>
          <a:p>
            <a:r>
              <a:rPr lang="en-US" b="1" dirty="0" smtClean="0">
                <a:solidFill>
                  <a:srgbClr val="3366FF"/>
                </a:solidFill>
              </a:rPr>
              <a:t>FNAL-KEK</a:t>
            </a:r>
            <a:r>
              <a:rPr lang="en-US" dirty="0" smtClean="0">
                <a:solidFill>
                  <a:srgbClr val="000000"/>
                </a:solidFill>
              </a:rPr>
              <a:t>: Cavity locally repaired, G improved from </a:t>
            </a:r>
            <a:r>
              <a:rPr lang="en-US" b="1" dirty="0" smtClean="0">
                <a:solidFill>
                  <a:srgbClr val="3366FF"/>
                </a:solidFill>
              </a:rPr>
              <a:t>11 to </a:t>
            </a:r>
            <a:r>
              <a:rPr lang="en-US" b="1" dirty="0" smtClean="0">
                <a:solidFill>
                  <a:srgbClr val="FF0000"/>
                </a:solidFill>
              </a:rPr>
              <a:t>30 </a:t>
            </a:r>
            <a:r>
              <a:rPr lang="en-US" dirty="0" smtClean="0">
                <a:solidFill>
                  <a:srgbClr val="000000"/>
                </a:solidFill>
              </a:rPr>
              <a:t>MV/</a:t>
            </a:r>
            <a:r>
              <a:rPr lang="en-US" smtClean="0">
                <a:solidFill>
                  <a:srgbClr val="000000"/>
                </a:solidFill>
              </a:rPr>
              <a:t>m    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Asia (hosted):</a:t>
            </a:r>
          </a:p>
          <a:p>
            <a:r>
              <a:rPr lang="en-US" b="1" dirty="0" smtClean="0">
                <a:solidFill>
                  <a:srgbClr val="3366FF"/>
                </a:solidFill>
              </a:rPr>
              <a:t>IHEP-KEK</a:t>
            </a:r>
            <a:r>
              <a:rPr lang="en-US" dirty="0" smtClean="0"/>
              <a:t>:  1</a:t>
            </a:r>
            <a:r>
              <a:rPr lang="en-US" baseline="30000" dirty="0" smtClean="0"/>
              <a:t>st </a:t>
            </a:r>
            <a:r>
              <a:rPr lang="en-US" dirty="0" smtClean="0"/>
              <a:t> cavity (LL, large-grain)  reach </a:t>
            </a:r>
            <a:r>
              <a:rPr lang="en-US" dirty="0" smtClean="0">
                <a:solidFill>
                  <a:srgbClr val="FF0000"/>
                </a:solidFill>
              </a:rPr>
              <a:t>20 </a:t>
            </a:r>
            <a:r>
              <a:rPr lang="en-US" dirty="0" smtClean="0">
                <a:solidFill>
                  <a:schemeClr val="tx1"/>
                </a:solidFill>
              </a:rPr>
              <a:t>MV/</a:t>
            </a:r>
            <a:r>
              <a:rPr lang="en-US" dirty="0" err="1" smtClean="0">
                <a:solidFill>
                  <a:schemeClr val="tx1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</a:p>
          <a:p>
            <a:r>
              <a:rPr lang="en-US" b="1" dirty="0" smtClean="0">
                <a:solidFill>
                  <a:srgbClr val="3366FF"/>
                </a:solidFill>
              </a:rPr>
              <a:t>PKU-</a:t>
            </a:r>
            <a:r>
              <a:rPr lang="en-US" b="1" dirty="0" err="1" smtClean="0">
                <a:solidFill>
                  <a:srgbClr val="3366FF"/>
                </a:solidFill>
              </a:rPr>
              <a:t>JLab</a:t>
            </a:r>
            <a:r>
              <a:rPr lang="en-US" dirty="0" smtClean="0">
                <a:solidFill>
                  <a:srgbClr val="3366FF"/>
                </a:solidFill>
              </a:rPr>
              <a:t>: </a:t>
            </a:r>
            <a:r>
              <a:rPr lang="en-US" dirty="0" smtClean="0"/>
              <a:t>Cavity (Tesla, fine-grain) reached </a:t>
            </a:r>
            <a:r>
              <a:rPr lang="en-US" dirty="0" smtClean="0">
                <a:solidFill>
                  <a:srgbClr val="FF0000"/>
                </a:solidFill>
              </a:rPr>
              <a:t>28 </a:t>
            </a:r>
            <a:r>
              <a:rPr lang="en-US" dirty="0" smtClean="0">
                <a:solidFill>
                  <a:srgbClr val="000000"/>
                </a:solidFill>
              </a:rPr>
              <a:t>MV/</a:t>
            </a:r>
            <a:r>
              <a:rPr lang="en-US" dirty="0" err="1" smtClean="0">
                <a:solidFill>
                  <a:srgbClr val="000000"/>
                </a:solidFill>
              </a:rPr>
              <a:t>m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</a:p>
          <a:p>
            <a:r>
              <a:rPr lang="en-US" b="1" dirty="0" smtClean="0">
                <a:solidFill>
                  <a:srgbClr val="3366FF"/>
                </a:solidFill>
              </a:rPr>
              <a:t>Hitachi-KEK</a:t>
            </a:r>
            <a:r>
              <a:rPr lang="en-US" dirty="0" smtClean="0">
                <a:solidFill>
                  <a:srgbClr val="3366FF"/>
                </a:solidFill>
              </a:rPr>
              <a:t>:  </a:t>
            </a: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cavity (Tesla-like) reached </a:t>
            </a:r>
            <a:r>
              <a:rPr lang="en-US" dirty="0" smtClean="0">
                <a:solidFill>
                  <a:srgbClr val="FF0000"/>
                </a:solidFill>
              </a:rPr>
              <a:t>35 </a:t>
            </a:r>
            <a:r>
              <a:rPr lang="en-US" dirty="0" smtClean="0">
                <a:solidFill>
                  <a:srgbClr val="000000"/>
                </a:solidFill>
              </a:rPr>
              <a:t>MV/</a:t>
            </a:r>
            <a:r>
              <a:rPr lang="en-US" dirty="0" err="1" smtClean="0">
                <a:solidFill>
                  <a:srgbClr val="000000"/>
                </a:solidFill>
              </a:rPr>
              <a:t>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r>
              <a:rPr lang="en-US" b="1" i="1" dirty="0" smtClean="0">
                <a:solidFill>
                  <a:srgbClr val="3366FF"/>
                </a:solidFill>
              </a:rPr>
              <a:t>MHI-KEK-</a:t>
            </a:r>
            <a:r>
              <a:rPr lang="en-US" b="1" i="1" u="sng" dirty="0" smtClean="0">
                <a:solidFill>
                  <a:srgbClr val="339966"/>
                </a:solidFill>
              </a:rPr>
              <a:t>S1-Global</a:t>
            </a:r>
            <a:r>
              <a:rPr lang="en-US" i="1" dirty="0" smtClean="0">
                <a:solidFill>
                  <a:srgbClr val="3366FF"/>
                </a:solidFill>
              </a:rPr>
              <a:t>:</a:t>
            </a:r>
            <a:r>
              <a:rPr lang="en-US" i="1" dirty="0" smtClean="0">
                <a:solidFill>
                  <a:schemeClr val="tx1"/>
                </a:solidFill>
              </a:rPr>
              <a:t> cavity (Tesla-like) reached </a:t>
            </a:r>
            <a:r>
              <a:rPr lang="en-US" i="1" dirty="0" smtClean="0">
                <a:solidFill>
                  <a:srgbClr val="FF0000"/>
                </a:solidFill>
              </a:rPr>
              <a:t>&gt; 35 </a:t>
            </a:r>
            <a:r>
              <a:rPr lang="en-US" i="1" dirty="0" smtClean="0">
                <a:solidFill>
                  <a:srgbClr val="000000"/>
                </a:solidFill>
              </a:rPr>
              <a:t>MV/</a:t>
            </a:r>
            <a:r>
              <a:rPr lang="en-US" i="1" dirty="0" err="1" smtClean="0">
                <a:solidFill>
                  <a:srgbClr val="000000"/>
                </a:solidFill>
              </a:rPr>
              <a:t>m</a:t>
            </a:r>
            <a:r>
              <a:rPr lang="en-US" i="1" dirty="0" smtClean="0">
                <a:solidFill>
                  <a:srgbClr val="339966"/>
                </a:solidFill>
              </a:rPr>
              <a:t> </a:t>
            </a:r>
          </a:p>
          <a:p>
            <a:pPr lvl="1"/>
            <a:endParaRPr lang="en-US" dirty="0" smtClean="0"/>
          </a:p>
          <a:p>
            <a:pPr>
              <a:buNone/>
            </a:pPr>
            <a:r>
              <a:rPr lang="en-US" dirty="0" smtClean="0"/>
              <a:t>Europe:</a:t>
            </a:r>
          </a:p>
          <a:p>
            <a:r>
              <a:rPr lang="en-US" b="1" dirty="0" smtClean="0">
                <a:solidFill>
                  <a:srgbClr val="3366FF"/>
                </a:solidFill>
              </a:rPr>
              <a:t>E-XFEL</a:t>
            </a:r>
            <a:r>
              <a:rPr lang="en-US" dirty="0" smtClean="0">
                <a:solidFill>
                  <a:srgbClr val="3366FF"/>
                </a:solidFill>
              </a:rPr>
              <a:t>: </a:t>
            </a:r>
            <a:r>
              <a:rPr lang="en-US" dirty="0" smtClean="0"/>
              <a:t>600 cavity production order placed (2 vendors)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A, Yamamoto, 10-10-19</a:t>
            </a:r>
            <a:endParaRPr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IWLC-10:  ILC-SCRF </a:t>
            </a:r>
            <a:endParaRPr lang="en-US" altLang="ja-JP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SCRF High-Gradient R&amp;D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 b="17943"/>
          <a:stretch>
            <a:fillRect/>
          </a:stretch>
        </p:blipFill>
        <p:spPr>
          <a:xfrm>
            <a:off x="212256" y="1028229"/>
            <a:ext cx="5539613" cy="2877021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 bwMode="auto">
          <a:xfrm>
            <a:off x="692150" y="1651000"/>
            <a:ext cx="49339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65222" y="1510784"/>
            <a:ext cx="501336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1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90%</a:t>
            </a:r>
            <a:endParaRPr kumimoji="0" lang="en-US" sz="11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62200" y="3511634"/>
            <a:ext cx="222250" cy="16158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05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&gt;35</a:t>
            </a:r>
            <a:endParaRPr kumimoji="0" lang="en-US" sz="105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 rot="5400000">
            <a:off x="1488775" y="2511209"/>
            <a:ext cx="20008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015706" y="3511634"/>
            <a:ext cx="222250" cy="16158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05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&gt;35</a:t>
            </a:r>
            <a:endParaRPr kumimoji="0" lang="en-US" sz="105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cxnSp>
        <p:nvCxnSpPr>
          <p:cNvPr id="20" name="Straight Connector 19"/>
          <p:cNvCxnSpPr/>
          <p:nvPr/>
        </p:nvCxnSpPr>
        <p:spPr bwMode="auto">
          <a:xfrm rot="5400000">
            <a:off x="4142281" y="2511209"/>
            <a:ext cx="20008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387350" y="1028229"/>
            <a:ext cx="172430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2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</a:t>
            </a:r>
            <a:r>
              <a:rPr kumimoji="0" lang="en-US" sz="1200" baseline="300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st</a:t>
            </a:r>
            <a:r>
              <a:rPr kumimoji="0" lang="en-US" sz="12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EP processing</a:t>
            </a:r>
            <a:endParaRPr kumimoji="0" lang="en-US" sz="12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45347" y="1050151"/>
            <a:ext cx="172430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2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2</a:t>
            </a:r>
            <a:r>
              <a:rPr kumimoji="0" lang="en-US" sz="1200" baseline="300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nd</a:t>
            </a:r>
            <a:r>
              <a:rPr kumimoji="0" lang="en-US" sz="12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EP processing</a:t>
            </a:r>
            <a:endParaRPr kumimoji="0" lang="en-US" sz="12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cxnSp>
        <p:nvCxnSpPr>
          <p:cNvPr id="26" name="Straight Connector 25"/>
          <p:cNvCxnSpPr/>
          <p:nvPr/>
        </p:nvCxnSpPr>
        <p:spPr bwMode="auto">
          <a:xfrm>
            <a:off x="692150" y="2474912"/>
            <a:ext cx="49339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65222" y="2349542"/>
            <a:ext cx="501336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05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50%</a:t>
            </a:r>
            <a:endParaRPr kumimoji="0" lang="en-US" sz="105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28" name="Picture 27" descr="MC900384020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0957" y="1446124"/>
            <a:ext cx="497555" cy="409751"/>
          </a:xfrm>
          <a:prstGeom prst="rect">
            <a:avLst/>
          </a:prstGeom>
        </p:spPr>
      </p:pic>
      <p:pic>
        <p:nvPicPr>
          <p:cNvPr id="29" name="Picture 28" descr="MC900384020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0957" y="2270036"/>
            <a:ext cx="497555" cy="409751"/>
          </a:xfrm>
          <a:prstGeom prst="rect">
            <a:avLst/>
          </a:prstGeom>
        </p:spPr>
      </p:pic>
      <p:sp>
        <p:nvSpPr>
          <p:cNvPr id="23" name="Smiley Face 22"/>
          <p:cNvSpPr/>
          <p:nvPr/>
        </p:nvSpPr>
        <p:spPr bwMode="auto">
          <a:xfrm>
            <a:off x="5107560" y="2139640"/>
            <a:ext cx="260792" cy="260792"/>
          </a:xfrm>
          <a:prstGeom prst="smileyFac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ctr" hangingPunct="0"/>
            <a:endParaRPr kumimoji="0" lang="en-US" smtClean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3547" y="3831082"/>
            <a:ext cx="5124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8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Production* cavities achieving specified gradient</a:t>
            </a:r>
            <a:endParaRPr kumimoji="0" lang="en-US" sz="18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751869" y="1446124"/>
            <a:ext cx="135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8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TDP-2 goal</a:t>
            </a:r>
            <a:endParaRPr kumimoji="0" lang="en-US" sz="18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751869" y="2270036"/>
            <a:ext cx="135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8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TDP-1 goal</a:t>
            </a:r>
            <a:endParaRPr kumimoji="0" lang="en-US" sz="18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6019800"/>
            <a:ext cx="5410200" cy="73866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400" dirty="0" smtClean="0">
                <a:solidFill>
                  <a:srgbClr val="FF0000"/>
                </a:solidFill>
                <a:latin typeface="Arial"/>
                <a:ea typeface="Arial Unicode MS"/>
                <a:cs typeface="Arial Unicode MS"/>
              </a:rPr>
              <a:t>Production</a:t>
            </a:r>
            <a:r>
              <a:rPr kumimoji="0" lang="en-US" sz="14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*: cavities having followed baseline ILC production process, as defined by specific cuts specified by the </a:t>
            </a:r>
            <a:r>
              <a:rPr kumimoji="0" lang="en-US" sz="1400" b="1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GDE International Database Team</a:t>
            </a:r>
            <a:endParaRPr kumimoji="0" lang="en-US" sz="1400" b="1" dirty="0">
              <a:solidFill>
                <a:srgbClr val="0000FF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1491" y="4152900"/>
            <a:ext cx="3376309" cy="2400300"/>
          </a:xfrm>
          <a:prstGeom prst="rect">
            <a:avLst/>
          </a:prstGeom>
          <a:ln>
            <a:solidFill>
              <a:srgbClr val="3366FF"/>
            </a:solidFill>
          </a:ln>
          <a:effectLst/>
        </p:spPr>
      </p:pic>
      <p:cxnSp>
        <p:nvCxnSpPr>
          <p:cNvPr id="37" name="Straight Connector 36"/>
          <p:cNvCxnSpPr/>
          <p:nvPr/>
        </p:nvCxnSpPr>
        <p:spPr bwMode="auto">
          <a:xfrm rot="5400000">
            <a:off x="7192633" y="5183550"/>
            <a:ext cx="20008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7403634" y="4719221"/>
            <a:ext cx="72437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400" dirty="0" smtClean="0">
                <a:solidFill>
                  <a:srgbClr val="FF0000"/>
                </a:solidFill>
                <a:latin typeface="Arial"/>
                <a:ea typeface="Arial Unicode MS"/>
                <a:cs typeface="Arial Unicode MS"/>
              </a:rPr>
              <a:t>35 MV/m</a:t>
            </a:r>
            <a:endParaRPr kumimoji="0" lang="en-US" sz="1400" dirty="0">
              <a:solidFill>
                <a:srgbClr val="FF0000"/>
              </a:solidFill>
              <a:latin typeface="Arial"/>
              <a:ea typeface="Arial Unicode MS"/>
              <a:cs typeface="Arial Unicode MS"/>
            </a:endParaRPr>
          </a:p>
        </p:txBody>
      </p:sp>
      <p:cxnSp>
        <p:nvCxnSpPr>
          <p:cNvPr id="39" name="Straight Connector 38"/>
          <p:cNvCxnSpPr/>
          <p:nvPr/>
        </p:nvCxnSpPr>
        <p:spPr bwMode="auto">
          <a:xfrm rot="5400000">
            <a:off x="6008708" y="5183550"/>
            <a:ext cx="20008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6218120" y="4719221"/>
            <a:ext cx="72437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40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22 MV/m</a:t>
            </a:r>
            <a:endParaRPr kumimoji="0" lang="en-US" sz="1400" dirty="0">
              <a:solidFill>
                <a:srgbClr val="0000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19801" y="2685871"/>
            <a:ext cx="3047999" cy="120032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80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Recent Results from </a:t>
            </a:r>
            <a:r>
              <a:rPr kumimoji="0" lang="en-US" sz="1800" dirty="0" smtClean="0">
                <a:solidFill>
                  <a:srgbClr val="FF0000"/>
                </a:solidFill>
                <a:latin typeface="Arial"/>
                <a:ea typeface="Arial Unicode MS"/>
                <a:cs typeface="Arial Unicode MS"/>
              </a:rPr>
              <a:t>JLab</a:t>
            </a:r>
            <a:r>
              <a:rPr kumimoji="0" lang="en-US" sz="180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 indicate separation of mechanical defects from surface preparation</a:t>
            </a:r>
            <a:endParaRPr kumimoji="0" lang="en-US" sz="1800" dirty="0">
              <a:solidFill>
                <a:srgbClr val="0000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486400" y="3962400"/>
            <a:ext cx="240643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tabLst>
                <a:tab pos="984250" algn="l"/>
              </a:tabLst>
            </a:pPr>
            <a:r>
              <a:rPr kumimoji="0" lang="en-US" sz="140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Average (&gt;35): 	</a:t>
            </a:r>
            <a:r>
              <a:rPr kumimoji="0" lang="en-US" sz="1400" dirty="0" smtClean="0">
                <a:solidFill>
                  <a:srgbClr val="FF0000"/>
                </a:solidFill>
                <a:latin typeface="Arial"/>
                <a:ea typeface="Arial Unicode MS"/>
                <a:cs typeface="Arial Unicode MS"/>
              </a:rPr>
              <a:t>~39 MV/m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tabLst>
                <a:tab pos="984250" algn="l"/>
              </a:tabLst>
            </a:pPr>
            <a:r>
              <a:rPr kumimoji="0" lang="en-US" sz="140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Yield: 11/14 		</a:t>
            </a:r>
            <a:r>
              <a:rPr kumimoji="0" lang="en-US" sz="1400" dirty="0" smtClean="0">
                <a:solidFill>
                  <a:srgbClr val="FF0000"/>
                </a:solidFill>
                <a:latin typeface="Arial"/>
                <a:ea typeface="Arial Unicode MS"/>
                <a:cs typeface="Arial Unicode MS"/>
              </a:rPr>
              <a:t>~78%</a:t>
            </a:r>
            <a:endParaRPr kumimoji="0" lang="en-US" sz="1400" dirty="0">
              <a:solidFill>
                <a:srgbClr val="FF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4" name="Oval 43"/>
          <p:cNvSpPr/>
          <p:nvPr/>
        </p:nvSpPr>
        <p:spPr bwMode="auto">
          <a:xfrm>
            <a:off x="5894024" y="5360122"/>
            <a:ext cx="1376726" cy="631230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ctr" hangingPunct="0"/>
            <a:endParaRPr kumimoji="0" lang="en-US" smtClean="0">
              <a:solidFill>
                <a:srgbClr val="000000"/>
              </a:solidFill>
            </a:endParaRPr>
          </a:p>
        </p:txBody>
      </p:sp>
      <p:cxnSp>
        <p:nvCxnSpPr>
          <p:cNvPr id="47" name="Straight Arrow Connector 46"/>
          <p:cNvCxnSpPr>
            <a:endCxn id="44" idx="2"/>
          </p:cNvCxnSpPr>
          <p:nvPr/>
        </p:nvCxnSpPr>
        <p:spPr bwMode="auto">
          <a:xfrm flipH="1">
            <a:off x="5894024" y="5017532"/>
            <a:ext cx="539483" cy="6582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Down Arrow 48"/>
          <p:cNvSpPr/>
          <p:nvPr/>
        </p:nvSpPr>
        <p:spPr bwMode="auto">
          <a:xfrm>
            <a:off x="8229600" y="3886200"/>
            <a:ext cx="326717" cy="56153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ctr" hangingPunct="0"/>
            <a:endParaRPr kumimoji="0" lang="en-US" smtClean="0">
              <a:solidFill>
                <a:srgbClr val="0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258636">
            <a:off x="6891826" y="1282915"/>
            <a:ext cx="2208332" cy="4001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2000" dirty="0" smtClean="0">
                <a:solidFill>
                  <a:srgbClr val="FFFFFF"/>
                </a:solidFill>
              </a:rPr>
              <a:t>statistics still low </a:t>
            </a:r>
            <a:r>
              <a:rPr kumimoji="0" lang="en-US" sz="2000" dirty="0" smtClean="0">
                <a:solidFill>
                  <a:srgbClr val="FFFFFF"/>
                </a:solidFill>
                <a:sym typeface="Wingdings"/>
              </a:rPr>
              <a:t>!</a:t>
            </a:r>
            <a:endParaRPr kumimoji="0" lang="en-US" sz="2000" dirty="0">
              <a:solidFill>
                <a:srgbClr val="FFFFFF"/>
              </a:solidFill>
            </a:endParaRPr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" y="4230544"/>
            <a:ext cx="4038600" cy="1713056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SCRF High-Gradient R&amp;D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 b="17943"/>
          <a:stretch>
            <a:fillRect/>
          </a:stretch>
        </p:blipFill>
        <p:spPr>
          <a:xfrm>
            <a:off x="212256" y="1028229"/>
            <a:ext cx="5539613" cy="2877021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 bwMode="auto">
          <a:xfrm>
            <a:off x="692150" y="1651000"/>
            <a:ext cx="49339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65222" y="1510784"/>
            <a:ext cx="501336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1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90%</a:t>
            </a:r>
            <a:endParaRPr kumimoji="0" lang="en-US" sz="11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62200" y="3511634"/>
            <a:ext cx="222250" cy="16158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05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&gt;35</a:t>
            </a:r>
            <a:endParaRPr kumimoji="0" lang="en-US" sz="105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 rot="5400000">
            <a:off x="1488775" y="2511209"/>
            <a:ext cx="20008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015706" y="3511634"/>
            <a:ext cx="222250" cy="16158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05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&gt;35</a:t>
            </a:r>
            <a:endParaRPr kumimoji="0" lang="en-US" sz="105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cxnSp>
        <p:nvCxnSpPr>
          <p:cNvPr id="20" name="Straight Connector 19"/>
          <p:cNvCxnSpPr/>
          <p:nvPr/>
        </p:nvCxnSpPr>
        <p:spPr bwMode="auto">
          <a:xfrm rot="5400000">
            <a:off x="4142281" y="2511209"/>
            <a:ext cx="20008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387350" y="1028229"/>
            <a:ext cx="172430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2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</a:t>
            </a:r>
            <a:r>
              <a:rPr kumimoji="0" lang="en-US" sz="1200" baseline="300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st</a:t>
            </a:r>
            <a:r>
              <a:rPr kumimoji="0" lang="en-US" sz="12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EP processing</a:t>
            </a:r>
            <a:endParaRPr kumimoji="0" lang="en-US" sz="12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45347" y="1050151"/>
            <a:ext cx="172430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2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2</a:t>
            </a:r>
            <a:r>
              <a:rPr kumimoji="0" lang="en-US" sz="1200" baseline="300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nd</a:t>
            </a:r>
            <a:r>
              <a:rPr kumimoji="0" lang="en-US" sz="12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EP processing</a:t>
            </a:r>
            <a:endParaRPr kumimoji="0" lang="en-US" sz="12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cxnSp>
        <p:nvCxnSpPr>
          <p:cNvPr id="26" name="Straight Connector 25"/>
          <p:cNvCxnSpPr/>
          <p:nvPr/>
        </p:nvCxnSpPr>
        <p:spPr bwMode="auto">
          <a:xfrm>
            <a:off x="692150" y="2474912"/>
            <a:ext cx="49339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65222" y="2349542"/>
            <a:ext cx="501336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05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50%</a:t>
            </a:r>
            <a:endParaRPr kumimoji="0" lang="en-US" sz="105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28" name="Picture 27" descr="MC900384020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0957" y="1446124"/>
            <a:ext cx="497555" cy="409751"/>
          </a:xfrm>
          <a:prstGeom prst="rect">
            <a:avLst/>
          </a:prstGeom>
        </p:spPr>
      </p:pic>
      <p:pic>
        <p:nvPicPr>
          <p:cNvPr id="29" name="Picture 28" descr="MC900384020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0957" y="2270036"/>
            <a:ext cx="497555" cy="409751"/>
          </a:xfrm>
          <a:prstGeom prst="rect">
            <a:avLst/>
          </a:prstGeom>
        </p:spPr>
      </p:pic>
      <p:sp>
        <p:nvSpPr>
          <p:cNvPr id="23" name="Smiley Face 22"/>
          <p:cNvSpPr/>
          <p:nvPr/>
        </p:nvSpPr>
        <p:spPr bwMode="auto">
          <a:xfrm>
            <a:off x="5107560" y="2139640"/>
            <a:ext cx="260792" cy="260792"/>
          </a:xfrm>
          <a:prstGeom prst="smileyFac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ctr" hangingPunct="0"/>
            <a:endParaRPr kumimoji="0" lang="en-US" smtClean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3547" y="3831082"/>
            <a:ext cx="5124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8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Production* cavities achieving specified gradient</a:t>
            </a:r>
            <a:endParaRPr kumimoji="0" lang="en-US" sz="18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751869" y="1446124"/>
            <a:ext cx="135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8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TDP-2 goal</a:t>
            </a:r>
            <a:endParaRPr kumimoji="0" lang="en-US" sz="18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751869" y="2270036"/>
            <a:ext cx="135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8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TDP-1 goal</a:t>
            </a:r>
            <a:endParaRPr kumimoji="0" lang="en-US" sz="18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8600" y="6019800"/>
            <a:ext cx="5410200" cy="73866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400" dirty="0" smtClean="0">
                <a:solidFill>
                  <a:srgbClr val="FF0000"/>
                </a:solidFill>
                <a:latin typeface="Arial"/>
                <a:ea typeface="Arial Unicode MS"/>
                <a:cs typeface="Arial Unicode MS"/>
              </a:rPr>
              <a:t>Production</a:t>
            </a:r>
            <a:r>
              <a:rPr kumimoji="0" lang="en-US" sz="14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*: cavities having followed baseline ILC production process, as defined by specific cuts specified by the </a:t>
            </a:r>
            <a:r>
              <a:rPr kumimoji="0" lang="en-US" sz="1400" b="1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GDE International Database Team</a:t>
            </a:r>
            <a:endParaRPr kumimoji="0" lang="en-US" sz="1400" b="1" dirty="0">
              <a:solidFill>
                <a:srgbClr val="0000FF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1491" y="4152900"/>
            <a:ext cx="3376309" cy="2400300"/>
          </a:xfrm>
          <a:prstGeom prst="rect">
            <a:avLst/>
          </a:prstGeom>
          <a:ln>
            <a:solidFill>
              <a:srgbClr val="3366FF"/>
            </a:solidFill>
          </a:ln>
          <a:effectLst/>
        </p:spPr>
      </p:pic>
      <p:cxnSp>
        <p:nvCxnSpPr>
          <p:cNvPr id="37" name="Straight Connector 36"/>
          <p:cNvCxnSpPr/>
          <p:nvPr/>
        </p:nvCxnSpPr>
        <p:spPr bwMode="auto">
          <a:xfrm rot="5400000">
            <a:off x="7192633" y="5183550"/>
            <a:ext cx="20008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7403634" y="4719221"/>
            <a:ext cx="72437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400" dirty="0" smtClean="0">
                <a:solidFill>
                  <a:srgbClr val="FF0000"/>
                </a:solidFill>
                <a:latin typeface="Arial"/>
                <a:ea typeface="Arial Unicode MS"/>
                <a:cs typeface="Arial Unicode MS"/>
              </a:rPr>
              <a:t>35 MV/m</a:t>
            </a:r>
            <a:endParaRPr kumimoji="0" lang="en-US" sz="1400" dirty="0">
              <a:solidFill>
                <a:srgbClr val="FF0000"/>
              </a:solidFill>
              <a:latin typeface="Arial"/>
              <a:ea typeface="Arial Unicode MS"/>
              <a:cs typeface="Arial Unicode MS"/>
            </a:endParaRPr>
          </a:p>
        </p:txBody>
      </p:sp>
      <p:cxnSp>
        <p:nvCxnSpPr>
          <p:cNvPr id="39" name="Straight Connector 38"/>
          <p:cNvCxnSpPr/>
          <p:nvPr/>
        </p:nvCxnSpPr>
        <p:spPr bwMode="auto">
          <a:xfrm rot="5400000">
            <a:off x="6008708" y="5183550"/>
            <a:ext cx="200085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6218120" y="4719221"/>
            <a:ext cx="72437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40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22 MV/m</a:t>
            </a:r>
            <a:endParaRPr kumimoji="0" lang="en-US" sz="1400" dirty="0">
              <a:solidFill>
                <a:srgbClr val="0000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19801" y="2685871"/>
            <a:ext cx="3047999" cy="120032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80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Recent Results from </a:t>
            </a:r>
            <a:r>
              <a:rPr kumimoji="0" lang="en-US" sz="1800" dirty="0" smtClean="0">
                <a:solidFill>
                  <a:srgbClr val="FF0000"/>
                </a:solidFill>
                <a:latin typeface="Arial"/>
                <a:ea typeface="Arial Unicode MS"/>
                <a:cs typeface="Arial Unicode MS"/>
              </a:rPr>
              <a:t>JLab</a:t>
            </a:r>
            <a:r>
              <a:rPr kumimoji="0" lang="en-US" sz="180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 indicate separation of mechanical defects from surface preparation</a:t>
            </a:r>
            <a:endParaRPr kumimoji="0" lang="en-US" sz="1800" dirty="0">
              <a:solidFill>
                <a:srgbClr val="0000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486400" y="3962400"/>
            <a:ext cx="240643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tabLst>
                <a:tab pos="984250" algn="l"/>
              </a:tabLst>
            </a:pPr>
            <a:r>
              <a:rPr kumimoji="0" lang="en-US" sz="140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Average (&gt;35): 	</a:t>
            </a:r>
            <a:r>
              <a:rPr kumimoji="0" lang="en-US" sz="1400" dirty="0" smtClean="0">
                <a:solidFill>
                  <a:srgbClr val="FF0000"/>
                </a:solidFill>
                <a:latin typeface="Arial"/>
                <a:ea typeface="Arial Unicode MS"/>
                <a:cs typeface="Arial Unicode MS"/>
              </a:rPr>
              <a:t>~39 MV/m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tabLst>
                <a:tab pos="984250" algn="l"/>
              </a:tabLst>
            </a:pPr>
            <a:r>
              <a:rPr kumimoji="0" lang="en-US" sz="140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Yield: 11/14 		</a:t>
            </a:r>
            <a:r>
              <a:rPr kumimoji="0" lang="en-US" sz="1400" dirty="0" smtClean="0">
                <a:solidFill>
                  <a:srgbClr val="FF0000"/>
                </a:solidFill>
                <a:latin typeface="Arial"/>
                <a:ea typeface="Arial Unicode MS"/>
                <a:cs typeface="Arial Unicode MS"/>
              </a:rPr>
              <a:t>~78%</a:t>
            </a:r>
            <a:endParaRPr kumimoji="0" lang="en-US" sz="1400" dirty="0">
              <a:solidFill>
                <a:srgbClr val="FF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4" name="Oval 43"/>
          <p:cNvSpPr/>
          <p:nvPr/>
        </p:nvSpPr>
        <p:spPr bwMode="auto">
          <a:xfrm>
            <a:off x="5894024" y="5360122"/>
            <a:ext cx="1376726" cy="631230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ctr" hangingPunct="0"/>
            <a:endParaRPr kumimoji="0" lang="en-US" smtClean="0">
              <a:solidFill>
                <a:srgbClr val="000000"/>
              </a:solidFill>
            </a:endParaRPr>
          </a:p>
        </p:txBody>
      </p:sp>
      <p:cxnSp>
        <p:nvCxnSpPr>
          <p:cNvPr id="47" name="Straight Arrow Connector 46"/>
          <p:cNvCxnSpPr>
            <a:endCxn id="44" idx="2"/>
          </p:cNvCxnSpPr>
          <p:nvPr/>
        </p:nvCxnSpPr>
        <p:spPr bwMode="auto">
          <a:xfrm flipH="1">
            <a:off x="5894024" y="5017532"/>
            <a:ext cx="539483" cy="6582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Down Arrow 48"/>
          <p:cNvSpPr/>
          <p:nvPr/>
        </p:nvSpPr>
        <p:spPr bwMode="auto">
          <a:xfrm>
            <a:off x="8229600" y="3886200"/>
            <a:ext cx="326717" cy="56153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ctr" hangingPunct="0"/>
            <a:endParaRPr kumimoji="0" lang="en-US" smtClean="0">
              <a:solidFill>
                <a:srgbClr val="0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258636">
            <a:off x="6891826" y="1282915"/>
            <a:ext cx="2208332" cy="4001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2000" dirty="0" smtClean="0">
                <a:solidFill>
                  <a:srgbClr val="FFFFFF"/>
                </a:solidFill>
              </a:rPr>
              <a:t>statistics still low !</a:t>
            </a:r>
            <a:endParaRPr kumimoji="0" lang="en-US" sz="2000" dirty="0">
              <a:solidFill>
                <a:srgbClr val="FFFFFF"/>
              </a:solidFill>
            </a:endParaRPr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" y="4230544"/>
            <a:ext cx="4038600" cy="1713056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45" name="テキスト ボックス 44"/>
          <p:cNvSpPr txBox="1"/>
          <p:nvPr/>
        </p:nvSpPr>
        <p:spPr>
          <a:xfrm>
            <a:off x="5638800" y="4458831"/>
            <a:ext cx="3429000" cy="2246769"/>
          </a:xfrm>
          <a:prstGeom prst="rect">
            <a:avLst/>
          </a:prstGeom>
          <a:solidFill>
            <a:srgbClr val="FFFF00">
              <a:alpha val="84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i="1" dirty="0" smtClean="0">
                <a:solidFill>
                  <a:srgbClr val="3366FF"/>
                </a:solidFill>
              </a:rPr>
              <a:t>More report </a:t>
            </a:r>
            <a:r>
              <a:rPr lang="en-US" altLang="ja-JP" sz="2000" i="1" dirty="0" smtClean="0">
                <a:solidFill>
                  <a:srgbClr val="3366FF"/>
                </a:solidFill>
              </a:rPr>
              <a:t>by R. </a:t>
            </a:r>
            <a:r>
              <a:rPr lang="en-US" altLang="ja-JP" sz="2000" i="1" dirty="0" err="1" smtClean="0">
                <a:solidFill>
                  <a:srgbClr val="3366FF"/>
                </a:solidFill>
              </a:rPr>
              <a:t>Geng</a:t>
            </a:r>
            <a:r>
              <a:rPr lang="en-US" altLang="ja-JP" sz="2000" i="1" dirty="0" smtClean="0">
                <a:solidFill>
                  <a:srgbClr val="3366FF"/>
                </a:solidFill>
              </a:rPr>
              <a:t>, on Thursday: </a:t>
            </a:r>
          </a:p>
          <a:p>
            <a:endParaRPr kumimoji="1" lang="en-US" altLang="ja-JP" sz="2000" dirty="0" smtClean="0"/>
          </a:p>
          <a:p>
            <a:r>
              <a:rPr kumimoji="1" lang="en-US" altLang="ja-JP" sz="2000" dirty="0" smtClean="0"/>
              <a:t>The most </a:t>
            </a:r>
            <a:r>
              <a:rPr lang="en-US" altLang="ja-JP" sz="2000" dirty="0" smtClean="0"/>
              <a:t>updated result: </a:t>
            </a:r>
            <a:r>
              <a:rPr lang="en-US" altLang="ja-JP" sz="2000" dirty="0" smtClean="0">
                <a:solidFill>
                  <a:srgbClr val="FF0000"/>
                </a:solidFill>
              </a:rPr>
              <a:t>Yield:  ~ 90 %</a:t>
            </a:r>
            <a:r>
              <a:rPr lang="en-US" altLang="ja-JP" sz="2000" dirty="0" smtClean="0"/>
              <a:t> (= 9/10) </a:t>
            </a:r>
          </a:p>
          <a:p>
            <a:r>
              <a:rPr lang="en-US" altLang="ja-JP" sz="2000" dirty="0" smtClean="0"/>
              <a:t>at &gt; 35 MV/</a:t>
            </a:r>
            <a:r>
              <a:rPr lang="en-US" altLang="ja-JP" sz="2000" dirty="0" err="1" smtClean="0"/>
              <a:t>m</a:t>
            </a:r>
            <a:r>
              <a:rPr lang="en-US" altLang="ja-JP" sz="2000" dirty="0" smtClean="0"/>
              <a:t> and Q0 &gt; 8 E9 </a:t>
            </a:r>
          </a:p>
          <a:p>
            <a:endParaRPr kumimoji="1" lang="ja-JP" altLang="en-US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7045" name="Straight Connector 21"/>
          <p:cNvCxnSpPr>
            <a:cxnSpLocks noChangeShapeType="1"/>
          </p:cNvCxnSpPr>
          <p:nvPr/>
        </p:nvCxnSpPr>
        <p:spPr bwMode="auto">
          <a:xfrm rot="5400000">
            <a:off x="1350963" y="2455863"/>
            <a:ext cx="27559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</p:cxnSp>
      <p:sp>
        <p:nvSpPr>
          <p:cNvPr id="87046" name="Title 1"/>
          <p:cNvSpPr>
            <a:spLocks noGrp="1"/>
          </p:cNvSpPr>
          <p:nvPr>
            <p:ph type="title" idx="4294967295"/>
          </p:nvPr>
        </p:nvSpPr>
        <p:spPr>
          <a:xfrm>
            <a:off x="1447800" y="0"/>
            <a:ext cx="7467600" cy="685800"/>
          </a:xfrm>
          <a:noFill/>
        </p:spPr>
        <p:txBody>
          <a:bodyPr/>
          <a:lstStyle/>
          <a:p>
            <a:r>
              <a:rPr kumimoji="0" lang="en-GB" altLang="ja-JP" sz="3200" b="1" dirty="0"/>
              <a:t>Technical Design Phase </a:t>
            </a:r>
            <a:r>
              <a:rPr kumimoji="0" lang="en-GB" altLang="ja-JP" sz="3200" b="1" dirty="0">
                <a:solidFill>
                  <a:schemeClr val="tx1"/>
                </a:solidFill>
              </a:rPr>
              <a:t>and Beyond</a:t>
            </a:r>
          </a:p>
        </p:txBody>
      </p:sp>
      <p:cxnSp>
        <p:nvCxnSpPr>
          <p:cNvPr id="87047" name="Straight Connector 5"/>
          <p:cNvCxnSpPr>
            <a:cxnSpLocks noChangeShapeType="1"/>
          </p:cNvCxnSpPr>
          <p:nvPr/>
        </p:nvCxnSpPr>
        <p:spPr bwMode="auto">
          <a:xfrm rot="5400000">
            <a:off x="-2218531" y="3648869"/>
            <a:ext cx="5029200" cy="17462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</p:cxnSp>
      <p:cxnSp>
        <p:nvCxnSpPr>
          <p:cNvPr id="87048" name="Straight Connector 7"/>
          <p:cNvCxnSpPr>
            <a:cxnSpLocks noChangeShapeType="1"/>
          </p:cNvCxnSpPr>
          <p:nvPr/>
        </p:nvCxnSpPr>
        <p:spPr bwMode="auto">
          <a:xfrm rot="16200000" flipH="1">
            <a:off x="-266700" y="3771900"/>
            <a:ext cx="49530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</p:cxnSp>
      <p:sp>
        <p:nvSpPr>
          <p:cNvPr id="87049" name="Right Arrow 9"/>
          <p:cNvSpPr>
            <a:spLocks noChangeArrowheads="1"/>
          </p:cNvSpPr>
          <p:nvPr/>
        </p:nvSpPr>
        <p:spPr bwMode="auto">
          <a:xfrm>
            <a:off x="381000" y="5105400"/>
            <a:ext cx="2286000" cy="714375"/>
          </a:xfrm>
          <a:prstGeom prst="rightArrow">
            <a:avLst>
              <a:gd name="adj1" fmla="val 50000"/>
              <a:gd name="adj2" fmla="val 3637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kumimoji="0" lang="en-GB" altLang="ja-JP" sz="2000" b="1"/>
              <a:t>AD&amp;I studies</a:t>
            </a:r>
          </a:p>
        </p:txBody>
      </p:sp>
      <p:sp>
        <p:nvSpPr>
          <p:cNvPr id="87050" name="TextBox 10"/>
          <p:cNvSpPr txBox="1">
            <a:spLocks noChangeArrowheads="1"/>
          </p:cNvSpPr>
          <p:nvPr/>
        </p:nvSpPr>
        <p:spPr bwMode="auto">
          <a:xfrm>
            <a:off x="381000" y="5791200"/>
            <a:ext cx="8693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GB" altLang="ja-JP" sz="2400" b="1" dirty="0"/>
              <a:t>2009</a:t>
            </a:r>
          </a:p>
        </p:txBody>
      </p:sp>
      <p:sp>
        <p:nvSpPr>
          <p:cNvPr id="87051" name="TextBox 11"/>
          <p:cNvSpPr txBox="1">
            <a:spLocks noChangeArrowheads="1"/>
          </p:cNvSpPr>
          <p:nvPr/>
        </p:nvSpPr>
        <p:spPr bwMode="auto">
          <a:xfrm>
            <a:off x="2209800" y="5791200"/>
            <a:ext cx="8693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GB" altLang="ja-JP" sz="2400" b="1"/>
              <a:t>2010</a:t>
            </a:r>
          </a:p>
        </p:txBody>
      </p:sp>
      <p:sp>
        <p:nvSpPr>
          <p:cNvPr id="87052" name="Right Arrow 18"/>
          <p:cNvSpPr>
            <a:spLocks noChangeArrowheads="1"/>
          </p:cNvSpPr>
          <p:nvPr/>
        </p:nvSpPr>
        <p:spPr bwMode="auto">
          <a:xfrm>
            <a:off x="0" y="3429000"/>
            <a:ext cx="9144000" cy="785813"/>
          </a:xfrm>
          <a:prstGeom prst="rightArrow">
            <a:avLst>
              <a:gd name="adj1" fmla="val 50000"/>
              <a:gd name="adj2" fmla="val 95515"/>
            </a:avLst>
          </a:prstGeom>
          <a:solidFill>
            <a:srgbClr val="C9DA2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kumimoji="0" lang="en-GB" altLang="ja-JP" sz="2000" b="1"/>
              <a:t>                                                           RDR ACD concepts</a:t>
            </a:r>
          </a:p>
        </p:txBody>
      </p:sp>
      <p:sp>
        <p:nvSpPr>
          <p:cNvPr id="87053" name="Right Arrow 18"/>
          <p:cNvSpPr>
            <a:spLocks noChangeArrowheads="1"/>
          </p:cNvSpPr>
          <p:nvPr/>
        </p:nvSpPr>
        <p:spPr bwMode="auto">
          <a:xfrm>
            <a:off x="0" y="4267200"/>
            <a:ext cx="9144000" cy="785813"/>
          </a:xfrm>
          <a:prstGeom prst="rightArrow">
            <a:avLst>
              <a:gd name="adj1" fmla="val 50000"/>
              <a:gd name="adj2" fmla="val 95515"/>
            </a:avLst>
          </a:prstGeom>
          <a:solidFill>
            <a:srgbClr val="C9DA2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kumimoji="0" lang="en-GB" altLang="ja-JP" sz="2000" b="1"/>
              <a:t>                                                          R&amp;D Demonstrations</a:t>
            </a:r>
          </a:p>
        </p:txBody>
      </p:sp>
      <p:cxnSp>
        <p:nvCxnSpPr>
          <p:cNvPr id="87054" name="Straight Connector 7"/>
          <p:cNvCxnSpPr>
            <a:cxnSpLocks noChangeShapeType="1"/>
          </p:cNvCxnSpPr>
          <p:nvPr/>
        </p:nvCxnSpPr>
        <p:spPr bwMode="auto">
          <a:xfrm rot="16200000" flipH="1">
            <a:off x="1714500" y="3771900"/>
            <a:ext cx="49530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</p:cxnSp>
      <p:cxnSp>
        <p:nvCxnSpPr>
          <p:cNvPr id="87055" name="Straight Connector 7"/>
          <p:cNvCxnSpPr>
            <a:cxnSpLocks noChangeShapeType="1"/>
          </p:cNvCxnSpPr>
          <p:nvPr/>
        </p:nvCxnSpPr>
        <p:spPr bwMode="auto">
          <a:xfrm rot="16200000" flipH="1">
            <a:off x="5600700" y="3848100"/>
            <a:ext cx="49530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</p:cxnSp>
      <p:sp>
        <p:nvSpPr>
          <p:cNvPr id="87056" name="Right Arrow 3"/>
          <p:cNvSpPr>
            <a:spLocks noChangeArrowheads="1"/>
          </p:cNvSpPr>
          <p:nvPr/>
        </p:nvSpPr>
        <p:spPr bwMode="auto">
          <a:xfrm>
            <a:off x="5181600" y="1371600"/>
            <a:ext cx="2438400" cy="1219200"/>
          </a:xfrm>
          <a:prstGeom prst="rightArrow">
            <a:avLst>
              <a:gd name="adj1" fmla="val 50000"/>
              <a:gd name="adj2" fmla="val 1641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kumimoji="0" lang="en-GB" altLang="ja-JP" sz="2000" b="1" dirty="0"/>
              <a:t>    </a:t>
            </a:r>
            <a:r>
              <a:rPr kumimoji="0" lang="en-GB" altLang="ja-JP" sz="1800" b="1" dirty="0"/>
              <a:t>TDP Baseline Technical Design</a:t>
            </a:r>
          </a:p>
        </p:txBody>
      </p:sp>
      <p:cxnSp>
        <p:nvCxnSpPr>
          <p:cNvPr id="87057" name="Straight Connector 7"/>
          <p:cNvCxnSpPr>
            <a:cxnSpLocks noChangeShapeType="1"/>
          </p:cNvCxnSpPr>
          <p:nvPr/>
        </p:nvCxnSpPr>
        <p:spPr bwMode="auto">
          <a:xfrm rot="16200000" flipH="1">
            <a:off x="3695700" y="3924300"/>
            <a:ext cx="49530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</p:cxnSp>
      <p:sp>
        <p:nvSpPr>
          <p:cNvPr id="87058" name="TextBox 11"/>
          <p:cNvSpPr txBox="1">
            <a:spLocks noChangeArrowheads="1"/>
          </p:cNvSpPr>
          <p:nvPr/>
        </p:nvSpPr>
        <p:spPr bwMode="auto">
          <a:xfrm>
            <a:off x="4557833" y="5791200"/>
            <a:ext cx="8523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GB" altLang="ja-JP" sz="2400" b="1" dirty="0"/>
              <a:t>2011</a:t>
            </a:r>
          </a:p>
        </p:txBody>
      </p:sp>
      <p:sp>
        <p:nvSpPr>
          <p:cNvPr id="87059" name="TextBox 11"/>
          <p:cNvSpPr txBox="1">
            <a:spLocks noChangeArrowheads="1"/>
          </p:cNvSpPr>
          <p:nvPr/>
        </p:nvSpPr>
        <p:spPr bwMode="auto">
          <a:xfrm>
            <a:off x="6172200" y="5791200"/>
            <a:ext cx="8693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GB" altLang="ja-JP" sz="2400" b="1"/>
              <a:t>2012</a:t>
            </a:r>
          </a:p>
        </p:txBody>
      </p:sp>
      <p:sp>
        <p:nvSpPr>
          <p:cNvPr id="87060" name="TextBox 11"/>
          <p:cNvSpPr txBox="1">
            <a:spLocks noChangeArrowheads="1"/>
          </p:cNvSpPr>
          <p:nvPr/>
        </p:nvSpPr>
        <p:spPr bwMode="auto">
          <a:xfrm>
            <a:off x="8153400" y="5791200"/>
            <a:ext cx="8693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GB" altLang="ja-JP" sz="2400" b="1"/>
              <a:t>2013</a:t>
            </a:r>
          </a:p>
        </p:txBody>
      </p:sp>
      <p:sp>
        <p:nvSpPr>
          <p:cNvPr id="87061" name="AutoShape 18"/>
          <p:cNvSpPr>
            <a:spLocks noChangeArrowheads="1"/>
          </p:cNvSpPr>
          <p:nvPr/>
        </p:nvSpPr>
        <p:spPr bwMode="auto">
          <a:xfrm>
            <a:off x="0" y="1600200"/>
            <a:ext cx="2209800" cy="685800"/>
          </a:xfrm>
          <a:custGeom>
            <a:avLst/>
            <a:gdLst>
              <a:gd name="T0" fmla="*/ 169556113 w 21600"/>
              <a:gd name="T1" fmla="*/ 0 h 21600"/>
              <a:gd name="T2" fmla="*/ 0 w 21600"/>
              <a:gd name="T3" fmla="*/ 10887075 h 21600"/>
              <a:gd name="T4" fmla="*/ 169556113 w 21600"/>
              <a:gd name="T5" fmla="*/ 21774150 h 21600"/>
              <a:gd name="T6" fmla="*/ 226074817 w 21600"/>
              <a:gd name="T7" fmla="*/ 10887075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kumimoji="0" lang="en-US" altLang="ja-JP" sz="2000" b="1"/>
              <a:t>RDR Baseline</a:t>
            </a:r>
          </a:p>
        </p:txBody>
      </p:sp>
      <p:sp>
        <p:nvSpPr>
          <p:cNvPr id="87062" name="AutoShape 19"/>
          <p:cNvSpPr>
            <a:spLocks noChangeArrowheads="1"/>
          </p:cNvSpPr>
          <p:nvPr/>
        </p:nvSpPr>
        <p:spPr bwMode="auto">
          <a:xfrm>
            <a:off x="2438400" y="2133600"/>
            <a:ext cx="685800" cy="3657600"/>
          </a:xfrm>
          <a:prstGeom prst="upArrow">
            <a:avLst>
              <a:gd name="adj1" fmla="val 50000"/>
              <a:gd name="adj2" fmla="val 1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kumimoji="0" lang="ja-JP" altLang="en-US"/>
          </a:p>
        </p:txBody>
      </p:sp>
      <p:sp>
        <p:nvSpPr>
          <p:cNvPr id="87063" name="Text Box 21"/>
          <p:cNvSpPr txBox="1">
            <a:spLocks noChangeArrowheads="1"/>
          </p:cNvSpPr>
          <p:nvPr/>
        </p:nvSpPr>
        <p:spPr bwMode="auto">
          <a:xfrm>
            <a:off x="2514600" y="2667000"/>
            <a:ext cx="4889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prstTxWarp prst="textNoShape">
              <a:avLst/>
            </a:prstTxWarp>
            <a:spAutoFit/>
          </a:bodyPr>
          <a:lstStyle/>
          <a:p>
            <a:r>
              <a:rPr kumimoji="0" lang="en-US" altLang="ja-JP" sz="2000" b="1" dirty="0"/>
              <a:t>Beijing Workshop</a:t>
            </a:r>
          </a:p>
        </p:txBody>
      </p:sp>
      <p:sp>
        <p:nvSpPr>
          <p:cNvPr id="87064" name="AutoShape 22"/>
          <p:cNvSpPr>
            <a:spLocks noChangeArrowheads="1"/>
          </p:cNvSpPr>
          <p:nvPr/>
        </p:nvSpPr>
        <p:spPr bwMode="auto">
          <a:xfrm>
            <a:off x="7543800" y="1371600"/>
            <a:ext cx="1219200" cy="12954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CC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kumimoji="0" lang="en-US" altLang="ja-JP" sz="3200" b="1" dirty="0" smtClean="0">
                <a:latin typeface="Arial Black" pitchFamily="-112" charset="0"/>
              </a:rPr>
              <a:t>TDR</a:t>
            </a:r>
            <a:endParaRPr kumimoji="0" lang="en-US" altLang="ja-JP" b="1" dirty="0">
              <a:latin typeface="Arial Black" pitchFamily="-112" charset="0"/>
            </a:endParaRPr>
          </a:p>
        </p:txBody>
      </p:sp>
      <p:sp>
        <p:nvSpPr>
          <p:cNvPr id="87065" name="Line 23"/>
          <p:cNvSpPr>
            <a:spLocks noChangeShapeType="1"/>
          </p:cNvSpPr>
          <p:nvPr/>
        </p:nvSpPr>
        <p:spPr bwMode="auto">
          <a:xfrm>
            <a:off x="2133600" y="5486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066" name="Line 24"/>
          <p:cNvSpPr>
            <a:spLocks noChangeShapeType="1"/>
          </p:cNvSpPr>
          <p:nvPr/>
        </p:nvSpPr>
        <p:spPr bwMode="auto">
          <a:xfrm>
            <a:off x="2057400" y="4648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067" name="Line 25"/>
          <p:cNvSpPr>
            <a:spLocks noChangeShapeType="1"/>
          </p:cNvSpPr>
          <p:nvPr/>
        </p:nvSpPr>
        <p:spPr bwMode="auto">
          <a:xfrm>
            <a:off x="2133600" y="3810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7068" name="Text Box 26"/>
          <p:cNvSpPr txBox="1">
            <a:spLocks noChangeArrowheads="1"/>
          </p:cNvSpPr>
          <p:nvPr/>
        </p:nvSpPr>
        <p:spPr bwMode="auto">
          <a:xfrm>
            <a:off x="1066800" y="2590800"/>
            <a:ext cx="1222084" cy="523220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sz="2800" b="1" dirty="0"/>
              <a:t>TDP-1</a:t>
            </a:r>
          </a:p>
        </p:txBody>
      </p:sp>
      <p:sp>
        <p:nvSpPr>
          <p:cNvPr id="87069" name="Text Box 27"/>
          <p:cNvSpPr txBox="1">
            <a:spLocks noChangeArrowheads="1"/>
          </p:cNvSpPr>
          <p:nvPr/>
        </p:nvSpPr>
        <p:spPr bwMode="auto">
          <a:xfrm>
            <a:off x="5181600" y="2514600"/>
            <a:ext cx="1222084" cy="523220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sz="2800" b="1" dirty="0"/>
              <a:t>TDP-2</a:t>
            </a:r>
          </a:p>
        </p:txBody>
      </p:sp>
      <p:sp>
        <p:nvSpPr>
          <p:cNvPr id="87070" name="AutoShape 28"/>
          <p:cNvSpPr>
            <a:spLocks noChangeArrowheads="1"/>
          </p:cNvSpPr>
          <p:nvPr/>
        </p:nvSpPr>
        <p:spPr bwMode="auto">
          <a:xfrm>
            <a:off x="6934200" y="2438400"/>
            <a:ext cx="533400" cy="914400"/>
          </a:xfrm>
          <a:prstGeom prst="upArrow">
            <a:avLst>
              <a:gd name="adj1" fmla="val 50000"/>
              <a:gd name="adj2" fmla="val 428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kumimoji="0" lang="ja-JP" altLang="en-US"/>
          </a:p>
        </p:txBody>
      </p:sp>
      <p:sp>
        <p:nvSpPr>
          <p:cNvPr id="87071" name="Text Box 29"/>
          <p:cNvSpPr txBox="1">
            <a:spLocks noChangeArrowheads="1"/>
          </p:cNvSpPr>
          <p:nvPr/>
        </p:nvSpPr>
        <p:spPr bwMode="auto">
          <a:xfrm>
            <a:off x="7543800" y="2819400"/>
            <a:ext cx="11965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sz="2000" b="1" dirty="0"/>
              <a:t>Change</a:t>
            </a:r>
            <a:endParaRPr kumimoji="0" lang="en-US" altLang="ja-JP" sz="2400" b="1" dirty="0"/>
          </a:p>
          <a:p>
            <a:r>
              <a:rPr kumimoji="0" lang="en-US" altLang="ja-JP" sz="2000" b="1" dirty="0"/>
              <a:t>Request</a:t>
            </a:r>
          </a:p>
        </p:txBody>
      </p:sp>
      <p:sp>
        <p:nvSpPr>
          <p:cNvPr id="87072" name="AutoShape 30"/>
          <p:cNvSpPr>
            <a:spLocks noChangeArrowheads="1"/>
          </p:cNvSpPr>
          <p:nvPr/>
        </p:nvSpPr>
        <p:spPr bwMode="auto">
          <a:xfrm>
            <a:off x="2209800" y="1600200"/>
            <a:ext cx="2895600" cy="685800"/>
          </a:xfrm>
          <a:custGeom>
            <a:avLst/>
            <a:gdLst>
              <a:gd name="T0" fmla="*/ 291128450 w 21600"/>
              <a:gd name="T1" fmla="*/ 0 h 21600"/>
              <a:gd name="T2" fmla="*/ 0 w 21600"/>
              <a:gd name="T3" fmla="*/ 10887075 h 21600"/>
              <a:gd name="T4" fmla="*/ 291128450 w 21600"/>
              <a:gd name="T5" fmla="*/ 21774150 h 21600"/>
              <a:gd name="T6" fmla="*/ 388171267 w 21600"/>
              <a:gd name="T7" fmla="*/ 10887075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kumimoji="0" lang="en-US" altLang="ja-JP" sz="2000" b="1"/>
              <a:t>SB2009 evolve</a:t>
            </a:r>
          </a:p>
        </p:txBody>
      </p:sp>
      <p:sp>
        <p:nvSpPr>
          <p:cNvPr id="87073" name="Line 32"/>
          <p:cNvSpPr>
            <a:spLocks noChangeShapeType="1"/>
          </p:cNvSpPr>
          <p:nvPr/>
        </p:nvSpPr>
        <p:spPr bwMode="auto">
          <a:xfrm>
            <a:off x="3810000" y="1143000"/>
            <a:ext cx="0" cy="457200"/>
          </a:xfrm>
          <a:prstGeom prst="line">
            <a:avLst/>
          </a:prstGeom>
          <a:noFill/>
          <a:ln w="76200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87074" name="Line 33"/>
          <p:cNvSpPr>
            <a:spLocks noChangeShapeType="1"/>
          </p:cNvSpPr>
          <p:nvPr/>
        </p:nvSpPr>
        <p:spPr bwMode="auto">
          <a:xfrm>
            <a:off x="5105400" y="1143000"/>
            <a:ext cx="0" cy="457200"/>
          </a:xfrm>
          <a:prstGeom prst="line">
            <a:avLst/>
          </a:prstGeom>
          <a:noFill/>
          <a:ln w="76200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87075" name="Line 34"/>
          <p:cNvSpPr>
            <a:spLocks noChangeShapeType="1"/>
          </p:cNvSpPr>
          <p:nvPr/>
        </p:nvSpPr>
        <p:spPr bwMode="auto">
          <a:xfrm>
            <a:off x="3810000" y="1143000"/>
            <a:ext cx="1295400" cy="0"/>
          </a:xfrm>
          <a:prstGeom prst="line">
            <a:avLst/>
          </a:prstGeom>
          <a:noFill/>
          <a:ln w="76200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87076" name="Line 35"/>
          <p:cNvSpPr>
            <a:spLocks noChangeShapeType="1"/>
          </p:cNvSpPr>
          <p:nvPr/>
        </p:nvSpPr>
        <p:spPr bwMode="auto">
          <a:xfrm>
            <a:off x="4114800" y="1143000"/>
            <a:ext cx="0" cy="457200"/>
          </a:xfrm>
          <a:prstGeom prst="line">
            <a:avLst/>
          </a:prstGeom>
          <a:noFill/>
          <a:ln w="76200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87077" name="Line 36"/>
          <p:cNvSpPr>
            <a:spLocks noChangeShapeType="1"/>
          </p:cNvSpPr>
          <p:nvPr/>
        </p:nvSpPr>
        <p:spPr bwMode="auto">
          <a:xfrm>
            <a:off x="4419600" y="1143000"/>
            <a:ext cx="0" cy="457200"/>
          </a:xfrm>
          <a:prstGeom prst="line">
            <a:avLst/>
          </a:prstGeom>
          <a:noFill/>
          <a:ln w="76200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87078" name="Line 37"/>
          <p:cNvSpPr>
            <a:spLocks noChangeShapeType="1"/>
          </p:cNvSpPr>
          <p:nvPr/>
        </p:nvSpPr>
        <p:spPr bwMode="auto">
          <a:xfrm>
            <a:off x="4724400" y="1143000"/>
            <a:ext cx="0" cy="457200"/>
          </a:xfrm>
          <a:prstGeom prst="line">
            <a:avLst/>
          </a:prstGeom>
          <a:noFill/>
          <a:ln w="76200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87079" name="Text Box 39"/>
          <p:cNvSpPr txBox="1">
            <a:spLocks noChangeArrowheads="1"/>
          </p:cNvSpPr>
          <p:nvPr/>
        </p:nvSpPr>
        <p:spPr bwMode="auto">
          <a:xfrm>
            <a:off x="3124200" y="731838"/>
            <a:ext cx="30779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sz="2000" b="1" dirty="0">
                <a:solidFill>
                  <a:schemeClr val="bg2"/>
                </a:solidFill>
              </a:rPr>
              <a:t>change control process</a:t>
            </a:r>
          </a:p>
        </p:txBody>
      </p:sp>
      <p:sp>
        <p:nvSpPr>
          <p:cNvPr id="2062376" name="table"/>
          <p:cNvSpPr>
            <a:spLocks noEditPoints="1" noChangeArrowheads="1"/>
          </p:cNvSpPr>
          <p:nvPr/>
        </p:nvSpPr>
        <p:spPr bwMode="auto">
          <a:xfrm>
            <a:off x="2057400" y="762000"/>
            <a:ext cx="990600" cy="9906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10800 h 21600"/>
              <a:gd name="T4" fmla="*/ 10800 w 21600"/>
              <a:gd name="T5" fmla="*/ 21600 h 21600"/>
              <a:gd name="T6" fmla="*/ 0 w 21600"/>
              <a:gd name="T7" fmla="*/ 10800 h 21600"/>
              <a:gd name="T8" fmla="*/ 4015 w 21600"/>
              <a:gd name="T9" fmla="*/ 4491 h 21600"/>
              <a:gd name="T10" fmla="*/ 17622 w 21600"/>
              <a:gd name="T11" fmla="*/ 1712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7641" y="17591"/>
                </a:moveTo>
                <a:lnTo>
                  <a:pt x="18067" y="17165"/>
                </a:lnTo>
                <a:lnTo>
                  <a:pt x="18443" y="16689"/>
                </a:lnTo>
                <a:lnTo>
                  <a:pt x="18794" y="16162"/>
                </a:lnTo>
                <a:lnTo>
                  <a:pt x="19144" y="15661"/>
                </a:lnTo>
                <a:lnTo>
                  <a:pt x="19420" y="15135"/>
                </a:lnTo>
                <a:lnTo>
                  <a:pt x="19645" y="14584"/>
                </a:lnTo>
                <a:lnTo>
                  <a:pt x="19871" y="13982"/>
                </a:lnTo>
                <a:lnTo>
                  <a:pt x="20071" y="13406"/>
                </a:lnTo>
                <a:lnTo>
                  <a:pt x="20297" y="13456"/>
                </a:lnTo>
                <a:lnTo>
                  <a:pt x="20472" y="13456"/>
                </a:lnTo>
                <a:lnTo>
                  <a:pt x="20648" y="13406"/>
                </a:lnTo>
                <a:lnTo>
                  <a:pt x="20823" y="13331"/>
                </a:lnTo>
                <a:lnTo>
                  <a:pt x="20948" y="13206"/>
                </a:lnTo>
                <a:lnTo>
                  <a:pt x="21099" y="13080"/>
                </a:lnTo>
                <a:lnTo>
                  <a:pt x="21149" y="12905"/>
                </a:lnTo>
                <a:lnTo>
                  <a:pt x="21299" y="12704"/>
                </a:lnTo>
                <a:lnTo>
                  <a:pt x="21425" y="12253"/>
                </a:lnTo>
                <a:lnTo>
                  <a:pt x="21550" y="11727"/>
                </a:lnTo>
                <a:lnTo>
                  <a:pt x="21600" y="11276"/>
                </a:lnTo>
                <a:lnTo>
                  <a:pt x="21600" y="10800"/>
                </a:lnTo>
                <a:lnTo>
                  <a:pt x="21600" y="10324"/>
                </a:lnTo>
                <a:lnTo>
                  <a:pt x="21550" y="9823"/>
                </a:lnTo>
                <a:lnTo>
                  <a:pt x="21425" y="9347"/>
                </a:lnTo>
                <a:lnTo>
                  <a:pt x="21299" y="8896"/>
                </a:lnTo>
                <a:lnTo>
                  <a:pt x="21149" y="8695"/>
                </a:lnTo>
                <a:lnTo>
                  <a:pt x="21099" y="8520"/>
                </a:lnTo>
                <a:lnTo>
                  <a:pt x="20948" y="8344"/>
                </a:lnTo>
                <a:lnTo>
                  <a:pt x="20823" y="8269"/>
                </a:lnTo>
                <a:lnTo>
                  <a:pt x="20648" y="8169"/>
                </a:lnTo>
                <a:lnTo>
                  <a:pt x="20472" y="8144"/>
                </a:lnTo>
                <a:lnTo>
                  <a:pt x="20297" y="8144"/>
                </a:lnTo>
                <a:lnTo>
                  <a:pt x="20071" y="8169"/>
                </a:lnTo>
                <a:lnTo>
                  <a:pt x="19871" y="7618"/>
                </a:lnTo>
                <a:lnTo>
                  <a:pt x="19645" y="7016"/>
                </a:lnTo>
                <a:lnTo>
                  <a:pt x="19420" y="6490"/>
                </a:lnTo>
                <a:lnTo>
                  <a:pt x="19144" y="5939"/>
                </a:lnTo>
                <a:lnTo>
                  <a:pt x="18794" y="5438"/>
                </a:lnTo>
                <a:lnTo>
                  <a:pt x="18443" y="4961"/>
                </a:lnTo>
                <a:lnTo>
                  <a:pt x="18067" y="4460"/>
                </a:lnTo>
                <a:lnTo>
                  <a:pt x="17691" y="4034"/>
                </a:lnTo>
                <a:lnTo>
                  <a:pt x="17215" y="3608"/>
                </a:lnTo>
                <a:lnTo>
                  <a:pt x="16739" y="3232"/>
                </a:lnTo>
                <a:lnTo>
                  <a:pt x="16263" y="2832"/>
                </a:lnTo>
                <a:lnTo>
                  <a:pt x="15686" y="2506"/>
                </a:lnTo>
                <a:lnTo>
                  <a:pt x="15185" y="2205"/>
                </a:lnTo>
                <a:lnTo>
                  <a:pt x="14609" y="1929"/>
                </a:lnTo>
                <a:lnTo>
                  <a:pt x="14032" y="1704"/>
                </a:lnTo>
                <a:lnTo>
                  <a:pt x="13431" y="1503"/>
                </a:lnTo>
                <a:lnTo>
                  <a:pt x="13481" y="1278"/>
                </a:lnTo>
                <a:lnTo>
                  <a:pt x="13481" y="1103"/>
                </a:lnTo>
                <a:lnTo>
                  <a:pt x="13431" y="952"/>
                </a:lnTo>
                <a:lnTo>
                  <a:pt x="13356" y="777"/>
                </a:lnTo>
                <a:lnTo>
                  <a:pt x="13256" y="626"/>
                </a:lnTo>
                <a:lnTo>
                  <a:pt x="13080" y="526"/>
                </a:lnTo>
                <a:lnTo>
                  <a:pt x="12930" y="426"/>
                </a:lnTo>
                <a:lnTo>
                  <a:pt x="12704" y="301"/>
                </a:lnTo>
                <a:lnTo>
                  <a:pt x="12278" y="175"/>
                </a:lnTo>
                <a:lnTo>
                  <a:pt x="11802" y="25"/>
                </a:lnTo>
                <a:lnTo>
                  <a:pt x="11276" y="0"/>
                </a:lnTo>
                <a:lnTo>
                  <a:pt x="10825" y="0"/>
                </a:lnTo>
                <a:lnTo>
                  <a:pt x="10324" y="0"/>
                </a:lnTo>
                <a:lnTo>
                  <a:pt x="9848" y="25"/>
                </a:lnTo>
                <a:lnTo>
                  <a:pt x="9347" y="175"/>
                </a:lnTo>
                <a:lnTo>
                  <a:pt x="8921" y="301"/>
                </a:lnTo>
                <a:lnTo>
                  <a:pt x="8695" y="426"/>
                </a:lnTo>
                <a:lnTo>
                  <a:pt x="8545" y="526"/>
                </a:lnTo>
                <a:lnTo>
                  <a:pt x="8394" y="626"/>
                </a:lnTo>
                <a:lnTo>
                  <a:pt x="8269" y="777"/>
                </a:lnTo>
                <a:lnTo>
                  <a:pt x="8169" y="952"/>
                </a:lnTo>
                <a:lnTo>
                  <a:pt x="8144" y="1103"/>
                </a:lnTo>
                <a:lnTo>
                  <a:pt x="8144" y="1278"/>
                </a:lnTo>
                <a:lnTo>
                  <a:pt x="8219" y="1503"/>
                </a:lnTo>
                <a:lnTo>
                  <a:pt x="7618" y="1704"/>
                </a:lnTo>
                <a:lnTo>
                  <a:pt x="7066" y="1929"/>
                </a:lnTo>
                <a:lnTo>
                  <a:pt x="6490" y="2205"/>
                </a:lnTo>
                <a:lnTo>
                  <a:pt x="5939" y="2456"/>
                </a:lnTo>
                <a:lnTo>
                  <a:pt x="5438" y="2781"/>
                </a:lnTo>
                <a:lnTo>
                  <a:pt x="4961" y="3132"/>
                </a:lnTo>
                <a:lnTo>
                  <a:pt x="4485" y="3533"/>
                </a:lnTo>
                <a:lnTo>
                  <a:pt x="4059" y="3959"/>
                </a:lnTo>
                <a:lnTo>
                  <a:pt x="3633" y="4385"/>
                </a:lnTo>
                <a:lnTo>
                  <a:pt x="3232" y="4861"/>
                </a:lnTo>
                <a:lnTo>
                  <a:pt x="2857" y="5387"/>
                </a:lnTo>
                <a:lnTo>
                  <a:pt x="2506" y="5889"/>
                </a:lnTo>
                <a:lnTo>
                  <a:pt x="2205" y="6465"/>
                </a:lnTo>
                <a:lnTo>
                  <a:pt x="1955" y="7016"/>
                </a:lnTo>
                <a:lnTo>
                  <a:pt x="1729" y="7568"/>
                </a:lnTo>
                <a:lnTo>
                  <a:pt x="1529" y="8169"/>
                </a:lnTo>
                <a:lnTo>
                  <a:pt x="1303" y="8144"/>
                </a:lnTo>
                <a:lnTo>
                  <a:pt x="1128" y="8144"/>
                </a:lnTo>
                <a:lnTo>
                  <a:pt x="977" y="8169"/>
                </a:lnTo>
                <a:lnTo>
                  <a:pt x="802" y="8269"/>
                </a:lnTo>
                <a:lnTo>
                  <a:pt x="652" y="8344"/>
                </a:lnTo>
                <a:lnTo>
                  <a:pt x="526" y="8520"/>
                </a:lnTo>
                <a:lnTo>
                  <a:pt x="451" y="8695"/>
                </a:lnTo>
                <a:lnTo>
                  <a:pt x="326" y="8896"/>
                </a:lnTo>
                <a:lnTo>
                  <a:pt x="200" y="9347"/>
                </a:lnTo>
                <a:lnTo>
                  <a:pt x="50" y="9823"/>
                </a:lnTo>
                <a:lnTo>
                  <a:pt x="0" y="10324"/>
                </a:lnTo>
                <a:lnTo>
                  <a:pt x="0" y="10800"/>
                </a:lnTo>
                <a:lnTo>
                  <a:pt x="0" y="11276"/>
                </a:lnTo>
                <a:lnTo>
                  <a:pt x="50" y="11727"/>
                </a:lnTo>
                <a:lnTo>
                  <a:pt x="200" y="12253"/>
                </a:lnTo>
                <a:lnTo>
                  <a:pt x="326" y="12704"/>
                </a:lnTo>
                <a:lnTo>
                  <a:pt x="451" y="12905"/>
                </a:lnTo>
                <a:lnTo>
                  <a:pt x="526" y="13080"/>
                </a:lnTo>
                <a:lnTo>
                  <a:pt x="652" y="13206"/>
                </a:lnTo>
                <a:lnTo>
                  <a:pt x="802" y="13331"/>
                </a:lnTo>
                <a:lnTo>
                  <a:pt x="977" y="13406"/>
                </a:lnTo>
                <a:lnTo>
                  <a:pt x="1128" y="13456"/>
                </a:lnTo>
                <a:lnTo>
                  <a:pt x="1303" y="13456"/>
                </a:lnTo>
                <a:lnTo>
                  <a:pt x="1529" y="13406"/>
                </a:lnTo>
                <a:lnTo>
                  <a:pt x="1729" y="13982"/>
                </a:lnTo>
                <a:lnTo>
                  <a:pt x="1955" y="14584"/>
                </a:lnTo>
                <a:lnTo>
                  <a:pt x="2255" y="15135"/>
                </a:lnTo>
                <a:lnTo>
                  <a:pt x="2556" y="15736"/>
                </a:lnTo>
                <a:lnTo>
                  <a:pt x="2907" y="16263"/>
                </a:lnTo>
                <a:lnTo>
                  <a:pt x="3283" y="16764"/>
                </a:lnTo>
                <a:lnTo>
                  <a:pt x="3684" y="17240"/>
                </a:lnTo>
                <a:lnTo>
                  <a:pt x="4110" y="17741"/>
                </a:lnTo>
                <a:lnTo>
                  <a:pt x="4535" y="18117"/>
                </a:lnTo>
                <a:lnTo>
                  <a:pt x="5012" y="18493"/>
                </a:lnTo>
                <a:lnTo>
                  <a:pt x="5463" y="18844"/>
                </a:lnTo>
                <a:lnTo>
                  <a:pt x="5989" y="19144"/>
                </a:lnTo>
                <a:lnTo>
                  <a:pt x="6490" y="19420"/>
                </a:lnTo>
                <a:lnTo>
                  <a:pt x="7066" y="19645"/>
                </a:lnTo>
                <a:lnTo>
                  <a:pt x="7618" y="19921"/>
                </a:lnTo>
                <a:lnTo>
                  <a:pt x="8219" y="20071"/>
                </a:lnTo>
                <a:lnTo>
                  <a:pt x="8144" y="20297"/>
                </a:lnTo>
                <a:lnTo>
                  <a:pt x="8144" y="20472"/>
                </a:lnTo>
                <a:lnTo>
                  <a:pt x="8169" y="20648"/>
                </a:lnTo>
                <a:lnTo>
                  <a:pt x="8269" y="20823"/>
                </a:lnTo>
                <a:lnTo>
                  <a:pt x="8394" y="20948"/>
                </a:lnTo>
                <a:lnTo>
                  <a:pt x="8545" y="21074"/>
                </a:lnTo>
                <a:lnTo>
                  <a:pt x="8695" y="21149"/>
                </a:lnTo>
                <a:lnTo>
                  <a:pt x="8921" y="21299"/>
                </a:lnTo>
                <a:lnTo>
                  <a:pt x="9347" y="21425"/>
                </a:lnTo>
                <a:lnTo>
                  <a:pt x="9848" y="21550"/>
                </a:lnTo>
                <a:lnTo>
                  <a:pt x="10324" y="21600"/>
                </a:lnTo>
                <a:lnTo>
                  <a:pt x="10825" y="21600"/>
                </a:lnTo>
                <a:lnTo>
                  <a:pt x="11276" y="21600"/>
                </a:lnTo>
                <a:lnTo>
                  <a:pt x="11802" y="21550"/>
                </a:lnTo>
                <a:lnTo>
                  <a:pt x="12278" y="21425"/>
                </a:lnTo>
                <a:lnTo>
                  <a:pt x="12704" y="21299"/>
                </a:lnTo>
                <a:lnTo>
                  <a:pt x="12930" y="21149"/>
                </a:lnTo>
                <a:lnTo>
                  <a:pt x="13080" y="21074"/>
                </a:lnTo>
                <a:lnTo>
                  <a:pt x="13256" y="20948"/>
                </a:lnTo>
                <a:lnTo>
                  <a:pt x="13356" y="20823"/>
                </a:lnTo>
                <a:lnTo>
                  <a:pt x="13431" y="20648"/>
                </a:lnTo>
                <a:lnTo>
                  <a:pt x="13481" y="20472"/>
                </a:lnTo>
                <a:lnTo>
                  <a:pt x="13481" y="20297"/>
                </a:lnTo>
                <a:lnTo>
                  <a:pt x="13431" y="20071"/>
                </a:lnTo>
                <a:lnTo>
                  <a:pt x="14032" y="19871"/>
                </a:lnTo>
                <a:lnTo>
                  <a:pt x="14609" y="19645"/>
                </a:lnTo>
                <a:lnTo>
                  <a:pt x="15135" y="19395"/>
                </a:lnTo>
                <a:lnTo>
                  <a:pt x="15686" y="19094"/>
                </a:lnTo>
                <a:lnTo>
                  <a:pt x="16213" y="18768"/>
                </a:lnTo>
                <a:lnTo>
                  <a:pt x="16739" y="18393"/>
                </a:lnTo>
                <a:lnTo>
                  <a:pt x="17165" y="18017"/>
                </a:lnTo>
                <a:lnTo>
                  <a:pt x="17641" y="17591"/>
                </a:lnTo>
                <a:close/>
              </a:path>
              <a:path w="21600" h="21600" extrusionOk="0">
                <a:moveTo>
                  <a:pt x="13431" y="1503"/>
                </a:moveTo>
                <a:lnTo>
                  <a:pt x="13080" y="1428"/>
                </a:lnTo>
                <a:lnTo>
                  <a:pt x="12780" y="1378"/>
                </a:lnTo>
                <a:lnTo>
                  <a:pt x="12479" y="1278"/>
                </a:lnTo>
                <a:lnTo>
                  <a:pt x="12128" y="1253"/>
                </a:lnTo>
                <a:lnTo>
                  <a:pt x="11802" y="1203"/>
                </a:lnTo>
                <a:lnTo>
                  <a:pt x="11477" y="1203"/>
                </a:lnTo>
                <a:lnTo>
                  <a:pt x="11151" y="1153"/>
                </a:lnTo>
                <a:lnTo>
                  <a:pt x="10825" y="1153"/>
                </a:lnTo>
                <a:lnTo>
                  <a:pt x="10449" y="1153"/>
                </a:lnTo>
                <a:lnTo>
                  <a:pt x="10174" y="1203"/>
                </a:lnTo>
                <a:lnTo>
                  <a:pt x="9798" y="1203"/>
                </a:lnTo>
                <a:lnTo>
                  <a:pt x="9472" y="1253"/>
                </a:lnTo>
                <a:lnTo>
                  <a:pt x="9171" y="1278"/>
                </a:lnTo>
                <a:lnTo>
                  <a:pt x="8820" y="1378"/>
                </a:lnTo>
                <a:lnTo>
                  <a:pt x="8545" y="1428"/>
                </a:lnTo>
                <a:lnTo>
                  <a:pt x="8219" y="1503"/>
                </a:lnTo>
                <a:moveTo>
                  <a:pt x="1529" y="8169"/>
                </a:moveTo>
                <a:lnTo>
                  <a:pt x="1453" y="8520"/>
                </a:lnTo>
                <a:lnTo>
                  <a:pt x="1403" y="8820"/>
                </a:lnTo>
                <a:lnTo>
                  <a:pt x="1303" y="9121"/>
                </a:lnTo>
                <a:lnTo>
                  <a:pt x="1253" y="9447"/>
                </a:lnTo>
                <a:lnTo>
                  <a:pt x="1228" y="9823"/>
                </a:lnTo>
                <a:lnTo>
                  <a:pt x="1228" y="10098"/>
                </a:lnTo>
                <a:lnTo>
                  <a:pt x="1178" y="10449"/>
                </a:lnTo>
                <a:lnTo>
                  <a:pt x="1178" y="10800"/>
                </a:lnTo>
                <a:lnTo>
                  <a:pt x="1178" y="11126"/>
                </a:lnTo>
                <a:lnTo>
                  <a:pt x="1228" y="11502"/>
                </a:lnTo>
                <a:lnTo>
                  <a:pt x="1228" y="11777"/>
                </a:lnTo>
                <a:lnTo>
                  <a:pt x="1253" y="12128"/>
                </a:lnTo>
                <a:lnTo>
                  <a:pt x="1303" y="12429"/>
                </a:lnTo>
                <a:lnTo>
                  <a:pt x="1403" y="12755"/>
                </a:lnTo>
                <a:lnTo>
                  <a:pt x="1453" y="13080"/>
                </a:lnTo>
                <a:lnTo>
                  <a:pt x="1529" y="13406"/>
                </a:lnTo>
                <a:moveTo>
                  <a:pt x="13431" y="20071"/>
                </a:moveTo>
                <a:lnTo>
                  <a:pt x="13080" y="20172"/>
                </a:lnTo>
                <a:lnTo>
                  <a:pt x="12780" y="20222"/>
                </a:lnTo>
                <a:lnTo>
                  <a:pt x="12479" y="20297"/>
                </a:lnTo>
                <a:lnTo>
                  <a:pt x="12128" y="20347"/>
                </a:lnTo>
                <a:lnTo>
                  <a:pt x="11802" y="20397"/>
                </a:lnTo>
                <a:lnTo>
                  <a:pt x="11477" y="20397"/>
                </a:lnTo>
                <a:lnTo>
                  <a:pt x="11151" y="20447"/>
                </a:lnTo>
                <a:lnTo>
                  <a:pt x="10825" y="20447"/>
                </a:lnTo>
                <a:lnTo>
                  <a:pt x="10449" y="20447"/>
                </a:lnTo>
                <a:lnTo>
                  <a:pt x="10174" y="20397"/>
                </a:lnTo>
                <a:lnTo>
                  <a:pt x="9798" y="20397"/>
                </a:lnTo>
                <a:lnTo>
                  <a:pt x="9472" y="20347"/>
                </a:lnTo>
                <a:lnTo>
                  <a:pt x="9171" y="20297"/>
                </a:lnTo>
                <a:lnTo>
                  <a:pt x="8820" y="20222"/>
                </a:lnTo>
                <a:lnTo>
                  <a:pt x="8545" y="20172"/>
                </a:lnTo>
                <a:lnTo>
                  <a:pt x="8219" y="20071"/>
                </a:lnTo>
                <a:moveTo>
                  <a:pt x="20071" y="13406"/>
                </a:moveTo>
                <a:lnTo>
                  <a:pt x="20172" y="13080"/>
                </a:lnTo>
                <a:lnTo>
                  <a:pt x="20222" y="12755"/>
                </a:lnTo>
                <a:lnTo>
                  <a:pt x="20297" y="12429"/>
                </a:lnTo>
                <a:lnTo>
                  <a:pt x="20347" y="12128"/>
                </a:lnTo>
                <a:lnTo>
                  <a:pt x="20397" y="11777"/>
                </a:lnTo>
                <a:lnTo>
                  <a:pt x="20447" y="11502"/>
                </a:lnTo>
                <a:lnTo>
                  <a:pt x="20447" y="11126"/>
                </a:lnTo>
                <a:lnTo>
                  <a:pt x="20447" y="10800"/>
                </a:lnTo>
                <a:lnTo>
                  <a:pt x="20447" y="10449"/>
                </a:lnTo>
                <a:lnTo>
                  <a:pt x="20447" y="10098"/>
                </a:lnTo>
                <a:lnTo>
                  <a:pt x="20397" y="9823"/>
                </a:lnTo>
                <a:lnTo>
                  <a:pt x="20347" y="9447"/>
                </a:lnTo>
                <a:lnTo>
                  <a:pt x="20297" y="9121"/>
                </a:lnTo>
                <a:lnTo>
                  <a:pt x="20222" y="8820"/>
                </a:lnTo>
                <a:lnTo>
                  <a:pt x="20172" y="8520"/>
                </a:lnTo>
                <a:lnTo>
                  <a:pt x="20071" y="8169"/>
                </a:lnTo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>
              <a:latin typeface="+mn-lt"/>
              <a:ea typeface="+mn-ea"/>
              <a:cs typeface="+mn-cs"/>
            </a:endParaRPr>
          </a:p>
        </p:txBody>
      </p:sp>
      <p:sp>
        <p:nvSpPr>
          <p:cNvPr id="87081" name="Text Box 41"/>
          <p:cNvSpPr txBox="1">
            <a:spLocks noChangeArrowheads="1"/>
          </p:cNvSpPr>
          <p:nvPr/>
        </p:nvSpPr>
        <p:spPr bwMode="auto">
          <a:xfrm>
            <a:off x="2209800" y="914400"/>
            <a:ext cx="66785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0" lang="en-US" altLang="ja-JP" sz="1800" b="1" dirty="0">
                <a:solidFill>
                  <a:srgbClr val="FFFFCC"/>
                </a:solidFill>
              </a:rPr>
              <a:t>AAP</a:t>
            </a:r>
          </a:p>
          <a:p>
            <a:r>
              <a:rPr kumimoji="0" lang="en-US" altLang="ja-JP" sz="1800" b="1" dirty="0" smtClean="0">
                <a:solidFill>
                  <a:srgbClr val="FFFFCC"/>
                </a:solidFill>
              </a:rPr>
              <a:t>PAC</a:t>
            </a:r>
          </a:p>
        </p:txBody>
      </p:sp>
      <p:sp>
        <p:nvSpPr>
          <p:cNvPr id="87082" name="AutoShape 42"/>
          <p:cNvSpPr>
            <a:spLocks noChangeArrowheads="1"/>
          </p:cNvSpPr>
          <p:nvPr/>
        </p:nvSpPr>
        <p:spPr bwMode="auto">
          <a:xfrm>
            <a:off x="3352800" y="2133600"/>
            <a:ext cx="685800" cy="3657600"/>
          </a:xfrm>
          <a:prstGeom prst="upArrow">
            <a:avLst>
              <a:gd name="adj1" fmla="val 50000"/>
              <a:gd name="adj2" fmla="val 1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kumimoji="0" lang="ja-JP" altLang="en-US"/>
          </a:p>
        </p:txBody>
      </p:sp>
      <p:sp>
        <p:nvSpPr>
          <p:cNvPr id="87083" name="Text Box 43"/>
          <p:cNvSpPr txBox="1">
            <a:spLocks noChangeArrowheads="1"/>
          </p:cNvSpPr>
          <p:nvPr/>
        </p:nvSpPr>
        <p:spPr bwMode="auto">
          <a:xfrm>
            <a:off x="3429000" y="2667000"/>
            <a:ext cx="4889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prstTxWarp prst="textNoShape">
              <a:avLst/>
            </a:prstTxWarp>
            <a:spAutoFit/>
          </a:bodyPr>
          <a:lstStyle/>
          <a:p>
            <a:r>
              <a:rPr kumimoji="0" lang="en-US" altLang="ja-JP" sz="2000" b="1"/>
              <a:t>CERN Workshop</a:t>
            </a:r>
          </a:p>
        </p:txBody>
      </p:sp>
      <p:sp>
        <p:nvSpPr>
          <p:cNvPr id="87084" name="AutoShape 44"/>
          <p:cNvSpPr>
            <a:spLocks noChangeArrowheads="1"/>
          </p:cNvSpPr>
          <p:nvPr/>
        </p:nvSpPr>
        <p:spPr bwMode="auto">
          <a:xfrm>
            <a:off x="3200400" y="1143000"/>
            <a:ext cx="457200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kumimoji="0" lang="ja-JP" altLang="en-US" sz="2000"/>
          </a:p>
        </p:txBody>
      </p:sp>
      <p:sp>
        <p:nvSpPr>
          <p:cNvPr id="87085" name="AutoShape 45"/>
          <p:cNvSpPr>
            <a:spLocks noChangeArrowheads="1"/>
          </p:cNvSpPr>
          <p:nvPr/>
        </p:nvSpPr>
        <p:spPr bwMode="auto">
          <a:xfrm>
            <a:off x="8610600" y="2438400"/>
            <a:ext cx="533400" cy="914400"/>
          </a:xfrm>
          <a:prstGeom prst="upArrow">
            <a:avLst>
              <a:gd name="adj1" fmla="val 50000"/>
              <a:gd name="adj2" fmla="val 428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kumimoji="0" lang="ja-JP" altLang="en-US"/>
          </a:p>
        </p:txBody>
      </p:sp>
      <p:sp>
        <p:nvSpPr>
          <p:cNvPr id="43" name="AutoShape 19"/>
          <p:cNvSpPr>
            <a:spLocks noChangeArrowheads="1"/>
          </p:cNvSpPr>
          <p:nvPr/>
        </p:nvSpPr>
        <p:spPr bwMode="auto">
          <a:xfrm>
            <a:off x="4038600" y="4876800"/>
            <a:ext cx="533400" cy="1295400"/>
          </a:xfrm>
          <a:prstGeom prst="upArrow">
            <a:avLst>
              <a:gd name="adj1" fmla="val 42907"/>
              <a:gd name="adj2" fmla="val 8521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kumimoji="0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2133600" y="6229290"/>
            <a:ext cx="3843645" cy="40011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Baseline Assessment Workshop</a:t>
            </a:r>
            <a:endParaRPr kumimoji="1" lang="ja-JP" altLang="en-US" sz="2000" dirty="0"/>
          </a:p>
        </p:txBody>
      </p:sp>
      <p:sp>
        <p:nvSpPr>
          <p:cNvPr id="46" name="AutoShape 19"/>
          <p:cNvSpPr>
            <a:spLocks noChangeArrowheads="1"/>
          </p:cNvSpPr>
          <p:nvPr/>
        </p:nvSpPr>
        <p:spPr bwMode="auto">
          <a:xfrm>
            <a:off x="3124200" y="4876800"/>
            <a:ext cx="533400" cy="1295400"/>
          </a:xfrm>
          <a:prstGeom prst="upArrow">
            <a:avLst>
              <a:gd name="adj1" fmla="val 42907"/>
              <a:gd name="adj2" fmla="val 8521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kumimoji="0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Arial" charset="0"/>
              </a:rPr>
              <a:t>A, Yamamoto, 10-10-19</a:t>
            </a:r>
            <a:endParaRPr lang="en-US" altLang="ja-JP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charset="0"/>
              </a:rPr>
              <a:t>IWLC-10:  ILC-SCRF </a:t>
            </a:r>
            <a:endParaRPr lang="en-US" altLang="ja-JP">
              <a:latin typeface="Arial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E39BBE-B830-7A4A-AEB8-28329C2FA6C8}" type="slidenum">
              <a:rPr lang="en-US" altLang="ja-JP">
                <a:solidFill>
                  <a:srgbClr val="000000"/>
                </a:solidFill>
              </a:rPr>
              <a:pPr/>
              <a:t>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379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ea typeface="ＭＳ Ｐゴシック" charset="-128"/>
                <a:cs typeface="ＭＳ Ｐゴシック" charset="-128"/>
              </a:rPr>
              <a:t>Baseline Assessment </a:t>
            </a:r>
            <a:r>
              <a:rPr lang="en-US" altLang="ja-JP" dirty="0" err="1" smtClean="0">
                <a:ea typeface="ＭＳ Ｐゴシック" charset="-128"/>
                <a:cs typeface="ＭＳ Ｐゴシック" charset="-128"/>
              </a:rPr>
              <a:t>WorkShops</a:t>
            </a:r>
            <a:endParaRPr lang="en-US" altLang="ja-JP" dirty="0"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2125856" name="Group 32"/>
          <p:cNvGraphicFramePr>
            <a:graphicFrameLocks noGrp="1"/>
          </p:cNvGraphicFramePr>
          <p:nvPr>
            <p:ph idx="4294967295"/>
          </p:nvPr>
        </p:nvGraphicFramePr>
        <p:xfrm>
          <a:off x="228600" y="990600"/>
          <a:ext cx="8709025" cy="2103120"/>
        </p:xfrm>
        <a:graphic>
          <a:graphicData uri="http://schemas.openxmlformats.org/drawingml/2006/table">
            <a:tbl>
              <a:tblPr/>
              <a:tblGrid>
                <a:gridCol w="1220787"/>
                <a:gridCol w="2098675"/>
                <a:gridCol w="1401763"/>
                <a:gridCol w="39878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When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Where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What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WAB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Sept. 7</a:t>
                      </a: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-10, </a:t>
                      </a: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2010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KEK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Accelerating Gradient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Single Tunnel (HLRF)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WAB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Jan </a:t>
                      </a: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18-</a:t>
                      </a: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21, 2011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SLAC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Reduced RF power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</a:pPr>
                      <a:r>
                        <a:rPr kumimoji="0" lang="en-US" altLang="ja-JP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e</a:t>
                      </a: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+ source location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コンテンツ プレースホルダ 2"/>
          <p:cNvSpPr txBox="1">
            <a:spLocks/>
          </p:cNvSpPr>
          <p:nvPr/>
        </p:nvSpPr>
        <p:spPr bwMode="auto">
          <a:xfrm>
            <a:off x="152400" y="3700491"/>
            <a:ext cx="8839200" cy="2700309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altLang="ja-JP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Assess technical proposal in SB2009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altLang="ja-JP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Confirm R&amp;D Plan required and Goal in TDP-2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altLang="ja-JP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Discuss Impact across system, cost, and schedule,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altLang="ja-JP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Discuss toward consensus in GDE and Physics</a:t>
            </a:r>
            <a:r>
              <a:rPr kumimoji="1" lang="en-US" altLang="ja-JP" sz="2800" b="0" i="0" u="none" strike="noStrike" kern="0" cap="none" spc="0" normalizeH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en-US" altLang="ja-JP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prepare for TLCC. </a:t>
            </a:r>
            <a:endParaRPr kumimoji="1" lang="ja-JP" altLang="en-US" sz="2800" b="0" i="0" u="none" strike="noStrike" kern="0" cap="none" spc="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181600" y="3124200"/>
            <a:ext cx="3794128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To be reported by M. Ross</a:t>
            </a:r>
            <a:endParaRPr kumimoji="1" lang="ja-JP" altLang="en-US" sz="2400" dirty="0"/>
          </a:p>
        </p:txBody>
      </p:sp>
      <p:sp>
        <p:nvSpPr>
          <p:cNvPr id="12" name="右カーブ矢印 11"/>
          <p:cNvSpPr/>
          <p:nvPr/>
        </p:nvSpPr>
        <p:spPr bwMode="auto">
          <a:xfrm>
            <a:off x="4572000" y="2057400"/>
            <a:ext cx="457200" cy="1371600"/>
          </a:xfrm>
          <a:prstGeom prst="curv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charset="0"/>
              <a:cs typeface="Arial Unicode M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330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 Accelerator Gradient</a:t>
            </a:r>
            <a:br>
              <a:rPr lang="en-US" altLang="ja-JP" dirty="0" smtClean="0"/>
            </a:br>
            <a:r>
              <a:rPr lang="en-US" altLang="ja-JP" sz="3556" dirty="0" smtClean="0"/>
              <a:t>Recommendation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32034" y="1315466"/>
            <a:ext cx="8682984" cy="5055483"/>
          </a:xfrm>
          <a:ln>
            <a:solidFill>
              <a:srgbClr val="3366FF"/>
            </a:solidFill>
          </a:ln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T</a:t>
            </a:r>
            <a:r>
              <a:rPr lang="en-US" altLang="ja-JP" b="0" dirty="0" smtClean="0"/>
              <a:t>wo guidelines to be established </a:t>
            </a:r>
          </a:p>
          <a:p>
            <a:pPr lvl="1"/>
            <a:r>
              <a:rPr lang="en-US" altLang="ja-JP" u="sng" dirty="0" smtClean="0"/>
              <a:t>R&amp;D milestone: </a:t>
            </a:r>
          </a:p>
          <a:p>
            <a:pPr lvl="2"/>
            <a:r>
              <a:rPr lang="en-US" altLang="ja-JP" dirty="0" smtClean="0">
                <a:solidFill>
                  <a:srgbClr val="3366FF"/>
                </a:solidFill>
              </a:rPr>
              <a:t>35 MV/</a:t>
            </a:r>
            <a:r>
              <a:rPr lang="en-US" altLang="ja-JP" dirty="0" err="1" smtClean="0">
                <a:solidFill>
                  <a:srgbClr val="3366FF"/>
                </a:solidFill>
              </a:rPr>
              <a:t>m</a:t>
            </a:r>
            <a:r>
              <a:rPr lang="en-US" altLang="ja-JP" dirty="0" smtClean="0">
                <a:solidFill>
                  <a:srgbClr val="3366FF"/>
                </a:solidFill>
              </a:rPr>
              <a:t> with 90 % yield (eq. &gt; 38 MV/</a:t>
            </a:r>
            <a:r>
              <a:rPr lang="en-US" altLang="ja-JP" dirty="0" err="1" smtClean="0">
                <a:solidFill>
                  <a:srgbClr val="3366FF"/>
                </a:solidFill>
              </a:rPr>
              <a:t>m</a:t>
            </a:r>
            <a:r>
              <a:rPr lang="en-US" altLang="ja-JP" dirty="0" smtClean="0">
                <a:solidFill>
                  <a:srgbClr val="3366FF"/>
                </a:solidFill>
              </a:rPr>
              <a:t> on average) </a:t>
            </a:r>
            <a:r>
              <a:rPr lang="en-US" altLang="ja-JP" dirty="0" smtClean="0"/>
              <a:t>, including 2</a:t>
            </a:r>
            <a:r>
              <a:rPr lang="en-US" altLang="ja-JP" baseline="30000" dirty="0" smtClean="0"/>
              <a:t>nd</a:t>
            </a:r>
            <a:r>
              <a:rPr lang="en-US" altLang="ja-JP" dirty="0" smtClean="0"/>
              <a:t> pass, </a:t>
            </a:r>
          </a:p>
          <a:p>
            <a:pPr lvl="1"/>
            <a:r>
              <a:rPr lang="en-US" altLang="ja-JP" u="sng" dirty="0" smtClean="0">
                <a:solidFill>
                  <a:srgbClr val="000000"/>
                </a:solidFill>
              </a:rPr>
              <a:t>ILC ML Cavity specification: </a:t>
            </a:r>
          </a:p>
          <a:p>
            <a:pPr lvl="2"/>
            <a:r>
              <a:rPr lang="en-US" altLang="ja-JP" sz="2400" dirty="0" smtClean="0">
                <a:solidFill>
                  <a:srgbClr val="3366FF"/>
                </a:solidFill>
              </a:rPr>
              <a:t>35 MV/</a:t>
            </a:r>
            <a:r>
              <a:rPr lang="en-US" altLang="ja-JP" sz="2400" dirty="0" err="1" smtClean="0">
                <a:solidFill>
                  <a:srgbClr val="3366FF"/>
                </a:solidFill>
              </a:rPr>
              <a:t>m</a:t>
            </a:r>
            <a:r>
              <a:rPr lang="en-US" altLang="ja-JP" sz="2400" dirty="0" smtClean="0">
                <a:solidFill>
                  <a:srgbClr val="3366FF"/>
                </a:solidFill>
              </a:rPr>
              <a:t> on average with spread</a:t>
            </a:r>
            <a:r>
              <a:rPr lang="en-US" altLang="ja-JP" sz="2400" dirty="0" smtClean="0"/>
              <a:t>,  </a:t>
            </a:r>
          </a:p>
          <a:p>
            <a:r>
              <a:rPr lang="en-US" altLang="ja-JP" dirty="0" smtClean="0"/>
              <a:t>B</a:t>
            </a:r>
            <a:r>
              <a:rPr lang="en-US" altLang="ja-JP" b="0" dirty="0" smtClean="0"/>
              <a:t>est effort with forward looking position to realize </a:t>
            </a:r>
          </a:p>
          <a:p>
            <a:pPr lvl="1"/>
            <a:r>
              <a:rPr lang="en-US" altLang="ja-JP" b="0" dirty="0" smtClean="0"/>
              <a:t>the accelerator operational gradient to be </a:t>
            </a:r>
            <a:r>
              <a:rPr lang="en-US" altLang="ja-JP" b="0" dirty="0" smtClean="0">
                <a:solidFill>
                  <a:srgbClr val="FF0000"/>
                </a:solidFill>
              </a:rPr>
              <a:t>31.5 MV/</a:t>
            </a:r>
            <a:r>
              <a:rPr lang="en-US" altLang="ja-JP" b="0" dirty="0" err="1" smtClean="0">
                <a:solidFill>
                  <a:srgbClr val="FF0000"/>
                </a:solidFill>
              </a:rPr>
              <a:t>m</a:t>
            </a:r>
            <a:r>
              <a:rPr lang="en-US" altLang="ja-JP" b="0" dirty="0" smtClean="0">
                <a:solidFill>
                  <a:srgbClr val="FF0000"/>
                </a:solidFill>
              </a:rPr>
              <a:t> on average</a:t>
            </a:r>
            <a:r>
              <a:rPr lang="en-US" altLang="ja-JP" b="0" dirty="0" smtClean="0">
                <a:solidFill>
                  <a:srgbClr val="3366FF"/>
                </a:solidFill>
              </a:rPr>
              <a:t> </a:t>
            </a:r>
            <a:r>
              <a:rPr lang="en-US" altLang="ja-JP" b="0" dirty="0" smtClean="0">
                <a:solidFill>
                  <a:schemeClr val="tx1"/>
                </a:solidFill>
              </a:rPr>
              <a:t>with reasonable gradient spread</a:t>
            </a:r>
            <a:r>
              <a:rPr lang="en-US" altLang="ja-JP" b="0" dirty="0" smtClean="0">
                <a:solidFill>
                  <a:srgbClr val="3366FF"/>
                </a:solidFill>
              </a:rPr>
              <a:t> (&lt; ~  +/-20 %)</a:t>
            </a:r>
            <a:r>
              <a:rPr lang="en-US" altLang="ja-JP" b="0" dirty="0" smtClean="0"/>
              <a:t>. </a:t>
            </a:r>
          </a:p>
          <a:p>
            <a:pPr lvl="1"/>
            <a:r>
              <a:rPr lang="en-US" altLang="ja-JP" b="0" dirty="0" smtClean="0"/>
              <a:t>We require an additional HLRF power of 10 %. </a:t>
            </a:r>
          </a:p>
          <a:p>
            <a:r>
              <a:rPr lang="en-US" altLang="ja-JP" dirty="0" smtClean="0"/>
              <a:t>P</a:t>
            </a:r>
            <a:r>
              <a:rPr lang="en-US" altLang="ja-JP" b="0" dirty="0" smtClean="0"/>
              <a:t>repare for the industrialization including cost and quality control. 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 smtClean="0"/>
              <a:t>A, Yamamoto, 10-10-19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IWLC-10:  ILC-SCRF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370949"/>
            <a:ext cx="2133600" cy="365125"/>
          </a:xfrm>
        </p:spPr>
        <p:txBody>
          <a:bodyPr/>
          <a:lstStyle/>
          <a:p>
            <a:fld id="{C2705F64-2F62-1441-B8C2-4C4BD0CB1C05}" type="slidenum">
              <a:rPr lang="ja-JP" altLang="en-US" smtClean="0"/>
              <a:pPr/>
              <a:t>9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22031</TotalTime>
  <Words>3765</Words>
  <Application>Microsoft Macintosh PowerPoint</Application>
  <PresentationFormat>画面に合わせる (4:3)</PresentationFormat>
  <Paragraphs>763</Paragraphs>
  <Slides>39</Slides>
  <Notes>18</Notes>
  <HiddenSlides>3</HiddenSlides>
  <MMClips>0</MMClips>
  <ScaleCrop>false</ScaleCrop>
  <HeadingPairs>
    <vt:vector size="4" baseType="variant">
      <vt:variant>
        <vt:lpstr>デザイン テンプレート</vt:lpstr>
      </vt:variant>
      <vt:variant>
        <vt:i4>3</vt:i4>
      </vt:variant>
      <vt:variant>
        <vt:lpstr>スライド タイトル</vt:lpstr>
      </vt:variant>
      <vt:variant>
        <vt:i4>39</vt:i4>
      </vt:variant>
    </vt:vector>
  </HeadingPairs>
  <TitlesOfParts>
    <vt:vector size="42" baseType="lpstr">
      <vt:lpstr>Blank Presentation</vt:lpstr>
      <vt:lpstr>Default Theme</vt:lpstr>
      <vt:lpstr>1_Default Theme</vt:lpstr>
      <vt:lpstr>ILC SRF Update</vt:lpstr>
      <vt:lpstr>Outline</vt:lpstr>
      <vt:lpstr>Global Plan for SCRF R&amp;D</vt:lpstr>
      <vt:lpstr>SCRF 9-Cell Cavity   Highlight: March ~ Oct., 2010</vt:lpstr>
      <vt:lpstr>SCRF High-Gradient R&amp;D</vt:lpstr>
      <vt:lpstr>SCRF High-Gradient R&amp;D</vt:lpstr>
      <vt:lpstr>Technical Design Phase and Beyond</vt:lpstr>
      <vt:lpstr>Baseline Assessment WorkShops</vt:lpstr>
      <vt:lpstr> Accelerator Gradient Recommendation</vt:lpstr>
      <vt:lpstr>ILC-ML SCRF Cavity Gradient Specifications Update  </vt:lpstr>
      <vt:lpstr>Global Plan for SCRF R&amp;D</vt:lpstr>
      <vt:lpstr>S1-Global Cooperation and Test at KEK</vt:lpstr>
      <vt:lpstr>S1-Global Test Progress/Plan</vt:lpstr>
      <vt:lpstr>S1-Global  Assembly/Test with Global Effort</vt:lpstr>
      <vt:lpstr>Individual Cavity Performance</vt:lpstr>
      <vt:lpstr>Individual Cavity Performance</vt:lpstr>
      <vt:lpstr>S1 Global cavity/tuner Zoo</vt:lpstr>
      <vt:lpstr>FNAL’s Piezo Control System commonly used for various tuner tests</vt:lpstr>
      <vt:lpstr>Individual Cavity Performance</vt:lpstr>
      <vt:lpstr>スライド 20</vt:lpstr>
      <vt:lpstr>Global Plan for SCRF R&amp;D</vt:lpstr>
      <vt:lpstr>Global Plan for SCRF R&amp;D</vt:lpstr>
      <vt:lpstr>Global Plan for SCRF R&amp;D</vt:lpstr>
      <vt:lpstr>Actions for Preparing Industrialization</vt:lpstr>
      <vt:lpstr>Plug-compatible Conditions  </vt:lpstr>
      <vt:lpstr>Guideline for Preparing Industrialization </vt:lpstr>
      <vt:lpstr>Possible Models of Industrialization </vt:lpstr>
      <vt:lpstr>Two Ways of Communication </vt:lpstr>
      <vt:lpstr>Plan for Communication with Industry</vt:lpstr>
      <vt:lpstr>Report and Discussion in  IWLC-10 SCRF Sessions</vt:lpstr>
      <vt:lpstr>Backup</vt:lpstr>
      <vt:lpstr>Cryomodule Plug-compatibility</vt:lpstr>
      <vt:lpstr>Cryomodule Development &amp; Test</vt:lpstr>
      <vt:lpstr>スライド 34</vt:lpstr>
      <vt:lpstr>Mass Production (SCRF)</vt:lpstr>
      <vt:lpstr>スライド 36</vt:lpstr>
      <vt:lpstr>Visits to SC Cavity Manufacturers in Global Industry: 2009</vt:lpstr>
      <vt:lpstr>A Satellite Meeting at IPAC-2010</vt:lpstr>
      <vt:lpstr>Cavity Progress with Industry </vt:lpstr>
    </vt:vector>
  </TitlesOfParts>
  <Company>Cornell LEPP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Dugan</dc:creator>
  <cp:lastModifiedBy>Yamamoto Akira</cp:lastModifiedBy>
  <cp:revision>296</cp:revision>
  <cp:lastPrinted>2010-10-19T08:50:58Z</cp:lastPrinted>
  <dcterms:created xsi:type="dcterms:W3CDTF">2010-10-19T10:03:30Z</dcterms:created>
  <dcterms:modified xsi:type="dcterms:W3CDTF">2010-10-19T10:04:24Z</dcterms:modified>
</cp:coreProperties>
</file>