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tiff" ContentType="image/tiff"/>
  <Override PartName="/ppt/notesSlides/notesSlide20.xml" ContentType="application/vnd.openxmlformats-officedocument.presentationml.notesSlide+xml"/>
  <Default Extension="gif" ContentType="image/gif"/>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57" r:id="rId3"/>
    <p:sldId id="259" r:id="rId4"/>
    <p:sldId id="262" r:id="rId5"/>
    <p:sldId id="261" r:id="rId6"/>
    <p:sldId id="281" r:id="rId7"/>
    <p:sldId id="290" r:id="rId8"/>
    <p:sldId id="284" r:id="rId9"/>
    <p:sldId id="285" r:id="rId10"/>
    <p:sldId id="293" r:id="rId11"/>
    <p:sldId id="286" r:id="rId12"/>
    <p:sldId id="280" r:id="rId13"/>
    <p:sldId id="279" r:id="rId14"/>
    <p:sldId id="265" r:id="rId15"/>
    <p:sldId id="264" r:id="rId16"/>
    <p:sldId id="266" r:id="rId17"/>
    <p:sldId id="267" r:id="rId18"/>
    <p:sldId id="270" r:id="rId19"/>
    <p:sldId id="274" r:id="rId20"/>
    <p:sldId id="275" r:id="rId21"/>
    <p:sldId id="276" r:id="rId22"/>
    <p:sldId id="277" r:id="rId23"/>
    <p:sldId id="291" r:id="rId24"/>
    <p:sldId id="292" r:id="rId25"/>
    <p:sldId id="282" r:id="rId26"/>
    <p:sldId id="287" r:id="rId27"/>
    <p:sldId id="288" r:id="rId28"/>
    <p:sldId id="283" r:id="rId29"/>
    <p:sldId id="289"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5" d="100"/>
          <a:sy n="105" d="100"/>
        </p:scale>
        <p:origin x="-14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Users\w\wuenschw\Documents\MyDocs\Talks\2010\gradient%20summary\gradient%20summary%20data%202010-10-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bar"/>
        <c:grouping val="clustered"/>
        <c:ser>
          <c:idx val="0"/>
          <c:order val="0"/>
          <c:val>
            <c:numRef>
              <c:f>Sheet1!$K$2:$K$8</c:f>
              <c:numCache>
                <c:formatCode>0</c:formatCode>
                <c:ptCount val="7"/>
                <c:pt idx="0">
                  <c:v>77.451358263777323</c:v>
                </c:pt>
                <c:pt idx="1">
                  <c:v>87.050548372720201</c:v>
                </c:pt>
                <c:pt idx="2">
                  <c:v>83.239349788816597</c:v>
                </c:pt>
                <c:pt idx="3">
                  <c:v>90.018944047743133</c:v>
                </c:pt>
                <c:pt idx="4">
                  <c:v>95.5788425004516</c:v>
                </c:pt>
                <c:pt idx="5">
                  <c:v>105.33543660326301</c:v>
                </c:pt>
                <c:pt idx="6">
                  <c:v>104.28690484843951</c:v>
                </c:pt>
              </c:numCache>
            </c:numRef>
          </c:val>
        </c:ser>
        <c:axId val="82300928"/>
        <c:axId val="82544128"/>
      </c:barChart>
      <c:catAx>
        <c:axId val="82300928"/>
        <c:scaling>
          <c:orientation val="minMax"/>
        </c:scaling>
        <c:delete val="1"/>
        <c:axPos val="l"/>
        <c:tickLblPos val="none"/>
        <c:crossAx val="82544128"/>
        <c:crosses val="autoZero"/>
        <c:auto val="1"/>
        <c:lblAlgn val="ctr"/>
        <c:lblOffset val="100"/>
      </c:catAx>
      <c:valAx>
        <c:axId val="82544128"/>
        <c:scaling>
          <c:orientation val="minMax"/>
          <c:max val="110"/>
          <c:min val="60"/>
        </c:scaling>
        <c:axPos val="b"/>
        <c:majorGridlines/>
        <c:numFmt formatCode="0" sourceLinked="1"/>
        <c:tickLblPos val="nextTo"/>
        <c:crossAx val="82300928"/>
        <c:crosses val="autoZero"/>
        <c:crossBetween val="between"/>
        <c:majorUnit val="10"/>
      </c:valAx>
      <c:spPr>
        <a:noFill/>
        <a:ln>
          <a:solidFill>
            <a:schemeClr val="tx1"/>
          </a:solidFill>
        </a:ln>
      </c:spPr>
    </c:plotArea>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49510E-9F0D-4655-959A-A8034AED1E4E}" type="datetimeFigureOut">
              <a:rPr lang="en-US" smtClean="0"/>
              <a:pPr/>
              <a:t>10/18/2010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56CCA8-0D5C-46D8-9CD1-344B1B2C020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A5F973-9BFF-4084-A35E-A4A298AFF593}" type="slidenum">
              <a:rPr lang="en-US" smtClean="0">
                <a:solidFill>
                  <a:prstClr val="black"/>
                </a:solidFill>
              </a:rPr>
              <a:pPr/>
              <a:t>4</a:t>
            </a:fld>
            <a:endParaRPr 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E56CCA8-0D5C-46D8-9CD1-344B1B2C020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23B43A-07E0-4287-A871-1F6AF8A20115}"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23B43A-07E0-4287-A871-1F6AF8A20115}"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581825E-D78D-482A-9579-1867B01DC5A7}" type="datetimeFigureOut">
              <a:rPr lang="en-US" smtClean="0"/>
              <a:pPr/>
              <a:t>10/18/2010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34CD6E-A862-49E2-9B43-579DAEA5ADE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81825E-D78D-482A-9579-1867B01DC5A7}" type="datetimeFigureOut">
              <a:rPr lang="en-US" smtClean="0"/>
              <a:pPr/>
              <a:t>10/18/2010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34CD6E-A862-49E2-9B43-579DAEA5ADE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5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5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81825E-D78D-482A-9579-1867B01DC5A7}" type="datetimeFigureOut">
              <a:rPr lang="en-US" smtClean="0"/>
              <a:pPr/>
              <a:t>10/18/2010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34CD6E-A862-49E2-9B43-579DAEA5ADE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81825E-D78D-482A-9579-1867B01DC5A7}" type="datetimeFigureOut">
              <a:rPr lang="en-US" smtClean="0"/>
              <a:pPr/>
              <a:t>10/18/2010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34CD6E-A862-49E2-9B43-579DAEA5ADE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81825E-D78D-482A-9579-1867B01DC5A7}" type="datetimeFigureOut">
              <a:rPr lang="en-US" smtClean="0"/>
              <a:pPr/>
              <a:t>10/18/2010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34CD6E-A862-49E2-9B43-579DAEA5ADE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581825E-D78D-482A-9579-1867B01DC5A7}" type="datetimeFigureOut">
              <a:rPr lang="en-US" smtClean="0"/>
              <a:pPr/>
              <a:t>10/18/2010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34CD6E-A862-49E2-9B43-579DAEA5ADE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581825E-D78D-482A-9579-1867B01DC5A7}" type="datetimeFigureOut">
              <a:rPr lang="en-US" smtClean="0"/>
              <a:pPr/>
              <a:t>10/18/2010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34CD6E-A862-49E2-9B43-579DAEA5ADE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581825E-D78D-482A-9579-1867B01DC5A7}" type="datetimeFigureOut">
              <a:rPr lang="en-US" smtClean="0"/>
              <a:pPr/>
              <a:t>10/18/2010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34CD6E-A862-49E2-9B43-579DAEA5ADE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81825E-D78D-482A-9579-1867B01DC5A7}" type="datetimeFigureOut">
              <a:rPr lang="en-US" smtClean="0"/>
              <a:pPr/>
              <a:t>10/18/2010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34CD6E-A862-49E2-9B43-579DAEA5ADE9}" type="slidenum">
              <a:rPr lang="en-US" smtClean="0"/>
              <a:pPr/>
              <a:t>‹#›</a:t>
            </a:fld>
            <a:endParaRPr lang="en-US"/>
          </a:p>
        </p:txBody>
      </p:sp>
      <p:pic>
        <p:nvPicPr>
          <p:cNvPr id="5" name="Picture 4" descr="edit.JPG"/>
          <p:cNvPicPr>
            <a:picLocks noChangeAspect="1"/>
          </p:cNvPicPr>
          <p:nvPr userDrawn="1"/>
        </p:nvPicPr>
        <p:blipFill>
          <a:blip r:embed="rId2" cstate="print">
            <a:lum bright="40000" contrast="-40000"/>
          </a:blip>
          <a:srcRect l="11458" b="11458"/>
          <a:stretch>
            <a:fillRect/>
          </a:stretch>
        </p:blipFill>
        <p:spPr>
          <a:xfrm>
            <a:off x="0" y="0"/>
            <a:ext cx="9144000" cy="6858000"/>
          </a:xfrm>
          <a:prstGeom prst="rect">
            <a:avLst/>
          </a:prstGeom>
        </p:spPr>
      </p:pic>
      <p:pic>
        <p:nvPicPr>
          <p:cNvPr id="6" name="Picture 11"/>
          <p:cNvPicPr>
            <a:picLocks noChangeAspect="1" noChangeArrowheads="1"/>
          </p:cNvPicPr>
          <p:nvPr userDrawn="1"/>
        </p:nvPicPr>
        <p:blipFill>
          <a:blip r:embed="rId3" cstate="print"/>
          <a:srcRect/>
          <a:stretch>
            <a:fillRect/>
          </a:stretch>
        </p:blipFill>
        <p:spPr bwMode="auto">
          <a:xfrm>
            <a:off x="35496" y="44624"/>
            <a:ext cx="806450" cy="806450"/>
          </a:xfrm>
          <a:prstGeom prst="rect">
            <a:avLst/>
          </a:prstGeom>
          <a:noFill/>
          <a:ln w="9525">
            <a:noFill/>
            <a:miter lim="800000"/>
            <a:headEnd/>
            <a:tailEnd/>
          </a:ln>
          <a:effectLst/>
        </p:spPr>
      </p:pic>
      <p:pic>
        <p:nvPicPr>
          <p:cNvPr id="9" name="Picture 2" descr="\\CERN\dfs\Workspaces\w\Wuensch\Photographs, logo\artwork\CLIC logos\CLIC-Logo-Color-BB.jpg"/>
          <p:cNvPicPr>
            <a:picLocks noChangeAspect="1" noChangeArrowheads="1"/>
          </p:cNvPicPr>
          <p:nvPr userDrawn="1"/>
        </p:nvPicPr>
        <p:blipFill>
          <a:blip r:embed="rId4" cstate="print">
            <a:clrChange>
              <a:clrFrom>
                <a:srgbClr val="000000"/>
              </a:clrFrom>
              <a:clrTo>
                <a:srgbClr val="000000">
                  <a:alpha val="0"/>
                </a:srgbClr>
              </a:clrTo>
            </a:clrChange>
          </a:blip>
          <a:srcRect/>
          <a:stretch>
            <a:fillRect/>
          </a:stretch>
        </p:blipFill>
        <p:spPr bwMode="auto">
          <a:xfrm>
            <a:off x="8235280" y="0"/>
            <a:ext cx="908720" cy="908720"/>
          </a:xfrm>
          <a:prstGeom prst="rect">
            <a:avLst/>
          </a:prstGeom>
          <a:noFill/>
        </p:spPr>
      </p:pic>
      <p:sp>
        <p:nvSpPr>
          <p:cNvPr id="10" name="TextBox 9"/>
          <p:cNvSpPr txBox="1"/>
          <p:nvPr userDrawn="1"/>
        </p:nvSpPr>
        <p:spPr>
          <a:xfrm>
            <a:off x="6" y="6488668"/>
            <a:ext cx="1134349" cy="369332"/>
          </a:xfrm>
          <a:prstGeom prst="rect">
            <a:avLst/>
          </a:prstGeom>
          <a:noFill/>
        </p:spPr>
        <p:txBody>
          <a:bodyPr wrap="none" rtlCol="0">
            <a:spAutoFit/>
          </a:bodyPr>
          <a:lstStyle/>
          <a:p>
            <a:r>
              <a:rPr lang="en-US" dirty="0" smtClean="0">
                <a:solidFill>
                  <a:schemeClr val="bg1">
                    <a:lumMod val="50000"/>
                  </a:schemeClr>
                </a:solidFill>
              </a:rPr>
              <a:t>IWLC2010</a:t>
            </a:r>
            <a:endParaRPr lang="en-US" dirty="0">
              <a:solidFill>
                <a:schemeClr val="bg1">
                  <a:lumMod val="50000"/>
                </a:schemeClr>
              </a:solidFill>
            </a:endParaRPr>
          </a:p>
        </p:txBody>
      </p:sp>
      <p:sp>
        <p:nvSpPr>
          <p:cNvPr id="11" name="TextBox 10"/>
          <p:cNvSpPr txBox="1"/>
          <p:nvPr userDrawn="1"/>
        </p:nvSpPr>
        <p:spPr>
          <a:xfrm>
            <a:off x="3491886" y="6488668"/>
            <a:ext cx="1735155" cy="369332"/>
          </a:xfrm>
          <a:prstGeom prst="rect">
            <a:avLst/>
          </a:prstGeom>
          <a:noFill/>
        </p:spPr>
        <p:txBody>
          <a:bodyPr wrap="none" rtlCol="0">
            <a:spAutoFit/>
          </a:bodyPr>
          <a:lstStyle/>
          <a:p>
            <a:r>
              <a:rPr lang="en-US" dirty="0" smtClean="0">
                <a:solidFill>
                  <a:schemeClr val="bg1">
                    <a:lumMod val="50000"/>
                  </a:schemeClr>
                </a:solidFill>
              </a:rPr>
              <a:t>Walter Wuensch</a:t>
            </a:r>
            <a:endParaRPr lang="en-US" dirty="0">
              <a:solidFill>
                <a:schemeClr val="bg1">
                  <a:lumMod val="50000"/>
                </a:schemeClr>
              </a:solidFill>
            </a:endParaRPr>
          </a:p>
        </p:txBody>
      </p:sp>
      <p:sp>
        <p:nvSpPr>
          <p:cNvPr id="12" name="TextBox 11"/>
          <p:cNvSpPr txBox="1"/>
          <p:nvPr userDrawn="1"/>
        </p:nvSpPr>
        <p:spPr>
          <a:xfrm>
            <a:off x="7387435" y="6488668"/>
            <a:ext cx="1756571" cy="369332"/>
          </a:xfrm>
          <a:prstGeom prst="rect">
            <a:avLst/>
          </a:prstGeom>
          <a:noFill/>
        </p:spPr>
        <p:txBody>
          <a:bodyPr wrap="none" rtlCol="0">
            <a:spAutoFit/>
          </a:bodyPr>
          <a:lstStyle/>
          <a:p>
            <a:r>
              <a:rPr lang="en-US" dirty="0" smtClean="0">
                <a:solidFill>
                  <a:schemeClr val="bg1">
                    <a:lumMod val="50000"/>
                  </a:schemeClr>
                </a:solidFill>
              </a:rPr>
              <a:t>19 October 2010</a:t>
            </a:r>
            <a:endParaRPr lang="en-US" dirty="0">
              <a:solidFill>
                <a:schemeClr val="bg1">
                  <a:lumMod val="50000"/>
                </a:scheme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6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81825E-D78D-482A-9579-1867B01DC5A7}" type="datetimeFigureOut">
              <a:rPr lang="en-US" smtClean="0"/>
              <a:pPr/>
              <a:t>10/18/2010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34CD6E-A862-49E2-9B43-579DAEA5ADE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81825E-D78D-482A-9579-1867B01DC5A7}" type="datetimeFigureOut">
              <a:rPr lang="en-US" smtClean="0"/>
              <a:pPr/>
              <a:t>10/18/2010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34CD6E-A862-49E2-9B43-579DAEA5ADE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6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81825E-D78D-482A-9579-1867B01DC5A7}" type="datetimeFigureOut">
              <a:rPr lang="en-US" smtClean="0"/>
              <a:pPr/>
              <a:t>10/18/2010</a:t>
            </a:fld>
            <a:endParaRPr lang="en-US"/>
          </a:p>
        </p:txBody>
      </p:sp>
      <p:sp>
        <p:nvSpPr>
          <p:cNvPr id="5" name="Footer Placeholder 4"/>
          <p:cNvSpPr>
            <a:spLocks noGrp="1"/>
          </p:cNvSpPr>
          <p:nvPr>
            <p:ph type="ftr" sz="quarter" idx="3"/>
          </p:nvPr>
        </p:nvSpPr>
        <p:spPr>
          <a:xfrm>
            <a:off x="3124200" y="635636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6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34CD6E-A862-49E2-9B43-579DAEA5ADE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4.tiff"/></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emf"/><Relationship Id="rId7"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emf"/></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40.jpeg"/><Relationship Id="rId4" Type="http://schemas.openxmlformats.org/officeDocument/2006/relationships/image" Target="../media/image39.jpeg"/></Relationships>
</file>

<file path=ppt/slides/_rels/slide19.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44.png"/><Relationship Id="rId11" Type="http://schemas.openxmlformats.org/officeDocument/2006/relationships/image" Target="../media/image49.jpe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42.png"/><Relationship Id="rId9" Type="http://schemas.openxmlformats.org/officeDocument/2006/relationships/image" Target="../media/image4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52.png"/><Relationship Id="rId4" Type="http://schemas.openxmlformats.org/officeDocument/2006/relationships/image" Target="../media/image51.png"/></Relationships>
</file>

<file path=ppt/slides/_rels/slide2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57.png"/><Relationship Id="rId5" Type="http://schemas.openxmlformats.org/officeDocument/2006/relationships/image" Target="../media/image56.jpeg"/><Relationship Id="rId4" Type="http://schemas.openxmlformats.org/officeDocument/2006/relationships/image" Target="../media/image55.jpeg"/></Relationships>
</file>

<file path=ppt/slides/_rels/slide2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60.png"/></Relationships>
</file>

<file path=ppt/slides/_rels/slide25.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65.png"/><Relationship Id="rId5" Type="http://schemas.openxmlformats.org/officeDocument/2006/relationships/image" Target="../media/image64.png"/><Relationship Id="rId10" Type="http://schemas.openxmlformats.org/officeDocument/2006/relationships/image" Target="../media/image69.gif"/><Relationship Id="rId4" Type="http://schemas.openxmlformats.org/officeDocument/2006/relationships/image" Target="../media/image63.png"/><Relationship Id="rId9" Type="http://schemas.openxmlformats.org/officeDocument/2006/relationships/image" Target="../media/image68.gif"/></Relationships>
</file>

<file path=ppt/slides/_rels/slide27.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70.jpeg"/><Relationship Id="rId7" Type="http://schemas.openxmlformats.org/officeDocument/2006/relationships/image" Target="../media/image74.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4.png"/><Relationship Id="rId7"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35696" y="2204876"/>
            <a:ext cx="5680594" cy="646331"/>
          </a:xfrm>
          <a:prstGeom prst="rect">
            <a:avLst/>
          </a:prstGeom>
          <a:noFill/>
        </p:spPr>
        <p:txBody>
          <a:bodyPr wrap="none" rtlCol="0">
            <a:spAutoFit/>
          </a:bodyPr>
          <a:lstStyle/>
          <a:p>
            <a:r>
              <a:rPr lang="en-US" sz="3600" dirty="0" smtClean="0"/>
              <a:t>Progress on CLIC rf structures</a:t>
            </a:r>
            <a:endParaRPr lang="en-US" sz="3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9632" y="188640"/>
            <a:ext cx="6696744" cy="461665"/>
          </a:xfrm>
          <a:prstGeom prst="rect">
            <a:avLst/>
          </a:prstGeom>
          <a:noFill/>
        </p:spPr>
        <p:txBody>
          <a:bodyPr wrap="square" rtlCol="0">
            <a:spAutoFit/>
          </a:bodyPr>
          <a:lstStyle/>
          <a:p>
            <a:pPr algn="ctr"/>
            <a:r>
              <a:rPr lang="en-US" sz="2400" dirty="0" smtClean="0"/>
              <a:t>A new level of care for CERN-built structures</a:t>
            </a:r>
            <a:endParaRPr lang="en-US" sz="2400" dirty="0"/>
          </a:p>
        </p:txBody>
      </p:sp>
      <p:sp>
        <p:nvSpPr>
          <p:cNvPr id="3" name="Rectangle 2"/>
          <p:cNvSpPr/>
          <p:nvPr/>
        </p:nvSpPr>
        <p:spPr>
          <a:xfrm>
            <a:off x="228600" y="3581400"/>
            <a:ext cx="3581400" cy="369332"/>
          </a:xfrm>
          <a:prstGeom prst="rect">
            <a:avLst/>
          </a:prstGeom>
        </p:spPr>
        <p:txBody>
          <a:bodyPr wrap="square">
            <a:spAutoFit/>
          </a:bodyPr>
          <a:lstStyle/>
          <a:p>
            <a:r>
              <a:rPr lang="en-US" dirty="0" smtClean="0">
                <a:solidFill>
                  <a:srgbClr val="FF0000"/>
                </a:solidFill>
              </a:rPr>
              <a:t>Operation done under laminar flow</a:t>
            </a:r>
          </a:p>
        </p:txBody>
      </p:sp>
      <p:sp>
        <p:nvSpPr>
          <p:cNvPr id="4" name="Rectangle 3"/>
          <p:cNvSpPr/>
          <p:nvPr/>
        </p:nvSpPr>
        <p:spPr>
          <a:xfrm>
            <a:off x="228600" y="914400"/>
            <a:ext cx="3581400" cy="369332"/>
          </a:xfrm>
          <a:prstGeom prst="rect">
            <a:avLst/>
          </a:prstGeom>
        </p:spPr>
        <p:txBody>
          <a:bodyPr wrap="square">
            <a:spAutoFit/>
          </a:bodyPr>
          <a:lstStyle/>
          <a:p>
            <a:r>
              <a:rPr lang="en-US" dirty="0" smtClean="0">
                <a:solidFill>
                  <a:srgbClr val="FF0000"/>
                </a:solidFill>
              </a:rPr>
              <a:t>Individual inspection </a:t>
            </a:r>
          </a:p>
        </p:txBody>
      </p:sp>
      <p:pic>
        <p:nvPicPr>
          <p:cNvPr id="5" name="Picture 4" descr="DSC00826.jpg"/>
          <p:cNvPicPr>
            <a:picLocks noChangeAspect="1"/>
          </p:cNvPicPr>
          <p:nvPr/>
        </p:nvPicPr>
        <p:blipFill>
          <a:blip r:embed="rId3" cstate="print"/>
          <a:stretch>
            <a:fillRect/>
          </a:stretch>
        </p:blipFill>
        <p:spPr>
          <a:xfrm>
            <a:off x="304800" y="1295400"/>
            <a:ext cx="2976000" cy="2232000"/>
          </a:xfrm>
          <a:prstGeom prst="rect">
            <a:avLst/>
          </a:prstGeom>
        </p:spPr>
      </p:pic>
      <p:pic>
        <p:nvPicPr>
          <p:cNvPr id="6" name="Picture 5" descr="DSC00828.jpg"/>
          <p:cNvPicPr>
            <a:picLocks noChangeAspect="1"/>
          </p:cNvPicPr>
          <p:nvPr/>
        </p:nvPicPr>
        <p:blipFill>
          <a:blip r:embed="rId4" cstate="print"/>
          <a:stretch>
            <a:fillRect/>
          </a:stretch>
        </p:blipFill>
        <p:spPr>
          <a:xfrm>
            <a:off x="304800" y="3962400"/>
            <a:ext cx="2976000" cy="2232000"/>
          </a:xfrm>
          <a:prstGeom prst="rect">
            <a:avLst/>
          </a:prstGeom>
        </p:spPr>
      </p:pic>
      <p:grpSp>
        <p:nvGrpSpPr>
          <p:cNvPr id="7" name="Group 6"/>
          <p:cNvGrpSpPr/>
          <p:nvPr/>
        </p:nvGrpSpPr>
        <p:grpSpPr>
          <a:xfrm>
            <a:off x="4283968" y="980728"/>
            <a:ext cx="4038600" cy="2971800"/>
            <a:chOff x="-3733800" y="2971800"/>
            <a:chExt cx="4038600" cy="2971800"/>
          </a:xfrm>
        </p:grpSpPr>
        <p:pic>
          <p:nvPicPr>
            <p:cNvPr id="8" name="Image 28" descr="DSC04150.JPG"/>
            <p:cNvPicPr/>
            <p:nvPr/>
          </p:nvPicPr>
          <p:blipFill>
            <a:blip r:embed="rId5" cstate="print"/>
            <a:stretch>
              <a:fillRect/>
            </a:stretch>
          </p:blipFill>
          <p:spPr>
            <a:xfrm>
              <a:off x="-3733800" y="2971800"/>
              <a:ext cx="3002286" cy="2251881"/>
            </a:xfrm>
            <a:prstGeom prst="rect">
              <a:avLst/>
            </a:prstGeom>
          </p:spPr>
        </p:pic>
        <p:sp>
          <p:nvSpPr>
            <p:cNvPr id="9" name="TextBox 8"/>
            <p:cNvSpPr txBox="1"/>
            <p:nvPr/>
          </p:nvSpPr>
          <p:spPr>
            <a:xfrm>
              <a:off x="-3733800" y="5193268"/>
              <a:ext cx="1944709" cy="369332"/>
            </a:xfrm>
            <a:prstGeom prst="rect">
              <a:avLst/>
            </a:prstGeom>
            <a:noFill/>
          </p:spPr>
          <p:txBody>
            <a:bodyPr wrap="square" rtlCol="0">
              <a:spAutoFit/>
            </a:bodyPr>
            <a:lstStyle/>
            <a:p>
              <a:r>
                <a:rPr lang="en-US" b="1" dirty="0" smtClean="0">
                  <a:solidFill>
                    <a:srgbClr val="FF0000"/>
                  </a:solidFill>
                </a:rPr>
                <a:t>Boxes under N2</a:t>
              </a:r>
              <a:endParaRPr lang="en-US" b="1" dirty="0">
                <a:solidFill>
                  <a:srgbClr val="FF0000"/>
                </a:solidFill>
              </a:endParaRPr>
            </a:p>
          </p:txBody>
        </p:sp>
        <p:pic>
          <p:nvPicPr>
            <p:cNvPr id="10" name="Picture 9" descr="DSC03873.JPG"/>
            <p:cNvPicPr>
              <a:picLocks noChangeAspect="1"/>
            </p:cNvPicPr>
            <p:nvPr/>
          </p:nvPicPr>
          <p:blipFill>
            <a:blip r:embed="rId6" cstate="print"/>
            <a:srcRect r="22128"/>
            <a:stretch>
              <a:fillRect/>
            </a:stretch>
          </p:blipFill>
          <p:spPr>
            <a:xfrm>
              <a:off x="-1447800" y="4267200"/>
              <a:ext cx="1676400" cy="1614573"/>
            </a:xfrm>
            <a:prstGeom prst="rect">
              <a:avLst/>
            </a:prstGeom>
          </p:spPr>
        </p:pic>
        <p:sp>
          <p:nvSpPr>
            <p:cNvPr id="11" name="Rectangle 10"/>
            <p:cNvSpPr/>
            <p:nvPr/>
          </p:nvSpPr>
          <p:spPr>
            <a:xfrm>
              <a:off x="-1447800" y="5297269"/>
              <a:ext cx="1752600" cy="646331"/>
            </a:xfrm>
            <a:prstGeom prst="rect">
              <a:avLst/>
            </a:prstGeom>
          </p:spPr>
          <p:txBody>
            <a:bodyPr wrap="square">
              <a:spAutoFit/>
            </a:bodyPr>
            <a:lstStyle/>
            <a:p>
              <a:r>
                <a:rPr lang="en-US" b="1" dirty="0" smtClean="0">
                  <a:solidFill>
                    <a:srgbClr val="FF0000"/>
                  </a:solidFill>
                </a:rPr>
                <a:t>Sealed bag under N2</a:t>
              </a:r>
              <a:endParaRPr lang="en-US" b="1" dirty="0">
                <a:solidFill>
                  <a:srgbClr val="FF0000"/>
                </a:solidFill>
              </a:endParaRPr>
            </a:p>
          </p:txBody>
        </p:sp>
      </p:grpSp>
      <p:pic>
        <p:nvPicPr>
          <p:cNvPr id="12" name="Image 18" descr="DSC04048.JPG"/>
          <p:cNvPicPr/>
          <p:nvPr/>
        </p:nvPicPr>
        <p:blipFill>
          <a:blip r:embed="rId7" cstate="print"/>
          <a:stretch>
            <a:fillRect/>
          </a:stretch>
        </p:blipFill>
        <p:spPr>
          <a:xfrm>
            <a:off x="5292080" y="4149080"/>
            <a:ext cx="2901571" cy="2183642"/>
          </a:xfrm>
          <a:prstGeom prst="rect">
            <a:avLst/>
          </a:prstGeom>
        </p:spPr>
      </p:pic>
      <p:sp>
        <p:nvSpPr>
          <p:cNvPr id="13" name="TextBox 12"/>
          <p:cNvSpPr txBox="1"/>
          <p:nvPr/>
        </p:nvSpPr>
        <p:spPr>
          <a:xfrm>
            <a:off x="3995936" y="3789040"/>
            <a:ext cx="2438400" cy="369332"/>
          </a:xfrm>
          <a:prstGeom prst="rect">
            <a:avLst/>
          </a:prstGeom>
          <a:noFill/>
        </p:spPr>
        <p:txBody>
          <a:bodyPr wrap="square" rtlCol="0">
            <a:spAutoFit/>
          </a:bodyPr>
          <a:lstStyle/>
          <a:p>
            <a:r>
              <a:rPr lang="en-US" b="1" dirty="0" smtClean="0">
                <a:solidFill>
                  <a:srgbClr val="FF0000"/>
                </a:solidFill>
              </a:rPr>
              <a:t>RF measurement</a:t>
            </a:r>
            <a:endParaRPr lang="en-US" b="1" dirty="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G:\Departments\EN\Groups\MME\MM\Metallurgy\MEB-Sigma\MAichele\EDMS--1096980--TD18_post-mortem_SEM_observation\TD18 KEK-SLAC SliceC\TD18-SliceC-DS-64.tif"/>
          <p:cNvPicPr>
            <a:picLocks noChangeAspect="1" noChangeArrowheads="1"/>
          </p:cNvPicPr>
          <p:nvPr/>
        </p:nvPicPr>
        <p:blipFill>
          <a:blip r:embed="rId3" cstate="print"/>
          <a:srcRect/>
          <a:stretch>
            <a:fillRect/>
          </a:stretch>
        </p:blipFill>
        <p:spPr bwMode="auto">
          <a:xfrm>
            <a:off x="0" y="980728"/>
            <a:ext cx="5760000" cy="4320000"/>
          </a:xfrm>
          <a:prstGeom prst="rect">
            <a:avLst/>
          </a:prstGeom>
          <a:noFill/>
        </p:spPr>
      </p:pic>
      <p:pic>
        <p:nvPicPr>
          <p:cNvPr id="4" name="Picture 2" descr="G:\Departments\EN\Groups\MME\MM\Metallurgy\MEB-Sigma\MAichele\EDMS--1096980--TD18_post-mortem_SEM_observation\TD18 KEK-SLAC SliceC\TD18-SliceC-DS-65.tif"/>
          <p:cNvPicPr>
            <a:picLocks noChangeAspect="1" noChangeArrowheads="1"/>
          </p:cNvPicPr>
          <p:nvPr/>
        </p:nvPicPr>
        <p:blipFill>
          <a:blip r:embed="rId4" cstate="print"/>
          <a:srcRect/>
          <a:stretch>
            <a:fillRect/>
          </a:stretch>
        </p:blipFill>
        <p:spPr bwMode="auto">
          <a:xfrm>
            <a:off x="3384000" y="2538000"/>
            <a:ext cx="5760000" cy="4320000"/>
          </a:xfrm>
          <a:prstGeom prst="rect">
            <a:avLst/>
          </a:prstGeom>
          <a:noFill/>
        </p:spPr>
      </p:pic>
      <p:cxnSp>
        <p:nvCxnSpPr>
          <p:cNvPr id="6" name="Straight Arrow Connector 5"/>
          <p:cNvCxnSpPr/>
          <p:nvPr/>
        </p:nvCxnSpPr>
        <p:spPr>
          <a:xfrm>
            <a:off x="3131840" y="3284984"/>
            <a:ext cx="1512168" cy="36004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763688" y="188640"/>
            <a:ext cx="5738302" cy="584775"/>
          </a:xfrm>
          <a:prstGeom prst="rect">
            <a:avLst/>
          </a:prstGeom>
          <a:noFill/>
        </p:spPr>
        <p:txBody>
          <a:bodyPr wrap="none" rtlCol="0">
            <a:spAutoFit/>
          </a:bodyPr>
          <a:lstStyle/>
          <a:p>
            <a:r>
              <a:rPr lang="en-US" sz="3200" dirty="0" smtClean="0"/>
              <a:t>And now some very recent news!</a:t>
            </a:r>
            <a:endParaRPr lang="en-US" sz="3200" dirty="0"/>
          </a:p>
        </p:txBody>
      </p:sp>
      <p:sp>
        <p:nvSpPr>
          <p:cNvPr id="10" name="TextBox 9"/>
          <p:cNvSpPr txBox="1"/>
          <p:nvPr/>
        </p:nvSpPr>
        <p:spPr>
          <a:xfrm>
            <a:off x="5724128" y="836712"/>
            <a:ext cx="3419872" cy="1754326"/>
          </a:xfrm>
          <a:prstGeom prst="rect">
            <a:avLst/>
          </a:prstGeom>
          <a:noFill/>
        </p:spPr>
        <p:txBody>
          <a:bodyPr wrap="square" rtlCol="0">
            <a:spAutoFit/>
          </a:bodyPr>
          <a:lstStyle/>
          <a:p>
            <a:r>
              <a:rPr lang="en-US" dirty="0" smtClean="0"/>
              <a:t>Points of enhanced breakdown rate in TD18 tested at SLAC probably identified.</a:t>
            </a:r>
          </a:p>
          <a:p>
            <a:r>
              <a:rPr lang="en-US" dirty="0" smtClean="0"/>
              <a:t>Origin seems to be a combination incomplete bonding and high surface currents.</a:t>
            </a:r>
            <a:endParaRPr lang="en-US" dirty="0"/>
          </a:p>
        </p:txBody>
      </p:sp>
      <p:sp>
        <p:nvSpPr>
          <p:cNvPr id="11" name="TextBox 10"/>
          <p:cNvSpPr txBox="1"/>
          <p:nvPr/>
        </p:nvSpPr>
        <p:spPr>
          <a:xfrm>
            <a:off x="3491880" y="1268760"/>
            <a:ext cx="2088392" cy="369332"/>
          </a:xfrm>
          <a:prstGeom prst="rect">
            <a:avLst/>
          </a:prstGeom>
          <a:noFill/>
        </p:spPr>
        <p:txBody>
          <a:bodyPr wrap="none" rtlCol="0">
            <a:spAutoFit/>
          </a:bodyPr>
          <a:lstStyle/>
          <a:p>
            <a:r>
              <a:rPr lang="en-US" dirty="0" smtClean="0">
                <a:solidFill>
                  <a:srgbClr val="FF0000"/>
                </a:solidFill>
              </a:rPr>
              <a:t>Damping waveguide</a:t>
            </a:r>
            <a:endParaRPr lang="en-US" dirty="0">
              <a:solidFill>
                <a:srgbClr val="FF0000"/>
              </a:solidFill>
            </a:endParaRPr>
          </a:p>
        </p:txBody>
      </p:sp>
      <p:sp>
        <p:nvSpPr>
          <p:cNvPr id="12" name="TextBox 11"/>
          <p:cNvSpPr txBox="1"/>
          <p:nvPr/>
        </p:nvSpPr>
        <p:spPr>
          <a:xfrm>
            <a:off x="1187624" y="4427820"/>
            <a:ext cx="1053494" cy="369332"/>
          </a:xfrm>
          <a:prstGeom prst="rect">
            <a:avLst/>
          </a:prstGeom>
          <a:noFill/>
        </p:spPr>
        <p:txBody>
          <a:bodyPr wrap="none" rtlCol="0">
            <a:spAutoFit/>
          </a:bodyPr>
          <a:lstStyle/>
          <a:p>
            <a:r>
              <a:rPr lang="en-US" dirty="0" smtClean="0">
                <a:solidFill>
                  <a:srgbClr val="FF0000"/>
                </a:solidFill>
              </a:rPr>
              <a:t>Inner cell</a:t>
            </a:r>
            <a:endParaRPr lang="en-US" dirty="0">
              <a:solidFill>
                <a:srgbClr val="FF0000"/>
              </a:solidFill>
            </a:endParaRPr>
          </a:p>
        </p:txBody>
      </p:sp>
      <p:sp>
        <p:nvSpPr>
          <p:cNvPr id="13" name="TextBox 12"/>
          <p:cNvSpPr txBox="1"/>
          <p:nvPr/>
        </p:nvSpPr>
        <p:spPr>
          <a:xfrm>
            <a:off x="0" y="5446965"/>
            <a:ext cx="3240360" cy="646331"/>
          </a:xfrm>
          <a:prstGeom prst="rect">
            <a:avLst/>
          </a:prstGeom>
          <a:noFill/>
        </p:spPr>
        <p:txBody>
          <a:bodyPr wrap="square" rtlCol="0">
            <a:spAutoFit/>
          </a:bodyPr>
          <a:lstStyle/>
          <a:p>
            <a:r>
              <a:rPr lang="en-US" dirty="0" smtClean="0"/>
              <a:t>Study of origin of problem and corrective action underway.</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Higo\2010\Laboratories\CERN\Collaboration Meeting\100812 WebEx\100603 TD18_Disk_#2_BDR_evolution_corrected.png"/>
          <p:cNvPicPr>
            <a:picLocks noChangeAspect="1" noChangeArrowheads="1"/>
          </p:cNvPicPr>
          <p:nvPr/>
        </p:nvPicPr>
        <p:blipFill>
          <a:blip r:embed="rId3" cstate="print"/>
          <a:srcRect/>
          <a:stretch>
            <a:fillRect/>
          </a:stretch>
        </p:blipFill>
        <p:spPr bwMode="auto">
          <a:xfrm>
            <a:off x="1259632" y="1124744"/>
            <a:ext cx="6317065" cy="4411919"/>
          </a:xfrm>
          <a:prstGeom prst="rect">
            <a:avLst/>
          </a:prstGeom>
          <a:noFill/>
        </p:spPr>
      </p:pic>
      <p:sp>
        <p:nvSpPr>
          <p:cNvPr id="4" name="Rectangle 3"/>
          <p:cNvSpPr/>
          <p:nvPr/>
        </p:nvSpPr>
        <p:spPr>
          <a:xfrm>
            <a:off x="899592" y="188640"/>
            <a:ext cx="7338291" cy="523220"/>
          </a:xfrm>
          <a:prstGeom prst="rect">
            <a:avLst/>
          </a:prstGeom>
        </p:spPr>
        <p:txBody>
          <a:bodyPr wrap="none">
            <a:spAutoFit/>
          </a:bodyPr>
          <a:lstStyle/>
          <a:p>
            <a:pPr lvl="0" algn="ctr">
              <a:spcBef>
                <a:spcPct val="0"/>
              </a:spcBef>
              <a:defRPr/>
            </a:pPr>
            <a:r>
              <a:rPr kumimoji="1" lang="en-US" altLang="ja-JP" sz="2800" dirty="0" smtClean="0"/>
              <a:t>Breakdown rate evolution with extended running</a:t>
            </a:r>
            <a:endParaRPr kumimoji="1" lang="ja-JP" altLang="en-US" sz="2800" dirty="0"/>
          </a:p>
        </p:txBody>
      </p:sp>
      <p:sp>
        <p:nvSpPr>
          <p:cNvPr id="5" name="TextBox 4"/>
          <p:cNvSpPr txBox="1"/>
          <p:nvPr/>
        </p:nvSpPr>
        <p:spPr>
          <a:xfrm>
            <a:off x="3275856" y="5733256"/>
            <a:ext cx="2233240" cy="461665"/>
          </a:xfrm>
          <a:prstGeom prst="rect">
            <a:avLst/>
          </a:prstGeom>
          <a:noFill/>
        </p:spPr>
        <p:txBody>
          <a:bodyPr wrap="none" rtlCol="0">
            <a:spAutoFit/>
          </a:bodyPr>
          <a:lstStyle/>
          <a:p>
            <a:r>
              <a:rPr lang="en-US" sz="2400" dirty="0" smtClean="0"/>
              <a:t>TD18 test at KEK</a:t>
            </a:r>
            <a:endParaRPr lang="en-US"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7704" y="260648"/>
            <a:ext cx="5357685" cy="523220"/>
          </a:xfrm>
          <a:prstGeom prst="rect">
            <a:avLst/>
          </a:prstGeom>
          <a:noFill/>
        </p:spPr>
        <p:txBody>
          <a:bodyPr wrap="none" rtlCol="0">
            <a:spAutoFit/>
          </a:bodyPr>
          <a:lstStyle/>
          <a:p>
            <a:r>
              <a:rPr lang="en-US" sz="2800" dirty="0" smtClean="0"/>
              <a:t>Accelerating structures – next steps</a:t>
            </a:r>
            <a:endParaRPr lang="en-US" sz="2800" dirty="0"/>
          </a:p>
        </p:txBody>
      </p:sp>
      <p:sp>
        <p:nvSpPr>
          <p:cNvPr id="3" name="TextBox 2"/>
          <p:cNvSpPr txBox="1"/>
          <p:nvPr/>
        </p:nvSpPr>
        <p:spPr>
          <a:xfrm>
            <a:off x="251520" y="1124744"/>
            <a:ext cx="8640960" cy="5262979"/>
          </a:xfrm>
          <a:prstGeom prst="rect">
            <a:avLst/>
          </a:prstGeom>
          <a:noFill/>
        </p:spPr>
        <p:txBody>
          <a:bodyPr wrap="square" rtlCol="0">
            <a:spAutoFit/>
          </a:bodyPr>
          <a:lstStyle/>
          <a:p>
            <a:pPr>
              <a:buFont typeface="Arial" pitchFamily="34" charset="0"/>
              <a:buChar char="•"/>
            </a:pPr>
            <a:r>
              <a:rPr lang="en-US" sz="2400" dirty="0" smtClean="0"/>
              <a:t> Resolve issue of enhanced breakdown rate in damped structures</a:t>
            </a:r>
          </a:p>
          <a:p>
            <a:pPr>
              <a:buFont typeface="Arial" pitchFamily="34" charset="0"/>
              <a:buChar char="•"/>
            </a:pPr>
            <a:r>
              <a:rPr lang="en-US" sz="2400" dirty="0" smtClean="0"/>
              <a:t> Verify performance of nominal design (T24) structure</a:t>
            </a:r>
          </a:p>
          <a:p>
            <a:pPr>
              <a:buFont typeface="Arial" pitchFamily="34" charset="0"/>
              <a:buChar char="•"/>
            </a:pPr>
            <a:r>
              <a:rPr lang="en-US" sz="2400" dirty="0" smtClean="0"/>
              <a:t> Put the two together for TD24</a:t>
            </a:r>
          </a:p>
          <a:p>
            <a:pPr>
              <a:buFont typeface="Arial" pitchFamily="34" charset="0"/>
              <a:buChar char="•"/>
            </a:pPr>
            <a:r>
              <a:rPr lang="en-US" sz="2400" dirty="0" smtClean="0"/>
              <a:t> Add damping material (</a:t>
            </a:r>
            <a:r>
              <a:rPr lang="en-US" sz="2400" dirty="0" err="1" smtClean="0"/>
              <a:t>n.b</a:t>
            </a:r>
            <a:r>
              <a:rPr lang="en-US" sz="2400" dirty="0" smtClean="0"/>
              <a:t>. CTF3 drive beam linac has ≈ 2000 </a:t>
            </a:r>
            <a:r>
              <a:rPr lang="en-US" sz="2400" dirty="0" err="1" smtClean="0"/>
              <a:t>SiC</a:t>
            </a:r>
            <a:r>
              <a:rPr lang="en-US" sz="2400" dirty="0" smtClean="0"/>
              <a:t> loads plus PETS-test described below)</a:t>
            </a:r>
          </a:p>
          <a:p>
            <a:pPr>
              <a:buFont typeface="Arial" pitchFamily="34" charset="0"/>
              <a:buChar char="•"/>
            </a:pPr>
            <a:r>
              <a:rPr lang="en-US" sz="2400" dirty="0" smtClean="0"/>
              <a:t> Add compact coupler</a:t>
            </a:r>
          </a:p>
          <a:p>
            <a:pPr>
              <a:buFont typeface="Arial" pitchFamily="34" charset="0"/>
              <a:buChar char="•"/>
            </a:pPr>
            <a:r>
              <a:rPr lang="en-US" sz="2400" dirty="0" smtClean="0"/>
              <a:t> Statistics</a:t>
            </a:r>
          </a:p>
          <a:p>
            <a:pPr lvl="1">
              <a:buFont typeface="Arial" pitchFamily="34" charset="0"/>
              <a:buChar char="•"/>
            </a:pPr>
            <a:r>
              <a:rPr lang="en-US" sz="2400" dirty="0" smtClean="0"/>
              <a:t> Structure yield – roughly ¼ of structures are down on gradient by about 10-20% for baseline fabrication procedure. Now need to build and test a few tens of structures to work out bugs.</a:t>
            </a:r>
          </a:p>
          <a:p>
            <a:pPr lvl="1">
              <a:buFont typeface="Arial" pitchFamily="34" charset="0"/>
              <a:buChar char="•"/>
            </a:pPr>
            <a:r>
              <a:rPr lang="en-US" sz="2400" dirty="0" smtClean="0"/>
              <a:t> Low breakdown rate running – run below our BDR specification. 10</a:t>
            </a:r>
            <a:r>
              <a:rPr lang="en-US" sz="2400" baseline="30000" dirty="0" smtClean="0"/>
              <a:t>7</a:t>
            </a:r>
            <a:r>
              <a:rPr lang="en-US" sz="2400" dirty="0" smtClean="0"/>
              <a:t> pulses takes 2.3 days… </a:t>
            </a:r>
          </a:p>
          <a:p>
            <a:pPr lvl="1">
              <a:buFont typeface="Arial" pitchFamily="34" charset="0"/>
              <a:buChar char="•"/>
            </a:pPr>
            <a:r>
              <a:rPr lang="en-US" sz="2400" dirty="0" smtClean="0"/>
              <a:t> Extended running – generally the structures improve with time but we have seen a hot iris develop once (first T18 at SLAC).</a:t>
            </a:r>
            <a:endParaRPr lang="en-US"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7664" y="260648"/>
            <a:ext cx="5832648" cy="523220"/>
          </a:xfrm>
          <a:prstGeom prst="rect">
            <a:avLst/>
          </a:prstGeom>
          <a:noFill/>
        </p:spPr>
        <p:txBody>
          <a:bodyPr wrap="square" rtlCol="0">
            <a:spAutoFit/>
          </a:bodyPr>
          <a:lstStyle/>
          <a:p>
            <a:pPr algn="ctr"/>
            <a:r>
              <a:rPr lang="en-US" sz="2800" dirty="0" smtClean="0"/>
              <a:t>PETS – specifications</a:t>
            </a:r>
            <a:endParaRPr lang="en-US" sz="2800" dirty="0"/>
          </a:p>
        </p:txBody>
      </p:sp>
      <p:sp>
        <p:nvSpPr>
          <p:cNvPr id="3" name="TextBox 2"/>
          <p:cNvSpPr txBox="1"/>
          <p:nvPr/>
        </p:nvSpPr>
        <p:spPr>
          <a:xfrm>
            <a:off x="395536" y="1124756"/>
            <a:ext cx="8064896" cy="4524315"/>
          </a:xfrm>
          <a:prstGeom prst="rect">
            <a:avLst/>
          </a:prstGeom>
          <a:noFill/>
        </p:spPr>
        <p:txBody>
          <a:bodyPr wrap="square" rtlCol="0">
            <a:spAutoFit/>
          </a:bodyPr>
          <a:lstStyle/>
          <a:p>
            <a:r>
              <a:rPr lang="en-US" sz="2400" b="1" dirty="0" smtClean="0"/>
              <a:t>High-power:</a:t>
            </a:r>
          </a:p>
          <a:p>
            <a:pPr marL="457200" indent="-457200">
              <a:buFont typeface="+mj-lt"/>
              <a:buAutoNum type="arabicPeriod"/>
            </a:pPr>
            <a:r>
              <a:rPr lang="en-US" sz="2400" dirty="0" smtClean="0"/>
              <a:t>135 MW output power</a:t>
            </a:r>
          </a:p>
          <a:p>
            <a:pPr marL="457200" indent="-457200">
              <a:buFont typeface="+mj-lt"/>
              <a:buAutoNum type="arabicPeriod"/>
            </a:pPr>
            <a:r>
              <a:rPr lang="en-US" sz="2400" dirty="0" smtClean="0"/>
              <a:t>170 (flat top)/240 (full) ns pulse length</a:t>
            </a:r>
          </a:p>
          <a:p>
            <a:pPr marL="457200" indent="-457200">
              <a:buFont typeface="+mj-lt"/>
              <a:buAutoNum type="arabicPeriod"/>
            </a:pPr>
            <a:r>
              <a:rPr lang="en-US" sz="2400" dirty="0" smtClean="0"/>
              <a:t>&lt;2x10</a:t>
            </a:r>
            <a:r>
              <a:rPr lang="en-US" sz="2400" baseline="30000" dirty="0" smtClean="0"/>
              <a:t>-7</a:t>
            </a:r>
            <a:r>
              <a:rPr lang="en-US" sz="2400" dirty="0" smtClean="0"/>
              <a:t> 1/pulse/m breakdown rate</a:t>
            </a:r>
          </a:p>
          <a:p>
            <a:endParaRPr lang="en-US" sz="2400" dirty="0" smtClean="0"/>
          </a:p>
          <a:p>
            <a:r>
              <a:rPr lang="en-US" sz="2400" b="1" dirty="0" smtClean="0"/>
              <a:t>Beam dynamics:</a:t>
            </a:r>
          </a:p>
          <a:p>
            <a:pPr marL="457200" indent="-457200">
              <a:buFont typeface="+mj-lt"/>
              <a:buAutoNum type="arabicPeriod"/>
            </a:pPr>
            <a:r>
              <a:rPr lang="en-US" sz="2400" dirty="0" smtClean="0"/>
              <a:t>Fundamental mode: gives 23 mm diameter aperture which corresponds to a/</a:t>
            </a:r>
            <a:r>
              <a:rPr lang="en-US" sz="2400" dirty="0" smtClean="0">
                <a:sym typeface="Symbol"/>
              </a:rPr>
              <a:t>=0.46 and v</a:t>
            </a:r>
            <a:r>
              <a:rPr lang="en-US" sz="2400" baseline="-25000" dirty="0" smtClean="0">
                <a:sym typeface="Symbol"/>
              </a:rPr>
              <a:t>g</a:t>
            </a:r>
            <a:r>
              <a:rPr lang="en-US" sz="2400" dirty="0" smtClean="0">
                <a:sym typeface="Symbol"/>
              </a:rPr>
              <a:t>/c=0.49 to give </a:t>
            </a:r>
            <a:r>
              <a:rPr lang="en-US" sz="2400" dirty="0" smtClean="0"/>
              <a:t>2.2 k</a:t>
            </a:r>
            <a:r>
              <a:rPr lang="el-GR" sz="2400" dirty="0" smtClean="0">
                <a:sym typeface="Symbol"/>
              </a:rPr>
              <a:t>Ω</a:t>
            </a:r>
            <a:r>
              <a:rPr lang="en-US" sz="2400" dirty="0" smtClean="0"/>
              <a:t>/m, longitudinal impedance</a:t>
            </a:r>
          </a:p>
          <a:p>
            <a:pPr marL="457200" indent="-457200">
              <a:buFont typeface="+mj-lt"/>
              <a:buAutoNum type="arabicPeriod"/>
            </a:pPr>
            <a:r>
              <a:rPr lang="en-US" sz="2400" dirty="0" smtClean="0"/>
              <a:t>Single bunch transverse wake: &lt; 8 V/</a:t>
            </a:r>
            <a:r>
              <a:rPr lang="en-US" sz="2400" dirty="0" err="1" smtClean="0"/>
              <a:t>pC</a:t>
            </a:r>
            <a:r>
              <a:rPr lang="en-US" sz="2400" dirty="0" smtClean="0"/>
              <a:t>/mm/m </a:t>
            </a:r>
          </a:p>
          <a:p>
            <a:pPr marL="457200" indent="-457200">
              <a:buFont typeface="+mj-lt"/>
              <a:buAutoNum type="arabicPeriod"/>
            </a:pPr>
            <a:r>
              <a:rPr lang="en-US" sz="2400" dirty="0" smtClean="0"/>
              <a:t>Long-range transverse wakefield with effective suppression of main HOMs by  </a:t>
            </a:r>
            <a:r>
              <a:rPr lang="en-US" sz="2400" dirty="0" err="1" smtClean="0"/>
              <a:t>Q</a:t>
            </a:r>
            <a:r>
              <a:rPr lang="en-US" sz="2400" baseline="-25000" dirty="0" err="1" smtClean="0"/>
              <a:t>n</a:t>
            </a:r>
            <a:r>
              <a:rPr lang="en-US" sz="2400" dirty="0" smtClean="0"/>
              <a:t>(1-</a:t>
            </a:r>
            <a:r>
              <a:rPr lang="en-US" sz="2400" dirty="0" smtClean="0">
                <a:sym typeface="Symbol"/>
              </a:rPr>
              <a:t></a:t>
            </a:r>
            <a:r>
              <a:rPr lang="en-US" sz="2400" baseline="-25000" dirty="0" smtClean="0">
                <a:sym typeface="Symbol"/>
              </a:rPr>
              <a:t>n</a:t>
            </a:r>
            <a:r>
              <a:rPr lang="en-US" sz="2400" dirty="0" smtClean="0">
                <a:sym typeface="Symbol"/>
              </a:rPr>
              <a:t>)&lt;8</a:t>
            </a:r>
            <a:r>
              <a:rPr lang="en-US" sz="2400" dirty="0" smtClean="0"/>
              <a:t> each</a:t>
            </a:r>
            <a:endParaRPr lang="en-US"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3"/>
          <p:cNvPicPr>
            <a:picLocks noChangeAspect="1" noChangeArrowheads="1"/>
          </p:cNvPicPr>
          <p:nvPr/>
        </p:nvPicPr>
        <p:blipFill>
          <a:blip r:embed="rId3" cstate="print"/>
          <a:srcRect l="1737" r="9684"/>
          <a:stretch>
            <a:fillRect/>
          </a:stretch>
        </p:blipFill>
        <p:spPr bwMode="auto">
          <a:xfrm>
            <a:off x="251520" y="2352687"/>
            <a:ext cx="3672408" cy="1076325"/>
          </a:xfrm>
          <a:prstGeom prst="rect">
            <a:avLst/>
          </a:prstGeom>
          <a:noFill/>
          <a:ln w="9525">
            <a:noFill/>
            <a:miter lim="800000"/>
            <a:headEnd/>
            <a:tailEnd/>
          </a:ln>
        </p:spPr>
      </p:pic>
      <p:pic>
        <p:nvPicPr>
          <p:cNvPr id="3" name="Picture 34"/>
          <p:cNvPicPr>
            <a:picLocks noChangeAspect="1" noChangeArrowheads="1"/>
          </p:cNvPicPr>
          <p:nvPr/>
        </p:nvPicPr>
        <p:blipFill>
          <a:blip r:embed="rId4" cstate="print"/>
          <a:srcRect t="-5821" r="8553" b="9363"/>
          <a:stretch>
            <a:fillRect/>
          </a:stretch>
        </p:blipFill>
        <p:spPr bwMode="auto">
          <a:xfrm>
            <a:off x="251526" y="908732"/>
            <a:ext cx="3516923" cy="969963"/>
          </a:xfrm>
          <a:prstGeom prst="rect">
            <a:avLst/>
          </a:prstGeom>
          <a:noFill/>
          <a:ln w="9525">
            <a:noFill/>
            <a:miter lim="800000"/>
            <a:headEnd/>
            <a:tailEnd/>
          </a:ln>
        </p:spPr>
      </p:pic>
      <p:pic>
        <p:nvPicPr>
          <p:cNvPr id="4" name="Picture 23"/>
          <p:cNvPicPr>
            <a:picLocks noChangeAspect="1" noChangeArrowheads="1"/>
          </p:cNvPicPr>
          <p:nvPr/>
        </p:nvPicPr>
        <p:blipFill>
          <a:blip r:embed="rId5" cstate="print"/>
          <a:srcRect/>
          <a:stretch>
            <a:fillRect/>
          </a:stretch>
        </p:blipFill>
        <p:spPr bwMode="auto">
          <a:xfrm>
            <a:off x="107504" y="4077084"/>
            <a:ext cx="2250831" cy="1774825"/>
          </a:xfrm>
          <a:prstGeom prst="rect">
            <a:avLst/>
          </a:prstGeom>
          <a:noFill/>
          <a:ln w="9525">
            <a:noFill/>
            <a:miter lim="800000"/>
            <a:headEnd/>
            <a:tailEnd/>
          </a:ln>
          <a:effectLst/>
        </p:spPr>
      </p:pic>
      <p:pic>
        <p:nvPicPr>
          <p:cNvPr id="5" name="Picture 37"/>
          <p:cNvPicPr>
            <a:picLocks noChangeAspect="1" noChangeArrowheads="1"/>
          </p:cNvPicPr>
          <p:nvPr/>
        </p:nvPicPr>
        <p:blipFill>
          <a:blip r:embed="rId6" cstate="print"/>
          <a:srcRect/>
          <a:stretch>
            <a:fillRect/>
          </a:stretch>
        </p:blipFill>
        <p:spPr bwMode="auto">
          <a:xfrm>
            <a:off x="2499017" y="4077071"/>
            <a:ext cx="1969477" cy="1792288"/>
          </a:xfrm>
          <a:prstGeom prst="rect">
            <a:avLst/>
          </a:prstGeom>
          <a:noFill/>
          <a:ln w="9525">
            <a:noFill/>
            <a:miter lim="800000"/>
            <a:headEnd/>
            <a:tailEnd/>
          </a:ln>
          <a:effectLst/>
        </p:spPr>
      </p:pic>
      <p:sp>
        <p:nvSpPr>
          <p:cNvPr id="6" name="TextBox 5"/>
          <p:cNvSpPr txBox="1"/>
          <p:nvPr/>
        </p:nvSpPr>
        <p:spPr>
          <a:xfrm>
            <a:off x="968883" y="1916832"/>
            <a:ext cx="2090957" cy="369332"/>
          </a:xfrm>
          <a:prstGeom prst="rect">
            <a:avLst/>
          </a:prstGeom>
          <a:noFill/>
        </p:spPr>
        <p:txBody>
          <a:bodyPr wrap="none" rtlCol="0">
            <a:spAutoFit/>
          </a:bodyPr>
          <a:lstStyle/>
          <a:p>
            <a:r>
              <a:rPr lang="en-US" dirty="0" smtClean="0"/>
              <a:t>Surface electric field</a:t>
            </a:r>
            <a:endParaRPr lang="en-US" dirty="0"/>
          </a:p>
        </p:txBody>
      </p:sp>
      <p:sp>
        <p:nvSpPr>
          <p:cNvPr id="7" name="TextBox 6"/>
          <p:cNvSpPr txBox="1"/>
          <p:nvPr/>
        </p:nvSpPr>
        <p:spPr>
          <a:xfrm>
            <a:off x="899592" y="3501008"/>
            <a:ext cx="2269276" cy="369332"/>
          </a:xfrm>
          <a:prstGeom prst="rect">
            <a:avLst/>
          </a:prstGeom>
          <a:noFill/>
        </p:spPr>
        <p:txBody>
          <a:bodyPr wrap="none" rtlCol="0">
            <a:spAutoFit/>
          </a:bodyPr>
          <a:lstStyle/>
          <a:p>
            <a:r>
              <a:rPr lang="en-US" dirty="0" smtClean="0"/>
              <a:t>Surface magnetic field</a:t>
            </a:r>
            <a:endParaRPr lang="en-US" dirty="0"/>
          </a:p>
        </p:txBody>
      </p:sp>
      <p:sp>
        <p:nvSpPr>
          <p:cNvPr id="8" name="TextBox 7"/>
          <p:cNvSpPr txBox="1"/>
          <p:nvPr/>
        </p:nvSpPr>
        <p:spPr>
          <a:xfrm>
            <a:off x="1475656" y="188640"/>
            <a:ext cx="6336704" cy="523220"/>
          </a:xfrm>
          <a:prstGeom prst="rect">
            <a:avLst/>
          </a:prstGeom>
          <a:noFill/>
        </p:spPr>
        <p:txBody>
          <a:bodyPr wrap="square" rtlCol="0">
            <a:spAutoFit/>
          </a:bodyPr>
          <a:lstStyle/>
          <a:p>
            <a:pPr algn="ctr"/>
            <a:r>
              <a:rPr lang="en-US" sz="2800" dirty="0" smtClean="0"/>
              <a:t>PETS –  fundamental mode characteristics</a:t>
            </a:r>
            <a:endParaRPr lang="en-US" sz="2800" dirty="0"/>
          </a:p>
        </p:txBody>
      </p:sp>
      <p:sp>
        <p:nvSpPr>
          <p:cNvPr id="10" name="TextBox 9"/>
          <p:cNvSpPr txBox="1"/>
          <p:nvPr/>
        </p:nvSpPr>
        <p:spPr>
          <a:xfrm>
            <a:off x="4355978" y="980740"/>
            <a:ext cx="4608512" cy="2554545"/>
          </a:xfrm>
          <a:prstGeom prst="rect">
            <a:avLst/>
          </a:prstGeom>
          <a:noFill/>
        </p:spPr>
        <p:txBody>
          <a:bodyPr wrap="square" rtlCol="0">
            <a:spAutoFit/>
          </a:bodyPr>
          <a:lstStyle/>
          <a:p>
            <a:r>
              <a:rPr lang="en-US" sz="2000" dirty="0" smtClean="0">
                <a:sym typeface="Symbol"/>
              </a:rPr>
              <a:t>Beam-driven structure so power rises </a:t>
            </a:r>
            <a:r>
              <a:rPr lang="en-US" sz="2000" dirty="0" err="1" smtClean="0">
                <a:sym typeface="Symbol"/>
              </a:rPr>
              <a:t>quadratically</a:t>
            </a:r>
            <a:r>
              <a:rPr lang="en-US" sz="2000" dirty="0" smtClean="0">
                <a:sym typeface="Symbol"/>
              </a:rPr>
              <a:t> with current and length, </a:t>
            </a:r>
          </a:p>
          <a:p>
            <a:pPr>
              <a:buFont typeface="Arial" pitchFamily="34" charset="0"/>
              <a:buChar char="•"/>
            </a:pPr>
            <a:r>
              <a:rPr lang="en-US" sz="2000" dirty="0" smtClean="0">
                <a:sym typeface="Symbol"/>
              </a:rPr>
              <a:t> 135 MW for 100 A beam</a:t>
            </a:r>
          </a:p>
          <a:p>
            <a:pPr>
              <a:buFont typeface="Arial" pitchFamily="34" charset="0"/>
              <a:buChar char="•"/>
            </a:pPr>
            <a:r>
              <a:rPr lang="en-US" sz="2000" dirty="0" smtClean="0">
                <a:sym typeface="Symbol"/>
              </a:rPr>
              <a:t> 213 mm active length</a:t>
            </a:r>
          </a:p>
          <a:p>
            <a:r>
              <a:rPr lang="en-US" sz="2000" dirty="0" smtClean="0">
                <a:sym typeface="Symbol"/>
              </a:rPr>
              <a:t>Maximum fields at output with values,</a:t>
            </a:r>
          </a:p>
          <a:p>
            <a:pPr>
              <a:buFont typeface="Arial" pitchFamily="34" charset="0"/>
              <a:buChar char="•"/>
            </a:pPr>
            <a:r>
              <a:rPr lang="en-US" sz="2000" dirty="0" smtClean="0">
                <a:sym typeface="Symbol"/>
              </a:rPr>
              <a:t> </a:t>
            </a:r>
            <a:r>
              <a:rPr lang="en-US" sz="2000" dirty="0" err="1" smtClean="0">
                <a:sym typeface="Symbol"/>
              </a:rPr>
              <a:t>E</a:t>
            </a:r>
            <a:r>
              <a:rPr lang="en-US" sz="2000" baseline="-25000" dirty="0" err="1" smtClean="0">
                <a:sym typeface="Symbol"/>
              </a:rPr>
              <a:t>surf</a:t>
            </a:r>
            <a:r>
              <a:rPr lang="en-US" sz="2000" dirty="0" smtClean="0">
                <a:sym typeface="Symbol"/>
              </a:rPr>
              <a:t>=56 MV/m</a:t>
            </a:r>
          </a:p>
          <a:p>
            <a:pPr>
              <a:buFont typeface="Arial" pitchFamily="34" charset="0"/>
              <a:buChar char="•"/>
            </a:pPr>
            <a:r>
              <a:rPr lang="en-US" sz="2000" dirty="0" smtClean="0">
                <a:sym typeface="Symbol"/>
              </a:rPr>
              <a:t> </a:t>
            </a:r>
            <a:r>
              <a:rPr lang="el-GR" sz="2000" dirty="0" smtClean="0">
                <a:sym typeface="Symbol"/>
              </a:rPr>
              <a:t>Δ</a:t>
            </a:r>
            <a:r>
              <a:rPr lang="en-US" sz="2000" dirty="0" smtClean="0">
                <a:sym typeface="Symbol"/>
              </a:rPr>
              <a:t>T=1.8 (</a:t>
            </a:r>
            <a:r>
              <a:rPr lang="en-US" sz="2000" dirty="0" err="1" smtClean="0">
                <a:sym typeface="Symbol"/>
              </a:rPr>
              <a:t>H</a:t>
            </a:r>
            <a:r>
              <a:rPr lang="en-US" sz="2000" baseline="-25000" dirty="0" err="1" smtClean="0">
                <a:sym typeface="Symbol"/>
              </a:rPr>
              <a:t>surf</a:t>
            </a:r>
            <a:r>
              <a:rPr lang="en-US" sz="2000" dirty="0" smtClean="0">
                <a:sym typeface="Symbol"/>
              </a:rPr>
              <a:t>=0.08 MA/m)</a:t>
            </a:r>
          </a:p>
          <a:p>
            <a:pPr>
              <a:buFont typeface="Arial" pitchFamily="34" charset="0"/>
              <a:buChar char="•"/>
            </a:pPr>
            <a:r>
              <a:rPr lang="en-US" sz="2000" dirty="0" smtClean="0">
                <a:sym typeface="Symbol"/>
              </a:rPr>
              <a:t> S</a:t>
            </a:r>
            <a:r>
              <a:rPr lang="en-US" sz="2000" baseline="-25000" dirty="0" smtClean="0">
                <a:sym typeface="Symbol"/>
              </a:rPr>
              <a:t>c</a:t>
            </a:r>
            <a:r>
              <a:rPr lang="en-US" sz="2000" dirty="0" smtClean="0">
                <a:sym typeface="Symbol"/>
              </a:rPr>
              <a:t>=1.2 MW/mm</a:t>
            </a:r>
            <a:r>
              <a:rPr lang="en-US" sz="2000" baseline="30000" dirty="0" smtClean="0">
                <a:sym typeface="Symbol"/>
              </a:rPr>
              <a:t>2</a:t>
            </a:r>
            <a:endParaRPr lang="en-US" sz="2000" baseline="30000" dirty="0"/>
          </a:p>
        </p:txBody>
      </p:sp>
      <p:pic>
        <p:nvPicPr>
          <p:cNvPr id="12" name="Picture 36"/>
          <p:cNvPicPr>
            <a:picLocks noChangeAspect="1" noChangeArrowheads="1"/>
          </p:cNvPicPr>
          <p:nvPr/>
        </p:nvPicPr>
        <p:blipFill>
          <a:blip r:embed="rId7" cstate="print"/>
          <a:srcRect/>
          <a:stretch>
            <a:fillRect/>
          </a:stretch>
        </p:blipFill>
        <p:spPr bwMode="auto">
          <a:xfrm>
            <a:off x="5004050" y="5389240"/>
            <a:ext cx="3960440" cy="544822"/>
          </a:xfrm>
          <a:prstGeom prst="rect">
            <a:avLst/>
          </a:prstGeom>
          <a:noFill/>
        </p:spPr>
      </p:pic>
      <p:pic>
        <p:nvPicPr>
          <p:cNvPr id="13" name="Picture 38"/>
          <p:cNvPicPr>
            <a:picLocks noChangeAspect="1" noChangeArrowheads="1"/>
          </p:cNvPicPr>
          <p:nvPr/>
        </p:nvPicPr>
        <p:blipFill>
          <a:blip r:embed="rId8" cstate="print"/>
          <a:srcRect/>
          <a:stretch>
            <a:fillRect/>
          </a:stretch>
        </p:blipFill>
        <p:spPr bwMode="auto">
          <a:xfrm>
            <a:off x="5004050" y="3789052"/>
            <a:ext cx="3960440" cy="1430159"/>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47664" y="188640"/>
            <a:ext cx="5832648" cy="523220"/>
          </a:xfrm>
          <a:prstGeom prst="rect">
            <a:avLst/>
          </a:prstGeom>
          <a:noFill/>
        </p:spPr>
        <p:txBody>
          <a:bodyPr wrap="square" rtlCol="0">
            <a:spAutoFit/>
          </a:bodyPr>
          <a:lstStyle/>
          <a:p>
            <a:pPr algn="ctr"/>
            <a:r>
              <a:rPr lang="en-US" sz="2800" dirty="0" smtClean="0"/>
              <a:t>PETS –  HOM suppression features</a:t>
            </a:r>
            <a:endParaRPr lang="en-US" sz="2800" dirty="0"/>
          </a:p>
        </p:txBody>
      </p:sp>
      <p:pic>
        <p:nvPicPr>
          <p:cNvPr id="1026" name="Picture 2"/>
          <p:cNvPicPr>
            <a:picLocks noChangeAspect="1" noChangeArrowheads="1"/>
          </p:cNvPicPr>
          <p:nvPr/>
        </p:nvPicPr>
        <p:blipFill>
          <a:blip r:embed="rId3" cstate="print"/>
          <a:srcRect/>
          <a:stretch>
            <a:fillRect/>
          </a:stretch>
        </p:blipFill>
        <p:spPr bwMode="auto">
          <a:xfrm>
            <a:off x="0" y="5192018"/>
            <a:ext cx="6168740" cy="1665982"/>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t="-4738"/>
          <a:stretch>
            <a:fillRect/>
          </a:stretch>
        </p:blipFill>
        <p:spPr bwMode="auto">
          <a:xfrm>
            <a:off x="4" y="764704"/>
            <a:ext cx="5102225" cy="2146300"/>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4067944" y="2876543"/>
            <a:ext cx="5076056" cy="2290398"/>
          </a:xfrm>
          <a:prstGeom prst="rect">
            <a:avLst/>
          </a:prstGeom>
          <a:noFill/>
          <a:ln w="9525">
            <a:noFill/>
            <a:miter lim="800000"/>
            <a:headEnd/>
            <a:tailEnd/>
          </a:ln>
        </p:spPr>
      </p:pic>
      <p:sp>
        <p:nvSpPr>
          <p:cNvPr id="6" name="TextBox 5"/>
          <p:cNvSpPr txBox="1"/>
          <p:nvPr/>
        </p:nvSpPr>
        <p:spPr>
          <a:xfrm>
            <a:off x="5292080" y="1412776"/>
            <a:ext cx="3747821" cy="400110"/>
          </a:xfrm>
          <a:prstGeom prst="rect">
            <a:avLst/>
          </a:prstGeom>
          <a:noFill/>
        </p:spPr>
        <p:txBody>
          <a:bodyPr wrap="none" rtlCol="0">
            <a:spAutoFit/>
          </a:bodyPr>
          <a:lstStyle/>
          <a:p>
            <a:r>
              <a:rPr lang="en-US" sz="2000" dirty="0" smtClean="0"/>
              <a:t>ACE3P analysis of HOM properties</a:t>
            </a:r>
            <a:endParaRPr lang="en-US" sz="2000" dirty="0"/>
          </a:p>
        </p:txBody>
      </p:sp>
      <p:sp>
        <p:nvSpPr>
          <p:cNvPr id="7" name="TextBox 6"/>
          <p:cNvSpPr txBox="1"/>
          <p:nvPr/>
        </p:nvSpPr>
        <p:spPr>
          <a:xfrm>
            <a:off x="0" y="3501008"/>
            <a:ext cx="3816424" cy="1015663"/>
          </a:xfrm>
          <a:prstGeom prst="rect">
            <a:avLst/>
          </a:prstGeom>
          <a:noFill/>
        </p:spPr>
        <p:txBody>
          <a:bodyPr wrap="square" rtlCol="0">
            <a:spAutoFit/>
          </a:bodyPr>
          <a:lstStyle/>
          <a:p>
            <a:r>
              <a:rPr lang="en-US" sz="2000" dirty="0" err="1" smtClean="0"/>
              <a:t>GdfidL</a:t>
            </a:r>
            <a:r>
              <a:rPr lang="en-US" sz="2000" dirty="0" smtClean="0"/>
              <a:t> and ACE3P benchmarking with analysis of PETS HOM properties</a:t>
            </a:r>
            <a:endParaRPr lang="en-US" sz="2000" dirty="0"/>
          </a:p>
        </p:txBody>
      </p:sp>
      <p:sp>
        <p:nvSpPr>
          <p:cNvPr id="8" name="TextBox 7"/>
          <p:cNvSpPr txBox="1"/>
          <p:nvPr/>
        </p:nvSpPr>
        <p:spPr>
          <a:xfrm>
            <a:off x="6228184" y="5517232"/>
            <a:ext cx="2915816" cy="646331"/>
          </a:xfrm>
          <a:prstGeom prst="rect">
            <a:avLst/>
          </a:prstGeom>
          <a:noFill/>
        </p:spPr>
        <p:txBody>
          <a:bodyPr wrap="square" rtlCol="0">
            <a:spAutoFit/>
          </a:bodyPr>
          <a:lstStyle/>
          <a:p>
            <a:r>
              <a:rPr lang="en-US" dirty="0" smtClean="0"/>
              <a:t>PETS for high-power testing </a:t>
            </a:r>
            <a:r>
              <a:rPr lang="en-US" b="1" dirty="0" smtClean="0"/>
              <a:t>with </a:t>
            </a:r>
            <a:r>
              <a:rPr lang="en-US" b="1" dirty="0" err="1" smtClean="0"/>
              <a:t>SiC</a:t>
            </a:r>
            <a:r>
              <a:rPr lang="en-US" b="1" dirty="0" smtClean="0"/>
              <a:t> absorbers installed.</a:t>
            </a:r>
            <a:endParaRPr lang="en-US"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03648" y="188640"/>
            <a:ext cx="6264696" cy="523220"/>
          </a:xfrm>
          <a:prstGeom prst="rect">
            <a:avLst/>
          </a:prstGeom>
          <a:noFill/>
        </p:spPr>
        <p:txBody>
          <a:bodyPr wrap="square" rtlCol="0">
            <a:spAutoFit/>
          </a:bodyPr>
          <a:lstStyle/>
          <a:p>
            <a:pPr algn="ctr"/>
            <a:r>
              <a:rPr lang="en-US" sz="2800" dirty="0" smtClean="0"/>
              <a:t>PETS –  the high-power testing challenge</a:t>
            </a:r>
            <a:endParaRPr lang="en-US" sz="2800" dirty="0"/>
          </a:p>
        </p:txBody>
      </p:sp>
      <p:sp>
        <p:nvSpPr>
          <p:cNvPr id="4" name="TextBox 3"/>
          <p:cNvSpPr txBox="1"/>
          <p:nvPr/>
        </p:nvSpPr>
        <p:spPr>
          <a:xfrm>
            <a:off x="539554" y="980740"/>
            <a:ext cx="7920880" cy="830997"/>
          </a:xfrm>
          <a:prstGeom prst="rect">
            <a:avLst/>
          </a:prstGeom>
          <a:noFill/>
        </p:spPr>
        <p:txBody>
          <a:bodyPr wrap="square" rtlCol="0">
            <a:spAutoFit/>
          </a:bodyPr>
          <a:lstStyle/>
          <a:p>
            <a:pPr algn="ctr"/>
            <a:r>
              <a:rPr lang="en-US" sz="2400" dirty="0" smtClean="0"/>
              <a:t>To high-power test the PETS in nominal conditions would require a 100 A driving beam. </a:t>
            </a:r>
            <a:endParaRPr lang="en-US" sz="2400" dirty="0"/>
          </a:p>
        </p:txBody>
      </p:sp>
      <p:sp>
        <p:nvSpPr>
          <p:cNvPr id="5" name="TextBox 4"/>
          <p:cNvSpPr txBox="1"/>
          <p:nvPr/>
        </p:nvSpPr>
        <p:spPr>
          <a:xfrm>
            <a:off x="179512" y="1916832"/>
            <a:ext cx="3312368" cy="1938992"/>
          </a:xfrm>
          <a:prstGeom prst="rect">
            <a:avLst/>
          </a:prstGeom>
          <a:noFill/>
        </p:spPr>
        <p:txBody>
          <a:bodyPr wrap="square" rtlCol="0">
            <a:spAutoFit/>
          </a:bodyPr>
          <a:lstStyle/>
          <a:p>
            <a:r>
              <a:rPr lang="en-US" sz="2000" b="1" dirty="0" smtClean="0"/>
              <a:t>“Waveguide” test </a:t>
            </a:r>
            <a:r>
              <a:rPr lang="en-US" sz="2000" dirty="0" smtClean="0"/>
              <a:t>with klystron/pulse compressor</a:t>
            </a:r>
          </a:p>
          <a:p>
            <a:pPr>
              <a:buFont typeface="Arial" pitchFamily="34" charset="0"/>
              <a:buChar char="•"/>
            </a:pPr>
            <a:r>
              <a:rPr lang="en-US" sz="2000" dirty="0" smtClean="0"/>
              <a:t> not many 135+ MW X-band power sources – ASTA at SLAC</a:t>
            </a:r>
          </a:p>
          <a:p>
            <a:pPr>
              <a:buFont typeface="Arial" pitchFamily="34" charset="0"/>
              <a:buChar char="•"/>
            </a:pPr>
            <a:r>
              <a:rPr lang="en-US" sz="2000" dirty="0" smtClean="0"/>
              <a:t> much harder to run, full fields at input</a:t>
            </a:r>
            <a:endParaRPr lang="en-US" sz="2000" dirty="0"/>
          </a:p>
        </p:txBody>
      </p:sp>
      <p:grpSp>
        <p:nvGrpSpPr>
          <p:cNvPr id="6" name="Group 6"/>
          <p:cNvGrpSpPr>
            <a:grpSpLocks/>
          </p:cNvGrpSpPr>
          <p:nvPr/>
        </p:nvGrpSpPr>
        <p:grpSpPr bwMode="auto">
          <a:xfrm>
            <a:off x="179512" y="4221088"/>
            <a:ext cx="3665984" cy="1566664"/>
            <a:chOff x="336" y="1440"/>
            <a:chExt cx="2544" cy="843"/>
          </a:xfrm>
        </p:grpSpPr>
        <p:grpSp>
          <p:nvGrpSpPr>
            <p:cNvPr id="7" name="Group 7"/>
            <p:cNvGrpSpPr>
              <a:grpSpLocks noChangeAspect="1"/>
            </p:cNvGrpSpPr>
            <p:nvPr/>
          </p:nvGrpSpPr>
          <p:grpSpPr bwMode="auto">
            <a:xfrm>
              <a:off x="336" y="1440"/>
              <a:ext cx="2542" cy="425"/>
              <a:chOff x="1165" y="1680"/>
              <a:chExt cx="4883" cy="816"/>
            </a:xfrm>
          </p:grpSpPr>
          <p:pic>
            <p:nvPicPr>
              <p:cNvPr id="11" name="Picture 8"/>
              <p:cNvPicPr>
                <a:picLocks noChangeAspect="1" noChangeArrowheads="1"/>
              </p:cNvPicPr>
              <p:nvPr/>
            </p:nvPicPr>
            <p:blipFill>
              <a:blip r:embed="rId3" cstate="print"/>
              <a:srcRect/>
              <a:stretch>
                <a:fillRect/>
              </a:stretch>
            </p:blipFill>
            <p:spPr bwMode="auto">
              <a:xfrm rot="5400000" flipH="1">
                <a:off x="3720" y="168"/>
                <a:ext cx="816" cy="3840"/>
              </a:xfrm>
              <a:prstGeom prst="rect">
                <a:avLst/>
              </a:prstGeom>
              <a:noFill/>
              <a:ln w="9525">
                <a:noFill/>
                <a:miter lim="800000"/>
                <a:headEnd/>
                <a:tailEnd/>
              </a:ln>
            </p:spPr>
          </p:pic>
          <p:pic>
            <p:nvPicPr>
              <p:cNvPr id="12" name="Picture 9"/>
              <p:cNvPicPr>
                <a:picLocks noChangeAspect="1" noChangeArrowheads="1"/>
              </p:cNvPicPr>
              <p:nvPr/>
            </p:nvPicPr>
            <p:blipFill>
              <a:blip r:embed="rId4" cstate="print"/>
              <a:srcRect/>
              <a:stretch>
                <a:fillRect/>
              </a:stretch>
            </p:blipFill>
            <p:spPr bwMode="auto">
              <a:xfrm rot="-5400000">
                <a:off x="1981" y="865"/>
                <a:ext cx="815" cy="2448"/>
              </a:xfrm>
              <a:prstGeom prst="rect">
                <a:avLst/>
              </a:prstGeom>
              <a:noFill/>
              <a:ln w="9525">
                <a:noFill/>
                <a:miter lim="800000"/>
                <a:headEnd/>
                <a:tailEnd/>
              </a:ln>
            </p:spPr>
          </p:pic>
        </p:grpSp>
        <p:grpSp>
          <p:nvGrpSpPr>
            <p:cNvPr id="8" name="Group 10"/>
            <p:cNvGrpSpPr>
              <a:grpSpLocks noChangeAspect="1"/>
            </p:cNvGrpSpPr>
            <p:nvPr/>
          </p:nvGrpSpPr>
          <p:grpSpPr bwMode="auto">
            <a:xfrm>
              <a:off x="338" y="1859"/>
              <a:ext cx="2542" cy="424"/>
              <a:chOff x="1165" y="1680"/>
              <a:chExt cx="4883" cy="816"/>
            </a:xfrm>
          </p:grpSpPr>
          <p:pic>
            <p:nvPicPr>
              <p:cNvPr id="9" name="Picture 11"/>
              <p:cNvPicPr>
                <a:picLocks noChangeAspect="1" noChangeArrowheads="1"/>
              </p:cNvPicPr>
              <p:nvPr/>
            </p:nvPicPr>
            <p:blipFill>
              <a:blip r:embed="rId3" cstate="print"/>
              <a:srcRect/>
              <a:stretch>
                <a:fillRect/>
              </a:stretch>
            </p:blipFill>
            <p:spPr bwMode="auto">
              <a:xfrm rot="-5400000" flipH="1" flipV="1">
                <a:off x="3720" y="168"/>
                <a:ext cx="816" cy="3840"/>
              </a:xfrm>
              <a:prstGeom prst="rect">
                <a:avLst/>
              </a:prstGeom>
              <a:noFill/>
              <a:ln w="9525">
                <a:noFill/>
                <a:miter lim="800000"/>
                <a:headEnd/>
                <a:tailEnd/>
              </a:ln>
            </p:spPr>
          </p:pic>
          <p:pic>
            <p:nvPicPr>
              <p:cNvPr id="10" name="Picture 12"/>
              <p:cNvPicPr>
                <a:picLocks noChangeAspect="1" noChangeArrowheads="1"/>
              </p:cNvPicPr>
              <p:nvPr/>
            </p:nvPicPr>
            <p:blipFill>
              <a:blip r:embed="rId4" cstate="print"/>
              <a:srcRect/>
              <a:stretch>
                <a:fillRect/>
              </a:stretch>
            </p:blipFill>
            <p:spPr bwMode="auto">
              <a:xfrm rot="5400000" flipV="1">
                <a:off x="1981" y="865"/>
                <a:ext cx="815" cy="2448"/>
              </a:xfrm>
              <a:prstGeom prst="rect">
                <a:avLst/>
              </a:prstGeom>
              <a:noFill/>
              <a:ln w="9525">
                <a:noFill/>
                <a:miter lim="800000"/>
                <a:headEnd/>
                <a:tailEnd/>
              </a:ln>
            </p:spPr>
          </p:pic>
        </p:grpSp>
      </p:grpSp>
      <p:sp>
        <p:nvSpPr>
          <p:cNvPr id="13" name="TextBox 12"/>
          <p:cNvSpPr txBox="1"/>
          <p:nvPr/>
        </p:nvSpPr>
        <p:spPr>
          <a:xfrm>
            <a:off x="4788024" y="1844824"/>
            <a:ext cx="3672408" cy="1938992"/>
          </a:xfrm>
          <a:prstGeom prst="rect">
            <a:avLst/>
          </a:prstGeom>
          <a:noFill/>
        </p:spPr>
        <p:txBody>
          <a:bodyPr wrap="square" rtlCol="0">
            <a:spAutoFit/>
          </a:bodyPr>
          <a:lstStyle/>
          <a:p>
            <a:r>
              <a:rPr lang="en-US" sz="2000" b="1" dirty="0" smtClean="0"/>
              <a:t>Beam-based tests </a:t>
            </a:r>
            <a:r>
              <a:rPr lang="en-US" sz="2000" dirty="0" smtClean="0"/>
              <a:t>with CTF3 4-30 A beam. </a:t>
            </a:r>
          </a:p>
          <a:p>
            <a:pPr>
              <a:buFont typeface="Arial" pitchFamily="34" charset="0"/>
              <a:buChar char="•"/>
            </a:pPr>
            <a:r>
              <a:rPr lang="en-US" sz="2000" dirty="0" smtClean="0"/>
              <a:t> 1000 mm long PETS</a:t>
            </a:r>
          </a:p>
          <a:p>
            <a:pPr>
              <a:buFont typeface="Arial" pitchFamily="34" charset="0"/>
              <a:buChar char="•"/>
            </a:pPr>
            <a:r>
              <a:rPr lang="en-US" sz="2000" dirty="0" smtClean="0"/>
              <a:t> Connect output to input – beam-driven rf resonant ring for lower, &lt;10 A, current</a:t>
            </a:r>
          </a:p>
        </p:txBody>
      </p:sp>
      <p:pic>
        <p:nvPicPr>
          <p:cNvPr id="14" name="Picture 20"/>
          <p:cNvPicPr>
            <a:picLocks noChangeAspect="1" noChangeArrowheads="1"/>
          </p:cNvPicPr>
          <p:nvPr/>
        </p:nvPicPr>
        <p:blipFill>
          <a:blip r:embed="rId5" cstate="print"/>
          <a:srcRect/>
          <a:stretch>
            <a:fillRect/>
          </a:stretch>
        </p:blipFill>
        <p:spPr bwMode="auto">
          <a:xfrm>
            <a:off x="4716016" y="4221088"/>
            <a:ext cx="3672408" cy="1513538"/>
          </a:xfrm>
          <a:prstGeom prst="rect">
            <a:avLst/>
          </a:prstGeom>
          <a:noFill/>
          <a:ln w="9525">
            <a:noFill/>
            <a:miter lim="800000"/>
            <a:headEnd/>
            <a:tailEnd/>
          </a:ln>
        </p:spPr>
      </p:pic>
      <p:sp>
        <p:nvSpPr>
          <p:cNvPr id="15" name="TextBox 14"/>
          <p:cNvSpPr txBox="1"/>
          <p:nvPr/>
        </p:nvSpPr>
        <p:spPr>
          <a:xfrm>
            <a:off x="4788024" y="5949280"/>
            <a:ext cx="3764492" cy="369332"/>
          </a:xfrm>
          <a:prstGeom prst="rect">
            <a:avLst/>
          </a:prstGeom>
          <a:noFill/>
        </p:spPr>
        <p:txBody>
          <a:bodyPr wrap="none" rtlCol="0">
            <a:spAutoFit/>
          </a:bodyPr>
          <a:lstStyle/>
          <a:p>
            <a:r>
              <a:rPr lang="en-US" dirty="0" smtClean="0"/>
              <a:t>Fields in CLIC and CTF3 at high current</a:t>
            </a:r>
            <a:endParaRPr lang="en-US" dirty="0"/>
          </a:p>
        </p:txBody>
      </p:sp>
      <p:sp>
        <p:nvSpPr>
          <p:cNvPr id="16" name="TextBox 15"/>
          <p:cNvSpPr txBox="1"/>
          <p:nvPr/>
        </p:nvSpPr>
        <p:spPr>
          <a:xfrm>
            <a:off x="323528" y="6021288"/>
            <a:ext cx="3878434" cy="369332"/>
          </a:xfrm>
          <a:prstGeom prst="rect">
            <a:avLst/>
          </a:prstGeom>
          <a:noFill/>
        </p:spPr>
        <p:txBody>
          <a:bodyPr wrap="none" rtlCol="0">
            <a:spAutoFit/>
          </a:bodyPr>
          <a:lstStyle/>
          <a:p>
            <a:r>
              <a:rPr lang="en-US" dirty="0" smtClean="0"/>
              <a:t>Fields in klystron and recirculation tests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55776" y="260660"/>
            <a:ext cx="3538726" cy="584775"/>
          </a:xfrm>
          <a:prstGeom prst="rect">
            <a:avLst/>
          </a:prstGeom>
          <a:noFill/>
        </p:spPr>
        <p:txBody>
          <a:bodyPr wrap="none" rtlCol="0">
            <a:spAutoFit/>
          </a:bodyPr>
          <a:lstStyle/>
          <a:p>
            <a:r>
              <a:rPr lang="en-US" sz="3200" dirty="0" smtClean="0"/>
              <a:t>PETS testing in ASTA</a:t>
            </a:r>
            <a:endParaRPr lang="en-US" sz="3200" dirty="0"/>
          </a:p>
        </p:txBody>
      </p:sp>
      <p:pic>
        <p:nvPicPr>
          <p:cNvPr id="3" name="Picture 3"/>
          <p:cNvPicPr preferRelativeResize="0">
            <a:picLocks noChangeAspect="1" noChangeArrowheads="1"/>
          </p:cNvPicPr>
          <p:nvPr/>
        </p:nvPicPr>
        <p:blipFill>
          <a:blip r:embed="rId3" cstate="print"/>
          <a:srcRect/>
          <a:stretch>
            <a:fillRect/>
          </a:stretch>
        </p:blipFill>
        <p:spPr bwMode="auto">
          <a:xfrm>
            <a:off x="179512" y="2852936"/>
            <a:ext cx="1975338" cy="3352800"/>
          </a:xfrm>
          <a:prstGeom prst="rect">
            <a:avLst/>
          </a:prstGeom>
          <a:noFill/>
          <a:ln w="9525">
            <a:noFill/>
            <a:miter lim="800000"/>
            <a:headEnd/>
            <a:tailEnd/>
          </a:ln>
        </p:spPr>
      </p:pic>
      <p:pic>
        <p:nvPicPr>
          <p:cNvPr id="4" name="Picture 5"/>
          <p:cNvPicPr preferRelativeResize="0">
            <a:picLocks noChangeAspect="1" noChangeArrowheads="1"/>
          </p:cNvPicPr>
          <p:nvPr/>
        </p:nvPicPr>
        <p:blipFill>
          <a:blip r:embed="rId4" cstate="print"/>
          <a:srcRect/>
          <a:stretch>
            <a:fillRect/>
          </a:stretch>
        </p:blipFill>
        <p:spPr bwMode="auto">
          <a:xfrm>
            <a:off x="6516222" y="2564904"/>
            <a:ext cx="1969477" cy="1684338"/>
          </a:xfrm>
          <a:prstGeom prst="rect">
            <a:avLst/>
          </a:prstGeom>
          <a:noFill/>
          <a:ln w="9525">
            <a:noFill/>
            <a:miter lim="800000"/>
            <a:headEnd/>
            <a:tailEnd/>
          </a:ln>
        </p:spPr>
      </p:pic>
      <p:grpSp>
        <p:nvGrpSpPr>
          <p:cNvPr id="5" name="Group 7"/>
          <p:cNvGrpSpPr>
            <a:grpSpLocks/>
          </p:cNvGrpSpPr>
          <p:nvPr/>
        </p:nvGrpSpPr>
        <p:grpSpPr bwMode="auto">
          <a:xfrm>
            <a:off x="2699792" y="3140968"/>
            <a:ext cx="3376246" cy="2847892"/>
            <a:chOff x="1776" y="2352"/>
            <a:chExt cx="2304" cy="1842"/>
          </a:xfrm>
        </p:grpSpPr>
        <p:grpSp>
          <p:nvGrpSpPr>
            <p:cNvPr id="6" name="Group 8"/>
            <p:cNvGrpSpPr>
              <a:grpSpLocks/>
            </p:cNvGrpSpPr>
            <p:nvPr/>
          </p:nvGrpSpPr>
          <p:grpSpPr bwMode="auto">
            <a:xfrm>
              <a:off x="1968" y="2688"/>
              <a:ext cx="2112" cy="1506"/>
              <a:chOff x="2016" y="2352"/>
              <a:chExt cx="2112" cy="1506"/>
            </a:xfrm>
          </p:grpSpPr>
          <p:sp>
            <p:nvSpPr>
              <p:cNvPr id="14" name="AutoShape 9"/>
              <p:cNvSpPr>
                <a:spLocks noChangeArrowheads="1"/>
              </p:cNvSpPr>
              <p:nvPr/>
            </p:nvSpPr>
            <p:spPr bwMode="auto">
              <a:xfrm>
                <a:off x="2064" y="3360"/>
                <a:ext cx="288" cy="240"/>
              </a:xfrm>
              <a:prstGeom prst="triangle">
                <a:avLst>
                  <a:gd name="adj" fmla="val 50000"/>
                </a:avLst>
              </a:prstGeom>
              <a:solidFill>
                <a:schemeClr val="accent1"/>
              </a:solidFill>
              <a:ln w="9525">
                <a:noFill/>
                <a:miter lim="800000"/>
                <a:headEnd/>
                <a:tailEnd/>
              </a:ln>
            </p:spPr>
            <p:txBody>
              <a:bodyPr wrap="none" anchor="ctr"/>
              <a:lstStyle/>
              <a:p>
                <a:pPr fontAlgn="base">
                  <a:spcBef>
                    <a:spcPct val="0"/>
                  </a:spcBef>
                  <a:spcAft>
                    <a:spcPct val="0"/>
                  </a:spcAft>
                </a:pPr>
                <a:endParaRPr lang="en-US" smtClean="0">
                  <a:solidFill>
                    <a:srgbClr val="000000"/>
                  </a:solidFill>
                </a:endParaRPr>
              </a:p>
            </p:txBody>
          </p:sp>
          <p:sp>
            <p:nvSpPr>
              <p:cNvPr id="15" name="Rectangle 10"/>
              <p:cNvSpPr>
                <a:spLocks noChangeArrowheads="1"/>
              </p:cNvSpPr>
              <p:nvPr/>
            </p:nvSpPr>
            <p:spPr bwMode="auto">
              <a:xfrm>
                <a:off x="2160" y="3120"/>
                <a:ext cx="432" cy="144"/>
              </a:xfrm>
              <a:prstGeom prst="rect">
                <a:avLst/>
              </a:prstGeom>
              <a:solidFill>
                <a:srgbClr val="B2B2B2"/>
              </a:solidFill>
              <a:ln w="9525">
                <a:noFill/>
                <a:miter lim="800000"/>
                <a:headEnd/>
                <a:tailEnd/>
              </a:ln>
            </p:spPr>
            <p:txBody>
              <a:bodyPr wrap="none" anchor="ctr"/>
              <a:lstStyle/>
              <a:p>
                <a:pPr fontAlgn="base">
                  <a:spcBef>
                    <a:spcPct val="0"/>
                  </a:spcBef>
                  <a:spcAft>
                    <a:spcPct val="0"/>
                  </a:spcAft>
                </a:pPr>
                <a:endParaRPr lang="en-US" smtClean="0">
                  <a:solidFill>
                    <a:srgbClr val="000000"/>
                  </a:solidFill>
                </a:endParaRPr>
              </a:p>
            </p:txBody>
          </p:sp>
          <p:sp>
            <p:nvSpPr>
              <p:cNvPr id="16" name="Line 11"/>
              <p:cNvSpPr>
                <a:spLocks noChangeShapeType="1"/>
              </p:cNvSpPr>
              <p:nvPr/>
            </p:nvSpPr>
            <p:spPr bwMode="auto">
              <a:xfrm flipV="1">
                <a:off x="2208" y="3264"/>
                <a:ext cx="0" cy="96"/>
              </a:xfrm>
              <a:prstGeom prst="line">
                <a:avLst/>
              </a:prstGeom>
              <a:noFill/>
              <a:ln w="9525">
                <a:solidFill>
                  <a:schemeClr val="tx1"/>
                </a:solidFill>
                <a:round/>
                <a:headEnd/>
                <a:tailEnd type="triangle" w="med" len="med"/>
              </a:ln>
            </p:spPr>
            <p:txBody>
              <a:bodyPr/>
              <a:lstStyle/>
              <a:p>
                <a:pPr fontAlgn="base">
                  <a:spcBef>
                    <a:spcPct val="0"/>
                  </a:spcBef>
                  <a:spcAft>
                    <a:spcPct val="0"/>
                  </a:spcAft>
                </a:pPr>
                <a:endParaRPr lang="en-US" smtClean="0">
                  <a:solidFill>
                    <a:srgbClr val="000000"/>
                  </a:solidFill>
                </a:endParaRPr>
              </a:p>
            </p:txBody>
          </p:sp>
          <p:sp>
            <p:nvSpPr>
              <p:cNvPr id="17" name="AutoShape 12"/>
              <p:cNvSpPr>
                <a:spLocks noChangeArrowheads="1"/>
              </p:cNvSpPr>
              <p:nvPr/>
            </p:nvSpPr>
            <p:spPr bwMode="auto">
              <a:xfrm>
                <a:off x="2400" y="3360"/>
                <a:ext cx="288" cy="240"/>
              </a:xfrm>
              <a:prstGeom prst="triangle">
                <a:avLst>
                  <a:gd name="adj" fmla="val 50000"/>
                </a:avLst>
              </a:prstGeom>
              <a:solidFill>
                <a:schemeClr val="accent1"/>
              </a:solidFill>
              <a:ln w="9525">
                <a:noFill/>
                <a:miter lim="800000"/>
                <a:headEnd/>
                <a:tailEnd/>
              </a:ln>
            </p:spPr>
            <p:txBody>
              <a:bodyPr wrap="none" anchor="ctr"/>
              <a:lstStyle/>
              <a:p>
                <a:pPr fontAlgn="base">
                  <a:spcBef>
                    <a:spcPct val="0"/>
                  </a:spcBef>
                  <a:spcAft>
                    <a:spcPct val="0"/>
                  </a:spcAft>
                </a:pPr>
                <a:endParaRPr lang="en-US" smtClean="0">
                  <a:solidFill>
                    <a:srgbClr val="000000"/>
                  </a:solidFill>
                </a:endParaRPr>
              </a:p>
            </p:txBody>
          </p:sp>
          <p:sp>
            <p:nvSpPr>
              <p:cNvPr id="18" name="Line 13"/>
              <p:cNvSpPr>
                <a:spLocks noChangeShapeType="1"/>
              </p:cNvSpPr>
              <p:nvPr/>
            </p:nvSpPr>
            <p:spPr bwMode="auto">
              <a:xfrm flipV="1">
                <a:off x="2544" y="3264"/>
                <a:ext cx="0" cy="96"/>
              </a:xfrm>
              <a:prstGeom prst="line">
                <a:avLst/>
              </a:prstGeom>
              <a:noFill/>
              <a:ln w="9525">
                <a:solidFill>
                  <a:schemeClr val="tx1"/>
                </a:solidFill>
                <a:round/>
                <a:headEnd/>
                <a:tailEnd type="triangle" w="med" len="med"/>
              </a:ln>
            </p:spPr>
            <p:txBody>
              <a:bodyPr/>
              <a:lstStyle/>
              <a:p>
                <a:pPr fontAlgn="base">
                  <a:spcBef>
                    <a:spcPct val="0"/>
                  </a:spcBef>
                  <a:spcAft>
                    <a:spcPct val="0"/>
                  </a:spcAft>
                </a:pPr>
                <a:endParaRPr lang="en-US" smtClean="0">
                  <a:solidFill>
                    <a:srgbClr val="000000"/>
                  </a:solidFill>
                </a:endParaRPr>
              </a:p>
            </p:txBody>
          </p:sp>
          <p:sp>
            <p:nvSpPr>
              <p:cNvPr id="19" name="Line 14"/>
              <p:cNvSpPr>
                <a:spLocks noChangeShapeType="1"/>
              </p:cNvSpPr>
              <p:nvPr/>
            </p:nvSpPr>
            <p:spPr bwMode="auto">
              <a:xfrm flipV="1">
                <a:off x="2208" y="2880"/>
                <a:ext cx="0" cy="240"/>
              </a:xfrm>
              <a:prstGeom prst="line">
                <a:avLst/>
              </a:prstGeom>
              <a:noFill/>
              <a:ln w="9525">
                <a:solidFill>
                  <a:schemeClr val="tx1"/>
                </a:solidFill>
                <a:round/>
                <a:headEnd/>
                <a:tailEnd type="triangle" w="med" len="med"/>
              </a:ln>
            </p:spPr>
            <p:txBody>
              <a:bodyPr/>
              <a:lstStyle/>
              <a:p>
                <a:pPr fontAlgn="base">
                  <a:spcBef>
                    <a:spcPct val="0"/>
                  </a:spcBef>
                  <a:spcAft>
                    <a:spcPct val="0"/>
                  </a:spcAft>
                </a:pPr>
                <a:endParaRPr lang="en-US" smtClean="0">
                  <a:solidFill>
                    <a:srgbClr val="000000"/>
                  </a:solidFill>
                </a:endParaRPr>
              </a:p>
            </p:txBody>
          </p:sp>
          <p:sp>
            <p:nvSpPr>
              <p:cNvPr id="20" name="Oval 15"/>
              <p:cNvSpPr>
                <a:spLocks noChangeArrowheads="1"/>
              </p:cNvSpPr>
              <p:nvPr/>
            </p:nvSpPr>
            <p:spPr bwMode="auto">
              <a:xfrm>
                <a:off x="2112" y="2688"/>
                <a:ext cx="192" cy="192"/>
              </a:xfrm>
              <a:prstGeom prst="ellipse">
                <a:avLst/>
              </a:prstGeom>
              <a:solidFill>
                <a:schemeClr val="accent1"/>
              </a:solidFill>
              <a:ln w="9525">
                <a:noFill/>
                <a:round/>
                <a:headEnd/>
                <a:tailEnd/>
              </a:ln>
            </p:spPr>
            <p:txBody>
              <a:bodyPr wrap="none" anchor="ctr"/>
              <a:lstStyle/>
              <a:p>
                <a:pPr fontAlgn="base">
                  <a:spcBef>
                    <a:spcPct val="0"/>
                  </a:spcBef>
                  <a:spcAft>
                    <a:spcPct val="0"/>
                  </a:spcAft>
                </a:pPr>
                <a:endParaRPr lang="en-US" smtClean="0">
                  <a:solidFill>
                    <a:srgbClr val="000000"/>
                  </a:solidFill>
                </a:endParaRPr>
              </a:p>
            </p:txBody>
          </p:sp>
          <p:sp>
            <p:nvSpPr>
              <p:cNvPr id="21" name="Line 16"/>
              <p:cNvSpPr>
                <a:spLocks noChangeShapeType="1"/>
              </p:cNvSpPr>
              <p:nvPr/>
            </p:nvSpPr>
            <p:spPr bwMode="auto">
              <a:xfrm flipV="1">
                <a:off x="2160" y="2736"/>
                <a:ext cx="96" cy="96"/>
              </a:xfrm>
              <a:prstGeom prst="line">
                <a:avLst/>
              </a:prstGeom>
              <a:noFill/>
              <a:ln w="9525">
                <a:solidFill>
                  <a:schemeClr val="tx1"/>
                </a:solidFill>
                <a:round/>
                <a:headEnd/>
                <a:tailEnd type="triangle" w="med" len="med"/>
              </a:ln>
            </p:spPr>
            <p:txBody>
              <a:bodyPr/>
              <a:lstStyle/>
              <a:p>
                <a:pPr fontAlgn="base">
                  <a:spcBef>
                    <a:spcPct val="0"/>
                  </a:spcBef>
                  <a:spcAft>
                    <a:spcPct val="0"/>
                  </a:spcAft>
                </a:pPr>
                <a:endParaRPr lang="en-US" smtClean="0">
                  <a:solidFill>
                    <a:srgbClr val="000000"/>
                  </a:solidFill>
                </a:endParaRPr>
              </a:p>
            </p:txBody>
          </p:sp>
          <p:grpSp>
            <p:nvGrpSpPr>
              <p:cNvPr id="22" name="Group 17"/>
              <p:cNvGrpSpPr>
                <a:grpSpLocks/>
              </p:cNvGrpSpPr>
              <p:nvPr/>
            </p:nvGrpSpPr>
            <p:grpSpPr bwMode="auto">
              <a:xfrm>
                <a:off x="2016" y="2496"/>
                <a:ext cx="384" cy="192"/>
                <a:chOff x="2016" y="2496"/>
                <a:chExt cx="384" cy="192"/>
              </a:xfrm>
            </p:grpSpPr>
            <p:sp>
              <p:nvSpPr>
                <p:cNvPr id="41" name="Line 18"/>
                <p:cNvSpPr>
                  <a:spLocks noChangeShapeType="1"/>
                </p:cNvSpPr>
                <p:nvPr/>
              </p:nvSpPr>
              <p:spPr bwMode="auto">
                <a:xfrm flipV="1">
                  <a:off x="2208" y="2592"/>
                  <a:ext cx="0" cy="96"/>
                </a:xfrm>
                <a:prstGeom prst="line">
                  <a:avLst/>
                </a:prstGeom>
                <a:noFill/>
                <a:ln w="9525">
                  <a:solidFill>
                    <a:schemeClr val="tx1"/>
                  </a:solidFill>
                  <a:round/>
                  <a:headEnd/>
                  <a:tailEnd type="triangle" w="med" len="med"/>
                </a:ln>
              </p:spPr>
              <p:txBody>
                <a:bodyPr/>
                <a:lstStyle/>
                <a:p>
                  <a:pPr fontAlgn="base">
                    <a:spcBef>
                      <a:spcPct val="0"/>
                    </a:spcBef>
                    <a:spcAft>
                      <a:spcPct val="0"/>
                    </a:spcAft>
                  </a:pPr>
                  <a:endParaRPr lang="en-US" smtClean="0">
                    <a:solidFill>
                      <a:srgbClr val="000000"/>
                    </a:solidFill>
                  </a:endParaRPr>
                </a:p>
              </p:txBody>
            </p:sp>
            <p:sp>
              <p:nvSpPr>
                <p:cNvPr id="42" name="Oval 19"/>
                <p:cNvSpPr>
                  <a:spLocks noChangeArrowheads="1"/>
                </p:cNvSpPr>
                <p:nvPr/>
              </p:nvSpPr>
              <p:spPr bwMode="auto">
                <a:xfrm>
                  <a:off x="2064" y="2496"/>
                  <a:ext cx="288" cy="96"/>
                </a:xfrm>
                <a:prstGeom prst="ellipse">
                  <a:avLst/>
                </a:prstGeom>
                <a:solidFill>
                  <a:schemeClr val="folHlink"/>
                </a:solidFill>
                <a:ln w="9525">
                  <a:noFill/>
                  <a:round/>
                  <a:headEnd/>
                  <a:tailEnd/>
                </a:ln>
              </p:spPr>
              <p:txBody>
                <a:bodyPr wrap="none" anchor="ctr"/>
                <a:lstStyle/>
                <a:p>
                  <a:pPr fontAlgn="base">
                    <a:spcBef>
                      <a:spcPct val="0"/>
                    </a:spcBef>
                    <a:spcAft>
                      <a:spcPct val="0"/>
                    </a:spcAft>
                  </a:pPr>
                  <a:endParaRPr lang="en-US" smtClean="0">
                    <a:solidFill>
                      <a:srgbClr val="000000"/>
                    </a:solidFill>
                  </a:endParaRPr>
                </a:p>
              </p:txBody>
            </p:sp>
            <p:sp>
              <p:nvSpPr>
                <p:cNvPr id="43" name="Line 20"/>
                <p:cNvSpPr>
                  <a:spLocks noChangeShapeType="1"/>
                </p:cNvSpPr>
                <p:nvPr/>
              </p:nvSpPr>
              <p:spPr bwMode="auto">
                <a:xfrm>
                  <a:off x="2016" y="2544"/>
                  <a:ext cx="144" cy="0"/>
                </a:xfrm>
                <a:prstGeom prst="line">
                  <a:avLst/>
                </a:prstGeom>
                <a:noFill/>
                <a:ln w="28575">
                  <a:solidFill>
                    <a:schemeClr val="tx1"/>
                  </a:solidFill>
                  <a:round/>
                  <a:headEnd/>
                  <a:tailEnd/>
                </a:ln>
              </p:spPr>
              <p:txBody>
                <a:bodyPr/>
                <a:lstStyle/>
                <a:p>
                  <a:pPr fontAlgn="base">
                    <a:spcBef>
                      <a:spcPct val="0"/>
                    </a:spcBef>
                    <a:spcAft>
                      <a:spcPct val="0"/>
                    </a:spcAft>
                  </a:pPr>
                  <a:endParaRPr lang="en-US" smtClean="0">
                    <a:solidFill>
                      <a:srgbClr val="000000"/>
                    </a:solidFill>
                  </a:endParaRPr>
                </a:p>
              </p:txBody>
            </p:sp>
            <p:sp>
              <p:nvSpPr>
                <p:cNvPr id="44" name="Line 21"/>
                <p:cNvSpPr>
                  <a:spLocks noChangeShapeType="1"/>
                </p:cNvSpPr>
                <p:nvPr/>
              </p:nvSpPr>
              <p:spPr bwMode="auto">
                <a:xfrm>
                  <a:off x="2256" y="2544"/>
                  <a:ext cx="144" cy="0"/>
                </a:xfrm>
                <a:prstGeom prst="line">
                  <a:avLst/>
                </a:prstGeom>
                <a:noFill/>
                <a:ln w="28575">
                  <a:solidFill>
                    <a:schemeClr val="tx1"/>
                  </a:solidFill>
                  <a:round/>
                  <a:headEnd/>
                  <a:tailEnd/>
                </a:ln>
              </p:spPr>
              <p:txBody>
                <a:bodyPr/>
                <a:lstStyle/>
                <a:p>
                  <a:pPr fontAlgn="base">
                    <a:spcBef>
                      <a:spcPct val="0"/>
                    </a:spcBef>
                    <a:spcAft>
                      <a:spcPct val="0"/>
                    </a:spcAft>
                  </a:pPr>
                  <a:endParaRPr lang="en-US" smtClean="0">
                    <a:solidFill>
                      <a:srgbClr val="000000"/>
                    </a:solidFill>
                  </a:endParaRPr>
                </a:p>
              </p:txBody>
            </p:sp>
          </p:grpSp>
          <p:sp>
            <p:nvSpPr>
              <p:cNvPr id="23" name="Line 22"/>
              <p:cNvSpPr>
                <a:spLocks noChangeShapeType="1"/>
              </p:cNvSpPr>
              <p:nvPr/>
            </p:nvSpPr>
            <p:spPr bwMode="auto">
              <a:xfrm flipH="1" flipV="1">
                <a:off x="2208" y="2352"/>
                <a:ext cx="0" cy="144"/>
              </a:xfrm>
              <a:prstGeom prst="line">
                <a:avLst/>
              </a:prstGeom>
              <a:noFill/>
              <a:ln w="9525">
                <a:solidFill>
                  <a:schemeClr val="tx1"/>
                </a:solidFill>
                <a:round/>
                <a:headEnd/>
                <a:tailEnd type="triangle" w="med" len="med"/>
              </a:ln>
            </p:spPr>
            <p:txBody>
              <a:bodyPr/>
              <a:lstStyle/>
              <a:p>
                <a:pPr fontAlgn="base">
                  <a:spcBef>
                    <a:spcPct val="0"/>
                  </a:spcBef>
                  <a:spcAft>
                    <a:spcPct val="0"/>
                  </a:spcAft>
                </a:pPr>
                <a:endParaRPr lang="en-US" smtClean="0">
                  <a:solidFill>
                    <a:srgbClr val="000000"/>
                  </a:solidFill>
                </a:endParaRPr>
              </a:p>
            </p:txBody>
          </p:sp>
          <p:grpSp>
            <p:nvGrpSpPr>
              <p:cNvPr id="24" name="Group 23"/>
              <p:cNvGrpSpPr>
                <a:grpSpLocks/>
              </p:cNvGrpSpPr>
              <p:nvPr/>
            </p:nvGrpSpPr>
            <p:grpSpPr bwMode="auto">
              <a:xfrm>
                <a:off x="2784" y="2688"/>
                <a:ext cx="1200" cy="384"/>
                <a:chOff x="2688" y="2832"/>
                <a:chExt cx="1200" cy="384"/>
              </a:xfrm>
            </p:grpSpPr>
            <p:sp>
              <p:nvSpPr>
                <p:cNvPr id="36" name="Rectangle 24"/>
                <p:cNvSpPr>
                  <a:spLocks noChangeArrowheads="1"/>
                </p:cNvSpPr>
                <p:nvPr/>
              </p:nvSpPr>
              <p:spPr bwMode="auto">
                <a:xfrm>
                  <a:off x="2880" y="2880"/>
                  <a:ext cx="1008" cy="96"/>
                </a:xfrm>
                <a:prstGeom prst="rect">
                  <a:avLst/>
                </a:prstGeom>
                <a:solidFill>
                  <a:schemeClr val="tx2"/>
                </a:solidFill>
                <a:ln w="9525">
                  <a:noFill/>
                  <a:miter lim="800000"/>
                  <a:headEnd/>
                  <a:tailEnd/>
                </a:ln>
              </p:spPr>
              <p:txBody>
                <a:bodyPr wrap="none" anchor="ctr"/>
                <a:lstStyle/>
                <a:p>
                  <a:pPr fontAlgn="base">
                    <a:spcBef>
                      <a:spcPct val="0"/>
                    </a:spcBef>
                    <a:spcAft>
                      <a:spcPct val="0"/>
                    </a:spcAft>
                  </a:pPr>
                  <a:endParaRPr lang="en-US" smtClean="0">
                    <a:solidFill>
                      <a:srgbClr val="000000"/>
                    </a:solidFill>
                  </a:endParaRPr>
                </a:p>
              </p:txBody>
            </p:sp>
            <p:sp>
              <p:nvSpPr>
                <p:cNvPr id="37" name="Rectangle 25"/>
                <p:cNvSpPr>
                  <a:spLocks noChangeArrowheads="1"/>
                </p:cNvSpPr>
                <p:nvPr/>
              </p:nvSpPr>
              <p:spPr bwMode="auto">
                <a:xfrm>
                  <a:off x="2880" y="3072"/>
                  <a:ext cx="1008" cy="96"/>
                </a:xfrm>
                <a:prstGeom prst="rect">
                  <a:avLst/>
                </a:prstGeom>
                <a:solidFill>
                  <a:schemeClr val="tx2"/>
                </a:solidFill>
                <a:ln w="9525">
                  <a:noFill/>
                  <a:miter lim="800000"/>
                  <a:headEnd/>
                  <a:tailEnd/>
                </a:ln>
              </p:spPr>
              <p:txBody>
                <a:bodyPr wrap="none" anchor="ctr"/>
                <a:lstStyle/>
                <a:p>
                  <a:pPr fontAlgn="base">
                    <a:spcBef>
                      <a:spcPct val="0"/>
                    </a:spcBef>
                    <a:spcAft>
                      <a:spcPct val="0"/>
                    </a:spcAft>
                  </a:pPr>
                  <a:endParaRPr lang="en-US" smtClean="0">
                    <a:solidFill>
                      <a:srgbClr val="000000"/>
                    </a:solidFill>
                  </a:endParaRPr>
                </a:p>
              </p:txBody>
            </p:sp>
            <p:sp>
              <p:nvSpPr>
                <p:cNvPr id="38" name="Rectangle 26"/>
                <p:cNvSpPr>
                  <a:spLocks noChangeArrowheads="1"/>
                </p:cNvSpPr>
                <p:nvPr/>
              </p:nvSpPr>
              <p:spPr bwMode="auto">
                <a:xfrm>
                  <a:off x="2688" y="2832"/>
                  <a:ext cx="96" cy="384"/>
                </a:xfrm>
                <a:prstGeom prst="rect">
                  <a:avLst/>
                </a:prstGeom>
                <a:solidFill>
                  <a:schemeClr val="tx2"/>
                </a:solidFill>
                <a:ln w="9525">
                  <a:noFill/>
                  <a:miter lim="800000"/>
                  <a:headEnd/>
                  <a:tailEnd/>
                </a:ln>
              </p:spPr>
              <p:txBody>
                <a:bodyPr wrap="none" anchor="ctr"/>
                <a:lstStyle/>
                <a:p>
                  <a:pPr fontAlgn="base">
                    <a:spcBef>
                      <a:spcPct val="0"/>
                    </a:spcBef>
                    <a:spcAft>
                      <a:spcPct val="0"/>
                    </a:spcAft>
                  </a:pPr>
                  <a:endParaRPr lang="en-US" smtClean="0">
                    <a:solidFill>
                      <a:srgbClr val="000000"/>
                    </a:solidFill>
                  </a:endParaRPr>
                </a:p>
              </p:txBody>
            </p:sp>
            <p:sp>
              <p:nvSpPr>
                <p:cNvPr id="39" name="Line 27"/>
                <p:cNvSpPr>
                  <a:spLocks noChangeShapeType="1"/>
                </p:cNvSpPr>
                <p:nvPr/>
              </p:nvSpPr>
              <p:spPr bwMode="auto">
                <a:xfrm>
                  <a:off x="2784" y="2928"/>
                  <a:ext cx="96" cy="0"/>
                </a:xfrm>
                <a:prstGeom prst="line">
                  <a:avLst/>
                </a:prstGeom>
                <a:noFill/>
                <a:ln w="9525">
                  <a:solidFill>
                    <a:schemeClr val="tx1"/>
                  </a:solidFill>
                  <a:round/>
                  <a:headEnd/>
                  <a:tailEnd/>
                </a:ln>
              </p:spPr>
              <p:txBody>
                <a:bodyPr/>
                <a:lstStyle/>
                <a:p>
                  <a:pPr fontAlgn="base">
                    <a:spcBef>
                      <a:spcPct val="0"/>
                    </a:spcBef>
                    <a:spcAft>
                      <a:spcPct val="0"/>
                    </a:spcAft>
                  </a:pPr>
                  <a:endParaRPr lang="en-US" smtClean="0">
                    <a:solidFill>
                      <a:srgbClr val="000000"/>
                    </a:solidFill>
                  </a:endParaRPr>
                </a:p>
              </p:txBody>
            </p:sp>
            <p:sp>
              <p:nvSpPr>
                <p:cNvPr id="40" name="Line 28"/>
                <p:cNvSpPr>
                  <a:spLocks noChangeShapeType="1"/>
                </p:cNvSpPr>
                <p:nvPr/>
              </p:nvSpPr>
              <p:spPr bwMode="auto">
                <a:xfrm>
                  <a:off x="2784" y="3120"/>
                  <a:ext cx="96" cy="0"/>
                </a:xfrm>
                <a:prstGeom prst="line">
                  <a:avLst/>
                </a:prstGeom>
                <a:noFill/>
                <a:ln w="9525">
                  <a:solidFill>
                    <a:schemeClr val="tx1"/>
                  </a:solidFill>
                  <a:round/>
                  <a:headEnd/>
                  <a:tailEnd/>
                </a:ln>
              </p:spPr>
              <p:txBody>
                <a:bodyPr/>
                <a:lstStyle/>
                <a:p>
                  <a:pPr fontAlgn="base">
                    <a:spcBef>
                      <a:spcPct val="0"/>
                    </a:spcBef>
                    <a:spcAft>
                      <a:spcPct val="0"/>
                    </a:spcAft>
                  </a:pPr>
                  <a:endParaRPr lang="en-US" smtClean="0">
                    <a:solidFill>
                      <a:srgbClr val="000000"/>
                    </a:solidFill>
                  </a:endParaRPr>
                </a:p>
              </p:txBody>
            </p:sp>
          </p:grpSp>
          <p:grpSp>
            <p:nvGrpSpPr>
              <p:cNvPr id="25" name="Group 29"/>
              <p:cNvGrpSpPr>
                <a:grpSpLocks/>
              </p:cNvGrpSpPr>
              <p:nvPr/>
            </p:nvGrpSpPr>
            <p:grpSpPr bwMode="auto">
              <a:xfrm>
                <a:off x="2448" y="2496"/>
                <a:ext cx="384" cy="192"/>
                <a:chOff x="2016" y="2496"/>
                <a:chExt cx="384" cy="192"/>
              </a:xfrm>
            </p:grpSpPr>
            <p:sp>
              <p:nvSpPr>
                <p:cNvPr id="32" name="Line 30"/>
                <p:cNvSpPr>
                  <a:spLocks noChangeShapeType="1"/>
                </p:cNvSpPr>
                <p:nvPr/>
              </p:nvSpPr>
              <p:spPr bwMode="auto">
                <a:xfrm flipV="1">
                  <a:off x="2208" y="2592"/>
                  <a:ext cx="0" cy="96"/>
                </a:xfrm>
                <a:prstGeom prst="line">
                  <a:avLst/>
                </a:prstGeom>
                <a:noFill/>
                <a:ln w="9525">
                  <a:solidFill>
                    <a:schemeClr val="tx1"/>
                  </a:solidFill>
                  <a:round/>
                  <a:headEnd/>
                  <a:tailEnd type="triangle" w="med" len="med"/>
                </a:ln>
              </p:spPr>
              <p:txBody>
                <a:bodyPr/>
                <a:lstStyle/>
                <a:p>
                  <a:pPr fontAlgn="base">
                    <a:spcBef>
                      <a:spcPct val="0"/>
                    </a:spcBef>
                    <a:spcAft>
                      <a:spcPct val="0"/>
                    </a:spcAft>
                  </a:pPr>
                  <a:endParaRPr lang="en-US" smtClean="0">
                    <a:solidFill>
                      <a:srgbClr val="000000"/>
                    </a:solidFill>
                  </a:endParaRPr>
                </a:p>
              </p:txBody>
            </p:sp>
            <p:sp>
              <p:nvSpPr>
                <p:cNvPr id="33" name="Oval 31"/>
                <p:cNvSpPr>
                  <a:spLocks noChangeArrowheads="1"/>
                </p:cNvSpPr>
                <p:nvPr/>
              </p:nvSpPr>
              <p:spPr bwMode="auto">
                <a:xfrm>
                  <a:off x="2064" y="2496"/>
                  <a:ext cx="288" cy="96"/>
                </a:xfrm>
                <a:prstGeom prst="ellipse">
                  <a:avLst/>
                </a:prstGeom>
                <a:solidFill>
                  <a:schemeClr val="folHlink"/>
                </a:solidFill>
                <a:ln w="9525">
                  <a:noFill/>
                  <a:round/>
                  <a:headEnd/>
                  <a:tailEnd/>
                </a:ln>
              </p:spPr>
              <p:txBody>
                <a:bodyPr wrap="none" anchor="ctr"/>
                <a:lstStyle/>
                <a:p>
                  <a:pPr fontAlgn="base">
                    <a:spcBef>
                      <a:spcPct val="0"/>
                    </a:spcBef>
                    <a:spcAft>
                      <a:spcPct val="0"/>
                    </a:spcAft>
                  </a:pPr>
                  <a:endParaRPr lang="en-US" smtClean="0">
                    <a:solidFill>
                      <a:srgbClr val="000000"/>
                    </a:solidFill>
                  </a:endParaRPr>
                </a:p>
              </p:txBody>
            </p:sp>
            <p:sp>
              <p:nvSpPr>
                <p:cNvPr id="34" name="Line 32"/>
                <p:cNvSpPr>
                  <a:spLocks noChangeShapeType="1"/>
                </p:cNvSpPr>
                <p:nvPr/>
              </p:nvSpPr>
              <p:spPr bwMode="auto">
                <a:xfrm>
                  <a:off x="2016" y="2544"/>
                  <a:ext cx="144" cy="0"/>
                </a:xfrm>
                <a:prstGeom prst="line">
                  <a:avLst/>
                </a:prstGeom>
                <a:noFill/>
                <a:ln w="28575">
                  <a:solidFill>
                    <a:schemeClr val="tx1"/>
                  </a:solidFill>
                  <a:round/>
                  <a:headEnd/>
                  <a:tailEnd/>
                </a:ln>
              </p:spPr>
              <p:txBody>
                <a:bodyPr/>
                <a:lstStyle/>
                <a:p>
                  <a:pPr fontAlgn="base">
                    <a:spcBef>
                      <a:spcPct val="0"/>
                    </a:spcBef>
                    <a:spcAft>
                      <a:spcPct val="0"/>
                    </a:spcAft>
                  </a:pPr>
                  <a:endParaRPr lang="en-US" smtClean="0">
                    <a:solidFill>
                      <a:srgbClr val="000000"/>
                    </a:solidFill>
                  </a:endParaRPr>
                </a:p>
              </p:txBody>
            </p:sp>
            <p:sp>
              <p:nvSpPr>
                <p:cNvPr id="35" name="Line 33"/>
                <p:cNvSpPr>
                  <a:spLocks noChangeShapeType="1"/>
                </p:cNvSpPr>
                <p:nvPr/>
              </p:nvSpPr>
              <p:spPr bwMode="auto">
                <a:xfrm>
                  <a:off x="2256" y="2544"/>
                  <a:ext cx="144" cy="0"/>
                </a:xfrm>
                <a:prstGeom prst="line">
                  <a:avLst/>
                </a:prstGeom>
                <a:noFill/>
                <a:ln w="28575">
                  <a:solidFill>
                    <a:schemeClr val="tx1"/>
                  </a:solidFill>
                  <a:round/>
                  <a:headEnd/>
                  <a:tailEnd/>
                </a:ln>
              </p:spPr>
              <p:txBody>
                <a:bodyPr/>
                <a:lstStyle/>
                <a:p>
                  <a:pPr fontAlgn="base">
                    <a:spcBef>
                      <a:spcPct val="0"/>
                    </a:spcBef>
                    <a:spcAft>
                      <a:spcPct val="0"/>
                    </a:spcAft>
                  </a:pPr>
                  <a:endParaRPr lang="en-US" smtClean="0">
                    <a:solidFill>
                      <a:srgbClr val="000000"/>
                    </a:solidFill>
                  </a:endParaRPr>
                </a:p>
              </p:txBody>
            </p:sp>
          </p:grpSp>
          <p:sp>
            <p:nvSpPr>
              <p:cNvPr id="26" name="Arc 34"/>
              <p:cNvSpPr>
                <a:spLocks/>
              </p:cNvSpPr>
              <p:nvPr/>
            </p:nvSpPr>
            <p:spPr bwMode="auto">
              <a:xfrm flipH="1" flipV="1">
                <a:off x="2640" y="2688"/>
                <a:ext cx="144" cy="144"/>
              </a:xfrm>
              <a:custGeom>
                <a:avLst/>
                <a:gdLst>
                  <a:gd name="T0" fmla="*/ 0 w 21600"/>
                  <a:gd name="T1" fmla="*/ 0 h 21600"/>
                  <a:gd name="T2" fmla="*/ 144 w 21600"/>
                  <a:gd name="T3" fmla="*/ 144 h 21600"/>
                  <a:gd name="T4" fmla="*/ 0 w 21600"/>
                  <a:gd name="T5" fmla="*/ 14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pPr fontAlgn="base">
                  <a:spcBef>
                    <a:spcPct val="0"/>
                  </a:spcBef>
                  <a:spcAft>
                    <a:spcPct val="0"/>
                  </a:spcAft>
                </a:pPr>
                <a:endParaRPr lang="en-US" smtClean="0">
                  <a:solidFill>
                    <a:srgbClr val="000000"/>
                  </a:solidFill>
                </a:endParaRPr>
              </a:p>
            </p:txBody>
          </p:sp>
          <p:sp>
            <p:nvSpPr>
              <p:cNvPr id="27" name="Arc 35"/>
              <p:cNvSpPr>
                <a:spLocks/>
              </p:cNvSpPr>
              <p:nvPr/>
            </p:nvSpPr>
            <p:spPr bwMode="auto">
              <a:xfrm flipH="1">
                <a:off x="2496" y="2976"/>
                <a:ext cx="144" cy="144"/>
              </a:xfrm>
              <a:custGeom>
                <a:avLst/>
                <a:gdLst>
                  <a:gd name="T0" fmla="*/ 0 w 21600"/>
                  <a:gd name="T1" fmla="*/ 0 h 21600"/>
                  <a:gd name="T2" fmla="*/ 144 w 21600"/>
                  <a:gd name="T3" fmla="*/ 144 h 21600"/>
                  <a:gd name="T4" fmla="*/ 0 w 21600"/>
                  <a:gd name="T5" fmla="*/ 14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pPr fontAlgn="base">
                  <a:spcBef>
                    <a:spcPct val="0"/>
                  </a:spcBef>
                  <a:spcAft>
                    <a:spcPct val="0"/>
                  </a:spcAft>
                </a:pPr>
                <a:endParaRPr lang="en-US" smtClean="0">
                  <a:solidFill>
                    <a:srgbClr val="000000"/>
                  </a:solidFill>
                </a:endParaRPr>
              </a:p>
            </p:txBody>
          </p:sp>
          <p:sp>
            <p:nvSpPr>
              <p:cNvPr id="28" name="Line 36"/>
              <p:cNvSpPr>
                <a:spLocks noChangeShapeType="1"/>
              </p:cNvSpPr>
              <p:nvPr/>
            </p:nvSpPr>
            <p:spPr bwMode="auto">
              <a:xfrm>
                <a:off x="2640" y="2976"/>
                <a:ext cx="144" cy="0"/>
              </a:xfrm>
              <a:prstGeom prst="line">
                <a:avLst/>
              </a:prstGeom>
              <a:noFill/>
              <a:ln w="9525">
                <a:solidFill>
                  <a:schemeClr val="tx1"/>
                </a:solidFill>
                <a:round/>
                <a:headEnd/>
                <a:tailEnd type="triangle" w="med" len="med"/>
              </a:ln>
            </p:spPr>
            <p:txBody>
              <a:bodyPr/>
              <a:lstStyle/>
              <a:p>
                <a:pPr fontAlgn="base">
                  <a:spcBef>
                    <a:spcPct val="0"/>
                  </a:spcBef>
                  <a:spcAft>
                    <a:spcPct val="0"/>
                  </a:spcAft>
                </a:pPr>
                <a:endParaRPr lang="en-US" smtClean="0">
                  <a:solidFill>
                    <a:srgbClr val="000000"/>
                  </a:solidFill>
                </a:endParaRPr>
              </a:p>
            </p:txBody>
          </p:sp>
          <p:sp>
            <p:nvSpPr>
              <p:cNvPr id="29" name="Line 37"/>
              <p:cNvSpPr>
                <a:spLocks noChangeShapeType="1"/>
              </p:cNvSpPr>
              <p:nvPr/>
            </p:nvSpPr>
            <p:spPr bwMode="auto">
              <a:xfrm flipV="1">
                <a:off x="2640" y="2352"/>
                <a:ext cx="0" cy="144"/>
              </a:xfrm>
              <a:prstGeom prst="line">
                <a:avLst/>
              </a:prstGeom>
              <a:noFill/>
              <a:ln w="9525">
                <a:solidFill>
                  <a:schemeClr val="tx1"/>
                </a:solidFill>
                <a:round/>
                <a:headEnd/>
                <a:tailEnd type="triangle" w="med" len="med"/>
              </a:ln>
            </p:spPr>
            <p:txBody>
              <a:bodyPr/>
              <a:lstStyle/>
              <a:p>
                <a:pPr fontAlgn="base">
                  <a:spcBef>
                    <a:spcPct val="0"/>
                  </a:spcBef>
                  <a:spcAft>
                    <a:spcPct val="0"/>
                  </a:spcAft>
                </a:pPr>
                <a:endParaRPr lang="en-US" smtClean="0">
                  <a:solidFill>
                    <a:srgbClr val="000000"/>
                  </a:solidFill>
                </a:endParaRPr>
              </a:p>
            </p:txBody>
          </p:sp>
          <p:sp>
            <p:nvSpPr>
              <p:cNvPr id="30" name="Rectangle 38"/>
              <p:cNvSpPr>
                <a:spLocks noChangeArrowheads="1"/>
              </p:cNvSpPr>
              <p:nvPr/>
            </p:nvSpPr>
            <p:spPr bwMode="auto">
              <a:xfrm>
                <a:off x="2064" y="3599"/>
                <a:ext cx="658" cy="259"/>
              </a:xfrm>
              <a:prstGeom prst="rect">
                <a:avLst/>
              </a:prstGeom>
              <a:noFill/>
              <a:ln w="9525">
                <a:noFill/>
                <a:miter lim="800000"/>
                <a:headEnd/>
                <a:tailEnd/>
              </a:ln>
            </p:spPr>
            <p:txBody>
              <a:bodyPr wrap="none">
                <a:spAutoFit/>
              </a:bodyPr>
              <a:lstStyle/>
              <a:p>
                <a:pPr fontAlgn="base">
                  <a:spcBef>
                    <a:spcPct val="0"/>
                  </a:spcBef>
                  <a:spcAft>
                    <a:spcPct val="0"/>
                  </a:spcAft>
                </a:pPr>
                <a:r>
                  <a:rPr lang="en-US" sz="1000" smtClean="0">
                    <a:solidFill>
                      <a:srgbClr val="000000"/>
                    </a:solidFill>
                  </a:rPr>
                  <a:t>Two klystrons</a:t>
                </a:r>
              </a:p>
              <a:p>
                <a:pPr fontAlgn="base">
                  <a:spcBef>
                    <a:spcPct val="0"/>
                  </a:spcBef>
                  <a:spcAft>
                    <a:spcPct val="0"/>
                  </a:spcAft>
                </a:pPr>
                <a:r>
                  <a:rPr lang="en-US" sz="1000" smtClean="0">
                    <a:solidFill>
                      <a:srgbClr val="000000"/>
                    </a:solidFill>
                  </a:rPr>
                  <a:t>50 MW@1.5us</a:t>
                </a:r>
              </a:p>
            </p:txBody>
          </p:sp>
          <p:sp>
            <p:nvSpPr>
              <p:cNvPr id="31" name="Rectangle 39"/>
              <p:cNvSpPr>
                <a:spLocks noChangeArrowheads="1"/>
              </p:cNvSpPr>
              <p:nvPr/>
            </p:nvSpPr>
            <p:spPr bwMode="auto">
              <a:xfrm>
                <a:off x="2832" y="3120"/>
                <a:ext cx="1296" cy="257"/>
              </a:xfrm>
              <a:prstGeom prst="rect">
                <a:avLst/>
              </a:prstGeom>
              <a:noFill/>
              <a:ln w="9525">
                <a:noFill/>
                <a:miter lim="800000"/>
                <a:headEnd/>
                <a:tailEnd/>
              </a:ln>
            </p:spPr>
            <p:txBody>
              <a:bodyPr>
                <a:spAutoFit/>
              </a:bodyPr>
              <a:lstStyle/>
              <a:p>
                <a:pPr fontAlgn="base">
                  <a:spcBef>
                    <a:spcPct val="0"/>
                  </a:spcBef>
                  <a:spcAft>
                    <a:spcPct val="0"/>
                  </a:spcAft>
                </a:pPr>
                <a:r>
                  <a:rPr lang="en-US" sz="1000" smtClean="0">
                    <a:solidFill>
                      <a:srgbClr val="000000"/>
                    </a:solidFill>
                  </a:rPr>
                  <a:t>SLED II with variable length and iris reflection</a:t>
                </a:r>
              </a:p>
            </p:txBody>
          </p:sp>
        </p:grpSp>
        <p:sp>
          <p:nvSpPr>
            <p:cNvPr id="7" name="Rectangle 40"/>
            <p:cNvSpPr>
              <a:spLocks noChangeArrowheads="1"/>
            </p:cNvSpPr>
            <p:nvPr/>
          </p:nvSpPr>
          <p:spPr bwMode="auto">
            <a:xfrm>
              <a:off x="1920" y="2448"/>
              <a:ext cx="912" cy="336"/>
            </a:xfrm>
            <a:prstGeom prst="rect">
              <a:avLst/>
            </a:prstGeom>
            <a:noFill/>
            <a:ln w="9525">
              <a:solidFill>
                <a:schemeClr val="tx1"/>
              </a:solidFill>
              <a:miter lim="800000"/>
              <a:headEnd/>
              <a:tailEnd/>
            </a:ln>
          </p:spPr>
          <p:txBody>
            <a:bodyPr wrap="none" anchor="ctr"/>
            <a:lstStyle/>
            <a:p>
              <a:pPr fontAlgn="base">
                <a:spcBef>
                  <a:spcPct val="0"/>
                </a:spcBef>
                <a:spcAft>
                  <a:spcPct val="0"/>
                </a:spcAft>
              </a:pPr>
              <a:endParaRPr lang="en-US" smtClean="0">
                <a:solidFill>
                  <a:srgbClr val="000000"/>
                </a:solidFill>
              </a:endParaRPr>
            </a:p>
          </p:txBody>
        </p:sp>
        <p:sp>
          <p:nvSpPr>
            <p:cNvPr id="8" name="Rectangle 41"/>
            <p:cNvSpPr>
              <a:spLocks noChangeArrowheads="1"/>
            </p:cNvSpPr>
            <p:nvPr/>
          </p:nvSpPr>
          <p:spPr bwMode="auto">
            <a:xfrm>
              <a:off x="1968" y="2494"/>
              <a:ext cx="775" cy="159"/>
            </a:xfrm>
            <a:prstGeom prst="rect">
              <a:avLst/>
            </a:prstGeom>
            <a:noFill/>
            <a:ln w="9525">
              <a:noFill/>
              <a:miter lim="800000"/>
              <a:headEnd/>
              <a:tailEnd/>
            </a:ln>
          </p:spPr>
          <p:txBody>
            <a:bodyPr wrap="none">
              <a:spAutoFit/>
            </a:bodyPr>
            <a:lstStyle/>
            <a:p>
              <a:pPr fontAlgn="base">
                <a:spcBef>
                  <a:spcPct val="0"/>
                </a:spcBef>
                <a:spcAft>
                  <a:spcPct val="0"/>
                </a:spcAft>
              </a:pPr>
              <a:r>
                <a:rPr lang="en-US" sz="1000" smtClean="0">
                  <a:solidFill>
                    <a:srgbClr val="000000"/>
                  </a:solidFill>
                </a:rPr>
                <a:t>Experimental area</a:t>
              </a:r>
            </a:p>
          </p:txBody>
        </p:sp>
        <p:sp>
          <p:nvSpPr>
            <p:cNvPr id="9" name="Rectangle 42"/>
            <p:cNvSpPr>
              <a:spLocks noChangeArrowheads="1"/>
            </p:cNvSpPr>
            <p:nvPr/>
          </p:nvSpPr>
          <p:spPr bwMode="auto">
            <a:xfrm rot="16200000">
              <a:off x="1665" y="3187"/>
              <a:ext cx="647" cy="147"/>
            </a:xfrm>
            <a:prstGeom prst="rect">
              <a:avLst/>
            </a:prstGeom>
            <a:noFill/>
            <a:ln w="9525">
              <a:noFill/>
              <a:miter lim="800000"/>
              <a:headEnd/>
              <a:tailEnd/>
            </a:ln>
          </p:spPr>
          <p:txBody>
            <a:bodyPr wrap="none">
              <a:spAutoFit/>
            </a:bodyPr>
            <a:lstStyle/>
            <a:p>
              <a:pPr fontAlgn="base">
                <a:spcBef>
                  <a:spcPct val="0"/>
                </a:spcBef>
                <a:spcAft>
                  <a:spcPct val="0"/>
                </a:spcAft>
              </a:pPr>
              <a:r>
                <a:rPr lang="en-US" sz="800" smtClean="0">
                  <a:solidFill>
                    <a:srgbClr val="000000"/>
                  </a:solidFill>
                </a:rPr>
                <a:t>Uncompressed arm</a:t>
              </a:r>
            </a:p>
          </p:txBody>
        </p:sp>
        <p:sp>
          <p:nvSpPr>
            <p:cNvPr id="10" name="Rectangle 43"/>
            <p:cNvSpPr>
              <a:spLocks noChangeArrowheads="1"/>
            </p:cNvSpPr>
            <p:nvPr/>
          </p:nvSpPr>
          <p:spPr bwMode="auto">
            <a:xfrm>
              <a:off x="2784" y="2799"/>
              <a:ext cx="426" cy="139"/>
            </a:xfrm>
            <a:prstGeom prst="rect">
              <a:avLst/>
            </a:prstGeom>
            <a:noFill/>
            <a:ln w="9525">
              <a:noFill/>
              <a:miter lim="800000"/>
              <a:headEnd/>
              <a:tailEnd/>
            </a:ln>
          </p:spPr>
          <p:txBody>
            <a:bodyPr wrap="none">
              <a:spAutoFit/>
            </a:bodyPr>
            <a:lstStyle/>
            <a:p>
              <a:pPr fontAlgn="base">
                <a:spcBef>
                  <a:spcPct val="0"/>
                </a:spcBef>
                <a:spcAft>
                  <a:spcPct val="0"/>
                </a:spcAft>
              </a:pPr>
              <a:r>
                <a:rPr lang="en-US" sz="800" smtClean="0">
                  <a:solidFill>
                    <a:srgbClr val="000000"/>
                  </a:solidFill>
                </a:rPr>
                <a:t>Gate valve</a:t>
              </a:r>
            </a:p>
          </p:txBody>
        </p:sp>
        <p:sp>
          <p:nvSpPr>
            <p:cNvPr id="11" name="Rectangle 44"/>
            <p:cNvSpPr>
              <a:spLocks noChangeArrowheads="1"/>
            </p:cNvSpPr>
            <p:nvPr/>
          </p:nvSpPr>
          <p:spPr bwMode="auto">
            <a:xfrm>
              <a:off x="2208" y="3022"/>
              <a:ext cx="371" cy="219"/>
            </a:xfrm>
            <a:prstGeom prst="rect">
              <a:avLst/>
            </a:prstGeom>
            <a:noFill/>
            <a:ln w="9525">
              <a:noFill/>
              <a:miter lim="800000"/>
              <a:headEnd/>
              <a:tailEnd/>
            </a:ln>
          </p:spPr>
          <p:txBody>
            <a:bodyPr wrap="none">
              <a:spAutoFit/>
            </a:bodyPr>
            <a:lstStyle/>
            <a:p>
              <a:pPr fontAlgn="base">
                <a:spcBef>
                  <a:spcPct val="0"/>
                </a:spcBef>
                <a:spcAft>
                  <a:spcPct val="0"/>
                </a:spcAft>
              </a:pPr>
              <a:r>
                <a:rPr lang="en-US" sz="800" smtClean="0">
                  <a:solidFill>
                    <a:srgbClr val="000000"/>
                  </a:solidFill>
                </a:rPr>
                <a:t>Rf Phase</a:t>
              </a:r>
            </a:p>
            <a:p>
              <a:pPr fontAlgn="base">
                <a:spcBef>
                  <a:spcPct val="0"/>
                </a:spcBef>
                <a:spcAft>
                  <a:spcPct val="0"/>
                </a:spcAft>
              </a:pPr>
              <a:r>
                <a:rPr lang="en-US" sz="800" smtClean="0">
                  <a:solidFill>
                    <a:srgbClr val="000000"/>
                  </a:solidFill>
                </a:rPr>
                <a:t>shifter</a:t>
              </a:r>
            </a:p>
          </p:txBody>
        </p:sp>
        <p:sp>
          <p:nvSpPr>
            <p:cNvPr id="12" name="Rectangle 45"/>
            <p:cNvSpPr>
              <a:spLocks noChangeArrowheads="1"/>
            </p:cNvSpPr>
            <p:nvPr/>
          </p:nvSpPr>
          <p:spPr bwMode="auto">
            <a:xfrm>
              <a:off x="2976" y="2541"/>
              <a:ext cx="627" cy="179"/>
            </a:xfrm>
            <a:prstGeom prst="rect">
              <a:avLst/>
            </a:prstGeom>
            <a:noFill/>
            <a:ln w="9525">
              <a:noFill/>
              <a:miter lim="800000"/>
              <a:headEnd/>
              <a:tailEnd/>
            </a:ln>
          </p:spPr>
          <p:txBody>
            <a:bodyPr wrap="none">
              <a:spAutoFit/>
            </a:bodyPr>
            <a:lstStyle/>
            <a:p>
              <a:pPr fontAlgn="base">
                <a:spcBef>
                  <a:spcPct val="0"/>
                </a:spcBef>
                <a:spcAft>
                  <a:spcPct val="0"/>
                </a:spcAft>
              </a:pPr>
              <a:r>
                <a:rPr lang="en-US" sz="1200" smtClean="0">
                  <a:solidFill>
                    <a:srgbClr val="000000"/>
                  </a:solidFill>
                </a:rPr>
                <a:t>ASTA layout</a:t>
              </a:r>
            </a:p>
          </p:txBody>
        </p:sp>
        <p:sp>
          <p:nvSpPr>
            <p:cNvPr id="13" name="Rectangle 46"/>
            <p:cNvSpPr>
              <a:spLocks noChangeArrowheads="1"/>
            </p:cNvSpPr>
            <p:nvPr/>
          </p:nvSpPr>
          <p:spPr bwMode="auto">
            <a:xfrm>
              <a:off x="1776" y="2352"/>
              <a:ext cx="2208" cy="1824"/>
            </a:xfrm>
            <a:prstGeom prst="rect">
              <a:avLst/>
            </a:prstGeom>
            <a:noFill/>
            <a:ln w="9525">
              <a:solidFill>
                <a:schemeClr val="tx1"/>
              </a:solidFill>
              <a:miter lim="800000"/>
              <a:headEnd/>
              <a:tailEnd/>
            </a:ln>
          </p:spPr>
          <p:txBody>
            <a:bodyPr wrap="none" anchor="ctr"/>
            <a:lstStyle/>
            <a:p>
              <a:pPr fontAlgn="base">
                <a:spcBef>
                  <a:spcPct val="0"/>
                </a:spcBef>
                <a:spcAft>
                  <a:spcPct val="0"/>
                </a:spcAft>
              </a:pPr>
              <a:endParaRPr lang="en-US" smtClean="0">
                <a:solidFill>
                  <a:srgbClr val="000000"/>
                </a:solidFill>
              </a:endParaRPr>
            </a:p>
          </p:txBody>
        </p:sp>
      </p:grpSp>
      <p:sp>
        <p:nvSpPr>
          <p:cNvPr id="45" name="TextBox 44"/>
          <p:cNvSpPr txBox="1"/>
          <p:nvPr/>
        </p:nvSpPr>
        <p:spPr>
          <a:xfrm>
            <a:off x="395542" y="1124755"/>
            <a:ext cx="8352928" cy="1323439"/>
          </a:xfrm>
          <a:prstGeom prst="rect">
            <a:avLst/>
          </a:prstGeom>
          <a:noFill/>
        </p:spPr>
        <p:txBody>
          <a:bodyPr wrap="square" rtlCol="0">
            <a:spAutoFit/>
          </a:bodyPr>
          <a:lstStyle/>
          <a:p>
            <a:r>
              <a:rPr lang="en-US" sz="2000" dirty="0" smtClean="0"/>
              <a:t>PETS waveguide-mode PETS testing is being done at ASTA in SLAC an impressive facility but testing a single object with 135+ MW power is very challenging. The results you will see are a mixture of conditioning of the PETS and ASTA…</a:t>
            </a:r>
            <a:endParaRPr lang="en-US" sz="2000" dirty="0"/>
          </a:p>
        </p:txBody>
      </p:sp>
      <p:pic>
        <p:nvPicPr>
          <p:cNvPr id="46" name="Picture 54"/>
          <p:cNvPicPr>
            <a:picLocks noChangeAspect="1" noChangeArrowheads="1"/>
          </p:cNvPicPr>
          <p:nvPr/>
        </p:nvPicPr>
        <p:blipFill>
          <a:blip r:embed="rId5" cstate="print"/>
          <a:srcRect/>
          <a:stretch>
            <a:fillRect/>
          </a:stretch>
        </p:blipFill>
        <p:spPr bwMode="auto">
          <a:xfrm>
            <a:off x="6124425" y="4437124"/>
            <a:ext cx="2768055" cy="2126701"/>
          </a:xfrm>
          <a:prstGeom prst="rect">
            <a:avLst/>
          </a:prstGeom>
          <a:noFill/>
          <a:ln w="9525">
            <a:noFill/>
            <a:round/>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2"/>
          <p:cNvPicPr>
            <a:picLocks noChangeAspect="1" noChangeArrowheads="1"/>
          </p:cNvPicPr>
          <p:nvPr/>
        </p:nvPicPr>
        <p:blipFill>
          <a:blip r:embed="rId3" cstate="print"/>
          <a:srcRect/>
          <a:stretch>
            <a:fillRect/>
          </a:stretch>
        </p:blipFill>
        <p:spPr bwMode="auto">
          <a:xfrm>
            <a:off x="211015" y="1143011"/>
            <a:ext cx="3938954" cy="709613"/>
          </a:xfrm>
          <a:prstGeom prst="rect">
            <a:avLst/>
          </a:prstGeom>
          <a:noFill/>
          <a:ln w="9525">
            <a:noFill/>
            <a:miter lim="800000"/>
            <a:headEnd/>
            <a:tailEnd/>
          </a:ln>
        </p:spPr>
      </p:pic>
      <p:pic>
        <p:nvPicPr>
          <p:cNvPr id="3" name="Picture 43"/>
          <p:cNvPicPr>
            <a:picLocks noChangeAspect="1" noChangeArrowheads="1"/>
          </p:cNvPicPr>
          <p:nvPr/>
        </p:nvPicPr>
        <p:blipFill>
          <a:blip r:embed="rId4" cstate="print"/>
          <a:srcRect/>
          <a:stretch>
            <a:fillRect/>
          </a:stretch>
        </p:blipFill>
        <p:spPr bwMode="auto">
          <a:xfrm>
            <a:off x="211015" y="1936750"/>
            <a:ext cx="3938954" cy="827088"/>
          </a:xfrm>
          <a:prstGeom prst="rect">
            <a:avLst/>
          </a:prstGeom>
          <a:noFill/>
          <a:ln w="9525">
            <a:noFill/>
            <a:miter lim="800000"/>
            <a:headEnd/>
            <a:tailEnd/>
          </a:ln>
        </p:spPr>
      </p:pic>
      <p:sp>
        <p:nvSpPr>
          <p:cNvPr id="4" name="Text Box 44"/>
          <p:cNvSpPr txBox="1">
            <a:spLocks noChangeArrowheads="1"/>
          </p:cNvSpPr>
          <p:nvPr/>
        </p:nvSpPr>
        <p:spPr bwMode="auto">
          <a:xfrm>
            <a:off x="2110154" y="2286011"/>
            <a:ext cx="425116" cy="246221"/>
          </a:xfrm>
          <a:prstGeom prst="rect">
            <a:avLst/>
          </a:prstGeom>
          <a:noFill/>
          <a:ln w="9525">
            <a:noFill/>
            <a:miter lim="800000"/>
            <a:headEnd/>
            <a:tailEnd/>
          </a:ln>
        </p:spPr>
        <p:txBody>
          <a:bodyPr wrap="none">
            <a:spAutoFit/>
          </a:bodyPr>
          <a:lstStyle/>
          <a:p>
            <a:pPr fontAlgn="base">
              <a:spcBef>
                <a:spcPct val="0"/>
              </a:spcBef>
              <a:spcAft>
                <a:spcPct val="0"/>
              </a:spcAft>
            </a:pPr>
            <a:r>
              <a:rPr lang="en-US" sz="1000" smtClean="0">
                <a:solidFill>
                  <a:srgbClr val="FFFFFF"/>
                </a:solidFill>
                <a:latin typeface="Arial Unicode MS" pitchFamily="34" charset="-128"/>
              </a:rPr>
              <a:t>load</a:t>
            </a:r>
          </a:p>
        </p:txBody>
      </p:sp>
      <p:pic>
        <p:nvPicPr>
          <p:cNvPr id="5" name="Picture 45"/>
          <p:cNvPicPr>
            <a:picLocks noChangeAspect="1" noChangeArrowheads="1"/>
          </p:cNvPicPr>
          <p:nvPr/>
        </p:nvPicPr>
        <p:blipFill>
          <a:blip r:embed="rId5" cstate="print"/>
          <a:srcRect/>
          <a:stretch>
            <a:fillRect/>
          </a:stretch>
        </p:blipFill>
        <p:spPr bwMode="auto">
          <a:xfrm>
            <a:off x="4220307" y="1143000"/>
            <a:ext cx="1758462" cy="1728788"/>
          </a:xfrm>
          <a:prstGeom prst="rect">
            <a:avLst/>
          </a:prstGeom>
          <a:noFill/>
          <a:ln w="9525">
            <a:noFill/>
            <a:miter lim="800000"/>
            <a:headEnd/>
            <a:tailEnd/>
          </a:ln>
        </p:spPr>
      </p:pic>
      <p:pic>
        <p:nvPicPr>
          <p:cNvPr id="6" name="Picture 46"/>
          <p:cNvPicPr>
            <a:picLocks noChangeAspect="1" noChangeArrowheads="1"/>
          </p:cNvPicPr>
          <p:nvPr/>
        </p:nvPicPr>
        <p:blipFill>
          <a:blip r:embed="rId6" cstate="print"/>
          <a:srcRect/>
          <a:stretch>
            <a:fillRect/>
          </a:stretch>
        </p:blipFill>
        <p:spPr bwMode="auto">
          <a:xfrm>
            <a:off x="6049110" y="1143000"/>
            <a:ext cx="1232389" cy="1676400"/>
          </a:xfrm>
          <a:prstGeom prst="rect">
            <a:avLst/>
          </a:prstGeom>
          <a:noFill/>
          <a:ln w="9525">
            <a:noFill/>
            <a:miter lim="800000"/>
            <a:headEnd/>
            <a:tailEnd/>
          </a:ln>
        </p:spPr>
      </p:pic>
      <p:pic>
        <p:nvPicPr>
          <p:cNvPr id="7" name="Picture 47"/>
          <p:cNvPicPr>
            <a:picLocks noChangeAspect="1" noChangeArrowheads="1"/>
          </p:cNvPicPr>
          <p:nvPr/>
        </p:nvPicPr>
        <p:blipFill>
          <a:blip r:embed="rId7" cstate="print"/>
          <a:srcRect/>
          <a:stretch>
            <a:fillRect/>
          </a:stretch>
        </p:blipFill>
        <p:spPr bwMode="auto">
          <a:xfrm>
            <a:off x="7385539" y="1219200"/>
            <a:ext cx="1547446" cy="1473200"/>
          </a:xfrm>
          <a:prstGeom prst="rect">
            <a:avLst/>
          </a:prstGeom>
          <a:noFill/>
          <a:ln w="9525">
            <a:noFill/>
            <a:miter lim="800000"/>
            <a:headEnd/>
            <a:tailEnd/>
          </a:ln>
        </p:spPr>
      </p:pic>
      <p:pic>
        <p:nvPicPr>
          <p:cNvPr id="8" name="Picture 48"/>
          <p:cNvPicPr>
            <a:picLocks noChangeAspect="1" noChangeArrowheads="1"/>
          </p:cNvPicPr>
          <p:nvPr/>
        </p:nvPicPr>
        <p:blipFill>
          <a:blip r:embed="rId8" cstate="print"/>
          <a:srcRect/>
          <a:stretch>
            <a:fillRect/>
          </a:stretch>
        </p:blipFill>
        <p:spPr bwMode="auto">
          <a:xfrm>
            <a:off x="281354" y="2895611"/>
            <a:ext cx="4923692" cy="3579813"/>
          </a:xfrm>
          <a:prstGeom prst="rect">
            <a:avLst/>
          </a:prstGeom>
          <a:noFill/>
          <a:ln w="9525">
            <a:noFill/>
            <a:miter lim="800000"/>
            <a:headEnd/>
            <a:tailEnd/>
          </a:ln>
        </p:spPr>
      </p:pic>
      <p:pic>
        <p:nvPicPr>
          <p:cNvPr id="9" name="Picture 50"/>
          <p:cNvPicPr>
            <a:picLocks noChangeAspect="1" noChangeArrowheads="1"/>
          </p:cNvPicPr>
          <p:nvPr/>
        </p:nvPicPr>
        <p:blipFill>
          <a:blip r:embed="rId9" cstate="print"/>
          <a:srcRect/>
          <a:stretch>
            <a:fillRect/>
          </a:stretch>
        </p:blipFill>
        <p:spPr bwMode="auto">
          <a:xfrm>
            <a:off x="5275390" y="3124200"/>
            <a:ext cx="1802423" cy="1638300"/>
          </a:xfrm>
          <a:prstGeom prst="rect">
            <a:avLst/>
          </a:prstGeom>
          <a:noFill/>
          <a:ln w="9525">
            <a:noFill/>
            <a:miter lim="800000"/>
            <a:headEnd/>
            <a:tailEnd/>
          </a:ln>
        </p:spPr>
      </p:pic>
      <p:pic>
        <p:nvPicPr>
          <p:cNvPr id="10" name="Picture 51"/>
          <p:cNvPicPr>
            <a:picLocks noChangeAspect="1" noChangeArrowheads="1"/>
          </p:cNvPicPr>
          <p:nvPr/>
        </p:nvPicPr>
        <p:blipFill>
          <a:blip r:embed="rId10" cstate="print"/>
          <a:srcRect/>
          <a:stretch>
            <a:fillRect/>
          </a:stretch>
        </p:blipFill>
        <p:spPr bwMode="auto">
          <a:xfrm>
            <a:off x="7033846" y="3124200"/>
            <a:ext cx="1828800" cy="1647825"/>
          </a:xfrm>
          <a:prstGeom prst="rect">
            <a:avLst/>
          </a:prstGeom>
          <a:noFill/>
          <a:ln w="9525">
            <a:noFill/>
            <a:miter lim="800000"/>
            <a:headEnd/>
            <a:tailEnd/>
          </a:ln>
        </p:spPr>
      </p:pic>
      <p:sp>
        <p:nvSpPr>
          <p:cNvPr id="11" name="Text Box 52"/>
          <p:cNvSpPr txBox="1">
            <a:spLocks noChangeArrowheads="1"/>
          </p:cNvSpPr>
          <p:nvPr/>
        </p:nvSpPr>
        <p:spPr bwMode="auto">
          <a:xfrm>
            <a:off x="6119452" y="3276611"/>
            <a:ext cx="752129" cy="246221"/>
          </a:xfrm>
          <a:prstGeom prst="rect">
            <a:avLst/>
          </a:prstGeom>
          <a:noFill/>
          <a:ln w="9525">
            <a:noFill/>
            <a:miter lim="800000"/>
            <a:headEnd/>
            <a:tailEnd/>
          </a:ln>
        </p:spPr>
        <p:txBody>
          <a:bodyPr wrap="none">
            <a:spAutoFit/>
          </a:bodyPr>
          <a:lstStyle/>
          <a:p>
            <a:pPr fontAlgn="base">
              <a:spcBef>
                <a:spcPct val="0"/>
              </a:spcBef>
              <a:spcAft>
                <a:spcPct val="0"/>
              </a:spcAft>
            </a:pPr>
            <a:r>
              <a:rPr lang="en-US" sz="1000" smtClean="0">
                <a:solidFill>
                  <a:srgbClr val="000000"/>
                </a:solidFill>
              </a:rPr>
              <a:t>Reflection</a:t>
            </a:r>
          </a:p>
        </p:txBody>
      </p:sp>
      <p:sp>
        <p:nvSpPr>
          <p:cNvPr id="12" name="Text Box 53"/>
          <p:cNvSpPr txBox="1">
            <a:spLocks noChangeArrowheads="1"/>
          </p:cNvSpPr>
          <p:nvPr/>
        </p:nvSpPr>
        <p:spPr bwMode="auto">
          <a:xfrm>
            <a:off x="7877913" y="3276611"/>
            <a:ext cx="946093" cy="246221"/>
          </a:xfrm>
          <a:prstGeom prst="rect">
            <a:avLst/>
          </a:prstGeom>
          <a:noFill/>
          <a:ln w="9525">
            <a:noFill/>
            <a:miter lim="800000"/>
            <a:headEnd/>
            <a:tailEnd/>
          </a:ln>
        </p:spPr>
        <p:txBody>
          <a:bodyPr wrap="none">
            <a:spAutoFit/>
          </a:bodyPr>
          <a:lstStyle/>
          <a:p>
            <a:pPr fontAlgn="base">
              <a:spcBef>
                <a:spcPct val="0"/>
              </a:spcBef>
              <a:spcAft>
                <a:spcPct val="0"/>
              </a:spcAft>
            </a:pPr>
            <a:r>
              <a:rPr lang="en-US" sz="1000" smtClean="0">
                <a:solidFill>
                  <a:srgbClr val="000000"/>
                </a:solidFill>
              </a:rPr>
              <a:t>Transmission</a:t>
            </a:r>
          </a:p>
        </p:txBody>
      </p:sp>
      <p:pic>
        <p:nvPicPr>
          <p:cNvPr id="13" name="Picture 54" descr="DSC02287"/>
          <p:cNvPicPr>
            <a:picLocks noChangeAspect="1" noChangeArrowheads="1"/>
          </p:cNvPicPr>
          <p:nvPr/>
        </p:nvPicPr>
        <p:blipFill>
          <a:blip r:embed="rId11" cstate="print"/>
          <a:srcRect/>
          <a:stretch>
            <a:fillRect/>
          </a:stretch>
        </p:blipFill>
        <p:spPr bwMode="auto">
          <a:xfrm>
            <a:off x="5275385" y="4800611"/>
            <a:ext cx="3657600" cy="1609725"/>
          </a:xfrm>
          <a:prstGeom prst="rect">
            <a:avLst/>
          </a:prstGeom>
          <a:noFill/>
          <a:ln w="9525">
            <a:noFill/>
            <a:miter lim="800000"/>
            <a:headEnd/>
            <a:tailEnd/>
          </a:ln>
        </p:spPr>
      </p:pic>
      <p:sp>
        <p:nvSpPr>
          <p:cNvPr id="14" name="Text Box 55"/>
          <p:cNvSpPr txBox="1">
            <a:spLocks noChangeArrowheads="1"/>
          </p:cNvSpPr>
          <p:nvPr/>
        </p:nvSpPr>
        <p:spPr bwMode="auto">
          <a:xfrm>
            <a:off x="1475656" y="116632"/>
            <a:ext cx="5616624" cy="830997"/>
          </a:xfrm>
          <a:prstGeom prst="rect">
            <a:avLst/>
          </a:prstGeom>
          <a:noFill/>
          <a:ln w="9525">
            <a:noFill/>
            <a:miter lim="800000"/>
            <a:headEnd/>
            <a:tailEnd/>
          </a:ln>
        </p:spPr>
        <p:txBody>
          <a:bodyPr wrap="square">
            <a:spAutoFit/>
          </a:bodyPr>
          <a:lstStyle/>
          <a:p>
            <a:pPr algn="ctr" fontAlgn="base">
              <a:spcBef>
                <a:spcPct val="0"/>
              </a:spcBef>
              <a:spcAft>
                <a:spcPct val="0"/>
              </a:spcAft>
            </a:pPr>
            <a:r>
              <a:rPr lang="en-US" sz="2400" dirty="0" smtClean="0">
                <a:solidFill>
                  <a:srgbClr val="000000"/>
                </a:solidFill>
              </a:rPr>
              <a:t>ASTA test PETS version with damping slots and </a:t>
            </a:r>
            <a:r>
              <a:rPr lang="en-US" sz="2400" b="1" dirty="0" smtClean="0">
                <a:solidFill>
                  <a:srgbClr val="000000"/>
                </a:solidFill>
              </a:rPr>
              <a:t>damping material (</a:t>
            </a:r>
            <a:r>
              <a:rPr lang="en-US" sz="2400" b="1" dirty="0" err="1" smtClean="0">
                <a:solidFill>
                  <a:srgbClr val="000000"/>
                </a:solidFill>
              </a:rPr>
              <a:t>SiC</a:t>
            </a:r>
            <a:r>
              <a:rPr lang="en-US" sz="2400" b="1" dirty="0" smtClean="0">
                <a:solidFill>
                  <a:srgbClr val="000000"/>
                </a:solidFill>
              </a:rPr>
              <a:t>)</a:t>
            </a:r>
          </a:p>
        </p:txBody>
      </p:sp>
      <p:sp>
        <p:nvSpPr>
          <p:cNvPr id="15" name="Text Box 58"/>
          <p:cNvSpPr txBox="1">
            <a:spLocks noChangeArrowheads="1"/>
          </p:cNvSpPr>
          <p:nvPr/>
        </p:nvSpPr>
        <p:spPr bwMode="auto">
          <a:xfrm>
            <a:off x="6119452" y="2971811"/>
            <a:ext cx="1888659" cy="246221"/>
          </a:xfrm>
          <a:prstGeom prst="rect">
            <a:avLst/>
          </a:prstGeom>
          <a:noFill/>
          <a:ln w="9525">
            <a:noFill/>
            <a:miter lim="800000"/>
            <a:headEnd/>
            <a:tailEnd/>
          </a:ln>
        </p:spPr>
        <p:txBody>
          <a:bodyPr wrap="none">
            <a:spAutoFit/>
          </a:bodyPr>
          <a:lstStyle/>
          <a:p>
            <a:pPr fontAlgn="base">
              <a:spcBef>
                <a:spcPct val="0"/>
              </a:spcBef>
              <a:spcAft>
                <a:spcPct val="0"/>
              </a:spcAft>
            </a:pPr>
            <a:r>
              <a:rPr lang="en-US" sz="1000" smtClean="0">
                <a:solidFill>
                  <a:srgbClr val="000000"/>
                </a:solidFill>
              </a:rPr>
              <a:t>Low RF power measurements</a:t>
            </a:r>
          </a:p>
        </p:txBody>
      </p:sp>
      <p:sp>
        <p:nvSpPr>
          <p:cNvPr id="16" name="Text Box 59"/>
          <p:cNvSpPr txBox="1">
            <a:spLocks noChangeArrowheads="1"/>
          </p:cNvSpPr>
          <p:nvPr/>
        </p:nvSpPr>
        <p:spPr bwMode="auto">
          <a:xfrm>
            <a:off x="7792915" y="5980113"/>
            <a:ext cx="1261884" cy="369332"/>
          </a:xfrm>
          <a:prstGeom prst="rect">
            <a:avLst/>
          </a:prstGeom>
          <a:noFill/>
          <a:ln w="9525">
            <a:noFill/>
            <a:miter lim="800000"/>
            <a:headEnd/>
            <a:tailEnd/>
          </a:ln>
        </p:spPr>
        <p:txBody>
          <a:bodyPr wrap="none">
            <a:spAutoFit/>
          </a:bodyPr>
          <a:lstStyle/>
          <a:p>
            <a:pPr fontAlgn="base">
              <a:spcBef>
                <a:spcPct val="0"/>
              </a:spcBef>
              <a:spcAft>
                <a:spcPct val="0"/>
              </a:spcAft>
            </a:pPr>
            <a:r>
              <a:rPr lang="en-US" smtClean="0">
                <a:solidFill>
                  <a:srgbClr val="FFFFFF"/>
                </a:solidFill>
              </a:rPr>
              <a:t>June 2010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03854" y="260660"/>
            <a:ext cx="1880643" cy="769441"/>
          </a:xfrm>
          <a:prstGeom prst="rect">
            <a:avLst/>
          </a:prstGeom>
          <a:noFill/>
        </p:spPr>
        <p:txBody>
          <a:bodyPr wrap="none" rtlCol="0">
            <a:spAutoFit/>
          </a:bodyPr>
          <a:lstStyle/>
          <a:p>
            <a:r>
              <a:rPr lang="en-US" sz="4400" dirty="0" smtClean="0"/>
              <a:t>Outline</a:t>
            </a:r>
            <a:endParaRPr lang="en-US" sz="4400" dirty="0"/>
          </a:p>
        </p:txBody>
      </p:sp>
      <p:sp>
        <p:nvSpPr>
          <p:cNvPr id="3" name="TextBox 2"/>
          <p:cNvSpPr txBox="1"/>
          <p:nvPr/>
        </p:nvSpPr>
        <p:spPr>
          <a:xfrm>
            <a:off x="683568" y="2060848"/>
            <a:ext cx="7776864" cy="2554545"/>
          </a:xfrm>
          <a:prstGeom prst="rect">
            <a:avLst/>
          </a:prstGeom>
          <a:noFill/>
        </p:spPr>
        <p:txBody>
          <a:bodyPr wrap="square" rtlCol="0">
            <a:spAutoFit/>
          </a:bodyPr>
          <a:lstStyle/>
          <a:p>
            <a:pPr marL="342900" indent="-342900">
              <a:buFont typeface="+mj-lt"/>
              <a:buAutoNum type="arabicPeriod"/>
            </a:pPr>
            <a:r>
              <a:rPr lang="en-US" sz="3200" dirty="0" smtClean="0"/>
              <a:t>Accelerating structures</a:t>
            </a:r>
          </a:p>
          <a:p>
            <a:pPr marL="342900" indent="-342900">
              <a:buFont typeface="+mj-lt"/>
              <a:buAutoNum type="arabicPeriod"/>
            </a:pPr>
            <a:r>
              <a:rPr lang="en-US" sz="3200" dirty="0" smtClean="0"/>
              <a:t>PETS (rf power generating structures)</a:t>
            </a:r>
          </a:p>
          <a:p>
            <a:pPr marL="342900" indent="-342900">
              <a:buFont typeface="+mj-lt"/>
              <a:buAutoNum type="arabicPeriod"/>
            </a:pPr>
            <a:r>
              <a:rPr lang="en-US" sz="3200" dirty="0" smtClean="0"/>
              <a:t>Coupled rf system</a:t>
            </a:r>
          </a:p>
          <a:p>
            <a:pPr marL="342900" indent="-342900">
              <a:buFont typeface="+mj-lt"/>
              <a:buAutoNum type="arabicPeriod"/>
            </a:pPr>
            <a:r>
              <a:rPr lang="en-US" sz="3200" dirty="0" smtClean="0"/>
              <a:t>Breakdown simulation</a:t>
            </a:r>
          </a:p>
          <a:p>
            <a:pPr marL="342900" indent="-342900">
              <a:buFont typeface="+mj-lt"/>
              <a:buAutoNum type="arabicPeriod"/>
            </a:pPr>
            <a:r>
              <a:rPr lang="en-US" sz="3200" dirty="0" smtClean="0"/>
              <a:t>Outlook</a:t>
            </a:r>
            <a:endParaRPr lang="en-US"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395536" y="3841303"/>
            <a:ext cx="3024554"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dirty="0" smtClean="0">
                <a:solidFill>
                  <a:srgbClr val="000000"/>
                </a:solidFill>
              </a:rPr>
              <a:t>Average and peak  power distributions</a:t>
            </a:r>
          </a:p>
        </p:txBody>
      </p:sp>
      <p:sp>
        <p:nvSpPr>
          <p:cNvPr id="20" name="Rectangle 43"/>
          <p:cNvSpPr>
            <a:spLocks noChangeArrowheads="1"/>
          </p:cNvSpPr>
          <p:nvPr/>
        </p:nvSpPr>
        <p:spPr bwMode="auto">
          <a:xfrm>
            <a:off x="107504" y="1484784"/>
            <a:ext cx="703385" cy="731168"/>
          </a:xfrm>
          <a:prstGeom prst="rect">
            <a:avLst/>
          </a:prstGeom>
          <a:solidFill>
            <a:srgbClr val="FFFFFF"/>
          </a:solidFill>
          <a:ln w="19050" algn="ctr">
            <a:solidFill>
              <a:srgbClr val="000000"/>
            </a:solidFill>
            <a:round/>
            <a:headEnd/>
            <a:tailEnd/>
          </a:ln>
        </p:spPr>
        <p:txBody>
          <a:bodyPr/>
          <a:lstStyle/>
          <a:p>
            <a:pPr fontAlgn="base">
              <a:spcBef>
                <a:spcPct val="0"/>
              </a:spcBef>
              <a:spcAft>
                <a:spcPct val="0"/>
              </a:spcAft>
            </a:pPr>
            <a:r>
              <a:rPr lang="en-US" sz="800" dirty="0" smtClean="0">
                <a:solidFill>
                  <a:srgbClr val="FF0000"/>
                </a:solidFill>
              </a:rPr>
              <a:t>Peak power</a:t>
            </a:r>
          </a:p>
          <a:p>
            <a:pPr fontAlgn="base">
              <a:spcBef>
                <a:spcPct val="0"/>
              </a:spcBef>
              <a:spcAft>
                <a:spcPct val="0"/>
              </a:spcAft>
            </a:pPr>
            <a:r>
              <a:rPr lang="en-US" sz="800" dirty="0" smtClean="0">
                <a:solidFill>
                  <a:srgbClr val="00B0F0"/>
                </a:solidFill>
              </a:rPr>
              <a:t>Ave power</a:t>
            </a:r>
          </a:p>
          <a:p>
            <a:pPr fontAlgn="base">
              <a:spcBef>
                <a:spcPct val="0"/>
              </a:spcBef>
              <a:spcAft>
                <a:spcPct val="0"/>
              </a:spcAft>
            </a:pPr>
            <a:r>
              <a:rPr lang="en-US" sz="800" dirty="0" smtClean="0">
                <a:solidFill>
                  <a:srgbClr val="92D050"/>
                </a:solidFill>
              </a:rPr>
              <a:t>Energy</a:t>
            </a:r>
          </a:p>
          <a:p>
            <a:pPr fontAlgn="base">
              <a:spcBef>
                <a:spcPct val="0"/>
              </a:spcBef>
              <a:spcAft>
                <a:spcPct val="0"/>
              </a:spcAft>
            </a:pPr>
            <a:r>
              <a:rPr lang="en-US" sz="800" dirty="0" smtClean="0">
                <a:solidFill>
                  <a:srgbClr val="34352E"/>
                </a:solidFill>
              </a:rPr>
              <a:t>BD</a:t>
            </a:r>
            <a:endParaRPr lang="en-US" sz="800" dirty="0" smtClean="0">
              <a:solidFill>
                <a:srgbClr val="000000"/>
              </a:solidFill>
            </a:endParaRPr>
          </a:p>
        </p:txBody>
      </p:sp>
      <p:sp>
        <p:nvSpPr>
          <p:cNvPr id="23" name="Text Box 34"/>
          <p:cNvSpPr txBox="1">
            <a:spLocks noChangeArrowheads="1"/>
          </p:cNvSpPr>
          <p:nvPr/>
        </p:nvSpPr>
        <p:spPr bwMode="auto">
          <a:xfrm>
            <a:off x="1259632" y="188640"/>
            <a:ext cx="6603411" cy="523220"/>
          </a:xfrm>
          <a:prstGeom prst="rect">
            <a:avLst/>
          </a:prstGeom>
          <a:noFill/>
          <a:ln w="9525">
            <a:noFill/>
            <a:miter lim="800000"/>
            <a:headEnd/>
            <a:tailEnd/>
          </a:ln>
        </p:spPr>
        <p:txBody>
          <a:bodyPr wrap="none">
            <a:spAutoFit/>
          </a:bodyPr>
          <a:lstStyle/>
          <a:p>
            <a:pPr fontAlgn="base">
              <a:spcBef>
                <a:spcPct val="0"/>
              </a:spcBef>
              <a:spcAft>
                <a:spcPct val="0"/>
              </a:spcAft>
            </a:pPr>
            <a:r>
              <a:rPr lang="en-US" sz="2800" dirty="0" smtClean="0">
                <a:solidFill>
                  <a:srgbClr val="000000"/>
                </a:solidFill>
              </a:rPr>
              <a:t>PETS conditioning and “nominal power” run</a:t>
            </a:r>
          </a:p>
        </p:txBody>
      </p:sp>
      <p:sp>
        <p:nvSpPr>
          <p:cNvPr id="24" name="Text Box 35"/>
          <p:cNvSpPr txBox="1">
            <a:spLocks noChangeArrowheads="1"/>
          </p:cNvSpPr>
          <p:nvPr/>
        </p:nvSpPr>
        <p:spPr bwMode="auto">
          <a:xfrm>
            <a:off x="4716016" y="3913311"/>
            <a:ext cx="4032448" cy="307777"/>
          </a:xfrm>
          <a:prstGeom prst="rect">
            <a:avLst/>
          </a:prstGeom>
          <a:noFill/>
          <a:ln w="9525">
            <a:noFill/>
            <a:miter lim="800000"/>
            <a:headEnd/>
            <a:tailEnd/>
          </a:ln>
        </p:spPr>
        <p:txBody>
          <a:bodyPr wrap="square">
            <a:spAutoFit/>
          </a:bodyPr>
          <a:lstStyle/>
          <a:p>
            <a:pPr fontAlgn="base">
              <a:spcBef>
                <a:spcPct val="0"/>
              </a:spcBef>
              <a:spcAft>
                <a:spcPct val="0"/>
              </a:spcAft>
            </a:pPr>
            <a:r>
              <a:rPr lang="en-US" sz="1400" dirty="0" smtClean="0">
                <a:solidFill>
                  <a:srgbClr val="000000"/>
                </a:solidFill>
              </a:rPr>
              <a:t>Typical RF pulse shape in ASTA during last 110 hours</a:t>
            </a:r>
          </a:p>
        </p:txBody>
      </p:sp>
      <p:pic>
        <p:nvPicPr>
          <p:cNvPr id="27" name="Picture 43"/>
          <p:cNvPicPr>
            <a:picLocks noChangeAspect="1" noChangeArrowheads="1"/>
          </p:cNvPicPr>
          <p:nvPr/>
        </p:nvPicPr>
        <p:blipFill>
          <a:blip r:embed="rId3" cstate="print"/>
          <a:srcRect/>
          <a:stretch>
            <a:fillRect/>
          </a:stretch>
        </p:blipFill>
        <p:spPr bwMode="auto">
          <a:xfrm>
            <a:off x="899592" y="889248"/>
            <a:ext cx="8122386" cy="2971800"/>
          </a:xfrm>
          <a:prstGeom prst="rect">
            <a:avLst/>
          </a:prstGeom>
          <a:noFill/>
          <a:ln w="9525">
            <a:noFill/>
            <a:miter lim="800000"/>
            <a:headEnd/>
            <a:tailEnd/>
          </a:ln>
        </p:spPr>
      </p:pic>
      <p:pic>
        <p:nvPicPr>
          <p:cNvPr id="28" name="Picture 44"/>
          <p:cNvPicPr>
            <a:picLocks noChangeAspect="1" noChangeArrowheads="1"/>
          </p:cNvPicPr>
          <p:nvPr/>
        </p:nvPicPr>
        <p:blipFill>
          <a:blip r:embed="rId4" cstate="print"/>
          <a:srcRect/>
          <a:stretch>
            <a:fillRect/>
          </a:stretch>
        </p:blipFill>
        <p:spPr bwMode="auto">
          <a:xfrm>
            <a:off x="107504" y="4149080"/>
            <a:ext cx="3775404" cy="2596494"/>
          </a:xfrm>
          <a:prstGeom prst="rect">
            <a:avLst/>
          </a:prstGeom>
          <a:noFill/>
          <a:ln w="9525">
            <a:noFill/>
            <a:miter lim="800000"/>
            <a:headEnd/>
            <a:tailEnd/>
          </a:ln>
        </p:spPr>
      </p:pic>
      <p:pic>
        <p:nvPicPr>
          <p:cNvPr id="30" name="Picture 42"/>
          <p:cNvPicPr>
            <a:picLocks noChangeAspect="1" noChangeArrowheads="1"/>
          </p:cNvPicPr>
          <p:nvPr/>
        </p:nvPicPr>
        <p:blipFill>
          <a:blip r:embed="rId5" cstate="print"/>
          <a:srcRect/>
          <a:stretch>
            <a:fillRect/>
          </a:stretch>
        </p:blipFill>
        <p:spPr bwMode="auto">
          <a:xfrm>
            <a:off x="4716016" y="4221088"/>
            <a:ext cx="4148753" cy="2514600"/>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8"/>
          <p:cNvSpPr txBox="1">
            <a:spLocks noChangeArrowheads="1"/>
          </p:cNvSpPr>
          <p:nvPr/>
        </p:nvSpPr>
        <p:spPr bwMode="auto">
          <a:xfrm>
            <a:off x="1604646" y="764704"/>
            <a:ext cx="3024554" cy="523220"/>
          </a:xfrm>
          <a:prstGeom prst="rect">
            <a:avLst/>
          </a:prstGeom>
          <a:noFill/>
          <a:ln w="9525">
            <a:noFill/>
            <a:miter lim="800000"/>
            <a:headEnd/>
            <a:tailEnd/>
          </a:ln>
        </p:spPr>
        <p:txBody>
          <a:bodyPr>
            <a:spAutoFit/>
          </a:bodyPr>
          <a:lstStyle/>
          <a:p>
            <a:pPr fontAlgn="base">
              <a:spcBef>
                <a:spcPct val="0"/>
              </a:spcBef>
              <a:spcAft>
                <a:spcPct val="0"/>
              </a:spcAft>
            </a:pPr>
            <a:r>
              <a:rPr lang="en-US" sz="1400" smtClean="0">
                <a:solidFill>
                  <a:srgbClr val="000000"/>
                </a:solidFill>
              </a:rPr>
              <a:t>Part of the statistical distribution contributed to the BDR calculation</a:t>
            </a:r>
          </a:p>
        </p:txBody>
      </p:sp>
      <p:sp>
        <p:nvSpPr>
          <p:cNvPr id="33" name="Text Box 11"/>
          <p:cNvSpPr txBox="1">
            <a:spLocks noChangeArrowheads="1"/>
          </p:cNvSpPr>
          <p:nvPr/>
        </p:nvSpPr>
        <p:spPr bwMode="auto">
          <a:xfrm>
            <a:off x="251520" y="5013176"/>
            <a:ext cx="8424936" cy="1477328"/>
          </a:xfrm>
          <a:prstGeom prst="rect">
            <a:avLst/>
          </a:prstGeom>
          <a:noFill/>
          <a:ln w="9525">
            <a:noFill/>
            <a:miter lim="800000"/>
            <a:headEnd/>
            <a:tailEnd/>
          </a:ln>
        </p:spPr>
        <p:txBody>
          <a:bodyPr wrap="square">
            <a:spAutoFit/>
          </a:bodyPr>
          <a:lstStyle/>
          <a:p>
            <a:pPr fontAlgn="base">
              <a:spcBef>
                <a:spcPct val="0"/>
              </a:spcBef>
              <a:spcAft>
                <a:spcPct val="0"/>
              </a:spcAft>
              <a:buFont typeface="Arial" pitchFamily="34" charset="0"/>
              <a:buChar char="•"/>
            </a:pPr>
            <a:r>
              <a:rPr lang="en-US" dirty="0" smtClean="0">
                <a:solidFill>
                  <a:srgbClr val="000000"/>
                </a:solidFill>
              </a:rPr>
              <a:t> 1.55x10</a:t>
            </a:r>
            <a:r>
              <a:rPr lang="en-US" baseline="30000" dirty="0" smtClean="0">
                <a:solidFill>
                  <a:srgbClr val="000000"/>
                </a:solidFill>
              </a:rPr>
              <a:t>7</a:t>
            </a:r>
            <a:r>
              <a:rPr lang="en-US" dirty="0" smtClean="0">
                <a:solidFill>
                  <a:srgbClr val="000000"/>
                </a:solidFill>
              </a:rPr>
              <a:t> pulses were accumulated in a 125 hour run. </a:t>
            </a:r>
          </a:p>
          <a:p>
            <a:pPr fontAlgn="base">
              <a:spcBef>
                <a:spcPct val="0"/>
              </a:spcBef>
              <a:spcAft>
                <a:spcPct val="0"/>
              </a:spcAft>
              <a:buFont typeface="Arial" pitchFamily="34" charset="0"/>
              <a:buChar char="•"/>
            </a:pPr>
            <a:r>
              <a:rPr lang="en-US" dirty="0" smtClean="0">
                <a:solidFill>
                  <a:srgbClr val="000000"/>
                </a:solidFill>
              </a:rPr>
              <a:t> 8 PETS breakdowns were identified giving a breakdown rate of </a:t>
            </a:r>
            <a:r>
              <a:rPr lang="en-US" b="1" dirty="0" smtClean="0">
                <a:solidFill>
                  <a:srgbClr val="000000"/>
                </a:solidFill>
              </a:rPr>
              <a:t>5.3x10</a:t>
            </a:r>
            <a:r>
              <a:rPr lang="en-US" b="1" baseline="30000" dirty="0" smtClean="0">
                <a:solidFill>
                  <a:srgbClr val="000000"/>
                </a:solidFill>
              </a:rPr>
              <a:t>-7</a:t>
            </a:r>
            <a:r>
              <a:rPr lang="en-US" b="1" dirty="0" smtClean="0">
                <a:solidFill>
                  <a:srgbClr val="000000"/>
                </a:solidFill>
              </a:rPr>
              <a:t>/pulse</a:t>
            </a:r>
            <a:r>
              <a:rPr lang="en-US" dirty="0" smtClean="0">
                <a:solidFill>
                  <a:srgbClr val="000000"/>
                </a:solidFill>
              </a:rPr>
              <a:t>.</a:t>
            </a:r>
          </a:p>
          <a:p>
            <a:pPr fontAlgn="base">
              <a:spcBef>
                <a:spcPct val="0"/>
              </a:spcBef>
              <a:spcAft>
                <a:spcPct val="0"/>
              </a:spcAft>
              <a:buFont typeface="Arial" pitchFamily="34" charset="0"/>
              <a:buChar char="•"/>
            </a:pPr>
            <a:r>
              <a:rPr lang="en-US" dirty="0" smtClean="0">
                <a:solidFill>
                  <a:srgbClr val="000000"/>
                </a:solidFill>
              </a:rPr>
              <a:t> Most of the breakdowns were located in the upper tail of the distribution, which makes BDR estimate rather conservative. </a:t>
            </a:r>
          </a:p>
          <a:p>
            <a:pPr fontAlgn="base">
              <a:spcBef>
                <a:spcPct val="0"/>
              </a:spcBef>
              <a:spcAft>
                <a:spcPct val="0"/>
              </a:spcAft>
              <a:buFont typeface="Arial" pitchFamily="34" charset="0"/>
              <a:buChar char="•"/>
            </a:pPr>
            <a:r>
              <a:rPr lang="en-US" dirty="0" smtClean="0">
                <a:solidFill>
                  <a:srgbClr val="000000"/>
                </a:solidFill>
              </a:rPr>
              <a:t> During the last 80 hours no breakdowns were registered giving a BDR </a:t>
            </a:r>
            <a:r>
              <a:rPr lang="en-US" b="1" dirty="0" smtClean="0">
                <a:solidFill>
                  <a:srgbClr val="000000"/>
                </a:solidFill>
              </a:rPr>
              <a:t>&lt;1.2x10</a:t>
            </a:r>
            <a:r>
              <a:rPr lang="en-US" b="1" baseline="30000" dirty="0" smtClean="0">
                <a:solidFill>
                  <a:srgbClr val="000000"/>
                </a:solidFill>
              </a:rPr>
              <a:t>-7</a:t>
            </a:r>
            <a:r>
              <a:rPr lang="en-US" b="1" dirty="0" smtClean="0">
                <a:solidFill>
                  <a:srgbClr val="000000"/>
                </a:solidFill>
              </a:rPr>
              <a:t>/pulse</a:t>
            </a:r>
            <a:r>
              <a:rPr lang="en-US" dirty="0" smtClean="0">
                <a:solidFill>
                  <a:srgbClr val="000000"/>
                </a:solidFill>
              </a:rPr>
              <a:t>.</a:t>
            </a:r>
          </a:p>
        </p:txBody>
      </p:sp>
      <p:sp>
        <p:nvSpPr>
          <p:cNvPr id="34" name="Rectangle 14"/>
          <p:cNvSpPr>
            <a:spLocks noChangeArrowheads="1"/>
          </p:cNvSpPr>
          <p:nvPr/>
        </p:nvSpPr>
        <p:spPr bwMode="auto">
          <a:xfrm>
            <a:off x="2051720" y="188640"/>
            <a:ext cx="4991110" cy="461665"/>
          </a:xfrm>
          <a:prstGeom prst="rect">
            <a:avLst/>
          </a:prstGeom>
          <a:noFill/>
          <a:ln w="9525">
            <a:noFill/>
            <a:miter lim="800000"/>
            <a:headEnd/>
            <a:tailEnd/>
          </a:ln>
        </p:spPr>
        <p:txBody>
          <a:bodyPr wrap="none">
            <a:spAutoFit/>
          </a:bodyPr>
          <a:lstStyle/>
          <a:p>
            <a:pPr fontAlgn="base">
              <a:spcBef>
                <a:spcPct val="0"/>
              </a:spcBef>
              <a:spcAft>
                <a:spcPct val="0"/>
              </a:spcAft>
            </a:pPr>
            <a:r>
              <a:rPr lang="en-US" sz="2400" dirty="0" smtClean="0">
                <a:solidFill>
                  <a:srgbClr val="000000"/>
                </a:solidFill>
              </a:rPr>
              <a:t>Extraction of PETS breakdown trip rate</a:t>
            </a:r>
          </a:p>
        </p:txBody>
      </p:sp>
      <p:pic>
        <p:nvPicPr>
          <p:cNvPr id="11" name="Picture 18"/>
          <p:cNvPicPr>
            <a:picLocks noChangeAspect="1" noChangeArrowheads="1"/>
          </p:cNvPicPr>
          <p:nvPr/>
        </p:nvPicPr>
        <p:blipFill>
          <a:blip r:embed="rId3" cstate="print"/>
          <a:srcRect/>
          <a:stretch>
            <a:fillRect/>
          </a:stretch>
        </p:blipFill>
        <p:spPr bwMode="auto">
          <a:xfrm>
            <a:off x="1295400" y="1066800"/>
            <a:ext cx="6953250" cy="3562350"/>
          </a:xfrm>
          <a:prstGeom prst="rect">
            <a:avLst/>
          </a:prstGeom>
          <a:noFill/>
          <a:ln w="9525">
            <a:noFill/>
            <a:miter lim="800000"/>
            <a:headEnd/>
            <a:tailEnd/>
          </a:ln>
        </p:spPr>
      </p:pic>
      <p:sp>
        <p:nvSpPr>
          <p:cNvPr id="12" name="Rectangle 7"/>
          <p:cNvSpPr>
            <a:spLocks noChangeArrowheads="1"/>
          </p:cNvSpPr>
          <p:nvPr/>
        </p:nvSpPr>
        <p:spPr bwMode="auto">
          <a:xfrm>
            <a:off x="5257800" y="762000"/>
            <a:ext cx="1600200" cy="3276600"/>
          </a:xfrm>
          <a:prstGeom prst="rect">
            <a:avLst/>
          </a:prstGeom>
          <a:solidFill>
            <a:srgbClr val="F7A7C5">
              <a:alpha val="20000"/>
            </a:srgbClr>
          </a:solidFill>
          <a:ln w="9525">
            <a:noFill/>
            <a:miter lim="800000"/>
            <a:headEnd/>
            <a:tailEnd/>
          </a:ln>
          <a:effectLst/>
        </p:spPr>
        <p:txBody>
          <a:bodyPr wrap="none" anchor="ctr"/>
          <a:lstStyle/>
          <a:p>
            <a:endParaRPr lang="en-US"/>
          </a:p>
        </p:txBody>
      </p:sp>
      <p:sp>
        <p:nvSpPr>
          <p:cNvPr id="13" name="Line 9"/>
          <p:cNvSpPr>
            <a:spLocks noChangeShapeType="1"/>
          </p:cNvSpPr>
          <p:nvPr/>
        </p:nvSpPr>
        <p:spPr bwMode="auto">
          <a:xfrm>
            <a:off x="4724400" y="914400"/>
            <a:ext cx="533400" cy="0"/>
          </a:xfrm>
          <a:prstGeom prst="line">
            <a:avLst/>
          </a:prstGeom>
          <a:noFill/>
          <a:ln w="9525">
            <a:solidFill>
              <a:schemeClr val="tx1"/>
            </a:solidFill>
            <a:round/>
            <a:headEnd/>
            <a:tailEnd type="triangle" w="med" len="med"/>
          </a:ln>
          <a:effectLst/>
        </p:spPr>
        <p:txBody>
          <a:bodyPr/>
          <a:lstStyle/>
          <a:p>
            <a:endParaRPr lang="en-US"/>
          </a:p>
        </p:txBody>
      </p:sp>
      <p:sp>
        <p:nvSpPr>
          <p:cNvPr id="14" name="Rectangle 17"/>
          <p:cNvSpPr>
            <a:spLocks noChangeArrowheads="1"/>
          </p:cNvSpPr>
          <p:nvPr/>
        </p:nvSpPr>
        <p:spPr bwMode="auto">
          <a:xfrm>
            <a:off x="5334000" y="762000"/>
            <a:ext cx="1455848" cy="307777"/>
          </a:xfrm>
          <a:prstGeom prst="rect">
            <a:avLst/>
          </a:prstGeom>
          <a:noFill/>
          <a:ln w="9525">
            <a:noFill/>
            <a:miter lim="800000"/>
            <a:headEnd/>
            <a:tailEnd/>
          </a:ln>
          <a:effectLst/>
        </p:spPr>
        <p:txBody>
          <a:bodyPr wrap="none">
            <a:spAutoFit/>
          </a:bodyPr>
          <a:lstStyle/>
          <a:p>
            <a:r>
              <a:rPr lang="en-US" sz="1400" dirty="0" smtClean="0">
                <a:solidFill>
                  <a:srgbClr val="000000"/>
                </a:solidFill>
              </a:rPr>
              <a:t>1.55x10</a:t>
            </a:r>
            <a:r>
              <a:rPr lang="en-US" sz="1400" baseline="30000" dirty="0" smtClean="0">
                <a:solidFill>
                  <a:srgbClr val="000000"/>
                </a:solidFill>
              </a:rPr>
              <a:t>7</a:t>
            </a:r>
            <a:r>
              <a:rPr lang="en-US" sz="1400" dirty="0" smtClean="0">
                <a:solidFill>
                  <a:srgbClr val="000000"/>
                </a:solidFill>
              </a:rPr>
              <a:t> </a:t>
            </a:r>
            <a:r>
              <a:rPr lang="en-US" sz="1400" dirty="0">
                <a:solidFill>
                  <a:srgbClr val="000000"/>
                </a:solidFill>
              </a:rPr>
              <a:t>pulses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79712" y="188640"/>
            <a:ext cx="5160002" cy="584775"/>
          </a:xfrm>
          <a:prstGeom prst="rect">
            <a:avLst/>
          </a:prstGeom>
          <a:noFill/>
        </p:spPr>
        <p:txBody>
          <a:bodyPr wrap="none" rtlCol="0">
            <a:spAutoFit/>
          </a:bodyPr>
          <a:lstStyle/>
          <a:p>
            <a:r>
              <a:rPr lang="en-US" sz="3200" dirty="0" smtClean="0"/>
              <a:t>TBTS and rf structures in CTF3</a:t>
            </a:r>
            <a:endParaRPr lang="en-US" sz="3200" dirty="0"/>
          </a:p>
        </p:txBody>
      </p:sp>
      <p:pic>
        <p:nvPicPr>
          <p:cNvPr id="3" name="Picture 10" descr="RR201004080027"/>
          <p:cNvPicPr>
            <a:picLocks noChangeAspect="1" noChangeArrowheads="1"/>
          </p:cNvPicPr>
          <p:nvPr/>
        </p:nvPicPr>
        <p:blipFill>
          <a:blip r:embed="rId3" cstate="print"/>
          <a:srcRect/>
          <a:stretch>
            <a:fillRect/>
          </a:stretch>
        </p:blipFill>
        <p:spPr bwMode="auto">
          <a:xfrm>
            <a:off x="4572000" y="980728"/>
            <a:ext cx="4115112" cy="2592288"/>
          </a:xfrm>
          <a:prstGeom prst="rect">
            <a:avLst/>
          </a:prstGeom>
          <a:noFill/>
          <a:ln w="9525">
            <a:noFill/>
            <a:miter lim="800000"/>
            <a:headEnd/>
            <a:tailEnd/>
          </a:ln>
          <a:effectLst/>
        </p:spPr>
      </p:pic>
      <p:pic>
        <p:nvPicPr>
          <p:cNvPr id="4" name="Picture 11" descr="1006091_06-A4-at-144-dpi"/>
          <p:cNvPicPr>
            <a:picLocks noChangeAspect="1" noChangeArrowheads="1"/>
          </p:cNvPicPr>
          <p:nvPr/>
        </p:nvPicPr>
        <p:blipFill>
          <a:blip r:embed="rId4" cstate="print"/>
          <a:srcRect/>
          <a:stretch>
            <a:fillRect/>
          </a:stretch>
        </p:blipFill>
        <p:spPr bwMode="auto">
          <a:xfrm>
            <a:off x="179512" y="980729"/>
            <a:ext cx="3888432" cy="2589382"/>
          </a:xfrm>
          <a:prstGeom prst="rect">
            <a:avLst/>
          </a:prstGeom>
          <a:noFill/>
        </p:spPr>
      </p:pic>
      <p:pic>
        <p:nvPicPr>
          <p:cNvPr id="5" name="Picture 162"/>
          <p:cNvPicPr>
            <a:picLocks noChangeAspect="1" noChangeArrowheads="1"/>
          </p:cNvPicPr>
          <p:nvPr/>
        </p:nvPicPr>
        <p:blipFill>
          <a:blip r:embed="rId5" cstate="print"/>
          <a:srcRect/>
          <a:stretch>
            <a:fillRect/>
          </a:stretch>
        </p:blipFill>
        <p:spPr bwMode="auto">
          <a:xfrm>
            <a:off x="539552" y="3645024"/>
            <a:ext cx="2880320" cy="2810313"/>
          </a:xfrm>
          <a:prstGeom prst="rect">
            <a:avLst/>
          </a:prstGeom>
          <a:noFill/>
          <a:ln w="12700" cap="sq">
            <a:noFill/>
            <a:miter lim="800000"/>
            <a:headEnd type="none" w="sm" len="sm"/>
            <a:tailEnd type="none" w="sm" len="sm"/>
          </a:ln>
          <a:effectLst/>
        </p:spPr>
      </p:pic>
      <p:pic>
        <p:nvPicPr>
          <p:cNvPr id="6" name="Picture 25"/>
          <p:cNvPicPr>
            <a:picLocks noChangeAspect="1" noChangeArrowheads="1"/>
          </p:cNvPicPr>
          <p:nvPr/>
        </p:nvPicPr>
        <p:blipFill>
          <a:blip r:embed="rId6" cstate="print"/>
          <a:srcRect/>
          <a:stretch>
            <a:fillRect/>
          </a:stretch>
        </p:blipFill>
        <p:spPr bwMode="auto">
          <a:xfrm>
            <a:off x="4067944" y="4077072"/>
            <a:ext cx="4572000" cy="1881188"/>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8"/>
          <p:cNvPicPr>
            <a:picLocks noChangeAspect="1" noChangeArrowheads="1"/>
          </p:cNvPicPr>
          <p:nvPr/>
        </p:nvPicPr>
        <p:blipFill>
          <a:blip r:embed="rId3" cstate="print"/>
          <a:srcRect/>
          <a:stretch>
            <a:fillRect/>
          </a:stretch>
        </p:blipFill>
        <p:spPr bwMode="auto">
          <a:xfrm>
            <a:off x="683568" y="1484784"/>
            <a:ext cx="7933577" cy="3240360"/>
          </a:xfrm>
          <a:prstGeom prst="rect">
            <a:avLst/>
          </a:prstGeom>
          <a:noFill/>
          <a:ln w="9525">
            <a:noFill/>
            <a:miter lim="800000"/>
            <a:headEnd/>
            <a:tailEnd/>
          </a:ln>
          <a:effectLst/>
        </p:spPr>
      </p:pic>
      <p:sp>
        <p:nvSpPr>
          <p:cNvPr id="3" name="TextBox 2"/>
          <p:cNvSpPr txBox="1"/>
          <p:nvPr/>
        </p:nvSpPr>
        <p:spPr>
          <a:xfrm>
            <a:off x="1907704" y="260648"/>
            <a:ext cx="5483874" cy="584775"/>
          </a:xfrm>
          <a:prstGeom prst="rect">
            <a:avLst/>
          </a:prstGeom>
          <a:noFill/>
        </p:spPr>
        <p:txBody>
          <a:bodyPr wrap="none" rtlCol="0">
            <a:spAutoFit/>
          </a:bodyPr>
          <a:lstStyle/>
          <a:p>
            <a:r>
              <a:rPr lang="en-US" sz="3200" dirty="0" smtClean="0"/>
              <a:t>PETS power performance status</a:t>
            </a:r>
            <a:endParaRPr lang="en-US" sz="3200" dirty="0"/>
          </a:p>
        </p:txBody>
      </p:sp>
      <p:sp>
        <p:nvSpPr>
          <p:cNvPr id="4" name="TextBox 3"/>
          <p:cNvSpPr txBox="1"/>
          <p:nvPr/>
        </p:nvSpPr>
        <p:spPr>
          <a:xfrm>
            <a:off x="899592" y="5085184"/>
            <a:ext cx="7416824" cy="1200329"/>
          </a:xfrm>
          <a:prstGeom prst="rect">
            <a:avLst/>
          </a:prstGeom>
          <a:noFill/>
        </p:spPr>
        <p:txBody>
          <a:bodyPr wrap="square" rtlCol="0">
            <a:spAutoFit/>
          </a:bodyPr>
          <a:lstStyle/>
          <a:p>
            <a:r>
              <a:rPr lang="en-US" sz="2400" dirty="0" smtClean="0"/>
              <a:t>Power in recirculation mode after 3x10</a:t>
            </a:r>
            <a:r>
              <a:rPr lang="en-US" sz="2400" baseline="30000" dirty="0" smtClean="0"/>
              <a:t>5</a:t>
            </a:r>
            <a:r>
              <a:rPr lang="en-US" sz="2400" dirty="0" smtClean="0"/>
              <a:t> pulses (less than 2 hours to compare to 50/60 Hz repetition rate klystron test).</a:t>
            </a:r>
            <a:endParaRPr lang="en-US"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251520" y="1340768"/>
            <a:ext cx="4410075" cy="3384376"/>
            <a:chOff x="251520" y="1844824"/>
            <a:chExt cx="4410075" cy="3384376"/>
          </a:xfrm>
        </p:grpSpPr>
        <p:sp>
          <p:nvSpPr>
            <p:cNvPr id="6" name="Rectangle 5"/>
            <p:cNvSpPr/>
            <p:nvPr/>
          </p:nvSpPr>
          <p:spPr>
            <a:xfrm>
              <a:off x="251520" y="1844824"/>
              <a:ext cx="4392488" cy="338437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Chart 4"/>
            <p:cNvPicPr>
              <a:picLocks noChangeArrowheads="1"/>
            </p:cNvPicPr>
            <p:nvPr/>
          </p:nvPicPr>
          <p:blipFill>
            <a:blip r:embed="rId3" cstate="print"/>
            <a:srcRect r="20674"/>
            <a:stretch>
              <a:fillRect/>
            </a:stretch>
          </p:blipFill>
          <p:spPr bwMode="auto">
            <a:xfrm>
              <a:off x="251520" y="1844824"/>
              <a:ext cx="4410075" cy="3376613"/>
            </a:xfrm>
            <a:prstGeom prst="rect">
              <a:avLst/>
            </a:prstGeom>
            <a:noFill/>
          </p:spPr>
        </p:pic>
      </p:grpSp>
      <p:grpSp>
        <p:nvGrpSpPr>
          <p:cNvPr id="3" name="Group 12"/>
          <p:cNvGrpSpPr>
            <a:grpSpLocks/>
          </p:cNvGrpSpPr>
          <p:nvPr/>
        </p:nvGrpSpPr>
        <p:grpSpPr bwMode="auto">
          <a:xfrm>
            <a:off x="5004048" y="980728"/>
            <a:ext cx="3560762" cy="5540375"/>
            <a:chOff x="5342488" y="900660"/>
            <a:chExt cx="3560958" cy="5539268"/>
          </a:xfrm>
        </p:grpSpPr>
        <p:pic>
          <p:nvPicPr>
            <p:cNvPr id="4" name="Picture 10" descr="pb-acc-11MeV.png"/>
            <p:cNvPicPr>
              <a:picLocks noChangeAspect="1"/>
            </p:cNvPicPr>
            <p:nvPr/>
          </p:nvPicPr>
          <p:blipFill>
            <a:blip r:embed="rId4" cstate="print"/>
            <a:srcRect l="7115" t="17778" r="51530" b="35555"/>
            <a:stretch>
              <a:fillRect/>
            </a:stretch>
          </p:blipFill>
          <p:spPr bwMode="auto">
            <a:xfrm>
              <a:off x="5342488" y="900660"/>
              <a:ext cx="3560958" cy="5539268"/>
            </a:xfrm>
            <a:prstGeom prst="rect">
              <a:avLst/>
            </a:prstGeom>
            <a:noFill/>
            <a:ln w="9525">
              <a:noFill/>
              <a:miter lim="800000"/>
              <a:headEnd/>
              <a:tailEnd/>
            </a:ln>
          </p:spPr>
        </p:pic>
        <p:sp>
          <p:nvSpPr>
            <p:cNvPr id="5" name="Content Placeholder 2"/>
            <p:cNvSpPr txBox="1">
              <a:spLocks/>
            </p:cNvSpPr>
            <p:nvPr/>
          </p:nvSpPr>
          <p:spPr>
            <a:xfrm>
              <a:off x="6325204" y="3135413"/>
              <a:ext cx="1735234" cy="369813"/>
            </a:xfrm>
            <a:prstGeom prst="rect">
              <a:avLst/>
            </a:prstGeom>
            <a:solidFill>
              <a:schemeClr val="bg1"/>
            </a:solidFill>
            <a:effectLst>
              <a:outerShdw blurRad="50800" dist="38100" dir="2700000" algn="tl" rotWithShape="0">
                <a:prstClr val="black">
                  <a:alpha val="40000"/>
                </a:prstClr>
              </a:outerShdw>
            </a:effectLst>
          </p:spPr>
          <p:txBody>
            <a:bodyPr wrap="none">
              <a:spAutoFit/>
            </a:bodyPr>
            <a:lstStyle/>
            <a:p>
              <a:pPr marL="342900" indent="-342900" defTabSz="457153" fontAlgn="auto">
                <a:spcBef>
                  <a:spcPct val="20000"/>
                </a:spcBef>
                <a:spcAft>
                  <a:spcPts val="0"/>
                </a:spcAft>
                <a:defRPr/>
              </a:pPr>
              <a:r>
                <a:rPr lang="en-US" b="1" dirty="0">
                  <a:solidFill>
                    <a:srgbClr val="000000">
                      <a:lumMod val="75000"/>
                    </a:srgbClr>
                  </a:solidFill>
                  <a:latin typeface="+mn-lt"/>
                </a:rPr>
                <a:t>Drive beam </a:t>
              </a:r>
              <a:r>
                <a:rPr lang="en-US" b="1" dirty="0">
                  <a:solidFill>
                    <a:srgbClr val="00B050"/>
                  </a:solidFill>
                  <a:latin typeface="+mn-lt"/>
                </a:rPr>
                <a:t>ON</a:t>
              </a:r>
              <a:r>
                <a:rPr lang="en-US" b="1" dirty="0">
                  <a:solidFill>
                    <a:srgbClr val="C00000"/>
                  </a:solidFill>
                  <a:latin typeface="+mn-lt"/>
                </a:rPr>
                <a:t>	</a:t>
              </a:r>
            </a:p>
          </p:txBody>
        </p:sp>
      </p:grpSp>
      <p:sp>
        <p:nvSpPr>
          <p:cNvPr id="8" name="TextBox 7"/>
          <p:cNvSpPr txBox="1"/>
          <p:nvPr/>
        </p:nvSpPr>
        <p:spPr>
          <a:xfrm>
            <a:off x="1763688" y="188640"/>
            <a:ext cx="5391669" cy="523220"/>
          </a:xfrm>
          <a:prstGeom prst="rect">
            <a:avLst/>
          </a:prstGeom>
          <a:noFill/>
        </p:spPr>
        <p:txBody>
          <a:bodyPr wrap="none" rtlCol="0">
            <a:spAutoFit/>
          </a:bodyPr>
          <a:lstStyle/>
          <a:p>
            <a:r>
              <a:rPr lang="en-US" sz="2800" dirty="0" smtClean="0"/>
              <a:t>Coupled rf system with acceleration</a:t>
            </a:r>
            <a:endParaRPr lang="en-US" sz="2800" dirty="0"/>
          </a:p>
        </p:txBody>
      </p:sp>
      <p:sp>
        <p:nvSpPr>
          <p:cNvPr id="9" name="TextBox 8"/>
          <p:cNvSpPr txBox="1"/>
          <p:nvPr/>
        </p:nvSpPr>
        <p:spPr>
          <a:xfrm>
            <a:off x="251520" y="5013176"/>
            <a:ext cx="4536504" cy="923330"/>
          </a:xfrm>
          <a:prstGeom prst="rect">
            <a:avLst/>
          </a:prstGeom>
          <a:noFill/>
        </p:spPr>
        <p:txBody>
          <a:bodyPr wrap="square" rtlCol="0">
            <a:spAutoFit/>
          </a:bodyPr>
          <a:lstStyle/>
          <a:p>
            <a:r>
              <a:rPr lang="en-US" dirty="0" smtClean="0"/>
              <a:t>Two-beam acceleration now starting at X-band (We used to do this all the time at 30 GHz). Energy gain corresponds to 55 MV/m.</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23728" y="116632"/>
            <a:ext cx="4355295" cy="584775"/>
          </a:xfrm>
          <a:prstGeom prst="rect">
            <a:avLst/>
          </a:prstGeom>
          <a:noFill/>
        </p:spPr>
        <p:txBody>
          <a:bodyPr wrap="none" rtlCol="0">
            <a:spAutoFit/>
          </a:bodyPr>
          <a:lstStyle/>
          <a:p>
            <a:r>
              <a:rPr lang="en-US" sz="3200" dirty="0" smtClean="0"/>
              <a:t>The new kid on the block</a:t>
            </a:r>
            <a:endParaRPr lang="en-US" sz="3200" dirty="0"/>
          </a:p>
        </p:txBody>
      </p:sp>
      <p:pic>
        <p:nvPicPr>
          <p:cNvPr id="1026" name="Picture 2" descr="\\CERN\dfs\Workspaces\w\Wuensch\Talks, papers and notes from others\2010\LC plenary\IMG_2697.JPG"/>
          <p:cNvPicPr>
            <a:picLocks noChangeAspect="1" noChangeArrowheads="1"/>
          </p:cNvPicPr>
          <p:nvPr/>
        </p:nvPicPr>
        <p:blipFill>
          <a:blip r:embed="rId3" cstate="print"/>
          <a:srcRect/>
          <a:stretch>
            <a:fillRect/>
          </a:stretch>
        </p:blipFill>
        <p:spPr bwMode="auto">
          <a:xfrm rot="5400000">
            <a:off x="-288540" y="1664804"/>
            <a:ext cx="5472608" cy="4104456"/>
          </a:xfrm>
          <a:prstGeom prst="rect">
            <a:avLst/>
          </a:prstGeom>
          <a:noFill/>
        </p:spPr>
      </p:pic>
      <p:sp>
        <p:nvSpPr>
          <p:cNvPr id="5" name="TextBox 4"/>
          <p:cNvSpPr txBox="1"/>
          <p:nvPr/>
        </p:nvSpPr>
        <p:spPr>
          <a:xfrm>
            <a:off x="4644008" y="1196752"/>
            <a:ext cx="4248472" cy="4708981"/>
          </a:xfrm>
          <a:prstGeom prst="rect">
            <a:avLst/>
          </a:prstGeom>
          <a:noFill/>
        </p:spPr>
        <p:txBody>
          <a:bodyPr wrap="square" rtlCol="0">
            <a:spAutoFit/>
          </a:bodyPr>
          <a:lstStyle/>
          <a:p>
            <a:r>
              <a:rPr lang="en-US" sz="2000" dirty="0" smtClean="0"/>
              <a:t>The SLAC-built 11.994 GHz klystron (XL-5) for the CLIC structure testing area is now at CERN!</a:t>
            </a:r>
          </a:p>
          <a:p>
            <a:endParaRPr lang="en-US" sz="2000" dirty="0" smtClean="0"/>
          </a:p>
          <a:p>
            <a:r>
              <a:rPr lang="en-US" sz="2000" dirty="0" smtClean="0"/>
              <a:t>This is an extraordinarily important event for CLIC.</a:t>
            </a:r>
          </a:p>
          <a:p>
            <a:endParaRPr lang="en-US" sz="2000" dirty="0" smtClean="0"/>
          </a:p>
          <a:p>
            <a:r>
              <a:rPr lang="en-US" sz="2000" dirty="0" smtClean="0"/>
              <a:t>We clearly need more power sources to have the capacity to test the many tens of structures needed for the next stage of structure development.</a:t>
            </a:r>
          </a:p>
          <a:p>
            <a:endParaRPr lang="en-US" sz="2000" dirty="0" smtClean="0"/>
          </a:p>
          <a:p>
            <a:r>
              <a:rPr lang="en-US" sz="2000" dirty="0" smtClean="0"/>
              <a:t>The bar graph of accelerating structure performance on slide 8 needs to become a histogram.</a:t>
            </a:r>
            <a:endParaRPr lang="en-US" sz="2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Box 89"/>
          <p:cNvSpPr txBox="1"/>
          <p:nvPr/>
        </p:nvSpPr>
        <p:spPr>
          <a:xfrm>
            <a:off x="2699792" y="5934670"/>
            <a:ext cx="2736304" cy="646331"/>
          </a:xfrm>
          <a:prstGeom prst="rect">
            <a:avLst/>
          </a:prstGeom>
          <a:noFill/>
        </p:spPr>
        <p:txBody>
          <a:bodyPr wrap="square" rtlCol="0">
            <a:spAutoFit/>
          </a:bodyPr>
          <a:lstStyle/>
          <a:p>
            <a:r>
              <a:rPr lang="en-US" dirty="0" smtClean="0"/>
              <a:t>2. Emission site formation – breakdown rate</a:t>
            </a:r>
            <a:endParaRPr lang="en-US" dirty="0"/>
          </a:p>
        </p:txBody>
      </p:sp>
      <p:sp>
        <p:nvSpPr>
          <p:cNvPr id="92" name="TextBox 91"/>
          <p:cNvSpPr txBox="1"/>
          <p:nvPr/>
        </p:nvSpPr>
        <p:spPr>
          <a:xfrm>
            <a:off x="5868144" y="5949280"/>
            <a:ext cx="3275856" cy="646331"/>
          </a:xfrm>
          <a:prstGeom prst="rect">
            <a:avLst/>
          </a:prstGeom>
          <a:noFill/>
        </p:spPr>
        <p:txBody>
          <a:bodyPr wrap="square" rtlCol="0">
            <a:spAutoFit/>
          </a:bodyPr>
          <a:lstStyle/>
          <a:p>
            <a:r>
              <a:rPr lang="en-US" dirty="0" smtClean="0"/>
              <a:t>3. Field emission to breakdown trigger, including thermal effects</a:t>
            </a:r>
            <a:endParaRPr lang="en-US" dirty="0"/>
          </a:p>
        </p:txBody>
      </p:sp>
      <p:sp>
        <p:nvSpPr>
          <p:cNvPr id="31" name="TextBox 30"/>
          <p:cNvSpPr txBox="1"/>
          <p:nvPr/>
        </p:nvSpPr>
        <p:spPr>
          <a:xfrm>
            <a:off x="971600" y="116632"/>
            <a:ext cx="7056784" cy="830997"/>
          </a:xfrm>
          <a:prstGeom prst="rect">
            <a:avLst/>
          </a:prstGeom>
          <a:noFill/>
        </p:spPr>
        <p:txBody>
          <a:bodyPr wrap="square" rtlCol="0">
            <a:spAutoFit/>
          </a:bodyPr>
          <a:lstStyle/>
          <a:p>
            <a:pPr algn="ctr"/>
            <a:r>
              <a:rPr lang="en-US" sz="2400" dirty="0">
                <a:solidFill>
                  <a:prstClr val="black"/>
                </a:solidFill>
              </a:rPr>
              <a:t>Multi-scale </a:t>
            </a:r>
            <a:r>
              <a:rPr lang="en-US" sz="2400" dirty="0" smtClean="0">
                <a:solidFill>
                  <a:prstClr val="black"/>
                </a:solidFill>
              </a:rPr>
              <a:t>simulation of </a:t>
            </a:r>
            <a:r>
              <a:rPr lang="en-US" sz="2400" dirty="0">
                <a:solidFill>
                  <a:prstClr val="black"/>
                </a:solidFill>
              </a:rPr>
              <a:t>breakdown developed by </a:t>
            </a:r>
            <a:r>
              <a:rPr lang="en-US" sz="2400" dirty="0" smtClean="0">
                <a:solidFill>
                  <a:prstClr val="black"/>
                </a:solidFill>
              </a:rPr>
              <a:t>the Helsinki </a:t>
            </a:r>
            <a:r>
              <a:rPr lang="en-US" sz="2400" dirty="0">
                <a:solidFill>
                  <a:prstClr val="black"/>
                </a:solidFill>
              </a:rPr>
              <a:t>Institute of Physics</a:t>
            </a:r>
          </a:p>
        </p:txBody>
      </p:sp>
      <p:pic>
        <p:nvPicPr>
          <p:cNvPr id="32" name="Picture 1"/>
          <p:cNvPicPr>
            <a:picLocks noChangeAspect="1" noChangeArrowheads="1"/>
          </p:cNvPicPr>
          <p:nvPr/>
        </p:nvPicPr>
        <p:blipFill>
          <a:blip r:embed="rId3" cstate="print"/>
          <a:srcRect/>
          <a:stretch>
            <a:fillRect/>
          </a:stretch>
        </p:blipFill>
        <p:spPr bwMode="auto">
          <a:xfrm>
            <a:off x="546300" y="1037410"/>
            <a:ext cx="1343955" cy="1439952"/>
          </a:xfrm>
          <a:prstGeom prst="rect">
            <a:avLst/>
          </a:prstGeom>
          <a:noFill/>
          <a:ln w="9525">
            <a:noFill/>
            <a:round/>
            <a:headEnd/>
            <a:tailEnd/>
          </a:ln>
          <a:effectLst/>
        </p:spPr>
      </p:pic>
      <p:pic>
        <p:nvPicPr>
          <p:cNvPr id="33" name="Picture 3"/>
          <p:cNvPicPr>
            <a:picLocks noChangeAspect="1" noChangeArrowheads="1"/>
          </p:cNvPicPr>
          <p:nvPr/>
        </p:nvPicPr>
        <p:blipFill>
          <a:blip r:embed="rId4" cstate="print"/>
          <a:srcRect/>
          <a:stretch>
            <a:fillRect/>
          </a:stretch>
        </p:blipFill>
        <p:spPr bwMode="auto">
          <a:xfrm>
            <a:off x="433941" y="4133754"/>
            <a:ext cx="1552519" cy="1455486"/>
          </a:xfrm>
          <a:prstGeom prst="rect">
            <a:avLst/>
          </a:prstGeom>
          <a:noFill/>
          <a:ln w="9525">
            <a:noFill/>
            <a:round/>
            <a:headEnd/>
            <a:tailEnd/>
          </a:ln>
          <a:effectLst/>
        </p:spPr>
      </p:pic>
      <p:pic>
        <p:nvPicPr>
          <p:cNvPr id="34" name="Picture 8"/>
          <p:cNvPicPr>
            <a:picLocks noChangeAspect="1" noChangeArrowheads="1"/>
          </p:cNvPicPr>
          <p:nvPr/>
        </p:nvPicPr>
        <p:blipFill>
          <a:blip r:embed="rId5" cstate="print"/>
          <a:srcRect/>
          <a:stretch>
            <a:fillRect/>
          </a:stretch>
        </p:blipFill>
        <p:spPr bwMode="auto">
          <a:xfrm>
            <a:off x="539552" y="2585582"/>
            <a:ext cx="1338896" cy="1460520"/>
          </a:xfrm>
          <a:prstGeom prst="rect">
            <a:avLst/>
          </a:prstGeom>
          <a:noFill/>
          <a:ln w="9525">
            <a:noFill/>
            <a:round/>
            <a:headEnd/>
            <a:tailEnd/>
          </a:ln>
          <a:effectLst/>
        </p:spPr>
      </p:pic>
      <p:grpSp>
        <p:nvGrpSpPr>
          <p:cNvPr id="35" name="Group 6"/>
          <p:cNvGrpSpPr>
            <a:grpSpLocks/>
          </p:cNvGrpSpPr>
          <p:nvPr/>
        </p:nvGrpSpPr>
        <p:grpSpPr bwMode="auto">
          <a:xfrm>
            <a:off x="5724128" y="1052736"/>
            <a:ext cx="3321108" cy="2636857"/>
            <a:chOff x="3560" y="1706"/>
            <a:chExt cx="2200" cy="1868"/>
          </a:xfrm>
        </p:grpSpPr>
        <p:pic>
          <p:nvPicPr>
            <p:cNvPr id="36" name="Picture 6" descr="charges_field_2d"/>
            <p:cNvPicPr>
              <a:picLocks noChangeAspect="1" noChangeArrowheads="1"/>
            </p:cNvPicPr>
            <p:nvPr/>
          </p:nvPicPr>
          <p:blipFill>
            <a:blip r:embed="rId6" cstate="print"/>
            <a:srcRect l="1714" b="2991"/>
            <a:stretch>
              <a:fillRect/>
            </a:stretch>
          </p:blipFill>
          <p:spPr bwMode="auto">
            <a:xfrm>
              <a:off x="3560" y="1706"/>
              <a:ext cx="2200" cy="1868"/>
            </a:xfrm>
            <a:prstGeom prst="rect">
              <a:avLst/>
            </a:prstGeom>
            <a:noFill/>
            <a:ln w="9525">
              <a:noFill/>
              <a:miter lim="800000"/>
              <a:headEnd/>
              <a:tailEnd/>
            </a:ln>
          </p:spPr>
        </p:pic>
        <p:sp>
          <p:nvSpPr>
            <p:cNvPr id="37" name="AutoShape 7"/>
            <p:cNvSpPr>
              <a:spLocks/>
            </p:cNvSpPr>
            <p:nvPr/>
          </p:nvSpPr>
          <p:spPr bwMode="auto">
            <a:xfrm>
              <a:off x="3651" y="2430"/>
              <a:ext cx="488" cy="253"/>
            </a:xfrm>
            <a:prstGeom prst="callout2">
              <a:avLst>
                <a:gd name="adj1" fmla="val 28458"/>
                <a:gd name="adj2" fmla="val 109838"/>
                <a:gd name="adj3" fmla="val 28458"/>
                <a:gd name="adj4" fmla="val 119671"/>
                <a:gd name="adj5" fmla="val 143477"/>
                <a:gd name="adj6" fmla="val 130125"/>
              </a:avLst>
            </a:prstGeom>
            <a:noFill/>
            <a:ln w="9525">
              <a:solidFill>
                <a:schemeClr val="tx1"/>
              </a:solidFill>
              <a:miter lim="800000"/>
              <a:headEnd/>
              <a:tailEnd type="arrow" w="med" len="med"/>
            </a:ln>
          </p:spPr>
          <p:txBody>
            <a:bodyPr/>
            <a:lstStyle/>
            <a:p>
              <a:pPr algn="ctr" defTabSz="914400">
                <a:lnSpc>
                  <a:spcPct val="100000"/>
                </a:lnSpc>
                <a:buClrTx/>
                <a:buSzTx/>
                <a:buFontTx/>
                <a:buNone/>
              </a:pPr>
              <a:r>
                <a:rPr lang="fi-FI" sz="2000" dirty="0" err="1">
                  <a:solidFill>
                    <a:srgbClr val="000066"/>
                  </a:solidFill>
                  <a:latin typeface="Lucida Sans Unicode" pitchFamily="34" charset="0"/>
                </a:rPr>
                <a:t>E</a:t>
              </a:r>
              <a:r>
                <a:rPr lang="fi-FI" sz="2000" baseline="-25000" dirty="0" err="1">
                  <a:solidFill>
                    <a:srgbClr val="000066"/>
                  </a:solidFill>
                  <a:latin typeface="Lucida Sans Unicode" pitchFamily="34" charset="0"/>
                </a:rPr>
                <a:t>max</a:t>
              </a:r>
              <a:endParaRPr lang="en-GB" sz="2000" baseline="-25000" dirty="0">
                <a:solidFill>
                  <a:srgbClr val="000066"/>
                </a:solidFill>
                <a:latin typeface="Lucida Sans Unicode" pitchFamily="34" charset="0"/>
              </a:endParaRPr>
            </a:p>
          </p:txBody>
        </p:sp>
        <p:sp>
          <p:nvSpPr>
            <p:cNvPr id="38" name="Text Box 10"/>
            <p:cNvSpPr txBox="1">
              <a:spLocks noChangeArrowheads="1"/>
            </p:cNvSpPr>
            <p:nvPr/>
          </p:nvSpPr>
          <p:spPr bwMode="auto">
            <a:xfrm>
              <a:off x="4876" y="1915"/>
              <a:ext cx="408" cy="250"/>
            </a:xfrm>
            <a:prstGeom prst="rect">
              <a:avLst/>
            </a:prstGeom>
            <a:noFill/>
            <a:ln w="9525">
              <a:noFill/>
              <a:miter lim="800000"/>
              <a:headEnd/>
              <a:tailEnd/>
            </a:ln>
          </p:spPr>
          <p:txBody>
            <a:bodyPr>
              <a:spAutoFit/>
            </a:bodyPr>
            <a:lstStyle/>
            <a:p>
              <a:pPr defTabSz="914400">
                <a:lnSpc>
                  <a:spcPct val="100000"/>
                </a:lnSpc>
                <a:spcBef>
                  <a:spcPct val="50000"/>
                </a:spcBef>
                <a:buClrTx/>
                <a:buSzTx/>
                <a:buFontTx/>
                <a:buNone/>
              </a:pPr>
              <a:r>
                <a:rPr lang="fi-FI" sz="2000" dirty="0">
                  <a:solidFill>
                    <a:srgbClr val="1E1C77"/>
                  </a:solidFill>
                  <a:latin typeface="Lucida Sans Unicode" pitchFamily="34" charset="0"/>
                  <a:cs typeface="Times New Roman" pitchFamily="18" charset="0"/>
                </a:rPr>
                <a:t>↑</a:t>
              </a:r>
              <a:r>
                <a:rPr lang="fi-FI" sz="2000" dirty="0">
                  <a:solidFill>
                    <a:srgbClr val="1E1C77"/>
                  </a:solidFill>
                  <a:latin typeface="Lucida Sans Unicode" pitchFamily="34" charset="0"/>
                </a:rPr>
                <a:t>E</a:t>
              </a:r>
              <a:r>
                <a:rPr lang="fi-FI" sz="2000" baseline="-25000" dirty="0">
                  <a:solidFill>
                    <a:srgbClr val="1E1C77"/>
                  </a:solidFill>
                  <a:latin typeface="Lucida Sans Unicode" pitchFamily="34" charset="0"/>
                </a:rPr>
                <a:t>0</a:t>
              </a:r>
              <a:endParaRPr lang="en-GB" sz="2000" baseline="-25000" dirty="0">
                <a:solidFill>
                  <a:srgbClr val="1E1C77"/>
                </a:solidFill>
                <a:latin typeface="Lucida Sans Unicode" pitchFamily="34" charset="0"/>
              </a:endParaRPr>
            </a:p>
          </p:txBody>
        </p:sp>
        <p:sp>
          <p:nvSpPr>
            <p:cNvPr id="39" name="AutoShape 10"/>
            <p:cNvSpPr>
              <a:spLocks noChangeArrowheads="1"/>
            </p:cNvSpPr>
            <p:nvPr/>
          </p:nvSpPr>
          <p:spPr bwMode="auto">
            <a:xfrm>
              <a:off x="4377" y="2205"/>
              <a:ext cx="181" cy="589"/>
            </a:xfrm>
            <a:prstGeom prst="upArrow">
              <a:avLst>
                <a:gd name="adj1" fmla="val 50000"/>
                <a:gd name="adj2" fmla="val 81354"/>
              </a:avLst>
            </a:prstGeom>
            <a:solidFill>
              <a:srgbClr val="A40000"/>
            </a:solidFill>
            <a:ln w="9525">
              <a:solidFill>
                <a:schemeClr val="tx1"/>
              </a:solidFill>
              <a:miter lim="800000"/>
              <a:headEnd/>
              <a:tailEnd/>
            </a:ln>
          </p:spPr>
          <p:txBody>
            <a:bodyPr wrap="none" anchor="ctr"/>
            <a:lstStyle/>
            <a:p>
              <a:endParaRPr lang="fi-FI"/>
            </a:p>
          </p:txBody>
        </p:sp>
        <p:sp>
          <p:nvSpPr>
            <p:cNvPr id="40" name="AutoShape 7"/>
            <p:cNvSpPr>
              <a:spLocks/>
            </p:cNvSpPr>
            <p:nvPr/>
          </p:nvSpPr>
          <p:spPr bwMode="auto">
            <a:xfrm>
              <a:off x="4332" y="1932"/>
              <a:ext cx="272" cy="227"/>
            </a:xfrm>
            <a:prstGeom prst="callout2">
              <a:avLst>
                <a:gd name="adj1" fmla="val 31718"/>
                <a:gd name="adj2" fmla="val -17648"/>
                <a:gd name="adj3" fmla="val 31718"/>
                <a:gd name="adj4" fmla="val -58088"/>
                <a:gd name="adj5" fmla="val 114977"/>
                <a:gd name="adj6" fmla="val -103310"/>
              </a:avLst>
            </a:prstGeom>
            <a:noFill/>
            <a:ln w="9525">
              <a:noFill/>
              <a:miter lim="800000"/>
              <a:headEnd/>
              <a:tailEnd type="arrow" w="med" len="med"/>
            </a:ln>
          </p:spPr>
          <p:txBody>
            <a:bodyPr/>
            <a:lstStyle/>
            <a:p>
              <a:pPr algn="ctr" defTabSz="914400">
                <a:lnSpc>
                  <a:spcPct val="100000"/>
                </a:lnSpc>
                <a:buClrTx/>
                <a:buSzTx/>
                <a:buFontTx/>
                <a:buNone/>
              </a:pPr>
              <a:r>
                <a:rPr lang="fi-FI" sz="2000" i="1">
                  <a:solidFill>
                    <a:srgbClr val="000066"/>
                  </a:solidFill>
                  <a:latin typeface="Lucida Sans Unicode" pitchFamily="34" charset="0"/>
                </a:rPr>
                <a:t>J</a:t>
              </a:r>
              <a:r>
                <a:rPr lang="fi-FI" sz="2000" i="1" baseline="-25000">
                  <a:solidFill>
                    <a:srgbClr val="000066"/>
                  </a:solidFill>
                  <a:latin typeface="Lucida Sans Unicode" pitchFamily="34" charset="0"/>
                </a:rPr>
                <a:t>e</a:t>
              </a:r>
              <a:endParaRPr lang="en-GB" sz="2000" i="1" baseline="-25000">
                <a:solidFill>
                  <a:srgbClr val="000066"/>
                </a:solidFill>
                <a:latin typeface="Lucida Sans Unicode" pitchFamily="34" charset="0"/>
              </a:endParaRPr>
            </a:p>
          </p:txBody>
        </p:sp>
        <p:sp>
          <p:nvSpPr>
            <p:cNvPr id="41" name="AutoShape 7"/>
            <p:cNvSpPr>
              <a:spLocks/>
            </p:cNvSpPr>
            <p:nvPr/>
          </p:nvSpPr>
          <p:spPr bwMode="auto">
            <a:xfrm>
              <a:off x="4332" y="3021"/>
              <a:ext cx="272" cy="227"/>
            </a:xfrm>
            <a:prstGeom prst="callout2">
              <a:avLst>
                <a:gd name="adj1" fmla="val 31718"/>
                <a:gd name="adj2" fmla="val -17648"/>
                <a:gd name="adj3" fmla="val 31718"/>
                <a:gd name="adj4" fmla="val -73898"/>
                <a:gd name="adj5" fmla="val 134801"/>
                <a:gd name="adj6" fmla="val -136764"/>
              </a:avLst>
            </a:prstGeom>
            <a:solidFill>
              <a:srgbClr val="FFFFFF">
                <a:alpha val="50195"/>
              </a:srgbClr>
            </a:solidFill>
            <a:ln w="9525">
              <a:noFill/>
              <a:miter lim="800000"/>
              <a:headEnd/>
              <a:tailEnd type="arrow" w="med" len="med"/>
            </a:ln>
          </p:spPr>
          <p:txBody>
            <a:bodyPr/>
            <a:lstStyle/>
            <a:p>
              <a:pPr algn="ctr" defTabSz="914400">
                <a:lnSpc>
                  <a:spcPct val="100000"/>
                </a:lnSpc>
                <a:buClrTx/>
                <a:buSzTx/>
                <a:buFontTx/>
                <a:buNone/>
              </a:pPr>
              <a:r>
                <a:rPr lang="fi-FI" sz="2000" i="1" dirty="0" err="1">
                  <a:latin typeface="Lucida Sans Unicode" pitchFamily="34" charset="0"/>
                </a:rPr>
                <a:t>J</a:t>
              </a:r>
              <a:r>
                <a:rPr lang="fi-FI" sz="2000" i="1" baseline="-25000" dirty="0" err="1">
                  <a:latin typeface="Lucida Sans Unicode" pitchFamily="34" charset="0"/>
                </a:rPr>
                <a:t>e</a:t>
              </a:r>
              <a:endParaRPr lang="en-GB" sz="2000" i="1" baseline="-25000" dirty="0">
                <a:latin typeface="Lucida Sans Unicode" pitchFamily="34" charset="0"/>
              </a:endParaRPr>
            </a:p>
          </p:txBody>
        </p:sp>
      </p:grpSp>
      <p:pic>
        <p:nvPicPr>
          <p:cNvPr id="42" name="Picture 41"/>
          <p:cNvPicPr>
            <a:picLocks noChangeAspect="1"/>
          </p:cNvPicPr>
          <p:nvPr/>
        </p:nvPicPr>
        <p:blipFill>
          <a:blip r:embed="rId7" cstate="print">
            <a:alphaModFix/>
            <a:lum/>
          </a:blip>
          <a:srcRect l="7283" t="7425" r="12652" b="4411"/>
          <a:stretch>
            <a:fillRect/>
          </a:stretch>
        </p:blipFill>
        <p:spPr>
          <a:xfrm>
            <a:off x="5334000" y="3789040"/>
            <a:ext cx="3810000" cy="2102069"/>
          </a:xfrm>
          <a:prstGeom prst="rect">
            <a:avLst/>
          </a:prstGeom>
          <a:noFill/>
          <a:ln>
            <a:noFill/>
          </a:ln>
        </p:spPr>
      </p:pic>
      <p:sp>
        <p:nvSpPr>
          <p:cNvPr id="43" name="TextBox 42"/>
          <p:cNvSpPr txBox="1"/>
          <p:nvPr/>
        </p:nvSpPr>
        <p:spPr>
          <a:xfrm>
            <a:off x="179512" y="5733256"/>
            <a:ext cx="2376264" cy="646331"/>
          </a:xfrm>
          <a:prstGeom prst="rect">
            <a:avLst/>
          </a:prstGeom>
          <a:noFill/>
        </p:spPr>
        <p:txBody>
          <a:bodyPr wrap="square" rtlCol="0">
            <a:spAutoFit/>
          </a:bodyPr>
          <a:lstStyle/>
          <a:p>
            <a:r>
              <a:rPr lang="en-US" dirty="0" smtClean="0"/>
              <a:t>1. Calculation of charge distribution in crystal</a:t>
            </a:r>
            <a:endParaRPr lang="en-US" dirty="0"/>
          </a:p>
        </p:txBody>
      </p:sp>
      <p:grpSp>
        <p:nvGrpSpPr>
          <p:cNvPr id="44" name="Group 43"/>
          <p:cNvGrpSpPr/>
          <p:nvPr/>
        </p:nvGrpSpPr>
        <p:grpSpPr>
          <a:xfrm>
            <a:off x="2915816" y="980728"/>
            <a:ext cx="1662732" cy="1584176"/>
            <a:chOff x="665109" y="2114532"/>
            <a:chExt cx="1842579" cy="1642598"/>
          </a:xfrm>
        </p:grpSpPr>
        <p:pic>
          <p:nvPicPr>
            <p:cNvPr id="45" name="Picture 2" descr="stressfield.png"/>
            <p:cNvPicPr>
              <a:picLocks noChangeAspect="1"/>
            </p:cNvPicPr>
            <p:nvPr/>
          </p:nvPicPr>
          <p:blipFill>
            <a:blip r:embed="rId8" cstate="print"/>
            <a:srcRect/>
            <a:stretch>
              <a:fillRect/>
            </a:stretch>
          </p:blipFill>
          <p:spPr bwMode="auto">
            <a:xfrm>
              <a:off x="665109" y="2114532"/>
              <a:ext cx="1842579" cy="1642598"/>
            </a:xfrm>
            <a:prstGeom prst="rect">
              <a:avLst/>
            </a:prstGeom>
            <a:noFill/>
            <a:ln w="9525">
              <a:noFill/>
              <a:miter lim="800000"/>
              <a:headEnd/>
              <a:tailEnd/>
            </a:ln>
          </p:spPr>
        </p:pic>
        <p:cxnSp>
          <p:nvCxnSpPr>
            <p:cNvPr id="46" name="Straight Arrow Connector 4"/>
            <p:cNvCxnSpPr>
              <a:cxnSpLocks noChangeShapeType="1"/>
            </p:cNvCxnSpPr>
            <p:nvPr/>
          </p:nvCxnSpPr>
          <p:spPr bwMode="auto">
            <a:xfrm rot="5400000" flipH="1" flipV="1">
              <a:off x="884879" y="2331951"/>
              <a:ext cx="132105" cy="925"/>
            </a:xfrm>
            <a:prstGeom prst="straightConnector1">
              <a:avLst/>
            </a:prstGeom>
            <a:noFill/>
            <a:ln w="9525" algn="ctr">
              <a:solidFill>
                <a:schemeClr val="bg1"/>
              </a:solidFill>
              <a:round/>
              <a:headEnd/>
              <a:tailEnd type="arrow" w="sm" len="med"/>
            </a:ln>
          </p:spPr>
        </p:cxnSp>
        <p:cxnSp>
          <p:nvCxnSpPr>
            <p:cNvPr id="47" name="Straight Arrow Connector 5"/>
            <p:cNvCxnSpPr>
              <a:cxnSpLocks noChangeShapeType="1"/>
            </p:cNvCxnSpPr>
            <p:nvPr/>
          </p:nvCxnSpPr>
          <p:spPr bwMode="auto">
            <a:xfrm rot="5400000" flipH="1" flipV="1">
              <a:off x="1107107" y="2331724"/>
              <a:ext cx="132105" cy="463"/>
            </a:xfrm>
            <a:prstGeom prst="straightConnector1">
              <a:avLst/>
            </a:prstGeom>
            <a:noFill/>
            <a:ln w="9525" algn="ctr">
              <a:solidFill>
                <a:schemeClr val="bg1"/>
              </a:solidFill>
              <a:round/>
              <a:headEnd/>
              <a:tailEnd type="arrow" w="sm" len="med"/>
            </a:ln>
          </p:spPr>
        </p:cxnSp>
        <p:cxnSp>
          <p:nvCxnSpPr>
            <p:cNvPr id="48" name="Straight Arrow Connector 6"/>
            <p:cNvCxnSpPr>
              <a:cxnSpLocks noChangeShapeType="1"/>
            </p:cNvCxnSpPr>
            <p:nvPr/>
          </p:nvCxnSpPr>
          <p:spPr bwMode="auto">
            <a:xfrm rot="5400000" flipH="1" flipV="1">
              <a:off x="1329105" y="2331724"/>
              <a:ext cx="132105" cy="463"/>
            </a:xfrm>
            <a:prstGeom prst="straightConnector1">
              <a:avLst/>
            </a:prstGeom>
            <a:noFill/>
            <a:ln w="9525" algn="ctr">
              <a:solidFill>
                <a:schemeClr val="bg1"/>
              </a:solidFill>
              <a:round/>
              <a:headEnd/>
              <a:tailEnd type="arrow" w="sm" len="med"/>
            </a:ln>
          </p:spPr>
        </p:cxnSp>
        <p:cxnSp>
          <p:nvCxnSpPr>
            <p:cNvPr id="49" name="Straight Arrow Connector 7"/>
            <p:cNvCxnSpPr>
              <a:cxnSpLocks noChangeShapeType="1"/>
            </p:cNvCxnSpPr>
            <p:nvPr/>
          </p:nvCxnSpPr>
          <p:spPr bwMode="auto">
            <a:xfrm rot="5400000" flipH="1" flipV="1">
              <a:off x="1551102" y="2331724"/>
              <a:ext cx="132105" cy="463"/>
            </a:xfrm>
            <a:prstGeom prst="straightConnector1">
              <a:avLst/>
            </a:prstGeom>
            <a:noFill/>
            <a:ln w="9525" algn="ctr">
              <a:solidFill>
                <a:schemeClr val="bg1"/>
              </a:solidFill>
              <a:round/>
              <a:headEnd/>
              <a:tailEnd type="arrow" w="sm" len="med"/>
            </a:ln>
          </p:spPr>
        </p:cxnSp>
        <p:cxnSp>
          <p:nvCxnSpPr>
            <p:cNvPr id="50" name="Straight Arrow Connector 8"/>
            <p:cNvCxnSpPr>
              <a:cxnSpLocks noChangeShapeType="1"/>
            </p:cNvCxnSpPr>
            <p:nvPr/>
          </p:nvCxnSpPr>
          <p:spPr bwMode="auto">
            <a:xfrm rot="5400000" flipH="1" flipV="1">
              <a:off x="1773100" y="2331724"/>
              <a:ext cx="132105" cy="463"/>
            </a:xfrm>
            <a:prstGeom prst="straightConnector1">
              <a:avLst/>
            </a:prstGeom>
            <a:noFill/>
            <a:ln w="9525" algn="ctr">
              <a:solidFill>
                <a:schemeClr val="bg1"/>
              </a:solidFill>
              <a:round/>
              <a:headEnd/>
              <a:tailEnd type="arrow" w="sm" len="med"/>
            </a:ln>
          </p:spPr>
        </p:cxnSp>
        <p:cxnSp>
          <p:nvCxnSpPr>
            <p:cNvPr id="51" name="Straight Arrow Connector 9"/>
            <p:cNvCxnSpPr>
              <a:cxnSpLocks noChangeShapeType="1"/>
            </p:cNvCxnSpPr>
            <p:nvPr/>
          </p:nvCxnSpPr>
          <p:spPr bwMode="auto">
            <a:xfrm rot="5400000" flipH="1" flipV="1">
              <a:off x="2017297" y="2331724"/>
              <a:ext cx="132105" cy="463"/>
            </a:xfrm>
            <a:prstGeom prst="straightConnector1">
              <a:avLst/>
            </a:prstGeom>
            <a:noFill/>
            <a:ln w="9525" algn="ctr">
              <a:solidFill>
                <a:schemeClr val="bg1"/>
              </a:solidFill>
              <a:round/>
              <a:headEnd/>
              <a:tailEnd type="arrow" w="sm" len="med"/>
            </a:ln>
          </p:spPr>
        </p:cxnSp>
        <p:sp>
          <p:nvSpPr>
            <p:cNvPr id="55" name="TextBox 17"/>
            <p:cNvSpPr txBox="1">
              <a:spLocks noChangeArrowheads="1"/>
            </p:cNvSpPr>
            <p:nvPr/>
          </p:nvSpPr>
          <p:spPr bwMode="auto">
            <a:xfrm>
              <a:off x="701622" y="2114532"/>
              <a:ext cx="495649" cy="246221"/>
            </a:xfrm>
            <a:prstGeom prst="rect">
              <a:avLst/>
            </a:prstGeom>
            <a:noFill/>
            <a:ln w="9525">
              <a:noFill/>
              <a:miter lim="800000"/>
              <a:headEnd/>
              <a:tailEnd/>
            </a:ln>
          </p:spPr>
          <p:txBody>
            <a:bodyPr wrap="none">
              <a:spAutoFit/>
            </a:bodyPr>
            <a:lstStyle/>
            <a:p>
              <a:r>
                <a:rPr lang="fi-FI" sz="1000" dirty="0" err="1">
                  <a:solidFill>
                    <a:schemeClr val="bg1"/>
                  </a:solidFill>
                </a:rPr>
                <a:t>Force</a:t>
              </a:r>
              <a:endParaRPr lang="fi-FI" sz="1000" dirty="0">
                <a:solidFill>
                  <a:schemeClr val="bg1"/>
                </a:solidFill>
              </a:endParaRPr>
            </a:p>
          </p:txBody>
        </p:sp>
        <p:sp>
          <p:nvSpPr>
            <p:cNvPr id="56" name="Oval 55"/>
            <p:cNvSpPr/>
            <p:nvPr/>
          </p:nvSpPr>
          <p:spPr>
            <a:xfrm>
              <a:off x="685921" y="3249818"/>
              <a:ext cx="1540119" cy="20641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59" name="TextBox 17"/>
            <p:cNvSpPr txBox="1">
              <a:spLocks noChangeArrowheads="1"/>
            </p:cNvSpPr>
            <p:nvPr/>
          </p:nvSpPr>
          <p:spPr bwMode="auto">
            <a:xfrm>
              <a:off x="957213" y="3392487"/>
              <a:ext cx="944489" cy="261610"/>
            </a:xfrm>
            <a:prstGeom prst="rect">
              <a:avLst/>
            </a:prstGeom>
            <a:noFill/>
            <a:ln w="9525">
              <a:noFill/>
              <a:miter lim="800000"/>
              <a:headEnd/>
              <a:tailEnd/>
            </a:ln>
          </p:spPr>
          <p:txBody>
            <a:bodyPr wrap="none">
              <a:spAutoFit/>
            </a:bodyPr>
            <a:lstStyle/>
            <a:p>
              <a:r>
                <a:rPr lang="fi-FI" sz="1100" dirty="0" err="1" smtClean="0">
                  <a:solidFill>
                    <a:schemeClr val="bg1"/>
                  </a:solidFill>
                </a:rPr>
                <a:t>Fixed</a:t>
              </a:r>
              <a:r>
                <a:rPr lang="fi-FI" sz="1100" dirty="0" smtClean="0">
                  <a:solidFill>
                    <a:schemeClr val="bg1"/>
                  </a:solidFill>
                </a:rPr>
                <a:t> </a:t>
              </a:r>
              <a:r>
                <a:rPr lang="fi-FI" sz="1100" dirty="0" err="1" smtClean="0">
                  <a:solidFill>
                    <a:schemeClr val="bg1"/>
                  </a:solidFill>
                </a:rPr>
                <a:t>atoms</a:t>
              </a:r>
              <a:endParaRPr lang="fi-FI" sz="1100" dirty="0">
                <a:solidFill>
                  <a:schemeClr val="bg1"/>
                </a:solidFill>
              </a:endParaRPr>
            </a:p>
          </p:txBody>
        </p:sp>
      </p:grpSp>
      <p:pic>
        <p:nvPicPr>
          <p:cNvPr id="78" name="Picture 77" descr="tiphasgrown.gif"/>
          <p:cNvPicPr>
            <a:picLocks noChangeAspect="1"/>
          </p:cNvPicPr>
          <p:nvPr/>
        </p:nvPicPr>
        <p:blipFill>
          <a:blip r:embed="rId9" cstate="print"/>
          <a:stretch>
            <a:fillRect/>
          </a:stretch>
        </p:blipFill>
        <p:spPr>
          <a:xfrm>
            <a:off x="2915816" y="2636912"/>
            <a:ext cx="1741286" cy="1512168"/>
          </a:xfrm>
          <a:prstGeom prst="rect">
            <a:avLst/>
          </a:prstGeom>
        </p:spPr>
      </p:pic>
      <p:pic>
        <p:nvPicPr>
          <p:cNvPr id="79" name="Picture 78" descr="600Kdisloc.gif"/>
          <p:cNvPicPr>
            <a:picLocks noChangeAspect="1"/>
          </p:cNvPicPr>
          <p:nvPr/>
        </p:nvPicPr>
        <p:blipFill>
          <a:blip r:embed="rId10" cstate="print"/>
          <a:stretch>
            <a:fillRect/>
          </a:stretch>
        </p:blipFill>
        <p:spPr>
          <a:xfrm>
            <a:off x="2915816" y="4221088"/>
            <a:ext cx="1824203" cy="1584176"/>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G:\Divisions\EST\Groups\SM\ThinFilms\CLIC_Spark_test_Project\Helga\1D_pic\tau_pic_v1.8\work\distr_6ns\art_gle\pngs\joint\joint193.jpg"/>
          <p:cNvPicPr>
            <a:picLocks noChangeAspect="1" noChangeArrowheads="1"/>
          </p:cNvPicPr>
          <p:nvPr/>
        </p:nvPicPr>
        <p:blipFill>
          <a:blip r:embed="rId3" cstate="print"/>
          <a:srcRect/>
          <a:stretch>
            <a:fillRect/>
          </a:stretch>
        </p:blipFill>
        <p:spPr bwMode="auto">
          <a:xfrm>
            <a:off x="3395154" y="1196752"/>
            <a:ext cx="5748846" cy="2117675"/>
          </a:xfrm>
          <a:prstGeom prst="rect">
            <a:avLst/>
          </a:prstGeom>
          <a:noFill/>
        </p:spPr>
      </p:pic>
      <p:pic>
        <p:nvPicPr>
          <p:cNvPr id="3" name="Kép 52" descr="simu.png"/>
          <p:cNvPicPr>
            <a:picLocks noChangeAspect="1"/>
          </p:cNvPicPr>
          <p:nvPr/>
        </p:nvPicPr>
        <p:blipFill>
          <a:blip r:embed="rId4" cstate="print"/>
          <a:srcRect/>
          <a:stretch>
            <a:fillRect/>
          </a:stretch>
        </p:blipFill>
        <p:spPr bwMode="auto">
          <a:xfrm>
            <a:off x="0" y="1556792"/>
            <a:ext cx="3225368" cy="1008112"/>
          </a:xfrm>
          <a:prstGeom prst="rect">
            <a:avLst/>
          </a:prstGeom>
          <a:noFill/>
          <a:ln w="9525">
            <a:noFill/>
            <a:miter lim="800000"/>
            <a:headEnd/>
            <a:tailEnd/>
          </a:ln>
        </p:spPr>
      </p:pic>
      <p:sp>
        <p:nvSpPr>
          <p:cNvPr id="4" name="TextBox 3"/>
          <p:cNvSpPr txBox="1"/>
          <p:nvPr/>
        </p:nvSpPr>
        <p:spPr>
          <a:xfrm>
            <a:off x="971600" y="116632"/>
            <a:ext cx="7056784" cy="830997"/>
          </a:xfrm>
          <a:prstGeom prst="rect">
            <a:avLst/>
          </a:prstGeom>
          <a:noFill/>
        </p:spPr>
        <p:txBody>
          <a:bodyPr wrap="square" rtlCol="0">
            <a:spAutoFit/>
          </a:bodyPr>
          <a:lstStyle/>
          <a:p>
            <a:pPr algn="ctr"/>
            <a:r>
              <a:rPr lang="en-US" sz="2400" dirty="0">
                <a:solidFill>
                  <a:prstClr val="black"/>
                </a:solidFill>
              </a:rPr>
              <a:t>Multi-scale </a:t>
            </a:r>
            <a:r>
              <a:rPr lang="en-US" sz="2400" dirty="0" smtClean="0">
                <a:solidFill>
                  <a:prstClr val="black"/>
                </a:solidFill>
              </a:rPr>
              <a:t>simulation of </a:t>
            </a:r>
            <a:r>
              <a:rPr lang="en-US" sz="2400" dirty="0">
                <a:solidFill>
                  <a:prstClr val="black"/>
                </a:solidFill>
              </a:rPr>
              <a:t>breakdown developed by </a:t>
            </a:r>
            <a:r>
              <a:rPr lang="en-US" sz="2400" dirty="0" smtClean="0">
                <a:solidFill>
                  <a:prstClr val="black"/>
                </a:solidFill>
              </a:rPr>
              <a:t>the Helsinki </a:t>
            </a:r>
            <a:r>
              <a:rPr lang="en-US" sz="2400" dirty="0">
                <a:solidFill>
                  <a:prstClr val="black"/>
                </a:solidFill>
              </a:rPr>
              <a:t>Institute of Physics</a:t>
            </a:r>
          </a:p>
        </p:txBody>
      </p:sp>
      <p:pic>
        <p:nvPicPr>
          <p:cNvPr id="5" name="Picture 14" descr="crater1.png"/>
          <p:cNvPicPr>
            <a:picLocks noChangeAspect="1"/>
          </p:cNvPicPr>
          <p:nvPr/>
        </p:nvPicPr>
        <p:blipFill>
          <a:blip r:embed="rId5" cstate="print"/>
          <a:srcRect/>
          <a:stretch>
            <a:fillRect/>
          </a:stretch>
        </p:blipFill>
        <p:spPr bwMode="auto">
          <a:xfrm>
            <a:off x="268635" y="4005064"/>
            <a:ext cx="2057400" cy="1820862"/>
          </a:xfrm>
          <a:prstGeom prst="rect">
            <a:avLst/>
          </a:prstGeom>
          <a:noFill/>
          <a:ln w="9525">
            <a:noFill/>
            <a:miter lim="800000"/>
            <a:headEnd/>
            <a:tailEnd/>
          </a:ln>
        </p:spPr>
      </p:pic>
      <p:pic>
        <p:nvPicPr>
          <p:cNvPr id="6" name="Picture 15" descr="crater1.png"/>
          <p:cNvPicPr>
            <a:picLocks noChangeAspect="1"/>
          </p:cNvPicPr>
          <p:nvPr/>
        </p:nvPicPr>
        <p:blipFill>
          <a:blip r:embed="rId6" cstate="print"/>
          <a:srcRect/>
          <a:stretch>
            <a:fillRect/>
          </a:stretch>
        </p:blipFill>
        <p:spPr bwMode="auto">
          <a:xfrm>
            <a:off x="2411760" y="4005064"/>
            <a:ext cx="2057400" cy="1820862"/>
          </a:xfrm>
          <a:prstGeom prst="rect">
            <a:avLst/>
          </a:prstGeom>
          <a:noFill/>
          <a:ln w="9525">
            <a:noFill/>
            <a:miter lim="800000"/>
            <a:headEnd/>
            <a:tailEnd/>
          </a:ln>
        </p:spPr>
      </p:pic>
      <p:pic>
        <p:nvPicPr>
          <p:cNvPr id="7" name="Picture 16" descr="crater1.png"/>
          <p:cNvPicPr>
            <a:picLocks noChangeAspect="1"/>
          </p:cNvPicPr>
          <p:nvPr/>
        </p:nvPicPr>
        <p:blipFill>
          <a:blip r:embed="rId7" cstate="print"/>
          <a:srcRect/>
          <a:stretch>
            <a:fillRect/>
          </a:stretch>
        </p:blipFill>
        <p:spPr bwMode="auto">
          <a:xfrm>
            <a:off x="4554885" y="4005064"/>
            <a:ext cx="2057400" cy="1820862"/>
          </a:xfrm>
          <a:prstGeom prst="rect">
            <a:avLst/>
          </a:prstGeom>
          <a:noFill/>
          <a:ln w="9525">
            <a:noFill/>
            <a:miter lim="800000"/>
            <a:headEnd/>
            <a:tailEnd/>
          </a:ln>
        </p:spPr>
      </p:pic>
      <p:pic>
        <p:nvPicPr>
          <p:cNvPr id="8" name="Picture 17" descr="crater1.png"/>
          <p:cNvPicPr>
            <a:picLocks noChangeAspect="1"/>
          </p:cNvPicPr>
          <p:nvPr/>
        </p:nvPicPr>
        <p:blipFill>
          <a:blip r:embed="rId8" cstate="print"/>
          <a:srcRect/>
          <a:stretch>
            <a:fillRect/>
          </a:stretch>
        </p:blipFill>
        <p:spPr bwMode="auto">
          <a:xfrm>
            <a:off x="6701185" y="4005064"/>
            <a:ext cx="2051050" cy="1820862"/>
          </a:xfrm>
          <a:prstGeom prst="rect">
            <a:avLst/>
          </a:prstGeom>
          <a:noFill/>
          <a:ln w="9525">
            <a:noFill/>
            <a:miter lim="800000"/>
            <a:headEnd/>
            <a:tailEnd/>
          </a:ln>
        </p:spPr>
      </p:pic>
      <p:sp>
        <p:nvSpPr>
          <p:cNvPr id="9" name="TextBox 8"/>
          <p:cNvSpPr txBox="1"/>
          <p:nvPr/>
        </p:nvSpPr>
        <p:spPr>
          <a:xfrm>
            <a:off x="1763688" y="3501008"/>
            <a:ext cx="5256584" cy="369332"/>
          </a:xfrm>
          <a:prstGeom prst="rect">
            <a:avLst/>
          </a:prstGeom>
          <a:noFill/>
        </p:spPr>
        <p:txBody>
          <a:bodyPr wrap="square" rtlCol="0">
            <a:spAutoFit/>
          </a:bodyPr>
          <a:lstStyle/>
          <a:p>
            <a:pPr algn="ctr"/>
            <a:r>
              <a:rPr lang="en-US" dirty="0" smtClean="0"/>
              <a:t>4. Breakdown ignition and plasma formation</a:t>
            </a:r>
            <a:endParaRPr lang="en-US" dirty="0"/>
          </a:p>
        </p:txBody>
      </p:sp>
      <p:sp>
        <p:nvSpPr>
          <p:cNvPr id="10" name="TextBox 9"/>
          <p:cNvSpPr txBox="1"/>
          <p:nvPr/>
        </p:nvSpPr>
        <p:spPr>
          <a:xfrm>
            <a:off x="2771800" y="6021288"/>
            <a:ext cx="3024336" cy="369332"/>
          </a:xfrm>
          <a:prstGeom prst="rect">
            <a:avLst/>
          </a:prstGeom>
          <a:noFill/>
        </p:spPr>
        <p:txBody>
          <a:bodyPr wrap="square" rtlCol="0">
            <a:spAutoFit/>
          </a:bodyPr>
          <a:lstStyle/>
          <a:p>
            <a:r>
              <a:rPr lang="en-US" dirty="0" smtClean="0"/>
              <a:t>5. Surface damage mechanism</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864" y="260648"/>
            <a:ext cx="1689886" cy="646331"/>
          </a:xfrm>
          <a:prstGeom prst="rect">
            <a:avLst/>
          </a:prstGeom>
          <a:noFill/>
        </p:spPr>
        <p:txBody>
          <a:bodyPr wrap="none" rtlCol="0">
            <a:spAutoFit/>
          </a:bodyPr>
          <a:lstStyle/>
          <a:p>
            <a:r>
              <a:rPr lang="en-US" sz="3600" dirty="0" smtClean="0"/>
              <a:t>Outlook</a:t>
            </a:r>
            <a:endParaRPr lang="en-US" sz="3600" dirty="0"/>
          </a:p>
        </p:txBody>
      </p:sp>
      <p:sp>
        <p:nvSpPr>
          <p:cNvPr id="3" name="TextBox 2"/>
          <p:cNvSpPr txBox="1"/>
          <p:nvPr/>
        </p:nvSpPr>
        <p:spPr>
          <a:xfrm>
            <a:off x="611560" y="1772816"/>
            <a:ext cx="8208912" cy="2677656"/>
          </a:xfrm>
          <a:prstGeom prst="rect">
            <a:avLst/>
          </a:prstGeom>
          <a:noFill/>
        </p:spPr>
        <p:txBody>
          <a:bodyPr wrap="square" rtlCol="0">
            <a:spAutoFit/>
          </a:bodyPr>
          <a:lstStyle/>
          <a:p>
            <a:pPr>
              <a:buFont typeface="Arial" pitchFamily="34" charset="0"/>
              <a:buChar char="•"/>
            </a:pPr>
            <a:r>
              <a:rPr lang="en-US" sz="2800" dirty="0" smtClean="0"/>
              <a:t> 0.1 GV/m acceleration looks feasible.</a:t>
            </a:r>
          </a:p>
          <a:p>
            <a:pPr>
              <a:buFont typeface="Arial" pitchFamily="34" charset="0"/>
              <a:buChar char="•"/>
            </a:pPr>
            <a:r>
              <a:rPr lang="en-US" sz="2800" dirty="0" smtClean="0"/>
              <a:t> 0.13 GW two-beam power production actually looks rather straightforward.</a:t>
            </a:r>
          </a:p>
          <a:p>
            <a:pPr>
              <a:buFont typeface="Arial" pitchFamily="34" charset="0"/>
              <a:buChar char="•"/>
            </a:pPr>
            <a:r>
              <a:rPr lang="en-US" sz="2800" dirty="0" smtClean="0"/>
              <a:t> Need to go from performance of individual structures to statistics.</a:t>
            </a:r>
          </a:p>
          <a:p>
            <a:pPr>
              <a:buFont typeface="Arial" pitchFamily="34" charset="0"/>
              <a:buChar char="•"/>
            </a:pPr>
            <a:r>
              <a:rPr lang="en-US" sz="2800" dirty="0" smtClean="0"/>
              <a:t> We start to understand what is going on rather well.</a:t>
            </a:r>
            <a:endParaRPr lang="en-US" sz="28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340768"/>
            <a:ext cx="8136904" cy="4154984"/>
          </a:xfrm>
          <a:prstGeom prst="rect">
            <a:avLst/>
          </a:prstGeom>
          <a:noFill/>
        </p:spPr>
        <p:txBody>
          <a:bodyPr wrap="square" rtlCol="0">
            <a:spAutoFit/>
          </a:bodyPr>
          <a:lstStyle/>
          <a:p>
            <a:r>
              <a:rPr lang="en-US" sz="2400" dirty="0" smtClean="0"/>
              <a:t>It has been my privilege to present highlights of scientific and technical work made by the combined effort of groups from roughly 35 institutes based in 17 countries – </a:t>
            </a:r>
            <a:r>
              <a:rPr lang="en-US" sz="2400" b="1" dirty="0" smtClean="0"/>
              <a:t>my sincere thanks to all you</a:t>
            </a:r>
            <a:r>
              <a:rPr lang="en-US" sz="2400" dirty="0" smtClean="0"/>
              <a:t>!  </a:t>
            </a:r>
          </a:p>
          <a:p>
            <a:endParaRPr lang="en-US" sz="2400" dirty="0" smtClean="0"/>
          </a:p>
          <a:p>
            <a:r>
              <a:rPr lang="en-US" sz="2400" dirty="0" smtClean="0"/>
              <a:t>I hope that many of you will be able to attend </a:t>
            </a:r>
            <a:r>
              <a:rPr lang="en-US" sz="2400" u="sng" dirty="0" smtClean="0"/>
              <a:t>working group 4 </a:t>
            </a:r>
            <a:r>
              <a:rPr lang="en-US" sz="2400" dirty="0" smtClean="0"/>
              <a:t>to discuss this work in greater detail and meet the people who are actually doing the work!</a:t>
            </a:r>
          </a:p>
          <a:p>
            <a:endParaRPr lang="en-US" sz="2400" dirty="0" smtClean="0"/>
          </a:p>
          <a:p>
            <a:r>
              <a:rPr lang="en-US" sz="2400" dirty="0" smtClean="0"/>
              <a:t>You are all also welcome to participate in our poster session on Wednesday afternoon. </a:t>
            </a:r>
            <a:endParaRPr lang="en-US" sz="2400" dirty="0"/>
          </a:p>
        </p:txBody>
      </p:sp>
      <p:sp>
        <p:nvSpPr>
          <p:cNvPr id="3" name="Rectangle 2"/>
          <p:cNvSpPr/>
          <p:nvPr/>
        </p:nvSpPr>
        <p:spPr>
          <a:xfrm>
            <a:off x="2483768" y="188640"/>
            <a:ext cx="3550203" cy="584775"/>
          </a:xfrm>
          <a:prstGeom prst="rect">
            <a:avLst/>
          </a:prstGeom>
        </p:spPr>
        <p:txBody>
          <a:bodyPr wrap="none">
            <a:spAutoFit/>
          </a:bodyPr>
          <a:lstStyle/>
          <a:p>
            <a:pPr algn="ctr"/>
            <a:r>
              <a:rPr lang="en-US" sz="3200" dirty="0" smtClean="0">
                <a:solidFill>
                  <a:srgbClr val="FF0000"/>
                </a:solidFill>
              </a:rPr>
              <a:t>Acknowledgements </a:t>
            </a:r>
            <a:endParaRPr lang="en-US" sz="3200"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7664" y="260648"/>
            <a:ext cx="5832648" cy="523220"/>
          </a:xfrm>
          <a:prstGeom prst="rect">
            <a:avLst/>
          </a:prstGeom>
          <a:noFill/>
        </p:spPr>
        <p:txBody>
          <a:bodyPr wrap="square" rtlCol="0">
            <a:spAutoFit/>
          </a:bodyPr>
          <a:lstStyle/>
          <a:p>
            <a:pPr algn="ctr"/>
            <a:r>
              <a:rPr lang="en-US" sz="2800" dirty="0" smtClean="0"/>
              <a:t>Accelerating structures – specifications</a:t>
            </a:r>
            <a:endParaRPr lang="en-US" sz="2800" dirty="0"/>
          </a:p>
        </p:txBody>
      </p:sp>
      <p:sp>
        <p:nvSpPr>
          <p:cNvPr id="3" name="TextBox 2"/>
          <p:cNvSpPr txBox="1"/>
          <p:nvPr/>
        </p:nvSpPr>
        <p:spPr>
          <a:xfrm>
            <a:off x="395536" y="1412776"/>
            <a:ext cx="8064896" cy="3785652"/>
          </a:xfrm>
          <a:prstGeom prst="rect">
            <a:avLst/>
          </a:prstGeom>
          <a:noFill/>
        </p:spPr>
        <p:txBody>
          <a:bodyPr wrap="square" rtlCol="0">
            <a:spAutoFit/>
          </a:bodyPr>
          <a:lstStyle/>
          <a:p>
            <a:r>
              <a:rPr lang="en-US" sz="2400" b="1" dirty="0" smtClean="0"/>
              <a:t>High-gradient:</a:t>
            </a:r>
          </a:p>
          <a:p>
            <a:pPr marL="457200" indent="-457200">
              <a:buFont typeface="+mj-lt"/>
              <a:buAutoNum type="arabicPeriod"/>
            </a:pPr>
            <a:r>
              <a:rPr lang="en-US" sz="2400" dirty="0" smtClean="0"/>
              <a:t>100 MV/m loaded gradient</a:t>
            </a:r>
          </a:p>
          <a:p>
            <a:pPr marL="457200" indent="-457200">
              <a:buFont typeface="+mj-lt"/>
              <a:buAutoNum type="arabicPeriod"/>
            </a:pPr>
            <a:r>
              <a:rPr lang="en-US" sz="2400" dirty="0" smtClean="0"/>
              <a:t>170 (flat top)/240 (full) ns pulse length</a:t>
            </a:r>
          </a:p>
          <a:p>
            <a:pPr marL="457200" indent="-457200">
              <a:buFont typeface="+mj-lt"/>
              <a:buAutoNum type="arabicPeriod"/>
            </a:pPr>
            <a:r>
              <a:rPr lang="en-US" sz="2400" dirty="0" smtClean="0"/>
              <a:t>&lt;4x10</a:t>
            </a:r>
            <a:r>
              <a:rPr lang="en-US" sz="2400" baseline="30000" dirty="0" smtClean="0"/>
              <a:t>-7</a:t>
            </a:r>
            <a:r>
              <a:rPr lang="en-US" sz="2400" dirty="0" smtClean="0"/>
              <a:t> /pulse/m breakdown rate </a:t>
            </a:r>
          </a:p>
          <a:p>
            <a:endParaRPr lang="en-US" sz="2400" dirty="0" smtClean="0"/>
          </a:p>
          <a:p>
            <a:r>
              <a:rPr lang="en-US" sz="2400" b="1" dirty="0" smtClean="0"/>
              <a:t>Beam dynamics:</a:t>
            </a:r>
          </a:p>
          <a:p>
            <a:pPr marL="457200" indent="-457200">
              <a:buFont typeface="+mj-lt"/>
              <a:buAutoNum type="arabicPeriod"/>
            </a:pPr>
            <a:r>
              <a:rPr lang="en-US" sz="2400" dirty="0" smtClean="0"/>
              <a:t>5.8 mm diameter minimum average aperture (short range transverse wake)</a:t>
            </a:r>
          </a:p>
          <a:p>
            <a:pPr marL="457200" indent="-457200">
              <a:buFont typeface="+mj-lt"/>
              <a:buAutoNum type="arabicPeriod"/>
            </a:pPr>
            <a:r>
              <a:rPr lang="en-US" sz="2400" dirty="0" smtClean="0"/>
              <a:t>&lt; 1 V/</a:t>
            </a:r>
            <a:r>
              <a:rPr lang="en-US" sz="2400" dirty="0" err="1" smtClean="0"/>
              <a:t>pC</a:t>
            </a:r>
            <a:r>
              <a:rPr lang="en-US" sz="2400" dirty="0" smtClean="0"/>
              <a:t>/mm/m long-range transverse wakefield at second bunch (approximately x50 suppression).</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p:cNvPicPr>
            <a:picLocks noChangeAspect="1" noChangeArrowheads="1"/>
          </p:cNvPicPr>
          <p:nvPr/>
        </p:nvPicPr>
        <p:blipFill>
          <a:blip r:embed="rId3" cstate="print"/>
          <a:srcRect/>
          <a:stretch>
            <a:fillRect/>
          </a:stretch>
        </p:blipFill>
        <p:spPr bwMode="auto">
          <a:xfrm>
            <a:off x="-26" y="1475478"/>
            <a:ext cx="1666441" cy="1504944"/>
          </a:xfrm>
          <a:prstGeom prst="rect">
            <a:avLst/>
          </a:prstGeom>
          <a:noFill/>
          <a:ln w="9525">
            <a:noFill/>
            <a:miter lim="800000"/>
            <a:headEnd/>
            <a:tailEnd/>
          </a:ln>
          <a:effectLst/>
        </p:spPr>
      </p:pic>
      <p:pic>
        <p:nvPicPr>
          <p:cNvPr id="9" name="Picture 6"/>
          <p:cNvPicPr>
            <a:picLocks noChangeAspect="1" noChangeArrowheads="1"/>
          </p:cNvPicPr>
          <p:nvPr/>
        </p:nvPicPr>
        <p:blipFill>
          <a:blip r:embed="rId4" cstate="print"/>
          <a:srcRect/>
          <a:stretch>
            <a:fillRect/>
          </a:stretch>
        </p:blipFill>
        <p:spPr bwMode="auto">
          <a:xfrm>
            <a:off x="1643042" y="1480224"/>
            <a:ext cx="1666442" cy="1504944"/>
          </a:xfrm>
          <a:prstGeom prst="rect">
            <a:avLst/>
          </a:prstGeom>
          <a:noFill/>
          <a:ln w="9525">
            <a:noFill/>
            <a:miter lim="800000"/>
            <a:headEnd/>
            <a:tailEnd/>
          </a:ln>
          <a:effectLst/>
        </p:spPr>
      </p:pic>
      <p:pic>
        <p:nvPicPr>
          <p:cNvPr id="10" name="Picture 7"/>
          <p:cNvPicPr>
            <a:picLocks noChangeAspect="1" noChangeArrowheads="1"/>
          </p:cNvPicPr>
          <p:nvPr/>
        </p:nvPicPr>
        <p:blipFill>
          <a:blip r:embed="rId5" cstate="print"/>
          <a:srcRect/>
          <a:stretch>
            <a:fillRect/>
          </a:stretch>
        </p:blipFill>
        <p:spPr bwMode="auto">
          <a:xfrm>
            <a:off x="3357554" y="1480236"/>
            <a:ext cx="1666442" cy="1504945"/>
          </a:xfrm>
          <a:prstGeom prst="rect">
            <a:avLst/>
          </a:prstGeom>
          <a:noFill/>
          <a:ln w="9525">
            <a:noFill/>
            <a:miter lim="800000"/>
            <a:headEnd/>
            <a:tailEnd/>
          </a:ln>
          <a:effectLst/>
        </p:spPr>
      </p:pic>
      <p:sp>
        <p:nvSpPr>
          <p:cNvPr id="11" name="TextBox 10"/>
          <p:cNvSpPr txBox="1"/>
          <p:nvPr/>
        </p:nvSpPr>
        <p:spPr>
          <a:xfrm>
            <a:off x="2143114" y="908732"/>
            <a:ext cx="819135" cy="461665"/>
          </a:xfrm>
          <a:prstGeom prst="rect">
            <a:avLst/>
          </a:prstGeom>
          <a:noFill/>
        </p:spPr>
        <p:txBody>
          <a:bodyPr wrap="none" rtlCol="0">
            <a:spAutoFit/>
          </a:bodyPr>
          <a:lstStyle/>
          <a:p>
            <a:r>
              <a:rPr lang="en-US" sz="2400" dirty="0">
                <a:solidFill>
                  <a:prstClr val="black"/>
                </a:solidFill>
              </a:rPr>
              <a:t>H</a:t>
            </a:r>
            <a:r>
              <a:rPr lang="en-US" sz="2400" baseline="-25000" dirty="0">
                <a:solidFill>
                  <a:prstClr val="black"/>
                </a:solidFill>
              </a:rPr>
              <a:t>s</a:t>
            </a:r>
            <a:r>
              <a:rPr lang="en-US" sz="2400" dirty="0">
                <a:solidFill>
                  <a:prstClr val="black"/>
                </a:solidFill>
              </a:rPr>
              <a:t>/E</a:t>
            </a:r>
            <a:r>
              <a:rPr lang="en-US" sz="2400" baseline="-25000" dirty="0">
                <a:solidFill>
                  <a:prstClr val="black"/>
                </a:solidFill>
              </a:rPr>
              <a:t>a</a:t>
            </a:r>
          </a:p>
        </p:txBody>
      </p:sp>
      <p:sp>
        <p:nvSpPr>
          <p:cNvPr id="12" name="TextBox 11"/>
          <p:cNvSpPr txBox="1"/>
          <p:nvPr/>
        </p:nvSpPr>
        <p:spPr>
          <a:xfrm>
            <a:off x="357164" y="908732"/>
            <a:ext cx="777457" cy="461665"/>
          </a:xfrm>
          <a:prstGeom prst="rect">
            <a:avLst/>
          </a:prstGeom>
          <a:noFill/>
        </p:spPr>
        <p:txBody>
          <a:bodyPr wrap="none" rtlCol="0">
            <a:spAutoFit/>
          </a:bodyPr>
          <a:lstStyle/>
          <a:p>
            <a:r>
              <a:rPr lang="en-US" sz="2400" dirty="0">
                <a:solidFill>
                  <a:prstClr val="black"/>
                </a:solidFill>
              </a:rPr>
              <a:t>E</a:t>
            </a:r>
            <a:r>
              <a:rPr lang="en-US" sz="2400" baseline="-25000" dirty="0">
                <a:solidFill>
                  <a:prstClr val="black"/>
                </a:solidFill>
              </a:rPr>
              <a:t>s</a:t>
            </a:r>
            <a:r>
              <a:rPr lang="en-US" sz="2400" dirty="0">
                <a:solidFill>
                  <a:prstClr val="black"/>
                </a:solidFill>
              </a:rPr>
              <a:t>/E</a:t>
            </a:r>
            <a:r>
              <a:rPr lang="en-US" sz="2400" baseline="-25000" dirty="0">
                <a:solidFill>
                  <a:prstClr val="black"/>
                </a:solidFill>
              </a:rPr>
              <a:t>a</a:t>
            </a:r>
          </a:p>
        </p:txBody>
      </p:sp>
      <p:sp>
        <p:nvSpPr>
          <p:cNvPr id="13" name="TextBox 12"/>
          <p:cNvSpPr txBox="1"/>
          <p:nvPr/>
        </p:nvSpPr>
        <p:spPr>
          <a:xfrm>
            <a:off x="3786182" y="908732"/>
            <a:ext cx="878446" cy="461665"/>
          </a:xfrm>
          <a:prstGeom prst="rect">
            <a:avLst/>
          </a:prstGeom>
          <a:noFill/>
        </p:spPr>
        <p:txBody>
          <a:bodyPr wrap="none" rtlCol="0">
            <a:spAutoFit/>
          </a:bodyPr>
          <a:lstStyle/>
          <a:p>
            <a:r>
              <a:rPr lang="en-US" sz="2400" dirty="0">
                <a:solidFill>
                  <a:prstClr val="black"/>
                </a:solidFill>
              </a:rPr>
              <a:t>S</a:t>
            </a:r>
            <a:r>
              <a:rPr lang="en-US" sz="2400" baseline="-25000" dirty="0">
                <a:solidFill>
                  <a:prstClr val="black"/>
                </a:solidFill>
              </a:rPr>
              <a:t>c</a:t>
            </a:r>
            <a:r>
              <a:rPr lang="en-US" sz="2400" dirty="0">
                <a:solidFill>
                  <a:prstClr val="black"/>
                </a:solidFill>
              </a:rPr>
              <a:t>/E</a:t>
            </a:r>
            <a:r>
              <a:rPr lang="en-US" sz="2400" baseline="-25000" dirty="0">
                <a:solidFill>
                  <a:prstClr val="black"/>
                </a:solidFill>
              </a:rPr>
              <a:t>a</a:t>
            </a:r>
            <a:r>
              <a:rPr lang="en-US" sz="2400" baseline="30000" dirty="0">
                <a:solidFill>
                  <a:prstClr val="black"/>
                </a:solidFill>
              </a:rPr>
              <a:t>2</a:t>
            </a:r>
          </a:p>
        </p:txBody>
      </p:sp>
      <p:sp>
        <p:nvSpPr>
          <p:cNvPr id="16" name="TextBox 15"/>
          <p:cNvSpPr txBox="1"/>
          <p:nvPr/>
        </p:nvSpPr>
        <p:spPr>
          <a:xfrm>
            <a:off x="1547664" y="260648"/>
            <a:ext cx="5832648" cy="523220"/>
          </a:xfrm>
          <a:prstGeom prst="rect">
            <a:avLst/>
          </a:prstGeom>
          <a:noFill/>
        </p:spPr>
        <p:txBody>
          <a:bodyPr wrap="square" rtlCol="0">
            <a:spAutoFit/>
          </a:bodyPr>
          <a:lstStyle/>
          <a:p>
            <a:pPr algn="ctr"/>
            <a:r>
              <a:rPr lang="en-US" sz="2800" dirty="0" smtClean="0"/>
              <a:t>Accelerating structures – features</a:t>
            </a:r>
            <a:endParaRPr lang="en-US" sz="2800" dirty="0"/>
          </a:p>
        </p:txBody>
      </p:sp>
      <p:sp>
        <p:nvSpPr>
          <p:cNvPr id="18" name="TextBox 17"/>
          <p:cNvSpPr txBox="1"/>
          <p:nvPr/>
        </p:nvSpPr>
        <p:spPr>
          <a:xfrm>
            <a:off x="5724130" y="5229200"/>
            <a:ext cx="2952328" cy="369332"/>
          </a:xfrm>
          <a:prstGeom prst="rect">
            <a:avLst/>
          </a:prstGeom>
          <a:noFill/>
        </p:spPr>
        <p:txBody>
          <a:bodyPr wrap="square" rtlCol="0">
            <a:spAutoFit/>
          </a:bodyPr>
          <a:lstStyle/>
          <a:p>
            <a:endParaRPr lang="en-US" dirty="0"/>
          </a:p>
        </p:txBody>
      </p:sp>
      <p:pic>
        <p:nvPicPr>
          <p:cNvPr id="1026" name="Picture 1" descr="DSC03747"/>
          <p:cNvPicPr>
            <a:picLocks noChangeAspect="1" noChangeArrowheads="1"/>
          </p:cNvPicPr>
          <p:nvPr/>
        </p:nvPicPr>
        <p:blipFill>
          <a:blip r:embed="rId6" cstate="print"/>
          <a:srcRect/>
          <a:stretch>
            <a:fillRect/>
          </a:stretch>
        </p:blipFill>
        <p:spPr bwMode="auto">
          <a:xfrm>
            <a:off x="179512" y="3284984"/>
            <a:ext cx="2855192" cy="2880320"/>
          </a:xfrm>
          <a:prstGeom prst="rect">
            <a:avLst/>
          </a:prstGeom>
          <a:noFill/>
          <a:ln w="9525">
            <a:noFill/>
            <a:miter lim="800000"/>
            <a:headEnd/>
            <a:tailEnd/>
          </a:ln>
        </p:spPr>
      </p:pic>
      <p:pic>
        <p:nvPicPr>
          <p:cNvPr id="1027" name="Picture 3"/>
          <p:cNvPicPr>
            <a:picLocks noChangeAspect="1" noChangeArrowheads="1"/>
          </p:cNvPicPr>
          <p:nvPr/>
        </p:nvPicPr>
        <p:blipFill>
          <a:blip r:embed="rId7" cstate="print"/>
          <a:srcRect l="4454" b="2684"/>
          <a:stretch>
            <a:fillRect/>
          </a:stretch>
        </p:blipFill>
        <p:spPr bwMode="auto">
          <a:xfrm>
            <a:off x="5004048" y="3933056"/>
            <a:ext cx="3933220" cy="2448272"/>
          </a:xfrm>
          <a:prstGeom prst="rect">
            <a:avLst/>
          </a:prstGeom>
          <a:noFill/>
          <a:ln w="9525">
            <a:noFill/>
            <a:miter lim="800000"/>
            <a:headEnd/>
            <a:tailEnd/>
          </a:ln>
        </p:spPr>
      </p:pic>
      <p:pic>
        <p:nvPicPr>
          <p:cNvPr id="1028" name="Picture 4"/>
          <p:cNvPicPr>
            <a:picLocks noChangeAspect="1" noChangeArrowheads="1"/>
          </p:cNvPicPr>
          <p:nvPr/>
        </p:nvPicPr>
        <p:blipFill>
          <a:blip r:embed="rId8" cstate="print"/>
          <a:srcRect/>
          <a:stretch>
            <a:fillRect/>
          </a:stretch>
        </p:blipFill>
        <p:spPr bwMode="auto">
          <a:xfrm>
            <a:off x="5148070" y="908720"/>
            <a:ext cx="3816424" cy="2665374"/>
          </a:xfrm>
          <a:prstGeom prst="rect">
            <a:avLst/>
          </a:prstGeom>
          <a:noFill/>
          <a:ln w="9525">
            <a:noFill/>
            <a:miter lim="800000"/>
            <a:headEnd/>
            <a:tailEnd/>
          </a:ln>
        </p:spPr>
      </p:pic>
      <p:sp>
        <p:nvSpPr>
          <p:cNvPr id="14" name="TextBox 13"/>
          <p:cNvSpPr txBox="1"/>
          <p:nvPr/>
        </p:nvSpPr>
        <p:spPr>
          <a:xfrm>
            <a:off x="3275856" y="4149080"/>
            <a:ext cx="1768433" cy="1569660"/>
          </a:xfrm>
          <a:prstGeom prst="rect">
            <a:avLst/>
          </a:prstGeom>
          <a:solidFill>
            <a:schemeClr val="bg1"/>
          </a:solidFill>
          <a:ln>
            <a:solidFill>
              <a:schemeClr val="accent1"/>
            </a:solidFill>
          </a:ln>
        </p:spPr>
        <p:txBody>
          <a:bodyPr wrap="none" rtlCol="0">
            <a:spAutoFit/>
          </a:bodyPr>
          <a:lstStyle/>
          <a:p>
            <a:r>
              <a:rPr lang="en-US" sz="1600" dirty="0" smtClean="0">
                <a:solidFill>
                  <a:srgbClr val="FF00FF"/>
                </a:solidFill>
              </a:rPr>
              <a:t>S</a:t>
            </a:r>
            <a:r>
              <a:rPr lang="en-US" sz="1600" baseline="-25000" dirty="0" smtClean="0">
                <a:solidFill>
                  <a:srgbClr val="FF00FF"/>
                </a:solidFill>
              </a:rPr>
              <a:t>c</a:t>
            </a:r>
            <a:r>
              <a:rPr lang="en-US" sz="1600" baseline="30000" dirty="0" smtClean="0">
                <a:solidFill>
                  <a:srgbClr val="FF00FF"/>
                </a:solidFill>
              </a:rPr>
              <a:t>½</a:t>
            </a:r>
            <a:r>
              <a:rPr lang="en-US" sz="1600" dirty="0" smtClean="0">
                <a:solidFill>
                  <a:srgbClr val="FF00FF"/>
                </a:solidFill>
              </a:rPr>
              <a:t>  [MW/mm</a:t>
            </a:r>
            <a:r>
              <a:rPr lang="en-US" sz="1600" baseline="30000" dirty="0" smtClean="0">
                <a:solidFill>
                  <a:srgbClr val="FF00FF"/>
                </a:solidFill>
              </a:rPr>
              <a:t>2</a:t>
            </a:r>
            <a:r>
              <a:rPr lang="en-US" sz="1600" dirty="0" smtClean="0">
                <a:solidFill>
                  <a:srgbClr val="FF00FF"/>
                </a:solidFill>
              </a:rPr>
              <a:t>]</a:t>
            </a:r>
          </a:p>
          <a:p>
            <a:r>
              <a:rPr lang="en-US" sz="1600" dirty="0" smtClean="0">
                <a:solidFill>
                  <a:srgbClr val="92D050"/>
                </a:solidFill>
              </a:rPr>
              <a:t>E</a:t>
            </a:r>
            <a:r>
              <a:rPr lang="en-US" sz="1600" baseline="-25000" dirty="0" smtClean="0">
                <a:solidFill>
                  <a:srgbClr val="92D050"/>
                </a:solidFill>
              </a:rPr>
              <a:t>s</a:t>
            </a:r>
            <a:r>
              <a:rPr lang="en-US" sz="1600" dirty="0" smtClean="0">
                <a:solidFill>
                  <a:srgbClr val="92D050"/>
                </a:solidFill>
              </a:rPr>
              <a:t> max [MV/m] </a:t>
            </a:r>
          </a:p>
          <a:p>
            <a:r>
              <a:rPr lang="en-US" sz="1600" dirty="0" err="1" smtClean="0">
                <a:solidFill>
                  <a:srgbClr val="FF0000"/>
                </a:solidFill>
              </a:rPr>
              <a:t>E</a:t>
            </a:r>
            <a:r>
              <a:rPr lang="en-US" sz="1600" baseline="-25000" dirty="0" err="1" smtClean="0">
                <a:solidFill>
                  <a:srgbClr val="FF0000"/>
                </a:solidFill>
              </a:rPr>
              <a:t>acc</a:t>
            </a:r>
            <a:r>
              <a:rPr lang="en-US" sz="1600" dirty="0" smtClean="0">
                <a:solidFill>
                  <a:srgbClr val="FF0000"/>
                </a:solidFill>
              </a:rPr>
              <a:t> [MV/m]</a:t>
            </a:r>
          </a:p>
          <a:p>
            <a:r>
              <a:rPr lang="en-US" sz="1600" dirty="0" smtClean="0">
                <a:solidFill>
                  <a:srgbClr val="0070C0"/>
                </a:solidFill>
              </a:rPr>
              <a:t>ΔT [°C]</a:t>
            </a:r>
          </a:p>
          <a:p>
            <a:r>
              <a:rPr lang="en-US" sz="1600" dirty="0" smtClean="0"/>
              <a:t>dashed – unloaded</a:t>
            </a:r>
          </a:p>
          <a:p>
            <a:r>
              <a:rPr lang="en-US" sz="1600" dirty="0" smtClean="0"/>
              <a:t>solid – loaded</a:t>
            </a:r>
            <a:endParaRPr 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7664" y="116632"/>
            <a:ext cx="5832648" cy="523220"/>
          </a:xfrm>
          <a:prstGeom prst="rect">
            <a:avLst/>
          </a:prstGeom>
          <a:noFill/>
        </p:spPr>
        <p:txBody>
          <a:bodyPr wrap="square" rtlCol="0">
            <a:spAutoFit/>
          </a:bodyPr>
          <a:lstStyle/>
          <a:p>
            <a:pPr algn="ctr"/>
            <a:r>
              <a:rPr lang="en-US" sz="2800" dirty="0" smtClean="0"/>
              <a:t>Accelerating structures – manufacture</a:t>
            </a:r>
            <a:endParaRPr lang="en-US" sz="2800" dirty="0"/>
          </a:p>
        </p:txBody>
      </p:sp>
      <p:pic>
        <p:nvPicPr>
          <p:cNvPr id="7" name="Picture 6" descr="TD18#2 before installation to Nextef IMG_0346.JPG"/>
          <p:cNvPicPr>
            <a:picLocks noChangeAspect="1"/>
          </p:cNvPicPr>
          <p:nvPr/>
        </p:nvPicPr>
        <p:blipFill>
          <a:blip r:embed="rId3" cstate="print"/>
          <a:stretch>
            <a:fillRect/>
          </a:stretch>
        </p:blipFill>
        <p:spPr>
          <a:xfrm>
            <a:off x="5652120" y="3789040"/>
            <a:ext cx="3396455" cy="1945202"/>
          </a:xfrm>
          <a:prstGeom prst="rect">
            <a:avLst/>
          </a:prstGeom>
        </p:spPr>
      </p:pic>
      <p:pic>
        <p:nvPicPr>
          <p:cNvPr id="9" name="Picture 8" descr="Picture1.jpg"/>
          <p:cNvPicPr>
            <a:picLocks noChangeAspect="1"/>
          </p:cNvPicPr>
          <p:nvPr/>
        </p:nvPicPr>
        <p:blipFill>
          <a:blip r:embed="rId4" cstate="print"/>
          <a:stretch>
            <a:fillRect/>
          </a:stretch>
        </p:blipFill>
        <p:spPr>
          <a:xfrm>
            <a:off x="5796136" y="1484784"/>
            <a:ext cx="3089439" cy="2057980"/>
          </a:xfrm>
          <a:prstGeom prst="rect">
            <a:avLst/>
          </a:prstGeom>
        </p:spPr>
      </p:pic>
      <p:sp>
        <p:nvSpPr>
          <p:cNvPr id="10" name="TextBox 9"/>
          <p:cNvSpPr txBox="1"/>
          <p:nvPr/>
        </p:nvSpPr>
        <p:spPr>
          <a:xfrm>
            <a:off x="3001634" y="1741568"/>
            <a:ext cx="1989834" cy="381285"/>
          </a:xfrm>
          <a:prstGeom prst="rect">
            <a:avLst/>
          </a:prstGeom>
          <a:noFill/>
        </p:spPr>
        <p:txBody>
          <a:bodyPr wrap="none" rtlCol="0">
            <a:spAutoFit/>
          </a:bodyPr>
          <a:lstStyle/>
          <a:p>
            <a:pPr fontAlgn="base">
              <a:spcBef>
                <a:spcPct val="0"/>
              </a:spcBef>
              <a:spcAft>
                <a:spcPct val="0"/>
              </a:spcAft>
            </a:pPr>
            <a:r>
              <a:rPr lang="en-US" sz="1600" b="1" dirty="0">
                <a:solidFill>
                  <a:prstClr val="white"/>
                </a:solidFill>
                <a:latin typeface="Arial" charset="0"/>
              </a:rPr>
              <a:t>TD18#3 at SLAC</a:t>
            </a:r>
          </a:p>
        </p:txBody>
      </p:sp>
      <p:sp>
        <p:nvSpPr>
          <p:cNvPr id="11" name="TextBox 10"/>
          <p:cNvSpPr txBox="1"/>
          <p:nvPr/>
        </p:nvSpPr>
        <p:spPr>
          <a:xfrm>
            <a:off x="2915816" y="3801194"/>
            <a:ext cx="1849019" cy="381285"/>
          </a:xfrm>
          <a:prstGeom prst="rect">
            <a:avLst/>
          </a:prstGeom>
          <a:noFill/>
        </p:spPr>
        <p:txBody>
          <a:bodyPr wrap="none" rtlCol="0">
            <a:spAutoFit/>
          </a:bodyPr>
          <a:lstStyle/>
          <a:p>
            <a:pPr fontAlgn="base">
              <a:spcBef>
                <a:spcPct val="0"/>
              </a:spcBef>
              <a:spcAft>
                <a:spcPct val="0"/>
              </a:spcAft>
            </a:pPr>
            <a:r>
              <a:rPr lang="en-US" sz="1600" b="1" dirty="0">
                <a:solidFill>
                  <a:prstClr val="white"/>
                </a:solidFill>
                <a:latin typeface="Arial" charset="0"/>
              </a:rPr>
              <a:t>TD18#2 at KEK</a:t>
            </a:r>
          </a:p>
        </p:txBody>
      </p:sp>
      <p:pic>
        <p:nvPicPr>
          <p:cNvPr id="12" name="Picture 11" descr="DSC04287.JPG"/>
          <p:cNvPicPr>
            <a:picLocks noChangeAspect="1"/>
          </p:cNvPicPr>
          <p:nvPr/>
        </p:nvPicPr>
        <p:blipFill>
          <a:blip r:embed="rId5" cstate="print"/>
          <a:srcRect/>
          <a:stretch>
            <a:fillRect/>
          </a:stretch>
        </p:blipFill>
        <p:spPr>
          <a:xfrm>
            <a:off x="179512" y="1772816"/>
            <a:ext cx="1568319" cy="3690163"/>
          </a:xfrm>
          <a:prstGeom prst="rect">
            <a:avLst/>
          </a:prstGeom>
        </p:spPr>
      </p:pic>
      <p:pic>
        <p:nvPicPr>
          <p:cNvPr id="13" name="Picture 2"/>
          <p:cNvPicPr>
            <a:picLocks noChangeAspect="1" noChangeArrowheads="1"/>
          </p:cNvPicPr>
          <p:nvPr/>
        </p:nvPicPr>
        <p:blipFill>
          <a:blip r:embed="rId6" cstate="print"/>
          <a:srcRect/>
          <a:stretch>
            <a:fillRect/>
          </a:stretch>
        </p:blipFill>
        <p:spPr bwMode="auto">
          <a:xfrm>
            <a:off x="1979712" y="872108"/>
            <a:ext cx="3505200" cy="2628900"/>
          </a:xfrm>
          <a:prstGeom prst="rect">
            <a:avLst/>
          </a:prstGeom>
          <a:noFill/>
          <a:ln w="9525">
            <a:noFill/>
            <a:miter lim="800000"/>
            <a:headEnd/>
            <a:tailEnd/>
          </a:ln>
        </p:spPr>
      </p:pic>
      <p:pic>
        <p:nvPicPr>
          <p:cNvPr id="14" name="Picture 3"/>
          <p:cNvPicPr>
            <a:picLocks noChangeAspect="1" noChangeArrowheads="1"/>
          </p:cNvPicPr>
          <p:nvPr/>
        </p:nvPicPr>
        <p:blipFill>
          <a:blip r:embed="rId7" cstate="print"/>
          <a:srcRect/>
          <a:stretch>
            <a:fillRect/>
          </a:stretch>
        </p:blipFill>
        <p:spPr bwMode="auto">
          <a:xfrm>
            <a:off x="1979712" y="3573016"/>
            <a:ext cx="3505200" cy="2628900"/>
          </a:xfrm>
          <a:prstGeom prst="rect">
            <a:avLst/>
          </a:prstGeom>
          <a:noFill/>
          <a:ln w="9525">
            <a:noFill/>
            <a:miter lim="800000"/>
            <a:headEnd/>
            <a:tailEnd/>
          </a:ln>
        </p:spPr>
      </p:pic>
      <p:sp>
        <p:nvSpPr>
          <p:cNvPr id="15" name="TextBox 14"/>
          <p:cNvSpPr txBox="1"/>
          <p:nvPr/>
        </p:nvSpPr>
        <p:spPr>
          <a:xfrm>
            <a:off x="179512" y="5733256"/>
            <a:ext cx="1470146" cy="369332"/>
          </a:xfrm>
          <a:prstGeom prst="rect">
            <a:avLst/>
          </a:prstGeom>
          <a:noFill/>
        </p:spPr>
        <p:txBody>
          <a:bodyPr wrap="none" rtlCol="0">
            <a:spAutoFit/>
          </a:bodyPr>
          <a:lstStyle/>
          <a:p>
            <a:r>
              <a:rPr lang="en-US" dirty="0" smtClean="0"/>
              <a:t>Stacking disks</a:t>
            </a:r>
            <a:endParaRPr lang="en-US" dirty="0"/>
          </a:p>
        </p:txBody>
      </p:sp>
      <p:sp>
        <p:nvSpPr>
          <p:cNvPr id="16" name="TextBox 15"/>
          <p:cNvSpPr txBox="1"/>
          <p:nvPr/>
        </p:nvSpPr>
        <p:spPr>
          <a:xfrm>
            <a:off x="1763688" y="6237312"/>
            <a:ext cx="4024179" cy="369332"/>
          </a:xfrm>
          <a:prstGeom prst="rect">
            <a:avLst/>
          </a:prstGeom>
          <a:noFill/>
        </p:spPr>
        <p:txBody>
          <a:bodyPr wrap="none" rtlCol="0">
            <a:spAutoFit/>
          </a:bodyPr>
          <a:lstStyle/>
          <a:p>
            <a:r>
              <a:rPr lang="en-US" dirty="0" smtClean="0"/>
              <a:t>Temperature treatment for high-gradient</a:t>
            </a:r>
            <a:endParaRPr lang="en-US" dirty="0"/>
          </a:p>
        </p:txBody>
      </p:sp>
      <p:sp>
        <p:nvSpPr>
          <p:cNvPr id="17" name="TextBox 16"/>
          <p:cNvSpPr txBox="1"/>
          <p:nvPr/>
        </p:nvSpPr>
        <p:spPr>
          <a:xfrm>
            <a:off x="6228184" y="6021288"/>
            <a:ext cx="2457789" cy="369332"/>
          </a:xfrm>
          <a:prstGeom prst="rect">
            <a:avLst/>
          </a:prstGeom>
          <a:noFill/>
        </p:spPr>
        <p:txBody>
          <a:bodyPr wrap="none" rtlCol="0">
            <a:spAutoFit/>
          </a:bodyPr>
          <a:lstStyle/>
          <a:p>
            <a:r>
              <a:rPr lang="en-US" dirty="0" smtClean="0"/>
              <a:t>Structures ready for test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1196752"/>
            <a:ext cx="8568952" cy="4524315"/>
          </a:xfrm>
          <a:prstGeom prst="rect">
            <a:avLst/>
          </a:prstGeom>
          <a:noFill/>
        </p:spPr>
        <p:txBody>
          <a:bodyPr wrap="square" rtlCol="0">
            <a:spAutoFit/>
          </a:bodyPr>
          <a:lstStyle/>
          <a:p>
            <a:r>
              <a:rPr lang="en-US" sz="2400" dirty="0" smtClean="0"/>
              <a:t>Our baseline treatment for high-gradient was developed by the NLC/JLC program. </a:t>
            </a:r>
          </a:p>
          <a:p>
            <a:r>
              <a:rPr lang="en-US" sz="2400" dirty="0" smtClean="0"/>
              <a:t>Our current understanding of </a:t>
            </a:r>
            <a:r>
              <a:rPr lang="en-US" sz="2400" i="1" dirty="0" smtClean="0"/>
              <a:t>why exactly</a:t>
            </a:r>
            <a:r>
              <a:rPr lang="en-US" sz="2400" dirty="0" smtClean="0"/>
              <a:t> it works is emerging from our ongoing breakdown physics study. Crystal dislocations appear to be the cause of our gradient limit (ok, there is still a debate!).</a:t>
            </a:r>
          </a:p>
          <a:p>
            <a:pPr marL="342900" indent="-342900">
              <a:buFont typeface="+mj-lt"/>
              <a:buAutoNum type="arabicPeriod"/>
            </a:pPr>
            <a:r>
              <a:rPr lang="en-US" sz="2400" b="1" dirty="0" smtClean="0"/>
              <a:t>Etching</a:t>
            </a:r>
            <a:r>
              <a:rPr lang="en-US" sz="2400" dirty="0" smtClean="0"/>
              <a:t> –Etching occurs preferentially at dislocations due to lower local work function. This is particularly important for milled surfaces, which have significant induced stress and consequently high dislocation density. Also removes particles. </a:t>
            </a:r>
          </a:p>
          <a:p>
            <a:pPr marL="342900" indent="-342900">
              <a:buFont typeface="+mj-lt"/>
              <a:buAutoNum type="arabicPeriod"/>
            </a:pPr>
            <a:r>
              <a:rPr lang="en-US" sz="2400" b="1" dirty="0" smtClean="0"/>
              <a:t>1050 °C hydrogen fire</a:t>
            </a:r>
            <a:r>
              <a:rPr lang="en-US" sz="2400" dirty="0" smtClean="0"/>
              <a:t>– Near melting point results in significant annealing. Relieves stresses and reduces dislocation density. Excellent removal of chemical contaminants. </a:t>
            </a:r>
          </a:p>
        </p:txBody>
      </p:sp>
      <p:sp>
        <p:nvSpPr>
          <p:cNvPr id="3" name="TextBox 2"/>
          <p:cNvSpPr txBox="1"/>
          <p:nvPr/>
        </p:nvSpPr>
        <p:spPr>
          <a:xfrm>
            <a:off x="2195736" y="260648"/>
            <a:ext cx="4567212" cy="523220"/>
          </a:xfrm>
          <a:prstGeom prst="rect">
            <a:avLst/>
          </a:prstGeom>
          <a:noFill/>
        </p:spPr>
        <p:txBody>
          <a:bodyPr wrap="none" rtlCol="0">
            <a:spAutoFit/>
          </a:bodyPr>
          <a:lstStyle/>
          <a:p>
            <a:r>
              <a:rPr lang="en-US" sz="2800" dirty="0" smtClean="0"/>
              <a:t>Preparation for high-gradients</a:t>
            </a:r>
            <a:endParaRPr lang="en-US"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Higo\2010\Reports_Papers_Conferences_Talks\100707 for Yoshida KEK大学院勧誘ポスター\Cover page Nextef inside shield.jpg"/>
          <p:cNvPicPr>
            <a:picLocks noChangeAspect="1" noChangeArrowheads="1"/>
          </p:cNvPicPr>
          <p:nvPr/>
        </p:nvPicPr>
        <p:blipFill>
          <a:blip r:embed="rId3" cstate="print"/>
          <a:srcRect/>
          <a:stretch>
            <a:fillRect/>
          </a:stretch>
        </p:blipFill>
        <p:spPr bwMode="auto">
          <a:xfrm>
            <a:off x="3995936" y="2060848"/>
            <a:ext cx="4788024" cy="2233915"/>
          </a:xfrm>
          <a:prstGeom prst="rect">
            <a:avLst/>
          </a:prstGeom>
          <a:noFill/>
        </p:spPr>
      </p:pic>
      <p:pic>
        <p:nvPicPr>
          <p:cNvPr id="3" name="Picture 4" descr="C:\Higo\2010\Reports_Papers_Conferences_Talks\100913-17_LINAC10\Higo\Oral Presentation\NLCTA Accelerator Structure setup.jpg"/>
          <p:cNvPicPr>
            <a:picLocks noChangeAspect="1" noChangeArrowheads="1"/>
          </p:cNvPicPr>
          <p:nvPr/>
        </p:nvPicPr>
        <p:blipFill>
          <a:blip r:embed="rId4" cstate="print"/>
          <a:srcRect/>
          <a:stretch>
            <a:fillRect/>
          </a:stretch>
        </p:blipFill>
        <p:spPr bwMode="auto">
          <a:xfrm>
            <a:off x="179512" y="1772816"/>
            <a:ext cx="3386328" cy="2715768"/>
          </a:xfrm>
          <a:prstGeom prst="rect">
            <a:avLst/>
          </a:prstGeom>
          <a:noFill/>
        </p:spPr>
      </p:pic>
      <p:sp>
        <p:nvSpPr>
          <p:cNvPr id="4" name="TextBox 3"/>
          <p:cNvSpPr txBox="1"/>
          <p:nvPr/>
        </p:nvSpPr>
        <p:spPr>
          <a:xfrm>
            <a:off x="1475656" y="260648"/>
            <a:ext cx="6385338" cy="954107"/>
          </a:xfrm>
          <a:prstGeom prst="rect">
            <a:avLst/>
          </a:prstGeom>
          <a:noFill/>
        </p:spPr>
        <p:txBody>
          <a:bodyPr wrap="none" rtlCol="0">
            <a:spAutoFit/>
          </a:bodyPr>
          <a:lstStyle/>
          <a:p>
            <a:r>
              <a:rPr lang="en-US" sz="2800" dirty="0" smtClean="0"/>
              <a:t>Prototype accelerating structure test areas</a:t>
            </a:r>
          </a:p>
          <a:p>
            <a:pPr algn="ctr"/>
            <a:r>
              <a:rPr lang="en-US" sz="2800" dirty="0" smtClean="0"/>
              <a:t>(klystron based)</a:t>
            </a:r>
            <a:endParaRPr lang="en-US" sz="2800" dirty="0"/>
          </a:p>
        </p:txBody>
      </p:sp>
      <p:sp>
        <p:nvSpPr>
          <p:cNvPr id="5" name="TextBox 4"/>
          <p:cNvSpPr txBox="1"/>
          <p:nvPr/>
        </p:nvSpPr>
        <p:spPr>
          <a:xfrm>
            <a:off x="899592" y="4869160"/>
            <a:ext cx="1974643" cy="461665"/>
          </a:xfrm>
          <a:prstGeom prst="rect">
            <a:avLst/>
          </a:prstGeom>
          <a:noFill/>
        </p:spPr>
        <p:txBody>
          <a:bodyPr wrap="none" rtlCol="0">
            <a:spAutoFit/>
          </a:bodyPr>
          <a:lstStyle/>
          <a:p>
            <a:r>
              <a:rPr lang="en-US" sz="2400" dirty="0" smtClean="0"/>
              <a:t>NLCTA at SLAC</a:t>
            </a:r>
            <a:endParaRPr lang="en-US" sz="2400" dirty="0"/>
          </a:p>
        </p:txBody>
      </p:sp>
      <p:sp>
        <p:nvSpPr>
          <p:cNvPr id="6" name="TextBox 5"/>
          <p:cNvSpPr txBox="1"/>
          <p:nvPr/>
        </p:nvSpPr>
        <p:spPr>
          <a:xfrm>
            <a:off x="5508104" y="4869160"/>
            <a:ext cx="1867947" cy="461665"/>
          </a:xfrm>
          <a:prstGeom prst="rect">
            <a:avLst/>
          </a:prstGeom>
          <a:noFill/>
        </p:spPr>
        <p:txBody>
          <a:bodyPr wrap="none" rtlCol="0">
            <a:spAutoFit/>
          </a:bodyPr>
          <a:lstStyle/>
          <a:p>
            <a:r>
              <a:rPr lang="en-US" sz="2400" dirty="0" err="1" smtClean="0"/>
              <a:t>Nextef</a:t>
            </a:r>
            <a:r>
              <a:rPr lang="en-US" sz="2400" dirty="0" smtClean="0"/>
              <a:t> at KEK</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07504" y="980728"/>
          <a:ext cx="8928991" cy="5226873"/>
        </p:xfrm>
        <a:graphic>
          <a:graphicData uri="http://schemas.openxmlformats.org/drawingml/2006/table">
            <a:tbl>
              <a:tblPr firstRow="1" bandRow="1">
                <a:tableStyleId>{2D5ABB26-0587-4C30-8999-92F81FD0307C}</a:tableStyleId>
              </a:tblPr>
              <a:tblGrid>
                <a:gridCol w="984567"/>
                <a:gridCol w="1154833"/>
                <a:gridCol w="945576"/>
                <a:gridCol w="984567"/>
                <a:gridCol w="1444033"/>
                <a:gridCol w="1640947"/>
                <a:gridCol w="1774468"/>
              </a:tblGrid>
              <a:tr h="798131">
                <a:tc>
                  <a:txBody>
                    <a:bodyPr/>
                    <a:lstStyle/>
                    <a:p>
                      <a:r>
                        <a:rPr lang="en-US" sz="1600" dirty="0" smtClean="0"/>
                        <a:t>Structure type</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1600" dirty="0" smtClean="0"/>
                        <a:t>Fabrication</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1600" dirty="0" smtClean="0"/>
                        <a:t>Test location</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1600" dirty="0" smtClean="0"/>
                        <a:t>Total testing time [hr]</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1600" dirty="0" smtClean="0"/>
                        <a:t>Unloaded gradient [MV/m]</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1600" dirty="0" smtClean="0"/>
                        <a:t>Flat top pulse length  [ns]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US" sz="1600" dirty="0" smtClean="0"/>
                        <a:t>Breakdown rate</a:t>
                      </a:r>
                    </a:p>
                    <a:p>
                      <a:r>
                        <a:rPr lang="en-US" sz="1600" dirty="0" smtClean="0"/>
                        <a:t>[1/pulse/meter]</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424977">
                <a:tc>
                  <a:txBody>
                    <a:bodyPr/>
                    <a:lstStyle/>
                    <a:p>
                      <a:r>
                        <a:rPr lang="en-US" sz="1600" dirty="0" smtClean="0"/>
                        <a:t>T18</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US" sz="1600" dirty="0" smtClean="0">
                          <a:solidFill>
                            <a:schemeClr val="tx2"/>
                          </a:solidFill>
                        </a:rPr>
                        <a:t>KEK/SLAC</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SLAC</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1400</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105</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230</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2"/>
                          </a:solidFill>
                        </a:rPr>
                        <a:t>1.6x10</a:t>
                      </a:r>
                      <a:r>
                        <a:rPr lang="en-US" sz="1600" baseline="30000" dirty="0" smtClean="0">
                          <a:solidFill>
                            <a:schemeClr val="tx2"/>
                          </a:solidFill>
                        </a:rPr>
                        <a:t>-6</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24977">
                <a:tc>
                  <a:txBody>
                    <a:bodyPr/>
                    <a:lstStyle/>
                    <a:p>
                      <a:r>
                        <a:rPr lang="en-US" sz="1600" dirty="0" smtClean="0"/>
                        <a:t>T18</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2"/>
                          </a:solidFill>
                        </a:rPr>
                        <a:t>KEK/SLAC</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KEK</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3900</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102</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252</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2"/>
                          </a:solidFill>
                        </a:rPr>
                        <a:t>8x10</a:t>
                      </a:r>
                      <a:r>
                        <a:rPr lang="en-US" sz="1600" baseline="30000" dirty="0" smtClean="0">
                          <a:solidFill>
                            <a:schemeClr val="tx2"/>
                          </a:solidFill>
                        </a:rPr>
                        <a:t>-7</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24977">
                <a:tc>
                  <a:txBody>
                    <a:bodyPr/>
                    <a:lstStyle/>
                    <a:p>
                      <a:r>
                        <a:rPr lang="en-US" sz="1600" dirty="0" smtClean="0"/>
                        <a:t>T18</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2"/>
                          </a:solidFill>
                        </a:rPr>
                        <a:t>KEK/SLAC</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SLAC</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rgbClr val="00B050"/>
                          </a:solidFill>
                        </a:rPr>
                        <a:t>280</a:t>
                      </a:r>
                      <a:endParaRPr lang="en-US" sz="1600" dirty="0">
                        <a:solidFill>
                          <a:srgbClr val="00B05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110</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230</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2"/>
                          </a:solidFill>
                        </a:rPr>
                        <a:t>7.7x10</a:t>
                      </a:r>
                      <a:r>
                        <a:rPr lang="en-US" sz="1600" baseline="30000" dirty="0" smtClean="0">
                          <a:solidFill>
                            <a:schemeClr val="tx2"/>
                          </a:solidFill>
                        </a:rPr>
                        <a:t>-5</a:t>
                      </a:r>
                      <a:endParaRPr lang="en-US" sz="1600" dirty="0" smtClean="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24977">
                <a:tc>
                  <a:txBody>
                    <a:bodyPr/>
                    <a:lstStyle/>
                    <a:p>
                      <a:r>
                        <a:rPr lang="en-US" sz="1600" dirty="0" smtClean="0"/>
                        <a:t>T18</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US" sz="1600" dirty="0" smtClean="0">
                          <a:solidFill>
                            <a:schemeClr val="tx2"/>
                          </a:solidFill>
                        </a:rPr>
                        <a:t>CERN</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SLAC</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550</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90</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230</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2"/>
                          </a:solidFill>
                        </a:rPr>
                        <a:t>1.3x10</a:t>
                      </a:r>
                      <a:r>
                        <a:rPr lang="en-US" sz="1600" baseline="30000" dirty="0" smtClean="0">
                          <a:solidFill>
                            <a:schemeClr val="tx2"/>
                          </a:solidFill>
                        </a:rPr>
                        <a:t>-6</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24977">
                <a:tc rowSpan="2">
                  <a:txBody>
                    <a:bodyPr/>
                    <a:lstStyle/>
                    <a:p>
                      <a:r>
                        <a:rPr lang="en-US" sz="1600" dirty="0" smtClean="0"/>
                        <a:t>TD18</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2"/>
                          </a:solidFill>
                        </a:rPr>
                        <a:t>KEK/SLAC</a:t>
                      </a:r>
                      <a:endParaRPr lang="en-US" sz="16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r>
                        <a:rPr lang="en-US" sz="1600" dirty="0" smtClean="0">
                          <a:solidFill>
                            <a:schemeClr val="tx2"/>
                          </a:solidFill>
                        </a:rPr>
                        <a:t>SLAC</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r>
                        <a:rPr lang="en-US" sz="1600" dirty="0" smtClean="0">
                          <a:solidFill>
                            <a:schemeClr val="tx2"/>
                          </a:solidFill>
                        </a:rPr>
                        <a:t>1300</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rgbClr val="FF0000"/>
                          </a:solidFill>
                        </a:rPr>
                        <a:t>85 (a)</a:t>
                      </a:r>
                      <a:endParaRPr lang="en-US" sz="16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rgbClr val="FF0000"/>
                          </a:solidFill>
                        </a:rPr>
                        <a:t>230</a:t>
                      </a:r>
                      <a:endParaRPr lang="en-US" sz="16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rgbClr val="FF0000"/>
                          </a:solidFill>
                        </a:rPr>
                        <a:t>2.4x10</a:t>
                      </a:r>
                      <a:r>
                        <a:rPr lang="en-US" sz="1600" baseline="30000" dirty="0" smtClean="0">
                          <a:solidFill>
                            <a:srgbClr val="FF0000"/>
                          </a:solidFill>
                        </a:rPr>
                        <a:t>-6</a:t>
                      </a:r>
                      <a:endParaRPr lang="en-US" sz="1600" baseline="300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24977">
                <a:tc vMerge="1">
                  <a:txBody>
                    <a:bodyPr/>
                    <a:lstStyle/>
                    <a:p>
                      <a:endParaRPr lang="en-US" dirty="0"/>
                    </a:p>
                  </a:txBody>
                  <a:tcPr/>
                </a:tc>
                <a:tc vMerge="1">
                  <a:txBody>
                    <a:bodyPr/>
                    <a:lstStyle/>
                    <a:p>
                      <a:endParaRPr lang="en-US" dirty="0">
                        <a:solidFill>
                          <a:schemeClr val="tx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a:txBody>
                    <a:bodyPr/>
                    <a:lstStyle/>
                    <a:p>
                      <a:r>
                        <a:rPr lang="en-US" sz="1600" dirty="0" smtClean="0">
                          <a:solidFill>
                            <a:schemeClr val="tx2"/>
                          </a:solidFill>
                        </a:rPr>
                        <a:t>100 (b)</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230</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2"/>
                          </a:solidFill>
                        </a:rPr>
                        <a:t>7.6x10</a:t>
                      </a:r>
                      <a:r>
                        <a:rPr lang="en-US" sz="1600" baseline="30000" dirty="0" smtClean="0">
                          <a:solidFill>
                            <a:schemeClr val="tx2"/>
                          </a:solidFill>
                        </a:rPr>
                        <a:t>-5</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24977">
                <a:tc rowSpan="2">
                  <a:txBody>
                    <a:bodyPr/>
                    <a:lstStyle/>
                    <a:p>
                      <a:r>
                        <a:rPr lang="en-US" sz="1600" dirty="0" smtClean="0"/>
                        <a:t>TD18</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rowSpan="2">
                  <a:txBody>
                    <a:bodyPr/>
                    <a:lstStyle/>
                    <a:p>
                      <a:r>
                        <a:rPr lang="en-US" sz="1600" dirty="0" smtClean="0">
                          <a:solidFill>
                            <a:schemeClr val="tx2"/>
                          </a:solidFill>
                        </a:rPr>
                        <a:t>KEK/SLAC</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r>
                        <a:rPr lang="en-US" sz="1600" dirty="0" smtClean="0">
                          <a:solidFill>
                            <a:schemeClr val="tx2"/>
                          </a:solidFill>
                        </a:rPr>
                        <a:t>KEK</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r>
                        <a:rPr lang="en-US" sz="1600" dirty="0" smtClean="0">
                          <a:solidFill>
                            <a:srgbClr val="00B050"/>
                          </a:solidFill>
                        </a:rPr>
                        <a:t>3200</a:t>
                      </a:r>
                      <a:endParaRPr lang="en-US" sz="1600" dirty="0">
                        <a:solidFill>
                          <a:srgbClr val="00B05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rgbClr val="FF0000"/>
                          </a:solidFill>
                        </a:rPr>
                        <a:t>87 (a)</a:t>
                      </a:r>
                      <a:endParaRPr lang="en-US" sz="16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rgbClr val="FF0000"/>
                          </a:solidFill>
                        </a:rPr>
                        <a:t>252</a:t>
                      </a:r>
                      <a:endParaRPr lang="en-US" sz="16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rgbClr val="FF0000"/>
                          </a:solidFill>
                        </a:rPr>
                        <a:t>2x10</a:t>
                      </a:r>
                      <a:r>
                        <a:rPr lang="en-US" sz="1600" baseline="30000" dirty="0" smtClean="0">
                          <a:solidFill>
                            <a:srgbClr val="FF0000"/>
                          </a:solidFill>
                        </a:rPr>
                        <a:t>-6</a:t>
                      </a:r>
                      <a:endParaRPr lang="en-US" sz="1600" dirty="0">
                        <a:solidFill>
                          <a:srgbClr val="FF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24977">
                <a:tc vMerge="1">
                  <a:txBody>
                    <a:bodyPr/>
                    <a:lstStyle/>
                    <a:p>
                      <a:endParaRPr lang="en-US" dirty="0"/>
                    </a:p>
                  </a:txBody>
                  <a:tcPr/>
                </a:tc>
                <a:tc vMerge="1">
                  <a:txBody>
                    <a:bodyPr/>
                    <a:lstStyle/>
                    <a:p>
                      <a:endParaRPr lang="en-US" dirty="0">
                        <a:solidFill>
                          <a:schemeClr val="tx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a:txBody>
                    <a:bodyPr/>
                    <a:lstStyle/>
                    <a:p>
                      <a:r>
                        <a:rPr lang="en-US" sz="1600" dirty="0" smtClean="0">
                          <a:solidFill>
                            <a:schemeClr val="tx2"/>
                          </a:solidFill>
                        </a:rPr>
                        <a:t>102 (b)</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252</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2"/>
                          </a:solidFill>
                        </a:rPr>
                        <a:t>1.4x10</a:t>
                      </a:r>
                      <a:r>
                        <a:rPr lang="en-US" sz="1600" baseline="30000" dirty="0" smtClean="0">
                          <a:solidFill>
                            <a:schemeClr val="tx2"/>
                          </a:solidFill>
                        </a:rPr>
                        <a:t>-5</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24977">
                <a:tc>
                  <a:txBody>
                    <a:bodyPr/>
                    <a:lstStyle/>
                    <a:p>
                      <a:r>
                        <a:rPr lang="en-US" sz="1600" dirty="0" smtClean="0"/>
                        <a:t>T24</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lang="en-US" sz="1600" dirty="0" smtClean="0">
                          <a:solidFill>
                            <a:schemeClr val="tx2"/>
                          </a:solidFill>
                        </a:rPr>
                        <a:t>KEK/SLAC</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SLAC</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rgbClr val="00B050"/>
                          </a:solidFill>
                        </a:rPr>
                        <a:t>200</a:t>
                      </a:r>
                      <a:endParaRPr lang="en-US" sz="1600" dirty="0">
                        <a:solidFill>
                          <a:srgbClr val="00B05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92</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200</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2"/>
                          </a:solidFill>
                        </a:rPr>
                        <a:t>9.8x10</a:t>
                      </a:r>
                      <a:r>
                        <a:rPr lang="en-US" sz="1600" baseline="30000" dirty="0" smtClean="0">
                          <a:solidFill>
                            <a:schemeClr val="tx2"/>
                          </a:solidFill>
                        </a:rPr>
                        <a:t>-5</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61648">
                <a:tc>
                  <a:txBody>
                    <a:bodyPr/>
                    <a:lstStyle/>
                    <a:p>
                      <a:r>
                        <a:rPr lang="en-US" sz="1600" dirty="0" smtClean="0"/>
                        <a:t>TD24</a:t>
                      </a:r>
                      <a:endParaRPr 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r>
                        <a:rPr lang="en-US" sz="1600" dirty="0" smtClean="0">
                          <a:solidFill>
                            <a:schemeClr val="tx2"/>
                          </a:solidFill>
                        </a:rPr>
                        <a:t>CERN</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TBTS </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rgbClr val="00B050"/>
                          </a:solidFill>
                        </a:rPr>
                        <a:t>&lt;1 (0.8Hz)</a:t>
                      </a:r>
                      <a:endParaRPr lang="en-US" sz="1600" dirty="0">
                        <a:solidFill>
                          <a:srgbClr val="00B05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55</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 100</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600" dirty="0" smtClean="0">
                          <a:solidFill>
                            <a:schemeClr val="tx2"/>
                          </a:solidFill>
                        </a:rPr>
                        <a:t>O(10</a:t>
                      </a:r>
                      <a:r>
                        <a:rPr lang="en-US" sz="1600" baseline="30000" dirty="0" smtClean="0">
                          <a:solidFill>
                            <a:schemeClr val="tx2"/>
                          </a:solidFill>
                        </a:rPr>
                        <a:t>-2</a:t>
                      </a:r>
                      <a:r>
                        <a:rPr lang="en-US" sz="1600" baseline="0" dirty="0" smtClean="0">
                          <a:solidFill>
                            <a:schemeClr val="tx2"/>
                          </a:solidFill>
                        </a:rPr>
                        <a:t>)</a:t>
                      </a:r>
                      <a:endParaRPr lang="en-US" sz="1600" dirty="0">
                        <a:solidFill>
                          <a:schemeClr val="tx2"/>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5" name="TextBox 4"/>
          <p:cNvSpPr txBox="1"/>
          <p:nvPr/>
        </p:nvSpPr>
        <p:spPr>
          <a:xfrm>
            <a:off x="395536" y="188640"/>
            <a:ext cx="8286808" cy="461665"/>
          </a:xfrm>
          <a:prstGeom prst="rect">
            <a:avLst/>
          </a:prstGeom>
          <a:noFill/>
        </p:spPr>
        <p:txBody>
          <a:bodyPr wrap="square" rtlCol="0">
            <a:spAutoFit/>
          </a:bodyPr>
          <a:lstStyle/>
          <a:p>
            <a:pPr algn="ctr"/>
            <a:r>
              <a:rPr lang="en-US" sz="2400" b="1" dirty="0" smtClean="0">
                <a:solidFill>
                  <a:schemeClr val="tx2"/>
                </a:solidFill>
              </a:rPr>
              <a:t>Summary of CLIC accelerating structure test results</a:t>
            </a:r>
            <a:endParaRPr lang="en-US" sz="2400" b="1" dirty="0">
              <a:solidFill>
                <a:schemeClr val="tx2"/>
              </a:solidFill>
            </a:endParaRPr>
          </a:p>
        </p:txBody>
      </p:sp>
      <p:sp>
        <p:nvSpPr>
          <p:cNvPr id="6" name="TextBox 5"/>
          <p:cNvSpPr txBox="1"/>
          <p:nvPr/>
        </p:nvSpPr>
        <p:spPr>
          <a:xfrm>
            <a:off x="611560" y="6237312"/>
            <a:ext cx="7611314" cy="369332"/>
          </a:xfrm>
          <a:prstGeom prst="rect">
            <a:avLst/>
          </a:prstGeom>
          <a:noFill/>
        </p:spPr>
        <p:txBody>
          <a:bodyPr wrap="none" rtlCol="0">
            <a:spAutoFit/>
          </a:bodyPr>
          <a:lstStyle/>
          <a:p>
            <a:r>
              <a:rPr lang="en-US" dirty="0" smtClean="0">
                <a:solidFill>
                  <a:srgbClr val="00B050"/>
                </a:solidFill>
              </a:rPr>
              <a:t>conditioning continues </a:t>
            </a:r>
            <a:r>
              <a:rPr lang="en-US" dirty="0" smtClean="0"/>
              <a:t>(a) BDR specification run (b) gradient specification run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ight Arrow 32"/>
          <p:cNvSpPr/>
          <p:nvPr/>
        </p:nvSpPr>
        <p:spPr>
          <a:xfrm>
            <a:off x="5076056" y="4176000"/>
            <a:ext cx="360040" cy="360040"/>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07504" y="5733256"/>
            <a:ext cx="9036496" cy="923330"/>
          </a:xfrm>
          <a:prstGeom prst="rect">
            <a:avLst/>
          </a:prstGeom>
          <a:noFill/>
        </p:spPr>
        <p:txBody>
          <a:bodyPr wrap="square" rtlCol="0">
            <a:spAutoFit/>
          </a:bodyPr>
          <a:lstStyle/>
          <a:p>
            <a:r>
              <a:rPr lang="en-US" dirty="0" smtClean="0"/>
              <a:t>Scaling to CLIC conditions: Scaled from lowest measured BDR to </a:t>
            </a:r>
            <a:r>
              <a:rPr lang="en-US" i="1" dirty="0" smtClean="0"/>
              <a:t>BDR</a:t>
            </a:r>
            <a:r>
              <a:rPr lang="en-US" dirty="0" smtClean="0"/>
              <a:t>=4*10</a:t>
            </a:r>
            <a:r>
              <a:rPr lang="en-US" baseline="30000" dirty="0" smtClean="0"/>
              <a:t>-7</a:t>
            </a:r>
            <a:r>
              <a:rPr lang="en-US" dirty="0" smtClean="0"/>
              <a:t> and </a:t>
            </a:r>
            <a:r>
              <a:rPr lang="en-US" i="1" dirty="0" smtClean="0">
                <a:sym typeface="Symbol"/>
              </a:rPr>
              <a:t></a:t>
            </a:r>
            <a:r>
              <a:rPr lang="en-US" dirty="0" smtClean="0">
                <a:sym typeface="Symbol"/>
              </a:rPr>
              <a:t>=180 ns (CLIC flat-top is 170 ns)</a:t>
            </a:r>
            <a:r>
              <a:rPr lang="en-US" dirty="0" smtClean="0"/>
              <a:t>, using standard </a:t>
            </a:r>
            <a:r>
              <a:rPr lang="en-US" i="1" dirty="0" smtClean="0"/>
              <a:t>E</a:t>
            </a:r>
            <a:r>
              <a:rPr lang="en-US" baseline="30000" dirty="0" smtClean="0"/>
              <a:t>29</a:t>
            </a:r>
            <a:r>
              <a:rPr lang="en-US" i="1" dirty="0" smtClean="0">
                <a:sym typeface="Symbol"/>
              </a:rPr>
              <a:t></a:t>
            </a:r>
            <a:r>
              <a:rPr lang="en-US" baseline="30000" dirty="0" smtClean="0">
                <a:sym typeface="Symbol"/>
              </a:rPr>
              <a:t>5</a:t>
            </a:r>
            <a:r>
              <a:rPr lang="en-US" i="1" dirty="0" smtClean="0"/>
              <a:t>/BDR</a:t>
            </a:r>
            <a:r>
              <a:rPr lang="en-US" baseline="30000" dirty="0" smtClean="0">
                <a:sym typeface="Symbol"/>
              </a:rPr>
              <a:t> </a:t>
            </a:r>
            <a:r>
              <a:rPr lang="en-US" dirty="0" smtClean="0"/>
              <a:t>=const. Correction to compensate for beam loading not included – expected to be less than about 7%.</a:t>
            </a:r>
          </a:p>
        </p:txBody>
      </p:sp>
      <p:sp>
        <p:nvSpPr>
          <p:cNvPr id="9" name="TextBox 8"/>
          <p:cNvSpPr txBox="1"/>
          <p:nvPr/>
        </p:nvSpPr>
        <p:spPr>
          <a:xfrm>
            <a:off x="33276" y="1052736"/>
            <a:ext cx="2018444" cy="523220"/>
          </a:xfrm>
          <a:prstGeom prst="rect">
            <a:avLst/>
          </a:prstGeom>
          <a:noFill/>
        </p:spPr>
        <p:txBody>
          <a:bodyPr wrap="square" rtlCol="0">
            <a:spAutoFit/>
          </a:bodyPr>
          <a:lstStyle/>
          <a:p>
            <a:r>
              <a:rPr lang="en-US" sz="1400" b="1" dirty="0" smtClean="0">
                <a:solidFill>
                  <a:srgbClr val="00B050"/>
                </a:solidFill>
              </a:rPr>
              <a:t>T18 by KEK/SLAC </a:t>
            </a:r>
          </a:p>
          <a:p>
            <a:r>
              <a:rPr lang="en-US" sz="1400" b="1" dirty="0" smtClean="0">
                <a:solidFill>
                  <a:srgbClr val="00B050"/>
                </a:solidFill>
              </a:rPr>
              <a:t>at SLAC #1</a:t>
            </a:r>
            <a:endParaRPr lang="en-US" sz="1400" b="1" dirty="0">
              <a:solidFill>
                <a:srgbClr val="00B050"/>
              </a:solidFill>
            </a:endParaRPr>
          </a:p>
        </p:txBody>
      </p:sp>
      <p:sp>
        <p:nvSpPr>
          <p:cNvPr id="12" name="TextBox 11"/>
          <p:cNvSpPr txBox="1"/>
          <p:nvPr/>
        </p:nvSpPr>
        <p:spPr>
          <a:xfrm>
            <a:off x="35496" y="1681063"/>
            <a:ext cx="1944216" cy="523220"/>
          </a:xfrm>
          <a:prstGeom prst="rect">
            <a:avLst/>
          </a:prstGeom>
          <a:noFill/>
        </p:spPr>
        <p:txBody>
          <a:bodyPr wrap="square" rtlCol="0">
            <a:spAutoFit/>
          </a:bodyPr>
          <a:lstStyle/>
          <a:p>
            <a:r>
              <a:rPr lang="en-US" sz="1400" b="1" dirty="0" smtClean="0">
                <a:solidFill>
                  <a:srgbClr val="00B050"/>
                </a:solidFill>
              </a:rPr>
              <a:t>T18 by KEK/SLAC</a:t>
            </a:r>
          </a:p>
          <a:p>
            <a:r>
              <a:rPr lang="en-US" sz="1400" b="1" dirty="0" smtClean="0">
                <a:solidFill>
                  <a:srgbClr val="00B050"/>
                </a:solidFill>
              </a:rPr>
              <a:t>at KEK</a:t>
            </a:r>
            <a:endParaRPr lang="en-US" sz="1400" b="1" dirty="0">
              <a:solidFill>
                <a:srgbClr val="00B050"/>
              </a:solidFill>
            </a:endParaRPr>
          </a:p>
        </p:txBody>
      </p:sp>
      <p:sp>
        <p:nvSpPr>
          <p:cNvPr id="13" name="TextBox 12"/>
          <p:cNvSpPr txBox="1"/>
          <p:nvPr/>
        </p:nvSpPr>
        <p:spPr>
          <a:xfrm>
            <a:off x="35496" y="2905780"/>
            <a:ext cx="1190511" cy="523220"/>
          </a:xfrm>
          <a:prstGeom prst="rect">
            <a:avLst/>
          </a:prstGeom>
          <a:noFill/>
        </p:spPr>
        <p:txBody>
          <a:bodyPr wrap="square" rtlCol="0">
            <a:spAutoFit/>
          </a:bodyPr>
          <a:lstStyle/>
          <a:p>
            <a:r>
              <a:rPr lang="en-US" sz="1400" b="1" dirty="0" smtClean="0">
                <a:solidFill>
                  <a:srgbClr val="00B050"/>
                </a:solidFill>
              </a:rPr>
              <a:t>T18 by CERN</a:t>
            </a:r>
          </a:p>
          <a:p>
            <a:r>
              <a:rPr lang="en-US" sz="1400" b="1" dirty="0" smtClean="0">
                <a:solidFill>
                  <a:srgbClr val="00B050"/>
                </a:solidFill>
              </a:rPr>
              <a:t>at SLAC</a:t>
            </a:r>
            <a:endParaRPr lang="en-US" sz="1400" b="1" dirty="0">
              <a:solidFill>
                <a:srgbClr val="00B050"/>
              </a:solidFill>
            </a:endParaRPr>
          </a:p>
        </p:txBody>
      </p:sp>
      <p:sp>
        <p:nvSpPr>
          <p:cNvPr id="14" name="TextBox 13"/>
          <p:cNvSpPr txBox="1"/>
          <p:nvPr/>
        </p:nvSpPr>
        <p:spPr>
          <a:xfrm>
            <a:off x="58523" y="3481844"/>
            <a:ext cx="1633157" cy="523220"/>
          </a:xfrm>
          <a:prstGeom prst="rect">
            <a:avLst/>
          </a:prstGeom>
          <a:noFill/>
        </p:spPr>
        <p:txBody>
          <a:bodyPr wrap="square" rtlCol="0">
            <a:spAutoFit/>
          </a:bodyPr>
          <a:lstStyle/>
          <a:p>
            <a:r>
              <a:rPr lang="en-US" sz="1400" b="1" dirty="0" smtClean="0">
                <a:solidFill>
                  <a:schemeClr val="tx2"/>
                </a:solidFill>
              </a:rPr>
              <a:t>TD18 by KEK/SLAC</a:t>
            </a:r>
          </a:p>
          <a:p>
            <a:r>
              <a:rPr lang="en-US" sz="1400" b="1" dirty="0" smtClean="0">
                <a:solidFill>
                  <a:schemeClr val="tx2"/>
                </a:solidFill>
              </a:rPr>
              <a:t>at SLAC</a:t>
            </a:r>
            <a:endParaRPr lang="en-US" sz="1400" b="1" dirty="0">
              <a:solidFill>
                <a:schemeClr val="tx2"/>
              </a:solidFill>
            </a:endParaRPr>
          </a:p>
        </p:txBody>
      </p:sp>
      <p:sp>
        <p:nvSpPr>
          <p:cNvPr id="15" name="TextBox 14"/>
          <p:cNvSpPr txBox="1"/>
          <p:nvPr/>
        </p:nvSpPr>
        <p:spPr>
          <a:xfrm>
            <a:off x="35496" y="4077072"/>
            <a:ext cx="1633157" cy="523220"/>
          </a:xfrm>
          <a:prstGeom prst="rect">
            <a:avLst/>
          </a:prstGeom>
          <a:noFill/>
        </p:spPr>
        <p:txBody>
          <a:bodyPr wrap="square" rtlCol="0">
            <a:spAutoFit/>
          </a:bodyPr>
          <a:lstStyle/>
          <a:p>
            <a:r>
              <a:rPr lang="en-US" sz="1400" b="1" dirty="0" smtClean="0">
                <a:solidFill>
                  <a:schemeClr val="tx2"/>
                </a:solidFill>
              </a:rPr>
              <a:t>TD18 by KEK/SLAC</a:t>
            </a:r>
          </a:p>
          <a:p>
            <a:r>
              <a:rPr lang="en-US" sz="1400" b="1" dirty="0" smtClean="0">
                <a:solidFill>
                  <a:schemeClr val="tx2"/>
                </a:solidFill>
              </a:rPr>
              <a:t>at KEK</a:t>
            </a:r>
            <a:endParaRPr lang="en-US" sz="1400" b="1" dirty="0">
              <a:solidFill>
                <a:schemeClr val="tx2"/>
              </a:solidFill>
            </a:endParaRPr>
          </a:p>
        </p:txBody>
      </p:sp>
      <p:sp>
        <p:nvSpPr>
          <p:cNvPr id="16" name="TextBox 15"/>
          <p:cNvSpPr txBox="1"/>
          <p:nvPr/>
        </p:nvSpPr>
        <p:spPr>
          <a:xfrm>
            <a:off x="3734418" y="5517232"/>
            <a:ext cx="2133726" cy="307777"/>
          </a:xfrm>
          <a:prstGeom prst="rect">
            <a:avLst/>
          </a:prstGeom>
          <a:noFill/>
        </p:spPr>
        <p:txBody>
          <a:bodyPr wrap="none" rtlCol="0">
            <a:spAutoFit/>
          </a:bodyPr>
          <a:lstStyle/>
          <a:p>
            <a:r>
              <a:rPr lang="en-US" sz="1400" dirty="0" smtClean="0"/>
              <a:t>unloaded gradient [MV/m]</a:t>
            </a:r>
            <a:endParaRPr lang="en-US" sz="1400" dirty="0"/>
          </a:p>
        </p:txBody>
      </p:sp>
      <p:sp>
        <p:nvSpPr>
          <p:cNvPr id="17" name="TextBox 16"/>
          <p:cNvSpPr txBox="1"/>
          <p:nvPr/>
        </p:nvSpPr>
        <p:spPr>
          <a:xfrm>
            <a:off x="898758" y="0"/>
            <a:ext cx="7273642" cy="830997"/>
          </a:xfrm>
          <a:prstGeom prst="rect">
            <a:avLst/>
          </a:prstGeom>
          <a:noFill/>
        </p:spPr>
        <p:txBody>
          <a:bodyPr wrap="square" rtlCol="0">
            <a:spAutoFit/>
          </a:bodyPr>
          <a:lstStyle/>
          <a:p>
            <a:pPr algn="ctr"/>
            <a:r>
              <a:rPr lang="en-US" sz="2400" dirty="0" smtClean="0"/>
              <a:t>Synthesis of accelerating structure test results scaled to CLIC breakdown rate</a:t>
            </a:r>
            <a:endParaRPr lang="en-US" sz="2400" dirty="0"/>
          </a:p>
        </p:txBody>
      </p:sp>
      <p:sp>
        <p:nvSpPr>
          <p:cNvPr id="19" name="TextBox 18"/>
          <p:cNvSpPr txBox="1"/>
          <p:nvPr/>
        </p:nvSpPr>
        <p:spPr>
          <a:xfrm>
            <a:off x="35496" y="4705980"/>
            <a:ext cx="1514388" cy="523220"/>
          </a:xfrm>
          <a:prstGeom prst="rect">
            <a:avLst/>
          </a:prstGeom>
          <a:noFill/>
        </p:spPr>
        <p:txBody>
          <a:bodyPr wrap="square" rtlCol="0">
            <a:spAutoFit/>
          </a:bodyPr>
          <a:lstStyle/>
          <a:p>
            <a:r>
              <a:rPr lang="en-US" sz="1400" b="1" dirty="0" smtClean="0">
                <a:solidFill>
                  <a:schemeClr val="accent2"/>
                </a:solidFill>
              </a:rPr>
              <a:t>T24 by KEK/SLAC</a:t>
            </a:r>
          </a:p>
          <a:p>
            <a:r>
              <a:rPr lang="en-US" sz="1400" b="1" dirty="0" smtClean="0">
                <a:solidFill>
                  <a:schemeClr val="accent2"/>
                </a:solidFill>
              </a:rPr>
              <a:t>at SLAC</a:t>
            </a:r>
            <a:endParaRPr lang="en-US" sz="1400" b="1" dirty="0">
              <a:solidFill>
                <a:schemeClr val="accent2"/>
              </a:solidFill>
            </a:endParaRPr>
          </a:p>
        </p:txBody>
      </p:sp>
      <p:sp>
        <p:nvSpPr>
          <p:cNvPr id="20" name="Right Arrow 19"/>
          <p:cNvSpPr/>
          <p:nvPr/>
        </p:nvSpPr>
        <p:spPr>
          <a:xfrm>
            <a:off x="3779912" y="4797152"/>
            <a:ext cx="360040" cy="360040"/>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7770179" y="980728"/>
            <a:ext cx="647934" cy="338554"/>
          </a:xfrm>
          <a:prstGeom prst="rect">
            <a:avLst/>
          </a:prstGeom>
          <a:noFill/>
        </p:spPr>
        <p:txBody>
          <a:bodyPr wrap="none" rtlCol="0">
            <a:spAutoFit/>
          </a:bodyPr>
          <a:lstStyle/>
          <a:p>
            <a:r>
              <a:rPr lang="en-US" sz="1600" b="1" dirty="0" smtClean="0">
                <a:solidFill>
                  <a:srgbClr val="FF0000"/>
                </a:solidFill>
              </a:rPr>
              <a:t>1400 </a:t>
            </a:r>
            <a:endParaRPr lang="en-US" sz="1600" b="1" dirty="0">
              <a:solidFill>
                <a:srgbClr val="FF0000"/>
              </a:solidFill>
            </a:endParaRPr>
          </a:p>
        </p:txBody>
      </p:sp>
      <p:sp>
        <p:nvSpPr>
          <p:cNvPr id="22" name="TextBox 21"/>
          <p:cNvSpPr txBox="1"/>
          <p:nvPr/>
        </p:nvSpPr>
        <p:spPr>
          <a:xfrm>
            <a:off x="7770179" y="1628800"/>
            <a:ext cx="647934" cy="338554"/>
          </a:xfrm>
          <a:prstGeom prst="rect">
            <a:avLst/>
          </a:prstGeom>
          <a:noFill/>
        </p:spPr>
        <p:txBody>
          <a:bodyPr wrap="none" rtlCol="0">
            <a:spAutoFit/>
          </a:bodyPr>
          <a:lstStyle/>
          <a:p>
            <a:r>
              <a:rPr lang="en-US" sz="1600" b="1" dirty="0" smtClean="0">
                <a:solidFill>
                  <a:srgbClr val="FF0000"/>
                </a:solidFill>
              </a:rPr>
              <a:t>3900 </a:t>
            </a:r>
            <a:endParaRPr lang="en-US" sz="1600" b="1" dirty="0">
              <a:solidFill>
                <a:srgbClr val="FF0000"/>
              </a:solidFill>
            </a:endParaRPr>
          </a:p>
        </p:txBody>
      </p:sp>
      <p:sp>
        <p:nvSpPr>
          <p:cNvPr id="23" name="TextBox 22"/>
          <p:cNvSpPr txBox="1"/>
          <p:nvPr/>
        </p:nvSpPr>
        <p:spPr>
          <a:xfrm>
            <a:off x="7755741" y="2924944"/>
            <a:ext cx="543739" cy="338554"/>
          </a:xfrm>
          <a:prstGeom prst="rect">
            <a:avLst/>
          </a:prstGeom>
          <a:noFill/>
        </p:spPr>
        <p:txBody>
          <a:bodyPr wrap="none" rtlCol="0">
            <a:spAutoFit/>
          </a:bodyPr>
          <a:lstStyle/>
          <a:p>
            <a:r>
              <a:rPr lang="en-US" sz="1600" b="1" dirty="0" smtClean="0">
                <a:solidFill>
                  <a:srgbClr val="FF0000"/>
                </a:solidFill>
              </a:rPr>
              <a:t>550 </a:t>
            </a:r>
            <a:endParaRPr lang="en-US" sz="1600" b="1" dirty="0">
              <a:solidFill>
                <a:srgbClr val="FF0000"/>
              </a:solidFill>
            </a:endParaRPr>
          </a:p>
        </p:txBody>
      </p:sp>
      <p:sp>
        <p:nvSpPr>
          <p:cNvPr id="24" name="TextBox 23"/>
          <p:cNvSpPr txBox="1"/>
          <p:nvPr/>
        </p:nvSpPr>
        <p:spPr>
          <a:xfrm rot="5400000">
            <a:off x="7711003" y="2733337"/>
            <a:ext cx="2024400" cy="338554"/>
          </a:xfrm>
          <a:prstGeom prst="rect">
            <a:avLst/>
          </a:prstGeom>
          <a:noFill/>
        </p:spPr>
        <p:txBody>
          <a:bodyPr wrap="none" rtlCol="0">
            <a:spAutoFit/>
          </a:bodyPr>
          <a:lstStyle/>
          <a:p>
            <a:r>
              <a:rPr lang="en-US" sz="1600" b="1" dirty="0" smtClean="0">
                <a:solidFill>
                  <a:srgbClr val="FF0000"/>
                </a:solidFill>
              </a:rPr>
              <a:t>Total testing time [hr]</a:t>
            </a:r>
            <a:endParaRPr lang="en-US" sz="1600" b="1" dirty="0">
              <a:solidFill>
                <a:srgbClr val="FF0000"/>
              </a:solidFill>
            </a:endParaRPr>
          </a:p>
        </p:txBody>
      </p:sp>
      <p:sp>
        <p:nvSpPr>
          <p:cNvPr id="25" name="TextBox 24"/>
          <p:cNvSpPr txBox="1"/>
          <p:nvPr/>
        </p:nvSpPr>
        <p:spPr>
          <a:xfrm>
            <a:off x="7755741" y="3635732"/>
            <a:ext cx="647934" cy="338554"/>
          </a:xfrm>
          <a:prstGeom prst="rect">
            <a:avLst/>
          </a:prstGeom>
          <a:noFill/>
        </p:spPr>
        <p:txBody>
          <a:bodyPr wrap="none" rtlCol="0">
            <a:spAutoFit/>
          </a:bodyPr>
          <a:lstStyle/>
          <a:p>
            <a:r>
              <a:rPr lang="en-US" sz="1600" b="1" dirty="0" smtClean="0">
                <a:solidFill>
                  <a:srgbClr val="FF0000"/>
                </a:solidFill>
              </a:rPr>
              <a:t>1300 </a:t>
            </a:r>
            <a:endParaRPr lang="en-US" sz="1600" b="1" dirty="0">
              <a:solidFill>
                <a:srgbClr val="FF0000"/>
              </a:solidFill>
            </a:endParaRPr>
          </a:p>
        </p:txBody>
      </p:sp>
      <p:sp>
        <p:nvSpPr>
          <p:cNvPr id="26" name="TextBox 25"/>
          <p:cNvSpPr txBox="1"/>
          <p:nvPr/>
        </p:nvSpPr>
        <p:spPr>
          <a:xfrm>
            <a:off x="7755741" y="4211796"/>
            <a:ext cx="647934" cy="338554"/>
          </a:xfrm>
          <a:prstGeom prst="rect">
            <a:avLst/>
          </a:prstGeom>
          <a:noFill/>
        </p:spPr>
        <p:txBody>
          <a:bodyPr wrap="none" rtlCol="0">
            <a:spAutoFit/>
          </a:bodyPr>
          <a:lstStyle/>
          <a:p>
            <a:r>
              <a:rPr lang="en-US" sz="1600" b="1" dirty="0" smtClean="0">
                <a:solidFill>
                  <a:srgbClr val="00B050"/>
                </a:solidFill>
              </a:rPr>
              <a:t>3200 </a:t>
            </a:r>
            <a:endParaRPr lang="en-US" sz="1600" b="1" dirty="0">
              <a:solidFill>
                <a:srgbClr val="00B050"/>
              </a:solidFill>
            </a:endParaRPr>
          </a:p>
        </p:txBody>
      </p:sp>
      <p:sp>
        <p:nvSpPr>
          <p:cNvPr id="27" name="TextBox 26"/>
          <p:cNvSpPr txBox="1"/>
          <p:nvPr/>
        </p:nvSpPr>
        <p:spPr>
          <a:xfrm>
            <a:off x="7755741" y="4859868"/>
            <a:ext cx="543739" cy="338554"/>
          </a:xfrm>
          <a:prstGeom prst="rect">
            <a:avLst/>
          </a:prstGeom>
          <a:noFill/>
        </p:spPr>
        <p:txBody>
          <a:bodyPr wrap="none" rtlCol="0">
            <a:spAutoFit/>
          </a:bodyPr>
          <a:lstStyle/>
          <a:p>
            <a:r>
              <a:rPr lang="en-US" sz="1600" b="1" dirty="0" smtClean="0">
                <a:solidFill>
                  <a:srgbClr val="00B050"/>
                </a:solidFill>
              </a:rPr>
              <a:t>200 </a:t>
            </a:r>
            <a:endParaRPr lang="en-US" sz="1600" b="1" dirty="0">
              <a:solidFill>
                <a:srgbClr val="00B050"/>
              </a:solidFill>
            </a:endParaRPr>
          </a:p>
        </p:txBody>
      </p:sp>
      <p:sp>
        <p:nvSpPr>
          <p:cNvPr id="30" name="TextBox 29"/>
          <p:cNvSpPr txBox="1"/>
          <p:nvPr/>
        </p:nvSpPr>
        <p:spPr>
          <a:xfrm>
            <a:off x="33276" y="2276872"/>
            <a:ext cx="2018444" cy="523220"/>
          </a:xfrm>
          <a:prstGeom prst="rect">
            <a:avLst/>
          </a:prstGeom>
          <a:noFill/>
        </p:spPr>
        <p:txBody>
          <a:bodyPr wrap="square" rtlCol="0">
            <a:spAutoFit/>
          </a:bodyPr>
          <a:lstStyle/>
          <a:p>
            <a:r>
              <a:rPr lang="en-US" sz="1400" b="1" dirty="0" smtClean="0">
                <a:solidFill>
                  <a:srgbClr val="00B050"/>
                </a:solidFill>
              </a:rPr>
              <a:t>T18 by KEK/SLAC</a:t>
            </a:r>
          </a:p>
          <a:p>
            <a:r>
              <a:rPr lang="en-US" sz="1400" b="1" dirty="0" smtClean="0">
                <a:solidFill>
                  <a:srgbClr val="00B050"/>
                </a:solidFill>
              </a:rPr>
              <a:t>at SLAC #2</a:t>
            </a:r>
            <a:endParaRPr lang="en-US" sz="1400" b="1" dirty="0">
              <a:solidFill>
                <a:srgbClr val="00B050"/>
              </a:solidFill>
            </a:endParaRPr>
          </a:p>
        </p:txBody>
      </p:sp>
      <p:sp>
        <p:nvSpPr>
          <p:cNvPr id="31" name="Right Arrow 30"/>
          <p:cNvSpPr/>
          <p:nvPr/>
        </p:nvSpPr>
        <p:spPr>
          <a:xfrm>
            <a:off x="6228184" y="2286000"/>
            <a:ext cx="360040" cy="368912"/>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7755741" y="2276872"/>
            <a:ext cx="543739" cy="338554"/>
          </a:xfrm>
          <a:prstGeom prst="rect">
            <a:avLst/>
          </a:prstGeom>
          <a:noFill/>
        </p:spPr>
        <p:txBody>
          <a:bodyPr wrap="none" rtlCol="0">
            <a:spAutoFit/>
          </a:bodyPr>
          <a:lstStyle/>
          <a:p>
            <a:r>
              <a:rPr lang="en-US" sz="1600" b="1" dirty="0" smtClean="0">
                <a:solidFill>
                  <a:srgbClr val="00B050"/>
                </a:solidFill>
              </a:rPr>
              <a:t>280</a:t>
            </a:r>
            <a:r>
              <a:rPr lang="en-US" sz="1600" b="1" dirty="0" smtClean="0">
                <a:solidFill>
                  <a:srgbClr val="FF0000"/>
                </a:solidFill>
              </a:rPr>
              <a:t> </a:t>
            </a:r>
            <a:endParaRPr lang="en-US" sz="1600" b="1" dirty="0">
              <a:solidFill>
                <a:srgbClr val="FF0000"/>
              </a:solidFill>
            </a:endParaRPr>
          </a:p>
        </p:txBody>
      </p:sp>
      <p:graphicFrame>
        <p:nvGraphicFramePr>
          <p:cNvPr id="28" name="Chart 27"/>
          <p:cNvGraphicFramePr/>
          <p:nvPr/>
        </p:nvGraphicFramePr>
        <p:xfrm>
          <a:off x="1403648" y="764704"/>
          <a:ext cx="7191375" cy="4953000"/>
        </p:xfrm>
        <a:graphic>
          <a:graphicData uri="http://schemas.openxmlformats.org/drawingml/2006/chart">
            <c:chart xmlns:c="http://schemas.openxmlformats.org/drawingml/2006/chart" xmlns:r="http://schemas.openxmlformats.org/officeDocument/2006/relationships" r:id="rId3"/>
          </a:graphicData>
        </a:graphic>
      </p:graphicFrame>
      <p:sp>
        <p:nvSpPr>
          <p:cNvPr id="29" name="TextBox 28"/>
          <p:cNvSpPr txBox="1"/>
          <p:nvPr/>
        </p:nvSpPr>
        <p:spPr>
          <a:xfrm>
            <a:off x="1620000" y="3528000"/>
            <a:ext cx="1553630" cy="369332"/>
          </a:xfrm>
          <a:prstGeom prst="rect">
            <a:avLst/>
          </a:prstGeom>
          <a:noFill/>
        </p:spPr>
        <p:txBody>
          <a:bodyPr wrap="none" rtlCol="0">
            <a:spAutoFit/>
          </a:bodyPr>
          <a:lstStyle/>
          <a:p>
            <a:r>
              <a:rPr lang="en-US" dirty="0" smtClean="0">
                <a:solidFill>
                  <a:srgbClr val="FFFF00"/>
                </a:solidFill>
              </a:rPr>
              <a:t>HOM damping</a:t>
            </a:r>
            <a:endParaRPr lang="en-US" dirty="0">
              <a:solidFill>
                <a:srgbClr val="FFFF00"/>
              </a:solidFill>
            </a:endParaRPr>
          </a:p>
        </p:txBody>
      </p:sp>
      <p:sp>
        <p:nvSpPr>
          <p:cNvPr id="35" name="TextBox 34"/>
          <p:cNvSpPr txBox="1"/>
          <p:nvPr/>
        </p:nvSpPr>
        <p:spPr>
          <a:xfrm>
            <a:off x="1619672" y="4176000"/>
            <a:ext cx="1553630" cy="369332"/>
          </a:xfrm>
          <a:prstGeom prst="rect">
            <a:avLst/>
          </a:prstGeom>
          <a:noFill/>
        </p:spPr>
        <p:txBody>
          <a:bodyPr wrap="none" rtlCol="0">
            <a:spAutoFit/>
          </a:bodyPr>
          <a:lstStyle/>
          <a:p>
            <a:r>
              <a:rPr lang="en-US" dirty="0" smtClean="0">
                <a:solidFill>
                  <a:srgbClr val="FFFF00"/>
                </a:solidFill>
              </a:rPr>
              <a:t>HOM damping</a:t>
            </a:r>
            <a:endParaRPr lang="en-US" dirty="0">
              <a:solidFill>
                <a:srgbClr val="FFFF00"/>
              </a:solidFill>
            </a:endParaRPr>
          </a:p>
        </p:txBody>
      </p:sp>
      <p:pic>
        <p:nvPicPr>
          <p:cNvPr id="36" name="Picture 1" descr="DSC03747"/>
          <p:cNvPicPr>
            <a:picLocks noChangeAspect="1" noChangeArrowheads="1"/>
          </p:cNvPicPr>
          <p:nvPr/>
        </p:nvPicPr>
        <p:blipFill>
          <a:blip r:embed="rId4" cstate="print"/>
          <a:srcRect/>
          <a:stretch>
            <a:fillRect/>
          </a:stretch>
        </p:blipFill>
        <p:spPr bwMode="auto">
          <a:xfrm>
            <a:off x="5868144" y="3573016"/>
            <a:ext cx="1008112" cy="1016984"/>
          </a:xfrm>
          <a:prstGeom prst="rect">
            <a:avLst/>
          </a:prstGeom>
          <a:noFill/>
          <a:ln w="9525">
            <a:noFill/>
            <a:miter lim="800000"/>
            <a:headEnd/>
            <a:tailEnd/>
          </a:ln>
        </p:spPr>
      </p:pic>
      <p:sp>
        <p:nvSpPr>
          <p:cNvPr id="34" name="TextBox 33"/>
          <p:cNvSpPr txBox="1"/>
          <p:nvPr/>
        </p:nvSpPr>
        <p:spPr>
          <a:xfrm>
            <a:off x="1619672" y="4787860"/>
            <a:ext cx="1756122" cy="369332"/>
          </a:xfrm>
          <a:prstGeom prst="rect">
            <a:avLst/>
          </a:prstGeom>
          <a:noFill/>
        </p:spPr>
        <p:txBody>
          <a:bodyPr wrap="none" rtlCol="0">
            <a:spAutoFit/>
          </a:bodyPr>
          <a:lstStyle/>
          <a:p>
            <a:r>
              <a:rPr lang="en-US" dirty="0" smtClean="0">
                <a:solidFill>
                  <a:srgbClr val="FFFF00"/>
                </a:solidFill>
              </a:rPr>
              <a:t>Higher efficiency</a:t>
            </a:r>
            <a:endParaRPr lang="en-US" dirty="0">
              <a:solidFill>
                <a:srgbClr val="FFFF00"/>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1080</TotalTime>
  <Words>1561</Words>
  <Application>Microsoft Office PowerPoint</Application>
  <PresentationFormat>On-screen Show (4:3)</PresentationFormat>
  <Paragraphs>297</Paragraphs>
  <Slides>29</Slides>
  <Notes>29</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wuenschw</dc:creator>
  <cp:lastModifiedBy>wuenschw</cp:lastModifiedBy>
  <cp:revision>150</cp:revision>
  <dcterms:created xsi:type="dcterms:W3CDTF">2010-10-05T10:05:06Z</dcterms:created>
  <dcterms:modified xsi:type="dcterms:W3CDTF">2010-10-18T07:19:46Z</dcterms:modified>
</cp:coreProperties>
</file>