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xls" ContentType="application/vnd.ms-exce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handoutMasterIdLst>
    <p:handoutMasterId r:id="rId74"/>
  </p:handoutMasterIdLst>
  <p:sldIdLst>
    <p:sldId id="256" r:id="rId2"/>
    <p:sldId id="281" r:id="rId3"/>
    <p:sldId id="285" r:id="rId4"/>
    <p:sldId id="354" r:id="rId5"/>
    <p:sldId id="318" r:id="rId6"/>
    <p:sldId id="319" r:id="rId7"/>
    <p:sldId id="320" r:id="rId8"/>
    <p:sldId id="322" r:id="rId9"/>
    <p:sldId id="323" r:id="rId10"/>
    <p:sldId id="334" r:id="rId11"/>
    <p:sldId id="335" r:id="rId12"/>
    <p:sldId id="336" r:id="rId13"/>
    <p:sldId id="355" r:id="rId14"/>
    <p:sldId id="312" r:id="rId15"/>
    <p:sldId id="313" r:id="rId16"/>
    <p:sldId id="314" r:id="rId17"/>
    <p:sldId id="316" r:id="rId18"/>
    <p:sldId id="317" r:id="rId19"/>
    <p:sldId id="356" r:id="rId20"/>
    <p:sldId id="380" r:id="rId21"/>
    <p:sldId id="381" r:id="rId22"/>
    <p:sldId id="327" r:id="rId23"/>
    <p:sldId id="329" r:id="rId24"/>
    <p:sldId id="328" r:id="rId25"/>
    <p:sldId id="330" r:id="rId26"/>
    <p:sldId id="331" r:id="rId27"/>
    <p:sldId id="332" r:id="rId28"/>
    <p:sldId id="333" r:id="rId29"/>
    <p:sldId id="377" r:id="rId30"/>
    <p:sldId id="382" r:id="rId31"/>
    <p:sldId id="358" r:id="rId32"/>
    <p:sldId id="359" r:id="rId33"/>
    <p:sldId id="361" r:id="rId34"/>
    <p:sldId id="363" r:id="rId35"/>
    <p:sldId id="364" r:id="rId36"/>
    <p:sldId id="366" r:id="rId37"/>
    <p:sldId id="367" r:id="rId38"/>
    <p:sldId id="368" r:id="rId39"/>
    <p:sldId id="369" r:id="rId40"/>
    <p:sldId id="370" r:id="rId41"/>
    <p:sldId id="371" r:id="rId42"/>
    <p:sldId id="372" r:id="rId43"/>
    <p:sldId id="373" r:id="rId44"/>
    <p:sldId id="374" r:id="rId45"/>
    <p:sldId id="375" r:id="rId46"/>
    <p:sldId id="376" r:id="rId47"/>
    <p:sldId id="310" r:id="rId48"/>
    <p:sldId id="311" r:id="rId49"/>
    <p:sldId id="257" r:id="rId50"/>
    <p:sldId id="258" r:id="rId51"/>
    <p:sldId id="282" r:id="rId52"/>
    <p:sldId id="259" r:id="rId53"/>
    <p:sldId id="262" r:id="rId54"/>
    <p:sldId id="266" r:id="rId55"/>
    <p:sldId id="346" r:id="rId56"/>
    <p:sldId id="347" r:id="rId57"/>
    <p:sldId id="378" r:id="rId58"/>
    <p:sldId id="337" r:id="rId59"/>
    <p:sldId id="338" r:id="rId60"/>
    <p:sldId id="339" r:id="rId61"/>
    <p:sldId id="344" r:id="rId62"/>
    <p:sldId id="345" r:id="rId63"/>
    <p:sldId id="350" r:id="rId64"/>
    <p:sldId id="351" r:id="rId65"/>
    <p:sldId id="352" r:id="rId66"/>
    <p:sldId id="353" r:id="rId67"/>
    <p:sldId id="379" r:id="rId68"/>
    <p:sldId id="286" r:id="rId69"/>
    <p:sldId id="287" r:id="rId70"/>
    <p:sldId id="269" r:id="rId71"/>
    <p:sldId id="288" r:id="rId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0333" autoAdjust="0"/>
  </p:normalViewPr>
  <p:slideViewPr>
    <p:cSldViewPr snapToGrid="0" snapToObjects="1">
      <p:cViewPr varScale="1">
        <p:scale>
          <a:sx n="83" d="100"/>
          <a:sy n="83" d="100"/>
        </p:scale>
        <p:origin x="-118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oraz\Downloads\CLIC_curv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view3D>
      <c:perspective val="30"/>
    </c:view3D>
    <c:plotArea>
      <c:layout>
        <c:manualLayout>
          <c:layoutTarget val="inner"/>
          <c:xMode val="edge"/>
          <c:yMode val="edge"/>
          <c:x val="0.18570038407155082"/>
          <c:y val="6.4300205717528702E-2"/>
          <c:w val="0.7850519142829071"/>
          <c:h val="0.62168650540304082"/>
        </c:manualLayout>
      </c:layout>
      <c:area3DChart>
        <c:grouping val="standard"/>
        <c:ser>
          <c:idx val="0"/>
          <c:order val="0"/>
          <c:tx>
            <c:strRef>
              <c:f>Resources!$AD$3</c:f>
              <c:strCache>
                <c:ptCount val="1"/>
                <c:pt idx="0">
                  <c:v>Civil Eng. Contracts</c:v>
                </c:pt>
              </c:strCache>
            </c:strRef>
          </c:tx>
          <c:spPr>
            <a:ln w="25400">
              <a:noFill/>
            </a:ln>
          </c:spPr>
          <c:cat>
            <c:strRef>
              <c:f>Resources!$AC$4:$AC$63</c:f>
              <c:strCache>
                <c:ptCount val="49"/>
                <c:pt idx="0">
                  <c:v>Y1</c:v>
                </c:pt>
                <c:pt idx="12">
                  <c:v>Y2</c:v>
                </c:pt>
                <c:pt idx="24">
                  <c:v>Y3</c:v>
                </c:pt>
                <c:pt idx="36">
                  <c:v>Y4</c:v>
                </c:pt>
                <c:pt idx="48">
                  <c:v>Y5</c:v>
                </c:pt>
              </c:strCache>
            </c:strRef>
          </c:cat>
          <c:val>
            <c:numRef>
              <c:f>Resources!$AD$4:$AD$63</c:f>
              <c:numCache>
                <c:formatCode>General</c:formatCode>
                <c:ptCount val="60"/>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1</c:v>
                </c:pt>
                <c:pt idx="28">
                  <c:v>1</c:v>
                </c:pt>
                <c:pt idx="29">
                  <c:v>1</c:v>
                </c:pt>
                <c:pt idx="30">
                  <c:v>1</c:v>
                </c:pt>
                <c:pt idx="31">
                  <c:v>1</c:v>
                </c:pt>
                <c:pt idx="32">
                  <c:v>1</c:v>
                </c:pt>
                <c:pt idx="33">
                  <c:v>1</c:v>
                </c:pt>
                <c:pt idx="34">
                  <c:v>1</c:v>
                </c:pt>
                <c:pt idx="35">
                  <c:v>1</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val>
        </c:ser>
        <c:ser>
          <c:idx val="1"/>
          <c:order val="1"/>
          <c:tx>
            <c:strRef>
              <c:f>Resources!$AE$3</c:f>
              <c:strCache>
                <c:ptCount val="1"/>
                <c:pt idx="0">
                  <c:v>Ventilation worksites</c:v>
                </c:pt>
              </c:strCache>
            </c:strRef>
          </c:tx>
          <c:spPr>
            <a:ln w="25400">
              <a:noFill/>
            </a:ln>
          </c:spPr>
          <c:cat>
            <c:strRef>
              <c:f>Resources!$AC$4:$AC$63</c:f>
              <c:strCache>
                <c:ptCount val="49"/>
                <c:pt idx="0">
                  <c:v>Y1</c:v>
                </c:pt>
                <c:pt idx="12">
                  <c:v>Y2</c:v>
                </c:pt>
                <c:pt idx="24">
                  <c:v>Y3</c:v>
                </c:pt>
                <c:pt idx="36">
                  <c:v>Y4</c:v>
                </c:pt>
                <c:pt idx="48">
                  <c:v>Y5</c:v>
                </c:pt>
              </c:strCache>
            </c:strRef>
          </c:cat>
          <c:val>
            <c:numRef>
              <c:f>Resources!$AE$4:$AE$63</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2</c:v>
                </c:pt>
                <c:pt idx="13">
                  <c:v>2</c:v>
                </c:pt>
                <c:pt idx="14">
                  <c:v>2</c:v>
                </c:pt>
                <c:pt idx="15">
                  <c:v>2</c:v>
                </c:pt>
                <c:pt idx="16">
                  <c:v>2</c:v>
                </c:pt>
                <c:pt idx="17">
                  <c:v>2</c:v>
                </c:pt>
                <c:pt idx="18">
                  <c:v>2</c:v>
                </c:pt>
                <c:pt idx="19">
                  <c:v>2</c:v>
                </c:pt>
                <c:pt idx="20">
                  <c:v>2</c:v>
                </c:pt>
                <c:pt idx="21">
                  <c:v>2</c:v>
                </c:pt>
                <c:pt idx="22">
                  <c:v>0</c:v>
                </c:pt>
                <c:pt idx="23">
                  <c:v>4</c:v>
                </c:pt>
                <c:pt idx="24">
                  <c:v>4</c:v>
                </c:pt>
                <c:pt idx="25">
                  <c:v>4</c:v>
                </c:pt>
                <c:pt idx="26">
                  <c:v>4</c:v>
                </c:pt>
                <c:pt idx="27">
                  <c:v>8</c:v>
                </c:pt>
                <c:pt idx="28">
                  <c:v>8</c:v>
                </c:pt>
                <c:pt idx="29">
                  <c:v>8</c:v>
                </c:pt>
                <c:pt idx="30">
                  <c:v>4</c:v>
                </c:pt>
                <c:pt idx="31">
                  <c:v>4</c:v>
                </c:pt>
                <c:pt idx="32">
                  <c:v>4</c:v>
                </c:pt>
                <c:pt idx="33">
                  <c:v>4</c:v>
                </c:pt>
                <c:pt idx="34">
                  <c:v>6</c:v>
                </c:pt>
                <c:pt idx="35">
                  <c:v>6</c:v>
                </c:pt>
                <c:pt idx="36">
                  <c:v>6</c:v>
                </c:pt>
                <c:pt idx="37">
                  <c:v>6</c:v>
                </c:pt>
                <c:pt idx="38">
                  <c:v>2</c:v>
                </c:pt>
                <c:pt idx="39">
                  <c:v>2</c:v>
                </c:pt>
                <c:pt idx="40">
                  <c:v>2</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val>
        </c:ser>
        <c:ser>
          <c:idx val="2"/>
          <c:order val="2"/>
          <c:tx>
            <c:strRef>
              <c:f>Resources!$AF$3</c:f>
              <c:strCache>
                <c:ptCount val="1"/>
                <c:pt idx="0">
                  <c:v>Piping</c:v>
                </c:pt>
              </c:strCache>
            </c:strRef>
          </c:tx>
          <c:spPr>
            <a:ln w="25400">
              <a:noFill/>
            </a:ln>
          </c:spPr>
          <c:cat>
            <c:strRef>
              <c:f>Resources!$AC$4:$AC$63</c:f>
              <c:strCache>
                <c:ptCount val="49"/>
                <c:pt idx="0">
                  <c:v>Y1</c:v>
                </c:pt>
                <c:pt idx="12">
                  <c:v>Y2</c:v>
                </c:pt>
                <c:pt idx="24">
                  <c:v>Y3</c:v>
                </c:pt>
                <c:pt idx="36">
                  <c:v>Y4</c:v>
                </c:pt>
                <c:pt idx="48">
                  <c:v>Y5</c:v>
                </c:pt>
              </c:strCache>
            </c:strRef>
          </c:cat>
          <c:val>
            <c:numRef>
              <c:f>Resources!$AF$4:$AF$63</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2</c:v>
                </c:pt>
                <c:pt idx="15">
                  <c:v>2</c:v>
                </c:pt>
                <c:pt idx="16">
                  <c:v>2</c:v>
                </c:pt>
                <c:pt idx="17">
                  <c:v>2</c:v>
                </c:pt>
                <c:pt idx="18">
                  <c:v>2</c:v>
                </c:pt>
                <c:pt idx="19">
                  <c:v>2</c:v>
                </c:pt>
                <c:pt idx="20">
                  <c:v>2</c:v>
                </c:pt>
                <c:pt idx="21">
                  <c:v>2</c:v>
                </c:pt>
                <c:pt idx="22">
                  <c:v>2</c:v>
                </c:pt>
                <c:pt idx="23">
                  <c:v>2</c:v>
                </c:pt>
                <c:pt idx="24">
                  <c:v>2</c:v>
                </c:pt>
                <c:pt idx="25">
                  <c:v>6</c:v>
                </c:pt>
                <c:pt idx="26">
                  <c:v>4</c:v>
                </c:pt>
                <c:pt idx="27">
                  <c:v>4</c:v>
                </c:pt>
                <c:pt idx="28">
                  <c:v>4</c:v>
                </c:pt>
                <c:pt idx="29">
                  <c:v>8</c:v>
                </c:pt>
                <c:pt idx="30">
                  <c:v>8</c:v>
                </c:pt>
                <c:pt idx="31">
                  <c:v>8</c:v>
                </c:pt>
                <c:pt idx="32">
                  <c:v>8</c:v>
                </c:pt>
                <c:pt idx="33">
                  <c:v>8</c:v>
                </c:pt>
                <c:pt idx="34">
                  <c:v>8</c:v>
                </c:pt>
                <c:pt idx="35">
                  <c:v>8</c:v>
                </c:pt>
                <c:pt idx="36">
                  <c:v>10</c:v>
                </c:pt>
                <c:pt idx="37">
                  <c:v>6</c:v>
                </c:pt>
                <c:pt idx="38">
                  <c:v>6</c:v>
                </c:pt>
                <c:pt idx="39">
                  <c:v>6</c:v>
                </c:pt>
                <c:pt idx="40">
                  <c:v>6</c:v>
                </c:pt>
                <c:pt idx="41">
                  <c:v>2</c:v>
                </c:pt>
                <c:pt idx="42">
                  <c:v>2</c:v>
                </c:pt>
                <c:pt idx="43">
                  <c:v>2</c:v>
                </c:pt>
                <c:pt idx="44">
                  <c:v>2</c:v>
                </c:pt>
                <c:pt idx="45">
                  <c:v>2</c:v>
                </c:pt>
                <c:pt idx="46">
                  <c:v>2</c:v>
                </c:pt>
                <c:pt idx="47">
                  <c:v>0</c:v>
                </c:pt>
                <c:pt idx="48">
                  <c:v>0</c:v>
                </c:pt>
                <c:pt idx="49">
                  <c:v>0</c:v>
                </c:pt>
                <c:pt idx="50">
                  <c:v>0</c:v>
                </c:pt>
                <c:pt idx="51">
                  <c:v>0</c:v>
                </c:pt>
                <c:pt idx="52">
                  <c:v>0</c:v>
                </c:pt>
                <c:pt idx="53">
                  <c:v>0</c:v>
                </c:pt>
                <c:pt idx="54">
                  <c:v>0</c:v>
                </c:pt>
                <c:pt idx="55">
                  <c:v>0</c:v>
                </c:pt>
                <c:pt idx="56">
                  <c:v>0</c:v>
                </c:pt>
                <c:pt idx="57">
                  <c:v>0</c:v>
                </c:pt>
                <c:pt idx="58">
                  <c:v>0</c:v>
                </c:pt>
                <c:pt idx="59">
                  <c:v>0</c:v>
                </c:pt>
              </c:numCache>
            </c:numRef>
          </c:val>
        </c:ser>
        <c:ser>
          <c:idx val="3"/>
          <c:order val="3"/>
          <c:tx>
            <c:strRef>
              <c:f>Resources!$AG$3</c:f>
              <c:strCache>
                <c:ptCount val="1"/>
                <c:pt idx="0">
                  <c:v>EL General services</c:v>
                </c:pt>
              </c:strCache>
            </c:strRef>
          </c:tx>
          <c:spPr>
            <a:ln w="25400">
              <a:noFill/>
            </a:ln>
          </c:spPr>
          <c:cat>
            <c:strRef>
              <c:f>Resources!$AC$4:$AC$63</c:f>
              <c:strCache>
                <c:ptCount val="49"/>
                <c:pt idx="0">
                  <c:v>Y1</c:v>
                </c:pt>
                <c:pt idx="12">
                  <c:v>Y2</c:v>
                </c:pt>
                <c:pt idx="24">
                  <c:v>Y3</c:v>
                </c:pt>
                <c:pt idx="36">
                  <c:v>Y4</c:v>
                </c:pt>
                <c:pt idx="48">
                  <c:v>Y5</c:v>
                </c:pt>
              </c:strCache>
            </c:strRef>
          </c:cat>
          <c:val>
            <c:numRef>
              <c:f>Resources!$AG$4:$AG$63</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2</c:v>
                </c:pt>
                <c:pt idx="12">
                  <c:v>2</c:v>
                </c:pt>
                <c:pt idx="13">
                  <c:v>3</c:v>
                </c:pt>
                <c:pt idx="14">
                  <c:v>3</c:v>
                </c:pt>
                <c:pt idx="15">
                  <c:v>3</c:v>
                </c:pt>
                <c:pt idx="16">
                  <c:v>2</c:v>
                </c:pt>
                <c:pt idx="17">
                  <c:v>2</c:v>
                </c:pt>
                <c:pt idx="18">
                  <c:v>2</c:v>
                </c:pt>
                <c:pt idx="19">
                  <c:v>2</c:v>
                </c:pt>
                <c:pt idx="20">
                  <c:v>2</c:v>
                </c:pt>
                <c:pt idx="21">
                  <c:v>2</c:v>
                </c:pt>
                <c:pt idx="22">
                  <c:v>0</c:v>
                </c:pt>
                <c:pt idx="23">
                  <c:v>0</c:v>
                </c:pt>
                <c:pt idx="24">
                  <c:v>0</c:v>
                </c:pt>
                <c:pt idx="25">
                  <c:v>0</c:v>
                </c:pt>
                <c:pt idx="26">
                  <c:v>4</c:v>
                </c:pt>
                <c:pt idx="27">
                  <c:v>10</c:v>
                </c:pt>
                <c:pt idx="28">
                  <c:v>10</c:v>
                </c:pt>
                <c:pt idx="29">
                  <c:v>10</c:v>
                </c:pt>
                <c:pt idx="30">
                  <c:v>10</c:v>
                </c:pt>
                <c:pt idx="31">
                  <c:v>8</c:v>
                </c:pt>
                <c:pt idx="32">
                  <c:v>8</c:v>
                </c:pt>
                <c:pt idx="33">
                  <c:v>8</c:v>
                </c:pt>
                <c:pt idx="34">
                  <c:v>8</c:v>
                </c:pt>
                <c:pt idx="35">
                  <c:v>8</c:v>
                </c:pt>
                <c:pt idx="36">
                  <c:v>8</c:v>
                </c:pt>
                <c:pt idx="37">
                  <c:v>6</c:v>
                </c:pt>
                <c:pt idx="38">
                  <c:v>6</c:v>
                </c:pt>
                <c:pt idx="39">
                  <c:v>2</c:v>
                </c:pt>
                <c:pt idx="40">
                  <c:v>2</c:v>
                </c:pt>
                <c:pt idx="41">
                  <c:v>2</c:v>
                </c:pt>
                <c:pt idx="42">
                  <c:v>2</c:v>
                </c:pt>
                <c:pt idx="43">
                  <c:v>2</c:v>
                </c:pt>
                <c:pt idx="44">
                  <c:v>2</c:v>
                </c:pt>
                <c:pt idx="45">
                  <c:v>2</c:v>
                </c:pt>
                <c:pt idx="46">
                  <c:v>2</c:v>
                </c:pt>
                <c:pt idx="47">
                  <c:v>2</c:v>
                </c:pt>
                <c:pt idx="48">
                  <c:v>0</c:v>
                </c:pt>
                <c:pt idx="49">
                  <c:v>0</c:v>
                </c:pt>
                <c:pt idx="50">
                  <c:v>0</c:v>
                </c:pt>
                <c:pt idx="51">
                  <c:v>0</c:v>
                </c:pt>
                <c:pt idx="52">
                  <c:v>0</c:v>
                </c:pt>
                <c:pt idx="53">
                  <c:v>0</c:v>
                </c:pt>
                <c:pt idx="54">
                  <c:v>0</c:v>
                </c:pt>
                <c:pt idx="55">
                  <c:v>0</c:v>
                </c:pt>
                <c:pt idx="56">
                  <c:v>0</c:v>
                </c:pt>
                <c:pt idx="57">
                  <c:v>0</c:v>
                </c:pt>
                <c:pt idx="58">
                  <c:v>0</c:v>
                </c:pt>
                <c:pt idx="59">
                  <c:v>0</c:v>
                </c:pt>
              </c:numCache>
            </c:numRef>
          </c:val>
        </c:ser>
        <c:ser>
          <c:idx val="4"/>
          <c:order val="4"/>
          <c:tx>
            <c:strRef>
              <c:f>Resources!$AH$3</c:f>
              <c:strCache>
                <c:ptCount val="1"/>
                <c:pt idx="0">
                  <c:v>Cabling</c:v>
                </c:pt>
              </c:strCache>
            </c:strRef>
          </c:tx>
          <c:spPr>
            <a:ln w="25400">
              <a:noFill/>
            </a:ln>
          </c:spPr>
          <c:cat>
            <c:strRef>
              <c:f>Resources!$AC$4:$AC$63</c:f>
              <c:strCache>
                <c:ptCount val="49"/>
                <c:pt idx="0">
                  <c:v>Y1</c:v>
                </c:pt>
                <c:pt idx="12">
                  <c:v>Y2</c:v>
                </c:pt>
                <c:pt idx="24">
                  <c:v>Y3</c:v>
                </c:pt>
                <c:pt idx="36">
                  <c:v>Y4</c:v>
                </c:pt>
                <c:pt idx="48">
                  <c:v>Y5</c:v>
                </c:pt>
              </c:strCache>
            </c:strRef>
          </c:cat>
          <c:val>
            <c:numRef>
              <c:f>Resources!$AH$4:$AH$63</c:f>
              <c:numCache>
                <c:formatCode>General</c:formatCode>
                <c:ptCount val="6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0</c:v>
                </c:pt>
                <c:pt idx="30">
                  <c:v>0</c:v>
                </c:pt>
                <c:pt idx="31">
                  <c:v>6</c:v>
                </c:pt>
                <c:pt idx="32">
                  <c:v>10</c:v>
                </c:pt>
                <c:pt idx="33">
                  <c:v>10</c:v>
                </c:pt>
                <c:pt idx="34">
                  <c:v>8</c:v>
                </c:pt>
                <c:pt idx="35">
                  <c:v>8</c:v>
                </c:pt>
                <c:pt idx="36">
                  <c:v>8</c:v>
                </c:pt>
                <c:pt idx="37">
                  <c:v>8</c:v>
                </c:pt>
                <c:pt idx="38">
                  <c:v>8</c:v>
                </c:pt>
                <c:pt idx="39">
                  <c:v>8</c:v>
                </c:pt>
                <c:pt idx="40">
                  <c:v>8</c:v>
                </c:pt>
                <c:pt idx="41">
                  <c:v>8</c:v>
                </c:pt>
                <c:pt idx="42">
                  <c:v>8</c:v>
                </c:pt>
                <c:pt idx="43">
                  <c:v>10</c:v>
                </c:pt>
                <c:pt idx="44">
                  <c:v>10</c:v>
                </c:pt>
                <c:pt idx="45">
                  <c:v>10</c:v>
                </c:pt>
                <c:pt idx="46">
                  <c:v>6</c:v>
                </c:pt>
                <c:pt idx="47">
                  <c:v>6</c:v>
                </c:pt>
                <c:pt idx="48">
                  <c:v>6</c:v>
                </c:pt>
                <c:pt idx="49">
                  <c:v>4</c:v>
                </c:pt>
                <c:pt idx="50">
                  <c:v>4</c:v>
                </c:pt>
                <c:pt idx="51">
                  <c:v>4</c:v>
                </c:pt>
                <c:pt idx="52">
                  <c:v>4</c:v>
                </c:pt>
                <c:pt idx="53">
                  <c:v>4</c:v>
                </c:pt>
                <c:pt idx="54">
                  <c:v>2</c:v>
                </c:pt>
                <c:pt idx="55">
                  <c:v>2</c:v>
                </c:pt>
                <c:pt idx="56">
                  <c:v>2</c:v>
                </c:pt>
                <c:pt idx="57">
                  <c:v>2</c:v>
                </c:pt>
                <c:pt idx="58">
                  <c:v>2</c:v>
                </c:pt>
                <c:pt idx="59">
                  <c:v>2</c:v>
                </c:pt>
              </c:numCache>
            </c:numRef>
          </c:val>
        </c:ser>
        <c:axId val="72043136"/>
        <c:axId val="72065408"/>
        <c:axId val="70777472"/>
      </c:area3DChart>
      <c:catAx>
        <c:axId val="72043136"/>
        <c:scaling>
          <c:orientation val="minMax"/>
        </c:scaling>
        <c:axPos val="b"/>
        <c:tickLblPos val="nextTo"/>
        <c:crossAx val="72065408"/>
        <c:crosses val="autoZero"/>
        <c:auto val="1"/>
        <c:lblAlgn val="ctr"/>
        <c:lblOffset val="100"/>
      </c:catAx>
      <c:valAx>
        <c:axId val="72065408"/>
        <c:scaling>
          <c:orientation val="minMax"/>
        </c:scaling>
        <c:axPos val="l"/>
        <c:majorGridlines/>
        <c:numFmt formatCode="General" sourceLinked="1"/>
        <c:tickLblPos val="nextTo"/>
        <c:crossAx val="72043136"/>
        <c:crosses val="autoZero"/>
        <c:crossBetween val="midCat"/>
      </c:valAx>
      <c:serAx>
        <c:axId val="70777472"/>
        <c:scaling>
          <c:orientation val="minMax"/>
        </c:scaling>
        <c:delete val="1"/>
        <c:axPos val="b"/>
        <c:tickLblPos val="none"/>
        <c:crossAx val="72065408"/>
        <c:crosses val="autoZero"/>
      </c:serAx>
      <c:spPr>
        <a:solidFill>
          <a:schemeClr val="bg2"/>
        </a:solidFill>
      </c:spPr>
    </c:plotArea>
    <c:legend>
      <c:legendPos val="b"/>
      <c:layout>
        <c:manualLayout>
          <c:xMode val="edge"/>
          <c:yMode val="edge"/>
          <c:x val="3.3736818554515151E-2"/>
          <c:y val="0.85583088600411561"/>
          <c:w val="0.95423840701828222"/>
          <c:h val="0.12975469958147151"/>
        </c:manualLayout>
      </c:layout>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image" Target="../media/image4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1E8409-4AD5-B845-8A22-3997A5B9FEB0}" type="datetimeFigureOut">
              <a:rPr lang="en-US" smtClean="0"/>
              <a:pPr/>
              <a:t>10/22/2010</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3A73F1-BEED-4E48-87FE-E3E054C08203}" type="slidenum">
              <a:rPr lang="en-GB" smtClean="0"/>
              <a:pPr/>
              <a:t>‹#›</a:t>
            </a:fld>
            <a:endParaRPr lang="en-GB"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0CE05-945C-2B43-9518-A683611DD840}" type="datetimeFigureOut">
              <a:rPr lang="en-US" smtClean="0"/>
              <a:pPr/>
              <a:t>10/22/2010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48061B-F4C2-0845-881C-BD0B3C63D8F9}" type="slidenum">
              <a:rPr lang="en-GB" smtClean="0"/>
              <a:pPr/>
              <a:t>‹#›</a:t>
            </a:fld>
            <a:endParaRPr lang="en-GB" dirty="0"/>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9589B0D-20FE-4026-8AD7-ADC069780810}" type="slidenum">
              <a:rPr lang="en-US" smtClean="0"/>
              <a:pPr/>
              <a:t>10</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99378D-3203-4AB1-8E3F-D02127C099C5}" type="slidenum">
              <a:rPr lang="en-US" smtClean="0"/>
              <a:pPr/>
              <a:t>11</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15452F7-2A4D-49ED-B10B-9561B923943F}" type="slidenum">
              <a:rPr lang="ja-JP" altLang="en-US" smtClean="0"/>
              <a:pPr/>
              <a:t>20</a:t>
            </a:fld>
            <a:endParaRPr lang="en-US" altLang="ja-JP"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83BFBAC-5C5D-46A2-8BBB-D8C51A400D2C}" type="slidenum">
              <a:rPr lang="ja-JP" altLang="en-US" smtClean="0"/>
              <a:pPr>
                <a:defRPr/>
              </a:pPr>
              <a:t>21</a:t>
            </a:fld>
            <a:endParaRPr lang="en-US" altLang="ja-JP"/>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25</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26</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27</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28</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29</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30</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33</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p:spPr>
        <p:txBody>
          <a:bodyPr/>
          <a:lstStyle/>
          <a:p>
            <a:endParaRPr lang="fr-CH" dirty="0"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35</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36</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37</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6388C719-226B-43C1-B1C2-49FEA063B641}" type="slidenum">
              <a:rPr lang="fr-FR"/>
              <a:pPr/>
              <a:t>38</a:t>
            </a:fld>
            <a:endParaRPr lang="fr-F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9B42E8-5689-4AA1-902C-EABBF36AB1CA}" type="slidenum">
              <a:rPr lang="en-US"/>
              <a:pPr/>
              <a:t>39</a:t>
            </a:fld>
            <a:endParaRPr lang="en-US" dirty="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dirty="0"/>
          </a:p>
        </p:txBody>
      </p:sp>
      <p:sp>
        <p:nvSpPr>
          <p:cNvPr id="8" name="Footer Placeholder 7"/>
          <p:cNvSpPr>
            <a:spLocks noGrp="1"/>
          </p:cNvSpPr>
          <p:nvPr>
            <p:ph type="ftr" sz="quarter" idx="10"/>
          </p:nvPr>
        </p:nvSpPr>
        <p:spPr/>
        <p:txBody>
          <a:bodyPr/>
          <a:lstStyle/>
          <a:p>
            <a:r>
              <a:rPr lang="en-US" dirty="0" smtClean="0"/>
              <a:t>John Osborne GS-SEM</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a:t>
            </a:fld>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793E30-1AF7-4F0A-B0D5-A2EAB7E1CBD4}"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41</a:t>
            </a:fld>
            <a:endParaRPr lang="en-GB"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42</a:t>
            </a:fld>
            <a:endParaRPr lang="en-GB"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6FF807-89C0-42AF-B93E-99C17026044F}" type="slidenum">
              <a:rPr lang="en-US"/>
              <a:pPr/>
              <a:t>43</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793E30-1AF7-4F0A-B0D5-A2EAB7E1CBD4}"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793E30-1AF7-4F0A-B0D5-A2EAB7E1CBD4}"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46</a:t>
            </a:fld>
            <a:endParaRPr lang="en-GB"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47</a:t>
            </a:fld>
            <a:endParaRPr lang="en-GB"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48</a:t>
            </a:fld>
            <a:endParaRPr lang="en-GB"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Small</a:t>
            </a:r>
            <a:r>
              <a:rPr lang="en-GB" baseline="0" dirty="0" smtClean="0"/>
              <a:t> changes should be introduced later, not construction drawings</a:t>
            </a:r>
          </a:p>
          <a:p>
            <a:r>
              <a:rPr lang="en-GB" baseline="0" dirty="0" smtClean="0"/>
              <a:t>Changes can be made during TDR</a:t>
            </a:r>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38AB4032-3B3A-4FF8-993A-72D426449FAE}" type="slidenum">
              <a:rPr lang="en-US"/>
              <a:pPr/>
              <a:t>5</a:t>
            </a:fld>
            <a:endParaRPr lang="en-US"/>
          </a:p>
        </p:txBody>
      </p:sp>
      <p:sp>
        <p:nvSpPr>
          <p:cNvPr id="16387" name="Rectangle 2"/>
          <p:cNvSpPr>
            <a:spLocks noChangeArrowheads="1"/>
          </p:cNvSpPr>
          <p:nvPr/>
        </p:nvSpPr>
        <p:spPr bwMode="auto">
          <a:xfrm>
            <a:off x="3886347" y="1"/>
            <a:ext cx="2971653" cy="458056"/>
          </a:xfrm>
          <a:prstGeom prst="rect">
            <a:avLst/>
          </a:prstGeom>
          <a:noFill/>
          <a:ln w="12700">
            <a:noFill/>
            <a:miter lim="800000"/>
            <a:headEnd/>
            <a:tailEnd/>
          </a:ln>
        </p:spPr>
        <p:txBody>
          <a:bodyPr wrap="none" anchor="ctr"/>
          <a:lstStyle/>
          <a:p>
            <a:endParaRPr lang="fr-FR"/>
          </a:p>
        </p:txBody>
      </p:sp>
      <p:sp>
        <p:nvSpPr>
          <p:cNvPr id="16388" name="Rectangle 3"/>
          <p:cNvSpPr>
            <a:spLocks noChangeArrowheads="1"/>
          </p:cNvSpPr>
          <p:nvPr/>
        </p:nvSpPr>
        <p:spPr bwMode="auto">
          <a:xfrm>
            <a:off x="3886347" y="8688086"/>
            <a:ext cx="2971653" cy="455915"/>
          </a:xfrm>
          <a:prstGeom prst="rect">
            <a:avLst/>
          </a:prstGeom>
          <a:noFill/>
          <a:ln w="12700">
            <a:noFill/>
            <a:miter lim="800000"/>
            <a:headEnd/>
            <a:tailEnd/>
          </a:ln>
        </p:spPr>
        <p:txBody>
          <a:bodyPr lIns="91352" tIns="44875" rIns="91352" bIns="44875" anchor="b"/>
          <a:lstStyle/>
          <a:p>
            <a:pPr algn="r" defTabSz="922338"/>
            <a:r>
              <a:rPr lang="en-US" sz="1200">
                <a:latin typeface="Times" charset="0"/>
              </a:rPr>
              <a:t>1</a:t>
            </a:r>
          </a:p>
        </p:txBody>
      </p:sp>
      <p:sp>
        <p:nvSpPr>
          <p:cNvPr id="16389" name="Rectangle 4"/>
          <p:cNvSpPr>
            <a:spLocks noChangeArrowheads="1"/>
          </p:cNvSpPr>
          <p:nvPr/>
        </p:nvSpPr>
        <p:spPr bwMode="auto">
          <a:xfrm>
            <a:off x="0" y="8688086"/>
            <a:ext cx="2971653" cy="455915"/>
          </a:xfrm>
          <a:prstGeom prst="rect">
            <a:avLst/>
          </a:prstGeom>
          <a:noFill/>
          <a:ln w="12700">
            <a:noFill/>
            <a:miter lim="800000"/>
            <a:headEnd/>
            <a:tailEnd/>
          </a:ln>
        </p:spPr>
        <p:txBody>
          <a:bodyPr wrap="none" anchor="ctr"/>
          <a:lstStyle/>
          <a:p>
            <a:endParaRPr lang="fr-FR"/>
          </a:p>
        </p:txBody>
      </p:sp>
      <p:sp>
        <p:nvSpPr>
          <p:cNvPr id="16390" name="Rectangle 5"/>
          <p:cNvSpPr>
            <a:spLocks noChangeArrowheads="1"/>
          </p:cNvSpPr>
          <p:nvPr/>
        </p:nvSpPr>
        <p:spPr bwMode="auto">
          <a:xfrm>
            <a:off x="0" y="1"/>
            <a:ext cx="2971653" cy="458056"/>
          </a:xfrm>
          <a:prstGeom prst="rect">
            <a:avLst/>
          </a:prstGeom>
          <a:noFill/>
          <a:ln w="12700">
            <a:noFill/>
            <a:miter lim="800000"/>
            <a:headEnd/>
            <a:tailEnd/>
          </a:ln>
        </p:spPr>
        <p:txBody>
          <a:bodyPr wrap="none" anchor="ctr"/>
          <a:lstStyle/>
          <a:p>
            <a:endParaRPr lang="fr-FR"/>
          </a:p>
        </p:txBody>
      </p:sp>
      <p:sp>
        <p:nvSpPr>
          <p:cNvPr id="16391" name="Rectangle 6"/>
          <p:cNvSpPr>
            <a:spLocks noGrp="1" noRot="1" noChangeAspect="1" noChangeArrowheads="1"/>
          </p:cNvSpPr>
          <p:nvPr>
            <p:ph type="sldImg"/>
          </p:nvPr>
        </p:nvSpPr>
        <p:spPr>
          <a:xfrm>
            <a:off x="2172953" y="693506"/>
            <a:ext cx="2514305" cy="3416157"/>
          </a:xfrm>
          <a:solidFill>
            <a:srgbClr val="FFFFFF"/>
          </a:solidFill>
          <a:ln w="12700" cap="flat"/>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Overall drawings</a:t>
            </a:r>
            <a:r>
              <a:rPr lang="en-GB" baseline="0" dirty="0" smtClean="0"/>
              <a:t> for the 500GeV &amp; 3Tev option</a:t>
            </a:r>
          </a:p>
          <a:p>
            <a:r>
              <a:rPr lang="en-GB" baseline="0" dirty="0" smtClean="0"/>
              <a:t>All interaction region facilities are located within CERN land in </a:t>
            </a:r>
            <a:r>
              <a:rPr lang="en-GB" baseline="0" dirty="0" err="1" smtClean="0"/>
              <a:t>Prevesin</a:t>
            </a:r>
            <a:r>
              <a:rPr lang="en-GB" baseline="0" dirty="0" smtClean="0"/>
              <a:t> outside fence line</a:t>
            </a:r>
          </a:p>
          <a:p>
            <a:r>
              <a:rPr lang="en-GB" baseline="0" dirty="0" smtClean="0"/>
              <a:t>500Gev from shafts 3 to 2, 3Tev from shafts 10 to 11</a:t>
            </a:r>
          </a:p>
          <a:p>
            <a:r>
              <a:rPr lang="en-GB" baseline="0" dirty="0" smtClean="0"/>
              <a:t>Site length is the amount of land needed for construction</a:t>
            </a:r>
          </a:p>
          <a:p>
            <a:r>
              <a:rPr lang="en-GB" baseline="0" dirty="0" smtClean="0"/>
              <a:t>Tunnel length includes all tunnels</a:t>
            </a:r>
          </a:p>
          <a:p>
            <a:r>
              <a:rPr lang="en-GB" baseline="0" dirty="0" smtClean="0"/>
              <a:t>Most important drawing for costing</a:t>
            </a:r>
          </a:p>
          <a:p>
            <a:r>
              <a:rPr lang="en-GB" baseline="0" dirty="0" smtClean="0"/>
              <a:t>Green injection</a:t>
            </a:r>
          </a:p>
          <a:p>
            <a:r>
              <a:rPr lang="en-GB" baseline="0" dirty="0" smtClean="0"/>
              <a:t>Blue BDS</a:t>
            </a:r>
          </a:p>
          <a:p>
            <a:r>
              <a:rPr lang="en-GB" baseline="0" dirty="0" smtClean="0"/>
              <a:t>Dark pink 500Gev</a:t>
            </a:r>
          </a:p>
          <a:p>
            <a:r>
              <a:rPr lang="en-GB" baseline="0" dirty="0" smtClean="0"/>
              <a:t>Light pink 3TeV</a:t>
            </a:r>
          </a:p>
          <a:p>
            <a:r>
              <a:rPr lang="en-GB" baseline="0" dirty="0" smtClean="0"/>
              <a:t>Purple interaction region</a:t>
            </a:r>
          </a:p>
          <a:p>
            <a:r>
              <a:rPr lang="en-GB" baseline="0" dirty="0" err="1" smtClean="0"/>
              <a:t>Colors</a:t>
            </a:r>
            <a:r>
              <a:rPr lang="en-GB" baseline="0" dirty="0" smtClean="0"/>
              <a:t>: Blue interaction</a:t>
            </a:r>
          </a:p>
          <a:p>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50</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51</a:t>
            </a:fld>
            <a:endParaRPr lang="en-GB"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Xsection</a:t>
            </a:r>
            <a:r>
              <a:rPr lang="en-GB" dirty="0" smtClean="0"/>
              <a:t> 4.5 to 5.6</a:t>
            </a:r>
          </a:p>
          <a:p>
            <a:r>
              <a:rPr lang="en-GB" dirty="0" smtClean="0"/>
              <a:t>5.6m std for European subways</a:t>
            </a:r>
          </a:p>
          <a:p>
            <a:r>
              <a:rPr lang="en-GB" dirty="0" smtClean="0"/>
              <a:t>Transversal ventilation</a:t>
            </a:r>
          </a:p>
          <a:p>
            <a:r>
              <a:rPr lang="en-GB" dirty="0" smtClean="0"/>
              <a:t>CV pipes in slab isolated from machine by a compressible filler</a:t>
            </a:r>
          </a:p>
          <a:p>
            <a:r>
              <a:rPr lang="en-GB" dirty="0" smtClean="0"/>
              <a:t>Power converter community requested a lot more space =&gt;</a:t>
            </a:r>
            <a:r>
              <a:rPr lang="en-GB" baseline="0" dirty="0" smtClean="0"/>
              <a:t> increase diameter of tunnel</a:t>
            </a:r>
          </a:p>
          <a:p>
            <a:r>
              <a:rPr lang="en-GB" baseline="0" dirty="0" smtClean="0"/>
              <a:t>Cable trays are not earmarked for now</a:t>
            </a:r>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52</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Turnaround</a:t>
            </a:r>
            <a:r>
              <a:rPr lang="en-GB" baseline="0" dirty="0" smtClean="0"/>
              <a:t> region every 800m</a:t>
            </a:r>
          </a:p>
          <a:p>
            <a:r>
              <a:rPr lang="en-GB" baseline="0" dirty="0" smtClean="0"/>
              <a:t>Facility cavern has increased significantly to host power converters/ CV/ EL equipment</a:t>
            </a:r>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53</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Injection</a:t>
            </a:r>
            <a:r>
              <a:rPr lang="en-GB" baseline="0" dirty="0" smtClean="0"/>
              <a:t> complex</a:t>
            </a:r>
          </a:p>
          <a:p>
            <a:r>
              <a:rPr lang="en-GB" baseline="0" dirty="0" smtClean="0"/>
              <a:t>5m cut and cover tunnel</a:t>
            </a:r>
          </a:p>
          <a:p>
            <a:r>
              <a:rPr lang="en-GB" baseline="0" dirty="0" smtClean="0"/>
              <a:t>Missing info on distance between access shafts</a:t>
            </a: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t>Drive beam injector building 2.5km </a:t>
            </a:r>
            <a:r>
              <a:rPr lang="en-GB" baseline="0" dirty="0" err="1" smtClean="0"/>
              <a:t>x</a:t>
            </a:r>
            <a:r>
              <a:rPr lang="en-GB" baseline="0" dirty="0" smtClean="0"/>
              <a:t> 30m wide None of these building existed for previous costing exercise</a:t>
            </a:r>
            <a:endParaRPr lang="en-GB" dirty="0" smtClean="0"/>
          </a:p>
          <a:p>
            <a:r>
              <a:rPr lang="en-GB" baseline="0" dirty="0" smtClean="0"/>
              <a:t>Missing central machine cooling tower -  water no coming from lake anymore for CDR option. Both options will still be examined for TDR </a:t>
            </a:r>
          </a:p>
          <a:p>
            <a:r>
              <a:rPr lang="en-GB" baseline="0" dirty="0" smtClean="0"/>
              <a:t>Surface buildings for IR based on CMS</a:t>
            </a:r>
          </a:p>
        </p:txBody>
      </p:sp>
      <p:sp>
        <p:nvSpPr>
          <p:cNvPr id="4" name="Slide Number Placeholder 3"/>
          <p:cNvSpPr>
            <a:spLocks noGrp="1"/>
          </p:cNvSpPr>
          <p:nvPr>
            <p:ph type="sldNum" sz="quarter" idx="10"/>
          </p:nvPr>
        </p:nvSpPr>
        <p:spPr/>
        <p:txBody>
          <a:bodyPr/>
          <a:lstStyle/>
          <a:p>
            <a:fld id="{9448061B-F4C2-0845-881C-BD0B3C63D8F9}" type="slidenum">
              <a:rPr lang="en-GB" smtClean="0"/>
              <a:pPr/>
              <a:t>54</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smtClean="0"/>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C818554A-51A0-40B2-A289-1AB3FEA3D2B4}" type="slidenum">
              <a:rPr lang="ja-JP" altLang="en-US"/>
              <a:pPr/>
              <a:t>55</a:t>
            </a:fld>
            <a:endParaRPr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7651" name="ノート プレースホルダ 2"/>
          <p:cNvSpPr>
            <a:spLocks noGrp="1"/>
          </p:cNvSpPr>
          <p:nvPr>
            <p:ph type="body" idx="1"/>
          </p:nvPr>
        </p:nvSpPr>
        <p:spPr bwMode="auto">
          <a:noFill/>
        </p:spPr>
        <p:txBody>
          <a:bodyPr/>
          <a:lstStyle/>
          <a:p>
            <a:pPr eaLnBrk="1" hangingPunct="1">
              <a:spcBef>
                <a:spcPct val="0"/>
              </a:spcBef>
            </a:pPr>
            <a:endParaRPr lang="ja-JP" altLang="en-US" smtClean="0"/>
          </a:p>
        </p:txBody>
      </p:sp>
      <p:sp>
        <p:nvSpPr>
          <p:cNvPr id="27652" name="スライド番号プレースホルダ 3"/>
          <p:cNvSpPr>
            <a:spLocks noGrp="1"/>
          </p:cNvSpPr>
          <p:nvPr>
            <p:ph type="sldNum" sz="quarter" idx="5"/>
          </p:nvPr>
        </p:nvSpPr>
        <p:spPr bwMode="auto">
          <a:noFill/>
          <a:ln>
            <a:miter lim="800000"/>
            <a:headEnd/>
            <a:tailEnd/>
          </a:ln>
        </p:spPr>
        <p:txBody>
          <a:bodyPr/>
          <a:lstStyle/>
          <a:p>
            <a:fld id="{057F6FF2-C6B8-4E32-96C8-71A7D03FB594}" type="slidenum">
              <a:rPr lang="ja-JP" altLang="en-US"/>
              <a:pPr/>
              <a:t>56</a:t>
            </a:fld>
            <a:endParaRPr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57</a:t>
            </a:fld>
            <a:endParaRPr lang="en-GB"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58</a:t>
            </a:fld>
            <a:endParaRPr lang="en-GB"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59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59D68DA-F881-41B3-9B03-DDC9EE2DDA2C}" type="slidenum">
              <a:rPr lang="en-US"/>
              <a:pPr/>
              <a:t>6</a:t>
            </a:fld>
            <a:endParaRPr lang="en-US"/>
          </a:p>
        </p:txBody>
      </p:sp>
      <p:sp>
        <p:nvSpPr>
          <p:cNvPr id="24579" name="Rectangle 2"/>
          <p:cNvSpPr>
            <a:spLocks noGrp="1" noRot="1" noChangeAspect="1" noChangeArrowheads="1" noTextEdit="1"/>
          </p:cNvSpPr>
          <p:nvPr>
            <p:ph type="sldImg"/>
          </p:nvPr>
        </p:nvSpPr>
        <p:spPr>
          <a:ln/>
        </p:spPr>
      </p:sp>
      <p:sp>
        <p:nvSpPr>
          <p:cNvPr id="24580" name="Rectangle 4"/>
          <p:cNvSpPr>
            <a:spLocks noGrp="1" noChangeArrowheads="1"/>
          </p:cNvSpPr>
          <p:nvPr>
            <p:ph type="body" idx="1"/>
          </p:nvPr>
        </p:nvSpPr>
        <p:spPr>
          <a:noFill/>
          <a:ln/>
        </p:spPr>
        <p:txBody>
          <a:bodyPr/>
          <a:lstStyle/>
          <a:p>
            <a:endParaRPr lang="fr-FR" smtClean="0">
              <a:latin typeface="Times" charset="0"/>
              <a:ea typeface="ＭＳ Ｐゴシック"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60</a:t>
            </a:fld>
            <a:endParaRPr lang="en-GB"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61</a:t>
            </a:fld>
            <a:endParaRPr lang="en-GB"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62</a:t>
            </a:fld>
            <a:endParaRPr lang="en-GB"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789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37892" name="スライド番号プレースホルダ 3"/>
          <p:cNvSpPr>
            <a:spLocks noGrp="1"/>
          </p:cNvSpPr>
          <p:nvPr>
            <p:ph type="sldNum" sz="quarter" idx="5"/>
          </p:nvPr>
        </p:nvSpPr>
        <p:spPr bwMode="auto">
          <a:noFill/>
          <a:ln>
            <a:miter lim="800000"/>
            <a:headEnd/>
            <a:tailEnd/>
          </a:ln>
        </p:spPr>
        <p:txBody>
          <a:bodyPr/>
          <a:lstStyle/>
          <a:p>
            <a:fld id="{429ED1D6-E711-4ECC-9415-FD6B3FF68D72}" type="slidenum">
              <a:rPr lang="en-US" altLang="ja-JP"/>
              <a:pPr/>
              <a:t>63</a:t>
            </a:fld>
            <a:endParaRPr lang="en-US" altLang="ja-JP"/>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4035"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44036" name="スライド番号プレースホルダ 3"/>
          <p:cNvSpPr>
            <a:spLocks noGrp="1"/>
          </p:cNvSpPr>
          <p:nvPr>
            <p:ph type="sldNum" sz="quarter" idx="5"/>
          </p:nvPr>
        </p:nvSpPr>
        <p:spPr bwMode="auto">
          <a:noFill/>
          <a:ln>
            <a:miter lim="800000"/>
            <a:headEnd/>
            <a:tailEnd/>
          </a:ln>
        </p:spPr>
        <p:txBody>
          <a:bodyPr/>
          <a:lstStyle/>
          <a:p>
            <a:fld id="{D5DB88E5-0C76-43F7-9035-EC3F25A1B069}" type="slidenum">
              <a:rPr lang="en-US" altLang="ja-JP"/>
              <a:pPr/>
              <a:t>64</a:t>
            </a:fld>
            <a:endParaRPr lang="en-US" altLang="ja-JP"/>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48132" name="スライド番号プレースホルダ 3"/>
          <p:cNvSpPr>
            <a:spLocks noGrp="1"/>
          </p:cNvSpPr>
          <p:nvPr>
            <p:ph type="sldNum" sz="quarter" idx="5"/>
          </p:nvPr>
        </p:nvSpPr>
        <p:spPr bwMode="auto">
          <a:noFill/>
          <a:ln>
            <a:miter lim="800000"/>
            <a:headEnd/>
            <a:tailEnd/>
          </a:ln>
        </p:spPr>
        <p:txBody>
          <a:bodyPr/>
          <a:lstStyle/>
          <a:p>
            <a:fld id="{922D6C7F-033F-4B17-84F7-C4049A801BC2}" type="slidenum">
              <a:rPr lang="en-US" altLang="ja-JP"/>
              <a:pPr/>
              <a:t>65</a:t>
            </a:fld>
            <a:endParaRPr lang="en-US" altLang="ja-JP"/>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kumimoji="1" lang="ja-JP" altLang="en-US" smtClean="0"/>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21D5D987-0933-4510-BEEE-01DA2F8114CD}" type="slidenum">
              <a:rPr lang="en-US" altLang="ja-JP"/>
              <a:pPr/>
              <a:t>66</a:t>
            </a:fld>
            <a:endParaRPr lang="en-US" altLang="ja-JP"/>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67</a:t>
            </a:fld>
            <a:endParaRPr lang="en-GB"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68</a:t>
            </a:fld>
            <a:endParaRPr lang="en-GB"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41 died</a:t>
            </a:r>
          </a:p>
          <a:p>
            <a:r>
              <a:rPr lang="en-US" dirty="0" smtClean="0"/>
              <a:t>9 tons</a:t>
            </a:r>
            <a:r>
              <a:rPr lang="en-US" baseline="0" dirty="0" smtClean="0"/>
              <a:t> of marge belgium truck driver</a:t>
            </a:r>
          </a:p>
          <a:p>
            <a:r>
              <a:rPr lang="en-US" baseline="0" dirty="0" smtClean="0"/>
              <a:t>Closed for 3 years</a:t>
            </a:r>
          </a:p>
          <a:p>
            <a:r>
              <a:rPr lang="en-US" baseline="0" dirty="0" smtClean="0"/>
              <a:t>11.6km</a:t>
            </a:r>
          </a:p>
          <a:p>
            <a:r>
              <a:rPr lang="en-US" baseline="0" dirty="0" smtClean="0"/>
              <a:t>Closed 3 years</a:t>
            </a:r>
            <a:endParaRPr lang="en-GB" dirty="0"/>
          </a:p>
        </p:txBody>
      </p:sp>
      <p:sp>
        <p:nvSpPr>
          <p:cNvPr id="4" name="Slide Number Placeholder 3"/>
          <p:cNvSpPr>
            <a:spLocks noGrp="1"/>
          </p:cNvSpPr>
          <p:nvPr>
            <p:ph type="sldNum" sz="quarter" idx="10"/>
          </p:nvPr>
        </p:nvSpPr>
        <p:spPr/>
        <p:txBody>
          <a:bodyPr/>
          <a:lstStyle/>
          <a:p>
            <a:fld id="{9448061B-F4C2-0845-881C-BD0B3C63D8F9}" type="slidenum">
              <a:rPr lang="en-GB" smtClean="0"/>
              <a:pPr/>
              <a:t>69</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D54A758-8EE4-4064-B3F0-39B774591914}" type="slidenum">
              <a:rPr lang="en-US"/>
              <a:pPr/>
              <a:t>7</a:t>
            </a:fld>
            <a:endParaRPr lang="en-US"/>
          </a:p>
        </p:txBody>
      </p:sp>
      <p:sp>
        <p:nvSpPr>
          <p:cNvPr id="32771" name="Rectangle 2"/>
          <p:cNvSpPr>
            <a:spLocks noGrp="1" noRot="1" noChangeAspect="1" noChangeArrowheads="1" noTextEdit="1"/>
          </p:cNvSpPr>
          <p:nvPr>
            <p:ph type="sldImg"/>
          </p:nvPr>
        </p:nvSpPr>
        <p:spPr>
          <a:ln/>
        </p:spPr>
      </p:sp>
      <p:sp>
        <p:nvSpPr>
          <p:cNvPr id="32772" name="Rectangle 4"/>
          <p:cNvSpPr>
            <a:spLocks noGrp="1" noChangeArrowheads="1"/>
          </p:cNvSpPr>
          <p:nvPr>
            <p:ph type="body" idx="1"/>
          </p:nvPr>
        </p:nvSpPr>
        <p:spPr>
          <a:noFill/>
          <a:ln/>
        </p:spPr>
        <p:txBody>
          <a:bodyPr/>
          <a:lstStyle/>
          <a:p>
            <a:endParaRPr lang="fr-FR" smtClean="0">
              <a:latin typeface="Times" charset="0"/>
              <a:ea typeface="ＭＳ Ｐゴシック"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70</a:t>
            </a:fld>
            <a:endParaRPr lang="en-GB"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448061B-F4C2-0845-881C-BD0B3C63D8F9}" type="slidenum">
              <a:rPr lang="en-GB" smtClean="0"/>
              <a:pPr/>
              <a:t>71</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1AD0977-2756-43C0-8A8C-2A9D94F826E1}" type="slidenum">
              <a:rPr lang="en-US"/>
              <a:pPr/>
              <a:t>8</a:t>
            </a:fld>
            <a:endParaRPr lang="en-US"/>
          </a:p>
        </p:txBody>
      </p:sp>
      <p:sp>
        <p:nvSpPr>
          <p:cNvPr id="63491" name="Rectangle 2"/>
          <p:cNvSpPr>
            <a:spLocks noGrp="1" noRot="1" noChangeAspect="1" noChangeArrowheads="1" noTextEdit="1"/>
          </p:cNvSpPr>
          <p:nvPr>
            <p:ph type="sldImg"/>
          </p:nvPr>
        </p:nvSpPr>
        <p:spPr>
          <a:ln/>
        </p:spPr>
      </p:sp>
      <p:sp>
        <p:nvSpPr>
          <p:cNvPr id="63492" name="Rectangle 4"/>
          <p:cNvSpPr>
            <a:spLocks noGrp="1" noChangeArrowheads="1"/>
          </p:cNvSpPr>
          <p:nvPr>
            <p:ph type="body" idx="1"/>
          </p:nvPr>
        </p:nvSpPr>
        <p:spPr>
          <a:noFill/>
          <a:ln/>
        </p:spPr>
        <p:txBody>
          <a:bodyPr/>
          <a:lstStyle/>
          <a:p>
            <a:endParaRPr lang="fr-FR" smtClean="0">
              <a:latin typeface="Times" charset="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8338E3EA-D49C-4E7B-B3F8-AF054003D441}" type="slidenum">
              <a:rPr lang="en-US"/>
              <a:pPr/>
              <a:t>9</a:t>
            </a:fld>
            <a:endParaRPr lang="en-US"/>
          </a:p>
        </p:txBody>
      </p:sp>
      <p:sp>
        <p:nvSpPr>
          <p:cNvPr id="71683" name="Rectangle 2"/>
          <p:cNvSpPr>
            <a:spLocks noGrp="1" noRot="1" noChangeAspect="1" noChangeArrowheads="1" noTextEdit="1"/>
          </p:cNvSpPr>
          <p:nvPr>
            <p:ph type="sldImg"/>
          </p:nvPr>
        </p:nvSpPr>
        <p:spPr>
          <a:ln/>
        </p:spPr>
      </p:sp>
      <p:sp>
        <p:nvSpPr>
          <p:cNvPr id="71684" name="Rectangle 4"/>
          <p:cNvSpPr>
            <a:spLocks noGrp="1" noChangeArrowheads="1"/>
          </p:cNvSpPr>
          <p:nvPr>
            <p:ph type="body" idx="1"/>
          </p:nvPr>
        </p:nvSpPr>
        <p:spPr>
          <a:noFill/>
          <a:ln/>
        </p:spPr>
        <p:txBody>
          <a:bodyPr/>
          <a:lstStyle/>
          <a:p>
            <a:endParaRPr lang="fr-FR" smtClean="0">
              <a:latin typeface="Times"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te-epc-lpc.web.cern.ch/te-epc-lpc/default.html"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a:t>
            </a:fld>
            <a:r>
              <a:rPr lang="en-GB" dirty="0" err="1" smtClean="0"/>
              <a:t>J.Osborne</a:t>
            </a:r>
            <a:r>
              <a:rPr lang="en-GB" dirty="0" smtClean="0"/>
              <a:t> CERN</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Pas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492899"/>
            <a:ext cx="2133600" cy="365125"/>
          </a:xfrm>
          <a:prstGeom prst="rect">
            <a:avLst/>
          </a:prstGeom>
        </p:spPr>
        <p:txBody>
          <a:bodyPr/>
          <a:lstStyle>
            <a:lvl1pPr>
              <a:defRPr>
                <a:latin typeface="Times New Roman" pitchFamily="18" charset="0"/>
                <a:cs typeface="Times New Roman" pitchFamily="18" charset="0"/>
              </a:defRPr>
            </a:lvl1pPr>
          </a:lstStyle>
          <a:p>
            <a:r>
              <a:rPr lang="en-US" smtClean="0"/>
              <a:t>October, 20th 2010</a:t>
            </a:r>
            <a:endParaRPr lang="en-US" dirty="0"/>
          </a:p>
        </p:txBody>
      </p:sp>
      <p:sp>
        <p:nvSpPr>
          <p:cNvPr id="5" name="Footer Placeholder 4"/>
          <p:cNvSpPr>
            <a:spLocks noGrp="1"/>
          </p:cNvSpPr>
          <p:nvPr>
            <p:ph type="ftr" sz="quarter" idx="11"/>
          </p:nvPr>
        </p:nvSpPr>
        <p:spPr>
          <a:xfrm>
            <a:off x="2688879" y="6492899"/>
            <a:ext cx="3711921" cy="365125"/>
          </a:xfrm>
          <a:prstGeom prst="rect">
            <a:avLst/>
          </a:prstGeom>
        </p:spPr>
        <p:txBody>
          <a:bodyPr/>
          <a:lstStyle>
            <a:lvl1pPr>
              <a:defRPr>
                <a:latin typeface="Times New Roman" pitchFamily="18" charset="0"/>
                <a:cs typeface="Times New Roman" pitchFamily="18" charset="0"/>
              </a:defRPr>
            </a:lvl1pPr>
          </a:lstStyle>
          <a:p>
            <a:r>
              <a:rPr lang="en-US" dirty="0" smtClean="0"/>
              <a:t>K. Foraz, International Workshop on Linear Colliders 2010 </a:t>
            </a:r>
            <a:endParaRPr lang="en-US" dirty="0"/>
          </a:p>
        </p:txBody>
      </p:sp>
      <p:sp>
        <p:nvSpPr>
          <p:cNvPr id="6" name="Slide Number Placeholder 5"/>
          <p:cNvSpPr>
            <a:spLocks noGrp="1"/>
          </p:cNvSpPr>
          <p:nvPr>
            <p:ph type="sldNum" sz="quarter" idx="12"/>
          </p:nvPr>
        </p:nvSpPr>
        <p:spPr/>
        <p:txBody>
          <a:bodyPr/>
          <a:lstStyle>
            <a:lvl1pPr>
              <a:defRPr>
                <a:latin typeface="Times New Roman" pitchFamily="18" charset="0"/>
                <a:cs typeface="Times New Roman" pitchFamily="18" charset="0"/>
              </a:defRPr>
            </a:lvl1pPr>
          </a:lstStyle>
          <a:p>
            <a:fld id="{F58F4CB9-7FC4-4D0D-8D2F-20E402E003FD}" type="slidenum">
              <a:rPr lang="en-US" smtClean="0"/>
              <a:pPr/>
              <a:t>‹#›</a:t>
            </a:fld>
            <a:endParaRPr lang="en-US"/>
          </a:p>
        </p:txBody>
      </p:sp>
      <p:sp>
        <p:nvSpPr>
          <p:cNvPr id="214" name="Content Placeholder 2"/>
          <p:cNvSpPr>
            <a:spLocks noGrp="1"/>
          </p:cNvSpPr>
          <p:nvPr>
            <p:ph idx="1"/>
          </p:nvPr>
        </p:nvSpPr>
        <p:spPr>
          <a:xfrm>
            <a:off x="457200" y="857232"/>
            <a:ext cx="8229600" cy="5286412"/>
          </a:xfrm>
        </p:spPr>
        <p:txBody>
          <a:bodyPr/>
          <a:lstStyle>
            <a:lvl1pPr>
              <a:defRPr>
                <a:solidFill>
                  <a:schemeClr val="bg2">
                    <a:lumMod val="25000"/>
                  </a:schemeClr>
                </a:solidFill>
                <a:latin typeface="Times New Roman" pitchFamily="18" charset="0"/>
                <a:cs typeface="Times New Roman" pitchFamily="18" charset="0"/>
              </a:defRPr>
            </a:lvl1pPr>
            <a:lvl2pPr>
              <a:defRPr>
                <a:solidFill>
                  <a:schemeClr val="bg2">
                    <a:lumMod val="25000"/>
                  </a:schemeClr>
                </a:solidFill>
                <a:latin typeface="Times New Roman" pitchFamily="18" charset="0"/>
                <a:cs typeface="Times New Roman" pitchFamily="18" charset="0"/>
              </a:defRPr>
            </a:lvl2pPr>
            <a:lvl3pPr>
              <a:defRPr>
                <a:solidFill>
                  <a:schemeClr val="bg2">
                    <a:lumMod val="25000"/>
                  </a:schemeClr>
                </a:solidFill>
                <a:latin typeface="Times New Roman" pitchFamily="18" charset="0"/>
                <a:cs typeface="Times New Roman" pitchFamily="18" charset="0"/>
              </a:defRPr>
            </a:lvl3pPr>
            <a:lvl4pPr>
              <a:defRPr>
                <a:solidFill>
                  <a:schemeClr val="bg2">
                    <a:lumMod val="25000"/>
                  </a:schemeClr>
                </a:solidFill>
                <a:latin typeface="Times New Roman" pitchFamily="18" charset="0"/>
                <a:cs typeface="Times New Roman" pitchFamily="18" charset="0"/>
              </a:defRPr>
            </a:lvl4pPr>
            <a:lvl5pPr>
              <a:defRPr>
                <a:solidFill>
                  <a:schemeClr val="bg2">
                    <a:lumMod val="25000"/>
                  </a:schemeClr>
                </a:solidFill>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15" name="Title 1"/>
          <p:cNvSpPr txBox="1">
            <a:spLocks/>
          </p:cNvSpPr>
          <p:nvPr userDrawn="1"/>
        </p:nvSpPr>
        <p:spPr>
          <a:xfrm>
            <a:off x="8229600" y="0"/>
            <a:ext cx="914400" cy="597529"/>
          </a:xfrm>
          <a:prstGeom prst="rect">
            <a:avLst/>
          </a:prstGeom>
          <a:solidFill>
            <a:schemeClr val="bg2">
              <a:lumMod val="25000"/>
            </a:schemeClr>
          </a:solidFill>
          <a:ln>
            <a:noFill/>
          </a:ln>
        </p:spPr>
        <p:txBody>
          <a:bodyPr vert="horz" lIns="91440" tIns="45720" rIns="91440" bIns="45720" rtlCol="0" anchor="ctr">
            <a:noAutofit/>
          </a:bodyPr>
          <a:lstStyle>
            <a:lvl1pPr marL="715963" indent="0" algn="l">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pPr marL="715963" marR="0" lvl="0" indent="0" algn="l" defTabSz="914400" rtl="0" eaLnBrk="1" fontAlgn="auto" latinLnBrk="0" hangingPunct="1">
              <a:lnSpc>
                <a:spcPct val="100000"/>
              </a:lnSpc>
              <a:spcBef>
                <a:spcPct val="0"/>
              </a:spcBef>
              <a:spcAft>
                <a:spcPts val="0"/>
              </a:spcAft>
              <a:buClrTx/>
              <a:buSzTx/>
              <a:buFontTx/>
              <a:buNone/>
              <a:tabLst>
                <a:tab pos="8164513" algn="l"/>
              </a:tabLst>
              <a:defRPr/>
            </a:pPr>
            <a:endParaRPr kumimoji="0" lang="en-US" sz="2800" b="1" i="0" u="none" strike="noStrike" kern="1200" cap="none" spc="0" normalizeH="0" baseline="0" noProof="0" dirty="0">
              <a:ln>
                <a:noFill/>
              </a:ln>
              <a:solidFill>
                <a:srgbClr val="FF6600"/>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216" name="Title 1"/>
          <p:cNvSpPr txBox="1">
            <a:spLocks/>
          </p:cNvSpPr>
          <p:nvPr userDrawn="1"/>
        </p:nvSpPr>
        <p:spPr>
          <a:xfrm>
            <a:off x="1" y="0"/>
            <a:ext cx="914400" cy="597529"/>
          </a:xfrm>
          <a:prstGeom prst="rect">
            <a:avLst/>
          </a:prstGeom>
          <a:solidFill>
            <a:schemeClr val="bg2">
              <a:lumMod val="25000"/>
            </a:schemeClr>
          </a:solidFill>
          <a:ln>
            <a:noFill/>
          </a:ln>
        </p:spPr>
        <p:txBody>
          <a:bodyPr vert="horz" lIns="91440" tIns="45720" rIns="91440" bIns="45720" rtlCol="0" anchor="ctr">
            <a:noAutofit/>
          </a:bodyPr>
          <a:lstStyle>
            <a:lvl1pPr marL="715963" indent="0" algn="l">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pPr marL="715963" marR="0" lvl="0" indent="0" algn="l" defTabSz="914400" rtl="0" eaLnBrk="1" fontAlgn="auto" latinLnBrk="0" hangingPunct="1">
              <a:lnSpc>
                <a:spcPct val="100000"/>
              </a:lnSpc>
              <a:spcBef>
                <a:spcPct val="0"/>
              </a:spcBef>
              <a:spcAft>
                <a:spcPts val="0"/>
              </a:spcAft>
              <a:buClrTx/>
              <a:buSzTx/>
              <a:buFontTx/>
              <a:buNone/>
              <a:tabLst>
                <a:tab pos="8164513" algn="l"/>
              </a:tabLst>
              <a:defRPr/>
            </a:pPr>
            <a:endParaRPr kumimoji="0" lang="en-US" sz="2800" b="1" i="0" u="none" strike="noStrike" kern="1200" cap="none" spc="0" normalizeH="0" baseline="0" noProof="0" dirty="0">
              <a:ln>
                <a:noFill/>
              </a:ln>
              <a:solidFill>
                <a:srgbClr val="FF6600"/>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217" name="Title 1"/>
          <p:cNvSpPr>
            <a:spLocks noGrp="1"/>
          </p:cNvSpPr>
          <p:nvPr>
            <p:ph type="title"/>
          </p:nvPr>
        </p:nvSpPr>
        <p:spPr>
          <a:xfrm>
            <a:off x="606582" y="0"/>
            <a:ext cx="7740714" cy="597529"/>
          </a:xfrm>
          <a:solidFill>
            <a:schemeClr val="bg2">
              <a:lumMod val="25000"/>
            </a:schemeClr>
          </a:solidFill>
          <a:ln>
            <a:noFill/>
          </a:ln>
        </p:spPr>
        <p:txBody>
          <a:bodyPr>
            <a:noAutofit/>
          </a:bodyPr>
          <a:lstStyle>
            <a:lvl1pPr marL="0" indent="0" algn="ctr">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n-US" noProof="0" dirty="0" smtClean="0"/>
              <a:t>Click to edit Master title style</a:t>
            </a:r>
            <a:endParaRPr lang="en-US" noProof="0" dirty="0"/>
          </a:p>
        </p:txBody>
      </p:sp>
      <p:pic>
        <p:nvPicPr>
          <p:cNvPr id="218" name="Picture 217" descr="CLIC-Logo-Color-150.png"/>
          <p:cNvPicPr>
            <a:picLocks noChangeAspect="1"/>
          </p:cNvPicPr>
          <p:nvPr userDrawn="1"/>
        </p:nvPicPr>
        <p:blipFill>
          <a:blip r:embed="rId2" cstate="print"/>
          <a:stretch>
            <a:fillRect/>
          </a:stretch>
        </p:blipFill>
        <p:spPr>
          <a:xfrm>
            <a:off x="-9053" y="-36212"/>
            <a:ext cx="648000" cy="648000"/>
          </a:xfrm>
          <a:prstGeom prst="rect">
            <a:avLst/>
          </a:prstGeom>
        </p:spPr>
      </p:pic>
      <p:grpSp>
        <p:nvGrpSpPr>
          <p:cNvPr id="2" name="Group 228"/>
          <p:cNvGrpSpPr>
            <a:grpSpLocks noChangeAspect="1"/>
          </p:cNvGrpSpPr>
          <p:nvPr userDrawn="1"/>
        </p:nvGrpSpPr>
        <p:grpSpPr>
          <a:xfrm>
            <a:off x="8558830" y="82298"/>
            <a:ext cx="432000" cy="426600"/>
            <a:chOff x="3268356" y="3002111"/>
            <a:chExt cx="1330729" cy="1314094"/>
          </a:xfrm>
        </p:grpSpPr>
        <p:grpSp>
          <p:nvGrpSpPr>
            <p:cNvPr id="3" name="Group 37"/>
            <p:cNvGrpSpPr/>
            <p:nvPr userDrawn="1"/>
          </p:nvGrpSpPr>
          <p:grpSpPr>
            <a:xfrm>
              <a:off x="3268356" y="3002111"/>
              <a:ext cx="1330729" cy="1314094"/>
              <a:chOff x="1702106" y="2920630"/>
              <a:chExt cx="1330729" cy="1314094"/>
            </a:xfrm>
          </p:grpSpPr>
          <p:sp>
            <p:nvSpPr>
              <p:cNvPr id="278" name="Oval 277"/>
              <p:cNvSpPr/>
              <p:nvPr userDrawn="1"/>
            </p:nvSpPr>
            <p:spPr>
              <a:xfrm>
                <a:off x="1702107" y="2920631"/>
                <a:ext cx="948144" cy="931509"/>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79" name="Freeform 278"/>
              <p:cNvSpPr/>
              <p:nvPr userDrawn="1"/>
            </p:nvSpPr>
            <p:spPr>
              <a:xfrm rot="21360000">
                <a:off x="1900792" y="3058324"/>
                <a:ext cx="948145" cy="931510"/>
              </a:xfrm>
              <a:custGeom>
                <a:avLst/>
                <a:gdLst>
                  <a:gd name="connsiteX0" fmla="*/ 0 w 1548143"/>
                  <a:gd name="connsiteY0" fmla="*/ 760491 h 1520982"/>
                  <a:gd name="connsiteX1" fmla="*/ 231587 w 1548143"/>
                  <a:gd name="connsiteY1" fmla="*/ 218005 h 1520982"/>
                  <a:gd name="connsiteX2" fmla="*/ 774074 w 1548143"/>
                  <a:gd name="connsiteY2" fmla="*/ 1 h 1520982"/>
                  <a:gd name="connsiteX3" fmla="*/ 1316560 w 1548143"/>
                  <a:gd name="connsiteY3" fmla="*/ 218007 h 1520982"/>
                  <a:gd name="connsiteX4" fmla="*/ 1548145 w 1548143"/>
                  <a:gd name="connsiteY4" fmla="*/ 760494 h 1520982"/>
                  <a:gd name="connsiteX5" fmla="*/ 1316559 w 1548143"/>
                  <a:gd name="connsiteY5" fmla="*/ 1302980 h 1520982"/>
                  <a:gd name="connsiteX6" fmla="*/ 774073 w 1548143"/>
                  <a:gd name="connsiteY6" fmla="*/ 1520985 h 1520982"/>
                  <a:gd name="connsiteX7" fmla="*/ 231587 w 1548143"/>
                  <a:gd name="connsiteY7" fmla="*/ 1302980 h 1520982"/>
                  <a:gd name="connsiteX8" fmla="*/ 2 w 1548143"/>
                  <a:gd name="connsiteY8" fmla="*/ 760493 h 1520982"/>
                  <a:gd name="connsiteX9" fmla="*/ 0 w 1548143"/>
                  <a:gd name="connsiteY9" fmla="*/ 760491 h 1520982"/>
                  <a:gd name="connsiteX0" fmla="*/ 231587 w 1548145"/>
                  <a:gd name="connsiteY0" fmla="*/ 218004 h 1520984"/>
                  <a:gd name="connsiteX1" fmla="*/ 774074 w 1548145"/>
                  <a:gd name="connsiteY1" fmla="*/ 0 h 1520984"/>
                  <a:gd name="connsiteX2" fmla="*/ 1316560 w 1548145"/>
                  <a:gd name="connsiteY2" fmla="*/ 218006 h 1520984"/>
                  <a:gd name="connsiteX3" fmla="*/ 1548145 w 1548145"/>
                  <a:gd name="connsiteY3" fmla="*/ 760493 h 1520984"/>
                  <a:gd name="connsiteX4" fmla="*/ 1316559 w 1548145"/>
                  <a:gd name="connsiteY4" fmla="*/ 1302979 h 1520984"/>
                  <a:gd name="connsiteX5" fmla="*/ 774073 w 1548145"/>
                  <a:gd name="connsiteY5" fmla="*/ 1520984 h 1520984"/>
                  <a:gd name="connsiteX6" fmla="*/ 231587 w 1548145"/>
                  <a:gd name="connsiteY6" fmla="*/ 1302979 h 1520984"/>
                  <a:gd name="connsiteX7" fmla="*/ 2 w 1548145"/>
                  <a:gd name="connsiteY7" fmla="*/ 760492 h 1520984"/>
                  <a:gd name="connsiteX8" fmla="*/ 0 w 1548145"/>
                  <a:gd name="connsiteY8" fmla="*/ 760490 h 1520984"/>
                  <a:gd name="connsiteX9" fmla="*/ 323027 w 1548145"/>
                  <a:gd name="connsiteY9" fmla="*/ 309444 h 1520984"/>
                  <a:gd name="connsiteX0" fmla="*/ 231587 w 1548145"/>
                  <a:gd name="connsiteY0" fmla="*/ 218004 h 1520984"/>
                  <a:gd name="connsiteX1" fmla="*/ 774074 w 1548145"/>
                  <a:gd name="connsiteY1" fmla="*/ 0 h 1520984"/>
                  <a:gd name="connsiteX2" fmla="*/ 1316560 w 1548145"/>
                  <a:gd name="connsiteY2" fmla="*/ 218006 h 1520984"/>
                  <a:gd name="connsiteX3" fmla="*/ 1548145 w 1548145"/>
                  <a:gd name="connsiteY3" fmla="*/ 760493 h 1520984"/>
                  <a:gd name="connsiteX4" fmla="*/ 1316559 w 1548145"/>
                  <a:gd name="connsiteY4" fmla="*/ 1302979 h 1520984"/>
                  <a:gd name="connsiteX5" fmla="*/ 774073 w 1548145"/>
                  <a:gd name="connsiteY5" fmla="*/ 1520984 h 1520984"/>
                  <a:gd name="connsiteX6" fmla="*/ 231587 w 1548145"/>
                  <a:gd name="connsiteY6" fmla="*/ 1302979 h 1520984"/>
                  <a:gd name="connsiteX7" fmla="*/ 2 w 1548145"/>
                  <a:gd name="connsiteY7" fmla="*/ 760492 h 1520984"/>
                  <a:gd name="connsiteX8" fmla="*/ 0 w 1548145"/>
                  <a:gd name="connsiteY8" fmla="*/ 760490 h 1520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8145" h="1520984">
                    <a:moveTo>
                      <a:pt x="231587" y="218004"/>
                    </a:moveTo>
                    <a:cubicBezTo>
                      <a:pt x="376340" y="78286"/>
                      <a:pt x="571150" y="0"/>
                      <a:pt x="774074" y="0"/>
                    </a:cubicBezTo>
                    <a:cubicBezTo>
                      <a:pt x="976998" y="0"/>
                      <a:pt x="1171807" y="78287"/>
                      <a:pt x="1316560" y="218006"/>
                    </a:cubicBezTo>
                    <a:cubicBezTo>
                      <a:pt x="1464700" y="360993"/>
                      <a:pt x="1548145" y="556465"/>
                      <a:pt x="1548145" y="760493"/>
                    </a:cubicBezTo>
                    <a:cubicBezTo>
                      <a:pt x="1548145" y="964521"/>
                      <a:pt x="1464699" y="1159992"/>
                      <a:pt x="1316559" y="1302979"/>
                    </a:cubicBezTo>
                    <a:cubicBezTo>
                      <a:pt x="1171806" y="1442697"/>
                      <a:pt x="976996" y="1520984"/>
                      <a:pt x="774073" y="1520984"/>
                    </a:cubicBezTo>
                    <a:cubicBezTo>
                      <a:pt x="571149" y="1520984"/>
                      <a:pt x="376340" y="1442697"/>
                      <a:pt x="231587" y="1302979"/>
                    </a:cubicBezTo>
                    <a:cubicBezTo>
                      <a:pt x="83447" y="1159992"/>
                      <a:pt x="1" y="964520"/>
                      <a:pt x="2" y="760492"/>
                    </a:cubicBezTo>
                    <a:lnTo>
                      <a:pt x="0" y="760490"/>
                    </a:lnTo>
                  </a:path>
                </a:pathLst>
              </a:cu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280" name="Straight Connector 279"/>
              <p:cNvCxnSpPr>
                <a:stCxn id="278" idx="0"/>
              </p:cNvCxnSpPr>
              <p:nvPr userDrawn="1"/>
            </p:nvCxnSpPr>
            <p:spPr>
              <a:xfrm rot="16200000" flipH="1">
                <a:off x="2598962" y="2497847"/>
                <a:ext cx="11089" cy="85665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a:stCxn id="278" idx="6"/>
              </p:cNvCxnSpPr>
              <p:nvPr userDrawn="1"/>
            </p:nvCxnSpPr>
            <p:spPr>
              <a:xfrm>
                <a:off x="2650251" y="3386385"/>
                <a:ext cx="199609" cy="84833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a:endCxn id="279" idx="3"/>
              </p:cNvCxnSpPr>
              <p:nvPr userDrawn="1"/>
            </p:nvCxnSpPr>
            <p:spPr>
              <a:xfrm rot="5400000">
                <a:off x="2657891" y="3232504"/>
                <a:ext cx="448397" cy="6861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a:stCxn id="278" idx="5"/>
              </p:cNvCxnSpPr>
              <p:nvPr userDrawn="1"/>
            </p:nvCxnSpPr>
            <p:spPr>
              <a:xfrm rot="5400000">
                <a:off x="2016366" y="3739691"/>
                <a:ext cx="519001" cy="47106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a:stCxn id="278" idx="2"/>
              </p:cNvCxnSpPr>
              <p:nvPr userDrawn="1"/>
            </p:nvCxnSpPr>
            <p:spPr>
              <a:xfrm rot="10800000" flipH="1" flipV="1">
                <a:off x="1702106" y="3386385"/>
                <a:ext cx="138618" cy="57664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7" name="Group 65"/>
            <p:cNvGrpSpPr/>
            <p:nvPr userDrawn="1"/>
          </p:nvGrpSpPr>
          <p:grpSpPr>
            <a:xfrm>
              <a:off x="3355064" y="3362949"/>
              <a:ext cx="709201" cy="217695"/>
              <a:chOff x="5772562" y="3807713"/>
              <a:chExt cx="709201" cy="217695"/>
            </a:xfrm>
          </p:grpSpPr>
          <p:sp>
            <p:nvSpPr>
              <p:cNvPr id="222" name="Freeform 221"/>
              <p:cNvSpPr/>
              <p:nvPr userDrawn="1"/>
            </p:nvSpPr>
            <p:spPr>
              <a:xfrm>
                <a:off x="5772562" y="3807713"/>
                <a:ext cx="140174" cy="217695"/>
              </a:xfrm>
              <a:custGeom>
                <a:avLst/>
                <a:gdLst>
                  <a:gd name="connsiteX0" fmla="*/ 0 w 161171"/>
                  <a:gd name="connsiteY0" fmla="*/ 106899 h 213798"/>
                  <a:gd name="connsiteX1" fmla="*/ 16236 w 161171"/>
                  <a:gd name="connsiteY1" fmla="*/ 42549 h 213798"/>
                  <a:gd name="connsiteX2" fmla="*/ 80586 w 161171"/>
                  <a:gd name="connsiteY2" fmla="*/ 0 h 213798"/>
                  <a:gd name="connsiteX3" fmla="*/ 144936 w 161171"/>
                  <a:gd name="connsiteY3" fmla="*/ 42549 h 213798"/>
                  <a:gd name="connsiteX4" fmla="*/ 161172 w 161171"/>
                  <a:gd name="connsiteY4" fmla="*/ 106899 h 213798"/>
                  <a:gd name="connsiteX5" fmla="*/ 144936 w 161171"/>
                  <a:gd name="connsiteY5" fmla="*/ 171249 h 213798"/>
                  <a:gd name="connsiteX6" fmla="*/ 80586 w 161171"/>
                  <a:gd name="connsiteY6" fmla="*/ 213798 h 213798"/>
                  <a:gd name="connsiteX7" fmla="*/ 16236 w 161171"/>
                  <a:gd name="connsiteY7" fmla="*/ 171249 h 213798"/>
                  <a:gd name="connsiteX8" fmla="*/ 0 w 161171"/>
                  <a:gd name="connsiteY8" fmla="*/ 106899 h 213798"/>
                  <a:gd name="connsiteX0" fmla="*/ 161172 w 252612"/>
                  <a:gd name="connsiteY0" fmla="*/ 106899 h 213798"/>
                  <a:gd name="connsiteX1" fmla="*/ 144936 w 252612"/>
                  <a:gd name="connsiteY1" fmla="*/ 171249 h 213798"/>
                  <a:gd name="connsiteX2" fmla="*/ 80586 w 252612"/>
                  <a:gd name="connsiteY2" fmla="*/ 213798 h 213798"/>
                  <a:gd name="connsiteX3" fmla="*/ 16236 w 252612"/>
                  <a:gd name="connsiteY3" fmla="*/ 171249 h 213798"/>
                  <a:gd name="connsiteX4" fmla="*/ 0 w 252612"/>
                  <a:gd name="connsiteY4" fmla="*/ 106899 h 213798"/>
                  <a:gd name="connsiteX5" fmla="*/ 16236 w 252612"/>
                  <a:gd name="connsiteY5" fmla="*/ 42549 h 213798"/>
                  <a:gd name="connsiteX6" fmla="*/ 80586 w 252612"/>
                  <a:gd name="connsiteY6" fmla="*/ 0 h 213798"/>
                  <a:gd name="connsiteX7" fmla="*/ 144936 w 252612"/>
                  <a:gd name="connsiteY7" fmla="*/ 42549 h 213798"/>
                  <a:gd name="connsiteX8" fmla="*/ 252612 w 252612"/>
                  <a:gd name="connsiteY8" fmla="*/ 198339 h 213798"/>
                  <a:gd name="connsiteX0" fmla="*/ 161172 w 161172"/>
                  <a:gd name="connsiteY0" fmla="*/ 106899 h 213798"/>
                  <a:gd name="connsiteX1" fmla="*/ 144936 w 161172"/>
                  <a:gd name="connsiteY1" fmla="*/ 171249 h 213798"/>
                  <a:gd name="connsiteX2" fmla="*/ 80586 w 161172"/>
                  <a:gd name="connsiteY2" fmla="*/ 213798 h 213798"/>
                  <a:gd name="connsiteX3" fmla="*/ 16236 w 161172"/>
                  <a:gd name="connsiteY3" fmla="*/ 171249 h 213798"/>
                  <a:gd name="connsiteX4" fmla="*/ 0 w 161172"/>
                  <a:gd name="connsiteY4" fmla="*/ 106899 h 213798"/>
                  <a:gd name="connsiteX5" fmla="*/ 16236 w 161172"/>
                  <a:gd name="connsiteY5" fmla="*/ 42549 h 213798"/>
                  <a:gd name="connsiteX6" fmla="*/ 80586 w 161172"/>
                  <a:gd name="connsiteY6" fmla="*/ 0 h 213798"/>
                  <a:gd name="connsiteX7" fmla="*/ 144936 w 161172"/>
                  <a:gd name="connsiteY7" fmla="*/ 42549 h 213798"/>
                  <a:gd name="connsiteX0" fmla="*/ 144936 w 144936"/>
                  <a:gd name="connsiteY0" fmla="*/ 171249 h 213798"/>
                  <a:gd name="connsiteX1" fmla="*/ 80586 w 144936"/>
                  <a:gd name="connsiteY1" fmla="*/ 213798 h 213798"/>
                  <a:gd name="connsiteX2" fmla="*/ 16236 w 144936"/>
                  <a:gd name="connsiteY2" fmla="*/ 171249 h 213798"/>
                  <a:gd name="connsiteX3" fmla="*/ 0 w 144936"/>
                  <a:gd name="connsiteY3" fmla="*/ 106899 h 213798"/>
                  <a:gd name="connsiteX4" fmla="*/ 16236 w 144936"/>
                  <a:gd name="connsiteY4" fmla="*/ 42549 h 213798"/>
                  <a:gd name="connsiteX5" fmla="*/ 80586 w 144936"/>
                  <a:gd name="connsiteY5" fmla="*/ 0 h 213798"/>
                  <a:gd name="connsiteX6" fmla="*/ 144936 w 144936"/>
                  <a:gd name="connsiteY6" fmla="*/ 42549 h 213798"/>
                  <a:gd name="connsiteX0" fmla="*/ 144936 w 148871"/>
                  <a:gd name="connsiteY0" fmla="*/ 171249 h 216504"/>
                  <a:gd name="connsiteX1" fmla="*/ 138146 w 148871"/>
                  <a:gd name="connsiteY1" fmla="*/ 187483 h 216504"/>
                  <a:gd name="connsiteX2" fmla="*/ 80586 w 148871"/>
                  <a:gd name="connsiteY2" fmla="*/ 213798 h 216504"/>
                  <a:gd name="connsiteX3" fmla="*/ 16236 w 148871"/>
                  <a:gd name="connsiteY3" fmla="*/ 171249 h 216504"/>
                  <a:gd name="connsiteX4" fmla="*/ 0 w 148871"/>
                  <a:gd name="connsiteY4" fmla="*/ 106899 h 216504"/>
                  <a:gd name="connsiteX5" fmla="*/ 16236 w 148871"/>
                  <a:gd name="connsiteY5" fmla="*/ 42549 h 216504"/>
                  <a:gd name="connsiteX6" fmla="*/ 80586 w 148871"/>
                  <a:gd name="connsiteY6" fmla="*/ 0 h 216504"/>
                  <a:gd name="connsiteX7" fmla="*/ 144936 w 148871"/>
                  <a:gd name="connsiteY7" fmla="*/ 42549 h 216504"/>
                  <a:gd name="connsiteX0" fmla="*/ 138146 w 144936"/>
                  <a:gd name="connsiteY0" fmla="*/ 187483 h 216504"/>
                  <a:gd name="connsiteX1" fmla="*/ 80586 w 144936"/>
                  <a:gd name="connsiteY1" fmla="*/ 213798 h 216504"/>
                  <a:gd name="connsiteX2" fmla="*/ 16236 w 144936"/>
                  <a:gd name="connsiteY2" fmla="*/ 171249 h 216504"/>
                  <a:gd name="connsiteX3" fmla="*/ 0 w 144936"/>
                  <a:gd name="connsiteY3" fmla="*/ 106899 h 216504"/>
                  <a:gd name="connsiteX4" fmla="*/ 16236 w 144936"/>
                  <a:gd name="connsiteY4" fmla="*/ 42549 h 216504"/>
                  <a:gd name="connsiteX5" fmla="*/ 80586 w 144936"/>
                  <a:gd name="connsiteY5" fmla="*/ 0 h 216504"/>
                  <a:gd name="connsiteX6" fmla="*/ 144936 w 144936"/>
                  <a:gd name="connsiteY6" fmla="*/ 42549 h 216504"/>
                  <a:gd name="connsiteX0" fmla="*/ 138146 w 138146"/>
                  <a:gd name="connsiteY0" fmla="*/ 189864 h 218885"/>
                  <a:gd name="connsiteX1" fmla="*/ 80586 w 138146"/>
                  <a:gd name="connsiteY1" fmla="*/ 216179 h 218885"/>
                  <a:gd name="connsiteX2" fmla="*/ 16236 w 138146"/>
                  <a:gd name="connsiteY2" fmla="*/ 173630 h 218885"/>
                  <a:gd name="connsiteX3" fmla="*/ 0 w 138146"/>
                  <a:gd name="connsiteY3" fmla="*/ 109280 h 218885"/>
                  <a:gd name="connsiteX4" fmla="*/ 16236 w 138146"/>
                  <a:gd name="connsiteY4" fmla="*/ 44930 h 218885"/>
                  <a:gd name="connsiteX5" fmla="*/ 80586 w 138146"/>
                  <a:gd name="connsiteY5" fmla="*/ 2381 h 218885"/>
                  <a:gd name="connsiteX6" fmla="*/ 135411 w 138146"/>
                  <a:gd name="connsiteY6" fmla="*/ 30642 h 218885"/>
                  <a:gd name="connsiteX0" fmla="*/ 138146 w 140174"/>
                  <a:gd name="connsiteY0" fmla="*/ 188674 h 217695"/>
                  <a:gd name="connsiteX1" fmla="*/ 80586 w 140174"/>
                  <a:gd name="connsiteY1" fmla="*/ 214989 h 217695"/>
                  <a:gd name="connsiteX2" fmla="*/ 16236 w 140174"/>
                  <a:gd name="connsiteY2" fmla="*/ 172440 h 217695"/>
                  <a:gd name="connsiteX3" fmla="*/ 0 w 140174"/>
                  <a:gd name="connsiteY3" fmla="*/ 108090 h 217695"/>
                  <a:gd name="connsiteX4" fmla="*/ 16236 w 140174"/>
                  <a:gd name="connsiteY4" fmla="*/ 43740 h 217695"/>
                  <a:gd name="connsiteX5" fmla="*/ 80586 w 140174"/>
                  <a:gd name="connsiteY5" fmla="*/ 1191 h 217695"/>
                  <a:gd name="connsiteX6" fmla="*/ 140174 w 140174"/>
                  <a:gd name="connsiteY6" fmla="*/ 36596 h 217695"/>
                  <a:gd name="connsiteX0" fmla="*/ 138146 w 140174"/>
                  <a:gd name="connsiteY0" fmla="*/ 188674 h 217695"/>
                  <a:gd name="connsiteX1" fmla="*/ 80586 w 140174"/>
                  <a:gd name="connsiteY1" fmla="*/ 214989 h 217695"/>
                  <a:gd name="connsiteX2" fmla="*/ 16236 w 140174"/>
                  <a:gd name="connsiteY2" fmla="*/ 172440 h 217695"/>
                  <a:gd name="connsiteX3" fmla="*/ 0 w 140174"/>
                  <a:gd name="connsiteY3" fmla="*/ 108090 h 217695"/>
                  <a:gd name="connsiteX4" fmla="*/ 16236 w 140174"/>
                  <a:gd name="connsiteY4" fmla="*/ 43740 h 217695"/>
                  <a:gd name="connsiteX5" fmla="*/ 80586 w 140174"/>
                  <a:gd name="connsiteY5" fmla="*/ 1191 h 217695"/>
                  <a:gd name="connsiteX6" fmla="*/ 140174 w 140174"/>
                  <a:gd name="connsiteY6" fmla="*/ 36596 h 217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174" h="217695">
                    <a:moveTo>
                      <a:pt x="138146" y="188674"/>
                    </a:moveTo>
                    <a:cubicBezTo>
                      <a:pt x="117896" y="202909"/>
                      <a:pt x="100904" y="217695"/>
                      <a:pt x="80586" y="214989"/>
                    </a:cubicBezTo>
                    <a:cubicBezTo>
                      <a:pt x="60268" y="212283"/>
                      <a:pt x="31463" y="199234"/>
                      <a:pt x="16236" y="172440"/>
                    </a:cubicBezTo>
                    <a:cubicBezTo>
                      <a:pt x="5699" y="153899"/>
                      <a:pt x="0" y="131310"/>
                      <a:pt x="0" y="108090"/>
                    </a:cubicBezTo>
                    <a:cubicBezTo>
                      <a:pt x="0" y="84870"/>
                      <a:pt x="5699" y="62282"/>
                      <a:pt x="16236" y="43740"/>
                    </a:cubicBezTo>
                    <a:cubicBezTo>
                      <a:pt x="31463" y="16946"/>
                      <a:pt x="59930" y="2382"/>
                      <a:pt x="80586" y="1191"/>
                    </a:cubicBezTo>
                    <a:cubicBezTo>
                      <a:pt x="101242" y="0"/>
                      <a:pt x="124947" y="9802"/>
                      <a:pt x="140174" y="36596"/>
                    </a:cubicBezTo>
                  </a:path>
                </a:pathLst>
              </a:custGeom>
              <a:noFill/>
              <a:ln w="127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F0"/>
                  </a:solidFill>
                </a:endParaRPr>
              </a:p>
            </p:txBody>
          </p:sp>
          <p:grpSp>
            <p:nvGrpSpPr>
              <p:cNvPr id="8" name="Group 64"/>
              <p:cNvGrpSpPr/>
              <p:nvPr userDrawn="1"/>
            </p:nvGrpSpPr>
            <p:grpSpPr>
              <a:xfrm>
                <a:off x="5974557" y="3825383"/>
                <a:ext cx="100012" cy="200025"/>
                <a:chOff x="5974557" y="3817144"/>
                <a:chExt cx="100012" cy="200025"/>
              </a:xfrm>
            </p:grpSpPr>
            <p:cxnSp>
              <p:nvCxnSpPr>
                <p:cNvPr id="274" name="Straight Connector 273"/>
                <p:cNvCxnSpPr/>
                <p:nvPr userDrawn="1"/>
              </p:nvCxnSpPr>
              <p:spPr>
                <a:xfrm rot="5400000">
                  <a:off x="5877357" y="3916726"/>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rot="10800000">
                  <a:off x="5974559" y="4017169"/>
                  <a:ext cx="10001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rot="10800000">
                  <a:off x="5985903" y="3912394"/>
                  <a:ext cx="720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rot="10800000">
                  <a:off x="5974559" y="3817144"/>
                  <a:ext cx="10001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9" name="Group 63"/>
              <p:cNvGrpSpPr/>
              <p:nvPr userDrawn="1"/>
            </p:nvGrpSpPr>
            <p:grpSpPr>
              <a:xfrm>
                <a:off x="6343651" y="3825383"/>
                <a:ext cx="138112" cy="200025"/>
                <a:chOff x="6343651" y="3821905"/>
                <a:chExt cx="138112" cy="200025"/>
              </a:xfrm>
            </p:grpSpPr>
            <p:cxnSp>
              <p:nvCxnSpPr>
                <p:cNvPr id="234" name="Straight Connector 233"/>
                <p:cNvCxnSpPr/>
                <p:nvPr userDrawn="1"/>
              </p:nvCxnSpPr>
              <p:spPr>
                <a:xfrm rot="5400000">
                  <a:off x="6246450" y="3921489"/>
                  <a:ext cx="194401"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rot="5400000">
                  <a:off x="6384563" y="3921489"/>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rot="16200000" flipH="1">
                  <a:off x="6313885" y="3858815"/>
                  <a:ext cx="200025" cy="126206"/>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10" name="Group 62"/>
              <p:cNvGrpSpPr/>
              <p:nvPr userDrawn="1"/>
            </p:nvGrpSpPr>
            <p:grpSpPr>
              <a:xfrm>
                <a:off x="6140461" y="3821896"/>
                <a:ext cx="123418" cy="203512"/>
                <a:chOff x="6140461" y="3813659"/>
                <a:chExt cx="123418" cy="203512"/>
              </a:xfrm>
            </p:grpSpPr>
            <p:cxnSp>
              <p:nvCxnSpPr>
                <p:cNvPr id="230" name="Straight Connector 229"/>
                <p:cNvCxnSpPr/>
                <p:nvPr userDrawn="1"/>
              </p:nvCxnSpPr>
              <p:spPr>
                <a:xfrm rot="5400000">
                  <a:off x="6053569" y="3919970"/>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sp>
              <p:nvSpPr>
                <p:cNvPr id="231" name="Freeform 230"/>
                <p:cNvSpPr/>
                <p:nvPr userDrawn="1"/>
              </p:nvSpPr>
              <p:spPr>
                <a:xfrm>
                  <a:off x="6140461" y="3813659"/>
                  <a:ext cx="110322" cy="108421"/>
                </a:xfrm>
                <a:custGeom>
                  <a:avLst/>
                  <a:gdLst>
                    <a:gd name="connsiteX0" fmla="*/ 0 w 97631"/>
                    <a:gd name="connsiteY0" fmla="*/ 52388 h 104775"/>
                    <a:gd name="connsiteX1" fmla="*/ 13102 w 97631"/>
                    <a:gd name="connsiteY1" fmla="*/ 16674 h 104775"/>
                    <a:gd name="connsiteX2" fmla="*/ 48816 w 97631"/>
                    <a:gd name="connsiteY2" fmla="*/ 0 h 104775"/>
                    <a:gd name="connsiteX3" fmla="*/ 84530 w 97631"/>
                    <a:gd name="connsiteY3" fmla="*/ 16674 h 104775"/>
                    <a:gd name="connsiteX4" fmla="*/ 97632 w 97631"/>
                    <a:gd name="connsiteY4" fmla="*/ 52388 h 104775"/>
                    <a:gd name="connsiteX5" fmla="*/ 84530 w 97631"/>
                    <a:gd name="connsiteY5" fmla="*/ 88102 h 104775"/>
                    <a:gd name="connsiteX6" fmla="*/ 48816 w 97631"/>
                    <a:gd name="connsiteY6" fmla="*/ 104776 h 104775"/>
                    <a:gd name="connsiteX7" fmla="*/ 13102 w 97631"/>
                    <a:gd name="connsiteY7" fmla="*/ 88102 h 104775"/>
                    <a:gd name="connsiteX8" fmla="*/ 0 w 97631"/>
                    <a:gd name="connsiteY8" fmla="*/ 52388 h 104775"/>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52388 h 104776"/>
                    <a:gd name="connsiteX1" fmla="*/ 8420 w 112000"/>
                    <a:gd name="connsiteY1" fmla="*/ 2386 h 104776"/>
                    <a:gd name="connsiteX2" fmla="*/ 63184 w 112000"/>
                    <a:gd name="connsiteY2" fmla="*/ 0 h 104776"/>
                    <a:gd name="connsiteX3" fmla="*/ 98898 w 112000"/>
                    <a:gd name="connsiteY3" fmla="*/ 16674 h 104776"/>
                    <a:gd name="connsiteX4" fmla="*/ 112000 w 112000"/>
                    <a:gd name="connsiteY4" fmla="*/ 52388 h 104776"/>
                    <a:gd name="connsiteX5" fmla="*/ 98898 w 112000"/>
                    <a:gd name="connsiteY5" fmla="*/ 88102 h 104776"/>
                    <a:gd name="connsiteX6" fmla="*/ 63184 w 112000"/>
                    <a:gd name="connsiteY6" fmla="*/ 104776 h 104776"/>
                    <a:gd name="connsiteX7" fmla="*/ 27470 w 112000"/>
                    <a:gd name="connsiteY7" fmla="*/ 88102 h 104776"/>
                    <a:gd name="connsiteX8" fmla="*/ 14368 w 112000"/>
                    <a:gd name="connsiteY8" fmla="*/ 52388 h 104776"/>
                    <a:gd name="connsiteX0" fmla="*/ 14368 w 112000"/>
                    <a:gd name="connsiteY0" fmla="*/ 53492 h 105880"/>
                    <a:gd name="connsiteX1" fmla="*/ 8420 w 112000"/>
                    <a:gd name="connsiteY1" fmla="*/ 3490 h 105880"/>
                    <a:gd name="connsiteX2" fmla="*/ 63184 w 112000"/>
                    <a:gd name="connsiteY2" fmla="*/ 1104 h 105880"/>
                    <a:gd name="connsiteX3" fmla="*/ 98898 w 112000"/>
                    <a:gd name="connsiteY3" fmla="*/ 17778 h 105880"/>
                    <a:gd name="connsiteX4" fmla="*/ 112000 w 112000"/>
                    <a:gd name="connsiteY4" fmla="*/ 53492 h 105880"/>
                    <a:gd name="connsiteX5" fmla="*/ 98898 w 112000"/>
                    <a:gd name="connsiteY5" fmla="*/ 89206 h 105880"/>
                    <a:gd name="connsiteX6" fmla="*/ 63184 w 112000"/>
                    <a:gd name="connsiteY6" fmla="*/ 105880 h 105880"/>
                    <a:gd name="connsiteX7" fmla="*/ 27470 w 112000"/>
                    <a:gd name="connsiteY7" fmla="*/ 89206 h 105880"/>
                    <a:gd name="connsiteX8" fmla="*/ 14368 w 112000"/>
                    <a:gd name="connsiteY8" fmla="*/ 53492 h 105880"/>
                    <a:gd name="connsiteX0" fmla="*/ 14368 w 112000"/>
                    <a:gd name="connsiteY0" fmla="*/ 53492 h 144932"/>
                    <a:gd name="connsiteX1" fmla="*/ 8420 w 112000"/>
                    <a:gd name="connsiteY1" fmla="*/ 3490 h 144932"/>
                    <a:gd name="connsiteX2" fmla="*/ 63184 w 112000"/>
                    <a:gd name="connsiteY2" fmla="*/ 1104 h 144932"/>
                    <a:gd name="connsiteX3" fmla="*/ 98898 w 112000"/>
                    <a:gd name="connsiteY3" fmla="*/ 17778 h 144932"/>
                    <a:gd name="connsiteX4" fmla="*/ 112000 w 112000"/>
                    <a:gd name="connsiteY4" fmla="*/ 53492 h 144932"/>
                    <a:gd name="connsiteX5" fmla="*/ 98898 w 112000"/>
                    <a:gd name="connsiteY5" fmla="*/ 89206 h 144932"/>
                    <a:gd name="connsiteX6" fmla="*/ 63184 w 112000"/>
                    <a:gd name="connsiteY6" fmla="*/ 105880 h 144932"/>
                    <a:gd name="connsiteX7" fmla="*/ 27470 w 112000"/>
                    <a:gd name="connsiteY7" fmla="*/ 89206 h 144932"/>
                    <a:gd name="connsiteX8" fmla="*/ 105808 w 112000"/>
                    <a:gd name="connsiteY8"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6669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66676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97388 w 103580"/>
                    <a:gd name="connsiteY6" fmla="*/ 144932 h 144932"/>
                    <a:gd name="connsiteX0" fmla="*/ 0 w 103580"/>
                    <a:gd name="connsiteY0" fmla="*/ 3490 h 108818"/>
                    <a:gd name="connsiteX1" fmla="*/ 54764 w 103580"/>
                    <a:gd name="connsiteY1" fmla="*/ 1104 h 108818"/>
                    <a:gd name="connsiteX2" fmla="*/ 90478 w 103580"/>
                    <a:gd name="connsiteY2" fmla="*/ 17778 h 108818"/>
                    <a:gd name="connsiteX3" fmla="*/ 103580 w 103580"/>
                    <a:gd name="connsiteY3" fmla="*/ 53492 h 108818"/>
                    <a:gd name="connsiteX4" fmla="*/ 90478 w 103580"/>
                    <a:gd name="connsiteY4" fmla="*/ 89206 h 108818"/>
                    <a:gd name="connsiteX5" fmla="*/ 54764 w 103580"/>
                    <a:gd name="connsiteY5" fmla="*/ 105880 h 108818"/>
                    <a:gd name="connsiteX6" fmla="*/ 9282 w 103580"/>
                    <a:gd name="connsiteY6" fmla="*/ 106832 h 108818"/>
                    <a:gd name="connsiteX0" fmla="*/ 6742 w 110322"/>
                    <a:gd name="connsiteY0" fmla="*/ 3490 h 108421"/>
                    <a:gd name="connsiteX1" fmla="*/ 61506 w 110322"/>
                    <a:gd name="connsiteY1" fmla="*/ 1104 h 108421"/>
                    <a:gd name="connsiteX2" fmla="*/ 97220 w 110322"/>
                    <a:gd name="connsiteY2" fmla="*/ 17778 h 108421"/>
                    <a:gd name="connsiteX3" fmla="*/ 110322 w 110322"/>
                    <a:gd name="connsiteY3" fmla="*/ 53492 h 108421"/>
                    <a:gd name="connsiteX4" fmla="*/ 97220 w 110322"/>
                    <a:gd name="connsiteY4" fmla="*/ 89206 h 108421"/>
                    <a:gd name="connsiteX5" fmla="*/ 61506 w 110322"/>
                    <a:gd name="connsiteY5" fmla="*/ 105880 h 108421"/>
                    <a:gd name="connsiteX6" fmla="*/ 8880 w 110322"/>
                    <a:gd name="connsiteY6" fmla="*/ 104451 h 10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322" h="108421">
                      <a:moveTo>
                        <a:pt x="6742" y="3490"/>
                      </a:moveTo>
                      <a:cubicBezTo>
                        <a:pt x="61220" y="0"/>
                        <a:pt x="29757" y="3486"/>
                        <a:pt x="61506" y="1104"/>
                      </a:cubicBezTo>
                      <a:cubicBezTo>
                        <a:pt x="76586" y="3485"/>
                        <a:pt x="87986" y="7143"/>
                        <a:pt x="97220" y="17778"/>
                      </a:cubicBezTo>
                      <a:cubicBezTo>
                        <a:pt x="105640" y="27475"/>
                        <a:pt x="110322" y="40237"/>
                        <a:pt x="110322" y="53492"/>
                      </a:cubicBezTo>
                      <a:cubicBezTo>
                        <a:pt x="110322" y="66747"/>
                        <a:pt x="105640" y="79509"/>
                        <a:pt x="97220" y="89206"/>
                      </a:cubicBezTo>
                      <a:cubicBezTo>
                        <a:pt x="87986" y="99840"/>
                        <a:pt x="76229" y="103339"/>
                        <a:pt x="61506" y="105880"/>
                      </a:cubicBezTo>
                      <a:cubicBezTo>
                        <a:pt x="46783" y="108421"/>
                        <a:pt x="0" y="96315"/>
                        <a:pt x="8880" y="104451"/>
                      </a:cubicBezTo>
                    </a:path>
                  </a:pathLst>
                </a:cu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Freeform 232"/>
                <p:cNvSpPr/>
                <p:nvPr userDrawn="1"/>
              </p:nvSpPr>
              <p:spPr>
                <a:xfrm>
                  <a:off x="6212682" y="3924300"/>
                  <a:ext cx="51197" cy="92871"/>
                </a:xfrm>
                <a:custGeom>
                  <a:avLst/>
                  <a:gdLst>
                    <a:gd name="connsiteX0" fmla="*/ 0 w 97631"/>
                    <a:gd name="connsiteY0" fmla="*/ 52388 h 104775"/>
                    <a:gd name="connsiteX1" fmla="*/ 13102 w 97631"/>
                    <a:gd name="connsiteY1" fmla="*/ 16674 h 104775"/>
                    <a:gd name="connsiteX2" fmla="*/ 48816 w 97631"/>
                    <a:gd name="connsiteY2" fmla="*/ 0 h 104775"/>
                    <a:gd name="connsiteX3" fmla="*/ 84530 w 97631"/>
                    <a:gd name="connsiteY3" fmla="*/ 16674 h 104775"/>
                    <a:gd name="connsiteX4" fmla="*/ 97632 w 97631"/>
                    <a:gd name="connsiteY4" fmla="*/ 52388 h 104775"/>
                    <a:gd name="connsiteX5" fmla="*/ 84530 w 97631"/>
                    <a:gd name="connsiteY5" fmla="*/ 88102 h 104775"/>
                    <a:gd name="connsiteX6" fmla="*/ 48816 w 97631"/>
                    <a:gd name="connsiteY6" fmla="*/ 104776 h 104775"/>
                    <a:gd name="connsiteX7" fmla="*/ 13102 w 97631"/>
                    <a:gd name="connsiteY7" fmla="*/ 88102 h 104775"/>
                    <a:gd name="connsiteX8" fmla="*/ 0 w 97631"/>
                    <a:gd name="connsiteY8" fmla="*/ 52388 h 104775"/>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52388 h 104776"/>
                    <a:gd name="connsiteX1" fmla="*/ 8420 w 112000"/>
                    <a:gd name="connsiteY1" fmla="*/ 2386 h 104776"/>
                    <a:gd name="connsiteX2" fmla="*/ 63184 w 112000"/>
                    <a:gd name="connsiteY2" fmla="*/ 0 h 104776"/>
                    <a:gd name="connsiteX3" fmla="*/ 98898 w 112000"/>
                    <a:gd name="connsiteY3" fmla="*/ 16674 h 104776"/>
                    <a:gd name="connsiteX4" fmla="*/ 112000 w 112000"/>
                    <a:gd name="connsiteY4" fmla="*/ 52388 h 104776"/>
                    <a:gd name="connsiteX5" fmla="*/ 98898 w 112000"/>
                    <a:gd name="connsiteY5" fmla="*/ 88102 h 104776"/>
                    <a:gd name="connsiteX6" fmla="*/ 63184 w 112000"/>
                    <a:gd name="connsiteY6" fmla="*/ 104776 h 104776"/>
                    <a:gd name="connsiteX7" fmla="*/ 27470 w 112000"/>
                    <a:gd name="connsiteY7" fmla="*/ 88102 h 104776"/>
                    <a:gd name="connsiteX8" fmla="*/ 14368 w 112000"/>
                    <a:gd name="connsiteY8" fmla="*/ 52388 h 104776"/>
                    <a:gd name="connsiteX0" fmla="*/ 14368 w 112000"/>
                    <a:gd name="connsiteY0" fmla="*/ 53492 h 105880"/>
                    <a:gd name="connsiteX1" fmla="*/ 8420 w 112000"/>
                    <a:gd name="connsiteY1" fmla="*/ 3490 h 105880"/>
                    <a:gd name="connsiteX2" fmla="*/ 63184 w 112000"/>
                    <a:gd name="connsiteY2" fmla="*/ 1104 h 105880"/>
                    <a:gd name="connsiteX3" fmla="*/ 98898 w 112000"/>
                    <a:gd name="connsiteY3" fmla="*/ 17778 h 105880"/>
                    <a:gd name="connsiteX4" fmla="*/ 112000 w 112000"/>
                    <a:gd name="connsiteY4" fmla="*/ 53492 h 105880"/>
                    <a:gd name="connsiteX5" fmla="*/ 98898 w 112000"/>
                    <a:gd name="connsiteY5" fmla="*/ 89206 h 105880"/>
                    <a:gd name="connsiteX6" fmla="*/ 63184 w 112000"/>
                    <a:gd name="connsiteY6" fmla="*/ 105880 h 105880"/>
                    <a:gd name="connsiteX7" fmla="*/ 27470 w 112000"/>
                    <a:gd name="connsiteY7" fmla="*/ 89206 h 105880"/>
                    <a:gd name="connsiteX8" fmla="*/ 14368 w 112000"/>
                    <a:gd name="connsiteY8" fmla="*/ 53492 h 105880"/>
                    <a:gd name="connsiteX0" fmla="*/ 14368 w 112000"/>
                    <a:gd name="connsiteY0" fmla="*/ 53492 h 144932"/>
                    <a:gd name="connsiteX1" fmla="*/ 8420 w 112000"/>
                    <a:gd name="connsiteY1" fmla="*/ 3490 h 144932"/>
                    <a:gd name="connsiteX2" fmla="*/ 63184 w 112000"/>
                    <a:gd name="connsiteY2" fmla="*/ 1104 h 144932"/>
                    <a:gd name="connsiteX3" fmla="*/ 98898 w 112000"/>
                    <a:gd name="connsiteY3" fmla="*/ 17778 h 144932"/>
                    <a:gd name="connsiteX4" fmla="*/ 112000 w 112000"/>
                    <a:gd name="connsiteY4" fmla="*/ 53492 h 144932"/>
                    <a:gd name="connsiteX5" fmla="*/ 98898 w 112000"/>
                    <a:gd name="connsiteY5" fmla="*/ 89206 h 144932"/>
                    <a:gd name="connsiteX6" fmla="*/ 63184 w 112000"/>
                    <a:gd name="connsiteY6" fmla="*/ 105880 h 144932"/>
                    <a:gd name="connsiteX7" fmla="*/ 27470 w 112000"/>
                    <a:gd name="connsiteY7" fmla="*/ 89206 h 144932"/>
                    <a:gd name="connsiteX8" fmla="*/ 105808 w 112000"/>
                    <a:gd name="connsiteY8"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6669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66676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97388 w 103580"/>
                    <a:gd name="connsiteY6" fmla="*/ 144932 h 144932"/>
                    <a:gd name="connsiteX0" fmla="*/ 0 w 103580"/>
                    <a:gd name="connsiteY0" fmla="*/ 3490 h 108818"/>
                    <a:gd name="connsiteX1" fmla="*/ 54764 w 103580"/>
                    <a:gd name="connsiteY1" fmla="*/ 1104 h 108818"/>
                    <a:gd name="connsiteX2" fmla="*/ 90478 w 103580"/>
                    <a:gd name="connsiteY2" fmla="*/ 17778 h 108818"/>
                    <a:gd name="connsiteX3" fmla="*/ 103580 w 103580"/>
                    <a:gd name="connsiteY3" fmla="*/ 53492 h 108818"/>
                    <a:gd name="connsiteX4" fmla="*/ 90478 w 103580"/>
                    <a:gd name="connsiteY4" fmla="*/ 89206 h 108818"/>
                    <a:gd name="connsiteX5" fmla="*/ 54764 w 103580"/>
                    <a:gd name="connsiteY5" fmla="*/ 105880 h 108818"/>
                    <a:gd name="connsiteX6" fmla="*/ 9282 w 103580"/>
                    <a:gd name="connsiteY6" fmla="*/ 106832 h 108818"/>
                    <a:gd name="connsiteX0" fmla="*/ 6742 w 110322"/>
                    <a:gd name="connsiteY0" fmla="*/ 3490 h 108421"/>
                    <a:gd name="connsiteX1" fmla="*/ 61506 w 110322"/>
                    <a:gd name="connsiteY1" fmla="*/ 1104 h 108421"/>
                    <a:gd name="connsiteX2" fmla="*/ 97220 w 110322"/>
                    <a:gd name="connsiteY2" fmla="*/ 17778 h 108421"/>
                    <a:gd name="connsiteX3" fmla="*/ 110322 w 110322"/>
                    <a:gd name="connsiteY3" fmla="*/ 53492 h 108421"/>
                    <a:gd name="connsiteX4" fmla="*/ 97220 w 110322"/>
                    <a:gd name="connsiteY4" fmla="*/ 89206 h 108421"/>
                    <a:gd name="connsiteX5" fmla="*/ 61506 w 110322"/>
                    <a:gd name="connsiteY5" fmla="*/ 105880 h 108421"/>
                    <a:gd name="connsiteX6" fmla="*/ 8880 w 110322"/>
                    <a:gd name="connsiteY6" fmla="*/ 104451 h 108421"/>
                    <a:gd name="connsiteX0" fmla="*/ 6742 w 116274"/>
                    <a:gd name="connsiteY0" fmla="*/ 3490 h 108421"/>
                    <a:gd name="connsiteX1" fmla="*/ 61506 w 116274"/>
                    <a:gd name="connsiteY1" fmla="*/ 1104 h 108421"/>
                    <a:gd name="connsiteX2" fmla="*/ 97220 w 116274"/>
                    <a:gd name="connsiteY2" fmla="*/ 17778 h 108421"/>
                    <a:gd name="connsiteX3" fmla="*/ 110322 w 116274"/>
                    <a:gd name="connsiteY3" fmla="*/ 53492 h 108421"/>
                    <a:gd name="connsiteX4" fmla="*/ 61506 w 116274"/>
                    <a:gd name="connsiteY4" fmla="*/ 105880 h 108421"/>
                    <a:gd name="connsiteX5" fmla="*/ 8880 w 116274"/>
                    <a:gd name="connsiteY5" fmla="*/ 104451 h 108421"/>
                    <a:gd name="connsiteX0" fmla="*/ 6742 w 97220"/>
                    <a:gd name="connsiteY0" fmla="*/ 3490 h 108421"/>
                    <a:gd name="connsiteX1" fmla="*/ 61506 w 97220"/>
                    <a:gd name="connsiteY1" fmla="*/ 1104 h 108421"/>
                    <a:gd name="connsiteX2" fmla="*/ 97220 w 97220"/>
                    <a:gd name="connsiteY2" fmla="*/ 17778 h 108421"/>
                    <a:gd name="connsiteX3" fmla="*/ 61506 w 97220"/>
                    <a:gd name="connsiteY3" fmla="*/ 105880 h 108421"/>
                    <a:gd name="connsiteX4" fmla="*/ 8880 w 97220"/>
                    <a:gd name="connsiteY4" fmla="*/ 104451 h 108421"/>
                    <a:gd name="connsiteX0" fmla="*/ 6742 w 70633"/>
                    <a:gd name="connsiteY0" fmla="*/ 3490 h 108421"/>
                    <a:gd name="connsiteX1" fmla="*/ 61506 w 70633"/>
                    <a:gd name="connsiteY1" fmla="*/ 1104 h 108421"/>
                    <a:gd name="connsiteX2" fmla="*/ 61506 w 70633"/>
                    <a:gd name="connsiteY2" fmla="*/ 105880 h 108421"/>
                    <a:gd name="connsiteX3" fmla="*/ 8880 w 70633"/>
                    <a:gd name="connsiteY3" fmla="*/ 104451 h 108421"/>
                    <a:gd name="connsiteX0" fmla="*/ 6742 w 61506"/>
                    <a:gd name="connsiteY0" fmla="*/ 0 h 104931"/>
                    <a:gd name="connsiteX1" fmla="*/ 61506 w 61506"/>
                    <a:gd name="connsiteY1" fmla="*/ 102390 h 104931"/>
                    <a:gd name="connsiteX2" fmla="*/ 8880 w 61506"/>
                    <a:gd name="connsiteY2" fmla="*/ 100961 h 104931"/>
                    <a:gd name="connsiteX0" fmla="*/ 0 w 54764"/>
                    <a:gd name="connsiteY0" fmla="*/ 0 h 102390"/>
                    <a:gd name="connsiteX1" fmla="*/ 54764 w 54764"/>
                    <a:gd name="connsiteY1" fmla="*/ 102390 h 102390"/>
                    <a:gd name="connsiteX0" fmla="*/ 114797 w 169561"/>
                    <a:gd name="connsiteY0" fmla="*/ 83444 h 185834"/>
                    <a:gd name="connsiteX1" fmla="*/ 23114 w 169561"/>
                    <a:gd name="connsiteY1" fmla="*/ 31051 h 185834"/>
                    <a:gd name="connsiteX2" fmla="*/ 169561 w 169561"/>
                    <a:gd name="connsiteY2" fmla="*/ 185834 h 185834"/>
                    <a:gd name="connsiteX0" fmla="*/ 23114 w 169561"/>
                    <a:gd name="connsiteY0" fmla="*/ 31051 h 185834"/>
                    <a:gd name="connsiteX1" fmla="*/ 169561 w 169561"/>
                    <a:gd name="connsiteY1" fmla="*/ 185834 h 185834"/>
                    <a:gd name="connsiteX0" fmla="*/ 23114 w 83836"/>
                    <a:gd name="connsiteY0" fmla="*/ 31051 h 135828"/>
                    <a:gd name="connsiteX1" fmla="*/ 83836 w 83836"/>
                    <a:gd name="connsiteY1" fmla="*/ 135828 h 135828"/>
                    <a:gd name="connsiteX0" fmla="*/ 8827 w 69549"/>
                    <a:gd name="connsiteY0" fmla="*/ 19145 h 123922"/>
                    <a:gd name="connsiteX1" fmla="*/ 23115 w 69549"/>
                    <a:gd name="connsiteY1" fmla="*/ 28670 h 123922"/>
                    <a:gd name="connsiteX2" fmla="*/ 69549 w 69549"/>
                    <a:gd name="connsiteY2" fmla="*/ 123922 h 123922"/>
                    <a:gd name="connsiteX0" fmla="*/ 0 w 60722"/>
                    <a:gd name="connsiteY0" fmla="*/ 19145 h 123922"/>
                    <a:gd name="connsiteX1" fmla="*/ 23813 w 60722"/>
                    <a:gd name="connsiteY1" fmla="*/ 28670 h 123922"/>
                    <a:gd name="connsiteX2" fmla="*/ 60722 w 60722"/>
                    <a:gd name="connsiteY2" fmla="*/ 123922 h 123922"/>
                    <a:gd name="connsiteX0" fmla="*/ 0 w 60722"/>
                    <a:gd name="connsiteY0" fmla="*/ 0 h 104777"/>
                    <a:gd name="connsiteX1" fmla="*/ 60722 w 60722"/>
                    <a:gd name="connsiteY1" fmla="*/ 104777 h 104777"/>
                    <a:gd name="connsiteX0" fmla="*/ 0 w 60722"/>
                    <a:gd name="connsiteY0" fmla="*/ 0 h 104777"/>
                    <a:gd name="connsiteX1" fmla="*/ 60722 w 60722"/>
                    <a:gd name="connsiteY1" fmla="*/ 104777 h 104777"/>
                    <a:gd name="connsiteX0" fmla="*/ 0 w 51197"/>
                    <a:gd name="connsiteY0" fmla="*/ 0 h 92871"/>
                    <a:gd name="connsiteX1" fmla="*/ 51197 w 51197"/>
                    <a:gd name="connsiteY1" fmla="*/ 92871 h 92871"/>
                  </a:gdLst>
                  <a:ahLst/>
                  <a:cxnLst>
                    <a:cxn ang="0">
                      <a:pos x="connsiteX0" y="connsiteY0"/>
                    </a:cxn>
                    <a:cxn ang="0">
                      <a:pos x="connsiteX1" y="connsiteY1"/>
                    </a:cxn>
                  </a:cxnLst>
                  <a:rect l="l" t="t" r="r" b="b"/>
                  <a:pathLst>
                    <a:path w="51197" h="92871">
                      <a:moveTo>
                        <a:pt x="0" y="0"/>
                      </a:moveTo>
                      <a:cubicBezTo>
                        <a:pt x="34528" y="23020"/>
                        <a:pt x="30956" y="57945"/>
                        <a:pt x="51197" y="92871"/>
                      </a:cubicBezTo>
                    </a:path>
                  </a:pathLst>
                </a:custGeom>
                <a:noFill/>
                <a:ln w="127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Past">
    <p:spTree>
      <p:nvGrpSpPr>
        <p:cNvPr id="1" name=""/>
        <p:cNvGrpSpPr/>
        <p:nvPr/>
      </p:nvGrpSpPr>
      <p:grpSpPr>
        <a:xfrm>
          <a:off x="0" y="0"/>
          <a:ext cx="0" cy="0"/>
          <a:chOff x="0" y="0"/>
          <a:chExt cx="0" cy="0"/>
        </a:xfrm>
      </p:grpSpPr>
      <p:cxnSp>
        <p:nvCxnSpPr>
          <p:cNvPr id="217" name="Straight Connector 216"/>
          <p:cNvCxnSpPr/>
          <p:nvPr userDrawn="1"/>
        </p:nvCxnSpPr>
        <p:spPr>
          <a:xfrm rot="10800000" flipH="1" flipV="1">
            <a:off x="4462082" y="2041063"/>
            <a:ext cx="0" cy="4323852"/>
          </a:xfrm>
          <a:prstGeom prst="line">
            <a:avLst/>
          </a:prstGeom>
          <a:ln w="3175">
            <a:solidFill>
              <a:srgbClr val="938A53"/>
            </a:solidFill>
            <a:prstDash val="dash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rot="10800000" flipH="1" flipV="1">
            <a:off x="4572407" y="2041063"/>
            <a:ext cx="0" cy="4323852"/>
          </a:xfrm>
          <a:prstGeom prst="line">
            <a:avLst/>
          </a:prstGeom>
          <a:ln w="3175">
            <a:solidFill>
              <a:srgbClr val="938A53"/>
            </a:solidFill>
            <a:prstDash val="dash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rot="10800000" flipH="1" flipV="1">
            <a:off x="4430297" y="2041063"/>
            <a:ext cx="0" cy="4323852"/>
          </a:xfrm>
          <a:prstGeom prst="line">
            <a:avLst/>
          </a:prstGeom>
          <a:ln w="3175">
            <a:solidFill>
              <a:srgbClr val="938A53"/>
            </a:solidFill>
            <a:prstDash val="dashDot"/>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457200" y="6492899"/>
            <a:ext cx="2133600" cy="365125"/>
          </a:xfrm>
          <a:prstGeom prst="rect">
            <a:avLst/>
          </a:prstGeom>
        </p:spPr>
        <p:txBody>
          <a:bodyPr/>
          <a:lstStyle>
            <a:lvl1pPr>
              <a:defRPr>
                <a:latin typeface="Times New Roman" pitchFamily="18" charset="0"/>
                <a:cs typeface="Times New Roman" pitchFamily="18" charset="0"/>
              </a:defRPr>
            </a:lvl1pPr>
          </a:lstStyle>
          <a:p>
            <a:r>
              <a:rPr lang="en-US" smtClean="0"/>
              <a:t>October, 20th 2010</a:t>
            </a:r>
            <a:endParaRPr lang="en-US" dirty="0"/>
          </a:p>
        </p:txBody>
      </p:sp>
      <p:sp>
        <p:nvSpPr>
          <p:cNvPr id="5" name="Footer Placeholder 4"/>
          <p:cNvSpPr>
            <a:spLocks noGrp="1"/>
          </p:cNvSpPr>
          <p:nvPr>
            <p:ph type="ftr" sz="quarter" idx="11"/>
          </p:nvPr>
        </p:nvSpPr>
        <p:spPr>
          <a:xfrm>
            <a:off x="2688879" y="6492899"/>
            <a:ext cx="3711921" cy="365125"/>
          </a:xfrm>
          <a:prstGeom prst="rect">
            <a:avLst/>
          </a:prstGeom>
        </p:spPr>
        <p:txBody>
          <a:bodyPr/>
          <a:lstStyle>
            <a:lvl1pPr>
              <a:defRPr>
                <a:latin typeface="Times New Roman" pitchFamily="18" charset="0"/>
                <a:cs typeface="Times New Roman" pitchFamily="18" charset="0"/>
              </a:defRPr>
            </a:lvl1pPr>
          </a:lstStyle>
          <a:p>
            <a:r>
              <a:rPr lang="en-US" dirty="0" smtClean="0"/>
              <a:t>K. Foraz, International Workshop on Linear Colliders 2010 </a:t>
            </a:r>
            <a:endParaRPr lang="en-US" dirty="0"/>
          </a:p>
        </p:txBody>
      </p:sp>
      <p:sp>
        <p:nvSpPr>
          <p:cNvPr id="6" name="Slide Number Placeholder 5"/>
          <p:cNvSpPr>
            <a:spLocks noGrp="1"/>
          </p:cNvSpPr>
          <p:nvPr>
            <p:ph type="sldNum" sz="quarter" idx="12"/>
          </p:nvPr>
        </p:nvSpPr>
        <p:spPr/>
        <p:txBody>
          <a:bodyPr/>
          <a:lstStyle>
            <a:lvl1pPr>
              <a:defRPr>
                <a:latin typeface="Times New Roman" pitchFamily="18" charset="0"/>
                <a:cs typeface="Times New Roman" pitchFamily="18" charset="0"/>
              </a:defRPr>
            </a:lvl1pPr>
          </a:lstStyle>
          <a:p>
            <a:fld id="{F58F4CB9-7FC4-4D0D-8D2F-20E402E003FD}" type="slidenum">
              <a:rPr lang="en-US" smtClean="0"/>
              <a:pPr/>
              <a:t>‹#›</a:t>
            </a:fld>
            <a:endParaRPr lang="en-US"/>
          </a:p>
        </p:txBody>
      </p:sp>
      <p:sp>
        <p:nvSpPr>
          <p:cNvPr id="13" name="Rectangle 12"/>
          <p:cNvSpPr/>
          <p:nvPr userDrawn="1"/>
        </p:nvSpPr>
        <p:spPr>
          <a:xfrm>
            <a:off x="539553"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11-9</a:t>
            </a:r>
            <a:endParaRPr lang="en-US" sz="1200" dirty="0">
              <a:solidFill>
                <a:schemeClr val="tx1"/>
              </a:solidFill>
              <a:latin typeface="Clarendon" pitchFamily="18" charset="0"/>
            </a:endParaRPr>
          </a:p>
        </p:txBody>
      </p:sp>
      <p:sp>
        <p:nvSpPr>
          <p:cNvPr id="17" name="Rectangle 16"/>
          <p:cNvSpPr/>
          <p:nvPr userDrawn="1"/>
        </p:nvSpPr>
        <p:spPr>
          <a:xfrm>
            <a:off x="1187697"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9-7</a:t>
            </a:r>
            <a:endParaRPr lang="en-US" sz="1200" dirty="0">
              <a:solidFill>
                <a:schemeClr val="tx1"/>
              </a:solidFill>
              <a:latin typeface="Clarendon" pitchFamily="18" charset="0"/>
            </a:endParaRPr>
          </a:p>
        </p:txBody>
      </p:sp>
      <p:sp>
        <p:nvSpPr>
          <p:cNvPr id="18" name="Rectangle 17"/>
          <p:cNvSpPr/>
          <p:nvPr userDrawn="1"/>
        </p:nvSpPr>
        <p:spPr>
          <a:xfrm>
            <a:off x="1835697"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7-5</a:t>
            </a:r>
            <a:endParaRPr lang="en-US" sz="1200" dirty="0">
              <a:solidFill>
                <a:schemeClr val="tx1"/>
              </a:solidFill>
              <a:latin typeface="Clarendon" pitchFamily="18" charset="0"/>
            </a:endParaRPr>
          </a:p>
        </p:txBody>
      </p:sp>
      <p:sp>
        <p:nvSpPr>
          <p:cNvPr id="19" name="Rectangle 18"/>
          <p:cNvSpPr/>
          <p:nvPr userDrawn="1"/>
        </p:nvSpPr>
        <p:spPr>
          <a:xfrm>
            <a:off x="2483841"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5-3</a:t>
            </a:r>
            <a:endParaRPr lang="en-US" sz="1200" dirty="0">
              <a:solidFill>
                <a:schemeClr val="tx1"/>
              </a:solidFill>
              <a:latin typeface="Clarendon" pitchFamily="18" charset="0"/>
            </a:endParaRPr>
          </a:p>
        </p:txBody>
      </p:sp>
      <p:sp>
        <p:nvSpPr>
          <p:cNvPr id="20" name="Rectangle 19"/>
          <p:cNvSpPr/>
          <p:nvPr userDrawn="1"/>
        </p:nvSpPr>
        <p:spPr>
          <a:xfrm>
            <a:off x="6048164"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2-4</a:t>
            </a:r>
            <a:endParaRPr lang="en-US" sz="1200" dirty="0">
              <a:solidFill>
                <a:schemeClr val="tx1"/>
              </a:solidFill>
              <a:latin typeface="Clarendon" pitchFamily="18" charset="0"/>
            </a:endParaRPr>
          </a:p>
        </p:txBody>
      </p:sp>
      <p:sp>
        <p:nvSpPr>
          <p:cNvPr id="21" name="Rectangle 20"/>
          <p:cNvSpPr/>
          <p:nvPr userDrawn="1"/>
        </p:nvSpPr>
        <p:spPr>
          <a:xfrm>
            <a:off x="6696308"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4-6</a:t>
            </a:r>
            <a:endParaRPr lang="en-US" sz="1200" dirty="0">
              <a:solidFill>
                <a:schemeClr val="tx1"/>
              </a:solidFill>
              <a:latin typeface="Clarendon" pitchFamily="18" charset="0"/>
            </a:endParaRPr>
          </a:p>
        </p:txBody>
      </p:sp>
      <p:sp>
        <p:nvSpPr>
          <p:cNvPr id="22" name="Rectangle 21"/>
          <p:cNvSpPr/>
          <p:nvPr userDrawn="1"/>
        </p:nvSpPr>
        <p:spPr>
          <a:xfrm>
            <a:off x="7344308"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6-8</a:t>
            </a:r>
            <a:endParaRPr lang="en-US" sz="1200" dirty="0">
              <a:solidFill>
                <a:schemeClr val="tx1"/>
              </a:solidFill>
              <a:latin typeface="Clarendon" pitchFamily="18" charset="0"/>
            </a:endParaRPr>
          </a:p>
        </p:txBody>
      </p:sp>
      <p:sp>
        <p:nvSpPr>
          <p:cNvPr id="23" name="Rectangle 22"/>
          <p:cNvSpPr/>
          <p:nvPr userDrawn="1"/>
        </p:nvSpPr>
        <p:spPr>
          <a:xfrm>
            <a:off x="7992452" y="1899974"/>
            <a:ext cx="648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8-10</a:t>
            </a:r>
            <a:endParaRPr lang="en-US" sz="1200" dirty="0">
              <a:solidFill>
                <a:schemeClr val="tx1"/>
              </a:solidFill>
              <a:latin typeface="Clarendon" pitchFamily="18" charset="0"/>
            </a:endParaRPr>
          </a:p>
        </p:txBody>
      </p:sp>
      <p:sp>
        <p:nvSpPr>
          <p:cNvPr id="24" name="Rectangle 23"/>
          <p:cNvSpPr/>
          <p:nvPr userDrawn="1"/>
        </p:nvSpPr>
        <p:spPr>
          <a:xfrm>
            <a:off x="3239852" y="1899974"/>
            <a:ext cx="900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rtlCol="0" anchor="ctr"/>
          <a:lstStyle/>
          <a:p>
            <a:pPr algn="ctr"/>
            <a:r>
              <a:rPr lang="fr-CH" sz="1200" b="0" dirty="0" smtClean="0">
                <a:solidFill>
                  <a:schemeClr val="tx1"/>
                </a:solidFill>
                <a:latin typeface="Clarendon" pitchFamily="18" charset="0"/>
              </a:rPr>
              <a:t>3-1</a:t>
            </a:r>
            <a:endParaRPr lang="en-US" sz="1200" b="0" dirty="0">
              <a:solidFill>
                <a:schemeClr val="tx1"/>
              </a:solidFill>
              <a:latin typeface="Clarendon" pitchFamily="18" charset="0"/>
            </a:endParaRPr>
          </a:p>
        </p:txBody>
      </p:sp>
      <p:sp>
        <p:nvSpPr>
          <p:cNvPr id="25" name="Rectangle 24"/>
          <p:cNvSpPr/>
          <p:nvPr userDrawn="1"/>
        </p:nvSpPr>
        <p:spPr>
          <a:xfrm>
            <a:off x="5040152" y="1899974"/>
            <a:ext cx="900000" cy="180020"/>
          </a:xfrm>
          <a:prstGeom prst="rect">
            <a:avLst/>
          </a:prstGeom>
          <a:solidFill>
            <a:srgbClr val="EEECE1"/>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smtClean="0">
                <a:solidFill>
                  <a:schemeClr val="tx1"/>
                </a:solidFill>
                <a:latin typeface="Clarendon" pitchFamily="18" charset="0"/>
              </a:rPr>
              <a:t>1-2</a:t>
            </a:r>
            <a:endParaRPr lang="en-US" sz="1200" dirty="0">
              <a:solidFill>
                <a:schemeClr val="tx1"/>
              </a:solidFill>
              <a:latin typeface="Clarendon" pitchFamily="18" charset="0"/>
            </a:endParaRPr>
          </a:p>
        </p:txBody>
      </p:sp>
      <p:sp>
        <p:nvSpPr>
          <p:cNvPr id="27" name="Rectangle 26"/>
          <p:cNvSpPr/>
          <p:nvPr userDrawn="1"/>
        </p:nvSpPr>
        <p:spPr>
          <a:xfrm>
            <a:off x="4319972" y="1899974"/>
            <a:ext cx="108000" cy="180020"/>
          </a:xfrm>
          <a:prstGeom prst="rect">
            <a:avLst/>
          </a:prstGeom>
          <a:solidFill>
            <a:schemeClr val="bg2">
              <a:lumMod val="50000"/>
            </a:schemeClr>
          </a:solid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Clarendon" pitchFamily="18" charset="0"/>
            </a:endParaRPr>
          </a:p>
        </p:txBody>
      </p:sp>
      <p:sp>
        <p:nvSpPr>
          <p:cNvPr id="28" name="Rectangle 27"/>
          <p:cNvSpPr/>
          <p:nvPr userDrawn="1"/>
        </p:nvSpPr>
        <p:spPr>
          <a:xfrm>
            <a:off x="4462617" y="1899974"/>
            <a:ext cx="108000" cy="180000"/>
          </a:xfrm>
          <a:prstGeom prst="rect">
            <a:avLst/>
          </a:prstGeom>
          <a:solidFill>
            <a:schemeClr val="bg2">
              <a:lumMod val="50000"/>
            </a:schemeClr>
          </a:solid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Clarendon" pitchFamily="18" charset="0"/>
            </a:endParaRPr>
          </a:p>
        </p:txBody>
      </p:sp>
      <p:sp>
        <p:nvSpPr>
          <p:cNvPr id="29" name="Rectangle 28"/>
          <p:cNvSpPr/>
          <p:nvPr userDrawn="1"/>
        </p:nvSpPr>
        <p:spPr>
          <a:xfrm>
            <a:off x="4428000" y="1899974"/>
            <a:ext cx="36000" cy="180020"/>
          </a:xfrm>
          <a:prstGeom prst="rect">
            <a:avLst/>
          </a:prstGeom>
          <a:solidFill>
            <a:schemeClr val="bg2">
              <a:lumMod val="50000"/>
            </a:schemeClr>
          </a:solid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Clarendon" pitchFamily="18" charset="0"/>
            </a:endParaRPr>
          </a:p>
        </p:txBody>
      </p:sp>
      <p:sp>
        <p:nvSpPr>
          <p:cNvPr id="30" name="Rectangle 29"/>
          <p:cNvSpPr/>
          <p:nvPr userDrawn="1"/>
        </p:nvSpPr>
        <p:spPr>
          <a:xfrm>
            <a:off x="4753068" y="1899972"/>
            <a:ext cx="287047" cy="180000"/>
          </a:xfrm>
          <a:prstGeom prst="rect">
            <a:avLst/>
          </a:prstGeom>
          <a:solidFill>
            <a:srgbClr val="639452"/>
          </a:solidFill>
          <a:ln w="3175">
            <a:solidFill>
              <a:srgbClr val="938A53"/>
            </a:solidFill>
          </a:ln>
        </p:spPr>
        <p:style>
          <a:lnRef idx="2">
            <a:schemeClr val="accent1">
              <a:shade val="50000"/>
            </a:schemeClr>
          </a:lnRef>
          <a:fillRef idx="1">
            <a:schemeClr val="accent1"/>
          </a:fillRef>
          <a:effectRef idx="0">
            <a:schemeClr val="accent1"/>
          </a:effectRef>
          <a:fontRef idx="minor">
            <a:schemeClr val="lt1"/>
          </a:fontRef>
        </p:style>
        <p:txBody>
          <a:bodyPr lIns="0" rIns="0" bIns="36000" rtlCol="0" anchor="ctr"/>
          <a:lstStyle/>
          <a:p>
            <a:pPr algn="ctr"/>
            <a:r>
              <a:rPr lang="fr-CH" sz="1100" dirty="0" err="1" smtClean="0">
                <a:solidFill>
                  <a:schemeClr val="bg1"/>
                </a:solidFill>
                <a:latin typeface="Clarendon" pitchFamily="18" charset="0"/>
              </a:rPr>
              <a:t>Exp</a:t>
            </a:r>
            <a:r>
              <a:rPr lang="fr-CH" sz="1100" dirty="0" smtClean="0">
                <a:solidFill>
                  <a:schemeClr val="bg1"/>
                </a:solidFill>
                <a:latin typeface="Clarendon" pitchFamily="18" charset="0"/>
              </a:rPr>
              <a:t>.</a:t>
            </a:r>
            <a:endParaRPr lang="en-US" sz="1100" dirty="0">
              <a:solidFill>
                <a:schemeClr val="bg1"/>
              </a:solidFill>
              <a:latin typeface="Clarendon" pitchFamily="18" charset="0"/>
            </a:endParaRPr>
          </a:p>
        </p:txBody>
      </p:sp>
      <p:grpSp>
        <p:nvGrpSpPr>
          <p:cNvPr id="2" name="Group 30"/>
          <p:cNvGrpSpPr/>
          <p:nvPr userDrawn="1"/>
        </p:nvGrpSpPr>
        <p:grpSpPr>
          <a:xfrm>
            <a:off x="539552" y="2150430"/>
            <a:ext cx="2592288" cy="4104000"/>
            <a:chOff x="287524" y="1375200"/>
            <a:chExt cx="8388932" cy="4104000"/>
          </a:xfrm>
        </p:grpSpPr>
        <p:cxnSp>
          <p:nvCxnSpPr>
            <p:cNvPr id="32" name="Straight Connector 31"/>
            <p:cNvCxnSpPr/>
            <p:nvPr userDrawn="1"/>
          </p:nvCxnSpPr>
          <p:spPr>
            <a:xfrm>
              <a:off x="287524" y="13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287524" y="14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a:off x="287524" y="159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287524" y="18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287524" y="19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287524" y="202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287524" y="22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287524" y="23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287524" y="245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a:xfrm>
              <a:off x="287524" y="26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287524" y="27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287524" y="288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287524" y="310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287524" y="321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287524" y="331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287524" y="353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287524" y="364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287524" y="375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287524" y="396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287524" y="40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a:off x="287524" y="41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a:xfrm>
              <a:off x="287524" y="439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a:xfrm>
              <a:off x="287524" y="45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287524" y="46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userDrawn="1"/>
          </p:nvCxnSpPr>
          <p:spPr>
            <a:xfrm>
              <a:off x="287524" y="483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a:off x="287524" y="49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a:off x="287524" y="50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userDrawn="1"/>
          </p:nvCxnSpPr>
          <p:spPr>
            <a:xfrm>
              <a:off x="287524" y="526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a:off x="287524" y="53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a:off x="287524" y="54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grpSp>
      <p:grpSp>
        <p:nvGrpSpPr>
          <p:cNvPr id="3" name="Group 61"/>
          <p:cNvGrpSpPr/>
          <p:nvPr userDrawn="1"/>
        </p:nvGrpSpPr>
        <p:grpSpPr>
          <a:xfrm>
            <a:off x="539552" y="2474430"/>
            <a:ext cx="2592288" cy="3888000"/>
            <a:chOff x="287524" y="1699200"/>
            <a:chExt cx="8388932" cy="3888000"/>
          </a:xfrm>
        </p:grpSpPr>
        <p:cxnSp>
          <p:nvCxnSpPr>
            <p:cNvPr id="63" name="Straight Connector 62"/>
            <p:cNvCxnSpPr/>
            <p:nvPr userDrawn="1"/>
          </p:nvCxnSpPr>
          <p:spPr>
            <a:xfrm>
              <a:off x="287524" y="169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userDrawn="1"/>
          </p:nvCxnSpPr>
          <p:spPr>
            <a:xfrm>
              <a:off x="287524" y="213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userDrawn="1"/>
          </p:nvCxnSpPr>
          <p:spPr>
            <a:xfrm>
              <a:off x="287524" y="256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userDrawn="1"/>
          </p:nvCxnSpPr>
          <p:spPr>
            <a:xfrm>
              <a:off x="287524" y="299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userDrawn="1"/>
          </p:nvCxnSpPr>
          <p:spPr>
            <a:xfrm>
              <a:off x="287524" y="342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287524" y="385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userDrawn="1"/>
          </p:nvCxnSpPr>
          <p:spPr>
            <a:xfrm>
              <a:off x="287524" y="429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userDrawn="1"/>
          </p:nvCxnSpPr>
          <p:spPr>
            <a:xfrm>
              <a:off x="287524" y="472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userDrawn="1"/>
          </p:nvCxnSpPr>
          <p:spPr>
            <a:xfrm>
              <a:off x="287524" y="515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287524" y="558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grpSp>
      <p:grpSp>
        <p:nvGrpSpPr>
          <p:cNvPr id="7" name="Group 72"/>
          <p:cNvGrpSpPr/>
          <p:nvPr userDrawn="1"/>
        </p:nvGrpSpPr>
        <p:grpSpPr>
          <a:xfrm>
            <a:off x="539553" y="2007986"/>
            <a:ext cx="8100899" cy="4356000"/>
            <a:chOff x="539553" y="1232756"/>
            <a:chExt cx="8100899" cy="4878542"/>
          </a:xfrm>
        </p:grpSpPr>
        <p:grpSp>
          <p:nvGrpSpPr>
            <p:cNvPr id="8" name="Group 366"/>
            <p:cNvGrpSpPr/>
            <p:nvPr userDrawn="1"/>
          </p:nvGrpSpPr>
          <p:grpSpPr>
            <a:xfrm>
              <a:off x="539553" y="1232756"/>
              <a:ext cx="8100899" cy="4878542"/>
              <a:chOff x="539553" y="1232756"/>
              <a:chExt cx="8100899" cy="4878542"/>
            </a:xfrm>
          </p:grpSpPr>
          <p:cxnSp>
            <p:nvCxnSpPr>
              <p:cNvPr id="77" name="Straight Connector 76"/>
              <p:cNvCxnSpPr/>
              <p:nvPr userDrawn="1"/>
            </p:nvCxnSpPr>
            <p:spPr>
              <a:xfrm rot="10800000" flipV="1">
                <a:off x="1187625" y="1268760"/>
                <a:ext cx="72"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rot="10800000" flipV="1">
                <a:off x="1835697" y="1232756"/>
                <a:ext cx="0" cy="4878542"/>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userDrawn="1"/>
            </p:nvCxnSpPr>
            <p:spPr>
              <a:xfrm rot="10800000" flipH="1" flipV="1">
                <a:off x="2483770"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rot="10800000" flipH="1" flipV="1">
                <a:off x="3131841"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userDrawn="1"/>
            </p:nvCxnSpPr>
            <p:spPr>
              <a:xfrm rot="10800000" flipH="1" flipV="1">
                <a:off x="4139953" y="1268759"/>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rot="10800000" flipH="1" flipV="1">
                <a:off x="4319972" y="1268759"/>
                <a:ext cx="0" cy="4842538"/>
              </a:xfrm>
              <a:prstGeom prst="line">
                <a:avLst/>
              </a:prstGeom>
              <a:ln w="3175">
                <a:solidFill>
                  <a:srgbClr val="938A53"/>
                </a:solidFill>
                <a:prstDash val="dash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userDrawn="1"/>
            </p:nvCxnSpPr>
            <p:spPr>
              <a:xfrm rot="10800000" flipH="1" flipV="1">
                <a:off x="4752482" y="1268759"/>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userDrawn="1"/>
            </p:nvCxnSpPr>
            <p:spPr>
              <a:xfrm rot="10800000" flipH="1" flipV="1">
                <a:off x="5040052" y="1268759"/>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userDrawn="1"/>
            </p:nvCxnSpPr>
            <p:spPr>
              <a:xfrm rot="10800000" flipH="1" flipV="1">
                <a:off x="6048164"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userDrawn="1"/>
            </p:nvCxnSpPr>
            <p:spPr>
              <a:xfrm rot="10800000" flipH="1" flipV="1">
                <a:off x="6696236"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userDrawn="1"/>
            </p:nvCxnSpPr>
            <p:spPr>
              <a:xfrm rot="10800000" flipH="1" flipV="1">
                <a:off x="7344308"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userDrawn="1"/>
            </p:nvCxnSpPr>
            <p:spPr>
              <a:xfrm rot="10800000" flipH="1" flipV="1">
                <a:off x="7992380"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userDrawn="1"/>
            </p:nvCxnSpPr>
            <p:spPr>
              <a:xfrm rot="10800000" flipH="1" flipV="1">
                <a:off x="8640452"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userDrawn="1"/>
            </p:nvCxnSpPr>
            <p:spPr>
              <a:xfrm rot="10800000" flipH="1" flipV="1">
                <a:off x="539553"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grpSp>
        <p:cxnSp>
          <p:nvCxnSpPr>
            <p:cNvPr id="75" name="Straight Connector 74"/>
            <p:cNvCxnSpPr/>
            <p:nvPr userDrawn="1"/>
          </p:nvCxnSpPr>
          <p:spPr>
            <a:xfrm rot="10800000" flipH="1" flipV="1">
              <a:off x="3239852"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userDrawn="1"/>
          </p:nvCxnSpPr>
          <p:spPr>
            <a:xfrm rot="10800000" flipH="1" flipV="1">
              <a:off x="5940152" y="1268760"/>
              <a:ext cx="0" cy="4842538"/>
            </a:xfrm>
            <a:prstGeom prst="line">
              <a:avLst/>
            </a:prstGeom>
            <a:ln w="3175">
              <a:solidFill>
                <a:srgbClr val="938A53"/>
              </a:solidFill>
            </a:ln>
          </p:spPr>
          <p:style>
            <a:lnRef idx="1">
              <a:schemeClr val="accent1"/>
            </a:lnRef>
            <a:fillRef idx="0">
              <a:schemeClr val="accent1"/>
            </a:fillRef>
            <a:effectRef idx="0">
              <a:schemeClr val="accent1"/>
            </a:effectRef>
            <a:fontRef idx="minor">
              <a:schemeClr val="tx1"/>
            </a:fontRef>
          </p:style>
        </p:cxnSp>
      </p:grpSp>
      <p:grpSp>
        <p:nvGrpSpPr>
          <p:cNvPr id="9" name="Group 274"/>
          <p:cNvGrpSpPr/>
          <p:nvPr userDrawn="1"/>
        </p:nvGrpSpPr>
        <p:grpSpPr>
          <a:xfrm>
            <a:off x="3239852" y="2152470"/>
            <a:ext cx="2700300" cy="4104000"/>
            <a:chOff x="287524" y="1375200"/>
            <a:chExt cx="8388932" cy="4104000"/>
          </a:xfrm>
        </p:grpSpPr>
        <p:cxnSp>
          <p:nvCxnSpPr>
            <p:cNvPr id="92" name="Straight Connector 91"/>
            <p:cNvCxnSpPr/>
            <p:nvPr userDrawn="1"/>
          </p:nvCxnSpPr>
          <p:spPr>
            <a:xfrm>
              <a:off x="287524" y="13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userDrawn="1"/>
          </p:nvCxnSpPr>
          <p:spPr>
            <a:xfrm>
              <a:off x="287524" y="14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userDrawn="1"/>
          </p:nvCxnSpPr>
          <p:spPr>
            <a:xfrm>
              <a:off x="287524" y="159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userDrawn="1"/>
          </p:nvCxnSpPr>
          <p:spPr>
            <a:xfrm>
              <a:off x="287524" y="18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userDrawn="1"/>
          </p:nvCxnSpPr>
          <p:spPr>
            <a:xfrm>
              <a:off x="287524" y="19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287524" y="202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a:off x="287524" y="22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userDrawn="1"/>
          </p:nvCxnSpPr>
          <p:spPr>
            <a:xfrm>
              <a:off x="287524" y="23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userDrawn="1"/>
          </p:nvCxnSpPr>
          <p:spPr>
            <a:xfrm>
              <a:off x="287524" y="245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userDrawn="1"/>
          </p:nvCxnSpPr>
          <p:spPr>
            <a:xfrm>
              <a:off x="287524" y="26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userDrawn="1"/>
          </p:nvCxnSpPr>
          <p:spPr>
            <a:xfrm>
              <a:off x="287524" y="27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userDrawn="1"/>
          </p:nvCxnSpPr>
          <p:spPr>
            <a:xfrm>
              <a:off x="287524" y="288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userDrawn="1"/>
          </p:nvCxnSpPr>
          <p:spPr>
            <a:xfrm>
              <a:off x="287524" y="310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userDrawn="1"/>
          </p:nvCxnSpPr>
          <p:spPr>
            <a:xfrm>
              <a:off x="287524" y="321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userDrawn="1"/>
          </p:nvCxnSpPr>
          <p:spPr>
            <a:xfrm>
              <a:off x="287524" y="331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userDrawn="1"/>
          </p:nvCxnSpPr>
          <p:spPr>
            <a:xfrm>
              <a:off x="287524" y="353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userDrawn="1"/>
          </p:nvCxnSpPr>
          <p:spPr>
            <a:xfrm>
              <a:off x="287524" y="364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userDrawn="1"/>
          </p:nvCxnSpPr>
          <p:spPr>
            <a:xfrm>
              <a:off x="287524" y="375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userDrawn="1"/>
          </p:nvCxnSpPr>
          <p:spPr>
            <a:xfrm>
              <a:off x="287524" y="396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userDrawn="1"/>
          </p:nvCxnSpPr>
          <p:spPr>
            <a:xfrm>
              <a:off x="287524" y="40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userDrawn="1"/>
          </p:nvCxnSpPr>
          <p:spPr>
            <a:xfrm>
              <a:off x="287524" y="41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userDrawn="1"/>
          </p:nvCxnSpPr>
          <p:spPr>
            <a:xfrm>
              <a:off x="287524" y="439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userDrawn="1"/>
          </p:nvCxnSpPr>
          <p:spPr>
            <a:xfrm>
              <a:off x="287524" y="45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userDrawn="1"/>
          </p:nvCxnSpPr>
          <p:spPr>
            <a:xfrm>
              <a:off x="287524" y="46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userDrawn="1"/>
          </p:nvCxnSpPr>
          <p:spPr>
            <a:xfrm>
              <a:off x="287524" y="483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userDrawn="1"/>
          </p:nvCxnSpPr>
          <p:spPr>
            <a:xfrm>
              <a:off x="287524" y="49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userDrawn="1"/>
          </p:nvCxnSpPr>
          <p:spPr>
            <a:xfrm>
              <a:off x="287524" y="50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userDrawn="1"/>
          </p:nvCxnSpPr>
          <p:spPr>
            <a:xfrm>
              <a:off x="287524" y="526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userDrawn="1"/>
          </p:nvCxnSpPr>
          <p:spPr>
            <a:xfrm>
              <a:off x="287524" y="53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userDrawn="1"/>
          </p:nvCxnSpPr>
          <p:spPr>
            <a:xfrm>
              <a:off x="287524" y="54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Group 275"/>
          <p:cNvGrpSpPr/>
          <p:nvPr userDrawn="1"/>
        </p:nvGrpSpPr>
        <p:grpSpPr>
          <a:xfrm>
            <a:off x="3239852" y="2476470"/>
            <a:ext cx="2700300" cy="3888000"/>
            <a:chOff x="287524" y="1699200"/>
            <a:chExt cx="8388932" cy="3888000"/>
          </a:xfrm>
        </p:grpSpPr>
        <p:cxnSp>
          <p:nvCxnSpPr>
            <p:cNvPr id="123" name="Straight Connector 122"/>
            <p:cNvCxnSpPr/>
            <p:nvPr userDrawn="1"/>
          </p:nvCxnSpPr>
          <p:spPr>
            <a:xfrm>
              <a:off x="287524" y="169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userDrawn="1"/>
          </p:nvCxnSpPr>
          <p:spPr>
            <a:xfrm>
              <a:off x="287524" y="213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userDrawn="1"/>
          </p:nvCxnSpPr>
          <p:spPr>
            <a:xfrm>
              <a:off x="287524" y="256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userDrawn="1"/>
          </p:nvCxnSpPr>
          <p:spPr>
            <a:xfrm>
              <a:off x="287524" y="299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userDrawn="1"/>
          </p:nvCxnSpPr>
          <p:spPr>
            <a:xfrm>
              <a:off x="287524" y="342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userDrawn="1"/>
          </p:nvCxnSpPr>
          <p:spPr>
            <a:xfrm>
              <a:off x="287524" y="385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userDrawn="1"/>
          </p:nvCxnSpPr>
          <p:spPr>
            <a:xfrm>
              <a:off x="287524" y="429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userDrawn="1"/>
          </p:nvCxnSpPr>
          <p:spPr>
            <a:xfrm>
              <a:off x="287524" y="472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userDrawn="1"/>
          </p:nvCxnSpPr>
          <p:spPr>
            <a:xfrm>
              <a:off x="287524" y="515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userDrawn="1"/>
          </p:nvCxnSpPr>
          <p:spPr>
            <a:xfrm>
              <a:off x="287524" y="558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grpSp>
      <p:grpSp>
        <p:nvGrpSpPr>
          <p:cNvPr id="11" name="Group 274"/>
          <p:cNvGrpSpPr/>
          <p:nvPr userDrawn="1"/>
        </p:nvGrpSpPr>
        <p:grpSpPr>
          <a:xfrm>
            <a:off x="6048164" y="2152002"/>
            <a:ext cx="2592288" cy="4104000"/>
            <a:chOff x="287524" y="1375200"/>
            <a:chExt cx="8388932" cy="4104000"/>
          </a:xfrm>
        </p:grpSpPr>
        <p:cxnSp>
          <p:nvCxnSpPr>
            <p:cNvPr id="134" name="Straight Connector 133"/>
            <p:cNvCxnSpPr/>
            <p:nvPr userDrawn="1"/>
          </p:nvCxnSpPr>
          <p:spPr>
            <a:xfrm>
              <a:off x="287524" y="13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userDrawn="1"/>
          </p:nvCxnSpPr>
          <p:spPr>
            <a:xfrm>
              <a:off x="287524" y="14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userDrawn="1"/>
          </p:nvCxnSpPr>
          <p:spPr>
            <a:xfrm>
              <a:off x="287524" y="159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userDrawn="1"/>
          </p:nvCxnSpPr>
          <p:spPr>
            <a:xfrm>
              <a:off x="287524" y="18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userDrawn="1"/>
          </p:nvCxnSpPr>
          <p:spPr>
            <a:xfrm>
              <a:off x="287524" y="19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userDrawn="1"/>
          </p:nvCxnSpPr>
          <p:spPr>
            <a:xfrm>
              <a:off x="287524" y="202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userDrawn="1"/>
          </p:nvCxnSpPr>
          <p:spPr>
            <a:xfrm>
              <a:off x="287524" y="22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userDrawn="1"/>
          </p:nvCxnSpPr>
          <p:spPr>
            <a:xfrm>
              <a:off x="287524" y="23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userDrawn="1"/>
          </p:nvCxnSpPr>
          <p:spPr>
            <a:xfrm>
              <a:off x="287524" y="245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userDrawn="1"/>
          </p:nvCxnSpPr>
          <p:spPr>
            <a:xfrm>
              <a:off x="287524" y="26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userDrawn="1"/>
          </p:nvCxnSpPr>
          <p:spPr>
            <a:xfrm>
              <a:off x="287524" y="27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userDrawn="1"/>
          </p:nvCxnSpPr>
          <p:spPr>
            <a:xfrm>
              <a:off x="287524" y="288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userDrawn="1"/>
          </p:nvCxnSpPr>
          <p:spPr>
            <a:xfrm>
              <a:off x="287524" y="310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userDrawn="1"/>
          </p:nvCxnSpPr>
          <p:spPr>
            <a:xfrm>
              <a:off x="287524" y="321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userDrawn="1"/>
          </p:nvCxnSpPr>
          <p:spPr>
            <a:xfrm>
              <a:off x="287524" y="331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userDrawn="1"/>
          </p:nvCxnSpPr>
          <p:spPr>
            <a:xfrm>
              <a:off x="287524" y="353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userDrawn="1"/>
          </p:nvCxnSpPr>
          <p:spPr>
            <a:xfrm>
              <a:off x="287524" y="364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userDrawn="1"/>
          </p:nvCxnSpPr>
          <p:spPr>
            <a:xfrm>
              <a:off x="287524" y="375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userDrawn="1"/>
          </p:nvCxnSpPr>
          <p:spPr>
            <a:xfrm>
              <a:off x="287524" y="396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userDrawn="1"/>
          </p:nvCxnSpPr>
          <p:spPr>
            <a:xfrm>
              <a:off x="287524" y="407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userDrawn="1"/>
          </p:nvCxnSpPr>
          <p:spPr>
            <a:xfrm>
              <a:off x="287524" y="418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userDrawn="1"/>
          </p:nvCxnSpPr>
          <p:spPr>
            <a:xfrm>
              <a:off x="287524" y="439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userDrawn="1"/>
          </p:nvCxnSpPr>
          <p:spPr>
            <a:xfrm>
              <a:off x="287524" y="450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userDrawn="1"/>
          </p:nvCxnSpPr>
          <p:spPr>
            <a:xfrm>
              <a:off x="287524" y="4615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userDrawn="1"/>
          </p:nvCxnSpPr>
          <p:spPr>
            <a:xfrm>
              <a:off x="287524" y="483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userDrawn="1"/>
          </p:nvCxnSpPr>
          <p:spPr>
            <a:xfrm>
              <a:off x="287524" y="493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287524" y="5047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userDrawn="1"/>
          </p:nvCxnSpPr>
          <p:spPr>
            <a:xfrm>
              <a:off x="287524" y="5263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userDrawn="1"/>
          </p:nvCxnSpPr>
          <p:spPr>
            <a:xfrm>
              <a:off x="287524" y="5371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userDrawn="1"/>
          </p:nvCxnSpPr>
          <p:spPr>
            <a:xfrm>
              <a:off x="287524" y="5479200"/>
              <a:ext cx="8388932" cy="0"/>
            </a:xfrm>
            <a:prstGeom prst="line">
              <a:avLst/>
            </a:prstGeom>
            <a:ln w="3175">
              <a:solidFill>
                <a:srgbClr val="EEECE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275"/>
          <p:cNvGrpSpPr/>
          <p:nvPr userDrawn="1"/>
        </p:nvGrpSpPr>
        <p:grpSpPr>
          <a:xfrm>
            <a:off x="6048164" y="2476470"/>
            <a:ext cx="2592288" cy="3888000"/>
            <a:chOff x="287524" y="1699200"/>
            <a:chExt cx="8388932" cy="3888000"/>
          </a:xfrm>
        </p:grpSpPr>
        <p:cxnSp>
          <p:nvCxnSpPr>
            <p:cNvPr id="165" name="Straight Connector 164"/>
            <p:cNvCxnSpPr/>
            <p:nvPr userDrawn="1"/>
          </p:nvCxnSpPr>
          <p:spPr>
            <a:xfrm>
              <a:off x="287524" y="169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userDrawn="1"/>
          </p:nvCxnSpPr>
          <p:spPr>
            <a:xfrm>
              <a:off x="287524" y="213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userDrawn="1"/>
          </p:nvCxnSpPr>
          <p:spPr>
            <a:xfrm>
              <a:off x="287524" y="256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userDrawn="1"/>
          </p:nvCxnSpPr>
          <p:spPr>
            <a:xfrm>
              <a:off x="287524" y="299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userDrawn="1"/>
          </p:nvCxnSpPr>
          <p:spPr>
            <a:xfrm>
              <a:off x="287524" y="342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userDrawn="1"/>
          </p:nvCxnSpPr>
          <p:spPr>
            <a:xfrm>
              <a:off x="287524" y="3859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287524" y="4291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287524" y="4723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287524" y="5155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userDrawn="1"/>
          </p:nvCxnSpPr>
          <p:spPr>
            <a:xfrm>
              <a:off x="287524" y="5587200"/>
              <a:ext cx="8388932" cy="0"/>
            </a:xfrm>
            <a:prstGeom prst="line">
              <a:avLst/>
            </a:prstGeom>
            <a:ln>
              <a:solidFill>
                <a:srgbClr val="938A53"/>
              </a:solidFill>
            </a:ln>
          </p:spPr>
          <p:style>
            <a:lnRef idx="1">
              <a:schemeClr val="accent1"/>
            </a:lnRef>
            <a:fillRef idx="0">
              <a:schemeClr val="accent1"/>
            </a:fillRef>
            <a:effectRef idx="0">
              <a:schemeClr val="accent1"/>
            </a:effectRef>
            <a:fontRef idx="minor">
              <a:schemeClr val="tx1"/>
            </a:fontRef>
          </p:style>
        </p:cxnSp>
      </p:grpSp>
      <p:sp>
        <p:nvSpPr>
          <p:cNvPr id="175" name="Rectangle 174"/>
          <p:cNvSpPr/>
          <p:nvPr userDrawn="1"/>
        </p:nvSpPr>
        <p:spPr>
          <a:xfrm>
            <a:off x="4570617" y="1899974"/>
            <a:ext cx="180000" cy="180020"/>
          </a:xfrm>
          <a:prstGeom prst="rect">
            <a:avLst/>
          </a:prstGeom>
          <a:solidFill>
            <a:schemeClr val="bg2">
              <a:lumMod val="50000"/>
            </a:schemeClr>
          </a:solid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Clarendon" pitchFamily="18" charset="0"/>
            </a:endParaRPr>
          </a:p>
        </p:txBody>
      </p:sp>
      <p:sp>
        <p:nvSpPr>
          <p:cNvPr id="176" name="TextBox 175"/>
          <p:cNvSpPr txBox="1"/>
          <p:nvPr userDrawn="1"/>
        </p:nvSpPr>
        <p:spPr>
          <a:xfrm>
            <a:off x="4046123" y="1694983"/>
            <a:ext cx="849913" cy="276999"/>
          </a:xfrm>
          <a:prstGeom prst="rect">
            <a:avLst/>
          </a:prstGeom>
          <a:noFill/>
        </p:spPr>
        <p:txBody>
          <a:bodyPr wrap="none" rtlCol="0">
            <a:spAutoFit/>
          </a:bodyPr>
          <a:lstStyle/>
          <a:p>
            <a:r>
              <a:rPr lang="en-US" sz="1200" noProof="0" dirty="0" smtClean="0">
                <a:solidFill>
                  <a:srgbClr val="5D3F31"/>
                </a:solidFill>
                <a:latin typeface="Clarendon" pitchFamily="18" charset="0"/>
              </a:rPr>
              <a:t>Injectors</a:t>
            </a:r>
            <a:endParaRPr lang="en-US" sz="1200" noProof="0" dirty="0">
              <a:solidFill>
                <a:srgbClr val="5D3F31"/>
              </a:solidFill>
              <a:latin typeface="Clarendon" pitchFamily="18" charset="0"/>
            </a:endParaRPr>
          </a:p>
        </p:txBody>
      </p:sp>
      <p:sp>
        <p:nvSpPr>
          <p:cNvPr id="177" name="Left Brace 176"/>
          <p:cNvSpPr/>
          <p:nvPr userDrawn="1"/>
        </p:nvSpPr>
        <p:spPr>
          <a:xfrm rot="5400000">
            <a:off x="4328973" y="342801"/>
            <a:ext cx="486054" cy="2664296"/>
          </a:xfrm>
          <a:prstGeom prst="leftBrace">
            <a:avLst>
              <a:gd name="adj1" fmla="val 61301"/>
              <a:gd name="adj2" fmla="val 50000"/>
            </a:avLst>
          </a:prstGeom>
          <a:ln w="19050">
            <a:solidFill>
              <a:srgbClr val="5D313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8" name="TextBox 177"/>
          <p:cNvSpPr txBox="1"/>
          <p:nvPr userDrawn="1"/>
        </p:nvSpPr>
        <p:spPr>
          <a:xfrm>
            <a:off x="3959932" y="1225367"/>
            <a:ext cx="1233030" cy="276999"/>
          </a:xfrm>
          <a:prstGeom prst="rect">
            <a:avLst/>
          </a:prstGeom>
          <a:noFill/>
        </p:spPr>
        <p:txBody>
          <a:bodyPr wrap="none" rtlCol="0">
            <a:spAutoFit/>
          </a:bodyPr>
          <a:lstStyle/>
          <a:p>
            <a:r>
              <a:rPr lang="en-US" sz="1200" b="1" noProof="0" dirty="0" smtClean="0">
                <a:solidFill>
                  <a:srgbClr val="5D3F31"/>
                </a:solidFill>
                <a:latin typeface="Clarendon" pitchFamily="18" charset="0"/>
              </a:rPr>
              <a:t>CLIC 500GeV</a:t>
            </a:r>
            <a:endParaRPr lang="en-US" sz="1200" b="1" noProof="0" dirty="0">
              <a:solidFill>
                <a:srgbClr val="5D3F31"/>
              </a:solidFill>
              <a:latin typeface="Clarendon" pitchFamily="18" charset="0"/>
            </a:endParaRPr>
          </a:p>
        </p:txBody>
      </p:sp>
      <p:sp>
        <p:nvSpPr>
          <p:cNvPr id="253" name="Rectangle 252"/>
          <p:cNvSpPr/>
          <p:nvPr userDrawn="1"/>
        </p:nvSpPr>
        <p:spPr>
          <a:xfrm>
            <a:off x="215516" y="2070941"/>
            <a:ext cx="252028" cy="396044"/>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1</a:t>
            </a:r>
            <a:endParaRPr lang="en-US" sz="1100" dirty="0">
              <a:latin typeface="Clarendon" pitchFamily="18" charset="0"/>
            </a:endParaRPr>
          </a:p>
        </p:txBody>
      </p:sp>
      <p:sp>
        <p:nvSpPr>
          <p:cNvPr id="254" name="Rectangle 253"/>
          <p:cNvSpPr/>
          <p:nvPr userDrawn="1"/>
        </p:nvSpPr>
        <p:spPr>
          <a:xfrm>
            <a:off x="215516" y="2466985"/>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2</a:t>
            </a:r>
            <a:endParaRPr lang="en-US" sz="1100" dirty="0">
              <a:latin typeface="Clarendon" pitchFamily="18" charset="0"/>
            </a:endParaRPr>
          </a:p>
        </p:txBody>
      </p:sp>
      <p:sp>
        <p:nvSpPr>
          <p:cNvPr id="255" name="Rectangle 254"/>
          <p:cNvSpPr/>
          <p:nvPr userDrawn="1"/>
        </p:nvSpPr>
        <p:spPr>
          <a:xfrm>
            <a:off x="215516" y="2899033"/>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3</a:t>
            </a:r>
            <a:endParaRPr lang="en-US" sz="1100" dirty="0">
              <a:latin typeface="Clarendon" pitchFamily="18" charset="0"/>
            </a:endParaRPr>
          </a:p>
        </p:txBody>
      </p:sp>
      <p:sp>
        <p:nvSpPr>
          <p:cNvPr id="256" name="Rectangle 255"/>
          <p:cNvSpPr/>
          <p:nvPr userDrawn="1"/>
        </p:nvSpPr>
        <p:spPr>
          <a:xfrm>
            <a:off x="215516" y="3331081"/>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4</a:t>
            </a:r>
            <a:endParaRPr lang="en-US" sz="1100" dirty="0">
              <a:latin typeface="Clarendon" pitchFamily="18" charset="0"/>
            </a:endParaRPr>
          </a:p>
        </p:txBody>
      </p:sp>
      <p:sp>
        <p:nvSpPr>
          <p:cNvPr id="257" name="Rectangle 256"/>
          <p:cNvSpPr/>
          <p:nvPr userDrawn="1"/>
        </p:nvSpPr>
        <p:spPr>
          <a:xfrm>
            <a:off x="215516" y="3763129"/>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5</a:t>
            </a:r>
            <a:endParaRPr lang="en-US" sz="1100" dirty="0">
              <a:latin typeface="Clarendon" pitchFamily="18" charset="0"/>
            </a:endParaRPr>
          </a:p>
        </p:txBody>
      </p:sp>
      <p:sp>
        <p:nvSpPr>
          <p:cNvPr id="258" name="Rectangle 257"/>
          <p:cNvSpPr/>
          <p:nvPr userDrawn="1"/>
        </p:nvSpPr>
        <p:spPr>
          <a:xfrm>
            <a:off x="215516" y="4195177"/>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6</a:t>
            </a:r>
            <a:endParaRPr lang="en-US" sz="1100" dirty="0">
              <a:latin typeface="Clarendon" pitchFamily="18" charset="0"/>
            </a:endParaRPr>
          </a:p>
        </p:txBody>
      </p:sp>
      <p:sp>
        <p:nvSpPr>
          <p:cNvPr id="259" name="Rectangle 258"/>
          <p:cNvSpPr/>
          <p:nvPr userDrawn="1"/>
        </p:nvSpPr>
        <p:spPr>
          <a:xfrm>
            <a:off x="215516" y="4627225"/>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7</a:t>
            </a:r>
            <a:endParaRPr lang="en-US" sz="1100" dirty="0">
              <a:latin typeface="Clarendon" pitchFamily="18" charset="0"/>
            </a:endParaRPr>
          </a:p>
        </p:txBody>
      </p:sp>
      <p:sp>
        <p:nvSpPr>
          <p:cNvPr id="260" name="Rectangle 259"/>
          <p:cNvSpPr/>
          <p:nvPr userDrawn="1"/>
        </p:nvSpPr>
        <p:spPr>
          <a:xfrm>
            <a:off x="215516" y="5059273"/>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8</a:t>
            </a:r>
            <a:endParaRPr lang="en-US" sz="1100" dirty="0">
              <a:latin typeface="Clarendon" pitchFamily="18" charset="0"/>
            </a:endParaRPr>
          </a:p>
        </p:txBody>
      </p:sp>
      <p:sp>
        <p:nvSpPr>
          <p:cNvPr id="261" name="Rectangle 260"/>
          <p:cNvSpPr/>
          <p:nvPr userDrawn="1"/>
        </p:nvSpPr>
        <p:spPr>
          <a:xfrm>
            <a:off x="215516" y="5491321"/>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9</a:t>
            </a:r>
            <a:endParaRPr lang="en-US" sz="1100" dirty="0">
              <a:latin typeface="Clarendon" pitchFamily="18" charset="0"/>
            </a:endParaRPr>
          </a:p>
        </p:txBody>
      </p:sp>
      <p:sp>
        <p:nvSpPr>
          <p:cNvPr id="262" name="Rectangle 261"/>
          <p:cNvSpPr/>
          <p:nvPr userDrawn="1"/>
        </p:nvSpPr>
        <p:spPr>
          <a:xfrm>
            <a:off x="215516" y="5923369"/>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10</a:t>
            </a:r>
            <a:endParaRPr lang="en-US" sz="1100" dirty="0">
              <a:latin typeface="Clarendon" pitchFamily="18" charset="0"/>
            </a:endParaRPr>
          </a:p>
        </p:txBody>
      </p:sp>
      <p:sp>
        <p:nvSpPr>
          <p:cNvPr id="263" name="Rectangle 262"/>
          <p:cNvSpPr/>
          <p:nvPr userDrawn="1"/>
        </p:nvSpPr>
        <p:spPr>
          <a:xfrm>
            <a:off x="8724217" y="2078485"/>
            <a:ext cx="252028" cy="396044"/>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1</a:t>
            </a:r>
            <a:endParaRPr lang="en-US" sz="1100" dirty="0">
              <a:latin typeface="Clarendon" pitchFamily="18" charset="0"/>
            </a:endParaRPr>
          </a:p>
        </p:txBody>
      </p:sp>
      <p:sp>
        <p:nvSpPr>
          <p:cNvPr id="264" name="Rectangle 263"/>
          <p:cNvSpPr/>
          <p:nvPr userDrawn="1"/>
        </p:nvSpPr>
        <p:spPr>
          <a:xfrm>
            <a:off x="8724217" y="2474529"/>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2</a:t>
            </a:r>
            <a:endParaRPr lang="en-US" sz="1100" dirty="0">
              <a:latin typeface="Clarendon" pitchFamily="18" charset="0"/>
            </a:endParaRPr>
          </a:p>
        </p:txBody>
      </p:sp>
      <p:sp>
        <p:nvSpPr>
          <p:cNvPr id="265" name="Rectangle 264"/>
          <p:cNvSpPr/>
          <p:nvPr userDrawn="1"/>
        </p:nvSpPr>
        <p:spPr>
          <a:xfrm>
            <a:off x="8724217" y="2906577"/>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3</a:t>
            </a:r>
            <a:endParaRPr lang="en-US" sz="1100" dirty="0">
              <a:latin typeface="Clarendon" pitchFamily="18" charset="0"/>
            </a:endParaRPr>
          </a:p>
        </p:txBody>
      </p:sp>
      <p:sp>
        <p:nvSpPr>
          <p:cNvPr id="266" name="Rectangle 265"/>
          <p:cNvSpPr/>
          <p:nvPr userDrawn="1"/>
        </p:nvSpPr>
        <p:spPr>
          <a:xfrm>
            <a:off x="8724217" y="3338625"/>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4</a:t>
            </a:r>
            <a:endParaRPr lang="en-US" sz="1100" dirty="0">
              <a:latin typeface="Clarendon" pitchFamily="18" charset="0"/>
            </a:endParaRPr>
          </a:p>
        </p:txBody>
      </p:sp>
      <p:sp>
        <p:nvSpPr>
          <p:cNvPr id="267" name="Rectangle 266"/>
          <p:cNvSpPr/>
          <p:nvPr userDrawn="1"/>
        </p:nvSpPr>
        <p:spPr>
          <a:xfrm>
            <a:off x="8724217" y="3770673"/>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5</a:t>
            </a:r>
            <a:endParaRPr lang="en-US" sz="1100" dirty="0">
              <a:latin typeface="Clarendon" pitchFamily="18" charset="0"/>
            </a:endParaRPr>
          </a:p>
        </p:txBody>
      </p:sp>
      <p:sp>
        <p:nvSpPr>
          <p:cNvPr id="268" name="Rectangle 267"/>
          <p:cNvSpPr/>
          <p:nvPr userDrawn="1"/>
        </p:nvSpPr>
        <p:spPr>
          <a:xfrm>
            <a:off x="8724217" y="4202721"/>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6</a:t>
            </a:r>
            <a:endParaRPr lang="en-US" sz="1100" dirty="0">
              <a:latin typeface="Clarendon" pitchFamily="18" charset="0"/>
            </a:endParaRPr>
          </a:p>
        </p:txBody>
      </p:sp>
      <p:sp>
        <p:nvSpPr>
          <p:cNvPr id="269" name="Rectangle 268"/>
          <p:cNvSpPr/>
          <p:nvPr userDrawn="1"/>
        </p:nvSpPr>
        <p:spPr>
          <a:xfrm>
            <a:off x="8724217" y="4634769"/>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7</a:t>
            </a:r>
            <a:endParaRPr lang="en-US" sz="1100" dirty="0">
              <a:latin typeface="Clarendon" pitchFamily="18" charset="0"/>
            </a:endParaRPr>
          </a:p>
        </p:txBody>
      </p:sp>
      <p:sp>
        <p:nvSpPr>
          <p:cNvPr id="270" name="Rectangle 269"/>
          <p:cNvSpPr/>
          <p:nvPr userDrawn="1"/>
        </p:nvSpPr>
        <p:spPr>
          <a:xfrm>
            <a:off x="8724217" y="5066817"/>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8</a:t>
            </a:r>
            <a:endParaRPr lang="en-US" sz="1100" dirty="0">
              <a:latin typeface="Clarendon" pitchFamily="18" charset="0"/>
            </a:endParaRPr>
          </a:p>
        </p:txBody>
      </p:sp>
      <p:sp>
        <p:nvSpPr>
          <p:cNvPr id="271" name="Rectangle 270"/>
          <p:cNvSpPr/>
          <p:nvPr userDrawn="1"/>
        </p:nvSpPr>
        <p:spPr>
          <a:xfrm>
            <a:off x="8724217" y="5498865"/>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9</a:t>
            </a:r>
            <a:endParaRPr lang="en-US" sz="1100" dirty="0">
              <a:latin typeface="Clarendon" pitchFamily="18" charset="0"/>
            </a:endParaRPr>
          </a:p>
        </p:txBody>
      </p:sp>
      <p:sp>
        <p:nvSpPr>
          <p:cNvPr id="272" name="Rectangle 271"/>
          <p:cNvSpPr/>
          <p:nvPr userDrawn="1"/>
        </p:nvSpPr>
        <p:spPr>
          <a:xfrm>
            <a:off x="8724217" y="5930913"/>
            <a:ext cx="252028" cy="432000"/>
          </a:xfrm>
          <a:prstGeom prst="rect">
            <a:avLst/>
          </a:prstGeom>
          <a:solidFill>
            <a:schemeClr val="bg2">
              <a:lumMod val="50000"/>
            </a:schemeClr>
          </a:solidFill>
          <a:ln w="3175">
            <a:solidFill>
              <a:srgbClr val="5D3F3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CH" sz="1100" dirty="0" smtClean="0">
                <a:latin typeface="Clarendon" pitchFamily="18" charset="0"/>
              </a:rPr>
              <a:t>10</a:t>
            </a:r>
            <a:endParaRPr lang="en-US" sz="1100" dirty="0">
              <a:latin typeface="Clarendon" pitchFamily="18" charset="0"/>
            </a:endParaRPr>
          </a:p>
        </p:txBody>
      </p:sp>
      <p:sp>
        <p:nvSpPr>
          <p:cNvPr id="274" name="Title 1"/>
          <p:cNvSpPr txBox="1">
            <a:spLocks/>
          </p:cNvSpPr>
          <p:nvPr userDrawn="1"/>
        </p:nvSpPr>
        <p:spPr>
          <a:xfrm>
            <a:off x="8229600" y="0"/>
            <a:ext cx="914400" cy="597529"/>
          </a:xfrm>
          <a:prstGeom prst="rect">
            <a:avLst/>
          </a:prstGeom>
          <a:solidFill>
            <a:schemeClr val="bg2">
              <a:lumMod val="25000"/>
            </a:schemeClr>
          </a:solidFill>
          <a:ln>
            <a:noFill/>
          </a:ln>
        </p:spPr>
        <p:txBody>
          <a:bodyPr vert="horz" lIns="91440" tIns="45720" rIns="91440" bIns="45720" rtlCol="0" anchor="ctr">
            <a:noAutofit/>
          </a:bodyPr>
          <a:lstStyle>
            <a:lvl1pPr marL="715963" indent="0" algn="l">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pPr marL="715963" marR="0" lvl="0" indent="0" algn="l" defTabSz="914400" rtl="0" eaLnBrk="1" fontAlgn="auto" latinLnBrk="0" hangingPunct="1">
              <a:lnSpc>
                <a:spcPct val="100000"/>
              </a:lnSpc>
              <a:spcBef>
                <a:spcPct val="0"/>
              </a:spcBef>
              <a:spcAft>
                <a:spcPts val="0"/>
              </a:spcAft>
              <a:buClrTx/>
              <a:buSzTx/>
              <a:buFontTx/>
              <a:buNone/>
              <a:tabLst>
                <a:tab pos="8164513" algn="l"/>
              </a:tabLst>
              <a:defRPr/>
            </a:pPr>
            <a:endParaRPr kumimoji="0" lang="en-US" sz="2800" b="1" i="0" u="none" strike="noStrike" kern="1200" cap="none" spc="0" normalizeH="0" baseline="0" noProof="0" dirty="0">
              <a:ln>
                <a:noFill/>
              </a:ln>
              <a:solidFill>
                <a:srgbClr val="FF6600"/>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275" name="Title 1"/>
          <p:cNvSpPr txBox="1">
            <a:spLocks/>
          </p:cNvSpPr>
          <p:nvPr userDrawn="1"/>
        </p:nvSpPr>
        <p:spPr>
          <a:xfrm>
            <a:off x="1" y="0"/>
            <a:ext cx="914400" cy="597529"/>
          </a:xfrm>
          <a:prstGeom prst="rect">
            <a:avLst/>
          </a:prstGeom>
          <a:solidFill>
            <a:schemeClr val="bg2">
              <a:lumMod val="25000"/>
            </a:schemeClr>
          </a:solidFill>
          <a:ln>
            <a:noFill/>
          </a:ln>
        </p:spPr>
        <p:txBody>
          <a:bodyPr vert="horz" lIns="91440" tIns="45720" rIns="91440" bIns="45720" rtlCol="0" anchor="ctr">
            <a:noAutofit/>
          </a:bodyPr>
          <a:lstStyle>
            <a:lvl1pPr marL="715963" indent="0" algn="l">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pPr marL="715963" marR="0" lvl="0" indent="0" algn="l" defTabSz="914400" rtl="0" eaLnBrk="1" fontAlgn="auto" latinLnBrk="0" hangingPunct="1">
              <a:lnSpc>
                <a:spcPct val="100000"/>
              </a:lnSpc>
              <a:spcBef>
                <a:spcPct val="0"/>
              </a:spcBef>
              <a:spcAft>
                <a:spcPts val="0"/>
              </a:spcAft>
              <a:buClrTx/>
              <a:buSzTx/>
              <a:buFontTx/>
              <a:buNone/>
              <a:tabLst>
                <a:tab pos="8164513" algn="l"/>
              </a:tabLst>
              <a:defRPr/>
            </a:pPr>
            <a:endParaRPr kumimoji="0" lang="en-US" sz="2800" b="1" i="0" u="none" strike="noStrike" kern="1200" cap="none" spc="0" normalizeH="0" baseline="0" noProof="0" dirty="0">
              <a:ln>
                <a:noFill/>
              </a:ln>
              <a:solidFill>
                <a:srgbClr val="FF6600"/>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276" name="Title 1"/>
          <p:cNvSpPr>
            <a:spLocks noGrp="1"/>
          </p:cNvSpPr>
          <p:nvPr>
            <p:ph type="title"/>
          </p:nvPr>
        </p:nvSpPr>
        <p:spPr>
          <a:xfrm>
            <a:off x="606582" y="0"/>
            <a:ext cx="7740714" cy="597529"/>
          </a:xfrm>
          <a:solidFill>
            <a:schemeClr val="bg2">
              <a:lumMod val="25000"/>
            </a:schemeClr>
          </a:solidFill>
          <a:ln>
            <a:noFill/>
          </a:ln>
        </p:spPr>
        <p:txBody>
          <a:bodyPr>
            <a:noAutofit/>
          </a:bodyPr>
          <a:lstStyle>
            <a:lvl1pPr marL="0" indent="0" algn="ctr">
              <a:tabLst>
                <a:tab pos="8164513" algn="l"/>
              </a:tabLst>
              <a:defRPr sz="2800" b="1" i="0" baseline="0">
                <a:solidFill>
                  <a:srgbClr val="FF6600"/>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n-US" noProof="0" dirty="0" smtClean="0"/>
              <a:t>Click to edit Master title style</a:t>
            </a:r>
            <a:endParaRPr lang="en-US" noProof="0" dirty="0"/>
          </a:p>
        </p:txBody>
      </p:sp>
      <p:pic>
        <p:nvPicPr>
          <p:cNvPr id="277" name="Picture 276" descr="CLIC-Logo-Color-150.png"/>
          <p:cNvPicPr>
            <a:picLocks noChangeAspect="1"/>
          </p:cNvPicPr>
          <p:nvPr userDrawn="1"/>
        </p:nvPicPr>
        <p:blipFill>
          <a:blip r:embed="rId2" cstate="print"/>
          <a:stretch>
            <a:fillRect/>
          </a:stretch>
        </p:blipFill>
        <p:spPr>
          <a:xfrm>
            <a:off x="-9053" y="-36212"/>
            <a:ext cx="648000" cy="648000"/>
          </a:xfrm>
          <a:prstGeom prst="rect">
            <a:avLst/>
          </a:prstGeom>
        </p:spPr>
      </p:pic>
      <p:grpSp>
        <p:nvGrpSpPr>
          <p:cNvPr id="14" name="Group 228"/>
          <p:cNvGrpSpPr>
            <a:grpSpLocks noChangeAspect="1"/>
          </p:cNvGrpSpPr>
          <p:nvPr userDrawn="1"/>
        </p:nvGrpSpPr>
        <p:grpSpPr>
          <a:xfrm>
            <a:off x="8558830" y="82298"/>
            <a:ext cx="432000" cy="426600"/>
            <a:chOff x="3268356" y="3002111"/>
            <a:chExt cx="1330729" cy="1314094"/>
          </a:xfrm>
        </p:grpSpPr>
        <p:grpSp>
          <p:nvGrpSpPr>
            <p:cNvPr id="15" name="Group 37"/>
            <p:cNvGrpSpPr/>
            <p:nvPr userDrawn="1"/>
          </p:nvGrpSpPr>
          <p:grpSpPr>
            <a:xfrm>
              <a:off x="3268356" y="3002111"/>
              <a:ext cx="1330729" cy="1314094"/>
              <a:chOff x="1702106" y="2920630"/>
              <a:chExt cx="1330729" cy="1314094"/>
            </a:xfrm>
          </p:grpSpPr>
          <p:sp>
            <p:nvSpPr>
              <p:cNvPr id="295" name="Oval 294"/>
              <p:cNvSpPr/>
              <p:nvPr userDrawn="1"/>
            </p:nvSpPr>
            <p:spPr>
              <a:xfrm>
                <a:off x="1702107" y="2920631"/>
                <a:ext cx="948144" cy="931509"/>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96" name="Freeform 295"/>
              <p:cNvSpPr/>
              <p:nvPr userDrawn="1"/>
            </p:nvSpPr>
            <p:spPr>
              <a:xfrm rot="21360000">
                <a:off x="1900792" y="3058324"/>
                <a:ext cx="948145" cy="931510"/>
              </a:xfrm>
              <a:custGeom>
                <a:avLst/>
                <a:gdLst>
                  <a:gd name="connsiteX0" fmla="*/ 0 w 1548143"/>
                  <a:gd name="connsiteY0" fmla="*/ 760491 h 1520982"/>
                  <a:gd name="connsiteX1" fmla="*/ 231587 w 1548143"/>
                  <a:gd name="connsiteY1" fmla="*/ 218005 h 1520982"/>
                  <a:gd name="connsiteX2" fmla="*/ 774074 w 1548143"/>
                  <a:gd name="connsiteY2" fmla="*/ 1 h 1520982"/>
                  <a:gd name="connsiteX3" fmla="*/ 1316560 w 1548143"/>
                  <a:gd name="connsiteY3" fmla="*/ 218007 h 1520982"/>
                  <a:gd name="connsiteX4" fmla="*/ 1548145 w 1548143"/>
                  <a:gd name="connsiteY4" fmla="*/ 760494 h 1520982"/>
                  <a:gd name="connsiteX5" fmla="*/ 1316559 w 1548143"/>
                  <a:gd name="connsiteY5" fmla="*/ 1302980 h 1520982"/>
                  <a:gd name="connsiteX6" fmla="*/ 774073 w 1548143"/>
                  <a:gd name="connsiteY6" fmla="*/ 1520985 h 1520982"/>
                  <a:gd name="connsiteX7" fmla="*/ 231587 w 1548143"/>
                  <a:gd name="connsiteY7" fmla="*/ 1302980 h 1520982"/>
                  <a:gd name="connsiteX8" fmla="*/ 2 w 1548143"/>
                  <a:gd name="connsiteY8" fmla="*/ 760493 h 1520982"/>
                  <a:gd name="connsiteX9" fmla="*/ 0 w 1548143"/>
                  <a:gd name="connsiteY9" fmla="*/ 760491 h 1520982"/>
                  <a:gd name="connsiteX0" fmla="*/ 231587 w 1548145"/>
                  <a:gd name="connsiteY0" fmla="*/ 218004 h 1520984"/>
                  <a:gd name="connsiteX1" fmla="*/ 774074 w 1548145"/>
                  <a:gd name="connsiteY1" fmla="*/ 0 h 1520984"/>
                  <a:gd name="connsiteX2" fmla="*/ 1316560 w 1548145"/>
                  <a:gd name="connsiteY2" fmla="*/ 218006 h 1520984"/>
                  <a:gd name="connsiteX3" fmla="*/ 1548145 w 1548145"/>
                  <a:gd name="connsiteY3" fmla="*/ 760493 h 1520984"/>
                  <a:gd name="connsiteX4" fmla="*/ 1316559 w 1548145"/>
                  <a:gd name="connsiteY4" fmla="*/ 1302979 h 1520984"/>
                  <a:gd name="connsiteX5" fmla="*/ 774073 w 1548145"/>
                  <a:gd name="connsiteY5" fmla="*/ 1520984 h 1520984"/>
                  <a:gd name="connsiteX6" fmla="*/ 231587 w 1548145"/>
                  <a:gd name="connsiteY6" fmla="*/ 1302979 h 1520984"/>
                  <a:gd name="connsiteX7" fmla="*/ 2 w 1548145"/>
                  <a:gd name="connsiteY7" fmla="*/ 760492 h 1520984"/>
                  <a:gd name="connsiteX8" fmla="*/ 0 w 1548145"/>
                  <a:gd name="connsiteY8" fmla="*/ 760490 h 1520984"/>
                  <a:gd name="connsiteX9" fmla="*/ 323027 w 1548145"/>
                  <a:gd name="connsiteY9" fmla="*/ 309444 h 1520984"/>
                  <a:gd name="connsiteX0" fmla="*/ 231587 w 1548145"/>
                  <a:gd name="connsiteY0" fmla="*/ 218004 h 1520984"/>
                  <a:gd name="connsiteX1" fmla="*/ 774074 w 1548145"/>
                  <a:gd name="connsiteY1" fmla="*/ 0 h 1520984"/>
                  <a:gd name="connsiteX2" fmla="*/ 1316560 w 1548145"/>
                  <a:gd name="connsiteY2" fmla="*/ 218006 h 1520984"/>
                  <a:gd name="connsiteX3" fmla="*/ 1548145 w 1548145"/>
                  <a:gd name="connsiteY3" fmla="*/ 760493 h 1520984"/>
                  <a:gd name="connsiteX4" fmla="*/ 1316559 w 1548145"/>
                  <a:gd name="connsiteY4" fmla="*/ 1302979 h 1520984"/>
                  <a:gd name="connsiteX5" fmla="*/ 774073 w 1548145"/>
                  <a:gd name="connsiteY5" fmla="*/ 1520984 h 1520984"/>
                  <a:gd name="connsiteX6" fmla="*/ 231587 w 1548145"/>
                  <a:gd name="connsiteY6" fmla="*/ 1302979 h 1520984"/>
                  <a:gd name="connsiteX7" fmla="*/ 2 w 1548145"/>
                  <a:gd name="connsiteY7" fmla="*/ 760492 h 1520984"/>
                  <a:gd name="connsiteX8" fmla="*/ 0 w 1548145"/>
                  <a:gd name="connsiteY8" fmla="*/ 760490 h 1520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8145" h="1520984">
                    <a:moveTo>
                      <a:pt x="231587" y="218004"/>
                    </a:moveTo>
                    <a:cubicBezTo>
                      <a:pt x="376340" y="78286"/>
                      <a:pt x="571150" y="0"/>
                      <a:pt x="774074" y="0"/>
                    </a:cubicBezTo>
                    <a:cubicBezTo>
                      <a:pt x="976998" y="0"/>
                      <a:pt x="1171807" y="78287"/>
                      <a:pt x="1316560" y="218006"/>
                    </a:cubicBezTo>
                    <a:cubicBezTo>
                      <a:pt x="1464700" y="360993"/>
                      <a:pt x="1548145" y="556465"/>
                      <a:pt x="1548145" y="760493"/>
                    </a:cubicBezTo>
                    <a:cubicBezTo>
                      <a:pt x="1548145" y="964521"/>
                      <a:pt x="1464699" y="1159992"/>
                      <a:pt x="1316559" y="1302979"/>
                    </a:cubicBezTo>
                    <a:cubicBezTo>
                      <a:pt x="1171806" y="1442697"/>
                      <a:pt x="976996" y="1520984"/>
                      <a:pt x="774073" y="1520984"/>
                    </a:cubicBezTo>
                    <a:cubicBezTo>
                      <a:pt x="571149" y="1520984"/>
                      <a:pt x="376340" y="1442697"/>
                      <a:pt x="231587" y="1302979"/>
                    </a:cubicBezTo>
                    <a:cubicBezTo>
                      <a:pt x="83447" y="1159992"/>
                      <a:pt x="1" y="964520"/>
                      <a:pt x="2" y="760492"/>
                    </a:cubicBezTo>
                    <a:lnTo>
                      <a:pt x="0" y="760490"/>
                    </a:lnTo>
                  </a:path>
                </a:pathLst>
              </a:cu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297" name="Straight Connector 296"/>
              <p:cNvCxnSpPr>
                <a:stCxn id="295" idx="0"/>
              </p:cNvCxnSpPr>
              <p:nvPr userDrawn="1"/>
            </p:nvCxnSpPr>
            <p:spPr>
              <a:xfrm rot="16200000" flipH="1">
                <a:off x="2598962" y="2497847"/>
                <a:ext cx="11089" cy="85665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a:stCxn id="295" idx="6"/>
              </p:cNvCxnSpPr>
              <p:nvPr userDrawn="1"/>
            </p:nvCxnSpPr>
            <p:spPr>
              <a:xfrm>
                <a:off x="2650251" y="3386385"/>
                <a:ext cx="199609" cy="84833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a:endCxn id="296" idx="3"/>
              </p:cNvCxnSpPr>
              <p:nvPr userDrawn="1"/>
            </p:nvCxnSpPr>
            <p:spPr>
              <a:xfrm rot="5400000">
                <a:off x="2657891" y="3232504"/>
                <a:ext cx="448397" cy="6861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a:stCxn id="295" idx="5"/>
              </p:cNvCxnSpPr>
              <p:nvPr userDrawn="1"/>
            </p:nvCxnSpPr>
            <p:spPr>
              <a:xfrm rot="5400000">
                <a:off x="2016366" y="3739691"/>
                <a:ext cx="519001" cy="47106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a:stCxn id="295" idx="2"/>
              </p:cNvCxnSpPr>
              <p:nvPr userDrawn="1"/>
            </p:nvCxnSpPr>
            <p:spPr>
              <a:xfrm rot="10800000" flipH="1" flipV="1">
                <a:off x="1702106" y="3386385"/>
                <a:ext cx="138618" cy="57664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16" name="Group 65"/>
            <p:cNvGrpSpPr/>
            <p:nvPr userDrawn="1"/>
          </p:nvGrpSpPr>
          <p:grpSpPr>
            <a:xfrm>
              <a:off x="3355064" y="3362949"/>
              <a:ext cx="709201" cy="217695"/>
              <a:chOff x="5772562" y="3807713"/>
              <a:chExt cx="709201" cy="217695"/>
            </a:xfrm>
          </p:grpSpPr>
          <p:sp>
            <p:nvSpPr>
              <p:cNvPr id="281" name="Freeform 280"/>
              <p:cNvSpPr/>
              <p:nvPr userDrawn="1"/>
            </p:nvSpPr>
            <p:spPr>
              <a:xfrm>
                <a:off x="5772562" y="3807713"/>
                <a:ext cx="140174" cy="217695"/>
              </a:xfrm>
              <a:custGeom>
                <a:avLst/>
                <a:gdLst>
                  <a:gd name="connsiteX0" fmla="*/ 0 w 161171"/>
                  <a:gd name="connsiteY0" fmla="*/ 106899 h 213798"/>
                  <a:gd name="connsiteX1" fmla="*/ 16236 w 161171"/>
                  <a:gd name="connsiteY1" fmla="*/ 42549 h 213798"/>
                  <a:gd name="connsiteX2" fmla="*/ 80586 w 161171"/>
                  <a:gd name="connsiteY2" fmla="*/ 0 h 213798"/>
                  <a:gd name="connsiteX3" fmla="*/ 144936 w 161171"/>
                  <a:gd name="connsiteY3" fmla="*/ 42549 h 213798"/>
                  <a:gd name="connsiteX4" fmla="*/ 161172 w 161171"/>
                  <a:gd name="connsiteY4" fmla="*/ 106899 h 213798"/>
                  <a:gd name="connsiteX5" fmla="*/ 144936 w 161171"/>
                  <a:gd name="connsiteY5" fmla="*/ 171249 h 213798"/>
                  <a:gd name="connsiteX6" fmla="*/ 80586 w 161171"/>
                  <a:gd name="connsiteY6" fmla="*/ 213798 h 213798"/>
                  <a:gd name="connsiteX7" fmla="*/ 16236 w 161171"/>
                  <a:gd name="connsiteY7" fmla="*/ 171249 h 213798"/>
                  <a:gd name="connsiteX8" fmla="*/ 0 w 161171"/>
                  <a:gd name="connsiteY8" fmla="*/ 106899 h 213798"/>
                  <a:gd name="connsiteX0" fmla="*/ 161172 w 252612"/>
                  <a:gd name="connsiteY0" fmla="*/ 106899 h 213798"/>
                  <a:gd name="connsiteX1" fmla="*/ 144936 w 252612"/>
                  <a:gd name="connsiteY1" fmla="*/ 171249 h 213798"/>
                  <a:gd name="connsiteX2" fmla="*/ 80586 w 252612"/>
                  <a:gd name="connsiteY2" fmla="*/ 213798 h 213798"/>
                  <a:gd name="connsiteX3" fmla="*/ 16236 w 252612"/>
                  <a:gd name="connsiteY3" fmla="*/ 171249 h 213798"/>
                  <a:gd name="connsiteX4" fmla="*/ 0 w 252612"/>
                  <a:gd name="connsiteY4" fmla="*/ 106899 h 213798"/>
                  <a:gd name="connsiteX5" fmla="*/ 16236 w 252612"/>
                  <a:gd name="connsiteY5" fmla="*/ 42549 h 213798"/>
                  <a:gd name="connsiteX6" fmla="*/ 80586 w 252612"/>
                  <a:gd name="connsiteY6" fmla="*/ 0 h 213798"/>
                  <a:gd name="connsiteX7" fmla="*/ 144936 w 252612"/>
                  <a:gd name="connsiteY7" fmla="*/ 42549 h 213798"/>
                  <a:gd name="connsiteX8" fmla="*/ 252612 w 252612"/>
                  <a:gd name="connsiteY8" fmla="*/ 198339 h 213798"/>
                  <a:gd name="connsiteX0" fmla="*/ 161172 w 161172"/>
                  <a:gd name="connsiteY0" fmla="*/ 106899 h 213798"/>
                  <a:gd name="connsiteX1" fmla="*/ 144936 w 161172"/>
                  <a:gd name="connsiteY1" fmla="*/ 171249 h 213798"/>
                  <a:gd name="connsiteX2" fmla="*/ 80586 w 161172"/>
                  <a:gd name="connsiteY2" fmla="*/ 213798 h 213798"/>
                  <a:gd name="connsiteX3" fmla="*/ 16236 w 161172"/>
                  <a:gd name="connsiteY3" fmla="*/ 171249 h 213798"/>
                  <a:gd name="connsiteX4" fmla="*/ 0 w 161172"/>
                  <a:gd name="connsiteY4" fmla="*/ 106899 h 213798"/>
                  <a:gd name="connsiteX5" fmla="*/ 16236 w 161172"/>
                  <a:gd name="connsiteY5" fmla="*/ 42549 h 213798"/>
                  <a:gd name="connsiteX6" fmla="*/ 80586 w 161172"/>
                  <a:gd name="connsiteY6" fmla="*/ 0 h 213798"/>
                  <a:gd name="connsiteX7" fmla="*/ 144936 w 161172"/>
                  <a:gd name="connsiteY7" fmla="*/ 42549 h 213798"/>
                  <a:gd name="connsiteX0" fmla="*/ 144936 w 144936"/>
                  <a:gd name="connsiteY0" fmla="*/ 171249 h 213798"/>
                  <a:gd name="connsiteX1" fmla="*/ 80586 w 144936"/>
                  <a:gd name="connsiteY1" fmla="*/ 213798 h 213798"/>
                  <a:gd name="connsiteX2" fmla="*/ 16236 w 144936"/>
                  <a:gd name="connsiteY2" fmla="*/ 171249 h 213798"/>
                  <a:gd name="connsiteX3" fmla="*/ 0 w 144936"/>
                  <a:gd name="connsiteY3" fmla="*/ 106899 h 213798"/>
                  <a:gd name="connsiteX4" fmla="*/ 16236 w 144936"/>
                  <a:gd name="connsiteY4" fmla="*/ 42549 h 213798"/>
                  <a:gd name="connsiteX5" fmla="*/ 80586 w 144936"/>
                  <a:gd name="connsiteY5" fmla="*/ 0 h 213798"/>
                  <a:gd name="connsiteX6" fmla="*/ 144936 w 144936"/>
                  <a:gd name="connsiteY6" fmla="*/ 42549 h 213798"/>
                  <a:gd name="connsiteX0" fmla="*/ 144936 w 148871"/>
                  <a:gd name="connsiteY0" fmla="*/ 171249 h 216504"/>
                  <a:gd name="connsiteX1" fmla="*/ 138146 w 148871"/>
                  <a:gd name="connsiteY1" fmla="*/ 187483 h 216504"/>
                  <a:gd name="connsiteX2" fmla="*/ 80586 w 148871"/>
                  <a:gd name="connsiteY2" fmla="*/ 213798 h 216504"/>
                  <a:gd name="connsiteX3" fmla="*/ 16236 w 148871"/>
                  <a:gd name="connsiteY3" fmla="*/ 171249 h 216504"/>
                  <a:gd name="connsiteX4" fmla="*/ 0 w 148871"/>
                  <a:gd name="connsiteY4" fmla="*/ 106899 h 216504"/>
                  <a:gd name="connsiteX5" fmla="*/ 16236 w 148871"/>
                  <a:gd name="connsiteY5" fmla="*/ 42549 h 216504"/>
                  <a:gd name="connsiteX6" fmla="*/ 80586 w 148871"/>
                  <a:gd name="connsiteY6" fmla="*/ 0 h 216504"/>
                  <a:gd name="connsiteX7" fmla="*/ 144936 w 148871"/>
                  <a:gd name="connsiteY7" fmla="*/ 42549 h 216504"/>
                  <a:gd name="connsiteX0" fmla="*/ 138146 w 144936"/>
                  <a:gd name="connsiteY0" fmla="*/ 187483 h 216504"/>
                  <a:gd name="connsiteX1" fmla="*/ 80586 w 144936"/>
                  <a:gd name="connsiteY1" fmla="*/ 213798 h 216504"/>
                  <a:gd name="connsiteX2" fmla="*/ 16236 w 144936"/>
                  <a:gd name="connsiteY2" fmla="*/ 171249 h 216504"/>
                  <a:gd name="connsiteX3" fmla="*/ 0 w 144936"/>
                  <a:gd name="connsiteY3" fmla="*/ 106899 h 216504"/>
                  <a:gd name="connsiteX4" fmla="*/ 16236 w 144936"/>
                  <a:gd name="connsiteY4" fmla="*/ 42549 h 216504"/>
                  <a:gd name="connsiteX5" fmla="*/ 80586 w 144936"/>
                  <a:gd name="connsiteY5" fmla="*/ 0 h 216504"/>
                  <a:gd name="connsiteX6" fmla="*/ 144936 w 144936"/>
                  <a:gd name="connsiteY6" fmla="*/ 42549 h 216504"/>
                  <a:gd name="connsiteX0" fmla="*/ 138146 w 138146"/>
                  <a:gd name="connsiteY0" fmla="*/ 189864 h 218885"/>
                  <a:gd name="connsiteX1" fmla="*/ 80586 w 138146"/>
                  <a:gd name="connsiteY1" fmla="*/ 216179 h 218885"/>
                  <a:gd name="connsiteX2" fmla="*/ 16236 w 138146"/>
                  <a:gd name="connsiteY2" fmla="*/ 173630 h 218885"/>
                  <a:gd name="connsiteX3" fmla="*/ 0 w 138146"/>
                  <a:gd name="connsiteY3" fmla="*/ 109280 h 218885"/>
                  <a:gd name="connsiteX4" fmla="*/ 16236 w 138146"/>
                  <a:gd name="connsiteY4" fmla="*/ 44930 h 218885"/>
                  <a:gd name="connsiteX5" fmla="*/ 80586 w 138146"/>
                  <a:gd name="connsiteY5" fmla="*/ 2381 h 218885"/>
                  <a:gd name="connsiteX6" fmla="*/ 135411 w 138146"/>
                  <a:gd name="connsiteY6" fmla="*/ 30642 h 218885"/>
                  <a:gd name="connsiteX0" fmla="*/ 138146 w 140174"/>
                  <a:gd name="connsiteY0" fmla="*/ 188674 h 217695"/>
                  <a:gd name="connsiteX1" fmla="*/ 80586 w 140174"/>
                  <a:gd name="connsiteY1" fmla="*/ 214989 h 217695"/>
                  <a:gd name="connsiteX2" fmla="*/ 16236 w 140174"/>
                  <a:gd name="connsiteY2" fmla="*/ 172440 h 217695"/>
                  <a:gd name="connsiteX3" fmla="*/ 0 w 140174"/>
                  <a:gd name="connsiteY3" fmla="*/ 108090 h 217695"/>
                  <a:gd name="connsiteX4" fmla="*/ 16236 w 140174"/>
                  <a:gd name="connsiteY4" fmla="*/ 43740 h 217695"/>
                  <a:gd name="connsiteX5" fmla="*/ 80586 w 140174"/>
                  <a:gd name="connsiteY5" fmla="*/ 1191 h 217695"/>
                  <a:gd name="connsiteX6" fmla="*/ 140174 w 140174"/>
                  <a:gd name="connsiteY6" fmla="*/ 36596 h 217695"/>
                  <a:gd name="connsiteX0" fmla="*/ 138146 w 140174"/>
                  <a:gd name="connsiteY0" fmla="*/ 188674 h 217695"/>
                  <a:gd name="connsiteX1" fmla="*/ 80586 w 140174"/>
                  <a:gd name="connsiteY1" fmla="*/ 214989 h 217695"/>
                  <a:gd name="connsiteX2" fmla="*/ 16236 w 140174"/>
                  <a:gd name="connsiteY2" fmla="*/ 172440 h 217695"/>
                  <a:gd name="connsiteX3" fmla="*/ 0 w 140174"/>
                  <a:gd name="connsiteY3" fmla="*/ 108090 h 217695"/>
                  <a:gd name="connsiteX4" fmla="*/ 16236 w 140174"/>
                  <a:gd name="connsiteY4" fmla="*/ 43740 h 217695"/>
                  <a:gd name="connsiteX5" fmla="*/ 80586 w 140174"/>
                  <a:gd name="connsiteY5" fmla="*/ 1191 h 217695"/>
                  <a:gd name="connsiteX6" fmla="*/ 140174 w 140174"/>
                  <a:gd name="connsiteY6" fmla="*/ 36596 h 217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174" h="217695">
                    <a:moveTo>
                      <a:pt x="138146" y="188674"/>
                    </a:moveTo>
                    <a:cubicBezTo>
                      <a:pt x="117896" y="202909"/>
                      <a:pt x="100904" y="217695"/>
                      <a:pt x="80586" y="214989"/>
                    </a:cubicBezTo>
                    <a:cubicBezTo>
                      <a:pt x="60268" y="212283"/>
                      <a:pt x="31463" y="199234"/>
                      <a:pt x="16236" y="172440"/>
                    </a:cubicBezTo>
                    <a:cubicBezTo>
                      <a:pt x="5699" y="153899"/>
                      <a:pt x="0" y="131310"/>
                      <a:pt x="0" y="108090"/>
                    </a:cubicBezTo>
                    <a:cubicBezTo>
                      <a:pt x="0" y="84870"/>
                      <a:pt x="5699" y="62282"/>
                      <a:pt x="16236" y="43740"/>
                    </a:cubicBezTo>
                    <a:cubicBezTo>
                      <a:pt x="31463" y="16946"/>
                      <a:pt x="59930" y="2382"/>
                      <a:pt x="80586" y="1191"/>
                    </a:cubicBezTo>
                    <a:cubicBezTo>
                      <a:pt x="101242" y="0"/>
                      <a:pt x="124947" y="9802"/>
                      <a:pt x="140174" y="36596"/>
                    </a:cubicBezTo>
                  </a:path>
                </a:pathLst>
              </a:custGeom>
              <a:noFill/>
              <a:ln w="127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F0"/>
                  </a:solidFill>
                </a:endParaRPr>
              </a:p>
            </p:txBody>
          </p:sp>
          <p:grpSp>
            <p:nvGrpSpPr>
              <p:cNvPr id="31" name="Group 64"/>
              <p:cNvGrpSpPr/>
              <p:nvPr userDrawn="1"/>
            </p:nvGrpSpPr>
            <p:grpSpPr>
              <a:xfrm>
                <a:off x="5974557" y="3825383"/>
                <a:ext cx="100012" cy="200025"/>
                <a:chOff x="5974557" y="3817144"/>
                <a:chExt cx="100012" cy="200025"/>
              </a:xfrm>
            </p:grpSpPr>
            <p:cxnSp>
              <p:nvCxnSpPr>
                <p:cNvPr id="291" name="Straight Connector 290"/>
                <p:cNvCxnSpPr/>
                <p:nvPr userDrawn="1"/>
              </p:nvCxnSpPr>
              <p:spPr>
                <a:xfrm rot="5400000">
                  <a:off x="5877357" y="3916726"/>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rot="10800000">
                  <a:off x="5974559" y="4017169"/>
                  <a:ext cx="10001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rot="10800000">
                  <a:off x="5985903" y="3912394"/>
                  <a:ext cx="720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rot="10800000">
                  <a:off x="5974559" y="3817144"/>
                  <a:ext cx="10001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24" name="Group 63"/>
              <p:cNvGrpSpPr/>
              <p:nvPr userDrawn="1"/>
            </p:nvGrpSpPr>
            <p:grpSpPr>
              <a:xfrm>
                <a:off x="6343651" y="3825383"/>
                <a:ext cx="138112" cy="200025"/>
                <a:chOff x="6343651" y="3821905"/>
                <a:chExt cx="138112" cy="200025"/>
              </a:xfrm>
            </p:grpSpPr>
            <p:cxnSp>
              <p:nvCxnSpPr>
                <p:cNvPr id="288" name="Straight Connector 287"/>
                <p:cNvCxnSpPr/>
                <p:nvPr userDrawn="1"/>
              </p:nvCxnSpPr>
              <p:spPr>
                <a:xfrm rot="5400000">
                  <a:off x="6246450" y="3921489"/>
                  <a:ext cx="194401"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userDrawn="1"/>
              </p:nvCxnSpPr>
              <p:spPr>
                <a:xfrm rot="5400000">
                  <a:off x="6384563" y="3921489"/>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rot="16200000" flipH="1">
                  <a:off x="6313885" y="3858815"/>
                  <a:ext cx="200025" cy="126206"/>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25" name="Group 62"/>
              <p:cNvGrpSpPr/>
              <p:nvPr userDrawn="1"/>
            </p:nvGrpSpPr>
            <p:grpSpPr>
              <a:xfrm>
                <a:off x="6140461" y="3821896"/>
                <a:ext cx="123418" cy="203512"/>
                <a:chOff x="6140461" y="3813659"/>
                <a:chExt cx="123418" cy="203512"/>
              </a:xfrm>
            </p:grpSpPr>
            <p:cxnSp>
              <p:nvCxnSpPr>
                <p:cNvPr id="285" name="Straight Connector 284"/>
                <p:cNvCxnSpPr/>
                <p:nvPr userDrawn="1"/>
              </p:nvCxnSpPr>
              <p:spPr>
                <a:xfrm rot="5400000">
                  <a:off x="6053569" y="3919970"/>
                  <a:ext cx="194400" cy="0"/>
                </a:xfrm>
                <a:prstGeom prst="line">
                  <a:avLst/>
                </a:prstGeom>
                <a:ln w="12700" cap="rnd">
                  <a:solidFill>
                    <a:srgbClr val="00B0F0"/>
                  </a:solidFill>
                </a:ln>
              </p:spPr>
              <p:style>
                <a:lnRef idx="1">
                  <a:schemeClr val="accent1"/>
                </a:lnRef>
                <a:fillRef idx="0">
                  <a:schemeClr val="accent1"/>
                </a:fillRef>
                <a:effectRef idx="0">
                  <a:schemeClr val="accent1"/>
                </a:effectRef>
                <a:fontRef idx="minor">
                  <a:schemeClr val="tx1"/>
                </a:fontRef>
              </p:style>
            </p:cxnSp>
            <p:sp>
              <p:nvSpPr>
                <p:cNvPr id="286" name="Freeform 285"/>
                <p:cNvSpPr/>
                <p:nvPr userDrawn="1"/>
              </p:nvSpPr>
              <p:spPr>
                <a:xfrm>
                  <a:off x="6140461" y="3813659"/>
                  <a:ext cx="110322" cy="108421"/>
                </a:xfrm>
                <a:custGeom>
                  <a:avLst/>
                  <a:gdLst>
                    <a:gd name="connsiteX0" fmla="*/ 0 w 97631"/>
                    <a:gd name="connsiteY0" fmla="*/ 52388 h 104775"/>
                    <a:gd name="connsiteX1" fmla="*/ 13102 w 97631"/>
                    <a:gd name="connsiteY1" fmla="*/ 16674 h 104775"/>
                    <a:gd name="connsiteX2" fmla="*/ 48816 w 97631"/>
                    <a:gd name="connsiteY2" fmla="*/ 0 h 104775"/>
                    <a:gd name="connsiteX3" fmla="*/ 84530 w 97631"/>
                    <a:gd name="connsiteY3" fmla="*/ 16674 h 104775"/>
                    <a:gd name="connsiteX4" fmla="*/ 97632 w 97631"/>
                    <a:gd name="connsiteY4" fmla="*/ 52388 h 104775"/>
                    <a:gd name="connsiteX5" fmla="*/ 84530 w 97631"/>
                    <a:gd name="connsiteY5" fmla="*/ 88102 h 104775"/>
                    <a:gd name="connsiteX6" fmla="*/ 48816 w 97631"/>
                    <a:gd name="connsiteY6" fmla="*/ 104776 h 104775"/>
                    <a:gd name="connsiteX7" fmla="*/ 13102 w 97631"/>
                    <a:gd name="connsiteY7" fmla="*/ 88102 h 104775"/>
                    <a:gd name="connsiteX8" fmla="*/ 0 w 97631"/>
                    <a:gd name="connsiteY8" fmla="*/ 52388 h 104775"/>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52388 h 104776"/>
                    <a:gd name="connsiteX1" fmla="*/ 8420 w 112000"/>
                    <a:gd name="connsiteY1" fmla="*/ 2386 h 104776"/>
                    <a:gd name="connsiteX2" fmla="*/ 63184 w 112000"/>
                    <a:gd name="connsiteY2" fmla="*/ 0 h 104776"/>
                    <a:gd name="connsiteX3" fmla="*/ 98898 w 112000"/>
                    <a:gd name="connsiteY3" fmla="*/ 16674 h 104776"/>
                    <a:gd name="connsiteX4" fmla="*/ 112000 w 112000"/>
                    <a:gd name="connsiteY4" fmla="*/ 52388 h 104776"/>
                    <a:gd name="connsiteX5" fmla="*/ 98898 w 112000"/>
                    <a:gd name="connsiteY5" fmla="*/ 88102 h 104776"/>
                    <a:gd name="connsiteX6" fmla="*/ 63184 w 112000"/>
                    <a:gd name="connsiteY6" fmla="*/ 104776 h 104776"/>
                    <a:gd name="connsiteX7" fmla="*/ 27470 w 112000"/>
                    <a:gd name="connsiteY7" fmla="*/ 88102 h 104776"/>
                    <a:gd name="connsiteX8" fmla="*/ 14368 w 112000"/>
                    <a:gd name="connsiteY8" fmla="*/ 52388 h 104776"/>
                    <a:gd name="connsiteX0" fmla="*/ 14368 w 112000"/>
                    <a:gd name="connsiteY0" fmla="*/ 53492 h 105880"/>
                    <a:gd name="connsiteX1" fmla="*/ 8420 w 112000"/>
                    <a:gd name="connsiteY1" fmla="*/ 3490 h 105880"/>
                    <a:gd name="connsiteX2" fmla="*/ 63184 w 112000"/>
                    <a:gd name="connsiteY2" fmla="*/ 1104 h 105880"/>
                    <a:gd name="connsiteX3" fmla="*/ 98898 w 112000"/>
                    <a:gd name="connsiteY3" fmla="*/ 17778 h 105880"/>
                    <a:gd name="connsiteX4" fmla="*/ 112000 w 112000"/>
                    <a:gd name="connsiteY4" fmla="*/ 53492 h 105880"/>
                    <a:gd name="connsiteX5" fmla="*/ 98898 w 112000"/>
                    <a:gd name="connsiteY5" fmla="*/ 89206 h 105880"/>
                    <a:gd name="connsiteX6" fmla="*/ 63184 w 112000"/>
                    <a:gd name="connsiteY6" fmla="*/ 105880 h 105880"/>
                    <a:gd name="connsiteX7" fmla="*/ 27470 w 112000"/>
                    <a:gd name="connsiteY7" fmla="*/ 89206 h 105880"/>
                    <a:gd name="connsiteX8" fmla="*/ 14368 w 112000"/>
                    <a:gd name="connsiteY8" fmla="*/ 53492 h 105880"/>
                    <a:gd name="connsiteX0" fmla="*/ 14368 w 112000"/>
                    <a:gd name="connsiteY0" fmla="*/ 53492 h 144932"/>
                    <a:gd name="connsiteX1" fmla="*/ 8420 w 112000"/>
                    <a:gd name="connsiteY1" fmla="*/ 3490 h 144932"/>
                    <a:gd name="connsiteX2" fmla="*/ 63184 w 112000"/>
                    <a:gd name="connsiteY2" fmla="*/ 1104 h 144932"/>
                    <a:gd name="connsiteX3" fmla="*/ 98898 w 112000"/>
                    <a:gd name="connsiteY3" fmla="*/ 17778 h 144932"/>
                    <a:gd name="connsiteX4" fmla="*/ 112000 w 112000"/>
                    <a:gd name="connsiteY4" fmla="*/ 53492 h 144932"/>
                    <a:gd name="connsiteX5" fmla="*/ 98898 w 112000"/>
                    <a:gd name="connsiteY5" fmla="*/ 89206 h 144932"/>
                    <a:gd name="connsiteX6" fmla="*/ 63184 w 112000"/>
                    <a:gd name="connsiteY6" fmla="*/ 105880 h 144932"/>
                    <a:gd name="connsiteX7" fmla="*/ 27470 w 112000"/>
                    <a:gd name="connsiteY7" fmla="*/ 89206 h 144932"/>
                    <a:gd name="connsiteX8" fmla="*/ 105808 w 112000"/>
                    <a:gd name="connsiteY8"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6669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66676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97388 w 103580"/>
                    <a:gd name="connsiteY6" fmla="*/ 144932 h 144932"/>
                    <a:gd name="connsiteX0" fmla="*/ 0 w 103580"/>
                    <a:gd name="connsiteY0" fmla="*/ 3490 h 108818"/>
                    <a:gd name="connsiteX1" fmla="*/ 54764 w 103580"/>
                    <a:gd name="connsiteY1" fmla="*/ 1104 h 108818"/>
                    <a:gd name="connsiteX2" fmla="*/ 90478 w 103580"/>
                    <a:gd name="connsiteY2" fmla="*/ 17778 h 108818"/>
                    <a:gd name="connsiteX3" fmla="*/ 103580 w 103580"/>
                    <a:gd name="connsiteY3" fmla="*/ 53492 h 108818"/>
                    <a:gd name="connsiteX4" fmla="*/ 90478 w 103580"/>
                    <a:gd name="connsiteY4" fmla="*/ 89206 h 108818"/>
                    <a:gd name="connsiteX5" fmla="*/ 54764 w 103580"/>
                    <a:gd name="connsiteY5" fmla="*/ 105880 h 108818"/>
                    <a:gd name="connsiteX6" fmla="*/ 9282 w 103580"/>
                    <a:gd name="connsiteY6" fmla="*/ 106832 h 108818"/>
                    <a:gd name="connsiteX0" fmla="*/ 6742 w 110322"/>
                    <a:gd name="connsiteY0" fmla="*/ 3490 h 108421"/>
                    <a:gd name="connsiteX1" fmla="*/ 61506 w 110322"/>
                    <a:gd name="connsiteY1" fmla="*/ 1104 h 108421"/>
                    <a:gd name="connsiteX2" fmla="*/ 97220 w 110322"/>
                    <a:gd name="connsiteY2" fmla="*/ 17778 h 108421"/>
                    <a:gd name="connsiteX3" fmla="*/ 110322 w 110322"/>
                    <a:gd name="connsiteY3" fmla="*/ 53492 h 108421"/>
                    <a:gd name="connsiteX4" fmla="*/ 97220 w 110322"/>
                    <a:gd name="connsiteY4" fmla="*/ 89206 h 108421"/>
                    <a:gd name="connsiteX5" fmla="*/ 61506 w 110322"/>
                    <a:gd name="connsiteY5" fmla="*/ 105880 h 108421"/>
                    <a:gd name="connsiteX6" fmla="*/ 8880 w 110322"/>
                    <a:gd name="connsiteY6" fmla="*/ 104451 h 10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322" h="108421">
                      <a:moveTo>
                        <a:pt x="6742" y="3490"/>
                      </a:moveTo>
                      <a:cubicBezTo>
                        <a:pt x="61220" y="0"/>
                        <a:pt x="29757" y="3486"/>
                        <a:pt x="61506" y="1104"/>
                      </a:cubicBezTo>
                      <a:cubicBezTo>
                        <a:pt x="76586" y="3485"/>
                        <a:pt x="87986" y="7143"/>
                        <a:pt x="97220" y="17778"/>
                      </a:cubicBezTo>
                      <a:cubicBezTo>
                        <a:pt x="105640" y="27475"/>
                        <a:pt x="110322" y="40237"/>
                        <a:pt x="110322" y="53492"/>
                      </a:cubicBezTo>
                      <a:cubicBezTo>
                        <a:pt x="110322" y="66747"/>
                        <a:pt x="105640" y="79509"/>
                        <a:pt x="97220" y="89206"/>
                      </a:cubicBezTo>
                      <a:cubicBezTo>
                        <a:pt x="87986" y="99840"/>
                        <a:pt x="76229" y="103339"/>
                        <a:pt x="61506" y="105880"/>
                      </a:cubicBezTo>
                      <a:cubicBezTo>
                        <a:pt x="46783" y="108421"/>
                        <a:pt x="0" y="96315"/>
                        <a:pt x="8880" y="104451"/>
                      </a:cubicBezTo>
                    </a:path>
                  </a:pathLst>
                </a:cu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Freeform 286"/>
                <p:cNvSpPr/>
                <p:nvPr userDrawn="1"/>
              </p:nvSpPr>
              <p:spPr>
                <a:xfrm>
                  <a:off x="6212682" y="3924300"/>
                  <a:ext cx="51197" cy="92871"/>
                </a:xfrm>
                <a:custGeom>
                  <a:avLst/>
                  <a:gdLst>
                    <a:gd name="connsiteX0" fmla="*/ 0 w 97631"/>
                    <a:gd name="connsiteY0" fmla="*/ 52388 h 104775"/>
                    <a:gd name="connsiteX1" fmla="*/ 13102 w 97631"/>
                    <a:gd name="connsiteY1" fmla="*/ 16674 h 104775"/>
                    <a:gd name="connsiteX2" fmla="*/ 48816 w 97631"/>
                    <a:gd name="connsiteY2" fmla="*/ 0 h 104775"/>
                    <a:gd name="connsiteX3" fmla="*/ 84530 w 97631"/>
                    <a:gd name="connsiteY3" fmla="*/ 16674 h 104775"/>
                    <a:gd name="connsiteX4" fmla="*/ 97632 w 97631"/>
                    <a:gd name="connsiteY4" fmla="*/ 52388 h 104775"/>
                    <a:gd name="connsiteX5" fmla="*/ 84530 w 97631"/>
                    <a:gd name="connsiteY5" fmla="*/ 88102 h 104775"/>
                    <a:gd name="connsiteX6" fmla="*/ 48816 w 97631"/>
                    <a:gd name="connsiteY6" fmla="*/ 104776 h 104775"/>
                    <a:gd name="connsiteX7" fmla="*/ 13102 w 97631"/>
                    <a:gd name="connsiteY7" fmla="*/ 88102 h 104775"/>
                    <a:gd name="connsiteX8" fmla="*/ 0 w 97631"/>
                    <a:gd name="connsiteY8" fmla="*/ 52388 h 104775"/>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60636 h 113024"/>
                    <a:gd name="connsiteX1" fmla="*/ 8420 w 112000"/>
                    <a:gd name="connsiteY1" fmla="*/ 10634 h 113024"/>
                    <a:gd name="connsiteX2" fmla="*/ 63184 w 112000"/>
                    <a:gd name="connsiteY2" fmla="*/ 8248 h 113024"/>
                    <a:gd name="connsiteX3" fmla="*/ 98898 w 112000"/>
                    <a:gd name="connsiteY3" fmla="*/ 24922 h 113024"/>
                    <a:gd name="connsiteX4" fmla="*/ 112000 w 112000"/>
                    <a:gd name="connsiteY4" fmla="*/ 60636 h 113024"/>
                    <a:gd name="connsiteX5" fmla="*/ 98898 w 112000"/>
                    <a:gd name="connsiteY5" fmla="*/ 96350 h 113024"/>
                    <a:gd name="connsiteX6" fmla="*/ 63184 w 112000"/>
                    <a:gd name="connsiteY6" fmla="*/ 113024 h 113024"/>
                    <a:gd name="connsiteX7" fmla="*/ 27470 w 112000"/>
                    <a:gd name="connsiteY7" fmla="*/ 96350 h 113024"/>
                    <a:gd name="connsiteX8" fmla="*/ 14368 w 112000"/>
                    <a:gd name="connsiteY8" fmla="*/ 60636 h 113024"/>
                    <a:gd name="connsiteX0" fmla="*/ 14368 w 112000"/>
                    <a:gd name="connsiteY0" fmla="*/ 52388 h 104776"/>
                    <a:gd name="connsiteX1" fmla="*/ 8420 w 112000"/>
                    <a:gd name="connsiteY1" fmla="*/ 2386 h 104776"/>
                    <a:gd name="connsiteX2" fmla="*/ 63184 w 112000"/>
                    <a:gd name="connsiteY2" fmla="*/ 0 h 104776"/>
                    <a:gd name="connsiteX3" fmla="*/ 98898 w 112000"/>
                    <a:gd name="connsiteY3" fmla="*/ 16674 h 104776"/>
                    <a:gd name="connsiteX4" fmla="*/ 112000 w 112000"/>
                    <a:gd name="connsiteY4" fmla="*/ 52388 h 104776"/>
                    <a:gd name="connsiteX5" fmla="*/ 98898 w 112000"/>
                    <a:gd name="connsiteY5" fmla="*/ 88102 h 104776"/>
                    <a:gd name="connsiteX6" fmla="*/ 63184 w 112000"/>
                    <a:gd name="connsiteY6" fmla="*/ 104776 h 104776"/>
                    <a:gd name="connsiteX7" fmla="*/ 27470 w 112000"/>
                    <a:gd name="connsiteY7" fmla="*/ 88102 h 104776"/>
                    <a:gd name="connsiteX8" fmla="*/ 14368 w 112000"/>
                    <a:gd name="connsiteY8" fmla="*/ 52388 h 104776"/>
                    <a:gd name="connsiteX0" fmla="*/ 14368 w 112000"/>
                    <a:gd name="connsiteY0" fmla="*/ 53492 h 105880"/>
                    <a:gd name="connsiteX1" fmla="*/ 8420 w 112000"/>
                    <a:gd name="connsiteY1" fmla="*/ 3490 h 105880"/>
                    <a:gd name="connsiteX2" fmla="*/ 63184 w 112000"/>
                    <a:gd name="connsiteY2" fmla="*/ 1104 h 105880"/>
                    <a:gd name="connsiteX3" fmla="*/ 98898 w 112000"/>
                    <a:gd name="connsiteY3" fmla="*/ 17778 h 105880"/>
                    <a:gd name="connsiteX4" fmla="*/ 112000 w 112000"/>
                    <a:gd name="connsiteY4" fmla="*/ 53492 h 105880"/>
                    <a:gd name="connsiteX5" fmla="*/ 98898 w 112000"/>
                    <a:gd name="connsiteY5" fmla="*/ 89206 h 105880"/>
                    <a:gd name="connsiteX6" fmla="*/ 63184 w 112000"/>
                    <a:gd name="connsiteY6" fmla="*/ 105880 h 105880"/>
                    <a:gd name="connsiteX7" fmla="*/ 27470 w 112000"/>
                    <a:gd name="connsiteY7" fmla="*/ 89206 h 105880"/>
                    <a:gd name="connsiteX8" fmla="*/ 14368 w 112000"/>
                    <a:gd name="connsiteY8" fmla="*/ 53492 h 105880"/>
                    <a:gd name="connsiteX0" fmla="*/ 14368 w 112000"/>
                    <a:gd name="connsiteY0" fmla="*/ 53492 h 144932"/>
                    <a:gd name="connsiteX1" fmla="*/ 8420 w 112000"/>
                    <a:gd name="connsiteY1" fmla="*/ 3490 h 144932"/>
                    <a:gd name="connsiteX2" fmla="*/ 63184 w 112000"/>
                    <a:gd name="connsiteY2" fmla="*/ 1104 h 144932"/>
                    <a:gd name="connsiteX3" fmla="*/ 98898 w 112000"/>
                    <a:gd name="connsiteY3" fmla="*/ 17778 h 144932"/>
                    <a:gd name="connsiteX4" fmla="*/ 112000 w 112000"/>
                    <a:gd name="connsiteY4" fmla="*/ 53492 h 144932"/>
                    <a:gd name="connsiteX5" fmla="*/ 98898 w 112000"/>
                    <a:gd name="connsiteY5" fmla="*/ 89206 h 144932"/>
                    <a:gd name="connsiteX6" fmla="*/ 63184 w 112000"/>
                    <a:gd name="connsiteY6" fmla="*/ 105880 h 144932"/>
                    <a:gd name="connsiteX7" fmla="*/ 27470 w 112000"/>
                    <a:gd name="connsiteY7" fmla="*/ 89206 h 144932"/>
                    <a:gd name="connsiteX8" fmla="*/ 105808 w 112000"/>
                    <a:gd name="connsiteY8"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9050 w 103580"/>
                    <a:gd name="connsiteY6" fmla="*/ 8920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16669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66676 w 103580"/>
                    <a:gd name="connsiteY6" fmla="*/ 108256 h 144932"/>
                    <a:gd name="connsiteX7" fmla="*/ 97388 w 103580"/>
                    <a:gd name="connsiteY7" fmla="*/ 144932 h 144932"/>
                    <a:gd name="connsiteX0" fmla="*/ 0 w 103580"/>
                    <a:gd name="connsiteY0" fmla="*/ 3490 h 144932"/>
                    <a:gd name="connsiteX1" fmla="*/ 54764 w 103580"/>
                    <a:gd name="connsiteY1" fmla="*/ 1104 h 144932"/>
                    <a:gd name="connsiteX2" fmla="*/ 90478 w 103580"/>
                    <a:gd name="connsiteY2" fmla="*/ 17778 h 144932"/>
                    <a:gd name="connsiteX3" fmla="*/ 103580 w 103580"/>
                    <a:gd name="connsiteY3" fmla="*/ 53492 h 144932"/>
                    <a:gd name="connsiteX4" fmla="*/ 90478 w 103580"/>
                    <a:gd name="connsiteY4" fmla="*/ 89206 h 144932"/>
                    <a:gd name="connsiteX5" fmla="*/ 54764 w 103580"/>
                    <a:gd name="connsiteY5" fmla="*/ 105880 h 144932"/>
                    <a:gd name="connsiteX6" fmla="*/ 97388 w 103580"/>
                    <a:gd name="connsiteY6" fmla="*/ 144932 h 144932"/>
                    <a:gd name="connsiteX0" fmla="*/ 0 w 103580"/>
                    <a:gd name="connsiteY0" fmla="*/ 3490 h 108818"/>
                    <a:gd name="connsiteX1" fmla="*/ 54764 w 103580"/>
                    <a:gd name="connsiteY1" fmla="*/ 1104 h 108818"/>
                    <a:gd name="connsiteX2" fmla="*/ 90478 w 103580"/>
                    <a:gd name="connsiteY2" fmla="*/ 17778 h 108818"/>
                    <a:gd name="connsiteX3" fmla="*/ 103580 w 103580"/>
                    <a:gd name="connsiteY3" fmla="*/ 53492 h 108818"/>
                    <a:gd name="connsiteX4" fmla="*/ 90478 w 103580"/>
                    <a:gd name="connsiteY4" fmla="*/ 89206 h 108818"/>
                    <a:gd name="connsiteX5" fmla="*/ 54764 w 103580"/>
                    <a:gd name="connsiteY5" fmla="*/ 105880 h 108818"/>
                    <a:gd name="connsiteX6" fmla="*/ 9282 w 103580"/>
                    <a:gd name="connsiteY6" fmla="*/ 106832 h 108818"/>
                    <a:gd name="connsiteX0" fmla="*/ 6742 w 110322"/>
                    <a:gd name="connsiteY0" fmla="*/ 3490 h 108421"/>
                    <a:gd name="connsiteX1" fmla="*/ 61506 w 110322"/>
                    <a:gd name="connsiteY1" fmla="*/ 1104 h 108421"/>
                    <a:gd name="connsiteX2" fmla="*/ 97220 w 110322"/>
                    <a:gd name="connsiteY2" fmla="*/ 17778 h 108421"/>
                    <a:gd name="connsiteX3" fmla="*/ 110322 w 110322"/>
                    <a:gd name="connsiteY3" fmla="*/ 53492 h 108421"/>
                    <a:gd name="connsiteX4" fmla="*/ 97220 w 110322"/>
                    <a:gd name="connsiteY4" fmla="*/ 89206 h 108421"/>
                    <a:gd name="connsiteX5" fmla="*/ 61506 w 110322"/>
                    <a:gd name="connsiteY5" fmla="*/ 105880 h 108421"/>
                    <a:gd name="connsiteX6" fmla="*/ 8880 w 110322"/>
                    <a:gd name="connsiteY6" fmla="*/ 104451 h 108421"/>
                    <a:gd name="connsiteX0" fmla="*/ 6742 w 116274"/>
                    <a:gd name="connsiteY0" fmla="*/ 3490 h 108421"/>
                    <a:gd name="connsiteX1" fmla="*/ 61506 w 116274"/>
                    <a:gd name="connsiteY1" fmla="*/ 1104 h 108421"/>
                    <a:gd name="connsiteX2" fmla="*/ 97220 w 116274"/>
                    <a:gd name="connsiteY2" fmla="*/ 17778 h 108421"/>
                    <a:gd name="connsiteX3" fmla="*/ 110322 w 116274"/>
                    <a:gd name="connsiteY3" fmla="*/ 53492 h 108421"/>
                    <a:gd name="connsiteX4" fmla="*/ 61506 w 116274"/>
                    <a:gd name="connsiteY4" fmla="*/ 105880 h 108421"/>
                    <a:gd name="connsiteX5" fmla="*/ 8880 w 116274"/>
                    <a:gd name="connsiteY5" fmla="*/ 104451 h 108421"/>
                    <a:gd name="connsiteX0" fmla="*/ 6742 w 97220"/>
                    <a:gd name="connsiteY0" fmla="*/ 3490 h 108421"/>
                    <a:gd name="connsiteX1" fmla="*/ 61506 w 97220"/>
                    <a:gd name="connsiteY1" fmla="*/ 1104 h 108421"/>
                    <a:gd name="connsiteX2" fmla="*/ 97220 w 97220"/>
                    <a:gd name="connsiteY2" fmla="*/ 17778 h 108421"/>
                    <a:gd name="connsiteX3" fmla="*/ 61506 w 97220"/>
                    <a:gd name="connsiteY3" fmla="*/ 105880 h 108421"/>
                    <a:gd name="connsiteX4" fmla="*/ 8880 w 97220"/>
                    <a:gd name="connsiteY4" fmla="*/ 104451 h 108421"/>
                    <a:gd name="connsiteX0" fmla="*/ 6742 w 70633"/>
                    <a:gd name="connsiteY0" fmla="*/ 3490 h 108421"/>
                    <a:gd name="connsiteX1" fmla="*/ 61506 w 70633"/>
                    <a:gd name="connsiteY1" fmla="*/ 1104 h 108421"/>
                    <a:gd name="connsiteX2" fmla="*/ 61506 w 70633"/>
                    <a:gd name="connsiteY2" fmla="*/ 105880 h 108421"/>
                    <a:gd name="connsiteX3" fmla="*/ 8880 w 70633"/>
                    <a:gd name="connsiteY3" fmla="*/ 104451 h 108421"/>
                    <a:gd name="connsiteX0" fmla="*/ 6742 w 61506"/>
                    <a:gd name="connsiteY0" fmla="*/ 0 h 104931"/>
                    <a:gd name="connsiteX1" fmla="*/ 61506 w 61506"/>
                    <a:gd name="connsiteY1" fmla="*/ 102390 h 104931"/>
                    <a:gd name="connsiteX2" fmla="*/ 8880 w 61506"/>
                    <a:gd name="connsiteY2" fmla="*/ 100961 h 104931"/>
                    <a:gd name="connsiteX0" fmla="*/ 0 w 54764"/>
                    <a:gd name="connsiteY0" fmla="*/ 0 h 102390"/>
                    <a:gd name="connsiteX1" fmla="*/ 54764 w 54764"/>
                    <a:gd name="connsiteY1" fmla="*/ 102390 h 102390"/>
                    <a:gd name="connsiteX0" fmla="*/ 114797 w 169561"/>
                    <a:gd name="connsiteY0" fmla="*/ 83444 h 185834"/>
                    <a:gd name="connsiteX1" fmla="*/ 23114 w 169561"/>
                    <a:gd name="connsiteY1" fmla="*/ 31051 h 185834"/>
                    <a:gd name="connsiteX2" fmla="*/ 169561 w 169561"/>
                    <a:gd name="connsiteY2" fmla="*/ 185834 h 185834"/>
                    <a:gd name="connsiteX0" fmla="*/ 23114 w 169561"/>
                    <a:gd name="connsiteY0" fmla="*/ 31051 h 185834"/>
                    <a:gd name="connsiteX1" fmla="*/ 169561 w 169561"/>
                    <a:gd name="connsiteY1" fmla="*/ 185834 h 185834"/>
                    <a:gd name="connsiteX0" fmla="*/ 23114 w 83836"/>
                    <a:gd name="connsiteY0" fmla="*/ 31051 h 135828"/>
                    <a:gd name="connsiteX1" fmla="*/ 83836 w 83836"/>
                    <a:gd name="connsiteY1" fmla="*/ 135828 h 135828"/>
                    <a:gd name="connsiteX0" fmla="*/ 8827 w 69549"/>
                    <a:gd name="connsiteY0" fmla="*/ 19145 h 123922"/>
                    <a:gd name="connsiteX1" fmla="*/ 23115 w 69549"/>
                    <a:gd name="connsiteY1" fmla="*/ 28670 h 123922"/>
                    <a:gd name="connsiteX2" fmla="*/ 69549 w 69549"/>
                    <a:gd name="connsiteY2" fmla="*/ 123922 h 123922"/>
                    <a:gd name="connsiteX0" fmla="*/ 0 w 60722"/>
                    <a:gd name="connsiteY0" fmla="*/ 19145 h 123922"/>
                    <a:gd name="connsiteX1" fmla="*/ 23813 w 60722"/>
                    <a:gd name="connsiteY1" fmla="*/ 28670 h 123922"/>
                    <a:gd name="connsiteX2" fmla="*/ 60722 w 60722"/>
                    <a:gd name="connsiteY2" fmla="*/ 123922 h 123922"/>
                    <a:gd name="connsiteX0" fmla="*/ 0 w 60722"/>
                    <a:gd name="connsiteY0" fmla="*/ 0 h 104777"/>
                    <a:gd name="connsiteX1" fmla="*/ 60722 w 60722"/>
                    <a:gd name="connsiteY1" fmla="*/ 104777 h 104777"/>
                    <a:gd name="connsiteX0" fmla="*/ 0 w 60722"/>
                    <a:gd name="connsiteY0" fmla="*/ 0 h 104777"/>
                    <a:gd name="connsiteX1" fmla="*/ 60722 w 60722"/>
                    <a:gd name="connsiteY1" fmla="*/ 104777 h 104777"/>
                    <a:gd name="connsiteX0" fmla="*/ 0 w 51197"/>
                    <a:gd name="connsiteY0" fmla="*/ 0 h 92871"/>
                    <a:gd name="connsiteX1" fmla="*/ 51197 w 51197"/>
                    <a:gd name="connsiteY1" fmla="*/ 92871 h 92871"/>
                  </a:gdLst>
                  <a:ahLst/>
                  <a:cxnLst>
                    <a:cxn ang="0">
                      <a:pos x="connsiteX0" y="connsiteY0"/>
                    </a:cxn>
                    <a:cxn ang="0">
                      <a:pos x="connsiteX1" y="connsiteY1"/>
                    </a:cxn>
                  </a:cxnLst>
                  <a:rect l="l" t="t" r="r" b="b"/>
                  <a:pathLst>
                    <a:path w="51197" h="92871">
                      <a:moveTo>
                        <a:pt x="0" y="0"/>
                      </a:moveTo>
                      <a:cubicBezTo>
                        <a:pt x="34528" y="23020"/>
                        <a:pt x="30956" y="57945"/>
                        <a:pt x="51197" y="92871"/>
                      </a:cubicBezTo>
                    </a:path>
                  </a:pathLst>
                </a:custGeom>
                <a:noFill/>
                <a:ln w="127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6" name="Rectangle 25"/>
          <p:cNvSpPr/>
          <p:nvPr userDrawn="1"/>
        </p:nvSpPr>
        <p:spPr>
          <a:xfrm>
            <a:off x="4139950" y="1899974"/>
            <a:ext cx="180000" cy="180000"/>
          </a:xfrm>
          <a:prstGeom prst="rect">
            <a:avLst/>
          </a:prstGeom>
          <a:solidFill>
            <a:srgbClr val="938A53"/>
          </a:solid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Clarendon" pitchFamily="18" charset="0"/>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Picture 10"/>
          <p:cNvPicPr>
            <a:picLocks noChangeAspect="1" noChangeArrowheads="1"/>
          </p:cNvPicPr>
          <p:nvPr userDrawn="1"/>
        </p:nvPicPr>
        <p:blipFill>
          <a:blip r:embed="rId2"/>
          <a:srcRect/>
          <a:stretch>
            <a:fillRect/>
          </a:stretch>
        </p:blipFill>
        <p:spPr bwMode="auto">
          <a:xfrm>
            <a:off x="0" y="0"/>
            <a:ext cx="1371600" cy="955675"/>
          </a:xfrm>
          <a:prstGeom prst="rect">
            <a:avLst/>
          </a:prstGeom>
          <a:noFill/>
          <a:ln w="9525">
            <a:noFill/>
            <a:miter lim="800000"/>
            <a:headEnd/>
            <a:tailEnd/>
          </a:ln>
        </p:spPr>
      </p:pic>
      <p:sp>
        <p:nvSpPr>
          <p:cNvPr id="3" name="Text Box 18"/>
          <p:cNvSpPr txBox="1">
            <a:spLocks noChangeArrowheads="1"/>
          </p:cNvSpPr>
          <p:nvPr userDrawn="1"/>
        </p:nvSpPr>
        <p:spPr bwMode="auto">
          <a:xfrm>
            <a:off x="1295400" y="533400"/>
            <a:ext cx="2820988" cy="338138"/>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600" b="1" i="1" dirty="0">
                <a:solidFill>
                  <a:srgbClr val="333399"/>
                </a:solidFill>
                <a:effectLst>
                  <a:outerShdw blurRad="38100" dist="38100" dir="2700000" algn="tl">
                    <a:srgbClr val="C0C0C0"/>
                  </a:outerShdw>
                </a:effectLst>
                <a:ea typeface="+mn-ea"/>
              </a:rPr>
              <a:t>Global Design Effort  - CFS</a:t>
            </a:r>
          </a:p>
        </p:txBody>
      </p:sp>
      <p:sp>
        <p:nvSpPr>
          <p:cNvPr id="4" name="Line 9"/>
          <p:cNvSpPr>
            <a:spLocks noChangeShapeType="1"/>
          </p:cNvSpPr>
          <p:nvPr userDrawn="1"/>
        </p:nvSpPr>
        <p:spPr bwMode="auto">
          <a:xfrm flipV="1">
            <a:off x="1295400" y="914400"/>
            <a:ext cx="7391400" cy="0"/>
          </a:xfrm>
          <a:prstGeom prst="line">
            <a:avLst/>
          </a:prstGeom>
          <a:noFill/>
          <a:ln w="31750">
            <a:solidFill>
              <a:srgbClr val="C00000"/>
            </a:solidFill>
            <a:round/>
            <a:headEnd/>
            <a:tailEnd/>
          </a:ln>
        </p:spPr>
        <p:txBody>
          <a:bodyPr wrap="none" anchor="ctr"/>
          <a:lstStyle/>
          <a:p>
            <a:pPr fontAlgn="auto">
              <a:spcBef>
                <a:spcPts val="0"/>
              </a:spcBef>
              <a:spcAft>
                <a:spcPts val="0"/>
              </a:spcAft>
              <a:defRPr/>
            </a:pPr>
            <a:endParaRPr kumimoji="0" lang="en-US" dirty="0">
              <a:solidFill>
                <a:srgbClr val="333399"/>
              </a:solidFill>
              <a:latin typeface="+mn-lt"/>
              <a:ea typeface="+mn-ea"/>
            </a:endParaRPr>
          </a:p>
        </p:txBody>
      </p:sp>
      <p:sp>
        <p:nvSpPr>
          <p:cNvPr id="5" name="Text Box 21"/>
          <p:cNvSpPr txBox="1">
            <a:spLocks noChangeArrowheads="1"/>
          </p:cNvSpPr>
          <p:nvPr userDrawn="1"/>
        </p:nvSpPr>
        <p:spPr bwMode="auto">
          <a:xfrm>
            <a:off x="457200" y="6400800"/>
            <a:ext cx="838200" cy="2460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000" b="1" i="1" dirty="0">
                <a:solidFill>
                  <a:srgbClr val="009999"/>
                </a:solidFill>
                <a:effectLst>
                  <a:outerShdw blurRad="38100" dist="38100" dir="2700000" algn="tl">
                    <a:srgbClr val="C0C0C0"/>
                  </a:outerShdw>
                </a:effectLst>
                <a:latin typeface="+mn-lt"/>
                <a:ea typeface="+mn-ea"/>
              </a:rPr>
              <a:t>Oct-20-2010</a:t>
            </a:r>
          </a:p>
        </p:txBody>
      </p:sp>
      <p:cxnSp>
        <p:nvCxnSpPr>
          <p:cNvPr id="6"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userDrawn="1"/>
        </p:nvSpPr>
        <p:spPr>
          <a:xfrm>
            <a:off x="3352800" y="6400800"/>
            <a:ext cx="919163" cy="276225"/>
          </a:xfrm>
          <a:prstGeom prst="rect">
            <a:avLst/>
          </a:prstGeom>
          <a:noFill/>
        </p:spPr>
        <p:txBody>
          <a:bodyPr wrap="none">
            <a:spAutoFit/>
          </a:bodyPr>
          <a:lstStyle/>
          <a:p>
            <a:pPr fontAlgn="auto">
              <a:spcBef>
                <a:spcPts val="0"/>
              </a:spcBef>
              <a:spcAft>
                <a:spcPts val="0"/>
              </a:spcAft>
              <a:defRPr/>
            </a:pPr>
            <a:r>
              <a:rPr kumimoji="0" lang="en-US" sz="1200" b="1" i="1" dirty="0">
                <a:solidFill>
                  <a:srgbClr val="002060"/>
                </a:solidFill>
                <a:effectLst>
                  <a:outerShdw blurRad="38100" dist="38100" dir="2700000" algn="tl">
                    <a:srgbClr val="000000">
                      <a:alpha val="43137"/>
                    </a:srgbClr>
                  </a:outerShdw>
                </a:effectLst>
                <a:latin typeface="Helvetica" pitchFamily="34" charset="0"/>
                <a:ea typeface="+mn-ea"/>
                <a:cs typeface="Helvetica" pitchFamily="34" charset="0"/>
              </a:rPr>
              <a:t>IWLC2010</a:t>
            </a:r>
          </a:p>
        </p:txBody>
      </p:sp>
      <p:sp>
        <p:nvSpPr>
          <p:cNvPr id="8" name="Slide Number Placeholder 18"/>
          <p:cNvSpPr>
            <a:spLocks noGrp="1"/>
          </p:cNvSpPr>
          <p:nvPr>
            <p:ph type="sldNum" sz="quarter" idx="10"/>
          </p:nvPr>
        </p:nvSpPr>
        <p:spPr/>
        <p:txBody>
          <a:bodyPr/>
          <a:lstStyle>
            <a:lvl1pPr>
              <a:defRPr sz="1000" b="1" i="1">
                <a:solidFill>
                  <a:srgbClr val="009999"/>
                </a:solidFill>
                <a:effectLst>
                  <a:outerShdw blurRad="38100" dist="38100" dir="2700000" algn="tl">
                    <a:srgbClr val="C0C0C0"/>
                  </a:outerShdw>
                </a:effectLst>
              </a:defRPr>
            </a:lvl1pPr>
          </a:lstStyle>
          <a:p>
            <a:fld id="{C54B8609-720D-40A5-ADD5-62C5BC531D72}" type="slidenum">
              <a:rPr lang="en-US" altLang="ja-JP"/>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2" name="Picture 10"/>
          <p:cNvPicPr>
            <a:picLocks noChangeAspect="1" noChangeArrowheads="1"/>
          </p:cNvPicPr>
          <p:nvPr userDrawn="1"/>
        </p:nvPicPr>
        <p:blipFill>
          <a:blip r:embed="rId2"/>
          <a:srcRect/>
          <a:stretch>
            <a:fillRect/>
          </a:stretch>
        </p:blipFill>
        <p:spPr bwMode="auto">
          <a:xfrm>
            <a:off x="0" y="0"/>
            <a:ext cx="1371600" cy="955675"/>
          </a:xfrm>
          <a:prstGeom prst="rect">
            <a:avLst/>
          </a:prstGeom>
          <a:noFill/>
          <a:ln w="9525">
            <a:noFill/>
            <a:miter lim="800000"/>
            <a:headEnd/>
            <a:tailEnd/>
          </a:ln>
        </p:spPr>
      </p:pic>
      <p:sp>
        <p:nvSpPr>
          <p:cNvPr id="3" name="Text Box 18"/>
          <p:cNvSpPr txBox="1">
            <a:spLocks noChangeArrowheads="1"/>
          </p:cNvSpPr>
          <p:nvPr userDrawn="1"/>
        </p:nvSpPr>
        <p:spPr bwMode="auto">
          <a:xfrm>
            <a:off x="1295400" y="533400"/>
            <a:ext cx="2820988" cy="338138"/>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600" b="1" i="1" dirty="0">
                <a:solidFill>
                  <a:srgbClr val="333399"/>
                </a:solidFill>
                <a:effectLst>
                  <a:outerShdw blurRad="38100" dist="38100" dir="2700000" algn="tl">
                    <a:srgbClr val="C0C0C0"/>
                  </a:outerShdw>
                </a:effectLst>
                <a:ea typeface="+mn-ea"/>
              </a:rPr>
              <a:t>Global Design Effort  - CFS</a:t>
            </a:r>
          </a:p>
        </p:txBody>
      </p:sp>
      <p:sp>
        <p:nvSpPr>
          <p:cNvPr id="4" name="Line 9"/>
          <p:cNvSpPr>
            <a:spLocks noChangeShapeType="1"/>
          </p:cNvSpPr>
          <p:nvPr userDrawn="1"/>
        </p:nvSpPr>
        <p:spPr bwMode="auto">
          <a:xfrm flipV="1">
            <a:off x="1295400" y="914400"/>
            <a:ext cx="7391400" cy="0"/>
          </a:xfrm>
          <a:prstGeom prst="line">
            <a:avLst/>
          </a:prstGeom>
          <a:noFill/>
          <a:ln w="31750">
            <a:solidFill>
              <a:srgbClr val="C00000"/>
            </a:solidFill>
            <a:round/>
            <a:headEnd/>
            <a:tailEnd/>
          </a:ln>
        </p:spPr>
        <p:txBody>
          <a:bodyPr wrap="none" anchor="ctr"/>
          <a:lstStyle/>
          <a:p>
            <a:pPr fontAlgn="auto">
              <a:spcBef>
                <a:spcPts val="0"/>
              </a:spcBef>
              <a:spcAft>
                <a:spcPts val="0"/>
              </a:spcAft>
              <a:defRPr/>
            </a:pPr>
            <a:endParaRPr kumimoji="0" lang="en-US" dirty="0">
              <a:solidFill>
                <a:srgbClr val="333399"/>
              </a:solidFill>
              <a:latin typeface="+mn-lt"/>
              <a:ea typeface="+mn-ea"/>
            </a:endParaRPr>
          </a:p>
        </p:txBody>
      </p:sp>
      <p:sp>
        <p:nvSpPr>
          <p:cNvPr id="5" name="Text Box 21"/>
          <p:cNvSpPr txBox="1">
            <a:spLocks noChangeArrowheads="1"/>
          </p:cNvSpPr>
          <p:nvPr userDrawn="1"/>
        </p:nvSpPr>
        <p:spPr bwMode="auto">
          <a:xfrm>
            <a:off x="457200" y="6400800"/>
            <a:ext cx="838200" cy="2460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000" b="1" i="1" dirty="0">
                <a:solidFill>
                  <a:srgbClr val="009999"/>
                </a:solidFill>
                <a:effectLst>
                  <a:outerShdw blurRad="38100" dist="38100" dir="2700000" algn="tl">
                    <a:srgbClr val="C0C0C0"/>
                  </a:outerShdw>
                </a:effectLst>
                <a:latin typeface="+mn-lt"/>
                <a:ea typeface="+mn-ea"/>
              </a:rPr>
              <a:t>Oct-20-2010</a:t>
            </a:r>
          </a:p>
        </p:txBody>
      </p:sp>
      <p:cxnSp>
        <p:nvCxnSpPr>
          <p:cNvPr id="6"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userDrawn="1"/>
        </p:nvSpPr>
        <p:spPr>
          <a:xfrm>
            <a:off x="3352800" y="6400800"/>
            <a:ext cx="919163" cy="276225"/>
          </a:xfrm>
          <a:prstGeom prst="rect">
            <a:avLst/>
          </a:prstGeom>
          <a:noFill/>
        </p:spPr>
        <p:txBody>
          <a:bodyPr wrap="none">
            <a:spAutoFit/>
          </a:bodyPr>
          <a:lstStyle/>
          <a:p>
            <a:pPr fontAlgn="auto">
              <a:spcBef>
                <a:spcPts val="0"/>
              </a:spcBef>
              <a:spcAft>
                <a:spcPts val="0"/>
              </a:spcAft>
              <a:defRPr/>
            </a:pPr>
            <a:r>
              <a:rPr kumimoji="0" lang="en-US" sz="1200" b="1" i="1" dirty="0">
                <a:solidFill>
                  <a:srgbClr val="002060"/>
                </a:solidFill>
                <a:effectLst>
                  <a:outerShdw blurRad="38100" dist="38100" dir="2700000" algn="tl">
                    <a:srgbClr val="000000">
                      <a:alpha val="43137"/>
                    </a:srgbClr>
                  </a:outerShdw>
                </a:effectLst>
                <a:latin typeface="Helvetica" pitchFamily="34" charset="0"/>
                <a:ea typeface="+mn-ea"/>
                <a:cs typeface="Helvetica" pitchFamily="34" charset="0"/>
              </a:rPr>
              <a:t>IWLC2010</a:t>
            </a:r>
          </a:p>
        </p:txBody>
      </p:sp>
      <p:sp>
        <p:nvSpPr>
          <p:cNvPr id="8" name="Slide Number Placeholder 18"/>
          <p:cNvSpPr>
            <a:spLocks noGrp="1"/>
          </p:cNvSpPr>
          <p:nvPr>
            <p:ph type="sldNum" sz="quarter" idx="10"/>
          </p:nvPr>
        </p:nvSpPr>
        <p:spPr/>
        <p:txBody>
          <a:bodyPr/>
          <a:lstStyle>
            <a:lvl1pPr>
              <a:defRPr sz="1000" b="1" i="1">
                <a:solidFill>
                  <a:srgbClr val="009999"/>
                </a:solidFill>
                <a:effectLst>
                  <a:outerShdw blurRad="38100" dist="38100" dir="2700000" algn="tl">
                    <a:srgbClr val="C0C0C0"/>
                  </a:outerShdw>
                </a:effectLst>
              </a:defRPr>
            </a:lvl1pPr>
          </a:lstStyle>
          <a:p>
            <a:fld id="{C54B8609-720D-40A5-ADD5-62C5BC531D72}" type="slidenum">
              <a:rPr lang="en-US" altLang="ja-JP"/>
              <a:pPr/>
              <a: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pic>
        <p:nvPicPr>
          <p:cNvPr id="2" name="Picture 10"/>
          <p:cNvPicPr>
            <a:picLocks noChangeAspect="1" noChangeArrowheads="1"/>
          </p:cNvPicPr>
          <p:nvPr userDrawn="1"/>
        </p:nvPicPr>
        <p:blipFill>
          <a:blip r:embed="rId2"/>
          <a:srcRect/>
          <a:stretch>
            <a:fillRect/>
          </a:stretch>
        </p:blipFill>
        <p:spPr bwMode="auto">
          <a:xfrm>
            <a:off x="0" y="0"/>
            <a:ext cx="1371600" cy="955675"/>
          </a:xfrm>
          <a:prstGeom prst="rect">
            <a:avLst/>
          </a:prstGeom>
          <a:noFill/>
          <a:ln w="9525">
            <a:noFill/>
            <a:miter lim="800000"/>
            <a:headEnd/>
            <a:tailEnd/>
          </a:ln>
        </p:spPr>
      </p:pic>
      <p:sp>
        <p:nvSpPr>
          <p:cNvPr id="3" name="Text Box 18"/>
          <p:cNvSpPr txBox="1">
            <a:spLocks noChangeArrowheads="1"/>
          </p:cNvSpPr>
          <p:nvPr userDrawn="1"/>
        </p:nvSpPr>
        <p:spPr bwMode="auto">
          <a:xfrm>
            <a:off x="1295400" y="533400"/>
            <a:ext cx="2820988" cy="338138"/>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600" b="1" i="1" dirty="0">
                <a:solidFill>
                  <a:srgbClr val="333399"/>
                </a:solidFill>
                <a:effectLst>
                  <a:outerShdw blurRad="38100" dist="38100" dir="2700000" algn="tl">
                    <a:srgbClr val="C0C0C0"/>
                  </a:outerShdw>
                </a:effectLst>
                <a:ea typeface="+mn-ea"/>
              </a:rPr>
              <a:t>Global Design Effort  - CFS</a:t>
            </a:r>
          </a:p>
        </p:txBody>
      </p:sp>
      <p:sp>
        <p:nvSpPr>
          <p:cNvPr id="4" name="Line 9"/>
          <p:cNvSpPr>
            <a:spLocks noChangeShapeType="1"/>
          </p:cNvSpPr>
          <p:nvPr userDrawn="1"/>
        </p:nvSpPr>
        <p:spPr bwMode="auto">
          <a:xfrm flipV="1">
            <a:off x="1295400" y="914400"/>
            <a:ext cx="7391400" cy="0"/>
          </a:xfrm>
          <a:prstGeom prst="line">
            <a:avLst/>
          </a:prstGeom>
          <a:noFill/>
          <a:ln w="31750">
            <a:solidFill>
              <a:srgbClr val="C00000"/>
            </a:solidFill>
            <a:round/>
            <a:headEnd/>
            <a:tailEnd/>
          </a:ln>
        </p:spPr>
        <p:txBody>
          <a:bodyPr wrap="none" anchor="ctr"/>
          <a:lstStyle/>
          <a:p>
            <a:pPr fontAlgn="auto">
              <a:spcBef>
                <a:spcPts val="0"/>
              </a:spcBef>
              <a:spcAft>
                <a:spcPts val="0"/>
              </a:spcAft>
              <a:defRPr/>
            </a:pPr>
            <a:endParaRPr kumimoji="0" lang="en-US" dirty="0">
              <a:solidFill>
                <a:srgbClr val="333399"/>
              </a:solidFill>
              <a:latin typeface="+mn-lt"/>
              <a:ea typeface="+mn-ea"/>
            </a:endParaRPr>
          </a:p>
        </p:txBody>
      </p:sp>
      <p:sp>
        <p:nvSpPr>
          <p:cNvPr id="5" name="Text Box 21"/>
          <p:cNvSpPr txBox="1">
            <a:spLocks noChangeArrowheads="1"/>
          </p:cNvSpPr>
          <p:nvPr userDrawn="1"/>
        </p:nvSpPr>
        <p:spPr bwMode="auto">
          <a:xfrm>
            <a:off x="457200" y="6400800"/>
            <a:ext cx="838200" cy="2460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000" b="1" i="1" dirty="0">
                <a:solidFill>
                  <a:srgbClr val="009999"/>
                </a:solidFill>
                <a:effectLst>
                  <a:outerShdw blurRad="38100" dist="38100" dir="2700000" algn="tl">
                    <a:srgbClr val="C0C0C0"/>
                  </a:outerShdw>
                </a:effectLst>
                <a:latin typeface="+mn-lt"/>
                <a:ea typeface="+mn-ea"/>
              </a:rPr>
              <a:t>Oct-20-2010</a:t>
            </a:r>
          </a:p>
        </p:txBody>
      </p:sp>
      <p:cxnSp>
        <p:nvCxnSpPr>
          <p:cNvPr id="6"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userDrawn="1"/>
        </p:nvSpPr>
        <p:spPr>
          <a:xfrm>
            <a:off x="3352800" y="6400800"/>
            <a:ext cx="919163" cy="276225"/>
          </a:xfrm>
          <a:prstGeom prst="rect">
            <a:avLst/>
          </a:prstGeom>
          <a:noFill/>
        </p:spPr>
        <p:txBody>
          <a:bodyPr wrap="none">
            <a:spAutoFit/>
          </a:bodyPr>
          <a:lstStyle/>
          <a:p>
            <a:pPr fontAlgn="auto">
              <a:spcBef>
                <a:spcPts val="0"/>
              </a:spcBef>
              <a:spcAft>
                <a:spcPts val="0"/>
              </a:spcAft>
              <a:defRPr/>
            </a:pPr>
            <a:r>
              <a:rPr kumimoji="0" lang="en-US" sz="1200" b="1" i="1" dirty="0">
                <a:solidFill>
                  <a:srgbClr val="002060"/>
                </a:solidFill>
                <a:effectLst>
                  <a:outerShdw blurRad="38100" dist="38100" dir="2700000" algn="tl">
                    <a:srgbClr val="000000">
                      <a:alpha val="43137"/>
                    </a:srgbClr>
                  </a:outerShdw>
                </a:effectLst>
                <a:latin typeface="Helvetica" pitchFamily="34" charset="0"/>
                <a:ea typeface="+mn-ea"/>
                <a:cs typeface="Helvetica" pitchFamily="34" charset="0"/>
              </a:rPr>
              <a:t>IWLC2010</a:t>
            </a:r>
          </a:p>
        </p:txBody>
      </p:sp>
      <p:sp>
        <p:nvSpPr>
          <p:cNvPr id="8" name="Slide Number Placeholder 18"/>
          <p:cNvSpPr>
            <a:spLocks noGrp="1"/>
          </p:cNvSpPr>
          <p:nvPr>
            <p:ph type="sldNum" sz="quarter" idx="10"/>
          </p:nvPr>
        </p:nvSpPr>
        <p:spPr/>
        <p:txBody>
          <a:bodyPr/>
          <a:lstStyle>
            <a:lvl1pPr>
              <a:defRPr sz="1000" b="1" i="1">
                <a:solidFill>
                  <a:srgbClr val="009999"/>
                </a:solidFill>
                <a:effectLst>
                  <a:outerShdw blurRad="38100" dist="38100" dir="2700000" algn="tl">
                    <a:srgbClr val="C0C0C0"/>
                  </a:outerShdw>
                </a:effectLst>
              </a:defRPr>
            </a:lvl1pPr>
          </a:lstStyle>
          <a:p>
            <a:fld id="{C54B8609-720D-40A5-ADD5-62C5BC531D72}" type="slidenum">
              <a:rPr lang="en-US" altLang="ja-JP"/>
              <a:pPr/>
              <a: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2" name="Picture 10"/>
          <p:cNvPicPr>
            <a:picLocks noChangeAspect="1" noChangeArrowheads="1"/>
          </p:cNvPicPr>
          <p:nvPr userDrawn="1"/>
        </p:nvPicPr>
        <p:blipFill>
          <a:blip r:embed="rId2"/>
          <a:srcRect/>
          <a:stretch>
            <a:fillRect/>
          </a:stretch>
        </p:blipFill>
        <p:spPr bwMode="auto">
          <a:xfrm>
            <a:off x="0" y="0"/>
            <a:ext cx="1371600" cy="955675"/>
          </a:xfrm>
          <a:prstGeom prst="rect">
            <a:avLst/>
          </a:prstGeom>
          <a:noFill/>
          <a:ln w="9525">
            <a:noFill/>
            <a:miter lim="800000"/>
            <a:headEnd/>
            <a:tailEnd/>
          </a:ln>
        </p:spPr>
      </p:pic>
      <p:sp>
        <p:nvSpPr>
          <p:cNvPr id="3" name="Text Box 18"/>
          <p:cNvSpPr txBox="1">
            <a:spLocks noChangeArrowheads="1"/>
          </p:cNvSpPr>
          <p:nvPr userDrawn="1"/>
        </p:nvSpPr>
        <p:spPr bwMode="auto">
          <a:xfrm>
            <a:off x="1295400" y="533400"/>
            <a:ext cx="2820988" cy="338138"/>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600" b="1" i="1" dirty="0">
                <a:solidFill>
                  <a:srgbClr val="333399"/>
                </a:solidFill>
                <a:effectLst>
                  <a:outerShdw blurRad="38100" dist="38100" dir="2700000" algn="tl">
                    <a:srgbClr val="C0C0C0"/>
                  </a:outerShdw>
                </a:effectLst>
                <a:ea typeface="+mn-ea"/>
              </a:rPr>
              <a:t>Global Design Effort  - CFS</a:t>
            </a:r>
          </a:p>
        </p:txBody>
      </p:sp>
      <p:sp>
        <p:nvSpPr>
          <p:cNvPr id="4" name="Line 9"/>
          <p:cNvSpPr>
            <a:spLocks noChangeShapeType="1"/>
          </p:cNvSpPr>
          <p:nvPr userDrawn="1"/>
        </p:nvSpPr>
        <p:spPr bwMode="auto">
          <a:xfrm flipV="1">
            <a:off x="1295400" y="914400"/>
            <a:ext cx="7391400" cy="0"/>
          </a:xfrm>
          <a:prstGeom prst="line">
            <a:avLst/>
          </a:prstGeom>
          <a:noFill/>
          <a:ln w="31750">
            <a:solidFill>
              <a:srgbClr val="C00000"/>
            </a:solidFill>
            <a:round/>
            <a:headEnd/>
            <a:tailEnd/>
          </a:ln>
        </p:spPr>
        <p:txBody>
          <a:bodyPr wrap="none" anchor="ctr"/>
          <a:lstStyle/>
          <a:p>
            <a:pPr fontAlgn="auto">
              <a:spcBef>
                <a:spcPts val="0"/>
              </a:spcBef>
              <a:spcAft>
                <a:spcPts val="0"/>
              </a:spcAft>
              <a:defRPr/>
            </a:pPr>
            <a:endParaRPr kumimoji="0" lang="en-US" dirty="0">
              <a:solidFill>
                <a:srgbClr val="333399"/>
              </a:solidFill>
              <a:latin typeface="+mn-lt"/>
              <a:ea typeface="+mn-ea"/>
            </a:endParaRPr>
          </a:p>
        </p:txBody>
      </p:sp>
      <p:sp>
        <p:nvSpPr>
          <p:cNvPr id="5" name="Text Box 21"/>
          <p:cNvSpPr txBox="1">
            <a:spLocks noChangeArrowheads="1"/>
          </p:cNvSpPr>
          <p:nvPr userDrawn="1"/>
        </p:nvSpPr>
        <p:spPr bwMode="auto">
          <a:xfrm>
            <a:off x="457200" y="6400800"/>
            <a:ext cx="838200" cy="2460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sz="1000" b="1" i="1" dirty="0">
                <a:solidFill>
                  <a:srgbClr val="009999"/>
                </a:solidFill>
                <a:effectLst>
                  <a:outerShdw blurRad="38100" dist="38100" dir="2700000" algn="tl">
                    <a:srgbClr val="C0C0C0"/>
                  </a:outerShdw>
                </a:effectLst>
                <a:latin typeface="+mn-lt"/>
                <a:ea typeface="+mn-ea"/>
              </a:rPr>
              <a:t>Oct-20-2010</a:t>
            </a:r>
          </a:p>
        </p:txBody>
      </p:sp>
      <p:cxnSp>
        <p:nvCxnSpPr>
          <p:cNvPr id="6"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userDrawn="1"/>
        </p:nvSpPr>
        <p:spPr>
          <a:xfrm>
            <a:off x="3352800" y="6400800"/>
            <a:ext cx="919163" cy="276225"/>
          </a:xfrm>
          <a:prstGeom prst="rect">
            <a:avLst/>
          </a:prstGeom>
          <a:noFill/>
        </p:spPr>
        <p:txBody>
          <a:bodyPr wrap="none">
            <a:spAutoFit/>
          </a:bodyPr>
          <a:lstStyle/>
          <a:p>
            <a:pPr fontAlgn="auto">
              <a:spcBef>
                <a:spcPts val="0"/>
              </a:spcBef>
              <a:spcAft>
                <a:spcPts val="0"/>
              </a:spcAft>
              <a:defRPr/>
            </a:pPr>
            <a:r>
              <a:rPr kumimoji="0" lang="en-US" sz="1200" b="1" i="1" dirty="0">
                <a:solidFill>
                  <a:srgbClr val="002060"/>
                </a:solidFill>
                <a:effectLst>
                  <a:outerShdw blurRad="38100" dist="38100" dir="2700000" algn="tl">
                    <a:srgbClr val="000000">
                      <a:alpha val="43137"/>
                    </a:srgbClr>
                  </a:outerShdw>
                </a:effectLst>
                <a:latin typeface="Helvetica" pitchFamily="34" charset="0"/>
                <a:ea typeface="+mn-ea"/>
                <a:cs typeface="Helvetica" pitchFamily="34" charset="0"/>
              </a:rPr>
              <a:t>IWLC2010</a:t>
            </a:r>
          </a:p>
        </p:txBody>
      </p:sp>
      <p:sp>
        <p:nvSpPr>
          <p:cNvPr id="8" name="Slide Number Placeholder 18"/>
          <p:cNvSpPr>
            <a:spLocks noGrp="1"/>
          </p:cNvSpPr>
          <p:nvPr>
            <p:ph type="sldNum" sz="quarter" idx="10"/>
          </p:nvPr>
        </p:nvSpPr>
        <p:spPr/>
        <p:txBody>
          <a:bodyPr/>
          <a:lstStyle>
            <a:lvl1pPr>
              <a:defRPr sz="1000" b="1" i="1">
                <a:solidFill>
                  <a:srgbClr val="009999"/>
                </a:solidFill>
                <a:effectLst>
                  <a:outerShdw blurRad="38100" dist="38100" dir="2700000" algn="tl">
                    <a:srgbClr val="C0C0C0"/>
                  </a:outerShdw>
                </a:effectLst>
              </a:defRPr>
            </a:lvl1pPr>
          </a:lstStyle>
          <a:p>
            <a:fld id="{C54B8609-720D-40A5-ADD5-62C5BC531D72}" type="slidenum">
              <a:rPr lang="en-US" altLang="ja-JP"/>
              <a:pPr/>
              <a: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381750"/>
            <a:ext cx="1981200" cy="476250"/>
          </a:xfrm>
          <a:prstGeom prst="rect">
            <a:avLst/>
          </a:prstGeom>
        </p:spPr>
        <p:txBody>
          <a:bodyPr/>
          <a:lstStyle/>
          <a:p>
            <a:pPr>
              <a:defRPr/>
            </a:pPr>
            <a:r>
              <a:rPr lang="en-US" smtClean="0"/>
              <a:t>9 June 2010</a:t>
            </a:r>
            <a:endParaRPr lang="en-GB" dirty="0"/>
          </a:p>
        </p:txBody>
      </p:sp>
      <p:sp>
        <p:nvSpPr>
          <p:cNvPr id="4" name="Footer Placeholder 3"/>
          <p:cNvSpPr>
            <a:spLocks noGrp="1"/>
          </p:cNvSpPr>
          <p:nvPr>
            <p:ph type="ftr" sz="quarter" idx="11"/>
          </p:nvPr>
        </p:nvSpPr>
        <p:spPr>
          <a:xfrm>
            <a:off x="3124200" y="6381750"/>
            <a:ext cx="2895600" cy="476250"/>
          </a:xfrm>
          <a:prstGeom prst="rect">
            <a:avLst/>
          </a:prstGeom>
        </p:spPr>
        <p:txBody>
          <a:bodyPr/>
          <a:lstStyle/>
          <a:p>
            <a:pPr>
              <a:defRPr/>
            </a:pPr>
            <a:r>
              <a:rPr lang="en-US" smtClean="0"/>
              <a:t>Yves Thurel /  CERN</a:t>
            </a:r>
            <a:endParaRPr lang="en-GB" dirty="0"/>
          </a:p>
        </p:txBody>
      </p:sp>
      <p:sp>
        <p:nvSpPr>
          <p:cNvPr id="5" name="Slide Number Placeholder 4"/>
          <p:cNvSpPr>
            <a:spLocks noGrp="1"/>
          </p:cNvSpPr>
          <p:nvPr>
            <p:ph type="sldNum" sz="quarter" idx="12"/>
          </p:nvPr>
        </p:nvSpPr>
        <p:spPr/>
        <p:txBody>
          <a:bodyPr/>
          <a:lstStyle/>
          <a:p>
            <a:pPr>
              <a:defRPr/>
            </a:pPr>
            <a:fld id="{E5863384-BF29-4D20-A235-31E9871448FA}" type="slidenum">
              <a:rPr lang="en-GB" smtClean="0"/>
              <a:pPr>
                <a:defRPr/>
              </a:pPr>
              <a:t>‹#›</a:t>
            </a:fld>
            <a:r>
              <a:rPr lang="en-GB" smtClean="0"/>
              <a:t> of xx</a:t>
            </a:r>
            <a:endParaRPr lang="en-GB" dirty="0"/>
          </a:p>
        </p:txBody>
      </p:sp>
      <p:sp>
        <p:nvSpPr>
          <p:cNvPr id="6" name="Rectangle 5"/>
          <p:cNvSpPr/>
          <p:nvPr userDrawn="1"/>
        </p:nvSpPr>
        <p:spPr>
          <a:xfrm>
            <a:off x="500034" y="0"/>
            <a:ext cx="8643966" cy="654012"/>
          </a:xfrm>
          <a:prstGeom prst="rect">
            <a:avLst/>
          </a:prstGeom>
          <a:gradFill flip="none" rotWithShape="1">
            <a:gsLst>
              <a:gs pos="0">
                <a:schemeClr val="bg1"/>
              </a:gs>
              <a:gs pos="72000">
                <a:schemeClr val="accent1">
                  <a:lumMod val="50000"/>
                </a:schemeClr>
              </a:gs>
              <a:gs pos="85000">
                <a:schemeClr val="accent1">
                  <a:lumMod val="5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Titre 1"/>
          <p:cNvSpPr>
            <a:spLocks noGrp="1"/>
          </p:cNvSpPr>
          <p:nvPr>
            <p:ph type="title"/>
          </p:nvPr>
        </p:nvSpPr>
        <p:spPr>
          <a:xfrm>
            <a:off x="428596" y="142852"/>
            <a:ext cx="8229600"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r">
              <a:defRPr sz="2000" b="1" cap="all" spc="100" baseline="0">
                <a:solidFill>
                  <a:schemeClr val="bg1"/>
                </a:solidFill>
                <a:latin typeface="Arial" pitchFamily="34" charset="0"/>
                <a:cs typeface="Arial" pitchFamily="34" charset="0"/>
              </a:defRPr>
            </a:lvl1pPr>
          </a:lstStyle>
          <a:p>
            <a:r>
              <a:rPr lang="en-US" dirty="0" smtClean="0"/>
              <a:t>Click to edit Master title style</a:t>
            </a:r>
            <a:endParaRPr lang="fr-CA" dirty="0"/>
          </a:p>
        </p:txBody>
      </p:sp>
      <p:cxnSp>
        <p:nvCxnSpPr>
          <p:cNvPr id="9" name="Straight Connector 8"/>
          <p:cNvCxnSpPr/>
          <p:nvPr userDrawn="1"/>
        </p:nvCxnSpPr>
        <p:spPr>
          <a:xfrm>
            <a:off x="500034" y="654012"/>
            <a:ext cx="8643966" cy="0"/>
          </a:xfrm>
          <a:prstGeom prst="line">
            <a:avLst/>
          </a:prstGeom>
          <a:ln w="38100">
            <a:solidFill>
              <a:schemeClr val="accent1">
                <a:lumMod val="50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4" name="Picture 13" descr="logo.png">
            <a:hlinkClick r:id="rId2"/>
          </p:cNvPr>
          <p:cNvPicPr>
            <a:picLocks noChangeAspect="1"/>
          </p:cNvPicPr>
          <p:nvPr userDrawn="1"/>
        </p:nvPicPr>
        <p:blipFill>
          <a:blip r:embed="rId3" cstate="print"/>
          <a:stretch>
            <a:fillRect/>
          </a:stretch>
        </p:blipFill>
        <p:spPr>
          <a:xfrm>
            <a:off x="482544" y="179343"/>
            <a:ext cx="729602" cy="4104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FAA5BBC-A80E-B143-9FDB-149ED2838ED2}"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4"/>
          </p:nvPr>
        </p:nvSpPr>
        <p:spPr>
          <a:xfrm>
            <a:off x="284480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AA5BBC-A80E-B143-9FDB-149ED2838ED2}" type="slidenum">
              <a:rPr lang="en-GB" smtClean="0"/>
              <a:pPr/>
              <a:t>‹#›</a:t>
            </a:fld>
            <a:r>
              <a:rPr lang="en-GB" dirty="0" err="1" smtClean="0"/>
              <a:t>J.Osborne</a:t>
            </a:r>
            <a:r>
              <a:rPr lang="en-GB" dirty="0" smtClean="0"/>
              <a:t> CERN </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33.jpeg"/><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package" Target="../embeddings/Microsoft_Office_Excel_Worksheet2.xlsx"/><Relationship Id="rId4" Type="http://schemas.openxmlformats.org/officeDocument/2006/relationships/package" Target="../embeddings/Microsoft_Office_Excel_Worksheet1.xlsx"/></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18.xml"/><Relationship Id="rId5" Type="http://schemas.openxmlformats.org/officeDocument/2006/relationships/image" Target="../media/image48.png"/><Relationship Id="rId4" Type="http://schemas.openxmlformats.org/officeDocument/2006/relationships/image" Target="../media/image4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package" Target="../embeddings/Microsoft_Office_Excel_Worksheet4.xlsx"/><Relationship Id="rId4" Type="http://schemas.openxmlformats.org/officeDocument/2006/relationships/package" Target="../embeddings/Microsoft_Office_Excel_Worksheet3.xlsx"/></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2.bin"/></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3058" y="3863340"/>
            <a:ext cx="9305924" cy="1470025"/>
          </a:xfrm>
        </p:spPr>
        <p:txBody>
          <a:bodyPr>
            <a:normAutofit fontScale="90000"/>
          </a:bodyPr>
          <a:lstStyle/>
          <a:p>
            <a:pPr algn="l"/>
            <a:r>
              <a:rPr lang="en-US" sz="3100" b="1" dirty="0" smtClean="0"/>
              <a:t>Accelerator Working Group 9 Summary</a:t>
            </a:r>
            <a:br>
              <a:rPr lang="en-US" sz="3100" b="1" dirty="0" smtClean="0"/>
            </a:br>
            <a:r>
              <a:rPr lang="en-US" sz="3100" b="1" dirty="0" smtClean="0"/>
              <a:t/>
            </a:r>
            <a:br>
              <a:rPr lang="en-US" sz="3100" b="1" dirty="0" smtClean="0"/>
            </a:br>
            <a:r>
              <a:rPr lang="en-US" sz="3100" b="1" dirty="0" smtClean="0"/>
              <a:t>Civil engineering and scheduling</a:t>
            </a:r>
            <a:br>
              <a:rPr lang="en-US" sz="3100" b="1" dirty="0" smtClean="0"/>
            </a:br>
            <a:r>
              <a:rPr lang="en-US" sz="3100" b="1" dirty="0" smtClean="0"/>
              <a:t/>
            </a:r>
            <a:br>
              <a:rPr lang="en-US" sz="3100" b="1" dirty="0" smtClean="0"/>
            </a:br>
            <a:r>
              <a:rPr lang="en-US" sz="3100" dirty="0" smtClean="0"/>
              <a:t/>
            </a:r>
            <a:br>
              <a:rPr lang="en-US" sz="3100" dirty="0" smtClean="0"/>
            </a:br>
            <a:r>
              <a:rPr lang="en-US" sz="3100" dirty="0" smtClean="0"/>
              <a:t>Conveners: 	A.Enomoto 	(KEK)</a:t>
            </a:r>
            <a:br>
              <a:rPr lang="en-US" sz="3100" dirty="0" smtClean="0"/>
            </a:br>
            <a:r>
              <a:rPr lang="en-US" sz="3100" dirty="0" smtClean="0"/>
              <a:t>				V.Kuchler 	(FNAL)</a:t>
            </a:r>
            <a:br>
              <a:rPr lang="en-US" sz="3100" dirty="0" smtClean="0"/>
            </a:br>
            <a:r>
              <a:rPr lang="en-US" sz="3100" dirty="0" smtClean="0"/>
              <a:t>				J.Osborne 	(CERN)</a:t>
            </a:r>
            <a:r>
              <a:rPr lang="en-US" dirty="0" smtClean="0"/>
              <a:t/>
            </a:r>
            <a:br>
              <a:rPr lang="en-US" dirty="0" smtClean="0"/>
            </a:br>
            <a:r>
              <a:rPr lang="en-US" dirty="0" smtClean="0"/>
              <a:t> </a:t>
            </a:r>
            <a:br>
              <a:rPr lang="en-US" dirty="0" smtClean="0"/>
            </a:br>
            <a:r>
              <a:rPr lang="en-US" dirty="0" smtClean="0"/>
              <a:t> 	</a:t>
            </a:r>
            <a:endParaRPr lang="en-GB" dirty="0"/>
          </a:p>
        </p:txBody>
      </p:sp>
      <p:sp>
        <p:nvSpPr>
          <p:cNvPr id="3" name="Subtitle 2"/>
          <p:cNvSpPr>
            <a:spLocks noGrp="1"/>
          </p:cNvSpPr>
          <p:nvPr>
            <p:ph type="subTitle" idx="1"/>
          </p:nvPr>
        </p:nvSpPr>
        <p:spPr>
          <a:xfrm>
            <a:off x="1371600" y="5105400"/>
            <a:ext cx="6400800" cy="1752600"/>
          </a:xfrm>
        </p:spPr>
        <p:txBody>
          <a:bodyPr>
            <a:normAutofit/>
          </a:bodyPr>
          <a:lstStyle/>
          <a:p>
            <a:endParaRPr lang="en-GB" sz="1800" dirty="0" smtClean="0"/>
          </a:p>
          <a:p>
            <a:endParaRPr lang="en-GB" sz="1800" dirty="0" smtClean="0"/>
          </a:p>
          <a:p>
            <a:endParaRPr lang="en-GB" sz="1800" dirty="0" smtClean="0"/>
          </a:p>
          <a:p>
            <a:endParaRPr lang="en-GB" sz="1800" dirty="0" smtClean="0"/>
          </a:p>
          <a:p>
            <a:r>
              <a:rPr lang="en-GB" sz="1800" dirty="0" smtClean="0"/>
              <a:t>J.Osborne 22 October 2010</a:t>
            </a:r>
            <a:endParaRPr lang="en-GB" sz="1800" dirty="0"/>
          </a:p>
        </p:txBody>
      </p:sp>
      <p:sp>
        <p:nvSpPr>
          <p:cNvPr id="6" name="Slide Number Placeholder 5"/>
          <p:cNvSpPr>
            <a:spLocks noGrp="1"/>
          </p:cNvSpPr>
          <p:nvPr>
            <p:ph type="sldNum" sz="quarter" idx="12"/>
          </p:nvPr>
        </p:nvSpPr>
        <p:spPr/>
        <p:txBody>
          <a:bodyPr/>
          <a:lstStyle/>
          <a:p>
            <a:fld id="{7FAA5BBC-A80E-B143-9FDB-149ED2838ED2}" type="slidenum">
              <a:rPr lang="en-GB" smtClean="0"/>
              <a:pPr/>
              <a:t>1</a:t>
            </a:fld>
            <a:endParaRPr lang="en-GB" dirty="0"/>
          </a:p>
        </p:txBody>
      </p:sp>
      <p:pic>
        <p:nvPicPr>
          <p:cNvPr id="9" name="Picture 2"/>
          <p:cNvPicPr>
            <a:picLocks noChangeAspect="1" noChangeArrowheads="1"/>
          </p:cNvPicPr>
          <p:nvPr/>
        </p:nvPicPr>
        <p:blipFill>
          <a:blip r:embed="rId3"/>
          <a:srcRect l="48790" t="78713" r="28237" b="9755"/>
          <a:stretch>
            <a:fillRect/>
          </a:stretch>
        </p:blipFill>
        <p:spPr bwMode="auto">
          <a:xfrm>
            <a:off x="1" y="0"/>
            <a:ext cx="9144000" cy="1801567"/>
          </a:xfrm>
          <a:prstGeom prst="rect">
            <a:avLst/>
          </a:prstGeom>
          <a:gradFill>
            <a:gsLst>
              <a:gs pos="0">
                <a:srgbClr val="000000"/>
              </a:gs>
              <a:gs pos="39999">
                <a:srgbClr val="0A128C"/>
              </a:gs>
              <a:gs pos="70000">
                <a:srgbClr val="181CC7"/>
              </a:gs>
              <a:gs pos="88000">
                <a:srgbClr val="7005D4"/>
              </a:gs>
              <a:gs pos="100000">
                <a:srgbClr val="8C3D91"/>
              </a:gs>
            </a:gsLst>
            <a:lin ang="5400000" scaled="0"/>
          </a:gra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4294967295"/>
          </p:nvPr>
        </p:nvSpPr>
        <p:spPr>
          <a:xfrm>
            <a:off x="685800" y="6248400"/>
            <a:ext cx="1905000" cy="457200"/>
          </a:xfrm>
          <a:prstGeom prst="rect">
            <a:avLst/>
          </a:prstGeom>
          <a:noFill/>
        </p:spPr>
        <p:txBody>
          <a:bodyPr/>
          <a:lstStyle/>
          <a:p>
            <a:r>
              <a:rPr lang="en-US" smtClean="0"/>
              <a:t>10/2010        IWLC2010</a:t>
            </a:r>
          </a:p>
        </p:txBody>
      </p:sp>
      <p:sp>
        <p:nvSpPr>
          <p:cNvPr id="8195" name="Rectangle 4"/>
          <p:cNvSpPr>
            <a:spLocks noGrp="1" noChangeArrowheads="1"/>
          </p:cNvSpPr>
          <p:nvPr>
            <p:ph type="ftr" sz="quarter" idx="4294967295"/>
          </p:nvPr>
        </p:nvSpPr>
        <p:spPr>
          <a:xfrm>
            <a:off x="3124200" y="6248400"/>
            <a:ext cx="2895600" cy="457200"/>
          </a:xfrm>
          <a:prstGeom prst="rect">
            <a:avLst/>
          </a:prstGeom>
          <a:noFill/>
        </p:spPr>
        <p:txBody>
          <a:bodyPr/>
          <a:lstStyle/>
          <a:p>
            <a:r>
              <a:rPr lang="en-US" smtClean="0"/>
              <a:t>Global Design Effort</a:t>
            </a:r>
          </a:p>
        </p:txBody>
      </p:sp>
      <p:sp>
        <p:nvSpPr>
          <p:cNvPr id="8196" name="Rectangle 5"/>
          <p:cNvSpPr>
            <a:spLocks noGrp="1" noChangeArrowheads="1"/>
          </p:cNvSpPr>
          <p:nvPr>
            <p:ph type="sldNum" sz="quarter" idx="12"/>
          </p:nvPr>
        </p:nvSpPr>
        <p:spPr>
          <a:noFill/>
        </p:spPr>
        <p:txBody>
          <a:bodyPr/>
          <a:lstStyle/>
          <a:p>
            <a:fld id="{E1212A01-6A13-4728-AF8C-26BE101EC0D4}" type="slidenum">
              <a:rPr lang="en-US" smtClean="0"/>
              <a:pPr/>
              <a:t>10</a:t>
            </a:fld>
            <a:endParaRPr lang="en-US" smtClean="0"/>
          </a:p>
        </p:txBody>
      </p:sp>
      <p:sp>
        <p:nvSpPr>
          <p:cNvPr id="8197" name="Rectangle 2"/>
          <p:cNvSpPr>
            <a:spLocks noGrp="1" noChangeArrowheads="1"/>
          </p:cNvSpPr>
          <p:nvPr>
            <p:ph type="ctrTitle"/>
          </p:nvPr>
        </p:nvSpPr>
        <p:spPr>
          <a:xfrm>
            <a:off x="609600" y="1524000"/>
            <a:ext cx="7772400" cy="1600200"/>
          </a:xfrm>
        </p:spPr>
        <p:txBody>
          <a:bodyPr>
            <a:normAutofit fontScale="90000"/>
          </a:bodyPr>
          <a:lstStyle/>
          <a:p>
            <a:pPr eaLnBrk="1" hangingPunct="1"/>
            <a:r>
              <a:rPr lang="en-US" b="1" smtClean="0"/>
              <a:t>Brief Overview of Interaction Region</a:t>
            </a:r>
            <a:br>
              <a:rPr lang="en-US" b="1" smtClean="0"/>
            </a:br>
            <a:r>
              <a:rPr lang="en-US" b="1" smtClean="0"/>
              <a:t>Conventional Facilities in RDR Times</a:t>
            </a:r>
          </a:p>
        </p:txBody>
      </p:sp>
      <p:sp>
        <p:nvSpPr>
          <p:cNvPr id="8198" name="Rectangle 3"/>
          <p:cNvSpPr>
            <a:spLocks noGrp="1" noChangeArrowheads="1"/>
          </p:cNvSpPr>
          <p:nvPr>
            <p:ph type="subTitle" idx="1"/>
          </p:nvPr>
        </p:nvSpPr>
        <p:spPr>
          <a:xfrm>
            <a:off x="1371600" y="4114800"/>
            <a:ext cx="6400800" cy="1752600"/>
          </a:xfrm>
        </p:spPr>
        <p:txBody>
          <a:bodyPr/>
          <a:lstStyle/>
          <a:p>
            <a:pPr eaLnBrk="1" hangingPunct="1"/>
            <a:r>
              <a:rPr lang="en-US" smtClean="0"/>
              <a:t>Presenter</a:t>
            </a:r>
          </a:p>
          <a:p>
            <a:pPr eaLnBrk="1" hangingPunct="1"/>
            <a:r>
              <a:rPr lang="en-US" smtClean="0"/>
              <a:t>Tom Lackowski</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drir"/>
          <p:cNvPicPr>
            <a:picLocks noChangeAspect="1" noChangeArrowheads="1"/>
          </p:cNvPicPr>
          <p:nvPr/>
        </p:nvPicPr>
        <p:blipFill>
          <a:blip r:embed="rId3"/>
          <a:srcRect l="1772" t="20810" r="62894" b="31003"/>
          <a:stretch>
            <a:fillRect/>
          </a:stretch>
        </p:blipFill>
        <p:spPr bwMode="auto">
          <a:xfrm>
            <a:off x="1327150" y="788988"/>
            <a:ext cx="5945188" cy="5637212"/>
          </a:xfrm>
          <a:prstGeom prst="rect">
            <a:avLst/>
          </a:prstGeom>
          <a:gradFill rotWithShape="1">
            <a:gsLst>
              <a:gs pos="0">
                <a:schemeClr val="bg1">
                  <a:alpha val="50000"/>
                </a:schemeClr>
              </a:gs>
              <a:gs pos="100000">
                <a:srgbClr val="FFFFFF">
                  <a:alpha val="50000"/>
                </a:srgbClr>
              </a:gs>
            </a:gsLst>
            <a:lin ang="5400000" scaled="1"/>
          </a:gradFill>
          <a:ln w="9525">
            <a:noFill/>
            <a:miter lim="800000"/>
            <a:headEnd/>
            <a:tailEnd/>
          </a:ln>
        </p:spPr>
      </p:pic>
      <p:sp>
        <p:nvSpPr>
          <p:cNvPr id="15363" name="Text Box 5"/>
          <p:cNvSpPr txBox="1">
            <a:spLocks noChangeArrowheads="1"/>
          </p:cNvSpPr>
          <p:nvPr/>
        </p:nvSpPr>
        <p:spPr bwMode="auto">
          <a:xfrm>
            <a:off x="2209800" y="166688"/>
            <a:ext cx="5614988" cy="396875"/>
          </a:xfrm>
          <a:prstGeom prst="rect">
            <a:avLst/>
          </a:prstGeom>
          <a:noFill/>
          <a:ln w="9525">
            <a:noFill/>
            <a:miter lim="800000"/>
            <a:headEnd/>
            <a:tailEnd/>
          </a:ln>
        </p:spPr>
        <p:txBody>
          <a:bodyPr>
            <a:spAutoFit/>
          </a:bodyPr>
          <a:lstStyle/>
          <a:p>
            <a:pPr eaLnBrk="1" fontAlgn="base" hangingPunct="1">
              <a:spcBef>
                <a:spcPct val="50000"/>
              </a:spcBef>
            </a:pPr>
            <a:r>
              <a:rPr lang="en-US" b="1">
                <a:solidFill>
                  <a:srgbClr val="23346C"/>
                </a:solidFill>
              </a:rPr>
              <a:t>RDR Baseline Layouts for Interaction Region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Current Geometry</a:t>
            </a:r>
          </a:p>
        </p:txBody>
      </p:sp>
      <p:pic>
        <p:nvPicPr>
          <p:cNvPr id="31747" name="Content Placeholder 6" descr="11TUNNEL DRAWING SET (11-20-2009).jpg"/>
          <p:cNvPicPr>
            <a:picLocks noGrp="1" noChangeAspect="1"/>
          </p:cNvPicPr>
          <p:nvPr>
            <p:ph idx="1"/>
          </p:nvPr>
        </p:nvPicPr>
        <p:blipFill>
          <a:blip r:embed="rId3"/>
          <a:srcRect/>
          <a:stretch>
            <a:fillRect/>
          </a:stretch>
        </p:blipFill>
        <p:spPr>
          <a:xfrm>
            <a:off x="444500" y="1752600"/>
            <a:ext cx="8420100" cy="3886200"/>
          </a:xfrm>
        </p:spPr>
      </p:pic>
      <p:sp>
        <p:nvSpPr>
          <p:cNvPr id="31748" name="Date Placeholder 3"/>
          <p:cNvSpPr>
            <a:spLocks noGrp="1"/>
          </p:cNvSpPr>
          <p:nvPr>
            <p:ph type="dt" sz="quarter" idx="4294967295"/>
          </p:nvPr>
        </p:nvSpPr>
        <p:spPr>
          <a:xfrm>
            <a:off x="381000" y="6400800"/>
            <a:ext cx="2438400" cy="457200"/>
          </a:xfrm>
          <a:prstGeom prst="rect">
            <a:avLst/>
          </a:prstGeom>
          <a:noFill/>
        </p:spPr>
        <p:txBody>
          <a:bodyPr/>
          <a:lstStyle/>
          <a:p>
            <a:r>
              <a:rPr lang="en-US" smtClean="0"/>
              <a:t>!0/2010        IWLC2010</a:t>
            </a:r>
          </a:p>
        </p:txBody>
      </p:sp>
      <p:sp>
        <p:nvSpPr>
          <p:cNvPr id="31749" name="Footer Placeholder 4"/>
          <p:cNvSpPr>
            <a:spLocks noGrp="1"/>
          </p:cNvSpPr>
          <p:nvPr>
            <p:ph type="ftr" sz="quarter" idx="4294967295"/>
          </p:nvPr>
        </p:nvSpPr>
        <p:spPr>
          <a:xfrm>
            <a:off x="3124200" y="6400800"/>
            <a:ext cx="2895600" cy="457200"/>
          </a:xfrm>
          <a:prstGeom prst="rect">
            <a:avLst/>
          </a:prstGeom>
          <a:noFill/>
        </p:spPr>
        <p:txBody>
          <a:bodyPr/>
          <a:lstStyle/>
          <a:p>
            <a:r>
              <a:rPr lang="en-US" smtClean="0"/>
              <a:t>Global Design Effort</a:t>
            </a:r>
          </a:p>
        </p:txBody>
      </p:sp>
      <p:sp>
        <p:nvSpPr>
          <p:cNvPr id="31750" name="Slide Number Placeholder 5"/>
          <p:cNvSpPr>
            <a:spLocks noGrp="1"/>
          </p:cNvSpPr>
          <p:nvPr>
            <p:ph type="sldNum" sz="quarter" idx="12"/>
          </p:nvPr>
        </p:nvSpPr>
        <p:spPr>
          <a:noFill/>
        </p:spPr>
        <p:txBody>
          <a:bodyPr/>
          <a:lstStyle/>
          <a:p>
            <a:fld id="{0D289B97-DE90-4F72-9337-823C21FC6F72}" type="slidenum">
              <a:rPr lang="en-US" smtClean="0"/>
              <a:pPr/>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13</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5831586" y="2635756"/>
            <a:ext cx="1803654" cy="4846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4294967295"/>
          </p:nvPr>
        </p:nvSpPr>
        <p:spPr>
          <a:xfrm>
            <a:off x="457200" y="6245225"/>
            <a:ext cx="2133600" cy="476250"/>
          </a:xfrm>
          <a:prstGeom prst="rect">
            <a:avLst/>
          </a:prstGeom>
        </p:spPr>
        <p:txBody>
          <a:bodyPr/>
          <a:lstStyle/>
          <a:p>
            <a:pPr>
              <a:defRPr/>
            </a:pPr>
            <a:r>
              <a:rPr lang="en-US" smtClean="0"/>
              <a:t>19/10/2010</a:t>
            </a:r>
            <a:endParaRPr lang="en-GB" dirty="0"/>
          </a:p>
        </p:txBody>
      </p:sp>
      <p:sp>
        <p:nvSpPr>
          <p:cNvPr id="7" name="Slide Number Placeholder 6"/>
          <p:cNvSpPr>
            <a:spLocks noGrp="1"/>
          </p:cNvSpPr>
          <p:nvPr>
            <p:ph type="sldNum" sz="quarter" idx="12"/>
          </p:nvPr>
        </p:nvSpPr>
        <p:spPr/>
        <p:txBody>
          <a:bodyPr/>
          <a:lstStyle/>
          <a:p>
            <a:fld id="{CC29EB5A-5FAA-4D26-8F08-19D637B5681D}" type="slidenum">
              <a:rPr lang="en-GB" smtClean="0"/>
              <a:pPr/>
              <a:t>14</a:t>
            </a:fld>
            <a:endParaRPr lang="en-GB"/>
          </a:p>
        </p:txBody>
      </p:sp>
      <p:sp>
        <p:nvSpPr>
          <p:cNvPr id="8" name="Footer Placeholder 7"/>
          <p:cNvSpPr>
            <a:spLocks noGrp="1"/>
          </p:cNvSpPr>
          <p:nvPr>
            <p:ph type="ftr" sz="quarter" idx="4294967295"/>
          </p:nvPr>
        </p:nvSpPr>
        <p:spPr>
          <a:xfrm>
            <a:off x="3124200" y="6356350"/>
            <a:ext cx="2895600" cy="365125"/>
          </a:xfrm>
          <a:prstGeom prst="rect">
            <a:avLst/>
          </a:prstGeom>
        </p:spPr>
        <p:txBody>
          <a:bodyPr/>
          <a:lstStyle/>
          <a:p>
            <a:r>
              <a:rPr lang="en-US" smtClean="0"/>
              <a:t>martin.gastal@cern.ch</a:t>
            </a:r>
            <a:endParaRPr lang="en-GB"/>
          </a:p>
        </p:txBody>
      </p:sp>
      <p:cxnSp>
        <p:nvCxnSpPr>
          <p:cNvPr id="10" name="Straight Connector 9"/>
          <p:cNvCxnSpPr/>
          <p:nvPr/>
        </p:nvCxnSpPr>
        <p:spPr>
          <a:xfrm>
            <a:off x="2038350" y="4657725"/>
            <a:ext cx="5057775"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036619" y="4749284"/>
            <a:ext cx="1390124" cy="1200329"/>
          </a:xfrm>
          <a:prstGeom prst="rect">
            <a:avLst/>
          </a:prstGeom>
          <a:ln>
            <a:noFill/>
          </a:ln>
        </p:spPr>
        <p:txBody>
          <a:bodyPr wrap="none">
            <a:spAutoFit/>
          </a:bodyPr>
          <a:lstStyle/>
          <a:p>
            <a:pPr algn="ctr"/>
            <a:r>
              <a:rPr lang="en-GB" i="1" dirty="0" smtClean="0">
                <a:solidFill>
                  <a:srgbClr val="CC3300"/>
                </a:solidFill>
              </a:rPr>
              <a:t>GS-SEM</a:t>
            </a:r>
          </a:p>
          <a:p>
            <a:pPr algn="ctr"/>
            <a:r>
              <a:rPr lang="en-GB" i="1" dirty="0" smtClean="0">
                <a:solidFill>
                  <a:srgbClr val="CC3300"/>
                </a:solidFill>
              </a:rPr>
              <a:t>J Osborne</a:t>
            </a:r>
          </a:p>
          <a:p>
            <a:pPr algn="ctr"/>
            <a:r>
              <a:rPr lang="en-GB" i="1" dirty="0" smtClean="0">
                <a:solidFill>
                  <a:srgbClr val="CC3300"/>
                </a:solidFill>
              </a:rPr>
              <a:t>N </a:t>
            </a:r>
            <a:r>
              <a:rPr lang="en-GB" i="1" dirty="0" err="1" smtClean="0">
                <a:solidFill>
                  <a:srgbClr val="CC3300"/>
                </a:solidFill>
              </a:rPr>
              <a:t>Baddams</a:t>
            </a:r>
            <a:endParaRPr lang="en-GB" i="1" dirty="0" smtClean="0">
              <a:solidFill>
                <a:srgbClr val="CC3300"/>
              </a:solidFill>
            </a:endParaRPr>
          </a:p>
          <a:p>
            <a:pPr algn="ctr"/>
            <a:r>
              <a:rPr lang="en-GB" i="1" dirty="0" smtClean="0">
                <a:solidFill>
                  <a:srgbClr val="CC3300"/>
                </a:solidFill>
              </a:rPr>
              <a:t>A Kosmicki</a:t>
            </a:r>
            <a:endParaRPr lang="en-GB" dirty="0"/>
          </a:p>
        </p:txBody>
      </p:sp>
      <p:sp>
        <p:nvSpPr>
          <p:cNvPr id="13" name="Rectangle 12"/>
          <p:cNvSpPr/>
          <p:nvPr/>
        </p:nvSpPr>
        <p:spPr>
          <a:xfrm>
            <a:off x="2967139" y="4749284"/>
            <a:ext cx="1031051" cy="646331"/>
          </a:xfrm>
          <a:prstGeom prst="rect">
            <a:avLst/>
          </a:prstGeom>
          <a:ln>
            <a:noFill/>
          </a:ln>
        </p:spPr>
        <p:txBody>
          <a:bodyPr wrap="none">
            <a:spAutoFit/>
          </a:bodyPr>
          <a:lstStyle/>
          <a:p>
            <a:pPr algn="ctr"/>
            <a:r>
              <a:rPr lang="en-GB" i="1" dirty="0" smtClean="0">
                <a:solidFill>
                  <a:srgbClr val="CC3300"/>
                </a:solidFill>
              </a:rPr>
              <a:t>EN-CV</a:t>
            </a:r>
          </a:p>
          <a:p>
            <a:pPr algn="ctr"/>
            <a:r>
              <a:rPr lang="en-GB" i="1" dirty="0" smtClean="0">
                <a:solidFill>
                  <a:srgbClr val="CC3300"/>
                </a:solidFill>
              </a:rPr>
              <a:t>M Nonis</a:t>
            </a:r>
          </a:p>
        </p:txBody>
      </p:sp>
      <p:sp>
        <p:nvSpPr>
          <p:cNvPr id="14" name="Rectangle 13"/>
          <p:cNvSpPr/>
          <p:nvPr/>
        </p:nvSpPr>
        <p:spPr>
          <a:xfrm>
            <a:off x="3995839" y="4749284"/>
            <a:ext cx="1107996" cy="646331"/>
          </a:xfrm>
          <a:prstGeom prst="rect">
            <a:avLst/>
          </a:prstGeom>
          <a:ln>
            <a:noFill/>
          </a:ln>
        </p:spPr>
        <p:txBody>
          <a:bodyPr wrap="none">
            <a:spAutoFit/>
          </a:bodyPr>
          <a:lstStyle/>
          <a:p>
            <a:pPr algn="ctr"/>
            <a:r>
              <a:rPr lang="en-GB" i="1" dirty="0" smtClean="0">
                <a:solidFill>
                  <a:srgbClr val="CC3300"/>
                </a:solidFill>
              </a:rPr>
              <a:t>EN-MEF</a:t>
            </a:r>
          </a:p>
          <a:p>
            <a:pPr algn="ctr"/>
            <a:r>
              <a:rPr lang="en-GB" i="1" dirty="0" smtClean="0">
                <a:solidFill>
                  <a:srgbClr val="CC3300"/>
                </a:solidFill>
              </a:rPr>
              <a:t>M Gastal</a:t>
            </a:r>
          </a:p>
        </p:txBody>
      </p:sp>
      <p:sp>
        <p:nvSpPr>
          <p:cNvPr id="15" name="Rectangle 14"/>
          <p:cNvSpPr/>
          <p:nvPr/>
        </p:nvSpPr>
        <p:spPr>
          <a:xfrm>
            <a:off x="6358039" y="4749284"/>
            <a:ext cx="1184940" cy="1477328"/>
          </a:xfrm>
          <a:prstGeom prst="rect">
            <a:avLst/>
          </a:prstGeom>
          <a:ln>
            <a:noFill/>
          </a:ln>
        </p:spPr>
        <p:txBody>
          <a:bodyPr wrap="none">
            <a:spAutoFit/>
          </a:bodyPr>
          <a:lstStyle/>
          <a:p>
            <a:pPr algn="ctr"/>
            <a:r>
              <a:rPr lang="en-GB" i="1" dirty="0" smtClean="0">
                <a:solidFill>
                  <a:srgbClr val="CC3300"/>
                </a:solidFill>
              </a:rPr>
              <a:t>PH-CMX</a:t>
            </a:r>
          </a:p>
          <a:p>
            <a:pPr algn="ctr"/>
            <a:r>
              <a:rPr lang="en-GB" i="1" dirty="0" smtClean="0">
                <a:solidFill>
                  <a:srgbClr val="CC3300"/>
                </a:solidFill>
              </a:rPr>
              <a:t>A Gaddi</a:t>
            </a:r>
          </a:p>
          <a:p>
            <a:pPr algn="ctr"/>
            <a:r>
              <a:rPr lang="en-GB" i="1" dirty="0" smtClean="0">
                <a:solidFill>
                  <a:srgbClr val="CC3300"/>
                </a:solidFill>
              </a:rPr>
              <a:t>H Gerwig</a:t>
            </a:r>
          </a:p>
          <a:p>
            <a:pPr algn="ctr"/>
            <a:r>
              <a:rPr lang="en-GB" i="1" dirty="0" smtClean="0">
                <a:solidFill>
                  <a:srgbClr val="CC3300"/>
                </a:solidFill>
              </a:rPr>
              <a:t>A Herve</a:t>
            </a:r>
          </a:p>
          <a:p>
            <a:pPr algn="ctr"/>
            <a:r>
              <a:rPr lang="en-GB" i="1" dirty="0" smtClean="0">
                <a:solidFill>
                  <a:srgbClr val="CC3300"/>
                </a:solidFill>
              </a:rPr>
              <a:t>N Siegrist</a:t>
            </a:r>
          </a:p>
        </p:txBody>
      </p:sp>
      <p:sp>
        <p:nvSpPr>
          <p:cNvPr id="16" name="Rectangle 15"/>
          <p:cNvSpPr/>
          <p:nvPr/>
        </p:nvSpPr>
        <p:spPr>
          <a:xfrm>
            <a:off x="1462189" y="4749284"/>
            <a:ext cx="1514197" cy="646331"/>
          </a:xfrm>
          <a:prstGeom prst="rect">
            <a:avLst/>
          </a:prstGeom>
          <a:ln>
            <a:noFill/>
          </a:ln>
        </p:spPr>
        <p:txBody>
          <a:bodyPr wrap="none">
            <a:spAutoFit/>
          </a:bodyPr>
          <a:lstStyle/>
          <a:p>
            <a:pPr algn="ctr"/>
            <a:r>
              <a:rPr lang="en-GB" i="1" dirty="0" smtClean="0">
                <a:solidFill>
                  <a:srgbClr val="CC3300"/>
                </a:solidFill>
              </a:rPr>
              <a:t>DGS-SC</a:t>
            </a:r>
          </a:p>
          <a:p>
            <a:pPr algn="ctr"/>
            <a:r>
              <a:rPr lang="en-GB" i="1" dirty="0" smtClean="0">
                <a:solidFill>
                  <a:srgbClr val="CC3300"/>
                </a:solidFill>
              </a:rPr>
              <a:t>F Corsanego</a:t>
            </a:r>
          </a:p>
        </p:txBody>
      </p:sp>
      <p:sp>
        <p:nvSpPr>
          <p:cNvPr id="18" name="Rectangle 17"/>
          <p:cNvSpPr/>
          <p:nvPr/>
        </p:nvSpPr>
        <p:spPr>
          <a:xfrm>
            <a:off x="3026026" y="4130159"/>
            <a:ext cx="3124573" cy="523220"/>
          </a:xfrm>
          <a:prstGeom prst="rect">
            <a:avLst/>
          </a:prstGeom>
          <a:ln>
            <a:noFill/>
          </a:ln>
        </p:spPr>
        <p:txBody>
          <a:bodyPr wrap="none">
            <a:spAutoFit/>
          </a:bodyPr>
          <a:lstStyle/>
          <a:p>
            <a:pPr algn="ctr"/>
            <a:r>
              <a:rPr lang="en-GB" sz="2800" dirty="0" smtClean="0">
                <a:solidFill>
                  <a:srgbClr val="CC3300"/>
                </a:solidFill>
              </a:rPr>
              <a:t>Contributions from</a:t>
            </a:r>
          </a:p>
        </p:txBody>
      </p:sp>
      <p:pic>
        <p:nvPicPr>
          <p:cNvPr id="17" name="Picture 16"/>
          <p:cNvPicPr>
            <a:picLocks noChangeAspect="1"/>
          </p:cNvPicPr>
          <p:nvPr/>
        </p:nvPicPr>
        <p:blipFill>
          <a:blip r:embed="rId3"/>
          <a:stretch>
            <a:fillRect/>
          </a:stretch>
        </p:blipFill>
        <p:spPr>
          <a:xfrm>
            <a:off x="204929" y="63292"/>
            <a:ext cx="8803762" cy="602363"/>
          </a:xfrm>
          <a:prstGeom prst="rect">
            <a:avLst/>
          </a:prstGeom>
        </p:spPr>
      </p:pic>
      <p:pic>
        <p:nvPicPr>
          <p:cNvPr id="19" name="Picture 8" descr="CERN400small"/>
          <p:cNvPicPr>
            <a:picLocks noChangeAspect="1" noChangeArrowheads="1"/>
          </p:cNvPicPr>
          <p:nvPr/>
        </p:nvPicPr>
        <p:blipFill>
          <a:blip r:embed="rId4">
            <a:lum bright="18000" contrast="6000"/>
          </a:blip>
          <a:srcRect/>
          <a:stretch>
            <a:fillRect/>
          </a:stretch>
        </p:blipFill>
        <p:spPr bwMode="auto">
          <a:xfrm>
            <a:off x="8011788" y="747557"/>
            <a:ext cx="1006475" cy="1006475"/>
          </a:xfrm>
          <a:prstGeom prst="rect">
            <a:avLst/>
          </a:prstGeom>
          <a:noFill/>
        </p:spPr>
      </p:pic>
      <p:pic>
        <p:nvPicPr>
          <p:cNvPr id="20" name="Picture 19" descr="CLIC-Logo-Color-72.png"/>
          <p:cNvPicPr>
            <a:picLocks noChangeAspect="1"/>
          </p:cNvPicPr>
          <p:nvPr/>
        </p:nvPicPr>
        <p:blipFill>
          <a:blip r:embed="rId5"/>
          <a:stretch>
            <a:fillRect/>
          </a:stretch>
        </p:blipFill>
        <p:spPr>
          <a:xfrm>
            <a:off x="6837206" y="606800"/>
            <a:ext cx="1262702" cy="1262702"/>
          </a:xfrm>
          <a:prstGeom prst="rect">
            <a:avLst/>
          </a:prstGeom>
        </p:spPr>
      </p:pic>
      <p:sp>
        <p:nvSpPr>
          <p:cNvPr id="23" name="Title 1"/>
          <p:cNvSpPr>
            <a:spLocks noGrp="1"/>
          </p:cNvSpPr>
          <p:nvPr>
            <p:ph type="ctrTitle"/>
          </p:nvPr>
        </p:nvSpPr>
        <p:spPr>
          <a:xfrm>
            <a:off x="685800" y="1850880"/>
            <a:ext cx="7772400" cy="1470025"/>
          </a:xfrm>
        </p:spPr>
        <p:txBody>
          <a:bodyPr>
            <a:normAutofit/>
          </a:bodyPr>
          <a:lstStyle/>
          <a:p>
            <a:r>
              <a:rPr lang="en-GB" sz="3600" dirty="0" smtClean="0">
                <a:solidFill>
                  <a:srgbClr val="2D2D8A"/>
                </a:solidFill>
              </a:rPr>
              <a:t>Presentation of the CLIC Experimental Area</a:t>
            </a:r>
            <a:endParaRPr lang="en-GB" sz="3600" dirty="0">
              <a:solidFill>
                <a:srgbClr val="2D2D8A"/>
              </a:solidFill>
            </a:endParaRPr>
          </a:p>
        </p:txBody>
      </p:sp>
      <p:sp>
        <p:nvSpPr>
          <p:cNvPr id="24" name="Subtitle 2"/>
          <p:cNvSpPr>
            <a:spLocks noGrp="1"/>
          </p:cNvSpPr>
          <p:nvPr>
            <p:ph type="subTitle" idx="1"/>
          </p:nvPr>
        </p:nvSpPr>
        <p:spPr>
          <a:xfrm>
            <a:off x="1371600" y="3435007"/>
            <a:ext cx="6400800" cy="1752600"/>
          </a:xfrm>
        </p:spPr>
        <p:txBody>
          <a:bodyPr/>
          <a:lstStyle/>
          <a:p>
            <a:r>
              <a:rPr lang="en-GB" dirty="0" smtClean="0">
                <a:solidFill>
                  <a:schemeClr val="bg2"/>
                </a:solidFill>
              </a:rPr>
              <a:t>Version considered for CDR…</a:t>
            </a:r>
            <a:endParaRPr lang="en-GB" dirty="0">
              <a:solidFill>
                <a:schemeClr val="bg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4294967295"/>
          </p:nvPr>
        </p:nvSpPr>
        <p:spPr>
          <a:xfrm>
            <a:off x="1194289" y="5761038"/>
            <a:ext cx="2133600" cy="365125"/>
          </a:xfrm>
          <a:prstGeom prst="rect">
            <a:avLst/>
          </a:prstGeom>
        </p:spPr>
        <p:txBody>
          <a:bodyPr/>
          <a:lstStyle/>
          <a:p>
            <a:r>
              <a:rPr lang="en-US" smtClean="0"/>
              <a:t>19/10/2010</a:t>
            </a:r>
            <a:endParaRPr lang="en-GB"/>
          </a:p>
        </p:txBody>
      </p:sp>
      <p:sp>
        <p:nvSpPr>
          <p:cNvPr id="5" name="Footer Placeholder 4"/>
          <p:cNvSpPr>
            <a:spLocks noGrp="1"/>
          </p:cNvSpPr>
          <p:nvPr>
            <p:ph type="ftr" sz="quarter" idx="4294967295"/>
          </p:nvPr>
        </p:nvSpPr>
        <p:spPr>
          <a:xfrm>
            <a:off x="3124200" y="6435006"/>
            <a:ext cx="2895600" cy="365125"/>
          </a:xfrm>
          <a:prstGeom prst="rect">
            <a:avLst/>
          </a:prstGeom>
        </p:spPr>
        <p:txBody>
          <a:bodyPr/>
          <a:lstStyle/>
          <a:p>
            <a:r>
              <a:rPr lang="en-US"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15</a:t>
            </a:fld>
            <a:endParaRPr lang="en-GB"/>
          </a:p>
        </p:txBody>
      </p:sp>
      <p:pic>
        <p:nvPicPr>
          <p:cNvPr id="7" name="Picture 6"/>
          <p:cNvPicPr>
            <a:picLocks noChangeAspect="1"/>
          </p:cNvPicPr>
          <p:nvPr/>
        </p:nvPicPr>
        <p:blipFill>
          <a:blip r:embed="rId3"/>
          <a:stretch>
            <a:fillRect/>
          </a:stretch>
        </p:blipFill>
        <p:spPr>
          <a:xfrm>
            <a:off x="0" y="0"/>
            <a:ext cx="9144000" cy="6436998"/>
          </a:xfrm>
          <a:prstGeom prst="rect">
            <a:avLst/>
          </a:prstGeom>
        </p:spPr>
      </p:pic>
      <p:sp>
        <p:nvSpPr>
          <p:cNvPr id="8" name="TextBox 7"/>
          <p:cNvSpPr txBox="1"/>
          <p:nvPr/>
        </p:nvSpPr>
        <p:spPr>
          <a:xfrm>
            <a:off x="3898900" y="673100"/>
            <a:ext cx="4533900" cy="1323439"/>
          </a:xfrm>
          <a:prstGeom prst="rect">
            <a:avLst/>
          </a:prstGeom>
          <a:solidFill>
            <a:srgbClr val="FF6600"/>
          </a:solidFill>
        </p:spPr>
        <p:txBody>
          <a:bodyPr wrap="square" rtlCol="0">
            <a:spAutoFit/>
          </a:bodyPr>
          <a:lstStyle/>
          <a:p>
            <a:r>
              <a:rPr lang="en-GB" sz="1600" dirty="0" smtClean="0"/>
              <a:t>-Two escape galleries have been added to provide an emergency exit towards a shelter area located in the access shaft</a:t>
            </a:r>
          </a:p>
          <a:p>
            <a:r>
              <a:rPr lang="en-GB" sz="1600" dirty="0" smtClean="0"/>
              <a:t>-The galleries will be in overpressure with respect to the caverns</a:t>
            </a:r>
          </a:p>
        </p:txBody>
      </p:sp>
      <p:cxnSp>
        <p:nvCxnSpPr>
          <p:cNvPr id="10" name="Straight Arrow Connector 9"/>
          <p:cNvCxnSpPr>
            <a:stCxn id="8" idx="1"/>
          </p:cNvCxnSpPr>
          <p:nvPr/>
        </p:nvCxnSpPr>
        <p:spPr>
          <a:xfrm rot="10800000" flipV="1">
            <a:off x="2989406" y="1334820"/>
            <a:ext cx="909495" cy="110748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8" idx="1"/>
          </p:cNvCxnSpPr>
          <p:nvPr/>
        </p:nvCxnSpPr>
        <p:spPr>
          <a:xfrm rot="10800000" flipV="1">
            <a:off x="2520462" y="1334819"/>
            <a:ext cx="1378438" cy="243610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4294967295"/>
          </p:nvPr>
        </p:nvSpPr>
        <p:spPr>
          <a:xfrm>
            <a:off x="457200" y="6435006"/>
            <a:ext cx="2133600" cy="365125"/>
          </a:xfrm>
          <a:prstGeom prst="rect">
            <a:avLst/>
          </a:prstGeom>
        </p:spPr>
        <p:txBody>
          <a:bodyPr/>
          <a:lstStyle/>
          <a:p>
            <a:r>
              <a:rPr lang="en-US" smtClean="0"/>
              <a:t>19/10/2010</a:t>
            </a:r>
            <a:endParaRPr lang="en-GB"/>
          </a:p>
        </p:txBody>
      </p:sp>
      <p:sp>
        <p:nvSpPr>
          <p:cNvPr id="5" name="Footer Placeholder 4"/>
          <p:cNvSpPr>
            <a:spLocks noGrp="1"/>
          </p:cNvSpPr>
          <p:nvPr>
            <p:ph type="ftr" sz="quarter" idx="4294967295"/>
          </p:nvPr>
        </p:nvSpPr>
        <p:spPr>
          <a:xfrm>
            <a:off x="3124200" y="6435006"/>
            <a:ext cx="2895600" cy="365125"/>
          </a:xfrm>
          <a:prstGeom prst="rect">
            <a:avLst/>
          </a:prstGeom>
        </p:spPr>
        <p:txBody>
          <a:bodyPr/>
          <a:lstStyle/>
          <a:p>
            <a:r>
              <a:rPr lang="en-US"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16</a:t>
            </a:fld>
            <a:endParaRPr lang="en-GB"/>
          </a:p>
        </p:txBody>
      </p:sp>
      <p:pic>
        <p:nvPicPr>
          <p:cNvPr id="7" name="Picture 6"/>
          <p:cNvPicPr>
            <a:picLocks noChangeAspect="1"/>
          </p:cNvPicPr>
          <p:nvPr/>
        </p:nvPicPr>
        <p:blipFill>
          <a:blip r:embed="rId3"/>
          <a:stretch>
            <a:fillRect/>
          </a:stretch>
        </p:blipFill>
        <p:spPr>
          <a:xfrm>
            <a:off x="0" y="0"/>
            <a:ext cx="9144000" cy="6436998"/>
          </a:xfrm>
          <a:prstGeom prst="rect">
            <a:avLst/>
          </a:prstGeom>
        </p:spPr>
      </p:pic>
      <p:sp>
        <p:nvSpPr>
          <p:cNvPr id="8" name="TextBox 7"/>
          <p:cNvSpPr txBox="1"/>
          <p:nvPr/>
        </p:nvSpPr>
        <p:spPr>
          <a:xfrm>
            <a:off x="3410439" y="5108331"/>
            <a:ext cx="4533900" cy="830997"/>
          </a:xfrm>
          <a:prstGeom prst="rect">
            <a:avLst/>
          </a:prstGeom>
          <a:solidFill>
            <a:srgbClr val="FF6600"/>
          </a:solidFill>
        </p:spPr>
        <p:txBody>
          <a:bodyPr wrap="square" rtlCol="0">
            <a:spAutoFit/>
          </a:bodyPr>
          <a:lstStyle/>
          <a:p>
            <a:r>
              <a:rPr lang="en-GB" sz="1600" dirty="0" smtClean="0"/>
              <a:t>-One 20ton overhead crane would be installed in each cavern.</a:t>
            </a:r>
          </a:p>
          <a:p>
            <a:r>
              <a:rPr lang="en-GB" sz="1600" dirty="0" smtClean="0"/>
              <a:t>-Based on the CMS concept</a:t>
            </a:r>
          </a:p>
        </p:txBody>
      </p:sp>
      <p:cxnSp>
        <p:nvCxnSpPr>
          <p:cNvPr id="10" name="Straight Arrow Connector 9"/>
          <p:cNvCxnSpPr>
            <a:stCxn id="8" idx="0"/>
          </p:cNvCxnSpPr>
          <p:nvPr/>
        </p:nvCxnSpPr>
        <p:spPr>
          <a:xfrm rot="16200000" flipV="1">
            <a:off x="4641608" y="4072550"/>
            <a:ext cx="1122484" cy="94907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flipH="1" flipV="1">
            <a:off x="5187463" y="4445002"/>
            <a:ext cx="1123461" cy="16607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7" name="Picture 15" descr="DSCN0002"/>
          <p:cNvPicPr>
            <a:picLocks noChangeAspect="1" noChangeArrowheads="1"/>
          </p:cNvPicPr>
          <p:nvPr/>
        </p:nvPicPr>
        <p:blipFill>
          <a:blip r:embed="rId4"/>
          <a:srcRect/>
          <a:stretch>
            <a:fillRect/>
          </a:stretch>
        </p:blipFill>
        <p:spPr bwMode="auto">
          <a:xfrm>
            <a:off x="6173028" y="918306"/>
            <a:ext cx="2709645" cy="203285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3"/>
          <p:cNvSpPr txBox="1">
            <a:spLocks noChangeArrowheads="1"/>
          </p:cNvSpPr>
          <p:nvPr/>
        </p:nvSpPr>
        <p:spPr bwMode="auto">
          <a:xfrm>
            <a:off x="87921" y="85613"/>
            <a:ext cx="7854464" cy="1077218"/>
          </a:xfrm>
          <a:prstGeom prst="rect">
            <a:avLst/>
          </a:prstGeom>
          <a:noFill/>
          <a:ln w="9525">
            <a:noFill/>
            <a:miter lim="800000"/>
            <a:headEnd/>
            <a:tailEnd/>
          </a:ln>
        </p:spPr>
        <p:txBody>
          <a:bodyPr wrap="square">
            <a:spAutoFit/>
          </a:bodyPr>
          <a:lstStyle/>
          <a:p>
            <a:pPr algn="just">
              <a:spcBef>
                <a:spcPts val="0"/>
              </a:spcBef>
            </a:pPr>
            <a:r>
              <a:rPr lang="en-US" sz="1600" dirty="0" smtClean="0">
                <a:solidFill>
                  <a:schemeClr val="accent2"/>
                </a:solidFill>
              </a:rPr>
              <a:t>Initial assumption to be confirmed by RP:</a:t>
            </a:r>
          </a:p>
          <a:p>
            <a:pPr algn="just">
              <a:spcBef>
                <a:spcPts val="0"/>
              </a:spcBef>
            </a:pPr>
            <a:r>
              <a:rPr lang="en-US" sz="1600" dirty="0" smtClean="0">
                <a:solidFill>
                  <a:srgbClr val="FF0000"/>
                </a:solidFill>
              </a:rPr>
              <a:t>→ </a:t>
            </a:r>
            <a:r>
              <a:rPr lang="en-US" sz="1600" dirty="0" smtClean="0">
                <a:solidFill>
                  <a:schemeClr val="accent2"/>
                </a:solidFill>
              </a:rPr>
              <a:t>The interaction region should be a ventilation sector separated from the caverns</a:t>
            </a:r>
          </a:p>
          <a:p>
            <a:pPr algn="just">
              <a:spcBef>
                <a:spcPts val="0"/>
              </a:spcBef>
              <a:buClr>
                <a:srgbClr val="FF0000"/>
              </a:buClr>
              <a:buFont typeface="Lucida Grande"/>
              <a:buChar char="→"/>
            </a:pPr>
            <a:r>
              <a:rPr lang="en-US" sz="1600" dirty="0" smtClean="0">
                <a:solidFill>
                  <a:schemeClr val="accent2"/>
                </a:solidFill>
              </a:rPr>
              <a:t> Dynamic confinement to be considered </a:t>
            </a:r>
          </a:p>
          <a:p>
            <a:pPr algn="just">
              <a:spcBef>
                <a:spcPts val="0"/>
              </a:spcBef>
              <a:buFont typeface="Arial"/>
              <a:buChar char="•"/>
            </a:pPr>
            <a:endParaRPr lang="en-US" sz="1600" dirty="0" smtClean="0">
              <a:solidFill>
                <a:schemeClr val="accent2"/>
              </a:solidFill>
            </a:endParaRPr>
          </a:p>
        </p:txBody>
      </p:sp>
      <p:sp>
        <p:nvSpPr>
          <p:cNvPr id="7" name="Date Placeholder 6"/>
          <p:cNvSpPr>
            <a:spLocks noGrp="1"/>
          </p:cNvSpPr>
          <p:nvPr>
            <p:ph type="dt" sz="half" idx="4294967295"/>
          </p:nvPr>
        </p:nvSpPr>
        <p:spPr>
          <a:xfrm>
            <a:off x="457200" y="6245225"/>
            <a:ext cx="2133600" cy="476250"/>
          </a:xfrm>
          <a:prstGeom prst="rect">
            <a:avLst/>
          </a:prstGeom>
        </p:spPr>
        <p:txBody>
          <a:bodyPr/>
          <a:lstStyle/>
          <a:p>
            <a:pPr>
              <a:defRPr/>
            </a:pPr>
            <a:r>
              <a:rPr lang="en-US" smtClean="0"/>
              <a:t>19/10/2010</a:t>
            </a:r>
            <a:endParaRPr lang="en-GB"/>
          </a:p>
        </p:txBody>
      </p:sp>
      <p:sp>
        <p:nvSpPr>
          <p:cNvPr id="9" name="Footer Placeholder 8"/>
          <p:cNvSpPr>
            <a:spLocks noGrp="1"/>
          </p:cNvSpPr>
          <p:nvPr>
            <p:ph type="ftr" sz="quarter" idx="4294967295"/>
          </p:nvPr>
        </p:nvSpPr>
        <p:spPr>
          <a:xfrm>
            <a:off x="3124200" y="6435006"/>
            <a:ext cx="2895600" cy="365125"/>
          </a:xfrm>
          <a:prstGeom prst="rect">
            <a:avLst/>
          </a:prstGeom>
        </p:spPr>
        <p:txBody>
          <a:bodyPr/>
          <a:lstStyle/>
          <a:p>
            <a:r>
              <a:rPr lang="en-US" smtClean="0"/>
              <a:t>martin.gastal@cern.ch</a:t>
            </a:r>
            <a:endParaRPr lang="en-GB"/>
          </a:p>
        </p:txBody>
      </p:sp>
      <p:sp>
        <p:nvSpPr>
          <p:cNvPr id="10" name="Slide Number Placeholder 9"/>
          <p:cNvSpPr>
            <a:spLocks noGrp="1"/>
          </p:cNvSpPr>
          <p:nvPr>
            <p:ph type="sldNum" sz="quarter" idx="12"/>
          </p:nvPr>
        </p:nvSpPr>
        <p:spPr/>
        <p:txBody>
          <a:bodyPr/>
          <a:lstStyle/>
          <a:p>
            <a:fld id="{CC29EB5A-5FAA-4D26-8F08-19D637B5681D}" type="slidenum">
              <a:rPr lang="en-GB" smtClean="0"/>
              <a:pPr/>
              <a:t>17</a:t>
            </a:fld>
            <a:endParaRPr lang="en-GB"/>
          </a:p>
        </p:txBody>
      </p:sp>
      <p:pic>
        <p:nvPicPr>
          <p:cNvPr id="32" name="Picture 31"/>
          <p:cNvPicPr>
            <a:picLocks noChangeAspect="1"/>
          </p:cNvPicPr>
          <p:nvPr/>
        </p:nvPicPr>
        <p:blipFill>
          <a:blip r:embed="rId3"/>
          <a:stretch>
            <a:fillRect/>
          </a:stretch>
        </p:blipFill>
        <p:spPr>
          <a:xfrm rot="16200000">
            <a:off x="3192270" y="-1254572"/>
            <a:ext cx="2921000" cy="7130001"/>
          </a:xfrm>
          <a:prstGeom prst="rect">
            <a:avLst/>
          </a:prstGeom>
        </p:spPr>
      </p:pic>
      <p:sp>
        <p:nvSpPr>
          <p:cNvPr id="14" name="Rectangle 13"/>
          <p:cNvSpPr/>
          <p:nvPr/>
        </p:nvSpPr>
        <p:spPr>
          <a:xfrm rot="16200000">
            <a:off x="4604522" y="1430314"/>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rot="16200000">
            <a:off x="4600277" y="2154711"/>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rot="16200000" flipV="1">
            <a:off x="4436264" y="2364286"/>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flipV="1">
            <a:off x="4441179" y="1700608"/>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Content Placeholder 12" descr="TAS_pt5.jpg"/>
          <p:cNvPicPr>
            <a:picLocks noChangeAspect="1"/>
          </p:cNvPicPr>
          <p:nvPr/>
        </p:nvPicPr>
        <p:blipFill>
          <a:blip r:embed="rId4" cstate="print"/>
          <a:srcRect/>
          <a:stretch>
            <a:fillRect/>
          </a:stretch>
        </p:blipFill>
        <p:spPr>
          <a:xfrm>
            <a:off x="0" y="3873500"/>
            <a:ext cx="8229600" cy="2984500"/>
          </a:xfrm>
          <a:prstGeom prst="rect">
            <a:avLst/>
          </a:prstGeom>
          <a:ln>
            <a:solidFill>
              <a:srgbClr val="FF0000"/>
            </a:solidFill>
          </a:ln>
        </p:spPr>
      </p:pic>
      <p:sp>
        <p:nvSpPr>
          <p:cNvPr id="18" name="Rectangle 17"/>
          <p:cNvSpPr/>
          <p:nvPr/>
        </p:nvSpPr>
        <p:spPr>
          <a:xfrm>
            <a:off x="6096000" y="6581775"/>
            <a:ext cx="1857375" cy="257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USC55</a:t>
            </a:r>
            <a:r>
              <a:rPr lang="en-GB" sz="1200" b="1" dirty="0" smtClean="0">
                <a:solidFill>
                  <a:schemeClr val="tx2"/>
                </a:solidFill>
              </a:rPr>
              <a:t> – P</a:t>
            </a:r>
            <a:r>
              <a:rPr lang="en-GB" sz="1200" b="1" baseline="-25000" dirty="0" smtClean="0">
                <a:solidFill>
                  <a:schemeClr val="tx2"/>
                </a:solidFill>
              </a:rPr>
              <a:t>UXC55</a:t>
            </a:r>
            <a:r>
              <a:rPr lang="en-GB" sz="1200" b="1" dirty="0" smtClean="0">
                <a:solidFill>
                  <a:schemeClr val="tx2"/>
                </a:solidFill>
              </a:rPr>
              <a:t> = 20Pa</a:t>
            </a:r>
            <a:endParaRPr lang="en-GB" sz="1200" b="1" dirty="0">
              <a:solidFill>
                <a:schemeClr val="tx2"/>
              </a:solidFill>
            </a:endParaRPr>
          </a:p>
        </p:txBody>
      </p:sp>
      <p:cxnSp>
        <p:nvCxnSpPr>
          <p:cNvPr id="19" name="Straight Arrow Connector 18"/>
          <p:cNvCxnSpPr>
            <a:endCxn id="18" idx="1"/>
          </p:cNvCxnSpPr>
          <p:nvPr/>
        </p:nvCxnSpPr>
        <p:spPr>
          <a:xfrm>
            <a:off x="4724432" y="5888058"/>
            <a:ext cx="1371568" cy="8223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28612" y="6500812"/>
            <a:ext cx="1857375" cy="2571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solidFill>
                  <a:schemeClr val="tx2"/>
                </a:solidFill>
              </a:rPr>
              <a:t>P</a:t>
            </a:r>
            <a:r>
              <a:rPr lang="en-GB" sz="1200" b="1" baseline="-25000" dirty="0" err="1" smtClean="0">
                <a:solidFill>
                  <a:schemeClr val="tx2"/>
                </a:solidFill>
              </a:rPr>
              <a:t>Shelter</a:t>
            </a:r>
            <a:r>
              <a:rPr lang="en-GB" sz="1200" b="1" dirty="0" smtClean="0">
                <a:solidFill>
                  <a:schemeClr val="tx2"/>
                </a:solidFill>
              </a:rPr>
              <a:t> – P</a:t>
            </a:r>
            <a:r>
              <a:rPr lang="en-GB" sz="1200" b="1" baseline="-25000" dirty="0" smtClean="0">
                <a:solidFill>
                  <a:schemeClr val="tx2"/>
                </a:solidFill>
              </a:rPr>
              <a:t>USC55</a:t>
            </a:r>
            <a:r>
              <a:rPr lang="en-GB" sz="1200" b="1" dirty="0" smtClean="0">
                <a:solidFill>
                  <a:schemeClr val="tx2"/>
                </a:solidFill>
              </a:rPr>
              <a:t> = 20Pa</a:t>
            </a:r>
            <a:endParaRPr lang="en-GB" sz="1200" b="1" dirty="0">
              <a:solidFill>
                <a:schemeClr val="tx2"/>
              </a:solidFill>
            </a:endParaRPr>
          </a:p>
        </p:txBody>
      </p:sp>
      <p:cxnSp>
        <p:nvCxnSpPr>
          <p:cNvPr id="21" name="Straight Arrow Connector 20"/>
          <p:cNvCxnSpPr>
            <a:endCxn id="20" idx="3"/>
          </p:cNvCxnSpPr>
          <p:nvPr/>
        </p:nvCxnSpPr>
        <p:spPr>
          <a:xfrm rot="10800000" flipV="1">
            <a:off x="2385988" y="6211904"/>
            <a:ext cx="1890767" cy="41749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904984" y="4348146"/>
            <a:ext cx="1857375" cy="2571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UXC55</a:t>
            </a:r>
            <a:r>
              <a:rPr lang="en-GB" sz="1200" b="1" dirty="0" smtClean="0">
                <a:solidFill>
                  <a:schemeClr val="tx2"/>
                </a:solidFill>
              </a:rPr>
              <a:t> – P</a:t>
            </a:r>
            <a:r>
              <a:rPr lang="en-GB" sz="1200" b="1" baseline="-25000" dirty="0" smtClean="0">
                <a:solidFill>
                  <a:schemeClr val="tx2"/>
                </a:solidFill>
              </a:rPr>
              <a:t>S45</a:t>
            </a:r>
            <a:r>
              <a:rPr lang="en-GB" sz="1200" b="1" dirty="0" smtClean="0">
                <a:solidFill>
                  <a:schemeClr val="tx2"/>
                </a:solidFill>
              </a:rPr>
              <a:t> = 20Pa</a:t>
            </a:r>
            <a:endParaRPr lang="en-GB" sz="1200" b="1" dirty="0">
              <a:solidFill>
                <a:schemeClr val="tx2"/>
              </a:solidFill>
            </a:endParaRPr>
          </a:p>
        </p:txBody>
      </p:sp>
      <p:cxnSp>
        <p:nvCxnSpPr>
          <p:cNvPr id="23" name="Straight Arrow Connector 22"/>
          <p:cNvCxnSpPr>
            <a:endCxn id="22" idx="2"/>
          </p:cNvCxnSpPr>
          <p:nvPr/>
        </p:nvCxnSpPr>
        <p:spPr>
          <a:xfrm rot="10800000">
            <a:off x="2833672" y="4605321"/>
            <a:ext cx="833482" cy="59693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548322" y="4305285"/>
            <a:ext cx="1857375" cy="2571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UXC55</a:t>
            </a:r>
            <a:r>
              <a:rPr lang="en-GB" sz="1200" b="1" dirty="0" smtClean="0">
                <a:solidFill>
                  <a:schemeClr val="tx2"/>
                </a:solidFill>
              </a:rPr>
              <a:t> – P</a:t>
            </a:r>
            <a:r>
              <a:rPr lang="en-GB" sz="1200" b="1" baseline="-25000" dirty="0" smtClean="0">
                <a:solidFill>
                  <a:schemeClr val="tx2"/>
                </a:solidFill>
              </a:rPr>
              <a:t>S56</a:t>
            </a:r>
            <a:r>
              <a:rPr lang="en-GB" sz="1200" b="1" dirty="0" smtClean="0">
                <a:solidFill>
                  <a:schemeClr val="tx2"/>
                </a:solidFill>
              </a:rPr>
              <a:t> = 20Pa</a:t>
            </a:r>
            <a:endParaRPr lang="en-GB" sz="1200" b="1" dirty="0">
              <a:solidFill>
                <a:schemeClr val="tx2"/>
              </a:solidFill>
            </a:endParaRPr>
          </a:p>
        </p:txBody>
      </p:sp>
      <p:sp>
        <p:nvSpPr>
          <p:cNvPr id="25" name="Right Arrow 24"/>
          <p:cNvSpPr/>
          <p:nvPr/>
        </p:nvSpPr>
        <p:spPr>
          <a:xfrm rot="10800000">
            <a:off x="3357586" y="5159383"/>
            <a:ext cx="571504" cy="214314"/>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p:cNvSpPr/>
          <p:nvPr/>
        </p:nvSpPr>
        <p:spPr>
          <a:xfrm>
            <a:off x="5357850" y="5159384"/>
            <a:ext cx="571504" cy="214314"/>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ight Arrow 26"/>
          <p:cNvSpPr/>
          <p:nvPr/>
        </p:nvSpPr>
        <p:spPr>
          <a:xfrm>
            <a:off x="4138638" y="6092840"/>
            <a:ext cx="357190" cy="142876"/>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ight Arrow 27"/>
          <p:cNvSpPr/>
          <p:nvPr/>
        </p:nvSpPr>
        <p:spPr>
          <a:xfrm rot="16200000" flipV="1">
            <a:off x="4429156" y="5659449"/>
            <a:ext cx="428628" cy="28575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p:cNvCxnSpPr>
            <a:endCxn id="24" idx="2"/>
          </p:cNvCxnSpPr>
          <p:nvPr/>
        </p:nvCxnSpPr>
        <p:spPr>
          <a:xfrm flipV="1">
            <a:off x="5562629" y="4562460"/>
            <a:ext cx="914381" cy="65884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a:off x="4935360" y="4763625"/>
            <a:ext cx="1704082" cy="11543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6813" y="3598606"/>
            <a:ext cx="1864613" cy="369332"/>
          </a:xfrm>
          <a:prstGeom prst="rect">
            <a:avLst/>
          </a:prstGeom>
          <a:solidFill>
            <a:schemeClr val="accent5"/>
          </a:solidFill>
        </p:spPr>
        <p:txBody>
          <a:bodyPr wrap="none" rtlCol="0">
            <a:spAutoFit/>
          </a:bodyPr>
          <a:lstStyle/>
          <a:p>
            <a:r>
              <a:rPr lang="en-GB" dirty="0" smtClean="0">
                <a:solidFill>
                  <a:schemeClr val="accent2"/>
                </a:solidFill>
              </a:rPr>
              <a:t>Scheme at CMS</a:t>
            </a:r>
            <a:endParaRPr lang="en-GB" dirty="0">
              <a:solidFill>
                <a:schemeClr val="accent2"/>
              </a:solidFill>
            </a:endParaRPr>
          </a:p>
        </p:txBody>
      </p:sp>
      <p:sp>
        <p:nvSpPr>
          <p:cNvPr id="33" name="TextBox 32"/>
          <p:cNvSpPr txBox="1"/>
          <p:nvPr/>
        </p:nvSpPr>
        <p:spPr>
          <a:xfrm>
            <a:off x="3929090" y="3478542"/>
            <a:ext cx="5077750" cy="646331"/>
          </a:xfrm>
          <a:prstGeom prst="rect">
            <a:avLst/>
          </a:prstGeom>
          <a:solidFill>
            <a:srgbClr val="FF6600"/>
          </a:solidFill>
        </p:spPr>
        <p:txBody>
          <a:bodyPr wrap="square" rtlCol="0">
            <a:spAutoFit/>
          </a:bodyPr>
          <a:lstStyle/>
          <a:p>
            <a:r>
              <a:rPr lang="en-GB" sz="3600" dirty="0" smtClean="0"/>
              <a:t>Ventilation Concept for IR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48201" y="1828800"/>
            <a:ext cx="4495799" cy="2133600"/>
          </a:xfrm>
          <a:prstGeom prst="rect">
            <a:avLst/>
          </a:prstGeom>
          <a:noFill/>
        </p:spPr>
        <p:txBody>
          <a:bodyPr wrap="square" rtlCol="0">
            <a:noAutofit/>
          </a:bodyPr>
          <a:lstStyle/>
          <a:p>
            <a:r>
              <a:rPr lang="en-US" sz="2000" b="1" dirty="0" smtClean="0">
                <a:solidFill>
                  <a:srgbClr val="0070C0"/>
                </a:solidFill>
              </a:rPr>
              <a:t>Main requirements for optimal location:</a:t>
            </a:r>
          </a:p>
          <a:p>
            <a:pPr>
              <a:spcBef>
                <a:spcPts val="1200"/>
              </a:spcBef>
              <a:buFont typeface="Arial" pitchFamily="34" charset="0"/>
              <a:buChar char="•"/>
            </a:pPr>
            <a:r>
              <a:rPr lang="en-US" sz="2000" b="1" dirty="0" smtClean="0">
                <a:solidFill>
                  <a:srgbClr val="00B050"/>
                </a:solidFill>
              </a:rPr>
              <a:t> minimal populated territory;</a:t>
            </a:r>
          </a:p>
          <a:p>
            <a:pPr>
              <a:spcBef>
                <a:spcPts val="1200"/>
              </a:spcBef>
              <a:buFont typeface="Arial" pitchFamily="34" charset="0"/>
              <a:buChar char="•"/>
            </a:pPr>
            <a:r>
              <a:rPr lang="en-US" sz="2000" b="1" dirty="0" smtClean="0">
                <a:solidFill>
                  <a:srgbClr val="00B050"/>
                </a:solidFill>
              </a:rPr>
              <a:t> engineering infrastructure of the territory (roads, power sources, etc.);</a:t>
            </a:r>
          </a:p>
          <a:p>
            <a:pPr>
              <a:spcBef>
                <a:spcPts val="1200"/>
              </a:spcBef>
              <a:buFont typeface="Arial" pitchFamily="34" charset="0"/>
              <a:buChar char="•"/>
            </a:pPr>
            <a:r>
              <a:rPr lang="en-US" sz="2000" b="1" dirty="0" smtClean="0">
                <a:solidFill>
                  <a:srgbClr val="00B050"/>
                </a:solidFill>
              </a:rPr>
              <a:t> results of preliminary geological survey</a:t>
            </a:r>
            <a:endParaRPr lang="en-US" sz="2000" b="1" dirty="0">
              <a:solidFill>
                <a:srgbClr val="00B050"/>
              </a:solidFill>
            </a:endParaRPr>
          </a:p>
        </p:txBody>
      </p:sp>
      <p:pic>
        <p:nvPicPr>
          <p:cNvPr id="5" name="Picture 4" descr="Рисунок 2.jpg"/>
          <p:cNvPicPr>
            <a:picLocks noChangeAspect="1"/>
          </p:cNvPicPr>
          <p:nvPr/>
        </p:nvPicPr>
        <p:blipFill>
          <a:blip r:embed="rId3" cstate="print"/>
          <a:srcRect l="16744" t="3061" r="45000" b="8417"/>
          <a:stretch>
            <a:fillRect/>
          </a:stretch>
        </p:blipFill>
        <p:spPr>
          <a:xfrm rot="5400000">
            <a:off x="3748624" y="1157824"/>
            <a:ext cx="2590800" cy="8199951"/>
          </a:xfrm>
          <a:prstGeom prst="rect">
            <a:avLst/>
          </a:prstGeom>
        </p:spPr>
      </p:pic>
      <p:pic>
        <p:nvPicPr>
          <p:cNvPr id="4" name="Picture 3" descr="Рисунок 1.bmp"/>
          <p:cNvPicPr>
            <a:picLocks noChangeAspect="1"/>
          </p:cNvPicPr>
          <p:nvPr/>
        </p:nvPicPr>
        <p:blipFill>
          <a:blip r:embed="rId4" cstate="print"/>
          <a:srcRect l="17057" t="9574" r="20067" b="3191"/>
          <a:stretch>
            <a:fillRect/>
          </a:stretch>
        </p:blipFill>
        <p:spPr>
          <a:xfrm>
            <a:off x="0" y="685799"/>
            <a:ext cx="4648200" cy="4055011"/>
          </a:xfrm>
          <a:prstGeom prst="rect">
            <a:avLst/>
          </a:prstGeom>
        </p:spPr>
      </p:pic>
      <p:sp>
        <p:nvSpPr>
          <p:cNvPr id="6" name="TextBox 4"/>
          <p:cNvSpPr txBox="1">
            <a:spLocks noChangeArrowheads="1"/>
          </p:cNvSpPr>
          <p:nvPr/>
        </p:nvSpPr>
        <p:spPr bwMode="auto">
          <a:xfrm>
            <a:off x="0" y="0"/>
            <a:ext cx="9144000" cy="461665"/>
          </a:xfrm>
          <a:prstGeom prst="rect">
            <a:avLst/>
          </a:prstGeom>
          <a:noFill/>
          <a:ln w="9525">
            <a:noFill/>
            <a:miter lim="800000"/>
            <a:headEnd/>
            <a:tailEnd/>
          </a:ln>
        </p:spPr>
        <p:txBody>
          <a:bodyPr>
            <a:spAutoFit/>
          </a:bodyPr>
          <a:lstStyle/>
          <a:p>
            <a:pPr algn="ctr"/>
            <a:r>
              <a:rPr lang="en-US" sz="2400" b="1" dirty="0" smtClean="0">
                <a:solidFill>
                  <a:srgbClr val="FF0000"/>
                </a:solidFill>
              </a:rPr>
              <a:t>IDENTIFICATION OF OPTIMAL ILC LOCATION FOR DUBNA SAMPLE SITE</a:t>
            </a:r>
          </a:p>
        </p:txBody>
      </p:sp>
      <p:sp>
        <p:nvSpPr>
          <p:cNvPr id="8" name="TextBox 7"/>
          <p:cNvSpPr txBox="1"/>
          <p:nvPr/>
        </p:nvSpPr>
        <p:spPr>
          <a:xfrm>
            <a:off x="4648200" y="685800"/>
            <a:ext cx="4495800" cy="1031051"/>
          </a:xfrm>
          <a:prstGeom prst="rect">
            <a:avLst/>
          </a:prstGeom>
          <a:noFill/>
        </p:spPr>
        <p:txBody>
          <a:bodyPr wrap="square" rtlCol="0">
            <a:spAutoFit/>
          </a:bodyPr>
          <a:lstStyle/>
          <a:p>
            <a:r>
              <a:rPr lang="en-US" sz="2000" b="1" dirty="0" smtClean="0">
                <a:solidFill>
                  <a:srgbClr val="0070C0"/>
                </a:solidFill>
              </a:rPr>
              <a:t>Main goal of the work: </a:t>
            </a:r>
          </a:p>
          <a:p>
            <a:pPr>
              <a:spcBef>
                <a:spcPts val="600"/>
              </a:spcBef>
            </a:pPr>
            <a:r>
              <a:rPr lang="en-US" b="1" dirty="0" smtClean="0">
                <a:solidFill>
                  <a:srgbClr val="00B050"/>
                </a:solidFill>
              </a:rPr>
              <a:t>to restrict size of the area for further possible geological survey </a:t>
            </a:r>
            <a:endParaRPr lang="en-US" b="1" dirty="0">
              <a:solidFill>
                <a:srgbClr val="00B050"/>
              </a:solidFill>
            </a:endParaRPr>
          </a:p>
        </p:txBody>
      </p:sp>
      <p:sp>
        <p:nvSpPr>
          <p:cNvPr id="9" name="TextBox 8"/>
          <p:cNvSpPr txBox="1"/>
          <p:nvPr/>
        </p:nvSpPr>
        <p:spPr>
          <a:xfrm>
            <a:off x="5485883" y="6519446"/>
            <a:ext cx="3658117" cy="338554"/>
          </a:xfrm>
          <a:prstGeom prst="rect">
            <a:avLst/>
          </a:prstGeom>
          <a:noFill/>
        </p:spPr>
        <p:txBody>
          <a:bodyPr wrap="none" rtlCol="0">
            <a:spAutoFit/>
          </a:bodyPr>
          <a:lstStyle/>
          <a:p>
            <a:r>
              <a:rPr lang="en-US" sz="1600" dirty="0" smtClean="0">
                <a:solidFill>
                  <a:srgbClr val="002060"/>
                </a:solidFill>
              </a:rPr>
              <a:t>A. </a:t>
            </a:r>
            <a:r>
              <a:rPr lang="en-US" sz="1600" dirty="0" err="1" smtClean="0">
                <a:solidFill>
                  <a:srgbClr val="002060"/>
                </a:solidFill>
              </a:rPr>
              <a:t>Dudarev</a:t>
            </a:r>
            <a:r>
              <a:rPr lang="en-US" sz="1600" dirty="0" smtClean="0">
                <a:solidFill>
                  <a:srgbClr val="002060"/>
                </a:solidFill>
              </a:rPr>
              <a:t> (JINR), IWLC 2010, October 20</a:t>
            </a:r>
            <a:endParaRPr lang="en-US" sz="1600" dirty="0">
              <a:solidFill>
                <a:srgbClr val="00206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19</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4978400" y="3657599"/>
            <a:ext cx="1803654" cy="4846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2</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1939428">
            <a:off x="3967988" y="242490"/>
            <a:ext cx="2020824" cy="651511"/>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52400" y="381000"/>
            <a:ext cx="8763000" cy="3429000"/>
          </a:xfrm>
        </p:spPr>
        <p:txBody>
          <a:bodyPr/>
          <a:lstStyle/>
          <a:p>
            <a:pPr eaLnBrk="1" hangingPunct="1"/>
            <a:r>
              <a:rPr lang="en-US" altLang="ja-JP" b="1" smtClean="0">
                <a:solidFill>
                  <a:srgbClr val="6600CC"/>
                </a:solidFill>
              </a:rPr>
              <a:t>Preparing Schedules </a:t>
            </a:r>
            <a:br>
              <a:rPr lang="en-US" altLang="ja-JP" b="1" smtClean="0">
                <a:solidFill>
                  <a:srgbClr val="6600CC"/>
                </a:solidFill>
              </a:rPr>
            </a:br>
            <a:r>
              <a:rPr lang="en-US" altLang="ja-JP" b="1" smtClean="0">
                <a:solidFill>
                  <a:srgbClr val="6600CC"/>
                </a:solidFill>
              </a:rPr>
              <a:t>for the ILC PIP &amp; TDR</a:t>
            </a:r>
            <a:br>
              <a:rPr lang="en-US" altLang="ja-JP" b="1" smtClean="0">
                <a:solidFill>
                  <a:srgbClr val="6600CC"/>
                </a:solidFill>
              </a:rPr>
            </a:br>
            <a:r>
              <a:rPr lang="en-US" altLang="ja-JP" b="1" smtClean="0">
                <a:solidFill>
                  <a:srgbClr val="FF0000"/>
                </a:solidFill>
              </a:rPr>
              <a:t/>
            </a:r>
            <a:br>
              <a:rPr lang="en-US" altLang="ja-JP" b="1" smtClean="0">
                <a:solidFill>
                  <a:srgbClr val="FF0000"/>
                </a:solidFill>
              </a:rPr>
            </a:br>
            <a:endParaRPr lang="en-US" altLang="ja-JP" sz="2400" b="1" smtClean="0">
              <a:solidFill>
                <a:srgbClr val="FF0000"/>
              </a:solidFill>
            </a:endParaRPr>
          </a:p>
        </p:txBody>
      </p:sp>
      <p:sp>
        <p:nvSpPr>
          <p:cNvPr id="5123" name="Rectangle 3"/>
          <p:cNvSpPr>
            <a:spLocks noGrp="1" noChangeArrowheads="1"/>
          </p:cNvSpPr>
          <p:nvPr>
            <p:ph type="subTitle" idx="1"/>
          </p:nvPr>
        </p:nvSpPr>
        <p:spPr>
          <a:xfrm>
            <a:off x="914400" y="2438400"/>
            <a:ext cx="7315200" cy="2590800"/>
          </a:xfrm>
        </p:spPr>
        <p:txBody>
          <a:bodyPr>
            <a:normAutofit fontScale="77500" lnSpcReduction="20000"/>
          </a:bodyPr>
          <a:lstStyle/>
          <a:p>
            <a:pPr eaLnBrk="1" hangingPunct="1"/>
            <a:r>
              <a:rPr lang="en-US" altLang="ja-JP" b="1" smtClean="0">
                <a:solidFill>
                  <a:srgbClr val="FF0000"/>
                </a:solidFill>
              </a:rPr>
              <a:t>Peter H. Garbincius</a:t>
            </a:r>
            <a:endParaRPr lang="en-US" altLang="ja-JP" b="1" smtClean="0"/>
          </a:p>
          <a:p>
            <a:pPr eaLnBrk="1" hangingPunct="1"/>
            <a:r>
              <a:rPr lang="en-US" altLang="ja-JP" b="1" smtClean="0">
                <a:solidFill>
                  <a:srgbClr val="FF0000"/>
                </a:solidFill>
              </a:rPr>
              <a:t>Fermilab</a:t>
            </a:r>
          </a:p>
          <a:p>
            <a:pPr eaLnBrk="1" hangingPunct="1"/>
            <a:r>
              <a:rPr lang="en-US" altLang="ja-JP" b="1" smtClean="0">
                <a:solidFill>
                  <a:srgbClr val="6600CC"/>
                </a:solidFill>
              </a:rPr>
              <a:t>CFS at IWLC2010</a:t>
            </a:r>
          </a:p>
          <a:p>
            <a:pPr eaLnBrk="1" hangingPunct="1"/>
            <a:r>
              <a:rPr lang="en-US" altLang="ja-JP" b="1" smtClean="0">
                <a:solidFill>
                  <a:srgbClr val="6600CC"/>
                </a:solidFill>
              </a:rPr>
              <a:t>CICG - Geneve – October 20, 2010</a:t>
            </a:r>
          </a:p>
          <a:p>
            <a:pPr eaLnBrk="1" hangingPunct="1"/>
            <a:r>
              <a:rPr lang="en-US" altLang="ja-JP" b="1" i="1" smtClean="0">
                <a:solidFill>
                  <a:srgbClr val="FF0000"/>
                </a:solidFill>
              </a:rPr>
              <a:t>short &amp; sweet summary</a:t>
            </a:r>
          </a:p>
          <a:p>
            <a:pPr eaLnBrk="1" hangingPunct="1"/>
            <a:r>
              <a:rPr lang="en-US" altLang="ja-JP" b="1" i="1" smtClean="0">
                <a:solidFill>
                  <a:srgbClr val="FF0000"/>
                </a:solidFill>
              </a:rPr>
              <a:t>more in back-up slides</a:t>
            </a:r>
          </a:p>
          <a:p>
            <a:pPr eaLnBrk="1" hangingPunct="1"/>
            <a:r>
              <a:rPr lang="en-US" altLang="ja-JP" sz="2400" b="1" smtClean="0">
                <a:solidFill>
                  <a:srgbClr val="6600CC"/>
                </a:solidFill>
              </a:rPr>
              <a:t>filename:  PIP-Schedule-PHG-20oct2010-CFS.ppt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46030"/>
            <a:ext cx="8229600" cy="1143000"/>
          </a:xfrm>
        </p:spPr>
        <p:txBody>
          <a:bodyPr/>
          <a:lstStyle/>
          <a:p>
            <a:r>
              <a:rPr lang="en-US" sz="3200" b="1" i="1" dirty="0" smtClean="0">
                <a:solidFill>
                  <a:srgbClr val="FF0000"/>
                </a:solidFill>
              </a:rPr>
              <a:t>PIP-schedule(s) should:</a:t>
            </a:r>
          </a:p>
        </p:txBody>
      </p:sp>
      <p:sp>
        <p:nvSpPr>
          <p:cNvPr id="15363" name="Content Placeholder 2"/>
          <p:cNvSpPr>
            <a:spLocks noGrp="1"/>
          </p:cNvSpPr>
          <p:nvPr>
            <p:ph idx="1"/>
          </p:nvPr>
        </p:nvSpPr>
        <p:spPr>
          <a:xfrm>
            <a:off x="304800" y="914400"/>
            <a:ext cx="8686800" cy="5334000"/>
          </a:xfrm>
        </p:spPr>
        <p:txBody>
          <a:bodyPr>
            <a:normAutofit fontScale="92500" lnSpcReduction="10000"/>
          </a:bodyPr>
          <a:lstStyle/>
          <a:p>
            <a:r>
              <a:rPr lang="en-US" dirty="0" smtClean="0"/>
              <a:t>Accommodate multiple governance models</a:t>
            </a:r>
          </a:p>
          <a:p>
            <a:r>
              <a:rPr lang="en-US" dirty="0" smtClean="0"/>
              <a:t>Accommodate multiple sites (flat vs. mountainous)</a:t>
            </a:r>
          </a:p>
          <a:p>
            <a:r>
              <a:rPr lang="en-US" dirty="0" smtClean="0"/>
              <a:t>Include pre-construction activities  </a:t>
            </a:r>
          </a:p>
          <a:p>
            <a:r>
              <a:rPr lang="en-US" dirty="0" smtClean="0"/>
              <a:t>Civil Engineering must include ML caverns, 	   	tunnel </a:t>
            </a:r>
            <a:r>
              <a:rPr lang="en-US" dirty="0" err="1" smtClean="0"/>
              <a:t>widenings</a:t>
            </a:r>
            <a:r>
              <a:rPr lang="en-US" dirty="0" smtClean="0"/>
              <a:t>, and Damping Rings</a:t>
            </a:r>
          </a:p>
          <a:p>
            <a:r>
              <a:rPr lang="en-US" dirty="0" smtClean="0"/>
              <a:t>Illustrate, if not solve, interferences &amp; bottle-necks</a:t>
            </a:r>
          </a:p>
          <a:p>
            <a:r>
              <a:rPr lang="en-US" dirty="0" smtClean="0"/>
              <a:t>Accommodate early commissioning of                    	e- Source, auxiliary e+ Source, &amp; DRs during              	construction of ML, RTML &amp; installation of BDS</a:t>
            </a:r>
          </a:p>
          <a:p>
            <a:r>
              <a:rPr lang="en-US" dirty="0" smtClean="0"/>
              <a:t>Accommodate commissioning of BDS while 	installing Experiments</a:t>
            </a:r>
          </a:p>
        </p:txBody>
      </p:sp>
      <p:sp>
        <p:nvSpPr>
          <p:cNvPr id="15364" name="Date Placeholder 3"/>
          <p:cNvSpPr>
            <a:spLocks noGrp="1"/>
          </p:cNvSpPr>
          <p:nvPr>
            <p:ph type="dt" sz="quarter" idx="4294967295"/>
          </p:nvPr>
        </p:nvSpPr>
        <p:spPr>
          <a:xfrm>
            <a:off x="381000" y="6043600"/>
            <a:ext cx="2438400" cy="457200"/>
          </a:xfrm>
          <a:prstGeom prst="rect">
            <a:avLst/>
          </a:prstGeom>
          <a:noFill/>
        </p:spPr>
        <p:txBody>
          <a:bodyPr/>
          <a:lstStyle/>
          <a:p>
            <a:r>
              <a:rPr lang="en-US" altLang="ja-JP" dirty="0"/>
              <a:t>PHG - Schedule for PIP             CFS - </a:t>
            </a:r>
            <a:r>
              <a:rPr lang="en-US" altLang="ja-JP" dirty="0" err="1"/>
              <a:t>Geneve</a:t>
            </a:r>
            <a:r>
              <a:rPr lang="en-US" altLang="ja-JP" dirty="0"/>
              <a:t> - 20oct2010</a:t>
            </a:r>
          </a:p>
        </p:txBody>
      </p:sp>
      <p:sp>
        <p:nvSpPr>
          <p:cNvPr id="15365" name="Footer Placeholder 4"/>
          <p:cNvSpPr>
            <a:spLocks noGrp="1"/>
          </p:cNvSpPr>
          <p:nvPr>
            <p:ph type="ftr" sz="quarter" idx="4294967295"/>
          </p:nvPr>
        </p:nvSpPr>
        <p:spPr>
          <a:xfrm>
            <a:off x="3124200" y="6400800"/>
            <a:ext cx="2895600" cy="457200"/>
          </a:xfrm>
          <a:prstGeom prst="rect">
            <a:avLst/>
          </a:prstGeom>
          <a:noFill/>
        </p:spPr>
        <p:txBody>
          <a:bodyPr/>
          <a:lstStyle/>
          <a:p>
            <a:r>
              <a:rPr lang="en-US" altLang="ja-JP" smtClean="0"/>
              <a:t>ILC - Global Design Effort</a:t>
            </a:r>
          </a:p>
        </p:txBody>
      </p:sp>
      <p:sp>
        <p:nvSpPr>
          <p:cNvPr id="15366" name="Slide Number Placeholder 5"/>
          <p:cNvSpPr>
            <a:spLocks noGrp="1"/>
          </p:cNvSpPr>
          <p:nvPr>
            <p:ph type="sldNum" sz="quarter" idx="12"/>
          </p:nvPr>
        </p:nvSpPr>
        <p:spPr>
          <a:noFill/>
        </p:spPr>
        <p:txBody>
          <a:bodyPr/>
          <a:lstStyle/>
          <a:p>
            <a:fld id="{6942B5D1-20C2-45CA-8661-8F3E4F7B85FA}" type="slidenum">
              <a:rPr lang="ja-JP" altLang="en-US" smtClean="0"/>
              <a:pPr/>
              <a:t>21</a:t>
            </a:fld>
            <a:endParaRPr lang="en-US" altLang="ja-JP"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r-CH" sz="4400" dirty="0" smtClean="0"/>
              <a:t>CLIC Schedule</a:t>
            </a:r>
            <a:endParaRPr lang="en-US" sz="4400" dirty="0"/>
          </a:p>
        </p:txBody>
      </p:sp>
      <p:sp>
        <p:nvSpPr>
          <p:cNvPr id="3" name="Subtitle 2"/>
          <p:cNvSpPr>
            <a:spLocks noGrp="1"/>
          </p:cNvSpPr>
          <p:nvPr>
            <p:ph type="subTitle" idx="1"/>
          </p:nvPr>
        </p:nvSpPr>
        <p:spPr/>
        <p:txBody>
          <a:bodyPr/>
          <a:lstStyle/>
          <a:p>
            <a:r>
              <a:rPr lang="fr-CH" b="1" dirty="0" smtClean="0"/>
              <a:t>K. Foraz</a:t>
            </a:r>
          </a:p>
          <a:p>
            <a:r>
              <a:rPr lang="fr-CH" dirty="0" smtClean="0"/>
              <a:t>CLIC10 Workshop </a:t>
            </a:r>
          </a:p>
          <a:p>
            <a:r>
              <a:rPr lang="en-US" dirty="0" smtClean="0"/>
              <a:t>18-22 October 2009</a:t>
            </a:r>
            <a:endParaRPr lang="fr-CH" dirty="0" smtClean="0"/>
          </a:p>
          <a:p>
            <a:endParaRPr lang="fr-CH"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October, 20th 2010</a:t>
            </a:r>
            <a:endParaRPr lang="en-US" dirty="0"/>
          </a:p>
        </p:txBody>
      </p:sp>
      <p:sp>
        <p:nvSpPr>
          <p:cNvPr id="3" name="Footer Placeholder 2"/>
          <p:cNvSpPr>
            <a:spLocks noGrp="1"/>
          </p:cNvSpPr>
          <p:nvPr>
            <p:ph type="ftr" sz="quarter" idx="11"/>
          </p:nvPr>
        </p:nvSpPr>
        <p:spPr>
          <a:xfrm>
            <a:off x="2688879" y="6492899"/>
            <a:ext cx="5873284" cy="365101"/>
          </a:xfrm>
        </p:spPr>
        <p:txBody>
          <a:bodyPr/>
          <a:lstStyle/>
          <a:p>
            <a:r>
              <a:rPr lang="en-US" dirty="0" smtClean="0"/>
              <a:t>K. </a:t>
            </a:r>
            <a:r>
              <a:rPr lang="en-US" dirty="0" err="1" smtClean="0"/>
              <a:t>Foraz</a:t>
            </a:r>
            <a:r>
              <a:rPr lang="en-US" dirty="0" smtClean="0"/>
              <a:t>, International Workshop on Linear Colliders 2010 </a:t>
            </a:r>
            <a:endParaRPr lang="en-US" dirty="0"/>
          </a:p>
        </p:txBody>
      </p:sp>
      <p:sp>
        <p:nvSpPr>
          <p:cNvPr id="5" name="Title 4"/>
          <p:cNvSpPr>
            <a:spLocks noGrp="1"/>
          </p:cNvSpPr>
          <p:nvPr>
            <p:ph type="title"/>
          </p:nvPr>
        </p:nvSpPr>
        <p:spPr/>
        <p:txBody>
          <a:bodyPr/>
          <a:lstStyle/>
          <a:p>
            <a:r>
              <a:rPr lang="fr-CH" dirty="0" smtClean="0"/>
              <a:t>General </a:t>
            </a:r>
            <a:r>
              <a:rPr lang="fr-CH" dirty="0" err="1" smtClean="0"/>
              <a:t>schedule</a:t>
            </a:r>
            <a:endParaRPr lang="en-US" dirty="0"/>
          </a:p>
        </p:txBody>
      </p:sp>
      <p:sp>
        <p:nvSpPr>
          <p:cNvPr id="7" name="Rectangle 6"/>
          <p:cNvSpPr/>
          <p:nvPr/>
        </p:nvSpPr>
        <p:spPr>
          <a:xfrm flipH="1">
            <a:off x="6653951" y="2367247"/>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flipH="1">
            <a:off x="7302023" y="2655279"/>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flipH="1">
            <a:off x="7950095" y="2943311"/>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flipH="1">
            <a:off x="8562163" y="3231343"/>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cxnSpLocks noChangeAspect="1"/>
          </p:cNvCxnSpPr>
          <p:nvPr/>
        </p:nvCxnSpPr>
        <p:spPr>
          <a:xfrm rot="10800000" flipV="1">
            <a:off x="3244361" y="2511262"/>
            <a:ext cx="864096" cy="290971"/>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noChangeAspect="1"/>
          </p:cNvCxnSpPr>
          <p:nvPr/>
        </p:nvCxnSpPr>
        <p:spPr>
          <a:xfrm rot="10800000" flipV="1">
            <a:off x="570245" y="2835299"/>
            <a:ext cx="2566104" cy="864096"/>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nvGrpSpPr>
          <p:cNvPr id="4" name="Group 15"/>
          <p:cNvGrpSpPr>
            <a:grpSpLocks noChangeAspect="1"/>
          </p:cNvGrpSpPr>
          <p:nvPr/>
        </p:nvGrpSpPr>
        <p:grpSpPr>
          <a:xfrm>
            <a:off x="3244362" y="2817295"/>
            <a:ext cx="900101" cy="468055"/>
            <a:chOff x="3239853" y="2330876"/>
            <a:chExt cx="900101" cy="468055"/>
          </a:xfrm>
        </p:grpSpPr>
        <p:cxnSp>
          <p:nvCxnSpPr>
            <p:cNvPr id="17" name="Straight Connector 16"/>
            <p:cNvCxnSpPr>
              <a:cxnSpLocks/>
            </p:cNvCxnSpPr>
            <p:nvPr/>
          </p:nvCxnSpPr>
          <p:spPr>
            <a:xfrm rot="10800000" flipV="1">
              <a:off x="3239853" y="2330876"/>
              <a:ext cx="900101" cy="414047"/>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rot="10800000" flipV="1">
              <a:off x="3239853" y="2384884"/>
              <a:ext cx="900101" cy="414047"/>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a:cxnSpLocks noChangeAspect="1"/>
          </p:cNvCxnSpPr>
          <p:nvPr/>
        </p:nvCxnSpPr>
        <p:spPr>
          <a:xfrm rot="10800000" flipV="1">
            <a:off x="2488277" y="3077244"/>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noChangeAspect="1"/>
          </p:cNvCxnSpPr>
          <p:nvPr/>
        </p:nvCxnSpPr>
        <p:spPr>
          <a:xfrm rot="10800000" flipV="1">
            <a:off x="2488278" y="3149252"/>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noChangeAspect="1"/>
          </p:cNvCxnSpPr>
          <p:nvPr/>
        </p:nvCxnSpPr>
        <p:spPr>
          <a:xfrm rot="10800000" flipV="1">
            <a:off x="1840205" y="3267347"/>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noChangeAspect="1"/>
          </p:cNvCxnSpPr>
          <p:nvPr/>
        </p:nvCxnSpPr>
        <p:spPr>
          <a:xfrm rot="10800000" flipV="1">
            <a:off x="1840206" y="3339355"/>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noChangeAspect="1"/>
          </p:cNvCxnSpPr>
          <p:nvPr/>
        </p:nvCxnSpPr>
        <p:spPr>
          <a:xfrm rot="10800000" flipV="1">
            <a:off x="1192132" y="3483371"/>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noChangeAspect="1"/>
          </p:cNvCxnSpPr>
          <p:nvPr/>
        </p:nvCxnSpPr>
        <p:spPr>
          <a:xfrm rot="10800000" flipV="1">
            <a:off x="1192133" y="3555379"/>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noChangeAspect="1"/>
          </p:cNvCxnSpPr>
          <p:nvPr/>
        </p:nvCxnSpPr>
        <p:spPr>
          <a:xfrm rot="10800000" flipV="1">
            <a:off x="544061" y="3699395"/>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noChangeAspect="1"/>
          </p:cNvCxnSpPr>
          <p:nvPr/>
        </p:nvCxnSpPr>
        <p:spPr>
          <a:xfrm rot="10800000" flipV="1">
            <a:off x="544062" y="3771403"/>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244361" y="2079215"/>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2452273" y="2367247"/>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804201" y="2655279"/>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156129" y="2943311"/>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44061" y="3231343"/>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p:cNvSpPr>
            <a:spLocks noChangeAspect="1"/>
          </p:cNvSpPr>
          <p:nvPr/>
        </p:nvSpPr>
        <p:spPr>
          <a:xfrm>
            <a:off x="3244361" y="3267348"/>
            <a:ext cx="450000" cy="173077"/>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p:cNvSpPr>
            <a:spLocks noChangeAspect="1"/>
          </p:cNvSpPr>
          <p:nvPr/>
        </p:nvSpPr>
        <p:spPr>
          <a:xfrm flipH="1">
            <a:off x="3694461" y="3267348"/>
            <a:ext cx="450000" cy="173077"/>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a:spLocks noChangeAspect="1"/>
          </p:cNvSpPr>
          <p:nvPr/>
        </p:nvSpPr>
        <p:spPr>
          <a:xfrm>
            <a:off x="3244361" y="3419672"/>
            <a:ext cx="450000" cy="20771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p:cNvSpPr/>
          <p:nvPr/>
        </p:nvSpPr>
        <p:spPr>
          <a:xfrm flipH="1">
            <a:off x="3694461" y="3411363"/>
            <a:ext cx="450000" cy="216024"/>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p:cNvSpPr>
            <a:spLocks noChangeAspect="1"/>
          </p:cNvSpPr>
          <p:nvPr/>
        </p:nvSpPr>
        <p:spPr>
          <a:xfrm>
            <a:off x="3244361" y="3599692"/>
            <a:ext cx="450000" cy="207715"/>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41"/>
          <p:cNvSpPr>
            <a:spLocks noChangeAspect="1"/>
          </p:cNvSpPr>
          <p:nvPr/>
        </p:nvSpPr>
        <p:spPr>
          <a:xfrm flipH="1">
            <a:off x="3694461" y="3599692"/>
            <a:ext cx="450000" cy="207715"/>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Isosceles Triangle 42"/>
          <p:cNvSpPr>
            <a:spLocks/>
          </p:cNvSpPr>
          <p:nvPr/>
        </p:nvSpPr>
        <p:spPr>
          <a:xfrm>
            <a:off x="3244361" y="3807431"/>
            <a:ext cx="450000" cy="21600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Isosceles Triangle 43"/>
          <p:cNvSpPr>
            <a:spLocks/>
          </p:cNvSpPr>
          <p:nvPr/>
        </p:nvSpPr>
        <p:spPr>
          <a:xfrm flipH="1">
            <a:off x="3694461" y="3807431"/>
            <a:ext cx="450000" cy="21600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p:cNvCxnSpPr>
            <a:cxnSpLocks noChangeAspect="1"/>
          </p:cNvCxnSpPr>
          <p:nvPr/>
        </p:nvCxnSpPr>
        <p:spPr>
          <a:xfrm rot="10800000" flipV="1">
            <a:off x="3244361" y="4023430"/>
            <a:ext cx="900100" cy="226799"/>
          </a:xfrm>
          <a:prstGeom prst="line">
            <a:avLst/>
          </a:prstGeom>
          <a:ln w="19050" cap="rnd">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a:stCxn id="44" idx="2"/>
          </p:cNvCxnSpPr>
          <p:nvPr/>
        </p:nvCxnSpPr>
        <p:spPr>
          <a:xfrm rot="5400000">
            <a:off x="3487387" y="3798405"/>
            <a:ext cx="432048" cy="882100"/>
          </a:xfrm>
          <a:prstGeom prst="line">
            <a:avLst/>
          </a:prstGeom>
          <a:ln w="28575" cap="rnd">
            <a:solidFill>
              <a:schemeClr val="accent6"/>
            </a:solidFill>
            <a:prstDash val="solid"/>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3721433" y="4472715"/>
            <a:ext cx="1792800" cy="216024"/>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Commissioning @ 500GeV</a:t>
            </a:r>
            <a:endParaRPr lang="en-US" sz="900">
              <a:solidFill>
                <a:schemeClr val="tx1"/>
              </a:solidFill>
            </a:endParaRPr>
          </a:p>
        </p:txBody>
      </p:sp>
      <p:sp>
        <p:nvSpPr>
          <p:cNvPr id="48" name="Rectangle 47"/>
          <p:cNvSpPr/>
          <p:nvPr/>
        </p:nvSpPr>
        <p:spPr>
          <a:xfrm>
            <a:off x="3721433" y="4688739"/>
            <a:ext cx="1792800" cy="45719"/>
          </a:xfrm>
          <a:prstGeom prst="rect">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48"/>
          <p:cNvGrpSpPr/>
          <p:nvPr/>
        </p:nvGrpSpPr>
        <p:grpSpPr>
          <a:xfrm>
            <a:off x="2488277" y="3483371"/>
            <a:ext cx="648072" cy="124616"/>
            <a:chOff x="2483768" y="3016352"/>
            <a:chExt cx="648072" cy="124616"/>
          </a:xfrm>
        </p:grpSpPr>
        <p:sp>
          <p:nvSpPr>
            <p:cNvPr id="50" name="Isosceles Triangle 49"/>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51"/>
          <p:cNvGrpSpPr/>
          <p:nvPr/>
        </p:nvGrpSpPr>
        <p:grpSpPr>
          <a:xfrm>
            <a:off x="2488277" y="3627387"/>
            <a:ext cx="648036" cy="149555"/>
            <a:chOff x="2483768" y="3171433"/>
            <a:chExt cx="648036" cy="149555"/>
          </a:xfrm>
        </p:grpSpPr>
        <p:sp>
          <p:nvSpPr>
            <p:cNvPr id="53" name="Isosceles Triangle 52"/>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54"/>
          <p:cNvGrpSpPr/>
          <p:nvPr/>
        </p:nvGrpSpPr>
        <p:grpSpPr>
          <a:xfrm>
            <a:off x="2488277" y="3807407"/>
            <a:ext cx="648072" cy="153537"/>
            <a:chOff x="2483768" y="3347471"/>
            <a:chExt cx="648072" cy="153537"/>
          </a:xfrm>
        </p:grpSpPr>
        <p:sp>
          <p:nvSpPr>
            <p:cNvPr id="56" name="Isosceles Triangle 55"/>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Isosceles Triangle 56"/>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57"/>
          <p:cNvGrpSpPr/>
          <p:nvPr/>
        </p:nvGrpSpPr>
        <p:grpSpPr>
          <a:xfrm>
            <a:off x="2488277" y="4023431"/>
            <a:ext cx="648036" cy="155520"/>
            <a:chOff x="2483768" y="3537012"/>
            <a:chExt cx="648036" cy="155520"/>
          </a:xfrm>
        </p:grpSpPr>
        <p:sp>
          <p:nvSpPr>
            <p:cNvPr id="59" name="Isosceles Triangle 58"/>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Isosceles Triangle 59"/>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60"/>
          <p:cNvGrpSpPr/>
          <p:nvPr/>
        </p:nvGrpSpPr>
        <p:grpSpPr>
          <a:xfrm>
            <a:off x="1840205" y="3627387"/>
            <a:ext cx="648072" cy="124616"/>
            <a:chOff x="2483768" y="3016352"/>
            <a:chExt cx="648072" cy="124616"/>
          </a:xfrm>
        </p:grpSpPr>
        <p:sp>
          <p:nvSpPr>
            <p:cNvPr id="62" name="Isosceles Triangle 61"/>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62"/>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63"/>
          <p:cNvGrpSpPr/>
          <p:nvPr/>
        </p:nvGrpSpPr>
        <p:grpSpPr>
          <a:xfrm>
            <a:off x="1840205" y="3771403"/>
            <a:ext cx="648036" cy="149555"/>
            <a:chOff x="2483768" y="3171433"/>
            <a:chExt cx="648036" cy="149555"/>
          </a:xfrm>
        </p:grpSpPr>
        <p:sp>
          <p:nvSpPr>
            <p:cNvPr id="65" name="Isosceles Triangle 64"/>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66"/>
          <p:cNvGrpSpPr/>
          <p:nvPr/>
        </p:nvGrpSpPr>
        <p:grpSpPr>
          <a:xfrm>
            <a:off x="1840205" y="3951423"/>
            <a:ext cx="648072" cy="153537"/>
            <a:chOff x="2483768" y="3347471"/>
            <a:chExt cx="648072" cy="153537"/>
          </a:xfrm>
        </p:grpSpPr>
        <p:sp>
          <p:nvSpPr>
            <p:cNvPr id="68" name="Isosceles Triangle 67"/>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Isosceles Triangle 68"/>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69"/>
          <p:cNvGrpSpPr/>
          <p:nvPr/>
        </p:nvGrpSpPr>
        <p:grpSpPr>
          <a:xfrm>
            <a:off x="1840205" y="4155943"/>
            <a:ext cx="648036" cy="155520"/>
            <a:chOff x="2483768" y="3537012"/>
            <a:chExt cx="648036" cy="155520"/>
          </a:xfrm>
        </p:grpSpPr>
        <p:sp>
          <p:nvSpPr>
            <p:cNvPr id="71" name="Isosceles Triangle 70"/>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72"/>
          <p:cNvGrpSpPr/>
          <p:nvPr/>
        </p:nvGrpSpPr>
        <p:grpSpPr>
          <a:xfrm>
            <a:off x="1192133" y="3862811"/>
            <a:ext cx="648072" cy="124616"/>
            <a:chOff x="2483768" y="3016352"/>
            <a:chExt cx="648072" cy="124616"/>
          </a:xfrm>
        </p:grpSpPr>
        <p:sp>
          <p:nvSpPr>
            <p:cNvPr id="74" name="Isosceles Triangle 73"/>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Isosceles Triangle 74"/>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75"/>
          <p:cNvGrpSpPr/>
          <p:nvPr/>
        </p:nvGrpSpPr>
        <p:grpSpPr>
          <a:xfrm>
            <a:off x="1192133" y="3987427"/>
            <a:ext cx="648036" cy="149555"/>
            <a:chOff x="2483768" y="3171433"/>
            <a:chExt cx="648036" cy="149555"/>
          </a:xfrm>
        </p:grpSpPr>
        <p:sp>
          <p:nvSpPr>
            <p:cNvPr id="77" name="Isosceles Triangle 76"/>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Isosceles Triangle 77"/>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78"/>
          <p:cNvGrpSpPr/>
          <p:nvPr/>
        </p:nvGrpSpPr>
        <p:grpSpPr>
          <a:xfrm>
            <a:off x="1192133" y="4131443"/>
            <a:ext cx="648072" cy="153537"/>
            <a:chOff x="2483768" y="3347471"/>
            <a:chExt cx="648072" cy="153537"/>
          </a:xfrm>
        </p:grpSpPr>
        <p:sp>
          <p:nvSpPr>
            <p:cNvPr id="80" name="Isosceles Triangle 79"/>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Isosceles Triangle 80"/>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81"/>
          <p:cNvGrpSpPr/>
          <p:nvPr/>
        </p:nvGrpSpPr>
        <p:grpSpPr>
          <a:xfrm>
            <a:off x="1192133" y="4299959"/>
            <a:ext cx="648036" cy="155520"/>
            <a:chOff x="2483768" y="3537012"/>
            <a:chExt cx="648036" cy="155520"/>
          </a:xfrm>
        </p:grpSpPr>
        <p:sp>
          <p:nvSpPr>
            <p:cNvPr id="83" name="Isosceles Triangle 82"/>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Isosceles Triangle 83"/>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84"/>
          <p:cNvGrpSpPr/>
          <p:nvPr/>
        </p:nvGrpSpPr>
        <p:grpSpPr>
          <a:xfrm>
            <a:off x="544061" y="4095439"/>
            <a:ext cx="648072" cy="124616"/>
            <a:chOff x="2483768" y="3016352"/>
            <a:chExt cx="648072" cy="124616"/>
          </a:xfrm>
        </p:grpSpPr>
        <p:sp>
          <p:nvSpPr>
            <p:cNvPr id="86" name="Isosceles Triangle 85"/>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Isosceles Triangle 86"/>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87"/>
          <p:cNvGrpSpPr/>
          <p:nvPr/>
        </p:nvGrpSpPr>
        <p:grpSpPr>
          <a:xfrm>
            <a:off x="544061" y="4220055"/>
            <a:ext cx="648036" cy="149555"/>
            <a:chOff x="2483768" y="3171433"/>
            <a:chExt cx="648036" cy="149555"/>
          </a:xfrm>
        </p:grpSpPr>
        <p:sp>
          <p:nvSpPr>
            <p:cNvPr id="89" name="Isosceles Triangle 88"/>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Isosceles Triangle 89"/>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90"/>
          <p:cNvGrpSpPr/>
          <p:nvPr/>
        </p:nvGrpSpPr>
        <p:grpSpPr>
          <a:xfrm>
            <a:off x="544061" y="4364071"/>
            <a:ext cx="648072" cy="153537"/>
            <a:chOff x="2483768" y="3347471"/>
            <a:chExt cx="648072" cy="153537"/>
          </a:xfrm>
        </p:grpSpPr>
        <p:sp>
          <p:nvSpPr>
            <p:cNvPr id="92" name="Isosceles Triangle 91"/>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Isosceles Triangle 92"/>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93"/>
          <p:cNvGrpSpPr/>
          <p:nvPr/>
        </p:nvGrpSpPr>
        <p:grpSpPr>
          <a:xfrm>
            <a:off x="544061" y="4532587"/>
            <a:ext cx="648036" cy="155520"/>
            <a:chOff x="2483768" y="3537012"/>
            <a:chExt cx="648036" cy="155520"/>
          </a:xfrm>
        </p:grpSpPr>
        <p:sp>
          <p:nvSpPr>
            <p:cNvPr id="95" name="Isosceles Triangle 94"/>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7" name="Straight Connector 96"/>
          <p:cNvCxnSpPr>
            <a:cxnSpLocks noChangeAspect="1"/>
          </p:cNvCxnSpPr>
          <p:nvPr/>
        </p:nvCxnSpPr>
        <p:spPr>
          <a:xfrm rot="10800000" flipV="1">
            <a:off x="544061" y="4275458"/>
            <a:ext cx="2592288" cy="653181"/>
          </a:xfrm>
          <a:prstGeom prst="line">
            <a:avLst/>
          </a:prstGeom>
          <a:ln w="19050" cap="rnd">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cxnSpLocks noChangeAspect="1"/>
          </p:cNvCxnSpPr>
          <p:nvPr/>
        </p:nvCxnSpPr>
        <p:spPr>
          <a:xfrm rot="10800000" flipV="1">
            <a:off x="545557" y="4491483"/>
            <a:ext cx="2572792" cy="1260140"/>
          </a:xfrm>
          <a:prstGeom prst="line">
            <a:avLst/>
          </a:prstGeom>
          <a:ln w="28575" cap="rnd">
            <a:solidFill>
              <a:schemeClr val="accent6"/>
            </a:solidFill>
            <a:prstDash val="soli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cxnSpLocks noChangeAspect="1"/>
          </p:cNvCxnSpPr>
          <p:nvPr/>
        </p:nvCxnSpPr>
        <p:spPr>
          <a:xfrm rot="10800000" flipH="1" flipV="1">
            <a:off x="5069775" y="2511262"/>
            <a:ext cx="864096" cy="290971"/>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cxnSpLocks noChangeAspect="1"/>
          </p:cNvCxnSpPr>
          <p:nvPr/>
        </p:nvCxnSpPr>
        <p:spPr>
          <a:xfrm rot="10800000" flipH="1" flipV="1">
            <a:off x="6041883" y="2835299"/>
            <a:ext cx="2566104" cy="864096"/>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nvGrpSpPr>
          <p:cNvPr id="67" name="Group 21"/>
          <p:cNvGrpSpPr>
            <a:grpSpLocks noChangeAspect="1"/>
          </p:cNvGrpSpPr>
          <p:nvPr/>
        </p:nvGrpSpPr>
        <p:grpSpPr>
          <a:xfrm flipH="1">
            <a:off x="5033769" y="2817295"/>
            <a:ext cx="900101" cy="468055"/>
            <a:chOff x="3239853" y="2330876"/>
            <a:chExt cx="900101" cy="468055"/>
          </a:xfrm>
        </p:grpSpPr>
        <p:cxnSp>
          <p:nvCxnSpPr>
            <p:cNvPr id="102" name="Straight Connector 101"/>
            <p:cNvCxnSpPr>
              <a:cxnSpLocks/>
            </p:cNvCxnSpPr>
            <p:nvPr/>
          </p:nvCxnSpPr>
          <p:spPr>
            <a:xfrm rot="10800000" flipV="1">
              <a:off x="3239853" y="2330876"/>
              <a:ext cx="900101" cy="414047"/>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cxnSpLocks/>
            </p:cNvCxnSpPr>
            <p:nvPr/>
          </p:nvCxnSpPr>
          <p:spPr>
            <a:xfrm rot="10800000" flipV="1">
              <a:off x="3239853" y="2384884"/>
              <a:ext cx="900101" cy="414047"/>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104" name="Straight Connector 103"/>
          <p:cNvCxnSpPr>
            <a:cxnSpLocks noChangeAspect="1"/>
          </p:cNvCxnSpPr>
          <p:nvPr/>
        </p:nvCxnSpPr>
        <p:spPr>
          <a:xfrm rot="10800000" flipH="1" flipV="1">
            <a:off x="6041881" y="3077244"/>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cxnSpLocks noChangeAspect="1"/>
          </p:cNvCxnSpPr>
          <p:nvPr/>
        </p:nvCxnSpPr>
        <p:spPr>
          <a:xfrm rot="10800000" flipH="1" flipV="1">
            <a:off x="6041880" y="3149252"/>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noChangeAspect="1"/>
          </p:cNvCxnSpPr>
          <p:nvPr/>
        </p:nvCxnSpPr>
        <p:spPr>
          <a:xfrm rot="10800000" flipH="1" flipV="1">
            <a:off x="6689953" y="3267347"/>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cxnSpLocks noChangeAspect="1"/>
          </p:cNvCxnSpPr>
          <p:nvPr/>
        </p:nvCxnSpPr>
        <p:spPr>
          <a:xfrm rot="10800000" flipH="1" flipV="1">
            <a:off x="6689952" y="3339355"/>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cxnSpLocks noChangeAspect="1"/>
          </p:cNvCxnSpPr>
          <p:nvPr/>
        </p:nvCxnSpPr>
        <p:spPr>
          <a:xfrm rot="10800000" flipH="1" flipV="1">
            <a:off x="7338026" y="3483371"/>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cxnSpLocks noChangeAspect="1"/>
          </p:cNvCxnSpPr>
          <p:nvPr/>
        </p:nvCxnSpPr>
        <p:spPr>
          <a:xfrm rot="10800000" flipH="1" flipV="1">
            <a:off x="7338025" y="3555379"/>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cxnSpLocks noChangeAspect="1"/>
          </p:cNvCxnSpPr>
          <p:nvPr/>
        </p:nvCxnSpPr>
        <p:spPr>
          <a:xfrm rot="10800000" flipH="1" flipV="1">
            <a:off x="7986097" y="3699395"/>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a:cxnSpLocks noChangeAspect="1"/>
          </p:cNvCxnSpPr>
          <p:nvPr/>
        </p:nvCxnSpPr>
        <p:spPr>
          <a:xfrm rot="10800000" flipH="1" flipV="1">
            <a:off x="7986096" y="3771403"/>
            <a:ext cx="648074" cy="298114"/>
          </a:xfrm>
          <a:prstGeom prst="line">
            <a:avLst/>
          </a:prstGeom>
          <a:ln w="19050" cap="rnd">
            <a:solidFill>
              <a:schemeClr val="accent3">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flipH="1">
            <a:off x="5861863" y="2079215"/>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Isosceles Triangle 113"/>
          <p:cNvSpPr>
            <a:spLocks noChangeAspect="1"/>
          </p:cNvSpPr>
          <p:nvPr/>
        </p:nvSpPr>
        <p:spPr>
          <a:xfrm flipH="1">
            <a:off x="5483871" y="3267348"/>
            <a:ext cx="450000" cy="173077"/>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Isosceles Triangle 114"/>
          <p:cNvSpPr>
            <a:spLocks noChangeAspect="1"/>
          </p:cNvSpPr>
          <p:nvPr/>
        </p:nvSpPr>
        <p:spPr>
          <a:xfrm>
            <a:off x="5033771" y="3267348"/>
            <a:ext cx="450000" cy="173077"/>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Isosceles Triangle 115"/>
          <p:cNvSpPr>
            <a:spLocks noChangeAspect="1"/>
          </p:cNvSpPr>
          <p:nvPr/>
        </p:nvSpPr>
        <p:spPr>
          <a:xfrm flipH="1">
            <a:off x="5483871" y="3419672"/>
            <a:ext cx="450000" cy="20771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Isosceles Triangle 116"/>
          <p:cNvSpPr/>
          <p:nvPr/>
        </p:nvSpPr>
        <p:spPr>
          <a:xfrm>
            <a:off x="5033771" y="3411363"/>
            <a:ext cx="450000" cy="216024"/>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Isosceles Triangle 117"/>
          <p:cNvSpPr>
            <a:spLocks noChangeAspect="1"/>
          </p:cNvSpPr>
          <p:nvPr/>
        </p:nvSpPr>
        <p:spPr>
          <a:xfrm flipH="1">
            <a:off x="5483871" y="3599692"/>
            <a:ext cx="450000" cy="207715"/>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Isosceles Triangle 118"/>
          <p:cNvSpPr>
            <a:spLocks noChangeAspect="1"/>
          </p:cNvSpPr>
          <p:nvPr/>
        </p:nvSpPr>
        <p:spPr>
          <a:xfrm>
            <a:off x="5033771" y="3599692"/>
            <a:ext cx="450000" cy="207715"/>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Isosceles Triangle 119"/>
          <p:cNvSpPr>
            <a:spLocks/>
          </p:cNvSpPr>
          <p:nvPr/>
        </p:nvSpPr>
        <p:spPr>
          <a:xfrm flipH="1">
            <a:off x="5483871" y="3807431"/>
            <a:ext cx="450000" cy="21600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Isosceles Triangle 120"/>
          <p:cNvSpPr>
            <a:spLocks/>
          </p:cNvSpPr>
          <p:nvPr/>
        </p:nvSpPr>
        <p:spPr>
          <a:xfrm>
            <a:off x="5033771" y="3807431"/>
            <a:ext cx="450000" cy="21600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Straight Connector 121"/>
          <p:cNvCxnSpPr>
            <a:cxnSpLocks noChangeAspect="1"/>
          </p:cNvCxnSpPr>
          <p:nvPr/>
        </p:nvCxnSpPr>
        <p:spPr>
          <a:xfrm rot="10800000" flipH="1" flipV="1">
            <a:off x="5033771" y="4023430"/>
            <a:ext cx="900100" cy="226799"/>
          </a:xfrm>
          <a:prstGeom prst="line">
            <a:avLst/>
          </a:prstGeom>
          <a:ln w="19050" cap="rnd">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cxnSpLocks/>
            <a:stCxn id="121" idx="2"/>
          </p:cNvCxnSpPr>
          <p:nvPr/>
        </p:nvCxnSpPr>
        <p:spPr>
          <a:xfrm rot="16200000" flipH="1">
            <a:off x="5258797" y="3798405"/>
            <a:ext cx="432048" cy="882100"/>
          </a:xfrm>
          <a:prstGeom prst="line">
            <a:avLst/>
          </a:prstGeom>
          <a:ln w="28575" cap="rnd">
            <a:solidFill>
              <a:schemeClr val="accent6"/>
            </a:solidFill>
            <a:prstDash val="solid"/>
          </a:ln>
        </p:spPr>
        <p:style>
          <a:lnRef idx="1">
            <a:schemeClr val="accent1"/>
          </a:lnRef>
          <a:fillRef idx="0">
            <a:schemeClr val="accent1"/>
          </a:fillRef>
          <a:effectRef idx="0">
            <a:schemeClr val="accent1"/>
          </a:effectRef>
          <a:fontRef idx="minor">
            <a:schemeClr val="tx1"/>
          </a:fontRef>
        </p:style>
      </p:cxnSp>
      <p:grpSp>
        <p:nvGrpSpPr>
          <p:cNvPr id="70" name="Group 85"/>
          <p:cNvGrpSpPr/>
          <p:nvPr/>
        </p:nvGrpSpPr>
        <p:grpSpPr>
          <a:xfrm flipH="1">
            <a:off x="6041883" y="3483371"/>
            <a:ext cx="648072" cy="124616"/>
            <a:chOff x="2483768" y="3016352"/>
            <a:chExt cx="648072" cy="124616"/>
          </a:xfrm>
        </p:grpSpPr>
        <p:sp>
          <p:nvSpPr>
            <p:cNvPr id="125" name="Isosceles Triangle 64"/>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Isosceles Triangle 66"/>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86"/>
          <p:cNvGrpSpPr/>
          <p:nvPr/>
        </p:nvGrpSpPr>
        <p:grpSpPr>
          <a:xfrm flipH="1">
            <a:off x="6041919" y="3627387"/>
            <a:ext cx="648036" cy="149555"/>
            <a:chOff x="2483768" y="3171433"/>
            <a:chExt cx="648036" cy="149555"/>
          </a:xfrm>
        </p:grpSpPr>
        <p:sp>
          <p:nvSpPr>
            <p:cNvPr id="128" name="Isosceles Triangle 69"/>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Isosceles Triangle 70"/>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87"/>
          <p:cNvGrpSpPr/>
          <p:nvPr/>
        </p:nvGrpSpPr>
        <p:grpSpPr>
          <a:xfrm flipH="1">
            <a:off x="6041883" y="3807407"/>
            <a:ext cx="648072" cy="153537"/>
            <a:chOff x="2483768" y="3347471"/>
            <a:chExt cx="648072" cy="153537"/>
          </a:xfrm>
        </p:grpSpPr>
        <p:sp>
          <p:nvSpPr>
            <p:cNvPr id="131" name="Isosceles Triangle 71"/>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Isosceles Triangle 131"/>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88"/>
          <p:cNvGrpSpPr/>
          <p:nvPr/>
        </p:nvGrpSpPr>
        <p:grpSpPr>
          <a:xfrm flipH="1">
            <a:off x="6041919" y="4023431"/>
            <a:ext cx="648036" cy="155520"/>
            <a:chOff x="2483768" y="3537012"/>
            <a:chExt cx="648036" cy="155520"/>
          </a:xfrm>
        </p:grpSpPr>
        <p:sp>
          <p:nvSpPr>
            <p:cNvPr id="134" name="Isosceles Triangle 133"/>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Isosceles Triangle 134"/>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9"/>
          <p:cNvGrpSpPr/>
          <p:nvPr/>
        </p:nvGrpSpPr>
        <p:grpSpPr>
          <a:xfrm flipH="1">
            <a:off x="6689955" y="3627387"/>
            <a:ext cx="648072" cy="124616"/>
            <a:chOff x="2483768" y="3016352"/>
            <a:chExt cx="648072" cy="124616"/>
          </a:xfrm>
        </p:grpSpPr>
        <p:sp>
          <p:nvSpPr>
            <p:cNvPr id="137" name="Isosceles Triangle 136"/>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Isosceles Triangle 137"/>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92"/>
          <p:cNvGrpSpPr/>
          <p:nvPr/>
        </p:nvGrpSpPr>
        <p:grpSpPr>
          <a:xfrm flipH="1">
            <a:off x="6689991" y="3771403"/>
            <a:ext cx="648036" cy="149555"/>
            <a:chOff x="2483768" y="3171433"/>
            <a:chExt cx="648036" cy="149555"/>
          </a:xfrm>
        </p:grpSpPr>
        <p:sp>
          <p:nvSpPr>
            <p:cNvPr id="140" name="Isosceles Triangle 139"/>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Isosceles Triangle 140"/>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95"/>
          <p:cNvGrpSpPr/>
          <p:nvPr/>
        </p:nvGrpSpPr>
        <p:grpSpPr>
          <a:xfrm flipH="1">
            <a:off x="6689955" y="3951423"/>
            <a:ext cx="648072" cy="153537"/>
            <a:chOff x="2483768" y="3347471"/>
            <a:chExt cx="648072" cy="153537"/>
          </a:xfrm>
        </p:grpSpPr>
        <p:sp>
          <p:nvSpPr>
            <p:cNvPr id="143" name="Isosceles Triangle 142"/>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Isosceles Triangle 143"/>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oup 98"/>
          <p:cNvGrpSpPr/>
          <p:nvPr/>
        </p:nvGrpSpPr>
        <p:grpSpPr>
          <a:xfrm flipH="1">
            <a:off x="6689991" y="4155943"/>
            <a:ext cx="648036" cy="155520"/>
            <a:chOff x="2483768" y="3537012"/>
            <a:chExt cx="648036" cy="155520"/>
          </a:xfrm>
        </p:grpSpPr>
        <p:sp>
          <p:nvSpPr>
            <p:cNvPr id="146" name="Isosceles Triangle 145"/>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Isosceles Triangle 146"/>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4" name="Group 101"/>
          <p:cNvGrpSpPr/>
          <p:nvPr/>
        </p:nvGrpSpPr>
        <p:grpSpPr>
          <a:xfrm flipH="1">
            <a:off x="7338027" y="3862811"/>
            <a:ext cx="648072" cy="124616"/>
            <a:chOff x="2483768" y="3016352"/>
            <a:chExt cx="648072" cy="124616"/>
          </a:xfrm>
        </p:grpSpPr>
        <p:sp>
          <p:nvSpPr>
            <p:cNvPr id="149" name="Isosceles Triangle 148"/>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Isosceles Triangle 149"/>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4"/>
          <p:cNvGrpSpPr/>
          <p:nvPr/>
        </p:nvGrpSpPr>
        <p:grpSpPr>
          <a:xfrm flipH="1">
            <a:off x="7338063" y="3987427"/>
            <a:ext cx="648036" cy="149555"/>
            <a:chOff x="2483768" y="3171433"/>
            <a:chExt cx="648036" cy="149555"/>
          </a:xfrm>
        </p:grpSpPr>
        <p:sp>
          <p:nvSpPr>
            <p:cNvPr id="152" name="Isosceles Triangle 151"/>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Isosceles Triangle 152"/>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07"/>
          <p:cNvGrpSpPr/>
          <p:nvPr/>
        </p:nvGrpSpPr>
        <p:grpSpPr>
          <a:xfrm flipH="1">
            <a:off x="7338027" y="4131443"/>
            <a:ext cx="648072" cy="153537"/>
            <a:chOff x="2483768" y="3347471"/>
            <a:chExt cx="648072" cy="153537"/>
          </a:xfrm>
        </p:grpSpPr>
        <p:sp>
          <p:nvSpPr>
            <p:cNvPr id="155" name="Isosceles Triangle 154"/>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Isosceles Triangle 155"/>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4" name="Group 110"/>
          <p:cNvGrpSpPr/>
          <p:nvPr/>
        </p:nvGrpSpPr>
        <p:grpSpPr>
          <a:xfrm flipH="1">
            <a:off x="7338063" y="4299959"/>
            <a:ext cx="648036" cy="155520"/>
            <a:chOff x="2483768" y="3537012"/>
            <a:chExt cx="648036" cy="155520"/>
          </a:xfrm>
        </p:grpSpPr>
        <p:sp>
          <p:nvSpPr>
            <p:cNvPr id="158" name="Isosceles Triangle 157"/>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Isosceles Triangle 158"/>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7" name="Group 113"/>
          <p:cNvGrpSpPr/>
          <p:nvPr/>
        </p:nvGrpSpPr>
        <p:grpSpPr>
          <a:xfrm flipH="1">
            <a:off x="7986099" y="4095439"/>
            <a:ext cx="648072" cy="124616"/>
            <a:chOff x="2483768" y="3016352"/>
            <a:chExt cx="648072" cy="124616"/>
          </a:xfrm>
        </p:grpSpPr>
        <p:sp>
          <p:nvSpPr>
            <p:cNvPr id="161" name="Isosceles Triangle 160"/>
            <p:cNvSpPr>
              <a:spLocks noChangeAspect="1"/>
            </p:cNvSpPr>
            <p:nvPr/>
          </p:nvSpPr>
          <p:spPr>
            <a:xfrm>
              <a:off x="2483768" y="3016353"/>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Isosceles Triangle 161"/>
            <p:cNvSpPr>
              <a:spLocks noChangeAspect="1"/>
            </p:cNvSpPr>
            <p:nvPr/>
          </p:nvSpPr>
          <p:spPr>
            <a:xfrm flipH="1">
              <a:off x="2807840" y="3016352"/>
              <a:ext cx="324000" cy="124615"/>
            </a:xfrm>
            <a:prstGeom prst="triangle">
              <a:avLst>
                <a:gd name="adj" fmla="val 0"/>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0" name="Group 116"/>
          <p:cNvGrpSpPr/>
          <p:nvPr/>
        </p:nvGrpSpPr>
        <p:grpSpPr>
          <a:xfrm flipH="1">
            <a:off x="7986135" y="4220055"/>
            <a:ext cx="648036" cy="149555"/>
            <a:chOff x="2483768" y="3171433"/>
            <a:chExt cx="648036" cy="149555"/>
          </a:xfrm>
        </p:grpSpPr>
        <p:sp>
          <p:nvSpPr>
            <p:cNvPr id="164" name="Isosceles Triangle 163"/>
            <p:cNvSpPr>
              <a:spLocks noChangeAspect="1"/>
            </p:cNvSpPr>
            <p:nvPr/>
          </p:nvSpPr>
          <p:spPr>
            <a:xfrm>
              <a:off x="2483768"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Isosceles Triangle 164"/>
            <p:cNvSpPr>
              <a:spLocks noChangeAspect="1"/>
            </p:cNvSpPr>
            <p:nvPr/>
          </p:nvSpPr>
          <p:spPr>
            <a:xfrm flipH="1">
              <a:off x="2807804" y="3171433"/>
              <a:ext cx="324000" cy="149555"/>
            </a:xfrm>
            <a:prstGeom prst="triangle">
              <a:avLst>
                <a:gd name="adj" fmla="val 0"/>
              </a:avLst>
            </a:prstGeom>
            <a:solidFill>
              <a:schemeClr val="accent5">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3" name="Group 119"/>
          <p:cNvGrpSpPr/>
          <p:nvPr/>
        </p:nvGrpSpPr>
        <p:grpSpPr>
          <a:xfrm flipH="1">
            <a:off x="7986099" y="4364071"/>
            <a:ext cx="648072" cy="153537"/>
            <a:chOff x="2483768" y="3347471"/>
            <a:chExt cx="648072" cy="153537"/>
          </a:xfrm>
        </p:grpSpPr>
        <p:sp>
          <p:nvSpPr>
            <p:cNvPr id="167" name="Isosceles Triangle 166"/>
            <p:cNvSpPr>
              <a:spLocks noChangeAspect="1"/>
            </p:cNvSpPr>
            <p:nvPr/>
          </p:nvSpPr>
          <p:spPr>
            <a:xfrm>
              <a:off x="2483768" y="3347471"/>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Isosceles Triangle 167"/>
            <p:cNvSpPr>
              <a:spLocks noChangeAspect="1"/>
            </p:cNvSpPr>
            <p:nvPr/>
          </p:nvSpPr>
          <p:spPr>
            <a:xfrm flipH="1">
              <a:off x="2807840" y="3347472"/>
              <a:ext cx="324000" cy="153536"/>
            </a:xfrm>
            <a:prstGeom prst="triangle">
              <a:avLst>
                <a:gd name="adj" fmla="val 0"/>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6" name="Group 122"/>
          <p:cNvGrpSpPr/>
          <p:nvPr/>
        </p:nvGrpSpPr>
        <p:grpSpPr>
          <a:xfrm flipH="1">
            <a:off x="7986135" y="4532587"/>
            <a:ext cx="648036" cy="155520"/>
            <a:chOff x="2483768" y="3537012"/>
            <a:chExt cx="648036" cy="155520"/>
          </a:xfrm>
        </p:grpSpPr>
        <p:sp>
          <p:nvSpPr>
            <p:cNvPr id="170" name="Isosceles Triangle 169"/>
            <p:cNvSpPr>
              <a:spLocks noChangeAspect="1"/>
            </p:cNvSpPr>
            <p:nvPr/>
          </p:nvSpPr>
          <p:spPr>
            <a:xfrm>
              <a:off x="2483768"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Isosceles Triangle 170"/>
            <p:cNvSpPr>
              <a:spLocks noChangeAspect="1"/>
            </p:cNvSpPr>
            <p:nvPr/>
          </p:nvSpPr>
          <p:spPr>
            <a:xfrm flipH="1">
              <a:off x="2807804" y="3537012"/>
              <a:ext cx="324000" cy="155520"/>
            </a:xfrm>
            <a:prstGeom prst="triangle">
              <a:avLst>
                <a:gd name="adj" fmla="val 0"/>
              </a:avLst>
            </a:prstGeom>
            <a:solidFill>
              <a:schemeClr val="tx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2" name="Straight Connector 171"/>
          <p:cNvCxnSpPr>
            <a:cxnSpLocks noChangeAspect="1"/>
          </p:cNvCxnSpPr>
          <p:nvPr/>
        </p:nvCxnSpPr>
        <p:spPr>
          <a:xfrm rot="10800000" flipH="1" flipV="1">
            <a:off x="6041883" y="4275458"/>
            <a:ext cx="2592288" cy="653181"/>
          </a:xfrm>
          <a:prstGeom prst="line">
            <a:avLst/>
          </a:prstGeom>
          <a:ln w="19050" cap="rnd">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a:cxnSpLocks noChangeAspect="1"/>
          </p:cNvCxnSpPr>
          <p:nvPr/>
        </p:nvCxnSpPr>
        <p:spPr>
          <a:xfrm rot="10800000" flipH="1" flipV="1">
            <a:off x="6059883" y="4491483"/>
            <a:ext cx="2572792" cy="1260140"/>
          </a:xfrm>
          <a:prstGeom prst="line">
            <a:avLst/>
          </a:prstGeom>
          <a:ln w="28575" cap="rnd">
            <a:solidFill>
              <a:schemeClr val="accent6"/>
            </a:solidFill>
            <a:prstDash val="solid"/>
          </a:ln>
        </p:spPr>
        <p:style>
          <a:lnRef idx="1">
            <a:schemeClr val="accent1"/>
          </a:lnRef>
          <a:fillRef idx="0">
            <a:schemeClr val="accent1"/>
          </a:fillRef>
          <a:effectRef idx="0">
            <a:schemeClr val="accent1"/>
          </a:effectRef>
          <a:fontRef idx="minor">
            <a:schemeClr val="tx1"/>
          </a:fontRef>
        </p:style>
      </p:cxnSp>
      <p:sp>
        <p:nvSpPr>
          <p:cNvPr id="174" name="Rectangle 173"/>
          <p:cNvSpPr>
            <a:spLocks noChangeAspect="1"/>
          </p:cNvSpPr>
          <p:nvPr/>
        </p:nvSpPr>
        <p:spPr>
          <a:xfrm>
            <a:off x="2488276" y="4815520"/>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sp>
        <p:nvSpPr>
          <p:cNvPr id="175" name="Rectangle 174"/>
          <p:cNvSpPr>
            <a:spLocks noChangeAspect="1"/>
          </p:cNvSpPr>
          <p:nvPr/>
        </p:nvSpPr>
        <p:spPr>
          <a:xfrm>
            <a:off x="1840205" y="5139556"/>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sp>
        <p:nvSpPr>
          <p:cNvPr id="176" name="Rectangle 175"/>
          <p:cNvSpPr>
            <a:spLocks noChangeAspect="1"/>
          </p:cNvSpPr>
          <p:nvPr/>
        </p:nvSpPr>
        <p:spPr>
          <a:xfrm>
            <a:off x="1192133" y="5463592"/>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sp>
        <p:nvSpPr>
          <p:cNvPr id="177" name="Rectangle 176"/>
          <p:cNvSpPr>
            <a:spLocks/>
          </p:cNvSpPr>
          <p:nvPr/>
        </p:nvSpPr>
        <p:spPr>
          <a:xfrm>
            <a:off x="1024813" y="5787628"/>
            <a:ext cx="7188452" cy="288032"/>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Commissioning @ 3.TeV</a:t>
            </a:r>
            <a:endParaRPr lang="en-US" sz="900">
              <a:solidFill>
                <a:schemeClr val="tx1"/>
              </a:solidFill>
            </a:endParaRPr>
          </a:p>
        </p:txBody>
      </p:sp>
      <p:sp>
        <p:nvSpPr>
          <p:cNvPr id="178" name="Rectangle 177"/>
          <p:cNvSpPr>
            <a:spLocks noChangeAspect="1"/>
          </p:cNvSpPr>
          <p:nvPr/>
        </p:nvSpPr>
        <p:spPr>
          <a:xfrm>
            <a:off x="6041883" y="4815520"/>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sp>
        <p:nvSpPr>
          <p:cNvPr id="179" name="Rectangle 178"/>
          <p:cNvSpPr>
            <a:spLocks noChangeAspect="1"/>
          </p:cNvSpPr>
          <p:nvPr/>
        </p:nvSpPr>
        <p:spPr>
          <a:xfrm>
            <a:off x="6689955" y="5139556"/>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sp>
        <p:nvSpPr>
          <p:cNvPr id="180" name="Rectangle 179"/>
          <p:cNvSpPr>
            <a:spLocks noChangeAspect="1"/>
          </p:cNvSpPr>
          <p:nvPr/>
        </p:nvSpPr>
        <p:spPr>
          <a:xfrm>
            <a:off x="7338027" y="5463592"/>
            <a:ext cx="648000" cy="155520"/>
          </a:xfrm>
          <a:prstGeom prst="rect">
            <a:avLst/>
          </a:prstGeom>
          <a:solidFill>
            <a:srgbClr val="FCD90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smtClean="0">
                <a:solidFill>
                  <a:schemeClr val="tx1"/>
                </a:solidFill>
              </a:rPr>
              <a:t>Comm.</a:t>
            </a:r>
            <a:endParaRPr lang="en-US" sz="900">
              <a:solidFill>
                <a:schemeClr val="tx1"/>
              </a:solidFill>
            </a:endParaRPr>
          </a:p>
        </p:txBody>
      </p:sp>
      <p:cxnSp>
        <p:nvCxnSpPr>
          <p:cNvPr id="182" name="Straight Connector 181"/>
          <p:cNvCxnSpPr/>
          <p:nvPr/>
        </p:nvCxnSpPr>
        <p:spPr>
          <a:xfrm rot="5400000">
            <a:off x="4036468" y="2439254"/>
            <a:ext cx="144016" cy="0"/>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3" name="Rectangle 182"/>
          <p:cNvSpPr/>
          <p:nvPr/>
        </p:nvSpPr>
        <p:spPr>
          <a:xfrm>
            <a:off x="4072473" y="2079215"/>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5" name="Straight Connector 184"/>
          <p:cNvCxnSpPr/>
          <p:nvPr/>
        </p:nvCxnSpPr>
        <p:spPr>
          <a:xfrm rot="16200000" flipH="1">
            <a:off x="4997741" y="2439254"/>
            <a:ext cx="144016" cy="0"/>
          </a:xfrm>
          <a:prstGeom prst="line">
            <a:avLst/>
          </a:prstGeom>
          <a:ln w="3810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6" name="Rectangle 185"/>
          <p:cNvSpPr/>
          <p:nvPr/>
        </p:nvSpPr>
        <p:spPr>
          <a:xfrm flipH="1">
            <a:off x="5033744" y="2079215"/>
            <a:ext cx="72008" cy="288032"/>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p:nvPr/>
        </p:nvSpPr>
        <p:spPr>
          <a:xfrm flipH="1">
            <a:off x="4134496" y="4241983"/>
            <a:ext cx="180000" cy="234000"/>
          </a:xfrm>
          <a:prstGeom prst="rect">
            <a:avLst/>
          </a:prstGeom>
          <a:solidFill>
            <a:srgbClr val="FCD904"/>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2">
                  <a:lumMod val="25000"/>
                </a:schemeClr>
              </a:solidFill>
            </a:endParaRPr>
          </a:p>
        </p:txBody>
      </p:sp>
      <p:sp>
        <p:nvSpPr>
          <p:cNvPr id="197" name="Rectangle 196"/>
          <p:cNvSpPr/>
          <p:nvPr/>
        </p:nvSpPr>
        <p:spPr>
          <a:xfrm flipH="1">
            <a:off x="4572677" y="2077279"/>
            <a:ext cx="180000" cy="396000"/>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ysClr val="windowText" lastClr="000000"/>
              </a:solidFill>
            </a:endParaRPr>
          </a:p>
        </p:txBody>
      </p:sp>
      <p:sp>
        <p:nvSpPr>
          <p:cNvPr id="198" name="Rectangle 197"/>
          <p:cNvSpPr/>
          <p:nvPr/>
        </p:nvSpPr>
        <p:spPr>
          <a:xfrm flipH="1">
            <a:off x="4572677" y="2475256"/>
            <a:ext cx="180000" cy="975309"/>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2">
                  <a:lumMod val="25000"/>
                </a:schemeClr>
              </a:solidFill>
              <a:effectLst>
                <a:outerShdw blurRad="38100" dist="38100" dir="2700000" algn="tl">
                  <a:srgbClr val="000000">
                    <a:alpha val="43137"/>
                  </a:srgbClr>
                </a:outerShdw>
              </a:effectLst>
            </a:endParaRPr>
          </a:p>
        </p:txBody>
      </p:sp>
      <p:sp>
        <p:nvSpPr>
          <p:cNvPr id="199" name="Rectangle 198"/>
          <p:cNvSpPr/>
          <p:nvPr/>
        </p:nvSpPr>
        <p:spPr>
          <a:xfrm flipH="1">
            <a:off x="4572677" y="3452728"/>
            <a:ext cx="180000" cy="231501"/>
          </a:xfrm>
          <a:prstGeom prst="rect">
            <a:avLst/>
          </a:prstGeom>
          <a:solidFill>
            <a:srgbClr val="FCD904"/>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2">
                  <a:lumMod val="25000"/>
                </a:schemeClr>
              </a:solidFill>
            </a:endParaRPr>
          </a:p>
        </p:txBody>
      </p:sp>
      <p:sp>
        <p:nvSpPr>
          <p:cNvPr id="200" name="Rectangle 199"/>
          <p:cNvSpPr/>
          <p:nvPr/>
        </p:nvSpPr>
        <p:spPr>
          <a:xfrm flipH="1">
            <a:off x="4466428" y="2478156"/>
            <a:ext cx="108000" cy="424069"/>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ysClr val="windowText" lastClr="000000"/>
              </a:solidFill>
            </a:endParaRPr>
          </a:p>
        </p:txBody>
      </p:sp>
      <p:sp>
        <p:nvSpPr>
          <p:cNvPr id="201" name="Rectangle 200"/>
          <p:cNvSpPr/>
          <p:nvPr/>
        </p:nvSpPr>
        <p:spPr>
          <a:xfrm flipH="1">
            <a:off x="4466426" y="2905952"/>
            <a:ext cx="108000" cy="918425"/>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2">
                  <a:lumMod val="25000"/>
                </a:schemeClr>
              </a:solidFill>
              <a:effectLst>
                <a:outerShdw blurRad="38100" dist="38100" dir="2700000" algn="tl">
                  <a:srgbClr val="000000">
                    <a:alpha val="43137"/>
                  </a:srgbClr>
                </a:outerShdw>
              </a:effectLst>
            </a:endParaRPr>
          </a:p>
        </p:txBody>
      </p:sp>
      <p:sp>
        <p:nvSpPr>
          <p:cNvPr id="202" name="Rectangle 201"/>
          <p:cNvSpPr/>
          <p:nvPr/>
        </p:nvSpPr>
        <p:spPr>
          <a:xfrm flipH="1">
            <a:off x="4466427" y="3818976"/>
            <a:ext cx="108000" cy="231501"/>
          </a:xfrm>
          <a:prstGeom prst="rect">
            <a:avLst/>
          </a:prstGeom>
          <a:solidFill>
            <a:srgbClr val="FCD904"/>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2">
                  <a:lumMod val="25000"/>
                </a:schemeClr>
              </a:solidFill>
            </a:endParaRPr>
          </a:p>
        </p:txBody>
      </p:sp>
      <p:sp>
        <p:nvSpPr>
          <p:cNvPr id="203" name="Rectangle 202"/>
          <p:cNvSpPr/>
          <p:nvPr/>
        </p:nvSpPr>
        <p:spPr>
          <a:xfrm flipH="1">
            <a:off x="4319688" y="2898912"/>
            <a:ext cx="144000" cy="440636"/>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ysClr val="windowText" lastClr="000000"/>
              </a:solidFill>
            </a:endParaRPr>
          </a:p>
        </p:txBody>
      </p:sp>
      <p:sp>
        <p:nvSpPr>
          <p:cNvPr id="204" name="Rectangle 203"/>
          <p:cNvSpPr/>
          <p:nvPr/>
        </p:nvSpPr>
        <p:spPr>
          <a:xfrm flipH="1">
            <a:off x="4137304" y="2081004"/>
            <a:ext cx="180000" cy="936000"/>
          </a:xfrm>
          <a:prstGeom prst="rect">
            <a:avLst/>
          </a:prstGeom>
          <a:solidFill>
            <a:schemeClr val="accent3">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ysClr val="windowText" lastClr="000000"/>
              </a:solidFill>
            </a:endParaRPr>
          </a:p>
        </p:txBody>
      </p:sp>
      <p:sp>
        <p:nvSpPr>
          <p:cNvPr id="205" name="Rectangle 204"/>
          <p:cNvSpPr/>
          <p:nvPr/>
        </p:nvSpPr>
        <p:spPr>
          <a:xfrm flipH="1">
            <a:off x="4319687" y="3336649"/>
            <a:ext cx="144000" cy="867291"/>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2">
                  <a:lumMod val="25000"/>
                </a:schemeClr>
              </a:solidFill>
              <a:effectLst>
                <a:outerShdw blurRad="38100" dist="38100" dir="2700000" algn="tl">
                  <a:srgbClr val="000000">
                    <a:alpha val="43137"/>
                  </a:srgbClr>
                </a:outerShdw>
              </a:effectLst>
            </a:endParaRPr>
          </a:p>
        </p:txBody>
      </p:sp>
      <p:sp>
        <p:nvSpPr>
          <p:cNvPr id="206" name="Rectangle 205"/>
          <p:cNvSpPr/>
          <p:nvPr/>
        </p:nvSpPr>
        <p:spPr>
          <a:xfrm flipH="1">
            <a:off x="4137304" y="3018595"/>
            <a:ext cx="180000" cy="1225601"/>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2">
                  <a:lumMod val="25000"/>
                </a:schemeClr>
              </a:solidFill>
              <a:effectLst>
                <a:outerShdw blurRad="38100" dist="38100" dir="2700000" algn="tl">
                  <a:srgbClr val="000000">
                    <a:alpha val="43137"/>
                  </a:srgbClr>
                </a:outerShdw>
              </a:effectLst>
            </a:endParaRPr>
          </a:p>
        </p:txBody>
      </p:sp>
      <p:sp>
        <p:nvSpPr>
          <p:cNvPr id="207" name="Rectangle 206"/>
          <p:cNvSpPr/>
          <p:nvPr/>
        </p:nvSpPr>
        <p:spPr>
          <a:xfrm flipH="1">
            <a:off x="4321402" y="4198851"/>
            <a:ext cx="144000" cy="234000"/>
          </a:xfrm>
          <a:prstGeom prst="rect">
            <a:avLst/>
          </a:prstGeom>
          <a:solidFill>
            <a:srgbClr val="FCD904"/>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26187"/>
            <a:ext cx="2133600" cy="365125"/>
          </a:xfrm>
        </p:spPr>
        <p:txBody>
          <a:bodyPr/>
          <a:lstStyle/>
          <a:p>
            <a:r>
              <a:rPr lang="en-US" dirty="0" smtClean="0"/>
              <a:t>October, 20th 2010</a:t>
            </a:r>
            <a:endParaRPr lang="en-US" dirty="0"/>
          </a:p>
        </p:txBody>
      </p:sp>
      <p:sp>
        <p:nvSpPr>
          <p:cNvPr id="3" name="Footer Placeholder 2"/>
          <p:cNvSpPr>
            <a:spLocks noGrp="1"/>
          </p:cNvSpPr>
          <p:nvPr>
            <p:ph type="ftr" sz="quarter" idx="11"/>
          </p:nvPr>
        </p:nvSpPr>
        <p:spPr>
          <a:xfrm>
            <a:off x="2688879" y="6143625"/>
            <a:ext cx="3711921" cy="365125"/>
          </a:xfrm>
        </p:spPr>
        <p:txBody>
          <a:bodyPr/>
          <a:lstStyle/>
          <a:p>
            <a:r>
              <a:rPr lang="en-US" dirty="0" smtClean="0"/>
              <a:t>K. </a:t>
            </a:r>
            <a:r>
              <a:rPr lang="en-US" dirty="0" err="1" smtClean="0"/>
              <a:t>Foraz</a:t>
            </a:r>
            <a:r>
              <a:rPr lang="en-US" dirty="0" smtClean="0"/>
              <a:t>, International Workshop on Linear Colliders 2010 </a:t>
            </a:r>
            <a:endParaRPr lang="en-US" dirty="0"/>
          </a:p>
        </p:txBody>
      </p:sp>
      <p:sp>
        <p:nvSpPr>
          <p:cNvPr id="5" name="Title 4"/>
          <p:cNvSpPr>
            <a:spLocks noGrp="1"/>
          </p:cNvSpPr>
          <p:nvPr>
            <p:ph type="title"/>
          </p:nvPr>
        </p:nvSpPr>
        <p:spPr/>
        <p:txBody>
          <a:bodyPr/>
          <a:lstStyle/>
          <a:p>
            <a:r>
              <a:rPr lang="fr-CH" dirty="0" err="1" smtClean="0"/>
              <a:t>Injectors</a:t>
            </a:r>
            <a:r>
              <a:rPr lang="fr-CH" dirty="0" smtClean="0"/>
              <a:t> - </a:t>
            </a:r>
            <a:r>
              <a:rPr lang="fr-CH" dirty="0" err="1" smtClean="0"/>
              <a:t>Resources</a:t>
            </a:r>
            <a:endParaRPr lang="en-US" dirty="0"/>
          </a:p>
        </p:txBody>
      </p:sp>
      <p:graphicFrame>
        <p:nvGraphicFramePr>
          <p:cNvPr id="9" name="Content Placeholder 8"/>
          <p:cNvGraphicFramePr>
            <a:graphicFrameLocks noGrp="1"/>
          </p:cNvGraphicFramePr>
          <p:nvPr>
            <p:ph idx="1"/>
          </p:nvPr>
        </p:nvGraphicFramePr>
        <p:xfrm>
          <a:off x="152400" y="857250"/>
          <a:ext cx="8773886" cy="528637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rot="16200000">
            <a:off x="-562503" y="2688771"/>
            <a:ext cx="2708818" cy="369332"/>
          </a:xfrm>
          <a:prstGeom prst="rect">
            <a:avLst/>
          </a:prstGeom>
          <a:noFill/>
        </p:spPr>
        <p:txBody>
          <a:bodyPr wrap="none" rtlCol="0">
            <a:spAutoFit/>
          </a:bodyPr>
          <a:lstStyle/>
          <a:p>
            <a:r>
              <a:rPr lang="en-US" b="1" dirty="0" err="1" smtClean="0"/>
              <a:t>Nb</a:t>
            </a:r>
            <a:r>
              <a:rPr lang="en-US" b="1" dirty="0" smtClean="0"/>
              <a:t> of worksites/ contracts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0880"/>
            <a:ext cx="7772400" cy="1470025"/>
          </a:xfrm>
        </p:spPr>
        <p:txBody>
          <a:bodyPr>
            <a:normAutofit/>
          </a:bodyPr>
          <a:lstStyle/>
          <a:p>
            <a:r>
              <a:rPr lang="en-GB" sz="3600" dirty="0" smtClean="0"/>
              <a:t>Construction and Installation of the CLIC Experimental Area</a:t>
            </a:r>
            <a:endParaRPr lang="en-GB" sz="3600" dirty="0"/>
          </a:p>
        </p:txBody>
      </p:sp>
      <p:sp>
        <p:nvSpPr>
          <p:cNvPr id="3" name="Subtitle 2"/>
          <p:cNvSpPr>
            <a:spLocks noGrp="1"/>
          </p:cNvSpPr>
          <p:nvPr>
            <p:ph type="subTitle" idx="1"/>
          </p:nvPr>
        </p:nvSpPr>
        <p:spPr>
          <a:xfrm>
            <a:off x="1371600" y="3574707"/>
            <a:ext cx="6400800" cy="1752600"/>
          </a:xfrm>
        </p:spPr>
        <p:txBody>
          <a:bodyPr/>
          <a:lstStyle/>
          <a:p>
            <a:r>
              <a:rPr lang="en-GB" dirty="0" smtClean="0"/>
              <a:t>A very first draft schedule</a:t>
            </a:r>
            <a:endParaRPr lang="en-GB" dirty="0"/>
          </a:p>
        </p:txBody>
      </p:sp>
      <p:pic>
        <p:nvPicPr>
          <p:cNvPr id="5" name="Picture 4"/>
          <p:cNvPicPr>
            <a:picLocks noChangeAspect="1"/>
          </p:cNvPicPr>
          <p:nvPr/>
        </p:nvPicPr>
        <p:blipFill>
          <a:blip r:embed="rId3"/>
          <a:stretch>
            <a:fillRect/>
          </a:stretch>
        </p:blipFill>
        <p:spPr>
          <a:xfrm>
            <a:off x="204929" y="63292"/>
            <a:ext cx="8803762" cy="602363"/>
          </a:xfrm>
          <a:prstGeom prst="rect">
            <a:avLst/>
          </a:prstGeom>
        </p:spPr>
      </p:pic>
      <p:pic>
        <p:nvPicPr>
          <p:cNvPr id="6" name="Picture 8" descr="CERN400small"/>
          <p:cNvPicPr>
            <a:picLocks noChangeAspect="1" noChangeArrowheads="1"/>
          </p:cNvPicPr>
          <p:nvPr/>
        </p:nvPicPr>
        <p:blipFill>
          <a:blip r:embed="rId4">
            <a:lum bright="18000" contrast="6000"/>
          </a:blip>
          <a:srcRect/>
          <a:stretch>
            <a:fillRect/>
          </a:stretch>
        </p:blipFill>
        <p:spPr bwMode="auto">
          <a:xfrm>
            <a:off x="8011788" y="747557"/>
            <a:ext cx="1006475" cy="1006475"/>
          </a:xfrm>
          <a:prstGeom prst="rect">
            <a:avLst/>
          </a:prstGeom>
          <a:noFill/>
        </p:spPr>
      </p:pic>
      <p:pic>
        <p:nvPicPr>
          <p:cNvPr id="7" name="Picture 6" descr="CLIC-Logo-Color-72.png"/>
          <p:cNvPicPr>
            <a:picLocks noChangeAspect="1"/>
          </p:cNvPicPr>
          <p:nvPr/>
        </p:nvPicPr>
        <p:blipFill>
          <a:blip r:embed="rId5"/>
          <a:stretch>
            <a:fillRect/>
          </a:stretch>
        </p:blipFill>
        <p:spPr>
          <a:xfrm>
            <a:off x="6837206" y="606800"/>
            <a:ext cx="1262702" cy="1262702"/>
          </a:xfrm>
          <a:prstGeom prst="rect">
            <a:avLst/>
          </a:prstGeom>
        </p:spPr>
      </p:pic>
      <p:sp>
        <p:nvSpPr>
          <p:cNvPr id="8" name="Date Placeholder 7"/>
          <p:cNvSpPr>
            <a:spLocks noGrp="1"/>
          </p:cNvSpPr>
          <p:nvPr>
            <p:ph type="dt" sz="half" idx="4294967295"/>
          </p:nvPr>
        </p:nvSpPr>
        <p:spPr>
          <a:xfrm>
            <a:off x="457200" y="6356350"/>
            <a:ext cx="2133600" cy="365125"/>
          </a:xfrm>
          <a:prstGeom prst="rect">
            <a:avLst/>
          </a:prstGeom>
        </p:spPr>
        <p:txBody>
          <a:bodyPr/>
          <a:lstStyle/>
          <a:p>
            <a:r>
              <a:rPr lang="en-US" smtClean="0"/>
              <a:t>20/10/10</a:t>
            </a:r>
            <a:endParaRPr lang="en-GB"/>
          </a:p>
        </p:txBody>
      </p:sp>
      <p:sp>
        <p:nvSpPr>
          <p:cNvPr id="9" name="Slide Number Placeholder 8"/>
          <p:cNvSpPr>
            <a:spLocks noGrp="1"/>
          </p:cNvSpPr>
          <p:nvPr>
            <p:ph type="sldNum" sz="quarter" idx="12"/>
          </p:nvPr>
        </p:nvSpPr>
        <p:spPr/>
        <p:txBody>
          <a:bodyPr/>
          <a:lstStyle/>
          <a:p>
            <a:fld id="{1B90EA78-BADA-2641-9F83-7F90FE46675F}" type="slidenum">
              <a:rPr lang="en-GB" smtClean="0"/>
              <a:pPr/>
              <a:t>25</a:t>
            </a:fld>
            <a:endParaRPr lang="en-GB"/>
          </a:p>
        </p:txBody>
      </p:sp>
      <p:sp>
        <p:nvSpPr>
          <p:cNvPr id="10" name="Footer Placeholder 9"/>
          <p:cNvSpPr>
            <a:spLocks noGrp="1"/>
          </p:cNvSpPr>
          <p:nvPr>
            <p:ph type="ftr" sz="quarter" idx="4294967295"/>
          </p:nvPr>
        </p:nvSpPr>
        <p:spPr>
          <a:xfrm>
            <a:off x="3124200" y="6356350"/>
            <a:ext cx="2895600" cy="365125"/>
          </a:xfrm>
          <a:prstGeom prst="rect">
            <a:avLst/>
          </a:prstGeom>
        </p:spPr>
        <p:txBody>
          <a:bodyPr/>
          <a:lstStyle/>
          <a:p>
            <a:r>
              <a:rPr lang="en-US" smtClean="0"/>
              <a:t>Martin.Gastal@cern.ch</a:t>
            </a:r>
            <a:endParaRPr lang="en-GB"/>
          </a:p>
        </p:txBody>
      </p:sp>
      <p:cxnSp>
        <p:nvCxnSpPr>
          <p:cNvPr id="11" name="Straight Connector 10"/>
          <p:cNvCxnSpPr/>
          <p:nvPr/>
        </p:nvCxnSpPr>
        <p:spPr>
          <a:xfrm>
            <a:off x="2038350" y="4913309"/>
            <a:ext cx="5057775"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036619" y="5004868"/>
            <a:ext cx="1390124" cy="1200329"/>
          </a:xfrm>
          <a:prstGeom prst="rect">
            <a:avLst/>
          </a:prstGeom>
          <a:ln>
            <a:noFill/>
          </a:ln>
        </p:spPr>
        <p:txBody>
          <a:bodyPr wrap="none">
            <a:spAutoFit/>
          </a:bodyPr>
          <a:lstStyle/>
          <a:p>
            <a:pPr algn="ctr"/>
            <a:r>
              <a:rPr lang="en-GB" i="1" dirty="0" smtClean="0">
                <a:solidFill>
                  <a:srgbClr val="CC3300"/>
                </a:solidFill>
              </a:rPr>
              <a:t>GS-SEM</a:t>
            </a:r>
          </a:p>
          <a:p>
            <a:pPr algn="ctr"/>
            <a:r>
              <a:rPr lang="en-GB" i="1" dirty="0" smtClean="0">
                <a:solidFill>
                  <a:srgbClr val="CC3300"/>
                </a:solidFill>
              </a:rPr>
              <a:t>J Osborne</a:t>
            </a:r>
          </a:p>
          <a:p>
            <a:pPr algn="ctr"/>
            <a:r>
              <a:rPr lang="en-GB" i="1" dirty="0" smtClean="0">
                <a:solidFill>
                  <a:srgbClr val="CC3300"/>
                </a:solidFill>
              </a:rPr>
              <a:t>N </a:t>
            </a:r>
            <a:r>
              <a:rPr lang="en-GB" i="1" dirty="0" err="1" smtClean="0">
                <a:solidFill>
                  <a:srgbClr val="CC3300"/>
                </a:solidFill>
              </a:rPr>
              <a:t>Baddams</a:t>
            </a:r>
            <a:endParaRPr lang="en-GB" i="1" dirty="0" smtClean="0">
              <a:solidFill>
                <a:srgbClr val="CC3300"/>
              </a:solidFill>
            </a:endParaRPr>
          </a:p>
          <a:p>
            <a:pPr algn="ctr"/>
            <a:r>
              <a:rPr lang="en-GB" i="1" dirty="0" smtClean="0">
                <a:solidFill>
                  <a:srgbClr val="CC3300"/>
                </a:solidFill>
              </a:rPr>
              <a:t>A Kosmicki</a:t>
            </a:r>
            <a:endParaRPr lang="en-GB" dirty="0"/>
          </a:p>
        </p:txBody>
      </p:sp>
      <p:sp>
        <p:nvSpPr>
          <p:cNvPr id="13" name="Rectangle 12"/>
          <p:cNvSpPr/>
          <p:nvPr/>
        </p:nvSpPr>
        <p:spPr>
          <a:xfrm>
            <a:off x="2967139" y="5004868"/>
            <a:ext cx="1031051" cy="646331"/>
          </a:xfrm>
          <a:prstGeom prst="rect">
            <a:avLst/>
          </a:prstGeom>
          <a:ln>
            <a:noFill/>
          </a:ln>
        </p:spPr>
        <p:txBody>
          <a:bodyPr wrap="none">
            <a:spAutoFit/>
          </a:bodyPr>
          <a:lstStyle/>
          <a:p>
            <a:pPr algn="ctr"/>
            <a:r>
              <a:rPr lang="en-GB" i="1" dirty="0" smtClean="0">
                <a:solidFill>
                  <a:srgbClr val="CC3300"/>
                </a:solidFill>
              </a:rPr>
              <a:t>EN-CV</a:t>
            </a:r>
          </a:p>
          <a:p>
            <a:pPr algn="ctr"/>
            <a:r>
              <a:rPr lang="en-GB" i="1" dirty="0" smtClean="0">
                <a:solidFill>
                  <a:srgbClr val="CC3300"/>
                </a:solidFill>
              </a:rPr>
              <a:t>M Nonis</a:t>
            </a:r>
          </a:p>
        </p:txBody>
      </p:sp>
      <p:sp>
        <p:nvSpPr>
          <p:cNvPr id="14" name="Rectangle 13"/>
          <p:cNvSpPr/>
          <p:nvPr/>
        </p:nvSpPr>
        <p:spPr>
          <a:xfrm>
            <a:off x="3995839" y="5004868"/>
            <a:ext cx="1107996" cy="646331"/>
          </a:xfrm>
          <a:prstGeom prst="rect">
            <a:avLst/>
          </a:prstGeom>
          <a:ln>
            <a:noFill/>
          </a:ln>
        </p:spPr>
        <p:txBody>
          <a:bodyPr wrap="none">
            <a:spAutoFit/>
          </a:bodyPr>
          <a:lstStyle/>
          <a:p>
            <a:pPr algn="ctr"/>
            <a:r>
              <a:rPr lang="en-GB" i="1" dirty="0" smtClean="0">
                <a:solidFill>
                  <a:srgbClr val="CC3300"/>
                </a:solidFill>
              </a:rPr>
              <a:t>EN-MEF</a:t>
            </a:r>
          </a:p>
          <a:p>
            <a:pPr algn="ctr"/>
            <a:r>
              <a:rPr lang="en-GB" i="1" dirty="0" smtClean="0">
                <a:solidFill>
                  <a:srgbClr val="CC3300"/>
                </a:solidFill>
              </a:rPr>
              <a:t>M Gastal</a:t>
            </a:r>
          </a:p>
        </p:txBody>
      </p:sp>
      <p:sp>
        <p:nvSpPr>
          <p:cNvPr id="15" name="Rectangle 14"/>
          <p:cNvSpPr/>
          <p:nvPr/>
        </p:nvSpPr>
        <p:spPr>
          <a:xfrm>
            <a:off x="6358039" y="5004868"/>
            <a:ext cx="1184940" cy="1477328"/>
          </a:xfrm>
          <a:prstGeom prst="rect">
            <a:avLst/>
          </a:prstGeom>
          <a:ln>
            <a:noFill/>
          </a:ln>
        </p:spPr>
        <p:txBody>
          <a:bodyPr wrap="none">
            <a:spAutoFit/>
          </a:bodyPr>
          <a:lstStyle/>
          <a:p>
            <a:pPr algn="ctr"/>
            <a:r>
              <a:rPr lang="en-GB" i="1" dirty="0" smtClean="0">
                <a:solidFill>
                  <a:srgbClr val="CC3300"/>
                </a:solidFill>
              </a:rPr>
              <a:t>PH-CMX</a:t>
            </a:r>
          </a:p>
          <a:p>
            <a:pPr algn="ctr"/>
            <a:r>
              <a:rPr lang="en-GB" i="1" dirty="0" smtClean="0">
                <a:solidFill>
                  <a:srgbClr val="CC3300"/>
                </a:solidFill>
              </a:rPr>
              <a:t>A Gaddi</a:t>
            </a:r>
          </a:p>
          <a:p>
            <a:pPr algn="ctr"/>
            <a:r>
              <a:rPr lang="en-GB" i="1" dirty="0" smtClean="0">
                <a:solidFill>
                  <a:srgbClr val="CC3300"/>
                </a:solidFill>
              </a:rPr>
              <a:t>H Gerwig</a:t>
            </a:r>
          </a:p>
          <a:p>
            <a:pPr algn="ctr"/>
            <a:r>
              <a:rPr lang="en-GB" i="1" dirty="0" smtClean="0">
                <a:solidFill>
                  <a:srgbClr val="CC3300"/>
                </a:solidFill>
              </a:rPr>
              <a:t>A Herve</a:t>
            </a:r>
          </a:p>
          <a:p>
            <a:pPr algn="ctr"/>
            <a:r>
              <a:rPr lang="en-GB" i="1" dirty="0" smtClean="0">
                <a:solidFill>
                  <a:srgbClr val="CC3300"/>
                </a:solidFill>
              </a:rPr>
              <a:t>N Siegrist</a:t>
            </a:r>
          </a:p>
        </p:txBody>
      </p:sp>
      <p:sp>
        <p:nvSpPr>
          <p:cNvPr id="16" name="Rectangle 15"/>
          <p:cNvSpPr/>
          <p:nvPr/>
        </p:nvSpPr>
        <p:spPr>
          <a:xfrm>
            <a:off x="1462189" y="5004868"/>
            <a:ext cx="1514197" cy="646331"/>
          </a:xfrm>
          <a:prstGeom prst="rect">
            <a:avLst/>
          </a:prstGeom>
          <a:ln>
            <a:noFill/>
          </a:ln>
        </p:spPr>
        <p:txBody>
          <a:bodyPr wrap="none">
            <a:spAutoFit/>
          </a:bodyPr>
          <a:lstStyle/>
          <a:p>
            <a:pPr algn="ctr"/>
            <a:r>
              <a:rPr lang="en-GB" i="1" dirty="0" smtClean="0">
                <a:solidFill>
                  <a:srgbClr val="CC3300"/>
                </a:solidFill>
              </a:rPr>
              <a:t>DGS-SC</a:t>
            </a:r>
          </a:p>
          <a:p>
            <a:pPr algn="ctr"/>
            <a:r>
              <a:rPr lang="en-GB" i="1" dirty="0" smtClean="0">
                <a:solidFill>
                  <a:srgbClr val="CC3300"/>
                </a:solidFill>
              </a:rPr>
              <a:t>F Corsanego</a:t>
            </a:r>
          </a:p>
        </p:txBody>
      </p:sp>
      <p:sp>
        <p:nvSpPr>
          <p:cNvPr id="17" name="Rectangle 16"/>
          <p:cNvSpPr/>
          <p:nvPr/>
        </p:nvSpPr>
        <p:spPr>
          <a:xfrm>
            <a:off x="3026026" y="4385743"/>
            <a:ext cx="3124573" cy="523220"/>
          </a:xfrm>
          <a:prstGeom prst="rect">
            <a:avLst/>
          </a:prstGeom>
          <a:ln>
            <a:noFill/>
          </a:ln>
        </p:spPr>
        <p:txBody>
          <a:bodyPr wrap="none">
            <a:spAutoFit/>
          </a:bodyPr>
          <a:lstStyle/>
          <a:p>
            <a:pPr algn="ctr"/>
            <a:r>
              <a:rPr lang="en-GB" sz="2800" dirty="0" smtClean="0">
                <a:solidFill>
                  <a:srgbClr val="CC3300"/>
                </a:solidFill>
              </a:rPr>
              <a:t>Contributions from</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3600"/>
            <a:ext cx="8229600" cy="5097463"/>
          </a:xfrm>
        </p:spPr>
        <p:txBody>
          <a:bodyPr>
            <a:normAutofit/>
          </a:bodyPr>
          <a:lstStyle/>
          <a:p>
            <a:r>
              <a:rPr lang="en-GB" sz="2000" dirty="0" smtClean="0"/>
              <a:t>Work in the remaining part of the Surface Assembly Hall would have to be interrupted to allow for the concrete and metallic modules to be lowered =&gt; 2 halls to be built with a 9 weeks offset</a:t>
            </a:r>
          </a:p>
          <a:p>
            <a:pPr lvl="1"/>
            <a:r>
              <a:rPr lang="en-US" sz="1800" dirty="0" smtClean="0"/>
              <a:t>A 12 week window is needed to install technical infrastructure:</a:t>
            </a:r>
          </a:p>
          <a:p>
            <a:pPr lvl="1"/>
            <a:r>
              <a:rPr lang="en-US" sz="1800" dirty="0" smtClean="0"/>
              <a:t>Concrete lift modules</a:t>
            </a:r>
          </a:p>
          <a:p>
            <a:pPr lvl="1"/>
            <a:r>
              <a:rPr lang="en-US" sz="1800" dirty="0" smtClean="0"/>
              <a:t>Ventilation ducts</a:t>
            </a:r>
          </a:p>
          <a:p>
            <a:pPr lvl="1"/>
            <a:r>
              <a:rPr lang="en-US" sz="1800" dirty="0" smtClean="0"/>
              <a:t>Cooling pipes</a:t>
            </a:r>
          </a:p>
          <a:p>
            <a:pPr lvl="1"/>
            <a:r>
              <a:rPr lang="en-US" sz="1800" dirty="0" smtClean="0"/>
              <a:t>Cable trays</a:t>
            </a:r>
          </a:p>
          <a:p>
            <a:pPr lvl="1"/>
            <a:r>
              <a:rPr lang="en-US" sz="1800" dirty="0" smtClean="0"/>
              <a:t>Metallic staircase</a:t>
            </a:r>
          </a:p>
          <a:p>
            <a:r>
              <a:rPr lang="en-US" sz="2000" dirty="0" smtClean="0"/>
              <a:t>Impact on work in Detector Hall</a:t>
            </a:r>
          </a:p>
          <a:p>
            <a:pPr lvl="1"/>
            <a:r>
              <a:rPr lang="en-US" sz="1600" dirty="0" smtClean="0"/>
              <a:t>Construction of the </a:t>
            </a:r>
            <a:r>
              <a:rPr lang="en-US" sz="1600" dirty="0" err="1" smtClean="0"/>
              <a:t>PPull</a:t>
            </a:r>
            <a:r>
              <a:rPr lang="en-US" sz="1600" dirty="0" smtClean="0"/>
              <a:t> platforms </a:t>
            </a:r>
          </a:p>
          <a:p>
            <a:pPr lvl="1"/>
            <a:endParaRPr lang="en-GB" sz="1800" dirty="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r>
              <a:rPr lang="en-US" smtClean="0"/>
              <a:t>20/10/10</a:t>
            </a:r>
            <a:endParaRPr lang="en-GB"/>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r>
              <a:rPr lang="en-US" smtClean="0"/>
              <a:t>Martin.Gastal@cern.ch</a:t>
            </a:r>
            <a:endParaRPr lang="en-GB"/>
          </a:p>
        </p:txBody>
      </p:sp>
      <p:sp>
        <p:nvSpPr>
          <p:cNvPr id="6" name="Slide Number Placeholder 5"/>
          <p:cNvSpPr>
            <a:spLocks noGrp="1"/>
          </p:cNvSpPr>
          <p:nvPr>
            <p:ph type="sldNum" sz="quarter" idx="12"/>
          </p:nvPr>
        </p:nvSpPr>
        <p:spPr/>
        <p:txBody>
          <a:bodyPr/>
          <a:lstStyle/>
          <a:p>
            <a:fld id="{1B90EA78-BADA-2641-9F83-7F90FE46675F}" type="slidenum">
              <a:rPr lang="en-GB" smtClean="0"/>
              <a:pPr/>
              <a:t>26</a:t>
            </a:fld>
            <a:endParaRPr lang="en-GB"/>
          </a:p>
        </p:txBody>
      </p:sp>
      <p:sp>
        <p:nvSpPr>
          <p:cNvPr id="7" name="Title 1"/>
          <p:cNvSpPr txBox="1">
            <a:spLocks/>
          </p:cNvSpPr>
          <p:nvPr/>
        </p:nvSpPr>
        <p:spPr>
          <a:xfrm>
            <a:off x="457200" y="20638"/>
            <a:ext cx="8229600" cy="754062"/>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2"/>
                </a:solidFill>
                <a:effectLst/>
                <a:uLnTx/>
                <a:uFillTx/>
                <a:latin typeface="+mj-lt"/>
                <a:ea typeface="+mj-ea"/>
                <a:cs typeface="+mj-cs"/>
              </a:rPr>
              <a:t>Year 4: Completion of Surface Assembly Hall</a:t>
            </a:r>
            <a:endParaRPr kumimoji="0" lang="en-GB" sz="2800" b="0" i="0" u="none" strike="noStrike" kern="1200" cap="none" spc="0" normalizeH="0" baseline="0" noProof="0" dirty="0">
              <a:ln>
                <a:noFill/>
              </a:ln>
              <a:solidFill>
                <a:schemeClr val="tx2"/>
              </a:solidFill>
              <a:effectLst/>
              <a:uLnTx/>
              <a:uFillTx/>
              <a:latin typeface="+mj-lt"/>
              <a:ea typeface="+mj-ea"/>
              <a:cs typeface="+mj-cs"/>
            </a:endParaRPr>
          </a:p>
        </p:txBody>
      </p:sp>
      <p:cxnSp>
        <p:nvCxnSpPr>
          <p:cNvPr id="8" name="Straight Connector 7"/>
          <p:cNvCxnSpPr/>
          <p:nvPr/>
        </p:nvCxnSpPr>
        <p:spPr>
          <a:xfrm flipV="1">
            <a:off x="870667" y="664283"/>
            <a:ext cx="7484541" cy="479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10" name="Picture 7" descr="DSCN0014"/>
          <p:cNvPicPr>
            <a:picLocks noChangeAspect="1" noChangeArrowheads="1"/>
          </p:cNvPicPr>
          <p:nvPr/>
        </p:nvPicPr>
        <p:blipFill>
          <a:blip r:embed="rId3"/>
          <a:srcRect/>
          <a:stretch>
            <a:fillRect/>
          </a:stretch>
        </p:blipFill>
        <p:spPr bwMode="auto">
          <a:xfrm>
            <a:off x="5080196" y="2273750"/>
            <a:ext cx="2895404" cy="2171249"/>
          </a:xfrm>
          <a:prstGeom prst="rect">
            <a:avLst/>
          </a:prstGeom>
          <a:noFill/>
        </p:spPr>
      </p:pic>
      <p:pic>
        <p:nvPicPr>
          <p:cNvPr id="12" name="Picture 11"/>
          <p:cNvPicPr>
            <a:picLocks noChangeAspect="1"/>
          </p:cNvPicPr>
          <p:nvPr/>
        </p:nvPicPr>
        <p:blipFill>
          <a:blip r:embed="rId4"/>
          <a:stretch>
            <a:fillRect/>
          </a:stretch>
        </p:blipFill>
        <p:spPr>
          <a:xfrm>
            <a:off x="1788715" y="4630737"/>
            <a:ext cx="7240920" cy="1744663"/>
          </a:xfrm>
          <a:prstGeom prst="rect">
            <a:avLst/>
          </a:prstGeom>
        </p:spPr>
      </p:pic>
      <p:pic>
        <p:nvPicPr>
          <p:cNvPr id="11" name="Picture 10"/>
          <p:cNvPicPr>
            <a:picLocks noChangeAspect="1"/>
          </p:cNvPicPr>
          <p:nvPr/>
        </p:nvPicPr>
        <p:blipFill>
          <a:blip r:embed="rId5"/>
          <a:stretch>
            <a:fillRect/>
          </a:stretch>
        </p:blipFill>
        <p:spPr>
          <a:xfrm>
            <a:off x="9901" y="5307760"/>
            <a:ext cx="1571672" cy="155024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38"/>
            <a:ext cx="8229600" cy="1143000"/>
          </a:xfrm>
        </p:spPr>
        <p:txBody>
          <a:bodyPr>
            <a:normAutofit/>
          </a:bodyPr>
          <a:lstStyle/>
          <a:p>
            <a:r>
              <a:rPr lang="en-GB" sz="2800" dirty="0" smtClean="0"/>
              <a:t>Year 5: Complete installation of cavern infrastructure</a:t>
            </a:r>
            <a:endParaRPr lang="en-GB" sz="2800" dirty="0"/>
          </a:p>
        </p:txBody>
      </p:sp>
      <p:sp>
        <p:nvSpPr>
          <p:cNvPr id="3" name="Content Placeholder 2"/>
          <p:cNvSpPr>
            <a:spLocks noGrp="1"/>
          </p:cNvSpPr>
          <p:nvPr>
            <p:ph idx="1"/>
          </p:nvPr>
        </p:nvSpPr>
        <p:spPr>
          <a:xfrm>
            <a:off x="4473150" y="1371600"/>
            <a:ext cx="4213649" cy="4525963"/>
          </a:xfrm>
        </p:spPr>
        <p:txBody>
          <a:bodyPr>
            <a:normAutofit/>
          </a:bodyPr>
          <a:lstStyle/>
          <a:p>
            <a:r>
              <a:rPr lang="en-GB" sz="2000" dirty="0" smtClean="0"/>
              <a:t>Complete installation of infrastructure and services in 2 experimental caverns and transfer tunnel: 2</a:t>
            </a:r>
            <a:r>
              <a:rPr lang="en-GB" sz="2000" baseline="30000" dirty="0" smtClean="0"/>
              <a:t>nd</a:t>
            </a:r>
            <a:r>
              <a:rPr lang="en-GB" sz="2000" dirty="0" smtClean="0"/>
              <a:t> of 2 years</a:t>
            </a:r>
          </a:p>
          <a:p>
            <a:r>
              <a:rPr lang="en-GB" sz="2000" dirty="0" smtClean="0"/>
              <a:t>Installation of gantry crane for detector lowering: 1 month</a:t>
            </a:r>
          </a:p>
          <a:p>
            <a:r>
              <a:rPr lang="en-GB" sz="2000" dirty="0" smtClean="0"/>
              <a:t>Complete detector assembly and commissioning on the surface</a:t>
            </a:r>
          </a:p>
          <a:p>
            <a:endParaRPr lang="en-GB" sz="2000" dirty="0" smtClean="0"/>
          </a:p>
          <a:p>
            <a:endParaRPr lang="en-GB" sz="2000" dirty="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r>
              <a:rPr lang="en-US" smtClean="0"/>
              <a:t>20/10/10</a:t>
            </a:r>
            <a:endParaRPr lang="en-GB"/>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r>
              <a:rPr lang="en-US" smtClean="0"/>
              <a:t>Martin.Gastal@cern.ch</a:t>
            </a:r>
            <a:endParaRPr lang="en-GB"/>
          </a:p>
        </p:txBody>
      </p:sp>
      <p:sp>
        <p:nvSpPr>
          <p:cNvPr id="6" name="Slide Number Placeholder 5"/>
          <p:cNvSpPr>
            <a:spLocks noGrp="1"/>
          </p:cNvSpPr>
          <p:nvPr>
            <p:ph type="sldNum" sz="quarter" idx="12"/>
          </p:nvPr>
        </p:nvSpPr>
        <p:spPr/>
        <p:txBody>
          <a:bodyPr/>
          <a:lstStyle/>
          <a:p>
            <a:fld id="{1B90EA78-BADA-2641-9F83-7F90FE46675F}" type="slidenum">
              <a:rPr lang="en-GB" smtClean="0"/>
              <a:pPr/>
              <a:t>27</a:t>
            </a:fld>
            <a:endParaRPr lang="en-GB"/>
          </a:p>
        </p:txBody>
      </p:sp>
      <p:cxnSp>
        <p:nvCxnSpPr>
          <p:cNvPr id="7" name="Straight Connector 6"/>
          <p:cNvCxnSpPr/>
          <p:nvPr/>
        </p:nvCxnSpPr>
        <p:spPr>
          <a:xfrm flipV="1">
            <a:off x="870667" y="1134183"/>
            <a:ext cx="7484541" cy="479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3"/>
          <a:stretch>
            <a:fillRect/>
          </a:stretch>
        </p:blipFill>
        <p:spPr>
          <a:xfrm>
            <a:off x="9901" y="5307760"/>
            <a:ext cx="1571672" cy="1550240"/>
          </a:xfrm>
          <a:prstGeom prst="rect">
            <a:avLst/>
          </a:prstGeom>
        </p:spPr>
      </p:pic>
      <p:pic>
        <p:nvPicPr>
          <p:cNvPr id="12" name="Picture 11"/>
          <p:cNvPicPr>
            <a:picLocks noChangeAspect="1"/>
          </p:cNvPicPr>
          <p:nvPr/>
        </p:nvPicPr>
        <p:blipFill>
          <a:blip r:embed="rId4"/>
          <a:stretch>
            <a:fillRect/>
          </a:stretch>
        </p:blipFill>
        <p:spPr>
          <a:xfrm>
            <a:off x="4216407" y="4098799"/>
            <a:ext cx="4138801" cy="2759201"/>
          </a:xfrm>
          <a:prstGeom prst="rect">
            <a:avLst/>
          </a:prstGeom>
        </p:spPr>
      </p:pic>
      <p:pic>
        <p:nvPicPr>
          <p:cNvPr id="13" name="Picture 12"/>
          <p:cNvPicPr>
            <a:picLocks noChangeAspect="1"/>
          </p:cNvPicPr>
          <p:nvPr/>
        </p:nvPicPr>
        <p:blipFill>
          <a:blip r:embed="rId5"/>
          <a:stretch>
            <a:fillRect/>
          </a:stretch>
        </p:blipFill>
        <p:spPr>
          <a:xfrm>
            <a:off x="171026" y="1417638"/>
            <a:ext cx="2953174" cy="369578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38"/>
            <a:ext cx="8229600" cy="1143000"/>
          </a:xfrm>
        </p:spPr>
        <p:txBody>
          <a:bodyPr>
            <a:normAutofit/>
          </a:bodyPr>
          <a:lstStyle/>
          <a:p>
            <a:r>
              <a:rPr lang="en-GB" sz="2800" dirty="0" smtClean="0"/>
              <a:t>Summary Schedule</a:t>
            </a:r>
            <a:endParaRPr lang="en-GB" sz="2800" dirty="0"/>
          </a:p>
        </p:txBody>
      </p:sp>
      <p:sp>
        <p:nvSpPr>
          <p:cNvPr id="4" name="Date Placeholder 3"/>
          <p:cNvSpPr>
            <a:spLocks noGrp="1"/>
          </p:cNvSpPr>
          <p:nvPr>
            <p:ph type="dt" sz="half" idx="4294967295"/>
          </p:nvPr>
        </p:nvSpPr>
        <p:spPr>
          <a:xfrm>
            <a:off x="457200" y="6356350"/>
            <a:ext cx="2133600" cy="365125"/>
          </a:xfrm>
          <a:prstGeom prst="rect">
            <a:avLst/>
          </a:prstGeom>
        </p:spPr>
        <p:txBody>
          <a:bodyPr/>
          <a:lstStyle/>
          <a:p>
            <a:r>
              <a:rPr lang="en-US" smtClean="0"/>
              <a:t>20/10/10</a:t>
            </a:r>
            <a:endParaRPr lang="en-GB"/>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r>
              <a:rPr lang="en-US" smtClean="0"/>
              <a:t>Martin.Gastal@cern.ch</a:t>
            </a:r>
            <a:endParaRPr lang="en-GB"/>
          </a:p>
        </p:txBody>
      </p:sp>
      <p:sp>
        <p:nvSpPr>
          <p:cNvPr id="6" name="Slide Number Placeholder 5"/>
          <p:cNvSpPr>
            <a:spLocks noGrp="1"/>
          </p:cNvSpPr>
          <p:nvPr>
            <p:ph type="sldNum" sz="quarter" idx="12"/>
          </p:nvPr>
        </p:nvSpPr>
        <p:spPr/>
        <p:txBody>
          <a:bodyPr/>
          <a:lstStyle/>
          <a:p>
            <a:fld id="{1B90EA78-BADA-2641-9F83-7F90FE46675F}" type="slidenum">
              <a:rPr lang="en-GB" smtClean="0"/>
              <a:pPr/>
              <a:t>28</a:t>
            </a:fld>
            <a:endParaRPr lang="en-GB"/>
          </a:p>
        </p:txBody>
      </p:sp>
      <p:cxnSp>
        <p:nvCxnSpPr>
          <p:cNvPr id="7" name="Straight Connector 6"/>
          <p:cNvCxnSpPr/>
          <p:nvPr/>
        </p:nvCxnSpPr>
        <p:spPr>
          <a:xfrm flipV="1">
            <a:off x="870667" y="1134183"/>
            <a:ext cx="7484541" cy="479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a:stretch>
            <a:fillRect/>
          </a:stretch>
        </p:blipFill>
        <p:spPr>
          <a:xfrm>
            <a:off x="203200" y="1803400"/>
            <a:ext cx="8686800" cy="2696568"/>
          </a:xfrm>
          <a:prstGeom prst="rect">
            <a:avLst/>
          </a:prstGeom>
        </p:spPr>
      </p:pic>
      <p:sp>
        <p:nvSpPr>
          <p:cNvPr id="15" name="Content Placeholder 2"/>
          <p:cNvSpPr>
            <a:spLocks noGrp="1"/>
          </p:cNvSpPr>
          <p:nvPr>
            <p:ph idx="1"/>
          </p:nvPr>
        </p:nvSpPr>
        <p:spPr>
          <a:xfrm>
            <a:off x="870668" y="4679462"/>
            <a:ext cx="7816132" cy="1103801"/>
          </a:xfrm>
        </p:spPr>
        <p:txBody>
          <a:bodyPr>
            <a:normAutofit/>
          </a:bodyPr>
          <a:lstStyle/>
          <a:p>
            <a:r>
              <a:rPr lang="en-GB" sz="2000" dirty="0" smtClean="0"/>
              <a:t>Years 4 and 5 should </a:t>
            </a:r>
            <a:r>
              <a:rPr lang="en-GB" sz="2000" smtClean="0"/>
              <a:t>be interesting…</a:t>
            </a:r>
            <a:endParaRPr lang="en-GB" sz="20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29</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6098540" y="5063489"/>
            <a:ext cx="1803654" cy="4846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Autofit/>
          </a:bodyPr>
          <a:lstStyle/>
          <a:p>
            <a:pPr algn="l"/>
            <a:r>
              <a:rPr lang="en-US" sz="3600" dirty="0" smtClean="0"/>
              <a:t>LHC </a:t>
            </a:r>
            <a:r>
              <a:rPr lang="en-US" sz="3600" dirty="0" err="1" smtClean="0"/>
              <a:t>Cryo</a:t>
            </a:r>
            <a:r>
              <a:rPr lang="en-US" sz="3600" dirty="0" smtClean="0"/>
              <a:t> Visit</a:t>
            </a:r>
            <a:br>
              <a:rPr lang="en-US" sz="3600" dirty="0" smtClean="0"/>
            </a:br>
            <a:r>
              <a:rPr lang="en-US" sz="3600" dirty="0" smtClean="0"/>
              <a:t>Monday 18</a:t>
            </a:r>
            <a:r>
              <a:rPr lang="en-US" sz="3600" baseline="30000" dirty="0" smtClean="0"/>
              <a:t>th</a:t>
            </a:r>
            <a:r>
              <a:rPr lang="en-US" sz="3600" dirty="0" smtClean="0"/>
              <a:t> Oct</a:t>
            </a:r>
            <a:endParaRPr lang="en-GB" sz="3600" dirty="0"/>
          </a:p>
        </p:txBody>
      </p:sp>
      <p:sp>
        <p:nvSpPr>
          <p:cNvPr id="3" name="Content Placeholder 2"/>
          <p:cNvSpPr>
            <a:spLocks noGrp="1"/>
          </p:cNvSpPr>
          <p:nvPr>
            <p:ph idx="1"/>
          </p:nvPr>
        </p:nvSpPr>
        <p:spPr>
          <a:xfrm>
            <a:off x="-91440" y="1600200"/>
            <a:ext cx="4618991" cy="5257800"/>
          </a:xfrm>
        </p:spPr>
        <p:txBody>
          <a:bodyPr>
            <a:normAutofit/>
          </a:bodyPr>
          <a:lstStyle/>
          <a:p>
            <a:r>
              <a:rPr lang="en-US" sz="2000" dirty="0" smtClean="0"/>
              <a:t>Purpose of the tour :</a:t>
            </a:r>
          </a:p>
          <a:p>
            <a:endParaRPr lang="en-US" sz="2000" dirty="0" smtClean="0"/>
          </a:p>
          <a:p>
            <a:pPr lvl="1"/>
            <a:endParaRPr lang="en-US" sz="1600" dirty="0" smtClean="0"/>
          </a:p>
          <a:p>
            <a:pPr lvl="1"/>
            <a:r>
              <a:rPr lang="en-US" sz="1600" dirty="0" smtClean="0"/>
              <a:t>Get a better understanding of space requirements for </a:t>
            </a:r>
            <a:r>
              <a:rPr lang="en-US" sz="1600" dirty="0" err="1" smtClean="0"/>
              <a:t>Cryo</a:t>
            </a:r>
            <a:r>
              <a:rPr lang="en-US" sz="1600" dirty="0" smtClean="0"/>
              <a:t> equipment, both on surface &amp; underground</a:t>
            </a:r>
          </a:p>
          <a:p>
            <a:pPr lvl="1"/>
            <a:endParaRPr lang="en-US" sz="1600" dirty="0" smtClean="0"/>
          </a:p>
          <a:p>
            <a:pPr lvl="1"/>
            <a:endParaRPr lang="en-US" sz="1600" dirty="0" smtClean="0"/>
          </a:p>
          <a:p>
            <a:pPr lvl="1"/>
            <a:r>
              <a:rPr lang="en-US" sz="1600" dirty="0" smtClean="0"/>
              <a:t>Re-establish points of contact between  LHC </a:t>
            </a:r>
            <a:r>
              <a:rPr lang="en-US" sz="1600" dirty="0" err="1" smtClean="0"/>
              <a:t>Cryo</a:t>
            </a:r>
            <a:r>
              <a:rPr lang="en-US" sz="1600" dirty="0" smtClean="0"/>
              <a:t> and ILC CFS experts</a:t>
            </a:r>
          </a:p>
          <a:p>
            <a:pPr lvl="1"/>
            <a:endParaRPr lang="en-US" sz="1600" dirty="0" smtClean="0"/>
          </a:p>
          <a:p>
            <a:pPr lvl="1"/>
            <a:endParaRPr lang="en-US" sz="1600" dirty="0" smtClean="0"/>
          </a:p>
          <a:p>
            <a:pPr lvl="1"/>
            <a:r>
              <a:rPr lang="en-US" sz="1600" dirty="0" smtClean="0"/>
              <a:t>Learn from LHC experience</a:t>
            </a:r>
          </a:p>
          <a:p>
            <a:pPr lvl="1"/>
            <a:endParaRPr lang="en-US" sz="1600" dirty="0" smtClean="0"/>
          </a:p>
          <a:p>
            <a:pPr lvl="1"/>
            <a:endParaRPr lang="en-GB" sz="1600" dirty="0"/>
          </a:p>
        </p:txBody>
      </p:sp>
      <p:sp>
        <p:nvSpPr>
          <p:cNvPr id="4" name="Slide Number Placeholder 3"/>
          <p:cNvSpPr>
            <a:spLocks noGrp="1"/>
          </p:cNvSpPr>
          <p:nvPr>
            <p:ph type="sldNum" sz="quarter" idx="12"/>
          </p:nvPr>
        </p:nvSpPr>
        <p:spPr/>
        <p:txBody>
          <a:bodyPr/>
          <a:lstStyle/>
          <a:p>
            <a:fld id="{7FAA5BBC-A80E-B143-9FDB-149ED2838ED2}" type="slidenum">
              <a:rPr lang="en-GB" smtClean="0"/>
              <a:pPr/>
              <a:t>3</a:t>
            </a:fld>
            <a:endParaRPr lang="en-GB"/>
          </a:p>
        </p:txBody>
      </p:sp>
      <p:pic>
        <p:nvPicPr>
          <p:cNvPr id="167937" name="Picture 1" descr="E:\CLIC ILC 2010\Geneva 033.jpg"/>
          <p:cNvPicPr>
            <a:picLocks noChangeAspect="1" noChangeArrowheads="1"/>
          </p:cNvPicPr>
          <p:nvPr/>
        </p:nvPicPr>
        <p:blipFill>
          <a:blip r:embed="rId3"/>
          <a:srcRect/>
          <a:stretch>
            <a:fillRect/>
          </a:stretch>
        </p:blipFill>
        <p:spPr bwMode="auto">
          <a:xfrm>
            <a:off x="4358641" y="0"/>
            <a:ext cx="4785360" cy="3589020"/>
          </a:xfrm>
          <a:prstGeom prst="rect">
            <a:avLst/>
          </a:prstGeom>
          <a:noFill/>
        </p:spPr>
      </p:pic>
      <p:pic>
        <p:nvPicPr>
          <p:cNvPr id="167938" name="Picture 2" descr="E:\CLIC ILC 2010\Geneva 018.jpg"/>
          <p:cNvPicPr>
            <a:picLocks noChangeAspect="1" noChangeArrowheads="1"/>
          </p:cNvPicPr>
          <p:nvPr/>
        </p:nvPicPr>
        <p:blipFill>
          <a:blip r:embed="rId4"/>
          <a:srcRect/>
          <a:stretch>
            <a:fillRect/>
          </a:stretch>
        </p:blipFill>
        <p:spPr bwMode="auto">
          <a:xfrm>
            <a:off x="4978401" y="3733800"/>
            <a:ext cx="4165600" cy="31242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smtClean="0"/>
              <a:t>Lessons learnt from LHC  Helium Leak and R2E</a:t>
            </a:r>
            <a:endParaRPr lang="en-US" sz="32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7FAA5BBC-A80E-B143-9FDB-149ED2838ED2}" type="slidenum">
              <a:rPr lang="en-GB" smtClean="0"/>
              <a:pPr/>
              <a:t>30</a:t>
            </a:fld>
            <a:endParaRPr lang="en-GB" dirty="0"/>
          </a:p>
        </p:txBody>
      </p:sp>
      <p:sp>
        <p:nvSpPr>
          <p:cNvPr id="5" name="TextBox 4"/>
          <p:cNvSpPr txBox="1"/>
          <p:nvPr/>
        </p:nvSpPr>
        <p:spPr>
          <a:xfrm>
            <a:off x="152400" y="1268730"/>
            <a:ext cx="8763000" cy="5016758"/>
          </a:xfrm>
          <a:prstGeom prst="rect">
            <a:avLst/>
          </a:prstGeom>
          <a:solidFill>
            <a:srgbClr val="92D050"/>
          </a:solidFill>
        </p:spPr>
        <p:txBody>
          <a:bodyPr wrap="square" rtlCol="0">
            <a:spAutoFit/>
          </a:bodyPr>
          <a:lstStyle/>
          <a:p>
            <a:pPr algn="ctr">
              <a:spcBef>
                <a:spcPts val="1200"/>
              </a:spcBef>
            </a:pPr>
            <a:r>
              <a:rPr lang="fr-CH" sz="2800" dirty="0" smtClean="0"/>
              <a:t>Content</a:t>
            </a:r>
          </a:p>
          <a:p>
            <a:pPr marL="627063" indent="-574675">
              <a:spcBef>
                <a:spcPts val="1200"/>
              </a:spcBef>
              <a:buClr>
                <a:srgbClr val="FF0000"/>
              </a:buClr>
              <a:buFont typeface="Wingdings" pitchFamily="2" charset="2"/>
              <a:buChar char="q"/>
              <a:tabLst>
                <a:tab pos="52388" algn="l"/>
              </a:tabLst>
            </a:pPr>
            <a:r>
              <a:rPr lang="en-GB" sz="2400" dirty="0" smtClean="0"/>
              <a:t>The September 19</a:t>
            </a:r>
            <a:r>
              <a:rPr lang="en-GB" sz="2400" baseline="30000" dirty="0" smtClean="0"/>
              <a:t>th</a:t>
            </a:r>
            <a:r>
              <a:rPr lang="en-GB" sz="2400" dirty="0" smtClean="0"/>
              <a:t> (2008) Accident at LHC</a:t>
            </a:r>
          </a:p>
          <a:p>
            <a:pPr marL="627063" indent="-574675">
              <a:spcBef>
                <a:spcPts val="1200"/>
              </a:spcBef>
              <a:buClr>
                <a:srgbClr val="FF0000"/>
              </a:buClr>
              <a:buFont typeface="Wingdings" pitchFamily="2" charset="2"/>
              <a:buChar char="q"/>
              <a:tabLst>
                <a:tab pos="52388" algn="l"/>
              </a:tabLst>
            </a:pPr>
            <a:r>
              <a:rPr lang="en-GB" sz="2400" dirty="0" smtClean="0"/>
              <a:t>New Safety Measures in Force </a:t>
            </a:r>
          </a:p>
          <a:p>
            <a:pPr marL="627063" indent="-574675">
              <a:spcBef>
                <a:spcPts val="1200"/>
              </a:spcBef>
              <a:buClr>
                <a:srgbClr val="FF0000"/>
              </a:buClr>
              <a:buFont typeface="Wingdings" pitchFamily="2" charset="2"/>
              <a:buChar char="q"/>
              <a:tabLst>
                <a:tab pos="52388" algn="l"/>
              </a:tabLst>
            </a:pPr>
            <a:r>
              <a:rPr lang="en-GB" sz="2400" dirty="0" smtClean="0"/>
              <a:t>Impact in the Field and Consequences on Access</a:t>
            </a:r>
          </a:p>
          <a:p>
            <a:pPr marL="627063" indent="-574675">
              <a:spcBef>
                <a:spcPts val="1200"/>
              </a:spcBef>
              <a:buClr>
                <a:srgbClr val="FF0000"/>
              </a:buClr>
              <a:tabLst>
                <a:tab pos="52388" algn="l"/>
              </a:tabLst>
            </a:pPr>
            <a:r>
              <a:rPr lang="en-GB" sz="1000" dirty="0" smtClean="0"/>
              <a:t>			</a:t>
            </a:r>
            <a:r>
              <a:rPr lang="en-GB" sz="1000" dirty="0" smtClean="0">
                <a:solidFill>
                  <a:schemeClr val="accent2"/>
                </a:solidFill>
              </a:rPr>
              <a:t>----------------------------------------------------------------------</a:t>
            </a:r>
          </a:p>
          <a:p>
            <a:pPr marL="627063" indent="-574675">
              <a:spcBef>
                <a:spcPts val="1200"/>
              </a:spcBef>
              <a:buClr>
                <a:srgbClr val="FF0000"/>
              </a:buClr>
              <a:buFont typeface="Wingdings" pitchFamily="2" charset="2"/>
              <a:buChar char="q"/>
              <a:tabLst>
                <a:tab pos="52388" algn="l"/>
              </a:tabLst>
            </a:pPr>
            <a:r>
              <a:rPr lang="en-GB" sz="2400" dirty="0" smtClean="0"/>
              <a:t>Sensitivity of LHC Electronics to Single Event Effect </a:t>
            </a:r>
          </a:p>
          <a:p>
            <a:pPr marL="627063" indent="-574675">
              <a:spcBef>
                <a:spcPts val="1200"/>
              </a:spcBef>
              <a:buClr>
                <a:srgbClr val="FF0000"/>
              </a:buClr>
              <a:buFont typeface="Wingdings" pitchFamily="2" charset="2"/>
              <a:buChar char="q"/>
              <a:tabLst>
                <a:tab pos="52388" algn="l"/>
              </a:tabLst>
            </a:pPr>
            <a:r>
              <a:rPr lang="en-GB" sz="2400" dirty="0" smtClean="0"/>
              <a:t>Short Term Actions to Mitigate SEE</a:t>
            </a:r>
          </a:p>
          <a:p>
            <a:pPr marL="627063" indent="-574675">
              <a:spcBef>
                <a:spcPts val="1200"/>
              </a:spcBef>
              <a:buClr>
                <a:srgbClr val="FF0000"/>
              </a:buClr>
              <a:buFont typeface="Wingdings" pitchFamily="2" charset="2"/>
              <a:buChar char="q"/>
              <a:tabLst>
                <a:tab pos="52388" algn="l"/>
              </a:tabLst>
            </a:pPr>
            <a:r>
              <a:rPr lang="en-GB" sz="2400" dirty="0" smtClean="0"/>
              <a:t>Longer Term Strategies Explored</a:t>
            </a:r>
          </a:p>
          <a:p>
            <a:pPr marL="627063" indent="-574675">
              <a:spcBef>
                <a:spcPts val="1200"/>
              </a:spcBef>
              <a:buClr>
                <a:srgbClr val="FF0000"/>
              </a:buClr>
              <a:buFont typeface="Wingdings" pitchFamily="2" charset="2"/>
              <a:buChar char="q"/>
              <a:tabLst>
                <a:tab pos="52388" algn="l"/>
              </a:tabLst>
            </a:pPr>
            <a:r>
              <a:rPr lang="en-GB" sz="2400" dirty="0" smtClean="0"/>
              <a:t>Summary   </a:t>
            </a:r>
          </a:p>
          <a:p>
            <a:pPr marL="627063" indent="-574675">
              <a:spcBef>
                <a:spcPts val="1200"/>
              </a:spcBef>
              <a:buClr>
                <a:srgbClr val="FF0000"/>
              </a:buClr>
              <a:buFont typeface="Wingdings" pitchFamily="2" charset="2"/>
              <a:buChar char="q"/>
              <a:tabLst>
                <a:tab pos="52388" algn="l"/>
              </a:tabLst>
            </a:pPr>
            <a:endParaRPr lang="en-GB" sz="2400" dirty="0"/>
          </a:p>
        </p:txBody>
      </p:sp>
      <p:sp>
        <p:nvSpPr>
          <p:cNvPr id="6" name="Footer Placeholder 4"/>
          <p:cNvSpPr txBox="1">
            <a:spLocks/>
          </p:cNvSpPr>
          <p:nvPr/>
        </p:nvSpPr>
        <p:spPr bwMode="auto">
          <a:xfrm>
            <a:off x="1041302" y="6381750"/>
            <a:ext cx="2895600" cy="247650"/>
          </a:xfrm>
          <a:prstGeom prst="rect">
            <a:avLst/>
          </a:prstGeom>
          <a:solidFill>
            <a:schemeClr val="accent1">
              <a:lumMod val="20000"/>
              <a:lumOff val="80000"/>
              <a:alpha val="30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Sylvain </a:t>
            </a:r>
            <a:r>
              <a:rPr kumimoji="0" lang="en-US" b="1" i="0" u="none" strike="noStrike" kern="1200" cap="none" spc="0" normalizeH="0" baseline="0" noProof="0" dirty="0" err="1" smtClean="0">
                <a:ln>
                  <a:noFill/>
                </a:ln>
                <a:solidFill>
                  <a:schemeClr val="tx1"/>
                </a:solidFill>
                <a:effectLst/>
                <a:uLnTx/>
                <a:uFillTx/>
                <a:latin typeface="+mn-lt"/>
                <a:ea typeface="+mn-ea"/>
                <a:cs typeface="+mn-cs"/>
              </a:rPr>
              <a:t>Weisz</a:t>
            </a:r>
            <a:r>
              <a:rPr kumimoji="0" lang="en-US" b="1" i="0" u="none" strike="noStrike" kern="1200" cap="none" spc="0" normalizeH="0" baseline="0" noProof="0" dirty="0" smtClean="0">
                <a:ln>
                  <a:noFill/>
                </a:ln>
                <a:solidFill>
                  <a:schemeClr val="tx1"/>
                </a:solidFill>
                <a:effectLst/>
                <a:uLnTx/>
                <a:uFillTx/>
                <a:latin typeface="+mn-lt"/>
                <a:ea typeface="+mn-ea"/>
                <a:cs typeface="+mn-cs"/>
              </a:rPr>
              <a:t>  DG/PRG</a:t>
            </a:r>
            <a:endParaRPr kumimoji="0" lang="en-US"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7086600" cy="857250"/>
          </a:xfrm>
          <a:ln/>
        </p:spPr>
        <p:txBody>
          <a:bodyPr>
            <a:normAutofit fontScale="90000"/>
          </a:bodyPr>
          <a:lstStyle/>
          <a:p>
            <a:pPr algn="ctr" eaLnBrk="1" hangingPunct="1">
              <a:spcBef>
                <a:spcPct val="50000"/>
              </a:spcBef>
            </a:pPr>
            <a:r>
              <a:rPr lang="en-GB" sz="2800" dirty="0" smtClean="0">
                <a:solidFill>
                  <a:schemeClr val="tx1"/>
                </a:solidFill>
              </a:rPr>
              <a:t>Consequences of September 19</a:t>
            </a:r>
            <a:r>
              <a:rPr lang="en-GB" sz="2800" baseline="30000" dirty="0" smtClean="0">
                <a:solidFill>
                  <a:schemeClr val="tx1"/>
                </a:solidFill>
              </a:rPr>
              <a:t>th</a:t>
            </a:r>
            <a:r>
              <a:rPr lang="en-GB" sz="2800" dirty="0" smtClean="0">
                <a:solidFill>
                  <a:schemeClr val="tx1"/>
                </a:solidFill>
              </a:rPr>
              <a:t> (2008) event </a:t>
            </a:r>
            <a:br>
              <a:rPr lang="en-GB" sz="2800" dirty="0" smtClean="0">
                <a:solidFill>
                  <a:schemeClr val="tx1"/>
                </a:solidFill>
              </a:rPr>
            </a:br>
            <a:r>
              <a:rPr lang="en-GB" sz="2800" dirty="0" smtClean="0">
                <a:solidFill>
                  <a:schemeClr val="tx1"/>
                </a:solidFill>
              </a:rPr>
              <a:t>in sector 3-4 of the LHC</a:t>
            </a:r>
          </a:p>
        </p:txBody>
      </p:sp>
      <p:pic>
        <p:nvPicPr>
          <p:cNvPr id="289796" name="Picture 3"/>
          <p:cNvPicPr>
            <a:picLocks noChangeAspect="1" noChangeArrowheads="1"/>
          </p:cNvPicPr>
          <p:nvPr/>
        </p:nvPicPr>
        <p:blipFill>
          <a:blip r:embed="rId3" cstate="print"/>
          <a:srcRect/>
          <a:stretch>
            <a:fillRect/>
          </a:stretch>
        </p:blipFill>
        <p:spPr bwMode="auto">
          <a:xfrm>
            <a:off x="4693085" y="969723"/>
            <a:ext cx="4105275" cy="5486400"/>
          </a:xfrm>
          <a:prstGeom prst="rect">
            <a:avLst/>
          </a:prstGeom>
          <a:noFill/>
          <a:ln w="9525">
            <a:noFill/>
            <a:miter lim="800000"/>
            <a:headEnd/>
            <a:tailEnd/>
          </a:ln>
        </p:spPr>
      </p:pic>
      <p:sp>
        <p:nvSpPr>
          <p:cNvPr id="289797" name="Slide Number Placeholder 5"/>
          <p:cNvSpPr txBox="1">
            <a:spLocks noGrp="1"/>
          </p:cNvSpPr>
          <p:nvPr/>
        </p:nvSpPr>
        <p:spPr bwMode="auto">
          <a:xfrm>
            <a:off x="6553200" y="6615113"/>
            <a:ext cx="2133600" cy="166687"/>
          </a:xfrm>
          <a:prstGeom prst="rect">
            <a:avLst/>
          </a:prstGeom>
          <a:noFill/>
          <a:ln w="9525">
            <a:noFill/>
            <a:miter lim="800000"/>
            <a:headEnd/>
            <a:tailEnd/>
          </a:ln>
        </p:spPr>
        <p:txBody>
          <a:bodyPr/>
          <a:lstStyle/>
          <a:p>
            <a:pPr algn="r"/>
            <a:fld id="{A7ECACE3-93CC-4CE9-847D-D2CB3B3F2B25}" type="slidenum">
              <a:rPr lang="en-US" sz="1000">
                <a:solidFill>
                  <a:schemeClr val="tx1"/>
                </a:solidFill>
              </a:rPr>
              <a:pPr algn="r"/>
              <a:t>31</a:t>
            </a:fld>
            <a:endParaRPr lang="en-US" sz="1000">
              <a:solidFill>
                <a:schemeClr val="tx1"/>
              </a:solidFill>
            </a:endParaRPr>
          </a:p>
        </p:txBody>
      </p:sp>
      <p:pic>
        <p:nvPicPr>
          <p:cNvPr id="6" name="Picture 2"/>
          <p:cNvPicPr>
            <a:picLocks noChangeAspect="1" noChangeArrowheads="1"/>
          </p:cNvPicPr>
          <p:nvPr/>
        </p:nvPicPr>
        <p:blipFill>
          <a:blip r:embed="rId4" cstate="print"/>
          <a:srcRect r="50256"/>
          <a:stretch>
            <a:fillRect/>
          </a:stretch>
        </p:blipFill>
        <p:spPr bwMode="auto">
          <a:xfrm>
            <a:off x="0" y="990600"/>
            <a:ext cx="4526430" cy="3557588"/>
          </a:xfrm>
          <a:prstGeom prst="rect">
            <a:avLst/>
          </a:prstGeom>
          <a:noFill/>
          <a:ln w="9525">
            <a:noFill/>
            <a:miter lim="800000"/>
            <a:headEnd/>
            <a:tailEnd/>
          </a:ln>
        </p:spPr>
      </p:pic>
      <p:sp>
        <p:nvSpPr>
          <p:cNvPr id="7" name="TextBox 6"/>
          <p:cNvSpPr txBox="1"/>
          <p:nvPr/>
        </p:nvSpPr>
        <p:spPr>
          <a:xfrm>
            <a:off x="838200" y="5105400"/>
            <a:ext cx="2957669" cy="369332"/>
          </a:xfrm>
          <a:prstGeom prst="rect">
            <a:avLst/>
          </a:prstGeom>
          <a:noFill/>
          <a:ln w="12700">
            <a:solidFill>
              <a:schemeClr val="tx1"/>
            </a:solidFill>
          </a:ln>
        </p:spPr>
        <p:txBody>
          <a:bodyPr wrap="none" rtlCol="0">
            <a:spAutoFit/>
          </a:bodyPr>
          <a:lstStyle/>
          <a:p>
            <a:r>
              <a:rPr lang="en-GB" dirty="0" smtClean="0"/>
              <a:t>At the faulty connection</a:t>
            </a:r>
          </a:p>
        </p:txBody>
      </p:sp>
      <p:cxnSp>
        <p:nvCxnSpPr>
          <p:cNvPr id="9" name="Straight Arrow Connector 8"/>
          <p:cNvCxnSpPr>
            <a:stCxn id="7" idx="0"/>
            <a:endCxn id="6" idx="2"/>
          </p:cNvCxnSpPr>
          <p:nvPr/>
        </p:nvCxnSpPr>
        <p:spPr>
          <a:xfrm rot="16200000" flipV="1">
            <a:off x="2011519" y="4799884"/>
            <a:ext cx="557212" cy="5382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90600" y="5638800"/>
            <a:ext cx="2997103" cy="646331"/>
          </a:xfrm>
          <a:prstGeom prst="rect">
            <a:avLst/>
          </a:prstGeom>
          <a:noFill/>
          <a:ln w="12700">
            <a:solidFill>
              <a:schemeClr val="tx1"/>
            </a:solidFill>
          </a:ln>
        </p:spPr>
        <p:txBody>
          <a:bodyPr wrap="none" rtlCol="0">
            <a:spAutoFit/>
          </a:bodyPr>
          <a:lstStyle/>
          <a:p>
            <a:pPr algn="ctr"/>
            <a:r>
              <a:rPr lang="en-US" dirty="0" smtClean="0"/>
              <a:t>Collateral damages due </a:t>
            </a:r>
          </a:p>
          <a:p>
            <a:pPr algn="ctr"/>
            <a:r>
              <a:rPr lang="en-US" dirty="0" smtClean="0"/>
              <a:t>to pressure rise</a:t>
            </a:r>
            <a:endParaRPr lang="en-US" dirty="0"/>
          </a:p>
        </p:txBody>
      </p:sp>
      <p:cxnSp>
        <p:nvCxnSpPr>
          <p:cNvPr id="11" name="Straight Arrow Connector 10"/>
          <p:cNvCxnSpPr>
            <a:stCxn id="10" idx="3"/>
          </p:cNvCxnSpPr>
          <p:nvPr/>
        </p:nvCxnSpPr>
        <p:spPr>
          <a:xfrm flipV="1">
            <a:off x="3987703" y="5105400"/>
            <a:ext cx="660497" cy="8565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title"/>
          </p:nvPr>
        </p:nvSpPr>
        <p:spPr>
          <a:xfrm>
            <a:off x="304800" y="152400"/>
            <a:ext cx="9144000" cy="706437"/>
          </a:xfrm>
        </p:spPr>
        <p:txBody>
          <a:bodyPr/>
          <a:lstStyle/>
          <a:p>
            <a:r>
              <a:rPr lang="fr-CH" sz="2800" dirty="0" smtClean="0"/>
              <a:t> </a:t>
            </a:r>
            <a:r>
              <a:rPr lang="en-US" sz="2800" dirty="0" smtClean="0"/>
              <a:t>Oxygen content in the tunnel (sensors on the ceiling</a:t>
            </a:r>
            <a:r>
              <a:rPr lang="fr-CH" sz="2800" dirty="0" smtClean="0"/>
              <a:t>)</a:t>
            </a:r>
            <a:endParaRPr lang="en-US" sz="2800" dirty="0"/>
          </a:p>
        </p:txBody>
      </p:sp>
      <p:pic>
        <p:nvPicPr>
          <p:cNvPr id="106501" name="Picture 5"/>
          <p:cNvPicPr>
            <a:picLocks noChangeAspect="1" noChangeArrowheads="1"/>
          </p:cNvPicPr>
          <p:nvPr/>
        </p:nvPicPr>
        <p:blipFill>
          <a:blip r:embed="rId3" cstate="print"/>
          <a:srcRect/>
          <a:stretch>
            <a:fillRect/>
          </a:stretch>
        </p:blipFill>
        <p:spPr bwMode="auto">
          <a:xfrm>
            <a:off x="107950" y="1249363"/>
            <a:ext cx="8424863" cy="5246687"/>
          </a:xfrm>
          <a:prstGeom prst="rect">
            <a:avLst/>
          </a:prstGeom>
          <a:noFill/>
          <a:ln w="9525">
            <a:noFill/>
            <a:miter lim="800000"/>
            <a:headEnd/>
            <a:tailEnd/>
          </a:ln>
          <a:effectLst/>
        </p:spPr>
      </p:pic>
      <p:sp>
        <p:nvSpPr>
          <p:cNvPr id="106502" name="Text Box 6"/>
          <p:cNvSpPr txBox="1">
            <a:spLocks noChangeArrowheads="1"/>
          </p:cNvSpPr>
          <p:nvPr/>
        </p:nvSpPr>
        <p:spPr bwMode="auto">
          <a:xfrm>
            <a:off x="7308850" y="6508750"/>
            <a:ext cx="1800225" cy="304800"/>
          </a:xfrm>
          <a:prstGeom prst="rect">
            <a:avLst/>
          </a:prstGeom>
          <a:noFill/>
          <a:ln w="9525">
            <a:noFill/>
            <a:miter lim="800000"/>
            <a:headEnd/>
            <a:tailEnd/>
          </a:ln>
          <a:effectLst/>
        </p:spPr>
        <p:txBody>
          <a:bodyPr>
            <a:spAutoFit/>
          </a:bodyPr>
          <a:lstStyle/>
          <a:p>
            <a:pPr algn="ctr">
              <a:spcBef>
                <a:spcPct val="50000"/>
              </a:spcBef>
            </a:pPr>
            <a:r>
              <a:rPr lang="fr-CH" sz="1400" dirty="0">
                <a:solidFill>
                  <a:srgbClr val="0066CC"/>
                </a:solidFill>
                <a:latin typeface="Tahoma" pitchFamily="34" charset="0"/>
              </a:rPr>
              <a:t>R. Nunes</a:t>
            </a:r>
            <a:endParaRPr lang="en-US" sz="1400" dirty="0">
              <a:solidFill>
                <a:srgbClr val="0066CC"/>
              </a:solidFill>
              <a:latin typeface="Tahoma" pitchFamily="34" charset="0"/>
            </a:endParaRPr>
          </a:p>
        </p:txBody>
      </p:sp>
      <p:sp>
        <p:nvSpPr>
          <p:cNvPr id="5" name="TextBox 4"/>
          <p:cNvSpPr txBox="1"/>
          <p:nvPr/>
        </p:nvSpPr>
        <p:spPr>
          <a:xfrm>
            <a:off x="1896649" y="6338170"/>
            <a:ext cx="920445" cy="369332"/>
          </a:xfrm>
          <a:prstGeom prst="rect">
            <a:avLst/>
          </a:prstGeom>
          <a:noFill/>
        </p:spPr>
        <p:txBody>
          <a:bodyPr wrap="none" rtlCol="0">
            <a:spAutoFit/>
          </a:bodyPr>
          <a:lstStyle/>
          <a:p>
            <a:r>
              <a:rPr lang="fr-CH" dirty="0" smtClean="0">
                <a:solidFill>
                  <a:srgbClr val="FF0000"/>
                </a:solidFill>
              </a:rPr>
              <a:t>12h00</a:t>
            </a:r>
            <a:endParaRPr lang="en-US" dirty="0">
              <a:solidFill>
                <a:srgbClr val="FF0000"/>
              </a:solidFill>
            </a:endParaRPr>
          </a:p>
        </p:txBody>
      </p:sp>
      <p:sp>
        <p:nvSpPr>
          <p:cNvPr id="6" name="TextBox 5"/>
          <p:cNvSpPr txBox="1"/>
          <p:nvPr/>
        </p:nvSpPr>
        <p:spPr>
          <a:xfrm>
            <a:off x="3676389" y="6351740"/>
            <a:ext cx="920445" cy="369332"/>
          </a:xfrm>
          <a:prstGeom prst="rect">
            <a:avLst/>
          </a:prstGeom>
          <a:noFill/>
        </p:spPr>
        <p:txBody>
          <a:bodyPr wrap="none" rtlCol="0">
            <a:spAutoFit/>
          </a:bodyPr>
          <a:lstStyle/>
          <a:p>
            <a:r>
              <a:rPr lang="fr-CH" dirty="0" smtClean="0">
                <a:solidFill>
                  <a:srgbClr val="FF0000"/>
                </a:solidFill>
              </a:rPr>
              <a:t>16h48</a:t>
            </a:r>
            <a:endParaRPr lang="en-US" dirty="0">
              <a:solidFill>
                <a:srgbClr val="FF0000"/>
              </a:solidFill>
            </a:endParaRPr>
          </a:p>
        </p:txBody>
      </p:sp>
      <p:cxnSp>
        <p:nvCxnSpPr>
          <p:cNvPr id="8" name="Straight Connector 7"/>
          <p:cNvCxnSpPr/>
          <p:nvPr/>
        </p:nvCxnSpPr>
        <p:spPr>
          <a:xfrm rot="5400000">
            <a:off x="2209800" y="6096000"/>
            <a:ext cx="152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007285" y="6112701"/>
            <a:ext cx="152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7B8E10B-DB6A-4248-ABB2-41CCB46EDAC1}" type="slidenum">
              <a:rPr lang="en-US"/>
              <a:pPr>
                <a:defRPr/>
              </a:pPr>
              <a:t>33</a:t>
            </a:fld>
            <a:endParaRPr lang="en-US"/>
          </a:p>
        </p:txBody>
      </p:sp>
      <p:pic>
        <p:nvPicPr>
          <p:cNvPr id="11270" name="Picture 4" descr="DSC03249.JPG"/>
          <p:cNvPicPr>
            <a:picLocks noChangeAspect="1" noChangeArrowheads="1"/>
          </p:cNvPicPr>
          <p:nvPr/>
        </p:nvPicPr>
        <p:blipFill>
          <a:blip r:embed="rId3" cstate="print"/>
          <a:srcRect/>
          <a:stretch>
            <a:fillRect/>
          </a:stretch>
        </p:blipFill>
        <p:spPr bwMode="auto">
          <a:xfrm>
            <a:off x="5791200" y="1295400"/>
            <a:ext cx="2743200" cy="2209800"/>
          </a:xfrm>
          <a:prstGeom prst="rect">
            <a:avLst/>
          </a:prstGeom>
          <a:noFill/>
          <a:ln w="9525">
            <a:noFill/>
            <a:miter lim="800000"/>
            <a:headEnd/>
            <a:tailEnd/>
          </a:ln>
        </p:spPr>
      </p:pic>
      <p:sp>
        <p:nvSpPr>
          <p:cNvPr id="11273" name="TextBox 13"/>
          <p:cNvSpPr txBox="1">
            <a:spLocks noChangeArrowheads="1"/>
          </p:cNvSpPr>
          <p:nvPr/>
        </p:nvSpPr>
        <p:spPr bwMode="auto">
          <a:xfrm>
            <a:off x="533400" y="1143000"/>
            <a:ext cx="2845651" cy="369332"/>
          </a:xfrm>
          <a:prstGeom prst="rect">
            <a:avLst/>
          </a:prstGeom>
          <a:noFill/>
          <a:ln w="9525">
            <a:noFill/>
            <a:miter lim="800000"/>
            <a:headEnd/>
            <a:tailEnd/>
          </a:ln>
        </p:spPr>
        <p:txBody>
          <a:bodyPr wrap="none">
            <a:spAutoFit/>
          </a:bodyPr>
          <a:lstStyle/>
          <a:p>
            <a:r>
              <a:rPr lang="fr-CH" dirty="0"/>
              <a:t>1) </a:t>
            </a:r>
            <a:r>
              <a:rPr lang="en-GB" dirty="0" smtClean="0"/>
              <a:t>Along the beam line</a:t>
            </a:r>
            <a:endParaRPr lang="en-GB" dirty="0"/>
          </a:p>
        </p:txBody>
      </p:sp>
      <p:sp>
        <p:nvSpPr>
          <p:cNvPr id="11274" name="TextBox 14"/>
          <p:cNvSpPr txBox="1">
            <a:spLocks noChangeArrowheads="1"/>
          </p:cNvSpPr>
          <p:nvPr/>
        </p:nvSpPr>
        <p:spPr bwMode="auto">
          <a:xfrm>
            <a:off x="228600" y="1752600"/>
            <a:ext cx="5586413" cy="923925"/>
          </a:xfrm>
          <a:prstGeom prst="rect">
            <a:avLst/>
          </a:prstGeom>
          <a:noFill/>
          <a:ln w="9525">
            <a:noFill/>
            <a:miter lim="800000"/>
            <a:headEnd/>
            <a:tailEnd/>
          </a:ln>
        </p:spPr>
        <p:txBody>
          <a:bodyPr wrap="none">
            <a:spAutoFit/>
          </a:bodyPr>
          <a:lstStyle/>
          <a:p>
            <a:r>
              <a:rPr lang="en-US"/>
              <a:t>Sealing around the TAS  - ATLAS case </a:t>
            </a:r>
          </a:p>
          <a:p>
            <a:r>
              <a:rPr lang="en-US"/>
              <a:t>built for 110mb (expect &lt;32mb), Tmin 200K, </a:t>
            </a:r>
          </a:p>
          <a:p>
            <a:r>
              <a:rPr lang="en-US"/>
              <a:t>compatible with ±15mm adjustment </a:t>
            </a:r>
          </a:p>
        </p:txBody>
      </p:sp>
      <p:sp>
        <p:nvSpPr>
          <p:cNvPr id="19" name="Right Brace 18"/>
          <p:cNvSpPr/>
          <p:nvPr/>
        </p:nvSpPr>
        <p:spPr>
          <a:xfrm>
            <a:off x="5486400" y="1828800"/>
            <a:ext cx="228600" cy="838200"/>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7" name="Title 9"/>
          <p:cNvSpPr txBox="1">
            <a:spLocks/>
          </p:cNvSpPr>
          <p:nvPr/>
        </p:nvSpPr>
        <p:spPr bwMode="auto">
          <a:xfrm>
            <a:off x="457200" y="735330"/>
            <a:ext cx="80010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800" b="0" i="0" u="none" strike="noStrike" kern="0" cap="none" spc="0" normalizeH="0" baseline="0" noProof="0" dirty="0" smtClean="0">
                <a:ln>
                  <a:noFill/>
                </a:ln>
                <a:solidFill>
                  <a:schemeClr val="tx2"/>
                </a:solidFill>
                <a:effectLst/>
                <a:uLnTx/>
                <a:uFillTx/>
                <a:latin typeface="+mj-lt"/>
                <a:ea typeface="+mj-ea"/>
                <a:cs typeface="+mj-cs"/>
              </a:rPr>
              <a:t>Sealing</a:t>
            </a:r>
            <a:r>
              <a:rPr kumimoji="0" lang="en-GB" sz="3800" b="0" i="0" u="none" strike="noStrike" kern="0" cap="none" spc="0" normalizeH="0" noProof="0" dirty="0" smtClean="0">
                <a:ln>
                  <a:noFill/>
                </a:ln>
                <a:solidFill>
                  <a:schemeClr val="tx2"/>
                </a:solidFill>
                <a:effectLst/>
                <a:uLnTx/>
                <a:uFillTx/>
                <a:latin typeface="+mj-lt"/>
                <a:ea typeface="+mj-ea"/>
                <a:cs typeface="+mj-cs"/>
              </a:rPr>
              <a:t> of the </a:t>
            </a:r>
            <a:r>
              <a:rPr lang="en-GB" sz="3800" kern="0" noProof="0" dirty="0" smtClean="0">
                <a:solidFill>
                  <a:schemeClr val="tx2"/>
                </a:solidFill>
                <a:latin typeface="+mj-lt"/>
                <a:ea typeface="+mj-ea"/>
                <a:cs typeface="+mj-cs"/>
              </a:rPr>
              <a:t>Experimental</a:t>
            </a:r>
            <a:r>
              <a:rPr kumimoji="0" lang="en-GB" sz="3800" b="0" i="0" u="none" strike="noStrike" kern="0" cap="none" spc="0" normalizeH="0" noProof="0" dirty="0" smtClean="0">
                <a:ln>
                  <a:noFill/>
                </a:ln>
                <a:solidFill>
                  <a:schemeClr val="tx2"/>
                </a:solidFill>
                <a:effectLst/>
                <a:uLnTx/>
                <a:uFillTx/>
                <a:latin typeface="+mj-lt"/>
                <a:ea typeface="+mj-ea"/>
                <a:cs typeface="+mj-cs"/>
              </a:rPr>
              <a:t> Areas</a:t>
            </a:r>
            <a:r>
              <a:rPr kumimoji="0" lang="en-GB" sz="3800" b="0" i="0" u="none" strike="noStrike" kern="0" cap="none" spc="0" normalizeH="0" baseline="0" noProof="0" dirty="0" smtClean="0">
                <a:ln>
                  <a:noFill/>
                </a:ln>
                <a:solidFill>
                  <a:schemeClr val="tx2"/>
                </a:solidFill>
                <a:effectLst/>
                <a:uLnTx/>
                <a:uFillTx/>
                <a:latin typeface="+mj-lt"/>
                <a:ea typeface="+mj-ea"/>
                <a:cs typeface="+mj-cs"/>
              </a:rPr>
              <a:t> </a:t>
            </a:r>
            <a:r>
              <a:rPr kumimoji="0" lang="en-GB" sz="2400" b="0" i="0" u="none" strike="noStrike" kern="0" cap="none" spc="0" normalizeH="0" baseline="0" noProof="0" dirty="0" smtClean="0">
                <a:ln>
                  <a:noFill/>
                </a:ln>
                <a:solidFill>
                  <a:schemeClr val="tx2"/>
                </a:solidFill>
                <a:effectLst/>
                <a:uLnTx/>
                <a:uFillTx/>
                <a:latin typeface="+mj-lt"/>
                <a:ea typeface="+mj-ea"/>
                <a:cs typeface="+mj-cs"/>
              </a:rPr>
              <a:t>(part 1)</a:t>
            </a:r>
          </a:p>
        </p:txBody>
      </p:sp>
      <p:sp>
        <p:nvSpPr>
          <p:cNvPr id="15" name="TextBox 13"/>
          <p:cNvSpPr txBox="1">
            <a:spLocks noChangeArrowheads="1"/>
          </p:cNvSpPr>
          <p:nvPr/>
        </p:nvSpPr>
        <p:spPr bwMode="auto">
          <a:xfrm>
            <a:off x="533400" y="3429000"/>
            <a:ext cx="4175695" cy="369332"/>
          </a:xfrm>
          <a:prstGeom prst="rect">
            <a:avLst/>
          </a:prstGeom>
          <a:noFill/>
          <a:ln w="9525">
            <a:noFill/>
            <a:miter lim="800000"/>
            <a:headEnd/>
            <a:tailEnd/>
          </a:ln>
        </p:spPr>
        <p:txBody>
          <a:bodyPr wrap="none">
            <a:spAutoFit/>
          </a:bodyPr>
          <a:lstStyle/>
          <a:p>
            <a:pPr marL="342900" indent="-342900">
              <a:buFont typeface="Times New Roman" pitchFamily="18" charset="0"/>
              <a:buAutoNum type="arabicParenR" startAt="2"/>
            </a:pPr>
            <a:r>
              <a:rPr lang="en-GB" dirty="0" smtClean="0"/>
              <a:t>Interfaces with survey galleries</a:t>
            </a:r>
            <a:endParaRPr lang="en-GB" dirty="0"/>
          </a:p>
        </p:txBody>
      </p:sp>
      <p:pic>
        <p:nvPicPr>
          <p:cNvPr id="16" name="Picture 15"/>
          <p:cNvPicPr>
            <a:picLocks noChangeAspect="1" noChangeArrowheads="1"/>
          </p:cNvPicPr>
          <p:nvPr/>
        </p:nvPicPr>
        <p:blipFill>
          <a:blip r:embed="rId4" cstate="print"/>
          <a:srcRect/>
          <a:stretch>
            <a:fillRect/>
          </a:stretch>
        </p:blipFill>
        <p:spPr bwMode="auto">
          <a:xfrm>
            <a:off x="6096000" y="3733800"/>
            <a:ext cx="2133600" cy="2844800"/>
          </a:xfrm>
          <a:prstGeom prst="rect">
            <a:avLst/>
          </a:prstGeom>
          <a:noFill/>
          <a:ln w="9525">
            <a:noFill/>
            <a:miter lim="800000"/>
            <a:headEnd/>
            <a:tailEnd/>
          </a:ln>
        </p:spPr>
      </p:pic>
      <p:pic>
        <p:nvPicPr>
          <p:cNvPr id="18" name="Picture 2" descr="P8030001"/>
          <p:cNvPicPr>
            <a:picLocks noChangeAspect="1" noChangeArrowheads="1"/>
          </p:cNvPicPr>
          <p:nvPr/>
        </p:nvPicPr>
        <p:blipFill>
          <a:blip r:embed="rId5" cstate="print"/>
          <a:srcRect/>
          <a:stretch>
            <a:fillRect/>
          </a:stretch>
        </p:blipFill>
        <p:spPr bwMode="auto">
          <a:xfrm>
            <a:off x="457200" y="4419600"/>
            <a:ext cx="2819400" cy="2114550"/>
          </a:xfrm>
          <a:prstGeom prst="rect">
            <a:avLst/>
          </a:prstGeom>
          <a:noFill/>
          <a:ln w="9525">
            <a:noFill/>
            <a:miter lim="800000"/>
            <a:headEnd/>
            <a:tailEnd/>
          </a:ln>
        </p:spPr>
      </p:pic>
      <p:sp>
        <p:nvSpPr>
          <p:cNvPr id="22" name="TextBox 14"/>
          <p:cNvSpPr txBox="1">
            <a:spLocks noChangeArrowheads="1"/>
          </p:cNvSpPr>
          <p:nvPr/>
        </p:nvSpPr>
        <p:spPr bwMode="auto">
          <a:xfrm>
            <a:off x="304800" y="3886200"/>
            <a:ext cx="5406545" cy="1477328"/>
          </a:xfrm>
          <a:prstGeom prst="rect">
            <a:avLst/>
          </a:prstGeom>
          <a:noFill/>
          <a:ln w="9525">
            <a:noFill/>
            <a:miter lim="800000"/>
            <a:headEnd/>
            <a:tailEnd/>
          </a:ln>
        </p:spPr>
        <p:txBody>
          <a:bodyPr wrap="none">
            <a:spAutoFit/>
          </a:bodyPr>
          <a:lstStyle/>
          <a:p>
            <a:pPr algn="r"/>
            <a:r>
              <a:rPr lang="en-GB" dirty="0" smtClean="0"/>
              <a:t>ATLAS: UPS caps on survey ducts and doors </a:t>
            </a:r>
          </a:p>
          <a:p>
            <a:pPr algn="r"/>
            <a:r>
              <a:rPr lang="en-GB" dirty="0" smtClean="0"/>
              <a:t>built for 110mb </a:t>
            </a:r>
          </a:p>
          <a:p>
            <a:pPr algn="r"/>
            <a:r>
              <a:rPr lang="en-GB" dirty="0" smtClean="0"/>
              <a:t>(expect &lt;32mb) </a:t>
            </a:r>
          </a:p>
          <a:p>
            <a:pPr algn="r"/>
            <a:r>
              <a:rPr lang="en-GB" dirty="0" err="1" smtClean="0"/>
              <a:t>T</a:t>
            </a:r>
            <a:r>
              <a:rPr lang="en-GB" baseline="-25000" dirty="0" err="1" smtClean="0"/>
              <a:t>min</a:t>
            </a:r>
            <a:r>
              <a:rPr lang="en-GB" baseline="-25000" dirty="0" smtClean="0"/>
              <a:t> </a:t>
            </a:r>
            <a:r>
              <a:rPr lang="en-GB" dirty="0" smtClean="0"/>
              <a:t>200K </a:t>
            </a:r>
          </a:p>
          <a:p>
            <a:pPr algn="r"/>
            <a:r>
              <a:rPr lang="en-GB" dirty="0" smtClean="0"/>
              <a:t> fire resistant</a:t>
            </a:r>
            <a:endParaRPr lang="en-GB" dirty="0"/>
          </a:p>
        </p:txBody>
      </p:sp>
      <p:cxnSp>
        <p:nvCxnSpPr>
          <p:cNvPr id="23" name="Straight Arrow Connector 22"/>
          <p:cNvCxnSpPr/>
          <p:nvPr/>
        </p:nvCxnSpPr>
        <p:spPr>
          <a:xfrm rot="5400000">
            <a:off x="1981200" y="4343401"/>
            <a:ext cx="228601" cy="76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62600" y="4114800"/>
            <a:ext cx="533400" cy="228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0"/>
            <a:ext cx="9144000" cy="646331"/>
          </a:xfrm>
          <a:prstGeom prst="rect">
            <a:avLst/>
          </a:prstGeom>
          <a:solidFill>
            <a:srgbClr val="FF6600"/>
          </a:solidFill>
        </p:spPr>
        <p:txBody>
          <a:bodyPr wrap="square" rtlCol="0">
            <a:spAutoFit/>
          </a:bodyPr>
          <a:lstStyle/>
          <a:p>
            <a:r>
              <a:rPr lang="en-GB" sz="3600" dirty="0" smtClean="0"/>
              <a:t>Some recommendations from the task force </a:t>
            </a:r>
            <a:r>
              <a:rPr lang="en-GB" sz="2400" dirty="0" smtClean="0"/>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p:cNvPicPr>
            <a:picLocks noChangeAspect="1" noChangeArrowheads="1"/>
          </p:cNvPicPr>
          <p:nvPr/>
        </p:nvPicPr>
        <p:blipFill>
          <a:blip r:embed="rId3" cstate="print"/>
          <a:srcRect/>
          <a:stretch>
            <a:fillRect/>
          </a:stretch>
        </p:blipFill>
        <p:spPr bwMode="auto">
          <a:xfrm>
            <a:off x="0" y="609600"/>
            <a:ext cx="9121611" cy="6296711"/>
          </a:xfrm>
          <a:prstGeom prst="rect">
            <a:avLst/>
          </a:prstGeom>
          <a:noFill/>
          <a:ln w="9525">
            <a:solidFill>
              <a:schemeClr val="tx1"/>
            </a:solidFill>
            <a:miter lim="800000"/>
            <a:headEnd/>
            <a:tailEnd/>
          </a:ln>
        </p:spPr>
      </p:pic>
      <p:sp>
        <p:nvSpPr>
          <p:cNvPr id="4" name="Title 9"/>
          <p:cNvSpPr txBox="1">
            <a:spLocks/>
          </p:cNvSpPr>
          <p:nvPr/>
        </p:nvSpPr>
        <p:spPr>
          <a:xfrm>
            <a:off x="533400" y="0"/>
            <a:ext cx="8001000" cy="527137"/>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3200" kern="0" dirty="0" smtClean="0">
                <a:solidFill>
                  <a:schemeClr val="tx2"/>
                </a:solidFill>
                <a:latin typeface="+mj-lt"/>
                <a:ea typeface="+mj-ea"/>
                <a:cs typeface="+mj-cs"/>
              </a:rPr>
              <a:t>Helium release to surface – MCI </a:t>
            </a:r>
            <a:r>
              <a:rPr lang="en-GB" sz="3200" kern="0" dirty="0" smtClean="0">
                <a:solidFill>
                  <a:schemeClr val="tx2"/>
                </a:solidFill>
                <a:latin typeface="+mj-lt"/>
                <a:ea typeface="+mj-ea"/>
                <a:cs typeface="+mj-cs"/>
                <a:sym typeface="Symbol"/>
              </a:rPr>
              <a:t> 40kg/sec</a:t>
            </a:r>
            <a:r>
              <a:rPr kumimoji="0" lang="en-GB" sz="2400" b="0" i="0" u="none" strike="noStrike" kern="0" cap="none" spc="0" normalizeH="0" baseline="0" noProof="0" dirty="0" smtClean="0">
                <a:ln>
                  <a:noFill/>
                </a:ln>
                <a:solidFill>
                  <a:schemeClr val="tx2"/>
                </a:solidFill>
                <a:effectLst/>
                <a:uLnTx/>
                <a:uFillTx/>
                <a:latin typeface="+mj-lt"/>
                <a:ea typeface="+mj-ea"/>
                <a:cs typeface="+mj-cs"/>
              </a:rPr>
              <a:t> </a:t>
            </a:r>
          </a:p>
        </p:txBody>
      </p:sp>
      <p:cxnSp>
        <p:nvCxnSpPr>
          <p:cNvPr id="6" name="Straight Arrow Connector 5"/>
          <p:cNvCxnSpPr/>
          <p:nvPr/>
        </p:nvCxnSpPr>
        <p:spPr>
          <a:xfrm rot="5400000" flipH="1" flipV="1">
            <a:off x="3443151" y="4908369"/>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1228996" y="4113712"/>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flipH="1" flipV="1">
            <a:off x="3064328" y="878478"/>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6946174" y="1664426"/>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5901145" y="4679769"/>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6973094" y="5828506"/>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540451" y="5669280"/>
            <a:ext cx="1330814" cy="461665"/>
          </a:xfrm>
          <a:prstGeom prst="rect">
            <a:avLst/>
          </a:prstGeom>
          <a:noFill/>
        </p:spPr>
        <p:txBody>
          <a:bodyPr wrap="none" rtlCol="0">
            <a:spAutoFit/>
          </a:bodyPr>
          <a:lstStyle/>
          <a:p>
            <a:pPr algn="ctr"/>
            <a:r>
              <a:rPr lang="en-GB" sz="1200" dirty="0" smtClean="0"/>
              <a:t>Helium release</a:t>
            </a:r>
          </a:p>
          <a:p>
            <a:pPr algn="ctr"/>
            <a:r>
              <a:rPr lang="en-GB" sz="1200" dirty="0" smtClean="0"/>
              <a:t>shafts</a:t>
            </a:r>
            <a:endParaRPr lang="en-GB" sz="1200"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9"/>
          <p:cNvSpPr>
            <a:spLocks noGrp="1"/>
          </p:cNvSpPr>
          <p:nvPr>
            <p:ph type="title"/>
          </p:nvPr>
        </p:nvSpPr>
        <p:spPr>
          <a:xfrm>
            <a:off x="0" y="304800"/>
            <a:ext cx="9144000" cy="1219200"/>
          </a:xfrm>
        </p:spPr>
        <p:txBody>
          <a:bodyPr>
            <a:normAutofit fontScale="90000"/>
          </a:bodyPr>
          <a:lstStyle/>
          <a:p>
            <a:pPr eaLnBrk="1" hangingPunct="1"/>
            <a:r>
              <a:rPr lang="fr-CH" dirty="0" smtClean="0"/>
              <a:t>   </a:t>
            </a:r>
            <a:r>
              <a:rPr lang="en-GB" dirty="0" smtClean="0"/>
              <a:t>Access matrix for the LHC underground</a:t>
            </a:r>
            <a:br>
              <a:rPr lang="en-GB" dirty="0" smtClean="0"/>
            </a:br>
            <a:r>
              <a:rPr lang="en-GB" dirty="0" smtClean="0"/>
              <a:t>   </a:t>
            </a:r>
            <a:r>
              <a:rPr lang="en-GB" sz="2000" dirty="0" smtClean="0"/>
              <a:t>New access restrictions when main magnets are (or could be) powered </a:t>
            </a:r>
          </a:p>
        </p:txBody>
      </p:sp>
      <p:sp>
        <p:nvSpPr>
          <p:cNvPr id="4" name="Slide Number Placeholder 3"/>
          <p:cNvSpPr>
            <a:spLocks noGrp="1"/>
          </p:cNvSpPr>
          <p:nvPr>
            <p:ph type="sldNum" sz="quarter" idx="12"/>
          </p:nvPr>
        </p:nvSpPr>
        <p:spPr/>
        <p:txBody>
          <a:bodyPr/>
          <a:lstStyle/>
          <a:p>
            <a:pPr>
              <a:defRPr/>
            </a:pPr>
            <a:fld id="{EF9A02C1-2FBD-49FC-9473-7D40645265E2}" type="slidenum">
              <a:rPr lang="en-US"/>
              <a:pPr>
                <a:defRPr/>
              </a:pPr>
              <a:t>35</a:t>
            </a:fld>
            <a:endParaRPr lang="en-US" dirty="0"/>
          </a:p>
        </p:txBody>
      </p:sp>
      <p:sp>
        <p:nvSpPr>
          <p:cNvPr id="26630" name="TextBox 13"/>
          <p:cNvSpPr txBox="1">
            <a:spLocks noChangeArrowheads="1"/>
          </p:cNvSpPr>
          <p:nvPr/>
        </p:nvSpPr>
        <p:spPr bwMode="auto">
          <a:xfrm>
            <a:off x="0" y="1676400"/>
            <a:ext cx="8610600" cy="646331"/>
          </a:xfrm>
          <a:prstGeom prst="rect">
            <a:avLst/>
          </a:prstGeom>
          <a:noFill/>
          <a:ln w="9525">
            <a:noFill/>
            <a:miter lim="800000"/>
            <a:headEnd/>
            <a:tailEnd/>
          </a:ln>
        </p:spPr>
        <p:txBody>
          <a:bodyPr>
            <a:spAutoFit/>
          </a:bodyPr>
          <a:lstStyle/>
          <a:p>
            <a:pPr marL="342900" indent="-342900"/>
            <a:r>
              <a:rPr lang="fr-CH" dirty="0"/>
              <a:t>    </a:t>
            </a:r>
            <a:r>
              <a:rPr lang="en-US" dirty="0"/>
              <a:t>Access conditions in </a:t>
            </a:r>
            <a:r>
              <a:rPr lang="en-US" dirty="0" smtClean="0"/>
              <a:t>LHC </a:t>
            </a:r>
            <a:r>
              <a:rPr lang="en-US" dirty="0"/>
              <a:t>are documented in EDMS N°1010617</a:t>
            </a:r>
          </a:p>
          <a:p>
            <a:pPr marL="342900" indent="-342900"/>
            <a:r>
              <a:rPr lang="en-US" dirty="0"/>
              <a:t>   </a:t>
            </a:r>
          </a:p>
        </p:txBody>
      </p:sp>
      <p:pic>
        <p:nvPicPr>
          <p:cNvPr id="26631" name="Picture 10"/>
          <p:cNvPicPr>
            <a:picLocks noChangeAspect="1" noChangeArrowheads="1"/>
          </p:cNvPicPr>
          <p:nvPr/>
        </p:nvPicPr>
        <p:blipFill>
          <a:blip r:embed="rId3" cstate="print"/>
          <a:srcRect/>
          <a:stretch>
            <a:fillRect/>
          </a:stretch>
        </p:blipFill>
        <p:spPr bwMode="auto">
          <a:xfrm>
            <a:off x="3733800" y="2286000"/>
            <a:ext cx="5145088" cy="3844925"/>
          </a:xfrm>
          <a:prstGeom prst="rect">
            <a:avLst/>
          </a:prstGeom>
          <a:noFill/>
          <a:ln w="9525">
            <a:noFill/>
            <a:miter lim="800000"/>
            <a:headEnd/>
            <a:tailEnd/>
          </a:ln>
        </p:spPr>
      </p:pic>
      <p:sp>
        <p:nvSpPr>
          <p:cNvPr id="26632" name="TextBox 11"/>
          <p:cNvSpPr txBox="1">
            <a:spLocks noChangeArrowheads="1"/>
          </p:cNvSpPr>
          <p:nvPr/>
        </p:nvSpPr>
        <p:spPr bwMode="auto">
          <a:xfrm>
            <a:off x="152400" y="2590800"/>
            <a:ext cx="3429000" cy="2586038"/>
          </a:xfrm>
          <a:prstGeom prst="rect">
            <a:avLst/>
          </a:prstGeom>
          <a:noFill/>
          <a:ln w="9525">
            <a:noFill/>
            <a:miter lim="800000"/>
            <a:headEnd/>
            <a:tailEnd/>
          </a:ln>
        </p:spPr>
        <p:txBody>
          <a:bodyPr>
            <a:spAutoFit/>
          </a:bodyPr>
          <a:lstStyle/>
          <a:p>
            <a:r>
              <a:rPr lang="fr-CH"/>
              <a:t>Use of US and PM shafts to evacuate He flow comdemn access to adjacent sector.</a:t>
            </a:r>
          </a:p>
          <a:p>
            <a:r>
              <a:rPr lang="fr-CH"/>
              <a:t>In case of sectors linked with saloon doors (6/8), ~half of LHC is closed …</a:t>
            </a:r>
          </a:p>
          <a:p>
            <a:endParaRPr lang="fr-CH"/>
          </a:p>
          <a:p>
            <a:r>
              <a:rPr lang="fr-CH"/>
              <a:t>Example of restriction when powering sector 4-5 	  </a:t>
            </a:r>
            <a:r>
              <a:rPr lang="fr-CH">
                <a:sym typeface="Wingdings" pitchFamily="2" charset="2"/>
              </a:rPr>
              <a:t></a:t>
            </a:r>
            <a:r>
              <a:rPr lang="fr-CH"/>
              <a:t> </a:t>
            </a:r>
            <a:endParaRPr lang="en-US"/>
          </a:p>
        </p:txBody>
      </p:sp>
      <p:sp>
        <p:nvSpPr>
          <p:cNvPr id="7" name="TextBox 6"/>
          <p:cNvSpPr txBox="1"/>
          <p:nvPr/>
        </p:nvSpPr>
        <p:spPr>
          <a:xfrm>
            <a:off x="7010400" y="2057400"/>
            <a:ext cx="1758815" cy="369332"/>
          </a:xfrm>
          <a:prstGeom prst="rect">
            <a:avLst/>
          </a:prstGeom>
          <a:noFill/>
        </p:spPr>
        <p:txBody>
          <a:bodyPr wrap="none" rtlCol="0">
            <a:spAutoFit/>
          </a:bodyPr>
          <a:lstStyle/>
          <a:p>
            <a:r>
              <a:rPr lang="en-GB" dirty="0" smtClean="0"/>
              <a:t>Magali Gruwe</a:t>
            </a:r>
            <a:endParaRPr lang="en-GB"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R2E - Single Event effects</a:t>
            </a:r>
            <a:endParaRPr lang="en-US" dirty="0"/>
          </a:p>
        </p:txBody>
      </p:sp>
      <p:sp>
        <p:nvSpPr>
          <p:cNvPr id="3" name="Content Placeholder 2"/>
          <p:cNvSpPr>
            <a:spLocks noGrp="1"/>
          </p:cNvSpPr>
          <p:nvPr>
            <p:ph idx="1"/>
          </p:nvPr>
        </p:nvSpPr>
        <p:spPr>
          <a:xfrm>
            <a:off x="0" y="1219200"/>
            <a:ext cx="8229600" cy="3763963"/>
          </a:xfrm>
        </p:spPr>
        <p:txBody>
          <a:bodyPr>
            <a:normAutofit/>
          </a:bodyPr>
          <a:lstStyle/>
          <a:p>
            <a:r>
              <a:rPr lang="en-US" sz="2000" dirty="0" smtClean="0"/>
              <a:t>Soft Errors (recoverable)</a:t>
            </a:r>
          </a:p>
          <a:p>
            <a:pPr lvl="1"/>
            <a:r>
              <a:rPr lang="en-US" sz="1900" dirty="0" smtClean="0"/>
              <a:t>Single Event Upset (SEU)</a:t>
            </a:r>
          </a:p>
          <a:p>
            <a:pPr lvl="1"/>
            <a:r>
              <a:rPr lang="en-US" sz="1900" dirty="0" smtClean="0"/>
              <a:t>Multiple Bit Upset (MBU)</a:t>
            </a:r>
          </a:p>
          <a:p>
            <a:pPr lvl="1"/>
            <a:r>
              <a:rPr lang="en-US" sz="1900" dirty="0" smtClean="0"/>
              <a:t>Single Event Transient (SET)</a:t>
            </a:r>
          </a:p>
          <a:p>
            <a:pPr lvl="1"/>
            <a:r>
              <a:rPr lang="en-US" sz="1900" dirty="0" smtClean="0"/>
              <a:t>Single Event functional Interrupt (SEFI)</a:t>
            </a:r>
          </a:p>
          <a:p>
            <a:r>
              <a:rPr lang="en-US" sz="2000" dirty="0" smtClean="0"/>
              <a:t>Hard Errors (non recoverable)</a:t>
            </a:r>
          </a:p>
          <a:p>
            <a:pPr lvl="1"/>
            <a:r>
              <a:rPr lang="en-US" sz="1800" dirty="0" smtClean="0"/>
              <a:t>Single Event Latch-up (SEL)</a:t>
            </a:r>
          </a:p>
          <a:p>
            <a:pPr lvl="1"/>
            <a:r>
              <a:rPr lang="en-US" sz="1800" dirty="0" smtClean="0"/>
              <a:t>Single Event Gate Rupture (SEGR)</a:t>
            </a:r>
          </a:p>
          <a:p>
            <a:pPr lvl="1"/>
            <a:r>
              <a:rPr lang="en-US" sz="1800" dirty="0" smtClean="0"/>
              <a:t>Single Event Burn-out (SEB)</a:t>
            </a:r>
          </a:p>
        </p:txBody>
      </p:sp>
      <p:grpSp>
        <p:nvGrpSpPr>
          <p:cNvPr id="4" name="Group 32"/>
          <p:cNvGrpSpPr>
            <a:grpSpLocks noChangeAspect="1"/>
          </p:cNvGrpSpPr>
          <p:nvPr/>
        </p:nvGrpSpPr>
        <p:grpSpPr>
          <a:xfrm>
            <a:off x="4267200" y="3124200"/>
            <a:ext cx="4663440" cy="3530828"/>
            <a:chOff x="381000" y="1524000"/>
            <a:chExt cx="7772401" cy="5884713"/>
          </a:xfrm>
        </p:grpSpPr>
        <p:pic>
          <p:nvPicPr>
            <p:cNvPr id="34" name="Picture 33" descr="100-0004_IMG.JPG"/>
            <p:cNvPicPr>
              <a:picLocks noChangeAspect="1"/>
            </p:cNvPicPr>
            <p:nvPr/>
          </p:nvPicPr>
          <p:blipFill>
            <a:blip r:embed="rId3" cstate="print"/>
            <a:stretch>
              <a:fillRect/>
            </a:stretch>
          </p:blipFill>
          <p:spPr>
            <a:xfrm>
              <a:off x="381000" y="1524000"/>
              <a:ext cx="3530600" cy="2647950"/>
            </a:xfrm>
            <a:prstGeom prst="rect">
              <a:avLst/>
            </a:prstGeom>
          </p:spPr>
        </p:pic>
        <p:pic>
          <p:nvPicPr>
            <p:cNvPr id="35" name="Picture 2"/>
            <p:cNvPicPr>
              <a:picLocks noChangeAspect="1" noChangeArrowheads="1"/>
            </p:cNvPicPr>
            <p:nvPr/>
          </p:nvPicPr>
          <p:blipFill>
            <a:blip r:embed="rId4" cstate="print"/>
            <a:srcRect/>
            <a:stretch>
              <a:fillRect/>
            </a:stretch>
          </p:blipFill>
          <p:spPr bwMode="auto">
            <a:xfrm>
              <a:off x="4953001" y="1524000"/>
              <a:ext cx="3200400" cy="2689613"/>
            </a:xfrm>
            <a:prstGeom prst="rect">
              <a:avLst/>
            </a:prstGeom>
            <a:noFill/>
            <a:ln w="9525">
              <a:noFill/>
              <a:miter lim="800000"/>
              <a:headEnd/>
              <a:tailEnd/>
            </a:ln>
          </p:spPr>
        </p:pic>
        <p:pic>
          <p:nvPicPr>
            <p:cNvPr id="36" name="Picture 35" descr="PO_6.JPG"/>
            <p:cNvPicPr>
              <a:picLocks noChangeAspect="1"/>
            </p:cNvPicPr>
            <p:nvPr/>
          </p:nvPicPr>
          <p:blipFill>
            <a:blip r:embed="rId5" cstate="print"/>
            <a:stretch>
              <a:fillRect/>
            </a:stretch>
          </p:blipFill>
          <p:spPr>
            <a:xfrm>
              <a:off x="5181600" y="4572000"/>
              <a:ext cx="2590800" cy="1943100"/>
            </a:xfrm>
            <a:prstGeom prst="rect">
              <a:avLst/>
            </a:prstGeom>
          </p:spPr>
        </p:pic>
        <p:cxnSp>
          <p:nvCxnSpPr>
            <p:cNvPr id="37" name="Straight Connector 36"/>
            <p:cNvCxnSpPr/>
            <p:nvPr/>
          </p:nvCxnSpPr>
          <p:spPr>
            <a:xfrm rot="5400000" flipH="1" flipV="1">
              <a:off x="4800600" y="3810000"/>
              <a:ext cx="2286000" cy="304800"/>
            </a:xfrm>
            <a:prstGeom prst="line">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V="1">
              <a:off x="5829300" y="3695700"/>
              <a:ext cx="2286000" cy="533400"/>
            </a:xfrm>
            <a:prstGeom prst="line">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1752600" y="2133600"/>
              <a:ext cx="3657600" cy="457200"/>
            </a:xfrm>
            <a:prstGeom prst="line">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752600" y="2667000"/>
              <a:ext cx="3581400" cy="76200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5943600" y="5181600"/>
              <a:ext cx="152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descr="SEL_photo2.JPG"/>
            <p:cNvPicPr>
              <a:picLocks noChangeAspect="1"/>
            </p:cNvPicPr>
            <p:nvPr/>
          </p:nvPicPr>
          <p:blipFill>
            <a:blip r:embed="rId6" cstate="print"/>
            <a:stretch>
              <a:fillRect/>
            </a:stretch>
          </p:blipFill>
          <p:spPr>
            <a:xfrm>
              <a:off x="381000" y="4267200"/>
              <a:ext cx="4191000" cy="3141513"/>
            </a:xfrm>
            <a:prstGeom prst="rect">
              <a:avLst/>
            </a:prstGeom>
          </p:spPr>
        </p:pic>
        <p:cxnSp>
          <p:nvCxnSpPr>
            <p:cNvPr id="43" name="Straight Connector 42"/>
            <p:cNvCxnSpPr/>
            <p:nvPr/>
          </p:nvCxnSpPr>
          <p:spPr>
            <a:xfrm flipV="1">
              <a:off x="3124200" y="5257800"/>
              <a:ext cx="2819400" cy="228600"/>
            </a:xfrm>
            <a:prstGeom prst="line">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1524000" y="6019800"/>
            <a:ext cx="3657600" cy="369331"/>
          </a:xfrm>
          <a:prstGeom prst="rect">
            <a:avLst/>
          </a:prstGeom>
          <a:noFill/>
        </p:spPr>
        <p:txBody>
          <a:bodyPr wrap="square" rtlCol="0">
            <a:spAutoFit/>
          </a:bodyPr>
          <a:lstStyle/>
          <a:p>
            <a:r>
              <a:rPr lang="en-US" dirty="0" smtClean="0"/>
              <a:t>[Photos R. de </a:t>
            </a:r>
            <a:r>
              <a:rPr lang="en-US" dirty="0" err="1" smtClean="0"/>
              <a:t>Olivera</a:t>
            </a:r>
            <a:r>
              <a:rPr lang="en-US" dirty="0" smtClean="0"/>
              <a:t> EN/ICE]</a:t>
            </a:r>
            <a:endParaRPr lang="en-US" dirty="0"/>
          </a:p>
        </p:txBody>
      </p:sp>
      <p:sp>
        <p:nvSpPr>
          <p:cNvPr id="45"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36</a:t>
            </a:fld>
            <a:endParaRPr lang="en-US" dirty="0"/>
          </a:p>
        </p:txBody>
      </p:sp>
      <p:sp>
        <p:nvSpPr>
          <p:cNvPr id="46" name="TextBox 45"/>
          <p:cNvSpPr txBox="1"/>
          <p:nvPr/>
        </p:nvSpPr>
        <p:spPr>
          <a:xfrm>
            <a:off x="0" y="0"/>
            <a:ext cx="874727" cy="369332"/>
          </a:xfrm>
          <a:prstGeom prst="rect">
            <a:avLst/>
          </a:prstGeom>
          <a:noFill/>
        </p:spPr>
        <p:txBody>
          <a:bodyPr wrap="none" rtlCol="0">
            <a:spAutoFit/>
          </a:bodyPr>
          <a:lstStyle/>
          <a:p>
            <a:r>
              <a:rPr lang="en-GB" dirty="0" smtClean="0"/>
              <a:t>Part 2</a:t>
            </a:r>
            <a:endParaRPr lang="en-GB"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Relocation of the UPS</a:t>
            </a:r>
            <a:endParaRPr lang="fr-CH" dirty="0"/>
          </a:p>
        </p:txBody>
      </p:sp>
      <p:sp>
        <p:nvSpPr>
          <p:cNvPr id="4" name="Slide Number Placeholder 3"/>
          <p:cNvSpPr>
            <a:spLocks noGrp="1"/>
          </p:cNvSpPr>
          <p:nvPr>
            <p:ph type="sldNum" sz="quarter" idx="4294967295"/>
          </p:nvPr>
        </p:nvSpPr>
        <p:spPr>
          <a:xfrm>
            <a:off x="609600" y="6381750"/>
            <a:ext cx="1981200" cy="476250"/>
          </a:xfrm>
          <a:prstGeom prst="rect">
            <a:avLst/>
          </a:prstGeom>
        </p:spPr>
        <p:txBody>
          <a:bodyPr/>
          <a:lstStyle/>
          <a:p>
            <a:fld id="{6D202039-3293-4EC8-B5F1-A7127E526F50}" type="slidenum">
              <a:rPr lang="en-GB" smtClean="0"/>
              <a:pPr/>
              <a:t>37</a:t>
            </a:fld>
            <a:endParaRPr lang="en-GB"/>
          </a:p>
        </p:txBody>
      </p:sp>
      <p:pic>
        <p:nvPicPr>
          <p:cNvPr id="5" name="Picture 12"/>
          <p:cNvPicPr>
            <a:picLocks noChangeAspect="1" noChangeArrowheads="1"/>
          </p:cNvPicPr>
          <p:nvPr/>
        </p:nvPicPr>
        <p:blipFill>
          <a:blip r:embed="rId3" cstate="print"/>
          <a:srcRect/>
          <a:stretch>
            <a:fillRect/>
          </a:stretch>
        </p:blipFill>
        <p:spPr bwMode="auto">
          <a:xfrm>
            <a:off x="0" y="1219200"/>
            <a:ext cx="3857620" cy="2893664"/>
          </a:xfrm>
          <a:prstGeom prst="rect">
            <a:avLst/>
          </a:prstGeom>
          <a:noFill/>
          <a:ln w="9525">
            <a:noFill/>
            <a:miter lim="800000"/>
            <a:headEnd/>
            <a:tailEnd/>
          </a:ln>
          <a:effectLst/>
        </p:spPr>
      </p:pic>
      <p:pic>
        <p:nvPicPr>
          <p:cNvPr id="3074" name="Picture 2" descr="C:\Backup\My Documents\Point7_120609\Pt7 004.jpg"/>
          <p:cNvPicPr>
            <a:picLocks noChangeAspect="1" noChangeArrowheads="1"/>
          </p:cNvPicPr>
          <p:nvPr/>
        </p:nvPicPr>
        <p:blipFill>
          <a:blip r:embed="rId4" cstate="print"/>
          <a:srcRect/>
          <a:stretch>
            <a:fillRect/>
          </a:stretch>
        </p:blipFill>
        <p:spPr bwMode="auto">
          <a:xfrm>
            <a:off x="3962400" y="2971800"/>
            <a:ext cx="4981580" cy="3736186"/>
          </a:xfrm>
          <a:prstGeom prst="rect">
            <a:avLst/>
          </a:prstGeom>
          <a:noFill/>
        </p:spPr>
      </p:pic>
      <p:sp>
        <p:nvSpPr>
          <p:cNvPr id="7" name="TextBox 6"/>
          <p:cNvSpPr txBox="1"/>
          <p:nvPr/>
        </p:nvSpPr>
        <p:spPr>
          <a:xfrm>
            <a:off x="4286248" y="1785926"/>
            <a:ext cx="3576620" cy="461665"/>
          </a:xfrm>
          <a:prstGeom prst="rect">
            <a:avLst/>
          </a:prstGeom>
          <a:noFill/>
        </p:spPr>
        <p:txBody>
          <a:bodyPr wrap="none" rtlCol="0">
            <a:spAutoFit/>
          </a:bodyPr>
          <a:lstStyle/>
          <a:p>
            <a:r>
              <a:rPr lang="fr-CH" sz="2400" b="1" dirty="0" smtClean="0">
                <a:solidFill>
                  <a:srgbClr val="FF0000"/>
                </a:solidFill>
                <a:sym typeface="Wingdings" pitchFamily="2" charset="2"/>
              </a:rPr>
              <a:t></a:t>
            </a:r>
            <a:r>
              <a:rPr lang="fr-CH" sz="2400" b="1" dirty="0" smtClean="0">
                <a:sym typeface="Wingdings" pitchFamily="2" charset="2"/>
              </a:rPr>
              <a:t>   </a:t>
            </a:r>
            <a:r>
              <a:rPr lang="fr-CH" sz="2400" b="1" dirty="0" err="1" smtClean="0"/>
              <a:t>Before</a:t>
            </a:r>
            <a:r>
              <a:rPr lang="fr-CH" sz="2400" b="1" dirty="0" smtClean="0"/>
              <a:t> 2009 in UJ76</a:t>
            </a:r>
            <a:endParaRPr lang="fr-CH" sz="2400" b="1" dirty="0"/>
          </a:p>
        </p:txBody>
      </p:sp>
      <p:sp>
        <p:nvSpPr>
          <p:cNvPr id="8" name="TextBox 7"/>
          <p:cNvSpPr txBox="1"/>
          <p:nvPr/>
        </p:nvSpPr>
        <p:spPr>
          <a:xfrm>
            <a:off x="357158" y="4786322"/>
            <a:ext cx="2513830" cy="461665"/>
          </a:xfrm>
          <a:prstGeom prst="rect">
            <a:avLst/>
          </a:prstGeom>
          <a:noFill/>
        </p:spPr>
        <p:txBody>
          <a:bodyPr wrap="none" rtlCol="0">
            <a:spAutoFit/>
          </a:bodyPr>
          <a:lstStyle/>
          <a:p>
            <a:r>
              <a:rPr lang="fr-CH" sz="2400" b="1" dirty="0" err="1" smtClean="0"/>
              <a:t>Now</a:t>
            </a:r>
            <a:r>
              <a:rPr lang="fr-CH" sz="2400" b="1" dirty="0" smtClean="0"/>
              <a:t> in TZ76   </a:t>
            </a:r>
            <a:r>
              <a:rPr lang="fr-CH" sz="2400" b="1" dirty="0" smtClean="0">
                <a:solidFill>
                  <a:srgbClr val="FF0000"/>
                </a:solidFill>
                <a:sym typeface="Wingdings" pitchFamily="2" charset="2"/>
              </a:rPr>
              <a:t></a:t>
            </a:r>
            <a:endParaRPr lang="fr-CH" sz="2400" b="1" dirty="0">
              <a:solidFill>
                <a:srgbClr val="FF0000"/>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Copy of Copy of 20040616-under-surf-LHC-A0 [Converted]"/>
          <p:cNvPicPr>
            <a:picLocks noChangeAspect="1" noChangeArrowheads="1"/>
          </p:cNvPicPr>
          <p:nvPr/>
        </p:nvPicPr>
        <p:blipFill>
          <a:blip r:embed="rId3" cstate="print"/>
          <a:srcRect/>
          <a:stretch>
            <a:fillRect/>
          </a:stretch>
        </p:blipFill>
        <p:spPr bwMode="auto">
          <a:xfrm>
            <a:off x="160700" y="1047206"/>
            <a:ext cx="8748713" cy="6080125"/>
          </a:xfrm>
          <a:prstGeom prst="rect">
            <a:avLst/>
          </a:prstGeom>
          <a:noFill/>
          <a:ln w="9525">
            <a:noFill/>
            <a:miter lim="800000"/>
            <a:headEnd/>
            <a:tailEnd/>
          </a:ln>
        </p:spPr>
      </p:pic>
      <p:sp>
        <p:nvSpPr>
          <p:cNvPr id="3076" name="Text Box 6"/>
          <p:cNvSpPr txBox="1">
            <a:spLocks noChangeArrowheads="1"/>
          </p:cNvSpPr>
          <p:nvPr/>
        </p:nvSpPr>
        <p:spPr bwMode="auto">
          <a:xfrm>
            <a:off x="1371600" y="152400"/>
            <a:ext cx="6858000" cy="954107"/>
          </a:xfrm>
          <a:prstGeom prst="rect">
            <a:avLst/>
          </a:prstGeom>
          <a:noFill/>
          <a:ln w="22225">
            <a:noFill/>
            <a:miter lim="800000"/>
            <a:headEnd type="none" w="sm" len="sm"/>
            <a:tailEnd type="none" w="sm" len="sm"/>
          </a:ln>
        </p:spPr>
        <p:txBody>
          <a:bodyPr wrap="square">
            <a:spAutoFit/>
          </a:bodyPr>
          <a:lstStyle/>
          <a:p>
            <a:pPr algn="ctr">
              <a:spcBef>
                <a:spcPct val="50000"/>
              </a:spcBef>
            </a:pPr>
            <a:r>
              <a:rPr lang="en-GB" sz="2800" dirty="0">
                <a:latin typeface="+mj-lt"/>
              </a:rPr>
              <a:t>RR caverns with potential radiation concerns for underground electronics</a:t>
            </a:r>
          </a:p>
        </p:txBody>
      </p:sp>
      <p:sp>
        <p:nvSpPr>
          <p:cNvPr id="3077" name="Oval 7"/>
          <p:cNvSpPr>
            <a:spLocks noChangeArrowheads="1"/>
          </p:cNvSpPr>
          <p:nvPr/>
        </p:nvSpPr>
        <p:spPr bwMode="auto">
          <a:xfrm>
            <a:off x="4587603" y="1682206"/>
            <a:ext cx="396875" cy="360363"/>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
        <p:nvSpPr>
          <p:cNvPr id="3078" name="Text Box 8"/>
          <p:cNvSpPr txBox="1">
            <a:spLocks noChangeArrowheads="1"/>
          </p:cNvSpPr>
          <p:nvPr/>
        </p:nvSpPr>
        <p:spPr bwMode="auto">
          <a:xfrm>
            <a:off x="4514578" y="2042569"/>
            <a:ext cx="649287"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RR53</a:t>
            </a:r>
          </a:p>
        </p:txBody>
      </p:sp>
      <p:sp>
        <p:nvSpPr>
          <p:cNvPr id="3079" name="Oval 9"/>
          <p:cNvSpPr>
            <a:spLocks noChangeArrowheads="1"/>
          </p:cNvSpPr>
          <p:nvPr/>
        </p:nvSpPr>
        <p:spPr bwMode="auto">
          <a:xfrm>
            <a:off x="5992540" y="1898106"/>
            <a:ext cx="396875" cy="360363"/>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
        <p:nvSpPr>
          <p:cNvPr id="3080" name="Text Box 10"/>
          <p:cNvSpPr txBox="1">
            <a:spLocks noChangeArrowheads="1"/>
          </p:cNvSpPr>
          <p:nvPr/>
        </p:nvSpPr>
        <p:spPr bwMode="auto">
          <a:xfrm>
            <a:off x="6062390" y="1706019"/>
            <a:ext cx="649288"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RR57</a:t>
            </a:r>
          </a:p>
        </p:txBody>
      </p:sp>
      <p:sp>
        <p:nvSpPr>
          <p:cNvPr id="3081" name="Text Box 12"/>
          <p:cNvSpPr txBox="1">
            <a:spLocks noChangeArrowheads="1"/>
          </p:cNvSpPr>
          <p:nvPr/>
        </p:nvSpPr>
        <p:spPr bwMode="auto">
          <a:xfrm>
            <a:off x="7899128" y="4453981"/>
            <a:ext cx="649287"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RR73</a:t>
            </a:r>
          </a:p>
        </p:txBody>
      </p:sp>
      <p:sp>
        <p:nvSpPr>
          <p:cNvPr id="3082" name="Text Box 14"/>
          <p:cNvSpPr txBox="1">
            <a:spLocks noChangeArrowheads="1"/>
          </p:cNvSpPr>
          <p:nvPr/>
        </p:nvSpPr>
        <p:spPr bwMode="auto">
          <a:xfrm>
            <a:off x="7683228" y="5030244"/>
            <a:ext cx="649287"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RR77</a:t>
            </a:r>
          </a:p>
        </p:txBody>
      </p:sp>
      <p:sp>
        <p:nvSpPr>
          <p:cNvPr id="3083" name="Oval 15"/>
          <p:cNvSpPr>
            <a:spLocks noChangeArrowheads="1"/>
          </p:cNvSpPr>
          <p:nvPr/>
        </p:nvSpPr>
        <p:spPr bwMode="auto">
          <a:xfrm>
            <a:off x="3976415" y="5858919"/>
            <a:ext cx="396875" cy="360362"/>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
        <p:nvSpPr>
          <p:cNvPr id="3084" name="Text Box 16"/>
          <p:cNvSpPr txBox="1">
            <a:spLocks noChangeArrowheads="1"/>
          </p:cNvSpPr>
          <p:nvPr/>
        </p:nvSpPr>
        <p:spPr bwMode="auto">
          <a:xfrm>
            <a:off x="4119290" y="6290719"/>
            <a:ext cx="649288"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RR13</a:t>
            </a:r>
          </a:p>
        </p:txBody>
      </p:sp>
      <p:sp>
        <p:nvSpPr>
          <p:cNvPr id="3085" name="Oval 17"/>
          <p:cNvSpPr>
            <a:spLocks noChangeArrowheads="1"/>
          </p:cNvSpPr>
          <p:nvPr/>
        </p:nvSpPr>
        <p:spPr bwMode="auto">
          <a:xfrm>
            <a:off x="2860403" y="5750969"/>
            <a:ext cx="396875" cy="360362"/>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
        <p:nvSpPr>
          <p:cNvPr id="3086" name="Text Box 18"/>
          <p:cNvSpPr txBox="1">
            <a:spLocks noChangeArrowheads="1"/>
          </p:cNvSpPr>
          <p:nvPr/>
        </p:nvSpPr>
        <p:spPr bwMode="auto">
          <a:xfrm>
            <a:off x="2534965" y="6254206"/>
            <a:ext cx="649288" cy="244475"/>
          </a:xfrm>
          <a:prstGeom prst="rect">
            <a:avLst/>
          </a:prstGeom>
          <a:noFill/>
          <a:ln w="22225">
            <a:noFill/>
            <a:miter lim="800000"/>
            <a:headEnd type="none" w="sm" len="sm"/>
            <a:tailEnd type="none" w="sm" len="sm"/>
          </a:ln>
        </p:spPr>
        <p:txBody>
          <a:bodyPr>
            <a:spAutoFit/>
          </a:bodyPr>
          <a:lstStyle/>
          <a:p>
            <a:pPr>
              <a:spcBef>
                <a:spcPct val="50000"/>
              </a:spcBef>
            </a:pPr>
            <a:r>
              <a:rPr lang="en-GB" sz="1000" b="1" i="1"/>
              <a:t>RR17</a:t>
            </a:r>
          </a:p>
        </p:txBody>
      </p:sp>
      <p:sp>
        <p:nvSpPr>
          <p:cNvPr id="3087" name="Text Box 19"/>
          <p:cNvSpPr txBox="1">
            <a:spLocks noChangeArrowheads="1"/>
          </p:cNvSpPr>
          <p:nvPr/>
        </p:nvSpPr>
        <p:spPr bwMode="auto">
          <a:xfrm>
            <a:off x="194990" y="6844756"/>
            <a:ext cx="647700" cy="274638"/>
          </a:xfrm>
          <a:prstGeom prst="rect">
            <a:avLst/>
          </a:prstGeom>
          <a:solidFill>
            <a:schemeClr val="bg1"/>
          </a:solidFill>
          <a:ln w="22225">
            <a:noFill/>
            <a:miter lim="800000"/>
            <a:headEnd type="none" w="sm" len="sm"/>
            <a:tailEnd type="none" w="sm" len="sm"/>
          </a:ln>
        </p:spPr>
        <p:txBody>
          <a:bodyPr>
            <a:spAutoFit/>
          </a:bodyPr>
          <a:lstStyle/>
          <a:p>
            <a:pPr>
              <a:spcBef>
                <a:spcPct val="50000"/>
              </a:spcBef>
            </a:pPr>
            <a:endParaRPr lang="en-GB"/>
          </a:p>
        </p:txBody>
      </p:sp>
      <p:sp>
        <p:nvSpPr>
          <p:cNvPr id="15" name="Oval 7"/>
          <p:cNvSpPr>
            <a:spLocks noChangeArrowheads="1"/>
          </p:cNvSpPr>
          <p:nvPr/>
        </p:nvSpPr>
        <p:spPr bwMode="auto">
          <a:xfrm>
            <a:off x="7515860" y="4449355"/>
            <a:ext cx="396875" cy="360363"/>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
        <p:nvSpPr>
          <p:cNvPr id="16" name="Oval 7"/>
          <p:cNvSpPr>
            <a:spLocks noChangeArrowheads="1"/>
          </p:cNvSpPr>
          <p:nvPr/>
        </p:nvSpPr>
        <p:spPr bwMode="auto">
          <a:xfrm>
            <a:off x="7237186" y="4867366"/>
            <a:ext cx="396875" cy="360363"/>
          </a:xfrm>
          <a:prstGeom prst="ellipse">
            <a:avLst/>
          </a:prstGeom>
          <a:solidFill>
            <a:srgbClr val="FF6600">
              <a:alpha val="14117"/>
            </a:srgbClr>
          </a:solidFill>
          <a:ln w="34925">
            <a:solidFill>
              <a:srgbClr val="FF0000"/>
            </a:solidFill>
            <a:round/>
            <a:headEnd type="none" w="sm" len="sm"/>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43" name="Picture 39" descr="01"/>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1525" name="Text Box 21"/>
          <p:cNvSpPr txBox="1">
            <a:spLocks noChangeArrowheads="1"/>
          </p:cNvSpPr>
          <p:nvPr/>
        </p:nvSpPr>
        <p:spPr bwMode="auto">
          <a:xfrm>
            <a:off x="0" y="0"/>
            <a:ext cx="9144000" cy="677108"/>
          </a:xfrm>
          <a:prstGeom prst="rect">
            <a:avLst/>
          </a:prstGeom>
          <a:solidFill>
            <a:schemeClr val="tx1"/>
          </a:solidFill>
          <a:ln w="9525">
            <a:noFill/>
            <a:miter lim="800000"/>
            <a:headEnd/>
            <a:tailEnd/>
          </a:ln>
          <a:effectLst/>
        </p:spPr>
        <p:txBody>
          <a:bodyPr wrap="square">
            <a:spAutoFit/>
          </a:bodyPr>
          <a:lstStyle/>
          <a:p>
            <a:r>
              <a:rPr lang="en-US" sz="2000" dirty="0" smtClean="0">
                <a:solidFill>
                  <a:srgbClr val="FF0000"/>
                </a:solidFill>
              </a:rPr>
              <a:t>1) New </a:t>
            </a:r>
            <a:r>
              <a:rPr lang="en-US" sz="2000" u="sng" dirty="0" smtClean="0">
                <a:solidFill>
                  <a:srgbClr val="FF0000"/>
                </a:solidFill>
              </a:rPr>
              <a:t>shafts &amp; caverns</a:t>
            </a:r>
            <a:r>
              <a:rPr lang="en-US" sz="2000" dirty="0" smtClean="0">
                <a:solidFill>
                  <a:srgbClr val="FF0000"/>
                </a:solidFill>
              </a:rPr>
              <a:t> to re-locate equipment underground</a:t>
            </a:r>
          </a:p>
          <a:p>
            <a:pPr algn="r"/>
            <a:r>
              <a:rPr lang="en-US" sz="1200" dirty="0" smtClean="0">
                <a:solidFill>
                  <a:srgbClr val="FF0000"/>
                </a:solidFill>
                <a:latin typeface="ISOCTEUR" pitchFamily="49" charset="0"/>
              </a:rPr>
              <a:t>	</a:t>
            </a:r>
            <a:r>
              <a:rPr lang="en-US" dirty="0" smtClean="0">
                <a:solidFill>
                  <a:srgbClr val="FF0000"/>
                </a:solidFill>
                <a:latin typeface="ISOCTEUR" pitchFamily="49" charset="0"/>
              </a:rPr>
              <a:t>John Osborne		     </a:t>
            </a:r>
            <a:endParaRPr lang="en-US" dirty="0">
              <a:solidFill>
                <a:srgbClr val="FF0000"/>
              </a:solidFill>
              <a:latin typeface="ISOCTEUR" pitchFamily="49" charset="0"/>
            </a:endParaRPr>
          </a:p>
        </p:txBody>
      </p:sp>
      <p:sp>
        <p:nvSpPr>
          <p:cNvPr id="21546" name="Text Box 42"/>
          <p:cNvSpPr txBox="1">
            <a:spLocks noChangeArrowheads="1"/>
          </p:cNvSpPr>
          <p:nvPr/>
        </p:nvSpPr>
        <p:spPr bwMode="auto">
          <a:xfrm>
            <a:off x="5378450" y="4310063"/>
            <a:ext cx="1563688" cy="304800"/>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 RR</a:t>
            </a:r>
          </a:p>
        </p:txBody>
      </p:sp>
      <p:sp>
        <p:nvSpPr>
          <p:cNvPr id="21547" name="Text Box 43"/>
          <p:cNvSpPr txBox="1">
            <a:spLocks noChangeArrowheads="1"/>
          </p:cNvSpPr>
          <p:nvPr/>
        </p:nvSpPr>
        <p:spPr bwMode="auto">
          <a:xfrm>
            <a:off x="1254125" y="4789488"/>
            <a:ext cx="1691489"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Access </a:t>
            </a:r>
            <a:r>
              <a:rPr lang="en-US" sz="1400" b="1" dirty="0">
                <a:solidFill>
                  <a:schemeClr val="bg1"/>
                </a:solidFill>
                <a:latin typeface="ISOCTEUR" pitchFamily="49" charset="0"/>
              </a:rPr>
              <a:t>∅3m</a:t>
            </a:r>
          </a:p>
        </p:txBody>
      </p:sp>
      <p:sp>
        <p:nvSpPr>
          <p:cNvPr id="21548" name="Text Box 44"/>
          <p:cNvSpPr txBox="1">
            <a:spLocks noChangeArrowheads="1"/>
          </p:cNvSpPr>
          <p:nvPr/>
        </p:nvSpPr>
        <p:spPr bwMode="auto">
          <a:xfrm>
            <a:off x="1195388" y="6159500"/>
            <a:ext cx="1691489"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cavern </a:t>
            </a:r>
            <a:r>
              <a:rPr lang="en-US" sz="1400" b="1" dirty="0">
                <a:solidFill>
                  <a:schemeClr val="bg1"/>
                </a:solidFill>
                <a:latin typeface="ISOCTEUR" pitchFamily="49" charset="0"/>
              </a:rPr>
              <a:t>∅7m</a:t>
            </a:r>
          </a:p>
        </p:txBody>
      </p:sp>
      <p:sp>
        <p:nvSpPr>
          <p:cNvPr id="21549" name="Text Box 45"/>
          <p:cNvSpPr txBox="1">
            <a:spLocks noChangeArrowheads="1"/>
          </p:cNvSpPr>
          <p:nvPr/>
        </p:nvSpPr>
        <p:spPr bwMode="auto">
          <a:xfrm>
            <a:off x="5114925" y="1595438"/>
            <a:ext cx="1584088"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Shaft </a:t>
            </a:r>
            <a:r>
              <a:rPr lang="en-US" sz="1400" b="1" dirty="0">
                <a:solidFill>
                  <a:schemeClr val="bg1"/>
                </a:solidFill>
                <a:latin typeface="ISOCTEUR" pitchFamily="49" charset="0"/>
              </a:rPr>
              <a:t>∅5m</a:t>
            </a:r>
          </a:p>
        </p:txBody>
      </p:sp>
      <p:sp>
        <p:nvSpPr>
          <p:cNvPr id="21550" name="Text Box 46"/>
          <p:cNvSpPr txBox="1">
            <a:spLocks noChangeArrowheads="1"/>
          </p:cNvSpPr>
          <p:nvPr/>
        </p:nvSpPr>
        <p:spPr bwMode="auto">
          <a:xfrm>
            <a:off x="2614613" y="3170238"/>
            <a:ext cx="1438275" cy="517525"/>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a:t>
            </a:r>
          </a:p>
          <a:p>
            <a:r>
              <a:rPr lang="en-US" sz="1400" b="1" dirty="0">
                <a:solidFill>
                  <a:schemeClr val="bg1"/>
                </a:solidFill>
                <a:latin typeface="ISOCTEUR" pitchFamily="49" charset="0"/>
              </a:rPr>
              <a:t>LHC tunnel</a:t>
            </a:r>
          </a:p>
        </p:txBody>
      </p:sp>
      <p:sp>
        <p:nvSpPr>
          <p:cNvPr id="21551" name="Text Box 47"/>
          <p:cNvSpPr txBox="1">
            <a:spLocks noChangeArrowheads="1"/>
          </p:cNvSpPr>
          <p:nvPr/>
        </p:nvSpPr>
        <p:spPr bwMode="auto">
          <a:xfrm>
            <a:off x="7123113" y="4957763"/>
            <a:ext cx="1438275" cy="517525"/>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a:t>
            </a:r>
          </a:p>
          <a:p>
            <a:r>
              <a:rPr lang="en-US" sz="1400" b="1" dirty="0">
                <a:solidFill>
                  <a:schemeClr val="bg1"/>
                </a:solidFill>
                <a:latin typeface="ISOCTEUR" pitchFamily="49" charset="0"/>
              </a:rPr>
              <a:t>LHC tunnel</a:t>
            </a:r>
          </a:p>
        </p:txBody>
      </p:sp>
      <p:sp>
        <p:nvSpPr>
          <p:cNvPr id="21552" name="Line 48"/>
          <p:cNvSpPr>
            <a:spLocks noChangeShapeType="1"/>
          </p:cNvSpPr>
          <p:nvPr/>
        </p:nvSpPr>
        <p:spPr bwMode="auto">
          <a:xfrm flipH="1">
            <a:off x="4903788" y="18764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3" name="Line 49"/>
          <p:cNvSpPr>
            <a:spLocks noChangeShapeType="1"/>
          </p:cNvSpPr>
          <p:nvPr/>
        </p:nvSpPr>
        <p:spPr bwMode="auto">
          <a:xfrm flipH="1">
            <a:off x="2552700" y="36417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4" name="Line 50"/>
          <p:cNvSpPr>
            <a:spLocks noChangeShapeType="1"/>
          </p:cNvSpPr>
          <p:nvPr/>
        </p:nvSpPr>
        <p:spPr bwMode="auto">
          <a:xfrm flipH="1">
            <a:off x="6786563" y="55086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5" name="Line 51"/>
          <p:cNvSpPr>
            <a:spLocks noChangeShapeType="1"/>
          </p:cNvSpPr>
          <p:nvPr/>
        </p:nvSpPr>
        <p:spPr bwMode="auto">
          <a:xfrm flipH="1">
            <a:off x="5114925" y="4633913"/>
            <a:ext cx="409575" cy="284162"/>
          </a:xfrm>
          <a:prstGeom prst="line">
            <a:avLst/>
          </a:prstGeom>
          <a:noFill/>
          <a:ln w="9525">
            <a:solidFill>
              <a:schemeClr val="bg1"/>
            </a:solidFill>
            <a:round/>
            <a:headEnd/>
            <a:tailEnd type="triangle" w="med" len="med"/>
          </a:ln>
          <a:effectLst/>
        </p:spPr>
        <p:txBody>
          <a:bodyPr/>
          <a:lstStyle/>
          <a:p>
            <a:endParaRPr lang="en-US" dirty="0"/>
          </a:p>
        </p:txBody>
      </p:sp>
      <p:sp>
        <p:nvSpPr>
          <p:cNvPr id="21556" name="Line 52"/>
          <p:cNvSpPr>
            <a:spLocks noChangeShapeType="1"/>
          </p:cNvSpPr>
          <p:nvPr/>
        </p:nvSpPr>
        <p:spPr bwMode="auto">
          <a:xfrm flipV="1">
            <a:off x="2584450" y="6005513"/>
            <a:ext cx="449263" cy="290512"/>
          </a:xfrm>
          <a:prstGeom prst="line">
            <a:avLst/>
          </a:prstGeom>
          <a:noFill/>
          <a:ln w="9525">
            <a:solidFill>
              <a:schemeClr val="bg1"/>
            </a:solidFill>
            <a:round/>
            <a:headEnd/>
            <a:tailEnd type="triangle" w="med" len="med"/>
          </a:ln>
          <a:effectLst/>
        </p:spPr>
        <p:txBody>
          <a:bodyPr/>
          <a:lstStyle/>
          <a:p>
            <a:endParaRPr lang="en-US" dirty="0"/>
          </a:p>
        </p:txBody>
      </p:sp>
      <p:sp>
        <p:nvSpPr>
          <p:cNvPr id="21557" name="Line 53"/>
          <p:cNvSpPr>
            <a:spLocks noChangeShapeType="1"/>
          </p:cNvSpPr>
          <p:nvPr/>
        </p:nvSpPr>
        <p:spPr bwMode="auto">
          <a:xfrm>
            <a:off x="2671763" y="4933950"/>
            <a:ext cx="852487" cy="387350"/>
          </a:xfrm>
          <a:prstGeom prst="line">
            <a:avLst/>
          </a:prstGeom>
          <a:noFill/>
          <a:ln w="9525">
            <a:solidFill>
              <a:schemeClr val="bg1"/>
            </a:solidFill>
            <a:round/>
            <a:headEnd/>
            <a:tailEnd type="triangle" w="med" len="med"/>
          </a:ln>
          <a:effectLst/>
        </p:spPr>
        <p:txBody>
          <a:bodyPr/>
          <a:lstStyle/>
          <a:p>
            <a:endParaRPr lang="en-US" dirty="0"/>
          </a:p>
        </p:txBody>
      </p:sp>
      <p:sp>
        <p:nvSpPr>
          <p:cNvPr id="17" name="TextBox 16"/>
          <p:cNvSpPr txBox="1"/>
          <p:nvPr/>
        </p:nvSpPr>
        <p:spPr>
          <a:xfrm>
            <a:off x="-536662" y="524757"/>
            <a:ext cx="9014604" cy="2446824"/>
          </a:xfrm>
          <a:prstGeom prst="rect">
            <a:avLst/>
          </a:prstGeom>
          <a:noFill/>
        </p:spPr>
        <p:txBody>
          <a:bodyPr wrap="square" rtlCol="0">
            <a:spAutoFit/>
          </a:bodyPr>
          <a:lstStyle/>
          <a:p>
            <a:pPr marL="342900" indent="-342900"/>
            <a:r>
              <a:rPr lang="en-US" dirty="0" smtClean="0"/>
              <a:t> </a:t>
            </a:r>
          </a:p>
          <a:p>
            <a:pPr marL="800100" lvl="1" indent="-342900">
              <a:buFont typeface="Arial" pitchFamily="34" charset="0"/>
              <a:buChar char="•"/>
            </a:pPr>
            <a:r>
              <a:rPr lang="en-US" sz="1100" dirty="0" smtClean="0">
                <a:solidFill>
                  <a:schemeClr val="bg1"/>
                </a:solidFill>
              </a:rPr>
              <a:t>Traditional shaft excavation techniques with 5m diameter shaft</a:t>
            </a:r>
          </a:p>
          <a:p>
            <a:pPr marL="800100" lvl="1" indent="-342900">
              <a:buFont typeface="Arial" pitchFamily="34" charset="0"/>
              <a:buChar char="•"/>
            </a:pPr>
            <a:endParaRPr lang="en-US" sz="1100" dirty="0" smtClean="0">
              <a:solidFill>
                <a:schemeClr val="bg1"/>
              </a:solidFill>
            </a:endParaRPr>
          </a:p>
          <a:p>
            <a:pPr marL="800100" lvl="1" indent="-342900">
              <a:buFont typeface="Arial" pitchFamily="34" charset="0"/>
              <a:buChar char="•"/>
            </a:pPr>
            <a:r>
              <a:rPr lang="en-US" sz="1100" dirty="0" smtClean="0">
                <a:solidFill>
                  <a:schemeClr val="bg1"/>
                </a:solidFill>
              </a:rPr>
              <a:t>Majority of CE work executed during machine operation</a:t>
            </a:r>
          </a:p>
          <a:p>
            <a:pPr marL="800100" lvl="1" indent="-342900">
              <a:buFont typeface="Arial" pitchFamily="34" charset="0"/>
              <a:buChar char="•"/>
            </a:pPr>
            <a:endParaRPr lang="en-US" sz="1100" dirty="0">
              <a:solidFill>
                <a:schemeClr val="bg1"/>
              </a:solidFill>
            </a:endParaRPr>
          </a:p>
          <a:p>
            <a:pPr marL="800100" lvl="1" indent="-342900">
              <a:buFont typeface="Arial" pitchFamily="34" charset="0"/>
              <a:buChar char="•"/>
            </a:pPr>
            <a:r>
              <a:rPr lang="en-US" sz="1100" dirty="0" smtClean="0">
                <a:solidFill>
                  <a:schemeClr val="bg1"/>
                </a:solidFill>
              </a:rPr>
              <a:t>Noise / dust nuisance during CE works less of a problem</a:t>
            </a:r>
          </a:p>
          <a:p>
            <a:pPr marL="800100" lvl="1" indent="-342900">
              <a:buFont typeface="Arial" pitchFamily="34" charset="0"/>
              <a:buChar char="•"/>
            </a:pPr>
            <a:endParaRPr lang="en-US" sz="1100" dirty="0">
              <a:solidFill>
                <a:schemeClr val="bg1"/>
              </a:solidFill>
            </a:endParaRPr>
          </a:p>
          <a:p>
            <a:pPr marL="800100" lvl="1" indent="-342900">
              <a:buFont typeface="Arial" pitchFamily="34" charset="0"/>
              <a:buChar char="•"/>
            </a:pPr>
            <a:r>
              <a:rPr lang="en-US" sz="1100" dirty="0" smtClean="0">
                <a:solidFill>
                  <a:schemeClr val="bg1"/>
                </a:solidFill>
              </a:rPr>
              <a:t>Risk associated with shafts passing through moraines</a:t>
            </a:r>
          </a:p>
          <a:p>
            <a:pPr marL="800100" lvl="1" indent="-342900">
              <a:buFont typeface="Arial" pitchFamily="34" charset="0"/>
              <a:buChar char="•"/>
            </a:pPr>
            <a:endParaRPr lang="en-US" sz="1100" dirty="0" smtClean="0">
              <a:solidFill>
                <a:schemeClr val="bg1"/>
              </a:solidFill>
            </a:endParaRPr>
          </a:p>
          <a:p>
            <a:pPr marL="800100" lvl="1" indent="-342900">
              <a:buFont typeface="Arial" pitchFamily="34" charset="0"/>
              <a:buChar char="•"/>
            </a:pPr>
            <a:r>
              <a:rPr lang="en-US" sz="1100" dirty="0" smtClean="0">
                <a:solidFill>
                  <a:schemeClr val="bg1"/>
                </a:solidFill>
              </a:rPr>
              <a:t>Risk to LHC due to vibration still to be assessed</a:t>
            </a:r>
          </a:p>
          <a:p>
            <a:pPr marL="800100" lvl="1" indent="-342900">
              <a:buFont typeface="Arial" pitchFamily="34" charset="0"/>
              <a:buChar char="•"/>
            </a:pPr>
            <a:endParaRPr lang="en-US" dirty="0"/>
          </a:p>
          <a:p>
            <a:pPr>
              <a:buFont typeface="Arial" pitchFamily="34" charset="0"/>
              <a:buChar char="•"/>
            </a:pPr>
            <a:endParaRPr lang="en-GB" dirty="0"/>
          </a:p>
        </p:txBody>
      </p:sp>
      <p:sp>
        <p:nvSpPr>
          <p:cNvPr id="18"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4</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5065776" y="948687"/>
            <a:ext cx="1963674" cy="62865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44389" name="Object 5"/>
          <p:cNvGraphicFramePr>
            <a:graphicFrameLocks noChangeAspect="1"/>
          </p:cNvGraphicFramePr>
          <p:nvPr/>
        </p:nvGraphicFramePr>
        <p:xfrm>
          <a:off x="4762" y="3505200"/>
          <a:ext cx="9139238" cy="3222625"/>
        </p:xfrm>
        <a:graphic>
          <a:graphicData uri="http://schemas.openxmlformats.org/presentationml/2006/ole">
            <p:oleObj spid="_x0000_s90115" name="Worksheet" r:id="rId4" imgW="15087519" imgH="3952809" progId="Excel.Sheet.12">
              <p:embed/>
            </p:oleObj>
          </a:graphicData>
        </a:graphic>
      </p:graphicFrame>
      <p:sp>
        <p:nvSpPr>
          <p:cNvPr id="2" name="Footer Placeholder 1"/>
          <p:cNvSpPr>
            <a:spLocks noGrp="1"/>
          </p:cNvSpPr>
          <p:nvPr>
            <p:ph type="ftr" sz="quarter" idx="4294967295"/>
          </p:nvPr>
        </p:nvSpPr>
        <p:spPr>
          <a:xfrm>
            <a:off x="6801394" y="609600"/>
            <a:ext cx="2342606" cy="283029"/>
          </a:xfrm>
          <a:prstGeom prst="rect">
            <a:avLst/>
          </a:prstGeom>
        </p:spPr>
        <p:txBody>
          <a:bodyPr/>
          <a:lstStyle/>
          <a:p>
            <a:r>
              <a:rPr lang="en-US" dirty="0" smtClean="0"/>
              <a:t>John Osborne GS-SEM</a:t>
            </a:r>
            <a:endParaRPr lang="en-US" dirty="0"/>
          </a:p>
        </p:txBody>
      </p:sp>
      <p:grpSp>
        <p:nvGrpSpPr>
          <p:cNvPr id="3" name="Group 13"/>
          <p:cNvGrpSpPr/>
          <p:nvPr/>
        </p:nvGrpSpPr>
        <p:grpSpPr>
          <a:xfrm>
            <a:off x="3429000" y="4876800"/>
            <a:ext cx="5469129" cy="529451"/>
            <a:chOff x="3404559" y="4343400"/>
            <a:chExt cx="5469129" cy="529451"/>
          </a:xfrm>
        </p:grpSpPr>
        <p:cxnSp>
          <p:nvCxnSpPr>
            <p:cNvPr id="4" name="Straight Arrow Connector 3"/>
            <p:cNvCxnSpPr/>
            <p:nvPr/>
          </p:nvCxnSpPr>
          <p:spPr bwMode="auto">
            <a:xfrm>
              <a:off x="3404559" y="4351988"/>
              <a:ext cx="2406769" cy="1588"/>
            </a:xfrm>
            <a:prstGeom prst="straightConnector1">
              <a:avLst/>
            </a:prstGeom>
            <a:solidFill>
              <a:schemeClr val="accent1"/>
            </a:solidFill>
            <a:ln w="28575" cap="flat" cmpd="sng" algn="ctr">
              <a:solidFill>
                <a:srgbClr val="00B050"/>
              </a:solidFill>
              <a:prstDash val="solid"/>
              <a:round/>
              <a:headEnd type="triangle" w="med" len="med"/>
              <a:tailEnd type="triangle"/>
            </a:ln>
            <a:effectLst/>
          </p:spPr>
        </p:cxnSp>
        <p:sp>
          <p:nvSpPr>
            <p:cNvPr id="5" name="TextBox 4"/>
            <p:cNvSpPr txBox="1"/>
            <p:nvPr/>
          </p:nvSpPr>
          <p:spPr>
            <a:xfrm>
              <a:off x="3689230" y="4472741"/>
              <a:ext cx="2113472" cy="400110"/>
            </a:xfrm>
            <a:prstGeom prst="rect">
              <a:avLst/>
            </a:prstGeom>
            <a:noFill/>
          </p:spPr>
          <p:txBody>
            <a:bodyPr wrap="square" rtlCol="0">
              <a:spAutoFit/>
            </a:bodyPr>
            <a:lstStyle/>
            <a:p>
              <a:r>
                <a:rPr lang="en-US" sz="1000" b="1" dirty="0" smtClean="0"/>
                <a:t>Lead time for construction work to start approx. 18months</a:t>
              </a:r>
              <a:endParaRPr lang="en-GB" sz="1000" b="1" dirty="0"/>
            </a:p>
          </p:txBody>
        </p:sp>
        <p:cxnSp>
          <p:nvCxnSpPr>
            <p:cNvPr id="6" name="Straight Arrow Connector 5"/>
            <p:cNvCxnSpPr/>
            <p:nvPr/>
          </p:nvCxnSpPr>
          <p:spPr bwMode="auto">
            <a:xfrm flipV="1">
              <a:off x="5791200" y="4343400"/>
              <a:ext cx="3082488" cy="14340"/>
            </a:xfrm>
            <a:prstGeom prst="straightConnector1">
              <a:avLst/>
            </a:prstGeom>
            <a:solidFill>
              <a:schemeClr val="accent1"/>
            </a:solidFill>
            <a:ln w="28575" cap="flat" cmpd="sng" algn="ctr">
              <a:solidFill>
                <a:srgbClr val="00B050"/>
              </a:solidFill>
              <a:prstDash val="solid"/>
              <a:round/>
              <a:headEnd type="triangle" w="med" len="med"/>
              <a:tailEnd type="triangle"/>
            </a:ln>
            <a:effectLst/>
          </p:spPr>
        </p:cxnSp>
        <p:sp>
          <p:nvSpPr>
            <p:cNvPr id="7" name="TextBox 6"/>
            <p:cNvSpPr txBox="1"/>
            <p:nvPr/>
          </p:nvSpPr>
          <p:spPr>
            <a:xfrm>
              <a:off x="6696913" y="4469870"/>
              <a:ext cx="1840302" cy="246221"/>
            </a:xfrm>
            <a:prstGeom prst="rect">
              <a:avLst/>
            </a:prstGeom>
            <a:noFill/>
          </p:spPr>
          <p:txBody>
            <a:bodyPr wrap="square" rtlCol="0">
              <a:spAutoFit/>
            </a:bodyPr>
            <a:lstStyle/>
            <a:p>
              <a:r>
                <a:rPr lang="en-US" sz="1000" b="1" dirty="0" smtClean="0"/>
                <a:t>23 months for CE works</a:t>
              </a:r>
              <a:endParaRPr lang="en-GB" sz="1000" b="1" dirty="0"/>
            </a:p>
          </p:txBody>
        </p:sp>
      </p:grpSp>
      <p:sp>
        <p:nvSpPr>
          <p:cNvPr id="9"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40</a:t>
            </a:fld>
            <a:endParaRPr lang="en-US" dirty="0"/>
          </a:p>
        </p:txBody>
      </p:sp>
      <p:graphicFrame>
        <p:nvGraphicFramePr>
          <p:cNvPr id="144387" name="Object 3"/>
          <p:cNvGraphicFramePr>
            <a:graphicFrameLocks noChangeAspect="1"/>
          </p:cNvGraphicFramePr>
          <p:nvPr/>
        </p:nvGraphicFramePr>
        <p:xfrm>
          <a:off x="0" y="838200"/>
          <a:ext cx="7497763" cy="2638425"/>
        </p:xfrm>
        <a:graphic>
          <a:graphicData uri="http://schemas.openxmlformats.org/presentationml/2006/ole">
            <p:oleObj spid="_x0000_s90114" name="Worksheet" r:id="rId5" imgW="9553709" imgH="3362441" progId="Excel.Sheet.12">
              <p:embed/>
            </p:oleObj>
          </a:graphicData>
        </a:graphic>
      </p:graphicFrame>
      <p:sp>
        <p:nvSpPr>
          <p:cNvPr id="15" name="Text Box 6"/>
          <p:cNvSpPr txBox="1">
            <a:spLocks noChangeArrowheads="1"/>
          </p:cNvSpPr>
          <p:nvPr/>
        </p:nvSpPr>
        <p:spPr bwMode="auto">
          <a:xfrm>
            <a:off x="228600" y="152400"/>
            <a:ext cx="8573589" cy="523220"/>
          </a:xfrm>
          <a:prstGeom prst="rect">
            <a:avLst/>
          </a:prstGeom>
          <a:noFill/>
          <a:ln w="22225">
            <a:noFill/>
            <a:miter lim="800000"/>
            <a:headEnd type="none" w="sm" len="sm"/>
            <a:tailEnd type="none" w="sm" len="sm"/>
          </a:ln>
        </p:spPr>
        <p:txBody>
          <a:bodyPr wrap="square">
            <a:spAutoFit/>
          </a:bodyPr>
          <a:lstStyle/>
          <a:p>
            <a:pPr algn="ctr">
              <a:spcBef>
                <a:spcPct val="50000"/>
              </a:spcBef>
            </a:pPr>
            <a:r>
              <a:rPr lang="en-GB" sz="2800" dirty="0" smtClean="0">
                <a:latin typeface="+mj-lt"/>
              </a:rPr>
              <a:t>New  Shafts and Caverns at Pt1&amp;5: Cost and Schedule</a:t>
            </a:r>
            <a:endParaRPr lang="en-GB" sz="2800" dirty="0">
              <a:latin typeface="+mj-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0" y="685800"/>
            <a:ext cx="9144000" cy="6172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p:cNvSpPr>
            <a:spLocks noGrp="1"/>
          </p:cNvSpPr>
          <p:nvPr>
            <p:ph type="dt" sz="half" idx="10"/>
          </p:nvPr>
        </p:nvSpPr>
        <p:spPr/>
        <p:txBody>
          <a:bodyPr/>
          <a:lstStyle/>
          <a:p>
            <a:pPr>
              <a:defRPr/>
            </a:pPr>
            <a:r>
              <a:rPr lang="en-US" smtClean="0"/>
              <a:t>9 June 2010</a:t>
            </a:r>
            <a:endParaRPr lang="en-GB" dirty="0"/>
          </a:p>
        </p:txBody>
      </p:sp>
      <p:sp>
        <p:nvSpPr>
          <p:cNvPr id="3" name="Footer Placeholder 2"/>
          <p:cNvSpPr>
            <a:spLocks noGrp="1"/>
          </p:cNvSpPr>
          <p:nvPr>
            <p:ph type="ftr" sz="quarter" idx="11"/>
          </p:nvPr>
        </p:nvSpPr>
        <p:spPr/>
        <p:txBody>
          <a:bodyPr/>
          <a:lstStyle/>
          <a:p>
            <a:pPr>
              <a:defRPr/>
            </a:pPr>
            <a:r>
              <a:rPr lang="en-US" smtClean="0"/>
              <a:t>Yves Thurel /  CERN</a:t>
            </a:r>
            <a:endParaRPr lang="en-GB" dirty="0"/>
          </a:p>
        </p:txBody>
      </p:sp>
      <p:sp>
        <p:nvSpPr>
          <p:cNvPr id="6" name="Text Placeholder 5"/>
          <p:cNvSpPr>
            <a:spLocks noGrp="1"/>
          </p:cNvSpPr>
          <p:nvPr>
            <p:ph type="body" sz="quarter" idx="14"/>
          </p:nvPr>
        </p:nvSpPr>
        <p:spPr/>
        <p:txBody>
          <a:bodyPr/>
          <a:lstStyle/>
          <a:p>
            <a:r>
              <a:rPr lang="en-US" dirty="0" smtClean="0"/>
              <a:t>Overview of </a:t>
            </a:r>
            <a:r>
              <a:rPr lang="en-US" dirty="0" smtClean="0">
                <a:solidFill>
                  <a:srgbClr val="C00000"/>
                </a:solidFill>
              </a:rPr>
              <a:t>unknown</a:t>
            </a:r>
            <a:r>
              <a:rPr lang="en-US" dirty="0" smtClean="0"/>
              <a:t> or </a:t>
            </a:r>
            <a:r>
              <a:rPr lang="en-US" dirty="0" smtClean="0">
                <a:solidFill>
                  <a:srgbClr val="C00000"/>
                </a:solidFill>
              </a:rPr>
              <a:t>critical</a:t>
            </a:r>
            <a:r>
              <a:rPr lang="en-US" dirty="0" smtClean="0"/>
              <a:t> Items</a:t>
            </a:r>
          </a:p>
          <a:p>
            <a:pPr lvl="1">
              <a:buNone/>
            </a:pPr>
            <a:r>
              <a:rPr lang="en-US" sz="1400" dirty="0" smtClean="0">
                <a:solidFill>
                  <a:srgbClr val="C00000"/>
                </a:solidFill>
              </a:rPr>
              <a:t>                        UNKNOWN VS RADIATION </a:t>
            </a:r>
            <a:br>
              <a:rPr lang="en-US" sz="1400" dirty="0" smtClean="0">
                <a:solidFill>
                  <a:srgbClr val="C00000"/>
                </a:solidFill>
              </a:rPr>
            </a:br>
            <a:r>
              <a:rPr lang="en-US" sz="1400" dirty="0" smtClean="0">
                <a:solidFill>
                  <a:srgbClr val="C00000"/>
                </a:solidFill>
              </a:rPr>
              <a:t>                   </a:t>
            </a:r>
            <a:r>
              <a:rPr lang="en-US" sz="1400" dirty="0" smtClean="0">
                <a:solidFill>
                  <a:schemeClr val="accent6">
                    <a:lumMod val="75000"/>
                  </a:schemeClr>
                </a:solidFill>
              </a:rPr>
              <a:t>KNOWN  or  LOW RISK</a:t>
            </a:r>
            <a:br>
              <a:rPr lang="en-US" sz="1400" dirty="0" smtClean="0">
                <a:solidFill>
                  <a:schemeClr val="accent6">
                    <a:lumMod val="75000"/>
                  </a:schemeClr>
                </a:solidFill>
              </a:rPr>
            </a:br>
            <a:r>
              <a:rPr lang="en-US" sz="1400" dirty="0" smtClean="0">
                <a:solidFill>
                  <a:schemeClr val="accent6">
                    <a:lumMod val="75000"/>
                  </a:schemeClr>
                </a:solidFill>
              </a:rPr>
              <a:t>                   </a:t>
            </a:r>
            <a:r>
              <a:rPr lang="en-US" sz="1400" dirty="0" smtClean="0">
                <a:solidFill>
                  <a:srgbClr val="7DAD21"/>
                </a:solidFill>
              </a:rPr>
              <a:t>SAFE VS RADIATION</a:t>
            </a:r>
            <a:endParaRPr lang="en-US" sz="1400" dirty="0">
              <a:solidFill>
                <a:srgbClr val="7DAD21"/>
              </a:solidFill>
            </a:endParaRPr>
          </a:p>
        </p:txBody>
      </p:sp>
      <p:pic>
        <p:nvPicPr>
          <p:cNvPr id="10" name="Picture 2"/>
          <p:cNvPicPr>
            <a:picLocks noChangeAspect="1" noChangeArrowheads="1"/>
          </p:cNvPicPr>
          <p:nvPr/>
        </p:nvPicPr>
        <p:blipFill>
          <a:blip r:embed="rId3" cstate="print"/>
          <a:srcRect/>
          <a:stretch>
            <a:fillRect/>
          </a:stretch>
        </p:blipFill>
        <p:spPr bwMode="auto">
          <a:xfrm>
            <a:off x="5209652" y="1568735"/>
            <a:ext cx="1662667" cy="4489201"/>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6945345" y="1349657"/>
            <a:ext cx="1681143" cy="4465972"/>
          </a:xfrm>
          <a:prstGeom prst="rect">
            <a:avLst/>
          </a:prstGeom>
          <a:noFill/>
          <a:ln w="9525">
            <a:noFill/>
            <a:miter lim="800000"/>
            <a:headEnd/>
            <a:tailEnd/>
          </a:ln>
        </p:spPr>
      </p:pic>
      <p:pic>
        <p:nvPicPr>
          <p:cNvPr id="14" name="Picture 7"/>
          <p:cNvPicPr>
            <a:picLocks noChangeAspect="1" noChangeArrowheads="1"/>
          </p:cNvPicPr>
          <p:nvPr/>
        </p:nvPicPr>
        <p:blipFill>
          <a:blip r:embed="rId5" cstate="print"/>
          <a:srcRect/>
          <a:stretch>
            <a:fillRect/>
          </a:stretch>
        </p:blipFill>
        <p:spPr bwMode="auto">
          <a:xfrm>
            <a:off x="838534" y="1858008"/>
            <a:ext cx="4354187" cy="3984765"/>
          </a:xfrm>
          <a:prstGeom prst="rect">
            <a:avLst/>
          </a:prstGeom>
          <a:noFill/>
          <a:ln w="9525">
            <a:noFill/>
            <a:miter lim="800000"/>
            <a:headEnd/>
            <a:tailEnd/>
          </a:ln>
        </p:spPr>
      </p:pic>
      <p:sp>
        <p:nvSpPr>
          <p:cNvPr id="15" name="Rectangle 14"/>
          <p:cNvSpPr/>
          <p:nvPr/>
        </p:nvSpPr>
        <p:spPr>
          <a:xfrm>
            <a:off x="1103265" y="1238220"/>
            <a:ext cx="912825" cy="14605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103265" y="1457298"/>
            <a:ext cx="912825" cy="14605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09518" y="5974973"/>
            <a:ext cx="4089456" cy="338554"/>
          </a:xfrm>
          <a:prstGeom prst="rect">
            <a:avLst/>
          </a:prstGeom>
          <a:noFill/>
        </p:spPr>
        <p:txBody>
          <a:bodyPr wrap="square" rtlCol="0">
            <a:spAutoFit/>
          </a:bodyPr>
          <a:lstStyle/>
          <a:p>
            <a:pPr algn="ctr"/>
            <a:r>
              <a:rPr lang="en-GB" sz="1600" b="1" dirty="0" smtClean="0">
                <a:solidFill>
                  <a:schemeClr val="bg2">
                    <a:lumMod val="25000"/>
                  </a:schemeClr>
                </a:solidFill>
                <a:latin typeface="Tahoma" pitchFamily="34" charset="0"/>
                <a:cs typeface="Tahoma" pitchFamily="34" charset="0"/>
              </a:rPr>
              <a:t>LHC4-6-8kA-08V</a:t>
            </a:r>
            <a:endParaRPr lang="en-GB" sz="1600" b="1" dirty="0">
              <a:solidFill>
                <a:schemeClr val="bg2">
                  <a:lumMod val="25000"/>
                </a:schemeClr>
              </a:solidFill>
              <a:latin typeface="Tahoma" pitchFamily="34" charset="0"/>
              <a:cs typeface="Tahoma" pitchFamily="34" charset="0"/>
            </a:endParaRPr>
          </a:p>
        </p:txBody>
      </p:sp>
      <p:sp>
        <p:nvSpPr>
          <p:cNvPr id="18" name="TextBox 17"/>
          <p:cNvSpPr txBox="1"/>
          <p:nvPr/>
        </p:nvSpPr>
        <p:spPr>
          <a:xfrm>
            <a:off x="5054545" y="5974973"/>
            <a:ext cx="1708236" cy="338554"/>
          </a:xfrm>
          <a:prstGeom prst="rect">
            <a:avLst/>
          </a:prstGeom>
          <a:noFill/>
        </p:spPr>
        <p:txBody>
          <a:bodyPr wrap="square" rtlCol="0">
            <a:spAutoFit/>
          </a:bodyPr>
          <a:lstStyle/>
          <a:p>
            <a:r>
              <a:rPr lang="en-GB" sz="1600" b="1" dirty="0" smtClean="0">
                <a:solidFill>
                  <a:schemeClr val="bg2">
                    <a:lumMod val="25000"/>
                  </a:schemeClr>
                </a:solidFill>
                <a:latin typeface="Tahoma" pitchFamily="34" charset="0"/>
                <a:cs typeface="Tahoma" pitchFamily="34" charset="0"/>
              </a:rPr>
              <a:t>LHC600A-10V</a:t>
            </a:r>
            <a:endParaRPr lang="en-GB" sz="1600" b="1" dirty="0">
              <a:solidFill>
                <a:schemeClr val="bg2">
                  <a:lumMod val="25000"/>
                </a:schemeClr>
              </a:solidFill>
              <a:latin typeface="Tahoma" pitchFamily="34" charset="0"/>
              <a:cs typeface="Tahoma" pitchFamily="34" charset="0"/>
            </a:endParaRPr>
          </a:p>
        </p:txBody>
      </p:sp>
      <p:sp>
        <p:nvSpPr>
          <p:cNvPr id="19" name="TextBox 18"/>
          <p:cNvSpPr txBox="1"/>
          <p:nvPr/>
        </p:nvSpPr>
        <p:spPr>
          <a:xfrm>
            <a:off x="6981858" y="5974973"/>
            <a:ext cx="1708236" cy="338554"/>
          </a:xfrm>
          <a:prstGeom prst="rect">
            <a:avLst/>
          </a:prstGeom>
          <a:noFill/>
        </p:spPr>
        <p:txBody>
          <a:bodyPr wrap="square" rtlCol="0">
            <a:spAutoFit/>
          </a:bodyPr>
          <a:lstStyle/>
          <a:p>
            <a:r>
              <a:rPr lang="en-GB" sz="1600" b="1" dirty="0" smtClean="0">
                <a:solidFill>
                  <a:schemeClr val="bg2">
                    <a:lumMod val="25000"/>
                  </a:schemeClr>
                </a:solidFill>
                <a:latin typeface="Tahoma" pitchFamily="34" charset="0"/>
                <a:cs typeface="Tahoma" pitchFamily="34" charset="0"/>
              </a:rPr>
              <a:t>LHC120A-10V</a:t>
            </a:r>
            <a:endParaRPr lang="en-GB" sz="1600" b="1" dirty="0">
              <a:solidFill>
                <a:schemeClr val="bg2">
                  <a:lumMod val="25000"/>
                </a:schemeClr>
              </a:solidFill>
              <a:latin typeface="Tahoma" pitchFamily="34" charset="0"/>
              <a:cs typeface="Tahoma" pitchFamily="34" charset="0"/>
            </a:endParaRPr>
          </a:p>
        </p:txBody>
      </p:sp>
      <p:sp>
        <p:nvSpPr>
          <p:cNvPr id="20" name="Rectangle 19"/>
          <p:cNvSpPr/>
          <p:nvPr/>
        </p:nvSpPr>
        <p:spPr>
          <a:xfrm>
            <a:off x="1103265" y="1676376"/>
            <a:ext cx="912825" cy="146052"/>
          </a:xfrm>
          <a:prstGeom prst="rect">
            <a:avLst/>
          </a:prstGeom>
          <a:solidFill>
            <a:srgbClr val="7DAD21"/>
          </a:solidFill>
          <a:ln>
            <a:solidFill>
              <a:srgbClr val="7DAD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lide Number Placeholder 3"/>
          <p:cNvSpPr txBox="1">
            <a:spLocks/>
          </p:cNvSpPr>
          <p:nvPr/>
        </p:nvSpPr>
        <p:spPr bwMode="auto">
          <a:xfrm>
            <a:off x="6705600" y="65341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9A02C1-2FBD-49FC-9473-7D40645265E2}" type="slidenum">
              <a:rPr kumimoji="0" lang="en-US" sz="12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itle 4"/>
          <p:cNvSpPr>
            <a:spLocks noGrp="1"/>
          </p:cNvSpPr>
          <p:nvPr>
            <p:ph type="title"/>
          </p:nvPr>
        </p:nvSpPr>
        <p:spPr>
          <a:xfrm>
            <a:off x="428596" y="142852"/>
            <a:ext cx="8715404" cy="500066"/>
          </a:xfrm>
        </p:spPr>
        <p:txBody>
          <a:bodyPr/>
          <a:lstStyle/>
          <a:p>
            <a:r>
              <a:rPr lang="en-US" dirty="0" smtClean="0"/>
              <a:t>2) Develop SEE Tolerant LHC Power Converters    </a:t>
            </a:r>
            <a:endParaRPr lang="en-US" dirty="0"/>
          </a:p>
        </p:txBody>
      </p:sp>
      <p:sp>
        <p:nvSpPr>
          <p:cNvPr id="23" name="Rectangle 22"/>
          <p:cNvSpPr/>
          <p:nvPr/>
        </p:nvSpPr>
        <p:spPr>
          <a:xfrm>
            <a:off x="0" y="0"/>
            <a:ext cx="496389" cy="7053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1460480"/>
            <a:ext cx="8382000" cy="3416320"/>
          </a:xfrm>
          <a:prstGeom prst="rect">
            <a:avLst/>
          </a:prstGeom>
          <a:noFill/>
        </p:spPr>
        <p:txBody>
          <a:bodyPr wrap="square" rtlCol="0">
            <a:spAutoFit/>
          </a:bodyPr>
          <a:lstStyle/>
          <a:p>
            <a:r>
              <a:rPr lang="en-US" dirty="0" smtClean="0"/>
              <a:t>Assumptions for the present study:</a:t>
            </a:r>
          </a:p>
          <a:p>
            <a:endParaRPr lang="en-US" dirty="0" smtClean="0"/>
          </a:p>
          <a:p>
            <a:pPr marL="225425" indent="-225425">
              <a:buFont typeface="Wingdings" pitchFamily="2" charset="2"/>
              <a:buChar char="Ø"/>
            </a:pPr>
            <a:r>
              <a:rPr lang="en-US" dirty="0" smtClean="0"/>
              <a:t> At P1 and P5 the preferred solution is the re-location of the LHC power converters in surface building . Priority is given to the RRs.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endParaRPr lang="en-US" dirty="0" smtClean="0"/>
          </a:p>
          <a:p>
            <a:endParaRPr lang="en-US" dirty="0" smtClean="0"/>
          </a:p>
          <a:p>
            <a:pPr>
              <a:buFont typeface="Wingdings" pitchFamily="2" charset="2"/>
              <a:buChar char="Ø"/>
            </a:pPr>
            <a:r>
              <a:rPr lang="en-US" dirty="0" smtClean="0"/>
              <a:t> At P7 there is the possibility of a re-location in TZ76.</a:t>
            </a:r>
          </a:p>
          <a:p>
            <a:endParaRPr lang="en-US" dirty="0" smtClean="0"/>
          </a:p>
          <a:p>
            <a:r>
              <a:rPr lang="en-US" dirty="0" smtClean="0"/>
              <a:t> </a:t>
            </a:r>
            <a:endParaRPr lang="en-US" dirty="0"/>
          </a:p>
        </p:txBody>
      </p:sp>
      <p:sp>
        <p:nvSpPr>
          <p:cNvPr id="5" name="TextBox 4"/>
          <p:cNvSpPr txBox="1"/>
          <p:nvPr/>
        </p:nvSpPr>
        <p:spPr>
          <a:xfrm>
            <a:off x="0" y="6553200"/>
            <a:ext cx="1138068" cy="338554"/>
          </a:xfrm>
          <a:prstGeom prst="rect">
            <a:avLst/>
          </a:prstGeom>
          <a:noFill/>
        </p:spPr>
        <p:txBody>
          <a:bodyPr wrap="none" rtlCol="0">
            <a:spAutoFit/>
          </a:bodyPr>
          <a:lstStyle/>
          <a:p>
            <a:r>
              <a:rPr lang="en-US" sz="1600" dirty="0" smtClean="0"/>
              <a:t>A. Ballarino</a:t>
            </a:r>
            <a:endParaRPr lang="en-US" sz="1600" dirty="0"/>
          </a:p>
        </p:txBody>
      </p:sp>
      <p:sp>
        <p:nvSpPr>
          <p:cNvPr id="6" name="TextBox 5"/>
          <p:cNvSpPr txBox="1"/>
          <p:nvPr/>
        </p:nvSpPr>
        <p:spPr>
          <a:xfrm>
            <a:off x="5717177" y="6576052"/>
            <a:ext cx="3236399" cy="338554"/>
          </a:xfrm>
          <a:prstGeom prst="rect">
            <a:avLst/>
          </a:prstGeom>
          <a:noFill/>
        </p:spPr>
        <p:txBody>
          <a:bodyPr wrap="none" rtlCol="0">
            <a:spAutoFit/>
          </a:bodyPr>
          <a:lstStyle/>
          <a:p>
            <a:r>
              <a:rPr lang="en-US" sz="1600" dirty="0" smtClean="0"/>
              <a:t>R2E-Workshop, 10 June 2010</a:t>
            </a:r>
            <a:endParaRPr lang="en-US" sz="1600" dirty="0"/>
          </a:p>
        </p:txBody>
      </p:sp>
      <p:cxnSp>
        <p:nvCxnSpPr>
          <p:cNvPr id="7" name="Straight Connector 6"/>
          <p:cNvCxnSpPr/>
          <p:nvPr/>
        </p:nvCxnSpPr>
        <p:spPr>
          <a:xfrm>
            <a:off x="0" y="6629400"/>
            <a:ext cx="9144000" cy="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 name="Group 17"/>
          <p:cNvGrpSpPr/>
          <p:nvPr/>
        </p:nvGrpSpPr>
        <p:grpSpPr>
          <a:xfrm>
            <a:off x="1295400" y="2970212"/>
            <a:ext cx="304800" cy="306388"/>
            <a:chOff x="2286000" y="4343400"/>
            <a:chExt cx="304800" cy="306388"/>
          </a:xfrm>
        </p:grpSpPr>
        <p:cxnSp>
          <p:nvCxnSpPr>
            <p:cNvPr id="12" name="Straight Connector 11"/>
            <p:cNvCxnSpPr/>
            <p:nvPr/>
          </p:nvCxnSpPr>
          <p:spPr>
            <a:xfrm rot="5400000">
              <a:off x="2133600" y="4495800"/>
              <a:ext cx="3048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286000" y="4648200"/>
              <a:ext cx="304800" cy="1588"/>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8"/>
          <p:cNvGrpSpPr/>
          <p:nvPr/>
        </p:nvGrpSpPr>
        <p:grpSpPr>
          <a:xfrm>
            <a:off x="1371600" y="4799012"/>
            <a:ext cx="304800" cy="306388"/>
            <a:chOff x="2286000" y="4343400"/>
            <a:chExt cx="304800" cy="306388"/>
          </a:xfrm>
        </p:grpSpPr>
        <p:cxnSp>
          <p:nvCxnSpPr>
            <p:cNvPr id="20" name="Straight Connector 19"/>
            <p:cNvCxnSpPr/>
            <p:nvPr/>
          </p:nvCxnSpPr>
          <p:spPr>
            <a:xfrm rot="5400000">
              <a:off x="2133600" y="4495800"/>
              <a:ext cx="3048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286000" y="4648200"/>
              <a:ext cx="304800" cy="1588"/>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1905000" y="3090446"/>
            <a:ext cx="1182824" cy="338554"/>
          </a:xfrm>
          <a:prstGeom prst="rect">
            <a:avLst/>
          </a:prstGeom>
          <a:noFill/>
        </p:spPr>
        <p:txBody>
          <a:bodyPr wrap="none" rtlCol="0">
            <a:spAutoFit/>
          </a:bodyPr>
          <a:lstStyle/>
          <a:p>
            <a:r>
              <a:rPr lang="en-US" sz="1600" b="1" dirty="0" smtClean="0"/>
              <a:t>Vertical link</a:t>
            </a:r>
            <a:endParaRPr lang="en-US" sz="1600" b="1" dirty="0"/>
          </a:p>
        </p:txBody>
      </p:sp>
      <p:sp>
        <p:nvSpPr>
          <p:cNvPr id="23" name="TextBox 22"/>
          <p:cNvSpPr txBox="1"/>
          <p:nvPr/>
        </p:nvSpPr>
        <p:spPr>
          <a:xfrm>
            <a:off x="1981200" y="4953000"/>
            <a:ext cx="1419556" cy="338554"/>
          </a:xfrm>
          <a:prstGeom prst="rect">
            <a:avLst/>
          </a:prstGeom>
          <a:noFill/>
        </p:spPr>
        <p:txBody>
          <a:bodyPr wrap="none" rtlCol="0">
            <a:spAutoFit/>
          </a:bodyPr>
          <a:lstStyle/>
          <a:p>
            <a:r>
              <a:rPr lang="en-US" sz="1600" b="1" dirty="0" smtClean="0"/>
              <a:t>Horizontal link</a:t>
            </a:r>
            <a:endParaRPr lang="en-US" sz="1600" b="1" dirty="0"/>
          </a:p>
        </p:txBody>
      </p:sp>
      <p:sp>
        <p:nvSpPr>
          <p:cNvPr id="15" name="Text Box 6"/>
          <p:cNvSpPr txBox="1">
            <a:spLocks noChangeArrowheads="1"/>
          </p:cNvSpPr>
          <p:nvPr/>
        </p:nvSpPr>
        <p:spPr bwMode="auto">
          <a:xfrm>
            <a:off x="0" y="152400"/>
            <a:ext cx="9144000" cy="523220"/>
          </a:xfrm>
          <a:prstGeom prst="rect">
            <a:avLst/>
          </a:prstGeom>
          <a:solidFill>
            <a:schemeClr val="bg1">
              <a:lumMod val="75000"/>
            </a:schemeClr>
          </a:solidFill>
          <a:ln w="22225">
            <a:noFill/>
            <a:miter lim="800000"/>
            <a:headEnd type="none" w="sm" len="sm"/>
            <a:tailEnd type="none" w="sm" len="sm"/>
          </a:ln>
        </p:spPr>
        <p:txBody>
          <a:bodyPr wrap="square">
            <a:spAutoFit/>
          </a:bodyPr>
          <a:lstStyle/>
          <a:p>
            <a:pPr algn="ctr">
              <a:spcBef>
                <a:spcPct val="50000"/>
              </a:spcBef>
            </a:pPr>
            <a:r>
              <a:rPr lang="en-GB" sz="2800" dirty="0" smtClean="0">
                <a:latin typeface="+mj-lt"/>
              </a:rPr>
              <a:t>3) Relocation with Supra-Conducting Links</a:t>
            </a:r>
            <a:endParaRPr lang="en-GB" sz="2800" dirty="0">
              <a:latin typeface="+mj-lt"/>
            </a:endParaRPr>
          </a:p>
        </p:txBody>
      </p:sp>
      <p:sp>
        <p:nvSpPr>
          <p:cNvPr id="16" name="TextBox 15"/>
          <p:cNvSpPr txBox="1"/>
          <p:nvPr/>
        </p:nvSpPr>
        <p:spPr>
          <a:xfrm>
            <a:off x="7086600" y="609600"/>
            <a:ext cx="1856598" cy="338554"/>
          </a:xfrm>
          <a:prstGeom prst="rect">
            <a:avLst/>
          </a:prstGeom>
          <a:noFill/>
        </p:spPr>
        <p:txBody>
          <a:bodyPr wrap="none" rtlCol="0">
            <a:spAutoFit/>
          </a:bodyPr>
          <a:lstStyle/>
          <a:p>
            <a:r>
              <a:rPr lang="en-US" sz="1600" dirty="0" smtClean="0"/>
              <a:t>Amalia Ballarino</a:t>
            </a:r>
            <a:endParaRPr lang="en-US" sz="1600" dirty="0"/>
          </a:p>
        </p:txBody>
      </p:sp>
      <p:sp>
        <p:nvSpPr>
          <p:cNvPr id="17" name="TextBox 16"/>
          <p:cNvSpPr txBox="1"/>
          <p:nvPr/>
        </p:nvSpPr>
        <p:spPr>
          <a:xfrm>
            <a:off x="3200400" y="5486400"/>
            <a:ext cx="6034729" cy="369332"/>
          </a:xfrm>
          <a:prstGeom prst="rect">
            <a:avLst/>
          </a:prstGeom>
          <a:noFill/>
        </p:spPr>
        <p:txBody>
          <a:bodyPr wrap="none" rtlCol="0">
            <a:spAutoFit/>
          </a:bodyPr>
          <a:lstStyle/>
          <a:p>
            <a:r>
              <a:rPr lang="en-GB" dirty="0" smtClean="0"/>
              <a:t>(Already done at Pt3 with </a:t>
            </a:r>
            <a:r>
              <a:rPr lang="en-GB" dirty="0" err="1" smtClean="0"/>
              <a:t>Nb</a:t>
            </a:r>
            <a:r>
              <a:rPr lang="en-GB" dirty="0" smtClean="0"/>
              <a:t>-Ti at 4.5K, L&gt;400m)</a:t>
            </a:r>
            <a:endParaRPr lang="en-GB"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58" name="Picture 54" descr="01"/>
          <p:cNvPicPr>
            <a:picLocks noChangeAspect="1" noChangeArrowheads="1"/>
          </p:cNvPicPr>
          <p:nvPr/>
        </p:nvPicPr>
        <p:blipFill>
          <a:blip r:embed="rId3" cstate="print"/>
          <a:srcRect/>
          <a:stretch>
            <a:fillRect/>
          </a:stretch>
        </p:blipFill>
        <p:spPr bwMode="auto">
          <a:xfrm>
            <a:off x="0" y="0"/>
            <a:ext cx="9144000" cy="6542088"/>
          </a:xfrm>
          <a:prstGeom prst="rect">
            <a:avLst/>
          </a:prstGeom>
          <a:noFill/>
        </p:spPr>
      </p:pic>
      <p:sp>
        <p:nvSpPr>
          <p:cNvPr id="21525" name="Text Box 21"/>
          <p:cNvSpPr txBox="1">
            <a:spLocks noChangeArrowheads="1"/>
          </p:cNvSpPr>
          <p:nvPr/>
        </p:nvSpPr>
        <p:spPr bwMode="auto">
          <a:xfrm>
            <a:off x="0" y="0"/>
            <a:ext cx="9144000" cy="369332"/>
          </a:xfrm>
          <a:prstGeom prst="rect">
            <a:avLst/>
          </a:prstGeom>
          <a:solidFill>
            <a:schemeClr val="tx1"/>
          </a:solidFill>
          <a:ln w="9525">
            <a:noFill/>
            <a:miter lim="800000"/>
            <a:headEnd/>
            <a:tailEnd/>
          </a:ln>
          <a:effectLst/>
        </p:spPr>
        <p:txBody>
          <a:bodyPr wrap="square">
            <a:spAutoFit/>
          </a:bodyPr>
          <a:lstStyle/>
          <a:p>
            <a:pPr marL="342900" indent="-342900"/>
            <a:r>
              <a:rPr lang="en-US" dirty="0" smtClean="0">
                <a:solidFill>
                  <a:srgbClr val="FF0000"/>
                </a:solidFill>
              </a:rPr>
              <a:t>3) Drill vertical boring from new </a:t>
            </a:r>
            <a:r>
              <a:rPr lang="en-US" u="sng" dirty="0" smtClean="0">
                <a:solidFill>
                  <a:srgbClr val="FF0000"/>
                </a:solidFill>
              </a:rPr>
              <a:t>surface</a:t>
            </a:r>
            <a:r>
              <a:rPr lang="en-US" dirty="0" smtClean="0">
                <a:solidFill>
                  <a:srgbClr val="FF0000"/>
                </a:solidFill>
              </a:rPr>
              <a:t> building to re-locate equipment</a:t>
            </a:r>
          </a:p>
        </p:txBody>
      </p:sp>
      <p:sp>
        <p:nvSpPr>
          <p:cNvPr id="21546" name="Text Box 42"/>
          <p:cNvSpPr txBox="1">
            <a:spLocks noChangeArrowheads="1"/>
          </p:cNvSpPr>
          <p:nvPr/>
        </p:nvSpPr>
        <p:spPr bwMode="auto">
          <a:xfrm>
            <a:off x="5180013" y="4349750"/>
            <a:ext cx="1563687" cy="304800"/>
          </a:xfrm>
          <a:prstGeom prst="rect">
            <a:avLst/>
          </a:prstGeom>
          <a:noFill/>
          <a:ln w="9525">
            <a:noFill/>
            <a:miter lim="800000"/>
            <a:headEnd/>
            <a:tailEnd/>
          </a:ln>
          <a:effectLst/>
        </p:spPr>
        <p:txBody>
          <a:bodyPr wrap="none">
            <a:spAutoFit/>
          </a:bodyPr>
          <a:lstStyle/>
          <a:p>
            <a:r>
              <a:rPr lang="en-US" sz="1400" b="1">
                <a:solidFill>
                  <a:schemeClr val="bg1"/>
                </a:solidFill>
                <a:latin typeface="ISOCTEUR" pitchFamily="49" charset="0"/>
              </a:rPr>
              <a:t>Existing RR</a:t>
            </a:r>
          </a:p>
        </p:txBody>
      </p:sp>
      <p:sp>
        <p:nvSpPr>
          <p:cNvPr id="21549" name="Text Box 45"/>
          <p:cNvSpPr txBox="1">
            <a:spLocks noChangeArrowheads="1"/>
          </p:cNvSpPr>
          <p:nvPr/>
        </p:nvSpPr>
        <p:spPr bwMode="auto">
          <a:xfrm>
            <a:off x="4289425" y="1595438"/>
            <a:ext cx="2065338" cy="304800"/>
          </a:xfrm>
          <a:prstGeom prst="rect">
            <a:avLst/>
          </a:prstGeom>
          <a:noFill/>
          <a:ln w="9525">
            <a:noFill/>
            <a:miter lim="800000"/>
            <a:headEnd/>
            <a:tailEnd/>
          </a:ln>
          <a:effectLst/>
        </p:spPr>
        <p:txBody>
          <a:bodyPr wrap="none">
            <a:spAutoFit/>
          </a:bodyPr>
          <a:lstStyle/>
          <a:p>
            <a:r>
              <a:rPr lang="en-US" sz="1400" b="1">
                <a:solidFill>
                  <a:schemeClr val="bg1"/>
                </a:solidFill>
                <a:latin typeface="ISOCTEUR" pitchFamily="49" charset="0"/>
              </a:rPr>
              <a:t>Drilling ∅400mm</a:t>
            </a:r>
          </a:p>
        </p:txBody>
      </p:sp>
      <p:sp>
        <p:nvSpPr>
          <p:cNvPr id="21550" name="Text Box 46"/>
          <p:cNvSpPr txBox="1">
            <a:spLocks noChangeArrowheads="1"/>
          </p:cNvSpPr>
          <p:nvPr/>
        </p:nvSpPr>
        <p:spPr bwMode="auto">
          <a:xfrm>
            <a:off x="1436688" y="3170238"/>
            <a:ext cx="1438275" cy="517525"/>
          </a:xfrm>
          <a:prstGeom prst="rect">
            <a:avLst/>
          </a:prstGeom>
          <a:noFill/>
          <a:ln w="9525">
            <a:noFill/>
            <a:miter lim="800000"/>
            <a:headEnd/>
            <a:tailEnd/>
          </a:ln>
          <a:effectLst/>
        </p:spPr>
        <p:txBody>
          <a:bodyPr wrap="none">
            <a:spAutoFit/>
          </a:bodyPr>
          <a:lstStyle/>
          <a:p>
            <a:r>
              <a:rPr lang="en-US" sz="1400" b="1">
                <a:solidFill>
                  <a:schemeClr val="bg1"/>
                </a:solidFill>
                <a:latin typeface="ISOCTEUR" pitchFamily="49" charset="0"/>
              </a:rPr>
              <a:t>Existing</a:t>
            </a:r>
          </a:p>
          <a:p>
            <a:r>
              <a:rPr lang="en-US" sz="1400" b="1">
                <a:solidFill>
                  <a:schemeClr val="bg1"/>
                </a:solidFill>
                <a:latin typeface="ISOCTEUR" pitchFamily="49" charset="0"/>
              </a:rPr>
              <a:t>LHC tunnel</a:t>
            </a:r>
          </a:p>
        </p:txBody>
      </p:sp>
      <p:sp>
        <p:nvSpPr>
          <p:cNvPr id="21551" name="Text Box 47"/>
          <p:cNvSpPr txBox="1">
            <a:spLocks noChangeArrowheads="1"/>
          </p:cNvSpPr>
          <p:nvPr/>
        </p:nvSpPr>
        <p:spPr bwMode="auto">
          <a:xfrm>
            <a:off x="6927850" y="5160963"/>
            <a:ext cx="1438275" cy="517525"/>
          </a:xfrm>
          <a:prstGeom prst="rect">
            <a:avLst/>
          </a:prstGeom>
          <a:noFill/>
          <a:ln w="9525">
            <a:noFill/>
            <a:miter lim="800000"/>
            <a:headEnd/>
            <a:tailEnd/>
          </a:ln>
          <a:effectLst/>
        </p:spPr>
        <p:txBody>
          <a:bodyPr wrap="none">
            <a:spAutoFit/>
          </a:bodyPr>
          <a:lstStyle/>
          <a:p>
            <a:r>
              <a:rPr lang="en-US" sz="1400" b="1">
                <a:solidFill>
                  <a:schemeClr val="bg1"/>
                </a:solidFill>
                <a:latin typeface="ISOCTEUR" pitchFamily="49" charset="0"/>
              </a:rPr>
              <a:t>Existing</a:t>
            </a:r>
          </a:p>
          <a:p>
            <a:r>
              <a:rPr lang="en-US" sz="1400" b="1">
                <a:solidFill>
                  <a:schemeClr val="bg1"/>
                </a:solidFill>
                <a:latin typeface="ISOCTEUR" pitchFamily="49" charset="0"/>
              </a:rPr>
              <a:t>LHC tunnel</a:t>
            </a:r>
          </a:p>
        </p:txBody>
      </p:sp>
      <p:sp>
        <p:nvSpPr>
          <p:cNvPr id="21552" name="Line 48"/>
          <p:cNvSpPr>
            <a:spLocks noChangeShapeType="1"/>
          </p:cNvSpPr>
          <p:nvPr/>
        </p:nvSpPr>
        <p:spPr bwMode="auto">
          <a:xfrm flipH="1">
            <a:off x="4078288" y="1876425"/>
            <a:ext cx="409575" cy="284163"/>
          </a:xfrm>
          <a:prstGeom prst="line">
            <a:avLst/>
          </a:prstGeom>
          <a:noFill/>
          <a:ln w="9525">
            <a:solidFill>
              <a:schemeClr val="bg1"/>
            </a:solidFill>
            <a:round/>
            <a:headEnd/>
            <a:tailEnd type="triangle" w="med" len="med"/>
          </a:ln>
          <a:effectLst/>
        </p:spPr>
        <p:txBody>
          <a:bodyPr/>
          <a:lstStyle/>
          <a:p>
            <a:endParaRPr lang="en-GB"/>
          </a:p>
        </p:txBody>
      </p:sp>
      <p:sp>
        <p:nvSpPr>
          <p:cNvPr id="21553" name="Line 49"/>
          <p:cNvSpPr>
            <a:spLocks noChangeShapeType="1"/>
          </p:cNvSpPr>
          <p:nvPr/>
        </p:nvSpPr>
        <p:spPr bwMode="auto">
          <a:xfrm>
            <a:off x="2838450" y="3571875"/>
            <a:ext cx="225425" cy="501650"/>
          </a:xfrm>
          <a:prstGeom prst="line">
            <a:avLst/>
          </a:prstGeom>
          <a:noFill/>
          <a:ln w="9525">
            <a:solidFill>
              <a:schemeClr val="bg1"/>
            </a:solidFill>
            <a:round/>
            <a:headEnd/>
            <a:tailEnd type="triangle" w="med" len="med"/>
          </a:ln>
          <a:effectLst/>
        </p:spPr>
        <p:txBody>
          <a:bodyPr/>
          <a:lstStyle/>
          <a:p>
            <a:endParaRPr lang="en-GB"/>
          </a:p>
        </p:txBody>
      </p:sp>
      <p:sp>
        <p:nvSpPr>
          <p:cNvPr id="21554" name="Line 50"/>
          <p:cNvSpPr>
            <a:spLocks noChangeShapeType="1"/>
          </p:cNvSpPr>
          <p:nvPr/>
        </p:nvSpPr>
        <p:spPr bwMode="auto">
          <a:xfrm flipH="1">
            <a:off x="6630988" y="5648325"/>
            <a:ext cx="409575" cy="284163"/>
          </a:xfrm>
          <a:prstGeom prst="line">
            <a:avLst/>
          </a:prstGeom>
          <a:noFill/>
          <a:ln w="9525">
            <a:solidFill>
              <a:schemeClr val="bg1"/>
            </a:solidFill>
            <a:round/>
            <a:headEnd/>
            <a:tailEnd type="triangle" w="med" len="med"/>
          </a:ln>
          <a:effectLst/>
        </p:spPr>
        <p:txBody>
          <a:bodyPr/>
          <a:lstStyle/>
          <a:p>
            <a:endParaRPr lang="en-GB"/>
          </a:p>
        </p:txBody>
      </p:sp>
      <p:sp>
        <p:nvSpPr>
          <p:cNvPr id="21555" name="Line 51"/>
          <p:cNvSpPr>
            <a:spLocks noChangeShapeType="1"/>
          </p:cNvSpPr>
          <p:nvPr/>
        </p:nvSpPr>
        <p:spPr bwMode="auto">
          <a:xfrm flipH="1">
            <a:off x="4884738" y="4633913"/>
            <a:ext cx="409575" cy="284162"/>
          </a:xfrm>
          <a:prstGeom prst="line">
            <a:avLst/>
          </a:prstGeom>
          <a:noFill/>
          <a:ln w="9525">
            <a:solidFill>
              <a:schemeClr val="bg1"/>
            </a:solidFill>
            <a:round/>
            <a:headEnd/>
            <a:tailEnd type="triangle" w="med" len="med"/>
          </a:ln>
          <a:effectLst/>
        </p:spPr>
        <p:txBody>
          <a:bodyPr/>
          <a:lstStyle/>
          <a:p>
            <a:endParaRPr lang="en-GB"/>
          </a:p>
        </p:txBody>
      </p:sp>
      <p:sp>
        <p:nvSpPr>
          <p:cNvPr id="12"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40996" y="646958"/>
            <a:ext cx="4321832" cy="4585871"/>
          </a:xfrm>
          <a:prstGeom prst="rect">
            <a:avLst/>
          </a:prstGeom>
          <a:noFill/>
        </p:spPr>
        <p:txBody>
          <a:bodyPr wrap="square" rtlCol="0">
            <a:spAutoFit/>
          </a:bodyPr>
          <a:lstStyle/>
          <a:p>
            <a:pPr marL="342900" indent="-342900"/>
            <a:r>
              <a:rPr lang="en-US" dirty="0" smtClean="0"/>
              <a:t> </a:t>
            </a:r>
            <a:endParaRPr lang="en-US" sz="1600" dirty="0" smtClean="0"/>
          </a:p>
          <a:p>
            <a:pPr marL="800100" lvl="1" indent="-342900">
              <a:buFont typeface="Arial" pitchFamily="34" charset="0"/>
              <a:buChar char="•"/>
            </a:pPr>
            <a:endParaRPr lang="en-US" sz="1600" dirty="0" smtClean="0"/>
          </a:p>
          <a:p>
            <a:pPr marL="800100" lvl="1" indent="-342900">
              <a:buFont typeface="Arial" pitchFamily="34" charset="0"/>
              <a:buChar char="•"/>
            </a:pPr>
            <a:r>
              <a:rPr lang="en-US" sz="1200" dirty="0" smtClean="0"/>
              <a:t>Relatively quick CE technique</a:t>
            </a:r>
          </a:p>
          <a:p>
            <a:pPr marL="800100" lvl="1" indent="-342900">
              <a:buFont typeface="Arial" pitchFamily="34" charset="0"/>
              <a:buChar char="•"/>
            </a:pPr>
            <a:endParaRPr lang="en-US" sz="1200" dirty="0"/>
          </a:p>
          <a:p>
            <a:pPr marL="800100" lvl="1" indent="-342900">
              <a:buFont typeface="Arial" pitchFamily="34" charset="0"/>
              <a:buChar char="•"/>
            </a:pPr>
            <a:r>
              <a:rPr lang="en-US" sz="1200" dirty="0" smtClean="0"/>
              <a:t>Only possible for maximum 40cm internal diameter tube down to RR’s, is this sufficient ?</a:t>
            </a:r>
          </a:p>
          <a:p>
            <a:pPr marL="800100" lvl="1" indent="-342900">
              <a:buFont typeface="Arial" pitchFamily="34" charset="0"/>
              <a:buChar char="•"/>
            </a:pPr>
            <a:endParaRPr lang="en-US" sz="1200" dirty="0"/>
          </a:p>
          <a:p>
            <a:pPr marL="800100" lvl="1" indent="-342900">
              <a:buFont typeface="Arial" pitchFamily="34" charset="0"/>
              <a:buChar char="•"/>
            </a:pPr>
            <a:r>
              <a:rPr lang="en-US" sz="1200" dirty="0" smtClean="0"/>
              <a:t>Risk associated with core this deep </a:t>
            </a:r>
            <a:r>
              <a:rPr lang="en-US" sz="1200" dirty="0" err="1" smtClean="0"/>
              <a:t>eg</a:t>
            </a:r>
            <a:r>
              <a:rPr lang="en-US" sz="1200" dirty="0" smtClean="0"/>
              <a:t> boulders in moraines, tolerances</a:t>
            </a:r>
          </a:p>
          <a:p>
            <a:pPr marL="800100" lvl="1" indent="-342900">
              <a:buFont typeface="Arial" pitchFamily="34" charset="0"/>
              <a:buChar char="•"/>
            </a:pPr>
            <a:endParaRPr lang="en-US" sz="1200" dirty="0"/>
          </a:p>
          <a:p>
            <a:pPr marL="800100" lvl="1" indent="-342900">
              <a:buFont typeface="Arial" pitchFamily="34" charset="0"/>
              <a:buChar char="•"/>
            </a:pPr>
            <a:r>
              <a:rPr lang="en-US" sz="1200" dirty="0" smtClean="0"/>
              <a:t>Building permit required for surface buildings</a:t>
            </a:r>
          </a:p>
          <a:p>
            <a:pPr marL="800100" lvl="1" indent="-342900">
              <a:buFont typeface="Arial" pitchFamily="34" charset="0"/>
              <a:buChar char="•"/>
            </a:pPr>
            <a:endParaRPr lang="en-US" sz="1200" dirty="0"/>
          </a:p>
          <a:p>
            <a:pPr lvl="1"/>
            <a:r>
              <a:rPr lang="en-US" sz="1200" dirty="0" smtClean="0"/>
              <a:t>Could envisage horizontal trenches to convey the SC power links into the existing surface buildings at Pt 1 &amp; 5 (+200m of link each time) </a:t>
            </a:r>
          </a:p>
          <a:p>
            <a:pPr marL="800100" lvl="1" indent="-342900">
              <a:buFont typeface="Arial" pitchFamily="34" charset="0"/>
              <a:buChar char="•"/>
            </a:pPr>
            <a:endParaRPr lang="en-US" sz="1200" dirty="0"/>
          </a:p>
          <a:p>
            <a:pPr marL="800100" lvl="1" indent="-342900">
              <a:buFont typeface="Arial" pitchFamily="34" charset="0"/>
              <a:buChar char="•"/>
            </a:pPr>
            <a:endParaRPr lang="en-US" sz="1200" dirty="0" smtClean="0"/>
          </a:p>
          <a:p>
            <a:pPr lvl="1"/>
            <a:endParaRPr lang="en-US" dirty="0" smtClean="0"/>
          </a:p>
          <a:p>
            <a:endParaRPr lang="en-US" dirty="0"/>
          </a:p>
          <a:p>
            <a:pPr>
              <a:buFont typeface="Arial" pitchFamily="34" charset="0"/>
              <a:buChar char="•"/>
            </a:pPr>
            <a:endParaRPr lang="en-GB" dirty="0"/>
          </a:p>
        </p:txBody>
      </p:sp>
      <p:pic>
        <p:nvPicPr>
          <p:cNvPr id="49158" name="Picture 6" descr="http://yosemite.epa.gov/r10/CLEANUP.NSF/PH/Arkema+Photo+Gallery/$FILE/arkema_aug18_004.jpg"/>
          <p:cNvPicPr>
            <a:picLocks noChangeAspect="1" noChangeArrowheads="1"/>
          </p:cNvPicPr>
          <p:nvPr/>
        </p:nvPicPr>
        <p:blipFill>
          <a:blip r:embed="rId3" cstate="print"/>
          <a:srcRect/>
          <a:stretch>
            <a:fillRect/>
          </a:stretch>
        </p:blipFill>
        <p:spPr bwMode="auto">
          <a:xfrm>
            <a:off x="0" y="314201"/>
            <a:ext cx="4761781" cy="6347491"/>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4274" name="Object 2"/>
          <p:cNvGraphicFramePr>
            <a:graphicFrameLocks noChangeAspect="1"/>
          </p:cNvGraphicFramePr>
          <p:nvPr/>
        </p:nvGraphicFramePr>
        <p:xfrm>
          <a:off x="2177" y="679269"/>
          <a:ext cx="8826500" cy="2755900"/>
        </p:xfrm>
        <a:graphic>
          <a:graphicData uri="http://schemas.openxmlformats.org/presentationml/2006/ole">
            <p:oleObj spid="_x0000_s91138" name="Worksheet" r:id="rId4" imgW="12325534" imgH="3847988" progId="Excel.Sheet.12">
              <p:embed/>
            </p:oleObj>
          </a:graphicData>
        </a:graphic>
      </p:graphicFrame>
      <p:sp>
        <p:nvSpPr>
          <p:cNvPr id="3"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45</a:t>
            </a:fld>
            <a:endParaRPr lang="en-US" dirty="0"/>
          </a:p>
        </p:txBody>
      </p:sp>
      <p:graphicFrame>
        <p:nvGraphicFramePr>
          <p:cNvPr id="4" name="Object 3"/>
          <p:cNvGraphicFramePr>
            <a:graphicFrameLocks noChangeAspect="1"/>
          </p:cNvGraphicFramePr>
          <p:nvPr/>
        </p:nvGraphicFramePr>
        <p:xfrm>
          <a:off x="18861" y="3540034"/>
          <a:ext cx="9125139" cy="2701896"/>
        </p:xfrm>
        <a:graphic>
          <a:graphicData uri="http://schemas.openxmlformats.org/presentationml/2006/ole">
            <p:oleObj spid="_x0000_s91139" name="Worksheet" r:id="rId5" imgW="15087519" imgH="4467149" progId="Excel.Sheet.12">
              <p:embed/>
            </p:oleObj>
          </a:graphicData>
        </a:graphic>
      </p:graphicFrame>
      <p:cxnSp>
        <p:nvCxnSpPr>
          <p:cNvPr id="5" name="Straight Arrow Connector 4"/>
          <p:cNvCxnSpPr/>
          <p:nvPr/>
        </p:nvCxnSpPr>
        <p:spPr bwMode="auto">
          <a:xfrm>
            <a:off x="3814485" y="6155682"/>
            <a:ext cx="2406769" cy="1588"/>
          </a:xfrm>
          <a:prstGeom prst="straightConnector1">
            <a:avLst/>
          </a:prstGeom>
          <a:solidFill>
            <a:schemeClr val="accent1"/>
          </a:solidFill>
          <a:ln w="28575" cap="flat" cmpd="sng" algn="ctr">
            <a:solidFill>
              <a:srgbClr val="00B050"/>
            </a:solidFill>
            <a:prstDash val="solid"/>
            <a:round/>
            <a:headEnd type="triangle" w="med" len="med"/>
            <a:tailEnd type="triangle"/>
          </a:ln>
          <a:effectLst/>
        </p:spPr>
      </p:cxnSp>
      <p:sp>
        <p:nvSpPr>
          <p:cNvPr id="6" name="TextBox 5"/>
          <p:cNvSpPr txBox="1"/>
          <p:nvPr/>
        </p:nvSpPr>
        <p:spPr>
          <a:xfrm>
            <a:off x="4099156" y="6276435"/>
            <a:ext cx="2113472" cy="400110"/>
          </a:xfrm>
          <a:prstGeom prst="rect">
            <a:avLst/>
          </a:prstGeom>
          <a:noFill/>
        </p:spPr>
        <p:txBody>
          <a:bodyPr wrap="square" rtlCol="0">
            <a:spAutoFit/>
          </a:bodyPr>
          <a:lstStyle/>
          <a:p>
            <a:r>
              <a:rPr lang="en-US" sz="1000" b="1" dirty="0" smtClean="0"/>
              <a:t>Lead time for construction work to start approx. 18months</a:t>
            </a:r>
            <a:endParaRPr lang="en-GB" sz="1000" b="1" dirty="0"/>
          </a:p>
        </p:txBody>
      </p:sp>
      <p:cxnSp>
        <p:nvCxnSpPr>
          <p:cNvPr id="7" name="Straight Arrow Connector 6"/>
          <p:cNvCxnSpPr/>
          <p:nvPr/>
        </p:nvCxnSpPr>
        <p:spPr bwMode="auto">
          <a:xfrm>
            <a:off x="6201126" y="6161434"/>
            <a:ext cx="1400355" cy="2858"/>
          </a:xfrm>
          <a:prstGeom prst="straightConnector1">
            <a:avLst/>
          </a:prstGeom>
          <a:solidFill>
            <a:schemeClr val="accent1"/>
          </a:solidFill>
          <a:ln w="28575" cap="flat" cmpd="sng" algn="ctr">
            <a:solidFill>
              <a:srgbClr val="00B050"/>
            </a:solidFill>
            <a:prstDash val="solid"/>
            <a:round/>
            <a:headEnd type="triangle" w="med" len="med"/>
            <a:tailEnd type="triangle"/>
          </a:ln>
          <a:effectLst/>
        </p:spPr>
      </p:cxnSp>
      <p:sp>
        <p:nvSpPr>
          <p:cNvPr id="8" name="TextBox 7"/>
          <p:cNvSpPr txBox="1"/>
          <p:nvPr/>
        </p:nvSpPr>
        <p:spPr>
          <a:xfrm>
            <a:off x="6149353" y="6273564"/>
            <a:ext cx="1840302" cy="246221"/>
          </a:xfrm>
          <a:prstGeom prst="rect">
            <a:avLst/>
          </a:prstGeom>
          <a:noFill/>
        </p:spPr>
        <p:txBody>
          <a:bodyPr wrap="square" rtlCol="0">
            <a:spAutoFit/>
          </a:bodyPr>
          <a:lstStyle/>
          <a:p>
            <a:r>
              <a:rPr lang="en-US" sz="1000" b="1" dirty="0" smtClean="0"/>
              <a:t>12 months for CE works</a:t>
            </a:r>
            <a:endParaRPr lang="en-GB" sz="1000" b="1" dirty="0"/>
          </a:p>
        </p:txBody>
      </p:sp>
      <p:sp>
        <p:nvSpPr>
          <p:cNvPr id="10" name="Footer Placeholder 1"/>
          <p:cNvSpPr>
            <a:spLocks noGrp="1"/>
          </p:cNvSpPr>
          <p:nvPr>
            <p:ph type="ftr" sz="quarter" idx="4294967295"/>
          </p:nvPr>
        </p:nvSpPr>
        <p:spPr>
          <a:xfrm>
            <a:off x="6801394" y="609600"/>
            <a:ext cx="2342606" cy="283029"/>
          </a:xfrm>
          <a:prstGeom prst="rect">
            <a:avLst/>
          </a:prstGeom>
        </p:spPr>
        <p:txBody>
          <a:bodyPr/>
          <a:lstStyle/>
          <a:p>
            <a:r>
              <a:rPr lang="en-US" dirty="0" smtClean="0"/>
              <a:t>John Osborne GS-SEM</a:t>
            </a:r>
            <a:endParaRPr lang="en-US" dirty="0"/>
          </a:p>
        </p:txBody>
      </p:sp>
      <p:sp>
        <p:nvSpPr>
          <p:cNvPr id="11" name="Text Box 6"/>
          <p:cNvSpPr txBox="1">
            <a:spLocks noChangeArrowheads="1"/>
          </p:cNvSpPr>
          <p:nvPr/>
        </p:nvSpPr>
        <p:spPr bwMode="auto">
          <a:xfrm>
            <a:off x="0" y="152400"/>
            <a:ext cx="9144000" cy="461665"/>
          </a:xfrm>
          <a:prstGeom prst="rect">
            <a:avLst/>
          </a:prstGeom>
          <a:noFill/>
          <a:ln w="22225">
            <a:noFill/>
            <a:miter lim="800000"/>
            <a:headEnd type="none" w="sm" len="sm"/>
            <a:tailEnd type="none" w="sm" len="sm"/>
          </a:ln>
        </p:spPr>
        <p:txBody>
          <a:bodyPr wrap="square">
            <a:spAutoFit/>
          </a:bodyPr>
          <a:lstStyle/>
          <a:p>
            <a:pPr algn="ctr">
              <a:spcBef>
                <a:spcPct val="50000"/>
              </a:spcBef>
            </a:pPr>
            <a:r>
              <a:rPr lang="en-GB" sz="2400" dirty="0" smtClean="0">
                <a:latin typeface="+mj-lt"/>
              </a:rPr>
              <a:t>Vertical borings and new surface buildings at Pt1&amp;5: Cost and Schedule</a:t>
            </a:r>
            <a:endParaRPr lang="en-GB" sz="2400" dirty="0">
              <a:latin typeface="+mj-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685800" y="1052513"/>
            <a:ext cx="8039100" cy="5329237"/>
          </a:xfrm>
        </p:spPr>
        <p:txBody>
          <a:bodyPr>
            <a:normAutofit/>
          </a:bodyPr>
          <a:lstStyle/>
          <a:p>
            <a:pPr marL="0" indent="457200">
              <a:lnSpc>
                <a:spcPct val="80000"/>
              </a:lnSpc>
              <a:buNone/>
            </a:pPr>
            <a:r>
              <a:rPr lang="en-GB" sz="2800" dirty="0" smtClean="0"/>
              <a:t>Helium release issues and Single Event Effects mitigation are totally different subjects, but the main and obvious lesson is the same: These problems need to be addressed at an early stage of the project, late fixing is difficult, very expensive, long to achieve and usually not fully satisfactory. </a:t>
            </a:r>
          </a:p>
          <a:p>
            <a:pPr marL="0" indent="457200">
              <a:lnSpc>
                <a:spcPct val="80000"/>
              </a:lnSpc>
              <a:buNone/>
            </a:pPr>
            <a:endParaRPr lang="en-US" sz="2800" dirty="0" smtClean="0"/>
          </a:p>
          <a:p>
            <a:pPr marL="0" indent="457200">
              <a:lnSpc>
                <a:spcPct val="80000"/>
              </a:lnSpc>
              <a:buNone/>
            </a:pPr>
            <a:r>
              <a:rPr lang="en-US" sz="2800" dirty="0" smtClean="0"/>
              <a:t>P. Lebrun suggests that ILC evaluate the consequences of a ‘hole’ in the cavity, between the helium vessel and the beam vacuum or in the vessel itself, between the helium vessel and the insulating vacuum</a:t>
            </a:r>
          </a:p>
          <a:p>
            <a:pPr marL="0" indent="457200">
              <a:lnSpc>
                <a:spcPct val="80000"/>
              </a:lnSpc>
              <a:buNone/>
            </a:pPr>
            <a:endParaRPr lang="en-GB" sz="3200" dirty="0"/>
          </a:p>
        </p:txBody>
      </p:sp>
      <p:sp>
        <p:nvSpPr>
          <p:cNvPr id="10" name="Title 1"/>
          <p:cNvSpPr>
            <a:spLocks noGrp="1"/>
          </p:cNvSpPr>
          <p:nvPr>
            <p:ph type="title"/>
          </p:nvPr>
        </p:nvSpPr>
        <p:spPr>
          <a:xfrm>
            <a:off x="574675" y="304800"/>
            <a:ext cx="8001000" cy="609600"/>
          </a:xfrm>
        </p:spPr>
        <p:txBody>
          <a:bodyPr>
            <a:normAutofit fontScale="90000"/>
          </a:bodyPr>
          <a:lstStyle/>
          <a:p>
            <a:pPr algn="ctr" eaLnBrk="1" hangingPunct="1"/>
            <a:r>
              <a:rPr lang="en-GB" dirty="0" smtClean="0"/>
              <a:t>Summary</a:t>
            </a:r>
          </a:p>
        </p:txBody>
      </p:sp>
      <p:sp>
        <p:nvSpPr>
          <p:cNvPr id="4" name="Slide Number Placeholder 3"/>
          <p:cNvSpPr>
            <a:spLocks noGrp="1"/>
          </p:cNvSpPr>
          <p:nvPr>
            <p:ph type="sldNum" sz="quarter" idx="12"/>
          </p:nvPr>
        </p:nvSpPr>
        <p:spPr>
          <a:xfrm>
            <a:off x="6553200" y="6381750"/>
            <a:ext cx="1981200" cy="476250"/>
          </a:xfrm>
        </p:spPr>
        <p:txBody>
          <a:bodyPr/>
          <a:lstStyle/>
          <a:p>
            <a:pPr>
              <a:defRPr/>
            </a:pPr>
            <a:fld id="{EF9A02C1-2FBD-49FC-9473-7D40645265E2}" type="slidenum">
              <a:rPr lang="en-US"/>
              <a:pPr>
                <a:defRPr/>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4470"/>
            <a:ext cx="8229600" cy="1143000"/>
          </a:xfrm>
        </p:spPr>
        <p:txBody>
          <a:bodyPr>
            <a:normAutofit/>
          </a:bodyPr>
          <a:lstStyle/>
          <a:p>
            <a:r>
              <a:rPr lang="en-US" sz="3600" dirty="0" smtClean="0"/>
              <a:t>CLIC CDR Chapter : </a:t>
            </a:r>
            <a:r>
              <a:rPr lang="en-US" sz="3600" dirty="0" err="1" smtClean="0"/>
              <a:t>J.Osborne</a:t>
            </a:r>
            <a:r>
              <a:rPr lang="en-US" sz="3600" dirty="0" smtClean="0"/>
              <a:t> for CES WG</a:t>
            </a:r>
            <a:endParaRPr lang="en-GB" sz="3600" dirty="0"/>
          </a:p>
        </p:txBody>
      </p:sp>
      <p:sp>
        <p:nvSpPr>
          <p:cNvPr id="4" name="Slide Number Placeholder 3"/>
          <p:cNvSpPr>
            <a:spLocks noGrp="1"/>
          </p:cNvSpPr>
          <p:nvPr>
            <p:ph type="sldNum" sz="quarter" idx="12"/>
          </p:nvPr>
        </p:nvSpPr>
        <p:spPr/>
        <p:txBody>
          <a:bodyPr/>
          <a:lstStyle/>
          <a:p>
            <a:fld id="{7FAA5BBC-A80E-B143-9FDB-149ED2838ED2}" type="slidenum">
              <a:rPr lang="en-GB" smtClean="0"/>
              <a:pPr/>
              <a:t>47</a:t>
            </a:fld>
            <a:endParaRPr lang="en-GB"/>
          </a:p>
        </p:txBody>
      </p:sp>
      <p:graphicFrame>
        <p:nvGraphicFramePr>
          <p:cNvPr id="53250" name="Object 2"/>
          <p:cNvGraphicFramePr>
            <a:graphicFrameLocks noChangeAspect="1"/>
          </p:cNvGraphicFramePr>
          <p:nvPr/>
        </p:nvGraphicFramePr>
        <p:xfrm>
          <a:off x="930166" y="495363"/>
          <a:ext cx="7882757" cy="6349861"/>
        </p:xfrm>
        <a:graphic>
          <a:graphicData uri="http://schemas.openxmlformats.org/presentationml/2006/ole">
            <p:oleObj spid="_x0000_s86018" name="Worksheet" r:id="rId4" imgW="10972800" imgH="8839319" progId="Excel.Sheet.8">
              <p:embed/>
            </p:oleObj>
          </a:graphicData>
        </a:graphic>
      </p:graphicFrame>
      <p:sp>
        <p:nvSpPr>
          <p:cNvPr id="6" name="TextBox 5"/>
          <p:cNvSpPr txBox="1"/>
          <p:nvPr/>
        </p:nvSpPr>
        <p:spPr>
          <a:xfrm>
            <a:off x="134007" y="2948152"/>
            <a:ext cx="1860331" cy="923330"/>
          </a:xfrm>
          <a:prstGeom prst="rect">
            <a:avLst/>
          </a:prstGeom>
          <a:noFill/>
        </p:spPr>
        <p:txBody>
          <a:bodyPr wrap="square" rtlCol="0">
            <a:spAutoFit/>
          </a:bodyPr>
          <a:lstStyle/>
          <a:p>
            <a:r>
              <a:rPr lang="en-US" dirty="0" smtClean="0"/>
              <a:t>Based on ILC RDR (for costing purposes)</a:t>
            </a:r>
            <a:endParaRPr lang="en-GB"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sz="quarter" idx="12"/>
          </p:nvPr>
        </p:nvSpPr>
        <p:spPr/>
        <p:txBody>
          <a:bodyPr/>
          <a:lstStyle/>
          <a:p>
            <a:fld id="{7FAA5BBC-A80E-B143-9FDB-149ED2838ED2}" type="slidenum">
              <a:rPr lang="en-GB" smtClean="0"/>
              <a:pPr/>
              <a:t>48</a:t>
            </a:fld>
            <a:endParaRPr lang="en-GB" dirty="0"/>
          </a:p>
        </p:txBody>
      </p:sp>
      <p:pic>
        <p:nvPicPr>
          <p:cNvPr id="87042" name="Picture 2"/>
          <p:cNvPicPr>
            <a:picLocks noChangeAspect="1" noChangeArrowheads="1"/>
          </p:cNvPicPr>
          <p:nvPr/>
        </p:nvPicPr>
        <p:blipFill>
          <a:blip r:embed="rId3"/>
          <a:srcRect l="13590" t="11350" r="11453" b="6188"/>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rgbClr val="000090"/>
                </a:solidFill>
              </a:rPr>
              <a:t>CLIC CDR Chapter for Civil Engineering and Services</a:t>
            </a:r>
            <a:endParaRPr lang="en-GB" dirty="0">
              <a:solidFill>
                <a:srgbClr val="000090"/>
              </a:solidFill>
            </a:endParaRPr>
          </a:p>
        </p:txBody>
      </p:sp>
      <p:sp>
        <p:nvSpPr>
          <p:cNvPr id="3" name="Content Placeholder 2"/>
          <p:cNvSpPr>
            <a:spLocks noGrp="1"/>
          </p:cNvSpPr>
          <p:nvPr>
            <p:ph idx="1"/>
          </p:nvPr>
        </p:nvSpPr>
        <p:spPr>
          <a:xfrm>
            <a:off x="457200" y="2366328"/>
            <a:ext cx="8229600" cy="4708525"/>
          </a:xfrm>
        </p:spPr>
        <p:txBody>
          <a:bodyPr>
            <a:normAutofit/>
          </a:bodyPr>
          <a:lstStyle/>
          <a:p>
            <a:pPr>
              <a:buClr>
                <a:srgbClr val="FF0000"/>
              </a:buClr>
              <a:buFont typeface="Lucida Grande"/>
              <a:buChar char="➝"/>
            </a:pPr>
            <a:r>
              <a:rPr lang="en-GB" dirty="0" smtClean="0">
                <a:solidFill>
                  <a:srgbClr val="000090"/>
                </a:solidFill>
              </a:rPr>
              <a:t>11 CE drawings have been circulated for approval via CERN EDMS</a:t>
            </a:r>
          </a:p>
          <a:p>
            <a:pPr>
              <a:buClr>
                <a:srgbClr val="FF0000"/>
              </a:buClr>
              <a:buFont typeface="Lucida Grande"/>
              <a:buChar char="➝"/>
            </a:pPr>
            <a:r>
              <a:rPr lang="en-GB" dirty="0" smtClean="0">
                <a:solidFill>
                  <a:srgbClr val="000090"/>
                </a:solidFill>
              </a:rPr>
              <a:t>These drawings are now frozen to allowing drafting of CDR and costing exercises</a:t>
            </a:r>
          </a:p>
          <a:p>
            <a:pPr>
              <a:buClr>
                <a:srgbClr val="FF0000"/>
              </a:buClr>
              <a:buFont typeface="Lucida Grande"/>
              <a:buChar char="➝"/>
            </a:pPr>
            <a:r>
              <a:rPr lang="en-GB" dirty="0" smtClean="0">
                <a:solidFill>
                  <a:srgbClr val="000090"/>
                </a:solidFill>
              </a:rPr>
              <a:t>Some requested changes will be made later during the Technical Design phase</a:t>
            </a:r>
          </a:p>
          <a:p>
            <a:pPr>
              <a:buNone/>
            </a:pPr>
            <a:endParaRPr lang="en-US" u="sng" dirty="0" smtClean="0"/>
          </a:p>
          <a:p>
            <a:pPr>
              <a:buNone/>
            </a:pPr>
            <a:endParaRPr lang="en-GB" dirty="0"/>
          </a:p>
        </p:txBody>
      </p:sp>
      <p:sp>
        <p:nvSpPr>
          <p:cNvPr id="6" name="Slide Number Placeholder 5"/>
          <p:cNvSpPr>
            <a:spLocks noGrp="1"/>
          </p:cNvSpPr>
          <p:nvPr>
            <p:ph type="sldNum" sz="quarter" idx="12"/>
          </p:nvPr>
        </p:nvSpPr>
        <p:spPr/>
        <p:txBody>
          <a:bodyPr/>
          <a:lstStyle/>
          <a:p>
            <a:fld id="{7FAA5BBC-A80E-B143-9FDB-149ED2838ED2}" type="slidenum">
              <a:rPr lang="en-GB" smtClean="0"/>
              <a:pPr/>
              <a:t>49</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ctrTitle"/>
          </p:nvPr>
        </p:nvSpPr>
        <p:spPr>
          <a:xfrm>
            <a:off x="1228498" y="2270126"/>
            <a:ext cx="7106889" cy="1870075"/>
          </a:xfrm>
          <a:noFill/>
        </p:spPr>
        <p:txBody>
          <a:bodyPr>
            <a:normAutofit fontScale="90000"/>
          </a:bodyPr>
          <a:lstStyle/>
          <a:p>
            <a:r>
              <a:rPr lang="en-US" sz="4000" smtClean="0">
                <a:solidFill>
                  <a:srgbClr val="F82704"/>
                </a:solidFill>
                <a:ea typeface="ＭＳ Ｐゴシック" charset="-128"/>
              </a:rPr>
              <a:t/>
            </a:r>
            <a:br>
              <a:rPr lang="en-US" sz="4000" smtClean="0">
                <a:solidFill>
                  <a:srgbClr val="F82704"/>
                </a:solidFill>
                <a:ea typeface="ＭＳ Ｐゴシック" charset="-128"/>
              </a:rPr>
            </a:br>
            <a:r>
              <a:rPr lang="en-US" sz="4000" smtClean="0">
                <a:solidFill>
                  <a:srgbClr val="F82704"/>
                </a:solidFill>
                <a:ea typeface="ＭＳ Ｐゴシック" charset="-128"/>
              </a:rPr>
              <a:t>General Detector</a:t>
            </a:r>
            <a:br>
              <a:rPr lang="en-US" sz="4000" smtClean="0">
                <a:solidFill>
                  <a:srgbClr val="F82704"/>
                </a:solidFill>
                <a:ea typeface="ＭＳ Ｐゴシック" charset="-128"/>
              </a:rPr>
            </a:br>
            <a:r>
              <a:rPr lang="en-US" sz="4000" smtClean="0">
                <a:solidFill>
                  <a:srgbClr val="F82704"/>
                </a:solidFill>
                <a:ea typeface="ＭＳ Ｐゴシック" charset="-128"/>
              </a:rPr>
              <a:t>Motion System Issues</a:t>
            </a:r>
            <a:br>
              <a:rPr lang="en-US" sz="4000" smtClean="0">
                <a:solidFill>
                  <a:srgbClr val="F82704"/>
                </a:solidFill>
                <a:ea typeface="ＭＳ Ｐゴシック" charset="-128"/>
              </a:rPr>
            </a:br>
            <a:r>
              <a:rPr lang="en-US" sz="4000" smtClean="0">
                <a:solidFill>
                  <a:srgbClr val="F82704"/>
                </a:solidFill>
                <a:ea typeface="ＭＳ Ｐゴシック" charset="-128"/>
              </a:rPr>
              <a:t>(Push-Pull @ ILC)</a:t>
            </a:r>
            <a:br>
              <a:rPr lang="en-US" sz="4000" smtClean="0">
                <a:solidFill>
                  <a:srgbClr val="F82704"/>
                </a:solidFill>
                <a:ea typeface="ＭＳ Ｐゴシック" charset="-128"/>
              </a:rPr>
            </a:br>
            <a:endParaRPr lang="en-US" sz="4000" smtClean="0">
              <a:ea typeface="ＭＳ Ｐゴシック" charset="-128"/>
            </a:endParaRPr>
          </a:p>
        </p:txBody>
      </p:sp>
      <p:sp>
        <p:nvSpPr>
          <p:cNvPr id="15363" name="Rectangle 4"/>
          <p:cNvSpPr>
            <a:spLocks noChangeArrowheads="1"/>
          </p:cNvSpPr>
          <p:nvPr/>
        </p:nvSpPr>
        <p:spPr bwMode="auto">
          <a:xfrm>
            <a:off x="1727019" y="4657725"/>
            <a:ext cx="5434768" cy="1449388"/>
          </a:xfrm>
          <a:prstGeom prst="rect">
            <a:avLst/>
          </a:prstGeom>
          <a:noFill/>
          <a:ln w="9525">
            <a:noFill/>
            <a:miter lim="800000"/>
            <a:headEnd/>
            <a:tailEnd/>
          </a:ln>
        </p:spPr>
        <p:txBody>
          <a:bodyPr>
            <a:spAutoFit/>
          </a:bodyPr>
          <a:lstStyle/>
          <a:p>
            <a:pPr marL="457200" indent="-457200" algn="ctr">
              <a:lnSpc>
                <a:spcPct val="80000"/>
              </a:lnSpc>
              <a:spcBef>
                <a:spcPct val="10000"/>
              </a:spcBef>
              <a:buFont typeface="Arial" charset="0"/>
              <a:buNone/>
            </a:pPr>
            <a:r>
              <a:rPr lang="en-US" sz="2400" b="1">
                <a:solidFill>
                  <a:srgbClr val="00547E"/>
                </a:solidFill>
              </a:rPr>
              <a:t>A. Hervé / ETH-Zürich</a:t>
            </a:r>
          </a:p>
          <a:p>
            <a:pPr marL="457200" indent="-457200">
              <a:lnSpc>
                <a:spcPct val="80000"/>
              </a:lnSpc>
              <a:spcBef>
                <a:spcPct val="10000"/>
              </a:spcBef>
              <a:buFont typeface="Arial" charset="0"/>
              <a:buNone/>
            </a:pPr>
            <a:endParaRPr lang="en-US" sz="2400" b="1">
              <a:solidFill>
                <a:srgbClr val="00547E"/>
              </a:solidFill>
            </a:endParaRPr>
          </a:p>
          <a:p>
            <a:pPr marL="457200" indent="-457200">
              <a:lnSpc>
                <a:spcPct val="80000"/>
              </a:lnSpc>
              <a:spcBef>
                <a:spcPct val="10000"/>
              </a:spcBef>
            </a:pPr>
            <a:endParaRPr lang="en-US">
              <a:solidFill>
                <a:srgbClr val="00547E"/>
              </a:solidFill>
            </a:endParaRPr>
          </a:p>
          <a:p>
            <a:pPr marL="457200" indent="-457200">
              <a:lnSpc>
                <a:spcPct val="80000"/>
              </a:lnSpc>
              <a:spcBef>
                <a:spcPct val="10000"/>
              </a:spcBef>
            </a:pPr>
            <a:r>
              <a:rPr lang="en-US">
                <a:solidFill>
                  <a:srgbClr val="00547E"/>
                </a:solidFill>
              </a:rPr>
              <a:t>IWLC2010 – 19 Oct. 2010</a:t>
            </a:r>
          </a:p>
          <a:p>
            <a:pPr marL="457200" indent="-457200">
              <a:lnSpc>
                <a:spcPct val="80000"/>
              </a:lnSpc>
              <a:spcBef>
                <a:spcPct val="10000"/>
              </a:spcBef>
            </a:pPr>
            <a:endParaRPr lang="en-US" sz="1600" b="1"/>
          </a:p>
        </p:txBody>
      </p:sp>
      <p:sp>
        <p:nvSpPr>
          <p:cNvPr id="15364" name="Text Box 5"/>
          <p:cNvSpPr txBox="1">
            <a:spLocks noChangeArrowheads="1"/>
          </p:cNvSpPr>
          <p:nvPr/>
        </p:nvSpPr>
        <p:spPr bwMode="auto">
          <a:xfrm>
            <a:off x="2798245" y="6242051"/>
            <a:ext cx="2758186" cy="519113"/>
          </a:xfrm>
          <a:prstGeom prst="rect">
            <a:avLst/>
          </a:prstGeom>
          <a:noFill/>
          <a:ln w="9525">
            <a:noFill/>
            <a:miter lim="800000"/>
            <a:headEnd/>
            <a:tailEnd/>
          </a:ln>
        </p:spPr>
        <p:txBody>
          <a:bodyPr>
            <a:spAutoFit/>
          </a:bodyPr>
          <a:lstStyle/>
          <a:p>
            <a:endParaRPr lang="en-GB" sz="2800"/>
          </a:p>
        </p:txBody>
      </p:sp>
      <p:pic>
        <p:nvPicPr>
          <p:cNvPr id="15365" name="Image 6"/>
          <p:cNvPicPr>
            <a:picLocks noChangeAspect="1"/>
          </p:cNvPicPr>
          <p:nvPr/>
        </p:nvPicPr>
        <p:blipFill>
          <a:blip r:embed="rId3"/>
          <a:srcRect/>
          <a:stretch>
            <a:fillRect/>
          </a:stretch>
        </p:blipFill>
        <p:spPr bwMode="auto">
          <a:xfrm>
            <a:off x="565288" y="368300"/>
            <a:ext cx="2718125" cy="1143000"/>
          </a:xfrm>
          <a:prstGeom prst="rect">
            <a:avLst/>
          </a:prstGeom>
          <a:noFill/>
          <a:ln w="9525">
            <a:noFill/>
            <a:miter lim="800000"/>
            <a:headEnd/>
            <a:tailEnd/>
          </a:ln>
        </p:spPr>
      </p:pic>
      <p:pic>
        <p:nvPicPr>
          <p:cNvPr id="15366" name="Picture 6" descr="ilccolor"/>
          <p:cNvPicPr>
            <a:picLocks noChangeAspect="1" noChangeArrowheads="1"/>
          </p:cNvPicPr>
          <p:nvPr/>
        </p:nvPicPr>
        <p:blipFill>
          <a:blip r:embed="rId4"/>
          <a:srcRect/>
          <a:stretch>
            <a:fillRect/>
          </a:stretch>
        </p:blipFill>
        <p:spPr bwMode="auto">
          <a:xfrm>
            <a:off x="7118759" y="488951"/>
            <a:ext cx="1139476" cy="796925"/>
          </a:xfrm>
          <a:prstGeom prst="rect">
            <a:avLst/>
          </a:prstGeom>
          <a:noFill/>
          <a:ln w="9525">
            <a:noFill/>
            <a:miter lim="800000"/>
            <a:headEnd/>
            <a:tailEnd/>
          </a:ln>
        </p:spPr>
      </p:pic>
    </p:spTree>
  </p:cSld>
  <p:clrMapOvr>
    <a:masterClrMapping/>
  </p:clrMapOvr>
  <p:transition advTm="9642"/>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50</a:t>
            </a:fld>
            <a:endParaRPr lang="en-GB"/>
          </a:p>
        </p:txBody>
      </p:sp>
      <p:pic>
        <p:nvPicPr>
          <p:cNvPr id="8" name="Picture 7"/>
          <p:cNvPicPr>
            <a:picLocks noChangeAspect="1"/>
          </p:cNvPicPr>
          <p:nvPr/>
        </p:nvPicPr>
        <p:blipFill>
          <a:blip r:embed="rId3"/>
          <a:srcRect b="1268"/>
          <a:stretch>
            <a:fillRect/>
          </a:stretch>
        </p:blipFill>
        <p:spPr>
          <a:xfrm>
            <a:off x="5769" y="0"/>
            <a:ext cx="9138231" cy="635635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51</a:t>
            </a:fld>
            <a:endParaRPr lang="en-GB" dirty="0"/>
          </a:p>
        </p:txBody>
      </p:sp>
      <p:graphicFrame>
        <p:nvGraphicFramePr>
          <p:cNvPr id="1026" name="Object 2"/>
          <p:cNvGraphicFramePr>
            <a:graphicFrameLocks noChangeAspect="1"/>
          </p:cNvGraphicFramePr>
          <p:nvPr/>
        </p:nvGraphicFramePr>
        <p:xfrm>
          <a:off x="2708" y="244359"/>
          <a:ext cx="9174409" cy="5029200"/>
        </p:xfrm>
        <a:graphic>
          <a:graphicData uri="http://schemas.openxmlformats.org/presentationml/2006/ole">
            <p:oleObj spid="_x0000_s54274" name="Acrobat Document" r:id="rId4" imgW="23394960" imgH="12816000" progId="AcroExch.Document.7">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52</a:t>
            </a:fld>
            <a:endParaRPr lang="en-GB"/>
          </a:p>
        </p:txBody>
      </p:sp>
      <p:graphicFrame>
        <p:nvGraphicFramePr>
          <p:cNvPr id="33793" name="Object 1"/>
          <p:cNvGraphicFramePr>
            <a:graphicFrameLocks noChangeAspect="1"/>
          </p:cNvGraphicFramePr>
          <p:nvPr/>
        </p:nvGraphicFramePr>
        <p:xfrm>
          <a:off x="-1" y="134010"/>
          <a:ext cx="9139245" cy="6455979"/>
        </p:xfrm>
        <a:graphic>
          <a:graphicData uri="http://schemas.openxmlformats.org/presentationml/2006/ole">
            <p:oleObj spid="_x0000_s33793" name="Acrobat Document" r:id="rId4" imgW="11433600" imgH="8083080" progId="AcroExch.Document.7">
              <p:embed/>
            </p:oleObj>
          </a:graphicData>
        </a:graphic>
      </p:graphicFrame>
      <p:sp>
        <p:nvSpPr>
          <p:cNvPr id="10" name="TextBox 9"/>
          <p:cNvSpPr txBox="1"/>
          <p:nvPr/>
        </p:nvSpPr>
        <p:spPr>
          <a:xfrm>
            <a:off x="7638394" y="5169938"/>
            <a:ext cx="938048" cy="261610"/>
          </a:xfrm>
          <a:prstGeom prst="rect">
            <a:avLst/>
          </a:prstGeom>
          <a:noFill/>
        </p:spPr>
        <p:txBody>
          <a:bodyPr wrap="square" rtlCol="0">
            <a:spAutoFit/>
          </a:bodyPr>
          <a:lstStyle/>
          <a:p>
            <a:r>
              <a:rPr lang="en-US" sz="1100" b="1" dirty="0" smtClean="0"/>
              <a:t>70cm</a:t>
            </a:r>
            <a:endParaRPr lang="en-GB" sz="1100"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53</a:t>
            </a:fld>
            <a:endParaRPr lang="en-GB"/>
          </a:p>
        </p:txBody>
      </p:sp>
      <p:pic>
        <p:nvPicPr>
          <p:cNvPr id="7" name="Picture 6"/>
          <p:cNvPicPr>
            <a:picLocks noChangeAspect="1"/>
          </p:cNvPicPr>
          <p:nvPr/>
        </p:nvPicPr>
        <p:blipFill>
          <a:blip r:embed="rId3"/>
          <a:stretch>
            <a:fillRect/>
          </a:stretch>
        </p:blipFill>
        <p:spPr>
          <a:xfrm>
            <a:off x="31230" y="0"/>
            <a:ext cx="9049188" cy="635635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12"/>
          </p:nvPr>
        </p:nvSpPr>
        <p:spPr/>
        <p:txBody>
          <a:bodyPr/>
          <a:lstStyle/>
          <a:p>
            <a:fld id="{7FAA5BBC-A80E-B143-9FDB-149ED2838ED2}" type="slidenum">
              <a:rPr lang="en-GB" smtClean="0"/>
              <a:pPr/>
              <a:t>54</a:t>
            </a:fld>
            <a:endParaRPr lang="en-GB"/>
          </a:p>
        </p:txBody>
      </p:sp>
      <p:pic>
        <p:nvPicPr>
          <p:cNvPr id="7" name="Picture 6"/>
          <p:cNvPicPr>
            <a:picLocks noChangeAspect="1"/>
          </p:cNvPicPr>
          <p:nvPr/>
        </p:nvPicPr>
        <p:blipFill>
          <a:blip r:embed="rId3"/>
          <a:stretch>
            <a:fillRect/>
          </a:stretch>
        </p:blipFill>
        <p:spPr>
          <a:xfrm>
            <a:off x="0" y="-1"/>
            <a:ext cx="9144000" cy="6413957"/>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タイトル 1"/>
          <p:cNvSpPr>
            <a:spLocks noGrp="1"/>
          </p:cNvSpPr>
          <p:nvPr>
            <p:ph type="title"/>
          </p:nvPr>
        </p:nvSpPr>
        <p:spPr>
          <a:xfrm>
            <a:off x="755650" y="188913"/>
            <a:ext cx="7021513" cy="1008062"/>
          </a:xfrm>
        </p:spPr>
        <p:txBody>
          <a:bodyPr/>
          <a:lstStyle/>
          <a:p>
            <a:pPr algn="l"/>
            <a:r>
              <a:rPr lang="en-US" altLang="ja-JP" sz="4000" b="1" smtClean="0">
                <a:latin typeface="Times New Roman" pitchFamily="18" charset="0"/>
                <a:cs typeface="Times New Roman" pitchFamily="18" charset="0"/>
              </a:rPr>
              <a:t>Cryogenic cavern in Asian site</a:t>
            </a:r>
            <a:endParaRPr lang="ja-JP" altLang="en-US" sz="4000" b="1" smtClean="0">
              <a:latin typeface="Times New Roman" pitchFamily="18" charset="0"/>
              <a:cs typeface="Times New Roman" pitchFamily="18" charset="0"/>
            </a:endParaRPr>
          </a:p>
        </p:txBody>
      </p:sp>
      <p:sp>
        <p:nvSpPr>
          <p:cNvPr id="2051" name="コンテンツ プレースホルダ 2"/>
          <p:cNvSpPr>
            <a:spLocks noGrp="1"/>
          </p:cNvSpPr>
          <p:nvPr>
            <p:ph idx="1"/>
          </p:nvPr>
        </p:nvSpPr>
        <p:spPr>
          <a:xfrm>
            <a:off x="323850" y="1700213"/>
            <a:ext cx="8258175" cy="3071812"/>
          </a:xfrm>
        </p:spPr>
        <p:txBody>
          <a:bodyPr>
            <a:normAutofit lnSpcReduction="10000"/>
          </a:bodyPr>
          <a:lstStyle/>
          <a:p>
            <a:r>
              <a:rPr lang="en-US" altLang="ja-JP" sz="2800" smtClean="0">
                <a:latin typeface="Times New Roman" pitchFamily="18" charset="0"/>
                <a:cs typeface="Times New Roman" pitchFamily="18" charset="0"/>
              </a:rPr>
              <a:t>Conceptual design of the cryogenic system</a:t>
            </a:r>
          </a:p>
          <a:p>
            <a:r>
              <a:rPr lang="en-US" altLang="ja-JP" sz="2800" smtClean="0">
                <a:latin typeface="Times New Roman" pitchFamily="18" charset="0"/>
                <a:cs typeface="Times New Roman" pitchFamily="18" charset="0"/>
              </a:rPr>
              <a:t>Layout of the cryogenic plant for site A &amp; B</a:t>
            </a:r>
          </a:p>
          <a:p>
            <a:r>
              <a:rPr lang="en-US" altLang="ja-JP" sz="2800" smtClean="0">
                <a:latin typeface="Times New Roman" pitchFamily="18" charset="0"/>
                <a:cs typeface="Times New Roman" pitchFamily="18" charset="0"/>
              </a:rPr>
              <a:t>New layout of  the cryogenic system </a:t>
            </a:r>
          </a:p>
          <a:p>
            <a:r>
              <a:rPr lang="en-US" altLang="ja-JP" sz="2800" smtClean="0">
                <a:latin typeface="Times New Roman" pitchFamily="18" charset="0"/>
                <a:cs typeface="Times New Roman" pitchFamily="18" charset="0"/>
              </a:rPr>
              <a:t>Storage of helium inventory</a:t>
            </a:r>
          </a:p>
          <a:p>
            <a:r>
              <a:rPr lang="en-US" altLang="ja-JP" sz="2800" smtClean="0">
                <a:latin typeface="Times New Roman" pitchFamily="18" charset="0"/>
                <a:cs typeface="Times New Roman" pitchFamily="18" charset="0"/>
              </a:rPr>
              <a:t>Cooling water for cryogenic system </a:t>
            </a:r>
          </a:p>
          <a:p>
            <a:r>
              <a:rPr lang="en-US" altLang="ja-JP" sz="2800" smtClean="0">
                <a:latin typeface="Times New Roman" pitchFamily="18" charset="0"/>
                <a:cs typeface="Times New Roman" pitchFamily="18" charset="0"/>
              </a:rPr>
              <a:t>Summary &amp; Future Plan</a:t>
            </a:r>
          </a:p>
        </p:txBody>
      </p:sp>
      <p:sp>
        <p:nvSpPr>
          <p:cNvPr id="2052" name="テキスト ボックス 3"/>
          <p:cNvSpPr txBox="1">
            <a:spLocks noChangeArrowheads="1"/>
          </p:cNvSpPr>
          <p:nvPr/>
        </p:nvSpPr>
        <p:spPr bwMode="auto">
          <a:xfrm>
            <a:off x="6143625" y="5373688"/>
            <a:ext cx="2157413" cy="954087"/>
          </a:xfrm>
          <a:prstGeom prst="rect">
            <a:avLst/>
          </a:prstGeom>
          <a:noFill/>
          <a:ln w="9525">
            <a:noFill/>
            <a:miter lim="800000"/>
            <a:headEnd/>
            <a:tailEnd/>
          </a:ln>
        </p:spPr>
        <p:txBody>
          <a:bodyPr wrap="none">
            <a:spAutoFit/>
          </a:bodyPr>
          <a:lstStyle/>
          <a:p>
            <a:r>
              <a:rPr lang="en-US" altLang="ja-JP" sz="2800">
                <a:latin typeface="Times New Roman" pitchFamily="18" charset="0"/>
                <a:cs typeface="Times New Roman" pitchFamily="18" charset="0"/>
              </a:rPr>
              <a:t>KEK</a:t>
            </a:r>
          </a:p>
          <a:p>
            <a:r>
              <a:rPr lang="en-US" altLang="ja-JP" sz="2800">
                <a:latin typeface="Times New Roman" pitchFamily="18" charset="0"/>
                <a:cs typeface="Times New Roman" pitchFamily="18" charset="0"/>
              </a:rPr>
              <a:t>K. Hosoyama</a:t>
            </a:r>
            <a:endParaRPr lang="ja-JP" altLang="en-US" sz="28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0" y="0"/>
            <a:ext cx="7850188" cy="576263"/>
          </a:xfrm>
        </p:spPr>
        <p:txBody>
          <a:bodyPr/>
          <a:lstStyle/>
          <a:p>
            <a:pPr algn="l"/>
            <a:r>
              <a:rPr lang="en-US" altLang="ja-JP" sz="2800" b="1" smtClean="0">
                <a:latin typeface="Times New Roman" pitchFamily="18" charset="0"/>
                <a:cs typeface="Times New Roman" pitchFamily="18" charset="0"/>
              </a:rPr>
              <a:t>Conceptual Design of Cryogenic System 1</a:t>
            </a:r>
            <a:endParaRPr lang="ja-JP" altLang="en-US" sz="2800" b="1" smtClean="0">
              <a:latin typeface="Times New Roman" pitchFamily="18" charset="0"/>
              <a:cs typeface="Times New Roman" pitchFamily="18" charset="0"/>
            </a:endParaRPr>
          </a:p>
        </p:txBody>
      </p:sp>
      <p:sp>
        <p:nvSpPr>
          <p:cNvPr id="3075" name="Line 7"/>
          <p:cNvSpPr>
            <a:spLocks noChangeShapeType="1"/>
          </p:cNvSpPr>
          <p:nvPr/>
        </p:nvSpPr>
        <p:spPr bwMode="auto">
          <a:xfrm flipV="1">
            <a:off x="3311525" y="5265738"/>
            <a:ext cx="3600450" cy="1006475"/>
          </a:xfrm>
          <a:prstGeom prst="line">
            <a:avLst/>
          </a:prstGeom>
          <a:noFill/>
          <a:ln w="76200">
            <a:solidFill>
              <a:srgbClr val="FFC000"/>
            </a:solidFill>
            <a:round/>
            <a:headEnd/>
            <a:tailEnd/>
          </a:ln>
        </p:spPr>
        <p:txBody>
          <a:bodyPr/>
          <a:lstStyle/>
          <a:p>
            <a:endParaRPr lang="en-GB"/>
          </a:p>
        </p:txBody>
      </p:sp>
      <p:sp>
        <p:nvSpPr>
          <p:cNvPr id="3076" name="Oval 8"/>
          <p:cNvSpPr>
            <a:spLocks noChangeArrowheads="1"/>
          </p:cNvSpPr>
          <p:nvPr/>
        </p:nvSpPr>
        <p:spPr bwMode="auto">
          <a:xfrm>
            <a:off x="3022600" y="5984875"/>
            <a:ext cx="358775" cy="358775"/>
          </a:xfrm>
          <a:prstGeom prst="ellipse">
            <a:avLst/>
          </a:prstGeom>
          <a:solidFill>
            <a:schemeClr val="bg1"/>
          </a:solidFill>
          <a:ln w="9525">
            <a:solidFill>
              <a:schemeClr val="tx1"/>
            </a:solidFill>
            <a:round/>
            <a:headEnd/>
            <a:tailEnd/>
          </a:ln>
        </p:spPr>
        <p:txBody>
          <a:bodyPr wrap="none" anchor="ctr"/>
          <a:lstStyle/>
          <a:p>
            <a:endParaRPr lang="ja-JP" altLang="en-US"/>
          </a:p>
        </p:txBody>
      </p:sp>
      <p:sp>
        <p:nvSpPr>
          <p:cNvPr id="3077" name="Line 12"/>
          <p:cNvSpPr>
            <a:spLocks noChangeShapeType="1"/>
          </p:cNvSpPr>
          <p:nvPr/>
        </p:nvSpPr>
        <p:spPr bwMode="auto">
          <a:xfrm>
            <a:off x="3238500" y="6416675"/>
            <a:ext cx="0" cy="188913"/>
          </a:xfrm>
          <a:prstGeom prst="line">
            <a:avLst/>
          </a:prstGeom>
          <a:noFill/>
          <a:ln w="9525">
            <a:solidFill>
              <a:schemeClr val="tx1"/>
            </a:solidFill>
            <a:round/>
            <a:headEnd/>
            <a:tailEnd/>
          </a:ln>
        </p:spPr>
        <p:txBody>
          <a:bodyPr/>
          <a:lstStyle/>
          <a:p>
            <a:endParaRPr lang="en-GB"/>
          </a:p>
        </p:txBody>
      </p:sp>
      <p:sp>
        <p:nvSpPr>
          <p:cNvPr id="3078" name="Line 13"/>
          <p:cNvSpPr>
            <a:spLocks noChangeShapeType="1"/>
          </p:cNvSpPr>
          <p:nvPr/>
        </p:nvSpPr>
        <p:spPr bwMode="auto">
          <a:xfrm>
            <a:off x="6983413" y="5481638"/>
            <a:ext cx="0" cy="1123950"/>
          </a:xfrm>
          <a:prstGeom prst="line">
            <a:avLst/>
          </a:prstGeom>
          <a:noFill/>
          <a:ln w="9525">
            <a:solidFill>
              <a:schemeClr val="tx1"/>
            </a:solidFill>
            <a:round/>
            <a:headEnd/>
            <a:tailEnd/>
          </a:ln>
        </p:spPr>
        <p:txBody>
          <a:bodyPr/>
          <a:lstStyle/>
          <a:p>
            <a:endParaRPr lang="en-GB"/>
          </a:p>
        </p:txBody>
      </p:sp>
      <p:sp>
        <p:nvSpPr>
          <p:cNvPr id="3079" name="Line 14"/>
          <p:cNvSpPr>
            <a:spLocks noChangeShapeType="1"/>
          </p:cNvSpPr>
          <p:nvPr/>
        </p:nvSpPr>
        <p:spPr bwMode="auto">
          <a:xfrm>
            <a:off x="4967288" y="6489700"/>
            <a:ext cx="2016125" cy="0"/>
          </a:xfrm>
          <a:prstGeom prst="line">
            <a:avLst/>
          </a:prstGeom>
          <a:noFill/>
          <a:ln w="9525">
            <a:solidFill>
              <a:schemeClr val="tx1"/>
            </a:solidFill>
            <a:round/>
            <a:headEnd/>
            <a:tailEnd type="triangle" w="med" len="med"/>
          </a:ln>
        </p:spPr>
        <p:txBody>
          <a:bodyPr/>
          <a:lstStyle/>
          <a:p>
            <a:endParaRPr lang="en-GB"/>
          </a:p>
        </p:txBody>
      </p:sp>
      <p:sp>
        <p:nvSpPr>
          <p:cNvPr id="3080" name="Line 15"/>
          <p:cNvSpPr>
            <a:spLocks noChangeShapeType="1"/>
          </p:cNvSpPr>
          <p:nvPr/>
        </p:nvSpPr>
        <p:spPr bwMode="auto">
          <a:xfrm flipH="1">
            <a:off x="3238500" y="6489700"/>
            <a:ext cx="1728788" cy="0"/>
          </a:xfrm>
          <a:prstGeom prst="line">
            <a:avLst/>
          </a:prstGeom>
          <a:noFill/>
          <a:ln w="9525">
            <a:solidFill>
              <a:schemeClr val="tx1"/>
            </a:solidFill>
            <a:round/>
            <a:headEnd/>
            <a:tailEnd type="triangle" w="med" len="med"/>
          </a:ln>
        </p:spPr>
        <p:txBody>
          <a:bodyPr/>
          <a:lstStyle/>
          <a:p>
            <a:endParaRPr lang="en-GB"/>
          </a:p>
        </p:txBody>
      </p:sp>
      <p:sp>
        <p:nvSpPr>
          <p:cNvPr id="3081" name="Freeform 16"/>
          <p:cNvSpPr>
            <a:spLocks/>
          </p:cNvSpPr>
          <p:nvPr/>
        </p:nvSpPr>
        <p:spPr bwMode="auto">
          <a:xfrm>
            <a:off x="285750" y="3571875"/>
            <a:ext cx="8208963" cy="1778000"/>
          </a:xfrm>
          <a:custGeom>
            <a:avLst/>
            <a:gdLst>
              <a:gd name="T0" fmla="*/ 0 w 5171"/>
              <a:gd name="T1" fmla="*/ 2147483647 h 1120"/>
              <a:gd name="T2" fmla="*/ 2147483647 w 5171"/>
              <a:gd name="T3" fmla="*/ 2147483647 h 1120"/>
              <a:gd name="T4" fmla="*/ 2147483647 w 5171"/>
              <a:gd name="T5" fmla="*/ 2147483647 h 1120"/>
              <a:gd name="T6" fmla="*/ 2147483647 w 5171"/>
              <a:gd name="T7" fmla="*/ 2147483647 h 1120"/>
              <a:gd name="T8" fmla="*/ 2147483647 w 5171"/>
              <a:gd name="T9" fmla="*/ 2147483647 h 1120"/>
              <a:gd name="T10" fmla="*/ 2147483647 w 5171"/>
              <a:gd name="T11" fmla="*/ 2147483647 h 1120"/>
              <a:gd name="T12" fmla="*/ 2147483647 w 5171"/>
              <a:gd name="T13" fmla="*/ 2147483647 h 1120"/>
              <a:gd name="T14" fmla="*/ 2147483647 w 5171"/>
              <a:gd name="T15" fmla="*/ 2147483647 h 1120"/>
              <a:gd name="T16" fmla="*/ 2147483647 w 5171"/>
              <a:gd name="T17" fmla="*/ 2147483647 h 1120"/>
              <a:gd name="T18" fmla="*/ 2147483647 w 5171"/>
              <a:gd name="T19" fmla="*/ 2147483647 h 1120"/>
              <a:gd name="T20" fmla="*/ 2147483647 w 5171"/>
              <a:gd name="T21" fmla="*/ 2147483647 h 1120"/>
              <a:gd name="T22" fmla="*/ 2147483647 w 5171"/>
              <a:gd name="T23" fmla="*/ 2147483647 h 1120"/>
              <a:gd name="T24" fmla="*/ 2147483647 w 5171"/>
              <a:gd name="T25" fmla="*/ 2147483647 h 1120"/>
              <a:gd name="T26" fmla="*/ 2147483647 w 5171"/>
              <a:gd name="T27" fmla="*/ 2147483647 h 1120"/>
              <a:gd name="T28" fmla="*/ 2147483647 w 5171"/>
              <a:gd name="T29" fmla="*/ 2147483647 h 1120"/>
              <a:gd name="T30" fmla="*/ 2147483647 w 5171"/>
              <a:gd name="T31" fmla="*/ 2147483647 h 1120"/>
              <a:gd name="T32" fmla="*/ 2147483647 w 5171"/>
              <a:gd name="T33" fmla="*/ 2147483647 h 1120"/>
              <a:gd name="T34" fmla="*/ 2147483647 w 5171"/>
              <a:gd name="T35" fmla="*/ 2147483647 h 1120"/>
              <a:gd name="T36" fmla="*/ 2147483647 w 5171"/>
              <a:gd name="T37" fmla="*/ 2147483647 h 1120"/>
              <a:gd name="T38" fmla="*/ 2147483647 w 5171"/>
              <a:gd name="T39" fmla="*/ 2147483647 h 1120"/>
              <a:gd name="T40" fmla="*/ 2147483647 w 5171"/>
              <a:gd name="T41" fmla="*/ 2147483647 h 1120"/>
              <a:gd name="T42" fmla="*/ 2147483647 w 5171"/>
              <a:gd name="T43" fmla="*/ 2147483647 h 1120"/>
              <a:gd name="T44" fmla="*/ 2147483647 w 5171"/>
              <a:gd name="T45" fmla="*/ 2147483647 h 1120"/>
              <a:gd name="T46" fmla="*/ 2147483647 w 5171"/>
              <a:gd name="T47" fmla="*/ 2147483647 h 1120"/>
              <a:gd name="T48" fmla="*/ 2147483647 w 5171"/>
              <a:gd name="T49" fmla="*/ 2147483647 h 1120"/>
              <a:gd name="T50" fmla="*/ 2147483647 w 5171"/>
              <a:gd name="T51" fmla="*/ 2147483647 h 1120"/>
              <a:gd name="T52" fmla="*/ 2147483647 w 5171"/>
              <a:gd name="T53" fmla="*/ 2147483647 h 1120"/>
              <a:gd name="T54" fmla="*/ 2147483647 w 5171"/>
              <a:gd name="T55" fmla="*/ 2147483647 h 1120"/>
              <a:gd name="T56" fmla="*/ 2147483647 w 5171"/>
              <a:gd name="T57" fmla="*/ 2147483647 h 1120"/>
              <a:gd name="T58" fmla="*/ 2147483647 w 5171"/>
              <a:gd name="T59" fmla="*/ 2147483647 h 1120"/>
              <a:gd name="T60" fmla="*/ 2147483647 w 5171"/>
              <a:gd name="T61" fmla="*/ 2147483647 h 1120"/>
              <a:gd name="T62" fmla="*/ 2147483647 w 5171"/>
              <a:gd name="T63" fmla="*/ 2147483647 h 1120"/>
              <a:gd name="T64" fmla="*/ 2147483647 w 5171"/>
              <a:gd name="T65" fmla="*/ 2147483647 h 1120"/>
              <a:gd name="T66" fmla="*/ 2147483647 w 5171"/>
              <a:gd name="T67" fmla="*/ 2147483647 h 11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71"/>
              <a:gd name="T103" fmla="*/ 0 h 1120"/>
              <a:gd name="T104" fmla="*/ 5171 w 5171"/>
              <a:gd name="T105" fmla="*/ 1120 h 11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71" h="1120">
                <a:moveTo>
                  <a:pt x="0" y="885"/>
                </a:moveTo>
                <a:cubicBezTo>
                  <a:pt x="140" y="866"/>
                  <a:pt x="280" y="847"/>
                  <a:pt x="409" y="794"/>
                </a:cubicBezTo>
                <a:cubicBezTo>
                  <a:pt x="538" y="741"/>
                  <a:pt x="651" y="666"/>
                  <a:pt x="772" y="568"/>
                </a:cubicBezTo>
                <a:cubicBezTo>
                  <a:pt x="893" y="470"/>
                  <a:pt x="1051" y="273"/>
                  <a:pt x="1134" y="205"/>
                </a:cubicBezTo>
                <a:cubicBezTo>
                  <a:pt x="1217" y="137"/>
                  <a:pt x="1226" y="159"/>
                  <a:pt x="1271" y="159"/>
                </a:cubicBezTo>
                <a:cubicBezTo>
                  <a:pt x="1316" y="159"/>
                  <a:pt x="1362" y="182"/>
                  <a:pt x="1407" y="205"/>
                </a:cubicBezTo>
                <a:cubicBezTo>
                  <a:pt x="1452" y="228"/>
                  <a:pt x="1490" y="250"/>
                  <a:pt x="1543" y="295"/>
                </a:cubicBezTo>
                <a:cubicBezTo>
                  <a:pt x="1596" y="340"/>
                  <a:pt x="1671" y="424"/>
                  <a:pt x="1724" y="477"/>
                </a:cubicBezTo>
                <a:cubicBezTo>
                  <a:pt x="1777" y="530"/>
                  <a:pt x="1815" y="583"/>
                  <a:pt x="1860" y="613"/>
                </a:cubicBezTo>
                <a:cubicBezTo>
                  <a:pt x="1905" y="643"/>
                  <a:pt x="1936" y="643"/>
                  <a:pt x="1996" y="658"/>
                </a:cubicBezTo>
                <a:cubicBezTo>
                  <a:pt x="2056" y="673"/>
                  <a:pt x="2170" y="696"/>
                  <a:pt x="2223" y="704"/>
                </a:cubicBezTo>
                <a:cubicBezTo>
                  <a:pt x="2276" y="712"/>
                  <a:pt x="2261" y="719"/>
                  <a:pt x="2314" y="704"/>
                </a:cubicBezTo>
                <a:cubicBezTo>
                  <a:pt x="2367" y="689"/>
                  <a:pt x="2473" y="681"/>
                  <a:pt x="2541" y="613"/>
                </a:cubicBezTo>
                <a:cubicBezTo>
                  <a:pt x="2609" y="545"/>
                  <a:pt x="2677" y="371"/>
                  <a:pt x="2722" y="295"/>
                </a:cubicBezTo>
                <a:cubicBezTo>
                  <a:pt x="2767" y="219"/>
                  <a:pt x="2775" y="204"/>
                  <a:pt x="2813" y="159"/>
                </a:cubicBezTo>
                <a:cubicBezTo>
                  <a:pt x="2851" y="114"/>
                  <a:pt x="2911" y="46"/>
                  <a:pt x="2949" y="23"/>
                </a:cubicBezTo>
                <a:cubicBezTo>
                  <a:pt x="2987" y="0"/>
                  <a:pt x="3010" y="0"/>
                  <a:pt x="3040" y="23"/>
                </a:cubicBezTo>
                <a:cubicBezTo>
                  <a:pt x="3070" y="46"/>
                  <a:pt x="3100" y="121"/>
                  <a:pt x="3130" y="159"/>
                </a:cubicBezTo>
                <a:cubicBezTo>
                  <a:pt x="3160" y="197"/>
                  <a:pt x="3191" y="242"/>
                  <a:pt x="3221" y="250"/>
                </a:cubicBezTo>
                <a:cubicBezTo>
                  <a:pt x="3251" y="258"/>
                  <a:pt x="3274" y="228"/>
                  <a:pt x="3312" y="205"/>
                </a:cubicBezTo>
                <a:cubicBezTo>
                  <a:pt x="3350" y="182"/>
                  <a:pt x="3410" y="122"/>
                  <a:pt x="3448" y="114"/>
                </a:cubicBezTo>
                <a:cubicBezTo>
                  <a:pt x="3486" y="106"/>
                  <a:pt x="3515" y="136"/>
                  <a:pt x="3538" y="159"/>
                </a:cubicBezTo>
                <a:cubicBezTo>
                  <a:pt x="3561" y="182"/>
                  <a:pt x="3554" y="197"/>
                  <a:pt x="3584" y="250"/>
                </a:cubicBezTo>
                <a:cubicBezTo>
                  <a:pt x="3614" y="303"/>
                  <a:pt x="3675" y="409"/>
                  <a:pt x="3720" y="477"/>
                </a:cubicBezTo>
                <a:cubicBezTo>
                  <a:pt x="3765" y="545"/>
                  <a:pt x="3818" y="598"/>
                  <a:pt x="3856" y="658"/>
                </a:cubicBezTo>
                <a:cubicBezTo>
                  <a:pt x="3894" y="718"/>
                  <a:pt x="3902" y="772"/>
                  <a:pt x="3947" y="840"/>
                </a:cubicBezTo>
                <a:cubicBezTo>
                  <a:pt x="3992" y="908"/>
                  <a:pt x="4083" y="1022"/>
                  <a:pt x="4128" y="1067"/>
                </a:cubicBezTo>
                <a:cubicBezTo>
                  <a:pt x="4173" y="1112"/>
                  <a:pt x="4158" y="1104"/>
                  <a:pt x="4219" y="1112"/>
                </a:cubicBezTo>
                <a:cubicBezTo>
                  <a:pt x="4280" y="1120"/>
                  <a:pt x="4423" y="1120"/>
                  <a:pt x="4491" y="1112"/>
                </a:cubicBezTo>
                <a:cubicBezTo>
                  <a:pt x="4559" y="1104"/>
                  <a:pt x="4589" y="1090"/>
                  <a:pt x="4627" y="1067"/>
                </a:cubicBezTo>
                <a:cubicBezTo>
                  <a:pt x="4665" y="1044"/>
                  <a:pt x="4688" y="1022"/>
                  <a:pt x="4718" y="976"/>
                </a:cubicBezTo>
                <a:cubicBezTo>
                  <a:pt x="4748" y="930"/>
                  <a:pt x="4764" y="854"/>
                  <a:pt x="4809" y="794"/>
                </a:cubicBezTo>
                <a:cubicBezTo>
                  <a:pt x="4854" y="734"/>
                  <a:pt x="4930" y="658"/>
                  <a:pt x="4990" y="613"/>
                </a:cubicBezTo>
                <a:cubicBezTo>
                  <a:pt x="5050" y="568"/>
                  <a:pt x="5110" y="545"/>
                  <a:pt x="5171" y="522"/>
                </a:cubicBezTo>
              </a:path>
            </a:pathLst>
          </a:custGeom>
          <a:noFill/>
          <a:ln w="57150">
            <a:solidFill>
              <a:schemeClr val="folHlink"/>
            </a:solidFill>
            <a:round/>
            <a:headEnd/>
            <a:tailEnd/>
          </a:ln>
        </p:spPr>
        <p:txBody>
          <a:bodyPr/>
          <a:lstStyle/>
          <a:p>
            <a:endParaRPr lang="en-GB"/>
          </a:p>
        </p:txBody>
      </p:sp>
      <p:sp>
        <p:nvSpPr>
          <p:cNvPr id="3082" name="Text Box 17"/>
          <p:cNvSpPr txBox="1">
            <a:spLocks noChangeArrowheads="1"/>
          </p:cNvSpPr>
          <p:nvPr/>
        </p:nvSpPr>
        <p:spPr bwMode="auto">
          <a:xfrm>
            <a:off x="5286375" y="6143625"/>
            <a:ext cx="871538"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1 ~ 2  km</a:t>
            </a:r>
          </a:p>
        </p:txBody>
      </p:sp>
      <p:sp>
        <p:nvSpPr>
          <p:cNvPr id="3083" name="Rectangle 18"/>
          <p:cNvSpPr>
            <a:spLocks noChangeArrowheads="1"/>
          </p:cNvSpPr>
          <p:nvPr/>
        </p:nvSpPr>
        <p:spPr bwMode="auto">
          <a:xfrm>
            <a:off x="3670300" y="5984875"/>
            <a:ext cx="288925" cy="217488"/>
          </a:xfrm>
          <a:prstGeom prst="rect">
            <a:avLst/>
          </a:prstGeom>
          <a:solidFill>
            <a:srgbClr val="FFC000"/>
          </a:solidFill>
          <a:ln w="9525">
            <a:solidFill>
              <a:schemeClr val="tx1"/>
            </a:solidFill>
            <a:miter lim="800000"/>
            <a:headEnd/>
            <a:tailEnd/>
          </a:ln>
        </p:spPr>
        <p:txBody>
          <a:bodyPr wrap="none" anchor="ctr"/>
          <a:lstStyle/>
          <a:p>
            <a:endParaRPr lang="ja-JP" altLang="en-US"/>
          </a:p>
        </p:txBody>
      </p:sp>
      <p:sp>
        <p:nvSpPr>
          <p:cNvPr id="3084" name="Text Box 28"/>
          <p:cNvSpPr txBox="1">
            <a:spLocks noChangeArrowheads="1"/>
          </p:cNvSpPr>
          <p:nvPr/>
        </p:nvSpPr>
        <p:spPr bwMode="auto">
          <a:xfrm>
            <a:off x="7221538" y="777875"/>
            <a:ext cx="1000125" cy="646113"/>
          </a:xfrm>
          <a:prstGeom prst="rect">
            <a:avLst/>
          </a:prstGeom>
          <a:solidFill>
            <a:schemeClr val="accent1"/>
          </a:solidFill>
          <a:ln w="28575">
            <a:solidFill>
              <a:schemeClr val="accent2"/>
            </a:solidFill>
            <a:miter lim="800000"/>
            <a:headEnd/>
            <a:tailEnd/>
          </a:ln>
        </p:spPr>
        <p:txBody>
          <a:bodyPr>
            <a:spAutoFit/>
          </a:bodyPr>
          <a:lstStyle/>
          <a:p>
            <a:r>
              <a:rPr lang="en-US" altLang="ja-JP">
                <a:latin typeface="Times New Roman" pitchFamily="18" charset="0"/>
                <a:cs typeface="Times New Roman" pitchFamily="18" charset="0"/>
              </a:rPr>
              <a:t>Cooling Tower</a:t>
            </a:r>
          </a:p>
        </p:txBody>
      </p:sp>
      <p:sp>
        <p:nvSpPr>
          <p:cNvPr id="3085" name="Line 29"/>
          <p:cNvSpPr>
            <a:spLocks noChangeShapeType="1"/>
          </p:cNvSpPr>
          <p:nvPr/>
        </p:nvSpPr>
        <p:spPr bwMode="auto">
          <a:xfrm flipV="1">
            <a:off x="4578350" y="1063625"/>
            <a:ext cx="642938" cy="0"/>
          </a:xfrm>
          <a:prstGeom prst="line">
            <a:avLst/>
          </a:prstGeom>
          <a:noFill/>
          <a:ln w="57150">
            <a:solidFill>
              <a:srgbClr val="FFC000"/>
            </a:solidFill>
            <a:round/>
            <a:headEnd/>
            <a:tailEnd/>
          </a:ln>
        </p:spPr>
        <p:txBody>
          <a:bodyPr/>
          <a:lstStyle/>
          <a:p>
            <a:endParaRPr lang="en-GB"/>
          </a:p>
        </p:txBody>
      </p:sp>
      <p:sp>
        <p:nvSpPr>
          <p:cNvPr id="3086" name="Line 30"/>
          <p:cNvSpPr>
            <a:spLocks noChangeShapeType="1"/>
          </p:cNvSpPr>
          <p:nvPr/>
        </p:nvSpPr>
        <p:spPr bwMode="auto">
          <a:xfrm>
            <a:off x="6507163" y="1063625"/>
            <a:ext cx="714375" cy="0"/>
          </a:xfrm>
          <a:prstGeom prst="line">
            <a:avLst/>
          </a:prstGeom>
          <a:noFill/>
          <a:ln w="57150">
            <a:solidFill>
              <a:schemeClr val="accent2"/>
            </a:solidFill>
            <a:round/>
            <a:headEnd/>
            <a:tailEnd/>
          </a:ln>
        </p:spPr>
        <p:txBody>
          <a:bodyPr/>
          <a:lstStyle/>
          <a:p>
            <a:endParaRPr lang="en-GB"/>
          </a:p>
        </p:txBody>
      </p:sp>
      <p:sp>
        <p:nvSpPr>
          <p:cNvPr id="3087" name="Line 32"/>
          <p:cNvSpPr>
            <a:spLocks noChangeShapeType="1"/>
          </p:cNvSpPr>
          <p:nvPr/>
        </p:nvSpPr>
        <p:spPr bwMode="auto">
          <a:xfrm>
            <a:off x="2935288" y="1063625"/>
            <a:ext cx="500062" cy="0"/>
          </a:xfrm>
          <a:prstGeom prst="line">
            <a:avLst/>
          </a:prstGeom>
          <a:noFill/>
          <a:ln w="57150">
            <a:solidFill>
              <a:srgbClr val="7030A0"/>
            </a:solidFill>
            <a:round/>
            <a:headEnd/>
            <a:tailEnd/>
          </a:ln>
        </p:spPr>
        <p:txBody>
          <a:bodyPr/>
          <a:lstStyle/>
          <a:p>
            <a:endParaRPr lang="en-GB"/>
          </a:p>
        </p:txBody>
      </p:sp>
      <p:sp>
        <p:nvSpPr>
          <p:cNvPr id="3088" name="Text Box 33"/>
          <p:cNvSpPr txBox="1">
            <a:spLocks noChangeArrowheads="1"/>
          </p:cNvSpPr>
          <p:nvPr/>
        </p:nvSpPr>
        <p:spPr bwMode="auto">
          <a:xfrm>
            <a:off x="506413" y="1420813"/>
            <a:ext cx="371475" cy="276225"/>
          </a:xfrm>
          <a:prstGeom prst="rect">
            <a:avLst/>
          </a:prstGeom>
          <a:noFill/>
          <a:ln w="9525">
            <a:noFill/>
            <a:miter lim="800000"/>
            <a:headEnd/>
            <a:tailEnd/>
          </a:ln>
        </p:spPr>
        <p:txBody>
          <a:bodyPr wrap="none">
            <a:spAutoFit/>
          </a:bodyPr>
          <a:lstStyle/>
          <a:p>
            <a:r>
              <a:rPr lang="en-US" altLang="ja-JP" sz="1200"/>
              <a:t>2K</a:t>
            </a:r>
          </a:p>
        </p:txBody>
      </p:sp>
      <p:sp>
        <p:nvSpPr>
          <p:cNvPr id="3089" name="Text Box 35"/>
          <p:cNvSpPr txBox="1">
            <a:spLocks noChangeArrowheads="1"/>
          </p:cNvSpPr>
          <p:nvPr/>
        </p:nvSpPr>
        <p:spPr bwMode="auto">
          <a:xfrm>
            <a:off x="6221413" y="1849438"/>
            <a:ext cx="1743075"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Cooling Water Piping</a:t>
            </a:r>
          </a:p>
        </p:txBody>
      </p:sp>
      <p:sp>
        <p:nvSpPr>
          <p:cNvPr id="3090" name="Rectangle 36"/>
          <p:cNvSpPr>
            <a:spLocks noChangeArrowheads="1"/>
          </p:cNvSpPr>
          <p:nvPr/>
        </p:nvSpPr>
        <p:spPr bwMode="auto">
          <a:xfrm>
            <a:off x="6804025" y="5121275"/>
            <a:ext cx="288925" cy="217488"/>
          </a:xfrm>
          <a:prstGeom prst="rect">
            <a:avLst/>
          </a:prstGeom>
          <a:solidFill>
            <a:srgbClr val="FFC000"/>
          </a:solidFill>
          <a:ln w="9525">
            <a:solidFill>
              <a:schemeClr val="tx1"/>
            </a:solidFill>
            <a:miter lim="800000"/>
            <a:headEnd/>
            <a:tailEnd/>
          </a:ln>
        </p:spPr>
        <p:txBody>
          <a:bodyPr wrap="none" anchor="ctr"/>
          <a:lstStyle/>
          <a:p>
            <a:endParaRPr lang="ja-JP" altLang="en-US"/>
          </a:p>
        </p:txBody>
      </p:sp>
      <p:sp>
        <p:nvSpPr>
          <p:cNvPr id="3091" name="Rectangle 37"/>
          <p:cNvSpPr>
            <a:spLocks noChangeArrowheads="1"/>
          </p:cNvSpPr>
          <p:nvPr/>
        </p:nvSpPr>
        <p:spPr bwMode="auto">
          <a:xfrm>
            <a:off x="3382963" y="6057900"/>
            <a:ext cx="215900" cy="142875"/>
          </a:xfrm>
          <a:prstGeom prst="rect">
            <a:avLst/>
          </a:prstGeom>
          <a:solidFill>
            <a:schemeClr val="accent2"/>
          </a:solidFill>
          <a:ln w="9525">
            <a:solidFill>
              <a:schemeClr val="tx1"/>
            </a:solidFill>
            <a:miter lim="800000"/>
            <a:headEnd/>
            <a:tailEnd/>
          </a:ln>
        </p:spPr>
        <p:txBody>
          <a:bodyPr wrap="none" anchor="ctr"/>
          <a:lstStyle/>
          <a:p>
            <a:endParaRPr lang="ja-JP" altLang="en-US"/>
          </a:p>
        </p:txBody>
      </p:sp>
      <p:sp>
        <p:nvSpPr>
          <p:cNvPr id="3092" name="Rectangle 38"/>
          <p:cNvSpPr>
            <a:spLocks noChangeArrowheads="1"/>
          </p:cNvSpPr>
          <p:nvPr/>
        </p:nvSpPr>
        <p:spPr bwMode="auto">
          <a:xfrm>
            <a:off x="7199313" y="5121275"/>
            <a:ext cx="287337" cy="215900"/>
          </a:xfrm>
          <a:prstGeom prst="rect">
            <a:avLst/>
          </a:prstGeom>
          <a:solidFill>
            <a:schemeClr val="accent1"/>
          </a:solidFill>
          <a:ln w="9525">
            <a:solidFill>
              <a:schemeClr val="tx1"/>
            </a:solidFill>
            <a:miter lim="800000"/>
            <a:headEnd/>
            <a:tailEnd/>
          </a:ln>
        </p:spPr>
        <p:txBody>
          <a:bodyPr wrap="none" anchor="ctr"/>
          <a:lstStyle/>
          <a:p>
            <a:endParaRPr lang="ja-JP" altLang="en-US"/>
          </a:p>
        </p:txBody>
      </p:sp>
      <p:sp>
        <p:nvSpPr>
          <p:cNvPr id="3093" name="Text Box 40"/>
          <p:cNvSpPr txBox="1">
            <a:spLocks noChangeArrowheads="1"/>
          </p:cNvSpPr>
          <p:nvPr/>
        </p:nvSpPr>
        <p:spPr bwMode="auto">
          <a:xfrm>
            <a:off x="7343775" y="5337175"/>
            <a:ext cx="1260475"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Cooling Tower</a:t>
            </a:r>
          </a:p>
        </p:txBody>
      </p:sp>
      <p:sp>
        <p:nvSpPr>
          <p:cNvPr id="3094" name="Text Box 43"/>
          <p:cNvSpPr txBox="1">
            <a:spLocks noChangeArrowheads="1"/>
          </p:cNvSpPr>
          <p:nvPr/>
        </p:nvSpPr>
        <p:spPr bwMode="auto">
          <a:xfrm>
            <a:off x="2092325" y="5441950"/>
            <a:ext cx="1506538" cy="5238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2 K and 4 K Ref.</a:t>
            </a:r>
          </a:p>
          <a:p>
            <a:r>
              <a:rPr lang="en-US" altLang="ja-JP" sz="1400">
                <a:latin typeface="Times New Roman" pitchFamily="18" charset="0"/>
                <a:cs typeface="Times New Roman" pitchFamily="18" charset="0"/>
              </a:rPr>
              <a:t>              Cold Box</a:t>
            </a:r>
          </a:p>
        </p:txBody>
      </p:sp>
      <p:sp>
        <p:nvSpPr>
          <p:cNvPr id="3095" name="Text Box 45"/>
          <p:cNvSpPr txBox="1">
            <a:spLocks noChangeArrowheads="1"/>
          </p:cNvSpPr>
          <p:nvPr/>
        </p:nvSpPr>
        <p:spPr bwMode="auto">
          <a:xfrm>
            <a:off x="4037013" y="6497638"/>
            <a:ext cx="1454150"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 5 MW x 2 units</a:t>
            </a:r>
          </a:p>
        </p:txBody>
      </p:sp>
      <p:sp>
        <p:nvSpPr>
          <p:cNvPr id="3096" name="Text Box 47"/>
          <p:cNvSpPr txBox="1">
            <a:spLocks noChangeArrowheads="1"/>
          </p:cNvSpPr>
          <p:nvPr/>
        </p:nvSpPr>
        <p:spPr bwMode="auto">
          <a:xfrm>
            <a:off x="4038600" y="5967413"/>
            <a:ext cx="1054100" cy="5238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Helium Gas</a:t>
            </a:r>
          </a:p>
          <a:p>
            <a:r>
              <a:rPr lang="en-US" altLang="ja-JP" sz="1400">
                <a:latin typeface="Times New Roman" pitchFamily="18" charset="0"/>
                <a:cs typeface="Times New Roman" pitchFamily="18" charset="0"/>
              </a:rPr>
              <a:t>Compressor</a:t>
            </a:r>
          </a:p>
        </p:txBody>
      </p:sp>
      <p:sp>
        <p:nvSpPr>
          <p:cNvPr id="3097" name="Text Box 26"/>
          <p:cNvSpPr txBox="1">
            <a:spLocks noChangeArrowheads="1"/>
          </p:cNvSpPr>
          <p:nvPr/>
        </p:nvSpPr>
        <p:spPr bwMode="auto">
          <a:xfrm>
            <a:off x="3435350" y="777875"/>
            <a:ext cx="1143000" cy="642938"/>
          </a:xfrm>
          <a:prstGeom prst="rect">
            <a:avLst/>
          </a:prstGeom>
          <a:solidFill>
            <a:schemeClr val="bg1"/>
          </a:solidFill>
          <a:ln w="57150">
            <a:solidFill>
              <a:srgbClr val="00B0F0"/>
            </a:solidFill>
            <a:miter lim="800000"/>
            <a:headEnd/>
            <a:tailEnd/>
          </a:ln>
        </p:spPr>
        <p:txBody>
          <a:bodyPr>
            <a:spAutoFit/>
          </a:bodyPr>
          <a:lstStyle/>
          <a:p>
            <a:r>
              <a:rPr lang="en-US" altLang="ja-JP">
                <a:latin typeface="Times New Roman" pitchFamily="18" charset="0"/>
                <a:cs typeface="Times New Roman" pitchFamily="18" charset="0"/>
              </a:rPr>
              <a:t>4 K Ref.</a:t>
            </a:r>
          </a:p>
          <a:p>
            <a:r>
              <a:rPr lang="en-US" altLang="ja-JP">
                <a:latin typeface="Times New Roman" pitchFamily="18" charset="0"/>
                <a:cs typeface="Times New Roman" pitchFamily="18" charset="0"/>
              </a:rPr>
              <a:t> Cold Box</a:t>
            </a:r>
          </a:p>
        </p:txBody>
      </p:sp>
      <p:sp>
        <p:nvSpPr>
          <p:cNvPr id="3098" name="Text Box 27"/>
          <p:cNvSpPr txBox="1">
            <a:spLocks noChangeArrowheads="1"/>
          </p:cNvSpPr>
          <p:nvPr/>
        </p:nvSpPr>
        <p:spPr bwMode="auto">
          <a:xfrm>
            <a:off x="5221288" y="777875"/>
            <a:ext cx="1350962" cy="646113"/>
          </a:xfrm>
          <a:prstGeom prst="rect">
            <a:avLst/>
          </a:prstGeom>
          <a:solidFill>
            <a:schemeClr val="bg1"/>
          </a:solidFill>
          <a:ln w="57150">
            <a:solidFill>
              <a:srgbClr val="FFC000"/>
            </a:solidFill>
            <a:miter lim="800000"/>
            <a:headEnd/>
            <a:tailEnd/>
          </a:ln>
        </p:spPr>
        <p:txBody>
          <a:bodyPr wrap="none">
            <a:spAutoFit/>
          </a:bodyPr>
          <a:lstStyle/>
          <a:p>
            <a:r>
              <a:rPr lang="en-US" altLang="ja-JP">
                <a:latin typeface="Times New Roman" pitchFamily="18" charset="0"/>
                <a:cs typeface="Times New Roman" pitchFamily="18" charset="0"/>
              </a:rPr>
              <a:t>Helium Gas </a:t>
            </a:r>
          </a:p>
          <a:p>
            <a:r>
              <a:rPr lang="en-US" altLang="ja-JP">
                <a:latin typeface="Times New Roman" pitchFamily="18" charset="0"/>
                <a:cs typeface="Times New Roman" pitchFamily="18" charset="0"/>
              </a:rPr>
              <a:t>Compressor</a:t>
            </a:r>
          </a:p>
        </p:txBody>
      </p:sp>
      <p:sp>
        <p:nvSpPr>
          <p:cNvPr id="3099" name="Line 32"/>
          <p:cNvSpPr>
            <a:spLocks noChangeShapeType="1"/>
          </p:cNvSpPr>
          <p:nvPr/>
        </p:nvSpPr>
        <p:spPr bwMode="auto">
          <a:xfrm>
            <a:off x="1435100" y="1063625"/>
            <a:ext cx="357188" cy="0"/>
          </a:xfrm>
          <a:prstGeom prst="line">
            <a:avLst/>
          </a:prstGeom>
          <a:noFill/>
          <a:ln w="57150">
            <a:solidFill>
              <a:schemeClr val="tx1"/>
            </a:solidFill>
            <a:round/>
            <a:headEnd/>
            <a:tailEnd/>
          </a:ln>
        </p:spPr>
        <p:txBody>
          <a:bodyPr/>
          <a:lstStyle/>
          <a:p>
            <a:endParaRPr lang="en-GB"/>
          </a:p>
        </p:txBody>
      </p:sp>
      <p:sp>
        <p:nvSpPr>
          <p:cNvPr id="3100" name="Text Box 31"/>
          <p:cNvSpPr txBox="1">
            <a:spLocks noChangeArrowheads="1"/>
          </p:cNvSpPr>
          <p:nvPr/>
        </p:nvSpPr>
        <p:spPr bwMode="auto">
          <a:xfrm>
            <a:off x="434975" y="777875"/>
            <a:ext cx="1000125" cy="646113"/>
          </a:xfrm>
          <a:prstGeom prst="rect">
            <a:avLst/>
          </a:prstGeom>
          <a:solidFill>
            <a:schemeClr val="accent1"/>
          </a:solidFill>
          <a:ln w="28575">
            <a:solidFill>
              <a:schemeClr val="accent2"/>
            </a:solidFill>
            <a:miter lim="800000"/>
            <a:headEnd/>
            <a:tailEnd/>
          </a:ln>
        </p:spPr>
        <p:txBody>
          <a:bodyPr>
            <a:spAutoFit/>
          </a:bodyPr>
          <a:lstStyle/>
          <a:p>
            <a:r>
              <a:rPr lang="en-US" altLang="ja-JP">
                <a:latin typeface="Times New Roman" pitchFamily="18" charset="0"/>
                <a:cs typeface="Times New Roman" pitchFamily="18" charset="0"/>
              </a:rPr>
              <a:t>SC Cavities</a:t>
            </a:r>
          </a:p>
        </p:txBody>
      </p:sp>
      <p:sp>
        <p:nvSpPr>
          <p:cNvPr id="3101" name="Text Box 26"/>
          <p:cNvSpPr txBox="1">
            <a:spLocks noChangeArrowheads="1"/>
          </p:cNvSpPr>
          <p:nvPr/>
        </p:nvSpPr>
        <p:spPr bwMode="auto">
          <a:xfrm>
            <a:off x="1792288" y="777875"/>
            <a:ext cx="1143000" cy="646113"/>
          </a:xfrm>
          <a:prstGeom prst="rect">
            <a:avLst/>
          </a:prstGeom>
          <a:solidFill>
            <a:schemeClr val="bg1"/>
          </a:solidFill>
          <a:ln w="57150">
            <a:solidFill>
              <a:srgbClr val="7030A0"/>
            </a:solidFill>
            <a:miter lim="800000"/>
            <a:headEnd/>
            <a:tailEnd/>
          </a:ln>
        </p:spPr>
        <p:txBody>
          <a:bodyPr>
            <a:spAutoFit/>
          </a:bodyPr>
          <a:lstStyle/>
          <a:p>
            <a:r>
              <a:rPr lang="en-US" altLang="ja-JP">
                <a:latin typeface="Times New Roman" pitchFamily="18" charset="0"/>
                <a:cs typeface="Times New Roman" pitchFamily="18" charset="0"/>
              </a:rPr>
              <a:t>2 K Ref.</a:t>
            </a:r>
          </a:p>
          <a:p>
            <a:r>
              <a:rPr lang="en-US" altLang="ja-JP">
                <a:latin typeface="Times New Roman" pitchFamily="18" charset="0"/>
                <a:cs typeface="Times New Roman" pitchFamily="18" charset="0"/>
              </a:rPr>
              <a:t> Cold Box</a:t>
            </a:r>
          </a:p>
        </p:txBody>
      </p:sp>
      <p:sp>
        <p:nvSpPr>
          <p:cNvPr id="3102" name="Text Box 33"/>
          <p:cNvSpPr txBox="1">
            <a:spLocks noChangeArrowheads="1"/>
          </p:cNvSpPr>
          <p:nvPr/>
        </p:nvSpPr>
        <p:spPr bwMode="auto">
          <a:xfrm>
            <a:off x="2506663" y="1635125"/>
            <a:ext cx="1565275" cy="5238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4K</a:t>
            </a:r>
          </a:p>
          <a:p>
            <a:r>
              <a:rPr lang="en-US" altLang="ja-JP" sz="1400">
                <a:latin typeface="Times New Roman" pitchFamily="18" charset="0"/>
                <a:cs typeface="Times New Roman" pitchFamily="18" charset="0"/>
              </a:rPr>
              <a:t>Multi-transfer Line</a:t>
            </a:r>
          </a:p>
        </p:txBody>
      </p:sp>
      <p:cxnSp>
        <p:nvCxnSpPr>
          <p:cNvPr id="50" name="直線コネクタ 49"/>
          <p:cNvCxnSpPr/>
          <p:nvPr/>
        </p:nvCxnSpPr>
        <p:spPr>
          <a:xfrm rot="5400000">
            <a:off x="2792413"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3292475"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4435475"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a:off x="5078413"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a:off x="2935288" y="1706563"/>
            <a:ext cx="500062" cy="158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a:off x="4578350" y="1706563"/>
            <a:ext cx="642938" cy="158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09" name="Text Box 33"/>
          <p:cNvSpPr txBox="1">
            <a:spLocks noChangeArrowheads="1"/>
          </p:cNvSpPr>
          <p:nvPr/>
        </p:nvSpPr>
        <p:spPr bwMode="auto">
          <a:xfrm>
            <a:off x="4221163" y="1849438"/>
            <a:ext cx="1562100"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Helium Gas Piping</a:t>
            </a:r>
          </a:p>
        </p:txBody>
      </p:sp>
      <p:cxnSp>
        <p:nvCxnSpPr>
          <p:cNvPr id="60" name="直線コネクタ 59"/>
          <p:cNvCxnSpPr/>
          <p:nvPr/>
        </p:nvCxnSpPr>
        <p:spPr>
          <a:xfrm rot="5400000">
            <a:off x="6435725"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5400000">
            <a:off x="7078663"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a:off x="6578600" y="1706563"/>
            <a:ext cx="642938" cy="158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13" name="テキスト ボックス 62"/>
          <p:cNvSpPr txBox="1">
            <a:spLocks noChangeArrowheads="1"/>
          </p:cNvSpPr>
          <p:nvPr/>
        </p:nvSpPr>
        <p:spPr bwMode="auto">
          <a:xfrm>
            <a:off x="231775" y="2420938"/>
            <a:ext cx="7827963" cy="132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altLang="ja-JP" sz="2000">
                <a:latin typeface="Times New Roman" pitchFamily="18" charset="0"/>
                <a:cs typeface="Times New Roman" pitchFamily="18" charset="0"/>
              </a:rPr>
              <a:t>There are many option of layout of main components:</a:t>
            </a:r>
          </a:p>
          <a:p>
            <a:endParaRPr lang="en-US" altLang="ja-JP" sz="2000">
              <a:latin typeface="Times New Roman" pitchFamily="18" charset="0"/>
              <a:cs typeface="Times New Roman" pitchFamily="18" charset="0"/>
            </a:endParaRPr>
          </a:p>
          <a:p>
            <a:pPr>
              <a:buFont typeface="Arial" charset="0"/>
              <a:buChar char="•"/>
            </a:pPr>
            <a:r>
              <a:rPr lang="en-US" altLang="ja-JP" sz="2000">
                <a:latin typeface="Times New Roman" pitchFamily="18" charset="0"/>
                <a:cs typeface="Times New Roman" pitchFamily="18" charset="0"/>
              </a:rPr>
              <a:t>4K cold boxes will be installed in the large caverns at the end of access. </a:t>
            </a:r>
          </a:p>
          <a:p>
            <a:pPr>
              <a:buFont typeface="Arial" charset="0"/>
              <a:buChar char="•"/>
            </a:pPr>
            <a:r>
              <a:rPr lang="en-US" altLang="ja-JP" sz="2000">
                <a:latin typeface="Times New Roman" pitchFamily="18" charset="0"/>
                <a:cs typeface="Times New Roman" pitchFamily="18" charset="0"/>
              </a:rPr>
              <a:t>Compressor units will be installed in underground tunnel. </a:t>
            </a:r>
          </a:p>
        </p:txBody>
      </p:sp>
      <p:cxnSp>
        <p:nvCxnSpPr>
          <p:cNvPr id="64" name="直線コネクタ 63"/>
          <p:cNvCxnSpPr/>
          <p:nvPr/>
        </p:nvCxnSpPr>
        <p:spPr>
          <a:xfrm rot="5400000">
            <a:off x="1292225"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rot="5400000">
            <a:off x="1649413" y="1635125"/>
            <a:ext cx="285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1435100" y="1706563"/>
            <a:ext cx="357188" cy="158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17" name="Text Box 33"/>
          <p:cNvSpPr txBox="1">
            <a:spLocks noChangeArrowheads="1"/>
          </p:cNvSpPr>
          <p:nvPr/>
        </p:nvSpPr>
        <p:spPr bwMode="auto">
          <a:xfrm>
            <a:off x="935038" y="1635125"/>
            <a:ext cx="1565275" cy="5238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2K</a:t>
            </a:r>
          </a:p>
          <a:p>
            <a:r>
              <a:rPr lang="en-US" altLang="ja-JP" sz="1400">
                <a:latin typeface="Times New Roman" pitchFamily="18" charset="0"/>
                <a:cs typeface="Times New Roman" pitchFamily="18" charset="0"/>
              </a:rPr>
              <a:t>Multi-transfer Line</a:t>
            </a:r>
          </a:p>
        </p:txBody>
      </p:sp>
      <p:sp>
        <p:nvSpPr>
          <p:cNvPr id="3118" name="Text Box 33"/>
          <p:cNvSpPr txBox="1">
            <a:spLocks noChangeArrowheads="1"/>
          </p:cNvSpPr>
          <p:nvPr/>
        </p:nvSpPr>
        <p:spPr bwMode="auto">
          <a:xfrm>
            <a:off x="1928813" y="6334125"/>
            <a:ext cx="1292225" cy="5238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SC Cavities</a:t>
            </a:r>
          </a:p>
          <a:p>
            <a:r>
              <a:rPr lang="en-US" altLang="ja-JP" sz="1400">
                <a:latin typeface="Times New Roman" pitchFamily="18" charset="0"/>
                <a:cs typeface="Times New Roman" pitchFamily="18" charset="0"/>
              </a:rPr>
              <a:t>in Main Tunnel</a:t>
            </a:r>
          </a:p>
        </p:txBody>
      </p:sp>
      <p:sp>
        <p:nvSpPr>
          <p:cNvPr id="3119" name="Text Box 47"/>
          <p:cNvSpPr txBox="1">
            <a:spLocks noChangeArrowheads="1"/>
          </p:cNvSpPr>
          <p:nvPr/>
        </p:nvSpPr>
        <p:spPr bwMode="auto">
          <a:xfrm>
            <a:off x="6643688" y="4500563"/>
            <a:ext cx="1054100" cy="523875"/>
          </a:xfrm>
          <a:prstGeom prst="rect">
            <a:avLst/>
          </a:prstGeom>
          <a:noFill/>
          <a:ln w="9525">
            <a:noFill/>
            <a:miter lim="800000"/>
            <a:headEnd/>
            <a:tailEnd/>
          </a:ln>
        </p:spPr>
        <p:txBody>
          <a:bodyPr wrap="none">
            <a:spAutoFit/>
          </a:bodyPr>
          <a:lstStyle/>
          <a:p>
            <a:r>
              <a:rPr lang="en-US" altLang="ja-JP" sz="1400">
                <a:latin typeface="Times New Roman" pitchFamily="18" charset="0"/>
                <a:ea typeface="Ebrima" pitchFamily="2" charset="0"/>
                <a:cs typeface="Times New Roman" pitchFamily="18" charset="0"/>
              </a:rPr>
              <a:t>Helium Gas</a:t>
            </a:r>
          </a:p>
          <a:p>
            <a:r>
              <a:rPr lang="en-US" altLang="ja-JP" sz="1400">
                <a:latin typeface="Times New Roman" pitchFamily="18" charset="0"/>
                <a:ea typeface="Ebrima" pitchFamily="2" charset="0"/>
                <a:cs typeface="Times New Roman" pitchFamily="18" charset="0"/>
              </a:rPr>
              <a:t>Compressor</a:t>
            </a:r>
          </a:p>
        </p:txBody>
      </p:sp>
      <p:cxnSp>
        <p:nvCxnSpPr>
          <p:cNvPr id="74" name="直線矢印コネクタ 73"/>
          <p:cNvCxnSpPr/>
          <p:nvPr/>
        </p:nvCxnSpPr>
        <p:spPr>
          <a:xfrm flipV="1">
            <a:off x="4000500" y="5121275"/>
            <a:ext cx="2571750" cy="7366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21" name="Text Box 47"/>
          <p:cNvSpPr txBox="1">
            <a:spLocks noChangeArrowheads="1"/>
          </p:cNvSpPr>
          <p:nvPr/>
        </p:nvSpPr>
        <p:spPr bwMode="auto">
          <a:xfrm>
            <a:off x="3576638" y="5180013"/>
            <a:ext cx="1663700" cy="400050"/>
          </a:xfrm>
          <a:prstGeom prst="rect">
            <a:avLst/>
          </a:prstGeom>
          <a:noFill/>
          <a:ln w="9525">
            <a:noFill/>
            <a:miter lim="800000"/>
            <a:headEnd/>
            <a:tailEnd/>
          </a:ln>
        </p:spPr>
        <p:txBody>
          <a:bodyPr>
            <a:spAutoFit/>
          </a:bodyPr>
          <a:lstStyle/>
          <a:p>
            <a:r>
              <a:rPr lang="en-US" altLang="ja-JP" sz="2000">
                <a:solidFill>
                  <a:schemeClr val="bg2"/>
                </a:solidFill>
                <a:latin typeface="Times New Roman" pitchFamily="18" charset="0"/>
                <a:cs typeface="Times New Roman" pitchFamily="18" charset="0"/>
              </a:rPr>
              <a:t>underground ?</a:t>
            </a:r>
          </a:p>
        </p:txBody>
      </p:sp>
      <p:sp>
        <p:nvSpPr>
          <p:cNvPr id="3122" name="Text Box 47"/>
          <p:cNvSpPr txBox="1">
            <a:spLocks noChangeArrowheads="1"/>
          </p:cNvSpPr>
          <p:nvPr/>
        </p:nvSpPr>
        <p:spPr bwMode="auto">
          <a:xfrm>
            <a:off x="5365750" y="4686300"/>
            <a:ext cx="1154113" cy="400050"/>
          </a:xfrm>
          <a:prstGeom prst="rect">
            <a:avLst/>
          </a:prstGeom>
          <a:noFill/>
          <a:ln w="9525">
            <a:noFill/>
            <a:miter lim="800000"/>
            <a:headEnd/>
            <a:tailEnd/>
          </a:ln>
        </p:spPr>
        <p:txBody>
          <a:bodyPr>
            <a:spAutoFit/>
          </a:bodyPr>
          <a:lstStyle/>
          <a:p>
            <a:r>
              <a:rPr lang="en-US" altLang="ja-JP" sz="2000">
                <a:solidFill>
                  <a:schemeClr val="bg2"/>
                </a:solidFill>
                <a:latin typeface="Times New Roman" pitchFamily="18" charset="0"/>
                <a:cs typeface="Times New Roman" pitchFamily="18" charset="0"/>
              </a:rPr>
              <a:t>surface ?</a:t>
            </a:r>
          </a:p>
        </p:txBody>
      </p:sp>
      <p:sp>
        <p:nvSpPr>
          <p:cNvPr id="3123" name="Text Box 40"/>
          <p:cNvSpPr txBox="1">
            <a:spLocks noChangeArrowheads="1"/>
          </p:cNvSpPr>
          <p:nvPr/>
        </p:nvSpPr>
        <p:spPr bwMode="auto">
          <a:xfrm>
            <a:off x="5403850" y="5614988"/>
            <a:ext cx="1239838" cy="307975"/>
          </a:xfrm>
          <a:prstGeom prst="rect">
            <a:avLst/>
          </a:prstGeom>
          <a:noFill/>
          <a:ln w="9525">
            <a:noFill/>
            <a:miter lim="800000"/>
            <a:headEnd/>
            <a:tailEnd/>
          </a:ln>
        </p:spPr>
        <p:txBody>
          <a:bodyPr wrap="none">
            <a:spAutoFit/>
          </a:bodyPr>
          <a:lstStyle/>
          <a:p>
            <a:r>
              <a:rPr lang="en-US" altLang="ja-JP" sz="1400">
                <a:latin typeface="Times New Roman" pitchFamily="18" charset="0"/>
                <a:cs typeface="Times New Roman" pitchFamily="18" charset="0"/>
              </a:rPr>
              <a:t>Access Tunnel</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57</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6510020" y="5726429"/>
            <a:ext cx="1803654" cy="4846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827088" y="2276475"/>
            <a:ext cx="7991475" cy="6477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altLang="ja-JP" sz="3200" b="1" i="1" smtClean="0">
                <a:solidFill>
                  <a:srgbClr val="000066"/>
                </a:solidFill>
              </a:rPr>
              <a:t>for Asian Single Tunnel Configuration</a:t>
            </a:r>
            <a:r>
              <a:rPr lang="en-US" altLang="ja-JP" sz="2800" b="1" i="1" smtClean="0">
                <a:solidFill>
                  <a:srgbClr val="000066"/>
                </a:solidFill>
              </a:rPr>
              <a:t> </a:t>
            </a:r>
          </a:p>
        </p:txBody>
      </p:sp>
      <p:sp>
        <p:nvSpPr>
          <p:cNvPr id="3075" name="Rectangle 3"/>
          <p:cNvSpPr>
            <a:spLocks noGrp="1" noChangeArrowheads="1"/>
          </p:cNvSpPr>
          <p:nvPr>
            <p:ph type="subTitle" idx="1"/>
          </p:nvPr>
        </p:nvSpPr>
        <p:spPr bwMode="auto">
          <a:xfrm>
            <a:off x="827088" y="1701800"/>
            <a:ext cx="4032250" cy="5746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algn="l" eaLnBrk="1" hangingPunct="1">
              <a:lnSpc>
                <a:spcPct val="80000"/>
              </a:lnSpc>
            </a:pPr>
            <a:r>
              <a:rPr lang="en-US" altLang="ja-JP" sz="3600" b="1" i="1" smtClean="0">
                <a:solidFill>
                  <a:srgbClr val="006600"/>
                </a:solidFill>
              </a:rPr>
              <a:t>Design Progress</a:t>
            </a:r>
            <a:r>
              <a:rPr lang="en-US" altLang="ja-JP" sz="2400" b="1" i="1" smtClean="0">
                <a:solidFill>
                  <a:srgbClr val="339933"/>
                </a:solidFill>
              </a:rPr>
              <a:t> </a:t>
            </a:r>
            <a:endParaRPr lang="en-US" altLang="ja-JP" sz="2400" smtClean="0"/>
          </a:p>
        </p:txBody>
      </p:sp>
      <p:sp>
        <p:nvSpPr>
          <p:cNvPr id="3076" name="Text Box 4"/>
          <p:cNvSpPr txBox="1">
            <a:spLocks noChangeArrowheads="1"/>
          </p:cNvSpPr>
          <p:nvPr/>
        </p:nvSpPr>
        <p:spPr bwMode="auto">
          <a:xfrm>
            <a:off x="3203575" y="4724400"/>
            <a:ext cx="2808288" cy="396875"/>
          </a:xfrm>
          <a:prstGeom prst="rect">
            <a:avLst/>
          </a:prstGeom>
          <a:noFill/>
          <a:ln w="9525">
            <a:noFill/>
            <a:miter lim="800000"/>
            <a:headEnd/>
            <a:tailEnd/>
          </a:ln>
        </p:spPr>
        <p:txBody>
          <a:bodyPr>
            <a:spAutoFit/>
          </a:bodyPr>
          <a:lstStyle/>
          <a:p>
            <a:pPr>
              <a:spcBef>
                <a:spcPct val="50000"/>
              </a:spcBef>
            </a:pPr>
            <a:r>
              <a:rPr lang="en-US" altLang="ja-JP" sz="2000">
                <a:solidFill>
                  <a:srgbClr val="000066"/>
                </a:solidFill>
              </a:rPr>
              <a:t>Masanobu Miyahara</a:t>
            </a:r>
          </a:p>
        </p:txBody>
      </p:sp>
      <p:sp>
        <p:nvSpPr>
          <p:cNvPr id="3077" name="Text Box 5"/>
          <p:cNvSpPr txBox="1">
            <a:spLocks noChangeArrowheads="1"/>
          </p:cNvSpPr>
          <p:nvPr/>
        </p:nvSpPr>
        <p:spPr bwMode="auto">
          <a:xfrm>
            <a:off x="3995738" y="5300663"/>
            <a:ext cx="863600" cy="396875"/>
          </a:xfrm>
          <a:prstGeom prst="rect">
            <a:avLst/>
          </a:prstGeom>
          <a:noFill/>
          <a:ln w="9525">
            <a:noFill/>
            <a:miter lim="800000"/>
            <a:headEnd/>
            <a:tailEnd/>
          </a:ln>
        </p:spPr>
        <p:txBody>
          <a:bodyPr>
            <a:spAutoFit/>
          </a:bodyPr>
          <a:lstStyle/>
          <a:p>
            <a:pPr>
              <a:spcBef>
                <a:spcPct val="50000"/>
              </a:spcBef>
            </a:pPr>
            <a:r>
              <a:rPr lang="en-US" altLang="ja-JP" sz="2000">
                <a:solidFill>
                  <a:srgbClr val="000066"/>
                </a:solidFill>
              </a:rPr>
              <a:t>KEK</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6"/>
          <p:cNvSpPr>
            <a:spLocks noGrp="1" noChangeArrowheads="1"/>
          </p:cNvSpPr>
          <p:nvPr>
            <p:ph type="ftr" sz="quarter" idx="4294967295"/>
          </p:nvPr>
        </p:nvSpPr>
        <p:spPr>
          <a:xfrm>
            <a:off x="2555875" y="6245225"/>
            <a:ext cx="4176713" cy="476250"/>
          </a:xfrm>
          <a:prstGeom prst="rect">
            <a:avLst/>
          </a:prstGeom>
          <a:ln/>
        </p:spPr>
        <p:txBody>
          <a:bodyPr/>
          <a:lstStyle/>
          <a:p>
            <a:r>
              <a:rPr lang="en-US" altLang="ja-JP"/>
              <a:t>International Workshop on Linear Colliders 2010</a:t>
            </a:r>
            <a:endParaRPr lang="ja-JP" altLang="en-US"/>
          </a:p>
        </p:txBody>
      </p:sp>
      <p:sp>
        <p:nvSpPr>
          <p:cNvPr id="22" name="Rectangle 7"/>
          <p:cNvSpPr>
            <a:spLocks noGrp="1" noChangeArrowheads="1"/>
          </p:cNvSpPr>
          <p:nvPr>
            <p:ph type="sldNum" sz="quarter" idx="4294967295"/>
          </p:nvPr>
        </p:nvSpPr>
        <p:spPr>
          <a:xfrm>
            <a:off x="6553200" y="6245225"/>
            <a:ext cx="2133600" cy="476250"/>
          </a:xfrm>
          <a:prstGeom prst="rect">
            <a:avLst/>
          </a:prstGeom>
          <a:ln/>
        </p:spPr>
        <p:txBody>
          <a:bodyPr/>
          <a:lstStyle/>
          <a:p>
            <a:fld id="{B00A710D-2147-444B-90FE-69D5F07B72D9}" type="slidenum">
              <a:rPr lang="ja-JP" altLang="en-US"/>
              <a:pPr/>
              <a:t>59</a:t>
            </a:fld>
            <a:endParaRPr lang="en-US" altLang="ja-JP"/>
          </a:p>
        </p:txBody>
      </p:sp>
      <p:sp>
        <p:nvSpPr>
          <p:cNvPr id="1027" name="Text Box 2"/>
          <p:cNvSpPr txBox="1">
            <a:spLocks noChangeArrowheads="1"/>
          </p:cNvSpPr>
          <p:nvPr/>
        </p:nvSpPr>
        <p:spPr bwMode="auto">
          <a:xfrm>
            <a:off x="611188" y="836613"/>
            <a:ext cx="8064500" cy="701675"/>
          </a:xfrm>
          <a:prstGeom prst="rect">
            <a:avLst/>
          </a:prstGeom>
          <a:noFill/>
          <a:ln w="9525">
            <a:noFill/>
            <a:miter lim="800000"/>
            <a:headEnd/>
            <a:tailEnd/>
          </a:ln>
        </p:spPr>
        <p:txBody>
          <a:bodyPr>
            <a:spAutoFit/>
          </a:bodyPr>
          <a:lstStyle/>
          <a:p>
            <a:pPr>
              <a:spcBef>
                <a:spcPct val="50000"/>
              </a:spcBef>
            </a:pPr>
            <a:r>
              <a:rPr lang="en-US" altLang="ja-JP" sz="3200" b="1">
                <a:solidFill>
                  <a:srgbClr val="000066"/>
                </a:solidFill>
              </a:rPr>
              <a:t>Tunnel Spacing  (ML-T &amp; Sub-T)</a:t>
            </a:r>
            <a:r>
              <a:rPr lang="en-US" altLang="ja-JP" sz="4000" b="1">
                <a:solidFill>
                  <a:srgbClr val="000066"/>
                </a:solidFill>
              </a:rPr>
              <a:t> </a:t>
            </a:r>
            <a:endParaRPr lang="ja-JP" altLang="en-US" sz="4000" b="1">
              <a:solidFill>
                <a:srgbClr val="000066"/>
              </a:solidFill>
            </a:endParaRPr>
          </a:p>
        </p:txBody>
      </p:sp>
      <p:graphicFrame>
        <p:nvGraphicFramePr>
          <p:cNvPr id="1026" name="Object 3"/>
          <p:cNvGraphicFramePr>
            <a:graphicFrameLocks noChangeAspect="1"/>
          </p:cNvGraphicFramePr>
          <p:nvPr/>
        </p:nvGraphicFramePr>
        <p:xfrm>
          <a:off x="0" y="1484313"/>
          <a:ext cx="9144000" cy="4752975"/>
        </p:xfrm>
        <a:graphic>
          <a:graphicData uri="http://schemas.openxmlformats.org/presentationml/2006/ole">
            <p:oleObj spid="_x0000_s88066" name="JWC" r:id="rId4" imgW="12398040" imgH="6107400" progId="">
              <p:embed/>
            </p:oleObj>
          </a:graphicData>
        </a:graphic>
      </p:graphicFrame>
      <p:sp>
        <p:nvSpPr>
          <p:cNvPr id="1028" name="Rectangle 4"/>
          <p:cNvSpPr>
            <a:spLocks noChangeArrowheads="1"/>
          </p:cNvSpPr>
          <p:nvPr/>
        </p:nvSpPr>
        <p:spPr bwMode="auto">
          <a:xfrm>
            <a:off x="5651500" y="4581525"/>
            <a:ext cx="792163" cy="217488"/>
          </a:xfrm>
          <a:prstGeom prst="rect">
            <a:avLst/>
          </a:prstGeom>
          <a:solidFill>
            <a:schemeClr val="hlink"/>
          </a:solidFill>
          <a:ln w="9525">
            <a:noFill/>
            <a:miter lim="800000"/>
            <a:headEnd/>
            <a:tailEnd/>
          </a:ln>
        </p:spPr>
        <p:txBody>
          <a:bodyPr wrap="none" anchor="ctr"/>
          <a:lstStyle/>
          <a:p>
            <a:endParaRPr lang="ja-JP" altLang="en-US"/>
          </a:p>
        </p:txBody>
      </p:sp>
      <p:sp>
        <p:nvSpPr>
          <p:cNvPr id="1029" name="Text Box 5"/>
          <p:cNvSpPr txBox="1">
            <a:spLocks noChangeArrowheads="1"/>
          </p:cNvSpPr>
          <p:nvPr/>
        </p:nvSpPr>
        <p:spPr bwMode="auto">
          <a:xfrm>
            <a:off x="2987675" y="1844675"/>
            <a:ext cx="3024188" cy="366713"/>
          </a:xfrm>
          <a:prstGeom prst="rect">
            <a:avLst/>
          </a:prstGeom>
          <a:solidFill>
            <a:schemeClr val="hlink"/>
          </a:solidFill>
          <a:ln w="9525">
            <a:noFill/>
            <a:miter lim="800000"/>
            <a:headEnd/>
            <a:tailEnd/>
          </a:ln>
        </p:spPr>
        <p:txBody>
          <a:bodyPr>
            <a:spAutoFit/>
          </a:bodyPr>
          <a:lstStyle/>
          <a:p>
            <a:pPr>
              <a:spcBef>
                <a:spcPct val="50000"/>
              </a:spcBef>
            </a:pPr>
            <a:r>
              <a:rPr lang="en-US" altLang="ja-JP" b="1">
                <a:solidFill>
                  <a:schemeClr val="bg1"/>
                </a:solidFill>
              </a:rPr>
              <a:t>Isolation Distance</a:t>
            </a:r>
            <a:r>
              <a:rPr lang="en-US" altLang="ja-JP" b="1"/>
              <a:t> </a:t>
            </a:r>
            <a:r>
              <a:rPr lang="en-US" altLang="ja-JP" b="1">
                <a:solidFill>
                  <a:srgbClr val="FF3300"/>
                </a:solidFill>
              </a:rPr>
              <a:t>10.0m</a:t>
            </a:r>
          </a:p>
        </p:txBody>
      </p:sp>
      <p:sp>
        <p:nvSpPr>
          <p:cNvPr id="1030" name="Text Box 6"/>
          <p:cNvSpPr txBox="1">
            <a:spLocks noChangeArrowheads="1"/>
          </p:cNvSpPr>
          <p:nvPr/>
        </p:nvSpPr>
        <p:spPr bwMode="auto">
          <a:xfrm rot="-5400000">
            <a:off x="3927476" y="4433887"/>
            <a:ext cx="792162" cy="366713"/>
          </a:xfrm>
          <a:prstGeom prst="rect">
            <a:avLst/>
          </a:prstGeom>
          <a:solidFill>
            <a:schemeClr val="hlink"/>
          </a:solidFill>
          <a:ln w="9525">
            <a:noFill/>
            <a:miter lim="800000"/>
            <a:headEnd/>
            <a:tailEnd/>
          </a:ln>
        </p:spPr>
        <p:txBody>
          <a:bodyPr>
            <a:spAutoFit/>
          </a:bodyPr>
          <a:lstStyle/>
          <a:p>
            <a:pPr>
              <a:spcBef>
                <a:spcPct val="50000"/>
              </a:spcBef>
            </a:pPr>
            <a:r>
              <a:rPr lang="en-US" altLang="ja-JP" b="1">
                <a:solidFill>
                  <a:srgbClr val="FF3300"/>
                </a:solidFill>
              </a:rPr>
              <a:t>3.0m</a:t>
            </a:r>
          </a:p>
        </p:txBody>
      </p:sp>
      <p:sp>
        <p:nvSpPr>
          <p:cNvPr id="1031" name="Line 7"/>
          <p:cNvSpPr>
            <a:spLocks noChangeShapeType="1"/>
          </p:cNvSpPr>
          <p:nvPr/>
        </p:nvSpPr>
        <p:spPr bwMode="auto">
          <a:xfrm flipV="1">
            <a:off x="5508625" y="4221163"/>
            <a:ext cx="1295400" cy="1728787"/>
          </a:xfrm>
          <a:prstGeom prst="line">
            <a:avLst/>
          </a:prstGeom>
          <a:noFill/>
          <a:ln w="9525">
            <a:solidFill>
              <a:srgbClr val="FF0000"/>
            </a:solidFill>
            <a:round/>
            <a:headEnd/>
            <a:tailEnd type="triangle" w="med" len="med"/>
          </a:ln>
        </p:spPr>
        <p:txBody>
          <a:bodyPr/>
          <a:lstStyle/>
          <a:p>
            <a:endParaRPr lang="en-GB"/>
          </a:p>
        </p:txBody>
      </p:sp>
      <p:sp>
        <p:nvSpPr>
          <p:cNvPr id="1032" name="Text Box 8"/>
          <p:cNvSpPr txBox="1">
            <a:spLocks noChangeArrowheads="1"/>
          </p:cNvSpPr>
          <p:nvPr/>
        </p:nvSpPr>
        <p:spPr bwMode="auto">
          <a:xfrm>
            <a:off x="3348038" y="5805488"/>
            <a:ext cx="2087562" cy="366712"/>
          </a:xfrm>
          <a:prstGeom prst="rect">
            <a:avLst/>
          </a:prstGeom>
          <a:noFill/>
          <a:ln w="9525">
            <a:noFill/>
            <a:miter lim="800000"/>
            <a:headEnd/>
            <a:tailEnd/>
          </a:ln>
        </p:spPr>
        <p:txBody>
          <a:bodyPr>
            <a:spAutoFit/>
          </a:bodyPr>
          <a:lstStyle/>
          <a:p>
            <a:pPr>
              <a:spcBef>
                <a:spcPct val="50000"/>
              </a:spcBef>
            </a:pPr>
            <a:endParaRPr lang="ja-JP" altLang="en-US"/>
          </a:p>
        </p:txBody>
      </p:sp>
      <p:sp>
        <p:nvSpPr>
          <p:cNvPr id="1033" name="Rectangle 9"/>
          <p:cNvSpPr>
            <a:spLocks noChangeArrowheads="1"/>
          </p:cNvSpPr>
          <p:nvPr/>
        </p:nvSpPr>
        <p:spPr bwMode="auto">
          <a:xfrm>
            <a:off x="5867400" y="5516563"/>
            <a:ext cx="2952750" cy="144462"/>
          </a:xfrm>
          <a:prstGeom prst="rect">
            <a:avLst/>
          </a:prstGeom>
          <a:solidFill>
            <a:schemeClr val="hlink"/>
          </a:solidFill>
          <a:ln w="9525">
            <a:noFill/>
            <a:miter lim="800000"/>
            <a:headEnd/>
            <a:tailEnd/>
          </a:ln>
        </p:spPr>
        <p:txBody>
          <a:bodyPr wrap="none" anchor="ctr"/>
          <a:lstStyle/>
          <a:p>
            <a:endParaRPr lang="ja-JP" altLang="en-US"/>
          </a:p>
        </p:txBody>
      </p:sp>
      <p:sp>
        <p:nvSpPr>
          <p:cNvPr id="1034" name="Text Box 10"/>
          <p:cNvSpPr txBox="1">
            <a:spLocks noChangeArrowheads="1"/>
          </p:cNvSpPr>
          <p:nvPr/>
        </p:nvSpPr>
        <p:spPr bwMode="auto">
          <a:xfrm>
            <a:off x="6877050" y="5516563"/>
            <a:ext cx="1008063" cy="366712"/>
          </a:xfrm>
          <a:prstGeom prst="rect">
            <a:avLst/>
          </a:prstGeom>
          <a:solidFill>
            <a:schemeClr val="hlink"/>
          </a:solidFill>
          <a:ln w="9525">
            <a:noFill/>
            <a:miter lim="800000"/>
            <a:headEnd/>
            <a:tailEnd/>
          </a:ln>
        </p:spPr>
        <p:txBody>
          <a:bodyPr>
            <a:spAutoFit/>
          </a:bodyPr>
          <a:lstStyle/>
          <a:p>
            <a:pPr>
              <a:spcBef>
                <a:spcPct val="50000"/>
              </a:spcBef>
            </a:pPr>
            <a:r>
              <a:rPr lang="en-US" altLang="ja-JP" b="1">
                <a:solidFill>
                  <a:srgbClr val="FFCC00"/>
                </a:solidFill>
              </a:rPr>
              <a:t>5.2m</a:t>
            </a:r>
          </a:p>
        </p:txBody>
      </p:sp>
      <p:sp>
        <p:nvSpPr>
          <p:cNvPr id="1035" name="Rectangle 12"/>
          <p:cNvSpPr>
            <a:spLocks noChangeArrowheads="1"/>
          </p:cNvSpPr>
          <p:nvPr/>
        </p:nvSpPr>
        <p:spPr bwMode="auto">
          <a:xfrm>
            <a:off x="755650" y="2276475"/>
            <a:ext cx="1800225" cy="287338"/>
          </a:xfrm>
          <a:prstGeom prst="rect">
            <a:avLst/>
          </a:prstGeom>
          <a:solidFill>
            <a:schemeClr val="hlink"/>
          </a:solidFill>
          <a:ln w="9525">
            <a:noFill/>
            <a:miter lim="800000"/>
            <a:headEnd/>
            <a:tailEnd/>
          </a:ln>
        </p:spPr>
        <p:txBody>
          <a:bodyPr wrap="none" anchor="ctr"/>
          <a:lstStyle/>
          <a:p>
            <a:endParaRPr lang="ja-JP" altLang="en-US"/>
          </a:p>
        </p:txBody>
      </p:sp>
      <p:sp>
        <p:nvSpPr>
          <p:cNvPr id="1036" name="Text Box 11"/>
          <p:cNvSpPr txBox="1">
            <a:spLocks noChangeArrowheads="1"/>
          </p:cNvSpPr>
          <p:nvPr/>
        </p:nvSpPr>
        <p:spPr bwMode="auto">
          <a:xfrm>
            <a:off x="1476375" y="2276475"/>
            <a:ext cx="720725" cy="366713"/>
          </a:xfrm>
          <a:prstGeom prst="rect">
            <a:avLst/>
          </a:prstGeom>
          <a:solidFill>
            <a:schemeClr val="hlink"/>
          </a:solidFill>
          <a:ln w="9525">
            <a:noFill/>
            <a:miter lim="800000"/>
            <a:headEnd/>
            <a:tailEnd/>
          </a:ln>
        </p:spPr>
        <p:txBody>
          <a:bodyPr>
            <a:spAutoFit/>
          </a:bodyPr>
          <a:lstStyle/>
          <a:p>
            <a:pPr>
              <a:spcBef>
                <a:spcPct val="50000"/>
              </a:spcBef>
            </a:pPr>
            <a:r>
              <a:rPr lang="en-US" altLang="ja-JP" b="1">
                <a:solidFill>
                  <a:srgbClr val="FFCC00"/>
                </a:solidFill>
              </a:rPr>
              <a:t>4.1m</a:t>
            </a:r>
          </a:p>
        </p:txBody>
      </p:sp>
      <p:sp>
        <p:nvSpPr>
          <p:cNvPr id="1037" name="Text Box 13"/>
          <p:cNvSpPr txBox="1">
            <a:spLocks noChangeArrowheads="1"/>
          </p:cNvSpPr>
          <p:nvPr/>
        </p:nvSpPr>
        <p:spPr bwMode="auto">
          <a:xfrm>
            <a:off x="5076825" y="5876925"/>
            <a:ext cx="2879725" cy="396875"/>
          </a:xfrm>
          <a:prstGeom prst="rect">
            <a:avLst/>
          </a:prstGeom>
          <a:noFill/>
          <a:ln w="9525">
            <a:noFill/>
            <a:miter lim="800000"/>
            <a:headEnd/>
            <a:tailEnd/>
          </a:ln>
        </p:spPr>
        <p:txBody>
          <a:bodyPr>
            <a:spAutoFit/>
          </a:bodyPr>
          <a:lstStyle/>
          <a:p>
            <a:pPr>
              <a:spcBef>
                <a:spcPct val="50000"/>
              </a:spcBef>
            </a:pPr>
            <a:r>
              <a:rPr lang="en-US" altLang="ja-JP" sz="2000" b="1">
                <a:solidFill>
                  <a:schemeClr val="bg1"/>
                </a:solidFill>
              </a:rPr>
              <a:t>Track Bed Concrete</a:t>
            </a:r>
          </a:p>
        </p:txBody>
      </p:sp>
      <p:sp>
        <p:nvSpPr>
          <p:cNvPr id="1038" name="Rectangle 14"/>
          <p:cNvSpPr>
            <a:spLocks noChangeArrowheads="1"/>
          </p:cNvSpPr>
          <p:nvPr/>
        </p:nvSpPr>
        <p:spPr bwMode="auto">
          <a:xfrm>
            <a:off x="6372225" y="4941888"/>
            <a:ext cx="1584325" cy="574675"/>
          </a:xfrm>
          <a:prstGeom prst="rect">
            <a:avLst/>
          </a:prstGeom>
          <a:solidFill>
            <a:schemeClr val="hlink"/>
          </a:solidFill>
          <a:ln w="9525">
            <a:noFill/>
            <a:miter lim="800000"/>
            <a:headEnd/>
            <a:tailEnd/>
          </a:ln>
        </p:spPr>
        <p:txBody>
          <a:bodyPr wrap="none" anchor="ctr"/>
          <a:lstStyle/>
          <a:p>
            <a:endParaRPr lang="ja-JP" altLang="en-US"/>
          </a:p>
        </p:txBody>
      </p:sp>
      <p:sp>
        <p:nvSpPr>
          <p:cNvPr id="1039" name="Line 15"/>
          <p:cNvSpPr>
            <a:spLocks noChangeShapeType="1"/>
          </p:cNvSpPr>
          <p:nvPr/>
        </p:nvSpPr>
        <p:spPr bwMode="auto">
          <a:xfrm flipV="1">
            <a:off x="684213" y="4581525"/>
            <a:ext cx="647700" cy="1439863"/>
          </a:xfrm>
          <a:prstGeom prst="line">
            <a:avLst/>
          </a:prstGeom>
          <a:noFill/>
          <a:ln w="9525">
            <a:solidFill>
              <a:srgbClr val="FF0000"/>
            </a:solidFill>
            <a:round/>
            <a:headEnd/>
            <a:tailEnd type="triangle" w="med" len="med"/>
          </a:ln>
        </p:spPr>
        <p:txBody>
          <a:bodyPr/>
          <a:lstStyle/>
          <a:p>
            <a:endParaRPr lang="en-GB"/>
          </a:p>
        </p:txBody>
      </p:sp>
      <p:sp>
        <p:nvSpPr>
          <p:cNvPr id="1040" name="Text Box 16"/>
          <p:cNvSpPr txBox="1">
            <a:spLocks noChangeArrowheads="1"/>
          </p:cNvSpPr>
          <p:nvPr/>
        </p:nvSpPr>
        <p:spPr bwMode="auto">
          <a:xfrm>
            <a:off x="539750" y="5949950"/>
            <a:ext cx="2160588" cy="396875"/>
          </a:xfrm>
          <a:prstGeom prst="rect">
            <a:avLst/>
          </a:prstGeom>
          <a:noFill/>
          <a:ln w="9525">
            <a:noFill/>
            <a:miter lim="800000"/>
            <a:headEnd/>
            <a:tailEnd/>
          </a:ln>
        </p:spPr>
        <p:txBody>
          <a:bodyPr>
            <a:spAutoFit/>
          </a:bodyPr>
          <a:lstStyle/>
          <a:p>
            <a:pPr>
              <a:spcBef>
                <a:spcPct val="50000"/>
              </a:spcBef>
            </a:pPr>
            <a:r>
              <a:rPr lang="en-US" altLang="ja-JP" sz="2000" b="1">
                <a:solidFill>
                  <a:schemeClr val="bg1"/>
                </a:solidFill>
              </a:rPr>
              <a:t>Cooling Water</a:t>
            </a:r>
          </a:p>
        </p:txBody>
      </p:sp>
      <p:sp>
        <p:nvSpPr>
          <p:cNvPr id="1041" name="Line 18"/>
          <p:cNvSpPr>
            <a:spLocks noChangeShapeType="1"/>
          </p:cNvSpPr>
          <p:nvPr/>
        </p:nvSpPr>
        <p:spPr bwMode="auto">
          <a:xfrm flipH="1" flipV="1">
            <a:off x="1908175" y="5516563"/>
            <a:ext cx="576263" cy="360362"/>
          </a:xfrm>
          <a:prstGeom prst="line">
            <a:avLst/>
          </a:prstGeom>
          <a:noFill/>
          <a:ln w="9525">
            <a:solidFill>
              <a:srgbClr val="FF0000"/>
            </a:solidFill>
            <a:round/>
            <a:headEnd/>
            <a:tailEnd type="triangle" w="med" len="med"/>
          </a:ln>
        </p:spPr>
        <p:txBody>
          <a:bodyPr/>
          <a:lstStyle/>
          <a:p>
            <a:endParaRPr lang="en-GB"/>
          </a:p>
        </p:txBody>
      </p:sp>
      <p:sp>
        <p:nvSpPr>
          <p:cNvPr id="1042" name="Text Box 19"/>
          <p:cNvSpPr txBox="1">
            <a:spLocks noChangeArrowheads="1"/>
          </p:cNvSpPr>
          <p:nvPr/>
        </p:nvSpPr>
        <p:spPr bwMode="auto">
          <a:xfrm>
            <a:off x="2411413" y="5661025"/>
            <a:ext cx="2160587" cy="396875"/>
          </a:xfrm>
          <a:prstGeom prst="rect">
            <a:avLst/>
          </a:prstGeom>
          <a:solidFill>
            <a:schemeClr val="hlink"/>
          </a:solidFill>
          <a:ln w="9525">
            <a:noFill/>
            <a:miter lim="800000"/>
            <a:headEnd/>
            <a:tailEnd/>
          </a:ln>
        </p:spPr>
        <p:txBody>
          <a:bodyPr>
            <a:spAutoFit/>
          </a:bodyPr>
          <a:lstStyle/>
          <a:p>
            <a:pPr>
              <a:spcBef>
                <a:spcPct val="50000"/>
              </a:spcBef>
            </a:pPr>
            <a:r>
              <a:rPr lang="en-US" altLang="ja-JP" sz="2000" b="1">
                <a:solidFill>
                  <a:schemeClr val="bg1"/>
                </a:solidFill>
              </a:rPr>
              <a:t>Drainage Canal</a:t>
            </a:r>
          </a:p>
        </p:txBody>
      </p:sp>
      <p:sp>
        <p:nvSpPr>
          <p:cNvPr id="1043" name="Rectangle 4"/>
          <p:cNvSpPr>
            <a:spLocks noChangeArrowheads="1"/>
          </p:cNvSpPr>
          <p:nvPr/>
        </p:nvSpPr>
        <p:spPr bwMode="auto">
          <a:xfrm>
            <a:off x="6588125" y="2060575"/>
            <a:ext cx="1728788" cy="360363"/>
          </a:xfrm>
          <a:prstGeom prst="rect">
            <a:avLst/>
          </a:prstGeom>
          <a:solidFill>
            <a:schemeClr val="hlink"/>
          </a:solidFill>
          <a:ln w="9525">
            <a:noFill/>
            <a:miter lim="800000"/>
            <a:headEnd/>
            <a:tailEnd/>
          </a:ln>
        </p:spPr>
        <p:txBody>
          <a:bodyPr wrap="none" anchor="ctr"/>
          <a:lstStyle/>
          <a:p>
            <a:r>
              <a:rPr lang="en-US" altLang="ja-JP" sz="2400" b="1">
                <a:solidFill>
                  <a:srgbClr val="FFCC00"/>
                </a:solidFill>
              </a:rPr>
              <a:t> ML-Tunnel</a:t>
            </a:r>
          </a:p>
        </p:txBody>
      </p:sp>
      <p:sp>
        <p:nvSpPr>
          <p:cNvPr id="1044" name="Rectangle 4"/>
          <p:cNvSpPr>
            <a:spLocks noChangeArrowheads="1"/>
          </p:cNvSpPr>
          <p:nvPr/>
        </p:nvSpPr>
        <p:spPr bwMode="auto">
          <a:xfrm>
            <a:off x="971550" y="3500438"/>
            <a:ext cx="1800225" cy="360362"/>
          </a:xfrm>
          <a:prstGeom prst="rect">
            <a:avLst/>
          </a:prstGeom>
          <a:solidFill>
            <a:schemeClr val="hlink"/>
          </a:solidFill>
          <a:ln w="9525">
            <a:noFill/>
            <a:miter lim="800000"/>
            <a:headEnd/>
            <a:tailEnd/>
          </a:ln>
        </p:spPr>
        <p:txBody>
          <a:bodyPr wrap="none" anchor="ctr"/>
          <a:lstStyle/>
          <a:p>
            <a:r>
              <a:rPr lang="en-US" altLang="ja-JP" sz="2400" b="1">
                <a:solidFill>
                  <a:srgbClr val="FFCC00"/>
                </a:solidFill>
              </a:rPr>
              <a:t> Sub-Tunnel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u pied de page 4"/>
          <p:cNvSpPr>
            <a:spLocks noGrp="1"/>
          </p:cNvSpPr>
          <p:nvPr>
            <p:ph type="ftr" sz="quarter" idx="4294967295"/>
          </p:nvPr>
        </p:nvSpPr>
        <p:spPr>
          <a:xfrm>
            <a:off x="142435" y="6195060"/>
            <a:ext cx="2894685" cy="133350"/>
          </a:xfrm>
          <a:prstGeom prst="rect">
            <a:avLst/>
          </a:prstGeom>
          <a:noFill/>
        </p:spPr>
        <p:txBody>
          <a:bodyPr/>
          <a:lstStyle/>
          <a:p>
            <a:r>
              <a:rPr lang="en-US" dirty="0"/>
              <a:t>Alain </a:t>
            </a:r>
            <a:r>
              <a:rPr lang="en-US" dirty="0" err="1"/>
              <a:t>Hervé</a:t>
            </a:r>
            <a:r>
              <a:rPr lang="en-US" dirty="0"/>
              <a:t>, CLIC08 Workshop,  16 October 2008</a:t>
            </a:r>
          </a:p>
        </p:txBody>
      </p:sp>
      <p:sp>
        <p:nvSpPr>
          <p:cNvPr id="23555" name="Espace réservé du numéro de diapositive 5"/>
          <p:cNvSpPr>
            <a:spLocks noGrp="1"/>
          </p:cNvSpPr>
          <p:nvPr>
            <p:ph type="sldNum" sz="quarter" idx="12"/>
          </p:nvPr>
        </p:nvSpPr>
        <p:spPr>
          <a:noFill/>
        </p:spPr>
        <p:txBody>
          <a:bodyPr/>
          <a:lstStyle/>
          <a:p>
            <a:fld id="{2065ADF0-D07F-4908-9F96-5B4B920F4D3C}" type="slidenum">
              <a:rPr lang="en-US"/>
              <a:pPr/>
              <a:t>6</a:t>
            </a:fld>
            <a:endParaRPr lang="en-US"/>
          </a:p>
        </p:txBody>
      </p:sp>
      <p:sp>
        <p:nvSpPr>
          <p:cNvPr id="23556" name="Rectangle 2"/>
          <p:cNvSpPr>
            <a:spLocks noGrp="1" noChangeArrowheads="1"/>
          </p:cNvSpPr>
          <p:nvPr>
            <p:ph type="title"/>
          </p:nvPr>
        </p:nvSpPr>
        <p:spPr/>
        <p:txBody>
          <a:bodyPr/>
          <a:lstStyle/>
          <a:p>
            <a:r>
              <a:rPr lang="en-GB" smtClean="0">
                <a:ea typeface="ＭＳ Ｐゴシック" charset="-128"/>
              </a:rPr>
              <a:t>Both detectors on a platform</a:t>
            </a:r>
            <a:endParaRPr lang="en-US" smtClean="0">
              <a:ea typeface="ＭＳ Ｐゴシック" charset="-128"/>
            </a:endParaRPr>
          </a:p>
        </p:txBody>
      </p:sp>
      <p:pic>
        <p:nvPicPr>
          <p:cNvPr id="23557" name="Picture 2" descr="allplat"/>
          <p:cNvPicPr>
            <a:picLocks noChangeAspect="1" noChangeArrowheads="1"/>
          </p:cNvPicPr>
          <p:nvPr/>
        </p:nvPicPr>
        <p:blipFill>
          <a:blip r:embed="rId3"/>
          <a:srcRect/>
          <a:stretch>
            <a:fillRect/>
          </a:stretch>
        </p:blipFill>
        <p:spPr bwMode="auto">
          <a:xfrm>
            <a:off x="245305" y="1181101"/>
            <a:ext cx="8189985" cy="5649913"/>
          </a:xfrm>
          <a:prstGeom prst="rect">
            <a:avLst/>
          </a:prstGeom>
          <a:noFill/>
          <a:ln w="9525">
            <a:noFill/>
            <a:miter lim="800000"/>
            <a:headEnd/>
            <a:tailEnd/>
          </a:ln>
        </p:spPr>
      </p:pic>
      <p:sp>
        <p:nvSpPr>
          <p:cNvPr id="23558" name="ZoneTexte 6"/>
          <p:cNvSpPr txBox="1">
            <a:spLocks noChangeArrowheads="1"/>
          </p:cNvSpPr>
          <p:nvPr/>
        </p:nvSpPr>
        <p:spPr bwMode="auto">
          <a:xfrm>
            <a:off x="6872466" y="4622800"/>
            <a:ext cx="1406154" cy="369332"/>
          </a:xfrm>
          <a:prstGeom prst="rect">
            <a:avLst/>
          </a:prstGeom>
          <a:noFill/>
          <a:ln w="9525">
            <a:noFill/>
            <a:miter lim="800000"/>
            <a:headEnd/>
            <a:tailEnd/>
          </a:ln>
        </p:spPr>
        <p:txBody>
          <a:bodyPr wrap="none">
            <a:spAutoFit/>
          </a:bodyPr>
          <a:lstStyle/>
          <a:p>
            <a:r>
              <a:rPr lang="en-US"/>
              <a:t>(M. Oriunno)</a:t>
            </a:r>
          </a:p>
        </p:txBody>
      </p:sp>
    </p:spTree>
  </p:cSld>
  <p:clrMapOvr>
    <a:masterClrMapping/>
  </p:clrMapOvr>
  <p:transition advTm="61264"/>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ftr" sz="quarter" idx="4294967295"/>
          </p:nvPr>
        </p:nvSpPr>
        <p:spPr>
          <a:xfrm>
            <a:off x="2555875" y="6245225"/>
            <a:ext cx="4176713" cy="476250"/>
          </a:xfrm>
          <a:prstGeom prst="rect">
            <a:avLst/>
          </a:prstGeom>
          <a:ln/>
        </p:spPr>
        <p:txBody>
          <a:bodyPr/>
          <a:lstStyle/>
          <a:p>
            <a:r>
              <a:rPr lang="en-US" altLang="ja-JP"/>
              <a:t>International Workshop on Linear Colliders 2010</a:t>
            </a:r>
            <a:endParaRPr lang="ja-JP" altLang="en-US"/>
          </a:p>
        </p:txBody>
      </p:sp>
      <p:sp>
        <p:nvSpPr>
          <p:cNvPr id="11" name="Rectangle 7"/>
          <p:cNvSpPr>
            <a:spLocks noGrp="1" noChangeArrowheads="1"/>
          </p:cNvSpPr>
          <p:nvPr>
            <p:ph type="sldNum" sz="quarter" idx="4294967295"/>
          </p:nvPr>
        </p:nvSpPr>
        <p:spPr>
          <a:xfrm>
            <a:off x="6553200" y="6245225"/>
            <a:ext cx="2133600" cy="476250"/>
          </a:xfrm>
          <a:prstGeom prst="rect">
            <a:avLst/>
          </a:prstGeom>
          <a:ln/>
        </p:spPr>
        <p:txBody>
          <a:bodyPr/>
          <a:lstStyle/>
          <a:p>
            <a:fld id="{2478012D-28E1-483F-A478-E7308A560602}" type="slidenum">
              <a:rPr lang="ja-JP" altLang="en-US"/>
              <a:pPr/>
              <a:t>60</a:t>
            </a:fld>
            <a:endParaRPr lang="en-US" altLang="ja-JP"/>
          </a:p>
        </p:txBody>
      </p:sp>
      <p:pic>
        <p:nvPicPr>
          <p:cNvPr id="7170" name="Picture 4" descr="Assembly2"/>
          <p:cNvPicPr>
            <a:picLocks noChangeAspect="1" noChangeArrowheads="1"/>
          </p:cNvPicPr>
          <p:nvPr/>
        </p:nvPicPr>
        <p:blipFill>
          <a:blip r:embed="rId3"/>
          <a:srcRect/>
          <a:stretch>
            <a:fillRect/>
          </a:stretch>
        </p:blipFill>
        <p:spPr bwMode="auto">
          <a:xfrm>
            <a:off x="323850" y="1052513"/>
            <a:ext cx="8585200" cy="5141912"/>
          </a:xfrm>
          <a:prstGeom prst="rect">
            <a:avLst/>
          </a:prstGeom>
          <a:noFill/>
          <a:ln w="9525">
            <a:noFill/>
            <a:miter lim="800000"/>
            <a:headEnd/>
            <a:tailEnd/>
          </a:ln>
        </p:spPr>
      </p:pic>
      <p:sp>
        <p:nvSpPr>
          <p:cNvPr id="7172" name="Text Box 4"/>
          <p:cNvSpPr txBox="1">
            <a:spLocks noChangeArrowheads="1"/>
          </p:cNvSpPr>
          <p:nvPr/>
        </p:nvSpPr>
        <p:spPr bwMode="auto">
          <a:xfrm>
            <a:off x="6516688" y="2781300"/>
            <a:ext cx="1943100" cy="366713"/>
          </a:xfrm>
          <a:prstGeom prst="rect">
            <a:avLst/>
          </a:prstGeom>
          <a:noFill/>
          <a:ln w="9525">
            <a:noFill/>
            <a:miter lim="800000"/>
            <a:headEnd/>
            <a:tailEnd/>
          </a:ln>
          <a:effectLst/>
        </p:spPr>
        <p:txBody>
          <a:bodyPr>
            <a:spAutoFit/>
          </a:bodyPr>
          <a:lstStyle/>
          <a:p>
            <a:pPr>
              <a:spcBef>
                <a:spcPct val="50000"/>
              </a:spcBef>
            </a:pPr>
            <a:r>
              <a:rPr lang="en-US" altLang="ja-JP" b="1">
                <a:solidFill>
                  <a:srgbClr val="000066"/>
                </a:solidFill>
              </a:rPr>
              <a:t>Access Tunnel</a:t>
            </a:r>
          </a:p>
        </p:txBody>
      </p:sp>
      <p:sp>
        <p:nvSpPr>
          <p:cNvPr id="7173" name="Text Box 5"/>
          <p:cNvSpPr txBox="1">
            <a:spLocks noChangeArrowheads="1"/>
          </p:cNvSpPr>
          <p:nvPr/>
        </p:nvSpPr>
        <p:spPr bwMode="auto">
          <a:xfrm>
            <a:off x="539750" y="3213100"/>
            <a:ext cx="2376488" cy="366713"/>
          </a:xfrm>
          <a:prstGeom prst="rect">
            <a:avLst/>
          </a:prstGeom>
          <a:noFill/>
          <a:ln w="9525">
            <a:noFill/>
            <a:miter lim="800000"/>
            <a:headEnd/>
            <a:tailEnd/>
          </a:ln>
          <a:effectLst/>
        </p:spPr>
        <p:txBody>
          <a:bodyPr>
            <a:spAutoFit/>
          </a:bodyPr>
          <a:lstStyle/>
          <a:p>
            <a:pPr>
              <a:spcBef>
                <a:spcPct val="50000"/>
              </a:spcBef>
            </a:pPr>
            <a:r>
              <a:rPr lang="en-US" altLang="ja-JP" b="1">
                <a:solidFill>
                  <a:srgbClr val="000066"/>
                </a:solidFill>
              </a:rPr>
              <a:t>Cryogenic Cavern</a:t>
            </a:r>
          </a:p>
        </p:txBody>
      </p:sp>
      <p:sp>
        <p:nvSpPr>
          <p:cNvPr id="7174" name="Text Box 6"/>
          <p:cNvSpPr txBox="1">
            <a:spLocks noChangeArrowheads="1"/>
          </p:cNvSpPr>
          <p:nvPr/>
        </p:nvSpPr>
        <p:spPr bwMode="auto">
          <a:xfrm>
            <a:off x="3348038" y="5013325"/>
            <a:ext cx="1439862" cy="581025"/>
          </a:xfrm>
          <a:prstGeom prst="rect">
            <a:avLst/>
          </a:prstGeom>
          <a:noFill/>
          <a:ln w="9525">
            <a:noFill/>
            <a:miter lim="800000"/>
            <a:headEnd/>
            <a:tailEnd/>
          </a:ln>
          <a:effectLst/>
        </p:spPr>
        <p:txBody>
          <a:bodyPr>
            <a:spAutoFit/>
          </a:bodyPr>
          <a:lstStyle/>
          <a:p>
            <a:pPr>
              <a:spcBef>
                <a:spcPct val="50000"/>
              </a:spcBef>
            </a:pPr>
            <a:r>
              <a:rPr lang="en-US" altLang="ja-JP" sz="1600" b="1">
                <a:solidFill>
                  <a:srgbClr val="000066"/>
                </a:solidFill>
              </a:rPr>
              <a:t>Low Voltage  Cavern</a:t>
            </a:r>
          </a:p>
        </p:txBody>
      </p:sp>
      <p:sp>
        <p:nvSpPr>
          <p:cNvPr id="7175" name="Text Box 7"/>
          <p:cNvSpPr txBox="1">
            <a:spLocks noChangeArrowheads="1"/>
          </p:cNvSpPr>
          <p:nvPr/>
        </p:nvSpPr>
        <p:spPr bwMode="auto">
          <a:xfrm>
            <a:off x="3059113" y="1412875"/>
            <a:ext cx="2449512" cy="457200"/>
          </a:xfrm>
          <a:prstGeom prst="rect">
            <a:avLst/>
          </a:prstGeom>
          <a:noFill/>
          <a:ln w="9525">
            <a:noFill/>
            <a:miter lim="800000"/>
            <a:headEnd/>
            <a:tailEnd/>
          </a:ln>
          <a:effectLst/>
        </p:spPr>
        <p:txBody>
          <a:bodyPr>
            <a:spAutoFit/>
          </a:bodyPr>
          <a:lstStyle/>
          <a:p>
            <a:pPr>
              <a:spcBef>
                <a:spcPct val="50000"/>
              </a:spcBef>
            </a:pPr>
            <a:r>
              <a:rPr lang="en-US" altLang="ja-JP" sz="2400" b="1">
                <a:solidFill>
                  <a:schemeClr val="bg1"/>
                </a:solidFill>
              </a:rPr>
              <a:t>Assembly Hall </a:t>
            </a:r>
          </a:p>
        </p:txBody>
      </p:sp>
      <p:sp>
        <p:nvSpPr>
          <p:cNvPr id="7176" name="Text Box 8"/>
          <p:cNvSpPr txBox="1">
            <a:spLocks noChangeArrowheads="1"/>
          </p:cNvSpPr>
          <p:nvPr/>
        </p:nvSpPr>
        <p:spPr bwMode="auto">
          <a:xfrm>
            <a:off x="5940425" y="5516563"/>
            <a:ext cx="792163" cy="366712"/>
          </a:xfrm>
          <a:prstGeom prst="rect">
            <a:avLst/>
          </a:prstGeom>
          <a:noFill/>
          <a:ln w="9525">
            <a:noFill/>
            <a:miter lim="800000"/>
            <a:headEnd/>
            <a:tailEnd/>
          </a:ln>
          <a:effectLst/>
        </p:spPr>
        <p:txBody>
          <a:bodyPr>
            <a:spAutoFit/>
          </a:bodyPr>
          <a:lstStyle/>
          <a:p>
            <a:pPr>
              <a:spcBef>
                <a:spcPct val="50000"/>
              </a:spcBef>
            </a:pPr>
            <a:r>
              <a:rPr lang="en-US" altLang="ja-JP" b="1">
                <a:solidFill>
                  <a:srgbClr val="FF0000"/>
                </a:solidFill>
              </a:rPr>
              <a:t>ML-T</a:t>
            </a:r>
          </a:p>
        </p:txBody>
      </p:sp>
      <p:sp>
        <p:nvSpPr>
          <p:cNvPr id="7177" name="Text Box 9"/>
          <p:cNvSpPr txBox="1">
            <a:spLocks noChangeArrowheads="1"/>
          </p:cNvSpPr>
          <p:nvPr/>
        </p:nvSpPr>
        <p:spPr bwMode="auto">
          <a:xfrm>
            <a:off x="2124075" y="5516563"/>
            <a:ext cx="935038" cy="366712"/>
          </a:xfrm>
          <a:prstGeom prst="rect">
            <a:avLst/>
          </a:prstGeom>
          <a:noFill/>
          <a:ln w="9525">
            <a:noFill/>
            <a:miter lim="800000"/>
            <a:headEnd/>
            <a:tailEnd/>
          </a:ln>
          <a:effectLst/>
        </p:spPr>
        <p:txBody>
          <a:bodyPr>
            <a:spAutoFit/>
          </a:bodyPr>
          <a:lstStyle/>
          <a:p>
            <a:pPr>
              <a:spcBef>
                <a:spcPct val="50000"/>
              </a:spcBef>
            </a:pPr>
            <a:r>
              <a:rPr lang="en-US" altLang="ja-JP" b="1">
                <a:solidFill>
                  <a:srgbClr val="FF0000"/>
                </a:solidFill>
              </a:rPr>
              <a:t>Sub-T</a:t>
            </a:r>
          </a:p>
        </p:txBody>
      </p:sp>
      <p:sp>
        <p:nvSpPr>
          <p:cNvPr id="7178" name="Text Box 10"/>
          <p:cNvSpPr txBox="1">
            <a:spLocks noChangeArrowheads="1"/>
          </p:cNvSpPr>
          <p:nvPr/>
        </p:nvSpPr>
        <p:spPr bwMode="auto">
          <a:xfrm>
            <a:off x="4932363" y="404813"/>
            <a:ext cx="3598862" cy="457200"/>
          </a:xfrm>
          <a:prstGeom prst="rect">
            <a:avLst/>
          </a:prstGeom>
          <a:noFill/>
          <a:ln w="9525">
            <a:noFill/>
            <a:miter lim="800000"/>
            <a:headEnd/>
            <a:tailEnd/>
          </a:ln>
          <a:effectLst/>
        </p:spPr>
        <p:txBody>
          <a:bodyPr>
            <a:spAutoFit/>
          </a:bodyPr>
          <a:lstStyle/>
          <a:p>
            <a:pPr>
              <a:spcBef>
                <a:spcPct val="50000"/>
              </a:spcBef>
            </a:pPr>
            <a:r>
              <a:rPr lang="en-US" altLang="ja-JP" sz="2400" b="1">
                <a:solidFill>
                  <a:srgbClr val="006600"/>
                </a:solidFill>
              </a:rPr>
              <a:t>Main Linac Facilities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294967295"/>
          </p:nvPr>
        </p:nvSpPr>
        <p:spPr>
          <a:xfrm>
            <a:off x="2555875" y="6245225"/>
            <a:ext cx="4176713" cy="476250"/>
          </a:xfrm>
          <a:prstGeom prst="rect">
            <a:avLst/>
          </a:prstGeom>
          <a:ln/>
        </p:spPr>
        <p:txBody>
          <a:bodyPr/>
          <a:lstStyle/>
          <a:p>
            <a:r>
              <a:rPr lang="en-US" altLang="ja-JP"/>
              <a:t>International Workshop on Linear Colliders 2010</a:t>
            </a:r>
            <a:endParaRPr lang="ja-JP" altLang="en-US"/>
          </a:p>
        </p:txBody>
      </p:sp>
      <p:sp>
        <p:nvSpPr>
          <p:cNvPr id="5" name="Rectangle 7"/>
          <p:cNvSpPr>
            <a:spLocks noGrp="1" noChangeArrowheads="1"/>
          </p:cNvSpPr>
          <p:nvPr>
            <p:ph type="sldNum" sz="quarter" idx="4294967295"/>
          </p:nvPr>
        </p:nvSpPr>
        <p:spPr>
          <a:xfrm>
            <a:off x="6553200" y="6245225"/>
            <a:ext cx="2133600" cy="476250"/>
          </a:xfrm>
          <a:prstGeom prst="rect">
            <a:avLst/>
          </a:prstGeom>
          <a:ln/>
        </p:spPr>
        <p:txBody>
          <a:bodyPr/>
          <a:lstStyle/>
          <a:p>
            <a:fld id="{4E132F6E-5272-4E2D-BB3D-9C3342C1DB59}" type="slidenum">
              <a:rPr lang="ja-JP" altLang="en-US"/>
              <a:pPr/>
              <a:t>61</a:t>
            </a:fld>
            <a:endParaRPr lang="en-US" altLang="ja-JP"/>
          </a:p>
        </p:txBody>
      </p:sp>
      <p:sp>
        <p:nvSpPr>
          <p:cNvPr id="31746" name="Rectangle 2"/>
          <p:cNvSpPr>
            <a:spLocks noChangeArrowheads="1"/>
          </p:cNvSpPr>
          <p:nvPr/>
        </p:nvSpPr>
        <p:spPr bwMode="auto">
          <a:xfrm>
            <a:off x="250825" y="836613"/>
            <a:ext cx="8229600" cy="1143000"/>
          </a:xfrm>
          <a:prstGeom prst="rect">
            <a:avLst/>
          </a:prstGeom>
          <a:noFill/>
          <a:ln w="9525">
            <a:noFill/>
            <a:miter lim="800000"/>
            <a:headEnd/>
            <a:tailEnd/>
          </a:ln>
        </p:spPr>
        <p:txBody>
          <a:bodyPr anchor="ctr"/>
          <a:lstStyle/>
          <a:p>
            <a:pPr algn="ctr"/>
            <a:r>
              <a:rPr lang="en-US" altLang="ja-JP" sz="2800" b="1">
                <a:solidFill>
                  <a:srgbClr val="000066"/>
                </a:solidFill>
                <a:latin typeface="Verdana" pitchFamily="34" charset="0"/>
              </a:rPr>
              <a:t>Comparison of Construction Cost</a:t>
            </a:r>
            <a:br>
              <a:rPr lang="en-US" altLang="ja-JP" sz="2800" b="1">
                <a:solidFill>
                  <a:srgbClr val="000066"/>
                </a:solidFill>
                <a:latin typeface="Verdana" pitchFamily="34" charset="0"/>
              </a:rPr>
            </a:br>
            <a:r>
              <a:rPr lang="en-US" altLang="ja-JP" sz="2400" b="1">
                <a:solidFill>
                  <a:srgbClr val="FF0000"/>
                </a:solidFill>
                <a:latin typeface="Verdana" pitchFamily="34" charset="0"/>
              </a:rPr>
              <a:t>TBM </a:t>
            </a:r>
            <a:r>
              <a:rPr lang="en-US" altLang="ja-JP" sz="2400" b="1">
                <a:solidFill>
                  <a:srgbClr val="000066"/>
                </a:solidFill>
                <a:latin typeface="Verdana" pitchFamily="34" charset="0"/>
              </a:rPr>
              <a:t>and</a:t>
            </a:r>
            <a:r>
              <a:rPr lang="en-US" altLang="ja-JP" sz="2400" b="1">
                <a:solidFill>
                  <a:srgbClr val="FF0000"/>
                </a:solidFill>
                <a:latin typeface="Verdana" pitchFamily="34" charset="0"/>
              </a:rPr>
              <a:t> NATM</a:t>
            </a:r>
          </a:p>
        </p:txBody>
      </p:sp>
      <p:sp>
        <p:nvSpPr>
          <p:cNvPr id="31747" name="Rectangle 8"/>
          <p:cNvSpPr>
            <a:spLocks noChangeArrowheads="1"/>
          </p:cNvSpPr>
          <p:nvPr/>
        </p:nvSpPr>
        <p:spPr bwMode="auto">
          <a:xfrm>
            <a:off x="468313" y="1989138"/>
            <a:ext cx="8207375" cy="3960812"/>
          </a:xfrm>
          <a:prstGeom prst="rect">
            <a:avLst/>
          </a:prstGeom>
          <a:noFill/>
          <a:ln w="9525">
            <a:noFill/>
            <a:miter lim="800000"/>
            <a:headEnd/>
            <a:tailEnd/>
          </a:ln>
        </p:spPr>
        <p:txBody>
          <a:bodyPr/>
          <a:lstStyle/>
          <a:p>
            <a:pPr marL="342900" indent="-342900"/>
            <a:r>
              <a:rPr lang="ja-JP" altLang="en-US" sz="1600" b="1">
                <a:solidFill>
                  <a:srgbClr val="000066"/>
                </a:solidFill>
              </a:rPr>
              <a:t>● </a:t>
            </a:r>
            <a:r>
              <a:rPr lang="en-US" altLang="ja-JP" sz="2400" b="1" i="1">
                <a:solidFill>
                  <a:srgbClr val="006600"/>
                </a:solidFill>
              </a:rPr>
              <a:t>TBM Execution</a:t>
            </a:r>
          </a:p>
          <a:p>
            <a:pPr marL="342900" indent="-342900"/>
            <a:r>
              <a:rPr lang="en-US" altLang="ja-JP" sz="2400" b="1" i="1">
                <a:solidFill>
                  <a:srgbClr val="000066"/>
                </a:solidFill>
              </a:rPr>
              <a:t>   </a:t>
            </a:r>
            <a:r>
              <a:rPr lang="en-US" altLang="ja-JP" sz="2000" b="1" i="1">
                <a:solidFill>
                  <a:srgbClr val="000066"/>
                </a:solidFill>
              </a:rPr>
              <a:t>- High Speed Excavation (low cost excavation) will be Possible</a:t>
            </a:r>
          </a:p>
          <a:p>
            <a:pPr marL="342900" indent="-342900"/>
            <a:r>
              <a:rPr lang="en-US" altLang="ja-JP" sz="2000" b="1" i="1">
                <a:solidFill>
                  <a:srgbClr val="000066"/>
                </a:solidFill>
              </a:rPr>
              <a:t>      in case of the Good geological Condition</a:t>
            </a:r>
          </a:p>
          <a:p>
            <a:pPr marL="342900" indent="-342900"/>
            <a:r>
              <a:rPr lang="en-US" altLang="ja-JP" sz="2000" b="1" i="1">
                <a:solidFill>
                  <a:srgbClr val="000066"/>
                </a:solidFill>
              </a:rPr>
              <a:t>    - Not Economical in a Short Distance Execution,  </a:t>
            </a:r>
          </a:p>
          <a:p>
            <a:pPr marL="342900" indent="-342900"/>
            <a:r>
              <a:rPr lang="en-US" altLang="ja-JP" sz="2000" b="1" i="1">
                <a:solidFill>
                  <a:srgbClr val="000066"/>
                </a:solidFill>
              </a:rPr>
              <a:t>      Because the Portion of TBM  Machine Cost is Large</a:t>
            </a:r>
          </a:p>
          <a:p>
            <a:pPr marL="342900" indent="-342900"/>
            <a:r>
              <a:rPr lang="en-US" altLang="ja-JP" sz="2000" b="1" i="1">
                <a:solidFill>
                  <a:srgbClr val="000066"/>
                </a:solidFill>
              </a:rPr>
              <a:t>    - As for the Tunneling of TBM Excavation, a Merit is bigger </a:t>
            </a:r>
          </a:p>
          <a:p>
            <a:pPr marL="342900" indent="-342900"/>
            <a:r>
              <a:rPr lang="en-US" altLang="ja-JP" sz="2000" b="1" i="1">
                <a:solidFill>
                  <a:srgbClr val="000066"/>
                </a:solidFill>
              </a:rPr>
              <a:t>      in case of Long-Distance Execution more than 10km</a:t>
            </a:r>
          </a:p>
          <a:p>
            <a:pPr marL="342900" indent="-342900">
              <a:spcBef>
                <a:spcPct val="20000"/>
              </a:spcBef>
            </a:pPr>
            <a:endParaRPr lang="ja-JP" altLang="en-US" sz="1000" b="1">
              <a:solidFill>
                <a:srgbClr val="000066"/>
              </a:solidFill>
            </a:endParaRPr>
          </a:p>
          <a:p>
            <a:pPr marL="342900" indent="-342900">
              <a:spcBef>
                <a:spcPct val="20000"/>
              </a:spcBef>
            </a:pPr>
            <a:r>
              <a:rPr lang="ja-JP" altLang="en-US" sz="1600" b="1">
                <a:solidFill>
                  <a:srgbClr val="000066"/>
                </a:solidFill>
              </a:rPr>
              <a:t>● </a:t>
            </a:r>
            <a:r>
              <a:rPr lang="en-US" altLang="ja-JP" sz="2400" b="1" i="1">
                <a:solidFill>
                  <a:srgbClr val="006600"/>
                </a:solidFill>
              </a:rPr>
              <a:t>NATM Execution</a:t>
            </a:r>
            <a:r>
              <a:rPr lang="en-US" altLang="ja-JP" sz="2400" b="1" i="1">
                <a:solidFill>
                  <a:srgbClr val="000066"/>
                </a:solidFill>
              </a:rPr>
              <a:t> </a:t>
            </a:r>
          </a:p>
          <a:p>
            <a:pPr marL="342900" indent="-342900">
              <a:spcBef>
                <a:spcPct val="20000"/>
              </a:spcBef>
            </a:pPr>
            <a:r>
              <a:rPr lang="en-US" altLang="ja-JP" sz="2400" b="1" i="1">
                <a:solidFill>
                  <a:srgbClr val="000066"/>
                </a:solidFill>
              </a:rPr>
              <a:t>   </a:t>
            </a:r>
            <a:r>
              <a:rPr lang="en-US" altLang="ja-JP" sz="2000" b="1" i="1">
                <a:solidFill>
                  <a:srgbClr val="000066"/>
                </a:solidFill>
              </a:rPr>
              <a:t>- Construction Cost doesn’t Depend on Excavation Distance</a:t>
            </a:r>
          </a:p>
          <a:p>
            <a:pPr marL="342900" indent="-342900">
              <a:spcBef>
                <a:spcPct val="20000"/>
              </a:spcBef>
            </a:pPr>
            <a:r>
              <a:rPr lang="en-US" altLang="ja-JP" sz="2000" b="1" i="1">
                <a:solidFill>
                  <a:srgbClr val="000066"/>
                </a:solidFill>
              </a:rPr>
              <a:t>      as much as TBM, because General-use Machines are Applied.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ftr" sz="quarter" idx="4294967295"/>
          </p:nvPr>
        </p:nvSpPr>
        <p:spPr>
          <a:xfrm>
            <a:off x="2555875" y="6245225"/>
            <a:ext cx="4176713" cy="476250"/>
          </a:xfrm>
          <a:prstGeom prst="rect">
            <a:avLst/>
          </a:prstGeom>
          <a:ln/>
        </p:spPr>
        <p:txBody>
          <a:bodyPr/>
          <a:lstStyle/>
          <a:p>
            <a:r>
              <a:rPr lang="en-US" altLang="ja-JP"/>
              <a:t>International Workshop on Linear Colliders 2010</a:t>
            </a:r>
            <a:endParaRPr lang="ja-JP" altLang="en-US"/>
          </a:p>
        </p:txBody>
      </p:sp>
      <p:sp>
        <p:nvSpPr>
          <p:cNvPr id="9" name="Rectangle 7"/>
          <p:cNvSpPr>
            <a:spLocks noGrp="1" noChangeArrowheads="1"/>
          </p:cNvSpPr>
          <p:nvPr>
            <p:ph type="sldNum" sz="quarter" idx="4294967295"/>
          </p:nvPr>
        </p:nvSpPr>
        <p:spPr>
          <a:xfrm>
            <a:off x="6553200" y="6245225"/>
            <a:ext cx="2133600" cy="476250"/>
          </a:xfrm>
          <a:prstGeom prst="rect">
            <a:avLst/>
          </a:prstGeom>
          <a:ln/>
        </p:spPr>
        <p:txBody>
          <a:bodyPr/>
          <a:lstStyle/>
          <a:p>
            <a:fld id="{6F38B101-76DE-4896-9AB2-CB982878CAB8}" type="slidenum">
              <a:rPr lang="ja-JP" altLang="en-US"/>
              <a:pPr/>
              <a:t>62</a:t>
            </a:fld>
            <a:endParaRPr lang="en-US" altLang="ja-JP"/>
          </a:p>
        </p:txBody>
      </p:sp>
      <p:sp>
        <p:nvSpPr>
          <p:cNvPr id="14" name="正方形/長方形 13"/>
          <p:cNvSpPr/>
          <p:nvPr/>
        </p:nvSpPr>
        <p:spPr>
          <a:xfrm>
            <a:off x="539750" y="2640013"/>
            <a:ext cx="8280400" cy="1006475"/>
          </a:xfrm>
          <a:prstGeom prst="rect">
            <a:avLst/>
          </a:prstGeom>
        </p:spPr>
        <p:txBody>
          <a:bodyPr>
            <a:spAutoFit/>
          </a:bodyPr>
          <a:lstStyle/>
          <a:p>
            <a:pPr>
              <a:buFont typeface="Wingdings" pitchFamily="2" charset="2"/>
              <a:buChar char="q"/>
            </a:pPr>
            <a:r>
              <a:rPr lang="en-US" altLang="ja-JP" sz="2000" b="1" i="1">
                <a:solidFill>
                  <a:srgbClr val="000066"/>
                </a:solidFill>
                <a:latin typeface="Verdana" pitchFamily="34" charset="0"/>
              </a:rPr>
              <a:t> to Investigate in a General Viewpoint about the </a:t>
            </a:r>
          </a:p>
          <a:p>
            <a:pPr>
              <a:buFont typeface="Wingdings" pitchFamily="2" charset="2"/>
              <a:buNone/>
            </a:pPr>
            <a:r>
              <a:rPr lang="en-US" altLang="ja-JP" sz="2000" b="1" i="1">
                <a:solidFill>
                  <a:srgbClr val="000066"/>
                </a:solidFill>
                <a:latin typeface="Verdana" pitchFamily="34" charset="0"/>
              </a:rPr>
              <a:t>    Various Caverns Layout and Cross Section of the </a:t>
            </a:r>
          </a:p>
          <a:p>
            <a:pPr>
              <a:buFont typeface="Wingdings" pitchFamily="2" charset="2"/>
              <a:buNone/>
            </a:pPr>
            <a:r>
              <a:rPr lang="en-US" altLang="ja-JP" sz="2000" b="1" i="1">
                <a:solidFill>
                  <a:srgbClr val="000066"/>
                </a:solidFill>
                <a:latin typeface="Verdana" pitchFamily="34" charset="0"/>
              </a:rPr>
              <a:t>    Main Linac Tunnel </a:t>
            </a:r>
            <a:endParaRPr kumimoji="0" lang="en-US" altLang="ja-JP" sz="2000" b="1" i="1">
              <a:solidFill>
                <a:srgbClr val="000066"/>
              </a:solidFill>
              <a:effectLst>
                <a:outerShdw blurRad="38100" dist="38100" dir="2700000" algn="tl">
                  <a:srgbClr val="C0C0C0"/>
                </a:outerShdw>
              </a:effectLst>
              <a:latin typeface="Verdana" pitchFamily="34" charset="0"/>
            </a:endParaRPr>
          </a:p>
        </p:txBody>
      </p:sp>
      <p:sp>
        <p:nvSpPr>
          <p:cNvPr id="14339" name="正方形/長方形 14"/>
          <p:cNvSpPr>
            <a:spLocks noChangeArrowheads="1"/>
          </p:cNvSpPr>
          <p:nvPr/>
        </p:nvSpPr>
        <p:spPr bwMode="auto">
          <a:xfrm>
            <a:off x="539750" y="3648075"/>
            <a:ext cx="8353425" cy="1128713"/>
          </a:xfrm>
          <a:prstGeom prst="rect">
            <a:avLst/>
          </a:prstGeom>
          <a:noFill/>
          <a:ln w="9525">
            <a:noFill/>
            <a:miter lim="800000"/>
            <a:headEnd/>
            <a:tailEnd/>
          </a:ln>
        </p:spPr>
        <p:txBody>
          <a:bodyPr>
            <a:spAutoFit/>
          </a:bodyPr>
          <a:lstStyle/>
          <a:p>
            <a:pPr>
              <a:buFont typeface="Wingdings" pitchFamily="2" charset="2"/>
              <a:buChar char="q"/>
            </a:pPr>
            <a:r>
              <a:rPr lang="en-US" altLang="ja-JP" sz="2000" b="1" i="1">
                <a:solidFill>
                  <a:srgbClr val="000066"/>
                </a:solidFill>
                <a:latin typeface="Verdana" pitchFamily="34" charset="0"/>
              </a:rPr>
              <a:t> to Develop more Detailed Design Study about </a:t>
            </a:r>
          </a:p>
          <a:p>
            <a:pPr>
              <a:buFont typeface="Wingdings" pitchFamily="2" charset="2"/>
              <a:buNone/>
            </a:pPr>
            <a:r>
              <a:rPr lang="en-US" altLang="ja-JP" sz="2000" b="1" i="1">
                <a:solidFill>
                  <a:srgbClr val="000066"/>
                </a:solidFill>
                <a:latin typeface="Verdana" pitchFamily="34" charset="0"/>
              </a:rPr>
              <a:t>    the </a:t>
            </a:r>
            <a:r>
              <a:rPr lang="en-US" altLang="ja-JP" sz="2000" b="1" i="1" u="sng">
                <a:solidFill>
                  <a:srgbClr val="000066"/>
                </a:solidFill>
                <a:latin typeface="Verdana" pitchFamily="34" charset="0"/>
              </a:rPr>
              <a:t>Cooling Water System</a:t>
            </a:r>
            <a:r>
              <a:rPr lang="en-US" altLang="ja-JP" sz="2000" b="1" i="1">
                <a:solidFill>
                  <a:srgbClr val="000066"/>
                </a:solidFill>
                <a:latin typeface="Verdana" pitchFamily="34" charset="0"/>
              </a:rPr>
              <a:t>, </a:t>
            </a:r>
            <a:r>
              <a:rPr lang="en-US" altLang="ja-JP" sz="2000" b="1" i="1" u="sng">
                <a:solidFill>
                  <a:srgbClr val="000066"/>
                </a:solidFill>
                <a:latin typeface="Verdana" pitchFamily="34" charset="0"/>
              </a:rPr>
              <a:t>Air conditioning System</a:t>
            </a:r>
            <a:r>
              <a:rPr lang="en-US" altLang="ja-JP" sz="2000" b="1" i="1">
                <a:solidFill>
                  <a:srgbClr val="000066"/>
                </a:solidFill>
                <a:latin typeface="Verdana" pitchFamily="34" charset="0"/>
              </a:rPr>
              <a:t>, </a:t>
            </a:r>
          </a:p>
          <a:p>
            <a:pPr>
              <a:buFont typeface="Wingdings" pitchFamily="2" charset="2"/>
              <a:buNone/>
            </a:pPr>
            <a:r>
              <a:rPr lang="en-US" altLang="ja-JP" sz="2000" b="1" i="1">
                <a:solidFill>
                  <a:srgbClr val="000066"/>
                </a:solidFill>
                <a:latin typeface="Verdana" pitchFamily="34" charset="0"/>
              </a:rPr>
              <a:t>    </a:t>
            </a:r>
            <a:r>
              <a:rPr lang="en-US" altLang="ja-JP" sz="2000" b="1" i="1" u="sng">
                <a:solidFill>
                  <a:srgbClr val="000066"/>
                </a:solidFill>
                <a:latin typeface="Verdana" pitchFamily="34" charset="0"/>
              </a:rPr>
              <a:t>Cryogenic System</a:t>
            </a:r>
            <a:r>
              <a:rPr lang="en-US" altLang="ja-JP" sz="2000" b="1" i="1">
                <a:solidFill>
                  <a:srgbClr val="000066"/>
                </a:solidFill>
                <a:latin typeface="Verdana" pitchFamily="34" charset="0"/>
              </a:rPr>
              <a:t> and </a:t>
            </a:r>
            <a:r>
              <a:rPr lang="en-US" altLang="ja-JP" sz="2000" b="1" i="1" u="sng">
                <a:solidFill>
                  <a:srgbClr val="000066"/>
                </a:solidFill>
                <a:latin typeface="Verdana" pitchFamily="34" charset="0"/>
              </a:rPr>
              <a:t>Power Supply System</a:t>
            </a:r>
            <a:r>
              <a:rPr lang="en-US" altLang="ja-JP" sz="2000" b="1" i="1">
                <a:solidFill>
                  <a:srgbClr val="000066"/>
                </a:solidFill>
                <a:latin typeface="Verdana" pitchFamily="34" charset="0"/>
              </a:rPr>
              <a:t>.</a:t>
            </a:r>
          </a:p>
          <a:p>
            <a:pPr>
              <a:buFont typeface="Wingdings" pitchFamily="2" charset="2"/>
              <a:buNone/>
            </a:pPr>
            <a:endParaRPr lang="en-US" altLang="ja-JP" sz="800" b="1" i="1">
              <a:solidFill>
                <a:srgbClr val="000066"/>
              </a:solidFill>
              <a:latin typeface="Verdana" pitchFamily="34" charset="0"/>
            </a:endParaRPr>
          </a:p>
        </p:txBody>
      </p:sp>
      <p:sp>
        <p:nvSpPr>
          <p:cNvPr id="14340" name="Text Box 3"/>
          <p:cNvSpPr txBox="1">
            <a:spLocks noChangeArrowheads="1"/>
          </p:cNvSpPr>
          <p:nvPr/>
        </p:nvSpPr>
        <p:spPr bwMode="auto">
          <a:xfrm>
            <a:off x="2700338" y="1036638"/>
            <a:ext cx="3529012" cy="519112"/>
          </a:xfrm>
          <a:prstGeom prst="rect">
            <a:avLst/>
          </a:prstGeom>
          <a:noFill/>
          <a:ln w="9525">
            <a:noFill/>
            <a:miter lim="800000"/>
            <a:headEnd/>
            <a:tailEnd/>
          </a:ln>
        </p:spPr>
        <p:txBody>
          <a:bodyPr>
            <a:spAutoFit/>
          </a:bodyPr>
          <a:lstStyle/>
          <a:p>
            <a:pPr>
              <a:spcBef>
                <a:spcPct val="50000"/>
              </a:spcBef>
            </a:pPr>
            <a:r>
              <a:rPr lang="en-US" altLang="ja-JP" sz="2800" b="1">
                <a:solidFill>
                  <a:srgbClr val="000066"/>
                </a:solidFill>
                <a:latin typeface="Verdana" pitchFamily="34" charset="0"/>
              </a:rPr>
              <a:t>Summary  </a:t>
            </a:r>
          </a:p>
        </p:txBody>
      </p:sp>
      <p:sp>
        <p:nvSpPr>
          <p:cNvPr id="18" name="Text Box 5"/>
          <p:cNvSpPr txBox="1">
            <a:spLocks noChangeArrowheads="1"/>
          </p:cNvSpPr>
          <p:nvPr/>
        </p:nvSpPr>
        <p:spPr bwMode="auto">
          <a:xfrm>
            <a:off x="611188" y="1541463"/>
            <a:ext cx="7775575" cy="519112"/>
          </a:xfrm>
          <a:prstGeom prst="rect">
            <a:avLst/>
          </a:prstGeom>
          <a:noFill/>
          <a:ln w="9525">
            <a:noFill/>
            <a:miter lim="800000"/>
            <a:headEnd/>
            <a:tailEnd/>
          </a:ln>
        </p:spPr>
        <p:txBody>
          <a:bodyPr>
            <a:spAutoFit/>
          </a:bodyPr>
          <a:lstStyle/>
          <a:p>
            <a:pPr>
              <a:spcBef>
                <a:spcPct val="50000"/>
              </a:spcBef>
            </a:pPr>
            <a:r>
              <a:rPr lang="en-US" altLang="ja-JP" sz="2800" b="1" i="1">
                <a:solidFill>
                  <a:srgbClr val="336600"/>
                </a:solidFill>
                <a:effectLst>
                  <a:outerShdw blurRad="38100" dist="38100" dir="2700000" algn="tl">
                    <a:srgbClr val="C0C0C0"/>
                  </a:outerShdw>
                </a:effectLst>
                <a:latin typeface="Verdana" pitchFamily="34" charset="0"/>
              </a:rPr>
              <a:t>Design Study toward the Next Stage</a:t>
            </a:r>
          </a:p>
        </p:txBody>
      </p:sp>
      <p:sp>
        <p:nvSpPr>
          <p:cNvPr id="2" name="正方形/長方形 13"/>
          <p:cNvSpPr/>
          <p:nvPr/>
        </p:nvSpPr>
        <p:spPr>
          <a:xfrm>
            <a:off x="539750" y="4727575"/>
            <a:ext cx="8280400" cy="1006475"/>
          </a:xfrm>
          <a:prstGeom prst="rect">
            <a:avLst/>
          </a:prstGeom>
        </p:spPr>
        <p:txBody>
          <a:bodyPr>
            <a:spAutoFit/>
          </a:bodyPr>
          <a:lstStyle/>
          <a:p>
            <a:pPr>
              <a:buFont typeface="Wingdings" pitchFamily="2" charset="2"/>
              <a:buChar char="q"/>
            </a:pPr>
            <a:r>
              <a:rPr lang="en-US" altLang="ja-JP" sz="2000" b="1" i="1">
                <a:solidFill>
                  <a:srgbClr val="000066"/>
                </a:solidFill>
                <a:latin typeface="Verdana" pitchFamily="34" charset="0"/>
              </a:rPr>
              <a:t> to do an Adapted Design Study in the Geological and </a:t>
            </a:r>
          </a:p>
          <a:p>
            <a:pPr>
              <a:buFont typeface="Wingdings" pitchFamily="2" charset="2"/>
              <a:buNone/>
            </a:pPr>
            <a:r>
              <a:rPr lang="en-US" altLang="ja-JP" sz="2000" b="1" i="1">
                <a:solidFill>
                  <a:srgbClr val="000066"/>
                </a:solidFill>
                <a:latin typeface="Verdana" pitchFamily="34" charset="0"/>
              </a:rPr>
              <a:t>    Geographical Condition of the Concrete Candidate </a:t>
            </a:r>
          </a:p>
          <a:p>
            <a:pPr>
              <a:buFont typeface="Wingdings" pitchFamily="2" charset="2"/>
              <a:buNone/>
            </a:pPr>
            <a:r>
              <a:rPr lang="en-US" altLang="ja-JP" sz="2000" b="1" i="1">
                <a:solidFill>
                  <a:srgbClr val="000066"/>
                </a:solidFill>
                <a:latin typeface="Verdana" pitchFamily="34" charset="0"/>
              </a:rPr>
              <a:t>    Site (Two) in Japanese Mountainous Region </a:t>
            </a:r>
            <a:endParaRPr kumimoji="0" lang="en-US" altLang="ja-JP" sz="2000" b="1" i="1">
              <a:solidFill>
                <a:srgbClr val="000066"/>
              </a:solidFill>
              <a:effectLst>
                <a:outerShdw blurRad="38100" dist="38100" dir="2700000" algn="tl">
                  <a:srgbClr val="C0C0C0"/>
                </a:outerShdw>
              </a:effectLst>
              <a:latin typeface="Verdana" pitchFamily="34" charset="0"/>
            </a:endParaRPr>
          </a:p>
        </p:txBody>
      </p:sp>
      <p:sp>
        <p:nvSpPr>
          <p:cNvPr id="14346" name="Rectangle 10"/>
          <p:cNvSpPr>
            <a:spLocks noChangeArrowheads="1"/>
          </p:cNvSpPr>
          <p:nvPr/>
        </p:nvSpPr>
        <p:spPr bwMode="auto">
          <a:xfrm>
            <a:off x="755650" y="2208213"/>
            <a:ext cx="1622425" cy="457200"/>
          </a:xfrm>
          <a:prstGeom prst="rect">
            <a:avLst/>
          </a:prstGeom>
          <a:noFill/>
          <a:ln w="9525">
            <a:noFill/>
            <a:miter lim="800000"/>
            <a:headEnd/>
            <a:tailEnd/>
          </a:ln>
          <a:effectLst/>
        </p:spPr>
        <p:txBody>
          <a:bodyPr wrap="none">
            <a:spAutoFit/>
          </a:bodyPr>
          <a:lstStyle/>
          <a:p>
            <a:r>
              <a:rPr lang="en-US" altLang="ja-JP" sz="2400" b="1" i="1" u="sng">
                <a:solidFill>
                  <a:srgbClr val="000066"/>
                </a:solidFill>
              </a:rPr>
              <a:t>We need :</a:t>
            </a:r>
            <a:endParaRPr lang="ja-JP" altLang="en-US" sz="2400" b="1" i="1" u="sng">
              <a:solidFill>
                <a:srgbClr val="000066"/>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6654B01-36A5-4E72-8DBF-8EA6352F35D8}" type="slidenum">
              <a:rPr lang="en-US" altLang="ja-JP"/>
              <a:pPr/>
              <a:t>63</a:t>
            </a:fld>
            <a:endParaRPr lang="en-US" altLang="ja-JP"/>
          </a:p>
        </p:txBody>
      </p:sp>
      <p:sp>
        <p:nvSpPr>
          <p:cNvPr id="5" name="Text Box 3"/>
          <p:cNvSpPr txBox="1">
            <a:spLocks noChangeArrowheads="1"/>
          </p:cNvSpPr>
          <p:nvPr/>
        </p:nvSpPr>
        <p:spPr bwMode="auto">
          <a:xfrm>
            <a:off x="609600" y="1676400"/>
            <a:ext cx="7939088" cy="2432050"/>
          </a:xfrm>
          <a:prstGeom prst="rect">
            <a:avLst/>
          </a:prstGeom>
          <a:noFill/>
          <a:ln w="9525">
            <a:noFill/>
            <a:miter lim="800000"/>
            <a:headEnd/>
            <a:tailEnd/>
          </a:ln>
          <a:effectLst/>
        </p:spPr>
        <p:txBody>
          <a:bodyPr>
            <a:spAutoFit/>
          </a:bodyPr>
          <a:lstStyle/>
          <a:p>
            <a:pPr algn="ctr"/>
            <a:r>
              <a:rPr kumimoji="0" lang="en-US" altLang="ja-JP" sz="4000" b="1" i="1">
                <a:solidFill>
                  <a:srgbClr val="002060"/>
                </a:solidFill>
                <a:effectLst>
                  <a:outerShdw blurRad="38100" dist="38100" dir="2700000" algn="tl">
                    <a:srgbClr val="C0C0C0"/>
                  </a:outerShdw>
                </a:effectLst>
                <a:latin typeface="Helvetica" pitchFamily="34" charset="0"/>
              </a:rPr>
              <a:t>ML Single Tunnel Cross Section</a:t>
            </a:r>
          </a:p>
          <a:p>
            <a:pPr algn="ctr"/>
            <a:endParaRPr kumimoji="0" lang="en-US" altLang="ja-JP" b="1" i="1">
              <a:solidFill>
                <a:srgbClr val="6600CC"/>
              </a:solidFill>
              <a:effectLst>
                <a:outerShdw blurRad="38100" dist="38100" dir="2700000" algn="tl">
                  <a:srgbClr val="C0C0C0"/>
                </a:outerShdw>
              </a:effectLst>
              <a:latin typeface="Helvetica" pitchFamily="34" charset="0"/>
            </a:endParaRPr>
          </a:p>
          <a:p>
            <a:pPr algn="ctr"/>
            <a:endParaRPr kumimoji="0" lang="en-US" altLang="ja-JP" b="1" i="1">
              <a:solidFill>
                <a:srgbClr val="6600CC"/>
              </a:solidFill>
              <a:effectLst>
                <a:outerShdw blurRad="38100" dist="38100" dir="2700000" algn="tl">
                  <a:srgbClr val="C0C0C0"/>
                </a:outerShdw>
              </a:effectLst>
              <a:latin typeface="Helvetica" pitchFamily="34" charset="0"/>
            </a:endParaRPr>
          </a:p>
          <a:p>
            <a:pPr algn="ctr"/>
            <a:r>
              <a:rPr kumimoji="0" lang="en-US" altLang="ja-JP" sz="2800" b="1" i="1">
                <a:solidFill>
                  <a:srgbClr val="009999"/>
                </a:solidFill>
                <a:effectLst>
                  <a:outerShdw blurRad="38100" dist="38100" dir="2700000" algn="tl">
                    <a:srgbClr val="C0C0C0"/>
                  </a:outerShdw>
                </a:effectLst>
                <a:latin typeface="Helvetica" pitchFamily="34" charset="0"/>
              </a:rPr>
              <a:t>GDE Asian Regional Team</a:t>
            </a:r>
          </a:p>
          <a:p>
            <a:pPr algn="ctr"/>
            <a:r>
              <a:rPr kumimoji="0" lang="en-US" altLang="ja-JP" sz="2800" b="1" i="1">
                <a:solidFill>
                  <a:srgbClr val="009999"/>
                </a:solidFill>
                <a:effectLst>
                  <a:outerShdw blurRad="38100" dist="38100" dir="2700000" algn="tl">
                    <a:srgbClr val="C0C0C0"/>
                  </a:outerShdw>
                </a:effectLst>
                <a:latin typeface="Helvetica" pitchFamily="34" charset="0"/>
              </a:rPr>
              <a:t>KEK</a:t>
            </a:r>
            <a:endParaRPr kumimoji="0" lang="en-US" altLang="ja-JP" b="1" i="1">
              <a:solidFill>
                <a:srgbClr val="FF3300"/>
              </a:solidFill>
              <a:effectLst>
                <a:outerShdw blurRad="38100" dist="38100" dir="2700000" algn="tl">
                  <a:srgbClr val="C0C0C0"/>
                </a:outerShdw>
              </a:effectLst>
              <a:latin typeface="Helvetica" pitchFamily="34" charset="0"/>
            </a:endParaRPr>
          </a:p>
          <a:p>
            <a:pPr algn="ctr"/>
            <a:r>
              <a:rPr kumimoji="0" lang="en-US" altLang="ja-JP" sz="2000" b="1" i="1">
                <a:solidFill>
                  <a:srgbClr val="002060"/>
                </a:solidFill>
                <a:effectLst>
                  <a:outerShdw blurRad="38100" dist="38100" dir="2700000" algn="tl">
                    <a:srgbClr val="C0C0C0"/>
                  </a:outerShdw>
                </a:effectLst>
                <a:latin typeface="Helvetica" pitchFamily="34" charset="0"/>
              </a:rPr>
              <a:t>A. Enomoto</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553200" y="6203950"/>
            <a:ext cx="2133600" cy="365125"/>
          </a:xfrm>
        </p:spPr>
        <p:txBody>
          <a:bodyPr/>
          <a:lstStyle/>
          <a:p>
            <a:fld id="{1D7283B2-7AFD-411E-B3C1-8BC1F13230C4}" type="slidenum">
              <a:rPr lang="en-US" altLang="ja-JP"/>
              <a:pPr/>
              <a:t>64</a:t>
            </a:fld>
            <a:endParaRPr lang="en-US" altLang="ja-JP"/>
          </a:p>
        </p:txBody>
      </p:sp>
      <p:sp>
        <p:nvSpPr>
          <p:cNvPr id="30" name="正方形/長方形 29"/>
          <p:cNvSpPr/>
          <p:nvPr/>
        </p:nvSpPr>
        <p:spPr>
          <a:xfrm>
            <a:off x="8229600" y="12192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pic>
        <p:nvPicPr>
          <p:cNvPr id="9220" name="Picture 8"/>
          <p:cNvPicPr>
            <a:picLocks noChangeAspect="1" noChangeArrowheads="1"/>
          </p:cNvPicPr>
          <p:nvPr/>
        </p:nvPicPr>
        <p:blipFill>
          <a:blip r:embed="rId3"/>
          <a:srcRect/>
          <a:stretch>
            <a:fillRect/>
          </a:stretch>
        </p:blipFill>
        <p:spPr bwMode="auto">
          <a:xfrm>
            <a:off x="1295400" y="1695450"/>
            <a:ext cx="3086100" cy="4400550"/>
          </a:xfrm>
          <a:prstGeom prst="rect">
            <a:avLst/>
          </a:prstGeom>
          <a:noFill/>
          <a:ln w="9525">
            <a:noFill/>
            <a:miter lim="800000"/>
            <a:headEnd/>
            <a:tailEnd/>
          </a:ln>
        </p:spPr>
      </p:pic>
      <p:sp>
        <p:nvSpPr>
          <p:cNvPr id="9" name="左右矢印 8"/>
          <p:cNvSpPr/>
          <p:nvPr/>
        </p:nvSpPr>
        <p:spPr>
          <a:xfrm>
            <a:off x="1662113" y="3524250"/>
            <a:ext cx="838200" cy="228600"/>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sp>
        <p:nvSpPr>
          <p:cNvPr id="9222" name="テキスト ボックス 7"/>
          <p:cNvSpPr txBox="1">
            <a:spLocks noChangeArrowheads="1"/>
          </p:cNvSpPr>
          <p:nvPr/>
        </p:nvSpPr>
        <p:spPr bwMode="auto">
          <a:xfrm>
            <a:off x="838200" y="3124200"/>
            <a:ext cx="1411288" cy="400050"/>
          </a:xfrm>
          <a:prstGeom prst="rect">
            <a:avLst/>
          </a:prstGeom>
          <a:solidFill>
            <a:schemeClr val="bg1"/>
          </a:solidFill>
          <a:ln w="9525">
            <a:noFill/>
            <a:miter lim="800000"/>
            <a:headEnd/>
            <a:tailEnd/>
          </a:ln>
        </p:spPr>
        <p:txBody>
          <a:bodyPr wrap="none">
            <a:spAutoFit/>
          </a:bodyPr>
          <a:lstStyle/>
          <a:p>
            <a:r>
              <a:rPr lang="en-US" altLang="ja-JP" sz="2000" b="1">
                <a:solidFill>
                  <a:srgbClr val="FF0000"/>
                </a:solidFill>
                <a:cs typeface="Arial" charset="0"/>
              </a:rPr>
              <a:t>Clearance</a:t>
            </a:r>
            <a:endParaRPr lang="ja-JP" altLang="en-US" sz="2000" b="1">
              <a:solidFill>
                <a:srgbClr val="FF0000"/>
              </a:solidFill>
              <a:cs typeface="Arial" charset="0"/>
            </a:endParaRPr>
          </a:p>
        </p:txBody>
      </p:sp>
      <p:sp>
        <p:nvSpPr>
          <p:cNvPr id="11" name="正方形/長方形 10"/>
          <p:cNvSpPr/>
          <p:nvPr/>
        </p:nvSpPr>
        <p:spPr>
          <a:xfrm>
            <a:off x="2424113" y="1660525"/>
            <a:ext cx="1524000"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sp>
        <p:nvSpPr>
          <p:cNvPr id="12" name="左右矢印 11"/>
          <p:cNvSpPr/>
          <p:nvPr/>
        </p:nvSpPr>
        <p:spPr>
          <a:xfrm rot="5400000">
            <a:off x="2520951" y="4930775"/>
            <a:ext cx="1371600" cy="263525"/>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sp>
        <p:nvSpPr>
          <p:cNvPr id="9225" name="テキスト ボックス 19"/>
          <p:cNvSpPr txBox="1">
            <a:spLocks noChangeArrowheads="1"/>
          </p:cNvSpPr>
          <p:nvPr/>
        </p:nvSpPr>
        <p:spPr bwMode="auto">
          <a:xfrm>
            <a:off x="3429000" y="4895850"/>
            <a:ext cx="982663" cy="400050"/>
          </a:xfrm>
          <a:prstGeom prst="rect">
            <a:avLst/>
          </a:prstGeom>
          <a:solidFill>
            <a:schemeClr val="bg1"/>
          </a:solidFill>
          <a:ln w="9525">
            <a:noFill/>
            <a:miter lim="800000"/>
            <a:headEnd/>
            <a:tailEnd/>
          </a:ln>
        </p:spPr>
        <p:txBody>
          <a:bodyPr wrap="none">
            <a:spAutoFit/>
          </a:bodyPr>
          <a:lstStyle/>
          <a:p>
            <a:r>
              <a:rPr lang="en-US" altLang="ja-JP" sz="2000" b="1">
                <a:solidFill>
                  <a:srgbClr val="FF0000"/>
                </a:solidFill>
                <a:cs typeface="Arial" charset="0"/>
              </a:rPr>
              <a:t>Height</a:t>
            </a:r>
            <a:endParaRPr lang="ja-JP" altLang="en-US" sz="2000" b="1">
              <a:solidFill>
                <a:srgbClr val="FF0000"/>
              </a:solidFill>
              <a:cs typeface="Arial" charset="0"/>
            </a:endParaRPr>
          </a:p>
        </p:txBody>
      </p:sp>
      <p:sp>
        <p:nvSpPr>
          <p:cNvPr id="18" name="左右矢印 17"/>
          <p:cNvSpPr/>
          <p:nvPr/>
        </p:nvSpPr>
        <p:spPr>
          <a:xfrm>
            <a:off x="4391025" y="5676900"/>
            <a:ext cx="3290888" cy="209550"/>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sp>
        <p:nvSpPr>
          <p:cNvPr id="9227" name="テキスト ボックス 7"/>
          <p:cNvSpPr txBox="1">
            <a:spLocks noChangeArrowheads="1"/>
          </p:cNvSpPr>
          <p:nvPr/>
        </p:nvSpPr>
        <p:spPr bwMode="auto">
          <a:xfrm>
            <a:off x="4862513" y="5276850"/>
            <a:ext cx="2195512" cy="400050"/>
          </a:xfrm>
          <a:prstGeom prst="rect">
            <a:avLst/>
          </a:prstGeom>
          <a:solidFill>
            <a:schemeClr val="bg1"/>
          </a:solidFill>
          <a:ln w="9525">
            <a:noFill/>
            <a:miter lim="800000"/>
            <a:headEnd/>
            <a:tailEnd/>
          </a:ln>
        </p:spPr>
        <p:txBody>
          <a:bodyPr wrap="none">
            <a:spAutoFit/>
          </a:bodyPr>
          <a:lstStyle/>
          <a:p>
            <a:r>
              <a:rPr lang="en-US" altLang="ja-JP" sz="2000" b="1">
                <a:solidFill>
                  <a:srgbClr val="FF0000"/>
                </a:solidFill>
                <a:cs typeface="Arial" charset="0"/>
              </a:rPr>
              <a:t>Transport Space</a:t>
            </a:r>
            <a:endParaRPr lang="ja-JP" altLang="en-US" sz="2000" b="1">
              <a:solidFill>
                <a:srgbClr val="FF0000"/>
              </a:solidFill>
              <a:cs typeface="Arial" charset="0"/>
            </a:endParaRPr>
          </a:p>
        </p:txBody>
      </p:sp>
      <p:sp>
        <p:nvSpPr>
          <p:cNvPr id="21" name="正方形/長方形 20"/>
          <p:cNvSpPr/>
          <p:nvPr/>
        </p:nvSpPr>
        <p:spPr>
          <a:xfrm>
            <a:off x="3200400" y="1924050"/>
            <a:ext cx="4495800" cy="838200"/>
          </a:xfrm>
          <a:prstGeom prst="rect">
            <a:avLst/>
          </a:prstGeom>
          <a:solidFill>
            <a:schemeClr val="accent3">
              <a:lumMod val="40000"/>
              <a:lumOff val="6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400" b="1">
                <a:solidFill>
                  <a:schemeClr val="accent1"/>
                </a:solidFill>
                <a:latin typeface="Arial" charset="0"/>
                <a:cs typeface="Arial" charset="0"/>
              </a:rPr>
              <a:t>Space reservation for survey</a:t>
            </a:r>
            <a:endParaRPr lang="ja-JP" altLang="en-US" sz="2400" b="1">
              <a:solidFill>
                <a:schemeClr val="accent1"/>
              </a:solidFill>
              <a:latin typeface="Arial" charset="0"/>
              <a:cs typeface="Arial" charset="0"/>
            </a:endParaRPr>
          </a:p>
        </p:txBody>
      </p:sp>
      <p:sp>
        <p:nvSpPr>
          <p:cNvPr id="13" name="タイトル 1"/>
          <p:cNvSpPr txBox="1">
            <a:spLocks/>
          </p:cNvSpPr>
          <p:nvPr/>
        </p:nvSpPr>
        <p:spPr>
          <a:xfrm>
            <a:off x="304800" y="914400"/>
            <a:ext cx="8534400" cy="1143000"/>
          </a:xfrm>
          <a:prstGeom prst="rect">
            <a:avLst/>
          </a:prstGeom>
        </p:spPr>
        <p:txBody>
          <a:bodyPr/>
          <a:lstStyle/>
          <a:p>
            <a:pPr algn="ctr"/>
            <a:r>
              <a:rPr lang="en-US" altLang="ja-JP" sz="3600" b="1">
                <a:solidFill>
                  <a:srgbClr val="002060"/>
                </a:solidFill>
                <a:cs typeface="Arial" charset="0"/>
              </a:rPr>
              <a:t>Determination of Tunnel Diameter</a:t>
            </a:r>
            <a:r>
              <a:rPr lang="en-US" altLang="ja-JP" sz="3600">
                <a:solidFill>
                  <a:srgbClr val="002060"/>
                </a:solidFill>
                <a:cs typeface="Arial" charset="0"/>
              </a:rPr>
              <a:t/>
            </a:r>
            <a:br>
              <a:rPr lang="en-US" altLang="ja-JP" sz="3600">
                <a:solidFill>
                  <a:srgbClr val="002060"/>
                </a:solidFill>
                <a:cs typeface="Arial" charset="0"/>
              </a:rPr>
            </a:br>
            <a:r>
              <a:rPr lang="en-US" altLang="ja-JP" sz="2000">
                <a:solidFill>
                  <a:srgbClr val="002060"/>
                </a:solidFill>
                <a:cs typeface="Arial" charset="0"/>
              </a:rPr>
              <a:t>(for Single Tunnel in floor-mount DRFS)</a:t>
            </a:r>
            <a:endParaRPr lang="ja-JP" altLang="en-US" sz="2000">
              <a:solidFill>
                <a:srgbClr val="002060"/>
              </a:solidFill>
              <a:cs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553200" y="6203950"/>
            <a:ext cx="2133600" cy="365125"/>
          </a:xfrm>
        </p:spPr>
        <p:txBody>
          <a:bodyPr/>
          <a:lstStyle/>
          <a:p>
            <a:fld id="{C16ABEEC-A224-4B23-975E-962AD0EA7043}" type="slidenum">
              <a:rPr lang="en-US" altLang="ja-JP"/>
              <a:pPr/>
              <a:t>65</a:t>
            </a:fld>
            <a:endParaRPr lang="en-US" altLang="ja-JP"/>
          </a:p>
        </p:txBody>
      </p:sp>
      <p:pic>
        <p:nvPicPr>
          <p:cNvPr id="13315" name="Picture 2"/>
          <p:cNvPicPr>
            <a:picLocks noChangeAspect="1" noChangeArrowheads="1"/>
          </p:cNvPicPr>
          <p:nvPr/>
        </p:nvPicPr>
        <p:blipFill>
          <a:blip r:embed="rId3"/>
          <a:srcRect/>
          <a:stretch>
            <a:fillRect/>
          </a:stretch>
        </p:blipFill>
        <p:spPr bwMode="auto">
          <a:xfrm>
            <a:off x="762000" y="1143000"/>
            <a:ext cx="7753350" cy="5041900"/>
          </a:xfrm>
          <a:prstGeom prst="rect">
            <a:avLst/>
          </a:prstGeom>
          <a:noFill/>
          <a:ln w="9525">
            <a:noFill/>
            <a:miter lim="800000"/>
            <a:headEnd/>
            <a:tailEnd/>
          </a:ln>
        </p:spPr>
      </p:pic>
      <p:cxnSp>
        <p:nvCxnSpPr>
          <p:cNvPr id="16" name="直線矢印コネクタ 15"/>
          <p:cNvCxnSpPr/>
          <p:nvPr/>
        </p:nvCxnSpPr>
        <p:spPr>
          <a:xfrm>
            <a:off x="3851275" y="4032250"/>
            <a:ext cx="457200" cy="1588"/>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317" name="テキスト ボックス 11"/>
          <p:cNvSpPr txBox="1">
            <a:spLocks noChangeArrowheads="1"/>
          </p:cNvSpPr>
          <p:nvPr/>
        </p:nvSpPr>
        <p:spPr bwMode="auto">
          <a:xfrm>
            <a:off x="6248400" y="5791200"/>
            <a:ext cx="2590800" cy="369888"/>
          </a:xfrm>
          <a:prstGeom prst="rect">
            <a:avLst/>
          </a:prstGeom>
          <a:solidFill>
            <a:schemeClr val="bg1"/>
          </a:solidFill>
          <a:ln w="9525">
            <a:noFill/>
            <a:miter lim="800000"/>
            <a:headEnd/>
            <a:tailEnd/>
          </a:ln>
        </p:spPr>
        <p:txBody>
          <a:bodyPr>
            <a:spAutoFit/>
          </a:bodyPr>
          <a:lstStyle/>
          <a:p>
            <a:r>
              <a:rPr lang="en-US" altLang="ja-JP" b="1">
                <a:solidFill>
                  <a:srgbClr val="FF0000"/>
                </a:solidFill>
              </a:rPr>
              <a:t>XFEL Design Report</a:t>
            </a:r>
            <a:endParaRPr lang="ja-JP" altLang="en-US" b="1">
              <a:solidFill>
                <a:srgbClr val="FF0000"/>
              </a:solidFill>
            </a:endParaRPr>
          </a:p>
        </p:txBody>
      </p:sp>
      <p:sp>
        <p:nvSpPr>
          <p:cNvPr id="13318" name="テキスト ボックス 6"/>
          <p:cNvSpPr txBox="1">
            <a:spLocks noChangeArrowheads="1"/>
          </p:cNvSpPr>
          <p:nvPr/>
        </p:nvSpPr>
        <p:spPr bwMode="auto">
          <a:xfrm>
            <a:off x="3657600" y="1171575"/>
            <a:ext cx="990600" cy="276225"/>
          </a:xfrm>
          <a:prstGeom prst="rect">
            <a:avLst/>
          </a:prstGeom>
          <a:solidFill>
            <a:schemeClr val="bg1"/>
          </a:solidFill>
          <a:ln w="9525">
            <a:noFill/>
            <a:miter lim="800000"/>
            <a:headEnd/>
            <a:tailEnd/>
          </a:ln>
        </p:spPr>
        <p:txBody>
          <a:bodyPr>
            <a:spAutoFit/>
          </a:bodyPr>
          <a:lstStyle/>
          <a:p>
            <a:r>
              <a:rPr lang="en-US" altLang="ja-JP" sz="1200" b="1">
                <a:solidFill>
                  <a:srgbClr val="FF0000"/>
                </a:solidFill>
                <a:latin typeface="Symbol" pitchFamily="18" charset="2"/>
              </a:rPr>
              <a:t>f</a:t>
            </a:r>
            <a:r>
              <a:rPr lang="en-US" altLang="ja-JP" sz="1200" b="1">
                <a:solidFill>
                  <a:srgbClr val="FF0000"/>
                </a:solidFill>
              </a:rPr>
              <a:t>5200 mm</a:t>
            </a:r>
            <a:endParaRPr lang="ja-JP" altLang="en-US" sz="1200" b="1">
              <a:solidFill>
                <a:srgbClr val="FF0000"/>
              </a:solidFill>
            </a:endParaRPr>
          </a:p>
        </p:txBody>
      </p:sp>
      <p:sp>
        <p:nvSpPr>
          <p:cNvPr id="13319" name="テキスト ボックス 21"/>
          <p:cNvSpPr txBox="1">
            <a:spLocks noChangeArrowheads="1"/>
          </p:cNvSpPr>
          <p:nvPr/>
        </p:nvSpPr>
        <p:spPr bwMode="auto">
          <a:xfrm>
            <a:off x="3810000" y="4267200"/>
            <a:ext cx="685800" cy="246063"/>
          </a:xfrm>
          <a:prstGeom prst="rect">
            <a:avLst/>
          </a:prstGeom>
          <a:solidFill>
            <a:schemeClr val="bg1"/>
          </a:solidFill>
          <a:ln w="9525">
            <a:noFill/>
            <a:miter lim="800000"/>
            <a:headEnd/>
            <a:tailEnd/>
          </a:ln>
        </p:spPr>
        <p:txBody>
          <a:bodyPr>
            <a:spAutoFit/>
          </a:bodyPr>
          <a:lstStyle/>
          <a:p>
            <a:r>
              <a:rPr lang="en-US" altLang="ja-JP" sz="1000" b="1">
                <a:solidFill>
                  <a:srgbClr val="FF0000"/>
                </a:solidFill>
              </a:rPr>
              <a:t>645 mm</a:t>
            </a:r>
            <a:endParaRPr lang="ja-JP" altLang="en-US" sz="1000" b="1">
              <a:solidFill>
                <a:srgbClr val="FF0000"/>
              </a:solidFill>
            </a:endParaRPr>
          </a:p>
        </p:txBody>
      </p:sp>
      <p:sp>
        <p:nvSpPr>
          <p:cNvPr id="25" name="タイトル 1"/>
          <p:cNvSpPr txBox="1">
            <a:spLocks/>
          </p:cNvSpPr>
          <p:nvPr/>
        </p:nvSpPr>
        <p:spPr>
          <a:xfrm>
            <a:off x="5029200" y="228600"/>
            <a:ext cx="3810000" cy="838200"/>
          </a:xfrm>
          <a:prstGeom prst="rect">
            <a:avLst/>
          </a:prstGeom>
        </p:spPr>
        <p:txBody>
          <a:bodyPr/>
          <a:lstStyle/>
          <a:p>
            <a:pPr algn="ctr"/>
            <a:r>
              <a:rPr lang="en-US" altLang="ja-JP" sz="2000" b="1">
                <a:solidFill>
                  <a:srgbClr val="002060"/>
                </a:solidFill>
                <a:cs typeface="Arial" charset="0"/>
              </a:rPr>
              <a:t>Ceiling CM Example</a:t>
            </a:r>
            <a:r>
              <a:rPr lang="en-US" altLang="ja-JP" sz="2000">
                <a:solidFill>
                  <a:srgbClr val="002060"/>
                </a:solidFill>
                <a:cs typeface="Arial" charset="0"/>
              </a:rPr>
              <a:t/>
            </a:r>
            <a:br>
              <a:rPr lang="en-US" altLang="ja-JP" sz="2000">
                <a:solidFill>
                  <a:srgbClr val="002060"/>
                </a:solidFill>
                <a:cs typeface="Arial" charset="0"/>
              </a:rPr>
            </a:br>
            <a:r>
              <a:rPr lang="en-US" altLang="ja-JP" sz="2000">
                <a:solidFill>
                  <a:srgbClr val="002060"/>
                </a:solidFill>
                <a:cs typeface="Arial" charset="0"/>
              </a:rPr>
              <a:t>Euro-XFEL @DESY</a:t>
            </a:r>
            <a:endParaRPr lang="ja-JP" altLang="en-US" sz="2000">
              <a:solidFill>
                <a:srgbClr val="002060"/>
              </a:solidFill>
              <a:cs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553200" y="6340475"/>
            <a:ext cx="2133600" cy="365125"/>
          </a:xfrm>
        </p:spPr>
        <p:txBody>
          <a:bodyPr/>
          <a:lstStyle/>
          <a:p>
            <a:fld id="{0BEB8820-D752-40B7-BB3C-6F3B8B127396}" type="slidenum">
              <a:rPr lang="en-US" altLang="ja-JP"/>
              <a:pPr/>
              <a:t>66</a:t>
            </a:fld>
            <a:endParaRPr lang="en-US" altLang="ja-JP"/>
          </a:p>
        </p:txBody>
      </p:sp>
      <p:pic>
        <p:nvPicPr>
          <p:cNvPr id="14339" name="Picture 2"/>
          <p:cNvPicPr>
            <a:picLocks noChangeAspect="1" noChangeArrowheads="1"/>
          </p:cNvPicPr>
          <p:nvPr/>
        </p:nvPicPr>
        <p:blipFill>
          <a:blip r:embed="rId3"/>
          <a:srcRect/>
          <a:stretch>
            <a:fillRect/>
          </a:stretch>
        </p:blipFill>
        <p:spPr bwMode="auto">
          <a:xfrm>
            <a:off x="838200" y="947738"/>
            <a:ext cx="7446963" cy="5300662"/>
          </a:xfrm>
          <a:prstGeom prst="rect">
            <a:avLst/>
          </a:prstGeom>
          <a:noFill/>
          <a:ln w="9525">
            <a:noFill/>
            <a:miter lim="800000"/>
            <a:headEnd/>
            <a:tailEnd/>
          </a:ln>
        </p:spPr>
      </p:pic>
      <p:cxnSp>
        <p:nvCxnSpPr>
          <p:cNvPr id="10" name="直線矢印コネクタ 9"/>
          <p:cNvCxnSpPr/>
          <p:nvPr/>
        </p:nvCxnSpPr>
        <p:spPr>
          <a:xfrm>
            <a:off x="5029200" y="3362325"/>
            <a:ext cx="1524000" cy="1588"/>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341" name="テキスト ボックス 11"/>
          <p:cNvSpPr txBox="1">
            <a:spLocks noChangeArrowheads="1"/>
          </p:cNvSpPr>
          <p:nvPr/>
        </p:nvSpPr>
        <p:spPr bwMode="auto">
          <a:xfrm>
            <a:off x="1295400" y="4953000"/>
            <a:ext cx="3775075" cy="369888"/>
          </a:xfrm>
          <a:prstGeom prst="rect">
            <a:avLst/>
          </a:prstGeom>
          <a:solidFill>
            <a:schemeClr val="bg1"/>
          </a:solidFill>
          <a:ln w="9525">
            <a:noFill/>
            <a:miter lim="800000"/>
            <a:headEnd/>
            <a:tailEnd/>
          </a:ln>
        </p:spPr>
        <p:txBody>
          <a:bodyPr wrap="none">
            <a:spAutoFit/>
          </a:bodyPr>
          <a:lstStyle/>
          <a:p>
            <a:r>
              <a:rPr lang="en-US" altLang="ja-JP" b="1">
                <a:solidFill>
                  <a:srgbClr val="FF0000"/>
                </a:solidFill>
              </a:rPr>
              <a:t>CM diameter is almost the same!</a:t>
            </a:r>
            <a:endParaRPr lang="ja-JP" altLang="en-US" b="1">
              <a:solidFill>
                <a:srgbClr val="FF0000"/>
              </a:solidFill>
            </a:endParaRPr>
          </a:p>
        </p:txBody>
      </p:sp>
      <p:sp>
        <p:nvSpPr>
          <p:cNvPr id="12" name="円/楕円 11"/>
          <p:cNvSpPr/>
          <p:nvPr/>
        </p:nvSpPr>
        <p:spPr>
          <a:xfrm>
            <a:off x="1676400" y="4419600"/>
            <a:ext cx="1143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cxnSp>
        <p:nvCxnSpPr>
          <p:cNvPr id="13" name="直線矢印コネクタ 12"/>
          <p:cNvCxnSpPr/>
          <p:nvPr/>
        </p:nvCxnSpPr>
        <p:spPr>
          <a:xfrm rot="5400000">
            <a:off x="4610894" y="3199606"/>
            <a:ext cx="2133600" cy="1588"/>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344" name="テキスト ボックス 9"/>
          <p:cNvSpPr txBox="1">
            <a:spLocks noChangeArrowheads="1"/>
          </p:cNvSpPr>
          <p:nvPr/>
        </p:nvSpPr>
        <p:spPr bwMode="auto">
          <a:xfrm rot="-5400000">
            <a:off x="5067300" y="2657475"/>
            <a:ext cx="866775" cy="276225"/>
          </a:xfrm>
          <a:prstGeom prst="rect">
            <a:avLst/>
          </a:prstGeom>
          <a:solidFill>
            <a:schemeClr val="bg1"/>
          </a:solidFill>
          <a:ln w="9525">
            <a:noFill/>
            <a:miter lim="800000"/>
            <a:headEnd/>
            <a:tailEnd/>
          </a:ln>
        </p:spPr>
        <p:txBody>
          <a:bodyPr>
            <a:spAutoFit/>
          </a:bodyPr>
          <a:lstStyle/>
          <a:p>
            <a:r>
              <a:rPr lang="en-US" altLang="ja-JP" sz="1200" b="1">
                <a:solidFill>
                  <a:srgbClr val="FF0000"/>
                </a:solidFill>
              </a:rPr>
              <a:t>2335 mm</a:t>
            </a:r>
            <a:endParaRPr lang="ja-JP" altLang="en-US" sz="1200" b="1">
              <a:solidFill>
                <a:srgbClr val="FF0000"/>
              </a:solidFill>
            </a:endParaRPr>
          </a:p>
        </p:txBody>
      </p:sp>
      <p:sp>
        <p:nvSpPr>
          <p:cNvPr id="14345" name="テキスト ボックス 6"/>
          <p:cNvSpPr txBox="1">
            <a:spLocks noChangeArrowheads="1"/>
          </p:cNvSpPr>
          <p:nvPr/>
        </p:nvSpPr>
        <p:spPr bwMode="auto">
          <a:xfrm>
            <a:off x="5257800" y="3429000"/>
            <a:ext cx="838200" cy="276225"/>
          </a:xfrm>
          <a:prstGeom prst="rect">
            <a:avLst/>
          </a:prstGeom>
          <a:solidFill>
            <a:schemeClr val="bg1"/>
          </a:solidFill>
          <a:ln w="9525">
            <a:noFill/>
            <a:miter lim="800000"/>
            <a:headEnd/>
            <a:tailEnd/>
          </a:ln>
        </p:spPr>
        <p:txBody>
          <a:bodyPr>
            <a:spAutoFit/>
          </a:bodyPr>
          <a:lstStyle/>
          <a:p>
            <a:r>
              <a:rPr lang="en-US" altLang="ja-JP" sz="1200" b="1">
                <a:solidFill>
                  <a:srgbClr val="FF0000"/>
                </a:solidFill>
              </a:rPr>
              <a:t>1700 mm</a:t>
            </a:r>
            <a:endParaRPr lang="ja-JP" altLang="en-US" sz="1200" b="1">
              <a:solidFill>
                <a:srgbClr val="FF0000"/>
              </a:solidFill>
            </a:endParaRPr>
          </a:p>
        </p:txBody>
      </p:sp>
      <p:cxnSp>
        <p:nvCxnSpPr>
          <p:cNvPr id="16" name="直線矢印コネクタ 15"/>
          <p:cNvCxnSpPr/>
          <p:nvPr/>
        </p:nvCxnSpPr>
        <p:spPr>
          <a:xfrm rot="5400000">
            <a:off x="4162426" y="3857625"/>
            <a:ext cx="819150" cy="3175"/>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200400" y="3352800"/>
            <a:ext cx="914400" cy="1588"/>
          </a:xfrm>
          <a:prstGeom prst="straightConnector1">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348" name="テキスト ボックス 21"/>
          <p:cNvSpPr txBox="1">
            <a:spLocks noChangeArrowheads="1"/>
          </p:cNvSpPr>
          <p:nvPr/>
        </p:nvSpPr>
        <p:spPr bwMode="auto">
          <a:xfrm>
            <a:off x="4210050" y="3714750"/>
            <a:ext cx="762000" cy="276225"/>
          </a:xfrm>
          <a:prstGeom prst="rect">
            <a:avLst/>
          </a:prstGeom>
          <a:solidFill>
            <a:schemeClr val="bg1"/>
          </a:solidFill>
          <a:ln w="9525">
            <a:noFill/>
            <a:miter lim="800000"/>
            <a:headEnd/>
            <a:tailEnd/>
          </a:ln>
        </p:spPr>
        <p:txBody>
          <a:bodyPr>
            <a:spAutoFit/>
          </a:bodyPr>
          <a:lstStyle/>
          <a:p>
            <a:r>
              <a:rPr lang="en-US" altLang="ja-JP" sz="1200" b="1">
                <a:solidFill>
                  <a:srgbClr val="FF0000"/>
                </a:solidFill>
              </a:rPr>
              <a:t>870 mm</a:t>
            </a:r>
            <a:endParaRPr lang="ja-JP" altLang="en-US" sz="1200" b="1">
              <a:solidFill>
                <a:srgbClr val="FF0000"/>
              </a:solidFill>
            </a:endParaRPr>
          </a:p>
        </p:txBody>
      </p:sp>
      <p:sp>
        <p:nvSpPr>
          <p:cNvPr id="14349" name="テキスト ボックス 22"/>
          <p:cNvSpPr txBox="1">
            <a:spLocks noChangeArrowheads="1"/>
          </p:cNvSpPr>
          <p:nvPr/>
        </p:nvSpPr>
        <p:spPr bwMode="auto">
          <a:xfrm>
            <a:off x="3200400" y="3429000"/>
            <a:ext cx="838200" cy="276225"/>
          </a:xfrm>
          <a:prstGeom prst="rect">
            <a:avLst/>
          </a:prstGeom>
          <a:solidFill>
            <a:schemeClr val="bg1"/>
          </a:solidFill>
          <a:ln w="9525">
            <a:noFill/>
            <a:miter lim="800000"/>
            <a:headEnd/>
            <a:tailEnd/>
          </a:ln>
        </p:spPr>
        <p:txBody>
          <a:bodyPr>
            <a:spAutoFit/>
          </a:bodyPr>
          <a:lstStyle/>
          <a:p>
            <a:r>
              <a:rPr lang="en-US" altLang="ja-JP" sz="1200" b="1">
                <a:solidFill>
                  <a:srgbClr val="FF0000"/>
                </a:solidFill>
              </a:rPr>
              <a:t>1000 mm</a:t>
            </a:r>
            <a:endParaRPr lang="ja-JP" altLang="en-US" sz="1200" b="1">
              <a:solidFill>
                <a:srgbClr val="FF0000"/>
              </a:solidFill>
            </a:endParaRPr>
          </a:p>
        </p:txBody>
      </p:sp>
      <p:cxnSp>
        <p:nvCxnSpPr>
          <p:cNvPr id="23" name="直線コネクタ 22"/>
          <p:cNvCxnSpPr/>
          <p:nvPr/>
        </p:nvCxnSpPr>
        <p:spPr>
          <a:xfrm>
            <a:off x="7086600" y="3352800"/>
            <a:ext cx="106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7086600" y="3686175"/>
            <a:ext cx="106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1295400" y="1724025"/>
            <a:ext cx="1905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353" name="正方形/長方形 26"/>
          <p:cNvSpPr>
            <a:spLocks noChangeArrowheads="1"/>
          </p:cNvSpPr>
          <p:nvPr/>
        </p:nvSpPr>
        <p:spPr bwMode="auto">
          <a:xfrm>
            <a:off x="5867400" y="228600"/>
            <a:ext cx="2362200" cy="584200"/>
          </a:xfrm>
          <a:prstGeom prst="rect">
            <a:avLst/>
          </a:prstGeom>
          <a:noFill/>
          <a:ln w="9525">
            <a:noFill/>
            <a:miter lim="800000"/>
            <a:headEnd/>
            <a:tailEnd/>
          </a:ln>
        </p:spPr>
        <p:txBody>
          <a:bodyPr>
            <a:spAutoFit/>
          </a:bodyPr>
          <a:lstStyle/>
          <a:p>
            <a:r>
              <a:rPr lang="en-US" altLang="ja-JP" b="1">
                <a:solidFill>
                  <a:srgbClr val="002060"/>
                </a:solidFill>
                <a:cs typeface="Arial" charset="0"/>
              </a:rPr>
              <a:t>Floor CM Example</a:t>
            </a:r>
            <a:r>
              <a:rPr lang="en-US" altLang="ja-JP">
                <a:solidFill>
                  <a:srgbClr val="002060"/>
                </a:solidFill>
                <a:cs typeface="Arial" charset="0"/>
              </a:rPr>
              <a:t/>
            </a:r>
            <a:br>
              <a:rPr lang="en-US" altLang="ja-JP">
                <a:solidFill>
                  <a:srgbClr val="002060"/>
                </a:solidFill>
                <a:cs typeface="Arial" charset="0"/>
              </a:rPr>
            </a:br>
            <a:r>
              <a:rPr lang="en-US" altLang="ja-JP" sz="1400">
                <a:solidFill>
                  <a:srgbClr val="002060"/>
                </a:solidFill>
                <a:cs typeface="Arial" charset="0"/>
              </a:rPr>
              <a:t>LHC </a:t>
            </a:r>
            <a:r>
              <a:rPr lang="en-US" altLang="ja-JP" sz="1400">
                <a:solidFill>
                  <a:srgbClr val="002060"/>
                </a:solidFill>
                <a:latin typeface="Symbol" pitchFamily="18" charset="2"/>
                <a:cs typeface="Arial" charset="0"/>
              </a:rPr>
              <a:t>f</a:t>
            </a:r>
            <a:r>
              <a:rPr lang="en-US" altLang="ja-JP" sz="1400">
                <a:solidFill>
                  <a:srgbClr val="002060"/>
                </a:solidFill>
                <a:cs typeface="Arial" charset="0"/>
              </a:rPr>
              <a:t>3800 Tunnel </a:t>
            </a:r>
            <a:endParaRPr lang="ja-JP" alt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FAA5BBC-A80E-B143-9FDB-149ED2838ED2}" type="slidenum">
              <a:rPr lang="en-GB" smtClean="0"/>
              <a:pPr/>
              <a:t>67</a:t>
            </a:fld>
            <a:endParaRPr lang="en-GB" dirty="0"/>
          </a:p>
        </p:txBody>
      </p:sp>
      <p:sp>
        <p:nvSpPr>
          <p:cNvPr id="6" name="TextBox 5"/>
          <p:cNvSpPr txBox="1"/>
          <p:nvPr/>
        </p:nvSpPr>
        <p:spPr>
          <a:xfrm>
            <a:off x="0" y="-68579"/>
            <a:ext cx="10858500" cy="6964984"/>
          </a:xfrm>
          <a:prstGeom prst="rect">
            <a:avLst/>
          </a:prstGeom>
          <a:noFill/>
        </p:spPr>
        <p:txBody>
          <a:bodyPr wrap="square" rtlCol="0">
            <a:spAutoFit/>
          </a:bodyPr>
          <a:lstStyle/>
          <a:p>
            <a:r>
              <a:rPr lang="en-US" sz="1540" b="1" dirty="0" smtClean="0"/>
              <a:t>Monday	October 18  -  Morning – LHC Cryo tour</a:t>
            </a:r>
            <a:endParaRPr lang="en-GB" sz="1540" dirty="0" smtClean="0"/>
          </a:p>
          <a:p>
            <a:r>
              <a:rPr lang="en-US" sz="1540" dirty="0" smtClean="0"/>
              <a:t>		</a:t>
            </a:r>
            <a:r>
              <a:rPr lang="en-US" sz="1540" b="1" dirty="0" smtClean="0"/>
              <a:t> </a:t>
            </a:r>
            <a:endParaRPr lang="en-GB" sz="1540" dirty="0" smtClean="0"/>
          </a:p>
          <a:p>
            <a:r>
              <a:rPr lang="en-US" sz="1540" b="1" dirty="0" smtClean="0"/>
              <a:t>Tuesday	October 19</a:t>
            </a:r>
            <a:endParaRPr lang="en-GB" sz="1540" dirty="0" smtClean="0"/>
          </a:p>
          <a:p>
            <a:r>
              <a:rPr lang="en-US" sz="1540" b="1" dirty="0" smtClean="0"/>
              <a:t>		Joint Session with WG-5 and ECFA</a:t>
            </a:r>
            <a:endParaRPr lang="en-GB" sz="1540" dirty="0" smtClean="0"/>
          </a:p>
          <a:p>
            <a:r>
              <a:rPr lang="en-US" sz="1540" b="1" dirty="0" smtClean="0"/>
              <a:t>		</a:t>
            </a:r>
            <a:r>
              <a:rPr lang="en-US" sz="1540" dirty="0" smtClean="0"/>
              <a:t>Pushpull Concept – A.Herve</a:t>
            </a:r>
            <a:endParaRPr lang="en-US" sz="1540" b="1" dirty="0" smtClean="0"/>
          </a:p>
          <a:p>
            <a:r>
              <a:rPr lang="en-US" sz="1540" b="1" dirty="0" smtClean="0"/>
              <a:t>		</a:t>
            </a:r>
            <a:r>
              <a:rPr lang="en-US" sz="1540" dirty="0" err="1" smtClean="0"/>
              <a:t>Pushpull</a:t>
            </a:r>
            <a:r>
              <a:rPr lang="en-US" sz="1540" dirty="0" smtClean="0"/>
              <a:t> </a:t>
            </a:r>
            <a:r>
              <a:rPr lang="en-US" sz="1540" dirty="0" err="1" smtClean="0"/>
              <a:t>SiD</a:t>
            </a:r>
            <a:r>
              <a:rPr lang="en-US" sz="1540" dirty="0" smtClean="0"/>
              <a:t> - M. </a:t>
            </a:r>
            <a:r>
              <a:rPr lang="en-US" sz="1540" dirty="0" err="1" smtClean="0"/>
              <a:t>Oriunno</a:t>
            </a:r>
            <a:endParaRPr lang="en-GB" sz="1540" dirty="0" smtClean="0"/>
          </a:p>
          <a:p>
            <a:r>
              <a:rPr lang="en-US" sz="1540" dirty="0" smtClean="0"/>
              <a:t>		</a:t>
            </a:r>
            <a:r>
              <a:rPr lang="en-US" sz="1540" dirty="0" err="1" smtClean="0"/>
              <a:t>Pushpull</a:t>
            </a:r>
            <a:r>
              <a:rPr lang="en-US" sz="1540" dirty="0" smtClean="0"/>
              <a:t> ILD – U. </a:t>
            </a:r>
            <a:r>
              <a:rPr lang="en-US" sz="1540" dirty="0" err="1" smtClean="0"/>
              <a:t>Schneekloth</a:t>
            </a:r>
            <a:r>
              <a:rPr lang="en-US" sz="1540" dirty="0" smtClean="0"/>
              <a:t>  </a:t>
            </a:r>
            <a:endParaRPr lang="en-GB" sz="1540" dirty="0" smtClean="0"/>
          </a:p>
          <a:p>
            <a:r>
              <a:rPr lang="en-US" sz="1540" dirty="0" smtClean="0"/>
              <a:t>		ILC IR Conventional Facilities Overview - T. </a:t>
            </a:r>
            <a:r>
              <a:rPr lang="en-US" sz="1540" dirty="0" err="1" smtClean="0"/>
              <a:t>Lackowski</a:t>
            </a:r>
            <a:r>
              <a:rPr lang="en-US" sz="1540" dirty="0" smtClean="0"/>
              <a:t> </a:t>
            </a:r>
            <a:endParaRPr lang="en-GB" sz="1540" dirty="0" smtClean="0"/>
          </a:p>
          <a:p>
            <a:r>
              <a:rPr lang="en-US" sz="1540" dirty="0" smtClean="0"/>
              <a:t>		</a:t>
            </a:r>
            <a:r>
              <a:rPr lang="en-US" sz="1540" b="1" dirty="0" smtClean="0"/>
              <a:t> </a:t>
            </a:r>
            <a:endParaRPr lang="en-GB" sz="1540" dirty="0" smtClean="0"/>
          </a:p>
          <a:p>
            <a:r>
              <a:rPr lang="en-US" sz="1540" b="1" dirty="0" smtClean="0"/>
              <a:t>Wednesday October 20 </a:t>
            </a:r>
            <a:endParaRPr lang="en-GB" sz="1540" dirty="0" smtClean="0"/>
          </a:p>
          <a:p>
            <a:r>
              <a:rPr lang="en-US" sz="1540" b="1" dirty="0" smtClean="0"/>
              <a:t>		Interaction Region Criteria - Joint Session with WG – 5 and ECFA</a:t>
            </a:r>
            <a:endParaRPr lang="en-GB" sz="1540" dirty="0" smtClean="0"/>
          </a:p>
          <a:p>
            <a:r>
              <a:rPr lang="en-US" sz="1540" dirty="0" smtClean="0"/>
              <a:t>		ILC MDI – </a:t>
            </a:r>
            <a:r>
              <a:rPr lang="en-US" sz="1540" dirty="0" err="1" smtClean="0"/>
              <a:t>A.Seryi</a:t>
            </a:r>
            <a:endParaRPr lang="en-US" sz="1540" dirty="0" smtClean="0"/>
          </a:p>
          <a:p>
            <a:r>
              <a:rPr lang="en-US" sz="1540" dirty="0" smtClean="0"/>
              <a:t>		CLIC MDI – L. </a:t>
            </a:r>
            <a:r>
              <a:rPr lang="en-US" sz="1540" dirty="0" err="1" smtClean="0"/>
              <a:t>Gatignon</a:t>
            </a:r>
            <a:r>
              <a:rPr lang="en-US" sz="1540" dirty="0" smtClean="0"/>
              <a:t>	</a:t>
            </a:r>
            <a:endParaRPr lang="en-GB" sz="1540" dirty="0" smtClean="0"/>
          </a:p>
          <a:p>
            <a:r>
              <a:rPr lang="en-US" sz="1540" dirty="0" smtClean="0"/>
              <a:t>		CLIC Interaction Region CES Layout- M. </a:t>
            </a:r>
            <a:r>
              <a:rPr lang="en-US" sz="1540" dirty="0" err="1" smtClean="0"/>
              <a:t>Gastal</a:t>
            </a:r>
            <a:endParaRPr lang="en-GB" sz="1540" dirty="0" smtClean="0"/>
          </a:p>
          <a:p>
            <a:r>
              <a:rPr lang="en-US" sz="1540" dirty="0" smtClean="0"/>
              <a:t>		 IR Configuration for the Shallow Site Near </a:t>
            </a:r>
            <a:r>
              <a:rPr lang="en-US" sz="1540" dirty="0" err="1" smtClean="0"/>
              <a:t>Dubna</a:t>
            </a:r>
            <a:r>
              <a:rPr lang="en-US" sz="1540" dirty="0" smtClean="0"/>
              <a:t> – A. </a:t>
            </a:r>
            <a:r>
              <a:rPr lang="en-US" sz="1540" dirty="0" err="1" smtClean="0"/>
              <a:t>Dudarev</a:t>
            </a:r>
            <a:endParaRPr lang="en-GB" sz="1540" dirty="0" smtClean="0"/>
          </a:p>
          <a:p>
            <a:r>
              <a:rPr lang="en-US" sz="1540" dirty="0" smtClean="0"/>
              <a:t>		</a:t>
            </a:r>
            <a:r>
              <a:rPr lang="en-US" sz="1540" b="1" dirty="0" smtClean="0"/>
              <a:t>Overall ILC/CLIC Scheduling</a:t>
            </a:r>
          </a:p>
          <a:p>
            <a:r>
              <a:rPr lang="en-US" sz="1540" b="1" dirty="0" smtClean="0"/>
              <a:t>		</a:t>
            </a:r>
            <a:r>
              <a:rPr lang="en-US" sz="1540" dirty="0" smtClean="0"/>
              <a:t>ILC Project Schedule – P. </a:t>
            </a:r>
            <a:r>
              <a:rPr lang="en-US" sz="1540" dirty="0" err="1" smtClean="0"/>
              <a:t>Garbincius</a:t>
            </a:r>
            <a:endParaRPr lang="en-GB" sz="1540" dirty="0" smtClean="0"/>
          </a:p>
          <a:p>
            <a:r>
              <a:rPr lang="en-US" sz="1540" dirty="0" smtClean="0"/>
              <a:t>		CLIC Project Schedule Status – K. </a:t>
            </a:r>
            <a:r>
              <a:rPr lang="en-US" sz="1540" dirty="0" err="1" smtClean="0"/>
              <a:t>Foraz</a:t>
            </a:r>
            <a:r>
              <a:rPr lang="en-US" sz="1540" dirty="0" smtClean="0"/>
              <a:t> &amp; </a:t>
            </a:r>
            <a:r>
              <a:rPr lang="en-US" sz="1540" dirty="0" err="1" smtClean="0"/>
              <a:t>M.Gastal</a:t>
            </a:r>
            <a:r>
              <a:rPr lang="en-US" sz="1540" dirty="0" smtClean="0"/>
              <a:t> </a:t>
            </a:r>
            <a:endParaRPr lang="en-GB" sz="1540" dirty="0" smtClean="0"/>
          </a:p>
          <a:p>
            <a:r>
              <a:rPr lang="en-US" sz="1540" dirty="0" smtClean="0"/>
              <a:t>		</a:t>
            </a:r>
            <a:r>
              <a:rPr lang="en-US" sz="1540" b="1" dirty="0" smtClean="0"/>
              <a:t>CFS Internal Budget and Planning</a:t>
            </a:r>
            <a:endParaRPr lang="en-GB" sz="1540" dirty="0" smtClean="0"/>
          </a:p>
          <a:p>
            <a:r>
              <a:rPr lang="en-US" sz="1540" dirty="0" smtClean="0"/>
              <a:t>		Asian , European and Americas Region Budget Status and Work Plan -A. </a:t>
            </a:r>
            <a:r>
              <a:rPr lang="en-US" sz="1540" dirty="0" err="1" smtClean="0"/>
              <a:t>Enomoto</a:t>
            </a:r>
            <a:r>
              <a:rPr lang="en-US" sz="1540" dirty="0" smtClean="0"/>
              <a:t>, </a:t>
            </a:r>
            <a:r>
              <a:rPr lang="en-US" sz="1540" dirty="0" err="1" smtClean="0"/>
              <a:t>J.Osborne</a:t>
            </a:r>
            <a:r>
              <a:rPr lang="en-US" sz="1540" dirty="0" smtClean="0"/>
              <a:t>, </a:t>
            </a:r>
            <a:r>
              <a:rPr lang="en-US" sz="1540" dirty="0" err="1" smtClean="0"/>
              <a:t>V.Kuchler</a:t>
            </a:r>
            <a:r>
              <a:rPr lang="en-US" sz="1540" dirty="0" smtClean="0"/>
              <a:t> </a:t>
            </a:r>
            <a:endParaRPr lang="en-GB" sz="1540" dirty="0" smtClean="0"/>
          </a:p>
          <a:p>
            <a:r>
              <a:rPr lang="en-US" sz="1540" dirty="0" smtClean="0"/>
              <a:t>		</a:t>
            </a:r>
            <a:r>
              <a:rPr lang="en-US" sz="1540" b="1" dirty="0" smtClean="0"/>
              <a:t>Cryogenic System Review</a:t>
            </a:r>
            <a:endParaRPr lang="en-GB" sz="1540" dirty="0" smtClean="0"/>
          </a:p>
          <a:p>
            <a:r>
              <a:rPr lang="en-US" sz="1540" dirty="0" smtClean="0"/>
              <a:t>		Lessons from the LHC Helium Release and Radiation to Electronics – S. </a:t>
            </a:r>
            <a:r>
              <a:rPr lang="en-US" sz="1540" dirty="0" err="1" smtClean="0"/>
              <a:t>Weisz</a:t>
            </a:r>
            <a:r>
              <a:rPr lang="en-US" sz="1540" dirty="0" smtClean="0"/>
              <a:t> </a:t>
            </a:r>
            <a:endParaRPr lang="en-GB" sz="1540" dirty="0" smtClean="0"/>
          </a:p>
          <a:p>
            <a:r>
              <a:rPr lang="en-US" sz="1540" dirty="0" smtClean="0"/>
              <a:t>		CLIC CES Chapter for CDR – J. Osborne </a:t>
            </a:r>
            <a:endParaRPr lang="en-GB" sz="1540" dirty="0" smtClean="0"/>
          </a:p>
          <a:p>
            <a:r>
              <a:rPr lang="en-US" sz="1540" dirty="0" smtClean="0"/>
              <a:t>		Cryogenic Systems for Asian Sites – K. </a:t>
            </a:r>
            <a:r>
              <a:rPr lang="en-US" sz="1540" dirty="0" err="1" smtClean="0"/>
              <a:t>Hosoyama</a:t>
            </a:r>
            <a:r>
              <a:rPr lang="en-US" sz="1540" dirty="0" smtClean="0"/>
              <a:t> </a:t>
            </a:r>
            <a:endParaRPr lang="en-GB" sz="1540" dirty="0" smtClean="0"/>
          </a:p>
          <a:p>
            <a:r>
              <a:rPr lang="en-US" sz="1540" dirty="0" smtClean="0"/>
              <a:t>		</a:t>
            </a:r>
            <a:r>
              <a:rPr lang="en-US" sz="1540" b="1" dirty="0" smtClean="0"/>
              <a:t>Main </a:t>
            </a:r>
            <a:r>
              <a:rPr lang="en-US" sz="1540" b="1" dirty="0" err="1" smtClean="0"/>
              <a:t>Linac</a:t>
            </a:r>
            <a:r>
              <a:rPr lang="en-US" sz="1540" b="1" dirty="0" smtClean="0"/>
              <a:t> Tunnel Dimensioning - Joint Session with WG - 3</a:t>
            </a:r>
            <a:endParaRPr lang="en-GB" sz="1540" dirty="0" smtClean="0"/>
          </a:p>
          <a:p>
            <a:pPr lvl="2"/>
            <a:r>
              <a:rPr lang="en-US" sz="1540" dirty="0" smtClean="0"/>
              <a:t>Design Progress for Asian Single Tunnel Configuration – M. Miyahara </a:t>
            </a:r>
            <a:endParaRPr lang="en-GB" sz="1540" dirty="0" smtClean="0"/>
          </a:p>
          <a:p>
            <a:pPr lvl="2"/>
            <a:r>
              <a:rPr lang="en-US" sz="1540" dirty="0" smtClean="0"/>
              <a:t>Review of Main </a:t>
            </a:r>
            <a:r>
              <a:rPr lang="en-US" sz="1540" dirty="0" err="1" smtClean="0"/>
              <a:t>Linac</a:t>
            </a:r>
            <a:r>
              <a:rPr lang="en-US" sz="1540" dirty="0" smtClean="0"/>
              <a:t> Tunnel Dimensioning – A. </a:t>
            </a:r>
            <a:r>
              <a:rPr lang="en-US" sz="1540" dirty="0" err="1" smtClean="0"/>
              <a:t>Enomoto</a:t>
            </a:r>
            <a:r>
              <a:rPr lang="en-US" sz="1540" dirty="0" smtClean="0"/>
              <a:t> </a:t>
            </a:r>
            <a:endParaRPr lang="en-GB" sz="1540" dirty="0" smtClean="0"/>
          </a:p>
          <a:p>
            <a:r>
              <a:rPr lang="en-US" sz="1540" dirty="0" smtClean="0"/>
              <a:t>		</a:t>
            </a:r>
            <a:endParaRPr lang="en-GB" sz="1540" dirty="0" smtClean="0"/>
          </a:p>
          <a:p>
            <a:r>
              <a:rPr lang="en-US" sz="1540" b="1" dirty="0" smtClean="0"/>
              <a:t>Thursday 	October 21  -  Mont Blanc tunnel tour</a:t>
            </a:r>
            <a:endParaRPr lang="en-GB" sz="1540" dirty="0"/>
          </a:p>
        </p:txBody>
      </p:sp>
      <p:sp>
        <p:nvSpPr>
          <p:cNvPr id="5" name="Right Arrow 4"/>
          <p:cNvSpPr/>
          <p:nvPr/>
        </p:nvSpPr>
        <p:spPr>
          <a:xfrm rot="10800000">
            <a:off x="4978399" y="6373367"/>
            <a:ext cx="1803654" cy="48463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Autofit/>
          </a:bodyPr>
          <a:lstStyle/>
          <a:p>
            <a:pPr algn="l"/>
            <a:r>
              <a:rPr lang="en-US" sz="3600" dirty="0" smtClean="0"/>
              <a:t>Mont Blanc tunnel visit</a:t>
            </a:r>
            <a:br>
              <a:rPr lang="en-US" sz="3600" dirty="0" smtClean="0"/>
            </a:br>
            <a:r>
              <a:rPr lang="en-US" sz="3600" dirty="0" smtClean="0"/>
              <a:t>Thurs 21 Oct</a:t>
            </a:r>
            <a:endParaRPr lang="en-GB" sz="3600" dirty="0"/>
          </a:p>
        </p:txBody>
      </p:sp>
      <p:sp>
        <p:nvSpPr>
          <p:cNvPr id="3" name="Content Placeholder 2"/>
          <p:cNvSpPr>
            <a:spLocks noGrp="1"/>
          </p:cNvSpPr>
          <p:nvPr>
            <p:ph idx="1"/>
          </p:nvPr>
        </p:nvSpPr>
        <p:spPr>
          <a:xfrm>
            <a:off x="0" y="1394460"/>
            <a:ext cx="4618991" cy="5257800"/>
          </a:xfrm>
        </p:spPr>
        <p:txBody>
          <a:bodyPr>
            <a:normAutofit fontScale="92500" lnSpcReduction="20000"/>
          </a:bodyPr>
          <a:lstStyle/>
          <a:p>
            <a:r>
              <a:rPr lang="en-US" sz="2000" dirty="0" smtClean="0"/>
              <a:t>Tunnel stats :</a:t>
            </a:r>
          </a:p>
          <a:p>
            <a:endParaRPr lang="en-US" sz="2000" dirty="0" smtClean="0"/>
          </a:p>
          <a:p>
            <a:pPr lvl="1"/>
            <a:r>
              <a:rPr lang="en-US" sz="1600" dirty="0" smtClean="0"/>
              <a:t>Road tunnel linking Chamonix (France) and </a:t>
            </a:r>
            <a:r>
              <a:rPr lang="en-GB" sz="1600" dirty="0" err="1" smtClean="0"/>
              <a:t>Courmayeur</a:t>
            </a:r>
            <a:r>
              <a:rPr lang="en-GB" sz="1600" dirty="0" smtClean="0"/>
              <a:t> (Italy)</a:t>
            </a:r>
          </a:p>
          <a:p>
            <a:pPr lvl="1"/>
            <a:endParaRPr lang="en-US" sz="1600" dirty="0" smtClean="0"/>
          </a:p>
          <a:p>
            <a:pPr lvl="1"/>
            <a:r>
              <a:rPr lang="en-US" sz="1600" dirty="0" smtClean="0"/>
              <a:t>8.6m diameter tunnel 11.6km long , with up to 2000m overburden</a:t>
            </a:r>
          </a:p>
          <a:p>
            <a:pPr lvl="1"/>
            <a:endParaRPr lang="en-US" sz="1600" dirty="0" smtClean="0"/>
          </a:p>
          <a:p>
            <a:pPr lvl="1"/>
            <a:r>
              <a:rPr lang="en-US" sz="1600" dirty="0" smtClean="0"/>
              <a:t>Major accident 24</a:t>
            </a:r>
            <a:r>
              <a:rPr lang="en-US" sz="1600" baseline="30000" dirty="0" smtClean="0"/>
              <a:t>th</a:t>
            </a:r>
            <a:r>
              <a:rPr lang="en-US" sz="1600" dirty="0" smtClean="0"/>
              <a:t> March 1999 : Fire started on a Belgium lorry transported 9 tons of margarine from France to Italy</a:t>
            </a:r>
          </a:p>
          <a:p>
            <a:pPr lvl="1"/>
            <a:endParaRPr lang="en-US" sz="1600" dirty="0" smtClean="0"/>
          </a:p>
          <a:p>
            <a:pPr lvl="1"/>
            <a:r>
              <a:rPr lang="en-US" sz="1600" dirty="0" smtClean="0"/>
              <a:t>After 6 minutes into tunnel other vehicles flashed and he stopped to investigate the smoke</a:t>
            </a:r>
          </a:p>
          <a:p>
            <a:pPr lvl="1"/>
            <a:endParaRPr lang="en-US" sz="1600" dirty="0" smtClean="0"/>
          </a:p>
          <a:p>
            <a:pPr lvl="1"/>
            <a:r>
              <a:rPr lang="en-US" sz="1600" dirty="0" smtClean="0"/>
              <a:t>Fire lasted 56 hours with temperatures up to 1000 deg C in which 40 people died</a:t>
            </a:r>
          </a:p>
          <a:p>
            <a:pPr lvl="1"/>
            <a:endParaRPr lang="en-US" sz="1600" dirty="0" smtClean="0"/>
          </a:p>
          <a:p>
            <a:pPr lvl="1"/>
            <a:r>
              <a:rPr lang="en-US" sz="1600" dirty="0" smtClean="0"/>
              <a:t>Took 5 days to cool down to allow access</a:t>
            </a:r>
          </a:p>
          <a:p>
            <a:pPr lvl="1"/>
            <a:endParaRPr lang="en-US" sz="1600" dirty="0" smtClean="0"/>
          </a:p>
          <a:p>
            <a:pPr lvl="1"/>
            <a:r>
              <a:rPr lang="en-US" sz="1600" dirty="0" smtClean="0"/>
              <a:t>Tunnel closed for 3 years for repairs $480m</a:t>
            </a:r>
          </a:p>
          <a:p>
            <a:pPr lvl="1"/>
            <a:endParaRPr lang="en-US" sz="1600" dirty="0" smtClean="0"/>
          </a:p>
          <a:p>
            <a:pPr lvl="1"/>
            <a:endParaRPr lang="en-US" sz="1600" dirty="0" smtClean="0"/>
          </a:p>
          <a:p>
            <a:pPr lvl="1"/>
            <a:endParaRPr lang="en-US" sz="1600" dirty="0" smtClean="0"/>
          </a:p>
          <a:p>
            <a:pPr lvl="1"/>
            <a:endParaRPr lang="en-GB" sz="1600" dirty="0"/>
          </a:p>
        </p:txBody>
      </p:sp>
      <p:sp>
        <p:nvSpPr>
          <p:cNvPr id="4" name="Slide Number Placeholder 3"/>
          <p:cNvSpPr>
            <a:spLocks noGrp="1"/>
          </p:cNvSpPr>
          <p:nvPr>
            <p:ph type="sldNum" sz="quarter" idx="12"/>
          </p:nvPr>
        </p:nvSpPr>
        <p:spPr/>
        <p:txBody>
          <a:bodyPr/>
          <a:lstStyle/>
          <a:p>
            <a:fld id="{7FAA5BBC-A80E-B143-9FDB-149ED2838ED2}" type="slidenum">
              <a:rPr lang="en-GB" smtClean="0"/>
              <a:pPr/>
              <a:t>68</a:t>
            </a:fld>
            <a:endParaRPr lang="en-GB" dirty="0"/>
          </a:p>
        </p:txBody>
      </p:sp>
      <p:pic>
        <p:nvPicPr>
          <p:cNvPr id="77826" name="Picture 2" descr="\\cern.ch\dfs\Users\j\josborne\Desktop\montblanc13.jpg"/>
          <p:cNvPicPr>
            <a:picLocks noChangeAspect="1" noChangeArrowheads="1"/>
          </p:cNvPicPr>
          <p:nvPr/>
        </p:nvPicPr>
        <p:blipFill>
          <a:blip r:embed="rId3"/>
          <a:srcRect/>
          <a:stretch>
            <a:fillRect/>
          </a:stretch>
        </p:blipFill>
        <p:spPr bwMode="auto">
          <a:xfrm>
            <a:off x="4535424" y="0"/>
            <a:ext cx="4608576" cy="312039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386388" cy="1143000"/>
          </a:xfrm>
        </p:spPr>
        <p:txBody>
          <a:bodyPr>
            <a:noAutofit/>
          </a:bodyPr>
          <a:lstStyle/>
          <a:p>
            <a:pPr algn="l"/>
            <a:r>
              <a:rPr lang="en-US" sz="2800" dirty="0" smtClean="0"/>
              <a:t>Mont Blanc tunnel visit</a:t>
            </a:r>
            <a:br>
              <a:rPr lang="en-US" sz="2800" dirty="0" smtClean="0"/>
            </a:br>
            <a:r>
              <a:rPr lang="en-US" sz="2800" dirty="0" smtClean="0"/>
              <a:t>New measures since accident :</a:t>
            </a:r>
            <a:endParaRPr lang="en-GB" sz="2800" dirty="0"/>
          </a:p>
        </p:txBody>
      </p:sp>
      <p:sp>
        <p:nvSpPr>
          <p:cNvPr id="3" name="Content Placeholder 2"/>
          <p:cNvSpPr>
            <a:spLocks noGrp="1"/>
          </p:cNvSpPr>
          <p:nvPr>
            <p:ph idx="1"/>
          </p:nvPr>
        </p:nvSpPr>
        <p:spPr>
          <a:xfrm>
            <a:off x="0" y="1143000"/>
            <a:ext cx="4618991" cy="5715000"/>
          </a:xfrm>
        </p:spPr>
        <p:txBody>
          <a:bodyPr>
            <a:normAutofit/>
          </a:bodyPr>
          <a:lstStyle/>
          <a:p>
            <a:r>
              <a:rPr lang="en-US" sz="1600" dirty="0" smtClean="0"/>
              <a:t>computerized detection equipment</a:t>
            </a:r>
          </a:p>
          <a:p>
            <a:r>
              <a:rPr lang="en-US" sz="1600" dirty="0" smtClean="0"/>
              <a:t>Emergency escape alcove every 300m, leading to </a:t>
            </a:r>
            <a:r>
              <a:rPr lang="en-US" sz="1600" dirty="0" err="1" smtClean="0"/>
              <a:t>underfloor</a:t>
            </a:r>
            <a:r>
              <a:rPr lang="en-US" sz="1600" dirty="0" smtClean="0"/>
              <a:t> escape tunnel</a:t>
            </a:r>
          </a:p>
          <a:p>
            <a:r>
              <a:rPr lang="en-US" sz="1600" dirty="0" smtClean="0"/>
              <a:t>fire station in the middle of the tunnel complete with double cabbed fire trucks</a:t>
            </a:r>
          </a:p>
          <a:p>
            <a:r>
              <a:rPr lang="en-US" sz="1600" dirty="0" smtClean="0"/>
              <a:t>Emergency escape tunnel runs </a:t>
            </a:r>
            <a:r>
              <a:rPr lang="en-US" sz="1600" dirty="0" err="1" smtClean="0"/>
              <a:t>longitudinaly</a:t>
            </a:r>
            <a:r>
              <a:rPr lang="en-US" sz="1600" dirty="0" smtClean="0"/>
              <a:t> throughout the length of the tunnel with clean oxygen supply</a:t>
            </a:r>
          </a:p>
          <a:p>
            <a:r>
              <a:rPr lang="en-US" sz="1600" dirty="0" smtClean="0"/>
              <a:t>Any people in the security bays now have video contact with the control centre, so they can communicate with the people trapped inside and inform them about what is happening in the tunnel more clearly</a:t>
            </a:r>
          </a:p>
          <a:p>
            <a:r>
              <a:rPr lang="en-US" sz="1600" dirty="0" smtClean="0"/>
              <a:t>remote site for cargo safety inspection was created on each side: Aosta (I) and Passy-Le Fayet (F). Here all trucks are inspected well before the tunnel entrance. The same areas are also used as staging areas, to smooth the peaks of commercial traffic.</a:t>
            </a:r>
          </a:p>
          <a:p>
            <a:r>
              <a:rPr lang="en-US" sz="1600" dirty="0" smtClean="0"/>
              <a:t>Major impact on tunnel design and construction ever since</a:t>
            </a:r>
          </a:p>
          <a:p>
            <a:pPr lvl="1"/>
            <a:endParaRPr lang="en-US" sz="1600" dirty="0" smtClean="0"/>
          </a:p>
          <a:p>
            <a:pPr lvl="1"/>
            <a:endParaRPr lang="en-GB" sz="1600" dirty="0"/>
          </a:p>
        </p:txBody>
      </p:sp>
      <p:sp>
        <p:nvSpPr>
          <p:cNvPr id="4" name="Slide Number Placeholder 3"/>
          <p:cNvSpPr>
            <a:spLocks noGrp="1"/>
          </p:cNvSpPr>
          <p:nvPr>
            <p:ph type="sldNum" sz="quarter" idx="12"/>
          </p:nvPr>
        </p:nvSpPr>
        <p:spPr/>
        <p:txBody>
          <a:bodyPr/>
          <a:lstStyle/>
          <a:p>
            <a:fld id="{7FAA5BBC-A80E-B143-9FDB-149ED2838ED2}" type="slidenum">
              <a:rPr lang="en-GB" smtClean="0"/>
              <a:pPr/>
              <a:t>69</a:t>
            </a:fld>
            <a:endParaRPr lang="en-GB" dirty="0"/>
          </a:p>
        </p:txBody>
      </p:sp>
      <p:pic>
        <p:nvPicPr>
          <p:cNvPr id="79875" name="Picture 3"/>
          <p:cNvPicPr>
            <a:picLocks noChangeAspect="1" noChangeArrowheads="1"/>
          </p:cNvPicPr>
          <p:nvPr/>
        </p:nvPicPr>
        <p:blipFill>
          <a:blip r:embed="rId3"/>
          <a:srcRect l="22250" t="35200" r="24359" b="17600"/>
          <a:stretch>
            <a:fillRect/>
          </a:stretch>
        </p:blipFill>
        <p:spPr bwMode="auto">
          <a:xfrm>
            <a:off x="4777947" y="0"/>
            <a:ext cx="4366054" cy="2412365"/>
          </a:xfrm>
          <a:prstGeom prst="rect">
            <a:avLst/>
          </a:prstGeom>
          <a:noFill/>
          <a:ln w="9525">
            <a:noFill/>
            <a:miter lim="800000"/>
            <a:headEnd/>
            <a:tailEnd/>
          </a:ln>
        </p:spPr>
      </p:pic>
      <p:cxnSp>
        <p:nvCxnSpPr>
          <p:cNvPr id="7" name="Straight Arrow Connector 6"/>
          <p:cNvCxnSpPr/>
          <p:nvPr/>
        </p:nvCxnSpPr>
        <p:spPr>
          <a:xfrm flipV="1">
            <a:off x="4400550" y="1928813"/>
            <a:ext cx="3300413" cy="11715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42690" name="Picture 2" descr="C:\Users\tina\Pictures\My Pictures\Mont Blanc with ILC Oct 2010\DSCN5332.JPG"/>
          <p:cNvPicPr>
            <a:picLocks noChangeAspect="1" noChangeArrowheads="1"/>
          </p:cNvPicPr>
          <p:nvPr/>
        </p:nvPicPr>
        <p:blipFill>
          <a:blip r:embed="rId4"/>
          <a:srcRect/>
          <a:stretch>
            <a:fillRect/>
          </a:stretch>
        </p:blipFill>
        <p:spPr bwMode="auto">
          <a:xfrm>
            <a:off x="6700863" y="2412365"/>
            <a:ext cx="2441854" cy="1831023"/>
          </a:xfrm>
          <a:prstGeom prst="rect">
            <a:avLst/>
          </a:prstGeom>
          <a:noFill/>
        </p:spPr>
      </p:pic>
      <p:pic>
        <p:nvPicPr>
          <p:cNvPr id="242691" name="Picture 3" descr="C:\Users\tina\Pictures\My Pictures\Mont Blanc with ILC Oct 2010\DSCN5320.JPG"/>
          <p:cNvPicPr>
            <a:picLocks noChangeAspect="1" noChangeArrowheads="1"/>
          </p:cNvPicPr>
          <p:nvPr/>
        </p:nvPicPr>
        <p:blipFill>
          <a:blip r:embed="rId5"/>
          <a:srcRect/>
          <a:stretch>
            <a:fillRect/>
          </a:stretch>
        </p:blipFill>
        <p:spPr bwMode="auto">
          <a:xfrm>
            <a:off x="5631745" y="4224337"/>
            <a:ext cx="3512256" cy="263366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u pied de page 4"/>
          <p:cNvSpPr>
            <a:spLocks noGrp="1"/>
          </p:cNvSpPr>
          <p:nvPr>
            <p:ph type="ftr" sz="quarter" idx="4294967295"/>
          </p:nvPr>
        </p:nvSpPr>
        <p:spPr>
          <a:xfrm>
            <a:off x="643705" y="6000750"/>
            <a:ext cx="2894685" cy="133350"/>
          </a:xfrm>
          <a:prstGeom prst="rect">
            <a:avLst/>
          </a:prstGeom>
          <a:noFill/>
        </p:spPr>
        <p:txBody>
          <a:bodyPr/>
          <a:lstStyle/>
          <a:p>
            <a:r>
              <a:rPr lang="en-US" dirty="0"/>
              <a:t>Alain </a:t>
            </a:r>
            <a:r>
              <a:rPr lang="en-US" dirty="0" err="1"/>
              <a:t>Hervé</a:t>
            </a:r>
            <a:r>
              <a:rPr lang="en-US" dirty="0"/>
              <a:t>, CLIC08 Workshop,  16 October 2008</a:t>
            </a:r>
          </a:p>
        </p:txBody>
      </p:sp>
      <p:sp>
        <p:nvSpPr>
          <p:cNvPr id="31747" name="Espace réservé du numéro de diapositive 5"/>
          <p:cNvSpPr>
            <a:spLocks noGrp="1"/>
          </p:cNvSpPr>
          <p:nvPr>
            <p:ph type="sldNum" sz="quarter" idx="12"/>
          </p:nvPr>
        </p:nvSpPr>
        <p:spPr>
          <a:noFill/>
        </p:spPr>
        <p:txBody>
          <a:bodyPr/>
          <a:lstStyle/>
          <a:p>
            <a:fld id="{53817667-3CFF-43F4-BEB9-2458E1D02948}" type="slidenum">
              <a:rPr lang="en-US"/>
              <a:pPr/>
              <a:t>7</a:t>
            </a:fld>
            <a:endParaRPr lang="en-US"/>
          </a:p>
        </p:txBody>
      </p:sp>
      <p:sp>
        <p:nvSpPr>
          <p:cNvPr id="31748" name="Rectangle 2"/>
          <p:cNvSpPr>
            <a:spLocks noGrp="1" noChangeArrowheads="1"/>
          </p:cNvSpPr>
          <p:nvPr>
            <p:ph type="title"/>
          </p:nvPr>
        </p:nvSpPr>
        <p:spPr/>
        <p:txBody>
          <a:bodyPr/>
          <a:lstStyle/>
          <a:p>
            <a:r>
              <a:rPr lang="en-US" smtClean="0">
                <a:ea typeface="ＭＳ Ｐゴシック" charset="-128"/>
              </a:rPr>
              <a:t>Platform cost</a:t>
            </a:r>
          </a:p>
        </p:txBody>
      </p:sp>
      <p:sp>
        <p:nvSpPr>
          <p:cNvPr id="31749" name="Text Box 17"/>
          <p:cNvSpPr txBox="1">
            <a:spLocks noChangeArrowheads="1"/>
          </p:cNvSpPr>
          <p:nvPr/>
        </p:nvSpPr>
        <p:spPr bwMode="auto">
          <a:xfrm>
            <a:off x="1100900" y="1254126"/>
            <a:ext cx="6873950" cy="3800475"/>
          </a:xfrm>
          <a:prstGeom prst="rect">
            <a:avLst/>
          </a:prstGeom>
          <a:noFill/>
          <a:ln w="9525">
            <a:noFill/>
            <a:miter lim="800000"/>
            <a:headEnd/>
            <a:tailEnd/>
          </a:ln>
        </p:spPr>
        <p:txBody>
          <a:bodyPr>
            <a:spAutoFit/>
          </a:bodyPr>
          <a:lstStyle/>
          <a:p>
            <a:pPr>
              <a:spcAft>
                <a:spcPts val="1000"/>
              </a:spcAft>
              <a:buFontTx/>
              <a:buChar char="•"/>
            </a:pPr>
            <a:r>
              <a:rPr lang="en-US" dirty="0"/>
              <a:t> </a:t>
            </a:r>
            <a:r>
              <a:rPr lang="en-US" sz="2400" dirty="0">
                <a:solidFill>
                  <a:srgbClr val="00547E"/>
                </a:solidFill>
              </a:rPr>
              <a:t>The problem of cost has been mentioned as a possible drawback.</a:t>
            </a:r>
          </a:p>
          <a:p>
            <a:pPr>
              <a:spcAft>
                <a:spcPts val="1000"/>
              </a:spcAft>
              <a:buFontTx/>
              <a:buChar char="•"/>
            </a:pPr>
            <a:r>
              <a:rPr lang="en-US" sz="2400" dirty="0">
                <a:solidFill>
                  <a:srgbClr val="F82704"/>
                </a:solidFill>
              </a:rPr>
              <a:t> Indeed, using CMS plug as an example, the cost of each naked platform has been estimated, together with J. Osborne, to 1 MCHF (≠ 1M$).  </a:t>
            </a:r>
          </a:p>
          <a:p>
            <a:pPr>
              <a:spcAft>
                <a:spcPts val="1000"/>
              </a:spcAft>
              <a:buFontTx/>
              <a:buChar char="•"/>
            </a:pPr>
            <a:r>
              <a:rPr lang="en-US" sz="2400" dirty="0">
                <a:solidFill>
                  <a:srgbClr val="00547E"/>
                </a:solidFill>
              </a:rPr>
              <a:t> However this has to be balanced against other hidden </a:t>
            </a:r>
            <a:r>
              <a:rPr lang="en-US" sz="2400" dirty="0" smtClean="0">
                <a:solidFill>
                  <a:srgbClr val="00547E"/>
                </a:solidFill>
              </a:rPr>
              <a:t>costs </a:t>
            </a:r>
            <a:r>
              <a:rPr lang="en-US" sz="2400" dirty="0">
                <a:solidFill>
                  <a:srgbClr val="00547E"/>
                </a:solidFill>
              </a:rPr>
              <a:t>that I will </a:t>
            </a:r>
            <a:r>
              <a:rPr lang="en-US" sz="2400" dirty="0" smtClean="0">
                <a:solidFill>
                  <a:srgbClr val="00547E"/>
                </a:solidFill>
              </a:rPr>
              <a:t>mention </a:t>
            </a:r>
            <a:r>
              <a:rPr lang="en-US" sz="2400" dirty="0">
                <a:solidFill>
                  <a:srgbClr val="00547E"/>
                </a:solidFill>
              </a:rPr>
              <a:t>later (like piling) and clearly against risks. </a:t>
            </a:r>
            <a:endParaRPr lang="en-US" sz="2400" dirty="0">
              <a:solidFill>
                <a:srgbClr val="F82704"/>
              </a:solidFill>
            </a:endParaRPr>
          </a:p>
          <a:p>
            <a:pPr>
              <a:spcAft>
                <a:spcPts val="600"/>
              </a:spcAft>
              <a:buClr>
                <a:srgbClr val="00547E"/>
              </a:buClr>
            </a:pPr>
            <a:endParaRPr lang="en-US" sz="2400" dirty="0">
              <a:solidFill>
                <a:srgbClr val="00547E"/>
              </a:solidFill>
            </a:endParaRPr>
          </a:p>
        </p:txBody>
      </p:sp>
    </p:spTree>
  </p:cSld>
  <p:clrMapOvr>
    <a:masterClrMapping/>
  </p:clrMapOvr>
  <p:transition advTm="61264"/>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457" y="260350"/>
            <a:ext cx="8229600" cy="1143000"/>
          </a:xfrm>
        </p:spPr>
        <p:txBody>
          <a:bodyPr>
            <a:normAutofit/>
          </a:bodyPr>
          <a:lstStyle/>
          <a:p>
            <a:r>
              <a:rPr lang="en-GB" sz="3600" dirty="0" smtClean="0">
                <a:solidFill>
                  <a:srgbClr val="000090"/>
                </a:solidFill>
              </a:rPr>
              <a:t>Some conclusions and roadmap</a:t>
            </a:r>
            <a:endParaRPr lang="en-GB" sz="3600" dirty="0">
              <a:solidFill>
                <a:srgbClr val="000090"/>
              </a:solidFill>
            </a:endParaRPr>
          </a:p>
        </p:txBody>
      </p:sp>
      <p:sp>
        <p:nvSpPr>
          <p:cNvPr id="3" name="Content Placeholder 2"/>
          <p:cNvSpPr>
            <a:spLocks noGrp="1"/>
          </p:cNvSpPr>
          <p:nvPr>
            <p:ph idx="1"/>
          </p:nvPr>
        </p:nvSpPr>
        <p:spPr>
          <a:xfrm>
            <a:off x="94593" y="1600200"/>
            <a:ext cx="8592207" cy="4525963"/>
          </a:xfrm>
        </p:spPr>
        <p:txBody>
          <a:bodyPr>
            <a:normAutofit fontScale="77500" lnSpcReduction="20000"/>
          </a:bodyPr>
          <a:lstStyle/>
          <a:p>
            <a:endParaRPr lang="en-GB" dirty="0" smtClean="0">
              <a:solidFill>
                <a:srgbClr val="000090"/>
              </a:solidFill>
            </a:endParaRPr>
          </a:p>
          <a:p>
            <a:r>
              <a:rPr lang="en-US" dirty="0" smtClean="0">
                <a:solidFill>
                  <a:srgbClr val="000090"/>
                </a:solidFill>
              </a:rPr>
              <a:t>Technical design of the detector movement system needs to get going in collaboration with detector groups and MDI</a:t>
            </a:r>
          </a:p>
          <a:p>
            <a:endParaRPr lang="en-US" dirty="0" smtClean="0">
              <a:solidFill>
                <a:srgbClr val="000090"/>
              </a:solidFill>
            </a:endParaRPr>
          </a:p>
          <a:p>
            <a:r>
              <a:rPr lang="en-US" dirty="0" smtClean="0">
                <a:solidFill>
                  <a:srgbClr val="000090"/>
                </a:solidFill>
              </a:rPr>
              <a:t>The impact of lessons learnt from LHC Helium release and R2E issues need to be better understood by the ILC project </a:t>
            </a:r>
          </a:p>
          <a:p>
            <a:endParaRPr lang="en-GB" dirty="0" smtClean="0">
              <a:solidFill>
                <a:srgbClr val="000090"/>
              </a:solidFill>
            </a:endParaRPr>
          </a:p>
          <a:p>
            <a:r>
              <a:rPr lang="en-GB" dirty="0" smtClean="0">
                <a:solidFill>
                  <a:srgbClr val="000090"/>
                </a:solidFill>
              </a:rPr>
              <a:t>First Draft of the CLIC CES Chapter has been submitted  (any feedback welcome !) Costing planned for end of November</a:t>
            </a:r>
          </a:p>
          <a:p>
            <a:endParaRPr lang="en-GB" dirty="0" smtClean="0">
              <a:solidFill>
                <a:srgbClr val="000090"/>
              </a:solidFill>
            </a:endParaRPr>
          </a:p>
          <a:p>
            <a:r>
              <a:rPr lang="en-GB" dirty="0" smtClean="0">
                <a:solidFill>
                  <a:srgbClr val="000090"/>
                </a:solidFill>
              </a:rPr>
              <a:t>Asian site design progressing very well</a:t>
            </a:r>
          </a:p>
          <a:p>
            <a:endParaRPr lang="en-GB" dirty="0" smtClean="0">
              <a:solidFill>
                <a:srgbClr val="000090"/>
              </a:solidFill>
            </a:endParaRPr>
          </a:p>
          <a:p>
            <a:endParaRPr lang="en-GB" dirty="0" smtClean="0">
              <a:solidFill>
                <a:srgbClr val="000090"/>
              </a:solidFill>
            </a:endParaRPr>
          </a:p>
          <a:p>
            <a:pPr lvl="1">
              <a:buNone/>
            </a:pPr>
            <a:endParaRPr lang="en-US" dirty="0" smtClean="0">
              <a:solidFill>
                <a:srgbClr val="000090"/>
              </a:solidFill>
            </a:endParaRPr>
          </a:p>
          <a:p>
            <a:pPr lvl="1"/>
            <a:endParaRPr lang="en-GB" dirty="0" smtClean="0">
              <a:solidFill>
                <a:srgbClr val="000090"/>
              </a:solidFill>
            </a:endParaRPr>
          </a:p>
          <a:p>
            <a:pPr>
              <a:buNone/>
            </a:pPr>
            <a:endParaRPr lang="en-GB" dirty="0">
              <a:solidFill>
                <a:srgbClr val="000090"/>
              </a:solidFill>
            </a:endParaRPr>
          </a:p>
        </p:txBody>
      </p:sp>
      <p:sp>
        <p:nvSpPr>
          <p:cNvPr id="6" name="Slide Number Placeholder 5"/>
          <p:cNvSpPr>
            <a:spLocks noGrp="1"/>
          </p:cNvSpPr>
          <p:nvPr>
            <p:ph type="sldNum" sz="quarter" idx="12"/>
          </p:nvPr>
        </p:nvSpPr>
        <p:spPr/>
        <p:txBody>
          <a:bodyPr/>
          <a:lstStyle/>
          <a:p>
            <a:fld id="{7FAA5BBC-A80E-B143-9FDB-149ED2838ED2}" type="slidenum">
              <a:rPr lang="en-GB" smtClean="0"/>
              <a:pPr/>
              <a:t>70</a:t>
            </a:fld>
            <a:endParaRPr lang="en-GB" dirty="0"/>
          </a:p>
        </p:txBody>
      </p:sp>
      <p:pic>
        <p:nvPicPr>
          <p:cNvPr id="3074" name="Picture 2" descr="http://clic-study.web.cern.ch/CLIC-Study/CLIC%20logo/CLIC%20logo_color/CLIC-Logo-Color-72.png"/>
          <p:cNvPicPr>
            <a:picLocks noChangeAspect="1" noChangeArrowheads="1"/>
          </p:cNvPicPr>
          <p:nvPr/>
        </p:nvPicPr>
        <p:blipFill>
          <a:blip r:embed="rId3"/>
          <a:srcRect/>
          <a:stretch>
            <a:fillRect/>
          </a:stretch>
        </p:blipFill>
        <p:spPr bwMode="auto">
          <a:xfrm>
            <a:off x="-299106" y="-278415"/>
            <a:ext cx="1696053" cy="1696053"/>
          </a:xfrm>
          <a:prstGeom prst="rect">
            <a:avLst/>
          </a:prstGeom>
          <a:noFill/>
        </p:spPr>
      </p:pic>
      <p:pic>
        <p:nvPicPr>
          <p:cNvPr id="7" name="Picture 10"/>
          <p:cNvPicPr>
            <a:picLocks noChangeAspect="1" noChangeArrowheads="1"/>
          </p:cNvPicPr>
          <p:nvPr/>
        </p:nvPicPr>
        <p:blipFill>
          <a:blip r:embed="rId4"/>
          <a:srcRect/>
          <a:stretch>
            <a:fillRect/>
          </a:stretch>
        </p:blipFill>
        <p:spPr bwMode="auto">
          <a:xfrm>
            <a:off x="7772400" y="0"/>
            <a:ext cx="1371600" cy="95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7FAA5BBC-A80E-B143-9FDB-149ED2838ED2}" type="slidenum">
              <a:rPr lang="en-GB" smtClean="0"/>
              <a:pPr/>
              <a:t>71</a:t>
            </a:fld>
            <a:endParaRPr lang="en-GB" dirty="0"/>
          </a:p>
        </p:txBody>
      </p:sp>
      <p:pic>
        <p:nvPicPr>
          <p:cNvPr id="78850" name="Picture 2" descr="E:\CLIC ILC 2010\67429_1525639953250_1602203844_1246255_1861402_n.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6" name="TextBox 5"/>
          <p:cNvSpPr txBox="1"/>
          <p:nvPr/>
        </p:nvSpPr>
        <p:spPr>
          <a:xfrm>
            <a:off x="674370" y="4446270"/>
            <a:ext cx="7863840" cy="1015663"/>
          </a:xfrm>
          <a:prstGeom prst="rect">
            <a:avLst/>
          </a:prstGeom>
          <a:solidFill>
            <a:srgbClr val="FFC000"/>
          </a:solidFill>
        </p:spPr>
        <p:txBody>
          <a:bodyPr wrap="square" rtlCol="0">
            <a:spAutoFit/>
          </a:bodyPr>
          <a:lstStyle/>
          <a:p>
            <a:pPr algn="ctr"/>
            <a:r>
              <a:rPr lang="en-US" sz="6000" dirty="0" smtClean="0"/>
              <a:t>Thank You</a:t>
            </a:r>
            <a:endParaRPr lang="en-GB" sz="6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Espace réservé du numéro de diapositive 5"/>
          <p:cNvSpPr>
            <a:spLocks noGrp="1"/>
          </p:cNvSpPr>
          <p:nvPr>
            <p:ph type="sldNum" sz="quarter" idx="12"/>
          </p:nvPr>
        </p:nvSpPr>
        <p:spPr>
          <a:noFill/>
        </p:spPr>
        <p:txBody>
          <a:bodyPr/>
          <a:lstStyle/>
          <a:p>
            <a:fld id="{6365F21F-8374-49B3-89D9-FBEF070FEBD1}" type="slidenum">
              <a:rPr lang="en-US"/>
              <a:pPr/>
              <a:t>8</a:t>
            </a:fld>
            <a:endParaRPr lang="en-US"/>
          </a:p>
        </p:txBody>
      </p:sp>
      <p:sp>
        <p:nvSpPr>
          <p:cNvPr id="62468" name="Rectangle 2"/>
          <p:cNvSpPr>
            <a:spLocks noGrp="1" noChangeArrowheads="1"/>
          </p:cNvSpPr>
          <p:nvPr>
            <p:ph type="title"/>
          </p:nvPr>
        </p:nvSpPr>
        <p:spPr>
          <a:xfrm>
            <a:off x="856092" y="495300"/>
            <a:ext cx="7373954" cy="533400"/>
          </a:xfrm>
        </p:spPr>
        <p:txBody>
          <a:bodyPr>
            <a:normAutofit fontScale="90000"/>
          </a:bodyPr>
          <a:lstStyle/>
          <a:p>
            <a:r>
              <a:rPr lang="en-US" smtClean="0">
                <a:ea typeface="ＭＳ Ｐゴシック" charset="-128"/>
              </a:rPr>
              <a:t>Steel reinforcement of CMS Plug ⇒</a:t>
            </a:r>
            <a:br>
              <a:rPr lang="en-US" smtClean="0">
                <a:ea typeface="ＭＳ Ｐゴシック" charset="-128"/>
              </a:rPr>
            </a:br>
            <a:r>
              <a:rPr lang="en-US" smtClean="0">
                <a:ea typeface="ＭＳ Ｐゴシック" charset="-128"/>
              </a:rPr>
              <a:t>Models need benchmarking</a:t>
            </a:r>
            <a:br>
              <a:rPr lang="en-US" smtClean="0">
                <a:ea typeface="ＭＳ Ｐゴシック" charset="-128"/>
              </a:rPr>
            </a:br>
            <a:r>
              <a:rPr lang="en-US" smtClean="0">
                <a:ea typeface="ＭＳ Ｐゴシック" charset="-128"/>
              </a:rPr>
              <a:t>to evaluate damping and Young’s modulus</a:t>
            </a:r>
          </a:p>
        </p:txBody>
      </p:sp>
      <p:pic>
        <p:nvPicPr>
          <p:cNvPr id="62469" name="Picture 4" descr="DSCN0004-"/>
          <p:cNvPicPr>
            <a:picLocks noChangeAspect="1" noChangeArrowheads="1"/>
          </p:cNvPicPr>
          <p:nvPr/>
        </p:nvPicPr>
        <p:blipFill>
          <a:blip r:embed="rId3"/>
          <a:srcRect/>
          <a:stretch>
            <a:fillRect/>
          </a:stretch>
        </p:blipFill>
        <p:spPr bwMode="auto">
          <a:xfrm>
            <a:off x="271471" y="-1"/>
            <a:ext cx="8546071" cy="6858001"/>
          </a:xfrm>
          <a:prstGeom prst="rect">
            <a:avLst/>
          </a:prstGeom>
          <a:noFill/>
          <a:ln w="9525">
            <a:noFill/>
            <a:miter lim="800000"/>
            <a:headEnd/>
            <a:tailEnd/>
          </a:ln>
        </p:spPr>
      </p:pic>
      <p:sp>
        <p:nvSpPr>
          <p:cNvPr id="5" name="TextBox 4"/>
          <p:cNvSpPr txBox="1"/>
          <p:nvPr/>
        </p:nvSpPr>
        <p:spPr>
          <a:xfrm>
            <a:off x="1143000" y="5943600"/>
            <a:ext cx="2371725" cy="769441"/>
          </a:xfrm>
          <a:prstGeom prst="rect">
            <a:avLst/>
          </a:prstGeom>
          <a:noFill/>
        </p:spPr>
        <p:txBody>
          <a:bodyPr wrap="square" rtlCol="0">
            <a:spAutoFit/>
          </a:bodyPr>
          <a:lstStyle/>
          <a:p>
            <a:r>
              <a:rPr lang="fr-CH" sz="4400" dirty="0" smtClean="0"/>
              <a:t>CMS Plug</a:t>
            </a:r>
            <a:endParaRPr lang="en-US" sz="4400" dirty="0"/>
          </a:p>
        </p:txBody>
      </p:sp>
    </p:spTree>
  </p:cSld>
  <p:clrMapOvr>
    <a:masterClrMapping/>
  </p:clrMapOvr>
  <p:transition advTm="6126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u pied de page 4"/>
          <p:cNvSpPr>
            <a:spLocks noGrp="1"/>
          </p:cNvSpPr>
          <p:nvPr>
            <p:ph type="ftr" sz="quarter" idx="4294967295"/>
          </p:nvPr>
        </p:nvSpPr>
        <p:spPr>
          <a:xfrm>
            <a:off x="483685" y="6634163"/>
            <a:ext cx="2894685" cy="133350"/>
          </a:xfrm>
          <a:prstGeom prst="rect">
            <a:avLst/>
          </a:prstGeom>
          <a:noFill/>
        </p:spPr>
        <p:txBody>
          <a:bodyPr/>
          <a:lstStyle/>
          <a:p>
            <a:endParaRPr lang="en-US" dirty="0"/>
          </a:p>
        </p:txBody>
      </p:sp>
      <p:sp>
        <p:nvSpPr>
          <p:cNvPr id="70659" name="Espace réservé du numéro de diapositive 5"/>
          <p:cNvSpPr>
            <a:spLocks noGrp="1"/>
          </p:cNvSpPr>
          <p:nvPr>
            <p:ph type="sldNum" sz="quarter" idx="12"/>
          </p:nvPr>
        </p:nvSpPr>
        <p:spPr>
          <a:noFill/>
        </p:spPr>
        <p:txBody>
          <a:bodyPr/>
          <a:lstStyle/>
          <a:p>
            <a:fld id="{61908E31-9B50-4ACC-96D2-F041EAE6949C}" type="slidenum">
              <a:rPr lang="en-US"/>
              <a:pPr/>
              <a:t>9</a:t>
            </a:fld>
            <a:endParaRPr lang="en-US"/>
          </a:p>
        </p:txBody>
      </p:sp>
      <p:sp>
        <p:nvSpPr>
          <p:cNvPr id="70660" name="Rectangle 2"/>
          <p:cNvSpPr>
            <a:spLocks noGrp="1" noChangeArrowheads="1"/>
          </p:cNvSpPr>
          <p:nvPr>
            <p:ph type="title"/>
          </p:nvPr>
        </p:nvSpPr>
        <p:spPr/>
        <p:txBody>
          <a:bodyPr/>
          <a:lstStyle/>
          <a:p>
            <a:r>
              <a:rPr lang="en-US" smtClean="0">
                <a:ea typeface="ＭＳ Ｐゴシック" charset="-128"/>
              </a:rPr>
              <a:t>Conclusions-I</a:t>
            </a:r>
          </a:p>
        </p:txBody>
      </p:sp>
      <p:sp>
        <p:nvSpPr>
          <p:cNvPr id="70661" name="Text Box 17"/>
          <p:cNvSpPr txBox="1">
            <a:spLocks noChangeArrowheads="1"/>
          </p:cNvSpPr>
          <p:nvPr/>
        </p:nvSpPr>
        <p:spPr bwMode="auto">
          <a:xfrm>
            <a:off x="866477" y="1000125"/>
            <a:ext cx="7572769" cy="4667250"/>
          </a:xfrm>
          <a:prstGeom prst="rect">
            <a:avLst/>
          </a:prstGeom>
          <a:noFill/>
          <a:ln w="9525">
            <a:noFill/>
            <a:miter lim="800000"/>
            <a:headEnd/>
            <a:tailEnd/>
          </a:ln>
        </p:spPr>
        <p:txBody>
          <a:bodyPr>
            <a:spAutoFit/>
          </a:bodyPr>
          <a:lstStyle/>
          <a:p>
            <a:pPr>
              <a:buFontTx/>
              <a:buChar char="•"/>
            </a:pPr>
            <a:endParaRPr lang="en-US" sz="2400">
              <a:solidFill>
                <a:srgbClr val="00547E"/>
              </a:solidFill>
            </a:endParaRPr>
          </a:p>
          <a:p>
            <a:pPr>
              <a:spcAft>
                <a:spcPts val="1000"/>
              </a:spcAft>
              <a:buFontTx/>
              <a:buChar char="•"/>
            </a:pPr>
            <a:r>
              <a:rPr lang="en-US" sz="2400">
                <a:solidFill>
                  <a:srgbClr val="F82704"/>
                </a:solidFill>
              </a:rPr>
              <a:t> The push-pull operation to quickly exchange two detectors on IP is an important feature of any LC.</a:t>
            </a:r>
          </a:p>
          <a:p>
            <a:pPr>
              <a:spcAft>
                <a:spcPts val="1000"/>
              </a:spcAft>
              <a:buFontTx/>
              <a:buChar char="•"/>
            </a:pPr>
            <a:r>
              <a:rPr lang="en-US" sz="2400">
                <a:solidFill>
                  <a:srgbClr val="00547E"/>
                </a:solidFill>
              </a:rPr>
              <a:t> To be efficient this operation has to be carried out in less than three or four days including precise realignment on beam.</a:t>
            </a:r>
          </a:p>
          <a:p>
            <a:pPr>
              <a:spcAft>
                <a:spcPts val="1000"/>
              </a:spcAft>
              <a:buFontTx/>
              <a:buChar char="•"/>
            </a:pPr>
            <a:r>
              <a:rPr lang="en-US" sz="2400">
                <a:solidFill>
                  <a:srgbClr val="00547E"/>
                </a:solidFill>
              </a:rPr>
              <a:t> </a:t>
            </a:r>
            <a:r>
              <a:rPr lang="en-US" sz="2400">
                <a:solidFill>
                  <a:srgbClr val="F82704"/>
                </a:solidFill>
              </a:rPr>
              <a:t>This is a very challenging and difficult task as this system cannot fail even if local conditions worsen with time.</a:t>
            </a:r>
          </a:p>
          <a:p>
            <a:pPr>
              <a:spcAft>
                <a:spcPts val="1000"/>
              </a:spcAft>
              <a:buFontTx/>
              <a:buChar char="•"/>
            </a:pPr>
            <a:r>
              <a:rPr lang="en-US" sz="2400">
                <a:solidFill>
                  <a:srgbClr val="F82704"/>
                </a:solidFill>
              </a:rPr>
              <a:t> </a:t>
            </a:r>
            <a:r>
              <a:rPr lang="en-US" sz="2400">
                <a:solidFill>
                  <a:srgbClr val="00547E"/>
                </a:solidFill>
              </a:rPr>
              <a:t>The risk of finishing after some years with a non-functioning system must be avoided at all cost.</a:t>
            </a:r>
          </a:p>
          <a:p>
            <a:pPr>
              <a:spcAft>
                <a:spcPts val="1000"/>
              </a:spcAft>
            </a:pPr>
            <a:endParaRPr lang="en-US" sz="2400">
              <a:solidFill>
                <a:srgbClr val="00547E"/>
              </a:solidFill>
            </a:endParaRPr>
          </a:p>
        </p:txBody>
      </p:sp>
    </p:spTree>
  </p:cSld>
  <p:clrMapOvr>
    <a:masterClrMapping/>
  </p:clrMapOvr>
  <p:transition advTm="61264"/>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3477</TotalTime>
  <Words>2745</Words>
  <Application>Microsoft Office PowerPoint</Application>
  <PresentationFormat>On-screen Show (4:3)</PresentationFormat>
  <Paragraphs>839</Paragraphs>
  <Slides>71</Slides>
  <Notes>71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71</vt:i4>
      </vt:variant>
    </vt:vector>
  </HeadingPairs>
  <TitlesOfParts>
    <vt:vector size="75" baseType="lpstr">
      <vt:lpstr>Office Theme</vt:lpstr>
      <vt:lpstr>Worksheet</vt:lpstr>
      <vt:lpstr>Acrobat Document</vt:lpstr>
      <vt:lpstr>JWC</vt:lpstr>
      <vt:lpstr>Accelerator Working Group 9 Summary  Civil engineering and scheduling   Conveners:  A.Enomoto  (KEK)     V.Kuchler  (FNAL)     J.Osborne  (CERN)     </vt:lpstr>
      <vt:lpstr>Slide 2</vt:lpstr>
      <vt:lpstr>LHC Cryo Visit Monday 18th Oct</vt:lpstr>
      <vt:lpstr>Slide 4</vt:lpstr>
      <vt:lpstr> General Detector Motion System Issues (Push-Pull @ ILC) </vt:lpstr>
      <vt:lpstr>Both detectors on a platform</vt:lpstr>
      <vt:lpstr>Platform cost</vt:lpstr>
      <vt:lpstr>Steel reinforcement of CMS Plug ⇒ Models need benchmarking to evaluate damping and Young’s modulus</vt:lpstr>
      <vt:lpstr>Conclusions-I</vt:lpstr>
      <vt:lpstr>Brief Overview of Interaction Region Conventional Facilities in RDR Times</vt:lpstr>
      <vt:lpstr>Slide 11</vt:lpstr>
      <vt:lpstr>Current Geometry</vt:lpstr>
      <vt:lpstr>Slide 13</vt:lpstr>
      <vt:lpstr>Presentation of the CLIC Experimental Area</vt:lpstr>
      <vt:lpstr>Slide 15</vt:lpstr>
      <vt:lpstr>Slide 16</vt:lpstr>
      <vt:lpstr>Slide 17</vt:lpstr>
      <vt:lpstr>Slide 18</vt:lpstr>
      <vt:lpstr>Slide 19</vt:lpstr>
      <vt:lpstr>Preparing Schedules  for the ILC PIP &amp; TDR  </vt:lpstr>
      <vt:lpstr>PIP-schedule(s) should:</vt:lpstr>
      <vt:lpstr>CLIC Schedule</vt:lpstr>
      <vt:lpstr>General schedule</vt:lpstr>
      <vt:lpstr>Injectors - Resources</vt:lpstr>
      <vt:lpstr>Construction and Installation of the CLIC Experimental Area</vt:lpstr>
      <vt:lpstr>Slide 26</vt:lpstr>
      <vt:lpstr>Year 5: Complete installation of cavern infrastructure</vt:lpstr>
      <vt:lpstr>Summary Schedule</vt:lpstr>
      <vt:lpstr>Slide 29</vt:lpstr>
      <vt:lpstr>Lessons learnt from LHC  Helium Leak and R2E</vt:lpstr>
      <vt:lpstr>Consequences of September 19th (2008) event  in sector 3-4 of the LHC</vt:lpstr>
      <vt:lpstr> Oxygen content in the tunnel (sensors on the ceiling)</vt:lpstr>
      <vt:lpstr>Slide 33</vt:lpstr>
      <vt:lpstr>Slide 34</vt:lpstr>
      <vt:lpstr>   Access matrix for the LHC underground    New access restrictions when main magnets are (or could be) powered </vt:lpstr>
      <vt:lpstr>R2E - Single Event effects</vt:lpstr>
      <vt:lpstr>Relocation of the UPS</vt:lpstr>
      <vt:lpstr>Slide 38</vt:lpstr>
      <vt:lpstr>Slide 39</vt:lpstr>
      <vt:lpstr>Slide 40</vt:lpstr>
      <vt:lpstr>2) Develop SEE Tolerant LHC Power Converters    </vt:lpstr>
      <vt:lpstr>Slide 42</vt:lpstr>
      <vt:lpstr>Slide 43</vt:lpstr>
      <vt:lpstr>Slide 44</vt:lpstr>
      <vt:lpstr>Slide 45</vt:lpstr>
      <vt:lpstr>Summary</vt:lpstr>
      <vt:lpstr>CLIC CDR Chapter : J.Osborne for CES WG</vt:lpstr>
      <vt:lpstr>Slide 48</vt:lpstr>
      <vt:lpstr>CLIC CDR Chapter for Civil Engineering and Services</vt:lpstr>
      <vt:lpstr>Slide 50</vt:lpstr>
      <vt:lpstr>Slide 51</vt:lpstr>
      <vt:lpstr>Slide 52</vt:lpstr>
      <vt:lpstr>Slide 53</vt:lpstr>
      <vt:lpstr>Slide 54</vt:lpstr>
      <vt:lpstr>Cryogenic cavern in Asian site</vt:lpstr>
      <vt:lpstr>Conceptual Design of Cryogenic System 1</vt:lpstr>
      <vt:lpstr>Slide 57</vt:lpstr>
      <vt:lpstr>for Asian Single Tunnel Configuration </vt:lpstr>
      <vt:lpstr>Slide 59</vt:lpstr>
      <vt:lpstr>Slide 60</vt:lpstr>
      <vt:lpstr>Slide 61</vt:lpstr>
      <vt:lpstr>Slide 62</vt:lpstr>
      <vt:lpstr>Slide 63</vt:lpstr>
      <vt:lpstr>Slide 64</vt:lpstr>
      <vt:lpstr>Slide 65</vt:lpstr>
      <vt:lpstr>Slide 66</vt:lpstr>
      <vt:lpstr>Slide 67</vt:lpstr>
      <vt:lpstr>Mont Blanc tunnel visit Thurs 21 Oct</vt:lpstr>
      <vt:lpstr>Mont Blanc tunnel visit New measures since accident :</vt:lpstr>
      <vt:lpstr>Some conclusions and roadmap</vt:lpstr>
      <vt:lpstr>Slide 71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Engineering and  Services for MDI</dc:title>
  <dc:creator>Martin Gastal</dc:creator>
  <cp:lastModifiedBy>josborne</cp:lastModifiedBy>
  <cp:revision>77</cp:revision>
  <dcterms:created xsi:type="dcterms:W3CDTF">2010-09-24T08:37:03Z</dcterms:created>
  <dcterms:modified xsi:type="dcterms:W3CDTF">2010-10-22T10:49:42Z</dcterms:modified>
</cp:coreProperties>
</file>