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6" r:id="rId3"/>
    <p:sldId id="337" r:id="rId4"/>
    <p:sldId id="338" r:id="rId5"/>
    <p:sldId id="339" r:id="rId6"/>
    <p:sldId id="340" r:id="rId7"/>
    <p:sldId id="342" r:id="rId8"/>
    <p:sldId id="343" r:id="rId9"/>
    <p:sldId id="344" r:id="rId10"/>
    <p:sldId id="345" r:id="rId11"/>
  </p:sldIdLst>
  <p:sldSz cx="10694988" cy="7556500"/>
  <p:notesSz cx="6858000" cy="9144000"/>
  <p:defaultTextStyle>
    <a:defPPr>
      <a:defRPr lang="nb-NO"/>
    </a:defPPr>
    <a:lvl1pPr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520700" indent="-635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1041400" indent="-1270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563688" indent="-1920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2084388" indent="-2555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768" y="-320"/>
      </p:cViewPr>
      <p:guideLst>
        <p:guide orient="horz" pos="3676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3A610-7C76-134F-9206-E50DC467B85B}" type="datetime1">
              <a:rPr lang="nn-NO" smtClean="0"/>
              <a:pPr/>
              <a:t>10/22/10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0D706-DFD2-E447-9383-E611BE927C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4D844E9E-047D-024B-B24B-7AC93C65ECE2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3300" y="685800"/>
            <a:ext cx="4851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86F517DE-EF32-1A4C-A09E-8EC5674E3E9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5207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10414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5636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20843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60718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6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6"/>
          <p:cNvSpPr txBox="1">
            <a:spLocks/>
          </p:cNvSpPr>
          <p:nvPr userDrawn="1"/>
        </p:nvSpPr>
        <p:spPr>
          <a:xfrm>
            <a:off x="2138363" y="5656263"/>
            <a:ext cx="6061075" cy="1641475"/>
          </a:xfrm>
          <a:prstGeom prst="rect">
            <a:avLst/>
          </a:prstGeom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2873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-109" charset="2"/>
              <a:buNone/>
              <a:defRPr/>
            </a:pPr>
            <a:endParaRPr lang="en-US" sz="2300" dirty="0">
              <a:effectLst>
                <a:outerShdw blurRad="38100" dist="38100" dir="2700000" algn="tl">
                  <a:srgbClr val="04617B"/>
                </a:outerShdw>
              </a:effectLst>
              <a:latin typeface="Calibri" pitchFamily="-109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4750" y="1511300"/>
            <a:ext cx="9625489" cy="2015067"/>
          </a:xfrm>
          <a:ln>
            <a:noFill/>
          </a:ln>
        </p:spPr>
        <p:txBody>
          <a:bodyPr tIns="0" rIns="2085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9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23874" y="3557368"/>
            <a:ext cx="9349627" cy="1931106"/>
          </a:xfrm>
        </p:spPr>
        <p:txBody>
          <a:bodyPr lIns="0" rIns="20857"/>
          <a:lstStyle>
            <a:lvl1pPr marL="0" marR="52144" indent="0" algn="r">
              <a:buNone/>
              <a:defRPr>
                <a:solidFill>
                  <a:schemeClr val="tx1"/>
                </a:solidFill>
                <a:effectLst>
                  <a:outerShdw blurRad="50800" dist="50800" dir="2700000">
                    <a:schemeClr val="bg1"/>
                  </a:outerShdw>
                </a:effectLst>
              </a:defRPr>
            </a:lvl1pPr>
            <a:lvl2pPr marL="521437" indent="0" algn="ctr">
              <a:buNone/>
            </a:lvl2pPr>
            <a:lvl3pPr marL="1042873" indent="0" algn="ctr">
              <a:buNone/>
            </a:lvl3pPr>
            <a:lvl4pPr marL="1564310" indent="0" algn="ctr">
              <a:buNone/>
            </a:lvl4pPr>
            <a:lvl5pPr marL="2085746" indent="0" algn="ctr">
              <a:buNone/>
            </a:lvl5pPr>
            <a:lvl6pPr marL="2607183" indent="0" algn="ctr">
              <a:buNone/>
            </a:lvl6pPr>
            <a:lvl7pPr marL="3128620" indent="0" algn="ctr">
              <a:buNone/>
            </a:lvl7pPr>
            <a:lvl8pPr marL="3650056" indent="0" algn="ctr">
              <a:buNone/>
            </a:lvl8pPr>
            <a:lvl9pPr marL="4171493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A4A12D4D-02C9-084F-914A-17372FEF9F52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9D3116F-6A8C-6F4B-B513-656ADB90D5A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E57A9-45F5-B449-BBE7-44E484F528B6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640A-B9C0-544D-88A1-8F1363D3D62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866" y="1007535"/>
            <a:ext cx="2406372" cy="57425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749" y="1007535"/>
            <a:ext cx="7040867" cy="5742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92835-486E-3440-9308-481267BA7D23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5439A-85BA-4841-B40E-D3B7F96632A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4E00DD0D-2C6B-914C-A893-EF798D35865B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57C9BF1-2027-B642-A058-21B31C527B6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78196" cy="985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500" y="1450848"/>
            <a:ext cx="9981989" cy="1501225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r" rtl="0">
              <a:spcBef>
                <a:spcPct val="0"/>
              </a:spcBef>
              <a:buNone/>
              <a:defRPr lang="en-US" sz="5900" b="1" cap="none" baseline="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309" y="2980139"/>
            <a:ext cx="9718179" cy="1663479"/>
          </a:xfrm>
        </p:spPr>
        <p:txBody>
          <a:bodyPr lIns="52144" rIns="52144"/>
          <a:lstStyle>
            <a:lvl1pPr marL="0" indent="0" algn="r">
              <a:buNone/>
              <a:defRPr sz="2700">
                <a:solidFill>
                  <a:schemeClr val="tx1"/>
                </a:solidFill>
                <a:effectLst>
                  <a:outerShdw blurRad="50800" dist="38100" dir="2700000">
                    <a:srgbClr val="000000"/>
                  </a:outerShdw>
                </a:effectLst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2CF0EE3B-EFB6-A742-BD5A-A9C95AB94817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017B8E76-7336-F14A-A462-97FFDEF66BF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74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661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7C7A-44AF-2442-A344-C9CB15A0E8F5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7DBC5-813C-AC40-ADAC-DE282ACCC51C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749" y="2044209"/>
            <a:ext cx="4725477" cy="726508"/>
          </a:xfrm>
        </p:spPr>
        <p:txBody>
          <a:bodyPr lIns="52144" tIns="0" rIns="5214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32906" y="2049177"/>
            <a:ext cx="4727333" cy="721540"/>
          </a:xfrm>
        </p:spPr>
        <p:txBody>
          <a:bodyPr lIns="52144" tIns="0" rIns="5214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749" y="2770717"/>
            <a:ext cx="4725477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906" y="2770717"/>
            <a:ext cx="4727333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C432-8482-E842-B438-6784C3111A3B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320D0-7F66-EA4F-9334-0223CBA855F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49" y="775801"/>
            <a:ext cx="9714614" cy="1259417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5025-959B-AD46-BD64-D7F0B0CEDF6D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2B384-2CDE-7740-8A7A-668AF77F22F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475AF-FF38-A241-8789-50E9631CBC20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75BA-DAFD-0A4B-A730-6CACEEAEFBD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124" y="566740"/>
            <a:ext cx="3208496" cy="1280407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02124" y="1847144"/>
            <a:ext cx="3208496" cy="5037667"/>
          </a:xfrm>
        </p:spPr>
        <p:txBody>
          <a:bodyPr lIns="20857" rIns="20857"/>
          <a:lstStyle>
            <a:lvl1pPr marL="0" indent="0" algn="l">
              <a:buNone/>
              <a:defRPr sz="1600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181443" y="1847144"/>
            <a:ext cx="5978795" cy="5037667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4E37-533A-CD40-92DF-21137719D153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E2A-C3FC-5547-A07C-EC400F870AD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702050" y="1220788"/>
            <a:ext cx="6149975" cy="45339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9361488" y="5905500"/>
            <a:ext cx="182562" cy="17145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6408738"/>
            <a:ext cx="10717213" cy="11477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124450" y="6853238"/>
            <a:ext cx="5570538" cy="703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999" y="1296876"/>
            <a:ext cx="2588187" cy="1743814"/>
          </a:xfrm>
        </p:spPr>
        <p:txBody>
          <a:bodyPr lIns="52144" rIns="52144" bIns="52144"/>
          <a:lstStyle>
            <a:lvl1pPr algn="l">
              <a:buNone/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999" y="3116902"/>
            <a:ext cx="2584622" cy="2401288"/>
          </a:xfrm>
        </p:spPr>
        <p:txBody>
          <a:bodyPr lIns="73001" rIns="52144"/>
          <a:lstStyle>
            <a:lvl1pPr marL="0" indent="0" algn="l">
              <a:spcBef>
                <a:spcPts val="285"/>
              </a:spcBef>
              <a:buFontTx/>
              <a:buNone/>
              <a:defRPr sz="15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077047" y="1321690"/>
            <a:ext cx="5400969" cy="433239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45AD-F395-5049-90C3-83214EFD3CCC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47213" y="7004050"/>
            <a:ext cx="712787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6932-EB98-C647-9429-5DB64FF507D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9525"/>
            <a:ext cx="10717213" cy="11477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24450" y="-9525"/>
            <a:ext cx="5570538" cy="7032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433513" y="0"/>
            <a:ext cx="90646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87338" y="985838"/>
            <a:ext cx="10210800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4988" y="7297738"/>
            <a:ext cx="2495550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E1747FAE-D1C5-9F4B-9BE9-EF2C20A0E1ED}" type="datetime1">
              <a:rPr lang="nn-NO" smtClean="0"/>
              <a:pPr>
                <a:defRPr/>
              </a:pPr>
              <a:t>10/22/10</a:t>
            </a:fld>
            <a:endParaRPr lang="nb-N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19438" y="7297738"/>
            <a:ext cx="3921125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714706" y="7297738"/>
            <a:ext cx="890587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r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FABA60C3-743B-2C46-9431-A23791B6694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2225" y="223838"/>
            <a:ext cx="10737850" cy="714375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40" r:id="rId9"/>
    <p:sldLayoutId id="2147483935" r:id="rId10"/>
    <p:sldLayoutId id="2147483936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0B5395"/>
          </a:solidFill>
          <a:effectLst>
            <a:outerShdw blurRad="50800" dist="38100" dir="2700000">
              <a:srgbClr val="000000"/>
            </a:outerShdw>
          </a:effectLst>
          <a:latin typeface="Verdana"/>
          <a:ea typeface="ＭＳ Ｐゴシック" pitchFamily="-109" charset="-128"/>
          <a:cs typeface="Verdana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5pPr>
      <a:lvl6pPr marL="521437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1042873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56431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2085746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11150" indent="-311150" algn="l" rtl="0" eaLnBrk="0" fontAlgn="base" hangingPunct="0">
        <a:spcBef>
          <a:spcPct val="20000"/>
        </a:spcBef>
        <a:spcAft>
          <a:spcPct val="0"/>
        </a:spcAft>
        <a:buSzPct val="95000"/>
        <a:buFont typeface="Wingdings 2" pitchFamily="-109" charset="2"/>
        <a:buChar char=""/>
        <a:defRPr sz="27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1pPr>
      <a:lvl2pPr marL="728663" indent="-279400" algn="l" rtl="0" eaLnBrk="0" fontAlgn="base" hangingPunct="0">
        <a:spcBef>
          <a:spcPct val="20000"/>
        </a:spcBef>
        <a:spcAft>
          <a:spcPct val="0"/>
        </a:spcAft>
        <a:buSzPct val="85000"/>
        <a:buFont typeface="Wingdings 2" pitchFamily="-109" charset="2"/>
        <a:buChar char=""/>
        <a:defRPr sz="25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2pPr>
      <a:lvl3pPr marL="1041400" indent="-279400" algn="l" rtl="0" eaLnBrk="0" fontAlgn="base" hangingPunct="0">
        <a:spcBef>
          <a:spcPct val="20000"/>
        </a:spcBef>
        <a:spcAft>
          <a:spcPct val="0"/>
        </a:spcAft>
        <a:buSzPct val="70000"/>
        <a:buFont typeface="Wingdings 2" pitchFamily="-109" charset="2"/>
        <a:buChar char=""/>
        <a:defRPr sz="23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3pPr>
      <a:lvl4pPr marL="1354138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4pPr>
      <a:lvl5pPr marL="1666875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5pPr>
      <a:lvl6pPr marL="1981459" indent="-2398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034" indent="-20857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02896" indent="-20857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15758" indent="-20857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6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Relationship Id="rId6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9" Type="http://schemas.openxmlformats.org/officeDocument/2006/relationships/image" Target="../media/image25.png"/><Relationship Id="rId3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5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image" Target="../media/image34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5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39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5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5700" dirty="0" err="1" smtClean="0"/>
              <a:t>Summary</a:t>
            </a:r>
            <a:r>
              <a:rPr lang="nb-NO" sz="5700" dirty="0" smtClean="0"/>
              <a:t> WG 6</a:t>
            </a:r>
            <a:endParaRPr lang="nb-NO" sz="5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8" y="3557588"/>
            <a:ext cx="9348787" cy="1931987"/>
          </a:xfrm>
        </p:spPr>
        <p:txBody>
          <a:bodyPr>
            <a:normAutofit/>
          </a:bodyPr>
          <a:lstStyle/>
          <a:p>
            <a:pPr marR="0" eaLnBrk="1" hangingPunct="1">
              <a:defRPr/>
            </a:pPr>
            <a:r>
              <a:rPr lang="nb-NO" sz="3000" dirty="0" smtClean="0">
                <a:effectLst>
                  <a:outerShdw blurRad="38100" dist="50800" dir="2700000" algn="tl">
                    <a:schemeClr val="bg1"/>
                  </a:outerShdw>
                </a:effectLst>
              </a:rPr>
              <a:t>Drive Beam and CTF 3</a:t>
            </a:r>
            <a:endParaRPr lang="nb-NO" sz="3000" dirty="0">
              <a:effectLst>
                <a:outerShdw blurRad="38100" dist="50800" dir="2700000" algn="tl">
                  <a:schemeClr val="bg1"/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801688" y="5626100"/>
            <a:ext cx="934878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1400">
              <a:spcBef>
                <a:spcPct val="20000"/>
              </a:spcBef>
              <a:buSzPct val="95000"/>
            </a:pPr>
            <a:r>
              <a:rPr lang="en-US" sz="2100" b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International Workshop on Linear Colliders 2010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October</a:t>
            </a:r>
            <a:r>
              <a:rPr lang="nb-NO" sz="16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22, </a:t>
            </a:r>
            <a:r>
              <a:rPr lang="nb-NO" sz="1600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2010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Erik Adli, Department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Physics, University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Oslo and </a:t>
            </a: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CERN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Bernard </a:t>
            </a:r>
            <a:r>
              <a:rPr lang="nb-NO" sz="16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Jeanneret</a:t>
            </a: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, CERN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Roger Rober, University </a:t>
            </a:r>
            <a:r>
              <a:rPr lang="nb-NO" sz="16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Uppsala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for </a:t>
            </a:r>
            <a:r>
              <a:rPr lang="nb-NO" sz="160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Working</a:t>
            </a:r>
            <a:r>
              <a:rPr lang="nb-NO" sz="16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Group 6</a:t>
            </a:r>
          </a:p>
          <a:p>
            <a:pPr algn="ctr" defTabSz="1041400">
              <a:spcBef>
                <a:spcPct val="20000"/>
              </a:spcBef>
              <a:buSzPct val="95000"/>
            </a:pPr>
            <a:endParaRPr lang="nb-NO" sz="2100" dirty="0">
              <a:effectLst>
                <a:outerShdw blurRad="38100" dist="38100" dir="2700000" algn="tl">
                  <a:srgbClr val="04617B"/>
                </a:outerShdw>
              </a:effectLst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299" y="6569076"/>
            <a:ext cx="946173" cy="971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308" y="6565900"/>
            <a:ext cx="995680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CTF3: progress and 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10</a:t>
            </a:fld>
            <a:endParaRPr lang="nb-NO"/>
          </a:p>
        </p:txBody>
      </p:sp>
      <p:sp>
        <p:nvSpPr>
          <p:cNvPr id="5" name="TextBox 4"/>
          <p:cNvSpPr txBox="1"/>
          <p:nvPr/>
        </p:nvSpPr>
        <p:spPr>
          <a:xfrm>
            <a:off x="555585" y="1000125"/>
            <a:ext cx="950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</a:rPr>
              <a:t>CTF3 performance and stability is continuously improving. Some highlights :</a:t>
            </a:r>
          </a:p>
          <a:p>
            <a:endParaRPr lang="en-GB" sz="1800" dirty="0">
              <a:latin typeface="Verdana"/>
              <a:cs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23" y="3952875"/>
            <a:ext cx="3872306" cy="5098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698" y="1827094"/>
            <a:ext cx="3814182" cy="2133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422" y="4421935"/>
            <a:ext cx="3890288" cy="853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69389" y="1416050"/>
            <a:ext cx="3154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Verdana"/>
                <a:cs typeface="Verdana"/>
              </a:rPr>
              <a:t>Klystrons / PC :</a:t>
            </a:r>
            <a:endParaRPr lang="en-GB" sz="2200" b="1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2692" y="3365500"/>
            <a:ext cx="3154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Verdana"/>
                <a:cs typeface="Verdana"/>
              </a:rPr>
              <a:t>Beam current :</a:t>
            </a:r>
            <a:endParaRPr lang="en-GB" sz="2200" b="1" dirty="0">
              <a:latin typeface="Verdana"/>
              <a:cs typeface="Verdana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094" y="3831814"/>
            <a:ext cx="6240972" cy="8427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7775" y="1750794"/>
            <a:ext cx="628224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Verdana"/>
                <a:cs typeface="Verdana"/>
              </a:rPr>
              <a:t>Machine tuning for power production:</a:t>
            </a:r>
          </a:p>
          <a:p>
            <a:endParaRPr lang="en-GB" sz="1800" dirty="0" smtClean="0">
              <a:latin typeface="Verdana"/>
              <a:cs typeface="Verdana"/>
            </a:endParaRPr>
          </a:p>
          <a:p>
            <a:r>
              <a:rPr lang="en-GB" sz="1800" dirty="0" smtClean="0">
                <a:latin typeface="Verdana"/>
                <a:cs typeface="Verdana"/>
              </a:rPr>
              <a:t>Large effort from CTF3 operator core team to minimize phase-variations along beam, despite pulse compression.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19490" y="1735137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Dubrovskiy</a:t>
            </a:r>
            <a:r>
              <a:rPr lang="en-GB" sz="1400" dirty="0" smtClean="0"/>
              <a:t>, WG6, Wednesday 17:50 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4130364" y="4624387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G. </a:t>
            </a:r>
            <a:r>
              <a:rPr lang="en-GB" sz="1400" dirty="0" err="1" smtClean="0"/>
              <a:t>Sterbini</a:t>
            </a:r>
            <a:r>
              <a:rPr lang="en-GB" sz="1400" dirty="0" smtClean="0"/>
              <a:t>, WG6, Wednesday 17:30 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95243" y="5318125"/>
            <a:ext cx="10556091" cy="217487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61963" y="5395238"/>
            <a:ext cx="3154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Verdana"/>
                <a:cs typeface="Verdana"/>
              </a:rPr>
              <a:t>CTF3 outlooks :</a:t>
            </a:r>
            <a:endParaRPr lang="en-GB" sz="2200" dirty="0">
              <a:latin typeface="Verdana"/>
              <a:cs typeface="Verdan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922" y="581501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R. </a:t>
            </a:r>
            <a:r>
              <a:rPr lang="en-GB" sz="1400" dirty="0" err="1" smtClean="0"/>
              <a:t>Corsini</a:t>
            </a:r>
            <a:r>
              <a:rPr lang="en-GB" sz="1400" dirty="0" smtClean="0"/>
              <a:t>, WG6, Thursday 16:40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33042" y="4649144"/>
            <a:ext cx="3635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CTF3 </a:t>
            </a:r>
            <a:r>
              <a:rPr lang="en-GB" sz="1400" dirty="0" err="1" smtClean="0">
                <a:latin typeface="Verdana"/>
                <a:cs typeface="Verdana"/>
              </a:rPr>
              <a:t>linac</a:t>
            </a:r>
            <a:r>
              <a:rPr lang="en-GB" sz="1400" dirty="0" smtClean="0">
                <a:latin typeface="Verdana"/>
                <a:cs typeface="Verdana"/>
              </a:rPr>
              <a:t> current stability is now better than the CLIC requirements.</a:t>
            </a:r>
            <a:endParaRPr lang="en-GB" sz="1400" dirty="0">
              <a:latin typeface="Verdana"/>
              <a:cs typeface="Verdana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5998" y="5318575"/>
            <a:ext cx="5870622" cy="17140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2400" y="5426075"/>
            <a:ext cx="2500358" cy="203517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795726" y="6967537"/>
            <a:ext cx="7174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One line of though: combining CLEX and CTF2, making room for &lt; 20 full CLIC-like modules; all structures can be powered with PETS + priming.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6922" y="6318250"/>
            <a:ext cx="2576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CTF3: several interesting upgrade scenarios for the next phase.</a:t>
            </a:r>
            <a:endParaRPr lang="en-GB" sz="1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Drive Beam and CTF 3</a:t>
            </a:r>
            <a:endParaRPr lang="en-GB" sz="4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</a:t>
            </a:fld>
            <a:endParaRPr lang="nb-NO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6" y="2489200"/>
            <a:ext cx="4972877" cy="2533650"/>
          </a:xfrm>
          <a:prstGeom prst="rect">
            <a:avLst/>
          </a:prstGeom>
          <a:ln>
            <a:solidFill>
              <a:srgbClr val="0F6FC6"/>
            </a:solidFill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0497" y="2695619"/>
            <a:ext cx="5508045" cy="192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662" y="1187450"/>
            <a:ext cx="1053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Verdana"/>
                <a:cs typeface="Verdana"/>
              </a:rPr>
              <a:t>CLIC drive beam</a:t>
            </a:r>
            <a:r>
              <a:rPr lang="en-US" sz="1800" dirty="0" smtClean="0">
                <a:latin typeface="Verdana"/>
                <a:cs typeface="Verdana"/>
              </a:rPr>
              <a:t>: </a:t>
            </a:r>
            <a:r>
              <a:rPr lang="en-US" sz="1800" dirty="0" err="1" smtClean="0">
                <a:latin typeface="Verdana"/>
                <a:cs typeface="Verdana"/>
              </a:rPr>
              <a:t>rf</a:t>
            </a:r>
            <a:r>
              <a:rPr lang="en-US" sz="1800" dirty="0" smtClean="0">
                <a:latin typeface="Verdana"/>
                <a:cs typeface="Verdana"/>
              </a:rPr>
              <a:t> source delivering very high power (135 MW </a:t>
            </a:r>
            <a:r>
              <a:rPr lang="en-US" sz="1800" dirty="0" err="1" smtClean="0">
                <a:latin typeface="Verdana"/>
                <a:cs typeface="Verdana"/>
              </a:rPr>
              <a:t>x</a:t>
            </a:r>
            <a:r>
              <a:rPr lang="en-US" sz="1800" dirty="0" smtClean="0">
                <a:latin typeface="Verdana"/>
                <a:cs typeface="Verdana"/>
              </a:rPr>
              <a:t> 1500 </a:t>
            </a:r>
            <a:r>
              <a:rPr lang="en-US" sz="1800" dirty="0" err="1" smtClean="0">
                <a:latin typeface="Verdana"/>
                <a:cs typeface="Verdana"/>
              </a:rPr>
              <a:t>x</a:t>
            </a:r>
            <a:r>
              <a:rPr lang="en-US" sz="1800" dirty="0" smtClean="0">
                <a:latin typeface="Verdana"/>
                <a:cs typeface="Verdana"/>
              </a:rPr>
              <a:t> 48) in very short </a:t>
            </a:r>
            <a:r>
              <a:rPr lang="en-US" sz="1800" dirty="0" err="1" smtClean="0">
                <a:latin typeface="Verdana"/>
                <a:cs typeface="Verdana"/>
              </a:rPr>
              <a:t>rf</a:t>
            </a:r>
            <a:r>
              <a:rPr lang="en-US" sz="1800" dirty="0" smtClean="0">
                <a:latin typeface="Verdana"/>
                <a:cs typeface="Verdana"/>
              </a:rPr>
              <a:t> pulses (240 ns).</a:t>
            </a:r>
          </a:p>
          <a:p>
            <a:r>
              <a:rPr lang="en-US" sz="1800" b="1" dirty="0" smtClean="0">
                <a:latin typeface="Verdana"/>
                <a:cs typeface="Verdana"/>
              </a:rPr>
              <a:t>CTF3</a:t>
            </a:r>
            <a:r>
              <a:rPr lang="en-US" sz="1800" dirty="0" smtClean="0">
                <a:latin typeface="Verdana"/>
                <a:cs typeface="Verdana"/>
              </a:rPr>
              <a:t>: test facility to demonstrate drive beam generation (acceleration, frequency multiplication), two-beam acceleration and deceleration.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37" y="5038923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CLIC Drive Beam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89436" y="4626173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CTF 3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768" y="5556250"/>
            <a:ext cx="105679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To reach a CDR for CLIC: </a:t>
            </a:r>
          </a:p>
          <a:p>
            <a:r>
              <a:rPr lang="en-US" sz="1800" dirty="0" smtClean="0">
                <a:latin typeface="Verdana"/>
                <a:cs typeface="Verdana"/>
              </a:rPr>
              <a:t>* conceptual design for all parts of the drive beam</a:t>
            </a:r>
          </a:p>
          <a:p>
            <a:r>
              <a:rPr lang="en-US" sz="1800" dirty="0" smtClean="0">
                <a:latin typeface="Verdana"/>
                <a:cs typeface="Verdana"/>
              </a:rPr>
              <a:t>* feasibility demonstration of unproven concepts and technologies</a:t>
            </a:r>
          </a:p>
          <a:p>
            <a:pPr>
              <a:buFontTx/>
              <a:buChar char="•"/>
            </a:pPr>
            <a:endParaRPr lang="en-US" sz="180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Since last workshop, an impressive amount of work has gone into both design studies and CTF3 experimental studies.</a:t>
            </a:r>
            <a:endParaRPr lang="en-GB" sz="18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3</a:t>
            </a:fld>
            <a:endParaRPr lang="nb-NO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7338" y="985838"/>
            <a:ext cx="10210800" cy="2141537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Decelerator: power source for main </a:t>
            </a:r>
            <a:r>
              <a:rPr lang="en-GB" sz="2400" dirty="0" err="1" smtClean="0"/>
              <a:t>linacs</a:t>
            </a:r>
            <a:r>
              <a:rPr lang="en-GB" sz="2400" dirty="0" smtClean="0"/>
              <a:t>. Requirements for 1% luminosity loss: </a:t>
            </a:r>
            <a:r>
              <a:rPr lang="en-GB" sz="2400" dirty="0" smtClean="0">
                <a:latin typeface="Symbol" charset="2"/>
                <a:cs typeface="Symbol" charset="2"/>
              </a:rPr>
              <a:t>D</a:t>
            </a:r>
            <a:r>
              <a:rPr lang="en-GB" sz="2400" dirty="0" smtClean="0"/>
              <a:t>E/E &lt; 7 </a:t>
            </a:r>
            <a:r>
              <a:rPr lang="en-GB" sz="2400" dirty="0" err="1" smtClean="0"/>
              <a:t>x</a:t>
            </a:r>
            <a:r>
              <a:rPr lang="en-GB" sz="2400" dirty="0" smtClean="0"/>
              <a:t> 10</a:t>
            </a:r>
            <a:r>
              <a:rPr lang="en-GB" sz="2400" baseline="30000" dirty="0" smtClean="0"/>
              <a:t>-4</a:t>
            </a:r>
            <a:r>
              <a:rPr lang="en-GB" sz="2400" dirty="0" smtClean="0"/>
              <a:t>. Converted to drive beam requirements, for the relevant frequencies 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811" y="2391610"/>
            <a:ext cx="7281655" cy="2978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43715" y="5355391"/>
            <a:ext cx="2196550" cy="5659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D. Schulte, WG2,6,7,8, Wednesday 14:00 </a:t>
            </a:r>
            <a:endParaRPr lang="en-GB" sz="1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87338" y="6226969"/>
            <a:ext cx="10210800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11150" lvl="0" indent="-311150" defTabSz="914400" eaLnBrk="0" hangingPunct="0">
              <a:spcBef>
                <a:spcPct val="20000"/>
              </a:spcBef>
              <a:buSzPct val="95000"/>
            </a:pPr>
            <a:r>
              <a:rPr lang="en-US" sz="2400" dirty="0" smtClean="0"/>
              <a:t>Important driver for the drive beam studies.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09" charset="-128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532" y="5012598"/>
            <a:ext cx="2445386" cy="192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101190" y="3492500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Cappelletti</a:t>
            </a:r>
            <a:r>
              <a:rPr lang="en-GB" sz="1400" dirty="0" smtClean="0"/>
              <a:t>, WG6, Wednesday 10:30 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00" dirty="0" smtClean="0"/>
              <a:t>Design: decelerator</a:t>
            </a:r>
            <a:endParaRPr lang="en-GB" sz="4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4</a:t>
            </a:fld>
            <a:endParaRPr lang="nb-NO"/>
          </a:p>
        </p:txBody>
      </p:sp>
      <p:pic>
        <p:nvPicPr>
          <p:cNvPr id="5" name="Picture 7" descr="Image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325" y="1111250"/>
            <a:ext cx="4171831" cy="2932330"/>
          </a:xfrm>
          <a:prstGeom prst="rect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10800000" flipV="1">
            <a:off x="-800580" y="3075507"/>
            <a:ext cx="2057400" cy="1685925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49861" y="1503580"/>
            <a:ext cx="17302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3600" b="1" dirty="0" smtClean="0">
                <a:ln w="3175" cmpd="sng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~1 </a:t>
            </a:r>
            <a:r>
              <a:rPr lang="en-GB" sz="3600" b="1" dirty="0">
                <a:ln w="3175" cmpd="sng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km</a:t>
            </a: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22674" y="2344955"/>
            <a:ext cx="13391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200" b="1" dirty="0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100 A</a:t>
            </a:r>
          </a:p>
          <a:p>
            <a:r>
              <a:rPr lang="en-GB" sz="2200" b="1" dirty="0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2.4 </a:t>
            </a:r>
            <a:r>
              <a:rPr lang="en-GB" sz="2200" b="1" dirty="0" err="1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GeV</a:t>
            </a:r>
            <a:endParaRPr lang="en-GB" sz="2200" b="1" dirty="0"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609" y="788718"/>
            <a:ext cx="2300144" cy="23669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7906" y="748127"/>
            <a:ext cx="3667717" cy="2629785"/>
          </a:xfrm>
          <a:prstGeom prst="rect">
            <a:avLst/>
          </a:prstGeom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55433" y="3305204"/>
            <a:ext cx="5864225" cy="183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673" y="4077768"/>
            <a:ext cx="4609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</a:rPr>
              <a:t>42 km of beam line, 28000 </a:t>
            </a:r>
            <a:r>
              <a:rPr lang="en-GB" sz="1800" dirty="0" err="1" smtClean="0">
                <a:latin typeface="Verdana"/>
                <a:cs typeface="Verdana"/>
              </a:rPr>
              <a:t>BPMs</a:t>
            </a:r>
            <a:r>
              <a:rPr lang="en-GB" sz="1800" dirty="0" smtClean="0">
                <a:latin typeface="Verdana"/>
                <a:cs typeface="Verdana"/>
              </a:rPr>
              <a:t>, 40000 quads (</a:t>
            </a:r>
            <a:r>
              <a:rPr lang="en-GB" sz="1800" dirty="0" err="1" smtClean="0">
                <a:latin typeface="Verdana"/>
                <a:cs typeface="Verdana"/>
              </a:rPr>
              <a:t>tunable</a:t>
            </a:r>
            <a:r>
              <a:rPr lang="en-GB" sz="1800" dirty="0" smtClean="0">
                <a:latin typeface="Verdana"/>
                <a:cs typeface="Verdana"/>
              </a:rPr>
              <a:t>), 70000 PETS.</a:t>
            </a:r>
          </a:p>
          <a:p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69831" y="5165725"/>
            <a:ext cx="6460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Powered magnets with serial fault tolerant energy efficient powering scheme, and </a:t>
            </a:r>
            <a:r>
              <a:rPr lang="en-GB" sz="1400" dirty="0" err="1" smtClean="0">
                <a:latin typeface="Verdana"/>
                <a:cs typeface="Verdana"/>
              </a:rPr>
              <a:t>tunable</a:t>
            </a:r>
            <a:r>
              <a:rPr lang="en-GB" sz="1400" dirty="0" smtClean="0">
                <a:latin typeface="Verdana"/>
                <a:cs typeface="Verdana"/>
              </a:rPr>
              <a:t> permanent magnets presented, and up to spec.</a:t>
            </a:r>
            <a:endParaRPr lang="en-GB" sz="1400" dirty="0">
              <a:latin typeface="Verdana"/>
              <a:cs typeface="Verdana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5424895" y="5847996"/>
            <a:ext cx="5110137" cy="3750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9546" y="6016625"/>
            <a:ext cx="1788311" cy="118210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1757" y="6858000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Cappelletti</a:t>
            </a:r>
            <a:r>
              <a:rPr lang="en-GB" sz="1400" dirty="0" smtClean="0"/>
              <a:t>, WG6, Wednesday 10:30 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2065567" y="346551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E. </a:t>
            </a:r>
            <a:r>
              <a:rPr lang="en-GB" sz="1400" dirty="0" err="1" smtClean="0"/>
              <a:t>Adli</a:t>
            </a:r>
            <a:r>
              <a:rPr lang="en-GB" sz="1400" dirty="0" smtClean="0"/>
              <a:t>, WG6, Wednesday 09:00 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4850629" y="92551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Vorozhtsov</a:t>
            </a:r>
            <a:r>
              <a:rPr lang="en-US" sz="1400" dirty="0" smtClean="0"/>
              <a:t>, WG6, Wednesday 09:30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627561" y="2433637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J. Clarke, WG6, Wednesday 11:40 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8349631" y="4576762"/>
            <a:ext cx="2249370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D. </a:t>
            </a:r>
            <a:r>
              <a:rPr lang="en-GB" sz="1400" dirty="0" err="1" smtClean="0"/>
              <a:t>Siemaszko</a:t>
            </a:r>
            <a:r>
              <a:rPr lang="en-GB" sz="1400" dirty="0" smtClean="0"/>
              <a:t>, S. </a:t>
            </a:r>
            <a:r>
              <a:rPr lang="en-GB" sz="1400" dirty="0" err="1" smtClean="0"/>
              <a:t>Pittet</a:t>
            </a:r>
            <a:r>
              <a:rPr lang="en-GB" sz="1400" dirty="0" smtClean="0"/>
              <a:t>, WG6, Wednesday 09:50 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396204" y="6242050"/>
            <a:ext cx="5271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Decelerator prototype: Test Beam Line, commissioning of beam line and instrumentation going well; however, only 1 of 16  PETS installed. 8 PETS, 25-30% deceleration expected mid-2011.</a:t>
            </a:r>
            <a:endParaRPr lang="en-GB" sz="1800" dirty="0"/>
          </a:p>
        </p:txBody>
      </p:sp>
      <p:sp>
        <p:nvSpPr>
          <p:cNvPr id="26" name="Rectangle 25"/>
          <p:cNvSpPr/>
          <p:nvPr/>
        </p:nvSpPr>
        <p:spPr>
          <a:xfrm>
            <a:off x="3160592" y="6969125"/>
            <a:ext cx="2249370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R. </a:t>
            </a:r>
            <a:r>
              <a:rPr lang="en-GB" sz="1400" dirty="0" err="1" smtClean="0"/>
              <a:t>Lillestøl</a:t>
            </a:r>
            <a:r>
              <a:rPr lang="en-GB" sz="1400" dirty="0" smtClean="0"/>
              <a:t>, WG6,</a:t>
            </a:r>
          </a:p>
          <a:p>
            <a:pPr algn="ctr"/>
            <a:r>
              <a:rPr lang="en-GB" sz="1400" dirty="0" smtClean="0"/>
              <a:t>Wednesday 11:00 </a:t>
            </a:r>
            <a:endParaRPr lang="en-GB" sz="1400" dirty="0"/>
          </a:p>
        </p:txBody>
      </p:sp>
      <p:sp>
        <p:nvSpPr>
          <p:cNvPr id="27" name="Rectangle 26"/>
          <p:cNvSpPr/>
          <p:nvPr/>
        </p:nvSpPr>
        <p:spPr>
          <a:xfrm>
            <a:off x="4369831" y="777875"/>
            <a:ext cx="6313251" cy="49847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00" dirty="0" smtClean="0"/>
              <a:t>Design: frequency multiplication</a:t>
            </a:r>
            <a:endParaRPr lang="en-GB" sz="42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451" y="1727162"/>
            <a:ext cx="3818135" cy="19018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827" y="1093085"/>
            <a:ext cx="4070108" cy="3002665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070" y="4103981"/>
            <a:ext cx="3482154" cy="23694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189143" y="6540500"/>
            <a:ext cx="5112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</a:rPr>
              <a:t>Design for rings in an advanced stage.  Still challenges to reach good momentum acceptance due to non-linear dispersion.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1246" y="3905250"/>
            <a:ext cx="5445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</a:rPr>
              <a:t>Reminder: frequency multiplication system also used for</a:t>
            </a:r>
            <a:r>
              <a:rPr lang="en-GB" sz="1800" b="1" dirty="0" smtClean="0">
                <a:latin typeface="Verdana"/>
                <a:cs typeface="Verdana"/>
              </a:rPr>
              <a:t>: beam loading compensation, </a:t>
            </a:r>
            <a:r>
              <a:rPr lang="en-GB" sz="1800" dirty="0" smtClean="0">
                <a:latin typeface="Verdana"/>
                <a:cs typeface="Verdana"/>
              </a:rPr>
              <a:t>low-energy running operation and drive beam dispersion-free steering :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 bwMode="auto">
          <a:xfrm>
            <a:off x="5419488" y="7016750"/>
            <a:ext cx="5315924" cy="63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Verdana"/>
                <a:ea typeface="+mj-ea"/>
                <a:cs typeface="Verdana"/>
              </a:rPr>
              <a:t>Optimized Energy Spread along the Main Beam: adjusting switching for frequency multiplication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5"/>
          <a:srcRect t="5424" r="8015" b="3052"/>
          <a:stretch>
            <a:fillRect/>
          </a:stretch>
        </p:blipFill>
        <p:spPr bwMode="auto">
          <a:xfrm>
            <a:off x="6306498" y="5198984"/>
            <a:ext cx="3581426" cy="200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10" y="1522412"/>
            <a:ext cx="3524013" cy="1795463"/>
          </a:xfrm>
          <a:prstGeom prst="rect">
            <a:avLst/>
          </a:prstGeom>
          <a:ln>
            <a:solidFill>
              <a:srgbClr val="0F6FC6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2367929" y="3810000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P. </a:t>
            </a:r>
            <a:r>
              <a:rPr lang="en-GB" sz="1400" dirty="0" err="1" smtClean="0"/>
              <a:t>Skowronski</a:t>
            </a:r>
            <a:r>
              <a:rPr lang="en-GB" sz="1400" dirty="0" smtClean="0"/>
              <a:t>, WG6, Thursday 09:30 </a:t>
            </a:r>
            <a:endParaRPr lang="en-GB" sz="1400" dirty="0"/>
          </a:p>
        </p:txBody>
      </p:sp>
      <p:sp>
        <p:nvSpPr>
          <p:cNvPr id="38" name="Rectangle 37"/>
          <p:cNvSpPr/>
          <p:nvPr/>
        </p:nvSpPr>
        <p:spPr>
          <a:xfrm>
            <a:off x="8671547" y="629529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O. </a:t>
            </a:r>
            <a:r>
              <a:rPr lang="en-GB" sz="1400" dirty="0" err="1" smtClean="0"/>
              <a:t>Kononenko</a:t>
            </a:r>
            <a:r>
              <a:rPr lang="en-GB" sz="1400" dirty="0" smtClean="0"/>
              <a:t>, WG6, Wednesday, 11:20 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7247" y="984250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B. </a:t>
            </a:r>
            <a:r>
              <a:rPr lang="en-GB" sz="1400" dirty="0" err="1" smtClean="0"/>
              <a:t>Jeanneret</a:t>
            </a:r>
            <a:r>
              <a:rPr lang="en-GB" sz="1400" dirty="0" smtClean="0"/>
              <a:t>, WG6, Thursday 09:00 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00" dirty="0" smtClean="0"/>
              <a:t>Design: drive beam accelerator</a:t>
            </a:r>
            <a:endParaRPr lang="en-GB" sz="4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558" y="2276475"/>
            <a:ext cx="3899140" cy="21564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904" y="2183728"/>
            <a:ext cx="2008962" cy="22627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3125" y="2968625"/>
            <a:ext cx="3361772" cy="1279525"/>
          </a:xfrm>
          <a:prstGeom prst="rect">
            <a:avLst/>
          </a:prstGeom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76270" y="2619374"/>
            <a:ext cx="2000279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641" y="933450"/>
            <a:ext cx="8853001" cy="144234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148181" y="2492375"/>
            <a:ext cx="4487796" cy="287337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091884" y="4746624"/>
            <a:ext cx="4326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1 GHz structure design with &gt;97% </a:t>
            </a:r>
            <a:r>
              <a:rPr lang="en-GB" sz="1400" dirty="0" err="1" smtClean="0">
                <a:latin typeface="Verdana"/>
                <a:cs typeface="Verdana"/>
              </a:rPr>
              <a:t>rf</a:t>
            </a:r>
            <a:r>
              <a:rPr lang="en-GB" sz="1400" dirty="0" smtClean="0">
                <a:latin typeface="Verdana"/>
                <a:cs typeface="Verdana"/>
              </a:rPr>
              <a:t> to beam efficiency, based on proven CTF3 structures.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2580" y="4493279"/>
            <a:ext cx="2620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Short-range wake well contained with FODO cells.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40341" y="4446453"/>
            <a:ext cx="32277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Power production requirement gives tough phase-requirements, beam phase of 0.1 deg.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6468" y="5143500"/>
            <a:ext cx="4725048" cy="239712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852" y="5181081"/>
            <a:ext cx="4220178" cy="145824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7320" y="6699250"/>
            <a:ext cx="44789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Injector</a:t>
            </a:r>
            <a:r>
              <a:rPr lang="en-GB" sz="1400" dirty="0" smtClean="0">
                <a:latin typeface="Verdana"/>
                <a:cs typeface="Verdana"/>
              </a:rPr>
              <a:t>: first design in place. Challenge of satellite population after 0.5 GHz bunching must be addressed further (ideas exist). 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28220" y="184626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Aksoy</a:t>
            </a:r>
            <a:r>
              <a:rPr lang="en-GB" sz="1400" dirty="0" smtClean="0"/>
              <a:t>, WG6, Thursday 09:30 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2371449" y="5645150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S. </a:t>
            </a:r>
            <a:r>
              <a:rPr lang="en-GB" sz="1400" dirty="0" err="1" smtClean="0"/>
              <a:t>Bettoni</a:t>
            </a:r>
            <a:r>
              <a:rPr lang="en-GB" sz="1400" dirty="0" smtClean="0"/>
              <a:t>, WG6, Thursday 15:20 </a:t>
            </a:r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8566705" y="4148137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R.Wegner</a:t>
            </a:r>
            <a:r>
              <a:rPr lang="en-GB" sz="1400" dirty="0" smtClean="0"/>
              <a:t>, WG4+6, Thursday 12:00 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4968507" y="5461000"/>
            <a:ext cx="5408394" cy="207962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4936760" y="5502275"/>
            <a:ext cx="3079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Alternative injector</a:t>
            </a:r>
            <a:r>
              <a:rPr lang="en-GB" sz="1400" dirty="0" smtClean="0">
                <a:latin typeface="Verdana"/>
                <a:cs typeface="Verdana"/>
              </a:rPr>
              <a:t>: photo-injector, where phase-coding is performed by the laser.  Experimental studies (</a:t>
            </a:r>
            <a:r>
              <a:rPr lang="en-GB" sz="1400" b="1" dirty="0" smtClean="0">
                <a:latin typeface="Verdana"/>
                <a:cs typeface="Verdana"/>
              </a:rPr>
              <a:t>PHIN</a:t>
            </a:r>
            <a:r>
              <a:rPr lang="en-GB" sz="1400" dirty="0" smtClean="0">
                <a:latin typeface="Verdana"/>
                <a:cs typeface="Verdana"/>
              </a:rPr>
              <a:t>), has shown promising results for such a drive beam injector for CLIC.</a:t>
            </a:r>
          </a:p>
          <a:p>
            <a:endParaRPr lang="en-GB" sz="1400" dirty="0" smtClean="0">
              <a:latin typeface="Verdana"/>
              <a:cs typeface="Verdana"/>
            </a:endParaRPr>
          </a:p>
          <a:p>
            <a:endParaRPr lang="en-GB" sz="1400" dirty="0" smtClean="0">
              <a:latin typeface="Verdana"/>
              <a:cs typeface="Verdana"/>
            </a:endParaRPr>
          </a:p>
          <a:p>
            <a:endParaRPr lang="en-GB" sz="1400" dirty="0" smtClean="0">
              <a:latin typeface="Verdana"/>
              <a:cs typeface="Verdana"/>
            </a:endParaRPr>
          </a:p>
          <a:p>
            <a:endParaRPr lang="en-GB" sz="1400" dirty="0" smtClean="0">
              <a:latin typeface="Verdana"/>
              <a:cs typeface="Verdana"/>
            </a:endParaRPr>
          </a:p>
          <a:p>
            <a:endParaRPr lang="en-GB" sz="1400" dirty="0" smtClean="0">
              <a:latin typeface="Verdana"/>
              <a:cs typeface="Verdana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6910" y="5416946"/>
            <a:ext cx="2746287" cy="210463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752827" y="6937375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O. Mete, WG6, Thursday 15:00 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CTF3: two-beam acceleration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7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131" y="1120732"/>
            <a:ext cx="3934138" cy="2781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359" y="1219655"/>
            <a:ext cx="3260053" cy="27236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70" y="1136719"/>
            <a:ext cx="3540532" cy="30225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7961" y="4806949"/>
            <a:ext cx="5484921" cy="25558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324" y="4651712"/>
            <a:ext cx="3857339" cy="3247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latin typeface="Verdana"/>
                <a:cs typeface="Verdana"/>
              </a:rPr>
              <a:t>Accelerating gradient of 55 MV/</a:t>
            </a:r>
            <a:r>
              <a:rPr lang="en-GB" sz="1700" dirty="0" err="1" smtClean="0">
                <a:latin typeface="Verdana"/>
                <a:cs typeface="Verdana"/>
              </a:rPr>
              <a:t>m</a:t>
            </a:r>
            <a:r>
              <a:rPr lang="en-GB" sz="1700" dirty="0" smtClean="0">
                <a:latin typeface="Verdana"/>
                <a:cs typeface="Verdana"/>
              </a:rPr>
              <a:t> reached in the Two-beam Test Stand (PETS with feedback).  Impressive joint effort drive beam team, TBTS team, laser team.</a:t>
            </a:r>
          </a:p>
          <a:p>
            <a:r>
              <a:rPr lang="en-GB" sz="1700" dirty="0" smtClean="0">
                <a:latin typeface="Verdana"/>
                <a:cs typeface="Verdana"/>
              </a:rPr>
              <a:t>Still work to be done to fully characterize all the power flow in the system. However, we have every hope to reach CLIC target of 100 MV/</a:t>
            </a:r>
            <a:r>
              <a:rPr lang="en-GB" sz="1700" dirty="0" err="1" smtClean="0">
                <a:latin typeface="Verdana"/>
                <a:cs typeface="Verdana"/>
              </a:rPr>
              <a:t>m</a:t>
            </a:r>
            <a:r>
              <a:rPr lang="en-GB" sz="1700" dirty="0" smtClean="0">
                <a:latin typeface="Verdana"/>
                <a:cs typeface="Verdana"/>
              </a:rPr>
              <a:t> this year.</a:t>
            </a:r>
          </a:p>
          <a:p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94834" y="407981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Palaia</a:t>
            </a:r>
            <a:r>
              <a:rPr lang="en-GB" sz="1400" dirty="0" smtClean="0"/>
              <a:t>, WG6, Thursday 14:00 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391794" y="3973512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W. </a:t>
            </a:r>
            <a:r>
              <a:rPr lang="en-GB" sz="1400" dirty="0" err="1" smtClean="0"/>
              <a:t>Farabolini</a:t>
            </a:r>
            <a:r>
              <a:rPr lang="en-GB" sz="1400" dirty="0" smtClean="0"/>
              <a:t>, WG6, Thursday 14:20 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8505807" y="5376863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M. </a:t>
            </a:r>
            <a:r>
              <a:rPr lang="en-GB" sz="1400" dirty="0" err="1" smtClean="0"/>
              <a:t>Csatiri</a:t>
            </a:r>
            <a:r>
              <a:rPr lang="en-GB" sz="1400" dirty="0" smtClean="0"/>
              <a:t>, WG6, Thursday 14:40 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576882" y="6413500"/>
            <a:ext cx="2090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Laser</a:t>
            </a:r>
            <a:r>
              <a:rPr lang="en-GB" sz="1400" dirty="0" smtClean="0">
                <a:latin typeface="Verdana"/>
                <a:cs typeface="Verdana"/>
              </a:rPr>
              <a:t> shared between probe beam (short pulse) and PHIN (long pulse).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97252" y="3929168"/>
            <a:ext cx="2358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Probe beam </a:t>
            </a:r>
            <a:r>
              <a:rPr lang="en-GB" sz="1400" dirty="0" smtClean="0">
                <a:latin typeface="Verdana"/>
                <a:cs typeface="Verdana"/>
              </a:rPr>
              <a:t>(CALIFES) in very good state; almost all parameters up to spec.</a:t>
            </a:r>
            <a:endParaRPr lang="en-GB" sz="14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CTF3: Instrumentation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8</a:t>
            </a:fld>
            <a:endParaRPr lang="nb-NO"/>
          </a:p>
        </p:txBody>
      </p:sp>
      <p:pic>
        <p:nvPicPr>
          <p:cNvPr id="5" name="Picture 4" descr="MOPE058_pr_f8b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4586" y="3809755"/>
            <a:ext cx="3497379" cy="274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2144" y="1111250"/>
            <a:ext cx="721316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</a:rPr>
              <a:t>Precise diagnostics are fundamental to benchmark CTF3 beam power production against predicted power (form factor; bunch length and bunch phases) and energy gain and loss (time resolved spectroscopy).</a:t>
            </a:r>
          </a:p>
          <a:p>
            <a:r>
              <a:rPr lang="en-GB" sz="1800" dirty="0" smtClean="0">
                <a:latin typeface="Verdana"/>
                <a:cs typeface="Verdana"/>
              </a:rPr>
              <a:t>An impressive amount of instrumentation in installed in CTF3 the last few years, allowing also for precise phase measurements.  More beam time needed for calibration. </a:t>
            </a:r>
          </a:p>
          <a:p>
            <a:endParaRPr lang="en-GB" sz="1800" dirty="0" smtClean="0">
              <a:latin typeface="Verdana"/>
              <a:cs typeface="Verdana"/>
            </a:endParaRPr>
          </a:p>
          <a:p>
            <a:r>
              <a:rPr lang="en-GB" sz="1800" dirty="0" err="1" smtClean="0">
                <a:latin typeface="Verdana"/>
                <a:cs typeface="Verdana"/>
              </a:rPr>
              <a:t>BPMs</a:t>
            </a:r>
            <a:r>
              <a:rPr lang="en-GB" sz="1800" dirty="0" smtClean="0">
                <a:latin typeface="Verdana"/>
                <a:cs typeface="Verdana"/>
              </a:rPr>
              <a:t>: </a:t>
            </a:r>
          </a:p>
          <a:p>
            <a:r>
              <a:rPr lang="en-GB" sz="1800" dirty="0" smtClean="0">
                <a:latin typeface="Verdana"/>
                <a:cs typeface="Verdana"/>
              </a:rPr>
              <a:t>a total of 137 </a:t>
            </a:r>
            <a:r>
              <a:rPr lang="en-GB" sz="1800" dirty="0" err="1" smtClean="0">
                <a:latin typeface="Verdana"/>
                <a:cs typeface="Verdana"/>
              </a:rPr>
              <a:t>BPMs</a:t>
            </a:r>
            <a:r>
              <a:rPr lang="en-GB" sz="1800" dirty="0" smtClean="0">
                <a:latin typeface="Verdana"/>
                <a:cs typeface="Verdana"/>
              </a:rPr>
              <a:t>.  Most have performed very well, however, we observe some problems with drive beam in CLEX; under investigation.  In general a challenge for machine operation: instrumentation or electronics prototypes is used for machine commissioning.</a:t>
            </a:r>
          </a:p>
          <a:p>
            <a:endParaRPr lang="en-GB" sz="1800" dirty="0" smtClean="0">
              <a:latin typeface="Verdana"/>
              <a:cs typeface="Verdana"/>
            </a:endParaRPr>
          </a:p>
          <a:p>
            <a:pPr>
              <a:buFontTx/>
              <a:buChar char="-"/>
            </a:pPr>
            <a:endParaRPr lang="en-GB" sz="1800" dirty="0">
              <a:latin typeface="Verdana"/>
              <a:cs typeface="Verdana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700" y="1177075"/>
            <a:ext cx="2910122" cy="23630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920664" y="3481387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A. </a:t>
            </a:r>
            <a:r>
              <a:rPr lang="en-GB" sz="1400" dirty="0" err="1" smtClean="0"/>
              <a:t>Dabrowski</a:t>
            </a:r>
            <a:r>
              <a:rPr lang="en-GB" sz="1400" dirty="0" smtClean="0"/>
              <a:t>, WG6, Wednesday 16:10 </a:t>
            </a: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22" y="5057618"/>
            <a:ext cx="2564690" cy="244668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-138513" y="5127625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L. </a:t>
            </a:r>
            <a:r>
              <a:rPr lang="en-GB" sz="1400" dirty="0" err="1" smtClean="0"/>
              <a:t>Soby</a:t>
            </a:r>
            <a:r>
              <a:rPr lang="en-GB" sz="1400" dirty="0" smtClean="0"/>
              <a:t>, WG6, Wednesday 16:50 </a:t>
            </a:r>
            <a:endParaRPr lang="en-GB" sz="1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301" y="4988559"/>
            <a:ext cx="2751645" cy="16344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97078" y="6731000"/>
            <a:ext cx="4827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/>
                <a:cs typeface="Verdana"/>
              </a:rPr>
              <a:t>Novel Coherent Diffraction Radiation experiment also installed in CTF3. Good progress (but yet for for operational use).</a:t>
            </a:r>
            <a:endParaRPr lang="en-GB" sz="1600" dirty="0">
              <a:latin typeface="Verdana"/>
              <a:cs typeface="Verdana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700" y="6635750"/>
            <a:ext cx="2451093" cy="3808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765238" y="7021512"/>
            <a:ext cx="2209942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K. </a:t>
            </a:r>
            <a:r>
              <a:rPr lang="en-US" sz="1400" dirty="0" err="1" smtClean="0"/>
              <a:t>Lekomtsev</a:t>
            </a:r>
            <a:r>
              <a:rPr lang="en-GB" sz="1400" dirty="0" smtClean="0"/>
              <a:t>, WG6, Wednesday 17:20 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71428" y="6581775"/>
            <a:ext cx="1440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CLEX BPM sum signals</a:t>
            </a:r>
            <a:endParaRPr lang="en-GB" sz="14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CTF3: critical 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9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49" y="3160544"/>
            <a:ext cx="3366394" cy="2811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65" y="1092200"/>
            <a:ext cx="4989871" cy="1933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499" y="3672820"/>
            <a:ext cx="2761551" cy="22054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4306" y="3621604"/>
            <a:ext cx="3818243" cy="1666962"/>
          </a:xfrm>
          <a:prstGeom prst="rect">
            <a:avLst/>
          </a:prstGeom>
        </p:spPr>
      </p:pic>
      <p:pic>
        <p:nvPicPr>
          <p:cNvPr id="9" name="Picture 8" descr="Screen shot 2010-10-20 at 10.55.3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1797" y="5369470"/>
            <a:ext cx="2443325" cy="6787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715" y="6032500"/>
            <a:ext cx="5037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Sample TBL measurement </a:t>
            </a:r>
          </a:p>
          <a:p>
            <a:r>
              <a:rPr lang="en-GB" sz="1400" b="1" dirty="0" smtClean="0">
                <a:latin typeface="Verdana"/>
                <a:cs typeface="Verdana"/>
              </a:rPr>
              <a:t>(</a:t>
            </a:r>
            <a:r>
              <a:rPr lang="en-GB" sz="1400" b="1" dirty="0" err="1" smtClean="0">
                <a:latin typeface="Verdana"/>
                <a:cs typeface="Verdana"/>
              </a:rPr>
              <a:t>uncombined</a:t>
            </a:r>
            <a:r>
              <a:rPr lang="en-GB" sz="1400" b="1" dirty="0" smtClean="0">
                <a:latin typeface="Verdana"/>
                <a:cs typeface="Verdana"/>
              </a:rPr>
              <a:t> beam)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431" y="5965824"/>
            <a:ext cx="50375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Form factor fit from </a:t>
            </a:r>
          </a:p>
          <a:p>
            <a:r>
              <a:rPr lang="en-GB" sz="1400" b="1" dirty="0" smtClean="0">
                <a:latin typeface="Verdana"/>
                <a:cs typeface="Verdana"/>
              </a:rPr>
              <a:t>sample TBL measurement </a:t>
            </a:r>
          </a:p>
          <a:p>
            <a:r>
              <a:rPr lang="en-GB" sz="1400" b="1" dirty="0" smtClean="0">
                <a:latin typeface="Verdana"/>
                <a:cs typeface="Verdana"/>
              </a:rPr>
              <a:t>(combined beam)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5181" y="2032000"/>
            <a:ext cx="39616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Note: CTF3 is not CLIC drive beam complex; CTF3 has </a:t>
            </a:r>
            <a:r>
              <a:rPr lang="en-GB" sz="1400" dirty="0" err="1" smtClean="0">
                <a:latin typeface="Verdana"/>
                <a:cs typeface="Verdana"/>
              </a:rPr>
              <a:t>rf</a:t>
            </a:r>
            <a:r>
              <a:rPr lang="en-GB" sz="1400" dirty="0" smtClean="0">
                <a:latin typeface="Verdana"/>
                <a:cs typeface="Verdana"/>
              </a:rPr>
              <a:t> pulse compression.  Much of problems with getting flat pulses in the power structures believed.  </a:t>
            </a:r>
          </a:p>
          <a:p>
            <a:r>
              <a:rPr lang="en-GB" sz="1400" dirty="0" smtClean="0">
                <a:latin typeface="Verdana"/>
                <a:cs typeface="Verdana"/>
              </a:rPr>
              <a:t>CTF3 experience: </a:t>
            </a:r>
            <a:r>
              <a:rPr lang="en-GB" sz="1400" dirty="0" err="1" smtClean="0">
                <a:latin typeface="Verdana"/>
                <a:cs typeface="Verdana"/>
              </a:rPr>
              <a:t>rf</a:t>
            </a:r>
            <a:r>
              <a:rPr lang="en-GB" sz="1400" dirty="0" smtClean="0">
                <a:latin typeface="Verdana"/>
                <a:cs typeface="Verdana"/>
              </a:rPr>
              <a:t> pulse-compression is Very Bad for pulse stability (pulse to pulse, and along the pulse).  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92392" y="2038349"/>
            <a:ext cx="4174815" cy="407987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585494" y="2333625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F. </a:t>
            </a:r>
            <a:r>
              <a:rPr lang="en-GB" sz="1400" dirty="0" err="1" smtClean="0"/>
              <a:t>Tecker</a:t>
            </a:r>
            <a:r>
              <a:rPr lang="en-GB" sz="1400" dirty="0" smtClean="0"/>
              <a:t>, WG6, Thursday 16:10 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1299" y="6905625"/>
            <a:ext cx="7296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latin typeface="Verdana"/>
                <a:cs typeface="Verdana"/>
              </a:rPr>
              <a:t>Rf</a:t>
            </a:r>
            <a:r>
              <a:rPr lang="en-GB" sz="1800" dirty="0" smtClean="0">
                <a:latin typeface="Verdana"/>
                <a:cs typeface="Verdana"/>
              </a:rPr>
              <a:t> pulse generated in PETS is still quite far from CLIC-type.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67419" y="3099455"/>
            <a:ext cx="1995147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Round-table WG6, Thursday 17:10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358190" y="1000125"/>
            <a:ext cx="5333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Verdana"/>
                <a:cs typeface="Verdana"/>
              </a:rPr>
              <a:t>Reaching the desired beam current is not enough; it is the </a:t>
            </a:r>
            <a:r>
              <a:rPr lang="en-GB" sz="2000" dirty="0" err="1" smtClean="0">
                <a:latin typeface="Verdana"/>
                <a:cs typeface="Verdana"/>
              </a:rPr>
              <a:t>rf</a:t>
            </a:r>
            <a:r>
              <a:rPr lang="en-GB" sz="2000" dirty="0" smtClean="0">
                <a:latin typeface="Verdana"/>
                <a:cs typeface="Verdana"/>
              </a:rPr>
              <a:t> power produced that counts.</a:t>
            </a:r>
            <a:endParaRPr lang="en-GB" sz="20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_2009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my_2009_template.potx</Template>
  <TotalTime>15028</TotalTime>
  <Words>1189</Words>
  <Application>Microsoft Macintosh PowerPoint</Application>
  <PresentationFormat>Custom</PresentationFormat>
  <Paragraphs>112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my_2009_template</vt:lpstr>
      <vt:lpstr>Summary WG 6</vt:lpstr>
      <vt:lpstr>Drive Beam and CTF 3</vt:lpstr>
      <vt:lpstr>Reminder</vt:lpstr>
      <vt:lpstr>Design: decelerator</vt:lpstr>
      <vt:lpstr>Design: frequency multiplication</vt:lpstr>
      <vt:lpstr>Design: drive beam accelerator</vt:lpstr>
      <vt:lpstr>CTF3: two-beam acceleration</vt:lpstr>
      <vt:lpstr>CTF3: Instrumentation</vt:lpstr>
      <vt:lpstr>CTF3: critical view</vt:lpstr>
      <vt:lpstr>CTF3: progress and 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 R&amp;D</dc:title>
  <dc:creator>Mac Root</dc:creator>
  <cp:lastModifiedBy>Mac Root</cp:lastModifiedBy>
  <cp:revision>513</cp:revision>
  <cp:lastPrinted>2010-01-28T09:52:53Z</cp:lastPrinted>
  <dcterms:created xsi:type="dcterms:W3CDTF">2010-10-22T07:31:30Z</dcterms:created>
  <dcterms:modified xsi:type="dcterms:W3CDTF">2010-10-22T07:33:09Z</dcterms:modified>
</cp:coreProperties>
</file>