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31" r:id="rId2"/>
    <p:sldId id="882" r:id="rId3"/>
    <p:sldId id="867" r:id="rId4"/>
    <p:sldId id="868" r:id="rId5"/>
    <p:sldId id="866" r:id="rId6"/>
    <p:sldId id="869" r:id="rId7"/>
    <p:sldId id="870" r:id="rId8"/>
    <p:sldId id="871" r:id="rId9"/>
    <p:sldId id="872" r:id="rId10"/>
    <p:sldId id="873" r:id="rId11"/>
    <p:sldId id="876" r:id="rId12"/>
    <p:sldId id="877" r:id="rId13"/>
    <p:sldId id="878" r:id="rId14"/>
    <p:sldId id="883" r:id="rId15"/>
    <p:sldId id="865" r:id="rId16"/>
    <p:sldId id="863" r:id="rId17"/>
    <p:sldId id="885" r:id="rId18"/>
    <p:sldId id="884" r:id="rId19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700"/>
    <a:srgbClr val="698E00"/>
    <a:srgbClr val="FF9FCF"/>
    <a:srgbClr val="FFE5F2"/>
    <a:srgbClr val="558290"/>
    <a:srgbClr val="212164"/>
    <a:srgbClr val="FF8C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40" y="-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98"/>
    </p:cViewPr>
  </p:sorterViewPr>
  <p:notesViewPr>
    <p:cSldViewPr>
      <p:cViewPr varScale="1">
        <p:scale>
          <a:sx n="96" d="100"/>
          <a:sy n="96" d="100"/>
        </p:scale>
        <p:origin x="-208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Arial Unicode MS" pitchFamily="-106" charset="0"/>
                <a:cs typeface="Arial Unicode M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fld id="{D5F99C5E-FDA3-4F6A-8D73-28C1BB15E8A2}" type="datetime1">
              <a:rPr lang="en-US"/>
              <a:pPr>
                <a:defRPr/>
              </a:pPr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Arial Unicode MS" pitchFamily="-106" charset="0"/>
                <a:cs typeface="Arial Unicode M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fld id="{A674FB54-4E7C-4FD8-B8AB-385CCD842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-106" charset="0"/>
                <a:ea typeface="Arial Unicode MS" pitchFamily="-106" charset="0"/>
                <a:cs typeface="Arial Unicode M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>
                <a:latin typeface="Arial" pitchFamily="-106" charset="0"/>
                <a:ea typeface="Arial Unicode MS" pitchFamily="-106" charset="0"/>
                <a:cs typeface="Arial Unicode M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-106" charset="0"/>
                <a:ea typeface="Arial Unicode MS" pitchFamily="-106" charset="0"/>
                <a:cs typeface="Arial Unicode MS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fld id="{F690810D-027A-4132-BD63-5CA7BE9B7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72E772-F38B-4B29-990E-1EC0AA1A9401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0813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836613"/>
            <a:ext cx="7543800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sz="2400">
              <a:latin typeface="Arial" pitchFamily="-106" charset="0"/>
              <a:ea typeface="+mn-ea"/>
              <a:cs typeface="Arial Unicode MS" pitchFamily="-106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sz="2400">
              <a:latin typeface="Arial" pitchFamily="-106" charset="0"/>
              <a:ea typeface="+mn-ea"/>
              <a:cs typeface="Arial Unicode MS" pitchFamily="-106" charset="0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577700"/>
                </a:solidFill>
              </a:defRPr>
            </a:lvl2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Seryi, 19 Oct 2010, IWLC2010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1ACE8-A81D-48A7-9B89-E1332C2C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Seryi, 19 Oct 2010, IWLC2010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A075A-51EF-4F23-BBCA-DED3937DB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Seryi, 19 Oct 2010, IWLC2010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17569-07FA-4A4C-8D5D-1061D458C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12700" y="6567488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dirty="0"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r>
              <a:rPr lang="en-GB"/>
              <a:t>A. Seryi, 19 Oct 2010, IWLC2010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565900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-106" charset="0"/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ea typeface="+mn-ea"/>
                <a:cs typeface="Arial Unicode MS" pitchFamily="-106" charset="0"/>
              </a:defRPr>
            </a:lvl1pPr>
          </a:lstStyle>
          <a:p>
            <a:pPr>
              <a:defRPr/>
            </a:pPr>
            <a:fld id="{9B89653A-844F-469F-8F04-8E85710AC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09538" y="131763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600200" y="838200"/>
            <a:ext cx="7467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sz="2400">
              <a:latin typeface="Arial" pitchFamily="-106" charset="0"/>
              <a:ea typeface="+mn-ea"/>
              <a:cs typeface="Arial Unicode MS" pitchFamily="-106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sz="2400">
              <a:latin typeface="Arial" pitchFamily="-106" charset="0"/>
              <a:ea typeface="+mn-ea"/>
              <a:cs typeface="Arial Unicode MS" pitchFamily="-106" charset="0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6450013"/>
            <a:ext cx="9144000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87" r:id="rId2"/>
    <p:sldLayoutId id="2147483788" r:id="rId3"/>
    <p:sldLayoutId id="2147483789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5777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1143000"/>
            <a:ext cx="7696200" cy="221456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SB2009/ Low energy running for ILC</a:t>
            </a:r>
            <a:endParaRPr lang="en-US" sz="3600" i="1" dirty="0" smtClean="0">
              <a:solidFill>
                <a:srgbClr val="5777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" y="3573463"/>
            <a:ext cx="9067800" cy="2974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b="1" smtClean="0"/>
              <a:t>International Workshop on Linear Colliders 2010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Andrei Seryi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John Adams Institute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19 October 2010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F84C50-8C67-4F12-97A0-BDD6AAF1F81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47800" y="0"/>
            <a:ext cx="6934200" cy="914400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Linac and double rep rate</a:t>
            </a:r>
            <a:endParaRPr lang="en-US" sz="3600" kern="0" dirty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371600"/>
            <a:ext cx="8458200" cy="3733800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At lower gradient, considering the </a:t>
            </a:r>
            <a:r>
              <a:rPr lang="en-US" altLang="zh-CN" sz="2400" kern="0" dirty="0" err="1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cryo</a:t>
            </a: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load (which should not be exceeded) and the efficiency of </a:t>
            </a:r>
            <a:r>
              <a:rPr lang="en-US" altLang="zh-CN" sz="2400" kern="0" dirty="0" err="1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rf</a:t>
            </a: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power sources (their efficiency decreases with power) concluded, that at 125 GeV/beam one can work at 10Hz rep rate in the linac</a:t>
            </a: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endParaRPr lang="en-US" altLang="zh-CN" sz="2400" kern="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At </a:t>
            </a: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150GeV/beam one can work at 8Hz in the linac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 dirty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And this is possible only because the e+ source is at the end of the linac! </a:t>
            </a: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179512" y="5370513"/>
            <a:ext cx="8964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9900"/>
                </a:solidFill>
              </a:rPr>
              <a:t>=&gt; SB2009 OK for linac rep rate 10 Hz for 125 GeV/beam &amp; 8 Hz for  150 GeV/beam</a:t>
            </a:r>
            <a:endParaRPr lang="en-US" dirty="0"/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4857750" y="4724400"/>
            <a:ext cx="3371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ea typeface="宋体" pitchFamily="2" charset="-122"/>
              </a:rPr>
              <a:t>Chris Adolphsen, et al</a:t>
            </a:r>
            <a:endParaRPr lang="en-US" sz="2800"/>
          </a:p>
        </p:txBody>
      </p:sp>
      <p:sp>
        <p:nvSpPr>
          <p:cNvPr id="13321" name="TextBox 10"/>
          <p:cNvSpPr txBox="1">
            <a:spLocks noChangeArrowheads="1"/>
          </p:cNvSpPr>
          <p:nvPr/>
        </p:nvSpPr>
        <p:spPr bwMode="auto">
          <a:xfrm>
            <a:off x="5795963" y="6453188"/>
            <a:ext cx="25415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4FDE4-940F-4D01-B48E-7E2A17CA18B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13250"/>
            <a:ext cx="44958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3"/>
          <p:cNvSpPr txBox="1">
            <a:spLocks noChangeArrowheads="1"/>
          </p:cNvSpPr>
          <p:nvPr/>
        </p:nvSpPr>
        <p:spPr bwMode="auto">
          <a:xfrm>
            <a:off x="152400" y="2286000"/>
            <a:ext cx="5029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zh-CN" sz="1800">
                <a:solidFill>
                  <a:srgbClr val="009900"/>
                </a:solidFill>
              </a:rPr>
              <a:t> One option would be to have a separate FD optimized for lower E, and then exchange it before going to nominal E</a:t>
            </a:r>
          </a:p>
          <a:p>
            <a:pPr>
              <a:buFont typeface="Arial" charset="0"/>
              <a:buChar char="•"/>
            </a:pPr>
            <a:r>
              <a:rPr lang="en-US" altLang="zh-CN" sz="1800">
                <a:solidFill>
                  <a:srgbClr val="009900"/>
                </a:solidFill>
              </a:rPr>
              <a:t> Other option to be studied is to build a universal FD, that can be reconfigured for lower E configuration (may require splitting QD0 coil and placing sextupoles in the middle) </a:t>
            </a:r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1738" y="0"/>
            <a:ext cx="413226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286125"/>
            <a:ext cx="40386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14"/>
          <p:cNvSpPr txBox="1">
            <a:spLocks noChangeArrowheads="1"/>
          </p:cNvSpPr>
          <p:nvPr/>
        </p:nvSpPr>
        <p:spPr bwMode="auto">
          <a:xfrm>
            <a:off x="152400" y="1285875"/>
            <a:ext cx="5029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1">
                <a:solidFill>
                  <a:srgbClr val="009900"/>
                </a:solidFill>
              </a:rPr>
              <a:t>FD optimized for lower energy will allow increasing the collimation depth by ~10% in Y and by ~30% in X  (Very tentative!)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95400" y="0"/>
            <a:ext cx="3886200" cy="939800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FD for low E</a:t>
            </a:r>
            <a:endParaRPr lang="en-US" sz="3600" kern="0" dirty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715000" y="2209800"/>
            <a:ext cx="3313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9900"/>
                </a:solidFill>
              </a:rPr>
              <a:t>Nominal FD &amp; SR trajectories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773863" y="5410200"/>
            <a:ext cx="2065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9900"/>
                </a:solidFill>
              </a:rPr>
              <a:t>FD for 1/2E &amp; SR</a:t>
            </a:r>
            <a:br>
              <a:rPr lang="en-US">
                <a:solidFill>
                  <a:srgbClr val="FF9900"/>
                </a:solidFill>
              </a:rPr>
            </a:br>
            <a:r>
              <a:rPr lang="en-US">
                <a:solidFill>
                  <a:srgbClr val="FF9900"/>
                </a:solidFill>
              </a:rPr>
              <a:t>trajectories</a:t>
            </a:r>
          </a:p>
        </p:txBody>
      </p:sp>
      <p:cxnSp>
        <p:nvCxnSpPr>
          <p:cNvPr id="16397" name="Straight Arrow Connector 13"/>
          <p:cNvCxnSpPr>
            <a:cxnSpLocks noChangeShapeType="1"/>
            <a:stCxn id="16390" idx="2"/>
          </p:cNvCxnSpPr>
          <p:nvPr/>
        </p:nvCxnSpPr>
        <p:spPr bwMode="auto">
          <a:xfrm rot="5400000">
            <a:off x="2311400" y="4445000"/>
            <a:ext cx="482600" cy="228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398" name="TextBox 14"/>
          <p:cNvSpPr txBox="1">
            <a:spLocks noChangeArrowheads="1"/>
          </p:cNvSpPr>
          <p:nvPr/>
        </p:nvSpPr>
        <p:spPr bwMode="auto">
          <a:xfrm>
            <a:off x="5867400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8DE9FB-EF9D-423F-8B4B-EF8BF86232A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447800" y="260648"/>
            <a:ext cx="6934200" cy="653752"/>
          </a:xfrm>
          <a:prstGeom prst="rect">
            <a:avLst/>
          </a:prstGeom>
        </p:spPr>
        <p:txBody>
          <a:bodyPr/>
          <a:lstStyle/>
          <a:p>
            <a:pPr algn="ctr" eaLnBrk="1" fontAlgn="base" hangingPunct="1">
              <a:defRPr/>
            </a:pPr>
            <a:r>
              <a:rPr lang="en-US" sz="3600" kern="0" dirty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Beam Parameters &amp; mitigation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381000" y="5084763"/>
            <a:ext cx="8458200" cy="1392237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Tentative! At 250 GeV CM the mitigations may give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* 2 L due to double rep rate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* about 1.4 L due to FD optimized for low E  </a:t>
            </a:r>
            <a:endParaRPr lang="en-US" altLang="zh-CN" b="1" kern="0" dirty="0">
              <a:solidFill>
                <a:srgbClr val="5777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7415" name="Objec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" y="1066800"/>
            <a:ext cx="81248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6643688" y="1295400"/>
            <a:ext cx="609600" cy="3429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5867400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06822" y="1290532"/>
            <a:ext cx="609600" cy="3429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95837-CC83-4A13-B82B-32EAB65101A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8437" name="TextBox 15"/>
          <p:cNvSpPr txBox="1">
            <a:spLocks noChangeArrowheads="1"/>
          </p:cNvSpPr>
          <p:nvPr/>
        </p:nvSpPr>
        <p:spPr bwMode="auto">
          <a:xfrm>
            <a:off x="3962400" y="152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/>
              <a:t>SB2009 Lumi</a:t>
            </a:r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685800"/>
            <a:ext cx="7329487" cy="551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2416175"/>
            <a:ext cx="1752600" cy="8302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99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</a:rPr>
              <a:t>Linac  rate 10Hz</a:t>
            </a:r>
          </a:p>
          <a:p>
            <a:pPr>
              <a:defRPr/>
            </a:pPr>
            <a:r>
              <a:rPr lang="en-US" sz="1600" dirty="0">
                <a:solidFill>
                  <a:srgbClr val="009900"/>
                </a:solidFill>
              </a:rPr>
              <a:t>(IP rate 5Hz) </a:t>
            </a:r>
            <a:br>
              <a:rPr lang="en-US" sz="1600" dirty="0">
                <a:solidFill>
                  <a:srgbClr val="009900"/>
                </a:solidFill>
              </a:rPr>
            </a:br>
            <a:r>
              <a:rPr lang="en-US" sz="1600" dirty="0">
                <a:solidFill>
                  <a:srgbClr val="009900"/>
                </a:solidFill>
              </a:rPr>
              <a:t>and special FD</a:t>
            </a:r>
          </a:p>
        </p:txBody>
      </p:sp>
      <p:cxnSp>
        <p:nvCxnSpPr>
          <p:cNvPr id="18440" name="Straight Arrow Connector 7"/>
          <p:cNvCxnSpPr>
            <a:cxnSpLocks noChangeShapeType="1"/>
            <a:stCxn id="7" idx="3"/>
          </p:cNvCxnSpPr>
          <p:nvPr/>
        </p:nvCxnSpPr>
        <p:spPr bwMode="auto">
          <a:xfrm flipV="1">
            <a:off x="1752600" y="2743200"/>
            <a:ext cx="457200" cy="88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" name="TextBox 8"/>
          <p:cNvSpPr txBox="1"/>
          <p:nvPr/>
        </p:nvSpPr>
        <p:spPr>
          <a:xfrm>
            <a:off x="2286000" y="914400"/>
            <a:ext cx="1752600" cy="6461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99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9900"/>
                </a:solidFill>
              </a:rPr>
              <a:t>Linac  &amp; IP rates are 8Hz</a:t>
            </a:r>
          </a:p>
        </p:txBody>
      </p:sp>
      <p:cxnSp>
        <p:nvCxnSpPr>
          <p:cNvPr id="18442" name="Straight Arrow Connector 9"/>
          <p:cNvCxnSpPr>
            <a:cxnSpLocks noChangeShapeType="1"/>
          </p:cNvCxnSpPr>
          <p:nvPr/>
        </p:nvCxnSpPr>
        <p:spPr bwMode="auto">
          <a:xfrm>
            <a:off x="4052888" y="1573213"/>
            <a:ext cx="30480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443" name="TextBox 10"/>
          <p:cNvSpPr txBox="1">
            <a:spLocks noChangeArrowheads="1"/>
          </p:cNvSpPr>
          <p:nvPr/>
        </p:nvSpPr>
        <p:spPr bwMode="auto">
          <a:xfrm>
            <a:off x="5867400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LCWS10 developments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group to evaluate various aspects of new parameter sets – led by PMs</a:t>
            </a:r>
          </a:p>
          <a:p>
            <a:r>
              <a:rPr lang="en-GB" dirty="0" smtClean="0"/>
              <a:t>All (almost) questions resolved on the feasibility level</a:t>
            </a:r>
          </a:p>
          <a:p>
            <a:pPr lvl="1"/>
            <a:r>
              <a:rPr lang="en-GB" b="0" dirty="0" smtClean="0"/>
              <a:t>A new issue related to DR duty factor has been identified – under investigation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Detailed design studies should follow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7569-07FA-4A4C-8D5D-1061D458CCC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parameters based on the following assumptions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79512" y="1219200"/>
            <a:ext cx="8964488" cy="4953000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Starting point: parameters developed by the Physics Questions Committee (B. Foster, A. Seryi, J. Clarke, M. Harrison, D. Schulte, T. Tauchi) in December 2009.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Take into account progress on 10Hz rep rate for low E achieved after LCWS10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There are issues with DR duty cycle that are being studied, however assume that they will be solved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that we will develop and use new universal FD that gives additional luminosity improvement (only) for 200 and 250 GeV energies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Consider the following energies: 200, 250, 350, 500 GeV CM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single stage bunch compressor (min </a:t>
            </a:r>
            <a:r>
              <a:rPr lang="en-US" sz="1800" dirty="0" err="1" smtClean="0"/>
              <a:t>sigma_z</a:t>
            </a:r>
            <a:r>
              <a:rPr lang="en-US" sz="1800" dirty="0" smtClean="0"/>
              <a:t>=230um – will use 300um and consider 230 as an overhead or safety margin)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Assume 10Hz and 1300 bunches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Consider separately the cases with and without Travelling Focus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1800" dirty="0" smtClean="0"/>
              <a:t>Energy and rep rate: 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E=	200	250	350	500	GeV CM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IP rep rate	5	5	5	5	Hz</a:t>
            </a:r>
          </a:p>
          <a:p>
            <a:pPr marL="742950" lvl="2" indent="-342900" eaLnBrk="1" hangingPunct="1">
              <a:lnSpc>
                <a:spcPct val="90000"/>
              </a:lnSpc>
            </a:pPr>
            <a:r>
              <a:rPr lang="en-US" sz="1400" dirty="0" smtClean="0"/>
              <a:t>Linac rate	10	10	5	5	Hz</a:t>
            </a:r>
          </a:p>
          <a:p>
            <a:pPr marL="1657350" lvl="4" indent="-342900" eaLnBrk="1" hangingPunct="1">
              <a:lnSpc>
                <a:spcPct val="90000"/>
              </a:lnSpc>
              <a:buFontTx/>
              <a:buNone/>
            </a:pPr>
            <a:r>
              <a:rPr lang="en-US" sz="1200" dirty="0" smtClean="0"/>
              <a:t>             ( double pulsing )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6A9F6-996A-47B3-8D07-7C1C15CE53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A267C-E0A5-472B-99E4-2F3CE3ABB0C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5400" y="76200"/>
            <a:ext cx="7086600" cy="914400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 dirty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BAW-2 Themes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8" y="1209675"/>
            <a:ext cx="8604250" cy="242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3" name="TextBox 8"/>
          <p:cNvSpPr txBox="1">
            <a:spLocks noChangeArrowheads="1"/>
          </p:cNvSpPr>
          <p:nvPr/>
        </p:nvSpPr>
        <p:spPr bwMode="auto">
          <a:xfrm>
            <a:off x="671513" y="4306888"/>
            <a:ext cx="7834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>
                <a:solidFill>
                  <a:srgbClr val="000000"/>
                </a:solidFill>
              </a:rPr>
              <a:t>Formally agreed parameter sets across energy range</a:t>
            </a:r>
          </a:p>
          <a:p>
            <a:pPr defTabSz="457200"/>
            <a:r>
              <a:rPr lang="en-US">
                <a:solidFill>
                  <a:srgbClr val="000000"/>
                </a:solidFill>
              </a:rPr>
              <a:t>ILC-EDMS document ID 925325</a:t>
            </a:r>
          </a:p>
          <a:p>
            <a:pPr defTabSz="457200"/>
            <a:endParaRPr lang="en-US">
              <a:solidFill>
                <a:srgbClr val="000000"/>
              </a:solidFill>
            </a:endParaRPr>
          </a:p>
          <a:p>
            <a:pPr defTabSz="457200"/>
            <a:r>
              <a:rPr lang="en-US">
                <a:solidFill>
                  <a:srgbClr val="3366FF"/>
                </a:solidFill>
              </a:rPr>
              <a:t>http://ilc-edmsdirect.desy.de/ilc-edmsdirect/document.jsp?edmsid=*925325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7569-07FA-4A4C-8D5D-1061D458CCC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16632"/>
            <a:ext cx="8577841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RDR (2007) focused on nominal energy</a:t>
            </a:r>
          </a:p>
          <a:p>
            <a:r>
              <a:rPr lang="en-US" dirty="0" smtClean="0"/>
              <a:t>Parameter set that maintains the physics reach and optimizes the cost/performance has been developed</a:t>
            </a:r>
          </a:p>
          <a:p>
            <a:r>
              <a:rPr lang="en-US" dirty="0" smtClean="0"/>
              <a:t>Future studies</a:t>
            </a:r>
          </a:p>
          <a:p>
            <a:pPr lvl="1"/>
            <a:r>
              <a:rPr lang="en-US" dirty="0" smtClean="0"/>
              <a:t>Design of the universal final doublet</a:t>
            </a:r>
          </a:p>
          <a:p>
            <a:pPr lvl="1"/>
            <a:r>
              <a:rPr lang="en-US" dirty="0" smtClean="0"/>
              <a:t>Optimization of collimation depth</a:t>
            </a:r>
          </a:p>
          <a:p>
            <a:pPr lvl="1"/>
            <a:r>
              <a:rPr lang="en-US" dirty="0" smtClean="0"/>
              <a:t>Study of FF tuning with needed beta*</a:t>
            </a:r>
          </a:p>
          <a:p>
            <a:pPr lvl="1"/>
            <a:r>
              <a:rPr lang="en-US" dirty="0" smtClean="0"/>
              <a:t>Detailed beam-beam studies </a:t>
            </a:r>
          </a:p>
          <a:p>
            <a:pPr lvl="1"/>
            <a:r>
              <a:rPr lang="en-US" dirty="0" smtClean="0"/>
              <a:t>Damping ring design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1ACE8-A81D-48A7-9B89-E1332C2C16B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SB 2009 parameter development</a:t>
            </a:r>
            <a:r>
              <a:rPr lang="en-GB" sz="1800" dirty="0" smtClean="0"/>
              <a:t> (end 2009 – early 2010)</a:t>
            </a:r>
            <a:endParaRPr lang="en-GB" sz="2400" dirty="0" smtClean="0"/>
          </a:p>
          <a:p>
            <a:pPr lvl="1"/>
            <a:r>
              <a:rPr lang="en-GB" sz="2000" dirty="0" smtClean="0"/>
              <a:t>Optimization of cost / performance</a:t>
            </a:r>
          </a:p>
          <a:p>
            <a:pPr lvl="2"/>
            <a:r>
              <a:rPr lang="en-GB" sz="1800" dirty="0" smtClean="0"/>
              <a:t>Central region integration</a:t>
            </a:r>
          </a:p>
          <a:p>
            <a:pPr lvl="2"/>
            <a:r>
              <a:rPr lang="en-GB" sz="1800" dirty="0" smtClean="0"/>
              <a:t>Lower current with tighter &amp; travelling focussing </a:t>
            </a:r>
          </a:p>
          <a:p>
            <a:pPr lvl="2"/>
            <a:r>
              <a:rPr lang="en-GB" sz="1800" dirty="0" smtClean="0"/>
              <a:t>Same Luminosity at nominal energy</a:t>
            </a:r>
          </a:p>
          <a:p>
            <a:pPr lvl="2"/>
            <a:r>
              <a:rPr lang="en-GB" sz="1800" dirty="0" smtClean="0"/>
              <a:t>Challenge at lower E due to reduced collision rate</a:t>
            </a:r>
          </a:p>
          <a:p>
            <a:r>
              <a:rPr lang="en-GB" sz="2400" dirty="0" smtClean="0"/>
              <a:t>LCWS10 – discussion of the parameter set and tentative evaluation of double rep rate at low E</a:t>
            </a:r>
          </a:p>
          <a:p>
            <a:pPr lvl="1"/>
            <a:r>
              <a:rPr lang="en-GB" sz="2000" dirty="0" smtClean="0"/>
              <a:t>A solution to restore Luminosity at low E was found</a:t>
            </a:r>
          </a:p>
          <a:p>
            <a:r>
              <a:rPr lang="en-GB" sz="2400" dirty="0" smtClean="0"/>
              <a:t>Mid 2010 – development of the new parameters and finalization of a tentative set</a:t>
            </a:r>
          </a:p>
          <a:p>
            <a:r>
              <a:rPr lang="en-GB" sz="2400" dirty="0" smtClean="0"/>
              <a:t>BAW-2 – January 2011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1ACE8-A81D-48A7-9B89-E1332C2C16B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80814-5303-4080-876A-24EBA59250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331640" y="188640"/>
            <a:ext cx="7696200" cy="725760"/>
          </a:xfrm>
          <a:prstGeom prst="rect">
            <a:avLst/>
          </a:prstGeom>
        </p:spPr>
        <p:txBody>
          <a:bodyPr/>
          <a:lstStyle/>
          <a:p>
            <a:pPr algn="ctr" eaLnBrk="1" fontAlgn="base" hangingPunct="1">
              <a:defRPr/>
            </a:pPr>
            <a:r>
              <a:rPr lang="en-US" sz="3600" kern="0" dirty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Beam Parameters</a:t>
            </a:r>
          </a:p>
        </p:txBody>
      </p:sp>
      <p:pic>
        <p:nvPicPr>
          <p:cNvPr id="6150" name="Objec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" y="1066800"/>
            <a:ext cx="81248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6643688" y="1295400"/>
            <a:ext cx="609600" cy="3429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533400" y="5105400"/>
            <a:ext cx="8404865" cy="1200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Rate at IP = 2.5Hz,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Rate in the linac = 5Hz (every other pulse is at 150GeV/beam, for e+ production)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Low luminosity at this energy reduces the physics reach</a:t>
            </a:r>
          </a:p>
        </p:txBody>
      </p:sp>
      <p:cxnSp>
        <p:nvCxnSpPr>
          <p:cNvPr id="6153" name="Straight Arrow Connector 10"/>
          <p:cNvCxnSpPr>
            <a:cxnSpLocks noChangeShapeType="1"/>
          </p:cNvCxnSpPr>
          <p:nvPr/>
        </p:nvCxnSpPr>
        <p:spPr bwMode="auto">
          <a:xfrm rot="5400000" flipH="1" flipV="1">
            <a:off x="6400800" y="4876800"/>
            <a:ext cx="304800" cy="1524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5867400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SLIDES FROM LCWS2010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017708" y="1290532"/>
            <a:ext cx="609600" cy="3429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8BFB13-A492-4DCB-A635-2EA42D3CBB2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609600"/>
            <a:ext cx="7312025" cy="54864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</p:pic>
      <p:sp>
        <p:nvSpPr>
          <p:cNvPr id="7174" name="TextBox 2"/>
          <p:cNvSpPr txBox="1">
            <a:spLocks noChangeArrowheads="1"/>
          </p:cNvSpPr>
          <p:nvPr/>
        </p:nvSpPr>
        <p:spPr bwMode="auto">
          <a:xfrm rot="-5400000">
            <a:off x="1111250" y="1257300"/>
            <a:ext cx="94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L,E34</a:t>
            </a:r>
          </a:p>
        </p:txBody>
      </p:sp>
      <p:sp>
        <p:nvSpPr>
          <p:cNvPr id="7175" name="TextBox 3"/>
          <p:cNvSpPr txBox="1">
            <a:spLocks noChangeArrowheads="1"/>
          </p:cNvSpPr>
          <p:nvPr/>
        </p:nvSpPr>
        <p:spPr bwMode="auto">
          <a:xfrm>
            <a:off x="7500938" y="5238750"/>
            <a:ext cx="804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E CM</a:t>
            </a:r>
          </a:p>
        </p:txBody>
      </p:sp>
      <p:cxnSp>
        <p:nvCxnSpPr>
          <p:cNvPr id="7176" name="Straight Connector 5"/>
          <p:cNvCxnSpPr>
            <a:cxnSpLocks noChangeShapeType="1"/>
          </p:cNvCxnSpPr>
          <p:nvPr/>
        </p:nvCxnSpPr>
        <p:spPr bwMode="auto">
          <a:xfrm rot="10800000" flipV="1">
            <a:off x="3937000" y="2171700"/>
            <a:ext cx="3746500" cy="8890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7177" name="TextBox 7"/>
          <p:cNvSpPr txBox="1">
            <a:spLocks noChangeArrowheads="1"/>
          </p:cNvSpPr>
          <p:nvPr/>
        </p:nvSpPr>
        <p:spPr bwMode="auto">
          <a:xfrm>
            <a:off x="5443538" y="1066800"/>
            <a:ext cx="539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1/E</a:t>
            </a:r>
          </a:p>
        </p:txBody>
      </p:sp>
      <p:sp>
        <p:nvSpPr>
          <p:cNvPr id="7178" name="TextBox 8"/>
          <p:cNvSpPr txBox="1">
            <a:spLocks noChangeArrowheads="1"/>
          </p:cNvSpPr>
          <p:nvPr/>
        </p:nvSpPr>
        <p:spPr bwMode="auto">
          <a:xfrm>
            <a:off x="5861050" y="2590800"/>
            <a:ext cx="731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0.5/E</a:t>
            </a:r>
          </a:p>
        </p:txBody>
      </p:sp>
      <p:sp>
        <p:nvSpPr>
          <p:cNvPr id="7179" name="TextBox 9"/>
          <p:cNvSpPr txBox="1">
            <a:spLocks noChangeArrowheads="1"/>
          </p:cNvSpPr>
          <p:nvPr/>
        </p:nvSpPr>
        <p:spPr bwMode="auto">
          <a:xfrm>
            <a:off x="2619375" y="4794250"/>
            <a:ext cx="862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/>
              <a:t>0.25/E</a:t>
            </a:r>
          </a:p>
        </p:txBody>
      </p:sp>
      <p:cxnSp>
        <p:nvCxnSpPr>
          <p:cNvPr id="7180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2944813" y="4513262"/>
            <a:ext cx="514350" cy="149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3200400" y="1828800"/>
            <a:ext cx="685800" cy="762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 altLang="zh-CN"/>
          </a:p>
        </p:txBody>
      </p:sp>
      <p:sp>
        <p:nvSpPr>
          <p:cNvPr id="7182" name="TextBox 14"/>
          <p:cNvSpPr txBox="1">
            <a:spLocks noChangeArrowheads="1"/>
          </p:cNvSpPr>
          <p:nvPr/>
        </p:nvSpPr>
        <p:spPr bwMode="auto">
          <a:xfrm>
            <a:off x="2863850" y="2660650"/>
            <a:ext cx="731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0.5/E</a:t>
            </a:r>
          </a:p>
        </p:txBody>
      </p:sp>
      <p:sp>
        <p:nvSpPr>
          <p:cNvPr id="7183" name="TextBox 15"/>
          <p:cNvSpPr txBox="1">
            <a:spLocks noChangeArrowheads="1"/>
          </p:cNvSpPr>
          <p:nvPr/>
        </p:nvSpPr>
        <p:spPr bwMode="auto">
          <a:xfrm>
            <a:off x="3962400" y="152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/>
              <a:t>SB2009 Lumi</a:t>
            </a:r>
          </a:p>
        </p:txBody>
      </p:sp>
      <p:sp>
        <p:nvSpPr>
          <p:cNvPr id="7184" name="TextBox 24"/>
          <p:cNvSpPr txBox="1">
            <a:spLocks noChangeArrowheads="1"/>
          </p:cNvSpPr>
          <p:nvPr/>
        </p:nvSpPr>
        <p:spPr bwMode="auto">
          <a:xfrm>
            <a:off x="5410200" y="3263900"/>
            <a:ext cx="2763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Actual luminosity</a:t>
            </a:r>
          </a:p>
        </p:txBody>
      </p:sp>
      <p:sp>
        <p:nvSpPr>
          <p:cNvPr id="19" name="Multiply 18"/>
          <p:cNvSpPr/>
          <p:nvPr/>
        </p:nvSpPr>
        <p:spPr bwMode="auto">
          <a:xfrm>
            <a:off x="4953000" y="3276600"/>
            <a:ext cx="533400" cy="533400"/>
          </a:xfrm>
          <a:prstGeom prst="mathMultiply">
            <a:avLst>
              <a:gd name="adj1" fmla="val 11615"/>
            </a:avLst>
          </a:prstGeom>
          <a:solidFill>
            <a:srgbClr val="FF0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186" name="TextBox 19"/>
          <p:cNvSpPr txBox="1">
            <a:spLocks noChangeArrowheads="1"/>
          </p:cNvSpPr>
          <p:nvPr/>
        </p:nvSpPr>
        <p:spPr bwMode="auto">
          <a:xfrm>
            <a:off x="0" y="2455863"/>
            <a:ext cx="1752600" cy="35385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Rate at IP = 2.5Hz, Rate in the linac = 5Hz (every other pulse is at 150GeV/beam, for e+ production)</a:t>
            </a:r>
          </a:p>
          <a:p>
            <a:endParaRPr lang="en-US" sz="1600">
              <a:solidFill>
                <a:srgbClr val="FF0000"/>
              </a:solidFill>
            </a:endParaRPr>
          </a:p>
          <a:p>
            <a:r>
              <a:rPr lang="en-US" sz="1600">
                <a:solidFill>
                  <a:srgbClr val="FF0000"/>
                </a:solidFill>
              </a:rPr>
              <a:t>Low luminosity at this energy reduces the physics reach</a:t>
            </a:r>
          </a:p>
        </p:txBody>
      </p:sp>
      <p:sp>
        <p:nvSpPr>
          <p:cNvPr id="7187" name="Rectangle 20"/>
          <p:cNvSpPr>
            <a:spLocks noChangeArrowheads="1"/>
          </p:cNvSpPr>
          <p:nvPr/>
        </p:nvSpPr>
        <p:spPr bwMode="auto">
          <a:xfrm>
            <a:off x="2057400" y="1676400"/>
            <a:ext cx="1752600" cy="36576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  <p:cxnSp>
        <p:nvCxnSpPr>
          <p:cNvPr id="7188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1752600" y="4800600"/>
            <a:ext cx="3048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189" name="TextBox 22"/>
          <p:cNvSpPr txBox="1">
            <a:spLocks noChangeArrowheads="1"/>
          </p:cNvSpPr>
          <p:nvPr/>
        </p:nvSpPr>
        <p:spPr bwMode="auto">
          <a:xfrm>
            <a:off x="5991225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763FD2-B086-420D-B0B4-FE73342B01F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47800" y="0"/>
            <a:ext cx="6934200" cy="914400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Work on mitigations of L(E) with SB2009 during ILC2010</a:t>
            </a:r>
            <a:endParaRPr lang="en-US" sz="3600" kern="0" dirty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219200"/>
            <a:ext cx="8458200" cy="5105400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Discussion </a:t>
            </a: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of double rep rate </a:t>
            </a:r>
            <a: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was initiated ~month </a:t>
            </a: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before the </a:t>
            </a:r>
            <a: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ILC2010</a:t>
            </a:r>
            <a:b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4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altLang="zh-CN" kern="0" dirty="0">
                <a:solidFill>
                  <a:srgbClr val="577700"/>
                </a:solidFill>
              </a:rPr>
              <a:t> </a:t>
            </a:r>
            <a:r>
              <a:rPr lang="en-US" altLang="zh-CN" kern="0" dirty="0" smtClean="0">
                <a:solidFill>
                  <a:srgbClr val="577700"/>
                </a:solidFill>
              </a:rPr>
              <a:t>this allowed achieving significant progress at LCWS10</a:t>
            </a:r>
            <a:endParaRPr lang="en-US" altLang="zh-CN" sz="2400" kern="0" dirty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Doubling the rep rate (below ~125GeV/beam)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 dirty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BDS WG discussed implications with other Working Groups:  </a:t>
            </a:r>
          </a:p>
          <a:p>
            <a:pPr marL="1143000" lvl="2" indent="-2286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1800" kern="0" dirty="0">
                <a:latin typeface="+mn-lt"/>
                <a:ea typeface="+mn-ea"/>
                <a:cs typeface="+mn-cs"/>
              </a:rPr>
              <a:t>DR =&gt; </a:t>
            </a:r>
            <a:r>
              <a:rPr lang="en-US" altLang="zh-CN" sz="1800" kern="0" dirty="0" smtClean="0">
                <a:solidFill>
                  <a:srgbClr val="33CC33"/>
                </a:solidFill>
                <a:latin typeface="+mn-lt"/>
                <a:ea typeface="+mn-ea"/>
                <a:cs typeface="+mn-cs"/>
              </a:rPr>
              <a:t>OK</a:t>
            </a:r>
            <a:r>
              <a:rPr lang="en-US" altLang="zh-CN" sz="1800" kern="0" dirty="0" smtClean="0">
                <a:latin typeface="+mn-lt"/>
                <a:ea typeface="+mn-ea"/>
                <a:cs typeface="+mn-cs"/>
              </a:rPr>
              <a:t>  </a:t>
            </a:r>
            <a:r>
              <a:rPr lang="en-US" altLang="zh-CN" sz="1800" kern="0" dirty="0">
                <a:latin typeface="+mn-lt"/>
                <a:ea typeface="+mn-ea"/>
                <a:cs typeface="+mn-cs"/>
              </a:rPr>
              <a:t>(new conceptual DR design was </a:t>
            </a:r>
            <a:r>
              <a:rPr lang="en-US" altLang="zh-CN" sz="1800" kern="0" dirty="0" smtClean="0">
                <a:latin typeface="+mn-lt"/>
                <a:ea typeface="+mn-ea"/>
                <a:cs typeface="+mn-cs"/>
              </a:rPr>
              <a:t>presented)</a:t>
            </a:r>
            <a:endParaRPr lang="en-US" altLang="zh-CN" sz="1800" kern="0" dirty="0">
              <a:latin typeface="+mn-lt"/>
              <a:ea typeface="+mn-ea"/>
              <a:cs typeface="+mn-cs"/>
            </a:endParaRPr>
          </a:p>
          <a:p>
            <a:pPr marL="1143000" lvl="2" indent="-2286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1800" kern="0" dirty="0">
                <a:latin typeface="+mn-lt"/>
                <a:ea typeface="+mn-ea"/>
                <a:cs typeface="+mn-cs"/>
              </a:rPr>
              <a:t>Sources =&gt; </a:t>
            </a:r>
            <a:r>
              <a:rPr lang="en-US" altLang="zh-CN" sz="1800" kern="0" dirty="0" smtClean="0">
                <a:solidFill>
                  <a:srgbClr val="33CC33"/>
                </a:solidFill>
                <a:latin typeface="+mn-lt"/>
                <a:ea typeface="+mn-ea"/>
                <a:cs typeface="+mn-cs"/>
              </a:rPr>
              <a:t>OK</a:t>
            </a:r>
            <a:endParaRPr lang="en-US" altLang="zh-CN" sz="1800" kern="0" dirty="0">
              <a:latin typeface="+mn-lt"/>
              <a:ea typeface="+mn-ea"/>
              <a:cs typeface="+mn-cs"/>
            </a:endParaRPr>
          </a:p>
          <a:p>
            <a:pPr marL="1143000" lvl="2" indent="-2286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1800" kern="0" dirty="0">
                <a:latin typeface="+mn-lt"/>
                <a:ea typeface="+mn-ea"/>
                <a:cs typeface="+mn-cs"/>
              </a:rPr>
              <a:t>Linac, HLRF, Cryogenics =&gt; </a:t>
            </a:r>
            <a:r>
              <a:rPr lang="en-US" altLang="zh-CN" sz="1800" kern="0" dirty="0" smtClean="0">
                <a:solidFill>
                  <a:srgbClr val="33CC33"/>
                </a:solidFill>
                <a:latin typeface="+mn-lt"/>
                <a:ea typeface="+mn-ea"/>
                <a:cs typeface="+mn-cs"/>
              </a:rPr>
              <a:t>OK</a:t>
            </a:r>
            <a:endParaRPr lang="en-US" altLang="zh-CN" sz="1800" kern="0" dirty="0">
              <a:solidFill>
                <a:srgbClr val="33CC33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FD optimized for ~250GeV CM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 dirty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Shorter FD reduce beam size in FD and increase collimation depth, reducing collimation related beam degradation 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 dirty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Will consider exchanging FD for low E operation or a more universal FD that can be retuned</a:t>
            </a:r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5867400" y="601980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504B1-61D5-4209-880C-E36C866001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47800" y="332656"/>
            <a:ext cx="6934200" cy="581744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 dirty="0" err="1">
                <a:solidFill>
                  <a:srgbClr val="23346C"/>
                </a:solidFill>
                <a:latin typeface="+mj-lt"/>
                <a:ea typeface="+mj-ea"/>
                <a:cs typeface="+mj-cs"/>
              </a:rPr>
              <a:t>Lumi</a:t>
            </a:r>
            <a:r>
              <a:rPr lang="en-US" sz="3600" kern="0" dirty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(E) dependence in SB2009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800" y="12192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Factor determine shape of L(E) in SB2009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Lower rep ( /2) rate below ~125GeV/beam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Collimation effects: increased beam degradation at lower E due to collimation wakes and due to limit (in X) on collimation depth</a:t>
            </a: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endParaRPr lang="en-US" altLang="zh-CN" sz="2400" ker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400" ker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Understanding the above limitations, one can suggest mitigation solutions: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1) Consider doubling the rep rate at lower energy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2) Consider Final Doublet optimized for 250GeV CM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endParaRPr lang="en-US" altLang="zh-CN" b="1" kern="0" dirty="0">
              <a:solidFill>
                <a:srgbClr val="5777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5940425" y="0"/>
            <a:ext cx="2541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B72E5-F7BB-4276-AECF-24466E2B4F5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95400" y="0"/>
            <a:ext cx="7086600" cy="9144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kumimoji="1" lang="en-US" sz="3600" ker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Emittance damping</a:t>
            </a:r>
          </a:p>
        </p:txBody>
      </p:sp>
      <p:grpSp>
        <p:nvGrpSpPr>
          <p:cNvPr id="10246" name="Group 8"/>
          <p:cNvGrpSpPr>
            <a:grpSpLocks/>
          </p:cNvGrpSpPr>
          <p:nvPr/>
        </p:nvGrpSpPr>
        <p:grpSpPr bwMode="auto">
          <a:xfrm>
            <a:off x="1524000" y="838200"/>
            <a:ext cx="6132513" cy="4194175"/>
            <a:chOff x="960" y="839"/>
            <a:chExt cx="3863" cy="2642"/>
          </a:xfrm>
        </p:grpSpPr>
        <p:pic>
          <p:nvPicPr>
            <p:cNvPr id="10251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0" y="839"/>
              <a:ext cx="3863" cy="2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2" name="Line 4"/>
            <p:cNvSpPr>
              <a:spLocks noChangeShapeType="1"/>
            </p:cNvSpPr>
            <p:nvPr/>
          </p:nvSpPr>
          <p:spPr bwMode="auto">
            <a:xfrm flipV="1">
              <a:off x="3084" y="1200"/>
              <a:ext cx="0" cy="96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53" name="Line 5"/>
            <p:cNvSpPr>
              <a:spLocks noChangeShapeType="1"/>
            </p:cNvSpPr>
            <p:nvPr/>
          </p:nvSpPr>
          <p:spPr bwMode="auto">
            <a:xfrm>
              <a:off x="3612" y="1200"/>
              <a:ext cx="0" cy="196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54" name="Text Box 6"/>
            <p:cNvSpPr txBox="1">
              <a:spLocks noChangeArrowheads="1"/>
            </p:cNvSpPr>
            <p:nvPr/>
          </p:nvSpPr>
          <p:spPr bwMode="auto">
            <a:xfrm>
              <a:off x="3708" y="100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t/</a:t>
              </a:r>
              <a:r>
                <a:rPr lang="en-US" altLang="zh-CN" b="1">
                  <a:latin typeface="Symbol" pitchFamily="18" charset="2"/>
                  <a:sym typeface="Symbol" pitchFamily="18" charset="2"/>
                </a:rPr>
                <a:t></a:t>
              </a:r>
              <a:r>
                <a:rPr lang="en-US" altLang="zh-CN" b="1" baseline="-25000"/>
                <a:t>x</a:t>
              </a:r>
              <a:endParaRPr lang="en-US" altLang="zh-CN" sz="2400"/>
            </a:p>
          </p:txBody>
        </p:sp>
      </p:grp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609600" y="5129213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/>
              <a:t>8 damping times are needed for the vertical emittance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4648200" y="5219700"/>
            <a:ext cx="28638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5 Hz </a:t>
            </a:r>
            <a:r>
              <a:rPr lang="en-US" altLang="zh-CN" sz="2400" b="1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zh-CN" sz="2400">
                <a:sym typeface="Symbol" pitchFamily="18" charset="2"/>
              </a:rPr>
              <a:t> </a:t>
            </a:r>
            <a:r>
              <a:rPr lang="en-US" altLang="zh-CN" sz="2400">
                <a:latin typeface="Symbol" pitchFamily="18" charset="2"/>
                <a:sym typeface="Symbol" pitchFamily="18" charset="2"/>
              </a:rPr>
              <a:t></a:t>
            </a:r>
            <a:r>
              <a:rPr lang="en-US" altLang="zh-CN" sz="2400" baseline="-25000">
                <a:sym typeface="Symbol" pitchFamily="18" charset="2"/>
              </a:rPr>
              <a:t>x</a:t>
            </a:r>
            <a:r>
              <a:rPr lang="en-US" altLang="zh-CN" sz="2400">
                <a:sym typeface="Symbol" pitchFamily="18" charset="2"/>
              </a:rPr>
              <a:t> = 26 ms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</a:rPr>
              <a:t>10 Hz</a:t>
            </a:r>
            <a:r>
              <a:rPr lang="en-US" altLang="zh-CN" sz="2400"/>
              <a:t> </a:t>
            </a:r>
            <a:r>
              <a:rPr lang="en-US" altLang="zh-CN" sz="2400" b="1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zh-CN" sz="2400">
                <a:sym typeface="Symbol" pitchFamily="18" charset="2"/>
              </a:rPr>
              <a:t> </a:t>
            </a:r>
            <a:r>
              <a:rPr lang="en-US" altLang="zh-CN" sz="2400">
                <a:solidFill>
                  <a:srgbClr val="0000FF"/>
                </a:solidFill>
                <a:latin typeface="Symbol" pitchFamily="18" charset="2"/>
                <a:sym typeface="Symbol" pitchFamily="18" charset="2"/>
              </a:rPr>
              <a:t></a:t>
            </a:r>
            <a:r>
              <a:rPr lang="en-US" altLang="zh-CN" sz="2400" baseline="-25000">
                <a:solidFill>
                  <a:srgbClr val="0000FF"/>
                </a:solidFill>
                <a:sym typeface="Symbol" pitchFamily="18" charset="2"/>
              </a:rPr>
              <a:t>x</a:t>
            </a:r>
            <a:r>
              <a:rPr lang="en-US" altLang="zh-CN" sz="2400">
                <a:solidFill>
                  <a:srgbClr val="0000FF"/>
                </a:solidFill>
                <a:sym typeface="Symbol" pitchFamily="18" charset="2"/>
              </a:rPr>
              <a:t> = 13 ms</a:t>
            </a:r>
          </a:p>
        </p:txBody>
      </p:sp>
      <p:sp>
        <p:nvSpPr>
          <p:cNvPr id="10249" name="Rectangle 10"/>
          <p:cNvSpPr>
            <a:spLocks noChangeArrowheads="1"/>
          </p:cNvSpPr>
          <p:nvPr/>
        </p:nvSpPr>
        <p:spPr bwMode="auto">
          <a:xfrm>
            <a:off x="6477000" y="52863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S. Guiducci (LNF)</a:t>
            </a:r>
          </a:p>
        </p:txBody>
      </p:sp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5867400" y="6237288"/>
            <a:ext cx="25415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4F41C-734F-4144-9F14-294CE7A51A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95400" y="0"/>
            <a:ext cx="6400800" cy="9144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kumimoji="1" lang="en-US" sz="2800" ker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DR Parameters for 10 Hz Operation</a:t>
            </a:r>
            <a:endParaRPr kumimoji="1" lang="en-US" sz="3600" ker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81534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533400" y="5867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</a:rPr>
              <a:t>Energy = 5 GeV</a:t>
            </a:r>
          </a:p>
        </p:txBody>
      </p:sp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5796136" y="503238"/>
            <a:ext cx="3097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/>
              <a:t>S. </a:t>
            </a:r>
            <a:r>
              <a:rPr lang="en-US" altLang="zh-CN" sz="2400" dirty="0" err="1"/>
              <a:t>Guiducci</a:t>
            </a:r>
            <a:r>
              <a:rPr lang="en-US" altLang="zh-CN" sz="2400" dirty="0"/>
              <a:t> (LNF) et al</a:t>
            </a: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7264400" y="990600"/>
            <a:ext cx="1447800" cy="4754563"/>
          </a:xfrm>
          <a:prstGeom prst="rect">
            <a:avLst/>
          </a:prstGeom>
          <a:noFill/>
          <a:ln w="101600" algn="ctr">
            <a:solidFill>
              <a:srgbClr val="33CC33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fontAlgn="base"/>
            <a:endParaRPr lang="en-US" sz="1600"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9600" y="5867400"/>
            <a:ext cx="46085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srgbClr val="009900"/>
                </a:solidFill>
                <a:latin typeface="Berlin Sans FB"/>
                <a:ea typeface="Arial Unicode MS"/>
                <a:cs typeface="Arial Unicode MS"/>
              </a:rPr>
              <a:t>DR (3.2km) at 10Hz is feasible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11275" name="TextBox 10"/>
          <p:cNvSpPr txBox="1">
            <a:spLocks noChangeArrowheads="1"/>
          </p:cNvSpPr>
          <p:nvPr/>
        </p:nvSpPr>
        <p:spPr bwMode="auto">
          <a:xfrm>
            <a:off x="5795963" y="6453188"/>
            <a:ext cx="25415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Seryi, 19 Oct 2010, IWLC2010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71BF2F-B5B4-477F-98A9-313DAECB29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47800" y="0"/>
            <a:ext cx="6934200" cy="914400"/>
          </a:xfrm>
          <a:prstGeom prst="rect">
            <a:avLst/>
          </a:prstGeom>
        </p:spPr>
        <p:txBody>
          <a:bodyPr/>
          <a:lstStyle/>
          <a:p>
            <a:pPr algn="ctr" fontAlgn="base">
              <a:defRPr/>
            </a:pPr>
            <a:r>
              <a:rPr lang="en-US" sz="3600" ker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Double rep rate: Sources</a:t>
            </a:r>
            <a:endParaRPr lang="en-US" sz="3600" kern="0" dirty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800" y="12192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ker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Electron Source: 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sz="2400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doubling rep rate is not critical </a:t>
            </a:r>
            <a:br>
              <a:rPr lang="en-US" altLang="zh-CN" sz="2400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400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   [Axel Brachmann, Tsunehiko Omori et al]</a:t>
            </a:r>
          </a:p>
          <a:p>
            <a:pPr marL="342900" indent="-3429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sz="2800" ker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Positron Source: </a:t>
            </a:r>
          </a:p>
          <a:p>
            <a:pPr marL="742950" lvl="1" indent="-285750" fontAlgn="base">
              <a:spcBef>
                <a:spcPct val="20000"/>
              </a:spcBef>
              <a:buFontTx/>
              <a:buChar char="–"/>
              <a:defRPr/>
            </a:pPr>
            <a:r>
              <a:rPr lang="en-US" altLang="zh-CN" sz="2400" b="1" kern="0">
                <a:solidFill>
                  <a:srgbClr val="577700"/>
                </a:solidFill>
                <a:latin typeface="+mn-lt"/>
                <a:ea typeface="+mn-ea"/>
                <a:cs typeface="+mn-cs"/>
              </a:rPr>
              <a:t>For SB2009 250b case there should be no issues</a:t>
            </a:r>
          </a:p>
          <a:p>
            <a:pPr marL="1143000" lvl="2" indent="-2286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kern="0">
                <a:latin typeface="+mn-lt"/>
                <a:ea typeface="+mn-ea"/>
                <a:cs typeface="+mn-cs"/>
              </a:rPr>
              <a:t>For 250a, which is not a preferred solution, the most important consequence of the increased rep rate will be the increased average power on the positron target</a:t>
            </a:r>
          </a:p>
          <a:p>
            <a:pPr marL="1143000" lvl="2" indent="-228600" fontAlgn="base">
              <a:spcBef>
                <a:spcPct val="20000"/>
              </a:spcBef>
              <a:buFontTx/>
              <a:buChar char="•"/>
              <a:defRPr/>
            </a:pPr>
            <a:r>
              <a:rPr lang="en-US" altLang="zh-CN" kern="0">
                <a:latin typeface="+mn-lt"/>
                <a:ea typeface="+mn-ea"/>
                <a:cs typeface="+mn-cs"/>
              </a:rPr>
              <a:t>Even for this case there is a hope that it can be managed, but need more detailed studies [Jim Clarke, Wei Gai, et al]</a:t>
            </a:r>
            <a:endParaRPr lang="en-US" altLang="zh-CN" kern="0" dirty="0">
              <a:latin typeface="+mn-lt"/>
              <a:ea typeface="+mn-ea"/>
              <a:cs typeface="+mn-cs"/>
            </a:endParaRP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5867400" y="6453188"/>
            <a:ext cx="25415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SLIDES FROM LCWS2010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1144</Words>
  <Application>Microsoft Office PowerPoint</Application>
  <PresentationFormat>On-screen Show (4:3)</PresentationFormat>
  <Paragraphs>189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SB2009/ Low energy running for ILC</vt:lpstr>
      <vt:lpstr>Outline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Post LCWS10 developments</vt:lpstr>
      <vt:lpstr>New parameters based on the following assumptions</vt:lpstr>
      <vt:lpstr>Slide 16</vt:lpstr>
      <vt:lpstr>Slide 17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2010-07-22T21:01:21Z</dcterms:created>
  <dcterms:modified xsi:type="dcterms:W3CDTF">2010-10-19T06:53:20Z</dcterms:modified>
</cp:coreProperties>
</file>