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15"/>
  </p:notesMasterIdLst>
  <p:sldIdLst>
    <p:sldId id="256" r:id="rId2"/>
    <p:sldId id="585" r:id="rId3"/>
    <p:sldId id="615" r:id="rId4"/>
    <p:sldId id="614" r:id="rId5"/>
    <p:sldId id="613" r:id="rId6"/>
    <p:sldId id="616" r:id="rId7"/>
    <p:sldId id="617" r:id="rId8"/>
    <p:sldId id="618" r:id="rId9"/>
    <p:sldId id="619" r:id="rId10"/>
    <p:sldId id="620" r:id="rId11"/>
    <p:sldId id="621" r:id="rId12"/>
    <p:sldId id="622" r:id="rId13"/>
    <p:sldId id="612" r:id="rId14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CC"/>
    <a:srgbClr val="009900"/>
    <a:srgbClr val="EF1FCC"/>
    <a:srgbClr val="FF0000"/>
    <a:srgbClr val="40CE47"/>
    <a:srgbClr val="FF9933"/>
    <a:srgbClr val="CC9900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0" autoAdjust="0"/>
    <p:restoredTop sz="94765" autoAdjust="0"/>
  </p:normalViewPr>
  <p:slideViewPr>
    <p:cSldViewPr snapToGrid="0">
      <p:cViewPr>
        <p:scale>
          <a:sx n="60" d="100"/>
          <a:sy n="60" d="100"/>
        </p:scale>
        <p:origin x="-576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-1776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0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90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0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64B08FB-AB13-46F4-99D3-41BDF5B7D1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FAD8B1-EE5A-4ED2-AE9C-EF36AD704EB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9E85B-B171-4B7B-A650-1CDCE3074E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711700" y="6227763"/>
            <a:ext cx="2833688" cy="4333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LCWS2010   19 Oct. 2010</a:t>
            </a:r>
            <a:endParaRPr lang="en-US" sz="1400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74663" y="6221413"/>
            <a:ext cx="4230687" cy="441325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fr-FR" smtClean="0"/>
              <a:t>L. Dixon       Resonance-Continuum Interference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711700" y="6227763"/>
            <a:ext cx="2833688" cy="4333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LCWS2010   19 Oct. 2010</a:t>
            </a:r>
            <a:endParaRPr lang="en-US" sz="1400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74663" y="6221413"/>
            <a:ext cx="4230687" cy="441325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fr-FR" smtClean="0"/>
              <a:t>L. Dixon       Resonance-Continuum Interference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1FA31-42DD-4F72-A751-E75F15F99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51738" y="6218238"/>
            <a:ext cx="11350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3D4A588-A6CD-40BC-89DA-B5DA0B2C0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711700" y="6227763"/>
            <a:ext cx="2833688" cy="4333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LCWS2010   19 Oct. 2010</a:t>
            </a:r>
            <a:endParaRPr lang="en-US" sz="140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74663" y="6221413"/>
            <a:ext cx="4230687" cy="441325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fr-FR" smtClean="0"/>
              <a:t>L. Dixon       Resonance-Continuum Interference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tags" Target="../tags/tag14.xml"/><Relationship Id="rId7" Type="http://schemas.openxmlformats.org/officeDocument/2006/relationships/image" Target="../media/image28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8.xml"/><Relationship Id="rId7" Type="http://schemas.openxmlformats.org/officeDocument/2006/relationships/image" Target="../media/image1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5.png"/><Relationship Id="rId5" Type="http://schemas.openxmlformats.org/officeDocument/2006/relationships/tags" Target="../tags/tag10.xml"/><Relationship Id="rId10" Type="http://schemas.openxmlformats.org/officeDocument/2006/relationships/image" Target="../media/image14.png"/><Relationship Id="rId4" Type="http://schemas.openxmlformats.org/officeDocument/2006/relationships/tags" Target="../tags/tag9.xml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28976" y="394138"/>
            <a:ext cx="6948377" cy="2790495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</a:rPr>
              <a:t>Resonance-Continuum Interference in 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i="1" dirty="0" err="1" smtClean="0">
                <a:solidFill>
                  <a:schemeClr val="accent2"/>
                </a:solidFill>
                <a:latin typeface="Symbol" pitchFamily="18" charset="2"/>
              </a:rPr>
              <a:t>gg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 </a:t>
            </a:r>
            <a:r>
              <a:rPr lang="en-US" i="1" dirty="0" smtClean="0">
                <a:solidFill>
                  <a:schemeClr val="accent2"/>
                </a:solidFill>
                <a:sym typeface="Wingdings" pitchFamily="2" charset="2"/>
              </a:rPr>
              <a:t>H</a:t>
            </a:r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  </a:t>
            </a:r>
            <a:r>
              <a:rPr lang="en-US" i="1" dirty="0" smtClean="0">
                <a:solidFill>
                  <a:schemeClr val="accent2"/>
                </a:solidFill>
                <a:sym typeface="Wingdings" pitchFamily="2" charset="2"/>
              </a:rPr>
              <a:t>bb</a:t>
            </a:r>
            <a:endParaRPr lang="en-US" i="1" dirty="0" smtClean="0">
              <a:solidFill>
                <a:schemeClr val="accent2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49972" y="3799490"/>
            <a:ext cx="5754413" cy="1387365"/>
          </a:xfrm>
          <a:solidFill>
            <a:srgbClr val="CCFFFF"/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rgbClr val="000099"/>
                </a:solidFill>
              </a:rPr>
              <a:t>Lance Dixon (CERN &amp; SLAC)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rgbClr val="000099"/>
                </a:solidFill>
              </a:rPr>
              <a:t>and Yorgos Sofianatos (SLAC)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rgbClr val="EF1FCC"/>
                </a:solidFill>
              </a:rPr>
              <a:t>0812.3712</a:t>
            </a:r>
            <a:endParaRPr lang="en-US" sz="2800" dirty="0" smtClean="0">
              <a:solidFill>
                <a:srgbClr val="0099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 smtClean="0">
              <a:solidFill>
                <a:srgbClr val="0099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 smtClean="0">
              <a:solidFill>
                <a:srgbClr val="EF1FCC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accent2"/>
                </a:solidFill>
              </a:rPr>
              <a:t> 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056290" y="5596760"/>
            <a:ext cx="7078717" cy="472964"/>
          </a:xfrm>
          <a:prstGeom prst="rect">
            <a:avLst/>
          </a:prstGeom>
          <a:solidFill>
            <a:schemeClr val="accent1">
              <a:lumMod val="75000"/>
              <a:alpha val="56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rgbClr val="0033CC"/>
                </a:solidFill>
                <a:latin typeface="+mn-lt"/>
              </a:rPr>
              <a:t>LCWS2010,  CERN/Geneva,  19 </a:t>
            </a:r>
            <a:r>
              <a:rPr lang="en-US" sz="2800" kern="0" dirty="0" err="1" smtClean="0">
                <a:solidFill>
                  <a:srgbClr val="0033CC"/>
                </a:solidFill>
                <a:latin typeface="+mn-lt"/>
              </a:rPr>
              <a:t>Octo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ber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54413" y="1623848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accent2"/>
                </a:solidFill>
              </a:rPr>
              <a:t>_</a:t>
            </a:r>
            <a:endParaRPr lang="en-US" sz="3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394137" y="211575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Numer</a:t>
            </a:r>
            <a:r>
              <a:rPr lang="en-US" sz="4000" dirty="0" smtClean="0"/>
              <a:t>ical result at 45</a:t>
            </a:r>
            <a:r>
              <a:rPr lang="en-US" sz="4000" baseline="30000" dirty="0" smtClean="0"/>
              <a:t>◦</a:t>
            </a:r>
            <a:endParaRPr lang="en-US" sz="4000" baseline="30000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711700" y="6227763"/>
            <a:ext cx="2833688" cy="433387"/>
          </a:xfrm>
        </p:spPr>
        <p:txBody>
          <a:bodyPr/>
          <a:lstStyle/>
          <a:p>
            <a:pPr>
              <a:defRPr/>
            </a:pPr>
            <a:r>
              <a:rPr lang="en-US" sz="1400" smtClean="0"/>
              <a:t>LCWS2010   19 Oct. 2010</a:t>
            </a:r>
            <a:endParaRPr lang="en-US" sz="12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4663" y="6221413"/>
            <a:ext cx="4230687" cy="4413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L. Dixon       </a:t>
            </a:r>
            <a:r>
              <a:rPr lang="fr-FR" dirty="0" err="1" smtClean="0"/>
              <a:t>Resonance</a:t>
            </a:r>
            <a:r>
              <a:rPr lang="fr-FR" dirty="0" smtClean="0"/>
              <a:t>-Continuum </a:t>
            </a:r>
            <a:r>
              <a:rPr lang="fr-FR" dirty="0" err="1" smtClean="0"/>
              <a:t>Interference</a:t>
            </a:r>
            <a:endParaRPr lang="en-US" dirty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70D836-B45C-4D98-B664-0EC178E320C7}" type="slidenum">
              <a:rPr lang="en-US" smtClean="0">
                <a:solidFill>
                  <a:srgbClr val="000000"/>
                </a:solidFill>
              </a:rPr>
              <a:pPr/>
              <a:t>10</a:t>
            </a:fld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8179" y="1297290"/>
            <a:ext cx="6832709" cy="4708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394137" y="211575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Dependence on scattering angle</a:t>
            </a:r>
            <a:endParaRPr lang="en-US" sz="4000" baseline="30000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711700" y="6227763"/>
            <a:ext cx="2833688" cy="433387"/>
          </a:xfrm>
        </p:spPr>
        <p:txBody>
          <a:bodyPr/>
          <a:lstStyle/>
          <a:p>
            <a:pPr>
              <a:defRPr/>
            </a:pPr>
            <a:r>
              <a:rPr lang="en-US" sz="1400" smtClean="0"/>
              <a:t>LCWS2010   19 Oct. 2010</a:t>
            </a:r>
            <a:endParaRPr lang="en-US" sz="12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4663" y="6221413"/>
            <a:ext cx="4230687" cy="4413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L. Dixon       </a:t>
            </a:r>
            <a:r>
              <a:rPr lang="fr-FR" dirty="0" err="1" smtClean="0"/>
              <a:t>Resonance</a:t>
            </a:r>
            <a:r>
              <a:rPr lang="fr-FR" dirty="0" smtClean="0"/>
              <a:t>-Continuum </a:t>
            </a:r>
            <a:r>
              <a:rPr lang="fr-FR" dirty="0" err="1" smtClean="0"/>
              <a:t>Interference</a:t>
            </a:r>
            <a:endParaRPr lang="en-US" dirty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70D836-B45C-4D98-B664-0EC178E320C7}" type="slidenum">
              <a:rPr lang="en-US" smtClean="0">
                <a:solidFill>
                  <a:srgbClr val="000000"/>
                </a:solidFill>
              </a:rPr>
              <a:pPr/>
              <a:t>11</a:t>
            </a:fld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0068" y="1373529"/>
            <a:ext cx="6527253" cy="4585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6758" y="1722054"/>
            <a:ext cx="29146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394137" y="211575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Beyond SM?</a:t>
            </a:r>
            <a:endParaRPr lang="en-US" sz="4000" baseline="30000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711700" y="6227763"/>
            <a:ext cx="2833688" cy="433387"/>
          </a:xfrm>
        </p:spPr>
        <p:txBody>
          <a:bodyPr/>
          <a:lstStyle/>
          <a:p>
            <a:pPr>
              <a:defRPr/>
            </a:pPr>
            <a:r>
              <a:rPr lang="en-US" sz="1400" smtClean="0"/>
              <a:t>LCWS2010   19 Oct. 2010</a:t>
            </a:r>
            <a:endParaRPr lang="en-US" sz="12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4663" y="6221413"/>
            <a:ext cx="4230687" cy="4413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L. Dixon       </a:t>
            </a:r>
            <a:r>
              <a:rPr lang="fr-FR" dirty="0" err="1" smtClean="0"/>
              <a:t>Resonance</a:t>
            </a:r>
            <a:r>
              <a:rPr lang="fr-FR" dirty="0" smtClean="0"/>
              <a:t>-Continuum </a:t>
            </a:r>
            <a:r>
              <a:rPr lang="fr-FR" dirty="0" err="1" smtClean="0"/>
              <a:t>Interference</a:t>
            </a:r>
            <a:endParaRPr lang="en-US" dirty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70D836-B45C-4D98-B664-0EC178E320C7}" type="slidenum">
              <a:rPr lang="en-US" smtClean="0">
                <a:solidFill>
                  <a:srgbClr val="000000"/>
                </a:solidFill>
              </a:rPr>
              <a:pPr/>
              <a:t>12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387365"/>
            <a:ext cx="68055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000" dirty="0" smtClean="0"/>
              <a:t>We did not study this very thoroughly;  however, 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 scales</a:t>
            </a:r>
          </a:p>
          <a:p>
            <a:r>
              <a:rPr lang="en-US" sz="2000" dirty="0" err="1" smtClean="0"/>
              <a:t>withYukawa</a:t>
            </a:r>
            <a:r>
              <a:rPr lang="en-US" sz="2000" dirty="0" smtClean="0"/>
              <a:t> coupling </a:t>
            </a:r>
            <a:r>
              <a:rPr lang="en-US" sz="2000" i="1" dirty="0" smtClean="0">
                <a:solidFill>
                  <a:srgbClr val="FF0000"/>
                </a:solidFill>
                <a:latin typeface="Symbol" pitchFamily="18" charset="2"/>
              </a:rPr>
              <a:t>l</a:t>
            </a:r>
            <a:r>
              <a:rPr lang="en-US" sz="2000" i="1" baseline="-25000" dirty="0" smtClean="0">
                <a:solidFill>
                  <a:srgbClr val="FF0000"/>
                </a:solidFill>
              </a:rPr>
              <a:t>b</a:t>
            </a:r>
            <a:r>
              <a:rPr lang="en-US" sz="2000" dirty="0" smtClean="0"/>
              <a:t> (for a while): </a:t>
            </a:r>
            <a:endParaRPr lang="en-US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28081" y="2213250"/>
            <a:ext cx="66770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txp_fig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tretch>
            <a:fillRect/>
          </a:stretch>
        </p:blipFill>
        <p:spPr>
          <a:xfrm>
            <a:off x="526106" y="3200399"/>
            <a:ext cx="772597" cy="6576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cxnSp>
        <p:nvCxnSpPr>
          <p:cNvPr id="13" name="Straight Arrow Connector 12"/>
          <p:cNvCxnSpPr>
            <a:stCxn id="11" idx="3"/>
          </p:cNvCxnSpPr>
          <p:nvPr/>
        </p:nvCxnSpPr>
        <p:spPr bwMode="auto">
          <a:xfrm flipV="1">
            <a:off x="1298703" y="3090041"/>
            <a:ext cx="593159" cy="439196"/>
          </a:xfrm>
          <a:prstGeom prst="straightConnector1">
            <a:avLst/>
          </a:prstGeom>
          <a:solidFill>
            <a:srgbClr val="FF99CC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5" name="Picture 14" descr="txp_fig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tretch>
            <a:fillRect/>
          </a:stretch>
        </p:blipFill>
        <p:spPr>
          <a:xfrm>
            <a:off x="6247337" y="4040698"/>
            <a:ext cx="249846" cy="263288"/>
          </a:xfrm>
          <a:prstGeom prst="rect">
            <a:avLst/>
          </a:prstGeom>
          <a:noFill/>
        </p:spPr>
      </p:pic>
      <p:cxnSp>
        <p:nvCxnSpPr>
          <p:cNvPr id="16" name="Straight Arrow Connector 15"/>
          <p:cNvCxnSpPr/>
          <p:nvPr/>
        </p:nvCxnSpPr>
        <p:spPr bwMode="auto">
          <a:xfrm flipV="1">
            <a:off x="6590661" y="3767959"/>
            <a:ext cx="629946" cy="339347"/>
          </a:xfrm>
          <a:prstGeom prst="straightConnector1">
            <a:avLst/>
          </a:prstGeom>
          <a:solidFill>
            <a:srgbClr val="FF99CC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rot="10800000">
            <a:off x="5391808" y="3799491"/>
            <a:ext cx="678593" cy="355113"/>
          </a:xfrm>
          <a:prstGeom prst="straightConnector1">
            <a:avLst/>
          </a:prstGeom>
          <a:solidFill>
            <a:srgbClr val="FF99CC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977462" y="4398580"/>
            <a:ext cx="700063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E.g., MSSM “intense coupling regime”  can have large </a:t>
            </a:r>
            <a:r>
              <a:rPr lang="en-US" sz="2000" i="1" dirty="0" smtClean="0">
                <a:solidFill>
                  <a:srgbClr val="FF0000"/>
                </a:solidFill>
                <a:latin typeface="Symbol" pitchFamily="18" charset="2"/>
              </a:rPr>
              <a:t>l</a:t>
            </a:r>
            <a:r>
              <a:rPr lang="en-US" sz="2000" i="1" baseline="-25000" dirty="0" smtClean="0">
                <a:solidFill>
                  <a:srgbClr val="FF0000"/>
                </a:solidFill>
              </a:rPr>
              <a:t>b</a:t>
            </a:r>
            <a:r>
              <a:rPr lang="en-US" sz="2000" dirty="0" smtClean="0"/>
              <a:t>   </a:t>
            </a:r>
          </a:p>
          <a:p>
            <a:r>
              <a:rPr lang="en-US" dirty="0" smtClean="0">
                <a:solidFill>
                  <a:srgbClr val="EF1FCC"/>
                </a:solidFill>
              </a:rPr>
              <a:t>Boos, </a:t>
            </a:r>
            <a:r>
              <a:rPr lang="en-US" dirty="0" err="1" smtClean="0">
                <a:solidFill>
                  <a:srgbClr val="EF1FCC"/>
                </a:solidFill>
              </a:rPr>
              <a:t>Djouadi</a:t>
            </a:r>
            <a:r>
              <a:rPr lang="en-US" dirty="0" smtClean="0">
                <a:solidFill>
                  <a:srgbClr val="EF1FCC"/>
                </a:solidFill>
              </a:rPr>
              <a:t>, </a:t>
            </a:r>
            <a:r>
              <a:rPr lang="en-US" dirty="0" err="1" smtClean="0">
                <a:solidFill>
                  <a:srgbClr val="EF1FCC"/>
                </a:solidFill>
              </a:rPr>
              <a:t>Muhlleitner</a:t>
            </a:r>
            <a:r>
              <a:rPr lang="en-US" dirty="0" smtClean="0">
                <a:solidFill>
                  <a:srgbClr val="EF1FCC"/>
                </a:solidFill>
              </a:rPr>
              <a:t>, </a:t>
            </a:r>
            <a:r>
              <a:rPr lang="en-US" dirty="0" err="1" smtClean="0">
                <a:solidFill>
                  <a:srgbClr val="EF1FCC"/>
                </a:solidFill>
              </a:rPr>
              <a:t>Vologdin</a:t>
            </a:r>
            <a:r>
              <a:rPr lang="en-US" dirty="0" smtClean="0">
                <a:solidFill>
                  <a:srgbClr val="EF1FCC"/>
                </a:solidFill>
              </a:rPr>
              <a:t>, </a:t>
            </a:r>
            <a:r>
              <a:rPr lang="en-US" dirty="0" err="1" smtClean="0">
                <a:solidFill>
                  <a:srgbClr val="EF1FCC"/>
                </a:solidFill>
              </a:rPr>
              <a:t>hep</a:t>
            </a:r>
            <a:r>
              <a:rPr lang="en-US" dirty="0" smtClean="0">
                <a:solidFill>
                  <a:srgbClr val="EF1FCC"/>
                </a:solidFill>
              </a:rPr>
              <a:t>-ph/0205160; </a:t>
            </a:r>
          </a:p>
          <a:p>
            <a:r>
              <a:rPr lang="en-US" dirty="0" smtClean="0">
                <a:solidFill>
                  <a:srgbClr val="EF1FCC"/>
                </a:solidFill>
              </a:rPr>
              <a:t>Boos </a:t>
            </a:r>
            <a:r>
              <a:rPr lang="en-US" dirty="0" err="1" smtClean="0">
                <a:solidFill>
                  <a:srgbClr val="EF1FCC"/>
                </a:solidFill>
              </a:rPr>
              <a:t>Djouadi</a:t>
            </a:r>
            <a:r>
              <a:rPr lang="en-US" dirty="0" smtClean="0">
                <a:solidFill>
                  <a:srgbClr val="EF1FCC"/>
                </a:solidFill>
              </a:rPr>
              <a:t>, </a:t>
            </a:r>
            <a:r>
              <a:rPr lang="en-US" dirty="0" err="1" smtClean="0">
                <a:solidFill>
                  <a:srgbClr val="EF1FCC"/>
                </a:solidFill>
              </a:rPr>
              <a:t>Nikitenko</a:t>
            </a:r>
            <a:r>
              <a:rPr lang="en-US" dirty="0" smtClean="0">
                <a:solidFill>
                  <a:srgbClr val="EF1FCC"/>
                </a:solidFill>
              </a:rPr>
              <a:t>, </a:t>
            </a:r>
            <a:r>
              <a:rPr lang="en-US" dirty="0" err="1" smtClean="0">
                <a:solidFill>
                  <a:srgbClr val="EF1FCC"/>
                </a:solidFill>
              </a:rPr>
              <a:t>hep</a:t>
            </a:r>
            <a:r>
              <a:rPr lang="en-US" dirty="0" smtClean="0">
                <a:solidFill>
                  <a:srgbClr val="EF1FCC"/>
                </a:solidFill>
              </a:rPr>
              <a:t>-ph/0307079  </a:t>
            </a:r>
            <a:endParaRPr lang="en-US" dirty="0">
              <a:solidFill>
                <a:srgbClr val="EF1FCC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08993" y="5328745"/>
            <a:ext cx="50914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As an example, we took </a:t>
            </a:r>
            <a:r>
              <a:rPr lang="en-US" sz="2000" i="1" dirty="0" smtClean="0">
                <a:solidFill>
                  <a:srgbClr val="FF0000"/>
                </a:solidFill>
                <a:latin typeface="Symbol" pitchFamily="18" charset="2"/>
              </a:rPr>
              <a:t>l</a:t>
            </a:r>
            <a:r>
              <a:rPr lang="en-US" sz="2000" i="1" baseline="-25000" dirty="0" smtClean="0">
                <a:solidFill>
                  <a:srgbClr val="FF0000"/>
                </a:solidFill>
              </a:rPr>
              <a:t>b</a:t>
            </a:r>
            <a:r>
              <a:rPr lang="en-US" sz="2000" dirty="0" smtClean="0"/>
              <a:t> = 20 x </a:t>
            </a:r>
            <a:r>
              <a:rPr lang="en-US" sz="2000" i="1" dirty="0" smtClean="0">
                <a:solidFill>
                  <a:srgbClr val="FF0000"/>
                </a:solidFill>
                <a:latin typeface="Symbol" pitchFamily="18" charset="2"/>
              </a:rPr>
              <a:t>l</a:t>
            </a:r>
            <a:r>
              <a:rPr lang="en-US" sz="2000" i="1" baseline="-25000" dirty="0" smtClean="0">
                <a:solidFill>
                  <a:srgbClr val="FF0000"/>
                </a:solidFill>
              </a:rPr>
              <a:t>b</a:t>
            </a:r>
            <a:r>
              <a:rPr lang="en-US" sz="2000" dirty="0" smtClean="0">
                <a:solidFill>
                  <a:srgbClr val="FF0000"/>
                </a:solidFill>
              </a:rPr>
              <a:t>(SM)</a:t>
            </a:r>
          </a:p>
          <a:p>
            <a:pPr>
              <a:buFont typeface="Wingdings"/>
              <a:buChar char="à"/>
            </a:pPr>
            <a:r>
              <a:rPr lang="en-US" sz="2000" dirty="0" smtClean="0">
                <a:solidFill>
                  <a:srgbClr val="009900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en-US" sz="2000" dirty="0" smtClean="0">
                <a:solidFill>
                  <a:srgbClr val="009900"/>
                </a:solidFill>
                <a:sym typeface="Wingdings" pitchFamily="2" charset="2"/>
              </a:rPr>
              <a:t> = - 4%   </a:t>
            </a:r>
            <a:r>
              <a:rPr lang="en-US" sz="2000" dirty="0" smtClean="0">
                <a:sym typeface="Wingdings" pitchFamily="2" charset="2"/>
              </a:rPr>
              <a:t>for   </a:t>
            </a:r>
            <a:r>
              <a:rPr lang="en-US" sz="20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</a:t>
            </a:r>
            <a:r>
              <a:rPr lang="en-US" sz="2000" i="1" baseline="-25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= 130 </a:t>
            </a:r>
            <a:r>
              <a:rPr lang="en-US" sz="20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GeV</a:t>
            </a:r>
            <a:r>
              <a:rPr lang="en-US" sz="2000" dirty="0" smtClean="0">
                <a:sym typeface="Wingdings" pitchFamily="2" charset="2"/>
              </a:rPr>
              <a:t>,  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q</a:t>
            </a:r>
            <a:r>
              <a:rPr lang="en-US" sz="2000" dirty="0" smtClean="0">
                <a:sym typeface="Wingdings" pitchFamily="2" charset="2"/>
              </a:rPr>
              <a:t> = 45</a:t>
            </a:r>
            <a:r>
              <a:rPr lang="en-US" sz="2000" baseline="30000" dirty="0" smtClean="0">
                <a:sym typeface="Wingdings" pitchFamily="2" charset="2"/>
              </a:rPr>
              <a:t>◦</a:t>
            </a:r>
            <a:r>
              <a:rPr lang="en-US" sz="2000" dirty="0" smtClean="0">
                <a:sym typeface="Wingdings" pitchFamily="2" charset="2"/>
              </a:rPr>
              <a:t> .  </a:t>
            </a:r>
          </a:p>
          <a:p>
            <a:r>
              <a:rPr lang="en-US" sz="2000" dirty="0" smtClean="0">
                <a:sym typeface="Wingdings" pitchFamily="2" charset="2"/>
              </a:rPr>
              <a:t>(Now                         is significant too.)</a:t>
            </a:r>
            <a:endParaRPr lang="en-US" sz="2000" dirty="0"/>
          </a:p>
        </p:txBody>
      </p:sp>
      <p:pic>
        <p:nvPicPr>
          <p:cNvPr id="23" name="Picture 22" descr="txp_fig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tretch>
            <a:fillRect/>
          </a:stretch>
        </p:blipFill>
        <p:spPr>
          <a:xfrm>
            <a:off x="1894930" y="6026739"/>
            <a:ext cx="1337001" cy="2814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F4E130-4D4A-42A5-96CD-D72D43ECD92C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36483"/>
            <a:ext cx="4724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Conclusions</a:t>
            </a:r>
          </a:p>
        </p:txBody>
      </p:sp>
      <p:sp>
        <p:nvSpPr>
          <p:cNvPr id="409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635" y="1639613"/>
            <a:ext cx="7659414" cy="4004442"/>
          </a:xfrm>
          <a:solidFill>
            <a:srgbClr val="FFFF99"/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In the SM, resonance-continuum interference in the process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400" dirty="0" smtClean="0"/>
              <a:t>    i</a:t>
            </a:r>
            <a:r>
              <a:rPr lang="en-US" sz="2400" dirty="0" smtClean="0"/>
              <a:t>s safely below the anticipated experimental uncertainties for 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However, if there is evidence that the b quark Yukawa coupling is greatly enhanced over that in the SM, then the interference effect could be significant and should be investigated further, as a function of model parameters.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711700" y="6227763"/>
            <a:ext cx="2833688" cy="433387"/>
          </a:xfrm>
        </p:spPr>
        <p:txBody>
          <a:bodyPr/>
          <a:lstStyle/>
          <a:p>
            <a:pPr>
              <a:defRPr/>
            </a:pPr>
            <a:r>
              <a:rPr lang="en-US" sz="1400" smtClean="0"/>
              <a:t>LCWS2010   19 Oct. 2010</a:t>
            </a:r>
            <a:endParaRPr lang="en-US" sz="1200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4663" y="6221413"/>
            <a:ext cx="4230687" cy="441325"/>
          </a:xfrm>
        </p:spPr>
        <p:txBody>
          <a:bodyPr/>
          <a:lstStyle/>
          <a:p>
            <a:pPr>
              <a:defRPr/>
            </a:pPr>
            <a:r>
              <a:rPr lang="fr-FR" smtClean="0"/>
              <a:t>L. Dixon       Resonance-Continuum Interference</a:t>
            </a:r>
            <a:endParaRPr lang="en-US" dirty="0"/>
          </a:p>
        </p:txBody>
      </p:sp>
      <p:pic>
        <p:nvPicPr>
          <p:cNvPr id="7" name="Picture 6" descr="txp_fig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2049516" y="3365361"/>
            <a:ext cx="4697610" cy="421094"/>
          </a:xfrm>
          <a:prstGeom prst="rect">
            <a:avLst/>
          </a:prstGeom>
        </p:spPr>
      </p:pic>
      <p:pic>
        <p:nvPicPr>
          <p:cNvPr id="8" name="Picture 7" descr="txp_fig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2792109" y="2043901"/>
            <a:ext cx="2618230" cy="452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394137" y="211575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Motivation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idx="1"/>
          </p:nvPr>
        </p:nvSpPr>
        <p:spPr>
          <a:xfrm>
            <a:off x="1008993" y="1382110"/>
            <a:ext cx="7283668" cy="4593021"/>
          </a:xfrm>
          <a:solidFill>
            <a:srgbClr val="FFFF99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One of the principal motivations for building a      </a:t>
            </a:r>
            <a:r>
              <a:rPr lang="en-US" sz="2400" i="1" dirty="0" err="1" smtClean="0">
                <a:solidFill>
                  <a:schemeClr val="accent2"/>
                </a:solidFill>
                <a:latin typeface="Symbol" pitchFamily="18" charset="2"/>
              </a:rPr>
              <a:t>gg</a:t>
            </a:r>
            <a:r>
              <a:rPr lang="en-US" sz="2400" dirty="0" smtClean="0"/>
              <a:t>  </a:t>
            </a:r>
            <a:r>
              <a:rPr lang="en-US" sz="2400" dirty="0" smtClean="0">
                <a:solidFill>
                  <a:schemeClr val="accent2"/>
                </a:solidFill>
              </a:rPr>
              <a:t>collider </a:t>
            </a:r>
            <a:r>
              <a:rPr lang="en-US" sz="2400" dirty="0" smtClean="0"/>
              <a:t>is to produce a light Higgs boson </a:t>
            </a:r>
            <a:r>
              <a:rPr lang="en-US" sz="2400" dirty="0" smtClean="0"/>
              <a:t>via</a:t>
            </a:r>
            <a:r>
              <a:rPr lang="en-US" sz="2400" dirty="0" smtClean="0"/>
              <a:t>          </a:t>
            </a:r>
            <a:r>
              <a:rPr lang="en-US" sz="2400" i="1" dirty="0" err="1" smtClean="0">
                <a:solidFill>
                  <a:schemeClr val="accent2"/>
                </a:solidFill>
                <a:latin typeface="Symbol" pitchFamily="18" charset="2"/>
              </a:rPr>
              <a:t>gg</a:t>
            </a:r>
            <a:r>
              <a:rPr lang="en-US" sz="2400" i="1" dirty="0" smtClean="0">
                <a:solidFill>
                  <a:schemeClr val="accent2"/>
                </a:solidFill>
                <a:latin typeface="Symbol" pitchFamily="18" charset="2"/>
              </a:rPr>
              <a:t>  </a:t>
            </a:r>
            <a:r>
              <a:rPr lang="en-US" sz="2400" dirty="0" smtClean="0">
                <a:solidFill>
                  <a:schemeClr val="accent2"/>
                </a:solidFill>
                <a:latin typeface="+mj-lt"/>
                <a:sym typeface="Wingdings" pitchFamily="2" charset="2"/>
              </a:rPr>
              <a:t>  H, </a:t>
            </a:r>
            <a:r>
              <a:rPr lang="en-US" sz="2400" dirty="0" smtClean="0">
                <a:latin typeface="+mj-lt"/>
                <a:sym typeface="Wingdings" pitchFamily="2" charset="2"/>
              </a:rPr>
              <a:t>and then detect its dominant decay to    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sym typeface="Wingdings" pitchFamily="2" charset="2"/>
              </a:rPr>
              <a:t>b quark pairs</a:t>
            </a:r>
            <a:r>
              <a:rPr lang="en-US" sz="2400" dirty="0" smtClean="0">
                <a:latin typeface="+mj-lt"/>
                <a:sym typeface="Wingdings" pitchFamily="2" charset="2"/>
              </a:rPr>
              <a:t>.</a:t>
            </a:r>
            <a:endParaRPr lang="en-US" sz="2400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In order to extract Higgs couplings, would </a:t>
            </a:r>
            <a:r>
              <a:rPr lang="en-US" sz="2400" dirty="0" smtClean="0"/>
              <a:t>like to interpret the size of the bump as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sz="1600" dirty="0" smtClean="0">
              <a:solidFill>
                <a:srgbClr val="CC3399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1800" b="1" dirty="0" smtClean="0">
              <a:solidFill>
                <a:srgbClr val="00990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1800" b="1" dirty="0" smtClean="0">
              <a:solidFill>
                <a:srgbClr val="009900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1800" b="1" dirty="0" smtClean="0">
              <a:solidFill>
                <a:srgbClr val="0099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9900"/>
                </a:solidFill>
              </a:rPr>
              <a:t>But this is not necessarily true if the signal interferes appreciably with the continuum background, in this case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1600" dirty="0" smtClean="0">
              <a:solidFill>
                <a:srgbClr val="CC3399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711700" y="6227763"/>
            <a:ext cx="2833688" cy="433387"/>
          </a:xfrm>
        </p:spPr>
        <p:txBody>
          <a:bodyPr/>
          <a:lstStyle/>
          <a:p>
            <a:pPr>
              <a:defRPr/>
            </a:pPr>
            <a:r>
              <a:rPr lang="en-US" sz="1400" smtClean="0"/>
              <a:t>LCWS2010   19 Oct. 2010</a:t>
            </a:r>
            <a:endParaRPr lang="en-US" sz="12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4663" y="6221413"/>
            <a:ext cx="4230687" cy="441325"/>
          </a:xfrm>
        </p:spPr>
        <p:txBody>
          <a:bodyPr/>
          <a:lstStyle/>
          <a:p>
            <a:pPr>
              <a:defRPr/>
            </a:pPr>
            <a:r>
              <a:rPr lang="fr-FR" smtClean="0"/>
              <a:t>L. Dixon       Resonance-Continuum Interference</a:t>
            </a:r>
            <a:endParaRPr lang="en-US" dirty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70D836-B45C-4D98-B664-0EC178E320C7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12" name="Picture 11" descr="txp_fig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5171090" y="5399793"/>
            <a:ext cx="1566484" cy="452870"/>
          </a:xfrm>
          <a:prstGeom prst="rect">
            <a:avLst/>
          </a:prstGeom>
        </p:spPr>
      </p:pic>
      <p:pic>
        <p:nvPicPr>
          <p:cNvPr id="11" name="Picture 10" descr="txp_fig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1844565" y="3712048"/>
            <a:ext cx="5498359" cy="744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394137" y="211575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Motivation in pictures</a:t>
            </a:r>
            <a:endParaRPr lang="en-US" sz="4000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711700" y="6227763"/>
            <a:ext cx="2833688" cy="433387"/>
          </a:xfrm>
        </p:spPr>
        <p:txBody>
          <a:bodyPr/>
          <a:lstStyle/>
          <a:p>
            <a:pPr>
              <a:defRPr/>
            </a:pPr>
            <a:r>
              <a:rPr lang="en-US" sz="1400" smtClean="0"/>
              <a:t>LCWS2010   19 Oct. 2010</a:t>
            </a:r>
            <a:endParaRPr lang="en-US" sz="12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4663" y="6221413"/>
            <a:ext cx="4230687" cy="441325"/>
          </a:xfrm>
        </p:spPr>
        <p:txBody>
          <a:bodyPr/>
          <a:lstStyle/>
          <a:p>
            <a:pPr>
              <a:defRPr/>
            </a:pPr>
            <a:r>
              <a:rPr lang="fr-FR" smtClean="0"/>
              <a:t>L. Dixon       Resonance-Continuum Interference</a:t>
            </a:r>
            <a:endParaRPr lang="en-US" dirty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70D836-B45C-4D98-B664-0EC178E320C7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060520" y="1745868"/>
            <a:ext cx="5495925" cy="3933825"/>
            <a:chOff x="2060520" y="1745868"/>
            <a:chExt cx="5495925" cy="3933825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60520" y="1745868"/>
              <a:ext cx="5495925" cy="3933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16534" y="1932589"/>
              <a:ext cx="1400175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" name="Group 14"/>
          <p:cNvGrpSpPr/>
          <p:nvPr/>
        </p:nvGrpSpPr>
        <p:grpSpPr>
          <a:xfrm>
            <a:off x="2065283" y="1793165"/>
            <a:ext cx="5505450" cy="3933825"/>
            <a:chOff x="2039992" y="1698572"/>
            <a:chExt cx="5505450" cy="3933825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39992" y="1698572"/>
              <a:ext cx="5505450" cy="3933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054937" y="1763931"/>
              <a:ext cx="2543175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9" name="Group 18"/>
          <p:cNvGrpSpPr/>
          <p:nvPr/>
        </p:nvGrpSpPr>
        <p:grpSpPr>
          <a:xfrm>
            <a:off x="2082527" y="1761633"/>
            <a:ext cx="5514975" cy="3933825"/>
            <a:chOff x="2760444" y="1446323"/>
            <a:chExt cx="5514975" cy="3933825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760444" y="1446323"/>
              <a:ext cx="5514975" cy="3933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41735" y="1458147"/>
              <a:ext cx="2514600" cy="50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394137" y="211575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Motivation (cont.)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idx="1"/>
          </p:nvPr>
        </p:nvSpPr>
        <p:spPr>
          <a:xfrm>
            <a:off x="993228" y="1240221"/>
            <a:ext cx="7283668" cy="4924096"/>
          </a:xfrm>
          <a:solidFill>
            <a:srgbClr val="FFFF99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For 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US" sz="2000" dirty="0" smtClean="0"/>
              <a:t>the </a:t>
            </a:r>
            <a:r>
              <a:rPr lang="en-US" sz="2000" dirty="0" smtClean="0">
                <a:solidFill>
                  <a:srgbClr val="009900"/>
                </a:solidFill>
              </a:rPr>
              <a:t>anticipated experimental uncertainty </a:t>
            </a:r>
            <a:r>
              <a:rPr lang="en-US" sz="2000" dirty="0" smtClean="0"/>
              <a:t>in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None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US" sz="2000" dirty="0" smtClean="0"/>
              <a:t>a</a:t>
            </a:r>
            <a:r>
              <a:rPr lang="en-US" sz="2000" dirty="0" smtClean="0"/>
              <a:t>ssuming 80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in the high-energy peak and  </a:t>
            </a:r>
            <a:r>
              <a:rPr lang="en-US" sz="24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i="1" baseline="-25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&lt; 140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GeV</a:t>
            </a:r>
            <a:endParaRPr lang="en-US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n-US" sz="2000" dirty="0" smtClean="0"/>
              <a:t>is </a:t>
            </a:r>
            <a:r>
              <a:rPr lang="en-US" sz="2400" dirty="0" smtClean="0">
                <a:solidFill>
                  <a:srgbClr val="009900"/>
                </a:solidFill>
              </a:rPr>
              <a:t>2%</a:t>
            </a:r>
            <a:r>
              <a:rPr lang="en-US" sz="2000" dirty="0" smtClean="0"/>
              <a:t> </a:t>
            </a:r>
            <a:r>
              <a:rPr lang="en-US" sz="1600" dirty="0" smtClean="0">
                <a:solidFill>
                  <a:srgbClr val="EF1FCC"/>
                </a:solidFill>
              </a:rPr>
              <a:t> </a:t>
            </a:r>
            <a:endParaRPr lang="en-US" sz="1600" dirty="0" smtClean="0">
              <a:solidFill>
                <a:srgbClr val="EF1FCC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n-US" sz="1600" dirty="0" err="1" smtClean="0">
                <a:solidFill>
                  <a:srgbClr val="EF1FCC"/>
                </a:solidFill>
              </a:rPr>
              <a:t>Melles</a:t>
            </a:r>
            <a:r>
              <a:rPr lang="en-US" sz="1600" dirty="0" smtClean="0">
                <a:solidFill>
                  <a:srgbClr val="EF1FCC"/>
                </a:solidFill>
              </a:rPr>
              <a:t>, Stirling, Khoze, </a:t>
            </a:r>
            <a:r>
              <a:rPr lang="en-US" sz="1600" dirty="0" err="1" smtClean="0">
                <a:solidFill>
                  <a:srgbClr val="EF1FCC"/>
                </a:solidFill>
              </a:rPr>
              <a:t>hep</a:t>
            </a:r>
            <a:r>
              <a:rPr lang="en-US" sz="1600" dirty="0" smtClean="0">
                <a:solidFill>
                  <a:srgbClr val="EF1FCC"/>
                </a:solidFill>
              </a:rPr>
              <a:t>-ph/9970238;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1600" dirty="0" smtClean="0">
                <a:solidFill>
                  <a:srgbClr val="EF1FCC"/>
                </a:solidFill>
              </a:rPr>
              <a:t>Ginsburg, Krawczyk, </a:t>
            </a:r>
            <a:r>
              <a:rPr lang="en-US" sz="1600" dirty="0" err="1" smtClean="0">
                <a:solidFill>
                  <a:srgbClr val="EF1FCC"/>
                </a:solidFill>
              </a:rPr>
              <a:t>Osland</a:t>
            </a:r>
            <a:r>
              <a:rPr lang="en-US" sz="1600" dirty="0" smtClean="0">
                <a:solidFill>
                  <a:srgbClr val="EF1FCC"/>
                </a:solidFill>
              </a:rPr>
              <a:t>, </a:t>
            </a:r>
            <a:r>
              <a:rPr lang="en-US" sz="1600" dirty="0" err="1" smtClean="0">
                <a:solidFill>
                  <a:srgbClr val="EF1FCC"/>
                </a:solidFill>
              </a:rPr>
              <a:t>hep</a:t>
            </a:r>
            <a:r>
              <a:rPr lang="en-US" sz="1600" dirty="0" smtClean="0">
                <a:solidFill>
                  <a:srgbClr val="EF1FCC"/>
                </a:solidFill>
              </a:rPr>
              <a:t>-ph/0101208, </a:t>
            </a:r>
            <a:r>
              <a:rPr lang="en-US" sz="1600" dirty="0" err="1" smtClean="0">
                <a:solidFill>
                  <a:srgbClr val="EF1FCC"/>
                </a:solidFill>
              </a:rPr>
              <a:t>hep</a:t>
            </a:r>
            <a:r>
              <a:rPr lang="en-US" sz="1600" dirty="0" smtClean="0">
                <a:solidFill>
                  <a:srgbClr val="EF1FCC"/>
                </a:solidFill>
              </a:rPr>
              <a:t>-ph/0101229;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1600" dirty="0" err="1" smtClean="0">
                <a:solidFill>
                  <a:srgbClr val="EF1FCC"/>
                </a:solidFill>
              </a:rPr>
              <a:t>Soldner</a:t>
            </a:r>
            <a:r>
              <a:rPr lang="en-US" sz="1600" dirty="0" smtClean="0">
                <a:solidFill>
                  <a:srgbClr val="EF1FCC"/>
                </a:solidFill>
              </a:rPr>
              <a:t>-</a:t>
            </a:r>
            <a:r>
              <a:rPr lang="en-US" sz="1600" dirty="0" err="1" smtClean="0">
                <a:solidFill>
                  <a:srgbClr val="EF1FCC"/>
                </a:solidFill>
              </a:rPr>
              <a:t>Rembold</a:t>
            </a:r>
            <a:r>
              <a:rPr lang="en-US" sz="1600" dirty="0" smtClean="0">
                <a:solidFill>
                  <a:srgbClr val="EF1FCC"/>
                </a:solidFill>
              </a:rPr>
              <a:t>, </a:t>
            </a:r>
            <a:r>
              <a:rPr lang="en-US" sz="1600" dirty="0" err="1" smtClean="0">
                <a:solidFill>
                  <a:srgbClr val="EF1FCC"/>
                </a:solidFill>
              </a:rPr>
              <a:t>Jikia</a:t>
            </a:r>
            <a:r>
              <a:rPr lang="en-US" sz="1600" dirty="0" smtClean="0">
                <a:solidFill>
                  <a:srgbClr val="EF1FCC"/>
                </a:solidFill>
              </a:rPr>
              <a:t>, </a:t>
            </a:r>
            <a:r>
              <a:rPr lang="en-US" sz="1600" dirty="0" err="1" smtClean="0">
                <a:solidFill>
                  <a:srgbClr val="EF1FCC"/>
                </a:solidFill>
              </a:rPr>
              <a:t>hep</a:t>
            </a:r>
            <a:r>
              <a:rPr lang="en-US" sz="1600" dirty="0" smtClean="0">
                <a:solidFill>
                  <a:srgbClr val="EF1FCC"/>
                </a:solidFill>
              </a:rPr>
              <a:t>-ex/0101056;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1600" dirty="0" err="1" smtClean="0">
                <a:solidFill>
                  <a:srgbClr val="EF1FCC"/>
                </a:solidFill>
              </a:rPr>
              <a:t>Niezurawski</a:t>
            </a:r>
            <a:r>
              <a:rPr lang="en-US" sz="1600" dirty="0" smtClean="0">
                <a:solidFill>
                  <a:srgbClr val="EF1FCC"/>
                </a:solidFill>
              </a:rPr>
              <a:t>, </a:t>
            </a:r>
            <a:r>
              <a:rPr lang="en-US" sz="1600" dirty="0" err="1" smtClean="0">
                <a:solidFill>
                  <a:srgbClr val="EF1FCC"/>
                </a:solidFill>
              </a:rPr>
              <a:t>Zarnecki</a:t>
            </a:r>
            <a:r>
              <a:rPr lang="en-US" sz="1600" dirty="0" smtClean="0">
                <a:solidFill>
                  <a:srgbClr val="EF1FCC"/>
                </a:solidFill>
              </a:rPr>
              <a:t> and Krawczyk, </a:t>
            </a:r>
            <a:r>
              <a:rPr lang="en-US" sz="1600" dirty="0" err="1" smtClean="0">
                <a:solidFill>
                  <a:srgbClr val="EF1FCC"/>
                </a:solidFill>
              </a:rPr>
              <a:t>hep</a:t>
            </a:r>
            <a:r>
              <a:rPr lang="en-US" sz="1600" dirty="0" smtClean="0">
                <a:solidFill>
                  <a:srgbClr val="EF1FCC"/>
                </a:solidFill>
              </a:rPr>
              <a:t>-ph/0208034, </a:t>
            </a:r>
            <a:r>
              <a:rPr lang="en-US" sz="1600" dirty="0" err="1" smtClean="0">
                <a:solidFill>
                  <a:srgbClr val="EF1FCC"/>
                </a:solidFill>
              </a:rPr>
              <a:t>hep</a:t>
            </a:r>
            <a:r>
              <a:rPr lang="en-US" sz="1600" dirty="0" smtClean="0">
                <a:solidFill>
                  <a:srgbClr val="EF1FCC"/>
                </a:solidFill>
              </a:rPr>
              <a:t>-ph/0307183;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1600" dirty="0" err="1" smtClean="0">
                <a:solidFill>
                  <a:srgbClr val="EF1FCC"/>
                </a:solidFill>
              </a:rPr>
              <a:t>Nieurawski</a:t>
            </a:r>
            <a:r>
              <a:rPr lang="en-US" sz="1600" dirty="0" smtClean="0">
                <a:solidFill>
                  <a:srgbClr val="EF1FCC"/>
                </a:solidFill>
              </a:rPr>
              <a:t>, </a:t>
            </a:r>
            <a:r>
              <a:rPr lang="en-US" sz="1600" dirty="0" err="1" smtClean="0">
                <a:solidFill>
                  <a:srgbClr val="EF1FCC"/>
                </a:solidFill>
              </a:rPr>
              <a:t>hep</a:t>
            </a:r>
            <a:r>
              <a:rPr lang="en-US" sz="1600" dirty="0" smtClean="0">
                <a:solidFill>
                  <a:srgbClr val="EF1FCC"/>
                </a:solidFill>
              </a:rPr>
              <a:t>-ph/0503295, </a:t>
            </a:r>
            <a:r>
              <a:rPr lang="en-US" sz="1600" dirty="0" err="1" smtClean="0">
                <a:solidFill>
                  <a:srgbClr val="EF1FCC"/>
                </a:solidFill>
              </a:rPr>
              <a:t>hep</a:t>
            </a:r>
            <a:r>
              <a:rPr lang="en-US" sz="1600" dirty="0" smtClean="0">
                <a:solidFill>
                  <a:srgbClr val="EF1FCC"/>
                </a:solidFill>
              </a:rPr>
              <a:t>-ph/0507004;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1600" dirty="0" smtClean="0">
                <a:solidFill>
                  <a:srgbClr val="EF1FCC"/>
                </a:solidFill>
              </a:rPr>
              <a:t>Bechtel </a:t>
            </a:r>
            <a:r>
              <a:rPr lang="en-US" sz="1600" dirty="0" smtClean="0">
                <a:solidFill>
                  <a:srgbClr val="EF1FCC"/>
                </a:solidFill>
              </a:rPr>
              <a:t>et al., </a:t>
            </a:r>
            <a:r>
              <a:rPr lang="en-US" sz="1600" dirty="0" smtClean="0">
                <a:solidFill>
                  <a:srgbClr val="EF1FCC"/>
                </a:solidFill>
              </a:rPr>
              <a:t>physics/0601204; K. </a:t>
            </a:r>
            <a:r>
              <a:rPr lang="en-US" sz="1600" dirty="0" err="1" smtClean="0">
                <a:solidFill>
                  <a:srgbClr val="EF1FCC"/>
                </a:solidFill>
              </a:rPr>
              <a:t>Monig</a:t>
            </a:r>
            <a:r>
              <a:rPr lang="en-US" sz="1600" dirty="0" smtClean="0">
                <a:solidFill>
                  <a:srgbClr val="EF1FCC"/>
                </a:solidFill>
              </a:rPr>
              <a:t> and A. </a:t>
            </a:r>
            <a:r>
              <a:rPr lang="en-US" sz="1600" dirty="0" err="1" smtClean="0">
                <a:solidFill>
                  <a:srgbClr val="EF1FCC"/>
                </a:solidFill>
              </a:rPr>
              <a:t>Rosca</a:t>
            </a:r>
            <a:r>
              <a:rPr lang="en-US" sz="1600" dirty="0" smtClean="0">
                <a:solidFill>
                  <a:srgbClr val="EF1FCC"/>
                </a:solidFill>
              </a:rPr>
              <a:t>, 0705.1259.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sz="1600" dirty="0" smtClean="0">
              <a:solidFill>
                <a:srgbClr val="EF1FC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So we should check whether the peak height is equal to this quantity to better than 2%.</a:t>
            </a:r>
            <a:endParaRPr lang="en-US" sz="2000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711700" y="6227763"/>
            <a:ext cx="2833688" cy="433387"/>
          </a:xfrm>
        </p:spPr>
        <p:txBody>
          <a:bodyPr/>
          <a:lstStyle/>
          <a:p>
            <a:pPr>
              <a:defRPr/>
            </a:pPr>
            <a:r>
              <a:rPr lang="en-US" sz="1400" smtClean="0"/>
              <a:t>LCWS2010   19 Oct. 2010</a:t>
            </a:r>
            <a:endParaRPr lang="en-US" sz="12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4663" y="6221413"/>
            <a:ext cx="4230687" cy="441325"/>
          </a:xfrm>
        </p:spPr>
        <p:txBody>
          <a:bodyPr/>
          <a:lstStyle/>
          <a:p>
            <a:pPr>
              <a:defRPr/>
            </a:pPr>
            <a:r>
              <a:rPr lang="fr-FR" smtClean="0"/>
              <a:t>L. Dixon       Resonance-Continuum Interference</a:t>
            </a:r>
            <a:endParaRPr lang="en-US" dirty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70D836-B45C-4D98-B664-0EC178E320C7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11" name="Picture 10" descr="txp_fig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060123" y="1302922"/>
            <a:ext cx="2618230" cy="452870"/>
          </a:xfrm>
          <a:prstGeom prst="rect">
            <a:avLst/>
          </a:prstGeom>
        </p:spPr>
      </p:pic>
      <p:pic>
        <p:nvPicPr>
          <p:cNvPr id="13" name="Picture 12" descr="txp_fig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2152231" y="2371888"/>
            <a:ext cx="5052096" cy="452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394137" y="211575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Motivation (cont.)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idx="1"/>
          </p:nvPr>
        </p:nvSpPr>
        <p:spPr>
          <a:xfrm>
            <a:off x="1008993" y="1319049"/>
            <a:ext cx="7283668" cy="2180896"/>
          </a:xfrm>
          <a:solidFill>
            <a:srgbClr val="FFFF99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Another place resonance-continuum interference could be significant is in the SM Higgs </a:t>
            </a:r>
            <a:r>
              <a:rPr lang="en-US" sz="2400" i="1" dirty="0" err="1" smtClean="0">
                <a:solidFill>
                  <a:schemeClr val="accent2"/>
                </a:solidFill>
                <a:latin typeface="Symbol" pitchFamily="18" charset="2"/>
              </a:rPr>
              <a:t>gg</a:t>
            </a:r>
            <a:r>
              <a:rPr lang="en-US" sz="2400" dirty="0" smtClean="0"/>
              <a:t> </a:t>
            </a:r>
            <a:r>
              <a:rPr lang="en-US" sz="2000" dirty="0" smtClean="0"/>
              <a:t> decay mode at the LHC </a:t>
            </a:r>
            <a:r>
              <a:rPr lang="en-US" sz="2000" dirty="0" smtClean="0"/>
              <a:t>(gluon </a:t>
            </a:r>
            <a:r>
              <a:rPr lang="en-US" sz="2000" dirty="0" smtClean="0"/>
              <a:t>fusion production).       </a:t>
            </a:r>
            <a:r>
              <a:rPr lang="en-US" sz="2000" dirty="0" smtClean="0"/>
              <a:t>              </a:t>
            </a:r>
            <a:r>
              <a:rPr lang="en-US" sz="1600" dirty="0" smtClean="0">
                <a:solidFill>
                  <a:srgbClr val="EF1FCC"/>
                </a:solidFill>
              </a:rPr>
              <a:t>LD, </a:t>
            </a:r>
            <a:r>
              <a:rPr lang="en-US" sz="1600" dirty="0" err="1" smtClean="0">
                <a:solidFill>
                  <a:srgbClr val="EF1FCC"/>
                </a:solidFill>
              </a:rPr>
              <a:t>Siu</a:t>
            </a:r>
            <a:r>
              <a:rPr lang="en-US" sz="1600" dirty="0" smtClean="0">
                <a:solidFill>
                  <a:srgbClr val="EF1FCC"/>
                </a:solidFill>
              </a:rPr>
              <a:t>, </a:t>
            </a:r>
            <a:r>
              <a:rPr lang="en-US" sz="1600" dirty="0" err="1" smtClean="0">
                <a:solidFill>
                  <a:srgbClr val="EF1FCC"/>
                </a:solidFill>
              </a:rPr>
              <a:t>hep</a:t>
            </a:r>
            <a:r>
              <a:rPr lang="en-US" sz="1600" dirty="0" smtClean="0">
                <a:solidFill>
                  <a:srgbClr val="EF1FCC"/>
                </a:solidFill>
              </a:rPr>
              <a:t>-ph/0302233</a:t>
            </a:r>
            <a:endParaRPr lang="en-US" sz="2000" dirty="0" smtClean="0">
              <a:solidFill>
                <a:srgbClr val="EF1FC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Here effect is 3-5%, smaller than currently envisaged experimental uncertainties, and smaller than some of the estimated theoretical uncertainties (but not all).             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But not a lot smaller.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1600" dirty="0" smtClean="0">
              <a:solidFill>
                <a:srgbClr val="CC3399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711700" y="6227763"/>
            <a:ext cx="2833688" cy="433387"/>
          </a:xfrm>
        </p:spPr>
        <p:txBody>
          <a:bodyPr/>
          <a:lstStyle/>
          <a:p>
            <a:pPr>
              <a:defRPr/>
            </a:pPr>
            <a:r>
              <a:rPr lang="en-US" sz="1400" smtClean="0"/>
              <a:t>LCWS2010   19 Oct. 2010</a:t>
            </a:r>
            <a:endParaRPr lang="en-US" sz="12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4663" y="6221413"/>
            <a:ext cx="4230687" cy="441325"/>
          </a:xfrm>
        </p:spPr>
        <p:txBody>
          <a:bodyPr/>
          <a:lstStyle/>
          <a:p>
            <a:pPr>
              <a:defRPr/>
            </a:pPr>
            <a:r>
              <a:rPr lang="fr-FR" smtClean="0"/>
              <a:t>L. Dixon       Resonance-Continuum Interference</a:t>
            </a:r>
            <a:endParaRPr lang="en-US" dirty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70D836-B45C-4D98-B664-0EC178E320C7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8993" y="3466146"/>
            <a:ext cx="7252138" cy="277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394137" y="211575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Amplitude interference</a:t>
            </a:r>
            <a:endParaRPr lang="en-US" sz="4000" dirty="0" smtClean="0"/>
          </a:p>
        </p:txBody>
      </p:sp>
      <p:sp>
        <p:nvSpPr>
          <p:cNvPr id="14342" name="Rectangle 3"/>
          <p:cNvSpPr>
            <a:spLocks noGrp="1" noChangeArrowheads="1"/>
          </p:cNvSpPr>
          <p:nvPr>
            <p:ph idx="1"/>
          </p:nvPr>
        </p:nvSpPr>
        <p:spPr>
          <a:xfrm>
            <a:off x="867103" y="1429409"/>
            <a:ext cx="7803930" cy="4419598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Total                         amplitude:</a:t>
            </a:r>
          </a:p>
          <a:p>
            <a:pPr eaLnBrk="1" hangingPunct="1">
              <a:lnSpc>
                <a:spcPct val="90000"/>
              </a:lnSpc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endParaRPr lang="en-US" sz="1600" dirty="0" smtClean="0">
              <a:solidFill>
                <a:srgbClr val="CC3399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1600" dirty="0" smtClean="0">
              <a:solidFill>
                <a:srgbClr val="CC3399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1600" dirty="0" smtClean="0">
              <a:solidFill>
                <a:srgbClr val="CC3399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Interference term has 2 pieces: 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First term vanishes upon integration over</a:t>
            </a:r>
            <a:r>
              <a:rPr lang="en-US" sz="3600" dirty="0" smtClean="0"/>
              <a:t> </a:t>
            </a:r>
            <a:r>
              <a:rPr lang="en-US" sz="3600" dirty="0" smtClean="0"/>
              <a:t>    </a:t>
            </a:r>
            <a:r>
              <a:rPr lang="en-US" sz="2400" dirty="0" smtClean="0"/>
              <a:t>as long as                                            don’t vary too quickly </a:t>
            </a:r>
            <a:endParaRPr lang="en-US" sz="2400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711700" y="6227763"/>
            <a:ext cx="2833688" cy="433387"/>
          </a:xfrm>
        </p:spPr>
        <p:txBody>
          <a:bodyPr/>
          <a:lstStyle/>
          <a:p>
            <a:pPr>
              <a:defRPr/>
            </a:pPr>
            <a:r>
              <a:rPr lang="en-US" sz="1400" smtClean="0"/>
              <a:t>LCWS2010   19 Oct. 2010</a:t>
            </a:r>
            <a:endParaRPr lang="en-US" sz="12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4663" y="6221413"/>
            <a:ext cx="4230687" cy="4413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L. Dixon       </a:t>
            </a:r>
            <a:r>
              <a:rPr lang="fr-FR" dirty="0" err="1" smtClean="0"/>
              <a:t>Resonance</a:t>
            </a:r>
            <a:r>
              <a:rPr lang="fr-FR" dirty="0" smtClean="0"/>
              <a:t>-Continuum </a:t>
            </a:r>
            <a:r>
              <a:rPr lang="fr-FR" dirty="0" err="1" smtClean="0"/>
              <a:t>Interference</a:t>
            </a:r>
            <a:endParaRPr lang="en-US" dirty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70D836-B45C-4D98-B664-0EC178E320C7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11" name="Picture 10" descr="txp_fig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tretch>
            <a:fillRect/>
          </a:stretch>
        </p:blipFill>
        <p:spPr>
          <a:xfrm>
            <a:off x="2230160" y="1365985"/>
            <a:ext cx="1566484" cy="452870"/>
          </a:xfrm>
          <a:prstGeom prst="rect">
            <a:avLst/>
          </a:prstGeom>
          <a:noFill/>
        </p:spPr>
      </p:pic>
      <p:pic>
        <p:nvPicPr>
          <p:cNvPr id="17" name="Picture 16" descr="txp_fig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tretch>
            <a:fillRect/>
          </a:stretch>
        </p:blipFill>
        <p:spPr>
          <a:xfrm>
            <a:off x="1749970" y="1968160"/>
            <a:ext cx="5947823" cy="799868"/>
          </a:xfrm>
          <a:prstGeom prst="rect">
            <a:avLst/>
          </a:prstGeom>
          <a:noFill/>
        </p:spPr>
      </p:pic>
      <p:pic>
        <p:nvPicPr>
          <p:cNvPr id="20" name="Picture 19" descr="txp_fig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tretch>
            <a:fillRect/>
          </a:stretch>
        </p:blipFill>
        <p:spPr>
          <a:xfrm>
            <a:off x="1374084" y="3384313"/>
            <a:ext cx="7132429" cy="1544698"/>
          </a:xfrm>
          <a:prstGeom prst="rect">
            <a:avLst/>
          </a:prstGeom>
          <a:noFill/>
        </p:spPr>
      </p:pic>
      <p:pic>
        <p:nvPicPr>
          <p:cNvPr id="22" name="Picture 21" descr="txp_fig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tretch>
            <a:fillRect/>
          </a:stretch>
        </p:blipFill>
        <p:spPr>
          <a:xfrm>
            <a:off x="7037688" y="5207288"/>
            <a:ext cx="185330" cy="279111"/>
          </a:xfrm>
          <a:prstGeom prst="rect">
            <a:avLst/>
          </a:prstGeom>
          <a:noFill/>
        </p:spPr>
      </p:pic>
      <p:pic>
        <p:nvPicPr>
          <p:cNvPr id="24" name="Picture 23" descr="txp_fig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tretch>
            <a:fillRect/>
          </a:stretch>
        </p:blipFill>
        <p:spPr>
          <a:xfrm>
            <a:off x="1887801" y="5580785"/>
            <a:ext cx="3261067" cy="362341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4902133" y="5880537"/>
            <a:ext cx="42418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EF1FCC"/>
                </a:solidFill>
              </a:rPr>
              <a:t>Dicus</a:t>
            </a:r>
            <a:r>
              <a:rPr lang="en-US" dirty="0" smtClean="0">
                <a:solidFill>
                  <a:srgbClr val="EF1FCC"/>
                </a:solidFill>
              </a:rPr>
              <a:t>, </a:t>
            </a:r>
            <a:r>
              <a:rPr lang="en-US" dirty="0" err="1" smtClean="0">
                <a:solidFill>
                  <a:srgbClr val="EF1FCC"/>
                </a:solidFill>
              </a:rPr>
              <a:t>Stange</a:t>
            </a:r>
            <a:r>
              <a:rPr lang="en-US" dirty="0" smtClean="0">
                <a:solidFill>
                  <a:srgbClr val="EF1FCC"/>
                </a:solidFill>
              </a:rPr>
              <a:t>, </a:t>
            </a:r>
            <a:r>
              <a:rPr lang="en-US" dirty="0" err="1" smtClean="0">
                <a:solidFill>
                  <a:srgbClr val="EF1FCC"/>
                </a:solidFill>
              </a:rPr>
              <a:t>Willenbrock</a:t>
            </a:r>
            <a:r>
              <a:rPr lang="en-US" dirty="0" smtClean="0">
                <a:solidFill>
                  <a:srgbClr val="EF1FCC"/>
                </a:solidFill>
              </a:rPr>
              <a:t>, </a:t>
            </a:r>
            <a:r>
              <a:rPr lang="en-US" dirty="0" err="1" smtClean="0">
                <a:solidFill>
                  <a:srgbClr val="EF1FCC"/>
                </a:solidFill>
              </a:rPr>
              <a:t>hep</a:t>
            </a:r>
            <a:r>
              <a:rPr lang="en-US" dirty="0" smtClean="0">
                <a:solidFill>
                  <a:srgbClr val="EF1FCC"/>
                </a:solidFill>
              </a:rPr>
              <a:t>-ph/9404359</a:t>
            </a:r>
            <a:endParaRPr lang="en-US" dirty="0">
              <a:solidFill>
                <a:srgbClr val="EF1F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394137" y="211575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In search of a phase</a:t>
            </a:r>
            <a:endParaRPr lang="en-US" sz="4000" dirty="0" smtClean="0"/>
          </a:p>
        </p:txBody>
      </p:sp>
      <p:sp>
        <p:nvSpPr>
          <p:cNvPr id="14342" name="Rectangle 3"/>
          <p:cNvSpPr>
            <a:spLocks noGrp="1" noChangeArrowheads="1"/>
          </p:cNvSpPr>
          <p:nvPr>
            <p:ph idx="1"/>
          </p:nvPr>
        </p:nvSpPr>
        <p:spPr>
          <a:xfrm>
            <a:off x="867103" y="1429409"/>
            <a:ext cx="7803930" cy="4419598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Need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All mostly real in SM.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711700" y="6227763"/>
            <a:ext cx="2833688" cy="433387"/>
          </a:xfrm>
        </p:spPr>
        <p:txBody>
          <a:bodyPr/>
          <a:lstStyle/>
          <a:p>
            <a:pPr>
              <a:defRPr/>
            </a:pPr>
            <a:r>
              <a:rPr lang="en-US" sz="1400" smtClean="0"/>
              <a:t>LCWS2010   19 Oct. 2010</a:t>
            </a:r>
            <a:endParaRPr lang="en-US" sz="12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4663" y="6221413"/>
            <a:ext cx="4230687" cy="4413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L. Dixon       </a:t>
            </a:r>
            <a:r>
              <a:rPr lang="fr-FR" dirty="0" err="1" smtClean="0"/>
              <a:t>Resonance</a:t>
            </a:r>
            <a:r>
              <a:rPr lang="fr-FR" dirty="0" smtClean="0"/>
              <a:t>-Continuum </a:t>
            </a:r>
            <a:r>
              <a:rPr lang="fr-FR" dirty="0" err="1" smtClean="0"/>
              <a:t>Interference</a:t>
            </a:r>
            <a:endParaRPr lang="en-US" dirty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70D836-B45C-4D98-B664-0EC178E320C7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13" name="Picture 12" descr="txp_fig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tretch>
            <a:fillRect/>
          </a:stretch>
        </p:blipFill>
        <p:spPr>
          <a:xfrm>
            <a:off x="2340204" y="1518263"/>
            <a:ext cx="3849326" cy="331125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3945" y="2428082"/>
            <a:ext cx="6720545" cy="2939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394137" y="211575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Computing the phase</a:t>
            </a:r>
            <a:endParaRPr lang="en-US" sz="4000" dirty="0" smtClean="0"/>
          </a:p>
        </p:txBody>
      </p:sp>
      <p:sp>
        <p:nvSpPr>
          <p:cNvPr id="14342" name="Rectangle 3"/>
          <p:cNvSpPr>
            <a:spLocks noGrp="1" noChangeArrowheads="1"/>
          </p:cNvSpPr>
          <p:nvPr>
            <p:ph idx="1"/>
          </p:nvPr>
        </p:nvSpPr>
        <p:spPr>
          <a:xfrm>
            <a:off x="867103" y="1429409"/>
            <a:ext cx="7803930" cy="4419598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 little algebra </a:t>
            </a:r>
            <a:r>
              <a:rPr lang="en-US" sz="2400" dirty="0" smtClean="0">
                <a:sym typeface="Wingdings" pitchFamily="2" charset="2"/>
              </a:rPr>
              <a:t>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ym typeface="Wingdings" pitchFamily="2" charset="2"/>
              </a:rPr>
              <a:t>2</a:t>
            </a:r>
            <a:r>
              <a:rPr lang="en-US" sz="2400" baseline="30000" dirty="0" smtClean="0">
                <a:sym typeface="Wingdings" pitchFamily="2" charset="2"/>
              </a:rPr>
              <a:t>nd</a:t>
            </a:r>
            <a:r>
              <a:rPr lang="en-US" sz="2400" dirty="0" smtClean="0">
                <a:sym typeface="Wingdings" pitchFamily="2" charset="2"/>
              </a:rPr>
              <a:t> term dominates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ym typeface="Wingdings" pitchFamily="2" charset="2"/>
              </a:rPr>
              <a:t>Comes just from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smtClean="0">
                <a:sym typeface="Wingdings" pitchFamily="2" charset="2"/>
              </a:rPr>
              <a:t>    this cut graph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711700" y="6227763"/>
            <a:ext cx="2833688" cy="433387"/>
          </a:xfrm>
        </p:spPr>
        <p:txBody>
          <a:bodyPr/>
          <a:lstStyle/>
          <a:p>
            <a:pPr>
              <a:defRPr/>
            </a:pPr>
            <a:r>
              <a:rPr lang="en-US" sz="1400" smtClean="0"/>
              <a:t>LCWS2010   19 Oct. 2010</a:t>
            </a:r>
            <a:endParaRPr lang="en-US" sz="12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4663" y="6221413"/>
            <a:ext cx="4230687" cy="4413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L. Dixon       </a:t>
            </a:r>
            <a:r>
              <a:rPr lang="fr-FR" dirty="0" err="1" smtClean="0"/>
              <a:t>Resonance</a:t>
            </a:r>
            <a:r>
              <a:rPr lang="fr-FR" dirty="0" smtClean="0"/>
              <a:t>-Continuum </a:t>
            </a:r>
            <a:r>
              <a:rPr lang="fr-FR" dirty="0" err="1" smtClean="0"/>
              <a:t>Interference</a:t>
            </a:r>
            <a:endParaRPr lang="en-US" dirty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70D836-B45C-4D98-B664-0EC178E320C7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209" y="1900073"/>
            <a:ext cx="7391563" cy="759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3084" y="2677018"/>
            <a:ext cx="6000751" cy="1675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Connector 13"/>
          <p:cNvCxnSpPr/>
          <p:nvPr/>
        </p:nvCxnSpPr>
        <p:spPr bwMode="auto">
          <a:xfrm rot="10800000">
            <a:off x="6306206" y="1954924"/>
            <a:ext cx="725214" cy="662152"/>
          </a:xfrm>
          <a:prstGeom prst="line">
            <a:avLst/>
          </a:prstGeom>
          <a:solidFill>
            <a:srgbClr val="FF99CC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71089" y="4244253"/>
            <a:ext cx="3046992" cy="207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394137" y="211575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Analytical result</a:t>
            </a:r>
            <a:endParaRPr lang="en-US" sz="4000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711700" y="6227763"/>
            <a:ext cx="2833688" cy="433387"/>
          </a:xfrm>
        </p:spPr>
        <p:txBody>
          <a:bodyPr/>
          <a:lstStyle/>
          <a:p>
            <a:pPr>
              <a:defRPr/>
            </a:pPr>
            <a:r>
              <a:rPr lang="en-US" sz="1400" smtClean="0"/>
              <a:t>LCWS2010   19 Oct. 2010</a:t>
            </a:r>
            <a:endParaRPr lang="en-US" sz="12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4663" y="6221413"/>
            <a:ext cx="4230687" cy="4413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L. Dixon       </a:t>
            </a:r>
            <a:r>
              <a:rPr lang="fr-FR" dirty="0" err="1" smtClean="0"/>
              <a:t>Resonance</a:t>
            </a:r>
            <a:r>
              <a:rPr lang="fr-FR" dirty="0" smtClean="0"/>
              <a:t>-Continuum </a:t>
            </a:r>
            <a:r>
              <a:rPr lang="fr-FR" dirty="0" err="1" smtClean="0"/>
              <a:t>Interference</a:t>
            </a:r>
            <a:endParaRPr lang="en-US" dirty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70D836-B45C-4D98-B664-0EC178E320C7}" type="slidenum">
              <a:rPr lang="en-US" smtClean="0">
                <a:solidFill>
                  <a:srgbClr val="000000"/>
                </a:solidFill>
              </a:rPr>
              <a:pPr/>
              <a:t>9</a:t>
            </a:fld>
            <a:endParaRPr lang="en-US" smtClean="0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930164" y="1417554"/>
            <a:ext cx="7513419" cy="2440399"/>
            <a:chOff x="977461" y="1811692"/>
            <a:chExt cx="7513419" cy="2440399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77461" y="1811692"/>
              <a:ext cx="7513419" cy="2440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2"/>
            <p:cNvSpPr/>
            <p:nvPr/>
          </p:nvSpPr>
          <p:spPr bwMode="auto">
            <a:xfrm>
              <a:off x="7961586" y="3846786"/>
              <a:ext cx="488731" cy="346842"/>
            </a:xfrm>
            <a:prstGeom prst="rect">
              <a:avLst/>
            </a:prstGeom>
            <a:solidFill>
              <a:schemeClr val="bg1"/>
            </a:solidFill>
            <a:ln w="222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5221" y="4928531"/>
            <a:ext cx="753427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930165" y="3988676"/>
            <a:ext cx="70871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For all but very forward scattering angles, we can let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0</a:t>
            </a:r>
          </a:p>
          <a:p>
            <a:r>
              <a:rPr lang="en-US" sz="2000" dirty="0" smtClean="0">
                <a:sym typeface="Wingdings" pitchFamily="2" charset="2"/>
              </a:rPr>
              <a:t>in the brackets, obtaining: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20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Olive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e}{\epsilon}&#10;\newcommand{\me}{\magenta{\e}}&#10;\newcommand{\gm}{\green{\mu}}&#10;\newcommand{\pa}{\purple{a}}&#10;\newcommand\del\partial&#10;\begin{document}&#10;$\blue{ {\cal A}_{\gamma\gamma\to H}}, \,\red{{\cal A}_{H\to b\bar{b}}}, \, \green{{\cal A}_{\rm cont}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216.0005"/>
  <p:tag name="PICTUREFILESIZE" val="1627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Olive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e}{\epsilon}&#10;\newcommand{\me}{\magenta{\e}}&#10;\newcommand{\gm}{\green{\mu}}&#10;\newcommand{\pa}{\purple{a}}&#10;\newcommand\del\partial&#10;\begin{document}&#10;${\rm Im}( \blue{{\cal A}_{\gamma\gamma\to H}} \red{{\cal A}_{H\to b\bar{b}}}&#10;\green{ {\cal A}_{\rm cont}^* } ) \neq 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279.0005"/>
  <p:tag name="PICTUREFILESIZE" val="2210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Olive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e}{\epsilon}&#10;\newcommand{\me}{\magenta{\e}}&#10;\newcommand{\gm}{\green{\mu}}&#10;\newcommand{\pa}{\purple{a}}&#10;\newcommand\del\partial&#10;\begin{document}&#10;\begin{eqnarray}&#10;&amp;&amp;\red{ { \lambda_b^2 \over \lambda_b^2 } = 1 }&#10;\nonumber&#10;\end{eqnarray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66.96016"/>
  <p:tag name="PICTUREFILESIZE" val="979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Olive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e}{\epsilon}&#10;\newcommand{\me}{\magenta{\e}}&#10;\newcommand{\gm}{\green{\mu}}&#10;\newcommand{\pa}{\purple{a}}&#10;\newcommand\del\partial&#10;\begin{document}&#10;$\red{\lambda_b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18.96"/>
  <p:tag name="PICTUREFILESIZE" val="286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Olive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e}{\epsilon}&#10;\newcommand{\me}{\magenta{\e}}&#10;\newcommand{\gm}{\green{\mu}}&#10;\newcommand{\pa}{\purple{a}}&#10;\newcommand\del\partial&#10;\begin{document}&#10;${\rm Im}( \blue{{\cal A}_{\gamma\gamma\to H}})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114.0002"/>
  <p:tag name="PICTUREFILESIZE" val="965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e}{\epsilon}&#10;\newcommand{\me}{\magenta{\e}}&#10;\newcommand{\gm}{\green{\mu}}&#10;\newcommand{\pa}{\purple{a}}&#10;\newcommand\del\partial&#10;\begin{document}&#10;$\blue{\Gamma(H\to\gamma\gamma)} \times \red{{\rm Br}(H \to b\bar{b})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244.9805"/>
  <p:tag name="PICTUREFILESIZE" val="1700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e}{\epsilon}&#10;\newcommand{\me}{\magenta{\e}}&#10;\newcommand{\gm}{\green{\mu}}&#10;\newcommand{\pa}{\purple{a}}&#10;\newcommand\del\partial&#10;\begin{document}&#10;$\blue{\gamma\gamma} \to {\blue H} \to \red{b\bar{b}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126.9602"/>
  <p:tag name="PICTUREFILESIZE" val="799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e}{\epsilon}&#10;\newcommand{\me}{\magenta{\e}}&#10;\newcommand{\gm}{\green{\mu}}&#10;\newcommand{\pa}{\purple{a}}&#10;\newcommand\del\partial&#10;\begin{document}&#10;$\blue{\gamma\gamma} \to \red{b\bar{b}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75.96016"/>
  <p:tag name="PICTUREFILESIZE" val="565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e}{\epsilon}&#10;\newcommand{\me}{\magenta{\e}}&#10;\newcommand{\gm}{\green{\mu}}&#10;\newcommand{\pa}{\purple{a}}&#10;\newcommand\del\partial&#10;\begin{document}&#10;\begin{eqnarray}&#10;\blue{\Gamma(H\to\gamma\gamma)} \times \red{{\rm Br}(H \to b\bar{b})}&#10;&amp;=&amp; { \blue{\Gamma_\gamma} \red{\Gamma_b} \over &#10;\green{\Gamma_{\rm tot}} }&#10;\nonumber&#10;\end{eqnarray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346.9807"/>
  <p:tag name="PICTUREFILESIZE" val="2729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e}{\epsilon}&#10;\newcommand{\me}{\magenta{\e}}&#10;\newcommand{\gm}{\green{\mu}}&#10;\newcommand{\pa}{\purple{a}}&#10;\newcommand\del\partial&#10;\begin{document}&#10;$\blue{\gamma\gamma} \to {\blue H} \to \red{b\bar{b}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126.9602"/>
  <p:tag name="PICTUREFILESIZE" val="799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e}{\epsilon}&#10;\newcommand{\me}{\magenta{\e}}&#10;\newcommand{\gm}{\green{\mu}}&#10;\newcommand{\pa}{\purple{a}}&#10;\newcommand\del\partial&#10;\begin{document}&#10;$\blue{\Gamma(H\to\gamma\gamma)} \times \red{{\rm Br}(H \to b\bar{b})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244.9805"/>
  <p:tag name="PICTUREFILESIZE" val="1700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e}{\epsilon}&#10;\newcommand{\me}{\magenta{\e}}&#10;\newcommand{\gm}{\green{\mu}}&#10;\newcommand{\pa}{\purple{a}}&#10;\newcommand\del\partial&#10;\begin{document}&#10;$\blue{\gamma\gamma} \to \red{b\bar{b}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75.96016"/>
  <p:tag name="PICTUREFILESIZE" val="565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Olive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e}{\epsilon}&#10;\newcommand{\me}{\magenta{\e}}&#10;\newcommand{\gm}{\green{\mu}}&#10;\newcommand{\pa}{\purple{a}}&#10;\newcommand\del\partial&#10;\begin{document}&#10;\begin{eqnarray}&#10;{\cal A}_{\gamma\gamma\to b\bar{b}} &amp;=&amp; &#10;- { \blue{ {\cal A}_{\gamma\gamma\to H}} \red{{\cal A}_{H\to b\bar{b}}}&#10;\over \magenta{\hat{s}} - m_H^2 + i m_H \Gamma_H }&#10;+ \green{{\cal A}_{\rm cont}} \nonumber&#10;\end{eqnarray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393.9608"/>
  <p:tag name="PICTUREFILESIZE" val="3838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Olive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e}{\epsilon}&#10;\newcommand{\me}{\magenta{\e}}&#10;\newcommand{\gm}{\green{\mu}}&#10;\newcommand{\pa}{\purple{a}}&#10;\newcommand\del\partial&#10;\begin{document}&#10;\begin{eqnarray}&#10;\delta \hat\sigma_{\gamma\gamma\to H\to b\bar{b}}&#10;&amp;=&amp; - 2(\magenta{\hat{s}}-m_H^2) { {\rm Re}(&#10;\blue{{\cal A}_{\gamma\gamma\to H}} \red{{\cal A}_{H\to b\bar{b}}}&#10;\green{ {\cal A}_{\rm cont}^* } )&#10;\over  (\magenta{\hat{s}} - m_H^2)^2 + m_H^2 \Gamma_H^2 }&#10;\nonumber\\&#10;&amp;&amp;\null&#10;- 2m_H\Gamma_H { {\rm Im}( &#10;\blue{{\cal A}_{\gamma\gamma\to H}} \red{{\cal A}_{H\to b\bar{b}}}&#10;\green{ {\cal A}_{\rm cont}^* } )&#10;\over (\magenta{\hat{s}} - m_H^2)^2 + m_H^2 \Gamma_H^2 }&#10;\nonumber&#10;\end{eqnarray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516.961"/>
  <p:tag name="PICTUREFILESIZE" val="10607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Olive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e}{\epsilon}&#10;\newcommand{\me}{\magenta{\e}}&#10;\newcommand{\gm}{\green{\mu}}&#10;\newcommand{\pa}{\purple{a}}&#10;\newcommand\del\partial&#10;\begin{document}&#10;$\magenta{\hat{s}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9.96"/>
  <p:tag name="PICTUREFILESIZE" val="1965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CC"/>
        </a:solidFill>
        <a:ln w="222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CC"/>
        </a:solidFill>
        <a:ln w="222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33417</TotalTime>
  <Words>632</Words>
  <Application>Microsoft Office PowerPoint</Application>
  <PresentationFormat>On-screen Show (4:3)</PresentationFormat>
  <Paragraphs>127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Resonance-Continuum Interference in  gg  H  bb</vt:lpstr>
      <vt:lpstr>Motivation</vt:lpstr>
      <vt:lpstr>Motivation in pictures</vt:lpstr>
      <vt:lpstr>Motivation (cont.)</vt:lpstr>
      <vt:lpstr>Motivation (cont.)</vt:lpstr>
      <vt:lpstr>Amplitude interference</vt:lpstr>
      <vt:lpstr>In search of a phase</vt:lpstr>
      <vt:lpstr>Computing the phase</vt:lpstr>
      <vt:lpstr>Analytical result</vt:lpstr>
      <vt:lpstr>Numerical result at 45◦</vt:lpstr>
      <vt:lpstr>Dependence on scattering angle</vt:lpstr>
      <vt:lpstr>Beyond SM?</vt:lpstr>
      <vt:lpstr>Conclusions</vt:lpstr>
    </vt:vector>
  </TitlesOfParts>
  <Company>Stanford Linear Accelerator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N=4 Super-Yang-Mills Theory, QCD and Collider Physics</dc:title>
  <dc:creator>Lance Dixon</dc:creator>
  <cp:lastModifiedBy>Lance Dixon</cp:lastModifiedBy>
  <cp:revision>671</cp:revision>
  <dcterms:created xsi:type="dcterms:W3CDTF">2004-01-05T22:08:34Z</dcterms:created>
  <dcterms:modified xsi:type="dcterms:W3CDTF">2010-10-19T08:32:30Z</dcterms:modified>
</cp:coreProperties>
</file>