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1" r:id="rId3"/>
    <p:sldId id="257" r:id="rId4"/>
    <p:sldId id="258" r:id="rId5"/>
    <p:sldId id="270" r:id="rId6"/>
    <p:sldId id="282" r:id="rId7"/>
    <p:sldId id="283" r:id="rId8"/>
    <p:sldId id="259" r:id="rId9"/>
    <p:sldId id="271" r:id="rId10"/>
    <p:sldId id="260" r:id="rId11"/>
    <p:sldId id="272" r:id="rId12"/>
    <p:sldId id="261" r:id="rId13"/>
    <p:sldId id="273" r:id="rId14"/>
    <p:sldId id="262" r:id="rId15"/>
    <p:sldId id="274" r:id="rId16"/>
    <p:sldId id="263" r:id="rId17"/>
    <p:sldId id="275" r:id="rId18"/>
    <p:sldId id="264" r:id="rId19"/>
    <p:sldId id="276" r:id="rId20"/>
    <p:sldId id="265" r:id="rId21"/>
    <p:sldId id="277" r:id="rId22"/>
    <p:sldId id="266" r:id="rId23"/>
    <p:sldId id="278" r:id="rId24"/>
    <p:sldId id="267" r:id="rId25"/>
    <p:sldId id="279" r:id="rId26"/>
    <p:sldId id="268" r:id="rId27"/>
    <p:sldId id="280" r:id="rId28"/>
    <p:sldId id="26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20" autoAdjust="0"/>
  </p:normalViewPr>
  <p:slideViewPr>
    <p:cSldViewPr snapToGrid="0" snapToObjects="1">
      <p:cViewPr varScale="1">
        <p:scale>
          <a:sx n="121" d="100"/>
          <a:sy n="12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E8409-4AD5-B845-8A22-3997A5B9FEB0}" type="datetimeFigureOut">
              <a:rPr lang="en-US" smtClean="0"/>
              <a:pPr/>
              <a:t>10/12/2010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A73F1-BEED-4E48-87FE-E3E054C082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0CE05-945C-2B43-9518-A683611DD840}" type="datetimeFigureOut">
              <a:rPr lang="en-US" smtClean="0"/>
              <a:pPr/>
              <a:t>10/12/2010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8061B-F4C2-0845-881C-BD0B3C63D8F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Small</a:t>
            </a:r>
            <a:r>
              <a:rPr lang="en-GB" baseline="0" dirty="0" smtClean="0"/>
              <a:t> changes should be introduced later, not construction drawings</a:t>
            </a:r>
          </a:p>
          <a:p>
            <a:r>
              <a:rPr lang="en-GB" baseline="0" dirty="0" smtClean="0"/>
              <a:t>Changes can be made during TDR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Injection</a:t>
            </a:r>
            <a:r>
              <a:rPr lang="en-GB" baseline="0" dirty="0" smtClean="0"/>
              <a:t> complex</a:t>
            </a:r>
          </a:p>
          <a:p>
            <a:r>
              <a:rPr lang="en-GB" baseline="0" dirty="0" smtClean="0"/>
              <a:t>5m cut and cover tunnel</a:t>
            </a:r>
          </a:p>
          <a:p>
            <a:r>
              <a:rPr lang="en-GB" baseline="0" dirty="0" smtClean="0"/>
              <a:t>Missing info on distance between access shafts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Drive beam injector building 2.5km </a:t>
            </a:r>
            <a:r>
              <a:rPr lang="en-GB" baseline="0" dirty="0" err="1" smtClean="0"/>
              <a:t>x</a:t>
            </a:r>
            <a:r>
              <a:rPr lang="en-GB" baseline="0" dirty="0" smtClean="0"/>
              <a:t> 30m wide None of these building existed for previous costing exercise</a:t>
            </a:r>
            <a:endParaRPr lang="en-GB" dirty="0" smtClean="0"/>
          </a:p>
          <a:p>
            <a:r>
              <a:rPr lang="en-GB" baseline="0" dirty="0" smtClean="0"/>
              <a:t>Missing central machine cooling tower -  water no coming from lake anymore for CDR option. Both options will still be examined for TDR </a:t>
            </a:r>
          </a:p>
          <a:p>
            <a:r>
              <a:rPr lang="en-GB" baseline="0" dirty="0" smtClean="0"/>
              <a:t>Surface buildings for IR based on CMS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Many changes but design is now converging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BdS</a:t>
            </a:r>
            <a:r>
              <a:rPr lang="en-GB" baseline="0" dirty="0" smtClean="0"/>
              <a:t> length was changed because the tunnel got wider. If we want to maintain a 2m thick shielding at the Beam dump cavern the BDS has to come longer</a:t>
            </a:r>
          </a:p>
          <a:p>
            <a:r>
              <a:rPr lang="en-GB" baseline="0" dirty="0" smtClean="0"/>
              <a:t>No change can be envisaged for the CDR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Overall drawings</a:t>
            </a:r>
            <a:r>
              <a:rPr lang="en-GB" baseline="0" dirty="0" smtClean="0"/>
              <a:t> for the 500GeV &amp; 3Tev option</a:t>
            </a:r>
          </a:p>
          <a:p>
            <a:r>
              <a:rPr lang="en-GB" baseline="0" dirty="0" smtClean="0"/>
              <a:t>All interaction region facilities are located within CERN land in </a:t>
            </a:r>
            <a:r>
              <a:rPr lang="en-GB" baseline="0" dirty="0" err="1" smtClean="0"/>
              <a:t>Prevesin</a:t>
            </a:r>
            <a:r>
              <a:rPr lang="en-GB" baseline="0" dirty="0" smtClean="0"/>
              <a:t> outside fence line</a:t>
            </a:r>
          </a:p>
          <a:p>
            <a:r>
              <a:rPr lang="en-GB" baseline="0" dirty="0" smtClean="0"/>
              <a:t>500Gev from shafts 3 to 2, 3Tev from shafts 10 to 11</a:t>
            </a:r>
          </a:p>
          <a:p>
            <a:r>
              <a:rPr lang="en-GB" baseline="0" dirty="0" smtClean="0"/>
              <a:t>Site length is the amount of land needed for construction</a:t>
            </a:r>
          </a:p>
          <a:p>
            <a:r>
              <a:rPr lang="en-GB" baseline="0" dirty="0" smtClean="0"/>
              <a:t>Tunnel length includes all tunnels</a:t>
            </a:r>
          </a:p>
          <a:p>
            <a:r>
              <a:rPr lang="en-GB" baseline="0" dirty="0" smtClean="0"/>
              <a:t>Most important drawing for costing</a:t>
            </a:r>
          </a:p>
          <a:p>
            <a:r>
              <a:rPr lang="en-GB" baseline="0" dirty="0" smtClean="0"/>
              <a:t>Green injection</a:t>
            </a:r>
          </a:p>
          <a:p>
            <a:r>
              <a:rPr lang="en-GB" baseline="0" dirty="0" smtClean="0"/>
              <a:t>Blue BDS</a:t>
            </a:r>
          </a:p>
          <a:p>
            <a:r>
              <a:rPr lang="en-GB" baseline="0" dirty="0" smtClean="0"/>
              <a:t>Dark pink 500Gev</a:t>
            </a:r>
          </a:p>
          <a:p>
            <a:r>
              <a:rPr lang="en-GB" baseline="0" dirty="0" smtClean="0"/>
              <a:t>Light pink 3TeV</a:t>
            </a:r>
          </a:p>
          <a:p>
            <a:r>
              <a:rPr lang="en-GB" baseline="0" dirty="0" smtClean="0"/>
              <a:t>Purple interaction region</a:t>
            </a:r>
          </a:p>
          <a:p>
            <a:r>
              <a:rPr lang="en-GB" baseline="0" dirty="0" err="1" smtClean="0"/>
              <a:t>Colors</a:t>
            </a:r>
            <a:r>
              <a:rPr lang="en-GB" baseline="0" dirty="0" smtClean="0"/>
              <a:t>: Blue interaction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Xsection</a:t>
            </a:r>
            <a:r>
              <a:rPr lang="en-GB" dirty="0" smtClean="0"/>
              <a:t> 4.5 to 5.6</a:t>
            </a:r>
          </a:p>
          <a:p>
            <a:r>
              <a:rPr lang="en-GB" dirty="0" smtClean="0"/>
              <a:t>5.6m std for European subways</a:t>
            </a:r>
          </a:p>
          <a:p>
            <a:r>
              <a:rPr lang="en-GB" dirty="0" smtClean="0"/>
              <a:t>Transversal ventilation</a:t>
            </a:r>
          </a:p>
          <a:p>
            <a:r>
              <a:rPr lang="en-GB" dirty="0" smtClean="0"/>
              <a:t>CV pipes in slab isolated from machine by a compressible filler</a:t>
            </a:r>
          </a:p>
          <a:p>
            <a:r>
              <a:rPr lang="en-GB" dirty="0" smtClean="0"/>
              <a:t>Power converter community requested a lot more space =&gt;</a:t>
            </a:r>
            <a:r>
              <a:rPr lang="en-GB" baseline="0" dirty="0" smtClean="0"/>
              <a:t> increase diameter of tunnel</a:t>
            </a:r>
          </a:p>
          <a:p>
            <a:r>
              <a:rPr lang="en-GB" baseline="0" dirty="0" smtClean="0"/>
              <a:t>Cable trays are not earmarked for now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Shaft</a:t>
            </a:r>
            <a:r>
              <a:rPr lang="en-GB" baseline="0" dirty="0" smtClean="0"/>
              <a:t> every 5 </a:t>
            </a:r>
            <a:r>
              <a:rPr lang="en-GB" baseline="0" dirty="0" err="1" smtClean="0"/>
              <a:t>kms</a:t>
            </a:r>
            <a:endParaRPr lang="en-GB" baseline="0" dirty="0" smtClean="0"/>
          </a:p>
          <a:p>
            <a:r>
              <a:rPr lang="en-GB" baseline="0" dirty="0" smtClean="0"/>
              <a:t>Turned the cavern around</a:t>
            </a:r>
          </a:p>
          <a:p>
            <a:r>
              <a:rPr lang="en-GB" baseline="0" dirty="0" smtClean="0"/>
              <a:t>2 transport tunnels added at request of HE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Cut and cover tunnel</a:t>
            </a:r>
          </a:p>
          <a:p>
            <a:r>
              <a:rPr lang="en-GB" dirty="0" smtClean="0"/>
              <a:t>No slope in bended region of </a:t>
            </a:r>
            <a:r>
              <a:rPr lang="en-GB" dirty="0" err="1" smtClean="0"/>
              <a:t>e</a:t>
            </a:r>
            <a:r>
              <a:rPr lang="en-GB" dirty="0" smtClean="0"/>
              <a:t>- injector</a:t>
            </a:r>
          </a:p>
          <a:p>
            <a:r>
              <a:rPr lang="en-GB" dirty="0" smtClean="0"/>
              <a:t>Different slopes for </a:t>
            </a:r>
            <a:r>
              <a:rPr lang="en-GB" dirty="0" err="1" smtClean="0"/>
              <a:t>e</a:t>
            </a:r>
            <a:r>
              <a:rPr lang="en-GB" dirty="0" smtClean="0"/>
              <a:t>+ and </a:t>
            </a:r>
            <a:r>
              <a:rPr lang="en-GB" dirty="0" err="1" smtClean="0"/>
              <a:t>e</a:t>
            </a:r>
            <a:r>
              <a:rPr lang="en-GB" dirty="0" smtClean="0"/>
              <a:t>-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Turnaround</a:t>
            </a:r>
            <a:r>
              <a:rPr lang="en-GB" baseline="0" dirty="0" smtClean="0"/>
              <a:t> region every 800m</a:t>
            </a:r>
          </a:p>
          <a:p>
            <a:r>
              <a:rPr lang="en-GB" baseline="0" dirty="0" smtClean="0"/>
              <a:t>Facility cavern has increased significantly to host power converters/ CV/ EL equipment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Red limit</a:t>
            </a:r>
            <a:r>
              <a:rPr lang="en-GB" baseline="0" dirty="0" smtClean="0"/>
              <a:t> of CERN land</a:t>
            </a:r>
          </a:p>
          <a:p>
            <a:r>
              <a:rPr lang="en-GB" baseline="0" dirty="0" smtClean="0"/>
              <a:t>Drive beam injector 2.5km long</a:t>
            </a:r>
          </a:p>
          <a:p>
            <a:r>
              <a:rPr lang="en-GB" baseline="0" dirty="0" smtClean="0"/>
              <a:t>Lots of changes on the DR and </a:t>
            </a:r>
            <a:r>
              <a:rPr lang="en-GB" baseline="0" dirty="0" err="1" smtClean="0"/>
              <a:t>PreDR</a:t>
            </a:r>
            <a:r>
              <a:rPr lang="en-GB" baseline="0" dirty="0" smtClean="0"/>
              <a:t>, combiner rings…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Typical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Xsection</a:t>
            </a:r>
            <a:r>
              <a:rPr lang="en-GB" baseline="0" dirty="0" smtClean="0"/>
              <a:t> for shaft 9m diameter every 5 km</a:t>
            </a:r>
          </a:p>
          <a:p>
            <a:r>
              <a:rPr lang="en-GB" baseline="0" dirty="0" smtClean="0"/>
              <a:t>Based on 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Bypass tunnel now out</a:t>
            </a:r>
            <a:r>
              <a:rPr lang="en-GB" baseline="0" dirty="0" smtClean="0"/>
              <a:t> of the volume of the UXC</a:t>
            </a:r>
          </a:p>
          <a:p>
            <a:r>
              <a:rPr lang="en-GB" baseline="0" dirty="0" smtClean="0"/>
              <a:t>Shielding walls to remain as a place holder, detector could be self shielded</a:t>
            </a:r>
          </a:p>
          <a:p>
            <a:r>
              <a:rPr lang="en-GB" baseline="0" dirty="0" smtClean="0"/>
              <a:t>Wall alongside shielding doors have to be flat</a:t>
            </a:r>
          </a:p>
          <a:p>
            <a:r>
              <a:rPr lang="en-GB" baseline="0" dirty="0" smtClean="0"/>
              <a:t>Safety galleries for both caverns</a:t>
            </a:r>
          </a:p>
          <a:p>
            <a:r>
              <a:rPr lang="en-GB" baseline="0" dirty="0" smtClean="0"/>
              <a:t>2x80t cranes on surface + 2x20t cranes underground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8061B-F4C2-0845-881C-BD0B3C63D8F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BBC-A80E-B143-9FDB-149ED2838ED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file:///\\cern.ch\dfs\Workspaces\i\ILC\CLIC\CDR\CES_Chapt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5426" y="2644775"/>
            <a:ext cx="9305924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CLIC Civil </a:t>
            </a:r>
            <a:r>
              <a:rPr lang="en-US" dirty="0" smtClean="0"/>
              <a:t>Engineering and </a:t>
            </a:r>
            <a:r>
              <a:rPr lang="en-US" dirty="0" smtClean="0"/>
              <a:t>Services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	-	CDR </a:t>
            </a:r>
            <a:r>
              <a:rPr lang="en-US" dirty="0" smtClean="0"/>
              <a:t>chapter </a:t>
            </a:r>
            <a:r>
              <a:rPr lang="en-US" dirty="0" smtClean="0"/>
              <a:t>structure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- </a:t>
            </a:r>
            <a:r>
              <a:rPr lang="en-US" dirty="0" smtClean="0"/>
              <a:t>	CE drawings </a:t>
            </a:r>
            <a:r>
              <a:rPr lang="en-US" dirty="0" smtClean="0"/>
              <a:t>for CDR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-	Other services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-	Conclusion and next steps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>
            <a:normAutofit/>
          </a:bodyPr>
          <a:lstStyle/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err="1" smtClean="0"/>
              <a:t>J.Osborne</a:t>
            </a:r>
            <a:r>
              <a:rPr lang="en-GB" sz="1800" dirty="0" smtClean="0"/>
              <a:t> </a:t>
            </a:r>
            <a:r>
              <a:rPr lang="en-GB" sz="1800" dirty="0" smtClean="0"/>
              <a:t>for </a:t>
            </a:r>
            <a:r>
              <a:rPr lang="en-GB" sz="1800" dirty="0" smtClean="0"/>
              <a:t>CES WG</a:t>
            </a: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48790" t="78713" r="28237" b="9755"/>
          <a:stretch>
            <a:fillRect/>
          </a:stretch>
        </p:blipFill>
        <p:spPr bwMode="auto">
          <a:xfrm>
            <a:off x="1235295" y="0"/>
            <a:ext cx="7002379" cy="1379621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" y="0"/>
            <a:ext cx="9094596" cy="635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Such </a:t>
            </a:r>
            <a:r>
              <a:rPr lang="en-GB" dirty="0" smtClean="0">
                <a:solidFill>
                  <a:srgbClr val="000090"/>
                </a:solidFill>
              </a:rPr>
              <a:t>shaft</a:t>
            </a:r>
            <a:r>
              <a:rPr lang="en-GB" baseline="0" dirty="0" smtClean="0">
                <a:solidFill>
                  <a:srgbClr val="000090"/>
                </a:solidFill>
              </a:rPr>
              <a:t>s  are located </a:t>
            </a:r>
            <a:r>
              <a:rPr lang="en-GB" baseline="0" dirty="0" smtClean="0">
                <a:solidFill>
                  <a:srgbClr val="000090"/>
                </a:solidFill>
              </a:rPr>
              <a:t>every 5 </a:t>
            </a:r>
            <a:r>
              <a:rPr lang="en-GB" baseline="0" dirty="0" err="1" smtClean="0">
                <a:solidFill>
                  <a:srgbClr val="000090"/>
                </a:solidFill>
              </a:rPr>
              <a:t>kms</a:t>
            </a:r>
            <a:endParaRPr lang="en-GB" baseline="0" dirty="0" smtClean="0">
              <a:solidFill>
                <a:srgbClr val="000090"/>
              </a:solidFill>
            </a:endParaRPr>
          </a:p>
          <a:p>
            <a:r>
              <a:rPr lang="en-GB" baseline="0" dirty="0" smtClean="0">
                <a:solidFill>
                  <a:srgbClr val="000090"/>
                </a:solidFill>
              </a:rPr>
              <a:t>Compared to the last version, the cavern was turned around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2 transport tunnels were added at the request of Transport Group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42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Cut and cover tunnels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No slope in bended region of </a:t>
            </a:r>
            <a:r>
              <a:rPr lang="en-GB" dirty="0" err="1" smtClean="0">
                <a:solidFill>
                  <a:srgbClr val="000090"/>
                </a:solidFill>
              </a:rPr>
              <a:t>e</a:t>
            </a:r>
            <a:r>
              <a:rPr lang="en-GB" dirty="0" smtClean="0">
                <a:solidFill>
                  <a:srgbClr val="000090"/>
                </a:solidFill>
              </a:rPr>
              <a:t>- injector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Different slopes for </a:t>
            </a:r>
            <a:r>
              <a:rPr lang="en-GB" dirty="0" err="1" smtClean="0">
                <a:solidFill>
                  <a:srgbClr val="000090"/>
                </a:solidFill>
              </a:rPr>
              <a:t>e</a:t>
            </a:r>
            <a:r>
              <a:rPr lang="en-GB" dirty="0" smtClean="0">
                <a:solidFill>
                  <a:srgbClr val="000090"/>
                </a:solidFill>
              </a:rPr>
              <a:t>+ and </a:t>
            </a:r>
            <a:r>
              <a:rPr lang="en-GB" dirty="0" err="1" smtClean="0">
                <a:solidFill>
                  <a:srgbClr val="000090"/>
                </a:solidFill>
              </a:rPr>
              <a:t>e</a:t>
            </a:r>
            <a:r>
              <a:rPr lang="en-GB" dirty="0" smtClean="0">
                <a:solidFill>
                  <a:srgbClr val="000090"/>
                </a:solidFill>
              </a:rPr>
              <a:t>-</a:t>
            </a: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0" y="0"/>
            <a:ext cx="9049188" cy="635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Turnaround</a:t>
            </a:r>
            <a:r>
              <a:rPr lang="en-GB" baseline="0" dirty="0" smtClean="0">
                <a:solidFill>
                  <a:srgbClr val="000090"/>
                </a:solidFill>
              </a:rPr>
              <a:t> region every 878m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The size of the facility cavern has increased significantly to host power converter/CV/ EL </a:t>
            </a:r>
            <a:r>
              <a:rPr lang="en-GB" baseline="0" dirty="0" smtClean="0">
                <a:solidFill>
                  <a:srgbClr val="000090"/>
                </a:solidFill>
              </a:rPr>
              <a:t>equipment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The lengths of the turnaround loops may need to be increased during TDR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42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Red lines set-out the limit of CERN land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Drive beam injection line to be added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l="14775" t="20937" r="38210" b="45904"/>
          <a:stretch>
            <a:fillRect/>
          </a:stretch>
        </p:blipFill>
        <p:spPr>
          <a:xfrm>
            <a:off x="3736258" y="4179470"/>
            <a:ext cx="5407742" cy="267853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786838" y="4966636"/>
            <a:ext cx="2983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6328610" y="3267776"/>
            <a:ext cx="2348564" cy="7988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" y="12468"/>
            <a:ext cx="9123180" cy="6380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Typical</a:t>
            </a:r>
            <a:r>
              <a:rPr lang="en-GB" baseline="0" dirty="0" smtClean="0">
                <a:solidFill>
                  <a:srgbClr val="000090"/>
                </a:solidFill>
              </a:rPr>
              <a:t> </a:t>
            </a:r>
            <a:r>
              <a:rPr lang="en-GB" dirty="0">
                <a:solidFill>
                  <a:srgbClr val="000090"/>
                </a:solidFill>
              </a:rPr>
              <a:t>c</a:t>
            </a:r>
            <a:r>
              <a:rPr lang="en-GB" dirty="0" smtClean="0">
                <a:solidFill>
                  <a:srgbClr val="000090"/>
                </a:solidFill>
              </a:rPr>
              <a:t>ross </a:t>
            </a:r>
            <a:r>
              <a:rPr lang="en-GB" baseline="0" dirty="0" smtClean="0">
                <a:solidFill>
                  <a:srgbClr val="000090"/>
                </a:solidFill>
              </a:rPr>
              <a:t>section for 9m diameter shaft found every 5 km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Based on LHC design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24470"/>
            <a:ext cx="8229600" cy="1143000"/>
          </a:xfrm>
        </p:spPr>
        <p:txBody>
          <a:bodyPr/>
          <a:lstStyle/>
          <a:p>
            <a:r>
              <a:rPr lang="en-US" dirty="0" smtClean="0"/>
              <a:t>CLIC CDR Chapter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930166" y="495363"/>
          <a:ext cx="7882757" cy="6349861"/>
        </p:xfrm>
        <a:graphic>
          <a:graphicData uri="http://schemas.openxmlformats.org/presentationml/2006/ole">
            <p:oleObj spid="_x0000_s53250" name="Worksheet" r:id="rId3" imgW="10972800" imgH="8839319" progId="Excel.Shee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4007" y="2948152"/>
            <a:ext cx="1860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ILC RDR (for costing purposes)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436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Bypass tunnel now out</a:t>
            </a:r>
            <a:r>
              <a:rPr lang="en-GB" baseline="0" dirty="0" smtClean="0">
                <a:solidFill>
                  <a:srgbClr val="000090"/>
                </a:solidFill>
              </a:rPr>
              <a:t> of the volume of the detector assembly cavern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Shielding doors</a:t>
            </a:r>
            <a:r>
              <a:rPr lang="en-GB" dirty="0" smtClean="0">
                <a:solidFill>
                  <a:srgbClr val="000090"/>
                </a:solidFill>
              </a:rPr>
              <a:t> to </a:t>
            </a:r>
            <a:r>
              <a:rPr lang="en-GB" baseline="0" dirty="0" smtClean="0">
                <a:solidFill>
                  <a:srgbClr val="000090"/>
                </a:solidFill>
              </a:rPr>
              <a:t>remain as a place holder, detector could be self shielded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Wall alongside shielding doors have to be flat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Safety galleries for both caverns have been added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2x80t cranes on surface + 2x20t cranes underground, based on CMS site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413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Overview of Injection</a:t>
            </a:r>
            <a:r>
              <a:rPr lang="en-GB" baseline="0" dirty="0" smtClean="0">
                <a:solidFill>
                  <a:srgbClr val="000090"/>
                </a:solidFill>
              </a:rPr>
              <a:t> </a:t>
            </a:r>
            <a:r>
              <a:rPr lang="en-GB" dirty="0">
                <a:solidFill>
                  <a:srgbClr val="000090"/>
                </a:solidFill>
              </a:rPr>
              <a:t>C</a:t>
            </a:r>
            <a:r>
              <a:rPr lang="en-GB" baseline="0" dirty="0" smtClean="0">
                <a:solidFill>
                  <a:srgbClr val="000090"/>
                </a:solidFill>
              </a:rPr>
              <a:t>omplex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5m cut and cover tunnels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Missing information on distance between access shafts</a:t>
            </a:r>
          </a:p>
          <a:p>
            <a:pPr marL="0" indent="0">
              <a:spcBef>
                <a:spcPts val="0"/>
              </a:spcBef>
              <a:defRPr/>
            </a:pPr>
            <a:r>
              <a:rPr lang="en-GB" dirty="0" smtClean="0">
                <a:solidFill>
                  <a:srgbClr val="000090"/>
                </a:solidFill>
              </a:rPr>
              <a:t>   Drive </a:t>
            </a:r>
            <a:r>
              <a:rPr lang="en-GB" dirty="0">
                <a:solidFill>
                  <a:srgbClr val="000090"/>
                </a:solidFill>
              </a:rPr>
              <a:t>beam injector building 2.5km</a:t>
            </a:r>
            <a:r>
              <a:rPr lang="en-GB" dirty="0" smtClean="0">
                <a:solidFill>
                  <a:srgbClr val="000090"/>
                </a:solidFill>
              </a:rPr>
              <a:t> long, </a:t>
            </a:r>
            <a:r>
              <a:rPr lang="en-GB" dirty="0">
                <a:solidFill>
                  <a:srgbClr val="000090"/>
                </a:solidFill>
              </a:rPr>
              <a:t>30m </a:t>
            </a:r>
            <a:r>
              <a:rPr lang="en-GB" dirty="0" smtClean="0">
                <a:solidFill>
                  <a:srgbClr val="000090"/>
                </a:solidFill>
              </a:rPr>
              <a:t>wide</a:t>
            </a:r>
          </a:p>
          <a:p>
            <a:pPr marL="400050" lvl="1" indent="0">
              <a:spcBef>
                <a:spcPts val="0"/>
              </a:spcBef>
              <a:defRPr/>
            </a:pPr>
            <a:r>
              <a:rPr lang="en-GB" dirty="0" smtClean="0">
                <a:solidFill>
                  <a:srgbClr val="000090"/>
                </a:solidFill>
              </a:rPr>
              <a:t>None </a:t>
            </a:r>
            <a:r>
              <a:rPr lang="en-GB" dirty="0">
                <a:solidFill>
                  <a:srgbClr val="000090"/>
                </a:solidFill>
              </a:rPr>
              <a:t>of these </a:t>
            </a:r>
            <a:r>
              <a:rPr lang="en-GB" dirty="0" smtClean="0">
                <a:solidFill>
                  <a:srgbClr val="000090"/>
                </a:solidFill>
              </a:rPr>
              <a:t>buildings </a:t>
            </a:r>
            <a:r>
              <a:rPr lang="en-GB" dirty="0">
                <a:solidFill>
                  <a:srgbClr val="000090"/>
                </a:solidFill>
              </a:rPr>
              <a:t>existed for previous costing exercise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Missing central machine cooling tower -  water not coming from lake anymore for CDR option. </a:t>
            </a:r>
          </a:p>
          <a:p>
            <a:pPr lvl="1"/>
            <a:r>
              <a:rPr lang="en-GB" baseline="0" dirty="0" smtClean="0">
                <a:solidFill>
                  <a:srgbClr val="000090"/>
                </a:solidFill>
              </a:rPr>
              <a:t>Both options will still be examined for TDR 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Surface buildings for IR based on CMS</a:t>
            </a: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20" y="0"/>
            <a:ext cx="9046461" cy="635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Many changes were introduced but design is now converging</a:t>
            </a: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446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BDS</a:t>
            </a:r>
            <a:r>
              <a:rPr lang="en-GB" baseline="0" dirty="0" smtClean="0">
                <a:solidFill>
                  <a:srgbClr val="000090"/>
                </a:solidFill>
              </a:rPr>
              <a:t> length was changed because the tunnel got wider. If we want to maintain a 2m thick shielding at the Beam dump cavern, the BDS has to become longer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No other changes can be envisaged for the CDR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Conclusions and roadmap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93" y="1600200"/>
            <a:ext cx="8592207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First Draft of the CES Chapter has been submitted  </a:t>
            </a:r>
            <a:endParaRPr lang="en-GB" dirty="0" smtClean="0">
              <a:solidFill>
                <a:srgbClr val="000090"/>
              </a:solidFill>
            </a:endParaRPr>
          </a:p>
          <a:p>
            <a:pPr lvl="1"/>
            <a:r>
              <a:rPr lang="en-GB" dirty="0" smtClean="0">
                <a:solidFill>
                  <a:srgbClr val="000090"/>
                </a:solidFill>
              </a:rPr>
              <a:t>HVAC </a:t>
            </a:r>
            <a:r>
              <a:rPr lang="en-GB" dirty="0" smtClean="0">
                <a:solidFill>
                  <a:srgbClr val="000090"/>
                </a:solidFill>
              </a:rPr>
              <a:t>section difficult to finalise because of heat loads uncertainties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CDR draft for CES Chapter here :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  <a:hlinkClick r:id="rId2" action="ppaction://hlinkfile"/>
              </a:rPr>
              <a:t>\\cern.ch\dfs\Workspaces\i\ILC\CLIC\CDR\CES_Chapter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CES Costing planned for end of </a:t>
            </a:r>
            <a:r>
              <a:rPr lang="en-GB" dirty="0" smtClean="0">
                <a:solidFill>
                  <a:srgbClr val="000090"/>
                </a:solidFill>
              </a:rPr>
              <a:t>November</a:t>
            </a:r>
            <a:endParaRPr lang="en-GB" dirty="0" smtClean="0">
              <a:solidFill>
                <a:srgbClr val="000090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 lvl="1"/>
            <a:endParaRPr lang="en-GB" dirty="0" smtClean="0">
              <a:solidFill>
                <a:srgbClr val="000090"/>
              </a:solidFill>
            </a:endParaRPr>
          </a:p>
          <a:p>
            <a:pPr>
              <a:buNone/>
            </a:pP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3074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9106" y="-278415"/>
            <a:ext cx="2009775" cy="2009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90"/>
                </a:solidFill>
              </a:rPr>
              <a:t>CE Drawings for CDR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Lucida Grande"/>
              <a:buChar char="➝"/>
            </a:pPr>
            <a:r>
              <a:rPr lang="en-GB" dirty="0" smtClean="0">
                <a:solidFill>
                  <a:srgbClr val="000090"/>
                </a:solidFill>
              </a:rPr>
              <a:t>11 drawings have been circulated for </a:t>
            </a:r>
            <a:r>
              <a:rPr lang="en-GB" dirty="0" smtClean="0">
                <a:solidFill>
                  <a:srgbClr val="000090"/>
                </a:solidFill>
              </a:rPr>
              <a:t>approval</a:t>
            </a:r>
            <a:r>
              <a:rPr lang="en-GB" dirty="0" smtClean="0">
                <a:solidFill>
                  <a:srgbClr val="000090"/>
                </a:solidFill>
              </a:rPr>
              <a:t> via CERN EDMS</a:t>
            </a:r>
            <a:endParaRPr lang="en-GB" dirty="0" smtClean="0">
              <a:solidFill>
                <a:srgbClr val="000090"/>
              </a:solidFill>
            </a:endParaRPr>
          </a:p>
          <a:p>
            <a:pPr>
              <a:buClr>
                <a:srgbClr val="FF0000"/>
              </a:buClr>
              <a:buFont typeface="Lucida Grande"/>
              <a:buChar char="➝"/>
            </a:pPr>
            <a:r>
              <a:rPr lang="en-GB" dirty="0" smtClean="0">
                <a:solidFill>
                  <a:srgbClr val="000090"/>
                </a:solidFill>
              </a:rPr>
              <a:t>These </a:t>
            </a:r>
            <a:r>
              <a:rPr lang="en-GB" dirty="0" smtClean="0">
                <a:solidFill>
                  <a:srgbClr val="000090"/>
                </a:solidFill>
              </a:rPr>
              <a:t>drawings </a:t>
            </a:r>
            <a:r>
              <a:rPr lang="en-GB" dirty="0" smtClean="0">
                <a:solidFill>
                  <a:srgbClr val="000090"/>
                </a:solidFill>
              </a:rPr>
              <a:t>are now frozen to allowing drafting of CDR </a:t>
            </a:r>
            <a:r>
              <a:rPr lang="en-GB" dirty="0" smtClean="0">
                <a:solidFill>
                  <a:srgbClr val="000090"/>
                </a:solidFill>
              </a:rPr>
              <a:t>and costing exercises</a:t>
            </a:r>
          </a:p>
          <a:p>
            <a:pPr>
              <a:buClr>
                <a:srgbClr val="FF0000"/>
              </a:buClr>
              <a:buFont typeface="Lucida Grande"/>
              <a:buChar char="➝"/>
            </a:pPr>
            <a:r>
              <a:rPr lang="en-GB" dirty="0" smtClean="0">
                <a:solidFill>
                  <a:srgbClr val="000090"/>
                </a:solidFill>
              </a:rPr>
              <a:t>Some requested changes will </a:t>
            </a:r>
            <a:r>
              <a:rPr lang="en-GB" dirty="0" smtClean="0">
                <a:solidFill>
                  <a:srgbClr val="000090"/>
                </a:solidFill>
              </a:rPr>
              <a:t>be made later during the Technical Design phase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b="1268"/>
          <a:stretch>
            <a:fillRect/>
          </a:stretch>
        </p:blipFill>
        <p:spPr>
          <a:xfrm>
            <a:off x="5769" y="0"/>
            <a:ext cx="9138231" cy="6356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0231"/>
            <a:ext cx="8229600" cy="4875701"/>
          </a:xfrm>
        </p:spPr>
        <p:txBody>
          <a:bodyPr>
            <a:noAutofit/>
          </a:bodyPr>
          <a:lstStyle/>
          <a:p>
            <a:r>
              <a:rPr lang="en-GB" sz="2800" baseline="0" dirty="0" smtClean="0">
                <a:solidFill>
                  <a:srgbClr val="000090"/>
                </a:solidFill>
              </a:rPr>
              <a:t>Most important drawing for costing</a:t>
            </a:r>
          </a:p>
          <a:p>
            <a:r>
              <a:rPr lang="en-GB" sz="2800" baseline="0" dirty="0" smtClean="0">
                <a:solidFill>
                  <a:srgbClr val="000090"/>
                </a:solidFill>
              </a:rPr>
              <a:t>Tunnel length includes all tunnels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Site length is the amount of land needed to build CLIC</a:t>
            </a:r>
            <a:endParaRPr lang="en-GB" sz="2800" baseline="0" dirty="0" smtClean="0">
              <a:solidFill>
                <a:srgbClr val="000090"/>
              </a:solidFill>
            </a:endParaRPr>
          </a:p>
          <a:p>
            <a:r>
              <a:rPr lang="en-GB" sz="2800" baseline="0" dirty="0" smtClean="0">
                <a:solidFill>
                  <a:srgbClr val="000090"/>
                </a:solidFill>
              </a:rPr>
              <a:t>Colour code: 		Purple interaction region</a:t>
            </a:r>
          </a:p>
          <a:p>
            <a:pPr>
              <a:buNone/>
            </a:pPr>
            <a:r>
              <a:rPr lang="en-GB" sz="2800" baseline="0" dirty="0" smtClean="0">
                <a:solidFill>
                  <a:srgbClr val="000090"/>
                </a:solidFill>
              </a:rPr>
              <a:t>							Blue BDS</a:t>
            </a:r>
          </a:p>
          <a:p>
            <a:pPr>
              <a:buNone/>
            </a:pPr>
            <a:r>
              <a:rPr lang="en-GB" sz="2800" dirty="0" smtClean="0">
                <a:solidFill>
                  <a:srgbClr val="000090"/>
                </a:solidFill>
              </a:rPr>
              <a:t>							</a:t>
            </a:r>
            <a:r>
              <a:rPr lang="en-GB" sz="2800" baseline="0" dirty="0" smtClean="0">
                <a:solidFill>
                  <a:srgbClr val="000090"/>
                </a:solidFill>
              </a:rPr>
              <a:t>Green injection complex</a:t>
            </a:r>
          </a:p>
          <a:p>
            <a:pPr>
              <a:buNone/>
            </a:pPr>
            <a:r>
              <a:rPr lang="en-GB" sz="2800" baseline="0" dirty="0" smtClean="0">
                <a:solidFill>
                  <a:srgbClr val="000090"/>
                </a:solidFill>
              </a:rPr>
              <a:t>							Dark pink 500Gev option</a:t>
            </a:r>
          </a:p>
          <a:p>
            <a:pPr>
              <a:buNone/>
            </a:pPr>
            <a:r>
              <a:rPr lang="en-GB" sz="2800" dirty="0" smtClean="0">
                <a:solidFill>
                  <a:srgbClr val="000090"/>
                </a:solidFill>
              </a:rPr>
              <a:t>							</a:t>
            </a:r>
            <a:r>
              <a:rPr lang="en-GB" sz="2800" baseline="0" dirty="0" smtClean="0">
                <a:solidFill>
                  <a:srgbClr val="000090"/>
                </a:solidFill>
              </a:rPr>
              <a:t>Light pink 3TeV option</a:t>
            </a:r>
          </a:p>
          <a:p>
            <a:pPr>
              <a:buNone/>
            </a:pPr>
            <a:endParaRPr lang="en-GB" sz="2800" baseline="0" dirty="0" smtClean="0">
              <a:solidFill>
                <a:srgbClr val="000090"/>
              </a:solidFill>
            </a:endParaRPr>
          </a:p>
          <a:p>
            <a:endParaRPr lang="en-GB" sz="2800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08" y="244359"/>
          <a:ext cx="9174409" cy="5029200"/>
        </p:xfrm>
        <a:graphic>
          <a:graphicData uri="http://schemas.openxmlformats.org/presentationml/2006/ole">
            <p:oleObj spid="_x0000_s54274" name="Acrobat Document" r:id="rId3" imgW="23212187" imgH="12715875" progId="AcroExch.Document.7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itle 1"/>
          <p:cNvSpPr txBox="1">
            <a:spLocks noGrp="1"/>
          </p:cNvSpPr>
          <p:nvPr>
            <p:ph idx="1"/>
          </p:nvPr>
        </p:nvSpPr>
        <p:spPr>
          <a:xfrm>
            <a:off x="197069" y="1600200"/>
            <a:ext cx="8489731" cy="45259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Long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profile for CDR agreed in 2010 :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lang="en-US" sz="3300" dirty="0" smtClean="0">
                <a:latin typeface="+mj-lt"/>
                <a:ea typeface="+mj-ea"/>
                <a:cs typeface="+mj-cs"/>
              </a:rPr>
              <a:t>Laser straight tunnels (not horizontal like ILC)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Tunnel passes through the Gland depression i.e. same depth as ILC RDR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3300" dirty="0" smtClean="0">
                <a:latin typeface="+mj-lt"/>
                <a:ea typeface="+mj-ea"/>
                <a:cs typeface="+mj-cs"/>
              </a:rPr>
              <a:t>3</a:t>
            </a:r>
            <a:r>
              <a:rPr lang="en-US" sz="3300" baseline="0" dirty="0" smtClean="0">
                <a:latin typeface="+mj-lt"/>
                <a:ea typeface="+mj-ea"/>
                <a:cs typeface="+mj-cs"/>
              </a:rPr>
              <a:t>TeV machine enters into Limestone </a:t>
            </a:r>
            <a:r>
              <a:rPr lang="en-US" sz="3300" baseline="0" dirty="0" smtClean="0">
                <a:latin typeface="+mj-lt"/>
                <a:ea typeface="+mj-ea"/>
                <a:cs typeface="+mj-cs"/>
              </a:rPr>
              <a:t>rock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3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Water transfer from lake needs to be removed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-1" y="134010"/>
          <a:ext cx="9139245" cy="6455979"/>
        </p:xfrm>
        <a:graphic>
          <a:graphicData uri="http://schemas.openxmlformats.org/presentationml/2006/ole">
            <p:oleObj spid="_x0000_s33793" name="Acrobat Document" r:id="rId4" imgW="11344275" imgH="8019931" progId="AcroExch.Document.7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638394" y="5169938"/>
            <a:ext cx="938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70cm</a:t>
            </a:r>
            <a:endParaRPr lang="en-GB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Cross section has been increased from 4.5m to 5.6m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5.6m is the standard size for European subways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Power converter community requested a lot more space =&gt;</a:t>
            </a:r>
            <a:r>
              <a:rPr lang="en-GB" baseline="0" dirty="0" smtClean="0">
                <a:solidFill>
                  <a:srgbClr val="000090"/>
                </a:solidFill>
              </a:rPr>
              <a:t> increase diameter of tunnel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Use of transversal ventilation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CV pipes in slab are now isolated from machine by a compressible filler</a:t>
            </a:r>
          </a:p>
          <a:p>
            <a:r>
              <a:rPr lang="en-GB" baseline="0" dirty="0" smtClean="0">
                <a:solidFill>
                  <a:srgbClr val="000090"/>
                </a:solidFill>
              </a:rPr>
              <a:t>Cable trays are not </a:t>
            </a:r>
            <a:r>
              <a:rPr lang="en-GB" baseline="0" dirty="0" smtClean="0">
                <a:solidFill>
                  <a:srgbClr val="000090"/>
                </a:solidFill>
              </a:rPr>
              <a:t>individually labelled </a:t>
            </a:r>
            <a:r>
              <a:rPr lang="en-GB" baseline="0" dirty="0" smtClean="0">
                <a:solidFill>
                  <a:srgbClr val="000090"/>
                </a:solidFill>
              </a:rPr>
              <a:t>for now</a:t>
            </a:r>
            <a:endParaRPr lang="en-GB" dirty="0" smtClean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BBC-A80E-B143-9FDB-149ED2838ED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888</Words>
  <Application>Microsoft Office PowerPoint</Application>
  <PresentationFormat>On-screen Show (4:3)</PresentationFormat>
  <Paragraphs>166</Paragraphs>
  <Slides>28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Office Theme</vt:lpstr>
      <vt:lpstr>Adobe Acrobat Document</vt:lpstr>
      <vt:lpstr>Microsoft Office Excel 97-2003 Worksheet</vt:lpstr>
      <vt:lpstr>Acrobat Document</vt:lpstr>
      <vt:lpstr>CLIC Civil Engineering and Services     - CDR chapter structure  -  CE drawings for CDR  - Other services  - Conclusion and next steps</vt:lpstr>
      <vt:lpstr>CLIC CDR Chapter</vt:lpstr>
      <vt:lpstr>CE Drawings for CDR</vt:lpstr>
      <vt:lpstr>Slide 4</vt:lpstr>
      <vt:lpstr>Comments</vt:lpstr>
      <vt:lpstr>Slide 6</vt:lpstr>
      <vt:lpstr>Comments</vt:lpstr>
      <vt:lpstr>Slide 8</vt:lpstr>
      <vt:lpstr>Comments</vt:lpstr>
      <vt:lpstr>Slide 10</vt:lpstr>
      <vt:lpstr>Comments</vt:lpstr>
      <vt:lpstr>Slide 12</vt:lpstr>
      <vt:lpstr>Comments</vt:lpstr>
      <vt:lpstr>Slide 14</vt:lpstr>
      <vt:lpstr>Comments</vt:lpstr>
      <vt:lpstr>Slide 16</vt:lpstr>
      <vt:lpstr>Comments</vt:lpstr>
      <vt:lpstr>Slide 18</vt:lpstr>
      <vt:lpstr>Comments</vt:lpstr>
      <vt:lpstr>Slide 20</vt:lpstr>
      <vt:lpstr>Comments</vt:lpstr>
      <vt:lpstr>Slide 22</vt:lpstr>
      <vt:lpstr>Comments</vt:lpstr>
      <vt:lpstr>Slide 24</vt:lpstr>
      <vt:lpstr>Comments</vt:lpstr>
      <vt:lpstr>Slide 26</vt:lpstr>
      <vt:lpstr>Comments</vt:lpstr>
      <vt:lpstr>Conclusions and roadmap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Engineering and  Services for MDI</dc:title>
  <dc:creator>Martin Gastal</dc:creator>
  <cp:lastModifiedBy>josborne</cp:lastModifiedBy>
  <cp:revision>23</cp:revision>
  <dcterms:created xsi:type="dcterms:W3CDTF">2010-09-24T08:37:03Z</dcterms:created>
  <dcterms:modified xsi:type="dcterms:W3CDTF">2010-10-14T08:42:05Z</dcterms:modified>
</cp:coreProperties>
</file>