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3"/>
  </p:notesMasterIdLst>
  <p:handoutMasterIdLst>
    <p:handoutMasterId r:id="rId54"/>
  </p:handoutMasterIdLst>
  <p:sldIdLst>
    <p:sldId id="355" r:id="rId2"/>
    <p:sldId id="356" r:id="rId3"/>
    <p:sldId id="348" r:id="rId4"/>
    <p:sldId id="349" r:id="rId5"/>
    <p:sldId id="357" r:id="rId6"/>
    <p:sldId id="258" r:id="rId7"/>
    <p:sldId id="288" r:id="rId8"/>
    <p:sldId id="259" r:id="rId9"/>
    <p:sldId id="260" r:id="rId10"/>
    <p:sldId id="261" r:id="rId11"/>
    <p:sldId id="262" r:id="rId12"/>
    <p:sldId id="314" r:id="rId13"/>
    <p:sldId id="263" r:id="rId14"/>
    <p:sldId id="266" r:id="rId15"/>
    <p:sldId id="329" r:id="rId16"/>
    <p:sldId id="332" r:id="rId17"/>
    <p:sldId id="331" r:id="rId18"/>
    <p:sldId id="268" r:id="rId19"/>
    <p:sldId id="271" r:id="rId20"/>
    <p:sldId id="330" r:id="rId21"/>
    <p:sldId id="335" r:id="rId22"/>
    <p:sldId id="336" r:id="rId23"/>
    <p:sldId id="272" r:id="rId24"/>
    <p:sldId id="275" r:id="rId25"/>
    <p:sldId id="339" r:id="rId26"/>
    <p:sldId id="340" r:id="rId27"/>
    <p:sldId id="276" r:id="rId28"/>
    <p:sldId id="279" r:id="rId29"/>
    <p:sldId id="337" r:id="rId30"/>
    <p:sldId id="338" r:id="rId31"/>
    <p:sldId id="280" r:id="rId32"/>
    <p:sldId id="283" r:id="rId33"/>
    <p:sldId id="341" r:id="rId34"/>
    <p:sldId id="342" r:id="rId35"/>
    <p:sldId id="343" r:id="rId36"/>
    <p:sldId id="346" r:id="rId37"/>
    <p:sldId id="290" r:id="rId38"/>
    <p:sldId id="291" r:id="rId39"/>
    <p:sldId id="292" r:id="rId40"/>
    <p:sldId id="293" r:id="rId41"/>
    <p:sldId id="294" r:id="rId42"/>
    <p:sldId id="312" r:id="rId43"/>
    <p:sldId id="328" r:id="rId44"/>
    <p:sldId id="350" r:id="rId45"/>
    <p:sldId id="351" r:id="rId46"/>
    <p:sldId id="352" r:id="rId47"/>
    <p:sldId id="353" r:id="rId48"/>
    <p:sldId id="354" r:id="rId49"/>
    <p:sldId id="307" r:id="rId50"/>
    <p:sldId id="313" r:id="rId51"/>
    <p:sldId id="344" r:id="rId5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3333" autoAdjust="0"/>
  </p:normalViewPr>
  <p:slideViewPr>
    <p:cSldViewPr>
      <p:cViewPr varScale="1">
        <p:scale>
          <a:sx n="61" d="100"/>
          <a:sy n="61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446BD-C42C-4ECB-9502-8EF7299F3ED5}" type="datetimeFigureOut">
              <a:rPr lang="el-GR" smtClean="0"/>
              <a:pPr/>
              <a:t>20/10/2010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F7023-B887-417B-B7BA-6E0A3CA0F66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2F655-E1A7-4BD8-9F06-D3BE98E59D5E}" type="datetimeFigureOut">
              <a:rPr lang="el-GR" smtClean="0"/>
              <a:pPr/>
              <a:t>20/10/2010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32EFF-8676-4871-AE9B-9C8BDC6A7D1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41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18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23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27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31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CLIC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32EFF-8676-4871-AE9B-9C8BDC6A7D14}" type="slidenum">
              <a:rPr lang="el-GR" smtClean="0"/>
              <a:pPr/>
              <a:t>37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F2A4F-27AE-4970-A51C-481B8CAEA59A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15E-1931-4D90-BDED-4CDA5F424394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ACD-B868-4720-8886-EE64B3CF6E6C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4038600" cy="241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9988"/>
            <a:ext cx="403860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7162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5/10/10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620000" y="6629400"/>
            <a:ext cx="1066800" cy="228600"/>
          </a:xfrm>
        </p:spPr>
        <p:txBody>
          <a:bodyPr/>
          <a:lstStyle>
            <a:lvl1pPr>
              <a:defRPr smtClean="0"/>
            </a:lvl1pPr>
          </a:lstStyle>
          <a:p>
            <a:fld id="{82D66AB7-6F49-FA4B-BB0B-20ACF9D822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00FE5-B880-46E8-90D7-9E32AF27FA11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5777-C1AE-45B8-9AE3-5A735DDF92FC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D7A8-A1F2-437E-8C38-89E70F76343C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3AEF3-3888-48C1-B5B7-140906C5F022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2AA3F-BA75-4D79-8C77-AB1B890C6774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93D7-D8F5-4761-B990-4A67D0BEEE57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1F01-6F6D-4EBD-803C-A812F902BF8D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FF95-8E06-4F9E-9952-EF3EA10D9B66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B00D2-8D1F-4E00-B978-7305B56FF69E}" type="datetime1">
              <a:rPr lang="el-GR" smtClean="0"/>
              <a:pPr/>
              <a:t>20/10/2010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5/10/10  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805B0-A91D-4617-B58F-8386447DE2B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6725" y="1957388"/>
            <a:ext cx="7407275" cy="1471612"/>
          </a:xfrm>
        </p:spPr>
        <p:txBody>
          <a:bodyPr/>
          <a:lstStyle/>
          <a:p>
            <a:r>
              <a:rPr lang="en-US" dirty="0" smtClean="0"/>
              <a:t>		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7133" y="2276872"/>
            <a:ext cx="7407275" cy="1752600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HeadTail</a:t>
            </a:r>
            <a:r>
              <a:rPr lang="en-US" dirty="0" smtClean="0"/>
              <a:t> simulations for the impedance</a:t>
            </a:r>
            <a:r>
              <a:rPr lang="en-US" baseline="-25000" dirty="0" smtClean="0"/>
              <a:t> </a:t>
            </a:r>
            <a:r>
              <a:rPr lang="en-US" dirty="0" smtClean="0"/>
              <a:t>in the CLIC-DRs</a:t>
            </a:r>
            <a:endParaRPr lang="el-GR" baseline="-25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4390072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E.Koukovini-Platia</a:t>
            </a:r>
            <a:endParaRPr lang="en-US" sz="2000" dirty="0" smtClean="0"/>
          </a:p>
          <a:p>
            <a:pPr algn="ctr"/>
            <a:r>
              <a:rPr lang="en-US" sz="2000" dirty="0" smtClean="0"/>
              <a:t>NTUA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G. </a:t>
            </a:r>
            <a:r>
              <a:rPr lang="en-US" sz="2000" dirty="0" err="1" smtClean="0"/>
              <a:t>Rumolo</a:t>
            </a:r>
            <a:r>
              <a:rPr lang="en-US" sz="2000" dirty="0" smtClean="0"/>
              <a:t>, </a:t>
            </a:r>
            <a:r>
              <a:rPr lang="en-US" sz="2000" dirty="0" err="1" smtClean="0"/>
              <a:t>B.Salvant</a:t>
            </a:r>
            <a:r>
              <a:rPr lang="en-US" sz="2000" dirty="0" smtClean="0"/>
              <a:t>, K. </a:t>
            </a:r>
            <a:r>
              <a:rPr lang="en-US" sz="2000" dirty="0" err="1" smtClean="0"/>
              <a:t>Shing</a:t>
            </a:r>
            <a:r>
              <a:rPr lang="en-US" sz="2000" dirty="0" smtClean="0"/>
              <a:t> Bruce Li, </a:t>
            </a:r>
            <a:r>
              <a:rPr lang="en-US" sz="2000" dirty="0" err="1" smtClean="0"/>
              <a:t>N.Mounet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000" dirty="0" smtClean="0"/>
              <a:t>CERN</a:t>
            </a:r>
            <a:endParaRPr lang="el-GR" sz="20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International Workshop on Linear Colliders         21/10/10      </a:t>
            </a:r>
            <a:endParaRPr lang="el-GR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408712" y="-171400"/>
            <a:ext cx="3635896" cy="548680"/>
          </a:xfrm>
        </p:spPr>
        <p:txBody>
          <a:bodyPr>
            <a:normAutofit/>
          </a:bodyPr>
          <a:lstStyle/>
          <a:p>
            <a:r>
              <a:rPr lang="en-US" dirty="0" smtClean="0"/>
              <a:t>Vertical plane</a:t>
            </a:r>
            <a:endParaRPr 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10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5292080" y="24928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Regular FFT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364088" y="500388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Sussix</a:t>
            </a:r>
            <a:r>
              <a:rPr lang="en-US" dirty="0" smtClean="0"/>
              <a:t> FFT</a:t>
            </a:r>
            <a:endParaRPr lang="el-GR" dirty="0"/>
          </a:p>
        </p:txBody>
      </p:sp>
      <p:sp>
        <p:nvSpPr>
          <p:cNvPr id="27" name="TextBox 26"/>
          <p:cNvSpPr txBox="1"/>
          <p:nvPr/>
        </p:nvSpPr>
        <p:spPr>
          <a:xfrm>
            <a:off x="6084168" y="3369186"/>
            <a:ext cx="3203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Instability threshold (TMCI)</a:t>
            </a:r>
          </a:p>
          <a:p>
            <a:r>
              <a:rPr lang="en-US" sz="2000" b="1" dirty="0" smtClean="0"/>
              <a:t>11 </a:t>
            </a:r>
            <a:r>
              <a:rPr lang="en-US" sz="2000" b="1" dirty="0" err="1" smtClean="0"/>
              <a:t>MOhm</a:t>
            </a:r>
            <a:r>
              <a:rPr lang="en-US" sz="2000" b="1" dirty="0" smtClean="0"/>
              <a:t>/m</a:t>
            </a:r>
            <a:endParaRPr lang="el-GR" sz="2000" b="1" dirty="0"/>
          </a:p>
        </p:txBody>
      </p:sp>
      <p:pic>
        <p:nvPicPr>
          <p:cNvPr id="23" name="Picture 22" descr="Qy_imp_regFFT_n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5220072" cy="3312368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3203848" y="2420888"/>
            <a:ext cx="2664296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2735796" y="2312876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Qy_imp_sussixFFT_n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84984"/>
            <a:ext cx="5220072" cy="3501008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V="1">
            <a:off x="3275856" y="4005064"/>
            <a:ext cx="2664296" cy="19168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2758108" y="5863580"/>
            <a:ext cx="10354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716503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Classical and </a:t>
            </a:r>
            <a:r>
              <a:rPr lang="en-US" sz="2000" dirty="0" err="1" smtClean="0"/>
              <a:t>Sussix</a:t>
            </a:r>
            <a:r>
              <a:rPr lang="en-US" sz="2000" dirty="0" smtClean="0"/>
              <a:t>  algorithms used for Fourier analysis of the coherent vertical motion</a:t>
            </a:r>
            <a:endParaRPr lang="el-GR" sz="2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04048" y="216024"/>
            <a:ext cx="4139952" cy="1196752"/>
          </a:xfrm>
        </p:spPr>
        <p:txBody>
          <a:bodyPr>
            <a:normAutofit fontScale="90000"/>
          </a:bodyPr>
          <a:lstStyle/>
          <a:p>
            <a:r>
              <a:rPr lang="en-US" sz="2700" u="sng" dirty="0" smtClean="0"/>
              <a:t>Mode spectrum of the horizontal and vertical coherent motion as a function of impedance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l-GR" sz="3200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11</a:t>
            </a:fld>
            <a:endParaRPr lang="el-GR" dirty="0"/>
          </a:p>
        </p:txBody>
      </p:sp>
      <p:pic>
        <p:nvPicPr>
          <p:cNvPr id="11" name="Picture 10" descr="tuneshift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76056" cy="3284984"/>
          </a:xfrm>
          <a:prstGeom prst="rect">
            <a:avLst/>
          </a:prstGeom>
        </p:spPr>
      </p:pic>
      <p:pic>
        <p:nvPicPr>
          <p:cNvPr id="12" name="Picture 11" descr="tuneshif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5076056" cy="33569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48472" y="2987660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20480" y="65160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2135172"/>
            <a:ext cx="399593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Plot all the tunes (Q-</a:t>
            </a:r>
            <a:r>
              <a:rPr lang="en-US" sz="2000" dirty="0" err="1" smtClean="0"/>
              <a:t>Qx</a:t>
            </a:r>
            <a:r>
              <a:rPr lang="en-US" sz="2000" dirty="0" smtClean="0"/>
              <a:t>)/Qs and (Q-</a:t>
            </a:r>
            <a:r>
              <a:rPr lang="en-US" sz="2000" dirty="0" err="1" smtClean="0"/>
              <a:t>Qy</a:t>
            </a:r>
            <a:r>
              <a:rPr lang="en-US" sz="2000" dirty="0" smtClean="0"/>
              <a:t>)/Qs with impedance, from the </a:t>
            </a:r>
            <a:r>
              <a:rPr lang="en-US" sz="2000" dirty="0" err="1" smtClean="0"/>
              <a:t>Sussix</a:t>
            </a:r>
            <a:r>
              <a:rPr lang="en-US" sz="2000" dirty="0" smtClean="0"/>
              <a:t> results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spectrum represents the natural coherent oscillation modes of the bunch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movement of the modes due to impedance can cause them to merge and lead to an instability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The mode 0 is observed to couple with mode -1 in both planes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Causing a TMCI instability </a:t>
            </a:r>
            <a:endParaRPr lang="el-GR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12</a:t>
            </a:fld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51520" y="1628800"/>
          <a:ext cx="4464496" cy="1131844"/>
        </p:xfrm>
        <a:graphic>
          <a:graphicData uri="http://schemas.openxmlformats.org/presentationml/2006/ole">
            <p:oleObj spid="_x0000_s59394" name="Equation" r:id="rId4" imgW="1803240" imgH="45720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51520" y="3429000"/>
          <a:ext cx="1728192" cy="565591"/>
        </p:xfrm>
        <a:graphic>
          <a:graphicData uri="http://schemas.openxmlformats.org/presentationml/2006/ole">
            <p:oleObj spid="_x0000_s59395" name="Equation" r:id="rId5" imgW="698400" imgH="228600" progId="Equation.DSMT4">
              <p:embed/>
            </p:oleObj>
          </a:graphicData>
        </a:graphic>
      </p:graphicFrame>
      <p:sp>
        <p:nvSpPr>
          <p:cNvPr id="12" name="Right Brace 11"/>
          <p:cNvSpPr/>
          <p:nvPr/>
        </p:nvSpPr>
        <p:spPr>
          <a:xfrm>
            <a:off x="5292080" y="1628800"/>
            <a:ext cx="576064" cy="23042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228184" y="2420888"/>
          <a:ext cx="1728192" cy="634846"/>
        </p:xfrm>
        <a:graphic>
          <a:graphicData uri="http://schemas.openxmlformats.org/presentationml/2006/ole">
            <p:oleObj spid="_x0000_s59396" name="Equation" r:id="rId6" imgW="622080" imgH="22860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228184" y="4037002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Above transition</a:t>
            </a:r>
            <a:endParaRPr lang="el-GR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6912260" y="3537012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769038" y="504838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68144" y="458112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positive chromaticity</a:t>
            </a:r>
            <a:endParaRPr lang="el-GR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55892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damping</a:t>
            </a:r>
            <a:endParaRPr lang="el-GR" sz="2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13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852936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9.2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5004048" y="1772816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88224" y="155679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Instability growth</a:t>
            </a:r>
            <a:endParaRPr lang="el-GR" dirty="0"/>
          </a:p>
        </p:txBody>
      </p:sp>
      <p:pic>
        <p:nvPicPr>
          <p:cNvPr id="8" name="Picture 7" descr="ftx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4644008" cy="3096005"/>
          </a:xfrm>
          <a:prstGeom prst="rect">
            <a:avLst/>
          </a:prstGeom>
        </p:spPr>
      </p:pic>
      <p:pic>
        <p:nvPicPr>
          <p:cNvPr id="9" name="Picture 8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548680"/>
            <a:ext cx="4320481" cy="2880320"/>
          </a:xfrm>
          <a:prstGeom prst="rect">
            <a:avLst/>
          </a:prstGeom>
        </p:spPr>
      </p:pic>
      <p:pic>
        <p:nvPicPr>
          <p:cNvPr id="10" name="Picture 9" descr="fty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61994"/>
            <a:ext cx="4644008" cy="3096005"/>
          </a:xfrm>
          <a:prstGeom prst="rect">
            <a:avLst/>
          </a:prstGeom>
        </p:spPr>
      </p:pic>
      <p:pic>
        <p:nvPicPr>
          <p:cNvPr id="11" name="Picture 10" descr="fty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43708" y="3861048"/>
            <a:ext cx="4405672" cy="2937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14</a:t>
            </a:fld>
            <a:endParaRPr lang="el-GR"/>
          </a:p>
        </p:txBody>
      </p:sp>
      <p:pic>
        <p:nvPicPr>
          <p:cNvPr id="8" name="Picture 7" descr="tuneshift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5004047" cy="3356991"/>
          </a:xfrm>
          <a:prstGeom prst="rect">
            <a:avLst/>
          </a:prstGeom>
        </p:spPr>
      </p:pic>
      <p:pic>
        <p:nvPicPr>
          <p:cNvPr id="9" name="Picture 8" descr="tuneshifty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573016"/>
            <a:ext cx="5004047" cy="3284983"/>
          </a:xfrm>
          <a:prstGeom prst="rect">
            <a:avLst/>
          </a:prstGeom>
        </p:spPr>
      </p:pic>
      <p:sp>
        <p:nvSpPr>
          <p:cNvPr id="11" name="Title 5"/>
          <p:cNvSpPr txBox="1">
            <a:spLocks/>
          </p:cNvSpPr>
          <p:nvPr/>
        </p:nvSpPr>
        <p:spPr>
          <a:xfrm>
            <a:off x="5004048" y="188640"/>
            <a:ext cx="4139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u="sng" dirty="0" smtClean="0"/>
              <a:t>Mode spectrum of the horizontal and vertical coherent motion as a function of impedance</a:t>
            </a:r>
            <a:endParaRPr kumimoji="0" lang="el-GR" sz="2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8472" y="3068960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3968" y="65160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3905761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no mode coupling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1 is damped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-1 gets unstable</a:t>
            </a:r>
          </a:p>
          <a:p>
            <a:endParaRPr lang="el-GR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2289066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no mode coupling observed, no TMCI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4088" y="5445224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Presence of chromaticity makes the modes move less, good for coupling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Another type of instability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Looking at hdtl.dat file (information along the bunch)</a:t>
            </a:r>
            <a:endParaRPr lang="el-GR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15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7236296" y="407707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y plane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-1 </a:t>
            </a:r>
            <a:endParaRPr lang="el-GR" sz="2000" dirty="0"/>
          </a:p>
        </p:txBody>
      </p:sp>
      <p:pic>
        <p:nvPicPr>
          <p:cNvPr id="13" name="Picture 12" descr="modehdtl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322" y="1652066"/>
            <a:ext cx="6858958" cy="480127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1619672" y="6523756"/>
            <a:ext cx="468052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60032" y="65160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 length</a:t>
            </a:r>
            <a:endParaRPr lang="el-GR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x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16</a:t>
            </a:fld>
            <a:endParaRPr lang="el-GR"/>
          </a:p>
        </p:txBody>
      </p:sp>
      <p:pic>
        <p:nvPicPr>
          <p:cNvPr id="10" name="Picture 9" descr="rate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10471"/>
            <a:ext cx="6996705" cy="5247529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899592" y="2996952"/>
            <a:ext cx="43204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563888" y="4653136"/>
            <a:ext cx="33123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92280" y="3021920"/>
            <a:ext cx="2051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x=1.88ms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&gt;~16MOhm/m</a:t>
            </a:r>
          </a:p>
          <a:p>
            <a:r>
              <a:rPr lang="en-US" sz="2000" dirty="0" smtClean="0"/>
              <a:t>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x</a:t>
            </a:r>
            <a:endParaRPr lang="el-GR" sz="2000" dirty="0" smtClean="0"/>
          </a:p>
          <a:p>
            <a:r>
              <a:rPr lang="en-US" sz="2000" dirty="0" smtClean="0"/>
              <a:t>unstable</a:t>
            </a:r>
            <a:endParaRPr lang="el-GR" sz="2000" dirty="0"/>
          </a:p>
        </p:txBody>
      </p:sp>
      <p:cxnSp>
        <p:nvCxnSpPr>
          <p:cNvPr id="21" name="Straight Arrow Connector 20"/>
          <p:cNvCxnSpPr>
            <a:endCxn id="24" idx="1"/>
          </p:cNvCxnSpPr>
          <p:nvPr/>
        </p:nvCxnSpPr>
        <p:spPr>
          <a:xfrm>
            <a:off x="5220072" y="5517232"/>
            <a:ext cx="2088232" cy="641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08304" y="5805264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~16MOhm/m</a:t>
            </a:r>
            <a:endParaRPr lang="el-GR" sz="2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y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17</a:t>
            </a:fld>
            <a:endParaRPr lang="el-GR"/>
          </a:p>
        </p:txBody>
      </p:sp>
      <p:pic>
        <p:nvPicPr>
          <p:cNvPr id="12" name="Picture 11" descr="rate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6852689" cy="513951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76256" y="2348880"/>
            <a:ext cx="2267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y=1.91ms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For impedances above ~3MOhm/m, 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-1 is dangerous leading to </a:t>
            </a:r>
            <a:r>
              <a:rPr lang="en-US" sz="2000" dirty="0" err="1" smtClean="0"/>
              <a:t>instablity</a:t>
            </a:r>
            <a:endParaRPr lang="en-US" sz="2000" dirty="0" smtClean="0"/>
          </a:p>
          <a:p>
            <a:endParaRPr lang="el-GR" sz="2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99592" y="5805264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439652" y="6057292"/>
            <a:ext cx="504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63688" y="5877272"/>
            <a:ext cx="5112568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64288" y="580526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~3MOhm/m</a:t>
            </a:r>
            <a:endParaRPr lang="el-GR" sz="20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18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852936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6672"/>
            <a:ext cx="4716016" cy="2952328"/>
          </a:xfrm>
          <a:prstGeom prst="rect">
            <a:avLst/>
          </a:prstGeom>
        </p:spPr>
      </p:pic>
      <p:pic>
        <p:nvPicPr>
          <p:cNvPr id="8" name="Picture 7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476672"/>
            <a:ext cx="4441676" cy="2961118"/>
          </a:xfrm>
          <a:prstGeom prst="rect">
            <a:avLst/>
          </a:prstGeom>
        </p:spPr>
      </p:pic>
      <p:pic>
        <p:nvPicPr>
          <p:cNvPr id="9" name="Picture 8" descr="fty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3988"/>
            <a:ext cx="4716016" cy="3144011"/>
          </a:xfrm>
          <a:prstGeom prst="rect">
            <a:avLst/>
          </a:prstGeom>
        </p:spPr>
      </p:pic>
      <p:pic>
        <p:nvPicPr>
          <p:cNvPr id="10" name="Picture 9" descr="fty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9" y="3861048"/>
            <a:ext cx="4392488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19</a:t>
            </a:fld>
            <a:endParaRPr lang="el-GR"/>
          </a:p>
        </p:txBody>
      </p:sp>
      <p:pic>
        <p:nvPicPr>
          <p:cNvPr id="10" name="Picture 9" descr="tuneshiftx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5004047" cy="3428999"/>
          </a:xfrm>
          <a:prstGeom prst="rect">
            <a:avLst/>
          </a:prstGeom>
        </p:spPr>
      </p:pic>
      <p:pic>
        <p:nvPicPr>
          <p:cNvPr id="11" name="Picture 10" descr="tuneshifty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501008"/>
            <a:ext cx="5004047" cy="3356991"/>
          </a:xfrm>
          <a:prstGeom prst="rect">
            <a:avLst/>
          </a:prstGeom>
        </p:spPr>
      </p:pic>
      <p:sp>
        <p:nvSpPr>
          <p:cNvPr id="9" name="Title 5"/>
          <p:cNvSpPr txBox="1">
            <a:spLocks/>
          </p:cNvSpPr>
          <p:nvPr/>
        </p:nvSpPr>
        <p:spPr>
          <a:xfrm>
            <a:off x="5076056" y="116632"/>
            <a:ext cx="4067944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u="sng" dirty="0" smtClean="0"/>
              <a:t>Mode spectrum of the horizontal and vertical coherent motion as a function of impedance</a:t>
            </a:r>
            <a:endParaRPr kumimoji="0" lang="el-GR" sz="2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8472" y="314096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48472" y="6525344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2564904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no mode coupling (TMCI)</a:t>
            </a:r>
            <a:endParaRPr lang="el-GR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292080" y="4409817"/>
            <a:ext cx="3851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As the chromaticity is increased , the main unstable mode changes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-2 gets unstable in the y plane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124744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Outline</a:t>
            </a:r>
            <a:endParaRPr lang="el-GR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916833"/>
            <a:ext cx="8229600" cy="49411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DRs parameters</a:t>
            </a:r>
          </a:p>
          <a:p>
            <a:r>
              <a:rPr lang="en-US" sz="2000" dirty="0" smtClean="0"/>
              <a:t>Head tail simulations for impedance</a:t>
            </a:r>
          </a:p>
          <a:p>
            <a:r>
              <a:rPr lang="en-US" sz="2000" dirty="0" smtClean="0"/>
              <a:t>Results</a:t>
            </a:r>
          </a:p>
          <a:p>
            <a:r>
              <a:rPr lang="en-US" sz="2000" dirty="0" smtClean="0"/>
              <a:t>Conclusions</a:t>
            </a:r>
          </a:p>
          <a:p>
            <a:r>
              <a:rPr lang="en-US" sz="2000" dirty="0" smtClean="0"/>
              <a:t>Studies on the resistive wall from a chamber with coating</a:t>
            </a:r>
          </a:p>
          <a:p>
            <a:r>
              <a:rPr lang="en-US" sz="2000" dirty="0" smtClean="0"/>
              <a:t>Future steps</a:t>
            </a:r>
            <a:endParaRPr lang="el-GR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36512" y="908720"/>
            <a:ext cx="4040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Looking at the hdtl.dat file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20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7236296" y="3068960"/>
            <a:ext cx="14756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y plane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 -2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another higher order mode</a:t>
            </a:r>
            <a:endParaRPr lang="el-GR" sz="2000" dirty="0"/>
          </a:p>
        </p:txBody>
      </p:sp>
      <p:pic>
        <p:nvPicPr>
          <p:cNvPr id="14" name="Picture 13" descr="modehdtl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796082"/>
            <a:ext cx="6858958" cy="480127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x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21</a:t>
            </a:fld>
            <a:endParaRPr lang="el-GR"/>
          </a:p>
        </p:txBody>
      </p:sp>
      <p:sp>
        <p:nvSpPr>
          <p:cNvPr id="18" name="TextBox 17"/>
          <p:cNvSpPr txBox="1"/>
          <p:nvPr/>
        </p:nvSpPr>
        <p:spPr>
          <a:xfrm>
            <a:off x="6804248" y="3021920"/>
            <a:ext cx="2339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x=1.88ms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rise time &gt; </a:t>
            </a:r>
            <a:r>
              <a:rPr lang="el-GR" sz="2000" dirty="0" smtClean="0"/>
              <a:t>τ</a:t>
            </a:r>
            <a:r>
              <a:rPr lang="en-US" sz="2000" dirty="0" smtClean="0"/>
              <a:t>x</a:t>
            </a:r>
            <a:endParaRPr lang="el-GR" sz="2000" dirty="0" smtClean="0"/>
          </a:p>
          <a:p>
            <a:r>
              <a:rPr lang="en-US" sz="2000" b="1" u="sng" dirty="0" smtClean="0"/>
              <a:t>stable</a:t>
            </a:r>
            <a:endParaRPr lang="el-GR" sz="2000" b="1" u="sng" dirty="0"/>
          </a:p>
        </p:txBody>
      </p:sp>
      <p:pic>
        <p:nvPicPr>
          <p:cNvPr id="12" name="Picture 11" descr="rate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280"/>
            <a:ext cx="6684960" cy="50137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y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22</a:t>
            </a:fld>
            <a:endParaRPr lang="el-GR"/>
          </a:p>
        </p:txBody>
      </p:sp>
      <p:sp>
        <p:nvSpPr>
          <p:cNvPr id="13" name="TextBox 12"/>
          <p:cNvSpPr txBox="1"/>
          <p:nvPr/>
        </p:nvSpPr>
        <p:spPr>
          <a:xfrm>
            <a:off x="7092280" y="3021920"/>
            <a:ext cx="20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y=1.91ms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&gt;~6MOhm/m 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y</a:t>
            </a:r>
          </a:p>
          <a:p>
            <a:r>
              <a:rPr lang="en-US" sz="2000" dirty="0" smtClean="0"/>
              <a:t>unstable</a:t>
            </a:r>
            <a:endParaRPr lang="el-GR" sz="2000" dirty="0" smtClean="0"/>
          </a:p>
          <a:p>
            <a:endParaRPr lang="el-GR" sz="2000" dirty="0"/>
          </a:p>
        </p:txBody>
      </p:sp>
      <p:pic>
        <p:nvPicPr>
          <p:cNvPr id="10" name="Picture 9" descr="rate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53117"/>
            <a:ext cx="6673177" cy="500488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827584" y="5445224"/>
            <a:ext cx="16561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979712" y="5877272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411760" y="5661248"/>
            <a:ext cx="4752528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64288" y="580526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~6MOhm/m</a:t>
            </a:r>
            <a:endParaRPr lang="el-GR" sz="2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23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924944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27.6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4716016" cy="3040431"/>
          </a:xfrm>
          <a:prstGeom prst="rect">
            <a:avLst/>
          </a:prstGeom>
        </p:spPr>
      </p:pic>
      <p:pic>
        <p:nvPicPr>
          <p:cNvPr id="8" name="Picture 7" descr="ftx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476672"/>
            <a:ext cx="4477680" cy="2985120"/>
          </a:xfrm>
          <a:prstGeom prst="rect">
            <a:avLst/>
          </a:prstGeom>
        </p:spPr>
      </p:pic>
      <p:pic>
        <p:nvPicPr>
          <p:cNvPr id="9" name="Picture 8" descr="fty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21968"/>
            <a:ext cx="5004048" cy="3336032"/>
          </a:xfrm>
          <a:prstGeom prst="rect">
            <a:avLst/>
          </a:prstGeom>
        </p:spPr>
      </p:pic>
      <p:pic>
        <p:nvPicPr>
          <p:cNvPr id="10" name="Picture 9" descr="fty1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3833664"/>
            <a:ext cx="453650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24</a:t>
            </a:fld>
            <a:endParaRPr lang="el-GR"/>
          </a:p>
        </p:txBody>
      </p:sp>
      <p:pic>
        <p:nvPicPr>
          <p:cNvPr id="8" name="Picture 7" descr="tuneshiftx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5004047" cy="3284983"/>
          </a:xfrm>
          <a:prstGeom prst="rect">
            <a:avLst/>
          </a:prstGeom>
        </p:spPr>
      </p:pic>
      <p:pic>
        <p:nvPicPr>
          <p:cNvPr id="9" name="Picture 8" descr="tuneshifty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501008"/>
            <a:ext cx="5004047" cy="3356991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5076056" y="188640"/>
            <a:ext cx="4067944" cy="764704"/>
          </a:xfrm>
        </p:spPr>
        <p:txBody>
          <a:bodyPr>
            <a:noAutofit/>
          </a:bodyPr>
          <a:lstStyle/>
          <a:p>
            <a:r>
              <a:rPr lang="en-US" sz="2400" u="sng" dirty="0" smtClean="0"/>
              <a:t>Mode spectrum of the horizontal and vertical motion as a function of impedance</a:t>
            </a:r>
            <a:endParaRPr lang="el-GR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48472" y="29969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3968" y="65160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42088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Gets harder to see the cause of the instability</a:t>
            </a:r>
            <a:endParaRPr lang="el-GR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5077633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As the chromaticity is increased, higher order modes are excited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x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25</a:t>
            </a:fld>
            <a:endParaRPr lang="el-GR"/>
          </a:p>
        </p:txBody>
      </p:sp>
      <p:sp>
        <p:nvSpPr>
          <p:cNvPr id="18" name="TextBox 17"/>
          <p:cNvSpPr txBox="1"/>
          <p:nvPr/>
        </p:nvSpPr>
        <p:spPr>
          <a:xfrm>
            <a:off x="6804248" y="3021920"/>
            <a:ext cx="2339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x=1.88ms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rise time &gt; </a:t>
            </a:r>
            <a:r>
              <a:rPr lang="el-GR" sz="2000" dirty="0" smtClean="0"/>
              <a:t>τ</a:t>
            </a:r>
            <a:r>
              <a:rPr lang="en-US" sz="2000" dirty="0" smtClean="0"/>
              <a:t>x</a:t>
            </a:r>
            <a:endParaRPr lang="el-GR" sz="2000" dirty="0" smtClean="0"/>
          </a:p>
          <a:p>
            <a:r>
              <a:rPr lang="en-US" sz="2000" b="1" u="sng" dirty="0" smtClean="0"/>
              <a:t>stable</a:t>
            </a:r>
            <a:endParaRPr lang="el-GR" sz="2000" b="1" u="sng" dirty="0"/>
          </a:p>
        </p:txBody>
      </p:sp>
      <p:pic>
        <p:nvPicPr>
          <p:cNvPr id="10" name="Picture 9" descr="rate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34289"/>
            <a:ext cx="6564948" cy="492371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y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26</a:t>
            </a:fld>
            <a:endParaRPr lang="el-GR"/>
          </a:p>
        </p:txBody>
      </p:sp>
      <p:sp>
        <p:nvSpPr>
          <p:cNvPr id="13" name="TextBox 12"/>
          <p:cNvSpPr txBox="1"/>
          <p:nvPr/>
        </p:nvSpPr>
        <p:spPr>
          <a:xfrm>
            <a:off x="7092280" y="3021920"/>
            <a:ext cx="20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y=1.91ms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&gt;~13MOhm/m 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y</a:t>
            </a:r>
          </a:p>
          <a:p>
            <a:r>
              <a:rPr lang="en-US" sz="2000" dirty="0" smtClean="0"/>
              <a:t>unstable</a:t>
            </a:r>
            <a:endParaRPr lang="el-GR" sz="2000" dirty="0" smtClean="0"/>
          </a:p>
          <a:p>
            <a:endParaRPr lang="el-GR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580526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~13MOhm/m</a:t>
            </a:r>
            <a:endParaRPr lang="el-GR" sz="2000" dirty="0"/>
          </a:p>
        </p:txBody>
      </p:sp>
      <p:pic>
        <p:nvPicPr>
          <p:cNvPr id="12" name="Picture 11" descr="rate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62281"/>
            <a:ext cx="6660958" cy="499571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899592" y="3717032"/>
            <a:ext cx="33123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2879812" y="5049180"/>
            <a:ext cx="2664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283968" y="5085184"/>
            <a:ext cx="2736304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27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839328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36.8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7.6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4644008" cy="3096005"/>
          </a:xfrm>
          <a:prstGeom prst="rect">
            <a:avLst/>
          </a:prstGeom>
        </p:spPr>
      </p:pic>
      <p:pic>
        <p:nvPicPr>
          <p:cNvPr id="8" name="Picture 7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5" y="476672"/>
            <a:ext cx="4428493" cy="2952328"/>
          </a:xfrm>
          <a:prstGeom prst="rect">
            <a:avLst/>
          </a:prstGeom>
        </p:spPr>
      </p:pic>
      <p:pic>
        <p:nvPicPr>
          <p:cNvPr id="9" name="Picture 8" descr="fty1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665984"/>
            <a:ext cx="4788024" cy="3192016"/>
          </a:xfrm>
          <a:prstGeom prst="rect">
            <a:avLst/>
          </a:prstGeom>
        </p:spPr>
      </p:pic>
      <p:pic>
        <p:nvPicPr>
          <p:cNvPr id="10" name="Picture 9" descr="fty1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3785658"/>
            <a:ext cx="4608512" cy="3072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28</a:t>
            </a:fld>
            <a:endParaRPr lang="el-GR"/>
          </a:p>
        </p:txBody>
      </p:sp>
      <p:pic>
        <p:nvPicPr>
          <p:cNvPr id="12" name="Picture 11" descr="tuneshifty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429000"/>
            <a:ext cx="5004047" cy="3428999"/>
          </a:xfrm>
          <a:prstGeom prst="rect">
            <a:avLst/>
          </a:prstGeom>
        </p:spPr>
      </p:pic>
      <p:pic>
        <p:nvPicPr>
          <p:cNvPr id="15" name="Picture 14" descr="tuneshiftx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5004047" cy="3284983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5004048" y="260648"/>
            <a:ext cx="4139952" cy="764704"/>
          </a:xfrm>
        </p:spPr>
        <p:txBody>
          <a:bodyPr>
            <a:noAutofit/>
          </a:bodyPr>
          <a:lstStyle/>
          <a:p>
            <a:r>
              <a:rPr lang="en-US" sz="2400" u="sng" dirty="0" smtClean="0"/>
              <a:t>Mode spectrum of the horizontal and vertical motion as a function of impedance</a:t>
            </a:r>
            <a:endParaRPr lang="el-GR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48472" y="29969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48472" y="6525344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x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29</a:t>
            </a:fld>
            <a:endParaRPr lang="el-GR"/>
          </a:p>
        </p:txBody>
      </p:sp>
      <p:sp>
        <p:nvSpPr>
          <p:cNvPr id="18" name="TextBox 17"/>
          <p:cNvSpPr txBox="1"/>
          <p:nvPr/>
        </p:nvSpPr>
        <p:spPr>
          <a:xfrm>
            <a:off x="6804248" y="3021920"/>
            <a:ext cx="2339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x=1.88ms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rise time &gt; </a:t>
            </a:r>
            <a:r>
              <a:rPr lang="el-GR" sz="2000" dirty="0" smtClean="0"/>
              <a:t>τ</a:t>
            </a:r>
            <a:r>
              <a:rPr lang="en-US" sz="2000" dirty="0" smtClean="0"/>
              <a:t>x</a:t>
            </a:r>
            <a:endParaRPr lang="el-GR" sz="2000" dirty="0" smtClean="0"/>
          </a:p>
          <a:p>
            <a:r>
              <a:rPr lang="en-US" sz="2000" b="1" u="sng" dirty="0" smtClean="0"/>
              <a:t>stable</a:t>
            </a:r>
            <a:endParaRPr lang="el-GR" sz="2000" b="1" u="sng" dirty="0"/>
          </a:p>
        </p:txBody>
      </p:sp>
      <p:pic>
        <p:nvPicPr>
          <p:cNvPr id="10" name="Picture 9" descr="rate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6297"/>
            <a:ext cx="6468937" cy="485170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latin typeface="Baskerville Semibold" pitchFamily="-108" charset="0"/>
              </a:rPr>
              <a:t>Updated list of parameters </a:t>
            </a:r>
            <a:r>
              <a:rPr lang="de-DE">
                <a:latin typeface="Baskerville Semibold" pitchFamily="-108" charset="0"/>
                <a:sym typeface="Symbol" pitchFamily="-108" charset="2"/>
              </a:rPr>
              <a:t>with the new lattice design at 3 TeV </a:t>
            </a:r>
            <a:endParaRPr lang="de-DE">
              <a:latin typeface="Baskerville Semibold" pitchFamily="-108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705600" y="6248400"/>
            <a:ext cx="2286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 err="1">
                <a:latin typeface="Helvetica Neue Light" pitchFamily="-108" charset="0"/>
              </a:rPr>
              <a:t>From</a:t>
            </a:r>
            <a:r>
              <a:rPr lang="de-DE" sz="1400" b="1" i="1" dirty="0">
                <a:latin typeface="Helvetica Neue Light" pitchFamily="-108" charset="0"/>
              </a:rPr>
              <a:t> Y. </a:t>
            </a:r>
            <a:r>
              <a:rPr lang="de-DE" sz="1400" b="1" i="1" dirty="0" err="1" smtClean="0">
                <a:latin typeface="Helvetica Neue Light" pitchFamily="-108" charset="0"/>
              </a:rPr>
              <a:t>Papaphilippou</a:t>
            </a:r>
            <a:r>
              <a:rPr lang="de-DE" sz="1400" b="1" i="1" dirty="0" smtClean="0">
                <a:latin typeface="Helvetica Neue Light" pitchFamily="-108" charset="0"/>
              </a:rPr>
              <a:t>,     G. </a:t>
            </a:r>
            <a:r>
              <a:rPr lang="de-DE" sz="1400" b="1" i="1" dirty="0" err="1" smtClean="0">
                <a:latin typeface="Helvetica Neue Light" pitchFamily="-108" charset="0"/>
              </a:rPr>
              <a:t>Rumolo</a:t>
            </a:r>
            <a:r>
              <a:rPr lang="de-DE" sz="1400" b="1" i="1" dirty="0" smtClean="0">
                <a:latin typeface="Helvetica Neue Light" pitchFamily="-108" charset="0"/>
              </a:rPr>
              <a:t>, CLIC‘09</a:t>
            </a:r>
            <a:endParaRPr lang="de-DE" sz="1400" b="1" i="1" dirty="0">
              <a:latin typeface="Helvetica Neue Light" pitchFamily="-108" charset="0"/>
            </a:endParaRPr>
          </a:p>
        </p:txBody>
      </p:sp>
      <p:pic>
        <p:nvPicPr>
          <p:cNvPr id="16388" name="Picture 6" descr="List-old3TeV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35020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List-new3TeV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5438" y="1219200"/>
            <a:ext cx="34337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4267200" y="2728913"/>
            <a:ext cx="977900" cy="638175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1" name="Text Box 4"/>
          <p:cNvSpPr txBox="1">
            <a:spLocks noChangeArrowheads="1"/>
          </p:cNvSpPr>
          <p:nvPr/>
        </p:nvSpPr>
        <p:spPr bwMode="auto">
          <a:xfrm>
            <a:off x="850900" y="5360988"/>
            <a:ext cx="71628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de-DE" sz="1600" dirty="0" smtClean="0">
                <a:latin typeface="Calibri" pitchFamily="-108" charset="0"/>
              </a:rPr>
              <a:t> Advantages</a:t>
            </a:r>
            <a:r>
              <a:rPr lang="de-DE" sz="1600" dirty="0">
                <a:latin typeface="Calibri" pitchFamily="-108" charset="0"/>
              </a:rPr>
              <a:t>: DA </a:t>
            </a:r>
            <a:r>
              <a:rPr lang="de-DE" sz="1600" dirty="0" err="1">
                <a:latin typeface="Calibri" pitchFamily="-108" charset="0"/>
              </a:rPr>
              <a:t>increased</a:t>
            </a:r>
            <a:r>
              <a:rPr lang="de-DE" sz="1600" dirty="0">
                <a:latin typeface="Calibri" pitchFamily="-108" charset="0"/>
              </a:rPr>
              <a:t>, </a:t>
            </a:r>
            <a:r>
              <a:rPr lang="de-DE" sz="1600" dirty="0" err="1">
                <a:latin typeface="Calibri" pitchFamily="-108" charset="0"/>
              </a:rPr>
              <a:t>magnet</a:t>
            </a:r>
            <a:r>
              <a:rPr lang="de-DE" sz="1600" dirty="0">
                <a:latin typeface="Calibri" pitchFamily="-108" charset="0"/>
              </a:rPr>
              <a:t> </a:t>
            </a:r>
            <a:r>
              <a:rPr lang="de-DE" sz="1600" dirty="0" err="1">
                <a:latin typeface="Calibri" pitchFamily="-108" charset="0"/>
              </a:rPr>
              <a:t>strength</a:t>
            </a:r>
            <a:r>
              <a:rPr lang="de-DE" sz="1600" dirty="0">
                <a:latin typeface="Calibri" pitchFamily="-108" charset="0"/>
              </a:rPr>
              <a:t> </a:t>
            </a:r>
            <a:r>
              <a:rPr lang="de-DE" sz="1600" dirty="0" err="1">
                <a:latin typeface="Calibri" pitchFamily="-108" charset="0"/>
              </a:rPr>
              <a:t>reduced</a:t>
            </a:r>
            <a:r>
              <a:rPr lang="de-DE" sz="1600" dirty="0">
                <a:latin typeface="Calibri" pitchFamily="-108" charset="0"/>
              </a:rPr>
              <a:t> to </a:t>
            </a:r>
            <a:r>
              <a:rPr lang="de-DE" sz="1600" dirty="0" err="1">
                <a:latin typeface="Calibri" pitchFamily="-108" charset="0"/>
              </a:rPr>
              <a:t>reasonable</a:t>
            </a:r>
            <a:r>
              <a:rPr lang="de-DE" sz="1600" dirty="0">
                <a:latin typeface="Calibri" pitchFamily="-108" charset="0"/>
              </a:rPr>
              <a:t>, </a:t>
            </a:r>
            <a:r>
              <a:rPr lang="de-DE" sz="1600" dirty="0" err="1">
                <a:latin typeface="Calibri" pitchFamily="-108" charset="0"/>
              </a:rPr>
              <a:t>reduced</a:t>
            </a:r>
            <a:r>
              <a:rPr lang="de-DE" sz="1600" dirty="0">
                <a:latin typeface="Calibri" pitchFamily="-108" charset="0"/>
              </a:rPr>
              <a:t> IBS </a:t>
            </a:r>
          </a:p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de-DE" sz="1600" dirty="0">
                <a:latin typeface="Calibri" pitchFamily="-108" charset="0"/>
              </a:rPr>
              <a:t> Relative to </a:t>
            </a:r>
            <a:r>
              <a:rPr lang="de-DE" sz="1600" dirty="0" err="1">
                <a:latin typeface="Calibri" pitchFamily="-108" charset="0"/>
              </a:rPr>
              <a:t>collective</a:t>
            </a:r>
            <a:r>
              <a:rPr lang="de-DE" sz="1600" dirty="0">
                <a:latin typeface="Calibri" pitchFamily="-108" charset="0"/>
              </a:rPr>
              <a:t> </a:t>
            </a:r>
            <a:r>
              <a:rPr lang="de-DE" sz="1600" dirty="0" err="1">
                <a:latin typeface="Calibri" pitchFamily="-108" charset="0"/>
              </a:rPr>
              <a:t>effects</a:t>
            </a:r>
            <a:r>
              <a:rPr lang="de-DE" sz="1600" dirty="0">
                <a:latin typeface="Calibri" pitchFamily="-108" charset="0"/>
              </a:rPr>
              <a:t> (</a:t>
            </a:r>
            <a:r>
              <a:rPr lang="de-DE" sz="1600" dirty="0" err="1">
                <a:latin typeface="Calibri" pitchFamily="-108" charset="0"/>
              </a:rPr>
              <a:t>main</a:t>
            </a:r>
            <a:r>
              <a:rPr lang="de-DE" sz="1600" dirty="0">
                <a:latin typeface="Calibri" pitchFamily="-108" charset="0"/>
              </a:rPr>
              <a:t> </a:t>
            </a:r>
            <a:r>
              <a:rPr lang="de-DE" sz="1600" dirty="0" err="1">
                <a:latin typeface="Calibri" pitchFamily="-108" charset="0"/>
              </a:rPr>
              <a:t>changes</a:t>
            </a:r>
            <a:r>
              <a:rPr lang="de-DE" sz="1600" dirty="0">
                <a:latin typeface="Calibri" pitchFamily="-108" charset="0"/>
              </a:rPr>
              <a:t>):</a:t>
            </a:r>
          </a:p>
          <a:p>
            <a:pPr lvl="1">
              <a:spcBef>
                <a:spcPct val="50000"/>
              </a:spcBef>
              <a:buFont typeface="Arial" pitchFamily="-108" charset="0"/>
              <a:buChar char="•"/>
            </a:pPr>
            <a:r>
              <a:rPr lang="de-DE" sz="1400" dirty="0">
                <a:latin typeface="Calibri" pitchFamily="-108" charset="0"/>
              </a:rPr>
              <a:t> </a:t>
            </a:r>
            <a:r>
              <a:rPr lang="de-DE" sz="1400" dirty="0" err="1">
                <a:latin typeface="Calibri" pitchFamily="-108" charset="0"/>
              </a:rPr>
              <a:t>Higher</a:t>
            </a:r>
            <a:r>
              <a:rPr lang="de-DE" sz="1400" dirty="0">
                <a:latin typeface="Calibri" pitchFamily="-108" charset="0"/>
              </a:rPr>
              <a:t> </a:t>
            </a:r>
            <a:r>
              <a:rPr lang="de-DE" sz="1400" dirty="0" err="1">
                <a:latin typeface="Calibri" pitchFamily="-108" charset="0"/>
              </a:rPr>
              <a:t>energy</a:t>
            </a:r>
            <a:r>
              <a:rPr lang="de-DE" sz="1400" dirty="0">
                <a:latin typeface="Calibri" pitchFamily="-108" charset="0"/>
              </a:rPr>
              <a:t>, larger horizontal </a:t>
            </a:r>
            <a:r>
              <a:rPr lang="de-DE" sz="1400" dirty="0" err="1">
                <a:latin typeface="Calibri" pitchFamily="-108" charset="0"/>
              </a:rPr>
              <a:t>emittance</a:t>
            </a:r>
            <a:r>
              <a:rPr lang="de-DE" sz="1400" dirty="0">
                <a:latin typeface="Calibri" pitchFamily="-108" charset="0"/>
              </a:rPr>
              <a:t> (good)</a:t>
            </a:r>
          </a:p>
          <a:p>
            <a:pPr lvl="1">
              <a:spcBef>
                <a:spcPct val="50000"/>
              </a:spcBef>
              <a:buFont typeface="Arial" pitchFamily="-108" charset="0"/>
              <a:buChar char="•"/>
            </a:pPr>
            <a:r>
              <a:rPr lang="de-DE" sz="1400" dirty="0">
                <a:latin typeface="Calibri" pitchFamily="-108" charset="0"/>
              </a:rPr>
              <a:t> </a:t>
            </a:r>
            <a:r>
              <a:rPr lang="de-DE" sz="1400" dirty="0" err="1">
                <a:latin typeface="Calibri" pitchFamily="-108" charset="0"/>
              </a:rPr>
              <a:t>Longer</a:t>
            </a:r>
            <a:r>
              <a:rPr lang="de-DE" sz="1400" dirty="0">
                <a:latin typeface="Calibri" pitchFamily="-108" charset="0"/>
              </a:rPr>
              <a:t> </a:t>
            </a:r>
            <a:r>
              <a:rPr lang="de-DE" sz="1400" dirty="0" err="1">
                <a:latin typeface="Calibri" pitchFamily="-108" charset="0"/>
              </a:rPr>
              <a:t>circumference</a:t>
            </a:r>
            <a:r>
              <a:rPr lang="de-DE" sz="1400" dirty="0">
                <a:latin typeface="Calibri" pitchFamily="-108" charset="0"/>
              </a:rPr>
              <a:t> (bad)</a:t>
            </a:r>
          </a:p>
        </p:txBody>
      </p: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5580063" y="885825"/>
            <a:ext cx="2622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alibri" pitchFamily="-108" charset="0"/>
              </a:rPr>
              <a:t>With combined function magnets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y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30</a:t>
            </a:fld>
            <a:endParaRPr lang="el-GR"/>
          </a:p>
        </p:txBody>
      </p:sp>
      <p:sp>
        <p:nvSpPr>
          <p:cNvPr id="13" name="TextBox 12"/>
          <p:cNvSpPr txBox="1"/>
          <p:nvPr/>
        </p:nvSpPr>
        <p:spPr>
          <a:xfrm>
            <a:off x="7092280" y="3021920"/>
            <a:ext cx="20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y=1.91ms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&gt;~16MOhm/m 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y</a:t>
            </a:r>
          </a:p>
          <a:p>
            <a:r>
              <a:rPr lang="en-US" sz="2000" dirty="0" smtClean="0"/>
              <a:t>unstable</a:t>
            </a:r>
            <a:endParaRPr lang="el-GR" sz="2000" dirty="0" smtClean="0"/>
          </a:p>
          <a:p>
            <a:endParaRPr lang="el-GR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580526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~16MOhm/m</a:t>
            </a:r>
            <a:endParaRPr lang="el-GR" sz="2000" dirty="0"/>
          </a:p>
        </p:txBody>
      </p:sp>
      <p:pic>
        <p:nvPicPr>
          <p:cNvPr id="12" name="Picture 11" descr="rate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280"/>
            <a:ext cx="6684960" cy="501372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899592" y="3284984"/>
            <a:ext cx="41044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491880" y="4797152"/>
            <a:ext cx="30243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004048" y="4797152"/>
            <a:ext cx="2160240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31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964552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4644008" cy="3096005"/>
          </a:xfrm>
          <a:prstGeom prst="rect">
            <a:avLst/>
          </a:prstGeom>
        </p:spPr>
      </p:pic>
      <p:pic>
        <p:nvPicPr>
          <p:cNvPr id="8" name="Picture 7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76672"/>
            <a:ext cx="4477680" cy="2985120"/>
          </a:xfrm>
          <a:prstGeom prst="rect">
            <a:avLst/>
          </a:prstGeom>
        </p:spPr>
      </p:pic>
      <p:pic>
        <p:nvPicPr>
          <p:cNvPr id="9" name="Picture 8" descr="fty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89040"/>
            <a:ext cx="4603439" cy="3068959"/>
          </a:xfrm>
          <a:prstGeom prst="rect">
            <a:avLst/>
          </a:prstGeom>
        </p:spPr>
      </p:pic>
      <p:pic>
        <p:nvPicPr>
          <p:cNvPr id="10" name="Picture 9" descr="fty1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3645024"/>
            <a:ext cx="4513684" cy="3009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32</a:t>
            </a:fld>
            <a:endParaRPr lang="el-GR"/>
          </a:p>
        </p:txBody>
      </p:sp>
      <p:pic>
        <p:nvPicPr>
          <p:cNvPr id="8" name="Picture 7" descr="tuneshiftx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932039" cy="3284983"/>
          </a:xfrm>
          <a:prstGeom prst="rect">
            <a:avLst/>
          </a:prstGeom>
        </p:spPr>
      </p:pic>
      <p:pic>
        <p:nvPicPr>
          <p:cNvPr id="9" name="Picture 8" descr="tuneshifty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429000"/>
            <a:ext cx="4932039" cy="3428999"/>
          </a:xfrm>
          <a:prstGeom prst="rect">
            <a:avLst/>
          </a:prstGeom>
        </p:spPr>
      </p:pic>
      <p:sp>
        <p:nvSpPr>
          <p:cNvPr id="12" name="Title 5"/>
          <p:cNvSpPr>
            <a:spLocks noGrp="1"/>
          </p:cNvSpPr>
          <p:nvPr>
            <p:ph type="title"/>
          </p:nvPr>
        </p:nvSpPr>
        <p:spPr>
          <a:xfrm>
            <a:off x="5004048" y="332656"/>
            <a:ext cx="4139952" cy="764704"/>
          </a:xfrm>
        </p:spPr>
        <p:txBody>
          <a:bodyPr>
            <a:noAutofit/>
          </a:bodyPr>
          <a:lstStyle/>
          <a:p>
            <a:r>
              <a:rPr lang="en-US" sz="2400" u="sng" dirty="0" smtClean="0"/>
              <a:t>Mode spectrum of the horizontal and vertical motion as a function of impedance</a:t>
            </a:r>
            <a:endParaRPr lang="el-GR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2987660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76464" y="65160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x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33</a:t>
            </a:fld>
            <a:endParaRPr lang="el-GR"/>
          </a:p>
        </p:txBody>
      </p:sp>
      <p:sp>
        <p:nvSpPr>
          <p:cNvPr id="18" name="TextBox 17"/>
          <p:cNvSpPr txBox="1"/>
          <p:nvPr/>
        </p:nvSpPr>
        <p:spPr>
          <a:xfrm>
            <a:off x="6804248" y="3021920"/>
            <a:ext cx="2339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x=1.88ms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rise time &gt; </a:t>
            </a:r>
            <a:r>
              <a:rPr lang="el-GR" sz="2000" dirty="0" smtClean="0"/>
              <a:t>τ</a:t>
            </a:r>
            <a:r>
              <a:rPr lang="en-US" sz="2000" dirty="0" smtClean="0"/>
              <a:t>x</a:t>
            </a:r>
            <a:endParaRPr lang="el-GR" sz="2000" dirty="0" smtClean="0"/>
          </a:p>
          <a:p>
            <a:r>
              <a:rPr lang="en-US" sz="2000" b="1" u="sng" dirty="0" smtClean="0"/>
              <a:t>stable</a:t>
            </a:r>
            <a:endParaRPr lang="el-GR" sz="2000" b="1" u="sng" dirty="0"/>
          </a:p>
        </p:txBody>
      </p:sp>
      <p:pic>
        <p:nvPicPr>
          <p:cNvPr id="11" name="Picture 10" descr="rate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6298"/>
            <a:ext cx="6468936" cy="485170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Growth rate – y plane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34</a:t>
            </a:fld>
            <a:endParaRPr lang="el-GR"/>
          </a:p>
        </p:txBody>
      </p:sp>
      <p:sp>
        <p:nvSpPr>
          <p:cNvPr id="13" name="TextBox 12"/>
          <p:cNvSpPr txBox="1"/>
          <p:nvPr/>
        </p:nvSpPr>
        <p:spPr>
          <a:xfrm>
            <a:off x="7092280" y="3021920"/>
            <a:ext cx="20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Damping time </a:t>
            </a:r>
            <a:r>
              <a:rPr lang="el-GR" sz="2000" dirty="0" smtClean="0"/>
              <a:t>τ</a:t>
            </a:r>
            <a:r>
              <a:rPr lang="en-US" sz="2000" dirty="0" smtClean="0"/>
              <a:t>y=1.91ms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&gt;~18MOhm/m rise time &lt; </a:t>
            </a:r>
            <a:r>
              <a:rPr lang="el-GR" sz="2000" dirty="0" smtClean="0"/>
              <a:t>τ</a:t>
            </a:r>
            <a:r>
              <a:rPr lang="en-US" sz="2000" dirty="0" smtClean="0"/>
              <a:t>y</a:t>
            </a:r>
          </a:p>
          <a:p>
            <a:r>
              <a:rPr lang="en-US" sz="2000" dirty="0" smtClean="0"/>
              <a:t>unstable</a:t>
            </a:r>
            <a:endParaRPr lang="el-GR" sz="2000" dirty="0" smtClean="0"/>
          </a:p>
          <a:p>
            <a:endParaRPr lang="el-GR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580526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 ~18MOhm/m</a:t>
            </a:r>
            <a:endParaRPr lang="el-GR" sz="2000" dirty="0"/>
          </a:p>
        </p:txBody>
      </p:sp>
      <p:pic>
        <p:nvPicPr>
          <p:cNvPr id="11" name="Picture 10" descr="rate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6636665" cy="4977499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rot="5400000">
            <a:off x="3923928" y="4797152"/>
            <a:ext cx="30243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27584" y="3284984"/>
            <a:ext cx="46085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36096" y="4869160"/>
            <a:ext cx="1728192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4040188" cy="504056"/>
          </a:xfrm>
        </p:spPr>
        <p:txBody>
          <a:bodyPr/>
          <a:lstStyle/>
          <a:p>
            <a:r>
              <a:rPr lang="en-US" dirty="0" smtClean="0"/>
              <a:t>Results for round chamber</a:t>
            </a:r>
            <a:endParaRPr lang="el-GR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35496" y="1700808"/>
          <a:ext cx="5616624" cy="4330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869974"/>
                <a:gridCol w="1102163"/>
                <a:gridCol w="1102163"/>
                <a:gridCol w="1318188"/>
              </a:tblGrid>
              <a:tr h="488055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Chromaticity</a:t>
                      </a:r>
                    </a:p>
                    <a:p>
                      <a:pPr algn="ctr"/>
                      <a:r>
                        <a:rPr lang="en-US" dirty="0" err="1" smtClean="0"/>
                        <a:t>Q’x</a:t>
                      </a:r>
                      <a:r>
                        <a:rPr lang="en-US" dirty="0" smtClean="0"/>
                        <a:t>/ </a:t>
                      </a:r>
                      <a:r>
                        <a:rPr lang="en-US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Threshold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MOhm</a:t>
                      </a:r>
                      <a:r>
                        <a:rPr lang="en-US" baseline="0" dirty="0" smtClean="0"/>
                        <a:t>/m</a:t>
                      </a:r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Rise</a:t>
                      </a:r>
                      <a:r>
                        <a:rPr lang="en-US" baseline="0" dirty="0" smtClean="0"/>
                        <a:t> time</a:t>
                      </a:r>
                      <a:r>
                        <a:rPr lang="en-US" dirty="0" smtClean="0"/>
                        <a:t> (ms)</a:t>
                      </a:r>
                    </a:p>
                    <a:p>
                      <a:pPr algn="ctr"/>
                      <a:r>
                        <a:rPr lang="el-GR" dirty="0" smtClean="0"/>
                        <a:t>τ</a:t>
                      </a:r>
                      <a:r>
                        <a:rPr lang="en-US" dirty="0" smtClean="0"/>
                        <a:t>x=1.88, </a:t>
                      </a:r>
                      <a:r>
                        <a:rPr lang="el-GR" dirty="0" smtClean="0"/>
                        <a:t>τ</a:t>
                      </a:r>
                      <a:r>
                        <a:rPr lang="en-US" dirty="0" smtClean="0"/>
                        <a:t>y</a:t>
                      </a:r>
                      <a:r>
                        <a:rPr lang="el-GR" dirty="0" smtClean="0"/>
                        <a:t>=1.91</a:t>
                      </a:r>
                      <a:r>
                        <a:rPr lang="en-US" baseline="0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9.2/1.9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18.4/3.8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1.81 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27.6/5.7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1.81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36.8/7.6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1.81</a:t>
                      </a:r>
                      <a:endParaRPr lang="el-GR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46/9.5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1.81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35</a:t>
            </a:fld>
            <a:endParaRPr lang="el-GR" dirty="0"/>
          </a:p>
        </p:txBody>
      </p:sp>
      <p:sp>
        <p:nvSpPr>
          <p:cNvPr id="13" name="TextBox 12"/>
          <p:cNvSpPr txBox="1"/>
          <p:nvPr/>
        </p:nvSpPr>
        <p:spPr>
          <a:xfrm>
            <a:off x="5687616" y="2327389"/>
            <a:ext cx="34563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For chromaticity 0, the TMCI threshold is at 10 and 11 </a:t>
            </a:r>
            <a:r>
              <a:rPr lang="en-US" sz="2000" dirty="0" err="1" smtClean="0"/>
              <a:t>MOhm</a:t>
            </a:r>
            <a:r>
              <a:rPr lang="en-US" sz="2000" dirty="0" smtClean="0"/>
              <a:t>/m for </a:t>
            </a:r>
            <a:r>
              <a:rPr lang="en-US" sz="2000" dirty="0" err="1" smtClean="0"/>
              <a:t>x,y</a:t>
            </a:r>
            <a:r>
              <a:rPr lang="en-US" sz="2000" dirty="0" smtClean="0"/>
              <a:t> respectively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For positive chromaticity, there is no TMCI but another instability occurs.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As the chromaticity is increased, higher order modes get excited, less effect, move to higher instability thresholds</a:t>
            </a:r>
          </a:p>
          <a:p>
            <a:r>
              <a:rPr lang="en-US" sz="2000" dirty="0" smtClean="0"/>
              <a:t>        </a:t>
            </a:r>
            <a:endParaRPr lang="el-GR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-973410" y="4796358"/>
            <a:ext cx="230425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258838" y="4796358"/>
            <a:ext cx="230425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Impedance cause bunch modes to move and merge, leading to a strong TMCI instability</a:t>
            </a:r>
          </a:p>
          <a:p>
            <a:r>
              <a:rPr lang="en-US" dirty="0" smtClean="0"/>
              <a:t>Chromaticity make the modes move less, therefore it helps to avoid the coupling (moved to a higher threshold)</a:t>
            </a:r>
          </a:p>
          <a:p>
            <a:r>
              <a:rPr lang="en-US" dirty="0" smtClean="0"/>
              <a:t>Still some modes can get unstable due to impedance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36</a:t>
            </a:fld>
            <a:endParaRPr lang="el-GR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0" y="1412776"/>
            <a:ext cx="4040188" cy="504056"/>
          </a:xfrm>
        </p:spPr>
        <p:txBody>
          <a:bodyPr/>
          <a:lstStyle/>
          <a:p>
            <a:r>
              <a:rPr lang="en-US" dirty="0" smtClean="0"/>
              <a:t>Results for round chamber</a:t>
            </a:r>
            <a:endParaRPr lang="el-GR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 the chromaticity is increased, higher order modes are excited (less effect on the bunch)</a:t>
            </a:r>
          </a:p>
          <a:p>
            <a:pPr>
              <a:buNone/>
            </a:pPr>
            <a:r>
              <a:rPr lang="en-US" b="1" i="1" dirty="0" smtClean="0"/>
              <a:t>     Conclusion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Either we correct the chromaticity and operate below the TMCI threshold or  sufficient high positive chromaticity must be given so that mode -1, or -2 or maybe higher order mode is stable for the damping time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flat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37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924944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Flat</a:t>
                      </a:r>
                      <a:endParaRPr lang="el-G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4716016" cy="3144011"/>
          </a:xfrm>
          <a:prstGeom prst="rect">
            <a:avLst/>
          </a:prstGeom>
        </p:spPr>
      </p:pic>
      <p:pic>
        <p:nvPicPr>
          <p:cNvPr id="8" name="Picture 7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548680"/>
            <a:ext cx="4320480" cy="2880320"/>
          </a:xfrm>
          <a:prstGeom prst="rect">
            <a:avLst/>
          </a:prstGeom>
        </p:spPr>
      </p:pic>
      <p:pic>
        <p:nvPicPr>
          <p:cNvPr id="9" name="Picture 8" descr="fty1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3989"/>
            <a:ext cx="4716016" cy="3144011"/>
          </a:xfrm>
          <a:prstGeom prst="rect">
            <a:avLst/>
          </a:prstGeom>
        </p:spPr>
      </p:pic>
      <p:pic>
        <p:nvPicPr>
          <p:cNvPr id="10" name="Picture 9" descr="fty1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3717032"/>
            <a:ext cx="4369668" cy="2913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192688" y="-171400"/>
            <a:ext cx="3635896" cy="548680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plane</a:t>
            </a:r>
            <a:endParaRPr 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38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5436096" y="16915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Regular FFT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364088" y="51479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Sussix</a:t>
            </a:r>
            <a:r>
              <a:rPr lang="en-US" dirty="0" smtClean="0"/>
              <a:t> FFT</a:t>
            </a:r>
            <a:endParaRPr lang="el-GR" dirty="0"/>
          </a:p>
        </p:txBody>
      </p:sp>
      <p:sp>
        <p:nvSpPr>
          <p:cNvPr id="17" name="TextBox 16"/>
          <p:cNvSpPr txBox="1"/>
          <p:nvPr/>
        </p:nvSpPr>
        <p:spPr>
          <a:xfrm>
            <a:off x="6732240" y="2852936"/>
            <a:ext cx="2195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Stable beam</a:t>
            </a:r>
            <a:endParaRPr lang="el-GR" sz="2000" b="1" dirty="0"/>
          </a:p>
        </p:txBody>
      </p:sp>
      <p:pic>
        <p:nvPicPr>
          <p:cNvPr id="13" name="Picture 12" descr="Qx_imp_regFFT_Ne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5104308" cy="3501007"/>
          </a:xfrm>
          <a:prstGeom prst="rect">
            <a:avLst/>
          </a:prstGeom>
        </p:spPr>
      </p:pic>
      <p:pic>
        <p:nvPicPr>
          <p:cNvPr id="16" name="Picture 15" descr="Qx_imp_sussixFFT_N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3016"/>
            <a:ext cx="5148064" cy="328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480720" y="-171400"/>
            <a:ext cx="3635896" cy="548680"/>
          </a:xfrm>
        </p:spPr>
        <p:txBody>
          <a:bodyPr>
            <a:normAutofit/>
          </a:bodyPr>
          <a:lstStyle/>
          <a:p>
            <a:r>
              <a:rPr lang="en-US" dirty="0" smtClean="0"/>
              <a:t>Vertical plane</a:t>
            </a:r>
            <a:endParaRPr 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39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5436096" y="141277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Regular FFT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364088" y="48598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Sussix</a:t>
            </a:r>
            <a:r>
              <a:rPr lang="en-US" dirty="0" smtClean="0"/>
              <a:t> FFT</a:t>
            </a:r>
            <a:endParaRPr lang="el-GR" dirty="0"/>
          </a:p>
        </p:txBody>
      </p:sp>
      <p:sp>
        <p:nvSpPr>
          <p:cNvPr id="24" name="TextBox 23"/>
          <p:cNvSpPr txBox="1"/>
          <p:nvPr/>
        </p:nvSpPr>
        <p:spPr>
          <a:xfrm>
            <a:off x="6012160" y="3081154"/>
            <a:ext cx="313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Instability threshold (TMCI)</a:t>
            </a:r>
          </a:p>
          <a:p>
            <a:r>
              <a:rPr lang="en-US" sz="2000" b="1" dirty="0" smtClean="0"/>
              <a:t>14MOhm/m </a:t>
            </a:r>
            <a:endParaRPr lang="el-GR" sz="2000" b="1" dirty="0"/>
          </a:p>
        </p:txBody>
      </p:sp>
      <p:pic>
        <p:nvPicPr>
          <p:cNvPr id="13" name="Picture 12" descr="Qy_imp_regFFT_N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20072" cy="34290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3779912" y="2592288"/>
            <a:ext cx="1872208" cy="6206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3239852" y="2384884"/>
            <a:ext cx="10801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Qy_imp_sussixFFT_N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1008"/>
            <a:ext cx="5292080" cy="3356992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rot="5400000" flipH="1" flipV="1">
            <a:off x="3658208" y="4126768"/>
            <a:ext cx="2187624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3311860" y="5913276"/>
            <a:ext cx="10801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Baskerville Semibold" pitchFamily="-108" charset="0"/>
              </a:rPr>
              <a:t>New update of </a:t>
            </a:r>
            <a:r>
              <a:rPr lang="de-DE" dirty="0" err="1" smtClean="0">
                <a:latin typeface="Baskerville Semibold" pitchFamily="-108" charset="0"/>
              </a:rPr>
              <a:t>the</a:t>
            </a:r>
            <a:r>
              <a:rPr lang="de-DE" dirty="0" smtClean="0">
                <a:latin typeface="Baskerville Semibold" pitchFamily="-108" charset="0"/>
              </a:rPr>
              <a:t> </a:t>
            </a:r>
            <a:r>
              <a:rPr lang="de-DE" dirty="0" err="1" smtClean="0">
                <a:latin typeface="Baskerville Semibold" pitchFamily="-108" charset="0"/>
                <a:sym typeface="Symbol" pitchFamily="-108" charset="2"/>
              </a:rPr>
              <a:t>lattice</a:t>
            </a:r>
            <a:r>
              <a:rPr lang="de-DE" dirty="0" smtClean="0">
                <a:latin typeface="Baskerville Semibold" pitchFamily="-108" charset="0"/>
                <a:sym typeface="Symbol" pitchFamily="-108" charset="2"/>
              </a:rPr>
              <a:t> </a:t>
            </a:r>
            <a:r>
              <a:rPr lang="de-DE" dirty="0" err="1">
                <a:latin typeface="Baskerville Semibold" pitchFamily="-108" charset="0"/>
                <a:sym typeface="Symbol" pitchFamily="-108" charset="2"/>
              </a:rPr>
              <a:t>design</a:t>
            </a:r>
            <a:r>
              <a:rPr lang="de-DE" dirty="0">
                <a:latin typeface="Baskerville Semibold" pitchFamily="-108" charset="0"/>
                <a:sym typeface="Symbol" pitchFamily="-108" charset="2"/>
              </a:rPr>
              <a:t> at 3 </a:t>
            </a:r>
            <a:r>
              <a:rPr lang="de-DE" dirty="0" err="1">
                <a:latin typeface="Baskerville Semibold" pitchFamily="-108" charset="0"/>
                <a:sym typeface="Symbol" pitchFamily="-108" charset="2"/>
              </a:rPr>
              <a:t>TeV</a:t>
            </a:r>
            <a:r>
              <a:rPr lang="de-DE" dirty="0">
                <a:latin typeface="Baskerville Semibold" pitchFamily="-108" charset="0"/>
                <a:sym typeface="Symbol" pitchFamily="-108" charset="2"/>
              </a:rPr>
              <a:t> </a:t>
            </a:r>
            <a:endParaRPr lang="de-DE" dirty="0">
              <a:latin typeface="Baskerville Semibold" pitchFamily="-108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7563544" y="6289575"/>
            <a:ext cx="1905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 err="1">
                <a:latin typeface="Helvetica Neue Light" pitchFamily="-108" charset="0"/>
              </a:rPr>
              <a:t>From</a:t>
            </a:r>
            <a:r>
              <a:rPr lang="de-DE" sz="1400" b="1" i="1" dirty="0">
                <a:latin typeface="Helvetica Neue Light" pitchFamily="-108" charset="0"/>
              </a:rPr>
              <a:t> Y. </a:t>
            </a:r>
            <a:r>
              <a:rPr lang="de-DE" sz="1400" b="1" i="1" dirty="0" err="1" smtClean="0">
                <a:latin typeface="Helvetica Neue Light" pitchFamily="-108" charset="0"/>
              </a:rPr>
              <a:t>Papaphilippou</a:t>
            </a:r>
            <a:r>
              <a:rPr lang="de-DE" sz="1400" b="1" i="1" dirty="0" smtClean="0">
                <a:latin typeface="Helvetica Neue Light" pitchFamily="-108" charset="0"/>
              </a:rPr>
              <a:t>     </a:t>
            </a:r>
            <a:endParaRPr lang="de-DE" sz="1400" b="1" i="1" dirty="0">
              <a:latin typeface="Helvetica Neue Light" pitchFamily="-108" charset="0"/>
            </a:endParaRPr>
          </a:p>
        </p:txBody>
      </p:sp>
      <p:pic>
        <p:nvPicPr>
          <p:cNvPr id="16389" name="Picture 7" descr="List-new3TeV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85825"/>
            <a:ext cx="34337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4114800" y="2728913"/>
            <a:ext cx="977900" cy="638175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1" name="Text Box 4"/>
          <p:cNvSpPr txBox="1">
            <a:spLocks noChangeArrowheads="1"/>
          </p:cNvSpPr>
          <p:nvPr/>
        </p:nvSpPr>
        <p:spPr bwMode="auto">
          <a:xfrm>
            <a:off x="580887" y="5113130"/>
            <a:ext cx="7772400" cy="156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de-DE" sz="16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Lattice</a:t>
            </a:r>
            <a:r>
              <a:rPr lang="de-DE" sz="1500" dirty="0" smtClean="0">
                <a:latin typeface="Calibri" pitchFamily="-108" charset="0"/>
              </a:rPr>
              <a:t> has </a:t>
            </a:r>
            <a:r>
              <a:rPr lang="de-DE" sz="1500" dirty="0" err="1" smtClean="0">
                <a:latin typeface="Calibri" pitchFamily="-108" charset="0"/>
              </a:rPr>
              <a:t>been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redesigned</a:t>
            </a:r>
            <a:r>
              <a:rPr lang="de-DE" sz="1500" dirty="0" smtClean="0">
                <a:latin typeface="Calibri" pitchFamily="-108" charset="0"/>
              </a:rPr>
              <a:t> to </a:t>
            </a:r>
            <a:r>
              <a:rPr lang="de-DE" sz="1500" dirty="0" err="1" smtClean="0">
                <a:latin typeface="Calibri" pitchFamily="-108" charset="0"/>
              </a:rPr>
              <a:t>reduce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the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space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charge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effect</a:t>
            </a:r>
            <a:r>
              <a:rPr lang="de-DE" sz="1500" dirty="0" smtClean="0">
                <a:latin typeface="Calibri" pitchFamily="-108" charset="0"/>
              </a:rPr>
              <a:t> (ring </a:t>
            </a:r>
            <a:r>
              <a:rPr lang="de-DE" sz="1500" dirty="0" err="1" smtClean="0">
                <a:latin typeface="Calibri" pitchFamily="-108" charset="0"/>
              </a:rPr>
              <a:t>circumference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shortened</a:t>
            </a:r>
            <a:r>
              <a:rPr lang="de-DE" sz="1500" dirty="0" smtClean="0">
                <a:latin typeface="Calibri" pitchFamily="-108" charset="0"/>
              </a:rPr>
              <a:t>). </a:t>
            </a:r>
            <a:r>
              <a:rPr lang="de-DE" sz="1500" dirty="0" err="1" smtClean="0">
                <a:latin typeface="Calibri" pitchFamily="-108" charset="0"/>
              </a:rPr>
              <a:t>However</a:t>
            </a:r>
            <a:r>
              <a:rPr lang="de-DE" sz="1500" dirty="0" smtClean="0">
                <a:latin typeface="Calibri" pitchFamily="-108" charset="0"/>
              </a:rPr>
              <a:t>, </a:t>
            </a:r>
            <a:r>
              <a:rPr lang="de-DE" sz="1500" dirty="0" err="1" smtClean="0">
                <a:latin typeface="Calibri" pitchFamily="-108" charset="0"/>
              </a:rPr>
              <a:t>higher</a:t>
            </a:r>
            <a:r>
              <a:rPr lang="de-DE" sz="1500" dirty="0" smtClean="0">
                <a:latin typeface="Calibri" pitchFamily="-108" charset="0"/>
              </a:rPr>
              <a:t> order </a:t>
            </a:r>
            <a:r>
              <a:rPr lang="de-DE" sz="1500" dirty="0" err="1" smtClean="0">
                <a:latin typeface="Calibri" pitchFamily="-108" charset="0"/>
              </a:rPr>
              <a:t>cavities</a:t>
            </a:r>
            <a:r>
              <a:rPr lang="de-DE" sz="1500" dirty="0" smtClean="0">
                <a:latin typeface="Calibri" pitchFamily="-108" charset="0"/>
              </a:rPr>
              <a:t> will also </a:t>
            </a:r>
            <a:r>
              <a:rPr lang="de-DE" sz="1500" dirty="0" err="1" smtClean="0">
                <a:latin typeface="Calibri" pitchFamily="-108" charset="0"/>
              </a:rPr>
              <a:t>help</a:t>
            </a:r>
            <a:r>
              <a:rPr lang="de-DE" sz="1500" dirty="0" smtClean="0">
                <a:latin typeface="Calibri" pitchFamily="-108" charset="0"/>
              </a:rPr>
              <a:t> in </a:t>
            </a:r>
            <a:r>
              <a:rPr lang="de-DE" sz="1500" dirty="0" err="1" smtClean="0">
                <a:latin typeface="Calibri" pitchFamily="-108" charset="0"/>
              </a:rPr>
              <a:t>this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sense</a:t>
            </a:r>
            <a:r>
              <a:rPr lang="de-DE" sz="1500" dirty="0" smtClean="0">
                <a:latin typeface="Calibri" pitchFamily="-108" charset="0"/>
              </a:rPr>
              <a:t> (</a:t>
            </a:r>
            <a:r>
              <a:rPr lang="de-DE" sz="1500" dirty="0" err="1" smtClean="0">
                <a:latin typeface="Calibri" pitchFamily="-108" charset="0"/>
              </a:rPr>
              <a:t>simulations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foreseen</a:t>
            </a:r>
            <a:r>
              <a:rPr lang="de-DE" sz="1500" dirty="0" smtClean="0">
                <a:latin typeface="Calibri" pitchFamily="-108" charset="0"/>
              </a:rPr>
              <a:t>) </a:t>
            </a:r>
          </a:p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The</a:t>
            </a:r>
            <a:r>
              <a:rPr lang="de-DE" sz="1500" dirty="0" smtClean="0">
                <a:latin typeface="Calibri" pitchFamily="-108" charset="0"/>
              </a:rPr>
              <a:t> 1 GHz </a:t>
            </a:r>
            <a:r>
              <a:rPr lang="de-DE" sz="1500" dirty="0" err="1" smtClean="0">
                <a:latin typeface="Calibri" pitchFamily="-108" charset="0"/>
              </a:rPr>
              <a:t>option</a:t>
            </a:r>
            <a:r>
              <a:rPr lang="de-DE" sz="1500" dirty="0" smtClean="0">
                <a:latin typeface="Calibri" pitchFamily="-108" charset="0"/>
              </a:rPr>
              <a:t> has </a:t>
            </a:r>
            <a:r>
              <a:rPr lang="de-DE" sz="1500" dirty="0" err="1" smtClean="0">
                <a:latin typeface="Calibri" pitchFamily="-108" charset="0"/>
              </a:rPr>
              <a:t>been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considered</a:t>
            </a:r>
            <a:r>
              <a:rPr lang="de-DE" sz="1500" dirty="0" smtClean="0">
                <a:latin typeface="Calibri" pitchFamily="-108" charset="0"/>
              </a:rPr>
              <a:t> </a:t>
            </a:r>
            <a:r>
              <a:rPr lang="de-DE" sz="1500" dirty="0" err="1" smtClean="0">
                <a:latin typeface="Calibri" pitchFamily="-108" charset="0"/>
              </a:rPr>
              <a:t>because</a:t>
            </a:r>
            <a:r>
              <a:rPr lang="de-DE" sz="1500" dirty="0" smtClean="0">
                <a:latin typeface="Calibri" pitchFamily="-108" charset="0"/>
              </a:rPr>
              <a:t>: </a:t>
            </a:r>
          </a:p>
          <a:p>
            <a:pPr lvl="1">
              <a:spcBef>
                <a:spcPct val="50000"/>
              </a:spcBef>
              <a:buFont typeface="Arial"/>
              <a:buChar char="•"/>
            </a:pP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it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is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better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for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the</a:t>
            </a:r>
            <a:r>
              <a:rPr lang="de-DE" sz="1200" dirty="0" smtClean="0">
                <a:latin typeface="Calibri" pitchFamily="-108" charset="0"/>
              </a:rPr>
              <a:t> RF </a:t>
            </a:r>
            <a:r>
              <a:rPr lang="de-DE" sz="1200" dirty="0" err="1" smtClean="0">
                <a:latin typeface="Calibri" pitchFamily="-108" charset="0"/>
              </a:rPr>
              <a:t>design</a:t>
            </a:r>
            <a:r>
              <a:rPr lang="de-DE" sz="1200" dirty="0" smtClean="0">
                <a:latin typeface="Calibri" pitchFamily="-108" charset="0"/>
              </a:rPr>
              <a:t> (</a:t>
            </a:r>
            <a:r>
              <a:rPr lang="de-DE" sz="1200" dirty="0" err="1" smtClean="0">
                <a:latin typeface="Calibri" pitchFamily="-108" charset="0"/>
              </a:rPr>
              <a:t>less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impedance</a:t>
            </a:r>
            <a:r>
              <a:rPr lang="de-DE" sz="1200" dirty="0" smtClean="0">
                <a:latin typeface="Calibri" pitchFamily="-108" charset="0"/>
              </a:rPr>
              <a:t>)</a:t>
            </a:r>
          </a:p>
          <a:p>
            <a:pPr lvl="1">
              <a:spcBef>
                <a:spcPct val="50000"/>
              </a:spcBef>
              <a:buFont typeface="Arial"/>
              <a:buChar char="•"/>
            </a:pP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it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could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relieve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constraints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due</a:t>
            </a:r>
            <a:r>
              <a:rPr lang="de-DE" sz="1200" dirty="0" smtClean="0">
                <a:latin typeface="Calibri" pitchFamily="-108" charset="0"/>
              </a:rPr>
              <a:t> to  </a:t>
            </a:r>
            <a:r>
              <a:rPr lang="de-DE" sz="1200" dirty="0" err="1" smtClean="0">
                <a:latin typeface="Calibri" pitchFamily="-108" charset="0"/>
              </a:rPr>
              <a:t>e-cloud</a:t>
            </a:r>
            <a:r>
              <a:rPr lang="de-DE" sz="1200" dirty="0" smtClean="0">
                <a:latin typeface="Calibri" pitchFamily="-108" charset="0"/>
              </a:rPr>
              <a:t>, </a:t>
            </a:r>
            <a:r>
              <a:rPr lang="de-DE" sz="1200" dirty="0" err="1" smtClean="0">
                <a:latin typeface="Calibri" pitchFamily="-108" charset="0"/>
              </a:rPr>
              <a:t>ions</a:t>
            </a:r>
            <a:r>
              <a:rPr lang="de-DE" sz="1200" dirty="0" smtClean="0">
                <a:latin typeface="Calibri" pitchFamily="-108" charset="0"/>
              </a:rPr>
              <a:t>, </a:t>
            </a:r>
            <a:r>
              <a:rPr lang="de-DE" sz="1200" dirty="0" err="1" smtClean="0">
                <a:latin typeface="Calibri" pitchFamily="-108" charset="0"/>
              </a:rPr>
              <a:t>coupled-bunch</a:t>
            </a:r>
            <a:r>
              <a:rPr lang="de-DE" sz="1200" dirty="0" smtClean="0">
                <a:latin typeface="Calibri" pitchFamily="-108" charset="0"/>
              </a:rPr>
              <a:t> </a:t>
            </a:r>
            <a:r>
              <a:rPr lang="de-DE" sz="1200" dirty="0" err="1" smtClean="0">
                <a:latin typeface="Calibri" pitchFamily="-108" charset="0"/>
              </a:rPr>
              <a:t>instabilities</a:t>
            </a:r>
            <a:r>
              <a:rPr lang="de-DE" sz="1200" dirty="0" smtClean="0">
                <a:latin typeface="Calibri" pitchFamily="-108" charset="0"/>
              </a:rPr>
              <a:t>, .</a:t>
            </a:r>
            <a:r>
              <a:rPr lang="de-DE" sz="1300" dirty="0" smtClean="0">
                <a:latin typeface="Calibri" pitchFamily="-108" charset="0"/>
              </a:rPr>
              <a:t>..</a:t>
            </a:r>
            <a:r>
              <a:rPr lang="de-DE" sz="1600" dirty="0" smtClean="0">
                <a:latin typeface="Calibri" pitchFamily="-108" charset="0"/>
              </a:rPr>
              <a:t> </a:t>
            </a:r>
            <a:endParaRPr lang="de-DE" sz="1400" dirty="0">
              <a:latin typeface="Calibri" pitchFamily="-10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345467" y="585304"/>
            <a:ext cx="11309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alibri" pitchFamily="-108" charset="0"/>
              </a:rPr>
              <a:t>1</a:t>
            </a:r>
            <a:r>
              <a:rPr lang="en-US" sz="1400" dirty="0" smtClean="0">
                <a:latin typeface="Calibri" pitchFamily="-108" charset="0"/>
              </a:rPr>
              <a:t> GHz option</a:t>
            </a:r>
            <a:endParaRPr lang="en-US" sz="1400" dirty="0">
              <a:latin typeface="Calibri" pitchFamily="-108" charset="0"/>
            </a:endParaRPr>
          </a:p>
        </p:txBody>
      </p:sp>
      <p:pic>
        <p:nvPicPr>
          <p:cNvPr id="12" name="Picture 11" descr="CLIC-DRparam-1GHz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1906" y="836712"/>
            <a:ext cx="3608565" cy="407012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40</a:t>
            </a:fld>
            <a:endParaRPr lang="el-GR"/>
          </a:p>
        </p:txBody>
      </p:sp>
      <p:sp>
        <p:nvSpPr>
          <p:cNvPr id="15" name="Title 5"/>
          <p:cNvSpPr>
            <a:spLocks noGrp="1"/>
          </p:cNvSpPr>
          <p:nvPr>
            <p:ph type="title"/>
          </p:nvPr>
        </p:nvSpPr>
        <p:spPr>
          <a:xfrm>
            <a:off x="4860032" y="188640"/>
            <a:ext cx="4283968" cy="764704"/>
          </a:xfrm>
        </p:spPr>
        <p:txBody>
          <a:bodyPr>
            <a:noAutofit/>
          </a:bodyPr>
          <a:lstStyle/>
          <a:p>
            <a:r>
              <a:rPr lang="en-US" sz="2400" u="sng" dirty="0" smtClean="0"/>
              <a:t>Mode spectrum of the horizontal and vertical motion as a function of impedance</a:t>
            </a:r>
            <a:endParaRPr lang="el-GR" sz="2400" baseline="-25000" dirty="0"/>
          </a:p>
        </p:txBody>
      </p:sp>
      <p:pic>
        <p:nvPicPr>
          <p:cNvPr id="9" name="Picture 8" descr="tuneshiftx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932039" cy="3356991"/>
          </a:xfrm>
          <a:prstGeom prst="rect">
            <a:avLst/>
          </a:prstGeom>
        </p:spPr>
      </p:pic>
      <p:pic>
        <p:nvPicPr>
          <p:cNvPr id="16" name="Picture 15" descr="tuneshifty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501008"/>
            <a:ext cx="4932039" cy="33569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11960" y="305966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11960" y="6525344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515719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mode 0 and mode -1 couple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TMCI instability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184482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mode 0 stable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others shift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later coupling between 0 and -1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flat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41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4048" y="2924944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Horiz.chrom.Q’x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9.2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Q’y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Flat</a:t>
                      </a:r>
                      <a:endParaRPr lang="el-G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ftx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5"/>
            <a:ext cx="4788024" cy="2880319"/>
          </a:xfrm>
          <a:prstGeom prst="rect">
            <a:avLst/>
          </a:prstGeom>
        </p:spPr>
      </p:pic>
      <p:pic>
        <p:nvPicPr>
          <p:cNvPr id="8" name="Picture 7" descr="ftx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76672"/>
            <a:ext cx="4333664" cy="2889110"/>
          </a:xfrm>
          <a:prstGeom prst="rect">
            <a:avLst/>
          </a:prstGeom>
        </p:spPr>
      </p:pic>
      <p:pic>
        <p:nvPicPr>
          <p:cNvPr id="9" name="Picture 8" descr="fty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3573016"/>
            <a:ext cx="4927475" cy="3284983"/>
          </a:xfrm>
          <a:prstGeom prst="rect">
            <a:avLst/>
          </a:prstGeom>
        </p:spPr>
      </p:pic>
      <p:pic>
        <p:nvPicPr>
          <p:cNvPr id="10" name="Picture 9" descr="fty2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22004" y="3789040"/>
            <a:ext cx="4603440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42</a:t>
            </a:fld>
            <a:endParaRPr lang="el-GR"/>
          </a:p>
        </p:txBody>
      </p:sp>
      <p:sp>
        <p:nvSpPr>
          <p:cNvPr id="15" name="Title 5"/>
          <p:cNvSpPr>
            <a:spLocks noGrp="1"/>
          </p:cNvSpPr>
          <p:nvPr>
            <p:ph type="title"/>
          </p:nvPr>
        </p:nvSpPr>
        <p:spPr>
          <a:xfrm>
            <a:off x="4932040" y="332656"/>
            <a:ext cx="4211960" cy="764704"/>
          </a:xfrm>
        </p:spPr>
        <p:txBody>
          <a:bodyPr>
            <a:normAutofit fontScale="90000"/>
          </a:bodyPr>
          <a:lstStyle/>
          <a:p>
            <a:r>
              <a:rPr lang="en-US" sz="2400" u="sng" dirty="0" smtClean="0"/>
              <a:t>Mode spectrum of the horizontal and vertical motion as a function of impedance</a:t>
            </a:r>
            <a:endParaRPr lang="el-GR" sz="2400" baseline="-25000" dirty="0"/>
          </a:p>
        </p:txBody>
      </p:sp>
      <p:pic>
        <p:nvPicPr>
          <p:cNvPr id="8" name="Picture 7" descr="tuneshift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932039" cy="3356991"/>
          </a:xfrm>
          <a:prstGeom prst="rect">
            <a:avLst/>
          </a:prstGeom>
        </p:spPr>
      </p:pic>
      <p:pic>
        <p:nvPicPr>
          <p:cNvPr id="9" name="Picture 8" descr="tuneshifty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573016"/>
            <a:ext cx="4932039" cy="32849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11960" y="305966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76464" y="6525344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plane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198884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no mode coupling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TMCI instability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hard to tell the cause of instability</a:t>
            </a:r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472514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mode 1 is damped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mode -1 gets unstable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1205062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Conclusions for the flat chamber</a:t>
            </a:r>
            <a:endParaRPr lang="el-GR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179513" y="2153375"/>
          <a:ext cx="7272809" cy="2931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804"/>
                <a:gridCol w="1378804"/>
                <a:gridCol w="1378804"/>
                <a:gridCol w="1378804"/>
                <a:gridCol w="1757593"/>
              </a:tblGrid>
              <a:tr h="710009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threshold</a:t>
                      </a:r>
                      <a:r>
                        <a:rPr lang="en-US" b="0" i="1" baseline="0" dirty="0" smtClean="0"/>
                        <a:t> (</a:t>
                      </a:r>
                      <a:r>
                        <a:rPr lang="en-US" b="0" i="1" baseline="0" dirty="0" err="1" smtClean="0"/>
                        <a:t>MOhm</a:t>
                      </a:r>
                      <a:r>
                        <a:rPr lang="en-US" b="0" i="1" baseline="0" dirty="0" smtClean="0"/>
                        <a:t>/m)</a:t>
                      </a:r>
                      <a:endParaRPr lang="el-GR" b="0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740600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Round</a:t>
                      </a:r>
                      <a:endParaRPr lang="el-GR" u="sng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Flat</a:t>
                      </a:r>
                      <a:endParaRPr lang="el-GR" u="sng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740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Chromaticity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 anchor="ctr"/>
                </a:tc>
              </a:tr>
              <a:tr h="740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</a:p>
                    <a:p>
                      <a:pPr algn="ctr"/>
                      <a:endParaRPr lang="el-GR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stable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l-G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43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35496" y="558924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Calculate the growth rate for the cases with chromaticity and compare with the round chamber</a:t>
            </a:r>
            <a:endParaRPr lang="el-GR" sz="2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53340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700" b="1" dirty="0" smtClean="0">
                <a:solidFill>
                  <a:srgbClr val="FF0000"/>
                </a:solidFill>
              </a:rPr>
              <a:t>Resistive wall </a:t>
            </a:r>
            <a:r>
              <a:rPr lang="en-US" sz="2700" dirty="0" smtClean="0"/>
              <a:t>in the CLIC-DR regime</a:t>
            </a:r>
            <a:endParaRPr lang="en-US" sz="27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50223"/>
            <a:ext cx="12726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>
                <a:latin typeface="Helvetica Neue Light" pitchFamily="-108" charset="0"/>
              </a:rPr>
              <a:t>N</a:t>
            </a:r>
            <a:r>
              <a:rPr lang="de-DE" sz="1400" b="1" i="1" dirty="0" smtClean="0">
                <a:latin typeface="Helvetica Neue Light" pitchFamily="-108" charset="0"/>
              </a:rPr>
              <a:t>. </a:t>
            </a:r>
            <a:r>
              <a:rPr lang="de-DE" sz="1400" b="1" i="1" dirty="0" err="1" smtClean="0">
                <a:latin typeface="Helvetica Neue Light" pitchFamily="-108" charset="0"/>
              </a:rPr>
              <a:t>Mounet</a:t>
            </a:r>
            <a:endParaRPr lang="de-DE" sz="1400" b="1" i="1" dirty="0">
              <a:latin typeface="Helvetica Neue Light" pitchFamily="-108" charset="0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272604" y="4337050"/>
            <a:ext cx="22098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Pipe cross- section:</a:t>
            </a:r>
          </a:p>
        </p:txBody>
      </p:sp>
      <p:sp>
        <p:nvSpPr>
          <p:cNvPr id="6" name="Content Placeholder 12"/>
          <p:cNvSpPr txBox="1">
            <a:spLocks/>
          </p:cNvSpPr>
          <p:nvPr/>
        </p:nvSpPr>
        <p:spPr>
          <a:xfrm>
            <a:off x="251520" y="836712"/>
            <a:ext cx="7521905" cy="1989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Layers of </a:t>
            </a:r>
            <a:r>
              <a:rPr lang="en-US" sz="2000" dirty="0" smtClean="0">
                <a:solidFill>
                  <a:srgbClr val="0000FF"/>
                </a:solidFill>
              </a:rPr>
              <a:t>coating materials </a:t>
            </a:r>
            <a:r>
              <a:rPr lang="en-US" sz="2000" dirty="0" smtClean="0"/>
              <a:t>can significantly increase the resistive wall impedance at </a:t>
            </a:r>
            <a:r>
              <a:rPr lang="en-US" sz="2000" dirty="0" smtClean="0">
                <a:solidFill>
                  <a:srgbClr val="0000FF"/>
                </a:solidFill>
              </a:rPr>
              <a:t>high frequency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Coating especially needed in the low gap wigglers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conductivity,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thin layer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coatings (NEG, a-C)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Rough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surfaces (not taken into account so far)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44</a:t>
            </a:fld>
            <a:endParaRPr lang="el-GR"/>
          </a:p>
        </p:txBody>
      </p:sp>
      <p:pic>
        <p:nvPicPr>
          <p:cNvPr id="40" name="Picture 9" descr="cylinder"/>
          <p:cNvPicPr>
            <a:picLocks noChangeAspect="1" noChangeArrowheads="1"/>
          </p:cNvPicPr>
          <p:nvPr/>
        </p:nvPicPr>
        <p:blipFill>
          <a:blip r:embed="rId2" cstate="print"/>
          <a:srcRect l="4445" t="9052" r="5556" b="3703"/>
          <a:stretch>
            <a:fillRect/>
          </a:stretch>
        </p:blipFill>
        <p:spPr bwMode="auto">
          <a:xfrm>
            <a:off x="3558604" y="2813050"/>
            <a:ext cx="5562600" cy="404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104775"/>
            <a:ext cx="8458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General R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esistive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Wall Impedance: Different Regimes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6858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r>
              <a:rPr lang="en-US" sz="2000" dirty="0">
                <a:ea typeface="Arial" pitchFamily="-108" charset="0"/>
                <a:cs typeface="Arial" pitchFamily="-108" charset="0"/>
              </a:rPr>
              <a:t>Vertical impedance in the wigglers (3 </a:t>
            </a:r>
            <a:r>
              <a:rPr lang="en-US" sz="2000" dirty="0" err="1">
                <a:ea typeface="Arial" pitchFamily="-108" charset="0"/>
                <a:cs typeface="Arial" pitchFamily="-108" charset="0"/>
              </a:rPr>
              <a:t>TeV</a:t>
            </a:r>
            <a:r>
              <a:rPr lang="en-US" sz="2000" dirty="0">
                <a:ea typeface="Arial" pitchFamily="-108" charset="0"/>
                <a:cs typeface="Arial" pitchFamily="-108" charset="0"/>
              </a:rPr>
              <a:t> option, pipe</a:t>
            </a:r>
            <a:r>
              <a:rPr lang="en-US" sz="2000" dirty="0" smtClean="0">
                <a:ea typeface="Arial" pitchFamily="-108" charset="0"/>
                <a:cs typeface="Arial" pitchFamily="-108" charset="0"/>
              </a:rPr>
              <a:t> made of </a:t>
            </a:r>
            <a:r>
              <a:rPr lang="en-US" sz="2000" dirty="0">
                <a:ea typeface="Arial" pitchFamily="-108" charset="0"/>
                <a:cs typeface="Arial" pitchFamily="-108" charset="0"/>
              </a:rPr>
              <a:t>copper without coating)</a:t>
            </a: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120000"/>
              </a:spcBef>
              <a:spcAft>
                <a:spcPct val="40000"/>
              </a:spcAft>
            </a:pPr>
            <a:r>
              <a:rPr lang="en-US" sz="1400" dirty="0">
                <a:ea typeface="Arial" pitchFamily="-108" charset="0"/>
                <a:cs typeface="Arial" pitchFamily="-108" charset="0"/>
              </a:rPr>
              <a:t>Note: all the impedances and wakes presented have been multiplied by the beta functions of the elements over the mean beta, </a:t>
            </a:r>
            <a:r>
              <a:rPr lang="en-US" sz="1400" dirty="0" smtClean="0">
                <a:ea typeface="Arial" pitchFamily="-108" charset="0"/>
                <a:cs typeface="Arial" pitchFamily="-108" charset="0"/>
              </a:rPr>
              <a:t>and</a:t>
            </a:r>
            <a:r>
              <a:rPr lang="en-US" sz="1400" dirty="0">
                <a:ea typeface="Arial" pitchFamily="-108" charset="0"/>
                <a:cs typeface="Arial" pitchFamily="-108" charset="0"/>
              </a:rPr>
              <a:t> </a:t>
            </a:r>
            <a:r>
              <a:rPr lang="en-US" sz="1400" dirty="0" smtClean="0">
                <a:ea typeface="Arial" pitchFamily="-108" charset="0"/>
                <a:cs typeface="Arial" pitchFamily="-108" charset="0"/>
              </a:rPr>
              <a:t>the </a:t>
            </a:r>
            <a:r>
              <a:rPr lang="en-US" sz="1400" dirty="0" err="1">
                <a:ea typeface="Arial" pitchFamily="-108" charset="0"/>
                <a:cs typeface="Arial" pitchFamily="-108" charset="0"/>
              </a:rPr>
              <a:t>Yokoya</a:t>
            </a:r>
            <a:r>
              <a:rPr lang="en-US" sz="1400" dirty="0">
                <a:ea typeface="Arial" pitchFamily="-108" charset="0"/>
                <a:cs typeface="Arial" pitchFamily="-108" charset="0"/>
              </a:rPr>
              <a:t> </a:t>
            </a:r>
            <a:r>
              <a:rPr lang="en-US" sz="1400" dirty="0" smtClean="0">
                <a:ea typeface="Arial" pitchFamily="-108" charset="0"/>
                <a:cs typeface="Arial" pitchFamily="-108" charset="0"/>
              </a:rPr>
              <a:t>factors for the wigglers</a:t>
            </a:r>
            <a:endParaRPr lang="en-US" sz="1400" dirty="0">
              <a:ea typeface="Arial" pitchFamily="-108" charset="0"/>
              <a:cs typeface="Arial" pitchFamily="-108" charset="0"/>
            </a:endParaRPr>
          </a:p>
        </p:txBody>
      </p:sp>
      <p:pic>
        <p:nvPicPr>
          <p:cNvPr id="5" name="Picture 4" descr="ZwigglerCu"/>
          <p:cNvPicPr>
            <a:picLocks noChangeAspect="1" noChangeArrowheads="1"/>
          </p:cNvPicPr>
          <p:nvPr/>
        </p:nvPicPr>
        <p:blipFill>
          <a:blip r:embed="rId2" cstate="print"/>
          <a:srcRect l="4375" t="5673" r="7040" b="3546"/>
          <a:stretch>
            <a:fillRect/>
          </a:stretch>
        </p:blipFill>
        <p:spPr bwMode="auto">
          <a:xfrm>
            <a:off x="2438400" y="1143000"/>
            <a:ext cx="6172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 rot="20395475">
            <a:off x="2500313" y="1374775"/>
            <a:ext cx="2057400" cy="979488"/>
          </a:xfrm>
          <a:prstGeom prst="ellipse">
            <a:avLst/>
          </a:prstGeom>
          <a:noFill/>
          <a:ln w="25400" cap="sq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1478946">
            <a:off x="4344988" y="2266950"/>
            <a:ext cx="3498850" cy="506413"/>
          </a:xfrm>
          <a:prstGeom prst="ellipse">
            <a:avLst/>
          </a:prstGeom>
          <a:noFill/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4574657">
            <a:off x="7031038" y="3767137"/>
            <a:ext cx="2281238" cy="804863"/>
          </a:xfrm>
          <a:prstGeom prst="ellipse">
            <a:avLst/>
          </a:prstGeom>
          <a:noFill/>
          <a:ln w="25400" cap="sq">
            <a:solidFill>
              <a:srgbClr val="CC006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52400" y="1600200"/>
            <a:ext cx="2286000" cy="825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</a:rPr>
              <a:t>Low frequency or “inductive-bypass” regime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1981200" y="1905000"/>
            <a:ext cx="609600" cy="76200"/>
          </a:xfrm>
          <a:prstGeom prst="line">
            <a:avLst/>
          </a:prstGeom>
          <a:noFill/>
          <a:ln w="28575" cap="sq">
            <a:solidFill>
              <a:schemeClr val="hlink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52400" y="2895600"/>
            <a:ext cx="2286000" cy="581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“Classic thick-wall” regime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1981200" y="2667000"/>
            <a:ext cx="3733800" cy="457200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28600" y="4419600"/>
            <a:ext cx="22860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3399"/>
                </a:solidFill>
              </a:rPr>
              <a:t>High frequency regime</a:t>
            </a: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2438400" y="4267200"/>
            <a:ext cx="5334000" cy="304800"/>
          </a:xfrm>
          <a:prstGeom prst="line">
            <a:avLst/>
          </a:prstGeom>
          <a:noFill/>
          <a:ln w="28575" cap="sq">
            <a:solidFill>
              <a:srgbClr val="CC0066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0" y="6550223"/>
            <a:ext cx="12726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>
                <a:latin typeface="Helvetica Neue Light" pitchFamily="-108" charset="0"/>
              </a:rPr>
              <a:t>N</a:t>
            </a:r>
            <a:r>
              <a:rPr lang="de-DE" sz="1400" b="1" i="1" dirty="0" smtClean="0">
                <a:latin typeface="Helvetica Neue Light" pitchFamily="-108" charset="0"/>
              </a:rPr>
              <a:t>. </a:t>
            </a:r>
            <a:r>
              <a:rPr lang="de-DE" sz="1400" b="1" i="1" dirty="0" err="1" smtClean="0">
                <a:latin typeface="Helvetica Neue Light" pitchFamily="-108" charset="0"/>
              </a:rPr>
              <a:t>Mounet</a:t>
            </a:r>
            <a:endParaRPr lang="de-DE" sz="1400" b="1" i="1" dirty="0">
              <a:latin typeface="Helvetica Neue Light" pitchFamily="-10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45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4775"/>
            <a:ext cx="8458200" cy="428625"/>
          </a:xfrm>
        </p:spPr>
        <p:txBody>
          <a:bodyPr>
            <a:normAutofit fontScale="90000"/>
          </a:bodyPr>
          <a:lstStyle/>
          <a:p>
            <a:r>
              <a:rPr lang="en-US" sz="2400"/>
              <a:t>Resistive Wall Impedance: Various options for the pipe</a:t>
            </a:r>
          </a:p>
        </p:txBody>
      </p:sp>
      <p:sp>
        <p:nvSpPr>
          <p:cNvPr id="256003" name="Rectangle 3"/>
          <p:cNvSpPr>
            <a:spLocks noChangeArrowheads="1"/>
          </p:cNvSpPr>
          <p:nvPr/>
        </p:nvSpPr>
        <p:spPr bwMode="auto">
          <a:xfrm>
            <a:off x="152400" y="6858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r>
              <a:rPr lang="en-US" sz="2000">
                <a:ea typeface="Arial" pitchFamily="-108" charset="0"/>
                <a:cs typeface="Arial" pitchFamily="-108" charset="0"/>
              </a:rPr>
              <a:t>Vertical impedance in the wigglers (3 TeV option) for different materials</a:t>
            </a: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>
              <a:ea typeface="Arial" pitchFamily="-108" charset="0"/>
              <a:cs typeface="Arial" pitchFamily="-108" charset="0"/>
            </a:endParaRPr>
          </a:p>
        </p:txBody>
      </p:sp>
      <p:sp>
        <p:nvSpPr>
          <p:cNvPr id="256016" name="Text Box 16"/>
          <p:cNvSpPr txBox="1">
            <a:spLocks noChangeArrowheads="1"/>
          </p:cNvSpPr>
          <p:nvPr/>
        </p:nvSpPr>
        <p:spPr bwMode="auto">
          <a:xfrm>
            <a:off x="6934200" y="2362200"/>
            <a:ext cx="2057400" cy="313932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en-US" dirty="0" smtClean="0">
                <a:sym typeface="Symbol" pitchFamily="-108" charset="2"/>
              </a:rPr>
              <a:t> Coating </a:t>
            </a:r>
            <a:r>
              <a:rPr lang="en-US" dirty="0">
                <a:sym typeface="Symbol" pitchFamily="-108" charset="2"/>
              </a:rPr>
              <a:t>is “transparent” up to </a:t>
            </a:r>
            <a:r>
              <a:rPr lang="en-US" dirty="0">
                <a:ea typeface="Arial" pitchFamily="-108" charset="0"/>
                <a:cs typeface="Arial" pitchFamily="-108" charset="0"/>
                <a:sym typeface="Symbol" pitchFamily="-108" charset="2"/>
              </a:rPr>
              <a:t>~</a:t>
            </a:r>
            <a:r>
              <a:rPr lang="en-US" i="1" dirty="0">
                <a:sym typeface="Symbol" pitchFamily="-108" charset="2"/>
              </a:rPr>
              <a:t>10</a:t>
            </a:r>
            <a:r>
              <a:rPr lang="en-US" dirty="0">
                <a:sym typeface="Symbol" pitchFamily="-108" charset="2"/>
              </a:rPr>
              <a:t> </a:t>
            </a:r>
            <a:r>
              <a:rPr lang="en-US" dirty="0" smtClean="0">
                <a:sym typeface="Symbol" pitchFamily="-108" charset="2"/>
              </a:rPr>
              <a:t>GHz</a:t>
            </a:r>
          </a:p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en-US" dirty="0" smtClean="0">
                <a:sym typeface="Symbol" pitchFamily="-108" charset="2"/>
              </a:rPr>
              <a:t> But at higher frequencies some narrow peaks appear!!</a:t>
            </a:r>
          </a:p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en-US" dirty="0" smtClean="0">
                <a:sym typeface="Symbol" pitchFamily="-108" charset="2"/>
              </a:rPr>
              <a:t> So we zoom for frequencies above 10 GHz </a:t>
            </a:r>
            <a:r>
              <a:rPr lang="en-US" dirty="0" err="1" smtClean="0">
                <a:sym typeface="Wingdings"/>
              </a:rPr>
              <a:t></a:t>
            </a:r>
            <a:endParaRPr lang="en-US" dirty="0">
              <a:sym typeface="Symbol" pitchFamily="-108" charset="2"/>
            </a:endParaRPr>
          </a:p>
        </p:txBody>
      </p:sp>
      <p:pic>
        <p:nvPicPr>
          <p:cNvPr id="256017" name="Picture 17" descr="Zywig_options"/>
          <p:cNvPicPr>
            <a:picLocks noChangeAspect="1" noChangeArrowheads="1"/>
          </p:cNvPicPr>
          <p:nvPr/>
        </p:nvPicPr>
        <p:blipFill>
          <a:blip r:embed="rId2" cstate="print"/>
          <a:srcRect l="5049" t="6546" r="7109" b="3110"/>
          <a:stretch>
            <a:fillRect/>
          </a:stretch>
        </p:blipFill>
        <p:spPr bwMode="auto">
          <a:xfrm>
            <a:off x="152400" y="1143000"/>
            <a:ext cx="6629400" cy="52578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2324100" y="3695700"/>
            <a:ext cx="5410200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6550223"/>
            <a:ext cx="12726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>
                <a:latin typeface="Helvetica Neue Light" pitchFamily="-108" charset="0"/>
              </a:rPr>
              <a:t>N</a:t>
            </a:r>
            <a:r>
              <a:rPr lang="de-DE" sz="1400" b="1" i="1" dirty="0" smtClean="0">
                <a:latin typeface="Helvetica Neue Light" pitchFamily="-108" charset="0"/>
              </a:rPr>
              <a:t>. </a:t>
            </a:r>
            <a:r>
              <a:rPr lang="de-DE" sz="1400" b="1" i="1" dirty="0" err="1" smtClean="0">
                <a:latin typeface="Helvetica Neue Light" pitchFamily="-108" charset="0"/>
              </a:rPr>
              <a:t>Mounet</a:t>
            </a:r>
            <a:endParaRPr lang="de-DE" sz="1400" b="1" i="1" dirty="0">
              <a:latin typeface="Helvetica Neue Light" pitchFamily="-10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66AB7-6F49-FA4B-BB0B-20ACF9D822DE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4775"/>
            <a:ext cx="8458200" cy="428625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Resistive Wall Impedance: Various options for the pipe</a:t>
            </a:r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152400" y="6858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r>
              <a:rPr lang="en-US" sz="2000" dirty="0">
                <a:ea typeface="Arial" pitchFamily="-108" charset="0"/>
                <a:cs typeface="Arial" pitchFamily="-108" charset="0"/>
              </a:rPr>
              <a:t>Vertical impedance in the wigglers (3 </a:t>
            </a:r>
            <a:r>
              <a:rPr lang="en-US" sz="2000" dirty="0" err="1">
                <a:ea typeface="Arial" pitchFamily="-108" charset="0"/>
                <a:cs typeface="Arial" pitchFamily="-108" charset="0"/>
              </a:rPr>
              <a:t>TeV</a:t>
            </a:r>
            <a:r>
              <a:rPr lang="en-US" sz="2000" dirty="0">
                <a:ea typeface="Arial" pitchFamily="-108" charset="0"/>
                <a:cs typeface="Arial" pitchFamily="-108" charset="0"/>
              </a:rPr>
              <a:t> option) for different materials: zoom at high frequency</a:t>
            </a: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  <a:p>
            <a:pPr marL="355600" indent="-355600" algn="just">
              <a:spcBef>
                <a:spcPct val="40000"/>
              </a:spcBef>
              <a:spcAft>
                <a:spcPct val="40000"/>
              </a:spcAft>
              <a:buFontTx/>
              <a:buChar char="•"/>
            </a:pPr>
            <a:endParaRPr lang="en-US" sz="20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6553200" y="2514600"/>
            <a:ext cx="2286000" cy="272382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en-US" dirty="0" smtClean="0">
                <a:sym typeface="Symbol" pitchFamily="-108" charset="2"/>
              </a:rPr>
              <a:t> Above </a:t>
            </a:r>
            <a:r>
              <a:rPr lang="en-US" i="1" dirty="0">
                <a:sym typeface="Symbol" pitchFamily="-108" charset="2"/>
              </a:rPr>
              <a:t>10</a:t>
            </a:r>
            <a:r>
              <a:rPr lang="en-US" dirty="0">
                <a:sym typeface="Symbol" pitchFamily="-108" charset="2"/>
              </a:rPr>
              <a:t> GHz the impact of coating is quite significant</a:t>
            </a:r>
            <a:r>
              <a:rPr lang="en-US" dirty="0" smtClean="0">
                <a:sym typeface="Symbol" pitchFamily="-108" charset="2"/>
              </a:rPr>
              <a:t>.</a:t>
            </a:r>
          </a:p>
          <a:p>
            <a:pPr>
              <a:spcBef>
                <a:spcPct val="50000"/>
              </a:spcBef>
              <a:buFont typeface="Symbol" pitchFamily="-108" charset="2"/>
              <a:buChar char="Þ"/>
            </a:pPr>
            <a:r>
              <a:rPr lang="en-US" dirty="0" smtClean="0">
                <a:sym typeface="Symbol" pitchFamily="-108" charset="2"/>
              </a:rPr>
              <a:t> Relaxation time (as taken from graphite) does not seem to make a large difference on the main peak</a:t>
            </a:r>
            <a:endParaRPr lang="en-US" dirty="0">
              <a:sym typeface="Symbol" pitchFamily="-108" charset="2"/>
            </a:endParaRPr>
          </a:p>
        </p:txBody>
      </p:sp>
      <p:pic>
        <p:nvPicPr>
          <p:cNvPr id="263174" name="Picture 6" descr="Zywig_options_zoom"/>
          <p:cNvPicPr>
            <a:picLocks noChangeAspect="1" noChangeArrowheads="1"/>
          </p:cNvPicPr>
          <p:nvPr/>
        </p:nvPicPr>
        <p:blipFill>
          <a:blip r:embed="rId2" cstate="print"/>
          <a:srcRect l="6058" t="5237" r="7109" b="3110"/>
          <a:stretch>
            <a:fillRect/>
          </a:stretch>
        </p:blipFill>
        <p:spPr bwMode="auto">
          <a:xfrm>
            <a:off x="228600" y="1371600"/>
            <a:ext cx="6248400" cy="5086350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50223"/>
            <a:ext cx="12726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i="1" dirty="0">
                <a:latin typeface="Helvetica Neue Light" pitchFamily="-108" charset="0"/>
              </a:rPr>
              <a:t>N</a:t>
            </a:r>
            <a:r>
              <a:rPr lang="de-DE" sz="1400" b="1" i="1" dirty="0" smtClean="0">
                <a:latin typeface="Helvetica Neue Light" pitchFamily="-108" charset="0"/>
              </a:rPr>
              <a:t>. </a:t>
            </a:r>
            <a:r>
              <a:rPr lang="de-DE" sz="1400" b="1" i="1" dirty="0" err="1" smtClean="0">
                <a:latin typeface="Helvetica Neue Light" pitchFamily="-108" charset="0"/>
              </a:rPr>
              <a:t>Mounet</a:t>
            </a:r>
            <a:endParaRPr lang="de-DE" sz="1400" b="1" i="1" dirty="0">
              <a:latin typeface="Helvetica Neue Light" pitchFamily="-10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895600" y="1143000"/>
            <a:ext cx="9144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810000" y="1524000"/>
            <a:ext cx="19050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15000" y="1143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Resonance peak of ≈1M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/m at almost 1THz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66AB7-6F49-FA4B-BB0B-20ACF9D822DE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355124" y="692696"/>
            <a:ext cx="8425278" cy="4708905"/>
            <a:chOff x="337722" y="3350368"/>
            <a:chExt cx="7281070" cy="3415937"/>
          </a:xfrm>
        </p:grpSpPr>
        <p:pic>
          <p:nvPicPr>
            <p:cNvPr id="6" name="Picture 6" descr="WakeyTotal_train_options"/>
            <p:cNvPicPr>
              <a:picLocks noChangeAspect="1" noChangeArrowheads="1"/>
            </p:cNvPicPr>
            <p:nvPr/>
          </p:nvPicPr>
          <p:blipFill>
            <a:blip r:embed="rId2" cstate="print"/>
            <a:srcRect l="4985" t="3510" r="7788" b="1755"/>
            <a:stretch>
              <a:fillRect/>
            </a:stretch>
          </p:blipFill>
          <p:spPr bwMode="auto">
            <a:xfrm>
              <a:off x="4004283" y="4246305"/>
              <a:ext cx="3267640" cy="2520000"/>
            </a:xfrm>
            <a:prstGeom prst="rect">
              <a:avLst/>
            </a:prstGeom>
            <a:noFill/>
          </p:spPr>
        </p:pic>
        <p:pic>
          <p:nvPicPr>
            <p:cNvPr id="7" name="Picture 7" descr="WakeyTotal_bunch_options"/>
            <p:cNvPicPr>
              <a:picLocks noChangeAspect="1" noChangeArrowheads="1"/>
            </p:cNvPicPr>
            <p:nvPr/>
          </p:nvPicPr>
          <p:blipFill>
            <a:blip r:embed="rId3" cstate="print"/>
            <a:srcRect l="6660" t="2342" r="8429" b="2782"/>
            <a:stretch>
              <a:fillRect/>
            </a:stretch>
          </p:blipFill>
          <p:spPr bwMode="auto">
            <a:xfrm>
              <a:off x="337722" y="4246305"/>
              <a:ext cx="3172532" cy="2520000"/>
            </a:xfrm>
            <a:prstGeom prst="rect">
              <a:avLst/>
            </a:prstGeom>
            <a:noFill/>
          </p:spPr>
        </p:pic>
        <p:sp>
          <p:nvSpPr>
            <p:cNvPr id="8" name="Oval 1028"/>
            <p:cNvSpPr>
              <a:spLocks noChangeArrowheads="1"/>
            </p:cNvSpPr>
            <p:nvPr/>
          </p:nvSpPr>
          <p:spPr bwMode="auto">
            <a:xfrm>
              <a:off x="490123" y="3728780"/>
              <a:ext cx="3020132" cy="517525"/>
            </a:xfrm>
            <a:prstGeom prst="ellipse">
              <a:avLst/>
            </a:prstGeom>
            <a:solidFill>
              <a:srgbClr val="0000FF">
                <a:alpha val="6117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pitchFamily="-112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90122" y="3612427"/>
              <a:ext cx="3020132" cy="1294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1029"/>
            <p:cNvSpPr>
              <a:spLocks noChangeAspect="1" noChangeArrowheads="1"/>
            </p:cNvSpPr>
            <p:nvPr/>
          </p:nvSpPr>
          <p:spPr bwMode="auto">
            <a:xfrm>
              <a:off x="5560264" y="3902343"/>
              <a:ext cx="652463" cy="104775"/>
            </a:xfrm>
            <a:prstGeom prst="ellipse">
              <a:avLst/>
            </a:prstGeom>
            <a:solidFill>
              <a:srgbClr val="0000FF">
                <a:alpha val="56862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pitchFamily="-112" charset="0"/>
              </a:endParaRPr>
            </a:p>
          </p:txBody>
        </p:sp>
        <p:sp>
          <p:nvSpPr>
            <p:cNvPr id="11" name="Oval 1031"/>
            <p:cNvSpPr>
              <a:spLocks noChangeAspect="1" noChangeArrowheads="1"/>
            </p:cNvSpPr>
            <p:nvPr/>
          </p:nvSpPr>
          <p:spPr bwMode="auto">
            <a:xfrm>
              <a:off x="3955895" y="3921031"/>
              <a:ext cx="608012" cy="96838"/>
            </a:xfrm>
            <a:prstGeom prst="ellipse">
              <a:avLst/>
            </a:prstGeom>
            <a:solidFill>
              <a:srgbClr val="0000FF">
                <a:alpha val="56862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pitchFamily="-112" charset="0"/>
              </a:endParaRPr>
            </a:p>
          </p:txBody>
        </p:sp>
        <p:sp>
          <p:nvSpPr>
            <p:cNvPr id="12" name="Oval 1030"/>
            <p:cNvSpPr>
              <a:spLocks noChangeAspect="1" noChangeArrowheads="1"/>
            </p:cNvSpPr>
            <p:nvPr/>
          </p:nvSpPr>
          <p:spPr bwMode="auto">
            <a:xfrm>
              <a:off x="6925054" y="3921031"/>
              <a:ext cx="693738" cy="111125"/>
            </a:xfrm>
            <a:prstGeom prst="ellipse">
              <a:avLst/>
            </a:prstGeom>
            <a:solidFill>
              <a:srgbClr val="0000FF">
                <a:alpha val="56862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pitchFamily="-112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955895" y="3615015"/>
              <a:ext cx="1944427" cy="1588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955895" y="3769003"/>
              <a:ext cx="3269204" cy="1588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33045" y="3715771"/>
              <a:ext cx="463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. . .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69410" y="3350368"/>
              <a:ext cx="10060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length</a:t>
              </a:r>
              <a:endParaRPr lang="en-US" sz="1200" dirty="0"/>
            </a:p>
          </p:txBody>
        </p:sp>
        <p:sp>
          <p:nvSpPr>
            <p:cNvPr id="17" name="TextBox 16"/>
            <p:cNvSpPr txBox="1">
              <a:spLocks noChangeAspect="1"/>
            </p:cNvSpPr>
            <p:nvPr/>
          </p:nvSpPr>
          <p:spPr>
            <a:xfrm>
              <a:off x="4385935" y="3383090"/>
              <a:ext cx="11652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to bunch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19442" y="3514537"/>
              <a:ext cx="902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train</a:t>
              </a:r>
              <a:endParaRPr lang="en-US" sz="1200" dirty="0"/>
            </a:p>
          </p:txBody>
        </p:sp>
      </p:grp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4775"/>
            <a:ext cx="8458200" cy="42862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In terms of wake field, we find</a:t>
            </a:r>
            <a:endParaRPr lang="en-US" sz="2400" dirty="0"/>
          </a:p>
        </p:txBody>
      </p:sp>
      <p:sp>
        <p:nvSpPr>
          <p:cNvPr id="21" name="Content Placeholder 12"/>
          <p:cNvSpPr>
            <a:spLocks noGrp="1"/>
          </p:cNvSpPr>
          <p:nvPr>
            <p:ph idx="1"/>
          </p:nvPr>
        </p:nvSpPr>
        <p:spPr>
          <a:xfrm>
            <a:off x="794417" y="5562600"/>
            <a:ext cx="7606924" cy="1144820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 smtClean="0"/>
              <a:t>The presence of coatings strongly enhances the wake field on the scale of a bunch length (and even bunch-to-bunch)</a:t>
            </a:r>
          </a:p>
          <a:p>
            <a:r>
              <a:rPr lang="en-US" sz="2000" dirty="0" smtClean="0"/>
              <a:t>The single bunch instability threshold should be evaluated, as well as the impact on the coupled bunch instability</a:t>
            </a:r>
          </a:p>
          <a:p>
            <a:r>
              <a:rPr lang="en-US" sz="2000" dirty="0" smtClean="0"/>
              <a:t>This will lower the transverse impedance budget for the </a:t>
            </a:r>
            <a:r>
              <a:rPr lang="en-US" sz="2000" dirty="0" err="1" smtClean="0"/>
              <a:t>DRs</a:t>
            </a:r>
            <a:r>
              <a:rPr lang="en-US" sz="2000" dirty="0" smtClean="0"/>
              <a:t>   </a:t>
            </a:r>
            <a:endParaRPr lang="en-US" sz="1200" dirty="0" smtClean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66AB7-6F49-FA4B-BB0B-20ACF9D822DE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65293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Next steps…</a:t>
            </a:r>
            <a:endParaRPr lang="el-GR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49</a:t>
            </a:fld>
            <a:endParaRPr lang="el-GR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8245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the average beta functions for the DRs (&lt;</a:t>
            </a:r>
            <a:r>
              <a:rPr lang="el-GR" dirty="0" smtClean="0"/>
              <a:t>β</a:t>
            </a:r>
            <a:r>
              <a:rPr lang="en-US" dirty="0" smtClean="0"/>
              <a:t>x&gt;=4.568, &lt;</a:t>
            </a:r>
            <a:r>
              <a:rPr lang="el-GR" dirty="0" smtClean="0"/>
              <a:t>β</a:t>
            </a:r>
            <a:r>
              <a:rPr lang="en-US" dirty="0" smtClean="0"/>
              <a:t>y&gt;=7.568)</a:t>
            </a:r>
          </a:p>
          <a:p>
            <a:r>
              <a:rPr lang="en-US" dirty="0" smtClean="0"/>
              <a:t>Growth rate for the flat chamber</a:t>
            </a:r>
          </a:p>
          <a:p>
            <a:r>
              <a:rPr lang="en-US" dirty="0" smtClean="0"/>
              <a:t>Theoretical calculation of the tune shift and the growth rate of the </a:t>
            </a:r>
            <a:r>
              <a:rPr lang="en-US" dirty="0" err="1" smtClean="0"/>
              <a:t>headtail</a:t>
            </a:r>
            <a:r>
              <a:rPr lang="en-US" dirty="0" smtClean="0"/>
              <a:t> modes</a:t>
            </a:r>
          </a:p>
          <a:p>
            <a:r>
              <a:rPr lang="en-US" dirty="0" smtClean="0"/>
              <a:t>Check for negative chromaticity (mode 0 would be the only one getting unstable but also it’s the easiest one to be corrected-damped with a use of a feedback system/ check on the growth time of the instability)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896544"/>
          </a:xfrm>
        </p:spPr>
        <p:txBody>
          <a:bodyPr/>
          <a:lstStyle/>
          <a:p>
            <a:r>
              <a:rPr lang="en-US" dirty="0" smtClean="0"/>
              <a:t>Include the effect of </a:t>
            </a:r>
            <a:r>
              <a:rPr lang="en-US" dirty="0" err="1" smtClean="0"/>
              <a:t>octupoles</a:t>
            </a:r>
            <a:r>
              <a:rPr lang="en-US" dirty="0" smtClean="0"/>
              <a:t> in the simulation (detuning with amplitude), but check for the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</a:p>
          <a:p>
            <a:r>
              <a:rPr lang="en-US" dirty="0" smtClean="0"/>
              <a:t>Include damping in the </a:t>
            </a:r>
            <a:r>
              <a:rPr lang="en-US" dirty="0" err="1" smtClean="0"/>
              <a:t>HeadTail</a:t>
            </a:r>
            <a:r>
              <a:rPr lang="en-US" dirty="0" smtClean="0"/>
              <a:t> code</a:t>
            </a:r>
          </a:p>
          <a:p>
            <a:r>
              <a:rPr lang="en-US" dirty="0" smtClean="0"/>
              <a:t>Include the wake field from the resistive wall with coating and other impedance sources in the </a:t>
            </a:r>
            <a:r>
              <a:rPr lang="en-US" dirty="0" err="1" smtClean="0"/>
              <a:t>HeadTail</a:t>
            </a:r>
            <a:r>
              <a:rPr lang="en-US" dirty="0" smtClean="0"/>
              <a:t> simulation</a:t>
            </a:r>
            <a:endParaRPr lang="el-G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340768"/>
            <a:ext cx="5940152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err="1" smtClean="0"/>
              <a:t>HeadTail</a:t>
            </a:r>
            <a:r>
              <a:rPr lang="en-US" sz="2800" dirty="0" smtClean="0"/>
              <a:t> simulations for impedance</a:t>
            </a:r>
            <a:endParaRPr lang="el-GR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2564904"/>
            <a:ext cx="7668344" cy="46634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of </a:t>
            </a:r>
            <a:r>
              <a:rPr lang="en-US" sz="2000" dirty="0" err="1" smtClean="0"/>
              <a:t>HeadTail</a:t>
            </a:r>
            <a:r>
              <a:rPr lang="en-US" sz="2000" dirty="0" smtClean="0"/>
              <a:t> code</a:t>
            </a:r>
          </a:p>
          <a:p>
            <a:r>
              <a:rPr lang="en-US" sz="2000" dirty="0" smtClean="0"/>
              <a:t>Simulates single bunch phenomena</a:t>
            </a:r>
          </a:p>
          <a:p>
            <a:r>
              <a:rPr lang="en-US" sz="2000" dirty="0" smtClean="0"/>
              <a:t>Broadband impedance model</a:t>
            </a:r>
          </a:p>
          <a:p>
            <a:r>
              <a:rPr lang="en-US" sz="2000" dirty="0" err="1" smtClean="0"/>
              <a:t>Tuneshift</a:t>
            </a:r>
            <a:r>
              <a:rPr lang="en-US" sz="2000" dirty="0" smtClean="0"/>
              <a:t> in horizontal and vertical plane</a:t>
            </a:r>
          </a:p>
          <a:p>
            <a:r>
              <a:rPr lang="en-US" sz="2000" dirty="0" smtClean="0"/>
              <a:t>Transverse shunt Impedance range: 0-20 </a:t>
            </a:r>
            <a:r>
              <a:rPr lang="en-US" sz="2000" dirty="0" err="1" smtClean="0"/>
              <a:t>MOhm</a:t>
            </a:r>
            <a:r>
              <a:rPr lang="en-US" sz="2000" dirty="0" smtClean="0"/>
              <a:t>/m</a:t>
            </a:r>
          </a:p>
          <a:p>
            <a:r>
              <a:rPr lang="en-US" sz="2000" dirty="0" smtClean="0"/>
              <a:t>0 and different positive values in chromaticity</a:t>
            </a:r>
          </a:p>
          <a:p>
            <a:r>
              <a:rPr lang="en-US" sz="2000" dirty="0" smtClean="0"/>
              <a:t>Round and flat geometry</a:t>
            </a:r>
            <a:endParaRPr lang="el-GR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5</a:t>
            </a:fld>
            <a:endParaRPr lang="el-G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218238"/>
            <a:ext cx="4040188" cy="63976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50</a:t>
            </a:fld>
            <a:endParaRPr lang="el-GR"/>
          </a:p>
        </p:txBody>
      </p:sp>
      <p:pic>
        <p:nvPicPr>
          <p:cNvPr id="11" name="Picture 10" descr="CLIC-DRparam-1GHz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124744"/>
            <a:ext cx="5040560" cy="554461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218238"/>
            <a:ext cx="4040188" cy="63976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51</a:t>
            </a:fld>
            <a:endParaRPr lang="el-GR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80742"/>
            <a:ext cx="6282315" cy="105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1743199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Theoretical tune shift</a:t>
            </a:r>
            <a:endParaRPr lang="el-GR" sz="2400" u="sng" dirty="0"/>
          </a:p>
        </p:txBody>
      </p:sp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849" y="4293096"/>
            <a:ext cx="44481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59632" y="1484784"/>
            <a:ext cx="749808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CLIC-DR parameters used in the simulations</a:t>
            </a:r>
            <a:endParaRPr lang="el-GR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6</a:t>
            </a:fld>
            <a:endParaRPr lang="el-G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907704" y="2492896"/>
          <a:ext cx="6096000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Tunes </a:t>
                      </a:r>
                      <a:r>
                        <a:rPr lang="en-US" sz="2000" dirty="0" err="1" smtClean="0"/>
                        <a:t>Qx</a:t>
                      </a:r>
                      <a:r>
                        <a:rPr lang="en-US" sz="2000" dirty="0" smtClean="0"/>
                        <a:t>/</a:t>
                      </a:r>
                      <a:r>
                        <a:rPr lang="en-US" sz="2000" dirty="0" err="1" smtClean="0"/>
                        <a:t>Qy</a:t>
                      </a:r>
                      <a:r>
                        <a:rPr lang="en-US" sz="2000" dirty="0" smtClean="0"/>
                        <a:t>/Qs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55.4/11.6/0.00387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Ring circumference (m)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420.56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Number of turns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20000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Energy</a:t>
                      </a:r>
                      <a:r>
                        <a:rPr lang="en-US" sz="2000" baseline="0" dirty="0" smtClean="0"/>
                        <a:t> (GeV)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2.86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</a:t>
                      </a:r>
                      <a:r>
                        <a:rPr lang="en-US" sz="2000" baseline="-25000" dirty="0" smtClean="0"/>
                        <a:t>b</a:t>
                      </a:r>
                      <a:endParaRPr lang="el-GR" sz="2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4.1x10</a:t>
                      </a:r>
                      <a:r>
                        <a:rPr lang="en-US" sz="2000" baseline="30000" dirty="0" smtClean="0"/>
                        <a:t>9</a:t>
                      </a:r>
                      <a:endParaRPr lang="el-GR" sz="2000" baseline="30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Geometry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round/flat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&lt;</a:t>
                      </a:r>
                      <a:r>
                        <a:rPr lang="el-GR" sz="2000" dirty="0" smtClean="0"/>
                        <a:t>β</a:t>
                      </a:r>
                      <a:r>
                        <a:rPr lang="en-US" sz="2000" dirty="0" smtClean="0"/>
                        <a:t>x&gt;</a:t>
                      </a:r>
                      <a:r>
                        <a:rPr lang="en-US" sz="2000" baseline="0" dirty="0" smtClean="0"/>
                        <a:t> (m) wigglers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4.787</a:t>
                      </a:r>
                      <a:endParaRPr lang="el-GR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&lt;</a:t>
                      </a:r>
                      <a:r>
                        <a:rPr lang="el-GR" sz="2000" dirty="0" smtClean="0"/>
                        <a:t>β</a:t>
                      </a:r>
                      <a:r>
                        <a:rPr lang="en-US" sz="2000" dirty="0" smtClean="0"/>
                        <a:t>y&gt; (m) wigglers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4.185</a:t>
                      </a:r>
                      <a:endParaRPr lang="el-G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407707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GHz</a:t>
            </a:r>
            <a:endParaRPr lang="el-GR" dirty="0" smtClean="0"/>
          </a:p>
          <a:p>
            <a:r>
              <a:rPr lang="en-US" dirty="0" smtClean="0"/>
              <a:t>or 2GHz</a:t>
            </a:r>
            <a:endParaRPr lang="el-GR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26876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de-DE" sz="1600" dirty="0">
              <a:latin typeface="Calibri" pitchFamily="-108" charset="0"/>
            </a:endParaRPr>
          </a:p>
          <a:p>
            <a:pPr lvl="1">
              <a:spcBef>
                <a:spcPct val="50000"/>
              </a:spcBef>
              <a:buClr>
                <a:schemeClr val="tx1"/>
              </a:buClr>
              <a:buFont typeface="Times" pitchFamily="-108" charset="0"/>
              <a:buChar char="•"/>
            </a:pPr>
            <a:r>
              <a:rPr lang="de-DE" sz="1600" b="1" dirty="0">
                <a:solidFill>
                  <a:srgbClr val="0000FF"/>
                </a:solidFill>
              </a:rPr>
              <a:t>  </a:t>
            </a:r>
            <a:r>
              <a:rPr lang="de-DE" sz="2000" b="1" dirty="0" smtClean="0">
                <a:solidFill>
                  <a:srgbClr val="0000FF"/>
                </a:solidFill>
              </a:rPr>
              <a:t>Transverse </a:t>
            </a:r>
            <a:endParaRPr lang="de-DE" sz="2000" b="1" dirty="0">
              <a:solidFill>
                <a:srgbClr val="0000FF"/>
              </a:solidFill>
            </a:endParaRPr>
          </a:p>
          <a:p>
            <a:pPr lvl="2">
              <a:spcBef>
                <a:spcPct val="50000"/>
              </a:spcBef>
              <a:buClr>
                <a:schemeClr val="tx1"/>
              </a:buClr>
            </a:pPr>
            <a:r>
              <a:rPr lang="de-DE" sz="2000" dirty="0" smtClean="0"/>
              <a:t>In a </a:t>
            </a:r>
            <a:r>
              <a:rPr lang="de-DE" sz="2000" dirty="0" err="1" smtClean="0"/>
              <a:t>round</a:t>
            </a:r>
            <a:r>
              <a:rPr lang="de-DE" sz="2000" dirty="0" smtClean="0"/>
              <a:t> </a:t>
            </a:r>
            <a:r>
              <a:rPr lang="de-DE" sz="2000" dirty="0" err="1" smtClean="0"/>
              <a:t>chamber</a:t>
            </a:r>
            <a:r>
              <a:rPr lang="de-DE" sz="2000" dirty="0" smtClean="0"/>
              <a:t> </a:t>
            </a:r>
            <a:r>
              <a:rPr lang="de-DE" sz="2000" dirty="0" err="1">
                <a:solidFill>
                  <a:srgbClr val="000000"/>
                </a:solidFill>
              </a:rPr>
              <a:t>t</a:t>
            </a:r>
            <a:r>
              <a:rPr lang="de-DE" sz="2000" dirty="0" err="1" smtClean="0">
                <a:solidFill>
                  <a:srgbClr val="000000"/>
                </a:solidFill>
              </a:rPr>
              <a:t>he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>
                <a:solidFill>
                  <a:srgbClr val="000000"/>
                </a:solidFill>
              </a:rPr>
              <a:t>TMCI </a:t>
            </a:r>
            <a:r>
              <a:rPr lang="de-DE" sz="2000" dirty="0" err="1">
                <a:solidFill>
                  <a:srgbClr val="000000"/>
                </a:solidFill>
              </a:rPr>
              <a:t>threshold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is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given</a:t>
            </a:r>
            <a:r>
              <a:rPr lang="de-DE" sz="2000" dirty="0" smtClean="0">
                <a:solidFill>
                  <a:srgbClr val="000000"/>
                </a:solidFill>
              </a:rPr>
              <a:t> (</a:t>
            </a:r>
            <a:r>
              <a:rPr lang="de-DE" sz="2000" dirty="0" err="1" smtClean="0">
                <a:solidFill>
                  <a:srgbClr val="000000"/>
                </a:solidFill>
              </a:rPr>
              <a:t>chromaticity</a:t>
            </a:r>
            <a:r>
              <a:rPr lang="de-DE" sz="2000" dirty="0" smtClean="0">
                <a:solidFill>
                  <a:srgbClr val="000000"/>
                </a:solidFill>
              </a:rPr>
              <a:t> 0, </a:t>
            </a:r>
            <a:r>
              <a:rPr lang="de-DE" sz="2000" dirty="0" err="1" smtClean="0">
                <a:solidFill>
                  <a:srgbClr val="000000"/>
                </a:solidFill>
              </a:rPr>
              <a:t>coupling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mode</a:t>
            </a:r>
            <a:r>
              <a:rPr lang="de-DE" sz="2000" dirty="0" smtClean="0">
                <a:solidFill>
                  <a:srgbClr val="000000"/>
                </a:solidFill>
              </a:rPr>
              <a:t> 0 </a:t>
            </a:r>
            <a:r>
              <a:rPr lang="de-DE" sz="2000" dirty="0" err="1" smtClean="0">
                <a:solidFill>
                  <a:srgbClr val="000000"/>
                </a:solidFill>
              </a:rPr>
              <a:t>and</a:t>
            </a:r>
            <a:r>
              <a:rPr lang="de-DE" sz="2000" dirty="0" smtClean="0">
                <a:solidFill>
                  <a:srgbClr val="000000"/>
                </a:solidFill>
              </a:rPr>
              <a:t> -1 </a:t>
            </a:r>
            <a:r>
              <a:rPr lang="de-DE" sz="2000" dirty="0" err="1" smtClean="0">
                <a:solidFill>
                  <a:srgbClr val="000000"/>
                </a:solidFill>
              </a:rPr>
              <a:t>assumed</a:t>
            </a:r>
            <a:r>
              <a:rPr lang="de-DE" sz="2000" dirty="0" smtClean="0">
                <a:solidFill>
                  <a:srgbClr val="000000"/>
                </a:solidFill>
              </a:rPr>
              <a:t>) :</a:t>
            </a:r>
            <a:endParaRPr lang="de-DE" sz="2000" dirty="0">
              <a:solidFill>
                <a:srgbClr val="000000"/>
              </a:solidFill>
            </a:endParaRPr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048744"/>
            <a:ext cx="4191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-145032" y="5589240"/>
            <a:ext cx="8245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spcBef>
                <a:spcPct val="50000"/>
              </a:spcBef>
            </a:pPr>
            <a:r>
              <a:rPr lang="de-DE" sz="2000" dirty="0" smtClean="0">
                <a:solidFill>
                  <a:srgbClr val="000000"/>
                </a:solidFill>
              </a:rPr>
              <a:t> CLIC-DRs: </a:t>
            </a:r>
            <a:r>
              <a:rPr lang="de-DE" sz="2000" dirty="0" err="1" smtClean="0">
                <a:solidFill>
                  <a:srgbClr val="000000"/>
                </a:solidFill>
              </a:rPr>
              <a:t>impedance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value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of</a:t>
            </a:r>
            <a:r>
              <a:rPr lang="de-DE" sz="2000" dirty="0" smtClean="0">
                <a:solidFill>
                  <a:srgbClr val="000000"/>
                </a:solidFill>
              </a:rPr>
              <a:t> ≈12 </a:t>
            </a:r>
            <a:r>
              <a:rPr lang="de-DE" sz="2000" dirty="0" err="1" smtClean="0">
                <a:solidFill>
                  <a:srgbClr val="000000"/>
                </a:solidFill>
              </a:rPr>
              <a:t>MOhm</a:t>
            </a:r>
            <a:r>
              <a:rPr lang="de-DE" sz="2000" dirty="0" smtClean="0">
                <a:solidFill>
                  <a:srgbClr val="000000"/>
                </a:solidFill>
              </a:rPr>
              <a:t>/m </a:t>
            </a:r>
            <a:r>
              <a:rPr lang="de-DE" sz="2000" dirty="0" err="1" smtClean="0">
                <a:solidFill>
                  <a:srgbClr val="000000"/>
                </a:solidFill>
              </a:rPr>
              <a:t>if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el-GR" sz="2000" dirty="0" smtClean="0">
                <a:solidFill>
                  <a:srgbClr val="000000"/>
                </a:solidFill>
              </a:rPr>
              <a:t>ω</a:t>
            </a:r>
            <a:r>
              <a:rPr lang="de-DE" sz="2000" baseline="-25000" dirty="0" smtClean="0">
                <a:solidFill>
                  <a:srgbClr val="000000"/>
                </a:solidFill>
              </a:rPr>
              <a:t>r</a:t>
            </a:r>
            <a:r>
              <a:rPr lang="de-DE" sz="2000" dirty="0" smtClean="0">
                <a:solidFill>
                  <a:srgbClr val="000000"/>
                </a:solidFill>
              </a:rPr>
              <a:t>=2</a:t>
            </a:r>
            <a:r>
              <a:rPr lang="el-GR" sz="2000" dirty="0" smtClean="0">
                <a:solidFill>
                  <a:srgbClr val="000000"/>
                </a:solidFill>
              </a:rPr>
              <a:t>π</a:t>
            </a:r>
            <a:r>
              <a:rPr lang="de-DE" sz="2000" dirty="0" smtClean="0">
                <a:solidFill>
                  <a:srgbClr val="000000"/>
                </a:solidFill>
              </a:rPr>
              <a:t> x 7 GHz  </a:t>
            </a:r>
            <a:endParaRPr lang="de-DE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372200" y="3284984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60232" y="3717032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96336" y="3068960"/>
            <a:ext cx="1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 bunch</a:t>
            </a:r>
            <a:endParaRPr lang="el-GR" dirty="0"/>
          </a:p>
        </p:txBody>
      </p:sp>
      <p:sp>
        <p:nvSpPr>
          <p:cNvPr id="16" name="TextBox 15"/>
          <p:cNvSpPr txBox="1"/>
          <p:nvPr/>
        </p:nvSpPr>
        <p:spPr>
          <a:xfrm>
            <a:off x="7596336" y="3501008"/>
            <a:ext cx="1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bunch</a:t>
            </a:r>
            <a:endParaRPr lang="el-GR" dirty="0"/>
          </a:p>
        </p:txBody>
      </p:sp>
      <p:sp>
        <p:nvSpPr>
          <p:cNvPr id="20" name="Arc 19"/>
          <p:cNvSpPr/>
          <p:nvPr/>
        </p:nvSpPr>
        <p:spPr>
          <a:xfrm>
            <a:off x="3203848" y="2996952"/>
            <a:ext cx="3240360" cy="576064"/>
          </a:xfrm>
          <a:prstGeom prst="arc">
            <a:avLst>
              <a:gd name="adj1" fmla="val 4088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Damping Rings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l-GR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61993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Horizontal  and vertical motion in a round chamber</a:t>
            </a:r>
            <a:endParaRPr lang="el-GR" sz="2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8</a:t>
            </a:fld>
            <a:endParaRPr lang="el-GR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076056" y="2924944"/>
          <a:ext cx="388843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Hor.chrom</a:t>
                      </a:r>
                      <a:r>
                        <a:rPr lang="en-US" sz="2000" dirty="0" smtClean="0"/>
                        <a:t>.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err="1" smtClean="0"/>
                        <a:t>Q’x</a:t>
                      </a:r>
                      <a:r>
                        <a:rPr lang="en-US" sz="2000" dirty="0" smtClean="0"/>
                        <a:t> 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</a:t>
                      </a:r>
                      <a:endParaRPr lang="el-G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Vert.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chrom</a:t>
                      </a:r>
                      <a:r>
                        <a:rPr lang="en-US" sz="2000" baseline="0" dirty="0" smtClean="0"/>
                        <a:t>. </a:t>
                      </a:r>
                      <a:r>
                        <a:rPr lang="en-US" sz="2000" baseline="0" dirty="0" err="1" smtClean="0"/>
                        <a:t>Q’y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</a:t>
                      </a:r>
                      <a:endParaRPr lang="el-G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Geometry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Round</a:t>
                      </a:r>
                      <a:endParaRPr lang="el-G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92280" y="548680"/>
            <a:ext cx="20517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Centroid</a:t>
            </a:r>
            <a:r>
              <a:rPr lang="en-US" sz="2000" dirty="0" smtClean="0"/>
              <a:t> evolution in x and y over the number of turns, for different values in impedance</a:t>
            </a:r>
            <a:endParaRPr lang="el-GR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4869160"/>
            <a:ext cx="1979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As the impedance increases an instability occurs</a:t>
            </a:r>
            <a:endParaRPr lang="el-GR" sz="2000" dirty="0"/>
          </a:p>
        </p:txBody>
      </p:sp>
      <p:pic>
        <p:nvPicPr>
          <p:cNvPr id="8" name="Picture 7" descr="ftx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4644008" cy="3096005"/>
          </a:xfrm>
          <a:prstGeom prst="rect">
            <a:avLst/>
          </a:prstGeom>
        </p:spPr>
      </p:pic>
      <p:pic>
        <p:nvPicPr>
          <p:cNvPr id="10" name="Picture 9" descr="ftx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9" y="476672"/>
            <a:ext cx="4536503" cy="3024336"/>
          </a:xfrm>
          <a:prstGeom prst="rect">
            <a:avLst/>
          </a:prstGeom>
        </p:spPr>
      </p:pic>
      <p:pic>
        <p:nvPicPr>
          <p:cNvPr id="11" name="Picture 10" descr="fty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7032"/>
            <a:ext cx="4716016" cy="3140967"/>
          </a:xfrm>
          <a:prstGeom prst="rect">
            <a:avLst/>
          </a:prstGeom>
        </p:spPr>
      </p:pic>
      <p:pic>
        <p:nvPicPr>
          <p:cNvPr id="12" name="Picture 11" descr="fty1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3833663"/>
            <a:ext cx="453650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264696" y="-171400"/>
            <a:ext cx="3635896" cy="548680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plane</a:t>
            </a:r>
            <a:endParaRPr 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/>
              <a:pPr/>
              <a:t>9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5148064" y="313167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Regular FFT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60840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Sussix</a:t>
            </a:r>
            <a:r>
              <a:rPr lang="en-US" dirty="0" smtClean="0"/>
              <a:t> FFT</a:t>
            </a:r>
            <a:endParaRPr lang="el-GR" dirty="0"/>
          </a:p>
        </p:txBody>
      </p:sp>
      <p:sp>
        <p:nvSpPr>
          <p:cNvPr id="20" name="TextBox 19"/>
          <p:cNvSpPr txBox="1"/>
          <p:nvPr/>
        </p:nvSpPr>
        <p:spPr>
          <a:xfrm>
            <a:off x="6012160" y="466533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Instability threshold (TMCI)</a:t>
            </a:r>
          </a:p>
          <a:p>
            <a:r>
              <a:rPr lang="en-US" sz="2000" b="1" dirty="0" smtClean="0"/>
              <a:t>10 </a:t>
            </a:r>
            <a:r>
              <a:rPr lang="en-US" sz="2000" b="1" dirty="0" err="1" smtClean="0"/>
              <a:t>MOhm</a:t>
            </a:r>
            <a:r>
              <a:rPr lang="en-US" sz="2000" b="1" dirty="0" smtClean="0"/>
              <a:t>/m</a:t>
            </a:r>
            <a:endParaRPr lang="el-GR" sz="2000" b="1" dirty="0"/>
          </a:p>
        </p:txBody>
      </p:sp>
      <p:pic>
        <p:nvPicPr>
          <p:cNvPr id="21" name="Picture 20" descr="Qx_imp_regFFT_n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20072" cy="3356991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5400000">
            <a:off x="2591780" y="2384884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Qx_imp_sussixFFT_n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5220072" cy="3429000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rot="5400000">
            <a:off x="2591780" y="5957900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59832" y="5157192"/>
            <a:ext cx="2880320" cy="7647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20072" y="1700808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Classical and </a:t>
            </a:r>
            <a:r>
              <a:rPr lang="en-US" sz="2000" dirty="0" err="1" smtClean="0"/>
              <a:t>Sussix</a:t>
            </a:r>
            <a:r>
              <a:rPr lang="en-US" sz="2000" dirty="0" smtClean="0"/>
              <a:t>  algorithms used for Fourier analysis of the coherent horizontal motion</a:t>
            </a:r>
            <a:endParaRPr lang="el-GR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59832" y="2348880"/>
            <a:ext cx="2880320" cy="25202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548680"/>
            <a:ext cx="3779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To observe a TMCI, the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frequency is measured , i.e. the frequency of the mode 0</a:t>
            </a:r>
            <a:endParaRPr lang="el-GR" sz="2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4117</TotalTime>
  <Words>1988</Words>
  <Application>Microsoft Office PowerPoint</Application>
  <PresentationFormat>On-screen Show (4:3)</PresentationFormat>
  <Paragraphs>469</Paragraphs>
  <Slides>51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Equation</vt:lpstr>
      <vt:lpstr>  </vt:lpstr>
      <vt:lpstr>Outline</vt:lpstr>
      <vt:lpstr>Slide 3</vt:lpstr>
      <vt:lpstr>Slide 4</vt:lpstr>
      <vt:lpstr>HeadTail simulations for impedance</vt:lpstr>
      <vt:lpstr>CLIC-DR parameters used in the simulations</vt:lpstr>
      <vt:lpstr>Slide 7</vt:lpstr>
      <vt:lpstr>Horizontal  and vertical motion in a round chamber</vt:lpstr>
      <vt:lpstr>Horizontal plane</vt:lpstr>
      <vt:lpstr>Vertical plane</vt:lpstr>
      <vt:lpstr>Mode spectrum of the horizontal and vertical coherent motion as a function of impedance </vt:lpstr>
      <vt:lpstr>Slide 12</vt:lpstr>
      <vt:lpstr>Horizontal  and vertical motion in a round chamber</vt:lpstr>
      <vt:lpstr>Slide 14</vt:lpstr>
      <vt:lpstr>Looking at hdtl.dat file (information along the bunch)</vt:lpstr>
      <vt:lpstr>Slide 16</vt:lpstr>
      <vt:lpstr>Slide 17</vt:lpstr>
      <vt:lpstr>Horizontal  and vertical motion in a round chamber</vt:lpstr>
      <vt:lpstr>Slide 19</vt:lpstr>
      <vt:lpstr>Slide 20</vt:lpstr>
      <vt:lpstr>Slide 21</vt:lpstr>
      <vt:lpstr>Slide 22</vt:lpstr>
      <vt:lpstr>Horizontal  and vertical motion in a round chamber</vt:lpstr>
      <vt:lpstr>Mode spectrum of the horizontal and vertical motion as a function of impedance</vt:lpstr>
      <vt:lpstr>Slide 25</vt:lpstr>
      <vt:lpstr>Slide 26</vt:lpstr>
      <vt:lpstr>Horizontal  and vertical motion in a round chamber</vt:lpstr>
      <vt:lpstr>Mode spectrum of the horizontal and vertical motion as a function of impedance</vt:lpstr>
      <vt:lpstr>Slide 29</vt:lpstr>
      <vt:lpstr>Slide 30</vt:lpstr>
      <vt:lpstr>Horizontal  and vertical motion in a round chamber</vt:lpstr>
      <vt:lpstr>Mode spectrum of the horizontal and vertical motion as a function of impedance</vt:lpstr>
      <vt:lpstr>Slide 33</vt:lpstr>
      <vt:lpstr>Slide 34</vt:lpstr>
      <vt:lpstr>Slide 35</vt:lpstr>
      <vt:lpstr>Slide 36</vt:lpstr>
      <vt:lpstr>Horizontal  and vertical motion in a flat chamber</vt:lpstr>
      <vt:lpstr>Horizontal plane</vt:lpstr>
      <vt:lpstr>Vertical plane</vt:lpstr>
      <vt:lpstr>Mode spectrum of the horizontal and vertical motion as a function of impedance</vt:lpstr>
      <vt:lpstr>Horizontal  and vertical motion in a flat chamber</vt:lpstr>
      <vt:lpstr>Mode spectrum of the horizontal and vertical motion as a function of impedance</vt:lpstr>
      <vt:lpstr>Slide 43</vt:lpstr>
      <vt:lpstr>Resistive wall in the CLIC-DR regime</vt:lpstr>
      <vt:lpstr>Slide 45</vt:lpstr>
      <vt:lpstr>Resistive Wall Impedance: Various options for the pipe</vt:lpstr>
      <vt:lpstr>Resistive Wall Impedance: Various options for the pipe</vt:lpstr>
      <vt:lpstr>In terms of wake field, we find</vt:lpstr>
      <vt:lpstr>Next steps…</vt:lpstr>
      <vt:lpstr>Slide 50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CLIC- Damping Ring</dc:title>
  <dc:creator>Eirini</dc:creator>
  <cp:lastModifiedBy>Eirini</cp:lastModifiedBy>
  <cp:revision>449</cp:revision>
  <dcterms:created xsi:type="dcterms:W3CDTF">2010-10-05T07:46:36Z</dcterms:created>
  <dcterms:modified xsi:type="dcterms:W3CDTF">2010-10-20T14:07:45Z</dcterms:modified>
</cp:coreProperties>
</file>