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9" r:id="rId4"/>
    <p:sldId id="260" r:id="rId5"/>
    <p:sldId id="275" r:id="rId6"/>
    <p:sldId id="261" r:id="rId7"/>
    <p:sldId id="276" r:id="rId8"/>
    <p:sldId id="277" r:id="rId9"/>
    <p:sldId id="278" r:id="rId10"/>
    <p:sldId id="279" r:id="rId11"/>
    <p:sldId id="263" r:id="rId12"/>
    <p:sldId id="264" r:id="rId13"/>
    <p:sldId id="280" r:id="rId14"/>
    <p:sldId id="281" r:id="rId15"/>
    <p:sldId id="282" r:id="rId16"/>
    <p:sldId id="268" r:id="rId17"/>
    <p:sldId id="269" r:id="rId18"/>
    <p:sldId id="283" r:id="rId19"/>
    <p:sldId id="272" r:id="rId20"/>
    <p:sldId id="285" r:id="rId21"/>
    <p:sldId id="273" r:id="rId22"/>
    <p:sldId id="274" r:id="rId23"/>
    <p:sldId id="258" r:id="rId24"/>
    <p:sldId id="288" r:id="rId25"/>
    <p:sldId id="286" r:id="rId26"/>
    <p:sldId id="287" r:id="rId27"/>
    <p:sldId id="289"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09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81B07E-E40B-4E2F-974E-31F12829BC4C}"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0D3CE-68C7-4844-8F2B-F1DC37FBAF1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1B07E-E40B-4E2F-974E-31F12829BC4C}"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0D3CE-68C7-4844-8F2B-F1DC37FBAF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1B07E-E40B-4E2F-974E-31F12829BC4C}"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0D3CE-68C7-4844-8F2B-F1DC37FBAF1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19A789D-5678-4812-8503-4CC7D90C4877}" type="datetimeFigureOut">
              <a:rPr lang="en-US">
                <a:solidFill>
                  <a:prstClr val="black">
                    <a:tint val="75000"/>
                  </a:prstClr>
                </a:solidFill>
              </a:rPr>
              <a:pPr>
                <a:defRPr/>
              </a:pPr>
              <a:t>10/22/2010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DB0472F-BF4A-4BB8-9F29-5A4A6E3D6D93}"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A51D84A-DFBF-477D-B58E-E7BE48AB9D86}" type="datetimeFigureOut">
              <a:rPr lang="en-US">
                <a:solidFill>
                  <a:prstClr val="black">
                    <a:tint val="75000"/>
                  </a:prstClr>
                </a:solidFill>
              </a:rPr>
              <a:pPr>
                <a:defRPr/>
              </a:pPr>
              <a:t>10/22/2010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03A6DBD-5AFF-4831-9CB5-485B309B831B}"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A3ECF63-22B1-41ED-9D54-E3B7CDF26301}" type="datetimeFigureOut">
              <a:rPr lang="en-US">
                <a:solidFill>
                  <a:prstClr val="black">
                    <a:tint val="75000"/>
                  </a:prstClr>
                </a:solidFill>
              </a:rPr>
              <a:pPr>
                <a:defRPr/>
              </a:pPr>
              <a:t>10/22/2010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A17CF14-0A21-4C00-9D0A-BCFCFED392F1}"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61E83D1-516E-415D-85A6-18CDD443CFA7}" type="datetimeFigureOut">
              <a:rPr lang="en-US">
                <a:solidFill>
                  <a:prstClr val="black">
                    <a:tint val="75000"/>
                  </a:prstClr>
                </a:solidFill>
              </a:rPr>
              <a:pPr>
                <a:defRPr/>
              </a:pPr>
              <a:t>10/22/2010</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0C9ABA5-6F0E-4641-B32D-79E268AE71E8}"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9B9A733-1C56-42ED-82C6-71606AE50DE6}" type="datetimeFigureOut">
              <a:rPr lang="en-US">
                <a:solidFill>
                  <a:prstClr val="black">
                    <a:tint val="75000"/>
                  </a:prstClr>
                </a:solidFill>
              </a:rPr>
              <a:pPr>
                <a:defRPr/>
              </a:pPr>
              <a:t>10/22/2010</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D0A197DE-426F-4CB3-AEAA-7144EC79CC63}"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F2C46BE-7D04-4644-8A26-5B2E0DD964B6}" type="datetimeFigureOut">
              <a:rPr lang="en-US">
                <a:solidFill>
                  <a:prstClr val="black">
                    <a:tint val="75000"/>
                  </a:prstClr>
                </a:solidFill>
              </a:rPr>
              <a:pPr>
                <a:defRPr/>
              </a:pPr>
              <a:t>10/22/2010</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E4F36F95-F5BA-4D9F-AA1C-32D49A572C79}"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13264FA-D496-43C8-9D49-5AB8A2376E80}" type="datetimeFigureOut">
              <a:rPr lang="en-US">
                <a:solidFill>
                  <a:prstClr val="black">
                    <a:tint val="75000"/>
                  </a:prstClr>
                </a:solidFill>
              </a:rPr>
              <a:pPr>
                <a:defRPr/>
              </a:pPr>
              <a:t>10/22/2010</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53274100-EF34-4384-985B-5AA67046C7B1}"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AB5BEC7-F9D7-4811-9BFD-BA0A3657C49D}" type="datetimeFigureOut">
              <a:rPr lang="en-US">
                <a:solidFill>
                  <a:prstClr val="black">
                    <a:tint val="75000"/>
                  </a:prstClr>
                </a:solidFill>
              </a:rPr>
              <a:pPr>
                <a:defRPr/>
              </a:pPr>
              <a:t>10/22/2010</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CFAE3E0-29B4-4EAA-98FD-D4D7D188359E}"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1B07E-E40B-4E2F-974E-31F12829BC4C}"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0D3CE-68C7-4844-8F2B-F1DC37FBAF1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B7EDFEA-B3B0-49E3-AF0F-45DC582AAFD7}" type="datetimeFigureOut">
              <a:rPr lang="en-US">
                <a:solidFill>
                  <a:prstClr val="black">
                    <a:tint val="75000"/>
                  </a:prstClr>
                </a:solidFill>
              </a:rPr>
              <a:pPr>
                <a:defRPr/>
              </a:pPr>
              <a:t>10/22/2010</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CD321FC-0E10-4D73-AB06-5CF3F123310B}"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CE48C6-46F4-4241-8C3C-550C86E7A29B}" type="datetimeFigureOut">
              <a:rPr lang="en-US">
                <a:solidFill>
                  <a:prstClr val="black">
                    <a:tint val="75000"/>
                  </a:prstClr>
                </a:solidFill>
              </a:rPr>
              <a:pPr>
                <a:defRPr/>
              </a:pPr>
              <a:t>10/22/2010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216DE6B-5208-48F1-B078-CE8CB5BF3489}"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3047C0C-F892-4B04-9C19-43B917260E1D}" type="datetimeFigureOut">
              <a:rPr lang="en-US">
                <a:solidFill>
                  <a:prstClr val="black">
                    <a:tint val="75000"/>
                  </a:prstClr>
                </a:solidFill>
              </a:rPr>
              <a:pPr>
                <a:defRPr/>
              </a:pPr>
              <a:t>10/22/2010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67B622E-1E3C-499B-AFEB-A802CCB54705}"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81B07E-E40B-4E2F-974E-31F12829BC4C}" type="datetimeFigureOut">
              <a:rPr lang="en-US" smtClean="0"/>
              <a:pPr/>
              <a:t>10/22/2010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0D3CE-68C7-4844-8F2B-F1DC37FBAF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81B07E-E40B-4E2F-974E-31F12829BC4C}" type="datetimeFigureOut">
              <a:rPr lang="en-US" smtClean="0"/>
              <a:pPr/>
              <a:t>10/22/2010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10D3CE-68C7-4844-8F2B-F1DC37FBAF1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81B07E-E40B-4E2F-974E-31F12829BC4C}" type="datetimeFigureOut">
              <a:rPr lang="en-US" smtClean="0"/>
              <a:pPr/>
              <a:t>10/22/2010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10D3CE-68C7-4844-8F2B-F1DC37FBAF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81B07E-E40B-4E2F-974E-31F12829BC4C}" type="datetimeFigureOut">
              <a:rPr lang="en-US" smtClean="0"/>
              <a:pPr/>
              <a:t>10/22/2010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10D3CE-68C7-4844-8F2B-F1DC37FBAF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81B07E-E40B-4E2F-974E-31F12829BC4C}" type="datetimeFigureOut">
              <a:rPr lang="en-US" smtClean="0"/>
              <a:pPr/>
              <a:t>10/22/2010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10D3CE-68C7-4844-8F2B-F1DC37FBAF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1B07E-E40B-4E2F-974E-31F12829BC4C}" type="datetimeFigureOut">
              <a:rPr lang="en-US" smtClean="0"/>
              <a:pPr/>
              <a:t>10/22/2010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10D3CE-68C7-4844-8F2B-F1DC37FBAF1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1B07E-E40B-4E2F-974E-31F12829BC4C}" type="datetimeFigureOut">
              <a:rPr lang="en-US" smtClean="0"/>
              <a:pPr/>
              <a:t>10/22/2010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10D3CE-68C7-4844-8F2B-F1DC37FBAF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81B07E-E40B-4E2F-974E-31F12829BC4C}" type="datetimeFigureOut">
              <a:rPr lang="en-US" smtClean="0"/>
              <a:pPr/>
              <a:t>10/22/2010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10D3CE-68C7-4844-8F2B-F1DC37FBAF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08709EC-3651-4227-9A41-A4BDC849A4C5}" type="datetimeFigureOut">
              <a:rPr lang="en-US">
                <a:solidFill>
                  <a:prstClr val="black">
                    <a:tint val="75000"/>
                  </a:prstClr>
                </a:solidFill>
              </a:rPr>
              <a:pPr>
                <a:defRPr/>
              </a:pPr>
              <a:t>10/22/2010</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00F0373-1319-47C0-A1A4-0ADBC5B6C052}" type="slidenum">
              <a:rPr lang="en-US">
                <a:solidFill>
                  <a:prstClr val="black">
                    <a:tint val="75000"/>
                  </a:prstClr>
                </a:solidFill>
              </a:rPr>
              <a:pPr>
                <a:def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8.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hyperlink" Target="http://prst-ab.aps.org/pdf/PRSTAB/v6/i6/e064401" TargetMode="External"/><Relationship Id="rId2" Type="http://schemas.openxmlformats.org/officeDocument/2006/relationships/hyperlink" Target="http://prst-ab.aps.org/pdf/PRSTAB/v5/i5/e054402" TargetMode="External"/><Relationship Id="rId1" Type="http://schemas.openxmlformats.org/officeDocument/2006/relationships/slideLayout" Target="../slideLayouts/slideLayout13.xml"/><Relationship Id="rId5" Type="http://schemas.openxmlformats.org/officeDocument/2006/relationships/hyperlink" Target="http://epaper.kek.jp/IPAC10/papers/tupeb018.pdf" TargetMode="External"/><Relationship Id="rId4" Type="http://schemas.openxmlformats.org/officeDocument/2006/relationships/hyperlink" Target="http://epaper.kek.jp/IPAC10/papers/tupd078.pdf"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17.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17.xml"/><Relationship Id="rId1" Type="http://schemas.openxmlformats.org/officeDocument/2006/relationships/vmlDrawing" Target="../drawings/vmlDrawing2.vml"/><Relationship Id="rId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0"/>
            <a:ext cx="7924800" cy="1470025"/>
          </a:xfrm>
        </p:spPr>
        <p:txBody>
          <a:bodyPr>
            <a:noAutofit/>
          </a:bodyPr>
          <a:lstStyle/>
          <a:p>
            <a:r>
              <a:rPr lang="en-US" dirty="0"/>
              <a:t>c</a:t>
            </a:r>
            <a:r>
              <a:rPr lang="en-US" dirty="0" smtClean="0"/>
              <a:t>oherent synchrotron radiation for damping rings: assessment of theories &amp; experimental proposal</a:t>
            </a:r>
            <a:endParaRPr lang="en-US" dirty="0"/>
          </a:p>
        </p:txBody>
      </p:sp>
      <p:sp>
        <p:nvSpPr>
          <p:cNvPr id="3" name="Subtitle 2"/>
          <p:cNvSpPr>
            <a:spLocks noGrp="1"/>
          </p:cNvSpPr>
          <p:nvPr>
            <p:ph type="subTitle" idx="1"/>
          </p:nvPr>
        </p:nvSpPr>
        <p:spPr>
          <a:xfrm>
            <a:off x="381000" y="2971800"/>
            <a:ext cx="8305800" cy="1752600"/>
          </a:xfrm>
        </p:spPr>
        <p:txBody>
          <a:bodyPr>
            <a:noAutofit/>
          </a:bodyPr>
          <a:lstStyle/>
          <a:p>
            <a:r>
              <a:rPr lang="en-US" dirty="0" smtClean="0"/>
              <a:t>Frank Zimmermann</a:t>
            </a:r>
          </a:p>
          <a:p>
            <a:r>
              <a:rPr lang="en-US" dirty="0" smtClean="0"/>
              <a:t>IWLC2010, </a:t>
            </a:r>
          </a:p>
          <a:p>
            <a:pPr>
              <a:defRPr/>
            </a:pPr>
            <a:r>
              <a:rPr lang="en-US" dirty="0" smtClean="0"/>
              <a:t>CICG,  Geneva, 21 October 2010</a:t>
            </a:r>
          </a:p>
          <a:p>
            <a:pPr>
              <a:defRPr/>
            </a:pPr>
            <a:r>
              <a:rPr lang="en-US" sz="1600" dirty="0" smtClean="0"/>
              <a:t> </a:t>
            </a:r>
          </a:p>
          <a:p>
            <a:pPr>
              <a:defRPr/>
            </a:pPr>
            <a:r>
              <a:rPr lang="en-US" dirty="0" smtClean="0"/>
              <a:t>Thanks to  Karl Bane, </a:t>
            </a:r>
            <a:r>
              <a:rPr lang="en-US" dirty="0" err="1" smtClean="0"/>
              <a:t>Mitsuo</a:t>
            </a:r>
            <a:r>
              <a:rPr lang="en-US" dirty="0" smtClean="0"/>
              <a:t> Kikuchi, Kazuhito Ohmi, Katsunobu Oide, Yannis Papaphilippou, Demin Zhou</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549275"/>
          <a:ext cx="9144000" cy="6309360"/>
        </p:xfrm>
        <a:graphic>
          <a:graphicData uri="http://schemas.openxmlformats.org/drawingml/2006/table">
            <a:tbl>
              <a:tblPr/>
              <a:tblGrid>
                <a:gridCol w="4708575"/>
                <a:gridCol w="2088364"/>
                <a:gridCol w="2347061"/>
              </a:tblGrid>
              <a:tr h="0">
                <a:tc>
                  <a:txBody>
                    <a:bodyPr/>
                    <a:lstStyle/>
                    <a:p>
                      <a:pPr>
                        <a:spcAft>
                          <a:spcPts val="0"/>
                        </a:spcAft>
                      </a:pPr>
                      <a:r>
                        <a:rPr lang="en-US" sz="1800" dirty="0">
                          <a:latin typeface="Calibri"/>
                        </a:rPr>
                        <a:t>ATF damping ring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latin typeface="Calibri"/>
                        </a:rPr>
                        <a:t>nominal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dirty="0">
                          <a:latin typeface="Calibri"/>
                        </a:rPr>
                        <a:t>lower energy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beam energy [GeV]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0070C0"/>
                          </a:solidFill>
                          <a:latin typeface="Calibri"/>
                        </a:rPr>
                        <a:t>1.28</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1.00</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slip factor </a:t>
                      </a:r>
                      <a:r>
                        <a:rPr lang="en-US" sz="1800">
                          <a:latin typeface="Symbol"/>
                        </a:rPr>
                        <a:t>h</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a:latin typeface="Calibri"/>
                        </a:rPr>
                        <a:t>0.0019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a:spcAft>
                          <a:spcPts val="0"/>
                        </a:spcAft>
                      </a:pPr>
                      <a:r>
                        <a:rPr lang="en-US" sz="1800">
                          <a:latin typeface="Calibri"/>
                        </a:rPr>
                        <a:t>rms momentum spread  </a:t>
                      </a:r>
                      <a:r>
                        <a:rPr lang="en-US" sz="1800">
                          <a:latin typeface="Symbol"/>
                        </a:rPr>
                        <a:t>s</a:t>
                      </a:r>
                      <a:r>
                        <a:rPr lang="en-US" sz="1800" baseline="-25000">
                          <a:latin typeface="Symbol"/>
                        </a:rPr>
                        <a:t>d</a:t>
                      </a:r>
                      <a:r>
                        <a:rPr lang="en-US" sz="1800" baseline="-25000">
                          <a:latin typeface="Calibri"/>
                        </a:rPr>
                        <a:t>,rms </a:t>
                      </a:r>
                      <a:r>
                        <a:rPr lang="en-US" sz="1800">
                          <a:latin typeface="Calibri"/>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bunch population [10</a:t>
                      </a:r>
                      <a:r>
                        <a:rPr lang="en-US" sz="1800" baseline="30000">
                          <a:latin typeface="Calibri"/>
                        </a:rPr>
                        <a:t>9</a:t>
                      </a:r>
                      <a:r>
                        <a:rPr lang="en-US" sz="1800">
                          <a:latin typeface="Calibri"/>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circumference </a:t>
                      </a:r>
                      <a:r>
                        <a:rPr lang="en-US" sz="1800" i="1">
                          <a:latin typeface="Calibri"/>
                        </a:rPr>
                        <a:t>C</a:t>
                      </a:r>
                      <a:r>
                        <a:rPr lang="en-US" sz="1800">
                          <a:latin typeface="Calibri"/>
                        </a:rPr>
                        <a:t> [m]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a:latin typeface="Calibri"/>
                        </a:rPr>
                        <a:t>138.6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a:spcAft>
                          <a:spcPts val="0"/>
                        </a:spcAft>
                      </a:pPr>
                      <a:r>
                        <a:rPr lang="en-US" sz="1800">
                          <a:latin typeface="Calibri"/>
                        </a:rPr>
                        <a:t>bending radius </a:t>
                      </a:r>
                      <a:r>
                        <a:rPr lang="en-US" sz="1800">
                          <a:latin typeface="Symbol"/>
                        </a:rPr>
                        <a:t>r </a:t>
                      </a:r>
                      <a:r>
                        <a:rPr lang="en-US" sz="1800">
                          <a:latin typeface="Calibri"/>
                        </a:rPr>
                        <a: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a:latin typeface="Calibri"/>
                        </a:rPr>
                        <a:t>5.73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a:spcAft>
                          <a:spcPts val="0"/>
                        </a:spcAft>
                      </a:pPr>
                      <a:r>
                        <a:rPr lang="de-DE" sz="1800">
                          <a:latin typeface="Calibri"/>
                        </a:rPr>
                        <a:t>vert. beam pipe radius </a:t>
                      </a:r>
                      <a:r>
                        <a:rPr lang="de-DE" sz="1800" i="1">
                          <a:latin typeface="Calibri"/>
                        </a:rPr>
                        <a:t>b </a:t>
                      </a:r>
                      <a:r>
                        <a:rPr lang="de-DE" sz="1800">
                          <a:latin typeface="Calibri"/>
                        </a:rPr>
                        <a:t>[cm]</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a:latin typeface="Calibri"/>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a:spcAft>
                          <a:spcPts val="0"/>
                        </a:spcAft>
                      </a:pPr>
                      <a:r>
                        <a:rPr lang="en-US" sz="1800">
                          <a:latin typeface="Calibri"/>
                        </a:rPr>
                        <a:t>Stupakov-Heifets parameter </a:t>
                      </a:r>
                      <a:r>
                        <a:rPr lang="en-US" sz="1800">
                          <a:latin typeface="Symbol"/>
                        </a:rPr>
                        <a:t>L</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0070C0"/>
                          </a:solidFill>
                          <a:latin typeface="Calibri"/>
                        </a:rPr>
                        <a:t>339</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906</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r</a:t>
                      </a:r>
                      <a:r>
                        <a:rPr lang="en-US" sz="1800" i="1">
                          <a:latin typeface="Calibri"/>
                        </a:rPr>
                        <a:t>/b</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b="1">
                          <a:latin typeface="Calibri"/>
                        </a:rPr>
                        <a:t>478</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a:spcAft>
                          <a:spcPts val="0"/>
                        </a:spcAft>
                      </a:pPr>
                      <a:r>
                        <a:rPr lang="en-US" sz="1800">
                          <a:latin typeface="Symbol"/>
                        </a:rPr>
                        <a:t>s</a:t>
                      </a:r>
                      <a:r>
                        <a:rPr lang="en-US" sz="1800" i="1" baseline="-25000">
                          <a:latin typeface="Calibri"/>
                        </a:rPr>
                        <a:t>z </a:t>
                      </a:r>
                      <a:r>
                        <a:rPr lang="en-US" sz="1800">
                          <a:latin typeface="Calibri"/>
                        </a:rPr>
                        <a:t>[cm]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0.5</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0.39</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r</a:t>
                      </a:r>
                      <a:r>
                        <a:rPr lang="en-US" sz="1800">
                          <a:latin typeface="Calibri"/>
                        </a:rPr>
                        <a:t>/(2 </a:t>
                      </a:r>
                      <a:r>
                        <a:rPr lang="en-US" sz="1800">
                          <a:latin typeface="Symbol"/>
                        </a:rPr>
                        <a:t>L</a:t>
                      </a:r>
                      <a:r>
                        <a:rPr lang="en-US" sz="1800" baseline="30000">
                          <a:latin typeface="Calibri"/>
                        </a:rPr>
                        <a:t>3/2</a:t>
                      </a:r>
                      <a:r>
                        <a:rPr lang="en-US" sz="1800">
                          <a:latin typeface="Calibri"/>
                        </a:rPr>
                        <a:t>) [cm]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0.05</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latin typeface="Calibri"/>
                        </a:rPr>
                        <a:t>0.011</a:t>
                      </a:r>
                      <a:endParaRPr lang="en-US" sz="18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i="1" dirty="0">
                          <a:latin typeface="Calibri"/>
                        </a:rPr>
                        <a:t>N</a:t>
                      </a:r>
                      <a:r>
                        <a:rPr lang="en-US" sz="1800" i="1" baseline="-25000" dirty="0">
                          <a:latin typeface="Calibri"/>
                        </a:rPr>
                        <a:t>b</a:t>
                      </a:r>
                      <a:r>
                        <a:rPr lang="en-US" sz="1800" i="1" dirty="0">
                          <a:latin typeface="Calibri"/>
                        </a:rPr>
                        <a:t>r</a:t>
                      </a:r>
                      <a:r>
                        <a:rPr lang="en-US" sz="1800" baseline="-25000" dirty="0">
                          <a:latin typeface="Calibri"/>
                        </a:rPr>
                        <a:t>0</a:t>
                      </a:r>
                      <a:r>
                        <a:rPr lang="en-US" sz="1800" dirty="0" smtClean="0">
                          <a:latin typeface="Calibri"/>
                        </a:rPr>
                        <a:t>/(        </a:t>
                      </a:r>
                      <a:r>
                        <a:rPr lang="en-US" sz="1800" dirty="0" err="1" smtClean="0">
                          <a:latin typeface="Symbol"/>
                        </a:rPr>
                        <a:t>s</a:t>
                      </a:r>
                      <a:r>
                        <a:rPr lang="en-US" sz="1800" i="1" baseline="-25000" dirty="0" err="1" smtClean="0">
                          <a:latin typeface="Calibri"/>
                        </a:rPr>
                        <a:t>z</a:t>
                      </a:r>
                      <a:r>
                        <a:rPr lang="en-US" sz="1800" dirty="0" err="1" smtClean="0">
                          <a:latin typeface="Symbol"/>
                        </a:rPr>
                        <a:t>s</a:t>
                      </a:r>
                      <a:r>
                        <a:rPr lang="en-US" sz="1800" baseline="-25000" dirty="0" err="1" smtClean="0">
                          <a:latin typeface="Symbol"/>
                        </a:rPr>
                        <a:t>d</a:t>
                      </a:r>
                      <a:r>
                        <a:rPr lang="en-US" sz="1800" dirty="0" smtClean="0">
                          <a:latin typeface="Calibri"/>
                        </a:rPr>
                        <a:t> </a:t>
                      </a:r>
                      <a:r>
                        <a:rPr lang="en-US" sz="1800" dirty="0">
                          <a:latin typeface="Symbol"/>
                        </a:rPr>
                        <a:t>g</a:t>
                      </a:r>
                      <a:r>
                        <a:rPr lang="en-US" sz="1800" dirty="0">
                          <a:latin typeface="Calibri"/>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0.0031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b</a:t>
                      </a:r>
                      <a:r>
                        <a:rPr lang="en-US" sz="1800" baseline="-25000">
                          <a:latin typeface="Calibri"/>
                        </a:rPr>
                        <a:t>x </a:t>
                      </a:r>
                      <a:r>
                        <a:rPr lang="en-US" sz="1800">
                          <a:latin typeface="Calibri"/>
                        </a:rPr>
                        <a:t>at bend</a:t>
                      </a:r>
                      <a:r>
                        <a:rPr lang="en-US" sz="1800" baseline="-25000">
                          <a:latin typeface="Calibri"/>
                        </a:rPr>
                        <a:t> </a:t>
                      </a:r>
                      <a:r>
                        <a:rPr lang="en-US" sz="1800">
                          <a:latin typeface="Calibri"/>
                        </a:rPr>
                        <a: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a:latin typeface="Calibri"/>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a:spcAft>
                          <a:spcPts val="0"/>
                        </a:spcAft>
                        <a:tabLst>
                          <a:tab pos="965835" algn="ctr"/>
                        </a:tabLst>
                      </a:pPr>
                      <a:r>
                        <a:rPr lang="en-US" sz="1800">
                          <a:latin typeface="Symbol"/>
                        </a:rPr>
                        <a:t>e</a:t>
                      </a:r>
                      <a:r>
                        <a:rPr lang="en-US" sz="1800" baseline="-25000">
                          <a:latin typeface="Calibri"/>
                        </a:rPr>
                        <a:t>x </a:t>
                      </a:r>
                      <a:r>
                        <a:rPr lang="en-US" sz="1800">
                          <a:latin typeface="Calibri"/>
                        </a:rPr>
                        <a:t>[nm]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s</a:t>
                      </a:r>
                      <a:r>
                        <a:rPr lang="en-US" sz="1800" baseline="-25000">
                          <a:latin typeface="Calibri"/>
                        </a:rPr>
                        <a:t>x </a:t>
                      </a:r>
                      <a:r>
                        <a:rPr lang="en-US" sz="1800">
                          <a:latin typeface="Calibri"/>
                        </a:rPr>
                        <a:t>at bend</a:t>
                      </a:r>
                      <a:r>
                        <a:rPr lang="en-US" sz="1800" baseline="-25000">
                          <a:latin typeface="Calibri"/>
                        </a:rPr>
                        <a:t> </a:t>
                      </a:r>
                      <a:r>
                        <a:rPr lang="en-US" sz="1800">
                          <a:latin typeface="Calibri"/>
                        </a:rPr>
                        <a:t>[</a:t>
                      </a:r>
                      <a:r>
                        <a:rPr lang="en-US" sz="1800">
                          <a:latin typeface="Symbol"/>
                        </a:rPr>
                        <a:t>m</a:t>
                      </a:r>
                      <a:r>
                        <a:rPr lang="en-US" sz="1800">
                          <a:latin typeface="Calibri"/>
                        </a:rPr>
                        <a: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r</a:t>
                      </a:r>
                      <a:r>
                        <a:rPr lang="en-US" sz="1800" baseline="30000">
                          <a:latin typeface="Symbol"/>
                        </a:rPr>
                        <a:t>4/3</a:t>
                      </a:r>
                      <a:r>
                        <a:rPr lang="en-US" sz="1800">
                          <a:latin typeface="Symbol"/>
                        </a:rPr>
                        <a:t>/(s</a:t>
                      </a:r>
                      <a:r>
                        <a:rPr lang="en-US" sz="1800" baseline="-25000">
                          <a:latin typeface="Calibri"/>
                        </a:rPr>
                        <a:t>x</a:t>
                      </a:r>
                      <a:r>
                        <a:rPr lang="en-US" sz="1800">
                          <a:latin typeface="Symbol"/>
                        </a:rPr>
                        <a:t>b</a:t>
                      </a:r>
                      <a:r>
                        <a:rPr lang="en-US" sz="1800" baseline="-25000">
                          <a:latin typeface="Calibri"/>
                        </a:rPr>
                        <a:t>x</a:t>
                      </a:r>
                      <a:r>
                        <a:rPr lang="en-US" sz="1800">
                          <a:latin typeface="Calibri"/>
                        </a:rPr>
                        <a:t>)</a:t>
                      </a:r>
                      <a:r>
                        <a:rPr lang="en-US" sz="1800" baseline="30000">
                          <a:latin typeface="Calibri"/>
                        </a:rPr>
                        <a:t>2/3</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2990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3540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t</a:t>
                      </a:r>
                      <a:r>
                        <a:rPr lang="en-US" sz="1800" i="1" baseline="-25000">
                          <a:latin typeface="Calibri"/>
                        </a:rPr>
                        <a:t>x</a:t>
                      </a:r>
                      <a:r>
                        <a:rPr lang="en-US" sz="1800">
                          <a:latin typeface="Calibri"/>
                        </a:rPr>
                        <a:t> [ms]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17.2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36.1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C</a:t>
                      </a:r>
                      <a:r>
                        <a:rPr lang="en-US" sz="1800">
                          <a:latin typeface="Symbol"/>
                        </a:rPr>
                        <a:t>03</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Calibri"/>
                        </a:rPr>
                        <a:t>0.0017</a:t>
                      </a:r>
                      <a:endParaRPr lang="en-US" sz="18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Calibri"/>
                        </a:rPr>
                        <a:t>0.0141</a:t>
                      </a:r>
                      <a:endParaRPr lang="en-US" sz="18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Q</a:t>
                      </a:r>
                      <a:r>
                        <a:rPr lang="en-US" sz="1800" baseline="-25000">
                          <a:latin typeface="Calibri"/>
                        </a:rPr>
                        <a:t>s</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dirty="0">
                          <a:latin typeface="Calibri"/>
                        </a:rPr>
                        <a:t>-0.0045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a:spcAft>
                          <a:spcPts val="0"/>
                        </a:spcAft>
                      </a:pP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1.15x10</a:t>
                      </a:r>
                      <a:r>
                        <a:rPr lang="en-US" sz="1800" baseline="30000">
                          <a:latin typeface="Calibri"/>
                        </a:rPr>
                        <a:t>10</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4.3x10</a:t>
                      </a:r>
                      <a:r>
                        <a:rPr lang="en-US" sz="1800" baseline="30000">
                          <a:latin typeface="Calibri"/>
                        </a:rPr>
                        <a:t>9</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3333FF"/>
                          </a:solidFill>
                          <a:latin typeface="Calibri"/>
                        </a:rPr>
                        <a:t>0.86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2.32</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L</a:t>
                      </a:r>
                      <a:r>
                        <a:rPr lang="en-US" sz="1800" i="1">
                          <a:latin typeface="Calibri"/>
                        </a:rPr>
                        <a:t>b</a:t>
                      </a:r>
                      <a:r>
                        <a:rPr lang="en-US" sz="1800">
                          <a:latin typeface="Symbol"/>
                        </a:rPr>
                        <a:t>/r</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3333FF"/>
                          </a:solidFill>
                          <a:latin typeface="Calibri"/>
                        </a:rPr>
                        <a:t>0.71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FF0000"/>
                          </a:solidFill>
                          <a:latin typeface="Calibri"/>
                        </a:rPr>
                        <a:t>1.90</a:t>
                      </a:r>
                      <a:endParaRPr lang="en-US" sz="18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0450"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9600" y="3886200"/>
            <a:ext cx="374650" cy="304800"/>
          </a:xfrm>
          <a:prstGeom prst="rect">
            <a:avLst/>
          </a:prstGeom>
          <a:noFill/>
          <a:ln w="9525">
            <a:noFill/>
            <a:miter lim="800000"/>
            <a:headEnd/>
            <a:tailEnd/>
          </a:ln>
        </p:spPr>
      </p:pic>
      <p:sp>
        <p:nvSpPr>
          <p:cNvPr id="100451" name="Rectangle 4"/>
          <p:cNvSpPr>
            <a:spLocks noChangeArrowheads="1"/>
          </p:cNvSpPr>
          <p:nvPr/>
        </p:nvSpPr>
        <p:spPr bwMode="auto">
          <a:xfrm>
            <a:off x="0" y="138113"/>
            <a:ext cx="9144000" cy="646112"/>
          </a:xfrm>
          <a:prstGeom prst="rect">
            <a:avLst/>
          </a:prstGeom>
          <a:noFill/>
          <a:ln w="9525">
            <a:noFill/>
            <a:miter lim="800000"/>
            <a:headEnd/>
            <a:tailEnd/>
          </a:ln>
        </p:spPr>
        <p:txBody>
          <a:bodyPr anchor="ctr">
            <a:spAutoFit/>
          </a:bodyPr>
          <a:lstStyle/>
          <a:p>
            <a:pPr fontAlgn="base">
              <a:spcBef>
                <a:spcPct val="0"/>
              </a:spcBef>
              <a:spcAft>
                <a:spcPct val="0"/>
              </a:spcAft>
            </a:pPr>
            <a:r>
              <a:rPr lang="en-US" b="1" smtClean="0">
                <a:solidFill>
                  <a:prstClr val="black"/>
                </a:solidFill>
                <a:latin typeface="Arial" pitchFamily="34" charset="0"/>
              </a:rPr>
              <a:t>Beam &amp; CSR-instability related parameters for the ATF DR at 2 different energies.</a:t>
            </a:r>
          </a:p>
          <a:p>
            <a:pPr eaLnBrk="0" fontAlgn="base" hangingPunct="0">
              <a:spcBef>
                <a:spcPct val="0"/>
              </a:spcBef>
              <a:spcAft>
                <a:spcPct val="0"/>
              </a:spcAft>
            </a:pPr>
            <a:endParaRPr lang="en-US" b="1" smtClean="0">
              <a:solidFill>
                <a:prstClr val="black"/>
              </a:solidFill>
              <a:latin typeface="Arial" pitchFamily="34" charset="0"/>
            </a:endParaRPr>
          </a:p>
        </p:txBody>
      </p:sp>
      <p:sp>
        <p:nvSpPr>
          <p:cNvPr id="100452" name="Rectangle 5"/>
          <p:cNvSpPr>
            <a:spLocks noChangeArrowheads="1"/>
          </p:cNvSpPr>
          <p:nvPr/>
        </p:nvSpPr>
        <p:spPr bwMode="auto">
          <a:xfrm>
            <a:off x="0" y="45720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pic>
        <p:nvPicPr>
          <p:cNvPr id="100453"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019800"/>
            <a:ext cx="565150" cy="276225"/>
          </a:xfrm>
          <a:prstGeom prst="rect">
            <a:avLst/>
          </a:prstGeom>
          <a:noFill/>
          <a:ln w="9525">
            <a:noFill/>
            <a:miter lim="800000"/>
            <a:headEnd/>
            <a:tailEnd/>
          </a:ln>
        </p:spPr>
      </p:pic>
      <p:pic>
        <p:nvPicPr>
          <p:cNvPr id="100454"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6324600"/>
            <a:ext cx="973138" cy="30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3" descr="csr-threshold.jpg"/>
          <p:cNvPicPr>
            <a:picLocks noChangeAspect="1"/>
          </p:cNvPicPr>
          <p:nvPr/>
        </p:nvPicPr>
        <p:blipFill>
          <a:blip r:embed="rId2" cstate="print"/>
          <a:srcRect/>
          <a:stretch>
            <a:fillRect/>
          </a:stretch>
        </p:blipFill>
        <p:spPr bwMode="auto">
          <a:xfrm>
            <a:off x="381000" y="1600200"/>
            <a:ext cx="8162925" cy="4343400"/>
          </a:xfrm>
          <a:prstGeom prst="rect">
            <a:avLst/>
          </a:prstGeom>
          <a:noFill/>
          <a:ln w="9525">
            <a:noFill/>
            <a:miter lim="800000"/>
            <a:headEnd/>
            <a:tailEnd/>
          </a:ln>
        </p:spPr>
      </p:pic>
      <p:sp>
        <p:nvSpPr>
          <p:cNvPr id="101379" name="TextBox 4"/>
          <p:cNvSpPr txBox="1">
            <a:spLocks noChangeArrowheads="1"/>
          </p:cNvSpPr>
          <p:nvPr/>
        </p:nvSpPr>
        <p:spPr bwMode="auto">
          <a:xfrm>
            <a:off x="0" y="0"/>
            <a:ext cx="8389938" cy="1200150"/>
          </a:xfrm>
          <a:prstGeom prst="rect">
            <a:avLst/>
          </a:prstGeom>
          <a:noFill/>
          <a:ln w="9525">
            <a:noFill/>
            <a:miter lim="800000"/>
            <a:headEnd/>
            <a:tailEnd/>
          </a:ln>
        </p:spPr>
        <p:txBody>
          <a:bodyPr wrap="none">
            <a:spAutoFit/>
          </a:bodyPr>
          <a:lstStyle/>
          <a:p>
            <a:pPr fontAlgn="base">
              <a:spcBef>
                <a:spcPct val="0"/>
              </a:spcBef>
              <a:spcAft>
                <a:spcPct val="0"/>
              </a:spcAft>
            </a:pPr>
            <a:r>
              <a:rPr lang="en-US" sz="3600" smtClean="0">
                <a:solidFill>
                  <a:prstClr val="black"/>
                </a:solidFill>
                <a:latin typeface="Arial" pitchFamily="34" charset="0"/>
              </a:rPr>
              <a:t>ATF Damping Ring as test bed?</a:t>
            </a:r>
          </a:p>
          <a:p>
            <a:pPr fontAlgn="base">
              <a:spcBef>
                <a:spcPct val="0"/>
              </a:spcBef>
              <a:spcAft>
                <a:spcPct val="0"/>
              </a:spcAft>
            </a:pPr>
            <a:r>
              <a:rPr lang="en-US" sz="3600" smtClean="0">
                <a:solidFill>
                  <a:prstClr val="black"/>
                </a:solidFill>
                <a:latin typeface="Arial" pitchFamily="34" charset="0"/>
              </a:rPr>
              <a:t>lowering ATF beam energy </a:t>
            </a:r>
            <a:r>
              <a:rPr lang="en-US" sz="3600" smtClean="0">
                <a:solidFill>
                  <a:prstClr val="black"/>
                </a:solidFill>
              </a:rPr>
              <a:t>→</a:t>
            </a:r>
            <a:r>
              <a:rPr lang="en-US" sz="3600" smtClean="0">
                <a:solidFill>
                  <a:prstClr val="black"/>
                </a:solidFill>
                <a:latin typeface="Arial" pitchFamily="34" charset="0"/>
              </a:rPr>
              <a:t> CSR instability</a:t>
            </a:r>
          </a:p>
        </p:txBody>
      </p:sp>
      <p:sp>
        <p:nvSpPr>
          <p:cNvPr id="101380" name="TextBox 5"/>
          <p:cNvSpPr txBox="1">
            <a:spLocks noChangeArrowheads="1"/>
          </p:cNvSpPr>
          <p:nvPr/>
        </p:nvSpPr>
        <p:spPr bwMode="auto">
          <a:xfrm>
            <a:off x="0" y="6211888"/>
            <a:ext cx="8904288" cy="584200"/>
          </a:xfrm>
          <a:prstGeom prst="rect">
            <a:avLst/>
          </a:prstGeom>
          <a:noFill/>
          <a:ln w="9525">
            <a:noFill/>
            <a:miter lim="800000"/>
            <a:headEnd/>
            <a:tailEnd/>
          </a:ln>
        </p:spPr>
        <p:txBody>
          <a:bodyPr wrap="none">
            <a:spAutoFit/>
          </a:bodyPr>
          <a:lstStyle/>
          <a:p>
            <a:pPr fontAlgn="base">
              <a:spcBef>
                <a:spcPct val="0"/>
              </a:spcBef>
              <a:spcAft>
                <a:spcPct val="0"/>
              </a:spcAft>
            </a:pPr>
            <a:r>
              <a:rPr lang="en-US" sz="1600" smtClean="0">
                <a:solidFill>
                  <a:prstClr val="black"/>
                </a:solidFill>
                <a:latin typeface="Arial" pitchFamily="34" charset="0"/>
              </a:rPr>
              <a:t>Note: Bane-Cai-Stupakov predict instability in a regime where it is excluded by Stupakov-Heifets</a:t>
            </a:r>
          </a:p>
          <a:p>
            <a:pPr fontAlgn="base">
              <a:spcBef>
                <a:spcPct val="0"/>
              </a:spcBef>
              <a:spcAft>
                <a:spcPct val="0"/>
              </a:spcAft>
            </a:pPr>
            <a:r>
              <a:rPr lang="en-US" sz="1600" smtClean="0">
                <a:solidFill>
                  <a:prstClr val="black"/>
                </a:solidFill>
                <a:latin typeface="Arial" pitchFamily="34" charset="0"/>
              </a:rPr>
              <a:t>Also note: ATF Damping Ring has initially operated at 0.96 GeV beam energy, in 1997 </a:t>
            </a:r>
          </a:p>
        </p:txBody>
      </p:sp>
      <p:sp>
        <p:nvSpPr>
          <p:cNvPr id="101381" name="TextBox 6"/>
          <p:cNvSpPr txBox="1">
            <a:spLocks noChangeArrowheads="1"/>
          </p:cNvSpPr>
          <p:nvPr/>
        </p:nvSpPr>
        <p:spPr bwMode="auto">
          <a:xfrm>
            <a:off x="6629400" y="2209800"/>
            <a:ext cx="2074863" cy="1200150"/>
          </a:xfrm>
          <a:prstGeom prst="rect">
            <a:avLst/>
          </a:prstGeom>
          <a:noFill/>
          <a:ln w="9525">
            <a:noFill/>
            <a:miter lim="800000"/>
            <a:headEnd/>
            <a:tailEnd/>
          </a:ln>
        </p:spPr>
        <p:txBody>
          <a:bodyPr wrap="none">
            <a:spAutoFit/>
          </a:bodyPr>
          <a:lstStyle/>
          <a:p>
            <a:pPr fontAlgn="base">
              <a:spcBef>
                <a:spcPct val="0"/>
              </a:spcBef>
              <a:spcAft>
                <a:spcPct val="0"/>
              </a:spcAft>
            </a:pPr>
            <a:r>
              <a:rPr lang="en-US" smtClean="0">
                <a:solidFill>
                  <a:prstClr val="black"/>
                </a:solidFill>
                <a:latin typeface="Arial" pitchFamily="34" charset="0"/>
              </a:rPr>
              <a:t>bunch intensity 10</a:t>
            </a:r>
            <a:r>
              <a:rPr lang="en-US" baseline="30000" smtClean="0">
                <a:solidFill>
                  <a:prstClr val="black"/>
                </a:solidFill>
                <a:latin typeface="Arial" pitchFamily="34" charset="0"/>
              </a:rPr>
              <a:t>10</a:t>
            </a:r>
          </a:p>
          <a:p>
            <a:pPr fontAlgn="base">
              <a:spcBef>
                <a:spcPct val="0"/>
              </a:spcBef>
              <a:spcAft>
                <a:spcPct val="0"/>
              </a:spcAft>
            </a:pPr>
            <a:endParaRPr lang="en-US" smtClean="0">
              <a:solidFill>
                <a:prstClr val="black"/>
              </a:solidFill>
              <a:latin typeface="Arial" pitchFamily="34" charset="0"/>
            </a:endParaRPr>
          </a:p>
          <a:p>
            <a:pPr fontAlgn="base">
              <a:spcBef>
                <a:spcPct val="0"/>
              </a:spcBef>
              <a:spcAft>
                <a:spcPct val="0"/>
              </a:spcAft>
            </a:pPr>
            <a:r>
              <a:rPr lang="en-US" smtClean="0">
                <a:solidFill>
                  <a:prstClr val="black"/>
                </a:solidFill>
                <a:latin typeface="Arial" pitchFamily="34" charset="0"/>
              </a:rPr>
              <a:t>fully coupled</a:t>
            </a:r>
          </a:p>
          <a:p>
            <a:pPr fontAlgn="base">
              <a:spcBef>
                <a:spcPct val="0"/>
              </a:spcBef>
              <a:spcAft>
                <a:spcPct val="0"/>
              </a:spcAft>
            </a:pPr>
            <a:r>
              <a:rPr lang="en-US" smtClean="0">
                <a:solidFill>
                  <a:prstClr val="black"/>
                </a:solidFill>
                <a:latin typeface="Arial" pitchFamily="34" charset="0"/>
              </a:rPr>
              <a:t>to suppress IBS?</a:t>
            </a:r>
            <a:endParaRPr lang="en-US" baseline="30000" smtClean="0">
              <a:solidFill>
                <a:prstClr val="black"/>
              </a:solidFill>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548640"/>
          <a:ext cx="9144000" cy="6309360"/>
        </p:xfrm>
        <a:graphic>
          <a:graphicData uri="http://schemas.openxmlformats.org/drawingml/2006/table">
            <a:tbl>
              <a:tblPr/>
              <a:tblGrid>
                <a:gridCol w="3692071"/>
                <a:gridCol w="2141991"/>
                <a:gridCol w="3309938"/>
              </a:tblGrid>
              <a:tr h="265043">
                <a:tc>
                  <a:txBody>
                    <a:bodyPr/>
                    <a:lstStyle/>
                    <a:p>
                      <a:pPr>
                        <a:spcAft>
                          <a:spcPts val="0"/>
                        </a:spcAft>
                      </a:pPr>
                      <a:endParaRPr lang="en-US" sz="18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latin typeface="Calibri"/>
                        </a:rPr>
                        <a:t>SuperKEKB e+ DR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latin typeface="Calibri"/>
                        </a:rPr>
                        <a:t>SuperKEKB e+ DR OLD DESIGN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Calibri"/>
                        </a:rPr>
                        <a:t>beam energy [GeV]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Calibri"/>
                        </a:rPr>
                        <a:t>slip factor </a:t>
                      </a:r>
                      <a:r>
                        <a:rPr lang="en-US" sz="1800">
                          <a:latin typeface="Symbol"/>
                        </a:rPr>
                        <a:t>h</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0.00343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Calibri"/>
                        </a:rPr>
                        <a:t>rms momentum spread  </a:t>
                      </a:r>
                      <a:r>
                        <a:rPr lang="en-US" sz="1800">
                          <a:latin typeface="Symbol"/>
                        </a:rPr>
                        <a:t>s</a:t>
                      </a:r>
                      <a:r>
                        <a:rPr lang="en-US" sz="1800" baseline="-25000">
                          <a:latin typeface="Symbol"/>
                        </a:rPr>
                        <a:t>d</a:t>
                      </a:r>
                      <a:r>
                        <a:rPr lang="en-US" sz="1800" baseline="-25000">
                          <a:latin typeface="Calibri"/>
                        </a:rPr>
                        <a:t>,rms </a:t>
                      </a:r>
                      <a:r>
                        <a:rPr lang="en-US" sz="1800">
                          <a:latin typeface="Calibri"/>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Calibri"/>
                        </a:rPr>
                        <a:t>bunch population [10</a:t>
                      </a:r>
                      <a:r>
                        <a:rPr lang="en-US" sz="1800" baseline="30000">
                          <a:latin typeface="Calibri"/>
                        </a:rPr>
                        <a:t>9</a:t>
                      </a:r>
                      <a:r>
                        <a:rPr lang="en-US" sz="1800">
                          <a:latin typeface="Calibri"/>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Calibri"/>
                        </a:rPr>
                        <a:t>circumference </a:t>
                      </a:r>
                      <a:r>
                        <a:rPr lang="en-US" sz="1800" i="1">
                          <a:latin typeface="Calibri"/>
                        </a:rPr>
                        <a:t>C</a:t>
                      </a:r>
                      <a:r>
                        <a:rPr lang="en-US" sz="1800">
                          <a:latin typeface="Calibri"/>
                        </a:rPr>
                        <a:t> [m]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135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135.5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Calibri"/>
                        </a:rPr>
                        <a:t>bending radius </a:t>
                      </a:r>
                      <a:r>
                        <a:rPr lang="en-US" sz="1800">
                          <a:latin typeface="Symbol"/>
                        </a:rPr>
                        <a:t>r </a:t>
                      </a:r>
                      <a:r>
                        <a:rPr lang="en-US" sz="1800">
                          <a:latin typeface="Calibri"/>
                        </a:rPr>
                        <a: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de-DE" sz="1800">
                          <a:latin typeface="Calibri"/>
                        </a:rPr>
                        <a:t>vert. beam pipe radius </a:t>
                      </a:r>
                      <a:r>
                        <a:rPr lang="de-DE" sz="1800" i="1">
                          <a:latin typeface="Calibri"/>
                        </a:rPr>
                        <a:t>b </a:t>
                      </a:r>
                      <a:r>
                        <a:rPr lang="de-DE" sz="1800">
                          <a:latin typeface="Calibri"/>
                        </a:rPr>
                        <a:t>[cm]</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Calibri"/>
                        </a:rPr>
                        <a:t>Stupakov-Heifets parameter </a:t>
                      </a:r>
                      <a:r>
                        <a:rPr lang="en-US" sz="1800">
                          <a:latin typeface="Symbol"/>
                        </a:rPr>
                        <a:t>L</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0070C0"/>
                          </a:solidFill>
                          <a:latin typeface="Calibri"/>
                        </a:rPr>
                        <a:t>67</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430</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Symbol"/>
                        </a:rPr>
                        <a:t>r</a:t>
                      </a:r>
                      <a:r>
                        <a:rPr lang="en-US" sz="1800" i="1">
                          <a:latin typeface="Calibri"/>
                        </a:rPr>
                        <a:t>/b</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166</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129</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Symbol"/>
                        </a:rPr>
                        <a:t>s</a:t>
                      </a:r>
                      <a:r>
                        <a:rPr lang="en-US" sz="1800" i="1" baseline="-25000">
                          <a:latin typeface="Calibri"/>
                        </a:rPr>
                        <a:t>z </a:t>
                      </a:r>
                      <a:r>
                        <a:rPr lang="en-US" sz="1800">
                          <a:latin typeface="Calibri"/>
                        </a:rPr>
                        <a:t>[cm]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0.7</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0.51</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Symbol"/>
                        </a:rPr>
                        <a:t>r</a:t>
                      </a:r>
                      <a:r>
                        <a:rPr lang="en-US" sz="1800">
                          <a:latin typeface="Calibri"/>
                        </a:rPr>
                        <a:t>/(2 </a:t>
                      </a:r>
                      <a:r>
                        <a:rPr lang="en-US" sz="1800">
                          <a:latin typeface="Symbol"/>
                        </a:rPr>
                        <a:t>L</a:t>
                      </a:r>
                      <a:r>
                        <a:rPr lang="en-US" sz="1800" baseline="30000">
                          <a:latin typeface="Calibri"/>
                        </a:rPr>
                        <a:t>3/2</a:t>
                      </a:r>
                      <a:r>
                        <a:rPr lang="en-US" sz="1800">
                          <a:latin typeface="Calibri"/>
                        </a:rPr>
                        <a:t>) [cm]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0.24</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0.012</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i="1">
                          <a:latin typeface="Calibri"/>
                        </a:rPr>
                        <a:t>N</a:t>
                      </a:r>
                      <a:r>
                        <a:rPr lang="en-US" sz="1800" i="1" baseline="-25000">
                          <a:latin typeface="Calibri"/>
                        </a:rPr>
                        <a:t>b</a:t>
                      </a:r>
                      <a:r>
                        <a:rPr lang="en-US" sz="1800" i="1">
                          <a:latin typeface="Calibri"/>
                        </a:rPr>
                        <a:t>r</a:t>
                      </a:r>
                      <a:r>
                        <a:rPr lang="en-US" sz="1800" baseline="-25000">
                          <a:latin typeface="Calibri"/>
                        </a:rPr>
                        <a:t>0</a:t>
                      </a:r>
                      <a:r>
                        <a:rPr lang="en-US" sz="1800">
                          <a:latin typeface="Calibri"/>
                        </a:rPr>
                        <a:t>/((2</a:t>
                      </a:r>
                      <a:r>
                        <a:rPr lang="en-US" sz="1800">
                          <a:latin typeface="Symbol"/>
                        </a:rPr>
                        <a:t>p</a:t>
                      </a:r>
                      <a:r>
                        <a:rPr lang="en-US" sz="1800">
                          <a:latin typeface="Calibri"/>
                        </a:rPr>
                        <a:t>)</a:t>
                      </a:r>
                      <a:r>
                        <a:rPr lang="en-US" sz="1800" baseline="30000">
                          <a:latin typeface="Calibri"/>
                        </a:rPr>
                        <a:t>1/2</a:t>
                      </a:r>
                      <a:r>
                        <a:rPr lang="en-US" sz="1800">
                          <a:latin typeface="Symbol"/>
                        </a:rPr>
                        <a:t>s</a:t>
                      </a:r>
                      <a:r>
                        <a:rPr lang="en-US" sz="1800" i="1" baseline="-25000">
                          <a:latin typeface="Calibri"/>
                        </a:rPr>
                        <a:t>z</a:t>
                      </a:r>
                      <a:r>
                        <a:rPr lang="en-US" sz="1800">
                          <a:latin typeface="Symbol"/>
                        </a:rPr>
                        <a:t>s</a:t>
                      </a:r>
                      <a:r>
                        <a:rPr lang="en-US" sz="1800" baseline="-25000">
                          <a:latin typeface="Symbol"/>
                        </a:rPr>
                        <a:t>d</a:t>
                      </a:r>
                      <a:r>
                        <a:rPr lang="en-US" sz="1800">
                          <a:latin typeface="Calibri"/>
                        </a:rPr>
                        <a:t> </a:t>
                      </a:r>
                      <a:r>
                        <a:rPr lang="en-US" sz="1800">
                          <a:latin typeface="Symbol"/>
                        </a:rPr>
                        <a:t>g</a:t>
                      </a:r>
                      <a:r>
                        <a:rPr lang="en-US" sz="1800">
                          <a:latin typeface="Calibri"/>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0.078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Symbol"/>
                        </a:rPr>
                        <a:t>b</a:t>
                      </a:r>
                      <a:r>
                        <a:rPr lang="en-US" sz="1800" baseline="-25000">
                          <a:latin typeface="Calibri"/>
                        </a:rPr>
                        <a:t>x </a:t>
                      </a:r>
                      <a:r>
                        <a:rPr lang="en-US" sz="1800">
                          <a:latin typeface="Calibri"/>
                        </a:rPr>
                        <a:t>at bend</a:t>
                      </a:r>
                      <a:r>
                        <a:rPr lang="en-US" sz="1800" baseline="-25000">
                          <a:latin typeface="Calibri"/>
                        </a:rPr>
                        <a:t> </a:t>
                      </a:r>
                      <a:r>
                        <a:rPr lang="en-US" sz="1800">
                          <a:latin typeface="Calibri"/>
                        </a:rPr>
                        <a: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1.5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Symbol"/>
                        </a:rPr>
                        <a:t>e</a:t>
                      </a:r>
                      <a:r>
                        <a:rPr lang="en-US" sz="1800" baseline="-25000">
                          <a:latin typeface="Calibri"/>
                        </a:rPr>
                        <a:t>x </a:t>
                      </a:r>
                      <a:r>
                        <a:rPr lang="en-US" sz="1800">
                          <a:latin typeface="Calibri"/>
                        </a:rPr>
                        <a:t>[nm]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2100→ 41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2100→ 41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Symbol"/>
                        </a:rPr>
                        <a:t>s</a:t>
                      </a:r>
                      <a:r>
                        <a:rPr lang="en-US" sz="1800" baseline="-25000">
                          <a:latin typeface="Calibri"/>
                        </a:rPr>
                        <a:t>x </a:t>
                      </a:r>
                      <a:r>
                        <a:rPr lang="en-US" sz="1800">
                          <a:latin typeface="Calibri"/>
                        </a:rPr>
                        <a:t>at bend</a:t>
                      </a:r>
                      <a:r>
                        <a:rPr lang="en-US" sz="1800" baseline="-25000">
                          <a:latin typeface="Calibri"/>
                        </a:rPr>
                        <a:t> </a:t>
                      </a:r>
                      <a:r>
                        <a:rPr lang="en-US" sz="1800">
                          <a:latin typeface="Calibri"/>
                        </a:rPr>
                        <a:t>[</a:t>
                      </a:r>
                      <a:r>
                        <a:rPr lang="en-US" sz="1800">
                          <a:latin typeface="Symbol"/>
                        </a:rPr>
                        <a:t>m</a:t>
                      </a:r>
                      <a:r>
                        <a:rPr lang="en-US" sz="1800">
                          <a:latin typeface="Calibri"/>
                        </a:rPr>
                        <a: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Symbol"/>
                        </a:rPr>
                        <a:t>r</a:t>
                      </a:r>
                      <a:r>
                        <a:rPr lang="en-US" sz="1800" baseline="30000">
                          <a:latin typeface="Symbol"/>
                        </a:rPr>
                        <a:t>4/3</a:t>
                      </a:r>
                      <a:r>
                        <a:rPr lang="en-US" sz="1800">
                          <a:latin typeface="Symbol"/>
                        </a:rPr>
                        <a:t>/(s</a:t>
                      </a:r>
                      <a:r>
                        <a:rPr lang="en-US" sz="1800" baseline="-25000">
                          <a:latin typeface="Calibri"/>
                        </a:rPr>
                        <a:t>x</a:t>
                      </a:r>
                      <a:r>
                        <a:rPr lang="en-US" sz="1800">
                          <a:latin typeface="Symbol"/>
                        </a:rPr>
                        <a:t>b</a:t>
                      </a:r>
                      <a:r>
                        <a:rPr lang="en-US" sz="1800" baseline="-25000">
                          <a:latin typeface="Calibri"/>
                        </a:rPr>
                        <a:t>x</a:t>
                      </a:r>
                      <a:r>
                        <a:rPr lang="en-US" sz="1800">
                          <a:latin typeface="Calibri"/>
                        </a:rPr>
                        <a:t>)</a:t>
                      </a:r>
                      <a:r>
                        <a:rPr lang="en-US" sz="1800" baseline="30000">
                          <a:latin typeface="Calibri"/>
                        </a:rPr>
                        <a:t>2/3</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710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553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Symbol"/>
                        </a:rPr>
                        <a:t>t</a:t>
                      </a:r>
                      <a:r>
                        <a:rPr lang="en-US" sz="1800" i="1" baseline="-25000">
                          <a:latin typeface="Calibri"/>
                        </a:rPr>
                        <a:t>x</a:t>
                      </a:r>
                      <a:r>
                        <a:rPr lang="en-US" sz="1800">
                          <a:latin typeface="Calibri"/>
                        </a:rPr>
                        <a:t> [ms]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Calibri"/>
                          <a:cs typeface="Arial"/>
                        </a:rPr>
                        <a:t>C</a:t>
                      </a:r>
                      <a:r>
                        <a:rPr lang="en-US" sz="1800">
                          <a:latin typeface="Symbol"/>
                        </a:rPr>
                        <a:t>03</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FF0000"/>
                          </a:solidFill>
                          <a:latin typeface="Calibri"/>
                        </a:rPr>
                        <a:t>7.68</a:t>
                      </a:r>
                      <a:r>
                        <a:rPr lang="en-US" sz="1800" b="1" dirty="0" smtClean="0">
                          <a:solidFill>
                            <a:srgbClr val="FF0000"/>
                          </a:solidFill>
                          <a:latin typeface="Calibri"/>
                        </a:rPr>
                        <a:t>?!</a:t>
                      </a:r>
                      <a:endParaRPr lang="en-US" sz="1800" b="1" dirty="0">
                        <a:solidFill>
                          <a:srgbClr val="FF0000"/>
                        </a:solidFill>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Calibri"/>
                          <a:cs typeface="Arial"/>
                        </a:rPr>
                        <a:t>Q</a:t>
                      </a:r>
                      <a:r>
                        <a:rPr lang="en-US" sz="1800" baseline="-25000">
                          <a:latin typeface="Calibri"/>
                          <a:cs typeface="Arial"/>
                        </a:rPr>
                        <a:t>s</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-0.00788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i="1">
                          <a:latin typeface="Calibri"/>
                        </a:rPr>
                        <a:t>N</a:t>
                      </a:r>
                      <a:r>
                        <a:rPr lang="en-US" sz="1800" i="1" baseline="-25000">
                          <a:latin typeface="Calibri"/>
                        </a:rPr>
                        <a:t>b,thr</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0070C0"/>
                          </a:solidFill>
                          <a:latin typeface="Calibri"/>
                        </a:rPr>
                        <a:t>4.5x10</a:t>
                      </a:r>
                      <a:r>
                        <a:rPr lang="en-US" sz="1800" b="1" baseline="30000">
                          <a:solidFill>
                            <a:srgbClr val="0070C0"/>
                          </a:solidFill>
                          <a:latin typeface="Calibri"/>
                        </a:rPr>
                        <a:t>10</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1.1x10</a:t>
                      </a:r>
                      <a:r>
                        <a:rPr lang="en-US" sz="1800" b="1" baseline="30000">
                          <a:solidFill>
                            <a:srgbClr val="FF0000"/>
                          </a:solidFill>
                          <a:latin typeface="Calibri"/>
                        </a:rPr>
                        <a:t>10</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i="1">
                          <a:latin typeface="Calibri"/>
                          <a:ea typeface="Calibri"/>
                          <a:cs typeface="Times New Roman"/>
                        </a:rPr>
                        <a:t>N</a:t>
                      </a:r>
                      <a:r>
                        <a:rPr lang="en-US" sz="1800" i="1" baseline="-25000">
                          <a:latin typeface="Calibri"/>
                          <a:ea typeface="Calibri"/>
                          <a:cs typeface="Times New Roman"/>
                        </a:rPr>
                        <a:t>b</a:t>
                      </a:r>
                      <a:r>
                        <a:rPr lang="en-US" sz="1800" i="1">
                          <a:latin typeface="Calibri"/>
                          <a:ea typeface="Calibri"/>
                          <a:cs typeface="Times New Roman"/>
                        </a:rPr>
                        <a:t>/N</a:t>
                      </a:r>
                      <a:r>
                        <a:rPr lang="en-US" sz="1800" i="1" baseline="-25000">
                          <a:latin typeface="Calibri"/>
                          <a:ea typeface="Calibri"/>
                          <a:cs typeface="Times New Roman"/>
                        </a:rPr>
                        <a:t>b,thr</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3.27</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43">
                <a:tc>
                  <a:txBody>
                    <a:bodyPr/>
                    <a:lstStyle/>
                    <a:p>
                      <a:pPr>
                        <a:spcAft>
                          <a:spcPts val="0"/>
                        </a:spcAft>
                      </a:pPr>
                      <a:r>
                        <a:rPr lang="en-US" sz="1800">
                          <a:latin typeface="Symbol"/>
                        </a:rPr>
                        <a:t>L</a:t>
                      </a:r>
                      <a:r>
                        <a:rPr lang="en-US" sz="1800" i="1">
                          <a:latin typeface="Calibri"/>
                        </a:rPr>
                        <a:t>b</a:t>
                      </a:r>
                      <a:r>
                        <a:rPr lang="en-US" sz="1800">
                          <a:latin typeface="Symbol"/>
                        </a:rPr>
                        <a:t>/r</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FF0000"/>
                          </a:solidFill>
                          <a:latin typeface="Calibri"/>
                        </a:rPr>
                        <a:t>3.32</a:t>
                      </a:r>
                      <a:endParaRPr lang="en-US" sz="18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3"/>
          <p:cNvSpPr/>
          <p:nvPr/>
        </p:nvSpPr>
        <p:spPr>
          <a:xfrm rot="20579186">
            <a:off x="2452309" y="1652447"/>
            <a:ext cx="4572000" cy="3970318"/>
          </a:xfrm>
          <a:prstGeom prst="rect">
            <a:avLst/>
          </a:prstGeom>
          <a:solidFill>
            <a:schemeClr val="accent1">
              <a:alpha val="60000"/>
            </a:schemeClr>
          </a:solidFill>
        </p:spPr>
        <p:txBody>
          <a:bodyPr>
            <a:spAutoFit/>
          </a:bodyPr>
          <a:lstStyle/>
          <a:p>
            <a:r>
              <a:rPr lang="en-US" sz="3600" i="1" dirty="0" smtClean="0">
                <a:solidFill>
                  <a:schemeClr val="bg1"/>
                </a:solidFill>
              </a:rPr>
              <a:t>note: C03≥1 here!</a:t>
            </a:r>
          </a:p>
          <a:p>
            <a:r>
              <a:rPr lang="en-US" sz="3600" i="1" dirty="0" smtClean="0">
                <a:solidFill>
                  <a:schemeClr val="bg1"/>
                </a:solidFill>
              </a:rPr>
              <a:t>so [1] surely applies</a:t>
            </a:r>
          </a:p>
          <a:p>
            <a:endParaRPr lang="en-US" sz="3600" i="1" dirty="0" smtClean="0">
              <a:solidFill>
                <a:schemeClr val="bg1"/>
              </a:solidFill>
            </a:endParaRPr>
          </a:p>
          <a:p>
            <a:r>
              <a:rPr lang="en-US" sz="3600" i="1" dirty="0" smtClean="0">
                <a:solidFill>
                  <a:schemeClr val="bg1"/>
                </a:solidFill>
              </a:rPr>
              <a:t>calculation shows that</a:t>
            </a:r>
          </a:p>
          <a:p>
            <a:r>
              <a:rPr lang="en-US" sz="3600" i="1" dirty="0" smtClean="0">
                <a:solidFill>
                  <a:schemeClr val="bg1"/>
                </a:solidFill>
              </a:rPr>
              <a:t>old SuperKEKB DR would have been CSR-unstable</a:t>
            </a:r>
            <a:endParaRPr lang="en-US" sz="3600" i="1" dirty="0">
              <a:solidFill>
                <a:schemeClr val="bg1"/>
              </a:solidFill>
            </a:endParaRPr>
          </a:p>
        </p:txBody>
      </p:sp>
      <p:sp>
        <p:nvSpPr>
          <p:cNvPr id="48129" name="Rectangle 1"/>
          <p:cNvSpPr>
            <a:spLocks noChangeArrowheads="1"/>
          </p:cNvSpPr>
          <p:nvPr/>
        </p:nvSpPr>
        <p:spPr bwMode="auto">
          <a:xfrm>
            <a:off x="-31985" y="-33009"/>
            <a:ext cx="9207970"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0000FF"/>
                </a:solidFill>
                <a:effectLst/>
                <a:latin typeface="Arial" pitchFamily="34" charset="0"/>
              </a:rPr>
              <a:t>CSR stability for SuperKEKB Damping Ring designs </a:t>
            </a:r>
            <a:endParaRPr kumimoji="0" lang="en-US" sz="2800" b="0" i="0" u="none" strike="noStrike" cap="none" normalizeH="0" baseline="0" dirty="0" smtClean="0">
              <a:ln>
                <a:noFill/>
              </a:ln>
              <a:solidFill>
                <a:srgbClr val="0000FF"/>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04800" y="474821"/>
            <a:ext cx="8610600" cy="270843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1" u="none" strike="noStrike" cap="none" normalizeH="0" baseline="0" dirty="0" smtClean="0">
                <a:ln>
                  <a:noFill/>
                </a:ln>
                <a:solidFill>
                  <a:srgbClr val="0000FF"/>
                </a:solidFill>
                <a:effectLst/>
                <a:latin typeface="Calibri" pitchFamily="34" charset="0"/>
                <a:ea typeface="Calibri" pitchFamily="34" charset="0"/>
                <a:cs typeface="Times New Roman" pitchFamily="18" charset="0"/>
              </a:rPr>
              <a:t>Instability threshold in the single-mode regime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For all other cases, C</a:t>
            </a:r>
            <a:r>
              <a:rPr kumimoji="0" lang="en-US" sz="32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03</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&lt;1, and from</a:t>
            </a:r>
            <a:r>
              <a:rPr kumimoji="0" lang="en-US" sz="32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[2]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there is always an instability if</a:t>
            </a:r>
            <a:r>
              <a:rPr kumimoji="0" lang="en-US" sz="32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(rewriting the condition “|</a:t>
            </a:r>
            <a:r>
              <a:rPr kumimoji="0" lang="en-US" sz="3200" b="0" i="0" u="none" strike="noStrike" cap="none" normalizeH="0" baseline="0" dirty="0" smtClean="0">
                <a:ln>
                  <a:noFill/>
                </a:ln>
                <a:solidFill>
                  <a:schemeClr val="tx1"/>
                </a:solidFill>
                <a:effectLst/>
                <a:latin typeface="Symbol" pitchFamily="18" charset="2"/>
                <a:ea typeface="Calibri" pitchFamily="34" charset="0"/>
                <a:cs typeface="Times New Roman" pitchFamily="18" charset="0"/>
              </a:rPr>
              <a:t>m</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3200" b="0" i="0" u="none" strike="noStrike" cap="none" normalizeH="0" baseline="0" dirty="0" smtClean="0">
                <a:ln>
                  <a:noFill/>
                </a:ln>
                <a:solidFill>
                  <a:schemeClr val="tx1"/>
                </a:solidFill>
                <a:effectLst/>
                <a:latin typeface="Symbol" pitchFamily="18" charset="2"/>
                <a:ea typeface="Calibri" pitchFamily="34" charset="0"/>
                <a:cs typeface="Times New Roman" pitchFamily="18" charset="0"/>
              </a:rPr>
              <a:t>hw</a:t>
            </a:r>
            <a:r>
              <a:rPr kumimoji="0" lang="en-US" sz="32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0</a:t>
            </a:r>
            <a:r>
              <a:rPr kumimoji="0" lang="en-US" sz="3200" b="0" i="0" u="none" strike="noStrike" cap="none" normalizeH="0" baseline="0" dirty="0" smtClean="0">
                <a:ln>
                  <a:noFill/>
                </a:ln>
                <a:solidFill>
                  <a:schemeClr val="tx1"/>
                </a:solidFill>
                <a:effectLst/>
                <a:latin typeface="Symbol" pitchFamily="18" charset="2"/>
                <a:ea typeface="Calibri" pitchFamily="34" charset="0"/>
                <a:cs typeface="Times New Roman" pitchFamily="18" charset="0"/>
              </a:rPr>
              <a:t>d</a:t>
            </a:r>
            <a:r>
              <a:rPr kumimoji="0" lang="en-US" sz="32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0</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below Eq. </a:t>
            </a:r>
            <a:r>
              <a:rPr kumimoji="0" lang="de-DE"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(23) in Ref. [4]):</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p:txBody>
      </p:sp>
      <p:graphicFrame>
        <p:nvGraphicFramePr>
          <p:cNvPr id="51201" name="Object 1"/>
          <p:cNvGraphicFramePr>
            <a:graphicFrameLocks noChangeAspect="1"/>
          </p:cNvGraphicFramePr>
          <p:nvPr/>
        </p:nvGraphicFramePr>
        <p:xfrm>
          <a:off x="2209800" y="3124200"/>
          <a:ext cx="4100946" cy="2438400"/>
        </p:xfrm>
        <a:graphic>
          <a:graphicData uri="http://schemas.openxmlformats.org/presentationml/2006/ole">
            <p:oleObj spid="_x0000_s51201" name="Equation" r:id="rId3" imgW="1765300" imgH="1041400" progId="Equation.3">
              <p:embed/>
            </p:oleObj>
          </a:graphicData>
        </a:graphic>
      </p:graphicFrame>
      <p:sp>
        <p:nvSpPr>
          <p:cNvPr id="51203" name="Rectangle 3"/>
          <p:cNvSpPr>
            <a:spLocks noChangeArrowheads="1"/>
          </p:cNvSpPr>
          <p:nvPr/>
        </p:nvSpPr>
        <p:spPr bwMode="auto">
          <a:xfrm>
            <a:off x="0" y="1504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0" y="762000"/>
            <a:ext cx="914400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FF"/>
                </a:solidFill>
                <a:effectLst/>
                <a:latin typeface="Calibri" pitchFamily="34" charset="0"/>
                <a:ea typeface="Calibri" pitchFamily="34" charset="0"/>
                <a:cs typeface="Times New Roman" pitchFamily="18" charset="0"/>
              </a:rPr>
              <a:t>Condition “C03b” evaluated for various storage rings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dirty="0" smtClean="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dirty="0" smtClean="0">
              <a:latin typeface="Calibri" pitchFamily="34" charset="0"/>
              <a:ea typeface="Calibri" pitchFamily="34" charset="0"/>
              <a:cs typeface="Times New Roman" pitchFamily="18" charset="0"/>
            </a:endParaRPr>
          </a:p>
          <a:p>
            <a:pPr fontAlgn="base">
              <a:spcBef>
                <a:spcPct val="0"/>
              </a:spcBef>
              <a:spcAft>
                <a:spcPct val="0"/>
              </a:spcAft>
            </a:pP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fontAlgn="base">
              <a:spcBef>
                <a:spcPct val="0"/>
              </a:spcBef>
              <a:spcAft>
                <a:spcPct val="0"/>
              </a:spcAf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If C03b &lt;1 the beam could be stable in the single-mode model, which is not the case for any of the rings considered here. </a:t>
            </a:r>
          </a:p>
          <a:p>
            <a:pPr fontAlgn="base">
              <a:spcBef>
                <a:spcPct val="0"/>
              </a:spcBef>
              <a:spcAft>
                <a:spcPct val="0"/>
              </a:spcAft>
            </a:pPr>
            <a:endParaRPr lang="en-US" sz="2400" dirty="0" smtClean="0">
              <a:latin typeface="Calibri" pitchFamily="34" charset="0"/>
              <a:ea typeface="Calibri"/>
              <a:cs typeface="Times New Roman" pitchFamily="18" charset="0"/>
            </a:endParaRPr>
          </a:p>
          <a:p>
            <a:pPr fontAlgn="base">
              <a:spcBef>
                <a:spcPct val="0"/>
              </a:spcBef>
              <a:spcAft>
                <a:spcPct val="0"/>
              </a:spcAft>
            </a:pPr>
            <a:r>
              <a:rPr lang="en-US" sz="2400" dirty="0" smtClean="0">
                <a:ea typeface="Calibri"/>
                <a:cs typeface="Times New Roman"/>
              </a:rPr>
              <a:t>This would imply that the </a:t>
            </a:r>
            <a:r>
              <a:rPr lang="en-US" sz="2400" b="1" dirty="0" smtClean="0">
                <a:solidFill>
                  <a:srgbClr val="FF0000"/>
                </a:solidFill>
                <a:ea typeface="Calibri"/>
                <a:cs typeface="Times New Roman"/>
              </a:rPr>
              <a:t>HER and LER rings for SuperKEB and SuperB, the two CLIC DR examples, and the new SuperKEKB damping ring are CSR unstable, despite opposite predictions from [1] and [3].</a:t>
            </a:r>
            <a:endParaRPr lang="en-US" sz="2400" b="1" dirty="0" smtClean="0">
              <a:solidFill>
                <a:srgbClr val="FF0000"/>
              </a:solidFil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4000" b="0" i="0" u="none" strike="noStrike" cap="none" normalizeH="0" baseline="0" dirty="0" smtClean="0">
              <a:ln>
                <a:noFill/>
              </a:ln>
              <a:solidFill>
                <a:schemeClr val="tx1"/>
              </a:solidFill>
              <a:effectLst/>
              <a:latin typeface="Arial" pitchFamily="34" charset="0"/>
            </a:endParaRPr>
          </a:p>
        </p:txBody>
      </p:sp>
      <p:graphicFrame>
        <p:nvGraphicFramePr>
          <p:cNvPr id="3" name="Table 2"/>
          <p:cNvGraphicFramePr>
            <a:graphicFrameLocks noGrp="1"/>
          </p:cNvGraphicFramePr>
          <p:nvPr/>
        </p:nvGraphicFramePr>
        <p:xfrm>
          <a:off x="0" y="1600200"/>
          <a:ext cx="9144001" cy="1066800"/>
        </p:xfrm>
        <a:graphic>
          <a:graphicData uri="http://schemas.openxmlformats.org/drawingml/2006/table">
            <a:tbl>
              <a:tblPr/>
              <a:tblGrid>
                <a:gridCol w="709450"/>
                <a:gridCol w="1261241"/>
                <a:gridCol w="1220220"/>
                <a:gridCol w="1223435"/>
                <a:gridCol w="551793"/>
                <a:gridCol w="788276"/>
                <a:gridCol w="945931"/>
                <a:gridCol w="945931"/>
                <a:gridCol w="788276"/>
                <a:gridCol w="709448"/>
              </a:tblGrid>
              <a:tr h="334699">
                <a:tc rowSpan="2">
                  <a:txBody>
                    <a:bodyPr/>
                    <a:lstStyle/>
                    <a:p>
                      <a:pPr marL="0" marR="0" algn="just">
                        <a:lnSpc>
                          <a:spcPct val="115000"/>
                        </a:lnSpc>
                        <a:spcBef>
                          <a:spcPts val="0"/>
                        </a:spcBef>
                        <a:spcAft>
                          <a:spcPts val="0"/>
                        </a:spcAft>
                      </a:pP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lnSpc>
                          <a:spcPct val="115000"/>
                        </a:lnSpc>
                        <a:spcBef>
                          <a:spcPts val="0"/>
                        </a:spcBef>
                        <a:spcAft>
                          <a:spcPts val="0"/>
                        </a:spcAft>
                      </a:pPr>
                      <a:r>
                        <a:rPr lang="en-US" sz="1800">
                          <a:latin typeface="Calibri"/>
                          <a:ea typeface="Calibri"/>
                          <a:cs typeface="Times New Roman"/>
                        </a:rPr>
                        <a:t>SuperKEKB LER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lnSpc>
                          <a:spcPct val="115000"/>
                        </a:lnSpc>
                        <a:spcBef>
                          <a:spcPts val="0"/>
                        </a:spcBef>
                        <a:spcAft>
                          <a:spcPts val="0"/>
                        </a:spcAft>
                      </a:pPr>
                      <a:r>
                        <a:rPr lang="en-US" sz="1800">
                          <a:latin typeface="Calibri"/>
                          <a:ea typeface="Calibri"/>
                          <a:cs typeface="Times New Roman"/>
                        </a:rPr>
                        <a:t>SuperKEKB HER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lnSpc>
                          <a:spcPct val="115000"/>
                        </a:lnSpc>
                        <a:spcBef>
                          <a:spcPts val="0"/>
                        </a:spcBef>
                        <a:spcAft>
                          <a:spcPts val="0"/>
                        </a:spcAft>
                      </a:pPr>
                      <a:r>
                        <a:rPr lang="en-US" sz="1800">
                          <a:latin typeface="Calibri"/>
                          <a:ea typeface="Calibri"/>
                          <a:cs typeface="Times New Roman"/>
                        </a:rPr>
                        <a:t>SuperKEKB DR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lnSpc>
                          <a:spcPct val="115000"/>
                        </a:lnSpc>
                        <a:spcBef>
                          <a:spcPts val="0"/>
                        </a:spcBef>
                        <a:spcAft>
                          <a:spcPts val="0"/>
                        </a:spcAft>
                      </a:pPr>
                      <a:r>
                        <a:rPr lang="en-US" sz="1800">
                          <a:latin typeface="Calibri"/>
                          <a:ea typeface="Calibri"/>
                          <a:cs typeface="Times New Roman"/>
                        </a:rPr>
                        <a:t>ATF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lnSpc>
                          <a:spcPct val="115000"/>
                        </a:lnSpc>
                        <a:spcBef>
                          <a:spcPts val="0"/>
                        </a:spcBef>
                        <a:spcAft>
                          <a:spcPts val="0"/>
                        </a:spcAft>
                      </a:pPr>
                      <a:r>
                        <a:rPr lang="en-US" sz="1800">
                          <a:latin typeface="Calibri"/>
                          <a:ea typeface="Calibri"/>
                          <a:cs typeface="Times New Roman"/>
                        </a:rPr>
                        <a:t>ATF at </a:t>
                      </a:r>
                    </a:p>
                    <a:p>
                      <a:pPr marL="0" marR="0" algn="just">
                        <a:lnSpc>
                          <a:spcPct val="115000"/>
                        </a:lnSpc>
                        <a:spcBef>
                          <a:spcPts val="0"/>
                        </a:spcBef>
                        <a:spcAft>
                          <a:spcPts val="0"/>
                        </a:spcAft>
                      </a:pPr>
                      <a:r>
                        <a:rPr lang="en-US" sz="1800">
                          <a:latin typeface="Calibri"/>
                          <a:ea typeface="Calibri"/>
                          <a:cs typeface="Times New Roman"/>
                        </a:rPr>
                        <a:t>1 GeV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lnSpc>
                          <a:spcPct val="115000"/>
                        </a:lnSpc>
                        <a:spcBef>
                          <a:spcPts val="0"/>
                        </a:spcBef>
                        <a:spcAft>
                          <a:spcPts val="0"/>
                        </a:spcAft>
                      </a:pPr>
                      <a:r>
                        <a:rPr lang="en-US" sz="1800">
                          <a:latin typeface="Calibri"/>
                          <a:ea typeface="Calibri"/>
                          <a:cs typeface="Times New Roman"/>
                        </a:rPr>
                        <a:t>SuperB LER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lnSpc>
                          <a:spcPct val="115000"/>
                        </a:lnSpc>
                        <a:spcBef>
                          <a:spcPts val="0"/>
                        </a:spcBef>
                        <a:spcAft>
                          <a:spcPts val="0"/>
                        </a:spcAft>
                      </a:pPr>
                      <a:r>
                        <a:rPr lang="en-US" sz="1800">
                          <a:latin typeface="Calibri"/>
                          <a:ea typeface="Calibri"/>
                          <a:cs typeface="Times New Roman"/>
                        </a:rPr>
                        <a:t>SuperB HER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800">
                          <a:latin typeface="Calibri"/>
                          <a:ea typeface="Calibri"/>
                          <a:cs typeface="Times New Roman"/>
                        </a:rPr>
                        <a:t>CLIC DR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37650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just">
                        <a:lnSpc>
                          <a:spcPct val="115000"/>
                        </a:lnSpc>
                        <a:spcBef>
                          <a:spcPts val="0"/>
                        </a:spcBef>
                        <a:spcAft>
                          <a:spcPts val="0"/>
                        </a:spcAft>
                      </a:pPr>
                      <a:r>
                        <a:rPr lang="en-US" sz="1800" dirty="0">
                          <a:latin typeface="Calibri"/>
                          <a:ea typeface="Calibri"/>
                          <a:cs typeface="Times New Roman"/>
                        </a:rPr>
                        <a:t>2009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a:latin typeface="Calibri"/>
                          <a:ea typeface="Calibri"/>
                          <a:cs typeface="Times New Roman"/>
                        </a:rPr>
                        <a:t>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just">
                        <a:lnSpc>
                          <a:spcPct val="115000"/>
                        </a:lnSpc>
                        <a:spcBef>
                          <a:spcPts val="0"/>
                        </a:spcBef>
                        <a:spcAft>
                          <a:spcPts val="0"/>
                        </a:spcAft>
                      </a:pPr>
                      <a:r>
                        <a:rPr lang="en-US" sz="1800">
                          <a:latin typeface="Calibri"/>
                          <a:ea typeface="Calibri"/>
                          <a:cs typeface="Times New Roman"/>
                        </a:rPr>
                        <a:t>C03b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b="1">
                          <a:solidFill>
                            <a:srgbClr val="FF0000"/>
                          </a:solidFill>
                          <a:latin typeface="Calibri"/>
                          <a:ea typeface="Calibri"/>
                          <a:cs typeface="Times New Roman"/>
                        </a:rPr>
                        <a:t>239</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b="1">
                          <a:solidFill>
                            <a:srgbClr val="FF0000"/>
                          </a:solidFill>
                          <a:latin typeface="Calibri"/>
                          <a:ea typeface="Calibri"/>
                          <a:cs typeface="Times New Roman"/>
                        </a:rPr>
                        <a:t>175</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b="1">
                          <a:solidFill>
                            <a:srgbClr val="FF0000"/>
                          </a:solidFill>
                          <a:latin typeface="Calibri"/>
                          <a:ea typeface="Calibri"/>
                          <a:cs typeface="Times New Roman"/>
                        </a:rPr>
                        <a:t>27</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b="1">
                          <a:solidFill>
                            <a:srgbClr val="FF0000"/>
                          </a:solidFill>
                          <a:latin typeface="Calibri"/>
                          <a:ea typeface="Calibri"/>
                          <a:cs typeface="Times New Roman"/>
                        </a:rPr>
                        <a:t>75</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b="1" dirty="0">
                          <a:solidFill>
                            <a:srgbClr val="FF0000"/>
                          </a:solidFill>
                          <a:latin typeface="Calibri"/>
                          <a:ea typeface="Calibri"/>
                          <a:cs typeface="Times New Roman"/>
                        </a:rPr>
                        <a:t>113</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b="1">
                          <a:solidFill>
                            <a:srgbClr val="FF0000"/>
                          </a:solidFill>
                          <a:latin typeface="Calibri"/>
                          <a:ea typeface="Calibri"/>
                          <a:cs typeface="Times New Roman"/>
                        </a:rPr>
                        <a:t>177</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b="1">
                          <a:solidFill>
                            <a:srgbClr val="FF0000"/>
                          </a:solidFill>
                          <a:latin typeface="Calibri"/>
                          <a:ea typeface="Calibri"/>
                          <a:cs typeface="Times New Roman"/>
                        </a:rPr>
                        <a:t>100</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b="1">
                          <a:solidFill>
                            <a:srgbClr val="FF0000"/>
                          </a:solidFill>
                          <a:latin typeface="Calibri"/>
                          <a:ea typeface="Calibri"/>
                          <a:cs typeface="Times New Roman"/>
                        </a:rPr>
                        <a:t>3851</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b="1" dirty="0">
                          <a:solidFill>
                            <a:srgbClr val="FF0000"/>
                          </a:solidFill>
                          <a:latin typeface="Calibri"/>
                          <a:ea typeface="Calibri"/>
                          <a:cs typeface="Times New Roman"/>
                        </a:rPr>
                        <a:t>540</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
          <p:cNvSpPr>
            <a:spLocks noChangeArrowheads="1"/>
          </p:cNvSpPr>
          <p:nvPr/>
        </p:nvSpPr>
        <p:spPr bwMode="auto">
          <a:xfrm>
            <a:off x="0" y="685800"/>
            <a:ext cx="8839200" cy="5878513"/>
          </a:xfrm>
          <a:prstGeom prst="rect">
            <a:avLst/>
          </a:prstGeom>
          <a:noFill/>
          <a:ln w="9525">
            <a:noFill/>
            <a:miter lim="800000"/>
            <a:headEnd/>
            <a:tailEnd/>
          </a:ln>
        </p:spPr>
        <p:txBody>
          <a:bodyPr anchor="ctr">
            <a:spAutoFit/>
          </a:bodyPr>
          <a:lstStyle/>
          <a:p>
            <a:pPr indent="63500" fontAlgn="base">
              <a:spcBef>
                <a:spcPct val="0"/>
              </a:spcBef>
              <a:spcAft>
                <a:spcPct val="0"/>
              </a:spcAft>
            </a:pPr>
            <a:r>
              <a:rPr lang="en-US" sz="2400" dirty="0" smtClean="0">
                <a:solidFill>
                  <a:srgbClr val="1F497D"/>
                </a:solidFill>
                <a:latin typeface="Arial" pitchFamily="34" charset="0"/>
                <a:ea typeface="Calibri" pitchFamily="34" charset="0"/>
                <a:cs typeface="Times New Roman" pitchFamily="18" charset="0"/>
              </a:rPr>
              <a:t>  “think the parallel plate shielded </a:t>
            </a:r>
            <a:r>
              <a:rPr lang="en-US" sz="2400" dirty="0" err="1" smtClean="0">
                <a:solidFill>
                  <a:srgbClr val="1F497D"/>
                </a:solidFill>
                <a:latin typeface="Arial" pitchFamily="34" charset="0"/>
                <a:ea typeface="Calibri" pitchFamily="34" charset="0"/>
                <a:cs typeface="Times New Roman" pitchFamily="18" charset="0"/>
              </a:rPr>
              <a:t>csr</a:t>
            </a:r>
            <a:r>
              <a:rPr lang="en-US" sz="2400" dirty="0" smtClean="0">
                <a:solidFill>
                  <a:srgbClr val="1F497D"/>
                </a:solidFill>
                <a:latin typeface="Arial" pitchFamily="34" charset="0"/>
                <a:ea typeface="Calibri" pitchFamily="34" charset="0"/>
                <a:cs typeface="Times New Roman" pitchFamily="18" charset="0"/>
              </a:rPr>
              <a:t> doesn’t have discrete modes, unlike in a full torus. Nevertheless, it seems that the two geometries give similar results concerning the instability. I think I heard </a:t>
            </a:r>
            <a:r>
              <a:rPr lang="en-US" sz="2400" dirty="0" err="1" smtClean="0">
                <a:solidFill>
                  <a:srgbClr val="1F497D"/>
                </a:solidFill>
                <a:latin typeface="Arial" pitchFamily="34" charset="0"/>
                <a:ea typeface="Calibri" pitchFamily="34" charset="0"/>
                <a:cs typeface="Times New Roman" pitchFamily="18" charset="0"/>
              </a:rPr>
              <a:t>Agoh</a:t>
            </a:r>
            <a:r>
              <a:rPr lang="en-US" sz="2400" dirty="0" smtClean="0">
                <a:solidFill>
                  <a:srgbClr val="1F497D"/>
                </a:solidFill>
                <a:latin typeface="Arial" pitchFamily="34" charset="0"/>
                <a:ea typeface="Calibri" pitchFamily="34" charset="0"/>
                <a:cs typeface="Times New Roman" pitchFamily="18" charset="0"/>
              </a:rPr>
              <a:t>-san (who is at KEK) say that somehow the results of a closed torus compared to one with infinite circumference (but with finite rho—it doesn’t really make sense physically) basically agree. (I’ve heard a similar thing from R. Warnock.) So from their point of view it doesn’t seem to matter much whether there are discrete or continuous modes. How does this square with Sam and Gennady’s paper? I don’t know.</a:t>
            </a:r>
          </a:p>
          <a:p>
            <a:pPr indent="63500" fontAlgn="base">
              <a:spcBef>
                <a:spcPct val="0"/>
              </a:spcBef>
              <a:spcAft>
                <a:spcPct val="0"/>
              </a:spcAft>
            </a:pPr>
            <a:endParaRPr lang="en-US" sz="2400" dirty="0" smtClean="0">
              <a:solidFill>
                <a:srgbClr val="1F497D"/>
              </a:solidFill>
              <a:latin typeface="Arial" pitchFamily="34" charset="0"/>
              <a:ea typeface="Calibri" pitchFamily="34" charset="0"/>
              <a:cs typeface="Times New Roman" pitchFamily="18" charset="0"/>
            </a:endParaRPr>
          </a:p>
          <a:p>
            <a:pPr indent="63500" fontAlgn="base">
              <a:spcBef>
                <a:spcPct val="0"/>
              </a:spcBef>
              <a:spcAft>
                <a:spcPct val="0"/>
              </a:spcAft>
            </a:pPr>
            <a:r>
              <a:rPr lang="en-US" sz="2400" dirty="0" smtClean="0">
                <a:solidFill>
                  <a:srgbClr val="1F497D"/>
                </a:solidFill>
                <a:latin typeface="Arial" pitchFamily="34" charset="0"/>
                <a:ea typeface="Calibri" pitchFamily="34" charset="0"/>
                <a:cs typeface="Times New Roman" pitchFamily="18" charset="0"/>
              </a:rPr>
              <a:t>… ”</a:t>
            </a:r>
          </a:p>
          <a:p>
            <a:pPr indent="63500" fontAlgn="base">
              <a:spcBef>
                <a:spcPct val="0"/>
              </a:spcBef>
              <a:spcAft>
                <a:spcPct val="0"/>
              </a:spcAft>
            </a:pPr>
            <a:endParaRPr lang="en-US" sz="2400" dirty="0" smtClean="0">
              <a:solidFill>
                <a:srgbClr val="1F497D"/>
              </a:solidFill>
              <a:latin typeface="Arial" pitchFamily="34" charset="0"/>
              <a:ea typeface="Calibri" pitchFamily="34" charset="0"/>
              <a:cs typeface="Times New Roman" pitchFamily="18" charset="0"/>
            </a:endParaRPr>
          </a:p>
          <a:p>
            <a:pPr indent="63500" fontAlgn="base">
              <a:spcBef>
                <a:spcPct val="0"/>
              </a:spcBef>
              <a:spcAft>
                <a:spcPct val="0"/>
              </a:spcAft>
            </a:pPr>
            <a:r>
              <a:rPr lang="en-US" sz="2400" dirty="0" smtClean="0">
                <a:solidFill>
                  <a:srgbClr val="1F497D"/>
                </a:solidFill>
                <a:latin typeface="Arial" pitchFamily="34" charset="0"/>
                <a:ea typeface="Calibri" pitchFamily="34" charset="0"/>
                <a:cs typeface="Times New Roman" pitchFamily="18" charset="0"/>
              </a:rPr>
              <a:t>An answer from Karl Bane, 15 July 2010</a:t>
            </a:r>
            <a:endParaRPr lang="en-US" sz="1600" dirty="0" smtClean="0">
              <a:solidFill>
                <a:prstClr val="black"/>
              </a:solidFill>
              <a:latin typeface="Arial" pitchFamily="34" charset="0"/>
              <a:ea typeface="Calibri" pitchFamily="34" charset="0"/>
              <a:cs typeface="Times New Roman" pitchFamily="18" charset="0"/>
            </a:endParaRPr>
          </a:p>
          <a:p>
            <a:pPr indent="63500" eaLnBrk="0" fontAlgn="base" hangingPunct="0">
              <a:spcBef>
                <a:spcPct val="0"/>
              </a:spcBef>
              <a:spcAft>
                <a:spcPct val="0"/>
              </a:spcAft>
            </a:pPr>
            <a:endParaRPr lang="en-US" sz="4000" dirty="0" smtClean="0">
              <a:solidFill>
                <a:prstClr val="black"/>
              </a:solidFill>
              <a:latin typeface="Arial" pitchFamily="34"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normAutofit fontScale="90000"/>
          </a:bodyPr>
          <a:lstStyle/>
          <a:p>
            <a:pPr>
              <a:defRPr/>
            </a:pPr>
            <a:r>
              <a:rPr lang="en-US" dirty="0" smtClean="0"/>
              <a:t>the answer could be in the wake field</a:t>
            </a:r>
            <a:endParaRPr lang="en-US" dirty="0"/>
          </a:p>
        </p:txBody>
      </p:sp>
      <p:pic>
        <p:nvPicPr>
          <p:cNvPr id="106499" name="Picture 3" descr="TUPEB018-2.jpg"/>
          <p:cNvPicPr>
            <a:picLocks noChangeAspect="1"/>
          </p:cNvPicPr>
          <p:nvPr/>
        </p:nvPicPr>
        <p:blipFill>
          <a:blip r:embed="rId2" cstate="print"/>
          <a:srcRect/>
          <a:stretch>
            <a:fillRect/>
          </a:stretch>
        </p:blipFill>
        <p:spPr bwMode="auto">
          <a:xfrm>
            <a:off x="381000" y="1295400"/>
            <a:ext cx="4419600" cy="5338763"/>
          </a:xfrm>
          <a:prstGeom prst="rect">
            <a:avLst/>
          </a:prstGeom>
          <a:noFill/>
          <a:ln w="9525">
            <a:noFill/>
            <a:miter lim="800000"/>
            <a:headEnd/>
            <a:tailEnd/>
          </a:ln>
        </p:spPr>
      </p:pic>
      <p:pic>
        <p:nvPicPr>
          <p:cNvPr id="106500" name="Picture 2" descr="TUPEB018-3.jpg"/>
          <p:cNvPicPr>
            <a:picLocks noChangeAspect="1"/>
          </p:cNvPicPr>
          <p:nvPr/>
        </p:nvPicPr>
        <p:blipFill>
          <a:blip r:embed="rId3" cstate="print"/>
          <a:srcRect/>
          <a:stretch>
            <a:fillRect/>
          </a:stretch>
        </p:blipFill>
        <p:spPr bwMode="auto">
          <a:xfrm>
            <a:off x="4648200" y="2438400"/>
            <a:ext cx="4495800" cy="3124200"/>
          </a:xfrm>
          <a:prstGeom prst="rect">
            <a:avLst/>
          </a:prstGeom>
          <a:noFill/>
          <a:ln w="9525">
            <a:noFill/>
            <a:miter lim="800000"/>
            <a:headEnd/>
            <a:tailEnd/>
          </a:ln>
        </p:spPr>
      </p:pic>
      <p:sp>
        <p:nvSpPr>
          <p:cNvPr id="106501" name="TextBox 4"/>
          <p:cNvSpPr txBox="1">
            <a:spLocks noChangeArrowheads="1"/>
          </p:cNvSpPr>
          <p:nvPr/>
        </p:nvSpPr>
        <p:spPr bwMode="auto">
          <a:xfrm>
            <a:off x="5029200" y="1219200"/>
            <a:ext cx="3313113" cy="708025"/>
          </a:xfrm>
          <a:prstGeom prst="rect">
            <a:avLst/>
          </a:prstGeom>
          <a:noFill/>
          <a:ln w="9525">
            <a:noFill/>
            <a:miter lim="800000"/>
            <a:headEnd/>
            <a:tailEnd/>
          </a:ln>
        </p:spPr>
        <p:txBody>
          <a:bodyPr wrap="none">
            <a:spAutoFit/>
          </a:bodyPr>
          <a:lstStyle/>
          <a:p>
            <a:pPr fontAlgn="base">
              <a:spcBef>
                <a:spcPct val="0"/>
              </a:spcBef>
              <a:spcAft>
                <a:spcPct val="0"/>
              </a:spcAft>
            </a:pPr>
            <a:r>
              <a:rPr lang="en-US" sz="2000" smtClean="0">
                <a:solidFill>
                  <a:prstClr val="black"/>
                </a:solidFill>
                <a:latin typeface="Arial" pitchFamily="34" charset="0"/>
              </a:rPr>
              <a:t>D. Zhou, K. Oide, G. Stupakov, </a:t>
            </a:r>
          </a:p>
          <a:p>
            <a:pPr fontAlgn="base">
              <a:spcBef>
                <a:spcPct val="0"/>
              </a:spcBef>
              <a:spcAft>
                <a:spcPct val="0"/>
              </a:spcAft>
            </a:pPr>
            <a:r>
              <a:rPr lang="en-US" sz="2000" smtClean="0">
                <a:solidFill>
                  <a:prstClr val="black"/>
                </a:solidFill>
                <a:latin typeface="Arial" pitchFamily="34" charset="0"/>
              </a:rPr>
              <a:t>et al, 2010</a:t>
            </a:r>
          </a:p>
        </p:txBody>
      </p:sp>
      <p:sp>
        <p:nvSpPr>
          <p:cNvPr id="106502" name="TextBox 5"/>
          <p:cNvSpPr txBox="1">
            <a:spLocks noChangeArrowheads="1"/>
          </p:cNvSpPr>
          <p:nvPr/>
        </p:nvSpPr>
        <p:spPr bwMode="auto">
          <a:xfrm>
            <a:off x="5334000" y="5638800"/>
            <a:ext cx="3505200" cy="830263"/>
          </a:xfrm>
          <a:prstGeom prst="rect">
            <a:avLst/>
          </a:prstGeom>
          <a:noFill/>
          <a:ln w="9525">
            <a:noFill/>
            <a:miter lim="800000"/>
            <a:headEnd/>
            <a:tailEnd/>
          </a:ln>
        </p:spPr>
        <p:txBody>
          <a:bodyPr>
            <a:spAutoFit/>
          </a:bodyPr>
          <a:lstStyle/>
          <a:p>
            <a:pPr fontAlgn="base">
              <a:spcBef>
                <a:spcPct val="0"/>
              </a:spcBef>
              <a:spcAft>
                <a:spcPct val="0"/>
              </a:spcAft>
            </a:pPr>
            <a:r>
              <a:rPr lang="en-US" sz="2400" i="1" smtClean="0">
                <a:solidFill>
                  <a:prstClr val="black"/>
                </a:solidFill>
                <a:latin typeface="Arial" pitchFamily="34" charset="0"/>
              </a:rPr>
              <a:t>should we “close” the ring to find discrete modes?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267852" y="0"/>
            <a:ext cx="8876148"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sz="2800" b="1" i="1" dirty="0" smtClean="0">
                <a:solidFill>
                  <a:srgbClr val="0000FF"/>
                </a:solidFill>
                <a:latin typeface="Arial" pitchFamily="34" charset="0"/>
              </a:rPr>
              <a:t>b</a:t>
            </a:r>
            <a:r>
              <a:rPr kumimoji="0" lang="en-US" sz="2800" b="1" i="1" u="none" strike="noStrike" cap="none" normalizeH="0" baseline="0" dirty="0" smtClean="0">
                <a:ln>
                  <a:noFill/>
                </a:ln>
                <a:solidFill>
                  <a:srgbClr val="0000FF"/>
                </a:solidFill>
                <a:effectLst/>
                <a:latin typeface="Arial" pitchFamily="34" charset="0"/>
              </a:rPr>
              <a:t>enchmarking against other existing storage rings</a:t>
            </a:r>
          </a:p>
        </p:txBody>
      </p:sp>
      <p:graphicFrame>
        <p:nvGraphicFramePr>
          <p:cNvPr id="4" name="Table 3"/>
          <p:cNvGraphicFramePr>
            <a:graphicFrameLocks noGrp="1"/>
          </p:cNvGraphicFramePr>
          <p:nvPr/>
        </p:nvGraphicFramePr>
        <p:xfrm>
          <a:off x="0" y="457200"/>
          <a:ext cx="9144001" cy="6400800"/>
        </p:xfrm>
        <a:graphic>
          <a:graphicData uri="http://schemas.openxmlformats.org/drawingml/2006/table">
            <a:tbl>
              <a:tblPr/>
              <a:tblGrid>
                <a:gridCol w="3124200"/>
                <a:gridCol w="1299793"/>
                <a:gridCol w="2428278"/>
                <a:gridCol w="2291730"/>
              </a:tblGrid>
              <a:tr h="266700">
                <a:tc>
                  <a:txBody>
                    <a:bodyPr/>
                    <a:lstStyle/>
                    <a:p>
                      <a:pPr>
                        <a:spcAft>
                          <a:spcPts val="0"/>
                        </a:spcAft>
                      </a:pP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SLC DR</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KEKB LER</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KEKB HER</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Calibri"/>
                        </a:rPr>
                        <a:t>beam energy [GeV]</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1.19</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3.5</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8.0</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Calibri"/>
                        </a:rPr>
                        <a:t>slip factor </a:t>
                      </a:r>
                      <a:r>
                        <a:rPr lang="en-US" sz="1700">
                          <a:latin typeface="Symbol"/>
                        </a:rPr>
                        <a:t>h</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0.0147</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0.00033</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0.00034</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dirty="0">
                          <a:latin typeface="Calibri"/>
                        </a:rPr>
                        <a:t>rms </a:t>
                      </a:r>
                      <a:r>
                        <a:rPr lang="en-US" sz="1700" dirty="0" smtClean="0">
                          <a:latin typeface="Calibri"/>
                        </a:rPr>
                        <a:t>mom.</a:t>
                      </a:r>
                      <a:r>
                        <a:rPr lang="en-US" sz="1700" baseline="0" dirty="0" smtClean="0">
                          <a:latin typeface="Calibri"/>
                        </a:rPr>
                        <a:t> </a:t>
                      </a:r>
                      <a:r>
                        <a:rPr lang="en-US" sz="1700" dirty="0" smtClean="0">
                          <a:latin typeface="Calibri"/>
                        </a:rPr>
                        <a:t>spread  </a:t>
                      </a:r>
                      <a:r>
                        <a:rPr lang="en-US" sz="1700" dirty="0" err="1">
                          <a:latin typeface="Symbol"/>
                        </a:rPr>
                        <a:t>s</a:t>
                      </a:r>
                      <a:r>
                        <a:rPr lang="en-US" sz="1700" baseline="-25000" dirty="0" err="1">
                          <a:latin typeface="Symbol"/>
                        </a:rPr>
                        <a:t>d</a:t>
                      </a:r>
                      <a:r>
                        <a:rPr lang="en-US" sz="1700" baseline="-25000" dirty="0" err="1">
                          <a:latin typeface="Calibri"/>
                        </a:rPr>
                        <a:t>,rms</a:t>
                      </a:r>
                      <a:r>
                        <a:rPr lang="en-US" sz="1700" baseline="-25000" dirty="0">
                          <a:latin typeface="Calibri"/>
                        </a:rPr>
                        <a:t> </a:t>
                      </a:r>
                      <a:r>
                        <a:rPr lang="en-US" sz="1700" dirty="0">
                          <a:latin typeface="Calibri"/>
                        </a:rPr>
                        <a:t>[%]</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0.09</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0.073</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0.067</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Calibri"/>
                        </a:rPr>
                        <a:t>bunch population [10</a:t>
                      </a:r>
                      <a:r>
                        <a:rPr lang="en-US" sz="1700" baseline="30000">
                          <a:latin typeface="Calibri"/>
                        </a:rPr>
                        <a:t>9</a:t>
                      </a:r>
                      <a:r>
                        <a:rPr lang="en-US" sz="1700">
                          <a:latin typeface="Calibri"/>
                        </a:rPr>
                        <a:t>]</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40</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65</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47</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Calibri"/>
                        </a:rPr>
                        <a:t>circumference </a:t>
                      </a:r>
                      <a:r>
                        <a:rPr lang="en-US" sz="1700" i="1">
                          <a:latin typeface="Calibri"/>
                        </a:rPr>
                        <a:t>C</a:t>
                      </a:r>
                      <a:r>
                        <a:rPr lang="en-US" sz="1700">
                          <a:latin typeface="Calibri"/>
                        </a:rPr>
                        <a:t> [m]</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35.28</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3016</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3016</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Calibri"/>
                        </a:rPr>
                        <a:t>bending radius </a:t>
                      </a:r>
                      <a:r>
                        <a:rPr lang="en-US" sz="1700">
                          <a:latin typeface="Symbol"/>
                        </a:rPr>
                        <a:t>r </a:t>
                      </a:r>
                      <a:r>
                        <a:rPr lang="en-US" sz="1700">
                          <a:latin typeface="Calibri"/>
                        </a:rPr>
                        <a:t>[m]</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2.04</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15.5</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104</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de-DE" sz="1700">
                          <a:latin typeface="Calibri"/>
                        </a:rPr>
                        <a:t>vert. beam pipe radius </a:t>
                      </a:r>
                      <a:r>
                        <a:rPr lang="de-DE" sz="1700" i="1">
                          <a:latin typeface="Calibri"/>
                        </a:rPr>
                        <a:t>b </a:t>
                      </a:r>
                      <a:r>
                        <a:rPr lang="de-DE" sz="1700">
                          <a:latin typeface="Calibri"/>
                        </a:rPr>
                        <a:t>[cm]</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1</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4.7</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2.5</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dirty="0">
                          <a:latin typeface="Calibri"/>
                        </a:rPr>
                        <a:t>Stupakov-Heifets </a:t>
                      </a:r>
                      <a:r>
                        <a:rPr lang="en-US" sz="1700" dirty="0" smtClean="0">
                          <a:latin typeface="Calibri"/>
                        </a:rPr>
                        <a:t>parameter </a:t>
                      </a:r>
                      <a:r>
                        <a:rPr lang="en-US" sz="1700" dirty="0">
                          <a:latin typeface="Symbol"/>
                        </a:rPr>
                        <a:t>L</a:t>
                      </a:r>
                      <a:endParaRPr lang="en-US" sz="1700" dirty="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0070C0"/>
                          </a:solidFill>
                          <a:latin typeface="Calibri"/>
                        </a:rPr>
                        <a:t>90</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FF0000"/>
                          </a:solidFill>
                          <a:latin typeface="Calibri"/>
                        </a:rPr>
                        <a:t>389</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3333FF"/>
                          </a:solidFill>
                          <a:latin typeface="Calibri"/>
                        </a:rPr>
                        <a:t>952</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Symbol"/>
                        </a:rPr>
                        <a:t>r</a:t>
                      </a:r>
                      <a:r>
                        <a:rPr lang="en-US" sz="1700" i="1">
                          <a:latin typeface="Calibri"/>
                        </a:rPr>
                        <a:t>/b</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latin typeface="Calibri"/>
                        </a:rPr>
                        <a:t>204</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738505" algn="ctr"/>
                          <a:tab pos="1477645" algn="r"/>
                        </a:tabLst>
                      </a:pPr>
                      <a:r>
                        <a:rPr lang="en-US" sz="1700" b="1" dirty="0">
                          <a:latin typeface="Calibri"/>
                        </a:rPr>
                        <a:t>	330	</a:t>
                      </a:r>
                      <a:endParaRPr lang="en-US" sz="1700" dirty="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latin typeface="Calibri"/>
                        </a:rPr>
                        <a:t>4160</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Symbol"/>
                        </a:rPr>
                        <a:t>s</a:t>
                      </a:r>
                      <a:r>
                        <a:rPr lang="en-US" sz="1700" i="1" baseline="-25000">
                          <a:latin typeface="Calibri"/>
                        </a:rPr>
                        <a:t>z </a:t>
                      </a:r>
                      <a:r>
                        <a:rPr lang="en-US" sz="1700">
                          <a:latin typeface="Calibri"/>
                        </a:rPr>
                        <a:t>[cm]</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FF0000"/>
                          </a:solidFill>
                          <a:latin typeface="Calibri"/>
                        </a:rPr>
                        <a:t>0.65</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FF0000"/>
                          </a:solidFill>
                          <a:latin typeface="Calibri"/>
                        </a:rPr>
                        <a:t>0.5</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FF0000"/>
                          </a:solidFill>
                          <a:latin typeface="Calibri"/>
                        </a:rPr>
                        <a:t>0.5</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Symbol"/>
                        </a:rPr>
                        <a:t>r</a:t>
                      </a:r>
                      <a:r>
                        <a:rPr lang="en-US" sz="1700">
                          <a:latin typeface="Calibri"/>
                        </a:rPr>
                        <a:t>/(2 </a:t>
                      </a:r>
                      <a:r>
                        <a:rPr lang="en-US" sz="1700">
                          <a:latin typeface="Symbol"/>
                        </a:rPr>
                        <a:t>L</a:t>
                      </a:r>
                      <a:r>
                        <a:rPr lang="en-US" sz="1700" baseline="30000">
                          <a:latin typeface="Calibri"/>
                        </a:rPr>
                        <a:t>3/2</a:t>
                      </a:r>
                      <a:r>
                        <a:rPr lang="en-US" sz="1700">
                          <a:latin typeface="Calibri"/>
                        </a:rPr>
                        <a:t>) [cm]</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latin typeface="Calibri"/>
                        </a:rPr>
                        <a:t>0.12</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738505" algn="ctr"/>
                          <a:tab pos="1477645" algn="r"/>
                        </a:tabLst>
                      </a:pPr>
                      <a:r>
                        <a:rPr lang="en-US" sz="1700" b="1" dirty="0">
                          <a:latin typeface="Calibri"/>
                        </a:rPr>
                        <a:t>	0.10	</a:t>
                      </a:r>
                      <a:endParaRPr lang="en-US" sz="1700" dirty="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latin typeface="Calibri"/>
                        </a:rPr>
                        <a:t>0.18</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i="1">
                          <a:latin typeface="Calibri"/>
                        </a:rPr>
                        <a:t>N</a:t>
                      </a:r>
                      <a:r>
                        <a:rPr lang="en-US" sz="1700" i="1" baseline="-25000">
                          <a:latin typeface="Calibri"/>
                        </a:rPr>
                        <a:t>b</a:t>
                      </a:r>
                      <a:r>
                        <a:rPr lang="en-US" sz="1700" i="1">
                          <a:latin typeface="Calibri"/>
                        </a:rPr>
                        <a:t>r</a:t>
                      </a:r>
                      <a:r>
                        <a:rPr lang="en-US" sz="1700" baseline="-25000">
                          <a:latin typeface="Calibri"/>
                        </a:rPr>
                        <a:t>0</a:t>
                      </a:r>
                      <a:r>
                        <a:rPr lang="en-US" sz="1700">
                          <a:latin typeface="Calibri"/>
                        </a:rPr>
                        <a:t>/((2</a:t>
                      </a:r>
                      <a:r>
                        <a:rPr lang="en-US" sz="1700">
                          <a:latin typeface="Symbol"/>
                        </a:rPr>
                        <a:t>p</a:t>
                      </a:r>
                      <a:r>
                        <a:rPr lang="en-US" sz="1700">
                          <a:latin typeface="Calibri"/>
                        </a:rPr>
                        <a:t>)</a:t>
                      </a:r>
                      <a:r>
                        <a:rPr lang="en-US" sz="1700" baseline="30000">
                          <a:latin typeface="Calibri"/>
                        </a:rPr>
                        <a:t>1/2</a:t>
                      </a:r>
                      <a:r>
                        <a:rPr lang="en-US" sz="1700">
                          <a:latin typeface="Symbol"/>
                        </a:rPr>
                        <a:t>s</a:t>
                      </a:r>
                      <a:r>
                        <a:rPr lang="en-US" sz="1700" i="1" baseline="-25000">
                          <a:latin typeface="Calibri"/>
                        </a:rPr>
                        <a:t>z</a:t>
                      </a:r>
                      <a:r>
                        <a:rPr lang="en-US" sz="1700">
                          <a:latin typeface="Symbol"/>
                        </a:rPr>
                        <a:t>s</a:t>
                      </a:r>
                      <a:r>
                        <a:rPr lang="en-US" sz="1700" baseline="-25000">
                          <a:latin typeface="Symbol"/>
                        </a:rPr>
                        <a:t>d</a:t>
                      </a:r>
                      <a:r>
                        <a:rPr lang="en-US" sz="1700">
                          <a:latin typeface="Calibri"/>
                        </a:rPr>
                        <a:t> </a:t>
                      </a:r>
                      <a:r>
                        <a:rPr lang="en-US" sz="1700">
                          <a:latin typeface="Symbol"/>
                        </a:rPr>
                        <a:t>g</a:t>
                      </a:r>
                      <a:r>
                        <a:rPr lang="en-US" sz="1700">
                          <a:latin typeface="Calibri"/>
                        </a:rPr>
                        <a:t>)</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0.0033</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0.0039</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0.001</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Symbol"/>
                        </a:rPr>
                        <a:t>b</a:t>
                      </a:r>
                      <a:r>
                        <a:rPr lang="en-US" sz="1700" baseline="-25000">
                          <a:latin typeface="Calibri"/>
                        </a:rPr>
                        <a:t>x </a:t>
                      </a:r>
                      <a:r>
                        <a:rPr lang="en-US" sz="1700">
                          <a:latin typeface="Calibri"/>
                        </a:rPr>
                        <a:t>at bend</a:t>
                      </a:r>
                      <a:r>
                        <a:rPr lang="en-US" sz="1700" baseline="-25000">
                          <a:latin typeface="Calibri"/>
                        </a:rPr>
                        <a:t> </a:t>
                      </a:r>
                      <a:r>
                        <a:rPr lang="en-US" sz="1700">
                          <a:latin typeface="Calibri"/>
                        </a:rPr>
                        <a:t>[m]</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1.5 </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15</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15</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Symbol"/>
                        </a:rPr>
                        <a:t>e</a:t>
                      </a:r>
                      <a:r>
                        <a:rPr lang="en-US" sz="1700" baseline="-25000">
                          <a:latin typeface="Calibri"/>
                        </a:rPr>
                        <a:t>x </a:t>
                      </a:r>
                      <a:r>
                        <a:rPr lang="en-US" sz="1700">
                          <a:latin typeface="Calibri"/>
                        </a:rPr>
                        <a:t>[nm]</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15</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18</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24</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Symbol"/>
                        </a:rPr>
                        <a:t>s</a:t>
                      </a:r>
                      <a:r>
                        <a:rPr lang="en-US" sz="1700" baseline="-25000">
                          <a:latin typeface="Calibri"/>
                        </a:rPr>
                        <a:t>x </a:t>
                      </a:r>
                      <a:r>
                        <a:rPr lang="en-US" sz="1700">
                          <a:latin typeface="Calibri"/>
                        </a:rPr>
                        <a:t>at bend</a:t>
                      </a:r>
                      <a:r>
                        <a:rPr lang="en-US" sz="1700" baseline="-25000">
                          <a:latin typeface="Calibri"/>
                        </a:rPr>
                        <a:t> </a:t>
                      </a:r>
                      <a:r>
                        <a:rPr lang="en-US" sz="1700">
                          <a:latin typeface="Calibri"/>
                        </a:rPr>
                        <a:t>[</a:t>
                      </a:r>
                      <a:r>
                        <a:rPr lang="en-US" sz="1700">
                          <a:latin typeface="Symbol"/>
                        </a:rPr>
                        <a:t>m</a:t>
                      </a:r>
                      <a:r>
                        <a:rPr lang="en-US" sz="1700">
                          <a:latin typeface="Calibri"/>
                        </a:rPr>
                        <a:t>m]</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150</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520</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600</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Symbol"/>
                        </a:rPr>
                        <a:t>r</a:t>
                      </a:r>
                      <a:r>
                        <a:rPr lang="en-US" sz="1700" baseline="30000">
                          <a:latin typeface="Symbol"/>
                        </a:rPr>
                        <a:t>4/3</a:t>
                      </a:r>
                      <a:r>
                        <a:rPr lang="en-US" sz="1700">
                          <a:latin typeface="Symbol"/>
                        </a:rPr>
                        <a:t>/(s</a:t>
                      </a:r>
                      <a:r>
                        <a:rPr lang="en-US" sz="1700" baseline="-25000">
                          <a:latin typeface="Calibri"/>
                        </a:rPr>
                        <a:t>x</a:t>
                      </a:r>
                      <a:r>
                        <a:rPr lang="en-US" sz="1700">
                          <a:latin typeface="Symbol"/>
                        </a:rPr>
                        <a:t>b</a:t>
                      </a:r>
                      <a:r>
                        <a:rPr lang="en-US" sz="1700" baseline="-25000">
                          <a:latin typeface="Calibri"/>
                        </a:rPr>
                        <a:t>x</a:t>
                      </a:r>
                      <a:r>
                        <a:rPr lang="en-US" sz="1700">
                          <a:latin typeface="Calibri"/>
                        </a:rPr>
                        <a:t>)</a:t>
                      </a:r>
                      <a:r>
                        <a:rPr lang="en-US" sz="1700" baseline="30000">
                          <a:latin typeface="Calibri"/>
                        </a:rPr>
                        <a:t>2/3</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699</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983</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11300</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Symbol"/>
                        </a:rPr>
                        <a:t>t</a:t>
                      </a:r>
                      <a:r>
                        <a:rPr lang="en-US" sz="1700" i="1" baseline="-25000">
                          <a:latin typeface="Calibri"/>
                        </a:rPr>
                        <a:t>x</a:t>
                      </a:r>
                      <a:r>
                        <a:rPr lang="en-US" sz="1700">
                          <a:latin typeface="Calibri"/>
                        </a:rPr>
                        <a:t> [ms]</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3.7</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90</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45</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Calibri"/>
                          <a:cs typeface="Arial"/>
                        </a:rPr>
                        <a:t>C</a:t>
                      </a:r>
                      <a:r>
                        <a:rPr lang="en-US" sz="1700">
                          <a:latin typeface="Symbol"/>
                        </a:rPr>
                        <a:t>03</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0.0001</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FF0000"/>
                          </a:solidFill>
                          <a:latin typeface="Calibri"/>
                        </a:rPr>
                        <a:t>1.5</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4x10</a:t>
                      </a:r>
                      <a:r>
                        <a:rPr lang="en-US" sz="1700" baseline="30000">
                          <a:latin typeface="Calibri"/>
                        </a:rPr>
                        <a:t>-6</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Calibri"/>
                          <a:cs typeface="Arial"/>
                        </a:rPr>
                        <a:t>Q</a:t>
                      </a:r>
                      <a:r>
                        <a:rPr lang="en-US" sz="1700" baseline="-25000">
                          <a:latin typeface="Calibri"/>
                          <a:cs typeface="Arial"/>
                        </a:rPr>
                        <a:t>s</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-0.012</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-0.025</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a:latin typeface="Calibri"/>
                        </a:rPr>
                        <a:t>-0.021</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i="1">
                          <a:latin typeface="Calibri"/>
                        </a:rPr>
                        <a:t>N</a:t>
                      </a:r>
                      <a:r>
                        <a:rPr lang="en-US" sz="1700" i="1" baseline="-25000">
                          <a:latin typeface="Calibri"/>
                        </a:rPr>
                        <a:t>b,thr</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0070C0"/>
                          </a:solidFill>
                          <a:latin typeface="Calibri"/>
                        </a:rPr>
                        <a:t>8.7x10</a:t>
                      </a:r>
                      <a:r>
                        <a:rPr lang="en-US" sz="1700" b="1" baseline="30000">
                          <a:solidFill>
                            <a:srgbClr val="0070C0"/>
                          </a:solidFill>
                          <a:latin typeface="Calibri"/>
                        </a:rPr>
                        <a:t>10</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FF0000"/>
                          </a:solidFill>
                          <a:latin typeface="Calibri"/>
                        </a:rPr>
                        <a:t>7.0x10</a:t>
                      </a:r>
                      <a:r>
                        <a:rPr lang="en-US" sz="1700" b="1" baseline="30000">
                          <a:solidFill>
                            <a:srgbClr val="FF0000"/>
                          </a:solidFill>
                          <a:latin typeface="Calibri"/>
                        </a:rPr>
                        <a:t>10</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3333FF"/>
                          </a:solidFill>
                          <a:latin typeface="Calibri"/>
                        </a:rPr>
                        <a:t>1.8x10</a:t>
                      </a:r>
                      <a:r>
                        <a:rPr lang="en-US" sz="1700" b="1" baseline="30000">
                          <a:solidFill>
                            <a:srgbClr val="3333FF"/>
                          </a:solidFill>
                          <a:latin typeface="Calibri"/>
                        </a:rPr>
                        <a:t>11</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i="1">
                          <a:latin typeface="Calibri"/>
                          <a:ea typeface="Calibri"/>
                          <a:cs typeface="Times New Roman"/>
                        </a:rPr>
                        <a:t>N</a:t>
                      </a:r>
                      <a:r>
                        <a:rPr lang="en-US" sz="1700" i="1" baseline="-25000">
                          <a:latin typeface="Calibri"/>
                          <a:ea typeface="Calibri"/>
                          <a:cs typeface="Times New Roman"/>
                        </a:rPr>
                        <a:t>b</a:t>
                      </a:r>
                      <a:r>
                        <a:rPr lang="en-US" sz="1700" i="1">
                          <a:latin typeface="Calibri"/>
                          <a:ea typeface="Calibri"/>
                          <a:cs typeface="Times New Roman"/>
                        </a:rPr>
                        <a:t>/N</a:t>
                      </a:r>
                      <a:r>
                        <a:rPr lang="en-US" sz="1700" i="1" baseline="-25000">
                          <a:latin typeface="Calibri"/>
                          <a:ea typeface="Calibri"/>
                          <a:cs typeface="Times New Roman"/>
                        </a:rPr>
                        <a:t>b,thr</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3333FF"/>
                          </a:solidFill>
                          <a:latin typeface="Calibri"/>
                        </a:rPr>
                        <a:t>0.46</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3333FF"/>
                          </a:solidFill>
                          <a:latin typeface="Calibri"/>
                        </a:rPr>
                        <a:t>0.92</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3333FF"/>
                          </a:solidFill>
                          <a:latin typeface="Calibri"/>
                        </a:rPr>
                        <a:t>0.26</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Symbol"/>
                        </a:rPr>
                        <a:t>L</a:t>
                      </a:r>
                      <a:r>
                        <a:rPr lang="en-US" sz="1700" i="1">
                          <a:latin typeface="Calibri"/>
                        </a:rPr>
                        <a:t>b</a:t>
                      </a:r>
                      <a:r>
                        <a:rPr lang="en-US" sz="1700">
                          <a:latin typeface="Symbol"/>
                        </a:rPr>
                        <a:t>/r</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3333FF"/>
                          </a:solidFill>
                          <a:latin typeface="Calibri"/>
                        </a:rPr>
                        <a:t>0.44</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FF0000"/>
                          </a:solidFill>
                          <a:latin typeface="Calibri"/>
                        </a:rPr>
                        <a:t>1.18</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3333FF"/>
                          </a:solidFill>
                          <a:latin typeface="Calibri"/>
                        </a:rPr>
                        <a:t>0.23</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0">
                <a:tc>
                  <a:txBody>
                    <a:bodyPr/>
                    <a:lstStyle/>
                    <a:p>
                      <a:pPr>
                        <a:spcAft>
                          <a:spcPts val="0"/>
                        </a:spcAft>
                      </a:pPr>
                      <a:r>
                        <a:rPr lang="en-US" sz="1700">
                          <a:latin typeface="Calibri"/>
                        </a:rPr>
                        <a:t>C03b</a:t>
                      </a: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a:solidFill>
                            <a:srgbClr val="FF0000"/>
                          </a:solidFill>
                          <a:latin typeface="Calibri"/>
                        </a:rPr>
                        <a:t>17</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398145" algn="l"/>
                        </a:tabLst>
                      </a:pPr>
                      <a:r>
                        <a:rPr lang="en-US" sz="1700" b="1">
                          <a:solidFill>
                            <a:srgbClr val="FF0000"/>
                          </a:solidFill>
                          <a:latin typeface="Calibri"/>
                        </a:rPr>
                        <a:t>609</a:t>
                      </a:r>
                      <a:endParaRPr lang="en-US" sz="170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700" b="1" dirty="0">
                          <a:solidFill>
                            <a:srgbClr val="FF0000"/>
                          </a:solidFill>
                          <a:latin typeface="Calibri"/>
                        </a:rPr>
                        <a:t>81</a:t>
                      </a:r>
                      <a:endParaRPr lang="en-US" sz="1700" dirty="0">
                        <a:latin typeface="Calibri"/>
                      </a:endParaRPr>
                    </a:p>
                  </a:txBody>
                  <a:tcPr marL="66502" marR="665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rot="20377039">
            <a:off x="2644510" y="3606603"/>
            <a:ext cx="4276492" cy="1077218"/>
          </a:xfrm>
          <a:prstGeom prst="rect">
            <a:avLst/>
          </a:prstGeom>
          <a:solidFill>
            <a:schemeClr val="accent1">
              <a:alpha val="60000"/>
            </a:schemeClr>
          </a:solidFill>
        </p:spPr>
        <p:txBody>
          <a:bodyPr wrap="none" rtlCol="0">
            <a:spAutoFit/>
          </a:bodyPr>
          <a:lstStyle/>
          <a:p>
            <a:r>
              <a:rPr lang="en-US" sz="3200" b="1" dirty="0" smtClean="0">
                <a:solidFill>
                  <a:schemeClr val="bg1"/>
                </a:solidFill>
              </a:rPr>
              <a:t>SLC DR and KEKB LER </a:t>
            </a:r>
          </a:p>
          <a:p>
            <a:r>
              <a:rPr lang="en-US" sz="3200" b="1" dirty="0" smtClean="0">
                <a:solidFill>
                  <a:schemeClr val="bg1"/>
                </a:solidFill>
              </a:rPr>
              <a:t>should be CSR unstable!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a:xfrm>
            <a:off x="457200" y="-152400"/>
            <a:ext cx="8229600" cy="1143000"/>
          </a:xfrm>
        </p:spPr>
        <p:txBody>
          <a:bodyPr/>
          <a:lstStyle/>
          <a:p>
            <a:r>
              <a:rPr lang="en-US" dirty="0" smtClean="0"/>
              <a:t>conclusions - 1</a:t>
            </a:r>
          </a:p>
        </p:txBody>
      </p:sp>
      <p:sp>
        <p:nvSpPr>
          <p:cNvPr id="105475" name="TextBox 2"/>
          <p:cNvSpPr txBox="1">
            <a:spLocks noChangeArrowheads="1"/>
          </p:cNvSpPr>
          <p:nvPr/>
        </p:nvSpPr>
        <p:spPr bwMode="auto">
          <a:xfrm>
            <a:off x="0" y="914400"/>
            <a:ext cx="9144000" cy="6001643"/>
          </a:xfrm>
          <a:prstGeom prst="rect">
            <a:avLst/>
          </a:prstGeom>
          <a:noFill/>
          <a:ln w="9525">
            <a:noFill/>
            <a:miter lim="800000"/>
            <a:headEnd/>
            <a:tailEnd/>
          </a:ln>
        </p:spPr>
        <p:txBody>
          <a:bodyPr>
            <a:spAutoFit/>
          </a:bodyPr>
          <a:lstStyle/>
          <a:p>
            <a:pPr fontAlgn="base">
              <a:spcBef>
                <a:spcPct val="0"/>
              </a:spcBef>
              <a:spcAft>
                <a:spcPct val="0"/>
              </a:spcAft>
              <a:buFont typeface="Arial" pitchFamily="34" charset="0"/>
              <a:buChar char="•"/>
            </a:pPr>
            <a:r>
              <a:rPr lang="en-US" sz="2800" dirty="0" smtClean="0">
                <a:solidFill>
                  <a:prstClr val="black"/>
                </a:solidFill>
                <a:latin typeface="Arial" pitchFamily="34" charset="0"/>
              </a:rPr>
              <a:t> </a:t>
            </a:r>
            <a:r>
              <a:rPr lang="en-US" sz="2800" b="1" dirty="0" smtClean="0">
                <a:solidFill>
                  <a:srgbClr val="FF0000"/>
                </a:solidFill>
                <a:latin typeface="Arial" pitchFamily="34" charset="0"/>
              </a:rPr>
              <a:t>2002 formulae from Stupakov &amp; Heifets perhaps 	not applicable in most cases</a:t>
            </a:r>
            <a:r>
              <a:rPr lang="en-US" sz="2800" dirty="0" smtClean="0">
                <a:solidFill>
                  <a:prstClr val="black"/>
                </a:solidFill>
                <a:latin typeface="Arial" pitchFamily="34" charset="0"/>
              </a:rPr>
              <a:t>, except old 	SuperKEKB DR and KEKB LER which should 	be 	unstable</a:t>
            </a:r>
          </a:p>
          <a:p>
            <a:pPr fontAlgn="base">
              <a:spcBef>
                <a:spcPct val="0"/>
              </a:spcBef>
              <a:spcAft>
                <a:spcPct val="0"/>
              </a:spcAft>
            </a:pPr>
            <a:r>
              <a:rPr lang="en-US" sz="1000" dirty="0" smtClean="0">
                <a:solidFill>
                  <a:prstClr val="black"/>
                </a:solidFill>
                <a:latin typeface="Arial" pitchFamily="34" charset="0"/>
              </a:rPr>
              <a:t> </a:t>
            </a:r>
          </a:p>
          <a:p>
            <a:pPr fontAlgn="base">
              <a:spcBef>
                <a:spcPct val="0"/>
              </a:spcBef>
              <a:spcAft>
                <a:spcPct val="0"/>
              </a:spcAft>
              <a:buFont typeface="Arial" pitchFamily="34" charset="0"/>
              <a:buChar char="•"/>
            </a:pPr>
            <a:r>
              <a:rPr lang="en-US" sz="2800" b="1" dirty="0" smtClean="0">
                <a:solidFill>
                  <a:srgbClr val="3333FF"/>
                </a:solidFill>
                <a:latin typeface="Arial" pitchFamily="34" charset="0"/>
              </a:rPr>
              <a:t> unlikely that IPAC10 result from Bane, Cai and 	Stupakov is applicable for cases with C03&lt;1</a:t>
            </a:r>
          </a:p>
          <a:p>
            <a:pPr fontAlgn="base">
              <a:spcBef>
                <a:spcPct val="0"/>
              </a:spcBef>
              <a:spcAft>
                <a:spcPct val="0"/>
              </a:spcAft>
            </a:pPr>
            <a:r>
              <a:rPr lang="en-US" sz="1000" b="1" dirty="0" smtClean="0">
                <a:solidFill>
                  <a:srgbClr val="3333FF"/>
                </a:solidFill>
                <a:latin typeface="Arial" pitchFamily="34" charset="0"/>
              </a:rPr>
              <a:t> </a:t>
            </a:r>
          </a:p>
          <a:p>
            <a:pPr fontAlgn="base">
              <a:spcBef>
                <a:spcPct val="0"/>
              </a:spcBef>
              <a:spcAft>
                <a:spcPct val="0"/>
              </a:spcAft>
              <a:buFont typeface="Arial" pitchFamily="34" charset="0"/>
              <a:buChar char="•"/>
            </a:pPr>
            <a:r>
              <a:rPr lang="en-US" sz="2800" b="1" dirty="0" smtClean="0">
                <a:solidFill>
                  <a:srgbClr val="3333FF"/>
                </a:solidFill>
                <a:latin typeface="Arial" pitchFamily="34" charset="0"/>
              </a:rPr>
              <a:t> C03&gt;1 not fulfilled for most machines </a:t>
            </a:r>
            <a:r>
              <a:rPr lang="en-US" sz="2800" b="1" dirty="0" smtClean="0">
                <a:solidFill>
                  <a:srgbClr val="3333FF"/>
                </a:solidFill>
                <a:latin typeface="Calibri"/>
              </a:rPr>
              <a:t>→ </a:t>
            </a:r>
            <a:r>
              <a:rPr lang="en-US" sz="2800" b="1" dirty="0" smtClean="0">
                <a:solidFill>
                  <a:srgbClr val="FF0000"/>
                </a:solidFill>
                <a:latin typeface="Arial" pitchFamily="34" charset="0"/>
              </a:rPr>
              <a:t>single-	mode CSR regime</a:t>
            </a:r>
            <a:r>
              <a:rPr lang="en-US" sz="2800" b="1" dirty="0" smtClean="0">
                <a:solidFill>
                  <a:srgbClr val="3333FF"/>
                </a:solidFill>
                <a:latin typeface="Arial" pitchFamily="34" charset="0"/>
              </a:rPr>
              <a:t>: </a:t>
            </a:r>
            <a:r>
              <a:rPr lang="en-US" sz="2800" dirty="0" smtClean="0">
                <a:solidFill>
                  <a:srgbClr val="3333FF"/>
                </a:solidFill>
                <a:latin typeface="Arial" pitchFamily="34" charset="0"/>
              </a:rPr>
              <a:t>for SuperKEKB &amp; SuperB 	HER 	&amp; LER, both CLIC DR designs, ATF, KEKB 	HER, SLC DR, and new SuperKEKB DR) beam 	predicted to be unstable (C03b&gt;&gt;1)</a:t>
            </a:r>
            <a:r>
              <a:rPr lang="en-US" sz="2800" dirty="0" smtClean="0">
                <a:solidFill>
                  <a:srgbClr val="FF0000"/>
                </a:solidFill>
                <a:latin typeface="Arial" pitchFamily="34" charset="0"/>
              </a:rPr>
              <a:t> </a:t>
            </a:r>
            <a:r>
              <a:rPr lang="en-US" sz="2800" b="1" dirty="0" smtClean="0">
                <a:solidFill>
                  <a:srgbClr val="00B050"/>
                </a:solidFill>
                <a:latin typeface="Arial" pitchFamily="34" charset="0"/>
              </a:rPr>
              <a:t>	</a:t>
            </a:r>
          </a:p>
          <a:p>
            <a:pPr fontAlgn="base">
              <a:spcBef>
                <a:spcPct val="0"/>
              </a:spcBef>
              <a:spcAft>
                <a:spcPct val="0"/>
              </a:spcAft>
              <a:buFont typeface="Arial" pitchFamily="34" charset="0"/>
              <a:buChar char="•"/>
            </a:pPr>
            <a:r>
              <a:rPr lang="en-US" sz="2800" dirty="0" smtClean="0">
                <a:solidFill>
                  <a:prstClr val="black"/>
                </a:solidFill>
                <a:latin typeface="Arial" pitchFamily="34" charset="0"/>
              </a:rPr>
              <a:t> indeed SLC DR has been plagued by longitudinal 	instabilities</a:t>
            </a:r>
            <a:endParaRPr lang="en-US" sz="2800" b="1" dirty="0" smtClean="0">
              <a:solidFill>
                <a:srgbClr val="00B050"/>
              </a:solidFill>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animEffect transition="in" filter="box(in)">
                                      <p:cBhvr>
                                        <p:cTn id="7" dur="500"/>
                                        <p:tgtEl>
                                          <p:spTgt spid="1054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5475">
                                            <p:txEl>
                                              <p:pRg st="2" end="2"/>
                                            </p:txEl>
                                          </p:spTgt>
                                        </p:tgtEl>
                                        <p:attrNameLst>
                                          <p:attrName>style.visibility</p:attrName>
                                        </p:attrNameLst>
                                      </p:cBhvr>
                                      <p:to>
                                        <p:strVal val="visible"/>
                                      </p:to>
                                    </p:set>
                                    <p:animEffect transition="in" filter="box(in)">
                                      <p:cBhvr>
                                        <p:cTn id="12" dur="500"/>
                                        <p:tgtEl>
                                          <p:spTgt spid="10547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05475">
                                            <p:txEl>
                                              <p:pRg st="4" end="4"/>
                                            </p:txEl>
                                          </p:spTgt>
                                        </p:tgtEl>
                                        <p:attrNameLst>
                                          <p:attrName>style.visibility</p:attrName>
                                        </p:attrNameLst>
                                      </p:cBhvr>
                                      <p:to>
                                        <p:strVal val="visible"/>
                                      </p:to>
                                    </p:set>
                                    <p:animEffect transition="in" filter="box(in)">
                                      <p:cBhvr>
                                        <p:cTn id="17" dur="500"/>
                                        <p:tgtEl>
                                          <p:spTgt spid="10547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05475">
                                            <p:txEl>
                                              <p:pRg st="5" end="5"/>
                                            </p:txEl>
                                          </p:spTgt>
                                        </p:tgtEl>
                                        <p:attrNameLst>
                                          <p:attrName>style.visibility</p:attrName>
                                        </p:attrNameLst>
                                      </p:cBhvr>
                                      <p:to>
                                        <p:strVal val="visible"/>
                                      </p:to>
                                    </p:set>
                                    <p:animEffect transition="in" filter="box(in)">
                                      <p:cBhvr>
                                        <p:cTn id="22" dur="500"/>
                                        <p:tgtEl>
                                          <p:spTgt spid="1054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p:cNvSpPr txBox="1">
            <a:spLocks noChangeArrowheads="1"/>
          </p:cNvSpPr>
          <p:nvPr/>
        </p:nvSpPr>
        <p:spPr bwMode="auto">
          <a:xfrm>
            <a:off x="0" y="914400"/>
            <a:ext cx="9144000" cy="5693866"/>
          </a:xfrm>
          <a:prstGeom prst="rect">
            <a:avLst/>
          </a:prstGeom>
          <a:noFill/>
          <a:ln w="9525">
            <a:noFill/>
            <a:miter lim="800000"/>
            <a:headEnd/>
            <a:tailEnd/>
          </a:ln>
        </p:spPr>
        <p:txBody>
          <a:bodyPr>
            <a:spAutoFit/>
          </a:bodyPr>
          <a:lstStyle/>
          <a:p>
            <a:pPr fontAlgn="base">
              <a:spcBef>
                <a:spcPct val="0"/>
              </a:spcBef>
              <a:spcAft>
                <a:spcPct val="0"/>
              </a:spcAft>
              <a:buFont typeface="Arial" pitchFamily="34" charset="0"/>
              <a:buChar char="•"/>
            </a:pPr>
            <a:r>
              <a:rPr lang="en-US" sz="2800" dirty="0" smtClean="0">
                <a:solidFill>
                  <a:prstClr val="black"/>
                </a:solidFill>
                <a:latin typeface="Arial" pitchFamily="34" charset="0"/>
              </a:rPr>
              <a:t> </a:t>
            </a:r>
            <a:r>
              <a:rPr lang="en-US" sz="2800" b="1" dirty="0" smtClean="0">
                <a:solidFill>
                  <a:srgbClr val="0000FF"/>
                </a:solidFill>
                <a:latin typeface="Arial" pitchFamily="34" charset="0"/>
              </a:rPr>
              <a:t>only present KEKB LER &amp; old SuperKEKB DR 	design operate in regime of [1,3]</a:t>
            </a:r>
            <a:r>
              <a:rPr lang="en-US" sz="2800" dirty="0" smtClean="0">
                <a:latin typeface="Arial" pitchFamily="34" charset="0"/>
              </a:rPr>
              <a:t>; present KEKB 	LER unstable from [1], but it should be close to 	CSR instability threshold from [3] - evidence for 	CSR adding to longitudinal impedance [D. Zhou]. </a:t>
            </a:r>
            <a:endParaRPr lang="en-US" sz="2800" dirty="0" smtClean="0">
              <a:solidFill>
                <a:prstClr val="black"/>
              </a:solidFill>
              <a:latin typeface="Arial" pitchFamily="34" charset="0"/>
            </a:endParaRPr>
          </a:p>
          <a:p>
            <a:pPr lvl="0" fontAlgn="base">
              <a:spcBef>
                <a:spcPct val="0"/>
              </a:spcBef>
              <a:spcAft>
                <a:spcPct val="0"/>
              </a:spcAft>
              <a:buFont typeface="Arial" pitchFamily="34" charset="0"/>
              <a:buChar char="•"/>
            </a:pPr>
            <a:r>
              <a:rPr lang="en-US" sz="2800" dirty="0" smtClean="0">
                <a:solidFill>
                  <a:prstClr val="black"/>
                </a:solidFill>
                <a:latin typeface="Arial" pitchFamily="34" charset="0"/>
              </a:rPr>
              <a:t> </a:t>
            </a:r>
            <a:r>
              <a:rPr lang="en-US" sz="2800" b="1" dirty="0" smtClean="0">
                <a:solidFill>
                  <a:srgbClr val="FF0000"/>
                </a:solidFill>
                <a:latin typeface="Arial" pitchFamily="34" charset="0"/>
              </a:rPr>
              <a:t>safe findings: old SuperKEB DR design unstable, 	ATF DR unstable for beam energies &lt; 1 GeV</a:t>
            </a:r>
            <a:r>
              <a:rPr lang="en-US" sz="2800" dirty="0" smtClean="0">
                <a:solidFill>
                  <a:prstClr val="black"/>
                </a:solidFill>
                <a:latin typeface="Arial" pitchFamily="34" charset="0"/>
              </a:rPr>
              <a:t>; for 	all other accelerators conflicting predictions.  </a:t>
            </a:r>
          </a:p>
          <a:p>
            <a:pPr lvl="0" fontAlgn="base">
              <a:spcBef>
                <a:spcPct val="0"/>
              </a:spcBef>
              <a:spcAft>
                <a:spcPct val="0"/>
              </a:spcAft>
              <a:buFont typeface="Arial" pitchFamily="34" charset="0"/>
              <a:buChar char="•"/>
            </a:pPr>
            <a:r>
              <a:rPr lang="en-US" sz="2800" dirty="0" smtClean="0">
                <a:solidFill>
                  <a:prstClr val="black"/>
                </a:solidFill>
                <a:latin typeface="Arial" pitchFamily="34" charset="0"/>
              </a:rPr>
              <a:t> trusting [1] and [3]: new SuperKEKB DR, CLIC DR and 	ATF at 1.28 GeV stable with regard to CSR. </a:t>
            </a:r>
          </a:p>
          <a:p>
            <a:pPr lvl="0" fontAlgn="base">
              <a:spcBef>
                <a:spcPct val="0"/>
              </a:spcBef>
              <a:spcAft>
                <a:spcPct val="0"/>
              </a:spcAft>
              <a:buFont typeface="Arial" pitchFamily="34" charset="0"/>
              <a:buChar char="•"/>
            </a:pPr>
            <a:r>
              <a:rPr lang="en-US" sz="2800" b="1" dirty="0" smtClean="0">
                <a:solidFill>
                  <a:prstClr val="black"/>
                </a:solidFill>
                <a:latin typeface="Arial" pitchFamily="34" charset="0"/>
              </a:rPr>
              <a:t> </a:t>
            </a:r>
            <a:r>
              <a:rPr lang="en-US" sz="2800" b="1" dirty="0" smtClean="0">
                <a:solidFill>
                  <a:srgbClr val="00B050"/>
                </a:solidFill>
                <a:latin typeface="Arial" pitchFamily="34" charset="0"/>
              </a:rPr>
              <a:t>CSR instability and various theories could be 	studied in ATF damping ring by lowering the 	ring energy from 1.28 GeV to 1.0 or 1.1 GeV</a:t>
            </a:r>
          </a:p>
        </p:txBody>
      </p:sp>
      <p:sp>
        <p:nvSpPr>
          <p:cNvPr id="2" name="Title 1"/>
          <p:cNvSpPr>
            <a:spLocks noGrp="1"/>
          </p:cNvSpPr>
          <p:nvPr>
            <p:ph type="title"/>
          </p:nvPr>
        </p:nvSpPr>
        <p:spPr>
          <a:xfrm>
            <a:off x="457200" y="0"/>
            <a:ext cx="8229600" cy="838200"/>
          </a:xfrm>
        </p:spPr>
        <p:txBody>
          <a:bodyPr/>
          <a:lstStyle/>
          <a:p>
            <a:r>
              <a:rPr lang="en-US" dirty="0" smtClean="0"/>
              <a:t>conclusions - 2</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ox(i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ox(i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ox(in)">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457200" y="-304800"/>
            <a:ext cx="8229600" cy="1143000"/>
          </a:xfrm>
        </p:spPr>
        <p:txBody>
          <a:bodyPr/>
          <a:lstStyle/>
          <a:p>
            <a:r>
              <a:rPr lang="en-US" dirty="0" smtClean="0"/>
              <a:t>some references</a:t>
            </a:r>
          </a:p>
        </p:txBody>
      </p:sp>
      <p:sp>
        <p:nvSpPr>
          <p:cNvPr id="96259" name="Rectangle 1"/>
          <p:cNvSpPr>
            <a:spLocks noChangeArrowheads="1"/>
          </p:cNvSpPr>
          <p:nvPr/>
        </p:nvSpPr>
        <p:spPr bwMode="auto">
          <a:xfrm>
            <a:off x="304800" y="533400"/>
            <a:ext cx="8534400" cy="7109639"/>
          </a:xfrm>
          <a:prstGeom prst="rect">
            <a:avLst/>
          </a:prstGeom>
          <a:noFill/>
          <a:ln w="9525">
            <a:noFill/>
            <a:miter lim="800000"/>
            <a:headEnd/>
            <a:tailEnd/>
          </a:ln>
        </p:spPr>
        <p:txBody>
          <a:bodyPr anchor="ctr">
            <a:spAutoFit/>
          </a:bodyPr>
          <a:lstStyle/>
          <a:p>
            <a:pPr fontAlgn="base">
              <a:spcBef>
                <a:spcPct val="0"/>
              </a:spcBef>
              <a:spcAft>
                <a:spcPct val="0"/>
              </a:spcAft>
            </a:pPr>
            <a:r>
              <a:rPr lang="en-US" sz="2400" dirty="0" smtClean="0">
                <a:solidFill>
                  <a:prstClr val="black"/>
                </a:solidFill>
                <a:ea typeface="Calibri" pitchFamily="34" charset="0"/>
                <a:cs typeface="Times New Roman" pitchFamily="18" charset="0"/>
              </a:rPr>
              <a:t>[1] G. Stupakov and S. Heifets, “Beam Instability and Microbunching due to Coherent Synchrotron Radiation,” PRST-AB 5, 054402 (2002); </a:t>
            </a:r>
            <a:r>
              <a:rPr lang="en-US" sz="2400" dirty="0" smtClean="0">
                <a:solidFill>
                  <a:prstClr val="black"/>
                </a:solidFill>
                <a:ea typeface="Calibri" pitchFamily="34" charset="0"/>
                <a:cs typeface="Times New Roman" pitchFamily="18" charset="0"/>
                <a:hlinkClick r:id="rId2"/>
              </a:rPr>
              <a:t>http://prst-ab.aps.org/pdf/PRSTAB/v5/i5/e054402</a:t>
            </a:r>
            <a:endParaRPr lang="en-US" sz="1600" dirty="0" smtClean="0">
              <a:solidFill>
                <a:prstClr val="black"/>
              </a:solidFill>
              <a:latin typeface="Arial" pitchFamily="34" charset="0"/>
              <a:ea typeface="Calibri" pitchFamily="34" charset="0"/>
              <a:cs typeface="Times New Roman" pitchFamily="18" charset="0"/>
            </a:endParaRPr>
          </a:p>
          <a:p>
            <a:pPr eaLnBrk="0" fontAlgn="base" hangingPunct="0">
              <a:spcBef>
                <a:spcPct val="0"/>
              </a:spcBef>
              <a:spcAft>
                <a:spcPct val="0"/>
              </a:spcAft>
            </a:pPr>
            <a:r>
              <a:rPr lang="en-US" sz="1000" dirty="0" smtClean="0">
                <a:solidFill>
                  <a:prstClr val="black"/>
                </a:solidFill>
                <a:ea typeface="Calibri" pitchFamily="34" charset="0"/>
                <a:cs typeface="Times New Roman" pitchFamily="18" charset="0"/>
              </a:rPr>
              <a:t>   </a:t>
            </a:r>
          </a:p>
          <a:p>
            <a:pPr eaLnBrk="0" fontAlgn="base" hangingPunct="0">
              <a:spcBef>
                <a:spcPct val="0"/>
              </a:spcBef>
              <a:spcAft>
                <a:spcPct val="0"/>
              </a:spcAft>
            </a:pPr>
            <a:r>
              <a:rPr lang="en-US" sz="2400" dirty="0" smtClean="0">
                <a:solidFill>
                  <a:prstClr val="black"/>
                </a:solidFill>
                <a:ea typeface="Calibri" pitchFamily="34" charset="0"/>
                <a:cs typeface="Times New Roman" pitchFamily="18" charset="0"/>
              </a:rPr>
              <a:t>[2] S. Heifets and G. Stupakov, “Single-mode Coherent Synchrotron Radiation Instability,” PRST-AB 6, 064401 (2003); </a:t>
            </a:r>
            <a:r>
              <a:rPr lang="en-US" sz="2400" dirty="0" smtClean="0">
                <a:solidFill>
                  <a:prstClr val="black"/>
                </a:solidFill>
                <a:ea typeface="Calibri" pitchFamily="34" charset="0"/>
                <a:cs typeface="Times New Roman" pitchFamily="18" charset="0"/>
                <a:hlinkClick r:id="rId3"/>
              </a:rPr>
              <a:t>http://prst-ab.aps.org/pdf/PRSTAB/v6/i6/e064401</a:t>
            </a:r>
            <a:endParaRPr lang="en-US" sz="1600" dirty="0" smtClean="0">
              <a:solidFill>
                <a:prstClr val="black"/>
              </a:solidFill>
              <a:latin typeface="Arial" pitchFamily="34" charset="0"/>
              <a:ea typeface="Calibri" pitchFamily="34" charset="0"/>
              <a:cs typeface="Times New Roman" pitchFamily="18" charset="0"/>
            </a:endParaRPr>
          </a:p>
          <a:p>
            <a:pPr eaLnBrk="0" fontAlgn="base" hangingPunct="0">
              <a:spcBef>
                <a:spcPct val="0"/>
              </a:spcBef>
              <a:spcAft>
                <a:spcPct val="0"/>
              </a:spcAft>
            </a:pPr>
            <a:r>
              <a:rPr lang="en-US" sz="1000" dirty="0" smtClean="0">
                <a:solidFill>
                  <a:prstClr val="black"/>
                </a:solidFill>
                <a:ea typeface="Calibri" pitchFamily="34" charset="0"/>
                <a:cs typeface="Times New Roman" pitchFamily="18" charset="0"/>
              </a:rPr>
              <a:t>   </a:t>
            </a:r>
          </a:p>
          <a:p>
            <a:pPr eaLnBrk="0" fontAlgn="base" hangingPunct="0">
              <a:spcBef>
                <a:spcPct val="0"/>
              </a:spcBef>
              <a:spcAft>
                <a:spcPct val="0"/>
              </a:spcAft>
            </a:pPr>
            <a:r>
              <a:rPr lang="en-US" sz="2400" dirty="0" smtClean="0">
                <a:solidFill>
                  <a:prstClr val="black"/>
                </a:solidFill>
                <a:ea typeface="Calibri" pitchFamily="34" charset="0"/>
                <a:cs typeface="Times New Roman" pitchFamily="18" charset="0"/>
              </a:rPr>
              <a:t>[3] K.L.F. Bane, Y. Cai, G. Stupakov, “Comparison of Simulation Codes for Microwave Instability in Bunched Beams,” Proc. </a:t>
            </a:r>
            <a:r>
              <a:rPr lang="fr-FR" sz="2400" dirty="0" smtClean="0">
                <a:solidFill>
                  <a:prstClr val="black"/>
                </a:solidFill>
                <a:ea typeface="Calibri" pitchFamily="34" charset="0"/>
                <a:cs typeface="Times New Roman" pitchFamily="18" charset="0"/>
              </a:rPr>
              <a:t>IPAC’10, Kyoto </a:t>
            </a:r>
            <a:r>
              <a:rPr lang="fr-FR" sz="2400" dirty="0" err="1" smtClean="0">
                <a:solidFill>
                  <a:prstClr val="black"/>
                </a:solidFill>
                <a:ea typeface="Calibri" pitchFamily="34" charset="0"/>
                <a:cs typeface="Times New Roman" pitchFamily="18" charset="0"/>
              </a:rPr>
              <a:t>Japan</a:t>
            </a:r>
            <a:r>
              <a:rPr lang="fr-FR" sz="2400" dirty="0" smtClean="0">
                <a:solidFill>
                  <a:prstClr val="black"/>
                </a:solidFill>
                <a:ea typeface="Calibri" pitchFamily="34" charset="0"/>
                <a:cs typeface="Times New Roman" pitchFamily="18" charset="0"/>
              </a:rPr>
              <a:t> (2010) ; </a:t>
            </a:r>
            <a:r>
              <a:rPr lang="fr-FR" sz="2400" dirty="0" smtClean="0">
                <a:solidFill>
                  <a:prstClr val="black"/>
                </a:solidFill>
                <a:ea typeface="Calibri" pitchFamily="34" charset="0"/>
                <a:cs typeface="Times New Roman" pitchFamily="18" charset="0"/>
                <a:hlinkClick r:id="rId4"/>
              </a:rPr>
              <a:t>http://epaper.kek.jp/IPAC10/papers/tupd078.pdf</a:t>
            </a:r>
            <a:endParaRPr lang="fr-FR" sz="2400" dirty="0" smtClean="0">
              <a:solidFill>
                <a:prstClr val="black"/>
              </a:solidFill>
              <a:ea typeface="Calibri" pitchFamily="34" charset="0"/>
              <a:cs typeface="Times New Roman" pitchFamily="18" charset="0"/>
            </a:endParaRPr>
          </a:p>
          <a:p>
            <a:pPr eaLnBrk="0" fontAlgn="base" hangingPunct="0">
              <a:spcBef>
                <a:spcPct val="0"/>
              </a:spcBef>
              <a:spcAft>
                <a:spcPct val="0"/>
              </a:spcAft>
            </a:pPr>
            <a:r>
              <a:rPr lang="fr-FR" sz="1000" dirty="0" smtClean="0">
                <a:solidFill>
                  <a:prstClr val="black"/>
                </a:solidFill>
                <a:ea typeface="Calibri" pitchFamily="34" charset="0"/>
                <a:cs typeface="Times New Roman" pitchFamily="18" charset="0"/>
              </a:rPr>
              <a:t>   </a:t>
            </a:r>
          </a:p>
          <a:p>
            <a:pPr eaLnBrk="0" fontAlgn="base" hangingPunct="0">
              <a:spcBef>
                <a:spcPct val="0"/>
              </a:spcBef>
              <a:spcAft>
                <a:spcPct val="0"/>
              </a:spcAft>
            </a:pPr>
            <a:r>
              <a:rPr lang="fr-FR" sz="2400" dirty="0" smtClean="0">
                <a:solidFill>
                  <a:prstClr val="black"/>
                </a:solidFill>
                <a:ea typeface="Calibri" pitchFamily="34" charset="0"/>
                <a:cs typeface="Times New Roman" pitchFamily="18" charset="0"/>
              </a:rPr>
              <a:t>[4] D. Zhou et al, “CSR in the SuperKEKB </a:t>
            </a:r>
            <a:r>
              <a:rPr lang="fr-FR" sz="2400" dirty="0" err="1" smtClean="0">
                <a:solidFill>
                  <a:prstClr val="black"/>
                </a:solidFill>
                <a:ea typeface="Calibri" pitchFamily="34" charset="0"/>
                <a:cs typeface="Times New Roman" pitchFamily="18" charset="0"/>
              </a:rPr>
              <a:t>Damping</a:t>
            </a:r>
            <a:r>
              <a:rPr lang="fr-FR" sz="2400" dirty="0" smtClean="0">
                <a:solidFill>
                  <a:prstClr val="black"/>
                </a:solidFill>
                <a:ea typeface="Calibri" pitchFamily="34" charset="0"/>
                <a:cs typeface="Times New Roman" pitchFamily="18" charset="0"/>
              </a:rPr>
              <a:t> Ring,” IPAC’10 Kyoto (2010), </a:t>
            </a:r>
            <a:r>
              <a:rPr lang="fr-FR" sz="2400" dirty="0" smtClean="0">
                <a:solidFill>
                  <a:prstClr val="black"/>
                </a:solidFill>
                <a:ea typeface="Calibri" pitchFamily="34" charset="0"/>
                <a:cs typeface="Times New Roman" pitchFamily="18" charset="0"/>
                <a:hlinkClick r:id="rId5"/>
              </a:rPr>
              <a:t>http://epaper.kek.jp/IPAC10/papers/tupeb018.pdf</a:t>
            </a:r>
            <a:endParaRPr lang="fr-FR" sz="2400" dirty="0" smtClean="0">
              <a:solidFill>
                <a:prstClr val="black"/>
              </a:solidFill>
              <a:ea typeface="Calibri" pitchFamily="34" charset="0"/>
              <a:cs typeface="Times New Roman" pitchFamily="18" charset="0"/>
            </a:endParaRPr>
          </a:p>
          <a:p>
            <a:pPr eaLnBrk="0" fontAlgn="base" hangingPunct="0">
              <a:spcBef>
                <a:spcPct val="0"/>
              </a:spcBef>
              <a:spcAft>
                <a:spcPct val="0"/>
              </a:spcAft>
            </a:pPr>
            <a:r>
              <a:rPr lang="fr-FR" sz="1000" dirty="0" smtClean="0">
                <a:solidFill>
                  <a:prstClr val="black"/>
                </a:solidFill>
                <a:ea typeface="Calibri" pitchFamily="34" charset="0"/>
                <a:cs typeface="Times New Roman" pitchFamily="18" charset="0"/>
              </a:rPr>
              <a:t>   </a:t>
            </a:r>
          </a:p>
          <a:p>
            <a:pPr eaLnBrk="0" fontAlgn="base" hangingPunct="0">
              <a:spcBef>
                <a:spcPct val="0"/>
              </a:spcBef>
              <a:spcAft>
                <a:spcPct val="0"/>
              </a:spcAft>
            </a:pPr>
            <a:r>
              <a:rPr lang="fr-FR" sz="2400" dirty="0" smtClean="0">
                <a:solidFill>
                  <a:prstClr val="black"/>
                </a:solidFill>
                <a:ea typeface="Calibri" pitchFamily="34" charset="0"/>
                <a:cs typeface="Times New Roman" pitchFamily="18" charset="0"/>
              </a:rPr>
              <a:t>[5] F. Zimmermann, « </a:t>
            </a:r>
            <a:r>
              <a:rPr lang="en-US" sz="2400" dirty="0" smtClean="0">
                <a:solidFill>
                  <a:prstClr val="black"/>
                </a:solidFill>
                <a:ea typeface="Calibri" pitchFamily="34" charset="0"/>
                <a:cs typeface="Times New Roman" pitchFamily="18" charset="0"/>
              </a:rPr>
              <a:t>Estimates of CSR Instability Thresholds for Various Storage Rings,” CLIC Note to be published</a:t>
            </a:r>
          </a:p>
          <a:p>
            <a:pPr eaLnBrk="0" fontAlgn="base" hangingPunct="0">
              <a:spcBef>
                <a:spcPct val="0"/>
              </a:spcBef>
              <a:spcAft>
                <a:spcPct val="0"/>
              </a:spcAft>
            </a:pPr>
            <a:endParaRPr lang="fr-FR" sz="2400" dirty="0" smtClean="0">
              <a:solidFill>
                <a:prstClr val="black"/>
              </a:solidFill>
              <a:ea typeface="Calibri" pitchFamily="34" charset="0"/>
              <a:cs typeface="Times New Roman" pitchFamily="18" charset="0"/>
            </a:endParaRPr>
          </a:p>
          <a:p>
            <a:pPr eaLnBrk="0" fontAlgn="base" hangingPunct="0">
              <a:spcBef>
                <a:spcPct val="0"/>
              </a:spcBef>
              <a:spcAft>
                <a:spcPct val="0"/>
              </a:spcAft>
            </a:pPr>
            <a:endParaRPr lang="fr-FR" sz="2400" dirty="0" smtClean="0">
              <a:solidFill>
                <a:prstClr val="black"/>
              </a:solidFill>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a:xfrm>
            <a:off x="457200" y="-228600"/>
            <a:ext cx="8229600" cy="1143000"/>
          </a:xfrm>
        </p:spPr>
        <p:txBody>
          <a:bodyPr/>
          <a:lstStyle/>
          <a:p>
            <a:r>
              <a:rPr lang="en-US" smtClean="0"/>
              <a:t>CSR study in ATF DR ?!</a:t>
            </a:r>
          </a:p>
        </p:txBody>
      </p:sp>
      <p:sp>
        <p:nvSpPr>
          <p:cNvPr id="110595" name="Rectangle 1"/>
          <p:cNvSpPr>
            <a:spLocks noChangeArrowheads="1"/>
          </p:cNvSpPr>
          <p:nvPr/>
        </p:nvSpPr>
        <p:spPr bwMode="auto">
          <a:xfrm>
            <a:off x="152400" y="990600"/>
            <a:ext cx="9144000" cy="1416050"/>
          </a:xfrm>
          <a:prstGeom prst="rect">
            <a:avLst/>
          </a:prstGeom>
          <a:noFill/>
          <a:ln w="9525">
            <a:noFill/>
            <a:miter lim="800000"/>
            <a:headEnd/>
            <a:tailEnd/>
          </a:ln>
        </p:spPr>
        <p:txBody>
          <a:bodyPr anchor="ctr">
            <a:spAutoFit/>
          </a:bodyPr>
          <a:lstStyle/>
          <a:p>
            <a:pPr eaLnBrk="0" fontAlgn="base" hangingPunct="0">
              <a:spcBef>
                <a:spcPct val="0"/>
              </a:spcBef>
              <a:spcAft>
                <a:spcPct val="0"/>
              </a:spcAft>
            </a:pPr>
            <a:r>
              <a:rPr lang="en-US" altLang="ja-JP" smtClean="0">
                <a:solidFill>
                  <a:prstClr val="black"/>
                </a:solidFill>
                <a:latin typeface="Arial" pitchFamily="34" charset="0"/>
                <a:ea typeface="Calibri" pitchFamily="34" charset="0"/>
                <a:cs typeface="Times New Roman" pitchFamily="18" charset="0"/>
              </a:rPr>
              <a:t>Email to Junji Urakawa, 17 July . </a:t>
            </a:r>
          </a:p>
          <a:p>
            <a:pPr eaLnBrk="0" fontAlgn="base" hangingPunct="0">
              <a:spcBef>
                <a:spcPct val="0"/>
              </a:spcBef>
              <a:spcAft>
                <a:spcPct val="0"/>
              </a:spcAft>
            </a:pPr>
            <a:r>
              <a:rPr lang="en-US" altLang="ja-JP" sz="1000" smtClean="0">
                <a:solidFill>
                  <a:prstClr val="black"/>
                </a:solidFill>
                <a:latin typeface="Arial" pitchFamily="34" charset="0"/>
                <a:ea typeface="Calibri" pitchFamily="34" charset="0"/>
                <a:cs typeface="Times New Roman" pitchFamily="18" charset="0"/>
              </a:rPr>
              <a:t> </a:t>
            </a:r>
          </a:p>
          <a:p>
            <a:pPr eaLnBrk="0" fontAlgn="base" hangingPunct="0">
              <a:spcBef>
                <a:spcPct val="0"/>
              </a:spcBef>
              <a:spcAft>
                <a:spcPct val="0"/>
              </a:spcAft>
            </a:pPr>
            <a:r>
              <a:rPr lang="en-US" altLang="ja-JP" sz="2000" smtClean="0">
                <a:solidFill>
                  <a:prstClr val="black"/>
                </a:solidFill>
                <a:latin typeface="Arial" pitchFamily="34" charset="0"/>
                <a:ea typeface="Calibri" pitchFamily="34" charset="0"/>
                <a:cs typeface="Times New Roman" pitchFamily="18" charset="0"/>
              </a:rPr>
              <a:t>“I have proposed to use the </a:t>
            </a:r>
            <a:r>
              <a:rPr lang="en-US" altLang="ja-JP" sz="2000" b="1" smtClean="0">
                <a:solidFill>
                  <a:prstClr val="black"/>
                </a:solidFill>
                <a:latin typeface="Arial" pitchFamily="34" charset="0"/>
                <a:ea typeface="Calibri" pitchFamily="34" charset="0"/>
                <a:cs typeface="Times New Roman" pitchFamily="18" charset="0"/>
              </a:rPr>
              <a:t>ATF DR as test bed for CSR instability by lowering the beam energy to ~1.1 or 1.0 GeV</a:t>
            </a:r>
            <a:r>
              <a:rPr lang="en-US" altLang="ja-JP" sz="2000" smtClean="0">
                <a:solidFill>
                  <a:prstClr val="black"/>
                </a:solidFill>
                <a:latin typeface="Arial" pitchFamily="34" charset="0"/>
                <a:ea typeface="Calibri" pitchFamily="34" charset="0"/>
                <a:cs typeface="Times New Roman" pitchFamily="18" charset="0"/>
              </a:rPr>
              <a:t>. ... Do you think it is possible?</a:t>
            </a:r>
          </a:p>
          <a:p>
            <a:pPr eaLnBrk="0" fontAlgn="base" hangingPunct="0">
              <a:spcBef>
                <a:spcPct val="0"/>
              </a:spcBef>
              <a:spcAft>
                <a:spcPct val="0"/>
              </a:spcAft>
            </a:pPr>
            <a:endParaRPr lang="en-US" altLang="ja-JP" smtClean="0">
              <a:solidFill>
                <a:prstClr val="black"/>
              </a:solidFill>
              <a:latin typeface="Arial" pitchFamily="34" charset="0"/>
              <a:ea typeface="Calibri" pitchFamily="34" charset="0"/>
              <a:cs typeface="Times New Roman" pitchFamily="18" charset="0"/>
            </a:endParaRPr>
          </a:p>
        </p:txBody>
      </p:sp>
      <p:sp>
        <p:nvSpPr>
          <p:cNvPr id="110596" name="Rectangle 2"/>
          <p:cNvSpPr>
            <a:spLocks noChangeArrowheads="1"/>
          </p:cNvSpPr>
          <p:nvPr/>
        </p:nvSpPr>
        <p:spPr bwMode="auto">
          <a:xfrm>
            <a:off x="0" y="2286000"/>
            <a:ext cx="9144000" cy="5140325"/>
          </a:xfrm>
          <a:prstGeom prst="rect">
            <a:avLst/>
          </a:prstGeom>
          <a:noFill/>
          <a:ln w="9525">
            <a:noFill/>
            <a:miter lim="800000"/>
            <a:headEnd/>
            <a:tailEnd/>
          </a:ln>
        </p:spPr>
        <p:txBody>
          <a:bodyPr anchor="ctr">
            <a:spAutoFit/>
          </a:bodyPr>
          <a:lstStyle/>
          <a:p>
            <a:pPr eaLnBrk="0" fontAlgn="base" hangingPunct="0">
              <a:spcBef>
                <a:spcPct val="0"/>
              </a:spcBef>
              <a:spcAft>
                <a:spcPct val="0"/>
              </a:spcAft>
            </a:pPr>
            <a:r>
              <a:rPr lang="en-US" altLang="ja-JP" smtClean="0">
                <a:solidFill>
                  <a:srgbClr val="1F497D"/>
                </a:solidFill>
                <a:latin typeface="Arial" pitchFamily="34" charset="0"/>
                <a:ea typeface="Calibri" pitchFamily="34" charset="0"/>
                <a:cs typeface="Arial" pitchFamily="34" charset="0"/>
              </a:rPr>
              <a:t>Answer from Junji, 30 July 2010</a:t>
            </a:r>
          </a:p>
          <a:p>
            <a:pPr eaLnBrk="0" fontAlgn="base" hangingPunct="0">
              <a:spcBef>
                <a:spcPct val="0"/>
              </a:spcBef>
              <a:spcAft>
                <a:spcPct val="0"/>
              </a:spcAft>
            </a:pPr>
            <a:r>
              <a:rPr lang="en-US" altLang="ja-JP" smtClean="0">
                <a:solidFill>
                  <a:srgbClr val="1F497D"/>
                </a:solidFill>
                <a:latin typeface="Arial" pitchFamily="34" charset="0"/>
                <a:ea typeface="Calibri" pitchFamily="34" charset="0"/>
                <a:cs typeface="Arial" pitchFamily="34" charset="0"/>
              </a:rPr>
              <a:t> </a:t>
            </a:r>
          </a:p>
          <a:p>
            <a:pPr eaLnBrk="0" fontAlgn="base" hangingPunct="0">
              <a:spcBef>
                <a:spcPct val="0"/>
              </a:spcBef>
              <a:spcAft>
                <a:spcPct val="0"/>
              </a:spcAft>
            </a:pPr>
            <a:r>
              <a:rPr lang="en-US" altLang="ja-JP" smtClean="0">
                <a:solidFill>
                  <a:srgbClr val="1F497D"/>
                </a:solidFill>
                <a:latin typeface="Arial" pitchFamily="34" charset="0"/>
                <a:ea typeface="Calibri" pitchFamily="34" charset="0"/>
                <a:cs typeface="Arial" pitchFamily="34" charset="0"/>
              </a:rPr>
              <a:t>Sorry for my late reply. I think </a:t>
            </a:r>
            <a:r>
              <a:rPr lang="en-US" altLang="ja-JP" b="1" smtClean="0">
                <a:solidFill>
                  <a:srgbClr val="FF0000"/>
                </a:solidFill>
                <a:latin typeface="Arial" pitchFamily="34" charset="0"/>
                <a:ea typeface="Calibri" pitchFamily="34" charset="0"/>
                <a:cs typeface="Arial" pitchFamily="34" charset="0"/>
              </a:rPr>
              <a:t>this experiment proposal has a priority for super KEKB</a:t>
            </a:r>
            <a:r>
              <a:rPr lang="en-US" altLang="ja-JP" b="1" smtClean="0">
                <a:solidFill>
                  <a:srgbClr val="1F497D"/>
                </a:solidFill>
                <a:latin typeface="Arial" pitchFamily="34" charset="0"/>
                <a:ea typeface="Calibri" pitchFamily="34" charset="0"/>
                <a:cs typeface="Arial" pitchFamily="34" charset="0"/>
              </a:rPr>
              <a:t> </a:t>
            </a:r>
            <a:r>
              <a:rPr lang="en-US" altLang="ja-JP" smtClean="0">
                <a:solidFill>
                  <a:srgbClr val="1F497D"/>
                </a:solidFill>
                <a:latin typeface="Arial" pitchFamily="34" charset="0"/>
                <a:ea typeface="Calibri" pitchFamily="34" charset="0"/>
                <a:cs typeface="Arial" pitchFamily="34" charset="0"/>
              </a:rPr>
              <a:t>construction. Several days ago, </a:t>
            </a:r>
            <a:r>
              <a:rPr lang="en-US" altLang="ja-JP" b="1" smtClean="0">
                <a:solidFill>
                  <a:srgbClr val="1F497D"/>
                </a:solidFill>
                <a:latin typeface="Arial" pitchFamily="34" charset="0"/>
                <a:ea typeface="Calibri" pitchFamily="34" charset="0"/>
                <a:cs typeface="Arial" pitchFamily="34" charset="0"/>
              </a:rPr>
              <a:t>Aryshev</a:t>
            </a:r>
            <a:r>
              <a:rPr lang="en-US" altLang="ja-JP" smtClean="0">
                <a:solidFill>
                  <a:srgbClr val="1F497D"/>
                </a:solidFill>
                <a:latin typeface="Arial" pitchFamily="34" charset="0"/>
                <a:ea typeface="Calibri" pitchFamily="34" charset="0"/>
                <a:cs typeface="Arial" pitchFamily="34" charset="0"/>
              </a:rPr>
              <a:t> asked me the possibility of proposed experiment. I answered if we will make</a:t>
            </a:r>
            <a:r>
              <a:rPr lang="en-US" altLang="ja-JP" sz="1600" smtClean="0">
                <a:solidFill>
                  <a:prstClr val="black"/>
                </a:solidFill>
                <a:latin typeface="Arial" pitchFamily="34" charset="0"/>
                <a:cs typeface="Arial" pitchFamily="34" charset="0"/>
              </a:rPr>
              <a:t> </a:t>
            </a:r>
            <a:r>
              <a:rPr lang="en-US" altLang="ja-JP" smtClean="0">
                <a:solidFill>
                  <a:srgbClr val="1F497D"/>
                </a:solidFill>
                <a:latin typeface="Arial" pitchFamily="34" charset="0"/>
                <a:ea typeface="Calibri" pitchFamily="34" charset="0"/>
                <a:cs typeface="Arial" pitchFamily="34" charset="0"/>
              </a:rPr>
              <a:t>a suitable schedule including ATF2 program, existing  ATF-DR studies and this program, we have to do</a:t>
            </a:r>
            <a:r>
              <a:rPr lang="en-US" altLang="ja-JP" sz="1600" smtClean="0">
                <a:solidFill>
                  <a:prstClr val="black"/>
                </a:solidFill>
                <a:latin typeface="Arial" pitchFamily="34" charset="0"/>
                <a:cs typeface="Arial" pitchFamily="34" charset="0"/>
              </a:rPr>
              <a:t> </a:t>
            </a:r>
            <a:r>
              <a:rPr lang="en-US" altLang="ja-JP" smtClean="0">
                <a:solidFill>
                  <a:srgbClr val="1F497D"/>
                </a:solidFill>
                <a:latin typeface="Arial" pitchFamily="34" charset="0"/>
              </a:rPr>
              <a:t>CSR instability study with some priority. Today, I asked </a:t>
            </a:r>
            <a:r>
              <a:rPr lang="en-US" altLang="ja-JP" b="1" smtClean="0">
                <a:solidFill>
                  <a:srgbClr val="1F497D"/>
                </a:solidFill>
                <a:latin typeface="Arial" pitchFamily="34" charset="0"/>
              </a:rPr>
              <a:t>Kikuchi-san </a:t>
            </a:r>
            <a:r>
              <a:rPr lang="en-US" altLang="ja-JP" smtClean="0">
                <a:solidFill>
                  <a:srgbClr val="1F497D"/>
                </a:solidFill>
                <a:latin typeface="Arial" pitchFamily="34" charset="0"/>
              </a:rPr>
              <a:t>to organize a research group from</a:t>
            </a:r>
            <a:r>
              <a:rPr lang="en-US" altLang="ja-JP" sz="1600" smtClean="0">
                <a:solidFill>
                  <a:prstClr val="black"/>
                </a:solidFill>
                <a:latin typeface="Arial" pitchFamily="34" charset="0"/>
              </a:rPr>
              <a:t> </a:t>
            </a:r>
            <a:r>
              <a:rPr lang="en-US" altLang="ja-JP" smtClean="0">
                <a:solidFill>
                  <a:srgbClr val="1F497D"/>
                </a:solidFill>
                <a:latin typeface="Arial" pitchFamily="34" charset="0"/>
              </a:rPr>
              <a:t>KEKB because number of ATF staff is very poor. </a:t>
            </a:r>
            <a:endParaRPr lang="en-US" altLang="ja-JP" sz="1600" smtClean="0">
              <a:solidFill>
                <a:prstClr val="black"/>
              </a:solidFill>
              <a:latin typeface="Arial" pitchFamily="34" charset="0"/>
            </a:endParaRPr>
          </a:p>
          <a:p>
            <a:pPr eaLnBrk="0" fontAlgn="base" hangingPunct="0">
              <a:spcBef>
                <a:spcPct val="0"/>
              </a:spcBef>
              <a:spcAft>
                <a:spcPct val="0"/>
              </a:spcAft>
            </a:pPr>
            <a:r>
              <a:rPr lang="en-US" altLang="ja-JP" smtClean="0">
                <a:solidFill>
                  <a:srgbClr val="1F497D"/>
                </a:solidFill>
                <a:latin typeface="Arial" pitchFamily="34" charset="0"/>
              </a:rPr>
              <a:t>    </a:t>
            </a:r>
          </a:p>
          <a:p>
            <a:pPr eaLnBrk="0" fontAlgn="base" hangingPunct="0">
              <a:spcBef>
                <a:spcPct val="0"/>
              </a:spcBef>
              <a:spcAft>
                <a:spcPct val="0"/>
              </a:spcAft>
            </a:pPr>
            <a:r>
              <a:rPr lang="en-US" altLang="ja-JP" smtClean="0">
                <a:solidFill>
                  <a:srgbClr val="1F497D"/>
                </a:solidFill>
                <a:latin typeface="Arial" pitchFamily="34" charset="0"/>
              </a:rPr>
              <a:t>You know we started the operation of ATF DR at 1.0GeV from 1997. I think we need a time for, I</a:t>
            </a:r>
            <a:r>
              <a:rPr lang="en-US" altLang="ja-JP" sz="1600" smtClean="0">
                <a:solidFill>
                  <a:prstClr val="black"/>
                </a:solidFill>
                <a:latin typeface="Arial" pitchFamily="34" charset="0"/>
              </a:rPr>
              <a:t> </a:t>
            </a:r>
            <a:r>
              <a:rPr lang="en-US" altLang="ja-JP" smtClean="0">
                <a:solidFill>
                  <a:srgbClr val="1F497D"/>
                </a:solidFill>
                <a:latin typeface="Arial" pitchFamily="34" charset="0"/>
              </a:rPr>
              <a:t>hope.</a:t>
            </a:r>
            <a:r>
              <a:rPr lang="en-US" altLang="ja-JP" b="1" smtClean="0">
                <a:solidFill>
                  <a:srgbClr val="1F497D"/>
                </a:solidFill>
                <a:latin typeface="Arial" pitchFamily="34" charset="0"/>
              </a:rPr>
              <a:t> 1.0GeV</a:t>
            </a:r>
            <a:r>
              <a:rPr lang="en-US" altLang="ja-JP" sz="1600" b="1" smtClean="0">
                <a:solidFill>
                  <a:prstClr val="black"/>
                </a:solidFill>
                <a:latin typeface="Arial" pitchFamily="34" charset="0"/>
              </a:rPr>
              <a:t> </a:t>
            </a:r>
            <a:r>
              <a:rPr lang="en-US" altLang="ja-JP" b="1" smtClean="0">
                <a:solidFill>
                  <a:srgbClr val="1F497D"/>
                </a:solidFill>
                <a:latin typeface="Arial" pitchFamily="34" charset="0"/>
              </a:rPr>
              <a:t>operation tuning. It takes about three shifts hopefully. </a:t>
            </a:r>
            <a:r>
              <a:rPr lang="en-US" altLang="ja-JP" b="1" smtClean="0">
                <a:solidFill>
                  <a:srgbClr val="FF0000"/>
                </a:solidFill>
                <a:latin typeface="Arial" pitchFamily="34" charset="0"/>
              </a:rPr>
              <a:t>Aryshev will prepare the detector system for micro</a:t>
            </a:r>
            <a:r>
              <a:rPr lang="en-US" altLang="ja-JP" sz="1600" b="1" smtClean="0">
                <a:solidFill>
                  <a:srgbClr val="FF0000"/>
                </a:solidFill>
                <a:latin typeface="Arial" pitchFamily="34" charset="0"/>
              </a:rPr>
              <a:t> </a:t>
            </a:r>
            <a:r>
              <a:rPr lang="en-US" altLang="ja-JP" b="1" smtClean="0">
                <a:solidFill>
                  <a:srgbClr val="FF0000"/>
                </a:solidFill>
                <a:latin typeface="Arial" pitchFamily="34" charset="0"/>
              </a:rPr>
              <a:t>wave measurement</a:t>
            </a:r>
            <a:r>
              <a:rPr lang="en-US" altLang="ja-JP" b="1" smtClean="0">
                <a:solidFill>
                  <a:srgbClr val="1F497D"/>
                </a:solidFill>
                <a:latin typeface="Arial" pitchFamily="34" charset="0"/>
              </a:rPr>
              <a:t>. </a:t>
            </a:r>
            <a:r>
              <a:rPr lang="en-US" altLang="ja-JP" b="1" smtClean="0">
                <a:solidFill>
                  <a:srgbClr val="FF0000"/>
                </a:solidFill>
                <a:latin typeface="Arial" pitchFamily="34" charset="0"/>
              </a:rPr>
              <a:t>Could you prepare the detail of experimental plan?</a:t>
            </a:r>
            <a:r>
              <a:rPr lang="en-US" altLang="ja-JP" b="1" smtClean="0">
                <a:solidFill>
                  <a:srgbClr val="1F497D"/>
                </a:solidFill>
                <a:latin typeface="Arial" pitchFamily="34" charset="0"/>
              </a:rPr>
              <a:t> Terunuma will ask you to present</a:t>
            </a:r>
            <a:r>
              <a:rPr lang="en-US" altLang="ja-JP" sz="1600" b="1" smtClean="0">
                <a:solidFill>
                  <a:prstClr val="black"/>
                </a:solidFill>
                <a:latin typeface="Arial" pitchFamily="34" charset="0"/>
              </a:rPr>
              <a:t> </a:t>
            </a:r>
            <a:r>
              <a:rPr lang="en-US" altLang="ja-JP" b="1" smtClean="0">
                <a:solidFill>
                  <a:srgbClr val="1F497D"/>
                </a:solidFill>
                <a:latin typeface="Arial" pitchFamily="34" charset="0"/>
              </a:rPr>
              <a:t>a talk about your proposal and </a:t>
            </a:r>
            <a:r>
              <a:rPr lang="en-US" altLang="ja-JP" b="1" smtClean="0">
                <a:solidFill>
                  <a:srgbClr val="FF0000"/>
                </a:solidFill>
                <a:latin typeface="Arial" pitchFamily="34" charset="0"/>
              </a:rPr>
              <a:t>will include about three shifts for this experiment until end of this year</a:t>
            </a:r>
            <a:endParaRPr lang="en-US" altLang="ja-JP" smtClean="0">
              <a:solidFill>
                <a:srgbClr val="FF0000"/>
              </a:solidFill>
              <a:latin typeface="Arial" pitchFamily="34" charset="0"/>
            </a:endParaRPr>
          </a:p>
          <a:p>
            <a:pPr eaLnBrk="0" fontAlgn="base" hangingPunct="0">
              <a:spcBef>
                <a:spcPct val="0"/>
              </a:spcBef>
              <a:spcAft>
                <a:spcPct val="0"/>
              </a:spcAft>
            </a:pPr>
            <a:r>
              <a:rPr lang="en-US" altLang="ja-JP" smtClean="0">
                <a:solidFill>
                  <a:srgbClr val="1F497D"/>
                </a:solidFill>
                <a:latin typeface="Arial" pitchFamily="34" charset="0"/>
              </a:rPr>
              <a:t>Sorry for limited machine time because other important studies should be proceeded.</a:t>
            </a:r>
          </a:p>
          <a:p>
            <a:pPr eaLnBrk="0" fontAlgn="base" hangingPunct="0">
              <a:spcBef>
                <a:spcPct val="0"/>
              </a:spcBef>
              <a:spcAft>
                <a:spcPct val="0"/>
              </a:spcAft>
            </a:pPr>
            <a:r>
              <a:rPr lang="en-US" altLang="ja-JP" sz="4000" smtClean="0">
                <a:solidFill>
                  <a:prstClr val="black"/>
                </a:solidFill>
                <a:latin typeface="Arial" pitchFamily="34" charset="0"/>
              </a:rPr>
              <a:t>   </a:t>
            </a:r>
          </a:p>
        </p:txBody>
      </p:sp>
      <p:sp>
        <p:nvSpPr>
          <p:cNvPr id="5" name="TextBox 4"/>
          <p:cNvSpPr txBox="1">
            <a:spLocks noChangeArrowheads="1"/>
          </p:cNvSpPr>
          <p:nvPr/>
        </p:nvSpPr>
        <p:spPr bwMode="auto">
          <a:xfrm rot="-1530467">
            <a:off x="588947" y="2682552"/>
            <a:ext cx="7970837" cy="2062162"/>
          </a:xfrm>
          <a:prstGeom prst="rect">
            <a:avLst/>
          </a:prstGeom>
          <a:solidFill>
            <a:schemeClr val="tx2">
              <a:alpha val="67058"/>
            </a:schemeClr>
          </a:solidFill>
          <a:ln w="9525">
            <a:noFill/>
            <a:miter lim="800000"/>
            <a:headEnd/>
            <a:tailEnd/>
          </a:ln>
        </p:spPr>
        <p:txBody>
          <a:bodyPr>
            <a:spAutoFit/>
          </a:bodyPr>
          <a:lstStyle/>
          <a:p>
            <a:pPr algn="ctr" fontAlgn="base">
              <a:spcBef>
                <a:spcPct val="0"/>
              </a:spcBef>
              <a:spcAft>
                <a:spcPct val="0"/>
              </a:spcAft>
            </a:pPr>
            <a:r>
              <a:rPr lang="en-US" sz="3200" dirty="0" smtClean="0">
                <a:solidFill>
                  <a:prstClr val="white"/>
                </a:solidFill>
                <a:latin typeface="Arial" pitchFamily="34" charset="0"/>
              </a:rPr>
              <a:t>we got three ATF-DR shifts for CSR studies at 1 GeV, </a:t>
            </a:r>
          </a:p>
          <a:p>
            <a:pPr algn="ctr" fontAlgn="base">
              <a:spcBef>
                <a:spcPct val="0"/>
              </a:spcBef>
              <a:spcAft>
                <a:spcPct val="0"/>
              </a:spcAft>
            </a:pPr>
            <a:r>
              <a:rPr lang="en-US" sz="3200" dirty="0" smtClean="0">
                <a:solidFill>
                  <a:prstClr val="white"/>
                </a:solidFill>
                <a:latin typeface="Arial" pitchFamily="34" charset="0"/>
              </a:rPr>
              <a:t>and must prepare experimental plan – everybody is welcome to join!</a:t>
            </a:r>
          </a:p>
        </p:txBody>
      </p:sp>
      <p:pic>
        <p:nvPicPr>
          <p:cNvPr id="6" name="Picture 4" descr="atflogo-200"/>
          <p:cNvPicPr>
            <a:picLocks noChangeAspect="1" noChangeArrowheads="1"/>
          </p:cNvPicPr>
          <p:nvPr/>
        </p:nvPicPr>
        <p:blipFill>
          <a:blip r:embed="rId2" cstate="print"/>
          <a:srcRect/>
          <a:stretch>
            <a:fillRect/>
          </a:stretch>
        </p:blipFill>
        <p:spPr bwMode="auto">
          <a:xfrm>
            <a:off x="7239000" y="0"/>
            <a:ext cx="1905000" cy="10285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a:xfrm>
            <a:off x="0" y="152400"/>
            <a:ext cx="8229600" cy="1143000"/>
          </a:xfrm>
        </p:spPr>
        <p:txBody>
          <a:bodyPr/>
          <a:lstStyle/>
          <a:p>
            <a:r>
              <a:rPr lang="en-US" dirty="0" smtClean="0"/>
              <a:t>we need a detailed proposal</a:t>
            </a:r>
            <a:br>
              <a:rPr lang="en-US" dirty="0" smtClean="0"/>
            </a:br>
            <a:r>
              <a:rPr lang="en-US" dirty="0" smtClean="0"/>
              <a:t>for ATF CSR experiment</a:t>
            </a:r>
          </a:p>
        </p:txBody>
      </p:sp>
      <p:sp>
        <p:nvSpPr>
          <p:cNvPr id="111619" name="TextBox 2"/>
          <p:cNvSpPr txBox="1">
            <a:spLocks noChangeArrowheads="1"/>
          </p:cNvSpPr>
          <p:nvPr/>
        </p:nvSpPr>
        <p:spPr bwMode="auto">
          <a:xfrm>
            <a:off x="533400" y="1828800"/>
            <a:ext cx="8382000" cy="4031873"/>
          </a:xfrm>
          <a:prstGeom prst="rect">
            <a:avLst/>
          </a:prstGeom>
          <a:noFill/>
          <a:ln w="9525">
            <a:noFill/>
            <a:miter lim="800000"/>
            <a:headEnd/>
            <a:tailEnd/>
          </a:ln>
        </p:spPr>
        <p:txBody>
          <a:bodyPr>
            <a:spAutoFit/>
          </a:bodyPr>
          <a:lstStyle/>
          <a:p>
            <a:pPr fontAlgn="base">
              <a:spcBef>
                <a:spcPct val="0"/>
              </a:spcBef>
              <a:spcAft>
                <a:spcPct val="0"/>
              </a:spcAft>
            </a:pPr>
            <a:r>
              <a:rPr lang="en-US" sz="3200" dirty="0" smtClean="0">
                <a:solidFill>
                  <a:prstClr val="black"/>
                </a:solidFill>
                <a:latin typeface="Arial" pitchFamily="34" charset="0"/>
              </a:rPr>
              <a:t>some contributors: </a:t>
            </a:r>
          </a:p>
          <a:p>
            <a:pPr fontAlgn="base">
              <a:spcBef>
                <a:spcPct val="0"/>
              </a:spcBef>
              <a:spcAft>
                <a:spcPct val="0"/>
              </a:spcAft>
            </a:pPr>
            <a:endParaRPr lang="en-US" sz="3200" dirty="0" smtClean="0">
              <a:solidFill>
                <a:prstClr val="black"/>
              </a:solidFill>
              <a:latin typeface="Arial" pitchFamily="34" charset="0"/>
            </a:endParaRPr>
          </a:p>
          <a:p>
            <a:pPr fontAlgn="base">
              <a:spcBef>
                <a:spcPct val="0"/>
              </a:spcBef>
              <a:spcAft>
                <a:spcPct val="0"/>
              </a:spcAft>
            </a:pPr>
            <a:r>
              <a:rPr lang="en-US" sz="3200" dirty="0" smtClean="0">
                <a:solidFill>
                  <a:prstClr val="black"/>
                </a:solidFill>
                <a:latin typeface="Arial" pitchFamily="34" charset="0"/>
              </a:rPr>
              <a:t>Alexander </a:t>
            </a:r>
            <a:r>
              <a:rPr lang="en-US" sz="3200" dirty="0" err="1" smtClean="0">
                <a:solidFill>
                  <a:prstClr val="black"/>
                </a:solidFill>
                <a:latin typeface="Arial" pitchFamily="34" charset="0"/>
              </a:rPr>
              <a:t>Aryshev</a:t>
            </a:r>
            <a:r>
              <a:rPr lang="en-US" sz="3200" dirty="0" smtClean="0">
                <a:solidFill>
                  <a:prstClr val="black"/>
                </a:solidFill>
                <a:latin typeface="Arial" pitchFamily="34" charset="0"/>
              </a:rPr>
              <a:t>, Karl Bane, Hitomi Ikeda, </a:t>
            </a:r>
            <a:r>
              <a:rPr lang="en-US" sz="3200" dirty="0" err="1" smtClean="0">
                <a:solidFill>
                  <a:prstClr val="black"/>
                </a:solidFill>
                <a:latin typeface="Arial" pitchFamily="34" charset="0"/>
              </a:rPr>
              <a:t>Mitsuo</a:t>
            </a:r>
            <a:r>
              <a:rPr lang="en-US" sz="3200" dirty="0" smtClean="0">
                <a:solidFill>
                  <a:prstClr val="black"/>
                </a:solidFill>
                <a:latin typeface="Arial" pitchFamily="34" charset="0"/>
              </a:rPr>
              <a:t> Kikuchi, </a:t>
            </a:r>
            <a:r>
              <a:rPr lang="en-US" sz="3200" dirty="0" err="1" smtClean="0">
                <a:solidFill>
                  <a:prstClr val="black"/>
                </a:solidFill>
                <a:latin typeface="Arial" pitchFamily="34" charset="0"/>
              </a:rPr>
              <a:t>Anke</a:t>
            </a:r>
            <a:r>
              <a:rPr lang="en-US" sz="3200" dirty="0" smtClean="0">
                <a:solidFill>
                  <a:prstClr val="black"/>
                </a:solidFill>
                <a:latin typeface="Arial" pitchFamily="34" charset="0"/>
              </a:rPr>
              <a:t> Susanne Muller, Kazuhito Ohmi, Katsunobu Oide, Nobuhiro Terunuma, Junji Urakawa, Demin Zhou, Frank Zimmermann</a:t>
            </a:r>
          </a:p>
          <a:p>
            <a:pPr fontAlgn="base">
              <a:spcBef>
                <a:spcPct val="0"/>
              </a:spcBef>
              <a:spcAft>
                <a:spcPct val="0"/>
              </a:spcAft>
            </a:pPr>
            <a:endParaRPr lang="en-US" sz="3200" dirty="0" smtClean="0">
              <a:solidFill>
                <a:prstClr val="black"/>
              </a:solidFill>
              <a:latin typeface="Arial" pitchFamily="34" charset="0"/>
            </a:endParaRPr>
          </a:p>
        </p:txBody>
      </p:sp>
      <p:pic>
        <p:nvPicPr>
          <p:cNvPr id="4" name="Picture 4" descr="atflogo-200"/>
          <p:cNvPicPr>
            <a:picLocks noChangeAspect="1" noChangeArrowheads="1"/>
          </p:cNvPicPr>
          <p:nvPr/>
        </p:nvPicPr>
        <p:blipFill>
          <a:blip r:embed="rId2" cstate="print"/>
          <a:srcRect/>
          <a:stretch>
            <a:fillRect/>
          </a:stretch>
        </p:blipFill>
        <p:spPr bwMode="auto">
          <a:xfrm>
            <a:off x="7239000" y="0"/>
            <a:ext cx="1905000" cy="1028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0" y="229347"/>
            <a:ext cx="9144000" cy="63094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3200" b="1" dirty="0" smtClean="0">
                <a:solidFill>
                  <a:srgbClr val="0000FF"/>
                </a:solidFill>
                <a:latin typeface="Consolas" pitchFamily="49" charset="0"/>
                <a:ea typeface="Calibri" pitchFamily="34" charset="0"/>
                <a:cs typeface="Times New Roman" pitchFamily="18" charset="0"/>
              </a:rPr>
              <a:t>First s</a:t>
            </a:r>
            <a:r>
              <a:rPr kumimoji="0" lang="en-US" sz="3200" b="1" i="0" u="none" strike="noStrike" cap="none" normalizeH="0" baseline="0" dirty="0" smtClean="0">
                <a:ln>
                  <a:noFill/>
                </a:ln>
                <a:solidFill>
                  <a:srgbClr val="0000FF"/>
                </a:solidFill>
                <a:effectLst/>
                <a:latin typeface="Consolas" pitchFamily="49" charset="0"/>
                <a:ea typeface="Calibri" pitchFamily="34" charset="0"/>
                <a:cs typeface="Times New Roman" pitchFamily="18" charset="0"/>
              </a:rPr>
              <a:t>ketch of the ATF CSR experiment</a:t>
            </a:r>
            <a:r>
              <a:rPr kumimoji="0" lang="en-US" sz="3200" b="1" i="0" u="none" strike="noStrike" cap="none" normalizeH="0" dirty="0" smtClean="0">
                <a:ln>
                  <a:noFill/>
                </a:ln>
                <a:solidFill>
                  <a:srgbClr val="0000FF"/>
                </a:solidFill>
                <a:effectLst/>
                <a:latin typeface="Consolas" pitchFamily="49"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FF"/>
                </a:solidFill>
                <a:effectLst/>
                <a:latin typeface="Consolas" pitchFamily="49" charset="0"/>
                <a:ea typeface="Calibri" pitchFamily="34" charset="0"/>
                <a:cs typeface="Times New Roman" pitchFamily="18" charset="0"/>
              </a:rPr>
              <a:t>single bunch with N</a:t>
            </a:r>
            <a:r>
              <a:rPr kumimoji="0" lang="en-US" b="1" i="0" u="none" strike="noStrike" cap="none" normalizeH="0" baseline="0" dirty="0" smtClean="0">
                <a:ln>
                  <a:noFill/>
                </a:ln>
                <a:solidFill>
                  <a:srgbClr val="0000FF"/>
                </a:solidFill>
                <a:effectLst/>
                <a:latin typeface="Calibri"/>
                <a:ea typeface="Calibri" pitchFamily="34" charset="0"/>
                <a:cs typeface="Times New Roman" pitchFamily="18" charset="0"/>
              </a:rPr>
              <a:t>≥</a:t>
            </a:r>
            <a:r>
              <a:rPr kumimoji="0" lang="en-US" b="1" i="0" u="none" strike="noStrike" cap="none" normalizeH="0" baseline="0" dirty="0" smtClean="0">
                <a:ln>
                  <a:noFill/>
                </a:ln>
                <a:solidFill>
                  <a:srgbClr val="0000FF"/>
                </a:solidFill>
                <a:effectLst/>
                <a:latin typeface="Consolas" pitchFamily="49" charset="0"/>
                <a:ea typeface="Calibri" pitchFamily="34" charset="0"/>
                <a:cs typeface="Times New Roman" pitchFamily="18" charset="0"/>
              </a:rPr>
              <a:t>10</a:t>
            </a:r>
            <a:r>
              <a:rPr kumimoji="0" lang="en-US" b="1" i="0" u="none" strike="noStrike" cap="none" normalizeH="0" baseline="30000" dirty="0" smtClean="0">
                <a:ln>
                  <a:noFill/>
                </a:ln>
                <a:solidFill>
                  <a:srgbClr val="0000FF"/>
                </a:solidFill>
                <a:effectLst/>
                <a:latin typeface="Consolas" pitchFamily="49" charset="0"/>
                <a:ea typeface="Calibri" pitchFamily="34" charset="0"/>
                <a:cs typeface="Times New Roman" pitchFamily="18" charset="0"/>
              </a:rPr>
              <a:t>10 </a:t>
            </a:r>
            <a:r>
              <a:rPr kumimoji="0" lang="en-US" b="0" i="0" u="none" strike="noStrike" cap="none" normalizeH="0" dirty="0" smtClean="0">
                <a:ln>
                  <a:noFill/>
                </a:ln>
                <a:solidFill>
                  <a:schemeClr val="tx1"/>
                </a:solidFill>
                <a:effectLst/>
                <a:latin typeface="Consolas" pitchFamily="49" charset="0"/>
                <a:ea typeface="Calibri" pitchFamily="34" charset="0"/>
                <a:cs typeface="Times New Roman" pitchFamily="18" charset="0"/>
              </a:rPr>
              <a:t>;</a:t>
            </a:r>
            <a:endPar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latin typeface="Consolas" pitchFamily="49" charset="0"/>
                <a:ea typeface="Calibri" pitchFamily="34" charset="0"/>
                <a:cs typeface="Times New Roman" pitchFamily="18" charset="0"/>
              </a:rPr>
              <a:t>n</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o small transverse emittance because of IBS;</a:t>
            </a:r>
            <a:r>
              <a:rPr lang="en-US" dirty="0" smtClean="0">
                <a:latin typeface="Consolas" pitchFamily="49" charset="0"/>
                <a:ea typeface="Calibri" pitchFamily="34" charset="0"/>
                <a:cs typeface="Times New Roman" pitchFamily="18" charset="0"/>
              </a:rPr>
              <a:t> </a:t>
            </a:r>
            <a:r>
              <a:rPr kumimoji="0" lang="en-US" b="1" i="0" u="none" strike="noStrike" cap="none" normalizeH="0" baseline="0" dirty="0" smtClean="0">
                <a:ln>
                  <a:noFill/>
                </a:ln>
                <a:solidFill>
                  <a:srgbClr val="0000FF"/>
                </a:solidFill>
                <a:effectLst/>
                <a:latin typeface="Consolas" pitchFamily="49" charset="0"/>
                <a:ea typeface="Calibri" pitchFamily="34" charset="0"/>
                <a:cs typeface="Times New Roman" pitchFamily="18" charset="0"/>
              </a:rPr>
              <a:t>no careful tuning</a:t>
            </a:r>
            <a:r>
              <a:rPr lang="en-US" sz="1600" b="1" dirty="0" smtClean="0">
                <a:solidFill>
                  <a:srgbClr val="0000FF"/>
                </a:solidFill>
                <a:latin typeface="Arial" pitchFamily="34" charset="0"/>
              </a:rPr>
              <a:t> </a:t>
            </a:r>
            <a:r>
              <a:rPr lang="en-US" sz="1600" dirty="0" smtClean="0">
                <a:latin typeface="Arial" pitchFamily="34" charset="0"/>
              </a:rPr>
              <a:t>; </a:t>
            </a:r>
            <a:endPar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b="1" dirty="0" smtClean="0">
                <a:solidFill>
                  <a:srgbClr val="0000FF"/>
                </a:solidFill>
                <a:latin typeface="Consolas" pitchFamily="49" charset="0"/>
                <a:ea typeface="Calibri" pitchFamily="34" charset="0"/>
                <a:cs typeface="Times New Roman" pitchFamily="18" charset="0"/>
              </a:rPr>
              <a:t>o</a:t>
            </a:r>
            <a:r>
              <a:rPr kumimoji="0" lang="en-US" b="1" i="0" u="none" strike="noStrike" cap="none" normalizeH="0" baseline="0" dirty="0" smtClean="0">
                <a:ln>
                  <a:noFill/>
                </a:ln>
                <a:solidFill>
                  <a:srgbClr val="0000FF"/>
                </a:solidFill>
                <a:effectLst/>
                <a:latin typeface="Consolas" pitchFamily="49" charset="0"/>
                <a:ea typeface="Calibri" pitchFamily="34" charset="0"/>
                <a:cs typeface="Times New Roman" pitchFamily="18" charset="0"/>
              </a:rPr>
              <a:t>peration</a:t>
            </a:r>
            <a:r>
              <a:rPr kumimoji="0" lang="en-US" b="1" i="0" u="none" strike="noStrike" cap="none" normalizeH="0" dirty="0" smtClean="0">
                <a:ln>
                  <a:noFill/>
                </a:ln>
                <a:solidFill>
                  <a:srgbClr val="0000FF"/>
                </a:solidFill>
                <a:effectLst/>
                <a:latin typeface="Consolas" pitchFamily="49" charset="0"/>
                <a:ea typeface="Calibri" pitchFamily="34" charset="0"/>
                <a:cs typeface="Times New Roman" pitchFamily="18" charset="0"/>
              </a:rPr>
              <a:t> on </a:t>
            </a:r>
            <a:r>
              <a:rPr kumimoji="0" lang="en-US" b="1" i="0" u="none" strike="noStrike" cap="none" normalizeH="0" baseline="0" dirty="0" smtClean="0">
                <a:ln>
                  <a:noFill/>
                </a:ln>
                <a:solidFill>
                  <a:srgbClr val="0000FF"/>
                </a:solidFill>
                <a:effectLst/>
                <a:latin typeface="Consolas" pitchFamily="49" charset="0"/>
                <a:ea typeface="Calibri" pitchFamily="34" charset="0"/>
                <a:cs typeface="Times New Roman" pitchFamily="18" charset="0"/>
              </a:rPr>
              <a:t>linear coupling resonance </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to blow up the vertical emittance,</a:t>
            </a:r>
            <a:r>
              <a:rPr kumimoji="0" lang="en-US" b="0" i="0" u="none" strike="noStrike" cap="none" normalizeH="0" dirty="0" smtClean="0">
                <a:ln>
                  <a:noFill/>
                </a:ln>
                <a:solidFill>
                  <a:schemeClr val="tx1"/>
                </a:solidFill>
                <a:effectLst/>
                <a:latin typeface="Consolas" pitchFamily="49" charset="0"/>
                <a:ea typeface="Calibri" pitchFamily="34" charset="0"/>
                <a:cs typeface="Times New Roman" pitchFamily="18" charset="0"/>
              </a:rPr>
              <a:t> so that the </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effect of IBS is not strong, and the </a:t>
            </a:r>
            <a:r>
              <a:rPr kumimoji="0" lang="en-US" b="0" i="0" u="none" strike="noStrike" cap="none" normalizeH="0" baseline="0" dirty="0" err="1" smtClean="0">
                <a:ln>
                  <a:noFill/>
                </a:ln>
                <a:solidFill>
                  <a:schemeClr val="tx1"/>
                </a:solidFill>
                <a:effectLst/>
                <a:latin typeface="Consolas" pitchFamily="49" charset="0"/>
                <a:ea typeface="Calibri" pitchFamily="34" charset="0"/>
                <a:cs typeface="Times New Roman" pitchFamily="18" charset="0"/>
              </a:rPr>
              <a:t>emittances</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 almost independent of bunch intensity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endParaRPr>
          </a:p>
          <a:p>
            <a:pPr eaLnBrk="0" fontAlgn="base" hangingPunct="0">
              <a:spcBef>
                <a:spcPct val="0"/>
              </a:spcBef>
              <a:spcAft>
                <a:spcPct val="0"/>
              </a:spcAft>
            </a:pPr>
            <a:r>
              <a:rPr lang="en-US" dirty="0" smtClean="0">
                <a:latin typeface="Consolas" pitchFamily="49" charset="0"/>
                <a:ea typeface="Calibri" pitchFamily="34" charset="0"/>
                <a:cs typeface="Times New Roman" pitchFamily="18" charset="0"/>
              </a:rPr>
              <a:t>R</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egion of CSR instability should</a:t>
            </a:r>
            <a:r>
              <a:rPr kumimoji="0" lang="en-US" b="0" i="0" u="none" strike="noStrike" cap="none" normalizeH="0" dirty="0" smtClean="0">
                <a:ln>
                  <a:noFill/>
                </a:ln>
                <a:solidFill>
                  <a:schemeClr val="tx1"/>
                </a:solidFill>
                <a:effectLst/>
                <a:latin typeface="Consolas" pitchFamily="49" charset="0"/>
                <a:ea typeface="Calibri" pitchFamily="34" charset="0"/>
                <a:cs typeface="Times New Roman" pitchFamily="18" charset="0"/>
              </a:rPr>
              <a:t> be</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 </a:t>
            </a:r>
            <a:r>
              <a:rPr lang="en-US" dirty="0" smtClean="0">
                <a:latin typeface="Consolas" pitchFamily="49" charset="0"/>
                <a:ea typeface="Calibri" pitchFamily="34" charset="0"/>
                <a:cs typeface="Times New Roman" pitchFamily="18" charset="0"/>
              </a:rPr>
              <a:t>r</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eached at </a:t>
            </a:r>
            <a:r>
              <a:rPr kumimoji="0" lang="en-US" b="1" i="0" u="none" strike="noStrike" cap="none" normalizeH="0" baseline="0" dirty="0" smtClean="0">
                <a:ln>
                  <a:noFill/>
                </a:ln>
                <a:solidFill>
                  <a:srgbClr val="0000FF"/>
                </a:solidFill>
                <a:effectLst/>
                <a:latin typeface="Consolas" pitchFamily="49" charset="0"/>
                <a:ea typeface="Calibri" pitchFamily="34" charset="0"/>
                <a:cs typeface="Times New Roman" pitchFamily="18" charset="0"/>
              </a:rPr>
              <a:t>beam energies below about 1 GeV</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a:t>
            </a:r>
            <a:r>
              <a:rPr lang="en-US" dirty="0" smtClean="0">
                <a:latin typeface="Consolas" pitchFamily="49" charset="0"/>
                <a:ea typeface="Calibri" pitchFamily="34" charset="0"/>
                <a:cs typeface="Times New Roman" pitchFamily="18" charset="0"/>
              </a:rPr>
              <a:t> ATF already operated at lower energy, 0.96 GeV, in 1997</a:t>
            </a:r>
            <a:r>
              <a:rPr lang="en-US" sz="1600" dirty="0" smtClean="0">
                <a:latin typeface="Arial" pitchFamily="34" charset="0"/>
              </a:rPr>
              <a:t>.</a:t>
            </a:r>
            <a:endPar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To </a:t>
            </a:r>
            <a:r>
              <a:rPr kumimoji="0" lang="en-US" b="1" i="0" u="none" strike="noStrike" cap="none" normalizeH="0" baseline="0" dirty="0" smtClean="0">
                <a:ln>
                  <a:noFill/>
                </a:ln>
                <a:solidFill>
                  <a:srgbClr val="FF0000"/>
                </a:solidFill>
                <a:effectLst/>
                <a:latin typeface="Consolas" pitchFamily="49" charset="0"/>
                <a:ea typeface="Calibri" pitchFamily="34" charset="0"/>
                <a:cs typeface="Times New Roman" pitchFamily="18" charset="0"/>
              </a:rPr>
              <a:t>observe the CSR instability</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=&gt; Direct detection of </a:t>
            </a:r>
            <a:r>
              <a:rPr kumimoji="0" lang="en-US" b="1" i="0" u="none" strike="noStrike" cap="none" normalizeH="0" baseline="0" dirty="0" smtClean="0">
                <a:ln>
                  <a:noFill/>
                </a:ln>
                <a:solidFill>
                  <a:srgbClr val="FF0000"/>
                </a:solidFill>
                <a:effectLst/>
                <a:latin typeface="Consolas" pitchFamily="49" charset="0"/>
                <a:ea typeface="Calibri" pitchFamily="34" charset="0"/>
                <a:cs typeface="Times New Roman" pitchFamily="18" charset="0"/>
              </a:rPr>
              <a:t>microwave radiation</a:t>
            </a:r>
            <a:endParaRPr kumimoji="0" lang="en-US" sz="1600" b="1" i="0" u="none" strike="noStrike" cap="none" normalizeH="0" baseline="0" dirty="0" smtClean="0">
              <a:ln>
                <a:noFill/>
              </a:ln>
              <a:solidFill>
                <a:srgbClr val="FF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=&gt; Monitoring</a:t>
            </a:r>
            <a:r>
              <a:rPr kumimoji="0" lang="en-US" b="0" i="0" u="none" strike="noStrike" cap="none" normalizeH="0" dirty="0" smtClean="0">
                <a:ln>
                  <a:noFill/>
                </a:ln>
                <a:solidFill>
                  <a:schemeClr val="tx1"/>
                </a:solidFill>
                <a:effectLst/>
                <a:latin typeface="Consolas" pitchFamily="49" charset="0"/>
                <a:ea typeface="Calibri" pitchFamily="34" charset="0"/>
                <a:cs typeface="Times New Roman" pitchFamily="18" charset="0"/>
              </a:rPr>
              <a:t> </a:t>
            </a:r>
            <a:r>
              <a:rPr kumimoji="0" lang="en-US" b="1" i="0" u="none" strike="noStrike" cap="none" normalizeH="0" baseline="0" dirty="0" smtClean="0">
                <a:ln>
                  <a:noFill/>
                </a:ln>
                <a:solidFill>
                  <a:srgbClr val="FF0000"/>
                </a:solidFill>
                <a:effectLst/>
                <a:latin typeface="Consolas" pitchFamily="49" charset="0"/>
                <a:ea typeface="Calibri" pitchFamily="34" charset="0"/>
                <a:cs typeface="Times New Roman" pitchFamily="18" charset="0"/>
              </a:rPr>
              <a:t>bunch length and shape </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by streak camera</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Þ"/>
              <a:tabLst/>
            </a:pPr>
            <a:r>
              <a:rPr lang="en-US" dirty="0" smtClean="0">
                <a:latin typeface="Consolas" pitchFamily="49" charset="0"/>
                <a:ea typeface="Calibri" pitchFamily="34" charset="0"/>
                <a:cs typeface="Times New Roman" pitchFamily="18" charset="0"/>
              </a:rPr>
              <a:t>E</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xtract bunches and measure </a:t>
            </a:r>
            <a:r>
              <a:rPr kumimoji="0" lang="en-US" b="1" i="0" u="none" strike="noStrike" cap="none" normalizeH="0" baseline="0" dirty="0" smtClean="0">
                <a:ln>
                  <a:noFill/>
                </a:ln>
                <a:solidFill>
                  <a:srgbClr val="FF0000"/>
                </a:solidFill>
                <a:effectLst/>
                <a:latin typeface="Consolas" pitchFamily="49" charset="0"/>
                <a:ea typeface="Calibri" pitchFamily="34" charset="0"/>
                <a:cs typeface="Times New Roman" pitchFamily="18" charset="0"/>
              </a:rPr>
              <a:t>energy spread with a wire scanner in the 	extraction line </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by scanning over many bunches, and doing so 	for different bunch intensities.</a:t>
            </a:r>
          </a:p>
          <a:p>
            <a:pPr marL="0" marR="0" lvl="0" indent="0" algn="l" defTabSz="914400" rtl="0" eaLnBrk="0" fontAlgn="base" latinLnBrk="0" hangingPunct="0">
              <a:lnSpc>
                <a:spcPct val="100000"/>
              </a:lnSpc>
              <a:spcBef>
                <a:spcPct val="0"/>
              </a:spcBef>
              <a:spcAft>
                <a:spcPct val="0"/>
              </a:spcAft>
              <a:buClrTx/>
              <a:buSzTx/>
              <a:buFont typeface="Symbol" pitchFamily="18" charset="2"/>
              <a:buChar char="Þ"/>
              <a:tabLst/>
            </a:pP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We should perhaps hope to see a </a:t>
            </a:r>
            <a:r>
              <a:rPr kumimoji="0" lang="en-US" b="1" i="0" u="none" strike="noStrike" cap="none" normalizeH="0" baseline="0" dirty="0" smtClean="0">
                <a:ln>
                  <a:noFill/>
                </a:ln>
                <a:solidFill>
                  <a:srgbClr val="00B050"/>
                </a:solidFill>
                <a:effectLst/>
                <a:latin typeface="Consolas" pitchFamily="49" charset="0"/>
                <a:ea typeface="Calibri" pitchFamily="34" charset="0"/>
                <a:cs typeface="Times New Roman" pitchFamily="18" charset="0"/>
              </a:rPr>
              <a:t>kink in the bunch length versus bunch intensity curve, and at the same time an increase in energy spread, plus the emission of microwaves</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 all happening at the same bunch intensity.</a:t>
            </a:r>
            <a:endParaRPr kumimoji="0" lang="en-US" sz="4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ne-coupling-1.jpg"/>
          <p:cNvPicPr>
            <a:picLocks noChangeAspect="1"/>
          </p:cNvPicPr>
          <p:nvPr/>
        </p:nvPicPr>
        <p:blipFill>
          <a:blip r:embed="rId2" cstate="print"/>
          <a:stretch>
            <a:fillRect/>
          </a:stretch>
        </p:blipFill>
        <p:spPr>
          <a:xfrm>
            <a:off x="1295400" y="457200"/>
            <a:ext cx="7218947" cy="3048000"/>
          </a:xfrm>
          <a:prstGeom prst="rect">
            <a:avLst/>
          </a:prstGeom>
        </p:spPr>
      </p:pic>
      <p:pic>
        <p:nvPicPr>
          <p:cNvPr id="5" name="Picture 4" descr="bane-coupling-2.jpg"/>
          <p:cNvPicPr>
            <a:picLocks noChangeAspect="1"/>
          </p:cNvPicPr>
          <p:nvPr/>
        </p:nvPicPr>
        <p:blipFill>
          <a:blip r:embed="rId3" cstate="print"/>
          <a:stretch>
            <a:fillRect/>
          </a:stretch>
        </p:blipFill>
        <p:spPr>
          <a:xfrm>
            <a:off x="0" y="3429000"/>
            <a:ext cx="5029200" cy="3429000"/>
          </a:xfrm>
          <a:prstGeom prst="rect">
            <a:avLst/>
          </a:prstGeom>
        </p:spPr>
      </p:pic>
      <p:sp>
        <p:nvSpPr>
          <p:cNvPr id="6" name="TextBox 5"/>
          <p:cNvSpPr txBox="1"/>
          <p:nvPr/>
        </p:nvSpPr>
        <p:spPr>
          <a:xfrm>
            <a:off x="0" y="0"/>
            <a:ext cx="9208162" cy="584775"/>
          </a:xfrm>
          <a:prstGeom prst="rect">
            <a:avLst/>
          </a:prstGeom>
          <a:noFill/>
        </p:spPr>
        <p:txBody>
          <a:bodyPr wrap="none" rtlCol="0">
            <a:spAutoFit/>
          </a:bodyPr>
          <a:lstStyle/>
          <a:p>
            <a:r>
              <a:rPr lang="en-US" sz="3200" b="1" dirty="0" smtClean="0">
                <a:solidFill>
                  <a:srgbClr val="0000FF"/>
                </a:solidFill>
              </a:rPr>
              <a:t>energy spread &amp; bunch length on coupling resonance</a:t>
            </a:r>
            <a:endParaRPr lang="en-US" sz="3200" b="1" dirty="0">
              <a:solidFill>
                <a:srgbClr val="0000FF"/>
              </a:solidFill>
            </a:endParaRPr>
          </a:p>
        </p:txBody>
      </p:sp>
      <p:sp>
        <p:nvSpPr>
          <p:cNvPr id="7" name="Rectangle 6"/>
          <p:cNvSpPr/>
          <p:nvPr/>
        </p:nvSpPr>
        <p:spPr>
          <a:xfrm>
            <a:off x="4724400" y="3581400"/>
            <a:ext cx="4419600" cy="1938992"/>
          </a:xfrm>
          <a:prstGeom prst="rect">
            <a:avLst/>
          </a:prstGeom>
        </p:spPr>
        <p:txBody>
          <a:bodyPr wrap="square">
            <a:spAutoFit/>
          </a:bodyPr>
          <a:lstStyle/>
          <a:p>
            <a:r>
              <a:rPr lang="en-US" sz="2400" dirty="0" smtClean="0"/>
              <a:t>from K. Bane et al, “Impedance Analysis of Bunch Length</a:t>
            </a:r>
          </a:p>
          <a:p>
            <a:r>
              <a:rPr lang="en-US" sz="2400" dirty="0" smtClean="0"/>
              <a:t>Measurements at the ATF Damping Ring,” </a:t>
            </a:r>
          </a:p>
          <a:p>
            <a:r>
              <a:rPr lang="en-US" sz="2400" dirty="0" smtClean="0"/>
              <a:t>SLAC=PUB-8846, May 2001</a:t>
            </a:r>
            <a:endParaRPr lang="en-US" sz="2400" dirty="0"/>
          </a:p>
        </p:txBody>
      </p:sp>
      <p:pic>
        <p:nvPicPr>
          <p:cNvPr id="8" name="Picture 4" descr="atflogo-200"/>
          <p:cNvPicPr>
            <a:picLocks noChangeAspect="1" noChangeArrowheads="1"/>
          </p:cNvPicPr>
          <p:nvPr/>
        </p:nvPicPr>
        <p:blipFill>
          <a:blip r:embed="rId4" cstate="print"/>
          <a:srcRect/>
          <a:stretch>
            <a:fillRect/>
          </a:stretch>
        </p:blipFill>
        <p:spPr bwMode="auto">
          <a:xfrm>
            <a:off x="7239000" y="5829463"/>
            <a:ext cx="1905000" cy="1028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ryshev-diode.jpg"/>
          <p:cNvPicPr>
            <a:picLocks noChangeAspect="1"/>
          </p:cNvPicPr>
          <p:nvPr/>
        </p:nvPicPr>
        <p:blipFill>
          <a:blip r:embed="rId2" cstate="print"/>
          <a:stretch>
            <a:fillRect/>
          </a:stretch>
        </p:blipFill>
        <p:spPr>
          <a:xfrm>
            <a:off x="0" y="1600200"/>
            <a:ext cx="4572000" cy="3648041"/>
          </a:xfrm>
          <a:prstGeom prst="rect">
            <a:avLst/>
          </a:prstGeom>
        </p:spPr>
      </p:pic>
      <p:pic>
        <p:nvPicPr>
          <p:cNvPr id="4" name="Picture 3" descr="aryshev-diode-2.jpg"/>
          <p:cNvPicPr>
            <a:picLocks noChangeAspect="1"/>
          </p:cNvPicPr>
          <p:nvPr/>
        </p:nvPicPr>
        <p:blipFill>
          <a:blip r:embed="rId3" cstate="print"/>
          <a:stretch>
            <a:fillRect/>
          </a:stretch>
        </p:blipFill>
        <p:spPr>
          <a:xfrm>
            <a:off x="4741596" y="1600200"/>
            <a:ext cx="4402403" cy="3591803"/>
          </a:xfrm>
          <a:prstGeom prst="rect">
            <a:avLst/>
          </a:prstGeom>
        </p:spPr>
      </p:pic>
      <p:sp>
        <p:nvSpPr>
          <p:cNvPr id="5" name="Rectangle 4"/>
          <p:cNvSpPr/>
          <p:nvPr/>
        </p:nvSpPr>
        <p:spPr>
          <a:xfrm>
            <a:off x="0" y="5181600"/>
            <a:ext cx="9144000" cy="830997"/>
          </a:xfrm>
          <a:prstGeom prst="rect">
            <a:avLst/>
          </a:prstGeom>
        </p:spPr>
        <p:txBody>
          <a:bodyPr wrap="square">
            <a:spAutoFit/>
          </a:bodyPr>
          <a:lstStyle/>
          <a:p>
            <a:r>
              <a:rPr lang="en-US" sz="2400" dirty="0" smtClean="0"/>
              <a:t>from A. </a:t>
            </a:r>
            <a:r>
              <a:rPr lang="en-US" sz="2400" dirty="0" err="1" smtClean="0"/>
              <a:t>Aryshev</a:t>
            </a:r>
            <a:r>
              <a:rPr lang="en-US" sz="2400" dirty="0" smtClean="0"/>
              <a:t> et al, “KEK ATF  Coherent Synchrotron Radiation Study,” July 2006</a:t>
            </a:r>
            <a:endParaRPr lang="en-US" sz="2400" dirty="0"/>
          </a:p>
        </p:txBody>
      </p:sp>
      <p:sp>
        <p:nvSpPr>
          <p:cNvPr id="6" name="TextBox 5"/>
          <p:cNvSpPr txBox="1"/>
          <p:nvPr/>
        </p:nvSpPr>
        <p:spPr>
          <a:xfrm>
            <a:off x="0" y="0"/>
            <a:ext cx="9144000" cy="1323439"/>
          </a:xfrm>
          <a:prstGeom prst="rect">
            <a:avLst/>
          </a:prstGeom>
          <a:noFill/>
        </p:spPr>
        <p:txBody>
          <a:bodyPr wrap="square" rtlCol="0">
            <a:spAutoFit/>
          </a:bodyPr>
          <a:lstStyle/>
          <a:p>
            <a:r>
              <a:rPr lang="en-US" sz="4000" dirty="0" smtClean="0">
                <a:solidFill>
                  <a:srgbClr val="0000FF"/>
                </a:solidFill>
              </a:rPr>
              <a:t>in 2006 CSR signal had been seen at ATF</a:t>
            </a:r>
          </a:p>
          <a:p>
            <a:r>
              <a:rPr lang="en-US" sz="4000" dirty="0" smtClean="0">
                <a:solidFill>
                  <a:srgbClr val="0000FF"/>
                </a:solidFill>
              </a:rPr>
              <a:t>using </a:t>
            </a:r>
            <a:r>
              <a:rPr lang="en-US" sz="4000" dirty="0" err="1" smtClean="0">
                <a:solidFill>
                  <a:srgbClr val="0000FF"/>
                </a:solidFill>
              </a:rPr>
              <a:t>Schottky</a:t>
            </a:r>
            <a:r>
              <a:rPr lang="en-US" sz="4000" dirty="0" smtClean="0">
                <a:solidFill>
                  <a:srgbClr val="0000FF"/>
                </a:solidFill>
              </a:rPr>
              <a:t> barrier diode detector</a:t>
            </a:r>
            <a:endParaRPr lang="en-US" sz="4000" dirty="0">
              <a:solidFill>
                <a:srgbClr val="0000FF"/>
              </a:solidFill>
            </a:endParaRPr>
          </a:p>
        </p:txBody>
      </p:sp>
      <p:pic>
        <p:nvPicPr>
          <p:cNvPr id="7" name="Picture 4" descr="atflogo-200"/>
          <p:cNvPicPr>
            <a:picLocks noChangeAspect="1" noChangeArrowheads="1"/>
          </p:cNvPicPr>
          <p:nvPr/>
        </p:nvPicPr>
        <p:blipFill>
          <a:blip r:embed="rId4" cstate="print"/>
          <a:srcRect/>
          <a:stretch>
            <a:fillRect/>
          </a:stretch>
        </p:blipFill>
        <p:spPr bwMode="auto">
          <a:xfrm>
            <a:off x="7239000" y="5829463"/>
            <a:ext cx="1905000" cy="1028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ables_vFrank_Z-MaritKlein-ANKA.jpg"/>
          <p:cNvPicPr>
            <a:picLocks noChangeAspect="1"/>
          </p:cNvPicPr>
          <p:nvPr/>
        </p:nvPicPr>
        <p:blipFill>
          <a:blip r:embed="rId2" cstate="print"/>
          <a:stretch>
            <a:fillRect/>
          </a:stretch>
        </p:blipFill>
        <p:spPr>
          <a:xfrm>
            <a:off x="914400" y="1524000"/>
            <a:ext cx="7025139" cy="5334000"/>
          </a:xfrm>
          <a:prstGeom prst="rect">
            <a:avLst/>
          </a:prstGeom>
        </p:spPr>
      </p:pic>
      <p:sp>
        <p:nvSpPr>
          <p:cNvPr id="57345" name="Rectangle 1"/>
          <p:cNvSpPr>
            <a:spLocks noChangeArrowheads="1"/>
          </p:cNvSpPr>
          <p:nvPr/>
        </p:nvSpPr>
        <p:spPr bwMode="auto">
          <a:xfrm>
            <a:off x="0" y="0"/>
            <a:ext cx="91440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FF"/>
                </a:solidFill>
                <a:effectLst/>
                <a:latin typeface="Consolas" pitchFamily="49" charset="0"/>
                <a:ea typeface="Calibri" pitchFamily="34" charset="0"/>
                <a:cs typeface="Times New Roman" pitchFamily="18" charset="0"/>
              </a:rPr>
              <a:t>ANKA CSR studies</a:t>
            </a:r>
            <a:r>
              <a:rPr kumimoji="0" lang="en-US" sz="2400" b="1" i="0" u="none" strike="noStrike" cap="none" normalizeH="0" dirty="0" smtClean="0">
                <a:ln>
                  <a:noFill/>
                </a:ln>
                <a:solidFill>
                  <a:srgbClr val="0000FF"/>
                </a:solidFill>
                <a:effectLst/>
                <a:latin typeface="Consolas" pitchFamily="49" charset="0"/>
                <a:ea typeface="Calibri" pitchFamily="34" charset="0"/>
                <a:cs typeface="Times New Roman" pitchFamily="18" charset="0"/>
              </a:rPr>
              <a:t> </a:t>
            </a:r>
            <a:r>
              <a:rPr kumimoji="0" lang="en-US" b="1" i="0" u="none" strike="noStrike" cap="none" normalizeH="0" dirty="0" smtClean="0">
                <a:ln>
                  <a:noFill/>
                </a:ln>
                <a:solidFill>
                  <a:schemeClr val="tx1"/>
                </a:solidFill>
                <a:effectLst/>
                <a:latin typeface="Consolas" pitchFamily="49" charset="0"/>
                <a:ea typeface="Calibri" pitchFamily="34" charset="0"/>
                <a:cs typeface="Times New Roman" pitchFamily="18" charset="0"/>
              </a:rPr>
              <a:t>(Marit Klein)</a:t>
            </a:r>
            <a:endParaRPr kumimoji="0" lang="en-US" b="1"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US" dirty="0" smtClean="0">
                <a:latin typeface="Consolas" pitchFamily="49" charset="0"/>
                <a:ea typeface="Calibri" pitchFamily="34" charset="0"/>
                <a:cs typeface="Times New Roman" pitchFamily="18" charset="0"/>
              </a:rPr>
              <a:t>V</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arious optics with different </a:t>
            </a:r>
            <a:r>
              <a:rPr kumimoji="0" lang="en-US" b="0" i="0" u="none" strike="noStrike" cap="none" normalizeH="0" baseline="0" dirty="0" smtClean="0">
                <a:ln>
                  <a:noFill/>
                </a:ln>
                <a:solidFill>
                  <a:schemeClr val="tx1"/>
                </a:solidFill>
                <a:effectLst/>
                <a:latin typeface="Symbol" pitchFamily="18" charset="2"/>
                <a:ea typeface="Calibri" pitchFamily="34" charset="0"/>
                <a:cs typeface="Times New Roman" pitchFamily="18" charset="0"/>
              </a:rPr>
              <a:t>a</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a:t>
            </a:r>
            <a:r>
              <a:rPr kumimoji="0" lang="en-US" b="0" i="0" u="none" strike="noStrike" cap="none" normalizeH="0" dirty="0" smtClean="0">
                <a:ln>
                  <a:noFill/>
                </a:ln>
                <a:solidFill>
                  <a:schemeClr val="tx1"/>
                </a:solidFill>
                <a:effectLst/>
                <a:latin typeface="Consolas" pitchFamily="49" charset="0"/>
                <a:ea typeface="Calibri" pitchFamily="34" charset="0"/>
                <a:cs typeface="Times New Roman" pitchFamily="18" charset="0"/>
              </a:rPr>
              <a:t> </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From</a:t>
            </a:r>
            <a:r>
              <a:rPr kumimoji="0" lang="en-US" b="0" i="0" u="none" strike="noStrike" cap="none" normalizeH="0" dirty="0" smtClean="0">
                <a:ln>
                  <a:noFill/>
                </a:ln>
                <a:solidFill>
                  <a:schemeClr val="tx1"/>
                </a:solidFill>
                <a:effectLst/>
                <a:latin typeface="Consolas" pitchFamily="49" charset="0"/>
                <a:ea typeface="Calibri" pitchFamily="34" charset="0"/>
                <a:cs typeface="Times New Roman" pitchFamily="18" charset="0"/>
              </a:rPr>
              <a:t> </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10000-steps </a:t>
            </a:r>
            <a:r>
              <a:rPr lang="en-US" dirty="0" smtClean="0">
                <a:latin typeface="Consolas" pitchFamily="49" charset="0"/>
                <a:ea typeface="Calibri" pitchFamily="34" charset="0"/>
                <a:cs typeface="Times New Roman" pitchFamily="18" charset="0"/>
              </a:rPr>
              <a:t>o</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ptics onward and synchrotron frequencies below 10 kHz coherent radiation is seen. </a:t>
            </a:r>
            <a:r>
              <a:rPr lang="en-US" dirty="0" smtClean="0">
                <a:latin typeface="Consolas" pitchFamily="49" charset="0"/>
                <a:ea typeface="Calibri" pitchFamily="34" charset="0"/>
                <a:cs typeface="Times New Roman" pitchFamily="18" charset="0"/>
              </a:rPr>
              <a:t>Prediction according to Bane-Cai-Stupakov agrees in the order of magnitude; f</a:t>
            </a:r>
            <a:r>
              <a:rPr kumimoji="0" lang="en-US" b="0" i="0" u="none" strike="noStrike" cap="none" normalizeH="0" baseline="0" dirty="0" smtClean="0">
                <a:ln>
                  <a:noFill/>
                </a:ln>
                <a:solidFill>
                  <a:schemeClr val="tx1"/>
                </a:solidFill>
                <a:effectLst/>
                <a:latin typeface="Consolas" pitchFamily="49" charset="0"/>
                <a:ea typeface="Calibri" pitchFamily="34" charset="0"/>
                <a:cs typeface="Times New Roman" pitchFamily="18" charset="0"/>
              </a:rPr>
              <a:t>or short bunches 20% discrepancy in value.</a:t>
            </a:r>
          </a:p>
        </p:txBody>
      </p:sp>
      <p:pic>
        <p:nvPicPr>
          <p:cNvPr id="4" name="Picture 3" descr="anka.bmp"/>
          <p:cNvPicPr>
            <a:picLocks noChangeAspect="1"/>
          </p:cNvPicPr>
          <p:nvPr/>
        </p:nvPicPr>
        <p:blipFill>
          <a:blip r:embed="rId3" cstate="print"/>
          <a:stretch>
            <a:fillRect/>
          </a:stretch>
        </p:blipFill>
        <p:spPr>
          <a:xfrm>
            <a:off x="7772400" y="0"/>
            <a:ext cx="1371600" cy="498764"/>
          </a:xfrm>
          <a:prstGeom prst="rect">
            <a:avLst/>
          </a:prstGeom>
        </p:spPr>
      </p:pic>
      <p:pic>
        <p:nvPicPr>
          <p:cNvPr id="5" name="Picture 4" descr="kit_logo_V2_de.png"/>
          <p:cNvPicPr>
            <a:picLocks noChangeAspect="1"/>
          </p:cNvPicPr>
          <p:nvPr/>
        </p:nvPicPr>
        <p:blipFill>
          <a:blip r:embed="rId4" cstate="print"/>
          <a:stretch>
            <a:fillRect/>
          </a:stretch>
        </p:blipFill>
        <p:spPr>
          <a:xfrm>
            <a:off x="6858000" y="0"/>
            <a:ext cx="914400" cy="48409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2590800"/>
            <a:ext cx="6229398" cy="707886"/>
          </a:xfrm>
          <a:prstGeom prst="rect">
            <a:avLst/>
          </a:prstGeom>
          <a:noFill/>
        </p:spPr>
        <p:txBody>
          <a:bodyPr wrap="none" rtlCol="0">
            <a:spAutoFit/>
          </a:bodyPr>
          <a:lstStyle/>
          <a:p>
            <a:r>
              <a:rPr lang="en-US" sz="4000" dirty="0" smtClean="0"/>
              <a:t>thank you for your attention!</a:t>
            </a:r>
            <a:endParaRPr lang="en-US" sz="4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a:xfrm>
            <a:off x="381000" y="0"/>
            <a:ext cx="8229600" cy="1143000"/>
          </a:xfrm>
        </p:spPr>
        <p:txBody>
          <a:bodyPr/>
          <a:lstStyle/>
          <a:p>
            <a:r>
              <a:rPr lang="en-US" smtClean="0"/>
              <a:t>Stupakov-Heifets formulae (2002)</a:t>
            </a:r>
          </a:p>
        </p:txBody>
      </p:sp>
      <p:sp>
        <p:nvSpPr>
          <p:cNvPr id="97283"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285" name="Rectangle 3"/>
          <p:cNvSpPr>
            <a:spLocks noChangeArrowheads="1"/>
          </p:cNvSpPr>
          <p:nvPr/>
        </p:nvSpPr>
        <p:spPr bwMode="auto">
          <a:xfrm>
            <a:off x="0" y="87630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286"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288" name="Rectangle 6"/>
          <p:cNvSpPr>
            <a:spLocks noChangeArrowheads="1"/>
          </p:cNvSpPr>
          <p:nvPr/>
        </p:nvSpPr>
        <p:spPr bwMode="auto">
          <a:xfrm>
            <a:off x="0" y="704850"/>
            <a:ext cx="9144000" cy="0"/>
          </a:xfrm>
          <a:prstGeom prst="rect">
            <a:avLst/>
          </a:prstGeom>
          <a:noFill/>
          <a:ln w="9525">
            <a:noFill/>
            <a:miter lim="800000"/>
            <a:headEnd/>
            <a:tailEnd/>
          </a:ln>
        </p:spPr>
        <p:txBody>
          <a:bodyPr wrap="none" anchor="ctr">
            <a:spAutoFit/>
          </a:bodyPr>
          <a:lstStyle/>
          <a:p>
            <a:pPr algn="ctr" fontAlgn="base">
              <a:spcBef>
                <a:spcPct val="0"/>
              </a:spcBef>
              <a:spcAft>
                <a:spcPct val="0"/>
              </a:spcAft>
            </a:pPr>
            <a:r>
              <a:rPr lang="en-US" sz="1100" smtClean="0">
                <a:solidFill>
                  <a:prstClr val="black"/>
                </a:solidFill>
                <a:cs typeface="Times New Roman" pitchFamily="18" charset="0"/>
              </a:rPr>
              <a:t> .</a:t>
            </a:r>
            <a:endParaRPr lang="en-US" smtClean="0">
              <a:solidFill>
                <a:prstClr val="black"/>
              </a:solidFill>
              <a:latin typeface="Arial" pitchFamily="34" charset="0"/>
            </a:endParaRPr>
          </a:p>
        </p:txBody>
      </p:sp>
      <p:sp>
        <p:nvSpPr>
          <p:cNvPr id="97289"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291" name="TextBox 10"/>
          <p:cNvSpPr txBox="1">
            <a:spLocks noChangeArrowheads="1"/>
          </p:cNvSpPr>
          <p:nvPr/>
        </p:nvSpPr>
        <p:spPr bwMode="auto">
          <a:xfrm>
            <a:off x="4267200" y="1371600"/>
            <a:ext cx="3686175" cy="461963"/>
          </a:xfrm>
          <a:prstGeom prst="rect">
            <a:avLst/>
          </a:prstGeom>
          <a:noFill/>
          <a:ln w="9525">
            <a:noFill/>
            <a:miter lim="800000"/>
            <a:headEnd/>
            <a:tailEnd/>
          </a:ln>
        </p:spPr>
        <p:txBody>
          <a:bodyPr wrap="none">
            <a:spAutoFit/>
          </a:bodyPr>
          <a:lstStyle/>
          <a:p>
            <a:pPr fontAlgn="base">
              <a:spcBef>
                <a:spcPct val="0"/>
              </a:spcBef>
              <a:spcAft>
                <a:spcPct val="0"/>
              </a:spcAft>
            </a:pPr>
            <a:r>
              <a:rPr lang="en-US" sz="2400" smtClean="0">
                <a:solidFill>
                  <a:prstClr val="black"/>
                </a:solidFill>
                <a:latin typeface="Arial" pitchFamily="34" charset="0"/>
              </a:rPr>
              <a:t>Stupakov-Heifets parameter</a:t>
            </a:r>
          </a:p>
        </p:txBody>
      </p:sp>
      <p:sp>
        <p:nvSpPr>
          <p:cNvPr id="97292" name="TextBox 11"/>
          <p:cNvSpPr txBox="1">
            <a:spLocks noChangeArrowheads="1"/>
          </p:cNvSpPr>
          <p:nvPr/>
        </p:nvSpPr>
        <p:spPr bwMode="auto">
          <a:xfrm>
            <a:off x="4343400" y="2514600"/>
            <a:ext cx="3943350" cy="461963"/>
          </a:xfrm>
          <a:prstGeom prst="rect">
            <a:avLst/>
          </a:prstGeom>
          <a:noFill/>
          <a:ln w="9525">
            <a:noFill/>
            <a:miter lim="800000"/>
            <a:headEnd/>
            <a:tailEnd/>
          </a:ln>
        </p:spPr>
        <p:txBody>
          <a:bodyPr wrap="none">
            <a:spAutoFit/>
          </a:bodyPr>
          <a:lstStyle/>
          <a:p>
            <a:pPr fontAlgn="base">
              <a:spcBef>
                <a:spcPct val="0"/>
              </a:spcBef>
              <a:spcAft>
                <a:spcPct val="0"/>
              </a:spcAft>
            </a:pPr>
            <a:r>
              <a:rPr lang="en-US" sz="2400" smtClean="0">
                <a:solidFill>
                  <a:prstClr val="black"/>
                </a:solidFill>
                <a:latin typeface="Arial" pitchFamily="34" charset="0"/>
              </a:rPr>
              <a:t>no shielding by the beam pipe</a:t>
            </a:r>
          </a:p>
        </p:txBody>
      </p:sp>
      <p:sp>
        <p:nvSpPr>
          <p:cNvPr id="97293" name="TextBox 12"/>
          <p:cNvSpPr txBox="1">
            <a:spLocks noChangeArrowheads="1"/>
          </p:cNvSpPr>
          <p:nvPr/>
        </p:nvSpPr>
        <p:spPr bwMode="auto">
          <a:xfrm>
            <a:off x="4419600" y="3276600"/>
            <a:ext cx="4414991" cy="830997"/>
          </a:xfrm>
          <a:prstGeom prst="rect">
            <a:avLst/>
          </a:prstGeom>
          <a:noFill/>
          <a:ln w="9525">
            <a:noFill/>
            <a:miter lim="800000"/>
            <a:headEnd/>
            <a:tailEnd/>
          </a:ln>
        </p:spPr>
        <p:txBody>
          <a:bodyPr wrap="none">
            <a:spAutoFit/>
          </a:bodyPr>
          <a:lstStyle/>
          <a:p>
            <a:pPr fontAlgn="base">
              <a:spcBef>
                <a:spcPct val="0"/>
              </a:spcBef>
              <a:spcAft>
                <a:spcPct val="0"/>
              </a:spcAft>
            </a:pPr>
            <a:r>
              <a:rPr lang="en-US" sz="2400" dirty="0" smtClean="0">
                <a:solidFill>
                  <a:prstClr val="black"/>
                </a:solidFill>
                <a:latin typeface="Arial" pitchFamily="34" charset="0"/>
              </a:rPr>
              <a:t>sufficiently long </a:t>
            </a:r>
            <a:r>
              <a:rPr lang="en-US" sz="2400" dirty="0" smtClean="0">
                <a:solidFill>
                  <a:prstClr val="black"/>
                </a:solidFill>
                <a:latin typeface="Arial" pitchFamily="34" charset="0"/>
              </a:rPr>
              <a:t>bunch</a:t>
            </a:r>
          </a:p>
          <a:p>
            <a:pPr fontAlgn="base">
              <a:spcBef>
                <a:spcPct val="0"/>
              </a:spcBef>
              <a:spcAft>
                <a:spcPct val="0"/>
              </a:spcAft>
            </a:pPr>
            <a:r>
              <a:rPr lang="en-US" sz="2400" dirty="0" smtClean="0">
                <a:solidFill>
                  <a:prstClr val="black"/>
                </a:solidFill>
                <a:latin typeface="Arial" pitchFamily="34" charset="0"/>
              </a:rPr>
              <a:t>(coasting beam approximation)</a:t>
            </a:r>
            <a:endParaRPr lang="en-US" sz="2400" dirty="0" smtClean="0">
              <a:solidFill>
                <a:prstClr val="black"/>
              </a:solidFill>
              <a:latin typeface="Arial" pitchFamily="34" charset="0"/>
            </a:endParaRPr>
          </a:p>
        </p:txBody>
      </p:sp>
      <p:sp>
        <p:nvSpPr>
          <p:cNvPr id="97294" name="Rectangle 1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296" name="Rectangle 11"/>
          <p:cNvSpPr>
            <a:spLocks noChangeArrowheads="1"/>
          </p:cNvSpPr>
          <p:nvPr/>
        </p:nvSpPr>
        <p:spPr bwMode="auto">
          <a:xfrm>
            <a:off x="0" y="904875"/>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297"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299" name="Rectangle 14"/>
          <p:cNvSpPr>
            <a:spLocks noChangeArrowheads="1"/>
          </p:cNvSpPr>
          <p:nvPr/>
        </p:nvSpPr>
        <p:spPr bwMode="auto">
          <a:xfrm>
            <a:off x="0" y="847725"/>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300" name="TextBox 19"/>
          <p:cNvSpPr txBox="1">
            <a:spLocks noChangeArrowheads="1"/>
          </p:cNvSpPr>
          <p:nvPr/>
        </p:nvSpPr>
        <p:spPr bwMode="auto">
          <a:xfrm>
            <a:off x="228600" y="2362200"/>
            <a:ext cx="1517650" cy="646113"/>
          </a:xfrm>
          <a:prstGeom prst="rect">
            <a:avLst/>
          </a:prstGeom>
          <a:noFill/>
          <a:ln w="9525">
            <a:noFill/>
            <a:miter lim="800000"/>
            <a:headEnd/>
            <a:tailEnd/>
          </a:ln>
        </p:spPr>
        <p:txBody>
          <a:bodyPr wrap="none">
            <a:spAutoFit/>
          </a:bodyPr>
          <a:lstStyle/>
          <a:p>
            <a:pPr fontAlgn="base">
              <a:spcBef>
                <a:spcPct val="0"/>
              </a:spcBef>
              <a:spcAft>
                <a:spcPct val="0"/>
              </a:spcAft>
            </a:pPr>
            <a:r>
              <a:rPr lang="en-US" b="1" smtClean="0">
                <a:solidFill>
                  <a:srgbClr val="3333FF"/>
                </a:solidFill>
                <a:latin typeface="Arial" pitchFamily="34" charset="0"/>
              </a:rPr>
              <a:t>conditions</a:t>
            </a:r>
          </a:p>
          <a:p>
            <a:pPr fontAlgn="base">
              <a:spcBef>
                <a:spcPct val="0"/>
              </a:spcBef>
              <a:spcAft>
                <a:spcPct val="0"/>
              </a:spcAft>
            </a:pPr>
            <a:r>
              <a:rPr lang="en-US" b="1" smtClean="0">
                <a:solidFill>
                  <a:srgbClr val="3333FF"/>
                </a:solidFill>
                <a:latin typeface="Arial" pitchFamily="34" charset="0"/>
              </a:rPr>
              <a:t>for instability:</a:t>
            </a:r>
          </a:p>
        </p:txBody>
      </p:sp>
      <p:sp>
        <p:nvSpPr>
          <p:cNvPr id="97301" name="TextBox 20"/>
          <p:cNvSpPr txBox="1">
            <a:spLocks noChangeArrowheads="1"/>
          </p:cNvSpPr>
          <p:nvPr/>
        </p:nvSpPr>
        <p:spPr bwMode="auto">
          <a:xfrm>
            <a:off x="381000" y="4267200"/>
            <a:ext cx="3536950" cy="461963"/>
          </a:xfrm>
          <a:prstGeom prst="rect">
            <a:avLst/>
          </a:prstGeom>
          <a:noFill/>
          <a:ln w="9525">
            <a:noFill/>
            <a:miter lim="800000"/>
            <a:headEnd/>
            <a:tailEnd/>
          </a:ln>
        </p:spPr>
        <p:txBody>
          <a:bodyPr wrap="none">
            <a:spAutoFit/>
          </a:bodyPr>
          <a:lstStyle/>
          <a:p>
            <a:pPr fontAlgn="base">
              <a:spcBef>
                <a:spcPct val="0"/>
              </a:spcBef>
              <a:spcAft>
                <a:spcPct val="0"/>
              </a:spcAft>
            </a:pPr>
            <a:r>
              <a:rPr lang="en-US" sz="2400" smtClean="0">
                <a:solidFill>
                  <a:prstClr val="black"/>
                </a:solidFill>
                <a:latin typeface="Arial" pitchFamily="34" charset="0"/>
              </a:rPr>
              <a:t>small horizontal beam size</a:t>
            </a:r>
          </a:p>
        </p:txBody>
      </p:sp>
      <p:sp>
        <p:nvSpPr>
          <p:cNvPr id="97302" name="Rectangle 1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303" name="Rectangle 1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304" name="Rectangle 19"/>
          <p:cNvSpPr>
            <a:spLocks noChangeArrowheads="1"/>
          </p:cNvSpPr>
          <p:nvPr/>
        </p:nvSpPr>
        <p:spPr bwMode="auto">
          <a:xfrm>
            <a:off x="0" y="93345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305" name="TextBox 26"/>
          <p:cNvSpPr txBox="1">
            <a:spLocks noChangeArrowheads="1"/>
          </p:cNvSpPr>
          <p:nvPr/>
        </p:nvSpPr>
        <p:spPr bwMode="auto">
          <a:xfrm>
            <a:off x="152400" y="5943600"/>
            <a:ext cx="4576763" cy="461963"/>
          </a:xfrm>
          <a:prstGeom prst="rect">
            <a:avLst/>
          </a:prstGeom>
          <a:noFill/>
          <a:ln w="9525">
            <a:noFill/>
            <a:miter lim="800000"/>
            <a:headEnd/>
            <a:tailEnd/>
          </a:ln>
        </p:spPr>
        <p:txBody>
          <a:bodyPr wrap="none">
            <a:spAutoFit/>
          </a:bodyPr>
          <a:lstStyle/>
          <a:p>
            <a:pPr fontAlgn="base">
              <a:spcBef>
                <a:spcPct val="0"/>
              </a:spcBef>
              <a:spcAft>
                <a:spcPct val="0"/>
              </a:spcAft>
            </a:pPr>
            <a:r>
              <a:rPr lang="en-US" sz="2400" smtClean="0">
                <a:solidFill>
                  <a:prstClr val="black"/>
                </a:solidFill>
                <a:latin typeface="Arial" pitchFamily="34" charset="0"/>
              </a:rPr>
              <a:t>continuous mode spectrum (2003):</a:t>
            </a:r>
          </a:p>
        </p:txBody>
      </p:sp>
      <p:sp>
        <p:nvSpPr>
          <p:cNvPr id="97306" name="TextBox 27"/>
          <p:cNvSpPr txBox="1">
            <a:spLocks noChangeArrowheads="1"/>
          </p:cNvSpPr>
          <p:nvPr/>
        </p:nvSpPr>
        <p:spPr bwMode="auto">
          <a:xfrm>
            <a:off x="4343400" y="4267200"/>
            <a:ext cx="4449763" cy="461963"/>
          </a:xfrm>
          <a:prstGeom prst="rect">
            <a:avLst/>
          </a:prstGeom>
          <a:noFill/>
          <a:ln w="9525">
            <a:noFill/>
            <a:miter lim="800000"/>
            <a:headEnd/>
            <a:tailEnd/>
          </a:ln>
        </p:spPr>
        <p:txBody>
          <a:bodyPr wrap="none">
            <a:spAutoFit/>
          </a:bodyPr>
          <a:lstStyle/>
          <a:p>
            <a:pPr fontAlgn="base">
              <a:spcBef>
                <a:spcPct val="0"/>
              </a:spcBef>
              <a:spcAft>
                <a:spcPct val="0"/>
              </a:spcAft>
            </a:pPr>
            <a:r>
              <a:rPr lang="en-US" sz="2400" smtClean="0">
                <a:solidFill>
                  <a:prstClr val="black"/>
                </a:solidFill>
                <a:latin typeface="Arial" pitchFamily="34" charset="0"/>
              </a:rPr>
              <a:t>negligible effect of velocity spread</a:t>
            </a:r>
          </a:p>
        </p:txBody>
      </p:sp>
      <p:sp>
        <p:nvSpPr>
          <p:cNvPr id="97307" name="TextBox 28"/>
          <p:cNvSpPr txBox="1">
            <a:spLocks noChangeArrowheads="1"/>
          </p:cNvSpPr>
          <p:nvPr/>
        </p:nvSpPr>
        <p:spPr bwMode="auto">
          <a:xfrm>
            <a:off x="5943600" y="6488113"/>
            <a:ext cx="1492250" cy="400050"/>
          </a:xfrm>
          <a:prstGeom prst="rect">
            <a:avLst/>
          </a:prstGeom>
          <a:noFill/>
          <a:ln w="9525">
            <a:noFill/>
            <a:miter lim="800000"/>
            <a:headEnd/>
            <a:tailEnd/>
          </a:ln>
        </p:spPr>
        <p:txBody>
          <a:bodyPr wrap="none">
            <a:spAutoFit/>
          </a:bodyPr>
          <a:lstStyle/>
          <a:p>
            <a:pPr fontAlgn="base">
              <a:spcBef>
                <a:spcPct val="0"/>
              </a:spcBef>
              <a:spcAft>
                <a:spcPct val="0"/>
              </a:spcAft>
            </a:pPr>
            <a:r>
              <a:rPr lang="en-US" sz="2000" b="1" i="1" smtClean="0">
                <a:solidFill>
                  <a:srgbClr val="FF0000"/>
                </a:solidFill>
                <a:latin typeface="Arial" pitchFamily="34" charset="0"/>
              </a:rPr>
              <a:t>not fulfilled!</a:t>
            </a:r>
          </a:p>
        </p:txBody>
      </p:sp>
      <p:sp>
        <p:nvSpPr>
          <p:cNvPr id="9730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7310" name="Rectangle 3"/>
          <p:cNvSpPr>
            <a:spLocks noChangeArrowheads="1"/>
          </p:cNvSpPr>
          <p:nvPr/>
        </p:nvSpPr>
        <p:spPr bwMode="auto">
          <a:xfrm>
            <a:off x="0" y="93345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385" name="Object 1"/>
          <p:cNvGraphicFramePr>
            <a:graphicFrameLocks noChangeAspect="1"/>
          </p:cNvGraphicFramePr>
          <p:nvPr/>
        </p:nvGraphicFramePr>
        <p:xfrm>
          <a:off x="1828800" y="1066800"/>
          <a:ext cx="2133600" cy="987778"/>
        </p:xfrm>
        <a:graphic>
          <a:graphicData uri="http://schemas.openxmlformats.org/presentationml/2006/ole">
            <p:oleObj spid="_x0000_s16385" name="Equation" r:id="rId3" imgW="1028254" imgH="482391" progId="Equation.3">
              <p:embed/>
            </p:oleObj>
          </a:graphicData>
        </a:graphic>
      </p:graphicFrame>
      <p:sp>
        <p:nvSpPr>
          <p:cNvPr id="163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387" name="Object 3"/>
          <p:cNvGraphicFramePr>
            <a:graphicFrameLocks noChangeAspect="1"/>
          </p:cNvGraphicFramePr>
          <p:nvPr/>
        </p:nvGraphicFramePr>
        <p:xfrm>
          <a:off x="2819400" y="2362200"/>
          <a:ext cx="950054" cy="867950"/>
        </p:xfrm>
        <a:graphic>
          <a:graphicData uri="http://schemas.openxmlformats.org/presentationml/2006/ole">
            <p:oleObj spid="_x0000_s16387" name="Equation" r:id="rId4" imgW="431640" imgH="393480" progId="Equation.3">
              <p:embed/>
            </p:oleObj>
          </a:graphicData>
        </a:graphic>
      </p:graphicFrame>
      <p:sp>
        <p:nvSpPr>
          <p:cNvPr id="163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389" name="Object 5"/>
          <p:cNvGraphicFramePr>
            <a:graphicFrameLocks noChangeAspect="1"/>
          </p:cNvGraphicFramePr>
          <p:nvPr/>
        </p:nvGraphicFramePr>
        <p:xfrm>
          <a:off x="2590800" y="3352800"/>
          <a:ext cx="1487714" cy="762000"/>
        </p:xfrm>
        <a:graphic>
          <a:graphicData uri="http://schemas.openxmlformats.org/presentationml/2006/ole">
            <p:oleObj spid="_x0000_s16389" name="Equation" r:id="rId5" imgW="787058" imgH="393529" progId="Equation.3">
              <p:embed/>
            </p:oleObj>
          </a:graphicData>
        </a:graphic>
      </p:graphicFrame>
      <p:sp>
        <p:nvSpPr>
          <p:cNvPr id="1639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391" name="Object 7"/>
          <p:cNvGraphicFramePr>
            <a:graphicFrameLocks noChangeAspect="1"/>
          </p:cNvGraphicFramePr>
          <p:nvPr/>
        </p:nvGraphicFramePr>
        <p:xfrm>
          <a:off x="990600" y="4724400"/>
          <a:ext cx="2017889" cy="990600"/>
        </p:xfrm>
        <a:graphic>
          <a:graphicData uri="http://schemas.openxmlformats.org/presentationml/2006/ole">
            <p:oleObj spid="_x0000_s16391" name="Equation" r:id="rId6" imgW="1054100" imgH="508000" progId="Equation.3">
              <p:embed/>
            </p:oleObj>
          </a:graphicData>
        </a:graphic>
      </p:graphicFrame>
      <p:sp>
        <p:nvSpPr>
          <p:cNvPr id="163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393" name="Object 9"/>
          <p:cNvGraphicFramePr>
            <a:graphicFrameLocks noChangeAspect="1"/>
          </p:cNvGraphicFramePr>
          <p:nvPr/>
        </p:nvGraphicFramePr>
        <p:xfrm>
          <a:off x="4872038" y="4735513"/>
          <a:ext cx="1914525" cy="842962"/>
        </p:xfrm>
        <a:graphic>
          <a:graphicData uri="http://schemas.openxmlformats.org/presentationml/2006/ole">
            <p:oleObj spid="_x0000_s16393" name="Equation" r:id="rId7" imgW="1015920" imgH="444240" progId="Equation.3">
              <p:embed/>
            </p:oleObj>
          </a:graphicData>
        </a:graphic>
      </p:graphicFrame>
      <p:sp>
        <p:nvSpPr>
          <p:cNvPr id="1639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395" name="Object 11"/>
          <p:cNvGraphicFramePr>
            <a:graphicFrameLocks noChangeAspect="1"/>
          </p:cNvGraphicFramePr>
          <p:nvPr/>
        </p:nvGraphicFramePr>
        <p:xfrm>
          <a:off x="5149850" y="5638800"/>
          <a:ext cx="3971925" cy="914400"/>
        </p:xfrm>
        <a:graphic>
          <a:graphicData uri="http://schemas.openxmlformats.org/presentationml/2006/ole">
            <p:oleObj spid="_x0000_s16395" name="Equation" r:id="rId8" imgW="2311200" imgH="533160" progId="Equation.3">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0" y="425196"/>
          <a:ext cx="9144000" cy="6432804"/>
        </p:xfrm>
        <a:graphic>
          <a:graphicData uri="http://schemas.openxmlformats.org/drawingml/2006/table">
            <a:tbl>
              <a:tblPr/>
              <a:tblGrid>
                <a:gridCol w="2971800"/>
                <a:gridCol w="1600200"/>
                <a:gridCol w="1752600"/>
                <a:gridCol w="1752600"/>
                <a:gridCol w="1066800"/>
              </a:tblGrid>
              <a:tr h="0">
                <a:tc>
                  <a:txBody>
                    <a:bodyPr/>
                    <a:lstStyle/>
                    <a:p>
                      <a:pPr>
                        <a:spcAft>
                          <a:spcPts val="0"/>
                        </a:spcAft>
                      </a:pPr>
                      <a:endParaRPr lang="en-US" sz="18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latin typeface="Calibri"/>
                        </a:rPr>
                        <a:t>SuperKEKB LER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latin typeface="Calibri"/>
                        </a:rPr>
                        <a:t>SuperKEKB HER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latin typeface="Calibri"/>
                        </a:rPr>
                        <a:t>SuperKEKB e+ DR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latin typeface="Calibri"/>
                        </a:rPr>
                        <a:t>ATF DR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beam energy [GeV]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slip factor </a:t>
                      </a:r>
                      <a:r>
                        <a:rPr lang="en-US" sz="1800">
                          <a:latin typeface="Symbol"/>
                        </a:rPr>
                        <a:t>h</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0.000274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0.000188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dirty="0">
                          <a:latin typeface="Calibri"/>
                        </a:rPr>
                        <a:t>rms </a:t>
                      </a:r>
                      <a:r>
                        <a:rPr lang="en-US" sz="1800" dirty="0" smtClean="0">
                          <a:latin typeface="Calibri"/>
                        </a:rPr>
                        <a:t>mom. </a:t>
                      </a:r>
                      <a:r>
                        <a:rPr lang="en-US" sz="1800" dirty="0">
                          <a:latin typeface="Calibri"/>
                        </a:rPr>
                        <a:t>spread  </a:t>
                      </a:r>
                      <a:r>
                        <a:rPr lang="en-US" sz="1800" dirty="0" err="1">
                          <a:latin typeface="Symbol"/>
                        </a:rPr>
                        <a:t>s</a:t>
                      </a:r>
                      <a:r>
                        <a:rPr lang="en-US" sz="1800" baseline="-25000" dirty="0" err="1">
                          <a:latin typeface="Symbol"/>
                        </a:rPr>
                        <a:t>d</a:t>
                      </a:r>
                      <a:r>
                        <a:rPr lang="en-US" sz="1800" baseline="-25000" dirty="0" err="1">
                          <a:latin typeface="Calibri"/>
                        </a:rPr>
                        <a:t>,rms</a:t>
                      </a:r>
                      <a:r>
                        <a:rPr lang="en-US" sz="1800" baseline="-25000" dirty="0">
                          <a:latin typeface="Calibri"/>
                        </a:rPr>
                        <a:t> </a:t>
                      </a:r>
                      <a:r>
                        <a:rPr lang="en-US" sz="1800" dirty="0">
                          <a:latin typeface="Calibri"/>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bunch population [10</a:t>
                      </a:r>
                      <a:r>
                        <a:rPr lang="en-US" sz="1800" baseline="30000">
                          <a:latin typeface="Calibri"/>
                        </a:rPr>
                        <a:t>9</a:t>
                      </a:r>
                      <a:r>
                        <a:rPr lang="en-US" sz="1800">
                          <a:latin typeface="Calibri"/>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circumference </a:t>
                      </a:r>
                      <a:r>
                        <a:rPr lang="en-US" sz="1800" i="1">
                          <a:latin typeface="Calibri"/>
                        </a:rPr>
                        <a:t>C</a:t>
                      </a:r>
                      <a:r>
                        <a:rPr lang="en-US" sz="1800">
                          <a:latin typeface="Calibri"/>
                        </a:rPr>
                        <a:t> [m]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3016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3016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135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138.6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bending radius </a:t>
                      </a:r>
                      <a:r>
                        <a:rPr lang="en-US" sz="1800">
                          <a:latin typeface="Symbol"/>
                        </a:rPr>
                        <a:t>r </a:t>
                      </a:r>
                      <a:r>
                        <a:rPr lang="en-US" sz="1800">
                          <a:latin typeface="Calibri"/>
                        </a:rPr>
                        <a: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73.3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5.73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de-DE" sz="1800">
                          <a:latin typeface="Calibri"/>
                        </a:rPr>
                        <a:t>vert. beam pipe radius </a:t>
                      </a:r>
                      <a:r>
                        <a:rPr lang="de-DE" sz="1800" i="1">
                          <a:latin typeface="Calibri"/>
                        </a:rPr>
                        <a:t>b </a:t>
                      </a:r>
                      <a:r>
                        <a:rPr lang="de-DE" sz="1800">
                          <a:latin typeface="Calibri"/>
                        </a:rPr>
                        <a:t>[cm]</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rPr>
                        <a:t>Stupakov-Heifets parameter </a:t>
                      </a:r>
                      <a:r>
                        <a:rPr lang="en-US" sz="1800">
                          <a:latin typeface="Symbol"/>
                        </a:rPr>
                        <a:t>L</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1864</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3333FF"/>
                          </a:solidFill>
                          <a:latin typeface="Calibri"/>
                        </a:rPr>
                        <a:t>2905</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0070C0"/>
                          </a:solidFill>
                          <a:latin typeface="Calibri"/>
                        </a:rPr>
                        <a:t>67</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0070C0"/>
                          </a:solidFill>
                          <a:latin typeface="Calibri"/>
                        </a:rPr>
                        <a:t>339</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r</a:t>
                      </a:r>
                      <a:r>
                        <a:rPr lang="en-US" sz="1800" i="1">
                          <a:latin typeface="Calibri"/>
                        </a:rPr>
                        <a:t>/b</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1560</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4180</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166</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478</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s</a:t>
                      </a:r>
                      <a:r>
                        <a:rPr lang="en-US" sz="1800" i="1" baseline="-25000">
                          <a:latin typeface="Calibri"/>
                        </a:rPr>
                        <a:t>z </a:t>
                      </a:r>
                      <a:r>
                        <a:rPr lang="en-US" sz="1800">
                          <a:latin typeface="Calibri"/>
                        </a:rPr>
                        <a:t>[cm]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0.6</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0.5</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0.7</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0.5</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r</a:t>
                      </a:r>
                      <a:r>
                        <a:rPr lang="en-US" sz="1800">
                          <a:latin typeface="Calibri"/>
                        </a:rPr>
                        <a:t>/(2 </a:t>
                      </a:r>
                      <a:r>
                        <a:rPr lang="en-US" sz="1800">
                          <a:latin typeface="Symbol"/>
                        </a:rPr>
                        <a:t>L</a:t>
                      </a:r>
                      <a:r>
                        <a:rPr lang="en-US" sz="1800" baseline="30000">
                          <a:latin typeface="Calibri"/>
                        </a:rPr>
                        <a:t>3/2</a:t>
                      </a:r>
                      <a:r>
                        <a:rPr lang="en-US" sz="1800">
                          <a:latin typeface="Calibri"/>
                        </a:rPr>
                        <a:t>) [cm]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0.05</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0.03</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0.24</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0.05</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i="1">
                          <a:latin typeface="Calibri"/>
                        </a:rPr>
                        <a:t>N</a:t>
                      </a:r>
                      <a:r>
                        <a:rPr lang="en-US" sz="1800" i="1" baseline="-25000">
                          <a:latin typeface="Calibri"/>
                        </a:rPr>
                        <a:t>b</a:t>
                      </a:r>
                      <a:r>
                        <a:rPr lang="en-US" sz="1800" i="1">
                          <a:latin typeface="Calibri"/>
                        </a:rPr>
                        <a:t>r</a:t>
                      </a:r>
                      <a:r>
                        <a:rPr lang="en-US" sz="1800" baseline="-25000">
                          <a:latin typeface="Calibri"/>
                        </a:rPr>
                        <a:t>0</a:t>
                      </a:r>
                      <a:r>
                        <a:rPr lang="en-US" sz="1800">
                          <a:latin typeface="Calibri"/>
                        </a:rPr>
                        <a:t>/((2</a:t>
                      </a:r>
                      <a:r>
                        <a:rPr lang="en-US" sz="1800">
                          <a:latin typeface="Symbol"/>
                        </a:rPr>
                        <a:t>p</a:t>
                      </a:r>
                      <a:r>
                        <a:rPr lang="en-US" sz="1800">
                          <a:latin typeface="Calibri"/>
                        </a:rPr>
                        <a:t>)</a:t>
                      </a:r>
                      <a:r>
                        <a:rPr lang="en-US" sz="1800" baseline="30000">
                          <a:latin typeface="Calibri"/>
                        </a:rPr>
                        <a:t>1/2</a:t>
                      </a:r>
                      <a:r>
                        <a:rPr lang="en-US" sz="1800">
                          <a:latin typeface="Symbol"/>
                        </a:rPr>
                        <a:t>s</a:t>
                      </a:r>
                      <a:r>
                        <a:rPr lang="en-US" sz="1800" i="1" baseline="-25000">
                          <a:latin typeface="Calibri"/>
                        </a:rPr>
                        <a:t>z</a:t>
                      </a:r>
                      <a:r>
                        <a:rPr lang="en-US" sz="1800">
                          <a:latin typeface="Symbol"/>
                        </a:rPr>
                        <a:t>s</a:t>
                      </a:r>
                      <a:r>
                        <a:rPr lang="en-US" sz="1800" baseline="-25000">
                          <a:latin typeface="Symbol"/>
                        </a:rPr>
                        <a:t>d</a:t>
                      </a:r>
                      <a:r>
                        <a:rPr lang="en-US" sz="1800">
                          <a:latin typeface="Calibri"/>
                        </a:rPr>
                        <a:t> </a:t>
                      </a:r>
                      <a:r>
                        <a:rPr lang="en-US" sz="1800">
                          <a:latin typeface="Symbol"/>
                        </a:rPr>
                        <a:t>g</a:t>
                      </a:r>
                      <a:r>
                        <a:rPr lang="en-US" sz="1800">
                          <a:latin typeface="Calibri"/>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b</a:t>
                      </a:r>
                      <a:r>
                        <a:rPr lang="en-US" sz="1800" baseline="-25000">
                          <a:latin typeface="Calibri"/>
                        </a:rPr>
                        <a:t>x </a:t>
                      </a:r>
                      <a:r>
                        <a:rPr lang="en-US" sz="1800">
                          <a:latin typeface="Calibri"/>
                        </a:rPr>
                        <a:t>at bend</a:t>
                      </a:r>
                      <a:r>
                        <a:rPr lang="en-US" sz="1800" baseline="-25000">
                          <a:latin typeface="Calibri"/>
                        </a:rPr>
                        <a:t> </a:t>
                      </a:r>
                      <a:r>
                        <a:rPr lang="en-US" sz="1800">
                          <a:latin typeface="Calibri"/>
                        </a:rPr>
                        <a: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1.5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e</a:t>
                      </a:r>
                      <a:r>
                        <a:rPr lang="en-US" sz="1800" baseline="-25000">
                          <a:latin typeface="Calibri"/>
                        </a:rPr>
                        <a:t>x </a:t>
                      </a:r>
                      <a:r>
                        <a:rPr lang="en-US" sz="1800">
                          <a:latin typeface="Calibri"/>
                        </a:rPr>
                        <a:t>[nm]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2100→ 41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s</a:t>
                      </a:r>
                      <a:r>
                        <a:rPr lang="en-US" sz="1800" baseline="-25000">
                          <a:latin typeface="Calibri"/>
                        </a:rPr>
                        <a:t>x </a:t>
                      </a:r>
                      <a:r>
                        <a:rPr lang="en-US" sz="1800">
                          <a:latin typeface="Calibri"/>
                        </a:rPr>
                        <a:t>at bend</a:t>
                      </a:r>
                      <a:r>
                        <a:rPr lang="en-US" sz="1800" baseline="-25000">
                          <a:latin typeface="Calibri"/>
                        </a:rPr>
                        <a:t> </a:t>
                      </a:r>
                      <a:r>
                        <a:rPr lang="en-US" sz="1800">
                          <a:latin typeface="Calibri"/>
                        </a:rPr>
                        <a:t>[</a:t>
                      </a:r>
                      <a:r>
                        <a:rPr lang="en-US" sz="1800">
                          <a:latin typeface="Symbol"/>
                        </a:rPr>
                        <a:t>m</a:t>
                      </a:r>
                      <a:r>
                        <a:rPr lang="en-US" sz="1800">
                          <a:latin typeface="Calibri"/>
                        </a:rPr>
                        <a: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179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739">
                <a:tc>
                  <a:txBody>
                    <a:bodyPr/>
                    <a:lstStyle/>
                    <a:p>
                      <a:pPr>
                        <a:spcAft>
                          <a:spcPts val="0"/>
                        </a:spcAft>
                      </a:pPr>
                      <a:r>
                        <a:rPr lang="en-US" sz="1800">
                          <a:latin typeface="Symbol"/>
                        </a:rPr>
                        <a:t>r</a:t>
                      </a:r>
                      <a:r>
                        <a:rPr lang="en-US" sz="1800" baseline="30000">
                          <a:latin typeface="Symbol"/>
                        </a:rPr>
                        <a:t>4/3</a:t>
                      </a:r>
                      <a:r>
                        <a:rPr lang="en-US" sz="1800">
                          <a:latin typeface="Symbol"/>
                        </a:rPr>
                        <a:t>/(s</a:t>
                      </a:r>
                      <a:r>
                        <a:rPr lang="en-US" sz="1800" baseline="-25000">
                          <a:latin typeface="Calibri"/>
                        </a:rPr>
                        <a:t>x</a:t>
                      </a:r>
                      <a:r>
                        <a:rPr lang="en-US" sz="1800">
                          <a:latin typeface="Symbol"/>
                        </a:rPr>
                        <a:t>b</a:t>
                      </a:r>
                      <a:r>
                        <a:rPr lang="en-US" sz="1800" baseline="-25000">
                          <a:latin typeface="Calibri"/>
                        </a:rPr>
                        <a:t>x</a:t>
                      </a:r>
                      <a:r>
                        <a:rPr lang="en-US" sz="1800">
                          <a:latin typeface="Calibri"/>
                        </a:rPr>
                        <a:t>)</a:t>
                      </a:r>
                      <a:r>
                        <a:rPr lang="en-US" sz="1800" baseline="30000">
                          <a:latin typeface="Calibri"/>
                        </a:rPr>
                        <a:t>2/3</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20800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28800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710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2990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t</a:t>
                      </a:r>
                      <a:r>
                        <a:rPr lang="en-US" sz="1800" i="1" baseline="-25000">
                          <a:latin typeface="Calibri"/>
                        </a:rPr>
                        <a:t>x</a:t>
                      </a:r>
                      <a:r>
                        <a:rPr lang="en-US" sz="1800">
                          <a:latin typeface="Calibri"/>
                        </a:rPr>
                        <a:t> [ms]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17.2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cs typeface="Arial"/>
                        </a:rPr>
                        <a:t>C</a:t>
                      </a:r>
                      <a:r>
                        <a:rPr lang="en-US" sz="1800">
                          <a:latin typeface="Symbol"/>
                        </a:rPr>
                        <a:t>03</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FF0000"/>
                          </a:solidFill>
                          <a:latin typeface="Calibri"/>
                        </a:rPr>
                        <a:t>0.0128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FF0000"/>
                          </a:solidFill>
                          <a:latin typeface="Calibri"/>
                        </a:rPr>
                        <a:t>0.0003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FF0000"/>
                          </a:solidFill>
                          <a:latin typeface="Calibri"/>
                        </a:rPr>
                        <a:t>0.0033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FF0000"/>
                          </a:solidFill>
                          <a:latin typeface="Calibri"/>
                        </a:rPr>
                        <a:t>0.0002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Calibri"/>
                          <a:cs typeface="Arial"/>
                        </a:rPr>
                        <a:t>Q</a:t>
                      </a:r>
                      <a:r>
                        <a:rPr lang="en-US" sz="1800" baseline="-25000">
                          <a:latin typeface="Calibri"/>
                          <a:cs typeface="Arial"/>
                        </a:rPr>
                        <a:t>s</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Calibri"/>
                        </a:rPr>
                        <a:t>-0.025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i="1">
                          <a:latin typeface="Calibri"/>
                        </a:rPr>
                        <a:t>N</a:t>
                      </a:r>
                      <a:r>
                        <a:rPr lang="en-US" sz="1800" i="1" baseline="-25000">
                          <a:latin typeface="Calibri"/>
                        </a:rPr>
                        <a:t>b,thr</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1.0x10</a:t>
                      </a:r>
                      <a:r>
                        <a:rPr lang="en-US" sz="1800" baseline="30000">
                          <a:latin typeface="Calibri"/>
                        </a:rPr>
                        <a:t>11</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Calibri"/>
                          <a:ea typeface="Calibri"/>
                          <a:cs typeface="Times New Roman"/>
                        </a:rPr>
                        <a:t>1.9x10</a:t>
                      </a:r>
                      <a:r>
                        <a:rPr lang="en-US" sz="1800" baseline="30000">
                          <a:latin typeface="Calibri"/>
                          <a:ea typeface="Calibri"/>
                          <a:cs typeface="Times New Roman"/>
                        </a:rPr>
                        <a:t>11</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4.5x10</a:t>
                      </a:r>
                      <a:r>
                        <a:rPr lang="en-US" sz="1800" baseline="30000">
                          <a:latin typeface="Calibri"/>
                        </a:rPr>
                        <a:t>10</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1.15x10</a:t>
                      </a:r>
                      <a:r>
                        <a:rPr lang="en-US" sz="1800" baseline="30000">
                          <a:latin typeface="Calibri"/>
                        </a:rPr>
                        <a:t>10</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i="1">
                          <a:latin typeface="Calibri"/>
                          <a:ea typeface="Calibri"/>
                          <a:cs typeface="Times New Roman"/>
                        </a:rPr>
                        <a:t>N</a:t>
                      </a:r>
                      <a:r>
                        <a:rPr lang="en-US" sz="1800" i="1" baseline="-25000">
                          <a:latin typeface="Calibri"/>
                          <a:ea typeface="Calibri"/>
                          <a:cs typeface="Times New Roman"/>
                        </a:rPr>
                        <a:t>b</a:t>
                      </a:r>
                      <a:r>
                        <a:rPr lang="en-US" sz="1800" i="1">
                          <a:latin typeface="Calibri"/>
                          <a:ea typeface="Calibri"/>
                          <a:cs typeface="Times New Roman"/>
                        </a:rPr>
                        <a:t>/N</a:t>
                      </a:r>
                      <a:r>
                        <a:rPr lang="en-US" sz="1800" i="1" baseline="-25000">
                          <a:latin typeface="Calibri"/>
                          <a:ea typeface="Calibri"/>
                          <a:cs typeface="Times New Roman"/>
                        </a:rPr>
                        <a:t>b,thr</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3333FF"/>
                          </a:solidFill>
                          <a:latin typeface="Calibri"/>
                        </a:rPr>
                        <a:t>0.89</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333FF"/>
                          </a:solidFill>
                          <a:latin typeface="Calibri"/>
                          <a:ea typeface="Calibri"/>
                          <a:cs typeface="Times New Roman"/>
                        </a:rPr>
                        <a:t>0.35</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3333FF"/>
                          </a:solidFill>
                          <a:latin typeface="Calibri"/>
                        </a:rPr>
                        <a:t>0.83</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3333FF"/>
                          </a:solidFill>
                          <a:latin typeface="Calibri"/>
                        </a:rPr>
                        <a:t>0.86</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latin typeface="Symbol"/>
                        </a:rPr>
                        <a:t>L</a:t>
                      </a:r>
                      <a:r>
                        <a:rPr lang="en-US" sz="1800" i="1">
                          <a:latin typeface="Calibri"/>
                        </a:rPr>
                        <a:t>b</a:t>
                      </a:r>
                      <a:r>
                        <a:rPr lang="en-US" sz="1800">
                          <a:latin typeface="Symbol"/>
                        </a:rPr>
                        <a:t>/r</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1.19</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333FF"/>
                          </a:solidFill>
                          <a:latin typeface="Calibri"/>
                          <a:ea typeface="Calibri"/>
                          <a:cs typeface="Times New Roman"/>
                        </a:rPr>
                        <a:t>0.69</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3333FF"/>
                          </a:solidFill>
                          <a:latin typeface="Calibri"/>
                        </a:rPr>
                        <a:t>0.40</a:t>
                      </a:r>
                      <a:endParaRPr lang="en-US" sz="18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solidFill>
                            <a:srgbClr val="3333FF"/>
                          </a:solidFill>
                          <a:latin typeface="Calibri"/>
                        </a:rPr>
                        <a:t>0.71</a:t>
                      </a:r>
                      <a:endParaRPr lang="en-US" sz="18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0" y="0"/>
            <a:ext cx="8698792" cy="461665"/>
          </a:xfrm>
          <a:prstGeom prst="rect">
            <a:avLst/>
          </a:prstGeom>
          <a:noFill/>
        </p:spPr>
        <p:txBody>
          <a:bodyPr wrap="none" rtlCol="0">
            <a:spAutoFit/>
          </a:bodyPr>
          <a:lstStyle/>
          <a:p>
            <a:r>
              <a:rPr lang="en-US" sz="2400" b="1" dirty="0" smtClean="0">
                <a:solidFill>
                  <a:srgbClr val="0000FF"/>
                </a:solidFill>
              </a:rPr>
              <a:t>Stupakov-Heifets formulae </a:t>
            </a:r>
            <a:r>
              <a:rPr lang="en-US" sz="2400" dirty="0" smtClean="0">
                <a:solidFill>
                  <a:srgbClr val="0000FF"/>
                </a:solidFill>
              </a:rPr>
              <a:t>[1,2] </a:t>
            </a:r>
            <a:r>
              <a:rPr lang="en-US" sz="2400" b="1" dirty="0" smtClean="0">
                <a:solidFill>
                  <a:srgbClr val="0000FF"/>
                </a:solidFill>
              </a:rPr>
              <a:t>evaluated for several storage rings</a:t>
            </a:r>
            <a:endParaRPr lang="en-US" sz="2400" b="1" dirty="0">
              <a:solidFill>
                <a:srgbClr val="0000FF"/>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a:xfrm>
            <a:off x="381000" y="0"/>
            <a:ext cx="8229600" cy="1143000"/>
          </a:xfrm>
        </p:spPr>
        <p:txBody>
          <a:bodyPr/>
          <a:lstStyle/>
          <a:p>
            <a:r>
              <a:rPr lang="en-US" smtClean="0"/>
              <a:t>Bane-Cai-Stupakov result (2010)</a:t>
            </a:r>
          </a:p>
        </p:txBody>
      </p:sp>
      <p:sp>
        <p:nvSpPr>
          <p:cNvPr id="98307"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8308" name="Rectangle 3"/>
          <p:cNvSpPr>
            <a:spLocks noChangeArrowheads="1"/>
          </p:cNvSpPr>
          <p:nvPr/>
        </p:nvSpPr>
        <p:spPr bwMode="auto">
          <a:xfrm>
            <a:off x="0" y="87630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8309"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8310" name="Rectangle 6"/>
          <p:cNvSpPr>
            <a:spLocks noChangeArrowheads="1"/>
          </p:cNvSpPr>
          <p:nvPr/>
        </p:nvSpPr>
        <p:spPr bwMode="auto">
          <a:xfrm>
            <a:off x="0" y="704850"/>
            <a:ext cx="9144000" cy="0"/>
          </a:xfrm>
          <a:prstGeom prst="rect">
            <a:avLst/>
          </a:prstGeom>
          <a:noFill/>
          <a:ln w="9525">
            <a:noFill/>
            <a:miter lim="800000"/>
            <a:headEnd/>
            <a:tailEnd/>
          </a:ln>
        </p:spPr>
        <p:txBody>
          <a:bodyPr wrap="none" anchor="ctr">
            <a:spAutoFit/>
          </a:bodyPr>
          <a:lstStyle/>
          <a:p>
            <a:pPr algn="ctr" fontAlgn="base">
              <a:spcBef>
                <a:spcPct val="0"/>
              </a:spcBef>
              <a:spcAft>
                <a:spcPct val="0"/>
              </a:spcAft>
            </a:pPr>
            <a:r>
              <a:rPr lang="en-US" sz="1100" smtClean="0">
                <a:solidFill>
                  <a:prstClr val="black"/>
                </a:solidFill>
                <a:cs typeface="Times New Roman" pitchFamily="18" charset="0"/>
              </a:rPr>
              <a:t> .</a:t>
            </a:r>
            <a:endParaRPr lang="en-US" smtClean="0">
              <a:solidFill>
                <a:prstClr val="black"/>
              </a:solidFill>
              <a:latin typeface="Arial" pitchFamily="34" charset="0"/>
            </a:endParaRPr>
          </a:p>
        </p:txBody>
      </p:sp>
      <p:sp>
        <p:nvSpPr>
          <p:cNvPr id="98311"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8312" name="Rectangle 1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8313" name="Rectangle 11"/>
          <p:cNvSpPr>
            <a:spLocks noChangeArrowheads="1"/>
          </p:cNvSpPr>
          <p:nvPr/>
        </p:nvSpPr>
        <p:spPr bwMode="auto">
          <a:xfrm>
            <a:off x="0" y="904875"/>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8314" name="Rectangle 1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8315" name="Rectangle 14"/>
          <p:cNvSpPr>
            <a:spLocks noChangeArrowheads="1"/>
          </p:cNvSpPr>
          <p:nvPr/>
        </p:nvSpPr>
        <p:spPr bwMode="auto">
          <a:xfrm>
            <a:off x="0" y="847725"/>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831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sp>
        <p:nvSpPr>
          <p:cNvPr id="98318" name="Rectangle 3"/>
          <p:cNvSpPr>
            <a:spLocks noChangeArrowheads="1"/>
          </p:cNvSpPr>
          <p:nvPr/>
        </p:nvSpPr>
        <p:spPr bwMode="auto">
          <a:xfrm>
            <a:off x="0" y="91440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smtClean="0">
              <a:solidFill>
                <a:prstClr val="black"/>
              </a:solidFill>
              <a:latin typeface="Arial" pitchFamily="34" charset="0"/>
            </a:endParaRPr>
          </a:p>
        </p:txBody>
      </p:sp>
      <p:pic>
        <p:nvPicPr>
          <p:cNvPr id="98319" name="Picture 14" descr="figure-CSR-IPAC2010-Cai.jpg"/>
          <p:cNvPicPr>
            <a:picLocks noChangeAspect="1"/>
          </p:cNvPicPr>
          <p:nvPr/>
        </p:nvPicPr>
        <p:blipFill>
          <a:blip r:embed="rId3" cstate="print"/>
          <a:srcRect/>
          <a:stretch>
            <a:fillRect/>
          </a:stretch>
        </p:blipFill>
        <p:spPr bwMode="auto">
          <a:xfrm>
            <a:off x="1295400" y="2209800"/>
            <a:ext cx="4856347" cy="4191000"/>
          </a:xfrm>
          <a:prstGeom prst="rect">
            <a:avLst/>
          </a:prstGeom>
          <a:noFill/>
          <a:ln w="9525">
            <a:noFill/>
            <a:miter lim="800000"/>
            <a:headEnd/>
            <a:tailEnd/>
          </a:ln>
        </p:spPr>
      </p:pic>
      <p:sp>
        <p:nvSpPr>
          <p:cNvPr id="16" name="TextBox 15"/>
          <p:cNvSpPr txBox="1"/>
          <p:nvPr/>
        </p:nvSpPr>
        <p:spPr>
          <a:xfrm>
            <a:off x="6553200" y="2133600"/>
            <a:ext cx="2317814" cy="707886"/>
          </a:xfrm>
          <a:prstGeom prst="rect">
            <a:avLst/>
          </a:prstGeom>
          <a:noFill/>
        </p:spPr>
        <p:txBody>
          <a:bodyPr wrap="none" rtlCol="0">
            <a:spAutoFit/>
          </a:bodyPr>
          <a:lstStyle/>
          <a:p>
            <a:r>
              <a:rPr lang="en-US" sz="2000" b="1" dirty="0" smtClean="0">
                <a:solidFill>
                  <a:srgbClr val="0000FF"/>
                </a:solidFill>
              </a:rPr>
              <a:t>shielding effects</a:t>
            </a:r>
          </a:p>
          <a:p>
            <a:r>
              <a:rPr lang="en-US" sz="2000" b="1" dirty="0" smtClean="0">
                <a:solidFill>
                  <a:srgbClr val="0000FF"/>
                </a:solidFill>
              </a:rPr>
              <a:t>[two parallel plates]</a:t>
            </a:r>
            <a:endParaRPr lang="en-US" sz="2000" b="1" dirty="0">
              <a:solidFill>
                <a:srgbClr val="0000FF"/>
              </a:solidFill>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361" name="Object 1"/>
          <p:cNvGraphicFramePr>
            <a:graphicFrameLocks noChangeAspect="1"/>
          </p:cNvGraphicFramePr>
          <p:nvPr/>
        </p:nvGraphicFramePr>
        <p:xfrm>
          <a:off x="762000" y="1066800"/>
          <a:ext cx="7696200" cy="1241323"/>
        </p:xfrm>
        <a:graphic>
          <a:graphicData uri="http://schemas.openxmlformats.org/presentationml/2006/ole">
            <p:oleObj spid="_x0000_s15361" name="Equation" r:id="rId4" imgW="2946400" imgH="482600" progId="Equation.3">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4000" cy="6804660"/>
        </p:xfrm>
        <a:graphic>
          <a:graphicData uri="http://schemas.openxmlformats.org/drawingml/2006/table">
            <a:tbl>
              <a:tblPr/>
              <a:tblGrid>
                <a:gridCol w="3042087"/>
                <a:gridCol w="1176497"/>
                <a:gridCol w="1176497"/>
                <a:gridCol w="924391"/>
                <a:gridCol w="919528"/>
                <a:gridCol w="914400"/>
                <a:gridCol w="98890"/>
                <a:gridCol w="891710"/>
              </a:tblGrid>
              <a:tr h="240781">
                <a:tc rowSpan="2">
                  <a:txBody>
                    <a:bodyPr/>
                    <a:lstStyle/>
                    <a:p>
                      <a:pP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spcAft>
                          <a:spcPts val="0"/>
                        </a:spcAft>
                      </a:pPr>
                      <a:r>
                        <a:rPr lang="en-US" sz="1800" dirty="0" smtClean="0">
                          <a:latin typeface="Calibri"/>
                        </a:rPr>
                        <a:t>SuperKEKB </a:t>
                      </a:r>
                      <a:r>
                        <a:rPr lang="en-US" sz="1800" dirty="0">
                          <a:latin typeface="Calibri"/>
                        </a:rPr>
                        <a:t>LER</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spcAft>
                          <a:spcPts val="0"/>
                        </a:spcAft>
                      </a:pPr>
                      <a:r>
                        <a:rPr lang="en-US" sz="1800" dirty="0" smtClean="0">
                          <a:latin typeface="Calibri"/>
                        </a:rPr>
                        <a:t>SuperKEKB </a:t>
                      </a:r>
                      <a:r>
                        <a:rPr lang="en-US" sz="1800" dirty="0">
                          <a:latin typeface="Calibri"/>
                        </a:rPr>
                        <a:t>HER</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spcAft>
                          <a:spcPts val="0"/>
                        </a:spcAft>
                      </a:pPr>
                      <a:r>
                        <a:rPr lang="en-US" sz="1800" dirty="0" smtClean="0">
                          <a:latin typeface="Calibri"/>
                        </a:rPr>
                        <a:t>SuperB </a:t>
                      </a:r>
                      <a:r>
                        <a:rPr lang="en-US" sz="1800" dirty="0">
                          <a:latin typeface="Calibri"/>
                        </a:rPr>
                        <a:t>LER</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spcAft>
                          <a:spcPts val="0"/>
                        </a:spcAft>
                      </a:pPr>
                      <a:r>
                        <a:rPr lang="en-US" sz="1800" dirty="0" smtClean="0">
                          <a:latin typeface="Calibri"/>
                        </a:rPr>
                        <a:t>SuperB </a:t>
                      </a:r>
                      <a:r>
                        <a:rPr lang="en-US" sz="1800" dirty="0">
                          <a:latin typeface="Calibri"/>
                        </a:rPr>
                        <a:t>HER</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US" sz="1800">
                          <a:latin typeface="Calibri"/>
                        </a:rPr>
                        <a:t>CLIC DR</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4078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gridSpan="2">
                  <a:txBody>
                    <a:bodyPr/>
                    <a:lstStyle/>
                    <a:p>
                      <a:pPr>
                        <a:spcAft>
                          <a:spcPts val="0"/>
                        </a:spcAft>
                      </a:pPr>
                      <a:r>
                        <a:rPr lang="en-US" sz="1800">
                          <a:latin typeface="Calibri"/>
                        </a:rPr>
                        <a:t>2009</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1800">
                          <a:latin typeface="Calibri"/>
                        </a:rPr>
                        <a:t>2010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81">
                <a:tc>
                  <a:txBody>
                    <a:bodyPr/>
                    <a:lstStyle/>
                    <a:p>
                      <a:pPr>
                        <a:spcAft>
                          <a:spcPts val="0"/>
                        </a:spcAft>
                      </a:pPr>
                      <a:r>
                        <a:rPr lang="en-US" sz="1800">
                          <a:latin typeface="Calibri"/>
                        </a:rPr>
                        <a:t>beam energy [GeV]</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4</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7</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4.18</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6.7</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US" sz="1800">
                          <a:latin typeface="Calibri"/>
                        </a:rPr>
                        <a:t>2.86</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40781">
                <a:tc>
                  <a:txBody>
                    <a:bodyPr/>
                    <a:lstStyle/>
                    <a:p>
                      <a:pPr>
                        <a:spcAft>
                          <a:spcPts val="0"/>
                        </a:spcAft>
                      </a:pPr>
                      <a:r>
                        <a:rPr lang="en-US" sz="1800">
                          <a:latin typeface="Calibri"/>
                        </a:rPr>
                        <a:t>slip factor </a:t>
                      </a:r>
                      <a:r>
                        <a:rPr lang="en-US" sz="1800">
                          <a:latin typeface="Symbol"/>
                        </a:rPr>
                        <a:t>h</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0.000274</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0.000188</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0.00042</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Calibri"/>
                        </a:rPr>
                        <a:t>0.0004</a:t>
                      </a:r>
                      <a:endParaRPr lang="en-US" sz="1800" dirty="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6.5x10</a:t>
                      </a:r>
                      <a:r>
                        <a:rPr lang="en-US" sz="1800" baseline="30000">
                          <a:latin typeface="Calibri"/>
                        </a:rPr>
                        <a:t>-5</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dirty="0">
                          <a:latin typeface="Calibri"/>
                        </a:rPr>
                        <a:t>8x10</a:t>
                      </a:r>
                      <a:r>
                        <a:rPr lang="en-US" sz="1800" baseline="30000" dirty="0">
                          <a:latin typeface="Calibri"/>
                        </a:rPr>
                        <a:t>-5</a:t>
                      </a:r>
                      <a:endParaRPr lang="en-US" sz="1800" dirty="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81">
                <a:tc>
                  <a:txBody>
                    <a:bodyPr/>
                    <a:lstStyle/>
                    <a:p>
                      <a:pPr>
                        <a:spcAft>
                          <a:spcPts val="0"/>
                        </a:spcAft>
                      </a:pPr>
                      <a:r>
                        <a:rPr lang="en-US" sz="1800" dirty="0">
                          <a:latin typeface="Calibri"/>
                        </a:rPr>
                        <a:t>rms </a:t>
                      </a:r>
                      <a:r>
                        <a:rPr lang="en-US" sz="1800" dirty="0" smtClean="0">
                          <a:latin typeface="Calibri"/>
                        </a:rPr>
                        <a:t>mom.</a:t>
                      </a:r>
                      <a:r>
                        <a:rPr lang="en-US" sz="1800" baseline="0" dirty="0" smtClean="0">
                          <a:latin typeface="Calibri"/>
                        </a:rPr>
                        <a:t> </a:t>
                      </a:r>
                      <a:r>
                        <a:rPr lang="en-US" sz="1800" dirty="0" smtClean="0">
                          <a:latin typeface="Calibri"/>
                        </a:rPr>
                        <a:t>spread  </a:t>
                      </a:r>
                      <a:r>
                        <a:rPr lang="en-US" sz="1800" dirty="0" err="1">
                          <a:latin typeface="Symbol"/>
                        </a:rPr>
                        <a:t>s</a:t>
                      </a:r>
                      <a:r>
                        <a:rPr lang="en-US" sz="1800" baseline="-25000" dirty="0" err="1">
                          <a:latin typeface="Symbol"/>
                        </a:rPr>
                        <a:t>d</a:t>
                      </a:r>
                      <a:r>
                        <a:rPr lang="en-US" sz="1800" baseline="-25000" dirty="0" err="1">
                          <a:latin typeface="Calibri"/>
                        </a:rPr>
                        <a:t>,rms</a:t>
                      </a:r>
                      <a:r>
                        <a:rPr lang="en-US" sz="1800" baseline="-25000" dirty="0">
                          <a:latin typeface="Calibri"/>
                        </a:rPr>
                        <a:t> </a:t>
                      </a:r>
                      <a:r>
                        <a:rPr lang="en-US" sz="1800" dirty="0">
                          <a:latin typeface="Calibri"/>
                        </a:rPr>
                        <a:t>[%]</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0.08</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0.065</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0.066</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0.062</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0.11</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a:latin typeface="Calibri"/>
                        </a:rPr>
                        <a:t>0.13</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81">
                <a:tc>
                  <a:txBody>
                    <a:bodyPr/>
                    <a:lstStyle/>
                    <a:p>
                      <a:pPr>
                        <a:spcAft>
                          <a:spcPts val="0"/>
                        </a:spcAft>
                      </a:pPr>
                      <a:r>
                        <a:rPr lang="en-US" sz="1800">
                          <a:latin typeface="Calibri"/>
                        </a:rPr>
                        <a:t>bunch population [10</a:t>
                      </a:r>
                      <a:r>
                        <a:rPr lang="en-US" sz="1800" baseline="30000">
                          <a:latin typeface="Calibri"/>
                        </a:rPr>
                        <a:t>9</a:t>
                      </a:r>
                      <a:r>
                        <a:rPr lang="en-US" sz="1800">
                          <a:latin typeface="Calibri"/>
                        </a:rPr>
                        <a:t>]</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90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65</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57.4</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57.4</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US" sz="1800">
                          <a:latin typeface="Calibri"/>
                        </a:rPr>
                        <a:t>4.1</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40781">
                <a:tc>
                  <a:txBody>
                    <a:bodyPr/>
                    <a:lstStyle/>
                    <a:p>
                      <a:pPr>
                        <a:spcAft>
                          <a:spcPts val="0"/>
                        </a:spcAft>
                      </a:pPr>
                      <a:r>
                        <a:rPr lang="en-US" sz="1800">
                          <a:latin typeface="Calibri"/>
                        </a:rPr>
                        <a:t>circumference </a:t>
                      </a:r>
                      <a:r>
                        <a:rPr lang="en-US" sz="1800" i="1">
                          <a:latin typeface="Calibri"/>
                        </a:rPr>
                        <a:t>C</a:t>
                      </a:r>
                      <a:r>
                        <a:rPr lang="en-US" sz="1800">
                          <a:latin typeface="Calibri"/>
                        </a:rPr>
                        <a:t> [m]</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3016</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3016</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1258 </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1258</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493</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dirty="0">
                          <a:latin typeface="Calibri"/>
                        </a:rPr>
                        <a:t>421</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60">
                <a:tc>
                  <a:txBody>
                    <a:bodyPr/>
                    <a:lstStyle/>
                    <a:p>
                      <a:pPr>
                        <a:spcAft>
                          <a:spcPts val="0"/>
                        </a:spcAft>
                      </a:pPr>
                      <a:r>
                        <a:rPr lang="en-US" sz="1800">
                          <a:latin typeface="Calibri"/>
                        </a:rPr>
                        <a:t>bending radius </a:t>
                      </a:r>
                      <a:r>
                        <a:rPr lang="en-US" sz="1800">
                          <a:latin typeface="Symbol"/>
                        </a:rPr>
                        <a:t>r </a:t>
                      </a:r>
                      <a:r>
                        <a:rPr lang="en-US" sz="1800">
                          <a:latin typeface="Calibri"/>
                        </a:rPr>
                        <a:t>[m]</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73.3</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104.5</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Calibri"/>
                        </a:rPr>
                        <a:t>29.3</a:t>
                      </a:r>
                      <a:endParaRPr lang="en-US" sz="1800" dirty="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smtClean="0">
                          <a:latin typeface="Calibri"/>
                        </a:rPr>
                        <a:t>80.5</a:t>
                      </a:r>
                      <a:endParaRPr lang="en-US" sz="1800" dirty="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6.9</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a:latin typeface="Calibri"/>
                        </a:rPr>
                        <a:t>6.84</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81">
                <a:tc>
                  <a:txBody>
                    <a:bodyPr/>
                    <a:lstStyle/>
                    <a:p>
                      <a:pPr>
                        <a:spcAft>
                          <a:spcPts val="0"/>
                        </a:spcAft>
                      </a:pPr>
                      <a:r>
                        <a:rPr lang="de-DE" sz="1800">
                          <a:latin typeface="Calibri"/>
                        </a:rPr>
                        <a:t>vert. beam pipe radius </a:t>
                      </a:r>
                      <a:r>
                        <a:rPr lang="de-DE" sz="1800" i="1">
                          <a:latin typeface="Calibri"/>
                        </a:rPr>
                        <a:t>b </a:t>
                      </a:r>
                      <a:r>
                        <a:rPr lang="de-DE" sz="1800">
                          <a:latin typeface="Calibri"/>
                        </a:rPr>
                        <a:t>[cm]</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1800">
                          <a:latin typeface="Calibri"/>
                        </a:rPr>
                        <a:t>4.7</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2.5</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1800">
                          <a:latin typeface="Calibri"/>
                        </a:rPr>
                        <a:t>2.0</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1800">
                          <a:latin typeface="Calibri"/>
                        </a:rPr>
                        <a:t>2.5</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1800">
                          <a:latin typeface="Calibri"/>
                        </a:rPr>
                        <a:t>0.9</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de-DE" sz="1800">
                          <a:latin typeface="Calibri"/>
                        </a:rPr>
                        <a:t>1.0</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81">
                <a:tc>
                  <a:txBody>
                    <a:bodyPr/>
                    <a:lstStyle/>
                    <a:p>
                      <a:pPr>
                        <a:spcAft>
                          <a:spcPts val="0"/>
                        </a:spcAft>
                      </a:pPr>
                      <a:r>
                        <a:rPr lang="en-US" sz="1800">
                          <a:latin typeface="Calibri"/>
                        </a:rPr>
                        <a:t>Stupakov-Heifets parameter </a:t>
                      </a:r>
                      <a:r>
                        <a:rPr lang="en-US" sz="1800">
                          <a:latin typeface="Symbol"/>
                        </a:rPr>
                        <a:t>L</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1864</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3333FF"/>
                          </a:solidFill>
                          <a:latin typeface="Calibri"/>
                        </a:rPr>
                        <a:t>2905</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3333FF"/>
                          </a:solidFill>
                          <a:latin typeface="Calibri"/>
                        </a:rPr>
                        <a:t>1254</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3333FF"/>
                          </a:solidFill>
                          <a:latin typeface="Calibri"/>
                        </a:rPr>
                        <a:t>2557</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915</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b="1">
                          <a:solidFill>
                            <a:srgbClr val="0000FF"/>
                          </a:solidFill>
                          <a:latin typeface="Calibri"/>
                        </a:rPr>
                        <a:t>387</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81">
                <a:tc>
                  <a:txBody>
                    <a:bodyPr/>
                    <a:lstStyle/>
                    <a:p>
                      <a:pPr>
                        <a:spcAft>
                          <a:spcPts val="0"/>
                        </a:spcAft>
                      </a:pPr>
                      <a:r>
                        <a:rPr lang="en-US" sz="1800">
                          <a:latin typeface="Symbol"/>
                        </a:rPr>
                        <a:t>r</a:t>
                      </a:r>
                      <a:r>
                        <a:rPr lang="en-US" sz="1800" i="1">
                          <a:latin typeface="Calibri"/>
                        </a:rPr>
                        <a:t>/b</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1560</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4180</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1465</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3220</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767</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b="1">
                          <a:latin typeface="Calibri"/>
                        </a:rPr>
                        <a:t>684</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81">
                <a:tc>
                  <a:txBody>
                    <a:bodyPr/>
                    <a:lstStyle/>
                    <a:p>
                      <a:pPr>
                        <a:spcAft>
                          <a:spcPts val="0"/>
                        </a:spcAft>
                      </a:pPr>
                      <a:r>
                        <a:rPr lang="en-US" sz="1800">
                          <a:latin typeface="Symbol"/>
                        </a:rPr>
                        <a:t>s</a:t>
                      </a:r>
                      <a:r>
                        <a:rPr lang="en-US" sz="1800" i="1" baseline="-25000">
                          <a:latin typeface="Calibri"/>
                        </a:rPr>
                        <a:t>z </a:t>
                      </a:r>
                      <a:r>
                        <a:rPr lang="en-US" sz="1800">
                          <a:latin typeface="Calibri"/>
                        </a:rPr>
                        <a:t>[cm]</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0.6</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0.5</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0.5</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0.5</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0.1</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b="1">
                          <a:solidFill>
                            <a:srgbClr val="FF0000"/>
                          </a:solidFill>
                          <a:latin typeface="Calibri"/>
                        </a:rPr>
                        <a:t>0.16</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81">
                <a:tc>
                  <a:txBody>
                    <a:bodyPr/>
                    <a:lstStyle/>
                    <a:p>
                      <a:pPr>
                        <a:spcAft>
                          <a:spcPts val="0"/>
                        </a:spcAft>
                      </a:pPr>
                      <a:r>
                        <a:rPr lang="en-US" sz="1800">
                          <a:latin typeface="Symbol"/>
                        </a:rPr>
                        <a:t>r</a:t>
                      </a:r>
                      <a:r>
                        <a:rPr lang="en-US" sz="1800">
                          <a:latin typeface="Calibri"/>
                        </a:rPr>
                        <a:t>/(2 </a:t>
                      </a:r>
                      <a:r>
                        <a:rPr lang="en-US" sz="1800">
                          <a:latin typeface="Symbol"/>
                        </a:rPr>
                        <a:t>L</a:t>
                      </a:r>
                      <a:r>
                        <a:rPr lang="en-US" sz="1800" baseline="30000">
                          <a:latin typeface="Calibri"/>
                        </a:rPr>
                        <a:t>3/2</a:t>
                      </a:r>
                      <a:r>
                        <a:rPr lang="en-US" sz="1800">
                          <a:latin typeface="Calibri"/>
                        </a:rPr>
                        <a:t>) [cm]</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0.05</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0.03</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0.03</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0.03</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latin typeface="Calibri"/>
                        </a:rPr>
                        <a:t>0.01</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b="1">
                          <a:latin typeface="Calibri"/>
                        </a:rPr>
                        <a:t>0.04</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81">
                <a:tc>
                  <a:txBody>
                    <a:bodyPr/>
                    <a:lstStyle/>
                    <a:p>
                      <a:pPr>
                        <a:spcAft>
                          <a:spcPts val="0"/>
                        </a:spcAft>
                      </a:pPr>
                      <a:r>
                        <a:rPr lang="en-US" sz="1800" i="1">
                          <a:latin typeface="Calibri"/>
                        </a:rPr>
                        <a:t>N</a:t>
                      </a:r>
                      <a:r>
                        <a:rPr lang="en-US" sz="1800" i="1" baseline="-25000">
                          <a:latin typeface="Calibri"/>
                        </a:rPr>
                        <a:t>b</a:t>
                      </a:r>
                      <a:r>
                        <a:rPr lang="en-US" sz="1800" i="1">
                          <a:latin typeface="Calibri"/>
                        </a:rPr>
                        <a:t>r</a:t>
                      </a:r>
                      <a:r>
                        <a:rPr lang="en-US" sz="1800" baseline="-25000">
                          <a:latin typeface="Calibri"/>
                        </a:rPr>
                        <a:t>0</a:t>
                      </a:r>
                      <a:r>
                        <a:rPr lang="en-US" sz="1800">
                          <a:latin typeface="Calibri"/>
                        </a:rPr>
                        <a:t>/((2</a:t>
                      </a:r>
                      <a:r>
                        <a:rPr lang="en-US" sz="1800">
                          <a:latin typeface="Symbol"/>
                        </a:rPr>
                        <a:t>p</a:t>
                      </a:r>
                      <a:r>
                        <a:rPr lang="en-US" sz="1800">
                          <a:latin typeface="Calibri"/>
                        </a:rPr>
                        <a:t>)</a:t>
                      </a:r>
                      <a:r>
                        <a:rPr lang="en-US" sz="1800" baseline="30000">
                          <a:latin typeface="Calibri"/>
                        </a:rPr>
                        <a:t>1/2</a:t>
                      </a:r>
                      <a:r>
                        <a:rPr lang="en-US" sz="1800">
                          <a:latin typeface="Symbol"/>
                        </a:rPr>
                        <a:t>s</a:t>
                      </a:r>
                      <a:r>
                        <a:rPr lang="en-US" sz="1800" i="1" baseline="-25000">
                          <a:latin typeface="Calibri"/>
                        </a:rPr>
                        <a:t>z</a:t>
                      </a:r>
                      <a:r>
                        <a:rPr lang="en-US" sz="1800">
                          <a:latin typeface="Symbol"/>
                        </a:rPr>
                        <a:t>s</a:t>
                      </a:r>
                      <a:r>
                        <a:rPr lang="en-US" sz="1800" baseline="-25000">
                          <a:latin typeface="Symbol"/>
                        </a:rPr>
                        <a:t>d</a:t>
                      </a:r>
                      <a:r>
                        <a:rPr lang="en-US" sz="1800">
                          <a:latin typeface="Calibri"/>
                        </a:rPr>
                        <a:t> </a:t>
                      </a:r>
                      <a:r>
                        <a:rPr lang="en-US" sz="1800">
                          <a:latin typeface="Symbol"/>
                        </a:rPr>
                        <a:t>g</a:t>
                      </a:r>
                      <a:r>
                        <a:rPr lang="en-US" sz="1800">
                          <a:latin typeface="Calibri"/>
                        </a:rPr>
                        <a:t>)</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0.0027</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0.0016</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0.0024</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0.0016</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0.0007</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a:latin typeface="Calibri"/>
                        </a:rPr>
                        <a:t>0.0004</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81">
                <a:tc>
                  <a:txBody>
                    <a:bodyPr/>
                    <a:lstStyle/>
                    <a:p>
                      <a:pPr>
                        <a:spcAft>
                          <a:spcPts val="0"/>
                        </a:spcAft>
                      </a:pPr>
                      <a:r>
                        <a:rPr lang="en-US" sz="1800">
                          <a:latin typeface="Symbol"/>
                        </a:rPr>
                        <a:t>b</a:t>
                      </a:r>
                      <a:r>
                        <a:rPr lang="en-US" sz="1800" baseline="-25000">
                          <a:latin typeface="Calibri"/>
                        </a:rPr>
                        <a:t>x </a:t>
                      </a:r>
                      <a:r>
                        <a:rPr lang="en-US" sz="1800">
                          <a:latin typeface="Calibri"/>
                        </a:rPr>
                        <a:t>at bend</a:t>
                      </a:r>
                      <a:r>
                        <a:rPr lang="en-US" sz="1800" baseline="-25000">
                          <a:latin typeface="Calibri"/>
                        </a:rPr>
                        <a:t> </a:t>
                      </a:r>
                      <a:r>
                        <a:rPr lang="en-US" sz="1800">
                          <a:latin typeface="Calibri"/>
                        </a:rPr>
                        <a:t>[m]</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6?</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US" sz="1800">
                          <a:latin typeface="Calibri"/>
                        </a:rPr>
                        <a:t>0.2</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40781">
                <a:tc>
                  <a:txBody>
                    <a:bodyPr/>
                    <a:lstStyle/>
                    <a:p>
                      <a:pPr>
                        <a:spcAft>
                          <a:spcPts val="0"/>
                        </a:spcAft>
                      </a:pPr>
                      <a:r>
                        <a:rPr lang="en-US" sz="1800">
                          <a:latin typeface="Symbol"/>
                        </a:rPr>
                        <a:t>e</a:t>
                      </a:r>
                      <a:r>
                        <a:rPr lang="en-US" sz="1800" baseline="-25000">
                          <a:latin typeface="Calibri"/>
                        </a:rPr>
                        <a:t>x </a:t>
                      </a:r>
                      <a:r>
                        <a:rPr lang="en-US" sz="1800">
                          <a:latin typeface="Calibri"/>
                        </a:rPr>
                        <a:t>[nm]</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3.2</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5.0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2.41</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US" sz="1800">
                          <a:latin typeface="Calibri"/>
                        </a:rPr>
                        <a:t>0.09</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40781">
                <a:tc>
                  <a:txBody>
                    <a:bodyPr/>
                    <a:lstStyle/>
                    <a:p>
                      <a:pPr>
                        <a:spcAft>
                          <a:spcPts val="0"/>
                        </a:spcAft>
                      </a:pPr>
                      <a:r>
                        <a:rPr lang="en-US" sz="1800">
                          <a:latin typeface="Symbol"/>
                        </a:rPr>
                        <a:t>s</a:t>
                      </a:r>
                      <a:r>
                        <a:rPr lang="en-US" sz="1800" baseline="-25000">
                          <a:latin typeface="Calibri"/>
                        </a:rPr>
                        <a:t>x </a:t>
                      </a:r>
                      <a:r>
                        <a:rPr lang="en-US" sz="1800">
                          <a:latin typeface="Calibri"/>
                        </a:rPr>
                        <a:t>at bend</a:t>
                      </a:r>
                      <a:r>
                        <a:rPr lang="en-US" sz="1800" baseline="-25000">
                          <a:latin typeface="Calibri"/>
                        </a:rPr>
                        <a:t> </a:t>
                      </a:r>
                      <a:r>
                        <a:rPr lang="en-US" sz="1800">
                          <a:latin typeface="Calibri"/>
                        </a:rPr>
                        <a:t>[</a:t>
                      </a:r>
                      <a:r>
                        <a:rPr lang="en-US" sz="1800">
                          <a:latin typeface="Symbol"/>
                        </a:rPr>
                        <a:t>m</a:t>
                      </a:r>
                      <a:r>
                        <a:rPr lang="en-US" sz="1800">
                          <a:latin typeface="Calibri"/>
                        </a:rPr>
                        <a:t>m]</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179</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224</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120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63</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US" sz="1800">
                          <a:latin typeface="Calibri"/>
                        </a:rPr>
                        <a:t>4</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40781">
                <a:tc>
                  <a:txBody>
                    <a:bodyPr/>
                    <a:lstStyle/>
                    <a:p>
                      <a:pPr>
                        <a:spcAft>
                          <a:spcPts val="0"/>
                        </a:spcAft>
                      </a:pPr>
                      <a:r>
                        <a:rPr lang="en-US" sz="1800">
                          <a:latin typeface="Symbol"/>
                        </a:rPr>
                        <a:t>r</a:t>
                      </a:r>
                      <a:r>
                        <a:rPr lang="en-US" sz="1800" baseline="30000">
                          <a:latin typeface="Symbol"/>
                        </a:rPr>
                        <a:t>4/3</a:t>
                      </a:r>
                      <a:r>
                        <a:rPr lang="en-US" sz="1800">
                          <a:latin typeface="Symbol"/>
                        </a:rPr>
                        <a:t>/(s</a:t>
                      </a:r>
                      <a:r>
                        <a:rPr lang="en-US" sz="1800" baseline="-25000">
                          <a:latin typeface="Calibri"/>
                        </a:rPr>
                        <a:t>x</a:t>
                      </a:r>
                      <a:r>
                        <a:rPr lang="en-US" sz="1800">
                          <a:latin typeface="Symbol"/>
                        </a:rPr>
                        <a:t>b</a:t>
                      </a:r>
                      <a:r>
                        <a:rPr lang="en-US" sz="1800" baseline="-25000">
                          <a:latin typeface="Calibri"/>
                        </a:rPr>
                        <a:t>x</a:t>
                      </a:r>
                      <a:r>
                        <a:rPr lang="en-US" sz="1800">
                          <a:latin typeface="Calibri"/>
                        </a:rPr>
                        <a:t>)</a:t>
                      </a:r>
                      <a:r>
                        <a:rPr lang="en-US" sz="1800" baseline="30000">
                          <a:latin typeface="Calibri"/>
                        </a:rPr>
                        <a:t>2/3</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20800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28800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11230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137900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146600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dirty="0">
                          <a:latin typeface="Calibri"/>
                        </a:rPr>
                        <a:t>144900</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81">
                <a:tc>
                  <a:txBody>
                    <a:bodyPr/>
                    <a:lstStyle/>
                    <a:p>
                      <a:pPr>
                        <a:spcAft>
                          <a:spcPts val="0"/>
                        </a:spcAft>
                      </a:pPr>
                      <a:r>
                        <a:rPr lang="en-US" sz="1800">
                          <a:latin typeface="Symbol"/>
                        </a:rPr>
                        <a:t>t</a:t>
                      </a:r>
                      <a:r>
                        <a:rPr lang="en-US" sz="1800" i="1" baseline="-25000">
                          <a:latin typeface="Calibri"/>
                        </a:rPr>
                        <a:t>x</a:t>
                      </a:r>
                      <a:r>
                        <a:rPr lang="en-US" sz="1800">
                          <a:latin typeface="Calibri"/>
                        </a:rPr>
                        <a:t> [ms]</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37?</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56?</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44</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29</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1.62</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800">
                          <a:latin typeface="Calibri"/>
                        </a:rPr>
                        <a:t>1.88</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898">
                <a:tc>
                  <a:txBody>
                    <a:bodyPr/>
                    <a:lstStyle/>
                    <a:p>
                      <a:pPr>
                        <a:spcAft>
                          <a:spcPts val="0"/>
                        </a:spcAft>
                      </a:pPr>
                      <a:r>
                        <a:rPr lang="en-US" sz="1800">
                          <a:latin typeface="Calibri"/>
                        </a:rPr>
                        <a:t>C</a:t>
                      </a:r>
                      <a:r>
                        <a:rPr lang="en-US" sz="1800">
                          <a:latin typeface="Symbol"/>
                        </a:rPr>
                        <a:t>03</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0.0128</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0.0003</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Calibri"/>
                          <a:ea typeface="Calibri"/>
                          <a:cs typeface="Times New Roman"/>
                        </a:rPr>
                        <a:t>0.0042</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Calibri"/>
                          <a:ea typeface="Calibri"/>
                          <a:cs typeface="Times New Roman"/>
                        </a:rPr>
                        <a:t>0.0001</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Calibri"/>
                          <a:ea typeface="Calibri"/>
                          <a:cs typeface="Times New Roman"/>
                        </a:rPr>
                        <a:t>0.0052</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800">
                          <a:latin typeface="Calibri"/>
                          <a:ea typeface="Calibri"/>
                          <a:cs typeface="Times New Roman"/>
                        </a:rPr>
                        <a:t>0.0001</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898">
                <a:tc>
                  <a:txBody>
                    <a:bodyPr/>
                    <a:lstStyle/>
                    <a:p>
                      <a:pPr>
                        <a:spcAft>
                          <a:spcPts val="0"/>
                        </a:spcAft>
                      </a:pPr>
                      <a:r>
                        <a:rPr lang="en-US" sz="1800">
                          <a:latin typeface="Calibri"/>
                        </a:rPr>
                        <a:t>Q</a:t>
                      </a:r>
                      <a:r>
                        <a:rPr lang="en-US" sz="1800" baseline="-25000">
                          <a:latin typeface="Calibri"/>
                        </a:rPr>
                        <a:t>s</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-0.025</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-0.025</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Calibri"/>
                          <a:ea typeface="Calibri"/>
                          <a:cs typeface="Times New Roman"/>
                        </a:rPr>
                        <a:t>-0.01</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Calibri"/>
                          <a:ea typeface="Calibri"/>
                          <a:cs typeface="Times New Roman"/>
                        </a:rPr>
                        <a:t>-0.01</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Calibri"/>
                          <a:ea typeface="Calibri"/>
                          <a:cs typeface="Times New Roman"/>
                        </a:rPr>
                        <a:t>-0.009</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800">
                          <a:latin typeface="Calibri"/>
                          <a:ea typeface="Calibri"/>
                          <a:cs typeface="Times New Roman"/>
                        </a:rPr>
                        <a:t>-0.0076</a:t>
                      </a: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744">
                <a:tc>
                  <a:txBody>
                    <a:bodyPr/>
                    <a:lstStyle/>
                    <a:p>
                      <a:pPr>
                        <a:spcAft>
                          <a:spcPts val="0"/>
                        </a:spcAft>
                      </a:pPr>
                      <a:r>
                        <a:rPr lang="en-US" sz="1800" i="1">
                          <a:latin typeface="Calibri"/>
                        </a:rPr>
                        <a:t>N</a:t>
                      </a:r>
                      <a:r>
                        <a:rPr lang="en-US" sz="1800" i="1" baseline="-25000">
                          <a:latin typeface="Calibri"/>
                        </a:rPr>
                        <a:t>b,thr</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Calibri"/>
                        </a:rPr>
                        <a:t>1.0x10</a:t>
                      </a:r>
                      <a:r>
                        <a:rPr lang="en-US" sz="1800" baseline="30000">
                          <a:latin typeface="Calibri"/>
                        </a:rPr>
                        <a:t>11</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Calibri"/>
                          <a:ea typeface="Calibri"/>
                          <a:cs typeface="Times New Roman"/>
                        </a:rPr>
                        <a:t>1.9x10</a:t>
                      </a:r>
                      <a:r>
                        <a:rPr lang="en-US" sz="1800" baseline="30000">
                          <a:latin typeface="Calibri"/>
                          <a:ea typeface="Calibri"/>
                          <a:cs typeface="Times New Roman"/>
                        </a:rPr>
                        <a:t>11</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Calibri"/>
                          <a:ea typeface="Calibri"/>
                          <a:cs typeface="Times New Roman"/>
                        </a:rPr>
                        <a:t>5.5x10</a:t>
                      </a:r>
                      <a:r>
                        <a:rPr lang="en-US" sz="1800" baseline="30000">
                          <a:latin typeface="Calibri"/>
                          <a:ea typeface="Calibri"/>
                          <a:cs typeface="Times New Roman"/>
                        </a:rPr>
                        <a:t>10</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Calibri"/>
                          <a:ea typeface="Calibri"/>
                          <a:cs typeface="Times New Roman"/>
                        </a:rPr>
                        <a:t>6.7x10</a:t>
                      </a:r>
                      <a:r>
                        <a:rPr lang="en-US" sz="1800" baseline="30000">
                          <a:latin typeface="Calibri"/>
                          <a:ea typeface="Calibri"/>
                          <a:cs typeface="Times New Roman"/>
                        </a:rPr>
                        <a:t>10</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latin typeface="Calibri"/>
                          <a:ea typeface="Calibri"/>
                          <a:cs typeface="Times New Roman"/>
                        </a:rPr>
                        <a:t>5.7x10</a:t>
                      </a:r>
                      <a:r>
                        <a:rPr lang="en-US" sz="1800" baseline="30000">
                          <a:latin typeface="Calibri"/>
                          <a:ea typeface="Calibri"/>
                          <a:cs typeface="Times New Roman"/>
                        </a:rPr>
                        <a:t>9</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800" dirty="0">
                          <a:latin typeface="Calibri"/>
                          <a:ea typeface="Calibri"/>
                          <a:cs typeface="Times New Roman"/>
                        </a:rPr>
                        <a:t>1.2x10</a:t>
                      </a:r>
                      <a:r>
                        <a:rPr lang="en-US" sz="1800" baseline="30000" dirty="0">
                          <a:latin typeface="Calibri"/>
                          <a:ea typeface="Calibri"/>
                          <a:cs typeface="Times New Roman"/>
                        </a:rPr>
                        <a:t>10</a:t>
                      </a:r>
                      <a:endParaRPr lang="en-US" sz="1800" dirty="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800" dirty="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898">
                <a:tc>
                  <a:txBody>
                    <a:bodyPr/>
                    <a:lstStyle/>
                    <a:p>
                      <a:pPr>
                        <a:spcAft>
                          <a:spcPts val="0"/>
                        </a:spcAft>
                      </a:pPr>
                      <a:r>
                        <a:rPr lang="en-US" sz="1800" i="1">
                          <a:latin typeface="Calibri"/>
                          <a:ea typeface="Calibri"/>
                          <a:cs typeface="Times New Roman"/>
                        </a:rPr>
                        <a:t>N</a:t>
                      </a:r>
                      <a:r>
                        <a:rPr lang="en-US" sz="1800" i="1" baseline="-25000">
                          <a:latin typeface="Calibri"/>
                          <a:ea typeface="Calibri"/>
                          <a:cs typeface="Times New Roman"/>
                        </a:rPr>
                        <a:t>b</a:t>
                      </a:r>
                      <a:r>
                        <a:rPr lang="en-US" sz="1800" i="1">
                          <a:latin typeface="Calibri"/>
                          <a:ea typeface="Calibri"/>
                          <a:cs typeface="Times New Roman"/>
                        </a:rPr>
                        <a:t>/N</a:t>
                      </a:r>
                      <a:r>
                        <a:rPr lang="en-US" sz="1800" i="1" baseline="-25000">
                          <a:latin typeface="Calibri"/>
                          <a:ea typeface="Calibri"/>
                          <a:cs typeface="Times New Roman"/>
                        </a:rPr>
                        <a:t>b,thr</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3333FF"/>
                          </a:solidFill>
                          <a:latin typeface="Calibri"/>
                        </a:rPr>
                        <a:t>0.89</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333FF"/>
                          </a:solidFill>
                          <a:latin typeface="Calibri"/>
                          <a:ea typeface="Calibri"/>
                          <a:cs typeface="Times New Roman"/>
                        </a:rPr>
                        <a:t>0.35</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FF0000"/>
                          </a:solidFill>
                          <a:latin typeface="Calibri"/>
                          <a:ea typeface="Calibri"/>
                          <a:cs typeface="Times New Roman"/>
                        </a:rPr>
                        <a:t>1.04</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333FF"/>
                          </a:solidFill>
                          <a:latin typeface="Calibri"/>
                          <a:ea typeface="Calibri"/>
                          <a:cs typeface="Times New Roman"/>
                        </a:rPr>
                        <a:t>0.85</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333FF"/>
                          </a:solidFill>
                          <a:latin typeface="Calibri"/>
                          <a:ea typeface="Calibri"/>
                          <a:cs typeface="Times New Roman"/>
                        </a:rPr>
                        <a:t>0.72</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800" b="1">
                          <a:solidFill>
                            <a:srgbClr val="3333FF"/>
                          </a:solidFill>
                          <a:latin typeface="Calibri"/>
                          <a:ea typeface="Calibri"/>
                          <a:cs typeface="Times New Roman"/>
                        </a:rPr>
                        <a:t>0.33</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898">
                <a:tc>
                  <a:txBody>
                    <a:bodyPr/>
                    <a:lstStyle/>
                    <a:p>
                      <a:pPr>
                        <a:spcAft>
                          <a:spcPts val="0"/>
                        </a:spcAft>
                      </a:pPr>
                      <a:r>
                        <a:rPr lang="en-US" sz="1800">
                          <a:latin typeface="Symbol"/>
                        </a:rPr>
                        <a:t>L</a:t>
                      </a:r>
                      <a:r>
                        <a:rPr lang="en-US" sz="1800" i="1">
                          <a:latin typeface="Calibri"/>
                        </a:rPr>
                        <a:t>b</a:t>
                      </a:r>
                      <a:r>
                        <a:rPr lang="en-US" sz="1800">
                          <a:latin typeface="Symbol"/>
                        </a:rPr>
                        <a:t>/r</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a:solidFill>
                            <a:srgbClr val="FF0000"/>
                          </a:solidFill>
                          <a:latin typeface="Calibri"/>
                        </a:rPr>
                        <a:t>1.19</a:t>
                      </a:r>
                      <a:endParaRPr lang="en-US" sz="1800">
                        <a:latin typeface="Calibri"/>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333FF"/>
                          </a:solidFill>
                          <a:latin typeface="Calibri"/>
                          <a:ea typeface="Calibri"/>
                          <a:cs typeface="Times New Roman"/>
                        </a:rPr>
                        <a:t>0.69</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333FF"/>
                          </a:solidFill>
                          <a:latin typeface="Calibri"/>
                          <a:ea typeface="Calibri"/>
                          <a:cs typeface="Times New Roman"/>
                        </a:rPr>
                        <a:t>0.86</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3333FF"/>
                          </a:solidFill>
                          <a:latin typeface="Calibri"/>
                          <a:ea typeface="Calibri"/>
                          <a:cs typeface="Times New Roman"/>
                        </a:rPr>
                        <a:t>0.79</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FF0000"/>
                          </a:solidFill>
                          <a:latin typeface="Calibri"/>
                          <a:ea typeface="Calibri"/>
                          <a:cs typeface="Times New Roman"/>
                        </a:rPr>
                        <a:t>1.19</a:t>
                      </a:r>
                      <a:endParaRPr lang="en-US" sz="180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800" b="1" dirty="0">
                          <a:solidFill>
                            <a:srgbClr val="0000FF"/>
                          </a:solidFill>
                          <a:latin typeface="Calibri"/>
                          <a:ea typeface="Calibri"/>
                          <a:cs typeface="Times New Roman"/>
                        </a:rPr>
                        <a:t>0.57</a:t>
                      </a:r>
                      <a:endParaRPr lang="en-US" sz="1800" dirty="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800" dirty="0">
                        <a:latin typeface="Calibri"/>
                        <a:ea typeface="Calibri"/>
                        <a:cs typeface="Times New Roman"/>
                      </a:endParaRPr>
                    </a:p>
                  </a:txBody>
                  <a:tcPr marL="61805" marR="61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0" y="152400"/>
            <a:ext cx="8998105" cy="63094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i="0" u="none" strike="noStrike" cap="none" normalizeH="0" baseline="0" dirty="0" smtClean="0">
                <a:ln>
                  <a:noFill/>
                </a:ln>
                <a:solidFill>
                  <a:srgbClr val="0000FF"/>
                </a:solidFill>
                <a:effectLst/>
                <a:latin typeface="Calibri" pitchFamily="34" charset="0"/>
                <a:ea typeface="Times New Roman" pitchFamily="18" charset="0"/>
                <a:cs typeface="Times New Roman" pitchFamily="18" charset="0"/>
              </a:rPr>
              <a:t>predictions from Stupakov-Heifets</a:t>
            </a:r>
            <a:r>
              <a:rPr kumimoji="0" lang="en-US" sz="3200" i="0" u="none" strike="noStrike" cap="none" normalizeH="0" dirty="0" smtClean="0">
                <a:ln>
                  <a:noFill/>
                </a:ln>
                <a:solidFill>
                  <a:srgbClr val="0000FF"/>
                </a:solidFill>
                <a:effectLst/>
                <a:latin typeface="Calibri" pitchFamily="34" charset="0"/>
                <a:ea typeface="Times New Roman" pitchFamily="18" charset="0"/>
                <a:cs typeface="Times New Roman" pitchFamily="18" charset="0"/>
              </a:rPr>
              <a:t> &amp; </a:t>
            </a:r>
            <a:r>
              <a:rPr lang="en-US" sz="3200" dirty="0" smtClean="0">
                <a:solidFill>
                  <a:srgbClr val="0000FF"/>
                </a:solidFill>
                <a:latin typeface="Calibri" pitchFamily="34" charset="0"/>
                <a:ea typeface="Times New Roman" pitchFamily="18" charset="0"/>
                <a:cs typeface="Times New Roman" pitchFamily="18" charset="0"/>
              </a:rPr>
              <a:t>Bane-Cai-Stupakov </a:t>
            </a:r>
            <a:r>
              <a:rPr kumimoji="0" lang="en-US" sz="3200" i="0" u="none" strike="noStrike" cap="none" normalizeH="0" baseline="0" dirty="0" smtClean="0">
                <a:ln>
                  <a:noFill/>
                </a:ln>
                <a:solidFill>
                  <a:srgbClr val="0000FF"/>
                </a:solidFill>
                <a:effectLst/>
                <a:latin typeface="Calibri" pitchFamily="34" charset="0"/>
                <a:ea typeface="Times New Roman" pitchFamily="18" charset="0"/>
                <a:cs typeface="Times New Roman" pitchFamily="18" charset="0"/>
              </a:rPr>
              <a:t>often similar, </a:t>
            </a:r>
            <a:r>
              <a:rPr kumimoji="0" lang="en-US" sz="3200" i="0" u="none" strike="noStrike" cap="none" normalizeH="0" baseline="0" dirty="0" smtClean="0">
                <a:ln>
                  <a:noFill/>
                </a:ln>
                <a:solidFill>
                  <a:srgbClr val="FF0000"/>
                </a:solidFill>
                <a:effectLst/>
                <a:latin typeface="Calibri" pitchFamily="34" charset="0"/>
                <a:ea typeface="Times New Roman" pitchFamily="18" charset="0"/>
                <a:cs typeface="Times New Roman" pitchFamily="18" charset="0"/>
              </a:rPr>
              <a:t>but not always!</a:t>
            </a:r>
          </a:p>
          <a:p>
            <a:pPr marL="0" marR="0" lvl="0" indent="0" algn="just" defTabSz="914400" rtl="0" eaLnBrk="1" fontAlgn="base" latinLnBrk="0" hangingPunct="1">
              <a:lnSpc>
                <a:spcPct val="100000"/>
              </a:lnSpc>
              <a:spcBef>
                <a:spcPct val="0"/>
              </a:spcBef>
              <a:spcAft>
                <a:spcPct val="0"/>
              </a:spcAft>
              <a:buClrTx/>
              <a:buSzTx/>
              <a:buFontTx/>
              <a:buNone/>
              <a:tabLst/>
            </a:pPr>
            <a:r>
              <a:rPr lang="en-US" sz="3200" dirty="0" smtClean="0">
                <a:latin typeface="Calibri" pitchFamily="34" charset="0"/>
                <a:ea typeface="Times New Roman" pitchFamily="18" charset="0"/>
                <a:cs typeface="Times New Roman" pitchFamily="18" charset="0"/>
              </a:rPr>
              <a:t> - e.g.</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for SuperB LER </a:t>
            </a:r>
            <a:r>
              <a:rPr kumimoji="0" lang="en-US" sz="3200" b="0" i="0" u="none" strike="noStrike" cap="none" normalizeH="0" baseline="0" dirty="0" smtClean="0">
                <a:ln>
                  <a:noFill/>
                </a:ln>
                <a:solidFill>
                  <a:schemeClr val="tx1"/>
                </a:solidFill>
                <a:effectLst/>
                <a:latin typeface="Symbol" pitchFamily="18" charset="2"/>
                <a:ea typeface="Times New Roman" pitchFamily="18" charset="0"/>
                <a:cs typeface="Times New Roman" pitchFamily="18" charset="0"/>
              </a:rPr>
              <a:t>r</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r>
              <a:rPr kumimoji="0" lang="en-US" sz="32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&lt;</a:t>
            </a:r>
            <a:r>
              <a:rPr kumimoji="0" lang="en-US" sz="3200" b="0" i="0" u="none" strike="noStrike" cap="none" normalizeH="0" baseline="0" dirty="0" smtClean="0">
                <a:ln>
                  <a:noFill/>
                </a:ln>
                <a:solidFill>
                  <a:schemeClr val="tx1"/>
                </a:solidFill>
                <a:effectLst/>
                <a:latin typeface="Symbol" pitchFamily="18" charset="2"/>
                <a:ea typeface="Times New Roman" pitchFamily="18" charset="0"/>
                <a:cs typeface="Times New Roman" pitchFamily="18" charset="0"/>
              </a:rPr>
              <a:t>L</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and, yet, the</a:t>
            </a:r>
            <a:r>
              <a:rPr kumimoji="0" lang="en-US" sz="3200" b="0"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Bane et al 	formula </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predicts instability. </a:t>
            </a:r>
          </a:p>
          <a:p>
            <a:pPr marL="0" marR="0" lvl="0" indent="0" algn="just" defTabSz="914400" rtl="0" eaLnBrk="1" fontAlgn="base" latinLnBrk="0" hangingPunct="1">
              <a:lnSpc>
                <a:spcPct val="100000"/>
              </a:lnSpc>
              <a:spcBef>
                <a:spcPct val="0"/>
              </a:spcBef>
              <a:spcAft>
                <a:spcPct val="0"/>
              </a:spcAft>
              <a:buClrTx/>
              <a:buSzTx/>
              <a:buFontTx/>
              <a:buNone/>
              <a:tabLst/>
            </a:pPr>
            <a:endParaRPr lang="en-US" sz="3200" dirty="0" smtClean="0">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FF"/>
                </a:solidFill>
                <a:effectLst/>
                <a:latin typeface="Calibri" pitchFamily="34" charset="0"/>
                <a:ea typeface="Times New Roman" pitchFamily="18" charset="0"/>
                <a:cs typeface="Times New Roman" pitchFamily="18" charset="0"/>
              </a:rPr>
              <a:t>2010 version of the CLIC DR more stable than the previous one</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both the shielding by the beam pipe and the finite bunch length will </a:t>
            </a:r>
            <a:r>
              <a:rPr kumimoji="0" lang="en-US" sz="3200" b="0" i="0" u="none" strike="noStrike" cap="none" normalizeH="0" baseline="0" dirty="0" smtClean="0">
                <a:ln>
                  <a:noFill/>
                </a:ln>
                <a:solidFill>
                  <a:srgbClr val="0000FF"/>
                </a:solidFill>
                <a:effectLst/>
                <a:latin typeface="Calibri" pitchFamily="34" charset="0"/>
                <a:ea typeface="Calibri" pitchFamily="34" charset="0"/>
                <a:cs typeface="Times New Roman" pitchFamily="18" charset="0"/>
              </a:rPr>
              <a:t>prevent any CSR microbunching instability in the KEKB Damping Ring</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r>
              <a:rPr kumimoji="0" lang="en-US" sz="32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US" sz="3200" b="0" i="0" u="none" strike="noStrike" cap="none" normalizeH="0" baseline="0" dirty="0" smtClean="0">
                <a:ln>
                  <a:noFill/>
                </a:ln>
                <a:solidFill>
                  <a:srgbClr val="0000FF"/>
                </a:solidFill>
                <a:effectLst/>
                <a:latin typeface="Calibri" pitchFamily="34" charset="0"/>
                <a:ea typeface="Calibri" pitchFamily="34" charset="0"/>
                <a:cs typeface="Times New Roman" pitchFamily="18" charset="0"/>
              </a:rPr>
              <a:t>the instability is also unlikely to appear in the ATF for present operating conditions</a:t>
            </a:r>
            <a:endParaRPr kumimoji="0" lang="en-US" sz="4800" b="0" i="0" u="none" strike="noStrike" cap="none" normalizeH="0" baseline="0" dirty="0" smtClean="0">
              <a:ln>
                <a:noFill/>
              </a:ln>
              <a:solidFill>
                <a:srgbClr val="0000FF"/>
              </a:solidFill>
              <a:effectLst/>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990600"/>
            <a:ext cx="8305800" cy="4879284"/>
          </a:xfrm>
          <a:prstGeom prst="rect">
            <a:avLst/>
          </a:prstGeom>
        </p:spPr>
        <p:txBody>
          <a:bodyPr wrap="square">
            <a:spAutoFit/>
          </a:bodyPr>
          <a:lstStyle/>
          <a:p>
            <a:pPr algn="just">
              <a:lnSpc>
                <a:spcPct val="115000"/>
              </a:lnSpc>
              <a:spcAft>
                <a:spcPts val="1000"/>
              </a:spcAft>
            </a:pPr>
            <a:r>
              <a:rPr lang="en-US" sz="3200" b="1" dirty="0" smtClean="0">
                <a:solidFill>
                  <a:srgbClr val="FF0000"/>
                </a:solidFill>
                <a:ea typeface="Calibri"/>
                <a:cs typeface="Times New Roman"/>
              </a:rPr>
              <a:t>Concern:</a:t>
            </a:r>
          </a:p>
          <a:p>
            <a:pPr algn="just">
              <a:lnSpc>
                <a:spcPct val="115000"/>
              </a:lnSpc>
              <a:spcAft>
                <a:spcPts val="1000"/>
              </a:spcAft>
            </a:pPr>
            <a:r>
              <a:rPr lang="en-US" sz="3200" dirty="0" smtClean="0">
                <a:solidFill>
                  <a:srgbClr val="FF0000"/>
                </a:solidFill>
                <a:ea typeface="Calibri"/>
                <a:cs typeface="Times New Roman"/>
              </a:rPr>
              <a:t>At the threshold the inequality “C03≥1” of [2] is not fulfilled for any of the example storage rings considered so far!</a:t>
            </a:r>
          </a:p>
          <a:p>
            <a:pPr algn="just">
              <a:lnSpc>
                <a:spcPct val="115000"/>
              </a:lnSpc>
              <a:spcAft>
                <a:spcPts val="1000"/>
              </a:spcAft>
            </a:pPr>
            <a:r>
              <a:rPr lang="en-US" sz="3200" dirty="0" smtClean="0">
                <a:ea typeface="Calibri"/>
                <a:cs typeface="Times New Roman"/>
              </a:rPr>
              <a:t>This could mean that </a:t>
            </a:r>
            <a:r>
              <a:rPr lang="en-US" sz="3200" b="1" dirty="0" smtClean="0">
                <a:solidFill>
                  <a:srgbClr val="FF0000"/>
                </a:solidFill>
                <a:ea typeface="Calibri"/>
                <a:cs typeface="Times New Roman"/>
              </a:rPr>
              <a:t>only a single isolated mode should drive the CSR instability </a:t>
            </a:r>
            <a:r>
              <a:rPr lang="en-US" sz="3200" dirty="0" smtClean="0">
                <a:ea typeface="Calibri"/>
                <a:cs typeface="Times New Roman"/>
              </a:rPr>
              <a:t>in all these cases, and arguably that neither the formalism of [1] nor the one of [3] is applicable. </a:t>
            </a:r>
            <a:endParaRPr lang="en-US" sz="3200" dirty="0">
              <a:ea typeface="Calibri"/>
              <a:cs typeface="Times New Roma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5029200"/>
            <a:ext cx="7848600" cy="1323439"/>
          </a:xfrm>
          <a:prstGeom prst="rect">
            <a:avLst/>
          </a:prstGeom>
        </p:spPr>
        <p:txBody>
          <a:bodyPr wrap="square">
            <a:spAutoFit/>
          </a:bodyPr>
          <a:lstStyle/>
          <a:p>
            <a:r>
              <a:rPr lang="en-US" sz="4000" dirty="0" smtClean="0">
                <a:solidFill>
                  <a:srgbClr val="FF0000"/>
                </a:solidFill>
              </a:rPr>
              <a:t>assumed scaling</a:t>
            </a:r>
          </a:p>
          <a:p>
            <a:r>
              <a:rPr lang="en-US" sz="4000" dirty="0" err="1" smtClean="0">
                <a:solidFill>
                  <a:srgbClr val="FF0000"/>
                </a:solidFill>
                <a:latin typeface="Symbol" pitchFamily="18" charset="2"/>
              </a:rPr>
              <a:t>d</a:t>
            </a:r>
            <a:r>
              <a:rPr lang="en-US" sz="4000" baseline="-25000" dirty="0" err="1" smtClean="0">
                <a:solidFill>
                  <a:srgbClr val="FF0000"/>
                </a:solidFill>
              </a:rPr>
              <a:t>rms</a:t>
            </a:r>
            <a:r>
              <a:rPr lang="en-US" sz="4000" dirty="0" err="1" smtClean="0">
                <a:solidFill>
                  <a:srgbClr val="FF0000"/>
                </a:solidFill>
              </a:rPr>
              <a:t>~</a:t>
            </a:r>
            <a:r>
              <a:rPr lang="en-US" sz="4000" i="1" dirty="0" err="1" smtClean="0">
                <a:solidFill>
                  <a:srgbClr val="FF0000"/>
                </a:solidFill>
              </a:rPr>
              <a:t>E</a:t>
            </a:r>
            <a:r>
              <a:rPr lang="en-US" sz="4000" i="1" dirty="0" smtClean="0">
                <a:solidFill>
                  <a:srgbClr val="FF0000"/>
                </a:solidFill>
              </a:rPr>
              <a:t> , </a:t>
            </a:r>
            <a:r>
              <a:rPr lang="en-US" sz="4000" i="1" dirty="0" err="1" smtClean="0">
                <a:solidFill>
                  <a:srgbClr val="FF0000"/>
                </a:solidFill>
              </a:rPr>
              <a:t>V</a:t>
            </a:r>
            <a:r>
              <a:rPr lang="en-US" sz="4000" i="1" baseline="-25000" dirty="0" err="1" smtClean="0">
                <a:solidFill>
                  <a:srgbClr val="FF0000"/>
                </a:solidFill>
              </a:rPr>
              <a:t>rf</a:t>
            </a:r>
            <a:r>
              <a:rPr lang="en-US" sz="4000" i="1" dirty="0" err="1" smtClean="0">
                <a:solidFill>
                  <a:srgbClr val="FF0000"/>
                </a:solidFill>
              </a:rPr>
              <a:t>~E</a:t>
            </a:r>
            <a:r>
              <a:rPr lang="en-US" sz="4000" i="1" dirty="0" smtClean="0">
                <a:solidFill>
                  <a:srgbClr val="FF0000"/>
                </a:solidFill>
              </a:rPr>
              <a:t> , </a:t>
            </a:r>
            <a:r>
              <a:rPr lang="en-US" sz="4000" i="1" dirty="0" err="1" smtClean="0">
                <a:solidFill>
                  <a:srgbClr val="FF0000"/>
                </a:solidFill>
                <a:latin typeface="Symbol" pitchFamily="18" charset="2"/>
              </a:rPr>
              <a:t>s</a:t>
            </a:r>
            <a:r>
              <a:rPr lang="en-US" sz="4000" i="1" baseline="-25000" dirty="0" err="1" smtClean="0">
                <a:solidFill>
                  <a:srgbClr val="FF0000"/>
                </a:solidFill>
              </a:rPr>
              <a:t>z</a:t>
            </a:r>
            <a:r>
              <a:rPr lang="en-US" sz="4000" i="1" dirty="0" err="1" smtClean="0">
                <a:solidFill>
                  <a:srgbClr val="FF0000"/>
                </a:solidFill>
              </a:rPr>
              <a:t>~E</a:t>
            </a:r>
            <a:r>
              <a:rPr lang="en-US" sz="4000" i="1" dirty="0" smtClean="0">
                <a:solidFill>
                  <a:srgbClr val="FF0000"/>
                </a:solidFill>
              </a:rPr>
              <a:t>, </a:t>
            </a:r>
            <a:r>
              <a:rPr lang="en-US" sz="4000" i="1" dirty="0" smtClean="0">
                <a:solidFill>
                  <a:srgbClr val="FF0000"/>
                </a:solidFill>
                <a:latin typeface="Symbol" pitchFamily="18" charset="2"/>
              </a:rPr>
              <a:t>e</a:t>
            </a:r>
            <a:r>
              <a:rPr lang="en-US" sz="4000" i="1" baseline="-25000" dirty="0" smtClean="0">
                <a:solidFill>
                  <a:srgbClr val="FF0000"/>
                </a:solidFill>
              </a:rPr>
              <a:t>x,y</a:t>
            </a:r>
            <a:r>
              <a:rPr lang="en-US" sz="4000" i="1" dirty="0" smtClean="0">
                <a:solidFill>
                  <a:srgbClr val="FF0000"/>
                </a:solidFill>
              </a:rPr>
              <a:t>~E</a:t>
            </a:r>
            <a:r>
              <a:rPr lang="en-US" sz="4000" i="1" baseline="30000" dirty="0" smtClean="0">
                <a:solidFill>
                  <a:srgbClr val="FF0000"/>
                </a:solidFill>
              </a:rPr>
              <a:t>2</a:t>
            </a:r>
            <a:r>
              <a:rPr lang="en-US" sz="4000" i="1" dirty="0" smtClean="0">
                <a:solidFill>
                  <a:srgbClr val="FF0000"/>
                </a:solidFill>
              </a:rPr>
              <a:t>, </a:t>
            </a:r>
            <a:r>
              <a:rPr lang="en-US" sz="4000" i="1" dirty="0" smtClean="0">
                <a:solidFill>
                  <a:srgbClr val="FF0000"/>
                </a:solidFill>
                <a:latin typeface="Symbol" pitchFamily="18" charset="2"/>
              </a:rPr>
              <a:t>t</a:t>
            </a:r>
            <a:r>
              <a:rPr lang="en-US" sz="4000" i="1" dirty="0" smtClean="0">
                <a:solidFill>
                  <a:srgbClr val="FF0000"/>
                </a:solidFill>
              </a:rPr>
              <a:t>~1/E</a:t>
            </a:r>
            <a:r>
              <a:rPr lang="en-US" sz="4000" i="1" baseline="30000" dirty="0" smtClean="0">
                <a:solidFill>
                  <a:srgbClr val="FF0000"/>
                </a:solidFill>
              </a:rPr>
              <a:t>3</a:t>
            </a:r>
          </a:p>
        </p:txBody>
      </p:sp>
      <p:sp>
        <p:nvSpPr>
          <p:cNvPr id="3" name="Rectangle 2"/>
          <p:cNvSpPr/>
          <p:nvPr/>
        </p:nvSpPr>
        <p:spPr>
          <a:xfrm>
            <a:off x="304800" y="457200"/>
            <a:ext cx="8305800" cy="3785652"/>
          </a:xfrm>
          <a:prstGeom prst="rect">
            <a:avLst/>
          </a:prstGeom>
        </p:spPr>
        <p:txBody>
          <a:bodyPr wrap="square">
            <a:spAutoFit/>
          </a:bodyPr>
          <a:lstStyle/>
          <a:p>
            <a:r>
              <a:rPr lang="en-US" sz="4000" dirty="0" smtClean="0">
                <a:solidFill>
                  <a:srgbClr val="0000FF"/>
                </a:solidFill>
              </a:rPr>
              <a:t>could one make CSR instability appear at ATF?</a:t>
            </a:r>
          </a:p>
          <a:p>
            <a:r>
              <a:rPr lang="en-US" sz="4000" dirty="0" smtClean="0"/>
              <a:t> </a:t>
            </a:r>
          </a:p>
          <a:p>
            <a:r>
              <a:rPr lang="en-US" sz="4000" dirty="0" smtClean="0"/>
              <a:t>threshold strongly depends on the momentum spread through the parameter </a:t>
            </a:r>
            <a:r>
              <a:rPr lang="en-US" sz="4000" dirty="0" smtClean="0">
                <a:latin typeface="Symbol" pitchFamily="18" charset="2"/>
              </a:rPr>
              <a:t>L</a:t>
            </a:r>
            <a:endParaRPr lang="en-US" sz="4000" dirty="0">
              <a:latin typeface="Symbol" pitchFamily="18" charset="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1994</Words>
  <Application>Microsoft Office PowerPoint</Application>
  <PresentationFormat>On-screen Show (4:3)</PresentationFormat>
  <Paragraphs>654</Paragraphs>
  <Slides>26</Slides>
  <Notes>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26</vt:i4>
      </vt:variant>
    </vt:vector>
  </HeadingPairs>
  <TitlesOfParts>
    <vt:vector size="29" baseType="lpstr">
      <vt:lpstr>Office Theme</vt:lpstr>
      <vt:lpstr>1_Office Theme</vt:lpstr>
      <vt:lpstr>Equation</vt:lpstr>
      <vt:lpstr>coherent synchrotron radiation for damping rings: assessment of theories &amp; experimental proposal</vt:lpstr>
      <vt:lpstr>some references</vt:lpstr>
      <vt:lpstr>Stupakov-Heifets formulae (2002)</vt:lpstr>
      <vt:lpstr>Slide 4</vt:lpstr>
      <vt:lpstr>Bane-Cai-Stupakov result (2010)</vt:lpstr>
      <vt:lpstr>Slide 6</vt:lpstr>
      <vt:lpstr>Slide 7</vt:lpstr>
      <vt:lpstr>Slide 8</vt:lpstr>
      <vt:lpstr>Slide 9</vt:lpstr>
      <vt:lpstr>Slide 10</vt:lpstr>
      <vt:lpstr>Slide 11</vt:lpstr>
      <vt:lpstr>Slide 12</vt:lpstr>
      <vt:lpstr>Slide 13</vt:lpstr>
      <vt:lpstr>Slide 14</vt:lpstr>
      <vt:lpstr>Slide 15</vt:lpstr>
      <vt:lpstr>the answer could be in the wake field</vt:lpstr>
      <vt:lpstr>Slide 17</vt:lpstr>
      <vt:lpstr>conclusions - 1</vt:lpstr>
      <vt:lpstr>conclusions - 2</vt:lpstr>
      <vt:lpstr>CSR study in ATF DR ?!</vt:lpstr>
      <vt:lpstr>we need a detailed proposal for ATF CSR experiment</vt:lpstr>
      <vt:lpstr>Slide 22</vt:lpstr>
      <vt:lpstr>Slide 23</vt:lpstr>
      <vt:lpstr>Slide 24</vt:lpstr>
      <vt:lpstr>Slide 25</vt:lpstr>
      <vt:lpstr>Slide 26</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coherent synchrotron radiation for damping rings: theory and experimental proposal</dc:title>
  <dc:creator>Frank Zimmermann</dc:creator>
  <cp:lastModifiedBy>Frank Zimmermann</cp:lastModifiedBy>
  <cp:revision>18</cp:revision>
  <dcterms:created xsi:type="dcterms:W3CDTF">2010-10-18T16:47:05Z</dcterms:created>
  <dcterms:modified xsi:type="dcterms:W3CDTF">2010-10-22T20:31:31Z</dcterms:modified>
</cp:coreProperties>
</file>