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sldIdLst>
    <p:sldId id="256" r:id="rId2"/>
  </p:sldIdLst>
  <p:sldSz cx="30268863" cy="42794238"/>
  <p:notesSz cx="9783763" cy="14344650"/>
  <p:defaultTextStyle>
    <a:defPPr>
      <a:defRPr lang="en-US"/>
    </a:defPPr>
    <a:lvl1pPr marL="0" algn="l" defTabSz="4174593" rtl="0" eaLnBrk="1" latinLnBrk="0" hangingPunct="1">
      <a:defRPr sz="8200" kern="1200">
        <a:solidFill>
          <a:schemeClr val="tx1"/>
        </a:solidFill>
        <a:latin typeface="+mn-lt"/>
        <a:ea typeface="+mn-ea"/>
        <a:cs typeface="+mn-cs"/>
      </a:defRPr>
    </a:lvl1pPr>
    <a:lvl2pPr marL="2087297" algn="l" defTabSz="4174593" rtl="0" eaLnBrk="1" latinLnBrk="0" hangingPunct="1">
      <a:defRPr sz="8200" kern="1200">
        <a:solidFill>
          <a:schemeClr val="tx1"/>
        </a:solidFill>
        <a:latin typeface="+mn-lt"/>
        <a:ea typeface="+mn-ea"/>
        <a:cs typeface="+mn-cs"/>
      </a:defRPr>
    </a:lvl2pPr>
    <a:lvl3pPr marL="4174593" algn="l" defTabSz="4174593" rtl="0" eaLnBrk="1" latinLnBrk="0" hangingPunct="1">
      <a:defRPr sz="8200" kern="1200">
        <a:solidFill>
          <a:schemeClr val="tx1"/>
        </a:solidFill>
        <a:latin typeface="+mn-lt"/>
        <a:ea typeface="+mn-ea"/>
        <a:cs typeface="+mn-cs"/>
      </a:defRPr>
    </a:lvl3pPr>
    <a:lvl4pPr marL="6261890" algn="l" defTabSz="4174593" rtl="0" eaLnBrk="1" latinLnBrk="0" hangingPunct="1">
      <a:defRPr sz="8200" kern="1200">
        <a:solidFill>
          <a:schemeClr val="tx1"/>
        </a:solidFill>
        <a:latin typeface="+mn-lt"/>
        <a:ea typeface="+mn-ea"/>
        <a:cs typeface="+mn-cs"/>
      </a:defRPr>
    </a:lvl4pPr>
    <a:lvl5pPr marL="8349186" algn="l" defTabSz="4174593" rtl="0" eaLnBrk="1" latinLnBrk="0" hangingPunct="1">
      <a:defRPr sz="8200" kern="1200">
        <a:solidFill>
          <a:schemeClr val="tx1"/>
        </a:solidFill>
        <a:latin typeface="+mn-lt"/>
        <a:ea typeface="+mn-ea"/>
        <a:cs typeface="+mn-cs"/>
      </a:defRPr>
    </a:lvl5pPr>
    <a:lvl6pPr marL="10436483" algn="l" defTabSz="4174593" rtl="0" eaLnBrk="1" latinLnBrk="0" hangingPunct="1">
      <a:defRPr sz="8200" kern="1200">
        <a:solidFill>
          <a:schemeClr val="tx1"/>
        </a:solidFill>
        <a:latin typeface="+mn-lt"/>
        <a:ea typeface="+mn-ea"/>
        <a:cs typeface="+mn-cs"/>
      </a:defRPr>
    </a:lvl6pPr>
    <a:lvl7pPr marL="12523779" algn="l" defTabSz="4174593" rtl="0" eaLnBrk="1" latinLnBrk="0" hangingPunct="1">
      <a:defRPr sz="8200" kern="1200">
        <a:solidFill>
          <a:schemeClr val="tx1"/>
        </a:solidFill>
        <a:latin typeface="+mn-lt"/>
        <a:ea typeface="+mn-ea"/>
        <a:cs typeface="+mn-cs"/>
      </a:defRPr>
    </a:lvl7pPr>
    <a:lvl8pPr marL="14611076" algn="l" defTabSz="4174593" rtl="0" eaLnBrk="1" latinLnBrk="0" hangingPunct="1">
      <a:defRPr sz="8200" kern="1200">
        <a:solidFill>
          <a:schemeClr val="tx1"/>
        </a:solidFill>
        <a:latin typeface="+mn-lt"/>
        <a:ea typeface="+mn-ea"/>
        <a:cs typeface="+mn-cs"/>
      </a:defRPr>
    </a:lvl8pPr>
    <a:lvl9pPr marL="16698372" algn="l" defTabSz="4174593" rtl="0" eaLnBrk="1" latinLnBrk="0" hangingPunct="1">
      <a:defRPr sz="82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1C0E8"/>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5600" autoAdjust="0"/>
  </p:normalViewPr>
  <p:slideViewPr>
    <p:cSldViewPr>
      <p:cViewPr>
        <p:scale>
          <a:sx n="50" d="100"/>
          <a:sy n="50" d="100"/>
        </p:scale>
        <p:origin x="-78" y="7560"/>
      </p:cViewPr>
      <p:guideLst>
        <p:guide orient="horz" pos="13479"/>
        <p:guide pos="9534"/>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165" y="13293960"/>
            <a:ext cx="25728534" cy="9173024"/>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0330" y="24250068"/>
            <a:ext cx="21188204" cy="10936305"/>
          </a:xfrm>
        </p:spPr>
        <p:txBody>
          <a:bodyPr/>
          <a:lstStyle>
            <a:lvl1pPr marL="0" indent="0" algn="ctr">
              <a:buNone/>
              <a:defRPr>
                <a:solidFill>
                  <a:schemeClr val="tx1">
                    <a:tint val="75000"/>
                  </a:schemeClr>
                </a:solidFill>
              </a:defRPr>
            </a:lvl1pPr>
            <a:lvl2pPr marL="2087109" indent="0" algn="ctr">
              <a:buNone/>
              <a:defRPr>
                <a:solidFill>
                  <a:schemeClr val="tx1">
                    <a:tint val="75000"/>
                  </a:schemeClr>
                </a:solidFill>
              </a:defRPr>
            </a:lvl2pPr>
            <a:lvl3pPr marL="4174219" indent="0" algn="ctr">
              <a:buNone/>
              <a:defRPr>
                <a:solidFill>
                  <a:schemeClr val="tx1">
                    <a:tint val="75000"/>
                  </a:schemeClr>
                </a:solidFill>
              </a:defRPr>
            </a:lvl3pPr>
            <a:lvl4pPr marL="6261328" indent="0" algn="ctr">
              <a:buNone/>
              <a:defRPr>
                <a:solidFill>
                  <a:schemeClr val="tx1">
                    <a:tint val="75000"/>
                  </a:schemeClr>
                </a:solidFill>
              </a:defRPr>
            </a:lvl4pPr>
            <a:lvl5pPr marL="8348437" indent="0" algn="ctr">
              <a:buNone/>
              <a:defRPr>
                <a:solidFill>
                  <a:schemeClr val="tx1">
                    <a:tint val="75000"/>
                  </a:schemeClr>
                </a:solidFill>
              </a:defRPr>
            </a:lvl5pPr>
            <a:lvl6pPr marL="10435547" indent="0" algn="ctr">
              <a:buNone/>
              <a:defRPr>
                <a:solidFill>
                  <a:schemeClr val="tx1">
                    <a:tint val="75000"/>
                  </a:schemeClr>
                </a:solidFill>
              </a:defRPr>
            </a:lvl6pPr>
            <a:lvl7pPr marL="12522656" indent="0" algn="ctr">
              <a:buNone/>
              <a:defRPr>
                <a:solidFill>
                  <a:schemeClr val="tx1">
                    <a:tint val="75000"/>
                  </a:schemeClr>
                </a:solidFill>
              </a:defRPr>
            </a:lvl7pPr>
            <a:lvl8pPr marL="14609766" indent="0" algn="ctr">
              <a:buNone/>
              <a:defRPr>
                <a:solidFill>
                  <a:schemeClr val="tx1">
                    <a:tint val="75000"/>
                  </a:schemeClr>
                </a:solidFill>
              </a:defRPr>
            </a:lvl8pPr>
            <a:lvl9pPr marL="1669687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944926" y="1713770"/>
            <a:ext cx="6810494" cy="36513787"/>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1513443" y="1713770"/>
            <a:ext cx="19927001" cy="365137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31" y="27499276"/>
            <a:ext cx="25728534" cy="8499411"/>
          </a:xfrm>
        </p:spPr>
        <p:txBody>
          <a:bodyPr anchor="t"/>
          <a:lstStyle>
            <a:lvl1pPr algn="l">
              <a:defRPr sz="18300" b="1" cap="all"/>
            </a:lvl1pPr>
          </a:lstStyle>
          <a:p>
            <a:r>
              <a:rPr lang="en-US" smtClean="0"/>
              <a:t>Click to edit Master title style</a:t>
            </a:r>
            <a:endParaRPr lang="en-GB"/>
          </a:p>
        </p:txBody>
      </p:sp>
      <p:sp>
        <p:nvSpPr>
          <p:cNvPr id="3" name="Text Placeholder 2"/>
          <p:cNvSpPr>
            <a:spLocks noGrp="1"/>
          </p:cNvSpPr>
          <p:nvPr>
            <p:ph type="body" idx="1"/>
          </p:nvPr>
        </p:nvSpPr>
        <p:spPr>
          <a:xfrm>
            <a:off x="2391031" y="18138027"/>
            <a:ext cx="25728534" cy="9361236"/>
          </a:xfrm>
        </p:spPr>
        <p:txBody>
          <a:bodyPr anchor="b"/>
          <a:lstStyle>
            <a:lvl1pPr marL="0" indent="0">
              <a:buNone/>
              <a:defRPr sz="9100">
                <a:solidFill>
                  <a:schemeClr val="tx1">
                    <a:tint val="75000"/>
                  </a:schemeClr>
                </a:solidFill>
              </a:defRPr>
            </a:lvl1pPr>
            <a:lvl2pPr marL="2087109" indent="0">
              <a:buNone/>
              <a:defRPr sz="8200">
                <a:solidFill>
                  <a:schemeClr val="tx1">
                    <a:tint val="75000"/>
                  </a:schemeClr>
                </a:solidFill>
              </a:defRPr>
            </a:lvl2pPr>
            <a:lvl3pPr marL="4174219" indent="0">
              <a:buNone/>
              <a:defRPr sz="7300">
                <a:solidFill>
                  <a:schemeClr val="tx1">
                    <a:tint val="75000"/>
                  </a:schemeClr>
                </a:solidFill>
              </a:defRPr>
            </a:lvl3pPr>
            <a:lvl4pPr marL="6261328" indent="0">
              <a:buNone/>
              <a:defRPr sz="6400">
                <a:solidFill>
                  <a:schemeClr val="tx1">
                    <a:tint val="75000"/>
                  </a:schemeClr>
                </a:solidFill>
              </a:defRPr>
            </a:lvl4pPr>
            <a:lvl5pPr marL="8348437" indent="0">
              <a:buNone/>
              <a:defRPr sz="6400">
                <a:solidFill>
                  <a:schemeClr val="tx1">
                    <a:tint val="75000"/>
                  </a:schemeClr>
                </a:solidFill>
              </a:defRPr>
            </a:lvl5pPr>
            <a:lvl6pPr marL="10435547" indent="0">
              <a:buNone/>
              <a:defRPr sz="6400">
                <a:solidFill>
                  <a:schemeClr val="tx1">
                    <a:tint val="75000"/>
                  </a:schemeClr>
                </a:solidFill>
              </a:defRPr>
            </a:lvl6pPr>
            <a:lvl7pPr marL="12522656" indent="0">
              <a:buNone/>
              <a:defRPr sz="6400">
                <a:solidFill>
                  <a:schemeClr val="tx1">
                    <a:tint val="75000"/>
                  </a:schemeClr>
                </a:solidFill>
              </a:defRPr>
            </a:lvl7pPr>
            <a:lvl8pPr marL="14609766" indent="0">
              <a:buNone/>
              <a:defRPr sz="6400">
                <a:solidFill>
                  <a:schemeClr val="tx1">
                    <a:tint val="75000"/>
                  </a:schemeClr>
                </a:solidFill>
              </a:defRPr>
            </a:lvl8pPr>
            <a:lvl9pPr marL="16696870" indent="0">
              <a:buNone/>
              <a:defRPr sz="6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1513443" y="9985338"/>
            <a:ext cx="13368748"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386672" y="9985338"/>
            <a:ext cx="13368748" cy="28242219"/>
          </a:xfrm>
        </p:spPr>
        <p:txBody>
          <a:bodyPr/>
          <a:lstStyle>
            <a:lvl1pPr>
              <a:defRPr sz="12800"/>
            </a:lvl1pPr>
            <a:lvl2pPr>
              <a:defRPr sz="11000"/>
            </a:lvl2pPr>
            <a:lvl3pPr>
              <a:defRPr sz="9100"/>
            </a:lvl3pPr>
            <a:lvl4pPr>
              <a:defRPr sz="8200"/>
            </a:lvl4pPr>
            <a:lvl5pPr>
              <a:defRPr sz="8200"/>
            </a:lvl5pPr>
            <a:lvl6pPr>
              <a:defRPr sz="8200"/>
            </a:lvl6pPr>
            <a:lvl7pPr>
              <a:defRPr sz="8200"/>
            </a:lvl7pPr>
            <a:lvl8pPr>
              <a:defRPr sz="8200"/>
            </a:lvl8pPr>
            <a:lvl9pPr>
              <a:defRPr sz="82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443" y="9579176"/>
            <a:ext cx="13374004" cy="3992145"/>
          </a:xfrm>
        </p:spPr>
        <p:txBody>
          <a:bodyPr anchor="b"/>
          <a:lstStyle>
            <a:lvl1pPr marL="0" indent="0">
              <a:buNone/>
              <a:defRPr sz="11000" b="1"/>
            </a:lvl1pPr>
            <a:lvl2pPr marL="2087109" indent="0">
              <a:buNone/>
              <a:defRPr sz="9100" b="1"/>
            </a:lvl2pPr>
            <a:lvl3pPr marL="4174219" indent="0">
              <a:buNone/>
              <a:defRPr sz="8200" b="1"/>
            </a:lvl3pPr>
            <a:lvl4pPr marL="6261328" indent="0">
              <a:buNone/>
              <a:defRPr sz="7300" b="1"/>
            </a:lvl4pPr>
            <a:lvl5pPr marL="8348437" indent="0">
              <a:buNone/>
              <a:defRPr sz="7300" b="1"/>
            </a:lvl5pPr>
            <a:lvl6pPr marL="10435547" indent="0">
              <a:buNone/>
              <a:defRPr sz="7300" b="1"/>
            </a:lvl6pPr>
            <a:lvl7pPr marL="12522656" indent="0">
              <a:buNone/>
              <a:defRPr sz="7300" b="1"/>
            </a:lvl7pPr>
            <a:lvl8pPr marL="14609766" indent="0">
              <a:buNone/>
              <a:defRPr sz="7300" b="1"/>
            </a:lvl8pPr>
            <a:lvl9pPr marL="16696870" indent="0">
              <a:buNone/>
              <a:defRPr sz="7300" b="1"/>
            </a:lvl9pPr>
          </a:lstStyle>
          <a:p>
            <a:pPr lvl="0"/>
            <a:r>
              <a:rPr lang="en-US" smtClean="0"/>
              <a:t>Click to edit Master text styles</a:t>
            </a:r>
          </a:p>
        </p:txBody>
      </p:sp>
      <p:sp>
        <p:nvSpPr>
          <p:cNvPr id="4" name="Content Placeholder 3"/>
          <p:cNvSpPr>
            <a:spLocks noGrp="1"/>
          </p:cNvSpPr>
          <p:nvPr>
            <p:ph sz="half" idx="2"/>
          </p:nvPr>
        </p:nvSpPr>
        <p:spPr>
          <a:xfrm>
            <a:off x="1513443" y="13571321"/>
            <a:ext cx="13374004"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6170" y="9579176"/>
            <a:ext cx="13379258" cy="3992145"/>
          </a:xfrm>
        </p:spPr>
        <p:txBody>
          <a:bodyPr anchor="b"/>
          <a:lstStyle>
            <a:lvl1pPr marL="0" indent="0">
              <a:buNone/>
              <a:defRPr sz="11000" b="1"/>
            </a:lvl1pPr>
            <a:lvl2pPr marL="2087109" indent="0">
              <a:buNone/>
              <a:defRPr sz="9100" b="1"/>
            </a:lvl2pPr>
            <a:lvl3pPr marL="4174219" indent="0">
              <a:buNone/>
              <a:defRPr sz="8200" b="1"/>
            </a:lvl3pPr>
            <a:lvl4pPr marL="6261328" indent="0">
              <a:buNone/>
              <a:defRPr sz="7300" b="1"/>
            </a:lvl4pPr>
            <a:lvl5pPr marL="8348437" indent="0">
              <a:buNone/>
              <a:defRPr sz="7300" b="1"/>
            </a:lvl5pPr>
            <a:lvl6pPr marL="10435547" indent="0">
              <a:buNone/>
              <a:defRPr sz="7300" b="1"/>
            </a:lvl6pPr>
            <a:lvl7pPr marL="12522656" indent="0">
              <a:buNone/>
              <a:defRPr sz="7300" b="1"/>
            </a:lvl7pPr>
            <a:lvl8pPr marL="14609766" indent="0">
              <a:buNone/>
              <a:defRPr sz="7300" b="1"/>
            </a:lvl8pPr>
            <a:lvl9pPr marL="16696870" indent="0">
              <a:buNone/>
              <a:defRPr sz="7300" b="1"/>
            </a:lvl9pPr>
          </a:lstStyle>
          <a:p>
            <a:pPr lvl="0"/>
            <a:r>
              <a:rPr lang="en-US" smtClean="0"/>
              <a:t>Click to edit Master text styles</a:t>
            </a:r>
          </a:p>
        </p:txBody>
      </p:sp>
      <p:sp>
        <p:nvSpPr>
          <p:cNvPr id="6" name="Content Placeholder 5"/>
          <p:cNvSpPr>
            <a:spLocks noGrp="1"/>
          </p:cNvSpPr>
          <p:nvPr>
            <p:ph sz="quarter" idx="4"/>
          </p:nvPr>
        </p:nvSpPr>
        <p:spPr>
          <a:xfrm>
            <a:off x="15376170" y="13571321"/>
            <a:ext cx="13379258" cy="24656220"/>
          </a:xfrm>
        </p:spPr>
        <p:txBody>
          <a:bodyPr/>
          <a:lstStyle>
            <a:lvl1pPr>
              <a:defRPr sz="11000"/>
            </a:lvl1pPr>
            <a:lvl2pPr>
              <a:defRPr sz="9100"/>
            </a:lvl2pPr>
            <a:lvl3pPr>
              <a:defRPr sz="8200"/>
            </a:lvl3pPr>
            <a:lvl4pPr>
              <a:defRPr sz="7300"/>
            </a:lvl4pPr>
            <a:lvl5pPr>
              <a:defRPr sz="7300"/>
            </a:lvl5pPr>
            <a:lvl6pPr>
              <a:defRPr sz="7300"/>
            </a:lvl6pPr>
            <a:lvl7pPr>
              <a:defRPr sz="7300"/>
            </a:lvl7pPr>
            <a:lvl8pPr>
              <a:defRPr sz="7300"/>
            </a:lvl8pPr>
            <a:lvl9pPr>
              <a:defRPr sz="73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452" y="1703845"/>
            <a:ext cx="9958247" cy="7251246"/>
          </a:xfrm>
        </p:spPr>
        <p:txBody>
          <a:bodyPr anchor="b"/>
          <a:lstStyle>
            <a:lvl1pPr algn="l">
              <a:defRPr sz="9100" b="1"/>
            </a:lvl1pPr>
          </a:lstStyle>
          <a:p>
            <a:r>
              <a:rPr lang="en-US" smtClean="0"/>
              <a:t>Click to edit Master title style</a:t>
            </a:r>
            <a:endParaRPr lang="en-GB"/>
          </a:p>
        </p:txBody>
      </p:sp>
      <p:sp>
        <p:nvSpPr>
          <p:cNvPr id="3" name="Content Placeholder 2"/>
          <p:cNvSpPr>
            <a:spLocks noGrp="1"/>
          </p:cNvSpPr>
          <p:nvPr>
            <p:ph idx="1"/>
          </p:nvPr>
        </p:nvSpPr>
        <p:spPr>
          <a:xfrm>
            <a:off x="11834285" y="1703860"/>
            <a:ext cx="16921135" cy="36523697"/>
          </a:xfrm>
        </p:spPr>
        <p:txBody>
          <a:bodyPr/>
          <a:lstStyle>
            <a:lvl1pPr>
              <a:defRPr sz="14600"/>
            </a:lvl1pPr>
            <a:lvl2pPr>
              <a:defRPr sz="12800"/>
            </a:lvl2pPr>
            <a:lvl3pPr>
              <a:defRPr sz="11000"/>
            </a:lvl3pPr>
            <a:lvl4pPr>
              <a:defRPr sz="9100"/>
            </a:lvl4pPr>
            <a:lvl5pPr>
              <a:defRPr sz="9100"/>
            </a:lvl5pPr>
            <a:lvl6pPr>
              <a:defRPr sz="9100"/>
            </a:lvl6pPr>
            <a:lvl7pPr>
              <a:defRPr sz="9100"/>
            </a:lvl7pPr>
            <a:lvl8pPr>
              <a:defRPr sz="9100"/>
            </a:lvl8pPr>
            <a:lvl9pPr>
              <a:defRPr sz="91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452" y="8955106"/>
            <a:ext cx="9958247" cy="29272451"/>
          </a:xfrm>
        </p:spPr>
        <p:txBody>
          <a:bodyPr/>
          <a:lstStyle>
            <a:lvl1pPr marL="0" indent="0">
              <a:buNone/>
              <a:defRPr sz="6400"/>
            </a:lvl1pPr>
            <a:lvl2pPr marL="2087109" indent="0">
              <a:buNone/>
              <a:defRPr sz="5500"/>
            </a:lvl2pPr>
            <a:lvl3pPr marL="4174219" indent="0">
              <a:buNone/>
              <a:defRPr sz="4600"/>
            </a:lvl3pPr>
            <a:lvl4pPr marL="6261328" indent="0">
              <a:buNone/>
              <a:defRPr sz="4100"/>
            </a:lvl4pPr>
            <a:lvl5pPr marL="8348437" indent="0">
              <a:buNone/>
              <a:defRPr sz="4100"/>
            </a:lvl5pPr>
            <a:lvl6pPr marL="10435547" indent="0">
              <a:buNone/>
              <a:defRPr sz="4100"/>
            </a:lvl6pPr>
            <a:lvl7pPr marL="12522656" indent="0">
              <a:buNone/>
              <a:defRPr sz="4100"/>
            </a:lvl7pPr>
            <a:lvl8pPr marL="14609766" indent="0">
              <a:buNone/>
              <a:defRPr sz="4100"/>
            </a:lvl8pPr>
            <a:lvl9pPr marL="16696870"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2909" y="29955967"/>
            <a:ext cx="18161318" cy="3536471"/>
          </a:xfrm>
        </p:spPr>
        <p:txBody>
          <a:bodyPr anchor="b"/>
          <a:lstStyle>
            <a:lvl1pPr algn="l">
              <a:defRPr sz="9100" b="1"/>
            </a:lvl1pPr>
          </a:lstStyle>
          <a:p>
            <a:r>
              <a:rPr lang="en-US" smtClean="0"/>
              <a:t>Click to edit Master title style</a:t>
            </a:r>
            <a:endParaRPr lang="en-GB"/>
          </a:p>
        </p:txBody>
      </p:sp>
      <p:sp>
        <p:nvSpPr>
          <p:cNvPr id="3" name="Picture Placeholder 2"/>
          <p:cNvSpPr>
            <a:spLocks noGrp="1"/>
          </p:cNvSpPr>
          <p:nvPr>
            <p:ph type="pic" idx="1"/>
          </p:nvPr>
        </p:nvSpPr>
        <p:spPr>
          <a:xfrm>
            <a:off x="5932909" y="3823744"/>
            <a:ext cx="18161318" cy="25676543"/>
          </a:xfrm>
        </p:spPr>
        <p:txBody>
          <a:bodyPr/>
          <a:lstStyle>
            <a:lvl1pPr marL="0" indent="0">
              <a:buNone/>
              <a:defRPr sz="14600"/>
            </a:lvl1pPr>
            <a:lvl2pPr marL="2087109" indent="0">
              <a:buNone/>
              <a:defRPr sz="12800"/>
            </a:lvl2pPr>
            <a:lvl3pPr marL="4174219" indent="0">
              <a:buNone/>
              <a:defRPr sz="11000"/>
            </a:lvl3pPr>
            <a:lvl4pPr marL="6261328" indent="0">
              <a:buNone/>
              <a:defRPr sz="9100"/>
            </a:lvl4pPr>
            <a:lvl5pPr marL="8348437" indent="0">
              <a:buNone/>
              <a:defRPr sz="9100"/>
            </a:lvl5pPr>
            <a:lvl6pPr marL="10435547" indent="0">
              <a:buNone/>
              <a:defRPr sz="9100"/>
            </a:lvl6pPr>
            <a:lvl7pPr marL="12522656" indent="0">
              <a:buNone/>
              <a:defRPr sz="9100"/>
            </a:lvl7pPr>
            <a:lvl8pPr marL="14609766" indent="0">
              <a:buNone/>
              <a:defRPr sz="9100"/>
            </a:lvl8pPr>
            <a:lvl9pPr marL="16696870" indent="0">
              <a:buNone/>
              <a:defRPr sz="9100"/>
            </a:lvl9pPr>
          </a:lstStyle>
          <a:p>
            <a:endParaRPr lang="en-GB"/>
          </a:p>
        </p:txBody>
      </p:sp>
      <p:sp>
        <p:nvSpPr>
          <p:cNvPr id="4" name="Text Placeholder 3"/>
          <p:cNvSpPr>
            <a:spLocks noGrp="1"/>
          </p:cNvSpPr>
          <p:nvPr>
            <p:ph type="body" sz="half" idx="2"/>
          </p:nvPr>
        </p:nvSpPr>
        <p:spPr>
          <a:xfrm>
            <a:off x="5932909" y="33492438"/>
            <a:ext cx="18161318" cy="5022376"/>
          </a:xfrm>
        </p:spPr>
        <p:txBody>
          <a:bodyPr/>
          <a:lstStyle>
            <a:lvl1pPr marL="0" indent="0">
              <a:buNone/>
              <a:defRPr sz="6400"/>
            </a:lvl1pPr>
            <a:lvl2pPr marL="2087109" indent="0">
              <a:buNone/>
              <a:defRPr sz="5500"/>
            </a:lvl2pPr>
            <a:lvl3pPr marL="4174219" indent="0">
              <a:buNone/>
              <a:defRPr sz="4600"/>
            </a:lvl3pPr>
            <a:lvl4pPr marL="6261328" indent="0">
              <a:buNone/>
              <a:defRPr sz="4100"/>
            </a:lvl4pPr>
            <a:lvl5pPr marL="8348437" indent="0">
              <a:buNone/>
              <a:defRPr sz="4100"/>
            </a:lvl5pPr>
            <a:lvl6pPr marL="10435547" indent="0">
              <a:buNone/>
              <a:defRPr sz="4100"/>
            </a:lvl6pPr>
            <a:lvl7pPr marL="12522656" indent="0">
              <a:buNone/>
              <a:defRPr sz="4100"/>
            </a:lvl7pPr>
            <a:lvl8pPr marL="14609766" indent="0">
              <a:buNone/>
              <a:defRPr sz="4100"/>
            </a:lvl8pPr>
            <a:lvl9pPr marL="16696870" indent="0">
              <a:buNone/>
              <a:defRPr sz="41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A7F4F5-A183-45F4-B311-9A191ED7599A}" type="datetimeFigureOut">
              <a:rPr lang="en-GB" smtClean="0"/>
              <a:pPr/>
              <a:t>19/10/2010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6E7691-6603-43E9-92F2-78A7A8D759CB}"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50000">
              <a:schemeClr val="accent1">
                <a:tint val="44500"/>
                <a:satMod val="160000"/>
              </a:schemeClr>
            </a:gs>
            <a:gs pos="0">
              <a:schemeClr val="tx2">
                <a:lumMod val="20000"/>
                <a:lumOff val="80000"/>
              </a:schemeClr>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513443" y="1713754"/>
            <a:ext cx="27241977" cy="7132373"/>
          </a:xfrm>
          <a:prstGeom prst="rect">
            <a:avLst/>
          </a:prstGeom>
        </p:spPr>
        <p:txBody>
          <a:bodyPr vert="horz" lIns="417424" tIns="208712" rIns="417424" bIns="208712"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1513443" y="9985338"/>
            <a:ext cx="27241977" cy="28242219"/>
          </a:xfrm>
          <a:prstGeom prst="rect">
            <a:avLst/>
          </a:prstGeom>
        </p:spPr>
        <p:txBody>
          <a:bodyPr vert="horz" lIns="417424" tIns="208712" rIns="417424" bIns="20871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1513443" y="39663934"/>
            <a:ext cx="7062735" cy="2278397"/>
          </a:xfrm>
          <a:prstGeom prst="rect">
            <a:avLst/>
          </a:prstGeom>
        </p:spPr>
        <p:txBody>
          <a:bodyPr vert="horz" lIns="417424" tIns="208712" rIns="417424" bIns="208712" rtlCol="0" anchor="ctr"/>
          <a:lstStyle>
            <a:lvl1pPr algn="l">
              <a:defRPr sz="5500">
                <a:solidFill>
                  <a:schemeClr val="tx1">
                    <a:tint val="75000"/>
                  </a:schemeClr>
                </a:solidFill>
              </a:defRPr>
            </a:lvl1pPr>
          </a:lstStyle>
          <a:p>
            <a:fld id="{B6A7F4F5-A183-45F4-B311-9A191ED7599A}" type="datetimeFigureOut">
              <a:rPr lang="en-GB" smtClean="0"/>
              <a:pPr/>
              <a:t>19/10/2010</a:t>
            </a:fld>
            <a:endParaRPr lang="en-GB"/>
          </a:p>
        </p:txBody>
      </p:sp>
      <p:sp>
        <p:nvSpPr>
          <p:cNvPr id="5" name="Footer Placeholder 4"/>
          <p:cNvSpPr>
            <a:spLocks noGrp="1"/>
          </p:cNvSpPr>
          <p:nvPr>
            <p:ph type="ftr" sz="quarter" idx="3"/>
          </p:nvPr>
        </p:nvSpPr>
        <p:spPr>
          <a:xfrm>
            <a:off x="10341862" y="39663934"/>
            <a:ext cx="9585140" cy="2278397"/>
          </a:xfrm>
          <a:prstGeom prst="rect">
            <a:avLst/>
          </a:prstGeom>
        </p:spPr>
        <p:txBody>
          <a:bodyPr vert="horz" lIns="417424" tIns="208712" rIns="417424" bIns="208712" rtlCol="0" anchor="ctr"/>
          <a:lstStyle>
            <a:lvl1pPr algn="ctr">
              <a:defRPr sz="55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692685" y="39663934"/>
            <a:ext cx="7062735" cy="2278397"/>
          </a:xfrm>
          <a:prstGeom prst="rect">
            <a:avLst/>
          </a:prstGeom>
        </p:spPr>
        <p:txBody>
          <a:bodyPr vert="horz" lIns="417424" tIns="208712" rIns="417424" bIns="208712" rtlCol="0" anchor="ctr"/>
          <a:lstStyle>
            <a:lvl1pPr algn="r">
              <a:defRPr sz="5500">
                <a:solidFill>
                  <a:schemeClr val="tx1">
                    <a:tint val="75000"/>
                  </a:schemeClr>
                </a:solidFill>
              </a:defRPr>
            </a:lvl1pPr>
          </a:lstStyle>
          <a:p>
            <a:fld id="{FE6E7691-6603-43E9-92F2-78A7A8D759C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4174219" rtl="0" eaLnBrk="1" latinLnBrk="0" hangingPunct="1">
        <a:spcBef>
          <a:spcPct val="0"/>
        </a:spcBef>
        <a:buNone/>
        <a:defRPr sz="20100" kern="1200">
          <a:solidFill>
            <a:schemeClr val="tx1"/>
          </a:solidFill>
          <a:latin typeface="+mj-lt"/>
          <a:ea typeface="+mj-ea"/>
          <a:cs typeface="+mj-cs"/>
        </a:defRPr>
      </a:lvl1pPr>
    </p:titleStyle>
    <p:bodyStyle>
      <a:lvl1pPr marL="1565330" indent="-1565330" algn="l" defTabSz="4174219" rtl="0" eaLnBrk="1" latinLnBrk="0" hangingPunct="1">
        <a:spcBef>
          <a:spcPct val="20000"/>
        </a:spcBef>
        <a:buFont typeface="Arial" pitchFamily="34" charset="0"/>
        <a:buChar char="•"/>
        <a:defRPr sz="14600" kern="1200">
          <a:solidFill>
            <a:schemeClr val="tx1"/>
          </a:solidFill>
          <a:latin typeface="+mn-lt"/>
          <a:ea typeface="+mn-ea"/>
          <a:cs typeface="+mn-cs"/>
        </a:defRPr>
      </a:lvl1pPr>
      <a:lvl2pPr marL="3391549" indent="-1304440" algn="l" defTabSz="4174219" rtl="0" eaLnBrk="1" latinLnBrk="0" hangingPunct="1">
        <a:spcBef>
          <a:spcPct val="20000"/>
        </a:spcBef>
        <a:buFont typeface="Arial" pitchFamily="34" charset="0"/>
        <a:buChar char="–"/>
        <a:defRPr sz="12800" kern="1200">
          <a:solidFill>
            <a:schemeClr val="tx1"/>
          </a:solidFill>
          <a:latin typeface="+mn-lt"/>
          <a:ea typeface="+mn-ea"/>
          <a:cs typeface="+mn-cs"/>
        </a:defRPr>
      </a:lvl2pPr>
      <a:lvl3pPr marL="5217769" indent="-1043550" algn="l" defTabSz="4174219" rtl="0" eaLnBrk="1" latinLnBrk="0" hangingPunct="1">
        <a:spcBef>
          <a:spcPct val="20000"/>
        </a:spcBef>
        <a:buFont typeface="Arial" pitchFamily="34" charset="0"/>
        <a:buChar char="•"/>
        <a:defRPr sz="11000" kern="1200">
          <a:solidFill>
            <a:schemeClr val="tx1"/>
          </a:solidFill>
          <a:latin typeface="+mn-lt"/>
          <a:ea typeface="+mn-ea"/>
          <a:cs typeface="+mn-cs"/>
        </a:defRPr>
      </a:lvl3pPr>
      <a:lvl4pPr marL="7304878"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4pPr>
      <a:lvl5pPr marL="9391988"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5pPr>
      <a:lvl6pPr marL="11479097"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6pPr>
      <a:lvl7pPr marL="13566206"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7pPr>
      <a:lvl8pPr marL="15653316"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8pPr>
      <a:lvl9pPr marL="17740425" indent="-1043550" algn="l" defTabSz="4174219" rtl="0" eaLnBrk="1" latinLnBrk="0" hangingPunct="1">
        <a:spcBef>
          <a:spcPct val="20000"/>
        </a:spcBef>
        <a:buFont typeface="Arial" pitchFamily="34" charset="0"/>
        <a:buChar char="•"/>
        <a:defRPr sz="9100" kern="1200">
          <a:solidFill>
            <a:schemeClr val="tx1"/>
          </a:solidFill>
          <a:latin typeface="+mn-lt"/>
          <a:ea typeface="+mn-ea"/>
          <a:cs typeface="+mn-cs"/>
        </a:defRPr>
      </a:lvl9pPr>
    </p:bodyStyle>
    <p:otherStyle>
      <a:defPPr>
        <a:defRPr lang="en-US"/>
      </a:defPPr>
      <a:lvl1pPr marL="0" algn="l" defTabSz="4174219" rtl="0" eaLnBrk="1" latinLnBrk="0" hangingPunct="1">
        <a:defRPr sz="8200" kern="1200">
          <a:solidFill>
            <a:schemeClr val="tx1"/>
          </a:solidFill>
          <a:latin typeface="+mn-lt"/>
          <a:ea typeface="+mn-ea"/>
          <a:cs typeface="+mn-cs"/>
        </a:defRPr>
      </a:lvl1pPr>
      <a:lvl2pPr marL="2087109" algn="l" defTabSz="4174219" rtl="0" eaLnBrk="1" latinLnBrk="0" hangingPunct="1">
        <a:defRPr sz="8200" kern="1200">
          <a:solidFill>
            <a:schemeClr val="tx1"/>
          </a:solidFill>
          <a:latin typeface="+mn-lt"/>
          <a:ea typeface="+mn-ea"/>
          <a:cs typeface="+mn-cs"/>
        </a:defRPr>
      </a:lvl2pPr>
      <a:lvl3pPr marL="4174219" algn="l" defTabSz="4174219" rtl="0" eaLnBrk="1" latinLnBrk="0" hangingPunct="1">
        <a:defRPr sz="8200" kern="1200">
          <a:solidFill>
            <a:schemeClr val="tx1"/>
          </a:solidFill>
          <a:latin typeface="+mn-lt"/>
          <a:ea typeface="+mn-ea"/>
          <a:cs typeface="+mn-cs"/>
        </a:defRPr>
      </a:lvl3pPr>
      <a:lvl4pPr marL="6261328" algn="l" defTabSz="4174219" rtl="0" eaLnBrk="1" latinLnBrk="0" hangingPunct="1">
        <a:defRPr sz="8200" kern="1200">
          <a:solidFill>
            <a:schemeClr val="tx1"/>
          </a:solidFill>
          <a:latin typeface="+mn-lt"/>
          <a:ea typeface="+mn-ea"/>
          <a:cs typeface="+mn-cs"/>
        </a:defRPr>
      </a:lvl4pPr>
      <a:lvl5pPr marL="8348437" algn="l" defTabSz="4174219" rtl="0" eaLnBrk="1" latinLnBrk="0" hangingPunct="1">
        <a:defRPr sz="8200" kern="1200">
          <a:solidFill>
            <a:schemeClr val="tx1"/>
          </a:solidFill>
          <a:latin typeface="+mn-lt"/>
          <a:ea typeface="+mn-ea"/>
          <a:cs typeface="+mn-cs"/>
        </a:defRPr>
      </a:lvl5pPr>
      <a:lvl6pPr marL="10435547" algn="l" defTabSz="4174219" rtl="0" eaLnBrk="1" latinLnBrk="0" hangingPunct="1">
        <a:defRPr sz="8200" kern="1200">
          <a:solidFill>
            <a:schemeClr val="tx1"/>
          </a:solidFill>
          <a:latin typeface="+mn-lt"/>
          <a:ea typeface="+mn-ea"/>
          <a:cs typeface="+mn-cs"/>
        </a:defRPr>
      </a:lvl6pPr>
      <a:lvl7pPr marL="12522656" algn="l" defTabSz="4174219" rtl="0" eaLnBrk="1" latinLnBrk="0" hangingPunct="1">
        <a:defRPr sz="8200" kern="1200">
          <a:solidFill>
            <a:schemeClr val="tx1"/>
          </a:solidFill>
          <a:latin typeface="+mn-lt"/>
          <a:ea typeface="+mn-ea"/>
          <a:cs typeface="+mn-cs"/>
        </a:defRPr>
      </a:lvl7pPr>
      <a:lvl8pPr marL="14609766" algn="l" defTabSz="4174219" rtl="0" eaLnBrk="1" latinLnBrk="0" hangingPunct="1">
        <a:defRPr sz="8200" kern="1200">
          <a:solidFill>
            <a:schemeClr val="tx1"/>
          </a:solidFill>
          <a:latin typeface="+mn-lt"/>
          <a:ea typeface="+mn-ea"/>
          <a:cs typeface="+mn-cs"/>
        </a:defRPr>
      </a:lvl8pPr>
      <a:lvl9pPr marL="16696870" algn="l" defTabSz="4174219" rtl="0" eaLnBrk="1" latinLnBrk="0" hangingPunct="1">
        <a:defRPr sz="8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2.png"/><Relationship Id="rId18" Type="http://schemas.openxmlformats.org/officeDocument/2006/relationships/image" Target="../media/image17.jpeg"/><Relationship Id="rId3" Type="http://schemas.openxmlformats.org/officeDocument/2006/relationships/image" Target="../media/image2.jpe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image" Target="../media/image1.png"/><Relationship Id="rId16"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81C0E8"/>
        </a:solidFill>
        <a:effectLst/>
      </p:bgPr>
    </p:bg>
    <p:spTree>
      <p:nvGrpSpPr>
        <p:cNvPr id="1" name=""/>
        <p:cNvGrpSpPr/>
        <p:nvPr/>
      </p:nvGrpSpPr>
      <p:grpSpPr>
        <a:xfrm>
          <a:off x="0" y="0"/>
          <a:ext cx="0" cy="0"/>
          <a:chOff x="0" y="0"/>
          <a:chExt cx="0" cy="0"/>
        </a:xfrm>
      </p:grpSpPr>
      <p:grpSp>
        <p:nvGrpSpPr>
          <p:cNvPr id="631" name="Group 630"/>
          <p:cNvGrpSpPr/>
          <p:nvPr/>
        </p:nvGrpSpPr>
        <p:grpSpPr>
          <a:xfrm>
            <a:off x="19495991" y="13980295"/>
            <a:ext cx="9680000" cy="7920000"/>
            <a:chOff x="19495991" y="13837159"/>
            <a:chExt cx="9680000" cy="7920000"/>
          </a:xfrm>
        </p:grpSpPr>
        <p:pic>
          <p:nvPicPr>
            <p:cNvPr id="1040" name="Picture 16"/>
            <p:cNvPicPr>
              <a:picLocks noChangeAspect="1" noChangeArrowheads="1"/>
            </p:cNvPicPr>
            <p:nvPr/>
          </p:nvPicPr>
          <p:blipFill>
            <a:blip r:embed="rId2" cstate="print"/>
            <a:srcRect l="19292" t="10317" r="24402" b="15974"/>
            <a:stretch>
              <a:fillRect/>
            </a:stretch>
          </p:blipFill>
          <p:spPr bwMode="auto">
            <a:xfrm>
              <a:off x="19495991" y="13837159"/>
              <a:ext cx="9680000" cy="7920000"/>
            </a:xfrm>
            <a:prstGeom prst="rect">
              <a:avLst/>
            </a:prstGeom>
            <a:noFill/>
            <a:ln w="9525">
              <a:noFill/>
              <a:miter lim="800000"/>
              <a:headEnd/>
              <a:tailEnd/>
            </a:ln>
          </p:spPr>
        </p:pic>
        <p:sp>
          <p:nvSpPr>
            <p:cNvPr id="315" name="TextBox 314"/>
            <p:cNvSpPr txBox="1"/>
            <p:nvPr/>
          </p:nvSpPr>
          <p:spPr>
            <a:xfrm>
              <a:off x="26871735" y="14614006"/>
              <a:ext cx="1757212" cy="338554"/>
            </a:xfrm>
            <a:prstGeom prst="rect">
              <a:avLst/>
            </a:prstGeom>
            <a:noFill/>
          </p:spPr>
          <p:txBody>
            <a:bodyPr wrap="none" rtlCol="0">
              <a:spAutoFit/>
            </a:bodyPr>
            <a:lstStyle/>
            <a:p>
              <a:r>
                <a:rPr lang="en-GB" sz="1600" b="1" dirty="0" smtClean="0">
                  <a:latin typeface="Arial" pitchFamily="34" charset="0"/>
                  <a:cs typeface="Arial" pitchFamily="34" charset="0"/>
                </a:rPr>
                <a:t>COOLING TUBE</a:t>
              </a:r>
              <a:endParaRPr lang="en-GB" sz="1600" b="1" dirty="0">
                <a:latin typeface="Arial" pitchFamily="34" charset="0"/>
                <a:cs typeface="Arial" pitchFamily="34" charset="0"/>
              </a:endParaRPr>
            </a:p>
          </p:txBody>
        </p:sp>
        <p:cxnSp>
          <p:nvCxnSpPr>
            <p:cNvPr id="316" name="Straight Connector 315"/>
            <p:cNvCxnSpPr/>
            <p:nvPr/>
          </p:nvCxnSpPr>
          <p:spPr>
            <a:xfrm>
              <a:off x="26943743" y="14902038"/>
              <a:ext cx="1584176" cy="0"/>
            </a:xfrm>
            <a:prstGeom prst="line">
              <a:avLst/>
            </a:prstGeom>
          </p:spPr>
          <p:style>
            <a:lnRef idx="1">
              <a:schemeClr val="dk1"/>
            </a:lnRef>
            <a:fillRef idx="0">
              <a:schemeClr val="dk1"/>
            </a:fillRef>
            <a:effectRef idx="0">
              <a:schemeClr val="dk1"/>
            </a:effectRef>
            <a:fontRef idx="minor">
              <a:schemeClr val="tx1"/>
            </a:fontRef>
          </p:style>
        </p:cxnSp>
        <p:cxnSp>
          <p:nvCxnSpPr>
            <p:cNvPr id="319" name="Straight Connector 318"/>
            <p:cNvCxnSpPr/>
            <p:nvPr/>
          </p:nvCxnSpPr>
          <p:spPr>
            <a:xfrm rot="5400000">
              <a:off x="26646309" y="15193688"/>
              <a:ext cx="597550" cy="0"/>
            </a:xfrm>
            <a:prstGeom prst="line">
              <a:avLst/>
            </a:prstGeom>
            <a:ln>
              <a:tailEnd type="oval" w="sm" len="sm"/>
            </a:ln>
          </p:spPr>
          <p:style>
            <a:lnRef idx="1">
              <a:schemeClr val="dk1"/>
            </a:lnRef>
            <a:fillRef idx="0">
              <a:schemeClr val="dk1"/>
            </a:fillRef>
            <a:effectRef idx="0">
              <a:schemeClr val="dk1"/>
            </a:effectRef>
            <a:fontRef idx="minor">
              <a:schemeClr val="tx1"/>
            </a:fontRef>
          </p:style>
        </p:cxnSp>
        <p:sp>
          <p:nvSpPr>
            <p:cNvPr id="329" name="TextBox 328"/>
            <p:cNvSpPr txBox="1"/>
            <p:nvPr/>
          </p:nvSpPr>
          <p:spPr>
            <a:xfrm>
              <a:off x="25287560" y="20308288"/>
              <a:ext cx="1872208" cy="584775"/>
            </a:xfrm>
            <a:prstGeom prst="rect">
              <a:avLst/>
            </a:prstGeom>
            <a:noFill/>
          </p:spPr>
          <p:txBody>
            <a:bodyPr wrap="square" rtlCol="0">
              <a:spAutoFit/>
            </a:bodyPr>
            <a:lstStyle/>
            <a:p>
              <a:pPr algn="r"/>
              <a:r>
                <a:rPr lang="en-GB" sz="1600" b="1" dirty="0" smtClean="0">
                  <a:latin typeface="Arial" pitchFamily="34" charset="0"/>
                  <a:cs typeface="Arial" pitchFamily="34" charset="0"/>
                </a:rPr>
                <a:t>ACCELERATING</a:t>
              </a:r>
            </a:p>
            <a:p>
              <a:pPr algn="r"/>
              <a:r>
                <a:rPr lang="en-GB" sz="1600" b="1" dirty="0" smtClean="0">
                  <a:latin typeface="Arial" pitchFamily="34" charset="0"/>
                  <a:cs typeface="Arial" pitchFamily="34" charset="0"/>
                </a:rPr>
                <a:t>STRUCTURE</a:t>
              </a:r>
              <a:endParaRPr lang="en-GB" sz="1600" b="1" dirty="0">
                <a:latin typeface="Arial" pitchFamily="34" charset="0"/>
                <a:cs typeface="Arial" pitchFamily="34" charset="0"/>
              </a:endParaRPr>
            </a:p>
          </p:txBody>
        </p:sp>
        <p:cxnSp>
          <p:nvCxnSpPr>
            <p:cNvPr id="330" name="Straight Connector 329"/>
            <p:cNvCxnSpPr/>
            <p:nvPr/>
          </p:nvCxnSpPr>
          <p:spPr>
            <a:xfrm>
              <a:off x="25287559" y="20596320"/>
              <a:ext cx="1872208" cy="0"/>
            </a:xfrm>
            <a:prstGeom prst="line">
              <a:avLst/>
            </a:prstGeom>
          </p:spPr>
          <p:style>
            <a:lnRef idx="1">
              <a:schemeClr val="dk1"/>
            </a:lnRef>
            <a:fillRef idx="0">
              <a:schemeClr val="dk1"/>
            </a:fillRef>
            <a:effectRef idx="0">
              <a:schemeClr val="dk1"/>
            </a:effectRef>
            <a:fontRef idx="minor">
              <a:schemeClr val="tx1"/>
            </a:fontRef>
          </p:style>
        </p:cxnSp>
        <p:cxnSp>
          <p:nvCxnSpPr>
            <p:cNvPr id="331" name="Straight Connector 330"/>
            <p:cNvCxnSpPr>
              <a:endCxn id="329" idx="1"/>
            </p:cNvCxnSpPr>
            <p:nvPr/>
          </p:nvCxnSpPr>
          <p:spPr>
            <a:xfrm rot="5400000">
              <a:off x="23639940" y="18953056"/>
              <a:ext cx="3295240"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335" name="TextBox 334"/>
            <p:cNvSpPr txBox="1"/>
            <p:nvPr/>
          </p:nvSpPr>
          <p:spPr>
            <a:xfrm>
              <a:off x="21687159" y="14772383"/>
              <a:ext cx="1266693" cy="338554"/>
            </a:xfrm>
            <a:prstGeom prst="rect">
              <a:avLst/>
            </a:prstGeom>
            <a:noFill/>
          </p:spPr>
          <p:txBody>
            <a:bodyPr wrap="none" rtlCol="0">
              <a:spAutoFit/>
            </a:bodyPr>
            <a:lstStyle/>
            <a:p>
              <a:r>
                <a:rPr lang="en-GB" sz="1600" b="1" dirty="0" smtClean="0">
                  <a:latin typeface="Arial" pitchFamily="34" charset="0"/>
                  <a:cs typeface="Arial" pitchFamily="34" charset="0"/>
                </a:rPr>
                <a:t>MANIFOLD</a:t>
              </a:r>
              <a:endParaRPr lang="en-GB" sz="1600" b="1" dirty="0">
                <a:latin typeface="Arial" pitchFamily="34" charset="0"/>
                <a:cs typeface="Arial" pitchFamily="34" charset="0"/>
              </a:endParaRPr>
            </a:p>
          </p:txBody>
        </p:sp>
        <p:cxnSp>
          <p:nvCxnSpPr>
            <p:cNvPr id="338" name="Straight Connector 337"/>
            <p:cNvCxnSpPr/>
            <p:nvPr/>
          </p:nvCxnSpPr>
          <p:spPr>
            <a:xfrm>
              <a:off x="21759167" y="15060415"/>
              <a:ext cx="1368152" cy="0"/>
            </a:xfrm>
            <a:prstGeom prst="line">
              <a:avLst/>
            </a:prstGeom>
          </p:spPr>
          <p:style>
            <a:lnRef idx="1">
              <a:schemeClr val="dk1"/>
            </a:lnRef>
            <a:fillRef idx="0">
              <a:schemeClr val="dk1"/>
            </a:fillRef>
            <a:effectRef idx="0">
              <a:schemeClr val="dk1"/>
            </a:effectRef>
            <a:fontRef idx="minor">
              <a:schemeClr val="tx1"/>
            </a:fontRef>
          </p:style>
        </p:cxnSp>
        <p:cxnSp>
          <p:nvCxnSpPr>
            <p:cNvPr id="339" name="Straight Connector 338"/>
            <p:cNvCxnSpPr/>
            <p:nvPr/>
          </p:nvCxnSpPr>
          <p:spPr>
            <a:xfrm rot="5400000" flipH="1" flipV="1">
              <a:off x="22659267" y="15528467"/>
              <a:ext cx="936104"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353" name="TextBox 352"/>
            <p:cNvSpPr txBox="1"/>
            <p:nvPr/>
          </p:nvSpPr>
          <p:spPr>
            <a:xfrm>
              <a:off x="20679047" y="20821056"/>
              <a:ext cx="1184940" cy="338554"/>
            </a:xfrm>
            <a:prstGeom prst="rect">
              <a:avLst/>
            </a:prstGeom>
            <a:noFill/>
          </p:spPr>
          <p:txBody>
            <a:bodyPr wrap="none" rtlCol="0">
              <a:spAutoFit/>
            </a:bodyPr>
            <a:lstStyle/>
            <a:p>
              <a:r>
                <a:rPr lang="en-GB" sz="1600" b="1" dirty="0" smtClean="0">
                  <a:latin typeface="Arial" pitchFamily="34" charset="0"/>
                  <a:cs typeface="Arial" pitchFamily="34" charset="0"/>
                </a:rPr>
                <a:t>COUPLER</a:t>
              </a:r>
              <a:endParaRPr lang="en-GB" sz="1600" b="1" dirty="0">
                <a:latin typeface="Arial" pitchFamily="34" charset="0"/>
                <a:cs typeface="Arial" pitchFamily="34" charset="0"/>
              </a:endParaRPr>
            </a:p>
          </p:txBody>
        </p:sp>
        <p:cxnSp>
          <p:nvCxnSpPr>
            <p:cNvPr id="355" name="Straight Connector 354"/>
            <p:cNvCxnSpPr/>
            <p:nvPr/>
          </p:nvCxnSpPr>
          <p:spPr>
            <a:xfrm>
              <a:off x="20751055" y="21109088"/>
              <a:ext cx="1224136" cy="0"/>
            </a:xfrm>
            <a:prstGeom prst="line">
              <a:avLst/>
            </a:prstGeom>
          </p:spPr>
          <p:style>
            <a:lnRef idx="1">
              <a:schemeClr val="dk1"/>
            </a:lnRef>
            <a:fillRef idx="0">
              <a:schemeClr val="dk1"/>
            </a:fillRef>
            <a:effectRef idx="0">
              <a:schemeClr val="dk1"/>
            </a:effectRef>
            <a:fontRef idx="minor">
              <a:schemeClr val="tx1"/>
            </a:fontRef>
          </p:style>
        </p:cxnSp>
        <p:cxnSp>
          <p:nvCxnSpPr>
            <p:cNvPr id="356" name="Straight Connector 355"/>
            <p:cNvCxnSpPr/>
            <p:nvPr/>
          </p:nvCxnSpPr>
          <p:spPr>
            <a:xfrm rot="5400000">
              <a:off x="21325733" y="20462402"/>
              <a:ext cx="1298917"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464" name="TextBox 463"/>
            <p:cNvSpPr txBox="1"/>
            <p:nvPr/>
          </p:nvSpPr>
          <p:spPr>
            <a:xfrm>
              <a:off x="21255111" y="14124311"/>
              <a:ext cx="2341347" cy="584775"/>
            </a:xfrm>
            <a:prstGeom prst="rect">
              <a:avLst/>
            </a:prstGeom>
            <a:noFill/>
          </p:spPr>
          <p:txBody>
            <a:bodyPr wrap="none" rtlCol="0">
              <a:spAutoFit/>
            </a:bodyPr>
            <a:lstStyle/>
            <a:p>
              <a:r>
                <a:rPr lang="en-GB" sz="1600" b="1" dirty="0" smtClean="0">
                  <a:latin typeface="Arial" pitchFamily="34" charset="0"/>
                  <a:cs typeface="Arial" pitchFamily="34" charset="0"/>
                </a:rPr>
                <a:t>VACUUM INTERFACE </a:t>
              </a:r>
            </a:p>
            <a:p>
              <a:r>
                <a:rPr lang="en-GB" sz="1600" b="1" dirty="0" smtClean="0">
                  <a:latin typeface="Arial" pitchFamily="34" charset="0"/>
                  <a:cs typeface="Arial" pitchFamily="34" charset="0"/>
                </a:rPr>
                <a:t>FLANGE</a:t>
              </a:r>
              <a:endParaRPr lang="en-GB" sz="1600" b="1" dirty="0">
                <a:latin typeface="Arial" pitchFamily="34" charset="0"/>
                <a:cs typeface="Arial" pitchFamily="34" charset="0"/>
              </a:endParaRPr>
            </a:p>
          </p:txBody>
        </p:sp>
        <p:cxnSp>
          <p:nvCxnSpPr>
            <p:cNvPr id="465" name="Straight Connector 464"/>
            <p:cNvCxnSpPr/>
            <p:nvPr/>
          </p:nvCxnSpPr>
          <p:spPr>
            <a:xfrm rot="5400000" flipH="1" flipV="1">
              <a:off x="20608126" y="15096419"/>
              <a:ext cx="1368152" cy="0"/>
            </a:xfrm>
            <a:prstGeom prst="line">
              <a:avLst/>
            </a:prstGeom>
            <a:ln>
              <a:headEnd type="oval" w="sm" len="sm"/>
            </a:ln>
          </p:spPr>
          <p:style>
            <a:lnRef idx="1">
              <a:schemeClr val="dk1"/>
            </a:lnRef>
            <a:fillRef idx="0">
              <a:schemeClr val="dk1"/>
            </a:fillRef>
            <a:effectRef idx="0">
              <a:schemeClr val="dk1"/>
            </a:effectRef>
            <a:fontRef idx="minor">
              <a:schemeClr val="tx1"/>
            </a:fontRef>
          </p:style>
        </p:cxnSp>
        <p:cxnSp>
          <p:nvCxnSpPr>
            <p:cNvPr id="466" name="Straight Connector 465"/>
            <p:cNvCxnSpPr/>
            <p:nvPr/>
          </p:nvCxnSpPr>
          <p:spPr>
            <a:xfrm>
              <a:off x="21292202" y="14412343"/>
              <a:ext cx="2160240" cy="0"/>
            </a:xfrm>
            <a:prstGeom prst="line">
              <a:avLst/>
            </a:prstGeom>
          </p:spPr>
          <p:style>
            <a:lnRef idx="1">
              <a:schemeClr val="dk1"/>
            </a:lnRef>
            <a:fillRef idx="0">
              <a:schemeClr val="dk1"/>
            </a:fillRef>
            <a:effectRef idx="0">
              <a:schemeClr val="dk1"/>
            </a:effectRef>
            <a:fontRef idx="minor">
              <a:schemeClr val="tx1"/>
            </a:fontRef>
          </p:style>
        </p:cxnSp>
        <p:sp>
          <p:nvSpPr>
            <p:cNvPr id="470" name="TextBox 469"/>
            <p:cNvSpPr txBox="1"/>
            <p:nvPr/>
          </p:nvSpPr>
          <p:spPr>
            <a:xfrm>
              <a:off x="20679047" y="21375631"/>
              <a:ext cx="3112519" cy="338554"/>
            </a:xfrm>
            <a:prstGeom prst="rect">
              <a:avLst/>
            </a:prstGeom>
            <a:noFill/>
          </p:spPr>
          <p:txBody>
            <a:bodyPr wrap="square" rtlCol="0">
              <a:spAutoFit/>
            </a:bodyPr>
            <a:lstStyle/>
            <a:p>
              <a:r>
                <a:rPr lang="en-GB" sz="1600" b="1" dirty="0" smtClean="0">
                  <a:latin typeface="Arial" pitchFamily="34" charset="0"/>
                  <a:cs typeface="Arial" pitchFamily="34" charset="0"/>
                </a:rPr>
                <a:t>RF INTERFACE FLANGE</a:t>
              </a:r>
              <a:endParaRPr lang="en-GB" sz="1600" b="1" dirty="0">
                <a:latin typeface="Arial" pitchFamily="34" charset="0"/>
                <a:cs typeface="Arial" pitchFamily="34" charset="0"/>
              </a:endParaRPr>
            </a:p>
          </p:txBody>
        </p:sp>
        <p:cxnSp>
          <p:nvCxnSpPr>
            <p:cNvPr id="471" name="Straight Connector 470"/>
            <p:cNvCxnSpPr/>
            <p:nvPr/>
          </p:nvCxnSpPr>
          <p:spPr>
            <a:xfrm>
              <a:off x="20767230" y="21663663"/>
              <a:ext cx="2520280" cy="0"/>
            </a:xfrm>
            <a:prstGeom prst="line">
              <a:avLst/>
            </a:prstGeom>
          </p:spPr>
          <p:style>
            <a:lnRef idx="1">
              <a:schemeClr val="dk1"/>
            </a:lnRef>
            <a:fillRef idx="0">
              <a:schemeClr val="dk1"/>
            </a:fillRef>
            <a:effectRef idx="0">
              <a:schemeClr val="dk1"/>
            </a:effectRef>
            <a:fontRef idx="minor">
              <a:schemeClr val="tx1"/>
            </a:fontRef>
          </p:style>
        </p:cxnSp>
        <p:cxnSp>
          <p:nvCxnSpPr>
            <p:cNvPr id="472" name="Straight Connector 471"/>
            <p:cNvCxnSpPr/>
            <p:nvPr/>
          </p:nvCxnSpPr>
          <p:spPr>
            <a:xfrm rot="5400000">
              <a:off x="22738367" y="21098343"/>
              <a:ext cx="1130640" cy="0"/>
            </a:xfrm>
            <a:prstGeom prst="line">
              <a:avLst/>
            </a:prstGeom>
            <a:ln>
              <a:headEnd type="oval" w="sm" len="sm"/>
            </a:ln>
          </p:spPr>
          <p:style>
            <a:lnRef idx="1">
              <a:schemeClr val="dk1"/>
            </a:lnRef>
            <a:fillRef idx="0">
              <a:schemeClr val="dk1"/>
            </a:fillRef>
            <a:effectRef idx="0">
              <a:schemeClr val="dk1"/>
            </a:effectRef>
            <a:fontRef idx="minor">
              <a:schemeClr val="tx1"/>
            </a:fontRef>
          </p:style>
        </p:cxnSp>
        <p:cxnSp>
          <p:nvCxnSpPr>
            <p:cNvPr id="506" name="Straight Connector 505"/>
            <p:cNvCxnSpPr/>
            <p:nvPr/>
          </p:nvCxnSpPr>
          <p:spPr>
            <a:xfrm>
              <a:off x="26550068" y="14248062"/>
              <a:ext cx="1907912" cy="0"/>
            </a:xfrm>
            <a:prstGeom prst="line">
              <a:avLst/>
            </a:prstGeom>
          </p:spPr>
          <p:style>
            <a:lnRef idx="1">
              <a:schemeClr val="dk1"/>
            </a:lnRef>
            <a:fillRef idx="0">
              <a:schemeClr val="dk1"/>
            </a:fillRef>
            <a:effectRef idx="0">
              <a:schemeClr val="dk1"/>
            </a:effectRef>
            <a:fontRef idx="minor">
              <a:schemeClr val="tx1"/>
            </a:fontRef>
          </p:style>
        </p:cxnSp>
        <p:cxnSp>
          <p:nvCxnSpPr>
            <p:cNvPr id="507" name="Straight Connector 506"/>
            <p:cNvCxnSpPr/>
            <p:nvPr/>
          </p:nvCxnSpPr>
          <p:spPr>
            <a:xfrm rot="5400000" flipH="1" flipV="1">
              <a:off x="25394175" y="15395497"/>
              <a:ext cx="2304000" cy="0"/>
            </a:xfrm>
            <a:prstGeom prst="line">
              <a:avLst/>
            </a:prstGeom>
            <a:ln>
              <a:headEnd type="none" w="sm" len="sm"/>
            </a:ln>
          </p:spPr>
          <p:style>
            <a:lnRef idx="1">
              <a:schemeClr val="dk1"/>
            </a:lnRef>
            <a:fillRef idx="0">
              <a:schemeClr val="dk1"/>
            </a:fillRef>
            <a:effectRef idx="0">
              <a:schemeClr val="dk1"/>
            </a:effectRef>
            <a:fontRef idx="minor">
              <a:schemeClr val="tx1"/>
            </a:fontRef>
          </p:style>
        </p:cxnSp>
        <p:sp>
          <p:nvSpPr>
            <p:cNvPr id="505" name="TextBox 504"/>
            <p:cNvSpPr txBox="1"/>
            <p:nvPr/>
          </p:nvSpPr>
          <p:spPr>
            <a:xfrm>
              <a:off x="26920265" y="13945575"/>
              <a:ext cx="1584088" cy="338554"/>
            </a:xfrm>
            <a:prstGeom prst="rect">
              <a:avLst/>
            </a:prstGeom>
            <a:noFill/>
          </p:spPr>
          <p:txBody>
            <a:bodyPr wrap="square" rtlCol="0">
              <a:spAutoFit/>
            </a:bodyPr>
            <a:lstStyle/>
            <a:p>
              <a:r>
                <a:rPr lang="en-GB" sz="1600" b="1" dirty="0" smtClean="0">
                  <a:latin typeface="Arial" pitchFamily="34" charset="0"/>
                  <a:cs typeface="Arial" pitchFamily="34" charset="0"/>
                </a:rPr>
                <a:t>TUNING STUD</a:t>
              </a:r>
              <a:endParaRPr lang="en-GB" sz="1600" b="1" dirty="0">
                <a:latin typeface="Arial" pitchFamily="34" charset="0"/>
                <a:cs typeface="Arial" pitchFamily="34" charset="0"/>
              </a:endParaRPr>
            </a:p>
          </p:txBody>
        </p:sp>
      </p:grpSp>
      <p:sp>
        <p:nvSpPr>
          <p:cNvPr id="7" name="TextBox 6"/>
          <p:cNvSpPr txBox="1"/>
          <p:nvPr/>
        </p:nvSpPr>
        <p:spPr>
          <a:xfrm>
            <a:off x="3901183" y="594519"/>
            <a:ext cx="19370152" cy="3877985"/>
          </a:xfrm>
          <a:prstGeom prst="rect">
            <a:avLst/>
          </a:prstGeom>
          <a:noFill/>
        </p:spPr>
        <p:txBody>
          <a:bodyPr wrap="square" rtlCol="0">
            <a:spAutoFit/>
          </a:bodyPr>
          <a:lstStyle/>
          <a:p>
            <a:pPr algn="ctr"/>
            <a:r>
              <a:rPr lang="en-GB" b="1" cap="all" dirty="0" smtClean="0">
                <a:solidFill>
                  <a:srgbClr val="002060"/>
                </a:solidFill>
              </a:rPr>
              <a:t>Engineering design and fabrication of x-band accelerating structures td24 r05 and td24 r05 sic</a:t>
            </a:r>
            <a:endParaRPr lang="en-US" b="1" cap="all" dirty="0">
              <a:solidFill>
                <a:srgbClr val="002060"/>
              </a:solidFill>
            </a:endParaRPr>
          </a:p>
        </p:txBody>
      </p:sp>
      <p:pic>
        <p:nvPicPr>
          <p:cNvPr id="8" name="Picture 7" descr="cernlogo-002.jpeg"/>
          <p:cNvPicPr>
            <a:picLocks noChangeAspect="1"/>
          </p:cNvPicPr>
          <p:nvPr/>
        </p:nvPicPr>
        <p:blipFill>
          <a:blip r:embed="rId3" cstate="print"/>
          <a:stretch>
            <a:fillRect/>
          </a:stretch>
        </p:blipFill>
        <p:spPr>
          <a:xfrm>
            <a:off x="23275048" y="930810"/>
            <a:ext cx="2986420" cy="2940310"/>
          </a:xfrm>
          <a:prstGeom prst="rect">
            <a:avLst/>
          </a:prstGeom>
        </p:spPr>
      </p:pic>
      <p:pic>
        <p:nvPicPr>
          <p:cNvPr id="9" name="Picture 15"/>
          <p:cNvPicPr>
            <a:picLocks noChangeAspect="1" noChangeArrowheads="1"/>
          </p:cNvPicPr>
          <p:nvPr/>
        </p:nvPicPr>
        <p:blipFill>
          <a:blip r:embed="rId4" cstate="print"/>
          <a:srcRect/>
          <a:stretch>
            <a:fillRect/>
          </a:stretch>
        </p:blipFill>
        <p:spPr bwMode="auto">
          <a:xfrm>
            <a:off x="26551021" y="933203"/>
            <a:ext cx="2984416" cy="2952049"/>
          </a:xfrm>
          <a:prstGeom prst="rect">
            <a:avLst/>
          </a:prstGeom>
          <a:noFill/>
          <a:ln w="9525">
            <a:noFill/>
            <a:miter lim="800000"/>
            <a:headEnd/>
            <a:tailEnd/>
          </a:ln>
        </p:spPr>
      </p:pic>
      <p:pic>
        <p:nvPicPr>
          <p:cNvPr id="10" name="Picture 8"/>
          <p:cNvPicPr>
            <a:picLocks noChangeAspect="1" noChangeArrowheads="1"/>
          </p:cNvPicPr>
          <p:nvPr/>
        </p:nvPicPr>
        <p:blipFill>
          <a:blip r:embed="rId5" cstate="print"/>
          <a:srcRect/>
          <a:stretch>
            <a:fillRect/>
          </a:stretch>
        </p:blipFill>
        <p:spPr bwMode="auto">
          <a:xfrm>
            <a:off x="133847" y="137319"/>
            <a:ext cx="4343400" cy="4343400"/>
          </a:xfrm>
          <a:prstGeom prst="rect">
            <a:avLst/>
          </a:prstGeom>
          <a:noFill/>
          <a:ln w="9525">
            <a:noFill/>
            <a:miter lim="800000"/>
            <a:headEnd/>
            <a:tailEnd/>
          </a:ln>
        </p:spPr>
      </p:pic>
      <p:sp>
        <p:nvSpPr>
          <p:cNvPr id="12" name="TextBox 11"/>
          <p:cNvSpPr txBox="1"/>
          <p:nvPr/>
        </p:nvSpPr>
        <p:spPr>
          <a:xfrm>
            <a:off x="731837" y="5285583"/>
            <a:ext cx="28803600" cy="2286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GB" sz="2400" b="1" dirty="0" smtClean="0">
              <a:solidFill>
                <a:schemeClr val="tx1"/>
              </a:solidFill>
              <a:latin typeface="Tahoma" pitchFamily="34" charset="0"/>
              <a:cs typeface="Tahoma" pitchFamily="34" charset="0"/>
            </a:endParaRPr>
          </a:p>
          <a:p>
            <a:r>
              <a:rPr lang="en-GB" sz="2400" b="1" dirty="0" smtClean="0">
                <a:solidFill>
                  <a:schemeClr val="tx1"/>
                </a:solidFill>
                <a:latin typeface="Tahoma" pitchFamily="34" charset="0"/>
                <a:cs typeface="Tahoma" pitchFamily="34" charset="0"/>
              </a:rPr>
              <a:t>Abstract</a:t>
            </a:r>
            <a:endParaRPr lang="en-US" sz="2400" b="1" dirty="0">
              <a:solidFill>
                <a:schemeClr val="tx1"/>
              </a:solidFill>
              <a:latin typeface="Tahoma" pitchFamily="34" charset="0"/>
              <a:cs typeface="Tahoma" pitchFamily="34" charset="0"/>
            </a:endParaRPr>
          </a:p>
          <a:p>
            <a:pPr algn="just"/>
            <a:r>
              <a:rPr lang="en-GB" sz="2400" dirty="0" smtClean="0">
                <a:solidFill>
                  <a:schemeClr val="tx1"/>
                </a:solidFill>
                <a:latin typeface="Tahoma" pitchFamily="34" charset="0"/>
                <a:cs typeface="Tahoma" pitchFamily="34" charset="0"/>
              </a:rPr>
              <a:t>The accelerating structure (AS) is one of the most challenging and technologically difficult component in CLIC (Compact </a:t>
            </a:r>
            <a:r>
              <a:rPr lang="en-US" sz="2400" dirty="0" smtClean="0">
                <a:solidFill>
                  <a:schemeClr val="tx1"/>
                </a:solidFill>
                <a:latin typeface="Tahoma" pitchFamily="34" charset="0"/>
                <a:cs typeface="Tahoma" pitchFamily="34" charset="0"/>
              </a:rPr>
              <a:t>LInear</a:t>
            </a:r>
            <a:r>
              <a:rPr lang="en-GB" sz="2400" dirty="0" smtClean="0">
                <a:solidFill>
                  <a:schemeClr val="tx1"/>
                </a:solidFill>
                <a:latin typeface="Tahoma" pitchFamily="34" charset="0"/>
                <a:cs typeface="Tahoma" pitchFamily="34" charset="0"/>
              </a:rPr>
              <a:t> Collider). Different systems, such as vacuum, cooling, damping waveguide absorbers have to be incorporated into AS design. Different damping methods, waveguides, manifolds, slots and choke, result in various structure configuration. In the CLIC multibunch accelerating structure, called the TDS (Tapered Damped Structure), each cell is damped by own four waveguides. In order to verify the design performance and beam dynamic features of TDS at 12 GHz, the structures TD24 R05 and TD24 R05 SiC have been designed. The main difference between TD24 without and with radius 0.5 mm (R05) is reduced pulse surface heating for the same wakefield suppression level. This paper presents engineering design of </a:t>
            </a:r>
            <a:r>
              <a:rPr lang="en-GB" sz="2400" smtClean="0">
                <a:solidFill>
                  <a:schemeClr val="tx1"/>
                </a:solidFill>
                <a:latin typeface="Tahoma" pitchFamily="34" charset="0"/>
                <a:cs typeface="Tahoma" pitchFamily="34" charset="0"/>
              </a:rPr>
              <a:t>accelerating structures, </a:t>
            </a:r>
            <a:r>
              <a:rPr lang="en-GB" sz="2400" dirty="0" smtClean="0">
                <a:solidFill>
                  <a:schemeClr val="tx1"/>
                </a:solidFill>
                <a:latin typeface="Tahoma" pitchFamily="34" charset="0"/>
                <a:cs typeface="Tahoma" pitchFamily="34" charset="0"/>
              </a:rPr>
              <a:t>and corresponding technical solutions.</a:t>
            </a:r>
          </a:p>
          <a:p>
            <a:pPr algn="just"/>
            <a:endParaRPr lang="en-GB" sz="2600" dirty="0" smtClean="0">
              <a:solidFill>
                <a:schemeClr val="tx1"/>
              </a:solidFill>
            </a:endParaRPr>
          </a:p>
        </p:txBody>
      </p:sp>
      <p:sp>
        <p:nvSpPr>
          <p:cNvPr id="13" name="TextBox 12"/>
          <p:cNvSpPr txBox="1"/>
          <p:nvPr/>
        </p:nvSpPr>
        <p:spPr>
          <a:xfrm>
            <a:off x="8808045" y="4220887"/>
            <a:ext cx="10440615" cy="1015663"/>
          </a:xfrm>
          <a:prstGeom prst="rect">
            <a:avLst/>
          </a:prstGeom>
          <a:noFill/>
        </p:spPr>
        <p:txBody>
          <a:bodyPr wrap="none" rtlCol="0">
            <a:spAutoFit/>
          </a:bodyPr>
          <a:lstStyle/>
          <a:p>
            <a:pPr algn="ctr"/>
            <a:r>
              <a:rPr lang="en-GB" sz="3000" dirty="0" smtClean="0">
                <a:latin typeface="Tahoma" pitchFamily="34" charset="0"/>
                <a:cs typeface="Tahoma" pitchFamily="34" charset="0"/>
              </a:rPr>
              <a:t>A. Solodko, A. </a:t>
            </a:r>
            <a:r>
              <a:rPr lang="en-US" sz="3000" dirty="0" smtClean="0">
                <a:latin typeface="Tahoma" pitchFamily="34" charset="0"/>
                <a:cs typeface="Tahoma" pitchFamily="34" charset="0"/>
              </a:rPr>
              <a:t>Samoshkin</a:t>
            </a:r>
            <a:r>
              <a:rPr lang="en-GB" sz="3000" dirty="0" smtClean="0">
                <a:latin typeface="Tahoma" pitchFamily="34" charset="0"/>
                <a:cs typeface="Tahoma" pitchFamily="34" charset="0"/>
              </a:rPr>
              <a:t>, D. Gudkov, JINR, </a:t>
            </a:r>
            <a:r>
              <a:rPr lang="en-US" sz="3000" dirty="0" smtClean="0">
                <a:latin typeface="Tahoma" pitchFamily="34" charset="0"/>
                <a:cs typeface="Tahoma" pitchFamily="34" charset="0"/>
              </a:rPr>
              <a:t>Dubna</a:t>
            </a:r>
            <a:r>
              <a:rPr lang="en-GB" sz="3000" dirty="0" smtClean="0">
                <a:latin typeface="Tahoma" pitchFamily="34" charset="0"/>
                <a:cs typeface="Tahoma" pitchFamily="34" charset="0"/>
              </a:rPr>
              <a:t>, Russia</a:t>
            </a:r>
            <a:endParaRPr lang="en-US" sz="3000" dirty="0" smtClean="0">
              <a:latin typeface="Tahoma" pitchFamily="34" charset="0"/>
              <a:cs typeface="Tahoma" pitchFamily="34" charset="0"/>
            </a:endParaRPr>
          </a:p>
          <a:p>
            <a:pPr algn="ctr"/>
            <a:r>
              <a:rPr lang="en-US" sz="3000" dirty="0" smtClean="0">
                <a:latin typeface="Tahoma" pitchFamily="34" charset="0"/>
                <a:cs typeface="Tahoma" pitchFamily="34" charset="0"/>
              </a:rPr>
              <a:t>G. Riddone, A. Grudiev, </a:t>
            </a:r>
            <a:r>
              <a:rPr lang="en-US" sz="3000" dirty="0" smtClean="0">
                <a:solidFill>
                  <a:schemeClr val="tx1"/>
                </a:solidFill>
                <a:latin typeface="Tahoma" pitchFamily="34" charset="0"/>
                <a:cs typeface="Tahoma" pitchFamily="34" charset="0"/>
              </a:rPr>
              <a:t>S. Atieh, CERN, Geneva, Switzerland</a:t>
            </a:r>
            <a:endParaRPr lang="en-US" sz="3000" dirty="0" smtClean="0">
              <a:latin typeface="Tahoma" pitchFamily="34" charset="0"/>
              <a:cs typeface="Tahoma" pitchFamily="34" charset="0"/>
            </a:endParaRPr>
          </a:p>
        </p:txBody>
      </p:sp>
      <p:grpSp>
        <p:nvGrpSpPr>
          <p:cNvPr id="404" name="Group 403"/>
          <p:cNvGrpSpPr/>
          <p:nvPr/>
        </p:nvGrpSpPr>
        <p:grpSpPr>
          <a:xfrm>
            <a:off x="732831" y="7859615"/>
            <a:ext cx="9721081" cy="5201816"/>
            <a:chOff x="732831" y="7859615"/>
            <a:chExt cx="9721081" cy="5201816"/>
          </a:xfrm>
        </p:grpSpPr>
        <p:pic>
          <p:nvPicPr>
            <p:cNvPr id="1026" name="Picture 2"/>
            <p:cNvPicPr>
              <a:picLocks noChangeAspect="1" noChangeArrowheads="1"/>
            </p:cNvPicPr>
            <p:nvPr/>
          </p:nvPicPr>
          <p:blipFill>
            <a:blip r:embed="rId6" cstate="print"/>
            <a:srcRect l="15355" t="13467" r="22434" b="14714"/>
            <a:stretch>
              <a:fillRect/>
            </a:stretch>
          </p:blipFill>
          <p:spPr bwMode="auto">
            <a:xfrm>
              <a:off x="3973191" y="8507687"/>
              <a:ext cx="5987369" cy="4320000"/>
            </a:xfrm>
            <a:prstGeom prst="rect">
              <a:avLst/>
            </a:prstGeom>
            <a:noFill/>
            <a:ln w="9525">
              <a:noFill/>
              <a:miter lim="800000"/>
              <a:headEnd/>
              <a:tailEnd/>
            </a:ln>
          </p:spPr>
        </p:pic>
        <p:sp>
          <p:nvSpPr>
            <p:cNvPr id="15" name="Rectangle 14"/>
            <p:cNvSpPr/>
            <p:nvPr/>
          </p:nvSpPr>
          <p:spPr>
            <a:xfrm>
              <a:off x="732831" y="7859615"/>
              <a:ext cx="9720000" cy="52018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732832" y="7931623"/>
              <a:ext cx="972108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TD24 R0.5 RF design</a:t>
              </a:r>
            </a:p>
          </p:txBody>
        </p:sp>
        <p:sp>
          <p:nvSpPr>
            <p:cNvPr id="99" name="TextBox 98"/>
            <p:cNvSpPr txBox="1"/>
            <p:nvPr/>
          </p:nvSpPr>
          <p:spPr>
            <a:xfrm>
              <a:off x="854872" y="8644152"/>
              <a:ext cx="5957872" cy="707886"/>
            </a:xfrm>
            <a:prstGeom prst="rect">
              <a:avLst/>
            </a:prstGeom>
            <a:noFill/>
          </p:spPr>
          <p:txBody>
            <a:bodyPr wrap="square" rtlCol="0">
              <a:spAutoFit/>
            </a:bodyPr>
            <a:lstStyle/>
            <a:p>
              <a:pPr algn="just">
                <a:buFontTx/>
                <a:buChar char="-"/>
              </a:pPr>
              <a:r>
                <a:rPr lang="en-GB" sz="2000" dirty="0" smtClean="0">
                  <a:latin typeface="Tahoma" pitchFamily="34" charset="0"/>
                  <a:cs typeface="Tahoma" pitchFamily="34" charset="0"/>
                </a:rPr>
                <a:t> 26 cells with damping waveguides</a:t>
              </a:r>
            </a:p>
            <a:p>
              <a:pPr algn="just">
                <a:buFontTx/>
                <a:buChar char="-"/>
              </a:pPr>
              <a:r>
                <a:rPr lang="en-GB" sz="2000" dirty="0" smtClean="0">
                  <a:latin typeface="Tahoma" pitchFamily="34" charset="0"/>
                  <a:cs typeface="Tahoma" pitchFamily="34" charset="0"/>
                </a:rPr>
                <a:t> 2 couplers</a:t>
              </a:r>
            </a:p>
          </p:txBody>
        </p:sp>
      </p:grpSp>
      <p:sp>
        <p:nvSpPr>
          <p:cNvPr id="340" name="Rectangle 339"/>
          <p:cNvSpPr/>
          <p:nvPr/>
        </p:nvSpPr>
        <p:spPr>
          <a:xfrm>
            <a:off x="17267237" y="38465921"/>
            <a:ext cx="12268201"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1" name="TextBox 340"/>
          <p:cNvSpPr txBox="1"/>
          <p:nvPr/>
        </p:nvSpPr>
        <p:spPr>
          <a:xfrm>
            <a:off x="21991637" y="38534728"/>
            <a:ext cx="2862756" cy="502691"/>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REFERENCES</a:t>
            </a:r>
            <a:endParaRPr lang="en-US" sz="2600" b="1" dirty="0">
              <a:latin typeface="Tahoma" pitchFamily="34" charset="0"/>
              <a:ea typeface="Tahoma" pitchFamily="34" charset="0"/>
              <a:cs typeface="Tahoma" pitchFamily="34" charset="0"/>
            </a:endParaRPr>
          </a:p>
        </p:txBody>
      </p:sp>
      <p:sp>
        <p:nvSpPr>
          <p:cNvPr id="343" name="Rectangle 342"/>
          <p:cNvSpPr/>
          <p:nvPr/>
        </p:nvSpPr>
        <p:spPr>
          <a:xfrm>
            <a:off x="731836" y="38465919"/>
            <a:ext cx="12260263" cy="358330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4" name="TextBox 343"/>
          <p:cNvSpPr txBox="1"/>
          <p:nvPr/>
        </p:nvSpPr>
        <p:spPr>
          <a:xfrm>
            <a:off x="5373976" y="38523208"/>
            <a:ext cx="2972929" cy="454062"/>
          </a:xfrm>
          <a:prstGeom prst="rect">
            <a:avLst/>
          </a:prstGeom>
          <a:noFill/>
        </p:spPr>
        <p:txBody>
          <a:bodyPr wrap="none" rtlCol="0">
            <a:spAutoFit/>
          </a:bodyPr>
          <a:lstStyle/>
          <a:p>
            <a:pPr algn="ctr"/>
            <a:r>
              <a:rPr lang="en-US" sz="2600" b="1" dirty="0" smtClean="0">
                <a:latin typeface="Tahoma" pitchFamily="34" charset="0"/>
                <a:ea typeface="Tahoma" pitchFamily="34" charset="0"/>
                <a:cs typeface="Tahoma" pitchFamily="34" charset="0"/>
              </a:rPr>
              <a:t>CONCLUSION</a:t>
            </a:r>
            <a:endParaRPr lang="en-US" sz="2600" b="1" dirty="0">
              <a:latin typeface="Tahoma" pitchFamily="34" charset="0"/>
              <a:ea typeface="Tahoma" pitchFamily="34" charset="0"/>
              <a:cs typeface="Tahoma" pitchFamily="34" charset="0"/>
            </a:endParaRPr>
          </a:p>
        </p:txBody>
      </p:sp>
      <p:sp>
        <p:nvSpPr>
          <p:cNvPr id="345" name="TextBox 344"/>
          <p:cNvSpPr txBox="1"/>
          <p:nvPr/>
        </p:nvSpPr>
        <p:spPr>
          <a:xfrm>
            <a:off x="1003807" y="39083792"/>
            <a:ext cx="11712848" cy="1323439"/>
          </a:xfrm>
          <a:prstGeom prst="rect">
            <a:avLst/>
          </a:prstGeom>
          <a:noFill/>
        </p:spPr>
        <p:txBody>
          <a:bodyPr wrap="square" rtlCol="0">
            <a:spAutoFit/>
          </a:bodyPr>
          <a:lstStyle/>
          <a:p>
            <a:pPr algn="just"/>
            <a:r>
              <a:rPr lang="en-GB" sz="2000" dirty="0" smtClean="0">
                <a:latin typeface="Tahoma" pitchFamily="34" charset="0"/>
                <a:cs typeface="Tahoma" pitchFamily="34" charset="0"/>
              </a:rPr>
              <a:t>The engineering design of two structures of “TD24 series” has been presented. The mechanical design has taken into account maintaining the RF requirements as well as manufacturing and integration constraints. </a:t>
            </a:r>
            <a:r>
              <a:rPr lang="en-GB" sz="2000" dirty="0" smtClean="0">
                <a:latin typeface="Tahoma" pitchFamily="34" charset="0"/>
                <a:ea typeface="Tahoma" pitchFamily="34" charset="0"/>
                <a:cs typeface="Tahoma" pitchFamily="34" charset="0"/>
              </a:rPr>
              <a:t>Precise machining of disks with a tolerance of </a:t>
            </a:r>
            <a:r>
              <a:rPr lang="en-GB" sz="2000" dirty="0" smtClean="0">
                <a:latin typeface="Calibri"/>
                <a:ea typeface="Tahoma" pitchFamily="34" charset="0"/>
                <a:cs typeface="Tahoma" pitchFamily="34" charset="0"/>
              </a:rPr>
              <a:t>±</a:t>
            </a:r>
            <a:r>
              <a:rPr lang="en-GB" sz="2000" dirty="0" smtClean="0">
                <a:latin typeface="Tahoma" pitchFamily="34" charset="0"/>
                <a:ea typeface="Tahoma" pitchFamily="34" charset="0"/>
                <a:cs typeface="Tahoma" pitchFamily="34" charset="0"/>
              </a:rPr>
              <a:t>2.5 </a:t>
            </a:r>
            <a:r>
              <a:rPr lang="en-GB" sz="2000" dirty="0" smtClean="0">
                <a:latin typeface="Tahoma" pitchFamily="34" charset="0"/>
                <a:ea typeface="Tahoma" pitchFamily="34" charset="0"/>
                <a:cs typeface="Tahoma" pitchFamily="34" charset="0"/>
              </a:rPr>
              <a:t>µm and a surface roughness of 25 nm was demonstrated. </a:t>
            </a:r>
            <a:r>
              <a:rPr lang="en-GB" sz="2000" dirty="0" smtClean="0">
                <a:latin typeface="Tahoma" pitchFamily="34" charset="0"/>
                <a:cs typeface="Tahoma" pitchFamily="34" charset="0"/>
              </a:rPr>
              <a:t>The structures will be fabricated and tested during the next year.</a:t>
            </a:r>
            <a:endParaRPr lang="en-GB" sz="2000" dirty="0">
              <a:latin typeface="Tahoma" pitchFamily="34" charset="0"/>
              <a:cs typeface="Tahoma" pitchFamily="34" charset="0"/>
            </a:endParaRPr>
          </a:p>
        </p:txBody>
      </p:sp>
      <p:sp>
        <p:nvSpPr>
          <p:cNvPr id="346" name="Rectangle 345"/>
          <p:cNvSpPr/>
          <p:nvPr/>
        </p:nvSpPr>
        <p:spPr>
          <a:xfrm>
            <a:off x="13086724" y="38465919"/>
            <a:ext cx="4099550" cy="3581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7" name="TextBox 346"/>
          <p:cNvSpPr txBox="1"/>
          <p:nvPr/>
        </p:nvSpPr>
        <p:spPr>
          <a:xfrm>
            <a:off x="13208432" y="38585299"/>
            <a:ext cx="3819557"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ACKNOWLEDGMENT</a:t>
            </a:r>
            <a:endParaRPr lang="en-US" sz="2600" b="1" dirty="0">
              <a:latin typeface="Tahoma" pitchFamily="34" charset="0"/>
              <a:ea typeface="Tahoma" pitchFamily="34" charset="0"/>
              <a:cs typeface="Tahoma" pitchFamily="34" charset="0"/>
            </a:endParaRPr>
          </a:p>
        </p:txBody>
      </p:sp>
      <p:grpSp>
        <p:nvGrpSpPr>
          <p:cNvPr id="402" name="Group 401"/>
          <p:cNvGrpSpPr/>
          <p:nvPr/>
        </p:nvGrpSpPr>
        <p:grpSpPr>
          <a:xfrm>
            <a:off x="19454911" y="7859615"/>
            <a:ext cx="10081120" cy="5201816"/>
            <a:chOff x="19454911" y="7859615"/>
            <a:chExt cx="10081120" cy="5201816"/>
          </a:xfrm>
        </p:grpSpPr>
        <p:pic>
          <p:nvPicPr>
            <p:cNvPr id="1027" name="Picture 3"/>
            <p:cNvPicPr>
              <a:picLocks noChangeAspect="1" noChangeArrowheads="1"/>
            </p:cNvPicPr>
            <p:nvPr/>
          </p:nvPicPr>
          <p:blipFill>
            <a:blip r:embed="rId7" cstate="print"/>
            <a:srcRect l="22442" t="11577" r="27158" b="17864"/>
            <a:stretch>
              <a:fillRect/>
            </a:stretch>
          </p:blipFill>
          <p:spPr bwMode="auto">
            <a:xfrm>
              <a:off x="23560006" y="7931623"/>
              <a:ext cx="5760001" cy="5040000"/>
            </a:xfrm>
            <a:prstGeom prst="rect">
              <a:avLst/>
            </a:prstGeom>
            <a:noFill/>
            <a:ln w="9525">
              <a:noFill/>
              <a:miter lim="800000"/>
              <a:headEnd/>
              <a:tailEnd/>
            </a:ln>
          </p:spPr>
        </p:pic>
        <p:sp>
          <p:nvSpPr>
            <p:cNvPr id="213" name="Rectangle 212"/>
            <p:cNvSpPr/>
            <p:nvPr/>
          </p:nvSpPr>
          <p:spPr>
            <a:xfrm>
              <a:off x="19456031" y="7859615"/>
              <a:ext cx="10080000" cy="520181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4" name="TextBox 213"/>
            <p:cNvSpPr txBox="1"/>
            <p:nvPr/>
          </p:nvSpPr>
          <p:spPr>
            <a:xfrm>
              <a:off x="19454911" y="7931623"/>
              <a:ext cx="1008112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TD24 R0.5 SiC RF design</a:t>
              </a:r>
            </a:p>
          </p:txBody>
        </p:sp>
        <p:sp>
          <p:nvSpPr>
            <p:cNvPr id="215" name="TextBox 214"/>
            <p:cNvSpPr txBox="1"/>
            <p:nvPr/>
          </p:nvSpPr>
          <p:spPr>
            <a:xfrm>
              <a:off x="19617719" y="8644152"/>
              <a:ext cx="5957872" cy="1015663"/>
            </a:xfrm>
            <a:prstGeom prst="rect">
              <a:avLst/>
            </a:prstGeom>
            <a:noFill/>
          </p:spPr>
          <p:txBody>
            <a:bodyPr wrap="square" rtlCol="0">
              <a:spAutoFit/>
            </a:bodyPr>
            <a:lstStyle/>
            <a:p>
              <a:pPr algn="just">
                <a:buFontTx/>
                <a:buChar char="-"/>
              </a:pPr>
              <a:r>
                <a:rPr lang="en-GB" sz="2000" dirty="0" smtClean="0">
                  <a:latin typeface="Tahoma" pitchFamily="34" charset="0"/>
                  <a:cs typeface="Tahoma" pitchFamily="34" charset="0"/>
                </a:rPr>
                <a:t> 26 cells with damping waveguides</a:t>
              </a:r>
            </a:p>
            <a:p>
              <a:pPr algn="just">
                <a:buFontTx/>
                <a:buChar char="-"/>
              </a:pPr>
              <a:r>
                <a:rPr lang="en-GB" sz="2000" dirty="0" smtClean="0">
                  <a:latin typeface="Tahoma" pitchFamily="34" charset="0"/>
                  <a:cs typeface="Tahoma" pitchFamily="34" charset="0"/>
                </a:rPr>
                <a:t> 2 couplers</a:t>
              </a:r>
            </a:p>
            <a:p>
              <a:pPr algn="just">
                <a:buFontTx/>
                <a:buChar char="-"/>
              </a:pPr>
              <a:r>
                <a:rPr lang="en-GB" sz="2000" dirty="0" smtClean="0">
                  <a:latin typeface="Tahoma" pitchFamily="34" charset="0"/>
                  <a:cs typeface="Tahoma" pitchFamily="34" charset="0"/>
                </a:rPr>
                <a:t> 4 manifolds with damping material</a:t>
              </a:r>
            </a:p>
          </p:txBody>
        </p:sp>
      </p:grpSp>
      <p:grpSp>
        <p:nvGrpSpPr>
          <p:cNvPr id="627" name="Group 626"/>
          <p:cNvGrpSpPr/>
          <p:nvPr/>
        </p:nvGrpSpPr>
        <p:grpSpPr>
          <a:xfrm>
            <a:off x="732831" y="13332223"/>
            <a:ext cx="9721080" cy="10800000"/>
            <a:chOff x="732831" y="13332223"/>
            <a:chExt cx="9721080" cy="10800000"/>
          </a:xfrm>
        </p:grpSpPr>
        <p:grpSp>
          <p:nvGrpSpPr>
            <p:cNvPr id="626" name="Group 625"/>
            <p:cNvGrpSpPr/>
            <p:nvPr/>
          </p:nvGrpSpPr>
          <p:grpSpPr>
            <a:xfrm>
              <a:off x="895110" y="13981215"/>
              <a:ext cx="9270769" cy="8280000"/>
              <a:chOff x="895110" y="14196319"/>
              <a:chExt cx="9270769" cy="8280000"/>
            </a:xfrm>
          </p:grpSpPr>
          <p:pic>
            <p:nvPicPr>
              <p:cNvPr id="1039" name="Picture 15"/>
              <p:cNvPicPr>
                <a:picLocks noChangeAspect="1" noChangeArrowheads="1"/>
              </p:cNvPicPr>
              <p:nvPr/>
            </p:nvPicPr>
            <p:blipFill>
              <a:blip r:embed="rId8" cstate="print"/>
              <a:srcRect l="24411" t="10947" r="24009" b="15344"/>
              <a:stretch>
                <a:fillRect/>
              </a:stretch>
            </p:blipFill>
            <p:spPr bwMode="auto">
              <a:xfrm>
                <a:off x="895110" y="14196319"/>
                <a:ext cx="9270769" cy="8280000"/>
              </a:xfrm>
              <a:prstGeom prst="rect">
                <a:avLst/>
              </a:prstGeom>
              <a:noFill/>
              <a:ln w="9525">
                <a:noFill/>
                <a:miter lim="800000"/>
                <a:headEnd/>
                <a:tailEnd/>
              </a:ln>
            </p:spPr>
          </p:pic>
          <p:sp>
            <p:nvSpPr>
              <p:cNvPr id="286" name="TextBox 285"/>
              <p:cNvSpPr txBox="1"/>
              <p:nvPr/>
            </p:nvSpPr>
            <p:spPr>
              <a:xfrm flipH="1">
                <a:off x="3181103" y="14937885"/>
                <a:ext cx="1757212" cy="338554"/>
              </a:xfrm>
              <a:prstGeom prst="rect">
                <a:avLst/>
              </a:prstGeom>
              <a:noFill/>
            </p:spPr>
            <p:txBody>
              <a:bodyPr wrap="none" rtlCol="0">
                <a:spAutoFit/>
              </a:bodyPr>
              <a:lstStyle/>
              <a:p>
                <a:r>
                  <a:rPr lang="en-GB" sz="1600" b="1" dirty="0" smtClean="0">
                    <a:latin typeface="Arial" pitchFamily="34" charset="0"/>
                    <a:cs typeface="Arial" pitchFamily="34" charset="0"/>
                  </a:rPr>
                  <a:t>COOLING TUBE</a:t>
                </a:r>
                <a:endParaRPr lang="en-GB" sz="1600" b="1" dirty="0">
                  <a:latin typeface="Arial" pitchFamily="34" charset="0"/>
                  <a:cs typeface="Arial" pitchFamily="34" charset="0"/>
                </a:endParaRPr>
              </a:p>
            </p:txBody>
          </p:sp>
          <p:cxnSp>
            <p:nvCxnSpPr>
              <p:cNvPr id="287" name="Straight Connector 286"/>
              <p:cNvCxnSpPr/>
              <p:nvPr/>
            </p:nvCxnSpPr>
            <p:spPr>
              <a:xfrm rot="10800000" flipH="1">
                <a:off x="3253111" y="15225917"/>
                <a:ext cx="2232248" cy="0"/>
              </a:xfrm>
              <a:prstGeom prst="line">
                <a:avLst/>
              </a:prstGeom>
              <a:ln>
                <a:tailEnd type="oval" w="sm" len="sm"/>
              </a:ln>
            </p:spPr>
            <p:style>
              <a:lnRef idx="1">
                <a:schemeClr val="dk1"/>
              </a:lnRef>
              <a:fillRef idx="0">
                <a:schemeClr val="dk1"/>
              </a:fillRef>
              <a:effectRef idx="0">
                <a:schemeClr val="dk1"/>
              </a:effectRef>
              <a:fontRef idx="minor">
                <a:schemeClr val="tx1"/>
              </a:fontRef>
            </p:style>
          </p:cxnSp>
          <p:sp>
            <p:nvSpPr>
              <p:cNvPr id="291" name="TextBox 290"/>
              <p:cNvSpPr txBox="1"/>
              <p:nvPr/>
            </p:nvSpPr>
            <p:spPr>
              <a:xfrm>
                <a:off x="3430873" y="16571663"/>
                <a:ext cx="1928733" cy="338554"/>
              </a:xfrm>
              <a:prstGeom prst="rect">
                <a:avLst/>
              </a:prstGeom>
              <a:noFill/>
            </p:spPr>
            <p:txBody>
              <a:bodyPr wrap="none" rtlCol="0">
                <a:spAutoFit/>
              </a:bodyPr>
              <a:lstStyle/>
              <a:p>
                <a:r>
                  <a:rPr lang="en-GB" sz="1600" b="1" dirty="0" smtClean="0">
                    <a:latin typeface="Arial" pitchFamily="34" charset="0"/>
                    <a:cs typeface="Arial" pitchFamily="34" charset="0"/>
                  </a:rPr>
                  <a:t>COOLING BLOCK</a:t>
                </a:r>
                <a:endParaRPr lang="en-GB" sz="1600" b="1" dirty="0">
                  <a:latin typeface="Arial" pitchFamily="34" charset="0"/>
                  <a:cs typeface="Arial" pitchFamily="34" charset="0"/>
                </a:endParaRPr>
              </a:p>
            </p:txBody>
          </p:sp>
          <p:cxnSp>
            <p:nvCxnSpPr>
              <p:cNvPr id="292" name="Straight Connector 291"/>
              <p:cNvCxnSpPr/>
              <p:nvPr/>
            </p:nvCxnSpPr>
            <p:spPr>
              <a:xfrm>
                <a:off x="3487398" y="16859695"/>
                <a:ext cx="1872208" cy="0"/>
              </a:xfrm>
              <a:prstGeom prst="line">
                <a:avLst/>
              </a:prstGeom>
            </p:spPr>
            <p:style>
              <a:lnRef idx="1">
                <a:schemeClr val="dk1"/>
              </a:lnRef>
              <a:fillRef idx="0">
                <a:schemeClr val="dk1"/>
              </a:fillRef>
              <a:effectRef idx="0">
                <a:schemeClr val="dk1"/>
              </a:effectRef>
              <a:fontRef idx="minor">
                <a:schemeClr val="tx1"/>
              </a:fontRef>
            </p:style>
          </p:cxnSp>
          <p:cxnSp>
            <p:nvCxnSpPr>
              <p:cNvPr id="293" name="Straight Connector 292"/>
              <p:cNvCxnSpPr/>
              <p:nvPr/>
            </p:nvCxnSpPr>
            <p:spPr>
              <a:xfrm rot="5400000" flipH="1" flipV="1">
                <a:off x="5107118" y="17112183"/>
                <a:ext cx="504976"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294" name="TextBox 293"/>
              <p:cNvSpPr txBox="1"/>
              <p:nvPr/>
            </p:nvSpPr>
            <p:spPr>
              <a:xfrm>
                <a:off x="5580980" y="20019336"/>
                <a:ext cx="1848595" cy="584775"/>
              </a:xfrm>
              <a:prstGeom prst="rect">
                <a:avLst/>
              </a:prstGeom>
              <a:noFill/>
            </p:spPr>
            <p:txBody>
              <a:bodyPr wrap="square" rtlCol="0">
                <a:spAutoFit/>
              </a:bodyPr>
              <a:lstStyle/>
              <a:p>
                <a:pPr algn="r"/>
                <a:r>
                  <a:rPr lang="en-GB" sz="1600" b="1" dirty="0" smtClean="0">
                    <a:latin typeface="Arial" pitchFamily="34" charset="0"/>
                    <a:cs typeface="Arial" pitchFamily="34" charset="0"/>
                  </a:rPr>
                  <a:t>ACCELERATING</a:t>
                </a:r>
              </a:p>
              <a:p>
                <a:pPr algn="r"/>
                <a:r>
                  <a:rPr lang="en-GB" sz="1600" b="1" dirty="0" smtClean="0">
                    <a:latin typeface="Arial" pitchFamily="34" charset="0"/>
                    <a:cs typeface="Arial" pitchFamily="34" charset="0"/>
                  </a:rPr>
                  <a:t> STRUCTURE</a:t>
                </a:r>
                <a:endParaRPr lang="en-GB" sz="1600" b="1" dirty="0">
                  <a:latin typeface="Arial" pitchFamily="34" charset="0"/>
                  <a:cs typeface="Arial" pitchFamily="34" charset="0"/>
                </a:endParaRPr>
              </a:p>
            </p:txBody>
          </p:sp>
          <p:cxnSp>
            <p:nvCxnSpPr>
              <p:cNvPr id="296" name="Straight Connector 295"/>
              <p:cNvCxnSpPr/>
              <p:nvPr/>
            </p:nvCxnSpPr>
            <p:spPr>
              <a:xfrm>
                <a:off x="5597155" y="20307368"/>
                <a:ext cx="1712017" cy="0"/>
              </a:xfrm>
              <a:prstGeom prst="line">
                <a:avLst/>
              </a:prstGeom>
            </p:spPr>
            <p:style>
              <a:lnRef idx="1">
                <a:schemeClr val="dk1"/>
              </a:lnRef>
              <a:fillRef idx="0">
                <a:schemeClr val="dk1"/>
              </a:fillRef>
              <a:effectRef idx="0">
                <a:schemeClr val="dk1"/>
              </a:effectRef>
              <a:fontRef idx="minor">
                <a:schemeClr val="tx1"/>
              </a:fontRef>
            </p:style>
          </p:cxnSp>
          <p:cxnSp>
            <p:nvCxnSpPr>
              <p:cNvPr id="297" name="Straight Connector 296"/>
              <p:cNvCxnSpPr/>
              <p:nvPr/>
            </p:nvCxnSpPr>
            <p:spPr>
              <a:xfrm rot="5400000">
                <a:off x="4661052" y="19371265"/>
                <a:ext cx="1872210"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299" name="TextBox 298"/>
              <p:cNvSpPr txBox="1"/>
              <p:nvPr/>
            </p:nvSpPr>
            <p:spPr>
              <a:xfrm>
                <a:off x="2191253" y="21273669"/>
                <a:ext cx="1184940" cy="338554"/>
              </a:xfrm>
              <a:prstGeom prst="rect">
                <a:avLst/>
              </a:prstGeom>
              <a:noFill/>
            </p:spPr>
            <p:txBody>
              <a:bodyPr wrap="none" rtlCol="0">
                <a:spAutoFit/>
              </a:bodyPr>
              <a:lstStyle/>
              <a:p>
                <a:r>
                  <a:rPr lang="en-GB" sz="1600" b="1" dirty="0" smtClean="0">
                    <a:latin typeface="Arial" pitchFamily="34" charset="0"/>
                    <a:cs typeface="Arial" pitchFamily="34" charset="0"/>
                  </a:rPr>
                  <a:t>COUPLER</a:t>
                </a:r>
                <a:endParaRPr lang="en-GB" sz="1600" b="1" dirty="0">
                  <a:latin typeface="Arial" pitchFamily="34" charset="0"/>
                  <a:cs typeface="Arial" pitchFamily="34" charset="0"/>
                </a:endParaRPr>
              </a:p>
            </p:txBody>
          </p:sp>
          <p:cxnSp>
            <p:nvCxnSpPr>
              <p:cNvPr id="303" name="Straight Connector 302"/>
              <p:cNvCxnSpPr/>
              <p:nvPr/>
            </p:nvCxnSpPr>
            <p:spPr>
              <a:xfrm>
                <a:off x="2263261" y="21561700"/>
                <a:ext cx="1224136" cy="0"/>
              </a:xfrm>
              <a:prstGeom prst="line">
                <a:avLst/>
              </a:prstGeom>
            </p:spPr>
            <p:style>
              <a:lnRef idx="1">
                <a:schemeClr val="dk1"/>
              </a:lnRef>
              <a:fillRef idx="0">
                <a:schemeClr val="dk1"/>
              </a:fillRef>
              <a:effectRef idx="0">
                <a:schemeClr val="dk1"/>
              </a:effectRef>
              <a:fontRef idx="minor">
                <a:schemeClr val="tx1"/>
              </a:fontRef>
            </p:style>
          </p:cxnSp>
          <p:cxnSp>
            <p:nvCxnSpPr>
              <p:cNvPr id="304" name="Straight Connector 303"/>
              <p:cNvCxnSpPr/>
              <p:nvPr/>
            </p:nvCxnSpPr>
            <p:spPr>
              <a:xfrm rot="5400000">
                <a:off x="2837939" y="20915015"/>
                <a:ext cx="1298917" cy="0"/>
              </a:xfrm>
              <a:prstGeom prst="line">
                <a:avLst/>
              </a:prstGeom>
              <a:ln>
                <a:headEnd type="oval" w="sm" len="sm"/>
              </a:ln>
            </p:spPr>
            <p:style>
              <a:lnRef idx="1">
                <a:schemeClr val="dk1"/>
              </a:lnRef>
              <a:fillRef idx="0">
                <a:schemeClr val="dk1"/>
              </a:fillRef>
              <a:effectRef idx="0">
                <a:schemeClr val="dk1"/>
              </a:effectRef>
              <a:fontRef idx="minor">
                <a:schemeClr val="tx1"/>
              </a:fontRef>
            </p:style>
          </p:cxnSp>
          <p:sp>
            <p:nvSpPr>
              <p:cNvPr id="450" name="TextBox 449"/>
              <p:cNvSpPr txBox="1"/>
              <p:nvPr/>
            </p:nvSpPr>
            <p:spPr>
              <a:xfrm>
                <a:off x="6871774" y="14771463"/>
                <a:ext cx="2341347" cy="584775"/>
              </a:xfrm>
              <a:prstGeom prst="rect">
                <a:avLst/>
              </a:prstGeom>
              <a:noFill/>
            </p:spPr>
            <p:txBody>
              <a:bodyPr wrap="none" rtlCol="0">
                <a:spAutoFit/>
              </a:bodyPr>
              <a:lstStyle/>
              <a:p>
                <a:r>
                  <a:rPr lang="en-GB" sz="1600" b="1" dirty="0" smtClean="0">
                    <a:latin typeface="Arial" pitchFamily="34" charset="0"/>
                    <a:cs typeface="Arial" pitchFamily="34" charset="0"/>
                  </a:rPr>
                  <a:t>VACUUM INTERFACE </a:t>
                </a:r>
              </a:p>
              <a:p>
                <a:r>
                  <a:rPr lang="en-GB" sz="1600" b="1" dirty="0" smtClean="0">
                    <a:latin typeface="Arial" pitchFamily="34" charset="0"/>
                    <a:cs typeface="Arial" pitchFamily="34" charset="0"/>
                  </a:rPr>
                  <a:t>FLANGE</a:t>
                </a:r>
                <a:endParaRPr lang="en-GB" sz="1600" b="1" dirty="0">
                  <a:latin typeface="Arial" pitchFamily="34" charset="0"/>
                  <a:cs typeface="Arial" pitchFamily="34" charset="0"/>
                </a:endParaRPr>
              </a:p>
            </p:txBody>
          </p:sp>
          <p:cxnSp>
            <p:nvCxnSpPr>
              <p:cNvPr id="452" name="Straight Connector 451"/>
              <p:cNvCxnSpPr/>
              <p:nvPr/>
            </p:nvCxnSpPr>
            <p:spPr>
              <a:xfrm rot="5400000" flipH="1" flipV="1">
                <a:off x="8635970" y="15527547"/>
                <a:ext cx="936104" cy="0"/>
              </a:xfrm>
              <a:prstGeom prst="line">
                <a:avLst/>
              </a:prstGeom>
              <a:ln>
                <a:headEnd type="oval" w="sm" len="sm"/>
              </a:ln>
            </p:spPr>
            <p:style>
              <a:lnRef idx="1">
                <a:schemeClr val="dk1"/>
              </a:lnRef>
              <a:fillRef idx="0">
                <a:schemeClr val="dk1"/>
              </a:fillRef>
              <a:effectRef idx="0">
                <a:schemeClr val="dk1"/>
              </a:effectRef>
              <a:fontRef idx="minor">
                <a:schemeClr val="tx1"/>
              </a:fontRef>
            </p:style>
          </p:cxnSp>
          <p:cxnSp>
            <p:nvCxnSpPr>
              <p:cNvPr id="454" name="Straight Connector 453"/>
              <p:cNvCxnSpPr/>
              <p:nvPr/>
            </p:nvCxnSpPr>
            <p:spPr>
              <a:xfrm>
                <a:off x="6943782" y="15059495"/>
                <a:ext cx="2160240" cy="0"/>
              </a:xfrm>
              <a:prstGeom prst="line">
                <a:avLst/>
              </a:prstGeom>
            </p:spPr>
            <p:style>
              <a:lnRef idx="1">
                <a:schemeClr val="dk1"/>
              </a:lnRef>
              <a:fillRef idx="0">
                <a:schemeClr val="dk1"/>
              </a:fillRef>
              <a:effectRef idx="0">
                <a:schemeClr val="dk1"/>
              </a:effectRef>
              <a:fontRef idx="minor">
                <a:schemeClr val="tx1"/>
              </a:fontRef>
            </p:style>
          </p:cxnSp>
          <p:sp>
            <p:nvSpPr>
              <p:cNvPr id="457" name="TextBox 456"/>
              <p:cNvSpPr txBox="1"/>
              <p:nvPr/>
            </p:nvSpPr>
            <p:spPr>
              <a:xfrm>
                <a:off x="5666914" y="20892143"/>
                <a:ext cx="2573012" cy="338554"/>
              </a:xfrm>
              <a:prstGeom prst="rect">
                <a:avLst/>
              </a:prstGeom>
              <a:noFill/>
            </p:spPr>
            <p:txBody>
              <a:bodyPr wrap="none" rtlCol="0">
                <a:spAutoFit/>
              </a:bodyPr>
              <a:lstStyle/>
              <a:p>
                <a:r>
                  <a:rPr lang="en-GB" sz="1600" b="1" dirty="0" smtClean="0">
                    <a:latin typeface="Arial" pitchFamily="34" charset="0"/>
                    <a:cs typeface="Arial" pitchFamily="34" charset="0"/>
                  </a:rPr>
                  <a:t>RF INTERFACE FLANGE</a:t>
                </a:r>
                <a:endParaRPr lang="en-GB" sz="1600" b="1" dirty="0">
                  <a:latin typeface="Arial" pitchFamily="34" charset="0"/>
                  <a:cs typeface="Arial" pitchFamily="34" charset="0"/>
                </a:endParaRPr>
              </a:p>
            </p:txBody>
          </p:sp>
          <p:cxnSp>
            <p:nvCxnSpPr>
              <p:cNvPr id="458" name="Straight Connector 457"/>
              <p:cNvCxnSpPr/>
              <p:nvPr/>
            </p:nvCxnSpPr>
            <p:spPr>
              <a:xfrm rot="10800000">
                <a:off x="4730810" y="21180175"/>
                <a:ext cx="3456384" cy="0"/>
              </a:xfrm>
              <a:prstGeom prst="line">
                <a:avLst/>
              </a:prstGeom>
              <a:ln>
                <a:tailEnd type="oval" w="sm" len="sm"/>
              </a:ln>
            </p:spPr>
            <p:style>
              <a:lnRef idx="1">
                <a:schemeClr val="dk1"/>
              </a:lnRef>
              <a:fillRef idx="0">
                <a:schemeClr val="dk1"/>
              </a:fillRef>
              <a:effectRef idx="0">
                <a:schemeClr val="dk1"/>
              </a:effectRef>
              <a:fontRef idx="minor">
                <a:schemeClr val="tx1"/>
              </a:fontRef>
            </p:style>
          </p:cxnSp>
          <p:sp>
            <p:nvSpPr>
              <p:cNvPr id="481" name="TextBox 480"/>
              <p:cNvSpPr txBox="1"/>
              <p:nvPr/>
            </p:nvSpPr>
            <p:spPr>
              <a:xfrm>
                <a:off x="5940957" y="19338558"/>
                <a:ext cx="1584088" cy="338554"/>
              </a:xfrm>
              <a:prstGeom prst="rect">
                <a:avLst/>
              </a:prstGeom>
              <a:noFill/>
            </p:spPr>
            <p:txBody>
              <a:bodyPr wrap="square" rtlCol="0">
                <a:spAutoFit/>
              </a:bodyPr>
              <a:lstStyle/>
              <a:p>
                <a:r>
                  <a:rPr lang="en-GB" sz="1600" b="1" dirty="0" smtClean="0">
                    <a:latin typeface="Arial" pitchFamily="34" charset="0"/>
                    <a:cs typeface="Arial" pitchFamily="34" charset="0"/>
                  </a:rPr>
                  <a:t>TUNING STUD</a:t>
                </a:r>
                <a:endParaRPr lang="en-GB" sz="1600" b="1" dirty="0">
                  <a:latin typeface="Arial" pitchFamily="34" charset="0"/>
                  <a:cs typeface="Arial" pitchFamily="34" charset="0"/>
                </a:endParaRPr>
              </a:p>
            </p:txBody>
          </p:sp>
          <p:cxnSp>
            <p:nvCxnSpPr>
              <p:cNvPr id="482" name="Straight Connector 481"/>
              <p:cNvCxnSpPr/>
              <p:nvPr/>
            </p:nvCxnSpPr>
            <p:spPr>
              <a:xfrm>
                <a:off x="6012965" y="19626590"/>
                <a:ext cx="1584176" cy="0"/>
              </a:xfrm>
              <a:prstGeom prst="line">
                <a:avLst/>
              </a:prstGeom>
            </p:spPr>
            <p:style>
              <a:lnRef idx="1">
                <a:schemeClr val="dk1"/>
              </a:lnRef>
              <a:fillRef idx="0">
                <a:schemeClr val="dk1"/>
              </a:fillRef>
              <a:effectRef idx="0">
                <a:schemeClr val="dk1"/>
              </a:effectRef>
              <a:fontRef idx="minor">
                <a:schemeClr val="tx1"/>
              </a:fontRef>
            </p:style>
          </p:cxnSp>
          <p:cxnSp>
            <p:nvCxnSpPr>
              <p:cNvPr id="483" name="Straight Connector 482"/>
              <p:cNvCxnSpPr/>
              <p:nvPr/>
            </p:nvCxnSpPr>
            <p:spPr>
              <a:xfrm rot="5400000">
                <a:off x="6363540" y="18390432"/>
                <a:ext cx="2467200" cy="0"/>
              </a:xfrm>
              <a:prstGeom prst="line">
                <a:avLst/>
              </a:prstGeom>
              <a:ln>
                <a:headEnd type="none" w="sm" len="sm"/>
              </a:ln>
            </p:spPr>
            <p:style>
              <a:lnRef idx="1">
                <a:schemeClr val="dk1"/>
              </a:lnRef>
              <a:fillRef idx="0">
                <a:schemeClr val="dk1"/>
              </a:fillRef>
              <a:effectRef idx="0">
                <a:schemeClr val="dk1"/>
              </a:effectRef>
              <a:fontRef idx="minor">
                <a:schemeClr val="tx1"/>
              </a:fontRef>
            </p:style>
          </p:cxnSp>
        </p:grpSp>
        <p:sp>
          <p:nvSpPr>
            <p:cNvPr id="221" name="Rectangle 220"/>
            <p:cNvSpPr>
              <a:spLocks/>
            </p:cNvSpPr>
            <p:nvPr/>
          </p:nvSpPr>
          <p:spPr>
            <a:xfrm>
              <a:off x="732831" y="13332223"/>
              <a:ext cx="9720000" cy="108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TextBox 221"/>
            <p:cNvSpPr txBox="1"/>
            <p:nvPr/>
          </p:nvSpPr>
          <p:spPr>
            <a:xfrm>
              <a:off x="732831" y="13497006"/>
              <a:ext cx="972108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Accelerating structure  TD24 R0.5</a:t>
              </a:r>
            </a:p>
          </p:txBody>
        </p:sp>
        <p:sp>
          <p:nvSpPr>
            <p:cNvPr id="226" name="TextBox 225"/>
            <p:cNvSpPr txBox="1"/>
            <p:nvPr/>
          </p:nvSpPr>
          <p:spPr>
            <a:xfrm>
              <a:off x="732831" y="22189207"/>
              <a:ext cx="9721080" cy="1938992"/>
            </a:xfrm>
            <a:prstGeom prst="rect">
              <a:avLst/>
            </a:prstGeom>
            <a:noFill/>
          </p:spPr>
          <p:txBody>
            <a:bodyPr wrap="square" rtlCol="0">
              <a:spAutoFit/>
            </a:bodyPr>
            <a:lstStyle/>
            <a:p>
              <a:pPr algn="just" defTabSz="360000"/>
              <a:r>
                <a:rPr lang="en-GB" sz="2000" dirty="0" smtClean="0">
                  <a:latin typeface="Tahoma" pitchFamily="34" charset="0"/>
                  <a:cs typeface="Tahoma" pitchFamily="34" charset="0"/>
                </a:rPr>
                <a:t>The design of presented AS is based on the Tapered Damped (TD)[1,2] type cell geometry. The engineering design follows the baseline defined by CERN-SLAC-KEK collaboration. The difference from previous structure of “TD24 series" is the edge radius in the disk cavity wall – R0.5mm.</a:t>
              </a:r>
              <a:r>
                <a:rPr lang="en-GB" sz="2000" dirty="0" smtClean="0">
                  <a:solidFill>
                    <a:srgbClr val="FF0000"/>
                  </a:solidFill>
                  <a:latin typeface="Tahoma" pitchFamily="34" charset="0"/>
                  <a:cs typeface="Tahoma" pitchFamily="34" charset="0"/>
                </a:rPr>
                <a:t> </a:t>
              </a:r>
              <a:r>
                <a:rPr lang="en-GB" sz="2000" dirty="0" smtClean="0">
                  <a:latin typeface="Tahoma" pitchFamily="34" charset="0"/>
                  <a:cs typeface="Tahoma" pitchFamily="34" charset="0"/>
                </a:rPr>
                <a:t>The interlocking design of copper disks Ø74mm contributes to ease alignment and assembly.</a:t>
              </a:r>
              <a:r>
                <a:rPr lang="en-GB" sz="2000" dirty="0" smtClean="0">
                  <a:solidFill>
                    <a:srgbClr val="FF0000"/>
                  </a:solidFill>
                  <a:latin typeface="Tahoma" pitchFamily="34" charset="0"/>
                  <a:cs typeface="Tahoma" pitchFamily="34" charset="0"/>
                </a:rPr>
                <a:t> </a:t>
              </a:r>
              <a:r>
                <a:rPr lang="en-GB" sz="2000" dirty="0" smtClean="0">
                  <a:latin typeface="Tahoma" pitchFamily="34" charset="0"/>
                  <a:cs typeface="Tahoma" pitchFamily="34" charset="0"/>
                </a:rPr>
                <a:t>The external water cooling is realized by four cooling blocks brazed directly to the structure. </a:t>
              </a:r>
              <a:endParaRPr lang="en-US" sz="2000" dirty="0" smtClean="0">
                <a:latin typeface="Tahoma" pitchFamily="34" charset="0"/>
                <a:cs typeface="Tahoma" pitchFamily="34" charset="0"/>
              </a:endParaRPr>
            </a:p>
          </p:txBody>
        </p:sp>
      </p:grpSp>
      <p:grpSp>
        <p:nvGrpSpPr>
          <p:cNvPr id="605" name="Group 604"/>
          <p:cNvGrpSpPr/>
          <p:nvPr/>
        </p:nvGrpSpPr>
        <p:grpSpPr>
          <a:xfrm>
            <a:off x="732831" y="24349447"/>
            <a:ext cx="14220000" cy="13897544"/>
            <a:chOff x="732831" y="24349447"/>
            <a:chExt cx="14220000" cy="13897544"/>
          </a:xfrm>
        </p:grpSpPr>
        <p:grpSp>
          <p:nvGrpSpPr>
            <p:cNvPr id="449" name="Group 448"/>
            <p:cNvGrpSpPr/>
            <p:nvPr/>
          </p:nvGrpSpPr>
          <p:grpSpPr>
            <a:xfrm>
              <a:off x="948943" y="34236029"/>
              <a:ext cx="6552640" cy="3866946"/>
              <a:chOff x="948943" y="34142535"/>
              <a:chExt cx="6552640" cy="3866946"/>
            </a:xfrm>
          </p:grpSpPr>
          <p:pic>
            <p:nvPicPr>
              <p:cNvPr id="21" name="Picture 13"/>
              <p:cNvPicPr>
                <a:picLocks noChangeAspect="1" noChangeArrowheads="1"/>
              </p:cNvPicPr>
              <p:nvPr/>
            </p:nvPicPr>
            <p:blipFill>
              <a:blip r:embed="rId9" cstate="print"/>
              <a:srcRect l="26380" t="27957" r="27158" b="31093"/>
              <a:stretch>
                <a:fillRect/>
              </a:stretch>
            </p:blipFill>
            <p:spPr bwMode="auto">
              <a:xfrm>
                <a:off x="966198" y="34142535"/>
                <a:ext cx="6535385" cy="3600000"/>
              </a:xfrm>
              <a:prstGeom prst="rect">
                <a:avLst/>
              </a:prstGeom>
              <a:noFill/>
              <a:ln w="9525">
                <a:noFill/>
                <a:miter lim="800000"/>
                <a:headEnd/>
                <a:tailEnd/>
              </a:ln>
            </p:spPr>
          </p:pic>
          <p:sp>
            <p:nvSpPr>
              <p:cNvPr id="431" name="TextBox 430"/>
              <p:cNvSpPr txBox="1"/>
              <p:nvPr/>
            </p:nvSpPr>
            <p:spPr>
              <a:xfrm>
                <a:off x="948943" y="34718599"/>
                <a:ext cx="1928733" cy="338554"/>
              </a:xfrm>
              <a:prstGeom prst="rect">
                <a:avLst/>
              </a:prstGeom>
              <a:noFill/>
            </p:spPr>
            <p:txBody>
              <a:bodyPr wrap="none" rtlCol="0">
                <a:spAutoFit/>
              </a:bodyPr>
              <a:lstStyle/>
              <a:p>
                <a:r>
                  <a:rPr lang="en-GB" sz="1600" b="1" dirty="0" smtClean="0">
                    <a:latin typeface="Arial" pitchFamily="34" charset="0"/>
                    <a:cs typeface="Arial" pitchFamily="34" charset="0"/>
                  </a:rPr>
                  <a:t>COOLING BLOCK</a:t>
                </a:r>
              </a:p>
            </p:txBody>
          </p:sp>
          <p:cxnSp>
            <p:nvCxnSpPr>
              <p:cNvPr id="432" name="Straight Connector 431"/>
              <p:cNvCxnSpPr/>
              <p:nvPr/>
            </p:nvCxnSpPr>
            <p:spPr>
              <a:xfrm rot="10800000">
                <a:off x="1020863" y="35006631"/>
                <a:ext cx="2664296"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436" name="Straight Connector 435"/>
              <p:cNvCxnSpPr/>
              <p:nvPr/>
            </p:nvCxnSpPr>
            <p:spPr>
              <a:xfrm rot="5400000">
                <a:off x="948855" y="37526911"/>
                <a:ext cx="864096"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sp>
            <p:nvSpPr>
              <p:cNvPr id="437" name="TextBox 436"/>
              <p:cNvSpPr txBox="1"/>
              <p:nvPr/>
            </p:nvSpPr>
            <p:spPr>
              <a:xfrm>
                <a:off x="1557117" y="37670927"/>
                <a:ext cx="615874" cy="338554"/>
              </a:xfrm>
              <a:prstGeom prst="rect">
                <a:avLst/>
              </a:prstGeom>
              <a:noFill/>
            </p:spPr>
            <p:txBody>
              <a:bodyPr wrap="none" rtlCol="0">
                <a:spAutoFit/>
              </a:bodyPr>
              <a:lstStyle/>
              <a:p>
                <a:r>
                  <a:rPr lang="en-GB" sz="1600" b="1" dirty="0" smtClean="0">
                    <a:latin typeface="Arial" pitchFamily="34" charset="0"/>
                    <a:cs typeface="Arial" pitchFamily="34" charset="0"/>
                  </a:rPr>
                  <a:t>CAP</a:t>
                </a:r>
              </a:p>
            </p:txBody>
          </p:sp>
          <p:cxnSp>
            <p:nvCxnSpPr>
              <p:cNvPr id="438" name="Straight Connector 437"/>
              <p:cNvCxnSpPr/>
              <p:nvPr/>
            </p:nvCxnSpPr>
            <p:spPr>
              <a:xfrm rot="10800000">
                <a:off x="1380903" y="37958959"/>
                <a:ext cx="720080" cy="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445" name="TextBox 444"/>
              <p:cNvSpPr txBox="1"/>
              <p:nvPr/>
            </p:nvSpPr>
            <p:spPr>
              <a:xfrm>
                <a:off x="4477247" y="36302775"/>
                <a:ext cx="1757212" cy="338554"/>
              </a:xfrm>
              <a:prstGeom prst="rect">
                <a:avLst/>
              </a:prstGeom>
              <a:noFill/>
            </p:spPr>
            <p:txBody>
              <a:bodyPr wrap="none" rtlCol="0">
                <a:spAutoFit/>
              </a:bodyPr>
              <a:lstStyle/>
              <a:p>
                <a:r>
                  <a:rPr lang="en-GB" sz="1600" b="1" dirty="0" smtClean="0">
                    <a:latin typeface="Arial" pitchFamily="34" charset="0"/>
                    <a:cs typeface="Arial" pitchFamily="34" charset="0"/>
                  </a:rPr>
                  <a:t>COOLING TUBE</a:t>
                </a:r>
                <a:endParaRPr lang="en-GB" sz="1600" b="1" dirty="0">
                  <a:latin typeface="Arial" pitchFamily="34" charset="0"/>
                  <a:cs typeface="Arial" pitchFamily="34" charset="0"/>
                </a:endParaRPr>
              </a:p>
            </p:txBody>
          </p:sp>
          <p:cxnSp>
            <p:nvCxnSpPr>
              <p:cNvPr id="446" name="Straight Connector 445"/>
              <p:cNvCxnSpPr/>
              <p:nvPr/>
            </p:nvCxnSpPr>
            <p:spPr>
              <a:xfrm>
                <a:off x="4549255" y="36590806"/>
                <a:ext cx="1728192" cy="0"/>
              </a:xfrm>
              <a:prstGeom prst="line">
                <a:avLst/>
              </a:prstGeom>
            </p:spPr>
            <p:style>
              <a:lnRef idx="1">
                <a:schemeClr val="dk1"/>
              </a:lnRef>
              <a:fillRef idx="0">
                <a:schemeClr val="dk1"/>
              </a:fillRef>
              <a:effectRef idx="0">
                <a:schemeClr val="dk1"/>
              </a:effectRef>
              <a:fontRef idx="minor">
                <a:schemeClr val="tx1"/>
              </a:fontRef>
            </p:style>
          </p:cxnSp>
          <p:cxnSp>
            <p:nvCxnSpPr>
              <p:cNvPr id="447" name="Straight Connector 446"/>
              <p:cNvCxnSpPr/>
              <p:nvPr/>
            </p:nvCxnSpPr>
            <p:spPr>
              <a:xfrm rot="5400000">
                <a:off x="5627989" y="35944121"/>
                <a:ext cx="1298917" cy="0"/>
              </a:xfrm>
              <a:prstGeom prst="line">
                <a:avLst/>
              </a:prstGeom>
              <a:ln>
                <a:headEnd type="oval" w="sm" len="sm"/>
              </a:ln>
            </p:spPr>
            <p:style>
              <a:lnRef idx="1">
                <a:schemeClr val="dk1"/>
              </a:lnRef>
              <a:fillRef idx="0">
                <a:schemeClr val="dk1"/>
              </a:fillRef>
              <a:effectRef idx="0">
                <a:schemeClr val="dk1"/>
              </a:effectRef>
              <a:fontRef idx="minor">
                <a:schemeClr val="tx1"/>
              </a:fontRef>
            </p:style>
          </p:cxnSp>
        </p:grpSp>
        <p:grpSp>
          <p:nvGrpSpPr>
            <p:cNvPr id="430" name="Group 429"/>
            <p:cNvGrpSpPr/>
            <p:nvPr/>
          </p:nvGrpSpPr>
          <p:grpSpPr>
            <a:xfrm>
              <a:off x="780384" y="27158359"/>
              <a:ext cx="7153247" cy="5400000"/>
              <a:chOff x="660823" y="27085751"/>
              <a:chExt cx="7153247" cy="5400000"/>
            </a:xfrm>
          </p:grpSpPr>
          <p:pic>
            <p:nvPicPr>
              <p:cNvPr id="19" name="Picture 11"/>
              <p:cNvPicPr>
                <a:picLocks noChangeAspect="1" noChangeArrowheads="1"/>
              </p:cNvPicPr>
              <p:nvPr/>
            </p:nvPicPr>
            <p:blipFill>
              <a:blip r:embed="rId10" cstate="print"/>
              <a:srcRect l="27955" t="24177" r="31883" b="27313"/>
              <a:stretch>
                <a:fillRect/>
              </a:stretch>
            </p:blipFill>
            <p:spPr bwMode="auto">
              <a:xfrm>
                <a:off x="660823" y="27085751"/>
                <a:ext cx="7153247" cy="5400000"/>
              </a:xfrm>
              <a:prstGeom prst="rect">
                <a:avLst/>
              </a:prstGeom>
              <a:noFill/>
              <a:ln w="9525">
                <a:noFill/>
                <a:miter lim="800000"/>
                <a:headEnd/>
                <a:tailEnd/>
              </a:ln>
            </p:spPr>
          </p:pic>
          <p:sp>
            <p:nvSpPr>
              <p:cNvPr id="413" name="TextBox 412"/>
              <p:cNvSpPr txBox="1"/>
              <p:nvPr/>
            </p:nvSpPr>
            <p:spPr>
              <a:xfrm>
                <a:off x="1308983" y="28813943"/>
                <a:ext cx="1970411" cy="338554"/>
              </a:xfrm>
              <a:prstGeom prst="rect">
                <a:avLst/>
              </a:prstGeom>
              <a:noFill/>
            </p:spPr>
            <p:txBody>
              <a:bodyPr wrap="none" rtlCol="0">
                <a:spAutoFit/>
              </a:bodyPr>
              <a:lstStyle/>
              <a:p>
                <a:r>
                  <a:rPr lang="en-GB" sz="1600" b="1" dirty="0" smtClean="0">
                    <a:latin typeface="Arial" pitchFamily="34" charset="0"/>
                    <a:cs typeface="Arial" pitchFamily="34" charset="0"/>
                  </a:rPr>
                  <a:t>COUPLER COVER</a:t>
                </a:r>
              </a:p>
            </p:txBody>
          </p:sp>
          <p:cxnSp>
            <p:nvCxnSpPr>
              <p:cNvPr id="414" name="Straight Connector 413"/>
              <p:cNvCxnSpPr/>
              <p:nvPr/>
            </p:nvCxnSpPr>
            <p:spPr>
              <a:xfrm rot="10800000">
                <a:off x="1380903" y="29101975"/>
                <a:ext cx="2664296"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415" name="Straight Connector 414"/>
              <p:cNvCxnSpPr/>
              <p:nvPr/>
            </p:nvCxnSpPr>
            <p:spPr>
              <a:xfrm rot="5400000">
                <a:off x="4117207" y="30902175"/>
                <a:ext cx="864096"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sp>
            <p:nvSpPr>
              <p:cNvPr id="417" name="TextBox 416"/>
              <p:cNvSpPr txBox="1"/>
              <p:nvPr/>
            </p:nvSpPr>
            <p:spPr>
              <a:xfrm>
                <a:off x="4549255" y="31046191"/>
                <a:ext cx="1834156" cy="338554"/>
              </a:xfrm>
              <a:prstGeom prst="rect">
                <a:avLst/>
              </a:prstGeom>
              <a:noFill/>
            </p:spPr>
            <p:txBody>
              <a:bodyPr wrap="none" rtlCol="0">
                <a:spAutoFit/>
              </a:bodyPr>
              <a:lstStyle/>
              <a:p>
                <a:r>
                  <a:rPr lang="en-GB" sz="1600" b="1" dirty="0" smtClean="0">
                    <a:latin typeface="Arial" pitchFamily="34" charset="0"/>
                    <a:cs typeface="Arial" pitchFamily="34" charset="0"/>
                  </a:rPr>
                  <a:t>COUPLER BODY</a:t>
                </a:r>
              </a:p>
            </p:txBody>
          </p:sp>
          <p:cxnSp>
            <p:nvCxnSpPr>
              <p:cNvPr id="418" name="Straight Connector 417"/>
              <p:cNvCxnSpPr/>
              <p:nvPr/>
            </p:nvCxnSpPr>
            <p:spPr>
              <a:xfrm rot="10800000">
                <a:off x="4549255" y="31334223"/>
                <a:ext cx="1728192" cy="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sp>
            <p:nvSpPr>
              <p:cNvPr id="422" name="TextBox 421"/>
              <p:cNvSpPr txBox="1"/>
              <p:nvPr/>
            </p:nvSpPr>
            <p:spPr>
              <a:xfrm>
                <a:off x="3768857" y="27949847"/>
                <a:ext cx="1356462" cy="338554"/>
              </a:xfrm>
              <a:prstGeom prst="rect">
                <a:avLst/>
              </a:prstGeom>
              <a:noFill/>
            </p:spPr>
            <p:txBody>
              <a:bodyPr wrap="none" rtlCol="0">
                <a:spAutoFit/>
              </a:bodyPr>
              <a:lstStyle/>
              <a:p>
                <a:r>
                  <a:rPr lang="en-GB" sz="1600" b="1" dirty="0" smtClean="0">
                    <a:latin typeface="Arial" pitchFamily="34" charset="0"/>
                    <a:cs typeface="Arial" pitchFamily="34" charset="0"/>
                  </a:rPr>
                  <a:t>RF FLANGE</a:t>
                </a:r>
              </a:p>
            </p:txBody>
          </p:sp>
          <p:cxnSp>
            <p:nvCxnSpPr>
              <p:cNvPr id="423" name="Straight Connector 422"/>
              <p:cNvCxnSpPr/>
              <p:nvPr/>
            </p:nvCxnSpPr>
            <p:spPr>
              <a:xfrm rot="10800000">
                <a:off x="3829175" y="28237879"/>
                <a:ext cx="1872208"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425" name="Straight Connector 424"/>
              <p:cNvCxnSpPr/>
              <p:nvPr/>
            </p:nvCxnSpPr>
            <p:spPr>
              <a:xfrm rot="5400000">
                <a:off x="2499075" y="31427717"/>
                <a:ext cx="864096"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sp>
            <p:nvSpPr>
              <p:cNvPr id="426" name="TextBox 425"/>
              <p:cNvSpPr txBox="1"/>
              <p:nvPr/>
            </p:nvSpPr>
            <p:spPr>
              <a:xfrm>
                <a:off x="3037087" y="31571733"/>
                <a:ext cx="2321341" cy="338554"/>
              </a:xfrm>
              <a:prstGeom prst="rect">
                <a:avLst/>
              </a:prstGeom>
              <a:noFill/>
            </p:spPr>
            <p:txBody>
              <a:bodyPr wrap="none" rtlCol="0">
                <a:spAutoFit/>
              </a:bodyPr>
              <a:lstStyle/>
              <a:p>
                <a:r>
                  <a:rPr lang="en-GB" sz="1600" b="1" dirty="0" smtClean="0">
                    <a:latin typeface="Arial" pitchFamily="34" charset="0"/>
                    <a:cs typeface="Arial" pitchFamily="34" charset="0"/>
                  </a:rPr>
                  <a:t>MACHINED SURFACE</a:t>
                </a:r>
              </a:p>
            </p:txBody>
          </p:sp>
          <p:cxnSp>
            <p:nvCxnSpPr>
              <p:cNvPr id="427" name="Straight Connector 426"/>
              <p:cNvCxnSpPr/>
              <p:nvPr/>
            </p:nvCxnSpPr>
            <p:spPr>
              <a:xfrm rot="10800000">
                <a:off x="2931123" y="31859765"/>
                <a:ext cx="2338212" cy="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grpSp>
        <p:sp>
          <p:nvSpPr>
            <p:cNvPr id="360" name="TextBox 359"/>
            <p:cNvSpPr txBox="1"/>
            <p:nvPr/>
          </p:nvSpPr>
          <p:spPr>
            <a:xfrm>
              <a:off x="732831" y="24493464"/>
              <a:ext cx="14185576"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Assembly procedure of TD24 R0.5</a:t>
              </a:r>
            </a:p>
          </p:txBody>
        </p:sp>
        <p:sp>
          <p:nvSpPr>
            <p:cNvPr id="362" name="Rectangle 361"/>
            <p:cNvSpPr>
              <a:spLocks/>
            </p:cNvSpPr>
            <p:nvPr/>
          </p:nvSpPr>
          <p:spPr>
            <a:xfrm>
              <a:off x="732831" y="24349447"/>
              <a:ext cx="14220000" cy="138975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3" name="TextBox 362"/>
            <p:cNvSpPr txBox="1"/>
            <p:nvPr/>
          </p:nvSpPr>
          <p:spPr>
            <a:xfrm>
              <a:off x="895639" y="25069527"/>
              <a:ext cx="6317912" cy="2431435"/>
            </a:xfrm>
            <a:prstGeom prst="rect">
              <a:avLst/>
            </a:prstGeom>
            <a:noFill/>
          </p:spPr>
          <p:txBody>
            <a:bodyPr wrap="square" rtlCol="0">
              <a:spAutoFit/>
            </a:bodyPr>
            <a:lstStyle/>
            <a:p>
              <a:pPr algn="just"/>
              <a:r>
                <a:rPr lang="en-GB" sz="2000" b="1" dirty="0" smtClean="0">
                  <a:latin typeface="Tahoma" pitchFamily="34" charset="0"/>
                  <a:cs typeface="Tahoma" pitchFamily="34" charset="0"/>
                </a:rPr>
                <a:t> Pre-assembly of couplers</a:t>
              </a:r>
            </a:p>
            <a:p>
              <a:pPr algn="just"/>
              <a:endParaRPr lang="en-GB" sz="12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Vacuum brazing of two parts of the coupler by means of  Au-Cu brazing alloy at about 1045°C</a:t>
              </a:r>
            </a:p>
            <a:p>
              <a:pPr algn="just">
                <a:buFontTx/>
                <a:buChar char="-"/>
              </a:pPr>
              <a:r>
                <a:rPr lang="en-GB" sz="2000" dirty="0" smtClean="0">
                  <a:latin typeface="Tahoma" pitchFamily="34" charset="0"/>
                  <a:cs typeface="Tahoma" pitchFamily="34" charset="0"/>
                </a:rPr>
                <a:t> Machining of brazed coupler surface for installation of RF flanges</a:t>
              </a:r>
            </a:p>
            <a:p>
              <a:pPr algn="just">
                <a:buFontTx/>
                <a:buChar char="-"/>
              </a:pPr>
              <a:r>
                <a:rPr lang="en-GB" sz="2000" dirty="0" smtClean="0">
                  <a:latin typeface="Tahoma" pitchFamily="34" charset="0"/>
                  <a:cs typeface="Tahoma" pitchFamily="34" charset="0"/>
                </a:rPr>
                <a:t>Vacuum brazing of RF flanges by means of Au-Cu brazing alloy at about 1035°C</a:t>
              </a:r>
            </a:p>
          </p:txBody>
        </p:sp>
        <p:sp>
          <p:nvSpPr>
            <p:cNvPr id="416" name="TextBox 415"/>
            <p:cNvSpPr txBox="1"/>
            <p:nvPr/>
          </p:nvSpPr>
          <p:spPr>
            <a:xfrm>
              <a:off x="8293671" y="25069527"/>
              <a:ext cx="6317912" cy="1200329"/>
            </a:xfrm>
            <a:prstGeom prst="rect">
              <a:avLst/>
            </a:prstGeom>
            <a:noFill/>
          </p:spPr>
          <p:txBody>
            <a:bodyPr wrap="square" rtlCol="0">
              <a:spAutoFit/>
            </a:bodyPr>
            <a:lstStyle/>
            <a:p>
              <a:pPr algn="just"/>
              <a:r>
                <a:rPr lang="en-GB" sz="2000" b="1" dirty="0" smtClean="0">
                  <a:latin typeface="Tahoma" pitchFamily="34" charset="0"/>
                  <a:cs typeface="Tahoma" pitchFamily="34" charset="0"/>
                </a:rPr>
                <a:t> </a:t>
              </a:r>
              <a:r>
                <a:rPr lang="en-GB" sz="2000" dirty="0" smtClean="0">
                  <a:latin typeface="Tahoma" pitchFamily="34" charset="0"/>
                  <a:cs typeface="Tahoma" pitchFamily="34" charset="0"/>
                </a:rPr>
                <a:t> </a:t>
              </a:r>
              <a:r>
                <a:rPr lang="en-GB" sz="2000" b="1" dirty="0" smtClean="0">
                  <a:latin typeface="Tahoma" pitchFamily="34" charset="0"/>
                  <a:cs typeface="Tahoma" pitchFamily="34" charset="0"/>
                </a:rPr>
                <a:t>Assembly</a:t>
              </a:r>
            </a:p>
            <a:p>
              <a:pPr algn="just">
                <a:buFontTx/>
                <a:buChar char="-"/>
              </a:pPr>
              <a:endParaRPr lang="en-GB" sz="12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Diffusion bonding of high precision disk at about 1035°C</a:t>
              </a:r>
            </a:p>
          </p:txBody>
        </p:sp>
        <p:sp>
          <p:nvSpPr>
            <p:cNvPr id="429" name="TextBox 428"/>
            <p:cNvSpPr txBox="1"/>
            <p:nvPr/>
          </p:nvSpPr>
          <p:spPr>
            <a:xfrm>
              <a:off x="895639" y="33155909"/>
              <a:ext cx="6317912" cy="1200329"/>
            </a:xfrm>
            <a:prstGeom prst="rect">
              <a:avLst/>
            </a:prstGeom>
            <a:noFill/>
          </p:spPr>
          <p:txBody>
            <a:bodyPr wrap="square" rtlCol="0">
              <a:spAutoFit/>
            </a:bodyPr>
            <a:lstStyle/>
            <a:p>
              <a:pPr algn="just"/>
              <a:r>
                <a:rPr lang="en-GB" sz="2000" b="1" dirty="0" smtClean="0">
                  <a:latin typeface="Tahoma" pitchFamily="34" charset="0"/>
                  <a:cs typeface="Tahoma" pitchFamily="34" charset="0"/>
                </a:rPr>
                <a:t>  Pre-assembly of cooling blocks</a:t>
              </a:r>
            </a:p>
            <a:p>
              <a:pPr algn="just"/>
              <a:endParaRPr lang="en-GB" sz="1200" dirty="0" smtClean="0">
                <a:latin typeface="Tahoma" pitchFamily="34" charset="0"/>
                <a:cs typeface="Tahoma" pitchFamily="34" charset="0"/>
              </a:endParaRPr>
            </a:p>
            <a:p>
              <a:pPr algn="just"/>
              <a:r>
                <a:rPr lang="en-GB" sz="2000" dirty="0" smtClean="0">
                  <a:latin typeface="Tahoma" pitchFamily="34" charset="0"/>
                  <a:cs typeface="Tahoma" pitchFamily="34" charset="0"/>
                </a:rPr>
                <a:t>- Vacuum brazing of cooling blocks, cooling tubes and caps by means of Au-Cu brazing alloy at about 1045°C</a:t>
              </a:r>
            </a:p>
          </p:txBody>
        </p:sp>
        <p:pic>
          <p:nvPicPr>
            <p:cNvPr id="1038" name="Picture 14"/>
            <p:cNvPicPr>
              <a:picLocks noChangeAspect="1" noChangeArrowheads="1"/>
            </p:cNvPicPr>
            <p:nvPr/>
          </p:nvPicPr>
          <p:blipFill>
            <a:blip r:embed="rId11" cstate="print"/>
            <a:srcRect l="40160" t="8428" r="40940" b="9674"/>
            <a:stretch>
              <a:fillRect/>
            </a:stretch>
          </p:blipFill>
          <p:spPr bwMode="auto">
            <a:xfrm>
              <a:off x="9517807" y="26537563"/>
              <a:ext cx="3456384" cy="9361040"/>
            </a:xfrm>
            <a:prstGeom prst="rect">
              <a:avLst/>
            </a:prstGeom>
            <a:noFill/>
            <a:ln w="9525">
              <a:noFill/>
              <a:miter lim="800000"/>
              <a:headEnd/>
              <a:tailEnd/>
            </a:ln>
          </p:spPr>
        </p:pic>
        <p:sp>
          <p:nvSpPr>
            <p:cNvPr id="477" name="TextBox 476"/>
            <p:cNvSpPr txBox="1"/>
            <p:nvPr/>
          </p:nvSpPr>
          <p:spPr>
            <a:xfrm>
              <a:off x="8293671" y="36131464"/>
              <a:ext cx="6317912" cy="1323439"/>
            </a:xfrm>
            <a:prstGeom prst="rect">
              <a:avLst/>
            </a:prstGeom>
            <a:noFill/>
          </p:spPr>
          <p:txBody>
            <a:bodyPr wrap="square" rtlCol="0">
              <a:spAutoFit/>
            </a:bodyPr>
            <a:lstStyle/>
            <a:p>
              <a:pPr algn="just">
                <a:buFontTx/>
                <a:buChar char="-"/>
              </a:pPr>
              <a:r>
                <a:rPr lang="en-GB" sz="2000" dirty="0" smtClean="0">
                  <a:latin typeface="Tahoma" pitchFamily="34" charset="0"/>
                  <a:cs typeface="Tahoma" pitchFamily="34" charset="0"/>
                </a:rPr>
                <a:t> Vacuum brazing of bonded disk stack, assembled cooling blocks, couplers, beam pipes and tuning studs at about 1020°C </a:t>
              </a:r>
            </a:p>
            <a:p>
              <a:pPr algn="just">
                <a:buFontTx/>
                <a:buChar char="-"/>
              </a:pPr>
              <a:r>
                <a:rPr lang="en-GB" sz="2000" dirty="0" smtClean="0">
                  <a:latin typeface="Tahoma" pitchFamily="34" charset="0"/>
                  <a:cs typeface="Tahoma" pitchFamily="34" charset="0"/>
                </a:rPr>
                <a:t> TIG welding of vacuum flanges</a:t>
              </a:r>
            </a:p>
          </p:txBody>
        </p:sp>
      </p:grpSp>
      <p:sp>
        <p:nvSpPr>
          <p:cNvPr id="283" name="Rectangle 282"/>
          <p:cNvSpPr>
            <a:spLocks/>
          </p:cNvSpPr>
          <p:nvPr/>
        </p:nvSpPr>
        <p:spPr>
          <a:xfrm>
            <a:off x="19456031" y="13332223"/>
            <a:ext cx="10080000" cy="10800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4" name="TextBox 283"/>
          <p:cNvSpPr txBox="1"/>
          <p:nvPr/>
        </p:nvSpPr>
        <p:spPr>
          <a:xfrm>
            <a:off x="19454911" y="13497006"/>
            <a:ext cx="1008112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Accelerating structure TD24 R0.5 SiC </a:t>
            </a:r>
          </a:p>
        </p:txBody>
      </p:sp>
      <p:sp>
        <p:nvSpPr>
          <p:cNvPr id="285" name="TextBox 284"/>
          <p:cNvSpPr txBox="1"/>
          <p:nvPr/>
        </p:nvSpPr>
        <p:spPr>
          <a:xfrm>
            <a:off x="19454911" y="21886654"/>
            <a:ext cx="10103094" cy="2246769"/>
          </a:xfrm>
          <a:prstGeom prst="rect">
            <a:avLst/>
          </a:prstGeom>
          <a:noFill/>
        </p:spPr>
        <p:txBody>
          <a:bodyPr wrap="square" rtlCol="0">
            <a:spAutoFit/>
          </a:bodyPr>
          <a:lstStyle/>
          <a:p>
            <a:pPr algn="just" defTabSz="360000"/>
            <a:r>
              <a:rPr lang="en-GB" sz="2000" dirty="0" smtClean="0">
                <a:latin typeface="Tahoma" pitchFamily="34" charset="0"/>
                <a:cs typeface="Tahoma" pitchFamily="34" charset="0"/>
              </a:rPr>
              <a:t>The TD24 R0.5 SiC is following AS in “TD24 series” after TD24 R0.5. The cell geometries for both structures are equivalent. The presented structure is equipped with four vacuum manifolds, including the SiC[3] absorbers, housed in each of them. The vacuum manifold represents a complex item, repeating the waveguide cross-section geometry, supporting the SiC absorbers and including the channels for structure cooling. The copper disks Ø80mm are performed without interlocking technology in order to have a tight contact between vacuum manifolds and  AS body. </a:t>
            </a:r>
            <a:endParaRPr lang="en-US" sz="2000" dirty="0" smtClean="0">
              <a:solidFill>
                <a:srgbClr val="FF0000"/>
              </a:solidFill>
              <a:latin typeface="Tahoma" pitchFamily="34" charset="0"/>
              <a:cs typeface="Tahoma" pitchFamily="34" charset="0"/>
            </a:endParaRPr>
          </a:p>
        </p:txBody>
      </p:sp>
      <p:grpSp>
        <p:nvGrpSpPr>
          <p:cNvPr id="604" name="Group 603"/>
          <p:cNvGrpSpPr/>
          <p:nvPr/>
        </p:nvGrpSpPr>
        <p:grpSpPr>
          <a:xfrm>
            <a:off x="15316031" y="24349447"/>
            <a:ext cx="14220000" cy="13897544"/>
            <a:chOff x="15316031" y="24349447"/>
            <a:chExt cx="14220000" cy="13897544"/>
          </a:xfrm>
        </p:grpSpPr>
        <p:pic>
          <p:nvPicPr>
            <p:cNvPr id="1043" name="Picture 19"/>
            <p:cNvPicPr>
              <a:picLocks noChangeAspect="1" noChangeArrowheads="1"/>
            </p:cNvPicPr>
            <p:nvPr/>
          </p:nvPicPr>
          <p:blipFill>
            <a:blip r:embed="rId12" cstate="print"/>
            <a:srcRect l="24017" t="12837" r="24402" b="19124"/>
            <a:stretch>
              <a:fillRect/>
            </a:stretch>
          </p:blipFill>
          <p:spPr bwMode="auto">
            <a:xfrm>
              <a:off x="23278682" y="25646151"/>
              <a:ext cx="6113333" cy="5040000"/>
            </a:xfrm>
            <a:prstGeom prst="rect">
              <a:avLst/>
            </a:prstGeom>
            <a:noFill/>
            <a:ln w="9525">
              <a:noFill/>
              <a:miter lim="800000"/>
              <a:headEnd/>
              <a:tailEnd/>
            </a:ln>
          </p:spPr>
        </p:pic>
        <p:grpSp>
          <p:nvGrpSpPr>
            <p:cNvPr id="575" name="Group 574"/>
            <p:cNvGrpSpPr>
              <a:grpSpLocks noChangeAspect="1"/>
            </p:cNvGrpSpPr>
            <p:nvPr/>
          </p:nvGrpSpPr>
          <p:grpSpPr>
            <a:xfrm>
              <a:off x="15350454" y="30902975"/>
              <a:ext cx="8640961" cy="7200000"/>
              <a:chOff x="16995426" y="30038999"/>
              <a:chExt cx="9937105" cy="8280000"/>
            </a:xfrm>
          </p:grpSpPr>
          <p:pic>
            <p:nvPicPr>
              <p:cNvPr id="1041" name="Picture 17"/>
              <p:cNvPicPr>
                <a:picLocks noChangeAspect="1" noChangeArrowheads="1"/>
              </p:cNvPicPr>
              <p:nvPr/>
            </p:nvPicPr>
            <p:blipFill>
              <a:blip r:embed="rId13" cstate="print"/>
              <a:srcRect l="20080" t="8428" r="23221" b="15343"/>
              <a:stretch>
                <a:fillRect/>
              </a:stretch>
            </p:blipFill>
            <p:spPr bwMode="auto">
              <a:xfrm>
                <a:off x="17078647" y="30038999"/>
                <a:ext cx="9853884" cy="8280000"/>
              </a:xfrm>
              <a:prstGeom prst="rect">
                <a:avLst/>
              </a:prstGeom>
              <a:noFill/>
              <a:ln w="9525">
                <a:noFill/>
                <a:miter lim="800000"/>
                <a:headEnd type="oval" w="sm" len="sm"/>
                <a:tailEnd type="none"/>
              </a:ln>
            </p:spPr>
          </p:pic>
          <p:sp>
            <p:nvSpPr>
              <p:cNvPr id="549" name="TextBox 548"/>
              <p:cNvSpPr txBox="1"/>
              <p:nvPr/>
            </p:nvSpPr>
            <p:spPr>
              <a:xfrm>
                <a:off x="24193099" y="30394025"/>
                <a:ext cx="2573813" cy="389337"/>
              </a:xfrm>
              <a:prstGeom prst="rect">
                <a:avLst/>
              </a:prstGeom>
              <a:noFill/>
              <a:ln>
                <a:noFill/>
                <a:headEnd type="oval" w="sm" len="sm"/>
                <a:tailEnd type="none"/>
              </a:ln>
            </p:spPr>
            <p:txBody>
              <a:bodyPr wrap="square" rtlCol="0">
                <a:spAutoFit/>
              </a:bodyPr>
              <a:lstStyle/>
              <a:p>
                <a:r>
                  <a:rPr lang="en-GB" sz="1600" b="1" dirty="0" smtClean="0">
                    <a:latin typeface="Arial" pitchFamily="34" charset="0"/>
                    <a:cs typeface="Arial" pitchFamily="34" charset="0"/>
                  </a:rPr>
                  <a:t>MANIFOLD COVER</a:t>
                </a:r>
                <a:endParaRPr lang="en-GB" sz="1600" b="1" dirty="0">
                  <a:latin typeface="Arial" pitchFamily="34" charset="0"/>
                  <a:cs typeface="Arial" pitchFamily="34" charset="0"/>
                </a:endParaRPr>
              </a:p>
            </p:txBody>
          </p:sp>
          <p:cxnSp>
            <p:nvCxnSpPr>
              <p:cNvPr id="550" name="Straight Connector 549"/>
              <p:cNvCxnSpPr/>
              <p:nvPr/>
            </p:nvCxnSpPr>
            <p:spPr>
              <a:xfrm>
                <a:off x="24063423" y="30759080"/>
                <a:ext cx="2372253" cy="0"/>
              </a:xfrm>
              <a:prstGeom prst="line">
                <a:avLst/>
              </a:prstGeom>
              <a:ln>
                <a:headEnd type="none" w="sm" len="sm"/>
                <a:tailEnd type="none"/>
              </a:ln>
            </p:spPr>
            <p:style>
              <a:lnRef idx="1">
                <a:schemeClr val="dk1"/>
              </a:lnRef>
              <a:fillRef idx="0">
                <a:schemeClr val="dk1"/>
              </a:fillRef>
              <a:effectRef idx="0">
                <a:schemeClr val="dk1"/>
              </a:effectRef>
              <a:fontRef idx="minor">
                <a:schemeClr val="tx1"/>
              </a:fontRef>
            </p:style>
          </p:cxnSp>
          <p:cxnSp>
            <p:nvCxnSpPr>
              <p:cNvPr id="551" name="Straight Connector 550"/>
              <p:cNvCxnSpPr/>
              <p:nvPr/>
            </p:nvCxnSpPr>
            <p:spPr>
              <a:xfrm rot="5400000">
                <a:off x="23631375" y="31191127"/>
                <a:ext cx="864096" cy="0"/>
              </a:xfrm>
              <a:prstGeom prst="line">
                <a:avLst/>
              </a:prstGeom>
              <a:ln>
                <a:headEnd type="none" w="sm" len="sm"/>
                <a:tailEnd type="oval" w="sm" len="sm"/>
              </a:ln>
            </p:spPr>
            <p:style>
              <a:lnRef idx="1">
                <a:schemeClr val="dk1"/>
              </a:lnRef>
              <a:fillRef idx="0">
                <a:schemeClr val="dk1"/>
              </a:fillRef>
              <a:effectRef idx="0">
                <a:schemeClr val="dk1"/>
              </a:effectRef>
              <a:fontRef idx="minor">
                <a:schemeClr val="tx1"/>
              </a:fontRef>
            </p:style>
          </p:cxnSp>
          <p:sp>
            <p:nvSpPr>
              <p:cNvPr id="554" name="TextBox 553"/>
              <p:cNvSpPr txBox="1"/>
              <p:nvPr/>
            </p:nvSpPr>
            <p:spPr>
              <a:xfrm>
                <a:off x="16995426" y="32133018"/>
                <a:ext cx="2732704" cy="389337"/>
              </a:xfrm>
              <a:prstGeom prst="rect">
                <a:avLst/>
              </a:prstGeom>
              <a:noFill/>
              <a:ln>
                <a:noFill/>
                <a:headEnd type="oval" w="sm" len="sm"/>
                <a:tailEnd type="none"/>
              </a:ln>
            </p:spPr>
            <p:txBody>
              <a:bodyPr wrap="square" rtlCol="0">
                <a:spAutoFit/>
              </a:bodyPr>
              <a:lstStyle/>
              <a:p>
                <a:r>
                  <a:rPr lang="en-GB" sz="1600" b="1" dirty="0" smtClean="0">
                    <a:latin typeface="Arial" pitchFamily="34" charset="0"/>
                    <a:cs typeface="Arial" pitchFamily="34" charset="0"/>
                  </a:rPr>
                  <a:t>DAMPING MATERIAL</a:t>
                </a:r>
                <a:endParaRPr lang="en-GB" sz="1600" b="1" dirty="0">
                  <a:latin typeface="Arial" pitchFamily="34" charset="0"/>
                  <a:cs typeface="Arial" pitchFamily="34" charset="0"/>
                </a:endParaRPr>
              </a:p>
            </p:txBody>
          </p:sp>
          <p:cxnSp>
            <p:nvCxnSpPr>
              <p:cNvPr id="555" name="Straight Connector 554"/>
              <p:cNvCxnSpPr/>
              <p:nvPr/>
            </p:nvCxnSpPr>
            <p:spPr>
              <a:xfrm>
                <a:off x="17078235" y="32508757"/>
                <a:ext cx="3229559" cy="0"/>
              </a:xfrm>
              <a:prstGeom prst="line">
                <a:avLst/>
              </a:prstGeom>
              <a:ln>
                <a:headEnd type="none" w="sm" len="sm"/>
                <a:tailEnd type="oval" w="sm" len="sm"/>
              </a:ln>
            </p:spPr>
            <p:style>
              <a:lnRef idx="1">
                <a:schemeClr val="dk1"/>
              </a:lnRef>
              <a:fillRef idx="0">
                <a:schemeClr val="dk1"/>
              </a:fillRef>
              <a:effectRef idx="0">
                <a:schemeClr val="dk1"/>
              </a:effectRef>
              <a:fontRef idx="minor">
                <a:schemeClr val="tx1"/>
              </a:fontRef>
            </p:style>
          </p:cxnSp>
          <p:sp>
            <p:nvSpPr>
              <p:cNvPr id="561" name="TextBox 560"/>
              <p:cNvSpPr txBox="1"/>
              <p:nvPr/>
            </p:nvSpPr>
            <p:spPr>
              <a:xfrm>
                <a:off x="17283457" y="31553353"/>
                <a:ext cx="2279054" cy="389337"/>
              </a:xfrm>
              <a:prstGeom prst="rect">
                <a:avLst/>
              </a:prstGeom>
              <a:noFill/>
              <a:ln>
                <a:noFill/>
                <a:headEnd type="oval" w="sm" len="sm"/>
                <a:tailEnd type="none"/>
              </a:ln>
            </p:spPr>
            <p:txBody>
              <a:bodyPr wrap="square" rtlCol="0">
                <a:spAutoFit/>
              </a:bodyPr>
              <a:lstStyle/>
              <a:p>
                <a:r>
                  <a:rPr lang="en-GB" sz="1600" b="1" dirty="0" smtClean="0">
                    <a:latin typeface="Arial" pitchFamily="34" charset="0"/>
                    <a:cs typeface="Arial" pitchFamily="34" charset="0"/>
                  </a:rPr>
                  <a:t>MANIFOLD BODY</a:t>
                </a:r>
                <a:endParaRPr lang="en-GB" sz="1600" b="1" dirty="0">
                  <a:latin typeface="Arial" pitchFamily="34" charset="0"/>
                  <a:cs typeface="Arial" pitchFamily="34" charset="0"/>
                </a:endParaRPr>
              </a:p>
            </p:txBody>
          </p:sp>
          <p:cxnSp>
            <p:nvCxnSpPr>
              <p:cNvPr id="562" name="Straight Connector 561"/>
              <p:cNvCxnSpPr/>
              <p:nvPr/>
            </p:nvCxnSpPr>
            <p:spPr>
              <a:xfrm>
                <a:off x="17355467" y="31911207"/>
                <a:ext cx="2952328" cy="0"/>
              </a:xfrm>
              <a:prstGeom prst="line">
                <a:avLst/>
              </a:prstGeom>
              <a:ln>
                <a:headEnd type="none" w="sm" len="sm"/>
                <a:tailEnd type="oval" w="sm" len="sm"/>
              </a:ln>
            </p:spPr>
            <p:style>
              <a:lnRef idx="1">
                <a:schemeClr val="dk1"/>
              </a:lnRef>
              <a:fillRef idx="0">
                <a:schemeClr val="dk1"/>
              </a:fillRef>
              <a:effectRef idx="0">
                <a:schemeClr val="dk1"/>
              </a:effectRef>
              <a:fontRef idx="minor">
                <a:schemeClr val="tx1"/>
              </a:fontRef>
            </p:style>
          </p:cxnSp>
          <p:sp>
            <p:nvSpPr>
              <p:cNvPr id="563" name="TextBox 562"/>
              <p:cNvSpPr txBox="1"/>
              <p:nvPr/>
            </p:nvSpPr>
            <p:spPr>
              <a:xfrm>
                <a:off x="17103981" y="35834723"/>
                <a:ext cx="2706959" cy="389337"/>
              </a:xfrm>
              <a:prstGeom prst="rect">
                <a:avLst/>
              </a:prstGeom>
              <a:noFill/>
              <a:ln>
                <a:noFill/>
                <a:headEnd type="oval" w="sm" len="sm"/>
                <a:tailEnd type="none"/>
              </a:ln>
            </p:spPr>
            <p:txBody>
              <a:bodyPr wrap="square" rtlCol="0">
                <a:spAutoFit/>
              </a:bodyPr>
              <a:lstStyle/>
              <a:p>
                <a:r>
                  <a:rPr lang="en-GB" sz="1600" b="1" dirty="0" smtClean="0">
                    <a:latin typeface="Arial" pitchFamily="34" charset="0"/>
                    <a:cs typeface="Arial" pitchFamily="34" charset="0"/>
                  </a:rPr>
                  <a:t>CORNER SUPPORT</a:t>
                </a:r>
                <a:endParaRPr lang="en-GB" sz="1600" b="1" dirty="0">
                  <a:latin typeface="Arial" pitchFamily="34" charset="0"/>
                  <a:cs typeface="Arial" pitchFamily="34" charset="0"/>
                </a:endParaRPr>
              </a:p>
            </p:txBody>
          </p:sp>
          <p:cxnSp>
            <p:nvCxnSpPr>
              <p:cNvPr id="564" name="Straight Connector 563"/>
              <p:cNvCxnSpPr/>
              <p:nvPr/>
            </p:nvCxnSpPr>
            <p:spPr>
              <a:xfrm>
                <a:off x="17161044" y="36181165"/>
                <a:ext cx="3506789" cy="0"/>
              </a:xfrm>
              <a:prstGeom prst="line">
                <a:avLst/>
              </a:prstGeom>
              <a:ln>
                <a:headEnd type="none" w="sm" len="sm"/>
                <a:tailEnd type="oval" w="sm" len="sm"/>
              </a:ln>
            </p:spPr>
            <p:style>
              <a:lnRef idx="1">
                <a:schemeClr val="dk1"/>
              </a:lnRef>
              <a:fillRef idx="0">
                <a:schemeClr val="dk1"/>
              </a:fillRef>
              <a:effectRef idx="0">
                <a:schemeClr val="dk1"/>
              </a:effectRef>
              <a:fontRef idx="minor">
                <a:schemeClr val="tx1"/>
              </a:fontRef>
            </p:style>
          </p:cxnSp>
          <p:sp>
            <p:nvSpPr>
              <p:cNvPr id="570" name="TextBox 569"/>
              <p:cNvSpPr txBox="1"/>
              <p:nvPr/>
            </p:nvSpPr>
            <p:spPr>
              <a:xfrm>
                <a:off x="24613872" y="36025050"/>
                <a:ext cx="2318658" cy="389337"/>
              </a:xfrm>
              <a:prstGeom prst="rect">
                <a:avLst/>
              </a:prstGeom>
              <a:noFill/>
            </p:spPr>
            <p:txBody>
              <a:bodyPr wrap="square" rtlCol="0">
                <a:spAutoFit/>
              </a:bodyPr>
              <a:lstStyle/>
              <a:p>
                <a:r>
                  <a:rPr lang="en-GB" sz="1600" b="1" dirty="0" smtClean="0">
                    <a:latin typeface="Arial" pitchFamily="34" charset="0"/>
                    <a:cs typeface="Arial" pitchFamily="34" charset="0"/>
                  </a:rPr>
                  <a:t>VENTED SCREW</a:t>
                </a:r>
                <a:endParaRPr lang="en-GB" sz="1600" b="1" dirty="0">
                  <a:latin typeface="Arial" pitchFamily="34" charset="0"/>
                  <a:cs typeface="Arial" pitchFamily="34" charset="0"/>
                </a:endParaRPr>
              </a:p>
            </p:txBody>
          </p:sp>
          <p:cxnSp>
            <p:nvCxnSpPr>
              <p:cNvPr id="571" name="Straight Connector 570"/>
              <p:cNvCxnSpPr/>
              <p:nvPr/>
            </p:nvCxnSpPr>
            <p:spPr>
              <a:xfrm>
                <a:off x="23343343" y="36374783"/>
                <a:ext cx="3240360" cy="0"/>
              </a:xfrm>
              <a:prstGeom prst="line">
                <a:avLst/>
              </a:prstGeom>
              <a:ln>
                <a:tailEnd type="none"/>
              </a:ln>
            </p:spPr>
            <p:style>
              <a:lnRef idx="1">
                <a:schemeClr val="dk1"/>
              </a:lnRef>
              <a:fillRef idx="0">
                <a:schemeClr val="dk1"/>
              </a:fillRef>
              <a:effectRef idx="0">
                <a:schemeClr val="dk1"/>
              </a:effectRef>
              <a:fontRef idx="minor">
                <a:schemeClr val="tx1"/>
              </a:fontRef>
            </p:style>
          </p:cxnSp>
        </p:grpSp>
        <p:sp>
          <p:nvSpPr>
            <p:cNvPr id="542" name="TextBox 541"/>
            <p:cNvSpPr txBox="1"/>
            <p:nvPr/>
          </p:nvSpPr>
          <p:spPr>
            <a:xfrm>
              <a:off x="15316031" y="24493464"/>
              <a:ext cx="14185576"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Assembly procedure of TD24 R0.5 SiC</a:t>
              </a:r>
            </a:p>
          </p:txBody>
        </p:sp>
        <p:sp>
          <p:nvSpPr>
            <p:cNvPr id="543" name="Rectangle 542"/>
            <p:cNvSpPr>
              <a:spLocks/>
            </p:cNvSpPr>
            <p:nvPr/>
          </p:nvSpPr>
          <p:spPr>
            <a:xfrm>
              <a:off x="15316031" y="24349447"/>
              <a:ext cx="14220000" cy="1389754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4" name="TextBox 543"/>
            <p:cNvSpPr txBox="1"/>
            <p:nvPr/>
          </p:nvSpPr>
          <p:spPr>
            <a:xfrm>
              <a:off x="15478839" y="25069527"/>
              <a:ext cx="6317912" cy="6186309"/>
            </a:xfrm>
            <a:prstGeom prst="rect">
              <a:avLst/>
            </a:prstGeom>
            <a:noFill/>
          </p:spPr>
          <p:txBody>
            <a:bodyPr wrap="square" rtlCol="0">
              <a:spAutoFit/>
            </a:bodyPr>
            <a:lstStyle/>
            <a:p>
              <a:pPr algn="just"/>
              <a:r>
                <a:rPr lang="en-GB" sz="2000" b="1" dirty="0" smtClean="0">
                  <a:latin typeface="Tahoma" pitchFamily="34" charset="0"/>
                  <a:cs typeface="Tahoma" pitchFamily="34" charset="0"/>
                </a:rPr>
                <a:t> Pre-assembly of couplers</a:t>
              </a:r>
            </a:p>
            <a:p>
              <a:pPr algn="just"/>
              <a:endParaRPr lang="en-GB" sz="12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The same procedure as for TD24 with R0.5mm</a:t>
              </a:r>
            </a:p>
            <a:p>
              <a:pPr algn="just">
                <a:buFontTx/>
                <a:buChar char="-"/>
              </a:pPr>
              <a:endParaRPr lang="en-GB" sz="2000" dirty="0" smtClean="0">
                <a:latin typeface="Tahoma" pitchFamily="34" charset="0"/>
                <a:cs typeface="Tahoma" pitchFamily="34" charset="0"/>
              </a:endParaRPr>
            </a:p>
            <a:p>
              <a:pPr algn="just"/>
              <a:r>
                <a:rPr lang="en-GB" sz="2000" b="1" dirty="0" smtClean="0">
                  <a:latin typeface="Tahoma" pitchFamily="34" charset="0"/>
                  <a:cs typeface="Tahoma" pitchFamily="34" charset="0"/>
                </a:rPr>
                <a:t>Pre-assembly of manifold cover</a:t>
              </a:r>
            </a:p>
            <a:p>
              <a:pPr algn="just"/>
              <a:endParaRPr lang="en-GB" sz="12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Vacuum brazing of cover and beam pipe by means of Au-Cu brazing alloy</a:t>
              </a:r>
            </a:p>
            <a:p>
              <a:pPr algn="just"/>
              <a:r>
                <a:rPr lang="en-GB" sz="2000" dirty="0" smtClean="0">
                  <a:latin typeface="Tahoma" pitchFamily="34" charset="0"/>
                  <a:cs typeface="Tahoma" pitchFamily="34" charset="0"/>
                </a:rPr>
                <a:t> </a:t>
              </a:r>
            </a:p>
            <a:p>
              <a:pPr algn="just"/>
              <a:r>
                <a:rPr lang="en-GB" sz="2000" b="1" dirty="0" smtClean="0">
                  <a:latin typeface="Tahoma" pitchFamily="34" charset="0"/>
                  <a:cs typeface="Tahoma" pitchFamily="34" charset="0"/>
                </a:rPr>
                <a:t>Assembly</a:t>
              </a:r>
            </a:p>
            <a:p>
              <a:pPr algn="just">
                <a:buFontTx/>
                <a:buChar char="-"/>
              </a:pPr>
              <a:endParaRPr lang="en-GB" sz="12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Diffusion bonding of high precision </a:t>
              </a:r>
              <a:r>
                <a:rPr lang="en-GB" sz="2000" dirty="0" smtClean="0">
                  <a:latin typeface="Tahoma" pitchFamily="34" charset="0"/>
                  <a:cs typeface="Tahoma" pitchFamily="34" charset="0"/>
                </a:rPr>
                <a:t>disks</a:t>
              </a:r>
              <a:endParaRPr lang="en-GB" sz="2000" dirty="0" smtClean="0">
                <a:latin typeface="Tahoma" pitchFamily="34" charset="0"/>
                <a:cs typeface="Tahoma" pitchFamily="34" charset="0"/>
              </a:endParaRPr>
            </a:p>
            <a:p>
              <a:pPr algn="just">
                <a:buFontTx/>
                <a:buChar char="-"/>
              </a:pPr>
              <a:r>
                <a:rPr lang="en-GB" sz="2000" dirty="0" smtClean="0">
                  <a:latin typeface="Tahoma" pitchFamily="34" charset="0"/>
                  <a:cs typeface="Tahoma" pitchFamily="34" charset="0"/>
                </a:rPr>
                <a:t> Vacuum brazing of manifolds and bonded disk stack by means of Gold-electroplating / vacuum brazing couplers to the bonded stack by means of Au-Cu brazing alloy</a:t>
              </a:r>
            </a:p>
            <a:p>
              <a:pPr algn="just">
                <a:buFontTx/>
                <a:buChar char="-"/>
              </a:pPr>
              <a:r>
                <a:rPr lang="en-GB" sz="2000" dirty="0" smtClean="0">
                  <a:latin typeface="Tahoma" pitchFamily="34" charset="0"/>
                  <a:cs typeface="Tahoma" pitchFamily="34" charset="0"/>
                </a:rPr>
                <a:t> Vacuum brazing of cooling tubes, cap</a:t>
              </a:r>
            </a:p>
            <a:p>
              <a:pPr algn="just">
                <a:buFontTx/>
                <a:buChar char="-"/>
              </a:pPr>
              <a:r>
                <a:rPr lang="en-GB" sz="2000" dirty="0" smtClean="0">
                  <a:latin typeface="Tahoma" pitchFamily="34" charset="0"/>
                  <a:cs typeface="Tahoma" pitchFamily="34" charset="0"/>
                </a:rPr>
                <a:t> Insertion and fixation of damping materials</a:t>
              </a:r>
            </a:p>
            <a:p>
              <a:pPr algn="just">
                <a:buFontTx/>
                <a:buChar char="-"/>
              </a:pPr>
              <a:r>
                <a:rPr lang="en-GB" sz="2000" dirty="0" smtClean="0">
                  <a:latin typeface="Tahoma" pitchFamily="34" charset="0"/>
                  <a:cs typeface="Tahoma" pitchFamily="34" charset="0"/>
                </a:rPr>
                <a:t> EBW of manifold cover</a:t>
              </a:r>
            </a:p>
            <a:p>
              <a:pPr algn="just">
                <a:buFontTx/>
                <a:buChar char="-"/>
              </a:pPr>
              <a:r>
                <a:rPr lang="en-GB" sz="2000" dirty="0" smtClean="0">
                  <a:latin typeface="Tahoma" pitchFamily="34" charset="0"/>
                  <a:cs typeface="Tahoma" pitchFamily="34" charset="0"/>
                </a:rPr>
                <a:t> TIG welding of vacuum flanges </a:t>
              </a:r>
            </a:p>
            <a:p>
              <a:pPr algn="just">
                <a:buFontTx/>
                <a:buChar char="-"/>
              </a:pPr>
              <a:endParaRPr lang="en-GB" sz="2000" dirty="0" smtClean="0">
                <a:latin typeface="Tahoma" pitchFamily="34" charset="0"/>
                <a:cs typeface="Tahoma" pitchFamily="34" charset="0"/>
              </a:endParaRPr>
            </a:p>
          </p:txBody>
        </p:sp>
        <p:sp>
          <p:nvSpPr>
            <p:cNvPr id="580" name="TextBox 579"/>
            <p:cNvSpPr txBox="1"/>
            <p:nvPr/>
          </p:nvSpPr>
          <p:spPr>
            <a:xfrm>
              <a:off x="23199327" y="25069527"/>
              <a:ext cx="6317912" cy="400110"/>
            </a:xfrm>
            <a:prstGeom prst="rect">
              <a:avLst/>
            </a:prstGeom>
            <a:noFill/>
          </p:spPr>
          <p:txBody>
            <a:bodyPr wrap="square" rtlCol="0">
              <a:spAutoFit/>
            </a:bodyPr>
            <a:lstStyle/>
            <a:p>
              <a:pPr algn="ctr"/>
              <a:r>
                <a:rPr lang="en-GB" sz="2000" b="1" dirty="0" smtClean="0">
                  <a:latin typeface="Tahoma" pitchFamily="34" charset="0"/>
                  <a:cs typeface="Tahoma" pitchFamily="34" charset="0"/>
                </a:rPr>
                <a:t> Cooling channels in the manifold</a:t>
              </a:r>
            </a:p>
          </p:txBody>
        </p:sp>
        <p:sp>
          <p:nvSpPr>
            <p:cNvPr id="581" name="TextBox 580"/>
            <p:cNvSpPr txBox="1"/>
            <p:nvPr/>
          </p:nvSpPr>
          <p:spPr>
            <a:xfrm>
              <a:off x="24244007" y="31334223"/>
              <a:ext cx="5076000" cy="707886"/>
            </a:xfrm>
            <a:prstGeom prst="rect">
              <a:avLst/>
            </a:prstGeom>
            <a:noFill/>
          </p:spPr>
          <p:txBody>
            <a:bodyPr wrap="square" rtlCol="0">
              <a:spAutoFit/>
            </a:bodyPr>
            <a:lstStyle/>
            <a:p>
              <a:pPr algn="ctr"/>
              <a:r>
                <a:rPr lang="en-GB" sz="2000" b="1" dirty="0" smtClean="0">
                  <a:latin typeface="Tahoma" pitchFamily="34" charset="0"/>
                  <a:cs typeface="Tahoma" pitchFamily="34" charset="0"/>
                </a:rPr>
                <a:t> Alignment of manifolds </a:t>
              </a:r>
            </a:p>
            <a:p>
              <a:pPr algn="ctr"/>
              <a:r>
                <a:rPr lang="en-GB" sz="2000" b="1" dirty="0" smtClean="0">
                  <a:latin typeface="Tahoma" pitchFamily="34" charset="0"/>
                  <a:cs typeface="Tahoma" pitchFamily="34" charset="0"/>
                </a:rPr>
                <a:t>by means of pins</a:t>
              </a:r>
            </a:p>
          </p:txBody>
        </p:sp>
        <p:grpSp>
          <p:nvGrpSpPr>
            <p:cNvPr id="593" name="Group 592"/>
            <p:cNvGrpSpPr/>
            <p:nvPr/>
          </p:nvGrpSpPr>
          <p:grpSpPr>
            <a:xfrm>
              <a:off x="24240632" y="32198880"/>
              <a:ext cx="5076000" cy="5036651"/>
              <a:chOff x="24240632" y="32486912"/>
              <a:chExt cx="5076000" cy="5036651"/>
            </a:xfrm>
          </p:grpSpPr>
          <p:pic>
            <p:nvPicPr>
              <p:cNvPr id="1042" name="Picture 18"/>
              <p:cNvPicPr>
                <a:picLocks noChangeAspect="1" noChangeArrowheads="1"/>
              </p:cNvPicPr>
              <p:nvPr/>
            </p:nvPicPr>
            <p:blipFill>
              <a:blip r:embed="rId14" cstate="print"/>
              <a:srcRect l="22835" t="8428" r="26371" b="10934"/>
              <a:stretch>
                <a:fillRect/>
              </a:stretch>
            </p:blipFill>
            <p:spPr bwMode="auto">
              <a:xfrm>
                <a:off x="24240632" y="32486912"/>
                <a:ext cx="5076000" cy="5036651"/>
              </a:xfrm>
              <a:prstGeom prst="rect">
                <a:avLst/>
              </a:prstGeom>
              <a:noFill/>
              <a:ln w="9525">
                <a:noFill/>
                <a:miter lim="800000"/>
                <a:headEnd/>
                <a:tailEnd/>
              </a:ln>
            </p:spPr>
          </p:pic>
          <p:cxnSp>
            <p:nvCxnSpPr>
              <p:cNvPr id="582" name="Straight Connector 581"/>
              <p:cNvCxnSpPr/>
              <p:nvPr/>
            </p:nvCxnSpPr>
            <p:spPr>
              <a:xfrm rot="5400000">
                <a:off x="26861654" y="35703036"/>
                <a:ext cx="360040"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sp>
            <p:nvSpPr>
              <p:cNvPr id="583" name="TextBox 582"/>
              <p:cNvSpPr txBox="1"/>
              <p:nvPr/>
            </p:nvSpPr>
            <p:spPr>
              <a:xfrm>
                <a:off x="27883720" y="35595024"/>
                <a:ext cx="526106" cy="338554"/>
              </a:xfrm>
              <a:prstGeom prst="rect">
                <a:avLst/>
              </a:prstGeom>
              <a:noFill/>
            </p:spPr>
            <p:txBody>
              <a:bodyPr wrap="none" rtlCol="0">
                <a:spAutoFit/>
              </a:bodyPr>
              <a:lstStyle/>
              <a:p>
                <a:r>
                  <a:rPr lang="en-GB" sz="1600" b="1" dirty="0" smtClean="0">
                    <a:latin typeface="Arial" pitchFamily="34" charset="0"/>
                    <a:cs typeface="Arial" pitchFamily="34" charset="0"/>
                  </a:rPr>
                  <a:t>PIN</a:t>
                </a:r>
              </a:p>
            </p:txBody>
          </p:sp>
          <p:cxnSp>
            <p:nvCxnSpPr>
              <p:cNvPr id="584" name="Straight Connector 583"/>
              <p:cNvCxnSpPr/>
              <p:nvPr/>
            </p:nvCxnSpPr>
            <p:spPr>
              <a:xfrm rot="10800000">
                <a:off x="27041674" y="35883056"/>
                <a:ext cx="1263946" cy="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cxnSp>
            <p:nvCxnSpPr>
              <p:cNvPr id="587" name="Straight Connector 586"/>
              <p:cNvCxnSpPr/>
              <p:nvPr/>
            </p:nvCxnSpPr>
            <p:spPr>
              <a:xfrm rot="5400000">
                <a:off x="26669132" y="35298111"/>
                <a:ext cx="1159025"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cxnSp>
            <p:nvCxnSpPr>
              <p:cNvPr id="589" name="Straight Connector 588"/>
              <p:cNvCxnSpPr/>
              <p:nvPr/>
            </p:nvCxnSpPr>
            <p:spPr>
              <a:xfrm rot="16200000" flipV="1">
                <a:off x="26308291" y="34280463"/>
                <a:ext cx="360040"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sp>
            <p:nvSpPr>
              <p:cNvPr id="590" name="TextBox 589"/>
              <p:cNvSpPr txBox="1"/>
              <p:nvPr/>
            </p:nvSpPr>
            <p:spPr>
              <a:xfrm>
                <a:off x="25135783" y="33815335"/>
                <a:ext cx="526106" cy="338554"/>
              </a:xfrm>
              <a:prstGeom prst="rect">
                <a:avLst/>
              </a:prstGeom>
              <a:noFill/>
            </p:spPr>
            <p:txBody>
              <a:bodyPr wrap="none" rtlCol="0">
                <a:spAutoFit/>
              </a:bodyPr>
              <a:lstStyle/>
              <a:p>
                <a:r>
                  <a:rPr lang="en-GB" sz="1600" b="1" dirty="0" smtClean="0">
                    <a:latin typeface="Arial" pitchFamily="34" charset="0"/>
                    <a:cs typeface="Arial" pitchFamily="34" charset="0"/>
                  </a:rPr>
                  <a:t>PIN</a:t>
                </a:r>
              </a:p>
            </p:txBody>
          </p:sp>
          <p:cxnSp>
            <p:nvCxnSpPr>
              <p:cNvPr id="591" name="Straight Connector 590"/>
              <p:cNvCxnSpPr/>
              <p:nvPr/>
            </p:nvCxnSpPr>
            <p:spPr>
              <a:xfrm rot="10800000">
                <a:off x="25229842" y="34103367"/>
                <a:ext cx="1263946" cy="0"/>
              </a:xfrm>
              <a:prstGeom prst="line">
                <a:avLst/>
              </a:prstGeom>
              <a:ln>
                <a:headEnd type="none" w="sm" len="sm"/>
                <a:tailEnd type="none" w="sm" len="sm"/>
              </a:ln>
            </p:spPr>
            <p:style>
              <a:lnRef idx="1">
                <a:schemeClr val="dk1"/>
              </a:lnRef>
              <a:fillRef idx="0">
                <a:schemeClr val="dk1"/>
              </a:fillRef>
              <a:effectRef idx="0">
                <a:schemeClr val="dk1"/>
              </a:effectRef>
              <a:fontRef idx="minor">
                <a:schemeClr val="tx1"/>
              </a:fontRef>
            </p:style>
          </p:cxnSp>
          <p:cxnSp>
            <p:nvCxnSpPr>
              <p:cNvPr id="592" name="Straight Connector 591"/>
              <p:cNvCxnSpPr/>
              <p:nvPr/>
            </p:nvCxnSpPr>
            <p:spPr>
              <a:xfrm rot="16200000" flipV="1">
                <a:off x="25636391" y="34682880"/>
                <a:ext cx="1159025" cy="0"/>
              </a:xfrm>
              <a:prstGeom prst="line">
                <a:avLst/>
              </a:prstGeom>
              <a:ln>
                <a:headEnd type="oval" w="sm" len="sm"/>
                <a:tailEnd type="none" w="sm" len="sm"/>
              </a:ln>
            </p:spPr>
            <p:style>
              <a:lnRef idx="1">
                <a:schemeClr val="dk1"/>
              </a:lnRef>
              <a:fillRef idx="0">
                <a:schemeClr val="dk1"/>
              </a:fillRef>
              <a:effectRef idx="0">
                <a:schemeClr val="dk1"/>
              </a:effectRef>
              <a:fontRef idx="minor">
                <a:schemeClr val="tx1"/>
              </a:fontRef>
            </p:style>
          </p:cxnSp>
        </p:grpSp>
        <p:cxnSp>
          <p:nvCxnSpPr>
            <p:cNvPr id="595" name="Straight Arrow Connector 594"/>
            <p:cNvCxnSpPr/>
            <p:nvPr/>
          </p:nvCxnSpPr>
          <p:spPr>
            <a:xfrm rot="5400000">
              <a:off x="27786285" y="27704430"/>
              <a:ext cx="432842" cy="1588"/>
            </a:xfrm>
            <a:prstGeom prst="straightConnector1">
              <a:avLst/>
            </a:prstGeom>
            <a:ln>
              <a:headEnd type="none"/>
              <a:tailEnd type="stealth" w="med" len="med"/>
            </a:ln>
          </p:spPr>
          <p:style>
            <a:lnRef idx="2">
              <a:schemeClr val="accent1"/>
            </a:lnRef>
            <a:fillRef idx="0">
              <a:schemeClr val="accent1"/>
            </a:fillRef>
            <a:effectRef idx="1">
              <a:schemeClr val="accent1"/>
            </a:effectRef>
            <a:fontRef idx="minor">
              <a:schemeClr val="tx1"/>
            </a:fontRef>
          </p:style>
        </p:cxnSp>
        <p:cxnSp>
          <p:nvCxnSpPr>
            <p:cNvPr id="598" name="Straight Connector 597"/>
            <p:cNvCxnSpPr/>
            <p:nvPr/>
          </p:nvCxnSpPr>
          <p:spPr>
            <a:xfrm rot="10800000">
              <a:off x="24776063" y="27917775"/>
              <a:ext cx="3240360" cy="0"/>
            </a:xfrm>
            <a:prstGeom prst="line">
              <a:avLst/>
            </a:prstGeom>
            <a:ln>
              <a:headEnd type="none"/>
              <a:tailEnd type="stealth"/>
            </a:ln>
          </p:spPr>
          <p:style>
            <a:lnRef idx="2">
              <a:schemeClr val="accent1"/>
            </a:lnRef>
            <a:fillRef idx="0">
              <a:schemeClr val="accent1"/>
            </a:fillRef>
            <a:effectRef idx="1">
              <a:schemeClr val="accent1"/>
            </a:effectRef>
            <a:fontRef idx="minor">
              <a:schemeClr val="tx1"/>
            </a:fontRef>
          </p:style>
        </p:cxnSp>
        <p:cxnSp>
          <p:nvCxnSpPr>
            <p:cNvPr id="600" name="Straight Connector 599"/>
            <p:cNvCxnSpPr/>
            <p:nvPr/>
          </p:nvCxnSpPr>
          <p:spPr>
            <a:xfrm rot="5400000">
              <a:off x="24548363" y="28129749"/>
              <a:ext cx="442800" cy="0"/>
            </a:xfrm>
            <a:prstGeom prst="line">
              <a:avLst/>
            </a:prstGeom>
            <a:ln>
              <a:tailEnd type="stealth"/>
            </a:ln>
          </p:spPr>
          <p:style>
            <a:lnRef idx="2">
              <a:schemeClr val="accent1"/>
            </a:lnRef>
            <a:fillRef idx="0">
              <a:schemeClr val="accent1"/>
            </a:fillRef>
            <a:effectRef idx="1">
              <a:schemeClr val="accent1"/>
            </a:effectRef>
            <a:fontRef idx="minor">
              <a:schemeClr val="tx1"/>
            </a:fontRef>
          </p:style>
        </p:cxnSp>
        <p:cxnSp>
          <p:nvCxnSpPr>
            <p:cNvPr id="601" name="Straight Connector 600"/>
            <p:cNvCxnSpPr/>
            <p:nvPr/>
          </p:nvCxnSpPr>
          <p:spPr>
            <a:xfrm rot="10800000">
              <a:off x="24775195" y="28339255"/>
              <a:ext cx="3240360" cy="0"/>
            </a:xfrm>
            <a:prstGeom prst="line">
              <a:avLst/>
            </a:prstGeom>
            <a:ln>
              <a:headEnd type="stealth"/>
              <a:tailEnd type="none"/>
            </a:ln>
          </p:spPr>
          <p:style>
            <a:lnRef idx="2">
              <a:schemeClr val="accent1"/>
            </a:lnRef>
            <a:fillRef idx="0">
              <a:schemeClr val="accent1"/>
            </a:fillRef>
            <a:effectRef idx="1">
              <a:schemeClr val="accent1"/>
            </a:effectRef>
            <a:fontRef idx="minor">
              <a:schemeClr val="tx1"/>
            </a:fontRef>
          </p:style>
        </p:cxnSp>
        <p:cxnSp>
          <p:nvCxnSpPr>
            <p:cNvPr id="603" name="Straight Arrow Connector 602"/>
            <p:cNvCxnSpPr/>
            <p:nvPr/>
          </p:nvCxnSpPr>
          <p:spPr>
            <a:xfrm rot="5400000">
              <a:off x="27791048" y="28550469"/>
              <a:ext cx="432842" cy="1588"/>
            </a:xfrm>
            <a:prstGeom prst="straightConnector1">
              <a:avLst/>
            </a:prstGeom>
            <a:ln>
              <a:headEnd type="none"/>
              <a:tailEnd type="stealth" w="med" len="med"/>
            </a:ln>
          </p:spPr>
          <p:style>
            <a:lnRef idx="2">
              <a:schemeClr val="accent1"/>
            </a:lnRef>
            <a:fillRef idx="0">
              <a:schemeClr val="accent1"/>
            </a:fillRef>
            <a:effectRef idx="1">
              <a:schemeClr val="accent1"/>
            </a:effectRef>
            <a:fontRef idx="minor">
              <a:schemeClr val="tx1"/>
            </a:fontRef>
          </p:style>
        </p:cxnSp>
      </p:grpSp>
      <p:grpSp>
        <p:nvGrpSpPr>
          <p:cNvPr id="623" name="Group 622"/>
          <p:cNvGrpSpPr/>
          <p:nvPr/>
        </p:nvGrpSpPr>
        <p:grpSpPr>
          <a:xfrm>
            <a:off x="10813951" y="7859615"/>
            <a:ext cx="8280920" cy="7992000"/>
            <a:chOff x="10813951" y="7859615"/>
            <a:chExt cx="8280920" cy="7992000"/>
          </a:xfrm>
        </p:grpSpPr>
        <p:sp>
          <p:nvSpPr>
            <p:cNvPr id="238" name="TextBox 237"/>
            <p:cNvSpPr txBox="1"/>
            <p:nvPr/>
          </p:nvSpPr>
          <p:spPr>
            <a:xfrm>
              <a:off x="13838287" y="9076200"/>
              <a:ext cx="5256584" cy="1015663"/>
            </a:xfrm>
            <a:prstGeom prst="rect">
              <a:avLst/>
            </a:prstGeom>
            <a:noFill/>
          </p:spPr>
          <p:txBody>
            <a:bodyPr wrap="square" rtlCol="0">
              <a:spAutoFit/>
            </a:bodyPr>
            <a:lstStyle/>
            <a:p>
              <a:pPr algn="just">
                <a:buFontTx/>
                <a:buChar char="-"/>
              </a:pPr>
              <a:r>
                <a:rPr lang="en-GB" sz="2000" dirty="0" smtClean="0">
                  <a:latin typeface="Tahoma" pitchFamily="34" charset="0"/>
                  <a:cs typeface="Tahoma" pitchFamily="34" charset="0"/>
                </a:rPr>
                <a:t> Cell iris shape accuracy 0.005 mm</a:t>
              </a:r>
            </a:p>
            <a:p>
              <a:pPr algn="just">
                <a:buFontTx/>
                <a:buChar char="-"/>
              </a:pPr>
              <a:r>
                <a:rPr lang="en-GB" sz="2000" dirty="0" smtClean="0">
                  <a:latin typeface="Tahoma" pitchFamily="34" charset="0"/>
                  <a:cs typeface="Tahoma" pitchFamily="34" charset="0"/>
                </a:rPr>
                <a:t> Flatness accuracy 0.001 mm</a:t>
              </a:r>
            </a:p>
            <a:p>
              <a:pPr algn="just">
                <a:buFontTx/>
                <a:buChar char="-"/>
              </a:pPr>
              <a:r>
                <a:rPr lang="en-GB" sz="2000" dirty="0" smtClean="0">
                  <a:latin typeface="Tahoma" pitchFamily="34" charset="0"/>
                  <a:cs typeface="Tahoma" pitchFamily="34" charset="0"/>
                </a:rPr>
                <a:t> Cell shape roughness Ra 0.025 </a:t>
              </a:r>
              <a:r>
                <a:rPr lang="el-GR" sz="2000" dirty="0" smtClean="0">
                  <a:latin typeface="Calibri"/>
                  <a:cs typeface="Tahoma" pitchFamily="34" charset="0"/>
                </a:rPr>
                <a:t>μ</a:t>
              </a:r>
              <a:r>
                <a:rPr lang="en-GB" sz="2000" dirty="0" smtClean="0">
                  <a:latin typeface="Calibri"/>
                  <a:cs typeface="Tahoma" pitchFamily="34" charset="0"/>
                </a:rPr>
                <a:t>m</a:t>
              </a:r>
              <a:r>
                <a:rPr lang="en-GB" sz="2000" dirty="0" smtClean="0">
                  <a:latin typeface="Tahoma" pitchFamily="34" charset="0"/>
                  <a:cs typeface="Tahoma" pitchFamily="34" charset="0"/>
                </a:rPr>
                <a:t> </a:t>
              </a:r>
              <a:endParaRPr lang="en-GB" sz="2000" dirty="0" smtClean="0">
                <a:latin typeface="Tahoma" pitchFamily="34" charset="0"/>
                <a:cs typeface="Tahoma" pitchFamily="34" charset="0"/>
              </a:endParaRPr>
            </a:p>
          </p:txBody>
        </p:sp>
        <p:sp>
          <p:nvSpPr>
            <p:cNvPr id="17" name="Rectangle 16"/>
            <p:cNvSpPr/>
            <p:nvPr/>
          </p:nvSpPr>
          <p:spPr>
            <a:xfrm>
              <a:off x="10813951" y="7859615"/>
              <a:ext cx="8280000" cy="799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p:cNvSpPr txBox="1"/>
            <p:nvPr/>
          </p:nvSpPr>
          <p:spPr>
            <a:xfrm>
              <a:off x="10813951" y="7930800"/>
              <a:ext cx="828092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Mechanical design of RF disks – TD24 R0.5</a:t>
              </a:r>
            </a:p>
          </p:txBody>
        </p:sp>
        <p:grpSp>
          <p:nvGrpSpPr>
            <p:cNvPr id="608" name="Group 607"/>
            <p:cNvGrpSpPr/>
            <p:nvPr/>
          </p:nvGrpSpPr>
          <p:grpSpPr>
            <a:xfrm>
              <a:off x="11101983" y="8579695"/>
              <a:ext cx="2141473" cy="1727990"/>
              <a:chOff x="11894071" y="11388007"/>
              <a:chExt cx="2141473" cy="1727990"/>
            </a:xfrm>
          </p:grpSpPr>
          <p:pic>
            <p:nvPicPr>
              <p:cNvPr id="22" name="Picture 20"/>
              <p:cNvPicPr>
                <a:picLocks noChangeAspect="1" noChangeArrowheads="1"/>
              </p:cNvPicPr>
              <p:nvPr/>
            </p:nvPicPr>
            <p:blipFill>
              <a:blip r:embed="rId15" cstate="print"/>
              <a:srcRect l="24411" t="28587" r="29915" b="22274"/>
              <a:stretch>
                <a:fillRect/>
              </a:stretch>
            </p:blipFill>
            <p:spPr bwMode="auto">
              <a:xfrm>
                <a:off x="11894071" y="11676039"/>
                <a:ext cx="2141473" cy="1439958"/>
              </a:xfrm>
              <a:prstGeom prst="rect">
                <a:avLst/>
              </a:prstGeom>
              <a:noFill/>
              <a:ln w="9525">
                <a:noFill/>
                <a:miter lim="800000"/>
                <a:headEnd/>
                <a:tailEnd/>
              </a:ln>
            </p:spPr>
          </p:pic>
          <p:sp>
            <p:nvSpPr>
              <p:cNvPr id="607" name="TextBox 606"/>
              <p:cNvSpPr txBox="1"/>
              <p:nvPr/>
            </p:nvSpPr>
            <p:spPr>
              <a:xfrm>
                <a:off x="12050618" y="11388007"/>
                <a:ext cx="1787669" cy="338554"/>
              </a:xfrm>
              <a:prstGeom prst="rect">
                <a:avLst/>
              </a:prstGeom>
              <a:noFill/>
            </p:spPr>
            <p:txBody>
              <a:bodyPr wrap="none" rtlCol="0">
                <a:spAutoFit/>
              </a:bodyPr>
              <a:lstStyle/>
              <a:p>
                <a:r>
                  <a:rPr lang="en-GB" sz="1600" b="1" dirty="0" smtClean="0">
                    <a:latin typeface="Arial" pitchFamily="34" charset="0"/>
                    <a:cs typeface="Arial" pitchFamily="34" charset="0"/>
                  </a:rPr>
                  <a:t>REGULAR CELL</a:t>
                </a:r>
                <a:endParaRPr lang="en-GB" sz="1600" b="1" dirty="0">
                  <a:latin typeface="Arial" pitchFamily="34" charset="0"/>
                  <a:cs typeface="Arial" pitchFamily="34" charset="0"/>
                </a:endParaRPr>
              </a:p>
            </p:txBody>
          </p:sp>
        </p:grpSp>
        <p:grpSp>
          <p:nvGrpSpPr>
            <p:cNvPr id="622" name="Group 621"/>
            <p:cNvGrpSpPr/>
            <p:nvPr/>
          </p:nvGrpSpPr>
          <p:grpSpPr>
            <a:xfrm>
              <a:off x="11101983" y="10379895"/>
              <a:ext cx="7644036" cy="5400000"/>
              <a:chOff x="11101983" y="10379895"/>
              <a:chExt cx="7644036" cy="5400000"/>
            </a:xfrm>
          </p:grpSpPr>
          <p:pic>
            <p:nvPicPr>
              <p:cNvPr id="23" name="Picture 22" descr="\\cern.ch\dfs\Users\s\solodko\Desktop\for WORK\CAD000312796.jpg"/>
              <p:cNvPicPr>
                <a:picLocks noChangeAspect="1" noChangeArrowheads="1"/>
              </p:cNvPicPr>
              <p:nvPr/>
            </p:nvPicPr>
            <p:blipFill>
              <a:blip r:embed="rId16" cstate="print"/>
              <a:srcRect/>
              <a:stretch>
                <a:fillRect/>
              </a:stretch>
            </p:blipFill>
            <p:spPr bwMode="auto">
              <a:xfrm>
                <a:off x="11101983" y="10379895"/>
                <a:ext cx="7644036" cy="5400000"/>
              </a:xfrm>
              <a:prstGeom prst="rect">
                <a:avLst/>
              </a:prstGeom>
              <a:noFill/>
            </p:spPr>
          </p:pic>
          <p:sp>
            <p:nvSpPr>
              <p:cNvPr id="612" name="Rectangle 611"/>
              <p:cNvSpPr/>
              <p:nvPr/>
            </p:nvSpPr>
            <p:spPr>
              <a:xfrm>
                <a:off x="14674850" y="11243991"/>
                <a:ext cx="171549" cy="144016"/>
              </a:xfrm>
              <a:prstGeom prst="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13" name="Rectangle 612"/>
              <p:cNvSpPr/>
              <p:nvPr/>
            </p:nvSpPr>
            <p:spPr>
              <a:xfrm>
                <a:off x="13992225" y="13954125"/>
                <a:ext cx="180975" cy="1736725"/>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grpSp>
      <p:grpSp>
        <p:nvGrpSpPr>
          <p:cNvPr id="625" name="Group 624"/>
          <p:cNvGrpSpPr/>
          <p:nvPr/>
        </p:nvGrpSpPr>
        <p:grpSpPr>
          <a:xfrm>
            <a:off x="10813951" y="16141423"/>
            <a:ext cx="8280920" cy="7992000"/>
            <a:chOff x="10813951" y="16141423"/>
            <a:chExt cx="8280920" cy="7992000"/>
          </a:xfrm>
        </p:grpSpPr>
        <p:grpSp>
          <p:nvGrpSpPr>
            <p:cNvPr id="609" name="Group 608"/>
            <p:cNvGrpSpPr/>
            <p:nvPr/>
          </p:nvGrpSpPr>
          <p:grpSpPr>
            <a:xfrm>
              <a:off x="11029975" y="16716599"/>
              <a:ext cx="2332800" cy="1872208"/>
              <a:chOff x="16474039" y="8723711"/>
              <a:chExt cx="2332800" cy="1872208"/>
            </a:xfrm>
          </p:grpSpPr>
          <p:sp>
            <p:nvSpPr>
              <p:cNvPr id="235" name="TextBox 234"/>
              <p:cNvSpPr txBox="1"/>
              <p:nvPr/>
            </p:nvSpPr>
            <p:spPr>
              <a:xfrm>
                <a:off x="16731138" y="8723711"/>
                <a:ext cx="1787669" cy="338554"/>
              </a:xfrm>
              <a:prstGeom prst="rect">
                <a:avLst/>
              </a:prstGeom>
              <a:noFill/>
            </p:spPr>
            <p:txBody>
              <a:bodyPr wrap="none" rtlCol="0">
                <a:spAutoFit/>
              </a:bodyPr>
              <a:lstStyle/>
              <a:p>
                <a:r>
                  <a:rPr lang="en-GB" sz="1600" b="1" dirty="0" smtClean="0">
                    <a:latin typeface="Arial" pitchFamily="34" charset="0"/>
                    <a:cs typeface="Arial" pitchFamily="34" charset="0"/>
                  </a:rPr>
                  <a:t>REGULAR CELL</a:t>
                </a:r>
                <a:endParaRPr lang="en-GB" sz="1600" b="1" dirty="0">
                  <a:latin typeface="Arial" pitchFamily="34" charset="0"/>
                  <a:cs typeface="Arial" pitchFamily="34" charset="0"/>
                </a:endParaRPr>
              </a:p>
            </p:txBody>
          </p:sp>
          <p:pic>
            <p:nvPicPr>
              <p:cNvPr id="1045" name="Picture 21"/>
              <p:cNvPicPr>
                <a:picLocks noChangeAspect="1" noChangeArrowheads="1"/>
              </p:cNvPicPr>
              <p:nvPr/>
            </p:nvPicPr>
            <p:blipFill>
              <a:blip r:embed="rId17" cstate="print"/>
              <a:srcRect l="25198" t="22287" r="32277" b="32353"/>
              <a:stretch>
                <a:fillRect/>
              </a:stretch>
            </p:blipFill>
            <p:spPr bwMode="auto">
              <a:xfrm>
                <a:off x="16474039" y="9040719"/>
                <a:ext cx="2332800" cy="1555200"/>
              </a:xfrm>
              <a:prstGeom prst="rect">
                <a:avLst/>
              </a:prstGeom>
              <a:noFill/>
              <a:ln w="9525">
                <a:noFill/>
                <a:miter lim="800000"/>
                <a:headEnd/>
                <a:tailEnd/>
              </a:ln>
            </p:spPr>
          </p:pic>
        </p:grpSp>
        <p:sp>
          <p:nvSpPr>
            <p:cNvPr id="616" name="Rectangle 615"/>
            <p:cNvSpPr/>
            <p:nvPr/>
          </p:nvSpPr>
          <p:spPr>
            <a:xfrm>
              <a:off x="10813951" y="16141423"/>
              <a:ext cx="8280000" cy="79920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7" name="TextBox 616"/>
            <p:cNvSpPr txBox="1"/>
            <p:nvPr/>
          </p:nvSpPr>
          <p:spPr>
            <a:xfrm>
              <a:off x="10813951" y="16212608"/>
              <a:ext cx="8280920" cy="492443"/>
            </a:xfrm>
            <a:prstGeom prst="rect">
              <a:avLst/>
            </a:prstGeom>
            <a:noFill/>
          </p:spPr>
          <p:txBody>
            <a:bodyPr wrap="square" rtlCol="0">
              <a:spAutoFit/>
            </a:bodyPr>
            <a:lstStyle/>
            <a:p>
              <a:pPr algn="ctr"/>
              <a:r>
                <a:rPr lang="en-US" sz="2600" b="1" dirty="0" smtClean="0">
                  <a:latin typeface="Tahoma" pitchFamily="34" charset="0"/>
                  <a:ea typeface="Tahoma" pitchFamily="34" charset="0"/>
                  <a:cs typeface="Tahoma" pitchFamily="34" charset="0"/>
                </a:rPr>
                <a:t>Mechanical design of RF disks – TD24 R0.5 SiC</a:t>
              </a:r>
            </a:p>
          </p:txBody>
        </p:sp>
        <p:sp>
          <p:nvSpPr>
            <p:cNvPr id="618" name="TextBox 617"/>
            <p:cNvSpPr txBox="1"/>
            <p:nvPr/>
          </p:nvSpPr>
          <p:spPr>
            <a:xfrm>
              <a:off x="13838287" y="17364671"/>
              <a:ext cx="5256584" cy="1015663"/>
            </a:xfrm>
            <a:prstGeom prst="rect">
              <a:avLst/>
            </a:prstGeom>
            <a:noFill/>
          </p:spPr>
          <p:txBody>
            <a:bodyPr wrap="square" rtlCol="0">
              <a:spAutoFit/>
            </a:bodyPr>
            <a:lstStyle/>
            <a:p>
              <a:pPr algn="just">
                <a:buFontTx/>
                <a:buChar char="-"/>
              </a:pPr>
              <a:r>
                <a:rPr lang="en-GB" sz="2000" dirty="0" smtClean="0">
                  <a:latin typeface="Tahoma" pitchFamily="34" charset="0"/>
                  <a:cs typeface="Tahoma" pitchFamily="34" charset="0"/>
                </a:rPr>
                <a:t> Cell iris shape accuracy 0.005 mm</a:t>
              </a:r>
            </a:p>
            <a:p>
              <a:pPr algn="just">
                <a:buFontTx/>
                <a:buChar char="-"/>
              </a:pPr>
              <a:r>
                <a:rPr lang="en-GB" sz="2000" dirty="0" smtClean="0">
                  <a:latin typeface="Tahoma" pitchFamily="34" charset="0"/>
                  <a:cs typeface="Tahoma" pitchFamily="34" charset="0"/>
                </a:rPr>
                <a:t> Flatness accuracy 0.001 mm</a:t>
              </a:r>
            </a:p>
            <a:p>
              <a:pPr algn="just">
                <a:buFontTx/>
                <a:buChar char="-"/>
              </a:pPr>
              <a:r>
                <a:rPr lang="en-GB" sz="2000" dirty="0" smtClean="0">
                  <a:latin typeface="Tahoma" pitchFamily="34" charset="0"/>
                  <a:cs typeface="Tahoma" pitchFamily="34" charset="0"/>
                </a:rPr>
                <a:t> Cell shape roughness Ra </a:t>
              </a:r>
              <a:r>
                <a:rPr lang="en-GB" sz="2000" dirty="0" smtClean="0">
                  <a:latin typeface="Tahoma" pitchFamily="34" charset="0"/>
                  <a:cs typeface="Tahoma" pitchFamily="34" charset="0"/>
                </a:rPr>
                <a:t>0.025 </a:t>
              </a:r>
              <a:r>
                <a:rPr lang="el-GR" sz="2000" dirty="0" smtClean="0">
                  <a:latin typeface="Calibri"/>
                  <a:cs typeface="Tahoma" pitchFamily="34" charset="0"/>
                </a:rPr>
                <a:t>μ</a:t>
              </a:r>
              <a:r>
                <a:rPr lang="en-GB" sz="2000" dirty="0" smtClean="0">
                  <a:latin typeface="Calibri"/>
                  <a:cs typeface="Tahoma" pitchFamily="34" charset="0"/>
                </a:rPr>
                <a:t>m</a:t>
              </a:r>
              <a:r>
                <a:rPr lang="en-GB" sz="2000" dirty="0" smtClean="0">
                  <a:latin typeface="Tahoma" pitchFamily="34" charset="0"/>
                  <a:cs typeface="Tahoma" pitchFamily="34" charset="0"/>
                </a:rPr>
                <a:t>  </a:t>
              </a:r>
              <a:endParaRPr lang="en-GB" sz="2000" dirty="0" smtClean="0">
                <a:latin typeface="Tahoma" pitchFamily="34" charset="0"/>
                <a:cs typeface="Tahoma" pitchFamily="34" charset="0"/>
              </a:endParaRPr>
            </a:p>
          </p:txBody>
        </p:sp>
        <p:grpSp>
          <p:nvGrpSpPr>
            <p:cNvPr id="624" name="Group 623"/>
            <p:cNvGrpSpPr/>
            <p:nvPr/>
          </p:nvGrpSpPr>
          <p:grpSpPr>
            <a:xfrm>
              <a:off x="11101983" y="18661415"/>
              <a:ext cx="7636633" cy="5400000"/>
              <a:chOff x="11101983" y="18661415"/>
              <a:chExt cx="7636633" cy="5400000"/>
            </a:xfrm>
          </p:grpSpPr>
          <p:pic>
            <p:nvPicPr>
              <p:cNvPr id="1049" name="Picture 25" descr="\\cern.ch\dfs\Users\s\solodko\Desktop\for WORK\CAD000309989.jpg"/>
              <p:cNvPicPr>
                <a:picLocks noChangeAspect="1" noChangeArrowheads="1"/>
              </p:cNvPicPr>
              <p:nvPr/>
            </p:nvPicPr>
            <p:blipFill>
              <a:blip r:embed="rId18" cstate="print"/>
              <a:srcRect/>
              <a:stretch>
                <a:fillRect/>
              </a:stretch>
            </p:blipFill>
            <p:spPr bwMode="auto">
              <a:xfrm>
                <a:off x="11101983" y="18661415"/>
                <a:ext cx="7636633" cy="5400000"/>
              </a:xfrm>
              <a:prstGeom prst="rect">
                <a:avLst/>
              </a:prstGeom>
              <a:noFill/>
            </p:spPr>
          </p:pic>
          <p:sp>
            <p:nvSpPr>
              <p:cNvPr id="619" name="Rectangle 618"/>
              <p:cNvSpPr/>
              <p:nvPr/>
            </p:nvSpPr>
            <p:spPr>
              <a:xfrm>
                <a:off x="15340088" y="22461167"/>
                <a:ext cx="114226" cy="132133"/>
              </a:xfrm>
              <a:prstGeom prst="rect">
                <a:avLst/>
              </a:prstGeom>
              <a:no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sp>
            <p:nvSpPr>
              <p:cNvPr id="620" name="Rectangle 619"/>
              <p:cNvSpPr/>
              <p:nvPr/>
            </p:nvSpPr>
            <p:spPr>
              <a:xfrm>
                <a:off x="13538077" y="22440900"/>
                <a:ext cx="139824" cy="1502569"/>
              </a:xfrm>
              <a:prstGeom prst="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grpSp>
      </p:grpSp>
      <p:sp>
        <p:nvSpPr>
          <p:cNvPr id="632" name="TextBox 631"/>
          <p:cNvSpPr txBox="1"/>
          <p:nvPr/>
        </p:nvSpPr>
        <p:spPr>
          <a:xfrm>
            <a:off x="17526399" y="39002400"/>
            <a:ext cx="11721600" cy="1938992"/>
          </a:xfrm>
          <a:prstGeom prst="rect">
            <a:avLst/>
          </a:prstGeom>
          <a:noFill/>
        </p:spPr>
        <p:txBody>
          <a:bodyPr wrap="square" rtlCol="0">
            <a:spAutoFit/>
          </a:bodyPr>
          <a:lstStyle/>
          <a:p>
            <a:pPr algn="just"/>
            <a:r>
              <a:rPr lang="en-GB" sz="2000" dirty="0" smtClean="0">
                <a:latin typeface="Tahoma" pitchFamily="34" charset="0"/>
                <a:cs typeface="Tahoma" pitchFamily="34" charset="0"/>
              </a:rPr>
              <a:t>[1] M. Dehler, I. Wilson, W. Wuensch, “A Tapered Damped Accelerating Structure for CLIC”, LINAC’98, Chicago, August 1998</a:t>
            </a:r>
          </a:p>
          <a:p>
            <a:pPr algn="just"/>
            <a:r>
              <a:rPr lang="en-GB" sz="2000" dirty="0" smtClean="0">
                <a:latin typeface="Tahoma" pitchFamily="34" charset="0"/>
                <a:cs typeface="Tahoma" pitchFamily="34" charset="0"/>
              </a:rPr>
              <a:t>[2] A. Grudiev, W. Wuensch “Design of an X-band accelerating structure for the CLIC main linac”, THP062, LINAC08, Victoria, BC, Canada.</a:t>
            </a:r>
            <a:endParaRPr lang="en-US" sz="2000" dirty="0" smtClean="0">
              <a:latin typeface="Tahoma" pitchFamily="34" charset="0"/>
              <a:cs typeface="Tahoma" pitchFamily="34" charset="0"/>
            </a:endParaRPr>
          </a:p>
          <a:p>
            <a:pPr algn="just"/>
            <a:r>
              <a:rPr lang="en-GB" sz="2000" dirty="0" smtClean="0">
                <a:latin typeface="Tahoma" pitchFamily="34" charset="0"/>
                <a:cs typeface="Tahoma" pitchFamily="34" charset="0"/>
              </a:rPr>
              <a:t>[3] M. Luong, I. Wilson, W. Wuensch, “RF loads for the CLIC multibunch structure”, proceedings </a:t>
            </a:r>
            <a:r>
              <a:rPr lang="en-GB" sz="2000" dirty="0" err="1" smtClean="0">
                <a:latin typeface="Tahoma" pitchFamily="34" charset="0"/>
                <a:cs typeface="Tahoma" pitchFamily="34" charset="0"/>
              </a:rPr>
              <a:t>ot</a:t>
            </a:r>
            <a:r>
              <a:rPr lang="en-GB" sz="2000" dirty="0" smtClean="0">
                <a:latin typeface="Tahoma" pitchFamily="34" charset="0"/>
                <a:cs typeface="Tahoma" pitchFamily="34" charset="0"/>
              </a:rPr>
              <a:t> the 1999 Particle Accelerating Conference, New York, 1999</a:t>
            </a:r>
            <a:endParaRPr lang="en-US" sz="2000" dirty="0" smtClean="0">
              <a:latin typeface="Tahoma" pitchFamily="34" charset="0"/>
              <a:cs typeface="Tahoma" pitchFamily="34" charset="0"/>
            </a:endParaRPr>
          </a:p>
        </p:txBody>
      </p:sp>
      <p:sp>
        <p:nvSpPr>
          <p:cNvPr id="633" name="TextBox 632"/>
          <p:cNvSpPr txBox="1"/>
          <p:nvPr/>
        </p:nvSpPr>
        <p:spPr>
          <a:xfrm>
            <a:off x="13118207" y="39039079"/>
            <a:ext cx="4032447" cy="1938992"/>
          </a:xfrm>
          <a:prstGeom prst="rect">
            <a:avLst/>
          </a:prstGeom>
          <a:noFill/>
        </p:spPr>
        <p:txBody>
          <a:bodyPr wrap="square" rtlCol="0">
            <a:spAutoFit/>
          </a:bodyPr>
          <a:lstStyle/>
          <a:p>
            <a:pPr algn="just"/>
            <a:r>
              <a:rPr lang="en-GB" sz="2000" dirty="0" smtClean="0">
                <a:latin typeface="Tahoma" pitchFamily="34" charset="0"/>
                <a:cs typeface="Tahoma" pitchFamily="34" charset="0"/>
              </a:rPr>
              <a:t>The development described in this paper is the result of the international collaboration. The authors wish to thank all of the members of the collaboration for their valuable contribution.</a:t>
            </a:r>
            <a:endParaRPr lang="en-US" sz="2000" dirty="0">
              <a:latin typeface="Tahoma" pitchFamily="34" charset="0"/>
              <a:cs typeface="Tahoma"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11803</TotalTime>
  <Words>970</Words>
  <Application>Microsoft Office PowerPoint</Application>
  <PresentationFormat>Custom</PresentationFormat>
  <Paragraphs>101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solodko</dc:creator>
  <cp:lastModifiedBy>solodko</cp:lastModifiedBy>
  <cp:revision>446</cp:revision>
  <dcterms:created xsi:type="dcterms:W3CDTF">2010-10-06T06:42:27Z</dcterms:created>
  <dcterms:modified xsi:type="dcterms:W3CDTF">2010-10-19T15:26:15Z</dcterms:modified>
</cp:coreProperties>
</file>