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68863" cy="42794238"/>
  <p:notesSz cx="29456063" cy="41389300"/>
  <p:defaultTextStyle>
    <a:defPPr>
      <a:defRPr lang="en-US"/>
    </a:defPPr>
    <a:lvl1pPr marL="0" algn="l" defTabSz="4174593" rtl="0" eaLnBrk="1" latinLnBrk="0" hangingPunct="1">
      <a:defRPr sz="8200" kern="1200">
        <a:solidFill>
          <a:schemeClr val="tx1"/>
        </a:solidFill>
        <a:latin typeface="+mn-lt"/>
        <a:ea typeface="+mn-ea"/>
        <a:cs typeface="+mn-cs"/>
      </a:defRPr>
    </a:lvl1pPr>
    <a:lvl2pPr marL="2087297" algn="l" defTabSz="4174593" rtl="0" eaLnBrk="1" latinLnBrk="0" hangingPunct="1">
      <a:defRPr sz="8200" kern="1200">
        <a:solidFill>
          <a:schemeClr val="tx1"/>
        </a:solidFill>
        <a:latin typeface="+mn-lt"/>
        <a:ea typeface="+mn-ea"/>
        <a:cs typeface="+mn-cs"/>
      </a:defRPr>
    </a:lvl2pPr>
    <a:lvl3pPr marL="4174593" algn="l" defTabSz="4174593" rtl="0" eaLnBrk="1" latinLnBrk="0" hangingPunct="1">
      <a:defRPr sz="8200" kern="1200">
        <a:solidFill>
          <a:schemeClr val="tx1"/>
        </a:solidFill>
        <a:latin typeface="+mn-lt"/>
        <a:ea typeface="+mn-ea"/>
        <a:cs typeface="+mn-cs"/>
      </a:defRPr>
    </a:lvl3pPr>
    <a:lvl4pPr marL="6261890" algn="l" defTabSz="4174593" rtl="0" eaLnBrk="1" latinLnBrk="0" hangingPunct="1">
      <a:defRPr sz="8200" kern="1200">
        <a:solidFill>
          <a:schemeClr val="tx1"/>
        </a:solidFill>
        <a:latin typeface="+mn-lt"/>
        <a:ea typeface="+mn-ea"/>
        <a:cs typeface="+mn-cs"/>
      </a:defRPr>
    </a:lvl4pPr>
    <a:lvl5pPr marL="8349186" algn="l" defTabSz="4174593" rtl="0" eaLnBrk="1" latinLnBrk="0" hangingPunct="1">
      <a:defRPr sz="8200" kern="1200">
        <a:solidFill>
          <a:schemeClr val="tx1"/>
        </a:solidFill>
        <a:latin typeface="+mn-lt"/>
        <a:ea typeface="+mn-ea"/>
        <a:cs typeface="+mn-cs"/>
      </a:defRPr>
    </a:lvl5pPr>
    <a:lvl6pPr marL="10436483" algn="l" defTabSz="4174593" rtl="0" eaLnBrk="1" latinLnBrk="0" hangingPunct="1">
      <a:defRPr sz="8200" kern="1200">
        <a:solidFill>
          <a:schemeClr val="tx1"/>
        </a:solidFill>
        <a:latin typeface="+mn-lt"/>
        <a:ea typeface="+mn-ea"/>
        <a:cs typeface="+mn-cs"/>
      </a:defRPr>
    </a:lvl6pPr>
    <a:lvl7pPr marL="12523779" algn="l" defTabSz="4174593" rtl="0" eaLnBrk="1" latinLnBrk="0" hangingPunct="1">
      <a:defRPr sz="8200" kern="1200">
        <a:solidFill>
          <a:schemeClr val="tx1"/>
        </a:solidFill>
        <a:latin typeface="+mn-lt"/>
        <a:ea typeface="+mn-ea"/>
        <a:cs typeface="+mn-cs"/>
      </a:defRPr>
    </a:lvl7pPr>
    <a:lvl8pPr marL="14611076" algn="l" defTabSz="4174593" rtl="0" eaLnBrk="1" latinLnBrk="0" hangingPunct="1">
      <a:defRPr sz="8200" kern="1200">
        <a:solidFill>
          <a:schemeClr val="tx1"/>
        </a:solidFill>
        <a:latin typeface="+mn-lt"/>
        <a:ea typeface="+mn-ea"/>
        <a:cs typeface="+mn-cs"/>
      </a:defRPr>
    </a:lvl8pPr>
    <a:lvl9pPr marL="16698372" algn="l" defTabSz="4174593"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C0E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5700" autoAdjust="0"/>
  </p:normalViewPr>
  <p:slideViewPr>
    <p:cSldViewPr>
      <p:cViewPr varScale="1">
        <p:scale>
          <a:sx n="17" d="100"/>
          <a:sy n="17" d="100"/>
        </p:scale>
        <p:origin x="-2010" y="-222"/>
      </p:cViewPr>
      <p:guideLst>
        <p:guide orient="horz" pos="13479"/>
        <p:guide pos="9534"/>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12766047" cy="2070381"/>
          </a:xfrm>
          <a:prstGeom prst="rect">
            <a:avLst/>
          </a:prstGeom>
        </p:spPr>
        <p:txBody>
          <a:bodyPr vert="horz" lIns="268477" tIns="134238" rIns="268477" bIns="134238" rtlCol="0"/>
          <a:lstStyle>
            <a:lvl1pPr algn="l">
              <a:defRPr sz="3500"/>
            </a:lvl1pPr>
          </a:lstStyle>
          <a:p>
            <a:endParaRPr lang="en-US"/>
          </a:p>
        </p:txBody>
      </p:sp>
      <p:sp>
        <p:nvSpPr>
          <p:cNvPr id="3" name="Date Placeholder 2"/>
          <p:cNvSpPr>
            <a:spLocks noGrp="1"/>
          </p:cNvSpPr>
          <p:nvPr>
            <p:ph type="dt" idx="1"/>
          </p:nvPr>
        </p:nvSpPr>
        <p:spPr>
          <a:xfrm>
            <a:off x="16685238" y="0"/>
            <a:ext cx="12766044" cy="2070381"/>
          </a:xfrm>
          <a:prstGeom prst="rect">
            <a:avLst/>
          </a:prstGeom>
        </p:spPr>
        <p:txBody>
          <a:bodyPr vert="horz" lIns="268477" tIns="134238" rIns="268477" bIns="134238" rtlCol="0"/>
          <a:lstStyle>
            <a:lvl1pPr algn="r">
              <a:defRPr sz="3500"/>
            </a:lvl1pPr>
          </a:lstStyle>
          <a:p>
            <a:fld id="{42475609-55E1-473C-8268-6F2ECA762F81}" type="datetimeFigureOut">
              <a:rPr lang="en-US" smtClean="0"/>
              <a:pPr/>
              <a:t>10/19/2010</a:t>
            </a:fld>
            <a:endParaRPr lang="en-US"/>
          </a:p>
        </p:txBody>
      </p:sp>
      <p:sp>
        <p:nvSpPr>
          <p:cNvPr id="4" name="Slide Image Placeholder 3"/>
          <p:cNvSpPr>
            <a:spLocks noGrp="1" noRot="1" noChangeAspect="1"/>
          </p:cNvSpPr>
          <p:nvPr>
            <p:ph type="sldImg" idx="2"/>
          </p:nvPr>
        </p:nvSpPr>
        <p:spPr>
          <a:xfrm>
            <a:off x="9239250" y="3105150"/>
            <a:ext cx="10977563" cy="15519400"/>
          </a:xfrm>
          <a:prstGeom prst="rect">
            <a:avLst/>
          </a:prstGeom>
          <a:noFill/>
          <a:ln w="12700">
            <a:solidFill>
              <a:prstClr val="black"/>
            </a:solidFill>
          </a:ln>
        </p:spPr>
        <p:txBody>
          <a:bodyPr vert="horz" lIns="268477" tIns="134238" rIns="268477" bIns="134238" rtlCol="0" anchor="ctr"/>
          <a:lstStyle/>
          <a:p>
            <a:endParaRPr lang="en-US"/>
          </a:p>
        </p:txBody>
      </p:sp>
      <p:sp>
        <p:nvSpPr>
          <p:cNvPr id="5" name="Notes Placeholder 4"/>
          <p:cNvSpPr>
            <a:spLocks noGrp="1"/>
          </p:cNvSpPr>
          <p:nvPr>
            <p:ph type="body" sz="quarter" idx="3"/>
          </p:nvPr>
        </p:nvSpPr>
        <p:spPr>
          <a:xfrm>
            <a:off x="2944174" y="19659461"/>
            <a:ext cx="23567718" cy="18624269"/>
          </a:xfrm>
          <a:prstGeom prst="rect">
            <a:avLst/>
          </a:prstGeom>
        </p:spPr>
        <p:txBody>
          <a:bodyPr vert="horz" lIns="268477" tIns="134238" rIns="268477" bIns="1342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39314340"/>
            <a:ext cx="12766047" cy="2065799"/>
          </a:xfrm>
          <a:prstGeom prst="rect">
            <a:avLst/>
          </a:prstGeom>
        </p:spPr>
        <p:txBody>
          <a:bodyPr vert="horz" lIns="268477" tIns="134238" rIns="268477" bIns="134238" rtlCol="0" anchor="b"/>
          <a:lstStyle>
            <a:lvl1pPr algn="l">
              <a:defRPr sz="3500"/>
            </a:lvl1pPr>
          </a:lstStyle>
          <a:p>
            <a:endParaRPr lang="en-US"/>
          </a:p>
        </p:txBody>
      </p:sp>
      <p:sp>
        <p:nvSpPr>
          <p:cNvPr id="7" name="Slide Number Placeholder 6"/>
          <p:cNvSpPr>
            <a:spLocks noGrp="1"/>
          </p:cNvSpPr>
          <p:nvPr>
            <p:ph type="sldNum" sz="quarter" idx="5"/>
          </p:nvPr>
        </p:nvSpPr>
        <p:spPr>
          <a:xfrm>
            <a:off x="16685238" y="39314340"/>
            <a:ext cx="12766044" cy="2065799"/>
          </a:xfrm>
          <a:prstGeom prst="rect">
            <a:avLst/>
          </a:prstGeom>
        </p:spPr>
        <p:txBody>
          <a:bodyPr vert="horz" lIns="268477" tIns="134238" rIns="268477" bIns="134238" rtlCol="0" anchor="b"/>
          <a:lstStyle>
            <a:lvl1pPr algn="r">
              <a:defRPr sz="3500"/>
            </a:lvl1pPr>
          </a:lstStyle>
          <a:p>
            <a:fld id="{C870D5CF-A814-42AE-8896-6F0C0910CAD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870D5CF-A814-42AE-8896-6F0C0910CAD1}"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165" y="13293960"/>
            <a:ext cx="25728534" cy="9173024"/>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0330" y="24250068"/>
            <a:ext cx="21188204" cy="10936305"/>
          </a:xfrm>
        </p:spPr>
        <p:txBody>
          <a:bodyPr/>
          <a:lstStyle>
            <a:lvl1pPr marL="0" indent="0" algn="ctr">
              <a:buNone/>
              <a:defRPr>
                <a:solidFill>
                  <a:schemeClr val="tx1">
                    <a:tint val="75000"/>
                  </a:schemeClr>
                </a:solidFill>
              </a:defRPr>
            </a:lvl1pPr>
            <a:lvl2pPr marL="2087109" indent="0" algn="ctr">
              <a:buNone/>
              <a:defRPr>
                <a:solidFill>
                  <a:schemeClr val="tx1">
                    <a:tint val="75000"/>
                  </a:schemeClr>
                </a:solidFill>
              </a:defRPr>
            </a:lvl2pPr>
            <a:lvl3pPr marL="4174219" indent="0" algn="ctr">
              <a:buNone/>
              <a:defRPr>
                <a:solidFill>
                  <a:schemeClr val="tx1">
                    <a:tint val="75000"/>
                  </a:schemeClr>
                </a:solidFill>
              </a:defRPr>
            </a:lvl3pPr>
            <a:lvl4pPr marL="6261328" indent="0" algn="ctr">
              <a:buNone/>
              <a:defRPr>
                <a:solidFill>
                  <a:schemeClr val="tx1">
                    <a:tint val="75000"/>
                  </a:schemeClr>
                </a:solidFill>
              </a:defRPr>
            </a:lvl4pPr>
            <a:lvl5pPr marL="8348437" indent="0" algn="ctr">
              <a:buNone/>
              <a:defRPr>
                <a:solidFill>
                  <a:schemeClr val="tx1">
                    <a:tint val="75000"/>
                  </a:schemeClr>
                </a:solidFill>
              </a:defRPr>
            </a:lvl5pPr>
            <a:lvl6pPr marL="10435547" indent="0" algn="ctr">
              <a:buNone/>
              <a:defRPr>
                <a:solidFill>
                  <a:schemeClr val="tx1">
                    <a:tint val="75000"/>
                  </a:schemeClr>
                </a:solidFill>
              </a:defRPr>
            </a:lvl6pPr>
            <a:lvl7pPr marL="12522656" indent="0" algn="ctr">
              <a:buNone/>
              <a:defRPr>
                <a:solidFill>
                  <a:schemeClr val="tx1">
                    <a:tint val="75000"/>
                  </a:schemeClr>
                </a:solidFill>
              </a:defRPr>
            </a:lvl7pPr>
            <a:lvl8pPr marL="14609766" indent="0" algn="ctr">
              <a:buNone/>
              <a:defRPr>
                <a:solidFill>
                  <a:schemeClr val="tx1">
                    <a:tint val="75000"/>
                  </a:schemeClr>
                </a:solidFill>
              </a:defRPr>
            </a:lvl8pPr>
            <a:lvl9pPr marL="1669687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4926" y="1713770"/>
            <a:ext cx="6810494" cy="365137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3443" y="1713770"/>
            <a:ext cx="19927001" cy="36513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31" y="27499276"/>
            <a:ext cx="25728534" cy="8499411"/>
          </a:xfrm>
        </p:spPr>
        <p:txBody>
          <a:bodyPr anchor="t"/>
          <a:lstStyle>
            <a:lvl1pPr algn="l">
              <a:defRPr sz="18300" b="1" cap="all"/>
            </a:lvl1pPr>
          </a:lstStyle>
          <a:p>
            <a:r>
              <a:rPr lang="en-US" smtClean="0"/>
              <a:t>Click to edit Master title style</a:t>
            </a:r>
            <a:endParaRPr lang="en-GB"/>
          </a:p>
        </p:txBody>
      </p:sp>
      <p:sp>
        <p:nvSpPr>
          <p:cNvPr id="3" name="Text Placeholder 2"/>
          <p:cNvSpPr>
            <a:spLocks noGrp="1"/>
          </p:cNvSpPr>
          <p:nvPr>
            <p:ph type="body" idx="1"/>
          </p:nvPr>
        </p:nvSpPr>
        <p:spPr>
          <a:xfrm>
            <a:off x="2391031" y="18138027"/>
            <a:ext cx="25728534" cy="9361236"/>
          </a:xfrm>
        </p:spPr>
        <p:txBody>
          <a:bodyPr anchor="b"/>
          <a:lstStyle>
            <a:lvl1pPr marL="0" indent="0">
              <a:buNone/>
              <a:defRPr sz="9100">
                <a:solidFill>
                  <a:schemeClr val="tx1">
                    <a:tint val="75000"/>
                  </a:schemeClr>
                </a:solidFill>
              </a:defRPr>
            </a:lvl1pPr>
            <a:lvl2pPr marL="2087109" indent="0">
              <a:buNone/>
              <a:defRPr sz="8200">
                <a:solidFill>
                  <a:schemeClr val="tx1">
                    <a:tint val="75000"/>
                  </a:schemeClr>
                </a:solidFill>
              </a:defRPr>
            </a:lvl2pPr>
            <a:lvl3pPr marL="4174219" indent="0">
              <a:buNone/>
              <a:defRPr sz="7300">
                <a:solidFill>
                  <a:schemeClr val="tx1">
                    <a:tint val="75000"/>
                  </a:schemeClr>
                </a:solidFill>
              </a:defRPr>
            </a:lvl3pPr>
            <a:lvl4pPr marL="6261328" indent="0">
              <a:buNone/>
              <a:defRPr sz="6400">
                <a:solidFill>
                  <a:schemeClr val="tx1">
                    <a:tint val="75000"/>
                  </a:schemeClr>
                </a:solidFill>
              </a:defRPr>
            </a:lvl4pPr>
            <a:lvl5pPr marL="8348437" indent="0">
              <a:buNone/>
              <a:defRPr sz="6400">
                <a:solidFill>
                  <a:schemeClr val="tx1">
                    <a:tint val="75000"/>
                  </a:schemeClr>
                </a:solidFill>
              </a:defRPr>
            </a:lvl5pPr>
            <a:lvl6pPr marL="10435547" indent="0">
              <a:buNone/>
              <a:defRPr sz="6400">
                <a:solidFill>
                  <a:schemeClr val="tx1">
                    <a:tint val="75000"/>
                  </a:schemeClr>
                </a:solidFill>
              </a:defRPr>
            </a:lvl6pPr>
            <a:lvl7pPr marL="12522656" indent="0">
              <a:buNone/>
              <a:defRPr sz="6400">
                <a:solidFill>
                  <a:schemeClr val="tx1">
                    <a:tint val="75000"/>
                  </a:schemeClr>
                </a:solidFill>
              </a:defRPr>
            </a:lvl7pPr>
            <a:lvl8pPr marL="14609766" indent="0">
              <a:buNone/>
              <a:defRPr sz="6400">
                <a:solidFill>
                  <a:schemeClr val="tx1">
                    <a:tint val="75000"/>
                  </a:schemeClr>
                </a:solidFill>
              </a:defRPr>
            </a:lvl8pPr>
            <a:lvl9pPr marL="16696870"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13443" y="9985338"/>
            <a:ext cx="13368748"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86672" y="9985338"/>
            <a:ext cx="13368748"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443" y="9579176"/>
            <a:ext cx="13374004" cy="3992145"/>
          </a:xfrm>
        </p:spPr>
        <p:txBody>
          <a:bodyPr anchor="b"/>
          <a:lstStyle>
            <a:lvl1pPr marL="0" indent="0">
              <a:buNone/>
              <a:defRPr sz="11000" b="1"/>
            </a:lvl1pPr>
            <a:lvl2pPr marL="2087109" indent="0">
              <a:buNone/>
              <a:defRPr sz="9100" b="1"/>
            </a:lvl2pPr>
            <a:lvl3pPr marL="4174219" indent="0">
              <a:buNone/>
              <a:defRPr sz="8200" b="1"/>
            </a:lvl3pPr>
            <a:lvl4pPr marL="6261328" indent="0">
              <a:buNone/>
              <a:defRPr sz="7300" b="1"/>
            </a:lvl4pPr>
            <a:lvl5pPr marL="8348437" indent="0">
              <a:buNone/>
              <a:defRPr sz="7300" b="1"/>
            </a:lvl5pPr>
            <a:lvl6pPr marL="10435547" indent="0">
              <a:buNone/>
              <a:defRPr sz="7300" b="1"/>
            </a:lvl6pPr>
            <a:lvl7pPr marL="12522656" indent="0">
              <a:buNone/>
              <a:defRPr sz="7300" b="1"/>
            </a:lvl7pPr>
            <a:lvl8pPr marL="14609766" indent="0">
              <a:buNone/>
              <a:defRPr sz="7300" b="1"/>
            </a:lvl8pPr>
            <a:lvl9pPr marL="16696870"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443" y="13571321"/>
            <a:ext cx="13374004"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6170" y="9579176"/>
            <a:ext cx="13379258" cy="3992145"/>
          </a:xfrm>
        </p:spPr>
        <p:txBody>
          <a:bodyPr anchor="b"/>
          <a:lstStyle>
            <a:lvl1pPr marL="0" indent="0">
              <a:buNone/>
              <a:defRPr sz="11000" b="1"/>
            </a:lvl1pPr>
            <a:lvl2pPr marL="2087109" indent="0">
              <a:buNone/>
              <a:defRPr sz="9100" b="1"/>
            </a:lvl2pPr>
            <a:lvl3pPr marL="4174219" indent="0">
              <a:buNone/>
              <a:defRPr sz="8200" b="1"/>
            </a:lvl3pPr>
            <a:lvl4pPr marL="6261328" indent="0">
              <a:buNone/>
              <a:defRPr sz="7300" b="1"/>
            </a:lvl4pPr>
            <a:lvl5pPr marL="8348437" indent="0">
              <a:buNone/>
              <a:defRPr sz="7300" b="1"/>
            </a:lvl5pPr>
            <a:lvl6pPr marL="10435547" indent="0">
              <a:buNone/>
              <a:defRPr sz="7300" b="1"/>
            </a:lvl6pPr>
            <a:lvl7pPr marL="12522656" indent="0">
              <a:buNone/>
              <a:defRPr sz="7300" b="1"/>
            </a:lvl7pPr>
            <a:lvl8pPr marL="14609766" indent="0">
              <a:buNone/>
              <a:defRPr sz="7300" b="1"/>
            </a:lvl8pPr>
            <a:lvl9pPr marL="16696870"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76170" y="13571321"/>
            <a:ext cx="13379258"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452" y="1703845"/>
            <a:ext cx="9958247" cy="7251246"/>
          </a:xfrm>
        </p:spPr>
        <p:txBody>
          <a:bodyPr anchor="b"/>
          <a:lstStyle>
            <a:lvl1pPr algn="l">
              <a:defRPr sz="9100" b="1"/>
            </a:lvl1pPr>
          </a:lstStyle>
          <a:p>
            <a:r>
              <a:rPr lang="en-US" smtClean="0"/>
              <a:t>Click to edit Master title style</a:t>
            </a:r>
            <a:endParaRPr lang="en-GB"/>
          </a:p>
        </p:txBody>
      </p:sp>
      <p:sp>
        <p:nvSpPr>
          <p:cNvPr id="3" name="Content Placeholder 2"/>
          <p:cNvSpPr>
            <a:spLocks noGrp="1"/>
          </p:cNvSpPr>
          <p:nvPr>
            <p:ph idx="1"/>
          </p:nvPr>
        </p:nvSpPr>
        <p:spPr>
          <a:xfrm>
            <a:off x="11834285" y="1703860"/>
            <a:ext cx="16921135" cy="36523697"/>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452" y="8955106"/>
            <a:ext cx="9958247" cy="29272451"/>
          </a:xfrm>
        </p:spPr>
        <p:txBody>
          <a:bodyPr/>
          <a:lstStyle>
            <a:lvl1pPr marL="0" indent="0">
              <a:buNone/>
              <a:defRPr sz="6400"/>
            </a:lvl1pPr>
            <a:lvl2pPr marL="2087109" indent="0">
              <a:buNone/>
              <a:defRPr sz="5500"/>
            </a:lvl2pPr>
            <a:lvl3pPr marL="4174219" indent="0">
              <a:buNone/>
              <a:defRPr sz="4600"/>
            </a:lvl3pPr>
            <a:lvl4pPr marL="6261328" indent="0">
              <a:buNone/>
              <a:defRPr sz="4100"/>
            </a:lvl4pPr>
            <a:lvl5pPr marL="8348437" indent="0">
              <a:buNone/>
              <a:defRPr sz="4100"/>
            </a:lvl5pPr>
            <a:lvl6pPr marL="10435547" indent="0">
              <a:buNone/>
              <a:defRPr sz="4100"/>
            </a:lvl6pPr>
            <a:lvl7pPr marL="12522656" indent="0">
              <a:buNone/>
              <a:defRPr sz="4100"/>
            </a:lvl7pPr>
            <a:lvl8pPr marL="14609766" indent="0">
              <a:buNone/>
              <a:defRPr sz="4100"/>
            </a:lvl8pPr>
            <a:lvl9pPr marL="16696870"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909" y="29955967"/>
            <a:ext cx="18161318" cy="3536471"/>
          </a:xfrm>
        </p:spPr>
        <p:txBody>
          <a:bodyPr anchor="b"/>
          <a:lstStyle>
            <a:lvl1pPr algn="l">
              <a:defRPr sz="9100" b="1"/>
            </a:lvl1pPr>
          </a:lstStyle>
          <a:p>
            <a:r>
              <a:rPr lang="en-US" smtClean="0"/>
              <a:t>Click to edit Master title style</a:t>
            </a:r>
            <a:endParaRPr lang="en-GB"/>
          </a:p>
        </p:txBody>
      </p:sp>
      <p:sp>
        <p:nvSpPr>
          <p:cNvPr id="3" name="Picture Placeholder 2"/>
          <p:cNvSpPr>
            <a:spLocks noGrp="1"/>
          </p:cNvSpPr>
          <p:nvPr>
            <p:ph type="pic" idx="1"/>
          </p:nvPr>
        </p:nvSpPr>
        <p:spPr>
          <a:xfrm>
            <a:off x="5932909" y="3823744"/>
            <a:ext cx="18161318" cy="25676543"/>
          </a:xfrm>
        </p:spPr>
        <p:txBody>
          <a:bodyPr/>
          <a:lstStyle>
            <a:lvl1pPr marL="0" indent="0">
              <a:buNone/>
              <a:defRPr sz="14600"/>
            </a:lvl1pPr>
            <a:lvl2pPr marL="2087109" indent="0">
              <a:buNone/>
              <a:defRPr sz="12800"/>
            </a:lvl2pPr>
            <a:lvl3pPr marL="4174219" indent="0">
              <a:buNone/>
              <a:defRPr sz="11000"/>
            </a:lvl3pPr>
            <a:lvl4pPr marL="6261328" indent="0">
              <a:buNone/>
              <a:defRPr sz="9100"/>
            </a:lvl4pPr>
            <a:lvl5pPr marL="8348437" indent="0">
              <a:buNone/>
              <a:defRPr sz="9100"/>
            </a:lvl5pPr>
            <a:lvl6pPr marL="10435547" indent="0">
              <a:buNone/>
              <a:defRPr sz="9100"/>
            </a:lvl6pPr>
            <a:lvl7pPr marL="12522656" indent="0">
              <a:buNone/>
              <a:defRPr sz="9100"/>
            </a:lvl7pPr>
            <a:lvl8pPr marL="14609766" indent="0">
              <a:buNone/>
              <a:defRPr sz="9100"/>
            </a:lvl8pPr>
            <a:lvl9pPr marL="16696870" indent="0">
              <a:buNone/>
              <a:defRPr sz="9100"/>
            </a:lvl9pPr>
          </a:lstStyle>
          <a:p>
            <a:endParaRPr lang="en-GB"/>
          </a:p>
        </p:txBody>
      </p:sp>
      <p:sp>
        <p:nvSpPr>
          <p:cNvPr id="4" name="Text Placeholder 3"/>
          <p:cNvSpPr>
            <a:spLocks noGrp="1"/>
          </p:cNvSpPr>
          <p:nvPr>
            <p:ph type="body" sz="half" idx="2"/>
          </p:nvPr>
        </p:nvSpPr>
        <p:spPr>
          <a:xfrm>
            <a:off x="5932909" y="33492438"/>
            <a:ext cx="18161318" cy="5022376"/>
          </a:xfrm>
        </p:spPr>
        <p:txBody>
          <a:bodyPr/>
          <a:lstStyle>
            <a:lvl1pPr marL="0" indent="0">
              <a:buNone/>
              <a:defRPr sz="6400"/>
            </a:lvl1pPr>
            <a:lvl2pPr marL="2087109" indent="0">
              <a:buNone/>
              <a:defRPr sz="5500"/>
            </a:lvl2pPr>
            <a:lvl3pPr marL="4174219" indent="0">
              <a:buNone/>
              <a:defRPr sz="4600"/>
            </a:lvl3pPr>
            <a:lvl4pPr marL="6261328" indent="0">
              <a:buNone/>
              <a:defRPr sz="4100"/>
            </a:lvl4pPr>
            <a:lvl5pPr marL="8348437" indent="0">
              <a:buNone/>
              <a:defRPr sz="4100"/>
            </a:lvl5pPr>
            <a:lvl6pPr marL="10435547" indent="0">
              <a:buNone/>
              <a:defRPr sz="4100"/>
            </a:lvl6pPr>
            <a:lvl7pPr marL="12522656" indent="0">
              <a:buNone/>
              <a:defRPr sz="4100"/>
            </a:lvl7pPr>
            <a:lvl8pPr marL="14609766" indent="0">
              <a:buNone/>
              <a:defRPr sz="4100"/>
            </a:lvl8pPr>
            <a:lvl9pPr marL="16696870"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0">
              <a:schemeClr val="tx2">
                <a:lumMod val="20000"/>
                <a:lumOff val="8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443" y="1713754"/>
            <a:ext cx="27241977" cy="7132373"/>
          </a:xfrm>
          <a:prstGeom prst="rect">
            <a:avLst/>
          </a:prstGeom>
        </p:spPr>
        <p:txBody>
          <a:bodyPr vert="horz" lIns="417424" tIns="208712" rIns="417424" bIns="208712"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513443" y="9985338"/>
            <a:ext cx="27241977" cy="28242219"/>
          </a:xfrm>
          <a:prstGeom prst="rect">
            <a:avLst/>
          </a:prstGeom>
        </p:spPr>
        <p:txBody>
          <a:bodyPr vert="horz" lIns="417424" tIns="208712" rIns="417424" bIns="208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513443" y="39663934"/>
            <a:ext cx="7062735" cy="2278397"/>
          </a:xfrm>
          <a:prstGeom prst="rect">
            <a:avLst/>
          </a:prstGeom>
        </p:spPr>
        <p:txBody>
          <a:bodyPr vert="horz" lIns="417424" tIns="208712" rIns="417424" bIns="208712" rtlCol="0" anchor="ctr"/>
          <a:lstStyle>
            <a:lvl1pPr algn="l">
              <a:defRPr sz="5500">
                <a:solidFill>
                  <a:schemeClr val="tx1">
                    <a:tint val="75000"/>
                  </a:schemeClr>
                </a:solidFill>
              </a:defRPr>
            </a:lvl1pPr>
          </a:lstStyle>
          <a:p>
            <a:fld id="{B6A7F4F5-A183-45F4-B311-9A191ED7599A}" type="datetimeFigureOut">
              <a:rPr lang="en-GB" smtClean="0"/>
              <a:pPr/>
              <a:t>19/10/2010</a:t>
            </a:fld>
            <a:endParaRPr lang="en-GB"/>
          </a:p>
        </p:txBody>
      </p:sp>
      <p:sp>
        <p:nvSpPr>
          <p:cNvPr id="5" name="Footer Placeholder 4"/>
          <p:cNvSpPr>
            <a:spLocks noGrp="1"/>
          </p:cNvSpPr>
          <p:nvPr>
            <p:ph type="ftr" sz="quarter" idx="3"/>
          </p:nvPr>
        </p:nvSpPr>
        <p:spPr>
          <a:xfrm>
            <a:off x="10341862" y="39663934"/>
            <a:ext cx="9585140" cy="2278397"/>
          </a:xfrm>
          <a:prstGeom prst="rect">
            <a:avLst/>
          </a:prstGeom>
        </p:spPr>
        <p:txBody>
          <a:bodyPr vert="horz" lIns="417424" tIns="208712" rIns="417424" bIns="20871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692685" y="39663934"/>
            <a:ext cx="7062735" cy="2278397"/>
          </a:xfrm>
          <a:prstGeom prst="rect">
            <a:avLst/>
          </a:prstGeom>
        </p:spPr>
        <p:txBody>
          <a:bodyPr vert="horz" lIns="417424" tIns="208712" rIns="417424" bIns="208712" rtlCol="0" anchor="ctr"/>
          <a:lstStyle>
            <a:lvl1pPr algn="r">
              <a:defRPr sz="5500">
                <a:solidFill>
                  <a:schemeClr val="tx1">
                    <a:tint val="75000"/>
                  </a:schemeClr>
                </a:solidFill>
              </a:defRPr>
            </a:lvl1pPr>
          </a:lstStyle>
          <a:p>
            <a:fld id="{FE6E7691-6603-43E9-92F2-78A7A8D759C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4219" rtl="0" eaLnBrk="1" latinLnBrk="0" hangingPunct="1">
        <a:spcBef>
          <a:spcPct val="0"/>
        </a:spcBef>
        <a:buNone/>
        <a:defRPr sz="20100" kern="1200">
          <a:solidFill>
            <a:schemeClr val="tx1"/>
          </a:solidFill>
          <a:latin typeface="+mj-lt"/>
          <a:ea typeface="+mj-ea"/>
          <a:cs typeface="+mj-cs"/>
        </a:defRPr>
      </a:lvl1pPr>
    </p:titleStyle>
    <p:bodyStyle>
      <a:lvl1pPr marL="1565330" indent="-1565330" algn="l" defTabSz="4174219"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1549" indent="-1304440" algn="l" defTabSz="4174219"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7769" indent="-1043550" algn="l" defTabSz="4174219"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4878"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1988"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79097"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6206"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3316"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0425"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219" rtl="0" eaLnBrk="1" latinLnBrk="0" hangingPunct="1">
        <a:defRPr sz="8200" kern="1200">
          <a:solidFill>
            <a:schemeClr val="tx1"/>
          </a:solidFill>
          <a:latin typeface="+mn-lt"/>
          <a:ea typeface="+mn-ea"/>
          <a:cs typeface="+mn-cs"/>
        </a:defRPr>
      </a:lvl1pPr>
      <a:lvl2pPr marL="2087109" algn="l" defTabSz="4174219" rtl="0" eaLnBrk="1" latinLnBrk="0" hangingPunct="1">
        <a:defRPr sz="8200" kern="1200">
          <a:solidFill>
            <a:schemeClr val="tx1"/>
          </a:solidFill>
          <a:latin typeface="+mn-lt"/>
          <a:ea typeface="+mn-ea"/>
          <a:cs typeface="+mn-cs"/>
        </a:defRPr>
      </a:lvl2pPr>
      <a:lvl3pPr marL="4174219" algn="l" defTabSz="4174219" rtl="0" eaLnBrk="1" latinLnBrk="0" hangingPunct="1">
        <a:defRPr sz="8200" kern="1200">
          <a:solidFill>
            <a:schemeClr val="tx1"/>
          </a:solidFill>
          <a:latin typeface="+mn-lt"/>
          <a:ea typeface="+mn-ea"/>
          <a:cs typeface="+mn-cs"/>
        </a:defRPr>
      </a:lvl3pPr>
      <a:lvl4pPr marL="6261328" algn="l" defTabSz="4174219" rtl="0" eaLnBrk="1" latinLnBrk="0" hangingPunct="1">
        <a:defRPr sz="8200" kern="1200">
          <a:solidFill>
            <a:schemeClr val="tx1"/>
          </a:solidFill>
          <a:latin typeface="+mn-lt"/>
          <a:ea typeface="+mn-ea"/>
          <a:cs typeface="+mn-cs"/>
        </a:defRPr>
      </a:lvl4pPr>
      <a:lvl5pPr marL="8348437" algn="l" defTabSz="4174219" rtl="0" eaLnBrk="1" latinLnBrk="0" hangingPunct="1">
        <a:defRPr sz="8200" kern="1200">
          <a:solidFill>
            <a:schemeClr val="tx1"/>
          </a:solidFill>
          <a:latin typeface="+mn-lt"/>
          <a:ea typeface="+mn-ea"/>
          <a:cs typeface="+mn-cs"/>
        </a:defRPr>
      </a:lvl5pPr>
      <a:lvl6pPr marL="10435547" algn="l" defTabSz="4174219" rtl="0" eaLnBrk="1" latinLnBrk="0" hangingPunct="1">
        <a:defRPr sz="8200" kern="1200">
          <a:solidFill>
            <a:schemeClr val="tx1"/>
          </a:solidFill>
          <a:latin typeface="+mn-lt"/>
          <a:ea typeface="+mn-ea"/>
          <a:cs typeface="+mn-cs"/>
        </a:defRPr>
      </a:lvl6pPr>
      <a:lvl7pPr marL="12522656" algn="l" defTabSz="4174219" rtl="0" eaLnBrk="1" latinLnBrk="0" hangingPunct="1">
        <a:defRPr sz="8200" kern="1200">
          <a:solidFill>
            <a:schemeClr val="tx1"/>
          </a:solidFill>
          <a:latin typeface="+mn-lt"/>
          <a:ea typeface="+mn-ea"/>
          <a:cs typeface="+mn-cs"/>
        </a:defRPr>
      </a:lvl7pPr>
      <a:lvl8pPr marL="14609766" algn="l" defTabSz="4174219" rtl="0" eaLnBrk="1" latinLnBrk="0" hangingPunct="1">
        <a:defRPr sz="8200" kern="1200">
          <a:solidFill>
            <a:schemeClr val="tx1"/>
          </a:solidFill>
          <a:latin typeface="+mn-lt"/>
          <a:ea typeface="+mn-ea"/>
          <a:cs typeface="+mn-cs"/>
        </a:defRPr>
      </a:lvl8pPr>
      <a:lvl9pPr marL="16696870" algn="l" defTabSz="4174219"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26" Type="http://schemas.openxmlformats.org/officeDocument/2006/relationships/image" Target="../media/image22.png"/><Relationship Id="rId39" Type="http://schemas.openxmlformats.org/officeDocument/2006/relationships/image" Target="../media/image35.png"/><Relationship Id="rId3" Type="http://schemas.openxmlformats.org/officeDocument/2006/relationships/image" Target="../media/image1.jpeg"/><Relationship Id="rId21" Type="http://schemas.openxmlformats.org/officeDocument/2006/relationships/image" Target="../media/image17.png"/><Relationship Id="rId34" Type="http://schemas.openxmlformats.org/officeDocument/2006/relationships/image" Target="../media/image30.png"/><Relationship Id="rId7" Type="http://schemas.openxmlformats.org/officeDocument/2006/relationships/hyperlink" Target="https://edms.cern.ch/cdd/plsql/c4w.home?cookie=1316013" TargetMode="External"/><Relationship Id="rId12" Type="http://schemas.openxmlformats.org/officeDocument/2006/relationships/image" Target="../media/image8.png"/><Relationship Id="rId17" Type="http://schemas.openxmlformats.org/officeDocument/2006/relationships/image" Target="../media/image13.jpeg"/><Relationship Id="rId25" Type="http://schemas.openxmlformats.org/officeDocument/2006/relationships/image" Target="../media/image21.png"/><Relationship Id="rId33" Type="http://schemas.openxmlformats.org/officeDocument/2006/relationships/image" Target="../media/image29.png"/><Relationship Id="rId38" Type="http://schemas.openxmlformats.org/officeDocument/2006/relationships/image" Target="../media/image34.png"/><Relationship Id="rId2" Type="http://schemas.openxmlformats.org/officeDocument/2006/relationships/notesSlide" Target="../notesSlides/notesSlide1.xml"/><Relationship Id="rId16" Type="http://schemas.openxmlformats.org/officeDocument/2006/relationships/image" Target="../media/image12.png"/><Relationship Id="rId20" Type="http://schemas.openxmlformats.org/officeDocument/2006/relationships/image" Target="../media/image16.png"/><Relationship Id="rId29" Type="http://schemas.openxmlformats.org/officeDocument/2006/relationships/image" Target="../media/image25.png"/><Relationship Id="rId41"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hyperlink" Target="http://cdsweb.cern.ch/search?f=author&amp;p=Syratchev,%20I%20V&amp;ln=en" TargetMode="External"/><Relationship Id="rId11" Type="http://schemas.openxmlformats.org/officeDocument/2006/relationships/image" Target="../media/image7.png"/><Relationship Id="rId24" Type="http://schemas.openxmlformats.org/officeDocument/2006/relationships/image" Target="../media/image20.png"/><Relationship Id="rId32" Type="http://schemas.openxmlformats.org/officeDocument/2006/relationships/image" Target="../media/image28.png"/><Relationship Id="rId37" Type="http://schemas.openxmlformats.org/officeDocument/2006/relationships/image" Target="../media/image33.png"/><Relationship Id="rId40" Type="http://schemas.openxmlformats.org/officeDocument/2006/relationships/image" Target="../media/image36.png"/><Relationship Id="rId5" Type="http://schemas.openxmlformats.org/officeDocument/2006/relationships/image" Target="../media/image3.png"/><Relationship Id="rId15" Type="http://schemas.openxmlformats.org/officeDocument/2006/relationships/image" Target="../media/image11.png"/><Relationship Id="rId23" Type="http://schemas.openxmlformats.org/officeDocument/2006/relationships/image" Target="../media/image19.png"/><Relationship Id="rId28" Type="http://schemas.openxmlformats.org/officeDocument/2006/relationships/image" Target="../media/image24.png"/><Relationship Id="rId36" Type="http://schemas.openxmlformats.org/officeDocument/2006/relationships/image" Target="../media/image32.png"/><Relationship Id="rId10" Type="http://schemas.openxmlformats.org/officeDocument/2006/relationships/image" Target="../media/image6.png"/><Relationship Id="rId19" Type="http://schemas.openxmlformats.org/officeDocument/2006/relationships/image" Target="../media/image15.png"/><Relationship Id="rId31" Type="http://schemas.openxmlformats.org/officeDocument/2006/relationships/image" Target="../media/image27.png"/><Relationship Id="rId4" Type="http://schemas.openxmlformats.org/officeDocument/2006/relationships/image" Target="../media/image2.png"/><Relationship Id="rId9" Type="http://schemas.openxmlformats.org/officeDocument/2006/relationships/image" Target="../media/image5.png"/><Relationship Id="rId14" Type="http://schemas.openxmlformats.org/officeDocument/2006/relationships/image" Target="../media/image10.png"/><Relationship Id="rId22" Type="http://schemas.openxmlformats.org/officeDocument/2006/relationships/image" Target="../media/image18.png"/><Relationship Id="rId27" Type="http://schemas.openxmlformats.org/officeDocument/2006/relationships/image" Target="../media/image23.png"/><Relationship Id="rId30" Type="http://schemas.openxmlformats.org/officeDocument/2006/relationships/image" Target="../media/image26.jpeg"/><Relationship Id="rId35"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1C0E8"/>
        </a:solidFill>
        <a:effectLst/>
      </p:bgPr>
    </p:bg>
    <p:spTree>
      <p:nvGrpSpPr>
        <p:cNvPr id="1" name=""/>
        <p:cNvGrpSpPr/>
        <p:nvPr/>
      </p:nvGrpSpPr>
      <p:grpSpPr>
        <a:xfrm>
          <a:off x="0" y="0"/>
          <a:ext cx="0" cy="0"/>
          <a:chOff x="0" y="0"/>
          <a:chExt cx="0" cy="0"/>
        </a:xfrm>
      </p:grpSpPr>
      <p:pic>
        <p:nvPicPr>
          <p:cNvPr id="8" name="Picture 7" descr="cernlogo-002.jpeg"/>
          <p:cNvPicPr>
            <a:picLocks noChangeAspect="1"/>
          </p:cNvPicPr>
          <p:nvPr/>
        </p:nvPicPr>
        <p:blipFill>
          <a:blip r:embed="rId3" cstate="print"/>
          <a:stretch>
            <a:fillRect/>
          </a:stretch>
        </p:blipFill>
        <p:spPr>
          <a:xfrm>
            <a:off x="23275048" y="930810"/>
            <a:ext cx="2986420" cy="2940310"/>
          </a:xfrm>
          <a:prstGeom prst="rect">
            <a:avLst/>
          </a:prstGeom>
        </p:spPr>
      </p:pic>
      <p:pic>
        <p:nvPicPr>
          <p:cNvPr id="9" name="Picture 15"/>
          <p:cNvPicPr>
            <a:picLocks noChangeAspect="1" noChangeArrowheads="1"/>
          </p:cNvPicPr>
          <p:nvPr/>
        </p:nvPicPr>
        <p:blipFill>
          <a:blip r:embed="rId4" cstate="print"/>
          <a:srcRect/>
          <a:stretch>
            <a:fillRect/>
          </a:stretch>
        </p:blipFill>
        <p:spPr bwMode="auto">
          <a:xfrm>
            <a:off x="26551021" y="933203"/>
            <a:ext cx="2984416" cy="2952049"/>
          </a:xfrm>
          <a:prstGeom prst="rect">
            <a:avLst/>
          </a:prstGeom>
          <a:noFill/>
          <a:ln w="9525">
            <a:noFill/>
            <a:miter lim="800000"/>
            <a:headEnd/>
            <a:tailEnd/>
          </a:ln>
        </p:spPr>
      </p:pic>
      <p:pic>
        <p:nvPicPr>
          <p:cNvPr id="10" name="Picture 8"/>
          <p:cNvPicPr>
            <a:picLocks noChangeAspect="1" noChangeArrowheads="1"/>
          </p:cNvPicPr>
          <p:nvPr/>
        </p:nvPicPr>
        <p:blipFill>
          <a:blip r:embed="rId5" cstate="print"/>
          <a:srcRect/>
          <a:stretch>
            <a:fillRect/>
          </a:stretch>
        </p:blipFill>
        <p:spPr bwMode="auto">
          <a:xfrm>
            <a:off x="133847" y="137319"/>
            <a:ext cx="4343400" cy="4343400"/>
          </a:xfrm>
          <a:prstGeom prst="rect">
            <a:avLst/>
          </a:prstGeom>
          <a:noFill/>
          <a:ln w="9525">
            <a:noFill/>
            <a:miter lim="800000"/>
            <a:headEnd/>
            <a:tailEnd/>
          </a:ln>
        </p:spPr>
      </p:pic>
      <p:grpSp>
        <p:nvGrpSpPr>
          <p:cNvPr id="214" name="Group 213"/>
          <p:cNvGrpSpPr/>
          <p:nvPr/>
        </p:nvGrpSpPr>
        <p:grpSpPr>
          <a:xfrm>
            <a:off x="4084637" y="708819"/>
            <a:ext cx="20098481" cy="3838428"/>
            <a:chOff x="8656637" y="708819"/>
            <a:chExt cx="20098481" cy="3838428"/>
          </a:xfrm>
        </p:grpSpPr>
        <p:sp>
          <p:nvSpPr>
            <p:cNvPr id="215" name="TextBox 214"/>
            <p:cNvSpPr txBox="1"/>
            <p:nvPr/>
          </p:nvSpPr>
          <p:spPr>
            <a:xfrm>
              <a:off x="8656637" y="708819"/>
              <a:ext cx="19431000" cy="2123658"/>
            </a:xfrm>
            <a:prstGeom prst="rect">
              <a:avLst/>
            </a:prstGeom>
            <a:noFill/>
          </p:spPr>
          <p:txBody>
            <a:bodyPr wrap="square" rtlCol="0">
              <a:spAutoFit/>
            </a:bodyPr>
            <a:lstStyle/>
            <a:p>
              <a:pPr algn="ctr"/>
              <a:r>
                <a:rPr lang="en-GB" sz="6600" b="1" cap="all" dirty="0" smtClean="0">
                  <a:solidFill>
                    <a:srgbClr val="002060"/>
                  </a:solidFill>
                  <a:latin typeface="Rockwell" pitchFamily="18" charset="0"/>
                </a:rPr>
                <a:t>Engineering design and production of X-band RF components</a:t>
              </a:r>
            </a:p>
          </p:txBody>
        </p:sp>
        <p:sp>
          <p:nvSpPr>
            <p:cNvPr id="216" name="TextBox 215"/>
            <p:cNvSpPr txBox="1"/>
            <p:nvPr/>
          </p:nvSpPr>
          <p:spPr>
            <a:xfrm>
              <a:off x="10849447" y="3346918"/>
              <a:ext cx="17905671" cy="1200329"/>
            </a:xfrm>
            <a:prstGeom prst="rect">
              <a:avLst/>
            </a:prstGeom>
            <a:noFill/>
          </p:spPr>
          <p:txBody>
            <a:bodyPr wrap="none" rtlCol="0">
              <a:spAutoFit/>
            </a:bodyPr>
            <a:lstStyle/>
            <a:p>
              <a:r>
                <a:rPr lang="en-US" sz="3600" dirty="0" smtClean="0">
                  <a:latin typeface="Tahoma" pitchFamily="34" charset="0"/>
                  <a:cs typeface="Tahoma" pitchFamily="34" charset="0"/>
                </a:rPr>
                <a:t>Germana Riddone, CERN, Geneva, Switzerland</a:t>
              </a:r>
            </a:p>
            <a:p>
              <a:r>
                <a:rPr lang="en-US" sz="3600" dirty="0" smtClean="0">
                  <a:latin typeface="Tahoma" pitchFamily="34" charset="0"/>
                  <a:cs typeface="Tahoma" pitchFamily="34" charset="0"/>
                </a:rPr>
                <a:t>Maria Filippova, I. Syratchev, Anastasiya Solodko, Andrey Olyunin, JINR, Dubna, Russia</a:t>
              </a:r>
            </a:p>
          </p:txBody>
        </p:sp>
      </p:grpSp>
      <p:sp>
        <p:nvSpPr>
          <p:cNvPr id="217" name="TextBox 216"/>
          <p:cNvSpPr txBox="1"/>
          <p:nvPr/>
        </p:nvSpPr>
        <p:spPr>
          <a:xfrm>
            <a:off x="731837" y="4861719"/>
            <a:ext cx="288036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sz="2400" b="1" dirty="0" smtClean="0">
                <a:solidFill>
                  <a:schemeClr val="tx1"/>
                </a:solidFill>
                <a:latin typeface="Tahoma" pitchFamily="34" charset="0"/>
                <a:cs typeface="Tahoma" pitchFamily="34" charset="0"/>
              </a:rPr>
              <a:t>Abstract</a:t>
            </a:r>
            <a:r>
              <a:rPr lang="en-GB" sz="2600" dirty="0" smtClean="0">
                <a:solidFill>
                  <a:schemeClr val="tx1"/>
                </a:solidFill>
              </a:rPr>
              <a:t>: </a:t>
            </a:r>
            <a:r>
              <a:rPr lang="en-GB" sz="2400" dirty="0" smtClean="0">
                <a:solidFill>
                  <a:schemeClr val="tx1"/>
                </a:solidFill>
                <a:latin typeface="Tahoma" pitchFamily="34" charset="0"/>
                <a:cs typeface="Tahoma" pitchFamily="34" charset="0"/>
              </a:rPr>
              <a:t>The CLIC RF frequency has been changed in 2008 from the initial 30 GHz to the European X-band 11.9942 GHz permitting beam independent power production using klystrons for accelerating structure testing. A design and fabrication contract for five klystrons at that frequency has been signed between three European Labs (CERN, PSI, </a:t>
            </a:r>
            <a:r>
              <a:rPr lang="en-GB" sz="2400" dirty="0" err="1" smtClean="0">
                <a:solidFill>
                  <a:schemeClr val="tx1"/>
                </a:solidFill>
                <a:latin typeface="Tahoma" pitchFamily="34" charset="0"/>
                <a:cs typeface="Tahoma" pitchFamily="34" charset="0"/>
              </a:rPr>
              <a:t>Sincrotrone</a:t>
            </a:r>
            <a:r>
              <a:rPr lang="en-GB" sz="2400" dirty="0" smtClean="0">
                <a:solidFill>
                  <a:schemeClr val="tx1"/>
                </a:solidFill>
                <a:latin typeface="Tahoma" pitchFamily="34" charset="0"/>
                <a:cs typeface="Tahoma" pitchFamily="34" charset="0"/>
              </a:rPr>
              <a:t> Trieste) and SLAC. As far, X-band klystron test facilities at 11.424 GHz are operated at SLAC and at KEK, and these facilities are used by CLIC study in the frame of the X-band structure collaboration for testing accelerating structures scaled to that frequency [</a:t>
            </a:r>
            <a:r>
              <a:rPr lang="en-GB" sz="2400" dirty="0" smtClean="0">
                <a:solidFill>
                  <a:srgbClr val="FF0000"/>
                </a:solidFill>
                <a:latin typeface="Tahoma" pitchFamily="34" charset="0"/>
                <a:cs typeface="Tahoma" pitchFamily="34" charset="0"/>
              </a:rPr>
              <a:t>1</a:t>
            </a:r>
            <a:r>
              <a:rPr lang="en-GB" sz="2400" dirty="0" smtClean="0">
                <a:solidFill>
                  <a:schemeClr val="tx1"/>
                </a:solidFill>
                <a:latin typeface="Tahoma" pitchFamily="34" charset="0"/>
                <a:cs typeface="Tahoma" pitchFamily="34" charset="0"/>
              </a:rPr>
              <a:t>].</a:t>
            </a:r>
            <a:r>
              <a:rPr lang="en-GB" sz="2400" dirty="0" smtClean="0">
                <a:solidFill>
                  <a:srgbClr val="000000"/>
                </a:solidFill>
                <a:latin typeface="Tahoma" pitchFamily="34" charset="0"/>
                <a:cs typeface="Tahoma" pitchFamily="34" charset="0"/>
              </a:rPr>
              <a:t> RF components are intended to operate with microwave radiation at frequency from 11.424 to 11.9942 GHz. </a:t>
            </a:r>
            <a:r>
              <a:rPr lang="en-GB" sz="2400" dirty="0" smtClean="0">
                <a:solidFill>
                  <a:schemeClr val="tx1"/>
                </a:solidFill>
                <a:latin typeface="Tahoma" pitchFamily="34" charset="0"/>
                <a:cs typeface="Tahoma" pitchFamily="34" charset="0"/>
              </a:rPr>
              <a:t>The design of the RF components (high power loads, bi-directional couplers, X-band splitters, hybrids, phase shifter, variable power attenuators) and test results are presented here. </a:t>
            </a:r>
            <a:endParaRPr lang="en-US" sz="2400" dirty="0" smtClean="0">
              <a:solidFill>
                <a:schemeClr val="tx1"/>
              </a:solidFill>
              <a:latin typeface="Tahoma" pitchFamily="34" charset="0"/>
              <a:cs typeface="Tahoma" pitchFamily="34" charset="0"/>
            </a:endParaRPr>
          </a:p>
        </p:txBody>
      </p:sp>
      <p:sp>
        <p:nvSpPr>
          <p:cNvPr id="220" name="Rectangle 219"/>
          <p:cNvSpPr/>
          <p:nvPr/>
        </p:nvSpPr>
        <p:spPr>
          <a:xfrm>
            <a:off x="17267237" y="38465921"/>
            <a:ext cx="12268201"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1" name="TextBox 220"/>
          <p:cNvSpPr txBox="1"/>
          <p:nvPr/>
        </p:nvSpPr>
        <p:spPr>
          <a:xfrm>
            <a:off x="21991637" y="38534728"/>
            <a:ext cx="2862756" cy="502691"/>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REFERENCES</a:t>
            </a:r>
            <a:endParaRPr lang="en-US" sz="2600" b="1" dirty="0">
              <a:latin typeface="Tahoma" pitchFamily="34" charset="0"/>
              <a:ea typeface="Tahoma" pitchFamily="34" charset="0"/>
              <a:cs typeface="Tahoma" pitchFamily="34" charset="0"/>
            </a:endParaRPr>
          </a:p>
        </p:txBody>
      </p:sp>
      <p:sp>
        <p:nvSpPr>
          <p:cNvPr id="222" name="TextBox 221"/>
          <p:cNvSpPr txBox="1"/>
          <p:nvPr/>
        </p:nvSpPr>
        <p:spPr>
          <a:xfrm>
            <a:off x="17539384" y="39000458"/>
            <a:ext cx="11720431" cy="2246769"/>
          </a:xfrm>
          <a:prstGeom prst="rect">
            <a:avLst/>
          </a:prstGeom>
          <a:noFill/>
        </p:spPr>
        <p:txBody>
          <a:bodyPr wrap="square" rtlCol="0">
            <a:spAutoFit/>
          </a:bodyPr>
          <a:lstStyle/>
          <a:p>
            <a:pPr algn="just"/>
            <a:r>
              <a:rPr lang="en-GB" sz="2000" dirty="0" smtClean="0">
                <a:latin typeface="Tahoma"/>
                <a:cs typeface="Tahoma"/>
              </a:rPr>
              <a:t>[</a:t>
            </a:r>
            <a:r>
              <a:rPr lang="en-GB" sz="2000" dirty="0" smtClean="0">
                <a:solidFill>
                  <a:srgbClr val="FF0000"/>
                </a:solidFill>
                <a:latin typeface="Tahoma"/>
                <a:cs typeface="Tahoma"/>
              </a:rPr>
              <a:t>1</a:t>
            </a:r>
            <a:r>
              <a:rPr lang="en-GB" sz="2000" dirty="0" smtClean="0">
                <a:latin typeface="Tahoma"/>
                <a:cs typeface="Tahoma"/>
              </a:rPr>
              <a:t>]  </a:t>
            </a:r>
            <a:r>
              <a:rPr lang="en-US" sz="2000" dirty="0" smtClean="0">
                <a:latin typeface="Tahoma"/>
                <a:cs typeface="Tahoma"/>
              </a:rPr>
              <a:t>A 12 GHZ RV Power source for the CLIC study; CERN-ATS-2010-196</a:t>
            </a:r>
          </a:p>
          <a:p>
            <a:pPr marL="571500" indent="-571500" algn="just"/>
            <a:r>
              <a:rPr lang="en-GB" sz="2000" dirty="0" smtClean="0">
                <a:latin typeface="Tahoma" pitchFamily="34" charset="0"/>
                <a:cs typeface="Tahoma" pitchFamily="34" charset="0"/>
              </a:rPr>
              <a:t>[</a:t>
            </a:r>
            <a:r>
              <a:rPr lang="en-GB" sz="2000" dirty="0" smtClean="0">
                <a:solidFill>
                  <a:srgbClr val="FF0000"/>
                </a:solidFill>
                <a:latin typeface="Tahoma" pitchFamily="34" charset="0"/>
                <a:cs typeface="Tahoma" pitchFamily="34" charset="0"/>
              </a:rPr>
              <a:t>2</a:t>
            </a:r>
            <a:r>
              <a:rPr lang="en-GB" sz="2000" dirty="0" smtClean="0">
                <a:latin typeface="Tahoma" pitchFamily="34" charset="0"/>
                <a:cs typeface="Tahoma" pitchFamily="34" charset="0"/>
              </a:rPr>
              <a:t>] Realization of an X-Band RF System for LCLS; P. McIntosh et al.; Proc. PAC 2005, Knoxville, Tennessee          </a:t>
            </a:r>
            <a:endParaRPr lang="en-US" sz="2000" dirty="0" smtClean="0">
              <a:latin typeface="Tahoma" pitchFamily="34" charset="0"/>
              <a:cs typeface="Tahoma" pitchFamily="34" charset="0"/>
            </a:endParaRPr>
          </a:p>
          <a:p>
            <a:pPr marL="542925" indent="-542925" algn="just"/>
            <a:r>
              <a:rPr lang="en-GB" sz="2000" dirty="0" smtClean="0">
                <a:latin typeface="Tahoma" pitchFamily="34" charset="0"/>
                <a:cs typeface="Tahoma" pitchFamily="34" charset="0"/>
              </a:rPr>
              <a:t>[</a:t>
            </a:r>
            <a:r>
              <a:rPr lang="en-GB" sz="2000" dirty="0" smtClean="0">
                <a:solidFill>
                  <a:srgbClr val="FF0000"/>
                </a:solidFill>
                <a:latin typeface="Tahoma" pitchFamily="34" charset="0"/>
                <a:cs typeface="Tahoma" pitchFamily="34" charset="0"/>
              </a:rPr>
              <a:t>3</a:t>
            </a:r>
            <a:r>
              <a:rPr lang="en-GB" sz="2000" dirty="0" smtClean="0">
                <a:latin typeface="Tahoma" pitchFamily="34" charset="0"/>
                <a:cs typeface="Tahoma" pitchFamily="34" charset="0"/>
              </a:rPr>
              <a:t>] </a:t>
            </a:r>
            <a:r>
              <a:rPr lang="en-US" sz="2000" dirty="0" smtClean="0">
                <a:latin typeface="Tahoma" pitchFamily="34" charset="0"/>
                <a:cs typeface="Tahoma" pitchFamily="34" charset="0"/>
              </a:rPr>
              <a:t>Variable High Power RF Splitter and RF Phase Shifter for CLIC / </a:t>
            </a:r>
            <a:r>
              <a:rPr lang="en-US" sz="2000" dirty="0" smtClean="0">
                <a:latin typeface="Tahoma" pitchFamily="34" charset="0"/>
                <a:cs typeface="Tahoma" pitchFamily="34" charset="0"/>
                <a:hlinkClick r:id="rId6"/>
              </a:rPr>
              <a:t>Syratchev, I V</a:t>
            </a:r>
            <a:r>
              <a:rPr lang="en-US" sz="2000" dirty="0" smtClean="0">
                <a:latin typeface="Tahoma" pitchFamily="34" charset="0"/>
                <a:cs typeface="Tahoma" pitchFamily="34" charset="0"/>
              </a:rPr>
              <a:t> </a:t>
            </a:r>
            <a:r>
              <a:rPr lang="en-US" sz="2000" dirty="0" smtClean="0"/>
              <a:t>CERN-OPEN-2003-005; CLIC-Note-552</a:t>
            </a:r>
            <a:endParaRPr lang="en-US" sz="2000" dirty="0" smtClean="0">
              <a:latin typeface="Tahoma" pitchFamily="34" charset="0"/>
              <a:cs typeface="Tahoma" pitchFamily="34" charset="0"/>
            </a:endParaRPr>
          </a:p>
          <a:p>
            <a:pPr marL="571500" indent="-571500" algn="just"/>
            <a:r>
              <a:rPr lang="en-GB" sz="2000" dirty="0" smtClean="0">
                <a:latin typeface="Tahoma" pitchFamily="34" charset="0"/>
                <a:cs typeface="Tahoma" pitchFamily="34" charset="0"/>
              </a:rPr>
              <a:t>[</a:t>
            </a:r>
            <a:r>
              <a:rPr lang="en-GB" sz="2000" dirty="0" smtClean="0">
                <a:solidFill>
                  <a:srgbClr val="FF0000"/>
                </a:solidFill>
                <a:latin typeface="Tahoma" pitchFamily="34" charset="0"/>
                <a:cs typeface="Tahoma" pitchFamily="34" charset="0"/>
              </a:rPr>
              <a:t>4</a:t>
            </a:r>
            <a:r>
              <a:rPr lang="en-GB" sz="2000" dirty="0" smtClean="0">
                <a:latin typeface="Tahoma" pitchFamily="34" charset="0"/>
                <a:cs typeface="Tahoma" pitchFamily="34" charset="0"/>
              </a:rPr>
              <a:t>]   CERN Drawing Directory: </a:t>
            </a:r>
            <a:r>
              <a:rPr lang="en-GB" sz="2000" dirty="0" smtClean="0">
                <a:latin typeface="Tahoma" pitchFamily="34" charset="0"/>
                <a:cs typeface="Tahoma" pitchFamily="34" charset="0"/>
                <a:hlinkClick r:id="rId7"/>
              </a:rPr>
              <a:t>https://edms.cern.ch/cdd/plsql/c4w.home?cookie=1316013</a:t>
            </a:r>
            <a:r>
              <a:rPr lang="en-GB" sz="2000" dirty="0" smtClean="0">
                <a:latin typeface="Tahoma" pitchFamily="34" charset="0"/>
                <a:cs typeface="Tahoma" pitchFamily="34" charset="0"/>
              </a:rPr>
              <a:t> </a:t>
            </a:r>
          </a:p>
          <a:p>
            <a:pPr marL="571500" indent="-571500" algn="just"/>
            <a:endParaRPr lang="en-GB" sz="2000" dirty="0" smtClean="0">
              <a:latin typeface="Tahoma" pitchFamily="34" charset="0"/>
              <a:cs typeface="Tahoma" pitchFamily="34" charset="0"/>
            </a:endParaRPr>
          </a:p>
        </p:txBody>
      </p:sp>
      <p:sp>
        <p:nvSpPr>
          <p:cNvPr id="226" name="Rectangle 225"/>
          <p:cNvSpPr/>
          <p:nvPr/>
        </p:nvSpPr>
        <p:spPr>
          <a:xfrm>
            <a:off x="660824" y="38465919"/>
            <a:ext cx="12331276" cy="35833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TextBox 226"/>
          <p:cNvSpPr txBox="1"/>
          <p:nvPr/>
        </p:nvSpPr>
        <p:spPr>
          <a:xfrm>
            <a:off x="5373976" y="38599408"/>
            <a:ext cx="2972929" cy="454062"/>
          </a:xfrm>
          <a:prstGeom prst="rect">
            <a:avLst/>
          </a:prstGeom>
          <a:noFill/>
        </p:spPr>
        <p:txBody>
          <a:bodyPr wrap="none" rtlCol="0">
            <a:spAutoFit/>
          </a:bodyPr>
          <a:lstStyle/>
          <a:p>
            <a:pPr algn="ctr"/>
            <a:r>
              <a:rPr lang="en-US" sz="2600" b="1" dirty="0" smtClean="0">
                <a:latin typeface="Tahoma" pitchFamily="34" charset="0"/>
                <a:ea typeface="Tahoma" pitchFamily="34" charset="0"/>
                <a:cs typeface="Tahoma" pitchFamily="34" charset="0"/>
              </a:rPr>
              <a:t>CONCLUSION</a:t>
            </a:r>
            <a:endParaRPr lang="en-US" sz="2600" b="1" dirty="0">
              <a:latin typeface="Tahoma" pitchFamily="34" charset="0"/>
              <a:ea typeface="Tahoma" pitchFamily="34" charset="0"/>
              <a:cs typeface="Tahoma" pitchFamily="34" charset="0"/>
            </a:endParaRPr>
          </a:p>
        </p:txBody>
      </p:sp>
      <p:sp>
        <p:nvSpPr>
          <p:cNvPr id="230" name="TextBox 229"/>
          <p:cNvSpPr txBox="1"/>
          <p:nvPr/>
        </p:nvSpPr>
        <p:spPr>
          <a:xfrm>
            <a:off x="1113631" y="39123680"/>
            <a:ext cx="11374424" cy="1569660"/>
          </a:xfrm>
          <a:prstGeom prst="rect">
            <a:avLst/>
          </a:prstGeom>
          <a:noFill/>
        </p:spPr>
        <p:txBody>
          <a:bodyPr wrap="square" rtlCol="0">
            <a:spAutoFit/>
          </a:bodyPr>
          <a:lstStyle/>
          <a:p>
            <a:pPr algn="just">
              <a:buFont typeface="Arial"/>
              <a:buChar char="•"/>
            </a:pPr>
            <a:r>
              <a:rPr lang="en-GB" sz="2000" dirty="0" smtClean="0">
                <a:latin typeface="Tahoma" pitchFamily="34" charset="0"/>
                <a:cs typeface="Tahoma" pitchFamily="34" charset="0"/>
              </a:rPr>
              <a:t> </a:t>
            </a:r>
            <a:r>
              <a:rPr lang="en-GB" sz="2400" dirty="0" smtClean="0">
                <a:latin typeface="Tahoma" pitchFamily="34" charset="0"/>
                <a:cs typeface="Tahoma" pitchFamily="34" charset="0"/>
              </a:rPr>
              <a:t>Several X-band RF components are needed for CERN and XFEL at PSI (CH) and </a:t>
            </a:r>
            <a:r>
              <a:rPr lang="en-GB" sz="2400" dirty="0" err="1" smtClean="0">
                <a:latin typeface="Tahoma" pitchFamily="34" charset="0"/>
                <a:cs typeface="Tahoma" pitchFamily="34" charset="0"/>
              </a:rPr>
              <a:t>Sincrotrone</a:t>
            </a:r>
            <a:r>
              <a:rPr lang="en-GB" sz="2400" dirty="0" smtClean="0">
                <a:latin typeface="Tahoma" pitchFamily="34" charset="0"/>
                <a:cs typeface="Tahoma" pitchFamily="34" charset="0"/>
              </a:rPr>
              <a:t> Trieste (IT).</a:t>
            </a:r>
          </a:p>
          <a:p>
            <a:pPr algn="just">
              <a:buFont typeface="Arial"/>
              <a:buChar char="•"/>
            </a:pPr>
            <a:r>
              <a:rPr lang="en-GB" sz="2400" dirty="0" smtClean="0">
                <a:latin typeface="Tahoma" pitchFamily="34" charset="0"/>
                <a:cs typeface="Tahoma" pitchFamily="34" charset="0"/>
              </a:rPr>
              <a:t> Some of them have been tested at high power (loads) and results are good.</a:t>
            </a:r>
          </a:p>
          <a:p>
            <a:pPr algn="just">
              <a:buFont typeface="Arial"/>
              <a:buChar char="•"/>
            </a:pPr>
            <a:r>
              <a:rPr lang="en-GB" sz="2400" dirty="0" smtClean="0">
                <a:latin typeface="Tahoma" pitchFamily="34" charset="0"/>
                <a:cs typeface="Tahoma" pitchFamily="34" charset="0"/>
              </a:rPr>
              <a:t> Overall validation will continue in the next months.</a:t>
            </a:r>
          </a:p>
        </p:txBody>
      </p:sp>
      <p:sp>
        <p:nvSpPr>
          <p:cNvPr id="231" name="Rectangle 230"/>
          <p:cNvSpPr/>
          <p:nvPr/>
        </p:nvSpPr>
        <p:spPr>
          <a:xfrm>
            <a:off x="13086724" y="38465919"/>
            <a:ext cx="4099550"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6" name="TextBox 235"/>
          <p:cNvSpPr txBox="1"/>
          <p:nvPr/>
        </p:nvSpPr>
        <p:spPr>
          <a:xfrm>
            <a:off x="13208432" y="38585299"/>
            <a:ext cx="3819557"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ACKNOWLEDGMENT</a:t>
            </a:r>
            <a:endParaRPr lang="en-US" sz="2600" b="1" dirty="0">
              <a:latin typeface="Tahoma" pitchFamily="34" charset="0"/>
              <a:ea typeface="Tahoma" pitchFamily="34" charset="0"/>
              <a:cs typeface="Tahoma" pitchFamily="34" charset="0"/>
            </a:endParaRPr>
          </a:p>
        </p:txBody>
      </p:sp>
      <p:sp>
        <p:nvSpPr>
          <p:cNvPr id="241" name="TextBox 240"/>
          <p:cNvSpPr txBox="1"/>
          <p:nvPr/>
        </p:nvSpPr>
        <p:spPr>
          <a:xfrm>
            <a:off x="13190215" y="39111087"/>
            <a:ext cx="3763201" cy="1938992"/>
          </a:xfrm>
          <a:prstGeom prst="rect">
            <a:avLst/>
          </a:prstGeom>
          <a:noFill/>
        </p:spPr>
        <p:txBody>
          <a:bodyPr wrap="square" rtlCol="0">
            <a:spAutoFit/>
          </a:bodyPr>
          <a:lstStyle/>
          <a:p>
            <a:pPr algn="just"/>
            <a:r>
              <a:rPr lang="en-GB" sz="2400" dirty="0" smtClean="0">
                <a:latin typeface="Tahoma" pitchFamily="34" charset="0"/>
                <a:cs typeface="Tahoma" pitchFamily="34" charset="0"/>
              </a:rPr>
              <a:t>Authors would like to thank all members of   BE-RF group for their valuable contribution and support.</a:t>
            </a:r>
            <a:endParaRPr lang="en-US" sz="2400" dirty="0">
              <a:latin typeface="Tahoma" pitchFamily="34" charset="0"/>
              <a:cs typeface="Tahoma" pitchFamily="34" charset="0"/>
            </a:endParaRPr>
          </a:p>
        </p:txBody>
      </p:sp>
      <p:sp>
        <p:nvSpPr>
          <p:cNvPr id="242" name="Rectangle 241"/>
          <p:cNvSpPr/>
          <p:nvPr/>
        </p:nvSpPr>
        <p:spPr>
          <a:xfrm>
            <a:off x="731837" y="7867679"/>
            <a:ext cx="9290026" cy="956704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6" name="Rectangle 245"/>
          <p:cNvSpPr/>
          <p:nvPr/>
        </p:nvSpPr>
        <p:spPr>
          <a:xfrm>
            <a:off x="10597927" y="7833519"/>
            <a:ext cx="11017224" cy="9601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4" name="Rectangle 253"/>
          <p:cNvSpPr/>
          <p:nvPr/>
        </p:nvSpPr>
        <p:spPr>
          <a:xfrm>
            <a:off x="22217855" y="26725711"/>
            <a:ext cx="7315200" cy="11125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0" name="Rectangle 259"/>
          <p:cNvSpPr/>
          <p:nvPr/>
        </p:nvSpPr>
        <p:spPr>
          <a:xfrm>
            <a:off x="689845" y="18084751"/>
            <a:ext cx="7315201" cy="1188132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7" name="Rectangle 266"/>
          <p:cNvSpPr/>
          <p:nvPr/>
        </p:nvSpPr>
        <p:spPr>
          <a:xfrm>
            <a:off x="22220237" y="18084751"/>
            <a:ext cx="7315201" cy="803676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4" name="Rectangle 273"/>
          <p:cNvSpPr/>
          <p:nvPr/>
        </p:nvSpPr>
        <p:spPr>
          <a:xfrm>
            <a:off x="8656637" y="18120519"/>
            <a:ext cx="12954000" cy="11887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5" name="Rectangle 274"/>
          <p:cNvSpPr/>
          <p:nvPr/>
        </p:nvSpPr>
        <p:spPr>
          <a:xfrm>
            <a:off x="22191215" y="7833519"/>
            <a:ext cx="7344222" cy="9603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9" name="Rectangle 278"/>
          <p:cNvSpPr/>
          <p:nvPr/>
        </p:nvSpPr>
        <p:spPr>
          <a:xfrm>
            <a:off x="660823" y="30617319"/>
            <a:ext cx="20949814" cy="7239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2" name="TextBox 281"/>
          <p:cNvSpPr txBox="1"/>
          <p:nvPr/>
        </p:nvSpPr>
        <p:spPr>
          <a:xfrm>
            <a:off x="9031984" y="24133423"/>
            <a:ext cx="5638800" cy="461665"/>
          </a:xfrm>
          <a:prstGeom prst="rect">
            <a:avLst/>
          </a:prstGeom>
          <a:noFill/>
        </p:spPr>
        <p:txBody>
          <a:bodyPr wrap="square" rtlCol="0">
            <a:spAutoFit/>
          </a:bodyPr>
          <a:lstStyle/>
          <a:p>
            <a:pPr algn="ctr"/>
            <a:r>
              <a:rPr lang="en-US" sz="2400" b="1" dirty="0" smtClean="0">
                <a:latin typeface="Tahoma" pitchFamily="34" charset="0"/>
                <a:cs typeface="Tahoma" pitchFamily="34" charset="0"/>
              </a:rPr>
              <a:t>X-Band cavity layout, PSI (CH) </a:t>
            </a:r>
            <a:endParaRPr lang="en-US" sz="2400" b="1" dirty="0">
              <a:latin typeface="Tahoma" pitchFamily="34" charset="0"/>
              <a:cs typeface="Tahoma" pitchFamily="34" charset="0"/>
            </a:endParaRPr>
          </a:p>
        </p:txBody>
      </p:sp>
      <p:sp>
        <p:nvSpPr>
          <p:cNvPr id="287" name="TextBox 286"/>
          <p:cNvSpPr txBox="1"/>
          <p:nvPr/>
        </p:nvSpPr>
        <p:spPr>
          <a:xfrm>
            <a:off x="8809037" y="18120519"/>
            <a:ext cx="12725400" cy="523220"/>
          </a:xfrm>
          <a:prstGeom prst="rect">
            <a:avLst/>
          </a:prstGeom>
          <a:noFill/>
        </p:spPr>
        <p:txBody>
          <a:bodyPr wrap="square" rtlCol="0">
            <a:spAutoFit/>
          </a:bodyPr>
          <a:lstStyle/>
          <a:p>
            <a:pPr algn="ctr"/>
            <a:r>
              <a:rPr lang="en-US" sz="2800" b="1" u="sng" dirty="0" smtClean="0">
                <a:latin typeface="Tahoma" pitchFamily="34" charset="0"/>
                <a:cs typeface="Tahoma" pitchFamily="34" charset="0"/>
              </a:rPr>
              <a:t>RF components are used in TBTS, TBL, SATS, PSI at 11.9942 GHz</a:t>
            </a:r>
            <a:r>
              <a:rPr lang="en-US" sz="2800" b="1" dirty="0" smtClean="0">
                <a:latin typeface="Tahoma" pitchFamily="34" charset="0"/>
                <a:cs typeface="Tahoma" pitchFamily="34" charset="0"/>
              </a:rPr>
              <a:t> </a:t>
            </a:r>
            <a:endParaRPr lang="en-US" sz="2800" b="1" dirty="0">
              <a:latin typeface="Tahoma" pitchFamily="34" charset="0"/>
              <a:cs typeface="Tahoma" pitchFamily="34" charset="0"/>
            </a:endParaRPr>
          </a:p>
        </p:txBody>
      </p:sp>
      <p:cxnSp>
        <p:nvCxnSpPr>
          <p:cNvPr id="37" name="Straight Connector 36"/>
          <p:cNvCxnSpPr/>
          <p:nvPr/>
        </p:nvCxnSpPr>
        <p:spPr>
          <a:xfrm rot="5400000">
            <a:off x="9517806" y="24349447"/>
            <a:ext cx="11233248" cy="1"/>
          </a:xfrm>
          <a:prstGeom prst="line">
            <a:avLst/>
          </a:prstGeom>
          <a:ln w="28575">
            <a:solidFill>
              <a:schemeClr val="tx2">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274" idx="1"/>
            <a:endCxn id="274" idx="3"/>
          </p:cNvCxnSpPr>
          <p:nvPr/>
        </p:nvCxnSpPr>
        <p:spPr>
          <a:xfrm rot="10800000" flipH="1">
            <a:off x="8656637" y="24064119"/>
            <a:ext cx="12954000" cy="0"/>
          </a:xfrm>
          <a:prstGeom prst="line">
            <a:avLst/>
          </a:prstGeom>
          <a:ln w="28575">
            <a:solidFill>
              <a:schemeClr val="tx2">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2335231" y="18228767"/>
            <a:ext cx="6912768" cy="477054"/>
          </a:xfrm>
          <a:prstGeom prst="rect">
            <a:avLst/>
          </a:prstGeom>
          <a:noFill/>
        </p:spPr>
        <p:txBody>
          <a:bodyPr wrap="square" rtlCol="0">
            <a:spAutoFit/>
          </a:bodyPr>
          <a:lstStyle/>
          <a:p>
            <a:r>
              <a:rPr lang="en-US" sz="2400" b="1" dirty="0" smtClean="0">
                <a:latin typeface="Tahoma" pitchFamily="34" charset="0"/>
                <a:cs typeface="Tahoma" pitchFamily="34" charset="0"/>
              </a:rPr>
              <a:t>X-Band Splitter</a:t>
            </a:r>
            <a:endParaRPr lang="en-US" sz="2400" b="1" dirty="0">
              <a:latin typeface="Tahoma" pitchFamily="34" charset="0"/>
              <a:cs typeface="Tahoma" pitchFamily="34" charset="0"/>
            </a:endParaRPr>
          </a:p>
        </p:txBody>
      </p:sp>
      <p:sp>
        <p:nvSpPr>
          <p:cNvPr id="50" name="TextBox 49"/>
          <p:cNvSpPr txBox="1"/>
          <p:nvPr/>
        </p:nvSpPr>
        <p:spPr>
          <a:xfrm>
            <a:off x="8581703" y="19063246"/>
            <a:ext cx="6552728" cy="461665"/>
          </a:xfrm>
          <a:prstGeom prst="rect">
            <a:avLst/>
          </a:prstGeom>
          <a:noFill/>
        </p:spPr>
        <p:txBody>
          <a:bodyPr wrap="square" rtlCol="0">
            <a:spAutoFit/>
          </a:bodyPr>
          <a:lstStyle/>
          <a:p>
            <a:pPr algn="ctr"/>
            <a:r>
              <a:rPr lang="en-GB" sz="2400" b="1" dirty="0" smtClean="0">
                <a:latin typeface="Tahoma" pitchFamily="34" charset="0"/>
                <a:cs typeface="Tahoma" pitchFamily="34" charset="0"/>
              </a:rPr>
              <a:t>Two-beam test stand layout</a:t>
            </a:r>
            <a:endParaRPr lang="en-US" sz="2400" b="1" dirty="0">
              <a:latin typeface="Tahoma" pitchFamily="34" charset="0"/>
              <a:cs typeface="Tahoma" pitchFamily="34" charset="0"/>
            </a:endParaRPr>
          </a:p>
        </p:txBody>
      </p:sp>
      <p:sp>
        <p:nvSpPr>
          <p:cNvPr id="55" name="TextBox 54"/>
          <p:cNvSpPr txBox="1"/>
          <p:nvPr/>
        </p:nvSpPr>
        <p:spPr>
          <a:xfrm>
            <a:off x="885503" y="7974014"/>
            <a:ext cx="6552728" cy="461665"/>
          </a:xfrm>
          <a:prstGeom prst="rect">
            <a:avLst/>
          </a:prstGeom>
          <a:noFill/>
        </p:spPr>
        <p:txBody>
          <a:bodyPr wrap="square" rtlCol="0">
            <a:spAutoFit/>
          </a:bodyPr>
          <a:lstStyle/>
          <a:p>
            <a:r>
              <a:rPr lang="en-GB" sz="2400" b="1" dirty="0" smtClean="0">
                <a:latin typeface="Tahoma" pitchFamily="34" charset="0"/>
                <a:cs typeface="Tahoma" pitchFamily="34" charset="0"/>
              </a:rPr>
              <a:t>Needs of RF components</a:t>
            </a:r>
            <a:endParaRPr lang="en-US" sz="2400" b="1" dirty="0">
              <a:latin typeface="Tahoma" pitchFamily="34" charset="0"/>
              <a:cs typeface="Tahoma" pitchFamily="34" charset="0"/>
            </a:endParaRPr>
          </a:p>
        </p:txBody>
      </p:sp>
      <p:sp>
        <p:nvSpPr>
          <p:cNvPr id="67" name="TextBox 66"/>
          <p:cNvSpPr txBox="1"/>
          <p:nvPr/>
        </p:nvSpPr>
        <p:spPr>
          <a:xfrm>
            <a:off x="9229775" y="23413343"/>
            <a:ext cx="5400600" cy="369332"/>
          </a:xfrm>
          <a:prstGeom prst="rect">
            <a:avLst/>
          </a:prstGeom>
          <a:noFill/>
        </p:spPr>
        <p:txBody>
          <a:bodyPr wrap="square" rtlCol="0">
            <a:spAutoFit/>
          </a:bodyPr>
          <a:lstStyle/>
          <a:p>
            <a:r>
              <a:rPr lang="en-US" sz="1800" dirty="0" smtClean="0">
                <a:latin typeface="Tahoma" pitchFamily="34" charset="0"/>
                <a:cs typeface="Tahoma" pitchFamily="34" charset="0"/>
              </a:rPr>
              <a:t>Phase 2.1. Test of PETS and Accelerating Structure</a:t>
            </a:r>
          </a:p>
        </p:txBody>
      </p:sp>
      <p:sp>
        <p:nvSpPr>
          <p:cNvPr id="78" name="TextBox 77"/>
          <p:cNvSpPr txBox="1"/>
          <p:nvPr/>
        </p:nvSpPr>
        <p:spPr>
          <a:xfrm>
            <a:off x="22335231" y="22693263"/>
            <a:ext cx="6768752" cy="477054"/>
          </a:xfrm>
          <a:prstGeom prst="rect">
            <a:avLst/>
          </a:prstGeom>
          <a:noFill/>
        </p:spPr>
        <p:txBody>
          <a:bodyPr wrap="square" rtlCol="0">
            <a:spAutoFit/>
          </a:bodyPr>
          <a:lstStyle/>
          <a:p>
            <a:r>
              <a:rPr lang="en-US" sz="2400" b="1" dirty="0" smtClean="0">
                <a:latin typeface="Tahoma" pitchFamily="34" charset="0"/>
                <a:cs typeface="Tahoma" pitchFamily="34" charset="0"/>
              </a:rPr>
              <a:t>Hybrid</a:t>
            </a:r>
            <a:endParaRPr lang="en-US" sz="2400" b="1" dirty="0">
              <a:latin typeface="Tahoma" pitchFamily="34" charset="0"/>
              <a:cs typeface="Tahoma" pitchFamily="34" charset="0"/>
            </a:endParaRPr>
          </a:p>
        </p:txBody>
      </p:sp>
      <p:sp>
        <p:nvSpPr>
          <p:cNvPr id="79" name="TextBox 78"/>
          <p:cNvSpPr txBox="1"/>
          <p:nvPr/>
        </p:nvSpPr>
        <p:spPr>
          <a:xfrm>
            <a:off x="732831" y="18156759"/>
            <a:ext cx="6912768" cy="523220"/>
          </a:xfrm>
          <a:prstGeom prst="rect">
            <a:avLst/>
          </a:prstGeom>
          <a:noFill/>
        </p:spPr>
        <p:txBody>
          <a:bodyPr wrap="square" rtlCol="0">
            <a:spAutoFit/>
          </a:bodyPr>
          <a:lstStyle/>
          <a:p>
            <a:r>
              <a:rPr lang="en-US" sz="2800" b="1" dirty="0" smtClean="0">
                <a:latin typeface="Tahoma" pitchFamily="34" charset="0"/>
                <a:cs typeface="Tahoma" pitchFamily="34" charset="0"/>
              </a:rPr>
              <a:t>Bi-directional Couplers</a:t>
            </a:r>
            <a:endParaRPr lang="en-US" sz="2800" b="1" dirty="0">
              <a:latin typeface="Tahoma" pitchFamily="34" charset="0"/>
              <a:cs typeface="Tahoma" pitchFamily="34" charset="0"/>
            </a:endParaRPr>
          </a:p>
        </p:txBody>
      </p:sp>
      <p:sp>
        <p:nvSpPr>
          <p:cNvPr id="84" name="TextBox 83"/>
          <p:cNvSpPr txBox="1"/>
          <p:nvPr/>
        </p:nvSpPr>
        <p:spPr>
          <a:xfrm>
            <a:off x="10741943" y="8030633"/>
            <a:ext cx="9505056" cy="477054"/>
          </a:xfrm>
          <a:prstGeom prst="rect">
            <a:avLst/>
          </a:prstGeom>
          <a:noFill/>
        </p:spPr>
        <p:txBody>
          <a:bodyPr wrap="square" rtlCol="0">
            <a:spAutoFit/>
          </a:bodyPr>
          <a:lstStyle/>
          <a:p>
            <a:r>
              <a:rPr lang="en-US" sz="2400" b="1" dirty="0" smtClean="0">
                <a:latin typeface="Tahoma" pitchFamily="34" charset="0"/>
                <a:cs typeface="Tahoma" pitchFamily="34" charset="0"/>
              </a:rPr>
              <a:t>X-Band High Power Load</a:t>
            </a:r>
            <a:endParaRPr lang="en-US" sz="2400" b="1" dirty="0">
              <a:latin typeface="Tahoma" pitchFamily="34" charset="0"/>
              <a:cs typeface="Tahoma" pitchFamily="34" charset="0"/>
            </a:endParaRPr>
          </a:p>
        </p:txBody>
      </p:sp>
      <p:pic>
        <p:nvPicPr>
          <p:cNvPr id="86" name="Picture 18"/>
          <p:cNvPicPr>
            <a:picLocks noChangeAspect="1" noChangeArrowheads="1"/>
          </p:cNvPicPr>
          <p:nvPr/>
        </p:nvPicPr>
        <p:blipFill>
          <a:blip r:embed="rId8" cstate="print"/>
          <a:srcRect/>
          <a:stretch>
            <a:fillRect/>
          </a:stretch>
        </p:blipFill>
        <p:spPr bwMode="auto">
          <a:xfrm>
            <a:off x="17150655" y="14124311"/>
            <a:ext cx="4257437" cy="2448272"/>
          </a:xfrm>
          <a:prstGeom prst="rect">
            <a:avLst/>
          </a:prstGeom>
          <a:noFill/>
          <a:ln w="9525">
            <a:noFill/>
            <a:miter lim="800000"/>
            <a:headEnd/>
            <a:tailEnd/>
          </a:ln>
        </p:spPr>
      </p:pic>
      <p:sp>
        <p:nvSpPr>
          <p:cNvPr id="97" name="TextBox 96"/>
          <p:cNvSpPr txBox="1"/>
          <p:nvPr/>
        </p:nvSpPr>
        <p:spPr>
          <a:xfrm>
            <a:off x="15134431" y="24133423"/>
            <a:ext cx="6480720" cy="461665"/>
          </a:xfrm>
          <a:prstGeom prst="rect">
            <a:avLst/>
          </a:prstGeom>
          <a:noFill/>
        </p:spPr>
        <p:txBody>
          <a:bodyPr wrap="square" rtlCol="0">
            <a:spAutoFit/>
          </a:bodyPr>
          <a:lstStyle/>
          <a:p>
            <a:pPr algn="ctr"/>
            <a:r>
              <a:rPr lang="en-US" sz="2400" b="1" dirty="0" smtClean="0">
                <a:latin typeface="Tahoma" pitchFamily="34" charset="0"/>
                <a:cs typeface="Tahoma" pitchFamily="34" charset="0"/>
              </a:rPr>
              <a:t>Stand-alone Test Stand layout, phase 1</a:t>
            </a:r>
            <a:endParaRPr lang="en-US" sz="2400" b="1" dirty="0">
              <a:latin typeface="Tahoma" pitchFamily="34" charset="0"/>
              <a:cs typeface="Tahoma" pitchFamily="34" charset="0"/>
            </a:endParaRPr>
          </a:p>
        </p:txBody>
      </p:sp>
      <p:sp>
        <p:nvSpPr>
          <p:cNvPr id="98" name="TextBox 97"/>
          <p:cNvSpPr txBox="1"/>
          <p:nvPr/>
        </p:nvSpPr>
        <p:spPr>
          <a:xfrm>
            <a:off x="714922" y="23147595"/>
            <a:ext cx="7104309" cy="1231106"/>
          </a:xfrm>
          <a:prstGeom prst="rect">
            <a:avLst/>
          </a:prstGeom>
          <a:noFill/>
        </p:spPr>
        <p:txBody>
          <a:bodyPr wrap="square" rtlCol="0">
            <a:spAutoFit/>
          </a:bodyPr>
          <a:lstStyle/>
          <a:p>
            <a:r>
              <a:rPr lang="en-GB" sz="1800" dirty="0" smtClean="0">
                <a:latin typeface="Tahoma" pitchFamily="34" charset="0"/>
                <a:cs typeface="Tahoma" pitchFamily="34" charset="0"/>
              </a:rPr>
              <a:t>CERN required to develop more compact and simple design of DC</a:t>
            </a:r>
            <a:r>
              <a:rPr lang="en-GB" sz="1800" dirty="0" smtClean="0"/>
              <a:t>.</a:t>
            </a:r>
            <a:r>
              <a:rPr lang="en-GB" sz="1800" dirty="0" smtClean="0">
                <a:latin typeface="Tahoma" pitchFamily="34" charset="0"/>
                <a:cs typeface="Tahoma" pitchFamily="34" charset="0"/>
              </a:rPr>
              <a:t> Finally, compact design of DCs with RF pick-ups were made by two companies:</a:t>
            </a:r>
          </a:p>
          <a:p>
            <a:r>
              <a:rPr lang="en-US" sz="2000" b="1" u="sng" dirty="0" smtClean="0">
                <a:latin typeface="Tahoma" pitchFamily="34" charset="0"/>
                <a:cs typeface="Tahoma" pitchFamily="34" charset="0"/>
              </a:rPr>
              <a:t>DC with RF pick-ups, Nihon Koshuha (JP)</a:t>
            </a:r>
            <a:r>
              <a:rPr lang="en-GB" sz="2000" dirty="0" smtClean="0"/>
              <a:t> </a:t>
            </a:r>
            <a:endParaRPr lang="en-US" sz="2000" b="1" u="sng" dirty="0" smtClean="0">
              <a:latin typeface="Tahoma" pitchFamily="34" charset="0"/>
              <a:cs typeface="Tahoma" pitchFamily="34" charset="0"/>
            </a:endParaRPr>
          </a:p>
        </p:txBody>
      </p:sp>
      <p:sp>
        <p:nvSpPr>
          <p:cNvPr id="99" name="TextBox 98"/>
          <p:cNvSpPr txBox="1"/>
          <p:nvPr/>
        </p:nvSpPr>
        <p:spPr>
          <a:xfrm>
            <a:off x="786931" y="26437679"/>
            <a:ext cx="4626421"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CLIACDIR0028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sp>
        <p:nvSpPr>
          <p:cNvPr id="100" name="TextBox 99"/>
          <p:cNvSpPr txBox="1"/>
          <p:nvPr/>
        </p:nvSpPr>
        <p:spPr>
          <a:xfrm>
            <a:off x="4405239" y="29452723"/>
            <a:ext cx="3168351"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CLIACDIR0029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600" dirty="0" smtClean="0">
              <a:latin typeface="Tahoma" pitchFamily="34" charset="0"/>
              <a:cs typeface="Tahoma" pitchFamily="34" charset="0"/>
            </a:endParaRPr>
          </a:p>
        </p:txBody>
      </p:sp>
      <p:sp>
        <p:nvSpPr>
          <p:cNvPr id="101" name="TextBox 100"/>
          <p:cNvSpPr txBox="1"/>
          <p:nvPr/>
        </p:nvSpPr>
        <p:spPr>
          <a:xfrm>
            <a:off x="10813951" y="16779315"/>
            <a:ext cx="5184576"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CLIALOAD0021</a:t>
            </a:r>
            <a:r>
              <a:rPr lang="en-US" sz="1800" dirty="0" smtClean="0">
                <a:latin typeface="Tahoma" pitchFamily="34" charset="0"/>
                <a:cs typeface="Tahoma" pitchFamily="34" charset="0"/>
              </a:rPr>
              <a:t> [</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r>
              <a:rPr lang="en-US" sz="1800" i="1" dirty="0" smtClean="0">
                <a:latin typeface="Tahoma" pitchFamily="34" charset="0"/>
                <a:cs typeface="Tahoma" pitchFamily="34" charset="0"/>
              </a:rPr>
              <a:t>, half</a:t>
            </a:r>
            <a:endParaRPr lang="en-US" sz="1800" i="1" dirty="0">
              <a:latin typeface="Tahoma" pitchFamily="34" charset="0"/>
              <a:cs typeface="Tahoma" pitchFamily="34" charset="0"/>
            </a:endParaRPr>
          </a:p>
        </p:txBody>
      </p:sp>
      <p:pic>
        <p:nvPicPr>
          <p:cNvPr id="1045" name="Picture 21"/>
          <p:cNvPicPr>
            <a:picLocks noChangeAspect="1" noChangeArrowheads="1"/>
          </p:cNvPicPr>
          <p:nvPr/>
        </p:nvPicPr>
        <p:blipFill>
          <a:blip r:embed="rId9" cstate="print"/>
          <a:srcRect/>
          <a:stretch>
            <a:fillRect/>
          </a:stretch>
        </p:blipFill>
        <p:spPr bwMode="auto">
          <a:xfrm>
            <a:off x="8869735" y="26033928"/>
            <a:ext cx="6048672" cy="3667812"/>
          </a:xfrm>
          <a:prstGeom prst="rect">
            <a:avLst/>
          </a:prstGeom>
          <a:noFill/>
          <a:ln w="9525">
            <a:solidFill>
              <a:srgbClr val="81C0E8"/>
            </a:solidFill>
            <a:miter lim="800000"/>
            <a:headEnd/>
            <a:tailEnd/>
          </a:ln>
        </p:spPr>
      </p:pic>
      <p:pic>
        <p:nvPicPr>
          <p:cNvPr id="1049" name="Picture 25"/>
          <p:cNvPicPr>
            <a:picLocks noChangeAspect="1" noChangeArrowheads="1"/>
          </p:cNvPicPr>
          <p:nvPr/>
        </p:nvPicPr>
        <p:blipFill>
          <a:blip r:embed="rId10" cstate="print"/>
          <a:srcRect/>
          <a:stretch>
            <a:fillRect/>
          </a:stretch>
        </p:blipFill>
        <p:spPr bwMode="auto">
          <a:xfrm>
            <a:off x="15668128" y="24781495"/>
            <a:ext cx="5514975" cy="4924425"/>
          </a:xfrm>
          <a:prstGeom prst="rect">
            <a:avLst/>
          </a:prstGeom>
          <a:noFill/>
          <a:ln w="9525">
            <a:noFill/>
            <a:miter lim="800000"/>
            <a:headEnd/>
            <a:tailEnd/>
          </a:ln>
        </p:spPr>
      </p:pic>
      <p:sp>
        <p:nvSpPr>
          <p:cNvPr id="111" name="TextBox 110"/>
          <p:cNvSpPr txBox="1"/>
          <p:nvPr/>
        </p:nvSpPr>
        <p:spPr>
          <a:xfrm>
            <a:off x="15566479" y="19063246"/>
            <a:ext cx="5616624" cy="461665"/>
          </a:xfrm>
          <a:prstGeom prst="rect">
            <a:avLst/>
          </a:prstGeom>
          <a:noFill/>
        </p:spPr>
        <p:txBody>
          <a:bodyPr wrap="square" rtlCol="0">
            <a:spAutoFit/>
          </a:bodyPr>
          <a:lstStyle/>
          <a:p>
            <a:pPr algn="ctr"/>
            <a:r>
              <a:rPr lang="en-GB" sz="2400" b="1" dirty="0" smtClean="0">
                <a:latin typeface="Tahoma" pitchFamily="34" charset="0"/>
                <a:cs typeface="Tahoma" pitchFamily="34" charset="0"/>
              </a:rPr>
              <a:t>Test beam line layout</a:t>
            </a:r>
            <a:endParaRPr lang="en-US" sz="2400" b="1" dirty="0">
              <a:latin typeface="Tahoma" pitchFamily="34" charset="0"/>
              <a:cs typeface="Tahoma" pitchFamily="34" charset="0"/>
            </a:endParaRPr>
          </a:p>
        </p:txBody>
      </p:sp>
      <p:sp>
        <p:nvSpPr>
          <p:cNvPr id="113" name="TextBox 112"/>
          <p:cNvSpPr txBox="1"/>
          <p:nvPr/>
        </p:nvSpPr>
        <p:spPr>
          <a:xfrm>
            <a:off x="8869735" y="24853503"/>
            <a:ext cx="3744416" cy="1323439"/>
          </a:xfrm>
          <a:prstGeom prst="rect">
            <a:avLst/>
          </a:prstGeom>
          <a:noFill/>
        </p:spPr>
        <p:txBody>
          <a:bodyPr wrap="square" rtlCol="0">
            <a:spAutoFit/>
          </a:bodyPr>
          <a:lstStyle/>
          <a:p>
            <a:r>
              <a:rPr lang="en-US" sz="2000" b="1" u="sng" dirty="0" smtClean="0">
                <a:latin typeface="Tahoma" pitchFamily="34" charset="0"/>
                <a:cs typeface="Tahoma" pitchFamily="34" charset="0"/>
              </a:rPr>
              <a:t>Main RF specifications:</a:t>
            </a:r>
          </a:p>
          <a:p>
            <a:pPr>
              <a:buFont typeface="Arial" pitchFamily="34" charset="0"/>
              <a:buChar char="•"/>
            </a:pPr>
            <a:r>
              <a:rPr lang="en-US" sz="2000" dirty="0" smtClean="0">
                <a:latin typeface="Tahoma" pitchFamily="34" charset="0"/>
                <a:cs typeface="Tahoma" pitchFamily="34" charset="0"/>
              </a:rPr>
              <a:t> frequency 11.991648 GHz</a:t>
            </a:r>
          </a:p>
          <a:p>
            <a:pPr>
              <a:buFont typeface="Arial" pitchFamily="34" charset="0"/>
              <a:buChar char="•"/>
            </a:pPr>
            <a:r>
              <a:rPr lang="en-US" sz="2000" dirty="0" smtClean="0">
                <a:latin typeface="Tahoma" pitchFamily="34" charset="0"/>
                <a:cs typeface="Tahoma" pitchFamily="34" charset="0"/>
              </a:rPr>
              <a:t> pulse length ≤ 5 </a:t>
            </a:r>
            <a:r>
              <a:rPr lang="el-GR" sz="2000" dirty="0" smtClean="0">
                <a:latin typeface="Tahoma" pitchFamily="34" charset="0"/>
                <a:cs typeface="Tahoma" pitchFamily="34" charset="0"/>
              </a:rPr>
              <a:t>μ</a:t>
            </a:r>
            <a:r>
              <a:rPr lang="en-US" sz="2000" dirty="0" smtClean="0">
                <a:latin typeface="Tahoma" pitchFamily="34" charset="0"/>
                <a:cs typeface="Tahoma" pitchFamily="34" charset="0"/>
              </a:rPr>
              <a:t>s</a:t>
            </a:r>
          </a:p>
          <a:p>
            <a:endParaRPr lang="en-US" sz="2000" dirty="0">
              <a:cs typeface="Tahoma" pitchFamily="34" charset="0"/>
            </a:endParaRPr>
          </a:p>
        </p:txBody>
      </p:sp>
      <p:sp>
        <p:nvSpPr>
          <p:cNvPr id="115" name="TextBox 114"/>
          <p:cNvSpPr txBox="1"/>
          <p:nvPr/>
        </p:nvSpPr>
        <p:spPr>
          <a:xfrm>
            <a:off x="12315063" y="25141535"/>
            <a:ext cx="2539478" cy="1015663"/>
          </a:xfrm>
          <a:prstGeom prst="rect">
            <a:avLst/>
          </a:prstGeom>
          <a:noFill/>
        </p:spPr>
        <p:txBody>
          <a:bodyPr wrap="none" rtlCol="0">
            <a:spAutoFit/>
          </a:bodyPr>
          <a:lstStyle/>
          <a:p>
            <a:pPr>
              <a:buFont typeface="Arial" pitchFamily="34" charset="0"/>
              <a:buChar char="•"/>
            </a:pPr>
            <a:r>
              <a:rPr lang="en-US" sz="2000" dirty="0" smtClean="0">
                <a:latin typeface="Tahoma" pitchFamily="34" charset="0"/>
                <a:cs typeface="Tahoma" pitchFamily="34" charset="0"/>
              </a:rPr>
              <a:t> peak power 50 MW</a:t>
            </a:r>
          </a:p>
          <a:p>
            <a:pPr>
              <a:buFont typeface="Arial" pitchFamily="34" charset="0"/>
              <a:buChar char="•"/>
            </a:pPr>
            <a:r>
              <a:rPr lang="en-US" sz="2000" dirty="0" smtClean="0">
                <a:latin typeface="Tahoma" pitchFamily="34" charset="0"/>
                <a:cs typeface="Tahoma" pitchFamily="34" charset="0"/>
              </a:rPr>
              <a:t> rep. rate ≤ 100 Hz</a:t>
            </a:r>
          </a:p>
          <a:p>
            <a:endParaRPr lang="en-US" sz="2000" dirty="0"/>
          </a:p>
        </p:txBody>
      </p:sp>
      <p:graphicFrame>
        <p:nvGraphicFramePr>
          <p:cNvPr id="126" name="Table 125"/>
          <p:cNvGraphicFramePr>
            <a:graphicFrameLocks noGrp="1"/>
          </p:cNvGraphicFramePr>
          <p:nvPr/>
        </p:nvGraphicFramePr>
        <p:xfrm>
          <a:off x="876847" y="13660915"/>
          <a:ext cx="8991603" cy="3505200"/>
        </p:xfrm>
        <a:graphic>
          <a:graphicData uri="http://schemas.openxmlformats.org/drawingml/2006/table">
            <a:tbl>
              <a:tblPr/>
              <a:tblGrid>
                <a:gridCol w="2456860"/>
                <a:gridCol w="1548202"/>
                <a:gridCol w="712363"/>
                <a:gridCol w="712363"/>
                <a:gridCol w="712363"/>
                <a:gridCol w="712363"/>
                <a:gridCol w="712363"/>
                <a:gridCol w="712363"/>
                <a:gridCol w="712363"/>
              </a:tblGrid>
              <a:tr h="228600">
                <a:tc rowSpan="2">
                  <a:txBody>
                    <a:bodyPr/>
                    <a:lstStyle/>
                    <a:p>
                      <a:pPr algn="l" fontAlgn="t"/>
                      <a:r>
                        <a:rPr lang="en-US" sz="1400" b="1" i="0" u="none" strike="noStrike" dirty="0">
                          <a:solidFill>
                            <a:srgbClr val="000000"/>
                          </a:solidFill>
                          <a:latin typeface="Tahoma"/>
                        </a:rPr>
                        <a:t>Component </a:t>
                      </a:r>
                    </a:p>
                  </a:txBody>
                  <a:tcPr marL="85725" marR="0" marT="0" marB="0">
                    <a:lnL w="12700" cap="flat" cmpd="sng" algn="ctr">
                      <a:solidFill>
                        <a:srgbClr val="348FA6"/>
                      </a:solidFill>
                      <a:prstDash val="solid"/>
                      <a:round/>
                      <a:headEnd type="none" w="med" len="med"/>
                      <a:tailEnd type="none" w="med" len="med"/>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Suppliers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dirty="0">
                          <a:solidFill>
                            <a:srgbClr val="000000"/>
                          </a:solidFill>
                          <a:latin typeface="Tahoma"/>
                        </a:rPr>
                        <a:t>TBTS</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SATS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KEK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SLAC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TBL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rowSpan="2">
                  <a:txBody>
                    <a:bodyPr/>
                    <a:lstStyle/>
                    <a:p>
                      <a:pPr algn="l" fontAlgn="t"/>
                      <a:r>
                        <a:rPr lang="en-US" sz="1400" b="1" i="0" u="none" strike="noStrike">
                          <a:solidFill>
                            <a:srgbClr val="000000"/>
                          </a:solidFill>
                          <a:latin typeface="Tahoma"/>
                        </a:rPr>
                        <a:t>PSI-XFEL </a:t>
                      </a:r>
                    </a:p>
                  </a:txBody>
                  <a:tcPr marL="85725" marR="0" marT="0" marB="0">
                    <a:lnL>
                      <a:noFill/>
                    </a:lnL>
                    <a:lnR>
                      <a:noFill/>
                    </a:lnR>
                    <a:lnT w="12700" cap="flat" cmpd="sng" algn="ctr">
                      <a:solidFill>
                        <a:srgbClr val="348FA6"/>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3891A7"/>
                    </a:solidFill>
                  </a:tcPr>
                </a:tc>
                <a:tc>
                  <a:txBody>
                    <a:bodyPr/>
                    <a:lstStyle/>
                    <a:p>
                      <a:pPr algn="l" fontAlgn="t"/>
                      <a:r>
                        <a:rPr lang="en-US" sz="1400" b="1" i="0" u="none" strike="noStrike">
                          <a:solidFill>
                            <a:srgbClr val="000000"/>
                          </a:solidFill>
                          <a:latin typeface="Tahoma"/>
                        </a:rPr>
                        <a:t>ST-</a:t>
                      </a:r>
                    </a:p>
                  </a:txBody>
                  <a:tcPr marL="85725" marR="0" marT="0" marB="0">
                    <a:lnL>
                      <a:noFill/>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a:noFill/>
                    </a:lnB>
                    <a:solidFill>
                      <a:srgbClr val="3891A7"/>
                    </a:solidFill>
                  </a:tcPr>
                </a:tc>
              </a:tr>
              <a:tr h="23812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l" fontAlgn="t"/>
                      <a:r>
                        <a:rPr lang="en-US" sz="1400" b="1" i="0" u="none" strike="noStrike">
                          <a:solidFill>
                            <a:srgbClr val="000000"/>
                          </a:solidFill>
                          <a:latin typeface="Tahoma"/>
                        </a:rPr>
                        <a:t>XFEL </a:t>
                      </a:r>
                    </a:p>
                  </a:txBody>
                  <a:tcPr marL="85725" marR="0" marT="0" marB="0">
                    <a:lnL>
                      <a:noFill/>
                    </a:lnL>
                    <a:lnR w="12700" cap="flat" cmpd="sng" algn="ctr">
                      <a:solidFill>
                        <a:srgbClr val="348FA6"/>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rgbClr val="3891A7"/>
                    </a:solidFill>
                  </a:tcPr>
                </a:tc>
              </a:tr>
              <a:tr h="238125">
                <a:tc rowSpan="4">
                  <a:txBody>
                    <a:bodyPr/>
                    <a:lstStyle/>
                    <a:p>
                      <a:pPr algn="l" fontAlgn="t"/>
                      <a:r>
                        <a:rPr lang="en-US" sz="1400" b="1" i="0" u="none" strike="noStrike">
                          <a:solidFill>
                            <a:srgbClr val="000000"/>
                          </a:solidFill>
                          <a:latin typeface="Tahoma"/>
                        </a:rPr>
                        <a:t>High-power loads [40]</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t"/>
                      <a:r>
                        <a:rPr lang="en-US" sz="1400" b="1" i="0" u="none" strike="noStrike">
                          <a:solidFill>
                            <a:srgbClr val="000000"/>
                          </a:solidFill>
                          <a:latin typeface="Tahoma"/>
                        </a:rPr>
                        <a:t>CINEL (IT)</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a:noFill/>
                    </a:lnB>
                    <a:solidFill>
                      <a:srgbClr val="BAEBF6"/>
                    </a:solidFill>
                  </a:tcPr>
                </a:tc>
                <a:tc rowSpan="4">
                  <a:txBody>
                    <a:bodyPr/>
                    <a:lstStyle/>
                    <a:p>
                      <a:pPr algn="l" fontAlgn="b"/>
                      <a:r>
                        <a:rPr lang="en-US" sz="1400" b="1" i="0" u="none" strike="noStrike" dirty="0">
                          <a:solidFill>
                            <a:srgbClr val="000000"/>
                          </a:solidFill>
                          <a:latin typeface="Tahoma"/>
                        </a:rPr>
                        <a:t>7</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4</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18</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3</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rowSpan="4">
                  <a:txBody>
                    <a:bodyPr/>
                    <a:lstStyle/>
                    <a:p>
                      <a:pPr algn="l" fontAlgn="b"/>
                      <a:r>
                        <a:rPr lang="en-US" sz="1400" b="1" i="0" u="none" strike="noStrike">
                          <a:solidFill>
                            <a:srgbClr val="000000"/>
                          </a:solidFill>
                          <a:latin typeface="Tahoma"/>
                        </a:rPr>
                        <a:t>4</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r>
              <a:tr h="228600">
                <a:tc vMerge="1">
                  <a:txBody>
                    <a:bodyPr/>
                    <a:lstStyle/>
                    <a:p>
                      <a:endParaRPr lang="en-US"/>
                    </a:p>
                  </a:txBody>
                  <a:tcPr/>
                </a:tc>
                <a:tc>
                  <a:txBody>
                    <a:bodyPr/>
                    <a:lstStyle/>
                    <a:p>
                      <a:pPr algn="l" fontAlgn="t"/>
                      <a:r>
                        <a:rPr lang="en-US" sz="1400" b="1" i="0" u="none" strike="noStrike">
                          <a:solidFill>
                            <a:srgbClr val="000000"/>
                          </a:solidFill>
                          <a:latin typeface="Tahoma"/>
                        </a:rPr>
                        <a:t>Heeze (NL)</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a:noFill/>
                    </a:lnB>
                    <a:solidFill>
                      <a:srgbClr val="BAEBF6"/>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28600">
                <a:tc vMerge="1">
                  <a:txBody>
                    <a:bodyPr/>
                    <a:lstStyle/>
                    <a:p>
                      <a:endParaRPr lang="en-US"/>
                    </a:p>
                  </a:txBody>
                  <a:tcPr/>
                </a:tc>
                <a:tc>
                  <a:txBody>
                    <a:bodyPr/>
                    <a:lstStyle/>
                    <a:p>
                      <a:pPr algn="l" fontAlgn="t"/>
                      <a:r>
                        <a:rPr lang="en-US" sz="1400" b="1" i="0" u="none" strike="noStrike">
                          <a:solidFill>
                            <a:srgbClr val="000000"/>
                          </a:solidFill>
                          <a:latin typeface="Tahoma"/>
                        </a:rPr>
                        <a:t>VDL (NL)</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a:noFill/>
                    </a:lnB>
                    <a:solidFill>
                      <a:srgbClr val="BAEBF6"/>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8125">
                <a:tc vMerge="1">
                  <a:txBody>
                    <a:bodyPr/>
                    <a:lstStyle/>
                    <a:p>
                      <a:endParaRPr lang="en-US"/>
                    </a:p>
                  </a:txBody>
                  <a:tcPr/>
                </a:tc>
                <a:tc>
                  <a:txBody>
                    <a:bodyPr/>
                    <a:lstStyle/>
                    <a:p>
                      <a:pPr algn="l" fontAlgn="t"/>
                      <a:r>
                        <a:rPr lang="en-US" sz="1400" b="1" i="0" u="none" strike="noStrike">
                          <a:solidFill>
                            <a:srgbClr val="000000"/>
                          </a:solidFill>
                          <a:latin typeface="Tahoma"/>
                        </a:rPr>
                        <a:t>Cobham (UK)</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w="12700" cap="flat" cmpd="sng" algn="ctr">
                      <a:solidFill>
                        <a:srgbClr val="348FA6"/>
                      </a:solidFill>
                      <a:prstDash val="solid"/>
                      <a:round/>
                      <a:headEnd type="none" w="med" len="med"/>
                      <a:tailEnd type="none" w="med" len="med"/>
                    </a:lnB>
                    <a:solidFill>
                      <a:srgbClr val="BAEBF6"/>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28600">
                <a:tc rowSpan="4">
                  <a:txBody>
                    <a:bodyPr/>
                    <a:lstStyle/>
                    <a:p>
                      <a:pPr algn="l" fontAlgn="t"/>
                      <a:r>
                        <a:rPr lang="en-US" sz="1400" b="1" i="0" u="none" strike="noStrike">
                          <a:solidFill>
                            <a:srgbClr val="000000"/>
                          </a:solidFill>
                          <a:latin typeface="Tahoma"/>
                        </a:rPr>
                        <a:t>Directional couplers [32]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t"/>
                      <a:r>
                        <a:rPr lang="en-US" sz="1400" b="1" i="0" u="none" strike="noStrike">
                          <a:solidFill>
                            <a:srgbClr val="000000"/>
                          </a:solidFill>
                          <a:latin typeface="Tahoma"/>
                        </a:rPr>
                        <a:t>Gycom (RU)</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a:noFill/>
                    </a:lnB>
                    <a:solidFill>
                      <a:srgbClr val="F2DDDC"/>
                    </a:solidFill>
                  </a:tcPr>
                </a:tc>
                <a:tc rowSpan="4">
                  <a:txBody>
                    <a:bodyPr/>
                    <a:lstStyle/>
                    <a:p>
                      <a:pPr algn="l" fontAlgn="b"/>
                      <a:r>
                        <a:rPr lang="en-US" sz="1400" b="1" i="0" u="none" strike="noStrike" dirty="0">
                          <a:solidFill>
                            <a:srgbClr val="000000"/>
                          </a:solidFill>
                          <a:latin typeface="Tahoma"/>
                        </a:rPr>
                        <a:t>5</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dirty="0">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a:solidFill>
                            <a:srgbClr val="000000"/>
                          </a:solidFill>
                          <a:latin typeface="Tahoma"/>
                        </a:rPr>
                        <a:t>1</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a:solidFill>
                            <a:srgbClr val="000000"/>
                          </a:solidFill>
                          <a:latin typeface="Tahoma"/>
                        </a:rPr>
                        <a:t>14</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a:solidFill>
                            <a:srgbClr val="000000"/>
                          </a:solidFill>
                          <a:latin typeface="Tahoma"/>
                        </a:rPr>
                        <a:t>5</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4">
                  <a:txBody>
                    <a:bodyPr/>
                    <a:lstStyle/>
                    <a:p>
                      <a:pPr algn="l" fontAlgn="b"/>
                      <a:r>
                        <a:rPr lang="en-US" sz="1400" b="1" i="0" u="none" strike="noStrike">
                          <a:solidFill>
                            <a:srgbClr val="000000"/>
                          </a:solidFill>
                          <a:latin typeface="Tahoma"/>
                        </a:rPr>
                        <a:t>5</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r>
              <a:tr h="228600">
                <a:tc vMerge="1">
                  <a:txBody>
                    <a:bodyPr/>
                    <a:lstStyle/>
                    <a:p>
                      <a:endParaRPr lang="en-US"/>
                    </a:p>
                  </a:txBody>
                  <a:tcPr/>
                </a:tc>
                <a:tc>
                  <a:txBody>
                    <a:bodyPr/>
                    <a:lstStyle/>
                    <a:p>
                      <a:pPr algn="l" fontAlgn="t"/>
                      <a:r>
                        <a:rPr lang="en-US" sz="1400" b="1" i="0" u="none" strike="noStrike">
                          <a:solidFill>
                            <a:srgbClr val="000000"/>
                          </a:solidFill>
                          <a:latin typeface="Tahoma"/>
                        </a:rPr>
                        <a:t>Cobham (UK)</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a:noFill/>
                    </a:lnB>
                    <a:solidFill>
                      <a:srgbClr val="F2DDD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28600">
                <a:tc vMerge="1">
                  <a:txBody>
                    <a:bodyPr/>
                    <a:lstStyle/>
                    <a:p>
                      <a:endParaRPr lang="en-US"/>
                    </a:p>
                  </a:txBody>
                  <a:tcPr/>
                </a:tc>
                <a:tc>
                  <a:txBody>
                    <a:bodyPr/>
                    <a:lstStyle/>
                    <a:p>
                      <a:pPr algn="l" fontAlgn="t"/>
                      <a:r>
                        <a:rPr lang="en-US" sz="1400" b="1" i="0" u="none" strike="noStrike">
                          <a:solidFill>
                            <a:srgbClr val="000000"/>
                          </a:solidFill>
                          <a:latin typeface="Tahoma"/>
                        </a:rPr>
                        <a:t>Nikoha (JP)</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a:noFill/>
                    </a:lnB>
                    <a:solidFill>
                      <a:srgbClr val="F2DDD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8125">
                <a:tc vMerge="1">
                  <a:txBody>
                    <a:bodyPr/>
                    <a:lstStyle/>
                    <a:p>
                      <a:endParaRPr lang="en-US"/>
                    </a:p>
                  </a:txBody>
                  <a:tcPr/>
                </a:tc>
                <a:tc>
                  <a:txBody>
                    <a:bodyPr/>
                    <a:lstStyle/>
                    <a:p>
                      <a:pPr algn="l" fontAlgn="t"/>
                      <a:r>
                        <a:rPr lang="en-US" sz="1400" b="1" i="0" u="none" strike="noStrike" dirty="0">
                          <a:solidFill>
                            <a:srgbClr val="000000"/>
                          </a:solidFill>
                          <a:latin typeface="Tahoma"/>
                        </a:rPr>
                        <a:t>IHEP (CN)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w="12700" cap="flat" cmpd="sng" algn="ctr">
                      <a:solidFill>
                        <a:srgbClr val="348FA6"/>
                      </a:solidFill>
                      <a:prstDash val="solid"/>
                      <a:round/>
                      <a:headEnd type="none" w="med" len="med"/>
                      <a:tailEnd type="none" w="med" len="med"/>
                    </a:lnB>
                    <a:solidFill>
                      <a:srgbClr val="F2DDD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8125">
                <a:tc>
                  <a:txBody>
                    <a:bodyPr/>
                    <a:lstStyle/>
                    <a:p>
                      <a:pPr algn="l" fontAlgn="t"/>
                      <a:r>
                        <a:rPr lang="en-US" sz="1400" b="1" i="0" u="none" strike="noStrike">
                          <a:solidFill>
                            <a:srgbClr val="000000"/>
                          </a:solidFill>
                          <a:latin typeface="Tahoma"/>
                        </a:rPr>
                        <a:t>Splitters [10]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t"/>
                      <a:r>
                        <a:rPr lang="en-US" sz="1400" b="1" i="0" u="none" strike="noStrike">
                          <a:solidFill>
                            <a:srgbClr val="000000"/>
                          </a:solidFill>
                          <a:latin typeface="Tahoma"/>
                        </a:rPr>
                        <a:t>VDL (NL)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4</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1</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1</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r>
              <a:tr h="228600">
                <a:tc rowSpan="2">
                  <a:txBody>
                    <a:bodyPr/>
                    <a:lstStyle/>
                    <a:p>
                      <a:pPr algn="l" fontAlgn="t"/>
                      <a:r>
                        <a:rPr lang="en-US" sz="1400" b="1" i="0" u="none" strike="noStrike">
                          <a:solidFill>
                            <a:srgbClr val="000000"/>
                          </a:solidFill>
                          <a:latin typeface="Tahoma"/>
                        </a:rPr>
                        <a:t>Hybrids [2]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t"/>
                      <a:r>
                        <a:rPr lang="en-US" sz="1400" b="1" i="0" u="none" strike="noStrike">
                          <a:solidFill>
                            <a:srgbClr val="000000"/>
                          </a:solidFill>
                          <a:latin typeface="Tahoma"/>
                        </a:rPr>
                        <a:t>CINEL (IT)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a:noFill/>
                    </a:lnB>
                    <a:solidFill>
                      <a:srgbClr val="F2DDDC"/>
                    </a:solidFill>
                  </a:tcPr>
                </a:tc>
                <a:tc rowSpan="2">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dirty="0">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dirty="0">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rowSpan="2">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r>
              <a:tr h="238125">
                <a:tc vMerge="1">
                  <a:txBody>
                    <a:bodyPr/>
                    <a:lstStyle/>
                    <a:p>
                      <a:endParaRPr lang="en-US"/>
                    </a:p>
                  </a:txBody>
                  <a:tcPr/>
                </a:tc>
                <a:tc>
                  <a:txBody>
                    <a:bodyPr/>
                    <a:lstStyle/>
                    <a:p>
                      <a:pPr algn="l" fontAlgn="t"/>
                      <a:r>
                        <a:rPr lang="en-US" sz="1400" b="1" i="0" u="none" strike="noStrike" dirty="0">
                          <a:solidFill>
                            <a:srgbClr val="000000"/>
                          </a:solidFill>
                          <a:latin typeface="Tahoma"/>
                        </a:rPr>
                        <a:t>IHEP (CN)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a:noFill/>
                    </a:lnT>
                    <a:lnB w="12700" cap="flat" cmpd="sng" algn="ctr">
                      <a:solidFill>
                        <a:srgbClr val="348FA6"/>
                      </a:solidFill>
                      <a:prstDash val="solid"/>
                      <a:round/>
                      <a:headEnd type="none" w="med" len="med"/>
                      <a:tailEnd type="none" w="med" len="med"/>
                    </a:lnB>
                    <a:solidFill>
                      <a:srgbClr val="F2DDDC"/>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238125">
                <a:tc>
                  <a:txBody>
                    <a:bodyPr/>
                    <a:lstStyle/>
                    <a:p>
                      <a:pPr algn="l" fontAlgn="t"/>
                      <a:r>
                        <a:rPr lang="en-US" sz="1400" b="1" i="0" u="none" strike="noStrike">
                          <a:solidFill>
                            <a:srgbClr val="000000"/>
                          </a:solidFill>
                          <a:latin typeface="Tahoma"/>
                        </a:rPr>
                        <a:t>VPA [2]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t"/>
                      <a:r>
                        <a:rPr lang="en-US" sz="1400" b="1" i="0" u="none" strike="noStrike">
                          <a:solidFill>
                            <a:srgbClr val="000000"/>
                          </a:solidFill>
                          <a:latin typeface="Tahoma"/>
                        </a:rPr>
                        <a:t>Gycom (RU)</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2</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c>
                  <a:txBody>
                    <a:bodyPr/>
                    <a:lstStyle/>
                    <a:p>
                      <a:pPr algn="l" fontAlgn="b"/>
                      <a:r>
                        <a:rPr lang="en-US" sz="1400" b="1" i="0" u="none" strike="noStrike" dirty="0">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BAEBF6"/>
                    </a:solidFill>
                  </a:tcPr>
                </a:tc>
              </a:tr>
              <a:tr h="238125">
                <a:tc>
                  <a:txBody>
                    <a:bodyPr/>
                    <a:lstStyle/>
                    <a:p>
                      <a:pPr algn="l" fontAlgn="t"/>
                      <a:r>
                        <a:rPr lang="en-US" sz="1400" b="1" i="0" u="none" strike="noStrike" dirty="0">
                          <a:solidFill>
                            <a:srgbClr val="000000"/>
                          </a:solidFill>
                          <a:latin typeface="Tahoma"/>
                        </a:rPr>
                        <a:t>Phase shifter [1]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t"/>
                      <a:r>
                        <a:rPr lang="en-US" sz="1400" b="1" i="0" u="none" strike="noStrike" dirty="0" err="1">
                          <a:solidFill>
                            <a:srgbClr val="000000"/>
                          </a:solidFill>
                          <a:latin typeface="Tahoma"/>
                        </a:rPr>
                        <a:t>Gycom</a:t>
                      </a:r>
                      <a:r>
                        <a:rPr lang="en-US" sz="1400" b="1" i="0" u="none" strike="noStrike" dirty="0">
                          <a:solidFill>
                            <a:srgbClr val="000000"/>
                          </a:solidFill>
                          <a:latin typeface="Tahoma"/>
                        </a:rPr>
                        <a:t> (RU) </a:t>
                      </a:r>
                    </a:p>
                  </a:txBody>
                  <a:tcPr marL="85725" marR="0" marT="0" marB="0">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dirty="0">
                          <a:solidFill>
                            <a:srgbClr val="000000"/>
                          </a:solidFill>
                          <a:latin typeface="Tahoma"/>
                        </a:rPr>
                        <a:t>1</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c>
                  <a:txBody>
                    <a:bodyPr/>
                    <a:lstStyle/>
                    <a:p>
                      <a:pPr algn="l" fontAlgn="b"/>
                      <a:r>
                        <a:rPr lang="en-US" sz="1400" b="1" i="0" u="none" strike="noStrike" dirty="0">
                          <a:solidFill>
                            <a:srgbClr val="000000"/>
                          </a:solidFill>
                          <a:latin typeface="Tahoma"/>
                        </a:rPr>
                        <a:t> </a:t>
                      </a:r>
                    </a:p>
                  </a:txBody>
                  <a:tcPr marL="85725" marR="0" marT="0" marB="0" anchor="b">
                    <a:lnL w="12700" cap="flat" cmpd="sng" algn="ctr">
                      <a:solidFill>
                        <a:srgbClr val="348FA6"/>
                      </a:solidFill>
                      <a:prstDash val="solid"/>
                      <a:round/>
                      <a:headEnd type="none" w="med" len="med"/>
                      <a:tailEnd type="none" w="med" len="med"/>
                    </a:lnL>
                    <a:lnR w="12700" cap="flat" cmpd="sng" algn="ctr">
                      <a:solidFill>
                        <a:srgbClr val="348FA6"/>
                      </a:solidFill>
                      <a:prstDash val="solid"/>
                      <a:round/>
                      <a:headEnd type="none" w="med" len="med"/>
                      <a:tailEnd type="none" w="med" len="med"/>
                    </a:lnR>
                    <a:lnT w="12700" cap="flat" cmpd="sng" algn="ctr">
                      <a:solidFill>
                        <a:srgbClr val="348FA6"/>
                      </a:solidFill>
                      <a:prstDash val="solid"/>
                      <a:round/>
                      <a:headEnd type="none" w="med" len="med"/>
                      <a:tailEnd type="none" w="med" len="med"/>
                    </a:lnT>
                    <a:lnB w="12700" cap="flat" cmpd="sng" algn="ctr">
                      <a:solidFill>
                        <a:srgbClr val="348FA6"/>
                      </a:solidFill>
                      <a:prstDash val="solid"/>
                      <a:round/>
                      <a:headEnd type="none" w="med" len="med"/>
                      <a:tailEnd type="none" w="med" len="med"/>
                    </a:lnB>
                    <a:solidFill>
                      <a:srgbClr val="F2DDDC"/>
                    </a:solidFill>
                  </a:tcPr>
                </a:tc>
              </a:tr>
            </a:tbl>
          </a:graphicData>
        </a:graphic>
      </p:graphicFrame>
      <p:sp>
        <p:nvSpPr>
          <p:cNvPr id="133" name="TextBox 132"/>
          <p:cNvSpPr txBox="1"/>
          <p:nvPr/>
        </p:nvSpPr>
        <p:spPr>
          <a:xfrm>
            <a:off x="22212847" y="26773727"/>
            <a:ext cx="7323384" cy="461665"/>
          </a:xfrm>
          <a:prstGeom prst="rect">
            <a:avLst/>
          </a:prstGeom>
          <a:noFill/>
        </p:spPr>
        <p:txBody>
          <a:bodyPr wrap="square" rtlCol="0">
            <a:spAutoFit/>
          </a:bodyPr>
          <a:lstStyle/>
          <a:p>
            <a:pPr algn="ctr"/>
            <a:r>
              <a:rPr lang="en-GB" sz="2400" b="1" dirty="0" smtClean="0">
                <a:latin typeface="Tahoma" pitchFamily="34" charset="0"/>
                <a:cs typeface="Tahoma" pitchFamily="34" charset="0"/>
              </a:rPr>
              <a:t>Copper plating of RF flanges</a:t>
            </a:r>
            <a:endParaRPr lang="en-GB" sz="1800" b="1" dirty="0" smtClean="0">
              <a:latin typeface="Tahoma" pitchFamily="34" charset="0"/>
              <a:cs typeface="Tahoma" pitchFamily="34" charset="0"/>
            </a:endParaRPr>
          </a:p>
        </p:txBody>
      </p:sp>
      <p:pic>
        <p:nvPicPr>
          <p:cNvPr id="134" name="Picture 33"/>
          <p:cNvPicPr>
            <a:picLocks noChangeAspect="1" noChangeArrowheads="1"/>
          </p:cNvPicPr>
          <p:nvPr/>
        </p:nvPicPr>
        <p:blipFill>
          <a:blip r:embed="rId11" cstate="print"/>
          <a:srcRect/>
          <a:stretch>
            <a:fillRect/>
          </a:stretch>
        </p:blipFill>
        <p:spPr bwMode="auto">
          <a:xfrm>
            <a:off x="27718544" y="36518799"/>
            <a:ext cx="1554163" cy="1161257"/>
          </a:xfrm>
          <a:prstGeom prst="rect">
            <a:avLst/>
          </a:prstGeom>
          <a:noFill/>
          <a:ln w="9525">
            <a:noFill/>
            <a:miter lim="800000"/>
            <a:headEnd/>
            <a:tailEnd/>
          </a:ln>
        </p:spPr>
      </p:pic>
      <p:pic>
        <p:nvPicPr>
          <p:cNvPr id="135" name="Picture 34"/>
          <p:cNvPicPr>
            <a:picLocks noChangeAspect="1" noChangeArrowheads="1"/>
          </p:cNvPicPr>
          <p:nvPr/>
        </p:nvPicPr>
        <p:blipFill>
          <a:blip r:embed="rId12" cstate="print"/>
          <a:srcRect/>
          <a:stretch>
            <a:fillRect/>
          </a:stretch>
        </p:blipFill>
        <p:spPr bwMode="auto">
          <a:xfrm>
            <a:off x="26103598" y="36519462"/>
            <a:ext cx="1584176" cy="1168526"/>
          </a:xfrm>
          <a:prstGeom prst="rect">
            <a:avLst/>
          </a:prstGeom>
          <a:noFill/>
          <a:ln w="9525">
            <a:noFill/>
            <a:miter lim="800000"/>
            <a:headEnd/>
            <a:tailEnd/>
          </a:ln>
        </p:spPr>
      </p:pic>
      <p:sp>
        <p:nvSpPr>
          <p:cNvPr id="136" name="TextBox 135"/>
          <p:cNvSpPr txBox="1"/>
          <p:nvPr/>
        </p:nvSpPr>
        <p:spPr>
          <a:xfrm>
            <a:off x="22335431" y="34425159"/>
            <a:ext cx="7056784" cy="2646878"/>
          </a:xfrm>
          <a:prstGeom prst="rect">
            <a:avLst/>
          </a:prstGeom>
          <a:noFill/>
        </p:spPr>
        <p:txBody>
          <a:bodyPr wrap="square" rtlCol="0">
            <a:spAutoFit/>
          </a:bodyPr>
          <a:lstStyle/>
          <a:p>
            <a:r>
              <a:rPr lang="en-US" sz="1800" b="1" u="sng" dirty="0" smtClean="0">
                <a:latin typeface="Tahoma" pitchFamily="34" charset="0"/>
                <a:cs typeface="Tahoma" pitchFamily="34" charset="0"/>
              </a:rPr>
              <a:t>Copper plating</a:t>
            </a:r>
            <a:r>
              <a:rPr lang="en-US" sz="1800" b="1" dirty="0" smtClean="0">
                <a:latin typeface="Tahoma" pitchFamily="34" charset="0"/>
                <a:cs typeface="Tahoma" pitchFamily="34" charset="0"/>
              </a:rPr>
              <a:t> </a:t>
            </a:r>
            <a:r>
              <a:rPr lang="en-US" sz="1800" dirty="0" smtClean="0">
                <a:latin typeface="Tahoma" pitchFamily="34" charset="0"/>
                <a:cs typeface="Tahoma" pitchFamily="34" charset="0"/>
              </a:rPr>
              <a:t>of 30 male and 30 female flanges will be finished by </a:t>
            </a:r>
            <a:r>
              <a:rPr lang="en-US" sz="1800" b="1" dirty="0" err="1" smtClean="0">
                <a:latin typeface="Tahoma" pitchFamily="34" charset="0"/>
                <a:cs typeface="Tahoma" pitchFamily="34" charset="0"/>
              </a:rPr>
              <a:t>Covimag</a:t>
            </a:r>
            <a:r>
              <a:rPr lang="en-US" sz="1800" b="1" dirty="0" smtClean="0">
                <a:latin typeface="Tahoma" pitchFamily="34" charset="0"/>
                <a:cs typeface="Tahoma" pitchFamily="34" charset="0"/>
              </a:rPr>
              <a:t> (FR)</a:t>
            </a:r>
            <a:r>
              <a:rPr lang="en-US" sz="1800" dirty="0" smtClean="0">
                <a:latin typeface="Tahoma" pitchFamily="34" charset="0"/>
                <a:cs typeface="Tahoma" pitchFamily="34" charset="0"/>
              </a:rPr>
              <a:t> for PSI structure by 22.10.2010. </a:t>
            </a:r>
          </a:p>
          <a:p>
            <a:r>
              <a:rPr lang="en-US" sz="1800" dirty="0" smtClean="0">
                <a:latin typeface="Tahoma" pitchFamily="34" charset="0"/>
                <a:cs typeface="Tahoma" pitchFamily="34" charset="0"/>
              </a:rPr>
              <a:t>The following copper plating procedure will be used:</a:t>
            </a:r>
          </a:p>
          <a:p>
            <a:pPr algn="just">
              <a:buFont typeface="Arial" pitchFamily="34" charset="0"/>
              <a:buChar char="•"/>
            </a:pPr>
            <a:r>
              <a:rPr lang="en-US" sz="1800" dirty="0" smtClean="0">
                <a:latin typeface="Tahoma" pitchFamily="34" charset="0"/>
                <a:cs typeface="Tahoma" pitchFamily="34" charset="0"/>
              </a:rPr>
              <a:t> copper plating 30 microns on all surface of flanges</a:t>
            </a:r>
          </a:p>
          <a:p>
            <a:pPr algn="just">
              <a:buFont typeface="Arial" pitchFamily="34" charset="0"/>
              <a:buChar char="•"/>
            </a:pPr>
            <a:r>
              <a:rPr lang="en-US" sz="1800" dirty="0" smtClean="0">
                <a:latin typeface="Tahoma" pitchFamily="34" charset="0"/>
                <a:cs typeface="Tahoma" pitchFamily="34" charset="0"/>
              </a:rPr>
              <a:t> stopping off with varnish inside the flanges (on brazed area, inside the RF way and on vacuum joint area)</a:t>
            </a:r>
          </a:p>
          <a:p>
            <a:pPr algn="just">
              <a:buFont typeface="Arial" pitchFamily="34" charset="0"/>
              <a:buChar char="•"/>
            </a:pPr>
            <a:r>
              <a:rPr lang="en-US" sz="1800" dirty="0" smtClean="0">
                <a:latin typeface="Tahoma" pitchFamily="34" charset="0"/>
                <a:cs typeface="Tahoma" pitchFamily="34" charset="0"/>
              </a:rPr>
              <a:t> remove the copper layer in a </a:t>
            </a:r>
            <a:r>
              <a:rPr lang="en-US" sz="1800" dirty="0" err="1" smtClean="0">
                <a:latin typeface="Tahoma" pitchFamily="34" charset="0"/>
                <a:cs typeface="Tahoma" pitchFamily="34" charset="0"/>
              </a:rPr>
              <a:t>sulfo-nitrique</a:t>
            </a:r>
            <a:r>
              <a:rPr lang="en-US" sz="1800" dirty="0" smtClean="0">
                <a:latin typeface="Tahoma" pitchFamily="34" charset="0"/>
                <a:cs typeface="Tahoma" pitchFamily="34" charset="0"/>
              </a:rPr>
              <a:t> bath solution (except on brazed area, inside the RF way </a:t>
            </a:r>
          </a:p>
          <a:p>
            <a:pPr algn="just"/>
            <a:r>
              <a:rPr lang="en-US" sz="1800" dirty="0" smtClean="0">
                <a:latin typeface="Tahoma" pitchFamily="34" charset="0"/>
                <a:cs typeface="Tahoma" pitchFamily="34" charset="0"/>
              </a:rPr>
              <a:t>and on vacuum joint area)</a:t>
            </a:r>
          </a:p>
        </p:txBody>
      </p:sp>
      <p:sp>
        <p:nvSpPr>
          <p:cNvPr id="137" name="TextBox 136"/>
          <p:cNvSpPr txBox="1"/>
          <p:nvPr/>
        </p:nvSpPr>
        <p:spPr>
          <a:xfrm>
            <a:off x="22335431" y="27188319"/>
            <a:ext cx="7040216" cy="3970318"/>
          </a:xfrm>
          <a:prstGeom prst="rect">
            <a:avLst/>
          </a:prstGeom>
          <a:noFill/>
        </p:spPr>
        <p:txBody>
          <a:bodyPr wrap="square" rtlCol="0">
            <a:spAutoFit/>
          </a:bodyPr>
          <a:lstStyle/>
          <a:p>
            <a:r>
              <a:rPr lang="en-US" sz="1800" b="1" u="sng" dirty="0" smtClean="0">
                <a:latin typeface="Tahoma" pitchFamily="34" charset="0"/>
                <a:cs typeface="Tahoma" pitchFamily="34" charset="0"/>
              </a:rPr>
              <a:t>Ni-Cu plating of flanges</a:t>
            </a:r>
            <a:r>
              <a:rPr lang="en-US" sz="1800" b="1" dirty="0" smtClean="0">
                <a:latin typeface="Tahoma" pitchFamily="34" charset="0"/>
                <a:cs typeface="Tahoma" pitchFamily="34" charset="0"/>
              </a:rPr>
              <a:t> </a:t>
            </a:r>
            <a:r>
              <a:rPr lang="en-US" sz="1800" dirty="0" smtClean="0">
                <a:latin typeface="Tahoma" pitchFamily="34" charset="0"/>
                <a:cs typeface="Tahoma" pitchFamily="34" charset="0"/>
              </a:rPr>
              <a:t>was done 05.07.2010 </a:t>
            </a:r>
            <a:r>
              <a:rPr lang="en-US" sz="1800" b="1" dirty="0" smtClean="0">
                <a:latin typeface="Tahoma" pitchFamily="34" charset="0"/>
                <a:cs typeface="Tahoma" pitchFamily="34" charset="0"/>
              </a:rPr>
              <a:t>at CERN</a:t>
            </a:r>
            <a:r>
              <a:rPr lang="en-US" sz="1800" dirty="0" smtClean="0">
                <a:latin typeface="Tahoma" pitchFamily="34" charset="0"/>
                <a:cs typeface="Tahoma" pitchFamily="34" charset="0"/>
              </a:rPr>
              <a:t>. </a:t>
            </a:r>
            <a:r>
              <a:rPr lang="en-US" sz="1800" b="1" dirty="0" smtClean="0">
                <a:latin typeface="Tahoma" pitchFamily="34" charset="0"/>
                <a:cs typeface="Tahoma" pitchFamily="34" charset="0"/>
              </a:rPr>
              <a:t> </a:t>
            </a:r>
          </a:p>
          <a:p>
            <a:pPr algn="just"/>
            <a:r>
              <a:rPr lang="en-US" sz="1800" dirty="0" smtClean="0">
                <a:latin typeface="Tahoma"/>
                <a:cs typeface="Tahoma"/>
              </a:rPr>
              <a:t>Objective: To study how Cu-plating (12-15 µ</a:t>
            </a:r>
            <a:r>
              <a:rPr lang="en-US" sz="1800" dirty="0" err="1" smtClean="0">
                <a:latin typeface="Tahoma"/>
                <a:cs typeface="Tahoma"/>
              </a:rPr>
              <a:t>m</a:t>
            </a:r>
            <a:r>
              <a:rPr lang="en-US" sz="1800" dirty="0" smtClean="0">
                <a:latin typeface="Tahoma"/>
                <a:cs typeface="Tahoma"/>
              </a:rPr>
              <a:t>) of RF flanges (material is </a:t>
            </a:r>
            <a:r>
              <a:rPr lang="en-GB" sz="1800" dirty="0" smtClean="0">
                <a:latin typeface="Tahoma"/>
                <a:cs typeface="Tahoma"/>
              </a:rPr>
              <a:t>austenitic stainless steel AISI316LN</a:t>
            </a:r>
            <a:r>
              <a:rPr lang="en-US" sz="1800" dirty="0" smtClean="0">
                <a:latin typeface="Tahoma"/>
                <a:cs typeface="Tahoma"/>
              </a:rPr>
              <a:t>) affects  vacuum and RF properties after brazing with straight waveguides (Cu OFE). </a:t>
            </a:r>
          </a:p>
          <a:p>
            <a:r>
              <a:rPr lang="en-US" sz="1800" dirty="0" smtClean="0">
                <a:latin typeface="Tahoma" pitchFamily="34" charset="0"/>
                <a:cs typeface="Tahoma" pitchFamily="34" charset="0"/>
              </a:rPr>
              <a:t>Brazing flanges on straight waveguide was done at Bodycote with Ag/Cu/Pd at 810-820</a:t>
            </a:r>
            <a:r>
              <a:rPr lang="en-US" sz="1800" dirty="0" smtClean="0">
                <a:latin typeface="Calibri"/>
                <a:cs typeface="Tahoma" pitchFamily="34" charset="0"/>
              </a:rPr>
              <a:t>⁰ C</a:t>
            </a:r>
            <a:r>
              <a:rPr lang="en-US" sz="1800" dirty="0" smtClean="0">
                <a:latin typeface="Tahoma" pitchFamily="34" charset="0"/>
                <a:cs typeface="Tahoma" pitchFamily="34" charset="0"/>
              </a:rPr>
              <a:t>.</a:t>
            </a:r>
          </a:p>
          <a:p>
            <a:r>
              <a:rPr lang="en-US" sz="1800" b="1" dirty="0" smtClean="0">
                <a:latin typeface="Tahoma" pitchFamily="34" charset="0"/>
                <a:cs typeface="Tahoma" pitchFamily="34" charset="0"/>
              </a:rPr>
              <a:t>Leak test at CERN on 19.07.2010</a:t>
            </a:r>
            <a:endParaRPr lang="en-US" sz="1800" dirty="0" smtClean="0">
              <a:latin typeface="Tahoma" pitchFamily="34" charset="0"/>
              <a:cs typeface="Tahoma" pitchFamily="34" charset="0"/>
            </a:endParaRPr>
          </a:p>
          <a:p>
            <a:pPr lvl="0" defTabSz="914400" fontAlgn="base">
              <a:spcBef>
                <a:spcPct val="0"/>
              </a:spcBef>
              <a:spcAft>
                <a:spcPct val="0"/>
              </a:spcAft>
            </a:pPr>
            <a:r>
              <a:rPr lang="en-GB" sz="1800" dirty="0" smtClean="0">
                <a:latin typeface="Tahoma" pitchFamily="34" charset="0"/>
                <a:ea typeface="Calibri" pitchFamily="34" charset="0"/>
                <a:cs typeface="Tahoma" pitchFamily="34" charset="0"/>
              </a:rPr>
              <a:t>Leak detector type: LEYBOLD  L200⁺ </a:t>
            </a:r>
            <a:endParaRPr lang="en-US" sz="1800" dirty="0" smtClean="0">
              <a:latin typeface="Tahoma" pitchFamily="34" charset="0"/>
              <a:cs typeface="Tahoma" pitchFamily="34" charset="0"/>
            </a:endParaRPr>
          </a:p>
          <a:p>
            <a:pPr lvl="0" defTabSz="914400" eaLnBrk="0" fontAlgn="base" hangingPunct="0">
              <a:spcBef>
                <a:spcPct val="0"/>
              </a:spcBef>
              <a:spcAft>
                <a:spcPct val="0"/>
              </a:spcAft>
            </a:pPr>
            <a:r>
              <a:rPr lang="en-GB" sz="1800" dirty="0" smtClean="0">
                <a:latin typeface="Tahoma" pitchFamily="34" charset="0"/>
                <a:ea typeface="Calibri" pitchFamily="34" charset="0"/>
                <a:cs typeface="Tahoma" pitchFamily="34" charset="0"/>
              </a:rPr>
              <a:t>Reference leak rate: 6.2±15% ×10⁻⁷</a:t>
            </a:r>
            <a:r>
              <a:rPr lang="en-GB" sz="1800" dirty="0" smtClean="0">
                <a:latin typeface="Tahoma" pitchFamily="34" charset="0"/>
                <a:cs typeface="Tahoma" pitchFamily="34" charset="0"/>
              </a:rPr>
              <a:t> </a:t>
            </a:r>
            <a:r>
              <a:rPr lang="en-GB" sz="1800" dirty="0" err="1" smtClean="0">
                <a:latin typeface="Tahoma" pitchFamily="34" charset="0"/>
                <a:cs typeface="Tahoma" pitchFamily="34" charset="0"/>
              </a:rPr>
              <a:t>mbar</a:t>
            </a:r>
            <a:r>
              <a:rPr lang="en-GB" sz="1800" dirty="0" err="1" smtClean="0">
                <a:latin typeface="Tahoma" pitchFamily="34" charset="0"/>
                <a:cs typeface="Tahoma" pitchFamily="34" charset="0"/>
                <a:sym typeface="Symbol"/>
              </a:rPr>
              <a:t></a:t>
            </a:r>
            <a:r>
              <a:rPr lang="en-GB" sz="1800" dirty="0" err="1" smtClean="0">
                <a:latin typeface="Tahoma" pitchFamily="34" charset="0"/>
                <a:cs typeface="Tahoma" pitchFamily="34" charset="0"/>
              </a:rPr>
              <a:t>l</a:t>
            </a:r>
            <a:r>
              <a:rPr lang="en-GB" sz="1800" dirty="0" smtClean="0">
                <a:latin typeface="Tahoma" pitchFamily="34" charset="0"/>
                <a:cs typeface="Tahoma" pitchFamily="34" charset="0"/>
              </a:rPr>
              <a:t>/s</a:t>
            </a:r>
            <a:endParaRPr lang="en-US" sz="1800" dirty="0" smtClean="0">
              <a:latin typeface="Tahoma" pitchFamily="34" charset="0"/>
              <a:cs typeface="Tahoma" pitchFamily="34" charset="0"/>
            </a:endParaRPr>
          </a:p>
          <a:p>
            <a:pPr lvl="0" defTabSz="914400" eaLnBrk="0" fontAlgn="base" hangingPunct="0">
              <a:spcBef>
                <a:spcPct val="0"/>
              </a:spcBef>
              <a:spcAft>
                <a:spcPct val="0"/>
              </a:spcAft>
            </a:pPr>
            <a:r>
              <a:rPr lang="en-GB" sz="1800" dirty="0" smtClean="0">
                <a:latin typeface="Tahoma" pitchFamily="34" charset="0"/>
                <a:ea typeface="Calibri" pitchFamily="34" charset="0"/>
                <a:cs typeface="Tahoma" pitchFamily="34" charset="0"/>
              </a:rPr>
              <a:t>Minimum detectable leak rate:1×10⁻¹¹ </a:t>
            </a:r>
            <a:r>
              <a:rPr lang="en-GB" sz="1800" dirty="0" err="1" smtClean="0">
                <a:latin typeface="Tahoma" pitchFamily="34" charset="0"/>
                <a:cs typeface="Tahoma" pitchFamily="34" charset="0"/>
              </a:rPr>
              <a:t>mbar</a:t>
            </a:r>
            <a:r>
              <a:rPr lang="en-GB" sz="1800" dirty="0" err="1" smtClean="0">
                <a:latin typeface="Tahoma" pitchFamily="34" charset="0"/>
                <a:cs typeface="Tahoma" pitchFamily="34" charset="0"/>
                <a:sym typeface="Symbol"/>
              </a:rPr>
              <a:t></a:t>
            </a:r>
            <a:r>
              <a:rPr lang="en-GB" sz="1800" dirty="0" err="1" smtClean="0">
                <a:latin typeface="Tahoma" pitchFamily="34" charset="0"/>
                <a:cs typeface="Tahoma" pitchFamily="34" charset="0"/>
              </a:rPr>
              <a:t>l</a:t>
            </a:r>
            <a:r>
              <a:rPr lang="en-GB" sz="1800" dirty="0" smtClean="0">
                <a:latin typeface="Tahoma" pitchFamily="34" charset="0"/>
                <a:cs typeface="Tahoma" pitchFamily="34" charset="0"/>
              </a:rPr>
              <a:t>/s</a:t>
            </a:r>
            <a:endParaRPr lang="en-US" sz="1800" dirty="0" smtClean="0">
              <a:latin typeface="Tahoma" pitchFamily="34" charset="0"/>
              <a:cs typeface="Tahoma" pitchFamily="34" charset="0"/>
            </a:endParaRPr>
          </a:p>
          <a:p>
            <a:pPr lvl="0" defTabSz="914400" eaLnBrk="0" fontAlgn="base" hangingPunct="0">
              <a:spcBef>
                <a:spcPct val="0"/>
              </a:spcBef>
              <a:spcAft>
                <a:spcPct val="0"/>
              </a:spcAft>
            </a:pPr>
            <a:r>
              <a:rPr lang="en-GB" sz="1800" dirty="0" smtClean="0">
                <a:latin typeface="Tahoma" pitchFamily="34" charset="0"/>
                <a:ea typeface="Calibri" pitchFamily="34" charset="0"/>
                <a:cs typeface="Tahoma" pitchFamily="34" charset="0"/>
              </a:rPr>
              <a:t>Tracer gas: Helium 99%</a:t>
            </a:r>
            <a:endParaRPr lang="en-US" sz="1800" dirty="0" smtClean="0">
              <a:latin typeface="Tahoma" pitchFamily="34" charset="0"/>
              <a:cs typeface="Tahoma" pitchFamily="34" charset="0"/>
            </a:endParaRPr>
          </a:p>
          <a:p>
            <a:pPr lvl="0" defTabSz="914400" eaLnBrk="0" fontAlgn="base" hangingPunct="0">
              <a:spcBef>
                <a:spcPct val="0"/>
              </a:spcBef>
              <a:spcAft>
                <a:spcPct val="0"/>
              </a:spcAft>
            </a:pPr>
            <a:r>
              <a:rPr lang="en-GB" sz="1800" dirty="0" smtClean="0">
                <a:latin typeface="Tahoma" pitchFamily="34" charset="0"/>
                <a:ea typeface="Calibri" pitchFamily="34" charset="0"/>
                <a:cs typeface="Tahoma" pitchFamily="34" charset="0"/>
              </a:rPr>
              <a:t>System pressure: 1×10⁻³ mbar</a:t>
            </a:r>
            <a:endParaRPr lang="en-US" sz="1800" dirty="0" smtClean="0">
              <a:latin typeface="Tahoma" pitchFamily="34" charset="0"/>
              <a:cs typeface="Tahoma" pitchFamily="34" charset="0"/>
            </a:endParaRPr>
          </a:p>
          <a:p>
            <a:pPr lvl="0" defTabSz="914400" eaLnBrk="0" fontAlgn="base" hangingPunct="0">
              <a:spcBef>
                <a:spcPct val="0"/>
              </a:spcBef>
              <a:spcAft>
                <a:spcPct val="0"/>
              </a:spcAft>
            </a:pPr>
            <a:r>
              <a:rPr lang="en-GB" sz="1800" dirty="0" smtClean="0">
                <a:latin typeface="Tahoma" pitchFamily="34" charset="0"/>
                <a:ea typeface="Calibri" pitchFamily="34" charset="0"/>
                <a:cs typeface="Tahoma" pitchFamily="34" charset="0"/>
              </a:rPr>
              <a:t>Test temperature: 20</a:t>
            </a:r>
            <a:r>
              <a:rPr lang="en-US" sz="1800" dirty="0" smtClean="0">
                <a:cs typeface="Tahoma" pitchFamily="34" charset="0"/>
              </a:rPr>
              <a:t>⁰</a:t>
            </a:r>
            <a:r>
              <a:rPr lang="en-GB" sz="1800" dirty="0" smtClean="0">
                <a:latin typeface="Tahoma" pitchFamily="34" charset="0"/>
                <a:ea typeface="Calibri" pitchFamily="34" charset="0"/>
                <a:cs typeface="Tahoma" pitchFamily="34" charset="0"/>
              </a:rPr>
              <a:t> C</a:t>
            </a:r>
          </a:p>
          <a:p>
            <a:pPr lvl="0" defTabSz="914400" eaLnBrk="0" fontAlgn="base" hangingPunct="0">
              <a:spcBef>
                <a:spcPct val="0"/>
              </a:spcBef>
              <a:spcAft>
                <a:spcPct val="0"/>
              </a:spcAft>
            </a:pPr>
            <a:r>
              <a:rPr lang="en-GB" sz="1800" b="1" dirty="0" smtClean="0">
                <a:latin typeface="Tahoma" pitchFamily="34" charset="0"/>
                <a:cs typeface="Tahoma" pitchFamily="34" charset="0"/>
              </a:rPr>
              <a:t>Result </a:t>
            </a:r>
            <a:r>
              <a:rPr lang="en-GB" sz="1800" dirty="0" smtClean="0">
                <a:latin typeface="Tahoma" pitchFamily="34" charset="0"/>
                <a:cs typeface="Tahoma" pitchFamily="34" charset="0"/>
              </a:rPr>
              <a:t>Max. Measured leak rate: 3.6x1</a:t>
            </a:r>
            <a:r>
              <a:rPr lang="en-GB" sz="1800" dirty="0" smtClean="0">
                <a:latin typeface="Tahoma" pitchFamily="34" charset="0"/>
                <a:ea typeface="Calibri" pitchFamily="34" charset="0"/>
                <a:cs typeface="Tahoma" pitchFamily="34" charset="0"/>
              </a:rPr>
              <a:t>0⁻¹¹ </a:t>
            </a:r>
            <a:r>
              <a:rPr lang="en-GB" sz="1800" dirty="0" err="1" smtClean="0">
                <a:latin typeface="Tahoma" pitchFamily="34" charset="0"/>
                <a:cs typeface="Tahoma" pitchFamily="34" charset="0"/>
              </a:rPr>
              <a:t>mbar</a:t>
            </a:r>
            <a:r>
              <a:rPr lang="en-GB" sz="1800" dirty="0" err="1" smtClean="0">
                <a:latin typeface="Tahoma" pitchFamily="34" charset="0"/>
                <a:cs typeface="Tahoma" pitchFamily="34" charset="0"/>
                <a:sym typeface="Symbol"/>
              </a:rPr>
              <a:t></a:t>
            </a:r>
            <a:r>
              <a:rPr lang="en-GB" sz="1800" dirty="0" err="1" smtClean="0">
                <a:latin typeface="Tahoma" pitchFamily="34" charset="0"/>
                <a:cs typeface="Tahoma" pitchFamily="34" charset="0"/>
              </a:rPr>
              <a:t>l</a:t>
            </a:r>
            <a:r>
              <a:rPr lang="en-GB" sz="1800" dirty="0" smtClean="0">
                <a:latin typeface="Tahoma" pitchFamily="34" charset="0"/>
                <a:cs typeface="Tahoma" pitchFamily="34" charset="0"/>
              </a:rPr>
              <a:t>/s. </a:t>
            </a:r>
            <a:endParaRPr lang="en-US" sz="1800" dirty="0" smtClean="0">
              <a:latin typeface="Tahoma" pitchFamily="34" charset="0"/>
              <a:cs typeface="Tahoma" pitchFamily="34" charset="0"/>
            </a:endParaRPr>
          </a:p>
        </p:txBody>
      </p:sp>
      <p:sp>
        <p:nvSpPr>
          <p:cNvPr id="140" name="TextBox 139"/>
          <p:cNvSpPr txBox="1"/>
          <p:nvPr/>
        </p:nvSpPr>
        <p:spPr>
          <a:xfrm>
            <a:off x="22335431" y="36865719"/>
            <a:ext cx="3244606" cy="1200329"/>
          </a:xfrm>
          <a:prstGeom prst="rect">
            <a:avLst/>
          </a:prstGeom>
          <a:noFill/>
        </p:spPr>
        <p:txBody>
          <a:bodyPr wrap="square" rtlCol="0">
            <a:spAutoFit/>
          </a:bodyPr>
          <a:lstStyle/>
          <a:p>
            <a:pPr algn="just">
              <a:buFont typeface="Arial" pitchFamily="34" charset="0"/>
              <a:buChar char="•"/>
            </a:pPr>
            <a:r>
              <a:rPr lang="en-US" sz="1800" dirty="0" smtClean="0">
                <a:latin typeface="Tahoma" pitchFamily="34" charset="0"/>
                <a:cs typeface="Tahoma" pitchFamily="34" charset="0"/>
              </a:rPr>
              <a:t> remove the varnish</a:t>
            </a:r>
          </a:p>
          <a:p>
            <a:pPr algn="just">
              <a:buFont typeface="Arial" pitchFamily="34" charset="0"/>
              <a:buChar char="•"/>
            </a:pPr>
            <a:r>
              <a:rPr lang="en-US" sz="1800" dirty="0" smtClean="0">
                <a:latin typeface="Tahoma" pitchFamily="34" charset="0"/>
                <a:cs typeface="Tahoma" pitchFamily="34" charset="0"/>
              </a:rPr>
              <a:t> heat vacuum treatment </a:t>
            </a:r>
          </a:p>
          <a:p>
            <a:pPr algn="just"/>
            <a:r>
              <a:rPr lang="en-US" sz="1800" dirty="0" smtClean="0">
                <a:latin typeface="Tahoma" pitchFamily="34" charset="0"/>
                <a:cs typeface="Tahoma" pitchFamily="34" charset="0"/>
              </a:rPr>
              <a:t>for adherence (900</a:t>
            </a:r>
            <a:r>
              <a:rPr lang="en-US" sz="1800" dirty="0" smtClean="0">
                <a:cs typeface="Tahoma" pitchFamily="34" charset="0"/>
              </a:rPr>
              <a:t>⁰ C/30 </a:t>
            </a:r>
            <a:r>
              <a:rPr lang="en-US" sz="1800" dirty="0" err="1" smtClean="0">
                <a:cs typeface="Tahoma" pitchFamily="34" charset="0"/>
              </a:rPr>
              <a:t>mn</a:t>
            </a:r>
            <a:r>
              <a:rPr lang="en-US" sz="1800" dirty="0" smtClean="0">
                <a:latin typeface="Tahoma" pitchFamily="34" charset="0"/>
                <a:cs typeface="Tahoma" pitchFamily="34" charset="0"/>
              </a:rPr>
              <a:t>).</a:t>
            </a:r>
          </a:p>
          <a:p>
            <a:endParaRPr lang="en-US" sz="1800" dirty="0">
              <a:latin typeface="Tahoma" pitchFamily="34" charset="0"/>
              <a:cs typeface="Tahoma" pitchFamily="34" charset="0"/>
            </a:endParaRPr>
          </a:p>
        </p:txBody>
      </p:sp>
      <p:pic>
        <p:nvPicPr>
          <p:cNvPr id="145" name="Picture 38"/>
          <p:cNvPicPr>
            <a:picLocks noChangeAspect="1" noChangeArrowheads="1"/>
          </p:cNvPicPr>
          <p:nvPr/>
        </p:nvPicPr>
        <p:blipFill>
          <a:blip r:embed="rId13" cstate="print"/>
          <a:srcRect/>
          <a:stretch>
            <a:fillRect/>
          </a:stretch>
        </p:blipFill>
        <p:spPr bwMode="auto">
          <a:xfrm>
            <a:off x="25347210" y="31400823"/>
            <a:ext cx="4045005" cy="2952328"/>
          </a:xfrm>
          <a:prstGeom prst="rect">
            <a:avLst/>
          </a:prstGeom>
          <a:noFill/>
          <a:ln w="9525">
            <a:noFill/>
            <a:miter lim="800000"/>
            <a:headEnd/>
            <a:tailEnd/>
          </a:ln>
        </p:spPr>
      </p:pic>
      <p:pic>
        <p:nvPicPr>
          <p:cNvPr id="1067" name="Picture 43"/>
          <p:cNvPicPr>
            <a:picLocks noChangeAspect="1" noChangeArrowheads="1"/>
          </p:cNvPicPr>
          <p:nvPr/>
        </p:nvPicPr>
        <p:blipFill>
          <a:blip r:embed="rId14" cstate="print"/>
          <a:srcRect/>
          <a:stretch>
            <a:fillRect/>
          </a:stretch>
        </p:blipFill>
        <p:spPr bwMode="auto">
          <a:xfrm>
            <a:off x="27546847" y="29178945"/>
            <a:ext cx="1832992" cy="1209774"/>
          </a:xfrm>
          <a:prstGeom prst="rect">
            <a:avLst/>
          </a:prstGeom>
          <a:noFill/>
          <a:ln w="9525">
            <a:noFill/>
            <a:miter lim="800000"/>
            <a:headEnd/>
            <a:tailEnd/>
          </a:ln>
        </p:spPr>
      </p:pic>
      <p:pic>
        <p:nvPicPr>
          <p:cNvPr id="1068" name="Picture 44"/>
          <p:cNvPicPr>
            <a:picLocks noChangeAspect="1" noChangeArrowheads="1"/>
          </p:cNvPicPr>
          <p:nvPr/>
        </p:nvPicPr>
        <p:blipFill>
          <a:blip r:embed="rId15" cstate="print"/>
          <a:srcRect/>
          <a:stretch>
            <a:fillRect/>
          </a:stretch>
        </p:blipFill>
        <p:spPr bwMode="auto">
          <a:xfrm>
            <a:off x="22539226" y="31293594"/>
            <a:ext cx="2676525" cy="2295525"/>
          </a:xfrm>
          <a:prstGeom prst="rect">
            <a:avLst/>
          </a:prstGeom>
          <a:noFill/>
          <a:ln w="9525">
            <a:noFill/>
            <a:miter lim="800000"/>
            <a:headEnd/>
            <a:tailEnd/>
          </a:ln>
        </p:spPr>
      </p:pic>
      <p:pic>
        <p:nvPicPr>
          <p:cNvPr id="153" name="Picture 37"/>
          <p:cNvPicPr>
            <a:picLocks noChangeAspect="1" noChangeArrowheads="1"/>
          </p:cNvPicPr>
          <p:nvPr/>
        </p:nvPicPr>
        <p:blipFill>
          <a:blip r:embed="rId16" cstate="print"/>
          <a:srcRect/>
          <a:stretch>
            <a:fillRect/>
          </a:stretch>
        </p:blipFill>
        <p:spPr bwMode="auto">
          <a:xfrm>
            <a:off x="22449631" y="32979519"/>
            <a:ext cx="1959421" cy="1473900"/>
          </a:xfrm>
          <a:prstGeom prst="rect">
            <a:avLst/>
          </a:prstGeom>
          <a:noFill/>
          <a:ln w="9525">
            <a:noFill/>
            <a:miter lim="800000"/>
            <a:headEnd/>
            <a:tailEnd/>
          </a:ln>
        </p:spPr>
      </p:pic>
      <p:sp>
        <p:nvSpPr>
          <p:cNvPr id="154" name="TextBox 153"/>
          <p:cNvSpPr txBox="1"/>
          <p:nvPr/>
        </p:nvSpPr>
        <p:spPr>
          <a:xfrm>
            <a:off x="25287559" y="31040783"/>
            <a:ext cx="2273379" cy="369332"/>
          </a:xfrm>
          <a:prstGeom prst="rect">
            <a:avLst/>
          </a:prstGeom>
          <a:noFill/>
        </p:spPr>
        <p:txBody>
          <a:bodyPr wrap="none" rtlCol="0">
            <a:spAutoFit/>
          </a:bodyPr>
          <a:lstStyle/>
          <a:p>
            <a:r>
              <a:rPr lang="en-US" sz="1800" b="1" dirty="0" smtClean="0">
                <a:latin typeface="Tahoma" pitchFamily="34" charset="0"/>
                <a:cs typeface="Tahoma" pitchFamily="34" charset="0"/>
              </a:rPr>
              <a:t>RF measurements</a:t>
            </a:r>
            <a:endParaRPr lang="en-US" sz="1800" dirty="0">
              <a:latin typeface="Tahoma" pitchFamily="34" charset="0"/>
              <a:cs typeface="Tahoma" pitchFamily="34" charset="0"/>
            </a:endParaRPr>
          </a:p>
        </p:txBody>
      </p:sp>
      <p:pic>
        <p:nvPicPr>
          <p:cNvPr id="1069" name="Picture 45"/>
          <p:cNvPicPr>
            <a:picLocks noChangeAspect="1" noChangeArrowheads="1"/>
          </p:cNvPicPr>
          <p:nvPr/>
        </p:nvPicPr>
        <p:blipFill>
          <a:blip r:embed="rId17" cstate="print"/>
          <a:srcRect/>
          <a:stretch>
            <a:fillRect/>
          </a:stretch>
        </p:blipFill>
        <p:spPr bwMode="auto">
          <a:xfrm>
            <a:off x="9229775" y="19725320"/>
            <a:ext cx="5332090" cy="3616015"/>
          </a:xfrm>
          <a:prstGeom prst="rect">
            <a:avLst/>
          </a:prstGeom>
          <a:noFill/>
          <a:ln w="9525">
            <a:noFill/>
            <a:miter lim="800000"/>
            <a:headEnd/>
            <a:tailEnd/>
          </a:ln>
        </p:spPr>
      </p:pic>
      <p:sp>
        <p:nvSpPr>
          <p:cNvPr id="156" name="TextBox 155"/>
          <p:cNvSpPr txBox="1"/>
          <p:nvPr/>
        </p:nvSpPr>
        <p:spPr>
          <a:xfrm>
            <a:off x="961231" y="30686151"/>
            <a:ext cx="12725400" cy="523220"/>
          </a:xfrm>
          <a:prstGeom prst="rect">
            <a:avLst/>
          </a:prstGeom>
          <a:noFill/>
        </p:spPr>
        <p:txBody>
          <a:bodyPr wrap="square" rtlCol="0">
            <a:spAutoFit/>
          </a:bodyPr>
          <a:lstStyle/>
          <a:p>
            <a:r>
              <a:rPr lang="en-US" sz="2800" b="1" dirty="0" smtClean="0">
                <a:latin typeface="Tahoma" pitchFamily="34" charset="0"/>
                <a:cs typeface="Tahoma" pitchFamily="34" charset="0"/>
              </a:rPr>
              <a:t>Database of RF components </a:t>
            </a:r>
            <a:endParaRPr lang="en-US" sz="2800" b="1" dirty="0">
              <a:latin typeface="Tahoma" pitchFamily="34" charset="0"/>
              <a:cs typeface="Tahoma" pitchFamily="34" charset="0"/>
            </a:endParaRPr>
          </a:p>
        </p:txBody>
      </p:sp>
      <p:sp>
        <p:nvSpPr>
          <p:cNvPr id="158" name="TextBox 157"/>
          <p:cNvSpPr txBox="1"/>
          <p:nvPr/>
        </p:nvSpPr>
        <p:spPr>
          <a:xfrm>
            <a:off x="10741943" y="8507687"/>
            <a:ext cx="5112568" cy="2554545"/>
          </a:xfrm>
          <a:prstGeom prst="rect">
            <a:avLst/>
          </a:prstGeom>
          <a:noFill/>
        </p:spPr>
        <p:txBody>
          <a:bodyPr wrap="square" rtlCol="0">
            <a:spAutoFit/>
          </a:bodyPr>
          <a:lstStyle/>
          <a:p>
            <a:r>
              <a:rPr lang="en-US" sz="2000" dirty="0" smtClean="0">
                <a:latin typeface="Tahoma" pitchFamily="34" charset="0"/>
                <a:cs typeface="Tahoma" pitchFamily="34" charset="0"/>
              </a:rPr>
              <a:t>RF and mechanical designs of HPL are made by CERN.</a:t>
            </a:r>
          </a:p>
          <a:p>
            <a:r>
              <a:rPr lang="en-US" sz="2000" dirty="0" smtClean="0">
                <a:latin typeface="Tahoma" pitchFamily="34" charset="0"/>
                <a:cs typeface="Tahoma" pitchFamily="34" charset="0"/>
              </a:rPr>
              <a:t>Successfully tested at high power </a:t>
            </a:r>
            <a:r>
              <a:rPr lang="en-US" sz="2000" b="1" dirty="0" smtClean="0">
                <a:latin typeface="Tahoma" pitchFamily="34" charset="0"/>
                <a:cs typeface="Tahoma" pitchFamily="34" charset="0"/>
              </a:rPr>
              <a:t>at KEK</a:t>
            </a:r>
            <a:r>
              <a:rPr lang="en-US" sz="2000" dirty="0" smtClean="0">
                <a:latin typeface="Tahoma" pitchFamily="34" charset="0"/>
                <a:cs typeface="Tahoma" pitchFamily="34" charset="0"/>
              </a:rPr>
              <a:t>. </a:t>
            </a:r>
          </a:p>
          <a:p>
            <a:r>
              <a:rPr lang="en-US" sz="2000" b="1" dirty="0" smtClean="0">
                <a:latin typeface="Tahoma" pitchFamily="34" charset="0"/>
                <a:cs typeface="Tahoma" pitchFamily="34" charset="0"/>
              </a:rPr>
              <a:t>RF measurements</a:t>
            </a:r>
          </a:p>
          <a:p>
            <a:r>
              <a:rPr lang="en-US" sz="2000" dirty="0" smtClean="0">
                <a:latin typeface="Tahoma" pitchFamily="34" charset="0"/>
                <a:cs typeface="Tahoma" pitchFamily="34" charset="0"/>
              </a:rPr>
              <a:t>-28.5 dB 11.424 GHz </a:t>
            </a:r>
          </a:p>
          <a:p>
            <a:r>
              <a:rPr lang="en-US" sz="2000" dirty="0" smtClean="0">
                <a:latin typeface="Tahoma" pitchFamily="34" charset="0"/>
                <a:cs typeface="Tahoma" pitchFamily="34" charset="0"/>
              </a:rPr>
              <a:t>-36.3 dB 11.994 GHz</a:t>
            </a:r>
          </a:p>
          <a:p>
            <a:r>
              <a:rPr lang="en-US" sz="2000" dirty="0" smtClean="0">
                <a:latin typeface="Tahoma" pitchFamily="34" charset="0"/>
                <a:cs typeface="Tahoma" pitchFamily="34" charset="0"/>
              </a:rPr>
              <a:t>Design (HFSS): -39.5 dB 11.424 GHz </a:t>
            </a:r>
          </a:p>
          <a:p>
            <a:r>
              <a:rPr lang="en-US" sz="2000" dirty="0" smtClean="0">
                <a:latin typeface="Tahoma" pitchFamily="34" charset="0"/>
                <a:cs typeface="Tahoma" pitchFamily="34" charset="0"/>
              </a:rPr>
              <a:t>                       -30.7 db 11.992 GHz</a:t>
            </a:r>
          </a:p>
        </p:txBody>
      </p:sp>
      <p:sp>
        <p:nvSpPr>
          <p:cNvPr id="159" name="TextBox 158"/>
          <p:cNvSpPr txBox="1"/>
          <p:nvPr/>
        </p:nvSpPr>
        <p:spPr>
          <a:xfrm>
            <a:off x="732832" y="18660815"/>
            <a:ext cx="6984776" cy="2092881"/>
          </a:xfrm>
          <a:prstGeom prst="rect">
            <a:avLst/>
          </a:prstGeom>
          <a:noFill/>
        </p:spPr>
        <p:txBody>
          <a:bodyPr wrap="square" rtlCol="0">
            <a:spAutoFit/>
          </a:bodyPr>
          <a:lstStyle/>
          <a:p>
            <a:r>
              <a:rPr lang="en-GB" sz="1800" dirty="0" smtClean="0">
                <a:latin typeface="Tahoma" pitchFamily="34" charset="0"/>
                <a:cs typeface="Tahoma" pitchFamily="34" charset="0"/>
              </a:rPr>
              <a:t>The material of DC is </a:t>
            </a:r>
            <a:r>
              <a:rPr lang="en-US" sz="1800" dirty="0" smtClean="0">
                <a:latin typeface="Tahoma" pitchFamily="34" charset="0"/>
                <a:cs typeface="Tahoma" pitchFamily="34" charset="0"/>
              </a:rPr>
              <a:t>Oxygen Free High Conductivity Copper.</a:t>
            </a:r>
          </a:p>
          <a:p>
            <a:r>
              <a:rPr lang="en-US" sz="2000" b="1" dirty="0" smtClean="0">
                <a:latin typeface="Tahoma" pitchFamily="34" charset="0"/>
                <a:cs typeface="Tahoma" pitchFamily="34" charset="0"/>
              </a:rPr>
              <a:t>Technical requirements:</a:t>
            </a:r>
            <a:endParaRPr lang="en-US" sz="2000" dirty="0" smtClean="0">
              <a:latin typeface="Tahoma" pitchFamily="34" charset="0"/>
              <a:cs typeface="Tahoma" pitchFamily="34" charset="0"/>
            </a:endParaRPr>
          </a:p>
          <a:p>
            <a:pPr>
              <a:buFont typeface="Arial" pitchFamily="34" charset="0"/>
              <a:buChar char="•"/>
            </a:pPr>
            <a:r>
              <a:rPr lang="en-US" sz="1800" dirty="0" smtClean="0">
                <a:latin typeface="Tahoma" pitchFamily="34" charset="0"/>
                <a:cs typeface="Tahoma" pitchFamily="34" charset="0"/>
              </a:rPr>
              <a:t> coupling factor: -45…50 dB</a:t>
            </a:r>
          </a:p>
          <a:p>
            <a:pPr>
              <a:buFont typeface="Arial" pitchFamily="34" charset="0"/>
              <a:buChar char="•"/>
            </a:pPr>
            <a:r>
              <a:rPr lang="en-US" sz="1800" dirty="0" smtClean="0">
                <a:latin typeface="Tahoma" pitchFamily="34" charset="0"/>
                <a:cs typeface="Tahoma" pitchFamily="34" charset="0"/>
              </a:rPr>
              <a:t> directivity: &lt; -30 dB</a:t>
            </a:r>
          </a:p>
          <a:p>
            <a:r>
              <a:rPr lang="en-US" sz="1800" dirty="0" smtClean="0">
                <a:latin typeface="Tahoma" pitchFamily="34" charset="0"/>
                <a:cs typeface="Tahoma" pitchFamily="34" charset="0"/>
              </a:rPr>
              <a:t>We have tree different designs of </a:t>
            </a:r>
            <a:r>
              <a:rPr lang="en-US" sz="1800" dirty="0" err="1" smtClean="0">
                <a:latin typeface="Tahoma" pitchFamily="34" charset="0"/>
                <a:cs typeface="Tahoma" pitchFamily="34" charset="0"/>
              </a:rPr>
              <a:t>DCs</a:t>
            </a:r>
            <a:r>
              <a:rPr lang="en-US" sz="1800" dirty="0" smtClean="0">
                <a:latin typeface="Tahoma" pitchFamily="34" charset="0"/>
                <a:cs typeface="Tahoma" pitchFamily="34" charset="0"/>
              </a:rPr>
              <a:t> are made by tree companies.  </a:t>
            </a:r>
          </a:p>
          <a:p>
            <a:r>
              <a:rPr lang="en-US" sz="2000" b="1" u="sng" dirty="0" smtClean="0">
                <a:latin typeface="Tahoma" pitchFamily="34" charset="0"/>
                <a:cs typeface="Tahoma" pitchFamily="34" charset="0"/>
              </a:rPr>
              <a:t>DC with RF windows, </a:t>
            </a:r>
            <a:r>
              <a:rPr lang="en-US" sz="2000" b="1" u="sng" dirty="0" err="1" smtClean="0">
                <a:latin typeface="Tahoma" pitchFamily="34" charset="0"/>
                <a:cs typeface="Tahoma" pitchFamily="34" charset="0"/>
              </a:rPr>
              <a:t>Gycom</a:t>
            </a:r>
            <a:r>
              <a:rPr lang="en-US" sz="2000" b="1" u="sng" dirty="0" smtClean="0">
                <a:latin typeface="Tahoma" pitchFamily="34" charset="0"/>
                <a:cs typeface="Tahoma" pitchFamily="34" charset="0"/>
              </a:rPr>
              <a:t> (RU)</a:t>
            </a:r>
            <a:endParaRPr lang="en-US" sz="2000" u="sng" dirty="0" smtClean="0">
              <a:latin typeface="Tahoma" pitchFamily="34" charset="0"/>
              <a:cs typeface="Tahoma" pitchFamily="34" charset="0"/>
            </a:endParaRPr>
          </a:p>
        </p:txBody>
      </p:sp>
      <p:pic>
        <p:nvPicPr>
          <p:cNvPr id="1070" name="Picture 46"/>
          <p:cNvPicPr>
            <a:picLocks noChangeAspect="1" noChangeArrowheads="1"/>
          </p:cNvPicPr>
          <p:nvPr/>
        </p:nvPicPr>
        <p:blipFill>
          <a:blip r:embed="rId18" cstate="print"/>
          <a:srcRect/>
          <a:stretch>
            <a:fillRect/>
          </a:stretch>
        </p:blipFill>
        <p:spPr bwMode="auto">
          <a:xfrm>
            <a:off x="804840" y="20821055"/>
            <a:ext cx="2759484" cy="1947871"/>
          </a:xfrm>
          <a:prstGeom prst="rect">
            <a:avLst/>
          </a:prstGeom>
          <a:noFill/>
          <a:ln w="9525">
            <a:noFill/>
            <a:miter lim="800000"/>
            <a:headEnd/>
            <a:tailEnd/>
          </a:ln>
        </p:spPr>
      </p:pic>
      <p:sp>
        <p:nvSpPr>
          <p:cNvPr id="161" name="TextBox 160"/>
          <p:cNvSpPr txBox="1"/>
          <p:nvPr/>
        </p:nvSpPr>
        <p:spPr>
          <a:xfrm>
            <a:off x="3617615" y="21638296"/>
            <a:ext cx="4388024" cy="1200329"/>
          </a:xfrm>
          <a:prstGeom prst="rect">
            <a:avLst/>
          </a:prstGeom>
          <a:noFill/>
        </p:spPr>
        <p:txBody>
          <a:bodyPr wrap="square" rtlCol="0">
            <a:spAutoFit/>
          </a:bodyPr>
          <a:lstStyle/>
          <a:p>
            <a:r>
              <a:rPr lang="en-US" sz="1800" b="1" dirty="0" smtClean="0">
                <a:latin typeface="Tahoma" pitchFamily="34" charset="0"/>
                <a:cs typeface="Tahoma" pitchFamily="34" charset="0"/>
              </a:rPr>
              <a:t>RF measurements (at 11.9942 GHz)</a:t>
            </a:r>
          </a:p>
          <a:p>
            <a:r>
              <a:rPr lang="en-US" sz="1800" dirty="0" smtClean="0">
                <a:latin typeface="Tahoma" pitchFamily="34" charset="0"/>
                <a:cs typeface="Tahoma" pitchFamily="34" charset="0"/>
              </a:rPr>
              <a:t>S₁₁= -28.2 dB</a:t>
            </a:r>
          </a:p>
          <a:p>
            <a:r>
              <a:rPr lang="en-US" sz="1800" dirty="0" smtClean="0">
                <a:latin typeface="Tahoma" pitchFamily="34" charset="0"/>
                <a:cs typeface="Tahoma" pitchFamily="34" charset="0"/>
              </a:rPr>
              <a:t>S₁₃= -36.1 dB     </a:t>
            </a:r>
          </a:p>
          <a:p>
            <a:r>
              <a:rPr lang="en-US" sz="1800" dirty="0" smtClean="0">
                <a:latin typeface="Tahoma" pitchFamily="34" charset="0"/>
                <a:cs typeface="Tahoma" pitchFamily="34" charset="0"/>
              </a:rPr>
              <a:t>S₁₄= -64.8 dB </a:t>
            </a:r>
          </a:p>
        </p:txBody>
      </p:sp>
      <p:sp>
        <p:nvSpPr>
          <p:cNvPr id="162" name="TextBox 161"/>
          <p:cNvSpPr txBox="1"/>
          <p:nvPr/>
        </p:nvSpPr>
        <p:spPr>
          <a:xfrm>
            <a:off x="876847" y="8523377"/>
            <a:ext cx="9073008" cy="5024870"/>
          </a:xfrm>
          <a:prstGeom prst="rect">
            <a:avLst/>
          </a:prstGeom>
          <a:noFill/>
        </p:spPr>
        <p:txBody>
          <a:bodyPr wrap="square" rtlCol="0">
            <a:spAutoFit/>
          </a:bodyPr>
          <a:lstStyle/>
          <a:p>
            <a:r>
              <a:rPr lang="en-US" sz="2000" dirty="0" smtClean="0">
                <a:latin typeface="Tahoma" pitchFamily="34" charset="0"/>
                <a:cs typeface="Tahoma" pitchFamily="34" charset="0"/>
              </a:rPr>
              <a:t>High power RF components at 12 GHz are not readily available at commercial suppliers. Many of such components have been developed at 11.424 GHz for the US high gradient research in 1990’s [</a:t>
            </a:r>
            <a:r>
              <a:rPr lang="en-US" sz="2000" dirty="0" smtClean="0">
                <a:solidFill>
                  <a:srgbClr val="FF0000"/>
                </a:solidFill>
                <a:latin typeface="Tahoma" pitchFamily="34" charset="0"/>
                <a:cs typeface="Tahoma" pitchFamily="34" charset="0"/>
              </a:rPr>
              <a:t>2</a:t>
            </a:r>
            <a:r>
              <a:rPr lang="en-US" sz="2000" dirty="0" smtClean="0">
                <a:latin typeface="Tahoma" pitchFamily="34" charset="0"/>
                <a:cs typeface="Tahoma" pitchFamily="34" charset="0"/>
              </a:rPr>
              <a:t>] and it is straightforward in many cases to scale existing successfully tested designs to the 11.998 GHz for CLIC and other projects.</a:t>
            </a:r>
            <a:endParaRPr lang="en-US" sz="2000" b="1" dirty="0" smtClean="0">
              <a:latin typeface="Tahoma" pitchFamily="34" charset="0"/>
              <a:cs typeface="Tahoma" pitchFamily="34" charset="0"/>
            </a:endParaRPr>
          </a:p>
          <a:p>
            <a:r>
              <a:rPr lang="en-US" sz="2000" b="1" dirty="0" smtClean="0">
                <a:latin typeface="Tahoma" pitchFamily="34" charset="0"/>
                <a:cs typeface="Tahoma" pitchFamily="34" charset="0"/>
              </a:rPr>
              <a:t>The technical requirements of RF components:</a:t>
            </a:r>
          </a:p>
          <a:p>
            <a:pPr algn="just">
              <a:buFont typeface="Arial"/>
              <a:buChar char="•"/>
            </a:pPr>
            <a:r>
              <a:rPr lang="en-US" sz="2000" b="1" dirty="0" smtClean="0">
                <a:latin typeface="Tahoma" pitchFamily="34" charset="0"/>
                <a:cs typeface="Tahoma" pitchFamily="34" charset="0"/>
              </a:rPr>
              <a:t> </a:t>
            </a:r>
            <a:r>
              <a:rPr lang="en-GB" sz="2000" dirty="0" smtClean="0">
                <a:solidFill>
                  <a:srgbClr val="000000"/>
                </a:solidFill>
                <a:latin typeface="Tahoma" pitchFamily="34" charset="0"/>
                <a:cs typeface="Tahoma" pitchFamily="34" charset="0"/>
              </a:rPr>
              <a:t>RF components are intended to operate with microwave radiation at frequency     from 11.424 to 11.9942 GHz</a:t>
            </a:r>
          </a:p>
          <a:p>
            <a:pPr algn="just">
              <a:buFont typeface="Arial" pitchFamily="34" charset="0"/>
              <a:buChar char="•"/>
            </a:pPr>
            <a:r>
              <a:rPr lang="en-GB" sz="2000" dirty="0" smtClean="0">
                <a:solidFill>
                  <a:srgbClr val="000000"/>
                </a:solidFill>
                <a:latin typeface="Tahoma" pitchFamily="34" charset="0"/>
                <a:cs typeface="Tahoma" pitchFamily="34" charset="0"/>
              </a:rPr>
              <a:t> </a:t>
            </a:r>
            <a:r>
              <a:rPr lang="en-GB" sz="2000" dirty="0" smtClean="0">
                <a:latin typeface="Tahoma" pitchFamily="34" charset="0"/>
                <a:cs typeface="Tahoma" pitchFamily="34" charset="0"/>
              </a:rPr>
              <a:t>RF components are intended to operate under vacuum conditions          (5·10</a:t>
            </a:r>
            <a:r>
              <a:rPr lang="en-GB" sz="2000" baseline="30000" dirty="0" smtClean="0">
                <a:latin typeface="Tahoma" pitchFamily="34" charset="0"/>
                <a:cs typeface="Tahoma" pitchFamily="34" charset="0"/>
              </a:rPr>
              <a:t>-9</a:t>
            </a:r>
            <a:r>
              <a:rPr lang="en-GB" sz="2000" dirty="0" smtClean="0">
                <a:latin typeface="Tahoma" pitchFamily="34" charset="0"/>
                <a:cs typeface="Tahoma" pitchFamily="34" charset="0"/>
              </a:rPr>
              <a:t> mbar)</a:t>
            </a:r>
          </a:p>
          <a:p>
            <a:pPr algn="just">
              <a:buFont typeface="Arial" pitchFamily="34" charset="0"/>
              <a:buChar char="•"/>
            </a:pPr>
            <a:r>
              <a:rPr lang="en-GB" sz="2000" dirty="0" smtClean="0">
                <a:latin typeface="Tahoma" pitchFamily="34" charset="0"/>
                <a:cs typeface="Tahoma" pitchFamily="34" charset="0"/>
              </a:rPr>
              <a:t> helium leak tightness of the RF components should be better </a:t>
            </a:r>
            <a:r>
              <a:rPr lang="en-GB" sz="2000" smtClean="0">
                <a:latin typeface="Tahoma" pitchFamily="34" charset="0"/>
                <a:cs typeface="Tahoma" pitchFamily="34" charset="0"/>
              </a:rPr>
              <a:t>than             10</a:t>
            </a:r>
            <a:r>
              <a:rPr lang="en-GB" sz="2000" baseline="30000" smtClean="0">
                <a:latin typeface="Tahoma" pitchFamily="34" charset="0"/>
                <a:cs typeface="Tahoma" pitchFamily="34" charset="0"/>
              </a:rPr>
              <a:t>-9</a:t>
            </a:r>
            <a:r>
              <a:rPr lang="en-GB" sz="2000" smtClean="0">
                <a:latin typeface="Tahoma" pitchFamily="34" charset="0"/>
                <a:cs typeface="Tahoma" pitchFamily="34" charset="0"/>
              </a:rPr>
              <a:t> </a:t>
            </a:r>
            <a:r>
              <a:rPr lang="en-GB" sz="2000" dirty="0" err="1" smtClean="0">
                <a:latin typeface="Tahoma" pitchFamily="34" charset="0"/>
                <a:cs typeface="Tahoma" pitchFamily="34" charset="0"/>
              </a:rPr>
              <a:t>mbar</a:t>
            </a:r>
            <a:r>
              <a:rPr lang="en-GB" sz="2000" dirty="0" err="1" smtClean="0">
                <a:latin typeface="Tahoma" pitchFamily="34" charset="0"/>
                <a:cs typeface="Tahoma" pitchFamily="34" charset="0"/>
                <a:sym typeface="Symbol"/>
              </a:rPr>
              <a:t></a:t>
            </a:r>
            <a:r>
              <a:rPr lang="en-GB" sz="2000" dirty="0" err="1" smtClean="0">
                <a:latin typeface="Tahoma" pitchFamily="34" charset="0"/>
                <a:cs typeface="Tahoma" pitchFamily="34" charset="0"/>
              </a:rPr>
              <a:t>l</a:t>
            </a:r>
            <a:r>
              <a:rPr lang="en-GB" sz="2000" dirty="0" smtClean="0">
                <a:latin typeface="Tahoma" pitchFamily="34" charset="0"/>
                <a:cs typeface="Tahoma" pitchFamily="34" charset="0"/>
              </a:rPr>
              <a:t>/s.</a:t>
            </a:r>
            <a:r>
              <a:rPr lang="en-GB" sz="2000" dirty="0" smtClean="0">
                <a:solidFill>
                  <a:srgbClr val="000000"/>
                </a:solidFill>
                <a:latin typeface="Tahoma" pitchFamily="34" charset="0"/>
                <a:cs typeface="Tahoma" pitchFamily="34" charset="0"/>
              </a:rPr>
              <a:t> </a:t>
            </a:r>
            <a:endParaRPr lang="en-US" sz="2000" dirty="0" smtClean="0">
              <a:latin typeface="Tahoma" pitchFamily="34" charset="0"/>
              <a:cs typeface="Tahoma" pitchFamily="34" charset="0"/>
            </a:endParaRPr>
          </a:p>
          <a:p>
            <a:r>
              <a:rPr lang="en-US" sz="2000" dirty="0" smtClean="0">
                <a:latin typeface="Tahoma" pitchFamily="34" charset="0"/>
                <a:cs typeface="Tahoma" pitchFamily="34" charset="0"/>
              </a:rPr>
              <a:t>RF components are used in the following projects: Two-beam test stand (TBTS), Stand-alone test stand (SATS), KEK (JP), SLAC (US), Test beam line (TBL), PSI (CH), </a:t>
            </a:r>
            <a:r>
              <a:rPr lang="en-US" sz="2000" dirty="0" err="1" smtClean="0">
                <a:latin typeface="Tahoma" pitchFamily="34" charset="0"/>
                <a:cs typeface="Tahoma" pitchFamily="34" charset="0"/>
              </a:rPr>
              <a:t>Sincrotrone</a:t>
            </a:r>
            <a:r>
              <a:rPr lang="en-US" sz="2000" dirty="0" smtClean="0">
                <a:latin typeface="Tahoma" pitchFamily="34" charset="0"/>
                <a:cs typeface="Tahoma" pitchFamily="34" charset="0"/>
              </a:rPr>
              <a:t> Trieste (IT).</a:t>
            </a:r>
          </a:p>
          <a:p>
            <a:r>
              <a:rPr lang="en-US" sz="2000" dirty="0" smtClean="0">
                <a:latin typeface="Tahoma" pitchFamily="34" charset="0"/>
                <a:cs typeface="Tahoma" pitchFamily="34" charset="0"/>
              </a:rPr>
              <a:t>The list of RF components with related needs are given in the table below: </a:t>
            </a:r>
            <a:endParaRPr lang="en-US" sz="2000" dirty="0">
              <a:latin typeface="Tahoma" pitchFamily="34" charset="0"/>
              <a:cs typeface="Tahoma" pitchFamily="34" charset="0"/>
            </a:endParaRPr>
          </a:p>
        </p:txBody>
      </p:sp>
      <p:sp>
        <p:nvSpPr>
          <p:cNvPr id="165" name="TextBox 164"/>
          <p:cNvSpPr txBox="1"/>
          <p:nvPr/>
        </p:nvSpPr>
        <p:spPr>
          <a:xfrm>
            <a:off x="732832" y="27189697"/>
            <a:ext cx="4666662" cy="400110"/>
          </a:xfrm>
          <a:prstGeom prst="rect">
            <a:avLst/>
          </a:prstGeom>
          <a:noFill/>
        </p:spPr>
        <p:txBody>
          <a:bodyPr wrap="none" rtlCol="0">
            <a:spAutoFit/>
          </a:bodyPr>
          <a:lstStyle/>
          <a:p>
            <a:r>
              <a:rPr lang="en-US" sz="2000" b="1" u="sng" dirty="0" smtClean="0">
                <a:latin typeface="Tahoma" pitchFamily="34" charset="0"/>
                <a:cs typeface="Tahoma" pitchFamily="34" charset="0"/>
              </a:rPr>
              <a:t>DC with RF pick-ups, </a:t>
            </a:r>
            <a:r>
              <a:rPr lang="en-US" sz="2000" b="1" u="sng" dirty="0" err="1" smtClean="0">
                <a:latin typeface="Tahoma" pitchFamily="34" charset="0"/>
                <a:cs typeface="Tahoma" pitchFamily="34" charset="0"/>
              </a:rPr>
              <a:t>Cobham</a:t>
            </a:r>
            <a:r>
              <a:rPr lang="en-US" sz="2000" b="1" u="sng" dirty="0" smtClean="0">
                <a:latin typeface="Tahoma" pitchFamily="34" charset="0"/>
                <a:cs typeface="Tahoma" pitchFamily="34" charset="0"/>
              </a:rPr>
              <a:t> (UK)</a:t>
            </a:r>
            <a:endParaRPr lang="en-US" sz="2000" b="1" dirty="0">
              <a:latin typeface="Tahoma" pitchFamily="34" charset="0"/>
              <a:cs typeface="Tahoma" pitchFamily="34" charset="0"/>
            </a:endParaRPr>
          </a:p>
        </p:txBody>
      </p:sp>
      <p:sp>
        <p:nvSpPr>
          <p:cNvPr id="166" name="TextBox 165"/>
          <p:cNvSpPr txBox="1"/>
          <p:nvPr/>
        </p:nvSpPr>
        <p:spPr>
          <a:xfrm>
            <a:off x="786931" y="22796233"/>
            <a:ext cx="4626421"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CLIACDIR0027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sp>
        <p:nvSpPr>
          <p:cNvPr id="167" name="TextBox 166"/>
          <p:cNvSpPr txBox="1"/>
          <p:nvPr/>
        </p:nvSpPr>
        <p:spPr>
          <a:xfrm>
            <a:off x="26511695" y="25708307"/>
            <a:ext cx="2945085"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CLIAHYBR0005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sp>
        <p:nvSpPr>
          <p:cNvPr id="168" name="TextBox 167"/>
          <p:cNvSpPr txBox="1"/>
          <p:nvPr/>
        </p:nvSpPr>
        <p:spPr>
          <a:xfrm>
            <a:off x="26295671" y="22539955"/>
            <a:ext cx="3114253" cy="369332"/>
          </a:xfrm>
          <a:prstGeom prst="rect">
            <a:avLst/>
          </a:prstGeom>
          <a:noFill/>
        </p:spPr>
        <p:txBody>
          <a:bodyPr wrap="square" rtlCol="0">
            <a:spAutoFit/>
          </a:bodyPr>
          <a:lstStyle/>
          <a:p>
            <a:pPr algn="r"/>
            <a:r>
              <a:rPr lang="en-US" sz="1800" i="1" dirty="0" smtClean="0">
                <a:latin typeface="Tahoma" pitchFamily="34" charset="0"/>
                <a:cs typeface="Tahoma" pitchFamily="34" charset="0"/>
              </a:rPr>
              <a:t>CDD # CLIASPLI0003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sp>
        <p:nvSpPr>
          <p:cNvPr id="170" name="TextBox 169"/>
          <p:cNvSpPr txBox="1"/>
          <p:nvPr/>
        </p:nvSpPr>
        <p:spPr>
          <a:xfrm>
            <a:off x="22263223" y="12530843"/>
            <a:ext cx="3402285"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CLIAVPA_0002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sp>
        <p:nvSpPr>
          <p:cNvPr id="171" name="TextBox 170"/>
          <p:cNvSpPr txBox="1"/>
          <p:nvPr/>
        </p:nvSpPr>
        <p:spPr>
          <a:xfrm>
            <a:off x="22335231" y="7931623"/>
            <a:ext cx="6912768" cy="477054"/>
          </a:xfrm>
          <a:prstGeom prst="rect">
            <a:avLst/>
          </a:prstGeom>
          <a:noFill/>
        </p:spPr>
        <p:txBody>
          <a:bodyPr wrap="square" rtlCol="0">
            <a:spAutoFit/>
          </a:bodyPr>
          <a:lstStyle/>
          <a:p>
            <a:r>
              <a:rPr lang="en-US" sz="2400" b="1" dirty="0" smtClean="0">
                <a:latin typeface="Tahoma" pitchFamily="34" charset="0"/>
                <a:cs typeface="Tahoma" pitchFamily="34" charset="0"/>
              </a:rPr>
              <a:t>Phase shifter </a:t>
            </a:r>
            <a:endParaRPr lang="en-US" sz="2400" b="1" dirty="0">
              <a:latin typeface="Tahoma" pitchFamily="34" charset="0"/>
              <a:cs typeface="Tahoma" pitchFamily="34" charset="0"/>
            </a:endParaRPr>
          </a:p>
        </p:txBody>
      </p:sp>
      <p:sp>
        <p:nvSpPr>
          <p:cNvPr id="172" name="TextBox 171"/>
          <p:cNvSpPr txBox="1"/>
          <p:nvPr/>
        </p:nvSpPr>
        <p:spPr>
          <a:xfrm>
            <a:off x="22325351" y="8408677"/>
            <a:ext cx="6912768" cy="2585323"/>
          </a:xfrm>
          <a:prstGeom prst="rect">
            <a:avLst/>
          </a:prstGeom>
          <a:noFill/>
        </p:spPr>
        <p:txBody>
          <a:bodyPr wrap="square" rtlCol="0">
            <a:spAutoFit/>
          </a:bodyPr>
          <a:lstStyle/>
          <a:p>
            <a:pPr algn="just"/>
            <a:r>
              <a:rPr lang="en-US" sz="1800" dirty="0" smtClean="0">
                <a:latin typeface="Tahoma" pitchFamily="34" charset="0"/>
                <a:cs typeface="Tahoma" pitchFamily="34" charset="0"/>
              </a:rPr>
              <a:t>The variable RF phase shifter is an important device, which is required to compensate parasitic RF phase deviations during machine operation. </a:t>
            </a:r>
          </a:p>
          <a:p>
            <a:pPr algn="just"/>
            <a:endParaRPr lang="en-US" sz="1800" dirty="0" smtClean="0">
              <a:latin typeface="Tahoma" pitchFamily="34" charset="0"/>
              <a:cs typeface="Tahoma" pitchFamily="34" charset="0"/>
            </a:endParaRPr>
          </a:p>
          <a:p>
            <a:pPr algn="just"/>
            <a:r>
              <a:rPr lang="en-US" sz="1800" b="1" dirty="0" smtClean="0">
                <a:latin typeface="Tahoma" pitchFamily="34" charset="0"/>
                <a:cs typeface="Tahoma" pitchFamily="34" charset="0"/>
              </a:rPr>
              <a:t>Technical requirements:</a:t>
            </a:r>
          </a:p>
          <a:p>
            <a:pPr algn="just">
              <a:buFont typeface="Arial" pitchFamily="34" charset="0"/>
              <a:buChar char="•"/>
            </a:pPr>
            <a:r>
              <a:rPr lang="en-US" sz="1800" dirty="0" smtClean="0">
                <a:latin typeface="Tahoma" pitchFamily="34" charset="0"/>
                <a:cs typeface="Tahoma" pitchFamily="34" charset="0"/>
              </a:rPr>
              <a:t> </a:t>
            </a:r>
            <a:r>
              <a:rPr lang="en-US" sz="1800" dirty="0" err="1" smtClean="0">
                <a:latin typeface="Tahoma" pitchFamily="34" charset="0"/>
                <a:cs typeface="Tahoma" pitchFamily="34" charset="0"/>
              </a:rPr>
              <a:t>PhSh</a:t>
            </a:r>
            <a:r>
              <a:rPr lang="en-US" sz="1800" dirty="0" smtClean="0">
                <a:latin typeface="Tahoma" pitchFamily="34" charset="0"/>
                <a:cs typeface="Tahoma" pitchFamily="34" charset="0"/>
              </a:rPr>
              <a:t> has a total tuning range of 32 degrees of RF phase</a:t>
            </a:r>
          </a:p>
          <a:p>
            <a:pPr algn="just">
              <a:buFont typeface="Arial" pitchFamily="34" charset="0"/>
              <a:buChar char="•"/>
            </a:pPr>
            <a:r>
              <a:rPr lang="en-US" sz="1800" dirty="0" smtClean="0">
                <a:latin typeface="Tahoma" pitchFamily="34" charset="0"/>
                <a:cs typeface="Tahoma" pitchFamily="34" charset="0"/>
              </a:rPr>
              <a:t> setting the zero point to the 30 degrees of “polarizer” angle and keeping the matching of the RF phase shifter better than -25 dB</a:t>
            </a:r>
          </a:p>
          <a:p>
            <a:pPr algn="just">
              <a:buFont typeface="Arial" pitchFamily="34" charset="0"/>
              <a:buChar char="•"/>
            </a:pPr>
            <a:r>
              <a:rPr lang="en-US" sz="1800" dirty="0" smtClean="0">
                <a:latin typeface="Tahoma" pitchFamily="34" charset="0"/>
                <a:cs typeface="Tahoma" pitchFamily="34" charset="0"/>
              </a:rPr>
              <a:t> RF phase tuning rang goes from -16 to +8 degrees [</a:t>
            </a:r>
            <a:r>
              <a:rPr lang="en-US" sz="1800" dirty="0" smtClean="0">
                <a:solidFill>
                  <a:srgbClr val="FF0000"/>
                </a:solidFill>
                <a:latin typeface="Tahoma" pitchFamily="34" charset="0"/>
                <a:cs typeface="Tahoma" pitchFamily="34" charset="0"/>
              </a:rPr>
              <a:t>3</a:t>
            </a:r>
            <a:r>
              <a:rPr lang="en-US" sz="1800" dirty="0" smtClean="0">
                <a:latin typeface="Tahoma" pitchFamily="34" charset="0"/>
                <a:cs typeface="Tahoma" pitchFamily="34" charset="0"/>
              </a:rPr>
              <a:t>]. </a:t>
            </a:r>
            <a:endParaRPr lang="en-US" sz="1800" dirty="0">
              <a:latin typeface="Tahoma" pitchFamily="34" charset="0"/>
              <a:cs typeface="Tahoma" pitchFamily="34" charset="0"/>
            </a:endParaRPr>
          </a:p>
        </p:txBody>
      </p:sp>
      <p:sp>
        <p:nvSpPr>
          <p:cNvPr id="181" name="TextBox 180"/>
          <p:cNvSpPr txBox="1"/>
          <p:nvPr/>
        </p:nvSpPr>
        <p:spPr>
          <a:xfrm>
            <a:off x="3613151" y="25717599"/>
            <a:ext cx="4464496" cy="1569660"/>
          </a:xfrm>
          <a:prstGeom prst="rect">
            <a:avLst/>
          </a:prstGeom>
          <a:noFill/>
        </p:spPr>
        <p:txBody>
          <a:bodyPr wrap="square" rtlCol="0">
            <a:spAutoFit/>
          </a:bodyPr>
          <a:lstStyle/>
          <a:p>
            <a:r>
              <a:rPr lang="en-US" sz="1800" b="1" dirty="0" smtClean="0">
                <a:latin typeface="Tahoma" pitchFamily="34" charset="0"/>
                <a:cs typeface="Tahoma" pitchFamily="34" charset="0"/>
              </a:rPr>
              <a:t>RF measurements</a:t>
            </a:r>
            <a:endParaRPr lang="en-US" sz="1200" b="1" dirty="0" smtClean="0">
              <a:latin typeface="Tahoma" pitchFamily="34" charset="0"/>
              <a:cs typeface="Tahoma" pitchFamily="34" charset="0"/>
            </a:endParaRPr>
          </a:p>
          <a:p>
            <a:r>
              <a:rPr lang="en-US" sz="1300" dirty="0" smtClean="0">
                <a:latin typeface="Tahoma" pitchFamily="34" charset="0"/>
                <a:cs typeface="Tahoma" pitchFamily="34" charset="0"/>
              </a:rPr>
              <a:t>S11 port12 11.424 GHz -40.1 dB, 11.994 GHz -45.0 dB</a:t>
            </a:r>
          </a:p>
          <a:p>
            <a:r>
              <a:rPr lang="en-US" sz="1300" dirty="0" smtClean="0">
                <a:latin typeface="Tahoma" pitchFamily="34" charset="0"/>
                <a:cs typeface="Tahoma" pitchFamily="34" charset="0"/>
              </a:rPr>
              <a:t>S22 port12 11.424 GHz -36.6 dB, 11.994 GHz -45.0 dB</a:t>
            </a:r>
          </a:p>
          <a:p>
            <a:r>
              <a:rPr lang="en-US" sz="1300" dirty="0" smtClean="0">
                <a:latin typeface="Tahoma" pitchFamily="34" charset="0"/>
                <a:cs typeface="Tahoma" pitchFamily="34" charset="0"/>
              </a:rPr>
              <a:t>S12 port13 11.424 GHz -49.0 dB, 11.994 GHz -48.9 dB</a:t>
            </a:r>
          </a:p>
          <a:p>
            <a:r>
              <a:rPr lang="en-US" sz="1300" dirty="0" smtClean="0">
                <a:latin typeface="Tahoma" pitchFamily="34" charset="0"/>
                <a:cs typeface="Tahoma" pitchFamily="34" charset="0"/>
              </a:rPr>
              <a:t>S12 port14 11.424 GHz -67.4 dB, 11.994 GHz -73.7 dB</a:t>
            </a:r>
          </a:p>
          <a:p>
            <a:r>
              <a:rPr lang="en-US" sz="1300" dirty="0" smtClean="0">
                <a:latin typeface="Tahoma" pitchFamily="34" charset="0"/>
                <a:cs typeface="Tahoma" pitchFamily="34" charset="0"/>
              </a:rPr>
              <a:t>S12 port23 11.424 GHz -70.3 dB, 11.994 GHz -75.5 dB</a:t>
            </a:r>
          </a:p>
          <a:p>
            <a:r>
              <a:rPr lang="en-US" sz="1300" dirty="0" smtClean="0">
                <a:latin typeface="Tahoma" pitchFamily="34" charset="0"/>
                <a:cs typeface="Tahoma" pitchFamily="34" charset="0"/>
              </a:rPr>
              <a:t>S12 port24 11.424 GHz -49.0 dB, 11.994 GHz -48.7 dB </a:t>
            </a:r>
          </a:p>
        </p:txBody>
      </p:sp>
      <p:graphicFrame>
        <p:nvGraphicFramePr>
          <p:cNvPr id="88" name="ตาราง 3"/>
          <p:cNvGraphicFramePr>
            <a:graphicFrameLocks noGrp="1"/>
          </p:cNvGraphicFramePr>
          <p:nvPr/>
        </p:nvGraphicFramePr>
        <p:xfrm>
          <a:off x="25650031" y="32422282"/>
          <a:ext cx="2362200" cy="613140"/>
        </p:xfrm>
        <a:graphic>
          <a:graphicData uri="http://schemas.openxmlformats.org/drawingml/2006/table">
            <a:tbl>
              <a:tblPr>
                <a:tableStyleId>{69C7853C-536D-4A76-A0AE-DD22124D55A5}</a:tableStyleId>
              </a:tblPr>
              <a:tblGrid>
                <a:gridCol w="787400"/>
                <a:gridCol w="787400"/>
                <a:gridCol w="787400"/>
              </a:tblGrid>
              <a:tr h="136403">
                <a:tc rowSpan="2">
                  <a:txBody>
                    <a:bodyPr/>
                    <a:lstStyle/>
                    <a:p>
                      <a:pPr algn="ctr">
                        <a:spcAft>
                          <a:spcPts val="0"/>
                        </a:spcAft>
                      </a:pPr>
                      <a:r>
                        <a:rPr lang="en-US" sz="1000" dirty="0">
                          <a:latin typeface="Tahoma"/>
                          <a:cs typeface="Tahoma"/>
                        </a:rPr>
                        <a:t>Frequency</a:t>
                      </a:r>
                    </a:p>
                    <a:p>
                      <a:pPr algn="ctr">
                        <a:spcAft>
                          <a:spcPts val="0"/>
                        </a:spcAft>
                      </a:pPr>
                      <a:r>
                        <a:rPr lang="en-US" sz="1000" dirty="0">
                          <a:latin typeface="Tahoma"/>
                          <a:cs typeface="Tahoma"/>
                        </a:rPr>
                        <a:t>(GHz)</a:t>
                      </a:r>
                      <a:endParaRPr lang="en-US" sz="1000" dirty="0">
                        <a:latin typeface="Tahoma"/>
                        <a:ea typeface="Calibri"/>
                        <a:cs typeface="Tahoma"/>
                      </a:endParaRPr>
                    </a:p>
                  </a:txBody>
                  <a:tcPr marL="68580" marR="68580" marT="0" marB="0"/>
                </a:tc>
                <a:tc gridSpan="2">
                  <a:txBody>
                    <a:bodyPr/>
                    <a:lstStyle/>
                    <a:p>
                      <a:pPr algn="ctr">
                        <a:spcAft>
                          <a:spcPts val="0"/>
                        </a:spcAft>
                      </a:pPr>
                      <a:r>
                        <a:rPr lang="en-US" sz="1000">
                          <a:latin typeface="Tahoma"/>
                          <a:cs typeface="Tahoma"/>
                        </a:rPr>
                        <a:t>S-parameter (dB)</a:t>
                      </a:r>
                      <a:endParaRPr lang="en-US" sz="1000">
                        <a:latin typeface="Tahoma"/>
                        <a:ea typeface="Calibri"/>
                        <a:cs typeface="Tahoma"/>
                      </a:endParaRPr>
                    </a:p>
                  </a:txBody>
                  <a:tcPr marL="68580" marR="68580" marT="0" marB="0"/>
                </a:tc>
                <a:tc hMerge="1">
                  <a:txBody>
                    <a:bodyPr/>
                    <a:lstStyle/>
                    <a:p>
                      <a:endParaRPr lang="th-TH"/>
                    </a:p>
                  </a:txBody>
                  <a:tcPr/>
                </a:tc>
              </a:tr>
              <a:tr h="155940">
                <a:tc vMerge="1">
                  <a:txBody>
                    <a:bodyPr/>
                    <a:lstStyle/>
                    <a:p>
                      <a:endParaRPr lang="th-TH"/>
                    </a:p>
                  </a:txBody>
                  <a:tcPr/>
                </a:tc>
                <a:tc>
                  <a:txBody>
                    <a:bodyPr/>
                    <a:lstStyle/>
                    <a:p>
                      <a:pPr algn="ctr">
                        <a:spcAft>
                          <a:spcPts val="0"/>
                        </a:spcAft>
                      </a:pPr>
                      <a:r>
                        <a:rPr lang="en-US" sz="1000">
                          <a:latin typeface="Tahoma"/>
                          <a:cs typeface="Tahoma"/>
                        </a:rPr>
                        <a:t>S</a:t>
                      </a:r>
                      <a:r>
                        <a:rPr lang="en-US" sz="1000" baseline="-25000">
                          <a:latin typeface="Tahoma"/>
                          <a:cs typeface="Tahoma"/>
                        </a:rPr>
                        <a:t>11</a:t>
                      </a:r>
                      <a:endParaRPr lang="en-US" sz="1000">
                        <a:latin typeface="Tahoma"/>
                        <a:ea typeface="Calibri"/>
                        <a:cs typeface="Tahoma"/>
                      </a:endParaRPr>
                    </a:p>
                  </a:txBody>
                  <a:tcPr marL="68580" marR="68580" marT="0" marB="0"/>
                </a:tc>
                <a:tc>
                  <a:txBody>
                    <a:bodyPr/>
                    <a:lstStyle/>
                    <a:p>
                      <a:pPr algn="ctr">
                        <a:spcAft>
                          <a:spcPts val="0"/>
                        </a:spcAft>
                      </a:pPr>
                      <a:r>
                        <a:rPr lang="en-US" sz="1000">
                          <a:latin typeface="Tahoma"/>
                          <a:cs typeface="Tahoma"/>
                        </a:rPr>
                        <a:t>S</a:t>
                      </a:r>
                      <a:r>
                        <a:rPr lang="en-US" sz="1000" baseline="-25000">
                          <a:latin typeface="Tahoma"/>
                          <a:cs typeface="Tahoma"/>
                        </a:rPr>
                        <a:t>22</a:t>
                      </a:r>
                      <a:endParaRPr lang="en-US" sz="1000">
                        <a:latin typeface="Tahoma"/>
                        <a:ea typeface="Calibri"/>
                        <a:cs typeface="Tahoma"/>
                      </a:endParaRPr>
                    </a:p>
                  </a:txBody>
                  <a:tcPr marL="68580" marR="68580" marT="0" marB="0"/>
                </a:tc>
              </a:tr>
              <a:tr h="136403">
                <a:tc>
                  <a:txBody>
                    <a:bodyPr/>
                    <a:lstStyle/>
                    <a:p>
                      <a:pPr algn="ctr">
                        <a:spcAft>
                          <a:spcPts val="0"/>
                        </a:spcAft>
                      </a:pPr>
                      <a:r>
                        <a:rPr lang="en-US" sz="1000" dirty="0">
                          <a:latin typeface="Tahoma"/>
                          <a:cs typeface="Tahoma"/>
                        </a:rPr>
                        <a:t>11.4240</a:t>
                      </a:r>
                      <a:endParaRPr lang="en-US" sz="1000" dirty="0">
                        <a:latin typeface="Tahoma"/>
                        <a:ea typeface="Calibri"/>
                        <a:cs typeface="Tahoma"/>
                      </a:endParaRPr>
                    </a:p>
                  </a:txBody>
                  <a:tcPr marL="68580" marR="68580" marT="0" marB="0"/>
                </a:tc>
                <a:tc>
                  <a:txBody>
                    <a:bodyPr/>
                    <a:lstStyle/>
                    <a:p>
                      <a:pPr algn="ctr">
                        <a:spcAft>
                          <a:spcPts val="0"/>
                        </a:spcAft>
                      </a:pPr>
                      <a:r>
                        <a:rPr lang="en-US" sz="1000">
                          <a:latin typeface="Tahoma"/>
                          <a:cs typeface="Tahoma"/>
                        </a:rPr>
                        <a:t>-31.029</a:t>
                      </a:r>
                      <a:endParaRPr lang="en-US" sz="1000">
                        <a:latin typeface="Tahoma"/>
                        <a:ea typeface="Calibri"/>
                        <a:cs typeface="Tahoma"/>
                      </a:endParaRPr>
                    </a:p>
                  </a:txBody>
                  <a:tcPr marL="68580" marR="68580" marT="0" marB="0"/>
                </a:tc>
                <a:tc>
                  <a:txBody>
                    <a:bodyPr/>
                    <a:lstStyle/>
                    <a:p>
                      <a:pPr algn="ctr">
                        <a:spcAft>
                          <a:spcPts val="0"/>
                        </a:spcAft>
                      </a:pPr>
                      <a:r>
                        <a:rPr lang="en-US" sz="1000">
                          <a:latin typeface="Tahoma"/>
                          <a:cs typeface="Tahoma"/>
                        </a:rPr>
                        <a:t>-31.273</a:t>
                      </a:r>
                      <a:endParaRPr lang="en-US" sz="1000">
                        <a:latin typeface="Tahoma"/>
                        <a:ea typeface="Calibri"/>
                        <a:cs typeface="Tahoma"/>
                      </a:endParaRPr>
                    </a:p>
                  </a:txBody>
                  <a:tcPr marL="68580" marR="68580" marT="0" marB="0"/>
                </a:tc>
              </a:tr>
              <a:tr h="136403">
                <a:tc>
                  <a:txBody>
                    <a:bodyPr/>
                    <a:lstStyle/>
                    <a:p>
                      <a:pPr algn="ctr">
                        <a:spcAft>
                          <a:spcPts val="0"/>
                        </a:spcAft>
                      </a:pPr>
                      <a:r>
                        <a:rPr lang="en-US" sz="1000" dirty="0">
                          <a:latin typeface="Tahoma"/>
                          <a:cs typeface="Tahoma"/>
                        </a:rPr>
                        <a:t>11.9920</a:t>
                      </a:r>
                      <a:endParaRPr lang="en-US" sz="1000" dirty="0">
                        <a:latin typeface="Tahoma"/>
                        <a:ea typeface="Calibri"/>
                        <a:cs typeface="Tahoma"/>
                      </a:endParaRPr>
                    </a:p>
                  </a:txBody>
                  <a:tcPr marL="68580" marR="68580" marT="0" marB="0"/>
                </a:tc>
                <a:tc>
                  <a:txBody>
                    <a:bodyPr/>
                    <a:lstStyle/>
                    <a:p>
                      <a:pPr algn="ctr">
                        <a:spcAft>
                          <a:spcPts val="0"/>
                        </a:spcAft>
                      </a:pPr>
                      <a:r>
                        <a:rPr lang="en-US" sz="1000">
                          <a:latin typeface="Tahoma"/>
                          <a:cs typeface="Tahoma"/>
                        </a:rPr>
                        <a:t>-29.395</a:t>
                      </a:r>
                      <a:endParaRPr lang="en-US" sz="1000">
                        <a:latin typeface="Tahoma"/>
                        <a:ea typeface="Calibri"/>
                        <a:cs typeface="Tahoma"/>
                      </a:endParaRPr>
                    </a:p>
                  </a:txBody>
                  <a:tcPr marL="68580" marR="68580" marT="0" marB="0"/>
                </a:tc>
                <a:tc>
                  <a:txBody>
                    <a:bodyPr/>
                    <a:lstStyle/>
                    <a:p>
                      <a:pPr algn="ctr">
                        <a:spcAft>
                          <a:spcPts val="0"/>
                        </a:spcAft>
                      </a:pPr>
                      <a:r>
                        <a:rPr lang="en-US" sz="1000" dirty="0">
                          <a:latin typeface="Tahoma"/>
                          <a:cs typeface="Tahoma"/>
                        </a:rPr>
                        <a:t>-29.884</a:t>
                      </a:r>
                      <a:endParaRPr lang="en-US" sz="1000" dirty="0">
                        <a:latin typeface="Tahoma"/>
                        <a:ea typeface="Calibri"/>
                        <a:cs typeface="Tahoma"/>
                      </a:endParaRPr>
                    </a:p>
                  </a:txBody>
                  <a:tcPr marL="68580" marR="68580" marT="0" marB="0"/>
                </a:tc>
              </a:tr>
            </a:tbl>
          </a:graphicData>
        </a:graphic>
      </p:graphicFrame>
      <p:sp>
        <p:nvSpPr>
          <p:cNvPr id="89" name="TextBox 88"/>
          <p:cNvSpPr txBox="1"/>
          <p:nvPr/>
        </p:nvSpPr>
        <p:spPr>
          <a:xfrm>
            <a:off x="961231" y="31455519"/>
            <a:ext cx="6396336" cy="3785652"/>
          </a:xfrm>
          <a:prstGeom prst="rect">
            <a:avLst/>
          </a:prstGeom>
          <a:noFill/>
        </p:spPr>
        <p:txBody>
          <a:bodyPr wrap="square" rtlCol="0">
            <a:spAutoFit/>
          </a:bodyPr>
          <a:lstStyle/>
          <a:p>
            <a:pPr algn="just"/>
            <a:r>
              <a:rPr lang="en-US" sz="2000" dirty="0" smtClean="0">
                <a:latin typeface="Tahoma"/>
                <a:cs typeface="Tahoma"/>
              </a:rPr>
              <a:t>Due to the growing number of RF components, the management and logistic have become a challenging task. Therefore, we needed the system which would help accomplish such a plan. The database of RF components was developed and implemented focusing on the inventory and logistic data management in August 2010 by Ioannis Kossyvakis, University           of </a:t>
            </a:r>
            <a:r>
              <a:rPr lang="en-US" sz="2000" dirty="0" err="1" smtClean="0">
                <a:latin typeface="Tahoma"/>
                <a:cs typeface="Tahoma"/>
              </a:rPr>
              <a:t>Patras</a:t>
            </a:r>
            <a:r>
              <a:rPr lang="en-US" sz="2000" dirty="0" smtClean="0">
                <a:latin typeface="Tahoma"/>
                <a:cs typeface="Tahoma"/>
              </a:rPr>
              <a:t> (Greece). Friendly user interface, easy modification but also expandability of such database are some of the criteria of its development. Choice of software according to the mentioned factors : </a:t>
            </a:r>
            <a:r>
              <a:rPr lang="en-US" sz="2000" i="1" u="sng" dirty="0" smtClean="0">
                <a:latin typeface="Tahoma"/>
                <a:cs typeface="Tahoma"/>
              </a:rPr>
              <a:t>Microsoft Access 2007 ®.</a:t>
            </a:r>
            <a:r>
              <a:rPr lang="en-US" sz="2000" dirty="0" smtClean="0">
                <a:latin typeface="Tahoma"/>
                <a:cs typeface="Tahoma"/>
              </a:rPr>
              <a:t>    </a:t>
            </a:r>
            <a:endParaRPr lang="en-US" sz="2000" dirty="0">
              <a:latin typeface="Tahoma"/>
              <a:cs typeface="Tahoma"/>
            </a:endParaRPr>
          </a:p>
        </p:txBody>
      </p:sp>
      <p:pic>
        <p:nvPicPr>
          <p:cNvPr id="91" name="Picture 2"/>
          <p:cNvPicPr>
            <a:picLocks noChangeAspect="1" noChangeArrowheads="1"/>
          </p:cNvPicPr>
          <p:nvPr/>
        </p:nvPicPr>
        <p:blipFill>
          <a:blip r:embed="rId19" cstate="print"/>
          <a:srcRect/>
          <a:stretch>
            <a:fillRect/>
          </a:stretch>
        </p:blipFill>
        <p:spPr bwMode="auto">
          <a:xfrm>
            <a:off x="8514078" y="30998319"/>
            <a:ext cx="8068153" cy="5883992"/>
          </a:xfrm>
          <a:prstGeom prst="rect">
            <a:avLst/>
          </a:prstGeom>
          <a:noFill/>
          <a:ln w="9525">
            <a:noFill/>
            <a:miter lim="800000"/>
            <a:headEnd/>
            <a:tailEnd/>
          </a:ln>
        </p:spPr>
      </p:pic>
      <p:sp>
        <p:nvSpPr>
          <p:cNvPr id="92" name="TextBox 91"/>
          <p:cNvSpPr txBox="1"/>
          <p:nvPr/>
        </p:nvSpPr>
        <p:spPr>
          <a:xfrm>
            <a:off x="17100271" y="31680672"/>
            <a:ext cx="2453760" cy="307777"/>
          </a:xfrm>
          <a:prstGeom prst="rect">
            <a:avLst/>
          </a:prstGeom>
          <a:noFill/>
        </p:spPr>
        <p:txBody>
          <a:bodyPr wrap="square" rtlCol="0">
            <a:spAutoFit/>
          </a:bodyPr>
          <a:lstStyle/>
          <a:p>
            <a:r>
              <a:rPr lang="en-US" sz="1400" dirty="0" smtClean="0"/>
              <a:t>(In the form “Components”) </a:t>
            </a:r>
            <a:endParaRPr lang="en-US" sz="1400" dirty="0"/>
          </a:p>
        </p:txBody>
      </p:sp>
      <p:pic>
        <p:nvPicPr>
          <p:cNvPr id="93" name="Picture 4"/>
          <p:cNvPicPr>
            <a:picLocks noChangeAspect="1" noChangeArrowheads="1"/>
          </p:cNvPicPr>
          <p:nvPr/>
        </p:nvPicPr>
        <p:blipFill>
          <a:blip r:embed="rId20" cstate="print"/>
          <a:srcRect/>
          <a:stretch>
            <a:fillRect/>
          </a:stretch>
        </p:blipFill>
        <p:spPr bwMode="auto">
          <a:xfrm>
            <a:off x="16811022" y="31303119"/>
            <a:ext cx="2005925" cy="379499"/>
          </a:xfrm>
          <a:prstGeom prst="rect">
            <a:avLst/>
          </a:prstGeom>
          <a:noFill/>
          <a:ln w="9525">
            <a:noFill/>
            <a:miter lim="800000"/>
            <a:headEnd/>
            <a:tailEnd/>
          </a:ln>
        </p:spPr>
      </p:pic>
      <p:pic>
        <p:nvPicPr>
          <p:cNvPr id="94" name="Picture 5"/>
          <p:cNvPicPr>
            <a:picLocks noChangeAspect="1" noChangeArrowheads="1"/>
          </p:cNvPicPr>
          <p:nvPr/>
        </p:nvPicPr>
        <p:blipFill>
          <a:blip r:embed="rId21" cstate="print"/>
          <a:srcRect/>
          <a:stretch>
            <a:fillRect/>
          </a:stretch>
        </p:blipFill>
        <p:spPr bwMode="auto">
          <a:xfrm>
            <a:off x="16811023" y="32141320"/>
            <a:ext cx="2035704" cy="431816"/>
          </a:xfrm>
          <a:prstGeom prst="rect">
            <a:avLst/>
          </a:prstGeom>
          <a:noFill/>
          <a:ln w="9525">
            <a:noFill/>
            <a:miter lim="800000"/>
            <a:headEnd/>
            <a:tailEnd/>
          </a:ln>
        </p:spPr>
      </p:pic>
      <p:sp>
        <p:nvSpPr>
          <p:cNvPr id="95" name="TextBox 94"/>
          <p:cNvSpPr txBox="1"/>
          <p:nvPr/>
        </p:nvSpPr>
        <p:spPr>
          <a:xfrm>
            <a:off x="17176471" y="32544768"/>
            <a:ext cx="2377560" cy="307777"/>
          </a:xfrm>
          <a:prstGeom prst="rect">
            <a:avLst/>
          </a:prstGeom>
          <a:noFill/>
        </p:spPr>
        <p:txBody>
          <a:bodyPr wrap="square" rtlCol="0">
            <a:spAutoFit/>
          </a:bodyPr>
          <a:lstStyle/>
          <a:p>
            <a:r>
              <a:rPr lang="en-US" sz="1400" dirty="0" smtClean="0"/>
              <a:t>(In the form “Components”) </a:t>
            </a:r>
            <a:endParaRPr lang="en-US" sz="1400" dirty="0"/>
          </a:p>
        </p:txBody>
      </p:sp>
      <p:pic>
        <p:nvPicPr>
          <p:cNvPr id="96" name="Picture 6"/>
          <p:cNvPicPr>
            <a:picLocks noChangeAspect="1" noChangeArrowheads="1"/>
          </p:cNvPicPr>
          <p:nvPr/>
        </p:nvPicPr>
        <p:blipFill>
          <a:blip r:embed="rId22" cstate="print"/>
          <a:srcRect/>
          <a:stretch>
            <a:fillRect/>
          </a:stretch>
        </p:blipFill>
        <p:spPr bwMode="auto">
          <a:xfrm>
            <a:off x="16843071" y="36210007"/>
            <a:ext cx="4615960" cy="1228999"/>
          </a:xfrm>
          <a:prstGeom prst="rect">
            <a:avLst/>
          </a:prstGeom>
          <a:noFill/>
          <a:ln w="9525">
            <a:noFill/>
            <a:miter lim="800000"/>
            <a:headEnd/>
            <a:tailEnd/>
          </a:ln>
        </p:spPr>
      </p:pic>
      <p:pic>
        <p:nvPicPr>
          <p:cNvPr id="104" name="Picture 2"/>
          <p:cNvPicPr>
            <a:picLocks noChangeAspect="1" noChangeArrowheads="1"/>
          </p:cNvPicPr>
          <p:nvPr/>
        </p:nvPicPr>
        <p:blipFill>
          <a:blip r:embed="rId23" cstate="print"/>
          <a:srcRect/>
          <a:stretch>
            <a:fillRect/>
          </a:stretch>
        </p:blipFill>
        <p:spPr bwMode="auto">
          <a:xfrm>
            <a:off x="5857633" y="35265519"/>
            <a:ext cx="2098867" cy="1202167"/>
          </a:xfrm>
          <a:prstGeom prst="rect">
            <a:avLst/>
          </a:prstGeom>
          <a:noFill/>
          <a:ln w="9525">
            <a:noFill/>
            <a:miter lim="800000"/>
            <a:headEnd/>
            <a:tailEnd/>
          </a:ln>
        </p:spPr>
      </p:pic>
      <p:pic>
        <p:nvPicPr>
          <p:cNvPr id="105" name="Picture 3"/>
          <p:cNvPicPr>
            <a:picLocks noChangeAspect="1" noChangeArrowheads="1"/>
          </p:cNvPicPr>
          <p:nvPr/>
        </p:nvPicPr>
        <p:blipFill>
          <a:blip r:embed="rId24" cstate="print"/>
          <a:srcRect/>
          <a:stretch>
            <a:fillRect/>
          </a:stretch>
        </p:blipFill>
        <p:spPr bwMode="auto">
          <a:xfrm>
            <a:off x="5838031" y="36545748"/>
            <a:ext cx="2124895" cy="1234371"/>
          </a:xfrm>
          <a:prstGeom prst="rect">
            <a:avLst/>
          </a:prstGeom>
          <a:noFill/>
          <a:ln w="9525">
            <a:noFill/>
            <a:miter lim="800000"/>
            <a:headEnd/>
            <a:tailEnd/>
          </a:ln>
        </p:spPr>
      </p:pic>
      <p:cxnSp>
        <p:nvCxnSpPr>
          <p:cNvPr id="106" name="Straight Arrow Connector 105"/>
          <p:cNvCxnSpPr/>
          <p:nvPr/>
        </p:nvCxnSpPr>
        <p:spPr>
          <a:xfrm rot="10800000">
            <a:off x="7971633" y="35722719"/>
            <a:ext cx="838199" cy="762000"/>
          </a:xfrm>
          <a:prstGeom prst="straightConnector1">
            <a:avLst/>
          </a:prstGeom>
          <a:ln>
            <a:solidFill>
              <a:srgbClr val="7030A0"/>
            </a:solidFill>
            <a:tailEnd type="arrow"/>
          </a:ln>
        </p:spPr>
        <p:style>
          <a:lnRef idx="2">
            <a:schemeClr val="accent1"/>
          </a:lnRef>
          <a:fillRef idx="0">
            <a:schemeClr val="accent1"/>
          </a:fillRef>
          <a:effectRef idx="1">
            <a:schemeClr val="accent1"/>
          </a:effectRef>
          <a:fontRef idx="minor">
            <a:schemeClr val="tx1"/>
          </a:fontRef>
        </p:style>
      </p:cxnSp>
      <p:pic>
        <p:nvPicPr>
          <p:cNvPr id="107" name="Picture 2"/>
          <p:cNvPicPr>
            <a:picLocks noChangeAspect="1" noChangeArrowheads="1"/>
          </p:cNvPicPr>
          <p:nvPr/>
        </p:nvPicPr>
        <p:blipFill>
          <a:blip r:embed="rId25" cstate="print"/>
          <a:srcRect/>
          <a:stretch>
            <a:fillRect/>
          </a:stretch>
        </p:blipFill>
        <p:spPr bwMode="auto">
          <a:xfrm>
            <a:off x="7509783" y="31561807"/>
            <a:ext cx="2062048" cy="3060575"/>
          </a:xfrm>
          <a:prstGeom prst="rect">
            <a:avLst/>
          </a:prstGeom>
          <a:noFill/>
          <a:ln w="9525">
            <a:noFill/>
            <a:miter lim="800000"/>
            <a:headEnd/>
            <a:tailEnd/>
          </a:ln>
        </p:spPr>
      </p:pic>
      <p:cxnSp>
        <p:nvCxnSpPr>
          <p:cNvPr id="108" name="Straight Arrow Connector 107"/>
          <p:cNvCxnSpPr/>
          <p:nvPr/>
        </p:nvCxnSpPr>
        <p:spPr>
          <a:xfrm>
            <a:off x="13686631" y="35905207"/>
            <a:ext cx="3200400" cy="457200"/>
          </a:xfrm>
          <a:prstGeom prst="straightConnector1">
            <a:avLst/>
          </a:prstGeom>
          <a:ln>
            <a:solidFill>
              <a:srgbClr val="7030A0"/>
            </a:solidFill>
            <a:tailEnd type="arrow"/>
          </a:ln>
        </p:spPr>
        <p:style>
          <a:lnRef idx="2">
            <a:schemeClr val="accent1"/>
          </a:lnRef>
          <a:fillRef idx="0">
            <a:schemeClr val="accent1"/>
          </a:fillRef>
          <a:effectRef idx="1">
            <a:schemeClr val="accent1"/>
          </a:effectRef>
          <a:fontRef idx="minor">
            <a:schemeClr val="tx1"/>
          </a:fontRef>
        </p:style>
      </p:cxnSp>
      <p:cxnSp>
        <p:nvCxnSpPr>
          <p:cNvPr id="109" name="Straight Arrow Connector 108"/>
          <p:cNvCxnSpPr/>
          <p:nvPr/>
        </p:nvCxnSpPr>
        <p:spPr>
          <a:xfrm>
            <a:off x="13686631" y="36280055"/>
            <a:ext cx="3200400" cy="433264"/>
          </a:xfrm>
          <a:prstGeom prst="straightConnector1">
            <a:avLst/>
          </a:prstGeom>
          <a:ln>
            <a:solidFill>
              <a:srgbClr val="7030A0"/>
            </a:solidFill>
            <a:tailEnd type="arrow"/>
          </a:ln>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p:nvPr/>
        </p:nvCxnSpPr>
        <p:spPr>
          <a:xfrm flipV="1">
            <a:off x="14372431" y="31760319"/>
            <a:ext cx="2667000" cy="2468488"/>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12" name="Straight Arrow Connector 111"/>
          <p:cNvCxnSpPr/>
          <p:nvPr/>
        </p:nvCxnSpPr>
        <p:spPr>
          <a:xfrm flipV="1">
            <a:off x="14372431" y="32446119"/>
            <a:ext cx="2362200" cy="205740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14" name="Straight Arrow Connector 113"/>
          <p:cNvCxnSpPr/>
          <p:nvPr/>
        </p:nvCxnSpPr>
        <p:spPr>
          <a:xfrm rot="10800000" flipV="1">
            <a:off x="9594199" y="32247606"/>
            <a:ext cx="3101832" cy="118865"/>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pic>
        <p:nvPicPr>
          <p:cNvPr id="116" name="Picture 4"/>
          <p:cNvPicPr>
            <a:picLocks noChangeAspect="1" noChangeArrowheads="1"/>
          </p:cNvPicPr>
          <p:nvPr/>
        </p:nvPicPr>
        <p:blipFill>
          <a:blip r:embed="rId26" cstate="print"/>
          <a:srcRect/>
          <a:stretch>
            <a:fillRect/>
          </a:stretch>
        </p:blipFill>
        <p:spPr bwMode="auto">
          <a:xfrm>
            <a:off x="16777215" y="33238207"/>
            <a:ext cx="3767416" cy="2671526"/>
          </a:xfrm>
          <a:prstGeom prst="rect">
            <a:avLst/>
          </a:prstGeom>
          <a:noFill/>
          <a:ln w="9525">
            <a:noFill/>
            <a:miter lim="800000"/>
            <a:headEnd/>
            <a:tailEnd/>
          </a:ln>
        </p:spPr>
      </p:pic>
      <p:cxnSp>
        <p:nvCxnSpPr>
          <p:cNvPr id="186" name="Straight Arrow Connector 185"/>
          <p:cNvCxnSpPr/>
          <p:nvPr/>
        </p:nvCxnSpPr>
        <p:spPr>
          <a:xfrm rot="10800000" flipV="1">
            <a:off x="7971631" y="36484719"/>
            <a:ext cx="870442" cy="609600"/>
          </a:xfrm>
          <a:prstGeom prst="straightConnector1">
            <a:avLst/>
          </a:prstGeom>
          <a:ln>
            <a:solidFill>
              <a:srgbClr val="7030A0"/>
            </a:solidFill>
            <a:tailEnd type="arrow"/>
          </a:ln>
        </p:spPr>
        <p:style>
          <a:lnRef idx="2">
            <a:schemeClr val="accent1"/>
          </a:lnRef>
          <a:fillRef idx="0">
            <a:schemeClr val="accent1"/>
          </a:fillRef>
          <a:effectRef idx="1">
            <a:schemeClr val="accent1"/>
          </a:effectRef>
          <a:fontRef idx="minor">
            <a:schemeClr val="tx1"/>
          </a:fontRef>
        </p:style>
      </p:cxnSp>
      <p:sp>
        <p:nvSpPr>
          <p:cNvPr id="196" name="TextBox 195"/>
          <p:cNvSpPr txBox="1"/>
          <p:nvPr/>
        </p:nvSpPr>
        <p:spPr>
          <a:xfrm>
            <a:off x="3632223" y="24323313"/>
            <a:ext cx="4419600" cy="1754326"/>
          </a:xfrm>
          <a:prstGeom prst="rect">
            <a:avLst/>
          </a:prstGeom>
          <a:noFill/>
        </p:spPr>
        <p:txBody>
          <a:bodyPr wrap="square" rtlCol="0">
            <a:spAutoFit/>
          </a:bodyPr>
          <a:lstStyle/>
          <a:p>
            <a:pPr lvl="0"/>
            <a:r>
              <a:rPr lang="en-AU" sz="1800" b="1" dirty="0" smtClean="0">
                <a:latin typeface="Tahoma" pitchFamily="34" charset="0"/>
                <a:cs typeface="Tahoma" pitchFamily="34" charset="0"/>
              </a:rPr>
              <a:t>for general waveguide</a:t>
            </a:r>
            <a:r>
              <a:rPr lang="en-AU" sz="1800" dirty="0" smtClean="0">
                <a:latin typeface="Tahoma" pitchFamily="34" charset="0"/>
                <a:cs typeface="Tahoma" pitchFamily="34" charset="0"/>
              </a:rPr>
              <a:t>: </a:t>
            </a:r>
          </a:p>
          <a:p>
            <a:pPr lvl="0"/>
            <a:r>
              <a:rPr lang="en-AU" sz="1800" dirty="0" smtClean="0">
                <a:latin typeface="Tahoma" pitchFamily="34" charset="0"/>
                <a:cs typeface="Tahoma" pitchFamily="34" charset="0"/>
              </a:rPr>
              <a:t>P</a:t>
            </a:r>
            <a:r>
              <a:rPr lang="en-AU" sz="1600" dirty="0" smtClean="0">
                <a:latin typeface="Tahoma" pitchFamily="34" charset="0"/>
                <a:cs typeface="Tahoma" pitchFamily="34" charset="0"/>
              </a:rPr>
              <a:t>eak</a:t>
            </a:r>
            <a:r>
              <a:rPr lang="en-AU" sz="1800" dirty="0" smtClean="0">
                <a:latin typeface="Tahoma" pitchFamily="34" charset="0"/>
                <a:cs typeface="Tahoma" pitchFamily="34" charset="0"/>
              </a:rPr>
              <a:t> Power=200 MW, Average=3 KW</a:t>
            </a:r>
            <a:endParaRPr lang="en-US" sz="1800" dirty="0" smtClean="0">
              <a:latin typeface="Tahoma" pitchFamily="34" charset="0"/>
              <a:cs typeface="Tahoma" pitchFamily="34" charset="0"/>
            </a:endParaRPr>
          </a:p>
          <a:p>
            <a:r>
              <a:rPr lang="en-GB" sz="1800" b="1" dirty="0" smtClean="0">
                <a:latin typeface="Tahoma" pitchFamily="34" charset="0"/>
                <a:cs typeface="Tahoma" pitchFamily="34" charset="0"/>
              </a:rPr>
              <a:t>for diagnostic waveguide:</a:t>
            </a:r>
            <a:r>
              <a:rPr lang="en-GB" sz="1800" dirty="0" smtClean="0">
                <a:latin typeface="Tahoma" pitchFamily="34" charset="0"/>
                <a:cs typeface="Tahoma" pitchFamily="34" charset="0"/>
              </a:rPr>
              <a:t> </a:t>
            </a:r>
          </a:p>
          <a:p>
            <a:r>
              <a:rPr lang="en-GB" sz="1800" dirty="0" smtClean="0">
                <a:latin typeface="Tahoma" pitchFamily="34" charset="0"/>
                <a:cs typeface="Tahoma" pitchFamily="34" charset="0"/>
              </a:rPr>
              <a:t>P</a:t>
            </a:r>
            <a:r>
              <a:rPr lang="en-GB" sz="1600" dirty="0" smtClean="0">
                <a:latin typeface="Tahoma" pitchFamily="34" charset="0"/>
                <a:cs typeface="Tahoma" pitchFamily="34" charset="0"/>
              </a:rPr>
              <a:t>eak</a:t>
            </a:r>
            <a:r>
              <a:rPr lang="en-GB" sz="1800" dirty="0" smtClean="0">
                <a:latin typeface="Tahoma" pitchFamily="34" charset="0"/>
                <a:cs typeface="Tahoma" pitchFamily="34" charset="0"/>
              </a:rPr>
              <a:t> Power=2 KW, Average Power=30 </a:t>
            </a:r>
            <a:r>
              <a:rPr lang="en-GB" sz="1800" dirty="0" err="1" smtClean="0">
                <a:latin typeface="Tahoma" pitchFamily="34" charset="0"/>
                <a:cs typeface="Tahoma" pitchFamily="34" charset="0"/>
              </a:rPr>
              <a:t>mW</a:t>
            </a:r>
            <a:r>
              <a:rPr lang="en-GB" sz="1600" dirty="0" smtClean="0">
                <a:latin typeface="Tahoma" pitchFamily="34" charset="0"/>
                <a:cs typeface="Tahoma" pitchFamily="34" charset="0"/>
              </a:rPr>
              <a:t>.</a:t>
            </a:r>
            <a:r>
              <a:rPr lang="en-US" sz="1600" dirty="0" smtClean="0">
                <a:latin typeface="Tahoma" pitchFamily="34" charset="0"/>
                <a:cs typeface="Tahoma" pitchFamily="34" charset="0"/>
              </a:rPr>
              <a:t>   </a:t>
            </a:r>
          </a:p>
          <a:p>
            <a:endParaRPr lang="en-US" sz="1800" dirty="0">
              <a:latin typeface="Tahoma"/>
              <a:cs typeface="Tahoma"/>
            </a:endParaRPr>
          </a:p>
        </p:txBody>
      </p:sp>
      <p:sp>
        <p:nvSpPr>
          <p:cNvPr id="103" name="TextBox 102"/>
          <p:cNvSpPr txBox="1"/>
          <p:nvPr/>
        </p:nvSpPr>
        <p:spPr>
          <a:xfrm>
            <a:off x="22335231" y="13071193"/>
            <a:ext cx="6912768" cy="477054"/>
          </a:xfrm>
          <a:prstGeom prst="rect">
            <a:avLst/>
          </a:prstGeom>
          <a:noFill/>
        </p:spPr>
        <p:txBody>
          <a:bodyPr wrap="square" rtlCol="0">
            <a:spAutoFit/>
          </a:bodyPr>
          <a:lstStyle/>
          <a:p>
            <a:r>
              <a:rPr lang="en-US" sz="2400" b="1" dirty="0" smtClean="0">
                <a:latin typeface="Tahoma" pitchFamily="34" charset="0"/>
                <a:cs typeface="Tahoma" pitchFamily="34" charset="0"/>
              </a:rPr>
              <a:t>Attenuator </a:t>
            </a:r>
            <a:endParaRPr lang="en-US" sz="2400" b="1" dirty="0">
              <a:latin typeface="Tahoma" pitchFamily="34" charset="0"/>
              <a:cs typeface="Tahoma" pitchFamily="34" charset="0"/>
            </a:endParaRPr>
          </a:p>
        </p:txBody>
      </p:sp>
      <p:pic>
        <p:nvPicPr>
          <p:cNvPr id="2" name="Picture 21"/>
          <p:cNvPicPr>
            <a:picLocks noChangeAspect="1" noChangeArrowheads="1"/>
          </p:cNvPicPr>
          <p:nvPr/>
        </p:nvPicPr>
        <p:blipFill>
          <a:blip r:embed="rId27" cstate="print"/>
          <a:srcRect/>
          <a:stretch>
            <a:fillRect/>
          </a:stretch>
        </p:blipFill>
        <p:spPr bwMode="auto">
          <a:xfrm>
            <a:off x="4405239" y="27661815"/>
            <a:ext cx="3419475" cy="1743075"/>
          </a:xfrm>
          <a:prstGeom prst="rect">
            <a:avLst/>
          </a:prstGeom>
          <a:noFill/>
          <a:ln w="9525">
            <a:noFill/>
            <a:miter lim="800000"/>
            <a:headEnd/>
            <a:tailEnd/>
          </a:ln>
        </p:spPr>
      </p:pic>
      <p:sp>
        <p:nvSpPr>
          <p:cNvPr id="117" name="TextBox 116"/>
          <p:cNvSpPr txBox="1"/>
          <p:nvPr/>
        </p:nvSpPr>
        <p:spPr>
          <a:xfrm>
            <a:off x="732832" y="27733823"/>
            <a:ext cx="3456384" cy="923330"/>
          </a:xfrm>
          <a:prstGeom prst="rect">
            <a:avLst/>
          </a:prstGeom>
          <a:noFill/>
        </p:spPr>
        <p:txBody>
          <a:bodyPr wrap="square" rtlCol="0">
            <a:spAutoFit/>
          </a:bodyPr>
          <a:lstStyle/>
          <a:p>
            <a:pPr algn="just"/>
            <a:r>
              <a:rPr lang="en-US" sz="1800" dirty="0" smtClean="0">
                <a:latin typeface="Tahoma" pitchFamily="34" charset="0"/>
                <a:cs typeface="Tahoma" pitchFamily="34" charset="0"/>
              </a:rPr>
              <a:t>The prototype of DC from </a:t>
            </a:r>
            <a:r>
              <a:rPr lang="en-US" sz="1800" dirty="0" err="1" smtClean="0">
                <a:latin typeface="Tahoma" pitchFamily="34" charset="0"/>
                <a:cs typeface="Tahoma" pitchFamily="34" charset="0"/>
              </a:rPr>
              <a:t>Cobham</a:t>
            </a:r>
            <a:r>
              <a:rPr lang="en-US" sz="1800" dirty="0" smtClean="0">
                <a:latin typeface="Tahoma" pitchFamily="34" charset="0"/>
                <a:cs typeface="Tahoma" pitchFamily="34" charset="0"/>
              </a:rPr>
              <a:t> is ready and will be delivered at CERN in few days. </a:t>
            </a:r>
          </a:p>
        </p:txBody>
      </p:sp>
      <p:pic>
        <p:nvPicPr>
          <p:cNvPr id="1047" name="Picture 23"/>
          <p:cNvPicPr>
            <a:picLocks noChangeAspect="1" noChangeArrowheads="1"/>
          </p:cNvPicPr>
          <p:nvPr/>
        </p:nvPicPr>
        <p:blipFill>
          <a:blip r:embed="rId28" cstate="print"/>
          <a:srcRect/>
          <a:stretch>
            <a:fillRect/>
          </a:stretch>
        </p:blipFill>
        <p:spPr bwMode="auto">
          <a:xfrm>
            <a:off x="10798360" y="12324111"/>
            <a:ext cx="6208279" cy="4392488"/>
          </a:xfrm>
          <a:prstGeom prst="rect">
            <a:avLst/>
          </a:prstGeom>
          <a:noFill/>
          <a:ln w="9525">
            <a:noFill/>
            <a:miter lim="800000"/>
            <a:headEnd/>
            <a:tailEnd/>
          </a:ln>
        </p:spPr>
      </p:pic>
      <p:sp>
        <p:nvSpPr>
          <p:cNvPr id="118" name="TextBox 117"/>
          <p:cNvSpPr txBox="1"/>
          <p:nvPr/>
        </p:nvSpPr>
        <p:spPr>
          <a:xfrm>
            <a:off x="17366679" y="13116199"/>
            <a:ext cx="4104456" cy="369332"/>
          </a:xfrm>
          <a:prstGeom prst="rect">
            <a:avLst/>
          </a:prstGeom>
          <a:noFill/>
        </p:spPr>
        <p:txBody>
          <a:bodyPr wrap="square" rtlCol="0">
            <a:spAutoFit/>
          </a:bodyPr>
          <a:lstStyle/>
          <a:p>
            <a:pPr algn="r"/>
            <a:r>
              <a:rPr lang="en-US" sz="1800" i="1" dirty="0" smtClean="0">
                <a:latin typeface="Tahoma" pitchFamily="34" charset="0"/>
                <a:cs typeface="Tahoma" pitchFamily="34" charset="0"/>
              </a:rPr>
              <a:t>CDD # CLIALOAD0033</a:t>
            </a:r>
            <a:r>
              <a:rPr lang="en-US" sz="1800" dirty="0" smtClean="0">
                <a:latin typeface="Tahoma" pitchFamily="34" charset="0"/>
                <a:cs typeface="Tahoma" pitchFamily="34" charset="0"/>
              </a:rPr>
              <a:t> [</a:t>
            </a:r>
            <a:r>
              <a:rPr lang="en-US" sz="1800" dirty="0" smtClean="0">
                <a:solidFill>
                  <a:srgbClr val="FF0000"/>
                </a:solidFill>
                <a:latin typeface="Tahoma" pitchFamily="34" charset="0"/>
                <a:cs typeface="Tahoma" pitchFamily="34" charset="0"/>
              </a:rPr>
              <a:t>4</a:t>
            </a:r>
            <a:r>
              <a:rPr lang="en-US" sz="1800" i="1" dirty="0" smtClean="0">
                <a:latin typeface="Tahoma" pitchFamily="34" charset="0"/>
                <a:cs typeface="Tahoma" pitchFamily="34" charset="0"/>
              </a:rPr>
              <a:t>], assembly   </a:t>
            </a:r>
            <a:endParaRPr lang="en-US" sz="1800" i="1" dirty="0">
              <a:latin typeface="Tahoma" pitchFamily="34" charset="0"/>
              <a:cs typeface="Tahoma" pitchFamily="34" charset="0"/>
            </a:endParaRPr>
          </a:p>
        </p:txBody>
      </p:sp>
      <p:sp>
        <p:nvSpPr>
          <p:cNvPr id="119" name="TextBox 118"/>
          <p:cNvSpPr txBox="1"/>
          <p:nvPr/>
        </p:nvSpPr>
        <p:spPr>
          <a:xfrm>
            <a:off x="17078647" y="16676529"/>
            <a:ext cx="4464496" cy="400110"/>
          </a:xfrm>
          <a:prstGeom prst="rect">
            <a:avLst/>
          </a:prstGeom>
          <a:noFill/>
        </p:spPr>
        <p:txBody>
          <a:bodyPr wrap="square" rtlCol="0">
            <a:spAutoFit/>
          </a:bodyPr>
          <a:lstStyle/>
          <a:p>
            <a:pPr algn="just">
              <a:buFont typeface="Arial" pitchFamily="34" charset="0"/>
              <a:buChar char="•"/>
            </a:pPr>
            <a:r>
              <a:rPr lang="en-GB" sz="2000" dirty="0" smtClean="0">
                <a:latin typeface="Tahoma" pitchFamily="34" charset="0"/>
                <a:cs typeface="Tahoma" pitchFamily="34" charset="0"/>
              </a:rPr>
              <a:t>the material is stainless steel SS430 </a:t>
            </a:r>
          </a:p>
        </p:txBody>
      </p:sp>
      <p:pic>
        <p:nvPicPr>
          <p:cNvPr id="1048" name="Picture 24"/>
          <p:cNvPicPr>
            <a:picLocks noChangeAspect="1" noChangeArrowheads="1"/>
          </p:cNvPicPr>
          <p:nvPr/>
        </p:nvPicPr>
        <p:blipFill>
          <a:blip r:embed="rId29" cstate="print"/>
          <a:srcRect/>
          <a:stretch>
            <a:fillRect/>
          </a:stretch>
        </p:blipFill>
        <p:spPr bwMode="auto">
          <a:xfrm>
            <a:off x="15540263" y="8651703"/>
            <a:ext cx="6035747" cy="4383196"/>
          </a:xfrm>
          <a:prstGeom prst="rect">
            <a:avLst/>
          </a:prstGeom>
          <a:noFill/>
          <a:ln w="9525">
            <a:noFill/>
            <a:miter lim="800000"/>
            <a:headEnd/>
            <a:tailEnd/>
          </a:ln>
        </p:spPr>
      </p:pic>
      <p:sp>
        <p:nvSpPr>
          <p:cNvPr id="120" name="TextBox 119"/>
          <p:cNvSpPr txBox="1"/>
          <p:nvPr/>
        </p:nvSpPr>
        <p:spPr>
          <a:xfrm>
            <a:off x="22329119" y="17084581"/>
            <a:ext cx="3402285" cy="369332"/>
          </a:xfrm>
          <a:prstGeom prst="rect">
            <a:avLst/>
          </a:prstGeom>
          <a:noFill/>
        </p:spPr>
        <p:txBody>
          <a:bodyPr wrap="square" rtlCol="0">
            <a:spAutoFit/>
          </a:bodyPr>
          <a:lstStyle/>
          <a:p>
            <a:r>
              <a:rPr lang="en-US" sz="1800" i="1" dirty="0" smtClean="0">
                <a:latin typeface="Tahoma" pitchFamily="34" charset="0"/>
                <a:cs typeface="Tahoma" pitchFamily="34" charset="0"/>
              </a:rPr>
              <a:t>CDD # CLIAVPA_0001 </a:t>
            </a:r>
            <a:r>
              <a:rPr lang="en-US" sz="1800" dirty="0" smtClean="0">
                <a:latin typeface="Tahoma" pitchFamily="34" charset="0"/>
                <a:cs typeface="Tahoma" pitchFamily="34" charset="0"/>
              </a:rPr>
              <a:t>[</a:t>
            </a:r>
            <a:r>
              <a:rPr lang="en-US" sz="1800" dirty="0" smtClean="0">
                <a:solidFill>
                  <a:srgbClr val="FF0000"/>
                </a:solidFill>
                <a:latin typeface="Tahoma" pitchFamily="34" charset="0"/>
                <a:cs typeface="Tahoma" pitchFamily="34" charset="0"/>
              </a:rPr>
              <a:t>4</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pic>
        <p:nvPicPr>
          <p:cNvPr id="121" name="Picture 120" descr="Attenuator.JPG"/>
          <p:cNvPicPr>
            <a:picLocks noChangeAspect="1"/>
          </p:cNvPicPr>
          <p:nvPr/>
        </p:nvPicPr>
        <p:blipFill>
          <a:blip r:embed="rId30" cstate="print"/>
          <a:srcRect l="1705" t="6818" b="18182"/>
          <a:stretch>
            <a:fillRect/>
          </a:stretch>
        </p:blipFill>
        <p:spPr>
          <a:xfrm>
            <a:off x="22401127" y="14700375"/>
            <a:ext cx="4182576" cy="2393497"/>
          </a:xfrm>
          <a:prstGeom prst="rect">
            <a:avLst/>
          </a:prstGeom>
        </p:spPr>
      </p:pic>
      <p:sp>
        <p:nvSpPr>
          <p:cNvPr id="122" name="TextBox 121"/>
          <p:cNvSpPr txBox="1"/>
          <p:nvPr/>
        </p:nvSpPr>
        <p:spPr>
          <a:xfrm>
            <a:off x="10873515" y="10928664"/>
            <a:ext cx="3623556" cy="1323439"/>
          </a:xfrm>
          <a:prstGeom prst="rect">
            <a:avLst/>
          </a:prstGeom>
          <a:noFill/>
        </p:spPr>
        <p:txBody>
          <a:bodyPr wrap="none" rtlCol="0">
            <a:spAutoFit/>
          </a:bodyPr>
          <a:lstStyle/>
          <a:p>
            <a:r>
              <a:rPr lang="en-GB" sz="2000" b="1" dirty="0" smtClean="0">
                <a:latin typeface="Tahoma" pitchFamily="34" charset="0"/>
                <a:cs typeface="Tahoma" pitchFamily="34" charset="0"/>
              </a:rPr>
              <a:t> Tolerance</a:t>
            </a:r>
          </a:p>
          <a:p>
            <a:pPr algn="just">
              <a:buFont typeface="Arial" pitchFamily="34" charset="0"/>
              <a:buChar char="•"/>
            </a:pPr>
            <a:r>
              <a:rPr lang="en-GB" sz="2000" dirty="0" smtClean="0">
                <a:latin typeface="Tahoma" pitchFamily="34" charset="0"/>
                <a:cs typeface="Tahoma" pitchFamily="34" charset="0"/>
              </a:rPr>
              <a:t> cell shape accuracy 0.01 mm</a:t>
            </a:r>
          </a:p>
          <a:p>
            <a:pPr algn="just">
              <a:buFont typeface="Arial" pitchFamily="34" charset="0"/>
              <a:buChar char="•"/>
            </a:pPr>
            <a:r>
              <a:rPr lang="en-GB" sz="2000" dirty="0" smtClean="0">
                <a:latin typeface="Tahoma" pitchFamily="34" charset="0"/>
                <a:cs typeface="Tahoma" pitchFamily="34" charset="0"/>
              </a:rPr>
              <a:t> flatness accuracy 0.01 mm</a:t>
            </a:r>
          </a:p>
          <a:p>
            <a:pPr algn="just">
              <a:buFont typeface="Arial" pitchFamily="34" charset="0"/>
              <a:buChar char="•"/>
            </a:pPr>
            <a:r>
              <a:rPr lang="en-GB" sz="2000" dirty="0" smtClean="0">
                <a:latin typeface="Tahoma" pitchFamily="34" charset="0"/>
                <a:cs typeface="Tahoma" pitchFamily="34" charset="0"/>
              </a:rPr>
              <a:t> cell shape roughness Ra 0.4.</a:t>
            </a:r>
            <a:endParaRPr lang="en-US" sz="2000" dirty="0" smtClean="0">
              <a:latin typeface="Tahoma" pitchFamily="34" charset="0"/>
              <a:cs typeface="Tahoma" pitchFamily="34" charset="0"/>
            </a:endParaRPr>
          </a:p>
        </p:txBody>
      </p:sp>
      <p:sp>
        <p:nvSpPr>
          <p:cNvPr id="123" name="TextBox 122"/>
          <p:cNvSpPr txBox="1"/>
          <p:nvPr/>
        </p:nvSpPr>
        <p:spPr>
          <a:xfrm>
            <a:off x="22329119" y="13500046"/>
            <a:ext cx="6552728" cy="1200329"/>
          </a:xfrm>
          <a:prstGeom prst="rect">
            <a:avLst/>
          </a:prstGeom>
          <a:noFill/>
        </p:spPr>
        <p:txBody>
          <a:bodyPr wrap="square" rtlCol="0">
            <a:spAutoFit/>
          </a:bodyPr>
          <a:lstStyle/>
          <a:p>
            <a:r>
              <a:rPr lang="en-US" sz="1800" b="1" dirty="0" smtClean="0">
                <a:latin typeface="Tahoma" pitchFamily="34" charset="0"/>
                <a:cs typeface="Tahoma" pitchFamily="34" charset="0"/>
              </a:rPr>
              <a:t>Technical requirements:</a:t>
            </a:r>
          </a:p>
          <a:p>
            <a:pPr lvl="0"/>
            <a:r>
              <a:rPr lang="en-AU" sz="1800" dirty="0" smtClean="0"/>
              <a:t>X-band variable power attenuators are intended to operate with microwave radiation at frequency of 11.9942 GHz, 75 MV, pulse length of 30 ns and repetition frequency of 50 Hz. </a:t>
            </a:r>
            <a:endParaRPr lang="en-US" sz="1800" dirty="0" smtClean="0"/>
          </a:p>
        </p:txBody>
      </p:sp>
      <p:pic>
        <p:nvPicPr>
          <p:cNvPr id="2053" name="Picture 5"/>
          <p:cNvPicPr>
            <a:picLocks noChangeAspect="1" noChangeArrowheads="1"/>
          </p:cNvPicPr>
          <p:nvPr/>
        </p:nvPicPr>
        <p:blipFill>
          <a:blip r:embed="rId31" cstate="print"/>
          <a:srcRect/>
          <a:stretch>
            <a:fillRect/>
          </a:stretch>
        </p:blipFill>
        <p:spPr bwMode="auto">
          <a:xfrm>
            <a:off x="26174001" y="23171185"/>
            <a:ext cx="3218013" cy="2592288"/>
          </a:xfrm>
          <a:prstGeom prst="rect">
            <a:avLst/>
          </a:prstGeom>
          <a:noFill/>
          <a:ln w="9525">
            <a:noFill/>
            <a:miter lim="800000"/>
            <a:headEnd/>
            <a:tailEnd/>
          </a:ln>
        </p:spPr>
      </p:pic>
      <p:sp>
        <p:nvSpPr>
          <p:cNvPr id="125" name="TextBox 124"/>
          <p:cNvSpPr txBox="1"/>
          <p:nvPr/>
        </p:nvSpPr>
        <p:spPr>
          <a:xfrm>
            <a:off x="22335231" y="23963273"/>
            <a:ext cx="3456384" cy="1754326"/>
          </a:xfrm>
          <a:prstGeom prst="rect">
            <a:avLst/>
          </a:prstGeom>
          <a:noFill/>
        </p:spPr>
        <p:txBody>
          <a:bodyPr wrap="square" rtlCol="0">
            <a:spAutoFit/>
          </a:bodyPr>
          <a:lstStyle/>
          <a:p>
            <a:r>
              <a:rPr lang="en-US" sz="1800" b="1" dirty="0" smtClean="0">
                <a:latin typeface="Tahoma" pitchFamily="34" charset="0"/>
                <a:cs typeface="Tahoma" pitchFamily="34" charset="0"/>
              </a:rPr>
              <a:t>RF measurements </a:t>
            </a:r>
          </a:p>
          <a:p>
            <a:pPr algn="just"/>
            <a:r>
              <a:rPr lang="en-US" sz="1800" dirty="0" smtClean="0">
                <a:latin typeface="Tahoma" pitchFamily="34" charset="0"/>
                <a:cs typeface="Tahoma" pitchFamily="34" charset="0"/>
              </a:rPr>
              <a:t>Frequency: 11.992 GHz</a:t>
            </a:r>
          </a:p>
          <a:p>
            <a:pPr algn="r"/>
            <a:r>
              <a:rPr lang="en-US" sz="1800" dirty="0" smtClean="0">
                <a:latin typeface="Tahoma" pitchFamily="34" charset="0"/>
                <a:cs typeface="Tahoma" pitchFamily="34" charset="0"/>
              </a:rPr>
              <a:t>S12     1-3 port -3.05 dB</a:t>
            </a:r>
          </a:p>
          <a:p>
            <a:pPr algn="r"/>
            <a:r>
              <a:rPr lang="en-US" sz="1800" dirty="0" smtClean="0">
                <a:latin typeface="Tahoma" pitchFamily="34" charset="0"/>
                <a:cs typeface="Tahoma" pitchFamily="34" charset="0"/>
              </a:rPr>
              <a:t>          2-3 port -3.16 dB</a:t>
            </a:r>
          </a:p>
          <a:p>
            <a:pPr algn="r"/>
            <a:r>
              <a:rPr lang="en-US" sz="1800" dirty="0" smtClean="0">
                <a:latin typeface="Tahoma" pitchFamily="34" charset="0"/>
                <a:cs typeface="Tahoma" pitchFamily="34" charset="0"/>
              </a:rPr>
              <a:t>          1-4 port -3.10 dB</a:t>
            </a:r>
          </a:p>
          <a:p>
            <a:pPr algn="r"/>
            <a:r>
              <a:rPr lang="en-US" sz="1800" dirty="0" smtClean="0">
                <a:latin typeface="Tahoma" pitchFamily="34" charset="0"/>
                <a:cs typeface="Tahoma" pitchFamily="34" charset="0"/>
              </a:rPr>
              <a:t>          2-4 port -3.08 dB </a:t>
            </a:r>
          </a:p>
        </p:txBody>
      </p:sp>
      <p:sp>
        <p:nvSpPr>
          <p:cNvPr id="127" name="TextBox 126"/>
          <p:cNvSpPr txBox="1"/>
          <p:nvPr/>
        </p:nvSpPr>
        <p:spPr>
          <a:xfrm>
            <a:off x="22343615" y="20821055"/>
            <a:ext cx="3375992" cy="1754326"/>
          </a:xfrm>
          <a:prstGeom prst="rect">
            <a:avLst/>
          </a:prstGeom>
          <a:noFill/>
        </p:spPr>
        <p:txBody>
          <a:bodyPr wrap="square" rtlCol="0">
            <a:spAutoFit/>
          </a:bodyPr>
          <a:lstStyle/>
          <a:p>
            <a:r>
              <a:rPr lang="en-US" sz="1800" b="1" dirty="0" smtClean="0">
                <a:latin typeface="Tahoma" pitchFamily="34" charset="0"/>
                <a:cs typeface="Tahoma" pitchFamily="34" charset="0"/>
              </a:rPr>
              <a:t>RF measurements </a:t>
            </a:r>
          </a:p>
          <a:p>
            <a:pPr algn="just"/>
            <a:r>
              <a:rPr lang="en-US" sz="1800" dirty="0" smtClean="0">
                <a:latin typeface="Tahoma" pitchFamily="34" charset="0"/>
                <a:cs typeface="Tahoma" pitchFamily="34" charset="0"/>
              </a:rPr>
              <a:t>Frequency: 11.99 GHz</a:t>
            </a:r>
          </a:p>
          <a:p>
            <a:pPr algn="r"/>
            <a:r>
              <a:rPr lang="en-US" sz="1800" dirty="0" smtClean="0">
                <a:latin typeface="Tahoma" pitchFamily="34" charset="0"/>
                <a:cs typeface="Tahoma" pitchFamily="34" charset="0"/>
              </a:rPr>
              <a:t>              S11     1-2: -58.0 dB</a:t>
            </a:r>
          </a:p>
          <a:p>
            <a:pPr algn="r"/>
            <a:r>
              <a:rPr lang="en-US" sz="1800" dirty="0" smtClean="0">
                <a:latin typeface="Tahoma" pitchFamily="34" charset="0"/>
                <a:cs typeface="Tahoma" pitchFamily="34" charset="0"/>
              </a:rPr>
              <a:t>                        1-3: -60.3 dB</a:t>
            </a:r>
          </a:p>
          <a:p>
            <a:pPr algn="r"/>
            <a:r>
              <a:rPr lang="en-US" sz="1800" dirty="0" smtClean="0">
                <a:latin typeface="Tahoma" pitchFamily="34" charset="0"/>
                <a:cs typeface="Tahoma" pitchFamily="34" charset="0"/>
              </a:rPr>
              <a:t>              S12     1-2: -3.06 dB</a:t>
            </a:r>
          </a:p>
          <a:p>
            <a:pPr algn="r"/>
            <a:r>
              <a:rPr lang="en-US" sz="1800" dirty="0" smtClean="0">
                <a:latin typeface="Tahoma" pitchFamily="34" charset="0"/>
                <a:cs typeface="Tahoma" pitchFamily="34" charset="0"/>
              </a:rPr>
              <a:t>                        1-3: -3.02 dB</a:t>
            </a:r>
          </a:p>
        </p:txBody>
      </p:sp>
      <p:pic>
        <p:nvPicPr>
          <p:cNvPr id="2055" name="Picture 7"/>
          <p:cNvPicPr>
            <a:picLocks noChangeAspect="1" noChangeArrowheads="1"/>
          </p:cNvPicPr>
          <p:nvPr/>
        </p:nvPicPr>
        <p:blipFill>
          <a:blip r:embed="rId32" cstate="print"/>
          <a:srcRect/>
          <a:stretch>
            <a:fillRect/>
          </a:stretch>
        </p:blipFill>
        <p:spPr bwMode="auto">
          <a:xfrm>
            <a:off x="24927519" y="14815201"/>
            <a:ext cx="1656184" cy="1181318"/>
          </a:xfrm>
          <a:prstGeom prst="rect">
            <a:avLst/>
          </a:prstGeom>
          <a:noFill/>
          <a:ln w="9525">
            <a:noFill/>
            <a:miter lim="800000"/>
            <a:headEnd/>
            <a:tailEnd/>
          </a:ln>
        </p:spPr>
      </p:pic>
      <p:pic>
        <p:nvPicPr>
          <p:cNvPr id="2056" name="Picture 8"/>
          <p:cNvPicPr>
            <a:picLocks noChangeAspect="1" noChangeArrowheads="1"/>
          </p:cNvPicPr>
          <p:nvPr/>
        </p:nvPicPr>
        <p:blipFill>
          <a:blip r:embed="rId33" cstate="print"/>
          <a:srcRect/>
          <a:stretch>
            <a:fillRect/>
          </a:stretch>
        </p:blipFill>
        <p:spPr bwMode="auto">
          <a:xfrm>
            <a:off x="22335232" y="11085758"/>
            <a:ext cx="4536504" cy="1468416"/>
          </a:xfrm>
          <a:prstGeom prst="rect">
            <a:avLst/>
          </a:prstGeom>
          <a:noFill/>
          <a:ln w="9525">
            <a:noFill/>
            <a:miter lim="800000"/>
            <a:headEnd/>
            <a:tailEnd/>
          </a:ln>
        </p:spPr>
      </p:pic>
      <p:sp>
        <p:nvSpPr>
          <p:cNvPr id="128" name="TextBox 127"/>
          <p:cNvSpPr txBox="1"/>
          <p:nvPr/>
        </p:nvSpPr>
        <p:spPr>
          <a:xfrm>
            <a:off x="26871735" y="10883951"/>
            <a:ext cx="2520280" cy="369332"/>
          </a:xfrm>
          <a:prstGeom prst="rect">
            <a:avLst/>
          </a:prstGeom>
          <a:noFill/>
        </p:spPr>
        <p:txBody>
          <a:bodyPr wrap="square" rtlCol="0">
            <a:spAutoFit/>
          </a:bodyPr>
          <a:lstStyle/>
          <a:p>
            <a:r>
              <a:rPr lang="en-US" sz="1800" b="1" dirty="0" smtClean="0">
                <a:latin typeface="Tahoma" pitchFamily="34" charset="0"/>
                <a:cs typeface="Tahoma" pitchFamily="34" charset="0"/>
              </a:rPr>
              <a:t>RF measurements:</a:t>
            </a:r>
          </a:p>
        </p:txBody>
      </p:sp>
      <p:pic>
        <p:nvPicPr>
          <p:cNvPr id="2057" name="Picture 9"/>
          <p:cNvPicPr>
            <a:picLocks noChangeAspect="1" noChangeArrowheads="1"/>
          </p:cNvPicPr>
          <p:nvPr/>
        </p:nvPicPr>
        <p:blipFill>
          <a:blip r:embed="rId34" cstate="print"/>
          <a:srcRect/>
          <a:stretch>
            <a:fillRect/>
          </a:stretch>
        </p:blipFill>
        <p:spPr bwMode="auto">
          <a:xfrm>
            <a:off x="804839" y="24404990"/>
            <a:ext cx="2808312" cy="1960681"/>
          </a:xfrm>
          <a:prstGeom prst="rect">
            <a:avLst/>
          </a:prstGeom>
          <a:noFill/>
          <a:ln w="9525">
            <a:noFill/>
            <a:miter lim="800000"/>
            <a:headEnd/>
            <a:tailEnd/>
          </a:ln>
        </p:spPr>
      </p:pic>
      <p:pic>
        <p:nvPicPr>
          <p:cNvPr id="2058" name="Picture 10"/>
          <p:cNvPicPr>
            <a:picLocks noChangeAspect="1" noChangeArrowheads="1"/>
          </p:cNvPicPr>
          <p:nvPr/>
        </p:nvPicPr>
        <p:blipFill>
          <a:blip r:embed="rId35" cstate="print"/>
          <a:srcRect/>
          <a:stretch>
            <a:fillRect/>
          </a:stretch>
        </p:blipFill>
        <p:spPr bwMode="auto">
          <a:xfrm>
            <a:off x="27077841" y="14412343"/>
            <a:ext cx="2314174" cy="2838996"/>
          </a:xfrm>
          <a:prstGeom prst="rect">
            <a:avLst/>
          </a:prstGeom>
          <a:noFill/>
          <a:ln w="9525">
            <a:noFill/>
            <a:miter lim="800000"/>
            <a:headEnd/>
            <a:tailEnd/>
          </a:ln>
        </p:spPr>
      </p:pic>
      <p:pic>
        <p:nvPicPr>
          <p:cNvPr id="2059" name="Picture 11"/>
          <p:cNvPicPr>
            <a:picLocks noChangeAspect="1" noChangeArrowheads="1"/>
          </p:cNvPicPr>
          <p:nvPr/>
        </p:nvPicPr>
        <p:blipFill>
          <a:blip r:embed="rId36" cstate="print"/>
          <a:srcRect/>
          <a:stretch>
            <a:fillRect/>
          </a:stretch>
        </p:blipFill>
        <p:spPr bwMode="auto">
          <a:xfrm>
            <a:off x="26071387" y="11252606"/>
            <a:ext cx="3320628" cy="2367649"/>
          </a:xfrm>
          <a:prstGeom prst="rect">
            <a:avLst/>
          </a:prstGeom>
          <a:noFill/>
          <a:ln w="9525">
            <a:noFill/>
            <a:miter lim="800000"/>
            <a:headEnd/>
            <a:tailEnd/>
          </a:ln>
        </p:spPr>
      </p:pic>
      <p:sp>
        <p:nvSpPr>
          <p:cNvPr id="124" name="TextBox 123"/>
          <p:cNvSpPr txBox="1"/>
          <p:nvPr/>
        </p:nvSpPr>
        <p:spPr>
          <a:xfrm>
            <a:off x="25503584" y="18579515"/>
            <a:ext cx="3888432" cy="1754326"/>
          </a:xfrm>
          <a:prstGeom prst="rect">
            <a:avLst/>
          </a:prstGeom>
          <a:noFill/>
        </p:spPr>
        <p:txBody>
          <a:bodyPr wrap="square" rtlCol="0">
            <a:spAutoFit/>
          </a:bodyPr>
          <a:lstStyle/>
          <a:p>
            <a:pPr algn="just"/>
            <a:r>
              <a:rPr lang="en-US" sz="1800" dirty="0" smtClean="0">
                <a:latin typeface="Tahoma" pitchFamily="34" charset="0"/>
                <a:cs typeface="Tahoma" pitchFamily="34" charset="0"/>
              </a:rPr>
              <a:t>The splitter can operate not only in an ON/OFF mode, but also as a variable divider. This brings extra flexibility to the RF power distribution system of the linear accelerator [</a:t>
            </a:r>
            <a:r>
              <a:rPr lang="en-US" sz="1800" dirty="0" smtClean="0">
                <a:solidFill>
                  <a:srgbClr val="FF0000"/>
                </a:solidFill>
                <a:latin typeface="Tahoma" pitchFamily="34" charset="0"/>
                <a:cs typeface="Tahoma" pitchFamily="34" charset="0"/>
              </a:rPr>
              <a:t>3</a:t>
            </a:r>
            <a:r>
              <a:rPr lang="en-US" sz="1800" dirty="0" smtClean="0">
                <a:latin typeface="Tahoma" pitchFamily="34" charset="0"/>
                <a:cs typeface="Tahoma" pitchFamily="34" charset="0"/>
              </a:rPr>
              <a:t>].</a:t>
            </a:r>
            <a:endParaRPr lang="en-US" sz="1800" dirty="0">
              <a:latin typeface="Tahoma" pitchFamily="34" charset="0"/>
              <a:cs typeface="Tahoma" pitchFamily="34" charset="0"/>
            </a:endParaRPr>
          </a:p>
        </p:txBody>
      </p:sp>
      <p:pic>
        <p:nvPicPr>
          <p:cNvPr id="1026" name="Picture 2"/>
          <p:cNvPicPr>
            <a:picLocks noChangeAspect="1" noChangeArrowheads="1"/>
          </p:cNvPicPr>
          <p:nvPr/>
        </p:nvPicPr>
        <p:blipFill>
          <a:blip r:embed="rId37" cstate="print"/>
          <a:srcRect/>
          <a:stretch>
            <a:fillRect/>
          </a:stretch>
        </p:blipFill>
        <p:spPr bwMode="auto">
          <a:xfrm>
            <a:off x="22407239" y="18819233"/>
            <a:ext cx="2952328" cy="2001822"/>
          </a:xfrm>
          <a:prstGeom prst="rect">
            <a:avLst/>
          </a:prstGeom>
          <a:noFill/>
          <a:ln w="9525">
            <a:noFill/>
            <a:miter lim="800000"/>
            <a:headEnd/>
            <a:tailEnd/>
          </a:ln>
        </p:spPr>
      </p:pic>
      <p:pic>
        <p:nvPicPr>
          <p:cNvPr id="129" name="Picture 2"/>
          <p:cNvPicPr>
            <a:picLocks noChangeAspect="1" noChangeArrowheads="1"/>
          </p:cNvPicPr>
          <p:nvPr/>
        </p:nvPicPr>
        <p:blipFill>
          <a:blip r:embed="rId38" cstate="print"/>
          <a:srcRect/>
          <a:stretch>
            <a:fillRect/>
          </a:stretch>
        </p:blipFill>
        <p:spPr bwMode="auto">
          <a:xfrm>
            <a:off x="26187423" y="20389007"/>
            <a:ext cx="3276600" cy="2171700"/>
          </a:xfrm>
          <a:prstGeom prst="rect">
            <a:avLst/>
          </a:prstGeom>
          <a:noFill/>
          <a:ln w="9525">
            <a:noFill/>
            <a:miter lim="800000"/>
            <a:headEnd/>
            <a:tailEnd/>
          </a:ln>
        </p:spPr>
      </p:pic>
      <p:sp>
        <p:nvSpPr>
          <p:cNvPr id="130" name="TextBox 129"/>
          <p:cNvSpPr txBox="1"/>
          <p:nvPr/>
        </p:nvSpPr>
        <p:spPr>
          <a:xfrm>
            <a:off x="22335231" y="23197319"/>
            <a:ext cx="3664080" cy="646331"/>
          </a:xfrm>
          <a:prstGeom prst="rect">
            <a:avLst/>
          </a:prstGeom>
          <a:noFill/>
        </p:spPr>
        <p:txBody>
          <a:bodyPr wrap="none" rtlCol="0">
            <a:spAutoFit/>
          </a:bodyPr>
          <a:lstStyle/>
          <a:p>
            <a:r>
              <a:rPr lang="en-US" sz="1800" dirty="0" smtClean="0">
                <a:latin typeface="Tahoma" pitchFamily="34" charset="0"/>
                <a:cs typeface="Tahoma" pitchFamily="34" charset="0"/>
              </a:rPr>
              <a:t>The material is Oxygen Free High </a:t>
            </a:r>
          </a:p>
          <a:p>
            <a:r>
              <a:rPr lang="en-US" sz="1800" dirty="0" smtClean="0">
                <a:latin typeface="Tahoma" pitchFamily="34" charset="0"/>
                <a:cs typeface="Tahoma" pitchFamily="34" charset="0"/>
              </a:rPr>
              <a:t>Conductivity Copper.</a:t>
            </a:r>
            <a:endParaRPr lang="en-US" sz="1800" dirty="0">
              <a:latin typeface="Tahoma" pitchFamily="34" charset="0"/>
              <a:cs typeface="Tahoma" pitchFamily="34" charset="0"/>
            </a:endParaRPr>
          </a:p>
        </p:txBody>
      </p:sp>
      <p:pic>
        <p:nvPicPr>
          <p:cNvPr id="3" name="Picture 2"/>
          <p:cNvPicPr>
            <a:picLocks noChangeAspect="1" noChangeArrowheads="1"/>
          </p:cNvPicPr>
          <p:nvPr/>
        </p:nvPicPr>
        <p:blipFill>
          <a:blip r:embed="rId39" cstate="print"/>
          <a:srcRect/>
          <a:stretch>
            <a:fillRect/>
          </a:stretch>
        </p:blipFill>
        <p:spPr bwMode="auto">
          <a:xfrm>
            <a:off x="15964991" y="20077483"/>
            <a:ext cx="5170165" cy="3695900"/>
          </a:xfrm>
          <a:prstGeom prst="rect">
            <a:avLst/>
          </a:prstGeom>
          <a:noFill/>
          <a:ln w="9525">
            <a:noFill/>
            <a:miter lim="800000"/>
            <a:headEnd/>
            <a:tailEnd/>
          </a:ln>
        </p:spPr>
      </p:pic>
      <p:pic>
        <p:nvPicPr>
          <p:cNvPr id="1027" name="Picture 3"/>
          <p:cNvPicPr>
            <a:picLocks noChangeAspect="1" noChangeArrowheads="1"/>
          </p:cNvPicPr>
          <p:nvPr/>
        </p:nvPicPr>
        <p:blipFill>
          <a:blip r:embed="rId40" cstate="print"/>
          <a:srcRect/>
          <a:stretch>
            <a:fillRect/>
          </a:stretch>
        </p:blipFill>
        <p:spPr bwMode="auto">
          <a:xfrm>
            <a:off x="18201481" y="22863175"/>
            <a:ext cx="1133475" cy="838200"/>
          </a:xfrm>
          <a:prstGeom prst="rect">
            <a:avLst/>
          </a:prstGeom>
          <a:noFill/>
          <a:ln w="9525">
            <a:noFill/>
            <a:miter lim="800000"/>
            <a:headEnd/>
            <a:tailEnd/>
          </a:ln>
        </p:spPr>
      </p:pic>
      <p:pic>
        <p:nvPicPr>
          <p:cNvPr id="1029" name="Picture 5"/>
          <p:cNvPicPr>
            <a:picLocks noChangeAspect="1" noChangeArrowheads="1"/>
          </p:cNvPicPr>
          <p:nvPr/>
        </p:nvPicPr>
        <p:blipFill>
          <a:blip r:embed="rId41" cstate="print"/>
          <a:srcRect/>
          <a:stretch>
            <a:fillRect/>
          </a:stretch>
        </p:blipFill>
        <p:spPr bwMode="auto">
          <a:xfrm>
            <a:off x="15566479" y="19698246"/>
            <a:ext cx="4200525" cy="126682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12907</TotalTime>
  <Words>1682</Words>
  <Application>Microsoft Office PowerPoint</Application>
  <PresentationFormat>Custom</PresentationFormat>
  <Paragraphs>219</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solodko</dc:creator>
  <cp:lastModifiedBy>mfilippo</cp:lastModifiedBy>
  <cp:revision>568</cp:revision>
  <dcterms:created xsi:type="dcterms:W3CDTF">2010-10-18T08:48:40Z</dcterms:created>
  <dcterms:modified xsi:type="dcterms:W3CDTF">2010-10-19T08:29:46Z</dcterms:modified>
</cp:coreProperties>
</file>