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handoutMasterIdLst>
    <p:handoutMasterId r:id="rId18"/>
  </p:handoutMasterIdLst>
  <p:sldIdLst>
    <p:sldId id="256" r:id="rId3"/>
    <p:sldId id="257" r:id="rId4"/>
    <p:sldId id="258" r:id="rId5"/>
    <p:sldId id="260" r:id="rId6"/>
    <p:sldId id="261" r:id="rId7"/>
    <p:sldId id="262" r:id="rId8"/>
    <p:sldId id="259" r:id="rId9"/>
    <p:sldId id="264" r:id="rId10"/>
    <p:sldId id="265" r:id="rId11"/>
    <p:sldId id="273" r:id="rId12"/>
    <p:sldId id="268" r:id="rId13"/>
    <p:sldId id="269" r:id="rId14"/>
    <p:sldId id="274" r:id="rId15"/>
    <p:sldId id="275" r:id="rId16"/>
    <p:sldId id="271" r:id="rId17"/>
  </p:sldIdLst>
  <p:sldSz cx="9906000" cy="6858000" type="A4"/>
  <p:notesSz cx="9855200" cy="6718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 autoAdjust="0"/>
    <p:restoredTop sz="94688" autoAdjust="0"/>
  </p:normalViewPr>
  <p:slideViewPr>
    <p:cSldViewPr>
      <p:cViewPr>
        <p:scale>
          <a:sx n="75" d="100"/>
          <a:sy n="75" d="100"/>
        </p:scale>
        <p:origin x="-486" y="-4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03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1650" y="0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81750"/>
            <a:ext cx="427037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1650" y="6381750"/>
            <a:ext cx="427196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202A21F-6563-493A-942D-86321CC3D4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DDFE0A-9CC3-4FAC-A9C7-FBCF2A52DA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EEB5A6-E360-48F0-9A5E-C49CBBD431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5B71D8-068B-4EB9-AFC3-E2E0BB1A3A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8C310B-3920-40D2-AC5F-77BA7343B3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9DD11-645C-47CB-8E73-2AF2E93E18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924152-7537-48E8-972D-E27FDA5DE3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A9F09E-4BF5-46B0-820A-1E8E9CB26F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03A1D-C485-4CFF-A161-0D88BCDC72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82F96-1801-4BE7-BF5F-547B611481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C5165-DD9C-43A2-956A-2A27C34FB5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6FF906-99E0-49B2-B020-22BBA61B03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059A8D-200C-40A1-BB03-17D95E9378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2314D7-565F-4383-B901-CE1FCB112D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B32F0-0F96-4481-A468-B6248F6C5D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D4E5A3-5005-4989-B675-49D9C6D040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95300" y="274639"/>
            <a:ext cx="89154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245225"/>
            <a:ext cx="31369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0" y="6245225"/>
            <a:ext cx="2311400" cy="476250"/>
          </a:xfrm>
        </p:spPr>
        <p:txBody>
          <a:bodyPr/>
          <a:lstStyle>
            <a:lvl1pPr>
              <a:defRPr/>
            </a:lvl1pPr>
          </a:lstStyle>
          <a:p>
            <a:fld id="{3227F14A-2EB0-4C2A-B8B9-2E4DF9CDD2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04B73-98FB-4991-8F43-312615C9B9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7D559-409A-493A-AE88-4E1FEB13C0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2F042-5A8F-4DC5-A785-1C3B4CAEC7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491027-F16B-428B-900E-89E2A10B74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65135-F967-4532-8DD0-8FCDA5FFDA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68632F-3A46-4D5A-8950-7A0FA41572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6978A-C4B6-4049-8067-35A1CEA31A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23E7921-0A5A-4FB0-A59A-6035D36D35CE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View_CERN"/>
          <p:cNvPicPr>
            <a:picLocks noChangeAspect="1" noChangeArrowheads="1"/>
          </p:cNvPicPr>
          <p:nvPr/>
        </p:nvPicPr>
        <p:blipFill>
          <a:blip r:embed="rId13" cstate="print">
            <a:lum bright="48000" contrast="-54000"/>
          </a:blip>
          <a:srcRect t="2782" b="15120"/>
          <a:stretch>
            <a:fillRect/>
          </a:stretch>
        </p:blipFill>
        <p:spPr bwMode="auto">
          <a:xfrm>
            <a:off x="0" y="-23813"/>
            <a:ext cx="9906000" cy="694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C811F2-E908-44F6-A60C-705D7FFA0983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6631" name="Picture 7" descr="View_CERN"/>
          <p:cNvPicPr>
            <a:picLocks noChangeAspect="1" noChangeArrowheads="1"/>
          </p:cNvPicPr>
          <p:nvPr/>
        </p:nvPicPr>
        <p:blipFill>
          <a:blip r:embed="rId14" cstate="print">
            <a:lum bright="48000" contrast="-54000"/>
          </a:blip>
          <a:srcRect t="2782" b="15120"/>
          <a:stretch>
            <a:fillRect/>
          </a:stretch>
        </p:blipFill>
        <p:spPr bwMode="auto">
          <a:xfrm>
            <a:off x="0" y="-23813"/>
            <a:ext cx="9906000" cy="694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3236913" y="6632575"/>
            <a:ext cx="30019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" dirty="0"/>
              <a:t>C. </a:t>
            </a:r>
            <a:r>
              <a:rPr lang="en-US" sz="1000" dirty="0" smtClean="0"/>
              <a:t>Garion, </a:t>
            </a:r>
            <a:r>
              <a:rPr lang="en-US" sz="1000" dirty="0" smtClean="0"/>
              <a:t>IWLC </a:t>
            </a:r>
            <a:r>
              <a:rPr lang="en-US" sz="1000" dirty="0" smtClean="0"/>
              <a:t>2010</a:t>
            </a:r>
            <a:endParaRPr lang="en-US" sz="1000" dirty="0"/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9361488" y="6640513"/>
            <a:ext cx="7413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fld id="{6B130CED-4C3C-4AB9-8740-81C5B07FB739}" type="slidenum">
              <a:rPr lang="en-US" sz="1000"/>
              <a:pPr>
                <a:spcBef>
                  <a:spcPct val="50000"/>
                </a:spcBef>
              </a:pPr>
              <a:t>‹#›</a:t>
            </a:fld>
            <a:r>
              <a:rPr lang="en-US" sz="1000" dirty="0"/>
              <a:t>/</a:t>
            </a:r>
            <a:r>
              <a:rPr lang="en-US" sz="1000" dirty="0" smtClean="0"/>
              <a:t>15</a:t>
            </a:r>
            <a:endParaRPr lang="en-US" sz="1000" dirty="0"/>
          </a:p>
        </p:txBody>
      </p:sp>
      <p:pic>
        <p:nvPicPr>
          <p:cNvPr id="10" name="Picture 4" descr="logoVS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9030357" y="44625"/>
            <a:ext cx="819187" cy="561592"/>
          </a:xfrm>
          <a:prstGeom prst="rect">
            <a:avLst/>
          </a:prstGeom>
          <a:noFill/>
        </p:spPr>
      </p:pic>
      <p:pic>
        <p:nvPicPr>
          <p:cNvPr id="11" name="Picture 6" descr="http://clic-study.web.cern.ch/CLIC-Study/CLIC%20logo/CLIC%20logo_color/CLIC-Logo-Color-72.png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-45107" y="-56939"/>
            <a:ext cx="749635" cy="749635"/>
          </a:xfrm>
          <a:prstGeom prst="rect">
            <a:avLst/>
          </a:prstGeom>
          <a:noFill/>
        </p:spPr>
      </p:pic>
      <p:pic>
        <p:nvPicPr>
          <p:cNvPr id="12" name="Picture 11" descr="CERN2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94508" y="44624"/>
            <a:ext cx="562948" cy="565566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oleObject" Target="../embeddings/oleObject2.bin"/><Relationship Id="rId7" Type="http://schemas.openxmlformats.org/officeDocument/2006/relationships/image" Target="../media/image24.jpeg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3.jpeg"/><Relationship Id="rId11" Type="http://schemas.openxmlformats.org/officeDocument/2006/relationships/image" Target="../media/image28.pn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9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4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Vacuum system </a:t>
            </a:r>
            <a:r>
              <a:rPr lang="en-US" dirty="0" smtClean="0"/>
              <a:t>for the CLIC two-beam modules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4016660"/>
            <a:ext cx="6934200" cy="1752600"/>
          </a:xfrm>
        </p:spPr>
        <p:txBody>
          <a:bodyPr/>
          <a:lstStyle/>
          <a:p>
            <a:r>
              <a:rPr lang="en-US" dirty="0"/>
              <a:t>C. Garion</a:t>
            </a:r>
          </a:p>
          <a:p>
            <a:r>
              <a:rPr lang="en-US" sz="2400" dirty="0"/>
              <a:t>CERN/TE/VSC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080792" y="6489700"/>
            <a:ext cx="40179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IWLC </a:t>
            </a:r>
            <a:r>
              <a:rPr lang="en-US" dirty="0"/>
              <a:t>workshop, </a:t>
            </a:r>
            <a:r>
              <a:rPr lang="en-US" dirty="0" smtClean="0"/>
              <a:t>18-22 October 2010  </a:t>
            </a:r>
            <a:endParaRPr lang="en-US" dirty="0"/>
          </a:p>
        </p:txBody>
      </p:sp>
      <p:pic>
        <p:nvPicPr>
          <p:cNvPr id="7" name="Picture 4" descr="logoVS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5308" y="188640"/>
            <a:ext cx="1872208" cy="1283489"/>
          </a:xfrm>
          <a:prstGeom prst="rect">
            <a:avLst/>
          </a:prstGeom>
          <a:noFill/>
        </p:spPr>
      </p:pic>
      <p:pic>
        <p:nvPicPr>
          <p:cNvPr id="2054" name="Picture 6" descr="http://clic-study.web.cern.ch/CLIC-Study/CLIC%20logo/CLIC%20logo_color/CLIC-Logo-Color-7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5107" y="-56939"/>
            <a:ext cx="1713251" cy="1713251"/>
          </a:xfrm>
          <a:prstGeom prst="rect">
            <a:avLst/>
          </a:prstGeom>
          <a:noFill/>
        </p:spPr>
      </p:pic>
      <p:pic>
        <p:nvPicPr>
          <p:cNvPr id="8" name="Picture 7" descr="CERN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8721" y="188640"/>
            <a:ext cx="1286587" cy="12925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16496" y="152401"/>
            <a:ext cx="813690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700" dirty="0" smtClean="0"/>
              <a:t>Vacuum analysis </a:t>
            </a:r>
            <a:r>
              <a:rPr lang="en-US" sz="2700" dirty="0"/>
              <a:t>based on thermal/vacuum </a:t>
            </a:r>
            <a:r>
              <a:rPr lang="en-US" sz="2700" dirty="0" smtClean="0"/>
              <a:t>analogy</a:t>
            </a:r>
          </a:p>
          <a:p>
            <a:pPr algn="ctr">
              <a:spcBef>
                <a:spcPct val="50000"/>
              </a:spcBef>
            </a:pPr>
            <a:r>
              <a:rPr lang="en-US" dirty="0" smtClean="0"/>
              <a:t>Implementation </a:t>
            </a:r>
            <a:r>
              <a:rPr lang="en-US" dirty="0" smtClean="0"/>
              <a:t>in a FE code and application to the CLIC module</a:t>
            </a:r>
            <a:endParaRPr lang="en-US" dirty="0"/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352600" y="5085184"/>
            <a:ext cx="4540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400" dirty="0"/>
              <a:t>Static </a:t>
            </a:r>
            <a:r>
              <a:rPr lang="en-US" sz="1400" dirty="0" smtClean="0"/>
              <a:t>pressure field</a:t>
            </a:r>
            <a:endParaRPr lang="en-US" sz="1400" dirty="0"/>
          </a:p>
        </p:txBody>
      </p:sp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2311400" y="1208088"/>
          <a:ext cx="1733550" cy="557212"/>
        </p:xfrm>
        <a:graphic>
          <a:graphicData uri="http://schemas.openxmlformats.org/presentationml/2006/ole">
            <p:oleObj spid="_x0000_s43010" name="Equation" r:id="rId3" imgW="1130040" imgH="393480" progId="Equation.3">
              <p:embed/>
            </p:oleObj>
          </a:graphicData>
        </a:graphic>
      </p:graphicFrame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2393950" y="1893888"/>
          <a:ext cx="1733550" cy="620712"/>
        </p:xfrm>
        <a:graphic>
          <a:graphicData uri="http://schemas.openxmlformats.org/presentationml/2006/ole">
            <p:oleObj spid="_x0000_s43011" name="Equation" r:id="rId4" imgW="1079280" imgH="419040" progId="Equation.3">
              <p:embed/>
            </p:oleObj>
          </a:graphicData>
        </a:graphic>
      </p:graphicFrame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165100" y="1360488"/>
            <a:ext cx="2476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Heat transfer equation:</a:t>
            </a: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165100" y="2046288"/>
            <a:ext cx="2476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Gas flow equation (1D):</a:t>
            </a:r>
          </a:p>
        </p:txBody>
      </p:sp>
      <p:pic>
        <p:nvPicPr>
          <p:cNvPr id="11" name="Picture 10" descr="mail_W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84948" y="1052736"/>
            <a:ext cx="5190565" cy="1731981"/>
          </a:xfrm>
          <a:prstGeom prst="rect">
            <a:avLst/>
          </a:prstGeom>
        </p:spPr>
      </p:pic>
      <p:pic>
        <p:nvPicPr>
          <p:cNvPr id="12" name="Picture 11" descr="res_module.jpeg"/>
          <p:cNvPicPr>
            <a:picLocks noChangeAspect="1"/>
          </p:cNvPicPr>
          <p:nvPr/>
        </p:nvPicPr>
        <p:blipFill>
          <a:blip r:embed="rId6" cstate="print"/>
          <a:srcRect l="20461" t="89215" r="4307"/>
          <a:stretch>
            <a:fillRect/>
          </a:stretch>
        </p:blipFill>
        <p:spPr>
          <a:xfrm rot="16200000">
            <a:off x="-1604037" y="4189393"/>
            <a:ext cx="4437113" cy="900102"/>
          </a:xfrm>
          <a:prstGeom prst="rect">
            <a:avLst/>
          </a:prstGeom>
        </p:spPr>
      </p:pic>
      <p:pic>
        <p:nvPicPr>
          <p:cNvPr id="13" name="Picture 12" descr="res_module.jpeg"/>
          <p:cNvPicPr>
            <a:picLocks noChangeAspect="1"/>
          </p:cNvPicPr>
          <p:nvPr/>
        </p:nvPicPr>
        <p:blipFill>
          <a:blip r:embed="rId7" cstate="print"/>
          <a:srcRect l="18166" t="13719" r="11022" b="65142"/>
          <a:stretch>
            <a:fillRect/>
          </a:stretch>
        </p:blipFill>
        <p:spPr>
          <a:xfrm rot="10800000" flipH="1">
            <a:off x="1064568" y="2780928"/>
            <a:ext cx="5598622" cy="2364935"/>
          </a:xfrm>
          <a:prstGeom prst="rect">
            <a:avLst/>
          </a:prstGeom>
        </p:spPr>
      </p:pic>
      <p:pic>
        <p:nvPicPr>
          <p:cNvPr id="14" name="Picture 13" descr="res_AS.jpeg"/>
          <p:cNvPicPr>
            <a:picLocks noChangeAspect="1"/>
          </p:cNvPicPr>
          <p:nvPr/>
        </p:nvPicPr>
        <p:blipFill>
          <a:blip r:embed="rId8" cstate="print"/>
          <a:srcRect l="14340" t="14825" r="12112" b="60500"/>
          <a:stretch>
            <a:fillRect/>
          </a:stretch>
        </p:blipFill>
        <p:spPr>
          <a:xfrm rot="10800000" flipH="1">
            <a:off x="5493060" y="4977172"/>
            <a:ext cx="3564397" cy="1692188"/>
          </a:xfrm>
          <a:prstGeom prst="rect">
            <a:avLst/>
          </a:prstGeom>
        </p:spPr>
      </p:pic>
      <p:pic>
        <p:nvPicPr>
          <p:cNvPr id="15" name="Picture 14" descr="res_AS.jpeg"/>
          <p:cNvPicPr>
            <a:picLocks noChangeAspect="1"/>
          </p:cNvPicPr>
          <p:nvPr/>
        </p:nvPicPr>
        <p:blipFill>
          <a:blip r:embed="rId9" cstate="print"/>
          <a:srcRect l="21026" t="89375" r="4683" b="650"/>
          <a:stretch>
            <a:fillRect/>
          </a:stretch>
        </p:blipFill>
        <p:spPr>
          <a:xfrm rot="16200000">
            <a:off x="7337796" y="4284564"/>
            <a:ext cx="3979382" cy="75608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393160" y="2780928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FE vacuum model</a:t>
            </a:r>
            <a:endParaRPr lang="en-US" sz="1200" dirty="0"/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84648" y="4149080"/>
            <a:ext cx="3312368" cy="254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Oval 19"/>
          <p:cNvSpPr/>
          <p:nvPr/>
        </p:nvSpPr>
        <p:spPr>
          <a:xfrm>
            <a:off x="5565068" y="4437112"/>
            <a:ext cx="1224136" cy="5400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20" idx="5"/>
          </p:cNvCxnSpPr>
          <p:nvPr/>
        </p:nvCxnSpPr>
        <p:spPr>
          <a:xfrm rot="16200000" flipH="1">
            <a:off x="6570013" y="4938001"/>
            <a:ext cx="295114" cy="2152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29921" y="4149080"/>
            <a:ext cx="3323479" cy="253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2576736" y="4257092"/>
            <a:ext cx="20162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Pressure profile for the main beam</a:t>
            </a:r>
            <a:endParaRPr lang="en-US" sz="900" dirty="0"/>
          </a:p>
        </p:txBody>
      </p:sp>
      <p:sp>
        <p:nvSpPr>
          <p:cNvPr id="24" name="TextBox 23"/>
          <p:cNvSpPr txBox="1"/>
          <p:nvPr/>
        </p:nvSpPr>
        <p:spPr>
          <a:xfrm>
            <a:off x="6033120" y="4257092"/>
            <a:ext cx="20162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/>
              <a:t>Pressure profile for the drive beam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/>
      <p:bldP spid="17" grpId="0"/>
      <p:bldP spid="20" grpId="0" animBg="1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7948" y="1085292"/>
            <a:ext cx="7799388" cy="1371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400" dirty="0"/>
              <a:t>Assumptions: 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10</a:t>
            </a:r>
            <a:r>
              <a:rPr lang="en-US" sz="1400" baseline="30000" dirty="0"/>
              <a:t>12</a:t>
            </a:r>
            <a:r>
              <a:rPr lang="en-US" sz="1400" dirty="0"/>
              <a:t> H</a:t>
            </a:r>
            <a:r>
              <a:rPr lang="en-US" sz="1400" baseline="-25000" dirty="0"/>
              <a:t>2</a:t>
            </a:r>
            <a:r>
              <a:rPr lang="en-US" sz="1400" dirty="0"/>
              <a:t> molecules released during a breakdown [Calatroni et al.] 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Gas is at room temperature (conservative)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4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 smtClean="0"/>
              <a:t>Requirement</a:t>
            </a:r>
            <a:r>
              <a:rPr lang="en-US" sz="1400" dirty="0"/>
              <a:t>: </a:t>
            </a:r>
            <a:r>
              <a:rPr lang="en-US" sz="1400" dirty="0" smtClean="0"/>
              <a:t>Pressure&lt;10</a:t>
            </a:r>
            <a:r>
              <a:rPr lang="en-US" sz="1400" baseline="30000" dirty="0" smtClean="0"/>
              <a:t>-9</a:t>
            </a:r>
            <a:r>
              <a:rPr lang="en-US" sz="1400" dirty="0" smtClean="0"/>
              <a:t> </a:t>
            </a:r>
            <a:r>
              <a:rPr lang="en-US" sz="1400" dirty="0"/>
              <a:t>mbar 20ms after breakdown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400" dirty="0"/>
              <a:t>Monte Carlo simulation </a:t>
            </a:r>
            <a:r>
              <a:rPr lang="en-US" sz="1400" dirty="0" smtClean="0"/>
              <a:t>or thermal analogy</a:t>
            </a:r>
            <a:endParaRPr lang="en-US" sz="1400" dirty="0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200472" y="152400"/>
            <a:ext cx="94690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3200" dirty="0">
                <a:sym typeface="Wingdings" pitchFamily="2" charset="2"/>
              </a:rPr>
              <a:t>Dynamic vacuum in the accelerating structures</a:t>
            </a:r>
          </a:p>
        </p:txBody>
      </p:sp>
      <p:pic>
        <p:nvPicPr>
          <p:cNvPr id="21515" name="Picture 11" descr="mail"/>
          <p:cNvPicPr>
            <a:picLocks noChangeAspect="1" noChangeArrowheads="1"/>
          </p:cNvPicPr>
          <p:nvPr/>
        </p:nvPicPr>
        <p:blipFill>
          <a:blip r:embed="rId2" cstate="print"/>
          <a:srcRect l="15680" t="12689" r="43697" b="17731"/>
          <a:stretch>
            <a:fillRect/>
          </a:stretch>
        </p:blipFill>
        <p:spPr bwMode="auto">
          <a:xfrm rot="5400000">
            <a:off x="6481774" y="604082"/>
            <a:ext cx="2127250" cy="2376487"/>
          </a:xfrm>
          <a:prstGeom prst="rect">
            <a:avLst/>
          </a:prstGeom>
          <a:noFill/>
        </p:spPr>
      </p:pic>
      <p:sp>
        <p:nvSpPr>
          <p:cNvPr id="21520" name="AutoShape 16"/>
          <p:cNvSpPr>
            <a:spLocks noChangeArrowheads="1"/>
          </p:cNvSpPr>
          <p:nvPr/>
        </p:nvSpPr>
        <p:spPr bwMode="auto">
          <a:xfrm>
            <a:off x="7473280" y="1556792"/>
            <a:ext cx="271463" cy="215900"/>
          </a:xfrm>
          <a:prstGeom prst="irregularSeal2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auto">
          <a:xfrm>
            <a:off x="4808984" y="5566631"/>
            <a:ext cx="44465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dirty="0"/>
              <a:t>Longitudinal distribution as a function of time</a:t>
            </a:r>
          </a:p>
        </p:txBody>
      </p:sp>
      <p:sp>
        <p:nvSpPr>
          <p:cNvPr id="21526" name="Text Box 22"/>
          <p:cNvSpPr txBox="1">
            <a:spLocks noChangeArrowheads="1"/>
          </p:cNvSpPr>
          <p:nvPr/>
        </p:nvSpPr>
        <p:spPr bwMode="auto">
          <a:xfrm>
            <a:off x="200472" y="5877272"/>
            <a:ext cx="88929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Vacuum degradation remains localized close to the </a:t>
            </a:r>
            <a:r>
              <a:rPr lang="en-US" dirty="0" smtClean="0"/>
              <a:t>breakdown and seems not to be an issue. </a:t>
            </a:r>
            <a:endParaRPr lang="en-US" dirty="0"/>
          </a:p>
        </p:txBody>
      </p:sp>
      <p:pic>
        <p:nvPicPr>
          <p:cNvPr id="24" name="Picture 23"/>
          <p:cNvPicPr/>
          <p:nvPr/>
        </p:nvPicPr>
        <p:blipFill>
          <a:blip r:embed="rId3" cstate="print"/>
          <a:srcRect l="1923" t="2703" r="4167"/>
          <a:stretch>
            <a:fillRect/>
          </a:stretch>
        </p:blipFill>
        <p:spPr bwMode="auto">
          <a:xfrm>
            <a:off x="272480" y="2888940"/>
            <a:ext cx="4162388" cy="2684884"/>
          </a:xfrm>
          <a:prstGeom prst="rect">
            <a:avLst/>
          </a:prstGeom>
          <a:noFill/>
        </p:spPr>
      </p:pic>
      <p:pic>
        <p:nvPicPr>
          <p:cNvPr id="25" name="Picture 24"/>
          <p:cNvPicPr/>
          <p:nvPr/>
        </p:nvPicPr>
        <p:blipFill>
          <a:blip r:embed="rId4" cstate="print"/>
          <a:srcRect l="3313" t="2062" r="1449" b="4811"/>
          <a:stretch>
            <a:fillRect/>
          </a:stretch>
        </p:blipFill>
        <p:spPr bwMode="auto">
          <a:xfrm>
            <a:off x="4880992" y="2888940"/>
            <a:ext cx="4464496" cy="2664296"/>
          </a:xfrm>
          <a:prstGeom prst="rect">
            <a:avLst/>
          </a:prstGeom>
          <a:noFill/>
        </p:spPr>
      </p:pic>
      <p:sp>
        <p:nvSpPr>
          <p:cNvPr id="26" name="Text Box 21"/>
          <p:cNvSpPr txBox="1">
            <a:spLocks noChangeArrowheads="1"/>
          </p:cNvSpPr>
          <p:nvPr/>
        </p:nvSpPr>
        <p:spPr bwMode="auto">
          <a:xfrm>
            <a:off x="236476" y="5517232"/>
            <a:ext cx="44465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dirty="0" smtClean="0"/>
              <a:t>Maximum pressure during time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5" grpId="0"/>
      <p:bldP spid="21526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24508" y="0"/>
            <a:ext cx="8009396" cy="1143000"/>
          </a:xfrm>
        </p:spPr>
        <p:txBody>
          <a:bodyPr/>
          <a:lstStyle/>
          <a:p>
            <a:r>
              <a:rPr lang="en-US" sz="3200" dirty="0"/>
              <a:t>Vacuum in the </a:t>
            </a:r>
            <a:r>
              <a:rPr lang="en-US" sz="2800" dirty="0"/>
              <a:t>accelerating</a:t>
            </a:r>
            <a:r>
              <a:rPr lang="en-US" sz="3200" dirty="0"/>
              <a:t> structures with RF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596516" y="2348880"/>
            <a:ext cx="8502650" cy="34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en-US" dirty="0"/>
              <a:t>Qualitatively: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/>
              <a:t>Thermal effect related to the power dissipation leading to thermal </a:t>
            </a:r>
            <a:r>
              <a:rPr lang="en-US" dirty="0" err="1"/>
              <a:t>outgassing</a:t>
            </a:r>
            <a:r>
              <a:rPr lang="en-US" dirty="0"/>
              <a:t> (conditioning)</a:t>
            </a:r>
          </a:p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Field emission leading </a:t>
            </a:r>
            <a:r>
              <a:rPr lang="en-US" dirty="0"/>
              <a:t>to electron stimulated desorption and/or to local </a:t>
            </a:r>
            <a:r>
              <a:rPr lang="en-US" dirty="0" smtClean="0"/>
              <a:t>heating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Dark current simulations from SLAC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ESD data on unbaked copper at high e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energy from CERN [Pasquino, Calatroni]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Introduce these into MC models and get gas distribution, with reasonable assumptions on molecule’s speed.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Direct measurements </a:t>
            </a:r>
            <a:r>
              <a:rPr lang="en-US" dirty="0" smtClean="0"/>
              <a:t>seem </a:t>
            </a:r>
            <a:r>
              <a:rPr lang="en-US" dirty="0" smtClean="0"/>
              <a:t>not to be feasible due to timescale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96516" y="1520788"/>
            <a:ext cx="4711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S. Calatroni</a:t>
            </a:r>
            <a:r>
              <a:rPr lang="en-US" dirty="0" smtClean="0"/>
              <a:t>, Accelerator session: WG 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print"/>
          <a:srcRect l="26075" t="4962" r="17393" b="13793"/>
          <a:stretch>
            <a:fillRect/>
          </a:stretch>
        </p:blipFill>
        <p:spPr bwMode="auto">
          <a:xfrm>
            <a:off x="2072680" y="2420888"/>
            <a:ext cx="3665812" cy="4212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3"/>
          <p:cNvPicPr>
            <a:picLocks noChangeAspect="1" noChangeArrowheads="1"/>
          </p:cNvPicPr>
          <p:nvPr/>
        </p:nvPicPr>
        <p:blipFill>
          <a:blip r:embed="rId3" cstate="print"/>
          <a:srcRect l="19958" t="24332" r="4199" b="10355"/>
          <a:stretch>
            <a:fillRect/>
          </a:stretch>
        </p:blipFill>
        <p:spPr bwMode="auto">
          <a:xfrm>
            <a:off x="5071666" y="873125"/>
            <a:ext cx="4588404" cy="227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30"/>
          <p:cNvSpPr txBox="1">
            <a:spLocks noChangeArrowheads="1"/>
          </p:cNvSpPr>
          <p:nvPr/>
        </p:nvSpPr>
        <p:spPr bwMode="auto">
          <a:xfrm>
            <a:off x="206375" y="1311276"/>
            <a:ext cx="537950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Intramodule: Standard module / drive beam</a:t>
            </a:r>
          </a:p>
          <a:p>
            <a:r>
              <a:rPr lang="en-US"/>
              <a:t>                    PETS/BPM</a:t>
            </a:r>
          </a:p>
        </p:txBody>
      </p:sp>
      <p:sp>
        <p:nvSpPr>
          <p:cNvPr id="5126" name="Oval 8"/>
          <p:cNvSpPr>
            <a:spLocks noChangeArrowheads="1"/>
          </p:cNvSpPr>
          <p:nvPr/>
        </p:nvSpPr>
        <p:spPr bwMode="auto">
          <a:xfrm>
            <a:off x="6297877" y="982663"/>
            <a:ext cx="6604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Oval 8"/>
          <p:cNvSpPr>
            <a:spLocks noChangeArrowheads="1"/>
          </p:cNvSpPr>
          <p:nvPr/>
        </p:nvSpPr>
        <p:spPr bwMode="auto">
          <a:xfrm>
            <a:off x="8433858" y="982663"/>
            <a:ext cx="6604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325774" y="3465513"/>
            <a:ext cx="926926" cy="354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0" name="TextBox 24"/>
          <p:cNvSpPr txBox="1">
            <a:spLocks noChangeArrowheads="1"/>
          </p:cNvSpPr>
          <p:nvPr/>
        </p:nvSpPr>
        <p:spPr bwMode="auto">
          <a:xfrm>
            <a:off x="20453" y="3136900"/>
            <a:ext cx="257108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/>
              <a:t>Rotatable flange</a:t>
            </a:r>
          </a:p>
        </p:txBody>
      </p:sp>
      <p:sp>
        <p:nvSpPr>
          <p:cNvPr id="5131" name="TextBox 27"/>
          <p:cNvSpPr txBox="1">
            <a:spLocks noChangeArrowheads="1"/>
          </p:cNvSpPr>
          <p:nvPr/>
        </p:nvSpPr>
        <p:spPr bwMode="auto">
          <a:xfrm>
            <a:off x="20452" y="3903663"/>
            <a:ext cx="22150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err="1"/>
              <a:t>Conflat</a:t>
            </a:r>
            <a:r>
              <a:rPr lang="en-US" sz="1400" dirty="0"/>
              <a:t> Flange DN63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820652" y="3933056"/>
            <a:ext cx="504056" cy="1080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3" name="TextBox 34"/>
          <p:cNvSpPr txBox="1">
            <a:spLocks noChangeArrowheads="1"/>
          </p:cNvSpPr>
          <p:nvPr/>
        </p:nvSpPr>
        <p:spPr bwMode="auto">
          <a:xfrm>
            <a:off x="6969224" y="4345940"/>
            <a:ext cx="18986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/>
              <a:t>RF fingers: 0.1 copper alloy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rot="16200000" flipV="1">
            <a:off x="5065803" y="5305999"/>
            <a:ext cx="890518" cy="7560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5" name="TextBox 37"/>
          <p:cNvSpPr txBox="1">
            <a:spLocks noChangeArrowheads="1"/>
          </p:cNvSpPr>
          <p:nvPr/>
        </p:nvSpPr>
        <p:spPr bwMode="auto">
          <a:xfrm>
            <a:off x="6903058" y="3356992"/>
            <a:ext cx="18986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/>
              <a:t>Bellows</a:t>
            </a:r>
          </a:p>
        </p:txBody>
      </p:sp>
      <p:cxnSp>
        <p:nvCxnSpPr>
          <p:cNvPr id="39" name="Straight Arrow Connector 38"/>
          <p:cNvCxnSpPr>
            <a:stCxn id="5135" idx="1"/>
          </p:cNvCxnSpPr>
          <p:nvPr/>
        </p:nvCxnSpPr>
        <p:spPr>
          <a:xfrm rot="10800000" flipV="1">
            <a:off x="3080792" y="3510880"/>
            <a:ext cx="3822266" cy="63819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8" name="TextBox 40"/>
          <p:cNvSpPr txBox="1">
            <a:spLocks noChangeArrowheads="1"/>
          </p:cNvSpPr>
          <p:nvPr/>
        </p:nvSpPr>
        <p:spPr bwMode="auto">
          <a:xfrm>
            <a:off x="7221252" y="3753036"/>
            <a:ext cx="26847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/>
              <a:t>Part of the BPM is installed in the magnet</a:t>
            </a:r>
          </a:p>
        </p:txBody>
      </p:sp>
      <p:cxnSp>
        <p:nvCxnSpPr>
          <p:cNvPr id="42" name="Straight Arrow Connector 41"/>
          <p:cNvCxnSpPr>
            <a:stCxn id="5138" idx="1"/>
          </p:cNvCxnSpPr>
          <p:nvPr/>
        </p:nvCxnSpPr>
        <p:spPr>
          <a:xfrm rot="10800000" flipV="1">
            <a:off x="4016896" y="4014646"/>
            <a:ext cx="3204356" cy="5304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2"/>
          <p:cNvSpPr txBox="1">
            <a:spLocks noChangeArrowheads="1"/>
          </p:cNvSpPr>
          <p:nvPr/>
        </p:nvSpPr>
        <p:spPr bwMode="auto">
          <a:xfrm>
            <a:off x="495300" y="76200"/>
            <a:ext cx="8915400" cy="48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Drive beam interconnections</a:t>
            </a:r>
          </a:p>
        </p:txBody>
      </p:sp>
      <p:pic>
        <p:nvPicPr>
          <p:cNvPr id="23" name="Image 1" descr="C:\Users\Julien\Desktop\Stage AI\photo\27082010045.jpg"/>
          <p:cNvPicPr/>
          <p:nvPr/>
        </p:nvPicPr>
        <p:blipFill>
          <a:blip r:embed="rId4" cstate="print"/>
          <a:srcRect t="8840" r="966" b="17311"/>
          <a:stretch>
            <a:fillRect/>
          </a:stretch>
        </p:blipFill>
        <p:spPr bwMode="auto">
          <a:xfrm>
            <a:off x="6753200" y="4977172"/>
            <a:ext cx="2952327" cy="1677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4"/>
          <p:cNvSpPr txBox="1">
            <a:spLocks noChangeArrowheads="1"/>
          </p:cNvSpPr>
          <p:nvPr/>
        </p:nvSpPr>
        <p:spPr bwMode="auto">
          <a:xfrm>
            <a:off x="4916996" y="6165304"/>
            <a:ext cx="18986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 smtClean="0"/>
              <a:t>Vacuum chamber</a:t>
            </a:r>
            <a:endParaRPr lang="en-US" sz="1400" dirty="0"/>
          </a:p>
        </p:txBody>
      </p:sp>
      <p:cxnSp>
        <p:nvCxnSpPr>
          <p:cNvPr id="35" name="Straight Arrow Connector 34"/>
          <p:cNvCxnSpPr>
            <a:stCxn id="5133" idx="1"/>
          </p:cNvCxnSpPr>
          <p:nvPr/>
        </p:nvCxnSpPr>
        <p:spPr>
          <a:xfrm rot="10800000" flipV="1">
            <a:off x="3368824" y="4607550"/>
            <a:ext cx="3600400" cy="3960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3908884" y="6417332"/>
            <a:ext cx="18934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Courtesy of </a:t>
            </a:r>
            <a:r>
              <a:rPr lang="en-US" sz="800" dirty="0" smtClean="0"/>
              <a:t>A. Samoshkin, D Gudkov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  <p:bldP spid="5131" grpId="0"/>
      <p:bldP spid="5133" grpId="0"/>
      <p:bldP spid="5135" grpId="0"/>
      <p:bldP spid="5138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 descr="par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09020"/>
            <a:ext cx="4504125" cy="2756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0400" y="69850"/>
            <a:ext cx="8420100" cy="946882"/>
          </a:xfrm>
        </p:spPr>
        <p:txBody>
          <a:bodyPr/>
          <a:lstStyle/>
          <a:p>
            <a:pPr eaLnBrk="1" hangingPunct="1"/>
            <a:r>
              <a:rPr lang="en-US" sz="3200" dirty="0" smtClean="0"/>
              <a:t>Main beam interconnections</a:t>
            </a:r>
          </a:p>
        </p:txBody>
      </p:sp>
      <p:sp>
        <p:nvSpPr>
          <p:cNvPr id="7173" name="TextBox 9"/>
          <p:cNvSpPr txBox="1">
            <a:spLocks noChangeArrowheads="1"/>
          </p:cNvSpPr>
          <p:nvPr/>
        </p:nvSpPr>
        <p:spPr bwMode="auto">
          <a:xfrm>
            <a:off x="206375" y="1311276"/>
            <a:ext cx="537950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Intermodule: </a:t>
            </a:r>
          </a:p>
          <a:p>
            <a:r>
              <a:rPr lang="en-US"/>
              <a:t>T0T0/ main beam</a:t>
            </a:r>
          </a:p>
        </p:txBody>
      </p:sp>
      <p:pic>
        <p:nvPicPr>
          <p:cNvPr id="7174" name="Picture 3"/>
          <p:cNvPicPr>
            <a:picLocks noChangeAspect="1" noChangeArrowheads="1"/>
          </p:cNvPicPr>
          <p:nvPr/>
        </p:nvPicPr>
        <p:blipFill>
          <a:blip r:embed="rId3" cstate="print"/>
          <a:srcRect l="19958" t="24332" r="4199" b="10355"/>
          <a:stretch>
            <a:fillRect/>
          </a:stretch>
        </p:blipFill>
        <p:spPr bwMode="auto">
          <a:xfrm>
            <a:off x="2500578" y="946150"/>
            <a:ext cx="3630481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3"/>
          <p:cNvPicPr>
            <a:picLocks noChangeAspect="1" noChangeArrowheads="1"/>
          </p:cNvPicPr>
          <p:nvPr/>
        </p:nvPicPr>
        <p:blipFill>
          <a:blip r:embed="rId3" cstate="print"/>
          <a:srcRect l="23228" t="24332" r="4199" b="10355"/>
          <a:stretch>
            <a:fillRect/>
          </a:stretch>
        </p:blipFill>
        <p:spPr bwMode="auto">
          <a:xfrm>
            <a:off x="6146535" y="936625"/>
            <a:ext cx="3473979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5" name="TextBox 30"/>
          <p:cNvSpPr txBox="1">
            <a:spLocks noChangeArrowheads="1"/>
          </p:cNvSpPr>
          <p:nvPr/>
        </p:nvSpPr>
        <p:spPr bwMode="auto">
          <a:xfrm>
            <a:off x="0" y="4293096"/>
            <a:ext cx="16921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dirty="0"/>
              <a:t>Extremity to be adapted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848544" y="4761148"/>
            <a:ext cx="972108" cy="2520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89" name="Picture 2" descr="\\cern.ch\dfs\Users\c\cgarion\Documents\CLIC\Interconnections\2010\Mainbeam\T0T0\flanget0t0_3d.jpg"/>
          <p:cNvPicPr>
            <a:picLocks noChangeAspect="1" noChangeArrowheads="1"/>
          </p:cNvPicPr>
          <p:nvPr/>
        </p:nvPicPr>
        <p:blipFill>
          <a:blip r:embed="rId4" cstate="print"/>
          <a:srcRect l="26767" t="13193" r="27380" b="12926"/>
          <a:stretch>
            <a:fillRect/>
          </a:stretch>
        </p:blipFill>
        <p:spPr bwMode="auto">
          <a:xfrm>
            <a:off x="4016896" y="2528900"/>
            <a:ext cx="2240888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5148" y="3840080"/>
            <a:ext cx="3492388" cy="246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6" cstate="print"/>
          <a:srcRect l="2831" t="20019" r="13169" b="15251"/>
          <a:stretch>
            <a:fillRect/>
          </a:stretch>
        </p:blipFill>
        <p:spPr bwMode="auto">
          <a:xfrm>
            <a:off x="8459122" y="2816932"/>
            <a:ext cx="1354418" cy="147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7" descr="IMG_1213.JPG"/>
          <p:cNvPicPr>
            <a:picLocks noChangeAspect="1"/>
          </p:cNvPicPr>
          <p:nvPr/>
        </p:nvPicPr>
        <p:blipFill>
          <a:blip r:embed="rId7" cstate="print"/>
          <a:srcRect l="18898" t="5089" r="9199" b="28095"/>
          <a:stretch>
            <a:fillRect/>
          </a:stretch>
        </p:blipFill>
        <p:spPr>
          <a:xfrm>
            <a:off x="5385048" y="2564904"/>
            <a:ext cx="2221411" cy="154817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025008" y="6309320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Non standard flange study</a:t>
            </a:r>
            <a:endParaRPr lang="en-US" sz="1200" dirty="0"/>
          </a:p>
        </p:txBody>
      </p:sp>
      <p:sp>
        <p:nvSpPr>
          <p:cNvPr id="33" name="Oval 8"/>
          <p:cNvSpPr>
            <a:spLocks noChangeArrowheads="1"/>
          </p:cNvSpPr>
          <p:nvPr/>
        </p:nvSpPr>
        <p:spPr bwMode="auto">
          <a:xfrm>
            <a:off x="5745088" y="1916832"/>
            <a:ext cx="6604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0"/>
            <a:ext cx="8915400" cy="1143000"/>
          </a:xfrm>
        </p:spPr>
        <p:txBody>
          <a:bodyPr/>
          <a:lstStyle/>
          <a:p>
            <a:r>
              <a:rPr lang="en-US" sz="3200" dirty="0"/>
              <a:t>Conclusions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560512" y="1916832"/>
            <a:ext cx="8604956" cy="2877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The vacuum system of the CLIC main </a:t>
            </a:r>
            <a:r>
              <a:rPr lang="en-US" sz="2000" dirty="0" err="1"/>
              <a:t>linac</a:t>
            </a:r>
            <a:r>
              <a:rPr lang="en-US" sz="2000" dirty="0"/>
              <a:t> is non-standard: </a:t>
            </a:r>
            <a:endParaRPr lang="en-US" sz="2000" dirty="0" smtClean="0"/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non-baked </a:t>
            </a:r>
            <a:r>
              <a:rPr lang="en-US" sz="2000" dirty="0"/>
              <a:t>system with low pressure </a:t>
            </a:r>
            <a:r>
              <a:rPr lang="en-US" sz="2000" dirty="0" smtClean="0"/>
              <a:t>requirements, low </a:t>
            </a:r>
            <a:r>
              <a:rPr lang="en-US" sz="2000" dirty="0" err="1" smtClean="0"/>
              <a:t>conductances</a:t>
            </a:r>
            <a:r>
              <a:rPr lang="en-US" sz="2000" dirty="0" smtClean="0"/>
              <a:t> and large surface areas: </a:t>
            </a:r>
            <a:endParaRPr lang="en-US" sz="2000" dirty="0"/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 Static </a:t>
            </a:r>
            <a:r>
              <a:rPr lang="en-US" dirty="0" smtClean="0"/>
              <a:t>vacuum seems to be achieved only marginally with present design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 Dynamic </a:t>
            </a:r>
            <a:r>
              <a:rPr lang="en-US" dirty="0" smtClean="0"/>
              <a:t>vacuum due to breakdowns </a:t>
            </a:r>
            <a:r>
              <a:rPr lang="en-US" dirty="0" smtClean="0"/>
              <a:t>seems </a:t>
            </a:r>
            <a:r>
              <a:rPr lang="en-US" dirty="0" smtClean="0"/>
              <a:t>to be under control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•"/>
            </a:pPr>
            <a:r>
              <a:rPr lang="en-US" dirty="0" smtClean="0"/>
              <a:t> Dynamic </a:t>
            </a:r>
            <a:r>
              <a:rPr lang="en-US" dirty="0" smtClean="0"/>
              <a:t>vacuum due to field emission: the problems seems to be real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US" sz="2000" dirty="0" smtClean="0"/>
              <a:t> extremely limited space for vacuum system and interconnections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95300" y="44624"/>
            <a:ext cx="8915400" cy="1008112"/>
          </a:xfrm>
        </p:spPr>
        <p:txBody>
          <a:bodyPr/>
          <a:lstStyle/>
          <a:p>
            <a:r>
              <a:rPr lang="en-US" sz="3200" dirty="0"/>
              <a:t>Outline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504" y="1232756"/>
            <a:ext cx="89154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/>
              <a:t>Vacuum system in the CLIC module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Overview</a:t>
            </a:r>
            <a:endParaRPr lang="en-US" sz="1600" dirty="0"/>
          </a:p>
          <a:p>
            <a:pPr lvl="1">
              <a:lnSpc>
                <a:spcPct val="80000"/>
              </a:lnSpc>
            </a:pPr>
            <a:r>
              <a:rPr lang="en-US" sz="1600" dirty="0" smtClean="0"/>
              <a:t>Specificities</a:t>
            </a:r>
          </a:p>
          <a:p>
            <a:pPr lvl="1"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2400" dirty="0"/>
              <a:t>Vacuum dynamics for a non-baked system</a:t>
            </a:r>
          </a:p>
          <a:p>
            <a:pPr lvl="1"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2400" dirty="0"/>
              <a:t>Vacuum chambers for the main beam </a:t>
            </a:r>
            <a:r>
              <a:rPr lang="en-US" sz="2400" dirty="0" err="1" smtClean="0"/>
              <a:t>quadrupoles</a:t>
            </a:r>
            <a:endParaRPr lang="en-US" sz="2400" dirty="0" smtClean="0"/>
          </a:p>
          <a:p>
            <a:pPr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2400" dirty="0"/>
              <a:t>Vacuum in the accelerating structures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Different vacuums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Static vacuum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Dynamic vacuum</a:t>
            </a:r>
            <a:endParaRPr lang="en-US" sz="1600" dirty="0" smtClean="0"/>
          </a:p>
          <a:p>
            <a:pPr lvl="1"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2400" dirty="0" smtClean="0"/>
              <a:t>Interconnections</a:t>
            </a:r>
          </a:p>
          <a:p>
            <a:pPr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2400" dirty="0"/>
              <a:t>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Module_T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3208" y="1880828"/>
            <a:ext cx="5370092" cy="4040503"/>
          </a:xfrm>
          <a:prstGeom prst="rect">
            <a:avLst/>
          </a:prstGeom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0"/>
            <a:ext cx="9410700" cy="914400"/>
          </a:xfrm>
        </p:spPr>
        <p:txBody>
          <a:bodyPr/>
          <a:lstStyle/>
          <a:p>
            <a:r>
              <a:rPr lang="en-US" sz="3200" dirty="0"/>
              <a:t>Vacuum system in the CLIC module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80592" y="6021288"/>
            <a:ext cx="1568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Main </a:t>
            </a:r>
            <a:r>
              <a:rPr lang="en-US" dirty="0" err="1"/>
              <a:t>quadrupole</a:t>
            </a:r>
            <a:endParaRPr lang="en-US" dirty="0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V="1">
            <a:off x="2432720" y="4149079"/>
            <a:ext cx="1711635" cy="21602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997116" y="5985284"/>
            <a:ext cx="1898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Accelerating structures</a:t>
            </a:r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 flipH="1" flipV="1">
            <a:off x="5775809" y="3537011"/>
            <a:ext cx="725363" cy="25202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969224" y="1448780"/>
            <a:ext cx="30813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Drive beam </a:t>
            </a:r>
            <a:r>
              <a:rPr lang="en-US" dirty="0" err="1" smtClean="0"/>
              <a:t>quadrupole</a:t>
            </a:r>
            <a:endParaRPr lang="en-US" dirty="0"/>
          </a:p>
        </p:txBody>
      </p:sp>
      <p:sp>
        <p:nvSpPr>
          <p:cNvPr id="4107" name="Line 11"/>
          <p:cNvSpPr>
            <a:spLocks noChangeShapeType="1"/>
          </p:cNvSpPr>
          <p:nvPr/>
        </p:nvSpPr>
        <p:spPr bwMode="auto">
          <a:xfrm flipH="1">
            <a:off x="6213140" y="1772816"/>
            <a:ext cx="972108" cy="3600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36476" y="3645024"/>
            <a:ext cx="14859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Vacuum </a:t>
            </a:r>
            <a:r>
              <a:rPr lang="en-US" dirty="0" smtClean="0"/>
              <a:t>tank</a:t>
            </a:r>
            <a:endParaRPr lang="en-US" dirty="0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 flipV="1">
            <a:off x="1208584" y="3789040"/>
            <a:ext cx="2412268" cy="7200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8157356" y="3248980"/>
            <a:ext cx="132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Pumps</a:t>
            </a:r>
            <a:endParaRPr lang="en-US" dirty="0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 flipH="1" flipV="1">
            <a:off x="5205028" y="2780928"/>
            <a:ext cx="2950976" cy="6170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3404828" y="90872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/>
              <a:t>Overview</a:t>
            </a:r>
            <a:endParaRPr lang="en-US" sz="2400" dirty="0"/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452500" y="2204864"/>
            <a:ext cx="17954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Drift tube</a:t>
            </a:r>
          </a:p>
        </p:txBody>
      </p:sp>
      <p:sp>
        <p:nvSpPr>
          <p:cNvPr id="4115" name="Line 19"/>
          <p:cNvSpPr>
            <a:spLocks noChangeShapeType="1"/>
          </p:cNvSpPr>
          <p:nvPr/>
        </p:nvSpPr>
        <p:spPr bwMode="auto">
          <a:xfrm>
            <a:off x="1568624" y="2456892"/>
            <a:ext cx="1476164" cy="111612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H="1" flipV="1">
            <a:off x="6213140" y="2636911"/>
            <a:ext cx="1944216" cy="7560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1820652" y="1376772"/>
            <a:ext cx="18986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PETS</a:t>
            </a:r>
            <a:endParaRPr lang="en-US" dirty="0"/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>
            <a:off x="2324708" y="1700808"/>
            <a:ext cx="1188132" cy="16921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357156" y="5697252"/>
            <a:ext cx="13773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Courtesy of </a:t>
            </a:r>
            <a:r>
              <a:rPr lang="en-US" sz="800" dirty="0" smtClean="0"/>
              <a:t>A. Samoshkin</a:t>
            </a:r>
            <a:endParaRPr lang="en-US" sz="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  <p:bldP spid="4103" grpId="0" animBg="1"/>
      <p:bldP spid="4104" grpId="0"/>
      <p:bldP spid="4105" grpId="0" animBg="1"/>
      <p:bldP spid="4106" grpId="0"/>
      <p:bldP spid="4107" grpId="0" animBg="1"/>
      <p:bldP spid="4108" grpId="0"/>
      <p:bldP spid="4109" grpId="0" animBg="1"/>
      <p:bldP spid="4110" grpId="0"/>
      <p:bldP spid="4111" grpId="0" animBg="1"/>
      <p:bldP spid="4114" grpId="0"/>
      <p:bldP spid="4115" grpId="0" animBg="1"/>
      <p:bldP spid="17" grpId="0" animBg="1"/>
      <p:bldP spid="18" grpId="0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47650" y="0"/>
            <a:ext cx="9410700" cy="914400"/>
          </a:xfrm>
        </p:spPr>
        <p:txBody>
          <a:bodyPr/>
          <a:lstStyle/>
          <a:p>
            <a:r>
              <a:rPr lang="en-US" sz="3200" dirty="0"/>
              <a:t>Vacuum system in the CLIC module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3152800" y="2035696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/>
              <a:t>Specificities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272480" y="2492896"/>
            <a:ext cx="9397044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/>
              <a:t>Non-baked system </a:t>
            </a:r>
            <a:r>
              <a:rPr lang="en-US" dirty="0">
                <a:sym typeface="Wingdings" pitchFamily="2" charset="2"/>
              </a:rPr>
              <a:t> vacuum is driven by water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en-US" dirty="0"/>
              <a:t>Low conductance (beam pipe diameter ~ 10 </a:t>
            </a:r>
            <a:r>
              <a:rPr lang="en-US" dirty="0" smtClean="0"/>
              <a:t>mm) and </a:t>
            </a:r>
            <a:r>
              <a:rPr lang="en-US" dirty="0"/>
              <a:t>large </a:t>
            </a:r>
            <a:r>
              <a:rPr lang="en-US" dirty="0" smtClean="0"/>
              <a:t>areas (~</a:t>
            </a:r>
            <a:r>
              <a:rPr lang="en-US" dirty="0" smtClean="0"/>
              <a:t>3000 cm</a:t>
            </a:r>
            <a:r>
              <a:rPr lang="en-US" baseline="30000" dirty="0" smtClean="0"/>
              <a:t>2</a:t>
            </a:r>
            <a:r>
              <a:rPr lang="en-US" dirty="0" smtClean="0"/>
              <a:t>/AS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160" name="Picture 16" descr="VAC_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476" y="3392996"/>
            <a:ext cx="3860800" cy="2887662"/>
          </a:xfrm>
          <a:prstGeom prst="rect">
            <a:avLst/>
          </a:prstGeom>
          <a:noFill/>
        </p:spPr>
      </p:pic>
      <p:pic>
        <p:nvPicPr>
          <p:cNvPr id="6161" name="Picture 17" descr="12WDSDVG1"/>
          <p:cNvPicPr>
            <a:picLocks noChangeAspect="1" noChangeArrowheads="1"/>
          </p:cNvPicPr>
          <p:nvPr/>
        </p:nvPicPr>
        <p:blipFill>
          <a:blip r:embed="rId3" cstate="print"/>
          <a:srcRect l="11920" t="5562" r="13147" b="17500"/>
          <a:stretch>
            <a:fillRect/>
          </a:stretch>
        </p:blipFill>
        <p:spPr bwMode="auto">
          <a:xfrm>
            <a:off x="4875213" y="3284538"/>
            <a:ext cx="3470275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4875213" y="6165850"/>
            <a:ext cx="347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Typical shape and dimensions of an accelerating structure disk</a:t>
            </a:r>
          </a:p>
        </p:txBody>
      </p:sp>
      <p:sp>
        <p:nvSpPr>
          <p:cNvPr id="6163" name="Line 19"/>
          <p:cNvSpPr>
            <a:spLocks noChangeShapeType="1"/>
          </p:cNvSpPr>
          <p:nvPr/>
        </p:nvSpPr>
        <p:spPr bwMode="auto">
          <a:xfrm flipH="1">
            <a:off x="6746875" y="4365625"/>
            <a:ext cx="468313" cy="468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7137400" y="4076700"/>
            <a:ext cx="81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6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4488" y="1340768"/>
            <a:ext cx="90730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Field ionization studies resulted in a lowering of the vacuum threshold for fast ion beam instability to: pressure &lt; 1 </a:t>
            </a:r>
            <a:r>
              <a:rPr lang="en-GB" dirty="0" err="1" smtClean="0"/>
              <a:t>nTorr</a:t>
            </a:r>
            <a:r>
              <a:rPr lang="en-GB" dirty="0" smtClean="0"/>
              <a:t> [G. </a:t>
            </a:r>
            <a:r>
              <a:rPr lang="en-GB" dirty="0" err="1" smtClean="0"/>
              <a:t>Rumulo</a:t>
            </a:r>
            <a:r>
              <a:rPr lang="en-GB" dirty="0" smtClean="0"/>
              <a:t>]</a:t>
            </a: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3152800" y="836712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 smtClean="0"/>
              <a:t>Requirements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8" grpId="0"/>
      <p:bldP spid="6162" grpId="0"/>
      <p:bldP spid="6163" grpId="0" animBg="1"/>
      <p:bldP spid="6164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808038"/>
          </a:xfrm>
        </p:spPr>
        <p:txBody>
          <a:bodyPr/>
          <a:lstStyle/>
          <a:p>
            <a:r>
              <a:rPr lang="en-US" sz="3200" dirty="0"/>
              <a:t>Vacuum dynamics for a non-baked system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3302000" y="838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Elements of theory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65100" y="1981200"/>
            <a:ext cx="90805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u="sng" dirty="0">
                <a:sym typeface="Wingdings" pitchFamily="2" charset="2"/>
              </a:rPr>
              <a:t>Non baked system:</a:t>
            </a:r>
            <a:r>
              <a:rPr lang="en-US" dirty="0">
                <a:sym typeface="Wingdings" pitchFamily="2" charset="2"/>
              </a:rPr>
              <a:t> Main molecular specie is water sticking probability and sojourn time are not negligible (whereas for a baked system the time of flight is the most important parameter)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8125" y="3081338"/>
            <a:ext cx="3276600" cy="1392237"/>
          </a:xfrm>
          <a:prstGeom prst="rect">
            <a:avLst/>
          </a:prstGeom>
          <a:noFill/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889250" y="4605536"/>
            <a:ext cx="206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</a:t>
            </a:r>
            <a:r>
              <a:rPr lang="en-US" baseline="30000"/>
              <a:t>-13</a:t>
            </a:r>
            <a:r>
              <a:rPr lang="en-US"/>
              <a:t> s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3384550" y="3995936"/>
            <a:ext cx="24765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5778500" y="4605536"/>
            <a:ext cx="255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Temperature</a:t>
            </a:r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flipH="1" flipV="1">
            <a:off x="5613400" y="4300736"/>
            <a:ext cx="24765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6438900" y="2852936"/>
            <a:ext cx="2311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Activation energy of desorption</a:t>
            </a:r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H="1">
            <a:off x="5778500" y="3157736"/>
            <a:ext cx="74295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236476" y="5445224"/>
            <a:ext cx="85852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Usually, vacuum technical surfaces exhibits a wide range of binding energy (distribution density). 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47650" y="5762587"/>
            <a:ext cx="9245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Sticking probability depends also the sticking factor and also on the coverage.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064568" y="1916832"/>
            <a:ext cx="7884876" cy="4286486"/>
            <a:chOff x="1064568" y="1916832"/>
            <a:chExt cx="7884876" cy="4286486"/>
          </a:xfrm>
        </p:grpSpPr>
        <p:graphicFrame>
          <p:nvGraphicFramePr>
            <p:cNvPr id="7184" name="Object 16"/>
            <p:cNvGraphicFramePr>
              <a:graphicFrameLocks noChangeAspect="1"/>
            </p:cNvGraphicFramePr>
            <p:nvPr/>
          </p:nvGraphicFramePr>
          <p:xfrm>
            <a:off x="1064568" y="1916832"/>
            <a:ext cx="7540704" cy="4286486"/>
          </p:xfrm>
          <a:graphic>
            <a:graphicData uri="http://schemas.openxmlformats.org/presentationml/2006/ole">
              <p:oleObj spid="_x0000_s7184" name="Worksheet" r:id="rId4" imgW="9305841" imgH="5714907" progId="Excel.Sheet.8">
                <p:embed/>
              </p:oleObj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7113240" y="5949280"/>
              <a:ext cx="18362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/>
                <a:t>Courtesy of M. Taborelli</a:t>
              </a:r>
              <a:endParaRPr lang="en-US" sz="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808038"/>
          </a:xfrm>
        </p:spPr>
        <p:txBody>
          <a:bodyPr/>
          <a:lstStyle/>
          <a:p>
            <a:r>
              <a:rPr lang="en-US" sz="3200" dirty="0"/>
              <a:t>Vacuum dynamics for a non-baked system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3302000" y="8382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Elements of theory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200472" y="1880828"/>
            <a:ext cx="56526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For the design of a vacuum system the </a:t>
            </a:r>
            <a:r>
              <a:rPr lang="en-US" dirty="0" err="1"/>
              <a:t>outgassing</a:t>
            </a:r>
            <a:r>
              <a:rPr lang="en-US" dirty="0"/>
              <a:t> rate is usually used. For an non  baked system, a simplified evolution law is used:</a:t>
            </a:r>
          </a:p>
        </p:txBody>
      </p:sp>
      <p:graphicFrame>
        <p:nvGraphicFramePr>
          <p:cNvPr id="9231" name="Object 15"/>
          <p:cNvGraphicFramePr>
            <a:graphicFrameLocks noChangeAspect="1"/>
          </p:cNvGraphicFramePr>
          <p:nvPr>
            <p:ph idx="1"/>
          </p:nvPr>
        </p:nvGraphicFramePr>
        <p:xfrm>
          <a:off x="1280592" y="3501008"/>
          <a:ext cx="3456384" cy="1144588"/>
        </p:xfrm>
        <a:graphic>
          <a:graphicData uri="http://schemas.openxmlformats.org/presentationml/2006/ole">
            <p:oleObj spid="_x0000_s9231" name="Equation" r:id="rId3" imgW="825480" imgH="393480" progId="Equation.3">
              <p:embed/>
            </p:oleObj>
          </a:graphicData>
        </a:graphic>
      </p:graphicFrame>
      <p:sp>
        <p:nvSpPr>
          <p:cNvPr id="9233" name="Text Box 17"/>
          <p:cNvSpPr txBox="1">
            <a:spLocks noChangeArrowheads="1"/>
          </p:cNvSpPr>
          <p:nvPr/>
        </p:nvSpPr>
        <p:spPr bwMode="auto">
          <a:xfrm>
            <a:off x="200472" y="5687960"/>
            <a:ext cx="95615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From an engineering point of view:</a:t>
            </a:r>
            <a:endParaRPr lang="en-US" dirty="0"/>
          </a:p>
        </p:txBody>
      </p:sp>
      <p:pic>
        <p:nvPicPr>
          <p:cNvPr id="9236" name="Picture 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1112" y="1592796"/>
            <a:ext cx="3420380" cy="385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105128" y="4401108"/>
            <a:ext cx="327636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100" dirty="0"/>
          </a:p>
          <a:p>
            <a:r>
              <a:rPr lang="en-US" sz="1100" dirty="0"/>
              <a:t>D. Edwards Jr. Journal of Vacuum Science and Tech.,14(1977)606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944888" y="5687960"/>
            <a:ext cx="5174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q [</a:t>
            </a:r>
            <a:r>
              <a:rPr lang="en-US" dirty="0" err="1" smtClean="0"/>
              <a:t>mbar.l</a:t>
            </a:r>
            <a:r>
              <a:rPr lang="en-US" dirty="0" smtClean="0"/>
              <a:t>/s/cm</a:t>
            </a:r>
            <a:r>
              <a:rPr lang="en-US" baseline="30000" dirty="0" smtClean="0"/>
              <a:t>2</a:t>
            </a:r>
            <a:r>
              <a:rPr lang="en-US" dirty="0" smtClean="0"/>
              <a:t>] ~ 2.10</a:t>
            </a:r>
            <a:r>
              <a:rPr lang="en-US" baseline="30000" dirty="0" smtClean="0"/>
              <a:t>-9 </a:t>
            </a:r>
            <a:r>
              <a:rPr lang="en-US" dirty="0" smtClean="0"/>
              <a:t>/ t[h] (valid for all metals)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3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0"/>
            <a:ext cx="8189416" cy="1143000"/>
          </a:xfrm>
        </p:spPr>
        <p:txBody>
          <a:bodyPr/>
          <a:lstStyle/>
          <a:p>
            <a:r>
              <a:rPr lang="en-US" sz="3200" dirty="0"/>
              <a:t>Vacuum chambers for the MB </a:t>
            </a:r>
            <a:r>
              <a:rPr lang="en-US" sz="3200" dirty="0" err="1"/>
              <a:t>quadrupoles</a:t>
            </a:r>
            <a:endParaRPr lang="en-US" sz="3200" dirty="0"/>
          </a:p>
        </p:txBody>
      </p:sp>
      <p:pic>
        <p:nvPicPr>
          <p:cNvPr id="5158" name="Picture 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88" y="4184650"/>
            <a:ext cx="1081087" cy="660400"/>
          </a:xfrm>
          <a:prstGeom prst="rect">
            <a:avLst/>
          </a:prstGeom>
          <a:noFill/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165100" y="1371600"/>
            <a:ext cx="4953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 Length L of the magnet is comprised between ~50cm and 2 m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dirty="0"/>
              <a:t> The aperture diameter is around 10 mm</a:t>
            </a:r>
          </a:p>
        </p:txBody>
      </p:sp>
      <p:sp>
        <p:nvSpPr>
          <p:cNvPr id="5152" name="Line 32"/>
          <p:cNvSpPr>
            <a:spLocks noChangeShapeType="1"/>
          </p:cNvSpPr>
          <p:nvPr/>
        </p:nvSpPr>
        <p:spPr bwMode="auto">
          <a:xfrm flipV="1">
            <a:off x="350838" y="512127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53" name="Line 33"/>
          <p:cNvSpPr>
            <a:spLocks noChangeShapeType="1"/>
          </p:cNvSpPr>
          <p:nvPr/>
        </p:nvSpPr>
        <p:spPr bwMode="auto">
          <a:xfrm>
            <a:off x="350838" y="5913438"/>
            <a:ext cx="4524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54" name="Arc 34"/>
          <p:cNvSpPr>
            <a:spLocks/>
          </p:cNvSpPr>
          <p:nvPr/>
        </p:nvSpPr>
        <p:spPr bwMode="auto">
          <a:xfrm rot="16200000" flipV="1">
            <a:off x="3174207" y="4701381"/>
            <a:ext cx="990600" cy="2189163"/>
          </a:xfrm>
          <a:custGeom>
            <a:avLst/>
            <a:gdLst>
              <a:gd name="G0" fmla="+- 0 0 0"/>
              <a:gd name="G1" fmla="+- 18751 0 0"/>
              <a:gd name="G2" fmla="+- 21600 0 0"/>
              <a:gd name="T0" fmla="*/ 10722 w 21600"/>
              <a:gd name="T1" fmla="*/ 0 h 18751"/>
              <a:gd name="T2" fmla="*/ 21600 w 21600"/>
              <a:gd name="T3" fmla="*/ 18735 h 18751"/>
              <a:gd name="T4" fmla="*/ 0 w 21600"/>
              <a:gd name="T5" fmla="*/ 18751 h 18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751" fill="none" extrusionOk="0">
                <a:moveTo>
                  <a:pt x="10721" y="0"/>
                </a:moveTo>
                <a:cubicBezTo>
                  <a:pt x="17444" y="3843"/>
                  <a:pt x="21594" y="10991"/>
                  <a:pt x="21599" y="18735"/>
                </a:cubicBezTo>
              </a:path>
              <a:path w="21600" h="18751" stroke="0" extrusionOk="0">
                <a:moveTo>
                  <a:pt x="10721" y="0"/>
                </a:moveTo>
                <a:cubicBezTo>
                  <a:pt x="17444" y="3843"/>
                  <a:pt x="21594" y="10991"/>
                  <a:pt x="21599" y="18735"/>
                </a:cubicBezTo>
                <a:lnTo>
                  <a:pt x="0" y="1875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55" name="Arc 35"/>
          <p:cNvSpPr>
            <a:spLocks/>
          </p:cNvSpPr>
          <p:nvPr/>
        </p:nvSpPr>
        <p:spPr bwMode="auto">
          <a:xfrm rot="5400000" flipH="1" flipV="1">
            <a:off x="967582" y="4683919"/>
            <a:ext cx="990600" cy="2224087"/>
          </a:xfrm>
          <a:custGeom>
            <a:avLst/>
            <a:gdLst>
              <a:gd name="G0" fmla="+- 0 0 0"/>
              <a:gd name="G1" fmla="+- 18751 0 0"/>
              <a:gd name="G2" fmla="+- 21600 0 0"/>
              <a:gd name="T0" fmla="*/ 10722 w 21600"/>
              <a:gd name="T1" fmla="*/ 0 h 18751"/>
              <a:gd name="T2" fmla="*/ 21600 w 21600"/>
              <a:gd name="T3" fmla="*/ 18735 h 18751"/>
              <a:gd name="T4" fmla="*/ 0 w 21600"/>
              <a:gd name="T5" fmla="*/ 18751 h 187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18751" fill="none" extrusionOk="0">
                <a:moveTo>
                  <a:pt x="10721" y="0"/>
                </a:moveTo>
                <a:cubicBezTo>
                  <a:pt x="17444" y="3843"/>
                  <a:pt x="21594" y="10991"/>
                  <a:pt x="21599" y="18735"/>
                </a:cubicBezTo>
              </a:path>
              <a:path w="21600" h="18751" stroke="0" extrusionOk="0">
                <a:moveTo>
                  <a:pt x="10721" y="0"/>
                </a:moveTo>
                <a:cubicBezTo>
                  <a:pt x="17444" y="3843"/>
                  <a:pt x="21594" y="10991"/>
                  <a:pt x="21599" y="18735"/>
                </a:cubicBezTo>
                <a:lnTo>
                  <a:pt x="0" y="18751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117475" y="4724400"/>
            <a:ext cx="466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</a:t>
            </a: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193675" y="4329113"/>
            <a:ext cx="2224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In steady state: </a:t>
            </a: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3430588" y="4329113"/>
            <a:ext cx="312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with c the unit conductance of the tube and a the gas desorption per unit length </a:t>
            </a:r>
          </a:p>
        </p:txBody>
      </p:sp>
      <p:sp>
        <p:nvSpPr>
          <p:cNvPr id="5161" name="Line 41"/>
          <p:cNvSpPr>
            <a:spLocks noChangeShapeType="1"/>
          </p:cNvSpPr>
          <p:nvPr/>
        </p:nvSpPr>
        <p:spPr bwMode="auto">
          <a:xfrm>
            <a:off x="350838" y="5481638"/>
            <a:ext cx="44084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7" name="Group 46"/>
          <p:cNvGrpSpPr/>
          <p:nvPr/>
        </p:nvGrpSpPr>
        <p:grpSpPr>
          <a:xfrm>
            <a:off x="155575" y="2708275"/>
            <a:ext cx="5016500" cy="1533525"/>
            <a:chOff x="155575" y="2708275"/>
            <a:chExt cx="5016500" cy="1533525"/>
          </a:xfrm>
        </p:grpSpPr>
        <p:sp>
          <p:nvSpPr>
            <p:cNvPr id="5127" name="Rectangle 7"/>
            <p:cNvSpPr>
              <a:spLocks noChangeArrowheads="1"/>
            </p:cNvSpPr>
            <p:nvPr/>
          </p:nvSpPr>
          <p:spPr bwMode="auto">
            <a:xfrm>
              <a:off x="330200" y="3233738"/>
              <a:ext cx="4622800" cy="38100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>
              <a:off x="1651000" y="3233738"/>
              <a:ext cx="82550" cy="1524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29" name="Line 9"/>
            <p:cNvSpPr>
              <a:spLocks noChangeShapeType="1"/>
            </p:cNvSpPr>
            <p:nvPr/>
          </p:nvSpPr>
          <p:spPr bwMode="auto">
            <a:xfrm>
              <a:off x="1733550" y="3233738"/>
              <a:ext cx="82550" cy="1524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Line 10"/>
            <p:cNvSpPr>
              <a:spLocks noChangeShapeType="1"/>
            </p:cNvSpPr>
            <p:nvPr/>
          </p:nvSpPr>
          <p:spPr bwMode="auto">
            <a:xfrm>
              <a:off x="1816100" y="3233738"/>
              <a:ext cx="82550" cy="1524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Line 11"/>
            <p:cNvSpPr>
              <a:spLocks noChangeShapeType="1"/>
            </p:cNvSpPr>
            <p:nvPr/>
          </p:nvSpPr>
          <p:spPr bwMode="auto">
            <a:xfrm>
              <a:off x="1898650" y="3233738"/>
              <a:ext cx="82550" cy="1524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32" name="Line 12"/>
            <p:cNvSpPr>
              <a:spLocks noChangeShapeType="1"/>
            </p:cNvSpPr>
            <p:nvPr/>
          </p:nvSpPr>
          <p:spPr bwMode="auto">
            <a:xfrm>
              <a:off x="1981200" y="3233738"/>
              <a:ext cx="82550" cy="1524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34" name="Text Box 14"/>
            <p:cNvSpPr txBox="1">
              <a:spLocks noChangeArrowheads="1"/>
            </p:cNvSpPr>
            <p:nvPr/>
          </p:nvSpPr>
          <p:spPr bwMode="auto">
            <a:xfrm>
              <a:off x="1600200" y="3716338"/>
              <a:ext cx="23939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q: outgassing rate</a:t>
              </a:r>
            </a:p>
          </p:txBody>
        </p:sp>
        <p:grpSp>
          <p:nvGrpSpPr>
            <p:cNvPr id="5138" name="Group 18"/>
            <p:cNvGrpSpPr>
              <a:grpSpLocks/>
            </p:cNvGrpSpPr>
            <p:nvPr/>
          </p:nvGrpSpPr>
          <p:grpSpPr bwMode="auto">
            <a:xfrm>
              <a:off x="155575" y="3789363"/>
              <a:ext cx="412750" cy="381000"/>
              <a:chOff x="144" y="2832"/>
              <a:chExt cx="240" cy="240"/>
            </a:xfrm>
          </p:grpSpPr>
          <p:sp>
            <p:nvSpPr>
              <p:cNvPr id="5135" name="Oval 15"/>
              <p:cNvSpPr>
                <a:spLocks noChangeArrowheads="1"/>
              </p:cNvSpPr>
              <p:nvPr/>
            </p:nvSpPr>
            <p:spPr bwMode="auto">
              <a:xfrm>
                <a:off x="144" y="2832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6" name="Line 16"/>
              <p:cNvSpPr>
                <a:spLocks noChangeShapeType="1"/>
              </p:cNvSpPr>
              <p:nvPr/>
            </p:nvSpPr>
            <p:spPr bwMode="auto">
              <a:xfrm>
                <a:off x="181" y="2863"/>
                <a:ext cx="45" cy="2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7" name="Line 17"/>
              <p:cNvSpPr>
                <a:spLocks noChangeShapeType="1"/>
              </p:cNvSpPr>
              <p:nvPr/>
            </p:nvSpPr>
            <p:spPr bwMode="auto">
              <a:xfrm flipH="1">
                <a:off x="295" y="2863"/>
                <a:ext cx="45" cy="2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139" name="Group 19"/>
            <p:cNvGrpSpPr>
              <a:grpSpLocks/>
            </p:cNvGrpSpPr>
            <p:nvPr/>
          </p:nvGrpSpPr>
          <p:grpSpPr bwMode="auto">
            <a:xfrm>
              <a:off x="4759325" y="3860800"/>
              <a:ext cx="412750" cy="381000"/>
              <a:chOff x="144" y="2832"/>
              <a:chExt cx="240" cy="240"/>
            </a:xfrm>
          </p:grpSpPr>
          <p:sp>
            <p:nvSpPr>
              <p:cNvPr id="5140" name="Oval 20"/>
              <p:cNvSpPr>
                <a:spLocks noChangeArrowheads="1"/>
              </p:cNvSpPr>
              <p:nvPr/>
            </p:nvSpPr>
            <p:spPr bwMode="auto">
              <a:xfrm>
                <a:off x="144" y="2832"/>
                <a:ext cx="240" cy="24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1" name="Line 21"/>
              <p:cNvSpPr>
                <a:spLocks noChangeShapeType="1"/>
              </p:cNvSpPr>
              <p:nvPr/>
            </p:nvSpPr>
            <p:spPr bwMode="auto">
              <a:xfrm>
                <a:off x="181" y="2863"/>
                <a:ext cx="45" cy="2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2" name="Line 22"/>
              <p:cNvSpPr>
                <a:spLocks noChangeShapeType="1"/>
              </p:cNvSpPr>
              <p:nvPr/>
            </p:nvSpPr>
            <p:spPr bwMode="auto">
              <a:xfrm flipH="1">
                <a:off x="295" y="2863"/>
                <a:ext cx="45" cy="20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43" name="Line 23"/>
            <p:cNvSpPr>
              <a:spLocks noChangeShapeType="1"/>
            </p:cNvSpPr>
            <p:nvPr/>
          </p:nvSpPr>
          <p:spPr bwMode="auto">
            <a:xfrm>
              <a:off x="350838" y="3573463"/>
              <a:ext cx="0" cy="2524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44" name="Line 24"/>
            <p:cNvSpPr>
              <a:spLocks noChangeShapeType="1"/>
            </p:cNvSpPr>
            <p:nvPr/>
          </p:nvSpPr>
          <p:spPr bwMode="auto">
            <a:xfrm>
              <a:off x="4953000" y="3608388"/>
              <a:ext cx="0" cy="2524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45" name="Line 25"/>
            <p:cNvSpPr>
              <a:spLocks noChangeShapeType="1"/>
            </p:cNvSpPr>
            <p:nvPr/>
          </p:nvSpPr>
          <p:spPr bwMode="auto">
            <a:xfrm>
              <a:off x="388938" y="3068638"/>
              <a:ext cx="460216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46" name="Line 26"/>
            <p:cNvSpPr>
              <a:spLocks noChangeShapeType="1"/>
            </p:cNvSpPr>
            <p:nvPr/>
          </p:nvSpPr>
          <p:spPr bwMode="auto">
            <a:xfrm flipV="1">
              <a:off x="1624013" y="3465513"/>
              <a:ext cx="82550" cy="1524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47" name="Line 27"/>
            <p:cNvSpPr>
              <a:spLocks noChangeShapeType="1"/>
            </p:cNvSpPr>
            <p:nvPr/>
          </p:nvSpPr>
          <p:spPr bwMode="auto">
            <a:xfrm flipV="1">
              <a:off x="1706563" y="3465513"/>
              <a:ext cx="82550" cy="1524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48" name="Line 28"/>
            <p:cNvSpPr>
              <a:spLocks noChangeShapeType="1"/>
            </p:cNvSpPr>
            <p:nvPr/>
          </p:nvSpPr>
          <p:spPr bwMode="auto">
            <a:xfrm flipV="1">
              <a:off x="1789113" y="3465513"/>
              <a:ext cx="82550" cy="1524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49" name="Line 29"/>
            <p:cNvSpPr>
              <a:spLocks noChangeShapeType="1"/>
            </p:cNvSpPr>
            <p:nvPr/>
          </p:nvSpPr>
          <p:spPr bwMode="auto">
            <a:xfrm flipV="1">
              <a:off x="1871663" y="3465513"/>
              <a:ext cx="82550" cy="1524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50" name="Line 30"/>
            <p:cNvSpPr>
              <a:spLocks noChangeShapeType="1"/>
            </p:cNvSpPr>
            <p:nvPr/>
          </p:nvSpPr>
          <p:spPr bwMode="auto">
            <a:xfrm flipV="1">
              <a:off x="1954213" y="3465513"/>
              <a:ext cx="82550" cy="1524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151" name="Text Box 31"/>
            <p:cNvSpPr txBox="1">
              <a:spLocks noChangeArrowheads="1"/>
            </p:cNvSpPr>
            <p:nvPr/>
          </p:nvSpPr>
          <p:spPr bwMode="auto">
            <a:xfrm>
              <a:off x="1363663" y="2708275"/>
              <a:ext cx="23939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400"/>
                <a:t>L</a:t>
              </a:r>
            </a:p>
          </p:txBody>
        </p:sp>
        <p:sp>
          <p:nvSpPr>
            <p:cNvPr id="5164" name="Text Box 44"/>
            <p:cNvSpPr txBox="1">
              <a:spLocks noChangeArrowheads="1"/>
            </p:cNvSpPr>
            <p:nvPr/>
          </p:nvSpPr>
          <p:spPr bwMode="auto">
            <a:xfrm>
              <a:off x="584200" y="3789363"/>
              <a:ext cx="3905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S</a:t>
              </a:r>
            </a:p>
          </p:txBody>
        </p:sp>
      </p:grpSp>
      <p:pic>
        <p:nvPicPr>
          <p:cNvPr id="5165" name="Picture 4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2025" y="5553075"/>
            <a:ext cx="323850" cy="373063"/>
          </a:xfrm>
          <a:prstGeom prst="rect">
            <a:avLst/>
          </a:prstGeom>
          <a:noFill/>
        </p:spPr>
      </p:pic>
      <p:sp>
        <p:nvSpPr>
          <p:cNvPr id="5170" name="Text Box 50"/>
          <p:cNvSpPr txBox="1">
            <a:spLocks noChangeArrowheads="1"/>
          </p:cNvSpPr>
          <p:nvPr/>
        </p:nvSpPr>
        <p:spPr bwMode="auto">
          <a:xfrm>
            <a:off x="5030788" y="5300663"/>
            <a:ext cx="2611437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q = </a:t>
            </a:r>
            <a:r>
              <a:rPr lang="en-US" sz="1400" dirty="0" smtClean="0"/>
              <a:t>2.10</a:t>
            </a:r>
            <a:r>
              <a:rPr lang="en-US" sz="1400" baseline="30000" dirty="0" smtClean="0"/>
              <a:t>-11</a:t>
            </a:r>
            <a:r>
              <a:rPr lang="en-US" sz="1400" dirty="0" smtClean="0"/>
              <a:t> </a:t>
            </a:r>
            <a:r>
              <a:rPr lang="en-US" sz="1400" dirty="0" err="1"/>
              <a:t>mbar.l</a:t>
            </a:r>
            <a:r>
              <a:rPr lang="en-US" sz="1400" dirty="0"/>
              <a:t>/s.cm</a:t>
            </a:r>
            <a:r>
              <a:rPr lang="en-US" sz="1400" baseline="30000" dirty="0"/>
              <a:t>2</a:t>
            </a:r>
          </a:p>
          <a:p>
            <a:pPr>
              <a:spcBef>
                <a:spcPct val="50000"/>
              </a:spcBef>
            </a:pPr>
            <a:r>
              <a:rPr lang="en-US" sz="1000" dirty="0"/>
              <a:t>(after 100 hours of pumping)</a:t>
            </a:r>
          </a:p>
          <a:p>
            <a:pPr>
              <a:spcBef>
                <a:spcPct val="50000"/>
              </a:spcBef>
            </a:pPr>
            <a:r>
              <a:rPr lang="en-US" sz="1400" dirty="0"/>
              <a:t>L = </a:t>
            </a:r>
            <a:r>
              <a:rPr lang="en-US" sz="1400" dirty="0" smtClean="0"/>
              <a:t>2 </a:t>
            </a:r>
            <a:r>
              <a:rPr lang="en-US" sz="1400" dirty="0"/>
              <a:t>m</a:t>
            </a:r>
          </a:p>
        </p:txBody>
      </p:sp>
      <p:sp>
        <p:nvSpPr>
          <p:cNvPr id="5171" name="AutoShape 51"/>
          <p:cNvSpPr>
            <a:spLocks/>
          </p:cNvSpPr>
          <p:nvPr/>
        </p:nvSpPr>
        <p:spPr bwMode="auto">
          <a:xfrm>
            <a:off x="6942138" y="5300663"/>
            <a:ext cx="234950" cy="719137"/>
          </a:xfrm>
          <a:prstGeom prst="rightBrace">
            <a:avLst>
              <a:gd name="adj1" fmla="val 2550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233363" y="6273800"/>
            <a:ext cx="6515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ym typeface="Wingdings" pitchFamily="2" charset="2"/>
              </a:rPr>
              <a:t> Distributed pumping is mandatory</a:t>
            </a:r>
            <a:endParaRPr lang="en-US" dirty="0"/>
          </a:p>
        </p:txBody>
      </p:sp>
      <p:sp>
        <p:nvSpPr>
          <p:cNvPr id="5173" name="Text Box 53"/>
          <p:cNvSpPr txBox="1">
            <a:spLocks noChangeArrowheads="1"/>
          </p:cNvSpPr>
          <p:nvPr/>
        </p:nvSpPr>
        <p:spPr bwMode="auto">
          <a:xfrm>
            <a:off x="8121352" y="6057292"/>
            <a:ext cx="147616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/>
              <a:t>~2.10</a:t>
            </a:r>
            <a:r>
              <a:rPr lang="en-US" sz="1400" baseline="30000" dirty="0" smtClean="0"/>
              <a:t>-8</a:t>
            </a:r>
            <a:r>
              <a:rPr lang="en-US" sz="1400" dirty="0" smtClean="0"/>
              <a:t> mbar</a:t>
            </a:r>
            <a:endParaRPr lang="en-US" sz="1400" dirty="0"/>
          </a:p>
        </p:txBody>
      </p:sp>
      <p:pic>
        <p:nvPicPr>
          <p:cNvPr id="46" name="Picture 45" descr="Module_T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93060" y="1052736"/>
            <a:ext cx="4181959" cy="3146542"/>
          </a:xfrm>
          <a:prstGeom prst="rect">
            <a:avLst/>
          </a:prstGeom>
        </p:spPr>
      </p:pic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4989004" y="1772816"/>
            <a:ext cx="1944216" cy="108012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" name="Rectangle 51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53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175" name="Rectangle 55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74" name="Picture 5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93260" y="5301208"/>
            <a:ext cx="1628775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2" grpId="0" animBg="1"/>
      <p:bldP spid="5153" grpId="0" animBg="1"/>
      <p:bldP spid="5154" grpId="0" animBg="1"/>
      <p:bldP spid="5155" grpId="0" animBg="1"/>
      <p:bldP spid="5156" grpId="0"/>
      <p:bldP spid="5157" grpId="0"/>
      <p:bldP spid="5160" grpId="0"/>
      <p:bldP spid="5161" grpId="0" animBg="1"/>
      <p:bldP spid="5170" grpId="0"/>
      <p:bldP spid="5171" grpId="0" animBg="1"/>
      <p:bldP spid="5172" grpId="0"/>
      <p:bldP spid="51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0"/>
            <a:ext cx="8009396" cy="981075"/>
          </a:xfrm>
        </p:spPr>
        <p:txBody>
          <a:bodyPr/>
          <a:lstStyle/>
          <a:p>
            <a:r>
              <a:rPr lang="en-US" sz="3200" dirty="0"/>
              <a:t>Vacuum chambers for the MB </a:t>
            </a:r>
            <a:r>
              <a:rPr lang="en-US" sz="3200" dirty="0" err="1"/>
              <a:t>quadrupoles</a:t>
            </a:r>
            <a:endParaRPr lang="en-US" sz="3200" dirty="0"/>
          </a:p>
        </p:txBody>
      </p:sp>
      <p:sp>
        <p:nvSpPr>
          <p:cNvPr id="15408" name="Rectangle 48"/>
          <p:cNvSpPr>
            <a:spLocks noChangeArrowheads="1"/>
          </p:cNvSpPr>
          <p:nvPr/>
        </p:nvSpPr>
        <p:spPr bwMode="auto">
          <a:xfrm>
            <a:off x="171450" y="995363"/>
            <a:ext cx="8915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50000"/>
              </a:spcBef>
            </a:pPr>
            <a:r>
              <a:rPr lang="en-US"/>
              <a:t>Present design: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/>
              <a:t>Stainless steel vacuum chamber, squeezed in the magnet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/>
              <a:t>NEG strips sited in 2 antechambers</a:t>
            </a:r>
          </a:p>
          <a:p>
            <a:pPr marL="342900" indent="-34290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1600"/>
              <a:t>Copper coated</a:t>
            </a:r>
          </a:p>
          <a:p>
            <a:pPr marL="342900" indent="-342900">
              <a:spcBef>
                <a:spcPct val="50000"/>
              </a:spcBef>
            </a:pPr>
            <a:endParaRPr lang="en-US" sz="1600"/>
          </a:p>
          <a:p>
            <a:pPr marL="342900" indent="-342900">
              <a:spcBef>
                <a:spcPct val="20000"/>
              </a:spcBef>
            </a:pPr>
            <a:r>
              <a:rPr lang="en-US" sz="2000"/>
              <a:t> </a:t>
            </a:r>
          </a:p>
        </p:txBody>
      </p:sp>
      <p:grpSp>
        <p:nvGrpSpPr>
          <p:cNvPr id="15431" name="Group 71"/>
          <p:cNvGrpSpPr>
            <a:grpSpLocks/>
          </p:cNvGrpSpPr>
          <p:nvPr/>
        </p:nvGrpSpPr>
        <p:grpSpPr bwMode="auto">
          <a:xfrm>
            <a:off x="2301875" y="1844675"/>
            <a:ext cx="6551613" cy="2028825"/>
            <a:chOff x="1056" y="2695"/>
            <a:chExt cx="4047" cy="1392"/>
          </a:xfrm>
        </p:grpSpPr>
        <p:pic>
          <p:nvPicPr>
            <p:cNvPr id="15411" name="Picture 51" descr="version2"/>
            <p:cNvPicPr>
              <a:picLocks noChangeAspect="1" noChangeArrowheads="1"/>
            </p:cNvPicPr>
            <p:nvPr/>
          </p:nvPicPr>
          <p:blipFill>
            <a:blip r:embed="rId2" cstate="print"/>
            <a:srcRect l="28600" t="56454" r="36731" b="22391"/>
            <a:stretch>
              <a:fillRect/>
            </a:stretch>
          </p:blipFill>
          <p:spPr bwMode="auto">
            <a:xfrm>
              <a:off x="1927" y="2922"/>
              <a:ext cx="2336" cy="839"/>
            </a:xfrm>
            <a:prstGeom prst="rect">
              <a:avLst/>
            </a:prstGeom>
            <a:noFill/>
          </p:spPr>
        </p:pic>
        <p:sp>
          <p:nvSpPr>
            <p:cNvPr id="15412" name="Line 52"/>
            <p:cNvSpPr>
              <a:spLocks noChangeShapeType="1"/>
            </p:cNvSpPr>
            <p:nvPr/>
          </p:nvSpPr>
          <p:spPr bwMode="auto">
            <a:xfrm>
              <a:off x="2928" y="3563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13" name="Line 53"/>
            <p:cNvSpPr>
              <a:spLocks noChangeShapeType="1"/>
            </p:cNvSpPr>
            <p:nvPr/>
          </p:nvSpPr>
          <p:spPr bwMode="auto">
            <a:xfrm>
              <a:off x="1968" y="3899"/>
              <a:ext cx="22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lg" len="med"/>
              <a:tailEnd type="triangle" w="lg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14" name="Rectangle 54"/>
            <p:cNvSpPr>
              <a:spLocks noChangeArrowheads="1"/>
            </p:cNvSpPr>
            <p:nvPr/>
          </p:nvSpPr>
          <p:spPr bwMode="auto">
            <a:xfrm rot="-10800000">
              <a:off x="4032" y="3131"/>
              <a:ext cx="48" cy="336"/>
            </a:xfrm>
            <a:prstGeom prst="rect">
              <a:avLst/>
            </a:prstGeom>
            <a:pattFill prst="pct25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15" name="Rectangle 55"/>
            <p:cNvSpPr>
              <a:spLocks noChangeArrowheads="1"/>
            </p:cNvSpPr>
            <p:nvPr/>
          </p:nvSpPr>
          <p:spPr bwMode="auto">
            <a:xfrm rot="-10800000">
              <a:off x="2112" y="3131"/>
              <a:ext cx="48" cy="336"/>
            </a:xfrm>
            <a:prstGeom prst="rect">
              <a:avLst/>
            </a:prstGeom>
            <a:pattFill prst="pct25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16" name="Text Box 56"/>
            <p:cNvSpPr txBox="1">
              <a:spLocks noChangeArrowheads="1"/>
            </p:cNvSpPr>
            <p:nvPr/>
          </p:nvSpPr>
          <p:spPr bwMode="auto">
            <a:xfrm>
              <a:off x="1056" y="3035"/>
              <a:ext cx="624" cy="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/>
                <a:t>NEG strip</a:t>
              </a:r>
            </a:p>
          </p:txBody>
        </p:sp>
        <p:sp>
          <p:nvSpPr>
            <p:cNvPr id="15417" name="Line 57"/>
            <p:cNvSpPr>
              <a:spLocks noChangeShapeType="1"/>
            </p:cNvSpPr>
            <p:nvPr/>
          </p:nvSpPr>
          <p:spPr bwMode="auto">
            <a:xfrm>
              <a:off x="1440" y="3227"/>
              <a:ext cx="672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18" name="Text Box 58"/>
            <p:cNvSpPr txBox="1">
              <a:spLocks noChangeArrowheads="1"/>
            </p:cNvSpPr>
            <p:nvPr/>
          </p:nvSpPr>
          <p:spPr bwMode="auto">
            <a:xfrm>
              <a:off x="2928" y="3563"/>
              <a:ext cx="723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dirty="0" smtClean="0"/>
                <a:t>10 </a:t>
              </a:r>
              <a:r>
                <a:rPr lang="en-US" sz="1200" dirty="0"/>
                <a:t>mm</a:t>
              </a:r>
            </a:p>
          </p:txBody>
        </p:sp>
        <p:sp>
          <p:nvSpPr>
            <p:cNvPr id="15419" name="Text Box 59"/>
            <p:cNvSpPr txBox="1">
              <a:spLocks noChangeArrowheads="1"/>
            </p:cNvSpPr>
            <p:nvPr/>
          </p:nvSpPr>
          <p:spPr bwMode="auto">
            <a:xfrm>
              <a:off x="2832" y="3899"/>
              <a:ext cx="480" cy="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/>
                <a:t>50 mm</a:t>
              </a:r>
            </a:p>
          </p:txBody>
        </p:sp>
        <p:sp>
          <p:nvSpPr>
            <p:cNvPr id="15420" name="Text Box 60"/>
            <p:cNvSpPr txBox="1">
              <a:spLocks noChangeArrowheads="1"/>
            </p:cNvSpPr>
            <p:nvPr/>
          </p:nvSpPr>
          <p:spPr bwMode="auto">
            <a:xfrm>
              <a:off x="2903" y="2695"/>
              <a:ext cx="1536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Stainless steel</a:t>
              </a:r>
            </a:p>
          </p:txBody>
        </p:sp>
        <p:sp>
          <p:nvSpPr>
            <p:cNvPr id="15421" name="Line 61"/>
            <p:cNvSpPr>
              <a:spLocks noChangeShapeType="1"/>
            </p:cNvSpPr>
            <p:nvPr/>
          </p:nvSpPr>
          <p:spPr bwMode="auto">
            <a:xfrm>
              <a:off x="3311" y="2877"/>
              <a:ext cx="23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22" name="Freeform 62"/>
            <p:cNvSpPr>
              <a:spLocks/>
            </p:cNvSpPr>
            <p:nvPr/>
          </p:nvSpPr>
          <p:spPr bwMode="auto">
            <a:xfrm>
              <a:off x="3946" y="2994"/>
              <a:ext cx="236" cy="336"/>
            </a:xfrm>
            <a:custGeom>
              <a:avLst/>
              <a:gdLst/>
              <a:ahLst/>
              <a:cxnLst>
                <a:cxn ang="0">
                  <a:pos x="236" y="329"/>
                </a:cxn>
                <a:cxn ang="0">
                  <a:pos x="181" y="87"/>
                </a:cxn>
                <a:cxn ang="0">
                  <a:pos x="45" y="41"/>
                </a:cxn>
                <a:cxn ang="0">
                  <a:pos x="0" y="336"/>
                </a:cxn>
              </a:cxnLst>
              <a:rect l="0" t="0" r="r" b="b"/>
              <a:pathLst>
                <a:path w="236" h="336">
                  <a:moveTo>
                    <a:pt x="236" y="329"/>
                  </a:moveTo>
                  <a:cubicBezTo>
                    <a:pt x="227" y="289"/>
                    <a:pt x="213" y="135"/>
                    <a:pt x="181" y="87"/>
                  </a:cubicBezTo>
                  <a:cubicBezTo>
                    <a:pt x="149" y="39"/>
                    <a:pt x="75" y="0"/>
                    <a:pt x="45" y="41"/>
                  </a:cubicBezTo>
                  <a:cubicBezTo>
                    <a:pt x="15" y="82"/>
                    <a:pt x="7" y="287"/>
                    <a:pt x="0" y="336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23" name="Freeform 63"/>
            <p:cNvSpPr>
              <a:spLocks/>
            </p:cNvSpPr>
            <p:nvPr/>
          </p:nvSpPr>
          <p:spPr bwMode="auto">
            <a:xfrm flipV="1">
              <a:off x="3946" y="3330"/>
              <a:ext cx="236" cy="336"/>
            </a:xfrm>
            <a:custGeom>
              <a:avLst/>
              <a:gdLst/>
              <a:ahLst/>
              <a:cxnLst>
                <a:cxn ang="0">
                  <a:pos x="236" y="329"/>
                </a:cxn>
                <a:cxn ang="0">
                  <a:pos x="181" y="87"/>
                </a:cxn>
                <a:cxn ang="0">
                  <a:pos x="45" y="41"/>
                </a:cxn>
                <a:cxn ang="0">
                  <a:pos x="0" y="336"/>
                </a:cxn>
              </a:cxnLst>
              <a:rect l="0" t="0" r="r" b="b"/>
              <a:pathLst>
                <a:path w="236" h="336">
                  <a:moveTo>
                    <a:pt x="236" y="329"/>
                  </a:moveTo>
                  <a:cubicBezTo>
                    <a:pt x="227" y="289"/>
                    <a:pt x="213" y="135"/>
                    <a:pt x="181" y="87"/>
                  </a:cubicBezTo>
                  <a:cubicBezTo>
                    <a:pt x="149" y="39"/>
                    <a:pt x="75" y="0"/>
                    <a:pt x="45" y="41"/>
                  </a:cubicBezTo>
                  <a:cubicBezTo>
                    <a:pt x="15" y="82"/>
                    <a:pt x="7" y="287"/>
                    <a:pt x="0" y="336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24" name="Text Box 64"/>
            <p:cNvSpPr txBox="1">
              <a:spLocks noChangeArrowheads="1"/>
            </p:cNvSpPr>
            <p:nvPr/>
          </p:nvSpPr>
          <p:spPr bwMode="auto">
            <a:xfrm>
              <a:off x="4378" y="3308"/>
              <a:ext cx="725" cy="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Ceramic support</a:t>
              </a:r>
            </a:p>
          </p:txBody>
        </p:sp>
        <p:sp>
          <p:nvSpPr>
            <p:cNvPr id="15425" name="Line 65"/>
            <p:cNvSpPr>
              <a:spLocks noChangeShapeType="1"/>
            </p:cNvSpPr>
            <p:nvPr/>
          </p:nvSpPr>
          <p:spPr bwMode="auto">
            <a:xfrm flipH="1" flipV="1">
              <a:off x="4127" y="3285"/>
              <a:ext cx="227" cy="1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26" name="Freeform 66"/>
            <p:cNvSpPr>
              <a:spLocks/>
            </p:cNvSpPr>
            <p:nvPr/>
          </p:nvSpPr>
          <p:spPr bwMode="auto">
            <a:xfrm>
              <a:off x="2721" y="3307"/>
              <a:ext cx="108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" y="9"/>
                </a:cxn>
                <a:cxn ang="0">
                  <a:pos x="50" y="18"/>
                </a:cxn>
                <a:cxn ang="0">
                  <a:pos x="74" y="16"/>
                </a:cxn>
                <a:cxn ang="0">
                  <a:pos x="108" y="0"/>
                </a:cxn>
              </a:cxnLst>
              <a:rect l="0" t="0" r="r" b="b"/>
              <a:pathLst>
                <a:path w="108" h="18">
                  <a:moveTo>
                    <a:pt x="0" y="0"/>
                  </a:moveTo>
                  <a:cubicBezTo>
                    <a:pt x="18" y="1"/>
                    <a:pt x="19" y="1"/>
                    <a:pt x="32" y="9"/>
                  </a:cubicBezTo>
                  <a:cubicBezTo>
                    <a:pt x="38" y="17"/>
                    <a:pt x="40" y="16"/>
                    <a:pt x="50" y="18"/>
                  </a:cubicBezTo>
                  <a:cubicBezTo>
                    <a:pt x="58" y="17"/>
                    <a:pt x="66" y="17"/>
                    <a:pt x="74" y="16"/>
                  </a:cubicBezTo>
                  <a:cubicBezTo>
                    <a:pt x="86" y="14"/>
                    <a:pt x="90" y="0"/>
                    <a:pt x="108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27" name="Freeform 67"/>
            <p:cNvSpPr>
              <a:spLocks/>
            </p:cNvSpPr>
            <p:nvPr/>
          </p:nvSpPr>
          <p:spPr bwMode="auto">
            <a:xfrm flipV="1">
              <a:off x="2721" y="3330"/>
              <a:ext cx="108" cy="1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2" y="9"/>
                </a:cxn>
                <a:cxn ang="0">
                  <a:pos x="50" y="18"/>
                </a:cxn>
                <a:cxn ang="0">
                  <a:pos x="74" y="16"/>
                </a:cxn>
                <a:cxn ang="0">
                  <a:pos x="108" y="0"/>
                </a:cxn>
              </a:cxnLst>
              <a:rect l="0" t="0" r="r" b="b"/>
              <a:pathLst>
                <a:path w="108" h="18">
                  <a:moveTo>
                    <a:pt x="0" y="0"/>
                  </a:moveTo>
                  <a:cubicBezTo>
                    <a:pt x="18" y="1"/>
                    <a:pt x="19" y="1"/>
                    <a:pt x="32" y="9"/>
                  </a:cubicBezTo>
                  <a:cubicBezTo>
                    <a:pt x="38" y="17"/>
                    <a:pt x="40" y="16"/>
                    <a:pt x="50" y="18"/>
                  </a:cubicBezTo>
                  <a:cubicBezTo>
                    <a:pt x="58" y="17"/>
                    <a:pt x="66" y="17"/>
                    <a:pt x="74" y="16"/>
                  </a:cubicBezTo>
                  <a:cubicBezTo>
                    <a:pt x="86" y="14"/>
                    <a:pt x="90" y="0"/>
                    <a:pt x="108" y="0"/>
                  </a:cubicBezTo>
                </a:path>
              </a:pathLst>
            </a:custGeom>
            <a:noFill/>
            <a:ln w="63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28" name="Line 68"/>
            <p:cNvSpPr>
              <a:spLocks noChangeShapeType="1"/>
            </p:cNvSpPr>
            <p:nvPr/>
          </p:nvSpPr>
          <p:spPr bwMode="auto">
            <a:xfrm>
              <a:off x="2699" y="3035"/>
              <a:ext cx="68" cy="27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429" name="Text Box 69"/>
            <p:cNvSpPr txBox="1">
              <a:spLocks noChangeArrowheads="1"/>
            </p:cNvSpPr>
            <p:nvPr/>
          </p:nvSpPr>
          <p:spPr bwMode="auto">
            <a:xfrm>
              <a:off x="2358" y="2854"/>
              <a:ext cx="612" cy="2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400"/>
                <a:t>Spacer</a:t>
              </a:r>
            </a:p>
          </p:txBody>
        </p:sp>
      </p:grpSp>
      <p:sp>
        <p:nvSpPr>
          <p:cNvPr id="15433" name="Text Box 73"/>
          <p:cNvSpPr txBox="1">
            <a:spLocks noChangeArrowheads="1"/>
          </p:cNvSpPr>
          <p:nvPr/>
        </p:nvSpPr>
        <p:spPr bwMode="auto">
          <a:xfrm>
            <a:off x="193675" y="3992563"/>
            <a:ext cx="7294563" cy="110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dirty="0"/>
              <a:t>Effective pumping speed per unit length: </a:t>
            </a:r>
            <a:r>
              <a:rPr lang="en-US" dirty="0"/>
              <a:t>S</a:t>
            </a:r>
            <a:r>
              <a:rPr lang="en-US" baseline="-25000" dirty="0"/>
              <a:t>eff</a:t>
            </a:r>
            <a:r>
              <a:rPr lang="en-US" dirty="0">
                <a:latin typeface="Symath" pitchFamily="2" charset="0"/>
                <a:cs typeface="Symath" pitchFamily="2" charset="0"/>
              </a:rPr>
              <a:t>Q</a:t>
            </a:r>
            <a:r>
              <a:rPr lang="en-US" dirty="0"/>
              <a:t>h</a:t>
            </a:r>
            <a:r>
              <a:rPr lang="en-US" baseline="30000" dirty="0"/>
              <a:t>2</a:t>
            </a:r>
            <a:r>
              <a:rPr lang="en-US" dirty="0"/>
              <a:t>/l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Pressure in the central part is determined by the gap </a:t>
            </a:r>
            <a:r>
              <a:rPr lang="en-US" sz="1600" dirty="0">
                <a:sym typeface="Wingdings" pitchFamily="2" charset="2"/>
              </a:rPr>
              <a:t> reduce the sheet thickness  stability becomes an issue (0.3 mm for the prototype)</a:t>
            </a:r>
          </a:p>
        </p:txBody>
      </p:sp>
      <p:pic>
        <p:nvPicPr>
          <p:cNvPr id="15434" name="Picture 74" descr="VC_deformee"/>
          <p:cNvPicPr>
            <a:picLocks noChangeAspect="1" noChangeArrowheads="1"/>
          </p:cNvPicPr>
          <p:nvPr/>
        </p:nvPicPr>
        <p:blipFill>
          <a:blip r:embed="rId3" cstate="print"/>
          <a:srcRect l="10190" t="13527" r="16147" b="45802"/>
          <a:stretch>
            <a:fillRect/>
          </a:stretch>
        </p:blipFill>
        <p:spPr bwMode="auto">
          <a:xfrm>
            <a:off x="7605713" y="3681413"/>
            <a:ext cx="2182812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35" name="Text Box 75"/>
          <p:cNvSpPr txBox="1">
            <a:spLocks noChangeArrowheads="1"/>
          </p:cNvSpPr>
          <p:nvPr/>
        </p:nvSpPr>
        <p:spPr bwMode="auto">
          <a:xfrm>
            <a:off x="7800975" y="5192713"/>
            <a:ext cx="20272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Buckling mode</a:t>
            </a:r>
          </a:p>
        </p:txBody>
      </p:sp>
      <p:sp>
        <p:nvSpPr>
          <p:cNvPr id="15436" name="Line 76"/>
          <p:cNvSpPr>
            <a:spLocks noChangeShapeType="1"/>
          </p:cNvSpPr>
          <p:nvPr/>
        </p:nvSpPr>
        <p:spPr bwMode="auto">
          <a:xfrm>
            <a:off x="4875213" y="2960688"/>
            <a:ext cx="388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37" name="Text Box 77"/>
          <p:cNvSpPr txBox="1">
            <a:spLocks noChangeArrowheads="1"/>
          </p:cNvSpPr>
          <p:nvPr/>
        </p:nvSpPr>
        <p:spPr bwMode="auto">
          <a:xfrm>
            <a:off x="4953000" y="2889250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</a:t>
            </a:r>
          </a:p>
        </p:txBody>
      </p:sp>
      <p:sp>
        <p:nvSpPr>
          <p:cNvPr id="15438" name="Text Box 78"/>
          <p:cNvSpPr txBox="1">
            <a:spLocks noChangeArrowheads="1"/>
          </p:cNvSpPr>
          <p:nvPr/>
        </p:nvSpPr>
        <p:spPr bwMode="auto">
          <a:xfrm>
            <a:off x="4289425" y="2600325"/>
            <a:ext cx="350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h</a:t>
            </a:r>
          </a:p>
        </p:txBody>
      </p:sp>
      <p:sp>
        <p:nvSpPr>
          <p:cNvPr id="15439" name="Line 79"/>
          <p:cNvSpPr>
            <a:spLocks noChangeShapeType="1"/>
          </p:cNvSpPr>
          <p:nvPr/>
        </p:nvSpPr>
        <p:spPr bwMode="auto">
          <a:xfrm flipV="1">
            <a:off x="4719638" y="26733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441" name="Text Box 81"/>
          <p:cNvSpPr txBox="1">
            <a:spLocks noChangeArrowheads="1"/>
          </p:cNvSpPr>
          <p:nvPr/>
        </p:nvSpPr>
        <p:spPr bwMode="auto">
          <a:xfrm>
            <a:off x="233363" y="5229224"/>
            <a:ext cx="63758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q = </a:t>
            </a:r>
            <a:r>
              <a:rPr lang="en-US" sz="1400" dirty="0" smtClean="0"/>
              <a:t>2.10</a:t>
            </a:r>
            <a:r>
              <a:rPr lang="en-US" sz="1400" baseline="30000" dirty="0" smtClean="0"/>
              <a:t>-11</a:t>
            </a:r>
            <a:r>
              <a:rPr lang="en-US" sz="1400" dirty="0" smtClean="0"/>
              <a:t> </a:t>
            </a:r>
            <a:r>
              <a:rPr lang="en-US" sz="1400" dirty="0" err="1"/>
              <a:t>mbar.l</a:t>
            </a:r>
            <a:r>
              <a:rPr lang="en-US" sz="1400" dirty="0"/>
              <a:t>/s.cm</a:t>
            </a:r>
            <a:r>
              <a:rPr lang="en-US" sz="1400" baseline="30000" dirty="0"/>
              <a:t>2</a:t>
            </a:r>
            <a:r>
              <a:rPr lang="en-US" sz="1400" dirty="0"/>
              <a:t> </a:t>
            </a:r>
            <a:r>
              <a:rPr lang="en-US" sz="1400" dirty="0">
                <a:sym typeface="Wingdings" pitchFamily="2" charset="2"/>
              </a:rPr>
              <a:t> P ~ </a:t>
            </a:r>
            <a:r>
              <a:rPr lang="en-US" sz="1400" dirty="0" smtClean="0">
                <a:sym typeface="Wingdings" pitchFamily="2" charset="2"/>
              </a:rPr>
              <a:t>8.10</a:t>
            </a:r>
            <a:r>
              <a:rPr lang="en-US" sz="1400" baseline="30000" dirty="0" smtClean="0">
                <a:sym typeface="Wingdings" pitchFamily="2" charset="2"/>
              </a:rPr>
              <a:t>-10</a:t>
            </a:r>
            <a:r>
              <a:rPr lang="en-US" sz="1400" dirty="0" smtClean="0">
                <a:sym typeface="Wingdings" pitchFamily="2" charset="2"/>
              </a:rPr>
              <a:t> </a:t>
            </a:r>
            <a:r>
              <a:rPr lang="en-US" sz="1400" dirty="0">
                <a:sym typeface="Wingdings" pitchFamily="2" charset="2"/>
              </a:rPr>
              <a:t>mbar</a:t>
            </a:r>
            <a:endParaRPr lang="en-US" sz="1400" dirty="0"/>
          </a:p>
        </p:txBody>
      </p:sp>
      <p:pic>
        <p:nvPicPr>
          <p:cNvPr id="15442" name="Picture 82" descr="setup1_927"/>
          <p:cNvPicPr>
            <a:picLocks noChangeAspect="1" noChangeArrowheads="1"/>
          </p:cNvPicPr>
          <p:nvPr/>
        </p:nvPicPr>
        <p:blipFill>
          <a:blip r:embed="rId4" cstate="print"/>
          <a:srcRect t="16925" r="5609" b="12694"/>
          <a:stretch>
            <a:fillRect/>
          </a:stretch>
        </p:blipFill>
        <p:spPr bwMode="auto">
          <a:xfrm>
            <a:off x="7177088" y="5527675"/>
            <a:ext cx="2574925" cy="1330325"/>
          </a:xfrm>
          <a:prstGeom prst="rect">
            <a:avLst/>
          </a:prstGeom>
          <a:noFill/>
        </p:spPr>
      </p:pic>
      <p:pic>
        <p:nvPicPr>
          <p:cNvPr id="15443" name="Picture 83" descr="IMG_2681"/>
          <p:cNvPicPr>
            <a:picLocks noChangeAspect="1" noChangeArrowheads="1"/>
          </p:cNvPicPr>
          <p:nvPr/>
        </p:nvPicPr>
        <p:blipFill>
          <a:blip r:embed="rId5" cstate="print"/>
          <a:srcRect l="15846" t="17361" r="15775" b="21062"/>
          <a:stretch>
            <a:fillRect/>
          </a:stretch>
        </p:blipFill>
        <p:spPr bwMode="auto">
          <a:xfrm>
            <a:off x="5070475" y="5561013"/>
            <a:ext cx="2081213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44" name="Text Box 84"/>
          <p:cNvSpPr txBox="1">
            <a:spLocks noChangeArrowheads="1"/>
          </p:cNvSpPr>
          <p:nvPr/>
        </p:nvSpPr>
        <p:spPr bwMode="auto">
          <a:xfrm>
            <a:off x="236476" y="5769260"/>
            <a:ext cx="4641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Prototype has been manufactured and is being tested.</a:t>
            </a:r>
          </a:p>
        </p:txBody>
      </p:sp>
      <p:pic>
        <p:nvPicPr>
          <p:cNvPr id="15445" name="Picture 85" descr="CLIC_MB-quad"/>
          <p:cNvPicPr>
            <a:picLocks noChangeAspect="1" noChangeArrowheads="1"/>
          </p:cNvPicPr>
          <p:nvPr/>
        </p:nvPicPr>
        <p:blipFill>
          <a:blip r:embed="rId6" cstate="print"/>
          <a:srcRect t="19415" r="17143" b="12064"/>
          <a:stretch>
            <a:fillRect/>
          </a:stretch>
        </p:blipFill>
        <p:spPr bwMode="auto">
          <a:xfrm>
            <a:off x="6904038" y="765175"/>
            <a:ext cx="2847975" cy="1398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33" grpId="0"/>
      <p:bldP spid="15435" grpId="0"/>
      <p:bldP spid="15441" grpId="0"/>
      <p:bldP spid="154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08000" y="0"/>
            <a:ext cx="8117408" cy="1143000"/>
          </a:xfrm>
        </p:spPr>
        <p:txBody>
          <a:bodyPr/>
          <a:lstStyle/>
          <a:p>
            <a:r>
              <a:rPr lang="en-US" sz="3200" dirty="0" smtClean="0"/>
              <a:t>Dynamic vacuum </a:t>
            </a:r>
            <a:r>
              <a:rPr lang="en-US" sz="3200" dirty="0"/>
              <a:t>in the accelerating structures</a:t>
            </a:r>
          </a:p>
        </p:txBody>
      </p:sp>
      <p:sp>
        <p:nvSpPr>
          <p:cNvPr id="18493" name="Text Box 61"/>
          <p:cNvSpPr txBox="1">
            <a:spLocks noChangeArrowheads="1"/>
          </p:cNvSpPr>
          <p:nvPr/>
        </p:nvSpPr>
        <p:spPr bwMode="auto">
          <a:xfrm>
            <a:off x="428625" y="2205038"/>
            <a:ext cx="8775700" cy="189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Different vacuum inside the PETS and the accelerating structures can be considered: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/>
              <a:t> Static: pressure after pump down without RF power and beams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 smtClean="0"/>
              <a:t> Dynamic: during breakdown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dirty="0" smtClean="0"/>
              <a:t> </a:t>
            </a:r>
            <a:r>
              <a:rPr lang="en-US" dirty="0"/>
              <a:t>Dynamic: during </a:t>
            </a:r>
            <a:r>
              <a:rPr lang="en-US" dirty="0" smtClean="0"/>
              <a:t>RF pulses without breakdown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41136</TotalTime>
  <Words>858</Words>
  <Application>Microsoft Office PowerPoint</Application>
  <PresentationFormat>A4 Paper (210x297 mm)</PresentationFormat>
  <Paragraphs>145</Paragraphs>
  <Slides>15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Default Design</vt:lpstr>
      <vt:lpstr>1_Default Design</vt:lpstr>
      <vt:lpstr>Worksheet</vt:lpstr>
      <vt:lpstr>Equation</vt:lpstr>
      <vt:lpstr>Vacuum system for the CLIC two-beam modules</vt:lpstr>
      <vt:lpstr>Outline</vt:lpstr>
      <vt:lpstr>Vacuum system in the CLIC module</vt:lpstr>
      <vt:lpstr>Vacuum system in the CLIC module</vt:lpstr>
      <vt:lpstr>Vacuum dynamics for a non-baked system</vt:lpstr>
      <vt:lpstr>Vacuum dynamics for a non-baked system</vt:lpstr>
      <vt:lpstr>Vacuum chambers for the MB quadrupoles</vt:lpstr>
      <vt:lpstr>Vacuum chambers for the MB quadrupoles</vt:lpstr>
      <vt:lpstr>Dynamic vacuum in the accelerating structures</vt:lpstr>
      <vt:lpstr>Slide 10</vt:lpstr>
      <vt:lpstr>Slide 11</vt:lpstr>
      <vt:lpstr>Vacuum in the accelerating structures with RF</vt:lpstr>
      <vt:lpstr>Slide 13</vt:lpstr>
      <vt:lpstr>Main beam interconnections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Vacuum Issues in the Main Linac and the Decelerator</dc:title>
  <dc:creator>garion</dc:creator>
  <cp:lastModifiedBy>cgarion</cp:lastModifiedBy>
  <cp:revision>1164</cp:revision>
  <dcterms:created xsi:type="dcterms:W3CDTF">2009-09-29T09:44:15Z</dcterms:created>
  <dcterms:modified xsi:type="dcterms:W3CDTF">2010-10-20T05:41:37Z</dcterms:modified>
</cp:coreProperties>
</file>