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4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5.xml" ContentType="application/vnd.openxmlformats-officedocument.drawingml.chart+xml"/>
  <Override PartName="/ppt/notesSlides/notesSlide26.xml" ContentType="application/vnd.openxmlformats-officedocument.presentationml.notesSlide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29"/>
  </p:notesMasterIdLst>
  <p:sldIdLst>
    <p:sldId id="256" r:id="rId3"/>
    <p:sldId id="285" r:id="rId4"/>
    <p:sldId id="307" r:id="rId5"/>
    <p:sldId id="259" r:id="rId6"/>
    <p:sldId id="280" r:id="rId7"/>
    <p:sldId id="281" r:id="rId8"/>
    <p:sldId id="286" r:id="rId9"/>
    <p:sldId id="310" r:id="rId10"/>
    <p:sldId id="262" r:id="rId11"/>
    <p:sldId id="311" r:id="rId12"/>
    <p:sldId id="312" r:id="rId13"/>
    <p:sldId id="300" r:id="rId14"/>
    <p:sldId id="289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284" r:id="rId23"/>
    <p:sldId id="275" r:id="rId24"/>
    <p:sldId id="258" r:id="rId25"/>
    <p:sldId id="278" r:id="rId26"/>
    <p:sldId id="321" r:id="rId27"/>
    <p:sldId id="322" r:id="rId28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0" autoAdjust="0"/>
    <p:restoredTop sz="98589" autoAdjust="0"/>
  </p:normalViewPr>
  <p:slideViewPr>
    <p:cSldViewPr>
      <p:cViewPr>
        <p:scale>
          <a:sx n="70" d="100"/>
          <a:sy n="70" d="100"/>
        </p:scale>
        <p:origin x="-1368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takahasi\My%20Documents\ILC\PosiPol\new-positron\KEK-setup\2010Sep-data\RunPlan2010Sep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kahasi\Documents\ILC\PosiPol\new-positron\KEK-setup\2010Sep-data\RunPlan2010Sep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kahasi\Documents\ILC\PosiPol\new-positron\KEK-setup\2010Sep-data\RunPlan2010Sep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takahasi\My%20Documents\ILC\PosiPol\new-positron\&#25171;&#12385;&#21512;&#12431;&#12379;&#12473;&#12521;&#12452;&#12489;\temp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kahasi\Documents\ILC\PosiPol\new-positron\KEK-setup\2010Sep-data\RunPlan2010Sep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kahasi\Documents\ILC\PosiPol\new-positron\KEK-setup\2010Sep-data\RunPlan2010Sep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15"/>
          </c:marker>
          <c:xVal>
            <c:numRef>
              <c:f>'yield-thick'!$A$3:$A$7</c:f>
              <c:numCache>
                <c:formatCode>General</c:formatCode>
                <c:ptCount val="5"/>
                <c:pt idx="0">
                  <c:v>18</c:v>
                </c:pt>
                <c:pt idx="1">
                  <c:v>8</c:v>
                </c:pt>
                <c:pt idx="2">
                  <c:v>5.25</c:v>
                </c:pt>
                <c:pt idx="3">
                  <c:v>3.5</c:v>
                </c:pt>
                <c:pt idx="4">
                  <c:v>1.75</c:v>
                </c:pt>
              </c:numCache>
            </c:numRef>
          </c:xVal>
          <c:yVal>
            <c:numRef>
              <c:f>'yield-thick'!$C$3:$C$7</c:f>
              <c:numCache>
                <c:formatCode>General</c:formatCode>
                <c:ptCount val="5"/>
                <c:pt idx="0">
                  <c:v>2963.6032950143335</c:v>
                </c:pt>
                <c:pt idx="1">
                  <c:v>1473.6048344601083</c:v>
                </c:pt>
                <c:pt idx="2">
                  <c:v>792.35859454900765</c:v>
                </c:pt>
                <c:pt idx="3">
                  <c:v>449.91396058299961</c:v>
                </c:pt>
                <c:pt idx="4">
                  <c:v>180.32988703529134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square"/>
            <c:size val="15"/>
          </c:marker>
          <c:xVal>
            <c:numRef>
              <c:f>'yield-thick'!$E$3:$E$7</c:f>
              <c:numCache>
                <c:formatCode>General</c:formatCode>
                <c:ptCount val="5"/>
                <c:pt idx="0">
                  <c:v>18</c:v>
                </c:pt>
                <c:pt idx="1">
                  <c:v>8</c:v>
                </c:pt>
                <c:pt idx="2">
                  <c:v>5.25</c:v>
                </c:pt>
                <c:pt idx="3">
                  <c:v>3.5</c:v>
                </c:pt>
                <c:pt idx="4">
                  <c:v>1.75</c:v>
                </c:pt>
              </c:numCache>
            </c:numRef>
          </c:xVal>
          <c:yVal>
            <c:numRef>
              <c:f>'yield-thick'!$G$3:$G$7</c:f>
              <c:numCache>
                <c:formatCode>General</c:formatCode>
                <c:ptCount val="5"/>
                <c:pt idx="0">
                  <c:v>1546.4653948784078</c:v>
                </c:pt>
                <c:pt idx="1">
                  <c:v>1402.5657880522663</c:v>
                </c:pt>
                <c:pt idx="2">
                  <c:v>1131.1602004941003</c:v>
                </c:pt>
                <c:pt idx="3">
                  <c:v>837.89644481044479</c:v>
                </c:pt>
                <c:pt idx="4">
                  <c:v>542.81117511633158</c:v>
                </c:pt>
              </c:numCache>
            </c:numRef>
          </c:yVal>
          <c:smooth val="0"/>
        </c:ser>
        <c:ser>
          <c:idx val="2"/>
          <c:order val="2"/>
          <c:spPr>
            <a:ln w="28575">
              <a:noFill/>
            </a:ln>
          </c:spPr>
          <c:marker>
            <c:symbol val="triangle"/>
            <c:size val="15"/>
          </c:marker>
          <c:xVal>
            <c:numRef>
              <c:f>'yield-thick'!$I$3:$I$7</c:f>
              <c:numCache>
                <c:formatCode>General</c:formatCode>
                <c:ptCount val="5"/>
                <c:pt idx="0">
                  <c:v>18</c:v>
                </c:pt>
                <c:pt idx="1">
                  <c:v>8</c:v>
                </c:pt>
                <c:pt idx="2">
                  <c:v>5.25</c:v>
                </c:pt>
                <c:pt idx="3">
                  <c:v>3.5</c:v>
                </c:pt>
                <c:pt idx="4">
                  <c:v>1.75</c:v>
                </c:pt>
              </c:numCache>
            </c:numRef>
          </c:xVal>
          <c:yVal>
            <c:numRef>
              <c:f>'yield-thick'!$K$3:$K$7</c:f>
              <c:numCache>
                <c:formatCode>General</c:formatCode>
                <c:ptCount val="5"/>
                <c:pt idx="0">
                  <c:v>639.35141767057848</c:v>
                </c:pt>
                <c:pt idx="1">
                  <c:v>418.94822240522223</c:v>
                </c:pt>
                <c:pt idx="2">
                  <c:v>278.6916435999957</c:v>
                </c:pt>
                <c:pt idx="3">
                  <c:v>182.15140104574886</c:v>
                </c:pt>
                <c:pt idx="4">
                  <c:v>98.361756564704351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793344"/>
        <c:axId val="76794880"/>
      </c:scatterChart>
      <c:valAx>
        <c:axId val="76793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2400" b="1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endParaRPr lang="ja-JP"/>
          </a:p>
        </c:txPr>
        <c:crossAx val="76794880"/>
        <c:crosses val="autoZero"/>
        <c:crossBetween val="midCat"/>
      </c:valAx>
      <c:valAx>
        <c:axId val="767948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679334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4"/>
          <c:order val="0"/>
          <c:tx>
            <c:v>18mm</c:v>
          </c:tx>
          <c:spPr>
            <a:ln w="28575">
              <a:noFill/>
            </a:ln>
          </c:spPr>
          <c:marker>
            <c:symbol val="diamond"/>
            <c:size val="12"/>
          </c:marker>
          <c:xVal>
            <c:numRef>
              <c:f>Sheet5!$B$15:$B$17</c:f>
              <c:numCache>
                <c:formatCode>General</c:formatCode>
                <c:ptCount val="3"/>
                <c:pt idx="0">
                  <c:v>20</c:v>
                </c:pt>
                <c:pt idx="1">
                  <c:v>10</c:v>
                </c:pt>
                <c:pt idx="2">
                  <c:v>5</c:v>
                </c:pt>
              </c:numCache>
            </c:numRef>
          </c:xVal>
          <c:yVal>
            <c:numRef>
              <c:f>Sheet5!$C$15:$C$17</c:f>
              <c:numCache>
                <c:formatCode>General</c:formatCode>
                <c:ptCount val="3"/>
                <c:pt idx="0">
                  <c:v>2963.6032950143335</c:v>
                </c:pt>
                <c:pt idx="1">
                  <c:v>793.12171849201968</c:v>
                </c:pt>
                <c:pt idx="2">
                  <c:v>258.7</c:v>
                </c:pt>
              </c:numCache>
            </c:numRef>
          </c:yVal>
          <c:smooth val="0"/>
        </c:ser>
        <c:ser>
          <c:idx val="3"/>
          <c:order val="1"/>
          <c:tx>
            <c:v>8mm</c:v>
          </c:tx>
          <c:spPr>
            <a:ln w="28575">
              <a:noFill/>
            </a:ln>
          </c:spPr>
          <c:marker>
            <c:symbol val="diamond"/>
            <c:size val="12"/>
          </c:marker>
          <c:xVal>
            <c:numRef>
              <c:f>Sheet5!$B$12:$B$14</c:f>
              <c:numCache>
                <c:formatCode>General</c:formatCode>
                <c:ptCount val="3"/>
                <c:pt idx="0">
                  <c:v>20</c:v>
                </c:pt>
                <c:pt idx="1">
                  <c:v>10</c:v>
                </c:pt>
                <c:pt idx="2">
                  <c:v>5</c:v>
                </c:pt>
              </c:numCache>
            </c:numRef>
          </c:xVal>
          <c:yVal>
            <c:numRef>
              <c:f>Sheet5!$C$12:$C$14</c:f>
              <c:numCache>
                <c:formatCode>General</c:formatCode>
                <c:ptCount val="3"/>
                <c:pt idx="0">
                  <c:v>1473.6048344601083</c:v>
                </c:pt>
                <c:pt idx="1">
                  <c:v>349.05854430379748</c:v>
                </c:pt>
                <c:pt idx="2">
                  <c:v>110.6</c:v>
                </c:pt>
              </c:numCache>
            </c:numRef>
          </c:yVal>
          <c:smooth val="0"/>
        </c:ser>
        <c:ser>
          <c:idx val="2"/>
          <c:order val="2"/>
          <c:tx>
            <c:v>5.25mm</c:v>
          </c:tx>
          <c:spPr>
            <a:ln w="28575">
              <a:noFill/>
            </a:ln>
          </c:spPr>
          <c:marker>
            <c:symbol val="diamond"/>
            <c:size val="12"/>
          </c:marker>
          <c:xVal>
            <c:numRef>
              <c:f>Sheet5!$B$9:$B$11</c:f>
              <c:numCache>
                <c:formatCode>General</c:formatCode>
                <c:ptCount val="3"/>
                <c:pt idx="0">
                  <c:v>20</c:v>
                </c:pt>
                <c:pt idx="1">
                  <c:v>10</c:v>
                </c:pt>
                <c:pt idx="2">
                  <c:v>5</c:v>
                </c:pt>
              </c:numCache>
            </c:numRef>
          </c:xVal>
          <c:yVal>
            <c:numRef>
              <c:f>Sheet5!$C$9:$C$11</c:f>
              <c:numCache>
                <c:formatCode>General</c:formatCode>
                <c:ptCount val="3"/>
                <c:pt idx="0">
                  <c:v>792.35859454900765</c:v>
                </c:pt>
                <c:pt idx="1">
                  <c:v>167.85163043478263</c:v>
                </c:pt>
                <c:pt idx="2">
                  <c:v>22.799999999999997</c:v>
                </c:pt>
              </c:numCache>
            </c:numRef>
          </c:yVal>
          <c:smooth val="0"/>
        </c:ser>
        <c:ser>
          <c:idx val="1"/>
          <c:order val="3"/>
          <c:tx>
            <c:v>3.5mm</c:v>
          </c:tx>
          <c:spPr>
            <a:ln w="28575">
              <a:noFill/>
            </a:ln>
          </c:spPr>
          <c:marker>
            <c:symbol val="diamond"/>
            <c:size val="12"/>
          </c:marker>
          <c:xVal>
            <c:numRef>
              <c:f>Sheet5!$B$6:$B$8</c:f>
              <c:numCache>
                <c:formatCode>General</c:formatCode>
                <c:ptCount val="3"/>
                <c:pt idx="0">
                  <c:v>20</c:v>
                </c:pt>
                <c:pt idx="1">
                  <c:v>10</c:v>
                </c:pt>
                <c:pt idx="2">
                  <c:v>5</c:v>
                </c:pt>
              </c:numCache>
            </c:numRef>
          </c:xVal>
          <c:yVal>
            <c:numRef>
              <c:f>Sheet5!$C$6:$C$8</c:f>
              <c:numCache>
                <c:formatCode>General</c:formatCode>
                <c:ptCount val="3"/>
                <c:pt idx="0">
                  <c:v>449.91396058299961</c:v>
                </c:pt>
                <c:pt idx="1">
                  <c:v>83.774050632911397</c:v>
                </c:pt>
                <c:pt idx="2">
                  <c:v>6.2999999999999972</c:v>
                </c:pt>
              </c:numCache>
            </c:numRef>
          </c:yVal>
          <c:smooth val="0"/>
        </c:ser>
        <c:ser>
          <c:idx val="0"/>
          <c:order val="4"/>
          <c:tx>
            <c:v>1.75mm</c:v>
          </c:tx>
          <c:spPr>
            <a:ln w="28575">
              <a:noFill/>
            </a:ln>
          </c:spPr>
          <c:marker>
            <c:symbol val="diamond"/>
            <c:size val="12"/>
          </c:marker>
          <c:xVal>
            <c:numRef>
              <c:f>Sheet5!$B$3:$B$5</c:f>
              <c:numCache>
                <c:formatCode>General</c:formatCode>
                <c:ptCount val="3"/>
                <c:pt idx="0">
                  <c:v>20</c:v>
                </c:pt>
                <c:pt idx="1">
                  <c:v>10</c:v>
                </c:pt>
                <c:pt idx="2">
                  <c:v>5</c:v>
                </c:pt>
              </c:numCache>
            </c:numRef>
          </c:xVal>
          <c:yVal>
            <c:numRef>
              <c:f>Sheet5!$C$3:$C$5</c:f>
              <c:numCache>
                <c:formatCode>General</c:formatCode>
                <c:ptCount val="3"/>
                <c:pt idx="0">
                  <c:v>180.32988703529134</c:v>
                </c:pt>
                <c:pt idx="1">
                  <c:v>28.83527105118327</c:v>
                </c:pt>
                <c:pt idx="2">
                  <c:v>2.2000000000000028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165696"/>
        <c:axId val="33167232"/>
      </c:scatterChart>
      <c:valAx>
        <c:axId val="33165696"/>
        <c:scaling>
          <c:orientation val="minMax"/>
          <c:max val="25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ja-JP"/>
          </a:p>
        </c:txPr>
        <c:crossAx val="33167232"/>
        <c:crosses val="autoZero"/>
        <c:crossBetween val="midCat"/>
      </c:valAx>
      <c:valAx>
        <c:axId val="3316723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33165696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4"/>
          <c:order val="0"/>
          <c:spPr>
            <a:ln w="28575">
              <a:noFill/>
            </a:ln>
          </c:spPr>
          <c:marker>
            <c:symbol val="square"/>
            <c:size val="10"/>
          </c:marker>
          <c:xVal>
            <c:numRef>
              <c:f>Sheet5!$F$15:$F$17</c:f>
              <c:numCache>
                <c:formatCode>General</c:formatCode>
                <c:ptCount val="3"/>
                <c:pt idx="0">
                  <c:v>20</c:v>
                </c:pt>
                <c:pt idx="1">
                  <c:v>10</c:v>
                </c:pt>
                <c:pt idx="2">
                  <c:v>5</c:v>
                </c:pt>
              </c:numCache>
            </c:numRef>
          </c:xVal>
          <c:yVal>
            <c:numRef>
              <c:f>Sheet5!$G$15:$G$17</c:f>
              <c:numCache>
                <c:formatCode>General</c:formatCode>
                <c:ptCount val="3"/>
                <c:pt idx="0">
                  <c:v>1546.4653948784078</c:v>
                </c:pt>
                <c:pt idx="1">
                  <c:v>444.36670335718219</c:v>
                </c:pt>
                <c:pt idx="2">
                  <c:v>141.30000000000001</c:v>
                </c:pt>
              </c:numCache>
            </c:numRef>
          </c:yVal>
          <c:smooth val="0"/>
        </c:ser>
        <c:ser>
          <c:idx val="3"/>
          <c:order val="1"/>
          <c:spPr>
            <a:ln w="28575">
              <a:noFill/>
            </a:ln>
          </c:spPr>
          <c:marker>
            <c:symbol val="square"/>
            <c:size val="10"/>
          </c:marker>
          <c:xVal>
            <c:numRef>
              <c:f>Sheet5!$F$12:$F$14</c:f>
              <c:numCache>
                <c:formatCode>General</c:formatCode>
                <c:ptCount val="3"/>
                <c:pt idx="0">
                  <c:v>20</c:v>
                </c:pt>
                <c:pt idx="1">
                  <c:v>10</c:v>
                </c:pt>
                <c:pt idx="2">
                  <c:v>5</c:v>
                </c:pt>
              </c:numCache>
            </c:numRef>
          </c:xVal>
          <c:yVal>
            <c:numRef>
              <c:f>Sheet5!$G$12:$G$14</c:f>
              <c:numCache>
                <c:formatCode>General</c:formatCode>
                <c:ptCount val="3"/>
                <c:pt idx="0">
                  <c:v>1402.5657880522663</c:v>
                </c:pt>
                <c:pt idx="1">
                  <c:v>363.32441524490918</c:v>
                </c:pt>
                <c:pt idx="2">
                  <c:v>110.99999999999999</c:v>
                </c:pt>
              </c:numCache>
            </c:numRef>
          </c:yVal>
          <c:smooth val="0"/>
        </c:ser>
        <c:ser>
          <c:idx val="2"/>
          <c:order val="2"/>
          <c:spPr>
            <a:ln w="28575">
              <a:noFill/>
            </a:ln>
          </c:spPr>
          <c:marker>
            <c:symbol val="square"/>
            <c:size val="10"/>
          </c:marker>
          <c:xVal>
            <c:numRef>
              <c:f>Sheet5!$F$9:$F$11</c:f>
              <c:numCache>
                <c:formatCode>General</c:formatCode>
                <c:ptCount val="3"/>
                <c:pt idx="0">
                  <c:v>20</c:v>
                </c:pt>
                <c:pt idx="1">
                  <c:v>10</c:v>
                </c:pt>
                <c:pt idx="2">
                  <c:v>5</c:v>
                </c:pt>
              </c:numCache>
            </c:numRef>
          </c:xVal>
          <c:yVal>
            <c:numRef>
              <c:f>Sheet5!$G$9:$G$11</c:f>
              <c:numCache>
                <c:formatCode>General</c:formatCode>
                <c:ptCount val="3"/>
                <c:pt idx="0">
                  <c:v>1131.1602004941003</c:v>
                </c:pt>
                <c:pt idx="1">
                  <c:v>255.87508943313148</c:v>
                </c:pt>
                <c:pt idx="2">
                  <c:v>73.100000000000009</c:v>
                </c:pt>
              </c:numCache>
            </c:numRef>
          </c:yVal>
          <c:smooth val="0"/>
        </c:ser>
        <c:ser>
          <c:idx val="1"/>
          <c:order val="3"/>
          <c:spPr>
            <a:ln w="28575">
              <a:noFill/>
            </a:ln>
          </c:spPr>
          <c:marker>
            <c:symbol val="square"/>
            <c:size val="10"/>
          </c:marker>
          <c:xVal>
            <c:numRef>
              <c:f>Sheet5!$F$6:$F$8</c:f>
              <c:numCache>
                <c:formatCode>General</c:formatCode>
                <c:ptCount val="3"/>
                <c:pt idx="0">
                  <c:v>20</c:v>
                </c:pt>
                <c:pt idx="1">
                  <c:v>10</c:v>
                </c:pt>
                <c:pt idx="2">
                  <c:v>5</c:v>
                </c:pt>
              </c:numCache>
            </c:numRef>
          </c:xVal>
          <c:yVal>
            <c:numRef>
              <c:f>Sheet5!$G$6:$G$8</c:f>
              <c:numCache>
                <c:formatCode>General</c:formatCode>
                <c:ptCount val="3"/>
                <c:pt idx="0">
                  <c:v>837.89644481044479</c:v>
                </c:pt>
                <c:pt idx="1">
                  <c:v>178.47515134837644</c:v>
                </c:pt>
                <c:pt idx="2">
                  <c:v>48.1</c:v>
                </c:pt>
              </c:numCache>
            </c:numRef>
          </c:yVal>
          <c:smooth val="0"/>
        </c:ser>
        <c:ser>
          <c:idx val="0"/>
          <c:order val="4"/>
          <c:spPr>
            <a:ln w="28575">
              <a:noFill/>
            </a:ln>
          </c:spPr>
          <c:marker>
            <c:symbol val="square"/>
            <c:size val="10"/>
          </c:marker>
          <c:xVal>
            <c:numRef>
              <c:f>Sheet5!$F$3:$F$5</c:f>
              <c:numCache>
                <c:formatCode>General</c:formatCode>
                <c:ptCount val="3"/>
                <c:pt idx="0">
                  <c:v>20</c:v>
                </c:pt>
                <c:pt idx="1">
                  <c:v>10</c:v>
                </c:pt>
                <c:pt idx="2">
                  <c:v>5</c:v>
                </c:pt>
              </c:numCache>
            </c:numRef>
          </c:xVal>
          <c:yVal>
            <c:numRef>
              <c:f>Sheet5!$G$3:$G$5</c:f>
              <c:numCache>
                <c:formatCode>General</c:formatCode>
                <c:ptCount val="3"/>
                <c:pt idx="0">
                  <c:v>542.81117511633158</c:v>
                </c:pt>
                <c:pt idx="1">
                  <c:v>97.736392405063299</c:v>
                </c:pt>
                <c:pt idx="2">
                  <c:v>19.800000000000004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639232"/>
        <c:axId val="72640768"/>
      </c:scatterChart>
      <c:valAx>
        <c:axId val="72639232"/>
        <c:scaling>
          <c:orientation val="minMax"/>
          <c:max val="25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ja-JP"/>
          </a:p>
        </c:txPr>
        <c:crossAx val="72640768"/>
        <c:crosses val="autoZero"/>
        <c:crossBetween val="midCat"/>
      </c:valAx>
      <c:valAx>
        <c:axId val="72640768"/>
        <c:scaling>
          <c:orientation val="minMax"/>
          <c:max val="35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263923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cat>
            <c:numRef>
              <c:f>Sheet1!$A$1:$A$16</c:f>
              <c:numCache>
                <c:formatCode>General</c:formatCode>
                <c:ptCount val="1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  <c:pt idx="11">
                  <c:v>22</c:v>
                </c:pt>
                <c:pt idx="12">
                  <c:v>24</c:v>
                </c:pt>
                <c:pt idx="13">
                  <c:v>26</c:v>
                </c:pt>
                <c:pt idx="14">
                  <c:v>28</c:v>
                </c:pt>
                <c:pt idx="15">
                  <c:v>30</c:v>
                </c:pt>
              </c:numCache>
            </c:numRef>
          </c:cat>
          <c:val>
            <c:numRef>
              <c:f>Sheet1!$B$1:$B$16</c:f>
              <c:numCache>
                <c:formatCode>General</c:formatCode>
                <c:ptCount val="16"/>
                <c:pt idx="0">
                  <c:v>38</c:v>
                </c:pt>
                <c:pt idx="1">
                  <c:v>43.1</c:v>
                </c:pt>
                <c:pt idx="2">
                  <c:v>46.25</c:v>
                </c:pt>
                <c:pt idx="3">
                  <c:v>48.3</c:v>
                </c:pt>
                <c:pt idx="4">
                  <c:v>50.2</c:v>
                </c:pt>
                <c:pt idx="5">
                  <c:v>51.2</c:v>
                </c:pt>
                <c:pt idx="6">
                  <c:v>52.2</c:v>
                </c:pt>
                <c:pt idx="7">
                  <c:v>52.85</c:v>
                </c:pt>
                <c:pt idx="8">
                  <c:v>53.2</c:v>
                </c:pt>
                <c:pt idx="9">
                  <c:v>53.8</c:v>
                </c:pt>
                <c:pt idx="10">
                  <c:v>54</c:v>
                </c:pt>
                <c:pt idx="11">
                  <c:v>54.25</c:v>
                </c:pt>
                <c:pt idx="12">
                  <c:v>54.35</c:v>
                </c:pt>
                <c:pt idx="13">
                  <c:v>54.45</c:v>
                </c:pt>
                <c:pt idx="14">
                  <c:v>54.65</c:v>
                </c:pt>
                <c:pt idx="15">
                  <c:v>54.6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384320"/>
        <c:axId val="33385856"/>
      </c:lineChart>
      <c:catAx>
        <c:axId val="33384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ja-JP"/>
          </a:p>
        </c:txPr>
        <c:crossAx val="33385856"/>
        <c:crosses val="autoZero"/>
        <c:auto val="1"/>
        <c:lblAlgn val="ctr"/>
        <c:lblOffset val="10"/>
        <c:noMultiLvlLbl val="0"/>
      </c:catAx>
      <c:valAx>
        <c:axId val="33385856"/>
        <c:scaling>
          <c:orientation val="minMax"/>
          <c:min val="2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ja-JP"/>
          </a:p>
        </c:txPr>
        <c:crossAx val="333843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5106586896855171E-2"/>
          <c:y val="4.6771041573875544E-2"/>
          <c:w val="0.73580468066491689"/>
          <c:h val="0.8326195683872849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'yield-thick'!$A$13:$A$17</c:f>
              <c:numCache>
                <c:formatCode>General</c:formatCode>
                <c:ptCount val="5"/>
                <c:pt idx="0">
                  <c:v>18</c:v>
                </c:pt>
                <c:pt idx="1">
                  <c:v>8</c:v>
                </c:pt>
                <c:pt idx="2">
                  <c:v>5.25</c:v>
                </c:pt>
                <c:pt idx="3">
                  <c:v>3.5</c:v>
                </c:pt>
                <c:pt idx="4">
                  <c:v>1.75</c:v>
                </c:pt>
              </c:numCache>
            </c:numRef>
          </c:xVal>
          <c:yVal>
            <c:numRef>
              <c:f>'yield-thick'!$C$13:$C$17</c:f>
              <c:numCache>
                <c:formatCode>General</c:formatCode>
                <c:ptCount val="5"/>
                <c:pt idx="0">
                  <c:v>258.7</c:v>
                </c:pt>
                <c:pt idx="1">
                  <c:v>110.6</c:v>
                </c:pt>
                <c:pt idx="2">
                  <c:v>22.799999999999997</c:v>
                </c:pt>
                <c:pt idx="3">
                  <c:v>6.2999999999999972</c:v>
                </c:pt>
                <c:pt idx="4">
                  <c:v>2.2000000000000028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xVal>
            <c:numRef>
              <c:f>'yield-thick'!$E$13:$E$17</c:f>
              <c:numCache>
                <c:formatCode>General</c:formatCode>
                <c:ptCount val="5"/>
                <c:pt idx="0">
                  <c:v>18</c:v>
                </c:pt>
                <c:pt idx="1">
                  <c:v>8</c:v>
                </c:pt>
                <c:pt idx="2">
                  <c:v>5.25</c:v>
                </c:pt>
                <c:pt idx="3">
                  <c:v>3.5</c:v>
                </c:pt>
                <c:pt idx="4">
                  <c:v>1.75</c:v>
                </c:pt>
              </c:numCache>
            </c:numRef>
          </c:xVal>
          <c:yVal>
            <c:numRef>
              <c:f>'yield-thick'!$G$13:$G$17</c:f>
              <c:numCache>
                <c:formatCode>General</c:formatCode>
                <c:ptCount val="5"/>
                <c:pt idx="0">
                  <c:v>141.30000000000001</c:v>
                </c:pt>
                <c:pt idx="1">
                  <c:v>110.99999999999999</c:v>
                </c:pt>
                <c:pt idx="2">
                  <c:v>73.100000000000009</c:v>
                </c:pt>
                <c:pt idx="3">
                  <c:v>48.1</c:v>
                </c:pt>
                <c:pt idx="4">
                  <c:v>19.800000000000004</c:v>
                </c:pt>
              </c:numCache>
            </c:numRef>
          </c:yVal>
          <c:smooth val="0"/>
        </c:ser>
        <c:ser>
          <c:idx val="2"/>
          <c:order val="2"/>
          <c:spPr>
            <a:ln w="28575">
              <a:noFill/>
            </a:ln>
          </c:spPr>
          <c:xVal>
            <c:numRef>
              <c:f>'yield-thick'!$I$13:$I$17</c:f>
              <c:numCache>
                <c:formatCode>General</c:formatCode>
                <c:ptCount val="5"/>
                <c:pt idx="0">
                  <c:v>18</c:v>
                </c:pt>
                <c:pt idx="1">
                  <c:v>8</c:v>
                </c:pt>
                <c:pt idx="2">
                  <c:v>5.25</c:v>
                </c:pt>
                <c:pt idx="3">
                  <c:v>3.5</c:v>
                </c:pt>
                <c:pt idx="4">
                  <c:v>1.75</c:v>
                </c:pt>
              </c:numCache>
            </c:numRef>
          </c:xVal>
          <c:yVal>
            <c:numRef>
              <c:f>'yield-thick'!$K$13:$K$17</c:f>
              <c:numCache>
                <c:formatCode>General</c:formatCode>
                <c:ptCount val="5"/>
                <c:pt idx="0">
                  <c:v>57.2</c:v>
                </c:pt>
                <c:pt idx="1">
                  <c:v>30.599999999999994</c:v>
                </c:pt>
                <c:pt idx="2">
                  <c:v>15.399999999999991</c:v>
                </c:pt>
                <c:pt idx="3">
                  <c:v>10.100000000000001</c:v>
                </c:pt>
                <c:pt idx="4">
                  <c:v>1.8999999999999986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330688"/>
        <c:axId val="33332224"/>
      </c:scatterChart>
      <c:valAx>
        <c:axId val="33330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endParaRPr lang="ja-JP"/>
          </a:p>
        </c:txPr>
        <c:crossAx val="33332224"/>
        <c:crosses val="autoZero"/>
        <c:crossBetween val="midCat"/>
      </c:valAx>
      <c:valAx>
        <c:axId val="333322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33068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4951847455545872E-2"/>
          <c:y val="1.7922061164219426E-2"/>
          <c:w val="0.91276992614855657"/>
          <c:h val="0.90210806562126322"/>
        </c:manualLayout>
      </c:layout>
      <c:scatterChart>
        <c:scatterStyle val="lineMarker"/>
        <c:varyColors val="0"/>
        <c:ser>
          <c:idx val="3"/>
          <c:order val="3"/>
          <c:spPr>
            <a:ln w="28575">
              <a:noFill/>
            </a:ln>
          </c:spPr>
          <c:xVal>
            <c:numRef>
              <c:f>'yield-thick'!$A$8:$A$12</c:f>
              <c:numCache>
                <c:formatCode>General</c:formatCode>
                <c:ptCount val="5"/>
                <c:pt idx="0">
                  <c:v>18</c:v>
                </c:pt>
                <c:pt idx="1">
                  <c:v>8</c:v>
                </c:pt>
                <c:pt idx="2">
                  <c:v>5.25</c:v>
                </c:pt>
                <c:pt idx="3">
                  <c:v>3.5</c:v>
                </c:pt>
                <c:pt idx="4">
                  <c:v>1.75</c:v>
                </c:pt>
              </c:numCache>
            </c:numRef>
          </c:xVal>
          <c:yVal>
            <c:numRef>
              <c:f>'yield-thick'!$C$8:$C$12</c:f>
              <c:numCache>
                <c:formatCode>General</c:formatCode>
                <c:ptCount val="5"/>
                <c:pt idx="0">
                  <c:v>793.12171849201968</c:v>
                </c:pt>
                <c:pt idx="1">
                  <c:v>349.05854430379748</c:v>
                </c:pt>
                <c:pt idx="2">
                  <c:v>167.85163043478263</c:v>
                </c:pt>
                <c:pt idx="3">
                  <c:v>83.774050632911397</c:v>
                </c:pt>
                <c:pt idx="4">
                  <c:v>28.83527105118327</c:v>
                </c:pt>
              </c:numCache>
            </c:numRef>
          </c:yVal>
          <c:smooth val="0"/>
        </c:ser>
        <c:ser>
          <c:idx val="4"/>
          <c:order val="4"/>
          <c:spPr>
            <a:ln w="28575">
              <a:noFill/>
            </a:ln>
          </c:spPr>
          <c:xVal>
            <c:numRef>
              <c:f>'yield-thick'!$E$8:$E$12</c:f>
              <c:numCache>
                <c:formatCode>General</c:formatCode>
                <c:ptCount val="5"/>
                <c:pt idx="0">
                  <c:v>18</c:v>
                </c:pt>
                <c:pt idx="1">
                  <c:v>8</c:v>
                </c:pt>
                <c:pt idx="2">
                  <c:v>5.25</c:v>
                </c:pt>
                <c:pt idx="3">
                  <c:v>3.5</c:v>
                </c:pt>
                <c:pt idx="4">
                  <c:v>1.75</c:v>
                </c:pt>
              </c:numCache>
            </c:numRef>
          </c:xVal>
          <c:yVal>
            <c:numRef>
              <c:f>'yield-thick'!$G$8:$G$12</c:f>
              <c:numCache>
                <c:formatCode>General</c:formatCode>
                <c:ptCount val="5"/>
                <c:pt idx="0">
                  <c:v>444.36670335718219</c:v>
                </c:pt>
                <c:pt idx="1">
                  <c:v>363.32441524490918</c:v>
                </c:pt>
                <c:pt idx="2">
                  <c:v>255.87508943313148</c:v>
                </c:pt>
                <c:pt idx="3">
                  <c:v>178.47515134837644</c:v>
                </c:pt>
                <c:pt idx="4">
                  <c:v>97.736392405063299</c:v>
                </c:pt>
              </c:numCache>
            </c:numRef>
          </c:yVal>
          <c:smooth val="0"/>
        </c:ser>
        <c:ser>
          <c:idx val="5"/>
          <c:order val="5"/>
          <c:spPr>
            <a:ln w="28575">
              <a:noFill/>
            </a:ln>
          </c:spPr>
          <c:xVal>
            <c:numRef>
              <c:f>'yield-thick'!$I$8:$I$12</c:f>
              <c:numCache>
                <c:formatCode>General</c:formatCode>
                <c:ptCount val="5"/>
                <c:pt idx="0">
                  <c:v>18</c:v>
                </c:pt>
                <c:pt idx="1">
                  <c:v>8</c:v>
                </c:pt>
                <c:pt idx="2">
                  <c:v>5.25</c:v>
                </c:pt>
                <c:pt idx="3">
                  <c:v>3.5</c:v>
                </c:pt>
                <c:pt idx="4">
                  <c:v>1.75</c:v>
                </c:pt>
              </c:numCache>
            </c:numRef>
          </c:xVal>
          <c:yVal>
            <c:numRef>
              <c:f>'yield-thick'!$K$8:$K$12</c:f>
              <c:numCache>
                <c:formatCode>General</c:formatCode>
                <c:ptCount val="5"/>
                <c:pt idx="0">
                  <c:v>185.1527930654926</c:v>
                </c:pt>
                <c:pt idx="1">
                  <c:v>104.71756329113927</c:v>
                </c:pt>
                <c:pt idx="2">
                  <c:v>61.312892129884411</c:v>
                </c:pt>
                <c:pt idx="3">
                  <c:v>34.905854430379748</c:v>
                </c:pt>
                <c:pt idx="4">
                  <c:v>13.051754265272439</c:v>
                </c:pt>
              </c:numCache>
            </c:numRef>
          </c:yVal>
          <c:smooth val="0"/>
        </c:ser>
        <c:ser>
          <c:idx val="0"/>
          <c:order val="0"/>
          <c:spPr>
            <a:ln w="28575">
              <a:noFill/>
            </a:ln>
          </c:spPr>
          <c:xVal>
            <c:numRef>
              <c:f>'yield-thick'!$A$8:$A$12</c:f>
              <c:numCache>
                <c:formatCode>General</c:formatCode>
                <c:ptCount val="5"/>
                <c:pt idx="0">
                  <c:v>18</c:v>
                </c:pt>
                <c:pt idx="1">
                  <c:v>8</c:v>
                </c:pt>
                <c:pt idx="2">
                  <c:v>5.25</c:v>
                </c:pt>
                <c:pt idx="3">
                  <c:v>3.5</c:v>
                </c:pt>
                <c:pt idx="4">
                  <c:v>1.75</c:v>
                </c:pt>
              </c:numCache>
            </c:numRef>
          </c:xVal>
          <c:yVal>
            <c:numRef>
              <c:f>'yield-thick'!$C$8:$C$12</c:f>
              <c:numCache>
                <c:formatCode>General</c:formatCode>
                <c:ptCount val="5"/>
                <c:pt idx="0">
                  <c:v>793.12171849201968</c:v>
                </c:pt>
                <c:pt idx="1">
                  <c:v>349.05854430379748</c:v>
                </c:pt>
                <c:pt idx="2">
                  <c:v>167.85163043478263</c:v>
                </c:pt>
                <c:pt idx="3">
                  <c:v>83.774050632911397</c:v>
                </c:pt>
                <c:pt idx="4">
                  <c:v>28.83527105118327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xVal>
            <c:numRef>
              <c:f>'yield-thick'!$E$8:$E$12</c:f>
              <c:numCache>
                <c:formatCode>General</c:formatCode>
                <c:ptCount val="5"/>
                <c:pt idx="0">
                  <c:v>18</c:v>
                </c:pt>
                <c:pt idx="1">
                  <c:v>8</c:v>
                </c:pt>
                <c:pt idx="2">
                  <c:v>5.25</c:v>
                </c:pt>
                <c:pt idx="3">
                  <c:v>3.5</c:v>
                </c:pt>
                <c:pt idx="4">
                  <c:v>1.75</c:v>
                </c:pt>
              </c:numCache>
            </c:numRef>
          </c:xVal>
          <c:yVal>
            <c:numRef>
              <c:f>'yield-thick'!$G$8:$G$12</c:f>
              <c:numCache>
                <c:formatCode>General</c:formatCode>
                <c:ptCount val="5"/>
                <c:pt idx="0">
                  <c:v>444.36670335718219</c:v>
                </c:pt>
                <c:pt idx="1">
                  <c:v>363.32441524490918</c:v>
                </c:pt>
                <c:pt idx="2">
                  <c:v>255.87508943313148</c:v>
                </c:pt>
                <c:pt idx="3">
                  <c:v>178.47515134837644</c:v>
                </c:pt>
                <c:pt idx="4">
                  <c:v>97.736392405063299</c:v>
                </c:pt>
              </c:numCache>
            </c:numRef>
          </c:yVal>
          <c:smooth val="0"/>
        </c:ser>
        <c:ser>
          <c:idx val="2"/>
          <c:order val="2"/>
          <c:spPr>
            <a:ln w="28575">
              <a:noFill/>
            </a:ln>
          </c:spPr>
          <c:xVal>
            <c:numRef>
              <c:f>'yield-thick'!$I$8:$I$12</c:f>
              <c:numCache>
                <c:formatCode>General</c:formatCode>
                <c:ptCount val="5"/>
                <c:pt idx="0">
                  <c:v>18</c:v>
                </c:pt>
                <c:pt idx="1">
                  <c:v>8</c:v>
                </c:pt>
                <c:pt idx="2">
                  <c:v>5.25</c:v>
                </c:pt>
                <c:pt idx="3">
                  <c:v>3.5</c:v>
                </c:pt>
                <c:pt idx="4">
                  <c:v>1.75</c:v>
                </c:pt>
              </c:numCache>
            </c:numRef>
          </c:xVal>
          <c:yVal>
            <c:numRef>
              <c:f>'yield-thick'!$K$8:$K$12</c:f>
              <c:numCache>
                <c:formatCode>General</c:formatCode>
                <c:ptCount val="5"/>
                <c:pt idx="0">
                  <c:v>185.1527930654926</c:v>
                </c:pt>
                <c:pt idx="1">
                  <c:v>104.71756329113927</c:v>
                </c:pt>
                <c:pt idx="2">
                  <c:v>61.312892129884411</c:v>
                </c:pt>
                <c:pt idx="3">
                  <c:v>34.905854430379748</c:v>
                </c:pt>
                <c:pt idx="4">
                  <c:v>13.051754265272439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085248"/>
        <c:axId val="44086784"/>
      </c:scatterChart>
      <c:valAx>
        <c:axId val="44085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endParaRPr lang="ja-JP"/>
          </a:p>
        </c:txPr>
        <c:crossAx val="44086784"/>
        <c:crosses val="autoZero"/>
        <c:crossBetween val="midCat"/>
      </c:valAx>
      <c:valAx>
        <c:axId val="44086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408524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F770F83-319D-4AA6-85AB-544C8085F480}" type="datetimeFigureOut">
              <a:rPr kumimoji="1" lang="ja-JP" altLang="en-US" smtClean="0"/>
              <a:pPr/>
              <a:t>2010/10/20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01BC3D8B-DE7D-4D1F-A8EA-7B0F3E79513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5692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C3D8B-DE7D-4D1F-A8EA-7B0F3E795130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820EC-F95F-4CE8-83C2-38773B99607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3144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820EC-F95F-4CE8-83C2-38773B99607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3144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D354B-CE46-4F5B-B385-6A8F536681D4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D354B-CE46-4F5B-B385-6A8F536681D4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820EC-F95F-4CE8-83C2-38773B996075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7217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820EC-F95F-4CE8-83C2-38773B996075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60213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820EC-F95F-4CE8-83C2-38773B996075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4699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C3D8B-DE7D-4D1F-A8EA-7B0F3E795130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04700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820EC-F95F-4CE8-83C2-38773B996075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5805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C3D8B-DE7D-4D1F-A8EA-7B0F3E795130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5519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C3D8B-DE7D-4D1F-A8EA-7B0F3E795130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C3D8B-DE7D-4D1F-A8EA-7B0F3E795130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55197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C3D8B-DE7D-4D1F-A8EA-7B0F3E795130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218EC-CABB-4B6F-88DB-5239045BB9B9}" type="slidenum">
              <a:rPr lang="en-US" altLang="ja-JP" smtClean="0"/>
              <a:pPr/>
              <a:t>22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C3D8B-DE7D-4D1F-A8EA-7B0F3E795130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CD218EC-CABB-4B6F-88DB-5239045BB9B9}" type="slidenum">
              <a:rPr lang="en-US" altLang="ja-JP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altLang="ja-JP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820EC-F95F-4CE8-83C2-38773B996075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3144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820EC-F95F-4CE8-83C2-38773B996075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314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CD218EC-CABB-4B6F-88DB-5239045BB9B9}" type="slidenum">
              <a:rPr lang="en-US" altLang="ja-JP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ja-JP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218EC-CABB-4B6F-88DB-5239045BB9B9}" type="slidenum">
              <a:rPr lang="en-US" altLang="ja-JP" smtClean="0"/>
              <a:pPr/>
              <a:t>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C3D8B-DE7D-4D1F-A8EA-7B0F3E795130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C3D8B-DE7D-4D1F-A8EA-7B0F3E795130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D354B-CE46-4F5B-B385-6A8F536681D4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820EC-F95F-4CE8-83C2-38773B99607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381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F458FB-CD48-4620-A3C7-83C031945EAD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CA3D-6F10-4376-B4C4-B7FBA46F3CAD}" type="datetimeFigureOut">
              <a:rPr kumimoji="1" lang="ja-JP" altLang="en-US" smtClean="0"/>
              <a:pPr/>
              <a:t>2010/10/20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51E92-511C-4505-B041-373AD6EB5E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CA3D-6F10-4376-B4C4-B7FBA46F3CAD}" type="datetimeFigureOut">
              <a:rPr kumimoji="1" lang="ja-JP" altLang="en-US" smtClean="0"/>
              <a:pPr/>
              <a:t>2010/10/20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51E92-511C-4505-B041-373AD6EB5E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CA3D-6F10-4376-B4C4-B7FBA46F3CAD}" type="datetimeFigureOut">
              <a:rPr kumimoji="1" lang="ja-JP" altLang="en-US" smtClean="0"/>
              <a:pPr/>
              <a:t>2010/10/20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51E92-511C-4505-B041-373AD6EB5E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ILC-phys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1B5F3A75-03D7-4481-BE4A-BEC239E91A4E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ILC-phys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EF2BB40-5872-401F-9DE3-99E32591637E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ILC-phys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892D13F-5678-49DA-913F-331F8E69F548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ILC-phys</a:t>
            </a: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9B5E56E2-9C4C-4328-AAF5-0D24EB952123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ILC-phys</a:t>
            </a: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196A8BD-BA7A-4F39-9F8B-0AFF0C302B62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ILC-phys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3326757-126F-4748-82E0-F468760E0628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ILC-phys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E8E2A00D-6862-43D9-98E7-CF5AFFF45BEE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ILC-phys</a:t>
            </a: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3C6506B-9035-45B4-9194-C4A76D09C28D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6472254" cy="1143000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CA3D-6F10-4376-B4C4-B7FBA46F3CAD}" type="datetimeFigureOut">
              <a:rPr kumimoji="1" lang="ja-JP" altLang="en-US" smtClean="0"/>
              <a:pPr/>
              <a:t>2010/10/20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51E92-511C-4505-B041-373AD6EB5E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ILC-phys</a:t>
            </a: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8759BBC-EF3C-4C29-91DF-34711678CE0A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ILC-phys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DE973636-084C-44FB-940B-52E63D69DEF3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t>ILC-phys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9536AA60-7097-43D6-ADF6-2C7A7EC99612}" type="slidenum">
              <a:rPr kumimoji="1" lang="ja-JP" altLang="en-US" sz="1200" kern="120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1" lang="en-US" altLang="ja-JP" sz="1200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CA3D-6F10-4376-B4C4-B7FBA46F3CAD}" type="datetimeFigureOut">
              <a:rPr kumimoji="1" lang="ja-JP" altLang="en-US" smtClean="0"/>
              <a:pPr/>
              <a:t>2010/10/20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51E92-511C-4505-B041-373AD6EB5E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CA3D-6F10-4376-B4C4-B7FBA46F3CAD}" type="datetimeFigureOut">
              <a:rPr kumimoji="1" lang="ja-JP" altLang="en-US" smtClean="0"/>
              <a:pPr/>
              <a:t>2010/10/20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51E92-511C-4505-B041-373AD6EB5E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CA3D-6F10-4376-B4C4-B7FBA46F3CAD}" type="datetimeFigureOut">
              <a:rPr kumimoji="1" lang="ja-JP" altLang="en-US" smtClean="0"/>
              <a:pPr/>
              <a:t>2010/10/20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51E92-511C-4505-B041-373AD6EB5E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CA3D-6F10-4376-B4C4-B7FBA46F3CAD}" type="datetimeFigureOut">
              <a:rPr kumimoji="1" lang="ja-JP" altLang="en-US" smtClean="0"/>
              <a:pPr/>
              <a:t>2010/10/20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51E92-511C-4505-B041-373AD6EB5E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CA3D-6F10-4376-B4C4-B7FBA46F3CAD}" type="datetimeFigureOut">
              <a:rPr kumimoji="1" lang="ja-JP" altLang="en-US" smtClean="0"/>
              <a:pPr/>
              <a:t>2010/10/20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51E92-511C-4505-B041-373AD6EB5E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CA3D-6F10-4376-B4C4-B7FBA46F3CAD}" type="datetimeFigureOut">
              <a:rPr kumimoji="1" lang="ja-JP" altLang="en-US" smtClean="0"/>
              <a:pPr/>
              <a:t>2010/10/20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51E92-511C-4505-B041-373AD6EB5E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CA3D-6F10-4376-B4C4-B7FBA46F3CAD}" type="datetimeFigureOut">
              <a:rPr kumimoji="1" lang="ja-JP" altLang="en-US" smtClean="0"/>
              <a:pPr/>
              <a:t>2010/10/20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51E92-511C-4505-B041-373AD6EB5E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BCA3D-6F10-4376-B4C4-B7FBA46F3CAD}" type="datetimeFigureOut">
              <a:rPr kumimoji="1" lang="ja-JP" altLang="en-US" smtClean="0"/>
              <a:pPr/>
              <a:t>2010/10/20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51E92-511C-4505-B041-373AD6EB5E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grpSp>
        <p:nvGrpSpPr>
          <p:cNvPr id="7" name="グループ化 6"/>
          <p:cNvGrpSpPr/>
          <p:nvPr userDrawn="1"/>
        </p:nvGrpSpPr>
        <p:grpSpPr>
          <a:xfrm>
            <a:off x="214282" y="428604"/>
            <a:ext cx="1928826" cy="785817"/>
            <a:chOff x="1925622" y="3068638"/>
            <a:chExt cx="4159266" cy="1584325"/>
          </a:xfrm>
        </p:grpSpPr>
        <p:sp>
          <p:nvSpPr>
            <p:cNvPr id="8" name="Freeform 4"/>
            <p:cNvSpPr>
              <a:spLocks/>
            </p:cNvSpPr>
            <p:nvPr/>
          </p:nvSpPr>
          <p:spPr bwMode="auto">
            <a:xfrm>
              <a:off x="3851275" y="3429000"/>
              <a:ext cx="1084263" cy="763588"/>
            </a:xfrm>
            <a:custGeom>
              <a:avLst/>
              <a:gdLst>
                <a:gd name="T0" fmla="*/ 0 w 683"/>
                <a:gd name="T1" fmla="*/ 341 h 481"/>
                <a:gd name="T2" fmla="*/ 417 w 683"/>
                <a:gd name="T3" fmla="*/ 345 h 481"/>
                <a:gd name="T4" fmla="*/ 508 w 683"/>
                <a:gd name="T5" fmla="*/ 481 h 481"/>
                <a:gd name="T6" fmla="*/ 644 w 683"/>
                <a:gd name="T7" fmla="*/ 390 h 481"/>
                <a:gd name="T8" fmla="*/ 576 w 683"/>
                <a:gd name="T9" fmla="*/ 244 h 481"/>
                <a:gd name="T10" fmla="*/ 683 w 683"/>
                <a:gd name="T11" fmla="*/ 127 h 481"/>
                <a:gd name="T12" fmla="*/ 566 w 683"/>
                <a:gd name="T13" fmla="*/ 0 h 481"/>
                <a:gd name="T14" fmla="*/ 372 w 683"/>
                <a:gd name="T15" fmla="*/ 164 h 481"/>
                <a:gd name="T16" fmla="*/ 9 w 683"/>
                <a:gd name="T17" fmla="*/ 164 h 481"/>
                <a:gd name="T18" fmla="*/ 9 w 683"/>
                <a:gd name="T19" fmla="*/ 345 h 4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83"/>
                <a:gd name="T31" fmla="*/ 0 h 481"/>
                <a:gd name="T32" fmla="*/ 683 w 683"/>
                <a:gd name="T33" fmla="*/ 481 h 4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83" h="481">
                  <a:moveTo>
                    <a:pt x="0" y="341"/>
                  </a:moveTo>
                  <a:lnTo>
                    <a:pt x="417" y="345"/>
                  </a:lnTo>
                  <a:lnTo>
                    <a:pt x="508" y="481"/>
                  </a:lnTo>
                  <a:lnTo>
                    <a:pt x="644" y="390"/>
                  </a:lnTo>
                  <a:lnTo>
                    <a:pt x="576" y="244"/>
                  </a:lnTo>
                  <a:lnTo>
                    <a:pt x="683" y="127"/>
                  </a:lnTo>
                  <a:lnTo>
                    <a:pt x="566" y="0"/>
                  </a:lnTo>
                  <a:lnTo>
                    <a:pt x="372" y="164"/>
                  </a:lnTo>
                  <a:lnTo>
                    <a:pt x="9" y="164"/>
                  </a:lnTo>
                  <a:lnTo>
                    <a:pt x="9" y="345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2357422" y="3284538"/>
              <a:ext cx="125428" cy="1152525"/>
            </a:xfrm>
            <a:prstGeom prst="rect">
              <a:avLst/>
            </a:prstGeom>
            <a:solidFill>
              <a:srgbClr val="660066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660066"/>
              </a:extrusionClr>
            </a:sp3d>
          </p:spPr>
          <p:txBody>
            <a:bodyPr wrap="none" anchor="ctr">
              <a:flatTx/>
            </a:bodyPr>
            <a:lstStyle/>
            <a:p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0" name="AutoShape 6"/>
            <p:cNvSpPr>
              <a:spLocks noChangeArrowheads="1"/>
            </p:cNvSpPr>
            <p:nvPr/>
          </p:nvSpPr>
          <p:spPr bwMode="auto">
            <a:xfrm>
              <a:off x="1925622" y="3573463"/>
              <a:ext cx="360362" cy="485775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1" name="AutoShape 7"/>
            <p:cNvSpPr>
              <a:spLocks noChangeArrowheads="1"/>
            </p:cNvSpPr>
            <p:nvPr/>
          </p:nvSpPr>
          <p:spPr bwMode="auto">
            <a:xfrm>
              <a:off x="2700338" y="3573463"/>
              <a:ext cx="976312" cy="485775"/>
            </a:xfrm>
            <a:prstGeom prst="rightArrow">
              <a:avLst>
                <a:gd name="adj1" fmla="val 50000"/>
                <a:gd name="adj2" fmla="val 50245"/>
              </a:avLst>
            </a:prstGeom>
            <a:solidFill>
              <a:srgbClr val="00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2" name="AutoShape 8"/>
            <p:cNvSpPr>
              <a:spLocks noChangeArrowheads="1"/>
            </p:cNvSpPr>
            <p:nvPr/>
          </p:nvSpPr>
          <p:spPr bwMode="auto">
            <a:xfrm>
              <a:off x="5580063" y="3141663"/>
              <a:ext cx="504825" cy="121443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3708400" y="3716338"/>
              <a:ext cx="1871663" cy="217487"/>
            </a:xfrm>
            <a:custGeom>
              <a:avLst/>
              <a:gdLst>
                <a:gd name="T0" fmla="*/ 0 w 998"/>
                <a:gd name="T1" fmla="*/ 0 h 97"/>
                <a:gd name="T2" fmla="*/ 45 w 998"/>
                <a:gd name="T3" fmla="*/ 90 h 97"/>
                <a:gd name="T4" fmla="*/ 91 w 998"/>
                <a:gd name="T5" fmla="*/ 0 h 97"/>
                <a:gd name="T6" fmla="*/ 136 w 998"/>
                <a:gd name="T7" fmla="*/ 90 h 97"/>
                <a:gd name="T8" fmla="*/ 181 w 998"/>
                <a:gd name="T9" fmla="*/ 0 h 97"/>
                <a:gd name="T10" fmla="*/ 227 w 998"/>
                <a:gd name="T11" fmla="*/ 90 h 97"/>
                <a:gd name="T12" fmla="*/ 272 w 998"/>
                <a:gd name="T13" fmla="*/ 0 h 97"/>
                <a:gd name="T14" fmla="*/ 318 w 998"/>
                <a:gd name="T15" fmla="*/ 90 h 97"/>
                <a:gd name="T16" fmla="*/ 363 w 998"/>
                <a:gd name="T17" fmla="*/ 0 h 97"/>
                <a:gd name="T18" fmla="*/ 408 w 998"/>
                <a:gd name="T19" fmla="*/ 90 h 97"/>
                <a:gd name="T20" fmla="*/ 454 w 998"/>
                <a:gd name="T21" fmla="*/ 0 h 97"/>
                <a:gd name="T22" fmla="*/ 499 w 998"/>
                <a:gd name="T23" fmla="*/ 90 h 97"/>
                <a:gd name="T24" fmla="*/ 544 w 998"/>
                <a:gd name="T25" fmla="*/ 0 h 97"/>
                <a:gd name="T26" fmla="*/ 590 w 998"/>
                <a:gd name="T27" fmla="*/ 90 h 97"/>
                <a:gd name="T28" fmla="*/ 635 w 998"/>
                <a:gd name="T29" fmla="*/ 0 h 97"/>
                <a:gd name="T30" fmla="*/ 680 w 998"/>
                <a:gd name="T31" fmla="*/ 90 h 97"/>
                <a:gd name="T32" fmla="*/ 726 w 998"/>
                <a:gd name="T33" fmla="*/ 0 h 97"/>
                <a:gd name="T34" fmla="*/ 771 w 998"/>
                <a:gd name="T35" fmla="*/ 90 h 97"/>
                <a:gd name="T36" fmla="*/ 817 w 998"/>
                <a:gd name="T37" fmla="*/ 0 h 97"/>
                <a:gd name="T38" fmla="*/ 862 w 998"/>
                <a:gd name="T39" fmla="*/ 90 h 97"/>
                <a:gd name="T40" fmla="*/ 907 w 998"/>
                <a:gd name="T41" fmla="*/ 0 h 97"/>
                <a:gd name="T42" fmla="*/ 953 w 998"/>
                <a:gd name="T43" fmla="*/ 90 h 97"/>
                <a:gd name="T44" fmla="*/ 998 w 998"/>
                <a:gd name="T45" fmla="*/ 45 h 9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998"/>
                <a:gd name="T70" fmla="*/ 0 h 97"/>
                <a:gd name="T71" fmla="*/ 998 w 998"/>
                <a:gd name="T72" fmla="*/ 97 h 9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998" h="97">
                  <a:moveTo>
                    <a:pt x="0" y="0"/>
                  </a:moveTo>
                  <a:cubicBezTo>
                    <a:pt x="15" y="45"/>
                    <a:pt x="30" y="90"/>
                    <a:pt x="45" y="90"/>
                  </a:cubicBezTo>
                  <a:cubicBezTo>
                    <a:pt x="60" y="90"/>
                    <a:pt x="76" y="0"/>
                    <a:pt x="91" y="0"/>
                  </a:cubicBezTo>
                  <a:cubicBezTo>
                    <a:pt x="106" y="0"/>
                    <a:pt x="121" y="90"/>
                    <a:pt x="136" y="90"/>
                  </a:cubicBezTo>
                  <a:cubicBezTo>
                    <a:pt x="151" y="90"/>
                    <a:pt x="166" y="0"/>
                    <a:pt x="181" y="0"/>
                  </a:cubicBezTo>
                  <a:cubicBezTo>
                    <a:pt x="196" y="0"/>
                    <a:pt x="212" y="90"/>
                    <a:pt x="227" y="90"/>
                  </a:cubicBezTo>
                  <a:cubicBezTo>
                    <a:pt x="242" y="90"/>
                    <a:pt x="257" y="0"/>
                    <a:pt x="272" y="0"/>
                  </a:cubicBezTo>
                  <a:cubicBezTo>
                    <a:pt x="287" y="0"/>
                    <a:pt x="303" y="90"/>
                    <a:pt x="318" y="90"/>
                  </a:cubicBezTo>
                  <a:cubicBezTo>
                    <a:pt x="333" y="90"/>
                    <a:pt x="348" y="0"/>
                    <a:pt x="363" y="0"/>
                  </a:cubicBezTo>
                  <a:cubicBezTo>
                    <a:pt x="378" y="0"/>
                    <a:pt x="393" y="90"/>
                    <a:pt x="408" y="90"/>
                  </a:cubicBezTo>
                  <a:cubicBezTo>
                    <a:pt x="423" y="90"/>
                    <a:pt x="439" y="0"/>
                    <a:pt x="454" y="0"/>
                  </a:cubicBezTo>
                  <a:cubicBezTo>
                    <a:pt x="469" y="0"/>
                    <a:pt x="484" y="90"/>
                    <a:pt x="499" y="90"/>
                  </a:cubicBezTo>
                  <a:cubicBezTo>
                    <a:pt x="514" y="90"/>
                    <a:pt x="529" y="0"/>
                    <a:pt x="544" y="0"/>
                  </a:cubicBezTo>
                  <a:cubicBezTo>
                    <a:pt x="559" y="0"/>
                    <a:pt x="575" y="90"/>
                    <a:pt x="590" y="90"/>
                  </a:cubicBezTo>
                  <a:cubicBezTo>
                    <a:pt x="605" y="90"/>
                    <a:pt x="620" y="0"/>
                    <a:pt x="635" y="0"/>
                  </a:cubicBezTo>
                  <a:cubicBezTo>
                    <a:pt x="650" y="0"/>
                    <a:pt x="665" y="90"/>
                    <a:pt x="680" y="90"/>
                  </a:cubicBezTo>
                  <a:cubicBezTo>
                    <a:pt x="695" y="90"/>
                    <a:pt x="711" y="0"/>
                    <a:pt x="726" y="0"/>
                  </a:cubicBezTo>
                  <a:cubicBezTo>
                    <a:pt x="741" y="0"/>
                    <a:pt x="756" y="90"/>
                    <a:pt x="771" y="90"/>
                  </a:cubicBezTo>
                  <a:cubicBezTo>
                    <a:pt x="786" y="90"/>
                    <a:pt x="802" y="0"/>
                    <a:pt x="817" y="0"/>
                  </a:cubicBezTo>
                  <a:cubicBezTo>
                    <a:pt x="832" y="0"/>
                    <a:pt x="847" y="90"/>
                    <a:pt x="862" y="90"/>
                  </a:cubicBezTo>
                  <a:cubicBezTo>
                    <a:pt x="877" y="90"/>
                    <a:pt x="892" y="0"/>
                    <a:pt x="907" y="0"/>
                  </a:cubicBezTo>
                  <a:cubicBezTo>
                    <a:pt x="922" y="0"/>
                    <a:pt x="938" y="83"/>
                    <a:pt x="953" y="90"/>
                  </a:cubicBezTo>
                  <a:cubicBezTo>
                    <a:pt x="968" y="97"/>
                    <a:pt x="983" y="52"/>
                    <a:pt x="998" y="45"/>
                  </a:cubicBezTo>
                </a:path>
              </a:pathLst>
            </a:custGeom>
            <a:noFill/>
            <a:ln w="0">
              <a:solidFill>
                <a:srgbClr val="00CC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ea typeface="ＭＳ Ｐゴシック" charset="-128"/>
              </a:endParaRPr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 flipV="1">
              <a:off x="4859338" y="3068638"/>
              <a:ext cx="433387" cy="43180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>
              <a:off x="4787900" y="4149725"/>
              <a:ext cx="360363" cy="503238"/>
            </a:xfrm>
            <a:prstGeom prst="line">
              <a:avLst/>
            </a:prstGeom>
            <a:noFill/>
            <a:ln w="50800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18EC0183-25E5-41DA-9667-6732B5FCCBD9}" type="datetimeFigureOut">
              <a:rPr kumimoji="1" lang="ja-JP" altLang="en-US" kern="1200" smtClean="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2010/10/20</a:t>
            </a:fld>
            <a:endParaRPr kumimoji="1" lang="ja-JP" altLang="en-US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0F361287-550A-42BF-B236-2EE42F1C61D8}" type="slidenum">
              <a:rPr kumimoji="1" lang="ja-JP" altLang="en-US" kern="1200" smtClean="0">
                <a:solidFill>
                  <a:prstClr val="black">
                    <a:tint val="75000"/>
                  </a:prstClr>
                </a:solidFill>
                <a:latin typeface="Arial" charset="0"/>
                <a:ea typeface="ＭＳ Ｐゴシック" charset="-128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1" lang="ja-JP" altLang="en-US" kern="1200">
              <a:solidFill>
                <a:prstClr val="black">
                  <a:tint val="75000"/>
                </a:prstClr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4348" y="1928802"/>
            <a:ext cx="7772400" cy="1470025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Status of  Hybrid target R&amp;D at KEK-LINAC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T.Takahashi</a:t>
            </a:r>
            <a:endParaRPr kumimoji="1" lang="en-US" altLang="ja-JP" dirty="0" smtClean="0"/>
          </a:p>
          <a:p>
            <a:r>
              <a:rPr lang="en-US" altLang="ja-JP" dirty="0" smtClean="0"/>
              <a:t>Hiroshima University</a:t>
            </a:r>
          </a:p>
        </p:txBody>
      </p:sp>
      <p:sp>
        <p:nvSpPr>
          <p:cNvPr id="4" name="テキスト ボックス 3"/>
          <p:cNvSpPr txBox="1"/>
          <p:nvPr/>
        </p:nvSpPr>
        <p:spPr>
          <a:xfrm flipH="1">
            <a:off x="6732240" y="5380672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October</a:t>
            </a:r>
            <a:r>
              <a:rPr lang="ja-JP" altLang="en-US" dirty="0" smtClean="0"/>
              <a:t>　</a:t>
            </a:r>
            <a:r>
              <a:rPr lang="en-US" altLang="ja-JP" dirty="0" smtClean="0"/>
              <a:t>21</a:t>
            </a:r>
            <a:r>
              <a:rPr lang="ja-JP" altLang="en-US" dirty="0"/>
              <a:t> </a:t>
            </a:r>
            <a:r>
              <a:rPr lang="en-US" altLang="ja-JP" dirty="0" smtClean="0"/>
              <a:t>2010</a:t>
            </a:r>
          </a:p>
          <a:p>
            <a:r>
              <a:rPr lang="en-US" altLang="ja-JP" dirty="0" smtClean="0"/>
              <a:t>LWLC10 Geneva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5720" y="5500702"/>
            <a:ext cx="66437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Collaborators:</a:t>
            </a:r>
          </a:p>
          <a:p>
            <a:r>
              <a:rPr lang="en-US" altLang="ja-JP" dirty="0" smtClean="0"/>
              <a:t>V. Strakhovenko O. </a:t>
            </a:r>
            <a:r>
              <a:rPr lang="en-US" altLang="ja-JP" dirty="0" err="1" smtClean="0"/>
              <a:t>Dadoun</a:t>
            </a:r>
            <a:r>
              <a:rPr lang="en-US" altLang="ja-JP" dirty="0" smtClean="0"/>
              <a:t>, R. Chehab, </a:t>
            </a:r>
            <a:r>
              <a:rPr lang="en-US" altLang="ja-JP" dirty="0" err="1" smtClean="0"/>
              <a:t>A.Variola</a:t>
            </a:r>
            <a:r>
              <a:rPr lang="en-US" altLang="ja-JP" dirty="0" smtClean="0"/>
              <a:t>, </a:t>
            </a:r>
          </a:p>
          <a:p>
            <a:r>
              <a:rPr lang="en-US" altLang="ja-JP" dirty="0" smtClean="0"/>
              <a:t>L. </a:t>
            </a:r>
            <a:r>
              <a:rPr lang="en-US" altLang="ja-JP" dirty="0" err="1" smtClean="0"/>
              <a:t>Renolfi</a:t>
            </a:r>
            <a:r>
              <a:rPr lang="en-US" altLang="ja-JP" dirty="0" smtClean="0"/>
              <a:t>, O. </a:t>
            </a:r>
            <a:r>
              <a:rPr lang="en-US" altLang="ja-JP" dirty="0" err="1" smtClean="0"/>
              <a:t>Dadoun,T.Kamitani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T.Suwada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T.Omori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J.Urakawa,K.Furukawa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K.Umemori,M.Satoh,T.Sugimura</a:t>
            </a:r>
            <a:r>
              <a:rPr lang="en-US" altLang="ja-JP" dirty="0" smtClean="0"/>
              <a:t>,</a:t>
            </a:r>
          </a:p>
          <a:p>
            <a:r>
              <a:rPr lang="en-US" altLang="ja-JP" dirty="0" err="1" smtClean="0"/>
              <a:t>S.Kawada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T.Akagi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44552" y="332656"/>
            <a:ext cx="5084947" cy="634082"/>
          </a:xfrm>
        </p:spPr>
        <p:txBody>
          <a:bodyPr>
            <a:normAutofit fontScale="90000"/>
          </a:bodyPr>
          <a:lstStyle/>
          <a:p>
            <a:r>
              <a:rPr lang="en-US" altLang="ja-JP" b="1" dirty="0" smtClean="0"/>
              <a:t>e+ yield</a:t>
            </a:r>
            <a:endParaRPr kumimoji="1" lang="ja-JP" altLang="en-US" b="1" dirty="0"/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1459544"/>
              </p:ext>
            </p:extLst>
          </p:nvPr>
        </p:nvGraphicFramePr>
        <p:xfrm>
          <a:off x="755576" y="908720"/>
          <a:ext cx="7056784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1613590" y="1653089"/>
            <a:ext cx="216024" cy="21602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二等辺三角形 5"/>
          <p:cNvSpPr/>
          <p:nvPr/>
        </p:nvSpPr>
        <p:spPr>
          <a:xfrm>
            <a:off x="1541582" y="2204864"/>
            <a:ext cx="360040" cy="288032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 rot="2700000">
            <a:off x="1625537" y="2788773"/>
            <a:ext cx="216024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35433" y="1537628"/>
            <a:ext cx="2238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latin typeface="Times New Roman" pitchFamily="18" charset="0"/>
                <a:cs typeface="Times New Roman" pitchFamily="18" charset="0"/>
              </a:rPr>
              <a:t>hyb</a:t>
            </a:r>
            <a:r>
              <a:rPr kumimoji="1" lang="en-US" altLang="ja-JP" sz="2800" dirty="0" smtClean="0">
                <a:latin typeface="Times New Roman" pitchFamily="18" charset="0"/>
                <a:cs typeface="Times New Roman" pitchFamily="18" charset="0"/>
              </a:rPr>
              <a:t>rid on axis</a:t>
            </a:r>
            <a:endParaRPr kumimoji="1" lang="ja-JP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135433" y="2132856"/>
            <a:ext cx="2292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latin typeface="Times New Roman" pitchFamily="18" charset="0"/>
                <a:cs typeface="Times New Roman" pitchFamily="18" charset="0"/>
              </a:rPr>
              <a:t>hyb</a:t>
            </a:r>
            <a:r>
              <a:rPr kumimoji="1" lang="en-US" altLang="ja-JP" sz="2800" dirty="0" smtClean="0">
                <a:latin typeface="Times New Roman" pitchFamily="18" charset="0"/>
                <a:cs typeface="Times New Roman" pitchFamily="18" charset="0"/>
              </a:rPr>
              <a:t>rid off axis</a:t>
            </a:r>
            <a:endParaRPr kumimoji="1" lang="ja-JP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02300" y="2619438"/>
            <a:ext cx="20620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Times New Roman" pitchFamily="18" charset="0"/>
                <a:cs typeface="Times New Roman" pitchFamily="18" charset="0"/>
              </a:rPr>
              <a:t>conventional</a:t>
            </a:r>
            <a:endParaRPr kumimoji="1" lang="ja-JP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56421" y="5013176"/>
            <a:ext cx="4740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amorphous thickness [mm]</a:t>
            </a:r>
            <a:endParaRPr kumimoji="1" lang="ja-JP" altLang="en-US" sz="3200" dirty="0"/>
          </a:p>
        </p:txBody>
      </p:sp>
      <p:sp>
        <p:nvSpPr>
          <p:cNvPr id="14" name="テキスト ボックス 13"/>
          <p:cNvSpPr txBox="1"/>
          <p:nvPr/>
        </p:nvSpPr>
        <p:spPr>
          <a:xfrm rot="16200000">
            <a:off x="-971987" y="2740177"/>
            <a:ext cx="3031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sz="3200" dirty="0" smtClean="0">
                <a:latin typeface="Times New Roman" pitchFamily="18" charset="0"/>
                <a:cs typeface="Times New Roman" pitchFamily="18" charset="0"/>
              </a:rPr>
              <a:t>+ detected [</a:t>
            </a:r>
            <a:r>
              <a:rPr lang="en-US" altLang="ja-JP" sz="3200" dirty="0" err="1" smtClean="0">
                <a:latin typeface="Times New Roman" pitchFamily="18" charset="0"/>
                <a:cs typeface="Times New Roman" pitchFamily="18" charset="0"/>
              </a:rPr>
              <a:t>a.u</a:t>
            </a:r>
            <a:r>
              <a:rPr lang="en-US" altLang="ja-JP" sz="32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kumimoji="1" lang="ja-JP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292080" y="908720"/>
            <a:ext cx="220144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P=20MeV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0" y="5348005"/>
            <a:ext cx="83825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detected e+.  </a:t>
            </a:r>
          </a:p>
          <a:p>
            <a:r>
              <a:rPr kumimoji="1" lang="en-US" altLang="ja-JP" sz="2400" dirty="0" smtClean="0"/>
              <a:t>need to correct acceptance to compare absolute yield from target</a:t>
            </a:r>
          </a:p>
          <a:p>
            <a:r>
              <a:rPr lang="en-US" altLang="ja-JP" sz="2400" dirty="0" smtClean="0"/>
              <a:t>or need simulation based on this date to estimate performance </a:t>
            </a:r>
          </a:p>
          <a:p>
            <a:r>
              <a:rPr lang="en-US" altLang="ja-JP" sz="2400" dirty="0" smtClean="0"/>
              <a:t>as an e+ source</a:t>
            </a:r>
            <a:r>
              <a:rPr kumimoji="1" lang="en-US" altLang="ja-JP" sz="2400" dirty="0" smtClean="0"/>
              <a:t> 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002823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7414" y="188640"/>
            <a:ext cx="6097034" cy="634082"/>
          </a:xfrm>
        </p:spPr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momentum dependence</a:t>
            </a:r>
            <a:endParaRPr kumimoji="1" lang="ja-JP" altLang="en-US" b="1" dirty="0"/>
          </a:p>
        </p:txBody>
      </p:sp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7223627"/>
              </p:ext>
            </p:extLst>
          </p:nvPr>
        </p:nvGraphicFramePr>
        <p:xfrm>
          <a:off x="4572000" y="1412776"/>
          <a:ext cx="4572000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2316521"/>
              </p:ext>
            </p:extLst>
          </p:nvPr>
        </p:nvGraphicFramePr>
        <p:xfrm>
          <a:off x="467544" y="1412776"/>
          <a:ext cx="4572000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6" name="直線コネクタ 5"/>
          <p:cNvCxnSpPr/>
          <p:nvPr/>
        </p:nvCxnSpPr>
        <p:spPr>
          <a:xfrm flipV="1">
            <a:off x="4788024" y="1484784"/>
            <a:ext cx="0" cy="3240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2915816" y="5062333"/>
            <a:ext cx="36872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latin typeface="Times New Roman" pitchFamily="18" charset="0"/>
                <a:cs typeface="Times New Roman" pitchFamily="18" charset="0"/>
              </a:rPr>
              <a:t>e+ momentum[MeV]</a:t>
            </a:r>
            <a:endParaRPr kumimoji="1" lang="ja-JP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 rot="16200000">
            <a:off x="-1187525" y="2938481"/>
            <a:ext cx="30380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>
                <a:latin typeface="Times New Roman" pitchFamily="18" charset="0"/>
                <a:cs typeface="Times New Roman" pitchFamily="18" charset="0"/>
              </a:rPr>
              <a:t>e+ detected [</a:t>
            </a:r>
            <a:r>
              <a:rPr lang="en-US" altLang="ja-JP" sz="3200" dirty="0" err="1" smtClean="0">
                <a:latin typeface="Times New Roman" pitchFamily="18" charset="0"/>
                <a:cs typeface="Times New Roman" pitchFamily="18" charset="0"/>
              </a:rPr>
              <a:t>a.u</a:t>
            </a:r>
            <a:r>
              <a:rPr lang="en-US" altLang="ja-JP" sz="3200" dirty="0" smtClean="0">
                <a:latin typeface="Times New Roman" pitchFamily="18" charset="0"/>
                <a:cs typeface="Times New Roman" pitchFamily="18" charset="0"/>
              </a:rPr>
              <a:t>.]</a:t>
            </a:r>
            <a:endParaRPr kumimoji="1" lang="ja-JP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15616" y="1477888"/>
            <a:ext cx="25330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latin typeface="Times New Roman" pitchFamily="18" charset="0"/>
                <a:cs typeface="Times New Roman" pitchFamily="18" charset="0"/>
              </a:rPr>
              <a:t>hybrid on axis</a:t>
            </a:r>
            <a:endParaRPr kumimoji="1" lang="ja-JP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761756" y="1484784"/>
            <a:ext cx="23054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>
                <a:latin typeface="Times New Roman" pitchFamily="18" charset="0"/>
                <a:cs typeface="Times New Roman" pitchFamily="18" charset="0"/>
              </a:rPr>
              <a:t>conventional</a:t>
            </a:r>
            <a:endParaRPr kumimoji="1" lang="ja-JP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39059" y="6124654"/>
            <a:ext cx="4834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to be compared with simulation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094490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07323" y="357174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Temperature measurement 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w/ thermocouples</a:t>
            </a:r>
            <a:endParaRPr kumimoji="1" lang="ja-JP" altLang="en-US" dirty="0"/>
          </a:p>
        </p:txBody>
      </p:sp>
      <p:grpSp>
        <p:nvGrpSpPr>
          <p:cNvPr id="19" name="グループ化 18"/>
          <p:cNvGrpSpPr/>
          <p:nvPr/>
        </p:nvGrpSpPr>
        <p:grpSpPr>
          <a:xfrm>
            <a:off x="928662" y="1500174"/>
            <a:ext cx="2805833" cy="2571768"/>
            <a:chOff x="928662" y="1500174"/>
            <a:chExt cx="2805833" cy="2571768"/>
          </a:xfrm>
        </p:grpSpPr>
        <p:sp>
          <p:nvSpPr>
            <p:cNvPr id="3" name="正方形/長方形 2"/>
            <p:cNvSpPr/>
            <p:nvPr/>
          </p:nvSpPr>
          <p:spPr>
            <a:xfrm>
              <a:off x="1285852" y="2000240"/>
              <a:ext cx="2000264" cy="207170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2178827" y="2928934"/>
              <a:ext cx="214314" cy="21431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2178827" y="3357562"/>
              <a:ext cx="214314" cy="21431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1643042" y="2928934"/>
              <a:ext cx="214314" cy="21431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928662" y="1500174"/>
              <a:ext cx="28058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/>
                <a:t>amorphous target</a:t>
              </a:r>
              <a:endParaRPr kumimoji="1" lang="ja-JP" altLang="en-US" sz="2800" dirty="0"/>
            </a:p>
          </p:txBody>
        </p:sp>
        <p:sp>
          <p:nvSpPr>
            <p:cNvPr id="8" name="円弧 7"/>
            <p:cNvSpPr/>
            <p:nvPr/>
          </p:nvSpPr>
          <p:spPr>
            <a:xfrm>
              <a:off x="2357422" y="3071810"/>
              <a:ext cx="914400" cy="914400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" name="直線矢印コネクタ 9"/>
            <p:cNvCxnSpPr/>
            <p:nvPr/>
          </p:nvCxnSpPr>
          <p:spPr>
            <a:xfrm rot="10800000" flipV="1">
              <a:off x="2428860" y="2428868"/>
              <a:ext cx="1214446" cy="428628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テキスト ボックス 10"/>
          <p:cNvSpPr txBox="1"/>
          <p:nvPr/>
        </p:nvSpPr>
        <p:spPr>
          <a:xfrm>
            <a:off x="3714744" y="2000240"/>
            <a:ext cx="36716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thermocouple</a:t>
            </a:r>
          </a:p>
          <a:p>
            <a:r>
              <a:rPr kumimoji="1" lang="en-US" altLang="ja-JP" sz="2400" dirty="0" smtClean="0"/>
              <a:t>approximately 1mm x 1mm </a:t>
            </a:r>
            <a:endParaRPr kumimoji="1" lang="ja-JP" altLang="en-US" sz="2400" dirty="0"/>
          </a:p>
        </p:txBody>
      </p:sp>
      <p:sp>
        <p:nvSpPr>
          <p:cNvPr id="14" name="フリーフォーム 13"/>
          <p:cNvSpPr/>
          <p:nvPr/>
        </p:nvSpPr>
        <p:spPr>
          <a:xfrm>
            <a:off x="2394857" y="3135086"/>
            <a:ext cx="2177143" cy="206828"/>
          </a:xfrm>
          <a:custGeom>
            <a:avLst/>
            <a:gdLst>
              <a:gd name="connsiteX0" fmla="*/ 0 w 2177143"/>
              <a:gd name="connsiteY0" fmla="*/ 0 h 206828"/>
              <a:gd name="connsiteX1" fmla="*/ 1426029 w 2177143"/>
              <a:gd name="connsiteY1" fmla="*/ 65314 h 206828"/>
              <a:gd name="connsiteX2" fmla="*/ 2177143 w 2177143"/>
              <a:gd name="connsiteY2" fmla="*/ 206828 h 20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77143" h="206828">
                <a:moveTo>
                  <a:pt x="0" y="0"/>
                </a:moveTo>
                <a:cubicBezTo>
                  <a:pt x="531586" y="15421"/>
                  <a:pt x="1063172" y="30843"/>
                  <a:pt x="1426029" y="65314"/>
                </a:cubicBezTo>
                <a:cubicBezTo>
                  <a:pt x="1788886" y="99785"/>
                  <a:pt x="1983014" y="153306"/>
                  <a:pt x="2177143" y="206828"/>
                </a:cubicBezTo>
              </a:path>
            </a:pathLst>
          </a:cu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572000" y="3071810"/>
            <a:ext cx="24708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to fast data logger</a:t>
            </a:r>
          </a:p>
          <a:p>
            <a:r>
              <a:rPr lang="en-US" altLang="ja-JP" sz="2400" dirty="0" smtClean="0"/>
              <a:t>read temperature </a:t>
            </a:r>
          </a:p>
          <a:p>
            <a:r>
              <a:rPr lang="en-US" altLang="ja-JP" sz="2400" dirty="0" smtClean="0"/>
              <a:t>each 10ms</a:t>
            </a:r>
            <a:endParaRPr kumimoji="1" lang="ja-JP" altLang="en-US" sz="2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00034" y="5618930"/>
            <a:ext cx="58040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bunch by bunch temperature variation</a:t>
            </a:r>
            <a:endParaRPr kumimoji="1" lang="ja-JP" altLang="en-US" sz="2800" dirty="0"/>
          </a:p>
        </p:txBody>
      </p:sp>
      <p:sp>
        <p:nvSpPr>
          <p:cNvPr id="17" name="右矢印 16"/>
          <p:cNvSpPr/>
          <p:nvPr/>
        </p:nvSpPr>
        <p:spPr>
          <a:xfrm>
            <a:off x="928662" y="6165304"/>
            <a:ext cx="928694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121662" y="6142150"/>
            <a:ext cx="53671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PEDD information by thermocouple</a:t>
            </a:r>
            <a:endParaRPr kumimoji="1" lang="ja-JP" altLang="en-US" sz="28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00034" y="4347696"/>
            <a:ext cx="41519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temperature at equilibrium</a:t>
            </a:r>
            <a:endParaRPr kumimoji="1" lang="ja-JP" altLang="en-US" sz="2800" dirty="0"/>
          </a:p>
        </p:txBody>
      </p:sp>
      <p:sp>
        <p:nvSpPr>
          <p:cNvPr id="21" name="右矢印 20"/>
          <p:cNvSpPr/>
          <p:nvPr/>
        </p:nvSpPr>
        <p:spPr>
          <a:xfrm>
            <a:off x="899592" y="4892314"/>
            <a:ext cx="928694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092592" y="4869160"/>
            <a:ext cx="3106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total energy deposit</a:t>
            </a:r>
            <a:endParaRPr kumimoji="1" lang="ja-JP" alt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43062" y="285728"/>
            <a:ext cx="7300938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Example of</a:t>
            </a:r>
            <a:br>
              <a:rPr kumimoji="1" lang="en-US" altLang="ja-JP" dirty="0" smtClean="0"/>
            </a:br>
            <a:r>
              <a:rPr kumimoji="1" lang="en-US" altLang="ja-JP" dirty="0" smtClean="0"/>
              <a:t>Temperature Measurement</a:t>
            </a:r>
            <a:endParaRPr kumimoji="1" lang="ja-JP" altLang="en-US" dirty="0"/>
          </a:p>
        </p:txBody>
      </p:sp>
      <p:graphicFrame>
        <p:nvGraphicFramePr>
          <p:cNvPr id="4" name="グラフ 3"/>
          <p:cNvGraphicFramePr/>
          <p:nvPr/>
        </p:nvGraphicFramePr>
        <p:xfrm>
          <a:off x="1643042" y="2681583"/>
          <a:ext cx="5643602" cy="3371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2214546" y="1500174"/>
            <a:ext cx="559230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Temperature of the 8mm amorphous</a:t>
            </a:r>
          </a:p>
          <a:p>
            <a:r>
              <a:rPr kumimoji="1" lang="en-US" altLang="ja-JP" sz="2800" dirty="0" smtClean="0"/>
              <a:t> target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for the hybrid case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928926" y="5967731"/>
            <a:ext cx="3980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Time from Beam On (Minutes)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 rot="16200000">
            <a:off x="-483581" y="3950950"/>
            <a:ext cx="3857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Temperature (degree Celsius)</a:t>
            </a:r>
          </a:p>
        </p:txBody>
      </p:sp>
      <p:cxnSp>
        <p:nvCxnSpPr>
          <p:cNvPr id="9" name="直線コネクタ 8"/>
          <p:cNvCxnSpPr/>
          <p:nvPr/>
        </p:nvCxnSpPr>
        <p:spPr>
          <a:xfrm>
            <a:off x="2285984" y="5324789"/>
            <a:ext cx="478634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rot="5400000">
            <a:off x="5965041" y="4288938"/>
            <a:ext cx="192882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7215206" y="5110475"/>
            <a:ext cx="1924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Base temp. 23.3</a:t>
            </a:r>
            <a:r>
              <a:rPr kumimoji="1" lang="ja-JP" altLang="en-US" dirty="0" smtClean="0"/>
              <a:t>℃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43768" y="4038905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Symbol" pitchFamily="18" charset="2"/>
              </a:rPr>
              <a:t>D</a:t>
            </a:r>
            <a:r>
              <a:rPr lang="en-US" altLang="ja-JP" dirty="0" smtClean="0"/>
              <a:t>T</a:t>
            </a:r>
            <a:r>
              <a:rPr lang="ja-JP" altLang="en-US" dirty="0" smtClean="0"/>
              <a:t>～</a:t>
            </a:r>
            <a:r>
              <a:rPr lang="en-US" altLang="ja-JP" dirty="0" smtClean="0"/>
              <a:t>32</a:t>
            </a:r>
            <a:r>
              <a:rPr lang="ja-JP" altLang="en-US" dirty="0" smtClean="0"/>
              <a:t>℃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 rot="19301077">
            <a:off x="2380591" y="3465865"/>
            <a:ext cx="40350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i="1" dirty="0" smtClean="0">
                <a:solidFill>
                  <a:srgbClr val="FFC000">
                    <a:alpha val="20000"/>
                  </a:srgb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Preliminary</a:t>
            </a:r>
            <a:endParaRPr kumimoji="1" lang="ja-JP" altLang="en-US" sz="6000" i="1" dirty="0">
              <a:solidFill>
                <a:srgbClr val="FFC000">
                  <a:alpha val="20000"/>
                </a:srgb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31840" y="404664"/>
            <a:ext cx="5616623" cy="70609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 </a:t>
            </a:r>
            <a:r>
              <a:rPr kumimoji="1" lang="en-US" altLang="ja-JP" dirty="0" err="1" smtClean="0"/>
              <a:t>vs</a:t>
            </a:r>
            <a:r>
              <a:rPr kumimoji="1" lang="en-US" altLang="ja-JP" dirty="0" smtClean="0"/>
              <a:t> total energy deposit</a:t>
            </a:r>
            <a:endParaRPr kumimoji="1" lang="ja-JP" altLang="en-US" dirty="0"/>
          </a:p>
        </p:txBody>
      </p:sp>
      <p:pic>
        <p:nvPicPr>
          <p:cNvPr id="4098" name="Picture 2" descr="C:\Documents and Settings\takahasi\My Documents\ILC\PosiPol\new-positron\KEK-setup\2010Sep-data\T-Ede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14057"/>
            <a:ext cx="5912815" cy="412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円/楕円 8"/>
          <p:cNvSpPr/>
          <p:nvPr/>
        </p:nvSpPr>
        <p:spPr>
          <a:xfrm>
            <a:off x="1714908" y="2178501"/>
            <a:ext cx="169872" cy="1739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1744420" y="2611065"/>
            <a:ext cx="144016" cy="14401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059879" y="2080815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hybrid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081292" y="2498407"/>
            <a:ext cx="13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conventional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940199" y="2832524"/>
            <a:ext cx="838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18mm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640531" y="4381876"/>
            <a:ext cx="838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8mm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063911" y="1230634"/>
            <a:ext cx="58135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T at </a:t>
            </a:r>
            <a:r>
              <a:rPr lang="en-US" altLang="ja-JP" sz="2400" dirty="0" smtClean="0"/>
              <a:t>equilibrium</a:t>
            </a:r>
            <a:r>
              <a:rPr kumimoji="1" lang="en-US" altLang="ja-JP" sz="2400" dirty="0" smtClean="0"/>
              <a:t> has information for </a:t>
            </a:r>
          </a:p>
          <a:p>
            <a:r>
              <a:rPr kumimoji="1" lang="en-US" altLang="ja-JP" sz="2400" dirty="0" smtClean="0"/>
              <a:t>total energy deposit  except for 18mm hybrid</a:t>
            </a:r>
            <a:endParaRPr kumimoji="1" lang="ja-JP" altLang="en-US" sz="2400" dirty="0"/>
          </a:p>
        </p:txBody>
      </p:sp>
      <p:cxnSp>
        <p:nvCxnSpPr>
          <p:cNvPr id="14" name="直線矢印コネクタ 13"/>
          <p:cNvCxnSpPr/>
          <p:nvPr/>
        </p:nvCxnSpPr>
        <p:spPr>
          <a:xfrm flipH="1">
            <a:off x="4572001" y="1988841"/>
            <a:ext cx="2863919" cy="8436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flipV="1">
            <a:off x="5778895" y="1988841"/>
            <a:ext cx="2897561" cy="363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/>
          <p:cNvSpPr/>
          <p:nvPr/>
        </p:nvSpPr>
        <p:spPr>
          <a:xfrm>
            <a:off x="7126336" y="2867739"/>
            <a:ext cx="736480" cy="908082"/>
          </a:xfrm>
          <a:prstGeom prst="rect">
            <a:avLst/>
          </a:prstGeom>
          <a:gradFill flip="none" rotWithShape="1">
            <a:gsLst>
              <a:gs pos="12000">
                <a:srgbClr val="00B0F0"/>
              </a:gs>
              <a:gs pos="86667">
                <a:srgbClr val="FFC000"/>
              </a:gs>
              <a:gs pos="53000">
                <a:srgbClr val="FF0000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020319" y="2417025"/>
            <a:ext cx="3065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 target is thicker than shower </a:t>
            </a:r>
          </a:p>
          <a:p>
            <a:r>
              <a:rPr lang="en-US" altLang="ja-JP" dirty="0" smtClean="0"/>
              <a:t>max</a:t>
            </a:r>
            <a:endParaRPr kumimoji="1" lang="ja-JP" altLang="en-US" dirty="0"/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7435920" y="2007038"/>
            <a:ext cx="117313" cy="5053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正方形/長方形 3"/>
          <p:cNvSpPr/>
          <p:nvPr/>
        </p:nvSpPr>
        <p:spPr>
          <a:xfrm>
            <a:off x="7126336" y="4751208"/>
            <a:ext cx="736480" cy="982048"/>
          </a:xfrm>
          <a:prstGeom prst="rect">
            <a:avLst/>
          </a:prstGeom>
          <a:gradFill>
            <a:gsLst>
              <a:gs pos="0">
                <a:srgbClr val="00B0F0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/>
          <p:cNvCxnSpPr>
            <a:stCxn id="4" idx="1"/>
          </p:cNvCxnSpPr>
          <p:nvPr/>
        </p:nvCxnSpPr>
        <p:spPr>
          <a:xfrm flipH="1">
            <a:off x="2267744" y="5242232"/>
            <a:ext cx="48585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>
            <a:stCxn id="4" idx="1"/>
          </p:cNvCxnSpPr>
          <p:nvPr/>
        </p:nvCxnSpPr>
        <p:spPr>
          <a:xfrm flipH="1" flipV="1">
            <a:off x="2778502" y="4941168"/>
            <a:ext cx="4347834" cy="301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>
            <a:stCxn id="4" idx="1"/>
          </p:cNvCxnSpPr>
          <p:nvPr/>
        </p:nvCxnSpPr>
        <p:spPr>
          <a:xfrm flipH="1" flipV="1">
            <a:off x="4940199" y="3501008"/>
            <a:ext cx="2186137" cy="1741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8963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40697" y="332656"/>
            <a:ext cx="6385796" cy="70609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single bunch </a:t>
            </a:r>
            <a:br>
              <a:rPr kumimoji="1" lang="en-US" altLang="ja-JP" dirty="0" smtClean="0"/>
            </a:br>
            <a:r>
              <a:rPr kumimoji="1" lang="en-US" altLang="ja-JP" dirty="0" smtClean="0"/>
              <a:t>temperature rise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pic>
        <p:nvPicPr>
          <p:cNvPr id="3076" name="Picture 4" descr="C:\Documents and Settings\takahasi\My Documents\ILC\PosiPol\new-positron\KEK-setup\2010Sep-data\Logger\Kamitani_logger(CSV_file)\run417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150" y="1610115"/>
            <a:ext cx="4819650" cy="45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7445649" y="1610116"/>
            <a:ext cx="1368151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7904334"/>
              </p:ext>
            </p:extLst>
          </p:nvPr>
        </p:nvGraphicFramePr>
        <p:xfrm>
          <a:off x="286390" y="1466596"/>
          <a:ext cx="5186362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98" name="Equation" r:id="rId5" imgW="2743200" imgH="457200" progId="Equation.DSMT4">
                  <p:embed/>
                </p:oleObj>
              </mc:Choice>
              <mc:Fallback>
                <p:oleObj name="Equation" r:id="rId5" imgW="274320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6390" y="1466596"/>
                        <a:ext cx="5186362" cy="863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直線コネクタ 7"/>
          <p:cNvCxnSpPr/>
          <p:nvPr/>
        </p:nvCxnSpPr>
        <p:spPr>
          <a:xfrm flipH="1">
            <a:off x="3346078" y="3050275"/>
            <a:ext cx="15121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 flipH="1">
            <a:off x="3346078" y="4778467"/>
            <a:ext cx="15841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オブジェクト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9502969"/>
              </p:ext>
            </p:extLst>
          </p:nvPr>
        </p:nvGraphicFramePr>
        <p:xfrm>
          <a:off x="1911402" y="3905640"/>
          <a:ext cx="1293812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99" name="Equation" r:id="rId7" imgW="685800" imgH="177480" progId="Equation.DSMT4">
                  <p:embed/>
                </p:oleObj>
              </mc:Choice>
              <mc:Fallback>
                <p:oleObj name="Equation" r:id="rId7" imgW="685800" imgH="177480" progId="Equation.DSMT4">
                  <p:embed/>
                  <p:pic>
                    <p:nvPicPr>
                      <p:cNvPr id="0" name="オブジェクト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1402" y="3905640"/>
                        <a:ext cx="1293812" cy="3365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直線矢印コネクタ 13"/>
          <p:cNvCxnSpPr/>
          <p:nvPr/>
        </p:nvCxnSpPr>
        <p:spPr>
          <a:xfrm>
            <a:off x="3706118" y="3050275"/>
            <a:ext cx="0" cy="1728192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251520" y="5157192"/>
            <a:ext cx="2953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oscillation is due to AC power</a:t>
            </a:r>
          </a:p>
          <a:p>
            <a:r>
              <a:rPr lang="en-US" altLang="ja-JP" dirty="0" smtClean="0"/>
              <a:t>noise (50Hz at KEK)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3152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54581" y="116632"/>
            <a:ext cx="4796301" cy="70609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ΔT</a:t>
            </a:r>
            <a:r>
              <a:rPr lang="ja-JP" altLang="en-US" dirty="0" smtClean="0"/>
              <a:t>　</a:t>
            </a:r>
            <a:r>
              <a:rPr lang="en-US" altLang="ja-JP" dirty="0" smtClean="0"/>
              <a:t>measurements</a:t>
            </a:r>
            <a:endParaRPr kumimoji="1" lang="ja-JP" altLang="en-US" dirty="0"/>
          </a:p>
        </p:txBody>
      </p:sp>
      <p:pic>
        <p:nvPicPr>
          <p:cNvPr id="4098" name="Picture 2" descr="C:\Documents and Settings\takahasi\My Documents\ILC\PosiPol\new-positron\KEK-setup\2010Sep-data\T_d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810" y="1525756"/>
            <a:ext cx="4831093" cy="336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takahasi\My Documents\ILC\PosiPol\new-positron\KEK-setup\2010Sep-data\yield_d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846" y="1700808"/>
            <a:ext cx="4484656" cy="312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円/楕円 3"/>
          <p:cNvSpPr/>
          <p:nvPr/>
        </p:nvSpPr>
        <p:spPr>
          <a:xfrm>
            <a:off x="5369833" y="2271946"/>
            <a:ext cx="169872" cy="1739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5399345" y="2582840"/>
            <a:ext cx="144016" cy="14401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736217" y="217426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hybrid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736217" y="2470182"/>
            <a:ext cx="13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conventional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119710" y="1519110"/>
            <a:ext cx="838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18mm</a:t>
            </a:r>
            <a:endParaRPr kumimoji="1" lang="ja-JP" altLang="en-US" dirty="0"/>
          </a:p>
        </p:txBody>
      </p:sp>
      <p:cxnSp>
        <p:nvCxnSpPr>
          <p:cNvPr id="15" name="直線矢印コネクタ 14"/>
          <p:cNvCxnSpPr/>
          <p:nvPr/>
        </p:nvCxnSpPr>
        <p:spPr>
          <a:xfrm flipH="1">
            <a:off x="7884368" y="1888442"/>
            <a:ext cx="654690" cy="2351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18" idx="2"/>
          </p:cNvCxnSpPr>
          <p:nvPr/>
        </p:nvCxnSpPr>
        <p:spPr>
          <a:xfrm flipH="1">
            <a:off x="7601405" y="1888442"/>
            <a:ext cx="937653" cy="1379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5334464" y="3485879"/>
            <a:ext cx="838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8mm</a:t>
            </a:r>
            <a:endParaRPr kumimoji="1" lang="ja-JP" altLang="en-US" dirty="0"/>
          </a:p>
        </p:txBody>
      </p:sp>
      <p:cxnSp>
        <p:nvCxnSpPr>
          <p:cNvPr id="24" name="直線矢印コネクタ 23"/>
          <p:cNvCxnSpPr/>
          <p:nvPr/>
        </p:nvCxnSpPr>
        <p:spPr>
          <a:xfrm flipH="1" flipV="1">
            <a:off x="3569230" y="2305262"/>
            <a:ext cx="266949" cy="12128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flipH="1" flipV="1">
            <a:off x="2299159" y="3482911"/>
            <a:ext cx="1391454" cy="35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3569230" y="3519953"/>
            <a:ext cx="838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18mm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935051" y="5157192"/>
            <a:ext cx="3724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at 8mm, T at equilibrium is higher for </a:t>
            </a:r>
          </a:p>
          <a:p>
            <a:r>
              <a:rPr lang="en-US" altLang="ja-JP" dirty="0" smtClean="0"/>
              <a:t>hybrid but </a:t>
            </a:r>
            <a:r>
              <a:rPr lang="en-US" altLang="ja-JP" dirty="0" err="1" smtClean="0"/>
              <a:t>dT</a:t>
            </a:r>
            <a:r>
              <a:rPr lang="en-US" altLang="ja-JP" dirty="0" smtClean="0"/>
              <a:t>/bunch is lower </a:t>
            </a:r>
          </a:p>
        </p:txBody>
      </p:sp>
      <p:sp>
        <p:nvSpPr>
          <p:cNvPr id="36" name="円/楕円 35"/>
          <p:cNvSpPr/>
          <p:nvPr/>
        </p:nvSpPr>
        <p:spPr>
          <a:xfrm>
            <a:off x="1235565" y="2218282"/>
            <a:ext cx="169872" cy="1739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1265077" y="2650846"/>
            <a:ext cx="144016" cy="14401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601949" y="212059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hybrid</a:t>
            </a:r>
            <a:endParaRPr kumimoji="1"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601949" y="2538188"/>
            <a:ext cx="13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conventional</a:t>
            </a:r>
            <a:endParaRPr kumimoji="1" lang="ja-JP" altLang="en-US" dirty="0"/>
          </a:p>
        </p:txBody>
      </p:sp>
      <p:cxnSp>
        <p:nvCxnSpPr>
          <p:cNvPr id="29" name="直線矢印コネクタ 28"/>
          <p:cNvCxnSpPr>
            <a:stCxn id="26" idx="0"/>
          </p:cNvCxnSpPr>
          <p:nvPr/>
        </p:nvCxnSpPr>
        <p:spPr>
          <a:xfrm flipH="1" flipV="1">
            <a:off x="6012161" y="3855211"/>
            <a:ext cx="785195" cy="13019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302465" y="4925492"/>
            <a:ext cx="3324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/>
              <a:t>d</a:t>
            </a:r>
            <a:r>
              <a:rPr kumimoji="1" lang="en-US" altLang="ja-JP" dirty="0" err="1" smtClean="0"/>
              <a:t>T</a:t>
            </a:r>
            <a:r>
              <a:rPr kumimoji="1" lang="en-US" altLang="ja-JP" dirty="0" smtClean="0"/>
              <a:t>/bunch</a:t>
            </a:r>
            <a:r>
              <a:rPr lang="en-US" altLang="ja-JP" dirty="0" smtClean="0"/>
              <a:t> is roughly proportional </a:t>
            </a:r>
          </a:p>
          <a:p>
            <a:r>
              <a:rPr lang="en-US" altLang="ja-JP" dirty="0" smtClean="0"/>
              <a:t>to the e+ yield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44008" y="5949280"/>
            <a:ext cx="417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indicating higher total energy deposit but</a:t>
            </a:r>
          </a:p>
          <a:p>
            <a:r>
              <a:rPr kumimoji="1" lang="en-US" altLang="ja-JP" dirty="0" smtClean="0"/>
              <a:t>lower PEDD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41560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35578" y="269776"/>
            <a:ext cx="6472254" cy="1143000"/>
          </a:xfrm>
        </p:spPr>
        <p:txBody>
          <a:bodyPr/>
          <a:lstStyle/>
          <a:p>
            <a:r>
              <a:rPr kumimoji="1" lang="en-US" altLang="ja-JP" dirty="0" smtClean="0"/>
              <a:t>bea</a:t>
            </a:r>
            <a:r>
              <a:rPr lang="en-US" altLang="ja-JP" dirty="0" smtClean="0"/>
              <a:t>m profile</a:t>
            </a:r>
            <a:endParaRPr kumimoji="1" lang="ja-JP" altLang="en-US" dirty="0"/>
          </a:p>
        </p:txBody>
      </p:sp>
      <p:pic>
        <p:nvPicPr>
          <p:cNvPr id="79874" name="Picture 2" descr="C:\Users\takahasi\Documents\ILC\研究会\IWLC2010\talk\hybrid\amorphous-20100919-1955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9" y="1544639"/>
            <a:ext cx="2260879" cy="171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875" name="Picture 3" descr="C:\Users\takahasi\Documents\ILC\研究会\IWLC2010\talk\hybrid\amorphous-20100919-1955-backgroud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063" y="1524007"/>
            <a:ext cx="2288049" cy="173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876" name="Picture 4" descr="C:\Users\takahasi\Documents\ILC\研究会\IWLC2010\talk\hybrid\prof-sca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819" y="1412776"/>
            <a:ext cx="202579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877" name="Picture 5" descr="C:\Users\takahasi\Documents\ILC\研究会\IWLC2010\talk\hybrid\profx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722" y="3987099"/>
            <a:ext cx="2968091" cy="28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878" name="Picture 6" descr="C:\Users\takahasi\Documents\ILC\研究会\IWLC2010\talk\hybrid\profy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705" y="3974130"/>
            <a:ext cx="2956367" cy="2837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直線コネクタ 4"/>
          <p:cNvCxnSpPr/>
          <p:nvPr/>
        </p:nvCxnSpPr>
        <p:spPr>
          <a:xfrm>
            <a:off x="2627784" y="2403066"/>
            <a:ext cx="50405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5724128" y="2276872"/>
            <a:ext cx="50405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5724128" y="2531505"/>
            <a:ext cx="50405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 flipH="1">
            <a:off x="3967813" y="2708920"/>
            <a:ext cx="3476902" cy="12652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H="1">
            <a:off x="6849889" y="2708920"/>
            <a:ext cx="746447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704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1880" y="170789"/>
            <a:ext cx="4258816" cy="70609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beam profile </a:t>
            </a:r>
            <a:endParaRPr kumimoji="1" lang="ja-JP" altLang="en-US" dirty="0"/>
          </a:p>
        </p:txBody>
      </p:sp>
      <p:pic>
        <p:nvPicPr>
          <p:cNvPr id="5124" name="Picture 4" descr="C:\Documents and Settings\takahasi\My Documents\ILC\PosiPol\new-positron\KEK-setup\2010Sep-data\Pictures\beamprofile\crystal-20100920-2012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17" y="1342924"/>
            <a:ext cx="3141614" cy="238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Documents and Settings\takahasi\My Documents\ILC\PosiPol\new-positron\KEK-setup\2010Sep-data\Pictures\beamprofile\amorphous-20100920-1945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391849"/>
            <a:ext cx="3168352" cy="2405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24037" y="3010201"/>
            <a:ext cx="3102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 smtClean="0">
                <a:solidFill>
                  <a:schemeClr val="bg1"/>
                </a:solidFill>
              </a:rPr>
              <a:t>sigx</a:t>
            </a:r>
            <a:r>
              <a:rPr lang="en-US" altLang="ja-JP" sz="2400" dirty="0" smtClean="0">
                <a:solidFill>
                  <a:schemeClr val="bg1"/>
                </a:solidFill>
              </a:rPr>
              <a:t> = 0.26mm, </a:t>
            </a:r>
          </a:p>
          <a:p>
            <a:r>
              <a:rPr kumimoji="1" lang="en-US" altLang="ja-JP" sz="2400" dirty="0" smtClean="0">
                <a:solidFill>
                  <a:schemeClr val="bg1"/>
                </a:solidFill>
              </a:rPr>
              <a:t> </a:t>
            </a:r>
            <a:r>
              <a:rPr kumimoji="1" lang="en-US" altLang="ja-JP" sz="2400" dirty="0" err="1" smtClean="0">
                <a:solidFill>
                  <a:schemeClr val="bg1"/>
                </a:solidFill>
              </a:rPr>
              <a:t>sigy</a:t>
            </a:r>
            <a:r>
              <a:rPr kumimoji="1" lang="en-US" altLang="ja-JP" sz="2400" dirty="0" smtClean="0">
                <a:solidFill>
                  <a:schemeClr val="bg1"/>
                </a:solidFill>
              </a:rPr>
              <a:t> =0.91mm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565692" y="1169418"/>
            <a:ext cx="3052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on amorphous  </a:t>
            </a:r>
          </a:p>
          <a:p>
            <a:r>
              <a:rPr kumimoji="1" lang="en-US" altLang="ja-JP" sz="2400" dirty="0" smtClean="0"/>
              <a:t>conventional</a:t>
            </a:r>
          </a:p>
        </p:txBody>
      </p:sp>
      <p:pic>
        <p:nvPicPr>
          <p:cNvPr id="5129" name="Picture 9" descr="C:\Documents and Settings\takahasi\My Documents\ILC\PosiPol\new-positron\KEK-setup\2010Sep-data\Pictures\beamprofile\amorphous-20100920-2008_3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027" y="4164835"/>
            <a:ext cx="3210663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テキスト ボックス 14"/>
          <p:cNvSpPr txBox="1"/>
          <p:nvPr/>
        </p:nvSpPr>
        <p:spPr>
          <a:xfrm>
            <a:off x="2404186" y="4136789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on amorphous  </a:t>
            </a:r>
          </a:p>
          <a:p>
            <a:r>
              <a:rPr kumimoji="1" lang="en-US" altLang="ja-JP" sz="2400" dirty="0" smtClean="0"/>
              <a:t>hybrid sweep </a:t>
            </a:r>
            <a:r>
              <a:rPr lang="en-US" altLang="ja-JP" sz="2400" dirty="0" smtClean="0"/>
              <a:t>on</a:t>
            </a:r>
            <a:endParaRPr kumimoji="1" lang="en-US" altLang="ja-JP" sz="2400" dirty="0" smtClean="0"/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3059832" y="1843090"/>
            <a:ext cx="1800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3521222" y="2351090"/>
            <a:ext cx="204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beam div. 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0.25mr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012160" y="3080765"/>
            <a:ext cx="19688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>
                <a:solidFill>
                  <a:schemeClr val="bg1"/>
                </a:solidFill>
              </a:rPr>
              <a:t>sigx</a:t>
            </a:r>
            <a:r>
              <a:rPr lang="en-US" altLang="ja-JP" sz="2400" dirty="0">
                <a:solidFill>
                  <a:schemeClr val="bg1"/>
                </a:solidFill>
              </a:rPr>
              <a:t> = 1.2mm, </a:t>
            </a:r>
            <a:endParaRPr lang="en-US" altLang="ja-JP" sz="2400" dirty="0" smtClean="0">
              <a:solidFill>
                <a:schemeClr val="bg1"/>
              </a:solidFill>
            </a:endParaRPr>
          </a:p>
          <a:p>
            <a:r>
              <a:rPr lang="en-US" altLang="ja-JP" sz="2400" dirty="0" err="1" smtClean="0">
                <a:solidFill>
                  <a:schemeClr val="bg1"/>
                </a:solidFill>
              </a:rPr>
              <a:t>sigy</a:t>
            </a:r>
            <a:r>
              <a:rPr lang="en-US" altLang="ja-JP" sz="2400" dirty="0" smtClean="0">
                <a:solidFill>
                  <a:schemeClr val="bg1"/>
                </a:solidFill>
              </a:rPr>
              <a:t> </a:t>
            </a:r>
            <a:r>
              <a:rPr lang="en-US" altLang="ja-JP" sz="2400" dirty="0">
                <a:solidFill>
                  <a:schemeClr val="bg1"/>
                </a:solidFill>
              </a:rPr>
              <a:t>= </a:t>
            </a:r>
            <a:r>
              <a:rPr lang="en-US" altLang="ja-JP" sz="2400" dirty="0" smtClean="0">
                <a:solidFill>
                  <a:schemeClr val="bg1"/>
                </a:solidFill>
              </a:rPr>
              <a:t>1.6mm</a:t>
            </a:r>
            <a:endParaRPr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62251" y="1169418"/>
            <a:ext cx="3102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on the crystal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347027" y="6021288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 smtClean="0">
                <a:solidFill>
                  <a:schemeClr val="bg1"/>
                </a:solidFill>
              </a:rPr>
              <a:t>sigx</a:t>
            </a:r>
            <a:r>
              <a:rPr lang="en-US" altLang="ja-JP" sz="2400" dirty="0" smtClean="0">
                <a:solidFill>
                  <a:schemeClr val="bg1"/>
                </a:solidFill>
              </a:rPr>
              <a:t> = 3.4mm, </a:t>
            </a:r>
          </a:p>
          <a:p>
            <a:r>
              <a:rPr kumimoji="1" lang="en-US" altLang="ja-JP" sz="2400" dirty="0" err="1" smtClean="0">
                <a:solidFill>
                  <a:schemeClr val="bg1"/>
                </a:solidFill>
              </a:rPr>
              <a:t>sigy</a:t>
            </a:r>
            <a:r>
              <a:rPr kumimoji="1" lang="en-US" altLang="ja-JP" sz="2400" dirty="0" smtClean="0">
                <a:solidFill>
                  <a:schemeClr val="bg1"/>
                </a:solidFill>
              </a:rPr>
              <a:t> = 3.7mm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889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11760" y="1341"/>
            <a:ext cx="6472254" cy="835371"/>
          </a:xfrm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3568" y="1052736"/>
            <a:ext cx="8229600" cy="5184576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we took systematic data for hybrid target R&amp;D</a:t>
            </a:r>
          </a:p>
          <a:p>
            <a:pPr lvl="1"/>
            <a:r>
              <a:rPr lang="en-US" altLang="ja-JP" dirty="0" smtClean="0"/>
              <a:t>yield from various target thickness</a:t>
            </a:r>
          </a:p>
          <a:p>
            <a:pPr lvl="1"/>
            <a:r>
              <a:rPr kumimoji="1" lang="en-US" altLang="ja-JP" dirty="0" smtClean="0"/>
              <a:t>momentum  5, 10, 20 </a:t>
            </a:r>
            <a:r>
              <a:rPr kumimoji="1" lang="en-US" altLang="ja-JP" dirty="0" err="1" smtClean="0"/>
              <a:t>GeV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temperature</a:t>
            </a:r>
          </a:p>
          <a:p>
            <a:pPr lvl="2"/>
            <a:r>
              <a:rPr kumimoji="1" lang="en-US" altLang="ja-JP" dirty="0" smtClean="0"/>
              <a:t>at equilibrium </a:t>
            </a:r>
          </a:p>
          <a:p>
            <a:pPr lvl="2"/>
            <a:r>
              <a:rPr lang="en-US" altLang="ja-JP" dirty="0" smtClean="0"/>
              <a:t>single bunch variation</a:t>
            </a:r>
          </a:p>
          <a:p>
            <a:pPr lvl="1"/>
            <a:r>
              <a:rPr kumimoji="1" lang="en-US" altLang="ja-JP" dirty="0" smtClean="0"/>
              <a:t>beam profile</a:t>
            </a:r>
          </a:p>
          <a:p>
            <a:r>
              <a:rPr lang="en-US" altLang="ja-JP" dirty="0" smtClean="0"/>
              <a:t>what is missing;</a:t>
            </a:r>
          </a:p>
          <a:p>
            <a:pPr lvl="1"/>
            <a:r>
              <a:rPr kumimoji="1" lang="en-US" altLang="ja-JP" dirty="0" smtClean="0"/>
              <a:t>2D temperature distribution on the target</a:t>
            </a:r>
          </a:p>
          <a:p>
            <a:pPr lvl="2"/>
            <a:r>
              <a:rPr lang="en-US" altLang="ja-JP" dirty="0" smtClean="0"/>
              <a:t>an infra red camera is tricky </a:t>
            </a:r>
            <a:r>
              <a:rPr lang="en-US" altLang="ja-JP" dirty="0" smtClean="0">
                <a:sym typeface="Wingdings" pitchFamily="2" charset="2"/>
              </a:rPr>
              <a:t> </a:t>
            </a:r>
            <a:r>
              <a:rPr kumimoji="1" lang="en-US" altLang="ja-JP" dirty="0" smtClean="0"/>
              <a:t>thermocouple array ?</a:t>
            </a:r>
          </a:p>
          <a:p>
            <a:pPr lvl="1"/>
            <a:r>
              <a:rPr lang="en-US" altLang="ja-JP" dirty="0" smtClean="0"/>
              <a:t>simulation needed for the detector system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63640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Hybrid target for positron source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2844" y="1600200"/>
            <a:ext cx="8543956" cy="4525963"/>
          </a:xfrm>
        </p:spPr>
        <p:txBody>
          <a:bodyPr/>
          <a:lstStyle/>
          <a:p>
            <a:r>
              <a:rPr kumimoji="1" lang="en-US" altLang="ja-JP" dirty="0" smtClean="0"/>
              <a:t>Cheha</a:t>
            </a:r>
            <a:r>
              <a:rPr lang="en-US" altLang="ja-JP" dirty="0" smtClean="0"/>
              <a:t>b, Variola, Strakhovenko</a:t>
            </a:r>
            <a:r>
              <a:rPr lang="ja-JP" altLang="en-US" dirty="0" smtClean="0"/>
              <a:t>　</a:t>
            </a:r>
            <a:r>
              <a:rPr lang="en-US" altLang="ja-JP" dirty="0" smtClean="0"/>
              <a:t>Scheme for LC positron sources</a:t>
            </a:r>
            <a:endParaRPr kumimoji="1" lang="ja-JP" altLang="en-US" dirty="0"/>
          </a:p>
        </p:txBody>
      </p:sp>
      <p:sp>
        <p:nvSpPr>
          <p:cNvPr id="4" name="右矢印 3"/>
          <p:cNvSpPr/>
          <p:nvPr/>
        </p:nvSpPr>
        <p:spPr>
          <a:xfrm>
            <a:off x="285720" y="6000768"/>
            <a:ext cx="928694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00166" y="6000768"/>
            <a:ext cx="5702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Experimental study for further development</a:t>
            </a:r>
            <a:endParaRPr kumimoji="1" lang="ja-JP" altLang="en-US" sz="2400" dirty="0"/>
          </a:p>
        </p:txBody>
      </p:sp>
      <p:sp>
        <p:nvSpPr>
          <p:cNvPr id="6" name="Freeform 4"/>
          <p:cNvSpPr>
            <a:spLocks/>
          </p:cNvSpPr>
          <p:nvPr/>
        </p:nvSpPr>
        <p:spPr bwMode="auto">
          <a:xfrm>
            <a:off x="3851275" y="3429000"/>
            <a:ext cx="1084263" cy="763588"/>
          </a:xfrm>
          <a:custGeom>
            <a:avLst/>
            <a:gdLst>
              <a:gd name="T0" fmla="*/ 0 w 683"/>
              <a:gd name="T1" fmla="*/ 341 h 481"/>
              <a:gd name="T2" fmla="*/ 417 w 683"/>
              <a:gd name="T3" fmla="*/ 345 h 481"/>
              <a:gd name="T4" fmla="*/ 508 w 683"/>
              <a:gd name="T5" fmla="*/ 481 h 481"/>
              <a:gd name="T6" fmla="*/ 644 w 683"/>
              <a:gd name="T7" fmla="*/ 390 h 481"/>
              <a:gd name="T8" fmla="*/ 576 w 683"/>
              <a:gd name="T9" fmla="*/ 244 h 481"/>
              <a:gd name="T10" fmla="*/ 683 w 683"/>
              <a:gd name="T11" fmla="*/ 127 h 481"/>
              <a:gd name="T12" fmla="*/ 566 w 683"/>
              <a:gd name="T13" fmla="*/ 0 h 481"/>
              <a:gd name="T14" fmla="*/ 372 w 683"/>
              <a:gd name="T15" fmla="*/ 164 h 481"/>
              <a:gd name="T16" fmla="*/ 9 w 683"/>
              <a:gd name="T17" fmla="*/ 164 h 481"/>
              <a:gd name="T18" fmla="*/ 9 w 683"/>
              <a:gd name="T19" fmla="*/ 345 h 48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83"/>
              <a:gd name="T31" fmla="*/ 0 h 481"/>
              <a:gd name="T32" fmla="*/ 683 w 683"/>
              <a:gd name="T33" fmla="*/ 481 h 48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83" h="481">
                <a:moveTo>
                  <a:pt x="0" y="341"/>
                </a:moveTo>
                <a:lnTo>
                  <a:pt x="417" y="345"/>
                </a:lnTo>
                <a:lnTo>
                  <a:pt x="508" y="481"/>
                </a:lnTo>
                <a:lnTo>
                  <a:pt x="644" y="390"/>
                </a:lnTo>
                <a:lnTo>
                  <a:pt x="576" y="244"/>
                </a:lnTo>
                <a:lnTo>
                  <a:pt x="683" y="127"/>
                </a:lnTo>
                <a:lnTo>
                  <a:pt x="566" y="0"/>
                </a:lnTo>
                <a:lnTo>
                  <a:pt x="372" y="164"/>
                </a:lnTo>
                <a:lnTo>
                  <a:pt x="9" y="164"/>
                </a:lnTo>
                <a:lnTo>
                  <a:pt x="9" y="345"/>
                </a:lnTo>
              </a:path>
            </a:pathLst>
          </a:cu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051050" y="3284538"/>
            <a:ext cx="431800" cy="1152525"/>
          </a:xfrm>
          <a:prstGeom prst="rect">
            <a:avLst/>
          </a:prstGeom>
          <a:solidFill>
            <a:srgbClr val="660066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660066"/>
            </a:extrusionClr>
          </a:sp3d>
        </p:spPr>
        <p:txBody>
          <a:bodyPr wrap="none" anchor="ctr">
            <a:flatTx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1547813" y="3573463"/>
            <a:ext cx="360362" cy="48577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2700338" y="3573463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5580063" y="3141663"/>
            <a:ext cx="504825" cy="1214437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3708400" y="3716338"/>
            <a:ext cx="1871663" cy="217487"/>
          </a:xfrm>
          <a:custGeom>
            <a:avLst/>
            <a:gdLst>
              <a:gd name="T0" fmla="*/ 0 w 998"/>
              <a:gd name="T1" fmla="*/ 0 h 97"/>
              <a:gd name="T2" fmla="*/ 45 w 998"/>
              <a:gd name="T3" fmla="*/ 90 h 97"/>
              <a:gd name="T4" fmla="*/ 91 w 998"/>
              <a:gd name="T5" fmla="*/ 0 h 97"/>
              <a:gd name="T6" fmla="*/ 136 w 998"/>
              <a:gd name="T7" fmla="*/ 90 h 97"/>
              <a:gd name="T8" fmla="*/ 181 w 998"/>
              <a:gd name="T9" fmla="*/ 0 h 97"/>
              <a:gd name="T10" fmla="*/ 227 w 998"/>
              <a:gd name="T11" fmla="*/ 90 h 97"/>
              <a:gd name="T12" fmla="*/ 272 w 998"/>
              <a:gd name="T13" fmla="*/ 0 h 97"/>
              <a:gd name="T14" fmla="*/ 318 w 998"/>
              <a:gd name="T15" fmla="*/ 90 h 97"/>
              <a:gd name="T16" fmla="*/ 363 w 998"/>
              <a:gd name="T17" fmla="*/ 0 h 97"/>
              <a:gd name="T18" fmla="*/ 408 w 998"/>
              <a:gd name="T19" fmla="*/ 90 h 97"/>
              <a:gd name="T20" fmla="*/ 454 w 998"/>
              <a:gd name="T21" fmla="*/ 0 h 97"/>
              <a:gd name="T22" fmla="*/ 499 w 998"/>
              <a:gd name="T23" fmla="*/ 90 h 97"/>
              <a:gd name="T24" fmla="*/ 544 w 998"/>
              <a:gd name="T25" fmla="*/ 0 h 97"/>
              <a:gd name="T26" fmla="*/ 590 w 998"/>
              <a:gd name="T27" fmla="*/ 90 h 97"/>
              <a:gd name="T28" fmla="*/ 635 w 998"/>
              <a:gd name="T29" fmla="*/ 0 h 97"/>
              <a:gd name="T30" fmla="*/ 680 w 998"/>
              <a:gd name="T31" fmla="*/ 90 h 97"/>
              <a:gd name="T32" fmla="*/ 726 w 998"/>
              <a:gd name="T33" fmla="*/ 0 h 97"/>
              <a:gd name="T34" fmla="*/ 771 w 998"/>
              <a:gd name="T35" fmla="*/ 90 h 97"/>
              <a:gd name="T36" fmla="*/ 817 w 998"/>
              <a:gd name="T37" fmla="*/ 0 h 97"/>
              <a:gd name="T38" fmla="*/ 862 w 998"/>
              <a:gd name="T39" fmla="*/ 90 h 97"/>
              <a:gd name="T40" fmla="*/ 907 w 998"/>
              <a:gd name="T41" fmla="*/ 0 h 97"/>
              <a:gd name="T42" fmla="*/ 953 w 998"/>
              <a:gd name="T43" fmla="*/ 90 h 97"/>
              <a:gd name="T44" fmla="*/ 998 w 998"/>
              <a:gd name="T45" fmla="*/ 45 h 9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998"/>
              <a:gd name="T70" fmla="*/ 0 h 97"/>
              <a:gd name="T71" fmla="*/ 998 w 998"/>
              <a:gd name="T72" fmla="*/ 97 h 97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998" h="97">
                <a:moveTo>
                  <a:pt x="0" y="0"/>
                </a:moveTo>
                <a:cubicBezTo>
                  <a:pt x="15" y="45"/>
                  <a:pt x="30" y="90"/>
                  <a:pt x="45" y="90"/>
                </a:cubicBezTo>
                <a:cubicBezTo>
                  <a:pt x="60" y="90"/>
                  <a:pt x="76" y="0"/>
                  <a:pt x="91" y="0"/>
                </a:cubicBezTo>
                <a:cubicBezTo>
                  <a:pt x="106" y="0"/>
                  <a:pt x="121" y="90"/>
                  <a:pt x="136" y="90"/>
                </a:cubicBezTo>
                <a:cubicBezTo>
                  <a:pt x="151" y="90"/>
                  <a:pt x="166" y="0"/>
                  <a:pt x="181" y="0"/>
                </a:cubicBezTo>
                <a:cubicBezTo>
                  <a:pt x="196" y="0"/>
                  <a:pt x="212" y="90"/>
                  <a:pt x="227" y="90"/>
                </a:cubicBezTo>
                <a:cubicBezTo>
                  <a:pt x="242" y="90"/>
                  <a:pt x="257" y="0"/>
                  <a:pt x="272" y="0"/>
                </a:cubicBezTo>
                <a:cubicBezTo>
                  <a:pt x="287" y="0"/>
                  <a:pt x="303" y="90"/>
                  <a:pt x="318" y="90"/>
                </a:cubicBezTo>
                <a:cubicBezTo>
                  <a:pt x="333" y="90"/>
                  <a:pt x="348" y="0"/>
                  <a:pt x="363" y="0"/>
                </a:cubicBezTo>
                <a:cubicBezTo>
                  <a:pt x="378" y="0"/>
                  <a:pt x="393" y="90"/>
                  <a:pt x="408" y="90"/>
                </a:cubicBezTo>
                <a:cubicBezTo>
                  <a:pt x="423" y="90"/>
                  <a:pt x="439" y="0"/>
                  <a:pt x="454" y="0"/>
                </a:cubicBezTo>
                <a:cubicBezTo>
                  <a:pt x="469" y="0"/>
                  <a:pt x="484" y="90"/>
                  <a:pt x="499" y="90"/>
                </a:cubicBezTo>
                <a:cubicBezTo>
                  <a:pt x="514" y="90"/>
                  <a:pt x="529" y="0"/>
                  <a:pt x="544" y="0"/>
                </a:cubicBezTo>
                <a:cubicBezTo>
                  <a:pt x="559" y="0"/>
                  <a:pt x="575" y="90"/>
                  <a:pt x="590" y="90"/>
                </a:cubicBezTo>
                <a:cubicBezTo>
                  <a:pt x="605" y="90"/>
                  <a:pt x="620" y="0"/>
                  <a:pt x="635" y="0"/>
                </a:cubicBezTo>
                <a:cubicBezTo>
                  <a:pt x="650" y="0"/>
                  <a:pt x="665" y="90"/>
                  <a:pt x="680" y="90"/>
                </a:cubicBezTo>
                <a:cubicBezTo>
                  <a:pt x="695" y="90"/>
                  <a:pt x="711" y="0"/>
                  <a:pt x="726" y="0"/>
                </a:cubicBezTo>
                <a:cubicBezTo>
                  <a:pt x="741" y="0"/>
                  <a:pt x="756" y="90"/>
                  <a:pt x="771" y="90"/>
                </a:cubicBezTo>
                <a:cubicBezTo>
                  <a:pt x="786" y="90"/>
                  <a:pt x="802" y="0"/>
                  <a:pt x="817" y="0"/>
                </a:cubicBezTo>
                <a:cubicBezTo>
                  <a:pt x="832" y="0"/>
                  <a:pt x="847" y="90"/>
                  <a:pt x="862" y="90"/>
                </a:cubicBezTo>
                <a:cubicBezTo>
                  <a:pt x="877" y="90"/>
                  <a:pt x="892" y="0"/>
                  <a:pt x="907" y="0"/>
                </a:cubicBezTo>
                <a:cubicBezTo>
                  <a:pt x="922" y="0"/>
                  <a:pt x="938" y="83"/>
                  <a:pt x="953" y="90"/>
                </a:cubicBezTo>
                <a:cubicBezTo>
                  <a:pt x="968" y="97"/>
                  <a:pt x="983" y="52"/>
                  <a:pt x="998" y="45"/>
                </a:cubicBezTo>
              </a:path>
            </a:pathLst>
          </a:custGeom>
          <a:noFill/>
          <a:ln w="0">
            <a:solidFill>
              <a:srgbClr val="00CCFF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V="1">
            <a:off x="4859338" y="3068638"/>
            <a:ext cx="433387" cy="431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4787900" y="4149725"/>
            <a:ext cx="360363" cy="503238"/>
          </a:xfrm>
          <a:prstGeom prst="line">
            <a:avLst/>
          </a:prstGeom>
          <a:noFill/>
          <a:ln w="5080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331913" y="3933825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rgbClr val="006600"/>
                </a:solidFill>
                <a:latin typeface="Arial" charset="0"/>
                <a:ea typeface="ＭＳ Ｐゴシック" charset="-128"/>
              </a:rPr>
              <a:t>e</a:t>
            </a:r>
            <a:r>
              <a:rPr lang="en-US" altLang="ja-JP" sz="2000" baseline="30000">
                <a:solidFill>
                  <a:srgbClr val="006600"/>
                </a:solidFill>
                <a:latin typeface="Arial" charset="0"/>
                <a:ea typeface="ＭＳ Ｐゴシック" charset="-128"/>
              </a:rPr>
              <a:t>-</a:t>
            </a:r>
            <a:endParaRPr lang="fr-FR" altLang="ja-JP" sz="2000" baseline="30000">
              <a:solidFill>
                <a:srgbClr val="0066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2627313" y="4005263"/>
            <a:ext cx="1368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800">
                <a:solidFill>
                  <a:srgbClr val="990000"/>
                </a:solidFill>
                <a:latin typeface="Arial" charset="0"/>
                <a:ea typeface="ＭＳ Ｐゴシック" charset="-128"/>
              </a:rPr>
              <a:t>e</a:t>
            </a:r>
            <a:r>
              <a:rPr lang="en-US" altLang="ja-JP" sz="1800" baseline="30000">
                <a:solidFill>
                  <a:srgbClr val="990000"/>
                </a:solidFill>
                <a:latin typeface="Arial" charset="0"/>
                <a:ea typeface="ＭＳ Ｐゴシック" charset="-128"/>
              </a:rPr>
              <a:t>+</a:t>
            </a:r>
            <a:r>
              <a:rPr lang="en-US" altLang="ja-JP" sz="1800">
                <a:solidFill>
                  <a:srgbClr val="990000"/>
                </a:solidFill>
                <a:latin typeface="Arial" charset="0"/>
                <a:ea typeface="ＭＳ Ｐゴシック" charset="-128"/>
              </a:rPr>
              <a:t>,</a:t>
            </a:r>
            <a:r>
              <a:rPr lang="en-US" altLang="ja-JP" sz="1800">
                <a:solidFill>
                  <a:srgbClr val="006600"/>
                </a:solidFill>
                <a:latin typeface="Arial" charset="0"/>
                <a:ea typeface="ＭＳ Ｐゴシック" charset="-128"/>
              </a:rPr>
              <a:t> e</a:t>
            </a:r>
            <a:r>
              <a:rPr lang="en-US" altLang="ja-JP" sz="2000" baseline="30000">
                <a:solidFill>
                  <a:srgbClr val="006600"/>
                </a:solidFill>
                <a:latin typeface="Arial" charset="0"/>
                <a:ea typeface="ＭＳ Ｐゴシック" charset="-128"/>
              </a:rPr>
              <a:t>-</a:t>
            </a:r>
            <a:r>
              <a:rPr lang="en-US" altLang="ja-JP" sz="1800">
                <a:solidFill>
                  <a:srgbClr val="006600"/>
                </a:solidFill>
                <a:latin typeface="Arial" charset="0"/>
                <a:ea typeface="ＭＳ Ｐゴシック" charset="-128"/>
              </a:rPr>
              <a:t>, </a:t>
            </a:r>
            <a:r>
              <a:rPr lang="en-US" altLang="ja-JP" sz="1800">
                <a:solidFill>
                  <a:schemeClr val="accent2"/>
                </a:solidFill>
                <a:ea typeface="ＭＳ Ｐゴシック" charset="-128"/>
              </a:rPr>
              <a:t>g</a:t>
            </a:r>
            <a:endParaRPr lang="fr-FR" altLang="ja-JP" sz="1800">
              <a:solidFill>
                <a:schemeClr val="accent2"/>
              </a:solidFill>
              <a:ea typeface="ＭＳ Ｐゴシック" charset="-128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5148263" y="3860800"/>
            <a:ext cx="309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0EDCF2"/>
                </a:solidFill>
                <a:latin typeface="Symbol" pitchFamily="18" charset="2"/>
                <a:ea typeface="ＭＳ Ｐゴシック" charset="-128"/>
              </a:rPr>
              <a:t>g</a:t>
            </a:r>
            <a:endParaRPr lang="fr-FR" altLang="ja-JP" sz="2400" dirty="0">
              <a:solidFill>
                <a:srgbClr val="0EDCF2"/>
              </a:solidFill>
              <a:latin typeface="Symbol" pitchFamily="18" charset="2"/>
              <a:ea typeface="ＭＳ Ｐゴシック" charset="-128"/>
            </a:endParaRP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4572000" y="4292600"/>
            <a:ext cx="422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solidFill>
                  <a:srgbClr val="006600"/>
                </a:solidFill>
                <a:latin typeface="Arial" charset="0"/>
                <a:ea typeface="ＭＳ Ｐゴシック" charset="-128"/>
              </a:rPr>
              <a:t>e</a:t>
            </a:r>
            <a:r>
              <a:rPr lang="en-US" altLang="ja-JP" sz="2400" baseline="30000">
                <a:solidFill>
                  <a:srgbClr val="006600"/>
                </a:solidFill>
                <a:latin typeface="Arial" charset="0"/>
                <a:ea typeface="ＭＳ Ｐゴシック" charset="-128"/>
              </a:rPr>
              <a:t>-</a:t>
            </a:r>
            <a:endParaRPr lang="fr-FR" altLang="ja-JP" sz="2400" baseline="30000">
              <a:solidFill>
                <a:srgbClr val="0066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4787900" y="2781300"/>
            <a:ext cx="473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solidFill>
                  <a:srgbClr val="990000"/>
                </a:solidFill>
                <a:latin typeface="Arial" charset="0"/>
                <a:ea typeface="ＭＳ Ｐゴシック" charset="-128"/>
              </a:rPr>
              <a:t>e</a:t>
            </a:r>
            <a:r>
              <a:rPr lang="en-US" altLang="ja-JP" sz="2400" baseline="30000">
                <a:solidFill>
                  <a:srgbClr val="990000"/>
                </a:solidFill>
                <a:latin typeface="Arial" charset="0"/>
                <a:ea typeface="ＭＳ Ｐゴシック" charset="-128"/>
              </a:rPr>
              <a:t>+</a:t>
            </a:r>
            <a:endParaRPr lang="fr-FR" altLang="ja-JP" sz="2400">
              <a:solidFill>
                <a:srgbClr val="990000"/>
              </a:solidFill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11760" y="1341"/>
            <a:ext cx="6472254" cy="835371"/>
          </a:xfrm>
        </p:spPr>
        <p:txBody>
          <a:bodyPr/>
          <a:lstStyle/>
          <a:p>
            <a:r>
              <a:rPr kumimoji="1" lang="en-US" altLang="ja-JP" dirty="0" smtClean="0"/>
              <a:t>outlook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3568" y="1052736"/>
            <a:ext cx="8229600" cy="5472608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/>
              <a:t>(we believe) we have a set of data </a:t>
            </a:r>
            <a:r>
              <a:rPr lang="en-US" altLang="ja-JP" dirty="0" smtClean="0"/>
              <a:t>to </a:t>
            </a:r>
            <a:r>
              <a:rPr lang="en-US" altLang="ja-JP" dirty="0"/>
              <a:t>discuss feasibility of hybrid </a:t>
            </a:r>
            <a:r>
              <a:rPr lang="en-US" altLang="ja-JP" dirty="0" smtClean="0"/>
              <a:t>target</a:t>
            </a:r>
            <a:endParaRPr lang="ja-JP" altLang="en-US" dirty="0"/>
          </a:p>
          <a:p>
            <a:pPr lvl="1"/>
            <a:r>
              <a:rPr lang="en-US" altLang="ja-JP" dirty="0" smtClean="0"/>
              <a:t>some data such as 2D temperature profile is still yet to be taken but can be compensated by simulation with beam profile.</a:t>
            </a:r>
          </a:p>
          <a:p>
            <a:r>
              <a:rPr lang="en-US" altLang="ja-JP" dirty="0" smtClean="0"/>
              <a:t>analyze data with simulation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further studies</a:t>
            </a:r>
          </a:p>
          <a:p>
            <a:pPr lvl="1"/>
            <a:r>
              <a:rPr lang="en-US" altLang="ja-JP" dirty="0" smtClean="0"/>
              <a:t>evaluate performance of hybrid target</a:t>
            </a:r>
          </a:p>
          <a:p>
            <a:pPr lvl="1"/>
            <a:r>
              <a:rPr lang="en-US" altLang="ja-JP" dirty="0" smtClean="0"/>
              <a:t>optimization</a:t>
            </a:r>
            <a:endParaRPr lang="en-US" altLang="ja-JP" dirty="0"/>
          </a:p>
          <a:p>
            <a:pPr lvl="2"/>
            <a:r>
              <a:rPr lang="en-US" altLang="ja-JP" dirty="0" smtClean="0"/>
              <a:t>crystal (thickness, material), </a:t>
            </a:r>
          </a:p>
          <a:p>
            <a:pPr lvl="2"/>
            <a:r>
              <a:rPr lang="en-US" altLang="ja-JP" dirty="0" smtClean="0"/>
              <a:t>beam energy, </a:t>
            </a:r>
          </a:p>
          <a:p>
            <a:pPr lvl="2"/>
            <a:r>
              <a:rPr lang="en-US" altLang="ja-JP" dirty="0" smtClean="0"/>
              <a:t>amorphous </a:t>
            </a:r>
            <a:r>
              <a:rPr lang="en-US" altLang="ja-JP" dirty="0" err="1" smtClean="0"/>
              <a:t>thichness</a:t>
            </a:r>
            <a:r>
              <a:rPr lang="en-US" altLang="ja-JP" dirty="0" smtClean="0"/>
              <a:t> </a:t>
            </a:r>
          </a:p>
          <a:p>
            <a:pPr lvl="1"/>
            <a:endParaRPr lang="en-US" altLang="ja-JP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87624" y="6203899"/>
            <a:ext cx="58460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to </a:t>
            </a:r>
            <a:r>
              <a:rPr kumimoji="1" lang="en-US" altLang="ja-JP" sz="3200" smtClean="0"/>
              <a:t>be discussed </a:t>
            </a:r>
            <a:r>
              <a:rPr kumimoji="1" lang="en-US" altLang="ja-JP" sz="3200" dirty="0" smtClean="0"/>
              <a:t>at LAL next week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742315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Channeling Radiation </a:t>
            </a:r>
            <a:endParaRPr kumimoji="1" lang="ja-JP" altLang="en-US" dirty="0"/>
          </a:p>
        </p:txBody>
      </p:sp>
      <p:grpSp>
        <p:nvGrpSpPr>
          <p:cNvPr id="105" name="グループ化 104"/>
          <p:cNvGrpSpPr/>
          <p:nvPr/>
        </p:nvGrpSpPr>
        <p:grpSpPr>
          <a:xfrm>
            <a:off x="2643174" y="1500174"/>
            <a:ext cx="3643338" cy="1214446"/>
            <a:chOff x="2456814" y="1785926"/>
            <a:chExt cx="4686954" cy="1428760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2456814" y="2089537"/>
              <a:ext cx="4686954" cy="214314"/>
              <a:chOff x="2742566" y="2321711"/>
              <a:chExt cx="4686954" cy="214314"/>
            </a:xfrm>
          </p:grpSpPr>
          <p:sp>
            <p:nvSpPr>
              <p:cNvPr id="4" name="円/楕円 3"/>
              <p:cNvSpPr/>
              <p:nvPr/>
            </p:nvSpPr>
            <p:spPr>
              <a:xfrm>
                <a:off x="274256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円/楕円 4"/>
              <p:cNvSpPr/>
              <p:nvPr/>
            </p:nvSpPr>
            <p:spPr>
              <a:xfrm>
                <a:off x="302210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円/楕円 5"/>
              <p:cNvSpPr/>
              <p:nvPr/>
            </p:nvSpPr>
            <p:spPr>
              <a:xfrm>
                <a:off x="330164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円/楕円 7"/>
              <p:cNvSpPr/>
              <p:nvPr/>
            </p:nvSpPr>
            <p:spPr>
              <a:xfrm>
                <a:off x="358118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円/楕円 8"/>
              <p:cNvSpPr/>
              <p:nvPr/>
            </p:nvSpPr>
            <p:spPr>
              <a:xfrm>
                <a:off x="386072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円/楕円 9"/>
              <p:cNvSpPr/>
              <p:nvPr/>
            </p:nvSpPr>
            <p:spPr>
              <a:xfrm>
                <a:off x="414026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円/楕円 10"/>
              <p:cNvSpPr/>
              <p:nvPr/>
            </p:nvSpPr>
            <p:spPr>
              <a:xfrm>
                <a:off x="441980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円/楕円 11"/>
              <p:cNvSpPr/>
              <p:nvPr/>
            </p:nvSpPr>
            <p:spPr>
              <a:xfrm>
                <a:off x="469934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円/楕円 12"/>
              <p:cNvSpPr/>
              <p:nvPr/>
            </p:nvSpPr>
            <p:spPr>
              <a:xfrm>
                <a:off x="525842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円/楕円 13"/>
              <p:cNvSpPr/>
              <p:nvPr/>
            </p:nvSpPr>
            <p:spPr>
              <a:xfrm>
                <a:off x="581750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円/楕円 14"/>
              <p:cNvSpPr/>
              <p:nvPr/>
            </p:nvSpPr>
            <p:spPr>
              <a:xfrm>
                <a:off x="637658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円/楕円 15"/>
              <p:cNvSpPr/>
              <p:nvPr/>
            </p:nvSpPr>
            <p:spPr>
              <a:xfrm>
                <a:off x="693566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円/楕円 16"/>
              <p:cNvSpPr/>
              <p:nvPr/>
            </p:nvSpPr>
            <p:spPr>
              <a:xfrm>
                <a:off x="497888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円/楕円 17"/>
              <p:cNvSpPr/>
              <p:nvPr/>
            </p:nvSpPr>
            <p:spPr>
              <a:xfrm>
                <a:off x="553796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円/楕円 18"/>
              <p:cNvSpPr/>
              <p:nvPr/>
            </p:nvSpPr>
            <p:spPr>
              <a:xfrm>
                <a:off x="609704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円/楕円 19"/>
              <p:cNvSpPr/>
              <p:nvPr/>
            </p:nvSpPr>
            <p:spPr>
              <a:xfrm>
                <a:off x="665612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円/楕円 20"/>
              <p:cNvSpPr/>
              <p:nvPr/>
            </p:nvSpPr>
            <p:spPr>
              <a:xfrm>
                <a:off x="721520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2456814" y="2696761"/>
              <a:ext cx="4686954" cy="214314"/>
              <a:chOff x="2742566" y="2321711"/>
              <a:chExt cx="4686954" cy="214314"/>
            </a:xfrm>
          </p:grpSpPr>
          <p:sp>
            <p:nvSpPr>
              <p:cNvPr id="31" name="円/楕円 30"/>
              <p:cNvSpPr/>
              <p:nvPr/>
            </p:nvSpPr>
            <p:spPr>
              <a:xfrm>
                <a:off x="274256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31"/>
              <p:cNvSpPr/>
              <p:nvPr/>
            </p:nvSpPr>
            <p:spPr>
              <a:xfrm>
                <a:off x="302210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32"/>
              <p:cNvSpPr/>
              <p:nvPr/>
            </p:nvSpPr>
            <p:spPr>
              <a:xfrm>
                <a:off x="330164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円/楕円 33"/>
              <p:cNvSpPr/>
              <p:nvPr/>
            </p:nvSpPr>
            <p:spPr>
              <a:xfrm>
                <a:off x="358118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386072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414026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/楕円 36"/>
              <p:cNvSpPr/>
              <p:nvPr/>
            </p:nvSpPr>
            <p:spPr>
              <a:xfrm>
                <a:off x="441980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/楕円 37"/>
              <p:cNvSpPr/>
              <p:nvPr/>
            </p:nvSpPr>
            <p:spPr>
              <a:xfrm>
                <a:off x="469934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38"/>
              <p:cNvSpPr/>
              <p:nvPr/>
            </p:nvSpPr>
            <p:spPr>
              <a:xfrm>
                <a:off x="525842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/楕円 39"/>
              <p:cNvSpPr/>
              <p:nvPr/>
            </p:nvSpPr>
            <p:spPr>
              <a:xfrm>
                <a:off x="581750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/楕円 40"/>
              <p:cNvSpPr/>
              <p:nvPr/>
            </p:nvSpPr>
            <p:spPr>
              <a:xfrm>
                <a:off x="637658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41"/>
              <p:cNvSpPr/>
              <p:nvPr/>
            </p:nvSpPr>
            <p:spPr>
              <a:xfrm>
                <a:off x="693566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42"/>
              <p:cNvSpPr/>
              <p:nvPr/>
            </p:nvSpPr>
            <p:spPr>
              <a:xfrm>
                <a:off x="497888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円/楕円 43"/>
              <p:cNvSpPr/>
              <p:nvPr/>
            </p:nvSpPr>
            <p:spPr>
              <a:xfrm>
                <a:off x="553796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円/楕円 44"/>
              <p:cNvSpPr/>
              <p:nvPr/>
            </p:nvSpPr>
            <p:spPr>
              <a:xfrm>
                <a:off x="609704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円/楕円 45"/>
              <p:cNvSpPr/>
              <p:nvPr/>
            </p:nvSpPr>
            <p:spPr>
              <a:xfrm>
                <a:off x="665612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円/楕円 46"/>
              <p:cNvSpPr/>
              <p:nvPr/>
            </p:nvSpPr>
            <p:spPr>
              <a:xfrm>
                <a:off x="721520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>
              <a:off x="2456814" y="3000372"/>
              <a:ext cx="4686954" cy="214314"/>
              <a:chOff x="2742566" y="2321711"/>
              <a:chExt cx="4686954" cy="214314"/>
            </a:xfrm>
          </p:grpSpPr>
          <p:sp>
            <p:nvSpPr>
              <p:cNvPr id="49" name="円/楕円 48"/>
              <p:cNvSpPr/>
              <p:nvPr/>
            </p:nvSpPr>
            <p:spPr>
              <a:xfrm>
                <a:off x="274256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>
              <a:xfrm>
                <a:off x="302210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>
              <a:xfrm>
                <a:off x="330164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51"/>
              <p:cNvSpPr/>
              <p:nvPr/>
            </p:nvSpPr>
            <p:spPr>
              <a:xfrm>
                <a:off x="358118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/楕円 52"/>
              <p:cNvSpPr/>
              <p:nvPr/>
            </p:nvSpPr>
            <p:spPr>
              <a:xfrm>
                <a:off x="386072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/楕円 53"/>
              <p:cNvSpPr/>
              <p:nvPr/>
            </p:nvSpPr>
            <p:spPr>
              <a:xfrm>
                <a:off x="414026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円/楕円 54"/>
              <p:cNvSpPr/>
              <p:nvPr/>
            </p:nvSpPr>
            <p:spPr>
              <a:xfrm>
                <a:off x="441980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/楕円 55"/>
              <p:cNvSpPr/>
              <p:nvPr/>
            </p:nvSpPr>
            <p:spPr>
              <a:xfrm>
                <a:off x="469934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円/楕円 56"/>
              <p:cNvSpPr/>
              <p:nvPr/>
            </p:nvSpPr>
            <p:spPr>
              <a:xfrm>
                <a:off x="525842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円/楕円 57"/>
              <p:cNvSpPr/>
              <p:nvPr/>
            </p:nvSpPr>
            <p:spPr>
              <a:xfrm>
                <a:off x="581750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>
              <a:xfrm>
                <a:off x="637658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>
              <a:xfrm>
                <a:off x="693566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>
              <a:xfrm>
                <a:off x="497888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円/楕円 61"/>
              <p:cNvSpPr/>
              <p:nvPr/>
            </p:nvSpPr>
            <p:spPr>
              <a:xfrm>
                <a:off x="553796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円/楕円 62"/>
              <p:cNvSpPr/>
              <p:nvPr/>
            </p:nvSpPr>
            <p:spPr>
              <a:xfrm>
                <a:off x="609704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>
              <a:xfrm>
                <a:off x="665612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64"/>
              <p:cNvSpPr/>
              <p:nvPr/>
            </p:nvSpPr>
            <p:spPr>
              <a:xfrm>
                <a:off x="721520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/>
            <p:cNvGrpSpPr/>
            <p:nvPr/>
          </p:nvGrpSpPr>
          <p:grpSpPr>
            <a:xfrm>
              <a:off x="2456814" y="1785926"/>
              <a:ext cx="4686954" cy="214314"/>
              <a:chOff x="2742566" y="2321711"/>
              <a:chExt cx="4686954" cy="214314"/>
            </a:xfrm>
          </p:grpSpPr>
          <p:sp>
            <p:nvSpPr>
              <p:cNvPr id="67" name="円/楕円 66"/>
              <p:cNvSpPr/>
              <p:nvPr/>
            </p:nvSpPr>
            <p:spPr>
              <a:xfrm>
                <a:off x="274256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/楕円 67"/>
              <p:cNvSpPr/>
              <p:nvPr/>
            </p:nvSpPr>
            <p:spPr>
              <a:xfrm>
                <a:off x="302210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円/楕円 68"/>
              <p:cNvSpPr/>
              <p:nvPr/>
            </p:nvSpPr>
            <p:spPr>
              <a:xfrm>
                <a:off x="330164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69"/>
              <p:cNvSpPr/>
              <p:nvPr/>
            </p:nvSpPr>
            <p:spPr>
              <a:xfrm>
                <a:off x="358118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>
              <a:xfrm>
                <a:off x="386072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円/楕円 71"/>
              <p:cNvSpPr/>
              <p:nvPr/>
            </p:nvSpPr>
            <p:spPr>
              <a:xfrm>
                <a:off x="414026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72"/>
              <p:cNvSpPr/>
              <p:nvPr/>
            </p:nvSpPr>
            <p:spPr>
              <a:xfrm>
                <a:off x="441980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>
              <a:xfrm>
                <a:off x="469934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>
              <a:xfrm>
                <a:off x="525842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円/楕円 75"/>
              <p:cNvSpPr/>
              <p:nvPr/>
            </p:nvSpPr>
            <p:spPr>
              <a:xfrm>
                <a:off x="581750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円/楕円 76"/>
              <p:cNvSpPr/>
              <p:nvPr/>
            </p:nvSpPr>
            <p:spPr>
              <a:xfrm>
                <a:off x="637658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>
                <a:off x="693566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円/楕円 78"/>
              <p:cNvSpPr/>
              <p:nvPr/>
            </p:nvSpPr>
            <p:spPr>
              <a:xfrm>
                <a:off x="497888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円/楕円 79"/>
              <p:cNvSpPr/>
              <p:nvPr/>
            </p:nvSpPr>
            <p:spPr>
              <a:xfrm>
                <a:off x="553796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>
              <a:xfrm>
                <a:off x="609704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/楕円 81"/>
              <p:cNvSpPr/>
              <p:nvPr/>
            </p:nvSpPr>
            <p:spPr>
              <a:xfrm>
                <a:off x="665612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82"/>
              <p:cNvSpPr/>
              <p:nvPr/>
            </p:nvSpPr>
            <p:spPr>
              <a:xfrm>
                <a:off x="721520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/>
            <p:cNvGrpSpPr/>
            <p:nvPr/>
          </p:nvGrpSpPr>
          <p:grpSpPr>
            <a:xfrm>
              <a:off x="2456814" y="2393149"/>
              <a:ext cx="4686954" cy="214314"/>
              <a:chOff x="2742566" y="2321711"/>
              <a:chExt cx="4686954" cy="214314"/>
            </a:xfrm>
          </p:grpSpPr>
          <p:sp>
            <p:nvSpPr>
              <p:cNvPr id="85" name="円/楕円 84"/>
              <p:cNvSpPr/>
              <p:nvPr/>
            </p:nvSpPr>
            <p:spPr>
              <a:xfrm>
                <a:off x="274256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円/楕円 85"/>
              <p:cNvSpPr/>
              <p:nvPr/>
            </p:nvSpPr>
            <p:spPr>
              <a:xfrm>
                <a:off x="302210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円/楕円 86"/>
              <p:cNvSpPr/>
              <p:nvPr/>
            </p:nvSpPr>
            <p:spPr>
              <a:xfrm>
                <a:off x="330164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円/楕円 87"/>
              <p:cNvSpPr/>
              <p:nvPr/>
            </p:nvSpPr>
            <p:spPr>
              <a:xfrm>
                <a:off x="358118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円/楕円 88"/>
              <p:cNvSpPr/>
              <p:nvPr/>
            </p:nvSpPr>
            <p:spPr>
              <a:xfrm>
                <a:off x="386072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円/楕円 89"/>
              <p:cNvSpPr/>
              <p:nvPr/>
            </p:nvSpPr>
            <p:spPr>
              <a:xfrm>
                <a:off x="414026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円/楕円 90"/>
              <p:cNvSpPr/>
              <p:nvPr/>
            </p:nvSpPr>
            <p:spPr>
              <a:xfrm>
                <a:off x="441980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円/楕円 91"/>
              <p:cNvSpPr/>
              <p:nvPr/>
            </p:nvSpPr>
            <p:spPr>
              <a:xfrm>
                <a:off x="469934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円/楕円 92"/>
              <p:cNvSpPr/>
              <p:nvPr/>
            </p:nvSpPr>
            <p:spPr>
              <a:xfrm>
                <a:off x="525842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円/楕円 93"/>
              <p:cNvSpPr/>
              <p:nvPr/>
            </p:nvSpPr>
            <p:spPr>
              <a:xfrm>
                <a:off x="581750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円/楕円 94"/>
              <p:cNvSpPr/>
              <p:nvPr/>
            </p:nvSpPr>
            <p:spPr>
              <a:xfrm>
                <a:off x="637658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円/楕円 95"/>
              <p:cNvSpPr/>
              <p:nvPr/>
            </p:nvSpPr>
            <p:spPr>
              <a:xfrm>
                <a:off x="693566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円/楕円 96"/>
              <p:cNvSpPr/>
              <p:nvPr/>
            </p:nvSpPr>
            <p:spPr>
              <a:xfrm>
                <a:off x="497888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円/楕円 97"/>
              <p:cNvSpPr/>
              <p:nvPr/>
            </p:nvSpPr>
            <p:spPr>
              <a:xfrm>
                <a:off x="553796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円/楕円 98"/>
              <p:cNvSpPr/>
              <p:nvPr/>
            </p:nvSpPr>
            <p:spPr>
              <a:xfrm>
                <a:off x="609704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円/楕円 99"/>
              <p:cNvSpPr/>
              <p:nvPr/>
            </p:nvSpPr>
            <p:spPr>
              <a:xfrm>
                <a:off x="665612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円/楕円 100"/>
              <p:cNvSpPr/>
              <p:nvPr/>
            </p:nvSpPr>
            <p:spPr>
              <a:xfrm>
                <a:off x="7215206" y="2321711"/>
                <a:ext cx="214314" cy="21431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02" name="フリーフォーム 101"/>
          <p:cNvSpPr/>
          <p:nvPr/>
        </p:nvSpPr>
        <p:spPr>
          <a:xfrm>
            <a:off x="1483205" y="1975753"/>
            <a:ext cx="6160629" cy="308429"/>
          </a:xfrm>
          <a:custGeom>
            <a:avLst/>
            <a:gdLst>
              <a:gd name="connsiteX0" fmla="*/ 0 w 6803571"/>
              <a:gd name="connsiteY0" fmla="*/ 76200 h 308429"/>
              <a:gd name="connsiteX1" fmla="*/ 1719943 w 6803571"/>
              <a:gd name="connsiteY1" fmla="*/ 65314 h 308429"/>
              <a:gd name="connsiteX2" fmla="*/ 3657600 w 6803571"/>
              <a:gd name="connsiteY2" fmla="*/ 304800 h 308429"/>
              <a:gd name="connsiteX3" fmla="*/ 5290457 w 6803571"/>
              <a:gd name="connsiteY3" fmla="*/ 43543 h 308429"/>
              <a:gd name="connsiteX4" fmla="*/ 6803571 w 6803571"/>
              <a:gd name="connsiteY4" fmla="*/ 43543 h 308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3571" h="308429">
                <a:moveTo>
                  <a:pt x="0" y="76200"/>
                </a:moveTo>
                <a:cubicBezTo>
                  <a:pt x="555171" y="51707"/>
                  <a:pt x="1110343" y="27214"/>
                  <a:pt x="1719943" y="65314"/>
                </a:cubicBezTo>
                <a:cubicBezTo>
                  <a:pt x="2329543" y="103414"/>
                  <a:pt x="3062514" y="308429"/>
                  <a:pt x="3657600" y="304800"/>
                </a:cubicBezTo>
                <a:cubicBezTo>
                  <a:pt x="4252686" y="301172"/>
                  <a:pt x="4766129" y="87086"/>
                  <a:pt x="5290457" y="43543"/>
                </a:cubicBezTo>
                <a:cubicBezTo>
                  <a:pt x="5814786" y="0"/>
                  <a:pt x="6309178" y="21771"/>
                  <a:pt x="6803571" y="43543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1000100" y="1571612"/>
            <a:ext cx="433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e-</a:t>
            </a:r>
            <a:endParaRPr kumimoji="1" lang="ja-JP" altLang="en-US" sz="2400" dirty="0"/>
          </a:p>
        </p:txBody>
      </p:sp>
      <p:sp>
        <p:nvSpPr>
          <p:cNvPr id="104" name="フリーフォーム 103"/>
          <p:cNvSpPr/>
          <p:nvPr/>
        </p:nvSpPr>
        <p:spPr>
          <a:xfrm>
            <a:off x="4724400" y="2260280"/>
            <a:ext cx="1329607" cy="250190"/>
          </a:xfrm>
          <a:custGeom>
            <a:avLst/>
            <a:gdLst>
              <a:gd name="connsiteX0" fmla="*/ 0 w 2065020"/>
              <a:gd name="connsiteY0" fmla="*/ 19050 h 250190"/>
              <a:gd name="connsiteX1" fmla="*/ 342900 w 2065020"/>
              <a:gd name="connsiteY1" fmla="*/ 148590 h 250190"/>
              <a:gd name="connsiteX2" fmla="*/ 556260 w 2065020"/>
              <a:gd name="connsiteY2" fmla="*/ 3810 h 250190"/>
              <a:gd name="connsiteX3" fmla="*/ 800100 w 2065020"/>
              <a:gd name="connsiteY3" fmla="*/ 171450 h 250190"/>
              <a:gd name="connsiteX4" fmla="*/ 1051560 w 2065020"/>
              <a:gd name="connsiteY4" fmla="*/ 3810 h 250190"/>
              <a:gd name="connsiteX5" fmla="*/ 1234440 w 2065020"/>
              <a:gd name="connsiteY5" fmla="*/ 194310 h 250190"/>
              <a:gd name="connsiteX6" fmla="*/ 1478280 w 2065020"/>
              <a:gd name="connsiteY6" fmla="*/ 26670 h 250190"/>
              <a:gd name="connsiteX7" fmla="*/ 1722120 w 2065020"/>
              <a:gd name="connsiteY7" fmla="*/ 232410 h 250190"/>
              <a:gd name="connsiteX8" fmla="*/ 1889760 w 2065020"/>
              <a:gd name="connsiteY8" fmla="*/ 133350 h 250190"/>
              <a:gd name="connsiteX9" fmla="*/ 2065020 w 2065020"/>
              <a:gd name="connsiteY9" fmla="*/ 133350 h 250190"/>
              <a:gd name="connsiteX0" fmla="*/ 0 w 2521786"/>
              <a:gd name="connsiteY0" fmla="*/ 19050 h 250190"/>
              <a:gd name="connsiteX1" fmla="*/ 342900 w 2521786"/>
              <a:gd name="connsiteY1" fmla="*/ 148590 h 250190"/>
              <a:gd name="connsiteX2" fmla="*/ 556260 w 2521786"/>
              <a:gd name="connsiteY2" fmla="*/ 3810 h 250190"/>
              <a:gd name="connsiteX3" fmla="*/ 800100 w 2521786"/>
              <a:gd name="connsiteY3" fmla="*/ 171450 h 250190"/>
              <a:gd name="connsiteX4" fmla="*/ 1051560 w 2521786"/>
              <a:gd name="connsiteY4" fmla="*/ 3810 h 250190"/>
              <a:gd name="connsiteX5" fmla="*/ 1234440 w 2521786"/>
              <a:gd name="connsiteY5" fmla="*/ 194310 h 250190"/>
              <a:gd name="connsiteX6" fmla="*/ 1478280 w 2521786"/>
              <a:gd name="connsiteY6" fmla="*/ 26670 h 250190"/>
              <a:gd name="connsiteX7" fmla="*/ 1722120 w 2521786"/>
              <a:gd name="connsiteY7" fmla="*/ 232410 h 250190"/>
              <a:gd name="connsiteX8" fmla="*/ 1889760 w 2521786"/>
              <a:gd name="connsiteY8" fmla="*/ 133350 h 250190"/>
              <a:gd name="connsiteX9" fmla="*/ 2521786 w 2521786"/>
              <a:gd name="connsiteY9" fmla="*/ 146690 h 250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21786" h="250190">
                <a:moveTo>
                  <a:pt x="0" y="19050"/>
                </a:moveTo>
                <a:cubicBezTo>
                  <a:pt x="125095" y="85090"/>
                  <a:pt x="250190" y="151130"/>
                  <a:pt x="342900" y="148590"/>
                </a:cubicBezTo>
                <a:cubicBezTo>
                  <a:pt x="435610" y="146050"/>
                  <a:pt x="480060" y="0"/>
                  <a:pt x="556260" y="3810"/>
                </a:cubicBezTo>
                <a:cubicBezTo>
                  <a:pt x="632460" y="7620"/>
                  <a:pt x="717550" y="171450"/>
                  <a:pt x="800100" y="171450"/>
                </a:cubicBezTo>
                <a:cubicBezTo>
                  <a:pt x="882650" y="171450"/>
                  <a:pt x="979170" y="0"/>
                  <a:pt x="1051560" y="3810"/>
                </a:cubicBezTo>
                <a:cubicBezTo>
                  <a:pt x="1123950" y="7620"/>
                  <a:pt x="1163320" y="190500"/>
                  <a:pt x="1234440" y="194310"/>
                </a:cubicBezTo>
                <a:cubicBezTo>
                  <a:pt x="1305560" y="198120"/>
                  <a:pt x="1397000" y="20320"/>
                  <a:pt x="1478280" y="26670"/>
                </a:cubicBezTo>
                <a:cubicBezTo>
                  <a:pt x="1559560" y="33020"/>
                  <a:pt x="1653540" y="214630"/>
                  <a:pt x="1722120" y="232410"/>
                </a:cubicBezTo>
                <a:cubicBezTo>
                  <a:pt x="1790700" y="250190"/>
                  <a:pt x="1756482" y="147637"/>
                  <a:pt x="1889760" y="133350"/>
                </a:cubicBezTo>
                <a:cubicBezTo>
                  <a:pt x="2023038" y="119063"/>
                  <a:pt x="2462731" y="138435"/>
                  <a:pt x="2521786" y="146690"/>
                </a:cubicBezTo>
              </a:path>
            </a:pathLst>
          </a:custGeom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フリーフォーム 105"/>
          <p:cNvSpPr/>
          <p:nvPr/>
        </p:nvSpPr>
        <p:spPr>
          <a:xfrm rot="21013558" flipV="1">
            <a:off x="5655157" y="1807790"/>
            <a:ext cx="1329607" cy="250190"/>
          </a:xfrm>
          <a:custGeom>
            <a:avLst/>
            <a:gdLst>
              <a:gd name="connsiteX0" fmla="*/ 0 w 2065020"/>
              <a:gd name="connsiteY0" fmla="*/ 19050 h 250190"/>
              <a:gd name="connsiteX1" fmla="*/ 342900 w 2065020"/>
              <a:gd name="connsiteY1" fmla="*/ 148590 h 250190"/>
              <a:gd name="connsiteX2" fmla="*/ 556260 w 2065020"/>
              <a:gd name="connsiteY2" fmla="*/ 3810 h 250190"/>
              <a:gd name="connsiteX3" fmla="*/ 800100 w 2065020"/>
              <a:gd name="connsiteY3" fmla="*/ 171450 h 250190"/>
              <a:gd name="connsiteX4" fmla="*/ 1051560 w 2065020"/>
              <a:gd name="connsiteY4" fmla="*/ 3810 h 250190"/>
              <a:gd name="connsiteX5" fmla="*/ 1234440 w 2065020"/>
              <a:gd name="connsiteY5" fmla="*/ 194310 h 250190"/>
              <a:gd name="connsiteX6" fmla="*/ 1478280 w 2065020"/>
              <a:gd name="connsiteY6" fmla="*/ 26670 h 250190"/>
              <a:gd name="connsiteX7" fmla="*/ 1722120 w 2065020"/>
              <a:gd name="connsiteY7" fmla="*/ 232410 h 250190"/>
              <a:gd name="connsiteX8" fmla="*/ 1889760 w 2065020"/>
              <a:gd name="connsiteY8" fmla="*/ 133350 h 250190"/>
              <a:gd name="connsiteX9" fmla="*/ 2065020 w 2065020"/>
              <a:gd name="connsiteY9" fmla="*/ 133350 h 250190"/>
              <a:gd name="connsiteX0" fmla="*/ 0 w 2521786"/>
              <a:gd name="connsiteY0" fmla="*/ 19050 h 250190"/>
              <a:gd name="connsiteX1" fmla="*/ 342900 w 2521786"/>
              <a:gd name="connsiteY1" fmla="*/ 148590 h 250190"/>
              <a:gd name="connsiteX2" fmla="*/ 556260 w 2521786"/>
              <a:gd name="connsiteY2" fmla="*/ 3810 h 250190"/>
              <a:gd name="connsiteX3" fmla="*/ 800100 w 2521786"/>
              <a:gd name="connsiteY3" fmla="*/ 171450 h 250190"/>
              <a:gd name="connsiteX4" fmla="*/ 1051560 w 2521786"/>
              <a:gd name="connsiteY4" fmla="*/ 3810 h 250190"/>
              <a:gd name="connsiteX5" fmla="*/ 1234440 w 2521786"/>
              <a:gd name="connsiteY5" fmla="*/ 194310 h 250190"/>
              <a:gd name="connsiteX6" fmla="*/ 1478280 w 2521786"/>
              <a:gd name="connsiteY6" fmla="*/ 26670 h 250190"/>
              <a:gd name="connsiteX7" fmla="*/ 1722120 w 2521786"/>
              <a:gd name="connsiteY7" fmla="*/ 232410 h 250190"/>
              <a:gd name="connsiteX8" fmla="*/ 1889760 w 2521786"/>
              <a:gd name="connsiteY8" fmla="*/ 133350 h 250190"/>
              <a:gd name="connsiteX9" fmla="*/ 2521786 w 2521786"/>
              <a:gd name="connsiteY9" fmla="*/ 146690 h 250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21786" h="250190">
                <a:moveTo>
                  <a:pt x="0" y="19050"/>
                </a:moveTo>
                <a:cubicBezTo>
                  <a:pt x="125095" y="85090"/>
                  <a:pt x="250190" y="151130"/>
                  <a:pt x="342900" y="148590"/>
                </a:cubicBezTo>
                <a:cubicBezTo>
                  <a:pt x="435610" y="146050"/>
                  <a:pt x="480060" y="0"/>
                  <a:pt x="556260" y="3810"/>
                </a:cubicBezTo>
                <a:cubicBezTo>
                  <a:pt x="632460" y="7620"/>
                  <a:pt x="717550" y="171450"/>
                  <a:pt x="800100" y="171450"/>
                </a:cubicBezTo>
                <a:cubicBezTo>
                  <a:pt x="882650" y="171450"/>
                  <a:pt x="979170" y="0"/>
                  <a:pt x="1051560" y="3810"/>
                </a:cubicBezTo>
                <a:cubicBezTo>
                  <a:pt x="1123950" y="7620"/>
                  <a:pt x="1163320" y="190500"/>
                  <a:pt x="1234440" y="194310"/>
                </a:cubicBezTo>
                <a:cubicBezTo>
                  <a:pt x="1305560" y="198120"/>
                  <a:pt x="1397000" y="20320"/>
                  <a:pt x="1478280" y="26670"/>
                </a:cubicBezTo>
                <a:cubicBezTo>
                  <a:pt x="1559560" y="33020"/>
                  <a:pt x="1653540" y="214630"/>
                  <a:pt x="1722120" y="232410"/>
                </a:cubicBezTo>
                <a:cubicBezTo>
                  <a:pt x="1790700" y="250190"/>
                  <a:pt x="1756482" y="147637"/>
                  <a:pt x="1889760" y="133350"/>
                </a:cubicBezTo>
                <a:cubicBezTo>
                  <a:pt x="2023038" y="119063"/>
                  <a:pt x="2462731" y="138435"/>
                  <a:pt x="2521786" y="146690"/>
                </a:cubicBezTo>
              </a:path>
            </a:pathLst>
          </a:custGeom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右矢印 106"/>
          <p:cNvSpPr/>
          <p:nvPr/>
        </p:nvSpPr>
        <p:spPr>
          <a:xfrm>
            <a:off x="714348" y="6072206"/>
            <a:ext cx="1357322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2285984" y="6286520"/>
            <a:ext cx="6616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Crystals: converter from high energy electrons to low energy photons</a:t>
            </a:r>
            <a:endParaRPr kumimoji="1" lang="ja-JP" altLang="en-US" dirty="0"/>
          </a:p>
        </p:txBody>
      </p:sp>
      <p:pic>
        <p:nvPicPr>
          <p:cNvPr id="47106" name="Picture 2" descr="C:\Documents and Settings\takahasi\My Documents\ILC\PosiPol\new-positron\root\com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2786058"/>
            <a:ext cx="3357586" cy="3198333"/>
          </a:xfrm>
          <a:prstGeom prst="rect">
            <a:avLst/>
          </a:prstGeom>
          <a:noFill/>
        </p:spPr>
      </p:pic>
      <p:sp>
        <p:nvSpPr>
          <p:cNvPr id="111" name="テキスト ボックス 110"/>
          <p:cNvSpPr txBox="1"/>
          <p:nvPr/>
        </p:nvSpPr>
        <p:spPr>
          <a:xfrm>
            <a:off x="3500430" y="5786454"/>
            <a:ext cx="2202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photon energy (MeV)</a:t>
            </a:r>
            <a:endParaRPr kumimoji="1" lang="ja-JP" altLang="en-US" dirty="0"/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1798397" y="3702610"/>
            <a:ext cx="106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#</a:t>
            </a:r>
            <a:r>
              <a:rPr kumimoji="1" lang="en-US" altLang="ja-JP" dirty="0" smtClean="0">
                <a:latin typeface="Symbol" pitchFamily="18" charset="2"/>
              </a:rPr>
              <a:t>g</a:t>
            </a:r>
            <a:r>
              <a:rPr kumimoji="1" lang="en-US" altLang="ja-JP" dirty="0" smtClean="0"/>
              <a:t> crystal</a:t>
            </a:r>
            <a:endParaRPr kumimoji="1" lang="ja-JP" altLang="en-US" dirty="0"/>
          </a:p>
        </p:txBody>
      </p:sp>
      <p:cxnSp>
        <p:nvCxnSpPr>
          <p:cNvPr id="114" name="直線コネクタ 113"/>
          <p:cNvCxnSpPr/>
          <p:nvPr/>
        </p:nvCxnSpPr>
        <p:spPr>
          <a:xfrm>
            <a:off x="1653728" y="4059800"/>
            <a:ext cx="135732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テキスト ボックス 115"/>
          <p:cNvSpPr txBox="1"/>
          <p:nvPr/>
        </p:nvSpPr>
        <p:spPr>
          <a:xfrm>
            <a:off x="1571604" y="3988362"/>
            <a:ext cx="1521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#</a:t>
            </a:r>
            <a:r>
              <a:rPr kumimoji="1" lang="en-US" altLang="ja-JP" dirty="0" smtClean="0">
                <a:latin typeface="Symbol" pitchFamily="18" charset="2"/>
              </a:rPr>
              <a:t>g</a:t>
            </a:r>
            <a:r>
              <a:rPr kumimoji="1" lang="en-US" altLang="ja-JP" dirty="0" smtClean="0"/>
              <a:t> amorphous</a:t>
            </a:r>
            <a:endParaRPr kumimoji="1" lang="ja-JP" altLang="en-US" dirty="0"/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4214810" y="3286124"/>
            <a:ext cx="3200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relative intensity of </a:t>
            </a:r>
            <a:r>
              <a:rPr lang="en-US" altLang="ja-JP" dirty="0" err="1" smtClean="0"/>
              <a:t>phtons</a:t>
            </a:r>
            <a:r>
              <a:rPr lang="en-US" altLang="ja-JP" dirty="0" smtClean="0"/>
              <a:t> from</a:t>
            </a:r>
          </a:p>
          <a:p>
            <a:r>
              <a:rPr kumimoji="1" lang="en-US" altLang="ja-JP" dirty="0" smtClean="0"/>
              <a:t>crystal and amorphous tungsten</a:t>
            </a:r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43108" y="214290"/>
            <a:ext cx="6586526" cy="1143000"/>
          </a:xfrm>
        </p:spPr>
        <p:txBody>
          <a:bodyPr/>
          <a:lstStyle/>
          <a:p>
            <a:r>
              <a:rPr lang="en-US" altLang="ja-JP" dirty="0" smtClean="0"/>
              <a:t>KEKB LINAC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158" y="1285860"/>
            <a:ext cx="8643998" cy="5143536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KEKB LINAC</a:t>
            </a:r>
          </a:p>
          <a:p>
            <a:pPr lvl="2"/>
            <a:r>
              <a:rPr lang="en-US" altLang="ja-JP" dirty="0" smtClean="0"/>
              <a:t>E(beam) : 8GeV    Bunch Charge:  ~</a:t>
            </a:r>
            <a:r>
              <a:rPr lang="en-US" altLang="ja-JP" dirty="0" err="1" smtClean="0"/>
              <a:t>nC</a:t>
            </a:r>
            <a:endParaRPr kumimoji="1" lang="en-US" altLang="ja-JP" dirty="0" smtClean="0"/>
          </a:p>
          <a:p>
            <a:pPr lvl="2"/>
            <a:endParaRPr lang="en-US" altLang="ja-JP" dirty="0" smtClean="0"/>
          </a:p>
          <a:p>
            <a:pPr lvl="2"/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Ideal for R&amp;D for hybrid target</a:t>
            </a:r>
          </a:p>
          <a:p>
            <a:endParaRPr lang="en-US" altLang="ja-JP" dirty="0" smtClean="0"/>
          </a:p>
          <a:p>
            <a:endParaRPr kumimoji="1" lang="en-US" altLang="ja-JP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71472" y="2928934"/>
            <a:ext cx="35719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altLang="ja-JP" sz="2800" dirty="0" smtClean="0"/>
              <a:t>Experiences with</a:t>
            </a:r>
          </a:p>
          <a:p>
            <a:pPr marL="0" lvl="2"/>
            <a:r>
              <a:rPr lang="en-US" altLang="ja-JP" sz="2800" dirty="0" smtClean="0"/>
              <a:t> crystal targets for KEKB</a:t>
            </a:r>
          </a:p>
          <a:p>
            <a:endParaRPr kumimoji="1" lang="ja-JP" altLang="en-US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249282"/>
            <a:ext cx="4429156" cy="335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6500858" cy="785818"/>
          </a:xfrm>
        </p:spPr>
        <p:txBody>
          <a:bodyPr/>
          <a:lstStyle/>
          <a:p>
            <a:r>
              <a:rPr kumimoji="1" lang="en-US" altLang="ja-JP" dirty="0" smtClean="0"/>
              <a:t>Around the crystal target</a:t>
            </a:r>
            <a:endParaRPr kumimoji="1" lang="ja-JP" altLang="en-US" dirty="0"/>
          </a:p>
        </p:txBody>
      </p:sp>
      <p:pic>
        <p:nvPicPr>
          <p:cNvPr id="4" name="Picture 2" descr="C:\Documents and Settings\takahasi\My Documents\ILC\PosiPol\new-positron\KEK09-setup\setup-2.jpg"/>
          <p:cNvPicPr>
            <a:picLocks noChangeAspect="1" noChangeArrowheads="1"/>
          </p:cNvPicPr>
          <p:nvPr/>
        </p:nvPicPr>
        <p:blipFill>
          <a:blip r:embed="rId3" cstate="print"/>
          <a:srcRect l="4699" t="20806" r="76255" b="57130"/>
          <a:stretch>
            <a:fillRect/>
          </a:stretch>
        </p:blipFill>
        <p:spPr bwMode="auto">
          <a:xfrm>
            <a:off x="571472" y="1428736"/>
            <a:ext cx="5500726" cy="3643338"/>
          </a:xfrm>
          <a:prstGeom prst="rect">
            <a:avLst/>
          </a:prstGeom>
          <a:noFill/>
        </p:spPr>
      </p:pic>
      <p:sp>
        <p:nvSpPr>
          <p:cNvPr id="5" name="正方形/長方形 4"/>
          <p:cNvSpPr/>
          <p:nvPr/>
        </p:nvSpPr>
        <p:spPr>
          <a:xfrm>
            <a:off x="5357818" y="3429000"/>
            <a:ext cx="714380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u="sng"/>
          </a:p>
        </p:txBody>
      </p:sp>
      <p:cxnSp>
        <p:nvCxnSpPr>
          <p:cNvPr id="13" name="直線矢印コネクタ 12"/>
          <p:cNvCxnSpPr/>
          <p:nvPr/>
        </p:nvCxnSpPr>
        <p:spPr>
          <a:xfrm rot="5400000">
            <a:off x="6000760" y="2857496"/>
            <a:ext cx="571504" cy="571504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6572264" y="2357430"/>
            <a:ext cx="27334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15</a:t>
            </a:r>
            <a:r>
              <a:rPr kumimoji="1" lang="en-US" altLang="ja-JP" sz="2400" dirty="0" smtClean="0">
                <a:latin typeface="Symbol" pitchFamily="18" charset="2"/>
              </a:rPr>
              <a:t>f</a:t>
            </a:r>
            <a:r>
              <a:rPr kumimoji="1" lang="en-US" altLang="ja-JP" sz="2400" dirty="0" smtClean="0"/>
              <a:t> hole in the lead </a:t>
            </a:r>
          </a:p>
          <a:p>
            <a:r>
              <a:rPr lang="en-US" altLang="ja-JP" sz="2400" dirty="0" smtClean="0"/>
              <a:t>shielding</a:t>
            </a:r>
            <a:endParaRPr kumimoji="1" lang="ja-JP" altLang="en-US" sz="2400" dirty="0"/>
          </a:p>
        </p:txBody>
      </p:sp>
      <p:sp>
        <p:nvSpPr>
          <p:cNvPr id="16" name="円弧 15"/>
          <p:cNvSpPr/>
          <p:nvPr/>
        </p:nvSpPr>
        <p:spPr>
          <a:xfrm>
            <a:off x="2428860" y="3500438"/>
            <a:ext cx="142876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857356" y="3500438"/>
            <a:ext cx="6643734" cy="33496"/>
          </a:xfrm>
          <a:prstGeom prst="straightConnector1">
            <a:avLst/>
          </a:prstGeom>
          <a:ln w="63500">
            <a:solidFill>
              <a:srgbClr val="00B0F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7429520" y="3500438"/>
            <a:ext cx="5549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err="1" smtClean="0">
                <a:latin typeface="Symbol" pitchFamily="18" charset="2"/>
              </a:rPr>
              <a:t>g</a:t>
            </a:r>
            <a:r>
              <a:rPr kumimoji="1" lang="en-US" altLang="ja-JP" sz="3600" dirty="0" err="1" smtClean="0"/>
              <a:t>s</a:t>
            </a:r>
            <a:endParaRPr kumimoji="1" lang="ja-JP" altLang="en-US" sz="36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252387" y="5715016"/>
            <a:ext cx="58916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All charged particles are</a:t>
            </a:r>
          </a:p>
          <a:p>
            <a:r>
              <a:rPr lang="en-US" altLang="ja-JP" sz="2400" dirty="0" smtClean="0"/>
              <a:t>dumped here when the Sweeping magnet ON</a:t>
            </a:r>
            <a:endParaRPr kumimoji="1" lang="ja-JP" altLang="en-US" sz="2400" dirty="0"/>
          </a:p>
        </p:txBody>
      </p:sp>
      <p:sp>
        <p:nvSpPr>
          <p:cNvPr id="36" name="正方形/長方形 35"/>
          <p:cNvSpPr/>
          <p:nvPr/>
        </p:nvSpPr>
        <p:spPr>
          <a:xfrm>
            <a:off x="2143108" y="1500174"/>
            <a:ext cx="385765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Shielding lead bricks</a:t>
            </a:r>
            <a:endParaRPr kumimoji="1" lang="ja-JP" altLang="en-US" dirty="0"/>
          </a:p>
        </p:txBody>
      </p:sp>
      <p:sp>
        <p:nvSpPr>
          <p:cNvPr id="37" name="正方形/長方形 36"/>
          <p:cNvSpPr/>
          <p:nvPr/>
        </p:nvSpPr>
        <p:spPr>
          <a:xfrm>
            <a:off x="5357818" y="1500174"/>
            <a:ext cx="642942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5357818" y="3643314"/>
            <a:ext cx="642942" cy="1379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2143480" y="4369189"/>
            <a:ext cx="385765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571472" y="1357298"/>
            <a:ext cx="1471084" cy="7683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785786" y="4892634"/>
            <a:ext cx="1143008" cy="179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2000232" y="2214554"/>
            <a:ext cx="2928958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6" name="グループ化 45"/>
          <p:cNvGrpSpPr/>
          <p:nvPr/>
        </p:nvGrpSpPr>
        <p:grpSpPr>
          <a:xfrm>
            <a:off x="1928794" y="2571744"/>
            <a:ext cx="3714776" cy="2143140"/>
            <a:chOff x="1928794" y="2571744"/>
            <a:chExt cx="3714776" cy="2143140"/>
          </a:xfrm>
        </p:grpSpPr>
        <p:sp>
          <p:nvSpPr>
            <p:cNvPr id="23" name="フリーフォーム 22"/>
            <p:cNvSpPr/>
            <p:nvPr/>
          </p:nvSpPr>
          <p:spPr>
            <a:xfrm>
              <a:off x="1928794" y="3522428"/>
              <a:ext cx="3430385" cy="612250"/>
            </a:xfrm>
            <a:custGeom>
              <a:avLst/>
              <a:gdLst>
                <a:gd name="connsiteX0" fmla="*/ 0 w 2934031"/>
                <a:gd name="connsiteY0" fmla="*/ 0 h 612250"/>
                <a:gd name="connsiteX1" fmla="*/ 1113182 w 2934031"/>
                <a:gd name="connsiteY1" fmla="*/ 143123 h 612250"/>
                <a:gd name="connsiteX2" fmla="*/ 2934031 w 2934031"/>
                <a:gd name="connsiteY2" fmla="*/ 612250 h 61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34031" h="612250">
                  <a:moveTo>
                    <a:pt x="0" y="0"/>
                  </a:moveTo>
                  <a:cubicBezTo>
                    <a:pt x="312088" y="20540"/>
                    <a:pt x="624177" y="41081"/>
                    <a:pt x="1113182" y="143123"/>
                  </a:cubicBezTo>
                  <a:cubicBezTo>
                    <a:pt x="1602187" y="245165"/>
                    <a:pt x="2268109" y="428707"/>
                    <a:pt x="2934031" y="612250"/>
                  </a:cubicBezTo>
                </a:path>
              </a:pathLst>
            </a:cu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 23"/>
            <p:cNvSpPr/>
            <p:nvPr/>
          </p:nvSpPr>
          <p:spPr>
            <a:xfrm flipV="1">
              <a:off x="2047816" y="2911918"/>
              <a:ext cx="3430385" cy="612250"/>
            </a:xfrm>
            <a:custGeom>
              <a:avLst/>
              <a:gdLst>
                <a:gd name="connsiteX0" fmla="*/ 0 w 2934031"/>
                <a:gd name="connsiteY0" fmla="*/ 0 h 612250"/>
                <a:gd name="connsiteX1" fmla="*/ 1113182 w 2934031"/>
                <a:gd name="connsiteY1" fmla="*/ 143123 h 612250"/>
                <a:gd name="connsiteX2" fmla="*/ 2934031 w 2934031"/>
                <a:gd name="connsiteY2" fmla="*/ 612250 h 61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34031" h="612250">
                  <a:moveTo>
                    <a:pt x="0" y="0"/>
                  </a:moveTo>
                  <a:cubicBezTo>
                    <a:pt x="312088" y="20540"/>
                    <a:pt x="624177" y="41081"/>
                    <a:pt x="1113182" y="143123"/>
                  </a:cubicBezTo>
                  <a:cubicBezTo>
                    <a:pt x="1602187" y="245165"/>
                    <a:pt x="2268109" y="428707"/>
                    <a:pt x="2934031" y="612250"/>
                  </a:cubicBezTo>
                </a:path>
              </a:pathLst>
            </a:cu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5072066" y="2571744"/>
              <a:ext cx="571504" cy="2143140"/>
            </a:xfrm>
            <a:prstGeom prst="ellipse">
              <a:avLst/>
            </a:prstGeom>
            <a:noFill/>
            <a:ln w="63500">
              <a:solidFill>
                <a:srgbClr val="7030A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2438829" y="3517748"/>
              <a:ext cx="2936253" cy="306829"/>
              <a:chOff x="2438829" y="3517748"/>
              <a:chExt cx="2936253" cy="306829"/>
            </a:xfrm>
          </p:grpSpPr>
          <p:sp>
            <p:nvSpPr>
              <p:cNvPr id="18" name="フリーフォーム 17"/>
              <p:cNvSpPr/>
              <p:nvPr/>
            </p:nvSpPr>
            <p:spPr>
              <a:xfrm>
                <a:off x="2438829" y="3517748"/>
                <a:ext cx="2567511" cy="231292"/>
              </a:xfrm>
              <a:custGeom>
                <a:avLst/>
                <a:gdLst>
                  <a:gd name="connsiteX0" fmla="*/ 0 w 2571750"/>
                  <a:gd name="connsiteY0" fmla="*/ 55245 h 249555"/>
                  <a:gd name="connsiteX1" fmla="*/ 1348740 w 2571750"/>
                  <a:gd name="connsiteY1" fmla="*/ 32385 h 249555"/>
                  <a:gd name="connsiteX2" fmla="*/ 2571750 w 2571750"/>
                  <a:gd name="connsiteY2" fmla="*/ 249555 h 249555"/>
                  <a:gd name="connsiteX0" fmla="*/ 0 w 2571750"/>
                  <a:gd name="connsiteY0" fmla="*/ 55245 h 249555"/>
                  <a:gd name="connsiteX1" fmla="*/ 1348740 w 2571750"/>
                  <a:gd name="connsiteY1" fmla="*/ 32385 h 249555"/>
                  <a:gd name="connsiteX2" fmla="*/ 2571750 w 2571750"/>
                  <a:gd name="connsiteY2" fmla="*/ 249555 h 249555"/>
                  <a:gd name="connsiteX0" fmla="*/ 0 w 2571750"/>
                  <a:gd name="connsiteY0" fmla="*/ 55245 h 249555"/>
                  <a:gd name="connsiteX1" fmla="*/ 1348740 w 2571750"/>
                  <a:gd name="connsiteY1" fmla="*/ 32385 h 249555"/>
                  <a:gd name="connsiteX2" fmla="*/ 2571750 w 2571750"/>
                  <a:gd name="connsiteY2" fmla="*/ 249555 h 249555"/>
                  <a:gd name="connsiteX0" fmla="*/ 0 w 2567511"/>
                  <a:gd name="connsiteY0" fmla="*/ 27290 h 255146"/>
                  <a:gd name="connsiteX1" fmla="*/ 1344501 w 2567511"/>
                  <a:gd name="connsiteY1" fmla="*/ 37976 h 255146"/>
                  <a:gd name="connsiteX2" fmla="*/ 2567511 w 2567511"/>
                  <a:gd name="connsiteY2" fmla="*/ 255146 h 255146"/>
                  <a:gd name="connsiteX0" fmla="*/ 0 w 2567511"/>
                  <a:gd name="connsiteY0" fmla="*/ 3436 h 231292"/>
                  <a:gd name="connsiteX1" fmla="*/ 1257036 w 2567511"/>
                  <a:gd name="connsiteY1" fmla="*/ 37976 h 231292"/>
                  <a:gd name="connsiteX2" fmla="*/ 2567511 w 2567511"/>
                  <a:gd name="connsiteY2" fmla="*/ 231292 h 231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7511" h="231292">
                    <a:moveTo>
                      <a:pt x="0" y="3436"/>
                    </a:moveTo>
                    <a:cubicBezTo>
                      <a:pt x="1008709" y="18675"/>
                      <a:pt x="829117" y="0"/>
                      <a:pt x="1257036" y="37976"/>
                    </a:cubicBezTo>
                    <a:cubicBezTo>
                      <a:pt x="1684955" y="75952"/>
                      <a:pt x="2170318" y="138899"/>
                      <a:pt x="2567511" y="231292"/>
                    </a:cubicBezTo>
                  </a:path>
                </a:pathLst>
              </a:custGeom>
              <a:ln w="635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0" name="直線矢印コネクタ 19"/>
              <p:cNvCxnSpPr>
                <a:stCxn id="18" idx="2"/>
              </p:cNvCxnSpPr>
              <p:nvPr/>
            </p:nvCxnSpPr>
            <p:spPr>
              <a:xfrm>
                <a:off x="5006340" y="3749040"/>
                <a:ext cx="368742" cy="75537"/>
              </a:xfrm>
              <a:prstGeom prst="straightConnector1">
                <a:avLst/>
              </a:prstGeom>
              <a:ln w="635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6" name="直線矢印コネクタ 25"/>
          <p:cNvCxnSpPr/>
          <p:nvPr/>
        </p:nvCxnSpPr>
        <p:spPr>
          <a:xfrm rot="16200000" flipV="1">
            <a:off x="5322099" y="4822041"/>
            <a:ext cx="1071570" cy="571504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takahasi\My Documents\ILC\研究会\PosiPol2009\hybrid\kekb4_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28" cy="6858000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en-US" altLang="ja-JP" sz="4800" b="1" dirty="0" smtClean="0">
                <a:solidFill>
                  <a:schemeClr val="bg1"/>
                </a:solidFill>
              </a:rPr>
              <a:t>Set up Site</a:t>
            </a:r>
            <a:br>
              <a:rPr lang="en-US" altLang="ja-JP" sz="4800" b="1" dirty="0" smtClean="0">
                <a:solidFill>
                  <a:schemeClr val="bg1"/>
                </a:solidFill>
              </a:rPr>
            </a:br>
            <a:r>
              <a:rPr lang="en-US" altLang="ja-JP" sz="4800" b="1" dirty="0" smtClean="0">
                <a:solidFill>
                  <a:schemeClr val="bg1"/>
                </a:solidFill>
              </a:rPr>
              <a:t>Looking up from Down stream</a:t>
            </a:r>
            <a:endParaRPr kumimoji="1" lang="ja-JP" altLang="en-US" sz="4800" b="1" dirty="0">
              <a:solidFill>
                <a:schemeClr val="bg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0" y="2071678"/>
            <a:ext cx="2285984" cy="235745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z="2400" kern="1200">
              <a:solidFill>
                <a:prstClr val="white"/>
              </a:solidFill>
              <a:latin typeface="Calibri"/>
              <a:ea typeface="ＭＳ Ｐゴシック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44552" y="332656"/>
            <a:ext cx="5084947" cy="634082"/>
          </a:xfrm>
        </p:spPr>
        <p:txBody>
          <a:bodyPr>
            <a:normAutofit fontScale="90000"/>
          </a:bodyPr>
          <a:lstStyle/>
          <a:p>
            <a:r>
              <a:rPr lang="en-US" altLang="ja-JP" b="1" dirty="0" smtClean="0"/>
              <a:t>e+ yield</a:t>
            </a:r>
            <a:endParaRPr kumimoji="1" lang="ja-JP" altLang="en-US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1613590" y="1653089"/>
            <a:ext cx="216024" cy="21602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二等辺三角形 5"/>
          <p:cNvSpPr/>
          <p:nvPr/>
        </p:nvSpPr>
        <p:spPr>
          <a:xfrm>
            <a:off x="1541582" y="2204864"/>
            <a:ext cx="360040" cy="288032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 rot="2700000">
            <a:off x="1625537" y="2788773"/>
            <a:ext cx="216024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35433" y="1537628"/>
            <a:ext cx="2238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latin typeface="Times New Roman" pitchFamily="18" charset="0"/>
                <a:cs typeface="Times New Roman" pitchFamily="18" charset="0"/>
              </a:rPr>
              <a:t>hyb</a:t>
            </a:r>
            <a:r>
              <a:rPr kumimoji="1" lang="en-US" altLang="ja-JP" sz="2800" dirty="0" smtClean="0">
                <a:latin typeface="Times New Roman" pitchFamily="18" charset="0"/>
                <a:cs typeface="Times New Roman" pitchFamily="18" charset="0"/>
              </a:rPr>
              <a:t>rid on axis</a:t>
            </a:r>
            <a:endParaRPr kumimoji="1" lang="ja-JP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135433" y="2132856"/>
            <a:ext cx="2292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latin typeface="Times New Roman" pitchFamily="18" charset="0"/>
                <a:cs typeface="Times New Roman" pitchFamily="18" charset="0"/>
              </a:rPr>
              <a:t>hyb</a:t>
            </a:r>
            <a:r>
              <a:rPr kumimoji="1" lang="en-US" altLang="ja-JP" sz="2800" dirty="0" smtClean="0">
                <a:latin typeface="Times New Roman" pitchFamily="18" charset="0"/>
                <a:cs typeface="Times New Roman" pitchFamily="18" charset="0"/>
              </a:rPr>
              <a:t>rid off axis</a:t>
            </a:r>
            <a:endParaRPr kumimoji="1" lang="ja-JP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02300" y="2619438"/>
            <a:ext cx="20620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Times New Roman" pitchFamily="18" charset="0"/>
                <a:cs typeface="Times New Roman" pitchFamily="18" charset="0"/>
              </a:rPr>
              <a:t>conventional</a:t>
            </a:r>
            <a:endParaRPr kumimoji="1" lang="ja-JP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901622" y="6021288"/>
            <a:ext cx="4740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amorphous thickness [mm]</a:t>
            </a:r>
            <a:endParaRPr kumimoji="1" lang="ja-JP" altLang="en-US" sz="3200" dirty="0"/>
          </a:p>
        </p:txBody>
      </p:sp>
      <p:sp>
        <p:nvSpPr>
          <p:cNvPr id="14" name="テキスト ボックス 13"/>
          <p:cNvSpPr txBox="1"/>
          <p:nvPr/>
        </p:nvSpPr>
        <p:spPr>
          <a:xfrm rot="16200000">
            <a:off x="-971987" y="2740177"/>
            <a:ext cx="3031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sz="3200" dirty="0" smtClean="0">
                <a:latin typeface="Times New Roman" pitchFamily="18" charset="0"/>
                <a:cs typeface="Times New Roman" pitchFamily="18" charset="0"/>
              </a:rPr>
              <a:t>+ detected [</a:t>
            </a:r>
            <a:r>
              <a:rPr lang="en-US" altLang="ja-JP" sz="3200" dirty="0" err="1" smtClean="0">
                <a:latin typeface="Times New Roman" pitchFamily="18" charset="0"/>
                <a:cs typeface="Times New Roman" pitchFamily="18" charset="0"/>
              </a:rPr>
              <a:t>a.u</a:t>
            </a:r>
            <a:r>
              <a:rPr lang="en-US" altLang="ja-JP" sz="32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kumimoji="1" lang="ja-JP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541301" y="1499491"/>
            <a:ext cx="220144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P=5MeV</a:t>
            </a:r>
            <a:endParaRPr kumimoji="1" lang="ja-JP" altLang="en-US" sz="2800" dirty="0"/>
          </a:p>
        </p:txBody>
      </p:sp>
      <p:graphicFrame>
        <p:nvGraphicFramePr>
          <p:cNvPr id="15" name="グラフ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8361117"/>
              </p:ext>
            </p:extLst>
          </p:nvPr>
        </p:nvGraphicFramePr>
        <p:xfrm>
          <a:off x="1043608" y="1516668"/>
          <a:ext cx="6552728" cy="4216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44240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44552" y="332656"/>
            <a:ext cx="5084947" cy="634082"/>
          </a:xfrm>
        </p:spPr>
        <p:txBody>
          <a:bodyPr>
            <a:normAutofit fontScale="90000"/>
          </a:bodyPr>
          <a:lstStyle/>
          <a:p>
            <a:r>
              <a:rPr lang="en-US" altLang="ja-JP" b="1" dirty="0" smtClean="0"/>
              <a:t>e+ yield</a:t>
            </a:r>
            <a:endParaRPr kumimoji="1" lang="ja-JP" altLang="en-US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1613590" y="1653089"/>
            <a:ext cx="216024" cy="21602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二等辺三角形 5"/>
          <p:cNvSpPr/>
          <p:nvPr/>
        </p:nvSpPr>
        <p:spPr>
          <a:xfrm>
            <a:off x="1541582" y="2204864"/>
            <a:ext cx="360040" cy="288032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 rot="2700000">
            <a:off x="1625537" y="2788773"/>
            <a:ext cx="216024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35433" y="1537628"/>
            <a:ext cx="2238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latin typeface="Times New Roman" pitchFamily="18" charset="0"/>
                <a:cs typeface="Times New Roman" pitchFamily="18" charset="0"/>
              </a:rPr>
              <a:t>hyb</a:t>
            </a:r>
            <a:r>
              <a:rPr kumimoji="1" lang="en-US" altLang="ja-JP" sz="2800" dirty="0" smtClean="0">
                <a:latin typeface="Times New Roman" pitchFamily="18" charset="0"/>
                <a:cs typeface="Times New Roman" pitchFamily="18" charset="0"/>
              </a:rPr>
              <a:t>rid on axis</a:t>
            </a:r>
            <a:endParaRPr kumimoji="1" lang="ja-JP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135433" y="2132856"/>
            <a:ext cx="2292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latin typeface="Times New Roman" pitchFamily="18" charset="0"/>
                <a:cs typeface="Times New Roman" pitchFamily="18" charset="0"/>
              </a:rPr>
              <a:t>hyb</a:t>
            </a:r>
            <a:r>
              <a:rPr kumimoji="1" lang="en-US" altLang="ja-JP" sz="2800" dirty="0" smtClean="0">
                <a:latin typeface="Times New Roman" pitchFamily="18" charset="0"/>
                <a:cs typeface="Times New Roman" pitchFamily="18" charset="0"/>
              </a:rPr>
              <a:t>rid off axis</a:t>
            </a:r>
            <a:endParaRPr kumimoji="1" lang="ja-JP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02300" y="2619438"/>
            <a:ext cx="20620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Times New Roman" pitchFamily="18" charset="0"/>
                <a:cs typeface="Times New Roman" pitchFamily="18" charset="0"/>
              </a:rPr>
              <a:t>conventional</a:t>
            </a:r>
            <a:endParaRPr kumimoji="1" lang="ja-JP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901622" y="6021288"/>
            <a:ext cx="4740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amorphous thickness [mm]</a:t>
            </a:r>
            <a:endParaRPr kumimoji="1" lang="ja-JP" altLang="en-US" sz="3200" dirty="0"/>
          </a:p>
        </p:txBody>
      </p:sp>
      <p:sp>
        <p:nvSpPr>
          <p:cNvPr id="14" name="テキスト ボックス 13"/>
          <p:cNvSpPr txBox="1"/>
          <p:nvPr/>
        </p:nvSpPr>
        <p:spPr>
          <a:xfrm rot="16200000">
            <a:off x="-971987" y="2740177"/>
            <a:ext cx="3031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sz="3200" dirty="0" smtClean="0">
                <a:latin typeface="Times New Roman" pitchFamily="18" charset="0"/>
                <a:cs typeface="Times New Roman" pitchFamily="18" charset="0"/>
              </a:rPr>
              <a:t>+ detected [</a:t>
            </a:r>
            <a:r>
              <a:rPr lang="en-US" altLang="ja-JP" sz="3200" dirty="0" err="1" smtClean="0">
                <a:latin typeface="Times New Roman" pitchFamily="18" charset="0"/>
                <a:cs typeface="Times New Roman" pitchFamily="18" charset="0"/>
              </a:rPr>
              <a:t>a.u</a:t>
            </a:r>
            <a:r>
              <a:rPr lang="en-US" altLang="ja-JP" sz="32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kumimoji="1" lang="ja-JP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156176" y="1499491"/>
            <a:ext cx="220144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P=10MeV</a:t>
            </a:r>
            <a:endParaRPr kumimoji="1" lang="ja-JP" altLang="en-US" sz="2800" dirty="0"/>
          </a:p>
        </p:txBody>
      </p:sp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1853974"/>
              </p:ext>
            </p:extLst>
          </p:nvPr>
        </p:nvGraphicFramePr>
        <p:xfrm>
          <a:off x="1043608" y="1480872"/>
          <a:ext cx="6840760" cy="4324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28281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http://www.kek.jp/photoarchive/campusbuildings/KEKair10-02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1143000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experimental </a:t>
            </a:r>
            <a:r>
              <a:rPr lang="en-US" altLang="ja-JP" dirty="0" smtClean="0">
                <a:solidFill>
                  <a:schemeClr val="bg1"/>
                </a:solidFill>
              </a:rPr>
              <a:t>site  KEKB LINAC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grpSp>
        <p:nvGrpSpPr>
          <p:cNvPr id="4" name="グループ化 14"/>
          <p:cNvGrpSpPr/>
          <p:nvPr/>
        </p:nvGrpSpPr>
        <p:grpSpPr>
          <a:xfrm>
            <a:off x="4716016" y="1214422"/>
            <a:ext cx="4068992" cy="3286148"/>
            <a:chOff x="4073074" y="1500174"/>
            <a:chExt cx="4068992" cy="3286148"/>
          </a:xfrm>
        </p:grpSpPr>
        <p:sp>
          <p:nvSpPr>
            <p:cNvPr id="11" name="円/楕円 10"/>
            <p:cNvSpPr/>
            <p:nvPr/>
          </p:nvSpPr>
          <p:spPr>
            <a:xfrm>
              <a:off x="4073074" y="4214818"/>
              <a:ext cx="710960" cy="571504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2400" kern="1200">
                <a:solidFill>
                  <a:prstClr val="white"/>
                </a:solidFill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5572132" y="1500174"/>
              <a:ext cx="25699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sz="3600" kern="1200" dirty="0">
                  <a:solidFill>
                    <a:prstClr val="white"/>
                  </a:solidFill>
                  <a:latin typeface="Arial" charset="0"/>
                  <a:ea typeface="ＭＳ Ｐゴシック" charset="-128"/>
                  <a:cs typeface="+mn-cs"/>
                </a:rPr>
                <a:t>Switch yard</a:t>
              </a:r>
              <a:endParaRPr kumimoji="1" lang="ja-JP" altLang="en-US" sz="3600" kern="1200" dirty="0">
                <a:solidFill>
                  <a:prstClr val="white"/>
                </a:solidFill>
                <a:latin typeface="Arial" charset="0"/>
                <a:ea typeface="ＭＳ Ｐゴシック" charset="-128"/>
                <a:cs typeface="+mn-cs"/>
              </a:endParaRPr>
            </a:p>
          </p:txBody>
        </p:sp>
        <p:cxnSp>
          <p:nvCxnSpPr>
            <p:cNvPr id="14" name="直線矢印コネクタ 13"/>
            <p:cNvCxnSpPr>
              <a:stCxn id="12" idx="1"/>
            </p:cNvCxnSpPr>
            <p:nvPr/>
          </p:nvCxnSpPr>
          <p:spPr>
            <a:xfrm flipH="1">
              <a:off x="4428554" y="1823340"/>
              <a:ext cx="1143578" cy="2391478"/>
            </a:xfrm>
            <a:prstGeom prst="straightConnector1">
              <a:avLst/>
            </a:prstGeom>
            <a:ln w="635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テキスト ボックス 5"/>
          <p:cNvSpPr txBox="1"/>
          <p:nvPr/>
        </p:nvSpPr>
        <p:spPr>
          <a:xfrm>
            <a:off x="5426976" y="4728163"/>
            <a:ext cx="359233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bg1"/>
                </a:solidFill>
              </a:rPr>
              <a:t>８</a:t>
            </a:r>
            <a:r>
              <a:rPr kumimoji="1" lang="en-US" altLang="ja-JP" sz="2800" dirty="0" err="1" smtClean="0">
                <a:solidFill>
                  <a:schemeClr val="bg1"/>
                </a:solidFill>
              </a:rPr>
              <a:t>GeV</a:t>
            </a:r>
            <a:r>
              <a:rPr kumimoji="1" lang="ja-JP" altLang="en-US" sz="2800" dirty="0" smtClean="0">
                <a:solidFill>
                  <a:schemeClr val="bg1"/>
                </a:solidFill>
              </a:rPr>
              <a:t>　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e-</a:t>
            </a:r>
          </a:p>
          <a:p>
            <a:r>
              <a:rPr lang="ja-JP" altLang="en-US" sz="2800" dirty="0" smtClean="0">
                <a:solidFill>
                  <a:schemeClr val="bg1"/>
                </a:solidFill>
              </a:rPr>
              <a:t>～</a:t>
            </a:r>
            <a:r>
              <a:rPr lang="en-US" altLang="ja-JP" sz="2800" dirty="0" err="1" smtClean="0">
                <a:solidFill>
                  <a:schemeClr val="bg1"/>
                </a:solidFill>
              </a:rPr>
              <a:t>nc</a:t>
            </a:r>
            <a:r>
              <a:rPr lang="en-US" altLang="ja-JP" sz="2800" dirty="0" smtClean="0">
                <a:solidFill>
                  <a:schemeClr val="bg1"/>
                </a:solidFill>
              </a:rPr>
              <a:t>/bunch</a:t>
            </a:r>
          </a:p>
          <a:p>
            <a:r>
              <a:rPr kumimoji="1" lang="en-US" altLang="ja-JP" sz="2800" dirty="0" err="1" smtClean="0">
                <a:solidFill>
                  <a:schemeClr val="bg1"/>
                </a:solidFill>
              </a:rPr>
              <a:t>upto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 25Hz single bunch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Setup</a:t>
            </a:r>
            <a:endParaRPr kumimoji="1" lang="ja-JP" altLang="en-US" dirty="0"/>
          </a:p>
        </p:txBody>
      </p:sp>
      <p:pic>
        <p:nvPicPr>
          <p:cNvPr id="1026" name="Picture 2" descr="C:\Documents and Settings\takahasi\My Documents\ILC\PosiPol\new-positron\KEK09-setup\setup-2.jpg"/>
          <p:cNvPicPr>
            <a:picLocks noChangeAspect="1" noChangeArrowheads="1"/>
          </p:cNvPicPr>
          <p:nvPr/>
        </p:nvPicPr>
        <p:blipFill>
          <a:blip r:embed="rId3" cstate="print"/>
          <a:srcRect r="9340" b="41771"/>
          <a:stretch>
            <a:fillRect/>
          </a:stretch>
        </p:blipFill>
        <p:spPr bwMode="auto">
          <a:xfrm>
            <a:off x="0" y="1214422"/>
            <a:ext cx="9144000" cy="3357586"/>
          </a:xfrm>
          <a:prstGeom prst="rect">
            <a:avLst/>
          </a:prstGeom>
          <a:noFill/>
        </p:spPr>
      </p:pic>
      <p:cxnSp>
        <p:nvCxnSpPr>
          <p:cNvPr id="6" name="直線矢印コネクタ 5"/>
          <p:cNvCxnSpPr>
            <a:stCxn id="10" idx="0"/>
          </p:cNvCxnSpPr>
          <p:nvPr/>
        </p:nvCxnSpPr>
        <p:spPr>
          <a:xfrm rot="5400000" flipH="1" flipV="1">
            <a:off x="-516797" y="4198120"/>
            <a:ext cx="2071700" cy="10483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0" y="5286388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8GeV e-</a:t>
            </a:r>
            <a:endParaRPr kumimoji="1" lang="ja-JP" altLang="en-US" dirty="0"/>
          </a:p>
        </p:txBody>
      </p:sp>
      <p:cxnSp>
        <p:nvCxnSpPr>
          <p:cNvPr id="12" name="直線矢印コネクタ 11"/>
          <p:cNvCxnSpPr>
            <a:stCxn id="17" idx="0"/>
          </p:cNvCxnSpPr>
          <p:nvPr/>
        </p:nvCxnSpPr>
        <p:spPr>
          <a:xfrm rot="16200000" flipV="1">
            <a:off x="239661" y="3903687"/>
            <a:ext cx="2000264" cy="7651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1071538" y="5286388"/>
            <a:ext cx="1101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1mm</a:t>
            </a:r>
          </a:p>
          <a:p>
            <a:r>
              <a:rPr lang="en-US" altLang="ja-JP" dirty="0" smtClean="0"/>
              <a:t> W crystal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stCxn id="21" idx="0"/>
          </p:cNvCxnSpPr>
          <p:nvPr/>
        </p:nvCxnSpPr>
        <p:spPr>
          <a:xfrm rot="16200000" flipV="1">
            <a:off x="1646355" y="3640001"/>
            <a:ext cx="1857388" cy="143538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2357422" y="5286388"/>
            <a:ext cx="18706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Sweeping Magnet</a:t>
            </a:r>
          </a:p>
          <a:p>
            <a:r>
              <a:rPr lang="en-US" altLang="ja-JP" dirty="0" smtClean="0"/>
              <a:t>0.96T  0.75m</a:t>
            </a:r>
          </a:p>
        </p:txBody>
      </p:sp>
      <p:cxnSp>
        <p:nvCxnSpPr>
          <p:cNvPr id="23" name="直線矢印コネクタ 22"/>
          <p:cNvCxnSpPr>
            <a:stCxn id="25" idx="0"/>
          </p:cNvCxnSpPr>
          <p:nvPr/>
        </p:nvCxnSpPr>
        <p:spPr>
          <a:xfrm rot="16200000" flipV="1">
            <a:off x="3951059" y="3907066"/>
            <a:ext cx="2000264" cy="7583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4572000" y="5286388"/>
            <a:ext cx="15167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amorphous W</a:t>
            </a:r>
            <a:endParaRPr lang="en-US" altLang="ja-JP" dirty="0" smtClean="0"/>
          </a:p>
          <a:p>
            <a:r>
              <a:rPr kumimoji="1" lang="en-US" altLang="ja-JP" dirty="0" smtClean="0"/>
              <a:t>8 mm</a:t>
            </a:r>
          </a:p>
          <a:p>
            <a:r>
              <a:rPr lang="en-US" altLang="ja-JP" dirty="0" smtClean="0"/>
              <a:t>18 mm</a:t>
            </a:r>
            <a:endParaRPr kumimoji="1" lang="ja-JP" altLang="en-US" dirty="0"/>
          </a:p>
        </p:txBody>
      </p:sp>
      <p:cxnSp>
        <p:nvCxnSpPr>
          <p:cNvPr id="30" name="直線矢印コネクタ 29"/>
          <p:cNvCxnSpPr>
            <a:stCxn id="32" idx="0"/>
          </p:cNvCxnSpPr>
          <p:nvPr/>
        </p:nvCxnSpPr>
        <p:spPr>
          <a:xfrm rot="16200000" flipV="1">
            <a:off x="5463191" y="3109313"/>
            <a:ext cx="2286016" cy="221100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6786578" y="5357826"/>
            <a:ext cx="1850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Analyzing magnet</a:t>
            </a:r>
          </a:p>
          <a:p>
            <a:r>
              <a:rPr lang="en-US" altLang="ja-JP" dirty="0" smtClean="0"/>
              <a:t>5 ~  30MeV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pictures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70658" name="Picture 2" descr="C:\Documents and Settings\takahasi\My Documents\ILC\PosiPol\new-positron\KEK09-setup\2010Jan-data\pictures\P10202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2" cy="6858000"/>
          </a:xfrm>
          <a:prstGeom prst="rect">
            <a:avLst/>
          </a:prstGeom>
          <a:noFill/>
        </p:spPr>
      </p:pic>
      <p:cxnSp>
        <p:nvCxnSpPr>
          <p:cNvPr id="6" name="直線矢印コネクタ 5"/>
          <p:cNvCxnSpPr/>
          <p:nvPr/>
        </p:nvCxnSpPr>
        <p:spPr>
          <a:xfrm rot="10800000">
            <a:off x="6143636" y="3643314"/>
            <a:ext cx="2786082" cy="64294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 rot="771484">
            <a:off x="6985123" y="3267910"/>
            <a:ext cx="1842171" cy="707886"/>
          </a:xfrm>
          <a:prstGeom prst="rect">
            <a:avLst/>
          </a:prstGeom>
          <a:solidFill>
            <a:srgbClr val="FFFF00">
              <a:alpha val="34118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/>
              <a:t>e- 8GeV</a:t>
            </a:r>
            <a:endParaRPr kumimoji="1" lang="ja-JP" altLang="en-US" sz="4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786050" y="5286388"/>
            <a:ext cx="2911182" cy="954107"/>
          </a:xfrm>
          <a:prstGeom prst="rect">
            <a:avLst/>
          </a:prstGeom>
          <a:solidFill>
            <a:srgbClr val="FFFF00">
              <a:alpha val="34118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W Crystal </a:t>
            </a:r>
          </a:p>
          <a:p>
            <a:r>
              <a:rPr lang="en-US" altLang="ja-JP" sz="2800" dirty="0" smtClean="0"/>
              <a:t>on the goniometer</a:t>
            </a:r>
            <a:endParaRPr kumimoji="1" lang="ja-JP" altLang="en-US" sz="2800" dirty="0"/>
          </a:p>
        </p:txBody>
      </p:sp>
      <p:cxnSp>
        <p:nvCxnSpPr>
          <p:cNvPr id="12" name="直線矢印コネクタ 11"/>
          <p:cNvCxnSpPr>
            <a:stCxn id="10" idx="0"/>
          </p:cNvCxnSpPr>
          <p:nvPr/>
        </p:nvCxnSpPr>
        <p:spPr>
          <a:xfrm rot="5400000" flipH="1" flipV="1">
            <a:off x="4085349" y="3728168"/>
            <a:ext cx="1714512" cy="1401929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3214678" y="928670"/>
            <a:ext cx="1666162" cy="954107"/>
          </a:xfrm>
          <a:prstGeom prst="rect">
            <a:avLst/>
          </a:prstGeom>
          <a:solidFill>
            <a:srgbClr val="FFFF00">
              <a:alpha val="34118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Sweeping </a:t>
            </a:r>
          </a:p>
          <a:p>
            <a:r>
              <a:rPr kumimoji="1" lang="en-US" altLang="ja-JP" sz="2800" dirty="0" smtClean="0"/>
              <a:t>magnet</a:t>
            </a:r>
            <a:endParaRPr kumimoji="1" lang="ja-JP" alt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32048"/>
            <a:ext cx="6472254" cy="1143000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pictures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78850" name="Picture 2" descr="C:\Users\takahasi\Documents\ILC\研究会\2010秋学会\写真\th_R00106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348" y="0"/>
            <a:ext cx="9358752" cy="701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58614" y="5357826"/>
            <a:ext cx="198682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movable stage</a:t>
            </a:r>
            <a:endParaRPr kumimoji="1" lang="ja-JP" altLang="en-US" sz="2400" dirty="0"/>
          </a:p>
        </p:txBody>
      </p:sp>
      <p:cxnSp>
        <p:nvCxnSpPr>
          <p:cNvPr id="7" name="直線矢印コネクタ 6"/>
          <p:cNvCxnSpPr/>
          <p:nvPr/>
        </p:nvCxnSpPr>
        <p:spPr>
          <a:xfrm flipH="1">
            <a:off x="2143108" y="4071942"/>
            <a:ext cx="1276764" cy="1285884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H="1" flipV="1">
            <a:off x="6786578" y="1988840"/>
            <a:ext cx="142876" cy="222597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H="1" flipV="1">
            <a:off x="5750726" y="1988840"/>
            <a:ext cx="1035852" cy="236885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7000892" y="4071942"/>
            <a:ext cx="1614545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amorphous</a:t>
            </a:r>
          </a:p>
          <a:p>
            <a:r>
              <a:rPr lang="en-US" altLang="ja-JP" sz="2400" dirty="0" smtClean="0"/>
              <a:t>targets</a:t>
            </a:r>
            <a:endParaRPr kumimoji="1" lang="ja-JP" altLang="en-US" sz="2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-69659" y="0"/>
            <a:ext cx="2731838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analyzer magnet</a:t>
            </a:r>
          </a:p>
          <a:p>
            <a:r>
              <a:rPr lang="en-US" altLang="ja-JP" sz="2400" dirty="0" smtClean="0"/>
              <a:t>and detector behind</a:t>
            </a:r>
          </a:p>
          <a:p>
            <a:r>
              <a:rPr kumimoji="1" lang="en-US" altLang="ja-JP" sz="2400" dirty="0" smtClean="0"/>
              <a:t>this lead </a:t>
            </a:r>
            <a:r>
              <a:rPr kumimoji="1" lang="en-US" altLang="ja-JP" sz="2400" dirty="0" err="1" smtClean="0"/>
              <a:t>briks</a:t>
            </a:r>
            <a:endParaRPr kumimoji="1" lang="ja-JP" altLang="en-US" sz="2400" dirty="0"/>
          </a:p>
        </p:txBody>
      </p:sp>
      <p:sp>
        <p:nvSpPr>
          <p:cNvPr id="3" name="正方形/長方形 2"/>
          <p:cNvSpPr/>
          <p:nvPr/>
        </p:nvSpPr>
        <p:spPr>
          <a:xfrm>
            <a:off x="4499992" y="1200329"/>
            <a:ext cx="648072" cy="788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3419872" y="1252857"/>
            <a:ext cx="648072" cy="788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2338143" y="1295934"/>
            <a:ext cx="648072" cy="788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858016" y="162255"/>
            <a:ext cx="223715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/>
              <a:t>thermocoupoles</a:t>
            </a:r>
            <a:endParaRPr kumimoji="1" lang="en-US" altLang="ja-JP" sz="2400" dirty="0" smtClean="0"/>
          </a:p>
        </p:txBody>
      </p:sp>
      <p:cxnSp>
        <p:nvCxnSpPr>
          <p:cNvPr id="16" name="直線矢印コネクタ 15"/>
          <p:cNvCxnSpPr/>
          <p:nvPr/>
        </p:nvCxnSpPr>
        <p:spPr>
          <a:xfrm flipH="1">
            <a:off x="7000892" y="623920"/>
            <a:ext cx="975700" cy="42881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H="1">
            <a:off x="5652120" y="623920"/>
            <a:ext cx="2156044" cy="42881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The data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/>
          <a:lstStyle/>
          <a:p>
            <a:r>
              <a:rPr kumimoji="1" lang="en-US" altLang="ja-JP" dirty="0" smtClean="0"/>
              <a:t>Hybrid</a:t>
            </a:r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r>
              <a:rPr kumimoji="1" lang="en-US" altLang="ja-JP" dirty="0" smtClean="0"/>
              <a:t>Conventional</a:t>
            </a:r>
            <a:endParaRPr kumimoji="1" lang="ja-JP" altLang="en-US" dirty="0"/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928662" y="2285992"/>
            <a:ext cx="1285884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642910" y="1857364"/>
            <a:ext cx="1085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e 8GeV</a:t>
            </a:r>
            <a:endParaRPr kumimoji="1" lang="ja-JP" altLang="en-US" sz="2400" dirty="0"/>
          </a:p>
        </p:txBody>
      </p:sp>
      <p:sp>
        <p:nvSpPr>
          <p:cNvPr id="7" name="正方形/長方形 6"/>
          <p:cNvSpPr/>
          <p:nvPr/>
        </p:nvSpPr>
        <p:spPr>
          <a:xfrm>
            <a:off x="5143504" y="2000240"/>
            <a:ext cx="114300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2714612" y="2071678"/>
            <a:ext cx="114300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sweep </a:t>
            </a:r>
            <a:r>
              <a:rPr kumimoji="1" lang="en-US" altLang="ja-JP" dirty="0" err="1" smtClean="0"/>
              <a:t>mag</a:t>
            </a:r>
            <a:endParaRPr kumimoji="1" lang="ja-JP" altLang="en-US" dirty="0"/>
          </a:p>
        </p:txBody>
      </p:sp>
      <p:sp>
        <p:nvSpPr>
          <p:cNvPr id="9" name="フリーフォーム 8"/>
          <p:cNvSpPr/>
          <p:nvPr/>
        </p:nvSpPr>
        <p:spPr>
          <a:xfrm flipH="1">
            <a:off x="2500298" y="2285992"/>
            <a:ext cx="2035629" cy="381000"/>
          </a:xfrm>
          <a:custGeom>
            <a:avLst/>
            <a:gdLst>
              <a:gd name="connsiteX0" fmla="*/ 2035629 w 2035629"/>
              <a:gd name="connsiteY0" fmla="*/ 0 h 381000"/>
              <a:gd name="connsiteX1" fmla="*/ 740229 w 2035629"/>
              <a:gd name="connsiteY1" fmla="*/ 97971 h 381000"/>
              <a:gd name="connsiteX2" fmla="*/ 0 w 2035629"/>
              <a:gd name="connsiteY2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35629" h="381000">
                <a:moveTo>
                  <a:pt x="2035629" y="0"/>
                </a:moveTo>
                <a:cubicBezTo>
                  <a:pt x="1557564" y="17235"/>
                  <a:pt x="1079500" y="34471"/>
                  <a:pt x="740229" y="97971"/>
                </a:cubicBezTo>
                <a:cubicBezTo>
                  <a:pt x="400958" y="161471"/>
                  <a:pt x="200479" y="271235"/>
                  <a:pt x="0" y="381000"/>
                </a:cubicBezTo>
              </a:path>
            </a:pathLst>
          </a:cu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矢印コネクタ 9"/>
          <p:cNvCxnSpPr>
            <a:endCxn id="7" idx="1"/>
          </p:cNvCxnSpPr>
          <p:nvPr/>
        </p:nvCxnSpPr>
        <p:spPr>
          <a:xfrm>
            <a:off x="3143240" y="2287581"/>
            <a:ext cx="2000264" cy="3413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>
            <a:off x="2285984" y="2000240"/>
            <a:ext cx="21431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071538" y="2714620"/>
            <a:ext cx="45792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1mm W Crystal</a:t>
            </a:r>
          </a:p>
          <a:p>
            <a:r>
              <a:rPr lang="en-US" altLang="ja-JP" sz="2400" dirty="0" smtClean="0"/>
              <a:t>    on axis (aligned to the beam)</a:t>
            </a:r>
          </a:p>
          <a:p>
            <a:r>
              <a:rPr kumimoji="1" lang="en-US" altLang="ja-JP" sz="2400" dirty="0" smtClean="0"/>
              <a:t>    off axis (not aligned to the beam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cxnSp>
        <p:nvCxnSpPr>
          <p:cNvPr id="23" name="直線矢印コネクタ 22"/>
          <p:cNvCxnSpPr/>
          <p:nvPr/>
        </p:nvCxnSpPr>
        <p:spPr>
          <a:xfrm>
            <a:off x="1142976" y="5282999"/>
            <a:ext cx="3857652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1214414" y="5286388"/>
            <a:ext cx="1085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e 8GeV</a:t>
            </a:r>
            <a:endParaRPr kumimoji="1" lang="ja-JP" altLang="en-US" sz="2400" dirty="0"/>
          </a:p>
        </p:txBody>
      </p:sp>
      <p:sp>
        <p:nvSpPr>
          <p:cNvPr id="25" name="正方形/長方形 24"/>
          <p:cNvSpPr/>
          <p:nvPr/>
        </p:nvSpPr>
        <p:spPr>
          <a:xfrm>
            <a:off x="5072066" y="4925809"/>
            <a:ext cx="114300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635155" y="5949280"/>
            <a:ext cx="36134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amorphous W</a:t>
            </a:r>
          </a:p>
          <a:p>
            <a:r>
              <a:rPr lang="en-US" altLang="ja-JP" sz="2400" dirty="0" smtClean="0"/>
              <a:t>     1.75, 3.5, 5.25, 8, 18mm</a:t>
            </a:r>
            <a:endParaRPr kumimoji="1" lang="ja-JP" altLang="en-US" sz="2400" dirty="0"/>
          </a:p>
        </p:txBody>
      </p:sp>
      <p:sp>
        <p:nvSpPr>
          <p:cNvPr id="28" name="正方形/長方形 27"/>
          <p:cNvSpPr/>
          <p:nvPr/>
        </p:nvSpPr>
        <p:spPr>
          <a:xfrm rot="1711296">
            <a:off x="2225148" y="1952640"/>
            <a:ext cx="281417" cy="714380"/>
          </a:xfrm>
          <a:prstGeom prst="rect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" name="直線矢印コネクタ 29"/>
          <p:cNvCxnSpPr>
            <a:stCxn id="42" idx="1"/>
            <a:endCxn id="7" idx="3"/>
          </p:cNvCxnSpPr>
          <p:nvPr/>
        </p:nvCxnSpPr>
        <p:spPr>
          <a:xfrm flipH="1" flipV="1">
            <a:off x="6286512" y="2321711"/>
            <a:ext cx="589744" cy="17494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>
            <a:stCxn id="42" idx="1"/>
            <a:endCxn id="25" idx="3"/>
          </p:cNvCxnSpPr>
          <p:nvPr/>
        </p:nvCxnSpPr>
        <p:spPr>
          <a:xfrm flipH="1">
            <a:off x="6215074" y="4071126"/>
            <a:ext cx="661182" cy="11761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7000892" y="3789040"/>
            <a:ext cx="21431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temperature</a:t>
            </a:r>
          </a:p>
          <a:p>
            <a:r>
              <a:rPr lang="en-US" altLang="ja-JP" sz="2400" dirty="0" smtClean="0"/>
              <a:t>at the end of </a:t>
            </a:r>
          </a:p>
          <a:p>
            <a:r>
              <a:rPr lang="en-US" altLang="ja-JP" sz="2400" dirty="0" smtClean="0"/>
              <a:t>the </a:t>
            </a:r>
            <a:r>
              <a:rPr kumimoji="1" lang="en-US" altLang="ja-JP" sz="2400" dirty="0" smtClean="0"/>
              <a:t>targets by </a:t>
            </a:r>
          </a:p>
          <a:p>
            <a:r>
              <a:rPr lang="en-US" altLang="ja-JP" sz="2400" dirty="0" smtClean="0"/>
              <a:t>thermocouples</a:t>
            </a:r>
          </a:p>
          <a:p>
            <a:r>
              <a:rPr kumimoji="1" lang="en-US" altLang="ja-JP" sz="2400" dirty="0" smtClean="0"/>
              <a:t>and infrared camera</a:t>
            </a:r>
            <a:endParaRPr kumimoji="1" lang="ja-JP" altLang="en-US" sz="2400" dirty="0"/>
          </a:p>
        </p:txBody>
      </p:sp>
      <p:sp>
        <p:nvSpPr>
          <p:cNvPr id="42" name="左中かっこ 41"/>
          <p:cNvSpPr/>
          <p:nvPr/>
        </p:nvSpPr>
        <p:spPr>
          <a:xfrm>
            <a:off x="6876256" y="2059708"/>
            <a:ext cx="267512" cy="402283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000892" y="1916832"/>
            <a:ext cx="21431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positrons from</a:t>
            </a:r>
          </a:p>
          <a:p>
            <a:r>
              <a:rPr lang="en-US" altLang="ja-JP" sz="2400" dirty="0" smtClean="0"/>
              <a:t>the target</a:t>
            </a:r>
          </a:p>
          <a:p>
            <a:r>
              <a:rPr kumimoji="1" lang="en-US" altLang="ja-JP" sz="2400" dirty="0" smtClean="0"/>
              <a:t>momentum</a:t>
            </a:r>
          </a:p>
          <a:p>
            <a:r>
              <a:rPr lang="en-US" altLang="ja-JP" sz="2400" dirty="0" smtClean="0"/>
              <a:t>analyzed</a:t>
            </a:r>
            <a:endParaRPr kumimoji="1" lang="ja-JP" altLang="en-US" sz="24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286248" y="1857364"/>
            <a:ext cx="311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Symbol" pitchFamily="18" charset="2"/>
              </a:rPr>
              <a:t>g</a:t>
            </a:r>
            <a:endParaRPr kumimoji="1" lang="ja-JP" altLang="en-US" sz="2400" dirty="0">
              <a:latin typeface="Symbol" pitchFamily="18" charset="2"/>
            </a:endParaRPr>
          </a:p>
        </p:txBody>
      </p:sp>
      <p:cxnSp>
        <p:nvCxnSpPr>
          <p:cNvPr id="17" name="直線矢印コネクタ 16"/>
          <p:cNvCxnSpPr>
            <a:stCxn id="27" idx="0"/>
          </p:cNvCxnSpPr>
          <p:nvPr/>
        </p:nvCxnSpPr>
        <p:spPr>
          <a:xfrm flipV="1">
            <a:off x="4441900" y="5568751"/>
            <a:ext cx="630166" cy="3805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27" idx="0"/>
            <a:endCxn id="7" idx="2"/>
          </p:cNvCxnSpPr>
          <p:nvPr/>
        </p:nvCxnSpPr>
        <p:spPr>
          <a:xfrm flipV="1">
            <a:off x="4441900" y="2643182"/>
            <a:ext cx="1273108" cy="33060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Data taken in 2010 September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412776"/>
            <a:ext cx="8686800" cy="5184576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e+ yield</a:t>
            </a:r>
          </a:p>
          <a:p>
            <a:pPr lvl="1"/>
            <a:r>
              <a:rPr lang="en-US" altLang="ja-JP" dirty="0" smtClean="0"/>
              <a:t>hybrid(on/off), conventional </a:t>
            </a:r>
          </a:p>
          <a:p>
            <a:pPr lvl="2"/>
            <a:r>
              <a:rPr kumimoji="1" lang="en-US" altLang="ja-JP" dirty="0" smtClean="0"/>
              <a:t>1.75mm, 3.5mm, 5.25mm, 8mm, 18mm</a:t>
            </a:r>
          </a:p>
          <a:p>
            <a:r>
              <a:rPr lang="en-US" altLang="ja-JP" dirty="0" smtClean="0"/>
              <a:t>Temperature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back end of 8mm</a:t>
            </a:r>
            <a:r>
              <a:rPr lang="ja-JP" altLang="en-US" dirty="0" err="1" smtClean="0"/>
              <a:t>，</a:t>
            </a:r>
            <a:r>
              <a:rPr lang="en-US" altLang="ja-JP" dirty="0" smtClean="0"/>
              <a:t>18mm thick amorphous target</a:t>
            </a:r>
          </a:p>
          <a:p>
            <a:pPr lvl="1"/>
            <a:r>
              <a:rPr lang="en-US" altLang="ja-JP" dirty="0" smtClean="0"/>
              <a:t>hybrid(on/off), conventional</a:t>
            </a:r>
          </a:p>
          <a:p>
            <a:pPr lvl="2"/>
            <a:r>
              <a:rPr lang="en-US" altLang="ja-JP" dirty="0" smtClean="0"/>
              <a:t>bunch/bunch,,, 1Hz     ~ 1nc/bunch</a:t>
            </a:r>
          </a:p>
          <a:p>
            <a:pPr lvl="2"/>
            <a:r>
              <a:rPr lang="en-US" altLang="ja-JP" dirty="0" smtClean="0"/>
              <a:t>equilibrium         25Hz</a:t>
            </a:r>
          </a:p>
          <a:p>
            <a:r>
              <a:rPr kumimoji="1" lang="en-US" altLang="ja-JP" dirty="0" smtClean="0"/>
              <a:t>beam profile,,,,,,, picture taken at</a:t>
            </a:r>
          </a:p>
          <a:p>
            <a:pPr lvl="1"/>
            <a:r>
              <a:rPr lang="en-US" altLang="ja-JP" dirty="0" smtClean="0"/>
              <a:t>surface of the crystal </a:t>
            </a:r>
          </a:p>
          <a:p>
            <a:pPr lvl="1"/>
            <a:r>
              <a:rPr kumimoji="1" lang="en-US" altLang="ja-JP" dirty="0" smtClean="0"/>
              <a:t>surface of amorphous target</a:t>
            </a:r>
          </a:p>
          <a:p>
            <a:pPr lvl="2"/>
            <a:r>
              <a:rPr kumimoji="1" lang="en-US" altLang="ja-JP" dirty="0" smtClean="0"/>
              <a:t>conventional, hybrid (sweep on/off)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3617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takahasi\My Documents\ILC\PosiPol\new-positron\KEK09-setup\2010Jan-data\h-sca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357430"/>
            <a:ext cx="3824750" cy="3643338"/>
          </a:xfrm>
          <a:prstGeom prst="rect">
            <a:avLst/>
          </a:prstGeom>
          <a:noFill/>
        </p:spPr>
      </p:pic>
      <p:sp>
        <p:nvSpPr>
          <p:cNvPr id="6" name="テキスト ボックス 5"/>
          <p:cNvSpPr txBox="1"/>
          <p:nvPr/>
        </p:nvSpPr>
        <p:spPr>
          <a:xfrm rot="16200000">
            <a:off x="-752814" y="3896030"/>
            <a:ext cx="2589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positron yield (</a:t>
            </a:r>
            <a:r>
              <a:rPr kumimoji="1" lang="en-US" altLang="ja-JP" dirty="0" err="1" smtClean="0"/>
              <a:t>arb</a:t>
            </a:r>
            <a:r>
              <a:rPr kumimoji="1" lang="en-US" altLang="ja-JP" dirty="0" smtClean="0"/>
              <a:t>. unit)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71538" y="5929330"/>
            <a:ext cx="3147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angle of crystal </a:t>
            </a:r>
            <a:r>
              <a:rPr kumimoji="1" lang="en-US" altLang="ja-JP" dirty="0" err="1" smtClean="0"/>
              <a:t>w.r.t</a:t>
            </a:r>
            <a:r>
              <a:rPr kumimoji="1" lang="en-US" altLang="ja-JP" dirty="0" smtClean="0"/>
              <a:t>. beam (</a:t>
            </a:r>
            <a:r>
              <a:rPr kumimoji="1" lang="en-US" altLang="ja-JP" dirty="0" err="1" smtClean="0"/>
              <a:t>mr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000232" y="1845222"/>
            <a:ext cx="205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rot. in vertical  plain</a:t>
            </a:r>
            <a:endParaRPr kumimoji="1" lang="ja-JP" altLang="en-US" dirty="0"/>
          </a:p>
        </p:txBody>
      </p:sp>
      <p:sp>
        <p:nvSpPr>
          <p:cNvPr id="11" name="円/楕円 10"/>
          <p:cNvSpPr/>
          <p:nvPr/>
        </p:nvSpPr>
        <p:spPr>
          <a:xfrm rot="1544364">
            <a:off x="4464061" y="1197556"/>
            <a:ext cx="357190" cy="571504"/>
          </a:xfrm>
          <a:prstGeom prst="ellipse">
            <a:avLst/>
          </a:prstGeom>
          <a:scene3d>
            <a:camera prst="orthographicFront">
              <a:rot lat="0" lon="21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弧 14"/>
          <p:cNvSpPr/>
          <p:nvPr/>
        </p:nvSpPr>
        <p:spPr>
          <a:xfrm rot="13120370">
            <a:off x="4234303" y="694443"/>
            <a:ext cx="1040597" cy="1342138"/>
          </a:xfrm>
          <a:prstGeom prst="arc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矢印コネクタ 17"/>
          <p:cNvCxnSpPr/>
          <p:nvPr/>
        </p:nvCxnSpPr>
        <p:spPr>
          <a:xfrm rot="10800000">
            <a:off x="3857620" y="1434100"/>
            <a:ext cx="2428892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5214942" y="114834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</a:t>
            </a:r>
            <a:endParaRPr kumimoji="1" lang="ja-JP" altLang="en-US" dirty="0"/>
          </a:p>
        </p:txBody>
      </p:sp>
      <p:sp>
        <p:nvSpPr>
          <p:cNvPr id="26" name="正方形/長方形 25"/>
          <p:cNvSpPr/>
          <p:nvPr/>
        </p:nvSpPr>
        <p:spPr>
          <a:xfrm>
            <a:off x="1214414" y="1148348"/>
            <a:ext cx="35719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2428860" y="1219786"/>
            <a:ext cx="114300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sweep </a:t>
            </a:r>
            <a:r>
              <a:rPr kumimoji="1" lang="en-US" altLang="ja-JP" dirty="0" err="1" smtClean="0"/>
              <a:t>mag</a:t>
            </a:r>
            <a:endParaRPr kumimoji="1" lang="ja-JP" altLang="en-US" dirty="0"/>
          </a:p>
        </p:txBody>
      </p:sp>
      <p:sp>
        <p:nvSpPr>
          <p:cNvPr id="29" name="フリーフォーム 28"/>
          <p:cNvSpPr/>
          <p:nvPr/>
        </p:nvSpPr>
        <p:spPr>
          <a:xfrm>
            <a:off x="1857356" y="1434100"/>
            <a:ext cx="2035629" cy="381000"/>
          </a:xfrm>
          <a:custGeom>
            <a:avLst/>
            <a:gdLst>
              <a:gd name="connsiteX0" fmla="*/ 2035629 w 2035629"/>
              <a:gd name="connsiteY0" fmla="*/ 0 h 381000"/>
              <a:gd name="connsiteX1" fmla="*/ 740229 w 2035629"/>
              <a:gd name="connsiteY1" fmla="*/ 97971 h 381000"/>
              <a:gd name="connsiteX2" fmla="*/ 0 w 2035629"/>
              <a:gd name="connsiteY2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35629" h="381000">
                <a:moveTo>
                  <a:pt x="2035629" y="0"/>
                </a:moveTo>
                <a:cubicBezTo>
                  <a:pt x="1557564" y="17235"/>
                  <a:pt x="1079500" y="34471"/>
                  <a:pt x="740229" y="97971"/>
                </a:cubicBezTo>
                <a:cubicBezTo>
                  <a:pt x="400958" y="161471"/>
                  <a:pt x="200479" y="271235"/>
                  <a:pt x="0" y="381000"/>
                </a:cubicBezTo>
              </a:path>
            </a:pathLst>
          </a:cu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" name="直線矢印コネクタ 31"/>
          <p:cNvCxnSpPr/>
          <p:nvPr/>
        </p:nvCxnSpPr>
        <p:spPr>
          <a:xfrm rot="10800000">
            <a:off x="1571604" y="1434100"/>
            <a:ext cx="2786078" cy="158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857224" y="185736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8 </a:t>
            </a:r>
            <a:r>
              <a:rPr kumimoji="1" lang="en-US" altLang="ja-JP" dirty="0" smtClean="0"/>
              <a:t>mm</a:t>
            </a:r>
            <a:endParaRPr kumimoji="1" lang="ja-JP" altLang="en-US" dirty="0"/>
          </a:p>
        </p:txBody>
      </p:sp>
      <p:cxnSp>
        <p:nvCxnSpPr>
          <p:cNvPr id="38" name="直線矢印コネクタ 37"/>
          <p:cNvCxnSpPr/>
          <p:nvPr/>
        </p:nvCxnSpPr>
        <p:spPr>
          <a:xfrm rot="10800000" flipV="1">
            <a:off x="3571868" y="1643050"/>
            <a:ext cx="642942" cy="500066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タイトル 24"/>
          <p:cNvSpPr>
            <a:spLocks noGrp="1"/>
          </p:cNvSpPr>
          <p:nvPr>
            <p:ph type="title" idx="4294967295"/>
          </p:nvPr>
        </p:nvSpPr>
        <p:spPr>
          <a:xfrm>
            <a:off x="428596" y="0"/>
            <a:ext cx="8229600" cy="654032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R</a:t>
            </a:r>
            <a:r>
              <a:rPr kumimoji="1" lang="en-US" altLang="ja-JP" dirty="0" err="1" smtClean="0"/>
              <a:t>ocking</a:t>
            </a:r>
            <a:r>
              <a:rPr kumimoji="1" lang="en-US" altLang="ja-JP" dirty="0" smtClean="0"/>
              <a:t> curve</a:t>
            </a:r>
            <a:endParaRPr kumimoji="1" lang="ja-JP" altLang="en-US" dirty="0"/>
          </a:p>
        </p:txBody>
      </p:sp>
      <p:graphicFrame>
        <p:nvGraphicFramePr>
          <p:cNvPr id="28" name="オブジェクト 27"/>
          <p:cNvGraphicFramePr>
            <a:graphicFrameLocks noChangeAspect="1"/>
          </p:cNvGraphicFramePr>
          <p:nvPr/>
        </p:nvGraphicFramePr>
        <p:xfrm>
          <a:off x="5643570" y="2928934"/>
          <a:ext cx="176212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6" name="Equation" r:id="rId5" imgW="939600" imgH="457200" progId="Equation.DSMT4">
                  <p:embed/>
                </p:oleObj>
              </mc:Choice>
              <mc:Fallback>
                <p:oleObj name="Equation" r:id="rId5" imgW="939600" imgH="4572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70" y="2928934"/>
                        <a:ext cx="1762125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4491800" y="1928802"/>
          <a:ext cx="4652200" cy="97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7" name="Equation" r:id="rId7" imgW="3251160" imgH="482400" progId="Equation.DSMT4">
                  <p:embed/>
                </p:oleObj>
              </mc:Choice>
              <mc:Fallback>
                <p:oleObj name="Equation" r:id="rId7" imgW="3251160" imgH="4824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1800" y="1928802"/>
                        <a:ext cx="4652200" cy="976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テキスト ボックス 29"/>
          <p:cNvSpPr txBox="1"/>
          <p:nvPr/>
        </p:nvSpPr>
        <p:spPr>
          <a:xfrm>
            <a:off x="4786314" y="6072206"/>
            <a:ext cx="3674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same for horizontal rotation</a:t>
            </a:r>
            <a:endParaRPr kumimoji="1" lang="ja-JP" altLang="en-US" sz="2400" dirty="0"/>
          </a:p>
        </p:txBody>
      </p:sp>
      <p:sp>
        <p:nvSpPr>
          <p:cNvPr id="22" name="テキスト ボックス 21"/>
          <p:cNvSpPr txBox="1"/>
          <p:nvPr/>
        </p:nvSpPr>
        <p:spPr>
          <a:xfrm rot="19301077">
            <a:off x="380327" y="3641779"/>
            <a:ext cx="40350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i="1" dirty="0" smtClean="0">
                <a:solidFill>
                  <a:srgbClr val="FFC000">
                    <a:alpha val="20000"/>
                  </a:srgb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Preliminary</a:t>
            </a:r>
            <a:endParaRPr kumimoji="1" lang="ja-JP" altLang="en-US" sz="6000" i="1" dirty="0">
              <a:solidFill>
                <a:srgbClr val="FFC000">
                  <a:alpha val="20000"/>
                </a:srgb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 rot="16200000" flipV="1">
            <a:off x="1994968" y="4148644"/>
            <a:ext cx="2459069" cy="196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642910" y="5357826"/>
            <a:ext cx="414340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3286116" y="3643314"/>
            <a:ext cx="14857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factor </a:t>
            </a:r>
            <a:r>
              <a:rPr kumimoji="1" lang="en-US" altLang="ja-JP" sz="2400" dirty="0" smtClean="0"/>
              <a:t>3</a:t>
            </a:r>
            <a:r>
              <a:rPr kumimoji="1" lang="en-US" altLang="ja-JP" dirty="0" smtClean="0"/>
              <a:t> </a:t>
            </a:r>
          </a:p>
          <a:p>
            <a:r>
              <a:rPr lang="en-US" altLang="ja-JP" dirty="0" smtClean="0"/>
              <a:t>enhancement</a:t>
            </a:r>
            <a:endParaRPr kumimoji="1" lang="ja-JP" altLang="en-US" dirty="0"/>
          </a:p>
        </p:txBody>
      </p:sp>
      <p:cxnSp>
        <p:nvCxnSpPr>
          <p:cNvPr id="39" name="直線矢印コネクタ 38"/>
          <p:cNvCxnSpPr/>
          <p:nvPr/>
        </p:nvCxnSpPr>
        <p:spPr>
          <a:xfrm rot="10800000">
            <a:off x="4429124" y="4357694"/>
            <a:ext cx="107157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5786446" y="4357694"/>
            <a:ext cx="27580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it was 1.2 in 2009 Sep data</a:t>
            </a:r>
          </a:p>
          <a:p>
            <a:r>
              <a:rPr lang="en-US" altLang="ja-JP" dirty="0" smtClean="0"/>
              <a:t>we found the detector was </a:t>
            </a:r>
          </a:p>
          <a:p>
            <a:r>
              <a:rPr kumimoji="1" lang="en-US" altLang="ja-JP" dirty="0" smtClean="0"/>
              <a:t>saturated in previous exp.</a:t>
            </a:r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1097</TotalTime>
  <Words>846</Words>
  <Application>Microsoft Office PowerPoint</Application>
  <PresentationFormat>画面に合わせる (4:3)</PresentationFormat>
  <Paragraphs>269</Paragraphs>
  <Slides>26</Slides>
  <Notes>26</Notes>
  <HiddenSlides>0</HiddenSlides>
  <MMClips>0</MMClips>
  <ScaleCrop>false</ScaleCrop>
  <HeadingPairs>
    <vt:vector size="6" baseType="variant">
      <vt:variant>
        <vt:lpstr>テーマ</vt:lpstr>
      </vt:variant>
      <vt:variant>
        <vt:i4>2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29" baseType="lpstr">
      <vt:lpstr>Office テーマ</vt:lpstr>
      <vt:lpstr>1_Office テーマ</vt:lpstr>
      <vt:lpstr>Equation</vt:lpstr>
      <vt:lpstr>Status of  Hybrid target R&amp;D at KEK-LINAC</vt:lpstr>
      <vt:lpstr>Hybrid target for positron source</vt:lpstr>
      <vt:lpstr>experimental site  KEKB LINAC</vt:lpstr>
      <vt:lpstr>Setup</vt:lpstr>
      <vt:lpstr>pictures</vt:lpstr>
      <vt:lpstr>pictures</vt:lpstr>
      <vt:lpstr>The data</vt:lpstr>
      <vt:lpstr>Data taken in 2010 September </vt:lpstr>
      <vt:lpstr>Rocking curve</vt:lpstr>
      <vt:lpstr>e+ yield</vt:lpstr>
      <vt:lpstr>momentum dependence</vt:lpstr>
      <vt:lpstr>Temperature measurement  w/ thermocouples</vt:lpstr>
      <vt:lpstr>Example of Temperature Measurement</vt:lpstr>
      <vt:lpstr>T vs total energy deposit</vt:lpstr>
      <vt:lpstr>single bunch  temperature rise </vt:lpstr>
      <vt:lpstr>ΔT　measurements</vt:lpstr>
      <vt:lpstr>beam profile</vt:lpstr>
      <vt:lpstr>beam profile </vt:lpstr>
      <vt:lpstr>summary</vt:lpstr>
      <vt:lpstr>outlook</vt:lpstr>
      <vt:lpstr>Channeling Radiation </vt:lpstr>
      <vt:lpstr>KEKB LINAC</vt:lpstr>
      <vt:lpstr>Around the crystal target</vt:lpstr>
      <vt:lpstr>Set up Site Looking up from Down stream</vt:lpstr>
      <vt:lpstr>e+ yield</vt:lpstr>
      <vt:lpstr>e+ yield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 Report of Hybrid Target Beam at KEKB</dc:title>
  <dc:creator>高橋　徹</dc:creator>
  <cp:lastModifiedBy>takahasi</cp:lastModifiedBy>
  <cp:revision>127</cp:revision>
  <dcterms:created xsi:type="dcterms:W3CDTF">2009-10-05T07:01:37Z</dcterms:created>
  <dcterms:modified xsi:type="dcterms:W3CDTF">2010-10-20T13:33:11Z</dcterms:modified>
</cp:coreProperties>
</file>