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ppt/diagrams/colors1.xml" ContentType="application/vnd.openxmlformats-officedocument.drawingml.diagramColor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diagrams/layout1.xml" ContentType="application/vnd.openxmlformats-officedocument.drawingml.diagramLayout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oleObject2.bin" ContentType="application/vnd.openxmlformats-officedocument.oleObject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Default Extension="wmf" ContentType="image/x-wmf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notesSlides/notesSlide10.xml" ContentType="application/vnd.openxmlformats-officedocument.presentationml.notesSlide+xml"/>
  <Override PartName="/ppt/slides/slide53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6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embeddings/oleObject1.bin" ContentType="application/vnd.openxmlformats-officedocument.oleObject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  <p:sldMasterId id="2147484290" r:id="rId2"/>
  </p:sldMasterIdLst>
  <p:notesMasterIdLst>
    <p:notesMasterId r:id="rId66"/>
  </p:notesMasterIdLst>
  <p:handoutMasterIdLst>
    <p:handoutMasterId r:id="rId67"/>
  </p:handoutMasterIdLst>
  <p:sldIdLst>
    <p:sldId id="299" r:id="rId3"/>
    <p:sldId id="754" r:id="rId4"/>
    <p:sldId id="301" r:id="rId5"/>
    <p:sldId id="302" r:id="rId6"/>
    <p:sldId id="659" r:id="rId7"/>
    <p:sldId id="755" r:id="rId8"/>
    <p:sldId id="590" r:id="rId9"/>
    <p:sldId id="667" r:id="rId10"/>
    <p:sldId id="741" r:id="rId11"/>
    <p:sldId id="796" r:id="rId12"/>
    <p:sldId id="795" r:id="rId13"/>
    <p:sldId id="767" r:id="rId14"/>
    <p:sldId id="713" r:id="rId15"/>
    <p:sldId id="756" r:id="rId16"/>
    <p:sldId id="797" r:id="rId17"/>
    <p:sldId id="798" r:id="rId18"/>
    <p:sldId id="799" r:id="rId19"/>
    <p:sldId id="800" r:id="rId20"/>
    <p:sldId id="801" r:id="rId21"/>
    <p:sldId id="678" r:id="rId22"/>
    <p:sldId id="802" r:id="rId23"/>
    <p:sldId id="768" r:id="rId24"/>
    <p:sldId id="772" r:id="rId25"/>
    <p:sldId id="766" r:id="rId26"/>
    <p:sldId id="700" r:id="rId27"/>
    <p:sldId id="701" r:id="rId28"/>
    <p:sldId id="748" r:id="rId29"/>
    <p:sldId id="749" r:id="rId30"/>
    <p:sldId id="750" r:id="rId31"/>
    <p:sldId id="770" r:id="rId32"/>
    <p:sldId id="769" r:id="rId33"/>
    <p:sldId id="702" r:id="rId34"/>
    <p:sldId id="773" r:id="rId35"/>
    <p:sldId id="687" r:id="rId36"/>
    <p:sldId id="686" r:id="rId37"/>
    <p:sldId id="333" r:id="rId38"/>
    <p:sldId id="775" r:id="rId39"/>
    <p:sldId id="739" r:id="rId40"/>
    <p:sldId id="691" r:id="rId41"/>
    <p:sldId id="737" r:id="rId42"/>
    <p:sldId id="526" r:id="rId43"/>
    <p:sldId id="688" r:id="rId44"/>
    <p:sldId id="720" r:id="rId45"/>
    <p:sldId id="689" r:id="rId46"/>
    <p:sldId id="788" r:id="rId47"/>
    <p:sldId id="789" r:id="rId48"/>
    <p:sldId id="778" r:id="rId49"/>
    <p:sldId id="779" r:id="rId50"/>
    <p:sldId id="790" r:id="rId51"/>
    <p:sldId id="791" r:id="rId52"/>
    <p:sldId id="784" r:id="rId53"/>
    <p:sldId id="793" r:id="rId54"/>
    <p:sldId id="794" r:id="rId55"/>
    <p:sldId id="792" r:id="rId56"/>
    <p:sldId id="745" r:id="rId57"/>
    <p:sldId id="337" r:id="rId58"/>
    <p:sldId id="727" r:id="rId59"/>
    <p:sldId id="730" r:id="rId60"/>
    <p:sldId id="572" r:id="rId61"/>
    <p:sldId id="571" r:id="rId62"/>
    <p:sldId id="731" r:id="rId63"/>
    <p:sldId id="733" r:id="rId64"/>
    <p:sldId id="729" r:id="rId65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1pPr>
    <a:lvl2pPr marL="4572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2pPr>
    <a:lvl3pPr marL="9144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3pPr>
    <a:lvl4pPr marL="13716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4pPr>
    <a:lvl5pPr marL="18288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5pPr>
    <a:lvl6pPr marL="22860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6pPr>
    <a:lvl7pPr marL="27432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7pPr>
    <a:lvl8pPr marL="32004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8pPr>
    <a:lvl9pPr marL="36576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C9DA2B"/>
    <a:srgbClr val="23346C"/>
    <a:srgbClr val="CCFF33"/>
    <a:srgbClr val="339966"/>
    <a:srgbClr val="6600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淡色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A107856-5554-42FB-B03E-39F5DBC370BA}" styleName="中間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間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5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2.xml"/><Relationship Id="rId60" Type="http://schemas.openxmlformats.org/officeDocument/2006/relationships/slide" Target="slides/slide58.xml"/><Relationship Id="rId39" Type="http://schemas.openxmlformats.org/officeDocument/2006/relationships/slide" Target="slides/slide37.xml"/><Relationship Id="rId70" Type="http://schemas.openxmlformats.org/officeDocument/2006/relationships/viewProps" Target="viewProps.xml"/><Relationship Id="rId7" Type="http://schemas.openxmlformats.org/officeDocument/2006/relationships/slide" Target="slides/slide5.xml"/><Relationship Id="rId43" Type="http://schemas.openxmlformats.org/officeDocument/2006/relationships/slide" Target="slides/slide41.xml"/><Relationship Id="rId25" Type="http://schemas.openxmlformats.org/officeDocument/2006/relationships/slide" Target="slides/slide23.xml"/><Relationship Id="rId10" Type="http://schemas.openxmlformats.org/officeDocument/2006/relationships/slide" Target="slides/slide8.xml"/><Relationship Id="rId50" Type="http://schemas.openxmlformats.org/officeDocument/2006/relationships/slide" Target="slides/slide48.xml"/><Relationship Id="rId63" Type="http://schemas.openxmlformats.org/officeDocument/2006/relationships/slide" Target="slides/slide61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27" Type="http://schemas.openxmlformats.org/officeDocument/2006/relationships/slide" Target="slides/slide25.xml"/><Relationship Id="rId71" Type="http://schemas.openxmlformats.org/officeDocument/2006/relationships/theme" Target="theme/theme1.xml"/><Relationship Id="rId14" Type="http://schemas.openxmlformats.org/officeDocument/2006/relationships/slide" Target="slides/slide12.xml"/><Relationship Id="rId4" Type="http://schemas.openxmlformats.org/officeDocument/2006/relationships/slide" Target="slides/slide2.xml"/><Relationship Id="rId28" Type="http://schemas.openxmlformats.org/officeDocument/2006/relationships/slide" Target="slides/slide26.xml"/><Relationship Id="rId45" Type="http://schemas.openxmlformats.org/officeDocument/2006/relationships/slide" Target="slides/slide43.xml"/><Relationship Id="rId58" Type="http://schemas.openxmlformats.org/officeDocument/2006/relationships/slide" Target="slides/slide56.xml"/><Relationship Id="rId42" Type="http://schemas.openxmlformats.org/officeDocument/2006/relationships/slide" Target="slides/slide40.xml"/><Relationship Id="rId6" Type="http://schemas.openxmlformats.org/officeDocument/2006/relationships/slide" Target="slides/slide4.xml"/><Relationship Id="rId49" Type="http://schemas.openxmlformats.org/officeDocument/2006/relationships/slide" Target="slides/slide47.xml"/><Relationship Id="rId44" Type="http://schemas.openxmlformats.org/officeDocument/2006/relationships/slide" Target="slides/slide42.xml"/><Relationship Id="rId69" Type="http://schemas.openxmlformats.org/officeDocument/2006/relationships/presProps" Target="presProps.xml"/><Relationship Id="rId19" Type="http://schemas.openxmlformats.org/officeDocument/2006/relationships/slide" Target="slides/slide17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46" Type="http://schemas.openxmlformats.org/officeDocument/2006/relationships/slide" Target="slides/slide44.xml"/><Relationship Id="rId57" Type="http://schemas.openxmlformats.org/officeDocument/2006/relationships/slide" Target="slides/slide55.xml"/><Relationship Id="rId59" Type="http://schemas.openxmlformats.org/officeDocument/2006/relationships/slide" Target="slides/slide57.xml"/><Relationship Id="rId35" Type="http://schemas.openxmlformats.org/officeDocument/2006/relationships/slide" Target="slides/slide33.xml"/><Relationship Id="rId51" Type="http://schemas.openxmlformats.org/officeDocument/2006/relationships/slide" Target="slides/slide49.xml"/><Relationship Id="rId55" Type="http://schemas.openxmlformats.org/officeDocument/2006/relationships/slide" Target="slides/slide53.xml"/><Relationship Id="rId31" Type="http://schemas.openxmlformats.org/officeDocument/2006/relationships/slide" Target="slides/slide29.xml"/><Relationship Id="rId34" Type="http://schemas.openxmlformats.org/officeDocument/2006/relationships/slide" Target="slides/slide32.xml"/><Relationship Id="rId40" Type="http://schemas.openxmlformats.org/officeDocument/2006/relationships/slide" Target="slides/slide38.xml"/><Relationship Id="rId62" Type="http://schemas.openxmlformats.org/officeDocument/2006/relationships/slide" Target="slides/slide60.xml"/><Relationship Id="rId66" Type="http://schemas.openxmlformats.org/officeDocument/2006/relationships/notesMaster" Target="notesMasters/notesMaster1.xml"/><Relationship Id="rId36" Type="http://schemas.openxmlformats.org/officeDocument/2006/relationships/slide" Target="slides/slide34.xml"/><Relationship Id="rId7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47" Type="http://schemas.openxmlformats.org/officeDocument/2006/relationships/slide" Target="slides/slide45.xml"/><Relationship Id="rId56" Type="http://schemas.openxmlformats.org/officeDocument/2006/relationships/slide" Target="slides/slide54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2" Type="http://schemas.openxmlformats.org/officeDocument/2006/relationships/slide" Target="slides/slide50.xml"/><Relationship Id="rId65" Type="http://schemas.openxmlformats.org/officeDocument/2006/relationships/slide" Target="slides/slide63.xml"/><Relationship Id="rId67" Type="http://schemas.openxmlformats.org/officeDocument/2006/relationships/handoutMaster" Target="handoutMasters/handoutMaster1.xml"/><Relationship Id="rId54" Type="http://schemas.openxmlformats.org/officeDocument/2006/relationships/slide" Target="slides/slide52.xml"/><Relationship Id="rId12" Type="http://schemas.openxmlformats.org/officeDocument/2006/relationships/slide" Target="slides/slide10.xml"/><Relationship Id="rId3" Type="http://schemas.openxmlformats.org/officeDocument/2006/relationships/slide" Target="slides/slide1.xml"/><Relationship Id="rId23" Type="http://schemas.openxmlformats.org/officeDocument/2006/relationships/slide" Target="slides/slide21.xml"/><Relationship Id="rId61" Type="http://schemas.openxmlformats.org/officeDocument/2006/relationships/slide" Target="slides/slide59.xml"/><Relationship Id="rId53" Type="http://schemas.openxmlformats.org/officeDocument/2006/relationships/slide" Target="slides/slide51.xml"/><Relationship Id="rId26" Type="http://schemas.openxmlformats.org/officeDocument/2006/relationships/slide" Target="slides/slide24.xml"/><Relationship Id="rId30" Type="http://schemas.openxmlformats.org/officeDocument/2006/relationships/slide" Target="slides/slide28.xml"/><Relationship Id="rId11" Type="http://schemas.openxmlformats.org/officeDocument/2006/relationships/slide" Target="slides/slide9.xml"/><Relationship Id="rId68" Type="http://schemas.openxmlformats.org/officeDocument/2006/relationships/printerSettings" Target="printerSettings/printerSettings1.bin"/><Relationship Id="rId29" Type="http://schemas.openxmlformats.org/officeDocument/2006/relationships/slide" Target="slides/slide27.xml"/><Relationship Id="rId16" Type="http://schemas.openxmlformats.org/officeDocument/2006/relationships/slide" Target="slides/slide14.xml"/><Relationship Id="rId33" Type="http://schemas.openxmlformats.org/officeDocument/2006/relationships/slide" Target="slides/slide31.xml"/><Relationship Id="rId41" Type="http://schemas.openxmlformats.org/officeDocument/2006/relationships/slide" Target="slides/slide3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2" Type="http://schemas.openxmlformats.org/officeDocument/2006/relationships/slide" Target="slides/slide20.xml"/><Relationship Id="rId21" Type="http://schemas.openxmlformats.org/officeDocument/2006/relationships/slide" Target="slides/slide1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4D394A-EBFE-4D46-A5B7-EF700403E538}" type="doc">
      <dgm:prSet loTypeId="urn:microsoft.com/office/officeart/2005/8/layout/vList5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1FF6F07-281A-904F-A586-66E9661B7743}">
      <dgm:prSet phldrT="[Text]"/>
      <dgm:spPr>
        <a:solidFill>
          <a:srgbClr val="FF6600"/>
        </a:solidFill>
      </dgm:spPr>
      <dgm:t>
        <a:bodyPr/>
        <a:lstStyle/>
        <a:p>
          <a:r>
            <a:rPr lang="en-US" dirty="0" smtClean="0"/>
            <a:t>SCRF Technology</a:t>
          </a:r>
          <a:endParaRPr lang="en-US" dirty="0"/>
        </a:p>
      </dgm:t>
    </dgm:pt>
    <dgm:pt modelId="{78C68B81-BE2F-2B42-823B-622A1B9E7C85}" type="parTrans" cxnId="{AB47C5EF-A70E-D44B-BFD2-83F47236797E}">
      <dgm:prSet/>
      <dgm:spPr/>
      <dgm:t>
        <a:bodyPr/>
        <a:lstStyle/>
        <a:p>
          <a:endParaRPr lang="en-US"/>
        </a:p>
      </dgm:t>
    </dgm:pt>
    <dgm:pt modelId="{D8C93967-F0E1-344C-B4CB-9CF3BD0EB6EB}" type="sibTrans" cxnId="{AB47C5EF-A70E-D44B-BFD2-83F47236797E}">
      <dgm:prSet/>
      <dgm:spPr/>
      <dgm:t>
        <a:bodyPr/>
        <a:lstStyle/>
        <a:p>
          <a:endParaRPr lang="en-US"/>
        </a:p>
      </dgm:t>
    </dgm:pt>
    <dgm:pt modelId="{09461FC4-CA6A-D94D-B059-7DF8E707B40A}">
      <dgm:prSet phldrT="[Text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en-US" dirty="0" smtClean="0"/>
            <a:t>Regional expertise, global Industrialisation</a:t>
          </a:r>
          <a:endParaRPr lang="en-US" dirty="0"/>
        </a:p>
      </dgm:t>
    </dgm:pt>
    <dgm:pt modelId="{62B1D8F2-B596-CE49-B00C-B25C0AE11742}" type="parTrans" cxnId="{64D81CA6-4270-9D48-8E47-A51BA734007F}">
      <dgm:prSet/>
      <dgm:spPr/>
      <dgm:t>
        <a:bodyPr/>
        <a:lstStyle/>
        <a:p>
          <a:endParaRPr lang="en-US"/>
        </a:p>
      </dgm:t>
    </dgm:pt>
    <dgm:pt modelId="{BF7456FB-9BE1-9344-84ED-EBC2C4FC551C}" type="sibTrans" cxnId="{64D81CA6-4270-9D48-8E47-A51BA734007F}">
      <dgm:prSet/>
      <dgm:spPr/>
      <dgm:t>
        <a:bodyPr/>
        <a:lstStyle/>
        <a:p>
          <a:endParaRPr lang="en-US"/>
        </a:p>
      </dgm:t>
    </dgm:pt>
    <dgm:pt modelId="{57BCEB08-8C06-1A49-8BE9-2858A21DEA3B}">
      <dgm:prSet phldrT="[Text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en-US" dirty="0" smtClean="0"/>
            <a:t>Average accelerating gradient</a:t>
          </a:r>
          <a:endParaRPr lang="en-US" dirty="0"/>
        </a:p>
      </dgm:t>
    </dgm:pt>
    <dgm:pt modelId="{43A7560D-868E-3047-93A7-1E91D078EDB2}" type="parTrans" cxnId="{B7A76ED4-C3AE-9B47-8DAB-83EF52967A6D}">
      <dgm:prSet/>
      <dgm:spPr/>
      <dgm:t>
        <a:bodyPr/>
        <a:lstStyle/>
        <a:p>
          <a:endParaRPr lang="en-US"/>
        </a:p>
      </dgm:t>
    </dgm:pt>
    <dgm:pt modelId="{B5A2C92C-BEEF-C547-946A-3AE04C8C1183}" type="sibTrans" cxnId="{B7A76ED4-C3AE-9B47-8DAB-83EF52967A6D}">
      <dgm:prSet/>
      <dgm:spPr/>
      <dgm:t>
        <a:bodyPr/>
        <a:lstStyle/>
        <a:p>
          <a:endParaRPr lang="en-US"/>
        </a:p>
      </dgm:t>
    </dgm:pt>
    <dgm:pt modelId="{D71833DE-F386-B448-A911-C4778AB78BCD}">
      <dgm:prSet phldrT="[Text]"/>
      <dgm:spPr/>
      <dgm:t>
        <a:bodyPr/>
        <a:lstStyle/>
        <a:p>
          <a:r>
            <a:rPr lang="en-US" dirty="0" smtClean="0"/>
            <a:t>AD&amp;I (CFS)</a:t>
          </a:r>
          <a:endParaRPr lang="en-US" dirty="0"/>
        </a:p>
      </dgm:t>
    </dgm:pt>
    <dgm:pt modelId="{86CE4734-3819-DF4C-B2D2-241FAC09AB48}" type="parTrans" cxnId="{BBE654E0-202E-444C-9A6D-DBCEE4053223}">
      <dgm:prSet/>
      <dgm:spPr/>
      <dgm:t>
        <a:bodyPr/>
        <a:lstStyle/>
        <a:p>
          <a:endParaRPr lang="en-US"/>
        </a:p>
      </dgm:t>
    </dgm:pt>
    <dgm:pt modelId="{455F85CB-08D3-6D47-8907-FC728F0D45C1}" type="sibTrans" cxnId="{BBE654E0-202E-444C-9A6D-DBCEE4053223}">
      <dgm:prSet/>
      <dgm:spPr/>
      <dgm:t>
        <a:bodyPr/>
        <a:lstStyle/>
        <a:p>
          <a:endParaRPr lang="en-US"/>
        </a:p>
      </dgm:t>
    </dgm:pt>
    <dgm:pt modelId="{334F4DD3-3A51-9F45-8A7B-C840C7E26D7C}">
      <dgm:prSet phldrT="[Text]"/>
      <dgm:spPr/>
      <dgm:t>
        <a:bodyPr/>
        <a:lstStyle/>
        <a:p>
          <a:r>
            <a:rPr lang="en-US" dirty="0" smtClean="0"/>
            <a:t>Consolidation of baseline(s)</a:t>
          </a:r>
          <a:endParaRPr lang="en-US" dirty="0"/>
        </a:p>
      </dgm:t>
    </dgm:pt>
    <dgm:pt modelId="{D0F1D25E-772F-C342-B58F-E71416556AA1}" type="parTrans" cxnId="{0CD14CD3-0AE9-504F-8EB3-E8331B324B6A}">
      <dgm:prSet/>
      <dgm:spPr/>
      <dgm:t>
        <a:bodyPr/>
        <a:lstStyle/>
        <a:p>
          <a:endParaRPr lang="en-US"/>
        </a:p>
      </dgm:t>
    </dgm:pt>
    <dgm:pt modelId="{BBAA74CA-7B06-3445-B94E-6FD574CA0970}" type="sibTrans" cxnId="{0CD14CD3-0AE9-504F-8EB3-E8331B324B6A}">
      <dgm:prSet/>
      <dgm:spPr/>
      <dgm:t>
        <a:bodyPr/>
        <a:lstStyle/>
        <a:p>
          <a:endParaRPr lang="en-US"/>
        </a:p>
      </dgm:t>
    </dgm:pt>
    <dgm:pt modelId="{EF92F737-5EFF-E74D-99E0-F92823C09066}">
      <dgm:prSet phldrT="[Text]"/>
      <dgm:spPr/>
      <dgm:t>
        <a:bodyPr/>
        <a:lstStyle/>
        <a:p>
          <a:r>
            <a:rPr lang="en-US" dirty="0" smtClean="0"/>
            <a:t>Design choices (parameters, layout etc.)</a:t>
          </a:r>
          <a:endParaRPr lang="en-US" dirty="0"/>
        </a:p>
      </dgm:t>
    </dgm:pt>
    <dgm:pt modelId="{BE6911DD-43A3-F441-A19D-D157C0ED131E}" type="parTrans" cxnId="{C86D4A42-D49C-444F-B13B-780F9E1D94BB}">
      <dgm:prSet/>
      <dgm:spPr/>
      <dgm:t>
        <a:bodyPr/>
        <a:lstStyle/>
        <a:p>
          <a:endParaRPr lang="en-US"/>
        </a:p>
      </dgm:t>
    </dgm:pt>
    <dgm:pt modelId="{38DB5D6C-29B2-254B-A7C6-3BE0EDA8D9DE}" type="sibTrans" cxnId="{C86D4A42-D49C-444F-B13B-780F9E1D94BB}">
      <dgm:prSet/>
      <dgm:spPr/>
      <dgm:t>
        <a:bodyPr/>
        <a:lstStyle/>
        <a:p>
          <a:endParaRPr lang="en-US"/>
        </a:p>
      </dgm:t>
    </dgm:pt>
    <dgm:pt modelId="{75D7DBD5-96DE-974F-91EA-22F5EF4F51CA}">
      <dgm:prSet phldrT="[Text]"/>
      <dgm:spPr/>
      <dgm:t>
        <a:bodyPr/>
        <a:lstStyle/>
        <a:p>
          <a:r>
            <a:rPr lang="en-US" dirty="0" smtClean="0"/>
            <a:t>Cost &amp; Schedule</a:t>
          </a:r>
          <a:endParaRPr lang="en-US" dirty="0"/>
        </a:p>
      </dgm:t>
    </dgm:pt>
    <dgm:pt modelId="{DEF624B2-AD91-7245-9CE2-FDA44D063F77}" type="parTrans" cxnId="{08CA6A11-59CB-E248-804C-AFDD70A9CE64}">
      <dgm:prSet/>
      <dgm:spPr/>
      <dgm:t>
        <a:bodyPr/>
        <a:lstStyle/>
        <a:p>
          <a:endParaRPr lang="en-US"/>
        </a:p>
      </dgm:t>
    </dgm:pt>
    <dgm:pt modelId="{9B742223-787E-AC41-A0D6-7AE63891AB21}" type="sibTrans" cxnId="{08CA6A11-59CB-E248-804C-AFDD70A9CE64}">
      <dgm:prSet/>
      <dgm:spPr/>
      <dgm:t>
        <a:bodyPr/>
        <a:lstStyle/>
        <a:p>
          <a:endParaRPr lang="en-US"/>
        </a:p>
      </dgm:t>
    </dgm:pt>
    <dgm:pt modelId="{3E55D187-BADB-5547-AD50-A4698E24C29C}">
      <dgm:prSet phldrT="[Text]"/>
      <dgm:spPr/>
      <dgm:t>
        <a:bodyPr/>
        <a:lstStyle/>
        <a:p>
          <a:r>
            <a:rPr lang="en-US" dirty="0" smtClean="0"/>
            <a:t>ICET (schedule tool)</a:t>
          </a:r>
          <a:endParaRPr lang="en-US" dirty="0"/>
        </a:p>
      </dgm:t>
    </dgm:pt>
    <dgm:pt modelId="{863E5B56-E30E-804B-9717-E4CF33305754}" type="parTrans" cxnId="{C7741789-961E-5145-B46D-0F57546320B6}">
      <dgm:prSet/>
      <dgm:spPr/>
      <dgm:t>
        <a:bodyPr/>
        <a:lstStyle/>
        <a:p>
          <a:endParaRPr lang="en-US"/>
        </a:p>
      </dgm:t>
    </dgm:pt>
    <dgm:pt modelId="{910D8CA3-EE74-B54F-8238-CD283A5BF385}" type="sibTrans" cxnId="{C7741789-961E-5145-B46D-0F57546320B6}">
      <dgm:prSet/>
      <dgm:spPr/>
      <dgm:t>
        <a:bodyPr/>
        <a:lstStyle/>
        <a:p>
          <a:endParaRPr lang="en-US"/>
        </a:p>
      </dgm:t>
    </dgm:pt>
    <dgm:pt modelId="{F9BA1C0D-151D-4A4C-9E92-5BD278F82282}">
      <dgm:prSet/>
      <dgm:spPr/>
      <dgm:t>
        <a:bodyPr/>
        <a:lstStyle/>
        <a:p>
          <a:r>
            <a:rPr lang="en-US" dirty="0" smtClean="0"/>
            <a:t>TDR Risk</a:t>
          </a:r>
          <a:endParaRPr lang="en-US" dirty="0"/>
        </a:p>
      </dgm:t>
    </dgm:pt>
    <dgm:pt modelId="{6A1FA5C8-8817-B145-867A-2C7A30DB5779}" type="parTrans" cxnId="{847809E4-8E86-B84E-83A6-0D753ABB2082}">
      <dgm:prSet/>
      <dgm:spPr/>
      <dgm:t>
        <a:bodyPr/>
        <a:lstStyle/>
        <a:p>
          <a:endParaRPr lang="en-US"/>
        </a:p>
      </dgm:t>
    </dgm:pt>
    <dgm:pt modelId="{DD15E01D-A0AC-DD4A-8727-DEF658EF5C1F}" type="sibTrans" cxnId="{847809E4-8E86-B84E-83A6-0D753ABB2082}">
      <dgm:prSet/>
      <dgm:spPr/>
      <dgm:t>
        <a:bodyPr/>
        <a:lstStyle/>
        <a:p>
          <a:endParaRPr lang="en-US"/>
        </a:p>
      </dgm:t>
    </dgm:pt>
    <dgm:pt modelId="{E7BC278D-74DC-FA45-9840-5223FB508B35}">
      <dgm:prSet phldrT="[Text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en-US" dirty="0" smtClean="0"/>
            <a:t>Cost (cryomodule, mass-production models)</a:t>
          </a:r>
          <a:endParaRPr lang="en-US" dirty="0"/>
        </a:p>
      </dgm:t>
    </dgm:pt>
    <dgm:pt modelId="{960686C7-F3F3-CC4B-B572-AB0200123F4D}" type="parTrans" cxnId="{43C4A38F-9FAB-AC4C-801C-7A29BAB342EC}">
      <dgm:prSet/>
      <dgm:spPr/>
      <dgm:t>
        <a:bodyPr/>
        <a:lstStyle/>
        <a:p>
          <a:endParaRPr lang="en-US"/>
        </a:p>
      </dgm:t>
    </dgm:pt>
    <dgm:pt modelId="{2CBBA0D8-63F2-3940-957F-AC7DF1ADCE5D}" type="sibTrans" cxnId="{43C4A38F-9FAB-AC4C-801C-7A29BAB342EC}">
      <dgm:prSet/>
      <dgm:spPr/>
      <dgm:t>
        <a:bodyPr/>
        <a:lstStyle/>
        <a:p>
          <a:endParaRPr lang="en-US"/>
        </a:p>
      </dgm:t>
    </dgm:pt>
    <dgm:pt modelId="{12017892-9F8C-A841-A61A-66594077102A}">
      <dgm:prSet phldrT="[Text]"/>
      <dgm:spPr/>
      <dgm:t>
        <a:bodyPr/>
        <a:lstStyle/>
        <a:p>
          <a:r>
            <a:rPr lang="en-US" dirty="0" smtClean="0"/>
            <a:t>Design work (documentation)</a:t>
          </a:r>
          <a:endParaRPr lang="en-US" dirty="0"/>
        </a:p>
      </dgm:t>
    </dgm:pt>
    <dgm:pt modelId="{0F28889F-CDF4-B246-A694-47CC81FBEBD8}" type="parTrans" cxnId="{682AB8E2-CC39-544A-A37A-3EEC214BAC32}">
      <dgm:prSet/>
      <dgm:spPr/>
      <dgm:t>
        <a:bodyPr/>
        <a:lstStyle/>
        <a:p>
          <a:endParaRPr lang="en-US"/>
        </a:p>
      </dgm:t>
    </dgm:pt>
    <dgm:pt modelId="{E91BE32C-DEE3-E149-866F-322512DD4C71}" type="sibTrans" cxnId="{682AB8E2-CC39-544A-A37A-3EEC214BAC32}">
      <dgm:prSet/>
      <dgm:spPr/>
      <dgm:t>
        <a:bodyPr/>
        <a:lstStyle/>
        <a:p>
          <a:endParaRPr lang="en-US"/>
        </a:p>
      </dgm:t>
    </dgm:pt>
    <dgm:pt modelId="{844F562D-E0BC-5A48-8525-89837F8F4669}">
      <dgm:prSet phldrT="[Text]"/>
      <dgm:spPr/>
      <dgm:t>
        <a:bodyPr/>
        <a:lstStyle/>
        <a:p>
          <a:r>
            <a:rPr lang="en-US" dirty="0" smtClean="0"/>
            <a:t>Justification</a:t>
          </a:r>
          <a:endParaRPr lang="en-US" dirty="0"/>
        </a:p>
      </dgm:t>
    </dgm:pt>
    <dgm:pt modelId="{FCD5A0D0-BBD4-DB46-ADC6-0BE76219A4AF}" type="parTrans" cxnId="{1A5F6C82-301A-FB44-A835-DD94E3471475}">
      <dgm:prSet/>
      <dgm:spPr/>
      <dgm:t>
        <a:bodyPr/>
        <a:lstStyle/>
        <a:p>
          <a:endParaRPr lang="en-US"/>
        </a:p>
      </dgm:t>
    </dgm:pt>
    <dgm:pt modelId="{86B098E5-2553-3D41-B7EB-5CFC27E46657}" type="sibTrans" cxnId="{1A5F6C82-301A-FB44-A835-DD94E3471475}">
      <dgm:prSet/>
      <dgm:spPr/>
      <dgm:t>
        <a:bodyPr/>
        <a:lstStyle/>
        <a:p>
          <a:endParaRPr lang="en-US"/>
        </a:p>
      </dgm:t>
    </dgm:pt>
    <dgm:pt modelId="{FD33C4B6-F1F9-634B-8A28-A9F577443FBA}">
      <dgm:prSet/>
      <dgm:spPr/>
      <dgm:t>
        <a:bodyPr/>
        <a:lstStyle/>
        <a:p>
          <a:r>
            <a:rPr lang="en-US" dirty="0" smtClean="0"/>
            <a:t>R&amp;D (and engineering) beyond 2012</a:t>
          </a:r>
          <a:endParaRPr lang="en-US" dirty="0"/>
        </a:p>
      </dgm:t>
    </dgm:pt>
    <dgm:pt modelId="{1F3F035B-F68F-0540-B205-11FA72781A06}" type="parTrans" cxnId="{C380309E-E6FC-6C48-A109-4E1E0CA87CE6}">
      <dgm:prSet/>
      <dgm:spPr/>
      <dgm:t>
        <a:bodyPr/>
        <a:lstStyle/>
        <a:p>
          <a:endParaRPr lang="en-US"/>
        </a:p>
      </dgm:t>
    </dgm:pt>
    <dgm:pt modelId="{B85685B6-FB4F-1B44-A162-F72230ACBC0C}" type="sibTrans" cxnId="{C380309E-E6FC-6C48-A109-4E1E0CA87CE6}">
      <dgm:prSet/>
      <dgm:spPr/>
      <dgm:t>
        <a:bodyPr/>
        <a:lstStyle/>
        <a:p>
          <a:endParaRPr lang="en-US"/>
        </a:p>
      </dgm:t>
    </dgm:pt>
    <dgm:pt modelId="{17CFA8D3-2516-E84C-96C8-A7D59BE68B57}">
      <dgm:prSet/>
      <dgm:spPr/>
      <dgm:t>
        <a:bodyPr/>
        <a:lstStyle/>
        <a:p>
          <a:r>
            <a:rPr lang="en-US" dirty="0" smtClean="0"/>
            <a:t>Impact (design, cost, schedule)</a:t>
          </a:r>
          <a:endParaRPr lang="en-US" dirty="0"/>
        </a:p>
      </dgm:t>
    </dgm:pt>
    <dgm:pt modelId="{4B9840AC-13D8-4246-984F-F38023025DA5}" type="parTrans" cxnId="{0BCECAEE-9C70-1845-B02B-F5A286A11C33}">
      <dgm:prSet/>
      <dgm:spPr/>
      <dgm:t>
        <a:bodyPr/>
        <a:lstStyle/>
        <a:p>
          <a:endParaRPr lang="en-US"/>
        </a:p>
      </dgm:t>
    </dgm:pt>
    <dgm:pt modelId="{09E5929C-CCB2-B449-8475-A92637710050}" type="sibTrans" cxnId="{0BCECAEE-9C70-1845-B02B-F5A286A11C33}">
      <dgm:prSet/>
      <dgm:spPr/>
      <dgm:t>
        <a:bodyPr/>
        <a:lstStyle/>
        <a:p>
          <a:endParaRPr lang="en-US"/>
        </a:p>
      </dgm:t>
    </dgm:pt>
    <dgm:pt modelId="{824A0598-EB01-5440-964B-D446F6E4136F}">
      <dgm:prSet/>
      <dgm:spPr/>
      <dgm:t>
        <a:bodyPr/>
        <a:lstStyle/>
        <a:p>
          <a:r>
            <a:rPr lang="en-US" dirty="0" smtClean="0"/>
            <a:t>Mitigation (fall-back solutions)</a:t>
          </a:r>
          <a:endParaRPr lang="en-US" dirty="0"/>
        </a:p>
      </dgm:t>
    </dgm:pt>
    <dgm:pt modelId="{717E26D5-3685-C94A-A2E8-480AD3361600}" type="parTrans" cxnId="{2757A3CC-3B33-8F40-9253-DD8AD8F8BBC0}">
      <dgm:prSet/>
      <dgm:spPr/>
      <dgm:t>
        <a:bodyPr/>
        <a:lstStyle/>
        <a:p>
          <a:endParaRPr lang="en-US"/>
        </a:p>
      </dgm:t>
    </dgm:pt>
    <dgm:pt modelId="{C4BD17A7-193A-B047-8340-6F448F50F79A}" type="sibTrans" cxnId="{2757A3CC-3B33-8F40-9253-DD8AD8F8BBC0}">
      <dgm:prSet/>
      <dgm:spPr/>
      <dgm:t>
        <a:bodyPr/>
        <a:lstStyle/>
        <a:p>
          <a:endParaRPr lang="en-US"/>
        </a:p>
      </dgm:t>
    </dgm:pt>
    <dgm:pt modelId="{7DC7D48B-8EC2-B449-AFAA-3F94FEDD5D28}">
      <dgm:prSet phldrT="[Text]"/>
      <dgm:spPr/>
      <dgm:t>
        <a:bodyPr/>
        <a:lstStyle/>
        <a:p>
          <a:r>
            <a:rPr lang="en-US" dirty="0" smtClean="0"/>
            <a:t>Traceable, defendable</a:t>
          </a:r>
          <a:endParaRPr lang="en-US" dirty="0"/>
        </a:p>
      </dgm:t>
    </dgm:pt>
    <dgm:pt modelId="{C05DF7EE-E6B4-6B42-9184-832013BC08AD}" type="parTrans" cxnId="{BB07479A-63AA-8F49-8726-48FD22E1C9D8}">
      <dgm:prSet/>
      <dgm:spPr/>
      <dgm:t>
        <a:bodyPr/>
        <a:lstStyle/>
        <a:p>
          <a:endParaRPr lang="en-US"/>
        </a:p>
      </dgm:t>
    </dgm:pt>
    <dgm:pt modelId="{3E36A875-6386-144D-B32E-8DFCF4EB61E2}" type="sibTrans" cxnId="{BB07479A-63AA-8F49-8726-48FD22E1C9D8}">
      <dgm:prSet/>
      <dgm:spPr/>
      <dgm:t>
        <a:bodyPr/>
        <a:lstStyle/>
        <a:p>
          <a:endParaRPr lang="en-US"/>
        </a:p>
      </dgm:t>
    </dgm:pt>
    <dgm:pt modelId="{D0A1D68C-B4C8-244D-84F4-6F2BA6E2ED14}">
      <dgm:prSet phldrT="[Text]"/>
      <dgm:spPr/>
      <dgm:t>
        <a:bodyPr/>
        <a:lstStyle/>
        <a:p>
          <a:r>
            <a:rPr lang="en-US" dirty="0" smtClean="0"/>
            <a:t>R&amp;D</a:t>
          </a:r>
          <a:br>
            <a:rPr lang="en-US" dirty="0" smtClean="0"/>
          </a:br>
          <a:r>
            <a:rPr lang="en-US" dirty="0" smtClean="0"/>
            <a:t>(General)</a:t>
          </a:r>
          <a:endParaRPr lang="en-US" dirty="0"/>
        </a:p>
      </dgm:t>
    </dgm:pt>
    <dgm:pt modelId="{F657AABC-B712-6D4B-8A3A-21500FDCFCC5}" type="parTrans" cxnId="{AE7348F3-1DE4-1542-9E15-A94B754D73F9}">
      <dgm:prSet/>
      <dgm:spPr/>
      <dgm:t>
        <a:bodyPr/>
        <a:lstStyle/>
        <a:p>
          <a:endParaRPr lang="en-US"/>
        </a:p>
      </dgm:t>
    </dgm:pt>
    <dgm:pt modelId="{D26B0E6B-7CCC-2542-B965-B9260F2AFCD4}" type="sibTrans" cxnId="{AE7348F3-1DE4-1542-9E15-A94B754D73F9}">
      <dgm:prSet/>
      <dgm:spPr/>
      <dgm:t>
        <a:bodyPr/>
        <a:lstStyle/>
        <a:p>
          <a:endParaRPr lang="en-US"/>
        </a:p>
      </dgm:t>
    </dgm:pt>
    <dgm:pt modelId="{2CB4F07E-6654-0C41-A252-E5CA049702C2}">
      <dgm:prSet phldrT="[Text]"/>
      <dgm:spPr/>
      <dgm:t>
        <a:bodyPr/>
        <a:lstStyle/>
        <a:p>
          <a:r>
            <a:rPr lang="en-US" dirty="0" smtClean="0"/>
            <a:t>Sources</a:t>
          </a:r>
          <a:endParaRPr lang="en-US" dirty="0"/>
        </a:p>
      </dgm:t>
    </dgm:pt>
    <dgm:pt modelId="{DBFA8812-E95C-1940-BCEB-745FF35F1B3A}" type="parTrans" cxnId="{2CD0B2A9-6B36-6A4D-8910-1D9091FCCC1D}">
      <dgm:prSet/>
      <dgm:spPr/>
      <dgm:t>
        <a:bodyPr/>
        <a:lstStyle/>
        <a:p>
          <a:endParaRPr lang="en-US"/>
        </a:p>
      </dgm:t>
    </dgm:pt>
    <dgm:pt modelId="{A33C18C2-3A51-444C-B109-1718F3F751CE}" type="sibTrans" cxnId="{2CD0B2A9-6B36-6A4D-8910-1D9091FCCC1D}">
      <dgm:prSet/>
      <dgm:spPr/>
      <dgm:t>
        <a:bodyPr/>
        <a:lstStyle/>
        <a:p>
          <a:endParaRPr lang="en-US"/>
        </a:p>
      </dgm:t>
    </dgm:pt>
    <dgm:pt modelId="{450A33A3-FFD9-294C-A7A1-DC665E70CF3B}">
      <dgm:prSet phldrT="[Text]"/>
      <dgm:spPr/>
      <dgm:t>
        <a:bodyPr/>
        <a:lstStyle/>
        <a:p>
          <a:r>
            <a:rPr lang="en-US" dirty="0" smtClean="0"/>
            <a:t>DR (</a:t>
          </a:r>
          <a:r>
            <a:rPr lang="en-US" dirty="0" err="1" smtClean="0"/>
            <a:t>e</a:t>
          </a:r>
          <a:r>
            <a:rPr lang="en-US" dirty="0" smtClean="0"/>
            <a:t>-cloud)</a:t>
          </a:r>
          <a:endParaRPr lang="en-US" dirty="0"/>
        </a:p>
      </dgm:t>
    </dgm:pt>
    <dgm:pt modelId="{877571B8-EBDC-6543-827D-457099D2E3E8}" type="parTrans" cxnId="{E79EE4E5-3E51-CB4C-BDCE-C10D90B3B17E}">
      <dgm:prSet/>
      <dgm:spPr/>
      <dgm:t>
        <a:bodyPr/>
        <a:lstStyle/>
        <a:p>
          <a:endParaRPr lang="en-US"/>
        </a:p>
      </dgm:t>
    </dgm:pt>
    <dgm:pt modelId="{2CBB9733-325D-AD4A-B2B3-BAAD861D6703}" type="sibTrans" cxnId="{E79EE4E5-3E51-CB4C-BDCE-C10D90B3B17E}">
      <dgm:prSet/>
      <dgm:spPr/>
      <dgm:t>
        <a:bodyPr/>
        <a:lstStyle/>
        <a:p>
          <a:endParaRPr lang="en-US"/>
        </a:p>
      </dgm:t>
    </dgm:pt>
    <dgm:pt modelId="{B27B985B-954E-3248-BB21-E8C8B8496ABD}">
      <dgm:prSet phldrT="[Text]"/>
      <dgm:spPr/>
      <dgm:t>
        <a:bodyPr/>
        <a:lstStyle/>
        <a:p>
          <a:r>
            <a:rPr lang="en-US" dirty="0" smtClean="0"/>
            <a:t>BDS / MDI</a:t>
          </a:r>
          <a:endParaRPr lang="en-US" dirty="0"/>
        </a:p>
      </dgm:t>
    </dgm:pt>
    <dgm:pt modelId="{06A73628-DDE1-8248-A69B-534812515919}" type="parTrans" cxnId="{3FF0B72D-695B-BB4D-BA0B-1914792801A2}">
      <dgm:prSet/>
      <dgm:spPr/>
      <dgm:t>
        <a:bodyPr/>
        <a:lstStyle/>
        <a:p>
          <a:endParaRPr lang="en-US"/>
        </a:p>
      </dgm:t>
    </dgm:pt>
    <dgm:pt modelId="{987047F8-3F9C-EA4F-9804-1DAA60947450}" type="sibTrans" cxnId="{3FF0B72D-695B-BB4D-BA0B-1914792801A2}">
      <dgm:prSet/>
      <dgm:spPr/>
      <dgm:t>
        <a:bodyPr/>
        <a:lstStyle/>
        <a:p>
          <a:endParaRPr lang="en-US"/>
        </a:p>
      </dgm:t>
    </dgm:pt>
    <dgm:pt modelId="{44DF699E-B8E4-0146-9CBA-CC04419E471E}" type="pres">
      <dgm:prSet presAssocID="{F34D394A-EBFE-4D46-A5B7-EF700403E5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DF78B1-B815-B843-9B50-1D33FDCB9933}" type="pres">
      <dgm:prSet presAssocID="{91FF6F07-281A-904F-A586-66E9661B7743}" presName="linNode" presStyleCnt="0"/>
      <dgm:spPr/>
    </dgm:pt>
    <dgm:pt modelId="{F978256E-2B16-BD43-BB74-18BF4FCD82E5}" type="pres">
      <dgm:prSet presAssocID="{91FF6F07-281A-904F-A586-66E9661B7743}" presName="parentText" presStyleLbl="node1" presStyleIdx="0" presStyleCnt="5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82CDD-592E-3F4B-9F11-5839ECB66BE8}" type="pres">
      <dgm:prSet presAssocID="{91FF6F07-281A-904F-A586-66E9661B7743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6E8D5-D6F3-D847-952D-0E2F6138E60B}" type="pres">
      <dgm:prSet presAssocID="{D8C93967-F0E1-344C-B4CB-9CF3BD0EB6EB}" presName="sp" presStyleCnt="0"/>
      <dgm:spPr/>
    </dgm:pt>
    <dgm:pt modelId="{95BB91A5-D881-764E-ACA0-0DBFDAC6AEBE}" type="pres">
      <dgm:prSet presAssocID="{D0A1D68C-B4C8-244D-84F4-6F2BA6E2ED14}" presName="linNode" presStyleCnt="0"/>
      <dgm:spPr/>
    </dgm:pt>
    <dgm:pt modelId="{AE738A28-5C03-6243-8D7B-9AA954D7997E}" type="pres">
      <dgm:prSet presAssocID="{D0A1D68C-B4C8-244D-84F4-6F2BA6E2ED1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73BF7B-CDD1-0242-BBDB-34F2DBD72B5C}" type="pres">
      <dgm:prSet presAssocID="{D0A1D68C-B4C8-244D-84F4-6F2BA6E2ED1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CC3AF-624A-0B40-8AA6-8576D43100B2}" type="pres">
      <dgm:prSet presAssocID="{D26B0E6B-7CCC-2542-B965-B9260F2AFCD4}" presName="sp" presStyleCnt="0"/>
      <dgm:spPr/>
    </dgm:pt>
    <dgm:pt modelId="{5981366D-12BB-F742-8B1E-DBF2F74D676E}" type="pres">
      <dgm:prSet presAssocID="{D71833DE-F386-B448-A911-C4778AB78BCD}" presName="linNode" presStyleCnt="0"/>
      <dgm:spPr/>
    </dgm:pt>
    <dgm:pt modelId="{C33021F8-895C-9943-9F15-B8BD5FF84B9F}" type="pres">
      <dgm:prSet presAssocID="{D71833DE-F386-B448-A911-C4778AB78BC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AB68D-20B8-0C46-BBB0-745643C13601}" type="pres">
      <dgm:prSet presAssocID="{D71833DE-F386-B448-A911-C4778AB78BCD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7534A-AE93-424B-BF75-30995D2C0602}" type="pres">
      <dgm:prSet presAssocID="{455F85CB-08D3-6D47-8907-FC728F0D45C1}" presName="sp" presStyleCnt="0"/>
      <dgm:spPr/>
    </dgm:pt>
    <dgm:pt modelId="{C403EBE4-D13D-2A46-95AC-025FBCB5F078}" type="pres">
      <dgm:prSet presAssocID="{75D7DBD5-96DE-974F-91EA-22F5EF4F51CA}" presName="linNode" presStyleCnt="0"/>
      <dgm:spPr/>
    </dgm:pt>
    <dgm:pt modelId="{95A923BA-4E68-A24C-9EB8-FB3D8EBDA0F8}" type="pres">
      <dgm:prSet presAssocID="{75D7DBD5-96DE-974F-91EA-22F5EF4F51CA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784C9-8BC2-9D44-9709-D7464BF127DE}" type="pres">
      <dgm:prSet presAssocID="{75D7DBD5-96DE-974F-91EA-22F5EF4F51CA}" presName="descendantText" presStyleLbl="alignAccFollowNode1" presStyleIdx="3" presStyleCnt="5" custLinFactNeighborX="-3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0E2AB-36BA-804E-967B-1ED0D3BBF8E7}" type="pres">
      <dgm:prSet presAssocID="{9B742223-787E-AC41-A0D6-7AE63891AB21}" presName="sp" presStyleCnt="0"/>
      <dgm:spPr/>
    </dgm:pt>
    <dgm:pt modelId="{079FD15A-25B0-DA49-BC0A-CA119460943A}" type="pres">
      <dgm:prSet presAssocID="{F9BA1C0D-151D-4A4C-9E92-5BD278F82282}" presName="linNode" presStyleCnt="0"/>
      <dgm:spPr/>
    </dgm:pt>
    <dgm:pt modelId="{1BA0209B-AF8C-944D-AD3A-94CA5243956E}" type="pres">
      <dgm:prSet presAssocID="{F9BA1C0D-151D-4A4C-9E92-5BD278F82282}" presName="parentText" presStyleLbl="node1" presStyleIdx="4" presStyleCnt="5" custLinFactNeighborX="-30960" custLinFactNeighborY="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AD56D-F212-9C48-B8F9-3D35FC1D10F9}" type="pres">
      <dgm:prSet presAssocID="{F9BA1C0D-151D-4A4C-9E92-5BD278F82282}" presName="descendantText" presStyleLbl="alignAccFollowNode1" presStyleIdx="4" presStyleCnt="5" custLinFactNeighborX="851" custLinFactNeighborY="-2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7809E4-8E86-B84E-83A6-0D753ABB2082}" srcId="{F34D394A-EBFE-4D46-A5B7-EF700403E538}" destId="{F9BA1C0D-151D-4A4C-9E92-5BD278F82282}" srcOrd="4" destOrd="0" parTransId="{6A1FA5C8-8817-B145-867A-2C7A30DB5779}" sibTransId="{DD15E01D-A0AC-DD4A-8727-DEF658EF5C1F}"/>
    <dgm:cxn modelId="{D9ECC70F-239B-8347-9926-B8DA6A74F010}" type="presOf" srcId="{EF92F737-5EFF-E74D-99E0-F92823C09066}" destId="{B65AB68D-20B8-0C46-BBB0-745643C13601}" srcOrd="0" destOrd="1" presId="urn:microsoft.com/office/officeart/2005/8/layout/vList5"/>
    <dgm:cxn modelId="{AE7348F3-1DE4-1542-9E15-A94B754D73F9}" srcId="{F34D394A-EBFE-4D46-A5B7-EF700403E538}" destId="{D0A1D68C-B4C8-244D-84F4-6F2BA6E2ED14}" srcOrd="1" destOrd="0" parTransId="{F657AABC-B712-6D4B-8A3A-21500FDCFCC5}" sibTransId="{D26B0E6B-7CCC-2542-B965-B9260F2AFCD4}"/>
    <dgm:cxn modelId="{C7741789-961E-5145-B46D-0F57546320B6}" srcId="{75D7DBD5-96DE-974F-91EA-22F5EF4F51CA}" destId="{3E55D187-BADB-5547-AD50-A4698E24C29C}" srcOrd="0" destOrd="0" parTransId="{863E5B56-E30E-804B-9717-E4CF33305754}" sibTransId="{910D8CA3-EE74-B54F-8238-CD283A5BF385}"/>
    <dgm:cxn modelId="{F6C82408-7DEE-E84E-983D-D004AD76207C}" type="presOf" srcId="{75D7DBD5-96DE-974F-91EA-22F5EF4F51CA}" destId="{95A923BA-4E68-A24C-9EB8-FB3D8EBDA0F8}" srcOrd="0" destOrd="0" presId="urn:microsoft.com/office/officeart/2005/8/layout/vList5"/>
    <dgm:cxn modelId="{3FF0B72D-695B-BB4D-BA0B-1914792801A2}" srcId="{D0A1D68C-B4C8-244D-84F4-6F2BA6E2ED14}" destId="{B27B985B-954E-3248-BB21-E8C8B8496ABD}" srcOrd="2" destOrd="0" parTransId="{06A73628-DDE1-8248-A69B-534812515919}" sibTransId="{987047F8-3F9C-EA4F-9804-1DAA60947450}"/>
    <dgm:cxn modelId="{1A5F6C82-301A-FB44-A835-DD94E3471475}" srcId="{75D7DBD5-96DE-974F-91EA-22F5EF4F51CA}" destId="{844F562D-E0BC-5A48-8525-89837F8F4669}" srcOrd="2" destOrd="0" parTransId="{FCD5A0D0-BBD4-DB46-ADC6-0BE76219A4AF}" sibTransId="{86B098E5-2553-3D41-B7EB-5CFC27E46657}"/>
    <dgm:cxn modelId="{64D81CA6-4270-9D48-8E47-A51BA734007F}" srcId="{91FF6F07-281A-904F-A586-66E9661B7743}" destId="{09461FC4-CA6A-D94D-B059-7DF8E707B40A}" srcOrd="0" destOrd="0" parTransId="{62B1D8F2-B596-CE49-B00C-B25C0AE11742}" sibTransId="{BF7456FB-9BE1-9344-84ED-EBC2C4FC551C}"/>
    <dgm:cxn modelId="{2A58E7EB-A018-4143-B435-0A31D60EF4E2}" type="presOf" srcId="{F9BA1C0D-151D-4A4C-9E92-5BD278F82282}" destId="{1BA0209B-AF8C-944D-AD3A-94CA5243956E}" srcOrd="0" destOrd="0" presId="urn:microsoft.com/office/officeart/2005/8/layout/vList5"/>
    <dgm:cxn modelId="{956F2EBD-3E12-5C43-8AFD-37EF38455222}" type="presOf" srcId="{E7BC278D-74DC-FA45-9840-5223FB508B35}" destId="{E8382CDD-592E-3F4B-9F11-5839ECB66BE8}" srcOrd="0" destOrd="2" presId="urn:microsoft.com/office/officeart/2005/8/layout/vList5"/>
    <dgm:cxn modelId="{C86D4A42-D49C-444F-B13B-780F9E1D94BB}" srcId="{D71833DE-F386-B448-A911-C4778AB78BCD}" destId="{EF92F737-5EFF-E74D-99E0-F92823C09066}" srcOrd="1" destOrd="0" parTransId="{BE6911DD-43A3-F441-A19D-D157C0ED131E}" sibTransId="{38DB5D6C-29B2-254B-A7C6-3BE0EDA8D9DE}"/>
    <dgm:cxn modelId="{08CA6A11-59CB-E248-804C-AFDD70A9CE64}" srcId="{F34D394A-EBFE-4D46-A5B7-EF700403E538}" destId="{75D7DBD5-96DE-974F-91EA-22F5EF4F51CA}" srcOrd="3" destOrd="0" parTransId="{DEF624B2-AD91-7245-9CE2-FDA44D063F77}" sibTransId="{9B742223-787E-AC41-A0D6-7AE63891AB21}"/>
    <dgm:cxn modelId="{1CEC3CC3-D623-C546-BC50-A33A39363827}" type="presOf" srcId="{824A0598-EB01-5440-964B-D446F6E4136F}" destId="{7E8AD56D-F212-9C48-B8F9-3D35FC1D10F9}" srcOrd="0" destOrd="2" presId="urn:microsoft.com/office/officeart/2005/8/layout/vList5"/>
    <dgm:cxn modelId="{7EBDCBB0-004F-CE40-BB4A-BF17B305EA08}" type="presOf" srcId="{57BCEB08-8C06-1A49-8BE9-2858A21DEA3B}" destId="{E8382CDD-592E-3F4B-9F11-5839ECB66BE8}" srcOrd="0" destOrd="1" presId="urn:microsoft.com/office/officeart/2005/8/layout/vList5"/>
    <dgm:cxn modelId="{2757A3CC-3B33-8F40-9253-DD8AD8F8BBC0}" srcId="{F9BA1C0D-151D-4A4C-9E92-5BD278F82282}" destId="{824A0598-EB01-5440-964B-D446F6E4136F}" srcOrd="2" destOrd="0" parTransId="{717E26D5-3685-C94A-A2E8-480AD3361600}" sibTransId="{C4BD17A7-193A-B047-8340-6F448F50F79A}"/>
    <dgm:cxn modelId="{C13F16C4-7182-E745-8700-E76A0D25636D}" type="presOf" srcId="{844F562D-E0BC-5A48-8525-89837F8F4669}" destId="{784784C9-8BC2-9D44-9709-D7464BF127DE}" srcOrd="0" destOrd="2" presId="urn:microsoft.com/office/officeart/2005/8/layout/vList5"/>
    <dgm:cxn modelId="{AB47C5EF-A70E-D44B-BFD2-83F47236797E}" srcId="{F34D394A-EBFE-4D46-A5B7-EF700403E538}" destId="{91FF6F07-281A-904F-A586-66E9661B7743}" srcOrd="0" destOrd="0" parTransId="{78C68B81-BE2F-2B42-823B-622A1B9E7C85}" sibTransId="{D8C93967-F0E1-344C-B4CB-9CF3BD0EB6EB}"/>
    <dgm:cxn modelId="{682AB8E2-CC39-544A-A37A-3EEC214BAC32}" srcId="{D71833DE-F386-B448-A911-C4778AB78BCD}" destId="{12017892-9F8C-A841-A61A-66594077102A}" srcOrd="2" destOrd="0" parTransId="{0F28889F-CDF4-B246-A694-47CC81FBEBD8}" sibTransId="{E91BE32C-DEE3-E149-866F-322512DD4C71}"/>
    <dgm:cxn modelId="{2CD0B2A9-6B36-6A4D-8910-1D9091FCCC1D}" srcId="{D0A1D68C-B4C8-244D-84F4-6F2BA6E2ED14}" destId="{2CB4F07E-6654-0C41-A252-E5CA049702C2}" srcOrd="0" destOrd="0" parTransId="{DBFA8812-E95C-1940-BCEB-745FF35F1B3A}" sibTransId="{A33C18C2-3A51-444C-B109-1718F3F751CE}"/>
    <dgm:cxn modelId="{2CD2A332-96CA-F04F-AAAA-98A408C5D634}" type="presOf" srcId="{D71833DE-F386-B448-A911-C4778AB78BCD}" destId="{C33021F8-895C-9943-9F15-B8BD5FF84B9F}" srcOrd="0" destOrd="0" presId="urn:microsoft.com/office/officeart/2005/8/layout/vList5"/>
    <dgm:cxn modelId="{38CF91DE-48FC-6142-BC31-C29BBC505BD1}" type="presOf" srcId="{450A33A3-FFD9-294C-A7A1-DC665E70CF3B}" destId="{A273BF7B-CDD1-0242-BBDB-34F2DBD72B5C}" srcOrd="0" destOrd="1" presId="urn:microsoft.com/office/officeart/2005/8/layout/vList5"/>
    <dgm:cxn modelId="{B58A1A4B-4DCD-7143-BA19-EA400B636A00}" type="presOf" srcId="{B27B985B-954E-3248-BB21-E8C8B8496ABD}" destId="{A273BF7B-CDD1-0242-BBDB-34F2DBD72B5C}" srcOrd="0" destOrd="2" presId="urn:microsoft.com/office/officeart/2005/8/layout/vList5"/>
    <dgm:cxn modelId="{6300A3F4-8200-404B-983D-F1204E58B437}" type="presOf" srcId="{09461FC4-CA6A-D94D-B059-7DF8E707B40A}" destId="{E8382CDD-592E-3F4B-9F11-5839ECB66BE8}" srcOrd="0" destOrd="0" presId="urn:microsoft.com/office/officeart/2005/8/layout/vList5"/>
    <dgm:cxn modelId="{E13327AE-F3C1-BC49-BA02-B8567AF9336C}" type="presOf" srcId="{12017892-9F8C-A841-A61A-66594077102A}" destId="{B65AB68D-20B8-0C46-BBB0-745643C13601}" srcOrd="0" destOrd="2" presId="urn:microsoft.com/office/officeart/2005/8/layout/vList5"/>
    <dgm:cxn modelId="{B39FC8DF-1D7B-BD4B-83B2-E7B6EE36C309}" type="presOf" srcId="{D0A1D68C-B4C8-244D-84F4-6F2BA6E2ED14}" destId="{AE738A28-5C03-6243-8D7B-9AA954D7997E}" srcOrd="0" destOrd="0" presId="urn:microsoft.com/office/officeart/2005/8/layout/vList5"/>
    <dgm:cxn modelId="{43C4A38F-9FAB-AC4C-801C-7A29BAB342EC}" srcId="{91FF6F07-281A-904F-A586-66E9661B7743}" destId="{E7BC278D-74DC-FA45-9840-5223FB508B35}" srcOrd="2" destOrd="0" parTransId="{960686C7-F3F3-CC4B-B572-AB0200123F4D}" sibTransId="{2CBBA0D8-63F2-3940-957F-AC7DF1ADCE5D}"/>
    <dgm:cxn modelId="{E79EE4E5-3E51-CB4C-BDCE-C10D90B3B17E}" srcId="{D0A1D68C-B4C8-244D-84F4-6F2BA6E2ED14}" destId="{450A33A3-FFD9-294C-A7A1-DC665E70CF3B}" srcOrd="1" destOrd="0" parTransId="{877571B8-EBDC-6543-827D-457099D2E3E8}" sibTransId="{2CBB9733-325D-AD4A-B2B3-BAAD861D6703}"/>
    <dgm:cxn modelId="{B1BBCAA4-AA01-2A42-98CB-38B723450C27}" type="presOf" srcId="{17CFA8D3-2516-E84C-96C8-A7D59BE68B57}" destId="{7E8AD56D-F212-9C48-B8F9-3D35FC1D10F9}" srcOrd="0" destOrd="1" presId="urn:microsoft.com/office/officeart/2005/8/layout/vList5"/>
    <dgm:cxn modelId="{B7A76ED4-C3AE-9B47-8DAB-83EF52967A6D}" srcId="{91FF6F07-281A-904F-A586-66E9661B7743}" destId="{57BCEB08-8C06-1A49-8BE9-2858A21DEA3B}" srcOrd="1" destOrd="0" parTransId="{43A7560D-868E-3047-93A7-1E91D078EDB2}" sibTransId="{B5A2C92C-BEEF-C547-946A-3AE04C8C1183}"/>
    <dgm:cxn modelId="{617A687B-921C-824A-82F2-9D3F44520DF9}" type="presOf" srcId="{3E55D187-BADB-5547-AD50-A4698E24C29C}" destId="{784784C9-8BC2-9D44-9709-D7464BF127DE}" srcOrd="0" destOrd="0" presId="urn:microsoft.com/office/officeart/2005/8/layout/vList5"/>
    <dgm:cxn modelId="{0CD14CD3-0AE9-504F-8EB3-E8331B324B6A}" srcId="{D71833DE-F386-B448-A911-C4778AB78BCD}" destId="{334F4DD3-3A51-9F45-8A7B-C840C7E26D7C}" srcOrd="0" destOrd="0" parTransId="{D0F1D25E-772F-C342-B58F-E71416556AA1}" sibTransId="{BBAA74CA-7B06-3445-B94E-6FD574CA0970}"/>
    <dgm:cxn modelId="{BB07479A-63AA-8F49-8726-48FD22E1C9D8}" srcId="{75D7DBD5-96DE-974F-91EA-22F5EF4F51CA}" destId="{7DC7D48B-8EC2-B449-AFAA-3F94FEDD5D28}" srcOrd="1" destOrd="0" parTransId="{C05DF7EE-E6B4-6B42-9184-832013BC08AD}" sibTransId="{3E36A875-6386-144D-B32E-8DFCF4EB61E2}"/>
    <dgm:cxn modelId="{17D6E461-5FA1-9B47-B218-6E7F0E4180E8}" type="presOf" srcId="{91FF6F07-281A-904F-A586-66E9661B7743}" destId="{F978256E-2B16-BD43-BB74-18BF4FCD82E5}" srcOrd="0" destOrd="0" presId="urn:microsoft.com/office/officeart/2005/8/layout/vList5"/>
    <dgm:cxn modelId="{C380309E-E6FC-6C48-A109-4E1E0CA87CE6}" srcId="{F9BA1C0D-151D-4A4C-9E92-5BD278F82282}" destId="{FD33C4B6-F1F9-634B-8A28-A9F577443FBA}" srcOrd="0" destOrd="0" parTransId="{1F3F035B-F68F-0540-B205-11FA72781A06}" sibTransId="{B85685B6-FB4F-1B44-A162-F72230ACBC0C}"/>
    <dgm:cxn modelId="{21B6658E-5F86-1B45-B23B-5C91B98C8819}" type="presOf" srcId="{7DC7D48B-8EC2-B449-AFAA-3F94FEDD5D28}" destId="{784784C9-8BC2-9D44-9709-D7464BF127DE}" srcOrd="0" destOrd="1" presId="urn:microsoft.com/office/officeart/2005/8/layout/vList5"/>
    <dgm:cxn modelId="{BBE654E0-202E-444C-9A6D-DBCEE4053223}" srcId="{F34D394A-EBFE-4D46-A5B7-EF700403E538}" destId="{D71833DE-F386-B448-A911-C4778AB78BCD}" srcOrd="2" destOrd="0" parTransId="{86CE4734-3819-DF4C-B2D2-241FAC09AB48}" sibTransId="{455F85CB-08D3-6D47-8907-FC728F0D45C1}"/>
    <dgm:cxn modelId="{F0848BE2-A123-C943-8BF2-597A56AA4444}" type="presOf" srcId="{FD33C4B6-F1F9-634B-8A28-A9F577443FBA}" destId="{7E8AD56D-F212-9C48-B8F9-3D35FC1D10F9}" srcOrd="0" destOrd="0" presId="urn:microsoft.com/office/officeart/2005/8/layout/vList5"/>
    <dgm:cxn modelId="{FBA63DAE-319C-E24E-A2FB-F98F656B5285}" type="presOf" srcId="{334F4DD3-3A51-9F45-8A7B-C840C7E26D7C}" destId="{B65AB68D-20B8-0C46-BBB0-745643C13601}" srcOrd="0" destOrd="0" presId="urn:microsoft.com/office/officeart/2005/8/layout/vList5"/>
    <dgm:cxn modelId="{703120AE-DDE2-434F-8A1B-8B3128282FAF}" type="presOf" srcId="{2CB4F07E-6654-0C41-A252-E5CA049702C2}" destId="{A273BF7B-CDD1-0242-BBDB-34F2DBD72B5C}" srcOrd="0" destOrd="0" presId="urn:microsoft.com/office/officeart/2005/8/layout/vList5"/>
    <dgm:cxn modelId="{8CD69956-DD44-A247-ABA6-C716524483D9}" type="presOf" srcId="{F34D394A-EBFE-4D46-A5B7-EF700403E538}" destId="{44DF699E-B8E4-0146-9CBA-CC04419E471E}" srcOrd="0" destOrd="0" presId="urn:microsoft.com/office/officeart/2005/8/layout/vList5"/>
    <dgm:cxn modelId="{0BCECAEE-9C70-1845-B02B-F5A286A11C33}" srcId="{F9BA1C0D-151D-4A4C-9E92-5BD278F82282}" destId="{17CFA8D3-2516-E84C-96C8-A7D59BE68B57}" srcOrd="1" destOrd="0" parTransId="{4B9840AC-13D8-4246-984F-F38023025DA5}" sibTransId="{09E5929C-CCB2-B449-8475-A92637710050}"/>
    <dgm:cxn modelId="{CB368E13-D298-4C4E-B1E9-89A909AC0A77}" type="presParOf" srcId="{44DF699E-B8E4-0146-9CBA-CC04419E471E}" destId="{6EDF78B1-B815-B843-9B50-1D33FDCB9933}" srcOrd="0" destOrd="0" presId="urn:microsoft.com/office/officeart/2005/8/layout/vList5"/>
    <dgm:cxn modelId="{152FA7D0-E4A9-AF4C-A735-70FB566C224D}" type="presParOf" srcId="{6EDF78B1-B815-B843-9B50-1D33FDCB9933}" destId="{F978256E-2B16-BD43-BB74-18BF4FCD82E5}" srcOrd="0" destOrd="0" presId="urn:microsoft.com/office/officeart/2005/8/layout/vList5"/>
    <dgm:cxn modelId="{415CE25D-D043-3548-8D14-629CD55BAF0E}" type="presParOf" srcId="{6EDF78B1-B815-B843-9B50-1D33FDCB9933}" destId="{E8382CDD-592E-3F4B-9F11-5839ECB66BE8}" srcOrd="1" destOrd="0" presId="urn:microsoft.com/office/officeart/2005/8/layout/vList5"/>
    <dgm:cxn modelId="{884A2960-977C-A94A-A268-FEFDA9E61508}" type="presParOf" srcId="{44DF699E-B8E4-0146-9CBA-CC04419E471E}" destId="{5386E8D5-D6F3-D847-952D-0E2F6138E60B}" srcOrd="1" destOrd="0" presId="urn:microsoft.com/office/officeart/2005/8/layout/vList5"/>
    <dgm:cxn modelId="{448B9563-2D13-1F48-9F9F-6567C9CA62C5}" type="presParOf" srcId="{44DF699E-B8E4-0146-9CBA-CC04419E471E}" destId="{95BB91A5-D881-764E-ACA0-0DBFDAC6AEBE}" srcOrd="2" destOrd="0" presId="urn:microsoft.com/office/officeart/2005/8/layout/vList5"/>
    <dgm:cxn modelId="{F12D344E-0BF9-D743-91D5-F23F66DFD961}" type="presParOf" srcId="{95BB91A5-D881-764E-ACA0-0DBFDAC6AEBE}" destId="{AE738A28-5C03-6243-8D7B-9AA954D7997E}" srcOrd="0" destOrd="0" presId="urn:microsoft.com/office/officeart/2005/8/layout/vList5"/>
    <dgm:cxn modelId="{9DC8EAB8-0AAC-E34E-A72D-F5ECB76D4C75}" type="presParOf" srcId="{95BB91A5-D881-764E-ACA0-0DBFDAC6AEBE}" destId="{A273BF7B-CDD1-0242-BBDB-34F2DBD72B5C}" srcOrd="1" destOrd="0" presId="urn:microsoft.com/office/officeart/2005/8/layout/vList5"/>
    <dgm:cxn modelId="{E68A7A8C-2140-FA44-9D30-9F8801A2A957}" type="presParOf" srcId="{44DF699E-B8E4-0146-9CBA-CC04419E471E}" destId="{3E3CC3AF-624A-0B40-8AA6-8576D43100B2}" srcOrd="3" destOrd="0" presId="urn:microsoft.com/office/officeart/2005/8/layout/vList5"/>
    <dgm:cxn modelId="{6DA60E63-E8A8-8E4C-B2F3-4458D3154FCE}" type="presParOf" srcId="{44DF699E-B8E4-0146-9CBA-CC04419E471E}" destId="{5981366D-12BB-F742-8B1E-DBF2F74D676E}" srcOrd="4" destOrd="0" presId="urn:microsoft.com/office/officeart/2005/8/layout/vList5"/>
    <dgm:cxn modelId="{AB809557-FA7B-DD4E-8AE8-EF1B88770180}" type="presParOf" srcId="{5981366D-12BB-F742-8B1E-DBF2F74D676E}" destId="{C33021F8-895C-9943-9F15-B8BD5FF84B9F}" srcOrd="0" destOrd="0" presId="urn:microsoft.com/office/officeart/2005/8/layout/vList5"/>
    <dgm:cxn modelId="{00ADD25D-5432-7A4A-9084-F42FCB05045E}" type="presParOf" srcId="{5981366D-12BB-F742-8B1E-DBF2F74D676E}" destId="{B65AB68D-20B8-0C46-BBB0-745643C13601}" srcOrd="1" destOrd="0" presId="urn:microsoft.com/office/officeart/2005/8/layout/vList5"/>
    <dgm:cxn modelId="{C4A4A21D-9550-2E43-A48A-5C4ECE2104C2}" type="presParOf" srcId="{44DF699E-B8E4-0146-9CBA-CC04419E471E}" destId="{83F7534A-AE93-424B-BF75-30995D2C0602}" srcOrd="5" destOrd="0" presId="urn:microsoft.com/office/officeart/2005/8/layout/vList5"/>
    <dgm:cxn modelId="{ACA1AFAE-2044-954D-982C-A09C0578B7A6}" type="presParOf" srcId="{44DF699E-B8E4-0146-9CBA-CC04419E471E}" destId="{C403EBE4-D13D-2A46-95AC-025FBCB5F078}" srcOrd="6" destOrd="0" presId="urn:microsoft.com/office/officeart/2005/8/layout/vList5"/>
    <dgm:cxn modelId="{29D33A8D-DDEB-0148-859C-C20C976D1859}" type="presParOf" srcId="{C403EBE4-D13D-2A46-95AC-025FBCB5F078}" destId="{95A923BA-4E68-A24C-9EB8-FB3D8EBDA0F8}" srcOrd="0" destOrd="0" presId="urn:microsoft.com/office/officeart/2005/8/layout/vList5"/>
    <dgm:cxn modelId="{747B77B8-8BC4-7348-85FA-722D12A88195}" type="presParOf" srcId="{C403EBE4-D13D-2A46-95AC-025FBCB5F078}" destId="{784784C9-8BC2-9D44-9709-D7464BF127DE}" srcOrd="1" destOrd="0" presId="urn:microsoft.com/office/officeart/2005/8/layout/vList5"/>
    <dgm:cxn modelId="{913344C5-5588-C74A-BB18-BFE4F64D17AE}" type="presParOf" srcId="{44DF699E-B8E4-0146-9CBA-CC04419E471E}" destId="{AA60E2AB-36BA-804E-967B-1ED0D3BBF8E7}" srcOrd="7" destOrd="0" presId="urn:microsoft.com/office/officeart/2005/8/layout/vList5"/>
    <dgm:cxn modelId="{7527039A-48A1-A846-A005-75FDE187FB2E}" type="presParOf" srcId="{44DF699E-B8E4-0146-9CBA-CC04419E471E}" destId="{079FD15A-25B0-DA49-BC0A-CA119460943A}" srcOrd="8" destOrd="0" presId="urn:microsoft.com/office/officeart/2005/8/layout/vList5"/>
    <dgm:cxn modelId="{4A4A98B8-2992-F649-AE6F-EECCE65E4826}" type="presParOf" srcId="{079FD15A-25B0-DA49-BC0A-CA119460943A}" destId="{1BA0209B-AF8C-944D-AD3A-94CA5243956E}" srcOrd="0" destOrd="0" presId="urn:microsoft.com/office/officeart/2005/8/layout/vList5"/>
    <dgm:cxn modelId="{83CBFC61-6760-EC42-8A16-72DC7780137B}" type="presParOf" srcId="{079FD15A-25B0-DA49-BC0A-CA119460943A}" destId="{7E8AD56D-F212-9C48-B8F9-3D35FC1D10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847F2C91-FAED-A54E-853F-840F496FD101}" type="datetime1">
              <a:rPr lang="ja-JP" altLang="en-US"/>
              <a:pPr>
                <a:defRPr/>
              </a:pPr>
              <a:t>10.5.13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B81EEFEA-74F1-AD40-8403-8EE4ACD9FF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01FF9412-74BF-7547-B7FE-78608652E6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1180C5-52B9-7E4F-BFE9-A7B6E1AD19AC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8ADF04-1F10-E242-9220-2EFF03EBA968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22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kumimoji="0" lang="ja-JP" altLang="en-US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506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F6CE17-FFC0-2246-A2E2-C02E404B3CDB}" type="slidenum">
              <a:rPr lang="ja-JP" altLang="en-US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24</a:t>
            </a:fld>
            <a:endParaRPr lang="ja-JP" altLang="en-US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32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0009BD-55B6-4249-AEDB-8B10DE69CD4A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31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21826-7A05-6F4A-B2F4-556EEF410764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33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C93E61-9D4A-ED44-8655-537EE15B3AAA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36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30588" cy="257175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0788" y="3257550"/>
            <a:ext cx="6702425" cy="3086100"/>
          </a:xfrm>
          <a:noFill/>
          <a:ln/>
        </p:spPr>
        <p:txBody>
          <a:bodyPr/>
          <a:lstStyle/>
          <a:p>
            <a:endParaRPr lang="en-US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AAC0EA-104E-4848-814B-B3904F08275D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38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758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758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6F8365-6E81-834F-8977-26FEF6F9C540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39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885955-C82F-8143-AD39-747E6520223E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40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0E71B-38FA-1949-9963-3C1624F6D894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45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80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859088" y="514350"/>
            <a:ext cx="3425825" cy="2570163"/>
          </a:xfrm>
          <a:ln/>
        </p:spPr>
      </p:sp>
      <p:sp>
        <p:nvSpPr>
          <p:cNvPr id="880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kumimoji="0"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8069" name="Slide Number Placeholder 3"/>
          <p:cNvSpPr txBox="1">
            <a:spLocks noGrp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>
            <a:prstTxWarp prst="textNoShape">
              <a:avLst/>
            </a:prstTxWarp>
          </a:bodyPr>
          <a:lstStyle/>
          <a:p>
            <a:pPr algn="r"/>
            <a:fld id="{B7288FFA-B8C5-0D49-B9DD-C9528993550D}" type="slidenum">
              <a:rPr kumimoji="0" lang="en-GB" altLang="ja-JP" sz="1200">
                <a:latin typeface="Calibri" pitchFamily="-112" charset="0"/>
              </a:rPr>
              <a:pPr algn="r"/>
              <a:t>45</a:t>
            </a:fld>
            <a:endParaRPr kumimoji="0" lang="en-GB" altLang="ja-JP" sz="1200">
              <a:latin typeface="Calibri" pitchFamily="-11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2ADA0-9038-FF48-ACF9-426B725702C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30588" cy="257175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Leaving PIP aside for the moment – however this is an important TDR deliverable. How does it integrate with the above?</a:t>
            </a:r>
          </a:p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R&amp;D should feature more prevalently: TDR will contain quite some detail on the results and achievements of the R&amp;D programme</a:t>
            </a:r>
          </a:p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Need better word than ‘Remaining’ – motivation for further work, not a sense of ‘OK we are done’.</a:t>
            </a: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17CE0-E109-934E-B4D4-202D1CA94567}" type="slidenum">
              <a:rPr lang="en-US" altLang="ja-JP" smtClean="0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47</a:t>
            </a:fld>
            <a:endParaRPr lang="en-US" altLang="ja-JP" smtClean="0">
              <a:solidFill>
                <a:srgbClr val="000000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421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9421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8AE43B-B1C9-CC4C-888E-F7CE9FAA8EA3}" type="slidenum">
              <a:rPr lang="ja-JP" altLang="en-US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48</a:t>
            </a:fld>
            <a:endParaRPr lang="ja-JP" altLang="en-US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0649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kumimoji="0"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650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53EBA4-2BB3-2D49-BC07-8FF584BD84A7}" type="slidenum">
              <a:rPr lang="ja-JP" alt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55</a:t>
            </a:fld>
            <a:endParaRPr lang="ja-JP" alt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C4107A-DE97-8043-A766-9E4E22752234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56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B0559-ADEB-F843-91DF-99243ABCE7B4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58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68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68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A892C-F792-394A-A2DC-27CBDD74CEAB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59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ja-JP" altLang="en-US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987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D5DDB0-B472-4549-BCEF-34ACDBBC9441}" type="slidenum">
              <a:rPr lang="ja-JP" altLang="en-US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61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31706-25C7-884B-B1C9-E38E4541BD7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2C0A8-A073-4C4E-B5AE-C39213BA23F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5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27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3D2C55-30CB-7A4F-ACD9-7F48ACD8A6CA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7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22D00E-E96B-BA4A-B6F1-F525B94996E5}" type="slidenum">
              <a:rPr lang="en-US" altLang="ja-JP"/>
              <a:pPr/>
              <a:t>17</a:t>
            </a:fld>
            <a:endParaRPr lang="en-US" altLang="ja-JP"/>
          </a:p>
        </p:txBody>
      </p:sp>
      <p:sp>
        <p:nvSpPr>
          <p:cNvPr id="31747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noFill/>
          <a:ln/>
        </p:spPr>
        <p:txBody>
          <a:bodyPr lIns="91429" tIns="45714" rIns="91429" bIns="45714"/>
          <a:lstStyle/>
          <a:p>
            <a:endParaRPr lang="ja-JP" altLang="en-US">
              <a:latin typeface="Times New Roman" charset="0"/>
              <a:ea typeface="ＭＳ Ｐ明朝" charset="-128"/>
              <a:cs typeface="ＭＳ Ｐ明朝" charset="-128"/>
            </a:endParaRPr>
          </a:p>
        </p:txBody>
      </p:sp>
      <p:sp>
        <p:nvSpPr>
          <p:cNvPr id="31749" name="スライド番号プレースホルダ 3"/>
          <p:cNvSpPr txBox="1">
            <a:spLocks noGrp="1"/>
          </p:cNvSpPr>
          <p:nvPr/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 anchor="b">
            <a:prstTxWarp prst="textNoShape">
              <a:avLst/>
            </a:prstTxWarp>
          </a:bodyPr>
          <a:lstStyle/>
          <a:p>
            <a:pPr algn="r"/>
            <a:fld id="{7CC15FC5-865D-6848-AA18-00C6ACEBDF6A}" type="slidenum">
              <a:rPr kumimoji="1" lang="en-US" altLang="ja-JP" sz="1200"/>
              <a:pPr algn="r"/>
              <a:t>17</a:t>
            </a:fld>
            <a:endParaRPr kumimoji="1" lang="en-US" altLang="ja-JP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6147D6-1B2D-9549-AA1D-4550056DE611}" type="slidenum">
              <a:rPr lang="en-US" altLang="ja-JP"/>
              <a:pPr/>
              <a:t>18</a:t>
            </a:fld>
            <a:endParaRPr lang="en-US" altLang="ja-JP"/>
          </a:p>
        </p:txBody>
      </p:sp>
      <p:sp>
        <p:nvSpPr>
          <p:cNvPr id="35843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4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noFill/>
          <a:ln/>
        </p:spPr>
        <p:txBody>
          <a:bodyPr lIns="91429" tIns="45714" rIns="91429" bIns="45714"/>
          <a:lstStyle/>
          <a:p>
            <a:endParaRPr lang="ja-JP" altLang="en-US">
              <a:latin typeface="Times New Roman" charset="0"/>
              <a:ea typeface="ＭＳ Ｐ明朝" charset="-128"/>
              <a:cs typeface="ＭＳ Ｐ明朝" charset="-128"/>
            </a:endParaRPr>
          </a:p>
        </p:txBody>
      </p:sp>
      <p:sp>
        <p:nvSpPr>
          <p:cNvPr id="35845" name="スライド番号プレースホルダ 3"/>
          <p:cNvSpPr txBox="1">
            <a:spLocks noGrp="1"/>
          </p:cNvSpPr>
          <p:nvPr/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 anchor="b">
            <a:prstTxWarp prst="textNoShape">
              <a:avLst/>
            </a:prstTxWarp>
          </a:bodyPr>
          <a:lstStyle/>
          <a:p>
            <a:pPr algn="r"/>
            <a:fld id="{F2F11833-4E64-4E47-AFC3-A6650ABBEEDE}" type="slidenum">
              <a:rPr kumimoji="1" lang="en-US" altLang="ja-JP" sz="1200"/>
              <a:pPr algn="r"/>
              <a:t>18</a:t>
            </a:fld>
            <a:endParaRPr kumimoji="1" lang="en-US" altLang="ja-JP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5D637F-5148-624C-83EC-6D9340677C68}" type="slidenum">
              <a:rPr lang="en-US" altLang="ja-JP"/>
              <a:pPr/>
              <a:t>19</a:t>
            </a:fld>
            <a:endParaRPr lang="en-US" altLang="ja-JP"/>
          </a:p>
        </p:txBody>
      </p:sp>
      <p:sp>
        <p:nvSpPr>
          <p:cNvPr id="37891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2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noFill/>
          <a:ln/>
        </p:spPr>
        <p:txBody>
          <a:bodyPr lIns="91429" tIns="45714" rIns="91429" bIns="45714"/>
          <a:lstStyle/>
          <a:p>
            <a:endParaRPr lang="ja-JP" altLang="en-US">
              <a:latin typeface="Times New Roman" charset="0"/>
              <a:ea typeface="ＭＳ Ｐ明朝" charset="-128"/>
              <a:cs typeface="ＭＳ Ｐ明朝" charset="-128"/>
            </a:endParaRPr>
          </a:p>
        </p:txBody>
      </p:sp>
      <p:sp>
        <p:nvSpPr>
          <p:cNvPr id="37893" name="スライド番号プレースホルダ 3"/>
          <p:cNvSpPr txBox="1">
            <a:spLocks noGrp="1"/>
          </p:cNvSpPr>
          <p:nvPr/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 anchor="b">
            <a:prstTxWarp prst="textNoShape">
              <a:avLst/>
            </a:prstTxWarp>
          </a:bodyPr>
          <a:lstStyle/>
          <a:p>
            <a:pPr algn="r"/>
            <a:fld id="{537A99EB-64E0-8C4C-8B1A-FB9B0A28CE38}" type="slidenum">
              <a:rPr kumimoji="1" lang="en-US" altLang="ja-JP" sz="1200"/>
              <a:pPr algn="r"/>
              <a:t>19</a:t>
            </a:fld>
            <a:endParaRPr kumimoji="1" lang="en-US" altLang="ja-JP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E2E6E6-5B09-7E4D-AA33-A96A1758B799}" type="slidenum">
              <a:rPr lang="en-US" altLang="ja-JP"/>
              <a:pPr/>
              <a:t>21</a:t>
            </a:fld>
            <a:endParaRPr lang="en-US" altLang="ja-JP"/>
          </a:p>
        </p:txBody>
      </p:sp>
      <p:sp>
        <p:nvSpPr>
          <p:cNvPr id="28675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6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noFill/>
          <a:ln/>
        </p:spPr>
        <p:txBody>
          <a:bodyPr lIns="91429" tIns="45714" rIns="91429" bIns="45714"/>
          <a:lstStyle/>
          <a:p>
            <a:endParaRPr lang="ja-JP" altLang="en-US">
              <a:latin typeface="Times New Roman" charset="0"/>
              <a:ea typeface="ＭＳ Ｐ明朝" charset="-128"/>
              <a:cs typeface="ＭＳ Ｐ明朝" charset="-128"/>
            </a:endParaRPr>
          </a:p>
        </p:txBody>
      </p:sp>
      <p:sp>
        <p:nvSpPr>
          <p:cNvPr id="28677" name="スライド番号プレースホルダ 3"/>
          <p:cNvSpPr txBox="1">
            <a:spLocks noGrp="1"/>
          </p:cNvSpPr>
          <p:nvPr/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 anchor="b">
            <a:prstTxWarp prst="textNoShape">
              <a:avLst/>
            </a:prstTxWarp>
          </a:bodyPr>
          <a:lstStyle/>
          <a:p>
            <a:pPr algn="r"/>
            <a:fld id="{7418A814-ED67-9948-8D01-B9901A03FE84}" type="slidenum">
              <a:rPr kumimoji="1" lang="en-US" altLang="ja-JP" sz="1200"/>
              <a:pPr algn="r"/>
              <a:t>21</a:t>
            </a:fld>
            <a:endParaRPr kumimoji="1" lang="en-US" altLang="ja-JP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DB8F-0001-5C46-9B7E-15D6BDE5FA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8BA3C-3F3E-EA4A-A6F1-5248A383E7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1CDA4-C9CE-8E44-A687-C18CA58014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mtClean="0">
                <a:solidFill>
                  <a:prstClr val="black">
                    <a:tint val="75000"/>
                  </a:prstClr>
                </a:solidFill>
                <a:latin typeface="Arial" pitchFamily="-105" charset="0"/>
                <a:ea typeface="Arial Unicode MS" pitchFamily="-105" charset="0"/>
                <a:cs typeface="Arial Unicode MS" pitchFamily="-105" charset="0"/>
              </a:defRPr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mtClean="0">
                <a:solidFill>
                  <a:prstClr val="black">
                    <a:tint val="75000"/>
                  </a:prstClr>
                </a:solidFill>
                <a:latin typeface="Arial" pitchFamily="-105" charset="0"/>
                <a:ea typeface="Arial Unicode MS" pitchFamily="-105" charset="0"/>
                <a:cs typeface="Arial Unicode MS" pitchFamily="-105" charset="0"/>
              </a:defRPr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-105" charset="0"/>
                <a:ea typeface="Arial Unicode MS" pitchFamily="-105" charset="0"/>
                <a:cs typeface="Arial Unicode MS" pitchFamily="-105" charset="0"/>
              </a:defRPr>
            </a:lvl1pPr>
          </a:lstStyle>
          <a:p>
            <a:pPr>
              <a:defRPr/>
            </a:pPr>
            <a:fld id="{DB29A6D8-FE19-E843-B422-23AD48009A7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6359-397B-D146-B043-A13A549AFB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95036-1A1C-4A4A-8673-AB541CE0D3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30828-FE26-3E4D-A039-A91FF753D8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28FC8-884F-DD40-9AF6-6E45D58FE4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85ABE-900B-5F41-A7E2-B293305521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EA7B2-B0D3-964E-8D12-43DB6521D9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198F7-269C-1142-8DD1-48A495307C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0458F-FBC9-504F-92D1-2383D34D57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2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62730111-C028-914C-BD05-A8B3E5644B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19" r:id="rId2"/>
    <p:sldLayoutId id="2147484320" r:id="rId3"/>
    <p:sldLayoutId id="2147484321" r:id="rId4"/>
    <p:sldLayoutId id="2147484322" r:id="rId5"/>
    <p:sldLayoutId id="2147484323" r:id="rId6"/>
    <p:sldLayoutId id="2147484324" r:id="rId7"/>
    <p:sldLayoutId id="2147484325" r:id="rId8"/>
    <p:sldLayoutId id="2147484326" r:id="rId9"/>
    <p:sldLayoutId id="2147484327" r:id="rId10"/>
    <p:sldLayoutId id="2147484328" r:id="rId11"/>
    <p:sldLayoutId id="2147484329" r:id="rId12"/>
    <p:sldLayoutId id="2147484330" r:id="rId1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638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r>
              <a:rPr lang="en-US" altLang="ja-JP" smtClean="0"/>
              <a:t>A, Yamamoto, 10-05-13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r>
              <a:rPr lang="en-US" altLang="ja-JP" smtClean="0"/>
              <a:t>ILC-PAC: SCRF Report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fld id="{E7BBEA5C-28AE-0643-8DD0-9BD752EA5DD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•"/>
        <a:defRPr kumimoji="1" sz="3200" kern="1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–"/>
        <a:defRPr kumimoji="1" sz="28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•"/>
        <a:defRPr kumimoji="1" sz="24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–"/>
        <a:defRPr kumimoji="1" sz="20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kumimoji="1" sz="20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image" Target="../media/image21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5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6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7" Type="http://schemas.openxmlformats.org/officeDocument/2006/relationships/oleObject" Target="../embeddings/oleObject1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9" Type="http://schemas.openxmlformats.org/officeDocument/2006/relationships/image" Target="../media/image34.png"/><Relationship Id="rId3" Type="http://schemas.openxmlformats.org/officeDocument/2006/relationships/notesSlide" Target="../notesSlides/notesSlide6.xml"/><Relationship Id="rId6" Type="http://schemas.openxmlformats.org/officeDocument/2006/relationships/image" Target="../media/image3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4" Type="http://schemas.openxmlformats.org/officeDocument/2006/relationships/image" Target="../media/image36.png"/><Relationship Id="rId10" Type="http://schemas.openxmlformats.org/officeDocument/2006/relationships/image" Target="../media/image42.jpeg"/><Relationship Id="rId5" Type="http://schemas.openxmlformats.org/officeDocument/2006/relationships/image" Target="../media/image37.png"/><Relationship Id="rId7" Type="http://schemas.openxmlformats.org/officeDocument/2006/relationships/image" Target="../media/image39.png"/><Relationship Id="rId11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9" Type="http://schemas.openxmlformats.org/officeDocument/2006/relationships/image" Target="../media/image41.jpeg"/><Relationship Id="rId3" Type="http://schemas.openxmlformats.org/officeDocument/2006/relationships/image" Target="../media/image35.png"/><Relationship Id="rId6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45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8.xml"/><Relationship Id="rId5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9.png"/><Relationship Id="rId5" Type="http://schemas.openxmlformats.org/officeDocument/2006/relationships/image" Target="../media/image50.jpeg"/><Relationship Id="rId7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8.jpeg"/><Relationship Id="rId6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wmf"/><Relationship Id="rId4" Type="http://schemas.openxmlformats.org/officeDocument/2006/relationships/oleObject" Target="???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2.xml"/><Relationship Id="rId5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2.png"/><Relationship Id="rId5" Type="http://schemas.openxmlformats.org/officeDocument/2006/relationships/image" Target="../media/image64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4" Type="http://schemas.openxmlformats.org/officeDocument/2006/relationships/image" Target="../media/image66.jpeg"/><Relationship Id="rId5" Type="http://schemas.openxmlformats.org/officeDocument/2006/relationships/image" Target="../media/image67.jpeg"/><Relationship Id="rId7" Type="http://schemas.openxmlformats.org/officeDocument/2006/relationships/image" Target="../media/image6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5.jpeg"/><Relationship Id="rId6" Type="http://schemas.openxmlformats.org/officeDocument/2006/relationships/image" Target="../media/image68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3" Type="http://schemas.openxmlformats.org/officeDocument/2006/relationships/image" Target="../media/image73.w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diagramData" Target="../diagrams/data1.xml"/><Relationship Id="rId6" Type="http://schemas.openxmlformats.org/officeDocument/2006/relationships/diagramColors" Target="../diagrams/colors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image" Target="../media/image78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7.jpeg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9.png"/><Relationship Id="rId5" Type="http://schemas.openxmlformats.org/officeDocument/2006/relationships/image" Target="../media/image7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1.png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5.jpeg"/><Relationship Id="rId5" Type="http://schemas.openxmlformats.org/officeDocument/2006/relationships/image" Target="../media/image86.jpeg"/><Relationship Id="rId7" Type="http://schemas.openxmlformats.org/officeDocument/2006/relationships/image" Target="../media/image8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3.jpeg"/><Relationship Id="rId3" Type="http://schemas.openxmlformats.org/officeDocument/2006/relationships/image" Target="../media/image84.jpeg"/><Relationship Id="rId6" Type="http://schemas.openxmlformats.org/officeDocument/2006/relationships/image" Target="../media/image87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wmf"/><Relationship Id="rId3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wmf"/><Relationship Id="rId3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914400"/>
            <a:ext cx="8229600" cy="2590800"/>
          </a:xfrm>
          <a:solidFill>
            <a:srgbClr val="CCFFCC"/>
          </a:solidFill>
        </p:spPr>
        <p:txBody>
          <a:bodyPr/>
          <a:lstStyle/>
          <a:p>
            <a:r>
              <a:rPr lang="en-US" altLang="ja-JP" sz="4000" b="1" smtClean="0">
                <a:solidFill>
                  <a:schemeClr val="tx1"/>
                </a:solidFill>
              </a:rPr>
              <a:t>Report for ILC-PAC</a:t>
            </a:r>
            <a:br>
              <a:rPr lang="en-US" altLang="ja-JP" sz="4000" b="1" smtClean="0">
                <a:solidFill>
                  <a:schemeClr val="tx1"/>
                </a:solidFill>
              </a:rPr>
            </a:br>
            <a:r>
              <a:rPr lang="en-US" altLang="ja-JP" sz="4000" b="1" smtClean="0">
                <a:solidFill>
                  <a:schemeClr val="tx1"/>
                </a:solidFill>
              </a:rPr>
              <a:t/>
            </a:r>
            <a:br>
              <a:rPr lang="en-US" altLang="ja-JP" sz="4000" b="1" smtClean="0">
                <a:solidFill>
                  <a:schemeClr val="tx1"/>
                </a:solidFill>
              </a:rPr>
            </a:br>
            <a:r>
              <a:rPr lang="en-US" altLang="ja-JP" sz="4000" b="1" smtClean="0">
                <a:solidFill>
                  <a:schemeClr val="tx1"/>
                </a:solidFill>
              </a:rPr>
              <a:t>SCRF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962400"/>
            <a:ext cx="7772400" cy="2057400"/>
          </a:xfrm>
        </p:spPr>
        <p:txBody>
          <a:bodyPr/>
          <a:lstStyle/>
          <a:p>
            <a:pPr marL="533400" indent="-533400"/>
            <a:r>
              <a:rPr kumimoji="0" lang="en-US" altLang="ja-JP" sz="2400" b="1" u="sng" smtClean="0">
                <a:solidFill>
                  <a:srgbClr val="0000FF"/>
                </a:solidFill>
              </a:rPr>
              <a:t>Akira Yamamoto</a:t>
            </a:r>
            <a:r>
              <a:rPr kumimoji="0" lang="en-US" altLang="ja-JP" sz="2400" b="1" smtClean="0">
                <a:solidFill>
                  <a:srgbClr val="0000FF"/>
                </a:solidFill>
              </a:rPr>
              <a:t>, Marc Ross, and Nick Walker </a:t>
            </a:r>
          </a:p>
          <a:p>
            <a:pPr marL="533400" indent="-533400"/>
            <a:r>
              <a:rPr kumimoji="0" lang="en-US" altLang="ja-JP" sz="2400" b="1" smtClean="0">
                <a:solidFill>
                  <a:srgbClr val="000000"/>
                </a:solidFill>
              </a:rPr>
              <a:t> </a:t>
            </a:r>
            <a:r>
              <a:rPr kumimoji="0" lang="en-US" altLang="ja-JP" sz="2000" b="1" smtClean="0">
                <a:solidFill>
                  <a:schemeClr val="tx1"/>
                </a:solidFill>
              </a:rPr>
              <a:t> ILC-GDE Project Managers </a:t>
            </a:r>
          </a:p>
          <a:p>
            <a:pPr marL="533400" indent="-533400"/>
            <a:endParaRPr kumimoji="0" lang="en-US" altLang="ja-JP" sz="2000" b="1" smtClean="0">
              <a:solidFill>
                <a:schemeClr val="tx1"/>
              </a:solidFill>
            </a:endParaRPr>
          </a:p>
          <a:p>
            <a:pPr marL="533400" indent="-533400"/>
            <a:endParaRPr kumimoji="0" lang="en-US" altLang="ja-JP" sz="2000" b="1" smtClean="0">
              <a:solidFill>
                <a:schemeClr val="tx1"/>
              </a:solidFill>
            </a:endParaRPr>
          </a:p>
          <a:p>
            <a:pPr marL="533400" indent="-533400"/>
            <a:r>
              <a:rPr kumimoji="0" lang="en-US" altLang="ja-JP" sz="2000" b="1" smtClean="0">
                <a:solidFill>
                  <a:schemeClr val="tx1"/>
                </a:solidFill>
              </a:rPr>
              <a:t>To be presented at ILC-PAC, Valencia, May 13-14, 2010 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9567863" y="-414338"/>
            <a:ext cx="184150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7380288" y="30813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22534" name="日付プレースホルダ 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2535" name="スライド番号プレースホルダ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BA3020-1D2C-0541-A39A-01C2A9DD6EF0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2536" name="フッター プレースホルダ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Our Observation</a:t>
            </a:r>
            <a:endParaRPr lang="ja-JP" altLang="en-US" b="1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/>
          <a:lstStyle/>
          <a:p>
            <a:r>
              <a:rPr lang="en-US" altLang="ja-JP" dirty="0" smtClean="0"/>
              <a:t>The cavity </a:t>
            </a:r>
            <a:r>
              <a:rPr lang="en-US" altLang="ja-JP" dirty="0" smtClean="0">
                <a:solidFill>
                  <a:srgbClr val="3366FF"/>
                </a:solidFill>
              </a:rPr>
              <a:t>production yield </a:t>
            </a:r>
            <a:r>
              <a:rPr lang="en-US" altLang="ja-JP" dirty="0" smtClean="0"/>
              <a:t>is </a:t>
            </a:r>
            <a:r>
              <a:rPr lang="en-US" altLang="ja-JP" dirty="0" smtClean="0">
                <a:solidFill>
                  <a:srgbClr val="FF0000"/>
                </a:solidFill>
              </a:rPr>
              <a:t>approaching to 50 % </a:t>
            </a:r>
            <a:r>
              <a:rPr lang="en-US" altLang="ja-JP" dirty="0" smtClean="0"/>
              <a:t>at the middle of TDP (end TDP-1) as we intended to achieve, </a:t>
            </a:r>
          </a:p>
          <a:p>
            <a:pPr lvl="1"/>
            <a:r>
              <a:rPr lang="en-US" altLang="ja-JP" dirty="0" smtClean="0"/>
              <a:t>48 % (as of March, 2010) based on the integrated statistics since the statistics started, and much better in the period of 2009-2010, </a:t>
            </a:r>
          </a:p>
          <a:p>
            <a:r>
              <a:rPr lang="en-US" altLang="ja-JP" dirty="0" smtClean="0"/>
              <a:t>The </a:t>
            </a:r>
            <a:r>
              <a:rPr lang="en-US" altLang="ja-JP" dirty="0" smtClean="0">
                <a:solidFill>
                  <a:srgbClr val="3366FF"/>
                </a:solidFill>
              </a:rPr>
              <a:t>gradient spread </a:t>
            </a:r>
            <a:r>
              <a:rPr lang="en-US" altLang="ja-JP" dirty="0" smtClean="0"/>
              <a:t>may help to consider to increase ‘usable cavities’ and the ‘usable cavity statistics’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+/- 20 % spread</a:t>
            </a:r>
            <a:r>
              <a:rPr lang="en-US" altLang="ja-JP" dirty="0" smtClean="0"/>
              <a:t>, if allowed, suggest the usable cavity yield is becoming much more than 50 %, (~ </a:t>
            </a:r>
            <a:r>
              <a:rPr lang="en-US" altLang="ja-JP" dirty="0" smtClean="0">
                <a:solidFill>
                  <a:srgbClr val="FF0000"/>
                </a:solidFill>
              </a:rPr>
              <a:t>&gt; 60 %, </a:t>
            </a:r>
            <a:r>
              <a:rPr lang="en-US" altLang="ja-JP" dirty="0" smtClean="0"/>
              <a:t>see the statistics plot at &gt; 30 MV/</a:t>
            </a:r>
            <a:r>
              <a:rPr lang="en-US" altLang="ja-JP" dirty="0" err="1" smtClean="0"/>
              <a:t>m</a:t>
            </a:r>
            <a:r>
              <a:rPr lang="en-US" altLang="ja-JP" dirty="0" smtClean="0"/>
              <a:t>)  </a:t>
            </a:r>
            <a:endParaRPr lang="ja-JP" altLang="en-US" dirty="0"/>
          </a:p>
        </p:txBody>
      </p:sp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EA7B2-B0D3-964E-8D12-43DB6521D9D2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ILC-type (1.3 GHz) Cavity Venders and Laboratories in 2010 </a:t>
            </a:r>
            <a:endParaRPr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1219200" y="1447800"/>
          <a:ext cx="6858001" cy="402843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219200"/>
                <a:gridCol w="2590800"/>
                <a:gridCol w="3048001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Venders</a:t>
                      </a:r>
                      <a:endParaRPr kumimoji="1" lang="ja-JP" altLang="en-US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Laboratories</a:t>
                      </a:r>
                      <a:endParaRPr kumimoji="1" lang="ja-JP" altLang="en-US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Europe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3366FF"/>
                          </a:solidFill>
                        </a:rPr>
                        <a:t>RI/ACCEL*</a:t>
                      </a:r>
                    </a:p>
                    <a:p>
                      <a:r>
                        <a:rPr kumimoji="1" lang="en-US" altLang="ja-JP" b="1" dirty="0" err="1" smtClean="0">
                          <a:solidFill>
                            <a:srgbClr val="3366FF"/>
                          </a:solidFill>
                        </a:rPr>
                        <a:t>Zanon</a:t>
                      </a:r>
                      <a:r>
                        <a:rPr kumimoji="1" lang="en-US" altLang="ja-JP" b="1" dirty="0" smtClean="0">
                          <a:solidFill>
                            <a:srgbClr val="3366FF"/>
                          </a:solidFill>
                        </a:rPr>
                        <a:t>*</a:t>
                      </a:r>
                      <a:endParaRPr kumimoji="1" lang="ja-JP" altLang="en-US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DESY,</a:t>
                      </a:r>
                      <a:r>
                        <a:rPr kumimoji="1" lang="en-US" altLang="ja-JP" b="0" baseline="0" dirty="0" smtClean="0"/>
                        <a:t> LAL/</a:t>
                      </a:r>
                      <a:r>
                        <a:rPr kumimoji="1" lang="en-US" altLang="ja-JP" b="0" baseline="0" dirty="0" err="1" smtClean="0"/>
                        <a:t>Orsay</a:t>
                      </a:r>
                      <a:r>
                        <a:rPr kumimoji="1" lang="en-US" altLang="ja-JP" b="0" baseline="0" smtClean="0"/>
                        <a:t>, CEA</a:t>
                      </a:r>
                      <a:r>
                        <a:rPr kumimoji="1" lang="en-US" altLang="ja-JP" b="0" baseline="0" dirty="0" smtClean="0"/>
                        <a:t>/</a:t>
                      </a:r>
                      <a:r>
                        <a:rPr kumimoji="1" lang="en-US" altLang="ja-JP" b="0" baseline="0" dirty="0" err="1" smtClean="0"/>
                        <a:t>Saclay</a:t>
                      </a:r>
                      <a:r>
                        <a:rPr kumimoji="1" lang="en-US" altLang="ja-JP" b="0" baseline="0" dirty="0" smtClean="0"/>
                        <a:t>, INFN, (CI)</a:t>
                      </a:r>
                      <a:endParaRPr kumimoji="1" lang="ja-JP" alt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Americas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3366FF"/>
                          </a:solidFill>
                        </a:rPr>
                        <a:t>AES*</a:t>
                      </a:r>
                    </a:p>
                    <a:p>
                      <a:r>
                        <a:rPr kumimoji="1" lang="en-US" altLang="ja-JP" dirty="0" err="1" smtClean="0"/>
                        <a:t>Niowave</a:t>
                      </a:r>
                      <a:r>
                        <a:rPr kumimoji="1" lang="en-US" altLang="ja-JP" dirty="0" smtClean="0"/>
                        <a:t>/Roark</a:t>
                      </a:r>
                    </a:p>
                    <a:p>
                      <a:r>
                        <a:rPr kumimoji="1" lang="en-US" altLang="ja-JP" dirty="0" smtClean="0"/>
                        <a:t>PAVAC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FNAL/ANL, </a:t>
                      </a:r>
                      <a:r>
                        <a:rPr kumimoji="1" lang="en-US" altLang="ja-JP" dirty="0" err="1" smtClean="0"/>
                        <a:t>JLab</a:t>
                      </a:r>
                      <a:r>
                        <a:rPr kumimoji="1" lang="en-US" altLang="ja-JP" dirty="0" smtClean="0"/>
                        <a:t>, Cornell, (TRIUMF, LANL)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Asia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MHI </a:t>
                      </a:r>
                    </a:p>
                    <a:p>
                      <a:r>
                        <a:rPr kumimoji="1" lang="en-US" altLang="ja-JP" dirty="0" smtClean="0"/>
                        <a:t>(Hitachi)</a:t>
                      </a:r>
                    </a:p>
                    <a:p>
                      <a:r>
                        <a:rPr kumimoji="1" lang="en-US" altLang="ja-JP" dirty="0" smtClean="0"/>
                        <a:t>(Toshiba)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KEK, </a:t>
                      </a:r>
                    </a:p>
                    <a:p>
                      <a:r>
                        <a:rPr kumimoji="1" lang="en-US" altLang="ja-JP" dirty="0" smtClean="0"/>
                        <a:t>IHEP, PKU, (</a:t>
                      </a:r>
                      <a:r>
                        <a:rPr kumimoji="1" lang="en-US" altLang="ja-JP" dirty="0" err="1" smtClean="0"/>
                        <a:t>Tsinghua</a:t>
                      </a:r>
                      <a:r>
                        <a:rPr kumimoji="1" lang="en-US" altLang="ja-JP" dirty="0" smtClean="0"/>
                        <a:t>-U), </a:t>
                      </a:r>
                    </a:p>
                    <a:p>
                      <a:r>
                        <a:rPr kumimoji="1" lang="en-US" altLang="ja-JP" dirty="0" smtClean="0"/>
                        <a:t>RRCAT/IUAC (in coop. </a:t>
                      </a:r>
                      <a:r>
                        <a:rPr kumimoji="1" lang="en-US" altLang="ja-JP" dirty="0" err="1" smtClean="0"/>
                        <a:t>w</a:t>
                      </a:r>
                      <a:r>
                        <a:rPr kumimoji="1" lang="en-US" altLang="ja-JP" dirty="0" smtClean="0"/>
                        <a:t>/ FNAL, KEK)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* Established venders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in the yield statistics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(as of March, 2010) 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4461" y="5587424"/>
            <a:ext cx="7803739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Multiple venders </a:t>
            </a:r>
            <a:r>
              <a:rPr lang="en-US" altLang="ja-JP" sz="3200" dirty="0" smtClean="0"/>
              <a:t>per region</a:t>
            </a:r>
            <a:r>
              <a:rPr kumimoji="1" lang="en-US" altLang="ja-JP" sz="3200" dirty="0" smtClean="0"/>
              <a:t> being realized</a:t>
            </a:r>
            <a:endParaRPr kumimoji="1" lang="ja-JP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Recent Progress in </a:t>
            </a:r>
            <a:br>
              <a:rPr lang="en-US" altLang="ja-JP" b="1" dirty="0" smtClean="0"/>
            </a:br>
            <a:r>
              <a:rPr lang="en-US" altLang="ja-JP" b="1" dirty="0" smtClean="0"/>
              <a:t>New R&amp;D Cavities (S0) in Asia </a:t>
            </a:r>
            <a:endParaRPr lang="ja-JP" altLang="en-US" b="1" dirty="0" smtClean="0"/>
          </a:p>
        </p:txBody>
      </p:sp>
      <p:sp>
        <p:nvSpPr>
          <p:cNvPr id="38915" name="コンテンツ プレースホル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ja-JP" sz="2200" dirty="0" smtClean="0"/>
              <a:t>Indian labs cooperation with FNAL</a:t>
            </a:r>
          </a:p>
          <a:p>
            <a:pPr lvl="1"/>
            <a:r>
              <a:rPr lang="en-US" altLang="ja-JP" sz="1800" dirty="0" smtClean="0">
                <a:solidFill>
                  <a:srgbClr val="3366FF"/>
                </a:solidFill>
              </a:rPr>
              <a:t>RRCAT/IUAC</a:t>
            </a:r>
            <a:r>
              <a:rPr lang="en-US" altLang="ja-JP" sz="1800" dirty="0" smtClean="0"/>
              <a:t>-FNAL-TRIUMF cooperation </a:t>
            </a:r>
          </a:p>
          <a:p>
            <a:pPr lvl="2"/>
            <a:r>
              <a:rPr lang="en-US" altLang="ja-JP" sz="1400" dirty="0" smtClean="0"/>
              <a:t>In progress</a:t>
            </a:r>
          </a:p>
          <a:p>
            <a:r>
              <a:rPr lang="en-US" altLang="ja-JP" sz="2200" dirty="0" smtClean="0"/>
              <a:t>New R&amp;D cavities to be tested at KEK</a:t>
            </a:r>
          </a:p>
          <a:p>
            <a:pPr lvl="1"/>
            <a:r>
              <a:rPr lang="en-US" altLang="ja-JP" sz="1800" dirty="0" smtClean="0">
                <a:solidFill>
                  <a:srgbClr val="FF0000"/>
                </a:solidFill>
              </a:rPr>
              <a:t>IHEP</a:t>
            </a:r>
            <a:r>
              <a:rPr lang="en-US" altLang="ja-JP" sz="1800" dirty="0" smtClean="0"/>
              <a:t> cavity processed by CP at IHEP</a:t>
            </a:r>
          </a:p>
          <a:p>
            <a:pPr lvl="2"/>
            <a:r>
              <a:rPr lang="en-US" altLang="ja-JP" sz="1600" dirty="0" smtClean="0"/>
              <a:t>High Pressure Rise and vertical test at KEK</a:t>
            </a:r>
          </a:p>
          <a:p>
            <a:pPr lvl="1"/>
            <a:r>
              <a:rPr lang="en-US" altLang="ja-JP" sz="1800" dirty="0" smtClean="0">
                <a:solidFill>
                  <a:srgbClr val="FF0000"/>
                </a:solidFill>
              </a:rPr>
              <a:t>Hitach</a:t>
            </a:r>
            <a:r>
              <a:rPr lang="en-US" altLang="ja-JP" sz="1800" dirty="0" smtClean="0"/>
              <a:t>i cavity to be processed by EP at KEK</a:t>
            </a:r>
          </a:p>
          <a:p>
            <a:pPr lvl="2"/>
            <a:r>
              <a:rPr lang="en-US" altLang="ja-JP" sz="1600" dirty="0" smtClean="0"/>
              <a:t>vertical test at KEK</a:t>
            </a:r>
          </a:p>
          <a:p>
            <a:pPr lvl="1"/>
            <a:r>
              <a:rPr lang="en-US" altLang="ja-JP" sz="1800" dirty="0" smtClean="0">
                <a:solidFill>
                  <a:srgbClr val="FF0000"/>
                </a:solidFill>
              </a:rPr>
              <a:t>Toshiba</a:t>
            </a:r>
            <a:r>
              <a:rPr lang="en-US" altLang="ja-JP" sz="1800" dirty="0" smtClean="0"/>
              <a:t> Cavity to be processed by EP at KEK</a:t>
            </a:r>
          </a:p>
          <a:p>
            <a:pPr lvl="2"/>
            <a:r>
              <a:rPr lang="en-US" altLang="ja-JP" sz="1600" dirty="0" smtClean="0"/>
              <a:t>vertical test at KEK</a:t>
            </a:r>
          </a:p>
          <a:p>
            <a:pPr lvl="2">
              <a:buNone/>
            </a:pPr>
            <a:endParaRPr lang="en-US" altLang="ja-JP" sz="1600" dirty="0" smtClean="0"/>
          </a:p>
        </p:txBody>
      </p:sp>
      <p:pic>
        <p:nvPicPr>
          <p:cNvPr id="38916" name="コンテンツ プレースホルダ 9" descr="IHEP01_9cellcavity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7253"/>
          <a:stretch>
            <a:fillRect/>
          </a:stretch>
        </p:blipFill>
        <p:spPr>
          <a:xfrm>
            <a:off x="4648200" y="1295400"/>
            <a:ext cx="2514600" cy="1749425"/>
          </a:xfrm>
        </p:spPr>
      </p:pic>
      <p:sp>
        <p:nvSpPr>
          <p:cNvPr id="38917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8918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891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C3B8FD-3139-4B49-B10B-F05DF7D50332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12</a:t>
            </a:fld>
            <a:endParaRPr lang="en-US" altLang="ja-JP" dirty="0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38920" name="図 10"/>
          <p:cNvPicPr>
            <a:picLocks noChangeAspect="1"/>
          </p:cNvPicPr>
          <p:nvPr/>
        </p:nvPicPr>
        <p:blipFill>
          <a:blip r:embed="rId3"/>
          <a:srcRect t="4999"/>
          <a:stretch>
            <a:fillRect/>
          </a:stretch>
        </p:blipFill>
        <p:spPr bwMode="auto">
          <a:xfrm>
            <a:off x="5257800" y="2743200"/>
            <a:ext cx="2827338" cy="1720850"/>
          </a:xfrm>
          <a:prstGeom prst="rect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</p:pic>
      <p:pic>
        <p:nvPicPr>
          <p:cNvPr id="38921" name="図 11"/>
          <p:cNvPicPr>
            <a:picLocks noChangeAspect="1"/>
          </p:cNvPicPr>
          <p:nvPr/>
        </p:nvPicPr>
        <p:blipFill>
          <a:blip r:embed="rId4"/>
          <a:srcRect t="5338"/>
          <a:stretch>
            <a:fillRect/>
          </a:stretch>
        </p:blipFill>
        <p:spPr bwMode="auto">
          <a:xfrm>
            <a:off x="5867400" y="4343400"/>
            <a:ext cx="3048000" cy="1701800"/>
          </a:xfrm>
          <a:prstGeom prst="rect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1"/>
          <p:cNvGrpSpPr>
            <a:grpSpLocks/>
          </p:cNvGrpSpPr>
          <p:nvPr/>
        </p:nvGrpSpPr>
        <p:grpSpPr bwMode="auto">
          <a:xfrm>
            <a:off x="152400" y="1066800"/>
            <a:ext cx="8915400" cy="5273675"/>
            <a:chOff x="0" y="965320"/>
            <a:chExt cx="8915400" cy="5273555"/>
          </a:xfrm>
        </p:grpSpPr>
        <p:pic>
          <p:nvPicPr>
            <p:cNvPr id="36871" name="Picture 2" descr="C:\ILC_high_gradient\ILC_EP\Result_summary\Yield\BestGradientYield_AllVendorCavity_feb09_rev11july09.tif"/>
            <p:cNvPicPr>
              <a:picLocks noChangeAspect="1" noChangeArrowheads="1"/>
            </p:cNvPicPr>
            <p:nvPr/>
          </p:nvPicPr>
          <p:blipFill>
            <a:blip r:embed="rId2"/>
            <a:srcRect t="7571"/>
            <a:stretch>
              <a:fillRect/>
            </a:stretch>
          </p:blipFill>
          <p:spPr bwMode="auto">
            <a:xfrm>
              <a:off x="0" y="965320"/>
              <a:ext cx="8915400" cy="5273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6872" name="Group 5"/>
            <p:cNvGrpSpPr>
              <a:grpSpLocks/>
            </p:cNvGrpSpPr>
            <p:nvPr/>
          </p:nvGrpSpPr>
          <p:grpSpPr bwMode="auto">
            <a:xfrm>
              <a:off x="1371600" y="1219200"/>
              <a:ext cx="2672526" cy="2866549"/>
              <a:chOff x="1600200" y="914400"/>
              <a:chExt cx="2672526" cy="2866549"/>
            </a:xfrm>
          </p:grpSpPr>
          <p:sp>
            <p:nvSpPr>
              <p:cNvPr id="7" name="Down Arrow 6"/>
              <p:cNvSpPr/>
              <p:nvPr/>
            </p:nvSpPr>
            <p:spPr>
              <a:xfrm flipV="1">
                <a:off x="2819400" y="914514"/>
                <a:ext cx="381000" cy="685784"/>
              </a:xfrm>
              <a:prstGeom prst="downArrow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00B050"/>
                  </a:solidFill>
                </a:endParaRPr>
              </a:p>
            </p:txBody>
          </p:sp>
          <p:sp>
            <p:nvSpPr>
              <p:cNvPr id="36882" name="TextBox 7"/>
              <p:cNvSpPr txBox="1">
                <a:spLocks noChangeArrowheads="1"/>
              </p:cNvSpPr>
              <p:nvPr/>
            </p:nvSpPr>
            <p:spPr bwMode="auto">
              <a:xfrm>
                <a:off x="1600200" y="2057400"/>
                <a:ext cx="2672526" cy="1723549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800">
                    <a:solidFill>
                      <a:srgbClr val="FF0000"/>
                    </a:solidFill>
                  </a:rPr>
                  <a:t>Industrial R&amp;D Effort</a:t>
                </a:r>
              </a:p>
              <a:p>
                <a:r>
                  <a:rPr lang="en-US" altLang="ja-JP" sz="1800">
                    <a:solidFill>
                      <a:srgbClr val="FF0000"/>
                    </a:solidFill>
                  </a:rPr>
                  <a:t> to be emphasized</a:t>
                </a:r>
              </a:p>
              <a:p>
                <a:endParaRPr lang="en-US" altLang="ja-JP" sz="1400"/>
              </a:p>
              <a:p>
                <a:r>
                  <a:rPr lang="en-US" altLang="ja-JP" sz="1400"/>
                  <a:t>Push Quench Limit:</a:t>
                </a:r>
              </a:p>
              <a:p>
                <a:pPr>
                  <a:buFont typeface="Arial" pitchFamily="-112" charset="0"/>
                  <a:buChar char="•"/>
                </a:pPr>
                <a:r>
                  <a:rPr lang="en-US" altLang="ja-JP" sz="1400"/>
                  <a:t> Defects from material</a:t>
                </a:r>
              </a:p>
              <a:p>
                <a:pPr>
                  <a:buFont typeface="Arial" pitchFamily="-112" charset="0"/>
                  <a:buChar char="•"/>
                </a:pPr>
                <a:r>
                  <a:rPr lang="en-US" altLang="ja-JP" sz="1400"/>
                  <a:t> Defect from fabrication (EBW)</a:t>
                </a:r>
              </a:p>
              <a:p>
                <a:pPr>
                  <a:buFont typeface="Arial" pitchFamily="-112" charset="0"/>
                  <a:buChar char="•"/>
                </a:pPr>
                <a:r>
                  <a:rPr lang="en-US" altLang="ja-JP" sz="1400"/>
                  <a:t> Renewed studies  </a:t>
                </a:r>
              </a:p>
            </p:txBody>
          </p:sp>
        </p:grpSp>
        <p:grpSp>
          <p:nvGrpSpPr>
            <p:cNvPr id="36873" name="Group 19"/>
            <p:cNvGrpSpPr>
              <a:grpSpLocks/>
            </p:cNvGrpSpPr>
            <p:nvPr/>
          </p:nvGrpSpPr>
          <p:grpSpPr bwMode="auto">
            <a:xfrm>
              <a:off x="1676400" y="1066800"/>
              <a:ext cx="5715000" cy="4572000"/>
              <a:chOff x="1905000" y="1143000"/>
              <a:chExt cx="5715000" cy="4572000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905000" y="1143118"/>
                <a:ext cx="1524000" cy="1588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4191000" y="1295515"/>
                <a:ext cx="1219200" cy="304793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16200000" flipH="1">
                <a:off x="4457747" y="2552761"/>
                <a:ext cx="4114706" cy="2209800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3429000" y="1143118"/>
                <a:ext cx="762000" cy="152397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874" name="Group 16"/>
            <p:cNvGrpSpPr>
              <a:grpSpLocks/>
            </p:cNvGrpSpPr>
            <p:nvPr/>
          </p:nvGrpSpPr>
          <p:grpSpPr bwMode="auto">
            <a:xfrm>
              <a:off x="4787900" y="1285875"/>
              <a:ext cx="4127500" cy="1581150"/>
              <a:chOff x="4782484" y="999564"/>
              <a:chExt cx="4127500" cy="1581150"/>
            </a:xfrm>
          </p:grpSpPr>
          <p:sp>
            <p:nvSpPr>
              <p:cNvPr id="18" name="Down Arrow 17"/>
              <p:cNvSpPr/>
              <p:nvPr/>
            </p:nvSpPr>
            <p:spPr>
              <a:xfrm rot="13500000">
                <a:off x="5030139" y="1979132"/>
                <a:ext cx="354004" cy="849313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6" name="TextBox 18"/>
              <p:cNvSpPr txBox="1">
                <a:spLocks noChangeArrowheads="1"/>
              </p:cNvSpPr>
              <p:nvPr/>
            </p:nvSpPr>
            <p:spPr bwMode="auto">
              <a:xfrm>
                <a:off x="5901303" y="999564"/>
                <a:ext cx="3008681" cy="1446550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600">
                    <a:solidFill>
                      <a:srgbClr val="3366FF"/>
                    </a:solidFill>
                  </a:rPr>
                  <a:t>Laboratory effort </a:t>
                </a:r>
              </a:p>
              <a:p>
                <a:r>
                  <a:rPr lang="en-US" altLang="ja-JP" sz="1600">
                    <a:solidFill>
                      <a:srgbClr val="3366FF"/>
                    </a:solidFill>
                  </a:rPr>
                  <a:t>to be emphasized</a:t>
                </a:r>
              </a:p>
              <a:p>
                <a:endParaRPr lang="en-US" altLang="ja-JP" sz="1400"/>
              </a:p>
              <a:p>
                <a:r>
                  <a:rPr lang="en-US" altLang="ja-JP" sz="1400"/>
                  <a:t>Push Quench &amp; field emission Limit</a:t>
                </a:r>
              </a:p>
              <a:p>
                <a:pPr>
                  <a:buFont typeface="Arial" pitchFamily="-112" charset="0"/>
                  <a:buChar char="•"/>
                </a:pPr>
                <a:r>
                  <a:rPr lang="en-US" altLang="ja-JP" sz="1400"/>
                  <a:t> Classical defect/field emitter</a:t>
                </a:r>
              </a:p>
              <a:p>
                <a:pPr>
                  <a:buFont typeface="Arial" pitchFamily="-112" charset="0"/>
                  <a:buChar char="•"/>
                </a:pPr>
                <a:r>
                  <a:rPr lang="en-US" altLang="ja-JP" sz="1400"/>
                  <a:t>  EP specific… </a:t>
                </a:r>
              </a:p>
            </p:txBody>
          </p:sp>
        </p:grpSp>
      </p:grpSp>
      <p:sp>
        <p:nvSpPr>
          <p:cNvPr id="36867" name="TextBox 19"/>
          <p:cNvSpPr txBox="1">
            <a:spLocks noChangeArrowheads="1"/>
          </p:cNvSpPr>
          <p:nvPr/>
        </p:nvSpPr>
        <p:spPr bwMode="auto">
          <a:xfrm>
            <a:off x="2147888" y="0"/>
            <a:ext cx="50149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4400"/>
              <a:t>Two Pushes Ahead</a:t>
            </a:r>
          </a:p>
        </p:txBody>
      </p:sp>
      <p:sp>
        <p:nvSpPr>
          <p:cNvPr id="36868" name="日付プレースホルダ 1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6869" name="スライド番号プレースホルダ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7A58CE-A547-7A41-96FD-7CDE895C79C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13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6870" name="フッター プレースホルダ 1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467600" cy="914400"/>
          </a:xfrm>
        </p:spPr>
        <p:txBody>
          <a:bodyPr/>
          <a:lstStyle/>
          <a:p>
            <a:r>
              <a:rPr lang="en-US" altLang="ja-JP" b="1" dirty="0" smtClean="0"/>
              <a:t>How we may improve Gradient ? </a:t>
            </a:r>
            <a:endParaRPr lang="ja-JP" altLang="en-US" b="1" dirty="0" smtClean="0"/>
          </a:p>
        </p:txBody>
      </p:sp>
      <p:sp>
        <p:nvSpPr>
          <p:cNvPr id="37891" name="コンテンツ プレースホルダ 2"/>
          <p:cNvSpPr>
            <a:spLocks noGrp="1"/>
          </p:cNvSpPr>
          <p:nvPr>
            <p:ph idx="1"/>
          </p:nvPr>
        </p:nvSpPr>
        <p:spPr>
          <a:xfrm>
            <a:off x="914400" y="5715000"/>
            <a:ext cx="6781800" cy="584200"/>
          </a:xfrm>
          <a:solidFill>
            <a:srgbClr val="FFFF00"/>
          </a:solidFill>
        </p:spPr>
        <p:txBody>
          <a:bodyPr/>
          <a:lstStyle/>
          <a:p>
            <a:r>
              <a:rPr lang="en-US" altLang="ja-JP" dirty="0" smtClean="0"/>
              <a:t>Recent Progress: Repairing technology</a:t>
            </a:r>
            <a:endParaRPr lang="ja-JP" altLang="en-US" dirty="0" smtClean="0"/>
          </a:p>
        </p:txBody>
      </p:sp>
      <p:sp>
        <p:nvSpPr>
          <p:cNvPr id="37892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7893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789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5F7331-2757-E141-9C5B-3CF3F587B1C4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14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37895" name="図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450" y="1035050"/>
            <a:ext cx="8039100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AES003_grind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43000"/>
            <a:ext cx="3403185" cy="2551113"/>
          </a:xfrm>
          <a:prstGeom prst="rect">
            <a:avLst/>
          </a:prstGeom>
        </p:spPr>
      </p:pic>
      <p:pic>
        <p:nvPicPr>
          <p:cNvPr id="5" name="図 4" descr="P32501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219200"/>
            <a:ext cx="3048000" cy="2286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3251200" y="2438400"/>
            <a:ext cx="2235200" cy="3352800"/>
          </a:xfrm>
          <a:prstGeom prst="rect">
            <a:avLst/>
          </a:prstGeom>
          <a:noFill/>
          <a:ln w="19050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6" name="TextBox 5"/>
          <p:cNvSpPr txBox="1"/>
          <p:nvPr/>
        </p:nvSpPr>
        <p:spPr>
          <a:xfrm>
            <a:off x="4800600" y="5257800"/>
            <a:ext cx="2787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Grinder for equator</a:t>
            </a:r>
            <a:endParaRPr kumimoji="1" lang="ja-JP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572289" y="3581400"/>
            <a:ext cx="3571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Grinder for slope surface</a:t>
            </a:r>
            <a:endParaRPr kumimoji="1" lang="ja-JP" altLang="en-US" sz="2400" dirty="0"/>
          </a:p>
        </p:txBody>
      </p:sp>
      <p:pic>
        <p:nvPicPr>
          <p:cNvPr id="8" name="Picture 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8350" y="4800600"/>
            <a:ext cx="2066493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262071"/>
            <a:ext cx="2714718" cy="86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テキスト ボックス 22"/>
          <p:cNvSpPr txBox="1">
            <a:spLocks noChangeArrowheads="1"/>
          </p:cNvSpPr>
          <p:nvPr/>
        </p:nvSpPr>
        <p:spPr bwMode="auto">
          <a:xfrm>
            <a:off x="1738220" y="4200946"/>
            <a:ext cx="142875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1" lang="en-US" altLang="ja-JP" sz="1200" dirty="0">
                <a:ea typeface="ＭＳ Ｐゴシック" pitchFamily="-112" charset="-128"/>
                <a:cs typeface="ＭＳ Ｐゴシック" pitchFamily="-112" charset="-128"/>
              </a:rPr>
              <a:t>Diamond particle</a:t>
            </a:r>
            <a:endParaRPr kumimoji="1" lang="ja-JP" altLang="en-US" sz="120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正方形/長方形 23"/>
          <p:cNvSpPr>
            <a:spLocks noChangeArrowheads="1"/>
          </p:cNvSpPr>
          <p:nvPr/>
        </p:nvSpPr>
        <p:spPr bwMode="auto">
          <a:xfrm>
            <a:off x="0" y="4200946"/>
            <a:ext cx="183515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dirty="0">
                <a:ea typeface="ＭＳ Ｐゴシック" pitchFamily="-112" charset="-128"/>
                <a:cs typeface="ＭＳ Ｐゴシック" pitchFamily="-112" charset="-128"/>
              </a:rPr>
              <a:t>heat resistance</a:t>
            </a:r>
            <a:r>
              <a:rPr lang="ja-JP" altLang="en-US" sz="1400" dirty="0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altLang="ja-JP" sz="1400" dirty="0">
                <a:ea typeface="ＭＳ Ｐゴシック" pitchFamily="-112" charset="-128"/>
                <a:cs typeface="ＭＳ Ｐゴシック" pitchFamily="-112" charset="-128"/>
              </a:rPr>
              <a:t>resin</a:t>
            </a:r>
            <a:endParaRPr lang="ja-JP" altLang="en-US" sz="140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2324843" y="5810249"/>
            <a:ext cx="3895725" cy="6302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</a:pPr>
            <a:r>
              <a:rPr kumimoji="0" lang="en-US" altLang="ja-JP" sz="1400" dirty="0"/>
              <a:t>Material for grind</a:t>
            </a:r>
            <a:r>
              <a:rPr kumimoji="0" lang="ja-JP" altLang="en-US" sz="1400" dirty="0"/>
              <a:t>：</a:t>
            </a:r>
            <a:r>
              <a:rPr kumimoji="0" lang="en-US" altLang="ja-JP" sz="1400" dirty="0"/>
              <a:t>Diamond seat #400 - #3000</a:t>
            </a:r>
            <a:r>
              <a:rPr kumimoji="0" lang="ja-JP" altLang="en-US" sz="1400" dirty="0"/>
              <a:t>　</a:t>
            </a:r>
            <a:endParaRPr kumimoji="0" lang="en-US" altLang="ja-JP" sz="1400" dirty="0"/>
          </a:p>
          <a:p>
            <a:pPr eaLnBrk="0" fontAlgn="ctr" hangingPunct="0">
              <a:spcBef>
                <a:spcPct val="50000"/>
              </a:spcBef>
            </a:pPr>
            <a:r>
              <a:rPr kumimoji="0" lang="en-US" altLang="ja-JP" sz="1400" dirty="0"/>
              <a:t>(particle size = 40 ~ 3 um), (POLYMOND)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28800" y="235803"/>
            <a:ext cx="630964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Effort for Repairing: Grinding</a:t>
            </a:r>
          </a:p>
          <a:p>
            <a:pPr algn="ctr"/>
            <a:r>
              <a:rPr lang="en-US" altLang="ja-JP" sz="2000" dirty="0" smtClean="0">
                <a:solidFill>
                  <a:srgbClr val="3366FF"/>
                </a:solidFill>
              </a:rPr>
              <a:t>       Reported by H. </a:t>
            </a:r>
            <a:r>
              <a:rPr lang="en-US" altLang="ja-JP" sz="2000" dirty="0" err="1" smtClean="0">
                <a:solidFill>
                  <a:srgbClr val="3366FF"/>
                </a:solidFill>
              </a:rPr>
              <a:t>Hayano</a:t>
            </a:r>
            <a:r>
              <a:rPr lang="en-US" altLang="ja-JP" sz="2000" dirty="0" smtClean="0">
                <a:solidFill>
                  <a:srgbClr val="3366FF"/>
                </a:solidFill>
              </a:rPr>
              <a:t> at TTC, </a:t>
            </a:r>
            <a:r>
              <a:rPr lang="en-US" altLang="ja-JP" sz="2000" dirty="0" err="1" smtClean="0">
                <a:solidFill>
                  <a:srgbClr val="3366FF"/>
                </a:solidFill>
              </a:rPr>
              <a:t>FNAL,April</a:t>
            </a:r>
            <a:r>
              <a:rPr lang="en-US" altLang="ja-JP" sz="2000" dirty="0" smtClean="0">
                <a:solidFill>
                  <a:srgbClr val="3366FF"/>
                </a:solidFill>
              </a:rPr>
              <a:t>, 2010</a:t>
            </a:r>
            <a:endParaRPr kumimoji="1" lang="ja-JP" altLang="en-US" sz="2000" dirty="0">
              <a:solidFill>
                <a:srgbClr val="336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5000" y="4495800"/>
            <a:ext cx="3129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err="1" smtClean="0"/>
              <a:t>Polymond+water</a:t>
            </a:r>
            <a:r>
              <a:rPr kumimoji="1" lang="en-US" altLang="ja-JP" sz="1800" dirty="0" smtClean="0"/>
              <a:t> for grinding</a:t>
            </a:r>
            <a:endParaRPr kumimoji="1" lang="ja-JP" altLang="en-US" sz="1800" dirty="0"/>
          </a:p>
        </p:txBody>
      </p:sp>
      <p:sp>
        <p:nvSpPr>
          <p:cNvPr id="15" name="日付プレースホル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EA7B2-B0D3-964E-8D12-43DB6521D9D2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152400"/>
            <a:ext cx="7772400" cy="457200"/>
          </a:xfrm>
        </p:spPr>
        <p:txBody>
          <a:bodyPr/>
          <a:lstStyle/>
          <a:p>
            <a:r>
              <a:rPr lang="en-US" altLang="ja-JP" sz="3200" b="1" dirty="0"/>
              <a:t>How to </a:t>
            </a:r>
            <a:r>
              <a:rPr lang="en-US" altLang="ja-JP" sz="3200" b="1" dirty="0" smtClean="0"/>
              <a:t>Grind </a:t>
            </a:r>
            <a:r>
              <a:rPr lang="en-US" altLang="ja-JP" sz="3200" b="1" dirty="0"/>
              <a:t>for equator</a:t>
            </a:r>
            <a:r>
              <a:rPr lang="en-US" altLang="ja-JP" sz="3200" b="1" dirty="0" smtClean="0"/>
              <a:t> </a:t>
            </a:r>
            <a:endParaRPr lang="en-US" altLang="ja-JP" sz="3200" b="1" dirty="0"/>
          </a:p>
        </p:txBody>
      </p:sp>
      <p:sp>
        <p:nvSpPr>
          <p:cNvPr id="69653" name="Text Box 21"/>
          <p:cNvSpPr txBox="1">
            <a:spLocks noChangeArrowheads="1"/>
          </p:cNvSpPr>
          <p:nvPr/>
        </p:nvSpPr>
        <p:spPr bwMode="auto">
          <a:xfrm>
            <a:off x="0" y="3140075"/>
            <a:ext cx="3352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/>
              <a:t>0</a:t>
            </a:r>
            <a:r>
              <a:rPr lang="en-US" altLang="ja-JP" sz="1400" dirty="0" smtClean="0"/>
              <a:t>.</a:t>
            </a:r>
            <a:r>
              <a:rPr lang="en-US" altLang="ja-JP" sz="1400" dirty="0"/>
              <a:t>Grinding test </a:t>
            </a:r>
            <a:r>
              <a:rPr lang="en-US" altLang="ja-JP" sz="1400" dirty="0" smtClean="0"/>
              <a:t>using </a:t>
            </a:r>
            <a:r>
              <a:rPr lang="en-US" altLang="ja-JP" sz="1400" dirty="0"/>
              <a:t>the replica, and check the shape after grinding.  </a:t>
            </a:r>
          </a:p>
        </p:txBody>
      </p:sp>
      <p:sp>
        <p:nvSpPr>
          <p:cNvPr id="69658" name="Line 26"/>
          <p:cNvSpPr>
            <a:spLocks noChangeShapeType="1"/>
          </p:cNvSpPr>
          <p:nvPr/>
        </p:nvSpPr>
        <p:spPr bwMode="auto">
          <a:xfrm>
            <a:off x="2971800" y="1981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696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990600"/>
            <a:ext cx="284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60" name="テキスト ボックス 11"/>
          <p:cNvSpPr txBox="1">
            <a:spLocks noChangeArrowheads="1"/>
          </p:cNvSpPr>
          <p:nvPr/>
        </p:nvSpPr>
        <p:spPr bwMode="auto">
          <a:xfrm>
            <a:off x="3505200" y="3140075"/>
            <a:ext cx="563880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400" dirty="0">
                <a:latin typeface="Calibri" charset="0"/>
              </a:rPr>
              <a:t>1</a:t>
            </a:r>
            <a:r>
              <a:rPr lang="en-US" altLang="ja-JP" sz="1400" dirty="0" smtClean="0">
                <a:latin typeface="Calibri" charset="0"/>
              </a:rPr>
              <a:t>. Grinder head positioning to </a:t>
            </a:r>
            <a:r>
              <a:rPr lang="en-US" altLang="ja-JP" sz="1400" dirty="0">
                <a:latin typeface="Calibri" charset="0"/>
              </a:rPr>
              <a:t>the </a:t>
            </a:r>
            <a:r>
              <a:rPr lang="en-US" altLang="ja-JP" sz="1400" dirty="0" smtClean="0">
                <a:latin typeface="Calibri" charset="0"/>
              </a:rPr>
              <a:t>target. </a:t>
            </a:r>
            <a:r>
              <a:rPr lang="en-US" altLang="ja-JP" sz="1400" dirty="0">
                <a:latin typeface="Calibri" charset="0"/>
              </a:rPr>
              <a:t>T</a:t>
            </a:r>
            <a:r>
              <a:rPr lang="en-US" altLang="ja-JP" sz="1400" dirty="0" smtClean="0">
                <a:latin typeface="Calibri" charset="0"/>
              </a:rPr>
              <a:t>he target </a:t>
            </a:r>
            <a:r>
              <a:rPr lang="en-US" altLang="ja-JP" sz="1400" dirty="0" err="1" smtClean="0">
                <a:latin typeface="Calibri" charset="0"/>
              </a:rPr>
              <a:t>monitered</a:t>
            </a:r>
            <a:r>
              <a:rPr lang="en-US" altLang="ja-JP" sz="1400" dirty="0" smtClean="0">
                <a:latin typeface="Calibri" charset="0"/>
              </a:rPr>
              <a:t> </a:t>
            </a:r>
            <a:r>
              <a:rPr lang="en-US" altLang="ja-JP" sz="1400" dirty="0">
                <a:latin typeface="Calibri" charset="0"/>
              </a:rPr>
              <a:t>by </a:t>
            </a:r>
            <a:r>
              <a:rPr lang="en-US" altLang="ja-JP" sz="1400" dirty="0" smtClean="0">
                <a:latin typeface="Calibri" charset="0"/>
              </a:rPr>
              <a:t>using </a:t>
            </a:r>
            <a:r>
              <a:rPr lang="en-US" altLang="ja-JP" sz="1400" dirty="0">
                <a:latin typeface="Calibri" charset="0"/>
              </a:rPr>
              <a:t>camera </a:t>
            </a:r>
            <a:r>
              <a:rPr lang="en-US" altLang="ja-JP" sz="1400" dirty="0" smtClean="0">
                <a:latin typeface="Calibri" charset="0"/>
              </a:rPr>
              <a:t>system. </a:t>
            </a:r>
            <a:endParaRPr lang="en-US" altLang="ja-JP" sz="1400" dirty="0">
              <a:latin typeface="Calibri" charset="0"/>
            </a:endParaRPr>
          </a:p>
        </p:txBody>
      </p:sp>
      <p:pic>
        <p:nvPicPr>
          <p:cNvPr id="696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143000"/>
            <a:ext cx="254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6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2362200"/>
            <a:ext cx="1057275" cy="75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65" name="Oval 33"/>
          <p:cNvSpPr>
            <a:spLocks noChangeArrowheads="1"/>
          </p:cNvSpPr>
          <p:nvPr/>
        </p:nvSpPr>
        <p:spPr bwMode="auto">
          <a:xfrm>
            <a:off x="5105400" y="2133600"/>
            <a:ext cx="609600" cy="381000"/>
          </a:xfrm>
          <a:prstGeom prst="ellipse">
            <a:avLst/>
          </a:prstGeom>
          <a:noFill/>
          <a:ln w="22225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666" name="Line 34"/>
          <p:cNvSpPr>
            <a:spLocks noChangeShapeType="1"/>
          </p:cNvSpPr>
          <p:nvPr/>
        </p:nvSpPr>
        <p:spPr bwMode="auto">
          <a:xfrm flipV="1">
            <a:off x="5715000" y="2286000"/>
            <a:ext cx="1295400" cy="762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8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3810000"/>
            <a:ext cx="1981200" cy="1688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6800" y="3810000"/>
            <a:ext cx="1981200" cy="165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1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9800" y="3810000"/>
            <a:ext cx="2362200" cy="168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Text Box 19"/>
          <p:cNvSpPr txBox="1">
            <a:spLocks noChangeArrowheads="1"/>
          </p:cNvSpPr>
          <p:nvPr/>
        </p:nvSpPr>
        <p:spPr bwMode="auto">
          <a:xfrm>
            <a:off x="990600" y="5486400"/>
            <a:ext cx="2286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dirty="0"/>
              <a:t>Diamond sheet on the head</a:t>
            </a:r>
          </a:p>
        </p:txBody>
      </p:sp>
      <p:sp>
        <p:nvSpPr>
          <p:cNvPr id="55" name="Text Box 21"/>
          <p:cNvSpPr txBox="1">
            <a:spLocks noChangeArrowheads="1"/>
          </p:cNvSpPr>
          <p:nvPr/>
        </p:nvSpPr>
        <p:spPr bwMode="auto">
          <a:xfrm>
            <a:off x="4114800" y="5486400"/>
            <a:ext cx="990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dirty="0" smtClean="0"/>
              <a:t>Wiping.</a:t>
            </a:r>
            <a:endParaRPr lang="en-US" altLang="ja-JP" sz="1200" dirty="0"/>
          </a:p>
        </p:txBody>
      </p:sp>
      <p:sp>
        <p:nvSpPr>
          <p:cNvPr id="56" name="Text Box 23"/>
          <p:cNvSpPr txBox="1">
            <a:spLocks noChangeArrowheads="1"/>
          </p:cNvSpPr>
          <p:nvPr/>
        </p:nvSpPr>
        <p:spPr bwMode="auto">
          <a:xfrm>
            <a:off x="1676400" y="5791200"/>
            <a:ext cx="6324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/>
              <a:t>2</a:t>
            </a:r>
            <a:r>
              <a:rPr lang="ja-JP" altLang="en-US" sz="1400" dirty="0" smtClean="0"/>
              <a:t>. </a:t>
            </a:r>
            <a:r>
              <a:rPr lang="en-US" altLang="ja-JP" sz="1400" dirty="0" smtClean="0"/>
              <a:t>Repeat diamond sheet grinding with water, cleaning </a:t>
            </a:r>
            <a:r>
              <a:rPr lang="en-US" altLang="ja-JP" sz="1400" dirty="0"/>
              <a:t>and </a:t>
            </a:r>
            <a:r>
              <a:rPr lang="en-US" altLang="ja-JP" sz="1400" dirty="0" smtClean="0"/>
              <a:t>taking </a:t>
            </a:r>
            <a:r>
              <a:rPr lang="en-US" altLang="ja-JP" sz="1400" dirty="0"/>
              <a:t>a image by camera system until </a:t>
            </a:r>
            <a:r>
              <a:rPr lang="en-US" altLang="ja-JP" sz="1400" dirty="0" smtClean="0"/>
              <a:t>removing </a:t>
            </a:r>
            <a:r>
              <a:rPr lang="en-US" altLang="ja-JP" sz="1400" dirty="0"/>
              <a:t>the defect.</a:t>
            </a:r>
            <a:r>
              <a:rPr lang="en-US" altLang="ja-JP" sz="1400" dirty="0" smtClean="0"/>
              <a:t> </a:t>
            </a:r>
            <a:endParaRPr lang="en-US" altLang="ja-JP" sz="1400" dirty="0"/>
          </a:p>
        </p:txBody>
      </p:sp>
      <p:sp>
        <p:nvSpPr>
          <p:cNvPr id="57" name="Text Box 21"/>
          <p:cNvSpPr txBox="1">
            <a:spLocks noChangeArrowheads="1"/>
          </p:cNvSpPr>
          <p:nvPr/>
        </p:nvSpPr>
        <p:spPr bwMode="auto">
          <a:xfrm>
            <a:off x="6019800" y="5486400"/>
            <a:ext cx="2514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dirty="0" smtClean="0"/>
              <a:t>image capture by </a:t>
            </a:r>
            <a:r>
              <a:rPr lang="en-US" altLang="ja-JP" sz="1200" dirty="0" err="1" smtClean="0"/>
              <a:t>Kyto</a:t>
            </a:r>
            <a:r>
              <a:rPr lang="en-US" altLang="ja-JP" sz="1200" dirty="0" smtClean="0"/>
              <a:t>-camera</a:t>
            </a:r>
            <a:endParaRPr lang="en-US" altLang="ja-JP" sz="1200" dirty="0"/>
          </a:p>
        </p:txBody>
      </p:sp>
      <p:pic>
        <p:nvPicPr>
          <p:cNvPr id="58" name="図 57" descr="P1000888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00" y="990600"/>
            <a:ext cx="2844800" cy="2133600"/>
          </a:xfrm>
          <a:prstGeom prst="rect">
            <a:avLst/>
          </a:prstGeom>
        </p:spPr>
      </p:pic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EA7B2-B0D3-964E-8D12-43DB6521D9D2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177925"/>
            <a:ext cx="2133600" cy="2039938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30725" name="タイトル 2"/>
          <p:cNvSpPr>
            <a:spLocks noGrp="1"/>
          </p:cNvSpPr>
          <p:nvPr>
            <p:ph type="title" idx="4294967295"/>
          </p:nvPr>
        </p:nvSpPr>
        <p:spPr>
          <a:xfrm>
            <a:off x="928688" y="0"/>
            <a:ext cx="7239000" cy="785813"/>
          </a:xfrm>
        </p:spPr>
        <p:txBody>
          <a:bodyPr/>
          <a:lstStyle/>
          <a:p>
            <a:r>
              <a:rPr lang="en-US" altLang="ja-JP" sz="2000" dirty="0"/>
              <a:t>MHI-08 : The location of target for Grinding </a:t>
            </a:r>
          </a:p>
        </p:txBody>
      </p:sp>
      <p:pic>
        <p:nvPicPr>
          <p:cNvPr id="3072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3038" y="838200"/>
            <a:ext cx="185896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15200" y="3962400"/>
            <a:ext cx="18557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Text Box 36"/>
          <p:cNvSpPr txBox="1">
            <a:spLocks noChangeArrowheads="1"/>
          </p:cNvSpPr>
          <p:nvPr/>
        </p:nvSpPr>
        <p:spPr bwMode="auto">
          <a:xfrm>
            <a:off x="7467600" y="5181600"/>
            <a:ext cx="152400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 dirty="0" smtClean="0"/>
              <a:t>cell#2 </a:t>
            </a:r>
            <a:r>
              <a:rPr lang="en-US" altLang="ja-JP" sz="1600" dirty="0"/>
              <a:t>equator, 180deg.</a:t>
            </a:r>
          </a:p>
        </p:txBody>
      </p:sp>
      <p:graphicFrame>
        <p:nvGraphicFramePr>
          <p:cNvPr id="30722" name="Object 6"/>
          <p:cNvGraphicFramePr>
            <a:graphicFrameLocks noChangeAspect="1"/>
          </p:cNvGraphicFramePr>
          <p:nvPr/>
        </p:nvGraphicFramePr>
        <p:xfrm>
          <a:off x="4572000" y="3832225"/>
          <a:ext cx="2819400" cy="2339975"/>
        </p:xfrm>
        <a:graphic>
          <a:graphicData uri="http://schemas.openxmlformats.org/presentationml/2006/ole">
            <p:oleObj spid="_x0000_s197634" name="KGPlot" r:id="rId7" imgW="7188120" imgH="5968800" progId="">
              <p:embed/>
            </p:oleObj>
          </a:graphicData>
        </a:graphic>
      </p:graphicFrame>
      <p:pic>
        <p:nvPicPr>
          <p:cNvPr id="30729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24400" y="844550"/>
            <a:ext cx="4191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2209800" y="1981200"/>
            <a:ext cx="1524000" cy="76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731" name="Oval 11"/>
          <p:cNvSpPr>
            <a:spLocks noChangeArrowheads="1"/>
          </p:cNvSpPr>
          <p:nvPr/>
        </p:nvSpPr>
        <p:spPr bwMode="auto">
          <a:xfrm>
            <a:off x="1524000" y="1600200"/>
            <a:ext cx="685800" cy="685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152400" y="868363"/>
            <a:ext cx="2362200" cy="276999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dirty="0" smtClean="0"/>
              <a:t>Cell#2 </a:t>
            </a:r>
            <a:r>
              <a:rPr lang="en-US" altLang="ja-JP" sz="1200" dirty="0"/>
              <a:t>equator, </a:t>
            </a:r>
            <a:r>
              <a:rPr lang="en-US" altLang="ja-JP" sz="1200" dirty="0" err="1"/>
              <a:t>t</a:t>
            </a:r>
            <a:r>
              <a:rPr lang="en-US" altLang="ja-JP" sz="1200" dirty="0"/>
              <a:t>=172 deg. Pit</a:t>
            </a:r>
          </a:p>
        </p:txBody>
      </p:sp>
      <p:pic>
        <p:nvPicPr>
          <p:cNvPr id="30733" name="Picture 1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4800" y="3297238"/>
            <a:ext cx="2133600" cy="2036762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30734" name="Text Box 15"/>
          <p:cNvSpPr txBox="1">
            <a:spLocks noChangeArrowheads="1"/>
          </p:cNvSpPr>
          <p:nvPr/>
        </p:nvSpPr>
        <p:spPr bwMode="auto">
          <a:xfrm>
            <a:off x="7010400" y="2786063"/>
            <a:ext cx="1828800" cy="64293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400"/>
              <a:t>Quench = 16 MV/m</a:t>
            </a:r>
          </a:p>
          <a:p>
            <a:pPr algn="ctr">
              <a:spcBef>
                <a:spcPct val="50000"/>
              </a:spcBef>
            </a:pPr>
            <a:r>
              <a:rPr lang="en-US" altLang="ja-JP" sz="1400"/>
              <a:t>125 um removed. </a:t>
            </a:r>
          </a:p>
        </p:txBody>
      </p:sp>
      <p:sp>
        <p:nvSpPr>
          <p:cNvPr id="30735" name="Oval 16"/>
          <p:cNvSpPr>
            <a:spLocks noChangeArrowheads="1"/>
          </p:cNvSpPr>
          <p:nvPr/>
        </p:nvSpPr>
        <p:spPr bwMode="auto">
          <a:xfrm>
            <a:off x="1447800" y="3657600"/>
            <a:ext cx="685800" cy="685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736" name="Line 17"/>
          <p:cNvSpPr>
            <a:spLocks noChangeShapeType="1"/>
          </p:cNvSpPr>
          <p:nvPr/>
        </p:nvSpPr>
        <p:spPr bwMode="auto">
          <a:xfrm flipH="1" flipV="1">
            <a:off x="1828800" y="2286000"/>
            <a:ext cx="0" cy="1371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737" name="Text Box 18"/>
          <p:cNvSpPr txBox="1">
            <a:spLocks noChangeArrowheads="1"/>
          </p:cNvSpPr>
          <p:nvPr/>
        </p:nvSpPr>
        <p:spPr bwMode="auto">
          <a:xfrm>
            <a:off x="152400" y="5499100"/>
            <a:ext cx="4419600" cy="8350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 dirty="0"/>
              <a:t>The cavity was quench at </a:t>
            </a:r>
            <a:r>
              <a:rPr lang="en-US" altLang="ja-JP" sz="1600" dirty="0">
                <a:solidFill>
                  <a:srgbClr val="FF0000"/>
                </a:solidFill>
              </a:rPr>
              <a:t>16 MV/</a:t>
            </a:r>
            <a:r>
              <a:rPr lang="en-US" altLang="ja-JP" sz="1600" dirty="0" err="1"/>
              <a:t>m</a:t>
            </a:r>
            <a:r>
              <a:rPr lang="en-US" altLang="ja-JP" sz="1600" dirty="0"/>
              <a:t> on the</a:t>
            </a:r>
            <a:r>
              <a:rPr lang="en-US" altLang="ja-JP" sz="1600" dirty="0" smtClean="0"/>
              <a:t> cell #2 </a:t>
            </a:r>
            <a:r>
              <a:rPr lang="en-US" altLang="ja-JP" sz="1600" dirty="0"/>
              <a:t>equator. The defect was made after EP-2 process. </a:t>
            </a:r>
          </a:p>
        </p:txBody>
      </p:sp>
      <p:sp>
        <p:nvSpPr>
          <p:cNvPr id="30738" name="スライド番号プレースホルダ 17"/>
          <p:cNvSpPr txBox="1">
            <a:spLocks noGrp="1"/>
          </p:cNvSpPr>
          <p:nvPr/>
        </p:nvSpPr>
        <p:spPr bwMode="auto">
          <a:xfrm>
            <a:off x="7696200" y="648493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fontAlgn="base"/>
            <a:fld id="{81AEFF82-849A-B848-AD71-1BBB3861DF20}" type="slidenum">
              <a:rPr lang="en-US" altLang="ja-JP" sz="1400"/>
              <a:pPr algn="r" fontAlgn="base"/>
              <a:t>17</a:t>
            </a:fld>
            <a:endParaRPr lang="en-US" altLang="ja-JP" sz="1400"/>
          </a:p>
        </p:txBody>
      </p:sp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EA7B2-B0D3-964E-8D12-43DB6521D9D2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sp>
        <p:nvSpPr>
          <p:cNvPr id="20" name="フッター プレースホル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5145088"/>
            <a:ext cx="1981200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5160963"/>
            <a:ext cx="1981200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5162550"/>
            <a:ext cx="19812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2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0" y="5165725"/>
            <a:ext cx="19812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76200"/>
            <a:ext cx="8229600" cy="685800"/>
          </a:xfrm>
        </p:spPr>
        <p:txBody>
          <a:bodyPr/>
          <a:lstStyle/>
          <a:p>
            <a:r>
              <a:rPr lang="en-US" altLang="ja-JP" sz="2400" b="1" dirty="0"/>
              <a:t>MHI-08 : Grinding of the defect :</a:t>
            </a:r>
            <a:r>
              <a:rPr lang="en-US" altLang="ja-JP" sz="2400" b="1" dirty="0" smtClean="0"/>
              <a:t> </a:t>
            </a:r>
            <a:br>
              <a:rPr lang="en-US" altLang="ja-JP" sz="2400" b="1" dirty="0" smtClean="0"/>
            </a:br>
            <a:r>
              <a:rPr lang="en-US" altLang="ja-JP" sz="2400" b="1" dirty="0" smtClean="0"/>
              <a:t>cell #2 </a:t>
            </a:r>
            <a:r>
              <a:rPr lang="en-US" altLang="ja-JP" sz="2400" b="1" dirty="0"/>
              <a:t>equator </a:t>
            </a:r>
            <a:r>
              <a:rPr lang="en-US" altLang="ja-JP" sz="2400" b="1" dirty="0" err="1"/>
              <a:t>t</a:t>
            </a:r>
            <a:r>
              <a:rPr lang="en-US" altLang="ja-JP" sz="2400" b="1" dirty="0"/>
              <a:t> = 172deg</a:t>
            </a:r>
            <a:endParaRPr kumimoji="0" lang="en-US" altLang="ja-JP" sz="2400" b="1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1447800"/>
            <a:ext cx="4724400" cy="2133600"/>
            <a:chOff x="0" y="384"/>
            <a:chExt cx="2976" cy="1344"/>
          </a:xfrm>
        </p:grpSpPr>
        <p:sp>
          <p:nvSpPr>
            <p:cNvPr id="34855" name="Rectangle 4"/>
            <p:cNvSpPr>
              <a:spLocks noChangeArrowheads="1"/>
            </p:cNvSpPr>
            <p:nvPr/>
          </p:nvSpPr>
          <p:spPr bwMode="auto">
            <a:xfrm>
              <a:off x="0" y="1008"/>
              <a:ext cx="2640" cy="72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56" name="Oval 5"/>
            <p:cNvSpPr>
              <a:spLocks noChangeArrowheads="1"/>
            </p:cNvSpPr>
            <p:nvPr/>
          </p:nvSpPr>
          <p:spPr bwMode="auto">
            <a:xfrm>
              <a:off x="192" y="384"/>
              <a:ext cx="2784" cy="96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57" name="Oval 6"/>
            <p:cNvSpPr>
              <a:spLocks noChangeArrowheads="1"/>
            </p:cNvSpPr>
            <p:nvPr/>
          </p:nvSpPr>
          <p:spPr bwMode="auto">
            <a:xfrm>
              <a:off x="1296" y="1248"/>
              <a:ext cx="624" cy="192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58" name="Oval 7"/>
            <p:cNvSpPr>
              <a:spLocks noChangeArrowheads="1"/>
            </p:cNvSpPr>
            <p:nvPr/>
          </p:nvSpPr>
          <p:spPr bwMode="auto">
            <a:xfrm>
              <a:off x="1248" y="1248"/>
              <a:ext cx="48" cy="14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4825" name="Line 8"/>
          <p:cNvSpPr>
            <a:spLocks noChangeShapeType="1"/>
          </p:cNvSpPr>
          <p:nvPr/>
        </p:nvSpPr>
        <p:spPr bwMode="auto">
          <a:xfrm>
            <a:off x="2743200" y="28194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826" name="Line 9"/>
          <p:cNvSpPr>
            <a:spLocks noChangeShapeType="1"/>
          </p:cNvSpPr>
          <p:nvPr/>
        </p:nvSpPr>
        <p:spPr bwMode="auto">
          <a:xfrm>
            <a:off x="2209800" y="30480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827" name="Text Box 10"/>
          <p:cNvSpPr txBox="1">
            <a:spLocks noChangeArrowheads="1"/>
          </p:cNvSpPr>
          <p:nvPr/>
        </p:nvSpPr>
        <p:spPr bwMode="auto">
          <a:xfrm>
            <a:off x="152400" y="838200"/>
            <a:ext cx="44196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685800" indent="-685800" eaLnBrk="1" fontAlgn="base" hangingPunct="1">
              <a:spcBef>
                <a:spcPct val="50000"/>
              </a:spcBef>
            </a:pPr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In this case, the defect type was pit at the boundary between </a:t>
            </a:r>
          </a:p>
          <a:p>
            <a:pPr marL="685800" indent="-685800" eaLnBrk="1" fontAlgn="base" hangingPunct="1">
              <a:spcBef>
                <a:spcPct val="50000"/>
              </a:spcBef>
            </a:pPr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EBW seam and HAZ. </a:t>
            </a:r>
          </a:p>
          <a:p>
            <a:pPr marL="685800" indent="-685800" eaLnBrk="1" fontAlgn="base" hangingPunct="1">
              <a:spcBef>
                <a:spcPct val="50000"/>
              </a:spcBef>
            </a:pP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History of the Grinding, (0) before Grinding.</a:t>
            </a:r>
          </a:p>
          <a:p>
            <a:pPr marL="685800" indent="-685800" eaLnBrk="1" fontAlgn="base" hangingPunct="1">
              <a:spcBef>
                <a:spcPct val="50000"/>
              </a:spcBef>
            </a:pP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(1) 1</a:t>
            </a:r>
            <a:r>
              <a:rPr kumimoji="1" lang="en-US" altLang="ja-JP" sz="1000" baseline="30000">
                <a:ea typeface="ＭＳ Ｐゴシック" charset="-128"/>
                <a:cs typeface="ＭＳ Ｐゴシック" charset="-128"/>
              </a:rPr>
              <a:t>st</a:t>
            </a: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 Grinding #400, 58 min</a:t>
            </a:r>
          </a:p>
          <a:p>
            <a:pPr marL="685800" indent="-685800" eaLnBrk="1" fontAlgn="base" hangingPunct="1">
              <a:spcBef>
                <a:spcPct val="50000"/>
              </a:spcBef>
            </a:pP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(2) 2</a:t>
            </a:r>
            <a:r>
              <a:rPr kumimoji="1" lang="en-US" altLang="ja-JP" sz="1000" baseline="30000">
                <a:ea typeface="ＭＳ Ｐゴシック" charset="-128"/>
                <a:cs typeface="ＭＳ Ｐゴシック" charset="-128"/>
              </a:rPr>
              <a:t>nd</a:t>
            </a: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 Grinding #400, 76min</a:t>
            </a:r>
            <a:r>
              <a:rPr kumimoji="1" lang="ja-JP" altLang="en-US" sz="1000">
                <a:ea typeface="ＭＳ Ｐゴシック" charset="-128"/>
                <a:cs typeface="ＭＳ Ｐゴシック" charset="-128"/>
              </a:rPr>
              <a:t>（</a:t>
            </a: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Total 134min</a:t>
            </a:r>
            <a:r>
              <a:rPr kumimoji="1" lang="ja-JP" altLang="en-US" sz="1000">
                <a:ea typeface="ＭＳ Ｐゴシック" charset="-128"/>
                <a:cs typeface="ＭＳ Ｐゴシック" charset="-128"/>
              </a:rPr>
              <a:t>）</a:t>
            </a:r>
            <a:endParaRPr kumimoji="1" lang="en-US" altLang="ja-JP" sz="1000">
              <a:ea typeface="ＭＳ Ｐゴシック" charset="-128"/>
              <a:cs typeface="ＭＳ Ｐゴシック" charset="-128"/>
            </a:endParaRPr>
          </a:p>
          <a:p>
            <a:pPr marL="685800" indent="-685800" eaLnBrk="1" fontAlgn="base" hangingPunct="1">
              <a:spcBef>
                <a:spcPct val="50000"/>
              </a:spcBef>
            </a:pP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(3) 3</a:t>
            </a:r>
            <a:r>
              <a:rPr kumimoji="1" lang="en-US" altLang="ja-JP" sz="1000" baseline="30000">
                <a:ea typeface="ＭＳ Ｐゴシック" charset="-128"/>
                <a:cs typeface="ＭＳ Ｐゴシック" charset="-128"/>
              </a:rPr>
              <a:t>rd</a:t>
            </a: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 Grinding #400, 70min</a:t>
            </a:r>
            <a:r>
              <a:rPr kumimoji="1" lang="ja-JP" altLang="en-US" sz="1000">
                <a:ea typeface="ＭＳ Ｐゴシック" charset="-128"/>
                <a:cs typeface="ＭＳ Ｐゴシック" charset="-128"/>
              </a:rPr>
              <a:t>（</a:t>
            </a: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Total 204min</a:t>
            </a:r>
            <a:r>
              <a:rPr kumimoji="1" lang="ja-JP" altLang="en-US" sz="1000">
                <a:ea typeface="ＭＳ Ｐゴシック" charset="-128"/>
                <a:cs typeface="ＭＳ Ｐゴシック" charset="-128"/>
              </a:rPr>
              <a:t>）</a:t>
            </a:r>
            <a:endParaRPr kumimoji="1" lang="en-US" altLang="ja-JP" sz="1000">
              <a:ea typeface="ＭＳ Ｐゴシック" charset="-128"/>
              <a:cs typeface="ＭＳ Ｐゴシック" charset="-128"/>
            </a:endParaRPr>
          </a:p>
          <a:p>
            <a:pPr marL="685800" indent="-685800" eaLnBrk="1" fontAlgn="base" hangingPunct="1">
              <a:spcBef>
                <a:spcPct val="50000"/>
              </a:spcBef>
            </a:pP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(4) 4</a:t>
            </a:r>
            <a:r>
              <a:rPr kumimoji="1" lang="en-US" altLang="ja-JP" sz="1000" baseline="30000">
                <a:ea typeface="ＭＳ Ｐゴシック" charset="-128"/>
                <a:cs typeface="ＭＳ Ｐゴシック" charset="-128"/>
              </a:rPr>
              <a:t>th</a:t>
            </a: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 Polishing #1000, 60min </a:t>
            </a:r>
            <a:r>
              <a:rPr kumimoji="1" lang="ja-JP" altLang="en-US" sz="1000">
                <a:ea typeface="ＭＳ Ｐゴシック" charset="-128"/>
                <a:cs typeface="ＭＳ Ｐゴシック" charset="-128"/>
              </a:rPr>
              <a:t>（</a:t>
            </a: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Total </a:t>
            </a:r>
            <a:r>
              <a:rPr kumimoji="1" lang="ja-JP" altLang="en-US" sz="1000">
                <a:ea typeface="ＭＳ Ｐゴシック" charset="-128"/>
                <a:cs typeface="ＭＳ Ｐゴシック" charset="-128"/>
              </a:rPr>
              <a:t>：</a:t>
            </a: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264min</a:t>
            </a:r>
            <a:r>
              <a:rPr kumimoji="1" lang="ja-JP" altLang="en-US" sz="1000">
                <a:ea typeface="ＭＳ Ｐゴシック" charset="-128"/>
                <a:cs typeface="ＭＳ Ｐゴシック" charset="-128"/>
              </a:rPr>
              <a:t>）</a:t>
            </a:r>
            <a:r>
              <a:rPr kumimoji="1" lang="en-US" altLang="ja-JP" sz="1000">
                <a:ea typeface="ＭＳ Ｐゴシック" charset="-128"/>
                <a:cs typeface="ＭＳ Ｐゴシック" charset="-128"/>
              </a:rPr>
              <a:t>and EP (20 +30 um)</a:t>
            </a:r>
          </a:p>
        </p:txBody>
      </p:sp>
      <p:sp>
        <p:nvSpPr>
          <p:cNvPr id="34828" name="Line 11"/>
          <p:cNvSpPr>
            <a:spLocks noChangeShapeType="1"/>
          </p:cNvSpPr>
          <p:nvPr/>
        </p:nvSpPr>
        <p:spPr bwMode="auto">
          <a:xfrm flipV="1">
            <a:off x="2667000" y="2819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829" name="Rectangle 12"/>
          <p:cNvSpPr>
            <a:spLocks noChangeArrowheads="1"/>
          </p:cNvSpPr>
          <p:nvPr/>
        </p:nvSpPr>
        <p:spPr bwMode="auto">
          <a:xfrm>
            <a:off x="1752600" y="3276600"/>
            <a:ext cx="1919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fontAlgn="base" hangingPunct="1"/>
            <a:r>
              <a:rPr kumimoji="1" lang="en-US" altLang="ja-JP" sz="1400">
                <a:ea typeface="ＭＳ Ｐゴシック" charset="-128"/>
                <a:cs typeface="ＭＳ Ｐゴシック" charset="-128"/>
              </a:rPr>
              <a:t>EBW seam at equator</a:t>
            </a:r>
          </a:p>
        </p:txBody>
      </p:sp>
      <p:sp>
        <p:nvSpPr>
          <p:cNvPr id="34830" name="Line 13"/>
          <p:cNvSpPr>
            <a:spLocks noChangeShapeType="1"/>
          </p:cNvSpPr>
          <p:nvPr/>
        </p:nvSpPr>
        <p:spPr bwMode="auto">
          <a:xfrm flipV="1">
            <a:off x="1066800" y="30480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831" name="Rectangle 14"/>
          <p:cNvSpPr>
            <a:spLocks noChangeArrowheads="1"/>
          </p:cNvSpPr>
          <p:nvPr/>
        </p:nvSpPr>
        <p:spPr bwMode="auto">
          <a:xfrm>
            <a:off x="381000" y="3200400"/>
            <a:ext cx="695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fontAlgn="base" hangingPunct="1"/>
            <a:r>
              <a:rPr kumimoji="1" lang="en-US" altLang="ja-JP" sz="1400">
                <a:ea typeface="ＭＳ Ｐゴシック" charset="-128"/>
                <a:cs typeface="ＭＳ Ｐゴシック" charset="-128"/>
              </a:rPr>
              <a:t>Target</a:t>
            </a:r>
          </a:p>
        </p:txBody>
      </p:sp>
      <p:sp>
        <p:nvSpPr>
          <p:cNvPr id="34832" name="Rectangle 15"/>
          <p:cNvSpPr>
            <a:spLocks noChangeArrowheads="1"/>
          </p:cNvSpPr>
          <p:nvPr/>
        </p:nvSpPr>
        <p:spPr bwMode="auto">
          <a:xfrm>
            <a:off x="3276600" y="2514600"/>
            <a:ext cx="828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fontAlgn="base" hangingPunct="1"/>
            <a:r>
              <a:rPr kumimoji="1" lang="en-US" altLang="ja-JP" sz="1400">
                <a:ea typeface="ＭＳ Ｐゴシック" charset="-128"/>
                <a:cs typeface="ＭＳ Ｐゴシック" charset="-128"/>
              </a:rPr>
              <a:t>~0.3mm</a:t>
            </a:r>
          </a:p>
        </p:txBody>
      </p:sp>
      <p:sp>
        <p:nvSpPr>
          <p:cNvPr id="34833" name="Line 16"/>
          <p:cNvSpPr>
            <a:spLocks noChangeShapeType="1"/>
          </p:cNvSpPr>
          <p:nvPr/>
        </p:nvSpPr>
        <p:spPr bwMode="auto">
          <a:xfrm flipV="1">
            <a:off x="3276600" y="3048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834" name="Line 17"/>
          <p:cNvSpPr>
            <a:spLocks noChangeShapeType="1"/>
          </p:cNvSpPr>
          <p:nvPr/>
        </p:nvSpPr>
        <p:spPr bwMode="auto">
          <a:xfrm>
            <a:off x="3276600" y="2590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835" name="Freeform 18"/>
          <p:cNvSpPr>
            <a:spLocks/>
          </p:cNvSpPr>
          <p:nvPr/>
        </p:nvSpPr>
        <p:spPr bwMode="auto">
          <a:xfrm>
            <a:off x="1676400" y="2895600"/>
            <a:ext cx="1676400" cy="177800"/>
          </a:xfrm>
          <a:custGeom>
            <a:avLst/>
            <a:gdLst>
              <a:gd name="T0" fmla="*/ 0 w 1056"/>
              <a:gd name="T1" fmla="*/ 0 h 112"/>
              <a:gd name="T2" fmla="*/ 2147483647 w 1056"/>
              <a:gd name="T3" fmla="*/ 2147483647 h 112"/>
              <a:gd name="T4" fmla="*/ 2147483647 w 1056"/>
              <a:gd name="T5" fmla="*/ 2147483647 h 112"/>
              <a:gd name="T6" fmla="*/ 2147483647 w 1056"/>
              <a:gd name="T7" fmla="*/ 0 h 112"/>
              <a:gd name="T8" fmla="*/ 0 60000 65536"/>
              <a:gd name="T9" fmla="*/ 0 60000 65536"/>
              <a:gd name="T10" fmla="*/ 0 60000 65536"/>
              <a:gd name="T11" fmla="*/ 0 60000 65536"/>
              <a:gd name="T12" fmla="*/ 0 w 1056"/>
              <a:gd name="T13" fmla="*/ 0 h 112"/>
              <a:gd name="T14" fmla="*/ 1056 w 1056"/>
              <a:gd name="T15" fmla="*/ 112 h 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6" h="112">
                <a:moveTo>
                  <a:pt x="0" y="0"/>
                </a:moveTo>
                <a:cubicBezTo>
                  <a:pt x="76" y="40"/>
                  <a:pt x="152" y="80"/>
                  <a:pt x="288" y="96"/>
                </a:cubicBezTo>
                <a:cubicBezTo>
                  <a:pt x="424" y="112"/>
                  <a:pt x="688" y="112"/>
                  <a:pt x="816" y="96"/>
                </a:cubicBezTo>
                <a:cubicBezTo>
                  <a:pt x="944" y="80"/>
                  <a:pt x="1000" y="40"/>
                  <a:pt x="1056" y="0"/>
                </a:cubicBezTo>
              </a:path>
            </a:pathLst>
          </a:cu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34836" name="Picture 20"/>
          <p:cNvPicPr>
            <a:picLocks noChangeAspect="1" noChangeArrowheads="1"/>
          </p:cNvPicPr>
          <p:nvPr/>
        </p:nvPicPr>
        <p:blipFill>
          <a:blip r:embed="rId7">
            <a:lum bright="12000" contrast="6000"/>
          </a:blip>
          <a:srcRect/>
          <a:stretch>
            <a:fillRect/>
          </a:stretch>
        </p:blipFill>
        <p:spPr bwMode="auto">
          <a:xfrm>
            <a:off x="76200" y="3886200"/>
            <a:ext cx="1981200" cy="1414463"/>
          </a:xfrm>
          <a:prstGeom prst="rect">
            <a:avLst/>
          </a:prstGeom>
          <a:noFill/>
          <a:ln w="19050">
            <a:solidFill>
              <a:srgbClr val="CC99FF"/>
            </a:solidFill>
            <a:miter lim="800000"/>
            <a:headEnd/>
            <a:tailEnd/>
          </a:ln>
        </p:spPr>
      </p:pic>
      <p:pic>
        <p:nvPicPr>
          <p:cNvPr id="34837" name="Picture 21"/>
          <p:cNvPicPr>
            <a:picLocks noChangeAspect="1" noChangeArrowheads="1"/>
          </p:cNvPicPr>
          <p:nvPr/>
        </p:nvPicPr>
        <p:blipFill>
          <a:blip r:embed="rId8">
            <a:lum bright="12000" contrast="6000"/>
          </a:blip>
          <a:srcRect/>
          <a:stretch>
            <a:fillRect/>
          </a:stretch>
        </p:blipFill>
        <p:spPr bwMode="auto">
          <a:xfrm>
            <a:off x="2286000" y="3917950"/>
            <a:ext cx="1981200" cy="1416050"/>
          </a:xfrm>
          <a:prstGeom prst="rect">
            <a:avLst/>
          </a:prstGeom>
          <a:noFill/>
          <a:ln w="19050">
            <a:solidFill>
              <a:srgbClr val="CC99FF"/>
            </a:solidFill>
            <a:miter lim="800000"/>
            <a:headEnd/>
            <a:tailEnd/>
          </a:ln>
        </p:spPr>
      </p:pic>
      <p:pic>
        <p:nvPicPr>
          <p:cNvPr id="34838" name="Picture 24"/>
          <p:cNvPicPr>
            <a:picLocks noChangeAspect="1" noChangeArrowheads="1"/>
          </p:cNvPicPr>
          <p:nvPr/>
        </p:nvPicPr>
        <p:blipFill>
          <a:blip r:embed="rId9">
            <a:lum bright="12000" contrast="6000"/>
          </a:blip>
          <a:srcRect/>
          <a:stretch>
            <a:fillRect/>
          </a:stretch>
        </p:blipFill>
        <p:spPr bwMode="auto">
          <a:xfrm>
            <a:off x="4648200" y="3919538"/>
            <a:ext cx="1981200" cy="1414462"/>
          </a:xfrm>
          <a:prstGeom prst="rect">
            <a:avLst/>
          </a:prstGeom>
          <a:noFill/>
          <a:ln w="19050">
            <a:solidFill>
              <a:srgbClr val="CC99FF"/>
            </a:solidFill>
            <a:miter lim="800000"/>
            <a:headEnd/>
            <a:tailEnd/>
          </a:ln>
        </p:spPr>
      </p:pic>
      <p:pic>
        <p:nvPicPr>
          <p:cNvPr id="34839" name="Picture 26"/>
          <p:cNvPicPr>
            <a:picLocks noChangeAspect="1" noChangeArrowheads="1"/>
          </p:cNvPicPr>
          <p:nvPr/>
        </p:nvPicPr>
        <p:blipFill>
          <a:blip r:embed="rId10">
            <a:lum bright="12000" contrast="6000"/>
          </a:blip>
          <a:srcRect/>
          <a:stretch>
            <a:fillRect/>
          </a:stretch>
        </p:blipFill>
        <p:spPr bwMode="auto">
          <a:xfrm>
            <a:off x="7010400" y="3919538"/>
            <a:ext cx="1981200" cy="1414462"/>
          </a:xfrm>
          <a:prstGeom prst="rect">
            <a:avLst/>
          </a:prstGeom>
          <a:noFill/>
          <a:ln w="19050">
            <a:solidFill>
              <a:srgbClr val="CC99FF"/>
            </a:solidFill>
            <a:miter lim="800000"/>
            <a:headEnd/>
            <a:tailEnd/>
          </a:ln>
        </p:spPr>
      </p:pic>
      <p:sp>
        <p:nvSpPr>
          <p:cNvPr id="34840" name="Rectangle 28"/>
          <p:cNvSpPr>
            <a:spLocks noChangeArrowheads="1"/>
          </p:cNvSpPr>
          <p:nvPr/>
        </p:nvSpPr>
        <p:spPr bwMode="auto">
          <a:xfrm>
            <a:off x="163513" y="3962400"/>
            <a:ext cx="148431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fontAlgn="base" hangingPunct="1"/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(0) Before grinding </a:t>
            </a:r>
          </a:p>
        </p:txBody>
      </p:sp>
      <p:sp>
        <p:nvSpPr>
          <p:cNvPr id="34841" name="Rectangle 29"/>
          <p:cNvSpPr>
            <a:spLocks noChangeArrowheads="1"/>
          </p:cNvSpPr>
          <p:nvPr/>
        </p:nvSpPr>
        <p:spPr bwMode="auto">
          <a:xfrm>
            <a:off x="2362200" y="3962400"/>
            <a:ext cx="1557338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fontAlgn="base" hangingPunct="1"/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(1) After 1</a:t>
            </a:r>
            <a:r>
              <a:rPr kumimoji="1" lang="en-US" altLang="ja-JP" sz="1200" baseline="30000">
                <a:ea typeface="ＭＳ Ｐゴシック" charset="-128"/>
                <a:cs typeface="ＭＳ Ｐゴシック" charset="-128"/>
              </a:rPr>
              <a:t>st</a:t>
            </a:r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 Grinding</a:t>
            </a:r>
          </a:p>
        </p:txBody>
      </p:sp>
      <p:sp>
        <p:nvSpPr>
          <p:cNvPr id="34842" name="Rectangle 30"/>
          <p:cNvSpPr>
            <a:spLocks noChangeArrowheads="1"/>
          </p:cNvSpPr>
          <p:nvPr/>
        </p:nvSpPr>
        <p:spPr bwMode="auto">
          <a:xfrm>
            <a:off x="4724400" y="3962400"/>
            <a:ext cx="159226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fontAlgn="base" hangingPunct="1"/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(2) After 2</a:t>
            </a:r>
            <a:r>
              <a:rPr kumimoji="1" lang="en-US" altLang="ja-JP" sz="1200" baseline="30000">
                <a:ea typeface="ＭＳ Ｐゴシック" charset="-128"/>
                <a:cs typeface="ＭＳ Ｐゴシック" charset="-128"/>
              </a:rPr>
              <a:t>nd</a:t>
            </a:r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 Grinding</a:t>
            </a:r>
          </a:p>
        </p:txBody>
      </p:sp>
      <p:sp>
        <p:nvSpPr>
          <p:cNvPr id="34843" name="Rectangle 31"/>
          <p:cNvSpPr>
            <a:spLocks noChangeArrowheads="1"/>
          </p:cNvSpPr>
          <p:nvPr/>
        </p:nvSpPr>
        <p:spPr bwMode="auto">
          <a:xfrm>
            <a:off x="7162800" y="3962400"/>
            <a:ext cx="156845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fontAlgn="base" hangingPunct="1">
              <a:spcBef>
                <a:spcPct val="50000"/>
              </a:spcBef>
            </a:pPr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(3) After 3</a:t>
            </a:r>
            <a:r>
              <a:rPr kumimoji="1" lang="en-US" altLang="ja-JP" sz="1200" baseline="30000">
                <a:ea typeface="ＭＳ Ｐゴシック" charset="-128"/>
                <a:cs typeface="ＭＳ Ｐゴシック" charset="-128"/>
              </a:rPr>
              <a:t>rd</a:t>
            </a:r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 Grinding</a:t>
            </a:r>
          </a:p>
        </p:txBody>
      </p:sp>
      <p:sp>
        <p:nvSpPr>
          <p:cNvPr id="34844" name="Oval 32"/>
          <p:cNvSpPr>
            <a:spLocks noChangeArrowheads="1"/>
          </p:cNvSpPr>
          <p:nvPr/>
        </p:nvSpPr>
        <p:spPr bwMode="auto">
          <a:xfrm>
            <a:off x="609600" y="5715000"/>
            <a:ext cx="609600" cy="609600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845" name="Oval 33"/>
          <p:cNvSpPr>
            <a:spLocks noChangeArrowheads="1"/>
          </p:cNvSpPr>
          <p:nvPr/>
        </p:nvSpPr>
        <p:spPr bwMode="auto">
          <a:xfrm>
            <a:off x="5105400" y="5791200"/>
            <a:ext cx="609600" cy="609600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846" name="Oval 35"/>
          <p:cNvSpPr>
            <a:spLocks noChangeArrowheads="1"/>
          </p:cNvSpPr>
          <p:nvPr/>
        </p:nvSpPr>
        <p:spPr bwMode="auto">
          <a:xfrm>
            <a:off x="762000" y="4343400"/>
            <a:ext cx="609600" cy="609600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847" name="Oval 36"/>
          <p:cNvSpPr>
            <a:spLocks noChangeArrowheads="1"/>
          </p:cNvSpPr>
          <p:nvPr/>
        </p:nvSpPr>
        <p:spPr bwMode="auto">
          <a:xfrm>
            <a:off x="2590800" y="4343400"/>
            <a:ext cx="609600" cy="609600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848" name="Oval 37"/>
          <p:cNvSpPr>
            <a:spLocks noChangeArrowheads="1"/>
          </p:cNvSpPr>
          <p:nvPr/>
        </p:nvSpPr>
        <p:spPr bwMode="auto">
          <a:xfrm>
            <a:off x="5257800" y="4343400"/>
            <a:ext cx="609600" cy="609600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34849" name="Picture 3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24400" y="844550"/>
            <a:ext cx="4114800" cy="297815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34850" name="Rectangle 39"/>
          <p:cNvSpPr>
            <a:spLocks noChangeArrowheads="1"/>
          </p:cNvSpPr>
          <p:nvPr/>
        </p:nvSpPr>
        <p:spPr bwMode="auto">
          <a:xfrm>
            <a:off x="6527800" y="990600"/>
            <a:ext cx="2187575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fontAlgn="base" hangingPunct="1">
              <a:spcBef>
                <a:spcPct val="50000"/>
              </a:spcBef>
            </a:pPr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(4) Before EP-2 and 2</a:t>
            </a:r>
            <a:r>
              <a:rPr kumimoji="1" lang="en-US" altLang="ja-JP" sz="1200" baseline="30000">
                <a:ea typeface="ＭＳ Ｐゴシック" charset="-128"/>
                <a:cs typeface="ＭＳ Ｐゴシック" charset="-128"/>
              </a:rPr>
              <a:t>nd</a:t>
            </a:r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 V.T. </a:t>
            </a:r>
          </a:p>
        </p:txBody>
      </p:sp>
      <p:sp>
        <p:nvSpPr>
          <p:cNvPr id="34851" name="Rectangle 40"/>
          <p:cNvSpPr>
            <a:spLocks noChangeArrowheads="1"/>
          </p:cNvSpPr>
          <p:nvPr/>
        </p:nvSpPr>
        <p:spPr bwMode="auto">
          <a:xfrm>
            <a:off x="4876800" y="3429000"/>
            <a:ext cx="274637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fontAlgn="base" hangingPunct="1">
              <a:spcBef>
                <a:spcPct val="50000"/>
              </a:spcBef>
            </a:pPr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The defect was removed </a:t>
            </a:r>
            <a:r>
              <a:rPr kumimoji="1" lang="en-US" altLang="ja-JP" sz="1200">
                <a:solidFill>
                  <a:srgbClr val="000000"/>
                </a:solidFill>
                <a:ea typeface="MS UI Gothic" pitchFamily="50" charset="-128"/>
                <a:cs typeface="MS UI Gothic" pitchFamily="50" charset="-128"/>
              </a:rPr>
              <a:t>completely</a:t>
            </a:r>
            <a:r>
              <a:rPr kumimoji="1" lang="en-US" altLang="ja-JP" sz="1200">
                <a:ea typeface="ＭＳ Ｐゴシック" charset="-128"/>
                <a:cs typeface="ＭＳ Ｐゴシック" charset="-128"/>
              </a:rPr>
              <a:t>.  </a:t>
            </a:r>
          </a:p>
        </p:txBody>
      </p:sp>
      <p:sp>
        <p:nvSpPr>
          <p:cNvPr id="34852" name="スライド番号プレースホルダ 38"/>
          <p:cNvSpPr txBox="1">
            <a:spLocks noGrp="1"/>
          </p:cNvSpPr>
          <p:nvPr/>
        </p:nvSpPr>
        <p:spPr bwMode="auto">
          <a:xfrm>
            <a:off x="7696200" y="648493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fontAlgn="base"/>
            <a:fld id="{FC3BAF8F-90EA-6345-891C-6817A755E0E2}" type="slidenum">
              <a:rPr lang="en-US" altLang="ja-JP" sz="1400"/>
              <a:pPr algn="r" fontAlgn="base"/>
              <a:t>18</a:t>
            </a:fld>
            <a:endParaRPr lang="en-US" altLang="ja-JP" sz="1400"/>
          </a:p>
        </p:txBody>
      </p:sp>
      <p:sp>
        <p:nvSpPr>
          <p:cNvPr id="34853" name="Oval 37"/>
          <p:cNvSpPr>
            <a:spLocks noChangeArrowheads="1"/>
          </p:cNvSpPr>
          <p:nvPr/>
        </p:nvSpPr>
        <p:spPr bwMode="auto">
          <a:xfrm>
            <a:off x="7677150" y="4357688"/>
            <a:ext cx="609600" cy="609600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854" name="Oval 37"/>
          <p:cNvSpPr>
            <a:spLocks noChangeArrowheads="1"/>
          </p:cNvSpPr>
          <p:nvPr/>
        </p:nvSpPr>
        <p:spPr bwMode="auto">
          <a:xfrm>
            <a:off x="6391275" y="2143125"/>
            <a:ext cx="609600" cy="609600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日付プレースホルダ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43" name="スライド番号プレースホルダ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EA7B2-B0D3-964E-8D12-43DB6521D9D2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  <p:sp>
        <p:nvSpPr>
          <p:cNvPr id="44" name="フッター プレースホルダ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ILC-PAC: SCRF Report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ILC-PAC: SCRF Report </a:t>
            </a:r>
          </a:p>
        </p:txBody>
      </p:sp>
      <p:sp>
        <p:nvSpPr>
          <p:cNvPr id="36868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0"/>
            <a:ext cx="7239000" cy="685800"/>
          </a:xfrm>
        </p:spPr>
        <p:txBody>
          <a:bodyPr/>
          <a:lstStyle/>
          <a:p>
            <a:r>
              <a:rPr lang="en-US" altLang="ja-JP" sz="3200" b="1" dirty="0"/>
              <a:t>MHI-08 : 2nd V.T. result </a:t>
            </a:r>
            <a:endParaRPr kumimoji="0" lang="en-US" altLang="ja-JP" sz="3200" b="1" dirty="0"/>
          </a:p>
        </p:txBody>
      </p:sp>
      <p:pic>
        <p:nvPicPr>
          <p:cNvPr id="3686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762000"/>
            <a:ext cx="38862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6866" name="Object 12"/>
          <p:cNvGraphicFramePr>
            <a:graphicFrameLocks noChangeAspect="1"/>
          </p:cNvGraphicFramePr>
          <p:nvPr/>
        </p:nvGraphicFramePr>
        <p:xfrm>
          <a:off x="4953000" y="3687763"/>
          <a:ext cx="3810000" cy="2713037"/>
        </p:xfrm>
        <a:graphic>
          <a:graphicData uri="http://schemas.openxmlformats.org/presentationml/2006/ole">
            <p:oleObj spid="_x0000_s201730" name="KGPlot" r:id="rId5" imgW="7188120" imgH="6095880" progId="">
              <p:embed/>
            </p:oleObj>
          </a:graphicData>
        </a:graphic>
      </p:graphicFrame>
      <p:sp>
        <p:nvSpPr>
          <p:cNvPr id="36870" name="テキスト ボックス 3"/>
          <p:cNvSpPr txBox="1">
            <a:spLocks noChangeArrowheads="1"/>
          </p:cNvSpPr>
          <p:nvPr/>
        </p:nvSpPr>
        <p:spPr bwMode="auto">
          <a:xfrm>
            <a:off x="0" y="838200"/>
            <a:ext cx="4724400" cy="569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1" lang="en-US" altLang="ja-JP" sz="1400" dirty="0"/>
              <a:t>Progress work after 1</a:t>
            </a:r>
            <a:r>
              <a:rPr kumimoji="1" lang="en-US" altLang="ja-JP" sz="1400" baseline="30000" dirty="0"/>
              <a:t>st</a:t>
            </a:r>
            <a:r>
              <a:rPr kumimoji="1" lang="en-US" altLang="ja-JP" sz="1400" dirty="0"/>
              <a:t> V.T. (June 2009): </a:t>
            </a:r>
          </a:p>
          <a:p>
            <a:r>
              <a:rPr kumimoji="1" lang="en-US" altLang="ja-JP" sz="1400" dirty="0">
                <a:solidFill>
                  <a:schemeClr val="accent2"/>
                </a:solidFill>
              </a:rPr>
              <a:t>* Inspection after 1</a:t>
            </a:r>
            <a:r>
              <a:rPr kumimoji="1" lang="en-US" altLang="ja-JP" sz="1400" baseline="30000" dirty="0">
                <a:solidFill>
                  <a:schemeClr val="accent2"/>
                </a:solidFill>
              </a:rPr>
              <a:t>st</a:t>
            </a:r>
            <a:r>
              <a:rPr kumimoji="1" lang="en-US" altLang="ja-JP" sz="1400" dirty="0">
                <a:solidFill>
                  <a:schemeClr val="accent2"/>
                </a:solidFill>
              </a:rPr>
              <a:t> V.T. </a:t>
            </a:r>
          </a:p>
          <a:p>
            <a:r>
              <a:rPr kumimoji="1" lang="en-US" altLang="ja-JP" sz="1400" dirty="0">
                <a:solidFill>
                  <a:schemeClr val="accent2"/>
                </a:solidFill>
              </a:rPr>
              <a:t>* Make a replica and shape analysis</a:t>
            </a:r>
          </a:p>
          <a:p>
            <a:r>
              <a:rPr kumimoji="1" lang="en-US" altLang="ja-JP" sz="1400" dirty="0">
                <a:solidFill>
                  <a:schemeClr val="accent2"/>
                </a:solidFill>
              </a:rPr>
              <a:t>* Local Grinding (One equator)</a:t>
            </a:r>
          </a:p>
          <a:p>
            <a:r>
              <a:rPr kumimoji="1" lang="en-US" altLang="ja-JP" sz="1400" dirty="0"/>
              <a:t>* Cleaning by water and wiping before EP process</a:t>
            </a:r>
          </a:p>
          <a:p>
            <a:endParaRPr kumimoji="1" lang="en-US" altLang="ja-JP" sz="1400" dirty="0"/>
          </a:p>
          <a:p>
            <a:r>
              <a:rPr kumimoji="1" lang="en-US" altLang="ja-JP" sz="1400" dirty="0">
                <a:solidFill>
                  <a:schemeClr val="accent2"/>
                </a:solidFill>
              </a:rPr>
              <a:t>* EP 20um, 50mA/cm2 (Air) at KEK-STF</a:t>
            </a:r>
          </a:p>
          <a:p>
            <a:r>
              <a:rPr kumimoji="1" lang="en-US" altLang="ja-JP" sz="1400" dirty="0"/>
              <a:t>     1</a:t>
            </a:r>
            <a:r>
              <a:rPr kumimoji="1" lang="en-US" altLang="ja-JP" sz="1400" baseline="30000" dirty="0"/>
              <a:t>st</a:t>
            </a:r>
            <a:r>
              <a:rPr kumimoji="1" lang="en-US" altLang="ja-JP" sz="1400" dirty="0"/>
              <a:t> water rinsing (Air) 90 min, HPR 2 hour</a:t>
            </a:r>
          </a:p>
          <a:p>
            <a:r>
              <a:rPr kumimoji="1" lang="en-US" altLang="ja-JP" sz="1400" dirty="0"/>
              <a:t>     </a:t>
            </a:r>
          </a:p>
          <a:p>
            <a:r>
              <a:rPr kumimoji="1" lang="en-US" altLang="ja-JP" sz="1400" dirty="0">
                <a:solidFill>
                  <a:schemeClr val="accent2"/>
                </a:solidFill>
              </a:rPr>
              <a:t>* Inspection after EP 20um </a:t>
            </a:r>
          </a:p>
          <a:p>
            <a:r>
              <a:rPr kumimoji="1" lang="en-US" altLang="ja-JP" sz="1400" dirty="0">
                <a:solidFill>
                  <a:schemeClr val="accent2"/>
                </a:solidFill>
              </a:rPr>
              <a:t>* Local Grinding to obtain narrow edge around circle.  </a:t>
            </a:r>
          </a:p>
          <a:p>
            <a:pPr>
              <a:buFont typeface="Arial" charset="0"/>
              <a:buChar char="•"/>
            </a:pPr>
            <a:endParaRPr kumimoji="1" lang="en-US" altLang="ja-JP" sz="1400" dirty="0"/>
          </a:p>
          <a:p>
            <a:r>
              <a:rPr kumimoji="1" lang="en-US" altLang="ja-JP" sz="1400" dirty="0"/>
              <a:t>* </a:t>
            </a:r>
            <a:r>
              <a:rPr kumimoji="1" lang="en-US" altLang="ja-JP" sz="1400" dirty="0">
                <a:solidFill>
                  <a:schemeClr val="accent2"/>
                </a:solidFill>
              </a:rPr>
              <a:t>EP 30um, 50mA/cm2 (Air) at KEK-STF</a:t>
            </a:r>
            <a:endParaRPr kumimoji="1" lang="en-US" altLang="ja-JP" sz="1400" dirty="0"/>
          </a:p>
          <a:p>
            <a:r>
              <a:rPr kumimoji="1" lang="en-US" altLang="ja-JP" sz="1400" dirty="0"/>
              <a:t>     1</a:t>
            </a:r>
            <a:r>
              <a:rPr kumimoji="1" lang="en-US" altLang="ja-JP" sz="1400" baseline="30000" dirty="0"/>
              <a:t>st</a:t>
            </a:r>
            <a:r>
              <a:rPr kumimoji="1" lang="en-US" altLang="ja-JP" sz="1400" dirty="0"/>
              <a:t> water rinsing (Air) 90 min, HPR 2 hour</a:t>
            </a:r>
          </a:p>
          <a:p>
            <a:endParaRPr kumimoji="1" lang="en-US" altLang="ja-JP" sz="1400" dirty="0"/>
          </a:p>
          <a:p>
            <a:r>
              <a:rPr kumimoji="1" lang="en-US" altLang="ja-JP" sz="1400" dirty="0">
                <a:solidFill>
                  <a:schemeClr val="accent2"/>
                </a:solidFill>
              </a:rPr>
              <a:t>* Inspection after EP 30um, check the grinding location</a:t>
            </a:r>
          </a:p>
          <a:p>
            <a:r>
              <a:rPr kumimoji="1" lang="en-US" altLang="ja-JP" sz="1400" dirty="0"/>
              <a:t>   Field flatness measurement = keep the flatness. </a:t>
            </a:r>
          </a:p>
          <a:p>
            <a:endParaRPr kumimoji="1" lang="en-US" altLang="ja-JP" sz="1400" dirty="0"/>
          </a:p>
          <a:p>
            <a:r>
              <a:rPr kumimoji="1" lang="en-US" altLang="ja-JP" sz="1400" dirty="0"/>
              <a:t>* </a:t>
            </a:r>
            <a:r>
              <a:rPr kumimoji="1" lang="en-US" altLang="ja-JP" sz="1400" dirty="0">
                <a:solidFill>
                  <a:schemeClr val="accent2"/>
                </a:solidFill>
              </a:rPr>
              <a:t>EP 20um, 50mA/cm2 (Air) at KEK-STF</a:t>
            </a:r>
            <a:endParaRPr kumimoji="1" lang="en-US" altLang="ja-JP" sz="1400" dirty="0"/>
          </a:p>
          <a:p>
            <a:r>
              <a:rPr kumimoji="1" lang="en-US" altLang="ja-JP" sz="1400" dirty="0"/>
              <a:t>    1</a:t>
            </a:r>
            <a:r>
              <a:rPr kumimoji="1" lang="en-US" altLang="ja-JP" sz="1400" baseline="30000" dirty="0"/>
              <a:t>st</a:t>
            </a:r>
            <a:r>
              <a:rPr kumimoji="1" lang="en-US" altLang="ja-JP" sz="1400" dirty="0"/>
              <a:t> water rinsing (Air) 90 min</a:t>
            </a:r>
          </a:p>
          <a:p>
            <a:r>
              <a:rPr kumimoji="1" lang="en-US" altLang="ja-JP" sz="1400" dirty="0"/>
              <a:t>    FM-20 (2%) 50 C 1hour</a:t>
            </a:r>
          </a:p>
          <a:p>
            <a:r>
              <a:rPr kumimoji="1" lang="en-US" altLang="ja-JP" sz="1400" dirty="0"/>
              <a:t>    Hot bath  50 C 1hour</a:t>
            </a:r>
          </a:p>
          <a:p>
            <a:r>
              <a:rPr kumimoji="1" lang="en-US" altLang="ja-JP" sz="1400" dirty="0"/>
              <a:t>    HPR 9 hour, baking 100 C 48 hour</a:t>
            </a:r>
          </a:p>
          <a:p>
            <a:r>
              <a:rPr kumimoji="1" lang="en-US" altLang="ja-JP" sz="1400" dirty="0"/>
              <a:t> </a:t>
            </a:r>
          </a:p>
          <a:p>
            <a:r>
              <a:rPr kumimoji="1" lang="en-US" altLang="ja-JP" sz="1400" dirty="0"/>
              <a:t>* 2</a:t>
            </a:r>
            <a:r>
              <a:rPr kumimoji="1" lang="en-US" altLang="ja-JP" sz="1400" baseline="30000" dirty="0"/>
              <a:t>nd</a:t>
            </a:r>
            <a:r>
              <a:rPr kumimoji="1" lang="en-US" altLang="ja-JP" sz="1400" dirty="0"/>
              <a:t> Vertical test at KEK-STF. The gradient was raised </a:t>
            </a:r>
          </a:p>
          <a:p>
            <a:r>
              <a:rPr kumimoji="1" lang="en-US" altLang="ja-JP" sz="1400" dirty="0"/>
              <a:t>  to </a:t>
            </a:r>
            <a:r>
              <a:rPr kumimoji="1" lang="en-US" altLang="ja-JP" sz="1400" dirty="0">
                <a:solidFill>
                  <a:srgbClr val="FF0000"/>
                </a:solidFill>
              </a:rPr>
              <a:t>27 MV/</a:t>
            </a:r>
            <a:r>
              <a:rPr kumimoji="1" lang="en-US" altLang="ja-JP" sz="1400" dirty="0" err="1">
                <a:solidFill>
                  <a:srgbClr val="FF0000"/>
                </a:solidFill>
              </a:rPr>
              <a:t>m</a:t>
            </a:r>
            <a:r>
              <a:rPr kumimoji="1" lang="en-US" altLang="ja-JP" sz="1400" dirty="0"/>
              <a:t>. The quench was occurred at other location. </a:t>
            </a:r>
          </a:p>
        </p:txBody>
      </p:sp>
      <p:sp>
        <p:nvSpPr>
          <p:cNvPr id="36871" name="Text Box 15"/>
          <p:cNvSpPr txBox="1">
            <a:spLocks noChangeArrowheads="1"/>
          </p:cNvSpPr>
          <p:nvPr/>
        </p:nvSpPr>
        <p:spPr bwMode="auto">
          <a:xfrm>
            <a:off x="6934200" y="2667000"/>
            <a:ext cx="1828800" cy="64293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400"/>
              <a:t>Quench = 27 MV/m</a:t>
            </a:r>
          </a:p>
          <a:p>
            <a:pPr algn="ctr">
              <a:spcBef>
                <a:spcPct val="50000"/>
              </a:spcBef>
            </a:pPr>
            <a:r>
              <a:rPr lang="en-US" altLang="ja-JP" sz="1400"/>
              <a:t>195 um removed. </a:t>
            </a:r>
          </a:p>
        </p:txBody>
      </p:sp>
      <p:sp>
        <p:nvSpPr>
          <p:cNvPr id="36872" name="スライド番号プレースホルダ 6"/>
          <p:cNvSpPr txBox="1">
            <a:spLocks noGrp="1"/>
          </p:cNvSpPr>
          <p:nvPr/>
        </p:nvSpPr>
        <p:spPr bwMode="auto">
          <a:xfrm>
            <a:off x="7696200" y="648493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fontAlgn="base"/>
            <a:fld id="{B541F542-C19E-A346-8AF2-A74F05992BB1}" type="slidenum">
              <a:rPr lang="en-US" altLang="ja-JP" sz="1400"/>
              <a:pPr algn="r" fontAlgn="base"/>
              <a:t>19</a:t>
            </a:fld>
            <a:endParaRPr lang="en-US" altLang="ja-JP" sz="1400"/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EA7B2-B0D3-964E-8D12-43DB6521D9D2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5400" b="1" dirty="0" smtClean="0"/>
              <a:t>0utline</a:t>
            </a:r>
            <a:endParaRPr lang="ja-JP" altLang="en-US" sz="5400" b="1" dirty="0" smtClean="0"/>
          </a:p>
        </p:txBody>
      </p:sp>
      <p:sp>
        <p:nvSpPr>
          <p:cNvPr id="24579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486400"/>
          </a:xfrm>
        </p:spPr>
        <p:txBody>
          <a:bodyPr/>
          <a:lstStyle/>
          <a:p>
            <a:r>
              <a:rPr lang="en-US" altLang="ja-JP" sz="2000" b="1" dirty="0" smtClean="0">
                <a:solidFill>
                  <a:srgbClr val="3366FF"/>
                </a:solidFill>
              </a:rPr>
              <a:t>Requirements and R&amp;D Goals for SCRF</a:t>
            </a:r>
          </a:p>
          <a:p>
            <a:r>
              <a:rPr lang="en-US" altLang="ja-JP" sz="2000" b="1" dirty="0" smtClean="0">
                <a:solidFill>
                  <a:srgbClr val="3366FF"/>
                </a:solidFill>
              </a:rPr>
              <a:t>Cavity R&amp;D</a:t>
            </a:r>
          </a:p>
          <a:p>
            <a:pPr lvl="1"/>
            <a:r>
              <a:rPr lang="en-US" altLang="ja-JP" sz="1800" dirty="0" smtClean="0"/>
              <a:t>Gradient: Requirements, Progress, and Prospect </a:t>
            </a:r>
          </a:p>
          <a:p>
            <a:r>
              <a:rPr lang="en-US" altLang="ja-JP" sz="2000" b="1" dirty="0" err="1" smtClean="0">
                <a:solidFill>
                  <a:srgbClr val="3366FF"/>
                </a:solidFill>
              </a:rPr>
              <a:t>Cryomodule</a:t>
            </a:r>
            <a:r>
              <a:rPr lang="en-US" altLang="ja-JP" sz="2000" b="1" dirty="0" smtClean="0">
                <a:solidFill>
                  <a:srgbClr val="3366FF"/>
                </a:solidFill>
              </a:rPr>
              <a:t> R&amp;D</a:t>
            </a:r>
            <a:r>
              <a:rPr lang="en-US" altLang="ja-JP" sz="2000" dirty="0" smtClean="0"/>
              <a:t>: </a:t>
            </a:r>
          </a:p>
          <a:p>
            <a:pPr lvl="1"/>
            <a:r>
              <a:rPr lang="en-US" altLang="ja-JP" sz="1800" dirty="0" smtClean="0"/>
              <a:t>Cavity string test: S1 and S1-Global </a:t>
            </a:r>
          </a:p>
          <a:p>
            <a:r>
              <a:rPr lang="en-US" altLang="ja-JP" sz="2000" b="1" dirty="0" smtClean="0">
                <a:solidFill>
                  <a:srgbClr val="3366FF"/>
                </a:solidFill>
              </a:rPr>
              <a:t>Beam Acceleration R&amp;D: </a:t>
            </a:r>
          </a:p>
          <a:p>
            <a:pPr lvl="1"/>
            <a:r>
              <a:rPr lang="en-US" altLang="ja-JP" sz="1800" dirty="0" smtClean="0"/>
              <a:t>FLASH (to be presented by J. </a:t>
            </a:r>
            <a:r>
              <a:rPr lang="en-US" altLang="ja-JP" sz="1800" dirty="0" err="1" smtClean="0"/>
              <a:t>Carwardine</a:t>
            </a:r>
            <a:r>
              <a:rPr lang="en-US" altLang="ja-JP" sz="1800" dirty="0" smtClean="0"/>
              <a:t>) </a:t>
            </a:r>
          </a:p>
          <a:p>
            <a:pPr lvl="1"/>
            <a:r>
              <a:rPr lang="en-US" altLang="ja-JP" sz="1800" dirty="0" smtClean="0"/>
              <a:t>NML, STF2 (very briefly) </a:t>
            </a:r>
          </a:p>
          <a:p>
            <a:r>
              <a:rPr lang="en-US" altLang="ja-JP" sz="2000" b="1" dirty="0" smtClean="0">
                <a:solidFill>
                  <a:srgbClr val="3366FF"/>
                </a:solidFill>
              </a:rPr>
              <a:t>Preparation for Industrialization</a:t>
            </a:r>
          </a:p>
          <a:p>
            <a:pPr lvl="1"/>
            <a:r>
              <a:rPr lang="en-US" altLang="ja-JP" sz="1800" dirty="0" smtClean="0"/>
              <a:t>Laboratory’s own efforts, communication and cooperation with Industries </a:t>
            </a:r>
          </a:p>
          <a:p>
            <a:pPr lvl="2"/>
            <a:r>
              <a:rPr lang="en-US" altLang="ja-JP" sz="1400" dirty="0" smtClean="0"/>
              <a:t>to seek for cost effective manufacturing</a:t>
            </a:r>
          </a:p>
          <a:p>
            <a:r>
              <a:rPr lang="en-US" altLang="ja-JP" sz="2000" b="1" dirty="0" smtClean="0">
                <a:solidFill>
                  <a:srgbClr val="3366FF"/>
                </a:solidFill>
              </a:rPr>
              <a:t>Preparation for the Project Plan</a:t>
            </a:r>
            <a:endParaRPr lang="en-US" altLang="ja-JP" sz="1800" b="1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sz="1800" dirty="0" smtClean="0"/>
              <a:t>Specifications based on R&amp;D progress</a:t>
            </a:r>
          </a:p>
          <a:p>
            <a:pPr lvl="1"/>
            <a:r>
              <a:rPr lang="en-US" altLang="ja-JP" sz="1800" dirty="0" smtClean="0"/>
              <a:t>Preparation for Further Reviews on SCRF </a:t>
            </a:r>
          </a:p>
          <a:p>
            <a:endParaRPr lang="en-US" altLang="ja-JP" sz="2400" dirty="0" smtClean="0"/>
          </a:p>
        </p:txBody>
      </p:sp>
      <p:sp>
        <p:nvSpPr>
          <p:cNvPr id="24580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4581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458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4F76E9-433B-B841-8B63-11D7ED37193A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4" descr="plot-Summry of 9 cavity VT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85344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19" name="Line 5"/>
          <p:cNvSpPr>
            <a:spLocks noChangeShapeType="1"/>
          </p:cNvSpPr>
          <p:nvPr/>
        </p:nvSpPr>
        <p:spPr bwMode="auto">
          <a:xfrm>
            <a:off x="1600200" y="5791200"/>
            <a:ext cx="27432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stealth" w="lg" len="lg"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2820" name="Line 6"/>
          <p:cNvSpPr>
            <a:spLocks noChangeShapeType="1"/>
          </p:cNvSpPr>
          <p:nvPr/>
        </p:nvSpPr>
        <p:spPr bwMode="auto">
          <a:xfrm flipV="1">
            <a:off x="4419600" y="5791200"/>
            <a:ext cx="335280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 type="stealth" w="lg" len="lg"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2821" name="Text Box 7"/>
          <p:cNvSpPr txBox="1">
            <a:spLocks noChangeArrowheads="1"/>
          </p:cNvSpPr>
          <p:nvPr/>
        </p:nvSpPr>
        <p:spPr bwMode="auto">
          <a:xfrm>
            <a:off x="1219200" y="5805488"/>
            <a:ext cx="2928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>
                <a:solidFill>
                  <a:srgbClr val="FF0000"/>
                </a:solidFill>
                <a:latin typeface="Arial Rounded MT Bold" pitchFamily="-112" charset="0"/>
              </a:rPr>
              <a:t>STF1: &lt; 22.7 MV/m</a:t>
            </a:r>
          </a:p>
        </p:txBody>
      </p:sp>
      <p:sp>
        <p:nvSpPr>
          <p:cNvPr id="162822" name="Text Box 8"/>
          <p:cNvSpPr txBox="1">
            <a:spLocks noChangeArrowheads="1"/>
          </p:cNvSpPr>
          <p:nvPr/>
        </p:nvSpPr>
        <p:spPr bwMode="auto">
          <a:xfrm>
            <a:off x="4495800" y="5805488"/>
            <a:ext cx="3984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>
                <a:solidFill>
                  <a:srgbClr val="0000CC"/>
                </a:solidFill>
                <a:latin typeface="Arial Rounded MT Bold" pitchFamily="-112" charset="0"/>
              </a:rPr>
              <a:t>S1-Global: &lt;~28.0 MV/m &gt;</a:t>
            </a:r>
          </a:p>
        </p:txBody>
      </p:sp>
      <p:sp>
        <p:nvSpPr>
          <p:cNvPr id="162823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Progress at KEK/MHI Cavities</a:t>
            </a:r>
            <a:endParaRPr lang="ja-JP" altLang="en-US" smtClean="0"/>
          </a:p>
        </p:txBody>
      </p:sp>
      <p:sp>
        <p:nvSpPr>
          <p:cNvPr id="162824" name="日付プレースホルダ 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62825" name="フッター プレースホルダ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62826" name="スライド番号プレースホルダ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8F9809-54C6-4343-9B2F-6948DF742DDB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20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62827" name="テキスト ボックス 12"/>
          <p:cNvSpPr txBox="1">
            <a:spLocks noChangeArrowheads="1"/>
          </p:cNvSpPr>
          <p:nvPr/>
        </p:nvSpPr>
        <p:spPr bwMode="auto">
          <a:xfrm>
            <a:off x="7086600" y="2895600"/>
            <a:ext cx="1824038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Field emission</a:t>
            </a:r>
          </a:p>
          <a:p>
            <a:r>
              <a:rPr lang="en-US" altLang="ja-JP" sz="2000"/>
              <a:t>Defect</a:t>
            </a:r>
            <a:endParaRPr lang="ja-JP" altLang="en-US" sz="2000"/>
          </a:p>
        </p:txBody>
      </p:sp>
      <p:cxnSp>
        <p:nvCxnSpPr>
          <p:cNvPr id="162828" name="直線コネクタ 14"/>
          <p:cNvCxnSpPr>
            <a:cxnSpLocks noChangeShapeType="1"/>
          </p:cNvCxnSpPr>
          <p:nvPr/>
        </p:nvCxnSpPr>
        <p:spPr bwMode="auto">
          <a:xfrm rot="10800000" flipV="1">
            <a:off x="5943600" y="31242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2829" name="直線コネクタ 16"/>
          <p:cNvCxnSpPr>
            <a:cxnSpLocks noChangeShapeType="1"/>
          </p:cNvCxnSpPr>
          <p:nvPr/>
        </p:nvCxnSpPr>
        <p:spPr bwMode="auto">
          <a:xfrm rot="10800000" flipV="1">
            <a:off x="6629400" y="3429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2830" name="直線コネクタ 20"/>
          <p:cNvCxnSpPr>
            <a:cxnSpLocks noChangeShapeType="1"/>
          </p:cNvCxnSpPr>
          <p:nvPr/>
        </p:nvCxnSpPr>
        <p:spPr bwMode="auto">
          <a:xfrm>
            <a:off x="1524000" y="1524000"/>
            <a:ext cx="5638800" cy="1588"/>
          </a:xfrm>
          <a:prstGeom prst="line">
            <a:avLst/>
          </a:prstGeom>
          <a:noFill/>
          <a:ln w="38100">
            <a:solidFill>
              <a:srgbClr val="FF6600"/>
            </a:solidFill>
            <a:prstDash val="dash"/>
            <a:round/>
            <a:headEnd/>
            <a:tailEnd/>
          </a:ln>
        </p:spPr>
      </p:cxnSp>
      <p:cxnSp>
        <p:nvCxnSpPr>
          <p:cNvPr id="162831" name="直線コネクタ 22"/>
          <p:cNvCxnSpPr>
            <a:cxnSpLocks noChangeShapeType="1"/>
          </p:cNvCxnSpPr>
          <p:nvPr/>
        </p:nvCxnSpPr>
        <p:spPr bwMode="auto">
          <a:xfrm>
            <a:off x="1447800" y="1905000"/>
            <a:ext cx="5715000" cy="1588"/>
          </a:xfrm>
          <a:prstGeom prst="line">
            <a:avLst/>
          </a:prstGeom>
          <a:noFill/>
          <a:ln w="38100">
            <a:solidFill>
              <a:srgbClr val="3366FF"/>
            </a:solidFill>
            <a:prstDash val="sysDash"/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ILC-PAC: SCRF Report </a:t>
            </a:r>
          </a:p>
        </p:txBody>
      </p:sp>
      <p:sp>
        <p:nvSpPr>
          <p:cNvPr id="27651" name="タイトル 2"/>
          <p:cNvSpPr>
            <a:spLocks noGrp="1"/>
          </p:cNvSpPr>
          <p:nvPr>
            <p:ph type="title" idx="4294967295"/>
          </p:nvPr>
        </p:nvSpPr>
        <p:spPr>
          <a:xfrm>
            <a:off x="1219200" y="71438"/>
            <a:ext cx="7162800" cy="642937"/>
          </a:xfrm>
        </p:spPr>
        <p:txBody>
          <a:bodyPr/>
          <a:lstStyle/>
          <a:p>
            <a:r>
              <a:rPr lang="en-US" altLang="ja-JP" sz="3200" b="1" dirty="0" smtClean="0"/>
              <a:t>Summary of 9-cell cavity repairing</a:t>
            </a:r>
          </a:p>
        </p:txBody>
      </p:sp>
      <p:graphicFrame>
        <p:nvGraphicFramePr>
          <p:cNvPr id="23690" name="Group 138"/>
          <p:cNvGraphicFramePr>
            <a:graphicFrameLocks noGrp="1"/>
          </p:cNvGraphicFramePr>
          <p:nvPr/>
        </p:nvGraphicFramePr>
        <p:xfrm>
          <a:off x="228600" y="1752600"/>
          <a:ext cx="8763000" cy="1754188"/>
        </p:xfrm>
        <a:graphic>
          <a:graphicData uri="http://schemas.openxmlformats.org/drawingml/2006/table">
            <a:tbl>
              <a:tblPr/>
              <a:tblGrid>
                <a:gridCol w="762000"/>
                <a:gridCol w="2209800"/>
                <a:gridCol w="1524000"/>
                <a:gridCol w="4267200"/>
              </a:tblGrid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Labs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Cavity 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Results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DESY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Local Grinding (KEK)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AC71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26MV/m </a:t>
                      </a: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(string?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??) -&gt; 30 MV/</a:t>
                      </a:r>
                      <a:r>
                        <a:rPr kumimoji="0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m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FNAL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Local Grinding (KEK)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AES-03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20 MV/m (Bump, scratch) -&gt; 34 MV/m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JLAB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Local Grinding (KEK)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JLAB </a:t>
                      </a: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LG-01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30 MV/</a:t>
                      </a:r>
                      <a:r>
                        <a:rPr kumimoji="0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m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 (Pit) -&gt; will be </a:t>
                      </a: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tested. 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KEK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Local Grinding(KEK)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MHI-08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16 MV/</a:t>
                      </a:r>
                      <a:r>
                        <a:rPr kumimoji="0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m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 (Pit) -&gt; 27 MV/</a:t>
                      </a:r>
                      <a:r>
                        <a:rPr kumimoji="0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 Unicode MS" charset="0"/>
                          <a:cs typeface="Arial Unicode MS" charset="0"/>
                        </a:rPr>
                        <a:t>m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85" name="スライド番号プレースホルダ 5"/>
          <p:cNvSpPr txBox="1">
            <a:spLocks noGrp="1"/>
          </p:cNvSpPr>
          <p:nvPr/>
        </p:nvSpPr>
        <p:spPr bwMode="auto">
          <a:xfrm>
            <a:off x="7696200" y="648493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fontAlgn="base"/>
            <a:fld id="{BB57A53E-8838-4649-9754-08EDDD373F5A}" type="slidenum">
              <a:rPr lang="en-US" altLang="ja-JP" sz="1400"/>
              <a:pPr algn="r" fontAlgn="base"/>
              <a:t>21</a:t>
            </a:fld>
            <a:endParaRPr lang="en-US" altLang="ja-JP" sz="1400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10-05-13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EA7B2-B0D3-964E-8D12-43DB6521D9D2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43000" y="3886200"/>
            <a:ext cx="6402714" cy="2308324"/>
          </a:xfrm>
          <a:prstGeom prst="rect">
            <a:avLst/>
          </a:prstGeom>
          <a:solidFill>
            <a:srgbClr val="CCFF33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More works on </a:t>
            </a:r>
            <a:endParaRPr lang="en-US" altLang="ja-JP" dirty="0" smtClean="0"/>
          </a:p>
          <a:p>
            <a:r>
              <a:rPr lang="en-US" altLang="ja-JP" dirty="0" smtClean="0"/>
              <a:t>Tumbling (Cornell, and others)</a:t>
            </a:r>
          </a:p>
          <a:p>
            <a:r>
              <a:rPr kumimoji="1" lang="en-US" altLang="ja-JP" dirty="0" smtClean="0"/>
              <a:t>Laser melting (FNAL, )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708025" y="1447800"/>
          <a:ext cx="8207375" cy="4184714"/>
        </p:xfrm>
        <a:graphic>
          <a:graphicData uri="http://schemas.openxmlformats.org/drawingml/2006/table">
            <a:tbl>
              <a:tblPr/>
              <a:tblGrid>
                <a:gridCol w="2722563"/>
                <a:gridCol w="473075"/>
                <a:gridCol w="579437"/>
                <a:gridCol w="444500"/>
                <a:gridCol w="458788"/>
                <a:gridCol w="498475"/>
                <a:gridCol w="438150"/>
                <a:gridCol w="587375"/>
                <a:gridCol w="1012825"/>
                <a:gridCol w="992187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v.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to 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test start in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2013</a:t>
                      </a: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100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1009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22489D-FEFA-1A44-9813-A1C1EFD9BB43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22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1010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1011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012" name="山形 8"/>
          <p:cNvSpPr>
            <a:spLocks noChangeArrowheads="1"/>
          </p:cNvSpPr>
          <p:nvPr/>
        </p:nvSpPr>
        <p:spPr bwMode="auto">
          <a:xfrm>
            <a:off x="76200" y="33528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b="1" smtClean="0"/>
              <a:t>FLASH/XFEL Cavity/Cryomodule Progress</a:t>
            </a:r>
            <a:endParaRPr lang="ja-JP" altLang="en-US" sz="3200" b="1" smtClean="0"/>
          </a:p>
        </p:txBody>
      </p:sp>
      <p:sp>
        <p:nvSpPr>
          <p:cNvPr id="59395" name="コンテンツ プレースホルダ 9"/>
          <p:cNvSpPr>
            <a:spLocks noGrp="1"/>
          </p:cNvSpPr>
          <p:nvPr>
            <p:ph idx="1"/>
          </p:nvPr>
        </p:nvSpPr>
        <p:spPr>
          <a:xfrm>
            <a:off x="685800" y="5943600"/>
            <a:ext cx="7772400" cy="304800"/>
          </a:xfrm>
        </p:spPr>
        <p:txBody>
          <a:bodyPr/>
          <a:lstStyle/>
          <a:p>
            <a:r>
              <a:rPr lang="en-US" altLang="ja-JP" sz="2000" smtClean="0"/>
              <a:t>Reported by H. Weise at TTC, FNAL, April 19, 2010. </a:t>
            </a:r>
            <a:endParaRPr lang="ja-JP" altLang="en-US" sz="2000" smtClean="0"/>
          </a:p>
        </p:txBody>
      </p:sp>
      <p:sp>
        <p:nvSpPr>
          <p:cNvPr id="5939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939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93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6F1EDA-D402-A447-9136-B14D1C1B9A82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23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59399" name="図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66788"/>
            <a:ext cx="6629400" cy="4976812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</p:spPr>
      </p:pic>
      <p:sp>
        <p:nvSpPr>
          <p:cNvPr id="8" name="テキスト ボックス 7"/>
          <p:cNvSpPr txBox="1"/>
          <p:nvPr/>
        </p:nvSpPr>
        <p:spPr>
          <a:xfrm>
            <a:off x="5562600" y="5181600"/>
            <a:ext cx="325955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Started already, April, 2010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コンテンツ プレースホルダ 11" descr="DSC04515.jpg"/>
          <p:cNvPicPr>
            <a:picLocks noChangeAspect="1"/>
          </p:cNvPicPr>
          <p:nvPr/>
        </p:nvPicPr>
        <p:blipFill>
          <a:blip r:embed="rId3"/>
          <a:srcRect b="369"/>
          <a:stretch>
            <a:fillRect/>
          </a:stretch>
        </p:blipFill>
        <p:spPr bwMode="auto">
          <a:xfrm>
            <a:off x="6858000" y="1828800"/>
            <a:ext cx="1981200" cy="1481138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44035" name="タイトル 15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543800" cy="914400"/>
          </a:xfrm>
        </p:spPr>
        <p:txBody>
          <a:bodyPr/>
          <a:lstStyle/>
          <a:p>
            <a:r>
              <a:rPr kumimoji="0" lang="en-US" altLang="ja-JP" sz="2800" b="1" smtClean="0"/>
              <a:t>Additional Report: S1-Global Progress </a:t>
            </a:r>
            <a:br>
              <a:rPr kumimoji="0" lang="en-US" altLang="ja-JP" sz="2800" b="1" smtClean="0"/>
            </a:br>
            <a:r>
              <a:rPr kumimoji="0" lang="en-US" altLang="ja-JP" sz="2800" b="1" i="1" smtClean="0">
                <a:solidFill>
                  <a:srgbClr val="3366FF"/>
                </a:solidFill>
              </a:rPr>
              <a:t>All Components arrive in Japan, Dec. 2009</a:t>
            </a:r>
            <a:endParaRPr kumimoji="0" lang="ja-JP" altLang="en-US" sz="3200" b="1" i="1" smtClean="0">
              <a:solidFill>
                <a:srgbClr val="3366FF"/>
              </a:solidFill>
            </a:endParaRPr>
          </a:p>
        </p:txBody>
      </p:sp>
      <p:sp>
        <p:nvSpPr>
          <p:cNvPr id="44036" name="コンテンツ プレースホルダ 12"/>
          <p:cNvSpPr>
            <a:spLocks noGrp="1"/>
          </p:cNvSpPr>
          <p:nvPr>
            <p:ph idx="1"/>
          </p:nvPr>
        </p:nvSpPr>
        <p:spPr>
          <a:xfrm>
            <a:off x="128588" y="1828800"/>
            <a:ext cx="5053012" cy="2133600"/>
          </a:xfrm>
        </p:spPr>
        <p:txBody>
          <a:bodyPr/>
          <a:lstStyle/>
          <a:p>
            <a:r>
              <a:rPr kumimoji="0" lang="en-US" altLang="ja-JP" sz="2400" smtClean="0"/>
              <a:t>Global effort for cryomodule test</a:t>
            </a:r>
          </a:p>
          <a:p>
            <a:pPr lvl="1"/>
            <a:r>
              <a:rPr lang="en-US" altLang="ja-JP" sz="2000" smtClean="0">
                <a:solidFill>
                  <a:srgbClr val="3366FF"/>
                </a:solidFill>
              </a:rPr>
              <a:t>INFN</a:t>
            </a:r>
            <a:r>
              <a:rPr lang="en-US" altLang="ja-JP" sz="2000" smtClean="0"/>
              <a:t>: Cryomodule</a:t>
            </a:r>
          </a:p>
          <a:p>
            <a:pPr lvl="1"/>
            <a:r>
              <a:rPr lang="en-US" altLang="ja-JP" sz="2000" smtClean="0">
                <a:solidFill>
                  <a:srgbClr val="3366FF"/>
                </a:solidFill>
              </a:rPr>
              <a:t>DESY</a:t>
            </a:r>
            <a:r>
              <a:rPr lang="en-US" altLang="ja-JP" sz="2000" smtClean="0"/>
              <a:t>: 2 cavities </a:t>
            </a:r>
          </a:p>
          <a:p>
            <a:pPr lvl="1"/>
            <a:r>
              <a:rPr lang="en-US" altLang="ja-JP" sz="2000" smtClean="0">
                <a:solidFill>
                  <a:srgbClr val="3366FF"/>
                </a:solidFill>
              </a:rPr>
              <a:t>FNAL/JLab</a:t>
            </a:r>
            <a:r>
              <a:rPr lang="en-US" altLang="ja-JP" sz="2000" smtClean="0"/>
              <a:t>: 2 cavities </a:t>
            </a:r>
          </a:p>
          <a:p>
            <a:pPr lvl="1"/>
            <a:r>
              <a:rPr lang="en-US" altLang="ja-JP" sz="2000" smtClean="0">
                <a:solidFill>
                  <a:srgbClr val="3366FF"/>
                </a:solidFill>
              </a:rPr>
              <a:t>KEK</a:t>
            </a:r>
            <a:r>
              <a:rPr lang="en-US" altLang="ja-JP" sz="2000" smtClean="0"/>
              <a:t>: 4 cavities, Cryomodule </a:t>
            </a:r>
            <a:endParaRPr lang="ja-JP" altLang="en-US" sz="2000" smtClean="0"/>
          </a:p>
        </p:txBody>
      </p:sp>
      <p:sp>
        <p:nvSpPr>
          <p:cNvPr id="44037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4038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AE7B0F-4E2B-1E44-A8CB-E926E63621EF}" type="slidenum">
              <a:rPr lang="ja-JP" altLang="en-US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24</a:t>
            </a:fld>
            <a:endParaRPr lang="ja-JP" altLang="en-US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4403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038600"/>
            <a:ext cx="4114800" cy="175101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44040" name="テキスト ボックス 19"/>
          <p:cNvSpPr txBox="1">
            <a:spLocks noChangeArrowheads="1"/>
          </p:cNvSpPr>
          <p:nvPr/>
        </p:nvSpPr>
        <p:spPr bwMode="auto">
          <a:xfrm>
            <a:off x="4800600" y="5878513"/>
            <a:ext cx="3810000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800"/>
              <a:t>Delivered to KEK on Dec.25,  2009</a:t>
            </a:r>
            <a:endParaRPr lang="ja-JP" altLang="en-US" sz="1800"/>
          </a:p>
        </p:txBody>
      </p:sp>
      <p:sp>
        <p:nvSpPr>
          <p:cNvPr id="44041" name="日付プレースホルダ 1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44042" name="コンテンツ プレースホルダ 8" descr="DSC04478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1390650"/>
            <a:ext cx="1905000" cy="14287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44043" name="コンテンツ プレースホルダ 6" descr="S1GlobalINFN1.jpg"/>
          <p:cNvPicPr>
            <a:picLocks noChangeAspect="1"/>
          </p:cNvPicPr>
          <p:nvPr/>
        </p:nvPicPr>
        <p:blipFill>
          <a:blip r:embed="rId6"/>
          <a:srcRect t="-1471" b="-1471"/>
          <a:stretch>
            <a:fillRect/>
          </a:stretch>
        </p:blipFill>
        <p:spPr bwMode="auto">
          <a:xfrm>
            <a:off x="5638800" y="3505200"/>
            <a:ext cx="335280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コンテンツ プレースホルダ 9" descr="S1global(ott-2009)2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8200" y="2892425"/>
            <a:ext cx="2127250" cy="129857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6"/>
          <p:cNvSpPr txBox="1">
            <a:spLocks noChangeArrowheads="1"/>
          </p:cNvSpPr>
          <p:nvPr/>
        </p:nvSpPr>
        <p:spPr bwMode="auto">
          <a:xfrm>
            <a:off x="1981200" y="152400"/>
            <a:ext cx="5732058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3200" dirty="0" smtClean="0">
                <a:solidFill>
                  <a:srgbClr val="333399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Eight </a:t>
            </a:r>
            <a:r>
              <a:rPr lang="en-US" altLang="ja-JP" sz="3200" dirty="0">
                <a:solidFill>
                  <a:srgbClr val="333399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Cavities </a:t>
            </a:r>
            <a:r>
              <a:rPr lang="en-US" altLang="ja-JP" sz="3200" dirty="0" smtClean="0">
                <a:solidFill>
                  <a:srgbClr val="333399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for S1</a:t>
            </a:r>
            <a:r>
              <a:rPr lang="en-US" altLang="ja-JP" sz="3200" dirty="0">
                <a:solidFill>
                  <a:srgbClr val="333399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-Global</a:t>
            </a:r>
            <a:endParaRPr lang="en-US" altLang="ja-JP" sz="3200" dirty="0">
              <a:solidFill>
                <a:srgbClr val="333399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6083" name="Text Box 7"/>
          <p:cNvSpPr txBox="1">
            <a:spLocks noChangeArrowheads="1"/>
          </p:cNvSpPr>
          <p:nvPr/>
        </p:nvSpPr>
        <p:spPr bwMode="auto">
          <a:xfrm>
            <a:off x="304800" y="990600"/>
            <a:ext cx="8507413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1. MHI-05 	(27.1 MV/</a:t>
            </a:r>
            <a:r>
              <a:rPr lang="en-US" altLang="ja-JP" sz="2400" dirty="0" err="1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</a:t>
            </a: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)</a:t>
            </a:r>
            <a:r>
              <a:rPr lang="en-US" altLang="ja-JP" sz="2400" dirty="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;  	</a:t>
            </a:r>
            <a:r>
              <a:rPr lang="en-US" altLang="ja-JP" sz="2400" dirty="0">
                <a:solidFill>
                  <a:schemeClr val="bg2">
                    <a:lumMod val="60000"/>
                    <a:lumOff val="40000"/>
                  </a:schemeClr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Slide-Jack tuner (center)</a:t>
            </a:r>
          </a:p>
          <a:p>
            <a:pPr>
              <a:lnSpc>
                <a:spcPct val="110000"/>
              </a:lnSpc>
            </a:pP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2. MHI-06 	(27.7 MV/</a:t>
            </a:r>
            <a:r>
              <a:rPr lang="en-US" altLang="ja-JP" sz="2400" dirty="0" err="1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</a:t>
            </a: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)</a:t>
            </a:r>
            <a:r>
              <a:rPr lang="en-US" altLang="ja-JP" sz="2400" dirty="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;  	</a:t>
            </a:r>
            <a:r>
              <a:rPr lang="en-US" altLang="ja-JP" sz="2400" dirty="0">
                <a:solidFill>
                  <a:srgbClr val="B3B3B3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Slide-Jack tuner (center)</a:t>
            </a:r>
          </a:p>
          <a:p>
            <a:pPr>
              <a:lnSpc>
                <a:spcPct val="110000"/>
              </a:lnSpc>
            </a:pP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3. MHI-07 	(33.6 MV/</a:t>
            </a:r>
            <a:r>
              <a:rPr lang="en-US" altLang="ja-JP" sz="2400" dirty="0" err="1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</a:t>
            </a: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)</a:t>
            </a:r>
            <a:r>
              <a:rPr lang="en-US" altLang="ja-JP" sz="2400" dirty="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;  	</a:t>
            </a:r>
            <a:r>
              <a:rPr lang="en-US" altLang="ja-JP" sz="2400" dirty="0">
                <a:solidFill>
                  <a:srgbClr val="B3B3B3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Slide-Jack tuner (end)</a:t>
            </a:r>
          </a:p>
          <a:p>
            <a:pPr>
              <a:lnSpc>
                <a:spcPct val="110000"/>
              </a:lnSpc>
            </a:pP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4. MHI-</a:t>
            </a:r>
            <a:r>
              <a:rPr lang="en-US" altLang="ja-JP" sz="2400" dirty="0">
                <a:solidFill>
                  <a:srgbClr val="3366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08     </a:t>
            </a: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(</a:t>
            </a:r>
            <a:r>
              <a:rPr lang="en-US" altLang="ja-JP" sz="2400" dirty="0" smtClean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27 </a:t>
            </a: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MV/</a:t>
            </a:r>
            <a:r>
              <a:rPr lang="en-US" altLang="ja-JP" sz="2400" dirty="0" err="1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</a:t>
            </a: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) </a:t>
            </a:r>
            <a:r>
              <a:rPr lang="en-US" altLang="ja-JP" sz="2400" dirty="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;  		</a:t>
            </a:r>
            <a:r>
              <a:rPr lang="en-US" altLang="ja-JP" sz="2400" dirty="0">
                <a:solidFill>
                  <a:srgbClr val="B3B3B3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Slide-Jack tuner (end)</a:t>
            </a:r>
          </a:p>
          <a:p>
            <a:pPr>
              <a:lnSpc>
                <a:spcPct val="110000"/>
              </a:lnSpc>
            </a:pP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5. Zanon-108 (31.3 MV/</a:t>
            </a:r>
            <a:r>
              <a:rPr lang="en-US" altLang="ja-JP" sz="2400" dirty="0" err="1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</a:t>
            </a: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)</a:t>
            </a:r>
            <a:r>
              <a:rPr lang="en-US" altLang="ja-JP" sz="2400" dirty="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 ;  	</a:t>
            </a:r>
            <a:r>
              <a:rPr lang="en-US" altLang="ja-JP" sz="2400" dirty="0" err="1">
                <a:solidFill>
                  <a:srgbClr val="B3B3B3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Saclay</a:t>
            </a:r>
            <a:r>
              <a:rPr lang="en-US" altLang="ja-JP" sz="2400" dirty="0">
                <a:solidFill>
                  <a:srgbClr val="B3B3B3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tuner (end)</a:t>
            </a:r>
          </a:p>
          <a:p>
            <a:pPr>
              <a:lnSpc>
                <a:spcPct val="110000"/>
              </a:lnSpc>
            </a:pP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6. Zanon-109 (30.7 MV/</a:t>
            </a:r>
            <a:r>
              <a:rPr lang="en-US" altLang="ja-JP" sz="2400" dirty="0" err="1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</a:t>
            </a: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)</a:t>
            </a:r>
            <a:r>
              <a:rPr lang="en-US" altLang="ja-JP" sz="2400" dirty="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 ;  	</a:t>
            </a:r>
            <a:r>
              <a:rPr lang="en-US" altLang="ja-JP" sz="2400" dirty="0" err="1">
                <a:solidFill>
                  <a:srgbClr val="B3B3B3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Saclay</a:t>
            </a:r>
            <a:r>
              <a:rPr lang="en-US" altLang="ja-JP" sz="2400" dirty="0">
                <a:solidFill>
                  <a:srgbClr val="B3B3B3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tuner (end)</a:t>
            </a:r>
          </a:p>
          <a:p>
            <a:pPr>
              <a:lnSpc>
                <a:spcPct val="110000"/>
              </a:lnSpc>
            </a:pP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7. AES-002  ? (32.8 MV/</a:t>
            </a:r>
            <a:r>
              <a:rPr lang="en-US" altLang="ja-JP" sz="2400" dirty="0" err="1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</a:t>
            </a: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)</a:t>
            </a:r>
            <a:r>
              <a:rPr lang="en-US" altLang="ja-JP" sz="2400" dirty="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 ; 	</a:t>
            </a:r>
            <a:r>
              <a:rPr lang="en-US" altLang="ja-JP" sz="2400" dirty="0">
                <a:solidFill>
                  <a:srgbClr val="B3B3B3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Blade tuner (center)</a:t>
            </a:r>
          </a:p>
          <a:p>
            <a:pPr>
              <a:lnSpc>
                <a:spcPct val="110000"/>
              </a:lnSpc>
            </a:pP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8. ACCEL-8 ? (30.6 MV/</a:t>
            </a:r>
            <a:r>
              <a:rPr lang="en-US" altLang="ja-JP" sz="2400" dirty="0" err="1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</a:t>
            </a:r>
            <a:r>
              <a:rPr lang="en-US" altLang="ja-JP" sz="2400" dirty="0">
                <a:solidFill>
                  <a:srgbClr val="0000CC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)</a:t>
            </a:r>
            <a:r>
              <a:rPr lang="en-US" altLang="ja-JP" sz="2400" dirty="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 ; 	</a:t>
            </a:r>
            <a:r>
              <a:rPr lang="en-US" altLang="ja-JP" sz="2400" dirty="0">
                <a:solidFill>
                  <a:srgbClr val="B3B3B3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Blade tuner (center)</a:t>
            </a:r>
          </a:p>
        </p:txBody>
      </p:sp>
      <p:sp>
        <p:nvSpPr>
          <p:cNvPr id="46084" name="Rectangle 8"/>
          <p:cNvSpPr>
            <a:spLocks noChangeArrowheads="1"/>
          </p:cNvSpPr>
          <p:nvPr/>
        </p:nvSpPr>
        <p:spPr bwMode="auto">
          <a:xfrm>
            <a:off x="228600" y="914400"/>
            <a:ext cx="8763000" cy="3657600"/>
          </a:xfrm>
          <a:prstGeom prst="rect">
            <a:avLst/>
          </a:prstGeom>
          <a:noFill/>
          <a:ln w="31750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085" name="Text Box 9"/>
          <p:cNvSpPr txBox="1">
            <a:spLocks noChangeArrowheads="1"/>
          </p:cNvSpPr>
          <p:nvPr/>
        </p:nvSpPr>
        <p:spPr bwMode="auto">
          <a:xfrm>
            <a:off x="0" y="4800600"/>
            <a:ext cx="90836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ja-JP" sz="2400" dirty="0">
                <a:solidFill>
                  <a:srgbClr val="FF0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altLang="ja-JP" sz="2400" dirty="0">
                <a:solidFill>
                  <a:srgbClr val="3366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Candidates considered, as of Oct. 26, 2009</a:t>
            </a:r>
          </a:p>
          <a:p>
            <a:pPr algn="ctr">
              <a:lnSpc>
                <a:spcPct val="120000"/>
              </a:lnSpc>
            </a:pPr>
            <a:r>
              <a:rPr lang="en-US" altLang="ja-JP" sz="2400" dirty="0">
                <a:solidFill>
                  <a:srgbClr val="00009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MHI</a:t>
            </a:r>
            <a:r>
              <a:rPr lang="en-US" altLang="ja-JP" sz="2400" dirty="0">
                <a:solidFill>
                  <a:srgbClr val="3366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(Japan)</a:t>
            </a:r>
            <a:r>
              <a:rPr lang="en-US" altLang="ja-JP" sz="2400" dirty="0">
                <a:solidFill>
                  <a:srgbClr val="FF0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, </a:t>
            </a:r>
            <a:r>
              <a:rPr lang="en-US" altLang="ja-JP" sz="2400" dirty="0" err="1">
                <a:solidFill>
                  <a:srgbClr val="00009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Zanon</a:t>
            </a:r>
            <a:r>
              <a:rPr lang="en-US" altLang="ja-JP" sz="2400" dirty="0">
                <a:solidFill>
                  <a:srgbClr val="FF0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altLang="ja-JP" sz="2400" dirty="0">
                <a:solidFill>
                  <a:srgbClr val="3366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(Italy)</a:t>
            </a:r>
            <a:r>
              <a:rPr lang="en-US" altLang="ja-JP" sz="2400" dirty="0">
                <a:solidFill>
                  <a:srgbClr val="00009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, AES </a:t>
            </a:r>
            <a:r>
              <a:rPr lang="en-US" altLang="ja-JP" sz="2400" dirty="0">
                <a:solidFill>
                  <a:srgbClr val="3366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(USA), </a:t>
            </a:r>
            <a:r>
              <a:rPr lang="en-US" altLang="ja-JP" sz="2400" dirty="0">
                <a:solidFill>
                  <a:srgbClr val="00009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ACCEL/RI </a:t>
            </a:r>
            <a:r>
              <a:rPr lang="en-US" altLang="ja-JP" sz="2400" dirty="0">
                <a:solidFill>
                  <a:srgbClr val="3366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(Germany)</a:t>
            </a:r>
          </a:p>
          <a:p>
            <a:pPr algn="ctr">
              <a:lnSpc>
                <a:spcPct val="120000"/>
              </a:lnSpc>
            </a:pPr>
            <a:r>
              <a:rPr lang="en-US" altLang="ja-JP" sz="2400" dirty="0">
                <a:solidFill>
                  <a:srgbClr val="3366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Expected Average Gradient:  </a:t>
            </a:r>
            <a:r>
              <a:rPr lang="en-US" altLang="ja-JP" sz="2400" dirty="0">
                <a:solidFill>
                  <a:srgbClr val="FF0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~ 30 MV/</a:t>
            </a:r>
            <a:r>
              <a:rPr lang="en-US" altLang="ja-JP" sz="2400" dirty="0" err="1">
                <a:solidFill>
                  <a:srgbClr val="FF0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</a:t>
            </a:r>
            <a:endParaRPr lang="en-US" altLang="ja-JP" sz="2400" dirty="0">
              <a:solidFill>
                <a:srgbClr val="FF0000"/>
              </a:solidFill>
              <a:latin typeface="Arial Rounded MT Bold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6086" name="日付プレースホルダ 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6087" name="スライド番号プレースホルダ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455BE8-9157-7542-9F6D-5A6F414251FB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25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6088" name="フッター プレースホルダ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143000"/>
            <a:ext cx="8777288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Text Box 10"/>
          <p:cNvSpPr txBox="1">
            <a:spLocks noChangeArrowheads="1"/>
          </p:cNvSpPr>
          <p:nvPr/>
        </p:nvSpPr>
        <p:spPr bwMode="auto">
          <a:xfrm>
            <a:off x="1673225" y="152400"/>
            <a:ext cx="6708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3200">
                <a:solidFill>
                  <a:srgbClr val="333399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S1-Global String Assembly Plan</a:t>
            </a:r>
            <a:endParaRPr lang="en-US" altLang="ja-JP" sz="3200">
              <a:solidFill>
                <a:srgbClr val="333399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7108" name="Line 11"/>
          <p:cNvSpPr>
            <a:spLocks noChangeShapeType="1"/>
          </p:cNvSpPr>
          <p:nvPr/>
        </p:nvSpPr>
        <p:spPr bwMode="auto">
          <a:xfrm flipV="1">
            <a:off x="4495800" y="21336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109" name="Line 12"/>
          <p:cNvSpPr>
            <a:spLocks noChangeShapeType="1"/>
          </p:cNvSpPr>
          <p:nvPr/>
        </p:nvSpPr>
        <p:spPr bwMode="auto">
          <a:xfrm flipV="1">
            <a:off x="4876800" y="24384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110" name="Line 13"/>
          <p:cNvSpPr>
            <a:spLocks noChangeShapeType="1"/>
          </p:cNvSpPr>
          <p:nvPr/>
        </p:nvSpPr>
        <p:spPr bwMode="auto">
          <a:xfrm flipV="1">
            <a:off x="3733800" y="34290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111" name="Line 14"/>
          <p:cNvSpPr>
            <a:spLocks noChangeShapeType="1"/>
          </p:cNvSpPr>
          <p:nvPr/>
        </p:nvSpPr>
        <p:spPr bwMode="auto">
          <a:xfrm flipV="1">
            <a:off x="4191000" y="36576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112" name="Line 15"/>
          <p:cNvSpPr>
            <a:spLocks noChangeShapeType="1"/>
          </p:cNvSpPr>
          <p:nvPr/>
        </p:nvSpPr>
        <p:spPr bwMode="auto">
          <a:xfrm flipV="1">
            <a:off x="4343400" y="38100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113" name="Line 16"/>
          <p:cNvSpPr>
            <a:spLocks noChangeShapeType="1"/>
          </p:cNvSpPr>
          <p:nvPr/>
        </p:nvSpPr>
        <p:spPr bwMode="auto">
          <a:xfrm flipV="1">
            <a:off x="5486400" y="40386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114" name="Text Box 17"/>
          <p:cNvSpPr txBox="1">
            <a:spLocks noChangeArrowheads="1"/>
          </p:cNvSpPr>
          <p:nvPr/>
        </p:nvSpPr>
        <p:spPr bwMode="auto">
          <a:xfrm>
            <a:off x="533400" y="2133600"/>
            <a:ext cx="728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KEK</a:t>
            </a:r>
          </a:p>
        </p:txBody>
      </p:sp>
      <p:sp>
        <p:nvSpPr>
          <p:cNvPr id="47115" name="Text Box 18"/>
          <p:cNvSpPr txBox="1">
            <a:spLocks noChangeArrowheads="1"/>
          </p:cNvSpPr>
          <p:nvPr/>
        </p:nvSpPr>
        <p:spPr bwMode="auto">
          <a:xfrm>
            <a:off x="457200" y="3276600"/>
            <a:ext cx="1125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DESY</a:t>
            </a:r>
          </a:p>
          <a:p>
            <a:r>
              <a:rPr lang="en-US" altLang="ja-JP" sz="200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&amp; FNAL</a:t>
            </a:r>
          </a:p>
        </p:txBody>
      </p:sp>
      <p:sp>
        <p:nvSpPr>
          <p:cNvPr id="47116" name="Text Box 19"/>
          <p:cNvSpPr txBox="1">
            <a:spLocks noChangeArrowheads="1"/>
          </p:cNvSpPr>
          <p:nvPr/>
        </p:nvSpPr>
        <p:spPr bwMode="auto">
          <a:xfrm>
            <a:off x="3581400" y="2209800"/>
            <a:ext cx="11414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60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String</a:t>
            </a:r>
          </a:p>
          <a:p>
            <a:pPr algn="ctr"/>
            <a:r>
              <a:rPr lang="en-US" altLang="ja-JP" sz="160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Assembly</a:t>
            </a:r>
          </a:p>
        </p:txBody>
      </p:sp>
      <p:sp>
        <p:nvSpPr>
          <p:cNvPr id="47117" name="Text Box 20"/>
          <p:cNvSpPr txBox="1">
            <a:spLocks noChangeArrowheads="1"/>
          </p:cNvSpPr>
          <p:nvPr/>
        </p:nvSpPr>
        <p:spPr bwMode="auto">
          <a:xfrm>
            <a:off x="2819400" y="3505200"/>
            <a:ext cx="11414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60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String</a:t>
            </a:r>
          </a:p>
          <a:p>
            <a:pPr algn="ctr"/>
            <a:r>
              <a:rPr lang="en-US" altLang="ja-JP" sz="160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Assembly</a:t>
            </a:r>
          </a:p>
        </p:txBody>
      </p:sp>
      <p:sp>
        <p:nvSpPr>
          <p:cNvPr id="47118" name="Text Box 21"/>
          <p:cNvSpPr txBox="1">
            <a:spLocks noChangeArrowheads="1"/>
          </p:cNvSpPr>
          <p:nvPr/>
        </p:nvSpPr>
        <p:spPr bwMode="auto">
          <a:xfrm>
            <a:off x="4495800" y="2743200"/>
            <a:ext cx="1295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6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Tuner</a:t>
            </a:r>
          </a:p>
          <a:p>
            <a:r>
              <a:rPr lang="en-US" altLang="ja-JP" sz="16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Installation</a:t>
            </a:r>
          </a:p>
        </p:txBody>
      </p:sp>
      <p:sp>
        <p:nvSpPr>
          <p:cNvPr id="47119" name="Text Box 22"/>
          <p:cNvSpPr txBox="1">
            <a:spLocks noChangeArrowheads="1"/>
          </p:cNvSpPr>
          <p:nvPr/>
        </p:nvSpPr>
        <p:spPr bwMode="auto">
          <a:xfrm>
            <a:off x="3733800" y="4114800"/>
            <a:ext cx="1524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6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Tuner &amp;</a:t>
            </a:r>
          </a:p>
          <a:p>
            <a:r>
              <a:rPr lang="en-US" altLang="ja-JP" sz="16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Mag. Shield</a:t>
            </a:r>
          </a:p>
          <a:p>
            <a:r>
              <a:rPr lang="en-US" altLang="ja-JP" sz="16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Installation</a:t>
            </a:r>
          </a:p>
        </p:txBody>
      </p:sp>
      <p:sp>
        <p:nvSpPr>
          <p:cNvPr id="47120" name="Text Box 23"/>
          <p:cNvSpPr txBox="1">
            <a:spLocks noChangeArrowheads="1"/>
          </p:cNvSpPr>
          <p:nvPr/>
        </p:nvSpPr>
        <p:spPr bwMode="auto">
          <a:xfrm>
            <a:off x="5029200" y="4343400"/>
            <a:ext cx="1524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600">
                <a:solidFill>
                  <a:srgbClr val="00CC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DESY Warm Coupler </a:t>
            </a:r>
          </a:p>
          <a:p>
            <a:r>
              <a:rPr lang="en-US" altLang="ja-JP" sz="1600">
                <a:solidFill>
                  <a:srgbClr val="00CC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Installation</a:t>
            </a:r>
          </a:p>
        </p:txBody>
      </p:sp>
      <p:sp>
        <p:nvSpPr>
          <p:cNvPr id="47121" name="Text Box 24"/>
          <p:cNvSpPr txBox="1">
            <a:spLocks noChangeArrowheads="1"/>
          </p:cNvSpPr>
          <p:nvPr/>
        </p:nvSpPr>
        <p:spPr bwMode="auto">
          <a:xfrm>
            <a:off x="6629400" y="3124200"/>
            <a:ext cx="1295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600">
                <a:solidFill>
                  <a:srgbClr val="00CC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KEK Warm Coupler </a:t>
            </a:r>
          </a:p>
          <a:p>
            <a:r>
              <a:rPr lang="en-US" altLang="ja-JP" sz="1600">
                <a:solidFill>
                  <a:srgbClr val="00CC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Installation</a:t>
            </a:r>
          </a:p>
        </p:txBody>
      </p:sp>
      <p:sp>
        <p:nvSpPr>
          <p:cNvPr id="47122" name="Line 25"/>
          <p:cNvSpPr>
            <a:spLocks noChangeShapeType="1"/>
          </p:cNvSpPr>
          <p:nvPr/>
        </p:nvSpPr>
        <p:spPr bwMode="auto">
          <a:xfrm>
            <a:off x="7162800" y="38862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123" name="日付プレースホルダ 2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7124" name="スライド番号プレースホルダ 2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A3A7F5-7779-4548-8D2F-BC51DE4C7582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26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7125" name="フッター プレースホルダ 2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図 1" descr="S1G-01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171575"/>
            <a:ext cx="7162800" cy="53911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48131" name="TextBox 2"/>
          <p:cNvSpPr txBox="1">
            <a:spLocks noChangeArrowheads="1"/>
          </p:cNvSpPr>
          <p:nvPr/>
        </p:nvSpPr>
        <p:spPr bwMode="auto">
          <a:xfrm>
            <a:off x="8002588" y="0"/>
            <a:ext cx="1125537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>
                <a:latin typeface="Helvetica" pitchFamily="-112" charset="0"/>
                <a:ea typeface="Helvetica" pitchFamily="-112" charset="0"/>
                <a:cs typeface="Helvetica" pitchFamily="-112" charset="0"/>
              </a:rPr>
              <a:t>E. Kako</a:t>
            </a:r>
            <a:endParaRPr kumimoji="0" lang="ja-JP" altLang="en-US" sz="2000" b="1">
              <a:latin typeface="Helvetica" pitchFamily="-112" charset="0"/>
              <a:ea typeface="Helvetica" pitchFamily="-112" charset="0"/>
              <a:cs typeface="Helvetica" pitchFamily="-112" charset="0"/>
            </a:endParaRPr>
          </a:p>
        </p:txBody>
      </p:sp>
      <p:sp>
        <p:nvSpPr>
          <p:cNvPr id="48132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i="1" smtClean="0">
                <a:solidFill>
                  <a:srgbClr val="FF0000"/>
                </a:solidFill>
              </a:rPr>
              <a:t> </a:t>
            </a:r>
            <a:r>
              <a:rPr kumimoji="0" lang="en-US" altLang="ja-JP" smtClean="0"/>
              <a:t>S1-Global Work Progressing well</a:t>
            </a:r>
            <a:br>
              <a:rPr kumimoji="0" lang="en-US" altLang="ja-JP" smtClean="0"/>
            </a:br>
            <a:r>
              <a:rPr kumimoji="0" lang="en-US" altLang="ja-JP" i="1" smtClean="0">
                <a:solidFill>
                  <a:srgbClr val="FF0000"/>
                </a:solidFill>
              </a:rPr>
              <a:t>Many Thanks!  </a:t>
            </a:r>
            <a:endParaRPr kumimoji="0" lang="ja-JP" altLang="en-US" i="1" smtClean="0">
              <a:solidFill>
                <a:srgbClr val="FF0000"/>
              </a:solidFill>
            </a:endParaRPr>
          </a:p>
        </p:txBody>
      </p:sp>
      <p:sp>
        <p:nvSpPr>
          <p:cNvPr id="48133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813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F9E036-253B-974C-90F7-857844AD570D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27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8135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図 1" descr="S1G-02.tiff"/>
          <p:cNvPicPr>
            <a:picLocks noChangeAspect="1"/>
          </p:cNvPicPr>
          <p:nvPr/>
        </p:nvPicPr>
        <p:blipFill>
          <a:blip r:embed="rId2"/>
          <a:srcRect t="11340"/>
          <a:stretch>
            <a:fillRect/>
          </a:stretch>
        </p:blipFill>
        <p:spPr bwMode="auto">
          <a:xfrm>
            <a:off x="685800" y="1011238"/>
            <a:ext cx="7620000" cy="5084762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</p:spPr>
      </p:pic>
      <p:sp>
        <p:nvSpPr>
          <p:cNvPr id="49155" name="TextBox 2"/>
          <p:cNvSpPr txBox="1">
            <a:spLocks noChangeArrowheads="1"/>
          </p:cNvSpPr>
          <p:nvPr/>
        </p:nvSpPr>
        <p:spPr bwMode="auto">
          <a:xfrm>
            <a:off x="8002588" y="0"/>
            <a:ext cx="1125537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>
                <a:latin typeface="Helvetica" pitchFamily="-112" charset="0"/>
                <a:ea typeface="Helvetica" pitchFamily="-112" charset="0"/>
                <a:cs typeface="Helvetica" pitchFamily="-112" charset="0"/>
              </a:rPr>
              <a:t>E. Kako</a:t>
            </a:r>
            <a:endParaRPr kumimoji="0" lang="ja-JP" altLang="en-US" sz="2000" b="1">
              <a:latin typeface="Helvetica" pitchFamily="-112" charset="0"/>
              <a:ea typeface="Helvetica" pitchFamily="-112" charset="0"/>
              <a:cs typeface="Helvetica" pitchFamily="-112" charset="0"/>
            </a:endParaRPr>
          </a:p>
        </p:txBody>
      </p:sp>
      <p:sp>
        <p:nvSpPr>
          <p:cNvPr id="49156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Cryomodule-C Tuner Assembly </a:t>
            </a:r>
            <a:endParaRPr lang="ja-JP" altLang="en-US" smtClean="0"/>
          </a:p>
        </p:txBody>
      </p:sp>
      <p:sp>
        <p:nvSpPr>
          <p:cNvPr id="49157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9158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9159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5D636C-B97C-FC43-A1BD-F216BCDF2505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28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96000" y="4648200"/>
            <a:ext cx="25908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err="1" smtClean="0">
                <a:solidFill>
                  <a:srgbClr val="339966"/>
                </a:solidFill>
              </a:rPr>
              <a:t>Paparella</a:t>
            </a:r>
            <a:r>
              <a:rPr kumimoji="1" lang="en-US" altLang="ja-JP" sz="2000" b="1" dirty="0" smtClean="0">
                <a:solidFill>
                  <a:srgbClr val="339966"/>
                </a:solidFill>
              </a:rPr>
              <a:t> (INFN)</a:t>
            </a:r>
            <a:endParaRPr kumimoji="1" lang="ja-JP" altLang="en-US" sz="2000" b="1" dirty="0">
              <a:solidFill>
                <a:srgbClr val="3399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図 1" descr="S1G-03.tiff"/>
          <p:cNvPicPr>
            <a:picLocks noChangeAspect="1"/>
          </p:cNvPicPr>
          <p:nvPr/>
        </p:nvPicPr>
        <p:blipFill>
          <a:blip r:embed="rId2"/>
          <a:srcRect b="10484"/>
          <a:stretch>
            <a:fillRect/>
          </a:stretch>
        </p:blipFill>
        <p:spPr bwMode="auto">
          <a:xfrm>
            <a:off x="22225" y="0"/>
            <a:ext cx="9121775" cy="613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extBox 2"/>
          <p:cNvSpPr txBox="1">
            <a:spLocks noChangeArrowheads="1"/>
          </p:cNvSpPr>
          <p:nvPr/>
        </p:nvSpPr>
        <p:spPr bwMode="auto">
          <a:xfrm>
            <a:off x="8002588" y="0"/>
            <a:ext cx="1125537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>
                <a:latin typeface="Helvetica" pitchFamily="-112" charset="0"/>
                <a:ea typeface="Helvetica" pitchFamily="-112" charset="0"/>
                <a:cs typeface="Helvetica" pitchFamily="-112" charset="0"/>
              </a:rPr>
              <a:t>E. Kako</a:t>
            </a:r>
            <a:endParaRPr kumimoji="0" lang="ja-JP" altLang="en-US" sz="2000" b="1">
              <a:latin typeface="Helvetica" pitchFamily="-112" charset="0"/>
              <a:ea typeface="Helvetica" pitchFamily="-112" charset="0"/>
              <a:cs typeface="Helvetica" pitchFamily="-112" charset="0"/>
            </a:endParaRPr>
          </a:p>
        </p:txBody>
      </p:sp>
      <p:sp>
        <p:nvSpPr>
          <p:cNvPr id="50180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0181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1BCEA2-2048-7942-9922-0243D740C5ED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29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0182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96000" y="6229290"/>
            <a:ext cx="2051538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err="1" smtClean="0">
                <a:solidFill>
                  <a:srgbClr val="339966"/>
                </a:solidFill>
              </a:rPr>
              <a:t>Eiji</a:t>
            </a:r>
            <a:r>
              <a:rPr kumimoji="1" lang="en-US" altLang="ja-JP" sz="2000" b="1" dirty="0" smtClean="0">
                <a:solidFill>
                  <a:srgbClr val="339966"/>
                </a:solidFill>
              </a:rPr>
              <a:t> </a:t>
            </a:r>
            <a:r>
              <a:rPr kumimoji="1" lang="en-US" altLang="ja-JP" sz="2000" b="1" dirty="0" err="1" smtClean="0">
                <a:solidFill>
                  <a:srgbClr val="339966"/>
                </a:solidFill>
              </a:rPr>
              <a:t>Kako</a:t>
            </a:r>
            <a:r>
              <a:rPr kumimoji="1" lang="en-US" altLang="ja-JP" sz="2000" b="1" dirty="0" smtClean="0">
                <a:solidFill>
                  <a:srgbClr val="339966"/>
                </a:solidFill>
              </a:rPr>
              <a:t> (KEK) </a:t>
            </a:r>
            <a:endParaRPr kumimoji="1" lang="ja-JP" altLang="en-US" sz="2000" b="1" dirty="0">
              <a:solidFill>
                <a:srgbClr val="3399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タイトル 7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467600" cy="609600"/>
          </a:xfrm>
        </p:spPr>
        <p:txBody>
          <a:bodyPr/>
          <a:lstStyle/>
          <a:p>
            <a:r>
              <a:rPr kumimoji="0" lang="en-US" altLang="ja-JP" b="1" smtClean="0">
                <a:solidFill>
                  <a:srgbClr val="000090"/>
                </a:solidFill>
              </a:rPr>
              <a:t>SCRF Technology Required</a:t>
            </a:r>
            <a:endParaRPr kumimoji="0" lang="ja-JP" altLang="en-US" b="1" smtClean="0">
              <a:solidFill>
                <a:srgbClr val="000090"/>
              </a:solidFill>
            </a:endParaRPr>
          </a:p>
        </p:txBody>
      </p:sp>
      <p:graphicFrame>
        <p:nvGraphicFramePr>
          <p:cNvPr id="10" name="コンテンツ プレースホルダ 9"/>
          <p:cNvGraphicFramePr>
            <a:graphicFrameLocks noGrp="1"/>
          </p:cNvGraphicFramePr>
          <p:nvPr>
            <p:ph sz="half" idx="2"/>
          </p:nvPr>
        </p:nvGraphicFramePr>
        <p:xfrm>
          <a:off x="381000" y="990600"/>
          <a:ext cx="4572000" cy="4460879"/>
        </p:xfrm>
        <a:graphic>
          <a:graphicData uri="http://schemas.openxmlformats.org/drawingml/2006/table">
            <a:tbl>
              <a:tblPr/>
              <a:tblGrid>
                <a:gridCol w="2678113"/>
                <a:gridCol w="1893887"/>
              </a:tblGrid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Parameter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Value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C.M.  Energy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500 GeV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Peak luminosity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2x10</a:t>
                      </a:r>
                      <a:r>
                        <a:rPr kumimoji="1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34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 cm</a:t>
                      </a:r>
                      <a:r>
                        <a:rPr kumimoji="1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-2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s</a:t>
                      </a:r>
                      <a:r>
                        <a:rPr kumimoji="1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-1</a:t>
                      </a:r>
                      <a:endParaRPr kumimoji="1" lang="ja-JP" altLang="en-US" sz="1800" b="0" i="0" u="none" strike="noStrike" cap="none" normalizeH="0" baseline="3000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Beam Rep. rate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5 Hz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Pulse time duration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1 ms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Average beam current 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9 mA 　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(in pulse)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Av. field gradient</a:t>
                      </a:r>
                      <a:endParaRPr kumimoji="1" lang="ja-JP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31.5 MV/m</a:t>
                      </a:r>
                      <a:endParaRPr kumimoji="1" lang="ja-JP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# 9-cell cavity</a:t>
                      </a:r>
                      <a:endParaRPr kumimoji="1" lang="ja-JP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14,560</a:t>
                      </a:r>
                      <a:endParaRPr kumimoji="1" lang="ja-JP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# cryomodule</a:t>
                      </a:r>
                      <a:endParaRPr kumimoji="1" lang="ja-JP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1,680</a:t>
                      </a:r>
                      <a:endParaRPr kumimoji="1" lang="ja-JP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# RF units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560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</a:tbl>
          </a:graphicData>
        </a:graphic>
      </p:graphicFrame>
      <p:sp>
        <p:nvSpPr>
          <p:cNvPr id="2563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2B317A-387A-A64A-8604-D8065BCF9A7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5640" name="日付プレースホルダ 1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5641" name="フッター プレースホルダ 1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5410200" y="4267200"/>
          <a:ext cx="3414713" cy="1828800"/>
        </p:xfrm>
        <a:graphic>
          <a:graphicData uri="http://schemas.openxmlformats.org/presentationml/2006/ole">
            <p:oleObj spid="_x0000_s25602" name="Word 文書" r:id="rId4" imgW="2679700" imgH="1435100" progId="Word.Document.12">
              <p:link updateAutomatic="1"/>
            </p:oleObj>
          </a:graphicData>
        </a:graphic>
      </p:graphicFrame>
      <p:pic>
        <p:nvPicPr>
          <p:cNvPr id="25642" name="図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0" y="5562600"/>
            <a:ext cx="240665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64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990600"/>
            <a:ext cx="3624263" cy="309086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タイトル 4"/>
          <p:cNvSpPr>
            <a:spLocks noGrp="1"/>
          </p:cNvSpPr>
          <p:nvPr>
            <p:ph type="title"/>
          </p:nvPr>
        </p:nvSpPr>
        <p:spPr>
          <a:xfrm>
            <a:off x="1295400" y="0"/>
            <a:ext cx="7543800" cy="914400"/>
          </a:xfrm>
        </p:spPr>
        <p:txBody>
          <a:bodyPr/>
          <a:lstStyle/>
          <a:p>
            <a:r>
              <a:rPr lang="en-US" altLang="ja-JP" b="1" smtClean="0"/>
              <a:t>S1-Global Cryomodules installed 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z="2400" smtClean="0"/>
              <a:t>into STF tunnel, at KEK, April 25, 2010</a:t>
            </a:r>
            <a:endParaRPr lang="ja-JP" altLang="en-US" smtClean="0"/>
          </a:p>
        </p:txBody>
      </p:sp>
      <p:pic>
        <p:nvPicPr>
          <p:cNvPr id="51203" name="コンテンツ プレースホルダ 6" descr="IMG_156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643" r="-4643"/>
          <a:stretch>
            <a:fillRect/>
          </a:stretch>
        </p:blipFill>
        <p:spPr/>
      </p:pic>
      <p:sp>
        <p:nvSpPr>
          <p:cNvPr id="51204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1205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1206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3CDDAF-63BE-A346-AC28-BDC936A5307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30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smtClean="0"/>
              <a:t>S1-Global Test Plan</a:t>
            </a:r>
            <a:endParaRPr lang="ja-JP" altLang="en-US" b="1" smtClean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685800" y="1177925"/>
          <a:ext cx="7772400" cy="4688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47244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Month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Participation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Assembly to be complete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3366FF"/>
                          </a:solidFill>
                        </a:rPr>
                        <a:t>Cool-down,</a:t>
                      </a:r>
                      <a:r>
                        <a:rPr kumimoji="1" lang="en-US" altLang="ja-JP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Low Power Test</a:t>
                      </a:r>
                      <a:endParaRPr kumimoji="1" lang="ja-JP" alt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IHEP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339966"/>
                          </a:solidFill>
                        </a:rPr>
                        <a:t>Low</a:t>
                      </a:r>
                      <a:r>
                        <a:rPr kumimoji="1" lang="en-US" altLang="ja-JP" b="1" baseline="0" dirty="0" smtClean="0">
                          <a:solidFill>
                            <a:srgbClr val="339966"/>
                          </a:solidFill>
                        </a:rPr>
                        <a:t> Power Test &amp; Tuner Function Test </a:t>
                      </a:r>
                    </a:p>
                    <a:p>
                      <a:r>
                        <a:rPr kumimoji="1" lang="en-US" altLang="ja-JP" baseline="0" dirty="0" smtClean="0"/>
                        <a:t>Preliminary </a:t>
                      </a:r>
                      <a:r>
                        <a:rPr kumimoji="1" lang="en-US" altLang="ja-JP" baseline="0" dirty="0" err="1" smtClean="0"/>
                        <a:t>Cryog</a:t>
                      </a:r>
                      <a:r>
                        <a:rPr kumimoji="1" lang="en-US" altLang="ja-JP" baseline="0" dirty="0" smtClean="0"/>
                        <a:t>. Performance test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INFN, FNAL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Input coupler conditioning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Re-cool-down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r>
                        <a:rPr kumimoji="1" lang="en-US" altLang="ja-JP" b="1" baseline="0" dirty="0" smtClean="0">
                          <a:solidFill>
                            <a:srgbClr val="FF0000"/>
                          </a:solidFill>
                        </a:rPr>
                        <a:t>High Power Test for </a:t>
                      </a:r>
                      <a:r>
                        <a:rPr kumimoji="1" lang="en-US" altLang="ja-JP" b="1" baseline="0" dirty="0" err="1" smtClean="0">
                          <a:solidFill>
                            <a:srgbClr val="FF0000"/>
                          </a:solidFill>
                        </a:rPr>
                        <a:t>Cryomodule</a:t>
                      </a:r>
                      <a:r>
                        <a:rPr kumimoji="1" lang="en-US" altLang="ja-JP" b="1" baseline="0" dirty="0" smtClean="0">
                          <a:solidFill>
                            <a:srgbClr val="FF0000"/>
                          </a:solidFill>
                        </a:rPr>
                        <a:t> C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FNAL, SLAC,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High Power test for </a:t>
                      </a:r>
                      <a:r>
                        <a:rPr kumimoji="1" lang="en-US" altLang="ja-JP" b="1" dirty="0" err="1" smtClean="0">
                          <a:solidFill>
                            <a:srgbClr val="FF0000"/>
                          </a:solidFill>
                        </a:rPr>
                        <a:t>Cryomodule</a:t>
                      </a:r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 A</a:t>
                      </a:r>
                    </a:p>
                    <a:p>
                      <a:r>
                        <a:rPr kumimoji="1" lang="en-US" altLang="ja-JP" b="1" dirty="0" smtClean="0">
                          <a:solidFill>
                            <a:srgbClr val="3366FF"/>
                          </a:solidFill>
                        </a:rPr>
                        <a:t>Cryogenic</a:t>
                      </a:r>
                      <a:r>
                        <a:rPr kumimoji="1" lang="en-US" altLang="ja-JP" b="1" baseline="0" dirty="0" smtClean="0">
                          <a:solidFill>
                            <a:srgbClr val="3366FF"/>
                          </a:solidFill>
                        </a:rPr>
                        <a:t> Performance Test </a:t>
                      </a:r>
                      <a:endParaRPr kumimoji="1" lang="ja-JP" altLang="en-US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FNAL,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Control, LLRF,</a:t>
                      </a:r>
                      <a:r>
                        <a:rPr kumimoji="1" lang="en-US" altLang="ja-JP" baseline="0" dirty="0" smtClean="0"/>
                        <a:t> total-system dynamic loss </a:t>
                      </a:r>
                    </a:p>
                    <a:p>
                      <a:r>
                        <a:rPr kumimoji="1" lang="en-US" altLang="ja-JP" baseline="0" dirty="0" err="1" smtClean="0"/>
                        <a:t>Cryomodule</a:t>
                      </a:r>
                      <a:r>
                        <a:rPr kumimoji="1" lang="en-US" altLang="ja-JP" baseline="0" dirty="0" smtClean="0"/>
                        <a:t> heat loads at 2K</a:t>
                      </a:r>
                    </a:p>
                    <a:p>
                      <a:r>
                        <a:rPr kumimoji="1" lang="en-US" altLang="ja-JP" baseline="0" dirty="0" smtClean="0"/>
                        <a:t>DRFS preparation,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6600"/>
                          </a:solidFill>
                        </a:rPr>
                        <a:t>DRFS test using</a:t>
                      </a:r>
                      <a:r>
                        <a:rPr kumimoji="1" lang="en-US" altLang="ja-JP" baseline="0" dirty="0" smtClean="0">
                          <a:solidFill>
                            <a:srgbClr val="FF6600"/>
                          </a:solidFill>
                        </a:rPr>
                        <a:t> S1-Global setup</a:t>
                      </a:r>
                      <a:endParaRPr kumimoji="1" lang="ja-JP" altLang="en-US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2269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2270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2271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58CEF8-2E9C-6B49-91AF-26C8F7E1C885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31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095375"/>
            <a:ext cx="6865938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Text Box 8"/>
          <p:cNvSpPr txBox="1">
            <a:spLocks noChangeArrowheads="1"/>
          </p:cNvSpPr>
          <p:nvPr/>
        </p:nvSpPr>
        <p:spPr bwMode="auto">
          <a:xfrm>
            <a:off x="1905000" y="0"/>
            <a:ext cx="59928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3200">
                <a:solidFill>
                  <a:srgbClr val="333399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Cryomodule Tests Objectives</a:t>
            </a:r>
          </a:p>
          <a:p>
            <a:pPr algn="ctr"/>
            <a:r>
              <a:rPr lang="en-US" altLang="ja-JP" sz="3200">
                <a:solidFill>
                  <a:srgbClr val="333399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 for S1-Global</a:t>
            </a:r>
            <a:endParaRPr lang="en-US" altLang="ja-JP" sz="3200">
              <a:solidFill>
                <a:srgbClr val="333399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4276" name="Text Box 9"/>
          <p:cNvSpPr txBox="1">
            <a:spLocks noChangeArrowheads="1"/>
          </p:cNvSpPr>
          <p:nvPr/>
        </p:nvSpPr>
        <p:spPr bwMode="auto">
          <a:xfrm>
            <a:off x="152400" y="1749425"/>
            <a:ext cx="4038600" cy="2593975"/>
          </a:xfrm>
          <a:prstGeom prst="rect">
            <a:avLst/>
          </a:prstGeom>
          <a:solidFill>
            <a:srgbClr val="CCFFCC">
              <a:alpha val="7097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/>
            <a:r>
              <a:rPr lang="en-US" altLang="ja-JP" sz="200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Low RF Power Measurements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Slide-Jack Tuner stroke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Piezo tuner stroke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RF meas. (Q</a:t>
            </a:r>
            <a:r>
              <a:rPr lang="en-US" altLang="ja-JP" sz="1800" baseline="-250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L</a:t>
            </a: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, Q</a:t>
            </a:r>
            <a:r>
              <a:rPr lang="en-US" altLang="ja-JP" sz="1800" baseline="-250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t</a:t>
            </a: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, Q</a:t>
            </a:r>
            <a:r>
              <a:rPr lang="en-US" altLang="ja-JP" sz="1800" baseline="-250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HOM</a:t>
            </a: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HOM Q</a:t>
            </a:r>
            <a:r>
              <a:rPr lang="en-US" altLang="ja-JP" sz="1800" baseline="-250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ext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Frequency stability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Mechanical vibration modes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Pulse response by Piezo drive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etc.</a:t>
            </a:r>
          </a:p>
        </p:txBody>
      </p:sp>
      <p:sp>
        <p:nvSpPr>
          <p:cNvPr id="54277" name="Text Box 10"/>
          <p:cNvSpPr txBox="1">
            <a:spLocks noChangeArrowheads="1"/>
          </p:cNvSpPr>
          <p:nvPr/>
        </p:nvSpPr>
        <p:spPr bwMode="auto">
          <a:xfrm>
            <a:off x="4495800" y="1641475"/>
            <a:ext cx="4572000" cy="3692525"/>
          </a:xfrm>
          <a:prstGeom prst="rect">
            <a:avLst/>
          </a:prstGeom>
          <a:solidFill>
            <a:srgbClr val="FFFF00">
              <a:alpha val="52156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/>
            <a:r>
              <a:rPr lang="en-US" altLang="ja-JP" sz="200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High RF Power Measurements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RF meas. (Q</a:t>
            </a:r>
            <a:r>
              <a:rPr lang="en-US" altLang="ja-JP" sz="1800" baseline="-250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L</a:t>
            </a: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, Q</a:t>
            </a:r>
            <a:r>
              <a:rPr lang="en-US" altLang="ja-JP" sz="1800" baseline="-250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t</a:t>
            </a: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, Q</a:t>
            </a:r>
            <a:r>
              <a:rPr lang="en-US" altLang="ja-JP" sz="1800" baseline="-250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HOM</a:t>
            </a: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Cavity conditioning with 1.5 ms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Cavity conditioning with 0.6 ms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Mechanical vibration modes (5Hz)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RF feedback on/off by LLRF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Observation of Lorentz Detuning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Compensation of Lorentz Detuning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Dynamic RF loss measurement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4 Cavity operation with vector-sum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8 Cavity operation with vector-sum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FF0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Long time operation at 31.5 MV/m</a:t>
            </a:r>
          </a:p>
          <a:p>
            <a:pPr marL="457200" indent="-457200">
              <a:buFontTx/>
              <a:buAutoNum type="arabicPeriod"/>
            </a:pPr>
            <a:r>
              <a:rPr lang="en-US" altLang="ja-JP" sz="1800">
                <a:solidFill>
                  <a:srgbClr val="0000FF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etc. </a:t>
            </a:r>
          </a:p>
        </p:txBody>
      </p:sp>
      <p:sp>
        <p:nvSpPr>
          <p:cNvPr id="54278" name="Line 11"/>
          <p:cNvSpPr>
            <a:spLocks noChangeShapeType="1"/>
          </p:cNvSpPr>
          <p:nvPr/>
        </p:nvSpPr>
        <p:spPr bwMode="auto">
          <a:xfrm>
            <a:off x="3276600" y="4876800"/>
            <a:ext cx="0" cy="5334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279" name="Text Box 12"/>
          <p:cNvSpPr txBox="1">
            <a:spLocks noChangeArrowheads="1"/>
          </p:cNvSpPr>
          <p:nvPr/>
        </p:nvSpPr>
        <p:spPr bwMode="auto">
          <a:xfrm>
            <a:off x="2209800" y="4343400"/>
            <a:ext cx="2246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60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Coupler conditioning</a:t>
            </a:r>
          </a:p>
          <a:p>
            <a:pPr algn="ctr"/>
            <a:r>
              <a:rPr lang="en-US" altLang="ja-JP" sz="1600">
                <a:solidFill>
                  <a:srgbClr val="008000"/>
                </a:solidFill>
                <a:latin typeface="Arial Rounded MT Bold" pitchFamily="-112" charset="0"/>
                <a:ea typeface="ＭＳ Ｐゴシック" pitchFamily="-112" charset="-128"/>
                <a:cs typeface="ＭＳ Ｐゴシック" pitchFamily="-112" charset="-128"/>
              </a:rPr>
              <a:t>at room temp.</a:t>
            </a:r>
          </a:p>
        </p:txBody>
      </p:sp>
      <p:sp>
        <p:nvSpPr>
          <p:cNvPr id="54280" name="日付プレースホルダ 1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4281" name="スライド番号プレースホルダ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2ACB3D-0CAF-0D49-BC82-98E5826F6DFA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32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4282" name="フッター プレースホルダ 1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708025" y="1447800"/>
          <a:ext cx="8207375" cy="4184714"/>
        </p:xfrm>
        <a:graphic>
          <a:graphicData uri="http://schemas.openxmlformats.org/drawingml/2006/table">
            <a:tbl>
              <a:tblPr/>
              <a:tblGrid>
                <a:gridCol w="2722563"/>
                <a:gridCol w="473075"/>
                <a:gridCol w="579437"/>
                <a:gridCol w="444500"/>
                <a:gridCol w="458788"/>
                <a:gridCol w="498475"/>
                <a:gridCol w="438150"/>
                <a:gridCol w="587375"/>
                <a:gridCol w="1012825"/>
                <a:gridCol w="992187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v.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to 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start in 2013</a:t>
                      </a: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534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5345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8D5165-D8B7-4C4B-8E84-46939023297F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33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5346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5347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348" name="山形 8"/>
          <p:cNvSpPr>
            <a:spLocks noChangeArrowheads="1"/>
          </p:cNvSpPr>
          <p:nvPr/>
        </p:nvSpPr>
        <p:spPr bwMode="auto">
          <a:xfrm>
            <a:off x="76200" y="41910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1660525" y="228600"/>
            <a:ext cx="7086600" cy="914400"/>
          </a:xfrm>
        </p:spPr>
        <p:txBody>
          <a:bodyPr/>
          <a:lstStyle/>
          <a:p>
            <a:r>
              <a:rPr kumimoji="0" lang="en-GB" altLang="ja-JP"/>
              <a:t>S2: TTF/FLASH 9mA Experiment</a:t>
            </a:r>
            <a:br>
              <a:rPr kumimoji="0" lang="en-GB" altLang="ja-JP"/>
            </a:br>
            <a:r>
              <a:rPr kumimoji="0" lang="en-GB" altLang="ja-JP" sz="2800">
                <a:solidFill>
                  <a:srgbClr val="FF0000"/>
                </a:solidFill>
              </a:rPr>
              <a:t>to be reported by J. Carwardine </a:t>
            </a:r>
            <a:endParaRPr kumimoji="0" lang="en-GB" altLang="ja-JP" sz="3200">
              <a:solidFill>
                <a:srgbClr val="FF0000"/>
              </a:solidFill>
            </a:endParaRPr>
          </a:p>
        </p:txBody>
      </p:sp>
      <p:sp>
        <p:nvSpPr>
          <p:cNvPr id="57347" name="コンテンツ プレースホルダ 3"/>
          <p:cNvSpPr>
            <a:spLocks noGrp="1"/>
          </p:cNvSpPr>
          <p:nvPr>
            <p:ph idx="1"/>
          </p:nvPr>
        </p:nvSpPr>
        <p:spPr>
          <a:xfrm>
            <a:off x="152400" y="5029200"/>
            <a:ext cx="3276600" cy="990600"/>
          </a:xfrm>
          <a:solidFill>
            <a:srgbClr val="FFFF00"/>
          </a:solidFill>
        </p:spPr>
        <p:txBody>
          <a:bodyPr/>
          <a:lstStyle/>
          <a:p>
            <a:r>
              <a:rPr kumimoji="0" lang="en-US" altLang="ja-JP" sz="2000" smtClean="0"/>
              <a:t>Successful experiment, dedicated two weeks, Sept. 2009. </a:t>
            </a:r>
            <a:endParaRPr kumimoji="0" lang="ja-JP" altLang="en-US" sz="2000" smtClean="0"/>
          </a:p>
        </p:txBody>
      </p:sp>
      <p:pic>
        <p:nvPicPr>
          <p:cNvPr id="57348" name="図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19200"/>
            <a:ext cx="6280150" cy="3678238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57349" name="図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667000"/>
            <a:ext cx="5594350" cy="3581400"/>
          </a:xfrm>
          <a:prstGeom prst="rect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</p:pic>
      <p:sp>
        <p:nvSpPr>
          <p:cNvPr id="57350" name="日付プレースホルダ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7351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C769B6-3AB6-1D49-A494-C5261498BB78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34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7352" name="フッター プレースホルダ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図 1" descr="flash-9mA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30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8372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5BBAB1-020B-B347-A591-C4D31A790749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35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58373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4FD12B-FE4A-054E-B7E2-A0E116C634A2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36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041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4400" y="0"/>
            <a:ext cx="7772400" cy="1371600"/>
          </a:xfrm>
        </p:spPr>
        <p:txBody>
          <a:bodyPr/>
          <a:lstStyle/>
          <a:p>
            <a:r>
              <a:rPr kumimoji="0" lang="en-US" altLang="ja-JP" b="1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Beam Acceleration Test Plan</a:t>
            </a:r>
            <a:br>
              <a:rPr kumimoji="0" lang="en-US" altLang="ja-JP" b="1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</a:br>
            <a:r>
              <a:rPr kumimoji="0" lang="en-US" altLang="ja-JP" b="1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at FNAL</a:t>
            </a:r>
            <a:endParaRPr kumimoji="0" lang="en-US" altLang="ja-JP" b="1">
              <a:solidFill>
                <a:srgbClr val="3366FF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6042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39009"/>
          <a:stretch>
            <a:fillRect/>
          </a:stretch>
        </p:blipFill>
        <p:spPr>
          <a:xfrm>
            <a:off x="457200" y="4391025"/>
            <a:ext cx="5486400" cy="1857375"/>
          </a:xfrm>
          <a:ln>
            <a:solidFill>
              <a:schemeClr val="tx1"/>
            </a:solidFill>
          </a:ln>
        </p:spPr>
      </p:pic>
      <p:sp>
        <p:nvSpPr>
          <p:cNvPr id="60421" name="日付プレースホルダ 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0422" name="フッター プレースホルダ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604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587500"/>
            <a:ext cx="3919538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4" name="Picture 2" descr="IMG_20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35488" y="1571625"/>
            <a:ext cx="4379912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IMG_198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" y="990600"/>
            <a:ext cx="3124200" cy="2343150"/>
          </a:xfrm>
        </p:spPr>
      </p:pic>
      <p:pic>
        <p:nvPicPr>
          <p:cNvPr id="62467" name="Picture 3" descr="IMG_183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248400" y="990600"/>
            <a:ext cx="2717800" cy="2266950"/>
          </a:xfrm>
        </p:spPr>
      </p:pic>
      <p:pic>
        <p:nvPicPr>
          <p:cNvPr id="62468" name="Picture 4" descr="IMG_189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0" y="3810000"/>
            <a:ext cx="2743200" cy="2286000"/>
          </a:xfrm>
        </p:spPr>
      </p:pic>
      <p:pic>
        <p:nvPicPr>
          <p:cNvPr id="62469" name="Picture 5" descr="Cryo Room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>
          <a:xfrm>
            <a:off x="6096000" y="3733800"/>
            <a:ext cx="2895600" cy="2390775"/>
          </a:xfrm>
        </p:spPr>
      </p:pic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444500" y="2894013"/>
            <a:ext cx="2298700" cy="600075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10000"/>
              </a:spcBef>
              <a:buClr>
                <a:srgbClr val="FFFF00"/>
              </a:buClr>
              <a:buSzPct val="80000"/>
              <a:buFont typeface="Wingdings" pitchFamily="-112" charset="2"/>
              <a:buNone/>
            </a:pPr>
            <a:r>
              <a:rPr lang="en-US" altLang="ja-JP" sz="1400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1st Cryomodule Test fit</a:t>
            </a:r>
            <a:r>
              <a:rPr lang="en-US" altLang="ja-JP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6477000" y="2819400"/>
            <a:ext cx="2298700" cy="458788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10000"/>
              </a:spcBef>
              <a:buClr>
                <a:srgbClr val="FFFF00"/>
              </a:buClr>
              <a:buSzPct val="80000"/>
              <a:buFont typeface="Wingdings" pitchFamily="-112" charset="2"/>
              <a:buNone/>
            </a:pPr>
            <a:r>
              <a:rPr lang="en-US" altLang="ja-JP" sz="1400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Large Vacuum Pump</a:t>
            </a:r>
            <a:r>
              <a:rPr lang="en-US" altLang="ja-JP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228600" y="5637213"/>
            <a:ext cx="1803400" cy="458787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10000"/>
              </a:spcBef>
              <a:buClr>
                <a:srgbClr val="FFFF00"/>
              </a:buClr>
              <a:buSzPct val="80000"/>
              <a:buFont typeface="Wingdings" pitchFamily="-112" charset="2"/>
              <a:buNone/>
            </a:pPr>
            <a:r>
              <a:rPr lang="en-US" altLang="ja-JP" sz="1400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Control Room</a:t>
            </a:r>
            <a:r>
              <a:rPr lang="en-US" altLang="ja-JP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6705600" y="5562600"/>
            <a:ext cx="1803400" cy="458788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10000"/>
              </a:spcBef>
              <a:buClr>
                <a:srgbClr val="FFFF00"/>
              </a:buClr>
              <a:buSzPct val="80000"/>
              <a:buFont typeface="Wingdings" pitchFamily="-112" charset="2"/>
              <a:buNone/>
            </a:pPr>
            <a:r>
              <a:rPr lang="en-US" altLang="ja-JP" sz="1400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He Refrigerator</a:t>
            </a:r>
            <a:r>
              <a:rPr lang="en-US" altLang="ja-JP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467600" cy="685800"/>
          </a:xfrm>
        </p:spPr>
        <p:txBody>
          <a:bodyPr/>
          <a:lstStyle/>
          <a:p>
            <a:r>
              <a:rPr lang="en-US" altLang="ja-JP" sz="2800" smtClean="0"/>
              <a:t>Progress at NML</a:t>
            </a:r>
          </a:p>
        </p:txBody>
      </p:sp>
      <p:pic>
        <p:nvPicPr>
          <p:cNvPr id="62475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990600"/>
            <a:ext cx="27289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3568700" y="2817813"/>
            <a:ext cx="2298700" cy="458787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10000"/>
              </a:spcBef>
              <a:buClr>
                <a:srgbClr val="FFFF00"/>
              </a:buClr>
              <a:buSzPct val="80000"/>
              <a:buFont typeface="Wingdings" pitchFamily="-112" charset="2"/>
              <a:buNone/>
            </a:pPr>
            <a:r>
              <a:rPr lang="en-US" altLang="ja-JP" sz="1400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CM Feed Can</a:t>
            </a:r>
            <a:r>
              <a:rPr lang="en-US" altLang="ja-JP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pic>
        <p:nvPicPr>
          <p:cNvPr id="62477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19400" y="3768725"/>
            <a:ext cx="3048000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3276600" y="5637213"/>
            <a:ext cx="2298700" cy="458787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10000"/>
              </a:spcBef>
              <a:buClr>
                <a:srgbClr val="FFFF00"/>
              </a:buClr>
              <a:buSzPct val="80000"/>
              <a:buFont typeface="Wingdings" pitchFamily="-112" charset="2"/>
              <a:buNone/>
            </a:pPr>
            <a:r>
              <a:rPr lang="en-US" altLang="ja-JP" sz="1400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Capture Cavity II @ NML</a:t>
            </a:r>
            <a:r>
              <a:rPr lang="en-US" altLang="ja-JP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62479" name="日付プレースホルダ 1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2480" name="スライド番号プレースホルダ 1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1C348D-155B-F14F-B3CE-F2902099F8C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37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2481" name="フッター プレースホルダ 1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rcRect b="2320"/>
          <a:stretch>
            <a:fillRect/>
          </a:stretch>
        </p:blipFill>
        <p:spPr>
          <a:xfrm>
            <a:off x="609600" y="642925"/>
            <a:ext cx="7772400" cy="5698742"/>
          </a:xfrm>
          <a:prstGeom prst="rect">
            <a:avLst/>
          </a:prstGeom>
        </p:spPr>
      </p:pic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086600" cy="762000"/>
          </a:xfrm>
        </p:spPr>
        <p:txBody>
          <a:bodyPr/>
          <a:lstStyle/>
          <a:p>
            <a:r>
              <a:rPr lang="en-US" altLang="ja-JP" sz="4000" b="1" dirty="0"/>
              <a:t>SCRF R&amp;D Plan </a:t>
            </a:r>
            <a:r>
              <a:rPr lang="en-US" altLang="ja-JP" sz="4000" b="1" dirty="0">
                <a:solidFill>
                  <a:srgbClr val="000090"/>
                </a:solidFill>
              </a:rPr>
              <a:t>at </a:t>
            </a:r>
            <a:r>
              <a:rPr lang="en-US" altLang="ja-JP" sz="4000" b="1" dirty="0" err="1" smtClean="0">
                <a:solidFill>
                  <a:srgbClr val="000090"/>
                </a:solidFill>
              </a:rPr>
              <a:t>Fermilab</a:t>
            </a:r>
            <a:endParaRPr lang="en-US" altLang="ja-JP" dirty="0"/>
          </a:p>
        </p:txBody>
      </p:sp>
      <p:sp>
        <p:nvSpPr>
          <p:cNvPr id="64517" name="日付プレースホルダ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4518" name="スライド番号プレースホルダ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DC266A-39BA-F24D-92FB-9A0F91FC9142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38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4519" name="フッター プレースホルダ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4516" name="正方形/長方形 5"/>
          <p:cNvSpPr>
            <a:spLocks noChangeArrowheads="1"/>
          </p:cNvSpPr>
          <p:nvPr/>
        </p:nvSpPr>
        <p:spPr bwMode="auto">
          <a:xfrm>
            <a:off x="6248400" y="1828800"/>
            <a:ext cx="1981200" cy="3810000"/>
          </a:xfrm>
          <a:prstGeom prst="rect">
            <a:avLst/>
          </a:prstGeom>
          <a:solidFill>
            <a:srgbClr val="3366FF">
              <a:alpha val="52156"/>
            </a:srgb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10" name="円/楕円 9"/>
          <p:cNvSpPr/>
          <p:nvPr/>
        </p:nvSpPr>
        <p:spPr bwMode="auto">
          <a:xfrm>
            <a:off x="457200" y="3429000"/>
            <a:ext cx="6096000" cy="533400"/>
          </a:xfrm>
          <a:prstGeom prst="ellipse">
            <a:avLst/>
          </a:prstGeom>
          <a:solidFill>
            <a:srgbClr val="FFFF00">
              <a:alpha val="11000"/>
            </a:srgbClr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3" name="上矢印 12"/>
          <p:cNvSpPr/>
          <p:nvPr/>
        </p:nvSpPr>
        <p:spPr bwMode="auto">
          <a:xfrm>
            <a:off x="5562600" y="3733800"/>
            <a:ext cx="304800" cy="457200"/>
          </a:xfrm>
          <a:prstGeom prst="up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95600" y="4419600"/>
            <a:ext cx="5241138" cy="523220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00FF"/>
                </a:solidFill>
              </a:rPr>
              <a:t>NML beam </a:t>
            </a:r>
            <a:r>
              <a:rPr lang="en-US" altLang="ja-JP" sz="2800" dirty="0" smtClean="0">
                <a:solidFill>
                  <a:srgbClr val="0000FF"/>
                </a:solidFill>
              </a:rPr>
              <a:t>acceleration in 2012</a:t>
            </a:r>
            <a:endParaRPr kumimoji="1" lang="ja-JP" alt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52B26BC-7446-894E-A824-C85BBBCD1805}" type="slidenum">
              <a:rPr lang="ja-JP" altLang="en-US" smtClean="0">
                <a:solidFill>
                  <a:srgbClr val="898989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39</a:t>
            </a:fld>
            <a:endParaRPr lang="ja-JP" altLang="en-US" dirty="0" smtClean="0">
              <a:solidFill>
                <a:srgbClr val="898989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 rot="5400000">
            <a:off x="153987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rot="5400000">
            <a:off x="-835819" y="3906044"/>
            <a:ext cx="5027613" cy="3175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rot="5400000">
            <a:off x="2135188" y="3905250"/>
            <a:ext cx="5027612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rot="5400000">
            <a:off x="3125787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5400000">
            <a:off x="4116387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5400000">
            <a:off x="5106987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-2132013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381000" y="6418263"/>
            <a:ext cx="8229600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rot="5400000">
            <a:off x="1144587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572" name="テキスト ボックス 77"/>
          <p:cNvSpPr txBox="1">
            <a:spLocks noChangeArrowheads="1"/>
          </p:cNvSpPr>
          <p:nvPr/>
        </p:nvSpPr>
        <p:spPr bwMode="auto">
          <a:xfrm>
            <a:off x="2362200" y="5911850"/>
            <a:ext cx="5318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altLang="ja-JP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rPr>
              <a:t>Contract.</a:t>
            </a:r>
            <a:endParaRPr lang="ja-JP" altLang="en-US" sz="1200">
              <a:solidFill>
                <a:srgbClr val="000000"/>
              </a:solidFill>
              <a:latin typeface="13" charset="-128"/>
              <a:ea typeface="13" charset="-128"/>
              <a:cs typeface="13" charset="-128"/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 rot="5400000">
            <a:off x="6096000" y="3903663"/>
            <a:ext cx="5027613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正方形/長方形 103"/>
          <p:cNvSpPr/>
          <p:nvPr/>
        </p:nvSpPr>
        <p:spPr>
          <a:xfrm>
            <a:off x="381000" y="152400"/>
            <a:ext cx="8229600" cy="1143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09600" y="228600"/>
            <a:ext cx="738054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200" b="1" dirty="0" smtClean="0">
                <a:solidFill>
                  <a:srgbClr val="FFFF00"/>
                </a:solidFill>
                <a:latin typeface="Calibri" charset="0"/>
                <a:ea typeface="ＭＳ Ｐゴシック"/>
                <a:cs typeface="+mn-cs"/>
              </a:rPr>
              <a:t>               KEK</a:t>
            </a:r>
            <a:r>
              <a:rPr lang="en-US" altLang="ja-JP" sz="3200" b="1" dirty="0">
                <a:solidFill>
                  <a:srgbClr val="FFFF00"/>
                </a:solidFill>
                <a:latin typeface="Calibri" charset="0"/>
                <a:ea typeface="ＭＳ Ｐゴシック"/>
                <a:cs typeface="+mn-cs"/>
              </a:rPr>
              <a:t>-STF</a:t>
            </a:r>
            <a:r>
              <a:rPr lang="en-US" altLang="ja-JP" sz="3200" b="1" dirty="0">
                <a:solidFill>
                  <a:prstClr val="white"/>
                </a:solidFill>
                <a:latin typeface="Calibri" charset="0"/>
                <a:ea typeface="ＭＳ Ｐゴシック"/>
                <a:cs typeface="+mn-cs"/>
              </a:rPr>
              <a:t>:  Long Term </a:t>
            </a:r>
            <a:r>
              <a:rPr lang="en-US" altLang="ja-JP" sz="3200" b="1" dirty="0" smtClean="0">
                <a:solidFill>
                  <a:prstClr val="white"/>
                </a:solidFill>
                <a:latin typeface="Calibri" charset="0"/>
                <a:ea typeface="ＭＳ Ｐゴシック"/>
                <a:cs typeface="+mn-cs"/>
              </a:rPr>
              <a:t>Plan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200" b="1" dirty="0" smtClean="0">
                <a:solidFill>
                  <a:prstClr val="white"/>
                </a:solidFill>
                <a:latin typeface="Calibri" charset="0"/>
                <a:ea typeface="ＭＳ Ｐゴシック"/>
                <a:cs typeface="+mn-cs"/>
              </a:rPr>
              <a:t>Quantum beam in </a:t>
            </a:r>
            <a:r>
              <a:rPr lang="en-US" altLang="ja-JP" sz="3200" b="1" dirty="0" smtClean="0">
                <a:solidFill>
                  <a:srgbClr val="FFFF00"/>
                </a:solidFill>
                <a:latin typeface="Calibri" charset="0"/>
                <a:ea typeface="ＭＳ Ｐゴシック"/>
                <a:cs typeface="+mn-cs"/>
              </a:rPr>
              <a:t>2011</a:t>
            </a:r>
            <a:r>
              <a:rPr lang="en-US" altLang="ja-JP" sz="3200" b="1" dirty="0" smtClean="0">
                <a:solidFill>
                  <a:prstClr val="white"/>
                </a:solidFill>
                <a:latin typeface="Calibri" charset="0"/>
                <a:ea typeface="ＭＳ Ｐゴシック"/>
                <a:cs typeface="+mn-cs"/>
              </a:rPr>
              <a:t>, STF beam in </a:t>
            </a:r>
            <a:r>
              <a:rPr lang="en-US" altLang="ja-JP" sz="3200" b="1" dirty="0" smtClean="0">
                <a:solidFill>
                  <a:srgbClr val="FFFF00"/>
                </a:solidFill>
                <a:latin typeface="Calibri" charset="0"/>
                <a:ea typeface="ＭＳ Ｐゴシック"/>
                <a:cs typeface="+mn-cs"/>
              </a:rPr>
              <a:t>2013</a:t>
            </a:r>
            <a:endParaRPr lang="ja-JP" altLang="en-US" b="1" dirty="0" smtClean="0">
              <a:solidFill>
                <a:srgbClr val="FFFF00"/>
              </a:solidFill>
              <a:latin typeface="Calibri" charset="0"/>
              <a:ea typeface="ＭＳ Ｐゴシック"/>
              <a:cs typeface="+mn-cs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6576" name="日付プレースホルダ 12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>
                <a:solidFill>
                  <a:srgbClr val="898989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ja-JP" altLang="en-US">
              <a:solidFill>
                <a:srgbClr val="898989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6577" name="フッター プレースホルダ 1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>
                <a:solidFill>
                  <a:srgbClr val="898989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ja-JP" altLang="en-US">
              <a:solidFill>
                <a:srgbClr val="898989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grpSp>
        <p:nvGrpSpPr>
          <p:cNvPr id="66578" name="図形グループ 145"/>
          <p:cNvGrpSpPr>
            <a:grpSpLocks/>
          </p:cNvGrpSpPr>
          <p:nvPr/>
        </p:nvGrpSpPr>
        <p:grpSpPr bwMode="auto">
          <a:xfrm>
            <a:off x="381000" y="1295400"/>
            <a:ext cx="8382000" cy="4924425"/>
            <a:chOff x="381000" y="1295400"/>
            <a:chExt cx="8382000" cy="4925199"/>
          </a:xfrm>
        </p:grpSpPr>
        <p:sp>
          <p:nvSpPr>
            <p:cNvPr id="117" name="正方形/長方形 116"/>
            <p:cNvSpPr/>
            <p:nvPr/>
          </p:nvSpPr>
          <p:spPr>
            <a:xfrm>
              <a:off x="1676400" y="2003536"/>
              <a:ext cx="1065213" cy="2222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3200400" y="1998774"/>
              <a:ext cx="457200" cy="22704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5410200" y="3349948"/>
              <a:ext cx="228600" cy="22863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5638800" y="3349948"/>
              <a:ext cx="381000" cy="22863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724400" y="3359474"/>
              <a:ext cx="303213" cy="22863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cxnSp>
          <p:nvCxnSpPr>
            <p:cNvPr id="9" name="直線コネクタ 8"/>
            <p:cNvCxnSpPr/>
            <p:nvPr/>
          </p:nvCxnSpPr>
          <p:spPr>
            <a:xfrm flipV="1">
              <a:off x="381000" y="1390665"/>
              <a:ext cx="8229600" cy="317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>
              <a:off x="381000" y="1695513"/>
              <a:ext cx="8229600" cy="1588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20"/>
            <p:cNvSpPr txBox="1">
              <a:spLocks noChangeArrowheads="1"/>
            </p:cNvSpPr>
            <p:nvPr/>
          </p:nvSpPr>
          <p:spPr bwMode="auto">
            <a:xfrm>
              <a:off x="533400" y="3276911"/>
              <a:ext cx="990600" cy="369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800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Phase2</a:t>
              </a:r>
              <a:endParaRPr lang="ja-JP" altLang="en-US" sz="1800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19" name="テキスト ボックス 21"/>
            <p:cNvSpPr txBox="1">
              <a:spLocks noChangeArrowheads="1"/>
            </p:cNvSpPr>
            <p:nvPr/>
          </p:nvSpPr>
          <p:spPr bwMode="auto">
            <a:xfrm>
              <a:off x="1827213" y="5868119"/>
              <a:ext cx="763587" cy="306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EBW</a:t>
              </a:r>
              <a:endParaRPr lang="ja-JP" altLang="en-US" sz="1400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20" name="テキスト ボックス 23"/>
            <p:cNvSpPr txBox="1">
              <a:spLocks noChangeArrowheads="1"/>
            </p:cNvSpPr>
            <p:nvPr/>
          </p:nvSpPr>
          <p:spPr bwMode="auto">
            <a:xfrm>
              <a:off x="19050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2009</a:t>
              </a:r>
              <a:endParaRPr lang="ja-JP" altLang="en-US" sz="2000" b="1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21" name="テキスト ボックス 24"/>
            <p:cNvSpPr txBox="1">
              <a:spLocks noChangeArrowheads="1"/>
            </p:cNvSpPr>
            <p:nvPr/>
          </p:nvSpPr>
          <p:spPr bwMode="auto">
            <a:xfrm>
              <a:off x="28956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2010</a:t>
              </a:r>
              <a:endParaRPr lang="ja-JP" altLang="en-US" sz="2000" b="1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22" name="テキスト ボックス 25"/>
            <p:cNvSpPr txBox="1">
              <a:spLocks noChangeArrowheads="1"/>
            </p:cNvSpPr>
            <p:nvPr/>
          </p:nvSpPr>
          <p:spPr bwMode="auto">
            <a:xfrm>
              <a:off x="38862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2011</a:t>
              </a:r>
              <a:endParaRPr lang="ja-JP" altLang="en-US" sz="2000" b="1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23" name="テキスト ボックス 26"/>
            <p:cNvSpPr txBox="1">
              <a:spLocks noChangeArrowheads="1"/>
            </p:cNvSpPr>
            <p:nvPr/>
          </p:nvSpPr>
          <p:spPr bwMode="auto">
            <a:xfrm>
              <a:off x="48768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2012</a:t>
              </a:r>
              <a:endParaRPr lang="ja-JP" altLang="en-US" sz="2000" b="1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24" name="テキスト ボックス 27"/>
            <p:cNvSpPr txBox="1">
              <a:spLocks noChangeArrowheads="1"/>
            </p:cNvSpPr>
            <p:nvPr/>
          </p:nvSpPr>
          <p:spPr bwMode="auto">
            <a:xfrm>
              <a:off x="58674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2013</a:t>
              </a:r>
              <a:endParaRPr lang="ja-JP" altLang="en-US" sz="2000" b="1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25" name="テキスト ボックス 28"/>
            <p:cNvSpPr txBox="1">
              <a:spLocks noChangeArrowheads="1"/>
            </p:cNvSpPr>
            <p:nvPr/>
          </p:nvSpPr>
          <p:spPr bwMode="auto">
            <a:xfrm>
              <a:off x="68580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2014</a:t>
              </a:r>
              <a:endParaRPr lang="ja-JP" altLang="en-US" sz="2000" b="1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66597" name="テキスト ボックス 38"/>
            <p:cNvSpPr txBox="1">
              <a:spLocks noChangeArrowheads="1"/>
            </p:cNvSpPr>
            <p:nvPr/>
          </p:nvSpPr>
          <p:spPr bwMode="auto">
            <a:xfrm>
              <a:off x="4570412" y="3025774"/>
              <a:ext cx="10668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Jacketing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66598" name="テキスト ボックス 40"/>
            <p:cNvSpPr txBox="1">
              <a:spLocks noChangeArrowheads="1"/>
            </p:cNvSpPr>
            <p:nvPr/>
          </p:nvSpPr>
          <p:spPr bwMode="auto">
            <a:xfrm>
              <a:off x="5562600" y="3301999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Op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3733800" y="3359474"/>
              <a:ext cx="1065213" cy="2222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00" name="テキスト ボックス 36"/>
            <p:cNvSpPr txBox="1">
              <a:spLocks noChangeArrowheads="1"/>
            </p:cNvSpPr>
            <p:nvPr/>
          </p:nvSpPr>
          <p:spPr bwMode="auto">
            <a:xfrm>
              <a:off x="3886200" y="3301999"/>
              <a:ext cx="762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VT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66601" name="テキスト ボックス 46"/>
            <p:cNvSpPr txBox="1">
              <a:spLocks noChangeArrowheads="1"/>
            </p:cNvSpPr>
            <p:nvPr/>
          </p:nvSpPr>
          <p:spPr bwMode="auto">
            <a:xfrm>
              <a:off x="5334000" y="3025774"/>
              <a:ext cx="14478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HPC-Ins.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5027613" y="3353123"/>
              <a:ext cx="382587" cy="22546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03" name="テキスト ボックス 47"/>
            <p:cNvSpPr txBox="1">
              <a:spLocks noChangeArrowheads="1"/>
            </p:cNvSpPr>
            <p:nvPr/>
          </p:nvSpPr>
          <p:spPr bwMode="auto">
            <a:xfrm>
              <a:off x="4876800" y="3301999"/>
              <a:ext cx="684213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Ass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2438400" y="3356299"/>
              <a:ext cx="1219200" cy="22228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05" name="テキスト ボックス 30"/>
            <p:cNvSpPr txBox="1">
              <a:spLocks noChangeArrowheads="1"/>
            </p:cNvSpPr>
            <p:nvPr/>
          </p:nvSpPr>
          <p:spPr bwMode="auto">
            <a:xfrm>
              <a:off x="2590800" y="3305175"/>
              <a:ext cx="1143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 b="1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9 Cac. Fab.</a:t>
              </a:r>
              <a:endParaRPr lang="ja-JP" altLang="en-US" sz="1200" b="1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66606" name="テキスト ボックス 77"/>
            <p:cNvSpPr txBox="1">
              <a:spLocks noChangeArrowheads="1"/>
            </p:cNvSpPr>
            <p:nvPr/>
          </p:nvSpPr>
          <p:spPr bwMode="auto">
            <a:xfrm>
              <a:off x="3200400" y="5883275"/>
              <a:ext cx="53181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Fab.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37" name="二等辺三角形 36"/>
            <p:cNvSpPr/>
            <p:nvPr/>
          </p:nvSpPr>
          <p:spPr>
            <a:xfrm flipV="1">
              <a:off x="2786063" y="6036420"/>
              <a:ext cx="107950" cy="96853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08" name="テキスト ボックス 77"/>
            <p:cNvSpPr txBox="1">
              <a:spLocks noChangeArrowheads="1"/>
            </p:cNvSpPr>
            <p:nvPr/>
          </p:nvSpPr>
          <p:spPr bwMode="auto">
            <a:xfrm>
              <a:off x="3813175" y="5710535"/>
              <a:ext cx="106362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Installation, Assembly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66609" name="テキスト ボックス 23"/>
            <p:cNvSpPr txBox="1">
              <a:spLocks noChangeArrowheads="1"/>
            </p:cNvSpPr>
            <p:nvPr/>
          </p:nvSpPr>
          <p:spPr bwMode="auto">
            <a:xfrm>
              <a:off x="7620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2000" b="1">
                  <a:solidFill>
                    <a:srgbClr val="000000"/>
                  </a:solidFill>
                  <a:latin typeface="Calibri" pitchFamily="-112" charset="0"/>
                  <a:ea typeface="ＭＳ Ｐゴシック" pitchFamily="-112" charset="-128"/>
                  <a:cs typeface="ＭＳ Ｐゴシック" pitchFamily="-112" charset="-128"/>
                </a:rPr>
                <a:t>CY</a:t>
              </a:r>
              <a:endParaRPr lang="ja-JP" altLang="en-US" sz="2000" b="1">
                <a:solidFill>
                  <a:srgbClr val="000000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4265613" y="5563271"/>
              <a:ext cx="1752600" cy="20005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46" name="テキスト ボックス 21"/>
            <p:cNvSpPr txBox="1">
              <a:spLocks noChangeArrowheads="1"/>
            </p:cNvSpPr>
            <p:nvPr/>
          </p:nvSpPr>
          <p:spPr bwMode="auto">
            <a:xfrm>
              <a:off x="381000" y="5407671"/>
              <a:ext cx="1141413" cy="306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Cab. </a:t>
              </a:r>
              <a:r>
                <a:rPr lang="en-US" altLang="ja-JP" sz="1400" dirty="0" err="1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Fab</a:t>
              </a:r>
              <a:r>
                <a:rPr lang="en-US" altLang="ja-JP" sz="1400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. </a:t>
              </a:r>
              <a:endParaRPr lang="ja-JP" altLang="en-US" sz="1400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cxnSp>
          <p:nvCxnSpPr>
            <p:cNvPr id="49" name="直線矢印コネクタ 48"/>
            <p:cNvCxnSpPr/>
            <p:nvPr/>
          </p:nvCxnSpPr>
          <p:spPr>
            <a:xfrm flipV="1">
              <a:off x="2892425" y="6188844"/>
              <a:ext cx="1066800" cy="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矢印コネクタ 49"/>
            <p:cNvCxnSpPr/>
            <p:nvPr/>
          </p:nvCxnSpPr>
          <p:spPr>
            <a:xfrm>
              <a:off x="3960813" y="6188844"/>
              <a:ext cx="306387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2590800" y="4953575"/>
              <a:ext cx="1676400" cy="22546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15" name="テキスト ボックス 21"/>
            <p:cNvSpPr txBox="1">
              <a:spLocks noChangeArrowheads="1"/>
            </p:cNvSpPr>
            <p:nvPr/>
          </p:nvSpPr>
          <p:spPr bwMode="auto">
            <a:xfrm>
              <a:off x="381000" y="4874187"/>
              <a:ext cx="1292225" cy="522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400">
                  <a:solidFill>
                    <a:srgbClr val="000000"/>
                  </a:solidFill>
                  <a:latin typeface="Calibri" pitchFamily="-112" charset="0"/>
                  <a:ea typeface="ＭＳ Ｐゴシック" pitchFamily="-112" charset="-128"/>
                  <a:cs typeface="ＭＳ Ｐゴシック" pitchFamily="-112" charset="-128"/>
                </a:rPr>
                <a:t>Cav. Product. R&amp;D</a:t>
              </a:r>
              <a:endParaRPr lang="ja-JP" altLang="en-US" sz="1400">
                <a:solidFill>
                  <a:srgbClr val="000000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53" name="直線矢印コネクタ 52"/>
            <p:cNvCxnSpPr/>
            <p:nvPr/>
          </p:nvCxnSpPr>
          <p:spPr>
            <a:xfrm rot="16200000" flipH="1">
              <a:off x="4077464" y="5221135"/>
              <a:ext cx="381060" cy="303212"/>
            </a:xfrm>
            <a:prstGeom prst="straightConnector1">
              <a:avLst/>
            </a:prstGeom>
            <a:ln w="38100" cmpd="sng"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617" name="TextBox 82"/>
            <p:cNvSpPr txBox="1">
              <a:spLocks noChangeArrowheads="1"/>
            </p:cNvSpPr>
            <p:nvPr/>
          </p:nvSpPr>
          <p:spPr bwMode="auto">
            <a:xfrm>
              <a:off x="609600" y="5606140"/>
              <a:ext cx="1141413" cy="261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100">
                  <a:solidFill>
                    <a:srgbClr val="000000"/>
                  </a:solidFill>
                  <a:latin typeface="Calibri" pitchFamily="-112" charset="0"/>
                  <a:ea typeface="ＭＳ Ｐゴシック" pitchFamily="-112" charset="-128"/>
                  <a:cs typeface="ＭＳ Ｐゴシック" pitchFamily="-112" charset="-128"/>
                </a:rPr>
                <a:t>(by Ind. &amp; KEK)</a:t>
              </a:r>
              <a:endParaRPr lang="ja-JP" altLang="en-US" sz="1100">
                <a:solidFill>
                  <a:srgbClr val="000000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66618" name="TextBox 83"/>
            <p:cNvSpPr txBox="1">
              <a:spLocks noChangeArrowheads="1"/>
            </p:cNvSpPr>
            <p:nvPr/>
          </p:nvSpPr>
          <p:spPr bwMode="auto">
            <a:xfrm>
              <a:off x="1676400" y="4888478"/>
              <a:ext cx="1143000" cy="368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900">
                  <a:solidFill>
                    <a:srgbClr val="000000"/>
                  </a:solidFill>
                  <a:latin typeface="Calibri" pitchFamily="-112" charset="0"/>
                  <a:ea typeface="ＭＳ Ｐゴシック" pitchFamily="-112" charset="-128"/>
                  <a:cs typeface="ＭＳ Ｐゴシック" pitchFamily="-112" charset="-128"/>
                </a:rPr>
                <a:t>(EBW parameter</a:t>
              </a:r>
              <a:r>
                <a:rPr lang="ja-JP" altLang="en-US" sz="900">
                  <a:solidFill>
                    <a:srgbClr val="000000"/>
                  </a:solidFill>
                  <a:latin typeface="Calibri" pitchFamily="-112" charset="0"/>
                  <a:ea typeface="ＭＳ Ｐゴシック" pitchFamily="-112" charset="-128"/>
                  <a:cs typeface="ＭＳ Ｐゴシック" pitchFamily="-112" charset="-128"/>
                </a:rPr>
                <a:t>，</a:t>
              </a:r>
              <a:r>
                <a:rPr lang="en-US" altLang="ja-JP" sz="900">
                  <a:solidFill>
                    <a:srgbClr val="000000"/>
                  </a:solidFill>
                  <a:latin typeface="Calibri" pitchFamily="-112" charset="0"/>
                  <a:ea typeface="ＭＳ Ｐゴシック" pitchFamily="-112" charset="-128"/>
                  <a:cs typeface="ＭＳ Ｐゴシック" pitchFamily="-112" charset="-128"/>
                </a:rPr>
                <a:t>etc.)</a:t>
              </a:r>
              <a:endParaRPr lang="ja-JP" altLang="en-US" sz="900">
                <a:solidFill>
                  <a:srgbClr val="000000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61" name="テキスト ボックス 28"/>
            <p:cNvSpPr txBox="1">
              <a:spLocks noChangeArrowheads="1"/>
            </p:cNvSpPr>
            <p:nvPr/>
          </p:nvSpPr>
          <p:spPr bwMode="auto">
            <a:xfrm>
              <a:off x="7773988" y="1295400"/>
              <a:ext cx="989012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2015</a:t>
              </a:r>
              <a:endParaRPr lang="ja-JP" altLang="en-US" sz="2000" b="1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63" name="テキスト ボックス 20"/>
            <p:cNvSpPr txBox="1">
              <a:spLocks noChangeArrowheads="1"/>
            </p:cNvSpPr>
            <p:nvPr/>
          </p:nvSpPr>
          <p:spPr bwMode="auto">
            <a:xfrm>
              <a:off x="1676400" y="3276911"/>
              <a:ext cx="990600" cy="369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800" b="1" dirty="0">
                  <a:solidFill>
                    <a:srgbClr val="FF0000"/>
                  </a:solidFill>
                  <a:latin typeface="Calibri" charset="0"/>
                  <a:ea typeface="ＭＳ Ｐゴシック"/>
                  <a:cs typeface="+mn-cs"/>
                </a:rPr>
                <a:t>CM1</a:t>
              </a:r>
              <a:endParaRPr lang="ja-JP" altLang="en-US" sz="1800" b="1" dirty="0">
                <a:solidFill>
                  <a:srgbClr val="FF0000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64" name="直角三角形 63"/>
            <p:cNvSpPr/>
            <p:nvPr/>
          </p:nvSpPr>
          <p:spPr>
            <a:xfrm flipH="1">
              <a:off x="4572000" y="3359474"/>
              <a:ext cx="227013" cy="222285"/>
            </a:xfrm>
            <a:prstGeom prst="rt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400800" y="3897722"/>
              <a:ext cx="228600" cy="22863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5715000" y="3897722"/>
              <a:ext cx="303213" cy="22863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4724400" y="3900897"/>
              <a:ext cx="1065213" cy="2222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25" name="テキスト ボックス 36"/>
            <p:cNvSpPr txBox="1">
              <a:spLocks noChangeArrowheads="1"/>
            </p:cNvSpPr>
            <p:nvPr/>
          </p:nvSpPr>
          <p:spPr bwMode="auto">
            <a:xfrm>
              <a:off x="4876800" y="3849688"/>
              <a:ext cx="762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V. Test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6018213" y="3900897"/>
              <a:ext cx="382587" cy="22228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27" name="テキスト ボックス 47"/>
            <p:cNvSpPr txBox="1">
              <a:spLocks noChangeArrowheads="1"/>
            </p:cNvSpPr>
            <p:nvPr/>
          </p:nvSpPr>
          <p:spPr bwMode="auto">
            <a:xfrm>
              <a:off x="5867400" y="3849688"/>
              <a:ext cx="684213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Ass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3429000" y="3900897"/>
              <a:ext cx="1219200" cy="22228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29" name="テキスト ボックス 30"/>
            <p:cNvSpPr txBox="1">
              <a:spLocks noChangeArrowheads="1"/>
            </p:cNvSpPr>
            <p:nvPr/>
          </p:nvSpPr>
          <p:spPr bwMode="auto">
            <a:xfrm>
              <a:off x="3581400" y="3849688"/>
              <a:ext cx="1143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 b="1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8 cav. Fab.</a:t>
              </a:r>
              <a:endParaRPr lang="ja-JP" altLang="en-US" sz="1200" b="1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75" name="テキスト ボックス 20"/>
            <p:cNvSpPr txBox="1">
              <a:spLocks noChangeArrowheads="1"/>
            </p:cNvSpPr>
            <p:nvPr/>
          </p:nvSpPr>
          <p:spPr bwMode="auto">
            <a:xfrm>
              <a:off x="2667000" y="3821510"/>
              <a:ext cx="990600" cy="369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800" b="1" dirty="0">
                  <a:solidFill>
                    <a:srgbClr val="FF0000"/>
                  </a:solidFill>
                  <a:latin typeface="Calibri" charset="0"/>
                  <a:ea typeface="ＭＳ Ｐゴシック"/>
                  <a:cs typeface="+mn-cs"/>
                </a:rPr>
                <a:t>CM2</a:t>
              </a:r>
              <a:endParaRPr lang="ja-JP" altLang="en-US" sz="1800" b="1" dirty="0">
                <a:solidFill>
                  <a:srgbClr val="FF0000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76" name="直角三角形 75"/>
            <p:cNvSpPr/>
            <p:nvPr/>
          </p:nvSpPr>
          <p:spPr>
            <a:xfrm flipH="1">
              <a:off x="5562600" y="3900897"/>
              <a:ext cx="227013" cy="222285"/>
            </a:xfrm>
            <a:prstGeom prst="rt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6705600" y="4431206"/>
              <a:ext cx="303213" cy="22863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5715000" y="4434381"/>
              <a:ext cx="1065213" cy="2222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34" name="テキスト ボックス 36"/>
            <p:cNvSpPr txBox="1">
              <a:spLocks noChangeArrowheads="1"/>
            </p:cNvSpPr>
            <p:nvPr/>
          </p:nvSpPr>
          <p:spPr bwMode="auto">
            <a:xfrm>
              <a:off x="5867400" y="4383088"/>
              <a:ext cx="762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V. Test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4419600" y="4434381"/>
              <a:ext cx="1219200" cy="22228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36" name="テキスト ボックス 30"/>
            <p:cNvSpPr txBox="1">
              <a:spLocks noChangeArrowheads="1"/>
            </p:cNvSpPr>
            <p:nvPr/>
          </p:nvSpPr>
          <p:spPr bwMode="auto">
            <a:xfrm>
              <a:off x="4419600" y="4383088"/>
              <a:ext cx="12954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 b="1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4+5 cav. Fab.</a:t>
              </a:r>
              <a:endParaRPr lang="ja-JP" altLang="en-US" sz="1200" b="1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87" name="テキスト ボックス 20"/>
            <p:cNvSpPr txBox="1">
              <a:spLocks noChangeArrowheads="1"/>
            </p:cNvSpPr>
            <p:nvPr/>
          </p:nvSpPr>
          <p:spPr bwMode="auto">
            <a:xfrm>
              <a:off x="3657600" y="4354994"/>
              <a:ext cx="990600" cy="369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800" b="1" dirty="0">
                  <a:solidFill>
                    <a:srgbClr val="FF0000"/>
                  </a:solidFill>
                  <a:latin typeface="Calibri" charset="0"/>
                  <a:ea typeface="ＭＳ Ｐゴシック"/>
                  <a:cs typeface="+mn-cs"/>
                </a:rPr>
                <a:t>CM3</a:t>
              </a:r>
              <a:endParaRPr lang="ja-JP" altLang="en-US" sz="1800" b="1" dirty="0">
                <a:solidFill>
                  <a:srgbClr val="FF0000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88" name="直角三角形 87"/>
            <p:cNvSpPr/>
            <p:nvPr/>
          </p:nvSpPr>
          <p:spPr>
            <a:xfrm flipH="1">
              <a:off x="6553200" y="4434381"/>
              <a:ext cx="227013" cy="222285"/>
            </a:xfrm>
            <a:prstGeom prst="rt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6629400" y="3896134"/>
              <a:ext cx="381000" cy="227049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40" name="テキスト ボックス 40"/>
            <p:cNvSpPr txBox="1">
              <a:spLocks noChangeArrowheads="1"/>
            </p:cNvSpPr>
            <p:nvPr/>
          </p:nvSpPr>
          <p:spPr bwMode="auto">
            <a:xfrm>
              <a:off x="6553200" y="3867150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Op.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66641" name="テキスト ボックス 40"/>
            <p:cNvSpPr txBox="1">
              <a:spLocks noChangeArrowheads="1"/>
            </p:cNvSpPr>
            <p:nvPr/>
          </p:nvSpPr>
          <p:spPr bwMode="auto">
            <a:xfrm>
              <a:off x="7772400" y="5762625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ja-JP" altLang="en-US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運転</a:t>
              </a:r>
            </a:p>
          </p:txBody>
        </p:sp>
        <p:sp>
          <p:nvSpPr>
            <p:cNvPr id="93" name="テキスト ボックス 20"/>
            <p:cNvSpPr txBox="1">
              <a:spLocks noChangeArrowheads="1"/>
            </p:cNvSpPr>
            <p:nvPr/>
          </p:nvSpPr>
          <p:spPr bwMode="auto">
            <a:xfrm>
              <a:off x="533400" y="1924149"/>
              <a:ext cx="1217613" cy="369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800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S1 Global</a:t>
              </a:r>
              <a:endParaRPr lang="ja-JP" altLang="en-US" sz="1800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94" name="テキスト ボックス 20"/>
            <p:cNvSpPr txBox="1">
              <a:spLocks noChangeArrowheads="1"/>
            </p:cNvSpPr>
            <p:nvPr/>
          </p:nvSpPr>
          <p:spPr bwMode="auto">
            <a:xfrm>
              <a:off x="457200" y="2557661"/>
              <a:ext cx="1217613" cy="338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600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Q. Beam</a:t>
              </a:r>
              <a:endParaRPr lang="ja-JP" altLang="en-US" sz="1600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sp>
          <p:nvSpPr>
            <p:cNvPr id="66644" name="テキスト ボックス 40"/>
            <p:cNvSpPr txBox="1">
              <a:spLocks noChangeArrowheads="1"/>
            </p:cNvSpPr>
            <p:nvPr/>
          </p:nvSpPr>
          <p:spPr bwMode="auto">
            <a:xfrm>
              <a:off x="7772400" y="4400550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ja-JP" altLang="en-US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運転</a:t>
              </a:r>
            </a:p>
          </p:txBody>
        </p:sp>
        <p:cxnSp>
          <p:nvCxnSpPr>
            <p:cNvPr id="97" name="直線矢印コネクタ 96"/>
            <p:cNvCxnSpPr/>
            <p:nvPr/>
          </p:nvCxnSpPr>
          <p:spPr>
            <a:xfrm rot="5400000">
              <a:off x="4782329" y="3388848"/>
              <a:ext cx="187354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矢印コネクタ 102"/>
            <p:cNvCxnSpPr/>
            <p:nvPr/>
          </p:nvCxnSpPr>
          <p:spPr>
            <a:xfrm rot="5400000">
              <a:off x="5392723" y="3346772"/>
              <a:ext cx="185767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矢印コネクタ 106"/>
            <p:cNvCxnSpPr/>
            <p:nvPr/>
          </p:nvCxnSpPr>
          <p:spPr>
            <a:xfrm rot="5400000" flipH="1" flipV="1">
              <a:off x="4138580" y="5849079"/>
              <a:ext cx="411228" cy="157162"/>
            </a:xfrm>
            <a:prstGeom prst="straightConnector1">
              <a:avLst/>
            </a:prstGeom>
            <a:ln w="38100" cmpd="sng"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矢印コネクタ 109"/>
            <p:cNvCxnSpPr/>
            <p:nvPr/>
          </p:nvCxnSpPr>
          <p:spPr>
            <a:xfrm rot="5400000" flipH="1" flipV="1">
              <a:off x="5621269" y="4966308"/>
              <a:ext cx="868499" cy="385762"/>
            </a:xfrm>
            <a:prstGeom prst="straightConnector1">
              <a:avLst/>
            </a:prstGeom>
            <a:ln w="38100" cmpd="sng"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649" name="テキスト ボックス 38"/>
            <p:cNvSpPr txBox="1">
              <a:spLocks noChangeArrowheads="1"/>
            </p:cNvSpPr>
            <p:nvPr/>
          </p:nvSpPr>
          <p:spPr bwMode="auto">
            <a:xfrm>
              <a:off x="2133600" y="1695450"/>
              <a:ext cx="10668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Jacketing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66650" name="テキスト ボックス 40"/>
            <p:cNvSpPr txBox="1">
              <a:spLocks noChangeArrowheads="1"/>
            </p:cNvSpPr>
            <p:nvPr/>
          </p:nvSpPr>
          <p:spPr bwMode="auto">
            <a:xfrm>
              <a:off x="3200400" y="1952625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Op.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66651" name="テキスト ボックス 36"/>
            <p:cNvSpPr txBox="1">
              <a:spLocks noChangeArrowheads="1"/>
            </p:cNvSpPr>
            <p:nvPr/>
          </p:nvSpPr>
          <p:spPr bwMode="auto">
            <a:xfrm>
              <a:off x="1752600" y="1981200"/>
              <a:ext cx="762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VT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122" name="直角三角形 121"/>
            <p:cNvSpPr/>
            <p:nvPr/>
          </p:nvSpPr>
          <p:spPr>
            <a:xfrm flipH="1">
              <a:off x="2362200" y="2003536"/>
              <a:ext cx="227013" cy="222285"/>
            </a:xfrm>
            <a:prstGeom prst="rt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2590800" y="2000361"/>
              <a:ext cx="303213" cy="22863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2743200" y="2003536"/>
              <a:ext cx="457200" cy="2286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55" name="テキスト ボックス 47"/>
            <p:cNvSpPr txBox="1">
              <a:spLocks noChangeArrowheads="1"/>
            </p:cNvSpPr>
            <p:nvPr/>
          </p:nvSpPr>
          <p:spPr bwMode="auto">
            <a:xfrm>
              <a:off x="2667000" y="1952625"/>
              <a:ext cx="68421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Ass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cxnSp>
          <p:nvCxnSpPr>
            <p:cNvPr id="125" name="直線矢印コネクタ 124"/>
            <p:cNvCxnSpPr/>
            <p:nvPr/>
          </p:nvCxnSpPr>
          <p:spPr>
            <a:xfrm rot="5400000">
              <a:off x="2498710" y="2016238"/>
              <a:ext cx="185767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正方形/長方形 125"/>
            <p:cNvSpPr/>
            <p:nvPr/>
          </p:nvSpPr>
          <p:spPr>
            <a:xfrm>
              <a:off x="2514600" y="2617996"/>
              <a:ext cx="685800" cy="22228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58" name="テキスト ボックス 30"/>
            <p:cNvSpPr txBox="1">
              <a:spLocks noChangeArrowheads="1"/>
            </p:cNvSpPr>
            <p:nvPr/>
          </p:nvSpPr>
          <p:spPr bwMode="auto">
            <a:xfrm>
              <a:off x="2209800" y="2565797"/>
              <a:ext cx="11461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 b="1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2 Cav. Fab.</a:t>
              </a:r>
              <a:endParaRPr lang="ja-JP" altLang="en-US" sz="1200" b="1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3200400" y="2617996"/>
              <a:ext cx="457200" cy="2222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60" name="テキスト ボックス 36"/>
            <p:cNvSpPr txBox="1">
              <a:spLocks noChangeArrowheads="1"/>
            </p:cNvSpPr>
            <p:nvPr/>
          </p:nvSpPr>
          <p:spPr bwMode="auto">
            <a:xfrm>
              <a:off x="3124200" y="2566571"/>
              <a:ext cx="762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VT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3657600" y="2614820"/>
              <a:ext cx="303213" cy="22863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4572000" y="2611645"/>
              <a:ext cx="457200" cy="22863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63" name="テキスト ボックス 40"/>
            <p:cNvSpPr txBox="1">
              <a:spLocks noChangeArrowheads="1"/>
            </p:cNvSpPr>
            <p:nvPr/>
          </p:nvSpPr>
          <p:spPr bwMode="auto">
            <a:xfrm>
              <a:off x="4572000" y="2566571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Op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3962400" y="2611645"/>
              <a:ext cx="611188" cy="2286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65" name="テキスト ボックス 47"/>
            <p:cNvSpPr txBox="1">
              <a:spLocks noChangeArrowheads="1"/>
            </p:cNvSpPr>
            <p:nvPr/>
          </p:nvSpPr>
          <p:spPr bwMode="auto">
            <a:xfrm>
              <a:off x="3963990" y="2566571"/>
              <a:ext cx="684213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Ass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cxnSp>
          <p:nvCxnSpPr>
            <p:cNvPr id="137" name="直線矢印コネクタ 136"/>
            <p:cNvCxnSpPr/>
            <p:nvPr/>
          </p:nvCxnSpPr>
          <p:spPr>
            <a:xfrm rot="16200000" flipH="1">
              <a:off x="4092512" y="3905672"/>
              <a:ext cx="804990" cy="150813"/>
            </a:xfrm>
            <a:prstGeom prst="straightConnector1">
              <a:avLst/>
            </a:prstGeom>
            <a:ln w="38100" cmpd="sng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矢印コネクタ 105"/>
            <p:cNvCxnSpPr/>
            <p:nvPr/>
          </p:nvCxnSpPr>
          <p:spPr>
            <a:xfrm rot="10800000" flipH="1" flipV="1">
              <a:off x="3429000" y="2729138"/>
              <a:ext cx="227013" cy="1200339"/>
            </a:xfrm>
            <a:prstGeom prst="straightConnector1">
              <a:avLst/>
            </a:prstGeom>
            <a:ln w="38100" cmpd="sng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矢印コネクタ 108"/>
            <p:cNvCxnSpPr/>
            <p:nvPr/>
          </p:nvCxnSpPr>
          <p:spPr>
            <a:xfrm rot="10800000" flipH="1" flipV="1">
              <a:off x="2286000" y="2209944"/>
              <a:ext cx="227013" cy="1200339"/>
            </a:xfrm>
            <a:prstGeom prst="straightConnector1">
              <a:avLst/>
            </a:prstGeom>
            <a:ln w="38100" cmpd="sng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テキスト ボックス 21"/>
            <p:cNvSpPr txBox="1">
              <a:spLocks noChangeArrowheads="1"/>
            </p:cNvSpPr>
            <p:nvPr/>
          </p:nvSpPr>
          <p:spPr bwMode="auto">
            <a:xfrm>
              <a:off x="381000" y="5944331"/>
              <a:ext cx="1292225" cy="276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b="1" dirty="0">
                  <a:solidFill>
                    <a:prstClr val="black"/>
                  </a:solidFill>
                  <a:latin typeface="Calibri" charset="0"/>
                  <a:ea typeface="ＭＳ Ｐゴシック"/>
                  <a:cs typeface="+mn-cs"/>
                </a:rPr>
                <a:t>Pilot Plant </a:t>
              </a:r>
              <a:endParaRPr lang="ja-JP" altLang="en-US" sz="1200" b="1" dirty="0">
                <a:solidFill>
                  <a:prstClr val="black"/>
                </a:solidFill>
                <a:latin typeface="Calibri" charset="0"/>
                <a:ea typeface="ＭＳ Ｐゴシック"/>
                <a:cs typeface="+mn-cs"/>
              </a:endParaRPr>
            </a:p>
          </p:txBody>
        </p:sp>
        <p:cxnSp>
          <p:nvCxnSpPr>
            <p:cNvPr id="111" name="直線矢印コネクタ 110"/>
            <p:cNvCxnSpPr>
              <a:stCxn id="66625" idx="2"/>
            </p:cNvCxnSpPr>
            <p:nvPr/>
          </p:nvCxnSpPr>
          <p:spPr>
            <a:xfrm rot="16200000" flipH="1">
              <a:off x="4691743" y="4692415"/>
              <a:ext cx="1436913" cy="304800"/>
            </a:xfrm>
            <a:prstGeom prst="straightConnector1">
              <a:avLst/>
            </a:prstGeom>
            <a:ln w="38100" cmpd="sng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4495800" y="1828884"/>
              <a:ext cx="1366838" cy="3699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800" dirty="0">
                  <a:solidFill>
                    <a:prstClr val="black"/>
                  </a:solidFill>
                  <a:latin typeface="Calibri"/>
                  <a:ea typeface="ＭＳ Ｐゴシック"/>
                  <a:cs typeface="+mn-cs"/>
                </a:rPr>
                <a:t>GDE-TDP2</a:t>
              </a:r>
            </a:p>
          </p:txBody>
        </p:sp>
        <p:cxnSp>
          <p:nvCxnSpPr>
            <p:cNvPr id="124" name="直線矢印コネクタ 123"/>
            <p:cNvCxnSpPr/>
            <p:nvPr/>
          </p:nvCxnSpPr>
          <p:spPr>
            <a:xfrm>
              <a:off x="4422775" y="2294095"/>
              <a:ext cx="1139825" cy="1587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正方形/長方形 130"/>
            <p:cNvSpPr/>
            <p:nvPr/>
          </p:nvSpPr>
          <p:spPr>
            <a:xfrm>
              <a:off x="7391400" y="4420091"/>
              <a:ext cx="228600" cy="22863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7008813" y="4423267"/>
              <a:ext cx="382587" cy="22228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75" name="テキスト ボックス 47"/>
            <p:cNvSpPr txBox="1">
              <a:spLocks noChangeArrowheads="1"/>
            </p:cNvSpPr>
            <p:nvPr/>
          </p:nvSpPr>
          <p:spPr bwMode="auto">
            <a:xfrm>
              <a:off x="6858000" y="4371975"/>
              <a:ext cx="684213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Ass.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7620000" y="4416916"/>
              <a:ext cx="381000" cy="22863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66677" name="テキスト ボックス 40"/>
            <p:cNvSpPr txBox="1">
              <a:spLocks noChangeArrowheads="1"/>
            </p:cNvSpPr>
            <p:nvPr/>
          </p:nvSpPr>
          <p:spPr bwMode="auto">
            <a:xfrm>
              <a:off x="7543800" y="4371975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Op.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cxnSp>
          <p:nvCxnSpPr>
            <p:cNvPr id="142" name="直線矢印コネクタ 141"/>
            <p:cNvCxnSpPr>
              <a:stCxn id="19" idx="2"/>
            </p:cNvCxnSpPr>
            <p:nvPr/>
          </p:nvCxnSpPr>
          <p:spPr>
            <a:xfrm rot="5400000" flipH="1" flipV="1">
              <a:off x="2551907" y="5830861"/>
              <a:ext cx="0" cy="687387"/>
            </a:xfrm>
            <a:prstGeom prst="straightConnector1">
              <a:avLst/>
            </a:prstGeom>
            <a:ln w="28575" cap="flat" cmpd="sng" algn="ctr">
              <a:solidFill>
                <a:srgbClr val="3366FF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579" name="正方形/長方形 144"/>
          <p:cNvSpPr>
            <a:spLocks noChangeArrowheads="1"/>
          </p:cNvSpPr>
          <p:nvPr/>
        </p:nvSpPr>
        <p:spPr bwMode="auto">
          <a:xfrm>
            <a:off x="5638800" y="1371600"/>
            <a:ext cx="2971800" cy="5029200"/>
          </a:xfrm>
          <a:prstGeom prst="rect">
            <a:avLst/>
          </a:prstGeom>
          <a:solidFill>
            <a:srgbClr val="3366FF">
              <a:alpha val="52156"/>
            </a:srgb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118" name="円/楕円 117"/>
          <p:cNvSpPr/>
          <p:nvPr/>
        </p:nvSpPr>
        <p:spPr>
          <a:xfrm>
            <a:off x="2133600" y="3733800"/>
            <a:ext cx="6629400" cy="1066800"/>
          </a:xfrm>
          <a:prstGeom prst="ellipse">
            <a:avLst/>
          </a:prstGeom>
          <a:solidFill>
            <a:srgbClr val="FFFF00">
              <a:alpha val="37000"/>
            </a:srgbClr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6248400" y="4971872"/>
            <a:ext cx="2743199" cy="120032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400" dirty="0" smtClean="0">
                <a:noFill/>
              </a:rPr>
              <a:t>CM2</a:t>
            </a:r>
            <a:r>
              <a:rPr lang="en-US" altLang="ja-JP" sz="2400" dirty="0">
                <a:noFill/>
              </a:rPr>
              <a:t>&amp;3</a:t>
            </a:r>
            <a:r>
              <a:rPr lang="en-US" altLang="ja-JP" sz="2400" dirty="0" smtClean="0">
                <a:noFill/>
              </a:rPr>
              <a:t> modified plan:</a:t>
            </a:r>
          </a:p>
          <a:p>
            <a:pPr>
              <a:defRPr/>
            </a:pPr>
            <a:r>
              <a:rPr lang="en-US" altLang="ja-JP" sz="2400" dirty="0" smtClean="0">
                <a:noFill/>
              </a:rPr>
              <a:t>under discussion</a:t>
            </a:r>
            <a:endParaRPr lang="ja-JP" altLang="en-US" sz="2400" dirty="0">
              <a:noFill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69EB99-DD0B-744C-A622-62865411E3E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91400" cy="838200"/>
          </a:xfrm>
        </p:spPr>
        <p:txBody>
          <a:bodyPr/>
          <a:lstStyle/>
          <a:p>
            <a:r>
              <a:rPr kumimoji="0" lang="en-US" altLang="ja-JP" b="1">
                <a:solidFill>
                  <a:srgbClr val="000090"/>
                </a:solidFill>
              </a:rPr>
              <a:t>TDP Goals of </a:t>
            </a:r>
            <a:r>
              <a:rPr kumimoji="0" lang="en-US" altLang="ja-JP" sz="4000" b="1">
                <a:solidFill>
                  <a:srgbClr val="000090"/>
                </a:solidFill>
              </a:rPr>
              <a:t>ILC-SCRF R&amp;D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8915400" cy="55626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-112" charset="2"/>
              <a:buChar char="n"/>
            </a:pPr>
            <a:r>
              <a:rPr kumimoji="0" lang="en-US" altLang="ja-JP" b="1" dirty="0" smtClean="0">
                <a:solidFill>
                  <a:srgbClr val="000090"/>
                </a:solidFill>
              </a:rPr>
              <a:t>Cavity Field </a:t>
            </a:r>
            <a:r>
              <a:rPr kumimoji="0" lang="en-US" altLang="ja-JP" b="1" dirty="0">
                <a:solidFill>
                  <a:srgbClr val="000090"/>
                </a:solidFill>
              </a:rPr>
              <a:t>Gradient</a:t>
            </a:r>
            <a:r>
              <a:rPr kumimoji="0" lang="en-US" altLang="ja-JP" b="1" dirty="0" smtClean="0">
                <a:solidFill>
                  <a:srgbClr val="000090"/>
                </a:solidFill>
              </a:rPr>
              <a:t>  (S0) </a:t>
            </a:r>
            <a:endParaRPr kumimoji="0" lang="en-US" altLang="ja-JP" b="1" i="1" dirty="0">
              <a:solidFill>
                <a:srgbClr val="000090"/>
              </a:solidFill>
            </a:endParaRPr>
          </a:p>
          <a:p>
            <a:pPr marL="914400" lvl="1" indent="-457200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b="0" dirty="0">
                <a:solidFill>
                  <a:srgbClr val="0000FF"/>
                </a:solidFill>
              </a:rPr>
              <a:t>35 MV/</a:t>
            </a:r>
            <a:r>
              <a:rPr lang="en-US" altLang="ja-JP" b="0" dirty="0" err="1">
                <a:solidFill>
                  <a:srgbClr val="0000FF"/>
                </a:solidFill>
              </a:rPr>
              <a:t>m</a:t>
            </a:r>
            <a:r>
              <a:rPr lang="en-US" altLang="ja-JP" b="0" dirty="0" smtClean="0">
                <a:solidFill>
                  <a:srgbClr val="000090"/>
                </a:solidFill>
              </a:rPr>
              <a:t> at Q0= 8x10E9 </a:t>
            </a:r>
            <a:r>
              <a:rPr lang="en-US" altLang="ja-JP" b="0" dirty="0">
                <a:solidFill>
                  <a:srgbClr val="0000FF"/>
                </a:solidFill>
              </a:rPr>
              <a:t>in vertical </a:t>
            </a:r>
            <a:r>
              <a:rPr lang="en-US" altLang="ja-JP" b="0" dirty="0" smtClean="0">
                <a:solidFill>
                  <a:srgbClr val="0000FF"/>
                </a:solidFill>
              </a:rPr>
              <a:t>test</a:t>
            </a:r>
            <a:endParaRPr lang="en-US" altLang="ja-JP" b="0" dirty="0" smtClean="0">
              <a:solidFill>
                <a:srgbClr val="000090"/>
              </a:solidFill>
            </a:endParaRPr>
          </a:p>
          <a:p>
            <a:pPr marL="533400" indent="-533400">
              <a:lnSpc>
                <a:spcPct val="90000"/>
              </a:lnSpc>
              <a:buFont typeface="Wingdings" pitchFamily="-112" charset="2"/>
              <a:buChar char="n"/>
            </a:pPr>
            <a:r>
              <a:rPr kumimoji="0" lang="en-US" altLang="ja-JP" b="1" dirty="0" smtClean="0">
                <a:solidFill>
                  <a:srgbClr val="000090"/>
                </a:solidFill>
              </a:rPr>
              <a:t>Cavity-string Assembly in </a:t>
            </a:r>
            <a:r>
              <a:rPr kumimoji="0" lang="en-US" altLang="ja-JP" b="1" dirty="0" err="1" smtClean="0">
                <a:solidFill>
                  <a:srgbClr val="000090"/>
                </a:solidFill>
              </a:rPr>
              <a:t>Cryomodule</a:t>
            </a:r>
            <a:r>
              <a:rPr kumimoji="0" lang="en-US" altLang="ja-JP" b="1" dirty="0" smtClean="0">
                <a:solidFill>
                  <a:srgbClr val="000090"/>
                </a:solidFill>
              </a:rPr>
              <a:t> (S1)</a:t>
            </a:r>
          </a:p>
          <a:p>
            <a:pPr marL="914400" lvl="1" indent="-457200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b="0" dirty="0" smtClean="0">
                <a:solidFill>
                  <a:srgbClr val="3366FF"/>
                </a:solidFill>
              </a:rPr>
              <a:t>&lt;31.5 MV/</a:t>
            </a:r>
            <a:r>
              <a:rPr lang="en-US" altLang="ja-JP" b="0" dirty="0" err="1" smtClean="0">
                <a:solidFill>
                  <a:srgbClr val="3366FF"/>
                </a:solidFill>
              </a:rPr>
              <a:t>m</a:t>
            </a:r>
            <a:r>
              <a:rPr lang="en-US" altLang="ja-JP" b="0" dirty="0" smtClean="0">
                <a:solidFill>
                  <a:srgbClr val="3366FF"/>
                </a:solidFill>
              </a:rPr>
              <a:t>&gt; in cavity string test in </a:t>
            </a:r>
            <a:r>
              <a:rPr lang="en-US" altLang="ja-JP" b="0" dirty="0" err="1" smtClean="0">
                <a:solidFill>
                  <a:srgbClr val="3366FF"/>
                </a:solidFill>
              </a:rPr>
              <a:t>cryomodule</a:t>
            </a:r>
            <a:endParaRPr lang="en-US" altLang="ja-JP" b="0" dirty="0" smtClean="0">
              <a:solidFill>
                <a:srgbClr val="000090"/>
              </a:solidFill>
            </a:endParaRPr>
          </a:p>
          <a:p>
            <a:pPr marL="1314450" lvl="2" indent="-457200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dirty="0" smtClean="0">
                <a:solidFill>
                  <a:srgbClr val="FF0000"/>
                </a:solidFill>
              </a:rPr>
              <a:t>Specification for ILC to be re-optimized</a:t>
            </a:r>
            <a:r>
              <a:rPr lang="en-US" altLang="ja-JP" dirty="0" smtClean="0">
                <a:solidFill>
                  <a:srgbClr val="000090"/>
                </a:solidFill>
              </a:rPr>
              <a:t> </a:t>
            </a:r>
          </a:p>
          <a:p>
            <a:pPr marL="914400" lvl="1" indent="-457200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b="0" dirty="0" err="1" smtClean="0">
                <a:solidFill>
                  <a:srgbClr val="3366FF"/>
                </a:solidFill>
              </a:rPr>
              <a:t>Cryomodule</a:t>
            </a:r>
            <a:r>
              <a:rPr lang="en-US" altLang="ja-JP" b="0" dirty="0" smtClean="0">
                <a:solidFill>
                  <a:srgbClr val="3366FF"/>
                </a:solidFill>
              </a:rPr>
              <a:t> assembly  and test (S1-Global)</a:t>
            </a:r>
          </a:p>
          <a:p>
            <a:pPr marL="1314450" lvl="2" indent="-457200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b="0" dirty="0" smtClean="0">
                <a:solidFill>
                  <a:srgbClr val="3366FF"/>
                </a:solidFill>
              </a:rPr>
              <a:t>“</a:t>
            </a:r>
            <a:r>
              <a:rPr lang="en-US" altLang="ja-JP" b="0" dirty="0">
                <a:solidFill>
                  <a:srgbClr val="3366FF"/>
                </a:solidFill>
              </a:rPr>
              <a:t>Plug-</a:t>
            </a:r>
            <a:r>
              <a:rPr lang="en-US" altLang="ja-JP" b="0" dirty="0" smtClean="0">
                <a:solidFill>
                  <a:srgbClr val="3366FF"/>
                </a:solidFill>
              </a:rPr>
              <a:t>compatibility” </a:t>
            </a:r>
            <a:endParaRPr lang="en-US" altLang="ja-JP" dirty="0" smtClean="0">
              <a:solidFill>
                <a:srgbClr val="000090"/>
              </a:solidFill>
            </a:endParaRPr>
          </a:p>
          <a:p>
            <a:pPr marL="533400" indent="-533400">
              <a:lnSpc>
                <a:spcPct val="90000"/>
              </a:lnSpc>
              <a:buFont typeface="Wingdings" pitchFamily="-112" charset="2"/>
              <a:buChar char="n"/>
            </a:pPr>
            <a:r>
              <a:rPr kumimoji="0" lang="en-US" altLang="ja-JP" b="1" dirty="0" smtClean="0">
                <a:solidFill>
                  <a:srgbClr val="000090"/>
                </a:solidFill>
              </a:rPr>
              <a:t>Accelerator System Engineering with SCRF (S2) </a:t>
            </a:r>
          </a:p>
          <a:p>
            <a:pPr marL="914400" lvl="1" indent="-457200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b="0" dirty="0" smtClean="0">
                <a:solidFill>
                  <a:srgbClr val="3366FF"/>
                </a:solidFill>
              </a:rPr>
              <a:t>Beam</a:t>
            </a:r>
            <a:r>
              <a:rPr lang="en-US" altLang="ja-JP" b="0" dirty="0" smtClean="0">
                <a:solidFill>
                  <a:srgbClr val="000090"/>
                </a:solidFill>
              </a:rPr>
              <a:t> Acceleration with SCRF Accelerator Unit </a:t>
            </a:r>
          </a:p>
          <a:p>
            <a:pPr marL="1314450" lvl="2" indent="-457200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dirty="0" smtClean="0">
                <a:solidFill>
                  <a:srgbClr val="FF0000"/>
                </a:solidFill>
              </a:rPr>
              <a:t>Settle reliable, operational field gradient </a:t>
            </a:r>
            <a:r>
              <a:rPr lang="en-US" altLang="ja-JP" dirty="0" smtClean="0">
                <a:solidFill>
                  <a:srgbClr val="000090"/>
                </a:solidFill>
              </a:rPr>
              <a:t>including adequate HLRF/LLRF control margin for stable operation  </a:t>
            </a:r>
          </a:p>
          <a:p>
            <a:pPr marL="533400" indent="-533400">
              <a:lnSpc>
                <a:spcPct val="90000"/>
              </a:lnSpc>
              <a:buFont typeface="Wingdings" pitchFamily="-112" charset="2"/>
              <a:buChar char="n"/>
            </a:pPr>
            <a:r>
              <a:rPr kumimoji="0" lang="en-US" altLang="ja-JP" b="1" dirty="0" smtClean="0">
                <a:solidFill>
                  <a:srgbClr val="000090"/>
                </a:solidFill>
              </a:rPr>
              <a:t>Industrial Production R&amp;D</a:t>
            </a:r>
          </a:p>
          <a:p>
            <a:pPr marL="914400" lvl="1" indent="-457200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b="0" dirty="0" smtClean="0">
                <a:solidFill>
                  <a:srgbClr val="000090"/>
                </a:solidFill>
              </a:rPr>
              <a:t>Preparing for production, quality control, cost saving</a:t>
            </a:r>
          </a:p>
          <a:p>
            <a:pPr marL="1314450" lvl="2" indent="-457200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dirty="0" smtClean="0">
                <a:solidFill>
                  <a:srgbClr val="3366FF"/>
                </a:solidFill>
              </a:rPr>
              <a:t>“Plug compatibility” to be discussed</a:t>
            </a:r>
            <a:r>
              <a:rPr lang="en-US" altLang="ja-JP" dirty="0" smtClean="0">
                <a:solidFill>
                  <a:srgbClr val="000090"/>
                </a:solidFill>
              </a:rPr>
              <a:t> for global sharing in production phase</a:t>
            </a:r>
          </a:p>
          <a:p>
            <a:pPr marL="914400" lvl="1" indent="-457200">
              <a:lnSpc>
                <a:spcPct val="90000"/>
              </a:lnSpc>
              <a:buFont typeface="Wingdings" pitchFamily="-112" charset="2"/>
              <a:buChar char="n"/>
            </a:pPr>
            <a:endParaRPr lang="en-US" altLang="ja-JP" dirty="0">
              <a:solidFill>
                <a:srgbClr val="3366FF"/>
              </a:solidFill>
            </a:endParaRPr>
          </a:p>
        </p:txBody>
      </p:sp>
      <p:sp>
        <p:nvSpPr>
          <p:cNvPr id="27653" name="日付プレースホルダ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7654" name="フッター プレースホルダ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315200" cy="762000"/>
          </a:xfrm>
        </p:spPr>
        <p:txBody>
          <a:bodyPr/>
          <a:lstStyle/>
          <a:p>
            <a:r>
              <a:rPr lang="en-US" altLang="ja-JP" sz="4300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708025" y="1447800"/>
          <a:ext cx="8207375" cy="4184714"/>
        </p:xfrm>
        <a:graphic>
          <a:graphicData uri="http://schemas.openxmlformats.org/drawingml/2006/table">
            <a:tbl>
              <a:tblPr/>
              <a:tblGrid>
                <a:gridCol w="2722563"/>
                <a:gridCol w="473075"/>
                <a:gridCol w="579437"/>
                <a:gridCol w="444500"/>
                <a:gridCol w="458788"/>
                <a:gridCol w="498475"/>
                <a:gridCol w="438150"/>
                <a:gridCol w="587375"/>
                <a:gridCol w="1012825"/>
                <a:gridCol w="992187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v.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to 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start in 2013</a:t>
                      </a: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Mass-Production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9680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9681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FC2B22-00B2-D548-9172-8CA151AFFDCB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40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9682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9683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684" name="山形 8"/>
          <p:cNvSpPr>
            <a:spLocks noChangeArrowheads="1"/>
          </p:cNvSpPr>
          <p:nvPr/>
        </p:nvSpPr>
        <p:spPr bwMode="auto">
          <a:xfrm>
            <a:off x="76200" y="50292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タイトル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7086600" cy="914400"/>
          </a:xfrm>
        </p:spPr>
        <p:txBody>
          <a:bodyPr/>
          <a:lstStyle/>
          <a:p>
            <a:r>
              <a:rPr lang="en-US" altLang="ja-JP" b="1">
                <a:ea typeface="ＭＳ Ｐゴシック" pitchFamily="-112" charset="-128"/>
                <a:cs typeface="ＭＳ Ｐゴシック" pitchFamily="-112" charset="-128"/>
              </a:rPr>
              <a:t>Toward Industrialization</a:t>
            </a:r>
            <a:endParaRPr lang="ja-JP" altLang="en-US" b="1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168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914400"/>
            <a:ext cx="8153400" cy="1524000"/>
          </a:xfrm>
        </p:spPr>
        <p:txBody>
          <a:bodyPr/>
          <a:lstStyle/>
          <a:p>
            <a:r>
              <a:rPr lang="en-US" altLang="ja-JP" sz="2400" dirty="0">
                <a:ea typeface="ＭＳ Ｐゴシック" pitchFamily="-112" charset="-128"/>
                <a:cs typeface="ＭＳ Ｐゴシック" pitchFamily="-112" charset="-128"/>
              </a:rPr>
              <a:t>Global status of Industries</a:t>
            </a:r>
          </a:p>
          <a:p>
            <a:pPr lvl="1"/>
            <a:r>
              <a:rPr lang="en-US" altLang="ja-JP" sz="1800" dirty="0"/>
              <a:t>Research Instruments (ACCEL) and </a:t>
            </a:r>
            <a:r>
              <a:rPr lang="en-US" altLang="ja-JP" sz="1800" dirty="0" err="1"/>
              <a:t>Zanon</a:t>
            </a:r>
            <a:r>
              <a:rPr lang="en-US" altLang="ja-JP" sz="1800" dirty="0"/>
              <a:t> in Europe</a:t>
            </a:r>
          </a:p>
          <a:p>
            <a:pPr lvl="1"/>
            <a:r>
              <a:rPr lang="en-US" altLang="ja-JP" sz="1800" dirty="0"/>
              <a:t>AES, </a:t>
            </a:r>
            <a:r>
              <a:rPr lang="en-US" altLang="ja-JP" sz="1800" dirty="0" err="1"/>
              <a:t>Niowave</a:t>
            </a:r>
            <a:r>
              <a:rPr lang="en-US" altLang="ja-JP" sz="1800" dirty="0"/>
              <a:t>, PAVAC in Americas</a:t>
            </a:r>
          </a:p>
          <a:p>
            <a:pPr lvl="1"/>
            <a:r>
              <a:rPr lang="en-US" altLang="ja-JP" sz="1800" dirty="0"/>
              <a:t>MHI, </a:t>
            </a:r>
            <a:r>
              <a:rPr lang="en-US" altLang="ja-JP" sz="1800" dirty="0">
                <a:solidFill>
                  <a:srgbClr val="3366FF"/>
                </a:solidFill>
              </a:rPr>
              <a:t>(Hitachi, Toshiba</a:t>
            </a:r>
            <a:r>
              <a:rPr lang="en-US" altLang="ja-JP" sz="1800" dirty="0" smtClean="0">
                <a:solidFill>
                  <a:srgbClr val="3366FF"/>
                </a:solidFill>
              </a:rPr>
              <a:t>), and others </a:t>
            </a:r>
            <a:r>
              <a:rPr lang="en-US" altLang="ja-JP" sz="1800" dirty="0"/>
              <a:t>in Asia</a:t>
            </a: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buFontTx/>
              <a:buNone/>
            </a:pPr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168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1685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168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0B82F1-05A0-4A45-A1EE-1319CC54366B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41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/>
        </p:nvGraphicFramePr>
        <p:xfrm>
          <a:off x="914400" y="2514600"/>
          <a:ext cx="7772400" cy="3406140"/>
        </p:xfrm>
        <a:graphic>
          <a:graphicData uri="http://schemas.openxmlformats.org/drawingml/2006/table">
            <a:tbl>
              <a:tblPr/>
              <a:tblGrid>
                <a:gridCol w="1884218"/>
                <a:gridCol w="1163782"/>
                <a:gridCol w="1295400"/>
                <a:gridCol w="3429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Project Scope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Assuming 200 work-days/yr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SNS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~ 110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3years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&lt; ~ 1 cavity / week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XFEL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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 </a:t>
                      </a: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 ÷ 2 (likely)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~640</a:t>
                      </a: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3</a:t>
                      </a: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 </a:t>
                      </a:r>
                      <a:r>
                        <a:rPr kumimoji="0" lang="en-GB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years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215/yr : ~ 1.1 cavity/day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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 108/yr </a:t>
                      </a:r>
                      <a:r>
                        <a:rPr kumimoji="0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</a:t>
                      </a: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 0.55 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/day/vender</a:t>
                      </a: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ILC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Single</a:t>
                      </a: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 vender model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~15,500</a:t>
                      </a:r>
                      <a:endParaRPr kumimoji="0" lang="en-GB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+ spare</a:t>
                      </a: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4 </a:t>
                      </a: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years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~3800/yr </a:t>
                      </a:r>
                      <a:r>
                        <a:rPr kumimoji="0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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 </a:t>
                      </a: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19/day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~4000/yr </a:t>
                      </a:r>
                      <a:r>
                        <a:rPr kumimoji="0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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 </a:t>
                      </a: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20/</a:t>
                      </a:r>
                      <a:r>
                        <a:rPr kumimoji="0" lang="en-GB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Symbol" pitchFamily="-112" charset="2"/>
                        </a:rPr>
                        <a:t>6 vender </a:t>
                      </a: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Symbol" pitchFamily="-112" charset="2"/>
                        </a:rPr>
                        <a:t>model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Symbol" pitchFamily="-112" charset="2"/>
                        </a:rPr>
                        <a:t>(3 regions </a:t>
                      </a:r>
                      <a:r>
                        <a:rPr kumimoji="0" lang="en-GB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Symbol" pitchFamily="-112" charset="2"/>
                        </a:rPr>
                        <a:t>x</a:t>
                      </a: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Symbol" pitchFamily="-112" charset="2"/>
                        </a:rPr>
                        <a:t> 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same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same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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 ~ 670/yr </a:t>
                      </a:r>
                      <a:r>
                        <a:rPr kumimoji="0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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 3.4/day/vender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タイトル 1"/>
          <p:cNvSpPr>
            <a:spLocks noGrp="1"/>
          </p:cNvSpPr>
          <p:nvPr>
            <p:ph type="title"/>
          </p:nvPr>
        </p:nvSpPr>
        <p:spPr>
          <a:xfrm>
            <a:off x="1130300" y="23813"/>
            <a:ext cx="8013700" cy="950912"/>
          </a:xfrm>
        </p:spPr>
        <p:txBody>
          <a:bodyPr/>
          <a:lstStyle/>
          <a:p>
            <a:r>
              <a:rPr kumimoji="0" lang="en-US" altLang="ja-JP" sz="3200" b="1" smtClean="0"/>
              <a:t>Prepare for ILC-scale Industrialization </a:t>
            </a:r>
            <a:endParaRPr kumimoji="0" lang="ja-JP" altLang="en-US" sz="3200" b="1" smtClean="0"/>
          </a:p>
        </p:txBody>
      </p:sp>
      <p:sp>
        <p:nvSpPr>
          <p:cNvPr id="81923" name="コンテンツ プレースホルダ 2"/>
          <p:cNvSpPr>
            <a:spLocks noGrp="1"/>
          </p:cNvSpPr>
          <p:nvPr>
            <p:ph idx="1"/>
          </p:nvPr>
        </p:nvSpPr>
        <p:spPr>
          <a:xfrm>
            <a:off x="247650" y="1074738"/>
            <a:ext cx="8675688" cy="5060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kumimoji="0" lang="en-US" altLang="ja-JP" smtClean="0"/>
              <a:t>Learn </a:t>
            </a:r>
            <a:r>
              <a:rPr kumimoji="0" lang="en-US" altLang="ja-JP" smtClean="0">
                <a:solidFill>
                  <a:srgbClr val="3366FF"/>
                </a:solidFill>
              </a:rPr>
              <a:t>previous efforts </a:t>
            </a:r>
            <a:r>
              <a:rPr kumimoji="0" lang="en-US" altLang="ja-JP" smtClean="0"/>
              <a:t>and current status:</a:t>
            </a:r>
          </a:p>
          <a:p>
            <a:pPr lvl="1">
              <a:lnSpc>
                <a:spcPct val="90000"/>
              </a:lnSpc>
            </a:pPr>
            <a:r>
              <a:rPr lang="en-US" altLang="ja-JP" sz="2000" b="0" smtClean="0"/>
              <a:t>Industrialization study for TESLA  (1990’s)</a:t>
            </a:r>
          </a:p>
          <a:p>
            <a:pPr lvl="1">
              <a:lnSpc>
                <a:spcPct val="90000"/>
              </a:lnSpc>
            </a:pPr>
            <a:r>
              <a:rPr lang="en-US" altLang="ja-JP" sz="2000" b="0" smtClean="0"/>
              <a:t>Recent R&amp;D progress (in ~ 10 years)</a:t>
            </a:r>
          </a:p>
          <a:p>
            <a:pPr lvl="1">
              <a:lnSpc>
                <a:spcPct val="90000"/>
              </a:lnSpc>
            </a:pPr>
            <a:r>
              <a:rPr lang="en-US" altLang="ja-JP" sz="2000" b="0" smtClean="0"/>
              <a:t>Current status in industries (in progress) </a:t>
            </a:r>
          </a:p>
          <a:p>
            <a:pPr>
              <a:lnSpc>
                <a:spcPct val="90000"/>
              </a:lnSpc>
            </a:pPr>
            <a:r>
              <a:rPr kumimoji="0" lang="en-US" altLang="ja-JP" smtClean="0"/>
              <a:t>Learn </a:t>
            </a:r>
            <a:r>
              <a:rPr kumimoji="0" lang="en-US" altLang="ja-JP" smtClean="0">
                <a:solidFill>
                  <a:srgbClr val="3366FF"/>
                </a:solidFill>
              </a:rPr>
              <a:t>industrialization at XFEL</a:t>
            </a:r>
            <a:r>
              <a:rPr kumimoji="0" lang="en-US" altLang="ja-JP" smtClean="0"/>
              <a:t> Project  </a:t>
            </a:r>
          </a:p>
          <a:p>
            <a:pPr>
              <a:lnSpc>
                <a:spcPct val="90000"/>
              </a:lnSpc>
            </a:pPr>
            <a:endParaRPr kumimoji="0" lang="en-US" altLang="ja-JP" sz="260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kumimoji="0" lang="en-US" altLang="ja-JP" smtClean="0">
                <a:solidFill>
                  <a:srgbClr val="FF0000"/>
                </a:solidFill>
              </a:rPr>
              <a:t>Prepare for ILC-scale industrialization </a:t>
            </a:r>
          </a:p>
          <a:p>
            <a:pPr lvl="1">
              <a:lnSpc>
                <a:spcPct val="90000"/>
              </a:lnSpc>
            </a:pPr>
            <a:r>
              <a:rPr lang="en-US" altLang="ja-JP" sz="2200" smtClean="0">
                <a:solidFill>
                  <a:schemeClr val="tx1"/>
                </a:solidFill>
              </a:rPr>
              <a:t>Encourage</a:t>
            </a:r>
            <a:r>
              <a:rPr lang="en-US" altLang="ja-JP" sz="2200" smtClean="0">
                <a:solidFill>
                  <a:srgbClr val="3366FF"/>
                </a:solidFill>
              </a:rPr>
              <a:t> Laboratory-hosted Pilot Facilities/Plant, particularly important at KEK,  </a:t>
            </a:r>
          </a:p>
          <a:p>
            <a:pPr lvl="2">
              <a:lnSpc>
                <a:spcPct val="90000"/>
              </a:lnSpc>
            </a:pPr>
            <a:r>
              <a:rPr kumimoji="0" lang="en-US" altLang="ja-JP" sz="1800" smtClean="0">
                <a:solidFill>
                  <a:srgbClr val="000000"/>
                </a:solidFill>
              </a:rPr>
              <a:t>to study cost effective production and quality control with participation of industries, </a:t>
            </a:r>
          </a:p>
          <a:p>
            <a:pPr lvl="1">
              <a:lnSpc>
                <a:spcPct val="90000"/>
              </a:lnSpc>
            </a:pPr>
            <a:r>
              <a:rPr lang="en-US" altLang="ja-JP" smtClean="0">
                <a:solidFill>
                  <a:srgbClr val="000000"/>
                </a:solidFill>
              </a:rPr>
              <a:t>Prepare for </a:t>
            </a:r>
            <a:r>
              <a:rPr lang="en-US" altLang="ja-JP" smtClean="0">
                <a:solidFill>
                  <a:srgbClr val="3366FF"/>
                </a:solidFill>
              </a:rPr>
              <a:t>cost-effective production </a:t>
            </a:r>
            <a:r>
              <a:rPr lang="en-US" altLang="ja-JP" smtClean="0">
                <a:solidFill>
                  <a:srgbClr val="000000"/>
                </a:solidFill>
              </a:rPr>
              <a:t>and </a:t>
            </a:r>
            <a:r>
              <a:rPr lang="en-US" altLang="ja-JP" smtClean="0">
                <a:solidFill>
                  <a:srgbClr val="3366FF"/>
                </a:solidFill>
              </a:rPr>
              <a:t>quality control</a:t>
            </a:r>
            <a:r>
              <a:rPr lang="en-US" altLang="ja-JP" smtClean="0">
                <a:solidFill>
                  <a:srgbClr val="000000"/>
                </a:solidFill>
              </a:rPr>
              <a:t> in cooperation with industries, </a:t>
            </a:r>
          </a:p>
        </p:txBody>
      </p:sp>
      <p:sp>
        <p:nvSpPr>
          <p:cNvPr id="81924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19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86538" y="6400800"/>
            <a:ext cx="1905000" cy="457200"/>
          </a:xfrm>
          <a:noFill/>
        </p:spPr>
        <p:txBody>
          <a:bodyPr/>
          <a:lstStyle/>
          <a:p>
            <a:fld id="{950F8E2F-DBC2-EB40-84B4-D3EF2099F480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42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1926" name="日付プレースホルダ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1" descr="9cell5-8"/>
          <p:cNvPicPr>
            <a:picLocks noChangeAspect="1" noChangeArrowheads="1"/>
          </p:cNvPicPr>
          <p:nvPr/>
        </p:nvPicPr>
        <p:blipFill>
          <a:blip r:embed="rId2"/>
          <a:srcRect l="2423" t="3029" r="1497"/>
          <a:stretch>
            <a:fillRect/>
          </a:stretch>
        </p:blipFill>
        <p:spPr bwMode="auto">
          <a:xfrm>
            <a:off x="1992313" y="1341438"/>
            <a:ext cx="5603875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1" name="Rectangle 2"/>
          <p:cNvSpPr>
            <a:spLocks noGrp="1" noChangeArrowheads="1"/>
          </p:cNvSpPr>
          <p:nvPr>
            <p:ph type="title"/>
          </p:nvPr>
        </p:nvSpPr>
        <p:spPr>
          <a:xfrm>
            <a:off x="474663" y="14288"/>
            <a:ext cx="8229600" cy="1143000"/>
          </a:xfrm>
        </p:spPr>
        <p:txBody>
          <a:bodyPr/>
          <a:lstStyle/>
          <a:p>
            <a:r>
              <a:rPr kumimoji="0" lang="en-US" altLang="ja-JP" sz="3200" b="1" smtClean="0"/>
              <a:t>Possible EBW  Facility at KEK</a:t>
            </a:r>
            <a:br>
              <a:rPr kumimoji="0" lang="en-US" altLang="ja-JP" sz="3200" b="1" smtClean="0"/>
            </a:br>
            <a:endParaRPr kumimoji="0" lang="ja-JP" altLang="en-US" sz="3200" b="1" smtClean="0">
              <a:solidFill>
                <a:srgbClr val="3366FF"/>
              </a:solidFill>
            </a:endParaRPr>
          </a:p>
        </p:txBody>
      </p:sp>
      <p:sp>
        <p:nvSpPr>
          <p:cNvPr id="83972" name="Line 6"/>
          <p:cNvSpPr>
            <a:spLocks noChangeShapeType="1"/>
          </p:cNvSpPr>
          <p:nvPr/>
        </p:nvSpPr>
        <p:spPr bwMode="auto">
          <a:xfrm>
            <a:off x="5724525" y="6021388"/>
            <a:ext cx="503238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73" name="Line 9"/>
          <p:cNvSpPr>
            <a:spLocks noChangeShapeType="1"/>
          </p:cNvSpPr>
          <p:nvPr/>
        </p:nvSpPr>
        <p:spPr bwMode="auto">
          <a:xfrm>
            <a:off x="2987675" y="447040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74" name="Line 10"/>
          <p:cNvSpPr>
            <a:spLocks noChangeShapeType="1"/>
          </p:cNvSpPr>
          <p:nvPr/>
        </p:nvSpPr>
        <p:spPr bwMode="auto">
          <a:xfrm>
            <a:off x="5724525" y="60213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75" name="Line 11"/>
          <p:cNvSpPr>
            <a:spLocks noChangeShapeType="1"/>
          </p:cNvSpPr>
          <p:nvPr/>
        </p:nvSpPr>
        <p:spPr bwMode="auto">
          <a:xfrm flipH="1" flipV="1">
            <a:off x="2987675" y="4906963"/>
            <a:ext cx="1008063" cy="58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76" name="Line 13"/>
          <p:cNvSpPr>
            <a:spLocks noChangeShapeType="1"/>
          </p:cNvSpPr>
          <p:nvPr/>
        </p:nvSpPr>
        <p:spPr bwMode="auto">
          <a:xfrm>
            <a:off x="4984750" y="6027738"/>
            <a:ext cx="739775" cy="423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77" name="Text Box 14"/>
          <p:cNvSpPr txBox="1">
            <a:spLocks noChangeArrowheads="1"/>
          </p:cNvSpPr>
          <p:nvPr/>
        </p:nvSpPr>
        <p:spPr bwMode="auto">
          <a:xfrm>
            <a:off x="3995738" y="5516563"/>
            <a:ext cx="5699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/>
              <a:t> 3800</a:t>
            </a:r>
          </a:p>
        </p:txBody>
      </p:sp>
      <p:sp>
        <p:nvSpPr>
          <p:cNvPr id="83978" name="Text Box 18"/>
          <p:cNvSpPr txBox="1">
            <a:spLocks noChangeArrowheads="1"/>
          </p:cNvSpPr>
          <p:nvPr/>
        </p:nvSpPr>
        <p:spPr bwMode="auto">
          <a:xfrm>
            <a:off x="7110413" y="4292600"/>
            <a:ext cx="5270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/>
              <a:t>1600</a:t>
            </a:r>
            <a:r>
              <a:rPr lang="ja-JP" altLang="en-US" sz="1200" b="1"/>
              <a:t>　</a:t>
            </a:r>
          </a:p>
        </p:txBody>
      </p:sp>
      <p:sp>
        <p:nvSpPr>
          <p:cNvPr id="83979" name="Line 8"/>
          <p:cNvSpPr>
            <a:spLocks noChangeShapeType="1"/>
          </p:cNvSpPr>
          <p:nvPr/>
        </p:nvSpPr>
        <p:spPr bwMode="auto">
          <a:xfrm>
            <a:off x="7092950" y="3573463"/>
            <a:ext cx="503238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80" name="Line 19"/>
          <p:cNvSpPr>
            <a:spLocks noChangeShapeType="1"/>
          </p:cNvSpPr>
          <p:nvPr/>
        </p:nvSpPr>
        <p:spPr bwMode="auto">
          <a:xfrm>
            <a:off x="7512050" y="4941888"/>
            <a:ext cx="12700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81" name="Line 20"/>
          <p:cNvSpPr>
            <a:spLocks noChangeShapeType="1"/>
          </p:cNvSpPr>
          <p:nvPr/>
        </p:nvSpPr>
        <p:spPr bwMode="auto">
          <a:xfrm flipV="1">
            <a:off x="7524750" y="3814763"/>
            <a:ext cx="0" cy="477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82" name="Line 7"/>
          <p:cNvSpPr>
            <a:spLocks noChangeShapeType="1"/>
          </p:cNvSpPr>
          <p:nvPr/>
        </p:nvSpPr>
        <p:spPr bwMode="auto">
          <a:xfrm>
            <a:off x="7092950" y="5229225"/>
            <a:ext cx="503238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83" name="Line 16"/>
          <p:cNvSpPr>
            <a:spLocks noChangeShapeType="1"/>
          </p:cNvSpPr>
          <p:nvPr/>
        </p:nvSpPr>
        <p:spPr bwMode="auto">
          <a:xfrm flipV="1">
            <a:off x="7164388" y="5491163"/>
            <a:ext cx="3603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84" name="Text Box 17"/>
          <p:cNvSpPr txBox="1">
            <a:spLocks noChangeArrowheads="1"/>
          </p:cNvSpPr>
          <p:nvPr/>
        </p:nvSpPr>
        <p:spPr bwMode="auto">
          <a:xfrm>
            <a:off x="6415088" y="5661025"/>
            <a:ext cx="5270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/>
              <a:t>1500</a:t>
            </a:r>
          </a:p>
        </p:txBody>
      </p:sp>
      <p:sp>
        <p:nvSpPr>
          <p:cNvPr id="83985" name="Line 15"/>
          <p:cNvSpPr>
            <a:spLocks noChangeShapeType="1"/>
          </p:cNvSpPr>
          <p:nvPr/>
        </p:nvSpPr>
        <p:spPr bwMode="auto">
          <a:xfrm flipH="1">
            <a:off x="6156325" y="6054725"/>
            <a:ext cx="360363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86" name="Text Box 22"/>
          <p:cNvSpPr txBox="1">
            <a:spLocks noChangeArrowheads="1"/>
          </p:cNvSpPr>
          <p:nvPr/>
        </p:nvSpPr>
        <p:spPr bwMode="auto">
          <a:xfrm>
            <a:off x="5816600" y="1412875"/>
            <a:ext cx="23907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Extension chamber</a:t>
            </a:r>
          </a:p>
          <a:p>
            <a:r>
              <a:rPr lang="en-US" altLang="ja-JP" sz="2000"/>
              <a:t>   </a:t>
            </a:r>
            <a:r>
              <a:rPr lang="en-US" altLang="ja-JP" sz="2000" b="1"/>
              <a:t>φ800X1000</a:t>
            </a:r>
          </a:p>
        </p:txBody>
      </p:sp>
      <p:sp>
        <p:nvSpPr>
          <p:cNvPr id="83987" name="Text Box 23"/>
          <p:cNvSpPr txBox="1">
            <a:spLocks noChangeArrowheads="1"/>
          </p:cNvSpPr>
          <p:nvPr/>
        </p:nvSpPr>
        <p:spPr bwMode="auto">
          <a:xfrm>
            <a:off x="827088" y="1989138"/>
            <a:ext cx="1466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Extension</a:t>
            </a:r>
          </a:p>
          <a:p>
            <a:r>
              <a:rPr lang="en-US" altLang="ja-JP" sz="2000"/>
              <a:t>    chamber</a:t>
            </a:r>
          </a:p>
        </p:txBody>
      </p:sp>
      <p:sp>
        <p:nvSpPr>
          <p:cNvPr id="83988" name="Text Box 24"/>
          <p:cNvSpPr txBox="1">
            <a:spLocks noChangeArrowheads="1"/>
          </p:cNvSpPr>
          <p:nvPr/>
        </p:nvSpPr>
        <p:spPr bwMode="auto">
          <a:xfrm>
            <a:off x="1763713" y="1171575"/>
            <a:ext cx="23510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Vertical </a:t>
            </a:r>
          </a:p>
          <a:p>
            <a:r>
              <a:rPr lang="en-US" altLang="ja-JP" sz="2000"/>
              <a:t>Electron beam gun</a:t>
            </a:r>
          </a:p>
        </p:txBody>
      </p:sp>
      <p:sp>
        <p:nvSpPr>
          <p:cNvPr id="83989" name="Text Box 25"/>
          <p:cNvSpPr txBox="1">
            <a:spLocks noChangeArrowheads="1"/>
          </p:cNvSpPr>
          <p:nvPr/>
        </p:nvSpPr>
        <p:spPr bwMode="auto">
          <a:xfrm>
            <a:off x="250825" y="2781300"/>
            <a:ext cx="2336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Horizontal </a:t>
            </a:r>
          </a:p>
          <a:p>
            <a:r>
              <a:rPr lang="en-US" altLang="ja-JP" sz="2000"/>
              <a:t>Electron beam gun</a:t>
            </a:r>
          </a:p>
        </p:txBody>
      </p:sp>
      <p:sp>
        <p:nvSpPr>
          <p:cNvPr id="83990" name="Text Box 26"/>
          <p:cNvSpPr txBox="1">
            <a:spLocks noChangeArrowheads="1"/>
          </p:cNvSpPr>
          <p:nvPr/>
        </p:nvSpPr>
        <p:spPr bwMode="auto">
          <a:xfrm>
            <a:off x="6446838" y="2225675"/>
            <a:ext cx="2492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Table</a:t>
            </a:r>
          </a:p>
          <a:p>
            <a:r>
              <a:rPr lang="en-US" altLang="ja-JP" sz="2000"/>
              <a:t>X=800 Y=600, Z=</a:t>
            </a:r>
            <a:r>
              <a:rPr lang="en-US" altLang="ja-JP" sz="2000" b="1"/>
              <a:t>900</a:t>
            </a:r>
            <a:endParaRPr lang="ja-JP" altLang="en-US" sz="2000" b="1"/>
          </a:p>
        </p:txBody>
      </p:sp>
      <p:sp>
        <p:nvSpPr>
          <p:cNvPr id="83991" name="Line 27"/>
          <p:cNvSpPr>
            <a:spLocks noChangeShapeType="1"/>
          </p:cNvSpPr>
          <p:nvPr/>
        </p:nvSpPr>
        <p:spPr bwMode="auto">
          <a:xfrm>
            <a:off x="898525" y="3502025"/>
            <a:ext cx="0" cy="5032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92" name="Line 28"/>
          <p:cNvSpPr>
            <a:spLocks noChangeShapeType="1"/>
          </p:cNvSpPr>
          <p:nvPr/>
        </p:nvSpPr>
        <p:spPr bwMode="auto">
          <a:xfrm>
            <a:off x="898525" y="3502025"/>
            <a:ext cx="144463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93" name="Line 29"/>
          <p:cNvSpPr>
            <a:spLocks noChangeShapeType="1"/>
          </p:cNvSpPr>
          <p:nvPr/>
        </p:nvSpPr>
        <p:spPr bwMode="auto">
          <a:xfrm flipV="1">
            <a:off x="1042988" y="3357563"/>
            <a:ext cx="0" cy="5032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94" name="Text Box 30"/>
          <p:cNvSpPr txBox="1">
            <a:spLocks noChangeArrowheads="1"/>
          </p:cNvSpPr>
          <p:nvPr/>
        </p:nvSpPr>
        <p:spPr bwMode="auto">
          <a:xfrm>
            <a:off x="1041400" y="3573463"/>
            <a:ext cx="754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/>
              <a:t>±</a:t>
            </a:r>
            <a:r>
              <a:rPr lang="en-US" altLang="ja-JP" sz="2000"/>
              <a:t>200</a:t>
            </a:r>
          </a:p>
        </p:txBody>
      </p:sp>
      <p:sp>
        <p:nvSpPr>
          <p:cNvPr id="83995" name="Line 31"/>
          <p:cNvSpPr>
            <a:spLocks noChangeShapeType="1"/>
          </p:cNvSpPr>
          <p:nvPr/>
        </p:nvSpPr>
        <p:spPr bwMode="auto">
          <a:xfrm>
            <a:off x="1908175" y="3500438"/>
            <a:ext cx="1871663" cy="9350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96" name="スライド番号プレースホルダ 2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1815E5-97E2-8C4B-B93B-4A0E36C477B0}" type="slidenum">
              <a:rPr lang="en-GB" altLang="ja-JP" sz="1000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43</a:t>
            </a:fld>
            <a:endParaRPr lang="en-GB" altLang="ja-JP" sz="1000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5805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1050" smtClean="0">
                <a:latin typeface="Arial" pitchFamily="-105" charset="0"/>
                <a:ea typeface="Arial Unicode MS" pitchFamily="-105" charset="0"/>
                <a:cs typeface="Arial Unicode MS" pitchFamily="-105" charset="0"/>
              </a:rPr>
              <a:t>ILC-PAC: SCRF Report </a:t>
            </a:r>
            <a:endParaRPr lang="en-GB" altLang="ja-JP" sz="1050">
              <a:latin typeface="Arial" pitchFamily="-105" charset="0"/>
              <a:ea typeface="Arial Unicode MS" pitchFamily="-105" charset="0"/>
              <a:cs typeface="Arial Unicode MS" pitchFamily="-105" charset="0"/>
            </a:endParaRPr>
          </a:p>
        </p:txBody>
      </p:sp>
      <p:pic>
        <p:nvPicPr>
          <p:cNvPr id="83998" name="Picture 4"/>
          <p:cNvPicPr>
            <a:picLocks noChangeAspect="1" noChangeArrowheads="1"/>
          </p:cNvPicPr>
          <p:nvPr/>
        </p:nvPicPr>
        <p:blipFill>
          <a:blip r:embed="rId3"/>
          <a:srcRect l="23132" t="13751" r="21635" b="17007"/>
          <a:stretch>
            <a:fillRect/>
          </a:stretch>
        </p:blipFill>
        <p:spPr bwMode="auto">
          <a:xfrm>
            <a:off x="477838" y="4495800"/>
            <a:ext cx="2181225" cy="1933575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83999" name="Line 31"/>
          <p:cNvSpPr>
            <a:spLocks noChangeShapeType="1"/>
          </p:cNvSpPr>
          <p:nvPr/>
        </p:nvSpPr>
        <p:spPr bwMode="auto">
          <a:xfrm>
            <a:off x="2901950" y="1920875"/>
            <a:ext cx="923925" cy="4048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000" name="日付プレースホルダ 3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z="900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 sz="90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タイトル 3"/>
          <p:cNvSpPr>
            <a:spLocks noGrp="1"/>
          </p:cNvSpPr>
          <p:nvPr>
            <p:ph type="title"/>
          </p:nvPr>
        </p:nvSpPr>
        <p:spPr>
          <a:xfrm>
            <a:off x="2325688" y="258763"/>
            <a:ext cx="6673850" cy="1143000"/>
          </a:xfrm>
          <a:solidFill>
            <a:srgbClr val="CCFFCC"/>
          </a:solidFill>
        </p:spPr>
        <p:txBody>
          <a:bodyPr/>
          <a:lstStyle/>
          <a:p>
            <a:r>
              <a:rPr kumimoji="0" lang="en-US" altLang="ja-JP" sz="3200" b="1" smtClean="0"/>
              <a:t>A Satellite Meeting at IPAC-2010</a:t>
            </a:r>
            <a:endParaRPr kumimoji="0" lang="ja-JP" altLang="en-US" sz="4000" b="1" smtClean="0"/>
          </a:p>
        </p:txBody>
      </p:sp>
      <p:sp>
        <p:nvSpPr>
          <p:cNvPr id="84995" name="コンテンツ プレースホルダ 4"/>
          <p:cNvSpPr>
            <a:spLocks noGrp="1"/>
          </p:cNvSpPr>
          <p:nvPr>
            <p:ph idx="1"/>
          </p:nvPr>
        </p:nvSpPr>
        <p:spPr>
          <a:xfrm>
            <a:off x="228600" y="1981200"/>
            <a:ext cx="8229600" cy="3876675"/>
          </a:xfrm>
        </p:spPr>
        <p:txBody>
          <a:bodyPr/>
          <a:lstStyle/>
          <a:p>
            <a:pPr>
              <a:buFontTx/>
              <a:buNone/>
            </a:pPr>
            <a:r>
              <a:rPr kumimoji="0" lang="en-US" altLang="ja-JP" sz="3200" dirty="0" smtClean="0">
                <a:solidFill>
                  <a:srgbClr val="3366FF"/>
                </a:solidFill>
              </a:rPr>
              <a:t>Industrialization of SCRF Cavities</a:t>
            </a:r>
          </a:p>
          <a:p>
            <a:pPr>
              <a:buFontTx/>
              <a:buNone/>
            </a:pPr>
            <a:r>
              <a:rPr kumimoji="0" lang="en-US" altLang="ja-JP" sz="1800" dirty="0" smtClean="0"/>
              <a:t>Date : 		</a:t>
            </a:r>
            <a:r>
              <a:rPr kumimoji="0" lang="en-US" altLang="ja-JP" sz="1800" dirty="0" smtClean="0">
                <a:solidFill>
                  <a:srgbClr val="3366FF"/>
                </a:solidFill>
              </a:rPr>
              <a:t>May 23, 2010</a:t>
            </a:r>
            <a:r>
              <a:rPr kumimoji="0" lang="en-US" altLang="ja-JP" sz="1800" dirty="0" smtClean="0"/>
              <a:t>, a full-day meeting, prior to IPAC-2010</a:t>
            </a:r>
          </a:p>
          <a:p>
            <a:pPr>
              <a:buFontTx/>
              <a:buNone/>
            </a:pPr>
            <a:r>
              <a:rPr kumimoji="0" lang="en-US" altLang="ja-JP" sz="1800" dirty="0" smtClean="0"/>
              <a:t>Place: 		Int. Conf. Center, Kyoto, Japan</a:t>
            </a:r>
          </a:p>
          <a:p>
            <a:pPr>
              <a:buFontTx/>
              <a:buNone/>
            </a:pPr>
            <a:r>
              <a:rPr kumimoji="0" lang="en-US" altLang="ja-JP" sz="1800" dirty="0" smtClean="0">
                <a:solidFill>
                  <a:srgbClr val="000000"/>
                </a:solidFill>
              </a:rPr>
              <a:t>Organized by:	</a:t>
            </a:r>
            <a:r>
              <a:rPr kumimoji="0" lang="en-US" altLang="ja-JP" sz="1800" dirty="0" smtClean="0"/>
              <a:t>ILC-GDE Project Managers, </a:t>
            </a:r>
          </a:p>
          <a:p>
            <a:pPr>
              <a:buFontTx/>
              <a:buNone/>
            </a:pPr>
            <a:endParaRPr kumimoji="0" lang="en-US" altLang="ja-JP" sz="2000" dirty="0" smtClean="0"/>
          </a:p>
          <a:p>
            <a:pPr>
              <a:buFontTx/>
              <a:buNone/>
            </a:pPr>
            <a:r>
              <a:rPr kumimoji="0" lang="en-US" altLang="ja-JP" sz="2000" dirty="0" smtClean="0"/>
              <a:t>Objectives and Plan:</a:t>
            </a:r>
          </a:p>
          <a:p>
            <a:r>
              <a:rPr kumimoji="0" lang="en-US" altLang="ja-JP" sz="1800" dirty="0" smtClean="0"/>
              <a:t>To discuss and exchange information on preparation for the ‘ILC SCRF Cavity’ industrialization between industries and laboratories, </a:t>
            </a:r>
          </a:p>
          <a:p>
            <a:r>
              <a:rPr kumimoji="0" lang="en-US" altLang="ja-JP" sz="1800" dirty="0" smtClean="0"/>
              <a:t>Industrialization plan to be reported by laboratories,  and comments/advices given by industries, </a:t>
            </a:r>
          </a:p>
        </p:txBody>
      </p:sp>
      <p:pic>
        <p:nvPicPr>
          <p:cNvPr id="84996" name="図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" y="147638"/>
            <a:ext cx="1870075" cy="14033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84997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7B4ED6-001C-BE4D-BC7B-785D8FFAEF92}" type="slidenum">
              <a:rPr lang="en-GB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44</a:t>
            </a:fld>
            <a:endParaRPr lang="en-GB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4998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GB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4999" name="日付プレースホルダ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7043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7044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912A93-F5FB-0A44-9172-D401A63716D1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45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cxnSp>
        <p:nvCxnSpPr>
          <p:cNvPr id="87045" name="Straight Connector 21"/>
          <p:cNvCxnSpPr>
            <a:cxnSpLocks noChangeShapeType="1"/>
          </p:cNvCxnSpPr>
          <p:nvPr/>
        </p:nvCxnSpPr>
        <p:spPr bwMode="auto">
          <a:xfrm rot="5400000">
            <a:off x="1350963" y="2455863"/>
            <a:ext cx="27559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46" name="Title 1"/>
          <p:cNvSpPr>
            <a:spLocks noGrp="1"/>
          </p:cNvSpPr>
          <p:nvPr>
            <p:ph type="title" idx="4294967295"/>
          </p:nvPr>
        </p:nvSpPr>
        <p:spPr>
          <a:xfrm>
            <a:off x="1447800" y="0"/>
            <a:ext cx="7467600" cy="685800"/>
          </a:xfrm>
          <a:solidFill>
            <a:srgbClr val="FFFFCC"/>
          </a:solidFill>
        </p:spPr>
        <p:txBody>
          <a:bodyPr/>
          <a:lstStyle/>
          <a:p>
            <a:r>
              <a:rPr kumimoji="0" lang="en-GB" altLang="ja-JP" sz="3200" b="1"/>
              <a:t>Technical Design Phase </a:t>
            </a:r>
            <a:r>
              <a:rPr kumimoji="0" lang="en-GB" altLang="ja-JP" sz="3200" b="1" u="sng">
                <a:solidFill>
                  <a:srgbClr val="FF0D0D"/>
                </a:solidFill>
              </a:rPr>
              <a:t>and Beyond</a:t>
            </a:r>
          </a:p>
        </p:txBody>
      </p:sp>
      <p:cxnSp>
        <p:nvCxnSpPr>
          <p:cNvPr id="87047" name="Straight Connector 5"/>
          <p:cNvCxnSpPr>
            <a:cxnSpLocks noChangeShapeType="1"/>
          </p:cNvCxnSpPr>
          <p:nvPr/>
        </p:nvCxnSpPr>
        <p:spPr bwMode="auto">
          <a:xfrm rot="5400000">
            <a:off x="-2218531" y="3648869"/>
            <a:ext cx="5029200" cy="1746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87048" name="Straight Connector 7"/>
          <p:cNvCxnSpPr>
            <a:cxnSpLocks noChangeShapeType="1"/>
          </p:cNvCxnSpPr>
          <p:nvPr/>
        </p:nvCxnSpPr>
        <p:spPr bwMode="auto">
          <a:xfrm rot="16200000" flipH="1">
            <a:off x="-266700" y="37719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49" name="Right Arrow 9"/>
          <p:cNvSpPr>
            <a:spLocks noChangeArrowheads="1"/>
          </p:cNvSpPr>
          <p:nvPr/>
        </p:nvSpPr>
        <p:spPr bwMode="auto">
          <a:xfrm>
            <a:off x="381000" y="5105400"/>
            <a:ext cx="2286000" cy="714375"/>
          </a:xfrm>
          <a:prstGeom prst="rightArrow">
            <a:avLst>
              <a:gd name="adj1" fmla="val 50000"/>
              <a:gd name="adj2" fmla="val 3637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/>
              <a:t>AD&amp;I studies</a:t>
            </a:r>
          </a:p>
        </p:txBody>
      </p:sp>
      <p:sp>
        <p:nvSpPr>
          <p:cNvPr id="87050" name="TextBox 10"/>
          <p:cNvSpPr txBox="1">
            <a:spLocks noChangeArrowheads="1"/>
          </p:cNvSpPr>
          <p:nvPr/>
        </p:nvSpPr>
        <p:spPr bwMode="auto">
          <a:xfrm>
            <a:off x="3810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 dirty="0"/>
              <a:t>2009</a:t>
            </a:r>
          </a:p>
        </p:txBody>
      </p:sp>
      <p:sp>
        <p:nvSpPr>
          <p:cNvPr id="87051" name="TextBox 11"/>
          <p:cNvSpPr txBox="1">
            <a:spLocks noChangeArrowheads="1"/>
          </p:cNvSpPr>
          <p:nvPr/>
        </p:nvSpPr>
        <p:spPr bwMode="auto">
          <a:xfrm>
            <a:off x="22098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/>
              <a:t>2010</a:t>
            </a:r>
          </a:p>
        </p:txBody>
      </p:sp>
      <p:sp>
        <p:nvSpPr>
          <p:cNvPr id="87052" name="Right Arrow 18"/>
          <p:cNvSpPr>
            <a:spLocks noChangeArrowheads="1"/>
          </p:cNvSpPr>
          <p:nvPr/>
        </p:nvSpPr>
        <p:spPr bwMode="auto">
          <a:xfrm>
            <a:off x="0" y="3429000"/>
            <a:ext cx="9144000" cy="785813"/>
          </a:xfrm>
          <a:prstGeom prst="rightArrow">
            <a:avLst>
              <a:gd name="adj1" fmla="val 50000"/>
              <a:gd name="adj2" fmla="val 95515"/>
            </a:avLst>
          </a:prstGeom>
          <a:solidFill>
            <a:srgbClr val="C9DA2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/>
              <a:t>                                                           RDR ACD concepts</a:t>
            </a:r>
          </a:p>
        </p:txBody>
      </p:sp>
      <p:sp>
        <p:nvSpPr>
          <p:cNvPr id="87053" name="Right Arrow 18"/>
          <p:cNvSpPr>
            <a:spLocks noChangeArrowheads="1"/>
          </p:cNvSpPr>
          <p:nvPr/>
        </p:nvSpPr>
        <p:spPr bwMode="auto">
          <a:xfrm>
            <a:off x="0" y="4267200"/>
            <a:ext cx="9144000" cy="785813"/>
          </a:xfrm>
          <a:prstGeom prst="rightArrow">
            <a:avLst>
              <a:gd name="adj1" fmla="val 50000"/>
              <a:gd name="adj2" fmla="val 95515"/>
            </a:avLst>
          </a:prstGeom>
          <a:solidFill>
            <a:srgbClr val="C9DA2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/>
              <a:t>                                                          R&amp;D Demonstrations</a:t>
            </a:r>
          </a:p>
        </p:txBody>
      </p:sp>
      <p:cxnSp>
        <p:nvCxnSpPr>
          <p:cNvPr id="87054" name="Straight Connector 7"/>
          <p:cNvCxnSpPr>
            <a:cxnSpLocks noChangeShapeType="1"/>
          </p:cNvCxnSpPr>
          <p:nvPr/>
        </p:nvCxnSpPr>
        <p:spPr bwMode="auto">
          <a:xfrm rot="16200000" flipH="1">
            <a:off x="1714500" y="37719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87055" name="Straight Connector 7"/>
          <p:cNvCxnSpPr>
            <a:cxnSpLocks noChangeShapeType="1"/>
          </p:cNvCxnSpPr>
          <p:nvPr/>
        </p:nvCxnSpPr>
        <p:spPr bwMode="auto">
          <a:xfrm rot="16200000" flipH="1">
            <a:off x="5600700" y="38481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56" name="Right Arrow 3"/>
          <p:cNvSpPr>
            <a:spLocks noChangeArrowheads="1"/>
          </p:cNvSpPr>
          <p:nvPr/>
        </p:nvSpPr>
        <p:spPr bwMode="auto">
          <a:xfrm>
            <a:off x="5181600" y="1371600"/>
            <a:ext cx="2438400" cy="1219200"/>
          </a:xfrm>
          <a:prstGeom prst="rightArrow">
            <a:avLst>
              <a:gd name="adj1" fmla="val 50000"/>
              <a:gd name="adj2" fmla="val 1641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/>
              <a:t>    TDP Baseline Technical Design</a:t>
            </a:r>
          </a:p>
        </p:txBody>
      </p:sp>
      <p:cxnSp>
        <p:nvCxnSpPr>
          <p:cNvPr id="87057" name="Straight Connector 7"/>
          <p:cNvCxnSpPr>
            <a:cxnSpLocks noChangeShapeType="1"/>
          </p:cNvCxnSpPr>
          <p:nvPr/>
        </p:nvCxnSpPr>
        <p:spPr bwMode="auto">
          <a:xfrm rot="16200000" flipH="1">
            <a:off x="3695700" y="39243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58" name="TextBox 11"/>
          <p:cNvSpPr txBox="1">
            <a:spLocks noChangeArrowheads="1"/>
          </p:cNvSpPr>
          <p:nvPr/>
        </p:nvSpPr>
        <p:spPr bwMode="auto">
          <a:xfrm>
            <a:off x="4191000" y="5791200"/>
            <a:ext cx="8523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/>
              <a:t>2011</a:t>
            </a:r>
          </a:p>
        </p:txBody>
      </p:sp>
      <p:sp>
        <p:nvSpPr>
          <p:cNvPr id="87059" name="TextBox 11"/>
          <p:cNvSpPr txBox="1">
            <a:spLocks noChangeArrowheads="1"/>
          </p:cNvSpPr>
          <p:nvPr/>
        </p:nvSpPr>
        <p:spPr bwMode="auto">
          <a:xfrm>
            <a:off x="61722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/>
              <a:t>2012</a:t>
            </a:r>
          </a:p>
        </p:txBody>
      </p:sp>
      <p:sp>
        <p:nvSpPr>
          <p:cNvPr id="87060" name="TextBox 11"/>
          <p:cNvSpPr txBox="1">
            <a:spLocks noChangeArrowheads="1"/>
          </p:cNvSpPr>
          <p:nvPr/>
        </p:nvSpPr>
        <p:spPr bwMode="auto">
          <a:xfrm>
            <a:off x="81534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/>
              <a:t>2013</a:t>
            </a:r>
          </a:p>
        </p:txBody>
      </p:sp>
      <p:sp>
        <p:nvSpPr>
          <p:cNvPr id="87061" name="AutoShape 18"/>
          <p:cNvSpPr>
            <a:spLocks noChangeArrowheads="1"/>
          </p:cNvSpPr>
          <p:nvPr/>
        </p:nvSpPr>
        <p:spPr bwMode="auto">
          <a:xfrm>
            <a:off x="0" y="1600200"/>
            <a:ext cx="2209800" cy="685800"/>
          </a:xfrm>
          <a:custGeom>
            <a:avLst/>
            <a:gdLst>
              <a:gd name="T0" fmla="*/ 169556113 w 21600"/>
              <a:gd name="T1" fmla="*/ 0 h 21600"/>
              <a:gd name="T2" fmla="*/ 0 w 21600"/>
              <a:gd name="T3" fmla="*/ 10887075 h 21600"/>
              <a:gd name="T4" fmla="*/ 169556113 w 21600"/>
              <a:gd name="T5" fmla="*/ 21774150 h 21600"/>
              <a:gd name="T6" fmla="*/ 226074817 w 21600"/>
              <a:gd name="T7" fmla="*/ 10887075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kumimoji="0" lang="en-US" altLang="ja-JP" sz="2000" b="1"/>
              <a:t>RDR Baseline</a:t>
            </a:r>
          </a:p>
        </p:txBody>
      </p:sp>
      <p:sp>
        <p:nvSpPr>
          <p:cNvPr id="87062" name="AutoShape 19"/>
          <p:cNvSpPr>
            <a:spLocks noChangeArrowheads="1"/>
          </p:cNvSpPr>
          <p:nvPr/>
        </p:nvSpPr>
        <p:spPr bwMode="auto">
          <a:xfrm>
            <a:off x="2438400" y="2133600"/>
            <a:ext cx="685800" cy="3657600"/>
          </a:xfrm>
          <a:prstGeom prst="upArrow">
            <a:avLst>
              <a:gd name="adj1" fmla="val 50000"/>
              <a:gd name="adj2" fmla="val 1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kumimoji="0" lang="ja-JP" altLang="en-US"/>
          </a:p>
        </p:txBody>
      </p:sp>
      <p:sp>
        <p:nvSpPr>
          <p:cNvPr id="87063" name="Text Box 21"/>
          <p:cNvSpPr txBox="1">
            <a:spLocks noChangeArrowheads="1"/>
          </p:cNvSpPr>
          <p:nvPr/>
        </p:nvSpPr>
        <p:spPr bwMode="auto">
          <a:xfrm>
            <a:off x="2514600" y="2667000"/>
            <a:ext cx="4889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/>
              <a:t>Beijing Workshop</a:t>
            </a:r>
          </a:p>
        </p:txBody>
      </p:sp>
      <p:sp>
        <p:nvSpPr>
          <p:cNvPr id="87064" name="AutoShape 22"/>
          <p:cNvSpPr>
            <a:spLocks noChangeArrowheads="1"/>
          </p:cNvSpPr>
          <p:nvPr/>
        </p:nvSpPr>
        <p:spPr bwMode="auto">
          <a:xfrm>
            <a:off x="7543800" y="1371600"/>
            <a:ext cx="1219200" cy="1295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kumimoji="0" lang="en-US" altLang="ja-JP" b="1">
                <a:latin typeface="Arial Black" pitchFamily="-112" charset="0"/>
              </a:rPr>
              <a:t>TDR</a:t>
            </a:r>
          </a:p>
        </p:txBody>
      </p:sp>
      <p:sp>
        <p:nvSpPr>
          <p:cNvPr id="87065" name="Line 23"/>
          <p:cNvSpPr>
            <a:spLocks noChangeShapeType="1"/>
          </p:cNvSpPr>
          <p:nvPr/>
        </p:nvSpPr>
        <p:spPr bwMode="auto">
          <a:xfrm>
            <a:off x="2133600" y="5486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066" name="Line 24"/>
          <p:cNvSpPr>
            <a:spLocks noChangeShapeType="1"/>
          </p:cNvSpPr>
          <p:nvPr/>
        </p:nvSpPr>
        <p:spPr bwMode="auto">
          <a:xfrm>
            <a:off x="2057400" y="4648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067" name="Line 25"/>
          <p:cNvSpPr>
            <a:spLocks noChangeShapeType="1"/>
          </p:cNvSpPr>
          <p:nvPr/>
        </p:nvSpPr>
        <p:spPr bwMode="auto">
          <a:xfrm>
            <a:off x="2133600" y="3810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068" name="Text Box 26"/>
          <p:cNvSpPr txBox="1">
            <a:spLocks noChangeArrowheads="1"/>
          </p:cNvSpPr>
          <p:nvPr/>
        </p:nvSpPr>
        <p:spPr bwMode="auto">
          <a:xfrm>
            <a:off x="1066800" y="2590800"/>
            <a:ext cx="1093788" cy="485775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b="1"/>
              <a:t>TDP-1</a:t>
            </a:r>
          </a:p>
        </p:txBody>
      </p:sp>
      <p:sp>
        <p:nvSpPr>
          <p:cNvPr id="87069" name="Text Box 27"/>
          <p:cNvSpPr txBox="1">
            <a:spLocks noChangeArrowheads="1"/>
          </p:cNvSpPr>
          <p:nvPr/>
        </p:nvSpPr>
        <p:spPr bwMode="auto">
          <a:xfrm>
            <a:off x="5181600" y="2514600"/>
            <a:ext cx="1093788" cy="485775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b="1"/>
              <a:t>TDP-2</a:t>
            </a:r>
          </a:p>
        </p:txBody>
      </p:sp>
      <p:sp>
        <p:nvSpPr>
          <p:cNvPr id="87070" name="AutoShape 28"/>
          <p:cNvSpPr>
            <a:spLocks noChangeArrowheads="1"/>
          </p:cNvSpPr>
          <p:nvPr/>
        </p:nvSpPr>
        <p:spPr bwMode="auto">
          <a:xfrm>
            <a:off x="6934200" y="2438400"/>
            <a:ext cx="533400" cy="914400"/>
          </a:xfrm>
          <a:prstGeom prst="upArrow">
            <a:avLst>
              <a:gd name="adj1" fmla="val 50000"/>
              <a:gd name="adj2" fmla="val 4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/>
          </a:p>
        </p:txBody>
      </p:sp>
      <p:sp>
        <p:nvSpPr>
          <p:cNvPr id="87071" name="Text Box 29"/>
          <p:cNvSpPr txBox="1">
            <a:spLocks noChangeArrowheads="1"/>
          </p:cNvSpPr>
          <p:nvPr/>
        </p:nvSpPr>
        <p:spPr bwMode="auto">
          <a:xfrm>
            <a:off x="7543800" y="2819400"/>
            <a:ext cx="13989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400" b="1" dirty="0"/>
              <a:t>Change</a:t>
            </a:r>
          </a:p>
          <a:p>
            <a:r>
              <a:rPr kumimoji="0" lang="en-US" altLang="ja-JP" sz="2400" b="1" dirty="0"/>
              <a:t>Request</a:t>
            </a:r>
          </a:p>
        </p:txBody>
      </p:sp>
      <p:sp>
        <p:nvSpPr>
          <p:cNvPr id="87072" name="AutoShape 30"/>
          <p:cNvSpPr>
            <a:spLocks noChangeArrowheads="1"/>
          </p:cNvSpPr>
          <p:nvPr/>
        </p:nvSpPr>
        <p:spPr bwMode="auto">
          <a:xfrm>
            <a:off x="2209800" y="1600200"/>
            <a:ext cx="2895600" cy="685800"/>
          </a:xfrm>
          <a:custGeom>
            <a:avLst/>
            <a:gdLst>
              <a:gd name="T0" fmla="*/ 291128450 w 21600"/>
              <a:gd name="T1" fmla="*/ 0 h 21600"/>
              <a:gd name="T2" fmla="*/ 0 w 21600"/>
              <a:gd name="T3" fmla="*/ 10887075 h 21600"/>
              <a:gd name="T4" fmla="*/ 291128450 w 21600"/>
              <a:gd name="T5" fmla="*/ 21774150 h 21600"/>
              <a:gd name="T6" fmla="*/ 388171267 w 21600"/>
              <a:gd name="T7" fmla="*/ 10887075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kumimoji="0" lang="en-US" altLang="ja-JP" sz="2000" b="1"/>
              <a:t>SB2009 evolve</a:t>
            </a:r>
          </a:p>
        </p:txBody>
      </p:sp>
      <p:sp>
        <p:nvSpPr>
          <p:cNvPr id="87073" name="Line 32"/>
          <p:cNvSpPr>
            <a:spLocks noChangeShapeType="1"/>
          </p:cNvSpPr>
          <p:nvPr/>
        </p:nvSpPr>
        <p:spPr bwMode="auto">
          <a:xfrm>
            <a:off x="3810000" y="1143000"/>
            <a:ext cx="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4" name="Line 33"/>
          <p:cNvSpPr>
            <a:spLocks noChangeShapeType="1"/>
          </p:cNvSpPr>
          <p:nvPr/>
        </p:nvSpPr>
        <p:spPr bwMode="auto">
          <a:xfrm>
            <a:off x="5105400" y="1143000"/>
            <a:ext cx="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5" name="Line 34"/>
          <p:cNvSpPr>
            <a:spLocks noChangeShapeType="1"/>
          </p:cNvSpPr>
          <p:nvPr/>
        </p:nvSpPr>
        <p:spPr bwMode="auto">
          <a:xfrm>
            <a:off x="3810000" y="1143000"/>
            <a:ext cx="1295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6" name="Line 35"/>
          <p:cNvSpPr>
            <a:spLocks noChangeShapeType="1"/>
          </p:cNvSpPr>
          <p:nvPr/>
        </p:nvSpPr>
        <p:spPr bwMode="auto">
          <a:xfrm>
            <a:off x="4114800" y="1143000"/>
            <a:ext cx="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7" name="Line 36"/>
          <p:cNvSpPr>
            <a:spLocks noChangeShapeType="1"/>
          </p:cNvSpPr>
          <p:nvPr/>
        </p:nvSpPr>
        <p:spPr bwMode="auto">
          <a:xfrm>
            <a:off x="4419600" y="1143000"/>
            <a:ext cx="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8" name="Line 37"/>
          <p:cNvSpPr>
            <a:spLocks noChangeShapeType="1"/>
          </p:cNvSpPr>
          <p:nvPr/>
        </p:nvSpPr>
        <p:spPr bwMode="auto">
          <a:xfrm>
            <a:off x="4724400" y="1143000"/>
            <a:ext cx="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9" name="Text Box 39"/>
          <p:cNvSpPr txBox="1">
            <a:spLocks noChangeArrowheads="1"/>
          </p:cNvSpPr>
          <p:nvPr/>
        </p:nvSpPr>
        <p:spPr bwMode="auto">
          <a:xfrm>
            <a:off x="3124200" y="731838"/>
            <a:ext cx="30779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/>
              <a:t>change control process</a:t>
            </a:r>
          </a:p>
        </p:txBody>
      </p:sp>
      <p:sp>
        <p:nvSpPr>
          <p:cNvPr id="2062376" name="table"/>
          <p:cNvSpPr>
            <a:spLocks noEditPoints="1" noChangeArrowheads="1"/>
          </p:cNvSpPr>
          <p:nvPr/>
        </p:nvSpPr>
        <p:spPr bwMode="auto">
          <a:xfrm>
            <a:off x="1981200" y="685800"/>
            <a:ext cx="1133475" cy="120967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015 w 21600"/>
              <a:gd name="T9" fmla="*/ 4491 h 21600"/>
              <a:gd name="T10" fmla="*/ 17622 w 21600"/>
              <a:gd name="T11" fmla="*/ 1712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7641" y="17591"/>
                </a:moveTo>
                <a:lnTo>
                  <a:pt x="18067" y="17165"/>
                </a:lnTo>
                <a:lnTo>
                  <a:pt x="18443" y="16689"/>
                </a:lnTo>
                <a:lnTo>
                  <a:pt x="18794" y="16162"/>
                </a:lnTo>
                <a:lnTo>
                  <a:pt x="19144" y="15661"/>
                </a:lnTo>
                <a:lnTo>
                  <a:pt x="19420" y="15135"/>
                </a:lnTo>
                <a:lnTo>
                  <a:pt x="19645" y="14584"/>
                </a:lnTo>
                <a:lnTo>
                  <a:pt x="19871" y="13982"/>
                </a:lnTo>
                <a:lnTo>
                  <a:pt x="20071" y="13406"/>
                </a:lnTo>
                <a:lnTo>
                  <a:pt x="20297" y="13456"/>
                </a:lnTo>
                <a:lnTo>
                  <a:pt x="20472" y="13456"/>
                </a:lnTo>
                <a:lnTo>
                  <a:pt x="20648" y="13406"/>
                </a:lnTo>
                <a:lnTo>
                  <a:pt x="20823" y="13331"/>
                </a:lnTo>
                <a:lnTo>
                  <a:pt x="20948" y="13206"/>
                </a:lnTo>
                <a:lnTo>
                  <a:pt x="21099" y="13080"/>
                </a:lnTo>
                <a:lnTo>
                  <a:pt x="21149" y="12905"/>
                </a:lnTo>
                <a:lnTo>
                  <a:pt x="21299" y="12704"/>
                </a:lnTo>
                <a:lnTo>
                  <a:pt x="21425" y="12253"/>
                </a:lnTo>
                <a:lnTo>
                  <a:pt x="21550" y="11727"/>
                </a:lnTo>
                <a:lnTo>
                  <a:pt x="21600" y="11276"/>
                </a:lnTo>
                <a:lnTo>
                  <a:pt x="21600" y="10800"/>
                </a:lnTo>
                <a:lnTo>
                  <a:pt x="21600" y="10324"/>
                </a:lnTo>
                <a:lnTo>
                  <a:pt x="21550" y="9823"/>
                </a:lnTo>
                <a:lnTo>
                  <a:pt x="21425" y="9347"/>
                </a:lnTo>
                <a:lnTo>
                  <a:pt x="21299" y="8896"/>
                </a:lnTo>
                <a:lnTo>
                  <a:pt x="21149" y="8695"/>
                </a:lnTo>
                <a:lnTo>
                  <a:pt x="21099" y="8520"/>
                </a:lnTo>
                <a:lnTo>
                  <a:pt x="20948" y="8344"/>
                </a:lnTo>
                <a:lnTo>
                  <a:pt x="20823" y="8269"/>
                </a:lnTo>
                <a:lnTo>
                  <a:pt x="20648" y="8169"/>
                </a:lnTo>
                <a:lnTo>
                  <a:pt x="20472" y="8144"/>
                </a:lnTo>
                <a:lnTo>
                  <a:pt x="20297" y="8144"/>
                </a:lnTo>
                <a:lnTo>
                  <a:pt x="20071" y="8169"/>
                </a:lnTo>
                <a:lnTo>
                  <a:pt x="19871" y="7618"/>
                </a:lnTo>
                <a:lnTo>
                  <a:pt x="19645" y="7016"/>
                </a:lnTo>
                <a:lnTo>
                  <a:pt x="19420" y="6490"/>
                </a:lnTo>
                <a:lnTo>
                  <a:pt x="19144" y="5939"/>
                </a:lnTo>
                <a:lnTo>
                  <a:pt x="18794" y="5438"/>
                </a:lnTo>
                <a:lnTo>
                  <a:pt x="18443" y="4961"/>
                </a:lnTo>
                <a:lnTo>
                  <a:pt x="18067" y="4460"/>
                </a:lnTo>
                <a:lnTo>
                  <a:pt x="17691" y="4034"/>
                </a:lnTo>
                <a:lnTo>
                  <a:pt x="17215" y="3608"/>
                </a:lnTo>
                <a:lnTo>
                  <a:pt x="16739" y="3232"/>
                </a:lnTo>
                <a:lnTo>
                  <a:pt x="16263" y="2832"/>
                </a:lnTo>
                <a:lnTo>
                  <a:pt x="15686" y="2506"/>
                </a:lnTo>
                <a:lnTo>
                  <a:pt x="15185" y="2205"/>
                </a:lnTo>
                <a:lnTo>
                  <a:pt x="14609" y="1929"/>
                </a:lnTo>
                <a:lnTo>
                  <a:pt x="14032" y="1704"/>
                </a:lnTo>
                <a:lnTo>
                  <a:pt x="13431" y="1503"/>
                </a:lnTo>
                <a:lnTo>
                  <a:pt x="13481" y="1278"/>
                </a:lnTo>
                <a:lnTo>
                  <a:pt x="13481" y="1103"/>
                </a:lnTo>
                <a:lnTo>
                  <a:pt x="13431" y="952"/>
                </a:lnTo>
                <a:lnTo>
                  <a:pt x="13356" y="777"/>
                </a:lnTo>
                <a:lnTo>
                  <a:pt x="13256" y="626"/>
                </a:lnTo>
                <a:lnTo>
                  <a:pt x="13080" y="526"/>
                </a:lnTo>
                <a:lnTo>
                  <a:pt x="12930" y="426"/>
                </a:lnTo>
                <a:lnTo>
                  <a:pt x="12704" y="301"/>
                </a:lnTo>
                <a:lnTo>
                  <a:pt x="12278" y="175"/>
                </a:lnTo>
                <a:lnTo>
                  <a:pt x="11802" y="25"/>
                </a:lnTo>
                <a:lnTo>
                  <a:pt x="11276" y="0"/>
                </a:lnTo>
                <a:lnTo>
                  <a:pt x="10825" y="0"/>
                </a:lnTo>
                <a:lnTo>
                  <a:pt x="10324" y="0"/>
                </a:lnTo>
                <a:lnTo>
                  <a:pt x="9848" y="25"/>
                </a:lnTo>
                <a:lnTo>
                  <a:pt x="9347" y="175"/>
                </a:lnTo>
                <a:lnTo>
                  <a:pt x="8921" y="301"/>
                </a:lnTo>
                <a:lnTo>
                  <a:pt x="8695" y="426"/>
                </a:lnTo>
                <a:lnTo>
                  <a:pt x="8545" y="526"/>
                </a:lnTo>
                <a:lnTo>
                  <a:pt x="8394" y="626"/>
                </a:lnTo>
                <a:lnTo>
                  <a:pt x="8269" y="777"/>
                </a:lnTo>
                <a:lnTo>
                  <a:pt x="8169" y="952"/>
                </a:lnTo>
                <a:lnTo>
                  <a:pt x="8144" y="1103"/>
                </a:lnTo>
                <a:lnTo>
                  <a:pt x="8144" y="1278"/>
                </a:lnTo>
                <a:lnTo>
                  <a:pt x="8219" y="1503"/>
                </a:lnTo>
                <a:lnTo>
                  <a:pt x="7618" y="1704"/>
                </a:lnTo>
                <a:lnTo>
                  <a:pt x="7066" y="1929"/>
                </a:lnTo>
                <a:lnTo>
                  <a:pt x="6490" y="2205"/>
                </a:lnTo>
                <a:lnTo>
                  <a:pt x="5939" y="2456"/>
                </a:lnTo>
                <a:lnTo>
                  <a:pt x="5438" y="2781"/>
                </a:lnTo>
                <a:lnTo>
                  <a:pt x="4961" y="3132"/>
                </a:lnTo>
                <a:lnTo>
                  <a:pt x="4485" y="3533"/>
                </a:lnTo>
                <a:lnTo>
                  <a:pt x="4059" y="3959"/>
                </a:lnTo>
                <a:lnTo>
                  <a:pt x="3633" y="4385"/>
                </a:lnTo>
                <a:lnTo>
                  <a:pt x="3232" y="4861"/>
                </a:lnTo>
                <a:lnTo>
                  <a:pt x="2857" y="5387"/>
                </a:lnTo>
                <a:lnTo>
                  <a:pt x="2506" y="5889"/>
                </a:lnTo>
                <a:lnTo>
                  <a:pt x="2205" y="6465"/>
                </a:lnTo>
                <a:lnTo>
                  <a:pt x="1955" y="7016"/>
                </a:lnTo>
                <a:lnTo>
                  <a:pt x="1729" y="7568"/>
                </a:lnTo>
                <a:lnTo>
                  <a:pt x="1529" y="8169"/>
                </a:lnTo>
                <a:lnTo>
                  <a:pt x="1303" y="8144"/>
                </a:lnTo>
                <a:lnTo>
                  <a:pt x="1128" y="8144"/>
                </a:lnTo>
                <a:lnTo>
                  <a:pt x="977" y="8169"/>
                </a:lnTo>
                <a:lnTo>
                  <a:pt x="802" y="8269"/>
                </a:lnTo>
                <a:lnTo>
                  <a:pt x="652" y="8344"/>
                </a:lnTo>
                <a:lnTo>
                  <a:pt x="526" y="8520"/>
                </a:lnTo>
                <a:lnTo>
                  <a:pt x="451" y="8695"/>
                </a:lnTo>
                <a:lnTo>
                  <a:pt x="326" y="8896"/>
                </a:lnTo>
                <a:lnTo>
                  <a:pt x="200" y="9347"/>
                </a:lnTo>
                <a:lnTo>
                  <a:pt x="50" y="9823"/>
                </a:lnTo>
                <a:lnTo>
                  <a:pt x="0" y="10324"/>
                </a:lnTo>
                <a:lnTo>
                  <a:pt x="0" y="10800"/>
                </a:lnTo>
                <a:lnTo>
                  <a:pt x="0" y="11276"/>
                </a:lnTo>
                <a:lnTo>
                  <a:pt x="50" y="11727"/>
                </a:lnTo>
                <a:lnTo>
                  <a:pt x="200" y="12253"/>
                </a:lnTo>
                <a:lnTo>
                  <a:pt x="326" y="12704"/>
                </a:lnTo>
                <a:lnTo>
                  <a:pt x="451" y="12905"/>
                </a:lnTo>
                <a:lnTo>
                  <a:pt x="526" y="13080"/>
                </a:lnTo>
                <a:lnTo>
                  <a:pt x="652" y="13206"/>
                </a:lnTo>
                <a:lnTo>
                  <a:pt x="802" y="13331"/>
                </a:lnTo>
                <a:lnTo>
                  <a:pt x="977" y="13406"/>
                </a:lnTo>
                <a:lnTo>
                  <a:pt x="1128" y="13456"/>
                </a:lnTo>
                <a:lnTo>
                  <a:pt x="1303" y="13456"/>
                </a:lnTo>
                <a:lnTo>
                  <a:pt x="1529" y="13406"/>
                </a:lnTo>
                <a:lnTo>
                  <a:pt x="1729" y="13982"/>
                </a:lnTo>
                <a:lnTo>
                  <a:pt x="1955" y="14584"/>
                </a:lnTo>
                <a:lnTo>
                  <a:pt x="2255" y="15135"/>
                </a:lnTo>
                <a:lnTo>
                  <a:pt x="2556" y="15736"/>
                </a:lnTo>
                <a:lnTo>
                  <a:pt x="2907" y="16263"/>
                </a:lnTo>
                <a:lnTo>
                  <a:pt x="3283" y="16764"/>
                </a:lnTo>
                <a:lnTo>
                  <a:pt x="3684" y="17240"/>
                </a:lnTo>
                <a:lnTo>
                  <a:pt x="4110" y="17741"/>
                </a:lnTo>
                <a:lnTo>
                  <a:pt x="4535" y="18117"/>
                </a:lnTo>
                <a:lnTo>
                  <a:pt x="5012" y="18493"/>
                </a:lnTo>
                <a:lnTo>
                  <a:pt x="5463" y="18844"/>
                </a:lnTo>
                <a:lnTo>
                  <a:pt x="5989" y="19144"/>
                </a:lnTo>
                <a:lnTo>
                  <a:pt x="6490" y="19420"/>
                </a:lnTo>
                <a:lnTo>
                  <a:pt x="7066" y="19645"/>
                </a:lnTo>
                <a:lnTo>
                  <a:pt x="7618" y="19921"/>
                </a:lnTo>
                <a:lnTo>
                  <a:pt x="8219" y="20071"/>
                </a:lnTo>
                <a:lnTo>
                  <a:pt x="8144" y="20297"/>
                </a:lnTo>
                <a:lnTo>
                  <a:pt x="8144" y="20472"/>
                </a:lnTo>
                <a:lnTo>
                  <a:pt x="8169" y="20648"/>
                </a:lnTo>
                <a:lnTo>
                  <a:pt x="8269" y="20823"/>
                </a:lnTo>
                <a:lnTo>
                  <a:pt x="8394" y="20948"/>
                </a:lnTo>
                <a:lnTo>
                  <a:pt x="8545" y="21074"/>
                </a:lnTo>
                <a:lnTo>
                  <a:pt x="8695" y="21149"/>
                </a:lnTo>
                <a:lnTo>
                  <a:pt x="8921" y="21299"/>
                </a:lnTo>
                <a:lnTo>
                  <a:pt x="9347" y="21425"/>
                </a:lnTo>
                <a:lnTo>
                  <a:pt x="9848" y="21550"/>
                </a:lnTo>
                <a:lnTo>
                  <a:pt x="10324" y="21600"/>
                </a:lnTo>
                <a:lnTo>
                  <a:pt x="10825" y="21600"/>
                </a:lnTo>
                <a:lnTo>
                  <a:pt x="11276" y="21600"/>
                </a:lnTo>
                <a:lnTo>
                  <a:pt x="11802" y="21550"/>
                </a:lnTo>
                <a:lnTo>
                  <a:pt x="12278" y="21425"/>
                </a:lnTo>
                <a:lnTo>
                  <a:pt x="12704" y="21299"/>
                </a:lnTo>
                <a:lnTo>
                  <a:pt x="12930" y="21149"/>
                </a:lnTo>
                <a:lnTo>
                  <a:pt x="13080" y="21074"/>
                </a:lnTo>
                <a:lnTo>
                  <a:pt x="13256" y="20948"/>
                </a:lnTo>
                <a:lnTo>
                  <a:pt x="13356" y="20823"/>
                </a:lnTo>
                <a:lnTo>
                  <a:pt x="13431" y="20648"/>
                </a:lnTo>
                <a:lnTo>
                  <a:pt x="13481" y="20472"/>
                </a:lnTo>
                <a:lnTo>
                  <a:pt x="13481" y="20297"/>
                </a:lnTo>
                <a:lnTo>
                  <a:pt x="13431" y="20071"/>
                </a:lnTo>
                <a:lnTo>
                  <a:pt x="14032" y="19871"/>
                </a:lnTo>
                <a:lnTo>
                  <a:pt x="14609" y="19645"/>
                </a:lnTo>
                <a:lnTo>
                  <a:pt x="15135" y="19395"/>
                </a:lnTo>
                <a:lnTo>
                  <a:pt x="15686" y="19094"/>
                </a:lnTo>
                <a:lnTo>
                  <a:pt x="16213" y="18768"/>
                </a:lnTo>
                <a:lnTo>
                  <a:pt x="16739" y="18393"/>
                </a:lnTo>
                <a:lnTo>
                  <a:pt x="17165" y="18017"/>
                </a:lnTo>
                <a:lnTo>
                  <a:pt x="17641" y="17591"/>
                </a:lnTo>
                <a:close/>
              </a:path>
              <a:path w="21600" h="21600" extrusionOk="0">
                <a:moveTo>
                  <a:pt x="13431" y="1503"/>
                </a:moveTo>
                <a:lnTo>
                  <a:pt x="13080" y="1428"/>
                </a:lnTo>
                <a:lnTo>
                  <a:pt x="12780" y="1378"/>
                </a:lnTo>
                <a:lnTo>
                  <a:pt x="12479" y="1278"/>
                </a:lnTo>
                <a:lnTo>
                  <a:pt x="12128" y="1253"/>
                </a:lnTo>
                <a:lnTo>
                  <a:pt x="11802" y="1203"/>
                </a:lnTo>
                <a:lnTo>
                  <a:pt x="11477" y="1203"/>
                </a:lnTo>
                <a:lnTo>
                  <a:pt x="11151" y="1153"/>
                </a:lnTo>
                <a:lnTo>
                  <a:pt x="10825" y="1153"/>
                </a:lnTo>
                <a:lnTo>
                  <a:pt x="10449" y="1153"/>
                </a:lnTo>
                <a:lnTo>
                  <a:pt x="10174" y="1203"/>
                </a:lnTo>
                <a:lnTo>
                  <a:pt x="9798" y="1203"/>
                </a:lnTo>
                <a:lnTo>
                  <a:pt x="9472" y="1253"/>
                </a:lnTo>
                <a:lnTo>
                  <a:pt x="9171" y="1278"/>
                </a:lnTo>
                <a:lnTo>
                  <a:pt x="8820" y="1378"/>
                </a:lnTo>
                <a:lnTo>
                  <a:pt x="8545" y="1428"/>
                </a:lnTo>
                <a:lnTo>
                  <a:pt x="8219" y="1503"/>
                </a:lnTo>
                <a:moveTo>
                  <a:pt x="1529" y="8169"/>
                </a:moveTo>
                <a:lnTo>
                  <a:pt x="1453" y="8520"/>
                </a:lnTo>
                <a:lnTo>
                  <a:pt x="1403" y="8820"/>
                </a:lnTo>
                <a:lnTo>
                  <a:pt x="1303" y="9121"/>
                </a:lnTo>
                <a:lnTo>
                  <a:pt x="1253" y="9447"/>
                </a:lnTo>
                <a:lnTo>
                  <a:pt x="1228" y="9823"/>
                </a:lnTo>
                <a:lnTo>
                  <a:pt x="1228" y="10098"/>
                </a:lnTo>
                <a:lnTo>
                  <a:pt x="1178" y="10449"/>
                </a:lnTo>
                <a:lnTo>
                  <a:pt x="1178" y="10800"/>
                </a:lnTo>
                <a:lnTo>
                  <a:pt x="1178" y="11126"/>
                </a:lnTo>
                <a:lnTo>
                  <a:pt x="1228" y="11502"/>
                </a:lnTo>
                <a:lnTo>
                  <a:pt x="1228" y="11777"/>
                </a:lnTo>
                <a:lnTo>
                  <a:pt x="1253" y="12128"/>
                </a:lnTo>
                <a:lnTo>
                  <a:pt x="1303" y="12429"/>
                </a:lnTo>
                <a:lnTo>
                  <a:pt x="1403" y="12755"/>
                </a:lnTo>
                <a:lnTo>
                  <a:pt x="1453" y="13080"/>
                </a:lnTo>
                <a:lnTo>
                  <a:pt x="1529" y="13406"/>
                </a:lnTo>
                <a:moveTo>
                  <a:pt x="13431" y="20071"/>
                </a:moveTo>
                <a:lnTo>
                  <a:pt x="13080" y="20172"/>
                </a:lnTo>
                <a:lnTo>
                  <a:pt x="12780" y="20222"/>
                </a:lnTo>
                <a:lnTo>
                  <a:pt x="12479" y="20297"/>
                </a:lnTo>
                <a:lnTo>
                  <a:pt x="12128" y="20347"/>
                </a:lnTo>
                <a:lnTo>
                  <a:pt x="11802" y="20397"/>
                </a:lnTo>
                <a:lnTo>
                  <a:pt x="11477" y="20397"/>
                </a:lnTo>
                <a:lnTo>
                  <a:pt x="11151" y="20447"/>
                </a:lnTo>
                <a:lnTo>
                  <a:pt x="10825" y="20447"/>
                </a:lnTo>
                <a:lnTo>
                  <a:pt x="10449" y="20447"/>
                </a:lnTo>
                <a:lnTo>
                  <a:pt x="10174" y="20397"/>
                </a:lnTo>
                <a:lnTo>
                  <a:pt x="9798" y="20397"/>
                </a:lnTo>
                <a:lnTo>
                  <a:pt x="9472" y="20347"/>
                </a:lnTo>
                <a:lnTo>
                  <a:pt x="9171" y="20297"/>
                </a:lnTo>
                <a:lnTo>
                  <a:pt x="8820" y="20222"/>
                </a:lnTo>
                <a:lnTo>
                  <a:pt x="8545" y="20172"/>
                </a:lnTo>
                <a:lnTo>
                  <a:pt x="8219" y="20071"/>
                </a:lnTo>
                <a:moveTo>
                  <a:pt x="20071" y="13406"/>
                </a:moveTo>
                <a:lnTo>
                  <a:pt x="20172" y="13080"/>
                </a:lnTo>
                <a:lnTo>
                  <a:pt x="20222" y="12755"/>
                </a:lnTo>
                <a:lnTo>
                  <a:pt x="20297" y="12429"/>
                </a:lnTo>
                <a:lnTo>
                  <a:pt x="20347" y="12128"/>
                </a:lnTo>
                <a:lnTo>
                  <a:pt x="20397" y="11777"/>
                </a:lnTo>
                <a:lnTo>
                  <a:pt x="20447" y="11502"/>
                </a:lnTo>
                <a:lnTo>
                  <a:pt x="20447" y="11126"/>
                </a:lnTo>
                <a:lnTo>
                  <a:pt x="20447" y="10800"/>
                </a:lnTo>
                <a:lnTo>
                  <a:pt x="20447" y="10449"/>
                </a:lnTo>
                <a:lnTo>
                  <a:pt x="20447" y="10098"/>
                </a:lnTo>
                <a:lnTo>
                  <a:pt x="20397" y="9823"/>
                </a:lnTo>
                <a:lnTo>
                  <a:pt x="20347" y="9447"/>
                </a:lnTo>
                <a:lnTo>
                  <a:pt x="20297" y="9121"/>
                </a:lnTo>
                <a:lnTo>
                  <a:pt x="20222" y="8820"/>
                </a:lnTo>
                <a:lnTo>
                  <a:pt x="20172" y="8520"/>
                </a:lnTo>
                <a:lnTo>
                  <a:pt x="20071" y="8169"/>
                </a:lnTo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>
              <a:latin typeface="+mn-lt"/>
              <a:ea typeface="+mn-ea"/>
              <a:cs typeface="+mn-cs"/>
            </a:endParaRPr>
          </a:p>
        </p:txBody>
      </p:sp>
      <p:sp>
        <p:nvSpPr>
          <p:cNvPr id="87081" name="Text Box 41"/>
          <p:cNvSpPr txBox="1">
            <a:spLocks noChangeArrowheads="1"/>
          </p:cNvSpPr>
          <p:nvPr/>
        </p:nvSpPr>
        <p:spPr bwMode="auto">
          <a:xfrm>
            <a:off x="2057400" y="838200"/>
            <a:ext cx="11542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>
                <a:solidFill>
                  <a:srgbClr val="FFFFCC"/>
                </a:solidFill>
              </a:rPr>
              <a:t>AAP</a:t>
            </a:r>
          </a:p>
          <a:p>
            <a:r>
              <a:rPr kumimoji="0" lang="en-US" altLang="ja-JP" sz="2000" b="1">
                <a:solidFill>
                  <a:srgbClr val="FFFFCC"/>
                </a:solidFill>
              </a:rPr>
              <a:t>PAC</a:t>
            </a:r>
          </a:p>
          <a:p>
            <a:r>
              <a:rPr kumimoji="0" lang="en-US" altLang="ja-JP" sz="2000" b="1">
                <a:solidFill>
                  <a:srgbClr val="FFFFCC"/>
                </a:solidFill>
              </a:rPr>
              <a:t>Physics</a:t>
            </a:r>
          </a:p>
        </p:txBody>
      </p:sp>
      <p:sp>
        <p:nvSpPr>
          <p:cNvPr id="87082" name="AutoShape 42"/>
          <p:cNvSpPr>
            <a:spLocks noChangeArrowheads="1"/>
          </p:cNvSpPr>
          <p:nvPr/>
        </p:nvSpPr>
        <p:spPr bwMode="auto">
          <a:xfrm>
            <a:off x="3352800" y="2133600"/>
            <a:ext cx="685800" cy="3657600"/>
          </a:xfrm>
          <a:prstGeom prst="upArrow">
            <a:avLst>
              <a:gd name="adj1" fmla="val 50000"/>
              <a:gd name="adj2" fmla="val 1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kumimoji="0" lang="ja-JP" altLang="en-US"/>
          </a:p>
        </p:txBody>
      </p:sp>
      <p:sp>
        <p:nvSpPr>
          <p:cNvPr id="87083" name="Text Box 43"/>
          <p:cNvSpPr txBox="1">
            <a:spLocks noChangeArrowheads="1"/>
          </p:cNvSpPr>
          <p:nvPr/>
        </p:nvSpPr>
        <p:spPr bwMode="auto">
          <a:xfrm>
            <a:off x="3429000" y="2667000"/>
            <a:ext cx="4889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/>
              <a:t>CERN Workshop</a:t>
            </a:r>
          </a:p>
        </p:txBody>
      </p:sp>
      <p:sp>
        <p:nvSpPr>
          <p:cNvPr id="87084" name="AutoShape 44"/>
          <p:cNvSpPr>
            <a:spLocks noChangeArrowheads="1"/>
          </p:cNvSpPr>
          <p:nvPr/>
        </p:nvSpPr>
        <p:spPr bwMode="auto">
          <a:xfrm>
            <a:off x="3200400" y="11430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 sz="2000"/>
          </a:p>
        </p:txBody>
      </p:sp>
      <p:sp>
        <p:nvSpPr>
          <p:cNvPr id="87085" name="AutoShape 45"/>
          <p:cNvSpPr>
            <a:spLocks noChangeArrowheads="1"/>
          </p:cNvSpPr>
          <p:nvPr/>
        </p:nvSpPr>
        <p:spPr bwMode="auto">
          <a:xfrm>
            <a:off x="8610600" y="2438400"/>
            <a:ext cx="533400" cy="914400"/>
          </a:xfrm>
          <a:prstGeom prst="upArrow">
            <a:avLst>
              <a:gd name="adj1" fmla="val 50000"/>
              <a:gd name="adj2" fmla="val 4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タイトル 4"/>
          <p:cNvSpPr>
            <a:spLocks noGrp="1"/>
          </p:cNvSpPr>
          <p:nvPr>
            <p:ph type="title"/>
          </p:nvPr>
        </p:nvSpPr>
        <p:spPr>
          <a:xfrm>
            <a:off x="1295400" y="0"/>
            <a:ext cx="7543800" cy="914400"/>
          </a:xfrm>
        </p:spPr>
        <p:txBody>
          <a:bodyPr/>
          <a:lstStyle/>
          <a:p>
            <a:r>
              <a:rPr lang="en-US" altLang="ja-JP" b="1" dirty="0" smtClean="0"/>
              <a:t>Further Effort Required in SCRF</a:t>
            </a:r>
            <a:endParaRPr lang="ja-JP" altLang="en-US" b="1" dirty="0" smtClean="0"/>
          </a:p>
        </p:txBody>
      </p:sp>
      <p:sp>
        <p:nvSpPr>
          <p:cNvPr id="89091" name="コンテンツ プレースホルダ 5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334000"/>
          </a:xfrm>
        </p:spPr>
        <p:txBody>
          <a:bodyPr/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TDP R&amp;D Plan – Release 5: June, 2010</a:t>
            </a:r>
          </a:p>
          <a:p>
            <a:pPr lvl="1"/>
            <a:r>
              <a:rPr lang="en-US" altLang="ja-JP" dirty="0" smtClean="0"/>
              <a:t>Gradient improvement</a:t>
            </a:r>
          </a:p>
          <a:p>
            <a:pPr lvl="1"/>
            <a:r>
              <a:rPr lang="en-US" altLang="ja-JP" dirty="0" smtClean="0"/>
              <a:t>System design for Accelerating gradient  and components</a:t>
            </a:r>
          </a:p>
          <a:p>
            <a:pPr lvl="1"/>
            <a:r>
              <a:rPr lang="en-US" altLang="ja-JP" dirty="0" smtClean="0"/>
              <a:t>HLRF systems: KCS and DRFS</a:t>
            </a:r>
          </a:p>
          <a:p>
            <a:pPr lvl="1"/>
            <a:r>
              <a:rPr lang="en-US" altLang="ja-JP" dirty="0" smtClean="0"/>
              <a:t>Beam dynamics </a:t>
            </a:r>
          </a:p>
          <a:p>
            <a:pPr lvl="1"/>
            <a:r>
              <a:rPr lang="en-US" altLang="ja-JP" dirty="0" smtClean="0"/>
              <a:t>Industrialization and cost-effective manufacturing</a:t>
            </a:r>
          </a:p>
          <a:p>
            <a:r>
              <a:rPr lang="en-US" altLang="ja-JP" dirty="0" smtClean="0">
                <a:solidFill>
                  <a:srgbClr val="3366FF"/>
                </a:solidFill>
              </a:rPr>
              <a:t>1</a:t>
            </a:r>
            <a:r>
              <a:rPr lang="en-US" altLang="ja-JP" baseline="30000" dirty="0" smtClean="0">
                <a:solidFill>
                  <a:srgbClr val="3366FF"/>
                </a:solidFill>
              </a:rPr>
              <a:t>st</a:t>
            </a:r>
            <a:r>
              <a:rPr lang="en-US" altLang="ja-JP" dirty="0" smtClean="0">
                <a:solidFill>
                  <a:srgbClr val="3366FF"/>
                </a:solidFill>
              </a:rPr>
              <a:t> Baseline Assessment Workshop: Sept. 2010</a:t>
            </a:r>
          </a:p>
          <a:p>
            <a:pPr lvl="1"/>
            <a:r>
              <a:rPr lang="en-US" altLang="ja-JP" dirty="0" smtClean="0"/>
              <a:t>Single Tunnel HLRF Systems</a:t>
            </a:r>
          </a:p>
          <a:p>
            <a:pPr lvl="1"/>
            <a:r>
              <a:rPr lang="en-US" altLang="ja-JP" dirty="0" smtClean="0"/>
              <a:t>Accelerating Gradient</a:t>
            </a:r>
          </a:p>
          <a:p>
            <a:r>
              <a:rPr lang="en-US" altLang="ja-JP" dirty="0" smtClean="0">
                <a:solidFill>
                  <a:srgbClr val="3366FF"/>
                </a:solidFill>
              </a:rPr>
              <a:t>AAP SCRF Review : hopefully, early 2011</a:t>
            </a:r>
          </a:p>
          <a:p>
            <a:pPr lvl="1"/>
            <a:endParaRPr lang="ja-JP" altLang="en-US" dirty="0" smtClean="0"/>
          </a:p>
        </p:txBody>
      </p:sp>
      <p:sp>
        <p:nvSpPr>
          <p:cNvPr id="89092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9093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9094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53AD97-5C35-314C-9B55-EAFA2061A9B4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46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Five Themes to Develop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22593" y="1366816"/>
          <a:ext cx="6039796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1140" name="Group 23"/>
          <p:cNvGrpSpPr>
            <a:grpSpLocks/>
          </p:cNvGrpSpPr>
          <p:nvPr/>
        </p:nvGrpSpPr>
        <p:grpSpPr bwMode="auto">
          <a:xfrm>
            <a:off x="7932738" y="1684338"/>
            <a:ext cx="1152525" cy="4427537"/>
            <a:chOff x="7932177" y="1684123"/>
            <a:chExt cx="1153208" cy="4428071"/>
          </a:xfrm>
        </p:grpSpPr>
        <p:sp>
          <p:nvSpPr>
            <p:cNvPr id="6" name="Bent Arrow 5"/>
            <p:cNvSpPr/>
            <p:nvPr/>
          </p:nvSpPr>
          <p:spPr bwMode="auto">
            <a:xfrm rot="10800000">
              <a:off x="8367410" y="2738350"/>
              <a:ext cx="636964" cy="1171716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fontAlgn="ctr" hangingPunct="0">
                <a:defRPr/>
              </a:pPr>
              <a:endParaRPr kumimoji="0" lang="en-US">
                <a:solidFill>
                  <a:srgbClr val="000000"/>
                </a:solidFill>
              </a:endParaRPr>
            </a:p>
          </p:txBody>
        </p:sp>
        <p:sp>
          <p:nvSpPr>
            <p:cNvPr id="7" name="Bent Arrow 6"/>
            <p:cNvSpPr/>
            <p:nvPr/>
          </p:nvSpPr>
          <p:spPr bwMode="auto">
            <a:xfrm rot="10800000">
              <a:off x="8368998" y="3171789"/>
              <a:ext cx="636965" cy="1724233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fontAlgn="ctr" hangingPunct="0">
                <a:defRPr/>
              </a:pPr>
              <a:endParaRPr kumimoji="0" lang="en-US">
                <a:solidFill>
                  <a:srgbClr val="000000"/>
                </a:solidFill>
              </a:endParaRPr>
            </a:p>
          </p:txBody>
        </p:sp>
        <p:sp>
          <p:nvSpPr>
            <p:cNvPr id="8" name="Bent Arrow 7"/>
            <p:cNvSpPr/>
            <p:nvPr/>
          </p:nvSpPr>
          <p:spPr bwMode="auto">
            <a:xfrm rot="10800000">
              <a:off x="8370587" y="3962460"/>
              <a:ext cx="635376" cy="1833784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>
                <a:alpha val="46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fontAlgn="ctr" hangingPunct="0">
                <a:defRPr/>
              </a:pPr>
              <a:endParaRPr kumimoji="0" lang="en-US">
                <a:solidFill>
                  <a:srgbClr val="000000"/>
                </a:solidFill>
              </a:endParaRPr>
            </a:p>
          </p:txBody>
        </p:sp>
        <p:sp>
          <p:nvSpPr>
            <p:cNvPr id="91158" name="TextBox 9"/>
            <p:cNvSpPr txBox="1">
              <a:spLocks noChangeArrowheads="1"/>
            </p:cNvSpPr>
            <p:nvPr/>
          </p:nvSpPr>
          <p:spPr bwMode="auto">
            <a:xfrm>
              <a:off x="8396474" y="5804417"/>
              <a:ext cx="6889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kumimoji="0" lang="en-US" altLang="ja-JP" sz="1400">
                  <a:solidFill>
                    <a:srgbClr val="000000"/>
                  </a:solidFill>
                </a:rPr>
                <a:t>&gt;2012</a:t>
              </a:r>
            </a:p>
          </p:txBody>
        </p:sp>
        <p:sp>
          <p:nvSpPr>
            <p:cNvPr id="12" name="Bent Arrow 11"/>
            <p:cNvSpPr/>
            <p:nvPr/>
          </p:nvSpPr>
          <p:spPr bwMode="auto">
            <a:xfrm flipH="1">
              <a:off x="8368998" y="1684123"/>
              <a:ext cx="636965" cy="1171716"/>
            </a:xfrm>
            <a:prstGeom prst="bentArrow">
              <a:avLst>
                <a:gd name="adj1" fmla="val 25000"/>
                <a:gd name="adj2" fmla="val 26332"/>
                <a:gd name="adj3" fmla="val 1041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fontAlgn="ctr" hangingPunct="0">
                <a:defRPr/>
              </a:pPr>
              <a:endParaRPr kumimoji="0" lang="en-US">
                <a:solidFill>
                  <a:srgbClr val="00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932177" y="2679605"/>
              <a:ext cx="1072197" cy="234978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fontAlgn="ctr" hangingPunct="0">
                <a:defRPr/>
              </a:pPr>
              <a:endParaRPr kumimoji="0" lang="en-US">
                <a:solidFill>
                  <a:srgbClr val="00000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932177" y="1773034"/>
              <a:ext cx="778336" cy="158769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fontAlgn="ctr" hangingPunct="0">
                <a:defRPr/>
              </a:pPr>
              <a:endParaRPr kumimoji="0"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 rot="20648104">
            <a:off x="4422775" y="936625"/>
            <a:ext cx="1216025" cy="52387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kumimoji="0" lang="en-US" sz="1400" dirty="0">
                <a:solidFill>
                  <a:srgbClr val="000090"/>
                </a:solidFill>
                <a:latin typeface="Apple Casual"/>
                <a:cs typeface="Apple Casual"/>
              </a:rPr>
              <a:t>Remains special case</a:t>
            </a:r>
          </a:p>
        </p:txBody>
      </p:sp>
      <p:grpSp>
        <p:nvGrpSpPr>
          <p:cNvPr id="91142" name="Group 22"/>
          <p:cNvGrpSpPr>
            <a:grpSpLocks/>
          </p:cNvGrpSpPr>
          <p:nvPr/>
        </p:nvGrpSpPr>
        <p:grpSpPr bwMode="auto">
          <a:xfrm>
            <a:off x="0" y="1284288"/>
            <a:ext cx="2789238" cy="5383212"/>
            <a:chOff x="0" y="1283931"/>
            <a:chExt cx="2788585" cy="5384252"/>
          </a:xfrm>
        </p:grpSpPr>
        <p:sp>
          <p:nvSpPr>
            <p:cNvPr id="15" name="Oval 14"/>
            <p:cNvSpPr/>
            <p:nvPr/>
          </p:nvSpPr>
          <p:spPr bwMode="auto">
            <a:xfrm>
              <a:off x="745464" y="5632752"/>
              <a:ext cx="2043121" cy="1035431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0" tIns="0" rIns="0" bIns="0" anchor="ctr" anchorCtr="1">
              <a:prstTxWarp prst="textNoShape">
                <a:avLst/>
              </a:prstTxWarp>
            </a:bodyPr>
            <a:lstStyle/>
            <a:p>
              <a:pPr algn="ctr" eaLnBrk="0" fontAlgn="ctr" hangingPunct="0">
                <a:defRPr/>
              </a:pPr>
              <a:r>
                <a:rPr kumimoji="0" lang="en-US" sz="1600" dirty="0">
                  <a:solidFill>
                    <a:srgbClr val="FFFFFF"/>
                  </a:solidFill>
                </a:rPr>
                <a:t>Project Implementation Plan</a:t>
              </a:r>
            </a:p>
          </p:txBody>
        </p:sp>
        <p:sp>
          <p:nvSpPr>
            <p:cNvPr id="17" name="Down Arrow 16"/>
            <p:cNvSpPr/>
            <p:nvPr/>
          </p:nvSpPr>
          <p:spPr bwMode="auto">
            <a:xfrm>
              <a:off x="1477617" y="1283931"/>
              <a:ext cx="593586" cy="4320422"/>
            </a:xfrm>
            <a:prstGeom prst="downArrow">
              <a:avLst/>
            </a:prstGeom>
            <a:gradFill flip="none" rotWithShape="1">
              <a:gsLst>
                <a:gs pos="52000">
                  <a:schemeClr val="accent6"/>
                </a:gs>
                <a:gs pos="100000">
                  <a:srgbClr val="FFFFFF"/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fontAlgn="ctr" hangingPunct="0">
                <a:defRPr/>
              </a:pPr>
              <a:endParaRPr kumimoji="0" lang="en-US">
                <a:solidFill>
                  <a:srgbClr val="000000"/>
                </a:solidFill>
              </a:endParaRPr>
            </a:p>
          </p:txBody>
        </p:sp>
        <p:sp>
          <p:nvSpPr>
            <p:cNvPr id="18" name="Left Arrow 17"/>
            <p:cNvSpPr/>
            <p:nvPr/>
          </p:nvSpPr>
          <p:spPr bwMode="auto">
            <a:xfrm>
              <a:off x="1933122" y="1642775"/>
              <a:ext cx="399956" cy="373134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fontAlgn="ctr" hangingPunct="0">
                <a:defRPr/>
              </a:pPr>
              <a:endParaRPr kumimoji="0" lang="en-US">
                <a:solidFill>
                  <a:srgbClr val="000000"/>
                </a:solidFill>
              </a:endParaRPr>
            </a:p>
          </p:txBody>
        </p:sp>
        <p:sp>
          <p:nvSpPr>
            <p:cNvPr id="19" name="Left Arrow 18"/>
            <p:cNvSpPr/>
            <p:nvPr/>
          </p:nvSpPr>
          <p:spPr bwMode="auto">
            <a:xfrm>
              <a:off x="1933122" y="2624040"/>
              <a:ext cx="399956" cy="373134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fontAlgn="ctr" hangingPunct="0">
                <a:defRPr/>
              </a:pPr>
              <a:endParaRPr kumimoji="0" lang="en-US">
                <a:solidFill>
                  <a:srgbClr val="000000"/>
                </a:solidFill>
              </a:endParaRPr>
            </a:p>
          </p:txBody>
        </p:sp>
        <p:sp>
          <p:nvSpPr>
            <p:cNvPr id="20" name="Left Arrow 19"/>
            <p:cNvSpPr/>
            <p:nvPr/>
          </p:nvSpPr>
          <p:spPr bwMode="auto">
            <a:xfrm>
              <a:off x="1933122" y="3603716"/>
              <a:ext cx="399956" cy="37313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fontAlgn="ctr" hangingPunct="0">
                <a:defRPr/>
              </a:pPr>
              <a:endParaRPr kumimoji="0" lang="en-US">
                <a:solidFill>
                  <a:srgbClr val="000000"/>
                </a:solidFill>
              </a:endParaRPr>
            </a:p>
          </p:txBody>
        </p:sp>
        <p:sp>
          <p:nvSpPr>
            <p:cNvPr id="21" name="Left Arrow 20"/>
            <p:cNvSpPr/>
            <p:nvPr/>
          </p:nvSpPr>
          <p:spPr bwMode="auto">
            <a:xfrm>
              <a:off x="1933122" y="4584981"/>
              <a:ext cx="399956" cy="37313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fontAlgn="ctr" hangingPunct="0">
                <a:defRPr/>
              </a:pPr>
              <a:endParaRPr kumimoji="0" lang="en-US">
                <a:solidFill>
                  <a:srgbClr val="000000"/>
                </a:solidFill>
              </a:endParaRPr>
            </a:p>
          </p:txBody>
        </p:sp>
        <p:sp>
          <p:nvSpPr>
            <p:cNvPr id="91154" name="TextBox 21"/>
            <p:cNvSpPr txBox="1">
              <a:spLocks noChangeArrowheads="1"/>
            </p:cNvSpPr>
            <p:nvPr/>
          </p:nvSpPr>
          <p:spPr bwMode="auto">
            <a:xfrm>
              <a:off x="0" y="1459760"/>
              <a:ext cx="1617133" cy="4770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kumimoji="0" lang="en-US" altLang="ja-JP" sz="1600">
                  <a:solidFill>
                    <a:srgbClr val="000000"/>
                  </a:solidFill>
                </a:rPr>
                <a:t>Industrialisation</a:t>
              </a:r>
            </a:p>
            <a:p>
              <a:pPr algn="r"/>
              <a:r>
                <a:rPr kumimoji="0" lang="en-US" altLang="ja-JP" sz="1600">
                  <a:solidFill>
                    <a:srgbClr val="000000"/>
                  </a:solidFill>
                </a:rPr>
                <a:t>in-kind contribution models</a:t>
              </a:r>
            </a:p>
            <a:p>
              <a:pPr algn="r"/>
              <a:endParaRPr kumimoji="0" lang="en-US" altLang="ja-JP" sz="1600">
                <a:solidFill>
                  <a:srgbClr val="000000"/>
                </a:solidFill>
              </a:endParaRPr>
            </a:p>
            <a:p>
              <a:pPr algn="r"/>
              <a:endParaRPr kumimoji="0" lang="en-US" altLang="ja-JP" sz="1600">
                <a:solidFill>
                  <a:srgbClr val="000000"/>
                </a:solidFill>
              </a:endParaRPr>
            </a:p>
            <a:p>
              <a:pPr algn="r"/>
              <a:endParaRPr kumimoji="0" lang="en-US" altLang="ja-JP" sz="1600">
                <a:solidFill>
                  <a:srgbClr val="000000"/>
                </a:solidFill>
              </a:endParaRPr>
            </a:p>
            <a:p>
              <a:pPr algn="r"/>
              <a:endParaRPr kumimoji="0" lang="en-US" altLang="ja-JP" sz="1600">
                <a:solidFill>
                  <a:srgbClr val="000000"/>
                </a:solidFill>
              </a:endParaRPr>
            </a:p>
            <a:p>
              <a:pPr algn="r"/>
              <a:r>
                <a:rPr kumimoji="0" lang="en-US" altLang="ja-JP" sz="1600">
                  <a:solidFill>
                    <a:srgbClr val="000000"/>
                  </a:solidFill>
                </a:rPr>
                <a:t>Site requirements</a:t>
              </a:r>
            </a:p>
            <a:p>
              <a:pPr algn="r"/>
              <a:endParaRPr kumimoji="0" lang="en-US" altLang="ja-JP" sz="1600">
                <a:solidFill>
                  <a:srgbClr val="000000"/>
                </a:solidFill>
              </a:endParaRPr>
            </a:p>
            <a:p>
              <a:pPr algn="r"/>
              <a:endParaRPr kumimoji="0" lang="en-US" altLang="ja-JP" sz="1600">
                <a:solidFill>
                  <a:srgbClr val="000000"/>
                </a:solidFill>
              </a:endParaRPr>
            </a:p>
            <a:p>
              <a:pPr algn="r"/>
              <a:r>
                <a:rPr kumimoji="0" lang="en-US" altLang="ja-JP" sz="1600">
                  <a:solidFill>
                    <a:srgbClr val="000000"/>
                  </a:solidFill>
                </a:rPr>
                <a:t>Project Schedule</a:t>
              </a:r>
            </a:p>
            <a:p>
              <a:pPr algn="r"/>
              <a:endParaRPr kumimoji="0" lang="en-US" altLang="ja-JP" sz="1600">
                <a:solidFill>
                  <a:srgbClr val="000000"/>
                </a:solidFill>
              </a:endParaRPr>
            </a:p>
            <a:p>
              <a:r>
                <a:rPr kumimoji="0" lang="en-US" altLang="ja-JP" sz="1600">
                  <a:solidFill>
                    <a:srgbClr val="000000"/>
                  </a:solidFill>
                </a:rPr>
                <a:t>Remaining Technical activities</a:t>
              </a:r>
            </a:p>
            <a:p>
              <a:pPr algn="r"/>
              <a:endParaRPr kumimoji="0" lang="en-US" sz="1600">
                <a:solidFill>
                  <a:srgbClr val="000000"/>
                </a:solidFill>
              </a:endParaRPr>
            </a:p>
          </p:txBody>
        </p:sp>
      </p:grpSp>
      <p:sp>
        <p:nvSpPr>
          <p:cNvPr id="91143" name="日付プレースホルダ 2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91144" name="スライド番号プレースホルダ 2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40DF9C-0213-E940-8C89-D6555FFFFFED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47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91145" name="フッター プレースホルダ 2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SCRF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911225"/>
            <a:ext cx="8486775" cy="5546725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r>
              <a:rPr lang="en-US" sz="5600" dirty="0" smtClean="0"/>
              <a:t>Take credit for progress towards globally distributed mass-production</a:t>
            </a:r>
          </a:p>
          <a:p>
            <a:pPr lvl="1">
              <a:defRPr/>
            </a:pPr>
            <a:r>
              <a:rPr lang="en-US" sz="5600" dirty="0" smtClean="0"/>
              <a:t>Mass production </a:t>
            </a:r>
          </a:p>
          <a:p>
            <a:pPr lvl="1">
              <a:defRPr/>
            </a:pPr>
            <a:r>
              <a:rPr lang="en-US" sz="5600" dirty="0" smtClean="0"/>
              <a:t>SCRF cost estimate</a:t>
            </a:r>
          </a:p>
          <a:p>
            <a:pPr lvl="1">
              <a:defRPr/>
            </a:pPr>
            <a:r>
              <a:rPr lang="en-US" sz="5600" dirty="0" smtClean="0"/>
              <a:t>a political goal (technology existed in 2002)</a:t>
            </a:r>
          </a:p>
          <a:p>
            <a:pPr>
              <a:defRPr/>
            </a:pPr>
            <a:r>
              <a:rPr lang="en-US" sz="5600" dirty="0" smtClean="0"/>
              <a:t>Industrial model and in-kind contribution </a:t>
            </a:r>
            <a:r>
              <a:rPr lang="en-US" sz="5600" dirty="0" err="1" smtClean="0"/>
              <a:t>model(s</a:t>
            </a:r>
            <a:r>
              <a:rPr lang="en-US" sz="5600" dirty="0" smtClean="0"/>
              <a:t>)</a:t>
            </a:r>
          </a:p>
          <a:p>
            <a:pPr>
              <a:defRPr/>
            </a:pPr>
            <a:r>
              <a:rPr lang="en-US" sz="5600" dirty="0" smtClean="0"/>
              <a:t>Cost estimation</a:t>
            </a:r>
          </a:p>
          <a:p>
            <a:pPr lvl="1">
              <a:defRPr/>
            </a:pPr>
            <a:r>
              <a:rPr lang="en-US" sz="5600" dirty="0" smtClean="0"/>
              <a:t>XFEL numbers and experience</a:t>
            </a:r>
          </a:p>
          <a:p>
            <a:pPr lvl="1">
              <a:defRPr/>
            </a:pPr>
            <a:r>
              <a:rPr lang="en-US" sz="5600" dirty="0" smtClean="0"/>
              <a:t>US estimate possible (industrial study on 50 cavities)</a:t>
            </a:r>
          </a:p>
          <a:p>
            <a:pPr lvl="1">
              <a:defRPr/>
            </a:pPr>
            <a:r>
              <a:rPr lang="en-US" sz="5600" dirty="0" smtClean="0"/>
              <a:t>KEK [upper limit?] (IS on 10 </a:t>
            </a:r>
            <a:r>
              <a:rPr lang="en-US" sz="5600" dirty="0" err="1" smtClean="0"/>
              <a:t>cavs</a:t>
            </a:r>
            <a:r>
              <a:rPr lang="en-US" sz="5600" dirty="0" smtClean="0"/>
              <a:t>)</a:t>
            </a:r>
          </a:p>
          <a:p>
            <a:pPr lvl="2">
              <a:defRPr/>
            </a:pPr>
            <a:r>
              <a:rPr lang="en-US" sz="4000" dirty="0" smtClean="0"/>
              <a:t>paper study, including internal KEK input</a:t>
            </a:r>
          </a:p>
          <a:p>
            <a:pPr lvl="1">
              <a:defRPr/>
            </a:pPr>
            <a:r>
              <a:rPr lang="en-US" sz="5600" dirty="0" smtClean="0"/>
              <a:t>What more do we expect (is planned) &gt;2012</a:t>
            </a:r>
          </a:p>
          <a:p>
            <a:pPr>
              <a:defRPr/>
            </a:pPr>
            <a:r>
              <a:rPr lang="en-US" sz="5600" dirty="0" smtClean="0"/>
              <a:t>Design issues (ADI)</a:t>
            </a:r>
          </a:p>
          <a:p>
            <a:pPr lvl="1">
              <a:defRPr/>
            </a:pPr>
            <a:r>
              <a:rPr lang="en-US" sz="5600" dirty="0" smtClean="0"/>
              <a:t>Specification on average accelerating gradient</a:t>
            </a:r>
          </a:p>
          <a:p>
            <a:pPr lvl="1">
              <a:defRPr/>
            </a:pPr>
            <a:r>
              <a:rPr lang="en-US" sz="5600" dirty="0" smtClean="0"/>
              <a:t>Supported by global cavities results and ‘yield model’</a:t>
            </a:r>
          </a:p>
          <a:p>
            <a:pPr lvl="1">
              <a:defRPr/>
            </a:pPr>
            <a:r>
              <a:rPr lang="en-US" sz="5600" dirty="0" smtClean="0"/>
              <a:t>tightly coupled to performance specification for main linac as a whole (beam dynamics constraints)</a:t>
            </a:r>
          </a:p>
          <a:p>
            <a:pPr lvl="1">
              <a:defRPr/>
            </a:pPr>
            <a:r>
              <a:rPr lang="en-US" sz="5600" dirty="0" smtClean="0"/>
              <a:t>2010 deliverable</a:t>
            </a:r>
          </a:p>
          <a:p>
            <a:pPr>
              <a:defRPr/>
            </a:pPr>
            <a:r>
              <a:rPr lang="en-US" sz="5600" dirty="0" smtClean="0"/>
              <a:t>HLRF (single-tunnel solutions)</a:t>
            </a:r>
          </a:p>
          <a:p>
            <a:pPr lvl="1">
              <a:defRPr/>
            </a:pPr>
            <a:r>
              <a:rPr lang="en-US" sz="5600" dirty="0" smtClean="0"/>
              <a:t>Specific to change control  </a:t>
            </a:r>
            <a:r>
              <a:rPr lang="en-US" sz="5600" dirty="0" err="1" smtClean="0">
                <a:sym typeface="Wingdings"/>
              </a:rPr>
              <a:t></a:t>
            </a:r>
            <a:r>
              <a:rPr lang="en-US" sz="5600" dirty="0" smtClean="0">
                <a:sym typeface="Wingdings"/>
              </a:rPr>
              <a:t> </a:t>
            </a:r>
            <a:r>
              <a:rPr lang="en-US" sz="5600" i="1" dirty="0" smtClean="0">
                <a:sym typeface="Wingdings"/>
              </a:rPr>
              <a:t>acceptance criteria for KCS / DRFS</a:t>
            </a:r>
          </a:p>
          <a:p>
            <a:pPr lvl="1">
              <a:defRPr/>
            </a:pPr>
            <a:r>
              <a:rPr lang="en-US" sz="5600" dirty="0" smtClean="0">
                <a:sym typeface="Wingdings"/>
              </a:rPr>
              <a:t>Two solutions would remain (site dependent)</a:t>
            </a:r>
          </a:p>
          <a:p>
            <a:pPr>
              <a:defRPr/>
            </a:pPr>
            <a:r>
              <a:rPr lang="en-US" sz="5600" dirty="0" smtClean="0">
                <a:sym typeface="Wingdings"/>
              </a:rPr>
              <a:t>Cryomodule results (S1) and systems tests (S2)</a:t>
            </a:r>
          </a:p>
          <a:p>
            <a:pPr lvl="1">
              <a:defRPr/>
            </a:pPr>
            <a:r>
              <a:rPr lang="en-US" sz="5600" dirty="0" smtClean="0">
                <a:sym typeface="Wingdings"/>
              </a:rPr>
              <a:t>achievements for 2012 – and relevance</a:t>
            </a:r>
          </a:p>
          <a:p>
            <a:pPr lvl="1">
              <a:defRPr/>
            </a:pPr>
            <a:r>
              <a:rPr lang="en-US" sz="5600" dirty="0" smtClean="0">
                <a:sym typeface="Wingdings"/>
              </a:rPr>
              <a:t>beyond 2012, and risk.</a:t>
            </a:r>
          </a:p>
          <a:p>
            <a:pPr>
              <a:buFontTx/>
              <a:buNone/>
              <a:defRPr/>
            </a:pPr>
            <a:endParaRPr lang="en-US" sz="5600" dirty="0" smtClean="0">
              <a:sym typeface="Wingdings"/>
            </a:endParaRPr>
          </a:p>
          <a:p>
            <a:pPr>
              <a:defRPr/>
            </a:pPr>
            <a:r>
              <a:rPr lang="en-US" sz="5600" dirty="0" smtClean="0">
                <a:sym typeface="Wingdings"/>
              </a:rPr>
              <a:t>“Two site” design proposal - how to include in TDR</a:t>
            </a:r>
          </a:p>
          <a:p>
            <a:pPr lvl="1">
              <a:defRPr/>
            </a:pPr>
            <a:r>
              <a:rPr lang="en-US" sz="5600" dirty="0" smtClean="0">
                <a:sym typeface="Wingdings"/>
              </a:rPr>
              <a:t>and the cost estimate</a:t>
            </a:r>
            <a:endParaRPr lang="en-US" sz="5600" dirty="0" smtClean="0"/>
          </a:p>
          <a:p>
            <a:pPr lvl="1">
              <a:defRPr/>
            </a:pPr>
            <a:endParaRPr lang="en-US" sz="2800" dirty="0" smtClean="0"/>
          </a:p>
          <a:p>
            <a:pPr>
              <a:defRPr/>
            </a:pPr>
            <a:endParaRPr lang="en-US" sz="3200" dirty="0" smtClean="0"/>
          </a:p>
          <a:p>
            <a:pPr>
              <a:defRPr/>
            </a:pPr>
            <a:endParaRPr lang="en-US" sz="3200" dirty="0" smtClean="0"/>
          </a:p>
          <a:p>
            <a:pPr>
              <a:defRPr/>
            </a:pPr>
            <a:endParaRPr lang="en-US" sz="3200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9318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93189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C913CF-D6C7-D241-9DAC-0AC98DA735BA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48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93190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543800" cy="914400"/>
          </a:xfrm>
        </p:spPr>
        <p:txBody>
          <a:bodyPr/>
          <a:lstStyle/>
          <a:p>
            <a:r>
              <a:rPr kumimoji="0" lang="en-US" altLang="ja-JP" b="1" smtClean="0"/>
              <a:t>What we need to study in TDP-2</a:t>
            </a:r>
            <a:endParaRPr kumimoji="0" lang="ja-JP" altLang="en-US" b="1" smtClean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457200" y="2819400"/>
          <a:ext cx="8382000" cy="3200400"/>
        </p:xfrm>
        <a:graphic>
          <a:graphicData uri="http://schemas.openxmlformats.org/drawingml/2006/table">
            <a:tbl>
              <a:tblPr/>
              <a:tblGrid>
                <a:gridCol w="1905000"/>
                <a:gridCol w="1600200"/>
                <a:gridCol w="2514600"/>
                <a:gridCol w="2362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RDR/SB2009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Re-optimization required with cautious, systematic design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R&amp;D goal: S0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35 (&gt; 90%) 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   35 MV/m (&gt; 90 %)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1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Keep it, and forward looking</a:t>
                      </a:r>
                      <a:endParaRPr kumimoji="1" lang="ja-JP" altLang="en-US" sz="1800" b="0" i="1" u="none" strike="noStrike" cap="none" normalizeH="0" baseline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         S1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 (w/o beam)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31.5 in av.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need: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&gt;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31.5 in av.,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to be further optimized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31.5 in av.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         S2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(w/ beam acc.)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31.5 in av.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&gt;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31.5 in av.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31.5 in av.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ILC: operational gradient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31.5 in av.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31.5 in av.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(+/- 10 ~ 20 %)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or: &lt;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31.5 in av,, to be further optimized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6289" name="テキスト ボックス 7"/>
          <p:cNvSpPr txBox="1">
            <a:spLocks noChangeArrowheads="1"/>
          </p:cNvSpPr>
          <p:nvPr/>
        </p:nvSpPr>
        <p:spPr bwMode="auto">
          <a:xfrm>
            <a:off x="457200" y="838200"/>
            <a:ext cx="8382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/>
              <a:t>- Balance between R&amp;D target values and Operational parameters</a:t>
            </a:r>
          </a:p>
          <a:p>
            <a:r>
              <a:rPr kumimoji="0" lang="en-US" altLang="ja-JP" sz="2000"/>
              <a:t>Will be reviewed after S1 experience</a:t>
            </a:r>
          </a:p>
          <a:p>
            <a:pPr>
              <a:buFontTx/>
              <a:buChar char="-"/>
            </a:pPr>
            <a:r>
              <a:rPr kumimoji="0" lang="en-US" altLang="ja-JP" sz="2000"/>
              <a:t>System design should require reasonable margin for the individual component and the system operation </a:t>
            </a:r>
          </a:p>
          <a:p>
            <a:endParaRPr kumimoji="0" lang="en-US" altLang="ja-JP" sz="2000"/>
          </a:p>
          <a:p>
            <a:r>
              <a:rPr kumimoji="0" lang="en-US" altLang="ja-JP" sz="2000">
                <a:solidFill>
                  <a:srgbClr val="3366FF"/>
                </a:solidFill>
              </a:rPr>
              <a:t>  </a:t>
            </a:r>
            <a:r>
              <a:rPr kumimoji="0" lang="en-US" altLang="ja-JP" sz="2000" b="1">
                <a:solidFill>
                  <a:srgbClr val="3366FF"/>
                </a:solidFill>
              </a:rPr>
              <a:t>S1 (~ Component performance)   </a:t>
            </a:r>
            <a:r>
              <a:rPr kumimoji="0" lang="en-US" altLang="ja-JP" sz="2000" b="1">
                <a:solidFill>
                  <a:srgbClr val="FF0000"/>
                </a:solidFill>
              </a:rPr>
              <a:t>&gt;</a:t>
            </a:r>
            <a:r>
              <a:rPr kumimoji="0" lang="en-US" altLang="ja-JP" sz="2000" b="1">
                <a:solidFill>
                  <a:srgbClr val="3366FF"/>
                </a:solidFill>
              </a:rPr>
              <a:t>  ILC-Acc. Operational Gradient</a:t>
            </a:r>
          </a:p>
        </p:txBody>
      </p:sp>
      <p:sp>
        <p:nvSpPr>
          <p:cNvPr id="96290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96291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0BA226-8202-4547-BC5F-E2D838CBD706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49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96292" name="フッター プレースホルダ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708025" y="1447800"/>
          <a:ext cx="8207375" cy="4184714"/>
        </p:xfrm>
        <a:graphic>
          <a:graphicData uri="http://schemas.openxmlformats.org/drawingml/2006/table">
            <a:tbl>
              <a:tblPr/>
              <a:tblGrid>
                <a:gridCol w="2722563"/>
                <a:gridCol w="473075"/>
                <a:gridCol w="579437"/>
                <a:gridCol w="444500"/>
                <a:gridCol w="458788"/>
                <a:gridCol w="498475"/>
                <a:gridCol w="438150"/>
                <a:gridCol w="587375"/>
                <a:gridCol w="1012825"/>
                <a:gridCol w="992187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v.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to 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start in 2013</a:t>
                      </a: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4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5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5E1293-8AB0-C94F-82E6-C341390626ED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6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7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48" name="山形 8"/>
          <p:cNvSpPr>
            <a:spLocks noChangeArrowheads="1"/>
          </p:cNvSpPr>
          <p:nvPr/>
        </p:nvSpPr>
        <p:spPr bwMode="auto">
          <a:xfrm>
            <a:off x="76200" y="25908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kumimoji="0" lang="en-US" altLang="ja-JP" b="1" dirty="0" smtClean="0">
                <a:ea typeface="ＭＳ Ｐゴシック" pitchFamily="-106" charset="-128"/>
              </a:rPr>
              <a:t>A Proposal for Cavity Gradient </a:t>
            </a:r>
            <a:endParaRPr kumimoji="0" lang="ja-JP" altLang="en-US" b="1" dirty="0" smtClean="0">
              <a:ea typeface="ＭＳ Ｐゴシック" pitchFamily="-106" charset="-128"/>
            </a:endParaRPr>
          </a:p>
        </p:txBody>
      </p:sp>
      <p:sp>
        <p:nvSpPr>
          <p:cNvPr id="13315" name="コンテンツ プレースホルダ 6"/>
          <p:cNvSpPr>
            <a:spLocks noGrp="1"/>
          </p:cNvSpPr>
          <p:nvPr>
            <p:ph idx="1"/>
          </p:nvPr>
        </p:nvSpPr>
        <p:spPr>
          <a:xfrm>
            <a:off x="273050" y="841375"/>
            <a:ext cx="8577263" cy="5476875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kumimoji="0" lang="en-US" altLang="ja-JP" dirty="0" smtClean="0">
                <a:ea typeface="ＭＳ Ｐゴシック" pitchFamily="-106" charset="-128"/>
              </a:rPr>
              <a:t>Appropriate balance should be re-considered b/w </a:t>
            </a: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R&amp;D stage and Project stage</a:t>
            </a: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Components and Accelerator System Operation</a:t>
            </a:r>
          </a:p>
          <a:p>
            <a:pPr>
              <a:defRPr/>
            </a:pPr>
            <a:endParaRPr kumimoji="0" lang="en-US" altLang="ja-JP" dirty="0" smtClean="0">
              <a:ea typeface="ＭＳ Ｐゴシック" pitchFamily="-106" charset="-128"/>
            </a:endParaRPr>
          </a:p>
          <a:p>
            <a:pPr>
              <a:defRPr/>
            </a:pPr>
            <a:r>
              <a:rPr kumimoji="0" lang="en-US" altLang="ja-JP" dirty="0" smtClean="0">
                <a:ea typeface="ＭＳ Ｐゴシック" pitchFamily="-106" charset="-128"/>
              </a:rPr>
              <a:t>A new guideline toward TDP-2 and TDR</a:t>
            </a: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R&amp;D Goal for Cavity Gradient (unchanged) : 35 MV/</a:t>
            </a:r>
            <a:r>
              <a:rPr lang="en-US" altLang="ja-JP" dirty="0" err="1" smtClean="0">
                <a:ea typeface="ＭＳ Ｐゴシック" pitchFamily="-106" charset="-128"/>
              </a:rPr>
              <a:t>m</a:t>
            </a:r>
            <a:r>
              <a:rPr lang="en-US" altLang="ja-JP" dirty="0" smtClean="0">
                <a:ea typeface="ＭＳ Ｐゴシック" pitchFamily="-106" charset="-128"/>
              </a:rPr>
              <a:t> (@ 90 % yield) </a:t>
            </a: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Guideline for System Engineering to be updated </a:t>
            </a:r>
          </a:p>
          <a:p>
            <a:pPr lvl="2">
              <a:defRPr/>
            </a:pPr>
            <a:r>
              <a:rPr lang="en-US" altLang="ja-JP" dirty="0" smtClean="0">
                <a:ea typeface="ＭＳ Ｐゴシック" pitchFamily="-106" charset="-128"/>
              </a:rPr>
              <a:t>with allowing gradient spread </a:t>
            </a:r>
          </a:p>
          <a:p>
            <a:pPr>
              <a:defRPr/>
            </a:pPr>
            <a:endParaRPr kumimoji="0" lang="en-US" altLang="ja-JP" dirty="0" smtClean="0">
              <a:ea typeface="ＭＳ Ｐゴシック" pitchFamily="-106" charset="-128"/>
            </a:endParaRP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G </a:t>
            </a:r>
            <a:r>
              <a:rPr lang="en-US" altLang="ja-JP" baseline="-25000" dirty="0" smtClean="0">
                <a:ea typeface="ＭＳ Ｐゴシック" pitchFamily="-106" charset="-128"/>
              </a:rPr>
              <a:t>Cavity</a:t>
            </a:r>
            <a:r>
              <a:rPr lang="en-US" altLang="ja-JP" dirty="0" smtClean="0">
                <a:ea typeface="ＭＳ Ｐゴシック" pitchFamily="-106" charset="-128"/>
              </a:rPr>
              <a:t>	</a:t>
            </a:r>
            <a:r>
              <a:rPr lang="en-US" altLang="ja-JP" dirty="0" smtClean="0">
                <a:solidFill>
                  <a:srgbClr val="3366FF"/>
                </a:solidFill>
                <a:ea typeface="ＭＳ Ｐゴシック" pitchFamily="-106" charset="-128"/>
              </a:rPr>
              <a:t>      &gt;  G</a:t>
            </a:r>
            <a:r>
              <a:rPr lang="en-US" altLang="ja-JP" baseline="-25000" dirty="0" smtClean="0">
                <a:solidFill>
                  <a:srgbClr val="3366FF"/>
                </a:solidFill>
                <a:ea typeface="ＭＳ Ｐゴシック" pitchFamily="-106" charset="-128"/>
              </a:rPr>
              <a:t> </a:t>
            </a:r>
            <a:r>
              <a:rPr lang="en-US" altLang="ja-JP" baseline="-25000" dirty="0" err="1" smtClean="0">
                <a:solidFill>
                  <a:srgbClr val="3366FF"/>
                </a:solidFill>
                <a:ea typeface="ＭＳ Ｐゴシック" pitchFamily="-106" charset="-128"/>
              </a:rPr>
              <a:t>Cryomodule</a:t>
            </a:r>
            <a:r>
              <a:rPr lang="en-US" altLang="ja-JP" baseline="-25000" dirty="0" smtClean="0">
                <a:solidFill>
                  <a:srgbClr val="3366FF"/>
                </a:solidFill>
                <a:ea typeface="ＭＳ Ｐゴシック" pitchFamily="-106" charset="-128"/>
              </a:rPr>
              <a:t>       </a:t>
            </a:r>
            <a:r>
              <a:rPr lang="en-US" altLang="ja-JP" dirty="0" smtClean="0">
                <a:ea typeface="ＭＳ Ｐゴシック" pitchFamily="-106" charset="-128"/>
              </a:rPr>
              <a:t>&gt;  G </a:t>
            </a:r>
            <a:r>
              <a:rPr lang="en-US" altLang="ja-JP" baseline="-25000" dirty="0" smtClean="0">
                <a:ea typeface="ＭＳ Ｐゴシック" pitchFamily="-106" charset="-128"/>
              </a:rPr>
              <a:t>ILC-operation</a:t>
            </a: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&lt;35 MV/</a:t>
            </a:r>
            <a:r>
              <a:rPr lang="en-US" altLang="ja-JP" dirty="0" err="1" smtClean="0">
                <a:ea typeface="ＭＳ Ｐゴシック" pitchFamily="-106" charset="-128"/>
              </a:rPr>
              <a:t>m</a:t>
            </a:r>
            <a:r>
              <a:rPr lang="en-US" altLang="ja-JP" dirty="0" smtClean="0">
                <a:ea typeface="ＭＳ Ｐゴシック" pitchFamily="-106" charset="-128"/>
              </a:rPr>
              <a:t>&gt;     :  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-106" charset="-128"/>
              </a:rPr>
              <a:t>&lt;33 MV/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-106" charset="-128"/>
              </a:rPr>
              <a:t>m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-106" charset="-128"/>
              </a:rPr>
              <a:t>&gt;   </a:t>
            </a:r>
            <a:r>
              <a:rPr lang="en-US" altLang="ja-JP" dirty="0" smtClean="0">
                <a:ea typeface="ＭＳ Ｐゴシック" pitchFamily="-106" charset="-128"/>
              </a:rPr>
              <a:t>:   &lt;31.5 MV/</a:t>
            </a:r>
            <a:r>
              <a:rPr lang="en-US" altLang="ja-JP" dirty="0" err="1" smtClean="0">
                <a:ea typeface="ＭＳ Ｐゴシック" pitchFamily="-106" charset="-128"/>
              </a:rPr>
              <a:t>m</a:t>
            </a:r>
            <a:r>
              <a:rPr lang="en-US" altLang="ja-JP" dirty="0" smtClean="0">
                <a:ea typeface="ＭＳ Ｐゴシック" pitchFamily="-106" charset="-128"/>
              </a:rPr>
              <a:t>&gt;  </a:t>
            </a:r>
          </a:p>
          <a:p>
            <a:pPr lvl="1">
              <a:buFontTx/>
              <a:buNone/>
              <a:defRPr/>
            </a:pPr>
            <a:r>
              <a:rPr lang="en-US" altLang="ja-JP" dirty="0" smtClean="0">
                <a:ea typeface="ＭＳ Ｐゴシック" pitchFamily="-106" charset="-128"/>
              </a:rPr>
              <a:t>  </a:t>
            </a:r>
          </a:p>
          <a:p>
            <a:pPr>
              <a:defRPr/>
            </a:pPr>
            <a:r>
              <a:rPr kumimoji="0" lang="en-US" altLang="ja-JP" dirty="0" smtClean="0">
                <a:solidFill>
                  <a:schemeClr val="tx1"/>
                </a:solidFill>
                <a:ea typeface="ＭＳ Ｐゴシック" pitchFamily="-106" charset="-128"/>
              </a:rPr>
              <a:t>Our homework</a:t>
            </a:r>
          </a:p>
          <a:p>
            <a:pPr lvl="1">
              <a:defRPr/>
            </a:pPr>
            <a:r>
              <a:rPr lang="en-US" altLang="ja-JP" dirty="0" smtClean="0">
                <a:solidFill>
                  <a:srgbClr val="3366FF"/>
                </a:solidFill>
                <a:ea typeface="ＭＳ Ｐゴシック" pitchFamily="-106" charset="-128"/>
              </a:rPr>
              <a:t>How much gradient spread to be allowed? </a:t>
            </a:r>
          </a:p>
          <a:p>
            <a:pPr lvl="2">
              <a:defRPr/>
            </a:pPr>
            <a:r>
              <a:rPr kumimoji="0" lang="en-US" altLang="ja-JP" dirty="0" smtClean="0">
                <a:ea typeface="ＭＳ Ｐゴシック" pitchFamily="-106" charset="-128"/>
              </a:rPr>
              <a:t>To be optimized within 10 – 20 % in balance of RF distribution efficiency</a:t>
            </a:r>
          </a:p>
          <a:p>
            <a:pPr lvl="2">
              <a:buFontTx/>
              <a:buNone/>
              <a:defRPr/>
            </a:pPr>
            <a:endParaRPr kumimoji="0" lang="en-US" altLang="ja-JP" dirty="0" smtClean="0">
              <a:ea typeface="ＭＳ Ｐゴシック" pitchFamily="-106" charset="-128"/>
            </a:endParaRPr>
          </a:p>
          <a:p>
            <a:pPr lvl="1">
              <a:defRPr/>
            </a:pPr>
            <a:r>
              <a:rPr lang="en-US" altLang="ja-JP" dirty="0" smtClean="0">
                <a:solidFill>
                  <a:srgbClr val="3366FF"/>
                </a:solidFill>
                <a:ea typeface="ＭＳ Ｐゴシック" pitchFamily="-106" charset="-128"/>
              </a:rPr>
              <a:t>Can we </a:t>
            </a:r>
            <a:r>
              <a:rPr lang="en-US" altLang="ja-JP" dirty="0" err="1" smtClean="0">
                <a:solidFill>
                  <a:srgbClr val="3366FF"/>
                </a:solidFill>
                <a:ea typeface="ＭＳ Ｐゴシック" pitchFamily="-106" charset="-128"/>
              </a:rPr>
              <a:t>justfy</a:t>
            </a:r>
            <a:r>
              <a:rPr lang="en-US" altLang="ja-JP" dirty="0" smtClean="0">
                <a:solidFill>
                  <a:srgbClr val="3366FF"/>
                </a:solidFill>
                <a:ea typeface="ＭＳ Ｐゴシック" pitchFamily="-106" charset="-128"/>
              </a:rPr>
              <a:t> the above operational margins? </a:t>
            </a:r>
          </a:p>
          <a:p>
            <a:pPr lvl="2">
              <a:defRPr/>
            </a:pPr>
            <a:r>
              <a:rPr kumimoji="0" lang="en-US" altLang="ja-JP" dirty="0" smtClean="0">
                <a:solidFill>
                  <a:srgbClr val="FF0000"/>
                </a:solidFill>
                <a:ea typeface="ＭＳ Ｐゴシック" pitchFamily="-106" charset="-128"/>
              </a:rPr>
              <a:t>~ 5 % </a:t>
            </a:r>
            <a:r>
              <a:rPr kumimoji="0" lang="en-US" altLang="ja-JP" dirty="0" smtClean="0">
                <a:ea typeface="ＭＳ Ｐゴシック" pitchFamily="-106" charset="-128"/>
              </a:rPr>
              <a:t>in Cavity (itself) operational margin in </a:t>
            </a:r>
            <a:r>
              <a:rPr kumimoji="0" lang="en-US" altLang="ja-JP" dirty="0" err="1" smtClean="0">
                <a:ea typeface="ＭＳ Ｐゴシック" pitchFamily="-106" charset="-128"/>
              </a:rPr>
              <a:t>cryomodule</a:t>
            </a:r>
            <a:r>
              <a:rPr kumimoji="0" lang="en-US" altLang="ja-JP" dirty="0" smtClean="0">
                <a:ea typeface="ＭＳ Ｐゴシック" pitchFamily="-106" charset="-128"/>
              </a:rPr>
              <a:t> operation </a:t>
            </a:r>
          </a:p>
          <a:p>
            <a:pPr lvl="3">
              <a:defRPr/>
            </a:pPr>
            <a:r>
              <a:rPr kumimoji="0" lang="en-US" altLang="ja-JP" dirty="0" smtClean="0">
                <a:ea typeface="ＭＳ Ｐゴシック" pitchFamily="-106" charset="-128"/>
              </a:rPr>
              <a:t>To prevent excessive field/field-emission/cryogenics-load and quench  </a:t>
            </a:r>
          </a:p>
          <a:p>
            <a:pPr lvl="2">
              <a:defRPr/>
            </a:pPr>
            <a:r>
              <a:rPr kumimoji="0" lang="en-US" altLang="ja-JP" dirty="0" smtClean="0">
                <a:solidFill>
                  <a:srgbClr val="FF0000"/>
                </a:solidFill>
                <a:ea typeface="ＭＳ Ｐゴシック" pitchFamily="-106" charset="-128"/>
              </a:rPr>
              <a:t>~ 5 % </a:t>
            </a:r>
            <a:r>
              <a:rPr kumimoji="0" lang="en-US" altLang="ja-JP" dirty="0" smtClean="0">
                <a:ea typeface="ＭＳ Ｐゴシック" pitchFamily="-106" charset="-128"/>
              </a:rPr>
              <a:t>in LLRF/HLRF and beam tune-ability and operational margin or overhead </a:t>
            </a:r>
          </a:p>
          <a:p>
            <a:pPr lvl="3">
              <a:defRPr/>
            </a:pPr>
            <a:r>
              <a:rPr kumimoji="0" lang="en-US" altLang="ja-JP" dirty="0" smtClean="0">
                <a:ea typeface="ＭＳ Ｐゴシック" pitchFamily="-106" charset="-128"/>
              </a:rPr>
              <a:t>We shall learn FLASH/NML/STF progress in TDP-2 </a:t>
            </a:r>
          </a:p>
        </p:txBody>
      </p:sp>
      <p:sp>
        <p:nvSpPr>
          <p:cNvPr id="97284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97285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609975" y="6388100"/>
            <a:ext cx="1581150" cy="457200"/>
          </a:xfrm>
          <a:noFill/>
        </p:spPr>
        <p:txBody>
          <a:bodyPr/>
          <a:lstStyle/>
          <a:p>
            <a:pPr algn="r"/>
            <a:r>
              <a:rPr lang="en-US" altLang="ja-JP" sz="1400" smtClean="0">
                <a:solidFill>
                  <a:schemeClr val="tx1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ILC-PAC: SCRF Report </a:t>
            </a:r>
            <a:endParaRPr lang="en-US" altLang="ja-JP" sz="1400">
              <a:solidFill>
                <a:schemeClr val="tx1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7286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/>
          <a:p>
            <a:pPr algn="ctr"/>
            <a:fld id="{B468D9DA-4B84-8B48-904A-D6C451B5D436}" type="slidenum">
              <a:rPr lang="en-US" altLang="ja-JP" sz="1600" b="1">
                <a:solidFill>
                  <a:srgbClr val="23346C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 algn="ctr"/>
              <a:t>50</a:t>
            </a:fld>
            <a:endParaRPr lang="en-US" altLang="ja-JP" sz="1600" b="1">
              <a:solidFill>
                <a:srgbClr val="23346C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97287" name="メモ 6"/>
          <p:cNvSpPr>
            <a:spLocks noChangeArrowheads="1"/>
          </p:cNvSpPr>
          <p:nvPr/>
        </p:nvSpPr>
        <p:spPr bwMode="auto">
          <a:xfrm>
            <a:off x="273050" y="2959100"/>
            <a:ext cx="8185150" cy="836613"/>
          </a:xfrm>
          <a:prstGeom prst="foldedCorner">
            <a:avLst>
              <a:gd name="adj" fmla="val 16667"/>
            </a:avLst>
          </a:prstGeom>
          <a:solidFill>
            <a:srgbClr val="FFFF00">
              <a:alpha val="18039"/>
            </a:srgb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ja-JP" dirty="0" smtClean="0"/>
              <a:t>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 </a:t>
            </a:r>
            <a:br>
              <a:rPr lang="en-US" altLang="ja-JP" dirty="0" smtClean="0"/>
            </a:br>
            <a:r>
              <a:rPr lang="en-US" altLang="ja-JP" sz="3111" dirty="0" smtClean="0"/>
              <a:t>announced, May 3, 2010</a:t>
            </a:r>
            <a:endParaRPr lang="ja-JP" altLang="en-US" sz="3111" dirty="0"/>
          </a:p>
        </p:txBody>
      </p:sp>
      <p:sp>
        <p:nvSpPr>
          <p:cNvPr id="98307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Date: Sept. 7 – 10, 2010</a:t>
            </a:r>
          </a:p>
          <a:p>
            <a:r>
              <a:rPr lang="en-US" altLang="ja-JP" dirty="0" smtClean="0"/>
              <a:t>Place: KEK</a:t>
            </a:r>
          </a:p>
          <a:p>
            <a:r>
              <a:rPr lang="en-US" altLang="ja-JP" dirty="0" smtClean="0"/>
              <a:t>Subjects: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Single tunnel HLRF systems (Sept. 7 – 8) 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Accelerating gradient (Sept. 9-10) </a:t>
            </a:r>
          </a:p>
          <a:p>
            <a:r>
              <a:rPr lang="en-US" altLang="ja-JP" dirty="0" smtClean="0"/>
              <a:t>Announcement</a:t>
            </a:r>
          </a:p>
          <a:p>
            <a:pPr lvl="1"/>
            <a:r>
              <a:rPr lang="en-US" altLang="ja-JP" dirty="0" smtClean="0"/>
              <a:t>Distributed to GDE mailing list including physics/detector executive members, </a:t>
            </a:r>
          </a:p>
          <a:p>
            <a:r>
              <a:rPr lang="en-US" altLang="ja-JP" dirty="0" smtClean="0"/>
              <a:t>URL and </a:t>
            </a:r>
            <a:r>
              <a:rPr lang="en-US" altLang="ja-JP" dirty="0" err="1" smtClean="0"/>
              <a:t>Indico</a:t>
            </a:r>
            <a:r>
              <a:rPr lang="en-US" altLang="ja-JP" dirty="0" smtClean="0"/>
              <a:t> Agenda including registration</a:t>
            </a:r>
          </a:p>
          <a:p>
            <a:pPr lvl="1"/>
            <a:r>
              <a:rPr lang="en-US" altLang="ja-JP" dirty="0" smtClean="0"/>
              <a:t>To be prepared in cooperation with GDE secretariat and KEK LC-office, </a:t>
            </a:r>
            <a:endParaRPr lang="ja-JP" altLang="en-US" dirty="0" smtClean="0"/>
          </a:p>
        </p:txBody>
      </p:sp>
      <p:sp>
        <p:nvSpPr>
          <p:cNvPr id="9830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98309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DB8886-EB76-6943-8222-A4FDB37526AC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51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98310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Single Tunnel HLRF</a:t>
            </a:r>
            <a:endParaRPr lang="ja-JP" altLang="en-US" smtClean="0"/>
          </a:p>
        </p:txBody>
      </p:sp>
      <p:sp>
        <p:nvSpPr>
          <p:cNvPr id="100355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0356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0357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EEA68D-4E78-384B-9508-4003F5B56A76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52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100358" name="図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8153400" cy="5502275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Accelerator Gradient </a:t>
            </a:r>
            <a:endParaRPr lang="ja-JP" altLang="en-US" dirty="0"/>
          </a:p>
        </p:txBody>
      </p:sp>
      <p:sp>
        <p:nvSpPr>
          <p:cNvPr id="101379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1380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1381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24CF60-B069-0E4E-9BCD-08F34BB37A25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53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101382" name="図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9243" y="762000"/>
            <a:ext cx="7603269" cy="60198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762000"/>
          </a:xfrm>
        </p:spPr>
        <p:txBody>
          <a:bodyPr/>
          <a:lstStyle/>
          <a:p>
            <a:r>
              <a:rPr kumimoji="0" lang="en-US" altLang="ja-JP" b="1" smtClean="0"/>
              <a:t>SCRF: Status and Proposal</a:t>
            </a:r>
            <a:endParaRPr kumimoji="0" lang="ja-JP" altLang="en-US" b="1" smtClean="0"/>
          </a:p>
        </p:txBody>
      </p:sp>
      <p:sp>
        <p:nvSpPr>
          <p:cNvPr id="104451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486400"/>
          </a:xfrm>
        </p:spPr>
        <p:txBody>
          <a:bodyPr/>
          <a:lstStyle/>
          <a:p>
            <a:r>
              <a:rPr kumimoji="0" lang="en-US" altLang="ja-JP" sz="2400" u="sng">
                <a:solidFill>
                  <a:schemeClr val="tx1"/>
                </a:solidFill>
              </a:rPr>
              <a:t>In SB2009, </a:t>
            </a:r>
            <a:r>
              <a:rPr kumimoji="0" lang="en-US" altLang="ja-JP" sz="2400">
                <a:solidFill>
                  <a:srgbClr val="000000"/>
                </a:solidFill>
              </a:rPr>
              <a:t>ILC operational field </a:t>
            </a:r>
            <a:r>
              <a:rPr kumimoji="0" lang="en-US" altLang="ja-JP" sz="2400">
                <a:solidFill>
                  <a:schemeClr val="tx1"/>
                </a:solidFill>
              </a:rPr>
              <a:t>gradient left unchanged </a:t>
            </a:r>
          </a:p>
          <a:p>
            <a:pPr lvl="1"/>
            <a:r>
              <a:rPr lang="en-US" altLang="ja-JP" sz="2000">
                <a:solidFill>
                  <a:srgbClr val="000000"/>
                </a:solidFill>
              </a:rPr>
              <a:t>CF&amp;S study enables to stay at 31 km in ML tunnel length</a:t>
            </a:r>
            <a:endParaRPr lang="en-US" altLang="ja-JP">
              <a:solidFill>
                <a:srgbClr val="000000"/>
              </a:solidFill>
            </a:endParaRPr>
          </a:p>
          <a:p>
            <a:r>
              <a:rPr kumimoji="0" lang="en-US" altLang="ja-JP" sz="2400" u="sng">
                <a:solidFill>
                  <a:srgbClr val="000000"/>
                </a:solidFill>
              </a:rPr>
              <a:t>R&amp;D Goal </a:t>
            </a:r>
            <a:r>
              <a:rPr kumimoji="0" lang="en-US" altLang="ja-JP" sz="2400">
                <a:solidFill>
                  <a:srgbClr val="000000"/>
                </a:solidFill>
              </a:rPr>
              <a:t>for SCRF cavity gradient</a:t>
            </a:r>
          </a:p>
          <a:p>
            <a:pPr lvl="1"/>
            <a:r>
              <a:rPr lang="en-US" altLang="ja-JP" sz="2000">
                <a:solidFill>
                  <a:srgbClr val="FF0000"/>
                </a:solidFill>
              </a:rPr>
              <a:t>Keep: 35 MV/m </a:t>
            </a:r>
            <a:r>
              <a:rPr lang="en-US" altLang="ja-JP" sz="2000">
                <a:solidFill>
                  <a:srgbClr val="000000"/>
                </a:solidFill>
              </a:rPr>
              <a:t>(at Q0 = 8E9) with the production yield of 90 %, </a:t>
            </a:r>
          </a:p>
          <a:p>
            <a:pPr lvl="1"/>
            <a:r>
              <a:rPr lang="en-US" altLang="ja-JP" sz="2000">
                <a:solidFill>
                  <a:srgbClr val="FF0000"/>
                </a:solidFill>
              </a:rPr>
              <a:t>Allow: Spread </a:t>
            </a:r>
            <a:r>
              <a:rPr lang="en-US" altLang="ja-JP" sz="2000">
                <a:solidFill>
                  <a:srgbClr val="000000"/>
                </a:solidFill>
              </a:rPr>
              <a:t>of cavity gradient effective to be taken into account </a:t>
            </a:r>
          </a:p>
          <a:p>
            <a:pPr lvl="2"/>
            <a:r>
              <a:rPr kumimoji="0" lang="en-US" altLang="ja-JP" sz="1600">
                <a:solidFill>
                  <a:srgbClr val="000000"/>
                </a:solidFill>
              </a:rPr>
              <a:t>to seek for the best cost effective cavity production and use,</a:t>
            </a:r>
          </a:p>
          <a:p>
            <a:r>
              <a:rPr kumimoji="0" lang="en-US" altLang="ja-JP" sz="2400" u="sng">
                <a:solidFill>
                  <a:srgbClr val="000000"/>
                </a:solidFill>
              </a:rPr>
              <a:t>System Design </a:t>
            </a:r>
            <a:r>
              <a:rPr kumimoji="0" lang="en-US" altLang="ja-JP" sz="2400">
                <a:solidFill>
                  <a:srgbClr val="000000"/>
                </a:solidFill>
              </a:rPr>
              <a:t>to establish ILC operational gradient </a:t>
            </a:r>
          </a:p>
          <a:p>
            <a:pPr lvl="1"/>
            <a:r>
              <a:rPr lang="en-US" altLang="ja-JP" sz="2000">
                <a:solidFill>
                  <a:srgbClr val="000000"/>
                </a:solidFill>
              </a:rPr>
              <a:t>Necessary adequate balance/redundancy between the ‘R&amp;D gradient-milestone’ and the ‘ILC operational gradient</a:t>
            </a:r>
          </a:p>
          <a:p>
            <a:pPr lvl="2"/>
            <a:r>
              <a:rPr kumimoji="0" lang="en-US" altLang="ja-JP" sz="1600">
                <a:ea typeface="ＭＳ Ｐゴシック" pitchFamily="-112" charset="-128"/>
                <a:cs typeface="ＭＳ Ｐゴシック" pitchFamily="-112" charset="-128"/>
              </a:rPr>
              <a:t>G </a:t>
            </a:r>
            <a:r>
              <a:rPr kumimoji="0" lang="en-US" altLang="ja-JP" sz="1600" baseline="-25000">
                <a:ea typeface="ＭＳ Ｐゴシック" pitchFamily="-112" charset="-128"/>
                <a:cs typeface="ＭＳ Ｐゴシック" pitchFamily="-112" charset="-128"/>
              </a:rPr>
              <a:t>Cavity</a:t>
            </a:r>
            <a:r>
              <a:rPr kumimoji="0" lang="en-US" altLang="ja-JP" sz="1600">
                <a:ea typeface="ＭＳ Ｐゴシック" pitchFamily="-112" charset="-128"/>
                <a:cs typeface="ＭＳ Ｐゴシック" pitchFamily="-112" charset="-128"/>
              </a:rPr>
              <a:t>	</a:t>
            </a:r>
            <a:r>
              <a:rPr kumimoji="0" lang="en-US" altLang="ja-JP" sz="1600">
                <a:solidFill>
                  <a:srgbClr val="3366FF"/>
                </a:solidFill>
                <a:ea typeface="ＭＳ Ｐゴシック" pitchFamily="-112" charset="-128"/>
                <a:cs typeface="ＭＳ Ｐゴシック" pitchFamily="-112" charset="-128"/>
              </a:rPr>
              <a:t>           &gt;  G</a:t>
            </a:r>
            <a:r>
              <a:rPr kumimoji="0" lang="en-US" altLang="ja-JP" sz="1600" baseline="-25000">
                <a:solidFill>
                  <a:srgbClr val="3366FF"/>
                </a:solidFill>
                <a:ea typeface="ＭＳ Ｐゴシック" pitchFamily="-112" charset="-128"/>
                <a:cs typeface="ＭＳ Ｐゴシック" pitchFamily="-112" charset="-128"/>
              </a:rPr>
              <a:t> Cryomodule       </a:t>
            </a:r>
            <a:r>
              <a:rPr kumimoji="0" lang="en-US" altLang="ja-JP" sz="1600">
                <a:ea typeface="ＭＳ Ｐゴシック" pitchFamily="-112" charset="-128"/>
                <a:cs typeface="ＭＳ Ｐゴシック" pitchFamily="-112" charset="-128"/>
              </a:rPr>
              <a:t>&gt;  G </a:t>
            </a:r>
            <a:r>
              <a:rPr kumimoji="0" lang="en-US" altLang="ja-JP" sz="1600" baseline="-25000">
                <a:ea typeface="ＭＳ Ｐゴシック" pitchFamily="-112" charset="-128"/>
                <a:cs typeface="ＭＳ Ｐゴシック" pitchFamily="-112" charset="-128"/>
              </a:rPr>
              <a:t>ILC-operation</a:t>
            </a:r>
          </a:p>
          <a:p>
            <a:pPr lvl="2"/>
            <a:r>
              <a:rPr kumimoji="0" lang="en-US" altLang="ja-JP" sz="1600">
                <a:ea typeface="ＭＳ Ｐゴシック" pitchFamily="-112" charset="-128"/>
                <a:cs typeface="ＭＳ Ｐゴシック" pitchFamily="-112" charset="-128"/>
              </a:rPr>
              <a:t>&lt;35 MV/m&gt;     :   </a:t>
            </a:r>
            <a:r>
              <a:rPr kumimoji="0" lang="en-US" altLang="ja-JP" sz="1600">
                <a:solidFill>
                  <a:srgbClr val="FF0000"/>
                </a:solidFill>
                <a:ea typeface="ＭＳ Ｐゴシック" pitchFamily="-112" charset="-128"/>
                <a:cs typeface="ＭＳ Ｐゴシック" pitchFamily="-112" charset="-128"/>
              </a:rPr>
              <a:t>&lt;33 MV/m&gt;   </a:t>
            </a:r>
            <a:r>
              <a:rPr kumimoji="0" lang="en-US" altLang="ja-JP" sz="1600">
                <a:ea typeface="ＭＳ Ｐゴシック" pitchFamily="-112" charset="-128"/>
                <a:cs typeface="ＭＳ Ｐゴシック" pitchFamily="-112" charset="-128"/>
              </a:rPr>
              <a:t>:   &lt;31.5 MV/m&gt;  </a:t>
            </a:r>
            <a:endParaRPr kumimoji="0" lang="en-US" altLang="ja-JP" sz="1600">
              <a:solidFill>
                <a:srgbClr val="000000"/>
              </a:solidFill>
            </a:endParaRPr>
          </a:p>
          <a:p>
            <a:r>
              <a:rPr kumimoji="0" lang="en-US" altLang="ja-JP" sz="2400" u="sng">
                <a:solidFill>
                  <a:srgbClr val="000000"/>
                </a:solidFill>
              </a:rPr>
              <a:t>Industrialization</a:t>
            </a:r>
            <a:r>
              <a:rPr kumimoji="0" lang="en-US" altLang="ja-JP" sz="2400">
                <a:solidFill>
                  <a:srgbClr val="000000"/>
                </a:solidFill>
              </a:rPr>
              <a:t> to be prepared</a:t>
            </a:r>
          </a:p>
          <a:p>
            <a:pPr lvl="1"/>
            <a:r>
              <a:rPr lang="en-US" altLang="ja-JP" sz="2000">
                <a:solidFill>
                  <a:srgbClr val="000000"/>
                </a:solidFill>
              </a:rPr>
              <a:t>Lab’s collaboration and effort with regional varieties/features, </a:t>
            </a:r>
          </a:p>
          <a:p>
            <a:pPr lvl="1"/>
            <a:r>
              <a:rPr lang="en-US" altLang="ja-JP" sz="2000">
                <a:solidFill>
                  <a:srgbClr val="000000"/>
                </a:solidFill>
              </a:rPr>
              <a:t>Industrialization model to be discussed and studied    </a:t>
            </a:r>
            <a:endParaRPr lang="en-US" altLang="ja-JP" sz="1200">
              <a:solidFill>
                <a:srgbClr val="3366FF"/>
              </a:solidFill>
            </a:endParaRPr>
          </a:p>
          <a:p>
            <a:pPr lvl="2"/>
            <a:r>
              <a:rPr kumimoji="0" lang="en-US" altLang="ja-JP" sz="1600">
                <a:solidFill>
                  <a:srgbClr val="3366FF"/>
                </a:solidFill>
              </a:rPr>
              <a:t>A satellite meeting for the ‘ILC cavity Industrialization at IPAC, May 23, 2010.</a:t>
            </a:r>
            <a:endParaRPr kumimoji="0" lang="en-US" altLang="ja-JP" sz="1600">
              <a:solidFill>
                <a:srgbClr val="000000"/>
              </a:solidFill>
            </a:endParaRPr>
          </a:p>
        </p:txBody>
      </p:sp>
      <p:sp>
        <p:nvSpPr>
          <p:cNvPr id="104452" name="正方形/長方形 3"/>
          <p:cNvSpPr>
            <a:spLocks noChangeArrowheads="1"/>
          </p:cNvSpPr>
          <p:nvPr/>
        </p:nvSpPr>
        <p:spPr bwMode="auto">
          <a:xfrm>
            <a:off x="887413" y="4279900"/>
            <a:ext cx="5427662" cy="712788"/>
          </a:xfrm>
          <a:prstGeom prst="rect">
            <a:avLst/>
          </a:prstGeom>
          <a:solidFill>
            <a:srgbClr val="FFFF00">
              <a:alpha val="2313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104453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445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4924E8-BCE0-5E4C-8B20-6E2E5F571720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54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4455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タイトル 6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838200"/>
          </a:xfrm>
        </p:spPr>
        <p:txBody>
          <a:bodyPr/>
          <a:lstStyle/>
          <a:p>
            <a:r>
              <a:rPr kumimoji="0" lang="en-US" altLang="ja-JP" b="1" dirty="0" smtClean="0"/>
              <a:t>SCRF: What to be reviewed</a:t>
            </a:r>
            <a:endParaRPr kumimoji="0" lang="ja-JP" altLang="en-US" b="1" dirty="0" smtClean="0"/>
          </a:p>
        </p:txBody>
      </p:sp>
      <p:sp>
        <p:nvSpPr>
          <p:cNvPr id="105475" name="コンテンツ プレースホルダ 7"/>
          <p:cNvSpPr>
            <a:spLocks noGrp="1"/>
          </p:cNvSpPr>
          <p:nvPr>
            <p:ph idx="1"/>
          </p:nvPr>
        </p:nvSpPr>
        <p:spPr>
          <a:xfrm>
            <a:off x="685800" y="765175"/>
            <a:ext cx="8089900" cy="5635625"/>
          </a:xfrm>
        </p:spPr>
        <p:txBody>
          <a:bodyPr/>
          <a:lstStyle/>
          <a:p>
            <a:r>
              <a:rPr kumimoji="0" lang="en-US" altLang="ja-JP" dirty="0" smtClean="0">
                <a:solidFill>
                  <a:srgbClr val="3366FF"/>
                </a:solidFill>
              </a:rPr>
              <a:t>Fundamental Research </a:t>
            </a:r>
            <a:r>
              <a:rPr kumimoji="0" lang="en-US" altLang="ja-JP" dirty="0" smtClean="0"/>
              <a:t>to improve ‘Gradient’ </a:t>
            </a:r>
          </a:p>
          <a:p>
            <a:pPr lvl="1"/>
            <a:r>
              <a:rPr lang="en-US" altLang="ja-JP" dirty="0" smtClean="0"/>
              <a:t>R&amp;D status </a:t>
            </a:r>
            <a:r>
              <a:rPr lang="en-US" altLang="ja-JP" dirty="0" smtClean="0">
                <a:solidFill>
                  <a:schemeClr val="tx1"/>
                </a:solidFill>
              </a:rPr>
              <a:t>and understanding </a:t>
            </a:r>
            <a:r>
              <a:rPr lang="en-US" altLang="ja-JP" dirty="0" smtClean="0"/>
              <a:t>of limit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Strategy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  <a:r>
              <a:rPr lang="en-US" altLang="ja-JP" dirty="0" smtClean="0"/>
              <a:t>for improvement</a:t>
            </a:r>
          </a:p>
          <a:p>
            <a:r>
              <a:rPr kumimoji="0" lang="en-US" altLang="ja-JP" dirty="0" smtClean="0">
                <a:solidFill>
                  <a:srgbClr val="3366FF"/>
                </a:solidFill>
              </a:rPr>
              <a:t>Preparation</a:t>
            </a:r>
            <a:r>
              <a:rPr kumimoji="0" lang="en-US" altLang="ja-JP" dirty="0" smtClean="0"/>
              <a:t> for ‘Industrialization’</a:t>
            </a:r>
          </a:p>
          <a:p>
            <a:pPr lvl="1"/>
            <a:r>
              <a:rPr lang="en-US" altLang="ja-JP" dirty="0" smtClean="0">
                <a:solidFill>
                  <a:srgbClr val="000000"/>
                </a:solidFill>
              </a:rPr>
              <a:t>Cost effective </a:t>
            </a:r>
            <a:r>
              <a:rPr lang="en-US" altLang="ja-JP" dirty="0" smtClean="0"/>
              <a:t>production and quality control </a:t>
            </a:r>
          </a:p>
          <a:p>
            <a:pPr lvl="2"/>
            <a:r>
              <a:rPr kumimoji="0" lang="en-US" altLang="ja-JP" dirty="0" smtClean="0"/>
              <a:t>90 % (9-cell cavity) corresponding to ~ 99 % (1-cell cavity)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Balance</a:t>
            </a:r>
            <a:r>
              <a:rPr lang="en-US" altLang="ja-JP" dirty="0" smtClean="0">
                <a:solidFill>
                  <a:schemeClr val="tx1"/>
                </a:solidFill>
              </a:rPr>
              <a:t> between R&amp;D and  ILC operation </a:t>
            </a:r>
            <a:r>
              <a:rPr lang="en-US" altLang="ja-JP" dirty="0" smtClean="0">
                <a:solidFill>
                  <a:srgbClr val="000000"/>
                </a:solidFill>
              </a:rPr>
              <a:t>parameters with beam, </a:t>
            </a:r>
          </a:p>
          <a:p>
            <a:r>
              <a:rPr kumimoji="0" lang="en-US" altLang="ja-JP" dirty="0" smtClean="0">
                <a:solidFill>
                  <a:srgbClr val="3366FF"/>
                </a:solidFill>
              </a:rPr>
              <a:t>System Design and Engineering </a:t>
            </a:r>
          </a:p>
          <a:p>
            <a:pPr lvl="1"/>
            <a:r>
              <a:rPr lang="en-US" altLang="ja-JP" dirty="0" smtClean="0"/>
              <a:t>Integration (compatibility, alignment, accuracy)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Optimization</a:t>
            </a:r>
            <a:r>
              <a:rPr lang="en-US" altLang="ja-JP" dirty="0" smtClean="0">
                <a:solidFill>
                  <a:srgbClr val="000000"/>
                </a:solidFill>
              </a:rPr>
              <a:t> with other components, </a:t>
            </a:r>
          </a:p>
          <a:p>
            <a:pPr lvl="2"/>
            <a:r>
              <a:rPr kumimoji="0" lang="en-US" altLang="ja-JP" dirty="0" smtClean="0">
                <a:solidFill>
                  <a:srgbClr val="000000"/>
                </a:solidFill>
              </a:rPr>
              <a:t>CFS, HLRF/L</a:t>
            </a:r>
            <a:r>
              <a:rPr kumimoji="0" lang="en-US" altLang="ja-JP" dirty="0" smtClean="0"/>
              <a:t>LRF, Beam handling, and others, </a:t>
            </a:r>
          </a:p>
          <a:p>
            <a:pPr lvl="2"/>
            <a:r>
              <a:rPr kumimoji="0" lang="en-US" altLang="ja-JP" dirty="0" smtClean="0"/>
              <a:t>Best Operation Gradient to be determined    </a:t>
            </a:r>
          </a:p>
          <a:p>
            <a:pPr lvl="1"/>
            <a:endParaRPr lang="en-US" altLang="ja-JP" dirty="0" smtClean="0"/>
          </a:p>
          <a:p>
            <a:pPr lvl="1"/>
            <a:endParaRPr lang="ja-JP" altLang="en-US" dirty="0" smtClean="0"/>
          </a:p>
        </p:txBody>
      </p:sp>
      <p:sp>
        <p:nvSpPr>
          <p:cNvPr id="10547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solidFill>
                <a:srgbClr val="000000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547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547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461242-F783-464F-B646-884563B77C32}" type="slidenum">
              <a:rPr lang="en-US" altLang="ja-JP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55</a:t>
            </a:fld>
            <a:endParaRPr lang="en-US" altLang="ja-JP">
              <a:solidFill>
                <a:srgbClr val="000000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19427D-F768-4F48-8D19-8FF0A0BF7025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56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752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95400" y="0"/>
            <a:ext cx="7086600" cy="685800"/>
          </a:xfrm>
        </p:spPr>
        <p:txBody>
          <a:bodyPr/>
          <a:lstStyle/>
          <a:p>
            <a:r>
              <a:rPr kumimoji="0" lang="en-US" altLang="ja-JP" sz="4800" b="1" smtClean="0"/>
              <a:t>Summary</a:t>
            </a:r>
          </a:p>
        </p:txBody>
      </p:sp>
      <p:sp>
        <p:nvSpPr>
          <p:cNvPr id="107524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838200"/>
            <a:ext cx="9144000" cy="5562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2000" dirty="0" smtClean="0">
                <a:solidFill>
                  <a:srgbClr val="000090"/>
                </a:solidFill>
              </a:rPr>
              <a:t>Progress in Phase</a:t>
            </a:r>
            <a:r>
              <a:rPr lang="en-US" altLang="ja-JP" sz="2000" dirty="0">
                <a:solidFill>
                  <a:srgbClr val="000090"/>
                </a:solidFill>
              </a:rPr>
              <a:t>-1:</a:t>
            </a:r>
            <a:r>
              <a:rPr lang="en-US" altLang="ja-JP" sz="2000" dirty="0" smtClean="0">
                <a:solidFill>
                  <a:srgbClr val="000090"/>
                </a:solidFill>
              </a:rPr>
              <a:t>  </a:t>
            </a:r>
            <a:endParaRPr lang="en-US" altLang="ja-JP" sz="2000" dirty="0">
              <a:solidFill>
                <a:srgbClr val="000090"/>
              </a:solidFill>
            </a:endParaRPr>
          </a:p>
          <a:p>
            <a:pPr lvl="1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800" b="0" dirty="0">
                <a:solidFill>
                  <a:srgbClr val="3366FF"/>
                </a:solidFill>
              </a:rPr>
              <a:t>35 MV/</a:t>
            </a:r>
            <a:r>
              <a:rPr lang="en-US" altLang="ja-JP" sz="1800" b="0" dirty="0" err="1">
                <a:solidFill>
                  <a:srgbClr val="3366FF"/>
                </a:solidFill>
              </a:rPr>
              <a:t>m</a:t>
            </a:r>
            <a:r>
              <a:rPr lang="en-US" altLang="ja-JP" sz="1800" b="0" dirty="0">
                <a:solidFill>
                  <a:srgbClr val="3366FF"/>
                </a:solidFill>
              </a:rPr>
              <a:t> </a:t>
            </a:r>
            <a:r>
              <a:rPr lang="en-US" altLang="ja-JP" sz="1800" b="0" dirty="0">
                <a:solidFill>
                  <a:srgbClr val="000090"/>
                </a:solidFill>
              </a:rPr>
              <a:t>with yield 50 %  in surface </a:t>
            </a:r>
            <a:r>
              <a:rPr lang="en-US" altLang="ja-JP" sz="1800" b="0" dirty="0" smtClean="0">
                <a:solidFill>
                  <a:srgbClr val="000090"/>
                </a:solidFill>
              </a:rPr>
              <a:t>process</a:t>
            </a:r>
          </a:p>
          <a:p>
            <a:pPr lvl="2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600" dirty="0" smtClean="0">
                <a:solidFill>
                  <a:srgbClr val="000090"/>
                </a:solidFill>
              </a:rPr>
              <a:t>2</a:t>
            </a:r>
            <a:r>
              <a:rPr lang="en-US" altLang="ja-JP" sz="1600" baseline="30000" dirty="0" smtClean="0">
                <a:solidFill>
                  <a:srgbClr val="000090"/>
                </a:solidFill>
              </a:rPr>
              <a:t>nd</a:t>
            </a:r>
            <a:r>
              <a:rPr lang="en-US" altLang="ja-JP" sz="1600" dirty="0" smtClean="0">
                <a:solidFill>
                  <a:srgbClr val="000090"/>
                </a:solidFill>
              </a:rPr>
              <a:t> pass </a:t>
            </a:r>
            <a:r>
              <a:rPr lang="en-US" altLang="ja-JP" sz="1600" dirty="0" smtClean="0">
                <a:solidFill>
                  <a:srgbClr val="FF0000"/>
                </a:solidFill>
              </a:rPr>
              <a:t>48 %</a:t>
            </a:r>
            <a:r>
              <a:rPr lang="en-US" altLang="ja-JP" sz="1600" dirty="0" smtClean="0">
                <a:solidFill>
                  <a:srgbClr val="000090"/>
                </a:solidFill>
              </a:rPr>
              <a:t> </a:t>
            </a:r>
            <a:r>
              <a:rPr lang="en-US" altLang="ja-JP" sz="1600" dirty="0" err="1" smtClean="0">
                <a:solidFill>
                  <a:srgbClr val="000090"/>
                </a:solidFill>
              </a:rPr>
              <a:t>w</a:t>
            </a:r>
            <a:r>
              <a:rPr lang="en-US" altLang="ja-JP" sz="1600" dirty="0" smtClean="0">
                <a:solidFill>
                  <a:srgbClr val="000090"/>
                </a:solidFill>
              </a:rPr>
              <a:t>/ established vendor’s cavities, recent </a:t>
            </a:r>
            <a:r>
              <a:rPr lang="en-US" altLang="ja-JP" sz="1600" dirty="0" smtClean="0">
                <a:solidFill>
                  <a:srgbClr val="FF0000"/>
                </a:solidFill>
              </a:rPr>
              <a:t>progress in 2009-2010:   &gt; 50 %</a:t>
            </a:r>
          </a:p>
          <a:p>
            <a:pPr lvl="2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600" dirty="0" smtClean="0">
                <a:solidFill>
                  <a:srgbClr val="000090"/>
                </a:solidFill>
              </a:rPr>
              <a:t>Cavities with potential vendors are coming, </a:t>
            </a:r>
          </a:p>
          <a:p>
            <a:pPr lvl="1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800" b="0" dirty="0" smtClean="0">
                <a:solidFill>
                  <a:srgbClr val="0000FF"/>
                </a:solidFill>
              </a:rPr>
              <a:t>31.5 </a:t>
            </a:r>
            <a:r>
              <a:rPr lang="en-US" altLang="ja-JP" sz="1800" b="0" dirty="0">
                <a:solidFill>
                  <a:srgbClr val="0000FF"/>
                </a:solidFill>
              </a:rPr>
              <a:t>MV/</a:t>
            </a:r>
            <a:r>
              <a:rPr lang="en-US" altLang="ja-JP" sz="1800" b="0" dirty="0" err="1" smtClean="0">
                <a:solidFill>
                  <a:srgbClr val="0000FF"/>
                </a:solidFill>
              </a:rPr>
              <a:t>m</a:t>
            </a:r>
            <a:r>
              <a:rPr lang="en-US" altLang="ja-JP" sz="1800" b="0" dirty="0" smtClean="0">
                <a:solidFill>
                  <a:srgbClr val="0000FF"/>
                </a:solidFill>
              </a:rPr>
              <a:t>  </a:t>
            </a:r>
            <a:r>
              <a:rPr lang="en-US" altLang="ja-JP" sz="1800" b="0" dirty="0">
                <a:solidFill>
                  <a:srgbClr val="000090"/>
                </a:solidFill>
              </a:rPr>
              <a:t>with the cavity-string in a </a:t>
            </a:r>
            <a:r>
              <a:rPr lang="en-US" altLang="ja-JP" sz="1800" b="0" dirty="0" err="1" smtClean="0">
                <a:solidFill>
                  <a:srgbClr val="000090"/>
                </a:solidFill>
              </a:rPr>
              <a:t>cryomodule</a:t>
            </a:r>
            <a:endParaRPr lang="en-US" altLang="ja-JP" sz="1800" b="0" dirty="0" smtClean="0">
              <a:solidFill>
                <a:srgbClr val="000090"/>
              </a:solidFill>
            </a:endParaRPr>
          </a:p>
          <a:p>
            <a:pPr lvl="2">
              <a:lnSpc>
                <a:spcPct val="90000"/>
              </a:lnSpc>
              <a:buFont typeface="Wingdings" pitchFamily="-112" charset="2"/>
              <a:buChar char="n"/>
            </a:pPr>
            <a:r>
              <a:rPr kumimoji="0" lang="en-US" altLang="ja-JP" sz="1600" dirty="0" smtClean="0">
                <a:solidFill>
                  <a:srgbClr val="000090"/>
                </a:solidFill>
              </a:rPr>
              <a:t>Achieved with </a:t>
            </a:r>
            <a:r>
              <a:rPr kumimoji="0" lang="en-US" altLang="ja-JP" sz="1600" dirty="0" smtClean="0">
                <a:solidFill>
                  <a:srgbClr val="FF0000"/>
                </a:solidFill>
              </a:rPr>
              <a:t>FLASH Prototype </a:t>
            </a:r>
            <a:r>
              <a:rPr kumimoji="0" lang="en-US" altLang="ja-JP" sz="1600" dirty="0" err="1" smtClean="0">
                <a:solidFill>
                  <a:srgbClr val="000090"/>
                </a:solidFill>
              </a:rPr>
              <a:t>Cryomodule</a:t>
            </a:r>
            <a:r>
              <a:rPr kumimoji="0" lang="en-US" altLang="ja-JP" sz="1600" dirty="0" smtClean="0">
                <a:solidFill>
                  <a:srgbClr val="000090"/>
                </a:solidFill>
              </a:rPr>
              <a:t> Test (&gt; 32 MV/</a:t>
            </a:r>
            <a:r>
              <a:rPr kumimoji="0" lang="en-US" altLang="ja-JP" sz="1600" dirty="0" err="1" smtClean="0">
                <a:solidFill>
                  <a:srgbClr val="000090"/>
                </a:solidFill>
              </a:rPr>
              <a:t>m</a:t>
            </a:r>
            <a:r>
              <a:rPr kumimoji="0" lang="en-US" altLang="ja-JP" sz="1600" dirty="0" smtClean="0">
                <a:solidFill>
                  <a:srgbClr val="000090"/>
                </a:solidFill>
              </a:rPr>
              <a:t>)</a:t>
            </a:r>
          </a:p>
          <a:p>
            <a:pPr lvl="2">
              <a:lnSpc>
                <a:spcPct val="90000"/>
              </a:lnSpc>
              <a:buFont typeface="Wingdings" pitchFamily="-112" charset="2"/>
              <a:buChar char="n"/>
            </a:pPr>
            <a:r>
              <a:rPr kumimoji="0" lang="en-US" altLang="ja-JP" sz="1600" dirty="0" smtClean="0">
                <a:solidFill>
                  <a:srgbClr val="000090"/>
                </a:solidFill>
              </a:rPr>
              <a:t>To be realized with a global effort </a:t>
            </a:r>
            <a:r>
              <a:rPr kumimoji="0" lang="en-US" altLang="ja-JP" sz="1600" dirty="0" smtClean="0">
                <a:solidFill>
                  <a:srgbClr val="3366FF"/>
                </a:solidFill>
              </a:rPr>
              <a:t>(S1-Global): </a:t>
            </a:r>
            <a:r>
              <a:rPr kumimoji="0" lang="en-US" altLang="ja-JP" sz="1600" dirty="0" smtClean="0">
                <a:solidFill>
                  <a:srgbClr val="000090"/>
                </a:solidFill>
              </a:rPr>
              <a:t>KEK, FNAL, DESY, INFN </a:t>
            </a:r>
          </a:p>
          <a:p>
            <a:pPr lvl="1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2000" b="0" dirty="0" smtClean="0">
                <a:solidFill>
                  <a:srgbClr val="3366FF"/>
                </a:solidFill>
              </a:rPr>
              <a:t>Beam Acceleration </a:t>
            </a:r>
            <a:r>
              <a:rPr lang="en-US" altLang="ja-JP" sz="2000" b="0" dirty="0" smtClean="0">
                <a:solidFill>
                  <a:srgbClr val="000090"/>
                </a:solidFill>
              </a:rPr>
              <a:t>(</a:t>
            </a:r>
            <a:r>
              <a:rPr lang="en-US" altLang="ja-JP" sz="2000" b="0" dirty="0" smtClean="0">
                <a:solidFill>
                  <a:srgbClr val="FF0000"/>
                </a:solidFill>
              </a:rPr>
              <a:t>FLASH-9mA</a:t>
            </a:r>
            <a:r>
              <a:rPr lang="en-US" altLang="ja-JP" sz="2000" b="0" dirty="0" smtClean="0">
                <a:solidFill>
                  <a:srgbClr val="000090"/>
                </a:solidFill>
              </a:rPr>
              <a:t>) test successfully progressed, at DESY </a:t>
            </a:r>
          </a:p>
          <a:p>
            <a:pPr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2000" b="1" dirty="0" smtClean="0">
                <a:solidFill>
                  <a:srgbClr val="000090"/>
                </a:solidFill>
              </a:rPr>
              <a:t>Plan for Phase</a:t>
            </a:r>
            <a:r>
              <a:rPr lang="en-US" altLang="ja-JP" sz="2000" b="1" dirty="0">
                <a:solidFill>
                  <a:srgbClr val="000090"/>
                </a:solidFill>
              </a:rPr>
              <a:t>-2:</a:t>
            </a:r>
            <a:r>
              <a:rPr lang="en-US" altLang="ja-JP" sz="2000" b="1" dirty="0" smtClean="0">
                <a:solidFill>
                  <a:srgbClr val="000090"/>
                </a:solidFill>
              </a:rPr>
              <a:t> </a:t>
            </a:r>
          </a:p>
          <a:p>
            <a:pPr lvl="1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800" b="0" dirty="0">
                <a:solidFill>
                  <a:srgbClr val="0000FF"/>
                </a:solidFill>
              </a:rPr>
              <a:t>35 MV/</a:t>
            </a:r>
            <a:r>
              <a:rPr lang="en-US" altLang="ja-JP" sz="1800" b="0" dirty="0" err="1" smtClean="0">
                <a:solidFill>
                  <a:srgbClr val="0000FF"/>
                </a:solidFill>
              </a:rPr>
              <a:t>m.(w</a:t>
            </a:r>
            <a:r>
              <a:rPr lang="en-US" altLang="ja-JP" sz="1800" b="0" dirty="0" smtClean="0">
                <a:solidFill>
                  <a:srgbClr val="0000FF"/>
                </a:solidFill>
              </a:rPr>
              <a:t>/ yield of 90 %) to be kept </a:t>
            </a:r>
            <a:r>
              <a:rPr lang="en-US" altLang="ja-JP" sz="1800" b="0" dirty="0" smtClean="0">
                <a:solidFill>
                  <a:srgbClr val="000090"/>
                </a:solidFill>
              </a:rPr>
              <a:t>as a R&amp;D goal in vert. test,</a:t>
            </a:r>
          </a:p>
          <a:p>
            <a:pPr lvl="1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800" b="0" dirty="0" smtClean="0">
                <a:solidFill>
                  <a:srgbClr val="3366FF"/>
                </a:solidFill>
              </a:rPr>
              <a:t>Re-evaluation </a:t>
            </a:r>
            <a:r>
              <a:rPr lang="en-US" altLang="ja-JP" sz="1800" b="0" dirty="0" smtClean="0">
                <a:solidFill>
                  <a:srgbClr val="000090"/>
                </a:solidFill>
              </a:rPr>
              <a:t>of the operational gradient for SB2009 proposal including </a:t>
            </a:r>
          </a:p>
          <a:p>
            <a:pPr lvl="2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400" dirty="0" smtClean="0">
                <a:solidFill>
                  <a:srgbClr val="000090"/>
                </a:solidFill>
              </a:rPr>
              <a:t>Allowing </a:t>
            </a:r>
            <a:r>
              <a:rPr lang="en-US" altLang="ja-JP" sz="1400" dirty="0" smtClean="0">
                <a:solidFill>
                  <a:srgbClr val="FF0000"/>
                </a:solidFill>
              </a:rPr>
              <a:t>gradient spread, </a:t>
            </a:r>
          </a:p>
          <a:p>
            <a:pPr lvl="2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400" dirty="0" smtClean="0">
                <a:solidFill>
                  <a:srgbClr val="000090"/>
                </a:solidFill>
              </a:rPr>
              <a:t>adequate operational margin of cavity/</a:t>
            </a:r>
            <a:r>
              <a:rPr lang="en-US" altLang="ja-JP" sz="1400" dirty="0" err="1" smtClean="0">
                <a:solidFill>
                  <a:srgbClr val="000090"/>
                </a:solidFill>
              </a:rPr>
              <a:t>croymodule</a:t>
            </a:r>
            <a:r>
              <a:rPr lang="en-US" altLang="ja-JP" sz="1400" dirty="0" smtClean="0">
                <a:solidFill>
                  <a:srgbClr val="000090"/>
                </a:solidFill>
              </a:rPr>
              <a:t>, and of RF operational </a:t>
            </a:r>
            <a:r>
              <a:rPr lang="en-US" altLang="ja-JP" sz="1400" dirty="0" err="1" smtClean="0">
                <a:solidFill>
                  <a:srgbClr val="000090"/>
                </a:solidFill>
              </a:rPr>
              <a:t>marging</a:t>
            </a:r>
            <a:r>
              <a:rPr lang="en-US" altLang="ja-JP" sz="1400" dirty="0" smtClean="0">
                <a:solidFill>
                  <a:srgbClr val="000090"/>
                </a:solidFill>
              </a:rPr>
              <a:t> in beam acceleration </a:t>
            </a:r>
            <a:endParaRPr lang="en-US" altLang="ja-JP" sz="1400" dirty="0" smtClean="0">
              <a:solidFill>
                <a:srgbClr val="0000FF"/>
              </a:solidFill>
            </a:endParaRPr>
          </a:p>
          <a:p>
            <a:pPr lvl="1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800" b="0" dirty="0" smtClean="0">
                <a:solidFill>
                  <a:srgbClr val="000090"/>
                </a:solidFill>
              </a:rPr>
              <a:t>Beam </a:t>
            </a:r>
            <a:r>
              <a:rPr lang="en-US" altLang="ja-JP" sz="1800" b="0" dirty="0">
                <a:solidFill>
                  <a:srgbClr val="000090"/>
                </a:solidFill>
              </a:rPr>
              <a:t>acceleration with the</a:t>
            </a:r>
            <a:r>
              <a:rPr lang="en-US" altLang="ja-JP" sz="1800" b="0" dirty="0" smtClean="0">
                <a:solidFill>
                  <a:srgbClr val="000090"/>
                </a:solidFill>
              </a:rPr>
              <a:t> operational field gradient,</a:t>
            </a:r>
            <a:endParaRPr lang="en-US" altLang="ja-JP" b="0" dirty="0" smtClean="0">
              <a:solidFill>
                <a:srgbClr val="000090"/>
              </a:solidFill>
            </a:endParaRPr>
          </a:p>
          <a:p>
            <a:pPr>
              <a:lnSpc>
                <a:spcPct val="90000"/>
              </a:lnSpc>
              <a:buFont typeface="Wingdings" pitchFamily="-112" charset="2"/>
              <a:buChar char="n"/>
            </a:pPr>
            <a:r>
              <a:rPr kumimoji="0" lang="en-US" altLang="ja-JP" sz="2000" b="1" dirty="0" smtClean="0">
                <a:solidFill>
                  <a:srgbClr val="000090"/>
                </a:solidFill>
              </a:rPr>
              <a:t>We </a:t>
            </a:r>
            <a:r>
              <a:rPr kumimoji="0" lang="en-US" altLang="ja-JP" sz="2000" b="1" dirty="0">
                <a:solidFill>
                  <a:srgbClr val="000090"/>
                </a:solidFill>
              </a:rPr>
              <a:t>aim for</a:t>
            </a:r>
            <a:endParaRPr kumimoji="0" lang="en-US" altLang="ja-JP" sz="2000" b="1" dirty="0" smtClean="0">
              <a:solidFill>
                <a:srgbClr val="000090"/>
              </a:solidFill>
            </a:endParaRPr>
          </a:p>
          <a:p>
            <a:pPr lvl="1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600" b="0" dirty="0" smtClean="0">
                <a:solidFill>
                  <a:srgbClr val="000090"/>
                </a:solidFill>
              </a:rPr>
              <a:t>Global R&amp;D efforts</a:t>
            </a:r>
            <a:r>
              <a:rPr lang="en-US" altLang="ja-JP" sz="1600" b="0" dirty="0" smtClean="0">
                <a:solidFill>
                  <a:srgbClr val="3366FF"/>
                </a:solidFill>
              </a:rPr>
              <a:t> </a:t>
            </a:r>
            <a:r>
              <a:rPr lang="en-US" altLang="ja-JP" sz="1600" dirty="0" smtClean="0">
                <a:solidFill>
                  <a:srgbClr val="000090"/>
                </a:solidFill>
              </a:rPr>
              <a:t>with</a:t>
            </a:r>
            <a:r>
              <a:rPr lang="en-US" altLang="ja-JP" sz="1600" dirty="0" smtClean="0">
                <a:solidFill>
                  <a:srgbClr val="3366FF"/>
                </a:solidFill>
              </a:rPr>
              <a:t> </a:t>
            </a:r>
            <a:r>
              <a:rPr lang="en-US" altLang="ja-JP" sz="1600" dirty="0" smtClean="0">
                <a:solidFill>
                  <a:srgbClr val="000090"/>
                </a:solidFill>
              </a:rPr>
              <a:t>keeping </a:t>
            </a:r>
            <a:r>
              <a:rPr lang="en-US" altLang="ja-JP" sz="1600" dirty="0" smtClean="0">
                <a:solidFill>
                  <a:srgbClr val="3366FF"/>
                </a:solidFill>
              </a:rPr>
              <a:t>“plug</a:t>
            </a:r>
            <a:r>
              <a:rPr lang="en-US" altLang="ja-JP" sz="1600" dirty="0">
                <a:solidFill>
                  <a:srgbClr val="3366FF"/>
                </a:solidFill>
              </a:rPr>
              <a:t>-</a:t>
            </a:r>
            <a:r>
              <a:rPr lang="en-US" altLang="ja-JP" sz="1600" dirty="0" smtClean="0">
                <a:solidFill>
                  <a:srgbClr val="3366FF"/>
                </a:solidFill>
              </a:rPr>
              <a:t>compatibility”</a:t>
            </a:r>
            <a:r>
              <a:rPr lang="en-US" altLang="ja-JP" sz="1600" dirty="0" smtClean="0">
                <a:solidFill>
                  <a:srgbClr val="000090"/>
                </a:solidFill>
              </a:rPr>
              <a:t>  </a:t>
            </a:r>
            <a:endParaRPr lang="en-US" altLang="ja-JP" sz="1800" dirty="0" smtClean="0">
              <a:solidFill>
                <a:srgbClr val="000090"/>
              </a:solidFill>
            </a:endParaRPr>
          </a:p>
          <a:p>
            <a:pPr lvl="1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800" b="0" dirty="0" smtClean="0">
                <a:solidFill>
                  <a:srgbClr val="3366FF"/>
                </a:solidFill>
              </a:rPr>
              <a:t>Cooperation</a:t>
            </a:r>
            <a:r>
              <a:rPr lang="en-US" altLang="ja-JP" sz="1800" b="0" dirty="0" smtClean="0">
                <a:solidFill>
                  <a:srgbClr val="000090"/>
                </a:solidFill>
              </a:rPr>
              <a:t> of world-wide </a:t>
            </a:r>
            <a:r>
              <a:rPr lang="en-US" altLang="ja-JP" sz="1800" b="0" dirty="0" smtClean="0">
                <a:solidFill>
                  <a:srgbClr val="3366FF"/>
                </a:solidFill>
              </a:rPr>
              <a:t>Institutions</a:t>
            </a:r>
            <a:r>
              <a:rPr lang="en-US" altLang="ja-JP" sz="1800" b="0" dirty="0" smtClean="0">
                <a:solidFill>
                  <a:srgbClr val="FF0000"/>
                </a:solidFill>
              </a:rPr>
              <a:t> </a:t>
            </a:r>
            <a:r>
              <a:rPr lang="en-US" altLang="ja-JP" sz="1800" b="0" dirty="0" smtClean="0">
                <a:solidFill>
                  <a:srgbClr val="000090"/>
                </a:solidFill>
              </a:rPr>
              <a:t>and </a:t>
            </a:r>
            <a:r>
              <a:rPr lang="en-US" altLang="ja-JP" sz="1800" b="0" dirty="0" smtClean="0">
                <a:solidFill>
                  <a:srgbClr val="3366FF"/>
                </a:solidFill>
              </a:rPr>
              <a:t>Industries</a:t>
            </a:r>
          </a:p>
          <a:p>
            <a:pPr lvl="2">
              <a:lnSpc>
                <a:spcPct val="90000"/>
              </a:lnSpc>
              <a:buFont typeface="Wingdings" pitchFamily="-112" charset="2"/>
              <a:buChar char="n"/>
            </a:pPr>
            <a:r>
              <a:rPr lang="en-US" altLang="ja-JP" sz="1600" dirty="0" smtClean="0">
                <a:solidFill>
                  <a:srgbClr val="000090"/>
                </a:solidFill>
              </a:rPr>
              <a:t>to </a:t>
            </a:r>
            <a:r>
              <a:rPr lang="en-US" altLang="ja-JP" sz="1600" dirty="0" smtClean="0">
                <a:solidFill>
                  <a:srgbClr val="3366FF"/>
                </a:solidFill>
              </a:rPr>
              <a:t>prepare for industrialization: </a:t>
            </a:r>
            <a:r>
              <a:rPr lang="en-US" altLang="ja-JP" sz="1600" dirty="0" smtClean="0">
                <a:solidFill>
                  <a:srgbClr val="FF0000"/>
                </a:solidFill>
              </a:rPr>
              <a:t>quality control </a:t>
            </a:r>
            <a:r>
              <a:rPr lang="en-US" altLang="ja-JP" sz="1600" dirty="0" smtClean="0">
                <a:solidFill>
                  <a:srgbClr val="000090"/>
                </a:solidFill>
              </a:rPr>
              <a:t>and</a:t>
            </a:r>
            <a:r>
              <a:rPr lang="en-US" altLang="ja-JP" sz="1600" dirty="0" smtClean="0">
                <a:solidFill>
                  <a:srgbClr val="FF0000"/>
                </a:solidFill>
              </a:rPr>
              <a:t> cost saving. </a:t>
            </a:r>
            <a:endParaRPr lang="en-US" altLang="ja-JP" sz="1600" dirty="0">
              <a:solidFill>
                <a:srgbClr val="FF0000"/>
              </a:solidFill>
            </a:endParaRPr>
          </a:p>
        </p:txBody>
      </p:sp>
      <p:sp>
        <p:nvSpPr>
          <p:cNvPr id="107525" name="日付プレースホルダ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7526" name="フッター プレースホルダ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0957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09572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9573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0957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EC0AF9-9757-CA4A-855A-1EE36A96839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57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1828800" y="0"/>
            <a:ext cx="7010400" cy="762000"/>
          </a:xfrm>
        </p:spPr>
        <p:txBody>
          <a:bodyPr/>
          <a:lstStyle/>
          <a:p>
            <a:r>
              <a:rPr kumimoji="0" lang="en-US" altLang="ja-JP" b="1">
                <a:solidFill>
                  <a:srgbClr val="000090"/>
                </a:solidFill>
              </a:rPr>
              <a:t>Plug-compatible Conditions  </a:t>
            </a:r>
            <a:endParaRPr kumimoji="0" lang="en-US" altLang="ja-JP" sz="4400" b="1">
              <a:solidFill>
                <a:srgbClr val="000090"/>
              </a:solidFill>
            </a:endParaRPr>
          </a:p>
        </p:txBody>
      </p:sp>
      <p:pic>
        <p:nvPicPr>
          <p:cNvPr id="73731" name="Picture 4" descr="cavity_interface-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066800"/>
            <a:ext cx="2990850" cy="2133600"/>
          </a:xfrm>
        </p:spPr>
      </p:pic>
      <p:pic>
        <p:nvPicPr>
          <p:cNvPr id="73732" name="Picture 5" descr="cavity_interface-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381000" y="3505200"/>
            <a:ext cx="3048000" cy="1960563"/>
          </a:xfrm>
        </p:spPr>
      </p:pic>
      <p:sp>
        <p:nvSpPr>
          <p:cNvPr id="73733" name="テキスト ボックス 8"/>
          <p:cNvSpPr txBox="1">
            <a:spLocks noChangeArrowheads="1"/>
          </p:cNvSpPr>
          <p:nvPr/>
        </p:nvSpPr>
        <p:spPr bwMode="auto">
          <a:xfrm>
            <a:off x="838200" y="5562600"/>
            <a:ext cx="7315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800">
                <a:solidFill>
                  <a:srgbClr val="FF6600"/>
                </a:solidFill>
              </a:rPr>
              <a:t>Plug-compatible interface </a:t>
            </a:r>
            <a:r>
              <a:rPr lang="en-US" altLang="ja-JP" sz="2800"/>
              <a:t>nearly established</a:t>
            </a:r>
            <a:endParaRPr lang="ja-JP" altLang="en-US" sz="2800"/>
          </a:p>
        </p:txBody>
      </p:sp>
      <p:graphicFrame>
        <p:nvGraphicFramePr>
          <p:cNvPr id="12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3733800" y="1143000"/>
          <a:ext cx="5105400" cy="4149090"/>
        </p:xfrm>
        <a:graphic>
          <a:graphicData uri="http://schemas.openxmlformats.org/drawingml/2006/table">
            <a:tbl>
              <a:tblPr/>
              <a:tblGrid>
                <a:gridCol w="2268538"/>
                <a:gridCol w="1389062"/>
                <a:gridCol w="1447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Item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Can be flexible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Plug-comp.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Cavity shape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TeSLA/LL/RE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Length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Beam pipe flange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Suspension pitch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Tuner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Blade/Jack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Coupler flange (warm end)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Coupler pitch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He –in-line joint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TBD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</a:tbl>
          </a:graphicData>
        </a:graphic>
      </p:graphicFrame>
      <p:sp>
        <p:nvSpPr>
          <p:cNvPr id="73776" name="日付プレースホルダ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3777" name="スライド番号プレースホルダ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93D599-F2E4-624C-87BC-D208005E89E2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58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3778" name="フッター プレースホルダ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57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FC3CC0-E524-5F48-B434-131B1DC31B7E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59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5781" name="タイトル 9"/>
          <p:cNvSpPr>
            <a:spLocks noGrp="1"/>
          </p:cNvSpPr>
          <p:nvPr>
            <p:ph type="title"/>
          </p:nvPr>
        </p:nvSpPr>
        <p:spPr>
          <a:xfrm>
            <a:off x="1295400" y="127000"/>
            <a:ext cx="7704138" cy="609600"/>
          </a:xfrm>
        </p:spPr>
        <p:txBody>
          <a:bodyPr/>
          <a:lstStyle/>
          <a:p>
            <a:r>
              <a:rPr lang="en-US" altLang="ja-JP" b="1">
                <a:ea typeface="ＭＳ Ｐゴシック" pitchFamily="-112" charset="-128"/>
                <a:cs typeface="ＭＳ Ｐゴシック" pitchFamily="-112" charset="-128"/>
              </a:rPr>
              <a:t>Cavity: Plug-compatible Interface</a:t>
            </a:r>
            <a:endParaRPr lang="ja-JP" altLang="en-US" b="1"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75782" name="コンテンツ プレースホルダ 11" descr="CAVITY_ENVELOPE_ASS-081203.pdf"/>
          <p:cNvPicPr>
            <a:picLocks noGrp="1" noChangeAspect="1"/>
          </p:cNvPicPr>
          <p:nvPr>
            <p:ph idx="1"/>
          </p:nvPr>
        </p:nvPicPr>
        <p:blipFill>
          <a:blip r:embed="rId3">
            <a:lum contrast="60000"/>
          </a:blip>
          <a:srcRect l="377" r="1120"/>
          <a:stretch>
            <a:fillRect/>
          </a:stretch>
        </p:blipFill>
        <p:spPr>
          <a:xfrm>
            <a:off x="2889250" y="990600"/>
            <a:ext cx="6102350" cy="4379913"/>
          </a:xfrm>
        </p:spPr>
      </p:pic>
      <p:pic>
        <p:nvPicPr>
          <p:cNvPr id="75783" name="Picture 4" descr="cavity_interface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5275" y="1127125"/>
            <a:ext cx="3557588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4" name="Picture 5" descr="cavity_interface-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4225" y="3925888"/>
            <a:ext cx="3606800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5" name="Text Box 10"/>
          <p:cNvSpPr txBox="1">
            <a:spLocks noChangeArrowheads="1"/>
          </p:cNvSpPr>
          <p:nvPr/>
        </p:nvSpPr>
        <p:spPr bwMode="auto">
          <a:xfrm>
            <a:off x="160338" y="4033838"/>
            <a:ext cx="18637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800"/>
              <a:t>Component interfaces are reduced to the minimum necessary to allow for system assembly</a:t>
            </a:r>
          </a:p>
        </p:txBody>
      </p:sp>
      <p:sp>
        <p:nvSpPr>
          <p:cNvPr id="75786" name="AutoShape 12"/>
          <p:cNvSpPr>
            <a:spLocks noChangeArrowheads="1"/>
          </p:cNvSpPr>
          <p:nvPr/>
        </p:nvSpPr>
        <p:spPr bwMode="auto">
          <a:xfrm rot="3870496">
            <a:off x="1477962" y="3351213"/>
            <a:ext cx="1571625" cy="42545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タイトル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302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ja-JP" sz="3200" b="1" dirty="0" smtClean="0">
                <a:solidFill>
                  <a:srgbClr val="000090"/>
                </a:solidFill>
              </a:rPr>
              <a:t>Standard Process Selected in </a:t>
            </a:r>
            <a:br>
              <a:rPr kumimoji="0" lang="en-US" altLang="ja-JP" sz="3200" b="1" dirty="0" smtClean="0">
                <a:solidFill>
                  <a:srgbClr val="000090"/>
                </a:solidFill>
              </a:rPr>
            </a:br>
            <a:r>
              <a:rPr kumimoji="0" lang="en-US" altLang="ja-JP" sz="3200" b="1" dirty="0" smtClean="0">
                <a:solidFill>
                  <a:srgbClr val="000090"/>
                </a:solidFill>
              </a:rPr>
              <a:t> Cavity Production and the Yield</a:t>
            </a:r>
            <a:endParaRPr kumimoji="0" lang="ja-JP" altLang="en-US" sz="3200" b="1" dirty="0" smtClean="0">
              <a:solidFill>
                <a:srgbClr val="000090"/>
              </a:solidFill>
            </a:endParaRPr>
          </a:p>
        </p:txBody>
      </p:sp>
      <p:graphicFrame>
        <p:nvGraphicFramePr>
          <p:cNvPr id="33888" name="Group 96"/>
          <p:cNvGraphicFramePr>
            <a:graphicFrameLocks noGrp="1"/>
          </p:cNvGraphicFramePr>
          <p:nvPr>
            <p:ph idx="1"/>
          </p:nvPr>
        </p:nvGraphicFramePr>
        <p:xfrm>
          <a:off x="1230313" y="919163"/>
          <a:ext cx="7336148" cy="5391606"/>
        </p:xfrm>
        <a:graphic>
          <a:graphicData uri="http://schemas.openxmlformats.org/drawingml/2006/table">
            <a:tbl>
              <a:tblPr/>
              <a:tblGrid>
                <a:gridCol w="1567583"/>
                <a:gridCol w="5768565"/>
              </a:tblGrid>
              <a:tr h="36250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Standard Cavity Recipe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Fabrication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Nb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-sheet  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(Fine Grain)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Component  preparation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assembly </a:t>
                      </a:r>
                      <a:r>
                        <a:rPr kumimoji="1" lang="en-US" altLang="ja-JP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w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/ EBW  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</a:t>
                      </a:r>
                      <a:r>
                        <a:rPr kumimoji="1" lang="en-US" altLang="ja-JP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w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/ experienced  venders)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Process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1</a:t>
                      </a:r>
                      <a:r>
                        <a:rPr kumimoji="1" lang="en-US" altLang="ja-JP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(Bulk) Electro-polishing  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(~150um)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87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Ultrasonic degreasing with detergent, or ethanol rinse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High-pressure pure-water rinsing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Hydrogen degassing at &gt; 600 C 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Field flatness tuning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2nd Electro-polishing  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(~20um)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Ultrasonic degreasing or ethanol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High-pressure pure-water rinsing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Antenna Assembly 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22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Baking at 120 C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1519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Cold  Test (vert. test)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Performance Test with temperature  and mode measurement  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(1</a:t>
                      </a:r>
                      <a:r>
                        <a:rPr kumimoji="1" lang="en-US" altLang="ja-JP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/ 2</a:t>
                      </a:r>
                      <a:r>
                        <a:rPr kumimoji="1" lang="en-US" altLang="ja-JP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successful RF Test)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</a:tr>
            </a:tbl>
          </a:graphicData>
        </a:graphic>
      </p:graphicFrame>
      <p:sp>
        <p:nvSpPr>
          <p:cNvPr id="33845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3846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A63B56-AAFD-FC41-B2EA-A31D70FBBCDB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6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3847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78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78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F3510B-0B10-D749-9634-09FB696DDED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60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7829" name="タイトル 1"/>
          <p:cNvSpPr>
            <a:spLocks noGrp="1"/>
          </p:cNvSpPr>
          <p:nvPr>
            <p:ph type="title"/>
          </p:nvPr>
        </p:nvSpPr>
        <p:spPr>
          <a:xfrm>
            <a:off x="1676400" y="0"/>
            <a:ext cx="7467600" cy="838200"/>
          </a:xfrm>
        </p:spPr>
        <p:txBody>
          <a:bodyPr/>
          <a:lstStyle/>
          <a:p>
            <a:r>
              <a:rPr kumimoji="0" lang="en-US" altLang="ja-JP" sz="4000" b="1" smtClean="0">
                <a:ea typeface="ＭＳ Ｐゴシック" pitchFamily="-112" charset="-128"/>
                <a:cs typeface="ＭＳ Ｐゴシック" pitchFamily="-112" charset="-128"/>
              </a:rPr>
              <a:t>Plug-compatibility</a:t>
            </a:r>
            <a:endParaRPr kumimoji="0" lang="ja-JP" altLang="en-US" sz="4000" b="1" smtClean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7830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1887538"/>
          </a:xfrm>
        </p:spPr>
        <p:txBody>
          <a:bodyPr/>
          <a:lstStyle/>
          <a:p>
            <a:r>
              <a:rPr lang="en-US" altLang="ja-JP" sz="2400">
                <a:solidFill>
                  <a:schemeClr val="tx1"/>
                </a:solidFill>
                <a:ea typeface="ＭＳ Ｐゴシック" pitchFamily="-112" charset="-128"/>
                <a:cs typeface="ＭＳ Ｐゴシック" pitchFamily="-112" charset="-128"/>
              </a:rPr>
              <a:t>Plug Compatibility could be applied from a level of the whole cryomodule, to the smallest component.  </a:t>
            </a:r>
            <a:endParaRPr lang="en-US" altLang="ja-JP" sz="1800">
              <a:solidFill>
                <a:schemeClr val="tx1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>
              <a:solidFill>
                <a:schemeClr val="tx1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r>
              <a:rPr lang="en-US" altLang="ja-JP" sz="2400">
                <a:solidFill>
                  <a:schemeClr val="tx1"/>
                </a:solidFill>
                <a:ea typeface="ＭＳ Ｐゴシック" pitchFamily="-112" charset="-128"/>
                <a:cs typeface="ＭＳ Ｐゴシック" pitchFamily="-112" charset="-128"/>
              </a:rPr>
              <a:t>During R&amp;D, it is appropriate to set boundaries such that technical components can be most efficiently addressed.  </a:t>
            </a:r>
          </a:p>
        </p:txBody>
      </p:sp>
      <p:pic>
        <p:nvPicPr>
          <p:cNvPr id="77831" name="Picture 7" descr="p3"/>
          <p:cNvPicPr>
            <a:picLocks noChangeAspect="1" noChangeArrowheads="1"/>
          </p:cNvPicPr>
          <p:nvPr/>
        </p:nvPicPr>
        <p:blipFill>
          <a:blip r:embed="rId2"/>
          <a:srcRect l="30083" t="37492" r="10378" b="25735"/>
          <a:stretch>
            <a:fillRect/>
          </a:stretch>
        </p:blipFill>
        <p:spPr bwMode="auto">
          <a:xfrm>
            <a:off x="838200" y="3321050"/>
            <a:ext cx="758983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019800"/>
            <a:ext cx="1905000" cy="457200"/>
          </a:xfrm>
          <a:noFill/>
        </p:spPr>
        <p:txBody>
          <a:bodyPr/>
          <a:lstStyle/>
          <a:p>
            <a:fld id="{4DBFA1EE-4630-3F45-B628-9936E1560262}" type="slidenum">
              <a:rPr lang="ja-JP" altLang="en-US" sz="90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61</a:t>
            </a:fld>
            <a:endParaRPr lang="en-US" altLang="ja-JP" sz="90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788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" y="1447800"/>
            <a:ext cx="3898900" cy="4143375"/>
          </a:xfrm>
        </p:spPr>
      </p:pic>
      <p:sp>
        <p:nvSpPr>
          <p:cNvPr id="78852" name="テキスト ボックス 7"/>
          <p:cNvSpPr txBox="1">
            <a:spLocks noChangeArrowheads="1"/>
          </p:cNvSpPr>
          <p:nvPr/>
        </p:nvSpPr>
        <p:spPr bwMode="auto">
          <a:xfrm>
            <a:off x="0" y="5638800"/>
            <a:ext cx="4953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400" b="1"/>
              <a:t>Two shields model based on </a:t>
            </a:r>
          </a:p>
          <a:p>
            <a:r>
              <a:rPr lang="en-US" altLang="ja-JP" sz="2400" b="1"/>
              <a:t>TTF-III</a:t>
            </a:r>
          </a:p>
        </p:txBody>
      </p:sp>
      <p:pic>
        <p:nvPicPr>
          <p:cNvPr id="7885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447800"/>
            <a:ext cx="3994150" cy="412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タイトル 1"/>
          <p:cNvSpPr>
            <a:spLocks noGrp="1"/>
          </p:cNvSpPr>
          <p:nvPr>
            <p:ph type="title"/>
          </p:nvPr>
        </p:nvSpPr>
        <p:spPr>
          <a:xfrm>
            <a:off x="928688" y="0"/>
            <a:ext cx="8215312" cy="1447800"/>
          </a:xfrm>
        </p:spPr>
        <p:txBody>
          <a:bodyPr/>
          <a:lstStyle/>
          <a:p>
            <a:r>
              <a:rPr lang="en-US" altLang="ja-JP" b="1">
                <a:ea typeface="ＭＳ Ｐゴシック" pitchFamily="-112" charset="-128"/>
                <a:cs typeface="ＭＳ Ｐゴシック" pitchFamily="-112" charset="-128"/>
              </a:rPr>
              <a:t>Study of the</a:t>
            </a:r>
            <a:r>
              <a:rPr lang="ja-JP" altLang="en-US" b="1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altLang="ja-JP" b="1">
                <a:ea typeface="ＭＳ Ｐゴシック" pitchFamily="-112" charset="-128"/>
                <a:cs typeface="ＭＳ Ｐゴシック" pitchFamily="-112" charset="-128"/>
              </a:rPr>
              <a:t>“plug-compatible” cryomodule cross-section</a:t>
            </a:r>
            <a:endParaRPr lang="ja-JP" altLang="en-US" sz="2400" b="1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8855" name="テキスト ボックス 14"/>
          <p:cNvSpPr txBox="1">
            <a:spLocks noChangeArrowheads="1"/>
          </p:cNvSpPr>
          <p:nvPr/>
        </p:nvSpPr>
        <p:spPr bwMode="auto">
          <a:xfrm>
            <a:off x="5105400" y="5638800"/>
            <a:ext cx="3714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400" b="1">
                <a:solidFill>
                  <a:srgbClr val="000000"/>
                </a:solidFill>
              </a:rPr>
              <a:t>One shield model to save fabrication cost</a:t>
            </a:r>
          </a:p>
        </p:txBody>
      </p:sp>
      <p:sp>
        <p:nvSpPr>
          <p:cNvPr id="70664" name="テキスト ボックス 15"/>
          <p:cNvSpPr txBox="1">
            <a:spLocks noChangeArrowheads="1"/>
          </p:cNvSpPr>
          <p:nvPr/>
        </p:nvSpPr>
        <p:spPr bwMode="auto">
          <a:xfrm>
            <a:off x="3786188" y="1443038"/>
            <a:ext cx="2096998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66CC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>
                <a:latin typeface="Times" pitchFamily="-29" charset="0"/>
                <a:ea typeface="Arial Unicode MS" charset="0"/>
                <a:cs typeface="Arial Unicode MS" charset="0"/>
              </a:rPr>
              <a:t>Vacuum vessel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>
                <a:latin typeface="Times" pitchFamily="-29" charset="0"/>
                <a:ea typeface="Arial Unicode MS" charset="0"/>
                <a:cs typeface="Arial Unicode MS" charset="0"/>
              </a:rPr>
              <a:t> = </a:t>
            </a:r>
            <a:r>
              <a:rPr lang="en-US" altLang="ja-JP" sz="2400" b="1" dirty="0" err="1">
                <a:latin typeface="Times" pitchFamily="-29" charset="0"/>
                <a:ea typeface="Arial Unicode MS" charset="0"/>
                <a:cs typeface="Arial Unicode MS" charset="0"/>
                <a:sym typeface="Symbol" pitchFamily="-29" charset="2"/>
              </a:rPr>
              <a:t></a:t>
            </a:r>
            <a:r>
              <a:rPr lang="en-US" altLang="ja-JP" sz="2400" b="1" dirty="0">
                <a:latin typeface="Times" pitchFamily="-29" charset="0"/>
                <a:ea typeface="Arial Unicode MS" charset="0"/>
                <a:cs typeface="Arial Unicode MS" charset="0"/>
                <a:sym typeface="Symbol" pitchFamily="-29" charset="2"/>
              </a:rPr>
              <a:t> </a:t>
            </a:r>
            <a:r>
              <a:rPr lang="en-US" altLang="ja-JP" sz="2400" b="1" dirty="0">
                <a:ln>
                  <a:solidFill>
                    <a:srgbClr val="66CCFF"/>
                  </a:solidFill>
                </a:ln>
                <a:latin typeface="Times" pitchFamily="-29" charset="0"/>
                <a:ea typeface="Arial Unicode MS" charset="0"/>
                <a:cs typeface="Arial Unicode MS" charset="0"/>
              </a:rPr>
              <a:t>965.2mm</a:t>
            </a:r>
            <a:endParaRPr lang="ja-JP" altLang="en-US" sz="2400" b="1" dirty="0">
              <a:ln>
                <a:solidFill>
                  <a:srgbClr val="66CCFF"/>
                </a:solidFill>
              </a:ln>
              <a:latin typeface="Times" pitchFamily="-29" charset="0"/>
              <a:ea typeface="Arial Unicode MS" charset="0"/>
              <a:cs typeface="Arial Unicode MS" charset="0"/>
            </a:endParaRPr>
          </a:p>
        </p:txBody>
      </p:sp>
      <p:sp>
        <p:nvSpPr>
          <p:cNvPr id="18" name="下矢印 17"/>
          <p:cNvSpPr/>
          <p:nvPr/>
        </p:nvSpPr>
        <p:spPr>
          <a:xfrm rot="2536816">
            <a:off x="3690938" y="2192338"/>
            <a:ext cx="285750" cy="465137"/>
          </a:xfrm>
          <a:prstGeom prst="downArrow">
            <a:avLst/>
          </a:prstGeom>
          <a:solidFill>
            <a:schemeClr val="bg1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9" name="下矢印 18"/>
          <p:cNvSpPr/>
          <p:nvPr/>
        </p:nvSpPr>
        <p:spPr>
          <a:xfrm rot="18546263">
            <a:off x="5342732" y="2182019"/>
            <a:ext cx="285750" cy="465137"/>
          </a:xfrm>
          <a:prstGeom prst="downArrow">
            <a:avLst/>
          </a:prstGeom>
          <a:solidFill>
            <a:schemeClr val="bg1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2" name="左矢印 11"/>
          <p:cNvSpPr>
            <a:spLocks noChangeArrowheads="1"/>
          </p:cNvSpPr>
          <p:nvPr/>
        </p:nvSpPr>
        <p:spPr bwMode="auto">
          <a:xfrm>
            <a:off x="3048000" y="3810000"/>
            <a:ext cx="762000" cy="4572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rgbClr val="0098CC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 sz="2400">
              <a:solidFill>
                <a:srgbClr val="FFFFFF"/>
              </a:solidFill>
              <a:latin typeface="Palatino" pitchFamily="-105" charset="0"/>
              <a:ea typeface="Arial Unicode MS" pitchFamily="-105" charset="0"/>
              <a:cs typeface="Arial Unicode MS" pitchFamily="-105" charset="0"/>
            </a:endParaRPr>
          </a:p>
        </p:txBody>
      </p:sp>
      <p:sp>
        <p:nvSpPr>
          <p:cNvPr id="78860" name="日付プレースホルダ 1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8861" name="フッター プレースホルダ 1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altLang="ja-JP" sz="3200"/>
              <a:t>Transition to Construction Project</a:t>
            </a:r>
          </a:p>
        </p:txBody>
      </p:sp>
      <p:sp>
        <p:nvSpPr>
          <p:cNvPr id="8089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de-DE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09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E40BC7-1389-1B40-B744-4550D80561A2}" type="slidenum">
              <a:rPr lang="en-GB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62</a:t>
            </a:fld>
            <a:endParaRPr lang="en-GB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grpSp>
        <p:nvGrpSpPr>
          <p:cNvPr id="80901" name="Group 24"/>
          <p:cNvGrpSpPr>
            <a:grpSpLocks noChangeAspect="1"/>
          </p:cNvGrpSpPr>
          <p:nvPr/>
        </p:nvGrpSpPr>
        <p:grpSpPr bwMode="auto">
          <a:xfrm>
            <a:off x="304800" y="769938"/>
            <a:ext cx="8469313" cy="5402262"/>
            <a:chOff x="1134" y="1430"/>
            <a:chExt cx="13338" cy="8507"/>
          </a:xfrm>
        </p:grpSpPr>
        <p:sp>
          <p:nvSpPr>
            <p:cNvPr id="80903" name="AutoShape 25"/>
            <p:cNvSpPr>
              <a:spLocks noChangeAspect="1" noChangeArrowheads="1"/>
            </p:cNvSpPr>
            <p:nvPr/>
          </p:nvSpPr>
          <p:spPr bwMode="auto">
            <a:xfrm>
              <a:off x="1134" y="1430"/>
              <a:ext cx="13338" cy="8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0904" name="Group 26"/>
            <p:cNvGrpSpPr>
              <a:grpSpLocks/>
            </p:cNvGrpSpPr>
            <p:nvPr/>
          </p:nvGrpSpPr>
          <p:grpSpPr bwMode="auto">
            <a:xfrm>
              <a:off x="1134" y="3843"/>
              <a:ext cx="3138" cy="3138"/>
              <a:chOff x="1134" y="3843"/>
              <a:chExt cx="3138" cy="3138"/>
            </a:xfrm>
          </p:grpSpPr>
          <p:pic>
            <p:nvPicPr>
              <p:cNvPr id="80952" name="Picture 27" descr="Americas R&amp;D infrastructure (Regional Centre)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68" y="4108"/>
                <a:ext cx="2451" cy="2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0953" name="Oval 28"/>
              <p:cNvSpPr>
                <a:spLocks noChangeArrowheads="1"/>
              </p:cNvSpPr>
              <p:nvPr/>
            </p:nvSpPr>
            <p:spPr bwMode="auto">
              <a:xfrm>
                <a:off x="1134" y="3843"/>
                <a:ext cx="3138" cy="3138"/>
              </a:xfrm>
              <a:prstGeom prst="ellipse">
                <a:avLst/>
              </a:prstGeom>
              <a:noFill/>
              <a:ln w="12700">
                <a:solidFill>
                  <a:srgbClr val="4F81BD"/>
                </a:solidFill>
                <a:prstDash val="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0905" name="Group 29"/>
            <p:cNvGrpSpPr>
              <a:grpSpLocks/>
            </p:cNvGrpSpPr>
            <p:nvPr/>
          </p:nvGrpSpPr>
          <p:grpSpPr bwMode="auto">
            <a:xfrm>
              <a:off x="2702" y="3880"/>
              <a:ext cx="4818" cy="5923"/>
              <a:chOff x="2702" y="3880"/>
              <a:chExt cx="4818" cy="5923"/>
            </a:xfrm>
          </p:grpSpPr>
          <p:grpSp>
            <p:nvGrpSpPr>
              <p:cNvPr id="80942" name="Group 30"/>
              <p:cNvGrpSpPr>
                <a:grpSpLocks/>
              </p:cNvGrpSpPr>
              <p:nvPr/>
            </p:nvGrpSpPr>
            <p:grpSpPr bwMode="auto">
              <a:xfrm>
                <a:off x="4382" y="3880"/>
                <a:ext cx="3138" cy="3139"/>
                <a:chOff x="4382" y="3880"/>
                <a:chExt cx="3138" cy="3139"/>
              </a:xfrm>
            </p:grpSpPr>
            <p:pic>
              <p:nvPicPr>
                <p:cNvPr id="80950" name="Picture 31" descr="Asian R&amp;D infrastructure (Regional Centre)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18" y="4182"/>
                  <a:ext cx="2425" cy="23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0951" name="Oval 32"/>
                <p:cNvSpPr>
                  <a:spLocks noChangeArrowheads="1"/>
                </p:cNvSpPr>
                <p:nvPr/>
              </p:nvSpPr>
              <p:spPr bwMode="auto">
                <a:xfrm>
                  <a:off x="4382" y="3880"/>
                  <a:ext cx="3138" cy="3139"/>
                </a:xfrm>
                <a:prstGeom prst="ellipse">
                  <a:avLst/>
                </a:prstGeom>
                <a:noFill/>
                <a:ln w="12700">
                  <a:solidFill>
                    <a:srgbClr val="4F81BD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0943" name="Group 33"/>
              <p:cNvGrpSpPr>
                <a:grpSpLocks/>
              </p:cNvGrpSpPr>
              <p:nvPr/>
            </p:nvGrpSpPr>
            <p:grpSpPr bwMode="auto">
              <a:xfrm>
                <a:off x="2702" y="6665"/>
                <a:ext cx="3138" cy="3138"/>
                <a:chOff x="2702" y="6665"/>
                <a:chExt cx="3138" cy="3138"/>
              </a:xfrm>
            </p:grpSpPr>
            <p:pic>
              <p:nvPicPr>
                <p:cNvPr id="80948" name="Picture 34" descr="European R&amp;D infrastructure (Regional Centre)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3041" y="7017"/>
                  <a:ext cx="2420" cy="23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0949" name="Oval 35"/>
                <p:cNvSpPr>
                  <a:spLocks noChangeArrowheads="1"/>
                </p:cNvSpPr>
                <p:nvPr/>
              </p:nvSpPr>
              <p:spPr bwMode="auto">
                <a:xfrm>
                  <a:off x="2702" y="6665"/>
                  <a:ext cx="3138" cy="3138"/>
                </a:xfrm>
                <a:prstGeom prst="ellipse">
                  <a:avLst/>
                </a:prstGeom>
                <a:noFill/>
                <a:ln w="12700">
                  <a:solidFill>
                    <a:srgbClr val="4F81BD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4548" name="AutoShape 36"/>
              <p:cNvSpPr>
                <a:spLocks noChangeArrowheads="1"/>
              </p:cNvSpPr>
              <p:nvPr/>
            </p:nvSpPr>
            <p:spPr bwMode="auto">
              <a:xfrm>
                <a:off x="3414" y="5857"/>
                <a:ext cx="1510" cy="1170"/>
              </a:xfrm>
              <a:prstGeom prst="wave">
                <a:avLst>
                  <a:gd name="adj1" fmla="val 13005"/>
                  <a:gd name="adj2" fmla="val 0"/>
                </a:avLst>
              </a:prstGeom>
              <a:gradFill rotWithShape="0">
                <a:gsLst>
                  <a:gs pos="0">
                    <a:srgbClr val="95B3D7"/>
                  </a:gs>
                  <a:gs pos="50000">
                    <a:srgbClr val="DBE5F1"/>
                  </a:gs>
                  <a:gs pos="100000">
                    <a:srgbClr val="95B3D7"/>
                  </a:gs>
                </a:gsLst>
                <a:lin ang="18900000" scaled="1"/>
              </a:gradFill>
              <a:ln w="12700">
                <a:solidFill>
                  <a:srgbClr val="95B3D7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GB" altLang="ja-JP" sz="2800" dirty="0">
                    <a:latin typeface="Calibri" pitchFamily="-105" charset="0"/>
                    <a:ea typeface="Arial Unicode MS" pitchFamily="-105" charset="0"/>
                    <a:cs typeface="Arial Unicode MS" pitchFamily="-105" charset="0"/>
                  </a:rPr>
                  <a:t>GDE</a:t>
                </a:r>
                <a:endParaRPr lang="en-US" altLang="ja-JP" sz="2800" dirty="0">
                  <a:latin typeface="Arial" pitchFamily="-105" charset="0"/>
                  <a:ea typeface="Arial Unicode MS" pitchFamily="-105" charset="0"/>
                  <a:cs typeface="Arial Unicode MS" pitchFamily="-105" charset="0"/>
                </a:endParaRPr>
              </a:p>
            </p:txBody>
          </p:sp>
          <p:cxnSp>
            <p:nvCxnSpPr>
              <p:cNvPr id="80945" name="AutoShape 37"/>
              <p:cNvCxnSpPr>
                <a:cxnSpLocks noChangeShapeType="1"/>
              </p:cNvCxnSpPr>
              <p:nvPr/>
            </p:nvCxnSpPr>
            <p:spPr bwMode="auto">
              <a:xfrm flipH="1" flipV="1">
                <a:off x="3078" y="5580"/>
                <a:ext cx="756" cy="54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 type="arrow" w="med" len="med"/>
                <a:tailEnd type="arrow" w="med" len="med"/>
              </a:ln>
            </p:spPr>
          </p:cxnSp>
          <p:cxnSp>
            <p:nvCxnSpPr>
              <p:cNvPr id="80946" name="AutoShape 38"/>
              <p:cNvCxnSpPr>
                <a:cxnSpLocks noChangeShapeType="1"/>
              </p:cNvCxnSpPr>
              <p:nvPr/>
            </p:nvCxnSpPr>
            <p:spPr bwMode="auto">
              <a:xfrm flipV="1">
                <a:off x="4685" y="5567"/>
                <a:ext cx="756" cy="54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 type="arrow" w="med" len="med"/>
                <a:tailEnd type="arrow" w="med" len="med"/>
              </a:ln>
            </p:spPr>
          </p:cxnSp>
          <p:cxnSp>
            <p:nvCxnSpPr>
              <p:cNvPr id="80947" name="AutoShape 39"/>
              <p:cNvCxnSpPr>
                <a:cxnSpLocks noChangeShapeType="1"/>
              </p:cNvCxnSpPr>
              <p:nvPr/>
            </p:nvCxnSpPr>
            <p:spPr bwMode="auto">
              <a:xfrm>
                <a:off x="4266" y="6834"/>
                <a:ext cx="1" cy="54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 type="arrow" w="med" len="med"/>
                <a:tailEnd type="arrow" w="med" len="med"/>
              </a:ln>
            </p:spPr>
          </p:cxnSp>
        </p:grpSp>
        <p:sp>
          <p:nvSpPr>
            <p:cNvPr id="64552" name="Text Box 40"/>
            <p:cNvSpPr txBox="1">
              <a:spLocks noChangeArrowheads="1"/>
            </p:cNvSpPr>
            <p:nvPr/>
          </p:nvSpPr>
          <p:spPr bwMode="auto">
            <a:xfrm>
              <a:off x="1364" y="2050"/>
              <a:ext cx="1918" cy="44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en-GB" altLang="ja-JP" sz="1100">
                  <a:latin typeface="Calibri" pitchFamily="-105" charset="0"/>
                  <a:ea typeface="Arial Unicode MS" pitchFamily="-105" charset="0"/>
                  <a:cs typeface="Arial Unicode MS" pitchFamily="-105" charset="0"/>
                </a:rPr>
                <a:t>TD Phase 1</a:t>
              </a:r>
              <a:endParaRPr lang="en-US" altLang="ja-JP">
                <a:latin typeface="Arial" pitchFamily="-105" charset="0"/>
                <a:ea typeface="Arial Unicode MS" pitchFamily="-105" charset="0"/>
                <a:cs typeface="Arial Unicode MS" pitchFamily="-105" charset="0"/>
              </a:endParaRPr>
            </a:p>
          </p:txBody>
        </p:sp>
        <p:sp>
          <p:nvSpPr>
            <p:cNvPr id="64553" name="Text Box 41"/>
            <p:cNvSpPr txBox="1">
              <a:spLocks noChangeArrowheads="1"/>
            </p:cNvSpPr>
            <p:nvPr/>
          </p:nvSpPr>
          <p:spPr bwMode="auto">
            <a:xfrm>
              <a:off x="3332" y="2050"/>
              <a:ext cx="1923" cy="44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en-GB" altLang="ja-JP" sz="1100">
                  <a:latin typeface="Calibri" pitchFamily="-105" charset="0"/>
                  <a:ea typeface="Arial Unicode MS" pitchFamily="-105" charset="0"/>
                  <a:cs typeface="Arial Unicode MS" pitchFamily="-105" charset="0"/>
                </a:rPr>
                <a:t>TD Phase 2</a:t>
              </a:r>
              <a:endParaRPr lang="en-US" altLang="ja-JP">
                <a:latin typeface="Arial" pitchFamily="-105" charset="0"/>
                <a:ea typeface="Arial Unicode MS" pitchFamily="-105" charset="0"/>
                <a:cs typeface="Arial Unicode MS" pitchFamily="-105" charset="0"/>
              </a:endParaRPr>
            </a:p>
          </p:txBody>
        </p:sp>
        <p:sp>
          <p:nvSpPr>
            <p:cNvPr id="80908" name="Text Box 42"/>
            <p:cNvSpPr txBox="1">
              <a:spLocks noChangeArrowheads="1"/>
            </p:cNvSpPr>
            <p:nvPr/>
          </p:nvSpPr>
          <p:spPr bwMode="auto">
            <a:xfrm>
              <a:off x="5303" y="2049"/>
              <a:ext cx="2681" cy="44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</a:pPr>
              <a:r>
                <a:rPr lang="en-GB" altLang="ja-JP" sz="1100">
                  <a:latin typeface="Calibri" pitchFamily="-112" charset="0"/>
                </a:rPr>
                <a:t>Approval</a:t>
              </a:r>
              <a:endParaRPr lang="en-US" altLang="ja-JP"/>
            </a:p>
          </p:txBody>
        </p:sp>
        <p:sp>
          <p:nvSpPr>
            <p:cNvPr id="64555" name="Text Box 43"/>
            <p:cNvSpPr txBox="1">
              <a:spLocks noChangeArrowheads="1"/>
            </p:cNvSpPr>
            <p:nvPr/>
          </p:nvSpPr>
          <p:spPr bwMode="auto">
            <a:xfrm>
              <a:off x="8029" y="2050"/>
              <a:ext cx="4010" cy="440"/>
            </a:xfrm>
            <a:prstGeom prst="rect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en-GB" altLang="ja-JP" sz="1100">
                  <a:latin typeface="Calibri" pitchFamily="-105" charset="0"/>
                  <a:ea typeface="Arial Unicode MS" pitchFamily="-105" charset="0"/>
                  <a:cs typeface="Arial Unicode MS" pitchFamily="-105" charset="0"/>
                </a:rPr>
                <a:t>Construction Phase</a:t>
              </a:r>
              <a:endParaRPr lang="en-US" altLang="ja-JP">
                <a:latin typeface="Arial" pitchFamily="-105" charset="0"/>
                <a:ea typeface="Arial Unicode MS" pitchFamily="-105" charset="0"/>
                <a:cs typeface="Arial Unicode MS" pitchFamily="-105" charset="0"/>
              </a:endParaRPr>
            </a:p>
          </p:txBody>
        </p:sp>
        <p:sp>
          <p:nvSpPr>
            <p:cNvPr id="64556" name="Text Box 44"/>
            <p:cNvSpPr txBox="1">
              <a:spLocks noChangeArrowheads="1"/>
            </p:cNvSpPr>
            <p:nvPr/>
          </p:nvSpPr>
          <p:spPr bwMode="auto">
            <a:xfrm>
              <a:off x="12092" y="2050"/>
              <a:ext cx="2268" cy="440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en-GB" altLang="ja-JP" sz="1100">
                  <a:latin typeface="Calibri" pitchFamily="-105" charset="0"/>
                  <a:ea typeface="Arial Unicode MS" pitchFamily="-105" charset="0"/>
                  <a:cs typeface="Arial Unicode MS" pitchFamily="-105" charset="0"/>
                </a:rPr>
                <a:t>Operations</a:t>
              </a:r>
              <a:endParaRPr lang="en-US" altLang="ja-JP">
                <a:latin typeface="Arial" pitchFamily="-105" charset="0"/>
                <a:ea typeface="Arial Unicode MS" pitchFamily="-105" charset="0"/>
                <a:cs typeface="Arial Unicode MS" pitchFamily="-105" charset="0"/>
              </a:endParaRPr>
            </a:p>
          </p:txBody>
        </p:sp>
        <p:sp>
          <p:nvSpPr>
            <p:cNvPr id="80911" name="Text Box 45"/>
            <p:cNvSpPr txBox="1">
              <a:spLocks noChangeArrowheads="1"/>
            </p:cNvSpPr>
            <p:nvPr/>
          </p:nvSpPr>
          <p:spPr bwMode="auto">
            <a:xfrm>
              <a:off x="3141" y="2476"/>
              <a:ext cx="756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Aft>
                  <a:spcPts val="1000"/>
                </a:spcAft>
              </a:pPr>
              <a:r>
                <a:rPr lang="en-GB" altLang="ja-JP" sz="900">
                  <a:latin typeface="Calibri" pitchFamily="-112" charset="0"/>
                </a:rPr>
                <a:t>2010</a:t>
              </a:r>
              <a:endParaRPr lang="en-US" altLang="ja-JP"/>
            </a:p>
          </p:txBody>
        </p:sp>
        <p:sp>
          <p:nvSpPr>
            <p:cNvPr id="80912" name="Text Box 46"/>
            <p:cNvSpPr txBox="1">
              <a:spLocks noChangeArrowheads="1"/>
            </p:cNvSpPr>
            <p:nvPr/>
          </p:nvSpPr>
          <p:spPr bwMode="auto">
            <a:xfrm>
              <a:off x="5198" y="2482"/>
              <a:ext cx="756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Aft>
                  <a:spcPts val="1000"/>
                </a:spcAft>
              </a:pPr>
              <a:r>
                <a:rPr lang="en-GB" altLang="ja-JP" sz="900">
                  <a:latin typeface="Calibri" pitchFamily="-112" charset="0"/>
                </a:rPr>
                <a:t>2012</a:t>
              </a:r>
              <a:endParaRPr lang="en-US" altLang="ja-JP"/>
            </a:p>
          </p:txBody>
        </p:sp>
        <p:sp>
          <p:nvSpPr>
            <p:cNvPr id="80913" name="Text Box 47"/>
            <p:cNvSpPr txBox="1">
              <a:spLocks noChangeArrowheads="1"/>
            </p:cNvSpPr>
            <p:nvPr/>
          </p:nvSpPr>
          <p:spPr bwMode="auto">
            <a:xfrm>
              <a:off x="5208" y="2682"/>
              <a:ext cx="1836" cy="1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Aft>
                  <a:spcPts val="1000"/>
                </a:spcAft>
              </a:pPr>
              <a:r>
                <a:rPr lang="en-GB" altLang="ja-JP" sz="1100">
                  <a:latin typeface="Calibri" pitchFamily="-112" charset="0"/>
                </a:rPr>
                <a:t>TDR documents submitted for approval</a:t>
              </a:r>
              <a:endParaRPr lang="en-US" altLang="ja-JP"/>
            </a:p>
          </p:txBody>
        </p:sp>
        <p:cxnSp>
          <p:nvCxnSpPr>
            <p:cNvPr id="80914" name="AutoShape 48"/>
            <p:cNvCxnSpPr>
              <a:cxnSpLocks noChangeShapeType="1"/>
            </p:cNvCxnSpPr>
            <p:nvPr/>
          </p:nvCxnSpPr>
          <p:spPr bwMode="auto">
            <a:xfrm>
              <a:off x="5246" y="1869"/>
              <a:ext cx="2692" cy="1"/>
            </a:xfrm>
            <a:prstGeom prst="straightConnector1">
              <a:avLst/>
            </a:prstGeom>
            <a:noFill/>
            <a:ln w="28575">
              <a:solidFill>
                <a:srgbClr val="A5A5A5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80915" name="Text Box 49"/>
            <p:cNvSpPr txBox="1">
              <a:spLocks noChangeArrowheads="1"/>
            </p:cNvSpPr>
            <p:nvPr/>
          </p:nvSpPr>
          <p:spPr bwMode="auto">
            <a:xfrm>
              <a:off x="6300" y="1442"/>
              <a:ext cx="540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</a:pPr>
              <a:r>
                <a:rPr lang="en-GB" altLang="ja-JP" sz="1600">
                  <a:latin typeface="Calibri" pitchFamily="-112" charset="0"/>
                </a:rPr>
                <a:t>?</a:t>
              </a:r>
              <a:endParaRPr lang="en-US" altLang="ja-JP"/>
            </a:p>
          </p:txBody>
        </p:sp>
        <p:cxnSp>
          <p:nvCxnSpPr>
            <p:cNvPr id="80916" name="AutoShape 50"/>
            <p:cNvCxnSpPr>
              <a:cxnSpLocks noChangeShapeType="1"/>
            </p:cNvCxnSpPr>
            <p:nvPr/>
          </p:nvCxnSpPr>
          <p:spPr bwMode="auto">
            <a:xfrm>
              <a:off x="7978" y="2667"/>
              <a:ext cx="1" cy="7000"/>
            </a:xfrm>
            <a:prstGeom prst="straightConnector1">
              <a:avLst/>
            </a:prstGeom>
            <a:noFill/>
            <a:ln w="9525">
              <a:solidFill>
                <a:srgbClr val="00B0F0"/>
              </a:solidFill>
              <a:prstDash val="dash"/>
              <a:round/>
              <a:headEnd/>
              <a:tailEnd/>
            </a:ln>
          </p:spPr>
        </p:cxnSp>
        <p:grpSp>
          <p:nvGrpSpPr>
            <p:cNvPr id="80917" name="Group 51"/>
            <p:cNvGrpSpPr>
              <a:grpSpLocks/>
            </p:cNvGrpSpPr>
            <p:nvPr/>
          </p:nvGrpSpPr>
          <p:grpSpPr bwMode="auto">
            <a:xfrm>
              <a:off x="8058" y="2803"/>
              <a:ext cx="6404" cy="5989"/>
              <a:chOff x="8032" y="3440"/>
              <a:chExt cx="6404" cy="5989"/>
            </a:xfrm>
          </p:grpSpPr>
          <p:grpSp>
            <p:nvGrpSpPr>
              <p:cNvPr id="80921" name="Group 52"/>
              <p:cNvGrpSpPr>
                <a:grpSpLocks/>
              </p:cNvGrpSpPr>
              <p:nvPr/>
            </p:nvGrpSpPr>
            <p:grpSpPr bwMode="auto">
              <a:xfrm>
                <a:off x="8032" y="3440"/>
                <a:ext cx="6404" cy="5989"/>
                <a:chOff x="7602" y="3404"/>
                <a:chExt cx="6857" cy="6412"/>
              </a:xfrm>
            </p:grpSpPr>
            <p:grpSp>
              <p:nvGrpSpPr>
                <p:cNvPr id="80933" name="Group 53"/>
                <p:cNvGrpSpPr>
                  <a:grpSpLocks/>
                </p:cNvGrpSpPr>
                <p:nvPr/>
              </p:nvGrpSpPr>
              <p:grpSpPr bwMode="auto">
                <a:xfrm>
                  <a:off x="9461" y="6456"/>
                  <a:ext cx="3360" cy="3360"/>
                  <a:chOff x="1763" y="4523"/>
                  <a:chExt cx="3360" cy="3360"/>
                </a:xfrm>
              </p:grpSpPr>
              <p:pic>
                <p:nvPicPr>
                  <p:cNvPr id="80940" name="Picture 54" descr="European Cryomodule Assembly &amp; Testing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2089" y="4756"/>
                    <a:ext cx="2784" cy="274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80941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1763" y="4523"/>
                    <a:ext cx="3360" cy="3360"/>
                  </a:xfrm>
                  <a:prstGeom prst="ellipse">
                    <a:avLst/>
                  </a:prstGeom>
                  <a:noFill/>
                  <a:ln w="12700">
                    <a:solidFill>
                      <a:srgbClr val="4F81BD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0934" name="Group 56"/>
                <p:cNvGrpSpPr>
                  <a:grpSpLocks/>
                </p:cNvGrpSpPr>
                <p:nvPr/>
              </p:nvGrpSpPr>
              <p:grpSpPr bwMode="auto">
                <a:xfrm>
                  <a:off x="7602" y="3529"/>
                  <a:ext cx="3360" cy="3360"/>
                  <a:chOff x="2337" y="4563"/>
                  <a:chExt cx="3360" cy="3360"/>
                </a:xfrm>
              </p:grpSpPr>
              <p:pic>
                <p:nvPicPr>
                  <p:cNvPr id="80938" name="Picture 57" descr="Americas Cryomodule Assembly &amp; Testing"/>
                  <p:cNvPicPr>
                    <a:picLocks noChangeAspect="1" noChangeArrowheads="1"/>
                  </p:cNvPicPr>
                  <p:nvPr/>
                </p:nvPicPr>
                <p:blipFill>
                  <a:blip r:embed="rId6"/>
                  <a:srcRect/>
                  <a:stretch>
                    <a:fillRect/>
                  </a:stretch>
                </p:blipFill>
                <p:spPr bwMode="auto">
                  <a:xfrm>
                    <a:off x="2662" y="4821"/>
                    <a:ext cx="2796" cy="276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80939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2337" y="4563"/>
                    <a:ext cx="3360" cy="3360"/>
                  </a:xfrm>
                  <a:prstGeom prst="ellipse">
                    <a:avLst/>
                  </a:prstGeom>
                  <a:noFill/>
                  <a:ln w="12700">
                    <a:solidFill>
                      <a:srgbClr val="4F81BD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0935" name="Group 59"/>
                <p:cNvGrpSpPr>
                  <a:grpSpLocks/>
                </p:cNvGrpSpPr>
                <p:nvPr/>
              </p:nvGrpSpPr>
              <p:grpSpPr bwMode="auto">
                <a:xfrm>
                  <a:off x="11099" y="3404"/>
                  <a:ext cx="3360" cy="3360"/>
                  <a:chOff x="10605" y="3404"/>
                  <a:chExt cx="3360" cy="3360"/>
                </a:xfrm>
              </p:grpSpPr>
              <p:pic>
                <p:nvPicPr>
                  <p:cNvPr id="80936" name="Picture 60" descr="Asian Cryomodule Assembly &amp; Testing"/>
                  <p:cNvPicPr>
                    <a:picLocks noChangeAspect="1" noChangeArrowheads="1"/>
                  </p:cNvPicPr>
                  <p:nvPr/>
                </p:nvPicPr>
                <p:blipFill>
                  <a:blip r:embed="rId7"/>
                  <a:srcRect/>
                  <a:stretch>
                    <a:fillRect/>
                  </a:stretch>
                </p:blipFill>
                <p:spPr bwMode="auto">
                  <a:xfrm>
                    <a:off x="10897" y="3662"/>
                    <a:ext cx="2810" cy="27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80937" name="Oval 61"/>
                  <p:cNvSpPr>
                    <a:spLocks noChangeArrowheads="1"/>
                  </p:cNvSpPr>
                  <p:nvPr/>
                </p:nvSpPr>
                <p:spPr bwMode="auto">
                  <a:xfrm>
                    <a:off x="10605" y="3404"/>
                    <a:ext cx="3360" cy="3360"/>
                  </a:xfrm>
                  <a:prstGeom prst="ellipse">
                    <a:avLst/>
                  </a:prstGeom>
                  <a:noFill/>
                  <a:ln w="12700">
                    <a:solidFill>
                      <a:srgbClr val="4F81BD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64574" name="AutoShape 62"/>
              <p:cNvSpPr>
                <a:spLocks noChangeArrowheads="1"/>
              </p:cNvSpPr>
              <p:nvPr/>
            </p:nvSpPr>
            <p:spPr bwMode="auto">
              <a:xfrm>
                <a:off x="10586" y="5519"/>
                <a:ext cx="1803" cy="905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ABF8F"/>
                  </a:gs>
                  <a:gs pos="50000">
                    <a:srgbClr val="F79646"/>
                  </a:gs>
                  <a:gs pos="100000">
                    <a:srgbClr val="FABF8F"/>
                  </a:gs>
                </a:gsLst>
                <a:lin ang="5400000" scaled="1"/>
              </a:gradFill>
              <a:ln w="12700">
                <a:solidFill>
                  <a:srgbClr val="F79646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974706"/>
                </a:outerShdw>
              </a:effectLst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GB" altLang="ja-JP" sz="2400" b="1" dirty="0">
                    <a:latin typeface="Calibri" pitchFamily="-105" charset="0"/>
                    <a:ea typeface="Arial Unicode MS" pitchFamily="-105" charset="0"/>
                    <a:cs typeface="Arial Unicode MS" pitchFamily="-105" charset="0"/>
                  </a:rPr>
                  <a:t>ILC site</a:t>
                </a:r>
                <a:endParaRPr lang="en-US" altLang="ja-JP" sz="5400" dirty="0">
                  <a:latin typeface="Arial" pitchFamily="-105" charset="0"/>
                  <a:ea typeface="Arial Unicode MS" pitchFamily="-105" charset="0"/>
                  <a:cs typeface="Arial Unicode MS" pitchFamily="-105" charset="0"/>
                </a:endParaRPr>
              </a:p>
            </p:txBody>
          </p:sp>
          <p:cxnSp>
            <p:nvCxnSpPr>
              <p:cNvPr id="80923" name="AutoShape 63"/>
              <p:cNvCxnSpPr>
                <a:cxnSpLocks noChangeShapeType="1"/>
              </p:cNvCxnSpPr>
              <p:nvPr/>
            </p:nvCxnSpPr>
            <p:spPr bwMode="auto">
              <a:xfrm>
                <a:off x="9990" y="5037"/>
                <a:ext cx="864" cy="76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80924" name="AutoShape 64"/>
              <p:cNvCxnSpPr>
                <a:cxnSpLocks noChangeShapeType="1"/>
              </p:cNvCxnSpPr>
              <p:nvPr/>
            </p:nvCxnSpPr>
            <p:spPr bwMode="auto">
              <a:xfrm flipH="1">
                <a:off x="11502" y="4856"/>
                <a:ext cx="1188" cy="942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80925" name="AutoShape 65"/>
              <p:cNvCxnSpPr>
                <a:cxnSpLocks noChangeShapeType="1"/>
              </p:cNvCxnSpPr>
              <p:nvPr/>
            </p:nvCxnSpPr>
            <p:spPr bwMode="auto">
              <a:xfrm flipH="1" flipV="1">
                <a:off x="11178" y="6341"/>
                <a:ext cx="108" cy="1049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80926" name="Freeform 66"/>
              <p:cNvSpPr>
                <a:spLocks/>
              </p:cNvSpPr>
              <p:nvPr/>
            </p:nvSpPr>
            <p:spPr bwMode="auto">
              <a:xfrm>
                <a:off x="8038" y="5185"/>
                <a:ext cx="2882" cy="2270"/>
              </a:xfrm>
              <a:custGeom>
                <a:avLst/>
                <a:gdLst>
                  <a:gd name="T0" fmla="*/ 532 w 2882"/>
                  <a:gd name="T1" fmla="*/ 0 h 2270"/>
                  <a:gd name="T2" fmla="*/ 392 w 2882"/>
                  <a:gd name="T3" fmla="*/ 1350 h 2270"/>
                  <a:gd name="T4" fmla="*/ 2882 w 2882"/>
                  <a:gd name="T5" fmla="*/ 2270 h 2270"/>
                  <a:gd name="T6" fmla="*/ 0 60000 65536"/>
                  <a:gd name="T7" fmla="*/ 0 60000 65536"/>
                  <a:gd name="T8" fmla="*/ 0 60000 65536"/>
                  <a:gd name="T9" fmla="*/ 0 w 2882"/>
                  <a:gd name="T10" fmla="*/ 0 h 2270"/>
                  <a:gd name="T11" fmla="*/ 2882 w 2882"/>
                  <a:gd name="T12" fmla="*/ 2270 h 22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882" h="2270">
                    <a:moveTo>
                      <a:pt x="532" y="0"/>
                    </a:moveTo>
                    <a:cubicBezTo>
                      <a:pt x="266" y="486"/>
                      <a:pt x="0" y="972"/>
                      <a:pt x="392" y="1350"/>
                    </a:cubicBezTo>
                    <a:cubicBezTo>
                      <a:pt x="784" y="1728"/>
                      <a:pt x="1833" y="1999"/>
                      <a:pt x="2882" y="2270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prstDash val="sysDot"/>
                <a:round/>
                <a:headEnd type="oval" w="med" len="med"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27" name="Freeform 67"/>
              <p:cNvSpPr>
                <a:spLocks/>
              </p:cNvSpPr>
              <p:nvPr/>
            </p:nvSpPr>
            <p:spPr bwMode="auto">
              <a:xfrm>
                <a:off x="10710" y="8285"/>
                <a:ext cx="260" cy="290"/>
              </a:xfrm>
              <a:custGeom>
                <a:avLst/>
                <a:gdLst>
                  <a:gd name="T0" fmla="*/ 0 w 260"/>
                  <a:gd name="T1" fmla="*/ 290 h 290"/>
                  <a:gd name="T2" fmla="*/ 260 w 260"/>
                  <a:gd name="T3" fmla="*/ 0 h 290"/>
                  <a:gd name="T4" fmla="*/ 0 60000 65536"/>
                  <a:gd name="T5" fmla="*/ 0 60000 65536"/>
                  <a:gd name="T6" fmla="*/ 0 w 260"/>
                  <a:gd name="T7" fmla="*/ 0 h 290"/>
                  <a:gd name="T8" fmla="*/ 260 w 260"/>
                  <a:gd name="T9" fmla="*/ 290 h 29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0" h="290">
                    <a:moveTo>
                      <a:pt x="0" y="290"/>
                    </a:moveTo>
                    <a:cubicBezTo>
                      <a:pt x="0" y="290"/>
                      <a:pt x="130" y="145"/>
                      <a:pt x="260" y="0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prstDash val="sysDot"/>
                <a:round/>
                <a:headEnd type="oval" w="med" len="med"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28" name="Freeform 68"/>
              <p:cNvSpPr>
                <a:spLocks/>
              </p:cNvSpPr>
              <p:nvPr/>
            </p:nvSpPr>
            <p:spPr bwMode="auto">
              <a:xfrm>
                <a:off x="11850" y="6295"/>
                <a:ext cx="1560" cy="1280"/>
              </a:xfrm>
              <a:custGeom>
                <a:avLst/>
                <a:gdLst>
                  <a:gd name="T0" fmla="*/ 1184 w 1710"/>
                  <a:gd name="T1" fmla="*/ 0 h 1260"/>
                  <a:gd name="T2" fmla="*/ 796 w 1710"/>
                  <a:gd name="T3" fmla="*/ 905 h 1260"/>
                  <a:gd name="T4" fmla="*/ 0 w 1710"/>
                  <a:gd name="T5" fmla="*/ 1342 h 1260"/>
                  <a:gd name="T6" fmla="*/ 0 60000 65536"/>
                  <a:gd name="T7" fmla="*/ 0 60000 65536"/>
                  <a:gd name="T8" fmla="*/ 0 60000 65536"/>
                  <a:gd name="T9" fmla="*/ 0 w 1710"/>
                  <a:gd name="T10" fmla="*/ 0 h 1260"/>
                  <a:gd name="T11" fmla="*/ 1710 w 1710"/>
                  <a:gd name="T12" fmla="*/ 1260 h 126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10" h="1260">
                    <a:moveTo>
                      <a:pt x="1710" y="0"/>
                    </a:moveTo>
                    <a:cubicBezTo>
                      <a:pt x="1572" y="320"/>
                      <a:pt x="1435" y="640"/>
                      <a:pt x="1150" y="850"/>
                    </a:cubicBezTo>
                    <a:cubicBezTo>
                      <a:pt x="865" y="1060"/>
                      <a:pt x="432" y="1160"/>
                      <a:pt x="0" y="1260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prstDash val="sysDot"/>
                <a:round/>
                <a:headEnd type="oval" w="med" len="med"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29" name="Freeform 69"/>
              <p:cNvSpPr>
                <a:spLocks/>
              </p:cNvSpPr>
              <p:nvPr/>
            </p:nvSpPr>
            <p:spPr bwMode="auto">
              <a:xfrm>
                <a:off x="10050" y="4625"/>
                <a:ext cx="1490" cy="200"/>
              </a:xfrm>
              <a:custGeom>
                <a:avLst/>
                <a:gdLst>
                  <a:gd name="T0" fmla="*/ 1490 w 1490"/>
                  <a:gd name="T1" fmla="*/ 140 h 200"/>
                  <a:gd name="T2" fmla="*/ 640 w 1490"/>
                  <a:gd name="T3" fmla="*/ 10 h 200"/>
                  <a:gd name="T4" fmla="*/ 0 w 1490"/>
                  <a:gd name="T5" fmla="*/ 200 h 200"/>
                  <a:gd name="T6" fmla="*/ 0 60000 65536"/>
                  <a:gd name="T7" fmla="*/ 0 60000 65536"/>
                  <a:gd name="T8" fmla="*/ 0 60000 65536"/>
                  <a:gd name="T9" fmla="*/ 0 w 1490"/>
                  <a:gd name="T10" fmla="*/ 0 h 200"/>
                  <a:gd name="T11" fmla="*/ 1490 w 1490"/>
                  <a:gd name="T12" fmla="*/ 200 h 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90" h="200">
                    <a:moveTo>
                      <a:pt x="1490" y="140"/>
                    </a:moveTo>
                    <a:cubicBezTo>
                      <a:pt x="1189" y="70"/>
                      <a:pt x="888" y="0"/>
                      <a:pt x="640" y="10"/>
                    </a:cubicBezTo>
                    <a:cubicBezTo>
                      <a:pt x="392" y="20"/>
                      <a:pt x="196" y="110"/>
                      <a:pt x="0" y="200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prstDash val="sysDot"/>
                <a:round/>
                <a:headEnd type="oval" w="med" len="med"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30" name="Freeform 70"/>
              <p:cNvSpPr>
                <a:spLocks/>
              </p:cNvSpPr>
              <p:nvPr/>
            </p:nvSpPr>
            <p:spPr bwMode="auto">
              <a:xfrm>
                <a:off x="9120" y="4275"/>
                <a:ext cx="210" cy="350"/>
              </a:xfrm>
              <a:custGeom>
                <a:avLst/>
                <a:gdLst>
                  <a:gd name="T0" fmla="*/ 0 w 210"/>
                  <a:gd name="T1" fmla="*/ 0 h 350"/>
                  <a:gd name="T2" fmla="*/ 210 w 210"/>
                  <a:gd name="T3" fmla="*/ 350 h 350"/>
                  <a:gd name="T4" fmla="*/ 0 60000 65536"/>
                  <a:gd name="T5" fmla="*/ 0 60000 65536"/>
                  <a:gd name="T6" fmla="*/ 0 w 210"/>
                  <a:gd name="T7" fmla="*/ 0 h 350"/>
                  <a:gd name="T8" fmla="*/ 210 w 210"/>
                  <a:gd name="T9" fmla="*/ 350 h 35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0" h="350">
                    <a:moveTo>
                      <a:pt x="0" y="0"/>
                    </a:moveTo>
                    <a:cubicBezTo>
                      <a:pt x="0" y="0"/>
                      <a:pt x="105" y="175"/>
                      <a:pt x="210" y="350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prstDash val="sysDot"/>
                <a:round/>
                <a:headEnd type="oval" w="med" len="med"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31" name="Freeform 71"/>
              <p:cNvSpPr>
                <a:spLocks/>
              </p:cNvSpPr>
              <p:nvPr/>
            </p:nvSpPr>
            <p:spPr bwMode="auto">
              <a:xfrm>
                <a:off x="8972" y="5725"/>
                <a:ext cx="1448" cy="2890"/>
              </a:xfrm>
              <a:custGeom>
                <a:avLst/>
                <a:gdLst>
                  <a:gd name="T0" fmla="*/ 1448 w 1448"/>
                  <a:gd name="T1" fmla="*/ 2890 h 2890"/>
                  <a:gd name="T2" fmla="*/ 158 w 1448"/>
                  <a:gd name="T3" fmla="*/ 1480 h 2890"/>
                  <a:gd name="T4" fmla="*/ 498 w 1448"/>
                  <a:gd name="T5" fmla="*/ 0 h 2890"/>
                  <a:gd name="T6" fmla="*/ 0 60000 65536"/>
                  <a:gd name="T7" fmla="*/ 0 60000 65536"/>
                  <a:gd name="T8" fmla="*/ 0 60000 65536"/>
                  <a:gd name="T9" fmla="*/ 0 w 1448"/>
                  <a:gd name="T10" fmla="*/ 0 h 2890"/>
                  <a:gd name="T11" fmla="*/ 1448 w 1448"/>
                  <a:gd name="T12" fmla="*/ 2890 h 28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8" h="2890">
                    <a:moveTo>
                      <a:pt x="1448" y="2890"/>
                    </a:moveTo>
                    <a:cubicBezTo>
                      <a:pt x="882" y="2426"/>
                      <a:pt x="316" y="1962"/>
                      <a:pt x="158" y="1480"/>
                    </a:cubicBezTo>
                    <a:cubicBezTo>
                      <a:pt x="0" y="998"/>
                      <a:pt x="249" y="499"/>
                      <a:pt x="498" y="0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prstDash val="sysDot"/>
                <a:round/>
                <a:headEnd type="oval" w="med" len="med"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32" name="Freeform 72"/>
              <p:cNvSpPr>
                <a:spLocks/>
              </p:cNvSpPr>
              <p:nvPr/>
            </p:nvSpPr>
            <p:spPr bwMode="auto">
              <a:xfrm>
                <a:off x="12350" y="4155"/>
                <a:ext cx="210" cy="370"/>
              </a:xfrm>
              <a:custGeom>
                <a:avLst/>
                <a:gdLst>
                  <a:gd name="T0" fmla="*/ 0 w 210"/>
                  <a:gd name="T1" fmla="*/ 0 h 370"/>
                  <a:gd name="T2" fmla="*/ 210 w 210"/>
                  <a:gd name="T3" fmla="*/ 370 h 370"/>
                  <a:gd name="T4" fmla="*/ 0 60000 65536"/>
                  <a:gd name="T5" fmla="*/ 0 60000 65536"/>
                  <a:gd name="T6" fmla="*/ 0 w 210"/>
                  <a:gd name="T7" fmla="*/ 0 h 370"/>
                  <a:gd name="T8" fmla="*/ 210 w 210"/>
                  <a:gd name="T9" fmla="*/ 370 h 37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0" h="370">
                    <a:moveTo>
                      <a:pt x="0" y="0"/>
                    </a:moveTo>
                    <a:cubicBezTo>
                      <a:pt x="0" y="0"/>
                      <a:pt x="105" y="185"/>
                      <a:pt x="210" y="370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prstDash val="sysDot"/>
                <a:round/>
                <a:headEnd type="oval" w="med" len="med"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0918" name="Text Box 74"/>
            <p:cNvSpPr txBox="1">
              <a:spLocks noChangeArrowheads="1"/>
            </p:cNvSpPr>
            <p:nvPr/>
          </p:nvSpPr>
          <p:spPr bwMode="auto">
            <a:xfrm>
              <a:off x="8334" y="7777"/>
              <a:ext cx="6000" cy="216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r>
                <a:rPr lang="en-GB" altLang="ja-JP" sz="1000">
                  <a:latin typeface="Calibri" pitchFamily="-112" charset="0"/>
                </a:rPr>
                <a:t>- </a:t>
              </a:r>
              <a:r>
                <a:rPr lang="en-GB" altLang="ja-JP" sz="1400">
                  <a:latin typeface="Calibri" pitchFamily="-112" charset="0"/>
                </a:rPr>
                <a:t>Make effort to have multiple manufactures</a:t>
              </a:r>
            </a:p>
            <a:p>
              <a:pPr>
                <a:buFont typeface="Calibri" pitchFamily="-112" charset="0"/>
                <a:buChar char="-"/>
              </a:pPr>
              <a:r>
                <a:rPr lang="en-GB" altLang="ja-JP" sz="1400">
                  <a:latin typeface="Calibri" pitchFamily="-112" charset="0"/>
                </a:rPr>
                <a:t> Free ‘global’ market competition (lowest cost)</a:t>
              </a:r>
            </a:p>
            <a:p>
              <a:pPr>
                <a:buFont typeface="Calibri" pitchFamily="-112" charset="0"/>
                <a:buChar char="-"/>
              </a:pPr>
              <a:r>
                <a:rPr lang="en-GB" altLang="ja-JP" sz="1400">
                  <a:latin typeface="Calibri" pitchFamily="-112" charset="0"/>
                </a:rPr>
                <a:t> Maintain ‘intellectual’  regional expertise base</a:t>
              </a:r>
            </a:p>
            <a:p>
              <a:pPr>
                <a:buFont typeface="Calibri" pitchFamily="-112" charset="0"/>
                <a:buChar char="-"/>
              </a:pPr>
              <a:endParaRPr lang="en-GB" altLang="ja-JP" sz="1400">
                <a:latin typeface="Calibri" pitchFamily="-112" charset="0"/>
              </a:endParaRPr>
            </a:p>
            <a:p>
              <a:pPr>
                <a:buFont typeface="Calibri" pitchFamily="-112" charset="0"/>
                <a:buChar char="-"/>
              </a:pPr>
              <a:r>
                <a:rPr lang="en-GB" altLang="ja-JP" sz="1400">
                  <a:latin typeface="Calibri" pitchFamily="-112" charset="0"/>
                </a:rPr>
                <a:t>Adaptable for various  collaboration scheme including in-kind contribution</a:t>
              </a:r>
              <a:endParaRPr lang="en-US" altLang="ja-JP" sz="5400"/>
            </a:p>
          </p:txBody>
        </p:sp>
        <p:sp>
          <p:nvSpPr>
            <p:cNvPr id="80919" name="AutoShape 75"/>
            <p:cNvSpPr>
              <a:spLocks noChangeArrowheads="1"/>
            </p:cNvSpPr>
            <p:nvPr/>
          </p:nvSpPr>
          <p:spPr bwMode="auto">
            <a:xfrm>
              <a:off x="7028" y="6653"/>
              <a:ext cx="2133" cy="693"/>
            </a:xfrm>
            <a:prstGeom prst="rightArrow">
              <a:avLst>
                <a:gd name="adj1" fmla="val 50000"/>
                <a:gd name="adj2" fmla="val 40398"/>
              </a:avLst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Aft>
                  <a:spcPts val="1000"/>
                </a:spcAft>
              </a:pPr>
              <a:r>
                <a:rPr lang="en-GB" altLang="ja-JP" sz="1000" b="1">
                  <a:solidFill>
                    <a:srgbClr val="FFFFFF"/>
                  </a:solidFill>
                  <a:latin typeface="Calibri" pitchFamily="-112" charset="0"/>
                </a:rPr>
                <a:t>Plug Compatibility</a:t>
              </a:r>
              <a:endParaRPr lang="en-US" altLang="ja-JP"/>
            </a:p>
          </p:txBody>
        </p:sp>
        <p:sp>
          <p:nvSpPr>
            <p:cNvPr id="80920" name="Text Box 73"/>
            <p:cNvSpPr txBox="1">
              <a:spLocks noChangeArrowheads="1"/>
            </p:cNvSpPr>
            <p:nvPr/>
          </p:nvSpPr>
          <p:spPr bwMode="auto">
            <a:xfrm>
              <a:off x="6054" y="7897"/>
              <a:ext cx="1840" cy="2040"/>
            </a:xfrm>
            <a:prstGeom prst="rect">
              <a:avLst/>
            </a:prstGeom>
            <a:solidFill>
              <a:srgbClr val="CCFF3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buFont typeface="Calibri" pitchFamily="-112" charset="0"/>
                <a:buChar char="-"/>
              </a:pPr>
              <a:r>
                <a:rPr lang="en-GB" altLang="ja-JP" sz="1000">
                  <a:latin typeface="Calibri" pitchFamily="-112" charset="0"/>
                </a:rPr>
                <a:t>Cost-driven R&amp;D</a:t>
              </a:r>
            </a:p>
            <a:p>
              <a:pPr>
                <a:buFont typeface="Calibri" pitchFamily="-112" charset="0"/>
                <a:buChar char="-"/>
              </a:pPr>
              <a:r>
                <a:rPr lang="en-GB" altLang="ja-JP" sz="1000">
                  <a:latin typeface="Calibri" pitchFamily="-112" charset="0"/>
                </a:rPr>
                <a:t>Tech. transfer to industry</a:t>
              </a:r>
            </a:p>
            <a:p>
              <a:pPr>
                <a:buFont typeface="Calibri" pitchFamily="-112" charset="0"/>
                <a:buChar char="-"/>
              </a:pPr>
              <a:r>
                <a:rPr lang="en-GB" altLang="ja-JP" sz="1000">
                  <a:latin typeface="Calibri" pitchFamily="-112" charset="0"/>
                </a:rPr>
                <a:t>Innovation</a:t>
              </a:r>
            </a:p>
            <a:p>
              <a:pPr>
                <a:buFont typeface="Calibri" pitchFamily="-112" charset="0"/>
                <a:buChar char="-"/>
              </a:pPr>
              <a:r>
                <a:rPr lang="en-GB" altLang="ja-JP" sz="1000">
                  <a:latin typeface="Calibri" pitchFamily="-112" charset="0"/>
                </a:rPr>
                <a:t>Intellectual engagement</a:t>
              </a:r>
            </a:p>
            <a:p>
              <a:pPr>
                <a:buFont typeface="Calibri" pitchFamily="-112" charset="0"/>
                <a:buChar char="-"/>
              </a:pPr>
              <a:r>
                <a:rPr lang="en-GB" altLang="ja-JP" sz="1000">
                  <a:latin typeface="Calibri" pitchFamily="-112" charset="0"/>
                </a:rPr>
                <a:t>Expert base</a:t>
              </a:r>
              <a:endParaRPr lang="en-US" altLang="ja-JP"/>
            </a:p>
          </p:txBody>
        </p:sp>
      </p:grpSp>
      <p:sp>
        <p:nvSpPr>
          <p:cNvPr id="80902" name="日付プレースホルダ 5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295400"/>
          </a:xfrm>
        </p:spPr>
        <p:txBody>
          <a:bodyPr/>
          <a:lstStyle/>
          <a:p>
            <a:r>
              <a:rPr kumimoji="0" lang="en-US" altLang="ja-JP" sz="4000" b="1" smtClean="0">
                <a:solidFill>
                  <a:srgbClr val="000090"/>
                </a:solidFill>
              </a:rPr>
              <a:t>Plug-compatibility in </a:t>
            </a:r>
            <a:br>
              <a:rPr kumimoji="0" lang="en-US" altLang="ja-JP" sz="4000" b="1" smtClean="0">
                <a:solidFill>
                  <a:srgbClr val="000090"/>
                </a:solidFill>
              </a:rPr>
            </a:br>
            <a:r>
              <a:rPr kumimoji="0" lang="en-US" altLang="ja-JP" sz="2000" b="1" smtClean="0">
                <a:solidFill>
                  <a:srgbClr val="000090"/>
                </a:solidFill>
              </a:rPr>
              <a:t>R&amp;D and Construction Phases</a:t>
            </a:r>
            <a:endParaRPr kumimoji="0" lang="ja-JP" altLang="en-US" sz="4000" b="1" smtClean="0">
              <a:solidFill>
                <a:srgbClr val="000090"/>
              </a:solidFill>
            </a:endParaRPr>
          </a:p>
        </p:txBody>
      </p:sp>
      <p:sp>
        <p:nvSpPr>
          <p:cNvPr id="72707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5257800"/>
          </a:xfrm>
        </p:spPr>
        <p:txBody>
          <a:bodyPr/>
          <a:lstStyle/>
          <a:p>
            <a:r>
              <a:rPr kumimoji="0" lang="en-US" altLang="ja-JP" sz="2400" b="1" smtClean="0">
                <a:solidFill>
                  <a:srgbClr val="000090"/>
                </a:solidFill>
              </a:rPr>
              <a:t>R&amp;D Phase</a:t>
            </a:r>
          </a:p>
          <a:p>
            <a:pPr lvl="1"/>
            <a:r>
              <a:rPr lang="en-US" altLang="ja-JP" sz="2000" b="0" smtClean="0">
                <a:solidFill>
                  <a:srgbClr val="FF0000"/>
                </a:solidFill>
              </a:rPr>
              <a:t>Creative work </a:t>
            </a:r>
            <a:r>
              <a:rPr lang="en-US" altLang="ja-JP" sz="2000" b="0" smtClean="0">
                <a:solidFill>
                  <a:srgbClr val="000090"/>
                </a:solidFill>
              </a:rPr>
              <a:t>for further improvement with </a:t>
            </a:r>
            <a:r>
              <a:rPr lang="en-US" altLang="ja-JP" sz="2000" b="0" smtClean="0">
                <a:solidFill>
                  <a:srgbClr val="0000FF"/>
                </a:solidFill>
              </a:rPr>
              <a:t>keeping replaceable condition, </a:t>
            </a:r>
          </a:p>
          <a:p>
            <a:pPr lvl="1"/>
            <a:r>
              <a:rPr lang="en-US" altLang="ja-JP" sz="2000" b="0" smtClean="0"/>
              <a:t>Global cooperation and </a:t>
            </a:r>
            <a:r>
              <a:rPr lang="en-US" altLang="ja-JP" sz="2000" b="0" smtClean="0">
                <a:solidFill>
                  <a:srgbClr val="3366FF"/>
                </a:solidFill>
              </a:rPr>
              <a:t>share for advanced technology</a:t>
            </a:r>
          </a:p>
          <a:p>
            <a:endParaRPr kumimoji="0" lang="en-US" altLang="ja-JP" sz="2400" b="1" smtClean="0">
              <a:solidFill>
                <a:srgbClr val="000090"/>
              </a:solidFill>
            </a:endParaRPr>
          </a:p>
          <a:p>
            <a:r>
              <a:rPr kumimoji="0" lang="en-US" altLang="ja-JP" sz="2400" b="1" smtClean="0">
                <a:solidFill>
                  <a:srgbClr val="000090"/>
                </a:solidFill>
              </a:rPr>
              <a:t>Construction/Production Phase</a:t>
            </a:r>
          </a:p>
          <a:p>
            <a:pPr lvl="1"/>
            <a:r>
              <a:rPr lang="en-US" altLang="ja-JP" sz="2000" b="0" smtClean="0">
                <a:solidFill>
                  <a:srgbClr val="FF0000"/>
                </a:solidFill>
              </a:rPr>
              <a:t>Make </a:t>
            </a:r>
            <a:r>
              <a:rPr lang="en-US" altLang="ja-JP" sz="2000" b="0" smtClean="0">
                <a:solidFill>
                  <a:srgbClr val="000090"/>
                </a:solidFill>
              </a:rPr>
              <a:t>our best effort </a:t>
            </a:r>
            <a:r>
              <a:rPr lang="en-US" altLang="ja-JP" sz="2000" b="0" smtClean="0"/>
              <a:t>to have multiple manufacturers making to a single/common drawing, however, we need to:</a:t>
            </a:r>
            <a:endParaRPr lang="en-US" altLang="ja-JP" sz="2000" b="0" smtClean="0">
              <a:solidFill>
                <a:srgbClr val="FF0000"/>
              </a:solidFill>
            </a:endParaRPr>
          </a:p>
          <a:p>
            <a:pPr lvl="1"/>
            <a:r>
              <a:rPr lang="en-US" altLang="ja-JP" sz="2000" b="0" smtClean="0">
                <a:solidFill>
                  <a:srgbClr val="FF0000"/>
                </a:solidFill>
              </a:rPr>
              <a:t>Keep</a:t>
            </a:r>
            <a:r>
              <a:rPr lang="en-US" altLang="ja-JP" sz="2000" b="0" smtClean="0">
                <a:solidFill>
                  <a:srgbClr val="3366FF"/>
                </a:solidFill>
              </a:rPr>
              <a:t> </a:t>
            </a:r>
            <a:r>
              <a:rPr lang="en-US" altLang="ja-JP" sz="2000" b="0" smtClean="0">
                <a:solidFill>
                  <a:srgbClr val="000090"/>
                </a:solidFill>
              </a:rPr>
              <a:t>adequate competition with multiple-suppliers, and efforts </a:t>
            </a:r>
            <a:r>
              <a:rPr lang="en-US" altLang="ja-JP" sz="2000" b="0" smtClean="0">
                <a:solidFill>
                  <a:srgbClr val="3366FF"/>
                </a:solidFill>
              </a:rPr>
              <a:t>for const-reduction</a:t>
            </a:r>
            <a:r>
              <a:rPr lang="en-US" altLang="ja-JP" sz="2000" b="0" smtClean="0">
                <a:solidFill>
                  <a:srgbClr val="000090"/>
                </a:solidFill>
              </a:rPr>
              <a:t>, in each region</a:t>
            </a:r>
          </a:p>
          <a:p>
            <a:pPr lvl="1"/>
            <a:r>
              <a:rPr lang="en-US" altLang="ja-JP" sz="2000" b="0" smtClean="0">
                <a:solidFill>
                  <a:srgbClr val="FF0000"/>
                </a:solidFill>
              </a:rPr>
              <a:t>Prepare </a:t>
            </a:r>
            <a:r>
              <a:rPr lang="en-US" altLang="ja-JP" sz="2000" b="0" smtClean="0">
                <a:solidFill>
                  <a:srgbClr val="000090"/>
                </a:solidFill>
              </a:rPr>
              <a:t>for</a:t>
            </a:r>
            <a:r>
              <a:rPr lang="en-US" altLang="ja-JP" sz="2000" b="0" smtClean="0">
                <a:solidFill>
                  <a:srgbClr val="FF0000"/>
                </a:solidFill>
              </a:rPr>
              <a:t> </a:t>
            </a:r>
            <a:r>
              <a:rPr lang="en-US" altLang="ja-JP" sz="2000" b="0" smtClean="0">
                <a:solidFill>
                  <a:srgbClr val="000090"/>
                </a:solidFill>
              </a:rPr>
              <a:t>various organization schemes for the ILC global collaboration including to be adaptable for </a:t>
            </a:r>
            <a:r>
              <a:rPr lang="en-US" altLang="ja-JP" sz="2000" b="0" smtClean="0">
                <a:solidFill>
                  <a:srgbClr val="3366FF"/>
                </a:solidFill>
              </a:rPr>
              <a:t>‘in-kind contribution”</a:t>
            </a:r>
            <a:r>
              <a:rPr lang="en-US" altLang="ja-JP" sz="2000" b="0" smtClean="0">
                <a:solidFill>
                  <a:srgbClr val="000090"/>
                </a:solidFill>
              </a:rPr>
              <a:t>, </a:t>
            </a:r>
            <a:endParaRPr lang="en-US" altLang="ja-JP" sz="2000" b="0" smtClean="0">
              <a:solidFill>
                <a:srgbClr val="FF0000"/>
              </a:solidFill>
            </a:endParaRPr>
          </a:p>
          <a:p>
            <a:pPr lvl="1"/>
            <a:r>
              <a:rPr lang="en-US" altLang="ja-JP" sz="2000" b="0" smtClean="0">
                <a:solidFill>
                  <a:srgbClr val="FF0000"/>
                </a:solidFill>
              </a:rPr>
              <a:t>Maintain </a:t>
            </a:r>
            <a:r>
              <a:rPr lang="en-US" altLang="ja-JP" sz="2000" b="0" smtClean="0">
                <a:solidFill>
                  <a:srgbClr val="000090"/>
                </a:solidFill>
              </a:rPr>
              <a:t>“intellectual” regional/country </a:t>
            </a:r>
            <a:r>
              <a:rPr lang="en-US" altLang="ja-JP" sz="2000" b="0" smtClean="0">
                <a:solidFill>
                  <a:srgbClr val="3366FF"/>
                </a:solidFill>
              </a:rPr>
              <a:t>expertise base</a:t>
            </a:r>
          </a:p>
          <a:p>
            <a:pPr lvl="2"/>
            <a:r>
              <a:rPr lang="en-US" altLang="ja-JP" sz="1600" smtClean="0">
                <a:solidFill>
                  <a:srgbClr val="000090"/>
                </a:solidFill>
              </a:rPr>
              <a:t>Encourage regional centers </a:t>
            </a:r>
            <a:r>
              <a:rPr lang="en-US" altLang="ja-JP" sz="1600" smtClean="0"/>
              <a:t>for fabrication/test facilities with managing regional features/constraints </a:t>
            </a:r>
          </a:p>
          <a:p>
            <a:pPr lvl="1">
              <a:buFontTx/>
              <a:buNone/>
            </a:pPr>
            <a:r>
              <a:rPr lang="en-US" altLang="ja-JP" sz="2000" smtClean="0"/>
              <a:t> </a:t>
            </a:r>
          </a:p>
          <a:p>
            <a:pPr lvl="1"/>
            <a:endParaRPr lang="en-US" altLang="ja-JP" smtClean="0"/>
          </a:p>
        </p:txBody>
      </p:sp>
      <p:sp>
        <p:nvSpPr>
          <p:cNvPr id="7270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4244CC-A64A-974E-8963-C86ECC0E12EC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63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2709" name="日付プレースホルダ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2710" name="フッター プレースホルダ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en-US" altLang="ja-JP" sz="2800" b="1">
                <a:ea typeface="ＭＳ Ｐゴシック" pitchFamily="-112" charset="-128"/>
                <a:cs typeface="ＭＳ Ｐゴシック" pitchFamily="-112" charset="-128"/>
              </a:rPr>
              <a:t>Creation of a Global Database for Better Understanding of “Production Yield” in TDP-2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915400" cy="4876800"/>
          </a:xfrm>
        </p:spPr>
        <p:txBody>
          <a:bodyPr/>
          <a:lstStyle/>
          <a:p>
            <a:pPr marL="166688" indent="-166688">
              <a:lnSpc>
                <a:spcPct val="80000"/>
              </a:lnSpc>
            </a:pPr>
            <a:r>
              <a:rPr lang="en-US" altLang="ja-JP" sz="2400">
                <a:ea typeface="ＭＳ Ｐゴシック" pitchFamily="-112" charset="-128"/>
                <a:cs typeface="ＭＳ Ｐゴシック" pitchFamily="-112" charset="-128"/>
              </a:rPr>
              <a:t>Global Data Base Team formed:</a:t>
            </a:r>
          </a:p>
          <a:p>
            <a:pPr marL="568325" lvl="1" indent="-287338">
              <a:lnSpc>
                <a:spcPct val="80000"/>
              </a:lnSpc>
            </a:pPr>
            <a:r>
              <a:rPr lang="en-US" altLang="ja-JP" sz="2000">
                <a:solidFill>
                  <a:srgbClr val="3366FF"/>
                </a:solidFill>
              </a:rPr>
              <a:t>Camille Ginsburg </a:t>
            </a:r>
            <a:r>
              <a:rPr lang="en-US" altLang="ja-JP" sz="2000">
                <a:solidFill>
                  <a:srgbClr val="000090"/>
                </a:solidFill>
              </a:rPr>
              <a:t>(Fermilab) </a:t>
            </a:r>
          </a:p>
          <a:p>
            <a:pPr marL="568325" lvl="1" indent="-287338">
              <a:lnSpc>
                <a:spcPct val="80000"/>
              </a:lnSpc>
            </a:pPr>
            <a:r>
              <a:rPr lang="en-US" altLang="ja-JP" sz="2000">
                <a:solidFill>
                  <a:srgbClr val="000090"/>
                </a:solidFill>
              </a:rPr>
              <a:t>Rongli Geng (JLab) </a:t>
            </a:r>
          </a:p>
          <a:p>
            <a:pPr marL="568325" lvl="1" indent="-287338">
              <a:lnSpc>
                <a:spcPct val="80000"/>
              </a:lnSpc>
            </a:pPr>
            <a:r>
              <a:rPr lang="en-US" altLang="ja-JP" sz="2000">
                <a:solidFill>
                  <a:srgbClr val="000090"/>
                </a:solidFill>
              </a:rPr>
              <a:t>Zack Conway (Cornell University)</a:t>
            </a:r>
          </a:p>
          <a:p>
            <a:pPr marL="568325" lvl="1" indent="-287338">
              <a:lnSpc>
                <a:spcPct val="80000"/>
              </a:lnSpc>
            </a:pPr>
            <a:r>
              <a:rPr lang="en-US" altLang="ja-JP" sz="2000">
                <a:solidFill>
                  <a:srgbClr val="000090"/>
                </a:solidFill>
              </a:rPr>
              <a:t>Sebastian Aderhold (DESY)</a:t>
            </a:r>
          </a:p>
          <a:p>
            <a:pPr marL="568325" lvl="1" indent="-287338">
              <a:lnSpc>
                <a:spcPct val="80000"/>
              </a:lnSpc>
            </a:pPr>
            <a:r>
              <a:rPr lang="en-US" altLang="ja-JP" sz="2000">
                <a:solidFill>
                  <a:srgbClr val="000090"/>
                </a:solidFill>
              </a:rPr>
              <a:t>Yasuchika Yamamoto (KEK)</a:t>
            </a:r>
          </a:p>
          <a:p>
            <a:pPr marL="166688" indent="-166688">
              <a:lnSpc>
                <a:spcPct val="80000"/>
              </a:lnSpc>
            </a:pPr>
            <a:r>
              <a:rPr lang="en-US" altLang="ja-JP" sz="2400">
                <a:solidFill>
                  <a:schemeClr val="tx1"/>
                </a:solidFill>
                <a:ea typeface="ＭＳ Ｐゴシック" pitchFamily="-112" charset="-128"/>
                <a:cs typeface="ＭＳ Ｐゴシック" pitchFamily="-112" charset="-128"/>
              </a:rPr>
              <a:t>Activity </a:t>
            </a:r>
          </a:p>
          <a:p>
            <a:pPr marL="568325" lvl="1" indent="-287338">
              <a:lnSpc>
                <a:spcPct val="80000"/>
              </a:lnSpc>
            </a:pPr>
            <a:r>
              <a:rPr lang="en-US" altLang="ja-JP" sz="2000">
                <a:solidFill>
                  <a:srgbClr val="000090"/>
                </a:solidFill>
              </a:rPr>
              <a:t>July 2009: </a:t>
            </a:r>
          </a:p>
          <a:p>
            <a:pPr marL="568325" lvl="1" indent="-287338">
              <a:lnSpc>
                <a:spcPct val="80000"/>
              </a:lnSpc>
              <a:buFontTx/>
              <a:buNone/>
            </a:pPr>
            <a:r>
              <a:rPr lang="en-US" altLang="ja-JP" sz="2000">
                <a:solidFill>
                  <a:srgbClr val="000090"/>
                </a:solidFill>
              </a:rPr>
              <a:t>	- </a:t>
            </a:r>
            <a:r>
              <a:rPr lang="en-US" altLang="ja-JP" sz="1800">
                <a:solidFill>
                  <a:srgbClr val="000090"/>
                </a:solidFill>
              </a:rPr>
              <a:t>Determine DESY-DB to be viable option, </a:t>
            </a:r>
            <a:endParaRPr lang="en-US" altLang="ja-JP" sz="2000">
              <a:solidFill>
                <a:srgbClr val="000090"/>
              </a:solidFill>
            </a:endParaRPr>
          </a:p>
          <a:p>
            <a:pPr marL="568325" lvl="1" indent="-287338">
              <a:lnSpc>
                <a:spcPct val="80000"/>
              </a:lnSpc>
            </a:pPr>
            <a:r>
              <a:rPr lang="en-US" altLang="ja-JP" sz="2000">
                <a:solidFill>
                  <a:srgbClr val="000090"/>
                </a:solidFill>
              </a:rPr>
              <a:t>Sept., 2009: (ALCPG/GDE)</a:t>
            </a:r>
          </a:p>
          <a:p>
            <a:pPr marL="568325" lvl="1" indent="-287338">
              <a:lnSpc>
                <a:spcPct val="80000"/>
              </a:lnSpc>
              <a:buFontTx/>
              <a:buNone/>
            </a:pPr>
            <a:r>
              <a:rPr lang="en-US" altLang="ja-JP" sz="2000">
                <a:solidFill>
                  <a:srgbClr val="000090"/>
                </a:solidFill>
              </a:rPr>
              <a:t>	- </a:t>
            </a:r>
            <a:r>
              <a:rPr lang="en-US" altLang="ja-JP" sz="1800">
                <a:solidFill>
                  <a:srgbClr val="000090"/>
                </a:solidFill>
              </a:rPr>
              <a:t>Dataset, web-based, support by FNAL/DESY,</a:t>
            </a:r>
          </a:p>
          <a:p>
            <a:pPr marL="568325" lvl="1" indent="-287338">
              <a:lnSpc>
                <a:spcPct val="80000"/>
              </a:lnSpc>
            </a:pPr>
            <a:r>
              <a:rPr lang="en-US" altLang="ja-JP" sz="2000">
                <a:solidFill>
                  <a:srgbClr val="000090"/>
                </a:solidFill>
              </a:rPr>
              <a:t>Dec., 2009:</a:t>
            </a:r>
          </a:p>
          <a:p>
            <a:pPr marL="568325" lvl="1" indent="-287338">
              <a:lnSpc>
                <a:spcPct val="80000"/>
              </a:lnSpc>
              <a:buFontTx/>
              <a:buNone/>
            </a:pPr>
            <a:r>
              <a:rPr lang="en-US" altLang="ja-JP" sz="2000">
                <a:solidFill>
                  <a:srgbClr val="000090"/>
                </a:solidFill>
              </a:rPr>
              <a:t>	- 1</a:t>
            </a:r>
            <a:r>
              <a:rPr lang="en-US" altLang="ja-JP" sz="2000" baseline="30000">
                <a:solidFill>
                  <a:srgbClr val="000090"/>
                </a:solidFill>
              </a:rPr>
              <a:t>st</a:t>
            </a:r>
            <a:r>
              <a:rPr lang="en-US" altLang="ja-JP" sz="2000">
                <a:solidFill>
                  <a:srgbClr val="000090"/>
                </a:solidFill>
              </a:rPr>
              <a:t> update of the yield statistics</a:t>
            </a:r>
          </a:p>
          <a:p>
            <a:pPr marL="568325" lvl="1" indent="-287338">
              <a:lnSpc>
                <a:spcPct val="80000"/>
              </a:lnSpc>
            </a:pPr>
            <a:r>
              <a:rPr lang="en-US" altLang="ja-JP" sz="2000">
                <a:solidFill>
                  <a:srgbClr val="FF0000"/>
                </a:solidFill>
              </a:rPr>
              <a:t>March, 2010</a:t>
            </a:r>
          </a:p>
          <a:p>
            <a:pPr marL="568325" lvl="1" indent="-287338">
              <a:lnSpc>
                <a:spcPct val="80000"/>
              </a:lnSpc>
              <a:buFontTx/>
              <a:buNone/>
            </a:pPr>
            <a:r>
              <a:rPr lang="en-US" altLang="ja-JP" sz="2000">
                <a:solidFill>
                  <a:srgbClr val="FF0000"/>
                </a:solidFill>
              </a:rPr>
              <a:t>	- 2</a:t>
            </a:r>
            <a:r>
              <a:rPr lang="en-US" altLang="ja-JP" sz="2000" baseline="30000">
                <a:solidFill>
                  <a:srgbClr val="FF0000"/>
                </a:solidFill>
              </a:rPr>
              <a:t>nd</a:t>
            </a:r>
            <a:r>
              <a:rPr lang="en-US" altLang="ja-JP" sz="2000">
                <a:solidFill>
                  <a:srgbClr val="FF0000"/>
                </a:solidFill>
              </a:rPr>
              <a:t> update</a:t>
            </a:r>
            <a:endParaRPr lang="en-US" altLang="ja-JP" sz="1600">
              <a:solidFill>
                <a:srgbClr val="FF0000"/>
              </a:solidFill>
            </a:endParaRPr>
          </a:p>
          <a:p>
            <a:pPr marL="166688" indent="-166688">
              <a:lnSpc>
                <a:spcPct val="80000"/>
              </a:lnSpc>
            </a:pPr>
            <a:endParaRPr lang="ja-JP" altLang="en-US" sz="240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74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1749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30E086-93F9-5249-B40D-83632F120DDE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7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1750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31751" name="図 7"/>
          <p:cNvPicPr>
            <a:picLocks noChangeAspect="1"/>
          </p:cNvPicPr>
          <p:nvPr/>
        </p:nvPicPr>
        <p:blipFill>
          <a:blip r:embed="rId3"/>
          <a:srcRect b="21449"/>
          <a:stretch>
            <a:fillRect/>
          </a:stretch>
        </p:blipFill>
        <p:spPr bwMode="auto">
          <a:xfrm>
            <a:off x="5943600" y="1066800"/>
            <a:ext cx="3048000" cy="3582988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BDEADE-41B8-FC42-B9A4-0AB63DB3F2DF}" type="slidenum">
              <a:rPr lang="en-US" altLang="ja-JP" sz="100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8</a:t>
            </a:fld>
            <a:endParaRPr lang="en-US" altLang="ja-JP" sz="1000">
              <a:latin typeface="Times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157699" name="Picture 16"/>
          <p:cNvPicPr>
            <a:picLocks noChangeAspect="1" noChangeArrowheads="1"/>
          </p:cNvPicPr>
          <p:nvPr/>
        </p:nvPicPr>
        <p:blipFill>
          <a:blip r:embed="rId2"/>
          <a:srcRect l="1054" t="1541" r="1054" b="1541"/>
          <a:stretch>
            <a:fillRect/>
          </a:stretch>
        </p:blipFill>
        <p:spPr bwMode="auto">
          <a:xfrm>
            <a:off x="4338638" y="2298700"/>
            <a:ext cx="4772025" cy="3228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57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z="3200" smtClean="0"/>
              <a:t>New Production Yield </a:t>
            </a:r>
            <a:br>
              <a:rPr kumimoji="0" lang="en-US" altLang="ja-JP" sz="3200" smtClean="0"/>
            </a:br>
            <a:r>
              <a:rPr kumimoji="0" lang="en-US" altLang="ja-JP" sz="3200" smtClean="0"/>
              <a:t>after  </a:t>
            </a:r>
            <a:r>
              <a:rPr kumimoji="0" lang="en-US" altLang="ja-JP" sz="3200" smtClean="0">
                <a:solidFill>
                  <a:srgbClr val="FF0000"/>
                </a:solidFill>
              </a:rPr>
              <a:t>1</a:t>
            </a:r>
            <a:r>
              <a:rPr kumimoji="0" lang="en-US" altLang="ja-JP" sz="3200" baseline="30000" smtClean="0">
                <a:solidFill>
                  <a:srgbClr val="FF0000"/>
                </a:solidFill>
              </a:rPr>
              <a:t>st</a:t>
            </a:r>
            <a:r>
              <a:rPr kumimoji="0" lang="en-US" altLang="ja-JP" sz="3200" smtClean="0">
                <a:solidFill>
                  <a:srgbClr val="FF0000"/>
                </a:solidFill>
              </a:rPr>
              <a:t> and 2</a:t>
            </a:r>
            <a:r>
              <a:rPr kumimoji="0" lang="en-US" altLang="ja-JP" sz="3200" baseline="30000" smtClean="0">
                <a:solidFill>
                  <a:srgbClr val="FF0000"/>
                </a:solidFill>
              </a:rPr>
              <a:t>nd</a:t>
            </a:r>
            <a:r>
              <a:rPr kumimoji="0" lang="en-US" altLang="ja-JP" sz="3200" smtClean="0">
                <a:solidFill>
                  <a:srgbClr val="FF0000"/>
                </a:solidFill>
              </a:rPr>
              <a:t> Pass (RF) </a:t>
            </a:r>
            <a:r>
              <a:rPr kumimoji="0" lang="en-US" altLang="ja-JP" sz="3200" smtClean="0"/>
              <a:t>Test</a:t>
            </a:r>
          </a:p>
        </p:txBody>
      </p:sp>
      <p:pic>
        <p:nvPicPr>
          <p:cNvPr id="157701" name="Picture 5"/>
          <p:cNvPicPr>
            <a:picLocks noChangeAspect="1" noChangeArrowheads="1"/>
          </p:cNvPicPr>
          <p:nvPr/>
        </p:nvPicPr>
        <p:blipFill>
          <a:blip r:embed="rId3"/>
          <a:srcRect l="2109" t="3084" r="1054" b="3084"/>
          <a:stretch>
            <a:fillRect/>
          </a:stretch>
        </p:blipFill>
        <p:spPr bwMode="auto">
          <a:xfrm>
            <a:off x="0" y="1066800"/>
            <a:ext cx="461645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3108325" y="1712913"/>
            <a:ext cx="1135063" cy="400050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</a:rPr>
              <a:t>1</a:t>
            </a:r>
            <a:r>
              <a:rPr lang="en-US" altLang="ja-JP" sz="2000" b="1" baseline="30000">
                <a:solidFill>
                  <a:srgbClr val="000000"/>
                </a:solidFill>
              </a:rPr>
              <a:t>st</a:t>
            </a:r>
            <a:r>
              <a:rPr lang="en-US" altLang="ja-JP" sz="2000" b="1">
                <a:solidFill>
                  <a:srgbClr val="000000"/>
                </a:solidFill>
              </a:rPr>
              <a:t> pass</a:t>
            </a: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7315200" y="3536950"/>
            <a:ext cx="1192213" cy="400050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</a:rPr>
              <a:t>2</a:t>
            </a:r>
            <a:r>
              <a:rPr lang="en-US" altLang="ja-JP" sz="2000" b="1" baseline="30000">
                <a:solidFill>
                  <a:srgbClr val="000000"/>
                </a:solidFill>
              </a:rPr>
              <a:t>nd</a:t>
            </a:r>
            <a:r>
              <a:rPr lang="en-US" altLang="ja-JP" sz="2000" b="1">
                <a:solidFill>
                  <a:srgbClr val="000000"/>
                </a:solidFill>
              </a:rPr>
              <a:t> pass</a:t>
            </a:r>
          </a:p>
        </p:txBody>
      </p:sp>
      <p:pic>
        <p:nvPicPr>
          <p:cNvPr id="157704" name="Picture 8"/>
          <p:cNvPicPr>
            <a:picLocks noChangeAspect="1" noChangeArrowheads="1"/>
          </p:cNvPicPr>
          <p:nvPr/>
        </p:nvPicPr>
        <p:blipFill>
          <a:blip r:embed="rId4"/>
          <a:srcRect l="4678" t="9267" r="2339" b="9267"/>
          <a:stretch>
            <a:fillRect/>
          </a:stretch>
        </p:blipFill>
        <p:spPr bwMode="auto">
          <a:xfrm>
            <a:off x="76200" y="4267200"/>
            <a:ext cx="431323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1219200" y="4343400"/>
            <a:ext cx="1795463" cy="400050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</a:rPr>
              <a:t>improvement</a:t>
            </a:r>
          </a:p>
        </p:txBody>
      </p:sp>
      <p:sp>
        <p:nvSpPr>
          <p:cNvPr id="157706" name="Text Box 10"/>
          <p:cNvSpPr txBox="1">
            <a:spLocks noChangeArrowheads="1"/>
          </p:cNvSpPr>
          <p:nvPr/>
        </p:nvSpPr>
        <p:spPr bwMode="auto">
          <a:xfrm>
            <a:off x="685800" y="5486400"/>
            <a:ext cx="1652588" cy="400050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</a:rPr>
              <a:t>degradation</a:t>
            </a:r>
          </a:p>
        </p:txBody>
      </p:sp>
      <p:sp>
        <p:nvSpPr>
          <p:cNvPr id="157707" name="テキスト ボックス 12"/>
          <p:cNvSpPr txBox="1">
            <a:spLocks noChangeArrowheads="1"/>
          </p:cNvSpPr>
          <p:nvPr/>
        </p:nvSpPr>
        <p:spPr bwMode="auto">
          <a:xfrm>
            <a:off x="5432425" y="1257300"/>
            <a:ext cx="2855913" cy="1016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Yield at 35 MV/m:</a:t>
            </a:r>
          </a:p>
          <a:p>
            <a:r>
              <a:rPr lang="en-US" altLang="ja-JP" sz="2000"/>
              <a:t>  22 % at 1</a:t>
            </a:r>
            <a:r>
              <a:rPr lang="en-US" altLang="ja-JP" sz="2000" baseline="30000"/>
              <a:t>st</a:t>
            </a:r>
            <a:r>
              <a:rPr lang="en-US" altLang="ja-JP" sz="2000"/>
              <a:t> pass</a:t>
            </a:r>
          </a:p>
          <a:p>
            <a:r>
              <a:rPr lang="en-US" altLang="ja-JP" sz="2000"/>
              <a:t>  33 % at up to 2</a:t>
            </a:r>
            <a:r>
              <a:rPr lang="en-US" altLang="ja-JP" sz="2000" baseline="30000"/>
              <a:t>nd</a:t>
            </a:r>
            <a:r>
              <a:rPr lang="en-US" altLang="ja-JP" sz="2000"/>
              <a:t> pass</a:t>
            </a:r>
            <a:endParaRPr lang="ja-JP" altLang="en-US" sz="2000"/>
          </a:p>
        </p:txBody>
      </p:sp>
      <p:sp>
        <p:nvSpPr>
          <p:cNvPr id="157708" name="上矢印 13"/>
          <p:cNvSpPr>
            <a:spLocks noChangeArrowheads="1"/>
          </p:cNvSpPr>
          <p:nvPr/>
        </p:nvSpPr>
        <p:spPr bwMode="auto">
          <a:xfrm>
            <a:off x="7604125" y="5213350"/>
            <a:ext cx="247650" cy="593725"/>
          </a:xfrm>
          <a:prstGeom prst="upArrow">
            <a:avLst>
              <a:gd name="adj1" fmla="val 50000"/>
              <a:gd name="adj2" fmla="val 4994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 b="1"/>
          </a:p>
        </p:txBody>
      </p:sp>
      <p:sp>
        <p:nvSpPr>
          <p:cNvPr id="157709" name="テキスト ボックス 14"/>
          <p:cNvSpPr txBox="1">
            <a:spLocks noChangeArrowheads="1"/>
          </p:cNvSpPr>
          <p:nvPr/>
        </p:nvSpPr>
        <p:spPr bwMode="auto">
          <a:xfrm>
            <a:off x="5459413" y="5822950"/>
            <a:ext cx="3678237" cy="70802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ILC Operation at &lt;31.5 MV/m&gt;</a:t>
            </a:r>
          </a:p>
          <a:p>
            <a:r>
              <a:rPr lang="en-US" altLang="ja-JP" sz="2000"/>
              <a:t>Yield reaching ~ 40 % </a:t>
            </a:r>
            <a:endParaRPr lang="ja-JP" altLang="en-US" sz="2000"/>
          </a:p>
        </p:txBody>
      </p:sp>
      <p:sp>
        <p:nvSpPr>
          <p:cNvPr id="157710" name="テキスト ボックス 15"/>
          <p:cNvSpPr txBox="1">
            <a:spLocks noChangeArrowheads="1"/>
          </p:cNvSpPr>
          <p:nvPr/>
        </p:nvSpPr>
        <p:spPr bwMode="auto">
          <a:xfrm>
            <a:off x="296863" y="6235700"/>
            <a:ext cx="4789487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/>
              <a:t>Reported by C. Ginsburg and GDB team</a:t>
            </a:r>
            <a:endParaRPr lang="ja-JP" altLang="en-US" sz="2000"/>
          </a:p>
        </p:txBody>
      </p:sp>
      <p:sp>
        <p:nvSpPr>
          <p:cNvPr id="157711" name="日付プレースホルダ 1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z="900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 sz="90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43024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1050" smtClean="0">
                <a:latin typeface="Arial" pitchFamily="-105" charset="0"/>
                <a:ea typeface="Arial Unicode MS" pitchFamily="-105" charset="0"/>
                <a:cs typeface="Arial Unicode MS" pitchFamily="-105" charset="0"/>
              </a:rPr>
              <a:t>ILC-PAC: SCRF Report </a:t>
            </a:r>
            <a:endParaRPr lang="en-US" altLang="ja-JP" sz="1050">
              <a:latin typeface="Arial" pitchFamily="-105" charset="0"/>
              <a:ea typeface="Arial Unicode MS" pitchFamily="-105" charset="0"/>
              <a:cs typeface="Arial Unicode MS" pitchFamily="-10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E3DB28-12A6-B24D-9491-172261D4CAA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9</a:t>
            </a:fld>
            <a:endParaRPr lang="en-US" altLang="ja-JP">
              <a:latin typeface="Times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34819" name="Picture 15"/>
          <p:cNvPicPr>
            <a:picLocks noChangeArrowheads="1"/>
          </p:cNvPicPr>
          <p:nvPr/>
        </p:nvPicPr>
        <p:blipFill>
          <a:blip r:embed="rId2"/>
          <a:srcRect l="1080" t="17941" r="1080" b="1553"/>
          <a:stretch>
            <a:fillRect/>
          </a:stretch>
        </p:blipFill>
        <p:spPr bwMode="auto">
          <a:xfrm>
            <a:off x="215900" y="2017549"/>
            <a:ext cx="2732088" cy="19559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482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134938"/>
            <a:ext cx="7239000" cy="1143000"/>
          </a:xfrm>
        </p:spPr>
        <p:txBody>
          <a:bodyPr/>
          <a:lstStyle/>
          <a:p>
            <a:r>
              <a:rPr kumimoji="0" lang="en-US" altLang="ja-JP" sz="2800" b="1" dirty="0" smtClean="0"/>
              <a:t>Progression of Up-to-second-pass yield </a:t>
            </a:r>
            <a:br>
              <a:rPr kumimoji="0" lang="en-US" altLang="ja-JP" sz="2800" b="1" dirty="0" smtClean="0"/>
            </a:br>
            <a:r>
              <a:rPr kumimoji="0" lang="en-US" altLang="ja-JP" sz="2800" b="1" dirty="0" err="1" smtClean="0"/>
              <a:t>w</a:t>
            </a:r>
            <a:r>
              <a:rPr kumimoji="0" lang="en-US" altLang="ja-JP" sz="2800" b="1" dirty="0" smtClean="0"/>
              <a:t>/ established vendors/laboratories</a:t>
            </a:r>
          </a:p>
        </p:txBody>
      </p:sp>
      <p:pic>
        <p:nvPicPr>
          <p:cNvPr id="34821" name="Picture 18"/>
          <p:cNvPicPr>
            <a:picLocks noChangeArrowheads="1"/>
          </p:cNvPicPr>
          <p:nvPr/>
        </p:nvPicPr>
        <p:blipFill>
          <a:blip r:embed="rId3"/>
          <a:srcRect t="16959"/>
          <a:stretch>
            <a:fillRect/>
          </a:stretch>
        </p:blipFill>
        <p:spPr bwMode="auto">
          <a:xfrm>
            <a:off x="3081338" y="2017160"/>
            <a:ext cx="2903537" cy="209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3556000" y="1408113"/>
            <a:ext cx="227002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1800" dirty="0"/>
              <a:t>AAP:</a:t>
            </a:r>
            <a:r>
              <a:rPr kumimoji="0" lang="en-US" altLang="ja-JP" sz="1800" dirty="0" smtClean="0"/>
              <a:t> ~ 6</a:t>
            </a:r>
            <a:r>
              <a:rPr kumimoji="0" lang="en-US" altLang="ja-JP" sz="1800" dirty="0"/>
              <a:t>-7Jan.2010</a:t>
            </a:r>
          </a:p>
        </p:txBody>
      </p:sp>
      <p:sp>
        <p:nvSpPr>
          <p:cNvPr id="34823" name="Text Box 11"/>
          <p:cNvSpPr txBox="1">
            <a:spLocks noChangeArrowheads="1"/>
          </p:cNvSpPr>
          <p:nvPr/>
        </p:nvSpPr>
        <p:spPr bwMode="auto">
          <a:xfrm>
            <a:off x="685800" y="1408113"/>
            <a:ext cx="2141331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1800" dirty="0"/>
              <a:t>GDE:</a:t>
            </a:r>
            <a:r>
              <a:rPr kumimoji="0" lang="en-US" altLang="ja-JP" sz="1800" dirty="0" smtClean="0"/>
              <a:t> ~ 1</a:t>
            </a:r>
            <a:r>
              <a:rPr kumimoji="0" lang="en-US" altLang="ja-JP" sz="1800" dirty="0"/>
              <a:t>.Oct.2009 </a:t>
            </a:r>
          </a:p>
        </p:txBody>
      </p:sp>
      <p:sp>
        <p:nvSpPr>
          <p:cNvPr id="34824" name="Date Placeholder 1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10-05-13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4825" name="Footer Placeholder 1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Report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34826" name="Picture 2"/>
          <p:cNvPicPr>
            <a:picLocks noChangeArrowheads="1"/>
          </p:cNvPicPr>
          <p:nvPr/>
        </p:nvPicPr>
        <p:blipFill>
          <a:blip r:embed="rId4"/>
          <a:srcRect l="11" t="17223" b="2002"/>
          <a:stretch>
            <a:fillRect/>
          </a:stretch>
        </p:blipFill>
        <p:spPr bwMode="auto">
          <a:xfrm>
            <a:off x="6013450" y="1981200"/>
            <a:ext cx="29337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7" name="Text Box 8"/>
          <p:cNvSpPr txBox="1">
            <a:spLocks noChangeArrowheads="1"/>
          </p:cNvSpPr>
          <p:nvPr/>
        </p:nvSpPr>
        <p:spPr bwMode="auto">
          <a:xfrm>
            <a:off x="6248400" y="1392238"/>
            <a:ext cx="2744561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1800" dirty="0"/>
              <a:t>ILC-10:</a:t>
            </a:r>
            <a:r>
              <a:rPr kumimoji="0" lang="en-US" altLang="ja-JP" sz="1800" dirty="0" smtClean="0"/>
              <a:t> ~28 </a:t>
            </a:r>
            <a:r>
              <a:rPr kumimoji="0" lang="en-US" altLang="ja-JP" sz="1800" dirty="0"/>
              <a:t>March, 2010</a:t>
            </a:r>
          </a:p>
        </p:txBody>
      </p:sp>
      <p:graphicFrame>
        <p:nvGraphicFramePr>
          <p:cNvPr id="17" name="Table 5"/>
          <p:cNvGraphicFramePr>
            <a:graphicFrameLocks noGrp="1"/>
          </p:cNvGraphicFramePr>
          <p:nvPr/>
        </p:nvGraphicFramePr>
        <p:xfrm>
          <a:off x="990600" y="4208463"/>
          <a:ext cx="7162800" cy="2266950"/>
        </p:xfrm>
        <a:graphic>
          <a:graphicData uri="http://schemas.openxmlformats.org/drawingml/2006/table">
            <a:tbl>
              <a:tblPr/>
              <a:tblGrid>
                <a:gridCol w="3146425"/>
                <a:gridCol w="1073150"/>
                <a:gridCol w="981075"/>
                <a:gridCol w="981075"/>
                <a:gridCol w="981075"/>
              </a:tblGrid>
              <a:tr h="32385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Camille Ginsburg &amp; DB Team: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Yield in percentage (%)</a:t>
                      </a: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Yield and statistical uncertainties: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&gt;25 MV/</a:t>
                      </a:r>
                      <a:r>
                        <a:rPr kumimoji="1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m</a:t>
                      </a:r>
                      <a:endParaRPr kumimoji="1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&gt;35 MV/</a:t>
                      </a:r>
                      <a:r>
                        <a:rPr kumimoji="1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m</a:t>
                      </a:r>
                      <a:endParaRPr kumimoji="1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Reported, March 27, 2010: 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1st pass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2nd pass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1st pass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2nd pass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ALCPG-Albuquerque 1.Oct.2009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63+-10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67+-10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23+-9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33+-10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AAP-Oxford 6.Jan.2010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63+-9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64+-10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27+-8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44+-10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ILC-10-Beijing 28.Mar.2010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66+-8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70+-9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28+-8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48+-10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23850"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4868" name="直線コネクタ 18"/>
          <p:cNvCxnSpPr>
            <a:cxnSpLocks noChangeShapeType="1"/>
          </p:cNvCxnSpPr>
          <p:nvPr/>
        </p:nvCxnSpPr>
        <p:spPr bwMode="auto">
          <a:xfrm>
            <a:off x="2270125" y="3198812"/>
            <a:ext cx="6487200" cy="1588"/>
          </a:xfrm>
          <a:prstGeom prst="line">
            <a:avLst/>
          </a:prstGeom>
          <a:noFill/>
          <a:ln w="28575" cap="flat" cmpd="sng" algn="ctr">
            <a:solidFill>
              <a:srgbClr val="FF660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34869" name="直線コネクタ 19"/>
          <p:cNvCxnSpPr>
            <a:cxnSpLocks noChangeShapeType="1"/>
          </p:cNvCxnSpPr>
          <p:nvPr/>
        </p:nvCxnSpPr>
        <p:spPr bwMode="auto">
          <a:xfrm>
            <a:off x="8153400" y="2895600"/>
            <a:ext cx="604838" cy="1588"/>
          </a:xfrm>
          <a:prstGeom prst="line">
            <a:avLst/>
          </a:prstGeom>
          <a:noFill/>
          <a:ln w="38100" cap="flat" cmpd="sng" algn="ctr">
            <a:solidFill>
              <a:srgbClr val="FF6600"/>
            </a:solidFill>
            <a:prstDash val="sysDash"/>
            <a:round/>
            <a:headEnd type="none" w="med" len="med"/>
            <a:tailEnd type="none" w="med" len="med"/>
          </a:ln>
        </p:spPr>
      </p:cxnSp>
      <p:sp>
        <p:nvSpPr>
          <p:cNvPr id="15" name="テキスト ボックス 14"/>
          <p:cNvSpPr txBox="1"/>
          <p:nvPr/>
        </p:nvSpPr>
        <p:spPr>
          <a:xfrm>
            <a:off x="6339680" y="3810000"/>
            <a:ext cx="25757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Integrated since </a:t>
            </a:r>
            <a:r>
              <a:rPr lang="en-US" altLang="ja-JP" sz="1800" dirty="0" smtClean="0">
                <a:solidFill>
                  <a:srgbClr val="FF0000"/>
                </a:solidFill>
              </a:rPr>
              <a:t>1</a:t>
            </a:r>
            <a:r>
              <a:rPr lang="en-US" altLang="ja-JP" sz="1800" baseline="30000" dirty="0" smtClean="0">
                <a:solidFill>
                  <a:srgbClr val="FF0000"/>
                </a:solidFill>
              </a:rPr>
              <a:t>st</a:t>
            </a:r>
            <a:r>
              <a:rPr lang="en-US" altLang="ja-JP" sz="1800" dirty="0" smtClean="0">
                <a:solidFill>
                  <a:srgbClr val="FF0000"/>
                </a:solidFill>
              </a:rPr>
              <a:t> plot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20776</TotalTime>
  <Words>6256</Words>
  <Application>Microsoft Macintosh PowerPoint</Application>
  <PresentationFormat>画面に合わせる (4:3)</PresentationFormat>
  <Paragraphs>1120</Paragraphs>
  <Slides>63</Slides>
  <Notes>26</Notes>
  <HiddenSlides>11</HiddenSlides>
  <MMClips>0</MMClips>
  <ScaleCrop>false</ScaleCrop>
  <HeadingPairs>
    <vt:vector size="8" baseType="variant">
      <vt:variant>
        <vt:lpstr>デザイン テンプレート</vt:lpstr>
      </vt:variant>
      <vt:variant>
        <vt:i4>2</vt:i4>
      </vt:variant>
      <vt:variant>
        <vt:lpstr>リンクの設定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63</vt:i4>
      </vt:variant>
    </vt:vector>
  </HeadingPairs>
  <TitlesOfParts>
    <vt:vector size="67" baseType="lpstr">
      <vt:lpstr>Blank Presentation</vt:lpstr>
      <vt:lpstr>Office テーマ</vt:lpstr>
      <vt:lpstr>???</vt:lpstr>
      <vt:lpstr>KGPlot</vt:lpstr>
      <vt:lpstr>Report for ILC-PAC  SCRF </vt:lpstr>
      <vt:lpstr>0utline</vt:lpstr>
      <vt:lpstr>SCRF Technology Required</vt:lpstr>
      <vt:lpstr>TDP Goals of ILC-SCRF R&amp;D</vt:lpstr>
      <vt:lpstr>Global Plan for SCRF R&amp;D</vt:lpstr>
      <vt:lpstr>Standard Process Selected in   Cavity Production and the Yield</vt:lpstr>
      <vt:lpstr>Creation of a Global Database for Better Understanding of “Production Yield” in TDP-2</vt:lpstr>
      <vt:lpstr>New Production Yield  after  1st and 2nd Pass (RF) Test</vt:lpstr>
      <vt:lpstr>Progression of Up-to-second-pass yield  w/ established vendors/laboratories</vt:lpstr>
      <vt:lpstr>Our Observation</vt:lpstr>
      <vt:lpstr>ILC-type (1.3 GHz) Cavity Venders and Laboratories in 2010 </vt:lpstr>
      <vt:lpstr>Recent Progress in  New R&amp;D Cavities (S0) in Asia </vt:lpstr>
      <vt:lpstr>スライド 13</vt:lpstr>
      <vt:lpstr>How we may improve Gradient ? </vt:lpstr>
      <vt:lpstr>スライド 15</vt:lpstr>
      <vt:lpstr>How to Grind for equator </vt:lpstr>
      <vt:lpstr>MHI-08 : The location of target for Grinding </vt:lpstr>
      <vt:lpstr>MHI-08 : Grinding of the defect :  cell #2 equator t = 172deg</vt:lpstr>
      <vt:lpstr>MHI-08 : 2nd V.T. result </vt:lpstr>
      <vt:lpstr>Progress at KEK/MHI Cavities</vt:lpstr>
      <vt:lpstr>Summary of 9-cell cavity repairing</vt:lpstr>
      <vt:lpstr>Global Plan for SCRF R&amp;D</vt:lpstr>
      <vt:lpstr>FLASH/XFEL Cavity/Cryomodule Progress</vt:lpstr>
      <vt:lpstr>Additional Report: S1-Global Progress  All Components arrive in Japan, Dec. 2009</vt:lpstr>
      <vt:lpstr>スライド 25</vt:lpstr>
      <vt:lpstr>スライド 26</vt:lpstr>
      <vt:lpstr> S1-Global Work Progressing well Many Thanks!  </vt:lpstr>
      <vt:lpstr>Cryomodule-C Tuner Assembly </vt:lpstr>
      <vt:lpstr>スライド 29</vt:lpstr>
      <vt:lpstr>S1-Global Cryomodules installed  into STF tunnel, at KEK, April 25, 2010</vt:lpstr>
      <vt:lpstr>S1-Global Test Plan</vt:lpstr>
      <vt:lpstr>スライド 32</vt:lpstr>
      <vt:lpstr>Global Plan for SCRF R&amp;D</vt:lpstr>
      <vt:lpstr>S2: TTF/FLASH 9mA Experiment to be reported by J. Carwardine </vt:lpstr>
      <vt:lpstr>スライド 35</vt:lpstr>
      <vt:lpstr>Beam Acceleration Test Plan at FNAL</vt:lpstr>
      <vt:lpstr>Progress at NML</vt:lpstr>
      <vt:lpstr>SCRF R&amp;D Plan at Fermilab</vt:lpstr>
      <vt:lpstr>スライド 39</vt:lpstr>
      <vt:lpstr>Global Plan for SCRF R&amp;D</vt:lpstr>
      <vt:lpstr>Toward Industrialization</vt:lpstr>
      <vt:lpstr>Prepare for ILC-scale Industrialization </vt:lpstr>
      <vt:lpstr>Possible EBW  Facility at KEK </vt:lpstr>
      <vt:lpstr>A Satellite Meeting at IPAC-2010</vt:lpstr>
      <vt:lpstr>Technical Design Phase and Beyond</vt:lpstr>
      <vt:lpstr>Further Effort Required in SCRF</vt:lpstr>
      <vt:lpstr>Five Themes to Develop</vt:lpstr>
      <vt:lpstr>SCRF</vt:lpstr>
      <vt:lpstr>What we need to study in TDP-2</vt:lpstr>
      <vt:lpstr>A Proposal for Cavity Gradient </vt:lpstr>
      <vt:lpstr>1st BAW  announced, May 3, 2010</vt:lpstr>
      <vt:lpstr>Single Tunnel HLRF</vt:lpstr>
      <vt:lpstr>Accelerator Gradient </vt:lpstr>
      <vt:lpstr>SCRF: Status and Proposal</vt:lpstr>
      <vt:lpstr>SCRF: What to be reviewed</vt:lpstr>
      <vt:lpstr>Summary</vt:lpstr>
      <vt:lpstr>スライド 57</vt:lpstr>
      <vt:lpstr>Plug-compatible Conditions  </vt:lpstr>
      <vt:lpstr>Cavity: Plug-compatible Interface</vt:lpstr>
      <vt:lpstr>Plug-compatibility</vt:lpstr>
      <vt:lpstr>Study of the “plug-compatible” cryomodule cross-section</vt:lpstr>
      <vt:lpstr>Transition to Construction Project</vt:lpstr>
      <vt:lpstr>Plug-compatibility in  R&amp;D and Construction Phases</vt:lpstr>
    </vt:vector>
  </TitlesOfParts>
  <Company>Cornell LEPP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Yamamoto Akira</cp:lastModifiedBy>
  <cp:revision>275</cp:revision>
  <cp:lastPrinted>2009-11-01T23:01:43Z</cp:lastPrinted>
  <dcterms:created xsi:type="dcterms:W3CDTF">2010-05-13T14:00:21Z</dcterms:created>
  <dcterms:modified xsi:type="dcterms:W3CDTF">2010-05-13T14:04:33Z</dcterms:modified>
</cp:coreProperties>
</file>