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xls" ContentType="application/vnd.ms-exce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55" r:id="rId1"/>
  </p:sldMasterIdLst>
  <p:notesMasterIdLst>
    <p:notesMasterId r:id="rId17"/>
  </p:notesMasterIdLst>
  <p:sldIdLst>
    <p:sldId id="331" r:id="rId2"/>
    <p:sldId id="332" r:id="rId3"/>
    <p:sldId id="333" r:id="rId4"/>
    <p:sldId id="334" r:id="rId5"/>
    <p:sldId id="335" r:id="rId6"/>
    <p:sldId id="336" r:id="rId7"/>
    <p:sldId id="337" r:id="rId8"/>
    <p:sldId id="338" r:id="rId9"/>
    <p:sldId id="339" r:id="rId10"/>
    <p:sldId id="340" r:id="rId11"/>
    <p:sldId id="342" r:id="rId12"/>
    <p:sldId id="341" r:id="rId13"/>
    <p:sldId id="343" r:id="rId14"/>
    <p:sldId id="344" r:id="rId15"/>
    <p:sldId id="345"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6600"/>
    <a:srgbClr val="FFFF99"/>
    <a:srgbClr val="FFFF00"/>
    <a:srgbClr val="99FF33"/>
    <a:srgbClr val="00FFFF"/>
    <a:srgbClr val="16822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417" autoAdjust="0"/>
    <p:restoredTop sz="99381" autoAdjust="0"/>
  </p:normalViewPr>
  <p:slideViewPr>
    <p:cSldViewPr>
      <p:cViewPr>
        <p:scale>
          <a:sx n="110" d="100"/>
          <a:sy n="110" d="100"/>
        </p:scale>
        <p:origin x="246" y="-4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506"/>
    </p:cViewPr>
  </p:sorterViewPr>
  <p:notesViewPr>
    <p:cSldViewPr>
      <p:cViewPr varScale="1">
        <p:scale>
          <a:sx n="59" d="100"/>
          <a:sy n="59" d="100"/>
        </p:scale>
        <p:origin x="-1980"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image" Target="../media/image1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AA3D1D52-B428-4F0F-A84E-6F3EC592799B}" type="datetimeFigureOut">
              <a:rPr lang="en-US"/>
              <a:pPr>
                <a:defRPr/>
              </a:pPr>
              <a:t>3/30/2010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223700C8-75C4-4B5F-950E-BACE20AB8218}"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4"/>
          <p:cNvSpPr/>
          <p:nvPr/>
        </p:nvSpPr>
        <p:spPr>
          <a:xfrm>
            <a:off x="309563" y="681038"/>
            <a:ext cx="4603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6" name="Rectangle 5"/>
          <p:cNvSpPr/>
          <p:nvPr/>
        </p:nvSpPr>
        <p:spPr>
          <a:xfrm>
            <a:off x="268288" y="681038"/>
            <a:ext cx="2857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0" name="Rectangle 9"/>
          <p:cNvSpPr/>
          <p:nvPr/>
        </p:nvSpPr>
        <p:spPr>
          <a:xfrm>
            <a:off x="222250" y="681038"/>
            <a:ext cx="793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lang="en-US" smtClean="0"/>
              <a:t>Click to edit Master title style</a:t>
            </a:r>
            <a:endParaRPr lang="en-US"/>
          </a:p>
        </p:txBody>
      </p:sp>
      <p:sp>
        <p:nvSpPr>
          <p:cNvPr id="9" name="Subtitle 8"/>
          <p:cNvSpPr>
            <a:spLocks noGrp="1"/>
          </p:cNvSpPr>
          <p:nvPr>
            <p:ph type="subTitle" idx="1"/>
          </p:nvPr>
        </p:nvSpPr>
        <p:spPr>
          <a:xfrm>
            <a:off x="914400" y="2834640"/>
            <a:ext cx="7772400" cy="1508760"/>
          </a:xfrm>
        </p:spPr>
        <p:txBody>
          <a:bodyPr lIns="100584"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5" name="Date Placeholder 27"/>
          <p:cNvSpPr>
            <a:spLocks noGrp="1"/>
          </p:cNvSpPr>
          <p:nvPr>
            <p:ph type="dt" sz="half" idx="10"/>
          </p:nvPr>
        </p:nvSpPr>
        <p:spPr/>
        <p:txBody>
          <a:bodyPr/>
          <a:lstStyle>
            <a:lvl1pPr>
              <a:defRPr/>
            </a:lvl1pPr>
            <a:extLst/>
          </a:lstStyle>
          <a:p>
            <a:pPr>
              <a:defRPr/>
            </a:pPr>
            <a:endParaRPr lang="en-US"/>
          </a:p>
        </p:txBody>
      </p:sp>
      <p:sp>
        <p:nvSpPr>
          <p:cNvPr id="16" name="Footer Placeholder 16"/>
          <p:cNvSpPr>
            <a:spLocks noGrp="1"/>
          </p:cNvSpPr>
          <p:nvPr>
            <p:ph type="ftr" sz="quarter" idx="11"/>
          </p:nvPr>
        </p:nvSpPr>
        <p:spPr/>
        <p:txBody>
          <a:bodyPr/>
          <a:lstStyle>
            <a:lvl1pPr>
              <a:defRPr/>
            </a:lvl1pPr>
            <a:extLst/>
          </a:lstStyle>
          <a:p>
            <a:pPr>
              <a:defRPr/>
            </a:pPr>
            <a:endParaRPr lang="en-US"/>
          </a:p>
        </p:txBody>
      </p:sp>
      <p:sp>
        <p:nvSpPr>
          <p:cNvPr id="17" name="Slide Number Placeholder 28"/>
          <p:cNvSpPr>
            <a:spLocks noGrp="1"/>
          </p:cNvSpPr>
          <p:nvPr>
            <p:ph type="sldNum" sz="quarter" idx="12"/>
          </p:nvPr>
        </p:nvSpPr>
        <p:spPr/>
        <p:txBody>
          <a:bodyPr/>
          <a:lstStyle>
            <a:lvl1pPr>
              <a:defRPr/>
            </a:lvl1pPr>
            <a:extLst/>
          </a:lstStyle>
          <a:p>
            <a:pPr>
              <a:defRPr/>
            </a:pPr>
            <a:fld id="{D7C05B12-4E90-45F0-80CA-717929979A4F}"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FE1EAF81-1470-4156-B6FA-1EDBCC2F6248}"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C05B812C-E907-4016-9F59-DA7FE996A673}"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lvl1pPr>
              <a:defRPr sz="2400"/>
            </a:lvl1pPr>
            <a:lvl2pPr>
              <a:defRPr sz="2400"/>
            </a:lvl2pPr>
            <a:lvl3pPr>
              <a:defRPr sz="2400"/>
            </a:lvl3pPr>
            <a:lvl4pPr>
              <a:defRPr sz="2400"/>
            </a:lvl4pPr>
            <a:lvl5pPr>
              <a:defRPr sz="2400"/>
            </a:lvl5pPr>
            <a:extLs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A68DE965-4175-4A5F-9DED-45B4737E8FA5}"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Freeform 3"/>
          <p:cNvSpPr>
            <a:spLocks/>
          </p:cNvSpPr>
          <p:nvPr/>
        </p:nvSpPr>
        <p:spPr bwMode="auto">
          <a:xfrm>
            <a:off x="4829175" y="1073150"/>
            <a:ext cx="4321175"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a:defRPr/>
            </a:pPr>
            <a:endParaRPr lang="en-US"/>
          </a:p>
        </p:txBody>
      </p:sp>
      <p:sp>
        <p:nvSpPr>
          <p:cNvPr id="5" name="Freeform 4"/>
          <p:cNvSpPr>
            <a:spLocks/>
          </p:cNvSpPr>
          <p:nvPr/>
        </p:nvSpPr>
        <p:spPr bwMode="auto">
          <a:xfrm>
            <a:off x="374650" y="0"/>
            <a:ext cx="5513388" cy="6615113"/>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a:defRPr/>
            </a:pPr>
            <a:endParaRPr lang="en-US"/>
          </a:p>
        </p:txBody>
      </p:sp>
      <p:sp>
        <p:nvSpPr>
          <p:cNvPr id="6" name="Freeform 5"/>
          <p:cNvSpPr>
            <a:spLocks/>
          </p:cNvSpPr>
          <p:nvPr/>
        </p:nvSpPr>
        <p:spPr bwMode="auto">
          <a:xfrm rot="5236414">
            <a:off x="4461669" y="1483519"/>
            <a:ext cx="4114800" cy="1189038"/>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Freeform 6"/>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8" name="Freeform 7"/>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9" name="Freeform 8"/>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0" name="Freeform 9"/>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1" name="Freeform 10"/>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2" name="Freeform 11"/>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3" name="Freeform 12"/>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4" name="Freeform 13"/>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5" name="Freeform 14"/>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6" name="Freeform 15"/>
          <p:cNvSpPr>
            <a:spLocks/>
          </p:cNvSpPr>
          <p:nvPr/>
        </p:nvSpPr>
        <p:spPr bwMode="auto">
          <a:xfrm>
            <a:off x="366713"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7" name="Freeform 16"/>
          <p:cNvSpPr>
            <a:spLocks/>
          </p:cNvSpPr>
          <p:nvPr/>
        </p:nvSpPr>
        <p:spPr bwMode="auto">
          <a:xfrm>
            <a:off x="366713"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8" name="Freeform 17"/>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9" name="Rectangle 18"/>
          <p:cNvSpPr/>
          <p:nvPr/>
        </p:nvSpPr>
        <p:spPr>
          <a:xfrm>
            <a:off x="363538" y="401638"/>
            <a:ext cx="8504237"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0" name="Rectangle 19"/>
          <p:cNvSpPr/>
          <p:nvPr/>
        </p:nvSpPr>
        <p:spPr>
          <a:xfrm flipH="1">
            <a:off x="371475" y="681038"/>
            <a:ext cx="2698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1" name="Rectangle 20"/>
          <p:cNvSpPr/>
          <p:nvPr/>
        </p:nvSpPr>
        <p:spPr>
          <a:xfrm flipH="1">
            <a:off x="411163" y="681038"/>
            <a:ext cx="2698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2" name="Rectangle 21"/>
          <p:cNvSpPr/>
          <p:nvPr/>
        </p:nvSpPr>
        <p:spPr>
          <a:xfrm flipH="1">
            <a:off x="447675"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3" name="Rectangle 22"/>
          <p:cNvSpPr/>
          <p:nvPr/>
        </p:nvSpPr>
        <p:spPr>
          <a:xfrm flipH="1">
            <a:off x="476250"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4" name="Rectangle 23"/>
          <p:cNvSpPr/>
          <p:nvPr/>
        </p:nvSpPr>
        <p:spPr>
          <a:xfrm>
            <a:off x="500063" y="681038"/>
            <a:ext cx="36512"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3" name="Text Placeholder 2"/>
          <p:cNvSpPr>
            <a:spLocks noGrp="1"/>
          </p:cNvSpPr>
          <p:nvPr>
            <p:ph type="body" idx="1"/>
          </p:nvPr>
        </p:nvSpPr>
        <p:spPr>
          <a:xfrm>
            <a:off x="706902" y="1351672"/>
            <a:ext cx="5718048" cy="977486"/>
          </a:xfrm>
        </p:spPr>
        <p:txBody>
          <a:bodyPr lIns="82296" bIns="0"/>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lang="en-US" smtClean="0"/>
              <a:t>Click to edit Master title style</a:t>
            </a:r>
            <a:endParaRPr lang="en-US"/>
          </a:p>
        </p:txBody>
      </p:sp>
      <p:sp>
        <p:nvSpPr>
          <p:cNvPr id="25" name="Date Placeholder 3"/>
          <p:cNvSpPr>
            <a:spLocks noGrp="1"/>
          </p:cNvSpPr>
          <p:nvPr>
            <p:ph type="dt" sz="half" idx="10"/>
          </p:nvPr>
        </p:nvSpPr>
        <p:spPr/>
        <p:txBody>
          <a:bodyPr/>
          <a:lstStyle>
            <a:lvl1pPr>
              <a:defRPr/>
            </a:lvl1pPr>
            <a:extLst/>
          </a:lstStyle>
          <a:p>
            <a:pPr>
              <a:defRPr/>
            </a:pPr>
            <a:endParaRPr lang="en-US"/>
          </a:p>
        </p:txBody>
      </p:sp>
      <p:sp>
        <p:nvSpPr>
          <p:cNvPr id="26" name="Footer Placeholder 4"/>
          <p:cNvSpPr>
            <a:spLocks noGrp="1"/>
          </p:cNvSpPr>
          <p:nvPr>
            <p:ph type="ftr" sz="quarter" idx="11"/>
          </p:nvPr>
        </p:nvSpPr>
        <p:spPr/>
        <p:txBody>
          <a:bodyPr/>
          <a:lstStyle>
            <a:lvl1pPr>
              <a:defRPr/>
            </a:lvl1pPr>
            <a:extLst/>
          </a:lstStyle>
          <a:p>
            <a:pPr>
              <a:defRPr/>
            </a:pPr>
            <a:endParaRPr lang="en-US"/>
          </a:p>
        </p:txBody>
      </p:sp>
      <p:sp>
        <p:nvSpPr>
          <p:cNvPr id="27" name="Slide Number Placeholder 5"/>
          <p:cNvSpPr>
            <a:spLocks noGrp="1"/>
          </p:cNvSpPr>
          <p:nvPr>
            <p:ph type="sldNum" sz="quarter" idx="12"/>
          </p:nvPr>
        </p:nvSpPr>
        <p:spPr/>
        <p:txBody>
          <a:bodyPr/>
          <a:lstStyle>
            <a:lvl1pPr>
              <a:defRPr/>
            </a:lvl1pPr>
            <a:extLst/>
          </a:lstStyle>
          <a:p>
            <a:pPr>
              <a:defRPr/>
            </a:pPr>
            <a:fld id="{F722B650-11ED-4571-9BDA-F2D96DD4285C}"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0A6CD6C8-D6AA-4460-8767-57D34E1C1639}"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Rectangle 6"/>
          <p:cNvSpPr/>
          <p:nvPr/>
        </p:nvSpPr>
        <p:spPr>
          <a:xfrm>
            <a:off x="0" y="401638"/>
            <a:ext cx="8867775"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Rectangle 7"/>
          <p:cNvSpPr/>
          <p:nvPr/>
        </p:nvSpPr>
        <p:spPr>
          <a:xfrm>
            <a:off x="87313" y="681038"/>
            <a:ext cx="460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9" name="Rectangle 8"/>
          <p:cNvSpPr/>
          <p:nvPr/>
        </p:nvSpPr>
        <p:spPr>
          <a:xfrm>
            <a:off x="47625" y="681038"/>
            <a:ext cx="26988"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0" name="Rectangle 9"/>
          <p:cNvSpPr/>
          <p:nvPr/>
        </p:nvSpPr>
        <p:spPr>
          <a:xfrm>
            <a:off x="28575"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1" name="Rectangle 10"/>
          <p:cNvSpPr/>
          <p:nvPr/>
        </p:nvSpPr>
        <p:spPr>
          <a:xfrm>
            <a:off x="0"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2" name="Rectangle 11"/>
          <p:cNvSpPr/>
          <p:nvPr/>
        </p:nvSpPr>
        <p:spPr>
          <a:xfrm flipH="1">
            <a:off x="149225"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3" name="Rectangle 12"/>
          <p:cNvSpPr/>
          <p:nvPr/>
        </p:nvSpPr>
        <p:spPr>
          <a:xfrm flipH="1">
            <a:off x="188913"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4" name="Rectangle 13"/>
          <p:cNvSpPr/>
          <p:nvPr/>
        </p:nvSpPr>
        <p:spPr>
          <a:xfrm flipH="1">
            <a:off x="227013"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5" name="Rectangle 14"/>
          <p:cNvSpPr/>
          <p:nvPr/>
        </p:nvSpPr>
        <p:spPr>
          <a:xfrm flipH="1">
            <a:off x="255588" y="681038"/>
            <a:ext cx="79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6" name="Rectangle 15"/>
          <p:cNvSpPr/>
          <p:nvPr/>
        </p:nvSpPr>
        <p:spPr>
          <a:xfrm>
            <a:off x="279400" y="681038"/>
            <a:ext cx="36513"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 name="Title 1"/>
          <p:cNvSpPr>
            <a:spLocks noGrp="1"/>
          </p:cNvSpPr>
          <p:nvPr>
            <p:ph type="title"/>
          </p:nvPr>
        </p:nvSpPr>
        <p:spPr>
          <a:xfrm>
            <a:off x="504824" y="512064"/>
            <a:ext cx="7772400" cy="914400"/>
          </a:xfrm>
        </p:spPr>
        <p:txBody>
          <a:bodyPr/>
          <a:lstStyle>
            <a:lvl1pPr>
              <a:defRPr sz="4000"/>
            </a:lvl1pPr>
            <a:extLst/>
          </a:lstStyle>
          <a:p>
            <a:r>
              <a:rPr lang="en-US" smtClean="0"/>
              <a:t>Click to edit Master title style</a:t>
            </a:r>
            <a:endParaRPr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Date Placeholder 6"/>
          <p:cNvSpPr>
            <a:spLocks noGrp="1"/>
          </p:cNvSpPr>
          <p:nvPr>
            <p:ph type="dt" sz="half" idx="10"/>
          </p:nvPr>
        </p:nvSpPr>
        <p:spPr/>
        <p:txBody>
          <a:bodyPr/>
          <a:lstStyle>
            <a:lvl1pPr>
              <a:defRPr/>
            </a:lvl1pPr>
            <a:extLst/>
          </a:lstStyle>
          <a:p>
            <a:pPr>
              <a:defRPr/>
            </a:pPr>
            <a:endParaRPr lang="en-US"/>
          </a:p>
        </p:txBody>
      </p:sp>
      <p:sp>
        <p:nvSpPr>
          <p:cNvPr id="18" name="Footer Placeholder 7"/>
          <p:cNvSpPr>
            <a:spLocks noGrp="1"/>
          </p:cNvSpPr>
          <p:nvPr>
            <p:ph type="ftr" sz="quarter" idx="11"/>
          </p:nvPr>
        </p:nvSpPr>
        <p:spPr/>
        <p:txBody>
          <a:bodyPr/>
          <a:lstStyle>
            <a:lvl1pPr>
              <a:defRPr/>
            </a:lvl1pPr>
            <a:extLst/>
          </a:lstStyle>
          <a:p>
            <a:pPr>
              <a:defRPr/>
            </a:pPr>
            <a:endParaRPr lang="en-US"/>
          </a:p>
        </p:txBody>
      </p:sp>
      <p:sp>
        <p:nvSpPr>
          <p:cNvPr id="19" name="Slide Number Placeholder 8"/>
          <p:cNvSpPr>
            <a:spLocks noGrp="1"/>
          </p:cNvSpPr>
          <p:nvPr>
            <p:ph type="sldNum" sz="quarter" idx="12"/>
          </p:nvPr>
        </p:nvSpPr>
        <p:spPr/>
        <p:txBody>
          <a:bodyPr/>
          <a:lstStyle>
            <a:lvl1pPr>
              <a:defRPr/>
            </a:lvl1pPr>
            <a:extLst/>
          </a:lstStyle>
          <a:p>
            <a:pPr>
              <a:defRPr/>
            </a:pPr>
            <a:fld id="{44CBD427-C314-43C7-A2C6-FDF38B5602B1}"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24D00964-FB14-4B6D-9401-FB1C4DD2C80B}"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extLst/>
          </a:lstStyle>
          <a:p>
            <a:pPr>
              <a:defRPr/>
            </a:pPr>
            <a:endParaRPr lang="en-US"/>
          </a:p>
        </p:txBody>
      </p:sp>
      <p:sp>
        <p:nvSpPr>
          <p:cNvPr id="3" name="Footer Placeholder 2"/>
          <p:cNvSpPr>
            <a:spLocks noGrp="1"/>
          </p:cNvSpPr>
          <p:nvPr>
            <p:ph type="ftr" sz="quarter" idx="11"/>
          </p:nvPr>
        </p:nvSpPr>
        <p:spPr/>
        <p:txBody>
          <a:bodyPr/>
          <a:lstStyle>
            <a:lvl1pPr>
              <a:defRPr/>
            </a:lvl1pPr>
            <a:extLst/>
          </a:lstStyle>
          <a:p>
            <a:pPr>
              <a:defRPr/>
            </a:pPr>
            <a:endParaRPr lang="en-US"/>
          </a:p>
        </p:txBody>
      </p:sp>
      <p:sp>
        <p:nvSpPr>
          <p:cNvPr id="4" name="Slide Number Placeholder 3"/>
          <p:cNvSpPr>
            <a:spLocks noGrp="1"/>
          </p:cNvSpPr>
          <p:nvPr>
            <p:ph type="sldNum" sz="quarter" idx="12"/>
          </p:nvPr>
        </p:nvSpPr>
        <p:spPr/>
        <p:txBody>
          <a:bodyPr/>
          <a:lstStyle>
            <a:lvl1pPr>
              <a:defRPr/>
            </a:lvl1pPr>
            <a:extLst/>
          </a:lstStyle>
          <a:p>
            <a:pPr>
              <a:defRPr/>
            </a:pPr>
            <a:fld id="{8357C06C-2373-400C-A903-D66F6B888655}"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lang="en-US" smtClean="0"/>
              <a:t>Click to edit Master title style</a:t>
            </a:r>
            <a:endParaRPr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08DA550F-6804-4618-A8A0-BC5578E5E0A9}"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a:off x="368300" y="0"/>
            <a:ext cx="8777288" cy="1878013"/>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6" name="Straight Connector 5"/>
          <p:cNvCxnSpPr/>
          <p:nvPr/>
        </p:nvCxnSpPr>
        <p:spPr>
          <a:xfrm flipV="1">
            <a:off x="363538" y="1884363"/>
            <a:ext cx="8782050"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7" name="Group 19"/>
          <p:cNvGrpSpPr>
            <a:grpSpLocks/>
          </p:cNvGrpSpPr>
          <p:nvPr/>
        </p:nvGrpSpPr>
        <p:grpSpPr bwMode="auto">
          <a:xfrm rot="5400000">
            <a:off x="8515351" y="1219200"/>
            <a:ext cx="131762" cy="128587"/>
            <a:chOff x="6668087" y="1297746"/>
            <a:chExt cx="161840" cy="156602"/>
          </a:xfrm>
        </p:grpSpPr>
        <p:cxnSp>
          <p:nvCxnSpPr>
            <p:cNvPr id="8" name="Straight Connector 7"/>
            <p:cNvCxnSpPr/>
            <p:nvPr/>
          </p:nvCxnSpPr>
          <p:spPr>
            <a:xfrm rot="16200000">
              <a:off x="6663593" y="1298375"/>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rot="5400000" flipH="1">
              <a:off x="6744513" y="1297400"/>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1" name="Group 25"/>
          <p:cNvGrpSpPr>
            <a:grpSpLocks/>
          </p:cNvGrpSpPr>
          <p:nvPr/>
        </p:nvGrpSpPr>
        <p:grpSpPr bwMode="auto">
          <a:xfrm rot="5400000">
            <a:off x="8667751" y="1371600"/>
            <a:ext cx="131762" cy="128587"/>
            <a:chOff x="6668087" y="1297746"/>
            <a:chExt cx="161840" cy="156602"/>
          </a:xfrm>
        </p:grpSpPr>
        <p:cxnSp>
          <p:nvCxnSpPr>
            <p:cNvPr id="12" name="Straight Connector 11"/>
            <p:cNvCxnSpPr/>
            <p:nvPr/>
          </p:nvCxnSpPr>
          <p:spPr>
            <a:xfrm rot="16200000">
              <a:off x="6663593" y="1298375"/>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rot="5400000" flipH="1">
              <a:off x="6744513" y="1297400"/>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5" name="Group 29"/>
          <p:cNvGrpSpPr>
            <a:grpSpLocks/>
          </p:cNvGrpSpPr>
          <p:nvPr/>
        </p:nvGrpSpPr>
        <p:grpSpPr bwMode="auto">
          <a:xfrm rot="5400000">
            <a:off x="8320087" y="1474788"/>
            <a:ext cx="131763" cy="128588"/>
            <a:chOff x="6668087" y="1297746"/>
            <a:chExt cx="161840" cy="156602"/>
          </a:xfrm>
        </p:grpSpPr>
        <p:cxnSp>
          <p:nvCxnSpPr>
            <p:cNvPr id="16" name="Straight Connector 15"/>
            <p:cNvCxnSpPr/>
            <p:nvPr/>
          </p:nvCxnSpPr>
          <p:spPr>
            <a:xfrm rot="16200000">
              <a:off x="6663592" y="1298373"/>
              <a:ext cx="88934"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16200000" flipV="1">
              <a:off x="6685198" y="1391513"/>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rot="5400000" flipH="1">
              <a:off x="6744512" y="1297398"/>
              <a:ext cx="88934"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lang="en-US" smtClean="0"/>
              <a:t>Click to edit Master title style</a:t>
            </a:r>
            <a:endParaRPr lang="en-US"/>
          </a:p>
        </p:txBody>
      </p:sp>
      <p:sp>
        <p:nvSpPr>
          <p:cNvPr id="3" name="Picture Placeholder 2"/>
          <p:cNvSpPr>
            <a:spLocks noGrp="1"/>
          </p:cNvSpPr>
          <p:nvPr>
            <p:ph type="pic" idx="1"/>
          </p:nvPr>
        </p:nvSpPr>
        <p:spPr>
          <a:xfrm>
            <a:off x="368032" y="1893781"/>
            <a:ext cx="8778240" cy="4960144"/>
          </a:xfrm>
          <a:solidFill>
            <a:schemeClr val="bg2"/>
          </a:solidFill>
        </p:spPr>
        <p:txBody>
          <a:bodyPr>
            <a:normAutofit/>
          </a:bodyPr>
          <a:lstStyle>
            <a:lvl1pPr marL="0" indent="0">
              <a:buNone/>
              <a:defRPr sz="3200"/>
            </a:lvl1pPr>
            <a:extLst/>
          </a:lstStyle>
          <a:p>
            <a:pPr lvl="0"/>
            <a:r>
              <a:rPr lang="en-US" noProof="0" smtClean="0"/>
              <a:t>Click icon to add picture</a:t>
            </a:r>
            <a:endParaRPr lang="en-US" noProof="0"/>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a:r>
              <a:rPr lang="en-US" smtClean="0"/>
              <a:t>Click to edit Master text styles</a:t>
            </a:r>
          </a:p>
        </p:txBody>
      </p:sp>
      <p:sp>
        <p:nvSpPr>
          <p:cNvPr id="19" name="Date Placeholder 4"/>
          <p:cNvSpPr>
            <a:spLocks noGrp="1"/>
          </p:cNvSpPr>
          <p:nvPr>
            <p:ph type="dt" sz="half" idx="10"/>
          </p:nvPr>
        </p:nvSpPr>
        <p:spPr>
          <a:xfrm>
            <a:off x="6477000" y="55563"/>
            <a:ext cx="2133600" cy="365125"/>
          </a:xfrm>
        </p:spPr>
        <p:txBody>
          <a:bodyPr/>
          <a:lstStyle>
            <a:lvl1pPr>
              <a:defRPr/>
            </a:lvl1pPr>
            <a:extLst/>
          </a:lstStyle>
          <a:p>
            <a:pPr>
              <a:defRPr/>
            </a:pPr>
            <a:endParaRPr lang="en-US"/>
          </a:p>
        </p:txBody>
      </p:sp>
      <p:sp>
        <p:nvSpPr>
          <p:cNvPr id="20" name="Footer Placeholder 5"/>
          <p:cNvSpPr>
            <a:spLocks noGrp="1"/>
          </p:cNvSpPr>
          <p:nvPr>
            <p:ph type="ftr" sz="quarter" idx="11"/>
          </p:nvPr>
        </p:nvSpPr>
        <p:spPr>
          <a:xfrm>
            <a:off x="914400" y="55563"/>
            <a:ext cx="5562600" cy="365125"/>
          </a:xfrm>
        </p:spPr>
        <p:txBody>
          <a:bodyPr/>
          <a:lstStyle>
            <a:lvl1pPr>
              <a:defRPr/>
            </a:lvl1pPr>
            <a:extLst/>
          </a:lstStyle>
          <a:p>
            <a:pPr>
              <a:defRPr/>
            </a:pPr>
            <a:endParaRPr lang="en-US"/>
          </a:p>
        </p:txBody>
      </p:sp>
      <p:sp>
        <p:nvSpPr>
          <p:cNvPr id="21" name="Slide Number Placeholder 6"/>
          <p:cNvSpPr>
            <a:spLocks noGrp="1"/>
          </p:cNvSpPr>
          <p:nvPr>
            <p:ph type="sldNum" sz="quarter" idx="12"/>
          </p:nvPr>
        </p:nvSpPr>
        <p:spPr>
          <a:xfrm>
            <a:off x="8610600" y="55563"/>
            <a:ext cx="457200" cy="365125"/>
          </a:xfrm>
        </p:spPr>
        <p:txBody>
          <a:bodyPr/>
          <a:lstStyle>
            <a:lvl1pPr>
              <a:defRPr/>
            </a:lvl1pPr>
            <a:extLst/>
          </a:lstStyle>
          <a:p>
            <a:pPr>
              <a:defRPr/>
            </a:pPr>
            <a:fld id="{EF4B60B0-817C-4AC4-85E5-E0F1880BD645}"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2" name="Rectangle 11"/>
          <p:cNvSpPr/>
          <p:nvPr/>
        </p:nvSpPr>
        <p:spPr>
          <a:xfrm>
            <a:off x="309563" y="681038"/>
            <a:ext cx="46037"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5" name="Rectangle 14"/>
          <p:cNvSpPr/>
          <p:nvPr/>
        </p:nvSpPr>
        <p:spPr>
          <a:xfrm>
            <a:off x="268288" y="681038"/>
            <a:ext cx="2857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6" name="Rectangle 15"/>
          <p:cNvSpPr/>
          <p:nvPr/>
        </p:nvSpPr>
        <p:spPr>
          <a:xfrm>
            <a:off x="249238" y="681038"/>
            <a:ext cx="952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7" name="Rectangle 16"/>
          <p:cNvSpPr/>
          <p:nvPr/>
        </p:nvSpPr>
        <p:spPr>
          <a:xfrm>
            <a:off x="222250" y="681038"/>
            <a:ext cx="7938"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2" name="Title Placeholder 21"/>
          <p:cNvSpPr>
            <a:spLocks noGrp="1"/>
          </p:cNvSpPr>
          <p:nvPr>
            <p:ph type="title"/>
          </p:nvPr>
        </p:nvSpPr>
        <p:spPr>
          <a:xfrm>
            <a:off x="914400" y="512763"/>
            <a:ext cx="7772400" cy="914400"/>
          </a:xfrm>
          <a:prstGeom prst="rect">
            <a:avLst/>
          </a:prstGeom>
        </p:spPr>
        <p:txBody>
          <a:bodyPr vert="horz" anchor="t">
            <a:noAutofit/>
          </a:bodyPr>
          <a:lstStyle>
            <a:extLst/>
          </a:lstStyle>
          <a:p>
            <a:r>
              <a:rPr lang="en-US" smtClean="0"/>
              <a:t>Click to edit Master title style</a:t>
            </a:r>
            <a:endParaRPr lang="en-US"/>
          </a:p>
        </p:txBody>
      </p:sp>
      <p:sp>
        <p:nvSpPr>
          <p:cNvPr id="1036" name="Text Placeholder 12"/>
          <p:cNvSpPr>
            <a:spLocks noGrp="1"/>
          </p:cNvSpPr>
          <p:nvPr>
            <p:ph type="body" idx="1"/>
          </p:nvPr>
        </p:nvSpPr>
        <p:spPr bwMode="auto">
          <a:xfrm>
            <a:off x="914400" y="178435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pPr>
              <a:defRPr/>
            </a:pPr>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pPr>
              <a:defRPr/>
            </a:pPr>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pPr>
              <a:defRPr/>
            </a:pPr>
            <a:fld id="{BB60F8C1-A8B3-4E2D-A417-D8C5C46EB8A5}" type="slidenum">
              <a:rPr lang="en-US"/>
              <a:pPr>
                <a:defRPr/>
              </a:pPr>
              <a:t>‹#›</a:t>
            </a:fld>
            <a:endParaRPr lang="en-US" dirty="0"/>
          </a:p>
        </p:txBody>
      </p:sp>
    </p:spTree>
  </p:cSld>
  <p:clrMap bg1="dk1" tx1="lt1" bg2="dk2" tx2="lt2" accent1="accent1" accent2="accent2" accent3="accent3" accent4="accent4" accent5="accent5" accent6="accent6" hlink="hlink" folHlink="folHlink"/>
  <p:sldLayoutIdLst>
    <p:sldLayoutId id="2147483895" r:id="rId1"/>
    <p:sldLayoutId id="2147483890" r:id="rId2"/>
    <p:sldLayoutId id="2147483896" r:id="rId3"/>
    <p:sldLayoutId id="2147483897" r:id="rId4"/>
    <p:sldLayoutId id="2147483898" r:id="rId5"/>
    <p:sldLayoutId id="2147483891" r:id="rId6"/>
    <p:sldLayoutId id="2147483899" r:id="rId7"/>
    <p:sldLayoutId id="2147483892" r:id="rId8"/>
    <p:sldLayoutId id="2147483900" r:id="rId9"/>
    <p:sldLayoutId id="2147483893" r:id="rId10"/>
    <p:sldLayoutId id="2147483894" r:id="rId11"/>
  </p:sldLayoutIdLst>
  <p:hf hdr="0" dt="0"/>
  <p:txStyles>
    <p:titleStyle>
      <a:lvl1pPr algn="l" rtl="0" eaLnBrk="0" fontAlgn="base" hangingPunct="0">
        <a:spcBef>
          <a:spcPct val="0"/>
        </a:spcBef>
        <a:spcAft>
          <a:spcPct val="0"/>
        </a:spcAft>
        <a:defRPr sz="4000" kern="1200" spc="-100">
          <a:solidFill>
            <a:srgbClr val="C1EEFF"/>
          </a:solidFill>
          <a:latin typeface="+mj-lt"/>
          <a:ea typeface="+mj-ea"/>
          <a:cs typeface="+mj-cs"/>
        </a:defRPr>
      </a:lvl1pPr>
      <a:lvl2pPr algn="l" rtl="0" eaLnBrk="0" fontAlgn="base" hangingPunct="0">
        <a:spcBef>
          <a:spcPct val="0"/>
        </a:spcBef>
        <a:spcAft>
          <a:spcPct val="0"/>
        </a:spcAft>
        <a:defRPr sz="4000">
          <a:solidFill>
            <a:srgbClr val="C1EEFF"/>
          </a:solidFill>
          <a:latin typeface="Comic Sans MS" pitchFamily="66" charset="0"/>
        </a:defRPr>
      </a:lvl2pPr>
      <a:lvl3pPr algn="l" rtl="0" eaLnBrk="0" fontAlgn="base" hangingPunct="0">
        <a:spcBef>
          <a:spcPct val="0"/>
        </a:spcBef>
        <a:spcAft>
          <a:spcPct val="0"/>
        </a:spcAft>
        <a:defRPr sz="4000">
          <a:solidFill>
            <a:srgbClr val="C1EEFF"/>
          </a:solidFill>
          <a:latin typeface="Comic Sans MS" pitchFamily="66" charset="0"/>
        </a:defRPr>
      </a:lvl3pPr>
      <a:lvl4pPr algn="l" rtl="0" eaLnBrk="0" fontAlgn="base" hangingPunct="0">
        <a:spcBef>
          <a:spcPct val="0"/>
        </a:spcBef>
        <a:spcAft>
          <a:spcPct val="0"/>
        </a:spcAft>
        <a:defRPr sz="4000">
          <a:solidFill>
            <a:srgbClr val="C1EEFF"/>
          </a:solidFill>
          <a:latin typeface="Comic Sans MS" pitchFamily="66" charset="0"/>
        </a:defRPr>
      </a:lvl4pPr>
      <a:lvl5pPr algn="l" rtl="0" eaLnBrk="0" fontAlgn="base" hangingPunct="0">
        <a:spcBef>
          <a:spcPct val="0"/>
        </a:spcBef>
        <a:spcAft>
          <a:spcPct val="0"/>
        </a:spcAft>
        <a:defRPr sz="4000">
          <a:solidFill>
            <a:srgbClr val="C1EEFF"/>
          </a:solidFill>
          <a:latin typeface="Comic Sans MS" pitchFamily="66" charset="0"/>
        </a:defRPr>
      </a:lvl5pPr>
      <a:lvl6pPr marL="457200" algn="l" rtl="0" fontAlgn="base">
        <a:spcBef>
          <a:spcPct val="0"/>
        </a:spcBef>
        <a:spcAft>
          <a:spcPct val="0"/>
        </a:spcAft>
        <a:defRPr sz="4000">
          <a:solidFill>
            <a:srgbClr val="C1EEFF"/>
          </a:solidFill>
          <a:latin typeface="Comic Sans MS" pitchFamily="66" charset="0"/>
        </a:defRPr>
      </a:lvl6pPr>
      <a:lvl7pPr marL="914400" algn="l" rtl="0" fontAlgn="base">
        <a:spcBef>
          <a:spcPct val="0"/>
        </a:spcBef>
        <a:spcAft>
          <a:spcPct val="0"/>
        </a:spcAft>
        <a:defRPr sz="4000">
          <a:solidFill>
            <a:srgbClr val="C1EEFF"/>
          </a:solidFill>
          <a:latin typeface="Comic Sans MS" pitchFamily="66" charset="0"/>
        </a:defRPr>
      </a:lvl7pPr>
      <a:lvl8pPr marL="1371600" algn="l" rtl="0" fontAlgn="base">
        <a:spcBef>
          <a:spcPct val="0"/>
        </a:spcBef>
        <a:spcAft>
          <a:spcPct val="0"/>
        </a:spcAft>
        <a:defRPr sz="4000">
          <a:solidFill>
            <a:srgbClr val="C1EEFF"/>
          </a:solidFill>
          <a:latin typeface="Comic Sans MS" pitchFamily="66" charset="0"/>
        </a:defRPr>
      </a:lvl8pPr>
      <a:lvl9pPr marL="1828800" algn="l" rtl="0" fontAlgn="base">
        <a:spcBef>
          <a:spcPct val="0"/>
        </a:spcBef>
        <a:spcAft>
          <a:spcPct val="0"/>
        </a:spcAft>
        <a:defRPr sz="4000">
          <a:solidFill>
            <a:srgbClr val="C1EEFF"/>
          </a:solidFill>
          <a:latin typeface="Comic Sans MS" pitchFamily="66" charset="0"/>
        </a:defRPr>
      </a:lvl9pPr>
      <a:extLst/>
    </p:titleStyle>
    <p:bodyStyle>
      <a:lvl1pPr marL="411163" indent="-342900" algn="l" rtl="0" eaLnBrk="0" fontAlgn="base" hangingPunct="0">
        <a:spcBef>
          <a:spcPts val="700"/>
        </a:spcBef>
        <a:spcAft>
          <a:spcPct val="0"/>
        </a:spcAft>
        <a:buClr>
          <a:schemeClr val="tx2"/>
        </a:buClr>
        <a:buSzPct val="95000"/>
        <a:buFont typeface="Wingdings" pitchFamily="2" charset="2"/>
        <a:buChar char=""/>
        <a:defRPr sz="3000" kern="1200">
          <a:solidFill>
            <a:schemeClr val="tx1"/>
          </a:solidFill>
          <a:latin typeface="+mn-lt"/>
          <a:ea typeface="+mn-ea"/>
          <a:cs typeface="+mn-cs"/>
        </a:defRPr>
      </a:lvl1pPr>
      <a:lvl2pPr marL="739775" indent="-285750" algn="l" rtl="0" eaLnBrk="0" fontAlgn="base" hangingPunct="0">
        <a:spcBef>
          <a:spcPct val="20000"/>
        </a:spcBef>
        <a:spcAft>
          <a:spcPct val="0"/>
        </a:spcAft>
        <a:buClr>
          <a:schemeClr val="accent2"/>
        </a:buClr>
        <a:buSzPct val="90000"/>
        <a:buFont typeface="Wingdings" pitchFamily="2" charset="2"/>
        <a:buChar char=""/>
        <a:defRPr sz="2600" kern="1200">
          <a:solidFill>
            <a:schemeClr val="tx1"/>
          </a:solidFill>
          <a:latin typeface="+mn-lt"/>
          <a:ea typeface="+mn-ea"/>
          <a:cs typeface="+mn-cs"/>
        </a:defRPr>
      </a:lvl2pPr>
      <a:lvl3pPr marL="995363"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260475" indent="-228600" algn="l" rtl="0" eaLnBrk="0" fontAlgn="base" hangingPunct="0">
        <a:spcBef>
          <a:spcPct val="20000"/>
        </a:spcBef>
        <a:spcAft>
          <a:spcPct val="0"/>
        </a:spcAft>
        <a:buClr>
          <a:srgbClr val="FEB80A"/>
        </a:buClr>
        <a:buFont typeface="Wingdings 3" pitchFamily="18" charset="2"/>
        <a:buChar char=""/>
        <a:defRPr sz="2200" kern="1200">
          <a:solidFill>
            <a:schemeClr val="tx1"/>
          </a:solidFill>
          <a:latin typeface="+mn-lt"/>
          <a:ea typeface="+mn-ea"/>
          <a:cs typeface="+mn-cs"/>
        </a:defRPr>
      </a:lvl4pPr>
      <a:lvl5pPr marL="1481138" indent="-209550" algn="l" rtl="0" eaLnBrk="0" fontAlgn="base" hangingPunct="0">
        <a:spcBef>
          <a:spcPct val="20000"/>
        </a:spcBef>
        <a:spcAft>
          <a:spcPct val="0"/>
        </a:spcAft>
        <a:buClr>
          <a:srgbClr val="FEB80A"/>
        </a:buClr>
        <a:buFont typeface="Wingdings 2" pitchFamily="18" charset="2"/>
        <a:buChar char=""/>
        <a:defRPr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oleObject" Target="../embeddings/Microsoft_Office_Excel_97-2003_Worksheet1.xls"/><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2.xml.rels><?xml version="1.0" encoding="UTF-8" standalone="yes"?>
<Relationships xmlns="http://schemas.openxmlformats.org/package/2006/relationships"><Relationship Id="rId3" Type="http://schemas.openxmlformats.org/officeDocument/2006/relationships/oleObject" Target="../embeddings/Microsoft_Office_Excel_97-2003_Worksheet2.xls"/><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Microsoft_Office_Excel_97-2003_Worksheet3.xls"/></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609600" y="1981200"/>
            <a:ext cx="7772400" cy="1975104"/>
          </a:xfrm>
        </p:spPr>
        <p:txBody>
          <a:bodyPr/>
          <a:lstStyle/>
          <a:p>
            <a:r>
              <a:rPr lang="en-US" dirty="0" smtClean="0"/>
              <a:t>T-1004</a:t>
            </a:r>
            <a:br>
              <a:rPr lang="en-US" dirty="0" smtClean="0"/>
            </a:br>
            <a:r>
              <a:rPr lang="en-US" dirty="0" smtClean="0"/>
              <a:t>Test Beam for Dual Readout Calorimetry</a:t>
            </a:r>
            <a:endParaRPr lang="en-US" dirty="0"/>
          </a:p>
        </p:txBody>
      </p:sp>
      <p:sp>
        <p:nvSpPr>
          <p:cNvPr id="7" name="Subtitle 6"/>
          <p:cNvSpPr>
            <a:spLocks noGrp="1"/>
          </p:cNvSpPr>
          <p:nvPr>
            <p:ph type="subTitle" idx="1"/>
          </p:nvPr>
        </p:nvSpPr>
        <p:spPr>
          <a:xfrm>
            <a:off x="609600" y="152400"/>
            <a:ext cx="7772400" cy="1508760"/>
          </a:xfrm>
        </p:spPr>
        <p:txBody>
          <a:bodyPr/>
          <a:lstStyle/>
          <a:p>
            <a:r>
              <a:rPr lang="en-US" dirty="0" smtClean="0"/>
              <a:t>Adam Para, </a:t>
            </a:r>
          </a:p>
          <a:p>
            <a:r>
              <a:rPr lang="en-US" dirty="0" smtClean="0"/>
              <a:t>Fermilab,  March 30, 2010</a:t>
            </a:r>
          </a:p>
        </p:txBody>
      </p:sp>
      <p:sp>
        <p:nvSpPr>
          <p:cNvPr id="4" name="Footer Placeholder 3"/>
          <p:cNvSpPr>
            <a:spLocks noGrp="1"/>
          </p:cNvSpPr>
          <p:nvPr>
            <p:ph type="ftr" sz="quarter" idx="11"/>
          </p:nvPr>
        </p:nvSpPr>
        <p:spPr/>
        <p:txBody>
          <a:bodyPr/>
          <a:lstStyle/>
          <a:p>
            <a:pPr>
              <a:defRPr/>
            </a:pPr>
            <a:endParaRPr lang="en-US" dirty="0" smtClean="0"/>
          </a:p>
          <a:p>
            <a:pPr>
              <a:defRPr/>
            </a:pPr>
            <a:endParaRPr lang="en-US" dirty="0"/>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1</a:t>
            </a:fld>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Footer Placeholder 3"/>
          <p:cNvSpPr>
            <a:spLocks noGrp="1"/>
          </p:cNvSpPr>
          <p:nvPr>
            <p:ph type="ftr" sz="quarter" idx="11"/>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10</a:t>
            </a:fld>
            <a:endParaRPr lang="en-US" dirty="0"/>
          </a:p>
        </p:txBody>
      </p:sp>
      <p:pic>
        <p:nvPicPr>
          <p:cNvPr id="7" name="Picture 6" descr="DSCF3178.JPG"/>
          <p:cNvPicPr>
            <a:picLocks noChangeAspect="1"/>
          </p:cNvPicPr>
          <p:nvPr/>
        </p:nvPicPr>
        <p:blipFill>
          <a:blip r:embed="rId2" cstate="print"/>
          <a:stretch>
            <a:fillRect/>
          </a:stretch>
        </p:blipFill>
        <p:spPr>
          <a:xfrm>
            <a:off x="4800600" y="533400"/>
            <a:ext cx="3576320" cy="2682240"/>
          </a:xfrm>
          <a:prstGeom prst="rect">
            <a:avLst/>
          </a:prstGeom>
        </p:spPr>
      </p:pic>
      <p:pic>
        <p:nvPicPr>
          <p:cNvPr id="8" name="Picture 7" descr="DSCF3180.JPG"/>
          <p:cNvPicPr>
            <a:picLocks noChangeAspect="1"/>
          </p:cNvPicPr>
          <p:nvPr/>
        </p:nvPicPr>
        <p:blipFill>
          <a:blip r:embed="rId3" cstate="print"/>
          <a:stretch>
            <a:fillRect/>
          </a:stretch>
        </p:blipFill>
        <p:spPr>
          <a:xfrm>
            <a:off x="381000" y="3429000"/>
            <a:ext cx="3576320" cy="2682240"/>
          </a:xfrm>
          <a:prstGeom prst="rect">
            <a:avLst/>
          </a:prstGeom>
        </p:spPr>
      </p:pic>
      <p:pic>
        <p:nvPicPr>
          <p:cNvPr id="9" name="Picture 8" descr="DSCF3181.JPG"/>
          <p:cNvPicPr>
            <a:picLocks noChangeAspect="1"/>
          </p:cNvPicPr>
          <p:nvPr/>
        </p:nvPicPr>
        <p:blipFill>
          <a:blip r:embed="rId4" cstate="print"/>
          <a:stretch>
            <a:fillRect/>
          </a:stretch>
        </p:blipFill>
        <p:spPr>
          <a:xfrm>
            <a:off x="381000" y="533400"/>
            <a:ext cx="3576320" cy="2682240"/>
          </a:xfrm>
          <a:prstGeom prst="rect">
            <a:avLst/>
          </a:prstGeom>
        </p:spPr>
      </p:pic>
      <p:pic>
        <p:nvPicPr>
          <p:cNvPr id="12" name="Picture 11" descr="DSCF2721.JPG"/>
          <p:cNvPicPr>
            <a:picLocks noChangeAspect="1"/>
          </p:cNvPicPr>
          <p:nvPr/>
        </p:nvPicPr>
        <p:blipFill>
          <a:blip r:embed="rId5" cstate="print"/>
          <a:stretch>
            <a:fillRect/>
          </a:stretch>
        </p:blipFill>
        <p:spPr>
          <a:xfrm>
            <a:off x="4800600" y="3429000"/>
            <a:ext cx="3576320" cy="2682240"/>
          </a:xfrm>
          <a:prstGeom prst="rect">
            <a:avLst/>
          </a:prstGeom>
        </p:spPr>
      </p:pic>
      <p:sp>
        <p:nvSpPr>
          <p:cNvPr id="13" name="Content Placeholder 12"/>
          <p:cNvSpPr>
            <a:spLocks noGrp="1"/>
          </p:cNvSpPr>
          <p:nvPr>
            <p:ph idx="1"/>
          </p:nvPr>
        </p:nvSpPr>
        <p:spPr/>
        <p:txBody>
          <a:bodyPr/>
          <a:lstStyle/>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11</a:t>
            </a:fld>
            <a:endParaRPr lang="en-US" dirty="0"/>
          </a:p>
        </p:txBody>
      </p:sp>
      <p:graphicFrame>
        <p:nvGraphicFramePr>
          <p:cNvPr id="6" name="Content Placeholder 5"/>
          <p:cNvGraphicFramePr>
            <a:graphicFrameLocks noChangeAspect="1"/>
          </p:cNvGraphicFramePr>
          <p:nvPr>
            <p:ph idx="1"/>
          </p:nvPr>
        </p:nvGraphicFramePr>
        <p:xfrm>
          <a:off x="2209800" y="247993"/>
          <a:ext cx="3765550" cy="6513384"/>
        </p:xfrm>
        <a:graphic>
          <a:graphicData uri="http://schemas.openxmlformats.org/presentationml/2006/ole">
            <p:oleObj spid="_x0000_s26626" name="Worksheet" r:id="rId3" imgW="3667125" imgH="6343650" progId="Excel.Sheet.8">
              <p:embed/>
            </p:oleObj>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12</a:t>
            </a:fld>
            <a:endParaRPr lang="en-US" dirty="0"/>
          </a:p>
        </p:txBody>
      </p:sp>
      <p:graphicFrame>
        <p:nvGraphicFramePr>
          <p:cNvPr id="10" name="Object 9"/>
          <p:cNvGraphicFramePr>
            <a:graphicFrameLocks noChangeAspect="1"/>
          </p:cNvGraphicFramePr>
          <p:nvPr/>
        </p:nvGraphicFramePr>
        <p:xfrm>
          <a:off x="1447800" y="381000"/>
          <a:ext cx="4609321" cy="3962399"/>
        </p:xfrm>
        <a:graphic>
          <a:graphicData uri="http://schemas.openxmlformats.org/presentationml/2006/ole">
            <p:oleObj spid="_x0000_s2052" name="Worksheet" r:id="rId3" imgW="4886325" imgH="4200525" progId="Excel.Sheet.8">
              <p:embed/>
            </p:oleObj>
          </a:graphicData>
        </a:graphic>
      </p:graphicFrame>
      <p:graphicFrame>
        <p:nvGraphicFramePr>
          <p:cNvPr id="11" name="Object 10"/>
          <p:cNvGraphicFramePr>
            <a:graphicFrameLocks noChangeAspect="1"/>
          </p:cNvGraphicFramePr>
          <p:nvPr/>
        </p:nvGraphicFramePr>
        <p:xfrm>
          <a:off x="5867400" y="4038600"/>
          <a:ext cx="3057525" cy="2562225"/>
        </p:xfrm>
        <a:graphic>
          <a:graphicData uri="http://schemas.openxmlformats.org/presentationml/2006/ole">
            <p:oleObj spid="_x0000_s2053" name="Worksheet" r:id="rId4" imgW="3057525" imgH="2562225" progId="Excel.Sheet.8">
              <p:embed/>
            </p:oleObj>
          </a:graphicData>
        </a:graphic>
      </p:graphicFrame>
      <p:sp>
        <p:nvSpPr>
          <p:cNvPr id="6" name="Right Arrow 5"/>
          <p:cNvSpPr/>
          <p:nvPr/>
        </p:nvSpPr>
        <p:spPr>
          <a:xfrm>
            <a:off x="609600" y="762000"/>
            <a:ext cx="5334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457200" y="1143000"/>
            <a:ext cx="787395" cy="369332"/>
          </a:xfrm>
          <a:prstGeom prst="rect">
            <a:avLst/>
          </a:prstGeom>
          <a:noFill/>
        </p:spPr>
        <p:txBody>
          <a:bodyPr wrap="none" rtlCol="0">
            <a:spAutoFit/>
          </a:bodyPr>
          <a:lstStyle/>
          <a:p>
            <a:r>
              <a:rPr lang="en-US" dirty="0" smtClean="0"/>
              <a:t>Beam</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Status</a:t>
            </a:r>
            <a:endParaRPr lang="en-US" dirty="0"/>
          </a:p>
        </p:txBody>
      </p:sp>
      <p:sp>
        <p:nvSpPr>
          <p:cNvPr id="3" name="Content Placeholder 2"/>
          <p:cNvSpPr>
            <a:spLocks noGrp="1"/>
          </p:cNvSpPr>
          <p:nvPr>
            <p:ph idx="1"/>
          </p:nvPr>
        </p:nvSpPr>
        <p:spPr>
          <a:xfrm>
            <a:off x="914400" y="1447800"/>
            <a:ext cx="7772400" cy="4572000"/>
          </a:xfrm>
        </p:spPr>
        <p:txBody>
          <a:bodyPr/>
          <a:lstStyle/>
          <a:p>
            <a:r>
              <a:rPr lang="en-US" sz="2000" dirty="0" smtClean="0"/>
              <a:t>Setup ready for testing, moved to MTest. Will be installed in the enclosure this evening.</a:t>
            </a:r>
          </a:p>
          <a:p>
            <a:r>
              <a:rPr lang="en-US" sz="2000" dirty="0" smtClean="0"/>
              <a:t>Readout plans: 2 independent systems (motherboards + 3 </a:t>
            </a:r>
            <a:r>
              <a:rPr lang="en-US" sz="2000" dirty="0" err="1" smtClean="0"/>
              <a:t>daughterboards</a:t>
            </a:r>
            <a:r>
              <a:rPr lang="en-US" sz="2000" dirty="0" smtClean="0"/>
              <a:t>), 2 computers and DAQ programs. </a:t>
            </a:r>
          </a:p>
          <a:p>
            <a:r>
              <a:rPr lang="en-US" sz="2000" dirty="0" smtClean="0"/>
              <a:t>Common hardware trigger for both systems (hence the event numbers will be same, thus enabling cross-correlations)</a:t>
            </a:r>
          </a:p>
          <a:p>
            <a:r>
              <a:rPr lang="en-US" sz="2000" dirty="0" smtClean="0"/>
              <a:t>One system will have 4 channels of PMT readout (lower gain, no bias voltage on signal wires). The bias voltage of the 8 SiPM readout channels will be negative.</a:t>
            </a:r>
          </a:p>
          <a:p>
            <a:r>
              <a:rPr lang="en-US" sz="2000" dirty="0" smtClean="0"/>
              <a:t>The second system will have 12 channels of SiPM readout, positive bas voltage</a:t>
            </a:r>
          </a:p>
          <a:p>
            <a:r>
              <a:rPr lang="en-US" sz="2000" dirty="0" smtClean="0"/>
              <a:t>SiPM’s and signal cables in the setup were configured for 12 positive and 8 negative bias  </a:t>
            </a:r>
          </a:p>
          <a:p>
            <a:endParaRPr lang="en-US" dirty="0"/>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13</a:t>
            </a:fld>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DAQ/Data taking/Analysis</a:t>
            </a:r>
            <a:endParaRPr lang="en-US" dirty="0"/>
          </a:p>
        </p:txBody>
      </p:sp>
      <p:sp>
        <p:nvSpPr>
          <p:cNvPr id="3" name="Content Placeholder 2"/>
          <p:cNvSpPr>
            <a:spLocks noGrp="1"/>
          </p:cNvSpPr>
          <p:nvPr>
            <p:ph idx="1"/>
          </p:nvPr>
        </p:nvSpPr>
        <p:spPr>
          <a:xfrm>
            <a:off x="762000" y="1784350"/>
            <a:ext cx="7924800" cy="4572000"/>
          </a:xfrm>
        </p:spPr>
        <p:txBody>
          <a:bodyPr/>
          <a:lstStyle/>
          <a:p>
            <a:r>
              <a:rPr lang="en-US" sz="2000" dirty="0" smtClean="0"/>
              <a:t>Latest version of Paul </a:t>
            </a:r>
            <a:r>
              <a:rPr lang="en-US" sz="2000" dirty="0" err="1" smtClean="0"/>
              <a:t>Rubinov’s</a:t>
            </a:r>
            <a:r>
              <a:rPr lang="en-US" sz="2000" dirty="0" smtClean="0"/>
              <a:t> TB4 program installed on two computers in MTest.</a:t>
            </a:r>
          </a:p>
          <a:p>
            <a:r>
              <a:rPr lang="en-US" sz="2000" dirty="0" smtClean="0"/>
              <a:t>One works fine, the other does not (as of Friday night). Probably some network/communication problem. Paul will address when he is back next Monday.</a:t>
            </a:r>
          </a:p>
          <a:p>
            <a:r>
              <a:rPr lang="en-US" sz="2000" dirty="0" smtClean="0"/>
              <a:t>We will start with 4 PMT and 8 SiPM (negative bias) to commission/debug the system.</a:t>
            </a:r>
          </a:p>
          <a:p>
            <a:r>
              <a:rPr lang="en-US" sz="2000" dirty="0" smtClean="0"/>
              <a:t>120 GeV protons</a:t>
            </a:r>
          </a:p>
          <a:p>
            <a:r>
              <a:rPr lang="en-US" sz="2000" dirty="0" smtClean="0"/>
              <a:t>Rudimentary analysis program exists, but probably needs to be refined/optimized</a:t>
            </a:r>
          </a:p>
          <a:p>
            <a:r>
              <a:rPr lang="en-US" sz="2000" dirty="0" smtClean="0"/>
              <a:t>Clock jitters from event-to-event, need to synchronize all the waveforms of the event to the trigger PMT waveform</a:t>
            </a:r>
          </a:p>
          <a:p>
            <a:r>
              <a:rPr lang="en-US" sz="2000" dirty="0" smtClean="0"/>
              <a:t>Position/angle dependence studies relatively straightforward, need to think about the absolute calibration </a:t>
            </a:r>
          </a:p>
          <a:p>
            <a:endParaRPr lang="en-US" dirty="0"/>
          </a:p>
        </p:txBody>
      </p:sp>
      <p:sp>
        <p:nvSpPr>
          <p:cNvPr id="4" name="Footer Placeholder 3"/>
          <p:cNvSpPr>
            <a:spLocks noGrp="1"/>
          </p:cNvSpPr>
          <p:nvPr>
            <p:ph type="ftr" sz="quarter" idx="11"/>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taking plan</a:t>
            </a:r>
            <a:endParaRPr lang="en-US" dirty="0"/>
          </a:p>
        </p:txBody>
      </p:sp>
      <p:sp>
        <p:nvSpPr>
          <p:cNvPr id="3" name="Content Placeholder 2"/>
          <p:cNvSpPr>
            <a:spLocks noGrp="1"/>
          </p:cNvSpPr>
          <p:nvPr>
            <p:ph idx="1"/>
          </p:nvPr>
        </p:nvSpPr>
        <p:spPr/>
        <p:txBody>
          <a:bodyPr/>
          <a:lstStyle/>
          <a:p>
            <a:r>
              <a:rPr lang="en-US" sz="2000" dirty="0" smtClean="0"/>
              <a:t>Commission, debug. Check for saturation, adjust bias voltage if necessary</a:t>
            </a:r>
          </a:p>
          <a:p>
            <a:r>
              <a:rPr lang="en-US" sz="2000" dirty="0" smtClean="0"/>
              <a:t>Make the second system work as soon as possible</a:t>
            </a:r>
          </a:p>
          <a:p>
            <a:r>
              <a:rPr lang="en-US" sz="2000" dirty="0" smtClean="0"/>
              <a:t>120 GeV protons </a:t>
            </a:r>
          </a:p>
          <a:p>
            <a:r>
              <a:rPr lang="en-US" sz="2000" dirty="0" smtClean="0"/>
              <a:t>Scan the crystal in 1 cm steps (position dependence of the light yield). 5 positions</a:t>
            </a:r>
          </a:p>
          <a:p>
            <a:r>
              <a:rPr lang="en-US" sz="2000" dirty="0" smtClean="0"/>
              <a:t>Rotate the crystal by 30 degrees, scan in 1 cm steps (7 positions)</a:t>
            </a:r>
          </a:p>
          <a:p>
            <a:r>
              <a:rPr lang="en-US" sz="2000" dirty="0" smtClean="0"/>
              <a:t>Rotate the crystal by 60 degrees, scan in 1 cm steps (7 positions)</a:t>
            </a:r>
          </a:p>
          <a:p>
            <a:r>
              <a:rPr lang="en-US" sz="2000" dirty="0" smtClean="0"/>
              <a:t>1 GeV electron beam: 0, 30, 60 degree angles</a:t>
            </a:r>
          </a:p>
          <a:p>
            <a:r>
              <a:rPr lang="en-US" sz="2000" dirty="0" smtClean="0"/>
              <a:t>50,000 events per configuration </a:t>
            </a:r>
            <a:endParaRPr lang="en-US" sz="2000" dirty="0"/>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15</a:t>
            </a:fld>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Beam, Phase 1 (2010)</a:t>
            </a:r>
            <a:endParaRPr lang="en-US" dirty="0"/>
          </a:p>
        </p:txBody>
      </p:sp>
      <p:sp>
        <p:nvSpPr>
          <p:cNvPr id="3" name="Content Placeholder 2"/>
          <p:cNvSpPr>
            <a:spLocks noGrp="1"/>
          </p:cNvSpPr>
          <p:nvPr>
            <p:ph idx="1"/>
          </p:nvPr>
        </p:nvSpPr>
        <p:spPr/>
        <p:txBody>
          <a:bodyPr/>
          <a:lstStyle/>
          <a:p>
            <a:r>
              <a:rPr lang="en-US" dirty="0" smtClean="0"/>
              <a:t>Timeline</a:t>
            </a:r>
          </a:p>
          <a:p>
            <a:pPr lvl="1"/>
            <a:r>
              <a:rPr lang="en-US" dirty="0" smtClean="0"/>
              <a:t>Setting up/commissioning: now</a:t>
            </a:r>
          </a:p>
          <a:p>
            <a:pPr lvl="1"/>
            <a:r>
              <a:rPr lang="en-US" dirty="0" smtClean="0"/>
              <a:t>Test beam exposure April 1 – April 13</a:t>
            </a:r>
          </a:p>
          <a:p>
            <a:pPr lvl="1"/>
            <a:r>
              <a:rPr lang="en-US" dirty="0" smtClean="0"/>
              <a:t>Test beam exposure November 3 – November 9</a:t>
            </a:r>
          </a:p>
          <a:p>
            <a:r>
              <a:rPr lang="en-US" dirty="0" smtClean="0"/>
              <a:t>Summer: MINERvA taking data. We may have summer students/visitors. Perhaps we can negotiate few days in July/August with MINERvA, if we have some well defined focus/goals</a:t>
            </a:r>
            <a:endParaRPr lang="en-US" dirty="0"/>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2</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Components of the Test Beam Program</a:t>
            </a:r>
            <a:endParaRPr lang="en-US" dirty="0"/>
          </a:p>
        </p:txBody>
      </p:sp>
      <p:sp>
        <p:nvSpPr>
          <p:cNvPr id="3" name="Content Placeholder 2"/>
          <p:cNvSpPr>
            <a:spLocks noGrp="1"/>
          </p:cNvSpPr>
          <p:nvPr>
            <p:ph idx="1"/>
          </p:nvPr>
        </p:nvSpPr>
        <p:spPr/>
        <p:txBody>
          <a:bodyPr/>
          <a:lstStyle/>
          <a:p>
            <a:r>
              <a:rPr lang="en-US" dirty="0" smtClean="0"/>
              <a:t>EM calorimeter with different crystals, different photodetectors, different geometries. Calibration of a segmented calorimeter. Position and angle measurement.</a:t>
            </a:r>
          </a:p>
          <a:p>
            <a:r>
              <a:rPr lang="en-US" dirty="0" smtClean="0"/>
              <a:t>Single crystal exposure. Different crystals, different photodetectors, different geometries, different surface treatment, different filters. Separation of Cherenkov and scintillation. Light collection, uniformity. Cherenkov light yield, Angular dependence of the Cherenkov signal. </a:t>
            </a:r>
            <a:endParaRPr lang="en-US" dirty="0"/>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3</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 Calorimeter, version 1.0</a:t>
            </a:r>
            <a:endParaRPr lang="en-US" dirty="0"/>
          </a:p>
        </p:txBody>
      </p:sp>
      <p:sp>
        <p:nvSpPr>
          <p:cNvPr id="3" name="Content Placeholder 2"/>
          <p:cNvSpPr>
            <a:spLocks noGrp="1"/>
          </p:cNvSpPr>
          <p:nvPr>
            <p:ph idx="1"/>
          </p:nvPr>
        </p:nvSpPr>
        <p:spPr/>
        <p:txBody>
          <a:bodyPr/>
          <a:lstStyle/>
          <a:p>
            <a:r>
              <a:rPr lang="en-US" sz="2000" dirty="0" smtClean="0"/>
              <a:t>PbWO4 crystals (Iowa), former CMS test beam calorimeter</a:t>
            </a:r>
          </a:p>
          <a:p>
            <a:r>
              <a:rPr lang="en-US" sz="2000" dirty="0" smtClean="0"/>
              <a:t>7 x 7 crystals array, read out via light guides and PMT’s. Beam along the crystal axis</a:t>
            </a:r>
          </a:p>
          <a:p>
            <a:r>
              <a:rPr lang="en-US" sz="2000" dirty="0" smtClean="0"/>
              <a:t>Crystals of varied quality (yellowness), check the energy resolution as a function of the crystal quality</a:t>
            </a:r>
          </a:p>
          <a:p>
            <a:r>
              <a:rPr lang="en-US" sz="2000" dirty="0" smtClean="0"/>
              <a:t>Future developments: </a:t>
            </a:r>
          </a:p>
          <a:p>
            <a:pPr lvl="1"/>
            <a:r>
              <a:rPr lang="en-US" sz="2000" dirty="0" smtClean="0"/>
              <a:t>equip with SiPM’s, check the energy resolution SiPM vs PMT</a:t>
            </a:r>
          </a:p>
          <a:p>
            <a:pPr lvl="1"/>
            <a:r>
              <a:rPr lang="en-US" sz="2000" dirty="0" smtClean="0"/>
              <a:t>Couple PMT’s directly , rotate by 90 degrees, 6 x 9 matrix, study the position and angle measurement</a:t>
            </a:r>
          </a:p>
          <a:p>
            <a:endParaRPr lang="en-US" dirty="0"/>
          </a:p>
        </p:txBody>
      </p:sp>
      <p:sp>
        <p:nvSpPr>
          <p:cNvPr id="4" name="Footer Placeholder 3"/>
          <p:cNvSpPr>
            <a:spLocks noGrp="1"/>
          </p:cNvSpPr>
          <p:nvPr>
            <p:ph type="ftr" sz="quarter" idx="11"/>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4</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descr="front_of_lightguides.JPG"/>
          <p:cNvPicPr>
            <a:picLocks noGrp="1" noChangeAspect="1"/>
          </p:cNvPicPr>
          <p:nvPr>
            <p:ph idx="1"/>
          </p:nvPr>
        </p:nvPicPr>
        <p:blipFill>
          <a:blip r:embed="rId2" cstate="print"/>
          <a:stretch>
            <a:fillRect/>
          </a:stretch>
        </p:blipFill>
        <p:spPr>
          <a:xfrm>
            <a:off x="762000" y="381000"/>
            <a:ext cx="3310467" cy="2482850"/>
          </a:xfrm>
        </p:spPr>
      </p:pic>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5</a:t>
            </a:fld>
            <a:endParaRPr lang="en-US" dirty="0"/>
          </a:p>
        </p:txBody>
      </p:sp>
      <p:pic>
        <p:nvPicPr>
          <p:cNvPr id="7" name="Picture 6" descr="box_exterior_front.JPG"/>
          <p:cNvPicPr>
            <a:picLocks noChangeAspect="1"/>
          </p:cNvPicPr>
          <p:nvPr/>
        </p:nvPicPr>
        <p:blipFill>
          <a:blip r:embed="rId3" cstate="print"/>
          <a:stretch>
            <a:fillRect/>
          </a:stretch>
        </p:blipFill>
        <p:spPr>
          <a:xfrm rot="5400000">
            <a:off x="5420360" y="523240"/>
            <a:ext cx="3576320" cy="2682240"/>
          </a:xfrm>
          <a:prstGeom prst="rect">
            <a:avLst/>
          </a:prstGeom>
        </p:spPr>
      </p:pic>
      <p:pic>
        <p:nvPicPr>
          <p:cNvPr id="8" name="Picture 7" descr="box_interior_bases_and_cables.JPG"/>
          <p:cNvPicPr>
            <a:picLocks noChangeAspect="1"/>
          </p:cNvPicPr>
          <p:nvPr/>
        </p:nvPicPr>
        <p:blipFill>
          <a:blip r:embed="rId4" cstate="print"/>
          <a:stretch>
            <a:fillRect/>
          </a:stretch>
        </p:blipFill>
        <p:spPr>
          <a:xfrm>
            <a:off x="381000" y="3505200"/>
            <a:ext cx="3576320" cy="2682240"/>
          </a:xfrm>
          <a:prstGeom prst="rect">
            <a:avLst/>
          </a:prstGeom>
        </p:spPr>
      </p:pic>
      <p:pic>
        <p:nvPicPr>
          <p:cNvPr id="10" name="Picture 9" descr="crystal_13_16.JPG"/>
          <p:cNvPicPr>
            <a:picLocks noChangeAspect="1"/>
          </p:cNvPicPr>
          <p:nvPr/>
        </p:nvPicPr>
        <p:blipFill>
          <a:blip r:embed="rId5" cstate="print"/>
          <a:stretch>
            <a:fillRect/>
          </a:stretch>
        </p:blipFill>
        <p:spPr>
          <a:xfrm>
            <a:off x="4267200" y="3886200"/>
            <a:ext cx="1788160" cy="1341120"/>
          </a:xfrm>
          <a:prstGeom prst="rect">
            <a:avLst/>
          </a:prstGeom>
        </p:spPr>
      </p:pic>
      <p:pic>
        <p:nvPicPr>
          <p:cNvPr id="11" name="Picture 10" descr="crystal_21_24_1.JPG"/>
          <p:cNvPicPr>
            <a:picLocks noChangeAspect="1"/>
          </p:cNvPicPr>
          <p:nvPr/>
        </p:nvPicPr>
        <p:blipFill>
          <a:blip r:embed="rId6" cstate="print"/>
          <a:stretch>
            <a:fillRect/>
          </a:stretch>
        </p:blipFill>
        <p:spPr>
          <a:xfrm>
            <a:off x="6400800" y="3886200"/>
            <a:ext cx="1788160" cy="1341120"/>
          </a:xfrm>
          <a:prstGeom prst="rect">
            <a:avLst/>
          </a:prstGeom>
        </p:spPr>
      </p:pic>
      <p:pic>
        <p:nvPicPr>
          <p:cNvPr id="13" name="Picture 12" descr="crystal_29_32_1.JPG"/>
          <p:cNvPicPr>
            <a:picLocks noChangeAspect="1"/>
          </p:cNvPicPr>
          <p:nvPr/>
        </p:nvPicPr>
        <p:blipFill>
          <a:blip r:embed="rId7" cstate="print"/>
          <a:stretch>
            <a:fillRect/>
          </a:stretch>
        </p:blipFill>
        <p:spPr>
          <a:xfrm>
            <a:off x="4267200" y="5334000"/>
            <a:ext cx="1788160" cy="1341120"/>
          </a:xfrm>
          <a:prstGeom prst="rect">
            <a:avLst/>
          </a:prstGeom>
        </p:spPr>
      </p:pic>
      <p:pic>
        <p:nvPicPr>
          <p:cNvPr id="14" name="Picture 13" descr="crystal_46_49_1.JPG"/>
          <p:cNvPicPr>
            <a:picLocks noChangeAspect="1"/>
          </p:cNvPicPr>
          <p:nvPr/>
        </p:nvPicPr>
        <p:blipFill>
          <a:blip r:embed="rId8" cstate="print"/>
          <a:stretch>
            <a:fillRect/>
          </a:stretch>
        </p:blipFill>
        <p:spPr>
          <a:xfrm>
            <a:off x="6400800" y="5334000"/>
            <a:ext cx="1788160" cy="134112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Status</a:t>
            </a:r>
            <a:endParaRPr lang="en-US" dirty="0"/>
          </a:p>
        </p:txBody>
      </p:sp>
      <p:sp>
        <p:nvSpPr>
          <p:cNvPr id="3" name="Content Placeholder 2"/>
          <p:cNvSpPr>
            <a:spLocks noGrp="1"/>
          </p:cNvSpPr>
          <p:nvPr>
            <p:ph idx="1"/>
          </p:nvPr>
        </p:nvSpPr>
        <p:spPr/>
        <p:txBody>
          <a:bodyPr/>
          <a:lstStyle/>
          <a:p>
            <a:r>
              <a:rPr lang="en-US" sz="2000" dirty="0" smtClean="0"/>
              <a:t>Prototype will be transported to MTest this morning (Steve Jakubowski)</a:t>
            </a:r>
          </a:p>
          <a:p>
            <a:r>
              <a:rPr lang="en-US" sz="2000" dirty="0" smtClean="0"/>
              <a:t>And installed in the enclosure this evening, after 6 pm.</a:t>
            </a:r>
          </a:p>
          <a:p>
            <a:r>
              <a:rPr lang="en-US" sz="2000" dirty="0" smtClean="0"/>
              <a:t>Signal cables are ready and labeled</a:t>
            </a:r>
          </a:p>
          <a:p>
            <a:r>
              <a:rPr lang="en-US" sz="2000" dirty="0" smtClean="0"/>
              <a:t>HV cables are ready</a:t>
            </a:r>
          </a:p>
          <a:p>
            <a:r>
              <a:rPr lang="en-US" sz="2000" dirty="0" smtClean="0"/>
              <a:t>Prototype of the DAQ program written (Erik Ramberg), needs to be debugged and commissioned</a:t>
            </a:r>
          </a:p>
          <a:p>
            <a:r>
              <a:rPr lang="en-US" sz="2000" dirty="0" smtClean="0"/>
              <a:t>HV system needs to be checked out/commissioned (Fotios </a:t>
            </a:r>
            <a:r>
              <a:rPr lang="en-US" sz="2000" dirty="0" err="1" smtClean="0"/>
              <a:t>Ptohos</a:t>
            </a:r>
            <a:r>
              <a:rPr lang="en-US" sz="2000" dirty="0" smtClean="0"/>
              <a:t>)</a:t>
            </a:r>
          </a:p>
          <a:p>
            <a:r>
              <a:rPr lang="en-US" sz="2000" dirty="0" smtClean="0"/>
              <a:t>Initial cross-calibration software written and debugged (Adam Para) needs some </a:t>
            </a:r>
            <a:r>
              <a:rPr lang="en-US" sz="2000" dirty="0" err="1" smtClean="0"/>
              <a:t>refinment</a:t>
            </a:r>
            <a:endParaRPr lang="en-US" sz="2000" dirty="0" smtClean="0"/>
          </a:p>
          <a:p>
            <a:r>
              <a:rPr lang="en-US" sz="2000" dirty="0" smtClean="0"/>
              <a:t>Rudimentary monitoring software developed (Adam Para), needs further development </a:t>
            </a:r>
            <a:endParaRPr lang="en-US" sz="2000" dirty="0"/>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Calibrations, Gains, etc..</a:t>
            </a:r>
            <a:endParaRPr lang="en-US" dirty="0"/>
          </a:p>
        </p:txBody>
      </p:sp>
      <p:sp>
        <p:nvSpPr>
          <p:cNvPr id="3" name="Content Placeholder 2"/>
          <p:cNvSpPr>
            <a:spLocks noGrp="1"/>
          </p:cNvSpPr>
          <p:nvPr>
            <p:ph idx="1"/>
          </p:nvPr>
        </p:nvSpPr>
        <p:spPr/>
        <p:txBody>
          <a:bodyPr/>
          <a:lstStyle/>
          <a:p>
            <a:r>
              <a:rPr lang="en-US" sz="2000" dirty="0" smtClean="0"/>
              <a:t>Initial bias voltage setting (Anatoly Ronzhin)  approximate equality of a single </a:t>
            </a:r>
            <a:r>
              <a:rPr lang="en-US" sz="2000" dirty="0" err="1" smtClean="0"/>
              <a:t>pe</a:t>
            </a:r>
            <a:r>
              <a:rPr lang="en-US" sz="2000" dirty="0" smtClean="0"/>
              <a:t> peak</a:t>
            </a:r>
          </a:p>
          <a:p>
            <a:r>
              <a:rPr lang="en-US" sz="2000" dirty="0" smtClean="0"/>
              <a:t>Different crystals have different light yield (correlated with the degree of yellowness) – correction for the effective gains (Giovanni Pauletta, Diego Cauz)</a:t>
            </a:r>
          </a:p>
          <a:p>
            <a:r>
              <a:rPr lang="en-US" sz="2000" dirty="0" smtClean="0"/>
              <a:t>Air-gap, light guides attenuation etc. Studied by Diego Cauz.. Variations up to ~20% (?).</a:t>
            </a:r>
          </a:p>
          <a:p>
            <a:r>
              <a:rPr lang="en-US" sz="2000" dirty="0" smtClean="0"/>
              <a:t>Ignore for now and lump into the effective gain calibration to be determined from the data)</a:t>
            </a:r>
            <a:endParaRPr lang="en-US" sz="2000" dirty="0"/>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7</a:t>
            </a:fld>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Short term plan (Draft)</a:t>
            </a:r>
            <a:endParaRPr lang="en-US" dirty="0"/>
          </a:p>
        </p:txBody>
      </p:sp>
      <p:sp>
        <p:nvSpPr>
          <p:cNvPr id="3" name="Content Placeholder 2"/>
          <p:cNvSpPr>
            <a:spLocks noGrp="1"/>
          </p:cNvSpPr>
          <p:nvPr>
            <p:ph idx="1"/>
          </p:nvPr>
        </p:nvSpPr>
        <p:spPr>
          <a:xfrm>
            <a:off x="914400" y="1447800"/>
            <a:ext cx="7772400" cy="4572000"/>
          </a:xfrm>
        </p:spPr>
        <p:txBody>
          <a:bodyPr/>
          <a:lstStyle/>
          <a:p>
            <a:r>
              <a:rPr lang="en-US" dirty="0" smtClean="0"/>
              <a:t>Install in the enclosure, cable the signal and HV cables.</a:t>
            </a:r>
          </a:p>
          <a:p>
            <a:r>
              <a:rPr lang="en-US" dirty="0" smtClean="0"/>
              <a:t>Check PMT’s, light tightness, dark current</a:t>
            </a:r>
          </a:p>
          <a:p>
            <a:r>
              <a:rPr lang="en-US" dirty="0" smtClean="0"/>
              <a:t>Safety inspection/approval – Thursday morning</a:t>
            </a:r>
          </a:p>
          <a:p>
            <a:r>
              <a:rPr lang="en-US" dirty="0" smtClean="0"/>
              <a:t>Set up trigger, using small scintillators. Derive the ADC gate.</a:t>
            </a:r>
          </a:p>
          <a:p>
            <a:r>
              <a:rPr lang="en-US" dirty="0" smtClean="0"/>
              <a:t>Set up the beam: electrons, 1 GeV</a:t>
            </a:r>
          </a:p>
          <a:p>
            <a:r>
              <a:rPr lang="en-US" dirty="0" smtClean="0"/>
              <a:t>Collect 10,000 events centered on innermost crystals</a:t>
            </a:r>
          </a:p>
          <a:p>
            <a:r>
              <a:rPr lang="en-US" dirty="0" smtClean="0"/>
              <a:t>Cross calibrate</a:t>
            </a:r>
          </a:p>
          <a:p>
            <a:r>
              <a:rPr lang="en-US" dirty="0" smtClean="0"/>
              <a:t>Think.. </a:t>
            </a:r>
          </a:p>
          <a:p>
            <a:pPr lvl="1"/>
            <a:r>
              <a:rPr lang="en-US" dirty="0" smtClean="0"/>
              <a:t>Energy, angle  scan, HV scan</a:t>
            </a:r>
          </a:p>
          <a:p>
            <a:endParaRPr lang="en-US" dirty="0"/>
          </a:p>
        </p:txBody>
      </p:sp>
      <p:sp>
        <p:nvSpPr>
          <p:cNvPr id="4" name="Footer Placeholder 3"/>
          <p:cNvSpPr>
            <a:spLocks noGrp="1"/>
          </p:cNvSpPr>
          <p:nvPr>
            <p:ph type="ftr" sz="quarter" idx="11"/>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8</a:t>
            </a:fld>
            <a:endParaRPr lang="en-US" dirty="0"/>
          </a:p>
        </p:txBody>
      </p:sp>
      <p:graphicFrame>
        <p:nvGraphicFramePr>
          <p:cNvPr id="6" name="Table 5"/>
          <p:cNvGraphicFramePr>
            <a:graphicFrameLocks noGrp="1"/>
          </p:cNvGraphicFramePr>
          <p:nvPr/>
        </p:nvGraphicFramePr>
        <p:xfrm>
          <a:off x="6400800" y="4937760"/>
          <a:ext cx="1828792" cy="1920240"/>
        </p:xfrm>
        <a:graphic>
          <a:graphicData uri="http://schemas.openxmlformats.org/drawingml/2006/table">
            <a:tbl>
              <a:tblPr firstRow="1" bandRow="1">
                <a:tableStyleId>{5C22544A-7EE6-4342-B048-85BDC9FD1C3A}</a:tableStyleId>
              </a:tblPr>
              <a:tblGrid>
                <a:gridCol w="261256"/>
                <a:gridCol w="261256"/>
                <a:gridCol w="261256"/>
                <a:gridCol w="261256"/>
                <a:gridCol w="261256"/>
                <a:gridCol w="261256"/>
                <a:gridCol w="261256"/>
              </a:tblGrid>
              <a:tr h="261257">
                <a:tc>
                  <a:txBody>
                    <a:bodyPr/>
                    <a:lstStyle/>
                    <a:p>
                      <a:endParaRPr lang="en-US" sz="1200" dirty="0"/>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endParaRPr lang="en-US" sz="1200"/>
                    </a:p>
                  </a:txBody>
                  <a:tcPr/>
                </a:tc>
              </a:tr>
              <a:tr h="261257">
                <a:tc>
                  <a:txBody>
                    <a:bodyPr/>
                    <a:lstStyle/>
                    <a:p>
                      <a:endParaRPr lang="en-US" sz="1200"/>
                    </a:p>
                  </a:txBody>
                  <a:tcPr/>
                </a:tc>
                <a:tc>
                  <a:txBody>
                    <a:bodyPr/>
                    <a:lstStyle/>
                    <a:p>
                      <a:endParaRPr lang="en-US" sz="1200" dirty="0"/>
                    </a:p>
                  </a:txBody>
                  <a:tcPr/>
                </a:tc>
                <a:tc>
                  <a:txBody>
                    <a:bodyPr/>
                    <a:lstStyle/>
                    <a:p>
                      <a:endParaRPr lang="en-US" sz="1200" dirty="0"/>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endParaRPr lang="en-US" sz="1200"/>
                    </a:p>
                  </a:txBody>
                  <a:tcPr/>
                </a:tc>
              </a:tr>
              <a:tr h="261257">
                <a:tc>
                  <a:txBody>
                    <a:bodyPr/>
                    <a:lstStyle/>
                    <a:p>
                      <a:endParaRPr lang="en-US" sz="1200"/>
                    </a:p>
                  </a:txBody>
                  <a:tcPr/>
                </a:tc>
                <a:tc>
                  <a:txBody>
                    <a:bodyPr/>
                    <a:lstStyle/>
                    <a:p>
                      <a:endParaRPr lang="en-US" sz="1200" dirty="0"/>
                    </a:p>
                  </a:txBody>
                  <a:tcPr/>
                </a:tc>
                <a:tc>
                  <a:txBody>
                    <a:bodyPr/>
                    <a:lstStyle/>
                    <a:p>
                      <a:r>
                        <a:rPr lang="en-US" sz="1200" dirty="0" smtClean="0"/>
                        <a:t>x</a:t>
                      </a:r>
                      <a:endParaRPr lang="en-US" sz="1200" dirty="0"/>
                    </a:p>
                  </a:txBody>
                  <a:tcPr/>
                </a:tc>
                <a:tc>
                  <a:txBody>
                    <a:bodyPr/>
                    <a:lstStyle/>
                    <a:p>
                      <a:r>
                        <a:rPr lang="en-US" sz="1200" dirty="0" smtClean="0"/>
                        <a:t>x</a:t>
                      </a:r>
                      <a:endParaRPr lang="en-US" sz="1200" dirty="0"/>
                    </a:p>
                  </a:txBody>
                  <a:tcPr/>
                </a:tc>
                <a:tc>
                  <a:txBody>
                    <a:bodyPr/>
                    <a:lstStyle/>
                    <a:p>
                      <a:r>
                        <a:rPr lang="en-US" sz="1200" dirty="0" smtClean="0"/>
                        <a:t>x</a:t>
                      </a:r>
                      <a:endParaRPr lang="en-US" sz="1200" dirty="0"/>
                    </a:p>
                  </a:txBody>
                  <a:tcPr/>
                </a:tc>
                <a:tc>
                  <a:txBody>
                    <a:bodyPr/>
                    <a:lstStyle/>
                    <a:p>
                      <a:endParaRPr lang="en-US" sz="1200"/>
                    </a:p>
                  </a:txBody>
                  <a:tcPr/>
                </a:tc>
                <a:tc>
                  <a:txBody>
                    <a:bodyPr/>
                    <a:lstStyle/>
                    <a:p>
                      <a:endParaRPr lang="en-US" sz="1200"/>
                    </a:p>
                  </a:txBody>
                  <a:tcPr/>
                </a:tc>
              </a:tr>
              <a:tr h="261257">
                <a:tc>
                  <a:txBody>
                    <a:bodyPr/>
                    <a:lstStyle/>
                    <a:p>
                      <a:endParaRPr lang="en-US" sz="1200"/>
                    </a:p>
                  </a:txBody>
                  <a:tcPr/>
                </a:tc>
                <a:tc>
                  <a:txBody>
                    <a:bodyPr/>
                    <a:lstStyle/>
                    <a:p>
                      <a:endParaRPr lang="en-US" sz="1200"/>
                    </a:p>
                  </a:txBody>
                  <a:tcPr/>
                </a:tc>
                <a:tc>
                  <a:txBody>
                    <a:bodyPr/>
                    <a:lstStyle/>
                    <a:p>
                      <a:r>
                        <a:rPr lang="en-US" sz="1200" dirty="0" smtClean="0"/>
                        <a:t>x</a:t>
                      </a:r>
                      <a:endParaRPr lang="en-US" sz="1200" dirty="0"/>
                    </a:p>
                  </a:txBody>
                  <a:tcPr/>
                </a:tc>
                <a:tc>
                  <a:txBody>
                    <a:bodyPr/>
                    <a:lstStyle/>
                    <a:p>
                      <a:r>
                        <a:rPr lang="en-US" sz="1200" dirty="0" smtClean="0"/>
                        <a:t>x</a:t>
                      </a:r>
                      <a:endParaRPr lang="en-US" sz="1200" dirty="0"/>
                    </a:p>
                  </a:txBody>
                  <a:tcPr/>
                </a:tc>
                <a:tc>
                  <a:txBody>
                    <a:bodyPr/>
                    <a:lstStyle/>
                    <a:p>
                      <a:r>
                        <a:rPr lang="en-US" sz="1200" dirty="0" smtClean="0"/>
                        <a:t>x</a:t>
                      </a:r>
                      <a:endParaRPr lang="en-US" sz="1200" dirty="0"/>
                    </a:p>
                  </a:txBody>
                  <a:tcPr/>
                </a:tc>
                <a:tc>
                  <a:txBody>
                    <a:bodyPr/>
                    <a:lstStyle/>
                    <a:p>
                      <a:endParaRPr lang="en-US" sz="1200" dirty="0"/>
                    </a:p>
                  </a:txBody>
                  <a:tcPr/>
                </a:tc>
                <a:tc>
                  <a:txBody>
                    <a:bodyPr/>
                    <a:lstStyle/>
                    <a:p>
                      <a:endParaRPr lang="en-US" sz="1200"/>
                    </a:p>
                  </a:txBody>
                  <a:tcPr/>
                </a:tc>
              </a:tr>
              <a:tr h="261257">
                <a:tc>
                  <a:txBody>
                    <a:bodyPr/>
                    <a:lstStyle/>
                    <a:p>
                      <a:endParaRPr lang="en-US" sz="1200"/>
                    </a:p>
                  </a:txBody>
                  <a:tcPr/>
                </a:tc>
                <a:tc>
                  <a:txBody>
                    <a:bodyPr/>
                    <a:lstStyle/>
                    <a:p>
                      <a:endParaRPr lang="en-US" sz="1200"/>
                    </a:p>
                  </a:txBody>
                  <a:tcPr/>
                </a:tc>
                <a:tc>
                  <a:txBody>
                    <a:bodyPr/>
                    <a:lstStyle/>
                    <a:p>
                      <a:r>
                        <a:rPr lang="en-US" sz="1200" dirty="0" smtClean="0"/>
                        <a:t>x</a:t>
                      </a:r>
                      <a:endParaRPr lang="en-US" sz="1200" dirty="0"/>
                    </a:p>
                  </a:txBody>
                  <a:tcPr/>
                </a:tc>
                <a:tc>
                  <a:txBody>
                    <a:bodyPr/>
                    <a:lstStyle/>
                    <a:p>
                      <a:r>
                        <a:rPr lang="en-US" sz="1200" dirty="0" smtClean="0"/>
                        <a:t>x</a:t>
                      </a:r>
                      <a:endParaRPr lang="en-US" sz="1200" dirty="0"/>
                    </a:p>
                  </a:txBody>
                  <a:tcPr/>
                </a:tc>
                <a:tc>
                  <a:txBody>
                    <a:bodyPr/>
                    <a:lstStyle/>
                    <a:p>
                      <a:r>
                        <a:rPr lang="en-US" sz="1200" dirty="0" smtClean="0"/>
                        <a:t>x</a:t>
                      </a:r>
                      <a:endParaRPr lang="en-US" sz="1200" dirty="0"/>
                    </a:p>
                  </a:txBody>
                  <a:tcPr/>
                </a:tc>
                <a:tc>
                  <a:txBody>
                    <a:bodyPr/>
                    <a:lstStyle/>
                    <a:p>
                      <a:endParaRPr lang="en-US" sz="1200"/>
                    </a:p>
                  </a:txBody>
                  <a:tcPr/>
                </a:tc>
                <a:tc>
                  <a:txBody>
                    <a:bodyPr/>
                    <a:lstStyle/>
                    <a:p>
                      <a:endParaRPr lang="en-US" sz="1200" dirty="0"/>
                    </a:p>
                  </a:txBody>
                  <a:tcPr/>
                </a:tc>
              </a:tr>
              <a:tr h="261257">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endParaRPr lang="en-US" sz="1200" dirty="0"/>
                    </a:p>
                  </a:txBody>
                  <a:tcPr/>
                </a:tc>
              </a:tr>
              <a:tr h="261257">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endParaRPr lang="en-US" sz="1200" dirty="0"/>
                    </a:p>
                  </a:txBody>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Single Crystal Setup</a:t>
            </a:r>
            <a:endParaRPr lang="en-US" dirty="0"/>
          </a:p>
        </p:txBody>
      </p:sp>
      <p:sp>
        <p:nvSpPr>
          <p:cNvPr id="3" name="Content Placeholder 2"/>
          <p:cNvSpPr>
            <a:spLocks noGrp="1"/>
          </p:cNvSpPr>
          <p:nvPr>
            <p:ph idx="1"/>
          </p:nvPr>
        </p:nvSpPr>
        <p:spPr/>
        <p:txBody>
          <a:bodyPr/>
          <a:lstStyle/>
          <a:p>
            <a:r>
              <a:rPr lang="en-US" dirty="0" smtClean="0"/>
              <a:t>Determine the scintillation and Cherenkov light yield as a function of:</a:t>
            </a:r>
          </a:p>
          <a:p>
            <a:pPr lvl="1"/>
            <a:r>
              <a:rPr lang="en-US" dirty="0" smtClean="0"/>
              <a:t>Photodetector type (PMT, Hamamatsu 25, 50 and 100 micron. Later IRST)</a:t>
            </a:r>
          </a:p>
          <a:p>
            <a:pPr lvl="1"/>
            <a:r>
              <a:rPr lang="en-US" dirty="0" smtClean="0"/>
              <a:t>Wavelength (optical filer)</a:t>
            </a:r>
          </a:p>
          <a:p>
            <a:pPr lvl="1"/>
            <a:r>
              <a:rPr lang="en-US" dirty="0" smtClean="0"/>
              <a:t>Integration time</a:t>
            </a:r>
          </a:p>
          <a:p>
            <a:pPr lvl="1"/>
            <a:r>
              <a:rPr lang="en-US" dirty="0" smtClean="0"/>
              <a:t>Position and angle with respect to the beam particle</a:t>
            </a:r>
            <a:endParaRPr lang="en-US" dirty="0"/>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9</a:t>
            </a:fld>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Custom 1">
      <a:majorFont>
        <a:latin typeface="Comic Sans MS"/>
        <a:ea typeface=""/>
        <a:cs typeface=""/>
      </a:majorFont>
      <a:minorFont>
        <a:latin typeface="Comic Sans MS"/>
        <a:ea typeface=""/>
        <a:cs typeface=""/>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12697</TotalTime>
  <Words>861</Words>
  <Application>Microsoft Office PowerPoint</Application>
  <PresentationFormat>On-screen Show (4:3)</PresentationFormat>
  <Paragraphs>98</Paragraphs>
  <Slides>15</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17" baseType="lpstr">
      <vt:lpstr>Metro</vt:lpstr>
      <vt:lpstr>Worksheet</vt:lpstr>
      <vt:lpstr>T-1004 Test Beam for Dual Readout Calorimetry</vt:lpstr>
      <vt:lpstr>Test Beam, Phase 1 (2010)</vt:lpstr>
      <vt:lpstr>Two Components of the Test Beam Program</vt:lpstr>
      <vt:lpstr>EM Calorimeter, version 1.0</vt:lpstr>
      <vt:lpstr>Slide 5</vt:lpstr>
      <vt:lpstr>Status</vt:lpstr>
      <vt:lpstr>Calibrations, Gains, etc..</vt:lpstr>
      <vt:lpstr>Short term plan (Draft)</vt:lpstr>
      <vt:lpstr>Single Crystal Setup</vt:lpstr>
      <vt:lpstr>Slide 10</vt:lpstr>
      <vt:lpstr>Slide 11</vt:lpstr>
      <vt:lpstr>Slide 12</vt:lpstr>
      <vt:lpstr>Status</vt:lpstr>
      <vt:lpstr>DAQ/Data taking/Analysis</vt:lpstr>
      <vt:lpstr>Data taking plan</vt:lpstr>
    </vt:vector>
  </TitlesOfParts>
  <Company>Fermilab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para</dc:creator>
  <cp:lastModifiedBy>para</cp:lastModifiedBy>
  <cp:revision>274</cp:revision>
  <dcterms:created xsi:type="dcterms:W3CDTF">2008-06-23T01:30:04Z</dcterms:created>
  <dcterms:modified xsi:type="dcterms:W3CDTF">2010-03-30T14:33:41Z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TC300011671033</vt:lpwstr>
  </property>
</Properties>
</file>