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3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19"/>
    <a:srgbClr val="95B3D7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759" autoAdjust="0"/>
    <p:restoredTop sz="94660"/>
  </p:normalViewPr>
  <p:slideViewPr>
    <p:cSldViewPr>
      <p:cViewPr varScale="1">
        <p:scale>
          <a:sx n="84" d="100"/>
          <a:sy n="84" d="100"/>
        </p:scale>
        <p:origin x="-9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E1955-E1C7-4289-8EE4-CD03FACA1ACB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64C45-7C46-479D-8382-DE99EAA1C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91ECAE-34B6-4B23-9F83-3D5C017E57A9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6DFCDE-1A2E-407A-9674-D4C7F76BE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FC23E-D1B9-45F3-8C25-16E591BB501D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1E229-3E8D-42FD-92AD-A189BA95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204D2-65C4-4B3C-AE24-8EC3822FE268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C2BDCA-F918-47D5-AD22-1F83A52F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8F634-CA20-4EF4-8B75-8D3B51DDA979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BC972-C115-419C-84EE-2F86B594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CC16C-4B7B-4795-95DB-0C1330AB5CF8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FED472-364B-4475-80A6-25380B5DD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BE0C6D-9FF9-46C1-8F18-47D74C28850D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544CB1-F82C-46FF-B0C5-E5279CD2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A7912-96F6-46D4-B6DB-08D8DA9C3D99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422228-C341-4750-A1F7-6DDC2861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4F4C8-43E5-4552-BAF9-3C67E98D3F55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1019BE-2A46-43E7-8326-4922F5E57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F71F-4A74-4EB1-B965-C3209E6C44B7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928CB-1DBB-4B53-8318-2A347D2AD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8845BC-8816-4441-B549-A7BB7968299C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BFCC23-9401-4F15-AF4E-D1F69DF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BB8BD7D-E0BE-48C0-B724-DF2CE09777EE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CB593C-1516-4568-BFA7-3652D152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cell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Single Cell Cavity Activity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Outline</a:t>
            </a:r>
            <a:endParaRPr lang="en-US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304800" y="762000"/>
            <a:ext cx="86106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000" dirty="0"/>
              <a:t>ANL EP </a:t>
            </a:r>
            <a:r>
              <a:rPr lang="en-US" sz="2000" dirty="0" smtClean="0"/>
              <a:t>optimization (</a:t>
            </a:r>
            <a:r>
              <a:rPr lang="en-US" sz="2000" dirty="0" smtClean="0"/>
              <a:t>TE1AES005) </a:t>
            </a:r>
            <a:endParaRPr lang="en-US" sz="2000" dirty="0"/>
          </a:p>
          <a:p>
            <a:pPr marL="342900" indent="-342900">
              <a:buFontTx/>
              <a:buAutoNum type="arabicPeriod"/>
            </a:pPr>
            <a:r>
              <a:rPr lang="en-US" sz="2000" dirty="0"/>
              <a:t>R&amp;D cavities </a:t>
            </a:r>
            <a:br>
              <a:rPr lang="en-US" sz="2000" dirty="0"/>
            </a:br>
            <a:r>
              <a:rPr lang="en-US" sz="2000" dirty="0" smtClean="0"/>
              <a:t>  A. </a:t>
            </a:r>
            <a:r>
              <a:rPr lang="en-US" dirty="0" smtClean="0"/>
              <a:t>Tumble</a:t>
            </a:r>
            <a:r>
              <a:rPr lang="en-US" dirty="0"/>
              <a:t>, 2 </a:t>
            </a:r>
            <a:r>
              <a:rPr lang="en-US" dirty="0" smtClean="0"/>
              <a:t>cavities (TE1ACC004, </a:t>
            </a:r>
            <a:r>
              <a:rPr lang="en-US" dirty="0" smtClean="0">
                <a:solidFill>
                  <a:srgbClr val="FF0000"/>
                </a:solidFill>
              </a:rPr>
              <a:t>NR-6, TE1CAT001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TE1CAT002</a:t>
            </a:r>
            <a:r>
              <a:rPr lang="en-US" dirty="0" smtClean="0"/>
              <a:t>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B. Laser </a:t>
            </a:r>
            <a:r>
              <a:rPr lang="en-US" dirty="0"/>
              <a:t>re-melting, 2 </a:t>
            </a:r>
            <a:r>
              <a:rPr lang="en-US" dirty="0" smtClean="0"/>
              <a:t>cavities (TE1ACC003)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C. CMP </a:t>
            </a:r>
            <a:r>
              <a:rPr lang="en-US" dirty="0"/>
              <a:t>process, 1-2 cavities </a:t>
            </a:r>
            <a:br>
              <a:rPr lang="en-US" dirty="0"/>
            </a:br>
            <a:r>
              <a:rPr lang="en-US" dirty="0" smtClean="0"/>
              <a:t>  D. ECS </a:t>
            </a:r>
            <a:r>
              <a:rPr lang="en-US" dirty="0"/>
              <a:t>investigation,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TE1ACC005, TE1ACC006</a:t>
            </a:r>
            <a:r>
              <a:rPr lang="en-US" dirty="0" smtClean="0"/>
              <a:t>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E. manufacturing </a:t>
            </a:r>
            <a:r>
              <a:rPr lang="en-US" dirty="0"/>
              <a:t>optimization, 2 cavities </a:t>
            </a:r>
            <a:br>
              <a:rPr lang="en-US" dirty="0"/>
            </a:br>
            <a:r>
              <a:rPr lang="en-US" dirty="0" smtClean="0"/>
              <a:t>  F.  Atomic Layer Deposition (ALD) cavities</a:t>
            </a:r>
          </a:p>
          <a:p>
            <a:pPr marL="800100" lvl="1" indent="-342900"/>
            <a:r>
              <a:rPr lang="en-US" dirty="0" smtClean="0"/>
              <a:t>G. Traveling wave cavity, 2 cavities (TW1AES001, </a:t>
            </a:r>
            <a:r>
              <a:rPr lang="en-US" dirty="0" smtClean="0">
                <a:solidFill>
                  <a:srgbClr val="FF0000"/>
                </a:solidFill>
              </a:rPr>
              <a:t>TW1AES002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/>
              <a:t>Vendor </a:t>
            </a:r>
            <a:r>
              <a:rPr lang="en-US" sz="2000" dirty="0"/>
              <a:t>qualification </a:t>
            </a:r>
            <a:br>
              <a:rPr lang="en-US" sz="2000" dirty="0"/>
            </a:br>
            <a:r>
              <a:rPr lang="en-US" sz="2000" dirty="0"/>
              <a:t>   </a:t>
            </a:r>
            <a:r>
              <a:rPr lang="en-US" dirty="0" smtClean="0"/>
              <a:t>RRCAT Collaboration, 2 cavities (</a:t>
            </a:r>
            <a:r>
              <a:rPr lang="en-US" dirty="0" smtClean="0">
                <a:solidFill>
                  <a:srgbClr val="FF0000"/>
                </a:solidFill>
              </a:rPr>
              <a:t>TE1CAT001, TE1CAT002</a:t>
            </a:r>
            <a:r>
              <a:rPr lang="en-US" dirty="0" smtClean="0"/>
              <a:t>) </a:t>
            </a:r>
          </a:p>
          <a:p>
            <a:pPr marL="342900" indent="-342900"/>
            <a:r>
              <a:rPr lang="en-US" dirty="0" smtClean="0"/>
              <a:t>         ABLE EP 2 cavities </a:t>
            </a:r>
            <a:r>
              <a:rPr lang="en-US" dirty="0" smtClean="0"/>
              <a:t>(NR-4)</a:t>
            </a: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000" dirty="0"/>
              <a:t>Infrastructure support </a:t>
            </a:r>
            <a:br>
              <a:rPr lang="en-US" sz="2000" dirty="0"/>
            </a:br>
            <a:r>
              <a:rPr lang="en-US" sz="2000" dirty="0"/>
              <a:t> 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Furnace verification, 1 cavity.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(completed)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Diode T-map and second sound development 1 </a:t>
            </a:r>
            <a:r>
              <a:rPr lang="en-US" dirty="0" smtClean="0"/>
              <a:t>cavity (TE1ACC001)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ANL HPR water verification 1 cavity  </a:t>
            </a:r>
            <a:r>
              <a:rPr lang="en-US" dirty="0" smtClean="0"/>
              <a:t>(TE1ACC001)</a:t>
            </a:r>
            <a:endParaRPr lang="en-US" dirty="0" smtClean="0"/>
          </a:p>
          <a:p>
            <a:pPr marL="342900" indent="-342900">
              <a:buFontTx/>
              <a:buAutoNum type="arabicPeriod" startAt="4"/>
            </a:pPr>
            <a:r>
              <a:rPr lang="en-US" sz="2000" dirty="0" smtClean="0"/>
              <a:t>Basic R&amp;D  </a:t>
            </a:r>
          </a:p>
          <a:p>
            <a:pPr marL="342900" indent="-342900"/>
            <a:r>
              <a:rPr lang="en-US" dirty="0" smtClean="0"/>
              <a:t>        A. EP cavity Q-slope studies</a:t>
            </a:r>
          </a:p>
          <a:p>
            <a:pPr marL="342900" indent="-342900"/>
            <a:r>
              <a:rPr lang="en-US" i="1" dirty="0" smtClean="0"/>
              <a:t>        </a:t>
            </a:r>
            <a:r>
              <a:rPr lang="en-US" dirty="0" smtClean="0"/>
              <a:t>B. General Q-slope studies (TE1AES002)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  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217" name="Group 1473"/>
          <p:cNvGraphicFramePr>
            <a:graphicFrameLocks noGrp="1"/>
          </p:cNvGraphicFramePr>
          <p:nvPr/>
        </p:nvGraphicFramePr>
        <p:xfrm>
          <a:off x="0" y="381000"/>
          <a:ext cx="9144000" cy="5615305"/>
        </p:xfrm>
        <a:graphic>
          <a:graphicData uri="http://schemas.openxmlformats.org/drawingml/2006/table">
            <a:tbl>
              <a:tblPr/>
              <a:tblGrid>
                <a:gridCol w="914400"/>
                <a:gridCol w="1447800"/>
                <a:gridCol w="1752600"/>
                <a:gridCol w="1371600"/>
                <a:gridCol w="2895600"/>
                <a:gridCol w="7620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location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Main purpose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Latest Activity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status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Equator quenching, T-map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HPR/assy.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CMP, EP, 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HF rinsed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 done, to be polished at 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laser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 2</a:t>
                      </a:r>
                      <a:r>
                        <a:rPr kumimoji="0" lang="en-US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nd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sound, surface molding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Inspected/replicated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Optical inspection and one final EP (40micon)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progressive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 RF commissioning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more RF test for Q-disease study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E-beam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on Pit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inspected, to be processed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three inside weld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This wk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Three normal weld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 queue for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Visual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inspection, Tooling design for BCP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04" name="Text Box 1369"/>
          <p:cNvSpPr txBox="1">
            <a:spLocks noChangeArrowheads="1"/>
          </p:cNvSpPr>
          <p:nvPr/>
        </p:nvSpPr>
        <p:spPr bwMode="auto">
          <a:xfrm>
            <a:off x="2057400" y="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Single cell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For two weeks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914400"/>
            <a:ext cx="8763000" cy="5638800"/>
          </a:xfrm>
        </p:spPr>
        <p:txBody>
          <a:bodyPr/>
          <a:lstStyle/>
          <a:p>
            <a:r>
              <a:rPr lang="en-US" sz="2400" dirty="0" smtClean="0"/>
              <a:t>TE1ACC003 (Laser)</a:t>
            </a:r>
          </a:p>
          <a:p>
            <a:pPr lvl="1"/>
            <a:r>
              <a:rPr lang="en-US" sz="2000" dirty="0" smtClean="0"/>
              <a:t>Create a low field quench pit, test before &amp; after laser re-melting. </a:t>
            </a:r>
          </a:p>
          <a:p>
            <a:r>
              <a:rPr lang="en-US" sz="2400" dirty="0" smtClean="0"/>
              <a:t>TE1ACC005&amp;006 (ECS)</a:t>
            </a:r>
          </a:p>
          <a:p>
            <a:pPr lvl="1"/>
            <a:r>
              <a:rPr lang="en-US" sz="2000" dirty="0" smtClean="0"/>
              <a:t>Replica done, brief inspection, then in queue for EP (ANL)</a:t>
            </a:r>
          </a:p>
          <a:p>
            <a:r>
              <a:rPr lang="en-US" sz="2400" dirty="0" smtClean="0"/>
              <a:t>TW1AES001&amp;002 (traveling wave)</a:t>
            </a:r>
          </a:p>
          <a:p>
            <a:pPr lvl="1"/>
            <a:r>
              <a:rPr lang="en-US" sz="2000" dirty="0" smtClean="0"/>
              <a:t>TW2 scheduled for RF test(IB1)</a:t>
            </a:r>
          </a:p>
          <a:p>
            <a:pPr lvl="1"/>
            <a:r>
              <a:rPr lang="en-US" sz="2000" dirty="0" smtClean="0"/>
              <a:t>TW1 optical inspection</a:t>
            </a:r>
          </a:p>
          <a:p>
            <a:r>
              <a:rPr lang="en-US" sz="2400" dirty="0" smtClean="0"/>
              <a:t>TE1CAT001/NR-6 (Tumble Polishing)</a:t>
            </a:r>
          </a:p>
          <a:p>
            <a:pPr lvl="1"/>
            <a:r>
              <a:rPr lang="en-US" sz="2000" dirty="0" smtClean="0"/>
              <a:t>In queue for 40 µm EP, H-bake, 20 µm EP, RF test</a:t>
            </a:r>
          </a:p>
          <a:p>
            <a:r>
              <a:rPr lang="en-US" sz="2400" dirty="0" smtClean="0"/>
              <a:t>TE1CAT002 (RRCAT </a:t>
            </a:r>
            <a:r>
              <a:rPr lang="en-US" sz="2400" dirty="0" smtClean="0"/>
              <a:t>collaboration)</a:t>
            </a:r>
            <a:endParaRPr lang="en-US" sz="2400" dirty="0" smtClean="0"/>
          </a:p>
          <a:p>
            <a:pPr lvl="1"/>
            <a:r>
              <a:rPr lang="en-US" sz="2000" dirty="0" smtClean="0"/>
              <a:t>Tumble polishing</a:t>
            </a:r>
          </a:p>
          <a:p>
            <a:r>
              <a:rPr lang="en-US" sz="2400" dirty="0" smtClean="0"/>
              <a:t>TE1AES004 (basic SRF)</a:t>
            </a:r>
          </a:p>
          <a:p>
            <a:pPr lvl="1"/>
            <a:r>
              <a:rPr lang="en-US" sz="2000" dirty="0" smtClean="0"/>
              <a:t>in queue for HPR/Assy. after shutdown  (ANL)</a:t>
            </a:r>
            <a:endParaRPr lang="en-US" sz="2400" dirty="0" smtClean="0"/>
          </a:p>
          <a:p>
            <a:r>
              <a:rPr lang="en-US" sz="2400" dirty="0" smtClean="0"/>
              <a:t>NR-4 (ABLE electropolishing)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449580"/>
            <a:ext cx="7772400" cy="533400"/>
          </a:xfrm>
        </p:spPr>
        <p:txBody>
          <a:bodyPr/>
          <a:lstStyle/>
          <a:p>
            <a:r>
              <a:rPr lang="en-US" dirty="0" smtClean="0"/>
              <a:t>Cavity performance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June 1, 2009</a:t>
            </a: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5</a:t>
            </a:fld>
            <a:endParaRPr lang="en-US" altLang="zh-CN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570" y="1332109"/>
            <a:ext cx="6526230" cy="4211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ANL furnace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776" y="392151"/>
            <a:ext cx="7772400" cy="533400"/>
          </a:xfrm>
        </p:spPr>
        <p:txBody>
          <a:bodyPr/>
          <a:lstStyle/>
          <a:p>
            <a:r>
              <a:rPr lang="en-US" dirty="0" smtClean="0"/>
              <a:t>ANL spoke resonator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June 1, 2009</a:t>
            </a: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6</a:t>
            </a:fld>
            <a:endParaRPr lang="en-US" altLang="zh-CN"/>
          </a:p>
        </p:txBody>
      </p:sp>
      <p:pic>
        <p:nvPicPr>
          <p:cNvPr id="1026" name="Picture 2" descr="G:\Work Documents\2010\1.3GHz\ANL furnace\Q2K_Qdise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16307"/>
            <a:ext cx="3983923" cy="2841420"/>
          </a:xfrm>
          <a:prstGeom prst="rect">
            <a:avLst/>
          </a:prstGeom>
          <a:noFill/>
        </p:spPr>
      </p:pic>
      <p:pic>
        <p:nvPicPr>
          <p:cNvPr id="1027" name="Picture 3" descr="G:\Work Documents\2010\1.3GHz\ANL furnace\Qbest2Kand4K112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8716" y="1544948"/>
            <a:ext cx="3941470" cy="280402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23060" y="4823460"/>
            <a:ext cx="5463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Hydrogen bake out in that furnace improved the cavity Q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ANL furnace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977</TotalTime>
  <Words>334</Words>
  <Application>Microsoft Office PowerPoint</Application>
  <PresentationFormat>On-screen Show (4:3)</PresentationFormat>
  <Paragraphs>135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Single cell coordination</vt:lpstr>
      <vt:lpstr>Slide 2</vt:lpstr>
      <vt:lpstr>Slide 3</vt:lpstr>
      <vt:lpstr>For two weeks</vt:lpstr>
      <vt:lpstr>Cavity performance</vt:lpstr>
      <vt:lpstr>ANL spoke resonator example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cell coordination</dc:title>
  <dc:creator>owner</dc:creator>
  <cp:lastModifiedBy>genfa</cp:lastModifiedBy>
  <cp:revision>91</cp:revision>
  <dcterms:created xsi:type="dcterms:W3CDTF">2009-10-12T04:39:25Z</dcterms:created>
  <dcterms:modified xsi:type="dcterms:W3CDTF">2010-03-29T15:03:16Z</dcterms:modified>
</cp:coreProperties>
</file>