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heme/theme2.xml" ContentType="application/vnd.openxmlformats-officedocument.theme+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heme/theme3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Default Extension="wmf" ContentType="image/x-wmf"/>
  <Override PartName="/ppt/notesSlides/notesSlide4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slides/slide13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Default Extension="vml" ContentType="application/vnd.openxmlformats-officedocument.vmlDrawing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8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6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trictFirstAndLastChars="0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689" r:id="rId2"/>
    <p:sldId id="299" r:id="rId3"/>
    <p:sldId id="803" r:id="rId4"/>
    <p:sldId id="804" r:id="rId5"/>
    <p:sldId id="301" r:id="rId6"/>
    <p:sldId id="659" r:id="rId7"/>
    <p:sldId id="807" r:id="rId8"/>
    <p:sldId id="526" r:id="rId9"/>
    <p:sldId id="688" r:id="rId10"/>
    <p:sldId id="805" r:id="rId11"/>
    <p:sldId id="809" r:id="rId12"/>
    <p:sldId id="810" r:id="rId13"/>
    <p:sldId id="808" r:id="rId14"/>
  </p:sldIdLst>
  <p:sldSz cx="9144000" cy="6858000" type="screen4x3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1pPr>
    <a:lvl2pPr marL="457200" algn="l" rtl="0" fontAlgn="base">
      <a:spcBef>
        <a:spcPct val="0"/>
      </a:spcBef>
      <a:spcAft>
        <a:spcPct val="0"/>
      </a:spcAft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2pPr>
    <a:lvl3pPr marL="914400" algn="l" rtl="0" fontAlgn="base">
      <a:spcBef>
        <a:spcPct val="0"/>
      </a:spcBef>
      <a:spcAft>
        <a:spcPct val="0"/>
      </a:spcAft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3pPr>
    <a:lvl4pPr marL="1371600" algn="l" rtl="0" fontAlgn="base">
      <a:spcBef>
        <a:spcPct val="0"/>
      </a:spcBef>
      <a:spcAft>
        <a:spcPct val="0"/>
      </a:spcAft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4pPr>
    <a:lvl5pPr marL="1828800" algn="l" rtl="0" fontAlgn="base">
      <a:spcBef>
        <a:spcPct val="0"/>
      </a:spcBef>
      <a:spcAft>
        <a:spcPct val="0"/>
      </a:spcAft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5pPr>
    <a:lvl6pPr marL="2286000" algn="l" defTabSz="457200" rtl="0" eaLnBrk="1" latinLnBrk="0" hangingPunct="1"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6pPr>
    <a:lvl7pPr marL="2743200" algn="l" defTabSz="457200" rtl="0" eaLnBrk="1" latinLnBrk="0" hangingPunct="1"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7pPr>
    <a:lvl8pPr marL="3200400" algn="l" defTabSz="457200" rtl="0" eaLnBrk="1" latinLnBrk="0" hangingPunct="1"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8pPr>
    <a:lvl9pPr marL="3657600" algn="l" defTabSz="457200" rtl="0" eaLnBrk="1" latinLnBrk="0" hangingPunct="1">
      <a:defRPr kumimoji="1" sz="3600" kern="1200">
        <a:solidFill>
          <a:schemeClr val="tx1"/>
        </a:solidFill>
        <a:latin typeface="Arial" pitchFamily="-112" charset="0"/>
        <a:ea typeface="Arial Unicode MS" pitchFamily="-112" charset="0"/>
        <a:cs typeface="Arial Unicode MS" pitchFamily="-112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hiddenSlides="1"/>
  <p:clrMru>
    <a:srgbClr val="C9DA2B"/>
    <a:srgbClr val="23346C"/>
    <a:srgbClr val="CCFF33"/>
    <a:srgbClr val="339966"/>
    <a:srgbClr val="6600CC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スタイルなし/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淡色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間 4 - アクセント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間 4 - アクセント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248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296" y="-72"/>
      </p:cViewPr>
      <p:guideLst>
        <p:guide orient="horz" pos="2160"/>
        <p:guide pos="288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slide" Target="slides/slide13.xml"/><Relationship Id="rId20" Type="http://schemas.openxmlformats.org/officeDocument/2006/relationships/theme" Target="theme/theme1.xml"/><Relationship Id="rId4" Type="http://schemas.openxmlformats.org/officeDocument/2006/relationships/slide" Target="slides/slide3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1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2" Type="http://schemas.openxmlformats.org/officeDocument/2006/relationships/slide" Target="slides/slide11.xml"/><Relationship Id="rId17" Type="http://schemas.openxmlformats.org/officeDocument/2006/relationships/printerSettings" Target="printerSettings/printerSettings1.bin"/><Relationship Id="rId19" Type="http://schemas.openxmlformats.org/officeDocument/2006/relationships/viewProps" Target="viewProps.xml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Relationship Id="rId1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fontAlgn="ctr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ctr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fld id="{847F2C91-FAED-A54E-853F-840F496FD101}" type="datetime1">
              <a:rPr lang="ja-JP" altLang="en-US"/>
              <a:pPr>
                <a:defRPr/>
              </a:pPr>
              <a:t>10.5.22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fontAlgn="ctr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fontAlgn="ctr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fld id="{B81EEFEA-74F1-AD40-8403-8EE4ACD9FF30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fld id="{01FF9412-74BF-7547-B7FE-78608652E65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charset="0"/>
        <a:cs typeface="Arial Unicode MS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charset="0"/>
        <a:cs typeface="Arial Unicode MS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charset="0"/>
        <a:cs typeface="Arial Unicode MS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charset="0"/>
        <a:cs typeface="Arial Unicode MS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charset="0"/>
        <a:cs typeface="Arial Unicode MS" charset="0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1180C5-52B9-7E4F-BFE9-A7B6E1AD19AC}" type="slidenum">
              <a:rPr lang="en-US" altLang="ja-JP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2</a:t>
            </a:fld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kumimoji="0" lang="ja-JP" altLang="en-US" smtClean="0">
              <a:latin typeface="Times" pitchFamily="-112" charset="0"/>
              <a:ea typeface="Osaka" pitchFamily="-112" charset="-128"/>
              <a:cs typeface="Osaka" pitchFamily="-112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42ADA0-9038-FF48-ACF9-426B725702C8}" type="slidenum">
              <a:rPr lang="en-US" altLang="ja-JP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5</a:t>
            </a:fld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57500" y="514350"/>
            <a:ext cx="3430588" cy="2571750"/>
          </a:xfrm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kumimoji="0" lang="ja-JP" altLang="en-US" smtClean="0">
              <a:latin typeface="Times" pitchFamily="-112" charset="0"/>
              <a:ea typeface="Osaka" pitchFamily="-112" charset="-128"/>
              <a:cs typeface="Osaka" pitchFamily="-112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92C0A8-A073-4C4E-B5AE-C39213BA23F6}" type="slidenum">
              <a:rPr lang="en-US" altLang="ja-JP">
                <a:latin typeface="Arial" pitchFamily="-112" charset="0"/>
                <a:ea typeface="ＭＳ Ｐゴシック" pitchFamily="-112" charset="-128"/>
                <a:cs typeface="ＭＳ Ｐゴシック" pitchFamily="-112" charset="-128"/>
              </a:rPr>
              <a:pPr/>
              <a:t>6</a:t>
            </a:fld>
            <a:endParaRPr lang="en-US" altLang="ja-JP"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endParaRPr lang="en-US"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FF9412-74BF-7547-B7FE-78608652E65F}" type="slidenum">
              <a:rPr lang="en-US" altLang="ja-JP" smtClean="0"/>
              <a:pPr>
                <a:defRPr/>
              </a:pPr>
              <a:t>8</a:t>
            </a:fld>
            <a:endParaRPr lang="en-US" altLang="ja-JP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00E71B-38FA-1949-9963-3C1624F6D894}" type="slidenum">
              <a:rPr lang="en-US" altLang="ja-JP">
                <a:latin typeface="Arial" pitchFamily="-112" charset="0"/>
                <a:ea typeface="ＭＳ Ｐゴシック" pitchFamily="-112" charset="-128"/>
                <a:cs typeface="ＭＳ Ｐゴシック" pitchFamily="-112" charset="-128"/>
              </a:rPr>
              <a:pPr/>
              <a:t>13</a:t>
            </a:fld>
            <a:endParaRPr lang="en-US" altLang="ja-JP">
              <a:latin typeface="Arial" pitchFamily="-112" charset="0"/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88067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859088" y="514350"/>
            <a:ext cx="3425825" cy="2570163"/>
          </a:xfrm>
          <a:ln/>
        </p:spPr>
      </p:sp>
      <p:sp>
        <p:nvSpPr>
          <p:cNvPr id="8806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kumimoji="0" lang="ja-JP" altLang="en-US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8069" name="Slide Number Placeholder 3"/>
          <p:cNvSpPr txBox="1">
            <a:spLocks noGrp="1"/>
          </p:cNvSpPr>
          <p:nvPr/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2" tIns="45716" rIns="91432" bIns="45716" anchor="b">
            <a:prstTxWarp prst="textNoShape">
              <a:avLst/>
            </a:prstTxWarp>
          </a:bodyPr>
          <a:lstStyle/>
          <a:p>
            <a:pPr algn="r"/>
            <a:fld id="{B7288FFA-B8C5-0D49-B9DD-C9528993550D}" type="slidenum">
              <a:rPr kumimoji="0" lang="en-GB" altLang="ja-JP" sz="1200">
                <a:latin typeface="Calibri" pitchFamily="-112" charset="0"/>
              </a:rPr>
              <a:pPr algn="r"/>
              <a:t>13</a:t>
            </a:fld>
            <a:endParaRPr kumimoji="0" lang="en-GB" altLang="ja-JP" sz="1200">
              <a:latin typeface="Calibri" pitchFamily="-112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N:\Fermi\ILCRedesign\ilccolor.tif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Documents and Settings\kevin\My Documents\1024_greendot_divide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685800"/>
            <a:ext cx="7848600" cy="15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9"/>
          <p:cNvSpPr txBox="1">
            <a:spLocks noChangeArrowheads="1"/>
          </p:cNvSpPr>
          <p:nvPr userDrawn="1"/>
        </p:nvSpPr>
        <p:spPr bwMode="auto">
          <a:xfrm>
            <a:off x="1295400" y="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fontAlgn="ctr" hangingPunct="0">
              <a:spcBef>
                <a:spcPct val="50000"/>
              </a:spcBef>
              <a:defRPr/>
            </a:pPr>
            <a:endParaRPr kumimoji="0" lang="ja-JP" altLang="en-US" sz="2400">
              <a:latin typeface="Arial" pitchFamily="-108" charset="0"/>
              <a:ea typeface="Arial Unicode MS" pitchFamily="-108" charset="0"/>
              <a:cs typeface="Arial Unicode MS" pitchFamily="-108" charset="0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 userDrawn="1"/>
        </p:nvSpPr>
        <p:spPr bwMode="auto">
          <a:xfrm>
            <a:off x="1828800" y="0"/>
            <a:ext cx="662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fontAlgn="ctr" hangingPunct="0">
              <a:spcBef>
                <a:spcPct val="50000"/>
              </a:spcBef>
              <a:defRPr/>
            </a:pPr>
            <a:endParaRPr kumimoji="0" lang="ja-JP" altLang="en-US" sz="2400">
              <a:latin typeface="Arial" pitchFamily="-108" charset="0"/>
              <a:ea typeface="Arial Unicode MS" pitchFamily="-108" charset="0"/>
              <a:cs typeface="Arial Unicode MS" pitchFamily="-108" charset="0"/>
            </a:endParaRPr>
          </a:p>
        </p:txBody>
      </p:sp>
      <p:pic>
        <p:nvPicPr>
          <p:cNvPr id="8" name="Picture 12" descr="C:\Documents and Settings\kevin\My Documents\1024_greendot_divider.jp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6096000"/>
            <a:ext cx="9144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altLang="ja-JP"/>
              <a:t>Click to edit Master subtitle style</a:t>
            </a:r>
          </a:p>
        </p:txBody>
      </p:sp>
      <p:sp>
        <p:nvSpPr>
          <p:cNvPr id="102411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762000" y="2286000"/>
            <a:ext cx="7772400" cy="11430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altLang="ja-JP"/>
              <a:t>Click to edit Master title style</a:t>
            </a:r>
          </a:p>
        </p:txBody>
      </p:sp>
      <p:sp>
        <p:nvSpPr>
          <p:cNvPr id="9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10" name="Rectangle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11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0DB8F-0001-5C46-9B7E-15D6BDE5FA4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26359-397B-D146-B043-A13A549AFB6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95036-1A1C-4A4A-8673-AB541CE0D3C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990600"/>
            <a:ext cx="38100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990600"/>
            <a:ext cx="38100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030828-FE26-3E4D-A039-A91FF753D8C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28FC8-884F-DD40-9AF6-6E45D58FE43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85ABE-900B-5F41-A7E2-B293305521C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7EA7B2-B0D3-964E-8D12-43DB6521D9D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198F7-269C-1142-8DD1-48A495307C9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0458F-FBC9-504F-92D1-2383D34D570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8BA3C-3F3E-EA4A-A6F1-5248A383E79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0"/>
            <a:ext cx="1943100" cy="63246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0"/>
            <a:ext cx="5676900" cy="63246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01CDA4-C9CE-8E44-A687-C18CA580143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bl">
  <p:cSld name="タイトルと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表プレースホル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98975"/>
          </a:xfrm>
        </p:spPr>
        <p:txBody>
          <a:bodyPr/>
          <a:lstStyle/>
          <a:p>
            <a:pPr lvl="0"/>
            <a:endParaRPr lang="ja-JP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E37E2-33CB-034B-AFDB-6541EBF5F31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4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990600"/>
            <a:ext cx="7772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4008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 smtClean="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kumimoji="0" sz="1600" b="1" smtClean="0">
                <a:solidFill>
                  <a:srgbClr val="23346C"/>
                </a:solidFill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400">
                <a:latin typeface="Arial" pitchFamily="-108" charset="0"/>
                <a:ea typeface="Arial Unicode MS" pitchFamily="-108" charset="0"/>
                <a:cs typeface="Arial Unicode MS" pitchFamily="-108" charset="0"/>
              </a:defRPr>
            </a:lvl1pPr>
          </a:lstStyle>
          <a:p>
            <a:pPr>
              <a:defRPr/>
            </a:pPr>
            <a:fld id="{62730111-C028-914C-BD05-A8B3E5644BF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  <p:pic>
        <p:nvPicPr>
          <p:cNvPr id="2" name="Picture 15" descr="N:\Fermi\ILCRedesign\ilccolor.ti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1219200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16" descr="C:\Documents and Settings\kevin\My Documents\1024_greendot_divider.jp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1295400" y="685800"/>
            <a:ext cx="7848600" cy="153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1" name="Text Box 17"/>
          <p:cNvSpPr txBox="1">
            <a:spLocks noChangeArrowheads="1"/>
          </p:cNvSpPr>
          <p:nvPr userDrawn="1"/>
        </p:nvSpPr>
        <p:spPr bwMode="auto">
          <a:xfrm>
            <a:off x="1295400" y="0"/>
            <a:ext cx="762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fontAlgn="ctr" hangingPunct="0">
              <a:spcBef>
                <a:spcPct val="50000"/>
              </a:spcBef>
              <a:defRPr/>
            </a:pPr>
            <a:endParaRPr kumimoji="0" lang="ja-JP" altLang="en-US" sz="2400">
              <a:latin typeface="Arial" pitchFamily="-108" charset="0"/>
              <a:ea typeface="Arial Unicode MS" pitchFamily="-108" charset="0"/>
              <a:cs typeface="Arial Unicode MS" pitchFamily="-108" charset="0"/>
            </a:endParaRPr>
          </a:p>
        </p:txBody>
      </p:sp>
      <p:sp>
        <p:nvSpPr>
          <p:cNvPr id="1042" name="Text Box 18"/>
          <p:cNvSpPr txBox="1">
            <a:spLocks noChangeArrowheads="1"/>
          </p:cNvSpPr>
          <p:nvPr userDrawn="1"/>
        </p:nvSpPr>
        <p:spPr bwMode="auto">
          <a:xfrm>
            <a:off x="1828800" y="0"/>
            <a:ext cx="662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prstTxWarp prst="textNoShape">
              <a:avLst/>
            </a:prstTxWarp>
            <a:spAutoFit/>
          </a:bodyPr>
          <a:lstStyle/>
          <a:p>
            <a:pPr eaLnBrk="0" fontAlgn="ctr" hangingPunct="0">
              <a:spcBef>
                <a:spcPct val="50000"/>
              </a:spcBef>
              <a:defRPr/>
            </a:pPr>
            <a:endParaRPr kumimoji="0" lang="ja-JP" altLang="en-US" sz="2400">
              <a:latin typeface="Arial" pitchFamily="-108" charset="0"/>
              <a:ea typeface="Arial Unicode MS" pitchFamily="-108" charset="0"/>
              <a:cs typeface="Arial Unicode MS" pitchFamily="-108" charset="0"/>
            </a:endParaRPr>
          </a:p>
        </p:txBody>
      </p:sp>
      <p:sp>
        <p:nvSpPr>
          <p:cNvPr id="1034" name="Rectangle 20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0"/>
            <a:ext cx="7086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pic>
        <p:nvPicPr>
          <p:cNvPr id="1035" name="Picture 21" descr="C:\Documents and Settings\kevin\My Documents\1024_greendot_divider.jpg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6248400"/>
            <a:ext cx="91440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1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  <p:sldLayoutId id="2147484329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kumimoji="1" sz="3600">
          <a:solidFill>
            <a:srgbClr val="23346C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2pPr>
      <a:lvl3pPr algn="ctr" rtl="0" fontAlgn="base">
        <a:spcBef>
          <a:spcPct val="0"/>
        </a:spcBef>
        <a:spcAft>
          <a:spcPct val="0"/>
        </a:spcAft>
        <a:defRPr kumimoji="1"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3pPr>
      <a:lvl4pPr algn="ctr" rtl="0" fontAlgn="base">
        <a:spcBef>
          <a:spcPct val="0"/>
        </a:spcBef>
        <a:spcAft>
          <a:spcPct val="0"/>
        </a:spcAft>
        <a:defRPr kumimoji="1"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4pPr>
      <a:lvl5pPr algn="ctr" rtl="0" fontAlgn="base">
        <a:spcBef>
          <a:spcPct val="0"/>
        </a:spcBef>
        <a:spcAft>
          <a:spcPct val="0"/>
        </a:spcAft>
        <a:defRPr kumimoji="1"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23346C"/>
          </a:solidFill>
          <a:latin typeface="Arial" charset="0"/>
          <a:ea typeface="Arial Unicode MS" charset="0"/>
          <a:cs typeface="Arial Unicode MS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2800">
          <a:solidFill>
            <a:srgbClr val="23346C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 b="1">
          <a:solidFill>
            <a:srgbClr val="23346C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image" Target="../media/image6.wmf"/><Relationship Id="rId4" Type="http://schemas.openxmlformats.org/officeDocument/2006/relationships/oleObject" Target="???" TargetMode="External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2.xml"/><Relationship Id="rId5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タイトル 3"/>
          <p:cNvSpPr>
            <a:spLocks noGrp="1"/>
          </p:cNvSpPr>
          <p:nvPr>
            <p:ph type="title"/>
          </p:nvPr>
        </p:nvSpPr>
        <p:spPr>
          <a:xfrm>
            <a:off x="2325688" y="258763"/>
            <a:ext cx="6673850" cy="1143000"/>
          </a:xfrm>
          <a:solidFill>
            <a:srgbClr val="CCFFCC"/>
          </a:solidFill>
        </p:spPr>
        <p:txBody>
          <a:bodyPr/>
          <a:lstStyle/>
          <a:p>
            <a:r>
              <a:rPr kumimoji="0" lang="en-US" altLang="ja-JP" sz="3200" b="1" smtClean="0"/>
              <a:t>A Satellite Meeting at IPAC-2010</a:t>
            </a:r>
            <a:endParaRPr kumimoji="0" lang="ja-JP" altLang="en-US" sz="4000" b="1" smtClean="0"/>
          </a:p>
        </p:txBody>
      </p:sp>
      <p:sp>
        <p:nvSpPr>
          <p:cNvPr id="84995" name="コンテンツ プレースホルダ 4"/>
          <p:cNvSpPr>
            <a:spLocks noGrp="1"/>
          </p:cNvSpPr>
          <p:nvPr>
            <p:ph idx="1"/>
          </p:nvPr>
        </p:nvSpPr>
        <p:spPr>
          <a:xfrm>
            <a:off x="228600" y="1981200"/>
            <a:ext cx="8610600" cy="4114800"/>
          </a:xfrm>
        </p:spPr>
        <p:txBody>
          <a:bodyPr/>
          <a:lstStyle/>
          <a:p>
            <a:pPr>
              <a:buFontTx/>
              <a:buNone/>
            </a:pPr>
            <a:r>
              <a:rPr kumimoji="0" lang="en-US" altLang="ja-JP" sz="3200" dirty="0" smtClean="0">
                <a:solidFill>
                  <a:srgbClr val="3366FF"/>
                </a:solidFill>
              </a:rPr>
              <a:t>SCRF Cavity Technology and Industrialization</a:t>
            </a:r>
          </a:p>
          <a:p>
            <a:pPr>
              <a:buFontTx/>
              <a:buNone/>
            </a:pPr>
            <a:r>
              <a:rPr kumimoji="0" lang="en-US" altLang="ja-JP" sz="1800" dirty="0" smtClean="0"/>
              <a:t>Date : 		</a:t>
            </a:r>
            <a:r>
              <a:rPr kumimoji="0" lang="en-US" altLang="ja-JP" sz="1800" dirty="0" smtClean="0">
                <a:solidFill>
                  <a:srgbClr val="3366FF"/>
                </a:solidFill>
              </a:rPr>
              <a:t>May 23, 2010</a:t>
            </a:r>
            <a:r>
              <a:rPr kumimoji="0" lang="en-US" altLang="ja-JP" sz="1800" dirty="0" smtClean="0"/>
              <a:t>, a full-day meeting, prior to IPAC-2010</a:t>
            </a:r>
          </a:p>
          <a:p>
            <a:pPr>
              <a:buFontTx/>
              <a:buNone/>
            </a:pPr>
            <a:r>
              <a:rPr kumimoji="0" lang="en-US" altLang="ja-JP" sz="1800" dirty="0" smtClean="0"/>
              <a:t>Place: 		Int. Conf. Center, Kyoto, Japan</a:t>
            </a:r>
          </a:p>
          <a:p>
            <a:pPr>
              <a:buFontTx/>
              <a:buNone/>
            </a:pPr>
            <a:r>
              <a:rPr kumimoji="0" lang="en-US" altLang="ja-JP" sz="1800" dirty="0" smtClean="0">
                <a:solidFill>
                  <a:srgbClr val="000000"/>
                </a:solidFill>
              </a:rPr>
              <a:t>Organized by:	</a:t>
            </a:r>
            <a:r>
              <a:rPr kumimoji="0" lang="en-US" altLang="ja-JP" sz="1800" dirty="0" smtClean="0"/>
              <a:t>ILC-GDE Project Managers, </a:t>
            </a:r>
          </a:p>
          <a:p>
            <a:pPr>
              <a:buFontTx/>
              <a:buNone/>
            </a:pPr>
            <a:endParaRPr kumimoji="0" lang="en-US" altLang="ja-JP" sz="2000" dirty="0" smtClean="0"/>
          </a:p>
          <a:p>
            <a:pPr>
              <a:buFontTx/>
              <a:buNone/>
            </a:pPr>
            <a:r>
              <a:rPr kumimoji="0" lang="en-US" altLang="ja-JP" sz="2000" dirty="0" smtClean="0"/>
              <a:t>Objectives:</a:t>
            </a:r>
          </a:p>
          <a:p>
            <a:r>
              <a:rPr kumimoji="0" lang="en-US" altLang="ja-JP" sz="1800" dirty="0" smtClean="0"/>
              <a:t>To discuss and exchange information on: </a:t>
            </a:r>
          </a:p>
          <a:p>
            <a:pPr lvl="1"/>
            <a:r>
              <a:rPr kumimoji="0" lang="en-US" altLang="ja-JP" sz="1800" dirty="0" smtClean="0"/>
              <a:t>preparation for the ‘ILC SCRF Cavity’ industrialization between industries and laboratories,</a:t>
            </a:r>
          </a:p>
          <a:p>
            <a:pPr lvl="1"/>
            <a:r>
              <a:rPr kumimoji="0" lang="en-US" altLang="ja-JP" sz="1800" dirty="0" smtClean="0"/>
              <a:t>Industrialization plan to be reported by laboratories,  and </a:t>
            </a:r>
          </a:p>
          <a:p>
            <a:pPr lvl="1"/>
            <a:r>
              <a:rPr lang="en-US" altLang="ja-JP" sz="1800" dirty="0" smtClean="0"/>
              <a:t>C</a:t>
            </a:r>
            <a:r>
              <a:rPr kumimoji="0" lang="en-US" altLang="ja-JP" sz="1800" dirty="0" smtClean="0"/>
              <a:t>omments/advices given by industries, </a:t>
            </a:r>
          </a:p>
        </p:txBody>
      </p:sp>
      <p:pic>
        <p:nvPicPr>
          <p:cNvPr id="84996" name="図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3675" y="147638"/>
            <a:ext cx="1870075" cy="1403350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84997" name="スライド番号プレースホル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57B4ED6-001C-BE4D-BC7B-785D8FFAEF92}" type="slidenum">
              <a:rPr lang="en-GB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1</a:t>
            </a:fld>
            <a:endParaRPr lang="en-GB" altLang="ja-JP" smtClean="0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4998" name="フッター プレースホルダ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Cavity Industlialization WS</a:t>
            </a:r>
            <a:endParaRPr lang="en-GB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4999" name="日付プレースホルダ 6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A, Yamamoto, 10-05-23</a:t>
            </a:r>
            <a:endParaRPr lang="en-US" altLang="ja-JP" dirty="0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914400"/>
            <a:ext cx="8229600" cy="3124200"/>
          </a:xfrm>
          <a:solidFill>
            <a:srgbClr val="CCFFCC"/>
          </a:solidFill>
        </p:spPr>
        <p:txBody>
          <a:bodyPr/>
          <a:lstStyle/>
          <a:p>
            <a:r>
              <a:rPr lang="en-US" altLang="ja-JP" sz="2400" b="1" i="1" dirty="0" smtClean="0">
                <a:solidFill>
                  <a:schemeClr val="bg1">
                    <a:lumMod val="50000"/>
                  </a:schemeClr>
                </a:solidFill>
              </a:rPr>
              <a:t>- A Satellite Workshop at IPAC-2010 -</a:t>
            </a:r>
            <a:r>
              <a:rPr lang="en-US" altLang="ja-JP" sz="3200" b="1" dirty="0" smtClean="0">
                <a:solidFill>
                  <a:schemeClr val="tx1"/>
                </a:solidFill>
              </a:rPr>
              <a:t/>
            </a:r>
            <a:br>
              <a:rPr lang="en-US" altLang="ja-JP" sz="3200" b="1" dirty="0" smtClean="0">
                <a:solidFill>
                  <a:schemeClr val="tx1"/>
                </a:solidFill>
              </a:rPr>
            </a:br>
            <a:r>
              <a:rPr lang="en-US" altLang="ja-JP" sz="3200" b="1" dirty="0" smtClean="0">
                <a:solidFill>
                  <a:srgbClr val="3366FF"/>
                </a:solidFill>
              </a:rPr>
              <a:t>Superconducting RF Cavity Technology and Industrialization </a:t>
            </a:r>
            <a:r>
              <a:rPr lang="en-US" altLang="ja-JP" sz="2800" b="1" dirty="0" smtClean="0">
                <a:solidFill>
                  <a:schemeClr val="tx1"/>
                </a:solidFill>
              </a:rPr>
              <a:t/>
            </a:r>
            <a:br>
              <a:rPr lang="en-US" altLang="ja-JP" sz="2800" b="1" dirty="0" smtClean="0">
                <a:solidFill>
                  <a:schemeClr val="tx1"/>
                </a:solidFill>
              </a:rPr>
            </a:br>
            <a:r>
              <a:rPr lang="en-US" altLang="ja-JP" sz="2400" b="1" dirty="0" smtClean="0">
                <a:solidFill>
                  <a:schemeClr val="tx1"/>
                </a:solidFill>
              </a:rPr>
              <a:t/>
            </a:r>
            <a:br>
              <a:rPr lang="en-US" altLang="ja-JP" sz="2400" b="1" dirty="0" smtClean="0">
                <a:solidFill>
                  <a:schemeClr val="tx1"/>
                </a:solidFill>
              </a:rPr>
            </a:br>
            <a:r>
              <a:rPr lang="en-US" altLang="ja-JP" sz="4000" b="1" dirty="0" smtClean="0">
                <a:solidFill>
                  <a:schemeClr val="tx1"/>
                </a:solidFill>
              </a:rPr>
              <a:t>Opening Address</a:t>
            </a:r>
            <a:br>
              <a:rPr lang="en-US" altLang="ja-JP" sz="4000" b="1" dirty="0" smtClean="0">
                <a:solidFill>
                  <a:schemeClr val="tx1"/>
                </a:solidFill>
              </a:rPr>
            </a:br>
            <a:r>
              <a:rPr lang="en-US" altLang="ja-JP" sz="4000" b="1" dirty="0" smtClean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962400"/>
            <a:ext cx="7772400" cy="2057400"/>
          </a:xfrm>
        </p:spPr>
        <p:txBody>
          <a:bodyPr/>
          <a:lstStyle/>
          <a:p>
            <a:pPr marL="533400" indent="-533400"/>
            <a:r>
              <a:rPr kumimoji="0" lang="en-US" altLang="ja-JP" sz="2400" b="1" dirty="0" smtClean="0">
                <a:solidFill>
                  <a:srgbClr val="0000FF"/>
                </a:solidFill>
              </a:rPr>
              <a:t>Akira Yamamoto</a:t>
            </a:r>
          </a:p>
          <a:p>
            <a:pPr marL="533400" indent="-533400"/>
            <a:r>
              <a:rPr kumimoji="0" lang="en-US" altLang="ja-JP" sz="2400" b="1" dirty="0" smtClean="0">
                <a:solidFill>
                  <a:srgbClr val="000000"/>
                </a:solidFill>
              </a:rPr>
              <a:t> </a:t>
            </a:r>
            <a:r>
              <a:rPr kumimoji="0" lang="en-US" altLang="ja-JP" sz="2000" b="1" dirty="0" smtClean="0">
                <a:solidFill>
                  <a:schemeClr val="tx1"/>
                </a:solidFill>
              </a:rPr>
              <a:t> KEK, ILC-GDE</a:t>
            </a:r>
          </a:p>
          <a:p>
            <a:pPr marL="533400" indent="-533400"/>
            <a:endParaRPr kumimoji="0" lang="en-US" altLang="ja-JP" sz="2000" b="1" dirty="0" smtClean="0">
              <a:solidFill>
                <a:schemeClr val="tx1"/>
              </a:solidFill>
            </a:endParaRPr>
          </a:p>
          <a:p>
            <a:pPr marL="533400" indent="-533400"/>
            <a:r>
              <a:rPr kumimoji="0" lang="en-US" altLang="ja-JP" sz="2000" b="1" dirty="0" smtClean="0">
                <a:solidFill>
                  <a:schemeClr val="tx1"/>
                </a:solidFill>
              </a:rPr>
              <a:t>To be reported the IPAC-2010 satellite workshop, Kyoto, </a:t>
            </a:r>
          </a:p>
          <a:p>
            <a:pPr marL="533400" indent="-533400"/>
            <a:r>
              <a:rPr kumimoji="0" lang="en-US" altLang="ja-JP" sz="2000" b="1" dirty="0" smtClean="0">
                <a:solidFill>
                  <a:schemeClr val="tx1"/>
                </a:solidFill>
              </a:rPr>
              <a:t>May 23, 2010 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9567863" y="-414338"/>
            <a:ext cx="1841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fontAlgn="ctr" hangingPunct="0"/>
            <a:endParaRPr kumimoji="0" lang="ja-JP" altLang="en-US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7380288" y="308133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fontAlgn="ctr" hangingPunct="0"/>
            <a:endParaRPr kumimoji="0" lang="ja-JP" altLang="en-US"/>
          </a:p>
        </p:txBody>
      </p:sp>
      <p:pic>
        <p:nvPicPr>
          <p:cNvPr id="9" name="図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76200"/>
            <a:ext cx="2286000" cy="5790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日付プレースホル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11" name="スライド番号プレースホル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60DB8F-0001-5C46-9B7E-15D6BDE5FA4E}" type="slidenum">
              <a:rPr lang="en-US" altLang="ja-JP" smtClean="0"/>
              <a:pPr>
                <a:defRPr/>
              </a:pPr>
              <a:t>2</a:t>
            </a:fld>
            <a:endParaRPr lang="en-US" altLang="ja-JP"/>
          </a:p>
        </p:txBody>
      </p:sp>
      <p:sp>
        <p:nvSpPr>
          <p:cNvPr id="12" name="フッター プレースホルダ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b="1" dirty="0" smtClean="0"/>
              <a:t>Acknowledgements</a:t>
            </a:r>
            <a:endParaRPr lang="ja-JP" altLang="en-US" b="1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sz="2400" i="1" dirty="0" smtClean="0">
                <a:solidFill>
                  <a:srgbClr val="3366FF"/>
                </a:solidFill>
              </a:rPr>
              <a:t>Many thanks for all the participants and assistants for the Satellite Workshop on </a:t>
            </a:r>
          </a:p>
          <a:p>
            <a:pPr lvl="1"/>
            <a:r>
              <a:rPr lang="en-US" altLang="ja-JP" sz="2000" dirty="0" smtClean="0"/>
              <a:t>“Superconducting RF Cavity Technology and Industrialization” </a:t>
            </a:r>
          </a:p>
          <a:p>
            <a:pPr lvl="2"/>
            <a:r>
              <a:rPr lang="en-US" altLang="ja-JP" sz="1600" dirty="0" smtClean="0"/>
              <a:t>Preparation started after the last PAC, Vancouver,  2009</a:t>
            </a:r>
          </a:p>
          <a:p>
            <a:endParaRPr lang="en-US" altLang="ja-JP" sz="2400" dirty="0" smtClean="0"/>
          </a:p>
          <a:p>
            <a:r>
              <a:rPr lang="en-US" altLang="ja-JP" sz="2400" i="1" dirty="0" smtClean="0">
                <a:solidFill>
                  <a:srgbClr val="3366FF"/>
                </a:solidFill>
              </a:rPr>
              <a:t>We welcome participants from laboratories and industries around the world:</a:t>
            </a:r>
          </a:p>
          <a:p>
            <a:pPr lvl="1"/>
            <a:r>
              <a:rPr lang="en-US" altLang="ja-JP" sz="2000" dirty="0" smtClean="0"/>
              <a:t>Laboratories:</a:t>
            </a:r>
          </a:p>
          <a:p>
            <a:pPr lvl="2"/>
            <a:r>
              <a:rPr lang="en-US" altLang="ja-JP" sz="1600" dirty="0" smtClean="0"/>
              <a:t>CERN, CEA/</a:t>
            </a:r>
            <a:r>
              <a:rPr lang="en-US" altLang="ja-JP" sz="1600" dirty="0" err="1" smtClean="0"/>
              <a:t>Saclay</a:t>
            </a:r>
            <a:r>
              <a:rPr lang="en-US" altLang="ja-JP" sz="1600" dirty="0" smtClean="0"/>
              <a:t>, DESY, INFN, FNAL, </a:t>
            </a:r>
            <a:r>
              <a:rPr lang="en-US" altLang="ja-JP" sz="1600" dirty="0" err="1" smtClean="0"/>
              <a:t>JLab</a:t>
            </a:r>
            <a:r>
              <a:rPr lang="en-US" altLang="ja-JP" sz="1600" dirty="0" smtClean="0"/>
              <a:t>, KEK </a:t>
            </a:r>
          </a:p>
          <a:p>
            <a:pPr lvl="1"/>
            <a:r>
              <a:rPr lang="en-US" altLang="ja-JP" sz="2000" dirty="0" smtClean="0"/>
              <a:t>Industries:</a:t>
            </a:r>
          </a:p>
          <a:p>
            <a:pPr lvl="2"/>
            <a:r>
              <a:rPr lang="en-US" altLang="ja-JP" sz="1600" dirty="0" smtClean="0"/>
              <a:t>Babcock-</a:t>
            </a:r>
            <a:r>
              <a:rPr lang="en-US" altLang="ja-JP" sz="1600" dirty="0" err="1" smtClean="0"/>
              <a:t>Noell</a:t>
            </a:r>
            <a:r>
              <a:rPr lang="en-US" altLang="ja-JP" sz="1600" dirty="0" smtClean="0"/>
              <a:t>, RI, AES, MHI, Hitachi, Toshiba, Tokyo-</a:t>
            </a:r>
            <a:r>
              <a:rPr lang="en-US" altLang="ja-JP" sz="1600" dirty="0" err="1" smtClean="0"/>
              <a:t>Denkai</a:t>
            </a:r>
            <a:r>
              <a:rPr lang="en-US" altLang="ja-JP" sz="1600" dirty="0" smtClean="0"/>
              <a:t>, </a:t>
            </a:r>
            <a:r>
              <a:rPr lang="en-US" altLang="ja-JP" sz="1600" dirty="0" err="1" smtClean="0"/>
              <a:t>Heraeus</a:t>
            </a:r>
            <a:r>
              <a:rPr lang="en-US" altLang="ja-JP" sz="1600" dirty="0" smtClean="0"/>
              <a:t>, ATI </a:t>
            </a:r>
            <a:r>
              <a:rPr lang="en-US" altLang="ja-JP" sz="1600" dirty="0" err="1" smtClean="0"/>
              <a:t>Wah</a:t>
            </a:r>
            <a:r>
              <a:rPr lang="en-US" altLang="ja-JP" sz="1600" dirty="0" smtClean="0"/>
              <a:t>-Chang</a:t>
            </a:r>
          </a:p>
          <a:p>
            <a:pPr lvl="1"/>
            <a:r>
              <a:rPr lang="en-US" altLang="ja-JP" sz="2000" dirty="0" smtClean="0"/>
              <a:t>Associations:</a:t>
            </a:r>
          </a:p>
          <a:p>
            <a:pPr lvl="2"/>
            <a:r>
              <a:rPr lang="en-US" altLang="ja-JP" sz="1600" dirty="0" smtClean="0"/>
              <a:t>SPAFOA-US, AAA-Japan  </a:t>
            </a:r>
            <a:endParaRPr lang="ja-JP" altLang="en-US" sz="1600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dirty="0" smtClean="0"/>
              <a:t>A, Yamamoto, 10-05-23</a:t>
            </a: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26359-397B-D146-B043-A13A549AFB6A}" type="slidenum">
              <a:rPr lang="en-US" altLang="ja-JP" smtClean="0"/>
              <a:pPr>
                <a:defRPr/>
              </a:pPr>
              <a:t>3</a:t>
            </a:fld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b="1" dirty="0" smtClean="0"/>
              <a:t>Objectives of the Workshop</a:t>
            </a:r>
            <a:endParaRPr lang="ja-JP" altLang="en-US" b="1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To</a:t>
            </a:r>
            <a:r>
              <a:rPr lang="en-US" altLang="ja-JP" dirty="0" smtClean="0"/>
              <a:t> </a:t>
            </a:r>
            <a:r>
              <a:rPr lang="en-US" altLang="ja-JP" dirty="0" smtClean="0"/>
              <a:t>learn and discuss</a:t>
            </a:r>
          </a:p>
          <a:p>
            <a:pPr lvl="1"/>
            <a:r>
              <a:rPr lang="en-US" altLang="ja-JP" dirty="0" smtClean="0"/>
              <a:t>Experiences from International collaboration programs, </a:t>
            </a:r>
          </a:p>
          <a:p>
            <a:pPr lvl="1"/>
            <a:r>
              <a:rPr lang="en-US" altLang="ja-JP" dirty="0" smtClean="0"/>
              <a:t>Status of SCRF cavity development </a:t>
            </a:r>
          </a:p>
          <a:p>
            <a:pPr lvl="1"/>
            <a:r>
              <a:rPr lang="en-US" altLang="ja-JP" dirty="0" smtClean="0"/>
              <a:t>SCRF cavity development plans from laboratories</a:t>
            </a:r>
          </a:p>
          <a:p>
            <a:pPr lvl="1"/>
            <a:r>
              <a:rPr lang="en-US" altLang="ja-JP" dirty="0" smtClean="0"/>
              <a:t>Advices and/or proposals from industries, 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To find</a:t>
            </a:r>
          </a:p>
          <a:p>
            <a:pPr lvl="1"/>
            <a:r>
              <a:rPr lang="en-US" altLang="ja-JP" dirty="0" smtClean="0"/>
              <a:t>The optimum</a:t>
            </a:r>
            <a:r>
              <a:rPr lang="en-US" altLang="ja-JP" dirty="0" smtClean="0"/>
              <a:t> scheme </a:t>
            </a:r>
            <a:r>
              <a:rPr lang="en-US" altLang="ja-JP" dirty="0" smtClean="0"/>
              <a:t>for</a:t>
            </a:r>
            <a:r>
              <a:rPr lang="en-US" altLang="ja-JP" dirty="0" smtClean="0"/>
              <a:t> </a:t>
            </a:r>
            <a:r>
              <a:rPr lang="en-US" altLang="ja-JP" dirty="0" smtClean="0"/>
              <a:t>the cavity </a:t>
            </a:r>
            <a:r>
              <a:rPr lang="en-US" altLang="ja-JP" dirty="0" smtClean="0"/>
              <a:t>industrialization </a:t>
            </a:r>
            <a:r>
              <a:rPr lang="en-US" altLang="ja-JP" dirty="0" smtClean="0"/>
              <a:t>with </a:t>
            </a:r>
            <a:r>
              <a:rPr lang="en-US" altLang="ja-JP" dirty="0" smtClean="0"/>
              <a:t>the best </a:t>
            </a:r>
            <a:r>
              <a:rPr lang="en-US" altLang="ja-JP" u="sng" dirty="0" smtClean="0"/>
              <a:t>quality control </a:t>
            </a:r>
            <a:r>
              <a:rPr lang="en-US" altLang="ja-JP" dirty="0" smtClean="0"/>
              <a:t>and </a:t>
            </a:r>
            <a:r>
              <a:rPr lang="en-US" altLang="ja-JP" u="sng" dirty="0" smtClean="0"/>
              <a:t>cost-effective </a:t>
            </a:r>
            <a:r>
              <a:rPr lang="en-US" altLang="ja-JP" dirty="0" smtClean="0"/>
              <a:t>manufacturing for the </a:t>
            </a:r>
            <a:r>
              <a:rPr lang="en-US" altLang="ja-JP" dirty="0" smtClean="0"/>
              <a:t>ILC</a:t>
            </a:r>
            <a:r>
              <a:rPr lang="en-US" altLang="ja-JP" dirty="0" smtClean="0"/>
              <a:t>.</a:t>
            </a:r>
            <a:r>
              <a:rPr lang="en-US" altLang="ja-JP" dirty="0" smtClean="0"/>
              <a:t>  </a:t>
            </a:r>
            <a:endParaRPr lang="ja-JP" altLang="en-US" dirty="0" smtClean="0"/>
          </a:p>
          <a:p>
            <a:endParaRPr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dirty="0" smtClean="0"/>
              <a:t>A, Yamamoto, 10-05-23</a:t>
            </a: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 dirty="0" smtClean="0"/>
              <a:t>Cavity </a:t>
            </a:r>
            <a:r>
              <a:rPr lang="en-US" altLang="ja-JP" dirty="0" err="1" smtClean="0"/>
              <a:t>Industlialization</a:t>
            </a:r>
            <a:r>
              <a:rPr lang="en-US" altLang="ja-JP" dirty="0" smtClean="0"/>
              <a:t> WS</a:t>
            </a:r>
            <a:endParaRPr lang="en-US" altLang="ja-JP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26359-397B-D146-B043-A13A549AFB6A}" type="slidenum">
              <a:rPr lang="en-US" altLang="ja-JP" smtClean="0"/>
              <a:pPr>
                <a:defRPr/>
              </a:pPr>
              <a:t>4</a:t>
            </a:fld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タイトル 7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467600" cy="609600"/>
          </a:xfrm>
        </p:spPr>
        <p:txBody>
          <a:bodyPr/>
          <a:lstStyle/>
          <a:p>
            <a:r>
              <a:rPr kumimoji="0" lang="en-US" altLang="ja-JP" b="1" dirty="0" smtClean="0">
                <a:solidFill>
                  <a:srgbClr val="000090"/>
                </a:solidFill>
              </a:rPr>
              <a:t>SCRF-ML Technology Required</a:t>
            </a:r>
            <a:endParaRPr kumimoji="0" lang="ja-JP" altLang="en-US" b="1" dirty="0" smtClean="0">
              <a:solidFill>
                <a:srgbClr val="000090"/>
              </a:solidFill>
            </a:endParaRPr>
          </a:p>
        </p:txBody>
      </p:sp>
      <p:graphicFrame>
        <p:nvGraphicFramePr>
          <p:cNvPr id="10" name="コンテンツ プレースホルダ 9"/>
          <p:cNvGraphicFramePr>
            <a:graphicFrameLocks noGrp="1"/>
          </p:cNvGraphicFramePr>
          <p:nvPr>
            <p:ph sz="half" idx="2"/>
          </p:nvPr>
        </p:nvGraphicFramePr>
        <p:xfrm>
          <a:off x="381000" y="990600"/>
          <a:ext cx="4572000" cy="4460879"/>
        </p:xfrm>
        <a:graphic>
          <a:graphicData uri="http://schemas.openxmlformats.org/drawingml/2006/table">
            <a:tbl>
              <a:tblPr/>
              <a:tblGrid>
                <a:gridCol w="2678113"/>
                <a:gridCol w="1893887"/>
              </a:tblGrid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RDR</a:t>
                      </a: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 </a:t>
                      </a:r>
                      <a:r>
                        <a:rPr kumimoji="1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Parameters</a:t>
                      </a:r>
                      <a:endParaRPr kumimoji="1" lang="ja-JP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Value</a:t>
                      </a:r>
                      <a:endParaRPr kumimoji="1" lang="ja-JP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C.M.  Energy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500 GeV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Peak luminosity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2x10</a:t>
                      </a:r>
                      <a:r>
                        <a:rPr kumimoji="1" lang="en-US" altLang="ja-JP" sz="18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34</a:t>
                      </a: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 cm</a:t>
                      </a:r>
                      <a:r>
                        <a:rPr kumimoji="1" lang="en-US" altLang="ja-JP" sz="18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-2</a:t>
                      </a: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s</a:t>
                      </a:r>
                      <a:r>
                        <a:rPr kumimoji="1" lang="en-US" altLang="ja-JP" sz="1800" b="0" i="0" u="none" strike="noStrike" cap="none" normalizeH="0" baseline="3000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-1</a:t>
                      </a:r>
                      <a:endParaRPr kumimoji="1" lang="ja-JP" altLang="en-US" sz="1800" b="0" i="0" u="none" strike="noStrike" cap="none" normalizeH="0" baseline="3000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Beam Rep. rate</a:t>
                      </a:r>
                      <a:endParaRPr kumimoji="1" lang="ja-JP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5 Hz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Pulse time duration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1 ms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Average beam current </a:t>
                      </a:r>
                      <a:endParaRPr kumimoji="1" lang="ja-JP" altLang="en-US" sz="18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9 mA 　</a:t>
                      </a:r>
                      <a:r>
                        <a:rPr kumimoji="1" lang="en-US" altLang="ja-JP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514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(in pulse)</a:t>
                      </a:r>
                      <a:endParaRPr kumimoji="1" lang="ja-JP" altLang="en-US" sz="1400" b="0" i="0" u="none" strike="noStrike" cap="none" normalizeH="0" baseline="0">
                        <a:ln>
                          <a:noFill/>
                        </a:ln>
                        <a:solidFill>
                          <a:srgbClr val="000514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Av. field gradient</a:t>
                      </a:r>
                      <a:endParaRPr kumimoji="1" lang="ja-JP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31.5 MV/m</a:t>
                      </a:r>
                      <a:endParaRPr kumimoji="1" lang="ja-JP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# 9-cell cavity</a:t>
                      </a:r>
                      <a:endParaRPr kumimoji="1" lang="ja-JP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14,560</a:t>
                      </a:r>
                      <a:endParaRPr kumimoji="1" lang="ja-JP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# cryomodule</a:t>
                      </a:r>
                      <a:endParaRPr kumimoji="1" lang="ja-JP" altLang="en-US" sz="20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1,680</a:t>
                      </a:r>
                      <a:endParaRPr kumimoji="1" lang="ja-JP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FF6"/>
                    </a:solidFill>
                  </a:tcPr>
                </a:tc>
              </a:tr>
              <a:tr h="43973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# RF units</a:t>
                      </a:r>
                      <a:endParaRPr kumimoji="1" lang="ja-JP" alt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Palatino" pitchFamily="-108" charset="0"/>
                          <a:ea typeface="Osaka" pitchFamily="-108" charset="-128"/>
                          <a:cs typeface="Osaka" pitchFamily="-108" charset="-128"/>
                        </a:rPr>
                        <a:t>560</a:t>
                      </a:r>
                      <a:endParaRPr kumimoji="1" lang="ja-JP" alt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Palatino" pitchFamily="-108" charset="0"/>
                        <a:ea typeface="Osaka" pitchFamily="-108" charset="-128"/>
                        <a:cs typeface="Osaka" pitchFamily="-108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DEEC"/>
                    </a:solidFill>
                  </a:tcPr>
                </a:tc>
              </a:tr>
            </a:tbl>
          </a:graphicData>
        </a:graphic>
      </p:graphicFrame>
      <p:sp>
        <p:nvSpPr>
          <p:cNvPr id="25639" name="スライド番号プレースホル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2B317A-387A-A64A-8604-D8065BCF9A73}" type="slidenum"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5</a:t>
            </a:fld>
            <a:endParaRPr lang="en-US" altLang="ja-JP" smtClean="0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5640" name="日付プレースホルダ 10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A, Yamamoto, 10-05-23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5641" name="フッター プレースホルダ 1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Cavity Industlialization WS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5410200" y="4267200"/>
          <a:ext cx="3414713" cy="1828800"/>
        </p:xfrm>
        <a:graphic>
          <a:graphicData uri="http://schemas.openxmlformats.org/presentationml/2006/ole">
            <p:oleObj spid="_x0000_s25602" name="Word 文書" r:id="rId4" imgW="2679601" imgH="1435047" progId="Word.Document.12">
              <p:link updateAutomatic="1"/>
            </p:oleObj>
          </a:graphicData>
        </a:graphic>
      </p:graphicFrame>
      <p:pic>
        <p:nvPicPr>
          <p:cNvPr id="25642" name="図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76400" y="5562600"/>
            <a:ext cx="2406650" cy="609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643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86400" y="1447800"/>
            <a:ext cx="2971800" cy="2534426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sp>
        <p:nvSpPr>
          <p:cNvPr id="12" name="テキスト ボックス 11"/>
          <p:cNvSpPr txBox="1"/>
          <p:nvPr/>
        </p:nvSpPr>
        <p:spPr>
          <a:xfrm>
            <a:off x="5715000" y="914400"/>
            <a:ext cx="2590222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2400" b="1" dirty="0" smtClean="0">
                <a:solidFill>
                  <a:srgbClr val="3366FF"/>
                </a:solidFill>
              </a:rPr>
              <a:t>RDR</a:t>
            </a:r>
            <a:r>
              <a:rPr kumimoji="1" lang="en-US" altLang="ja-JP" sz="2400" dirty="0" smtClean="0"/>
              <a:t>  </a:t>
            </a:r>
            <a:r>
              <a:rPr kumimoji="1" lang="ja-JP" altLang="en-US" sz="2400" dirty="0" smtClean="0">
                <a:sym typeface="Wingdings"/>
              </a:rPr>
              <a:t></a:t>
            </a:r>
            <a:r>
              <a:rPr kumimoji="1" lang="en-US" altLang="ja-JP" sz="2400" dirty="0" smtClean="0"/>
              <a:t>  </a:t>
            </a:r>
            <a:r>
              <a:rPr kumimoji="1" lang="en-US" altLang="ja-JP" sz="2400" b="1" dirty="0" smtClean="0"/>
              <a:t>SB2009</a:t>
            </a:r>
            <a:endParaRPr kumimoji="1" lang="ja-JP" altLang="en-U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0"/>
            <a:ext cx="7315200" cy="762000"/>
          </a:xfrm>
        </p:spPr>
        <p:txBody>
          <a:bodyPr/>
          <a:lstStyle/>
          <a:p>
            <a:r>
              <a:rPr lang="en-US" altLang="ja-JP" sz="4300" b="1">
                <a:solidFill>
                  <a:srgbClr val="000090"/>
                </a:solidFill>
                <a:latin typeface="Century Gothic" pitchFamily="-112" charset="0"/>
                <a:ea typeface="Century Gothic" pitchFamily="-112" charset="0"/>
                <a:cs typeface="Century Gothic" pitchFamily="-112" charset="0"/>
              </a:rPr>
              <a:t>Global Plan for SCRF R&amp;D</a:t>
            </a:r>
            <a:endParaRPr lang="en-US" altLang="ja-JP" sz="3200" b="1">
              <a:solidFill>
                <a:srgbClr val="000090"/>
              </a:solidFill>
              <a:latin typeface="Century Gothic" pitchFamily="-112" charset="0"/>
              <a:ea typeface="Century Gothic" pitchFamily="-112" charset="0"/>
              <a:cs typeface="Century Gothic" pitchFamily="-112" charset="0"/>
            </a:endParaRPr>
          </a:p>
        </p:txBody>
      </p:sp>
      <p:graphicFrame>
        <p:nvGraphicFramePr>
          <p:cNvPr id="91139" name="Group 3"/>
          <p:cNvGraphicFramePr>
            <a:graphicFrameLocks noGrp="1"/>
          </p:cNvGraphicFramePr>
          <p:nvPr/>
        </p:nvGraphicFramePr>
        <p:xfrm>
          <a:off x="708025" y="1447800"/>
          <a:ext cx="8207375" cy="4184714"/>
        </p:xfrm>
        <a:graphic>
          <a:graphicData uri="http://schemas.openxmlformats.org/drawingml/2006/table">
            <a:tbl>
              <a:tblPr/>
              <a:tblGrid>
                <a:gridCol w="2722563"/>
                <a:gridCol w="473075"/>
                <a:gridCol w="579437"/>
                <a:gridCol w="444500"/>
                <a:gridCol w="458788"/>
                <a:gridCol w="498475"/>
                <a:gridCol w="438150"/>
                <a:gridCol w="587375"/>
                <a:gridCol w="1012825"/>
                <a:gridCol w="992187"/>
              </a:tblGrid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Year</a:t>
                      </a:r>
                      <a:endParaRPr kumimoji="0" lang="en-US" altLang="ja-JP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0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2008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2009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2010</a:t>
                      </a:r>
                      <a:endParaRPr kumimoji="0" lang="en-US" altLang="ja-JP" sz="1600" b="1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Phase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TDP-1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FF"/>
                        </a:gs>
                        <a:gs pos="100000">
                          <a:srgbClr val="3366FF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TDP-2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366FF"/>
                        </a:gs>
                        <a:gs pos="100000">
                          <a:srgbClr val="000090"/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Cavity Gradient in v. test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to reach 35 MV/m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 </a:t>
                      </a:r>
                      <a:r>
                        <a:rPr kumimoji="0" lang="ja-JP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  <a:sym typeface="Wingdings" pitchFamily="-107" charset="2"/>
                        </a:rPr>
                        <a:t></a:t>
                      </a:r>
                      <a:r>
                        <a:rPr kumimoji="0" lang="en-US" alt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 </a:t>
                      </a:r>
                      <a:r>
                        <a:rPr kumimoji="0" lang="en-US" alt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Yield </a:t>
                      </a:r>
                      <a:r>
                        <a:rPr kumimoji="0" lang="en-US" alt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50%</a:t>
                      </a:r>
                      <a:endParaRPr kumimoji="0" lang="en-US" altLang="ja-JP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FF">
                            <a:alpha val="50999"/>
                          </a:srgbClr>
                        </a:gs>
                        <a:gs pos="2000">
                          <a:srgbClr val="FFFFFF">
                            <a:alpha val="50999"/>
                          </a:srgbClr>
                        </a:gs>
                        <a:gs pos="100000">
                          <a:srgbClr val="FFFF00">
                            <a:alpha val="50999"/>
                          </a:srgbClr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  <a:sym typeface="Wingdings" pitchFamily="-107" charset="2"/>
                        </a:rPr>
                        <a:t></a:t>
                      </a:r>
                      <a:r>
                        <a:rPr kumimoji="0" lang="en-US" altLang="ja-JP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 </a:t>
                      </a:r>
                      <a:r>
                        <a:rPr kumimoji="0" lang="en-US" alt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Yield</a:t>
                      </a:r>
                      <a:r>
                        <a:rPr kumimoji="0" lang="en-US" altLang="ja-JP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 </a:t>
                      </a:r>
                      <a:r>
                        <a:rPr kumimoji="0" lang="en-US" altLang="ja-JP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 90%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00">
                            <a:alpha val="62000"/>
                          </a:srgbClr>
                        </a:gs>
                        <a:gs pos="999">
                          <a:srgbClr val="FFFF00">
                            <a:alpha val="62000"/>
                          </a:srgbClr>
                        </a:gs>
                        <a:gs pos="100000">
                          <a:srgbClr val="FF6600">
                            <a:alpha val="62000"/>
                          </a:srgbClr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Cavity-string  to reach 31.5 MV/m, with one-cryomodule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Global effort for string assembly and test</a:t>
                      </a:r>
                      <a:endParaRPr kumimoji="0" lang="en-US" altLang="ja-JP" sz="2400" b="1" i="0" u="none" strike="noStrike" cap="none" normalizeH="0" baseline="0">
                        <a:ln>
                          <a:noFill/>
                        </a:ln>
                        <a:solidFill>
                          <a:srgbClr val="000090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(DESY, FNAL, INFN, KEK)</a:t>
                      </a:r>
                      <a:endParaRPr kumimoji="0" lang="en-US" altLang="ja-JP" sz="1100" b="1" i="0" u="none" strike="noStrike" cap="none" normalizeH="0" baseline="0">
                        <a:ln>
                          <a:noFill/>
                        </a:ln>
                        <a:solidFill>
                          <a:srgbClr val="660066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695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System Test with beam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acceleration   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ja-JP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90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FLASH (DESY) , NML (FNAL)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       STF2 (KEK, </a:t>
                      </a:r>
                      <a:r>
                        <a:rPr kumimoji="0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test start in 2013</a:t>
                      </a:r>
                      <a:r>
                        <a:rPr kumimoji="0" lang="en-US" altLang="ja-JP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-107" charset="0"/>
                          <a:ea typeface="Arial Unicode MS" pitchFamily="-107" charset="0"/>
                          <a:cs typeface="Arial Unicode MS" pitchFamily="-107" charset="0"/>
                        </a:rPr>
                        <a:t>Preparation for Industrialization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90"/>
                        </a:solidFill>
                        <a:effectLst/>
                        <a:latin typeface="Arial" pitchFamily="-107" charset="0"/>
                        <a:ea typeface="Arial Unicode MS" pitchFamily="-107" charset="0"/>
                        <a:cs typeface="Arial Unicode MS" pitchFamily="-107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0"/>
                          </a:solidFill>
                          <a:effectLst/>
                          <a:latin typeface="Calibri" pitchFamily="-107" charset="0"/>
                          <a:ea typeface="ＭＳ Ｐゴシック" pitchFamily="-107" charset="-128"/>
                          <a:cs typeface="ＭＳ Ｐゴシック" pitchFamily="-107" charset="-128"/>
                        </a:rPr>
                        <a:t>Production Technology R&amp;D   </a:t>
                      </a:r>
                      <a:endParaRPr kumimoji="1" lang="ja-JP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0"/>
                        </a:solidFill>
                        <a:effectLst/>
                        <a:latin typeface="Calibri" pitchFamily="-107" charset="0"/>
                        <a:ea typeface="ＭＳ Ｐゴシック" pitchFamily="-107" charset="-128"/>
                        <a:cs typeface="ＭＳ Ｐゴシック" pitchFamily="-107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FFFFFF">
                            <a:alpha val="81000"/>
                          </a:srgbClr>
                        </a:gs>
                        <a:gs pos="92000">
                          <a:srgbClr val="3366FF">
                            <a:alpha val="81000"/>
                          </a:srgbClr>
                        </a:gs>
                        <a:gs pos="100000">
                          <a:srgbClr val="3366FF">
                            <a:alpha val="81000"/>
                          </a:srgbClr>
                        </a:gs>
                      </a:gsLst>
                      <a:lin ang="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744" name="日付プレースホルダ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ja-JP" dirty="0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A, Yamamoto, 10-05-23</a:t>
            </a:r>
            <a:endParaRPr lang="en-US" altLang="ja-JP" dirty="0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9745" name="スライド番号プレースホルダ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5E1293-8AB0-C94F-82E6-C341390626ED}" type="slidenum">
              <a:rPr lang="en-US" altLang="ja-JP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6</a:t>
            </a:fld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9746" name="フッター プレースホルダ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Cavity Industlialization WS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29747" name="正方形/長方形 6"/>
          <p:cNvSpPr>
            <a:spLocks noChangeArrowheads="1"/>
          </p:cNvSpPr>
          <p:nvPr/>
        </p:nvSpPr>
        <p:spPr bwMode="auto">
          <a:xfrm>
            <a:off x="8382000" y="0"/>
            <a:ext cx="762000" cy="685800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29748" name="山形 8"/>
          <p:cNvSpPr>
            <a:spLocks noChangeArrowheads="1"/>
          </p:cNvSpPr>
          <p:nvPr/>
        </p:nvSpPr>
        <p:spPr bwMode="auto">
          <a:xfrm>
            <a:off x="152400" y="5105400"/>
            <a:ext cx="533400" cy="304800"/>
          </a:xfrm>
          <a:prstGeom prst="chevron">
            <a:avLst>
              <a:gd name="adj" fmla="val 49997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eaLnBrk="0" fontAlgn="ctr" hangingPunct="0"/>
            <a:endParaRPr kumimoji="0" lang="ja-JP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A Model for Industrialization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81000" y="990600"/>
            <a:ext cx="8077200" cy="5334000"/>
          </a:xfrm>
        </p:spPr>
        <p:txBody>
          <a:bodyPr/>
          <a:lstStyle/>
          <a:p>
            <a:r>
              <a:rPr lang="en-US" altLang="ja-JP" dirty="0" smtClean="0"/>
              <a:t>Total numbers of SCRF 9-cell cavities required for </a:t>
            </a:r>
            <a:r>
              <a:rPr lang="en-US" altLang="ja-JP" dirty="0" smtClean="0"/>
              <a:t>ILC  </a:t>
            </a:r>
            <a:r>
              <a:rPr lang="en-US" altLang="ja-JP" dirty="0" smtClean="0"/>
              <a:t>(</a:t>
            </a:r>
            <a:r>
              <a:rPr lang="en-US" altLang="ja-JP" dirty="0" smtClean="0"/>
              <a:t>Main </a:t>
            </a:r>
            <a:r>
              <a:rPr lang="en-US" altLang="ja-JP" dirty="0" err="1" smtClean="0"/>
              <a:t>Linac</a:t>
            </a:r>
            <a:r>
              <a:rPr lang="en-US" altLang="ja-JP" dirty="0" smtClean="0"/>
              <a:t> +Damping Ring </a:t>
            </a:r>
            <a:r>
              <a:rPr lang="en-US" altLang="ja-JP" dirty="0" smtClean="0"/>
              <a:t>+ others) </a:t>
            </a:r>
          </a:p>
          <a:p>
            <a:pPr lvl="1"/>
            <a:r>
              <a:rPr lang="en-US" altLang="ja-JP" dirty="0" smtClean="0">
                <a:solidFill>
                  <a:srgbClr val="3366FF"/>
                </a:solidFill>
              </a:rPr>
              <a:t>15,764</a:t>
            </a:r>
          </a:p>
          <a:p>
            <a:r>
              <a:rPr lang="en-US" altLang="ja-JP" dirty="0" smtClean="0"/>
              <a:t>A model for 9-cell cavity productions </a:t>
            </a:r>
          </a:p>
          <a:p>
            <a:pPr lvl="1"/>
            <a:r>
              <a:rPr lang="en-US" altLang="ja-JP" dirty="0" smtClean="0">
                <a:sym typeface="Wingdings"/>
              </a:rPr>
              <a:t>15,764 + spare + production back-up (~ 10%)</a:t>
            </a:r>
          </a:p>
          <a:p>
            <a:pPr lvl="1"/>
            <a:r>
              <a:rPr lang="ja-JP" altLang="en-US" dirty="0" smtClean="0">
                <a:sym typeface="Wingdings"/>
              </a:rPr>
              <a:t></a:t>
            </a:r>
            <a:r>
              <a:rPr lang="en-US" altLang="ja-JP" dirty="0" smtClean="0">
                <a:sym typeface="Wingdings"/>
              </a:rPr>
              <a:t> </a:t>
            </a:r>
            <a:r>
              <a:rPr lang="en-US" altLang="ja-JP" dirty="0" smtClean="0">
                <a:solidFill>
                  <a:srgbClr val="3366FF"/>
                </a:solidFill>
                <a:sym typeface="Wingdings"/>
              </a:rPr>
              <a:t>~ 18,000  </a:t>
            </a:r>
            <a:r>
              <a:rPr lang="en-US" altLang="ja-JP" dirty="0" smtClean="0">
                <a:sym typeface="Wingdings"/>
              </a:rPr>
              <a:t>cavities / </a:t>
            </a:r>
            <a:r>
              <a:rPr lang="en-US" altLang="ja-JP" dirty="0" smtClean="0">
                <a:solidFill>
                  <a:srgbClr val="3366FF"/>
                </a:solidFill>
                <a:sym typeface="Wingdings"/>
              </a:rPr>
              <a:t>4~ 5 </a:t>
            </a:r>
            <a:r>
              <a:rPr lang="en-US" altLang="ja-JP" dirty="0" smtClean="0">
                <a:sym typeface="Wingdings"/>
              </a:rPr>
              <a:t>years</a:t>
            </a:r>
          </a:p>
          <a:p>
            <a:r>
              <a:rPr lang="en-US" altLang="ja-JP" dirty="0" smtClean="0">
                <a:sym typeface="Wingdings"/>
              </a:rPr>
              <a:t>Possible models for manufacturing</a:t>
            </a:r>
          </a:p>
          <a:p>
            <a:pPr lvl="1"/>
            <a:r>
              <a:rPr lang="en-US" altLang="ja-JP" dirty="0" smtClean="0">
                <a:sym typeface="Wingdings"/>
              </a:rPr>
              <a:t>Single consortium/vendor</a:t>
            </a:r>
          </a:p>
          <a:p>
            <a:pPr lvl="1"/>
            <a:r>
              <a:rPr lang="en-US" altLang="ja-JP" dirty="0" smtClean="0">
                <a:sym typeface="Wingdings"/>
              </a:rPr>
              <a:t>Three regional consortiums/vendors </a:t>
            </a:r>
          </a:p>
          <a:p>
            <a:pPr lvl="1"/>
            <a:r>
              <a:rPr lang="en-US" altLang="ja-JP" dirty="0" smtClean="0">
                <a:sym typeface="Wingdings"/>
              </a:rPr>
              <a:t>Six (or more) consortiums/vendors	</a:t>
            </a:r>
          </a:p>
          <a:p>
            <a:pPr lvl="2"/>
            <a:r>
              <a:rPr lang="en-US" altLang="ja-JP" b="1" dirty="0" smtClean="0">
                <a:solidFill>
                  <a:srgbClr val="3366FF"/>
                </a:solidFill>
                <a:sym typeface="Wingdings"/>
              </a:rPr>
              <a:t>&lt; 3,000 &gt; </a:t>
            </a:r>
            <a:r>
              <a:rPr lang="en-US" altLang="ja-JP" dirty="0" smtClean="0">
                <a:sym typeface="Wingdings"/>
              </a:rPr>
              <a:t>cavities / vendor</a:t>
            </a:r>
          </a:p>
          <a:p>
            <a:pPr lvl="2"/>
            <a:r>
              <a:rPr lang="en-US" altLang="ja-JP" b="1" dirty="0" smtClean="0">
                <a:solidFill>
                  <a:srgbClr val="3366FF"/>
                </a:solidFill>
                <a:sym typeface="Wingdings"/>
              </a:rPr>
              <a:t>&lt; 3 &gt; </a:t>
            </a:r>
            <a:r>
              <a:rPr lang="en-US" altLang="ja-JP" dirty="0" smtClean="0">
                <a:sym typeface="Wingdings"/>
              </a:rPr>
              <a:t>cavities / day / vendor  (assuming 5 yrs &amp; 200 days/yr)</a:t>
            </a:r>
          </a:p>
          <a:p>
            <a:pPr lvl="1"/>
            <a:endParaRPr lang="en-US" altLang="ja-JP" dirty="0" smtClean="0">
              <a:sym typeface="Wingdings"/>
            </a:endParaRP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26359-397B-D146-B043-A13A549AFB6A}" type="slidenum">
              <a:rPr lang="en-US" altLang="ja-JP" smtClean="0"/>
              <a:pPr>
                <a:defRPr/>
              </a:pPr>
              <a:t>7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タイトル 1"/>
          <p:cNvSpPr>
            <a:spLocks noGrp="1"/>
          </p:cNvSpPr>
          <p:nvPr>
            <p:ph type="title"/>
          </p:nvPr>
        </p:nvSpPr>
        <p:spPr>
          <a:xfrm>
            <a:off x="1371600" y="76200"/>
            <a:ext cx="7086600" cy="914400"/>
          </a:xfrm>
        </p:spPr>
        <p:txBody>
          <a:bodyPr/>
          <a:lstStyle/>
          <a:p>
            <a:r>
              <a:rPr lang="en-US" altLang="ja-JP" b="1" dirty="0" smtClean="0">
                <a:ea typeface="ＭＳ Ｐゴシック" pitchFamily="-112" charset="-128"/>
                <a:cs typeface="ＭＳ Ｐゴシック" pitchFamily="-112" charset="-128"/>
              </a:rPr>
              <a:t>Industrialization Models</a:t>
            </a:r>
            <a:endParaRPr lang="ja-JP" altLang="en-US" b="1" dirty="0"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7168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838200"/>
            <a:ext cx="8153400" cy="1524000"/>
          </a:xfrm>
        </p:spPr>
        <p:txBody>
          <a:bodyPr/>
          <a:lstStyle/>
          <a:p>
            <a:r>
              <a:rPr lang="en-US" altLang="ja-JP" sz="2400" dirty="0">
                <a:ea typeface="ＭＳ Ｐゴシック" pitchFamily="-112" charset="-128"/>
                <a:cs typeface="ＭＳ Ｐゴシック" pitchFamily="-112" charset="-128"/>
              </a:rPr>
              <a:t>Global</a:t>
            </a:r>
            <a:r>
              <a:rPr lang="en-US" altLang="ja-JP" sz="2400" dirty="0" smtClean="0">
                <a:ea typeface="ＭＳ Ｐゴシック" pitchFamily="-112" charset="-128"/>
                <a:cs typeface="ＭＳ Ｐゴシック" pitchFamily="-112" charset="-128"/>
              </a:rPr>
              <a:t> Vendors/Consortiums/Laboratories</a:t>
            </a:r>
          </a:p>
          <a:p>
            <a:pPr lvl="1"/>
            <a:r>
              <a:rPr lang="en-US" altLang="ja-JP" sz="1800" dirty="0"/>
              <a:t>Research Instruments (ACCEL) and </a:t>
            </a:r>
            <a:r>
              <a:rPr lang="en-US" altLang="ja-JP" sz="1800" dirty="0" err="1"/>
              <a:t>Zanon</a:t>
            </a:r>
            <a:r>
              <a:rPr lang="en-US" altLang="ja-JP" sz="1800" dirty="0"/>
              <a:t> in Europe</a:t>
            </a:r>
          </a:p>
          <a:p>
            <a:pPr lvl="1"/>
            <a:r>
              <a:rPr lang="en-US" altLang="ja-JP" sz="1800" dirty="0"/>
              <a:t>AES, </a:t>
            </a:r>
            <a:r>
              <a:rPr lang="en-US" altLang="ja-JP" sz="1800" dirty="0" err="1" smtClean="0"/>
              <a:t>Niowave</a:t>
            </a:r>
            <a:r>
              <a:rPr lang="en-US" altLang="ja-JP" sz="1800" dirty="0" smtClean="0"/>
              <a:t>/Roark, and PAVAC </a:t>
            </a:r>
            <a:r>
              <a:rPr lang="en-US" altLang="ja-JP" sz="1800" dirty="0"/>
              <a:t>in Americas</a:t>
            </a:r>
          </a:p>
          <a:p>
            <a:pPr lvl="1"/>
            <a:r>
              <a:rPr lang="en-US" altLang="ja-JP" sz="1800" dirty="0"/>
              <a:t>MHI, </a:t>
            </a:r>
            <a:r>
              <a:rPr lang="en-US" altLang="ja-JP" sz="1800" dirty="0">
                <a:solidFill>
                  <a:schemeClr val="tx1"/>
                </a:solidFill>
              </a:rPr>
              <a:t>(Hitachi, </a:t>
            </a:r>
            <a:r>
              <a:rPr lang="en-US" altLang="ja-JP" sz="1800" dirty="0" smtClean="0">
                <a:solidFill>
                  <a:schemeClr val="tx1"/>
                </a:solidFill>
              </a:rPr>
              <a:t>Toshiba, and others ) </a:t>
            </a:r>
            <a:r>
              <a:rPr lang="en-US" altLang="ja-JP" sz="1800" dirty="0"/>
              <a:t>in Asia</a:t>
            </a:r>
          </a:p>
          <a:p>
            <a:endParaRPr lang="en-US" altLang="ja-JP" sz="2400" dirty="0">
              <a:ea typeface="ＭＳ Ｐゴシック" pitchFamily="-112" charset="-128"/>
              <a:cs typeface="ＭＳ Ｐゴシック" pitchFamily="-112" charset="-128"/>
            </a:endParaRPr>
          </a:p>
          <a:p>
            <a:endParaRPr lang="en-US" altLang="ja-JP" sz="2400" dirty="0">
              <a:ea typeface="ＭＳ Ｐゴシック" pitchFamily="-112" charset="-128"/>
              <a:cs typeface="ＭＳ Ｐゴシック" pitchFamily="-112" charset="-128"/>
            </a:endParaRPr>
          </a:p>
          <a:p>
            <a:endParaRPr lang="en-US" altLang="ja-JP" sz="2400" dirty="0">
              <a:ea typeface="ＭＳ Ｐゴシック" pitchFamily="-112" charset="-128"/>
              <a:cs typeface="ＭＳ Ｐゴシック" pitchFamily="-112" charset="-128"/>
            </a:endParaRPr>
          </a:p>
          <a:p>
            <a:endParaRPr lang="en-US" altLang="ja-JP" sz="2400" dirty="0">
              <a:ea typeface="ＭＳ Ｐゴシック" pitchFamily="-112" charset="-128"/>
              <a:cs typeface="ＭＳ Ｐゴシック" pitchFamily="-112" charset="-128"/>
            </a:endParaRPr>
          </a:p>
          <a:p>
            <a:pPr>
              <a:buFontTx/>
              <a:buNone/>
            </a:pPr>
            <a:endParaRPr lang="en-US" altLang="ja-JP" sz="2400" dirty="0">
              <a:ea typeface="ＭＳ Ｐゴシック" pitchFamily="-112" charset="-128"/>
              <a:cs typeface="ＭＳ Ｐゴシック" pitchFamily="-112" charset="-128"/>
            </a:endParaRPr>
          </a:p>
          <a:p>
            <a:endParaRPr lang="en-US" altLang="ja-JP" sz="2400" dirty="0" smtClean="0">
              <a:ea typeface="ＭＳ Ｐゴシック" pitchFamily="-112" charset="-128"/>
              <a:cs typeface="ＭＳ Ｐゴシック" pitchFamily="-112" charset="-128"/>
            </a:endParaRPr>
          </a:p>
          <a:p>
            <a:endParaRPr lang="en-US" altLang="ja-JP" sz="2400" dirty="0">
              <a:ea typeface="ＭＳ Ｐゴシック" pitchFamily="-112" charset="-128"/>
              <a:cs typeface="ＭＳ Ｐゴシック" pitchFamily="-112" charset="-128"/>
            </a:endParaRPr>
          </a:p>
        </p:txBody>
      </p:sp>
      <p:sp>
        <p:nvSpPr>
          <p:cNvPr id="71684" name="日付プレースホルダ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A, Yamamoto, 10-05-23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71685" name="フッター プレースホルダ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Cavity Industlialization WS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71686" name="スライド番号プレースホル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0B82F1-05A0-4A45-A1EE-1319CC54366B}" type="slidenum">
              <a:rPr lang="en-US" altLang="ja-JP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8</a:t>
            </a:fld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/>
        </p:nvGraphicFramePr>
        <p:xfrm>
          <a:off x="381001" y="2438400"/>
          <a:ext cx="8305798" cy="3790949"/>
        </p:xfrm>
        <a:graphic>
          <a:graphicData uri="http://schemas.openxmlformats.org/drawingml/2006/table">
            <a:tbl>
              <a:tblPr/>
              <a:tblGrid>
                <a:gridCol w="914399"/>
                <a:gridCol w="1828800"/>
                <a:gridCol w="1219200"/>
                <a:gridCol w="1600200"/>
                <a:gridCol w="2743199"/>
              </a:tblGrid>
              <a:tr h="371475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 </a:t>
                      </a:r>
                      <a:r>
                        <a:rPr kumimoji="0" lang="en-GB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Production </a:t>
                      </a:r>
                      <a:r>
                        <a:rPr kumimoji="0" lang="en-GB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Models</a:t>
                      </a:r>
                      <a:r>
                        <a:rPr kumimoji="0" lang="en-GB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 and Rate of SCRF Cavities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Project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# of Cavities assumed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# of Vendors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Production period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(years) 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Production Rate: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(Cavities/day/vendor)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(at </a:t>
                      </a: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200 ~ 250  </a:t>
                      </a: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work-days/yr)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SNS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~ 110</a:t>
                      </a: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 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(including +20%)</a:t>
                      </a:r>
                      <a:endParaRPr kumimoji="0" lang="en-GB" altLang="ja-JP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0.2 ~0.15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XFEL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(~640)</a:t>
                      </a: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9966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(2)</a:t>
                      </a: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9966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(3)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(3) </a:t>
                      </a: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339966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9966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(1.1 ~ 0.85)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(0.55 ~ 0.43)</a:t>
                      </a: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  <a:sym typeface="Symbol" pitchFamily="-112" charset="2"/>
                        </a:rPr>
                        <a:t>ILC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(~ 18,000)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(including +10%)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(3)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(6) 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(5)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(5)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</a:rPr>
                        <a:t>(5) </a:t>
                      </a:r>
                      <a:endParaRPr kumimoji="0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3366FF"/>
                        </a:solidFill>
                        <a:effectLst/>
                        <a:latin typeface="Arial" pitchFamily="-112" charset="0"/>
                        <a:ea typeface="Arial Unicode MS" pitchFamily="-112" charset="0"/>
                        <a:cs typeface="Arial Unicode MS" pitchFamily="-112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  <a:sym typeface="Wingdings"/>
                        </a:rPr>
                        <a:t>(18 ~ 14.4)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  <a:sym typeface="Wingdings"/>
                        </a:rPr>
                        <a:t>(6 ~ 4.8)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ja-JP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-112" charset="0"/>
                          <a:ea typeface="Arial Unicode MS" pitchFamily="-112" charset="0"/>
                          <a:cs typeface="Arial Unicode MS" pitchFamily="-112" charset="0"/>
                          <a:sym typeface="Wingdings"/>
                        </a:rPr>
                        <a:t>(3 ~ 2.4)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タイトル 1"/>
          <p:cNvSpPr>
            <a:spLocks noGrp="1"/>
          </p:cNvSpPr>
          <p:nvPr>
            <p:ph type="title"/>
          </p:nvPr>
        </p:nvSpPr>
        <p:spPr>
          <a:xfrm>
            <a:off x="1130300" y="23813"/>
            <a:ext cx="8013700" cy="950912"/>
          </a:xfrm>
        </p:spPr>
        <p:txBody>
          <a:bodyPr/>
          <a:lstStyle/>
          <a:p>
            <a:r>
              <a:rPr kumimoji="0" lang="en-US" altLang="ja-JP" sz="3200" b="1" dirty="0" smtClean="0"/>
              <a:t>Prepare for ILC-scale Industrialization </a:t>
            </a:r>
            <a:endParaRPr kumimoji="0" lang="ja-JP" altLang="en-US" sz="3200" b="1" dirty="0" smtClean="0"/>
          </a:p>
        </p:txBody>
      </p:sp>
      <p:sp>
        <p:nvSpPr>
          <p:cNvPr id="81923" name="コンテンツ プレースホルダ 2"/>
          <p:cNvSpPr>
            <a:spLocks noGrp="1"/>
          </p:cNvSpPr>
          <p:nvPr>
            <p:ph idx="1"/>
          </p:nvPr>
        </p:nvSpPr>
        <p:spPr>
          <a:xfrm>
            <a:off x="247650" y="1074738"/>
            <a:ext cx="8675688" cy="50609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kumimoji="0" lang="en-US" altLang="ja-JP" dirty="0" smtClean="0">
                <a:solidFill>
                  <a:srgbClr val="3366FF"/>
                </a:solidFill>
              </a:rPr>
              <a:t>Learn from previous efforts </a:t>
            </a:r>
            <a:r>
              <a:rPr kumimoji="0" lang="en-US" altLang="ja-JP" dirty="0" smtClean="0"/>
              <a:t>and current status:</a:t>
            </a:r>
          </a:p>
          <a:p>
            <a:pPr lvl="1">
              <a:lnSpc>
                <a:spcPct val="90000"/>
              </a:lnSpc>
            </a:pPr>
            <a:r>
              <a:rPr lang="en-US" altLang="ja-JP" b="0" dirty="0" smtClean="0">
                <a:solidFill>
                  <a:srgbClr val="000090"/>
                </a:solidFill>
              </a:rPr>
              <a:t>Industrialization study for TESLA  (1990’s)</a:t>
            </a:r>
          </a:p>
          <a:p>
            <a:pPr lvl="1">
              <a:lnSpc>
                <a:spcPct val="90000"/>
              </a:lnSpc>
            </a:pPr>
            <a:r>
              <a:rPr lang="en-US" altLang="ja-JP" b="0" dirty="0" smtClean="0">
                <a:solidFill>
                  <a:srgbClr val="000090"/>
                </a:solidFill>
              </a:rPr>
              <a:t>Recent R&amp;D progress (in ~ 10 years)</a:t>
            </a:r>
          </a:p>
          <a:p>
            <a:pPr lvl="1">
              <a:lnSpc>
                <a:spcPct val="90000"/>
              </a:lnSpc>
            </a:pPr>
            <a:r>
              <a:rPr lang="en-US" altLang="ja-JP" b="0" dirty="0" smtClean="0">
                <a:solidFill>
                  <a:srgbClr val="000090"/>
                </a:solidFill>
              </a:rPr>
              <a:t>Current status in industries (in progress</a:t>
            </a:r>
            <a:r>
              <a:rPr lang="en-US" altLang="ja-JP" b="0" dirty="0" smtClean="0"/>
              <a:t>) </a:t>
            </a:r>
          </a:p>
          <a:p>
            <a:pPr>
              <a:lnSpc>
                <a:spcPct val="90000"/>
              </a:lnSpc>
            </a:pPr>
            <a:endParaRPr kumimoji="0" lang="en-US" altLang="ja-JP" dirty="0" smtClean="0"/>
          </a:p>
          <a:p>
            <a:pPr>
              <a:lnSpc>
                <a:spcPct val="90000"/>
              </a:lnSpc>
            </a:pPr>
            <a:r>
              <a:rPr kumimoji="0" lang="en-US" altLang="ja-JP" dirty="0" smtClean="0">
                <a:solidFill>
                  <a:srgbClr val="3366FF"/>
                </a:solidFill>
              </a:rPr>
              <a:t>Learn from industrialization of XFEL</a:t>
            </a:r>
            <a:r>
              <a:rPr kumimoji="0" lang="en-US" altLang="ja-JP" dirty="0" smtClean="0"/>
              <a:t> Project  </a:t>
            </a:r>
          </a:p>
          <a:p>
            <a:pPr>
              <a:lnSpc>
                <a:spcPct val="90000"/>
              </a:lnSpc>
            </a:pPr>
            <a:endParaRPr kumimoji="0" lang="en-US" altLang="ja-JP" sz="2600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</a:pPr>
            <a:r>
              <a:rPr lang="en-US" altLang="ja-JP" sz="2600" dirty="0" smtClean="0">
                <a:solidFill>
                  <a:srgbClr val="3366FF"/>
                </a:solidFill>
              </a:rPr>
              <a:t>Encourage </a:t>
            </a:r>
            <a:r>
              <a:rPr lang="en-US" altLang="ja-JP" sz="2600" dirty="0" smtClean="0">
                <a:solidFill>
                  <a:srgbClr val="3366FF"/>
                </a:solidFill>
              </a:rPr>
              <a:t>Laboratory / Industry </a:t>
            </a:r>
            <a:r>
              <a:rPr lang="en-US" altLang="ja-JP" sz="2600" dirty="0" smtClean="0">
                <a:solidFill>
                  <a:srgbClr val="3366FF"/>
                </a:solidFill>
              </a:rPr>
              <a:t>partnerships</a:t>
            </a:r>
            <a:r>
              <a:rPr lang="en-US" altLang="ja-JP" sz="2600" dirty="0" smtClean="0">
                <a:solidFill>
                  <a:srgbClr val="3366FF"/>
                </a:solidFill>
              </a:rPr>
              <a:t> </a:t>
            </a:r>
          </a:p>
          <a:p>
            <a:pPr lvl="1">
              <a:lnSpc>
                <a:spcPct val="90000"/>
              </a:lnSpc>
            </a:pPr>
            <a:r>
              <a:rPr lang="en-US" altLang="ja-JP" b="0" dirty="0" smtClean="0">
                <a:solidFill>
                  <a:srgbClr val="000090"/>
                </a:solidFill>
              </a:rPr>
              <a:t>Realized in </a:t>
            </a:r>
            <a:r>
              <a:rPr lang="en-US" altLang="ja-JP" b="0" dirty="0" smtClean="0">
                <a:solidFill>
                  <a:srgbClr val="000090"/>
                </a:solidFill>
              </a:rPr>
              <a:t>all </a:t>
            </a:r>
            <a:r>
              <a:rPr lang="en-US" altLang="ja-JP" b="0" dirty="0" smtClean="0">
                <a:solidFill>
                  <a:srgbClr val="000090"/>
                </a:solidFill>
              </a:rPr>
              <a:t>3</a:t>
            </a:r>
            <a:r>
              <a:rPr lang="en-US" altLang="ja-JP" b="0" dirty="0" smtClean="0">
                <a:solidFill>
                  <a:srgbClr val="000090"/>
                </a:solidFill>
              </a:rPr>
              <a:t> regions</a:t>
            </a:r>
            <a:r>
              <a:rPr lang="en-US" altLang="ja-JP" b="0" dirty="0" smtClean="0">
                <a:solidFill>
                  <a:srgbClr val="000090"/>
                </a:solidFill>
              </a:rPr>
              <a:t> </a:t>
            </a:r>
            <a:endParaRPr lang="en-US" altLang="ja-JP" b="0" dirty="0" smtClean="0">
              <a:solidFill>
                <a:srgbClr val="00009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altLang="ja-JP" b="0" dirty="0" smtClean="0">
                <a:solidFill>
                  <a:srgbClr val="000090"/>
                </a:solidFill>
              </a:rPr>
              <a:t>Prepare for cost-effective production and quality control in cooperation with industries </a:t>
            </a:r>
          </a:p>
        </p:txBody>
      </p:sp>
      <p:sp>
        <p:nvSpPr>
          <p:cNvPr id="81924" name="フッター プレースホルダ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Cavity Industlialization WS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1925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6586538" y="6400800"/>
            <a:ext cx="1905000" cy="457200"/>
          </a:xfrm>
          <a:noFill/>
        </p:spPr>
        <p:txBody>
          <a:bodyPr/>
          <a:lstStyle/>
          <a:p>
            <a:fld id="{950F8E2F-DBC2-EB40-84B4-D3EF2099F480}" type="slidenum">
              <a:rPr lang="en-US" altLang="ja-JP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9</a:t>
            </a:fld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1926" name="日付プレースホルダ 5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A, Yamamoto, 10-05-23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rmAutofit fontScale="90000"/>
          </a:bodyPr>
          <a:lstStyle/>
          <a:p>
            <a:r>
              <a:rPr lang="en-US" altLang="ja-JP" b="1" dirty="0" smtClean="0"/>
              <a:t>Agenda</a:t>
            </a:r>
            <a:endParaRPr lang="ja-JP" altLang="en-US" b="1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57200" y="792848"/>
            <a:ext cx="8458200" cy="5531752"/>
          </a:xfrm>
          <a:ln>
            <a:solidFill>
              <a:srgbClr val="4F81BD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n-US" altLang="ja-JP" sz="1200" b="1" dirty="0" smtClean="0">
                <a:solidFill>
                  <a:srgbClr val="3366FF"/>
                </a:solidFill>
              </a:rPr>
              <a:t>09:00 ~ 09:35   Introduction</a:t>
            </a:r>
          </a:p>
          <a:p>
            <a:pPr>
              <a:buNone/>
            </a:pPr>
            <a:r>
              <a:rPr lang="en-US" altLang="ja-JP" sz="1200" dirty="0" smtClean="0"/>
              <a:t>  09:00 	Opening Remarks (15') 				  A. Yamamoto (KEK, ILC-GDE)</a:t>
            </a:r>
          </a:p>
          <a:p>
            <a:pPr>
              <a:buNone/>
            </a:pPr>
            <a:r>
              <a:rPr lang="en-US" altLang="ja-JP" sz="1200" dirty="0" smtClean="0"/>
              <a:t>  09:15 	Current Status of SCRF Cavity development (20') 		  </a:t>
            </a:r>
            <a:r>
              <a:rPr lang="en-US" altLang="ja-JP" sz="1200" dirty="0" err="1" smtClean="0"/>
              <a:t>R.Geng</a:t>
            </a:r>
            <a:r>
              <a:rPr lang="en-US" altLang="ja-JP" sz="1200" dirty="0" smtClean="0"/>
              <a:t> (</a:t>
            </a:r>
            <a:r>
              <a:rPr lang="en-US" altLang="ja-JP" sz="1200" dirty="0" err="1" smtClean="0"/>
              <a:t>JLab</a:t>
            </a:r>
            <a:r>
              <a:rPr lang="en-US" altLang="ja-JP" sz="1200" dirty="0" smtClean="0"/>
              <a:t>), J. </a:t>
            </a:r>
            <a:r>
              <a:rPr lang="en-US" altLang="ja-JP" sz="1200" dirty="0" err="1" smtClean="0"/>
              <a:t>Kerby</a:t>
            </a:r>
            <a:r>
              <a:rPr lang="en-US" altLang="ja-JP" sz="1200" dirty="0" smtClean="0"/>
              <a:t> (FNAL)</a:t>
            </a:r>
          </a:p>
          <a:p>
            <a:pPr>
              <a:buNone/>
            </a:pPr>
            <a:r>
              <a:rPr lang="en-US" altLang="ja-JP" sz="1200" b="1" dirty="0" smtClean="0">
                <a:solidFill>
                  <a:srgbClr val="3366FF"/>
                </a:solidFill>
              </a:rPr>
              <a:t>09:35-&gt;10:30    Industrialization Experience at European Laboratories</a:t>
            </a:r>
          </a:p>
          <a:p>
            <a:pPr>
              <a:buNone/>
            </a:pPr>
            <a:r>
              <a:rPr lang="en-US" altLang="ja-JP" sz="1200" dirty="0" smtClean="0"/>
              <a:t>  09:35 	European XFEL </a:t>
            </a:r>
            <a:r>
              <a:rPr lang="en-US" altLang="ja-JP" sz="1200" dirty="0" err="1" smtClean="0"/>
              <a:t>cryomodule</a:t>
            </a:r>
            <a:r>
              <a:rPr lang="en-US" altLang="ja-JP" sz="1200" dirty="0" smtClean="0"/>
              <a:t> production model and status (20') 	  O. </a:t>
            </a:r>
            <a:r>
              <a:rPr lang="en-US" altLang="ja-JP" sz="1200" dirty="0" err="1" smtClean="0"/>
              <a:t>Napoly</a:t>
            </a:r>
            <a:r>
              <a:rPr lang="en-US" altLang="ja-JP" sz="1200" dirty="0" smtClean="0"/>
              <a:t> (CEA/</a:t>
            </a:r>
            <a:r>
              <a:rPr lang="en-US" altLang="ja-JP" sz="1200" dirty="0" err="1" smtClean="0"/>
              <a:t>Saclay</a:t>
            </a:r>
            <a:r>
              <a:rPr lang="en-US" altLang="ja-JP" sz="1200" dirty="0" smtClean="0"/>
              <a:t>)</a:t>
            </a:r>
          </a:p>
          <a:p>
            <a:pPr>
              <a:buNone/>
            </a:pPr>
            <a:r>
              <a:rPr lang="en-US" altLang="ja-JP" sz="1200" dirty="0" smtClean="0"/>
              <a:t>  09:55 	CERN Industrial Experience with LHC Construction (35') 	  P. Lebrun (CERN)</a:t>
            </a:r>
          </a:p>
          <a:p>
            <a:pPr>
              <a:buNone/>
            </a:pPr>
            <a:r>
              <a:rPr lang="en-US" altLang="ja-JP" sz="1200" b="1" dirty="0" smtClean="0">
                <a:solidFill>
                  <a:srgbClr val="3366FF"/>
                </a:solidFill>
              </a:rPr>
              <a:t>10:45-&gt;12:15    Laboratory Plans in the American and Asian Regions</a:t>
            </a:r>
          </a:p>
          <a:p>
            <a:pPr>
              <a:buNone/>
            </a:pPr>
            <a:r>
              <a:rPr lang="en-US" altLang="ja-JP" sz="1200" dirty="0" smtClean="0"/>
              <a:t>  10:45 	American Region Laboratory Plans (45') 		  B. </a:t>
            </a:r>
            <a:r>
              <a:rPr lang="en-US" altLang="ja-JP" sz="1200" dirty="0" err="1" smtClean="0"/>
              <a:t>Kephart</a:t>
            </a:r>
            <a:r>
              <a:rPr lang="en-US" altLang="ja-JP" sz="1200" dirty="0" smtClean="0"/>
              <a:t> (FNAL)</a:t>
            </a:r>
          </a:p>
          <a:p>
            <a:pPr>
              <a:buNone/>
            </a:pPr>
            <a:r>
              <a:rPr lang="en-US" altLang="ja-JP" sz="1200" dirty="0" smtClean="0"/>
              <a:t>  11:30 	Asian Region Laboratory Plans (45') 			  H. </a:t>
            </a:r>
            <a:r>
              <a:rPr lang="en-US" altLang="ja-JP" sz="1200" dirty="0" err="1" smtClean="0"/>
              <a:t>Hayano</a:t>
            </a:r>
            <a:r>
              <a:rPr lang="en-US" altLang="ja-JP" sz="1200" dirty="0" smtClean="0"/>
              <a:t> (KEK)</a:t>
            </a:r>
          </a:p>
          <a:p>
            <a:pPr>
              <a:buNone/>
            </a:pPr>
            <a:endParaRPr lang="en-US" altLang="ja-JP" sz="1200" dirty="0" smtClean="0"/>
          </a:p>
          <a:p>
            <a:pPr>
              <a:buNone/>
            </a:pPr>
            <a:r>
              <a:rPr lang="en-US" altLang="ja-JP" sz="1200" b="1" dirty="0" smtClean="0">
                <a:solidFill>
                  <a:srgbClr val="3366FF"/>
                </a:solidFill>
              </a:rPr>
              <a:t>13:15-&gt;15:30    Industrial Experience / Studies / Advice</a:t>
            </a:r>
          </a:p>
          <a:p>
            <a:pPr>
              <a:buNone/>
            </a:pPr>
            <a:r>
              <a:rPr lang="en-US" altLang="ja-JP" sz="1200" dirty="0" smtClean="0"/>
              <a:t>  13:15 	European industrial experience with large international projects (30')  W. Walter (Babcock </a:t>
            </a:r>
            <a:r>
              <a:rPr lang="en-US" altLang="ja-JP" sz="1200" dirty="0" err="1" smtClean="0"/>
              <a:t>Noell</a:t>
            </a:r>
            <a:r>
              <a:rPr lang="en-US" altLang="ja-JP" sz="1200" dirty="0" smtClean="0"/>
              <a:t>)</a:t>
            </a:r>
          </a:p>
          <a:p>
            <a:pPr>
              <a:buNone/>
            </a:pPr>
            <a:r>
              <a:rPr lang="en-US" altLang="ja-JP" sz="1200" dirty="0" smtClean="0"/>
              <a:t>  13:45 	From Americas region (1h00') 	</a:t>
            </a:r>
          </a:p>
          <a:p>
            <a:pPr>
              <a:buNone/>
            </a:pPr>
            <a:r>
              <a:rPr lang="en-US" altLang="ja-JP" sz="1200" dirty="0" smtClean="0"/>
              <a:t>    * Industrial studies of ILC cavity and component production in the Americas (30')  T. </a:t>
            </a:r>
            <a:r>
              <a:rPr lang="en-US" altLang="ja-JP" sz="1200" dirty="0" err="1" smtClean="0"/>
              <a:t>Favale</a:t>
            </a:r>
            <a:r>
              <a:rPr lang="en-US" altLang="ja-JP" sz="1200" dirty="0" smtClean="0"/>
              <a:t> (AES)</a:t>
            </a:r>
          </a:p>
          <a:p>
            <a:pPr>
              <a:buNone/>
            </a:pPr>
            <a:r>
              <a:rPr lang="en-US" altLang="ja-JP" sz="1200" dirty="0" smtClean="0"/>
              <a:t>    * The interim US market for SCRF accelerator technologies (30') 		  Ken Olsen (SPAFOA)</a:t>
            </a:r>
          </a:p>
          <a:p>
            <a:pPr>
              <a:buNone/>
            </a:pPr>
            <a:r>
              <a:rPr lang="en-US" altLang="ja-JP" sz="1200" dirty="0" smtClean="0"/>
              <a:t>  14:45 	From Asian region (45') 	</a:t>
            </a:r>
          </a:p>
          <a:p>
            <a:pPr>
              <a:buNone/>
            </a:pPr>
            <a:r>
              <a:rPr lang="en-US" altLang="ja-JP" sz="1200" dirty="0" smtClean="0"/>
              <a:t>    * Industrial studies with Japanese industries (30') 			  E. </a:t>
            </a:r>
            <a:r>
              <a:rPr lang="en-US" altLang="ja-JP" sz="1200" dirty="0" err="1" smtClean="0"/>
              <a:t>Kako</a:t>
            </a:r>
            <a:r>
              <a:rPr lang="en-US" altLang="ja-JP" sz="1200" dirty="0" smtClean="0"/>
              <a:t> (KEK and J. Industries)</a:t>
            </a:r>
          </a:p>
          <a:p>
            <a:pPr>
              <a:buNone/>
            </a:pPr>
            <a:r>
              <a:rPr lang="en-US" altLang="ja-JP" sz="1200" dirty="0" smtClean="0"/>
              <a:t>    * Efforts with the Advanced Accelerator Science/Technology Association (15') 	  M. Ono / A. Yamamoto  (AAA)	</a:t>
            </a:r>
          </a:p>
          <a:p>
            <a:pPr>
              <a:buNone/>
            </a:pPr>
            <a:r>
              <a:rPr lang="en-US" altLang="ja-JP" sz="1200" b="1" dirty="0" smtClean="0">
                <a:solidFill>
                  <a:srgbClr val="3366FF"/>
                </a:solidFill>
              </a:rPr>
              <a:t>16:00-&gt;16:40    </a:t>
            </a:r>
            <a:r>
              <a:rPr lang="en-US" altLang="ja-JP" sz="1200" b="1" dirty="0" err="1" smtClean="0">
                <a:solidFill>
                  <a:srgbClr val="3366FF"/>
                </a:solidFill>
              </a:rPr>
              <a:t>Nb</a:t>
            </a:r>
            <a:r>
              <a:rPr lang="en-US" altLang="ja-JP" sz="1200" b="1" dirty="0" smtClean="0">
                <a:solidFill>
                  <a:srgbClr val="3366FF"/>
                </a:solidFill>
              </a:rPr>
              <a:t> Material Supply</a:t>
            </a:r>
          </a:p>
          <a:p>
            <a:pPr>
              <a:buNone/>
            </a:pPr>
            <a:r>
              <a:rPr lang="en-US" altLang="ja-JP" sz="1200" dirty="0" smtClean="0"/>
              <a:t>  16:00 	Industrial comments on the material requirements for the ILC (25') 	  H. </a:t>
            </a:r>
            <a:r>
              <a:rPr lang="en-US" altLang="ja-JP" sz="1200" dirty="0" err="1" smtClean="0"/>
              <a:t>Umezawa</a:t>
            </a:r>
            <a:r>
              <a:rPr lang="en-US" altLang="ja-JP" sz="1200" dirty="0" smtClean="0"/>
              <a:t> (Tokyo </a:t>
            </a:r>
            <a:r>
              <a:rPr lang="en-US" altLang="ja-JP" sz="1200" dirty="0" err="1" smtClean="0"/>
              <a:t>Denkai</a:t>
            </a:r>
            <a:r>
              <a:rPr lang="en-US" altLang="ja-JP" sz="1200" dirty="0" smtClean="0"/>
              <a:t>)</a:t>
            </a:r>
          </a:p>
          <a:p>
            <a:pPr>
              <a:buNone/>
            </a:pPr>
            <a:r>
              <a:rPr lang="en-US" sz="1200" dirty="0" smtClean="0"/>
              <a:t>  16:25 	High pure </a:t>
            </a:r>
            <a:r>
              <a:rPr lang="en-US" sz="1200" dirty="0" err="1" smtClean="0"/>
              <a:t>Nb</a:t>
            </a:r>
            <a:r>
              <a:rPr lang="en-US" sz="1200" dirty="0" smtClean="0"/>
              <a:t>; </a:t>
            </a:r>
            <a:r>
              <a:rPr lang="en-US" sz="1200" dirty="0" err="1" smtClean="0"/>
              <a:t>Indust</a:t>
            </a:r>
            <a:r>
              <a:rPr lang="en-US" sz="1200" dirty="0" smtClean="0"/>
              <a:t> Alt. Production and Strategic Cooperation (15')  B. </a:t>
            </a:r>
            <a:r>
              <a:rPr lang="en-US" sz="1200" dirty="0" err="1" smtClean="0"/>
              <a:t>Spaniol</a:t>
            </a:r>
            <a:r>
              <a:rPr lang="en-US" sz="1200" dirty="0" smtClean="0"/>
              <a:t> (</a:t>
            </a:r>
            <a:r>
              <a:rPr lang="en-US" sz="1200" dirty="0" err="1" smtClean="0"/>
              <a:t>Heraeus</a:t>
            </a:r>
            <a:r>
              <a:rPr lang="en-US" sz="1200" dirty="0" smtClean="0"/>
              <a:t>)</a:t>
            </a:r>
            <a:r>
              <a:rPr lang="en-US" altLang="ja-JP" sz="1200" dirty="0" smtClean="0"/>
              <a:t>			</a:t>
            </a:r>
          </a:p>
          <a:p>
            <a:pPr>
              <a:buNone/>
            </a:pPr>
            <a:r>
              <a:rPr lang="en-US" altLang="ja-JP" sz="1200" dirty="0" smtClean="0"/>
              <a:t>  16:40 	General Discussion (35') 				  All</a:t>
            </a:r>
          </a:p>
          <a:p>
            <a:pPr>
              <a:buNone/>
            </a:pPr>
            <a:r>
              <a:rPr lang="en-US" altLang="ja-JP" sz="1200" dirty="0" smtClean="0"/>
              <a:t>  17:15 	Summary (15') 				  J. </a:t>
            </a:r>
            <a:r>
              <a:rPr lang="en-US" altLang="ja-JP" sz="1200" dirty="0" err="1" smtClean="0"/>
              <a:t>Kerby</a:t>
            </a:r>
            <a:r>
              <a:rPr lang="en-US" altLang="ja-JP" sz="1200" dirty="0" smtClean="0"/>
              <a:t> (FNAL)</a:t>
            </a:r>
          </a:p>
          <a:p>
            <a:pPr>
              <a:buNone/>
            </a:pPr>
            <a:r>
              <a:rPr lang="en-US" altLang="ja-JP" sz="1200" dirty="0" smtClean="0"/>
              <a:t>  17:30  	End	</a:t>
            </a:r>
            <a:endParaRPr lang="ja-JP" altLang="en-US" sz="1200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dirty="0" smtClean="0"/>
              <a:t>A, Yamamoto, 10-05-23</a:t>
            </a:r>
            <a:endParaRPr lang="en-US" altLang="ja-JP" dirty="0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26359-397B-D146-B043-A13A549AFB6A}" type="slidenum">
              <a:rPr lang="en-US" altLang="ja-JP" smtClean="0"/>
              <a:pPr>
                <a:defRPr/>
              </a:pPr>
              <a:t>10</a:t>
            </a:fld>
            <a:endParaRPr lang="en-US" altLang="ja-JP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>
          <a:xfrm>
            <a:off x="3048000" y="6400800"/>
            <a:ext cx="2895600" cy="457200"/>
          </a:xfrm>
        </p:spPr>
        <p:txBody>
          <a:bodyPr/>
          <a:lstStyle/>
          <a:p>
            <a:pPr>
              <a:defRPr/>
            </a:pPr>
            <a:r>
              <a:rPr lang="en-US" altLang="ja-JP" dirty="0" smtClean="0"/>
              <a:t>Cavity </a:t>
            </a:r>
            <a:r>
              <a:rPr lang="en-US" altLang="ja-JP" dirty="0" err="1" smtClean="0"/>
              <a:t>Industlialization</a:t>
            </a:r>
            <a:r>
              <a:rPr lang="en-US" altLang="ja-JP" dirty="0" smtClean="0"/>
              <a:t> WS</a:t>
            </a:r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Goals of the Workshop 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Tx/>
              <a:buChar char="•"/>
            </a:pPr>
            <a:endParaRPr lang="en-US" altLang="ja-JP" dirty="0" smtClean="0"/>
          </a:p>
          <a:p>
            <a:pPr marL="342900" lvl="1" indent="-342900">
              <a:buFontTx/>
              <a:buChar char="•"/>
            </a:pPr>
            <a:r>
              <a:rPr lang="en-US" altLang="ja-JP" dirty="0" smtClean="0"/>
              <a:t>We want to develop the industrial model that would be the best for the cavity and </a:t>
            </a:r>
            <a:r>
              <a:rPr lang="en-US" altLang="ja-JP" dirty="0" err="1" smtClean="0"/>
              <a:t>cryomodule</a:t>
            </a:r>
            <a:r>
              <a:rPr lang="en-US" altLang="ja-JP" dirty="0" smtClean="0"/>
              <a:t> production for the ILC, </a:t>
            </a:r>
          </a:p>
          <a:p>
            <a:pPr marL="342900" lvl="1" indent="-342900">
              <a:buNone/>
            </a:pPr>
            <a:endParaRPr lang="en-US" altLang="ja-JP" dirty="0" smtClean="0"/>
          </a:p>
          <a:p>
            <a:pPr marL="342900" lvl="1" indent="-342900">
              <a:buFontTx/>
              <a:buChar char="•"/>
            </a:pPr>
            <a:r>
              <a:rPr lang="en-US" altLang="ja-JP" dirty="0" smtClean="0"/>
              <a:t>This includes: </a:t>
            </a:r>
          </a:p>
          <a:p>
            <a:pPr marL="742950" lvl="2" indent="-342900"/>
            <a:r>
              <a:rPr lang="en-US" altLang="ja-JP" dirty="0" smtClean="0"/>
              <a:t>The project-industry relationship</a:t>
            </a:r>
          </a:p>
          <a:p>
            <a:pPr marL="742950" lvl="2" indent="-342900"/>
            <a:r>
              <a:rPr lang="en-US" altLang="ja-JP" dirty="0" smtClean="0"/>
              <a:t>Quality control </a:t>
            </a:r>
          </a:p>
          <a:p>
            <a:pPr marL="742950" lvl="2" indent="-342900"/>
            <a:r>
              <a:rPr lang="en-US" altLang="ja-JP" dirty="0" smtClean="0"/>
              <a:t>Scale-up to production quantity </a:t>
            </a:r>
          </a:p>
          <a:p>
            <a:pPr marL="742950" lvl="2" indent="-342900"/>
            <a:r>
              <a:rPr lang="en-US" altLang="ja-JP" dirty="0" smtClean="0"/>
              <a:t>Cost--effective manufacturing  </a:t>
            </a:r>
          </a:p>
          <a:p>
            <a:pPr marL="742950" lvl="2" indent="-342900"/>
            <a:endParaRPr lang="en-US" altLang="ja-JP" dirty="0" smtClean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26359-397B-D146-B043-A13A549AFB6A}" type="slidenum">
              <a:rPr lang="en-US" altLang="ja-JP" smtClean="0"/>
              <a:pPr>
                <a:defRPr/>
              </a:pPr>
              <a:t>11</a:t>
            </a:fld>
            <a:endParaRPr lang="en-US" altLang="ja-JP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Backup</a:t>
            </a:r>
            <a:endParaRPr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TDP and beyond</a:t>
            </a:r>
            <a:endParaRPr lang="ja-JP" alt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A, Yamamoto, 10-05-23</a:t>
            </a:r>
            <a:endParaRPr lang="en-US" altLang="ja-JP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ja-JP" smtClean="0"/>
              <a:t>Cavity Industlialization WS</a:t>
            </a:r>
            <a:endParaRPr lang="en-US" altLang="ja-JP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326359-397B-D146-B043-A13A549AFB6A}" type="slidenum">
              <a:rPr lang="en-US" altLang="ja-JP" smtClean="0"/>
              <a:pPr>
                <a:defRPr/>
              </a:pPr>
              <a:t>12</a:t>
            </a:fld>
            <a:endParaRPr lang="en-US" altLang="ja-JP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日付プレースホルダ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A, Yamamoto, 10-05-13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7043" name="フッター プレースホルダ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altLang="ja-JP" smtClean="0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t>ILC-PAC: SCRF Report </a:t>
            </a:r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sp>
        <p:nvSpPr>
          <p:cNvPr id="87044" name="スライド番号プレースホルダ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8912A93-F5FB-0A44-9172-D401A63716D1}" type="slidenum">
              <a:rPr lang="en-US" altLang="ja-JP">
                <a:latin typeface="Arial" pitchFamily="-112" charset="0"/>
                <a:ea typeface="Arial Unicode MS" pitchFamily="-112" charset="0"/>
                <a:cs typeface="Arial Unicode MS" pitchFamily="-112" charset="0"/>
              </a:rPr>
              <a:pPr/>
              <a:t>13</a:t>
            </a:fld>
            <a:endParaRPr lang="en-US" altLang="ja-JP">
              <a:latin typeface="Arial" pitchFamily="-112" charset="0"/>
              <a:ea typeface="Arial Unicode MS" pitchFamily="-112" charset="0"/>
              <a:cs typeface="Arial Unicode MS" pitchFamily="-112" charset="0"/>
            </a:endParaRPr>
          </a:p>
        </p:txBody>
      </p:sp>
      <p:cxnSp>
        <p:nvCxnSpPr>
          <p:cNvPr id="87045" name="Straight Connector 21"/>
          <p:cNvCxnSpPr>
            <a:cxnSpLocks noChangeShapeType="1"/>
          </p:cNvCxnSpPr>
          <p:nvPr/>
        </p:nvCxnSpPr>
        <p:spPr bwMode="auto">
          <a:xfrm rot="5400000">
            <a:off x="1350963" y="2455863"/>
            <a:ext cx="2755900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</p:cxnSp>
      <p:sp>
        <p:nvSpPr>
          <p:cNvPr id="87046" name="Title 1"/>
          <p:cNvSpPr>
            <a:spLocks noGrp="1"/>
          </p:cNvSpPr>
          <p:nvPr>
            <p:ph type="title" idx="4294967295"/>
          </p:nvPr>
        </p:nvSpPr>
        <p:spPr>
          <a:xfrm>
            <a:off x="1447800" y="0"/>
            <a:ext cx="7467600" cy="685800"/>
          </a:xfrm>
          <a:noFill/>
        </p:spPr>
        <p:txBody>
          <a:bodyPr/>
          <a:lstStyle/>
          <a:p>
            <a:r>
              <a:rPr kumimoji="0" lang="en-GB" altLang="ja-JP" sz="3200" b="1" dirty="0"/>
              <a:t>Technical Design Phase </a:t>
            </a:r>
            <a:r>
              <a:rPr kumimoji="0" lang="en-GB" altLang="ja-JP" sz="3200" b="1" dirty="0">
                <a:solidFill>
                  <a:schemeClr val="tx1"/>
                </a:solidFill>
              </a:rPr>
              <a:t>and Beyond</a:t>
            </a:r>
          </a:p>
        </p:txBody>
      </p:sp>
      <p:cxnSp>
        <p:nvCxnSpPr>
          <p:cNvPr id="87047" name="Straight Connector 5"/>
          <p:cNvCxnSpPr>
            <a:cxnSpLocks noChangeShapeType="1"/>
          </p:cNvCxnSpPr>
          <p:nvPr/>
        </p:nvCxnSpPr>
        <p:spPr bwMode="auto">
          <a:xfrm rot="5400000">
            <a:off x="-2218531" y="3648869"/>
            <a:ext cx="5029200" cy="17462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</p:cxnSp>
      <p:cxnSp>
        <p:nvCxnSpPr>
          <p:cNvPr id="87048" name="Straight Connector 7"/>
          <p:cNvCxnSpPr>
            <a:cxnSpLocks noChangeShapeType="1"/>
          </p:cNvCxnSpPr>
          <p:nvPr/>
        </p:nvCxnSpPr>
        <p:spPr bwMode="auto">
          <a:xfrm rot="16200000" flipH="1">
            <a:off x="-266700" y="3771900"/>
            <a:ext cx="49530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</p:cxnSp>
      <p:sp>
        <p:nvSpPr>
          <p:cNvPr id="87049" name="Right Arrow 9"/>
          <p:cNvSpPr>
            <a:spLocks noChangeArrowheads="1"/>
          </p:cNvSpPr>
          <p:nvPr/>
        </p:nvSpPr>
        <p:spPr bwMode="auto">
          <a:xfrm>
            <a:off x="381000" y="5105400"/>
            <a:ext cx="2286000" cy="714375"/>
          </a:xfrm>
          <a:prstGeom prst="rightArrow">
            <a:avLst>
              <a:gd name="adj1" fmla="val 50000"/>
              <a:gd name="adj2" fmla="val 3637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kumimoji="0" lang="en-GB" altLang="ja-JP" sz="2000" b="1"/>
              <a:t>AD&amp;I studies</a:t>
            </a:r>
          </a:p>
        </p:txBody>
      </p:sp>
      <p:sp>
        <p:nvSpPr>
          <p:cNvPr id="87050" name="TextBox 10"/>
          <p:cNvSpPr txBox="1">
            <a:spLocks noChangeArrowheads="1"/>
          </p:cNvSpPr>
          <p:nvPr/>
        </p:nvSpPr>
        <p:spPr bwMode="auto">
          <a:xfrm>
            <a:off x="381000" y="5791200"/>
            <a:ext cx="8693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GB" altLang="ja-JP" sz="2400" b="1" dirty="0"/>
              <a:t>2009</a:t>
            </a:r>
          </a:p>
        </p:txBody>
      </p:sp>
      <p:sp>
        <p:nvSpPr>
          <p:cNvPr id="87051" name="TextBox 11"/>
          <p:cNvSpPr txBox="1">
            <a:spLocks noChangeArrowheads="1"/>
          </p:cNvSpPr>
          <p:nvPr/>
        </p:nvSpPr>
        <p:spPr bwMode="auto">
          <a:xfrm>
            <a:off x="2209800" y="5791200"/>
            <a:ext cx="8693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GB" altLang="ja-JP" sz="2400" b="1"/>
              <a:t>2010</a:t>
            </a:r>
          </a:p>
        </p:txBody>
      </p:sp>
      <p:sp>
        <p:nvSpPr>
          <p:cNvPr id="87052" name="Right Arrow 18"/>
          <p:cNvSpPr>
            <a:spLocks noChangeArrowheads="1"/>
          </p:cNvSpPr>
          <p:nvPr/>
        </p:nvSpPr>
        <p:spPr bwMode="auto">
          <a:xfrm>
            <a:off x="0" y="3429000"/>
            <a:ext cx="9144000" cy="785813"/>
          </a:xfrm>
          <a:prstGeom prst="rightArrow">
            <a:avLst>
              <a:gd name="adj1" fmla="val 50000"/>
              <a:gd name="adj2" fmla="val 95515"/>
            </a:avLst>
          </a:prstGeom>
          <a:solidFill>
            <a:srgbClr val="C9DA2B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kumimoji="0" lang="en-GB" altLang="ja-JP" sz="2000" b="1"/>
              <a:t>                                                           RDR ACD concepts</a:t>
            </a:r>
          </a:p>
        </p:txBody>
      </p:sp>
      <p:sp>
        <p:nvSpPr>
          <p:cNvPr id="87053" name="Right Arrow 18"/>
          <p:cNvSpPr>
            <a:spLocks noChangeArrowheads="1"/>
          </p:cNvSpPr>
          <p:nvPr/>
        </p:nvSpPr>
        <p:spPr bwMode="auto">
          <a:xfrm>
            <a:off x="0" y="4267200"/>
            <a:ext cx="9144000" cy="785813"/>
          </a:xfrm>
          <a:prstGeom prst="rightArrow">
            <a:avLst>
              <a:gd name="adj1" fmla="val 50000"/>
              <a:gd name="adj2" fmla="val 95515"/>
            </a:avLst>
          </a:prstGeom>
          <a:solidFill>
            <a:srgbClr val="C9DA2B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kumimoji="0" lang="en-GB" altLang="ja-JP" sz="2000" b="1"/>
              <a:t>                                                          R&amp;D Demonstrations</a:t>
            </a:r>
          </a:p>
        </p:txBody>
      </p:sp>
      <p:cxnSp>
        <p:nvCxnSpPr>
          <p:cNvPr id="87054" name="Straight Connector 7"/>
          <p:cNvCxnSpPr>
            <a:cxnSpLocks noChangeShapeType="1"/>
          </p:cNvCxnSpPr>
          <p:nvPr/>
        </p:nvCxnSpPr>
        <p:spPr bwMode="auto">
          <a:xfrm rot="16200000" flipH="1">
            <a:off x="1714500" y="3771900"/>
            <a:ext cx="49530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</p:cxnSp>
      <p:cxnSp>
        <p:nvCxnSpPr>
          <p:cNvPr id="87055" name="Straight Connector 7"/>
          <p:cNvCxnSpPr>
            <a:cxnSpLocks noChangeShapeType="1"/>
          </p:cNvCxnSpPr>
          <p:nvPr/>
        </p:nvCxnSpPr>
        <p:spPr bwMode="auto">
          <a:xfrm rot="16200000" flipH="1">
            <a:off x="5600700" y="3848100"/>
            <a:ext cx="49530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</p:cxnSp>
      <p:sp>
        <p:nvSpPr>
          <p:cNvPr id="87056" name="Right Arrow 3"/>
          <p:cNvSpPr>
            <a:spLocks noChangeArrowheads="1"/>
          </p:cNvSpPr>
          <p:nvPr/>
        </p:nvSpPr>
        <p:spPr bwMode="auto">
          <a:xfrm>
            <a:off x="5181600" y="1371600"/>
            <a:ext cx="2438400" cy="1219200"/>
          </a:xfrm>
          <a:prstGeom prst="rightArrow">
            <a:avLst>
              <a:gd name="adj1" fmla="val 50000"/>
              <a:gd name="adj2" fmla="val 1641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r>
              <a:rPr kumimoji="0" lang="en-GB" altLang="ja-JP" sz="2000" b="1" dirty="0"/>
              <a:t>    </a:t>
            </a:r>
            <a:r>
              <a:rPr kumimoji="0" lang="en-GB" altLang="ja-JP" sz="1800" b="1" dirty="0"/>
              <a:t>TDP Baseline Technical Design</a:t>
            </a:r>
          </a:p>
        </p:txBody>
      </p:sp>
      <p:cxnSp>
        <p:nvCxnSpPr>
          <p:cNvPr id="87057" name="Straight Connector 7"/>
          <p:cNvCxnSpPr>
            <a:cxnSpLocks noChangeShapeType="1"/>
          </p:cNvCxnSpPr>
          <p:nvPr/>
        </p:nvCxnSpPr>
        <p:spPr bwMode="auto">
          <a:xfrm rot="16200000" flipH="1">
            <a:off x="3695700" y="3924300"/>
            <a:ext cx="4953000" cy="0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</p:cxnSp>
      <p:sp>
        <p:nvSpPr>
          <p:cNvPr id="87058" name="TextBox 11"/>
          <p:cNvSpPr txBox="1">
            <a:spLocks noChangeArrowheads="1"/>
          </p:cNvSpPr>
          <p:nvPr/>
        </p:nvSpPr>
        <p:spPr bwMode="auto">
          <a:xfrm>
            <a:off x="4191000" y="5791200"/>
            <a:ext cx="8523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GB" altLang="ja-JP" sz="2400" b="1"/>
              <a:t>2011</a:t>
            </a:r>
          </a:p>
        </p:txBody>
      </p:sp>
      <p:sp>
        <p:nvSpPr>
          <p:cNvPr id="87059" name="TextBox 11"/>
          <p:cNvSpPr txBox="1">
            <a:spLocks noChangeArrowheads="1"/>
          </p:cNvSpPr>
          <p:nvPr/>
        </p:nvSpPr>
        <p:spPr bwMode="auto">
          <a:xfrm>
            <a:off x="6172200" y="5791200"/>
            <a:ext cx="8693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GB" altLang="ja-JP" sz="2400" b="1"/>
              <a:t>2012</a:t>
            </a:r>
          </a:p>
        </p:txBody>
      </p:sp>
      <p:sp>
        <p:nvSpPr>
          <p:cNvPr id="87060" name="TextBox 11"/>
          <p:cNvSpPr txBox="1">
            <a:spLocks noChangeArrowheads="1"/>
          </p:cNvSpPr>
          <p:nvPr/>
        </p:nvSpPr>
        <p:spPr bwMode="auto">
          <a:xfrm>
            <a:off x="8153400" y="5791200"/>
            <a:ext cx="8693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GB" altLang="ja-JP" sz="2400" b="1"/>
              <a:t>2013</a:t>
            </a:r>
          </a:p>
        </p:txBody>
      </p:sp>
      <p:sp>
        <p:nvSpPr>
          <p:cNvPr id="87061" name="AutoShape 18"/>
          <p:cNvSpPr>
            <a:spLocks noChangeArrowheads="1"/>
          </p:cNvSpPr>
          <p:nvPr/>
        </p:nvSpPr>
        <p:spPr bwMode="auto">
          <a:xfrm>
            <a:off x="0" y="1600200"/>
            <a:ext cx="2209800" cy="685800"/>
          </a:xfrm>
          <a:custGeom>
            <a:avLst/>
            <a:gdLst>
              <a:gd name="T0" fmla="*/ 169556113 w 21600"/>
              <a:gd name="T1" fmla="*/ 0 h 21600"/>
              <a:gd name="T2" fmla="*/ 0 w 21600"/>
              <a:gd name="T3" fmla="*/ 10887075 h 21600"/>
              <a:gd name="T4" fmla="*/ 169556113 w 21600"/>
              <a:gd name="T5" fmla="*/ 21774150 h 21600"/>
              <a:gd name="T6" fmla="*/ 226074817 w 21600"/>
              <a:gd name="T7" fmla="*/ 108870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kumimoji="0" lang="en-US" altLang="ja-JP" sz="2000" b="1"/>
              <a:t>RDR Baseline</a:t>
            </a:r>
          </a:p>
        </p:txBody>
      </p:sp>
      <p:sp>
        <p:nvSpPr>
          <p:cNvPr id="87062" name="AutoShape 19"/>
          <p:cNvSpPr>
            <a:spLocks noChangeArrowheads="1"/>
          </p:cNvSpPr>
          <p:nvPr/>
        </p:nvSpPr>
        <p:spPr bwMode="auto">
          <a:xfrm>
            <a:off x="2438400" y="2133600"/>
            <a:ext cx="685800" cy="3657600"/>
          </a:xfrm>
          <a:prstGeom prst="upArrow">
            <a:avLst>
              <a:gd name="adj1" fmla="val 50000"/>
              <a:gd name="adj2" fmla="val 1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kumimoji="0" lang="ja-JP" altLang="en-US"/>
          </a:p>
        </p:txBody>
      </p:sp>
      <p:sp>
        <p:nvSpPr>
          <p:cNvPr id="87063" name="Text Box 21"/>
          <p:cNvSpPr txBox="1">
            <a:spLocks noChangeArrowheads="1"/>
          </p:cNvSpPr>
          <p:nvPr/>
        </p:nvSpPr>
        <p:spPr bwMode="auto">
          <a:xfrm>
            <a:off x="2514600" y="2667000"/>
            <a:ext cx="488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prstTxWarp prst="textNoShape">
              <a:avLst/>
            </a:prstTxWarp>
            <a:spAutoFit/>
          </a:bodyPr>
          <a:lstStyle/>
          <a:p>
            <a:r>
              <a:rPr kumimoji="0" lang="en-US" altLang="ja-JP" sz="2000" b="1"/>
              <a:t>Beijing Workshop</a:t>
            </a:r>
          </a:p>
        </p:txBody>
      </p:sp>
      <p:sp>
        <p:nvSpPr>
          <p:cNvPr id="87064" name="AutoShape 22"/>
          <p:cNvSpPr>
            <a:spLocks noChangeArrowheads="1"/>
          </p:cNvSpPr>
          <p:nvPr/>
        </p:nvSpPr>
        <p:spPr bwMode="auto">
          <a:xfrm>
            <a:off x="7543800" y="1371600"/>
            <a:ext cx="1219200" cy="12954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kumimoji="0" lang="en-US" altLang="ja-JP" sz="3200" b="1" dirty="0" smtClean="0">
                <a:latin typeface="Arial Black" pitchFamily="-112" charset="0"/>
              </a:rPr>
              <a:t>TDR</a:t>
            </a:r>
            <a:endParaRPr kumimoji="0" lang="en-US" altLang="ja-JP" b="1" dirty="0">
              <a:latin typeface="Arial Black" pitchFamily="-112" charset="0"/>
            </a:endParaRPr>
          </a:p>
        </p:txBody>
      </p:sp>
      <p:sp>
        <p:nvSpPr>
          <p:cNvPr id="87065" name="Line 23"/>
          <p:cNvSpPr>
            <a:spLocks noChangeShapeType="1"/>
          </p:cNvSpPr>
          <p:nvPr/>
        </p:nvSpPr>
        <p:spPr bwMode="auto">
          <a:xfrm>
            <a:off x="2133600" y="5486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7066" name="Line 24"/>
          <p:cNvSpPr>
            <a:spLocks noChangeShapeType="1"/>
          </p:cNvSpPr>
          <p:nvPr/>
        </p:nvSpPr>
        <p:spPr bwMode="auto">
          <a:xfrm>
            <a:off x="2057400" y="46482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7067" name="Line 25"/>
          <p:cNvSpPr>
            <a:spLocks noChangeShapeType="1"/>
          </p:cNvSpPr>
          <p:nvPr/>
        </p:nvSpPr>
        <p:spPr bwMode="auto">
          <a:xfrm>
            <a:off x="2133600" y="38100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/>
          </a:p>
        </p:txBody>
      </p:sp>
      <p:sp>
        <p:nvSpPr>
          <p:cNvPr id="87068" name="Text Box 26"/>
          <p:cNvSpPr txBox="1">
            <a:spLocks noChangeArrowheads="1"/>
          </p:cNvSpPr>
          <p:nvPr/>
        </p:nvSpPr>
        <p:spPr bwMode="auto">
          <a:xfrm>
            <a:off x="1066800" y="2590800"/>
            <a:ext cx="1222084" cy="52322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US" altLang="ja-JP" sz="2800" b="1" dirty="0"/>
              <a:t>TDP-1</a:t>
            </a:r>
          </a:p>
        </p:txBody>
      </p:sp>
      <p:sp>
        <p:nvSpPr>
          <p:cNvPr id="87069" name="Text Box 27"/>
          <p:cNvSpPr txBox="1">
            <a:spLocks noChangeArrowheads="1"/>
          </p:cNvSpPr>
          <p:nvPr/>
        </p:nvSpPr>
        <p:spPr bwMode="auto">
          <a:xfrm>
            <a:off x="5181600" y="2514600"/>
            <a:ext cx="1222084" cy="523220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US" altLang="ja-JP" sz="2800" b="1" dirty="0"/>
              <a:t>TDP-2</a:t>
            </a:r>
          </a:p>
        </p:txBody>
      </p:sp>
      <p:sp>
        <p:nvSpPr>
          <p:cNvPr id="87070" name="AutoShape 28"/>
          <p:cNvSpPr>
            <a:spLocks noChangeArrowheads="1"/>
          </p:cNvSpPr>
          <p:nvPr/>
        </p:nvSpPr>
        <p:spPr bwMode="auto">
          <a:xfrm>
            <a:off x="6934200" y="2438400"/>
            <a:ext cx="533400" cy="914400"/>
          </a:xfrm>
          <a:prstGeom prst="upArrow">
            <a:avLst>
              <a:gd name="adj1" fmla="val 50000"/>
              <a:gd name="adj2" fmla="val 428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kumimoji="0" lang="ja-JP" altLang="en-US"/>
          </a:p>
        </p:txBody>
      </p:sp>
      <p:sp>
        <p:nvSpPr>
          <p:cNvPr id="87071" name="Text Box 29"/>
          <p:cNvSpPr txBox="1">
            <a:spLocks noChangeArrowheads="1"/>
          </p:cNvSpPr>
          <p:nvPr/>
        </p:nvSpPr>
        <p:spPr bwMode="auto">
          <a:xfrm>
            <a:off x="7543800" y="2819400"/>
            <a:ext cx="11965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US" altLang="ja-JP" sz="2000" b="1" dirty="0"/>
              <a:t>Change</a:t>
            </a:r>
            <a:endParaRPr kumimoji="0" lang="en-US" altLang="ja-JP" sz="2400" b="1" dirty="0"/>
          </a:p>
          <a:p>
            <a:r>
              <a:rPr kumimoji="0" lang="en-US" altLang="ja-JP" sz="2000" b="1" dirty="0"/>
              <a:t>Request</a:t>
            </a:r>
          </a:p>
        </p:txBody>
      </p:sp>
      <p:sp>
        <p:nvSpPr>
          <p:cNvPr id="87072" name="AutoShape 30"/>
          <p:cNvSpPr>
            <a:spLocks noChangeArrowheads="1"/>
          </p:cNvSpPr>
          <p:nvPr/>
        </p:nvSpPr>
        <p:spPr bwMode="auto">
          <a:xfrm>
            <a:off x="2209800" y="1600200"/>
            <a:ext cx="2895600" cy="685800"/>
          </a:xfrm>
          <a:custGeom>
            <a:avLst/>
            <a:gdLst>
              <a:gd name="T0" fmla="*/ 291128450 w 21600"/>
              <a:gd name="T1" fmla="*/ 0 h 21600"/>
              <a:gd name="T2" fmla="*/ 0 w 21600"/>
              <a:gd name="T3" fmla="*/ 10887075 h 21600"/>
              <a:gd name="T4" fmla="*/ 291128450 w 21600"/>
              <a:gd name="T5" fmla="*/ 21774150 h 21600"/>
              <a:gd name="T6" fmla="*/ 388171267 w 21600"/>
              <a:gd name="T7" fmla="*/ 108870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r>
              <a:rPr kumimoji="0" lang="en-US" altLang="ja-JP" sz="2000" b="1"/>
              <a:t>SB2009 evolve</a:t>
            </a:r>
          </a:p>
        </p:txBody>
      </p:sp>
      <p:sp>
        <p:nvSpPr>
          <p:cNvPr id="87073" name="Line 32"/>
          <p:cNvSpPr>
            <a:spLocks noChangeShapeType="1"/>
          </p:cNvSpPr>
          <p:nvPr/>
        </p:nvSpPr>
        <p:spPr bwMode="auto">
          <a:xfrm>
            <a:off x="3810000" y="1143000"/>
            <a:ext cx="0" cy="457200"/>
          </a:xfrm>
          <a:prstGeom prst="line">
            <a:avLst/>
          </a:prstGeom>
          <a:noFill/>
          <a:ln w="762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 sz="2000"/>
          </a:p>
        </p:txBody>
      </p:sp>
      <p:sp>
        <p:nvSpPr>
          <p:cNvPr id="87074" name="Line 33"/>
          <p:cNvSpPr>
            <a:spLocks noChangeShapeType="1"/>
          </p:cNvSpPr>
          <p:nvPr/>
        </p:nvSpPr>
        <p:spPr bwMode="auto">
          <a:xfrm>
            <a:off x="5105400" y="1143000"/>
            <a:ext cx="0" cy="457200"/>
          </a:xfrm>
          <a:prstGeom prst="line">
            <a:avLst/>
          </a:prstGeom>
          <a:noFill/>
          <a:ln w="762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 sz="2000"/>
          </a:p>
        </p:txBody>
      </p:sp>
      <p:sp>
        <p:nvSpPr>
          <p:cNvPr id="87075" name="Line 34"/>
          <p:cNvSpPr>
            <a:spLocks noChangeShapeType="1"/>
          </p:cNvSpPr>
          <p:nvPr/>
        </p:nvSpPr>
        <p:spPr bwMode="auto">
          <a:xfrm>
            <a:off x="3810000" y="1143000"/>
            <a:ext cx="1295400" cy="0"/>
          </a:xfrm>
          <a:prstGeom prst="line">
            <a:avLst/>
          </a:prstGeom>
          <a:noFill/>
          <a:ln w="76200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 sz="2000"/>
          </a:p>
        </p:txBody>
      </p:sp>
      <p:sp>
        <p:nvSpPr>
          <p:cNvPr id="87076" name="Line 35"/>
          <p:cNvSpPr>
            <a:spLocks noChangeShapeType="1"/>
          </p:cNvSpPr>
          <p:nvPr/>
        </p:nvSpPr>
        <p:spPr bwMode="auto">
          <a:xfrm>
            <a:off x="4114800" y="1143000"/>
            <a:ext cx="0" cy="457200"/>
          </a:xfrm>
          <a:prstGeom prst="line">
            <a:avLst/>
          </a:prstGeom>
          <a:noFill/>
          <a:ln w="762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 sz="2000"/>
          </a:p>
        </p:txBody>
      </p:sp>
      <p:sp>
        <p:nvSpPr>
          <p:cNvPr id="87077" name="Line 36"/>
          <p:cNvSpPr>
            <a:spLocks noChangeShapeType="1"/>
          </p:cNvSpPr>
          <p:nvPr/>
        </p:nvSpPr>
        <p:spPr bwMode="auto">
          <a:xfrm>
            <a:off x="4419600" y="1143000"/>
            <a:ext cx="0" cy="457200"/>
          </a:xfrm>
          <a:prstGeom prst="line">
            <a:avLst/>
          </a:prstGeom>
          <a:noFill/>
          <a:ln w="762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 sz="2000"/>
          </a:p>
        </p:txBody>
      </p:sp>
      <p:sp>
        <p:nvSpPr>
          <p:cNvPr id="87078" name="Line 37"/>
          <p:cNvSpPr>
            <a:spLocks noChangeShapeType="1"/>
          </p:cNvSpPr>
          <p:nvPr/>
        </p:nvSpPr>
        <p:spPr bwMode="auto">
          <a:xfrm>
            <a:off x="4724400" y="1143000"/>
            <a:ext cx="0" cy="457200"/>
          </a:xfrm>
          <a:prstGeom prst="line">
            <a:avLst/>
          </a:prstGeom>
          <a:noFill/>
          <a:ln w="76200">
            <a:solidFill>
              <a:schemeClr val="bg1">
                <a:lumMod val="50000"/>
              </a:schemeClr>
            </a:solidFill>
            <a:round/>
            <a:headEnd/>
            <a:tailEnd type="triangle" w="med" len="med"/>
          </a:ln>
        </p:spPr>
        <p:txBody>
          <a:bodyPr>
            <a:prstTxWarp prst="textNoShape">
              <a:avLst/>
            </a:prstTxWarp>
          </a:bodyPr>
          <a:lstStyle/>
          <a:p>
            <a:endParaRPr lang="ja-JP" altLang="en-US" sz="2000"/>
          </a:p>
        </p:txBody>
      </p:sp>
      <p:sp>
        <p:nvSpPr>
          <p:cNvPr id="87079" name="Text Box 39"/>
          <p:cNvSpPr txBox="1">
            <a:spLocks noChangeArrowheads="1"/>
          </p:cNvSpPr>
          <p:nvPr/>
        </p:nvSpPr>
        <p:spPr bwMode="auto">
          <a:xfrm>
            <a:off x="3124200" y="731838"/>
            <a:ext cx="307796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US" altLang="ja-JP" sz="2000" b="1" dirty="0">
                <a:solidFill>
                  <a:schemeClr val="bg2"/>
                </a:solidFill>
              </a:rPr>
              <a:t>change control process</a:t>
            </a:r>
          </a:p>
        </p:txBody>
      </p:sp>
      <p:sp>
        <p:nvSpPr>
          <p:cNvPr id="2062376" name="table"/>
          <p:cNvSpPr>
            <a:spLocks noEditPoints="1" noChangeArrowheads="1"/>
          </p:cNvSpPr>
          <p:nvPr/>
        </p:nvSpPr>
        <p:spPr bwMode="auto">
          <a:xfrm>
            <a:off x="2057400" y="762000"/>
            <a:ext cx="990600" cy="990600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015 w 21600"/>
              <a:gd name="T9" fmla="*/ 4491 h 21600"/>
              <a:gd name="T10" fmla="*/ 17622 w 21600"/>
              <a:gd name="T11" fmla="*/ 1712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7641" y="17591"/>
                </a:moveTo>
                <a:lnTo>
                  <a:pt x="18067" y="17165"/>
                </a:lnTo>
                <a:lnTo>
                  <a:pt x="18443" y="16689"/>
                </a:lnTo>
                <a:lnTo>
                  <a:pt x="18794" y="16162"/>
                </a:lnTo>
                <a:lnTo>
                  <a:pt x="19144" y="15661"/>
                </a:lnTo>
                <a:lnTo>
                  <a:pt x="19420" y="15135"/>
                </a:lnTo>
                <a:lnTo>
                  <a:pt x="19645" y="14584"/>
                </a:lnTo>
                <a:lnTo>
                  <a:pt x="19871" y="13982"/>
                </a:lnTo>
                <a:lnTo>
                  <a:pt x="20071" y="13406"/>
                </a:lnTo>
                <a:lnTo>
                  <a:pt x="20297" y="13456"/>
                </a:lnTo>
                <a:lnTo>
                  <a:pt x="20472" y="13456"/>
                </a:lnTo>
                <a:lnTo>
                  <a:pt x="20648" y="13406"/>
                </a:lnTo>
                <a:lnTo>
                  <a:pt x="20823" y="13331"/>
                </a:lnTo>
                <a:lnTo>
                  <a:pt x="20948" y="13206"/>
                </a:lnTo>
                <a:lnTo>
                  <a:pt x="21099" y="13080"/>
                </a:lnTo>
                <a:lnTo>
                  <a:pt x="21149" y="12905"/>
                </a:lnTo>
                <a:lnTo>
                  <a:pt x="21299" y="12704"/>
                </a:lnTo>
                <a:lnTo>
                  <a:pt x="21425" y="12253"/>
                </a:lnTo>
                <a:lnTo>
                  <a:pt x="21550" y="11727"/>
                </a:lnTo>
                <a:lnTo>
                  <a:pt x="21600" y="11276"/>
                </a:lnTo>
                <a:lnTo>
                  <a:pt x="21600" y="10800"/>
                </a:lnTo>
                <a:lnTo>
                  <a:pt x="21600" y="10324"/>
                </a:lnTo>
                <a:lnTo>
                  <a:pt x="21550" y="9823"/>
                </a:lnTo>
                <a:lnTo>
                  <a:pt x="21425" y="9347"/>
                </a:lnTo>
                <a:lnTo>
                  <a:pt x="21299" y="8896"/>
                </a:lnTo>
                <a:lnTo>
                  <a:pt x="21149" y="8695"/>
                </a:lnTo>
                <a:lnTo>
                  <a:pt x="21099" y="8520"/>
                </a:lnTo>
                <a:lnTo>
                  <a:pt x="20948" y="8344"/>
                </a:lnTo>
                <a:lnTo>
                  <a:pt x="20823" y="8269"/>
                </a:lnTo>
                <a:lnTo>
                  <a:pt x="20648" y="8169"/>
                </a:lnTo>
                <a:lnTo>
                  <a:pt x="20472" y="8144"/>
                </a:lnTo>
                <a:lnTo>
                  <a:pt x="20297" y="8144"/>
                </a:lnTo>
                <a:lnTo>
                  <a:pt x="20071" y="8169"/>
                </a:lnTo>
                <a:lnTo>
                  <a:pt x="19871" y="7618"/>
                </a:lnTo>
                <a:lnTo>
                  <a:pt x="19645" y="7016"/>
                </a:lnTo>
                <a:lnTo>
                  <a:pt x="19420" y="6490"/>
                </a:lnTo>
                <a:lnTo>
                  <a:pt x="19144" y="5939"/>
                </a:lnTo>
                <a:lnTo>
                  <a:pt x="18794" y="5438"/>
                </a:lnTo>
                <a:lnTo>
                  <a:pt x="18443" y="4961"/>
                </a:lnTo>
                <a:lnTo>
                  <a:pt x="18067" y="4460"/>
                </a:lnTo>
                <a:lnTo>
                  <a:pt x="17691" y="4034"/>
                </a:lnTo>
                <a:lnTo>
                  <a:pt x="17215" y="3608"/>
                </a:lnTo>
                <a:lnTo>
                  <a:pt x="16739" y="3232"/>
                </a:lnTo>
                <a:lnTo>
                  <a:pt x="16263" y="2832"/>
                </a:lnTo>
                <a:lnTo>
                  <a:pt x="15686" y="2506"/>
                </a:lnTo>
                <a:lnTo>
                  <a:pt x="15185" y="2205"/>
                </a:lnTo>
                <a:lnTo>
                  <a:pt x="14609" y="1929"/>
                </a:lnTo>
                <a:lnTo>
                  <a:pt x="14032" y="1704"/>
                </a:lnTo>
                <a:lnTo>
                  <a:pt x="13431" y="1503"/>
                </a:lnTo>
                <a:lnTo>
                  <a:pt x="13481" y="1278"/>
                </a:lnTo>
                <a:lnTo>
                  <a:pt x="13481" y="1103"/>
                </a:lnTo>
                <a:lnTo>
                  <a:pt x="13431" y="952"/>
                </a:lnTo>
                <a:lnTo>
                  <a:pt x="13356" y="777"/>
                </a:lnTo>
                <a:lnTo>
                  <a:pt x="13256" y="626"/>
                </a:lnTo>
                <a:lnTo>
                  <a:pt x="13080" y="526"/>
                </a:lnTo>
                <a:lnTo>
                  <a:pt x="12930" y="426"/>
                </a:lnTo>
                <a:lnTo>
                  <a:pt x="12704" y="301"/>
                </a:lnTo>
                <a:lnTo>
                  <a:pt x="12278" y="175"/>
                </a:lnTo>
                <a:lnTo>
                  <a:pt x="11802" y="25"/>
                </a:lnTo>
                <a:lnTo>
                  <a:pt x="11276" y="0"/>
                </a:lnTo>
                <a:lnTo>
                  <a:pt x="10825" y="0"/>
                </a:lnTo>
                <a:lnTo>
                  <a:pt x="10324" y="0"/>
                </a:lnTo>
                <a:lnTo>
                  <a:pt x="9848" y="25"/>
                </a:lnTo>
                <a:lnTo>
                  <a:pt x="9347" y="175"/>
                </a:lnTo>
                <a:lnTo>
                  <a:pt x="8921" y="301"/>
                </a:lnTo>
                <a:lnTo>
                  <a:pt x="8695" y="426"/>
                </a:lnTo>
                <a:lnTo>
                  <a:pt x="8545" y="526"/>
                </a:lnTo>
                <a:lnTo>
                  <a:pt x="8394" y="626"/>
                </a:lnTo>
                <a:lnTo>
                  <a:pt x="8269" y="777"/>
                </a:lnTo>
                <a:lnTo>
                  <a:pt x="8169" y="952"/>
                </a:lnTo>
                <a:lnTo>
                  <a:pt x="8144" y="1103"/>
                </a:lnTo>
                <a:lnTo>
                  <a:pt x="8144" y="1278"/>
                </a:lnTo>
                <a:lnTo>
                  <a:pt x="8219" y="1503"/>
                </a:lnTo>
                <a:lnTo>
                  <a:pt x="7618" y="1704"/>
                </a:lnTo>
                <a:lnTo>
                  <a:pt x="7066" y="1929"/>
                </a:lnTo>
                <a:lnTo>
                  <a:pt x="6490" y="2205"/>
                </a:lnTo>
                <a:lnTo>
                  <a:pt x="5939" y="2456"/>
                </a:lnTo>
                <a:lnTo>
                  <a:pt x="5438" y="2781"/>
                </a:lnTo>
                <a:lnTo>
                  <a:pt x="4961" y="3132"/>
                </a:lnTo>
                <a:lnTo>
                  <a:pt x="4485" y="3533"/>
                </a:lnTo>
                <a:lnTo>
                  <a:pt x="4059" y="3959"/>
                </a:lnTo>
                <a:lnTo>
                  <a:pt x="3633" y="4385"/>
                </a:lnTo>
                <a:lnTo>
                  <a:pt x="3232" y="4861"/>
                </a:lnTo>
                <a:lnTo>
                  <a:pt x="2857" y="5387"/>
                </a:lnTo>
                <a:lnTo>
                  <a:pt x="2506" y="5889"/>
                </a:lnTo>
                <a:lnTo>
                  <a:pt x="2205" y="6465"/>
                </a:lnTo>
                <a:lnTo>
                  <a:pt x="1955" y="7016"/>
                </a:lnTo>
                <a:lnTo>
                  <a:pt x="1729" y="7568"/>
                </a:lnTo>
                <a:lnTo>
                  <a:pt x="1529" y="8169"/>
                </a:lnTo>
                <a:lnTo>
                  <a:pt x="1303" y="8144"/>
                </a:lnTo>
                <a:lnTo>
                  <a:pt x="1128" y="8144"/>
                </a:lnTo>
                <a:lnTo>
                  <a:pt x="977" y="8169"/>
                </a:lnTo>
                <a:lnTo>
                  <a:pt x="802" y="8269"/>
                </a:lnTo>
                <a:lnTo>
                  <a:pt x="652" y="8344"/>
                </a:lnTo>
                <a:lnTo>
                  <a:pt x="526" y="8520"/>
                </a:lnTo>
                <a:lnTo>
                  <a:pt x="451" y="8695"/>
                </a:lnTo>
                <a:lnTo>
                  <a:pt x="326" y="8896"/>
                </a:lnTo>
                <a:lnTo>
                  <a:pt x="200" y="9347"/>
                </a:lnTo>
                <a:lnTo>
                  <a:pt x="50" y="9823"/>
                </a:lnTo>
                <a:lnTo>
                  <a:pt x="0" y="10324"/>
                </a:lnTo>
                <a:lnTo>
                  <a:pt x="0" y="10800"/>
                </a:lnTo>
                <a:lnTo>
                  <a:pt x="0" y="11276"/>
                </a:lnTo>
                <a:lnTo>
                  <a:pt x="50" y="11727"/>
                </a:lnTo>
                <a:lnTo>
                  <a:pt x="200" y="12253"/>
                </a:lnTo>
                <a:lnTo>
                  <a:pt x="326" y="12704"/>
                </a:lnTo>
                <a:lnTo>
                  <a:pt x="451" y="12905"/>
                </a:lnTo>
                <a:lnTo>
                  <a:pt x="526" y="13080"/>
                </a:lnTo>
                <a:lnTo>
                  <a:pt x="652" y="13206"/>
                </a:lnTo>
                <a:lnTo>
                  <a:pt x="802" y="13331"/>
                </a:lnTo>
                <a:lnTo>
                  <a:pt x="977" y="13406"/>
                </a:lnTo>
                <a:lnTo>
                  <a:pt x="1128" y="13456"/>
                </a:lnTo>
                <a:lnTo>
                  <a:pt x="1303" y="13456"/>
                </a:lnTo>
                <a:lnTo>
                  <a:pt x="1529" y="13406"/>
                </a:lnTo>
                <a:lnTo>
                  <a:pt x="1729" y="13982"/>
                </a:lnTo>
                <a:lnTo>
                  <a:pt x="1955" y="14584"/>
                </a:lnTo>
                <a:lnTo>
                  <a:pt x="2255" y="15135"/>
                </a:lnTo>
                <a:lnTo>
                  <a:pt x="2556" y="15736"/>
                </a:lnTo>
                <a:lnTo>
                  <a:pt x="2907" y="16263"/>
                </a:lnTo>
                <a:lnTo>
                  <a:pt x="3283" y="16764"/>
                </a:lnTo>
                <a:lnTo>
                  <a:pt x="3684" y="17240"/>
                </a:lnTo>
                <a:lnTo>
                  <a:pt x="4110" y="17741"/>
                </a:lnTo>
                <a:lnTo>
                  <a:pt x="4535" y="18117"/>
                </a:lnTo>
                <a:lnTo>
                  <a:pt x="5012" y="18493"/>
                </a:lnTo>
                <a:lnTo>
                  <a:pt x="5463" y="18844"/>
                </a:lnTo>
                <a:lnTo>
                  <a:pt x="5989" y="19144"/>
                </a:lnTo>
                <a:lnTo>
                  <a:pt x="6490" y="19420"/>
                </a:lnTo>
                <a:lnTo>
                  <a:pt x="7066" y="19645"/>
                </a:lnTo>
                <a:lnTo>
                  <a:pt x="7618" y="19921"/>
                </a:lnTo>
                <a:lnTo>
                  <a:pt x="8219" y="20071"/>
                </a:lnTo>
                <a:lnTo>
                  <a:pt x="8144" y="20297"/>
                </a:lnTo>
                <a:lnTo>
                  <a:pt x="8144" y="20472"/>
                </a:lnTo>
                <a:lnTo>
                  <a:pt x="8169" y="20648"/>
                </a:lnTo>
                <a:lnTo>
                  <a:pt x="8269" y="20823"/>
                </a:lnTo>
                <a:lnTo>
                  <a:pt x="8394" y="20948"/>
                </a:lnTo>
                <a:lnTo>
                  <a:pt x="8545" y="21074"/>
                </a:lnTo>
                <a:lnTo>
                  <a:pt x="8695" y="21149"/>
                </a:lnTo>
                <a:lnTo>
                  <a:pt x="8921" y="21299"/>
                </a:lnTo>
                <a:lnTo>
                  <a:pt x="9347" y="21425"/>
                </a:lnTo>
                <a:lnTo>
                  <a:pt x="9848" y="21550"/>
                </a:lnTo>
                <a:lnTo>
                  <a:pt x="10324" y="21600"/>
                </a:lnTo>
                <a:lnTo>
                  <a:pt x="10825" y="21600"/>
                </a:lnTo>
                <a:lnTo>
                  <a:pt x="11276" y="21600"/>
                </a:lnTo>
                <a:lnTo>
                  <a:pt x="11802" y="21550"/>
                </a:lnTo>
                <a:lnTo>
                  <a:pt x="12278" y="21425"/>
                </a:lnTo>
                <a:lnTo>
                  <a:pt x="12704" y="21299"/>
                </a:lnTo>
                <a:lnTo>
                  <a:pt x="12930" y="21149"/>
                </a:lnTo>
                <a:lnTo>
                  <a:pt x="13080" y="21074"/>
                </a:lnTo>
                <a:lnTo>
                  <a:pt x="13256" y="20948"/>
                </a:lnTo>
                <a:lnTo>
                  <a:pt x="13356" y="20823"/>
                </a:lnTo>
                <a:lnTo>
                  <a:pt x="13431" y="20648"/>
                </a:lnTo>
                <a:lnTo>
                  <a:pt x="13481" y="20472"/>
                </a:lnTo>
                <a:lnTo>
                  <a:pt x="13481" y="20297"/>
                </a:lnTo>
                <a:lnTo>
                  <a:pt x="13431" y="20071"/>
                </a:lnTo>
                <a:lnTo>
                  <a:pt x="14032" y="19871"/>
                </a:lnTo>
                <a:lnTo>
                  <a:pt x="14609" y="19645"/>
                </a:lnTo>
                <a:lnTo>
                  <a:pt x="15135" y="19395"/>
                </a:lnTo>
                <a:lnTo>
                  <a:pt x="15686" y="19094"/>
                </a:lnTo>
                <a:lnTo>
                  <a:pt x="16213" y="18768"/>
                </a:lnTo>
                <a:lnTo>
                  <a:pt x="16739" y="18393"/>
                </a:lnTo>
                <a:lnTo>
                  <a:pt x="17165" y="18017"/>
                </a:lnTo>
                <a:lnTo>
                  <a:pt x="17641" y="17591"/>
                </a:lnTo>
                <a:close/>
              </a:path>
              <a:path w="21600" h="21600" extrusionOk="0">
                <a:moveTo>
                  <a:pt x="13431" y="1503"/>
                </a:moveTo>
                <a:lnTo>
                  <a:pt x="13080" y="1428"/>
                </a:lnTo>
                <a:lnTo>
                  <a:pt x="12780" y="1378"/>
                </a:lnTo>
                <a:lnTo>
                  <a:pt x="12479" y="1278"/>
                </a:lnTo>
                <a:lnTo>
                  <a:pt x="12128" y="1253"/>
                </a:lnTo>
                <a:lnTo>
                  <a:pt x="11802" y="1203"/>
                </a:lnTo>
                <a:lnTo>
                  <a:pt x="11477" y="1203"/>
                </a:lnTo>
                <a:lnTo>
                  <a:pt x="11151" y="1153"/>
                </a:lnTo>
                <a:lnTo>
                  <a:pt x="10825" y="1153"/>
                </a:lnTo>
                <a:lnTo>
                  <a:pt x="10449" y="1153"/>
                </a:lnTo>
                <a:lnTo>
                  <a:pt x="10174" y="1203"/>
                </a:lnTo>
                <a:lnTo>
                  <a:pt x="9798" y="1203"/>
                </a:lnTo>
                <a:lnTo>
                  <a:pt x="9472" y="1253"/>
                </a:lnTo>
                <a:lnTo>
                  <a:pt x="9171" y="1278"/>
                </a:lnTo>
                <a:lnTo>
                  <a:pt x="8820" y="1378"/>
                </a:lnTo>
                <a:lnTo>
                  <a:pt x="8545" y="1428"/>
                </a:lnTo>
                <a:lnTo>
                  <a:pt x="8219" y="1503"/>
                </a:lnTo>
                <a:moveTo>
                  <a:pt x="1529" y="8169"/>
                </a:moveTo>
                <a:lnTo>
                  <a:pt x="1453" y="8520"/>
                </a:lnTo>
                <a:lnTo>
                  <a:pt x="1403" y="8820"/>
                </a:lnTo>
                <a:lnTo>
                  <a:pt x="1303" y="9121"/>
                </a:lnTo>
                <a:lnTo>
                  <a:pt x="1253" y="9447"/>
                </a:lnTo>
                <a:lnTo>
                  <a:pt x="1228" y="9823"/>
                </a:lnTo>
                <a:lnTo>
                  <a:pt x="1228" y="10098"/>
                </a:lnTo>
                <a:lnTo>
                  <a:pt x="1178" y="10449"/>
                </a:lnTo>
                <a:lnTo>
                  <a:pt x="1178" y="10800"/>
                </a:lnTo>
                <a:lnTo>
                  <a:pt x="1178" y="11126"/>
                </a:lnTo>
                <a:lnTo>
                  <a:pt x="1228" y="11502"/>
                </a:lnTo>
                <a:lnTo>
                  <a:pt x="1228" y="11777"/>
                </a:lnTo>
                <a:lnTo>
                  <a:pt x="1253" y="12128"/>
                </a:lnTo>
                <a:lnTo>
                  <a:pt x="1303" y="12429"/>
                </a:lnTo>
                <a:lnTo>
                  <a:pt x="1403" y="12755"/>
                </a:lnTo>
                <a:lnTo>
                  <a:pt x="1453" y="13080"/>
                </a:lnTo>
                <a:lnTo>
                  <a:pt x="1529" y="13406"/>
                </a:lnTo>
                <a:moveTo>
                  <a:pt x="13431" y="20071"/>
                </a:moveTo>
                <a:lnTo>
                  <a:pt x="13080" y="20172"/>
                </a:lnTo>
                <a:lnTo>
                  <a:pt x="12780" y="20222"/>
                </a:lnTo>
                <a:lnTo>
                  <a:pt x="12479" y="20297"/>
                </a:lnTo>
                <a:lnTo>
                  <a:pt x="12128" y="20347"/>
                </a:lnTo>
                <a:lnTo>
                  <a:pt x="11802" y="20397"/>
                </a:lnTo>
                <a:lnTo>
                  <a:pt x="11477" y="20397"/>
                </a:lnTo>
                <a:lnTo>
                  <a:pt x="11151" y="20447"/>
                </a:lnTo>
                <a:lnTo>
                  <a:pt x="10825" y="20447"/>
                </a:lnTo>
                <a:lnTo>
                  <a:pt x="10449" y="20447"/>
                </a:lnTo>
                <a:lnTo>
                  <a:pt x="10174" y="20397"/>
                </a:lnTo>
                <a:lnTo>
                  <a:pt x="9798" y="20397"/>
                </a:lnTo>
                <a:lnTo>
                  <a:pt x="9472" y="20347"/>
                </a:lnTo>
                <a:lnTo>
                  <a:pt x="9171" y="20297"/>
                </a:lnTo>
                <a:lnTo>
                  <a:pt x="8820" y="20222"/>
                </a:lnTo>
                <a:lnTo>
                  <a:pt x="8545" y="20172"/>
                </a:lnTo>
                <a:lnTo>
                  <a:pt x="8219" y="20071"/>
                </a:lnTo>
                <a:moveTo>
                  <a:pt x="20071" y="13406"/>
                </a:moveTo>
                <a:lnTo>
                  <a:pt x="20172" y="13080"/>
                </a:lnTo>
                <a:lnTo>
                  <a:pt x="20222" y="12755"/>
                </a:lnTo>
                <a:lnTo>
                  <a:pt x="20297" y="12429"/>
                </a:lnTo>
                <a:lnTo>
                  <a:pt x="20347" y="12128"/>
                </a:lnTo>
                <a:lnTo>
                  <a:pt x="20397" y="11777"/>
                </a:lnTo>
                <a:lnTo>
                  <a:pt x="20447" y="11502"/>
                </a:lnTo>
                <a:lnTo>
                  <a:pt x="20447" y="11126"/>
                </a:lnTo>
                <a:lnTo>
                  <a:pt x="20447" y="10800"/>
                </a:lnTo>
                <a:lnTo>
                  <a:pt x="20447" y="10449"/>
                </a:lnTo>
                <a:lnTo>
                  <a:pt x="20447" y="10098"/>
                </a:lnTo>
                <a:lnTo>
                  <a:pt x="20397" y="9823"/>
                </a:lnTo>
                <a:lnTo>
                  <a:pt x="20347" y="9447"/>
                </a:lnTo>
                <a:lnTo>
                  <a:pt x="20297" y="9121"/>
                </a:lnTo>
                <a:lnTo>
                  <a:pt x="20222" y="8820"/>
                </a:lnTo>
                <a:lnTo>
                  <a:pt x="20172" y="8520"/>
                </a:lnTo>
                <a:lnTo>
                  <a:pt x="20071" y="8169"/>
                </a:lnTo>
              </a:path>
            </a:pathLst>
          </a:custGeom>
          <a:solidFill>
            <a:srgbClr val="9966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107763" dir="2700000" algn="ctr" rotWithShape="0">
              <a:srgbClr val="000000">
                <a:alpha val="74998"/>
              </a:srgbClr>
            </a:outerShdw>
          </a:effectLst>
        </p:spPr>
        <p:txBody>
          <a:bodyPr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ja-JP" altLang="en-US">
              <a:latin typeface="+mn-lt"/>
              <a:ea typeface="+mn-ea"/>
              <a:cs typeface="+mn-cs"/>
            </a:endParaRPr>
          </a:p>
        </p:txBody>
      </p:sp>
      <p:sp>
        <p:nvSpPr>
          <p:cNvPr id="87081" name="Text Box 41"/>
          <p:cNvSpPr txBox="1">
            <a:spLocks noChangeArrowheads="1"/>
          </p:cNvSpPr>
          <p:nvPr/>
        </p:nvSpPr>
        <p:spPr bwMode="auto">
          <a:xfrm>
            <a:off x="2209800" y="914400"/>
            <a:ext cx="66785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kumimoji="0" lang="en-US" altLang="ja-JP" sz="1800" b="1" dirty="0">
                <a:solidFill>
                  <a:srgbClr val="FFFFCC"/>
                </a:solidFill>
              </a:rPr>
              <a:t>AAP</a:t>
            </a:r>
          </a:p>
          <a:p>
            <a:r>
              <a:rPr kumimoji="0" lang="en-US" altLang="ja-JP" sz="1800" b="1" dirty="0" smtClean="0">
                <a:solidFill>
                  <a:srgbClr val="FFFFCC"/>
                </a:solidFill>
              </a:rPr>
              <a:t>PAC</a:t>
            </a:r>
          </a:p>
        </p:txBody>
      </p:sp>
      <p:sp>
        <p:nvSpPr>
          <p:cNvPr id="87082" name="AutoShape 42"/>
          <p:cNvSpPr>
            <a:spLocks noChangeArrowheads="1"/>
          </p:cNvSpPr>
          <p:nvPr/>
        </p:nvSpPr>
        <p:spPr bwMode="auto">
          <a:xfrm>
            <a:off x="3352800" y="2133600"/>
            <a:ext cx="685800" cy="3657600"/>
          </a:xfrm>
          <a:prstGeom prst="upArrow">
            <a:avLst>
              <a:gd name="adj1" fmla="val 50000"/>
              <a:gd name="adj2" fmla="val 1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ctr"/>
            <a:endParaRPr kumimoji="0" lang="ja-JP" altLang="en-US"/>
          </a:p>
        </p:txBody>
      </p:sp>
      <p:sp>
        <p:nvSpPr>
          <p:cNvPr id="87083" name="Text Box 43"/>
          <p:cNvSpPr txBox="1">
            <a:spLocks noChangeArrowheads="1"/>
          </p:cNvSpPr>
          <p:nvPr/>
        </p:nvSpPr>
        <p:spPr bwMode="auto">
          <a:xfrm>
            <a:off x="3429000" y="2667000"/>
            <a:ext cx="488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prstTxWarp prst="textNoShape">
              <a:avLst/>
            </a:prstTxWarp>
            <a:spAutoFit/>
          </a:bodyPr>
          <a:lstStyle/>
          <a:p>
            <a:r>
              <a:rPr kumimoji="0" lang="en-US" altLang="ja-JP" sz="2000" b="1"/>
              <a:t>CERN Workshop</a:t>
            </a:r>
          </a:p>
        </p:txBody>
      </p:sp>
      <p:sp>
        <p:nvSpPr>
          <p:cNvPr id="87084" name="AutoShape 44"/>
          <p:cNvSpPr>
            <a:spLocks noChangeArrowheads="1"/>
          </p:cNvSpPr>
          <p:nvPr/>
        </p:nvSpPr>
        <p:spPr bwMode="auto">
          <a:xfrm>
            <a:off x="3200400" y="1143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A5002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kumimoji="0" lang="ja-JP" altLang="en-US" sz="2000"/>
          </a:p>
        </p:txBody>
      </p:sp>
      <p:sp>
        <p:nvSpPr>
          <p:cNvPr id="87085" name="AutoShape 45"/>
          <p:cNvSpPr>
            <a:spLocks noChangeArrowheads="1"/>
          </p:cNvSpPr>
          <p:nvPr/>
        </p:nvSpPr>
        <p:spPr bwMode="auto">
          <a:xfrm>
            <a:off x="8610600" y="2438400"/>
            <a:ext cx="533400" cy="914400"/>
          </a:xfrm>
          <a:prstGeom prst="upArrow">
            <a:avLst>
              <a:gd name="adj1" fmla="val 50000"/>
              <a:gd name="adj2" fmla="val 4285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endParaRPr kumimoji="0" lang="ja-JP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Arial Unicode MS"/>
        <a:cs typeface="Arial Unicode MS"/>
      </a:majorFont>
      <a:minorFont>
        <a:latin typeface="Arial"/>
        <a:ea typeface="Arial Unicode MS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ctr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ctr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Arial Unicode MS" charset="0"/>
            <a:cs typeface="Arial Unicode MS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21706</TotalTime>
  <Words>1542</Words>
  <Application>Microsoft Macintosh PowerPoint</Application>
  <PresentationFormat>画面に合わせる (4:3)</PresentationFormat>
  <Paragraphs>255</Paragraphs>
  <Slides>13</Slides>
  <Notes>5</Notes>
  <HiddenSlides>0</HiddenSlides>
  <MMClips>0</MMClips>
  <ScaleCrop>false</ScaleCrop>
  <HeadingPairs>
    <vt:vector size="6" baseType="variant">
      <vt:variant>
        <vt:lpstr>デザイン テンプレート</vt:lpstr>
      </vt:variant>
      <vt:variant>
        <vt:i4>1</vt:i4>
      </vt:variant>
      <vt:variant>
        <vt:lpstr>リンクの設定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5" baseType="lpstr">
      <vt:lpstr>Blank Presentation</vt:lpstr>
      <vt:lpstr>???</vt:lpstr>
      <vt:lpstr>A Satellite Meeting at IPAC-2010</vt:lpstr>
      <vt:lpstr>- A Satellite Workshop at IPAC-2010 - Superconducting RF Cavity Technology and Industrialization   Opening Address   </vt:lpstr>
      <vt:lpstr>Acknowledgements</vt:lpstr>
      <vt:lpstr>Objectives of the Workshop</vt:lpstr>
      <vt:lpstr>SCRF-ML Technology Required</vt:lpstr>
      <vt:lpstr>Global Plan for SCRF R&amp;D</vt:lpstr>
      <vt:lpstr>A Model for Industrialization</vt:lpstr>
      <vt:lpstr>Industrialization Models</vt:lpstr>
      <vt:lpstr>Prepare for ILC-scale Industrialization </vt:lpstr>
      <vt:lpstr>Agenda</vt:lpstr>
      <vt:lpstr>Goals of the Workshop </vt:lpstr>
      <vt:lpstr>Backup</vt:lpstr>
      <vt:lpstr>Technical Design Phase and Beyond</vt:lpstr>
    </vt:vector>
  </TitlesOfParts>
  <Company>Cornell LEPP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Gerald Dugan</dc:creator>
  <cp:lastModifiedBy>Yamamoto Akira</cp:lastModifiedBy>
  <cp:revision>287</cp:revision>
  <cp:lastPrinted>2009-11-01T23:01:43Z</cp:lastPrinted>
  <dcterms:created xsi:type="dcterms:W3CDTF">2010-05-22T10:41:27Z</dcterms:created>
  <dcterms:modified xsi:type="dcterms:W3CDTF">2010-05-22T11:09:22Z</dcterms:modified>
</cp:coreProperties>
</file>